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311" r:id="rId2"/>
    <p:sldId id="260" r:id="rId3"/>
    <p:sldId id="262" r:id="rId4"/>
    <p:sldId id="304" r:id="rId5"/>
    <p:sldId id="313" r:id="rId6"/>
    <p:sldId id="302" r:id="rId7"/>
    <p:sldId id="278" r:id="rId8"/>
    <p:sldId id="285" r:id="rId9"/>
    <p:sldId id="286" r:id="rId10"/>
    <p:sldId id="257" r:id="rId11"/>
    <p:sldId id="289" r:id="rId12"/>
    <p:sldId id="288" r:id="rId13"/>
    <p:sldId id="267" r:id="rId14"/>
    <p:sldId id="261" r:id="rId15"/>
    <p:sldId id="290" r:id="rId16"/>
    <p:sldId id="291" r:id="rId17"/>
    <p:sldId id="292" r:id="rId18"/>
    <p:sldId id="272" r:id="rId19"/>
    <p:sldId id="293" r:id="rId20"/>
    <p:sldId id="294" r:id="rId21"/>
    <p:sldId id="287" r:id="rId22"/>
    <p:sldId id="265" r:id="rId23"/>
    <p:sldId id="268" r:id="rId24"/>
    <p:sldId id="269" r:id="rId25"/>
    <p:sldId id="274" r:id="rId26"/>
    <p:sldId id="275" r:id="rId27"/>
    <p:sldId id="273" r:id="rId28"/>
    <p:sldId id="279" r:id="rId29"/>
    <p:sldId id="299" r:id="rId30"/>
    <p:sldId id="276" r:id="rId31"/>
    <p:sldId id="277" r:id="rId32"/>
    <p:sldId id="280" r:id="rId33"/>
    <p:sldId id="295" r:id="rId34"/>
    <p:sldId id="296" r:id="rId35"/>
    <p:sldId id="303" r:id="rId36"/>
    <p:sldId id="270" r:id="rId37"/>
    <p:sldId id="297" r:id="rId38"/>
    <p:sldId id="281" r:id="rId39"/>
    <p:sldId id="310" r:id="rId40"/>
    <p:sldId id="309" r:id="rId41"/>
    <p:sldId id="307" r:id="rId42"/>
    <p:sldId id="308" r:id="rId43"/>
    <p:sldId id="312" r:id="rId44"/>
    <p:sldId id="298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" userDrawn="1">
          <p15:clr>
            <a:srgbClr val="A4A3A4"/>
          </p15:clr>
        </p15:guide>
        <p15:guide id="2" pos="98" userDrawn="1">
          <p15:clr>
            <a:srgbClr val="A4A3A4"/>
          </p15:clr>
        </p15:guide>
        <p15:guide id="3" pos="7559" userDrawn="1">
          <p15:clr>
            <a:srgbClr val="A4A3A4"/>
          </p15:clr>
        </p15:guide>
        <p15:guide id="4" orient="horz" pos="42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53"/>
    <a:srgbClr val="EEE824"/>
    <a:srgbClr val="CEE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680" autoAdjust="0"/>
    <p:restoredTop sz="94660"/>
  </p:normalViewPr>
  <p:slideViewPr>
    <p:cSldViewPr snapToGrid="0">
      <p:cViewPr>
        <p:scale>
          <a:sx n="135" d="100"/>
          <a:sy n="135" d="100"/>
        </p:scale>
        <p:origin x="1672" y="896"/>
      </p:cViewPr>
      <p:guideLst>
        <p:guide orient="horz" pos="119"/>
        <p:guide pos="98"/>
        <p:guide pos="7559"/>
        <p:guide orient="horz" pos="42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kripley/Desktop/Data%20folder/Pre-%20Post%20Hamstring/SIXES%20-%20Q%20cop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kripley/Desktop/3%20Worlds%20Sport%20Science/AC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kripley/Desktop/3%20Worlds%20Sport%20Science/AC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kripley/Desktop/3%20Worlds%20Sport%20Science/AC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nickripley/Desktop/3%20Worlds%20Sport%20Science/AC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2"/>
          <c:order val="0"/>
          <c:tx>
            <c:v>Peak force</c:v>
          </c:tx>
          <c:spPr>
            <a:ln w="1905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'Sheet1 (2)'!$I$44:$J$44</c:f>
              <c:numCache>
                <c:formatCode>General</c:formatCode>
                <c:ptCount val="2"/>
                <c:pt idx="0">
                  <c:v>369.96666666666664</c:v>
                </c:pt>
                <c:pt idx="1">
                  <c:v>369.96666666666664</c:v>
                </c:pt>
              </c:numCache>
            </c:numRef>
          </c:xVal>
          <c:yVal>
            <c:numRef>
              <c:f>'Sheet1 (2)'!$K$44:$L$44</c:f>
              <c:numCache>
                <c:formatCode>General</c:formatCode>
                <c:ptCount val="2"/>
                <c:pt idx="0">
                  <c:v>0</c:v>
                </c:pt>
                <c:pt idx="1">
                  <c:v>500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EAA-794D-A68B-DA0FCD02EAD1}"/>
            </c:ext>
          </c:extLst>
        </c:ser>
        <c:ser>
          <c:idx val="0"/>
          <c:order val="1"/>
          <c:tx>
            <c:v>P1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(2)'!$A$26:$B$26</c:f>
              <c:numCache>
                <c:formatCode>General</c:formatCode>
                <c:ptCount val="2"/>
                <c:pt idx="0">
                  <c:v>340</c:v>
                </c:pt>
                <c:pt idx="1">
                  <c:v>328</c:v>
                </c:pt>
              </c:numCache>
            </c:numRef>
          </c:xVal>
          <c:yVal>
            <c:numRef>
              <c:f>'Sheet1 (2)'!$C$26:$D$26</c:f>
              <c:numCache>
                <c:formatCode>General</c:formatCode>
                <c:ptCount val="2"/>
                <c:pt idx="0">
                  <c:v>175.7</c:v>
                </c:pt>
                <c:pt idx="1">
                  <c:v>128.69999999999999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EAA-794D-A68B-DA0FCD02EAD1}"/>
            </c:ext>
          </c:extLst>
        </c:ser>
        <c:ser>
          <c:idx val="1"/>
          <c:order val="2"/>
          <c:tx>
            <c:v>P2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(2)'!$A$27:$B$27</c:f>
              <c:numCache>
                <c:formatCode>General</c:formatCode>
                <c:ptCount val="2"/>
                <c:pt idx="0">
                  <c:v>395.3</c:v>
                </c:pt>
                <c:pt idx="1">
                  <c:v>330.7</c:v>
                </c:pt>
              </c:numCache>
            </c:numRef>
          </c:xVal>
          <c:yVal>
            <c:numRef>
              <c:f>'Sheet1 (2)'!$C$27:$D$27</c:f>
              <c:numCache>
                <c:formatCode>General</c:formatCode>
                <c:ptCount val="2"/>
                <c:pt idx="0">
                  <c:v>248.3</c:v>
                </c:pt>
                <c:pt idx="1">
                  <c:v>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EAA-794D-A68B-DA0FCD02EAD1}"/>
            </c:ext>
          </c:extLst>
        </c:ser>
        <c:ser>
          <c:idx val="3"/>
          <c:order val="3"/>
          <c:tx>
            <c:v>P3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(2)'!$A$28:$B$28</c:f>
              <c:numCache>
                <c:formatCode>General</c:formatCode>
                <c:ptCount val="2"/>
                <c:pt idx="0">
                  <c:v>405.3</c:v>
                </c:pt>
                <c:pt idx="1">
                  <c:v>332.7</c:v>
                </c:pt>
              </c:numCache>
            </c:numRef>
          </c:xVal>
          <c:yVal>
            <c:numRef>
              <c:f>'Sheet1 (2)'!$C$28:$D$28</c:f>
              <c:numCache>
                <c:formatCode>General</c:formatCode>
                <c:ptCount val="2"/>
                <c:pt idx="0">
                  <c:v>241.3</c:v>
                </c:pt>
                <c:pt idx="1">
                  <c:v>90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EAA-794D-A68B-DA0FCD02EAD1}"/>
            </c:ext>
          </c:extLst>
        </c:ser>
        <c:ser>
          <c:idx val="4"/>
          <c:order val="4"/>
          <c:tx>
            <c:v>P4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(2)'!$A$29:$B$29</c:f>
              <c:numCache>
                <c:formatCode>General</c:formatCode>
                <c:ptCount val="2"/>
                <c:pt idx="0">
                  <c:v>307.3</c:v>
                </c:pt>
                <c:pt idx="1">
                  <c:v>291.3</c:v>
                </c:pt>
              </c:numCache>
            </c:numRef>
          </c:xVal>
          <c:yVal>
            <c:numRef>
              <c:f>'Sheet1 (2)'!$C$29:$D$29</c:f>
              <c:numCache>
                <c:formatCode>General</c:formatCode>
                <c:ptCount val="2"/>
                <c:pt idx="0">
                  <c:v>166</c:v>
                </c:pt>
                <c:pt idx="1">
                  <c:v>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EAA-794D-A68B-DA0FCD02EAD1}"/>
            </c:ext>
          </c:extLst>
        </c:ser>
        <c:ser>
          <c:idx val="5"/>
          <c:order val="5"/>
          <c:tx>
            <c:v>P5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(2)'!$A$30:$B$30</c:f>
              <c:numCache>
                <c:formatCode>General</c:formatCode>
                <c:ptCount val="2"/>
                <c:pt idx="0">
                  <c:v>300</c:v>
                </c:pt>
                <c:pt idx="1">
                  <c:v>277.7</c:v>
                </c:pt>
              </c:numCache>
            </c:numRef>
          </c:xVal>
          <c:yVal>
            <c:numRef>
              <c:f>'Sheet1 (2)'!$C$30:$D$30</c:f>
              <c:numCache>
                <c:formatCode>General</c:formatCode>
                <c:ptCount val="2"/>
                <c:pt idx="0">
                  <c:v>227.7</c:v>
                </c:pt>
                <c:pt idx="1">
                  <c:v>204.3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EAA-794D-A68B-DA0FCD02EAD1}"/>
            </c:ext>
          </c:extLst>
        </c:ser>
        <c:ser>
          <c:idx val="6"/>
          <c:order val="6"/>
          <c:tx>
            <c:v>P6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(2)'!$A$31:$B$31</c:f>
              <c:numCache>
                <c:formatCode>General</c:formatCode>
                <c:ptCount val="2"/>
                <c:pt idx="0">
                  <c:v>364</c:v>
                </c:pt>
                <c:pt idx="1">
                  <c:v>357.3</c:v>
                </c:pt>
              </c:numCache>
            </c:numRef>
          </c:xVal>
          <c:yVal>
            <c:numRef>
              <c:f>'Sheet1 (2)'!$C$31:$D$31</c:f>
              <c:numCache>
                <c:formatCode>General</c:formatCode>
                <c:ptCount val="2"/>
                <c:pt idx="0">
                  <c:v>259.7</c:v>
                </c:pt>
                <c:pt idx="1">
                  <c:v>245.7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EAA-794D-A68B-DA0FCD02EAD1}"/>
            </c:ext>
          </c:extLst>
        </c:ser>
        <c:ser>
          <c:idx val="7"/>
          <c:order val="7"/>
          <c:tx>
            <c:v>P7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(2)'!$A$32:$B$32</c:f>
              <c:numCache>
                <c:formatCode>General</c:formatCode>
                <c:ptCount val="2"/>
                <c:pt idx="0">
                  <c:v>530.70000000000005</c:v>
                </c:pt>
                <c:pt idx="1">
                  <c:v>528</c:v>
                </c:pt>
              </c:numCache>
            </c:numRef>
          </c:xVal>
          <c:yVal>
            <c:numRef>
              <c:f>'Sheet1 (2)'!$C$32:$D$32</c:f>
              <c:numCache>
                <c:formatCode>General</c:formatCode>
                <c:ptCount val="2"/>
                <c:pt idx="0">
                  <c:v>385.7</c:v>
                </c:pt>
                <c:pt idx="1">
                  <c:v>328.3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BEAA-794D-A68B-DA0FCD02EAD1}"/>
            </c:ext>
          </c:extLst>
        </c:ser>
        <c:ser>
          <c:idx val="8"/>
          <c:order val="8"/>
          <c:tx>
            <c:v>P8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(2)'!$A$33:$B$33</c:f>
              <c:numCache>
                <c:formatCode>General</c:formatCode>
                <c:ptCount val="2"/>
                <c:pt idx="0">
                  <c:v>405.7</c:v>
                </c:pt>
                <c:pt idx="1">
                  <c:v>393</c:v>
                </c:pt>
              </c:numCache>
            </c:numRef>
          </c:xVal>
          <c:yVal>
            <c:numRef>
              <c:f>'Sheet1 (2)'!$C$33:$D$33</c:f>
              <c:numCache>
                <c:formatCode>General</c:formatCode>
                <c:ptCount val="2"/>
                <c:pt idx="0">
                  <c:v>300.7</c:v>
                </c:pt>
                <c:pt idx="1">
                  <c:v>155.69999999999999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BEAA-794D-A68B-DA0FCD02EAD1}"/>
            </c:ext>
          </c:extLst>
        </c:ser>
        <c:ser>
          <c:idx val="9"/>
          <c:order val="9"/>
          <c:tx>
            <c:v>P9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(2)'!$A$34:$B$34</c:f>
              <c:numCache>
                <c:formatCode>General</c:formatCode>
                <c:ptCount val="2"/>
                <c:pt idx="0">
                  <c:v>539.29999999999995</c:v>
                </c:pt>
                <c:pt idx="1">
                  <c:v>491</c:v>
                </c:pt>
              </c:numCache>
            </c:numRef>
          </c:xVal>
          <c:yVal>
            <c:numRef>
              <c:f>'Sheet1 (2)'!$C$34:$D$34</c:f>
              <c:numCache>
                <c:formatCode>General</c:formatCode>
                <c:ptCount val="2"/>
                <c:pt idx="0">
                  <c:v>333</c:v>
                </c:pt>
                <c:pt idx="1">
                  <c:v>159.69999999999999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BEAA-794D-A68B-DA0FCD02EAD1}"/>
            </c:ext>
          </c:extLst>
        </c:ser>
        <c:ser>
          <c:idx val="10"/>
          <c:order val="10"/>
          <c:tx>
            <c:v>Rapid force</c:v>
          </c:tx>
          <c:spPr>
            <a:ln w="1905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'Sheet1 (2)'!$K$29:$L$29</c:f>
              <c:numCache>
                <c:formatCode>General</c:formatCode>
                <c:ptCount val="2"/>
                <c:pt idx="0">
                  <c:v>0</c:v>
                </c:pt>
                <c:pt idx="1">
                  <c:v>1000</c:v>
                </c:pt>
              </c:numCache>
            </c:numRef>
          </c:xVal>
          <c:yVal>
            <c:numRef>
              <c:f>'Sheet1 (2)'!$I$29:$J$29</c:f>
              <c:numCache>
                <c:formatCode>General</c:formatCode>
                <c:ptCount val="2"/>
                <c:pt idx="0">
                  <c:v>259.78888888888895</c:v>
                </c:pt>
                <c:pt idx="1">
                  <c:v>259.78888888888895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BEAA-794D-A68B-DA0FCD02EAD1}"/>
            </c:ext>
          </c:extLst>
        </c:ser>
        <c:ser>
          <c:idx val="11"/>
          <c:order val="11"/>
          <c:tx>
            <c:v>P10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(2)'!$A$35:$B$35</c:f>
              <c:numCache>
                <c:formatCode>General</c:formatCode>
                <c:ptCount val="2"/>
                <c:pt idx="0">
                  <c:v>454.7</c:v>
                </c:pt>
                <c:pt idx="1">
                  <c:v>408.7</c:v>
                </c:pt>
              </c:numCache>
            </c:numRef>
          </c:xVal>
          <c:yVal>
            <c:numRef>
              <c:f>'Sheet1 (2)'!$C$35:$D$35</c:f>
              <c:numCache>
                <c:formatCode>General</c:formatCode>
                <c:ptCount val="2"/>
                <c:pt idx="0">
                  <c:v>179</c:v>
                </c:pt>
                <c:pt idx="1">
                  <c:v>100.3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B-BEAA-794D-A68B-DA0FCD02EAD1}"/>
            </c:ext>
          </c:extLst>
        </c:ser>
        <c:ser>
          <c:idx val="12"/>
          <c:order val="12"/>
          <c:tx>
            <c:v>P11</c:v>
          </c:tx>
          <c:spPr>
            <a:ln w="19050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bg1"/>
                </a:solidFill>
              </a:ln>
              <a:effectLst/>
            </c:spPr>
          </c:marker>
          <c:xVal>
            <c:numRef>
              <c:f>'Sheet1 (2)'!$A$36:$B$36</c:f>
              <c:numCache>
                <c:formatCode>General</c:formatCode>
                <c:ptCount val="2"/>
                <c:pt idx="0">
                  <c:v>549</c:v>
                </c:pt>
                <c:pt idx="1">
                  <c:v>517.70000000000005</c:v>
                </c:pt>
              </c:numCache>
            </c:numRef>
          </c:xVal>
          <c:yVal>
            <c:numRef>
              <c:f>'Sheet1 (2)'!$C$36:$D$36</c:f>
              <c:numCache>
                <c:formatCode>General</c:formatCode>
                <c:ptCount val="2"/>
                <c:pt idx="0">
                  <c:v>419.3</c:v>
                </c:pt>
                <c:pt idx="1">
                  <c:v>88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BEAA-794D-A68B-DA0FCD02EAD1}"/>
            </c:ext>
          </c:extLst>
        </c:ser>
        <c:ser>
          <c:idx val="13"/>
          <c:order val="13"/>
          <c:tx>
            <c:v>P12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(2)'!$A$37:$B$37</c:f>
              <c:numCache>
                <c:formatCode>General</c:formatCode>
                <c:ptCount val="2"/>
                <c:pt idx="0">
                  <c:v>422.3</c:v>
                </c:pt>
                <c:pt idx="1">
                  <c:v>371.7</c:v>
                </c:pt>
              </c:numCache>
            </c:numRef>
          </c:xVal>
          <c:yVal>
            <c:numRef>
              <c:f>'Sheet1 (2)'!$C$37:$D$37</c:f>
              <c:numCache>
                <c:formatCode>General</c:formatCode>
                <c:ptCount val="2"/>
                <c:pt idx="0">
                  <c:v>261.7</c:v>
                </c:pt>
                <c:pt idx="1">
                  <c:v>124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BEAA-794D-A68B-DA0FCD02EAD1}"/>
            </c:ext>
          </c:extLst>
        </c:ser>
        <c:ser>
          <c:idx val="14"/>
          <c:order val="14"/>
          <c:tx>
            <c:v>P13</c:v>
          </c:tx>
          <c:spPr>
            <a:ln w="19050" cap="rnd">
              <a:solidFill>
                <a:srgbClr val="EEE824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rgbClr val="EEE824"/>
                </a:solidFill>
              </a:ln>
              <a:effectLst/>
            </c:spPr>
          </c:marker>
          <c:xVal>
            <c:numRef>
              <c:f>'Sheet1 (2)'!$A$38:$B$38</c:f>
              <c:numCache>
                <c:formatCode>General</c:formatCode>
                <c:ptCount val="2"/>
                <c:pt idx="0">
                  <c:v>438.3</c:v>
                </c:pt>
                <c:pt idx="1">
                  <c:v>335.7</c:v>
                </c:pt>
              </c:numCache>
            </c:numRef>
          </c:xVal>
          <c:yVal>
            <c:numRef>
              <c:f>'Sheet1 (2)'!$C$38:$D$38</c:f>
              <c:numCache>
                <c:formatCode>General</c:formatCode>
                <c:ptCount val="2"/>
                <c:pt idx="0">
                  <c:v>216.3</c:v>
                </c:pt>
                <c:pt idx="1">
                  <c:v>144.30000000000001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BEAA-794D-A68B-DA0FCD02EAD1}"/>
            </c:ext>
          </c:extLst>
        </c:ser>
        <c:ser>
          <c:idx val="15"/>
          <c:order val="15"/>
          <c:tx>
            <c:v>P14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(2)'!$A$39:$B$39</c:f>
              <c:numCache>
                <c:formatCode>General</c:formatCode>
                <c:ptCount val="2"/>
                <c:pt idx="0">
                  <c:v>422.3</c:v>
                </c:pt>
                <c:pt idx="1">
                  <c:v>305.2</c:v>
                </c:pt>
              </c:numCache>
            </c:numRef>
          </c:xVal>
          <c:yVal>
            <c:numRef>
              <c:f>'Sheet1 (2)'!$C$39:$D$39</c:f>
              <c:numCache>
                <c:formatCode>General</c:formatCode>
                <c:ptCount val="2"/>
                <c:pt idx="0">
                  <c:v>220</c:v>
                </c:pt>
                <c:pt idx="1">
                  <c:v>130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F-BEAA-794D-A68B-DA0FCD02EAD1}"/>
            </c:ext>
          </c:extLst>
        </c:ser>
        <c:ser>
          <c:idx val="16"/>
          <c:order val="16"/>
          <c:tx>
            <c:v>P16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(2)'!$A$40:$B$40</c:f>
              <c:numCache>
                <c:formatCode>General</c:formatCode>
                <c:ptCount val="2"/>
                <c:pt idx="0">
                  <c:v>361</c:v>
                </c:pt>
                <c:pt idx="1">
                  <c:v>338.7</c:v>
                </c:pt>
              </c:numCache>
            </c:numRef>
          </c:xVal>
          <c:yVal>
            <c:numRef>
              <c:f>'Sheet1 (2)'!$C$40:$D$40</c:f>
              <c:numCache>
                <c:formatCode>General</c:formatCode>
                <c:ptCount val="2"/>
                <c:pt idx="0">
                  <c:v>185</c:v>
                </c:pt>
                <c:pt idx="1">
                  <c:v>76.3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BEAA-794D-A68B-DA0FCD02EAD1}"/>
            </c:ext>
          </c:extLst>
        </c:ser>
        <c:ser>
          <c:idx val="17"/>
          <c:order val="17"/>
          <c:tx>
            <c:v>P17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(2)'!$A$41:$B$41</c:f>
              <c:numCache>
                <c:formatCode>General</c:formatCode>
                <c:ptCount val="2"/>
                <c:pt idx="0">
                  <c:v>427.3</c:v>
                </c:pt>
                <c:pt idx="1">
                  <c:v>378.7</c:v>
                </c:pt>
              </c:numCache>
            </c:numRef>
          </c:xVal>
          <c:yVal>
            <c:numRef>
              <c:f>'Sheet1 (2)'!$C$41:$D$41</c:f>
              <c:numCache>
                <c:formatCode>General</c:formatCode>
                <c:ptCount val="2"/>
                <c:pt idx="0">
                  <c:v>359</c:v>
                </c:pt>
                <c:pt idx="1">
                  <c:v>315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BEAA-794D-A68B-DA0FCD02EAD1}"/>
            </c:ext>
          </c:extLst>
        </c:ser>
        <c:ser>
          <c:idx val="18"/>
          <c:order val="18"/>
          <c:tx>
            <c:v>P18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(2)'!$A$42:$B$42</c:f>
              <c:numCache>
                <c:formatCode>General</c:formatCode>
                <c:ptCount val="2"/>
                <c:pt idx="0">
                  <c:v>420.3</c:v>
                </c:pt>
                <c:pt idx="1">
                  <c:v>396.3</c:v>
                </c:pt>
              </c:numCache>
            </c:numRef>
          </c:xVal>
          <c:yVal>
            <c:numRef>
              <c:f>'Sheet1 (2)'!$C$42:$D$42</c:f>
              <c:numCache>
                <c:formatCode>General</c:formatCode>
                <c:ptCount val="2"/>
                <c:pt idx="0">
                  <c:v>315.7</c:v>
                </c:pt>
                <c:pt idx="1">
                  <c:v>267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BEAA-794D-A68B-DA0FCD02EAD1}"/>
            </c:ext>
          </c:extLst>
        </c:ser>
        <c:ser>
          <c:idx val="19"/>
          <c:order val="19"/>
          <c:tx>
            <c:v>P15</c:v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10"/>
            <c:spPr>
              <a:noFill/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'Sheet1 (2)'!$A$43:$B$43</c:f>
              <c:numCache>
                <c:formatCode>General</c:formatCode>
                <c:ptCount val="2"/>
                <c:pt idx="0">
                  <c:v>564</c:v>
                </c:pt>
                <c:pt idx="1">
                  <c:v>541</c:v>
                </c:pt>
              </c:numCache>
            </c:numRef>
          </c:xVal>
          <c:yVal>
            <c:numRef>
              <c:f>'Sheet1 (2)'!$C$43:$D$43</c:f>
              <c:numCache>
                <c:formatCode>General</c:formatCode>
                <c:ptCount val="2"/>
                <c:pt idx="0">
                  <c:v>287.3</c:v>
                </c:pt>
                <c:pt idx="1">
                  <c:v>275.7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BEAA-794D-A68B-DA0FCD02EA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6769072"/>
        <c:axId val="1026770784"/>
      </c:scatterChart>
      <c:valAx>
        <c:axId val="1026769072"/>
        <c:scaling>
          <c:orientation val="minMax"/>
          <c:max val="600"/>
          <c:min val="2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Plantin MT Pro" panose="02020503050405020304" pitchFamily="18" charset="77"/>
                    <a:ea typeface="+mn-ea"/>
                    <a:cs typeface="+mn-cs"/>
                  </a:defRPr>
                </a:pPr>
                <a:r>
                  <a:rPr lang="en-GB"/>
                  <a:t>Peak force (N)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Plantin MT Pro" panose="02020503050405020304" pitchFamily="18" charset="77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1026770784"/>
        <c:crosses val="autoZero"/>
        <c:crossBetween val="midCat"/>
      </c:valAx>
      <c:valAx>
        <c:axId val="1026770784"/>
        <c:scaling>
          <c:orientation val="minMax"/>
          <c:max val="45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Plantin MT Pro" panose="02020503050405020304" pitchFamily="18" charset="77"/>
                    <a:ea typeface="+mn-ea"/>
                    <a:cs typeface="+mn-cs"/>
                  </a:defRPr>
                </a:pPr>
                <a:r>
                  <a:rPr lang="en-GB"/>
                  <a:t>Rapid force (N)</a:t>
                </a:r>
              </a:p>
            </c:rich>
          </c:tx>
          <c:layout>
            <c:manualLayout>
              <c:xMode val="edge"/>
              <c:yMode val="edge"/>
              <c:x val="0"/>
              <c:y val="0.21088346758590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Plantin MT Pro" panose="02020503050405020304" pitchFamily="18" charset="77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10267690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Plantin MT Pro" panose="02020503050405020304" pitchFamily="18" charset="77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3030 Left Peak Force (N)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Sheet1!$B$3:$B$10</c:f>
              <c:numCache>
                <c:formatCode>0.0</c:formatCode>
                <c:ptCount val="8"/>
                <c:pt idx="0">
                  <c:v>179</c:v>
                </c:pt>
                <c:pt idx="1">
                  <c:v>200.5</c:v>
                </c:pt>
                <c:pt idx="2">
                  <c:v>203</c:v>
                </c:pt>
                <c:pt idx="3">
                  <c:v>210</c:v>
                </c:pt>
                <c:pt idx="4">
                  <c:v>222</c:v>
                </c:pt>
                <c:pt idx="5">
                  <c:v>230</c:v>
                </c:pt>
                <c:pt idx="6">
                  <c:v>237.93333333333331</c:v>
                </c:pt>
                <c:pt idx="7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3B-9140-B6CA-662CD88D17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3030 Right Peak Force (N)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Sheet1!$C$3:$C$10</c:f>
              <c:numCache>
                <c:formatCode>0.0</c:formatCode>
                <c:ptCount val="8"/>
                <c:pt idx="0">
                  <c:v>164.3</c:v>
                </c:pt>
                <c:pt idx="1">
                  <c:v>175</c:v>
                </c:pt>
                <c:pt idx="2">
                  <c:v>180</c:v>
                </c:pt>
                <c:pt idx="3">
                  <c:v>185.66666666666666</c:v>
                </c:pt>
                <c:pt idx="4">
                  <c:v>212.66666666666666</c:v>
                </c:pt>
                <c:pt idx="5">
                  <c:v>215.16666666666666</c:v>
                </c:pt>
                <c:pt idx="6">
                  <c:v>233.66666666666666</c:v>
                </c:pt>
                <c:pt idx="7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3B-9140-B6CA-662CD88D1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3138047"/>
        <c:axId val="485081983"/>
      </c:barChart>
      <c:catAx>
        <c:axId val="44313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85081983"/>
        <c:crosses val="autoZero"/>
        <c:auto val="1"/>
        <c:lblAlgn val="ctr"/>
        <c:lblOffset val="100"/>
        <c:noMultiLvlLbl val="0"/>
      </c:catAx>
      <c:valAx>
        <c:axId val="4850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43138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Plantin MT Pro" panose="02020503050405020304" pitchFamily="18" charset="77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9090 Left Peak Force (N)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Sheet1!$D$3:$D$10</c:f>
              <c:numCache>
                <c:formatCode>0.0</c:formatCode>
                <c:ptCount val="8"/>
                <c:pt idx="0">
                  <c:v>191</c:v>
                </c:pt>
                <c:pt idx="1">
                  <c:v>205</c:v>
                </c:pt>
                <c:pt idx="2">
                  <c:v>217</c:v>
                </c:pt>
                <c:pt idx="3">
                  <c:v>230</c:v>
                </c:pt>
                <c:pt idx="4">
                  <c:v>239</c:v>
                </c:pt>
                <c:pt idx="5">
                  <c:v>246.83333333333334</c:v>
                </c:pt>
                <c:pt idx="6">
                  <c:v>260.66666666666669</c:v>
                </c:pt>
                <c:pt idx="7">
                  <c:v>290.5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7C-2D44-A4E3-59255A051328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9090 Right Peak Force (N)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Sheet1!$E$3:$E$10</c:f>
              <c:numCache>
                <c:formatCode>0.0</c:formatCode>
                <c:ptCount val="8"/>
                <c:pt idx="0">
                  <c:v>175.5</c:v>
                </c:pt>
                <c:pt idx="1">
                  <c:v>190</c:v>
                </c:pt>
                <c:pt idx="2">
                  <c:v>199</c:v>
                </c:pt>
                <c:pt idx="3">
                  <c:v>202</c:v>
                </c:pt>
                <c:pt idx="4">
                  <c:v>205.66666666666666</c:v>
                </c:pt>
                <c:pt idx="5">
                  <c:v>220.33333333333334</c:v>
                </c:pt>
                <c:pt idx="6">
                  <c:v>242</c:v>
                </c:pt>
                <c:pt idx="7">
                  <c:v>264.5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7C-2D44-A4E3-59255A051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3138047"/>
        <c:axId val="485081983"/>
      </c:barChart>
      <c:catAx>
        <c:axId val="44313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85081983"/>
        <c:crosses val="autoZero"/>
        <c:auto val="1"/>
        <c:lblAlgn val="ctr"/>
        <c:lblOffset val="100"/>
        <c:noMultiLvlLbl val="0"/>
      </c:catAx>
      <c:valAx>
        <c:axId val="4850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43138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Plantin MT Pro" panose="02020503050405020304" pitchFamily="18" charset="77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3030 Left Peak Force (N)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Sheet1!$B$3:$B$10</c:f>
              <c:numCache>
                <c:formatCode>0.0</c:formatCode>
                <c:ptCount val="8"/>
                <c:pt idx="0">
                  <c:v>179</c:v>
                </c:pt>
                <c:pt idx="1">
                  <c:v>200.5</c:v>
                </c:pt>
                <c:pt idx="2">
                  <c:v>203</c:v>
                </c:pt>
                <c:pt idx="3">
                  <c:v>210</c:v>
                </c:pt>
                <c:pt idx="4">
                  <c:v>222</c:v>
                </c:pt>
                <c:pt idx="5">
                  <c:v>230</c:v>
                </c:pt>
                <c:pt idx="6">
                  <c:v>237.93333333333331</c:v>
                </c:pt>
                <c:pt idx="7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FC-6447-A2CB-C9F62E12AE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3030 Right Peak Force (N)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Sheet1!$C$3:$C$10</c:f>
              <c:numCache>
                <c:formatCode>0.0</c:formatCode>
                <c:ptCount val="8"/>
                <c:pt idx="0">
                  <c:v>164.3</c:v>
                </c:pt>
                <c:pt idx="1">
                  <c:v>175</c:v>
                </c:pt>
                <c:pt idx="2">
                  <c:v>180</c:v>
                </c:pt>
                <c:pt idx="3">
                  <c:v>185.66666666666666</c:v>
                </c:pt>
                <c:pt idx="4">
                  <c:v>212.66666666666666</c:v>
                </c:pt>
                <c:pt idx="5">
                  <c:v>215.16666666666666</c:v>
                </c:pt>
                <c:pt idx="6">
                  <c:v>233.66666666666666</c:v>
                </c:pt>
                <c:pt idx="7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FC-6447-A2CB-C9F62E12A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3138047"/>
        <c:axId val="485081983"/>
      </c:barChart>
      <c:catAx>
        <c:axId val="44313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85081983"/>
        <c:crosses val="autoZero"/>
        <c:auto val="1"/>
        <c:lblAlgn val="ctr"/>
        <c:lblOffset val="100"/>
        <c:noMultiLvlLbl val="0"/>
      </c:catAx>
      <c:valAx>
        <c:axId val="4850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43138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Plantin MT Pro" panose="02020503050405020304" pitchFamily="18" charset="77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9090 Left Peak Force (N)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Sheet1!$D$3:$D$10</c:f>
              <c:numCache>
                <c:formatCode>0.0</c:formatCode>
                <c:ptCount val="8"/>
                <c:pt idx="0">
                  <c:v>191</c:v>
                </c:pt>
                <c:pt idx="1">
                  <c:v>205</c:v>
                </c:pt>
                <c:pt idx="2">
                  <c:v>217</c:v>
                </c:pt>
                <c:pt idx="3">
                  <c:v>230</c:v>
                </c:pt>
                <c:pt idx="4">
                  <c:v>239</c:v>
                </c:pt>
                <c:pt idx="5">
                  <c:v>246.83333333333334</c:v>
                </c:pt>
                <c:pt idx="6">
                  <c:v>260.66666666666669</c:v>
                </c:pt>
                <c:pt idx="7">
                  <c:v>290.5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5-6D46-A6F9-D17159124F18}"/>
            </c:ext>
          </c:extLst>
        </c:ser>
        <c:ser>
          <c:idx val="1"/>
          <c:order val="1"/>
          <c:tx>
            <c:strRef>
              <c:f>Sheet1!$E$1</c:f>
              <c:strCache>
                <c:ptCount val="1"/>
                <c:pt idx="0">
                  <c:v>9090 Right Peak Force (N)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</c:strCache>
            </c:strRef>
          </c:cat>
          <c:val>
            <c:numRef>
              <c:f>Sheet1!$E$3:$E$10</c:f>
              <c:numCache>
                <c:formatCode>0.0</c:formatCode>
                <c:ptCount val="8"/>
                <c:pt idx="0">
                  <c:v>175.5</c:v>
                </c:pt>
                <c:pt idx="1">
                  <c:v>190</c:v>
                </c:pt>
                <c:pt idx="2">
                  <c:v>199</c:v>
                </c:pt>
                <c:pt idx="3">
                  <c:v>202</c:v>
                </c:pt>
                <c:pt idx="4">
                  <c:v>205.66666666666666</c:v>
                </c:pt>
                <c:pt idx="5">
                  <c:v>220.33333333333334</c:v>
                </c:pt>
                <c:pt idx="6">
                  <c:v>242</c:v>
                </c:pt>
                <c:pt idx="7">
                  <c:v>264.5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65-6D46-A6F9-D17159124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3138047"/>
        <c:axId val="485081983"/>
      </c:barChart>
      <c:catAx>
        <c:axId val="44313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85081983"/>
        <c:crosses val="autoZero"/>
        <c:auto val="1"/>
        <c:lblAlgn val="ctr"/>
        <c:lblOffset val="100"/>
        <c:noMultiLvlLbl val="0"/>
      </c:catAx>
      <c:valAx>
        <c:axId val="4850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Plantin MT Pro" panose="02020503050405020304" pitchFamily="18" charset="77"/>
                <a:ea typeface="+mn-ea"/>
                <a:cs typeface="+mn-cs"/>
              </a:defRPr>
            </a:pPr>
            <a:endParaRPr lang="en-US"/>
          </a:p>
        </c:txPr>
        <c:crossAx val="443138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Plantin MT Pro" panose="02020503050405020304" pitchFamily="18" charset="77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520AB-3311-35ED-9424-2E5EBF00C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44AD8-784F-D969-5AFC-12B8B78FE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509A5-8A1B-783B-AFBA-BCD8529FC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5AD5F-F5A3-6146-9E08-3F15F326DFDC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3AD9B-E976-3B53-1551-7D4B584DB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407D0-B583-67EE-3543-0A374C054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E29BA-41C3-6E4A-9015-14AED546F3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80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6CDB-948C-AE5C-9C28-05D284A9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8AAE8-6ABE-64D8-5797-798EB815E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F0883-EF7F-0929-531A-E18EAC720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60A84-1239-21CA-82B9-B4BA6C41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3DECD-5299-D5CF-1CFA-2F73EBF27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69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3E6F-1B77-4595-5E07-3B120FB4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58850-8CD3-C2DF-2D3D-B909BA9AF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407ED-87F8-D3F8-85EC-7EF36968E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81B56-72F6-993C-5C77-B1E15283D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0EDEF-8865-7100-34B4-D4BD8B54A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4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C560-FBAB-2AEB-92EF-23723658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F04BB-9205-B324-F24A-3439B9FF9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72495F-9277-EC7B-6246-E4FA65F31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E785E-76E7-F707-5E6C-5312D4B59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5C869D-5E0D-28E0-1725-5C5899BB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A974F-6E68-C4FA-3A14-CB76427B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32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76AE-CE5F-0E23-62D3-B42A4C3CB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6410B-572E-F337-F21C-96CC5D398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492F9-EA1F-BA4E-BEB4-68822035B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16B52E-80D6-813C-679C-DF0C08485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39B49-203E-A0B7-540C-02461542B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8FC94D-1B0D-0D1A-16B9-4832013DF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0B8C56-908A-A06F-FDCE-01DB8AB67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6AD5-6B36-1970-9503-4B00DA753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13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DAD38-8922-C069-4262-23309F2BC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361FF9-1B43-2110-6B95-B8BB7BD5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A4D40-8EC9-DFF8-7C7D-109F3F6F4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A4DAE-4EC3-6A6E-112C-8C84A46E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68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B52480-C535-51B4-C6DF-CBC381D4A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A0D002-C618-AF82-93EA-2356BEE18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FF0A0-CC81-B8B9-2AC5-C5CB53FA6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065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34D3E-CB35-C1C8-7BF3-14188AB15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65B64-C587-1C73-6A83-F613E7C73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3E54C-1C23-37C2-EF89-A7C3CAD6F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81803-72FF-F80A-039D-5193E910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D1C41-E466-A3BF-E850-A9F2FC434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35FD8B-1732-6BB5-796C-C92646ABF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27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FFEE-9CE6-D89A-EDE8-DDCC0E1E9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BCEB5-6A14-AD51-C650-5426931168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68007-7FB9-1903-A23F-03B9AD008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92F17-043E-5DBE-1222-F457B783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02810-ED4C-D79E-291A-F74C030B6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3B85F8-1575-69D8-FC05-6107B74A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01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92864-C086-2A10-837F-1591DF75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077F4-742E-9A7D-939A-F9DFC402E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D4785-AF7C-FA14-2593-6275B8F75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E9CE5-EF9E-4D71-1383-F6AB64E5D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7D5F2-8BF7-19A3-4B51-4F93F934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41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A512CE-E2D4-8E38-2FA7-28AD7F23D9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733686-B448-92B3-7229-F76E7C168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989D5-ED25-86B7-E0AD-10415E93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4A5E0-5802-49F9-9BE0-ABAADCD57898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C9BE3-CF8F-9C35-CEB6-E595850ED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0C750-4C8A-B35B-B787-9BC4427B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6DBD6-9029-4EFE-B4E3-CB5AB815CA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782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874721-15A1-ED9E-84B8-FA12AC7D4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D7C05-F58E-FFA1-2BE2-67D826E36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89E12-2C9B-97FD-9595-59F199DA47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F5AD5F-F5A3-6146-9E08-3F15F326DFDC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8865E-A515-A206-E4A3-DD829A6CDF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EAB25-D103-C523-516C-CBD93DE54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E29BA-41C3-6E4A-9015-14AED546F39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D4C249-E647-1C92-2121-6BBFBA5F81FE}"/>
              </a:ext>
            </a:extLst>
          </p:cNvPr>
          <p:cNvPicPr/>
          <p:nvPr userDrawn="1"/>
        </p:nvPicPr>
        <p:blipFill>
          <a:blip r:embed="rId14"/>
          <a:stretch>
            <a:fillRect/>
          </a:stretch>
        </p:blipFill>
        <p:spPr>
          <a:xfrm>
            <a:off x="9693600" y="0"/>
            <a:ext cx="2498400" cy="15624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30EAFA-F9BF-E020-1445-4BB69A345363}"/>
              </a:ext>
            </a:extLst>
          </p:cNvPr>
          <p:cNvPicPr/>
          <p:nvPr userDrawn="1"/>
        </p:nvPicPr>
        <p:blipFill>
          <a:blip r:embed="rId15"/>
          <a:srcRect/>
          <a:stretch/>
        </p:blipFill>
        <p:spPr>
          <a:xfrm>
            <a:off x="396000" y="5580000"/>
            <a:ext cx="3117620" cy="10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9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tiff"/><Relationship Id="rId4" Type="http://schemas.openxmlformats.org/officeDocument/2006/relationships/chart" Target="../charts/char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10" Type="http://schemas.openxmlformats.org/officeDocument/2006/relationships/image" Target="../media/image49.png"/><Relationship Id="rId4" Type="http://schemas.openxmlformats.org/officeDocument/2006/relationships/image" Target="../media/image4.png"/><Relationship Id="rId9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C58732-9E5E-42C6-6C18-F0E11D9BE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8016"/>
          <a:stretch>
            <a:fillRect/>
          </a:stretch>
        </p:blipFill>
        <p:spPr>
          <a:xfrm>
            <a:off x="-1" y="0"/>
            <a:ext cx="1218980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FA5D87-5419-E81C-37B0-217E611FE881}"/>
              </a:ext>
            </a:extLst>
          </p:cNvPr>
          <p:cNvSpPr txBox="1"/>
          <p:nvPr/>
        </p:nvSpPr>
        <p:spPr>
          <a:xfrm>
            <a:off x="860443" y="1375839"/>
            <a:ext cx="101866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The Hamstring Toolbox: Leveraging Force Assessment Technology for Precision Management, Monitoring, and Injury Risk Profiling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D011D6-DA30-32BB-4C89-839638025953}"/>
              </a:ext>
            </a:extLst>
          </p:cNvPr>
          <p:cNvSpPr txBox="1"/>
          <p:nvPr/>
        </p:nvSpPr>
        <p:spPr>
          <a:xfrm>
            <a:off x="5395710" y="5306223"/>
            <a:ext cx="660249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Plantin MT Pro" panose="02020503050405020304" pitchFamily="18" charset="0"/>
              </a:rPr>
              <a:t>Dr Nicholas Ripley</a:t>
            </a:r>
          </a:p>
          <a:p>
            <a:pPr algn="ctr"/>
            <a:r>
              <a:rPr lang="en-GB" sz="2200" dirty="0">
                <a:solidFill>
                  <a:schemeClr val="bg1"/>
                </a:solidFill>
                <a:latin typeface="Plantin MT Pro" panose="02020503050405020304" pitchFamily="18" charset="0"/>
              </a:rPr>
              <a:t>CSCS*D, RSCC, ASCC, PSCC, </a:t>
            </a:r>
            <a:r>
              <a:rPr lang="en-GB" sz="2200" dirty="0" err="1">
                <a:solidFill>
                  <a:schemeClr val="bg1"/>
                </a:solidFill>
                <a:latin typeface="Plantin MT Pro" panose="02020503050405020304" pitchFamily="18" charset="0"/>
              </a:rPr>
              <a:t>mISCP</a:t>
            </a:r>
            <a:endParaRPr lang="en-GB" sz="2200" dirty="0">
              <a:solidFill>
                <a:schemeClr val="bg1"/>
              </a:solidFill>
              <a:latin typeface="Plantin MT Pro" panose="020205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122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9107C-BF84-2C00-5471-F1C5A412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EF7B6B-D9C7-852A-D598-7DECB6516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C91F65-6BBA-AC71-E918-9C3D06105E85}"/>
              </a:ext>
            </a:extLst>
          </p:cNvPr>
          <p:cNvSpPr txBox="1"/>
          <p:nvPr/>
        </p:nvSpPr>
        <p:spPr>
          <a:xfrm>
            <a:off x="74643" y="333896"/>
            <a:ext cx="56570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Injury Burden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E598C0-C577-8BA4-95FB-ED51D4AE790B}"/>
              </a:ext>
            </a:extLst>
          </p:cNvPr>
          <p:cNvSpPr txBox="1"/>
          <p:nvPr/>
        </p:nvSpPr>
        <p:spPr>
          <a:xfrm>
            <a:off x="74643" y="985805"/>
            <a:ext cx="44587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Plantin MT Pro" panose="02020503050405020304" pitchFamily="18" charset="0"/>
              </a:rPr>
              <a:t>NFL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A899FFD-0364-888B-24F7-B4F67144D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47" y="1822380"/>
            <a:ext cx="11545305" cy="477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76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C349-6DE5-5CF7-EA55-2FDD1C93E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EB02B9-68FD-3EAD-5555-A38AA9CB5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9D5F47-13FB-4179-AC4A-8B60F59922C2}"/>
              </a:ext>
            </a:extLst>
          </p:cNvPr>
          <p:cNvSpPr txBox="1"/>
          <p:nvPr/>
        </p:nvSpPr>
        <p:spPr>
          <a:xfrm>
            <a:off x="74642" y="546256"/>
            <a:ext cx="6314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701">
              <a:spcBef>
                <a:spcPts val="73"/>
              </a:spcBef>
              <a:tabLst>
                <a:tab pos="5754011" algn="l"/>
              </a:tabLst>
            </a:pPr>
            <a:r>
              <a:rPr lang="en-GB" sz="3600" spc="-15" dirty="0">
                <a:solidFill>
                  <a:srgbClr val="EEE824"/>
                </a:solidFill>
                <a:latin typeface="Plantin MT Pro" panose="02020503050405020304" pitchFamily="18" charset="77"/>
                <a:cs typeface="Replica Pro"/>
              </a:rPr>
              <a:t>Impact of Injury 2024-2025</a:t>
            </a:r>
          </a:p>
        </p:txBody>
      </p:sp>
      <p:pic>
        <p:nvPicPr>
          <p:cNvPr id="4" name="Picture 2" descr="Bundesliga - Wikipedia">
            <a:extLst>
              <a:ext uri="{FF2B5EF4-FFF2-40B4-BE49-F238E27FC236}">
                <a16:creationId xmlns:a16="http://schemas.microsoft.com/office/drawing/2014/main" id="{91E93A94-5EF9-3AA3-47D6-3F1871B8F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85" y="4572000"/>
            <a:ext cx="1123772" cy="112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remier League - Wikipedia">
            <a:extLst>
              <a:ext uri="{FF2B5EF4-FFF2-40B4-BE49-F238E27FC236}">
                <a16:creationId xmlns:a16="http://schemas.microsoft.com/office/drawing/2014/main" id="{57DC7D84-FB68-761E-7A64-9CBE63DB1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10" y="3429000"/>
            <a:ext cx="2286751" cy="964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1CEA52B-A0AD-818C-8CA7-AA973ED25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38" y="1808656"/>
            <a:ext cx="1442067" cy="144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D9BE13-2075-F491-4941-041074B4A0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51313" y="4602424"/>
            <a:ext cx="975442" cy="1211175"/>
          </a:xfrm>
          <a:prstGeom prst="rect">
            <a:avLst/>
          </a:prstGeom>
        </p:spPr>
      </p:pic>
      <p:pic>
        <p:nvPicPr>
          <p:cNvPr id="8" name="Picture 6" descr="2022–23 Ligue 1 - Wikipedia">
            <a:extLst>
              <a:ext uri="{FF2B5EF4-FFF2-40B4-BE49-F238E27FC236}">
                <a16:creationId xmlns:a16="http://schemas.microsoft.com/office/drawing/2014/main" id="{2496F28C-6AC1-14E9-5A91-BC0D2AE80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493" y="1666756"/>
            <a:ext cx="1140690" cy="167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01C465F-E59C-4121-27A3-773B2E5483C3}"/>
              </a:ext>
            </a:extLst>
          </p:cNvPr>
          <p:cNvSpPr/>
          <p:nvPr/>
        </p:nvSpPr>
        <p:spPr>
          <a:xfrm>
            <a:off x="6096000" y="5323840"/>
            <a:ext cx="4713190" cy="14948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38" b="1" dirty="0">
                <a:solidFill>
                  <a:srgbClr val="002060"/>
                </a:solidFill>
                <a:latin typeface="Plantin MT Pro" panose="02020503050405020304" pitchFamily="18" charset="77"/>
              </a:rPr>
              <a:t>€131,200,000</a:t>
            </a:r>
          </a:p>
        </p:txBody>
      </p:sp>
      <p:pic>
        <p:nvPicPr>
          <p:cNvPr id="13" name="Picture 12" descr="A sports arena with a sports field&#10;&#10;AI-generated content may be incorrect.">
            <a:extLst>
              <a:ext uri="{FF2B5EF4-FFF2-40B4-BE49-F238E27FC236}">
                <a16:creationId xmlns:a16="http://schemas.microsoft.com/office/drawing/2014/main" id="{8B7B9B72-D758-1BEA-2AFD-E244A33986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71797"/>
            <a:ext cx="4713190" cy="33144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0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B013F-839A-C05B-A332-78BBC8B55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6F5F11-47A0-1AD2-5B3D-D49FCC06D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36B0D0-5D75-B604-DD31-2B07C3C67802}"/>
              </a:ext>
            </a:extLst>
          </p:cNvPr>
          <p:cNvSpPr txBox="1"/>
          <p:nvPr/>
        </p:nvSpPr>
        <p:spPr>
          <a:xfrm>
            <a:off x="74643" y="26120"/>
            <a:ext cx="56570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Injury Burden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D8FDF4-B3EE-403E-8DC4-F70DDE959977}"/>
              </a:ext>
            </a:extLst>
          </p:cNvPr>
          <p:cNvSpPr txBox="1"/>
          <p:nvPr/>
        </p:nvSpPr>
        <p:spPr>
          <a:xfrm>
            <a:off x="65312" y="586589"/>
            <a:ext cx="44587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Plantin MT Pro" panose="02020503050405020304" pitchFamily="18" charset="0"/>
              </a:rPr>
              <a:t>It matters!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B56704-955A-C8C8-34A8-23E5BC5AF842}"/>
              </a:ext>
            </a:extLst>
          </p:cNvPr>
          <p:cNvSpPr txBox="1"/>
          <p:nvPr/>
        </p:nvSpPr>
        <p:spPr>
          <a:xfrm>
            <a:off x="3065504" y="3854990"/>
            <a:ext cx="6147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Plantin MT Pro" panose="02020503050405020304" pitchFamily="18" charset="77"/>
              </a:rPr>
              <a:t> </a:t>
            </a: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B3618CD3-FFA0-2EE8-EEAF-DCA950AE219E}"/>
              </a:ext>
            </a:extLst>
          </p:cNvPr>
          <p:cNvSpPr/>
          <p:nvPr/>
        </p:nvSpPr>
        <p:spPr>
          <a:xfrm>
            <a:off x="7886592" y="2133235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FINANCIAL IMPACT</a:t>
            </a:r>
            <a:endParaRPr lang="en-US" sz="20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5B11A676-C6C9-26B7-C220-A4F177BC4A56}"/>
              </a:ext>
            </a:extLst>
          </p:cNvPr>
          <p:cNvSpPr/>
          <p:nvPr/>
        </p:nvSpPr>
        <p:spPr>
          <a:xfrm>
            <a:off x="6559275" y="289618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$424,673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E4917648-0A3E-6222-E1E4-A00C28A82EE4}"/>
              </a:ext>
            </a:extLst>
          </p:cNvPr>
          <p:cNvSpPr/>
          <p:nvPr/>
        </p:nvSpPr>
        <p:spPr>
          <a:xfrm>
            <a:off x="6650715" y="362639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Avg. cost per HSI</a:t>
            </a:r>
            <a:endParaRPr lang="en-US" sz="16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79C13C91-532B-EED6-C6A1-449604D51AF0}"/>
              </a:ext>
            </a:extLst>
          </p:cNvPr>
          <p:cNvSpPr/>
          <p:nvPr/>
        </p:nvSpPr>
        <p:spPr>
          <a:xfrm>
            <a:off x="6206987" y="4302026"/>
            <a:ext cx="2579096" cy="768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MLB</a:t>
            </a:r>
          </a:p>
          <a:p>
            <a:pPr marL="0" indent="0" algn="ctr">
              <a:buNone/>
            </a:pP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600" i="1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$45M+ per season</a:t>
            </a:r>
          </a:p>
          <a:p>
            <a:pPr algn="ctr"/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(Driggers, 2022)</a:t>
            </a: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58C8A90B-864C-8553-E713-81A85B6AB013}"/>
              </a:ext>
            </a:extLst>
          </p:cNvPr>
          <p:cNvSpPr/>
          <p:nvPr/>
        </p:nvSpPr>
        <p:spPr>
          <a:xfrm>
            <a:off x="9283483" y="287370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€500,000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F905EC48-8C13-D9D1-2F78-A8F8E59AE328}"/>
              </a:ext>
            </a:extLst>
          </p:cNvPr>
          <p:cNvSpPr/>
          <p:nvPr/>
        </p:nvSpPr>
        <p:spPr>
          <a:xfrm>
            <a:off x="9243823" y="3576677"/>
            <a:ext cx="204061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Avg. cost per month injured</a:t>
            </a:r>
            <a:endParaRPr lang="en-US" sz="16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524AF082-DD63-603A-86FB-A9006E0D6771}"/>
              </a:ext>
            </a:extLst>
          </p:cNvPr>
          <p:cNvSpPr/>
          <p:nvPr/>
        </p:nvSpPr>
        <p:spPr>
          <a:xfrm>
            <a:off x="8974581" y="4255100"/>
            <a:ext cx="2579096" cy="736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Premier League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(Hallén &amp; Ekstrand, 2014)</a:t>
            </a: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340AA123-68F1-69D1-E23B-6652B70738D7}"/>
              </a:ext>
            </a:extLst>
          </p:cNvPr>
          <p:cNvSpPr/>
          <p:nvPr/>
        </p:nvSpPr>
        <p:spPr>
          <a:xfrm>
            <a:off x="1245266" y="2160667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TIME LOSS BY GRADE</a:t>
            </a:r>
            <a:endParaRPr lang="en-US" sz="20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2B12C1D9-597B-A942-0CBA-B18A0C7722ED}"/>
              </a:ext>
            </a:extLst>
          </p:cNvPr>
          <p:cNvSpPr/>
          <p:nvPr/>
        </p:nvSpPr>
        <p:spPr>
          <a:xfrm>
            <a:off x="1090446" y="3046325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18 days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C2838B11-3999-15B3-A07A-49AC1AFC8254}"/>
              </a:ext>
            </a:extLst>
          </p:cNvPr>
          <p:cNvSpPr/>
          <p:nvPr/>
        </p:nvSpPr>
        <p:spPr>
          <a:xfrm>
            <a:off x="1090446" y="381995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Grade 1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31" name="Text 22">
            <a:extLst>
              <a:ext uri="{FF2B5EF4-FFF2-40B4-BE49-F238E27FC236}">
                <a16:creationId xmlns:a16="http://schemas.microsoft.com/office/drawing/2014/main" id="{B0141C8F-4184-F7D1-6CAB-084DE7D4D503}"/>
              </a:ext>
            </a:extLst>
          </p:cNvPr>
          <p:cNvSpPr/>
          <p:nvPr/>
        </p:nvSpPr>
        <p:spPr>
          <a:xfrm>
            <a:off x="2462046" y="3046325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24 days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32" name="Text 23">
            <a:extLst>
              <a:ext uri="{FF2B5EF4-FFF2-40B4-BE49-F238E27FC236}">
                <a16:creationId xmlns:a16="http://schemas.microsoft.com/office/drawing/2014/main" id="{9876BA6D-9658-BFAC-A880-E7BB440E4240}"/>
              </a:ext>
            </a:extLst>
          </p:cNvPr>
          <p:cNvSpPr/>
          <p:nvPr/>
        </p:nvSpPr>
        <p:spPr>
          <a:xfrm>
            <a:off x="2455636" y="381995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Grade 2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34" name="Text 25">
            <a:extLst>
              <a:ext uri="{FF2B5EF4-FFF2-40B4-BE49-F238E27FC236}">
                <a16:creationId xmlns:a16="http://schemas.microsoft.com/office/drawing/2014/main" id="{1806BA88-E09E-1E79-2B94-E3A265405C65}"/>
              </a:ext>
            </a:extLst>
          </p:cNvPr>
          <p:cNvSpPr/>
          <p:nvPr/>
        </p:nvSpPr>
        <p:spPr>
          <a:xfrm>
            <a:off x="3833646" y="3046325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60 days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35" name="Text 26">
            <a:extLst>
              <a:ext uri="{FF2B5EF4-FFF2-40B4-BE49-F238E27FC236}">
                <a16:creationId xmlns:a16="http://schemas.microsoft.com/office/drawing/2014/main" id="{44864EF5-572C-B48A-9855-DBCBB70B4544}"/>
              </a:ext>
            </a:extLst>
          </p:cNvPr>
          <p:cNvSpPr/>
          <p:nvPr/>
        </p:nvSpPr>
        <p:spPr>
          <a:xfrm>
            <a:off x="3833646" y="3795603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Grade 3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34B81017-C312-25FB-3180-ACA67615F2D7}"/>
              </a:ext>
            </a:extLst>
          </p:cNvPr>
          <p:cNvSpPr/>
          <p:nvPr/>
        </p:nvSpPr>
        <p:spPr>
          <a:xfrm>
            <a:off x="214858" y="4256153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Hallén &amp; Ekstrand, 2014</a:t>
            </a: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5376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89AFE-C6FD-C8F4-53D8-C80F3965D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DC9CBD-7559-3E49-8800-119863D14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CA05814-4B33-3AD7-5991-4803F19732F5}"/>
              </a:ext>
            </a:extLst>
          </p:cNvPr>
          <p:cNvSpPr txBox="1"/>
          <p:nvPr/>
        </p:nvSpPr>
        <p:spPr>
          <a:xfrm>
            <a:off x="74643" y="26120"/>
            <a:ext cx="56570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Injury Burden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519FC7-127C-5EAD-D43B-DEFD34B9FCC0}"/>
              </a:ext>
            </a:extLst>
          </p:cNvPr>
          <p:cNvSpPr txBox="1"/>
          <p:nvPr/>
        </p:nvSpPr>
        <p:spPr>
          <a:xfrm>
            <a:off x="65312" y="586589"/>
            <a:ext cx="44587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Plantin MT Pro" panose="02020503050405020304" pitchFamily="18" charset="0"/>
              </a:rPr>
              <a:t>It matters!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876703-C9ED-A12D-FD70-93660697B01E}"/>
              </a:ext>
            </a:extLst>
          </p:cNvPr>
          <p:cNvSpPr txBox="1"/>
          <p:nvPr/>
        </p:nvSpPr>
        <p:spPr>
          <a:xfrm>
            <a:off x="3065504" y="3854990"/>
            <a:ext cx="6147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Plantin MT Pro" panose="02020503050405020304" pitchFamily="18" charset="77"/>
              </a:rPr>
              <a:t> </a:t>
            </a: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B41278FD-95E9-96C2-B6B5-EEAB1E51508D}"/>
              </a:ext>
            </a:extLst>
          </p:cNvPr>
          <p:cNvSpPr/>
          <p:nvPr/>
        </p:nvSpPr>
        <p:spPr>
          <a:xfrm>
            <a:off x="7886592" y="2133235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FINANCIAL IMPACT</a:t>
            </a:r>
            <a:endParaRPr lang="en-US" sz="20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2" name="Text 8">
            <a:extLst>
              <a:ext uri="{FF2B5EF4-FFF2-40B4-BE49-F238E27FC236}">
                <a16:creationId xmlns:a16="http://schemas.microsoft.com/office/drawing/2014/main" id="{EF7CAAFF-7403-BE0B-559E-51D3E206F68A}"/>
              </a:ext>
            </a:extLst>
          </p:cNvPr>
          <p:cNvSpPr/>
          <p:nvPr/>
        </p:nvSpPr>
        <p:spPr>
          <a:xfrm>
            <a:off x="6467835" y="2735073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$424,673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5" name="Text 9">
            <a:extLst>
              <a:ext uri="{FF2B5EF4-FFF2-40B4-BE49-F238E27FC236}">
                <a16:creationId xmlns:a16="http://schemas.microsoft.com/office/drawing/2014/main" id="{2FCC561C-4B53-1E47-8F19-47C33D9C8F17}"/>
              </a:ext>
            </a:extLst>
          </p:cNvPr>
          <p:cNvSpPr/>
          <p:nvPr/>
        </p:nvSpPr>
        <p:spPr>
          <a:xfrm>
            <a:off x="6559275" y="3465283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Avg. cost per HSI</a:t>
            </a:r>
            <a:endParaRPr lang="en-US" sz="16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6" name="Text 11">
            <a:extLst>
              <a:ext uri="{FF2B5EF4-FFF2-40B4-BE49-F238E27FC236}">
                <a16:creationId xmlns:a16="http://schemas.microsoft.com/office/drawing/2014/main" id="{F677D519-C84A-8A07-1BB5-3103B7C63934}"/>
              </a:ext>
            </a:extLst>
          </p:cNvPr>
          <p:cNvSpPr/>
          <p:nvPr/>
        </p:nvSpPr>
        <p:spPr>
          <a:xfrm>
            <a:off x="6115547" y="4140919"/>
            <a:ext cx="2579096" cy="768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MLB</a:t>
            </a:r>
          </a:p>
          <a:p>
            <a:pPr marL="0" indent="0" algn="ctr">
              <a:buNone/>
            </a:pP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600" i="1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$45M+ per season</a:t>
            </a:r>
          </a:p>
          <a:p>
            <a:pPr algn="ctr"/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(Driggers, 2022)</a:t>
            </a: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7" name="Text 14">
            <a:extLst>
              <a:ext uri="{FF2B5EF4-FFF2-40B4-BE49-F238E27FC236}">
                <a16:creationId xmlns:a16="http://schemas.microsoft.com/office/drawing/2014/main" id="{A8A6CF8E-1C4A-0126-EB3E-E262F8757AFB}"/>
              </a:ext>
            </a:extLst>
          </p:cNvPr>
          <p:cNvSpPr/>
          <p:nvPr/>
        </p:nvSpPr>
        <p:spPr>
          <a:xfrm>
            <a:off x="9192043" y="2712595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€500,000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8" name="Text 15">
            <a:extLst>
              <a:ext uri="{FF2B5EF4-FFF2-40B4-BE49-F238E27FC236}">
                <a16:creationId xmlns:a16="http://schemas.microsoft.com/office/drawing/2014/main" id="{E52F463E-0403-F6A4-253E-10E740EA7A5D}"/>
              </a:ext>
            </a:extLst>
          </p:cNvPr>
          <p:cNvSpPr/>
          <p:nvPr/>
        </p:nvSpPr>
        <p:spPr>
          <a:xfrm>
            <a:off x="9152383" y="3415570"/>
            <a:ext cx="204061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Avg. cost per month injured</a:t>
            </a:r>
            <a:endParaRPr lang="en-US" sz="16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10" name="Text 16">
            <a:extLst>
              <a:ext uri="{FF2B5EF4-FFF2-40B4-BE49-F238E27FC236}">
                <a16:creationId xmlns:a16="http://schemas.microsoft.com/office/drawing/2014/main" id="{F6627734-EBC0-9D1A-DD48-1D4A3570F7D6}"/>
              </a:ext>
            </a:extLst>
          </p:cNvPr>
          <p:cNvSpPr/>
          <p:nvPr/>
        </p:nvSpPr>
        <p:spPr>
          <a:xfrm>
            <a:off x="8883141" y="4093993"/>
            <a:ext cx="2579096" cy="736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Premier League</a:t>
            </a:r>
          </a:p>
          <a:p>
            <a:pPr marL="0" indent="0" algn="ctr">
              <a:lnSpc>
                <a:spcPct val="120000"/>
              </a:lnSpc>
              <a:buNone/>
            </a:pP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6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(Hallén &amp; Ekstrand, 2014)</a:t>
            </a: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11" name="Text 31">
            <a:extLst>
              <a:ext uri="{FF2B5EF4-FFF2-40B4-BE49-F238E27FC236}">
                <a16:creationId xmlns:a16="http://schemas.microsoft.com/office/drawing/2014/main" id="{480ACAB6-B9C3-62BB-9862-A93E52E2AE53}"/>
              </a:ext>
            </a:extLst>
          </p:cNvPr>
          <p:cNvSpPr/>
          <p:nvPr/>
        </p:nvSpPr>
        <p:spPr>
          <a:xfrm>
            <a:off x="593934" y="3021302"/>
            <a:ext cx="4574852" cy="118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2000" i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8 hamstring strain injuries in a 25-man squad per season</a:t>
            </a:r>
          </a:p>
          <a:p>
            <a:pPr marL="0" indent="0" algn="ctr">
              <a:lnSpc>
                <a:spcPct val="160000"/>
              </a:lnSpc>
              <a:buNone/>
            </a:pPr>
            <a:endParaRPr lang="en-US" sz="2000" i="1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13" name="Text 27">
            <a:extLst>
              <a:ext uri="{FF2B5EF4-FFF2-40B4-BE49-F238E27FC236}">
                <a16:creationId xmlns:a16="http://schemas.microsoft.com/office/drawing/2014/main" id="{81F8F377-0F6A-D0A8-5777-0CE500AD3143}"/>
              </a:ext>
            </a:extLst>
          </p:cNvPr>
          <p:cNvSpPr/>
          <p:nvPr/>
        </p:nvSpPr>
        <p:spPr>
          <a:xfrm>
            <a:off x="2144534" y="4072480"/>
            <a:ext cx="3931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Ekstrand et al., 2023</a:t>
            </a:r>
            <a:endParaRPr lang="en-US" sz="16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218715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748">
        <p159:morph option="byObject"/>
      </p:transition>
    </mc:Choice>
    <mc:Fallback>
      <p:transition spd="slow" advTm="4748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F068D-AC98-9997-F968-B1E98AAED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4EDB47-03E6-E2A0-D175-79538B5084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DAF215-BA87-B3B8-CEE2-6FE9AC63C3E4}"/>
              </a:ext>
            </a:extLst>
          </p:cNvPr>
          <p:cNvSpPr txBox="1"/>
          <p:nvPr/>
        </p:nvSpPr>
        <p:spPr>
          <a:xfrm>
            <a:off x="74643" y="318316"/>
            <a:ext cx="56570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Injury Burden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7E4E4F-F641-EEC0-97F9-9F5AB900FA78}"/>
              </a:ext>
            </a:extLst>
          </p:cNvPr>
          <p:cNvSpPr txBox="1"/>
          <p:nvPr/>
        </p:nvSpPr>
        <p:spPr>
          <a:xfrm>
            <a:off x="74643" y="974106"/>
            <a:ext cx="44587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>
                <a:solidFill>
                  <a:schemeClr val="bg1"/>
                </a:solidFill>
                <a:latin typeface="Plantin MT Pro" panose="02020503050405020304" pitchFamily="18" charset="0"/>
              </a:rPr>
              <a:t>It matters!</a:t>
            </a:r>
          </a:p>
        </p:txBody>
      </p:sp>
      <p:sp>
        <p:nvSpPr>
          <p:cNvPr id="39" name="Text 29">
            <a:extLst>
              <a:ext uri="{FF2B5EF4-FFF2-40B4-BE49-F238E27FC236}">
                <a16:creationId xmlns:a16="http://schemas.microsoft.com/office/drawing/2014/main" id="{2DD0E5F1-8EB6-B362-BBEF-3169E12A28BD}"/>
              </a:ext>
            </a:extLst>
          </p:cNvPr>
          <p:cNvSpPr/>
          <p:nvPr/>
        </p:nvSpPr>
        <p:spPr>
          <a:xfrm>
            <a:off x="820979" y="2465721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PERFORMANCE IMPACT</a:t>
            </a:r>
            <a:endParaRPr lang="en-US" sz="20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41" name="Text 31">
            <a:extLst>
              <a:ext uri="{FF2B5EF4-FFF2-40B4-BE49-F238E27FC236}">
                <a16:creationId xmlns:a16="http://schemas.microsoft.com/office/drawing/2014/main" id="{87106FAB-32FC-D358-89E3-5E664CDE1F97}"/>
              </a:ext>
            </a:extLst>
          </p:cNvPr>
          <p:cNvSpPr/>
          <p:nvPr/>
        </p:nvSpPr>
        <p:spPr>
          <a:xfrm>
            <a:off x="385667" y="2546195"/>
            <a:ext cx="4574852" cy="22903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2000" i="1" dirty="0">
                <a:solidFill>
                  <a:srgbClr val="C00000"/>
                </a:solidFill>
                <a:latin typeface="Plantin MT Pro" panose="02020503050405020304" pitchFamily="18" charset="77"/>
                <a:ea typeface="Georgia" pitchFamily="34" charset="-122"/>
                <a:cs typeface="Georgia" pitchFamily="34" charset="-120"/>
              </a:rPr>
              <a:t>Teams with fewer injuries consistently achieve better league standings and win more games. </a:t>
            </a:r>
          </a:p>
        </p:txBody>
      </p:sp>
      <p:sp>
        <p:nvSpPr>
          <p:cNvPr id="42" name="Text 32">
            <a:extLst>
              <a:ext uri="{FF2B5EF4-FFF2-40B4-BE49-F238E27FC236}">
                <a16:creationId xmlns:a16="http://schemas.microsoft.com/office/drawing/2014/main" id="{1546746B-B000-3DD3-61A7-BBDD1901AB37}"/>
              </a:ext>
            </a:extLst>
          </p:cNvPr>
          <p:cNvSpPr/>
          <p:nvPr/>
        </p:nvSpPr>
        <p:spPr>
          <a:xfrm>
            <a:off x="5118071" y="1811476"/>
            <a:ext cx="6688262" cy="4019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Lower injury burden correlates with improved league position (Williams et al., 2016)</a:t>
            </a:r>
          </a:p>
          <a:p>
            <a:pPr marL="342900" indent="-342900" algn="l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endParaRPr lang="en-US" sz="2000" dirty="0"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35000"/>
              </a:lnSpc>
              <a:spcAft>
                <a:spcPts val="600"/>
              </a:spcAft>
              <a:buSzPct val="100000"/>
              <a:buFontTx/>
              <a:buChar char="•"/>
            </a:pPr>
            <a:r>
              <a:rPr lang="en-US" sz="2000" dirty="0">
                <a:latin typeface="Plantin MT Pro" panose="02020503050405020304" pitchFamily="18" charset="77"/>
              </a:rPr>
              <a:t>26% reduction in competition success for every modified training week (</a:t>
            </a:r>
            <a:r>
              <a:rPr lang="en-US" sz="2000" dirty="0" err="1">
                <a:latin typeface="Plantin MT Pro" panose="02020503050405020304" pitchFamily="18" charset="77"/>
              </a:rPr>
              <a:t>Raysmith</a:t>
            </a:r>
            <a:r>
              <a:rPr lang="en-US" sz="2000" dirty="0">
                <a:latin typeface="Plantin MT Pro" panose="02020503050405020304" pitchFamily="18" charset="77"/>
              </a:rPr>
              <a:t> and Drew, 2016)</a:t>
            </a:r>
          </a:p>
          <a:p>
            <a:pPr marL="342900" indent="-342900">
              <a:lnSpc>
                <a:spcPct val="135000"/>
              </a:lnSpc>
              <a:spcAft>
                <a:spcPts val="600"/>
              </a:spcAft>
              <a:buSzPct val="100000"/>
              <a:buFontTx/>
              <a:buChar char="•"/>
            </a:pPr>
            <a:endParaRPr lang="en-US" sz="2000" dirty="0"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latin typeface="Plantin MT Pro" panose="02020503050405020304" pitchFamily="18" charset="77"/>
              </a:rPr>
              <a:t>Most common recurring injury in elite sport                      (Ekstrand et al., 2022)</a:t>
            </a:r>
          </a:p>
        </p:txBody>
      </p:sp>
    </p:spTree>
    <p:extLst>
      <p:ext uri="{BB962C8B-B14F-4D97-AF65-F5344CB8AC3E}">
        <p14:creationId xmlns:p14="http://schemas.microsoft.com/office/powerpoint/2010/main" val="99628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D1BA3-569A-7DB4-17A0-8C8386658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615FFC-E6A2-C7B5-D56D-3C1FFB2C4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B589F1-AFF6-13D2-C91C-8F9152BE7DDB}"/>
              </a:ext>
            </a:extLst>
          </p:cNvPr>
          <p:cNvSpPr txBox="1"/>
          <p:nvPr/>
        </p:nvSpPr>
        <p:spPr>
          <a:xfrm>
            <a:off x="927034" y="274498"/>
            <a:ext cx="44587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Evolving Demands</a:t>
            </a:r>
          </a:p>
        </p:txBody>
      </p:sp>
      <p:pic>
        <p:nvPicPr>
          <p:cNvPr id="3" name="Content Placeholder 10" descr="A close up of a message&#10;&#10;AI-generated content may be incorrect.">
            <a:extLst>
              <a:ext uri="{FF2B5EF4-FFF2-40B4-BE49-F238E27FC236}">
                <a16:creationId xmlns:a16="http://schemas.microsoft.com/office/drawing/2014/main" id="{014E8C93-8A24-D0E7-E1DB-C157079F3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51" y="1071550"/>
            <a:ext cx="6141338" cy="1573948"/>
          </a:xfrm>
          <a:prstGeom prst="rect">
            <a:avLst/>
          </a:prstGeom>
        </p:spPr>
      </p:pic>
      <p:pic>
        <p:nvPicPr>
          <p:cNvPr id="4" name="Picture 3" descr="A graph with lines and dots&#10;&#10;AI-generated content may be incorrect.">
            <a:extLst>
              <a:ext uri="{FF2B5EF4-FFF2-40B4-BE49-F238E27FC236}">
                <a16:creationId xmlns:a16="http://schemas.microsoft.com/office/drawing/2014/main" id="{0295ECA4-D5B6-BD29-2DC9-6553C7DA8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839" y="1436241"/>
            <a:ext cx="5249299" cy="5255911"/>
          </a:xfrm>
          <a:prstGeom prst="rect">
            <a:avLst/>
          </a:prstGeom>
        </p:spPr>
      </p:pic>
      <p:sp>
        <p:nvSpPr>
          <p:cNvPr id="6" name="Text 32">
            <a:extLst>
              <a:ext uri="{FF2B5EF4-FFF2-40B4-BE49-F238E27FC236}">
                <a16:creationId xmlns:a16="http://schemas.microsoft.com/office/drawing/2014/main" id="{C491E8A9-E645-427F-3A8A-5747C473A6B7}"/>
              </a:ext>
            </a:extLst>
          </p:cNvPr>
          <p:cNvSpPr/>
          <p:nvPr/>
        </p:nvSpPr>
        <p:spPr>
          <a:xfrm>
            <a:off x="321751" y="2054308"/>
            <a:ext cx="6141337" cy="4019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5000"/>
              </a:lnSpc>
              <a:spcAft>
                <a:spcPts val="600"/>
              </a:spcAft>
              <a:buSzPct val="100000"/>
            </a:pPr>
            <a:r>
              <a:rPr lang="en-US" sz="2000" dirty="0">
                <a:solidFill>
                  <a:srgbClr val="EEE824"/>
                </a:solidFill>
                <a:latin typeface="Plantin MT Pro" panose="02020503050405020304" pitchFamily="18" charset="77"/>
                <a:cs typeface="Calibri" pitchFamily="34" charset="-120"/>
              </a:rPr>
              <a:t>2015/2016 vs 2024/2025</a:t>
            </a:r>
          </a:p>
          <a:p>
            <a:pPr marL="342900" indent="-342900" algn="l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  <a:cs typeface="Calibri" pitchFamily="34" charset="-120"/>
              </a:rPr>
              <a:t>Total Distance = ⬆️ 2.1%</a:t>
            </a:r>
          </a:p>
          <a:p>
            <a:pPr marL="342900" indent="-342900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  <a:cs typeface="Calibri" pitchFamily="34" charset="-120"/>
              </a:rPr>
              <a:t>High Intensity Distance = ⬆️ 27.2%</a:t>
            </a:r>
          </a:p>
          <a:p>
            <a:pPr marL="342900" indent="-342900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  <a:cs typeface="Calibri" pitchFamily="34" charset="-120"/>
              </a:rPr>
              <a:t>High Speed Running = ⬆️ 23.5%</a:t>
            </a:r>
          </a:p>
          <a:p>
            <a:pPr marL="342900" indent="-342900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  <a:cs typeface="Calibri" pitchFamily="34" charset="-120"/>
              </a:rPr>
              <a:t>Sprint Distance = ⬆️ 40.2% </a:t>
            </a:r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9790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29CD0-B554-1FE5-0601-D72E3EFFB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C92420-6D97-A77B-381D-A84BB6573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A1330E-7442-5C23-EDD3-CD10322C72D7}"/>
              </a:ext>
            </a:extLst>
          </p:cNvPr>
          <p:cNvSpPr txBox="1"/>
          <p:nvPr/>
        </p:nvSpPr>
        <p:spPr>
          <a:xfrm>
            <a:off x="176243" y="237900"/>
            <a:ext cx="44587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Evolving Demands</a:t>
            </a:r>
          </a:p>
        </p:txBody>
      </p:sp>
      <p:pic>
        <p:nvPicPr>
          <p:cNvPr id="3" name="Content Placeholder 10" descr="A close up of a message&#10;&#10;AI-generated content may be incorrect.">
            <a:extLst>
              <a:ext uri="{FF2B5EF4-FFF2-40B4-BE49-F238E27FC236}">
                <a16:creationId xmlns:a16="http://schemas.microsoft.com/office/drawing/2014/main" id="{D1DE9A96-36DC-4D79-ABFA-1E8E97E29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518" y="1706907"/>
            <a:ext cx="5980471" cy="1532720"/>
          </a:xfrm>
          <a:prstGeom prst="rect">
            <a:avLst/>
          </a:prstGeom>
        </p:spPr>
      </p:pic>
      <p:pic>
        <p:nvPicPr>
          <p:cNvPr id="5" name="Picture 4" descr="A green and red bars&#10;&#10;AI-generated content may be incorrect.">
            <a:extLst>
              <a:ext uri="{FF2B5EF4-FFF2-40B4-BE49-F238E27FC236}">
                <a16:creationId xmlns:a16="http://schemas.microsoft.com/office/drawing/2014/main" id="{8B1C3DA0-AA7D-28D0-A309-BF587F6CF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3" y="3578730"/>
            <a:ext cx="7331751" cy="2913384"/>
          </a:xfrm>
          <a:prstGeom prst="rect">
            <a:avLst/>
          </a:prstGeom>
        </p:spPr>
      </p:pic>
      <p:sp>
        <p:nvSpPr>
          <p:cNvPr id="6" name="Text 32">
            <a:extLst>
              <a:ext uri="{FF2B5EF4-FFF2-40B4-BE49-F238E27FC236}">
                <a16:creationId xmlns:a16="http://schemas.microsoft.com/office/drawing/2014/main" id="{949E8D05-75AB-C91B-0C0F-9E8E89175D8E}"/>
              </a:ext>
            </a:extLst>
          </p:cNvPr>
          <p:cNvSpPr/>
          <p:nvPr/>
        </p:nvSpPr>
        <p:spPr>
          <a:xfrm>
            <a:off x="7877865" y="3618373"/>
            <a:ext cx="4090616" cy="26098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l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10-20% Increase in Congested Minutes</a:t>
            </a:r>
          </a:p>
          <a:p>
            <a:pPr marL="342900" indent="-342900" algn="l">
              <a:lnSpc>
                <a:spcPct val="135000"/>
              </a:lnSpc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C00000"/>
                </a:solidFill>
                <a:latin typeface="Plantin MT Pro" panose="02020503050405020304" pitchFamily="18" charset="77"/>
                <a:cs typeface="Calibri" pitchFamily="34" charset="-120"/>
              </a:rPr>
              <a:t>Top 6 Clubs are hit harder? </a:t>
            </a:r>
          </a:p>
          <a:p>
            <a:pPr algn="l">
              <a:lnSpc>
                <a:spcPct val="135000"/>
              </a:lnSpc>
              <a:spcAft>
                <a:spcPts val="600"/>
              </a:spcAft>
              <a:buSzPct val="100000"/>
            </a:pPr>
            <a:r>
              <a:rPr lang="en-US" sz="2000" dirty="0">
                <a:solidFill>
                  <a:srgbClr val="C00000"/>
                </a:solidFill>
                <a:latin typeface="Plantin MT Pro" panose="02020503050405020304" pitchFamily="18" charset="77"/>
                <a:cs typeface="Calibri" pitchFamily="34" charset="-120"/>
              </a:rPr>
              <a:t>Increase in Risk to Players Health, Risk to financial Losses and Risk of Competition Success 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8901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B9A88-CA1A-84AE-344D-71D79BD61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FA152-AA19-4D72-70B2-614E9BD38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8016"/>
          <a:stretch>
            <a:fillRect/>
          </a:stretch>
        </p:blipFill>
        <p:spPr>
          <a:xfrm>
            <a:off x="-1" y="0"/>
            <a:ext cx="1218980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C0E6AB-57B6-4641-03EE-782DA7BDCA9C}"/>
              </a:ext>
            </a:extLst>
          </p:cNvPr>
          <p:cNvSpPr txBox="1"/>
          <p:nvPr/>
        </p:nvSpPr>
        <p:spPr>
          <a:xfrm>
            <a:off x="1938088" y="2151727"/>
            <a:ext cx="8315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Strain Injuries</a:t>
            </a:r>
          </a:p>
        </p:txBody>
      </p:sp>
    </p:spTree>
    <p:extLst>
      <p:ext uri="{BB962C8B-B14F-4D97-AF65-F5344CB8AC3E}">
        <p14:creationId xmlns:p14="http://schemas.microsoft.com/office/powerpoint/2010/main" val="44235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0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D83EDA-31A4-B730-A907-BAB50CAAC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5DAEA3-6F22-410F-B040-C6F2847A74BD}"/>
              </a:ext>
            </a:extLst>
          </p:cNvPr>
          <p:cNvSpPr txBox="1"/>
          <p:nvPr/>
        </p:nvSpPr>
        <p:spPr>
          <a:xfrm>
            <a:off x="156286" y="147485"/>
            <a:ext cx="44587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Injuries</a:t>
            </a:r>
          </a:p>
        </p:txBody>
      </p:sp>
      <p:pic>
        <p:nvPicPr>
          <p:cNvPr id="3" name="Content Placeholder 4" descr="A screenshot of a football player&#10;&#10;AI-generated content may be incorrect.">
            <a:extLst>
              <a:ext uri="{FF2B5EF4-FFF2-40B4-BE49-F238E27FC236}">
                <a16:creationId xmlns:a16="http://schemas.microsoft.com/office/drawing/2014/main" id="{A5489BF6-48B9-0EEE-104A-891AB5FAAA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1" t="2128" r="2036"/>
          <a:stretch>
            <a:fillRect/>
          </a:stretch>
        </p:blipFill>
        <p:spPr>
          <a:xfrm>
            <a:off x="225458" y="1110175"/>
            <a:ext cx="5111855" cy="4380647"/>
          </a:xfrm>
          <a:prstGeom prst="roundRect">
            <a:avLst>
              <a:gd name="adj" fmla="val 9187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94A3AF-91EE-994D-9C40-AA24B72B4E5E}"/>
              </a:ext>
            </a:extLst>
          </p:cNvPr>
          <p:cNvSpPr txBox="1"/>
          <p:nvPr/>
        </p:nvSpPr>
        <p:spPr>
          <a:xfrm>
            <a:off x="2560359" y="5490822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rgbClr val="EEE824"/>
                </a:solidFill>
                <a:latin typeface="Plantin MT Pro" panose="02020503050405020304" pitchFamily="18" charset="77"/>
              </a:rPr>
              <a:t>(Finnern et al., 2025)</a:t>
            </a:r>
          </a:p>
        </p:txBody>
      </p:sp>
      <p:sp>
        <p:nvSpPr>
          <p:cNvPr id="5" name="Прямоугольник 5">
            <a:extLst>
              <a:ext uri="{FF2B5EF4-FFF2-40B4-BE49-F238E27FC236}">
                <a16:creationId xmlns:a16="http://schemas.microsoft.com/office/drawing/2014/main" id="{88F0C7AE-2EDB-B2C2-81B1-0862A2F91626}"/>
              </a:ext>
            </a:extLst>
          </p:cNvPr>
          <p:cNvSpPr/>
          <p:nvPr/>
        </p:nvSpPr>
        <p:spPr>
          <a:xfrm>
            <a:off x="5549414" y="1864185"/>
            <a:ext cx="64171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2400" dirty="0">
                <a:solidFill>
                  <a:srgbClr val="EEE824"/>
                </a:solidFill>
                <a:latin typeface="Plantin MT Pro" panose="02020503050405020304" pitchFamily="18" charset="77"/>
              </a:rPr>
              <a:t>¾</a:t>
            </a:r>
            <a:r>
              <a:rPr lang="en" sz="2400" dirty="0">
                <a:solidFill>
                  <a:schemeClr val="bg1"/>
                </a:solidFill>
                <a:latin typeface="Plantin MT Pro" panose="02020503050405020304" pitchFamily="18" charset="77"/>
              </a:rPr>
              <a:t> of Hamstring injuries are Non-Contact</a:t>
            </a:r>
          </a:p>
          <a:p>
            <a:pPr algn="ctr"/>
            <a:endParaRPr lang="en" sz="24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" sz="2400" dirty="0">
                <a:solidFill>
                  <a:srgbClr val="EEE824"/>
                </a:solidFill>
                <a:latin typeface="Plantin MT Pro" panose="02020503050405020304" pitchFamily="18" charset="77"/>
              </a:rPr>
              <a:t> 61% </a:t>
            </a:r>
            <a:r>
              <a:rPr lang="en" sz="2400" dirty="0">
                <a:solidFill>
                  <a:schemeClr val="bg1"/>
                </a:solidFill>
                <a:latin typeface="Plantin MT Pro" panose="02020503050405020304" pitchFamily="18" charset="77"/>
              </a:rPr>
              <a:t>occur</a:t>
            </a:r>
            <a:r>
              <a:rPr lang="en-GB" sz="2400" dirty="0">
                <a:solidFill>
                  <a:schemeClr val="bg1"/>
                </a:solidFill>
                <a:latin typeface="Plantin MT Pro" panose="02020503050405020304" pitchFamily="18" charset="77"/>
              </a:rPr>
              <a:t>r</a:t>
            </a:r>
            <a:r>
              <a:rPr lang="en" sz="2400" dirty="0">
                <a:solidFill>
                  <a:schemeClr val="bg1"/>
                </a:solidFill>
                <a:latin typeface="Plantin MT Pro" panose="02020503050405020304" pitchFamily="18" charset="77"/>
              </a:rPr>
              <a:t>ing during running</a:t>
            </a:r>
          </a:p>
          <a:p>
            <a:pPr algn="ctr"/>
            <a:endParaRPr lang="en" sz="24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" sz="2400" dirty="0">
                <a:solidFill>
                  <a:srgbClr val="EEE824"/>
                </a:solidFill>
                <a:latin typeface="Plantin MT Pro" panose="02020503050405020304" pitchFamily="18" charset="77"/>
              </a:rPr>
              <a:t>&gt;50% </a:t>
            </a:r>
            <a:r>
              <a:rPr lang="en" sz="2400" dirty="0">
                <a:solidFill>
                  <a:schemeClr val="bg1"/>
                </a:solidFill>
                <a:latin typeface="Plantin MT Pro" panose="02020503050405020304" pitchFamily="18" charset="77"/>
              </a:rPr>
              <a:t>are open chain, with closed chain representing a smaller proportion (30%) </a:t>
            </a:r>
          </a:p>
          <a:p>
            <a:pPr algn="ctr"/>
            <a:endParaRPr lang="en" sz="24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" sz="2400" dirty="0">
                <a:solidFill>
                  <a:srgbClr val="EEE824"/>
                </a:solidFill>
                <a:latin typeface="Plantin MT Pro" panose="02020503050405020304" pitchFamily="18" charset="77"/>
              </a:rPr>
              <a:t>81% </a:t>
            </a:r>
            <a:r>
              <a:rPr lang="en" sz="2400" dirty="0">
                <a:solidFill>
                  <a:schemeClr val="bg1"/>
                </a:solidFill>
                <a:latin typeface="Plantin MT Pro" panose="02020503050405020304" pitchFamily="18" charset="77"/>
              </a:rPr>
              <a:t>of Hamstring injuries involved knee extension</a:t>
            </a:r>
          </a:p>
        </p:txBody>
      </p:sp>
    </p:spTree>
    <p:extLst>
      <p:ext uri="{BB962C8B-B14F-4D97-AF65-F5344CB8AC3E}">
        <p14:creationId xmlns:p14="http://schemas.microsoft.com/office/powerpoint/2010/main" val="57684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4AA4E-1CBA-12A2-864C-BBC4D14A5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896AD6-F412-B98E-C582-69C99D786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68D75F-1DE6-AAD4-0B17-FAAF6475B291}"/>
              </a:ext>
            </a:extLst>
          </p:cNvPr>
          <p:cNvSpPr txBox="1"/>
          <p:nvPr/>
        </p:nvSpPr>
        <p:spPr>
          <a:xfrm>
            <a:off x="156286" y="474643"/>
            <a:ext cx="44587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Injuries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23EF2E-4464-638B-A298-1936E9ED8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71" y="1564839"/>
            <a:ext cx="9191658" cy="44885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BD9D3F-20B8-1DE2-65BE-8CEE9451A9F6}"/>
              </a:ext>
            </a:extLst>
          </p:cNvPr>
          <p:cNvSpPr txBox="1"/>
          <p:nvPr/>
        </p:nvSpPr>
        <p:spPr>
          <a:xfrm>
            <a:off x="8022891" y="6053431"/>
            <a:ext cx="2141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(Aiello et al., 2023)</a:t>
            </a:r>
          </a:p>
        </p:txBody>
      </p:sp>
    </p:spTree>
    <p:extLst>
      <p:ext uri="{BB962C8B-B14F-4D97-AF65-F5344CB8AC3E}">
        <p14:creationId xmlns:p14="http://schemas.microsoft.com/office/powerpoint/2010/main" val="41704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48B08-91D7-F234-C176-81AC87E46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ACE3B-45BB-32B3-FA2A-DAC57557B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8016"/>
          <a:stretch>
            <a:fillRect/>
          </a:stretch>
        </p:blipFill>
        <p:spPr>
          <a:xfrm>
            <a:off x="-1" y="0"/>
            <a:ext cx="1218980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CC21F6-0847-1D5C-2CA6-E1A301708DCE}"/>
              </a:ext>
            </a:extLst>
          </p:cNvPr>
          <p:cNvSpPr txBox="1"/>
          <p:nvPr/>
        </p:nvSpPr>
        <p:spPr>
          <a:xfrm>
            <a:off x="1938088" y="2151727"/>
            <a:ext cx="83158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Assessments</a:t>
            </a:r>
          </a:p>
        </p:txBody>
      </p:sp>
    </p:spTree>
    <p:extLst>
      <p:ext uri="{BB962C8B-B14F-4D97-AF65-F5344CB8AC3E}">
        <p14:creationId xmlns:p14="http://schemas.microsoft.com/office/powerpoint/2010/main" val="357393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16DB8-0B90-5EB6-F165-DCC985183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0DFD6D-95EB-43F8-4E17-289EAB6E5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AD1EB2-5146-97EC-4C93-C60C75A12F81}"/>
              </a:ext>
            </a:extLst>
          </p:cNvPr>
          <p:cNvSpPr txBox="1"/>
          <p:nvPr/>
        </p:nvSpPr>
        <p:spPr>
          <a:xfrm>
            <a:off x="74642" y="26120"/>
            <a:ext cx="73502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Assessments for Maximal Strength</a:t>
            </a:r>
          </a:p>
        </p:txBody>
      </p:sp>
      <p:sp>
        <p:nvSpPr>
          <p:cNvPr id="3" name="Arrow: Left-Right 2">
            <a:extLst>
              <a:ext uri="{FF2B5EF4-FFF2-40B4-BE49-F238E27FC236}">
                <a16:creationId xmlns:a16="http://schemas.microsoft.com/office/drawing/2014/main" id="{150CA4CF-AAE4-1CA1-0EFB-37798AF3A1A0}"/>
              </a:ext>
            </a:extLst>
          </p:cNvPr>
          <p:cNvSpPr/>
          <p:nvPr/>
        </p:nvSpPr>
        <p:spPr>
          <a:xfrm>
            <a:off x="2082401" y="1774130"/>
            <a:ext cx="8230482" cy="400110"/>
          </a:xfrm>
          <a:prstGeom prst="left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01A6F7-9405-C4FC-DEB4-ABEE6DADB97A}"/>
              </a:ext>
            </a:extLst>
          </p:cNvPr>
          <p:cNvSpPr txBox="1"/>
          <p:nvPr/>
        </p:nvSpPr>
        <p:spPr>
          <a:xfrm>
            <a:off x="752707" y="1779481"/>
            <a:ext cx="1242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4053"/>
                </a:solidFill>
                <a:latin typeface="Plantin MT Pro" panose="02020503050405020304" pitchFamily="18" charset="77"/>
              </a:rPr>
              <a:t>Eccentric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A62472-08C3-AC69-1783-0C694943E4AD}"/>
              </a:ext>
            </a:extLst>
          </p:cNvPr>
          <p:cNvSpPr txBox="1"/>
          <p:nvPr/>
        </p:nvSpPr>
        <p:spPr>
          <a:xfrm>
            <a:off x="10399930" y="1774130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004053"/>
                </a:solidFill>
                <a:latin typeface="Plantin MT Pro" panose="02020503050405020304" pitchFamily="18" charset="77"/>
              </a:rPr>
              <a:t>Isometric</a:t>
            </a:r>
          </a:p>
        </p:txBody>
      </p:sp>
      <p:sp>
        <p:nvSpPr>
          <p:cNvPr id="16" name="Text 29">
            <a:extLst>
              <a:ext uri="{FF2B5EF4-FFF2-40B4-BE49-F238E27FC236}">
                <a16:creationId xmlns:a16="http://schemas.microsoft.com/office/drawing/2014/main" id="{795AFB2B-60D3-5B06-08EA-6A139A426CA4}"/>
              </a:ext>
            </a:extLst>
          </p:cNvPr>
          <p:cNvSpPr/>
          <p:nvPr/>
        </p:nvSpPr>
        <p:spPr>
          <a:xfrm>
            <a:off x="564016" y="2582164"/>
            <a:ext cx="4840030" cy="1182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Strong evidence for reducing risk of hamstring strain injury</a:t>
            </a:r>
          </a:p>
          <a:p>
            <a:pPr marL="0" indent="0" algn="ctr">
              <a:buNone/>
            </a:pPr>
            <a:r>
              <a:rPr lang="en-US" sz="1200" b="1" kern="0" spc="200" dirty="0">
                <a:solidFill>
                  <a:srgbClr val="004053"/>
                </a:solidFill>
                <a:latin typeface="Plantin MT Pro" panose="02020503050405020304" pitchFamily="18" charset="77"/>
                <a:cs typeface="Calibri" pitchFamily="34" charset="-120"/>
              </a:rPr>
              <a:t>Timmins et al., 2015; Driggers et al., 2025</a:t>
            </a:r>
            <a:endParaRPr lang="en-US" sz="12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19" name="Text 29">
            <a:extLst>
              <a:ext uri="{FF2B5EF4-FFF2-40B4-BE49-F238E27FC236}">
                <a16:creationId xmlns:a16="http://schemas.microsoft.com/office/drawing/2014/main" id="{C7458576-46AD-E846-5980-2AA971670E8A}"/>
              </a:ext>
            </a:extLst>
          </p:cNvPr>
          <p:cNvSpPr/>
          <p:nvPr/>
        </p:nvSpPr>
        <p:spPr>
          <a:xfrm>
            <a:off x="662322" y="4336023"/>
            <a:ext cx="4840030" cy="1182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002060"/>
                </a:solidFill>
                <a:latin typeface="Plantin MT Pro" panose="02020503050405020304" pitchFamily="18" charset="77"/>
                <a:cs typeface="Calibri" pitchFamily="34" charset="-120"/>
              </a:rPr>
              <a:t>Technical performance using a single task (i.e., NHC); Only provides a discrete measure (i.e., peak force)</a:t>
            </a:r>
            <a:endParaRPr lang="en-US" sz="2000" dirty="0">
              <a:solidFill>
                <a:srgbClr val="002060"/>
              </a:solidFill>
              <a:latin typeface="Plantin MT Pro" panose="02020503050405020304" pitchFamily="18" charset="77"/>
            </a:endParaRPr>
          </a:p>
        </p:txBody>
      </p:sp>
      <p:sp>
        <p:nvSpPr>
          <p:cNvPr id="20" name="Text 29">
            <a:extLst>
              <a:ext uri="{FF2B5EF4-FFF2-40B4-BE49-F238E27FC236}">
                <a16:creationId xmlns:a16="http://schemas.microsoft.com/office/drawing/2014/main" id="{6D84FDF3-6E67-8EE4-26BA-6308DF2693D9}"/>
              </a:ext>
            </a:extLst>
          </p:cNvPr>
          <p:cNvSpPr/>
          <p:nvPr/>
        </p:nvSpPr>
        <p:spPr>
          <a:xfrm>
            <a:off x="6787954" y="2561200"/>
            <a:ext cx="4840030" cy="1182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Limited evidence for reducing risk of hamstring strain injury</a:t>
            </a:r>
          </a:p>
          <a:p>
            <a:pPr algn="ctr"/>
            <a:r>
              <a:rPr lang="en-US" sz="1200" b="1" kern="0" spc="200" dirty="0">
                <a:solidFill>
                  <a:srgbClr val="004053"/>
                </a:solidFill>
                <a:latin typeface="Plantin MT Pro" panose="02020503050405020304" pitchFamily="18" charset="77"/>
                <a:cs typeface="Calibri" pitchFamily="34" charset="-120"/>
              </a:rPr>
              <a:t>Driggers et al., 2025</a:t>
            </a:r>
            <a:endParaRPr lang="en-US" sz="1200" dirty="0">
              <a:solidFill>
                <a:srgbClr val="004053"/>
              </a:solidFill>
              <a:latin typeface="Plantin MT Pro" panose="02020503050405020304" pitchFamily="18" charset="77"/>
            </a:endParaRPr>
          </a:p>
        </p:txBody>
      </p:sp>
      <p:sp>
        <p:nvSpPr>
          <p:cNvPr id="21" name="Text 29">
            <a:extLst>
              <a:ext uri="{FF2B5EF4-FFF2-40B4-BE49-F238E27FC236}">
                <a16:creationId xmlns:a16="http://schemas.microsoft.com/office/drawing/2014/main" id="{35B0C532-9E92-EB2A-B528-2869FD2B1B82}"/>
              </a:ext>
            </a:extLst>
          </p:cNvPr>
          <p:cNvSpPr/>
          <p:nvPr/>
        </p:nvSpPr>
        <p:spPr>
          <a:xfrm>
            <a:off x="6787954" y="4299446"/>
            <a:ext cx="4840030" cy="1182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00206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Large number of variations in test protocols; Measures of peak and rapid force</a:t>
            </a:r>
            <a:endParaRPr lang="en-US" sz="2000" dirty="0">
              <a:solidFill>
                <a:srgbClr val="002060"/>
              </a:solidFill>
              <a:latin typeface="Plantin MT Pro" panose="020205030504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126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803F4-3086-5E60-BC6E-957B3E88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22BA05-55FF-F599-B904-ACD0670F9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AB7BDBC-9723-E3C6-63C1-07625254ABC1}"/>
              </a:ext>
            </a:extLst>
          </p:cNvPr>
          <p:cNvSpPr txBox="1"/>
          <p:nvPr/>
        </p:nvSpPr>
        <p:spPr>
          <a:xfrm>
            <a:off x="74642" y="26120"/>
            <a:ext cx="75932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Strengths of Isometric Assessments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39FAE7-AD72-E5F3-DD2C-B60E2A0F30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0B7A63-4370-5D5B-5758-E8AD905FF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903E44-3DED-A855-4D0B-E492835586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A1292269-C257-47BB-07BF-A9D2FA5A51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5772179" y="3602856"/>
            <a:ext cx="3067464" cy="17029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29">
            <a:extLst>
              <a:ext uri="{FF2B5EF4-FFF2-40B4-BE49-F238E27FC236}">
                <a16:creationId xmlns:a16="http://schemas.microsoft.com/office/drawing/2014/main" id="{C83419AC-1E55-5E9C-1DD1-CD95B0B3625A}"/>
              </a:ext>
            </a:extLst>
          </p:cNvPr>
          <p:cNvSpPr/>
          <p:nvPr/>
        </p:nvSpPr>
        <p:spPr>
          <a:xfrm>
            <a:off x="-687689" y="1133373"/>
            <a:ext cx="6519356" cy="416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kern="0" spc="200" dirty="0">
                <a:solidFill>
                  <a:schemeClr val="bg1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Quick &amp; Easy to implement</a:t>
            </a:r>
          </a:p>
          <a:p>
            <a:pPr algn="ctr"/>
            <a:endParaRPr lang="en-US" sz="2000" b="1" kern="0" spc="200" dirty="0">
              <a:solidFill>
                <a:schemeClr val="bg1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000" b="1" kern="0" spc="200" dirty="0">
                <a:solidFill>
                  <a:srgbClr val="EEE824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Avg time per limb:</a:t>
            </a:r>
          </a:p>
          <a:p>
            <a:pPr marL="0" indent="0" algn="ctr">
              <a:buNone/>
            </a:pPr>
            <a:endParaRPr lang="en-US" sz="2000" b="1" kern="0" spc="200" dirty="0">
              <a:solidFill>
                <a:srgbClr val="EEE824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000" b="1" kern="0" spc="200" dirty="0">
                <a:solidFill>
                  <a:srgbClr val="EEE824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2 min 22 sec – 3 min 10 sec</a:t>
            </a:r>
          </a:p>
          <a:p>
            <a:pPr marL="0" indent="0" algn="ctr">
              <a:buNone/>
            </a:pPr>
            <a:r>
              <a:rPr lang="en-US" sz="2000" b="1" kern="0" spc="200" dirty="0">
                <a:solidFill>
                  <a:srgbClr val="CEE39F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Sundh et al. (2026)</a:t>
            </a:r>
          </a:p>
          <a:p>
            <a:pPr marL="0" indent="0" algn="ctr">
              <a:buNone/>
            </a:pPr>
            <a:r>
              <a:rPr lang="en-US" sz="2000" b="1" kern="0" spc="200" dirty="0">
                <a:solidFill>
                  <a:srgbClr val="CEE39F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 algn="ctr">
              <a:buNone/>
            </a:pPr>
            <a:endParaRPr lang="en-US" sz="2000" b="1" kern="0" spc="200" dirty="0">
              <a:solidFill>
                <a:schemeClr val="bg1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2000" dirty="0">
              <a:solidFill>
                <a:srgbClr val="CEE39F"/>
              </a:solidFill>
              <a:latin typeface="Plantin MT Pro" panose="020205030504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63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8367C-14E6-384E-0993-D8DA9CB33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EFAC44-F0E9-23EC-C345-F285CD98C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206869-8C63-7D9D-5D4E-0A34B95784C9}"/>
              </a:ext>
            </a:extLst>
          </p:cNvPr>
          <p:cNvSpPr txBox="1"/>
          <p:nvPr/>
        </p:nvSpPr>
        <p:spPr>
          <a:xfrm>
            <a:off x="74642" y="26120"/>
            <a:ext cx="75932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Strengths of Isometric Assessments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F1E7DF-FC14-C62E-0BB4-2FC986B05E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A02E3D-B018-D7A7-CB03-B6CB0D27D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887F08-C030-90C9-DFE7-F0A9547460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7" name="Text 29">
            <a:extLst>
              <a:ext uri="{FF2B5EF4-FFF2-40B4-BE49-F238E27FC236}">
                <a16:creationId xmlns:a16="http://schemas.microsoft.com/office/drawing/2014/main" id="{76D57616-61BA-E8AD-64BF-459FBEBB5354}"/>
              </a:ext>
            </a:extLst>
          </p:cNvPr>
          <p:cNvSpPr/>
          <p:nvPr/>
        </p:nvSpPr>
        <p:spPr>
          <a:xfrm>
            <a:off x="0" y="1005993"/>
            <a:ext cx="4992024" cy="416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000" b="1" kern="0" spc="200" dirty="0">
              <a:solidFill>
                <a:schemeClr val="bg1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</a:rPr>
              <a:t>Offer insight to both knee flexion and hip extension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EEE824"/>
                </a:solidFill>
                <a:latin typeface="Plantin MT Pro" panose="02020503050405020304" pitchFamily="18" charset="77"/>
              </a:rPr>
              <a:t>Assessing knee flexion and hip extension  can offer further insights for rehabilitation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CEE39F"/>
                </a:solidFill>
                <a:latin typeface="Plantin MT Pro" panose="02020503050405020304" pitchFamily="18" charset="77"/>
              </a:rPr>
              <a:t>Hickey et al. (2022)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F118AE-6914-4110-AC2C-CE41C63960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F907A3-6C05-263D-86E6-80EFB6314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7665EB-3BAC-B75A-013E-791460A939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2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80207C31-F9D2-0693-C86B-30ED3DE3F9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5772179" y="3602856"/>
            <a:ext cx="3067464" cy="17029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5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BF80-2548-4ED7-92A7-A66C23BFF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E36CB7-0452-8A78-6317-0E6F6AD94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4896EB-409B-596A-5CF0-FB88B383C946}"/>
              </a:ext>
            </a:extLst>
          </p:cNvPr>
          <p:cNvSpPr txBox="1"/>
          <p:nvPr/>
        </p:nvSpPr>
        <p:spPr>
          <a:xfrm>
            <a:off x="74642" y="26120"/>
            <a:ext cx="75932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Strengths of Isometric Assessments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7561A3-8316-E64F-5A67-FD0E1C7E3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B7786F-00C6-CF7F-6FA0-D71253B96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F6FEB-1B73-C42C-4C83-76B576F3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7" name="Text 29">
            <a:extLst>
              <a:ext uri="{FF2B5EF4-FFF2-40B4-BE49-F238E27FC236}">
                <a16:creationId xmlns:a16="http://schemas.microsoft.com/office/drawing/2014/main" id="{441A9971-B742-3DB9-3C32-9D2F98498617}"/>
              </a:ext>
            </a:extLst>
          </p:cNvPr>
          <p:cNvSpPr/>
          <p:nvPr/>
        </p:nvSpPr>
        <p:spPr>
          <a:xfrm>
            <a:off x="-354249" y="1013739"/>
            <a:ext cx="5548141" cy="416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</a:rPr>
              <a:t>Sensitive to Change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US" sz="2000" dirty="0">
                <a:solidFill>
                  <a:srgbClr val="EEE824"/>
                </a:solidFill>
                <a:latin typeface="Plantin MT Pro" panose="02020503050405020304" pitchFamily="18" charset="77"/>
              </a:rPr>
              <a:t>Peak force and Rapid force demonstrate sensitivity to fatigue and attenuation</a:t>
            </a:r>
          </a:p>
          <a:p>
            <a:pPr algn="ctr"/>
            <a:r>
              <a:rPr lang="en-US" sz="2000" dirty="0">
                <a:solidFill>
                  <a:srgbClr val="CEE39F"/>
                </a:solidFill>
                <a:latin typeface="Plantin MT Pro" panose="02020503050405020304" pitchFamily="18" charset="77"/>
              </a:rPr>
              <a:t>Ripley et al. (2025)</a:t>
            </a:r>
          </a:p>
        </p:txBody>
      </p:sp>
      <p:pic>
        <p:nvPicPr>
          <p:cNvPr id="8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CD274A12-D36E-1A45-507C-2ACF00B91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5772179" y="3602856"/>
            <a:ext cx="3067464" cy="17029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59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50C7C-2188-5E8D-9F1A-A35BF05A7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D73D94-1B65-4DB0-AB18-7BACFAE47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567CC4-09B6-F535-2DA4-6C5F3B60361C}"/>
              </a:ext>
            </a:extLst>
          </p:cNvPr>
          <p:cNvSpPr txBox="1"/>
          <p:nvPr/>
        </p:nvSpPr>
        <p:spPr>
          <a:xfrm>
            <a:off x="74642" y="26120"/>
            <a:ext cx="75932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Strengths of Isometric Assessments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94D299-036B-21F7-522C-2F361A931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BB74AF-38D7-7BE4-079D-FF9EF5671F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DC0602-BD3B-2177-36AD-14B2F859F0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7" name="Text 29">
            <a:extLst>
              <a:ext uri="{FF2B5EF4-FFF2-40B4-BE49-F238E27FC236}">
                <a16:creationId xmlns:a16="http://schemas.microsoft.com/office/drawing/2014/main" id="{598D6206-4C24-BA2C-EADB-27A6D127A627}"/>
              </a:ext>
            </a:extLst>
          </p:cNvPr>
          <p:cNvSpPr/>
          <p:nvPr/>
        </p:nvSpPr>
        <p:spPr>
          <a:xfrm>
            <a:off x="-418767" y="1348209"/>
            <a:ext cx="5991497" cy="416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</a:rPr>
              <a:t>Minimally fatiguing</a:t>
            </a:r>
          </a:p>
          <a:p>
            <a:pPr algn="ctr"/>
            <a:endParaRPr lang="en-US" sz="2000" dirty="0">
              <a:solidFill>
                <a:srgbClr val="EEE824"/>
              </a:solidFill>
              <a:latin typeface="Plantin MT Pro" panose="02020503050405020304" pitchFamily="18" charset="77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EEE824"/>
                </a:solidFill>
                <a:latin typeface="Plantin MT Pro" panose="02020503050405020304" pitchFamily="18" charset="77"/>
              </a:rPr>
              <a:t>Can be applied for monitoring purposes*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CEE39F"/>
                </a:solidFill>
                <a:latin typeface="Plantin MT Pro" panose="02020503050405020304" pitchFamily="18" charset="77"/>
              </a:rPr>
              <a:t>Sundh et al. (2026)</a:t>
            </a:r>
          </a:p>
        </p:txBody>
      </p:sp>
      <p:pic>
        <p:nvPicPr>
          <p:cNvPr id="8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5B4A5F5D-0861-63C7-D877-76923EEBA7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5772179" y="3602856"/>
            <a:ext cx="3067464" cy="17029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36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54684-F8FA-1D03-1D59-39D0D182B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6376FA-C3D3-3527-F921-4DCE91BB9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212D40-581F-A5AA-BE13-2D759E366924}"/>
              </a:ext>
            </a:extLst>
          </p:cNvPr>
          <p:cNvSpPr txBox="1"/>
          <p:nvPr/>
        </p:nvSpPr>
        <p:spPr>
          <a:xfrm>
            <a:off x="74642" y="26120"/>
            <a:ext cx="75932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Limitations of Isometric Assessments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E8AC62-1545-C45B-4C17-4598DAF39B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37CD84-728D-7E53-064A-C8EB8E00D6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996ACD-F8DA-35AC-0B75-F2B8680CCF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7" name="Text 29">
            <a:extLst>
              <a:ext uri="{FF2B5EF4-FFF2-40B4-BE49-F238E27FC236}">
                <a16:creationId xmlns:a16="http://schemas.microsoft.com/office/drawing/2014/main" id="{663A8CB7-3304-AE95-7404-C182D6301401}"/>
              </a:ext>
            </a:extLst>
          </p:cNvPr>
          <p:cNvSpPr/>
          <p:nvPr/>
        </p:nvSpPr>
        <p:spPr>
          <a:xfrm>
            <a:off x="-148818" y="1396360"/>
            <a:ext cx="5291690" cy="416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kern="0" spc="200" dirty="0">
                <a:solidFill>
                  <a:schemeClr val="bg1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Can be equipment intensive</a:t>
            </a:r>
          </a:p>
          <a:p>
            <a:pPr algn="ctr"/>
            <a:endParaRPr lang="en-US" sz="2000" kern="0" spc="200" dirty="0">
              <a:solidFill>
                <a:schemeClr val="bg1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algn="ctr"/>
            <a:endParaRPr lang="en-US" sz="2000" kern="0" spc="200" dirty="0">
              <a:solidFill>
                <a:schemeClr val="bg1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000" kern="0" spc="200" dirty="0">
                <a:solidFill>
                  <a:srgbClr val="EEE824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The positions can be challenging in applied environments with large groups</a:t>
            </a:r>
          </a:p>
          <a:p>
            <a:pPr marL="0" indent="0" algn="ctr">
              <a:buNone/>
            </a:pPr>
            <a:r>
              <a:rPr lang="en-US" sz="2000" kern="0" spc="200" dirty="0">
                <a:solidFill>
                  <a:srgbClr val="CEE39F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Boxes (90:20), Loaded Barbell</a:t>
            </a:r>
          </a:p>
          <a:p>
            <a:pPr marL="0" indent="0" algn="ctr">
              <a:buNone/>
            </a:pPr>
            <a:endParaRPr lang="en-US" sz="2000" kern="0" spc="200" dirty="0">
              <a:solidFill>
                <a:schemeClr val="bg1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8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B15A4D44-C59E-51C7-772B-36CFB993AE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5772179" y="3602856"/>
            <a:ext cx="3067464" cy="17029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48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75E33-B923-8944-6B09-83BE38E19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D62E6F-7CC3-227F-A21D-42A471101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736688-61D5-BD2A-6156-82EC407C611D}"/>
              </a:ext>
            </a:extLst>
          </p:cNvPr>
          <p:cNvSpPr txBox="1"/>
          <p:nvPr/>
        </p:nvSpPr>
        <p:spPr>
          <a:xfrm>
            <a:off x="74642" y="26120"/>
            <a:ext cx="75932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Limitations of Isometric Assessments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6EC4A9-B29E-ADA7-C0A1-6999FA499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708DBB-E38F-6E04-C324-99ED24F197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0A3877-081D-F2AD-B337-DE5CB4A5A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7" name="Text 29">
            <a:extLst>
              <a:ext uri="{FF2B5EF4-FFF2-40B4-BE49-F238E27FC236}">
                <a16:creationId xmlns:a16="http://schemas.microsoft.com/office/drawing/2014/main" id="{761F994E-8E64-6040-6BC0-214065224B85}"/>
              </a:ext>
            </a:extLst>
          </p:cNvPr>
          <p:cNvSpPr/>
          <p:nvPr/>
        </p:nvSpPr>
        <p:spPr>
          <a:xfrm>
            <a:off x="-260797" y="1396360"/>
            <a:ext cx="5991497" cy="416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000" b="1" kern="0" spc="200" dirty="0">
              <a:solidFill>
                <a:schemeClr val="bg1"/>
              </a:solidFill>
              <a:latin typeface="Plantin MT Pro" panose="02020503050405020304" pitchFamily="18" charset="77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</a:rPr>
              <a:t>Sensitive to cueing performance</a:t>
            </a:r>
          </a:p>
          <a:p>
            <a:pPr marL="0" indent="0" algn="ctr">
              <a:buNone/>
            </a:pPr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rgbClr val="EEE824"/>
                </a:solidFill>
                <a:latin typeface="Plantin MT Pro" panose="02020503050405020304" pitchFamily="18" charset="77"/>
              </a:rPr>
              <a:t>Horizontal vs. Vertical vs. Combined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CEE39F"/>
                </a:solidFill>
                <a:latin typeface="Plantin MT Pro" panose="02020503050405020304" pitchFamily="18" charset="77"/>
              </a:rPr>
              <a:t>Rasp et al. (2025)</a:t>
            </a:r>
          </a:p>
        </p:txBody>
      </p:sp>
      <p:pic>
        <p:nvPicPr>
          <p:cNvPr id="8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1ED872DF-9136-7C84-1E75-1F20D3346F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5772179" y="3602856"/>
            <a:ext cx="3067464" cy="17029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56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4123C-4535-C918-4811-B75EF9B64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B28F45-0488-2386-BEC7-821E6A5A7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4795"/>
          <a:stretch>
            <a:fillRect/>
          </a:stretch>
        </p:blipFill>
        <p:spPr>
          <a:xfrm>
            <a:off x="0" y="0"/>
            <a:ext cx="12192000" cy="69008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5DC937-FDD4-A0E5-F432-E3E30A118BE9}"/>
              </a:ext>
            </a:extLst>
          </p:cNvPr>
          <p:cNvSpPr txBox="1"/>
          <p:nvPr/>
        </p:nvSpPr>
        <p:spPr>
          <a:xfrm>
            <a:off x="74642" y="26120"/>
            <a:ext cx="75932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Limitations of Isometric Assessments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B07A9D-4231-3D49-9577-2C1D93A273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5831667" y="867772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EBDBBB-9B47-ADBE-88D1-93054C804A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8982089" y="1928277"/>
            <a:ext cx="2948488" cy="154887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A76328-4631-2510-8E16-D09BF17F0F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9238541" y="4005458"/>
            <a:ext cx="2495073" cy="2324234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7" name="Text 29">
            <a:extLst>
              <a:ext uri="{FF2B5EF4-FFF2-40B4-BE49-F238E27FC236}">
                <a16:creationId xmlns:a16="http://schemas.microsoft.com/office/drawing/2014/main" id="{C43FA569-8E0B-ED75-3495-228ADD2CBC7A}"/>
              </a:ext>
            </a:extLst>
          </p:cNvPr>
          <p:cNvSpPr/>
          <p:nvPr/>
        </p:nvSpPr>
        <p:spPr>
          <a:xfrm>
            <a:off x="-359279" y="1144214"/>
            <a:ext cx="5991497" cy="416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lantin MT Pro" panose="02020503050405020304" pitchFamily="18" charset="77"/>
              </a:rPr>
              <a:t>Can result in DOMS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endParaRPr lang="en-US" sz="2000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US" sz="2000" dirty="0">
                <a:solidFill>
                  <a:srgbClr val="EEE824"/>
                </a:solidFill>
                <a:latin typeface="Plantin MT Pro" panose="02020503050405020304" pitchFamily="18" charset="77"/>
              </a:rPr>
              <a:t>Dependent on the assessment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CEE39F"/>
                </a:solidFill>
                <a:latin typeface="Plantin MT Pro" panose="02020503050405020304" pitchFamily="18" charset="77"/>
              </a:rPr>
              <a:t>Sundh et al. (2026)</a:t>
            </a:r>
          </a:p>
        </p:txBody>
      </p:sp>
      <p:pic>
        <p:nvPicPr>
          <p:cNvPr id="8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6233DF00-099D-5DAF-AA8F-F91414E273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5772179" y="3602856"/>
            <a:ext cx="3067464" cy="17029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73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6D69C-9B3C-7D67-1977-AE9EDECF6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F617A-DF6E-CF76-14B6-907B5F45D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8016"/>
          <a:stretch>
            <a:fillRect/>
          </a:stretch>
        </p:blipFill>
        <p:spPr>
          <a:xfrm>
            <a:off x="-1" y="0"/>
            <a:ext cx="1218980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C660D8-CECD-5080-276D-00459D8EE847}"/>
              </a:ext>
            </a:extLst>
          </p:cNvPr>
          <p:cNvSpPr txBox="1"/>
          <p:nvPr/>
        </p:nvSpPr>
        <p:spPr>
          <a:xfrm>
            <a:off x="1938088" y="820767"/>
            <a:ext cx="831582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Strain Injury Mechanisms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425404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87845-1F4E-1081-0EA3-6A8D69DDF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35607C-3FE5-D488-CB52-D4219650F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070903-7751-94E7-1BA7-52B2F6EF9D9D}"/>
              </a:ext>
            </a:extLst>
          </p:cNvPr>
          <p:cNvSpPr txBox="1"/>
          <p:nvPr/>
        </p:nvSpPr>
        <p:spPr>
          <a:xfrm>
            <a:off x="74643" y="26120"/>
            <a:ext cx="58987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Mechanism to Assessment</a:t>
            </a:r>
          </a:p>
        </p:txBody>
      </p:sp>
      <p:pic>
        <p:nvPicPr>
          <p:cNvPr id="3" name="Content Placeholder 4" descr="A screenshot of a football player&#10;&#10;AI-generated content may be incorrect.">
            <a:extLst>
              <a:ext uri="{FF2B5EF4-FFF2-40B4-BE49-F238E27FC236}">
                <a16:creationId xmlns:a16="http://schemas.microsoft.com/office/drawing/2014/main" id="{417F875D-D3E5-5B4C-8BEC-CEAA34408A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1" t="2128" r="2036"/>
          <a:stretch>
            <a:fillRect/>
          </a:stretch>
        </p:blipFill>
        <p:spPr>
          <a:xfrm>
            <a:off x="6453888" y="1799287"/>
            <a:ext cx="5111855" cy="4380647"/>
          </a:xfrm>
          <a:prstGeom prst="roundRect">
            <a:avLst>
              <a:gd name="adj" fmla="val 9187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A13EE2-B152-C482-519E-0E393BFCE445}"/>
              </a:ext>
            </a:extLst>
          </p:cNvPr>
          <p:cNvSpPr txBox="1"/>
          <p:nvPr/>
        </p:nvSpPr>
        <p:spPr>
          <a:xfrm>
            <a:off x="6908618" y="6252273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>
                <a:solidFill>
                  <a:srgbClr val="C00000"/>
                </a:solidFill>
                <a:latin typeface="Plantin MT Pro" panose="02020503050405020304" pitchFamily="18" charset="77"/>
              </a:rPr>
              <a:t>(Finnern et al., 2025)</a:t>
            </a:r>
          </a:p>
        </p:txBody>
      </p:sp>
      <p:sp>
        <p:nvSpPr>
          <p:cNvPr id="5" name="Text 29">
            <a:extLst>
              <a:ext uri="{FF2B5EF4-FFF2-40B4-BE49-F238E27FC236}">
                <a16:creationId xmlns:a16="http://schemas.microsoft.com/office/drawing/2014/main" id="{2DBFEDCC-1EA5-8CE4-D192-354AFAB58FFC}"/>
              </a:ext>
            </a:extLst>
          </p:cNvPr>
          <p:cNvSpPr/>
          <p:nvPr/>
        </p:nvSpPr>
        <p:spPr>
          <a:xfrm>
            <a:off x="898084" y="2560387"/>
            <a:ext cx="4840030" cy="1182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00206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Single Assessment is unlikely provide all the information needed </a:t>
            </a:r>
            <a:endParaRPr lang="en-US" sz="2000" dirty="0">
              <a:solidFill>
                <a:srgbClr val="002060"/>
              </a:solidFill>
              <a:latin typeface="Plantin MT Pro" panose="020205030504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531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3B820-F9E6-95D9-1FCF-65C315521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19BC80-CCFE-7F44-41FF-29F006C06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09B7B5-4FCE-B0A2-9D48-189DB7A5CE50}"/>
              </a:ext>
            </a:extLst>
          </p:cNvPr>
          <p:cNvSpPr txBox="1"/>
          <p:nvPr/>
        </p:nvSpPr>
        <p:spPr>
          <a:xfrm>
            <a:off x="74643" y="167669"/>
            <a:ext cx="58836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 and Injury Risk</a:t>
            </a:r>
          </a:p>
        </p:txBody>
      </p:sp>
      <p:pic>
        <p:nvPicPr>
          <p:cNvPr id="3" name="Picture 2" descr="A collage of a person doing a bench press&#10;&#10;AI-generated content may be incorrect.">
            <a:extLst>
              <a:ext uri="{FF2B5EF4-FFF2-40B4-BE49-F238E27FC236}">
                <a16:creationId xmlns:a16="http://schemas.microsoft.com/office/drawing/2014/main" id="{12C9A89C-8E97-EDE9-6883-B699128E27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644" t="49531"/>
          <a:stretch>
            <a:fillRect/>
          </a:stretch>
        </p:blipFill>
        <p:spPr>
          <a:xfrm>
            <a:off x="7120001" y="2145158"/>
            <a:ext cx="4431477" cy="3534477"/>
          </a:xfrm>
          <a:prstGeom prst="roundRect">
            <a:avLst>
              <a:gd name="adj" fmla="val 3492"/>
            </a:avLst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67AF2E6-F96C-1888-9026-640234C52187}"/>
              </a:ext>
            </a:extLst>
          </p:cNvPr>
          <p:cNvSpPr/>
          <p:nvPr/>
        </p:nvSpPr>
        <p:spPr>
          <a:xfrm>
            <a:off x="421215" y="3948570"/>
            <a:ext cx="5930994" cy="13617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C00000"/>
                </a:solidFill>
                <a:latin typeface="Plantin MT Pro" panose="02020503050405020304" pitchFamily="18" charset="77"/>
              </a:rPr>
              <a:t>405.6 N identified as a threshold risk was 2.2x greater*</a:t>
            </a:r>
          </a:p>
        </p:txBody>
      </p:sp>
      <p:pic>
        <p:nvPicPr>
          <p:cNvPr id="5" name="Picture 4" descr="A close-up of a text&#10;&#10;AI-generated content may be incorrect.">
            <a:extLst>
              <a:ext uri="{FF2B5EF4-FFF2-40B4-BE49-F238E27FC236}">
                <a16:creationId xmlns:a16="http://schemas.microsoft.com/office/drawing/2014/main" id="{D799703E-3C8A-FA63-DD26-33885655B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522" y="1613271"/>
            <a:ext cx="5711687" cy="2083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A57C04-62FC-E18D-B5B3-E70D67EA9E69}"/>
              </a:ext>
            </a:extLst>
          </p:cNvPr>
          <p:cNvSpPr txBox="1"/>
          <p:nvPr/>
        </p:nvSpPr>
        <p:spPr>
          <a:xfrm>
            <a:off x="10806" y="5310303"/>
            <a:ext cx="4530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*note non-significant risk 2.17 (0.95-4.92) </a:t>
            </a:r>
          </a:p>
        </p:txBody>
      </p:sp>
    </p:spTree>
    <p:extLst>
      <p:ext uri="{BB962C8B-B14F-4D97-AF65-F5344CB8AC3E}">
        <p14:creationId xmlns:p14="http://schemas.microsoft.com/office/powerpoint/2010/main" val="307644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D957B-7C01-6032-0B08-9DCCC63B2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1D15EB-F204-42CB-6BD3-CA30D497D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17BD674-392F-51CC-7C3C-93AE7DB3334D}"/>
              </a:ext>
            </a:extLst>
          </p:cNvPr>
          <p:cNvSpPr/>
          <p:nvPr/>
        </p:nvSpPr>
        <p:spPr>
          <a:xfrm>
            <a:off x="255962" y="1975906"/>
            <a:ext cx="4586972" cy="22658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C00000"/>
                </a:solidFill>
                <a:latin typeface="Plantin MT Pro" panose="02020503050405020304" pitchFamily="18" charset="77"/>
              </a:rPr>
              <a:t>No relationship between asymmetry and injury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B3F2D9-3AF7-14B4-8A41-7BB1DA24B582}"/>
              </a:ext>
            </a:extLst>
          </p:cNvPr>
          <p:cNvSpPr txBox="1"/>
          <p:nvPr/>
        </p:nvSpPr>
        <p:spPr>
          <a:xfrm>
            <a:off x="215325" y="3627321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(Driggers et al., 2026)</a:t>
            </a:r>
          </a:p>
        </p:txBody>
      </p:sp>
      <p:pic>
        <p:nvPicPr>
          <p:cNvPr id="5" name="Picture 4" descr="A graph of a patient's injury&#10;&#10;AI-generated content may be incorrect.">
            <a:extLst>
              <a:ext uri="{FF2B5EF4-FFF2-40B4-BE49-F238E27FC236}">
                <a16:creationId xmlns:a16="http://schemas.microsoft.com/office/drawing/2014/main" id="{126FBCEA-6976-8701-3603-CB8F819A55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772" r="10111"/>
          <a:stretch>
            <a:fillRect/>
          </a:stretch>
        </p:blipFill>
        <p:spPr>
          <a:xfrm>
            <a:off x="5970289" y="1883228"/>
            <a:ext cx="4952700" cy="4471851"/>
          </a:xfrm>
          <a:prstGeom prst="roundRect">
            <a:avLst>
              <a:gd name="adj" fmla="val 4877"/>
            </a:avLst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9D2550-3956-1273-76E0-F07CA925657B}"/>
              </a:ext>
            </a:extLst>
          </p:cNvPr>
          <p:cNvSpPr txBox="1"/>
          <p:nvPr/>
        </p:nvSpPr>
        <p:spPr>
          <a:xfrm>
            <a:off x="86628" y="150421"/>
            <a:ext cx="588366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 and Injury Risk</a:t>
            </a:r>
          </a:p>
        </p:txBody>
      </p:sp>
    </p:spTree>
    <p:extLst>
      <p:ext uri="{BB962C8B-B14F-4D97-AF65-F5344CB8AC3E}">
        <p14:creationId xmlns:p14="http://schemas.microsoft.com/office/powerpoint/2010/main" val="275147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5F049-271A-4A17-EA7A-B5B237F57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C1CCAA-84F0-1B77-CC32-9FE9160E51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A72872-259A-025D-3E1D-BE9764990FBC}"/>
              </a:ext>
            </a:extLst>
          </p:cNvPr>
          <p:cNvSpPr txBox="1"/>
          <p:nvPr/>
        </p:nvSpPr>
        <p:spPr>
          <a:xfrm>
            <a:off x="150376" y="459715"/>
            <a:ext cx="71782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 and Running Performance</a:t>
            </a:r>
          </a:p>
        </p:txBody>
      </p:sp>
      <p:pic>
        <p:nvPicPr>
          <p:cNvPr id="8" name="Picture 7" descr="A diagram of different colored circles&#10;&#10;AI-generated content may be incorrect.">
            <a:extLst>
              <a:ext uri="{FF2B5EF4-FFF2-40B4-BE49-F238E27FC236}">
                <a16:creationId xmlns:a16="http://schemas.microsoft.com/office/drawing/2014/main" id="{AEB599F9-BA5D-8940-EFDD-85C8FCAE4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63" y="1643840"/>
            <a:ext cx="4569150" cy="4137796"/>
          </a:xfrm>
          <a:prstGeom prst="roundRect">
            <a:avLst>
              <a:gd name="adj" fmla="val 4129"/>
            </a:avLst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5A180B-646F-1AD9-BF41-ECE5E607FC7B}"/>
              </a:ext>
            </a:extLst>
          </p:cNvPr>
          <p:cNvSpPr txBox="1"/>
          <p:nvPr/>
        </p:nvSpPr>
        <p:spPr>
          <a:xfrm>
            <a:off x="3663749" y="5931603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(Wild et al., 2021)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018D1EA-C78D-CDF9-3899-1CC53B1FC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158" y="2267330"/>
            <a:ext cx="3141338" cy="2673101"/>
          </a:xfrm>
          <a:prstGeom prst="roundRect">
            <a:avLst>
              <a:gd name="adj" fmla="val 5427"/>
            </a:avLst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DDE0F24-C5EA-018D-183D-D396DF633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759" y="2267330"/>
            <a:ext cx="3513978" cy="2730401"/>
          </a:xfrm>
          <a:prstGeom prst="roundRect">
            <a:avLst>
              <a:gd name="adj" fmla="val 5876"/>
            </a:avLst>
          </a:prstGeom>
        </p:spPr>
      </p:pic>
    </p:spTree>
    <p:extLst>
      <p:ext uri="{BB962C8B-B14F-4D97-AF65-F5344CB8AC3E}">
        <p14:creationId xmlns:p14="http://schemas.microsoft.com/office/powerpoint/2010/main" val="407183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B03ED-1927-C218-E956-9FA3DFE14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D4F458-1769-AFC9-81A9-38AD6AF79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30B94C9-CC6F-87D7-34E3-BA4FD58AA87B}"/>
              </a:ext>
            </a:extLst>
          </p:cNvPr>
          <p:cNvSpPr/>
          <p:nvPr/>
        </p:nvSpPr>
        <p:spPr>
          <a:xfrm>
            <a:off x="1803175" y="641673"/>
            <a:ext cx="8828411" cy="8533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Plantin MT Pro" panose="02020503050405020304" pitchFamily="18" charset="77"/>
              </a:rPr>
              <a:t>High step rate with short flight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8B6141-E285-8074-1571-453070C9EF51}"/>
              </a:ext>
            </a:extLst>
          </p:cNvPr>
          <p:cNvSpPr txBox="1"/>
          <p:nvPr/>
        </p:nvSpPr>
        <p:spPr>
          <a:xfrm>
            <a:off x="3714773" y="5842109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(Wild &amp; </a:t>
            </a:r>
            <a:r>
              <a:rPr lang="en-GB" dirty="0" err="1">
                <a:solidFill>
                  <a:srgbClr val="C00000"/>
                </a:solidFill>
                <a:latin typeface="Plantin MT Pro" panose="02020503050405020304" pitchFamily="18" charset="77"/>
              </a:rPr>
              <a:t>Bezodis</a:t>
            </a:r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 2026)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AFAB18-7ADB-814C-ED91-32575A97A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25" y="2176948"/>
            <a:ext cx="6163444" cy="35088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8C93C0-1B34-9379-625C-E5AD11BA1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649" y="2176948"/>
            <a:ext cx="5415226" cy="31245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021DE4-392A-8060-B8CD-B3AE78DB742D}"/>
              </a:ext>
            </a:extLst>
          </p:cNvPr>
          <p:cNvSpPr txBox="1"/>
          <p:nvPr/>
        </p:nvSpPr>
        <p:spPr>
          <a:xfrm>
            <a:off x="125667" y="177598"/>
            <a:ext cx="71782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Strength and Running Performance</a:t>
            </a:r>
          </a:p>
        </p:txBody>
      </p:sp>
    </p:spTree>
    <p:extLst>
      <p:ext uri="{BB962C8B-B14F-4D97-AF65-F5344CB8AC3E}">
        <p14:creationId xmlns:p14="http://schemas.microsoft.com/office/powerpoint/2010/main" val="173021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F79F0-172F-71DA-8161-33A74D6CF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2C912E-F5FC-181D-084B-2BBDCF70E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66E7FF-B858-8C35-20F5-759D07FAEAD5}"/>
              </a:ext>
            </a:extLst>
          </p:cNvPr>
          <p:cNvSpPr txBox="1"/>
          <p:nvPr/>
        </p:nvSpPr>
        <p:spPr>
          <a:xfrm>
            <a:off x="152399" y="440864"/>
            <a:ext cx="99024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Sprint Movement Assessment Score (SMAS)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8EDCB4-2D84-F5E3-503D-555C70B515EF}"/>
              </a:ext>
            </a:extLst>
          </p:cNvPr>
          <p:cNvSpPr txBox="1"/>
          <p:nvPr/>
        </p:nvSpPr>
        <p:spPr>
          <a:xfrm>
            <a:off x="8879687" y="6056181"/>
            <a:ext cx="235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(Bramah et al., 2026)</a:t>
            </a:r>
          </a:p>
        </p:txBody>
      </p:sp>
      <p:pic>
        <p:nvPicPr>
          <p:cNvPr id="5" name="Picture 4" descr="A collage of a person running&#10;&#10;AI-generated content may be incorrect.">
            <a:extLst>
              <a:ext uri="{FF2B5EF4-FFF2-40B4-BE49-F238E27FC236}">
                <a16:creationId xmlns:a16="http://schemas.microsoft.com/office/drawing/2014/main" id="{6B7CF7A4-4E83-BC04-8501-683430639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181" y="1628989"/>
            <a:ext cx="9455638" cy="417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2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29522-BA0E-DDE2-A635-CEA61F15D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15CE15-256B-78F5-33E4-7FEC7BC7A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pic>
        <p:nvPicPr>
          <p:cNvPr id="3" name="Picture 2" descr="A diagram of a function&#10;&#10;AI-generated content may be incorrect.">
            <a:extLst>
              <a:ext uri="{FF2B5EF4-FFF2-40B4-BE49-F238E27FC236}">
                <a16:creationId xmlns:a16="http://schemas.microsoft.com/office/drawing/2014/main" id="{73FA13E3-B77F-34BF-E807-D5FCB110E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06" y="1615565"/>
            <a:ext cx="5860594" cy="3982012"/>
          </a:xfrm>
          <a:prstGeom prst="roundRect">
            <a:avLst>
              <a:gd name="adj" fmla="val 3873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1D9EE9-D40A-DDB5-D46D-425C0319E55C}"/>
              </a:ext>
            </a:extLst>
          </p:cNvPr>
          <p:cNvSpPr txBox="1"/>
          <p:nvPr/>
        </p:nvSpPr>
        <p:spPr>
          <a:xfrm>
            <a:off x="3584492" y="5660399"/>
            <a:ext cx="235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(Bramah et al., 2026)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93308-BE7C-0E7A-96CB-5A8F47D50524}"/>
              </a:ext>
            </a:extLst>
          </p:cNvPr>
          <p:cNvSpPr txBox="1"/>
          <p:nvPr/>
        </p:nvSpPr>
        <p:spPr>
          <a:xfrm>
            <a:off x="135602" y="152754"/>
            <a:ext cx="99024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Sprint Movement Assessment Score (SMAS)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6B622FF-E312-6557-FC1C-DA8F0525EB1B}"/>
              </a:ext>
            </a:extLst>
          </p:cNvPr>
          <p:cNvSpPr/>
          <p:nvPr/>
        </p:nvSpPr>
        <p:spPr>
          <a:xfrm>
            <a:off x="6897817" y="2979152"/>
            <a:ext cx="4492366" cy="2006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C00000"/>
                </a:solidFill>
                <a:latin typeface="Plantin MT Pro" panose="02020503050405020304" pitchFamily="18" charset="77"/>
              </a:rPr>
              <a:t>For every 1 N increase in 90:90 peak force. </a:t>
            </a:r>
          </a:p>
          <a:p>
            <a:pPr algn="ctr"/>
            <a:endParaRPr lang="en-GB" sz="2400" dirty="0">
              <a:solidFill>
                <a:srgbClr val="C00000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2400" dirty="0">
                <a:solidFill>
                  <a:srgbClr val="C00000"/>
                </a:solidFill>
                <a:latin typeface="Plantin MT Pro" panose="02020503050405020304" pitchFamily="18" charset="77"/>
              </a:rPr>
              <a:t>0.02-0.04 reduction in SMAS</a:t>
            </a:r>
          </a:p>
          <a:p>
            <a:pPr algn="ctr"/>
            <a:r>
              <a:rPr lang="en-GB" sz="2400" dirty="0">
                <a:solidFill>
                  <a:srgbClr val="004053"/>
                </a:solidFill>
                <a:latin typeface="Plantin MT Pro" panose="02020503050405020304" pitchFamily="18" charset="77"/>
              </a:rPr>
              <a:t>(Ross et al., 2026)</a:t>
            </a:r>
          </a:p>
        </p:txBody>
      </p:sp>
    </p:spTree>
    <p:extLst>
      <p:ext uri="{BB962C8B-B14F-4D97-AF65-F5344CB8AC3E}">
        <p14:creationId xmlns:p14="http://schemas.microsoft.com/office/powerpoint/2010/main" val="20859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C63B9-9FED-AE6B-BB63-75C9AA6E4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EA15E7-EFFF-C06F-8CC5-C822A0895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pic>
        <p:nvPicPr>
          <p:cNvPr id="3" name="Picture 2" descr="A diagram of a function&#10;&#10;AI-generated content may be incorrect.">
            <a:extLst>
              <a:ext uri="{FF2B5EF4-FFF2-40B4-BE49-F238E27FC236}">
                <a16:creationId xmlns:a16="http://schemas.microsoft.com/office/drawing/2014/main" id="{C490499F-EEB2-9FC8-C249-0E474A6C6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06" y="1643103"/>
            <a:ext cx="5860594" cy="3982012"/>
          </a:xfrm>
          <a:prstGeom prst="roundRect">
            <a:avLst>
              <a:gd name="adj" fmla="val 3873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F05440-09DF-ED69-6A25-F837F3F00217}"/>
              </a:ext>
            </a:extLst>
          </p:cNvPr>
          <p:cNvSpPr txBox="1"/>
          <p:nvPr/>
        </p:nvSpPr>
        <p:spPr>
          <a:xfrm>
            <a:off x="3816797" y="5956181"/>
            <a:ext cx="2350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(Bramah et al., 2026)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C7D42-8494-DF25-7942-DDDDBCC9D443}"/>
              </a:ext>
            </a:extLst>
          </p:cNvPr>
          <p:cNvSpPr txBox="1"/>
          <p:nvPr/>
        </p:nvSpPr>
        <p:spPr>
          <a:xfrm>
            <a:off x="135602" y="513775"/>
            <a:ext cx="99024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Sprint Movement Assessment Score (SMAS)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171FF20-C2F7-235A-66F0-DB1BE56687C7}"/>
              </a:ext>
            </a:extLst>
          </p:cNvPr>
          <p:cNvSpPr/>
          <p:nvPr/>
        </p:nvSpPr>
        <p:spPr>
          <a:xfrm>
            <a:off x="7050217" y="2425700"/>
            <a:ext cx="4492366" cy="2006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4053"/>
                </a:solidFill>
                <a:latin typeface="Plantin MT Pro" panose="02020503050405020304" pitchFamily="18" charset="77"/>
              </a:rPr>
              <a:t>(Ross et al., 2026)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CB8F520-F9C5-C5FE-B0DD-2EA0FF24DD3D}"/>
              </a:ext>
            </a:extLst>
          </p:cNvPr>
          <p:cNvSpPr/>
          <p:nvPr/>
        </p:nvSpPr>
        <p:spPr>
          <a:xfrm>
            <a:off x="6167120" y="1973672"/>
            <a:ext cx="6112264" cy="2006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C00000"/>
                </a:solidFill>
                <a:latin typeface="Plantin MT Pro" panose="02020503050405020304" pitchFamily="18" charset="77"/>
              </a:rPr>
              <a:t>25-50 N increase = 1 reduction of SMAS</a:t>
            </a:r>
          </a:p>
        </p:txBody>
      </p:sp>
    </p:spTree>
    <p:extLst>
      <p:ext uri="{BB962C8B-B14F-4D97-AF65-F5344CB8AC3E}">
        <p14:creationId xmlns:p14="http://schemas.microsoft.com/office/powerpoint/2010/main" val="401683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CE319-66B8-18F0-52BA-E1FD0C3EF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4EF2BB-5683-5111-DAAB-F12074BEF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B75236-8A26-ABC0-C32B-3A595CF37B09}"/>
              </a:ext>
            </a:extLst>
          </p:cNvPr>
          <p:cNvSpPr txBox="1"/>
          <p:nvPr/>
        </p:nvSpPr>
        <p:spPr>
          <a:xfrm>
            <a:off x="74643" y="26120"/>
            <a:ext cx="44587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Fatigue</a:t>
            </a:r>
          </a:p>
        </p:txBody>
      </p:sp>
      <p:pic>
        <p:nvPicPr>
          <p:cNvPr id="3" name="Content Placeholder 4" descr="A chart of different levels of battery&#10;&#10;AI-generated content may be incorrect.">
            <a:extLst>
              <a:ext uri="{FF2B5EF4-FFF2-40B4-BE49-F238E27FC236}">
                <a16:creationId xmlns:a16="http://schemas.microsoft.com/office/drawing/2014/main" id="{2B713E42-BD91-8E96-5C02-7DF222C403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16"/>
          <a:stretch>
            <a:fillRect/>
          </a:stretch>
        </p:blipFill>
        <p:spPr>
          <a:xfrm>
            <a:off x="1348014" y="1586443"/>
            <a:ext cx="10083800" cy="44821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288A12-5D68-5BAC-431C-0E9E2C059D62}"/>
              </a:ext>
            </a:extLst>
          </p:cNvPr>
          <p:cNvSpPr txBox="1"/>
          <p:nvPr/>
        </p:nvSpPr>
        <p:spPr>
          <a:xfrm>
            <a:off x="8706757" y="6080580"/>
            <a:ext cx="2237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</a:rPr>
              <a:t>(Drayton et al., 2025)</a:t>
            </a:r>
          </a:p>
        </p:txBody>
      </p:sp>
    </p:spTree>
    <p:extLst>
      <p:ext uri="{BB962C8B-B14F-4D97-AF65-F5344CB8AC3E}">
        <p14:creationId xmlns:p14="http://schemas.microsoft.com/office/powerpoint/2010/main" val="54316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5BEE2-BC44-3457-7F14-6A2D81D82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8D6602-0CCC-BADB-9066-72CB91D5D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60525D-CFBC-1AF6-0529-9978B51E261F}"/>
              </a:ext>
            </a:extLst>
          </p:cNvPr>
          <p:cNvSpPr txBox="1"/>
          <p:nvPr/>
        </p:nvSpPr>
        <p:spPr>
          <a:xfrm>
            <a:off x="8928085" y="6372804"/>
            <a:ext cx="2194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(Ripley et al., 2025)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942E5A3-DBF2-3F52-1C0F-449A6A9E9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401592"/>
              </p:ext>
            </p:extLst>
          </p:nvPr>
        </p:nvGraphicFramePr>
        <p:xfrm>
          <a:off x="631049" y="1732680"/>
          <a:ext cx="10769598" cy="360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4933">
                  <a:extLst>
                    <a:ext uri="{9D8B030D-6E8A-4147-A177-3AD203B41FA5}">
                      <a16:colId xmlns:a16="http://schemas.microsoft.com/office/drawing/2014/main" val="3834517907"/>
                    </a:ext>
                  </a:extLst>
                </a:gridCol>
                <a:gridCol w="1794933">
                  <a:extLst>
                    <a:ext uri="{9D8B030D-6E8A-4147-A177-3AD203B41FA5}">
                      <a16:colId xmlns:a16="http://schemas.microsoft.com/office/drawing/2014/main" val="3379632010"/>
                    </a:ext>
                  </a:extLst>
                </a:gridCol>
                <a:gridCol w="2009422">
                  <a:extLst>
                    <a:ext uri="{9D8B030D-6E8A-4147-A177-3AD203B41FA5}">
                      <a16:colId xmlns:a16="http://schemas.microsoft.com/office/drawing/2014/main" val="352501953"/>
                    </a:ext>
                  </a:extLst>
                </a:gridCol>
                <a:gridCol w="1580444">
                  <a:extLst>
                    <a:ext uri="{9D8B030D-6E8A-4147-A177-3AD203B41FA5}">
                      <a16:colId xmlns:a16="http://schemas.microsoft.com/office/drawing/2014/main" val="3887439713"/>
                    </a:ext>
                  </a:extLst>
                </a:gridCol>
                <a:gridCol w="1794933">
                  <a:extLst>
                    <a:ext uri="{9D8B030D-6E8A-4147-A177-3AD203B41FA5}">
                      <a16:colId xmlns:a16="http://schemas.microsoft.com/office/drawing/2014/main" val="1176457755"/>
                    </a:ext>
                  </a:extLst>
                </a:gridCol>
                <a:gridCol w="1794933">
                  <a:extLst>
                    <a:ext uri="{9D8B030D-6E8A-4147-A177-3AD203B41FA5}">
                      <a16:colId xmlns:a16="http://schemas.microsoft.com/office/drawing/2014/main" val="110254425"/>
                    </a:ext>
                  </a:extLst>
                </a:gridCol>
              </a:tblGrid>
              <a:tr h="801235"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rgbClr val="004053"/>
                        </a:solidFill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rgbClr val="004053"/>
                        </a:solidFill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004053"/>
                          </a:solidFill>
                          <a:latin typeface="Plantin MT Pro" panose="02020503050405020304" pitchFamily="18" charset="77"/>
                        </a:rPr>
                        <a:t>Immediately Post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004053"/>
                          </a:solidFill>
                          <a:latin typeface="Plantin MT Pro" panose="02020503050405020304" pitchFamily="18" charset="77"/>
                        </a:rPr>
                        <a:t>+24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004053"/>
                          </a:solidFill>
                          <a:latin typeface="Plantin MT Pro" panose="02020503050405020304" pitchFamily="18" charset="77"/>
                        </a:rPr>
                        <a:t>+48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004053"/>
                          </a:solidFill>
                          <a:latin typeface="Plantin MT Pro" panose="02020503050405020304" pitchFamily="18" charset="77"/>
                        </a:rPr>
                        <a:t>+72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4882207"/>
                  </a:ext>
                </a:extLst>
              </a:tr>
              <a:tr h="464207">
                <a:tc rowSpan="2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90:90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Peak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A78F5F"/>
                          </a:solidFill>
                          <a:latin typeface="Plantin MT Pro" panose="02020503050405020304" pitchFamily="18" charset="77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i="0" dirty="0">
                          <a:solidFill>
                            <a:srgbClr val="C00000"/>
                          </a:solidFill>
                          <a:latin typeface="Plantin MT Pro" panose="02020503050405020304" pitchFamily="18" charset="77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850562"/>
                  </a:ext>
                </a:extLst>
              </a:tr>
              <a:tr h="464207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Rapid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A78F5F"/>
                          </a:solidFill>
                          <a:latin typeface="Plantin MT Pro" panose="02020503050405020304" pitchFamily="18" charset="77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6758903"/>
                  </a:ext>
                </a:extLst>
              </a:tr>
              <a:tr h="464207">
                <a:tc rowSpan="2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30:30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Peak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i="0" dirty="0">
                          <a:solidFill>
                            <a:srgbClr val="C00000"/>
                          </a:solidFill>
                          <a:latin typeface="Plantin MT Pro" panose="02020503050405020304" pitchFamily="18" charset="77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i="0" dirty="0">
                          <a:solidFill>
                            <a:srgbClr val="C00000"/>
                          </a:solidFill>
                          <a:latin typeface="Plantin MT Pro" panose="02020503050405020304" pitchFamily="18" charset="77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7586555"/>
                  </a:ext>
                </a:extLst>
              </a:tr>
              <a:tr h="464207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Rapid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rgbClr val="A78F5F"/>
                          </a:solidFill>
                          <a:latin typeface="Plantin MT Pro" panose="02020503050405020304" pitchFamily="18" charset="77"/>
                        </a:rPr>
                        <a:t>?</a:t>
                      </a:r>
                      <a:endParaRPr lang="en-GB" sz="2400" b="1" dirty="0"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8465743"/>
                  </a:ext>
                </a:extLst>
              </a:tr>
              <a:tr h="464207">
                <a:tc rowSpan="2"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90:20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Peak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>
                          <a:solidFill>
                            <a:srgbClr val="A78F5F"/>
                          </a:solidFill>
                          <a:latin typeface="Plantin MT Pro" panose="02020503050405020304" pitchFamily="18" charset="77"/>
                        </a:rPr>
                        <a:t>?</a:t>
                      </a:r>
                      <a:endParaRPr lang="en-GB" sz="2400" b="1" dirty="0">
                        <a:solidFill>
                          <a:srgbClr val="A78F5F"/>
                        </a:solidFill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i="0" dirty="0">
                          <a:solidFill>
                            <a:srgbClr val="C00000"/>
                          </a:solidFill>
                          <a:latin typeface="Plantin MT Pro" panose="02020503050405020304" pitchFamily="18" charset="77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1774277"/>
                  </a:ext>
                </a:extLst>
              </a:tr>
              <a:tr h="464207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  <a:latin typeface="Plantin MT Pro" panose="02020503050405020304" pitchFamily="18" charset="77"/>
                        </a:rPr>
                        <a:t>Rapid force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Plantin MT Pro" panose="02020503050405020304" pitchFamily="18" charset="77"/>
                        </a:rPr>
                        <a:t>⬇️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6125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535CC76-2974-5366-51F0-07AD0B49997E}"/>
              </a:ext>
            </a:extLst>
          </p:cNvPr>
          <p:cNvSpPr txBox="1"/>
          <p:nvPr/>
        </p:nvSpPr>
        <p:spPr>
          <a:xfrm>
            <a:off x="2740917" y="5532051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Plantin MT Pro" panose="02020503050405020304" pitchFamily="18" charset="77"/>
              </a:rPr>
              <a:t>⬇️ = Sensitive to fatigue; </a:t>
            </a:r>
            <a:r>
              <a:rPr lang="en-GB" b="1" dirty="0">
                <a:solidFill>
                  <a:srgbClr val="A78F5F"/>
                </a:solidFill>
                <a:latin typeface="Plantin MT Pro" panose="02020503050405020304" pitchFamily="18" charset="77"/>
              </a:rPr>
              <a:t>? = No evidence; </a:t>
            </a:r>
            <a:r>
              <a:rPr lang="en-GB" b="1" dirty="0">
                <a:solidFill>
                  <a:srgbClr val="C00000"/>
                </a:solidFill>
                <a:latin typeface="Plantin MT Pro" panose="02020503050405020304" pitchFamily="18" charset="77"/>
              </a:rPr>
              <a:t>X = Not sensitive to fatigue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CEEAC9-3CB4-F016-47B8-07F003AA1CE2}"/>
              </a:ext>
            </a:extLst>
          </p:cNvPr>
          <p:cNvSpPr txBox="1"/>
          <p:nvPr/>
        </p:nvSpPr>
        <p:spPr>
          <a:xfrm>
            <a:off x="206723" y="102712"/>
            <a:ext cx="44587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Fatigue</a:t>
            </a:r>
          </a:p>
        </p:txBody>
      </p:sp>
    </p:spTree>
    <p:extLst>
      <p:ext uri="{BB962C8B-B14F-4D97-AF65-F5344CB8AC3E}">
        <p14:creationId xmlns:p14="http://schemas.microsoft.com/office/powerpoint/2010/main" val="13208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A1BFE-B955-8D35-35FB-AB909F229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0E9E16-68B0-7D5C-7C98-4BF338DD2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7233C7-2E63-623E-5C45-8D1778B70622}"/>
              </a:ext>
            </a:extLst>
          </p:cNvPr>
          <p:cNvSpPr txBox="1"/>
          <p:nvPr/>
        </p:nvSpPr>
        <p:spPr>
          <a:xfrm>
            <a:off x="247983" y="439135"/>
            <a:ext cx="44587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Fatigue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82BC63-10E4-5DFF-0D72-369A635A6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392" y="2623801"/>
            <a:ext cx="8256883" cy="36918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36B701-FF76-3C5B-FAE5-6AE9433B429D}"/>
              </a:ext>
            </a:extLst>
          </p:cNvPr>
          <p:cNvSpPr txBox="1"/>
          <p:nvPr/>
        </p:nvSpPr>
        <p:spPr>
          <a:xfrm>
            <a:off x="9895840" y="6406535"/>
            <a:ext cx="2186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(Ripley et al., 2026)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B202B7-7969-63BE-0437-F0EC38B16F0E}"/>
              </a:ext>
            </a:extLst>
          </p:cNvPr>
          <p:cNvSpPr txBox="1"/>
          <p:nvPr/>
        </p:nvSpPr>
        <p:spPr>
          <a:xfrm>
            <a:off x="247983" y="1050154"/>
            <a:ext cx="4971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EEE824"/>
                </a:solidFill>
                <a:latin typeface="Plantin MT Pro" panose="02020503050405020304" pitchFamily="18" charset="77"/>
              </a:rPr>
              <a:t>Reductions in Peak and Rapid force are specific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3A06D3-9A29-9AD2-42D6-F590DB3A58D2}"/>
              </a:ext>
            </a:extLst>
          </p:cNvPr>
          <p:cNvSpPr txBox="1"/>
          <p:nvPr/>
        </p:nvSpPr>
        <p:spPr>
          <a:xfrm>
            <a:off x="5376377" y="1794235"/>
            <a:ext cx="552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Peak force reductions closely associated with volume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9B50CF-C475-8929-E372-975C267F4B98}"/>
              </a:ext>
            </a:extLst>
          </p:cNvPr>
          <p:cNvSpPr txBox="1"/>
          <p:nvPr/>
        </p:nvSpPr>
        <p:spPr>
          <a:xfrm>
            <a:off x="5272618" y="2163567"/>
            <a:ext cx="5716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Rapid force reductions closely associated with intensity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D36B07-447B-45C9-DF46-C6231048DA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555926" y="1794235"/>
            <a:ext cx="4925593" cy="415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4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90DC3-A7D4-1EF7-A675-944A4851A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22C08-EAD9-89DD-099A-729883C55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b="8016"/>
          <a:stretch>
            <a:fillRect/>
          </a:stretch>
        </p:blipFill>
        <p:spPr>
          <a:xfrm>
            <a:off x="-1" y="0"/>
            <a:ext cx="12189807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67E144-096A-BA5C-A85D-10D5E95C6418}"/>
              </a:ext>
            </a:extLst>
          </p:cNvPr>
          <p:cNvSpPr txBox="1"/>
          <p:nvPr/>
        </p:nvSpPr>
        <p:spPr>
          <a:xfrm>
            <a:off x="1365284" y="942687"/>
            <a:ext cx="9461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Application of Isometric Hamstring Assessments </a:t>
            </a:r>
          </a:p>
        </p:txBody>
      </p:sp>
    </p:spTree>
    <p:extLst>
      <p:ext uri="{BB962C8B-B14F-4D97-AF65-F5344CB8AC3E}">
        <p14:creationId xmlns:p14="http://schemas.microsoft.com/office/powerpoint/2010/main" val="253117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25456-3010-0CBB-0B76-E16E03AF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583760-CC7E-3A27-6ED5-91199A018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C7C970-9D68-BB8F-5102-104796A1DC75}"/>
              </a:ext>
            </a:extLst>
          </p:cNvPr>
          <p:cNvSpPr txBox="1"/>
          <p:nvPr/>
        </p:nvSpPr>
        <p:spPr>
          <a:xfrm>
            <a:off x="439783" y="181326"/>
            <a:ext cx="71795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Profiling and </a:t>
            </a:r>
          </a:p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Benchmarking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543ACF-AD63-09FC-852B-83DC5891E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189479"/>
              </p:ext>
            </p:extLst>
          </p:nvPr>
        </p:nvGraphicFramePr>
        <p:xfrm>
          <a:off x="693420" y="2767163"/>
          <a:ext cx="10805160" cy="2926080"/>
        </p:xfrm>
        <a:graphic>
          <a:graphicData uri="http://schemas.openxmlformats.org/drawingml/2006/table">
            <a:tbl>
              <a:tblPr/>
              <a:tblGrid>
                <a:gridCol w="1800860">
                  <a:extLst>
                    <a:ext uri="{9D8B030D-6E8A-4147-A177-3AD203B41FA5}">
                      <a16:colId xmlns:a16="http://schemas.microsoft.com/office/drawing/2014/main" val="4019478829"/>
                    </a:ext>
                  </a:extLst>
                </a:gridCol>
                <a:gridCol w="1800860">
                  <a:extLst>
                    <a:ext uri="{9D8B030D-6E8A-4147-A177-3AD203B41FA5}">
                      <a16:colId xmlns:a16="http://schemas.microsoft.com/office/drawing/2014/main" val="2693734863"/>
                    </a:ext>
                  </a:extLst>
                </a:gridCol>
                <a:gridCol w="1800860">
                  <a:extLst>
                    <a:ext uri="{9D8B030D-6E8A-4147-A177-3AD203B41FA5}">
                      <a16:colId xmlns:a16="http://schemas.microsoft.com/office/drawing/2014/main" val="3856033947"/>
                    </a:ext>
                  </a:extLst>
                </a:gridCol>
                <a:gridCol w="1800860">
                  <a:extLst>
                    <a:ext uri="{9D8B030D-6E8A-4147-A177-3AD203B41FA5}">
                      <a16:colId xmlns:a16="http://schemas.microsoft.com/office/drawing/2014/main" val="1055276748"/>
                    </a:ext>
                  </a:extLst>
                </a:gridCol>
                <a:gridCol w="1800860">
                  <a:extLst>
                    <a:ext uri="{9D8B030D-6E8A-4147-A177-3AD203B41FA5}">
                      <a16:colId xmlns:a16="http://schemas.microsoft.com/office/drawing/2014/main" val="554518380"/>
                    </a:ext>
                  </a:extLst>
                </a:gridCol>
                <a:gridCol w="1800860">
                  <a:extLst>
                    <a:ext uri="{9D8B030D-6E8A-4147-A177-3AD203B41FA5}">
                      <a16:colId xmlns:a16="http://schemas.microsoft.com/office/drawing/2014/main" val="7755865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DESCRIPTOR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T-SCORE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DL 90:90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NDL 90:90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DL 30:30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NDL 30:30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537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>
                          <a:solidFill>
                            <a:srgbClr val="5CB85C"/>
                          </a:solidFill>
                          <a:effectLst/>
                          <a:latin typeface="Plantin MT Pro" panose="02020503050405020304" pitchFamily="18" charset="77"/>
                        </a:rPr>
                        <a:t>EXCELLENT</a:t>
                      </a:r>
                      <a:endParaRPr lang="en-GB"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&gt;70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&gt;6.23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&gt;6.15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&gt;5.93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&gt;5.84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496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>
                          <a:solidFill>
                            <a:srgbClr val="5CB85C"/>
                          </a:solidFill>
                          <a:effectLst/>
                          <a:latin typeface="Plantin MT Pro" panose="02020503050405020304" pitchFamily="18" charset="77"/>
                        </a:rPr>
                        <a:t>GOOD</a:t>
                      </a:r>
                      <a:endParaRPr lang="en-GB"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60-70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5.40-6.23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5.33-6.15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5.20-5.93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5.09-5.84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530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>
                          <a:solidFill>
                            <a:srgbClr val="4D9DE8"/>
                          </a:solidFill>
                          <a:effectLst/>
                          <a:latin typeface="Plantin MT Pro" panose="02020503050405020304" pitchFamily="18" charset="77"/>
                        </a:rPr>
                        <a:t>ABOVE AVG</a:t>
                      </a:r>
                      <a:endParaRPr lang="en-GB"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55-60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4.98-5.40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4.91-5.33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4.84-5.20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4.71-5.09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354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AVERAGE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45-55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4.15-4.98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4.09-4.91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4.11-4.84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3.96-4.71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642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>
                          <a:solidFill>
                            <a:srgbClr val="E8944D"/>
                          </a:solidFill>
                          <a:effectLst/>
                          <a:latin typeface="Plantin MT Pro" panose="02020503050405020304" pitchFamily="18" charset="77"/>
                        </a:rPr>
                        <a:t>BELOW AVG</a:t>
                      </a:r>
                      <a:endParaRPr lang="en-GB"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40-45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3.74-4.15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3.68-4.09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3.74-4.11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3.59-3.96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915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>
                          <a:solidFill>
                            <a:srgbClr val="E85454"/>
                          </a:solidFill>
                          <a:effectLst/>
                          <a:latin typeface="Plantin MT Pro" panose="02020503050405020304" pitchFamily="18" charset="77"/>
                        </a:rPr>
                        <a:t>POOR</a:t>
                      </a:r>
                      <a:endParaRPr lang="en-GB"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30-40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2.91-3.74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2.86-3.68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3.01-3.74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2.84-3.59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5856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1" i="0">
                          <a:solidFill>
                            <a:srgbClr val="E85454"/>
                          </a:solidFill>
                          <a:effectLst/>
                          <a:latin typeface="Plantin MT Pro" panose="02020503050405020304" pitchFamily="18" charset="77"/>
                        </a:rPr>
                        <a:t>VERY POOR</a:t>
                      </a:r>
                      <a:endParaRPr lang="en-GB"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&lt;30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&lt;2.91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&lt;2.86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&lt;3.01</a:t>
                      </a:r>
                      <a:endParaRPr lang="en-GB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GB" b="0" i="0" dirty="0">
                          <a:solidFill>
                            <a:schemeClr val="tx1"/>
                          </a:solidFill>
                          <a:effectLst/>
                          <a:latin typeface="Plantin MT Pro" panose="02020503050405020304" pitchFamily="18" charset="77"/>
                        </a:rPr>
                        <a:t>&lt;2.84</a:t>
                      </a:r>
                      <a:endParaRPr lang="en-GB" dirty="0">
                        <a:solidFill>
                          <a:schemeClr val="tx1"/>
                        </a:solidFill>
                        <a:effectLst/>
                        <a:latin typeface="Plantin MT Pro" panose="02020503050405020304" pitchFamily="18" charset="7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1816433"/>
                  </a:ext>
                </a:extLst>
              </a:tr>
            </a:tbl>
          </a:graphicData>
        </a:graphic>
      </p:graphicFrame>
      <p:pic>
        <p:nvPicPr>
          <p:cNvPr id="4" name="Picture 3" descr="A close-up of a document&#10;&#10;AI-generated content may be incorrect.">
            <a:extLst>
              <a:ext uri="{FF2B5EF4-FFF2-40B4-BE49-F238E27FC236}">
                <a16:creationId xmlns:a16="http://schemas.microsoft.com/office/drawing/2014/main" id="{C1ED4A6B-D047-3AF6-D79A-B15F5BA20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96" y="26783"/>
            <a:ext cx="5205082" cy="14478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1C6506-A6E6-ABA3-37A7-2056E4FF2A28}"/>
              </a:ext>
            </a:extLst>
          </p:cNvPr>
          <p:cNvSpPr txBox="1"/>
          <p:nvPr/>
        </p:nvSpPr>
        <p:spPr>
          <a:xfrm>
            <a:off x="3483802" y="5973524"/>
            <a:ext cx="6542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DL = Dominant Limb; NDL = Non-Dominant Limb; </a:t>
            </a:r>
            <a:r>
              <a:rPr lang="en-GB" i="1" dirty="0">
                <a:solidFill>
                  <a:srgbClr val="C00000"/>
                </a:solidFill>
                <a:latin typeface="Plantin MT Pro" panose="02020503050405020304" pitchFamily="18" charset="77"/>
              </a:rPr>
              <a:t>n</a:t>
            </a:r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 = 142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89D214-745E-B43D-90B3-B07E0DFC8A9F}"/>
              </a:ext>
            </a:extLst>
          </p:cNvPr>
          <p:cNvSpPr txBox="1"/>
          <p:nvPr/>
        </p:nvSpPr>
        <p:spPr>
          <a:xfrm>
            <a:off x="4242163" y="1717504"/>
            <a:ext cx="4443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4053"/>
                </a:solidFill>
                <a:latin typeface="Plantin MT Pro" panose="02020503050405020304" pitchFamily="18" charset="77"/>
              </a:rPr>
              <a:t>Training needs identification</a:t>
            </a:r>
          </a:p>
          <a:p>
            <a:pPr algn="ctr"/>
            <a:endParaRPr lang="en-GB" dirty="0">
              <a:solidFill>
                <a:srgbClr val="004053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Targeted training Interventions</a:t>
            </a:r>
          </a:p>
        </p:txBody>
      </p:sp>
    </p:spTree>
    <p:extLst>
      <p:ext uri="{BB962C8B-B14F-4D97-AF65-F5344CB8AC3E}">
        <p14:creationId xmlns:p14="http://schemas.microsoft.com/office/powerpoint/2010/main" val="335327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ACE7B-43C5-F80D-0652-4EB3E80E3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8CC7A1-8443-86BF-6999-B218755A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030FFA-EB84-87DA-63E4-A8C9E25C3587}"/>
              </a:ext>
            </a:extLst>
          </p:cNvPr>
          <p:cNvSpPr txBox="1"/>
          <p:nvPr/>
        </p:nvSpPr>
        <p:spPr>
          <a:xfrm>
            <a:off x="260062" y="246293"/>
            <a:ext cx="717959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Profiling and Benchmarking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474809-A661-AA7F-AE1C-1930AFAB19BD}"/>
              </a:ext>
            </a:extLst>
          </p:cNvPr>
          <p:cNvSpPr txBox="1"/>
          <p:nvPr/>
        </p:nvSpPr>
        <p:spPr>
          <a:xfrm>
            <a:off x="-461637" y="1979786"/>
            <a:ext cx="444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Plantin MT Pro" panose="02020503050405020304" pitchFamily="18" charset="77"/>
              </a:rPr>
              <a:t>Below Squad Average (&lt;340 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D12392-F6F2-3684-F7FF-D7DB4F7F21AA}"/>
              </a:ext>
            </a:extLst>
          </p:cNvPr>
          <p:cNvSpPr txBox="1"/>
          <p:nvPr/>
        </p:nvSpPr>
        <p:spPr>
          <a:xfrm>
            <a:off x="-718841" y="4548189"/>
            <a:ext cx="444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Plantin MT Pro" panose="02020503050405020304" pitchFamily="18" charset="77"/>
              </a:rPr>
              <a:t>&gt;10% Asymmetry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42F2C6-AB88-7DDB-4A05-E7B297FED47B}"/>
              </a:ext>
            </a:extLst>
          </p:cNvPr>
          <p:cNvSpPr txBox="1"/>
          <p:nvPr/>
        </p:nvSpPr>
        <p:spPr>
          <a:xfrm>
            <a:off x="-593820" y="2338619"/>
            <a:ext cx="444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Weak = Isometrics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7D064D-862F-728F-DAB7-661A282B1240}"/>
              </a:ext>
            </a:extLst>
          </p:cNvPr>
          <p:cNvSpPr txBox="1"/>
          <p:nvPr/>
        </p:nvSpPr>
        <p:spPr>
          <a:xfrm>
            <a:off x="-702619" y="4960526"/>
            <a:ext cx="444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&gt;10% = Unilateral Sliders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C12DFD-FB20-4AE4-8DE4-AB5DF3D54F40}"/>
              </a:ext>
            </a:extLst>
          </p:cNvPr>
          <p:cNvSpPr txBox="1"/>
          <p:nvPr/>
        </p:nvSpPr>
        <p:spPr>
          <a:xfrm>
            <a:off x="0" y="887754"/>
            <a:ext cx="9487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CEE39F"/>
                </a:solidFill>
                <a:latin typeface="Plantin MT Pro" panose="02020503050405020304" pitchFamily="18" charset="77"/>
              </a:rPr>
              <a:t>Applied Rugby League Training Prescription</a:t>
            </a:r>
          </a:p>
        </p:txBody>
      </p:sp>
      <p:pic>
        <p:nvPicPr>
          <p:cNvPr id="5" name="Picture 4" descr="A group of dots in the dark&#10;&#10;AI-generated content may be incorrect.">
            <a:extLst>
              <a:ext uri="{FF2B5EF4-FFF2-40B4-BE49-F238E27FC236}">
                <a16:creationId xmlns:a16="http://schemas.microsoft.com/office/drawing/2014/main" id="{79E7FAA4-BFBB-AF59-06FB-29B8DF3EE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9" r="29793" b="9465"/>
          <a:stretch>
            <a:fillRect/>
          </a:stretch>
        </p:blipFill>
        <p:spPr>
          <a:xfrm>
            <a:off x="3426225" y="1762338"/>
            <a:ext cx="5140517" cy="4825799"/>
          </a:xfrm>
          <a:prstGeom prst="rect">
            <a:avLst/>
          </a:prstGeom>
        </p:spPr>
      </p:pic>
      <p:pic>
        <p:nvPicPr>
          <p:cNvPr id="14" name="Picture 13" descr="A black background with red and blue dots&#10;&#10;AI-generated content may be incorrect.">
            <a:extLst>
              <a:ext uri="{FF2B5EF4-FFF2-40B4-BE49-F238E27FC236}">
                <a16:creationId xmlns:a16="http://schemas.microsoft.com/office/drawing/2014/main" id="{C8D9EB23-39E7-58DB-704D-08EE58266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t="5320" r="33711" b="9364"/>
          <a:stretch>
            <a:fillRect/>
          </a:stretch>
        </p:blipFill>
        <p:spPr>
          <a:xfrm>
            <a:off x="8467138" y="1849698"/>
            <a:ext cx="3583618" cy="46510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8EE92FE-EBBB-2E74-1738-CBEDF7F66BAD}"/>
              </a:ext>
            </a:extLst>
          </p:cNvPr>
          <p:cNvSpPr txBox="1"/>
          <p:nvPr/>
        </p:nvSpPr>
        <p:spPr>
          <a:xfrm>
            <a:off x="-503051" y="3165478"/>
            <a:ext cx="444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Plantin MT Pro" panose="02020503050405020304" pitchFamily="18" charset="77"/>
              </a:rPr>
              <a:t>Above Squad Average (&gt;340 N)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1B69A3-7506-1D10-6977-540D56D35E44}"/>
              </a:ext>
            </a:extLst>
          </p:cNvPr>
          <p:cNvSpPr txBox="1"/>
          <p:nvPr/>
        </p:nvSpPr>
        <p:spPr>
          <a:xfrm>
            <a:off x="-702617" y="3670689"/>
            <a:ext cx="444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Strong = Nordics</a:t>
            </a:r>
          </a:p>
        </p:txBody>
      </p:sp>
    </p:spTree>
    <p:extLst>
      <p:ext uri="{BB962C8B-B14F-4D97-AF65-F5344CB8AC3E}">
        <p14:creationId xmlns:p14="http://schemas.microsoft.com/office/powerpoint/2010/main" val="320824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5732A-AFFD-6036-DBF9-A40C08AAE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4FB26C-721E-BFC2-2EA3-F4FC31FB9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97C1BAF-1654-518B-35E1-E3054EBD8031}"/>
              </a:ext>
            </a:extLst>
          </p:cNvPr>
          <p:cNvSpPr/>
          <p:nvPr/>
        </p:nvSpPr>
        <p:spPr>
          <a:xfrm>
            <a:off x="588953" y="1738920"/>
            <a:ext cx="4155260" cy="15420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4053"/>
                </a:solidFill>
                <a:latin typeface="Plantin MT Pro" panose="02020503050405020304" pitchFamily="18" charset="77"/>
              </a:rPr>
              <a:t>5.5 </a:t>
            </a:r>
            <a:r>
              <a:rPr lang="en-GB" sz="2800" dirty="0">
                <a:solidFill>
                  <a:srgbClr val="004053"/>
                </a:solidFill>
                <a:latin typeface="Plantin MT Pro" panose="02020503050405020304" pitchFamily="18" charset="77"/>
                <a:sym typeface="Symbol" pitchFamily="2" charset="2"/>
              </a:rPr>
              <a:t> 0.8</a:t>
            </a:r>
            <a:r>
              <a:rPr lang="en-GB" sz="2800" dirty="0">
                <a:solidFill>
                  <a:srgbClr val="004053"/>
                </a:solidFill>
                <a:latin typeface="Plantin MT Pro" panose="02020503050405020304" pitchFamily="18" charset="77"/>
              </a:rPr>
              <a:t>% difference between limbs</a:t>
            </a:r>
          </a:p>
          <a:p>
            <a:pPr algn="ctr"/>
            <a:endParaRPr lang="en-GB" sz="2800" dirty="0">
              <a:solidFill>
                <a:srgbClr val="CEE39F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2800" dirty="0">
                <a:solidFill>
                  <a:srgbClr val="C00000"/>
                </a:solidFill>
                <a:latin typeface="Plantin MT Pro" panose="02020503050405020304" pitchFamily="18" charset="77"/>
              </a:rPr>
              <a:t>&gt;6% Difference</a:t>
            </a:r>
          </a:p>
        </p:txBody>
      </p:sp>
      <p:pic>
        <p:nvPicPr>
          <p:cNvPr id="5" name="Picture 4" descr="A diagram of a graph&#10;&#10;AI-generated content may be incorrect.">
            <a:extLst>
              <a:ext uri="{FF2B5EF4-FFF2-40B4-BE49-F238E27FC236}">
                <a16:creationId xmlns:a16="http://schemas.microsoft.com/office/drawing/2014/main" id="{B5C5644F-77C0-F1E9-BD5F-6D1816806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056" y="3516086"/>
            <a:ext cx="8819943" cy="30799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98398E-A588-AAA3-9447-16B6AD14F034}"/>
              </a:ext>
            </a:extLst>
          </p:cNvPr>
          <p:cNvSpPr txBox="1"/>
          <p:nvPr/>
        </p:nvSpPr>
        <p:spPr>
          <a:xfrm>
            <a:off x="221430" y="476868"/>
            <a:ext cx="717959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Profiling and Benchmarking</a:t>
            </a:r>
          </a:p>
        </p:txBody>
      </p:sp>
      <p:pic>
        <p:nvPicPr>
          <p:cNvPr id="7" name="Picture 6" descr="A close-up of a document&#10;&#10;AI-generated content may be incorrect.">
            <a:extLst>
              <a:ext uri="{FF2B5EF4-FFF2-40B4-BE49-F238E27FC236}">
                <a16:creationId xmlns:a16="http://schemas.microsoft.com/office/drawing/2014/main" id="{68AB0833-E2EF-643F-B4D2-062F29A9E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546" y="1654104"/>
            <a:ext cx="6380778" cy="177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3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1521A-2962-105D-335C-BE96F7EF3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ECE01F-D971-EAE7-4A69-9BD2B7C9F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3370EF-833C-1DE8-41AA-6260930851FF}"/>
              </a:ext>
            </a:extLst>
          </p:cNvPr>
          <p:cNvSpPr txBox="1"/>
          <p:nvPr/>
        </p:nvSpPr>
        <p:spPr>
          <a:xfrm>
            <a:off x="401213" y="454972"/>
            <a:ext cx="717959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Profiling and Benchmarking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CFA240-FA95-E41F-9132-FCF33AE4CFCC}"/>
              </a:ext>
            </a:extLst>
          </p:cNvPr>
          <p:cNvSpPr txBox="1"/>
          <p:nvPr/>
        </p:nvSpPr>
        <p:spPr>
          <a:xfrm>
            <a:off x="2971800" y="3213854"/>
            <a:ext cx="614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4D2012-A446-DA0C-8BC8-B59C5C8126BD}"/>
              </a:ext>
            </a:extLst>
          </p:cNvPr>
          <p:cNvSpPr txBox="1"/>
          <p:nvPr/>
        </p:nvSpPr>
        <p:spPr>
          <a:xfrm>
            <a:off x="2992120" y="3127494"/>
            <a:ext cx="6187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CBE0DC-104A-3BFA-0176-ACF160932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4" y="1787887"/>
            <a:ext cx="5808576" cy="4898334"/>
          </a:xfrm>
          <a:prstGeom prst="roundRect">
            <a:avLst>
              <a:gd name="adj" fmla="val 3807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1FFCCE-00D0-0B70-3806-CECFDFDB6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592" y="2141051"/>
            <a:ext cx="5808576" cy="8321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96BF955-BD6F-2B43-3A68-845D52805754}"/>
              </a:ext>
            </a:extLst>
          </p:cNvPr>
          <p:cNvSpPr txBox="1"/>
          <p:nvPr/>
        </p:nvSpPr>
        <p:spPr>
          <a:xfrm>
            <a:off x="7113980" y="3868912"/>
            <a:ext cx="44436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C00000"/>
                </a:solidFill>
                <a:latin typeface="Plantin MT Pro" panose="02020503050405020304" pitchFamily="18" charset="77"/>
              </a:rPr>
              <a:t>Training needs identification</a:t>
            </a:r>
          </a:p>
          <a:p>
            <a:pPr algn="ctr"/>
            <a:endParaRPr lang="en-GB" sz="2400" dirty="0">
              <a:solidFill>
                <a:srgbClr val="EEE824"/>
              </a:solidFill>
              <a:latin typeface="Plantin MT Pro" panose="02020503050405020304" pitchFamily="18" charset="77"/>
            </a:endParaRPr>
          </a:p>
          <a:p>
            <a:pPr algn="ctr"/>
            <a:endParaRPr lang="en-GB" sz="2400" dirty="0">
              <a:solidFill>
                <a:srgbClr val="EEE824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2400" dirty="0">
                <a:solidFill>
                  <a:srgbClr val="004053"/>
                </a:solidFill>
                <a:latin typeface="Plantin MT Pro" panose="02020503050405020304" pitchFamily="18" charset="77"/>
              </a:rPr>
              <a:t>Targeted training quadrant system</a:t>
            </a:r>
          </a:p>
        </p:txBody>
      </p:sp>
    </p:spTree>
    <p:extLst>
      <p:ext uri="{BB962C8B-B14F-4D97-AF65-F5344CB8AC3E}">
        <p14:creationId xmlns:p14="http://schemas.microsoft.com/office/powerpoint/2010/main" val="202535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D120C-A617-4CAE-F2BC-E07F4B434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A72B4A-51A1-97EF-EE78-0FE67D7A91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1C345A-EB15-106E-BADE-96614D8B1B70}"/>
              </a:ext>
            </a:extLst>
          </p:cNvPr>
          <p:cNvSpPr txBox="1"/>
          <p:nvPr/>
        </p:nvSpPr>
        <p:spPr>
          <a:xfrm>
            <a:off x="368557" y="525913"/>
            <a:ext cx="732123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Fatigue Monitoring &amp; Recovery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8BA2F1-680A-55B9-756E-987549128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665" y="1667378"/>
            <a:ext cx="6442670" cy="16454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DA593CC-A7D8-F7B1-23B1-2D66EBFD6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79" y="3545130"/>
            <a:ext cx="9704439" cy="33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5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9AE26-5E16-6F34-D3CF-056C88A45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5CD932-4C13-967F-554E-FA02143D2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0C8F8BA-8150-8FF2-DD90-C6AFB8A869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652207"/>
              </p:ext>
            </p:extLst>
          </p:nvPr>
        </p:nvGraphicFramePr>
        <p:xfrm>
          <a:off x="5386018" y="3539523"/>
          <a:ext cx="6133377" cy="3385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514918C-205A-7524-3886-9932D88648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4642" y="1810052"/>
            <a:ext cx="3559426" cy="3003119"/>
          </a:xfrm>
          <a:prstGeom prst="rect">
            <a:avLst/>
          </a:prstGeom>
        </p:spPr>
      </p:pic>
      <p:pic>
        <p:nvPicPr>
          <p:cNvPr id="7" name="Picture 4" descr="LA28 Details Venue Plans for 2028 Summer Games">
            <a:extLst>
              <a:ext uri="{FF2B5EF4-FFF2-40B4-BE49-F238E27FC236}">
                <a16:creationId xmlns:a16="http://schemas.microsoft.com/office/drawing/2014/main" id="{CAB143CE-02C0-4BBC-FF72-D947C0A115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6" t="8644" r="52114" b="8718"/>
          <a:stretch>
            <a:fillRect/>
          </a:stretch>
        </p:blipFill>
        <p:spPr bwMode="auto">
          <a:xfrm>
            <a:off x="819398" y="3406627"/>
            <a:ext cx="1034957" cy="140654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9DF627-69E8-10DC-68B4-88C9FF7CC303}"/>
              </a:ext>
            </a:extLst>
          </p:cNvPr>
          <p:cNvSpPr txBox="1"/>
          <p:nvPr/>
        </p:nvSpPr>
        <p:spPr>
          <a:xfrm>
            <a:off x="372114" y="5000206"/>
            <a:ext cx="4471578" cy="16439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2000" b="1" dirty="0">
                <a:solidFill>
                  <a:srgbClr val="004053"/>
                </a:solidFill>
                <a:latin typeface="Plantin MT Pro" panose="02020503050405020304" pitchFamily="18" charset="77"/>
              </a:rPr>
              <a:t>Current Tournament format:</a:t>
            </a:r>
            <a:endParaRPr lang="en-GB" sz="2000" b="1" dirty="0">
              <a:solidFill>
                <a:srgbClr val="CEE39F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2-3 Matches per day over 3-5 day window</a:t>
            </a:r>
          </a:p>
          <a:p>
            <a:pPr algn="ctr"/>
            <a:endParaRPr lang="en-GB" sz="500" dirty="0">
              <a:solidFill>
                <a:srgbClr val="C00000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Involving high-intensity efforts including accel’s and decel’s</a:t>
            </a:r>
            <a:endParaRPr lang="en-GB" sz="2000" dirty="0">
              <a:solidFill>
                <a:srgbClr val="004053"/>
              </a:solidFill>
              <a:latin typeface="Plantin MT Pro" panose="02020503050405020304" pitchFamily="18" charset="77"/>
            </a:endParaRPr>
          </a:p>
          <a:p>
            <a:pPr algn="ctr"/>
            <a:endParaRPr lang="en-GB" sz="970" i="1" dirty="0">
              <a:solidFill>
                <a:srgbClr val="004053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1213" dirty="0">
                <a:solidFill>
                  <a:srgbClr val="004053"/>
                </a:solidFill>
                <a:latin typeface="Plantin MT Pro" panose="02020503050405020304" pitchFamily="18" charset="77"/>
              </a:rPr>
              <a:t>Ripley et al.(2024); Ripley et al. (2025)</a:t>
            </a:r>
          </a:p>
        </p:txBody>
      </p:sp>
      <p:pic>
        <p:nvPicPr>
          <p:cNvPr id="9" name="Picture 8" descr="A person lying on a mat in a gym&#10;&#10;AI-generated content may be incorrect.">
            <a:extLst>
              <a:ext uri="{FF2B5EF4-FFF2-40B4-BE49-F238E27FC236}">
                <a16:creationId xmlns:a16="http://schemas.microsoft.com/office/drawing/2014/main" id="{58C1FE28-11EE-E373-40DC-CECB5ADC31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885" y="1617492"/>
            <a:ext cx="2515908" cy="1886931"/>
          </a:xfrm>
          <a:prstGeom prst="round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517855-9842-90C9-B890-BFD4DA123C5D}"/>
              </a:ext>
            </a:extLst>
          </p:cNvPr>
          <p:cNvSpPr txBox="1"/>
          <p:nvPr/>
        </p:nvSpPr>
        <p:spPr>
          <a:xfrm>
            <a:off x="6898620" y="1991570"/>
            <a:ext cx="46207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C00000"/>
                </a:solidFill>
                <a:latin typeface="Plantin MT Pro" panose="02020503050405020304" pitchFamily="18" charset="77"/>
              </a:rPr>
              <a:t>Individual Fatigue Profiles </a:t>
            </a:r>
          </a:p>
          <a:p>
            <a:pPr algn="ctr"/>
            <a:r>
              <a:rPr lang="en-GB" sz="2800" dirty="0">
                <a:solidFill>
                  <a:srgbClr val="C00000"/>
                </a:solidFill>
                <a:latin typeface="Plantin MT Pro" panose="02020503050405020304" pitchFamily="18" charset="77"/>
              </a:rPr>
              <a:t>(Rapid vs. Peak) </a:t>
            </a:r>
          </a:p>
          <a:p>
            <a:pPr algn="ctr"/>
            <a:r>
              <a:rPr lang="en-GB" sz="1200" dirty="0">
                <a:solidFill>
                  <a:srgbClr val="C00000"/>
                </a:solidFill>
                <a:latin typeface="Plantin MT Pro" panose="02020503050405020304" pitchFamily="18" charset="77"/>
              </a:rPr>
              <a:t>(Barber et al., 2024)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E1E4A3-68D5-45EC-0C40-9C156E3E1E12}"/>
              </a:ext>
            </a:extLst>
          </p:cNvPr>
          <p:cNvSpPr txBox="1"/>
          <p:nvPr/>
        </p:nvSpPr>
        <p:spPr>
          <a:xfrm>
            <a:off x="74642" y="396698"/>
            <a:ext cx="732123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Fatigue Monitoring &amp; Recovery</a:t>
            </a:r>
          </a:p>
        </p:txBody>
      </p:sp>
    </p:spTree>
    <p:extLst>
      <p:ext uri="{BB962C8B-B14F-4D97-AF65-F5344CB8AC3E}">
        <p14:creationId xmlns:p14="http://schemas.microsoft.com/office/powerpoint/2010/main" val="247305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0209B-BBF8-5617-866F-288587F4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993ADF-44A4-A981-86B7-60B80D64E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E328F64-20E7-A925-D203-B26D5FF4B7A6}"/>
              </a:ext>
            </a:extLst>
          </p:cNvPr>
          <p:cNvSpPr/>
          <p:nvPr/>
        </p:nvSpPr>
        <p:spPr>
          <a:xfrm>
            <a:off x="7826829" y="3625518"/>
            <a:ext cx="4365171" cy="13368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004053"/>
                </a:solidFill>
                <a:latin typeface="Plantin MT Pro" panose="02020503050405020304" pitchFamily="18" charset="77"/>
              </a:rPr>
              <a:t>More bespoke strategies can be implemented; specific to the athlete</a:t>
            </a:r>
          </a:p>
        </p:txBody>
      </p:sp>
      <p:pic>
        <p:nvPicPr>
          <p:cNvPr id="4" name="Picture 3" descr="A diagram of a training&#10;&#10;AI-generated content may be incorrect.">
            <a:extLst>
              <a:ext uri="{FF2B5EF4-FFF2-40B4-BE49-F238E27FC236}">
                <a16:creationId xmlns:a16="http://schemas.microsoft.com/office/drawing/2014/main" id="{91369181-2DBB-DF7F-EA93-FF8F19DB2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97" y="2136152"/>
            <a:ext cx="7789788" cy="43155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756A8F-FB29-377D-F54B-5FFC6F361987}"/>
              </a:ext>
            </a:extLst>
          </p:cNvPr>
          <p:cNvSpPr txBox="1"/>
          <p:nvPr/>
        </p:nvSpPr>
        <p:spPr>
          <a:xfrm>
            <a:off x="5355772" y="6288911"/>
            <a:ext cx="3805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  <a:latin typeface="Plantin MT Pro" panose="02020503050405020304" pitchFamily="18" charset="77"/>
              </a:rPr>
              <a:t>(Thorpe, 2021)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5002C2-D17A-12D6-59F5-3DF0D1C0DE3F}"/>
              </a:ext>
            </a:extLst>
          </p:cNvPr>
          <p:cNvSpPr txBox="1"/>
          <p:nvPr/>
        </p:nvSpPr>
        <p:spPr>
          <a:xfrm>
            <a:off x="203497" y="406251"/>
            <a:ext cx="732123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Fatigue Monitoring &amp; Recovery</a:t>
            </a:r>
          </a:p>
        </p:txBody>
      </p:sp>
    </p:spTree>
    <p:extLst>
      <p:ext uri="{BB962C8B-B14F-4D97-AF65-F5344CB8AC3E}">
        <p14:creationId xmlns:p14="http://schemas.microsoft.com/office/powerpoint/2010/main" val="1093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8C276-D9BE-8656-DF75-062CAA303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48A6107E-A1A9-D300-0811-55EF77025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3" b="5112"/>
          <a:stretch>
            <a:fillRect/>
          </a:stretch>
        </p:blipFill>
        <p:spPr>
          <a:xfrm>
            <a:off x="-19029" y="-7558"/>
            <a:ext cx="12285735" cy="6865558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F999A3B-7CCB-E327-78DA-D04FE580EE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334354"/>
              </p:ext>
            </p:extLst>
          </p:nvPr>
        </p:nvGraphicFramePr>
        <p:xfrm>
          <a:off x="1168768" y="2279661"/>
          <a:ext cx="4713190" cy="281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818654E-77B8-F804-450C-C018B8A00C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398415"/>
              </p:ext>
            </p:extLst>
          </p:nvPr>
        </p:nvGraphicFramePr>
        <p:xfrm>
          <a:off x="6251620" y="2279661"/>
          <a:ext cx="4713190" cy="281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AD5F87F-D636-2380-94A5-F6F3031C5A3F}"/>
              </a:ext>
            </a:extLst>
          </p:cNvPr>
          <p:cNvSpPr txBox="1"/>
          <p:nvPr/>
        </p:nvSpPr>
        <p:spPr>
          <a:xfrm>
            <a:off x="2602435" y="5194571"/>
            <a:ext cx="3392419" cy="1398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13" b="1" dirty="0">
                <a:solidFill>
                  <a:schemeClr val="bg1"/>
                </a:solidFill>
                <a:latin typeface="Plantin MT Pro" panose="02020503050405020304" pitchFamily="18" charset="77"/>
              </a:rPr>
              <a:t>Peak Force </a:t>
            </a:r>
          </a:p>
          <a:p>
            <a:pPr algn="ctr"/>
            <a:r>
              <a:rPr lang="en-GB" sz="1213" b="1" dirty="0">
                <a:solidFill>
                  <a:schemeClr val="bg1"/>
                </a:solidFill>
                <a:latin typeface="Plantin MT Pro" panose="02020503050405020304" pitchFamily="18" charset="77"/>
              </a:rPr>
              <a:t>Return to Participation</a:t>
            </a:r>
          </a:p>
          <a:p>
            <a:pPr algn="ctr"/>
            <a:endParaRPr lang="en-GB" sz="1213" b="1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30:30 Injured limb = </a:t>
            </a:r>
            <a:r>
              <a:rPr lang="en-GB" sz="1213" u="sng" dirty="0">
                <a:solidFill>
                  <a:schemeClr val="bg1"/>
                </a:solidFill>
                <a:latin typeface="Plantin MT Pro" panose="02020503050405020304" pitchFamily="18" charset="77"/>
              </a:rPr>
              <a:t>21%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 ⬆️</a:t>
            </a:r>
          </a:p>
          <a:p>
            <a:pPr algn="ctr"/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30:30 Uninjured limb = </a:t>
            </a:r>
            <a:r>
              <a:rPr lang="en-GB" sz="1213" u="sng" dirty="0">
                <a:solidFill>
                  <a:schemeClr val="bg1"/>
                </a:solidFill>
                <a:latin typeface="Plantin MT Pro" panose="02020503050405020304" pitchFamily="18" charset="77"/>
              </a:rPr>
              <a:t>18%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 ⬆️   </a:t>
            </a:r>
          </a:p>
          <a:p>
            <a:pPr algn="ctr"/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90:90 Injured limb = </a:t>
            </a:r>
            <a:r>
              <a:rPr lang="en-GB" sz="1213" u="sng" dirty="0">
                <a:solidFill>
                  <a:schemeClr val="bg1"/>
                </a:solidFill>
                <a:latin typeface="Plantin MT Pro" panose="02020503050405020304" pitchFamily="18" charset="77"/>
              </a:rPr>
              <a:t>26%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 ⬆️</a:t>
            </a:r>
          </a:p>
          <a:p>
            <a:pPr algn="ctr"/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90:90 Uninjured limb = </a:t>
            </a:r>
            <a:r>
              <a:rPr lang="en-GB" sz="1213" u="sng" dirty="0">
                <a:solidFill>
                  <a:schemeClr val="bg1"/>
                </a:solidFill>
                <a:latin typeface="Plantin MT Pro" panose="02020503050405020304" pitchFamily="18" charset="77"/>
              </a:rPr>
              <a:t>23%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 ⬆️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54BF0-33EB-9675-E7F6-8DA59583A8C6}"/>
              </a:ext>
            </a:extLst>
          </p:cNvPr>
          <p:cNvSpPr txBox="1"/>
          <p:nvPr/>
        </p:nvSpPr>
        <p:spPr>
          <a:xfrm>
            <a:off x="2752081" y="1889575"/>
            <a:ext cx="1546564" cy="42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83" b="1" dirty="0">
                <a:solidFill>
                  <a:srgbClr val="C00000"/>
                </a:solidFill>
                <a:latin typeface="Plantin MT Pro" panose="02020503050405020304" pitchFamily="18" charset="77"/>
              </a:rPr>
              <a:t>30:30</a:t>
            </a:r>
            <a:endParaRPr lang="en-GB" sz="2183" b="1" i="1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CE319F-921B-3B99-13B0-945218F8C216}"/>
              </a:ext>
            </a:extLst>
          </p:cNvPr>
          <p:cNvSpPr txBox="1"/>
          <p:nvPr/>
        </p:nvSpPr>
        <p:spPr>
          <a:xfrm>
            <a:off x="8035421" y="1905934"/>
            <a:ext cx="1546564" cy="42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83" b="1" dirty="0">
                <a:solidFill>
                  <a:srgbClr val="C00000"/>
                </a:solidFill>
                <a:latin typeface="Plantin MT Pro" panose="02020503050405020304" pitchFamily="18" charset="77"/>
              </a:rPr>
              <a:t>90:90</a:t>
            </a:r>
            <a:endParaRPr lang="en-GB" sz="2183" b="1" i="1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0279EE-5F5F-41ED-6B9A-DC711049E2EB}"/>
              </a:ext>
            </a:extLst>
          </p:cNvPr>
          <p:cNvSpPr txBox="1"/>
          <p:nvPr/>
        </p:nvSpPr>
        <p:spPr>
          <a:xfrm>
            <a:off x="5705569" y="5194570"/>
            <a:ext cx="3392419" cy="1398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13" b="1" dirty="0">
                <a:solidFill>
                  <a:srgbClr val="CEE39F"/>
                </a:solidFill>
                <a:latin typeface="Plantin MT Pro" panose="02020503050405020304" pitchFamily="18" charset="77"/>
              </a:rPr>
              <a:t>Peak Force </a:t>
            </a:r>
          </a:p>
          <a:p>
            <a:pPr algn="ctr"/>
            <a:r>
              <a:rPr lang="en-GB" sz="1213" b="1" dirty="0">
                <a:solidFill>
                  <a:srgbClr val="CEE39F"/>
                </a:solidFill>
                <a:latin typeface="Plantin MT Pro" panose="02020503050405020304" pitchFamily="18" charset="77"/>
              </a:rPr>
              <a:t>Return to Sport</a:t>
            </a:r>
          </a:p>
          <a:p>
            <a:pPr algn="ctr"/>
            <a:endParaRPr lang="en-GB" sz="1213" b="1" dirty="0">
              <a:solidFill>
                <a:srgbClr val="CEE39F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30:30 Injured limb = </a:t>
            </a:r>
            <a:r>
              <a:rPr lang="en-GB" sz="1213" u="sng" dirty="0">
                <a:solidFill>
                  <a:srgbClr val="CEE39F"/>
                </a:solidFill>
                <a:latin typeface="Plantin MT Pro" panose="02020503050405020304" pitchFamily="18" charset="77"/>
              </a:rPr>
              <a:t>38%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 ⬆️</a:t>
            </a:r>
          </a:p>
          <a:p>
            <a:pPr algn="ctr"/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30:30 Uninjured limb = </a:t>
            </a:r>
            <a:r>
              <a:rPr lang="en-GB" sz="1213" u="sng" dirty="0">
                <a:solidFill>
                  <a:srgbClr val="CEE39F"/>
                </a:solidFill>
                <a:latin typeface="Plantin MT Pro" panose="02020503050405020304" pitchFamily="18" charset="77"/>
              </a:rPr>
              <a:t>29%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 ⬆️   </a:t>
            </a:r>
          </a:p>
          <a:p>
            <a:pPr algn="ctr"/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90:90 Injured limb = </a:t>
            </a:r>
            <a:r>
              <a:rPr lang="en-GB" sz="1213" u="sng" dirty="0">
                <a:solidFill>
                  <a:srgbClr val="CEE39F"/>
                </a:solidFill>
                <a:latin typeface="Plantin MT Pro" panose="02020503050405020304" pitchFamily="18" charset="77"/>
              </a:rPr>
              <a:t>34%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 ⬆️</a:t>
            </a:r>
          </a:p>
          <a:p>
            <a:pPr algn="ctr"/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90:90 Uninjured limb = </a:t>
            </a:r>
            <a:r>
              <a:rPr lang="en-GB" sz="1213" u="sng" dirty="0">
                <a:solidFill>
                  <a:srgbClr val="CEE39F"/>
                </a:solidFill>
                <a:latin typeface="Plantin MT Pro" panose="02020503050405020304" pitchFamily="18" charset="77"/>
              </a:rPr>
              <a:t>32%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 ⬆️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0126AA-095F-40B8-9F2F-C4160E0EEC5B}"/>
              </a:ext>
            </a:extLst>
          </p:cNvPr>
          <p:cNvSpPr txBox="1"/>
          <p:nvPr/>
        </p:nvSpPr>
        <p:spPr>
          <a:xfrm>
            <a:off x="8808703" y="5194570"/>
            <a:ext cx="3392419" cy="1398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13" b="1" dirty="0">
                <a:solidFill>
                  <a:srgbClr val="EEE824"/>
                </a:solidFill>
                <a:latin typeface="Plantin MT Pro" panose="02020503050405020304" pitchFamily="18" charset="77"/>
              </a:rPr>
              <a:t>Peak Force </a:t>
            </a:r>
          </a:p>
          <a:p>
            <a:pPr algn="ctr"/>
            <a:r>
              <a:rPr lang="en-GB" sz="1213" b="1" dirty="0">
                <a:solidFill>
                  <a:srgbClr val="EEE824"/>
                </a:solidFill>
                <a:latin typeface="Plantin MT Pro" panose="02020503050405020304" pitchFamily="18" charset="77"/>
              </a:rPr>
              <a:t>Return to Performance</a:t>
            </a:r>
          </a:p>
          <a:p>
            <a:pPr algn="ctr"/>
            <a:endParaRPr lang="en-GB" sz="1213" b="1" dirty="0">
              <a:solidFill>
                <a:srgbClr val="EEE824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30:30 Injured limb = </a:t>
            </a:r>
            <a:r>
              <a:rPr lang="en-GB" sz="1213" u="sng" dirty="0">
                <a:solidFill>
                  <a:srgbClr val="EEE824"/>
                </a:solidFill>
                <a:latin typeface="Plantin MT Pro" panose="02020503050405020304" pitchFamily="18" charset="77"/>
              </a:rPr>
              <a:t>60%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 ⬆️</a:t>
            </a:r>
          </a:p>
          <a:p>
            <a:pPr algn="ctr"/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30:30 Uninjured limb = </a:t>
            </a:r>
            <a:r>
              <a:rPr lang="en-GB" sz="1213" u="sng" dirty="0">
                <a:solidFill>
                  <a:srgbClr val="EEE824"/>
                </a:solidFill>
                <a:latin typeface="Plantin MT Pro" panose="02020503050405020304" pitchFamily="18" charset="77"/>
              </a:rPr>
              <a:t>39%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 ⬆️   </a:t>
            </a:r>
          </a:p>
          <a:p>
            <a:pPr algn="ctr"/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90:90 Injured limb = </a:t>
            </a:r>
            <a:r>
              <a:rPr lang="en-GB" sz="1213" u="sng" dirty="0">
                <a:solidFill>
                  <a:srgbClr val="EEE824"/>
                </a:solidFill>
                <a:latin typeface="Plantin MT Pro" panose="02020503050405020304" pitchFamily="18" charset="77"/>
              </a:rPr>
              <a:t>65%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 ⬆️</a:t>
            </a:r>
          </a:p>
          <a:p>
            <a:pPr algn="ctr"/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90:90 Uninjured limb = </a:t>
            </a:r>
            <a:r>
              <a:rPr lang="en-GB" sz="1213" u="sng" dirty="0">
                <a:solidFill>
                  <a:srgbClr val="EEE824"/>
                </a:solidFill>
                <a:latin typeface="Plantin MT Pro" panose="02020503050405020304" pitchFamily="18" charset="77"/>
              </a:rPr>
              <a:t>56%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 ⬆️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363E4E-A07A-32B8-AA1E-DEA529A1040E}"/>
              </a:ext>
            </a:extLst>
          </p:cNvPr>
          <p:cNvCxnSpPr/>
          <p:nvPr/>
        </p:nvCxnSpPr>
        <p:spPr>
          <a:xfrm>
            <a:off x="8700631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8158FB-F58D-AFAD-6CB2-A6D569830EBC}"/>
              </a:ext>
            </a:extLst>
          </p:cNvPr>
          <p:cNvCxnSpPr/>
          <p:nvPr/>
        </p:nvCxnSpPr>
        <p:spPr>
          <a:xfrm>
            <a:off x="9809617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780F131-EA6D-DC1A-B90D-BB2DEF983CB2}"/>
              </a:ext>
            </a:extLst>
          </p:cNvPr>
          <p:cNvCxnSpPr/>
          <p:nvPr/>
        </p:nvCxnSpPr>
        <p:spPr>
          <a:xfrm>
            <a:off x="10317902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E5B6BF-03A7-EA06-9324-F1A3213D8EFE}"/>
              </a:ext>
            </a:extLst>
          </p:cNvPr>
          <p:cNvCxnSpPr/>
          <p:nvPr/>
        </p:nvCxnSpPr>
        <p:spPr>
          <a:xfrm>
            <a:off x="3617778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D38A795-7D1A-FB4B-2489-6895B21E9FB2}"/>
              </a:ext>
            </a:extLst>
          </p:cNvPr>
          <p:cNvCxnSpPr/>
          <p:nvPr/>
        </p:nvCxnSpPr>
        <p:spPr>
          <a:xfrm>
            <a:off x="4726764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D9D47A-4549-CF4D-9303-CDE388E6EEF9}"/>
              </a:ext>
            </a:extLst>
          </p:cNvPr>
          <p:cNvCxnSpPr/>
          <p:nvPr/>
        </p:nvCxnSpPr>
        <p:spPr>
          <a:xfrm>
            <a:off x="5235050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4720C04-FEF4-D6B3-9062-4E9AD0F277E6}"/>
              </a:ext>
            </a:extLst>
          </p:cNvPr>
          <p:cNvSpPr txBox="1"/>
          <p:nvPr/>
        </p:nvSpPr>
        <p:spPr>
          <a:xfrm>
            <a:off x="74642" y="26120"/>
            <a:ext cx="63769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Rehab and Return to Play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88A5868-E8E1-0638-4FDB-71401D6CE3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7625869" y="684349"/>
            <a:ext cx="2149523" cy="1129169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22FEA48-19B6-A65C-D054-1766283445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2543016" y="641673"/>
            <a:ext cx="2149523" cy="1129168"/>
          </a:xfrm>
          <a:prstGeom prst="round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01914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F3BAE-9D8B-DBE7-F419-BE5EBA971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07229AD-F3EC-2F64-00D9-7D8AD989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A5924D-61EF-4CAE-B865-C2533A0ACCDB}"/>
              </a:ext>
            </a:extLst>
          </p:cNvPr>
          <p:cNvSpPr txBox="1"/>
          <p:nvPr/>
        </p:nvSpPr>
        <p:spPr>
          <a:xfrm>
            <a:off x="1406925" y="5098334"/>
            <a:ext cx="3392419" cy="1398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13" b="1" dirty="0">
                <a:solidFill>
                  <a:schemeClr val="bg1"/>
                </a:solidFill>
                <a:latin typeface="Plantin MT Pro" panose="02020503050405020304" pitchFamily="18" charset="77"/>
              </a:rPr>
              <a:t>Peak Force </a:t>
            </a:r>
          </a:p>
          <a:p>
            <a:pPr algn="ctr"/>
            <a:r>
              <a:rPr lang="en-GB" sz="1213" b="1" dirty="0">
                <a:solidFill>
                  <a:schemeClr val="bg1"/>
                </a:solidFill>
                <a:latin typeface="Plantin MT Pro" panose="02020503050405020304" pitchFamily="18" charset="77"/>
              </a:rPr>
              <a:t>Return to Participation</a:t>
            </a:r>
          </a:p>
          <a:p>
            <a:pPr algn="ctr"/>
            <a:endParaRPr lang="en-GB" sz="1213" b="1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1213" i="1" dirty="0">
                <a:solidFill>
                  <a:schemeClr val="bg1"/>
                </a:solidFill>
                <a:latin typeface="Plantin MT Pro" panose="02020503050405020304" pitchFamily="18" charset="77"/>
              </a:rPr>
              <a:t>30:30 Injured limb = 21% 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⬆️</a:t>
            </a:r>
          </a:p>
          <a:p>
            <a:pPr algn="ctr"/>
            <a:r>
              <a:rPr lang="en-GB" sz="1213" i="1" dirty="0">
                <a:solidFill>
                  <a:schemeClr val="bg1"/>
                </a:solidFill>
                <a:latin typeface="Plantin MT Pro" panose="02020503050405020304" pitchFamily="18" charset="77"/>
              </a:rPr>
              <a:t>30:30 Uninjured limb = 18% 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⬆️</a:t>
            </a:r>
            <a:r>
              <a:rPr lang="en-GB" sz="1213" i="1" dirty="0">
                <a:solidFill>
                  <a:schemeClr val="bg1"/>
                </a:solidFill>
                <a:latin typeface="Plantin MT Pro" panose="02020503050405020304" pitchFamily="18" charset="77"/>
              </a:rPr>
              <a:t>   </a:t>
            </a:r>
          </a:p>
          <a:p>
            <a:pPr algn="ctr"/>
            <a:r>
              <a:rPr lang="en-GB" sz="1213" i="1" dirty="0">
                <a:solidFill>
                  <a:schemeClr val="bg1"/>
                </a:solidFill>
                <a:latin typeface="Plantin MT Pro" panose="02020503050405020304" pitchFamily="18" charset="77"/>
              </a:rPr>
              <a:t>90:90 Injured limb = 26% 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⬆️</a:t>
            </a:r>
          </a:p>
          <a:p>
            <a:pPr algn="ctr"/>
            <a:r>
              <a:rPr lang="en-GB" sz="1213" i="1" dirty="0">
                <a:solidFill>
                  <a:schemeClr val="bg1"/>
                </a:solidFill>
                <a:latin typeface="Plantin MT Pro" panose="02020503050405020304" pitchFamily="18" charset="77"/>
              </a:rPr>
              <a:t>90:90 Uninjured limb = 23% </a:t>
            </a:r>
            <a:r>
              <a:rPr lang="en-GB" sz="1213" dirty="0">
                <a:solidFill>
                  <a:schemeClr val="bg1"/>
                </a:solidFill>
                <a:latin typeface="Plantin MT Pro" panose="02020503050405020304" pitchFamily="18" charset="77"/>
              </a:rPr>
              <a:t>⬆️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6C54F5-F438-C471-06E9-CF1590C84E3A}"/>
              </a:ext>
            </a:extLst>
          </p:cNvPr>
          <p:cNvSpPr txBox="1"/>
          <p:nvPr/>
        </p:nvSpPr>
        <p:spPr>
          <a:xfrm>
            <a:off x="2752081" y="1817584"/>
            <a:ext cx="1546564" cy="42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83" b="1" dirty="0">
                <a:solidFill>
                  <a:srgbClr val="C00000"/>
                </a:solidFill>
                <a:latin typeface="Plantin MT Pro" panose="02020503050405020304" pitchFamily="18" charset="77"/>
              </a:rPr>
              <a:t>30:30</a:t>
            </a:r>
            <a:endParaRPr lang="en-GB" sz="2183" b="1" i="1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86E3E0-B288-B7D2-B764-93C134946F58}"/>
              </a:ext>
            </a:extLst>
          </p:cNvPr>
          <p:cNvSpPr txBox="1"/>
          <p:nvPr/>
        </p:nvSpPr>
        <p:spPr>
          <a:xfrm>
            <a:off x="8007514" y="1817583"/>
            <a:ext cx="1546564" cy="42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83" b="1" dirty="0">
                <a:solidFill>
                  <a:srgbClr val="C00000"/>
                </a:solidFill>
                <a:latin typeface="Plantin MT Pro" panose="02020503050405020304" pitchFamily="18" charset="77"/>
              </a:rPr>
              <a:t>90:90</a:t>
            </a:r>
            <a:endParaRPr lang="en-GB" sz="2183" b="1" i="1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547EDF-FD42-246C-0E3B-241E01C8258F}"/>
              </a:ext>
            </a:extLst>
          </p:cNvPr>
          <p:cNvSpPr txBox="1"/>
          <p:nvPr/>
        </p:nvSpPr>
        <p:spPr>
          <a:xfrm>
            <a:off x="4510059" y="5098333"/>
            <a:ext cx="3392419" cy="1398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13" b="1" dirty="0">
                <a:solidFill>
                  <a:srgbClr val="CEE39F"/>
                </a:solidFill>
                <a:latin typeface="Plantin MT Pro" panose="02020503050405020304" pitchFamily="18" charset="77"/>
              </a:rPr>
              <a:t>Peak Force </a:t>
            </a:r>
          </a:p>
          <a:p>
            <a:pPr algn="ctr"/>
            <a:r>
              <a:rPr lang="en-GB" sz="1213" b="1" dirty="0">
                <a:solidFill>
                  <a:srgbClr val="CEE39F"/>
                </a:solidFill>
                <a:latin typeface="Plantin MT Pro" panose="02020503050405020304" pitchFamily="18" charset="77"/>
              </a:rPr>
              <a:t>Return to Sport</a:t>
            </a:r>
          </a:p>
          <a:p>
            <a:pPr algn="ctr"/>
            <a:endParaRPr lang="en-GB" sz="1213" b="1" dirty="0">
              <a:solidFill>
                <a:srgbClr val="CEE39F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1213" i="1" dirty="0">
                <a:solidFill>
                  <a:srgbClr val="CEE39F"/>
                </a:solidFill>
                <a:latin typeface="Plantin MT Pro" panose="02020503050405020304" pitchFamily="18" charset="77"/>
              </a:rPr>
              <a:t>30:30 Injured limb = 38% 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⬆️</a:t>
            </a:r>
          </a:p>
          <a:p>
            <a:pPr algn="ctr"/>
            <a:r>
              <a:rPr lang="en-GB" sz="1213" i="1" dirty="0">
                <a:solidFill>
                  <a:srgbClr val="CEE39F"/>
                </a:solidFill>
                <a:latin typeface="Plantin MT Pro" panose="02020503050405020304" pitchFamily="18" charset="77"/>
              </a:rPr>
              <a:t>30:30 Uninjured limb = 29% 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⬆️</a:t>
            </a:r>
            <a:r>
              <a:rPr lang="en-GB" sz="1213" i="1" dirty="0">
                <a:solidFill>
                  <a:srgbClr val="CEE39F"/>
                </a:solidFill>
                <a:latin typeface="Plantin MT Pro" panose="02020503050405020304" pitchFamily="18" charset="77"/>
              </a:rPr>
              <a:t>   </a:t>
            </a:r>
          </a:p>
          <a:p>
            <a:pPr algn="ctr"/>
            <a:r>
              <a:rPr lang="en-GB" sz="1213" i="1" dirty="0">
                <a:solidFill>
                  <a:srgbClr val="CEE39F"/>
                </a:solidFill>
                <a:latin typeface="Plantin MT Pro" panose="02020503050405020304" pitchFamily="18" charset="77"/>
              </a:rPr>
              <a:t>90:90 Injured limb = 34% 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⬆️</a:t>
            </a:r>
          </a:p>
          <a:p>
            <a:pPr algn="ctr"/>
            <a:r>
              <a:rPr lang="en-GB" sz="1213" i="1" dirty="0">
                <a:solidFill>
                  <a:srgbClr val="CEE39F"/>
                </a:solidFill>
                <a:latin typeface="Plantin MT Pro" panose="02020503050405020304" pitchFamily="18" charset="77"/>
              </a:rPr>
              <a:t>90:90 Uninjured limb = 32% </a:t>
            </a:r>
            <a:r>
              <a:rPr lang="en-GB" sz="1213" dirty="0">
                <a:solidFill>
                  <a:srgbClr val="CEE39F"/>
                </a:solidFill>
                <a:latin typeface="Plantin MT Pro" panose="02020503050405020304" pitchFamily="18" charset="77"/>
              </a:rPr>
              <a:t>⬆️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BB635F-2000-A74D-7310-F1B372E9CADD}"/>
              </a:ext>
            </a:extLst>
          </p:cNvPr>
          <p:cNvSpPr txBox="1"/>
          <p:nvPr/>
        </p:nvSpPr>
        <p:spPr>
          <a:xfrm>
            <a:off x="7613193" y="5098333"/>
            <a:ext cx="3392419" cy="1398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13" b="1" dirty="0">
                <a:solidFill>
                  <a:srgbClr val="EEE824"/>
                </a:solidFill>
                <a:latin typeface="Plantin MT Pro" panose="02020503050405020304" pitchFamily="18" charset="77"/>
              </a:rPr>
              <a:t>Peak Force </a:t>
            </a:r>
          </a:p>
          <a:p>
            <a:pPr algn="ctr"/>
            <a:r>
              <a:rPr lang="en-GB" sz="1213" b="1" dirty="0">
                <a:solidFill>
                  <a:srgbClr val="EEE824"/>
                </a:solidFill>
                <a:latin typeface="Plantin MT Pro" panose="02020503050405020304" pitchFamily="18" charset="77"/>
              </a:rPr>
              <a:t>Return to Performance</a:t>
            </a:r>
          </a:p>
          <a:p>
            <a:pPr algn="ctr"/>
            <a:endParaRPr lang="en-GB" sz="1213" b="1" dirty="0">
              <a:solidFill>
                <a:srgbClr val="EEE824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sz="1213" i="1" dirty="0">
                <a:solidFill>
                  <a:srgbClr val="EEE824"/>
                </a:solidFill>
                <a:latin typeface="Plantin MT Pro" panose="02020503050405020304" pitchFamily="18" charset="77"/>
              </a:rPr>
              <a:t>30:30 Injured limb = 60% 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⬆️</a:t>
            </a:r>
          </a:p>
          <a:p>
            <a:pPr algn="ctr"/>
            <a:r>
              <a:rPr lang="en-GB" sz="1213" i="1" dirty="0">
                <a:solidFill>
                  <a:srgbClr val="EEE824"/>
                </a:solidFill>
                <a:latin typeface="Plantin MT Pro" panose="02020503050405020304" pitchFamily="18" charset="77"/>
              </a:rPr>
              <a:t>30:30 Uninjured limb = 39% 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⬆️</a:t>
            </a:r>
            <a:r>
              <a:rPr lang="en-GB" sz="1213" i="1" dirty="0">
                <a:solidFill>
                  <a:srgbClr val="EEE824"/>
                </a:solidFill>
                <a:latin typeface="Plantin MT Pro" panose="02020503050405020304" pitchFamily="18" charset="77"/>
              </a:rPr>
              <a:t>   </a:t>
            </a:r>
          </a:p>
          <a:p>
            <a:pPr algn="ctr"/>
            <a:r>
              <a:rPr lang="en-GB" sz="1213" i="1" dirty="0">
                <a:solidFill>
                  <a:srgbClr val="EEE824"/>
                </a:solidFill>
                <a:latin typeface="Plantin MT Pro" panose="02020503050405020304" pitchFamily="18" charset="77"/>
              </a:rPr>
              <a:t>90:90 Injured limb = 65% 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⬆️</a:t>
            </a:r>
          </a:p>
          <a:p>
            <a:pPr algn="ctr"/>
            <a:r>
              <a:rPr lang="en-GB" sz="1213" i="1" dirty="0">
                <a:solidFill>
                  <a:srgbClr val="EEE824"/>
                </a:solidFill>
                <a:latin typeface="Plantin MT Pro" panose="02020503050405020304" pitchFamily="18" charset="77"/>
              </a:rPr>
              <a:t>90:90 Uninjured limb = 56% </a:t>
            </a:r>
            <a:r>
              <a:rPr lang="en-GB" sz="1213" dirty="0">
                <a:solidFill>
                  <a:srgbClr val="EEE824"/>
                </a:solidFill>
                <a:latin typeface="Plantin MT Pro" panose="02020503050405020304" pitchFamily="18" charset="77"/>
              </a:rPr>
              <a:t>⬆️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E4B24C9-AE74-1D20-FE27-D30D4EFEFDA6}"/>
              </a:ext>
            </a:extLst>
          </p:cNvPr>
          <p:cNvCxnSpPr/>
          <p:nvPr/>
        </p:nvCxnSpPr>
        <p:spPr>
          <a:xfrm>
            <a:off x="8700631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A0706E-FA2D-6F71-88B2-05838BB96FFC}"/>
              </a:ext>
            </a:extLst>
          </p:cNvPr>
          <p:cNvCxnSpPr/>
          <p:nvPr/>
        </p:nvCxnSpPr>
        <p:spPr>
          <a:xfrm>
            <a:off x="9809617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346395F-9122-419A-D0DE-7649056F7F65}"/>
              </a:ext>
            </a:extLst>
          </p:cNvPr>
          <p:cNvCxnSpPr/>
          <p:nvPr/>
        </p:nvCxnSpPr>
        <p:spPr>
          <a:xfrm>
            <a:off x="10317902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A3DC91-83D1-C917-536A-5E0ED6DEF62F}"/>
              </a:ext>
            </a:extLst>
          </p:cNvPr>
          <p:cNvCxnSpPr/>
          <p:nvPr/>
        </p:nvCxnSpPr>
        <p:spPr>
          <a:xfrm>
            <a:off x="3617778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B4B7A2-40D4-995F-0E0D-4FF25C7F7E35}"/>
              </a:ext>
            </a:extLst>
          </p:cNvPr>
          <p:cNvCxnSpPr/>
          <p:nvPr/>
        </p:nvCxnSpPr>
        <p:spPr>
          <a:xfrm>
            <a:off x="4726764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29405E-8CFA-62AA-401E-1988D0F54717}"/>
              </a:ext>
            </a:extLst>
          </p:cNvPr>
          <p:cNvCxnSpPr/>
          <p:nvPr/>
        </p:nvCxnSpPr>
        <p:spPr>
          <a:xfrm>
            <a:off x="5235050" y="2372077"/>
            <a:ext cx="0" cy="2495218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6A2812B-4E50-92F8-CBE6-80F8ECDDD58B}"/>
              </a:ext>
            </a:extLst>
          </p:cNvPr>
          <p:cNvSpPr txBox="1"/>
          <p:nvPr/>
        </p:nvSpPr>
        <p:spPr>
          <a:xfrm>
            <a:off x="237927" y="524277"/>
            <a:ext cx="637695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Rehab and Return to Play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179F6FC-9294-6BD0-564C-9C622809EB54}"/>
              </a:ext>
            </a:extLst>
          </p:cNvPr>
          <p:cNvSpPr/>
          <p:nvPr/>
        </p:nvSpPr>
        <p:spPr>
          <a:xfrm>
            <a:off x="476973" y="5139349"/>
            <a:ext cx="11549293" cy="1357894"/>
          </a:xfrm>
          <a:prstGeom prst="roundRect">
            <a:avLst/>
          </a:prstGeom>
          <a:solidFill>
            <a:srgbClr val="0040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GB" sz="1698" dirty="0">
                <a:solidFill>
                  <a:schemeClr val="bg1"/>
                </a:solidFill>
                <a:latin typeface="Plantin MT Pro" panose="02020503050405020304" pitchFamily="18" charset="77"/>
              </a:rPr>
              <a:t>At return to performance, when </a:t>
            </a:r>
            <a:r>
              <a:rPr lang="en-GB" sz="1698" dirty="0">
                <a:solidFill>
                  <a:srgbClr val="EEE824"/>
                </a:solidFill>
                <a:latin typeface="Plantin MT Pro" panose="02020503050405020304" pitchFamily="18" charset="77"/>
              </a:rPr>
              <a:t>Rapid force (200 ms) is Normalized to Peak Force</a:t>
            </a:r>
            <a:r>
              <a:rPr lang="en-GB" sz="1698" dirty="0">
                <a:solidFill>
                  <a:schemeClr val="bg1"/>
                </a:solidFill>
                <a:latin typeface="Plantin MT Pro" panose="02020503050405020304" pitchFamily="18" charset="77"/>
              </a:rPr>
              <a:t>, the </a:t>
            </a:r>
            <a:r>
              <a:rPr lang="en-GB" sz="1698" u="sng" dirty="0">
                <a:solidFill>
                  <a:srgbClr val="CEE39F"/>
                </a:solidFill>
                <a:latin typeface="Plantin MT Pro" panose="02020503050405020304" pitchFamily="18" charset="77"/>
              </a:rPr>
              <a:t>injured limb was 54% and 61% </a:t>
            </a:r>
            <a:r>
              <a:rPr lang="en-GB" sz="1698" dirty="0">
                <a:solidFill>
                  <a:schemeClr val="bg1"/>
                </a:solidFill>
                <a:latin typeface="Plantin MT Pro" panose="02020503050405020304" pitchFamily="18" charset="77"/>
              </a:rPr>
              <a:t>in comparison to the </a:t>
            </a:r>
            <a:r>
              <a:rPr lang="en-GB" sz="1698" u="sng" dirty="0">
                <a:solidFill>
                  <a:srgbClr val="CEE39F"/>
                </a:solidFill>
                <a:latin typeface="Plantin MT Pro" panose="02020503050405020304" pitchFamily="18" charset="77"/>
              </a:rPr>
              <a:t>uninjured limb 79% and 81%</a:t>
            </a:r>
            <a:r>
              <a:rPr lang="en-GB" sz="1698" dirty="0">
                <a:solidFill>
                  <a:srgbClr val="CEE39F"/>
                </a:solidFill>
                <a:latin typeface="Plantin MT Pro" panose="02020503050405020304" pitchFamily="18" charset="77"/>
              </a:rPr>
              <a:t> </a:t>
            </a:r>
            <a:r>
              <a:rPr lang="en-GB" sz="1698" dirty="0">
                <a:solidFill>
                  <a:schemeClr val="bg1"/>
                </a:solidFill>
                <a:latin typeface="Plantin MT Pro" panose="02020503050405020304" pitchFamily="18" charset="77"/>
              </a:rPr>
              <a:t>for the 30:30 and 90:90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EC590E1-9AEE-6188-C041-BDA8F3751C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988980"/>
              </p:ext>
            </p:extLst>
          </p:nvPr>
        </p:nvGraphicFramePr>
        <p:xfrm>
          <a:off x="1168768" y="2279661"/>
          <a:ext cx="4713190" cy="281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4C2C6EE7-4F7D-6731-4037-950EC1F338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7110219"/>
              </p:ext>
            </p:extLst>
          </p:nvPr>
        </p:nvGraphicFramePr>
        <p:xfrm>
          <a:off x="6251620" y="2279661"/>
          <a:ext cx="4713190" cy="281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40628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C8301-AF7A-8F88-0713-55102690B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9ABA24-EF62-4043-6D0B-1CC988C8C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" b="5473"/>
          <a:stretch>
            <a:fillRect/>
          </a:stretch>
        </p:blipFill>
        <p:spPr>
          <a:xfrm>
            <a:off x="0" y="0"/>
            <a:ext cx="12192000" cy="68312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588320-E7E2-F5B0-3501-FE5C78034B21}"/>
              </a:ext>
            </a:extLst>
          </p:cNvPr>
          <p:cNvSpPr txBox="1"/>
          <p:nvPr/>
        </p:nvSpPr>
        <p:spPr>
          <a:xfrm>
            <a:off x="300886" y="547704"/>
            <a:ext cx="788158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Hamstring Assessment and the Future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96100B-9DCF-605B-B4A1-FBD3C32806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" t="41628" r="53497"/>
          <a:stretch>
            <a:fillRect/>
          </a:stretch>
        </p:blipFill>
        <p:spPr bwMode="auto">
          <a:xfrm>
            <a:off x="471893" y="1823256"/>
            <a:ext cx="2210913" cy="1161418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D1BDDF-EDB7-91BE-A848-BBA8A8DAD6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6" t="41628"/>
          <a:stretch>
            <a:fillRect/>
          </a:stretch>
        </p:blipFill>
        <p:spPr bwMode="auto">
          <a:xfrm>
            <a:off x="2903185" y="1767108"/>
            <a:ext cx="2210913" cy="1161418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253260-0878-CCB1-5879-28FBAF1E91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6" r="9378"/>
          <a:stretch>
            <a:fillRect/>
          </a:stretch>
        </p:blipFill>
        <p:spPr bwMode="auto">
          <a:xfrm>
            <a:off x="576167" y="3267444"/>
            <a:ext cx="1870921" cy="1742818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Picture 4" descr="A collage of a person lying on a bench press&#10;&#10;AI-generated content may be incorrect.">
            <a:extLst>
              <a:ext uri="{FF2B5EF4-FFF2-40B4-BE49-F238E27FC236}">
                <a16:creationId xmlns:a16="http://schemas.microsoft.com/office/drawing/2014/main" id="{BB09E413-EEAD-9A96-691A-0EE3220817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t="38836" b="34775"/>
          <a:stretch>
            <a:fillRect/>
          </a:stretch>
        </p:blipFill>
        <p:spPr bwMode="auto">
          <a:xfrm>
            <a:off x="471893" y="5302669"/>
            <a:ext cx="2580926" cy="143283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54A763-8F59-1A0F-EF40-37FBEED73C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707" y="3267444"/>
            <a:ext cx="2323757" cy="1742818"/>
          </a:xfrm>
          <a:prstGeom prst="roundRect">
            <a:avLst/>
          </a:prstGeom>
        </p:spPr>
      </p:pic>
      <p:sp>
        <p:nvSpPr>
          <p:cNvPr id="11" name="Text 17">
            <a:extLst>
              <a:ext uri="{FF2B5EF4-FFF2-40B4-BE49-F238E27FC236}">
                <a16:creationId xmlns:a16="http://schemas.microsoft.com/office/drawing/2014/main" id="{2EEDADB4-0734-1147-9728-BE3F972919B4}"/>
              </a:ext>
            </a:extLst>
          </p:cNvPr>
          <p:cNvSpPr/>
          <p:nvPr/>
        </p:nvSpPr>
        <p:spPr>
          <a:xfrm>
            <a:off x="6508409" y="2101679"/>
            <a:ext cx="4977738" cy="6045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Force Assessment will </a:t>
            </a:r>
            <a:r>
              <a:rPr lang="en-US" sz="2000" b="1" kern="0" spc="2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not</a:t>
            </a: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 give us everything; but it can be used to inform </a:t>
            </a:r>
            <a:r>
              <a:rPr lang="en-US" sz="2000" b="1" kern="0" spc="2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training</a:t>
            </a: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kern="0" spc="2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recovery</a:t>
            </a:r>
            <a:r>
              <a:rPr lang="en-US" sz="2000" b="1" kern="0" spc="200" dirty="0">
                <a:solidFill>
                  <a:srgbClr val="004053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2000" b="1" kern="0" spc="200" dirty="0">
                <a:solidFill>
                  <a:srgbClr val="C00000"/>
                </a:solidFill>
                <a:latin typeface="Plantin MT Pro" panose="02020503050405020304" pitchFamily="18" charset="77"/>
                <a:ea typeface="Calibri" pitchFamily="34" charset="-122"/>
                <a:cs typeface="Calibri" pitchFamily="34" charset="-120"/>
              </a:rPr>
              <a:t>rehabilitation</a:t>
            </a:r>
            <a:endParaRPr lang="en-US" sz="2000" dirty="0">
              <a:solidFill>
                <a:srgbClr val="C00000"/>
              </a:solidFill>
              <a:latin typeface="Plantin MT Pro" panose="02020503050405020304" pitchFamily="18" charset="77"/>
            </a:endParaRPr>
          </a:p>
        </p:txBody>
      </p:sp>
      <p:pic>
        <p:nvPicPr>
          <p:cNvPr id="12" name="Screen Recording 2026-10-23 at 12.26.46">
            <a:hlinkClick r:id="" action="ppaction://media"/>
            <a:extLst>
              <a:ext uri="{FF2B5EF4-FFF2-40B4-BE49-F238E27FC236}">
                <a16:creationId xmlns:a16="http://schemas.microsoft.com/office/drawing/2014/main" id="{D5DC3CA2-C5E0-D5BF-B915-4F8B983ADB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31727" y="3182889"/>
            <a:ext cx="6065376" cy="3430535"/>
          </a:xfrm>
          <a:prstGeom prst="rect">
            <a:avLst/>
          </a:prstGeom>
        </p:spPr>
      </p:pic>
      <p:pic>
        <p:nvPicPr>
          <p:cNvPr id="13" name="Picture 12" descr="FitWise — Turn the pitch into a biomechanics lab">
            <a:extLst>
              <a:ext uri="{FF2B5EF4-FFF2-40B4-BE49-F238E27FC236}">
                <a16:creationId xmlns:a16="http://schemas.microsoft.com/office/drawing/2014/main" id="{FD2F6864-3A4A-B2A8-9669-7795E5594F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6779" y="5168097"/>
            <a:ext cx="1505284" cy="150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5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0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43613-A30D-57DE-696F-F1C1B484B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8053EC-A865-C365-5FA0-B5F67B38A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6" b="5111"/>
          <a:stretch>
            <a:fillRect/>
          </a:stretch>
        </p:blipFill>
        <p:spPr>
          <a:xfrm>
            <a:off x="0" y="0"/>
            <a:ext cx="12241532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D25CDF-E293-C4E1-329E-4C0326DC8232}"/>
              </a:ext>
            </a:extLst>
          </p:cNvPr>
          <p:cNvSpPr txBox="1"/>
          <p:nvPr/>
        </p:nvSpPr>
        <p:spPr>
          <a:xfrm>
            <a:off x="1390050" y="4023344"/>
            <a:ext cx="9461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solidFill>
                  <a:srgbClr val="EEE824"/>
                </a:solidFill>
                <a:latin typeface="Plantin MT Pro Semibold" panose="02020703050405030304" pitchFamily="18" charset="0"/>
              </a:rPr>
              <a:t>Thank you for listening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AA7764-4C71-F8F3-DC22-BADB4C068840}"/>
              </a:ext>
            </a:extLst>
          </p:cNvPr>
          <p:cNvSpPr txBox="1"/>
          <p:nvPr/>
        </p:nvSpPr>
        <p:spPr>
          <a:xfrm>
            <a:off x="9186382" y="158726"/>
            <a:ext cx="27799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>
                <a:solidFill>
                  <a:schemeClr val="bg1"/>
                </a:solidFill>
                <a:latin typeface="Plantin MT Pro" panose="02020503050405020304" pitchFamily="18" charset="77"/>
              </a:rPr>
              <a:t>N.J.Ripley@Salford.ac.uk</a:t>
            </a:r>
            <a:endParaRPr lang="en-GB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endParaRPr lang="en-GB" dirty="0">
              <a:solidFill>
                <a:schemeClr val="bg1"/>
              </a:solidFill>
              <a:latin typeface="Plantin MT Pro" panose="02020503050405020304" pitchFamily="18" charset="77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Plantin MT Pro" panose="02020503050405020304" pitchFamily="18" charset="77"/>
              </a:rPr>
              <a:t>@nj_ripley</a:t>
            </a:r>
          </a:p>
        </p:txBody>
      </p:sp>
      <p:pic>
        <p:nvPicPr>
          <p:cNvPr id="6" name="Picture 5" descr="Instagram Logo PNG, IG Icon Vector, Insta Logo Free, Gradient &amp; Outline  Social Media Icon | NINJA PNG">
            <a:extLst>
              <a:ext uri="{FF2B5EF4-FFF2-40B4-BE49-F238E27FC236}">
                <a16:creationId xmlns:a16="http://schemas.microsoft.com/office/drawing/2014/main" id="{24C52C96-2171-D629-8627-412D2FF687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39478" y="640299"/>
            <a:ext cx="439864" cy="44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5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8"/>
    </mc:Choice>
    <mc:Fallback xmlns="">
      <p:transition spd="slow" advTm="474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17306</TotalTime>
  <Words>1431</Words>
  <Application>Microsoft Macintosh PowerPoint</Application>
  <PresentationFormat>Widescreen</PresentationFormat>
  <Paragraphs>345</Paragraphs>
  <Slides>44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Aptos</vt:lpstr>
      <vt:lpstr>Aptos Display</vt:lpstr>
      <vt:lpstr>Arial</vt:lpstr>
      <vt:lpstr>Plantin MT Pro</vt:lpstr>
      <vt:lpstr>Plantin MT Pro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Pacey</dc:creator>
  <cp:lastModifiedBy>Nicholas Ripley</cp:lastModifiedBy>
  <cp:revision>33</cp:revision>
  <dcterms:created xsi:type="dcterms:W3CDTF">2021-12-02T09:07:31Z</dcterms:created>
  <dcterms:modified xsi:type="dcterms:W3CDTF">2026-10-24T15:08:22Z</dcterms:modified>
</cp:coreProperties>
</file>