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83"/>
  </p:notesMasterIdLst>
  <p:sldIdLst>
    <p:sldId id="257" r:id="rId2"/>
    <p:sldId id="329" r:id="rId3"/>
    <p:sldId id="558" r:id="rId4"/>
    <p:sldId id="559" r:id="rId5"/>
    <p:sldId id="560" r:id="rId6"/>
    <p:sldId id="561" r:id="rId7"/>
    <p:sldId id="2147374053" r:id="rId8"/>
    <p:sldId id="508" r:id="rId9"/>
    <p:sldId id="410" r:id="rId10"/>
    <p:sldId id="509" r:id="rId11"/>
    <p:sldId id="444" r:id="rId12"/>
    <p:sldId id="445" r:id="rId13"/>
    <p:sldId id="446" r:id="rId14"/>
    <p:sldId id="447" r:id="rId15"/>
    <p:sldId id="2147374059" r:id="rId16"/>
    <p:sldId id="2147374068" r:id="rId17"/>
    <p:sldId id="510" r:id="rId18"/>
    <p:sldId id="488" r:id="rId19"/>
    <p:sldId id="2147374054" r:id="rId20"/>
    <p:sldId id="399" r:id="rId21"/>
    <p:sldId id="495" r:id="rId22"/>
    <p:sldId id="504" r:id="rId23"/>
    <p:sldId id="505" r:id="rId24"/>
    <p:sldId id="305" r:id="rId25"/>
    <p:sldId id="511" r:id="rId26"/>
    <p:sldId id="512" r:id="rId27"/>
    <p:sldId id="513" r:id="rId28"/>
    <p:sldId id="2147374043" r:id="rId29"/>
    <p:sldId id="576" r:id="rId30"/>
    <p:sldId id="577" r:id="rId31"/>
    <p:sldId id="518" r:id="rId32"/>
    <p:sldId id="2147374055" r:id="rId33"/>
    <p:sldId id="2147374074" r:id="rId34"/>
    <p:sldId id="595" r:id="rId35"/>
    <p:sldId id="596" r:id="rId36"/>
    <p:sldId id="499" r:id="rId37"/>
    <p:sldId id="2147374070" r:id="rId38"/>
    <p:sldId id="2147374071" r:id="rId39"/>
    <p:sldId id="2147374075" r:id="rId40"/>
    <p:sldId id="2147374067" r:id="rId41"/>
    <p:sldId id="2147374072" r:id="rId42"/>
    <p:sldId id="2147374073" r:id="rId43"/>
    <p:sldId id="2147374076" r:id="rId44"/>
    <p:sldId id="528" r:id="rId45"/>
    <p:sldId id="531" r:id="rId46"/>
    <p:sldId id="529" r:id="rId47"/>
    <p:sldId id="546" r:id="rId48"/>
    <p:sldId id="547" r:id="rId49"/>
    <p:sldId id="2147374056" r:id="rId50"/>
    <p:sldId id="2147374085" r:id="rId51"/>
    <p:sldId id="2147374057" r:id="rId52"/>
    <p:sldId id="2147374038" r:id="rId53"/>
    <p:sldId id="2147374079" r:id="rId54"/>
    <p:sldId id="2147374080" r:id="rId55"/>
    <p:sldId id="2147374081" r:id="rId56"/>
    <p:sldId id="599" r:id="rId57"/>
    <p:sldId id="2147374082" r:id="rId58"/>
    <p:sldId id="2147374020" r:id="rId59"/>
    <p:sldId id="2147374083" r:id="rId60"/>
    <p:sldId id="2147374069" r:id="rId61"/>
    <p:sldId id="258" r:id="rId62"/>
    <p:sldId id="526" r:id="rId63"/>
    <p:sldId id="2147374060" r:id="rId64"/>
    <p:sldId id="533" r:id="rId65"/>
    <p:sldId id="2147374061" r:id="rId66"/>
    <p:sldId id="532" r:id="rId67"/>
    <p:sldId id="2147374062" r:id="rId68"/>
    <p:sldId id="262" r:id="rId69"/>
    <p:sldId id="286" r:id="rId70"/>
    <p:sldId id="281" r:id="rId71"/>
    <p:sldId id="274" r:id="rId72"/>
    <p:sldId id="283" r:id="rId73"/>
    <p:sldId id="278" r:id="rId74"/>
    <p:sldId id="285" r:id="rId75"/>
    <p:sldId id="271" r:id="rId76"/>
    <p:sldId id="2147374084" r:id="rId77"/>
    <p:sldId id="629" r:id="rId78"/>
    <p:sldId id="2147374058" r:id="rId79"/>
    <p:sldId id="2147374047" r:id="rId80"/>
    <p:sldId id="344" r:id="rId81"/>
    <p:sldId id="2147374046" r:id="rId8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E5F3D-A143-9947-B02B-0863A1EA6365}" v="227" dt="2025-10-20T15:19:29.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9"/>
    <p:restoredTop sz="86525"/>
  </p:normalViewPr>
  <p:slideViewPr>
    <p:cSldViewPr snapToGrid="0" snapToObjects="1">
      <p:cViewPr varScale="1">
        <p:scale>
          <a:sx n="105" d="100"/>
          <a:sy n="105" d="100"/>
        </p:scale>
        <p:origin x="92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ro Ducange" userId="3881275a-5346-4624-88aa-cc4682e089e6" providerId="ADAL" clId="{44BE5F3D-A143-9947-B02B-0863A1EA6365}"/>
    <pc:docChg chg="undo custSel addSld delSld modSld sldOrd modMainMaster">
      <pc:chgData name="Pietro Ducange" userId="3881275a-5346-4624-88aa-cc4682e089e6" providerId="ADAL" clId="{44BE5F3D-A143-9947-B02B-0863A1EA6365}" dt="2025-10-23T07:48:42.392" v="4025" actId="2696"/>
      <pc:docMkLst>
        <pc:docMk/>
      </pc:docMkLst>
      <pc:sldChg chg="addSp modSp mod">
        <pc:chgData name="Pietro Ducange" userId="3881275a-5346-4624-88aa-cc4682e089e6" providerId="ADAL" clId="{44BE5F3D-A143-9947-B02B-0863A1EA6365}" dt="2025-10-20T15:19:12.385" v="4008" actId="14100"/>
        <pc:sldMkLst>
          <pc:docMk/>
          <pc:sldMk cId="3035553150" sldId="257"/>
        </pc:sldMkLst>
        <pc:spChg chg="mod">
          <ac:chgData name="Pietro Ducange" userId="3881275a-5346-4624-88aa-cc4682e089e6" providerId="ADAL" clId="{44BE5F3D-A143-9947-B02B-0863A1EA6365}" dt="2025-10-16T08:24:40.852" v="76" actId="1076"/>
          <ac:spMkLst>
            <pc:docMk/>
            <pc:sldMk cId="3035553150" sldId="257"/>
            <ac:spMk id="2" creationId="{E483D09F-F76E-0F4E-83A8-A745C39DAF3E}"/>
          </ac:spMkLst>
        </pc:spChg>
        <pc:spChg chg="mod">
          <ac:chgData name="Pietro Ducange" userId="3881275a-5346-4624-88aa-cc4682e089e6" providerId="ADAL" clId="{44BE5F3D-A143-9947-B02B-0863A1EA6365}" dt="2025-10-16T08:24:48.311" v="79" actId="114"/>
          <ac:spMkLst>
            <pc:docMk/>
            <pc:sldMk cId="3035553150" sldId="257"/>
            <ac:spMk id="3" creationId="{EEC9487F-D92F-D94C-98F3-986C456B289D}"/>
          </ac:spMkLst>
        </pc:spChg>
        <pc:picChg chg="add mod">
          <ac:chgData name="Pietro Ducange" userId="3881275a-5346-4624-88aa-cc4682e089e6" providerId="ADAL" clId="{44BE5F3D-A143-9947-B02B-0863A1EA6365}" dt="2025-10-20T15:19:12.385" v="4008" actId="14100"/>
          <ac:picMkLst>
            <pc:docMk/>
            <pc:sldMk cId="3035553150" sldId="257"/>
            <ac:picMk id="4" creationId="{2E0D6373-2DDA-2F8D-2718-3652A1F75E1A}"/>
          </ac:picMkLst>
        </pc:picChg>
        <pc:picChg chg="add mod">
          <ac:chgData name="Pietro Ducange" userId="3881275a-5346-4624-88aa-cc4682e089e6" providerId="ADAL" clId="{44BE5F3D-A143-9947-B02B-0863A1EA6365}" dt="2025-10-20T15:19:07.849" v="4007" actId="1076"/>
          <ac:picMkLst>
            <pc:docMk/>
            <pc:sldMk cId="3035553150" sldId="257"/>
            <ac:picMk id="6" creationId="{73229F67-852D-F20C-2CB9-61430AC1A3F1}"/>
          </ac:picMkLst>
        </pc:picChg>
      </pc:sldChg>
      <pc:sldChg chg="addSp modSp mod">
        <pc:chgData name="Pietro Ducange" userId="3881275a-5346-4624-88aa-cc4682e089e6" providerId="ADAL" clId="{44BE5F3D-A143-9947-B02B-0863A1EA6365}" dt="2025-10-18T10:20:05.841" v="3329" actId="20577"/>
        <pc:sldMkLst>
          <pc:docMk/>
          <pc:sldMk cId="4104256995" sldId="258"/>
        </pc:sldMkLst>
        <pc:spChg chg="mod">
          <ac:chgData name="Pietro Ducange" userId="3881275a-5346-4624-88aa-cc4682e089e6" providerId="ADAL" clId="{44BE5F3D-A143-9947-B02B-0863A1EA6365}" dt="2025-10-18T10:20:05.841" v="3329" actId="20577"/>
          <ac:spMkLst>
            <pc:docMk/>
            <pc:sldMk cId="4104256995" sldId="258"/>
            <ac:spMk id="2" creationId="{B30B24D3-180B-DF38-39D2-FA6588C329A5}"/>
          </ac:spMkLst>
        </pc:spChg>
        <pc:spChg chg="add mod">
          <ac:chgData name="Pietro Ducange" userId="3881275a-5346-4624-88aa-cc4682e089e6" providerId="ADAL" clId="{44BE5F3D-A143-9947-B02B-0863A1EA6365}" dt="2025-10-18T10:15:15.084" v="3307" actId="692"/>
          <ac:spMkLst>
            <pc:docMk/>
            <pc:sldMk cId="4104256995" sldId="258"/>
            <ac:spMk id="4" creationId="{85FAF14A-3BFE-9799-D39F-944F6E60C7B2}"/>
          </ac:spMkLst>
        </pc:spChg>
      </pc:sldChg>
      <pc:sldChg chg="modSp mod">
        <pc:chgData name="Pietro Ducange" userId="3881275a-5346-4624-88aa-cc4682e089e6" providerId="ADAL" clId="{44BE5F3D-A143-9947-B02B-0863A1EA6365}" dt="2025-10-18T10:26:19.731" v="3340" actId="113"/>
        <pc:sldMkLst>
          <pc:docMk/>
          <pc:sldMk cId="3804749611" sldId="262"/>
        </pc:sldMkLst>
        <pc:spChg chg="mod">
          <ac:chgData name="Pietro Ducange" userId="3881275a-5346-4624-88aa-cc4682e089e6" providerId="ADAL" clId="{44BE5F3D-A143-9947-B02B-0863A1EA6365}" dt="2025-10-18T10:26:19.731" v="3340" actId="113"/>
          <ac:spMkLst>
            <pc:docMk/>
            <pc:sldMk cId="3804749611" sldId="262"/>
            <ac:spMk id="2" creationId="{112B1E0B-5782-82A2-A534-80FA23B48FBE}"/>
          </ac:spMkLst>
        </pc:spChg>
        <pc:spChg chg="mod">
          <ac:chgData name="Pietro Ducange" userId="3881275a-5346-4624-88aa-cc4682e089e6" providerId="ADAL" clId="{44BE5F3D-A143-9947-B02B-0863A1EA6365}" dt="2025-10-18T10:22:09.228" v="3339" actId="2711"/>
          <ac:spMkLst>
            <pc:docMk/>
            <pc:sldMk cId="3804749611" sldId="262"/>
            <ac:spMk id="3" creationId="{F3A5F211-8B82-0576-AA9C-A53B72814905}"/>
          </ac:spMkLst>
        </pc:spChg>
        <pc:spChg chg="mod">
          <ac:chgData name="Pietro Ducange" userId="3881275a-5346-4624-88aa-cc4682e089e6" providerId="ADAL" clId="{44BE5F3D-A143-9947-B02B-0863A1EA6365}" dt="2025-10-18T10:21:55.508" v="3338" actId="14100"/>
          <ac:spMkLst>
            <pc:docMk/>
            <pc:sldMk cId="3804749611" sldId="262"/>
            <ac:spMk id="9" creationId="{6B4C67D3-DBB2-244E-872F-FAC0AE66C62F}"/>
          </ac:spMkLst>
        </pc:spChg>
      </pc:sldChg>
      <pc:sldChg chg="modSp mod">
        <pc:chgData name="Pietro Ducange" userId="3881275a-5346-4624-88aa-cc4682e089e6" providerId="ADAL" clId="{44BE5F3D-A143-9947-B02B-0863A1EA6365}" dt="2025-10-18T10:26:52.813" v="3347" actId="113"/>
        <pc:sldMkLst>
          <pc:docMk/>
          <pc:sldMk cId="3769326062" sldId="271"/>
        </pc:sldMkLst>
        <pc:spChg chg="mod">
          <ac:chgData name="Pietro Ducange" userId="3881275a-5346-4624-88aa-cc4682e089e6" providerId="ADAL" clId="{44BE5F3D-A143-9947-B02B-0863A1EA6365}" dt="2025-10-18T10:26:52.813" v="3347" actId="113"/>
          <ac:spMkLst>
            <pc:docMk/>
            <pc:sldMk cId="3769326062" sldId="271"/>
            <ac:spMk id="2" creationId="{FFA81F90-EC24-905D-7EAE-B72569E7E59E}"/>
          </ac:spMkLst>
        </pc:spChg>
      </pc:sldChg>
      <pc:sldChg chg="del">
        <pc:chgData name="Pietro Ducange" userId="3881275a-5346-4624-88aa-cc4682e089e6" providerId="ADAL" clId="{44BE5F3D-A143-9947-B02B-0863A1EA6365}" dt="2025-10-16T08:18:09.453" v="15" actId="2696"/>
        <pc:sldMkLst>
          <pc:docMk/>
          <pc:sldMk cId="3538085138" sldId="273"/>
        </pc:sldMkLst>
      </pc:sldChg>
      <pc:sldChg chg="modSp mod">
        <pc:chgData name="Pietro Ducange" userId="3881275a-5346-4624-88aa-cc4682e089e6" providerId="ADAL" clId="{44BE5F3D-A143-9947-B02B-0863A1EA6365}" dt="2025-10-18T10:26:34.354" v="3343" actId="113"/>
        <pc:sldMkLst>
          <pc:docMk/>
          <pc:sldMk cId="3993548654" sldId="274"/>
        </pc:sldMkLst>
        <pc:spChg chg="mod">
          <ac:chgData name="Pietro Ducange" userId="3881275a-5346-4624-88aa-cc4682e089e6" providerId="ADAL" clId="{44BE5F3D-A143-9947-B02B-0863A1EA6365}" dt="2025-10-18T10:26:34.354" v="3343" actId="113"/>
          <ac:spMkLst>
            <pc:docMk/>
            <pc:sldMk cId="3993548654" sldId="274"/>
            <ac:spMk id="2" creationId="{25E0A244-4644-6985-4A2C-6E98B21FD90E}"/>
          </ac:spMkLst>
        </pc:spChg>
      </pc:sldChg>
      <pc:sldChg chg="modSp mod">
        <pc:chgData name="Pietro Ducange" userId="3881275a-5346-4624-88aa-cc4682e089e6" providerId="ADAL" clId="{44BE5F3D-A143-9947-B02B-0863A1EA6365}" dt="2025-10-18T10:26:42.299" v="3345" actId="113"/>
        <pc:sldMkLst>
          <pc:docMk/>
          <pc:sldMk cId="922484596" sldId="278"/>
        </pc:sldMkLst>
        <pc:spChg chg="mod">
          <ac:chgData name="Pietro Ducange" userId="3881275a-5346-4624-88aa-cc4682e089e6" providerId="ADAL" clId="{44BE5F3D-A143-9947-B02B-0863A1EA6365}" dt="2025-10-18T10:26:42.299" v="3345" actId="113"/>
          <ac:spMkLst>
            <pc:docMk/>
            <pc:sldMk cId="922484596" sldId="278"/>
            <ac:spMk id="2" creationId="{F62F545B-005C-0914-AD89-348786268C47}"/>
          </ac:spMkLst>
        </pc:spChg>
      </pc:sldChg>
      <pc:sldChg chg="modSp mod">
        <pc:chgData name="Pietro Ducange" userId="3881275a-5346-4624-88aa-cc4682e089e6" providerId="ADAL" clId="{44BE5F3D-A143-9947-B02B-0863A1EA6365}" dt="2025-10-18T10:26:29.688" v="3342" actId="113"/>
        <pc:sldMkLst>
          <pc:docMk/>
          <pc:sldMk cId="945576233" sldId="281"/>
        </pc:sldMkLst>
        <pc:spChg chg="mod">
          <ac:chgData name="Pietro Ducange" userId="3881275a-5346-4624-88aa-cc4682e089e6" providerId="ADAL" clId="{44BE5F3D-A143-9947-B02B-0863A1EA6365}" dt="2025-10-18T10:26:29.688" v="3342" actId="113"/>
          <ac:spMkLst>
            <pc:docMk/>
            <pc:sldMk cId="945576233" sldId="281"/>
            <ac:spMk id="2" creationId="{A52EBD1D-3DFC-006A-0B43-1DFFFD3BBCA5}"/>
          </ac:spMkLst>
        </pc:spChg>
      </pc:sldChg>
      <pc:sldChg chg="modSp mod">
        <pc:chgData name="Pietro Ducange" userId="3881275a-5346-4624-88aa-cc4682e089e6" providerId="ADAL" clId="{44BE5F3D-A143-9947-B02B-0863A1EA6365}" dt="2025-10-18T10:26:38.313" v="3344" actId="113"/>
        <pc:sldMkLst>
          <pc:docMk/>
          <pc:sldMk cId="3031744094" sldId="283"/>
        </pc:sldMkLst>
        <pc:spChg chg="mod">
          <ac:chgData name="Pietro Ducange" userId="3881275a-5346-4624-88aa-cc4682e089e6" providerId="ADAL" clId="{44BE5F3D-A143-9947-B02B-0863A1EA6365}" dt="2025-10-18T10:26:38.313" v="3344" actId="113"/>
          <ac:spMkLst>
            <pc:docMk/>
            <pc:sldMk cId="3031744094" sldId="283"/>
            <ac:spMk id="2" creationId="{7E4F5B0A-EA0E-DD4A-416C-5B296543C0B3}"/>
          </ac:spMkLst>
        </pc:spChg>
      </pc:sldChg>
      <pc:sldChg chg="modSp mod">
        <pc:chgData name="Pietro Ducange" userId="3881275a-5346-4624-88aa-cc4682e089e6" providerId="ADAL" clId="{44BE5F3D-A143-9947-B02B-0863A1EA6365}" dt="2025-10-18T10:26:45.318" v="3346" actId="113"/>
        <pc:sldMkLst>
          <pc:docMk/>
          <pc:sldMk cId="3488428430" sldId="285"/>
        </pc:sldMkLst>
        <pc:spChg chg="mod">
          <ac:chgData name="Pietro Ducange" userId="3881275a-5346-4624-88aa-cc4682e089e6" providerId="ADAL" clId="{44BE5F3D-A143-9947-B02B-0863A1EA6365}" dt="2025-10-18T10:26:45.318" v="3346" actId="113"/>
          <ac:spMkLst>
            <pc:docMk/>
            <pc:sldMk cId="3488428430" sldId="285"/>
            <ac:spMk id="2" creationId="{34EA8175-2B29-64B5-3C33-24051434F1F2}"/>
          </ac:spMkLst>
        </pc:spChg>
      </pc:sldChg>
      <pc:sldChg chg="modSp mod">
        <pc:chgData name="Pietro Ducange" userId="3881275a-5346-4624-88aa-cc4682e089e6" providerId="ADAL" clId="{44BE5F3D-A143-9947-B02B-0863A1EA6365}" dt="2025-10-18T10:26:25.159" v="3341" actId="113"/>
        <pc:sldMkLst>
          <pc:docMk/>
          <pc:sldMk cId="2589282918" sldId="286"/>
        </pc:sldMkLst>
        <pc:spChg chg="mod">
          <ac:chgData name="Pietro Ducange" userId="3881275a-5346-4624-88aa-cc4682e089e6" providerId="ADAL" clId="{44BE5F3D-A143-9947-B02B-0863A1EA6365}" dt="2025-10-18T10:26:25.159" v="3341" actId="113"/>
          <ac:spMkLst>
            <pc:docMk/>
            <pc:sldMk cId="2589282918" sldId="286"/>
            <ac:spMk id="2" creationId="{3802B32D-5AEF-A0AE-F1E3-F5B1B0047B73}"/>
          </ac:spMkLst>
        </pc:spChg>
      </pc:sldChg>
      <pc:sldChg chg="del">
        <pc:chgData name="Pietro Ducange" userId="3881275a-5346-4624-88aa-cc4682e089e6" providerId="ADAL" clId="{44BE5F3D-A143-9947-B02B-0863A1EA6365}" dt="2025-10-16T08:17:11.603" v="1" actId="2696"/>
        <pc:sldMkLst>
          <pc:docMk/>
          <pc:sldMk cId="2422165418" sldId="298"/>
        </pc:sldMkLst>
      </pc:sldChg>
      <pc:sldChg chg="modSp mod">
        <pc:chgData name="Pietro Ducange" userId="3881275a-5346-4624-88aa-cc4682e089e6" providerId="ADAL" clId="{44BE5F3D-A143-9947-B02B-0863A1EA6365}" dt="2025-10-18T10:44:44.840" v="3763" actId="20577"/>
        <pc:sldMkLst>
          <pc:docMk/>
          <pc:sldMk cId="349622622" sldId="329"/>
        </pc:sldMkLst>
        <pc:spChg chg="mod">
          <ac:chgData name="Pietro Ducange" userId="3881275a-5346-4624-88aa-cc4682e089e6" providerId="ADAL" clId="{44BE5F3D-A143-9947-B02B-0863A1EA6365}" dt="2025-10-18T10:43:34.097" v="3654" actId="1076"/>
          <ac:spMkLst>
            <pc:docMk/>
            <pc:sldMk cId="349622622" sldId="329"/>
            <ac:spMk id="6" creationId="{D3C90C4A-E3EF-1AC9-7C9C-F8B8D5DA5FF4}"/>
          </ac:spMkLst>
        </pc:spChg>
        <pc:spChg chg="mod">
          <ac:chgData name="Pietro Ducange" userId="3881275a-5346-4624-88aa-cc4682e089e6" providerId="ADAL" clId="{44BE5F3D-A143-9947-B02B-0863A1EA6365}" dt="2025-10-18T10:44:44.840" v="3763" actId="20577"/>
          <ac:spMkLst>
            <pc:docMk/>
            <pc:sldMk cId="349622622" sldId="329"/>
            <ac:spMk id="13" creationId="{40B2B140-379E-44E3-A2A6-3B4E3AABF0E2}"/>
          </ac:spMkLst>
        </pc:spChg>
      </pc:sldChg>
      <pc:sldChg chg="del">
        <pc:chgData name="Pietro Ducange" userId="3881275a-5346-4624-88aa-cc4682e089e6" providerId="ADAL" clId="{44BE5F3D-A143-9947-B02B-0863A1EA6365}" dt="2025-10-16T08:17:39.884" v="3" actId="2696"/>
        <pc:sldMkLst>
          <pc:docMk/>
          <pc:sldMk cId="2836193190" sldId="390"/>
        </pc:sldMkLst>
      </pc:sldChg>
      <pc:sldChg chg="del">
        <pc:chgData name="Pietro Ducange" userId="3881275a-5346-4624-88aa-cc4682e089e6" providerId="ADAL" clId="{44BE5F3D-A143-9947-B02B-0863A1EA6365}" dt="2025-10-16T08:17:40.344" v="4" actId="2696"/>
        <pc:sldMkLst>
          <pc:docMk/>
          <pc:sldMk cId="3500482051" sldId="391"/>
        </pc:sldMkLst>
      </pc:sldChg>
      <pc:sldChg chg="modSp mod">
        <pc:chgData name="Pietro Ducange" userId="3881275a-5346-4624-88aa-cc4682e089e6" providerId="ADAL" clId="{44BE5F3D-A143-9947-B02B-0863A1EA6365}" dt="2025-10-16T10:37:32.003" v="551" actId="14100"/>
        <pc:sldMkLst>
          <pc:docMk/>
          <pc:sldMk cId="2107468202" sldId="399"/>
        </pc:sldMkLst>
        <pc:spChg chg="mod">
          <ac:chgData name="Pietro Ducange" userId="3881275a-5346-4624-88aa-cc4682e089e6" providerId="ADAL" clId="{44BE5F3D-A143-9947-B02B-0863A1EA6365}" dt="2025-10-16T10:37:32.003" v="551" actId="14100"/>
          <ac:spMkLst>
            <pc:docMk/>
            <pc:sldMk cId="2107468202" sldId="399"/>
            <ac:spMk id="4" creationId="{A716D817-7639-E6A3-CAE2-932F4AE7D37D}"/>
          </ac:spMkLst>
        </pc:spChg>
      </pc:sldChg>
      <pc:sldChg chg="del">
        <pc:chgData name="Pietro Ducange" userId="3881275a-5346-4624-88aa-cc4682e089e6" providerId="ADAL" clId="{44BE5F3D-A143-9947-B02B-0863A1EA6365}" dt="2025-10-16T08:18:07.165" v="9" actId="2696"/>
        <pc:sldMkLst>
          <pc:docMk/>
          <pc:sldMk cId="1069563118" sldId="409"/>
        </pc:sldMkLst>
      </pc:sldChg>
      <pc:sldChg chg="del">
        <pc:chgData name="Pietro Ducange" userId="3881275a-5346-4624-88aa-cc4682e089e6" providerId="ADAL" clId="{44BE5F3D-A143-9947-B02B-0863A1EA6365}" dt="2025-10-16T08:18:06.961" v="8" actId="2696"/>
        <pc:sldMkLst>
          <pc:docMk/>
          <pc:sldMk cId="2554452540" sldId="428"/>
        </pc:sldMkLst>
      </pc:sldChg>
      <pc:sldChg chg="del">
        <pc:chgData name="Pietro Ducange" userId="3881275a-5346-4624-88aa-cc4682e089e6" providerId="ADAL" clId="{44BE5F3D-A143-9947-B02B-0863A1EA6365}" dt="2025-10-16T08:18:06.466" v="7" actId="2696"/>
        <pc:sldMkLst>
          <pc:docMk/>
          <pc:sldMk cId="3880630386" sldId="430"/>
        </pc:sldMkLst>
      </pc:sldChg>
      <pc:sldChg chg="modSp mod">
        <pc:chgData name="Pietro Ducange" userId="3881275a-5346-4624-88aa-cc4682e089e6" providerId="ADAL" clId="{44BE5F3D-A143-9947-B02B-0863A1EA6365}" dt="2025-10-21T15:16:23.896" v="4020" actId="1035"/>
        <pc:sldMkLst>
          <pc:docMk/>
          <pc:sldMk cId="3227781416" sldId="444"/>
        </pc:sldMkLst>
        <pc:spChg chg="mod">
          <ac:chgData name="Pietro Ducange" userId="3881275a-5346-4624-88aa-cc4682e089e6" providerId="ADAL" clId="{44BE5F3D-A143-9947-B02B-0863A1EA6365}" dt="2025-10-21T15:16:23.896" v="4020" actId="1035"/>
          <ac:spMkLst>
            <pc:docMk/>
            <pc:sldMk cId="3227781416" sldId="444"/>
            <ac:spMk id="3" creationId="{00000000-0000-0000-0000-000000000000}"/>
          </ac:spMkLst>
        </pc:spChg>
      </pc:sldChg>
      <pc:sldChg chg="addSp delSp modSp mod">
        <pc:chgData name="Pietro Ducange" userId="3881275a-5346-4624-88aa-cc4682e089e6" providerId="ADAL" clId="{44BE5F3D-A143-9947-B02B-0863A1EA6365}" dt="2025-10-16T08:34:35.592" v="232" actId="1076"/>
        <pc:sldMkLst>
          <pc:docMk/>
          <pc:sldMk cId="1344026302" sldId="446"/>
        </pc:sldMkLst>
        <pc:picChg chg="add mod">
          <ac:chgData name="Pietro Ducange" userId="3881275a-5346-4624-88aa-cc4682e089e6" providerId="ADAL" clId="{44BE5F3D-A143-9947-B02B-0863A1EA6365}" dt="2025-10-16T08:34:25.315" v="227" actId="1076"/>
          <ac:picMkLst>
            <pc:docMk/>
            <pc:sldMk cId="1344026302" sldId="446"/>
            <ac:picMk id="6" creationId="{102C1451-0D73-489F-B6BF-468AC9989DE4}"/>
          </ac:picMkLst>
        </pc:picChg>
        <pc:picChg chg="add mod">
          <ac:chgData name="Pietro Ducange" userId="3881275a-5346-4624-88aa-cc4682e089e6" providerId="ADAL" clId="{44BE5F3D-A143-9947-B02B-0863A1EA6365}" dt="2025-10-16T08:34:28.994" v="229" actId="1076"/>
          <ac:picMkLst>
            <pc:docMk/>
            <pc:sldMk cId="1344026302" sldId="446"/>
            <ac:picMk id="7" creationId="{69ED2965-B6FD-573B-5C9B-27E34D40494D}"/>
          </ac:picMkLst>
        </pc:picChg>
        <pc:picChg chg="add mod">
          <ac:chgData name="Pietro Ducange" userId="3881275a-5346-4624-88aa-cc4682e089e6" providerId="ADAL" clId="{44BE5F3D-A143-9947-B02B-0863A1EA6365}" dt="2025-10-16T08:34:35.592" v="232" actId="1076"/>
          <ac:picMkLst>
            <pc:docMk/>
            <pc:sldMk cId="1344026302" sldId="446"/>
            <ac:picMk id="8" creationId="{BD28020B-BF94-D74E-19D9-1738077FF57A}"/>
          </ac:picMkLst>
        </pc:picChg>
      </pc:sldChg>
      <pc:sldChg chg="addSp delSp modSp mod modNotesTx">
        <pc:chgData name="Pietro Ducange" userId="3881275a-5346-4624-88aa-cc4682e089e6" providerId="ADAL" clId="{44BE5F3D-A143-9947-B02B-0863A1EA6365}" dt="2025-10-16T08:39:56.186" v="241"/>
        <pc:sldMkLst>
          <pc:docMk/>
          <pc:sldMk cId="745067408" sldId="447"/>
        </pc:sldMkLst>
        <pc:spChg chg="mod">
          <ac:chgData name="Pietro Ducange" userId="3881275a-5346-4624-88aa-cc4682e089e6" providerId="ADAL" clId="{44BE5F3D-A143-9947-B02B-0863A1EA6365}" dt="2025-10-16T08:35:00.384" v="236" actId="1076"/>
          <ac:spMkLst>
            <pc:docMk/>
            <pc:sldMk cId="745067408" sldId="447"/>
            <ac:spMk id="17" creationId="{BEB2F744-CCA8-4CA2-8CC5-43C6A462C114}"/>
          </ac:spMkLst>
        </pc:spChg>
        <pc:picChg chg="add mod">
          <ac:chgData name="Pietro Ducange" userId="3881275a-5346-4624-88aa-cc4682e089e6" providerId="ADAL" clId="{44BE5F3D-A143-9947-B02B-0863A1EA6365}" dt="2025-10-16T08:36:53.080" v="239" actId="14100"/>
          <ac:picMkLst>
            <pc:docMk/>
            <pc:sldMk cId="745067408" sldId="447"/>
            <ac:picMk id="3" creationId="{29B1305C-38FF-02F0-E648-F9DB1B655A72}"/>
          </ac:picMkLst>
        </pc:picChg>
      </pc:sldChg>
      <pc:sldChg chg="del">
        <pc:chgData name="Pietro Ducange" userId="3881275a-5346-4624-88aa-cc4682e089e6" providerId="ADAL" clId="{44BE5F3D-A143-9947-B02B-0863A1EA6365}" dt="2025-10-16T08:37:28.357" v="240" actId="2696"/>
        <pc:sldMkLst>
          <pc:docMk/>
          <pc:sldMk cId="1875756804" sldId="448"/>
        </pc:sldMkLst>
      </pc:sldChg>
      <pc:sldChg chg="del">
        <pc:chgData name="Pietro Ducange" userId="3881275a-5346-4624-88aa-cc4682e089e6" providerId="ADAL" clId="{44BE5F3D-A143-9947-B02B-0863A1EA6365}" dt="2025-10-16T08:17:40.777" v="5" actId="2696"/>
        <pc:sldMkLst>
          <pc:docMk/>
          <pc:sldMk cId="460601188" sldId="450"/>
        </pc:sldMkLst>
      </pc:sldChg>
      <pc:sldChg chg="del">
        <pc:chgData name="Pietro Ducange" userId="3881275a-5346-4624-88aa-cc4682e089e6" providerId="ADAL" clId="{44BE5F3D-A143-9947-B02B-0863A1EA6365}" dt="2025-10-16T12:59:20.462" v="779" actId="2696"/>
        <pc:sldMkLst>
          <pc:docMk/>
          <pc:sldMk cId="4145555021" sldId="460"/>
        </pc:sldMkLst>
      </pc:sldChg>
      <pc:sldChg chg="delSp mod">
        <pc:chgData name="Pietro Ducange" userId="3881275a-5346-4624-88aa-cc4682e089e6" providerId="ADAL" clId="{44BE5F3D-A143-9947-B02B-0863A1EA6365}" dt="2025-10-16T10:34:43.328" v="548" actId="478"/>
        <pc:sldMkLst>
          <pc:docMk/>
          <pc:sldMk cId="2805660665" sldId="488"/>
        </pc:sldMkLst>
      </pc:sldChg>
      <pc:sldChg chg="modSp mod">
        <pc:chgData name="Pietro Ducange" userId="3881275a-5346-4624-88aa-cc4682e089e6" providerId="ADAL" clId="{44BE5F3D-A143-9947-B02B-0863A1EA6365}" dt="2025-10-16T10:49:06.739" v="689" actId="20577"/>
        <pc:sldMkLst>
          <pc:docMk/>
          <pc:sldMk cId="468060716" sldId="495"/>
        </pc:sldMkLst>
        <pc:spChg chg="mod">
          <ac:chgData name="Pietro Ducange" userId="3881275a-5346-4624-88aa-cc4682e089e6" providerId="ADAL" clId="{44BE5F3D-A143-9947-B02B-0863A1EA6365}" dt="2025-10-16T10:49:06.739" v="689" actId="20577"/>
          <ac:spMkLst>
            <pc:docMk/>
            <pc:sldMk cId="468060716" sldId="495"/>
            <ac:spMk id="4" creationId="{9034F16E-F7DA-A234-B7BC-6B82E5A1F9E4}"/>
          </ac:spMkLst>
        </pc:spChg>
      </pc:sldChg>
      <pc:sldChg chg="modSp mod">
        <pc:chgData name="Pietro Ducange" userId="3881275a-5346-4624-88aa-cc4682e089e6" providerId="ADAL" clId="{44BE5F3D-A143-9947-B02B-0863A1EA6365}" dt="2025-10-18T09:22:54.972" v="2719" actId="692"/>
        <pc:sldMkLst>
          <pc:docMk/>
          <pc:sldMk cId="454834360" sldId="499"/>
        </pc:sldMkLst>
        <pc:spChg chg="mod">
          <ac:chgData name="Pietro Ducange" userId="3881275a-5346-4624-88aa-cc4682e089e6" providerId="ADAL" clId="{44BE5F3D-A143-9947-B02B-0863A1EA6365}" dt="2025-10-18T09:22:54.972" v="2719" actId="692"/>
          <ac:spMkLst>
            <pc:docMk/>
            <pc:sldMk cId="454834360" sldId="499"/>
            <ac:spMk id="2" creationId="{D619072B-1BCB-BDF7-807F-28E195A435C0}"/>
          </ac:spMkLst>
        </pc:spChg>
        <pc:spChg chg="mod">
          <ac:chgData name="Pietro Ducange" userId="3881275a-5346-4624-88aa-cc4682e089e6" providerId="ADAL" clId="{44BE5F3D-A143-9947-B02B-0863A1EA6365}" dt="2025-10-16T13:19:04.184" v="851" actId="20577"/>
          <ac:spMkLst>
            <pc:docMk/>
            <pc:sldMk cId="454834360" sldId="499"/>
            <ac:spMk id="15" creationId="{3A9F887B-5BC1-05FA-FAE2-EE3FD26C69FB}"/>
          </ac:spMkLst>
        </pc:spChg>
      </pc:sldChg>
      <pc:sldChg chg="del">
        <pc:chgData name="Pietro Ducange" userId="3881275a-5346-4624-88aa-cc4682e089e6" providerId="ADAL" clId="{44BE5F3D-A143-9947-B02B-0863A1EA6365}" dt="2025-10-16T08:17:10.542" v="0" actId="2696"/>
        <pc:sldMkLst>
          <pc:docMk/>
          <pc:sldMk cId="734483289" sldId="502"/>
        </pc:sldMkLst>
      </pc:sldChg>
      <pc:sldChg chg="del">
        <pc:chgData name="Pietro Ducange" userId="3881275a-5346-4624-88aa-cc4682e089e6" providerId="ADAL" clId="{44BE5F3D-A143-9947-B02B-0863A1EA6365}" dt="2025-10-16T08:17:39.060" v="2" actId="2696"/>
        <pc:sldMkLst>
          <pc:docMk/>
          <pc:sldMk cId="1919004068" sldId="503"/>
        </pc:sldMkLst>
      </pc:sldChg>
      <pc:sldChg chg="addSp delSp modSp mod">
        <pc:chgData name="Pietro Ducange" userId="3881275a-5346-4624-88aa-cc4682e089e6" providerId="ADAL" clId="{44BE5F3D-A143-9947-B02B-0863A1EA6365}" dt="2025-10-18T09:23:15.402" v="2722" actId="692"/>
        <pc:sldMkLst>
          <pc:docMk/>
          <pc:sldMk cId="1995330298" sldId="505"/>
        </pc:sldMkLst>
        <pc:spChg chg="mod">
          <ac:chgData name="Pietro Ducange" userId="3881275a-5346-4624-88aa-cc4682e089e6" providerId="ADAL" clId="{44BE5F3D-A143-9947-B02B-0863A1EA6365}" dt="2025-10-16T10:56:05.478" v="749" actId="1076"/>
          <ac:spMkLst>
            <pc:docMk/>
            <pc:sldMk cId="1995330298" sldId="505"/>
            <ac:spMk id="2" creationId="{19FF867B-28E9-9D45-497A-2DFFA84CB1E9}"/>
          </ac:spMkLst>
        </pc:spChg>
        <pc:spChg chg="add mod">
          <ac:chgData name="Pietro Ducange" userId="3881275a-5346-4624-88aa-cc4682e089e6" providerId="ADAL" clId="{44BE5F3D-A143-9947-B02B-0863A1EA6365}" dt="2025-10-18T09:23:15.402" v="2722" actId="692"/>
          <ac:spMkLst>
            <pc:docMk/>
            <pc:sldMk cId="1995330298" sldId="505"/>
            <ac:spMk id="4" creationId="{0FA5761D-02E4-074A-1C45-DB259A5A8B12}"/>
          </ac:spMkLst>
        </pc:spChg>
        <pc:picChg chg="add mod">
          <ac:chgData name="Pietro Ducange" userId="3881275a-5346-4624-88aa-cc4682e089e6" providerId="ADAL" clId="{44BE5F3D-A143-9947-B02B-0863A1EA6365}" dt="2025-10-16T10:56:10.205" v="751"/>
          <ac:picMkLst>
            <pc:docMk/>
            <pc:sldMk cId="1995330298" sldId="505"/>
            <ac:picMk id="3" creationId="{B4A57A37-0A98-99EB-BDEE-0D40399E1C5A}"/>
          </ac:picMkLst>
        </pc:picChg>
      </pc:sldChg>
      <pc:sldChg chg="addSp delSp modSp mod modNotesTx">
        <pc:chgData name="Pietro Ducange" userId="3881275a-5346-4624-88aa-cc4682e089e6" providerId="ADAL" clId="{44BE5F3D-A143-9947-B02B-0863A1EA6365}" dt="2025-10-18T09:23:29.865" v="2723" actId="692"/>
        <pc:sldMkLst>
          <pc:docMk/>
          <pc:sldMk cId="1031809666" sldId="509"/>
        </pc:sldMkLst>
        <pc:spChg chg="mod">
          <ac:chgData name="Pietro Ducange" userId="3881275a-5346-4624-88aa-cc4682e089e6" providerId="ADAL" clId="{44BE5F3D-A143-9947-B02B-0863A1EA6365}" dt="2025-10-16T08:31:10.859" v="194" actId="14100"/>
          <ac:spMkLst>
            <pc:docMk/>
            <pc:sldMk cId="1031809666" sldId="509"/>
            <ac:spMk id="2" creationId="{C8F42B6A-2B9B-4A20-BEB6-F7E9F82CAC2C}"/>
          </ac:spMkLst>
        </pc:spChg>
        <pc:spChg chg="add mod">
          <ac:chgData name="Pietro Ducange" userId="3881275a-5346-4624-88aa-cc4682e089e6" providerId="ADAL" clId="{44BE5F3D-A143-9947-B02B-0863A1EA6365}" dt="2025-10-16T08:30:06.645" v="111" actId="21"/>
          <ac:spMkLst>
            <pc:docMk/>
            <pc:sldMk cId="1031809666" sldId="509"/>
            <ac:spMk id="6" creationId="{0EE18664-A10B-0C36-22DD-F237BA41E410}"/>
          </ac:spMkLst>
        </pc:spChg>
        <pc:spChg chg="mod">
          <ac:chgData name="Pietro Ducange" userId="3881275a-5346-4624-88aa-cc4682e089e6" providerId="ADAL" clId="{44BE5F3D-A143-9947-B02B-0863A1EA6365}" dt="2025-10-18T09:23:29.865" v="2723" actId="692"/>
          <ac:spMkLst>
            <pc:docMk/>
            <pc:sldMk cId="1031809666" sldId="509"/>
            <ac:spMk id="11" creationId="{658D17A3-9A3F-BFAC-5A1C-135C6FC13074}"/>
          </ac:spMkLst>
        </pc:spChg>
        <pc:picChg chg="mod">
          <ac:chgData name="Pietro Ducange" userId="3881275a-5346-4624-88aa-cc4682e089e6" providerId="ADAL" clId="{44BE5F3D-A143-9947-B02B-0863A1EA6365}" dt="2025-10-16T08:30:30.033" v="118" actId="14100"/>
          <ac:picMkLst>
            <pc:docMk/>
            <pc:sldMk cId="1031809666" sldId="509"/>
            <ac:picMk id="4" creationId="{34EAE75F-74ED-0AED-B7EB-68EB1D7880B9}"/>
          </ac:picMkLst>
        </pc:picChg>
      </pc:sldChg>
      <pc:sldChg chg="delSp modSp mod">
        <pc:chgData name="Pietro Ducange" userId="3881275a-5346-4624-88aa-cc4682e089e6" providerId="ADAL" clId="{44BE5F3D-A143-9947-B02B-0863A1EA6365}" dt="2025-10-16T13:00:28.935" v="781" actId="1076"/>
        <pc:sldMkLst>
          <pc:docMk/>
          <pc:sldMk cId="4070900319" sldId="510"/>
        </pc:sldMkLst>
        <pc:spChg chg="mod">
          <ac:chgData name="Pietro Ducange" userId="3881275a-5346-4624-88aa-cc4682e089e6" providerId="ADAL" clId="{44BE5F3D-A143-9947-B02B-0863A1EA6365}" dt="2025-10-16T08:45:21.723" v="248" actId="20577"/>
          <ac:spMkLst>
            <pc:docMk/>
            <pc:sldMk cId="4070900319" sldId="510"/>
            <ac:spMk id="7" creationId="{A2214813-8AE6-4137-9292-963A06104625}"/>
          </ac:spMkLst>
        </pc:spChg>
        <pc:spChg chg="mod">
          <ac:chgData name="Pietro Ducange" userId="3881275a-5346-4624-88aa-cc4682e089e6" providerId="ADAL" clId="{44BE5F3D-A143-9947-B02B-0863A1EA6365}" dt="2025-10-16T08:51:47.308" v="436"/>
          <ac:spMkLst>
            <pc:docMk/>
            <pc:sldMk cId="4070900319" sldId="510"/>
            <ac:spMk id="8" creationId="{3125BD1D-4D3C-4F4A-8431-DD34125D9418}"/>
          </ac:spMkLst>
        </pc:spChg>
        <pc:spChg chg="mod">
          <ac:chgData name="Pietro Ducange" userId="3881275a-5346-4624-88aa-cc4682e089e6" providerId="ADAL" clId="{44BE5F3D-A143-9947-B02B-0863A1EA6365}" dt="2025-10-16T13:00:28.935" v="781" actId="1076"/>
          <ac:spMkLst>
            <pc:docMk/>
            <pc:sldMk cId="4070900319" sldId="510"/>
            <ac:spMk id="10" creationId="{1F23C9B7-C50E-46FF-8852-D24B0B6E3C5F}"/>
          </ac:spMkLst>
        </pc:spChg>
        <pc:grpChg chg="mod">
          <ac:chgData name="Pietro Ducange" userId="3881275a-5346-4624-88aa-cc4682e089e6" providerId="ADAL" clId="{44BE5F3D-A143-9947-B02B-0863A1EA6365}" dt="2025-10-16T08:52:04.390" v="450" actId="14100"/>
          <ac:grpSpMkLst>
            <pc:docMk/>
            <pc:sldMk cId="4070900319" sldId="510"/>
            <ac:grpSpMk id="4" creationId="{00000000-0000-0000-0000-000000000000}"/>
          </ac:grpSpMkLst>
        </pc:grpChg>
        <pc:picChg chg="mod">
          <ac:chgData name="Pietro Ducange" userId="3881275a-5346-4624-88aa-cc4682e089e6" providerId="ADAL" clId="{44BE5F3D-A143-9947-B02B-0863A1EA6365}" dt="2025-10-16T08:45:28.109" v="250" actId="1076"/>
          <ac:picMkLst>
            <pc:docMk/>
            <pc:sldMk cId="4070900319" sldId="510"/>
            <ac:picMk id="17" creationId="{0F1054CC-62F2-5B75-C834-C13C8441D906}"/>
          </ac:picMkLst>
        </pc:picChg>
      </pc:sldChg>
      <pc:sldChg chg="modSp mod">
        <pc:chgData name="Pietro Ducange" userId="3881275a-5346-4624-88aa-cc4682e089e6" providerId="ADAL" clId="{44BE5F3D-A143-9947-B02B-0863A1EA6365}" dt="2025-10-18T09:23:09.416" v="2721" actId="692"/>
        <pc:sldMkLst>
          <pc:docMk/>
          <pc:sldMk cId="26215405" sldId="511"/>
        </pc:sldMkLst>
        <pc:spChg chg="mod">
          <ac:chgData name="Pietro Ducange" userId="3881275a-5346-4624-88aa-cc4682e089e6" providerId="ADAL" clId="{44BE5F3D-A143-9947-B02B-0863A1EA6365}" dt="2025-10-18T09:23:09.416" v="2721" actId="692"/>
          <ac:spMkLst>
            <pc:docMk/>
            <pc:sldMk cId="26215405" sldId="511"/>
            <ac:spMk id="3" creationId="{2131927C-AE18-412B-6786-1878691889D3}"/>
          </ac:spMkLst>
        </pc:spChg>
        <pc:picChg chg="mod">
          <ac:chgData name="Pietro Ducange" userId="3881275a-5346-4624-88aa-cc4682e089e6" providerId="ADAL" clId="{44BE5F3D-A143-9947-B02B-0863A1EA6365}" dt="2025-10-16T13:01:41.918" v="784" actId="14100"/>
          <ac:picMkLst>
            <pc:docMk/>
            <pc:sldMk cId="26215405" sldId="511"/>
            <ac:picMk id="3074" creationId="{4A9E4475-8BDC-D5C9-9C9B-3B0813C366FA}"/>
          </ac:picMkLst>
        </pc:picChg>
      </pc:sldChg>
      <pc:sldChg chg="del">
        <pc:chgData name="Pietro Ducange" userId="3881275a-5346-4624-88aa-cc4682e089e6" providerId="ADAL" clId="{44BE5F3D-A143-9947-B02B-0863A1EA6365}" dt="2025-10-16T13:08:09.113" v="786" actId="2696"/>
        <pc:sldMkLst>
          <pc:docMk/>
          <pc:sldMk cId="2612787977" sldId="515"/>
        </pc:sldMkLst>
      </pc:sldChg>
      <pc:sldChg chg="del">
        <pc:chgData name="Pietro Ducange" userId="3881275a-5346-4624-88aa-cc4682e089e6" providerId="ADAL" clId="{44BE5F3D-A143-9947-B02B-0863A1EA6365}" dt="2025-10-16T13:14:23.299" v="805" actId="2696"/>
        <pc:sldMkLst>
          <pc:docMk/>
          <pc:sldMk cId="1160097292" sldId="516"/>
        </pc:sldMkLst>
      </pc:sldChg>
      <pc:sldChg chg="modSp mod">
        <pc:chgData name="Pietro Ducange" userId="3881275a-5346-4624-88aa-cc4682e089e6" providerId="ADAL" clId="{44BE5F3D-A143-9947-B02B-0863A1EA6365}" dt="2025-10-18T10:20:50.841" v="3332" actId="255"/>
        <pc:sldMkLst>
          <pc:docMk/>
          <pc:sldMk cId="244628201" sldId="526"/>
        </pc:sldMkLst>
        <pc:spChg chg="mod">
          <ac:chgData name="Pietro Ducange" userId="3881275a-5346-4624-88aa-cc4682e089e6" providerId="ADAL" clId="{44BE5F3D-A143-9947-B02B-0863A1EA6365}" dt="2025-10-18T10:20:50.841" v="3332" actId="255"/>
          <ac:spMkLst>
            <pc:docMk/>
            <pc:sldMk cId="244628201" sldId="526"/>
            <ac:spMk id="2" creationId="{D9476305-6DAC-FE4A-85B2-DD78DCD7E279}"/>
          </ac:spMkLst>
        </pc:spChg>
      </pc:sldChg>
      <pc:sldChg chg="delSp mod">
        <pc:chgData name="Pietro Ducange" userId="3881275a-5346-4624-88aa-cc4682e089e6" providerId="ADAL" clId="{44BE5F3D-A143-9947-B02B-0863A1EA6365}" dt="2025-10-18T07:23:28.164" v="1968" actId="478"/>
        <pc:sldMkLst>
          <pc:docMk/>
          <pc:sldMk cId="1190620494" sldId="528"/>
        </pc:sldMkLst>
      </pc:sldChg>
      <pc:sldChg chg="delSp mod">
        <pc:chgData name="Pietro Ducange" userId="3881275a-5346-4624-88aa-cc4682e089e6" providerId="ADAL" clId="{44BE5F3D-A143-9947-B02B-0863A1EA6365}" dt="2025-10-18T07:23:39.165" v="1970" actId="478"/>
        <pc:sldMkLst>
          <pc:docMk/>
          <pc:sldMk cId="887842435" sldId="529"/>
        </pc:sldMkLst>
      </pc:sldChg>
      <pc:sldChg chg="delSp mod">
        <pc:chgData name="Pietro Ducange" userId="3881275a-5346-4624-88aa-cc4682e089e6" providerId="ADAL" clId="{44BE5F3D-A143-9947-B02B-0863A1EA6365}" dt="2025-10-18T07:23:31.942" v="1969" actId="478"/>
        <pc:sldMkLst>
          <pc:docMk/>
          <pc:sldMk cId="2026666031" sldId="531"/>
        </pc:sldMkLst>
      </pc:sldChg>
      <pc:sldChg chg="modSp mod">
        <pc:chgData name="Pietro Ducange" userId="3881275a-5346-4624-88aa-cc4682e089e6" providerId="ADAL" clId="{44BE5F3D-A143-9947-B02B-0863A1EA6365}" dt="2025-10-18T10:21:20.525" v="3337" actId="255"/>
        <pc:sldMkLst>
          <pc:docMk/>
          <pc:sldMk cId="1200932025" sldId="532"/>
        </pc:sldMkLst>
        <pc:spChg chg="mod">
          <ac:chgData name="Pietro Ducange" userId="3881275a-5346-4624-88aa-cc4682e089e6" providerId="ADAL" clId="{44BE5F3D-A143-9947-B02B-0863A1EA6365}" dt="2025-10-18T10:21:20.525" v="3337" actId="255"/>
          <ac:spMkLst>
            <pc:docMk/>
            <pc:sldMk cId="1200932025" sldId="532"/>
            <ac:spMk id="2" creationId="{DB28AD70-780F-38D4-886E-65796916441A}"/>
          </ac:spMkLst>
        </pc:spChg>
        <pc:spChg chg="mod">
          <ac:chgData name="Pietro Ducange" userId="3881275a-5346-4624-88aa-cc4682e089e6" providerId="ADAL" clId="{44BE5F3D-A143-9947-B02B-0863A1EA6365}" dt="2025-10-18T10:19:27.935" v="3323" actId="1076"/>
          <ac:spMkLst>
            <pc:docMk/>
            <pc:sldMk cId="1200932025" sldId="532"/>
            <ac:spMk id="6" creationId="{B9DD9417-E553-3487-18D0-A7C74719B686}"/>
          </ac:spMkLst>
        </pc:spChg>
        <pc:spChg chg="mod">
          <ac:chgData name="Pietro Ducange" userId="3881275a-5346-4624-88aa-cc4682e089e6" providerId="ADAL" clId="{44BE5F3D-A143-9947-B02B-0863A1EA6365}" dt="2025-10-18T10:19:27.935" v="3323" actId="1076"/>
          <ac:spMkLst>
            <pc:docMk/>
            <pc:sldMk cId="1200932025" sldId="532"/>
            <ac:spMk id="17" creationId="{9AE06C46-773C-4FA3-EA26-DEDF29BDB167}"/>
          </ac:spMkLst>
        </pc:spChg>
        <pc:spChg chg="mod">
          <ac:chgData name="Pietro Ducange" userId="3881275a-5346-4624-88aa-cc4682e089e6" providerId="ADAL" clId="{44BE5F3D-A143-9947-B02B-0863A1EA6365}" dt="2025-10-18T10:19:27.935" v="3323" actId="1076"/>
          <ac:spMkLst>
            <pc:docMk/>
            <pc:sldMk cId="1200932025" sldId="532"/>
            <ac:spMk id="19" creationId="{A6A32FA2-67BA-02C9-FECE-2B86F0C68944}"/>
          </ac:spMkLst>
        </pc:spChg>
        <pc:picChg chg="mod">
          <ac:chgData name="Pietro Ducange" userId="3881275a-5346-4624-88aa-cc4682e089e6" providerId="ADAL" clId="{44BE5F3D-A143-9947-B02B-0863A1EA6365}" dt="2025-10-18T10:19:27.935" v="3323" actId="1076"/>
          <ac:picMkLst>
            <pc:docMk/>
            <pc:sldMk cId="1200932025" sldId="532"/>
            <ac:picMk id="11" creationId="{0595FA67-AA61-6D72-4D61-1A7F42382FB5}"/>
          </ac:picMkLst>
        </pc:picChg>
        <pc:picChg chg="mod">
          <ac:chgData name="Pietro Ducange" userId="3881275a-5346-4624-88aa-cc4682e089e6" providerId="ADAL" clId="{44BE5F3D-A143-9947-B02B-0863A1EA6365}" dt="2025-10-18T10:19:27.935" v="3323" actId="1076"/>
          <ac:picMkLst>
            <pc:docMk/>
            <pc:sldMk cId="1200932025" sldId="532"/>
            <ac:picMk id="13" creationId="{272A6028-0A38-74A2-BDB6-4CACA2A63951}"/>
          </ac:picMkLst>
        </pc:picChg>
        <pc:picChg chg="mod">
          <ac:chgData name="Pietro Ducange" userId="3881275a-5346-4624-88aa-cc4682e089e6" providerId="ADAL" clId="{44BE5F3D-A143-9947-B02B-0863A1EA6365}" dt="2025-10-18T10:19:27.935" v="3323" actId="1076"/>
          <ac:picMkLst>
            <pc:docMk/>
            <pc:sldMk cId="1200932025" sldId="532"/>
            <ac:picMk id="15" creationId="{9FE5944E-88C1-37C3-403F-4EDB316B1DF0}"/>
          </ac:picMkLst>
        </pc:picChg>
      </pc:sldChg>
      <pc:sldChg chg="modSp mod">
        <pc:chgData name="Pietro Ducange" userId="3881275a-5346-4624-88aa-cc4682e089e6" providerId="ADAL" clId="{44BE5F3D-A143-9947-B02B-0863A1EA6365}" dt="2025-10-18T10:21:05.233" v="3335" actId="255"/>
        <pc:sldMkLst>
          <pc:docMk/>
          <pc:sldMk cId="1919659928" sldId="533"/>
        </pc:sldMkLst>
        <pc:spChg chg="mod">
          <ac:chgData name="Pietro Ducange" userId="3881275a-5346-4624-88aa-cc4682e089e6" providerId="ADAL" clId="{44BE5F3D-A143-9947-B02B-0863A1EA6365}" dt="2025-10-18T10:21:05.233" v="3335" actId="255"/>
          <ac:spMkLst>
            <pc:docMk/>
            <pc:sldMk cId="1919659928" sldId="533"/>
            <ac:spMk id="2" creationId="{A3BBF157-E795-DE05-692F-27E6ECE9CB13}"/>
          </ac:spMkLst>
        </pc:spChg>
      </pc:sldChg>
      <pc:sldChg chg="delSp mod">
        <pc:chgData name="Pietro Ducange" userId="3881275a-5346-4624-88aa-cc4682e089e6" providerId="ADAL" clId="{44BE5F3D-A143-9947-B02B-0863A1EA6365}" dt="2025-10-18T07:23:42.622" v="1971" actId="478"/>
        <pc:sldMkLst>
          <pc:docMk/>
          <pc:sldMk cId="2768482025" sldId="546"/>
        </pc:sldMkLst>
      </pc:sldChg>
      <pc:sldChg chg="delSp modSp mod">
        <pc:chgData name="Pietro Ducange" userId="3881275a-5346-4624-88aa-cc4682e089e6" providerId="ADAL" clId="{44BE5F3D-A143-9947-B02B-0863A1EA6365}" dt="2025-10-21T15:17:57.278" v="4023" actId="20577"/>
        <pc:sldMkLst>
          <pc:docMk/>
          <pc:sldMk cId="759148537" sldId="547"/>
        </pc:sldMkLst>
        <pc:spChg chg="mod">
          <ac:chgData name="Pietro Ducange" userId="3881275a-5346-4624-88aa-cc4682e089e6" providerId="ADAL" clId="{44BE5F3D-A143-9947-B02B-0863A1EA6365}" dt="2025-10-21T15:17:57.278" v="4023" actId="20577"/>
          <ac:spMkLst>
            <pc:docMk/>
            <pc:sldMk cId="759148537" sldId="547"/>
            <ac:spMk id="11" creationId="{17822422-593D-6769-46C6-D16ED54226BF}"/>
          </ac:spMkLst>
        </pc:spChg>
      </pc:sldChg>
      <pc:sldChg chg="modSp mod">
        <pc:chgData name="Pietro Ducange" userId="3881275a-5346-4624-88aa-cc4682e089e6" providerId="ADAL" clId="{44BE5F3D-A143-9947-B02B-0863A1EA6365}" dt="2025-10-16T08:28:33.905" v="105" actId="1076"/>
        <pc:sldMkLst>
          <pc:docMk/>
          <pc:sldMk cId="886586822" sldId="561"/>
        </pc:sldMkLst>
        <pc:spChg chg="mod">
          <ac:chgData name="Pietro Ducange" userId="3881275a-5346-4624-88aa-cc4682e089e6" providerId="ADAL" clId="{44BE5F3D-A143-9947-B02B-0863A1EA6365}" dt="2025-10-16T08:28:32.594" v="104" actId="1076"/>
          <ac:spMkLst>
            <pc:docMk/>
            <pc:sldMk cId="886586822" sldId="561"/>
            <ac:spMk id="14" creationId="{1EA90C82-3985-BC7A-21DA-535DA9726762}"/>
          </ac:spMkLst>
        </pc:spChg>
        <pc:picChg chg="mod">
          <ac:chgData name="Pietro Ducange" userId="3881275a-5346-4624-88aa-cc4682e089e6" providerId="ADAL" clId="{44BE5F3D-A143-9947-B02B-0863A1EA6365}" dt="2025-10-16T08:28:33.905" v="105" actId="1076"/>
          <ac:picMkLst>
            <pc:docMk/>
            <pc:sldMk cId="886586822" sldId="561"/>
            <ac:picMk id="12" creationId="{7359AA5A-9C7E-32EC-1BA9-EB409122A485}"/>
          </ac:picMkLst>
        </pc:picChg>
      </pc:sldChg>
      <pc:sldChg chg="ord">
        <pc:chgData name="Pietro Ducange" userId="3881275a-5346-4624-88aa-cc4682e089e6" providerId="ADAL" clId="{44BE5F3D-A143-9947-B02B-0863A1EA6365}" dt="2025-10-16T13:07:56.674" v="785" actId="20578"/>
        <pc:sldMkLst>
          <pc:docMk/>
          <pc:sldMk cId="4036075642" sldId="576"/>
        </pc:sldMkLst>
      </pc:sldChg>
      <pc:sldChg chg="modSp add mod">
        <pc:chgData name="Pietro Ducange" userId="3881275a-5346-4624-88aa-cc4682e089e6" providerId="ADAL" clId="{44BE5F3D-A143-9947-B02B-0863A1EA6365}" dt="2025-10-16T13:08:30.230" v="804" actId="20577"/>
        <pc:sldMkLst>
          <pc:docMk/>
          <pc:sldMk cId="315441458" sldId="577"/>
        </pc:sldMkLst>
        <pc:spChg chg="mod">
          <ac:chgData name="Pietro Ducange" userId="3881275a-5346-4624-88aa-cc4682e089e6" providerId="ADAL" clId="{44BE5F3D-A143-9947-B02B-0863A1EA6365}" dt="2025-10-16T13:08:30.230" v="804" actId="20577"/>
          <ac:spMkLst>
            <pc:docMk/>
            <pc:sldMk cId="315441458" sldId="577"/>
            <ac:spMk id="2" creationId="{4DBE6AB0-2D94-40D2-8AD9-12A7EF2BBAFF}"/>
          </ac:spMkLst>
        </pc:spChg>
      </pc:sldChg>
      <pc:sldChg chg="delSp modSp mod">
        <pc:chgData name="Pietro Ducange" userId="3881275a-5346-4624-88aa-cc4682e089e6" providerId="ADAL" clId="{44BE5F3D-A143-9947-B02B-0863A1EA6365}" dt="2025-10-18T07:50:32.903" v="2136" actId="478"/>
        <pc:sldMkLst>
          <pc:docMk/>
          <pc:sldMk cId="667633154" sldId="595"/>
        </pc:sldMkLst>
        <pc:spChg chg="mod">
          <ac:chgData name="Pietro Ducange" userId="3881275a-5346-4624-88aa-cc4682e089e6" providerId="ADAL" clId="{44BE5F3D-A143-9947-B02B-0863A1EA6365}" dt="2025-10-18T06:58:51.139" v="1909" actId="20577"/>
          <ac:spMkLst>
            <pc:docMk/>
            <pc:sldMk cId="667633154" sldId="595"/>
            <ac:spMk id="2" creationId="{4DBE6AB0-2D94-40D2-8AD9-12A7EF2BBAFF}"/>
          </ac:spMkLst>
        </pc:spChg>
      </pc:sldChg>
      <pc:sldChg chg="addSp delSp modSp add mod">
        <pc:chgData name="Pietro Ducange" userId="3881275a-5346-4624-88aa-cc4682e089e6" providerId="ADAL" clId="{44BE5F3D-A143-9947-B02B-0863A1EA6365}" dt="2025-10-18T09:27:25.934" v="2728" actId="478"/>
        <pc:sldMkLst>
          <pc:docMk/>
          <pc:sldMk cId="1478357810" sldId="599"/>
        </pc:sldMkLst>
        <pc:spChg chg="mod">
          <ac:chgData name="Pietro Ducange" userId="3881275a-5346-4624-88aa-cc4682e089e6" providerId="ADAL" clId="{44BE5F3D-A143-9947-B02B-0863A1EA6365}" dt="2025-10-18T09:10:51.777" v="2564" actId="14100"/>
          <ac:spMkLst>
            <pc:docMk/>
            <pc:sldMk cId="1478357810" sldId="599"/>
            <ac:spMk id="2" creationId="{4DBE6AB0-2D94-40D2-8AD9-12A7EF2BBAFF}"/>
          </ac:spMkLst>
        </pc:spChg>
        <pc:spChg chg="mod">
          <ac:chgData name="Pietro Ducange" userId="3881275a-5346-4624-88aa-cc4682e089e6" providerId="ADAL" clId="{44BE5F3D-A143-9947-B02B-0863A1EA6365}" dt="2025-10-18T09:11:58.072" v="2578" actId="20577"/>
          <ac:spMkLst>
            <pc:docMk/>
            <pc:sldMk cId="1478357810" sldId="599"/>
            <ac:spMk id="14" creationId="{7C9904EC-E859-B7FE-C438-4EE5F1B8112F}"/>
          </ac:spMkLst>
        </pc:spChg>
        <pc:spChg chg="mod">
          <ac:chgData name="Pietro Ducange" userId="3881275a-5346-4624-88aa-cc4682e089e6" providerId="ADAL" clId="{44BE5F3D-A143-9947-B02B-0863A1EA6365}" dt="2025-10-18T09:09:48.923" v="2531" actId="20577"/>
          <ac:spMkLst>
            <pc:docMk/>
            <pc:sldMk cId="1478357810" sldId="599"/>
            <ac:spMk id="22" creationId="{529013D7-3434-B62B-D73E-E5661D189802}"/>
          </ac:spMkLst>
        </pc:spChg>
      </pc:sldChg>
      <pc:sldChg chg="del">
        <pc:chgData name="Pietro Ducange" userId="3881275a-5346-4624-88aa-cc4682e089e6" providerId="ADAL" clId="{44BE5F3D-A143-9947-B02B-0863A1EA6365}" dt="2025-10-18T09:54:20.992" v="3100" actId="2696"/>
        <pc:sldMkLst>
          <pc:docMk/>
          <pc:sldMk cId="1177311771" sldId="616"/>
        </pc:sldMkLst>
      </pc:sldChg>
      <pc:sldChg chg="del">
        <pc:chgData name="Pietro Ducange" userId="3881275a-5346-4624-88aa-cc4682e089e6" providerId="ADAL" clId="{44BE5F3D-A143-9947-B02B-0863A1EA6365}" dt="2025-10-18T09:54:22.001" v="3101" actId="2696"/>
        <pc:sldMkLst>
          <pc:docMk/>
          <pc:sldMk cId="3762747443" sldId="628"/>
        </pc:sldMkLst>
      </pc:sldChg>
      <pc:sldChg chg="modSp mod">
        <pc:chgData name="Pietro Ducange" userId="3881275a-5346-4624-88aa-cc4682e089e6" providerId="ADAL" clId="{44BE5F3D-A143-9947-B02B-0863A1EA6365}" dt="2025-10-18T10:53:07.002" v="3765" actId="2711"/>
        <pc:sldMkLst>
          <pc:docMk/>
          <pc:sldMk cId="880090081" sldId="629"/>
        </pc:sldMkLst>
        <pc:spChg chg="mod">
          <ac:chgData name="Pietro Ducange" userId="3881275a-5346-4624-88aa-cc4682e089e6" providerId="ADAL" clId="{44BE5F3D-A143-9947-B02B-0863A1EA6365}" dt="2025-10-18T10:53:07.002" v="3765" actId="2711"/>
          <ac:spMkLst>
            <pc:docMk/>
            <pc:sldMk cId="880090081" sldId="629"/>
            <ac:spMk id="14" creationId="{258C22B5-B8BC-6A25-C5E9-E8B1D25CC1CF}"/>
          </ac:spMkLst>
        </pc:spChg>
      </pc:sldChg>
      <pc:sldChg chg="addSp modSp mod">
        <pc:chgData name="Pietro Ducange" userId="3881275a-5346-4624-88aa-cc4682e089e6" providerId="ADAL" clId="{44BE5F3D-A143-9947-B02B-0863A1EA6365}" dt="2025-10-18T09:44:27.738" v="2939" actId="1076"/>
        <pc:sldMkLst>
          <pc:docMk/>
          <pc:sldMk cId="3742112119" sldId="2147374020"/>
        </pc:sldMkLst>
        <pc:spChg chg="mod">
          <ac:chgData name="Pietro Ducange" userId="3881275a-5346-4624-88aa-cc4682e089e6" providerId="ADAL" clId="{44BE5F3D-A143-9947-B02B-0863A1EA6365}" dt="2025-10-18T09:40:25.269" v="2868" actId="114"/>
          <ac:spMkLst>
            <pc:docMk/>
            <pc:sldMk cId="3742112119" sldId="2147374020"/>
            <ac:spMk id="2" creationId="{BC1F3A17-F7E0-8052-09A4-16FF79695ADB}"/>
          </ac:spMkLst>
        </pc:spChg>
        <pc:spChg chg="mod">
          <ac:chgData name="Pietro Ducange" userId="3881275a-5346-4624-88aa-cc4682e089e6" providerId="ADAL" clId="{44BE5F3D-A143-9947-B02B-0863A1EA6365}" dt="2025-10-18T09:37:12.184" v="2847" actId="113"/>
          <ac:spMkLst>
            <pc:docMk/>
            <pc:sldMk cId="3742112119" sldId="2147374020"/>
            <ac:spMk id="4" creationId="{89F6F217-1440-8799-0D63-F2FE0F807990}"/>
          </ac:spMkLst>
        </pc:spChg>
        <pc:spChg chg="mod">
          <ac:chgData name="Pietro Ducange" userId="3881275a-5346-4624-88aa-cc4682e089e6" providerId="ADAL" clId="{44BE5F3D-A143-9947-B02B-0863A1EA6365}" dt="2025-10-18T09:37:32.467" v="2848" actId="1076"/>
          <ac:spMkLst>
            <pc:docMk/>
            <pc:sldMk cId="3742112119" sldId="2147374020"/>
            <ac:spMk id="6" creationId="{739259FE-F79A-E587-0E47-1D8C9F43DE0D}"/>
          </ac:spMkLst>
        </pc:spChg>
        <pc:spChg chg="mod">
          <ac:chgData name="Pietro Ducange" userId="3881275a-5346-4624-88aa-cc4682e089e6" providerId="ADAL" clId="{44BE5F3D-A143-9947-B02B-0863A1EA6365}" dt="2025-10-18T09:43:08.076" v="2902" actId="1076"/>
          <ac:spMkLst>
            <pc:docMk/>
            <pc:sldMk cId="3742112119" sldId="2147374020"/>
            <ac:spMk id="7" creationId="{2A85857E-F1D9-0684-8FE9-80BB27AA6B1C}"/>
          </ac:spMkLst>
        </pc:spChg>
        <pc:spChg chg="add mod">
          <ac:chgData name="Pietro Ducange" userId="3881275a-5346-4624-88aa-cc4682e089e6" providerId="ADAL" clId="{44BE5F3D-A143-9947-B02B-0863A1EA6365}" dt="2025-10-18T09:43:23.986" v="2907" actId="1076"/>
          <ac:spMkLst>
            <pc:docMk/>
            <pc:sldMk cId="3742112119" sldId="2147374020"/>
            <ac:spMk id="13" creationId="{1DCEA65E-07C2-FF79-7D6B-DABB11AA9CA4}"/>
          </ac:spMkLst>
        </pc:spChg>
        <pc:spChg chg="add mod">
          <ac:chgData name="Pietro Ducange" userId="3881275a-5346-4624-88aa-cc4682e089e6" providerId="ADAL" clId="{44BE5F3D-A143-9947-B02B-0863A1EA6365}" dt="2025-10-18T09:44:18.741" v="2938" actId="1076"/>
          <ac:spMkLst>
            <pc:docMk/>
            <pc:sldMk cId="3742112119" sldId="2147374020"/>
            <ac:spMk id="14" creationId="{F28B2146-39E2-08EE-01BA-D65C3189CA24}"/>
          </ac:spMkLst>
        </pc:spChg>
        <pc:picChg chg="mod">
          <ac:chgData name="Pietro Ducange" userId="3881275a-5346-4624-88aa-cc4682e089e6" providerId="ADAL" clId="{44BE5F3D-A143-9947-B02B-0863A1EA6365}" dt="2025-10-18T09:44:27.738" v="2939" actId="1076"/>
          <ac:picMkLst>
            <pc:docMk/>
            <pc:sldMk cId="3742112119" sldId="2147374020"/>
            <ac:picMk id="5" creationId="{08BECE11-BDF2-2CCF-E3D6-44009D7F554D}"/>
          </ac:picMkLst>
        </pc:picChg>
        <pc:picChg chg="add mod">
          <ac:chgData name="Pietro Ducange" userId="3881275a-5346-4624-88aa-cc4682e089e6" providerId="ADAL" clId="{44BE5F3D-A143-9947-B02B-0863A1EA6365}" dt="2025-10-18T09:37:42.350" v="2853" actId="1076"/>
          <ac:picMkLst>
            <pc:docMk/>
            <pc:sldMk cId="3742112119" sldId="2147374020"/>
            <ac:picMk id="10" creationId="{ACB85F44-103B-9C9F-D9AD-E954A32EF533}"/>
          </ac:picMkLst>
        </pc:picChg>
        <pc:picChg chg="add mod">
          <ac:chgData name="Pietro Ducange" userId="3881275a-5346-4624-88aa-cc4682e089e6" providerId="ADAL" clId="{44BE5F3D-A143-9947-B02B-0863A1EA6365}" dt="2025-10-18T09:37:39.653" v="2852" actId="1076"/>
          <ac:picMkLst>
            <pc:docMk/>
            <pc:sldMk cId="3742112119" sldId="2147374020"/>
            <ac:picMk id="11" creationId="{88A78CBC-F6E8-B344-CF65-617FE3D70D86}"/>
          </ac:picMkLst>
        </pc:picChg>
      </pc:sldChg>
      <pc:sldChg chg="del">
        <pc:chgData name="Pietro Ducange" userId="3881275a-5346-4624-88aa-cc4682e089e6" providerId="ADAL" clId="{44BE5F3D-A143-9947-B02B-0863A1EA6365}" dt="2025-10-18T09:32:15.696" v="2749" actId="2696"/>
        <pc:sldMkLst>
          <pc:docMk/>
          <pc:sldMk cId="2978584967" sldId="2147374021"/>
        </pc:sldMkLst>
      </pc:sldChg>
      <pc:sldChg chg="del">
        <pc:chgData name="Pietro Ducange" userId="3881275a-5346-4624-88aa-cc4682e089e6" providerId="ADAL" clId="{44BE5F3D-A143-9947-B02B-0863A1EA6365}" dt="2025-10-18T09:32:15.709" v="2750" actId="2696"/>
        <pc:sldMkLst>
          <pc:docMk/>
          <pc:sldMk cId="417767386" sldId="2147374022"/>
        </pc:sldMkLst>
      </pc:sldChg>
      <pc:sldChg chg="delSp modSp add mod ord">
        <pc:chgData name="Pietro Ducange" userId="3881275a-5346-4624-88aa-cc4682e089e6" providerId="ADAL" clId="{44BE5F3D-A143-9947-B02B-0863A1EA6365}" dt="2025-10-18T09:13:39.463" v="2606" actId="113"/>
        <pc:sldMkLst>
          <pc:docMk/>
          <pc:sldMk cId="2027701434" sldId="2147374038"/>
        </pc:sldMkLst>
        <pc:spChg chg="mod">
          <ac:chgData name="Pietro Ducange" userId="3881275a-5346-4624-88aa-cc4682e089e6" providerId="ADAL" clId="{44BE5F3D-A143-9947-B02B-0863A1EA6365}" dt="2025-10-18T09:13:39.463" v="2606" actId="113"/>
          <ac:spMkLst>
            <pc:docMk/>
            <pc:sldMk cId="2027701434" sldId="2147374038"/>
            <ac:spMk id="2" creationId="{C8F42B6A-2B9B-4A20-BEB6-F7E9F82CAC2C}"/>
          </ac:spMkLst>
        </pc:spChg>
      </pc:sldChg>
      <pc:sldChg chg="del">
        <pc:chgData name="Pietro Ducange" userId="3881275a-5346-4624-88aa-cc4682e089e6" providerId="ADAL" clId="{44BE5F3D-A143-9947-B02B-0863A1EA6365}" dt="2025-10-18T08:40:12.339" v="2193" actId="2696"/>
        <pc:sldMkLst>
          <pc:docMk/>
          <pc:sldMk cId="2340050181" sldId="2147374038"/>
        </pc:sldMkLst>
      </pc:sldChg>
      <pc:sldChg chg="del">
        <pc:chgData name="Pietro Ducange" userId="3881275a-5346-4624-88aa-cc4682e089e6" providerId="ADAL" clId="{44BE5F3D-A143-9947-B02B-0863A1EA6365}" dt="2025-10-18T08:39:54.853" v="2191" actId="2696"/>
        <pc:sldMkLst>
          <pc:docMk/>
          <pc:sldMk cId="1335229816" sldId="2147374039"/>
        </pc:sldMkLst>
      </pc:sldChg>
      <pc:sldChg chg="delSp modSp add del mod">
        <pc:chgData name="Pietro Ducange" userId="3881275a-5346-4624-88aa-cc4682e089e6" providerId="ADAL" clId="{44BE5F3D-A143-9947-B02B-0863A1EA6365}" dt="2025-10-23T07:48:42.392" v="4025" actId="2696"/>
        <pc:sldMkLst>
          <pc:docMk/>
          <pc:sldMk cId="2601081128" sldId="2147374039"/>
        </pc:sldMkLst>
      </pc:sldChg>
      <pc:sldChg chg="modSp add del mod">
        <pc:chgData name="Pietro Ducange" userId="3881275a-5346-4624-88aa-cc4682e089e6" providerId="ADAL" clId="{44BE5F3D-A143-9947-B02B-0863A1EA6365}" dt="2025-10-18T09:16:36.189" v="2689" actId="2696"/>
        <pc:sldMkLst>
          <pc:docMk/>
          <pc:sldMk cId="1622529074" sldId="2147374040"/>
        </pc:sldMkLst>
      </pc:sldChg>
      <pc:sldChg chg="del">
        <pc:chgData name="Pietro Ducange" userId="3881275a-5346-4624-88aa-cc4682e089e6" providerId="ADAL" clId="{44BE5F3D-A143-9947-B02B-0863A1EA6365}" dt="2025-10-18T08:39:54.853" v="2191" actId="2696"/>
        <pc:sldMkLst>
          <pc:docMk/>
          <pc:sldMk cId="3768447248" sldId="2147374040"/>
        </pc:sldMkLst>
      </pc:sldChg>
      <pc:sldChg chg="del">
        <pc:chgData name="Pietro Ducange" userId="3881275a-5346-4624-88aa-cc4682e089e6" providerId="ADAL" clId="{44BE5F3D-A143-9947-B02B-0863A1EA6365}" dt="2025-10-18T08:39:54.853" v="2191" actId="2696"/>
        <pc:sldMkLst>
          <pc:docMk/>
          <pc:sldMk cId="1698064174" sldId="2147374041"/>
        </pc:sldMkLst>
      </pc:sldChg>
      <pc:sldChg chg="addSp delSp modSp add del mod">
        <pc:chgData name="Pietro Ducange" userId="3881275a-5346-4624-88aa-cc4682e089e6" providerId="ADAL" clId="{44BE5F3D-A143-9947-B02B-0863A1EA6365}" dt="2025-10-18T09:16:39.516" v="2691" actId="2696"/>
        <pc:sldMkLst>
          <pc:docMk/>
          <pc:sldMk cId="1925972456" sldId="2147374041"/>
        </pc:sldMkLst>
      </pc:sldChg>
      <pc:sldChg chg="del">
        <pc:chgData name="Pietro Ducange" userId="3881275a-5346-4624-88aa-cc4682e089e6" providerId="ADAL" clId="{44BE5F3D-A143-9947-B02B-0863A1EA6365}" dt="2025-10-18T08:39:54.853" v="2191" actId="2696"/>
        <pc:sldMkLst>
          <pc:docMk/>
          <pc:sldMk cId="1846333563" sldId="2147374042"/>
        </pc:sldMkLst>
      </pc:sldChg>
      <pc:sldChg chg="add del">
        <pc:chgData name="Pietro Ducange" userId="3881275a-5346-4624-88aa-cc4682e089e6" providerId="ADAL" clId="{44BE5F3D-A143-9947-B02B-0863A1EA6365}" dt="2025-10-18T08:55:47.901" v="2477" actId="2696"/>
        <pc:sldMkLst>
          <pc:docMk/>
          <pc:sldMk cId="3123369664" sldId="2147374042"/>
        </pc:sldMkLst>
      </pc:sldChg>
      <pc:sldChg chg="modSp mod">
        <pc:chgData name="Pietro Ducange" userId="3881275a-5346-4624-88aa-cc4682e089e6" providerId="ADAL" clId="{44BE5F3D-A143-9947-B02B-0863A1EA6365}" dt="2025-10-18T10:53:15.640" v="3766" actId="1076"/>
        <pc:sldMkLst>
          <pc:docMk/>
          <pc:sldMk cId="1253199319" sldId="2147374046"/>
        </pc:sldMkLst>
        <pc:spChg chg="mod">
          <ac:chgData name="Pietro Ducange" userId="3881275a-5346-4624-88aa-cc4682e089e6" providerId="ADAL" clId="{44BE5F3D-A143-9947-B02B-0863A1EA6365}" dt="2025-10-18T10:53:15.640" v="3766" actId="1076"/>
          <ac:spMkLst>
            <pc:docMk/>
            <pc:sldMk cId="1253199319" sldId="2147374046"/>
            <ac:spMk id="3" creationId="{00000000-0000-0000-0000-000000000000}"/>
          </ac:spMkLst>
        </pc:spChg>
        <pc:picChg chg="mod">
          <ac:chgData name="Pietro Ducange" userId="3881275a-5346-4624-88aa-cc4682e089e6" providerId="ADAL" clId="{44BE5F3D-A143-9947-B02B-0863A1EA6365}" dt="2025-10-18T10:27:21.826" v="3352" actId="1076"/>
          <ac:picMkLst>
            <pc:docMk/>
            <pc:sldMk cId="1253199319" sldId="2147374046"/>
            <ac:picMk id="5" creationId="{00000000-0000-0000-0000-000000000000}"/>
          </ac:picMkLst>
        </pc:picChg>
      </pc:sldChg>
      <pc:sldChg chg="del">
        <pc:chgData name="Pietro Ducange" userId="3881275a-5346-4624-88aa-cc4682e089e6" providerId="ADAL" clId="{44BE5F3D-A143-9947-B02B-0863A1EA6365}" dt="2025-10-16T08:27:12.796" v="102" actId="2696"/>
        <pc:sldMkLst>
          <pc:docMk/>
          <pc:sldMk cId="869432140" sldId="2147374047"/>
        </pc:sldMkLst>
      </pc:sldChg>
      <pc:sldChg chg="add">
        <pc:chgData name="Pietro Ducange" userId="3881275a-5346-4624-88aa-cc4682e089e6" providerId="ADAL" clId="{44BE5F3D-A143-9947-B02B-0863A1EA6365}" dt="2025-10-16T08:27:19.873" v="103"/>
        <pc:sldMkLst>
          <pc:docMk/>
          <pc:sldMk cId="3397532689" sldId="2147374047"/>
        </pc:sldMkLst>
      </pc:sldChg>
      <pc:sldChg chg="del">
        <pc:chgData name="Pietro Ducange" userId="3881275a-5346-4624-88aa-cc4682e089e6" providerId="ADAL" clId="{44BE5F3D-A143-9947-B02B-0863A1EA6365}" dt="2025-10-16T08:17:41.583" v="6" actId="2696"/>
        <pc:sldMkLst>
          <pc:docMk/>
          <pc:sldMk cId="2669510966" sldId="2147374048"/>
        </pc:sldMkLst>
      </pc:sldChg>
      <pc:sldChg chg="del">
        <pc:chgData name="Pietro Ducange" userId="3881275a-5346-4624-88aa-cc4682e089e6" providerId="ADAL" clId="{44BE5F3D-A143-9947-B02B-0863A1EA6365}" dt="2025-10-16T08:18:07.379" v="10" actId="2696"/>
        <pc:sldMkLst>
          <pc:docMk/>
          <pc:sldMk cId="3059036559" sldId="2147374049"/>
        </pc:sldMkLst>
      </pc:sldChg>
      <pc:sldChg chg="del">
        <pc:chgData name="Pietro Ducange" userId="3881275a-5346-4624-88aa-cc4682e089e6" providerId="ADAL" clId="{44BE5F3D-A143-9947-B02B-0863A1EA6365}" dt="2025-10-16T08:18:08.162" v="12" actId="2696"/>
        <pc:sldMkLst>
          <pc:docMk/>
          <pc:sldMk cId="3988185333" sldId="2147374050"/>
        </pc:sldMkLst>
      </pc:sldChg>
      <pc:sldChg chg="del">
        <pc:chgData name="Pietro Ducange" userId="3881275a-5346-4624-88aa-cc4682e089e6" providerId="ADAL" clId="{44BE5F3D-A143-9947-B02B-0863A1EA6365}" dt="2025-10-16T08:18:08.409" v="13" actId="2696"/>
        <pc:sldMkLst>
          <pc:docMk/>
          <pc:sldMk cId="1907529595" sldId="2147374051"/>
        </pc:sldMkLst>
      </pc:sldChg>
      <pc:sldChg chg="del">
        <pc:chgData name="Pietro Ducange" userId="3881275a-5346-4624-88aa-cc4682e089e6" providerId="ADAL" clId="{44BE5F3D-A143-9947-B02B-0863A1EA6365}" dt="2025-10-16T08:18:08.794" v="14" actId="2696"/>
        <pc:sldMkLst>
          <pc:docMk/>
          <pc:sldMk cId="306798741" sldId="2147374052"/>
        </pc:sldMkLst>
      </pc:sldChg>
      <pc:sldChg chg="modSp mod">
        <pc:chgData name="Pietro Ducange" userId="3881275a-5346-4624-88aa-cc4682e089e6" providerId="ADAL" clId="{44BE5F3D-A143-9947-B02B-0863A1EA6365}" dt="2025-10-18T09:12:38.186" v="2591" actId="20577"/>
        <pc:sldMkLst>
          <pc:docMk/>
          <pc:sldMk cId="2343021045" sldId="2147374055"/>
        </pc:sldMkLst>
        <pc:spChg chg="mod">
          <ac:chgData name="Pietro Ducange" userId="3881275a-5346-4624-88aa-cc4682e089e6" providerId="ADAL" clId="{44BE5F3D-A143-9947-B02B-0863A1EA6365}" dt="2025-10-18T09:12:38.186" v="2591" actId="20577"/>
          <ac:spMkLst>
            <pc:docMk/>
            <pc:sldMk cId="2343021045" sldId="2147374055"/>
            <ac:spMk id="2" creationId="{F2ECA798-5B9F-FCDE-04A9-0E7425C93632}"/>
          </ac:spMkLst>
        </pc:spChg>
      </pc:sldChg>
      <pc:sldChg chg="addSp delSp modSp mod">
        <pc:chgData name="Pietro Ducange" userId="3881275a-5346-4624-88aa-cc4682e089e6" providerId="ADAL" clId="{44BE5F3D-A143-9947-B02B-0863A1EA6365}" dt="2025-10-20T14:47:33.588" v="3779" actId="478"/>
        <pc:sldMkLst>
          <pc:docMk/>
          <pc:sldMk cId="923244664" sldId="2147374056"/>
        </pc:sldMkLst>
        <pc:spChg chg="mod">
          <ac:chgData name="Pietro Ducange" userId="3881275a-5346-4624-88aa-cc4682e089e6" providerId="ADAL" clId="{44BE5F3D-A143-9947-B02B-0863A1EA6365}" dt="2025-10-18T09:21:35.605" v="2706" actId="692"/>
          <ac:spMkLst>
            <pc:docMk/>
            <pc:sldMk cId="923244664" sldId="2147374056"/>
            <ac:spMk id="5" creationId="{DD9A6204-9826-3BAE-34F9-939F0881A2AD}"/>
          </ac:spMkLst>
        </pc:spChg>
        <pc:spChg chg="add">
          <ac:chgData name="Pietro Ducange" userId="3881275a-5346-4624-88aa-cc4682e089e6" providerId="ADAL" clId="{44BE5F3D-A143-9947-B02B-0863A1EA6365}" dt="2025-10-20T14:47:16.662" v="3777" actId="22"/>
          <ac:spMkLst>
            <pc:docMk/>
            <pc:sldMk cId="923244664" sldId="2147374056"/>
            <ac:spMk id="6" creationId="{EFB3CC02-6FDA-B6B4-345C-8CD475F158FB}"/>
          </ac:spMkLst>
        </pc:spChg>
      </pc:sldChg>
      <pc:sldChg chg="modSp mod">
        <pc:chgData name="Pietro Ducange" userId="3881275a-5346-4624-88aa-cc4682e089e6" providerId="ADAL" clId="{44BE5F3D-A143-9947-B02B-0863A1EA6365}" dt="2025-10-18T09:12:55.023" v="2595" actId="20577"/>
        <pc:sldMkLst>
          <pc:docMk/>
          <pc:sldMk cId="3066311002" sldId="2147374057"/>
        </pc:sldMkLst>
        <pc:spChg chg="mod">
          <ac:chgData name="Pietro Ducange" userId="3881275a-5346-4624-88aa-cc4682e089e6" providerId="ADAL" clId="{44BE5F3D-A143-9947-B02B-0863A1EA6365}" dt="2025-10-18T09:12:55.023" v="2595" actId="20577"/>
          <ac:spMkLst>
            <pc:docMk/>
            <pc:sldMk cId="3066311002" sldId="2147374057"/>
            <ac:spMk id="2" creationId="{E9876875-5146-E6B7-68B1-8B7D350D1E8A}"/>
          </ac:spMkLst>
        </pc:spChg>
      </pc:sldChg>
      <pc:sldChg chg="modSp mod">
        <pc:chgData name="Pietro Ducange" userId="3881275a-5346-4624-88aa-cc4682e089e6" providerId="ADAL" clId="{44BE5F3D-A143-9947-B02B-0863A1EA6365}" dt="2025-10-18T10:53:34.122" v="3769" actId="20577"/>
        <pc:sldMkLst>
          <pc:docMk/>
          <pc:sldMk cId="728203041" sldId="2147374058"/>
        </pc:sldMkLst>
        <pc:spChg chg="mod">
          <ac:chgData name="Pietro Ducange" userId="3881275a-5346-4624-88aa-cc4682e089e6" providerId="ADAL" clId="{44BE5F3D-A143-9947-B02B-0863A1EA6365}" dt="2025-10-18T10:53:34.122" v="3769" actId="20577"/>
          <ac:spMkLst>
            <pc:docMk/>
            <pc:sldMk cId="728203041" sldId="2147374058"/>
            <ac:spMk id="3" creationId="{1BD76BF4-F6F4-F7A6-29CF-07B552CAF662}"/>
          </ac:spMkLst>
        </pc:spChg>
      </pc:sldChg>
      <pc:sldChg chg="addSp delSp modSp mod modNotesTx">
        <pc:chgData name="Pietro Ducange" userId="3881275a-5346-4624-88aa-cc4682e089e6" providerId="ADAL" clId="{44BE5F3D-A143-9947-B02B-0863A1EA6365}" dt="2025-10-16T08:51:00.158" v="435" actId="14100"/>
        <pc:sldMkLst>
          <pc:docMk/>
          <pc:sldMk cId="107663166" sldId="2147374059"/>
        </pc:sldMkLst>
        <pc:picChg chg="add mod">
          <ac:chgData name="Pietro Ducange" userId="3881275a-5346-4624-88aa-cc4682e089e6" providerId="ADAL" clId="{44BE5F3D-A143-9947-B02B-0863A1EA6365}" dt="2025-10-16T08:51:00.158" v="435" actId="14100"/>
          <ac:picMkLst>
            <pc:docMk/>
            <pc:sldMk cId="107663166" sldId="2147374059"/>
            <ac:picMk id="4" creationId="{2E0AD773-A921-4292-A27D-C89E187C70BF}"/>
          </ac:picMkLst>
        </pc:picChg>
      </pc:sldChg>
      <pc:sldChg chg="modSp mod">
        <pc:chgData name="Pietro Ducange" userId="3881275a-5346-4624-88aa-cc4682e089e6" providerId="ADAL" clId="{44BE5F3D-A143-9947-B02B-0863A1EA6365}" dt="2025-10-18T10:20:41.149" v="3331" actId="255"/>
        <pc:sldMkLst>
          <pc:docMk/>
          <pc:sldMk cId="2501749806" sldId="2147374060"/>
        </pc:sldMkLst>
        <pc:spChg chg="mod">
          <ac:chgData name="Pietro Ducange" userId="3881275a-5346-4624-88aa-cc4682e089e6" providerId="ADAL" clId="{44BE5F3D-A143-9947-B02B-0863A1EA6365}" dt="2025-10-18T10:20:41.149" v="3331" actId="255"/>
          <ac:spMkLst>
            <pc:docMk/>
            <pc:sldMk cId="2501749806" sldId="2147374060"/>
            <ac:spMk id="2" creationId="{AD3708C4-75B7-28E3-5756-147F8B9DD32A}"/>
          </ac:spMkLst>
        </pc:spChg>
      </pc:sldChg>
      <pc:sldChg chg="modSp mod">
        <pc:chgData name="Pietro Ducange" userId="3881275a-5346-4624-88aa-cc4682e089e6" providerId="ADAL" clId="{44BE5F3D-A143-9947-B02B-0863A1EA6365}" dt="2025-10-18T10:21:13.288" v="3336" actId="255"/>
        <pc:sldMkLst>
          <pc:docMk/>
          <pc:sldMk cId="3331366997" sldId="2147374061"/>
        </pc:sldMkLst>
        <pc:spChg chg="mod">
          <ac:chgData name="Pietro Ducange" userId="3881275a-5346-4624-88aa-cc4682e089e6" providerId="ADAL" clId="{44BE5F3D-A143-9947-B02B-0863A1EA6365}" dt="2025-10-18T10:21:13.288" v="3336" actId="255"/>
          <ac:spMkLst>
            <pc:docMk/>
            <pc:sldMk cId="3331366997" sldId="2147374061"/>
            <ac:spMk id="2" creationId="{D04FB689-14A2-4124-BB02-77B2BC04E90D}"/>
          </ac:spMkLst>
        </pc:spChg>
      </pc:sldChg>
      <pc:sldChg chg="del">
        <pc:chgData name="Pietro Ducange" userId="3881275a-5346-4624-88aa-cc4682e089e6" providerId="ADAL" clId="{44BE5F3D-A143-9947-B02B-0863A1EA6365}" dt="2025-10-18T10:27:06.420" v="3348" actId="2696"/>
        <pc:sldMkLst>
          <pc:docMk/>
          <pc:sldMk cId="195804026" sldId="2147374063"/>
        </pc:sldMkLst>
      </pc:sldChg>
      <pc:sldChg chg="del">
        <pc:chgData name="Pietro Ducange" userId="3881275a-5346-4624-88aa-cc4682e089e6" providerId="ADAL" clId="{44BE5F3D-A143-9947-B02B-0863A1EA6365}" dt="2025-10-18T10:27:06.459" v="3350" actId="2696"/>
        <pc:sldMkLst>
          <pc:docMk/>
          <pc:sldMk cId="3459843752" sldId="2147374064"/>
        </pc:sldMkLst>
      </pc:sldChg>
      <pc:sldChg chg="del">
        <pc:chgData name="Pietro Ducange" userId="3881275a-5346-4624-88aa-cc4682e089e6" providerId="ADAL" clId="{44BE5F3D-A143-9947-B02B-0863A1EA6365}" dt="2025-10-18T10:27:06.442" v="3349" actId="2696"/>
        <pc:sldMkLst>
          <pc:docMk/>
          <pc:sldMk cId="3073985038" sldId="2147374065"/>
        </pc:sldMkLst>
      </pc:sldChg>
      <pc:sldChg chg="del">
        <pc:chgData name="Pietro Ducange" userId="3881275a-5346-4624-88aa-cc4682e089e6" providerId="ADAL" clId="{44BE5F3D-A143-9947-B02B-0863A1EA6365}" dt="2025-10-18T09:54:24.428" v="3102" actId="2696"/>
        <pc:sldMkLst>
          <pc:docMk/>
          <pc:sldMk cId="1589218075" sldId="2147374066"/>
        </pc:sldMkLst>
      </pc:sldChg>
      <pc:sldChg chg="del">
        <pc:chgData name="Pietro Ducange" userId="3881275a-5346-4624-88aa-cc4682e089e6" providerId="ADAL" clId="{44BE5F3D-A143-9947-B02B-0863A1EA6365}" dt="2025-10-16T08:18:07.732" v="11" actId="2696"/>
        <pc:sldMkLst>
          <pc:docMk/>
          <pc:sldMk cId="0" sldId="2147374067"/>
        </pc:sldMkLst>
      </pc:sldChg>
      <pc:sldChg chg="addSp delSp modSp add mod">
        <pc:chgData name="Pietro Ducange" userId="3881275a-5346-4624-88aa-cc4682e089e6" providerId="ADAL" clId="{44BE5F3D-A143-9947-B02B-0863A1EA6365}" dt="2025-10-18T07:57:09.309" v="2159" actId="478"/>
        <pc:sldMkLst>
          <pc:docMk/>
          <pc:sldMk cId="1424097804" sldId="2147374067"/>
        </pc:sldMkLst>
        <pc:spChg chg="mod">
          <ac:chgData name="Pietro Ducange" userId="3881275a-5346-4624-88aa-cc4682e089e6" providerId="ADAL" clId="{44BE5F3D-A143-9947-B02B-0863A1EA6365}" dt="2025-10-18T07:29:16.805" v="2030" actId="1076"/>
          <ac:spMkLst>
            <pc:docMk/>
            <pc:sldMk cId="1424097804" sldId="2147374067"/>
            <ac:spMk id="2" creationId="{7AB5F920-4E8C-BA9B-C8C7-C4A37379DF61}"/>
          </ac:spMkLst>
        </pc:spChg>
        <pc:picChg chg="mod">
          <ac:chgData name="Pietro Ducange" userId="3881275a-5346-4624-88aa-cc4682e089e6" providerId="ADAL" clId="{44BE5F3D-A143-9947-B02B-0863A1EA6365}" dt="2025-10-18T07:29:28.894" v="2031" actId="1076"/>
          <ac:picMkLst>
            <pc:docMk/>
            <pc:sldMk cId="1424097804" sldId="2147374067"/>
            <ac:picMk id="42" creationId="{281CCD7B-79FC-730D-ACA6-CD2BB192DE5B}"/>
          </ac:picMkLst>
        </pc:picChg>
        <pc:picChg chg="mod">
          <ac:chgData name="Pietro Ducange" userId="3881275a-5346-4624-88aa-cc4682e089e6" providerId="ADAL" clId="{44BE5F3D-A143-9947-B02B-0863A1EA6365}" dt="2025-10-18T07:29:28.894" v="2031" actId="1076"/>
          <ac:picMkLst>
            <pc:docMk/>
            <pc:sldMk cId="1424097804" sldId="2147374067"/>
            <ac:picMk id="99" creationId="{E5514946-1125-60F2-22AE-86B215824B89}"/>
          </ac:picMkLst>
        </pc:picChg>
      </pc:sldChg>
      <pc:sldChg chg="delSp modSp add del mod">
        <pc:chgData name="Pietro Ducange" userId="3881275a-5346-4624-88aa-cc4682e089e6" providerId="ADAL" clId="{44BE5F3D-A143-9947-B02B-0863A1EA6365}" dt="2025-10-16T10:33:46.018" v="546" actId="2696"/>
        <pc:sldMkLst>
          <pc:docMk/>
          <pc:sldMk cId="3824572404" sldId="2147374067"/>
        </pc:sldMkLst>
      </pc:sldChg>
      <pc:sldChg chg="addSp delSp modSp new mod ord">
        <pc:chgData name="Pietro Ducange" userId="3881275a-5346-4624-88aa-cc4682e089e6" providerId="ADAL" clId="{44BE5F3D-A143-9947-B02B-0863A1EA6365}" dt="2025-10-16T10:32:51.519" v="545" actId="1076"/>
        <pc:sldMkLst>
          <pc:docMk/>
          <pc:sldMk cId="3413636992" sldId="2147374068"/>
        </pc:sldMkLst>
        <pc:spChg chg="add mod">
          <ac:chgData name="Pietro Ducange" userId="3881275a-5346-4624-88aa-cc4682e089e6" providerId="ADAL" clId="{44BE5F3D-A143-9947-B02B-0863A1EA6365}" dt="2025-10-16T10:20:19.424" v="469" actId="1076"/>
          <ac:spMkLst>
            <pc:docMk/>
            <pc:sldMk cId="3413636992" sldId="2147374068"/>
            <ac:spMk id="6" creationId="{C665F394-75FD-FF93-CA57-4874032F33C3}"/>
          </ac:spMkLst>
        </pc:spChg>
        <pc:spChg chg="add mod">
          <ac:chgData name="Pietro Ducange" userId="3881275a-5346-4624-88aa-cc4682e089e6" providerId="ADAL" clId="{44BE5F3D-A143-9947-B02B-0863A1EA6365}" dt="2025-10-16T10:20:45.640" v="473" actId="20577"/>
          <ac:spMkLst>
            <pc:docMk/>
            <pc:sldMk cId="3413636992" sldId="2147374068"/>
            <ac:spMk id="7" creationId="{A062F09A-146D-114B-11F3-018E693E60CA}"/>
          </ac:spMkLst>
        </pc:spChg>
        <pc:spChg chg="add mod">
          <ac:chgData name="Pietro Ducange" userId="3881275a-5346-4624-88aa-cc4682e089e6" providerId="ADAL" clId="{44BE5F3D-A143-9947-B02B-0863A1EA6365}" dt="2025-10-16T10:32:31.714" v="538" actId="1076"/>
          <ac:spMkLst>
            <pc:docMk/>
            <pc:sldMk cId="3413636992" sldId="2147374068"/>
            <ac:spMk id="8" creationId="{8E6BF6B6-F69C-19B7-C6C7-80B3498320A3}"/>
          </ac:spMkLst>
        </pc:spChg>
        <pc:spChg chg="add mod">
          <ac:chgData name="Pietro Ducange" userId="3881275a-5346-4624-88aa-cc4682e089e6" providerId="ADAL" clId="{44BE5F3D-A143-9947-B02B-0863A1EA6365}" dt="2025-10-16T10:32:31.714" v="538" actId="1076"/>
          <ac:spMkLst>
            <pc:docMk/>
            <pc:sldMk cId="3413636992" sldId="2147374068"/>
            <ac:spMk id="9" creationId="{7C56832E-8434-01DD-C77E-F947D2B55A5E}"/>
          </ac:spMkLst>
        </pc:spChg>
        <pc:picChg chg="add mod">
          <ac:chgData name="Pietro Ducange" userId="3881275a-5346-4624-88aa-cc4682e089e6" providerId="ADAL" clId="{44BE5F3D-A143-9947-B02B-0863A1EA6365}" dt="2025-10-16T10:32:51.519" v="545" actId="1076"/>
          <ac:picMkLst>
            <pc:docMk/>
            <pc:sldMk cId="3413636992" sldId="2147374068"/>
            <ac:picMk id="10" creationId="{711FD339-CDC7-30B1-8748-EB88C4406F21}"/>
          </ac:picMkLst>
        </pc:picChg>
      </pc:sldChg>
      <pc:sldChg chg="addSp delSp modSp add mod modAnim">
        <pc:chgData name="Pietro Ducange" userId="3881275a-5346-4624-88aa-cc4682e089e6" providerId="ADAL" clId="{44BE5F3D-A143-9947-B02B-0863A1EA6365}" dt="2025-10-18T10:52:42.777" v="3764" actId="692"/>
        <pc:sldMkLst>
          <pc:docMk/>
          <pc:sldMk cId="591320660" sldId="2147374069"/>
        </pc:sldMkLst>
        <pc:spChg chg="mod">
          <ac:chgData name="Pietro Ducange" userId="3881275a-5346-4624-88aa-cc4682e089e6" providerId="ADAL" clId="{44BE5F3D-A143-9947-B02B-0863A1EA6365}" dt="2025-10-18T09:51:52.954" v="3091" actId="113"/>
          <ac:spMkLst>
            <pc:docMk/>
            <pc:sldMk cId="591320660" sldId="2147374069"/>
            <ac:spMk id="4" creationId="{1C5A101E-81BB-41D9-80CB-A1231DC47C33}"/>
          </ac:spMkLst>
        </pc:spChg>
        <pc:spChg chg="add mod">
          <ac:chgData name="Pietro Ducange" userId="3881275a-5346-4624-88aa-cc4682e089e6" providerId="ADAL" clId="{44BE5F3D-A143-9947-B02B-0863A1EA6365}" dt="2025-10-18T09:54:04.266" v="3099"/>
          <ac:spMkLst>
            <pc:docMk/>
            <pc:sldMk cId="591320660" sldId="2147374069"/>
            <ac:spMk id="5" creationId="{05710932-241B-B87F-1690-F19EAD5483E8}"/>
          </ac:spMkLst>
        </pc:spChg>
        <pc:spChg chg="add mod">
          <ac:chgData name="Pietro Ducange" userId="3881275a-5346-4624-88aa-cc4682e089e6" providerId="ADAL" clId="{44BE5F3D-A143-9947-B02B-0863A1EA6365}" dt="2025-10-18T09:54:04.266" v="3099"/>
          <ac:spMkLst>
            <pc:docMk/>
            <pc:sldMk cId="591320660" sldId="2147374069"/>
            <ac:spMk id="6" creationId="{0E6575E1-38D3-EAFF-7A4C-798932B20C72}"/>
          </ac:spMkLst>
        </pc:spChg>
        <pc:spChg chg="add mod">
          <ac:chgData name="Pietro Ducange" userId="3881275a-5346-4624-88aa-cc4682e089e6" providerId="ADAL" clId="{44BE5F3D-A143-9947-B02B-0863A1EA6365}" dt="2025-10-18T09:54:04.266" v="3099"/>
          <ac:spMkLst>
            <pc:docMk/>
            <pc:sldMk cId="591320660" sldId="2147374069"/>
            <ac:spMk id="26" creationId="{8D41A5CF-ED08-5FE3-CCB4-7EE0502FB216}"/>
          </ac:spMkLst>
        </pc:spChg>
        <pc:spChg chg="add mod">
          <ac:chgData name="Pietro Ducange" userId="3881275a-5346-4624-88aa-cc4682e089e6" providerId="ADAL" clId="{44BE5F3D-A143-9947-B02B-0863A1EA6365}" dt="2025-10-18T09:54:04.266" v="3099"/>
          <ac:spMkLst>
            <pc:docMk/>
            <pc:sldMk cId="591320660" sldId="2147374069"/>
            <ac:spMk id="28" creationId="{639CDA20-8169-7E87-DD78-7B95399E55E5}"/>
          </ac:spMkLst>
        </pc:spChg>
        <pc:spChg chg="add mod">
          <ac:chgData name="Pietro Ducange" userId="3881275a-5346-4624-88aa-cc4682e089e6" providerId="ADAL" clId="{44BE5F3D-A143-9947-B02B-0863A1EA6365}" dt="2025-10-18T09:54:04.266" v="3099"/>
          <ac:spMkLst>
            <pc:docMk/>
            <pc:sldMk cId="591320660" sldId="2147374069"/>
            <ac:spMk id="42" creationId="{0A3113CC-358C-7079-DD9C-025603E56F17}"/>
          </ac:spMkLst>
        </pc:spChg>
        <pc:spChg chg="add mod">
          <ac:chgData name="Pietro Ducange" userId="3881275a-5346-4624-88aa-cc4682e089e6" providerId="ADAL" clId="{44BE5F3D-A143-9947-B02B-0863A1EA6365}" dt="2025-10-18T09:54:04.266" v="3099"/>
          <ac:spMkLst>
            <pc:docMk/>
            <pc:sldMk cId="591320660" sldId="2147374069"/>
            <ac:spMk id="46" creationId="{836E7A9C-2C19-6663-86E0-799CCC470F98}"/>
          </ac:spMkLst>
        </pc:spChg>
        <pc:spChg chg="add mod">
          <ac:chgData name="Pietro Ducange" userId="3881275a-5346-4624-88aa-cc4682e089e6" providerId="ADAL" clId="{44BE5F3D-A143-9947-B02B-0863A1EA6365}" dt="2025-10-18T09:54:04.266" v="3099"/>
          <ac:spMkLst>
            <pc:docMk/>
            <pc:sldMk cId="591320660" sldId="2147374069"/>
            <ac:spMk id="66" creationId="{5FBBA52C-2145-97CC-7934-B9B17620D1A5}"/>
          </ac:spMkLst>
        </pc:spChg>
        <pc:spChg chg="add mod">
          <ac:chgData name="Pietro Ducange" userId="3881275a-5346-4624-88aa-cc4682e089e6" providerId="ADAL" clId="{44BE5F3D-A143-9947-B02B-0863A1EA6365}" dt="2025-10-18T09:54:04.266" v="3099"/>
          <ac:spMkLst>
            <pc:docMk/>
            <pc:sldMk cId="591320660" sldId="2147374069"/>
            <ac:spMk id="68" creationId="{11203462-0BA3-35D8-8BDA-5BC536294B0C}"/>
          </ac:spMkLst>
        </pc:spChg>
        <pc:spChg chg="add mod">
          <ac:chgData name="Pietro Ducange" userId="3881275a-5346-4624-88aa-cc4682e089e6" providerId="ADAL" clId="{44BE5F3D-A143-9947-B02B-0863A1EA6365}" dt="2025-10-18T09:54:04.266" v="3099"/>
          <ac:spMkLst>
            <pc:docMk/>
            <pc:sldMk cId="591320660" sldId="2147374069"/>
            <ac:spMk id="73" creationId="{3887C2D5-6F46-91A6-51D9-C25C19DA8882}"/>
          </ac:spMkLst>
        </pc:spChg>
        <pc:spChg chg="add mod">
          <ac:chgData name="Pietro Ducange" userId="3881275a-5346-4624-88aa-cc4682e089e6" providerId="ADAL" clId="{44BE5F3D-A143-9947-B02B-0863A1EA6365}" dt="2025-10-18T09:54:04.266" v="3099"/>
          <ac:spMkLst>
            <pc:docMk/>
            <pc:sldMk cId="591320660" sldId="2147374069"/>
            <ac:spMk id="116" creationId="{A66F5457-30E8-882E-C0A0-3BFB757914F1}"/>
          </ac:spMkLst>
        </pc:spChg>
        <pc:spChg chg="add mod">
          <ac:chgData name="Pietro Ducange" userId="3881275a-5346-4624-88aa-cc4682e089e6" providerId="ADAL" clId="{44BE5F3D-A143-9947-B02B-0863A1EA6365}" dt="2025-10-18T10:52:42.777" v="3764" actId="692"/>
          <ac:spMkLst>
            <pc:docMk/>
            <pc:sldMk cId="591320660" sldId="2147374069"/>
            <ac:spMk id="139" creationId="{F65691F5-88D4-BB7B-15D5-DB5096FC725D}"/>
          </ac:spMkLst>
        </pc:spChg>
        <pc:picChg chg="add mod">
          <ac:chgData name="Pietro Ducange" userId="3881275a-5346-4624-88aa-cc4682e089e6" providerId="ADAL" clId="{44BE5F3D-A143-9947-B02B-0863A1EA6365}" dt="2025-10-18T09:55:34.338" v="3104" actId="1076"/>
          <ac:picMkLst>
            <pc:docMk/>
            <pc:sldMk cId="591320660" sldId="2147374069"/>
            <ac:picMk id="135" creationId="{4719BF20-337E-8DE7-3540-B61B8661666D}"/>
          </ac:picMkLst>
        </pc:picChg>
      </pc:sldChg>
      <pc:sldChg chg="addSp delSp modSp add mod">
        <pc:chgData name="Pietro Ducange" userId="3881275a-5346-4624-88aa-cc4682e089e6" providerId="ADAL" clId="{44BE5F3D-A143-9947-B02B-0863A1EA6365}" dt="2025-10-18T09:22:48.479" v="2718" actId="692"/>
        <pc:sldMkLst>
          <pc:docMk/>
          <pc:sldMk cId="2056485899" sldId="2147374070"/>
        </pc:sldMkLst>
        <pc:spChg chg="add mod">
          <ac:chgData name="Pietro Ducange" userId="3881275a-5346-4624-88aa-cc4682e089e6" providerId="ADAL" clId="{44BE5F3D-A143-9947-B02B-0863A1EA6365}" dt="2025-10-16T14:25:36.537" v="1869" actId="1076"/>
          <ac:spMkLst>
            <pc:docMk/>
            <pc:sldMk cId="2056485899" sldId="2147374070"/>
            <ac:spMk id="4" creationId="{117CF7DB-D68A-3FD9-F92A-45AD5932E922}"/>
          </ac:spMkLst>
        </pc:spChg>
        <pc:spChg chg="mod">
          <ac:chgData name="Pietro Ducange" userId="3881275a-5346-4624-88aa-cc4682e089e6" providerId="ADAL" clId="{44BE5F3D-A143-9947-B02B-0863A1EA6365}" dt="2025-10-16T13:20:41.287" v="958" actId="20577"/>
          <ac:spMkLst>
            <pc:docMk/>
            <pc:sldMk cId="2056485899" sldId="2147374070"/>
            <ac:spMk id="6" creationId="{8D2CB642-F885-E71D-E392-E9B627BC01BE}"/>
          </ac:spMkLst>
        </pc:spChg>
        <pc:spChg chg="add mod">
          <ac:chgData name="Pietro Ducange" userId="3881275a-5346-4624-88aa-cc4682e089e6" providerId="ADAL" clId="{44BE5F3D-A143-9947-B02B-0863A1EA6365}" dt="2025-10-18T07:01:43.668" v="1929" actId="20577"/>
          <ac:spMkLst>
            <pc:docMk/>
            <pc:sldMk cId="2056485899" sldId="2147374070"/>
            <ac:spMk id="7" creationId="{45C985BB-055E-91F2-DB82-F360F8A3014D}"/>
          </ac:spMkLst>
        </pc:spChg>
        <pc:spChg chg="add mod">
          <ac:chgData name="Pietro Ducange" userId="3881275a-5346-4624-88aa-cc4682e089e6" providerId="ADAL" clId="{44BE5F3D-A143-9947-B02B-0863A1EA6365}" dt="2025-10-16T14:25:14.248" v="1858" actId="14100"/>
          <ac:spMkLst>
            <pc:docMk/>
            <pc:sldMk cId="2056485899" sldId="2147374070"/>
            <ac:spMk id="10" creationId="{646DC289-6274-2D70-A6D2-45916D86B59E}"/>
          </ac:spMkLst>
        </pc:spChg>
        <pc:spChg chg="add mod">
          <ac:chgData name="Pietro Ducange" userId="3881275a-5346-4624-88aa-cc4682e089e6" providerId="ADAL" clId="{44BE5F3D-A143-9947-B02B-0863A1EA6365}" dt="2025-10-16T14:25:32.778" v="1868" actId="20577"/>
          <ac:spMkLst>
            <pc:docMk/>
            <pc:sldMk cId="2056485899" sldId="2147374070"/>
            <ac:spMk id="12" creationId="{EF87A1DB-BA33-5C0A-D4FA-50276407CC9F}"/>
          </ac:spMkLst>
        </pc:spChg>
        <pc:spChg chg="add mod">
          <ac:chgData name="Pietro Ducange" userId="3881275a-5346-4624-88aa-cc4682e089e6" providerId="ADAL" clId="{44BE5F3D-A143-9947-B02B-0863A1EA6365}" dt="2025-10-18T09:22:48.479" v="2718" actId="692"/>
          <ac:spMkLst>
            <pc:docMk/>
            <pc:sldMk cId="2056485899" sldId="2147374070"/>
            <ac:spMk id="16" creationId="{37E89A84-BBE9-92D9-3619-8F22368F9881}"/>
          </ac:spMkLst>
        </pc:spChg>
      </pc:sldChg>
      <pc:sldChg chg="addSp delSp modSp add mod">
        <pc:chgData name="Pietro Ducange" userId="3881275a-5346-4624-88aa-cc4682e089e6" providerId="ADAL" clId="{44BE5F3D-A143-9947-B02B-0863A1EA6365}" dt="2025-10-21T15:17:14.417" v="4021" actId="20577"/>
        <pc:sldMkLst>
          <pc:docMk/>
          <pc:sldMk cId="2810419614" sldId="2147374071"/>
        </pc:sldMkLst>
        <pc:spChg chg="add mod">
          <ac:chgData name="Pietro Ducange" userId="3881275a-5346-4624-88aa-cc4682e089e6" providerId="ADAL" clId="{44BE5F3D-A143-9947-B02B-0863A1EA6365}" dt="2025-10-18T07:02:52.976" v="1960" actId="113"/>
          <ac:spMkLst>
            <pc:docMk/>
            <pc:sldMk cId="2810419614" sldId="2147374071"/>
            <ac:spMk id="3" creationId="{BB042C05-BE1A-0C8C-7482-38EE8F01A05D}"/>
          </ac:spMkLst>
        </pc:spChg>
        <pc:spChg chg="mod">
          <ac:chgData name="Pietro Ducange" userId="3881275a-5346-4624-88aa-cc4682e089e6" providerId="ADAL" clId="{44BE5F3D-A143-9947-B02B-0863A1EA6365}" dt="2025-10-16T13:20:30.154" v="942" actId="20577"/>
          <ac:spMkLst>
            <pc:docMk/>
            <pc:sldMk cId="2810419614" sldId="2147374071"/>
            <ac:spMk id="6" creationId="{56C4848F-A554-DA0E-FC2A-97E1D9C396C5}"/>
          </ac:spMkLst>
        </pc:spChg>
        <pc:spChg chg="add mod">
          <ac:chgData name="Pietro Ducange" userId="3881275a-5346-4624-88aa-cc4682e089e6" providerId="ADAL" clId="{44BE5F3D-A143-9947-B02B-0863A1EA6365}" dt="2025-10-21T15:17:14.417" v="4021" actId="20577"/>
          <ac:spMkLst>
            <pc:docMk/>
            <pc:sldMk cId="2810419614" sldId="2147374071"/>
            <ac:spMk id="7" creationId="{0EC89406-8710-EF04-DE8B-CE39256DEC81}"/>
          </ac:spMkLst>
        </pc:spChg>
      </pc:sldChg>
      <pc:sldChg chg="delSp modSp add mod">
        <pc:chgData name="Pietro Ducange" userId="3881275a-5346-4624-88aa-cc4682e089e6" providerId="ADAL" clId="{44BE5F3D-A143-9947-B02B-0863A1EA6365}" dt="2025-10-18T07:30:47.025" v="2035" actId="113"/>
        <pc:sldMkLst>
          <pc:docMk/>
          <pc:sldMk cId="87379697" sldId="2147374072"/>
        </pc:sldMkLst>
        <pc:spChg chg="mod">
          <ac:chgData name="Pietro Ducange" userId="3881275a-5346-4624-88aa-cc4682e089e6" providerId="ADAL" clId="{44BE5F3D-A143-9947-B02B-0863A1EA6365}" dt="2025-10-18T07:30:47.025" v="2035" actId="113"/>
          <ac:spMkLst>
            <pc:docMk/>
            <pc:sldMk cId="87379697" sldId="2147374072"/>
            <ac:spMk id="2" creationId="{DB039D07-936A-4125-23F1-540BD49F6B0C}"/>
          </ac:spMkLst>
        </pc:spChg>
      </pc:sldChg>
      <pc:sldChg chg="addSp delSp modSp add mod delAnim modAnim">
        <pc:chgData name="Pietro Ducange" userId="3881275a-5346-4624-88aa-cc4682e089e6" providerId="ADAL" clId="{44BE5F3D-A143-9947-B02B-0863A1EA6365}" dt="2025-10-18T07:47:44.643" v="2134" actId="113"/>
        <pc:sldMkLst>
          <pc:docMk/>
          <pc:sldMk cId="1047173809" sldId="2147374073"/>
        </pc:sldMkLst>
        <pc:spChg chg="mod">
          <ac:chgData name="Pietro Ducange" userId="3881275a-5346-4624-88aa-cc4682e089e6" providerId="ADAL" clId="{44BE5F3D-A143-9947-B02B-0863A1EA6365}" dt="2025-10-18T07:27:40.015" v="2024" actId="1076"/>
          <ac:spMkLst>
            <pc:docMk/>
            <pc:sldMk cId="1047173809" sldId="2147374073"/>
            <ac:spMk id="2" creationId="{9033DD63-6F1D-CF4F-A489-FF5BE3DCEB60}"/>
          </ac:spMkLst>
        </pc:spChg>
        <pc:spChg chg="add mod">
          <ac:chgData name="Pietro Ducange" userId="3881275a-5346-4624-88aa-cc4682e089e6" providerId="ADAL" clId="{44BE5F3D-A143-9947-B02B-0863A1EA6365}" dt="2025-10-18T07:27:32.978" v="2022" actId="1076"/>
          <ac:spMkLst>
            <pc:docMk/>
            <pc:sldMk cId="1047173809" sldId="2147374073"/>
            <ac:spMk id="14" creationId="{E3105B6B-88A5-C4B8-404B-F7E1A4BCBA3E}"/>
          </ac:spMkLst>
        </pc:spChg>
        <pc:spChg chg="add mod">
          <ac:chgData name="Pietro Ducange" userId="3881275a-5346-4624-88aa-cc4682e089e6" providerId="ADAL" clId="{44BE5F3D-A143-9947-B02B-0863A1EA6365}" dt="2025-10-18T07:27:32.978" v="2022" actId="1076"/>
          <ac:spMkLst>
            <pc:docMk/>
            <pc:sldMk cId="1047173809" sldId="2147374073"/>
            <ac:spMk id="16" creationId="{E62C30AA-1006-58FC-01B6-7D8AAF3D786A}"/>
          </ac:spMkLst>
        </pc:spChg>
        <pc:spChg chg="add mod">
          <ac:chgData name="Pietro Ducange" userId="3881275a-5346-4624-88aa-cc4682e089e6" providerId="ADAL" clId="{44BE5F3D-A143-9947-B02B-0863A1EA6365}" dt="2025-10-18T07:27:32.978" v="2022" actId="1076"/>
          <ac:spMkLst>
            <pc:docMk/>
            <pc:sldMk cId="1047173809" sldId="2147374073"/>
            <ac:spMk id="18" creationId="{9476C549-87A3-8D15-0620-62C1A10AAD2F}"/>
          </ac:spMkLst>
        </pc:spChg>
        <pc:spChg chg="add mod">
          <ac:chgData name="Pietro Ducange" userId="3881275a-5346-4624-88aa-cc4682e089e6" providerId="ADAL" clId="{44BE5F3D-A143-9947-B02B-0863A1EA6365}" dt="2025-10-18T07:27:32.978" v="2022" actId="1076"/>
          <ac:spMkLst>
            <pc:docMk/>
            <pc:sldMk cId="1047173809" sldId="2147374073"/>
            <ac:spMk id="20" creationId="{654EDD40-A70C-FF26-AA72-D51D162FD660}"/>
          </ac:spMkLst>
        </pc:spChg>
        <pc:spChg chg="add mod">
          <ac:chgData name="Pietro Ducange" userId="3881275a-5346-4624-88aa-cc4682e089e6" providerId="ADAL" clId="{44BE5F3D-A143-9947-B02B-0863A1EA6365}" dt="2025-10-18T07:27:32.978" v="2022" actId="1076"/>
          <ac:spMkLst>
            <pc:docMk/>
            <pc:sldMk cId="1047173809" sldId="2147374073"/>
            <ac:spMk id="21" creationId="{038EC2E9-9B3A-4F57-F749-0BB06499046F}"/>
          </ac:spMkLst>
        </pc:spChg>
        <pc:spChg chg="add mod">
          <ac:chgData name="Pietro Ducange" userId="3881275a-5346-4624-88aa-cc4682e089e6" providerId="ADAL" clId="{44BE5F3D-A143-9947-B02B-0863A1EA6365}" dt="2025-10-18T07:27:32.978" v="2022" actId="1076"/>
          <ac:spMkLst>
            <pc:docMk/>
            <pc:sldMk cId="1047173809" sldId="2147374073"/>
            <ac:spMk id="22" creationId="{284EDC93-FC80-2153-0DB6-7EEE39C7C0F8}"/>
          </ac:spMkLst>
        </pc:spChg>
        <pc:spChg chg="add mod">
          <ac:chgData name="Pietro Ducange" userId="3881275a-5346-4624-88aa-cc4682e089e6" providerId="ADAL" clId="{44BE5F3D-A143-9947-B02B-0863A1EA6365}" dt="2025-10-18T07:27:59.143" v="2026" actId="1076"/>
          <ac:spMkLst>
            <pc:docMk/>
            <pc:sldMk cId="1047173809" sldId="2147374073"/>
            <ac:spMk id="31" creationId="{487367A8-DF23-6129-3FE3-C1CB7589D54B}"/>
          </ac:spMkLst>
        </pc:spChg>
        <pc:spChg chg="add mod">
          <ac:chgData name="Pietro Ducange" userId="3881275a-5346-4624-88aa-cc4682e089e6" providerId="ADAL" clId="{44BE5F3D-A143-9947-B02B-0863A1EA6365}" dt="2025-10-18T07:27:59.143" v="2026" actId="1076"/>
          <ac:spMkLst>
            <pc:docMk/>
            <pc:sldMk cId="1047173809" sldId="2147374073"/>
            <ac:spMk id="32" creationId="{3026E8C3-E293-4841-D5E3-CEC0056122D9}"/>
          </ac:spMkLst>
        </pc:spChg>
        <pc:spChg chg="add mod">
          <ac:chgData name="Pietro Ducange" userId="3881275a-5346-4624-88aa-cc4682e089e6" providerId="ADAL" clId="{44BE5F3D-A143-9947-B02B-0863A1EA6365}" dt="2025-10-18T07:27:59.143" v="2026" actId="1076"/>
          <ac:spMkLst>
            <pc:docMk/>
            <pc:sldMk cId="1047173809" sldId="2147374073"/>
            <ac:spMk id="33" creationId="{1DC9EA99-2ACE-EB61-5619-CC191994E9F0}"/>
          </ac:spMkLst>
        </pc:spChg>
        <pc:spChg chg="add mod">
          <ac:chgData name="Pietro Ducange" userId="3881275a-5346-4624-88aa-cc4682e089e6" providerId="ADAL" clId="{44BE5F3D-A143-9947-B02B-0863A1EA6365}" dt="2025-10-18T07:27:59.143" v="2026" actId="1076"/>
          <ac:spMkLst>
            <pc:docMk/>
            <pc:sldMk cId="1047173809" sldId="2147374073"/>
            <ac:spMk id="37" creationId="{26301132-7BD4-6E09-BC3A-74B3085E4EA2}"/>
          </ac:spMkLst>
        </pc:spChg>
        <pc:spChg chg="add mod">
          <ac:chgData name="Pietro Ducange" userId="3881275a-5346-4624-88aa-cc4682e089e6" providerId="ADAL" clId="{44BE5F3D-A143-9947-B02B-0863A1EA6365}" dt="2025-10-18T07:27:59.143" v="2026" actId="1076"/>
          <ac:spMkLst>
            <pc:docMk/>
            <pc:sldMk cId="1047173809" sldId="2147374073"/>
            <ac:spMk id="38" creationId="{64FE66AE-3099-BA85-310D-B9DB156FCBEC}"/>
          </ac:spMkLst>
        </pc:spChg>
        <pc:spChg chg="add mod">
          <ac:chgData name="Pietro Ducange" userId="3881275a-5346-4624-88aa-cc4682e089e6" providerId="ADAL" clId="{44BE5F3D-A143-9947-B02B-0863A1EA6365}" dt="2025-10-18T07:27:59.143" v="2026" actId="1076"/>
          <ac:spMkLst>
            <pc:docMk/>
            <pc:sldMk cId="1047173809" sldId="2147374073"/>
            <ac:spMk id="39" creationId="{A2D6BAD2-2DCB-E142-D4F1-7C7DA7F3B1F2}"/>
          </ac:spMkLst>
        </pc:spChg>
        <pc:spChg chg="add mod">
          <ac:chgData name="Pietro Ducange" userId="3881275a-5346-4624-88aa-cc4682e089e6" providerId="ADAL" clId="{44BE5F3D-A143-9947-B02B-0863A1EA6365}" dt="2025-10-18T07:27:59.143" v="2026" actId="1076"/>
          <ac:spMkLst>
            <pc:docMk/>
            <pc:sldMk cId="1047173809" sldId="2147374073"/>
            <ac:spMk id="40" creationId="{E66AF9D2-E5AE-DE0F-60A9-A9D24F4B8B85}"/>
          </ac:spMkLst>
        </pc:spChg>
        <pc:spChg chg="add mod">
          <ac:chgData name="Pietro Ducange" userId="3881275a-5346-4624-88aa-cc4682e089e6" providerId="ADAL" clId="{44BE5F3D-A143-9947-B02B-0863A1EA6365}" dt="2025-10-18T07:27:59.143" v="2026" actId="1076"/>
          <ac:spMkLst>
            <pc:docMk/>
            <pc:sldMk cId="1047173809" sldId="2147374073"/>
            <ac:spMk id="44" creationId="{B5CD52B3-46DA-365F-E798-A6A4DB4E5779}"/>
          </ac:spMkLst>
        </pc:spChg>
        <pc:spChg chg="add mod">
          <ac:chgData name="Pietro Ducange" userId="3881275a-5346-4624-88aa-cc4682e089e6" providerId="ADAL" clId="{44BE5F3D-A143-9947-B02B-0863A1EA6365}" dt="2025-10-18T07:28:13.900" v="2028" actId="1076"/>
          <ac:spMkLst>
            <pc:docMk/>
            <pc:sldMk cId="1047173809" sldId="2147374073"/>
            <ac:spMk id="45" creationId="{C679C5AD-12CA-2798-1E12-7E44DDA037BD}"/>
          </ac:spMkLst>
        </pc:spChg>
        <pc:spChg chg="add mod">
          <ac:chgData name="Pietro Ducange" userId="3881275a-5346-4624-88aa-cc4682e089e6" providerId="ADAL" clId="{44BE5F3D-A143-9947-B02B-0863A1EA6365}" dt="2025-10-18T07:28:13.900" v="2028" actId="1076"/>
          <ac:spMkLst>
            <pc:docMk/>
            <pc:sldMk cId="1047173809" sldId="2147374073"/>
            <ac:spMk id="46" creationId="{71F5A865-DB1E-0865-D589-A62439CEC3E2}"/>
          </ac:spMkLst>
        </pc:spChg>
        <pc:spChg chg="add mod">
          <ac:chgData name="Pietro Ducange" userId="3881275a-5346-4624-88aa-cc4682e089e6" providerId="ADAL" clId="{44BE5F3D-A143-9947-B02B-0863A1EA6365}" dt="2025-10-18T07:47:44.643" v="2134" actId="113"/>
          <ac:spMkLst>
            <pc:docMk/>
            <pc:sldMk cId="1047173809" sldId="2147374073"/>
            <ac:spMk id="49" creationId="{8A03B390-941F-0759-2718-D8BF3A9AFD15}"/>
          </ac:spMkLst>
        </pc:spChg>
        <pc:picChg chg="add mod">
          <ac:chgData name="Pietro Ducange" userId="3881275a-5346-4624-88aa-cc4682e089e6" providerId="ADAL" clId="{44BE5F3D-A143-9947-B02B-0863A1EA6365}" dt="2025-10-18T07:27:32.978" v="2022" actId="1076"/>
          <ac:picMkLst>
            <pc:docMk/>
            <pc:sldMk cId="1047173809" sldId="2147374073"/>
            <ac:picMk id="4" creationId="{5D7E1803-C4BE-90C6-F5C5-717F3E2744FD}"/>
          </ac:picMkLst>
        </pc:picChg>
        <pc:picChg chg="add mod">
          <ac:chgData name="Pietro Ducange" userId="3881275a-5346-4624-88aa-cc4682e089e6" providerId="ADAL" clId="{44BE5F3D-A143-9947-B02B-0863A1EA6365}" dt="2025-10-18T07:27:32.978" v="2022" actId="1076"/>
          <ac:picMkLst>
            <pc:docMk/>
            <pc:sldMk cId="1047173809" sldId="2147374073"/>
            <ac:picMk id="12" creationId="{1AD805BD-0BA5-F3F9-189E-0E090D69965E}"/>
          </ac:picMkLst>
        </pc:picChg>
        <pc:picChg chg="add mod">
          <ac:chgData name="Pietro Ducange" userId="3881275a-5346-4624-88aa-cc4682e089e6" providerId="ADAL" clId="{44BE5F3D-A143-9947-B02B-0863A1EA6365}" dt="2025-10-18T07:27:32.978" v="2022" actId="1076"/>
          <ac:picMkLst>
            <pc:docMk/>
            <pc:sldMk cId="1047173809" sldId="2147374073"/>
            <ac:picMk id="13" creationId="{AA7EB1D7-BCB9-94F4-5FA2-F1901A53806F}"/>
          </ac:picMkLst>
        </pc:picChg>
        <pc:cxnChg chg="add mod">
          <ac:chgData name="Pietro Ducange" userId="3881275a-5346-4624-88aa-cc4682e089e6" providerId="ADAL" clId="{44BE5F3D-A143-9947-B02B-0863A1EA6365}" dt="2025-10-18T07:27:59.143" v="2026" actId="1076"/>
          <ac:cxnSpMkLst>
            <pc:docMk/>
            <pc:sldMk cId="1047173809" sldId="2147374073"/>
            <ac:cxnSpMk id="34" creationId="{FD3789F9-08DB-74C3-60BF-65F729224CC9}"/>
          </ac:cxnSpMkLst>
        </pc:cxnChg>
        <pc:cxnChg chg="add mod">
          <ac:chgData name="Pietro Ducange" userId="3881275a-5346-4624-88aa-cc4682e089e6" providerId="ADAL" clId="{44BE5F3D-A143-9947-B02B-0863A1EA6365}" dt="2025-10-18T07:27:59.143" v="2026" actId="1076"/>
          <ac:cxnSpMkLst>
            <pc:docMk/>
            <pc:sldMk cId="1047173809" sldId="2147374073"/>
            <ac:cxnSpMk id="35" creationId="{9A1472A8-3EB9-F6A8-C39B-A60E052C2EFB}"/>
          </ac:cxnSpMkLst>
        </pc:cxnChg>
      </pc:sldChg>
      <pc:sldChg chg="modSp add del">
        <pc:chgData name="Pietro Ducange" userId="3881275a-5346-4624-88aa-cc4682e089e6" providerId="ADAL" clId="{44BE5F3D-A143-9947-B02B-0863A1EA6365}" dt="2025-10-18T07:39:54.441" v="2053" actId="2696"/>
        <pc:sldMkLst>
          <pc:docMk/>
          <pc:sldMk cId="3028021876" sldId="2147374074"/>
        </pc:sldMkLst>
      </pc:sldChg>
      <pc:sldChg chg="addSp delSp modSp add mod">
        <pc:chgData name="Pietro Ducange" userId="3881275a-5346-4624-88aa-cc4682e089e6" providerId="ADAL" clId="{44BE5F3D-A143-9947-B02B-0863A1EA6365}" dt="2025-10-18T09:23:01.420" v="2720" actId="692"/>
        <pc:sldMkLst>
          <pc:docMk/>
          <pc:sldMk cId="3963020418" sldId="2147374074"/>
        </pc:sldMkLst>
        <pc:spChg chg="mod">
          <ac:chgData name="Pietro Ducange" userId="3881275a-5346-4624-88aa-cc4682e089e6" providerId="ADAL" clId="{44BE5F3D-A143-9947-B02B-0863A1EA6365}" dt="2025-10-18T07:54:05.879" v="2147" actId="113"/>
          <ac:spMkLst>
            <pc:docMk/>
            <pc:sldMk cId="3963020418" sldId="2147374074"/>
            <ac:spMk id="2" creationId="{4A584512-8D89-069F-0CF7-12A4C07750EF}"/>
          </ac:spMkLst>
        </pc:spChg>
        <pc:spChg chg="add mod">
          <ac:chgData name="Pietro Ducange" userId="3881275a-5346-4624-88aa-cc4682e089e6" providerId="ADAL" clId="{44BE5F3D-A143-9947-B02B-0863A1EA6365}" dt="2025-10-18T09:23:01.420" v="2720" actId="692"/>
          <ac:spMkLst>
            <pc:docMk/>
            <pc:sldMk cId="3963020418" sldId="2147374074"/>
            <ac:spMk id="7" creationId="{564F875B-3B77-F593-7146-06BA3E994F5F}"/>
          </ac:spMkLst>
        </pc:spChg>
        <pc:spChg chg="mod">
          <ac:chgData name="Pietro Ducange" userId="3881275a-5346-4624-88aa-cc4682e089e6" providerId="ADAL" clId="{44BE5F3D-A143-9947-B02B-0863A1EA6365}" dt="2025-10-18T07:59:17.023" v="2173" actId="1076"/>
          <ac:spMkLst>
            <pc:docMk/>
            <pc:sldMk cId="3963020418" sldId="2147374074"/>
            <ac:spMk id="9" creationId="{EEBBAD53-355B-C788-DFFA-69BABC01D71B}"/>
          </ac:spMkLst>
        </pc:spChg>
        <pc:spChg chg="mod">
          <ac:chgData name="Pietro Ducange" userId="3881275a-5346-4624-88aa-cc4682e089e6" providerId="ADAL" clId="{44BE5F3D-A143-9947-B02B-0863A1EA6365}" dt="2025-10-18T07:59:14.142" v="2172" actId="1076"/>
          <ac:spMkLst>
            <pc:docMk/>
            <pc:sldMk cId="3963020418" sldId="2147374074"/>
            <ac:spMk id="45" creationId="{16BD2EE5-459E-619F-ABE0-5FBAE6C6320E}"/>
          </ac:spMkLst>
        </pc:spChg>
        <pc:spChg chg="mod">
          <ac:chgData name="Pietro Ducange" userId="3881275a-5346-4624-88aa-cc4682e089e6" providerId="ADAL" clId="{44BE5F3D-A143-9947-B02B-0863A1EA6365}" dt="2025-10-18T07:59:14.142" v="2172" actId="1076"/>
          <ac:spMkLst>
            <pc:docMk/>
            <pc:sldMk cId="3963020418" sldId="2147374074"/>
            <ac:spMk id="50" creationId="{6E58BCDB-AD88-1DB1-322A-C8D563357CD0}"/>
          </ac:spMkLst>
        </pc:spChg>
        <pc:spChg chg="mod">
          <ac:chgData name="Pietro Ducange" userId="3881275a-5346-4624-88aa-cc4682e089e6" providerId="ADAL" clId="{44BE5F3D-A143-9947-B02B-0863A1EA6365}" dt="2025-10-18T07:59:14.142" v="2172" actId="1076"/>
          <ac:spMkLst>
            <pc:docMk/>
            <pc:sldMk cId="3963020418" sldId="2147374074"/>
            <ac:spMk id="52" creationId="{0F1E3E9A-7A56-C0CE-B358-765C250C3933}"/>
          </ac:spMkLst>
        </pc:spChg>
        <pc:grpChg chg="mod">
          <ac:chgData name="Pietro Ducange" userId="3881275a-5346-4624-88aa-cc4682e089e6" providerId="ADAL" clId="{44BE5F3D-A143-9947-B02B-0863A1EA6365}" dt="2025-10-18T07:59:14.142" v="2172" actId="1076"/>
          <ac:grpSpMkLst>
            <pc:docMk/>
            <pc:sldMk cId="3963020418" sldId="2147374074"/>
            <ac:grpSpMk id="3" creationId="{4E6BAE27-6961-3FE2-FABE-DA92E9C92C7C}"/>
          </ac:grpSpMkLst>
        </pc:grpChg>
        <pc:grpChg chg="mod">
          <ac:chgData name="Pietro Ducange" userId="3881275a-5346-4624-88aa-cc4682e089e6" providerId="ADAL" clId="{44BE5F3D-A143-9947-B02B-0863A1EA6365}" dt="2025-10-18T07:59:14.142" v="2172" actId="1076"/>
          <ac:grpSpMkLst>
            <pc:docMk/>
            <pc:sldMk cId="3963020418" sldId="2147374074"/>
            <ac:grpSpMk id="46" creationId="{091C2285-F44C-8F6B-3690-FFBA19271503}"/>
          </ac:grpSpMkLst>
        </pc:grpChg>
        <pc:picChg chg="mod">
          <ac:chgData name="Pietro Ducange" userId="3881275a-5346-4624-88aa-cc4682e089e6" providerId="ADAL" clId="{44BE5F3D-A143-9947-B02B-0863A1EA6365}" dt="2025-10-18T07:59:14.142" v="2172" actId="1076"/>
          <ac:picMkLst>
            <pc:docMk/>
            <pc:sldMk cId="3963020418" sldId="2147374074"/>
            <ac:picMk id="61" creationId="{99292E1D-E2C0-BDC2-CB2D-A70A3FE66D69}"/>
          </ac:picMkLst>
        </pc:picChg>
      </pc:sldChg>
      <pc:sldChg chg="addSp delSp modSp add mod">
        <pc:chgData name="Pietro Ducange" userId="3881275a-5346-4624-88aa-cc4682e089e6" providerId="ADAL" clId="{44BE5F3D-A143-9947-B02B-0863A1EA6365}" dt="2025-10-18T09:22:31.199" v="2714" actId="692"/>
        <pc:sldMkLst>
          <pc:docMk/>
          <pc:sldMk cId="575344813" sldId="2147374075"/>
        </pc:sldMkLst>
        <pc:spChg chg="mod">
          <ac:chgData name="Pietro Ducange" userId="3881275a-5346-4624-88aa-cc4682e089e6" providerId="ADAL" clId="{44BE5F3D-A143-9947-B02B-0863A1EA6365}" dt="2025-10-18T07:55:23.730" v="2153" actId="113"/>
          <ac:spMkLst>
            <pc:docMk/>
            <pc:sldMk cId="575344813" sldId="2147374075"/>
            <ac:spMk id="2" creationId="{4603617F-ABB2-2B01-0EA8-A93623DB28E6}"/>
          </ac:spMkLst>
        </pc:spChg>
        <pc:spChg chg="add mod">
          <ac:chgData name="Pietro Ducange" userId="3881275a-5346-4624-88aa-cc4682e089e6" providerId="ADAL" clId="{44BE5F3D-A143-9947-B02B-0863A1EA6365}" dt="2025-10-18T09:22:31.199" v="2714" actId="692"/>
          <ac:spMkLst>
            <pc:docMk/>
            <pc:sldMk cId="575344813" sldId="2147374075"/>
            <ac:spMk id="3" creationId="{83B0F6D5-6D0F-CE0F-C3E9-3465A0DDB9F6}"/>
          </ac:spMkLst>
        </pc:spChg>
      </pc:sldChg>
      <pc:sldChg chg="delSp modSp add del mod">
        <pc:chgData name="Pietro Ducange" userId="3881275a-5346-4624-88aa-cc4682e089e6" providerId="ADAL" clId="{44BE5F3D-A143-9947-B02B-0863A1EA6365}" dt="2025-10-18T07:39:36.444" v="2048" actId="2696"/>
        <pc:sldMkLst>
          <pc:docMk/>
          <pc:sldMk cId="1958196577" sldId="2147374075"/>
        </pc:sldMkLst>
      </pc:sldChg>
      <pc:sldChg chg="addSp delSp modSp new del mod">
        <pc:chgData name="Pietro Ducange" userId="3881275a-5346-4624-88aa-cc4682e089e6" providerId="ADAL" clId="{44BE5F3D-A143-9947-B02B-0863A1EA6365}" dt="2025-10-18T07:49:18.427" v="2135" actId="2696"/>
        <pc:sldMkLst>
          <pc:docMk/>
          <pc:sldMk cId="2960589854" sldId="2147374075"/>
        </pc:sldMkLst>
      </pc:sldChg>
      <pc:sldChg chg="addSp delSp modSp add mod">
        <pc:chgData name="Pietro Ducange" userId="3881275a-5346-4624-88aa-cc4682e089e6" providerId="ADAL" clId="{44BE5F3D-A143-9947-B02B-0863A1EA6365}" dt="2025-10-18T09:22:21.501" v="2713" actId="692"/>
        <pc:sldMkLst>
          <pc:docMk/>
          <pc:sldMk cId="4027040960" sldId="2147374076"/>
        </pc:sldMkLst>
        <pc:spChg chg="mod">
          <ac:chgData name="Pietro Ducange" userId="3881275a-5346-4624-88aa-cc4682e089e6" providerId="ADAL" clId="{44BE5F3D-A143-9947-B02B-0863A1EA6365}" dt="2025-10-18T07:57:33.597" v="2161" actId="113"/>
          <ac:spMkLst>
            <pc:docMk/>
            <pc:sldMk cId="4027040960" sldId="2147374076"/>
            <ac:spMk id="2" creationId="{2E527A4A-ED7C-76AA-FBD3-D93A1432FBD2}"/>
          </ac:spMkLst>
        </pc:spChg>
        <pc:spChg chg="add mod">
          <ac:chgData name="Pietro Ducange" userId="3881275a-5346-4624-88aa-cc4682e089e6" providerId="ADAL" clId="{44BE5F3D-A143-9947-B02B-0863A1EA6365}" dt="2025-10-18T08:00:31.025" v="2185"/>
          <ac:spMkLst>
            <pc:docMk/>
            <pc:sldMk cId="4027040960" sldId="2147374076"/>
            <ac:spMk id="7" creationId="{E009A084-D275-4F48-0F41-D6A05B94556F}"/>
          </ac:spMkLst>
        </pc:spChg>
        <pc:spChg chg="add mod">
          <ac:chgData name="Pietro Ducange" userId="3881275a-5346-4624-88aa-cc4682e089e6" providerId="ADAL" clId="{44BE5F3D-A143-9947-B02B-0863A1EA6365}" dt="2025-10-18T09:22:21.501" v="2713" actId="692"/>
          <ac:spMkLst>
            <pc:docMk/>
            <pc:sldMk cId="4027040960" sldId="2147374076"/>
            <ac:spMk id="8" creationId="{1E38102B-775D-CDBF-C5E8-AA187829E775}"/>
          </ac:spMkLst>
        </pc:spChg>
        <pc:spChg chg="mod">
          <ac:chgData name="Pietro Ducange" userId="3881275a-5346-4624-88aa-cc4682e089e6" providerId="ADAL" clId="{44BE5F3D-A143-9947-B02B-0863A1EA6365}" dt="2025-10-18T07:58:20.181" v="2166" actId="692"/>
          <ac:spMkLst>
            <pc:docMk/>
            <pc:sldMk cId="4027040960" sldId="2147374076"/>
            <ac:spMk id="47" creationId="{2F403067-2CFA-C3AC-07DF-3D1665384AD7}"/>
          </ac:spMkLst>
        </pc:spChg>
      </pc:sldChg>
      <pc:sldChg chg="add del">
        <pc:chgData name="Pietro Ducange" userId="3881275a-5346-4624-88aa-cc4682e089e6" providerId="ADAL" clId="{44BE5F3D-A143-9947-B02B-0863A1EA6365}" dt="2025-10-18T07:58:11.833" v="2165"/>
        <pc:sldMkLst>
          <pc:docMk/>
          <pc:sldMk cId="748761120" sldId="2147374077"/>
        </pc:sldMkLst>
      </pc:sldChg>
      <pc:sldChg chg="delSp modSp new del mod">
        <pc:chgData name="Pietro Ducange" userId="3881275a-5346-4624-88aa-cc4682e089e6" providerId="ADAL" clId="{44BE5F3D-A143-9947-B02B-0863A1EA6365}" dt="2025-10-20T14:53:45.765" v="3935" actId="2696"/>
        <pc:sldMkLst>
          <pc:docMk/>
          <pc:sldMk cId="1250806294" sldId="2147374077"/>
        </pc:sldMkLst>
      </pc:sldChg>
      <pc:sldChg chg="addSp delSp modSp new del mod">
        <pc:chgData name="Pietro Ducange" userId="3881275a-5346-4624-88aa-cc4682e089e6" providerId="ADAL" clId="{44BE5F3D-A143-9947-B02B-0863A1EA6365}" dt="2025-10-18T09:16:36.780" v="2690" actId="2696"/>
        <pc:sldMkLst>
          <pc:docMk/>
          <pc:sldMk cId="3760519080" sldId="2147374078"/>
        </pc:sldMkLst>
      </pc:sldChg>
      <pc:sldChg chg="addSp delSp modSp add mod">
        <pc:chgData name="Pietro Ducange" userId="3881275a-5346-4624-88aa-cc4682e089e6" providerId="ADAL" clId="{44BE5F3D-A143-9947-B02B-0863A1EA6365}" dt="2025-10-18T10:42:03.198" v="3532" actId="1076"/>
        <pc:sldMkLst>
          <pc:docMk/>
          <pc:sldMk cId="857938633" sldId="2147374079"/>
        </pc:sldMkLst>
        <pc:spChg chg="mod">
          <ac:chgData name="Pietro Ducange" userId="3881275a-5346-4624-88aa-cc4682e089e6" providerId="ADAL" clId="{44BE5F3D-A143-9947-B02B-0863A1EA6365}" dt="2025-10-18T10:42:03.198" v="3532" actId="1076"/>
          <ac:spMkLst>
            <pc:docMk/>
            <pc:sldMk cId="857938633" sldId="2147374079"/>
            <ac:spMk id="2" creationId="{4DBE6AB0-2D94-40D2-8AD9-12A7EF2BBAFF}"/>
          </ac:spMkLst>
        </pc:spChg>
        <pc:spChg chg="mod">
          <ac:chgData name="Pietro Ducange" userId="3881275a-5346-4624-88aa-cc4682e089e6" providerId="ADAL" clId="{44BE5F3D-A143-9947-B02B-0863A1EA6365}" dt="2025-10-18T09:16:06.715" v="2687" actId="1076"/>
          <ac:spMkLst>
            <pc:docMk/>
            <pc:sldMk cId="857938633" sldId="2147374079"/>
            <ac:spMk id="6" creationId="{E46E1247-AF63-4B4A-4715-65E4D2668FDC}"/>
          </ac:spMkLst>
        </pc:spChg>
        <pc:spChg chg="add mod">
          <ac:chgData name="Pietro Ducange" userId="3881275a-5346-4624-88aa-cc4682e089e6" providerId="ADAL" clId="{44BE5F3D-A143-9947-B02B-0863A1EA6365}" dt="2025-10-18T09:16:09.053" v="2688" actId="1076"/>
          <ac:spMkLst>
            <pc:docMk/>
            <pc:sldMk cId="857938633" sldId="2147374079"/>
            <ac:spMk id="7" creationId="{05E9CAD6-9316-2AE1-C6B2-61E4DCB31980}"/>
          </ac:spMkLst>
        </pc:spChg>
        <pc:spChg chg="add mod">
          <ac:chgData name="Pietro Ducange" userId="3881275a-5346-4624-88aa-cc4682e089e6" providerId="ADAL" clId="{44BE5F3D-A143-9947-B02B-0863A1EA6365}" dt="2025-10-18T09:21:27.907" v="2705" actId="692"/>
          <ac:spMkLst>
            <pc:docMk/>
            <pc:sldMk cId="857938633" sldId="2147374079"/>
            <ac:spMk id="9" creationId="{B7475DC7-B920-B774-105D-C6B46F9A235B}"/>
          </ac:spMkLst>
        </pc:spChg>
        <pc:spChg chg="mod">
          <ac:chgData name="Pietro Ducange" userId="3881275a-5346-4624-88aa-cc4682e089e6" providerId="ADAL" clId="{44BE5F3D-A143-9947-B02B-0863A1EA6365}" dt="2025-10-18T09:16:06.715" v="2687" actId="1076"/>
          <ac:spMkLst>
            <pc:docMk/>
            <pc:sldMk cId="857938633" sldId="2147374079"/>
            <ac:spMk id="10" creationId="{BA396F58-2C30-CA99-C483-9670916C62D8}"/>
          </ac:spMkLst>
        </pc:spChg>
        <pc:spChg chg="mod">
          <ac:chgData name="Pietro Ducange" userId="3881275a-5346-4624-88aa-cc4682e089e6" providerId="ADAL" clId="{44BE5F3D-A143-9947-B02B-0863A1EA6365}" dt="2025-10-18T09:20:11.007" v="2696" actId="14100"/>
          <ac:spMkLst>
            <pc:docMk/>
            <pc:sldMk cId="857938633" sldId="2147374079"/>
            <ac:spMk id="11" creationId="{5FAAA843-B264-ACC0-5241-498D01A51C28}"/>
          </ac:spMkLst>
        </pc:spChg>
        <pc:spChg chg="mod">
          <ac:chgData name="Pietro Ducange" userId="3881275a-5346-4624-88aa-cc4682e089e6" providerId="ADAL" clId="{44BE5F3D-A143-9947-B02B-0863A1EA6365}" dt="2025-10-18T09:16:06.715" v="2687" actId="1076"/>
          <ac:spMkLst>
            <pc:docMk/>
            <pc:sldMk cId="857938633" sldId="2147374079"/>
            <ac:spMk id="13" creationId="{67C70EE5-0926-DE9D-5C32-90F998093582}"/>
          </ac:spMkLst>
        </pc:spChg>
        <pc:spChg chg="mod">
          <ac:chgData name="Pietro Ducange" userId="3881275a-5346-4624-88aa-cc4682e089e6" providerId="ADAL" clId="{44BE5F3D-A143-9947-B02B-0863A1EA6365}" dt="2025-10-18T09:16:06.715" v="2687" actId="1076"/>
          <ac:spMkLst>
            <pc:docMk/>
            <pc:sldMk cId="857938633" sldId="2147374079"/>
            <ac:spMk id="15" creationId="{97E21FC0-8D65-55F6-82EE-0058481258D6}"/>
          </ac:spMkLst>
        </pc:spChg>
        <pc:spChg chg="mod">
          <ac:chgData name="Pietro Ducange" userId="3881275a-5346-4624-88aa-cc4682e089e6" providerId="ADAL" clId="{44BE5F3D-A143-9947-B02B-0863A1EA6365}" dt="2025-10-18T09:16:06.715" v="2687" actId="1076"/>
          <ac:spMkLst>
            <pc:docMk/>
            <pc:sldMk cId="857938633" sldId="2147374079"/>
            <ac:spMk id="18" creationId="{DF2272E9-B95A-627B-CA9E-82BDD6D80A13}"/>
          </ac:spMkLst>
        </pc:spChg>
        <pc:picChg chg="mod">
          <ac:chgData name="Pietro Ducange" userId="3881275a-5346-4624-88aa-cc4682e089e6" providerId="ADAL" clId="{44BE5F3D-A143-9947-B02B-0863A1EA6365}" dt="2025-10-18T09:16:06.715" v="2687" actId="1076"/>
          <ac:picMkLst>
            <pc:docMk/>
            <pc:sldMk cId="857938633" sldId="2147374079"/>
            <ac:picMk id="8" creationId="{A157E160-FFE6-281F-BE20-6CEC05DED6B5}"/>
          </ac:picMkLst>
        </pc:picChg>
        <pc:picChg chg="mod">
          <ac:chgData name="Pietro Ducange" userId="3881275a-5346-4624-88aa-cc4682e089e6" providerId="ADAL" clId="{44BE5F3D-A143-9947-B02B-0863A1EA6365}" dt="2025-10-18T09:16:06.715" v="2687" actId="1076"/>
          <ac:picMkLst>
            <pc:docMk/>
            <pc:sldMk cId="857938633" sldId="2147374079"/>
            <ac:picMk id="1028" creationId="{719D2FA1-3C96-A470-EEC3-0E6927E49B59}"/>
          </ac:picMkLst>
        </pc:picChg>
        <pc:picChg chg="mod">
          <ac:chgData name="Pietro Ducange" userId="3881275a-5346-4624-88aa-cc4682e089e6" providerId="ADAL" clId="{44BE5F3D-A143-9947-B02B-0863A1EA6365}" dt="2025-10-18T09:16:06.715" v="2687" actId="1076"/>
          <ac:picMkLst>
            <pc:docMk/>
            <pc:sldMk cId="857938633" sldId="2147374079"/>
            <ac:picMk id="1030" creationId="{DD2053C0-D8A3-672A-474B-7B48C34E44DF}"/>
          </ac:picMkLst>
        </pc:picChg>
      </pc:sldChg>
      <pc:sldChg chg="delSp modSp add mod">
        <pc:chgData name="Pietro Ducange" userId="3881275a-5346-4624-88aa-cc4682e089e6" providerId="ADAL" clId="{44BE5F3D-A143-9947-B02B-0863A1EA6365}" dt="2025-10-18T09:08:04.784" v="2519" actId="14100"/>
        <pc:sldMkLst>
          <pc:docMk/>
          <pc:sldMk cId="3845392285" sldId="2147374080"/>
        </pc:sldMkLst>
        <pc:spChg chg="mod">
          <ac:chgData name="Pietro Ducange" userId="3881275a-5346-4624-88aa-cc4682e089e6" providerId="ADAL" clId="{44BE5F3D-A143-9947-B02B-0863A1EA6365}" dt="2025-10-18T09:08:04.784" v="2519" actId="14100"/>
          <ac:spMkLst>
            <pc:docMk/>
            <pc:sldMk cId="3845392285" sldId="2147374080"/>
            <ac:spMk id="2" creationId="{4DBE6AB0-2D94-40D2-8AD9-12A7EF2BBAFF}"/>
          </ac:spMkLst>
        </pc:spChg>
      </pc:sldChg>
      <pc:sldChg chg="delSp modSp add mod">
        <pc:chgData name="Pietro Ducange" userId="3881275a-5346-4624-88aa-cc4682e089e6" providerId="ADAL" clId="{44BE5F3D-A143-9947-B02B-0863A1EA6365}" dt="2025-10-18T09:09:21.850" v="2530" actId="1076"/>
        <pc:sldMkLst>
          <pc:docMk/>
          <pc:sldMk cId="1269705887" sldId="2147374081"/>
        </pc:sldMkLst>
        <pc:spChg chg="mod">
          <ac:chgData name="Pietro Ducange" userId="3881275a-5346-4624-88aa-cc4682e089e6" providerId="ADAL" clId="{44BE5F3D-A143-9947-B02B-0863A1EA6365}" dt="2025-10-18T09:08:48.606" v="2525" actId="14100"/>
          <ac:spMkLst>
            <pc:docMk/>
            <pc:sldMk cId="1269705887" sldId="2147374081"/>
            <ac:spMk id="2" creationId="{4DBE6AB0-2D94-40D2-8AD9-12A7EF2BBAFF}"/>
          </ac:spMkLst>
        </pc:spChg>
        <pc:spChg chg="mod">
          <ac:chgData name="Pietro Ducange" userId="3881275a-5346-4624-88aa-cc4682e089e6" providerId="ADAL" clId="{44BE5F3D-A143-9947-B02B-0863A1EA6365}" dt="2025-10-18T09:09:21.850" v="2530" actId="1076"/>
          <ac:spMkLst>
            <pc:docMk/>
            <pc:sldMk cId="1269705887" sldId="2147374081"/>
            <ac:spMk id="22" creationId="{529013D7-3434-B62B-D73E-E5661D189802}"/>
          </ac:spMkLst>
        </pc:spChg>
      </pc:sldChg>
      <pc:sldChg chg="addSp modSp new mod ord">
        <pc:chgData name="Pietro Ducange" userId="3881275a-5346-4624-88aa-cc4682e089e6" providerId="ADAL" clId="{44BE5F3D-A143-9947-B02B-0863A1EA6365}" dt="2025-10-18T10:11:42.844" v="3227" actId="692"/>
        <pc:sldMkLst>
          <pc:docMk/>
          <pc:sldMk cId="475663211" sldId="2147374082"/>
        </pc:sldMkLst>
        <pc:spChg chg="add mod">
          <ac:chgData name="Pietro Ducange" userId="3881275a-5346-4624-88aa-cc4682e089e6" providerId="ADAL" clId="{44BE5F3D-A143-9947-B02B-0863A1EA6365}" dt="2025-10-18T09:40:12.339" v="2867" actId="114"/>
          <ac:spMkLst>
            <pc:docMk/>
            <pc:sldMk cId="475663211" sldId="2147374082"/>
            <ac:spMk id="2" creationId="{E298187E-CA63-37F4-3B8B-4D726136AB4C}"/>
          </ac:spMkLst>
        </pc:spChg>
        <pc:spChg chg="add mod">
          <ac:chgData name="Pietro Ducange" userId="3881275a-5346-4624-88aa-cc4682e089e6" providerId="ADAL" clId="{44BE5F3D-A143-9947-B02B-0863A1EA6365}" dt="2025-10-18T09:36:56.615" v="2843" actId="1076"/>
          <ac:spMkLst>
            <pc:docMk/>
            <pc:sldMk cId="475663211" sldId="2147374082"/>
            <ac:spMk id="5" creationId="{3603AB1F-39F2-DA21-F73F-27D0FED82DAA}"/>
          </ac:spMkLst>
        </pc:spChg>
        <pc:spChg chg="add mod">
          <ac:chgData name="Pietro Ducange" userId="3881275a-5346-4624-88aa-cc4682e089e6" providerId="ADAL" clId="{44BE5F3D-A143-9947-B02B-0863A1EA6365}" dt="2025-10-18T09:36:38.572" v="2839" actId="1076"/>
          <ac:spMkLst>
            <pc:docMk/>
            <pc:sldMk cId="475663211" sldId="2147374082"/>
            <ac:spMk id="6" creationId="{0516BDFD-76D2-DDDA-DBF7-E657E9B6F9FE}"/>
          </ac:spMkLst>
        </pc:spChg>
        <pc:spChg chg="add mod">
          <ac:chgData name="Pietro Ducange" userId="3881275a-5346-4624-88aa-cc4682e089e6" providerId="ADAL" clId="{44BE5F3D-A143-9947-B02B-0863A1EA6365}" dt="2025-10-18T10:11:42.844" v="3227" actId="692"/>
          <ac:spMkLst>
            <pc:docMk/>
            <pc:sldMk cId="475663211" sldId="2147374082"/>
            <ac:spMk id="8" creationId="{C6A0EDEF-3B9A-DD54-88C1-63C6AF8E209A}"/>
          </ac:spMkLst>
        </pc:spChg>
        <pc:picChg chg="add mod">
          <ac:chgData name="Pietro Ducange" userId="3881275a-5346-4624-88aa-cc4682e089e6" providerId="ADAL" clId="{44BE5F3D-A143-9947-B02B-0863A1EA6365}" dt="2025-10-18T09:36:43.988" v="2841" actId="14100"/>
          <ac:picMkLst>
            <pc:docMk/>
            <pc:sldMk cId="475663211" sldId="2147374082"/>
            <ac:picMk id="4" creationId="{689F4E16-3761-CD09-4D2E-60B542782388}"/>
          </ac:picMkLst>
        </pc:picChg>
        <pc:picChg chg="add mod">
          <ac:chgData name="Pietro Ducange" userId="3881275a-5346-4624-88aa-cc4682e089e6" providerId="ADAL" clId="{44BE5F3D-A143-9947-B02B-0863A1EA6365}" dt="2025-10-18T09:36:38.572" v="2839" actId="1076"/>
          <ac:picMkLst>
            <pc:docMk/>
            <pc:sldMk cId="475663211" sldId="2147374082"/>
            <ac:picMk id="7" creationId="{2707F65A-A756-6B0D-FBC3-ECC1F2EA76C6}"/>
          </ac:picMkLst>
        </pc:picChg>
      </pc:sldChg>
      <pc:sldChg chg="addSp modSp new mod">
        <pc:chgData name="Pietro Ducange" userId="3881275a-5346-4624-88aa-cc4682e089e6" providerId="ADAL" clId="{44BE5F3D-A143-9947-B02B-0863A1EA6365}" dt="2025-10-18T10:09:48.416" v="3218" actId="14100"/>
        <pc:sldMkLst>
          <pc:docMk/>
          <pc:sldMk cId="100600221" sldId="2147374083"/>
        </pc:sldMkLst>
        <pc:spChg chg="mod">
          <ac:chgData name="Pietro Ducange" userId="3881275a-5346-4624-88aa-cc4682e089e6" providerId="ADAL" clId="{44BE5F3D-A143-9947-B02B-0863A1EA6365}" dt="2025-10-18T09:57:05.610" v="3160" actId="27636"/>
          <ac:spMkLst>
            <pc:docMk/>
            <pc:sldMk cId="100600221" sldId="2147374083"/>
            <ac:spMk id="2" creationId="{5E59649E-6679-D05B-1212-AA60CFC02C0D}"/>
          </ac:spMkLst>
        </pc:spChg>
        <pc:spChg chg="add mod">
          <ac:chgData name="Pietro Ducange" userId="3881275a-5346-4624-88aa-cc4682e089e6" providerId="ADAL" clId="{44BE5F3D-A143-9947-B02B-0863A1EA6365}" dt="2025-10-18T10:05:55.241" v="3171" actId="1076"/>
          <ac:spMkLst>
            <pc:docMk/>
            <pc:sldMk cId="100600221" sldId="2147374083"/>
            <ac:spMk id="4" creationId="{851CCC07-C36F-10CC-1280-7E0A4559C041}"/>
          </ac:spMkLst>
        </pc:spChg>
        <pc:spChg chg="add mod">
          <ac:chgData name="Pietro Ducange" userId="3881275a-5346-4624-88aa-cc4682e089e6" providerId="ADAL" clId="{44BE5F3D-A143-9947-B02B-0863A1EA6365}" dt="2025-10-18T10:05:47.370" v="3169" actId="1076"/>
          <ac:spMkLst>
            <pc:docMk/>
            <pc:sldMk cId="100600221" sldId="2147374083"/>
            <ac:spMk id="5" creationId="{F5107548-7544-03FA-E1A1-5CA33AC8B3EF}"/>
          </ac:spMkLst>
        </pc:spChg>
        <pc:spChg chg="add mod">
          <ac:chgData name="Pietro Ducange" userId="3881275a-5346-4624-88aa-cc4682e089e6" providerId="ADAL" clId="{44BE5F3D-A143-9947-B02B-0863A1EA6365}" dt="2025-10-18T10:06:03.371" v="3174" actId="1076"/>
          <ac:spMkLst>
            <pc:docMk/>
            <pc:sldMk cId="100600221" sldId="2147374083"/>
            <ac:spMk id="7" creationId="{04FE1028-F6A2-E7E6-DBCB-7730F7E321A9}"/>
          </ac:spMkLst>
        </pc:spChg>
        <pc:spChg chg="add mod">
          <ac:chgData name="Pietro Ducange" userId="3881275a-5346-4624-88aa-cc4682e089e6" providerId="ADAL" clId="{44BE5F3D-A143-9947-B02B-0863A1EA6365}" dt="2025-10-18T10:06:59.705" v="3179" actId="2085"/>
          <ac:spMkLst>
            <pc:docMk/>
            <pc:sldMk cId="100600221" sldId="2147374083"/>
            <ac:spMk id="10" creationId="{51253429-CD60-5D96-D1D4-EC49CBD033EB}"/>
          </ac:spMkLst>
        </pc:spChg>
        <pc:spChg chg="add mod">
          <ac:chgData name="Pietro Ducange" userId="3881275a-5346-4624-88aa-cc4682e089e6" providerId="ADAL" clId="{44BE5F3D-A143-9947-B02B-0863A1EA6365}" dt="2025-10-18T10:07:53.764" v="3211" actId="1036"/>
          <ac:spMkLst>
            <pc:docMk/>
            <pc:sldMk cId="100600221" sldId="2147374083"/>
            <ac:spMk id="11" creationId="{F368D876-0E2F-A16C-E2BE-1F3578586F0C}"/>
          </ac:spMkLst>
        </pc:spChg>
        <pc:spChg chg="add mod">
          <ac:chgData name="Pietro Ducange" userId="3881275a-5346-4624-88aa-cc4682e089e6" providerId="ADAL" clId="{44BE5F3D-A143-9947-B02B-0863A1EA6365}" dt="2025-10-18T10:09:48.416" v="3218" actId="14100"/>
          <ac:spMkLst>
            <pc:docMk/>
            <pc:sldMk cId="100600221" sldId="2147374083"/>
            <ac:spMk id="12" creationId="{4975971E-14AC-BDCD-B57B-2173920B3B61}"/>
          </ac:spMkLst>
        </pc:spChg>
        <pc:picChg chg="add mod">
          <ac:chgData name="Pietro Ducange" userId="3881275a-5346-4624-88aa-cc4682e089e6" providerId="ADAL" clId="{44BE5F3D-A143-9947-B02B-0863A1EA6365}" dt="2025-10-18T10:05:51.811" v="3170" actId="14100"/>
          <ac:picMkLst>
            <pc:docMk/>
            <pc:sldMk cId="100600221" sldId="2147374083"/>
            <ac:picMk id="3" creationId="{2C34AE11-F8E7-5C67-A898-0DF28A6F3E9F}"/>
          </ac:picMkLst>
        </pc:picChg>
        <pc:picChg chg="add mod">
          <ac:chgData name="Pietro Ducange" userId="3881275a-5346-4624-88aa-cc4682e089e6" providerId="ADAL" clId="{44BE5F3D-A143-9947-B02B-0863A1EA6365}" dt="2025-10-18T10:05:58.797" v="3172" actId="1076"/>
          <ac:picMkLst>
            <pc:docMk/>
            <pc:sldMk cId="100600221" sldId="2147374083"/>
            <ac:picMk id="6" creationId="{598EAC3A-C13C-FA55-2296-0795EA170288}"/>
          </ac:picMkLst>
        </pc:picChg>
        <pc:picChg chg="add mod">
          <ac:chgData name="Pietro Ducange" userId="3881275a-5346-4624-88aa-cc4682e089e6" providerId="ADAL" clId="{44BE5F3D-A143-9947-B02B-0863A1EA6365}" dt="2025-10-18T10:06:06.222" v="3175" actId="1076"/>
          <ac:picMkLst>
            <pc:docMk/>
            <pc:sldMk cId="100600221" sldId="2147374083"/>
            <ac:picMk id="9" creationId="{7B9D2250-1849-4B0B-FFE5-065AEE3A5F57}"/>
          </ac:picMkLst>
        </pc:picChg>
      </pc:sldChg>
      <pc:sldChg chg="addSp delSp modSp new mod">
        <pc:chgData name="Pietro Ducange" userId="3881275a-5346-4624-88aa-cc4682e089e6" providerId="ADAL" clId="{44BE5F3D-A143-9947-B02B-0863A1EA6365}" dt="2025-10-21T15:19:03.234" v="4024" actId="692"/>
        <pc:sldMkLst>
          <pc:docMk/>
          <pc:sldMk cId="724457844" sldId="2147374084"/>
        </pc:sldMkLst>
        <pc:spChg chg="mod">
          <ac:chgData name="Pietro Ducange" userId="3881275a-5346-4624-88aa-cc4682e089e6" providerId="ADAL" clId="{44BE5F3D-A143-9947-B02B-0863A1EA6365}" dt="2025-10-18T10:30:27.332" v="3452" actId="20577"/>
          <ac:spMkLst>
            <pc:docMk/>
            <pc:sldMk cId="724457844" sldId="2147374084"/>
            <ac:spMk id="2" creationId="{52F0A142-6F86-F978-E4BC-D3440AC97DC8}"/>
          </ac:spMkLst>
        </pc:spChg>
        <pc:spChg chg="add mod">
          <ac:chgData name="Pietro Ducange" userId="3881275a-5346-4624-88aa-cc4682e089e6" providerId="ADAL" clId="{44BE5F3D-A143-9947-B02B-0863A1EA6365}" dt="2025-10-21T15:19:03.234" v="4024" actId="692"/>
          <ac:spMkLst>
            <pc:docMk/>
            <pc:sldMk cId="724457844" sldId="2147374084"/>
            <ac:spMk id="6" creationId="{DA3AF129-98AE-9D10-2B67-B60617739450}"/>
          </ac:spMkLst>
        </pc:spChg>
        <pc:picChg chg="add mod">
          <ac:chgData name="Pietro Ducange" userId="3881275a-5346-4624-88aa-cc4682e089e6" providerId="ADAL" clId="{44BE5F3D-A143-9947-B02B-0863A1EA6365}" dt="2025-10-18T10:30:36.073" v="3455" actId="1076"/>
          <ac:picMkLst>
            <pc:docMk/>
            <pc:sldMk cId="724457844" sldId="2147374084"/>
            <ac:picMk id="4" creationId="{1DF9776C-B94E-225F-BF87-EF1A98450ECE}"/>
          </ac:picMkLst>
        </pc:picChg>
      </pc:sldChg>
      <pc:sldChg chg="add del">
        <pc:chgData name="Pietro Ducange" userId="3881275a-5346-4624-88aa-cc4682e089e6" providerId="ADAL" clId="{44BE5F3D-A143-9947-B02B-0863A1EA6365}" dt="2025-10-18T09:53:50.546" v="3098"/>
        <pc:sldMkLst>
          <pc:docMk/>
          <pc:sldMk cId="731955012" sldId="2147374084"/>
        </pc:sldMkLst>
      </pc:sldChg>
      <pc:sldChg chg="add del">
        <pc:chgData name="Pietro Ducange" userId="3881275a-5346-4624-88aa-cc4682e089e6" providerId="ADAL" clId="{44BE5F3D-A143-9947-B02B-0863A1EA6365}" dt="2025-10-18T09:53:34.821" v="3094"/>
        <pc:sldMkLst>
          <pc:docMk/>
          <pc:sldMk cId="3957150557" sldId="2147374084"/>
        </pc:sldMkLst>
      </pc:sldChg>
      <pc:sldChg chg="addSp delSp modSp new mod modNotesTx">
        <pc:chgData name="Pietro Ducange" userId="3881275a-5346-4624-88aa-cc4682e089e6" providerId="ADAL" clId="{44BE5F3D-A143-9947-B02B-0863A1EA6365}" dt="2025-10-20T15:19:53.020" v="4014" actId="692"/>
        <pc:sldMkLst>
          <pc:docMk/>
          <pc:sldMk cId="2951554499" sldId="2147374085"/>
        </pc:sldMkLst>
        <pc:spChg chg="mod">
          <ac:chgData name="Pietro Ducange" userId="3881275a-5346-4624-88aa-cc4682e089e6" providerId="ADAL" clId="{44BE5F3D-A143-9947-B02B-0863A1EA6365}" dt="2025-10-20T14:48:08.768" v="3786" actId="27636"/>
          <ac:spMkLst>
            <pc:docMk/>
            <pc:sldMk cId="2951554499" sldId="2147374085"/>
            <ac:spMk id="2" creationId="{028710AA-FACD-3F93-19AD-3DBEDCDB2FA1}"/>
          </ac:spMkLst>
        </pc:spChg>
        <pc:spChg chg="add mod">
          <ac:chgData name="Pietro Ducange" userId="3881275a-5346-4624-88aa-cc4682e089e6" providerId="ADAL" clId="{44BE5F3D-A143-9947-B02B-0863A1EA6365}" dt="2025-10-20T14:54:28.883" v="3999" actId="20577"/>
          <ac:spMkLst>
            <pc:docMk/>
            <pc:sldMk cId="2951554499" sldId="2147374085"/>
            <ac:spMk id="5" creationId="{6A2C4022-2378-EA8C-0D7E-E9A3A5583372}"/>
          </ac:spMkLst>
        </pc:spChg>
        <pc:spChg chg="add mod">
          <ac:chgData name="Pietro Ducange" userId="3881275a-5346-4624-88aa-cc4682e089e6" providerId="ADAL" clId="{44BE5F3D-A143-9947-B02B-0863A1EA6365}" dt="2025-10-20T15:19:53.020" v="4014" actId="692"/>
          <ac:spMkLst>
            <pc:docMk/>
            <pc:sldMk cId="2951554499" sldId="2147374085"/>
            <ac:spMk id="7" creationId="{7BBF0B68-1BC2-9C40-5BE7-CDE728100AFD}"/>
          </ac:spMkLst>
        </pc:spChg>
        <pc:spChg chg="add mod">
          <ac:chgData name="Pietro Ducange" userId="3881275a-5346-4624-88aa-cc4682e089e6" providerId="ADAL" clId="{44BE5F3D-A143-9947-B02B-0863A1EA6365}" dt="2025-10-20T15:19:41.535" v="4011" actId="1076"/>
          <ac:spMkLst>
            <pc:docMk/>
            <pc:sldMk cId="2951554499" sldId="2147374085"/>
            <ac:spMk id="11" creationId="{69FD87C9-07D7-FC8E-D0B8-D2859708FEA0}"/>
          </ac:spMkLst>
        </pc:spChg>
        <pc:picChg chg="add mod">
          <ac:chgData name="Pietro Ducange" userId="3881275a-5346-4624-88aa-cc4682e089e6" providerId="ADAL" clId="{44BE5F3D-A143-9947-B02B-0863A1EA6365}" dt="2025-10-20T15:19:43.614" v="4012" actId="1076"/>
          <ac:picMkLst>
            <pc:docMk/>
            <pc:sldMk cId="2951554499" sldId="2147374085"/>
            <ac:picMk id="14" creationId="{B44ECB31-9C0C-1F61-536A-372796273909}"/>
          </ac:picMkLst>
        </pc:picChg>
        <pc:picChg chg="add mod">
          <ac:chgData name="Pietro Ducange" userId="3881275a-5346-4624-88aa-cc4682e089e6" providerId="ADAL" clId="{44BE5F3D-A143-9947-B02B-0863A1EA6365}" dt="2025-10-20T15:19:46.185" v="4013" actId="1076"/>
          <ac:picMkLst>
            <pc:docMk/>
            <pc:sldMk cId="2951554499" sldId="2147374085"/>
            <ac:picMk id="15" creationId="{75AA3FCF-9EB6-B782-0C15-49448A781A09}"/>
          </ac:picMkLst>
        </pc:picChg>
        <pc:picChg chg="add mod">
          <ac:chgData name="Pietro Ducange" userId="3881275a-5346-4624-88aa-cc4682e089e6" providerId="ADAL" clId="{44BE5F3D-A143-9947-B02B-0863A1EA6365}" dt="2025-10-20T14:51:22.600" v="3839" actId="14100"/>
          <ac:picMkLst>
            <pc:docMk/>
            <pc:sldMk cId="2951554499" sldId="2147374085"/>
            <ac:picMk id="1026" creationId="{9ED66B8E-64E8-9283-9624-A9FA4792397B}"/>
          </ac:picMkLst>
        </pc:picChg>
      </pc:sldChg>
      <pc:sldMasterChg chg="addSp delSp modSp mod modSldLayout">
        <pc:chgData name="Pietro Ducange" userId="3881275a-5346-4624-88aa-cc4682e089e6" providerId="ADAL" clId="{44BE5F3D-A143-9947-B02B-0863A1EA6365}" dt="2025-10-18T07:26:30.316" v="2004" actId="478"/>
        <pc:sldMasterMkLst>
          <pc:docMk/>
          <pc:sldMasterMk cId="2195863827" sldId="2147483702"/>
        </pc:sldMasterMkLst>
        <pc:picChg chg="add mod">
          <ac:chgData name="Pietro Ducange" userId="3881275a-5346-4624-88aa-cc4682e089e6" providerId="ADAL" clId="{44BE5F3D-A143-9947-B02B-0863A1EA6365}" dt="2025-10-16T08:25:39.778" v="83" actId="1076"/>
          <ac:picMkLst>
            <pc:docMk/>
            <pc:sldMasterMk cId="2195863827" sldId="2147483702"/>
            <ac:picMk id="4" creationId="{398DB61D-B596-0138-6514-4C9C10722E33}"/>
          </ac:picMkLst>
        </pc:picChg>
        <pc:picChg chg="add mod">
          <ac:chgData name="Pietro Ducange" userId="3881275a-5346-4624-88aa-cc4682e089e6" providerId="ADAL" clId="{44BE5F3D-A143-9947-B02B-0863A1EA6365}" dt="2025-10-16T08:32:07.322" v="219" actId="1076"/>
          <ac:picMkLst>
            <pc:docMk/>
            <pc:sldMasterMk cId="2195863827" sldId="2147483702"/>
            <ac:picMk id="5" creationId="{DF755263-B8F4-6427-A8D0-F02F8F5F9699}"/>
          </ac:picMkLst>
        </pc:picChg>
        <pc:picChg chg="add mod">
          <ac:chgData name="Pietro Ducange" userId="3881275a-5346-4624-88aa-cc4682e089e6" providerId="ADAL" clId="{44BE5F3D-A143-9947-B02B-0863A1EA6365}" dt="2025-10-16T08:25:39.778" v="83" actId="1076"/>
          <ac:picMkLst>
            <pc:docMk/>
            <pc:sldMasterMk cId="2195863827" sldId="2147483702"/>
            <ac:picMk id="6" creationId="{8996ABFA-8D16-2B0E-257B-50389D2C5C6F}"/>
          </ac:picMkLst>
        </pc:picChg>
        <pc:sldLayoutChg chg="addSp delSp modSp mod">
          <pc:chgData name="Pietro Ducange" userId="3881275a-5346-4624-88aa-cc4682e089e6" providerId="ADAL" clId="{44BE5F3D-A143-9947-B02B-0863A1EA6365}" dt="2025-10-18T07:25:54.805" v="2000" actId="478"/>
          <pc:sldLayoutMkLst>
            <pc:docMk/>
            <pc:sldMasterMk cId="2195863827" sldId="2147483702"/>
            <pc:sldLayoutMk cId="3970002904" sldId="2147483703"/>
          </pc:sldLayoutMkLst>
          <pc:picChg chg="add mod">
            <ac:chgData name="Pietro Ducange" userId="3881275a-5346-4624-88aa-cc4682e089e6" providerId="ADAL" clId="{44BE5F3D-A143-9947-B02B-0863A1EA6365}" dt="2025-10-16T08:26:49.253" v="100" actId="14100"/>
            <ac:picMkLst>
              <pc:docMk/>
              <pc:sldMasterMk cId="2195863827" sldId="2147483702"/>
              <pc:sldLayoutMk cId="3970002904" sldId="2147483703"/>
              <ac:picMk id="8" creationId="{7E21379D-77D8-31B7-3F48-F685A505BCEC}"/>
            </ac:picMkLst>
          </pc:picChg>
          <pc:picChg chg="add mod">
            <ac:chgData name="Pietro Ducange" userId="3881275a-5346-4624-88aa-cc4682e089e6" providerId="ADAL" clId="{44BE5F3D-A143-9947-B02B-0863A1EA6365}" dt="2025-10-16T08:26:52.522" v="101" actId="14100"/>
            <ac:picMkLst>
              <pc:docMk/>
              <pc:sldMasterMk cId="2195863827" sldId="2147483702"/>
              <pc:sldLayoutMk cId="3970002904" sldId="2147483703"/>
              <ac:picMk id="12" creationId="{DE4C87A9-B061-9124-6827-FB3B90897318}"/>
            </ac:picMkLst>
          </pc:picChg>
        </pc:sldLayoutChg>
        <pc:sldLayoutChg chg="addSp delSp modSp mod">
          <pc:chgData name="Pietro Ducange" userId="3881275a-5346-4624-88aa-cc4682e089e6" providerId="ADAL" clId="{44BE5F3D-A143-9947-B02B-0863A1EA6365}" dt="2025-10-18T07:25:49.437" v="1999" actId="478"/>
          <pc:sldLayoutMkLst>
            <pc:docMk/>
            <pc:sldMasterMk cId="2195863827" sldId="2147483702"/>
            <pc:sldLayoutMk cId="2629422120" sldId="2147483704"/>
          </pc:sldLayoutMkLst>
        </pc:sldLayoutChg>
        <pc:sldLayoutChg chg="addSp delSp mod">
          <pc:chgData name="Pietro Ducange" userId="3881275a-5346-4624-88aa-cc4682e089e6" providerId="ADAL" clId="{44BE5F3D-A143-9947-B02B-0863A1EA6365}" dt="2025-10-18T07:26:30.316" v="2004" actId="478"/>
          <pc:sldLayoutMkLst>
            <pc:docMk/>
            <pc:sldMasterMk cId="2195863827" sldId="2147483702"/>
            <pc:sldLayoutMk cId="3768784565" sldId="2147483715"/>
          </pc:sldLayoutMkLst>
          <pc:spChg chg="add del">
            <ac:chgData name="Pietro Ducange" userId="3881275a-5346-4624-88aa-cc4682e089e6" providerId="ADAL" clId="{44BE5F3D-A143-9947-B02B-0863A1EA6365}" dt="2025-10-18T07:26:30.316" v="2004" actId="478"/>
            <ac:spMkLst>
              <pc:docMk/>
              <pc:sldMasterMk cId="2195863827" sldId="2147483702"/>
              <pc:sldLayoutMk cId="3768784565" sldId="2147483715"/>
              <ac:spMk id="2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5A56A-DFC1-574D-876F-BDC924ACB2E4}" type="datetimeFigureOut">
              <a:rPr lang="en-US" smtClean="0"/>
              <a:t>10/23/25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EE50D-94AA-5C46-9E0C-00E41E3331AC}" type="slidenum">
              <a:rPr lang="en-US" smtClean="0"/>
              <a:t>‹N›</a:t>
            </a:fld>
            <a:endParaRPr lang="en-US"/>
          </a:p>
        </p:txBody>
      </p:sp>
    </p:spTree>
    <p:extLst>
      <p:ext uri="{BB962C8B-B14F-4D97-AF65-F5344CB8AC3E}">
        <p14:creationId xmlns:p14="http://schemas.microsoft.com/office/powerpoint/2010/main" val="321286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1</a:t>
            </a:fld>
            <a:endParaRPr lang="en-US"/>
          </a:p>
        </p:txBody>
      </p:sp>
    </p:spTree>
    <p:extLst>
      <p:ext uri="{BB962C8B-B14F-4D97-AF65-F5344CB8AC3E}">
        <p14:creationId xmlns:p14="http://schemas.microsoft.com/office/powerpoint/2010/main" val="49862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mj-lt"/>
              <a:buAutoNum type="arabicPeriod"/>
            </a:pPr>
            <a:r>
              <a:rPr lang="it-IT" b="1" dirty="0"/>
              <a:t>Update the </a:t>
            </a:r>
            <a:r>
              <a:rPr lang="it-IT" b="1" dirty="0" err="1"/>
              <a:t>local</a:t>
            </a:r>
            <a:r>
              <a:rPr lang="it-IT" b="1" dirty="0"/>
              <a:t> </a:t>
            </a:r>
            <a:r>
              <a:rPr lang="it-IT" b="1" dirty="0" err="1"/>
              <a:t>gradients</a:t>
            </a:r>
            <a:endParaRPr lang="it-IT" dirty="0"/>
          </a:p>
          <a:p>
            <a:pPr>
              <a:buFont typeface="+mj-lt"/>
              <a:buAutoNum type="arabicPeriod"/>
            </a:pPr>
            <a:r>
              <a:rPr lang="it-IT" dirty="0"/>
              <a:t>Ogni ospedale (nodo) usa il proprio dataset locale per eseguire un training del modello.</a:t>
            </a:r>
          </a:p>
          <a:p>
            <a:pPr>
              <a:buFont typeface="+mj-lt"/>
              <a:buAutoNum type="arabicPeriod"/>
            </a:pPr>
            <a:r>
              <a:rPr lang="it-IT" dirty="0"/>
              <a:t>Calcola i </a:t>
            </a:r>
            <a:r>
              <a:rPr lang="it-IT" b="1" dirty="0"/>
              <a:t>gradienti locali</a:t>
            </a:r>
            <a:r>
              <a:rPr lang="it-IT" dirty="0"/>
              <a:t>, cioè quanto ciascun parametro del modello deve essere aggiornato per ridurre l’errore sui propri dati.</a:t>
            </a:r>
          </a:p>
          <a:p>
            <a:pPr>
              <a:buFont typeface="+mj-lt"/>
              <a:buAutoNum type="arabicPeriod"/>
            </a:pPr>
            <a:r>
              <a:rPr lang="it-IT" b="1" dirty="0" err="1"/>
              <a:t>Send</a:t>
            </a:r>
            <a:r>
              <a:rPr lang="it-IT" b="1" dirty="0"/>
              <a:t> the </a:t>
            </a:r>
            <a:r>
              <a:rPr lang="it-IT" b="1" dirty="0" err="1"/>
              <a:t>gradients</a:t>
            </a:r>
            <a:r>
              <a:rPr lang="it-IT" b="1" dirty="0"/>
              <a:t> to the </a:t>
            </a:r>
            <a:r>
              <a:rPr lang="it-IT" b="1" dirty="0" err="1"/>
              <a:t>selected</a:t>
            </a:r>
            <a:r>
              <a:rPr lang="it-IT" b="1" dirty="0"/>
              <a:t> party</a:t>
            </a:r>
            <a:endParaRPr lang="it-IT" dirty="0"/>
          </a:p>
          <a:p>
            <a:pPr>
              <a:buFont typeface="+mj-lt"/>
              <a:buAutoNum type="arabicPeriod"/>
            </a:pPr>
            <a:r>
              <a:rPr lang="it-IT" dirty="0"/>
              <a:t>I gradienti calcolati vengono </a:t>
            </a:r>
            <a:r>
              <a:rPr lang="it-IT" b="1" dirty="0"/>
              <a:t>inviati a uno dei nodi della rete</a:t>
            </a:r>
            <a:r>
              <a:rPr lang="it-IT" dirty="0"/>
              <a:t> (nodo selezionato), che in questo round avrà il ruolo temporaneo di </a:t>
            </a:r>
            <a:r>
              <a:rPr lang="it-IT" i="1" dirty="0"/>
              <a:t>aggregatore</a:t>
            </a:r>
            <a:r>
              <a:rPr lang="it-IT" dirty="0"/>
              <a:t>.</a:t>
            </a:r>
          </a:p>
          <a:p>
            <a:pPr>
              <a:buFont typeface="+mj-lt"/>
              <a:buAutoNum type="arabicPeriod"/>
            </a:pPr>
            <a:r>
              <a:rPr lang="it-IT" dirty="0"/>
              <a:t>In un contesto P2P, questa selezione può essere:</a:t>
            </a:r>
          </a:p>
          <a:p>
            <a:pPr>
              <a:buFont typeface="+mj-lt"/>
              <a:buAutoNum type="arabicPeriod"/>
            </a:pPr>
            <a:r>
              <a:rPr lang="it-IT" b="1" dirty="0"/>
              <a:t>rotazionale</a:t>
            </a:r>
            <a:r>
              <a:rPr lang="it-IT" dirty="0"/>
              <a:t> (ogni volta un nodo diverso aggrega);</a:t>
            </a:r>
          </a:p>
          <a:p>
            <a:pPr>
              <a:buFont typeface="+mj-lt"/>
              <a:buAutoNum type="arabicPeriod"/>
            </a:pPr>
            <a:r>
              <a:rPr lang="it-IT" dirty="0"/>
              <a:t>o basata su criteri di affidabilità o capacità computazionale.</a:t>
            </a:r>
          </a:p>
          <a:p>
            <a:pPr>
              <a:buFont typeface="+mj-lt"/>
              <a:buAutoNum type="arabicPeriod"/>
            </a:pPr>
            <a:r>
              <a:rPr lang="it-IT" b="1" dirty="0"/>
              <a:t>Update model with </a:t>
            </a:r>
            <a:r>
              <a:rPr lang="it-IT" b="1" dirty="0" err="1"/>
              <a:t>local</a:t>
            </a:r>
            <a:r>
              <a:rPr lang="it-IT" b="1" dirty="0"/>
              <a:t> data and </a:t>
            </a:r>
            <a:r>
              <a:rPr lang="it-IT" b="1" dirty="0" err="1"/>
              <a:t>all</a:t>
            </a:r>
            <a:r>
              <a:rPr lang="it-IT" b="1" dirty="0"/>
              <a:t> </a:t>
            </a:r>
            <a:r>
              <a:rPr lang="it-IT" b="1" dirty="0" err="1"/>
              <a:t>gradients</a:t>
            </a:r>
            <a:endParaRPr lang="it-IT" dirty="0"/>
          </a:p>
          <a:p>
            <a:pPr>
              <a:buFont typeface="+mj-lt"/>
              <a:buAutoNum type="arabicPeriod"/>
            </a:pPr>
            <a:r>
              <a:rPr lang="it-IT" dirty="0"/>
              <a:t>Il nodo selezionato </a:t>
            </a:r>
            <a:r>
              <a:rPr lang="it-IT" b="1" dirty="0"/>
              <a:t>aggrega i gradienti ricevuti dagli altri ospedali</a:t>
            </a:r>
            <a:r>
              <a:rPr lang="it-IT" dirty="0"/>
              <a:t> (di solito facendo una media pesata) e </a:t>
            </a:r>
            <a:r>
              <a:rPr lang="it-IT" b="1" dirty="0"/>
              <a:t>aggiorna il modello globale</a:t>
            </a:r>
            <a:r>
              <a:rPr lang="it-IT" dirty="0"/>
              <a:t>.</a:t>
            </a:r>
          </a:p>
          <a:p>
            <a:pPr>
              <a:buFont typeface="+mj-lt"/>
              <a:buAutoNum type="arabicPeriod"/>
            </a:pPr>
            <a:r>
              <a:rPr lang="it-IT" dirty="0"/>
              <a:t>Questo step crea un modello che rappresenta la conoscenza combinata dei dati di tutti, ma </a:t>
            </a:r>
            <a:r>
              <a:rPr lang="it-IT" b="1" dirty="0"/>
              <a:t>senza che nessun dato personale lasci il nodo d’origine</a:t>
            </a:r>
            <a:r>
              <a:rPr lang="it-IT" dirty="0"/>
              <a:t>.</a:t>
            </a:r>
          </a:p>
          <a:p>
            <a:pPr>
              <a:buFont typeface="+mj-lt"/>
              <a:buAutoNum type="arabicPeriod"/>
            </a:pPr>
            <a:r>
              <a:rPr lang="it-IT" b="1" dirty="0" err="1"/>
              <a:t>Send</a:t>
            </a:r>
            <a:r>
              <a:rPr lang="it-IT" b="1" dirty="0"/>
              <a:t> the model to the </a:t>
            </a:r>
            <a:r>
              <a:rPr lang="it-IT" b="1" dirty="0" err="1"/>
              <a:t>other</a:t>
            </a:r>
            <a:r>
              <a:rPr lang="it-IT" b="1" dirty="0"/>
              <a:t> parties</a:t>
            </a:r>
            <a:endParaRPr lang="it-IT" dirty="0"/>
          </a:p>
          <a:p>
            <a:pPr>
              <a:buFont typeface="+mj-lt"/>
              <a:buAutoNum type="arabicPeriod"/>
            </a:pPr>
            <a:r>
              <a:rPr lang="it-IT" dirty="0"/>
              <a:t>Il modello aggiornato viene </a:t>
            </a:r>
            <a:r>
              <a:rPr lang="it-IT" b="1" dirty="0"/>
              <a:t>distribuito di nuovo a tutti gli ospedali</a:t>
            </a:r>
            <a:r>
              <a:rPr lang="it-IT" dirty="0"/>
              <a:t>.</a:t>
            </a:r>
          </a:p>
          <a:p>
            <a:pPr>
              <a:buFont typeface="+mj-lt"/>
              <a:buAutoNum type="arabicPeriod"/>
            </a:pPr>
            <a:r>
              <a:rPr lang="it-IT" dirty="0"/>
              <a:t>Ognuno lo riceve, sostituisce il proprio modello locale con quello aggiornato e il ciclo ricomincia dal punto ①.</a:t>
            </a:r>
          </a:p>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14</a:t>
            </a:fld>
            <a:endParaRPr lang="en-US"/>
          </a:p>
        </p:txBody>
      </p:sp>
    </p:spTree>
    <p:extLst>
      <p:ext uri="{BB962C8B-B14F-4D97-AF65-F5344CB8AC3E}">
        <p14:creationId xmlns:p14="http://schemas.microsoft.com/office/powerpoint/2010/main" val="396465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algn="ctr" rtl="0" eaLnBrk="1" fontAlgn="ctr" latinLnBrk="0" hangingPunct="1">
              <a:lnSpc>
                <a:spcPct val="150000"/>
              </a:lnSpc>
              <a:buNone/>
            </a:pPr>
            <a:endParaRPr lang="it-IT" sz="1800" b="0" i="0" u="none" strike="noStrike" dirty="0">
              <a:effectLst/>
              <a:latin typeface="Arial" panose="020B0604020202020204" pitchFamily="34" charset="0"/>
            </a:endParaRPr>
          </a:p>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15</a:t>
            </a:fld>
            <a:endParaRPr lang="en-US"/>
          </a:p>
        </p:txBody>
      </p:sp>
    </p:spTree>
    <p:extLst>
      <p:ext uri="{BB962C8B-B14F-4D97-AF65-F5344CB8AC3E}">
        <p14:creationId xmlns:p14="http://schemas.microsoft.com/office/powerpoint/2010/main" val="157625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17</a:t>
            </a:fld>
            <a:endParaRPr lang="it-IT"/>
          </a:p>
        </p:txBody>
      </p:sp>
    </p:spTree>
    <p:extLst>
      <p:ext uri="{BB962C8B-B14F-4D97-AF65-F5344CB8AC3E}">
        <p14:creationId xmlns:p14="http://schemas.microsoft.com/office/powerpoint/2010/main" val="28287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defRPr/>
            </a:pPr>
            <a:r>
              <a:rPr lang="en-US" dirty="0">
                <a:cs typeface="Calibri"/>
              </a:rPr>
              <a:t>We also have a collaboration going on with Intel</a:t>
            </a:r>
          </a:p>
        </p:txBody>
      </p:sp>
      <p:sp>
        <p:nvSpPr>
          <p:cNvPr id="4" name="Segnaposto numero diapositiva 3"/>
          <p:cNvSpPr>
            <a:spLocks noGrp="1"/>
          </p:cNvSpPr>
          <p:nvPr>
            <p:ph type="sldNum" sz="quarter" idx="5"/>
          </p:nvPr>
        </p:nvSpPr>
        <p:spPr/>
        <p:txBody>
          <a:bodyPr/>
          <a:lstStyle/>
          <a:p>
            <a:fld id="{9FCF4C86-095B-482F-99A4-2D2D4B875E6D}" type="slidenum">
              <a:rPr lang="it-IT" smtClean="0"/>
              <a:t>18</a:t>
            </a:fld>
            <a:endParaRPr lang="it-IT"/>
          </a:p>
        </p:txBody>
      </p:sp>
    </p:spTree>
    <p:extLst>
      <p:ext uri="{BB962C8B-B14F-4D97-AF65-F5344CB8AC3E}">
        <p14:creationId xmlns:p14="http://schemas.microsoft.com/office/powerpoint/2010/main" val="4122002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21</a:t>
            </a:fld>
            <a:endParaRPr lang="en-US"/>
          </a:p>
        </p:txBody>
      </p:sp>
    </p:spTree>
    <p:extLst>
      <p:ext uri="{BB962C8B-B14F-4D97-AF65-F5344CB8AC3E}">
        <p14:creationId xmlns:p14="http://schemas.microsoft.com/office/powerpoint/2010/main" val="412251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nSpc>
                <a:spcPct val="150000"/>
              </a:lnSpc>
              <a:buNone/>
            </a:pPr>
            <a:r>
              <a:rPr lang="it-IT" sz="1200" dirty="0">
                <a:solidFill>
                  <a:srgbClr val="292929"/>
                </a:solidFill>
              </a:rPr>
              <a:t>How to </a:t>
            </a:r>
            <a:r>
              <a:rPr lang="it-IT" sz="1200" dirty="0" err="1">
                <a:solidFill>
                  <a:srgbClr val="292929"/>
                </a:solidFill>
              </a:rPr>
              <a:t>achieve</a:t>
            </a:r>
            <a:r>
              <a:rPr lang="it-IT" sz="1200" dirty="0">
                <a:solidFill>
                  <a:srgbClr val="292929"/>
                </a:solidFill>
              </a:rPr>
              <a:t> explainability</a:t>
            </a:r>
          </a:p>
          <a:p>
            <a:pPr marL="171450" indent="-171450">
              <a:lnSpc>
                <a:spcPct val="150000"/>
              </a:lnSpc>
              <a:buFontTx/>
              <a:buChar char="-"/>
            </a:pPr>
            <a:r>
              <a:rPr lang="it-IT" sz="1200" dirty="0" err="1">
                <a:solidFill>
                  <a:srgbClr val="292929"/>
                </a:solidFill>
              </a:rPr>
              <a:t>There</a:t>
            </a:r>
            <a:r>
              <a:rPr lang="it-IT" sz="1200" dirty="0">
                <a:solidFill>
                  <a:srgbClr val="292929"/>
                </a:solidFill>
              </a:rPr>
              <a:t> are </a:t>
            </a:r>
            <a:r>
              <a:rPr lang="it-IT" sz="1200" dirty="0" err="1">
                <a:solidFill>
                  <a:srgbClr val="292929"/>
                </a:solidFill>
              </a:rPr>
              <a:t>basically</a:t>
            </a:r>
            <a:r>
              <a:rPr lang="it-IT" sz="1200" dirty="0">
                <a:solidFill>
                  <a:srgbClr val="292929"/>
                </a:solidFill>
              </a:rPr>
              <a:t> </a:t>
            </a:r>
            <a:r>
              <a:rPr lang="it-IT" sz="1200" dirty="0" err="1">
                <a:solidFill>
                  <a:srgbClr val="292929"/>
                </a:solidFill>
              </a:rPr>
              <a:t>two</a:t>
            </a:r>
            <a:r>
              <a:rPr lang="it-IT" sz="1200" dirty="0">
                <a:solidFill>
                  <a:srgbClr val="292929"/>
                </a:solidFill>
              </a:rPr>
              <a:t> major </a:t>
            </a:r>
            <a:r>
              <a:rPr lang="it-IT" sz="1200" dirty="0" err="1">
                <a:solidFill>
                  <a:srgbClr val="292929"/>
                </a:solidFill>
              </a:rPr>
              <a:t>approaches</a:t>
            </a:r>
            <a:r>
              <a:rPr lang="it-IT" sz="1200" dirty="0">
                <a:solidFill>
                  <a:srgbClr val="292929"/>
                </a:solidFill>
              </a:rPr>
              <a:t> for explainability</a:t>
            </a:r>
          </a:p>
          <a:p>
            <a:pPr marL="628650" lvl="1" indent="-171450">
              <a:lnSpc>
                <a:spcPct val="150000"/>
              </a:lnSpc>
              <a:buFontTx/>
              <a:buChar char="-"/>
            </a:pPr>
            <a:r>
              <a:rPr lang="it-IT" sz="1200" dirty="0">
                <a:solidFill>
                  <a:srgbClr val="292929"/>
                </a:solidFill>
              </a:rPr>
              <a:t>Design of </a:t>
            </a:r>
            <a:r>
              <a:rPr lang="it-IT" sz="1200" dirty="0" err="1">
                <a:solidFill>
                  <a:srgbClr val="292929"/>
                </a:solidFill>
              </a:rPr>
              <a:t>inherently</a:t>
            </a:r>
            <a:r>
              <a:rPr lang="it-IT" sz="1200" dirty="0">
                <a:solidFill>
                  <a:srgbClr val="292929"/>
                </a:solidFill>
              </a:rPr>
              <a:t> </a:t>
            </a:r>
            <a:r>
              <a:rPr lang="it-IT" sz="1200" dirty="0" err="1">
                <a:solidFill>
                  <a:srgbClr val="292929"/>
                </a:solidFill>
              </a:rPr>
              <a:t>interpretable</a:t>
            </a:r>
            <a:r>
              <a:rPr lang="it-IT" sz="1200" dirty="0">
                <a:solidFill>
                  <a:srgbClr val="292929"/>
                </a:solidFill>
              </a:rPr>
              <a:t> models (i.e. </a:t>
            </a:r>
            <a:r>
              <a:rPr lang="it-IT" sz="1200" dirty="0" err="1">
                <a:solidFill>
                  <a:srgbClr val="292929"/>
                </a:solidFill>
              </a:rPr>
              <a:t>transparent</a:t>
            </a:r>
            <a:r>
              <a:rPr lang="it-IT" sz="1200" dirty="0">
                <a:solidFill>
                  <a:srgbClr val="292929"/>
                </a:solidFill>
              </a:rPr>
              <a:t> box design)</a:t>
            </a:r>
          </a:p>
          <a:p>
            <a:pPr marL="628650" lvl="1" indent="-171450">
              <a:lnSpc>
                <a:spcPct val="150000"/>
              </a:lnSpc>
              <a:buFontTx/>
              <a:buChar char="-"/>
            </a:pPr>
            <a:r>
              <a:rPr lang="it-IT" sz="1200" dirty="0">
                <a:solidFill>
                  <a:srgbClr val="292929"/>
                </a:solidFill>
              </a:rPr>
              <a:t>Adoption of Post-hoc explainability (</a:t>
            </a:r>
            <a:r>
              <a:rPr lang="en-US" sz="1800" dirty="0">
                <a:effectLst/>
                <a:latin typeface="Times New Roman" panose="02020603050405020304" pitchFamily="18" charset="0"/>
                <a:ea typeface="Arial Unicode MS"/>
              </a:rPr>
              <a:t>explaining black-box” strategy)</a:t>
            </a:r>
          </a:p>
          <a:p>
            <a:pPr marL="628650" lvl="1" indent="-171450">
              <a:lnSpc>
                <a:spcPct val="150000"/>
              </a:lnSpc>
              <a:buFontTx/>
              <a:buChar char="-"/>
            </a:pPr>
            <a:endParaRPr lang="en-US" sz="1800" dirty="0">
              <a:solidFill>
                <a:srgbClr val="292929"/>
              </a:solidFill>
              <a:effectLst/>
              <a:latin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it-IT" sz="1200" dirty="0" err="1">
                <a:solidFill>
                  <a:srgbClr val="292929"/>
                </a:solidFill>
              </a:rPr>
              <a:t>Interpretability</a:t>
            </a:r>
            <a:r>
              <a:rPr lang="it-IT" sz="1200" dirty="0">
                <a:solidFill>
                  <a:srgbClr val="292929"/>
                </a:solidFill>
              </a:rPr>
              <a:t>/</a:t>
            </a:r>
            <a:r>
              <a:rPr lang="it-IT" sz="1200" dirty="0" err="1">
                <a:solidFill>
                  <a:srgbClr val="292929"/>
                </a:solidFill>
              </a:rPr>
              <a:t>Accuracy</a:t>
            </a:r>
            <a:r>
              <a:rPr lang="it-IT" sz="1200" dirty="0">
                <a:solidFill>
                  <a:srgbClr val="292929"/>
                </a:solidFill>
              </a:rPr>
              <a:t> </a:t>
            </a:r>
            <a:r>
              <a:rPr lang="it-IT" sz="1200" dirty="0" err="1">
                <a:solidFill>
                  <a:srgbClr val="292929"/>
                </a:solidFill>
              </a:rPr>
              <a:t>tradeoff</a:t>
            </a:r>
            <a:endParaRPr lang="it-IT" sz="1200" dirty="0">
              <a:solidFill>
                <a:srgbClr val="292929"/>
              </a:solidFill>
            </a:endParaRPr>
          </a:p>
          <a:p>
            <a:pPr marL="0" indent="0">
              <a:lnSpc>
                <a:spcPct val="150000"/>
              </a:lnSpc>
              <a:buNone/>
            </a:pPr>
            <a:endParaRPr lang="en-US" sz="1200" dirty="0">
              <a:solidFill>
                <a:srgbClr val="292929"/>
              </a:solidFill>
            </a:endParaRPr>
          </a:p>
          <a:p>
            <a:pPr marL="0" indent="0">
              <a:lnSpc>
                <a:spcPct val="150000"/>
              </a:lnSpc>
              <a:buNone/>
            </a:pPr>
            <a:endParaRPr lang="en-US" sz="1200" dirty="0">
              <a:solidFill>
                <a:srgbClr val="292929"/>
              </a:solidFill>
            </a:endParaRPr>
          </a:p>
          <a:p>
            <a:pPr marL="0" indent="0">
              <a:lnSpc>
                <a:spcPct val="150000"/>
              </a:lnSpc>
              <a:buNone/>
            </a:pPr>
            <a:r>
              <a:rPr lang="en-US" sz="1200" dirty="0">
                <a:solidFill>
                  <a:srgbClr val="292929"/>
                </a:solidFill>
              </a:rPr>
              <a:t>Fuzzy set theory may play a crucial role </a:t>
            </a:r>
          </a:p>
          <a:p>
            <a:pPr marL="171450" indent="-171450">
              <a:lnSpc>
                <a:spcPct val="150000"/>
              </a:lnSpc>
              <a:buFontTx/>
              <a:buChar char="-"/>
            </a:pPr>
            <a:r>
              <a:rPr lang="en-US" sz="1200" dirty="0">
                <a:solidFill>
                  <a:srgbClr val="292929"/>
                </a:solidFill>
              </a:rPr>
              <a:t>First, the linguistic representation of numerical variables allows a direct human interaction, endowing the model with explicit semantic interpretability. </a:t>
            </a:r>
          </a:p>
          <a:p>
            <a:pPr marL="171450" indent="-171450">
              <a:lnSpc>
                <a:spcPct val="150000"/>
              </a:lnSpc>
              <a:buFontTx/>
              <a:buChar char="-"/>
            </a:pPr>
            <a:r>
              <a:rPr lang="en-US" sz="1200" dirty="0">
                <a:solidFill>
                  <a:srgbClr val="292929"/>
                </a:solidFill>
              </a:rPr>
              <a:t>Second, the adoption of fuzzy variables allows for better modeling in contexts with some degree of uncertainty</a:t>
            </a:r>
          </a:p>
          <a:p>
            <a:pPr marL="0" indent="0">
              <a:lnSpc>
                <a:spcPct val="150000"/>
              </a:lnSpc>
              <a:buFontTx/>
              <a:buNone/>
            </a:pPr>
            <a:endParaRPr lang="it-IT" sz="1200" dirty="0">
              <a:solidFill>
                <a:srgbClr val="292929"/>
              </a:solidFill>
            </a:endParaRPr>
          </a:p>
          <a:p>
            <a:pPr marL="0" indent="0">
              <a:lnSpc>
                <a:spcPct val="150000"/>
              </a:lnSpc>
              <a:buNone/>
            </a:pPr>
            <a:endParaRPr lang="it-IT" sz="1200" dirty="0">
              <a:solidFill>
                <a:srgbClr val="292929"/>
              </a:solidFill>
            </a:endParaRPr>
          </a:p>
        </p:txBody>
      </p:sp>
      <p:sp>
        <p:nvSpPr>
          <p:cNvPr id="4" name="Segnaposto numero diapositiva 3"/>
          <p:cNvSpPr>
            <a:spLocks noGrp="1"/>
          </p:cNvSpPr>
          <p:nvPr>
            <p:ph type="sldNum" sz="quarter" idx="5"/>
          </p:nvPr>
        </p:nvSpPr>
        <p:spPr/>
        <p:txBody>
          <a:bodyPr/>
          <a:lstStyle/>
          <a:p>
            <a:fld id="{9FCF4C86-095B-482F-99A4-2D2D4B875E6D}" type="slidenum">
              <a:rPr lang="it-IT" smtClean="0"/>
              <a:t>24</a:t>
            </a:fld>
            <a:endParaRPr lang="it-IT"/>
          </a:p>
        </p:txBody>
      </p:sp>
    </p:spTree>
    <p:extLst>
      <p:ext uri="{BB962C8B-B14F-4D97-AF65-F5344CB8AC3E}">
        <p14:creationId xmlns:p14="http://schemas.microsoft.com/office/powerpoint/2010/main" val="57443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9FCF4C86-095B-482F-99A4-2D2D4B875E6D}" type="slidenum">
              <a:rPr lang="it-IT" smtClean="0"/>
              <a:t>28</a:t>
            </a:fld>
            <a:endParaRPr lang="it-IT"/>
          </a:p>
        </p:txBody>
      </p:sp>
    </p:spTree>
    <p:extLst>
      <p:ext uri="{BB962C8B-B14F-4D97-AF65-F5344CB8AC3E}">
        <p14:creationId xmlns:p14="http://schemas.microsoft.com/office/powerpoint/2010/main" val="360477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29</a:t>
            </a:fld>
            <a:endParaRPr lang="it-IT"/>
          </a:p>
        </p:txBody>
      </p:sp>
    </p:spTree>
    <p:extLst>
      <p:ext uri="{BB962C8B-B14F-4D97-AF65-F5344CB8AC3E}">
        <p14:creationId xmlns:p14="http://schemas.microsoft.com/office/powerpoint/2010/main" val="3774029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30</a:t>
            </a:fld>
            <a:endParaRPr lang="it-IT"/>
          </a:p>
        </p:txBody>
      </p:sp>
    </p:spTree>
    <p:extLst>
      <p:ext uri="{BB962C8B-B14F-4D97-AF65-F5344CB8AC3E}">
        <p14:creationId xmlns:p14="http://schemas.microsoft.com/office/powerpoint/2010/main" val="983357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6225-7255-D7F8-F6BD-A203E10AC0B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E905172-4DF5-D4C2-E735-5B87A9FF45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69ADD3-79B1-4927-8A12-AF6DBED6122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FC68F1F-1740-78AB-9EE7-909132BB841E}"/>
              </a:ext>
            </a:extLst>
          </p:cNvPr>
          <p:cNvSpPr>
            <a:spLocks noGrp="1"/>
          </p:cNvSpPr>
          <p:nvPr>
            <p:ph type="sldNum" sz="quarter" idx="5"/>
          </p:nvPr>
        </p:nvSpPr>
        <p:spPr/>
        <p:txBody>
          <a:bodyPr/>
          <a:lstStyle/>
          <a:p>
            <a:fld id="{9FCF4C86-095B-482F-99A4-2D2D4B875E6D}" type="slidenum">
              <a:rPr lang="it-IT" smtClean="0"/>
              <a:t>33</a:t>
            </a:fld>
            <a:endParaRPr lang="it-IT"/>
          </a:p>
        </p:txBody>
      </p:sp>
    </p:spTree>
    <p:extLst>
      <p:ext uri="{BB962C8B-B14F-4D97-AF65-F5344CB8AC3E}">
        <p14:creationId xmlns:p14="http://schemas.microsoft.com/office/powerpoint/2010/main" val="252602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FCF4C86-095B-482F-99A4-2D2D4B875E6D}" type="slidenum">
              <a:rPr lang="it-IT" smtClean="0"/>
              <a:t>2</a:t>
            </a:fld>
            <a:endParaRPr lang="it-IT"/>
          </a:p>
        </p:txBody>
      </p:sp>
    </p:spTree>
    <p:extLst>
      <p:ext uri="{BB962C8B-B14F-4D97-AF65-F5344CB8AC3E}">
        <p14:creationId xmlns:p14="http://schemas.microsoft.com/office/powerpoint/2010/main" val="1750371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34</a:t>
            </a:fld>
            <a:endParaRPr lang="it-IT"/>
          </a:p>
        </p:txBody>
      </p:sp>
    </p:spTree>
    <p:extLst>
      <p:ext uri="{BB962C8B-B14F-4D97-AF65-F5344CB8AC3E}">
        <p14:creationId xmlns:p14="http://schemas.microsoft.com/office/powerpoint/2010/main" val="64095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36</a:t>
            </a:fld>
            <a:endParaRPr lang="it-IT"/>
          </a:p>
        </p:txBody>
      </p:sp>
    </p:spTree>
    <p:extLst>
      <p:ext uri="{BB962C8B-B14F-4D97-AF65-F5344CB8AC3E}">
        <p14:creationId xmlns:p14="http://schemas.microsoft.com/office/powerpoint/2010/main" val="232373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01A3-7F41-7A86-1885-9E51F0E6C2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A35391B-C003-C59C-4D2D-A3ED6A6DF27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24EFBEB-8F23-E6F0-76E5-8F99AF0F8B3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8712B15-D62C-B22D-435F-9E25B7F16A41}"/>
              </a:ext>
            </a:extLst>
          </p:cNvPr>
          <p:cNvSpPr>
            <a:spLocks noGrp="1"/>
          </p:cNvSpPr>
          <p:nvPr>
            <p:ph type="sldNum" sz="quarter" idx="5"/>
          </p:nvPr>
        </p:nvSpPr>
        <p:spPr/>
        <p:txBody>
          <a:bodyPr/>
          <a:lstStyle/>
          <a:p>
            <a:fld id="{9FCF4C86-095B-482F-99A4-2D2D4B875E6D}" type="slidenum">
              <a:rPr lang="it-IT" smtClean="0"/>
              <a:t>37</a:t>
            </a:fld>
            <a:endParaRPr lang="it-IT"/>
          </a:p>
        </p:txBody>
      </p:sp>
    </p:spTree>
    <p:extLst>
      <p:ext uri="{BB962C8B-B14F-4D97-AF65-F5344CB8AC3E}">
        <p14:creationId xmlns:p14="http://schemas.microsoft.com/office/powerpoint/2010/main" val="1735041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3244A-4577-0190-2252-5BE241C68D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394352F-5338-CA0D-A645-B24F9A78B86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9FCEADE-9E66-C8FC-9008-F9C9EB7613F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AA03888-BDDA-4382-9A88-C90ECC8A488C}"/>
              </a:ext>
            </a:extLst>
          </p:cNvPr>
          <p:cNvSpPr>
            <a:spLocks noGrp="1"/>
          </p:cNvSpPr>
          <p:nvPr>
            <p:ph type="sldNum" sz="quarter" idx="5"/>
          </p:nvPr>
        </p:nvSpPr>
        <p:spPr/>
        <p:txBody>
          <a:bodyPr/>
          <a:lstStyle/>
          <a:p>
            <a:fld id="{9FCF4C86-095B-482F-99A4-2D2D4B875E6D}" type="slidenum">
              <a:rPr lang="it-IT" smtClean="0"/>
              <a:t>38</a:t>
            </a:fld>
            <a:endParaRPr lang="it-IT"/>
          </a:p>
        </p:txBody>
      </p:sp>
    </p:spTree>
    <p:extLst>
      <p:ext uri="{BB962C8B-B14F-4D97-AF65-F5344CB8AC3E}">
        <p14:creationId xmlns:p14="http://schemas.microsoft.com/office/powerpoint/2010/main" val="2713539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E3CB-ED4A-05D8-5947-76C8EC8B97C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1FD1FDD-2E05-014D-2599-EAFF43230C4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75C28A7-6566-2FB8-BC5E-4CC0244FB7B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92E5259-CBE0-C437-6384-3820DD64356C}"/>
              </a:ext>
            </a:extLst>
          </p:cNvPr>
          <p:cNvSpPr>
            <a:spLocks noGrp="1"/>
          </p:cNvSpPr>
          <p:nvPr>
            <p:ph type="sldNum" sz="quarter" idx="5"/>
          </p:nvPr>
        </p:nvSpPr>
        <p:spPr/>
        <p:txBody>
          <a:bodyPr/>
          <a:lstStyle/>
          <a:p>
            <a:fld id="{9FCF4C86-095B-482F-99A4-2D2D4B875E6D}" type="slidenum">
              <a:rPr lang="it-IT" smtClean="0"/>
              <a:t>39</a:t>
            </a:fld>
            <a:endParaRPr lang="it-IT"/>
          </a:p>
        </p:txBody>
      </p:sp>
    </p:spTree>
    <p:extLst>
      <p:ext uri="{BB962C8B-B14F-4D97-AF65-F5344CB8AC3E}">
        <p14:creationId xmlns:p14="http://schemas.microsoft.com/office/powerpoint/2010/main" val="1902482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8907F-0E25-D142-FEDA-37703F9490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F48C400-6717-47E7-191C-141E635257E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D64363E-F0C5-18A0-9524-E39C4D0F35A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75F22B6-4AE7-6976-862E-8A8888C49A10}"/>
              </a:ext>
            </a:extLst>
          </p:cNvPr>
          <p:cNvSpPr>
            <a:spLocks noGrp="1"/>
          </p:cNvSpPr>
          <p:nvPr>
            <p:ph type="sldNum" sz="quarter" idx="5"/>
          </p:nvPr>
        </p:nvSpPr>
        <p:spPr/>
        <p:txBody>
          <a:bodyPr/>
          <a:lstStyle/>
          <a:p>
            <a:fld id="{9FCF4C86-095B-482F-99A4-2D2D4B875E6D}" type="slidenum">
              <a:rPr lang="it-IT" smtClean="0"/>
              <a:t>40</a:t>
            </a:fld>
            <a:endParaRPr lang="it-IT"/>
          </a:p>
        </p:txBody>
      </p:sp>
    </p:spTree>
    <p:extLst>
      <p:ext uri="{BB962C8B-B14F-4D97-AF65-F5344CB8AC3E}">
        <p14:creationId xmlns:p14="http://schemas.microsoft.com/office/powerpoint/2010/main" val="701743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8532C-37A4-3D3E-38F9-768E8138506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73D629B-185F-A645-7F37-31E4FA2D194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BA6AFD6-225D-2572-7B0C-C6C6D0E4352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95C3445-D1C2-D581-FF32-6B63A547A8E5}"/>
              </a:ext>
            </a:extLst>
          </p:cNvPr>
          <p:cNvSpPr>
            <a:spLocks noGrp="1"/>
          </p:cNvSpPr>
          <p:nvPr>
            <p:ph type="sldNum" sz="quarter" idx="5"/>
          </p:nvPr>
        </p:nvSpPr>
        <p:spPr/>
        <p:txBody>
          <a:bodyPr/>
          <a:lstStyle/>
          <a:p>
            <a:fld id="{9FCF4C86-095B-482F-99A4-2D2D4B875E6D}" type="slidenum">
              <a:rPr lang="it-IT" smtClean="0"/>
              <a:t>41</a:t>
            </a:fld>
            <a:endParaRPr lang="it-IT"/>
          </a:p>
        </p:txBody>
      </p:sp>
    </p:spTree>
    <p:extLst>
      <p:ext uri="{BB962C8B-B14F-4D97-AF65-F5344CB8AC3E}">
        <p14:creationId xmlns:p14="http://schemas.microsoft.com/office/powerpoint/2010/main" val="533937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428C8-74D9-69D7-AAE3-15BCB807C01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D89003-4077-944C-91FF-92216DF42A2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64B39D9-81A1-B51E-E1F3-8B8F1D9ABFB9}"/>
              </a:ext>
            </a:extLst>
          </p:cNvPr>
          <p:cNvSpPr>
            <a:spLocks noGrp="1"/>
          </p:cNvSpPr>
          <p:nvPr>
            <p:ph type="body" idx="1"/>
          </p:nvPr>
        </p:nvSpPr>
        <p:spPr/>
        <p:txBody>
          <a:bodyPr/>
          <a:lstStyle/>
          <a:p>
            <a:endParaRPr lang="it-IT" dirty="0"/>
          </a:p>
          <a:p>
            <a:endParaRPr lang="it-IT" dirty="0"/>
          </a:p>
        </p:txBody>
      </p:sp>
      <p:sp>
        <p:nvSpPr>
          <p:cNvPr id="4" name="Segnaposto numero diapositiva 3">
            <a:extLst>
              <a:ext uri="{FF2B5EF4-FFF2-40B4-BE49-F238E27FC236}">
                <a16:creationId xmlns:a16="http://schemas.microsoft.com/office/drawing/2014/main" id="{26829D02-5BF6-0BC6-D758-7F2389BC6364}"/>
              </a:ext>
            </a:extLst>
          </p:cNvPr>
          <p:cNvSpPr>
            <a:spLocks noGrp="1"/>
          </p:cNvSpPr>
          <p:nvPr>
            <p:ph type="sldNum" sz="quarter" idx="5"/>
          </p:nvPr>
        </p:nvSpPr>
        <p:spPr/>
        <p:txBody>
          <a:bodyPr/>
          <a:lstStyle/>
          <a:p>
            <a:fld id="{9FCF4C86-095B-482F-99A4-2D2D4B875E6D}" type="slidenum">
              <a:rPr lang="it-IT" smtClean="0"/>
              <a:t>42</a:t>
            </a:fld>
            <a:endParaRPr lang="it-IT"/>
          </a:p>
        </p:txBody>
      </p:sp>
    </p:spTree>
    <p:extLst>
      <p:ext uri="{BB962C8B-B14F-4D97-AF65-F5344CB8AC3E}">
        <p14:creationId xmlns:p14="http://schemas.microsoft.com/office/powerpoint/2010/main" val="987174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4F8EE-286E-18F0-DF9F-6031D3A107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5844E0A-132A-73EB-942E-DFB00226836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0D30FBF-330C-4E9D-6C5F-0DDE5B23C585}"/>
              </a:ext>
            </a:extLst>
          </p:cNvPr>
          <p:cNvSpPr>
            <a:spLocks noGrp="1"/>
          </p:cNvSpPr>
          <p:nvPr>
            <p:ph type="body" idx="1"/>
          </p:nvPr>
        </p:nvSpPr>
        <p:spPr/>
        <p:txBody>
          <a:bodyPr/>
          <a:lstStyle/>
          <a:p>
            <a:pPr marL="0" indent="0">
              <a:lnSpc>
                <a:spcPct val="150000"/>
              </a:lnSpc>
              <a:buNone/>
            </a:pPr>
            <a:r>
              <a:rPr lang="it-IT" sz="1200" dirty="0">
                <a:solidFill>
                  <a:srgbClr val="292929"/>
                </a:solidFill>
              </a:rPr>
              <a:t>How to </a:t>
            </a:r>
            <a:r>
              <a:rPr lang="it-IT" sz="1200" dirty="0" err="1">
                <a:solidFill>
                  <a:srgbClr val="292929"/>
                </a:solidFill>
              </a:rPr>
              <a:t>achieve</a:t>
            </a:r>
            <a:r>
              <a:rPr lang="it-IT" sz="1200" dirty="0">
                <a:solidFill>
                  <a:srgbClr val="292929"/>
                </a:solidFill>
              </a:rPr>
              <a:t> explainability</a:t>
            </a:r>
          </a:p>
          <a:p>
            <a:pPr marL="171450" indent="-171450">
              <a:lnSpc>
                <a:spcPct val="150000"/>
              </a:lnSpc>
              <a:buFontTx/>
              <a:buChar char="-"/>
            </a:pPr>
            <a:r>
              <a:rPr lang="it-IT" sz="1200" dirty="0" err="1">
                <a:solidFill>
                  <a:srgbClr val="292929"/>
                </a:solidFill>
              </a:rPr>
              <a:t>There</a:t>
            </a:r>
            <a:r>
              <a:rPr lang="it-IT" sz="1200" dirty="0">
                <a:solidFill>
                  <a:srgbClr val="292929"/>
                </a:solidFill>
              </a:rPr>
              <a:t> are </a:t>
            </a:r>
            <a:r>
              <a:rPr lang="it-IT" sz="1200" dirty="0" err="1">
                <a:solidFill>
                  <a:srgbClr val="292929"/>
                </a:solidFill>
              </a:rPr>
              <a:t>basically</a:t>
            </a:r>
            <a:r>
              <a:rPr lang="it-IT" sz="1200" dirty="0">
                <a:solidFill>
                  <a:srgbClr val="292929"/>
                </a:solidFill>
              </a:rPr>
              <a:t> </a:t>
            </a:r>
            <a:r>
              <a:rPr lang="it-IT" sz="1200" dirty="0" err="1">
                <a:solidFill>
                  <a:srgbClr val="292929"/>
                </a:solidFill>
              </a:rPr>
              <a:t>two</a:t>
            </a:r>
            <a:r>
              <a:rPr lang="it-IT" sz="1200" dirty="0">
                <a:solidFill>
                  <a:srgbClr val="292929"/>
                </a:solidFill>
              </a:rPr>
              <a:t> major </a:t>
            </a:r>
            <a:r>
              <a:rPr lang="it-IT" sz="1200" dirty="0" err="1">
                <a:solidFill>
                  <a:srgbClr val="292929"/>
                </a:solidFill>
              </a:rPr>
              <a:t>approaches</a:t>
            </a:r>
            <a:r>
              <a:rPr lang="it-IT" sz="1200" dirty="0">
                <a:solidFill>
                  <a:srgbClr val="292929"/>
                </a:solidFill>
              </a:rPr>
              <a:t> for explainability</a:t>
            </a:r>
          </a:p>
          <a:p>
            <a:pPr marL="628650" lvl="1" indent="-171450">
              <a:lnSpc>
                <a:spcPct val="150000"/>
              </a:lnSpc>
              <a:buFontTx/>
              <a:buChar char="-"/>
            </a:pPr>
            <a:r>
              <a:rPr lang="it-IT" sz="1200" dirty="0">
                <a:solidFill>
                  <a:srgbClr val="292929"/>
                </a:solidFill>
              </a:rPr>
              <a:t>Design of </a:t>
            </a:r>
            <a:r>
              <a:rPr lang="it-IT" sz="1200" dirty="0" err="1">
                <a:solidFill>
                  <a:srgbClr val="292929"/>
                </a:solidFill>
              </a:rPr>
              <a:t>inherently</a:t>
            </a:r>
            <a:r>
              <a:rPr lang="it-IT" sz="1200" dirty="0">
                <a:solidFill>
                  <a:srgbClr val="292929"/>
                </a:solidFill>
              </a:rPr>
              <a:t> </a:t>
            </a:r>
            <a:r>
              <a:rPr lang="it-IT" sz="1200" dirty="0" err="1">
                <a:solidFill>
                  <a:srgbClr val="292929"/>
                </a:solidFill>
              </a:rPr>
              <a:t>interpretable</a:t>
            </a:r>
            <a:r>
              <a:rPr lang="it-IT" sz="1200" dirty="0">
                <a:solidFill>
                  <a:srgbClr val="292929"/>
                </a:solidFill>
              </a:rPr>
              <a:t> models (i.e. </a:t>
            </a:r>
            <a:r>
              <a:rPr lang="it-IT" sz="1200" dirty="0" err="1">
                <a:solidFill>
                  <a:srgbClr val="292929"/>
                </a:solidFill>
              </a:rPr>
              <a:t>transparent</a:t>
            </a:r>
            <a:r>
              <a:rPr lang="it-IT" sz="1200" dirty="0">
                <a:solidFill>
                  <a:srgbClr val="292929"/>
                </a:solidFill>
              </a:rPr>
              <a:t> box design)</a:t>
            </a:r>
          </a:p>
          <a:p>
            <a:pPr marL="628650" lvl="1" indent="-171450">
              <a:lnSpc>
                <a:spcPct val="150000"/>
              </a:lnSpc>
              <a:buFontTx/>
              <a:buChar char="-"/>
            </a:pPr>
            <a:r>
              <a:rPr lang="it-IT" sz="1200" dirty="0">
                <a:solidFill>
                  <a:srgbClr val="292929"/>
                </a:solidFill>
              </a:rPr>
              <a:t>Adoption of Post-hoc explainability (</a:t>
            </a:r>
            <a:r>
              <a:rPr lang="en-US" sz="1800" dirty="0">
                <a:effectLst/>
                <a:latin typeface="Times New Roman" panose="02020603050405020304" pitchFamily="18" charset="0"/>
                <a:ea typeface="Arial Unicode MS"/>
              </a:rPr>
              <a:t>explaining black-box” strategy)</a:t>
            </a:r>
          </a:p>
          <a:p>
            <a:pPr marL="628650" lvl="1" indent="-171450">
              <a:lnSpc>
                <a:spcPct val="150000"/>
              </a:lnSpc>
              <a:buFontTx/>
              <a:buChar char="-"/>
            </a:pPr>
            <a:endParaRPr lang="en-US" sz="1800" dirty="0">
              <a:solidFill>
                <a:srgbClr val="292929"/>
              </a:solidFill>
              <a:effectLst/>
              <a:latin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it-IT" sz="1200" dirty="0" err="1">
                <a:solidFill>
                  <a:srgbClr val="292929"/>
                </a:solidFill>
              </a:rPr>
              <a:t>Interpretability</a:t>
            </a:r>
            <a:r>
              <a:rPr lang="it-IT" sz="1200" dirty="0">
                <a:solidFill>
                  <a:srgbClr val="292929"/>
                </a:solidFill>
              </a:rPr>
              <a:t>/</a:t>
            </a:r>
            <a:r>
              <a:rPr lang="it-IT" sz="1200" dirty="0" err="1">
                <a:solidFill>
                  <a:srgbClr val="292929"/>
                </a:solidFill>
              </a:rPr>
              <a:t>Accuracy</a:t>
            </a:r>
            <a:r>
              <a:rPr lang="it-IT" sz="1200" dirty="0">
                <a:solidFill>
                  <a:srgbClr val="292929"/>
                </a:solidFill>
              </a:rPr>
              <a:t> </a:t>
            </a:r>
            <a:r>
              <a:rPr lang="it-IT" sz="1200" dirty="0" err="1">
                <a:solidFill>
                  <a:srgbClr val="292929"/>
                </a:solidFill>
              </a:rPr>
              <a:t>tradeoff</a:t>
            </a:r>
            <a:endParaRPr lang="it-IT" sz="1200" dirty="0">
              <a:solidFill>
                <a:srgbClr val="292929"/>
              </a:solidFill>
            </a:endParaRPr>
          </a:p>
          <a:p>
            <a:pPr marL="0" indent="0">
              <a:lnSpc>
                <a:spcPct val="150000"/>
              </a:lnSpc>
              <a:buNone/>
            </a:pPr>
            <a:endParaRPr lang="en-US" sz="1200" dirty="0">
              <a:solidFill>
                <a:srgbClr val="292929"/>
              </a:solidFill>
            </a:endParaRPr>
          </a:p>
          <a:p>
            <a:pPr marL="0" indent="0">
              <a:lnSpc>
                <a:spcPct val="150000"/>
              </a:lnSpc>
              <a:buNone/>
            </a:pPr>
            <a:endParaRPr lang="en-US" sz="1200" dirty="0">
              <a:solidFill>
                <a:srgbClr val="292929"/>
              </a:solidFill>
            </a:endParaRPr>
          </a:p>
          <a:p>
            <a:pPr marL="0" indent="0">
              <a:lnSpc>
                <a:spcPct val="150000"/>
              </a:lnSpc>
              <a:buNone/>
            </a:pPr>
            <a:r>
              <a:rPr lang="en-US" sz="1200" dirty="0">
                <a:solidFill>
                  <a:srgbClr val="292929"/>
                </a:solidFill>
              </a:rPr>
              <a:t>Fuzzy set theory may play a crucial role </a:t>
            </a:r>
          </a:p>
          <a:p>
            <a:pPr marL="171450" indent="-171450">
              <a:lnSpc>
                <a:spcPct val="150000"/>
              </a:lnSpc>
              <a:buFontTx/>
              <a:buChar char="-"/>
            </a:pPr>
            <a:r>
              <a:rPr lang="en-US" sz="1200" dirty="0">
                <a:solidFill>
                  <a:srgbClr val="292929"/>
                </a:solidFill>
              </a:rPr>
              <a:t>First, the linguistic representation of numerical variables allows a direct human interaction, endowing the model with explicit semantic interpretability. </a:t>
            </a:r>
          </a:p>
          <a:p>
            <a:pPr marL="171450" indent="-171450">
              <a:lnSpc>
                <a:spcPct val="150000"/>
              </a:lnSpc>
              <a:buFontTx/>
              <a:buChar char="-"/>
            </a:pPr>
            <a:r>
              <a:rPr lang="en-US" sz="1200" dirty="0">
                <a:solidFill>
                  <a:srgbClr val="292929"/>
                </a:solidFill>
              </a:rPr>
              <a:t>Second, the adoption of fuzzy variables allows for better modeling in contexts with some degree of uncertainty</a:t>
            </a:r>
          </a:p>
          <a:p>
            <a:pPr marL="0" indent="0">
              <a:lnSpc>
                <a:spcPct val="150000"/>
              </a:lnSpc>
              <a:buFontTx/>
              <a:buNone/>
            </a:pPr>
            <a:endParaRPr lang="it-IT" sz="1200" dirty="0">
              <a:solidFill>
                <a:srgbClr val="292929"/>
              </a:solidFill>
            </a:endParaRPr>
          </a:p>
          <a:p>
            <a:pPr marL="0" indent="0">
              <a:lnSpc>
                <a:spcPct val="150000"/>
              </a:lnSpc>
              <a:buNone/>
            </a:pPr>
            <a:endParaRPr lang="it-IT" sz="1200" dirty="0">
              <a:solidFill>
                <a:srgbClr val="292929"/>
              </a:solidFill>
            </a:endParaRPr>
          </a:p>
          <a:p>
            <a:endParaRPr lang="it-IT" dirty="0"/>
          </a:p>
        </p:txBody>
      </p:sp>
      <p:sp>
        <p:nvSpPr>
          <p:cNvPr id="4" name="Segnaposto numero diapositiva 3">
            <a:extLst>
              <a:ext uri="{FF2B5EF4-FFF2-40B4-BE49-F238E27FC236}">
                <a16:creationId xmlns:a16="http://schemas.microsoft.com/office/drawing/2014/main" id="{5559DAE5-3FC7-24D3-1E1B-998BEF679AD6}"/>
              </a:ext>
            </a:extLst>
          </p:cNvPr>
          <p:cNvSpPr>
            <a:spLocks noGrp="1"/>
          </p:cNvSpPr>
          <p:nvPr>
            <p:ph type="sldNum" sz="quarter" idx="5"/>
          </p:nvPr>
        </p:nvSpPr>
        <p:spPr/>
        <p:txBody>
          <a:bodyPr/>
          <a:lstStyle/>
          <a:p>
            <a:fld id="{9FCF4C86-095B-482F-99A4-2D2D4B875E6D}" type="slidenum">
              <a:rPr lang="it-IT" smtClean="0"/>
              <a:t>43</a:t>
            </a:fld>
            <a:endParaRPr lang="it-IT"/>
          </a:p>
        </p:txBody>
      </p:sp>
    </p:spTree>
    <p:extLst>
      <p:ext uri="{BB962C8B-B14F-4D97-AF65-F5344CB8AC3E}">
        <p14:creationId xmlns:p14="http://schemas.microsoft.com/office/powerpoint/2010/main" val="1976349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coalitions</a:t>
            </a:r>
            <a:r>
              <a:rPr lang="it-IT" sz="1200" dirty="0"/>
              <a:t> of players (</a:t>
            </a:r>
            <a:r>
              <a:rPr lang="it-IT" sz="1200" dirty="0" err="1"/>
              <a:t>employee</a:t>
            </a:r>
            <a:r>
              <a:rPr lang="it-IT" sz="1200" dirty="0"/>
              <a:t>) </a:t>
            </a:r>
            <a:r>
              <a:rPr lang="it-IT" sz="1200" dirty="0" err="1"/>
              <a:t>form</a:t>
            </a:r>
            <a:r>
              <a:rPr lang="it-IT" sz="1200" dirty="0"/>
              <a:t> to </a:t>
            </a:r>
            <a:r>
              <a:rPr lang="it-IT" sz="1200" dirty="0" err="1"/>
              <a:t>achieve</a:t>
            </a:r>
            <a:r>
              <a:rPr lang="it-IT" sz="1200" dirty="0"/>
              <a:t> </a:t>
            </a:r>
            <a:r>
              <a:rPr lang="it-IT" sz="1200" dirty="0" err="1"/>
              <a:t>different</a:t>
            </a:r>
            <a:r>
              <a:rPr lang="it-IT" sz="1200" dirty="0"/>
              <a:t> profits</a:t>
            </a:r>
          </a:p>
          <a:p>
            <a:endParaRPr lang="it-IT" dirty="0"/>
          </a:p>
          <a:p>
            <a:r>
              <a:rPr lang="it-IT" dirty="0" err="1"/>
              <a:t>Intuition</a:t>
            </a:r>
            <a:r>
              <a:rPr lang="it-IT" dirty="0"/>
              <a:t> of </a:t>
            </a:r>
            <a:r>
              <a:rPr lang="it-IT" dirty="0" err="1"/>
              <a:t>shapley</a:t>
            </a:r>
            <a:r>
              <a:rPr lang="it-IT" dirty="0"/>
              <a:t> </a:t>
            </a:r>
            <a:r>
              <a:rPr lang="it-IT" dirty="0" err="1"/>
              <a:t>values</a:t>
            </a:r>
            <a:r>
              <a:rPr lang="it-IT" dirty="0"/>
              <a:t>: </a:t>
            </a:r>
            <a:r>
              <a:rPr lang="it-IT" dirty="0" err="1"/>
              <a:t>we</a:t>
            </a:r>
            <a:r>
              <a:rPr lang="it-IT" dirty="0"/>
              <a:t> compare </a:t>
            </a:r>
            <a:r>
              <a:rPr lang="it-IT" dirty="0" err="1"/>
              <a:t>how</a:t>
            </a:r>
            <a:r>
              <a:rPr lang="it-IT" dirty="0"/>
              <a:t> the </a:t>
            </a:r>
            <a:r>
              <a:rPr lang="it-IT" dirty="0" err="1"/>
              <a:t>coalition</a:t>
            </a:r>
            <a:r>
              <a:rPr lang="it-IT" dirty="0"/>
              <a:t> of </a:t>
            </a:r>
            <a:r>
              <a:rPr lang="it-IT" dirty="0" err="1"/>
              <a:t>employees</a:t>
            </a:r>
            <a:r>
              <a:rPr lang="it-IT" dirty="0"/>
              <a:t> </a:t>
            </a:r>
            <a:r>
              <a:rPr lang="it-IT" dirty="0" err="1"/>
              <a:t>would</a:t>
            </a:r>
            <a:r>
              <a:rPr lang="it-IT" dirty="0"/>
              <a:t> </a:t>
            </a:r>
            <a:r>
              <a:rPr lang="it-IT" dirty="0" err="1"/>
              <a:t>perform</a:t>
            </a:r>
            <a:r>
              <a:rPr lang="it-IT" dirty="0"/>
              <a:t> with and </a:t>
            </a:r>
            <a:r>
              <a:rPr lang="it-IT" dirty="0" err="1"/>
              <a:t>without</a:t>
            </a:r>
            <a:r>
              <a:rPr lang="it-IT" dirty="0"/>
              <a:t> a </a:t>
            </a:r>
            <a:r>
              <a:rPr lang="it-IT" dirty="0" err="1"/>
              <a:t>specific</a:t>
            </a:r>
            <a:r>
              <a:rPr lang="it-IT" dirty="0"/>
              <a:t> player or subsets of </a:t>
            </a:r>
            <a:r>
              <a:rPr lang="it-IT" dirty="0" err="1"/>
              <a:t>employees</a:t>
            </a:r>
            <a:endParaRPr lang="it-IT" dirty="0"/>
          </a:p>
          <a:p>
            <a:r>
              <a:rPr lang="it-IT" dirty="0"/>
              <a:t>In </a:t>
            </a:r>
            <a:r>
              <a:rPr lang="it-IT" dirty="0" err="1"/>
              <a:t>this</a:t>
            </a:r>
            <a:r>
              <a:rPr lang="it-IT" dirty="0"/>
              <a:t> way </a:t>
            </a:r>
            <a:r>
              <a:rPr lang="it-IT" dirty="0" err="1"/>
              <a:t>we</a:t>
            </a:r>
            <a:r>
              <a:rPr lang="it-IT" dirty="0"/>
              <a:t> determine </a:t>
            </a:r>
            <a:r>
              <a:rPr lang="it-IT" dirty="0" err="1"/>
              <a:t>how</a:t>
            </a:r>
            <a:r>
              <a:rPr lang="it-IT" dirty="0"/>
              <a:t> </a:t>
            </a:r>
            <a:r>
              <a:rPr lang="it-IT" dirty="0" err="1"/>
              <a:t>each</a:t>
            </a:r>
            <a:r>
              <a:rPr lang="it-IT" dirty="0"/>
              <a:t> </a:t>
            </a:r>
            <a:r>
              <a:rPr lang="it-IT" dirty="0" err="1"/>
              <a:t>person</a:t>
            </a:r>
            <a:r>
              <a:rPr lang="it-IT" dirty="0"/>
              <a:t> </a:t>
            </a:r>
            <a:r>
              <a:rPr lang="it-IT" dirty="0" err="1"/>
              <a:t>contributed</a:t>
            </a:r>
            <a:r>
              <a:rPr lang="it-IT" dirty="0"/>
              <a:t> in the cooperative game.</a:t>
            </a:r>
          </a:p>
        </p:txBody>
      </p:sp>
      <p:sp>
        <p:nvSpPr>
          <p:cNvPr id="4" name="Segnaposto numero diapositiva 3"/>
          <p:cNvSpPr>
            <a:spLocks noGrp="1"/>
          </p:cNvSpPr>
          <p:nvPr>
            <p:ph type="sldNum" sz="quarter" idx="5"/>
          </p:nvPr>
        </p:nvSpPr>
        <p:spPr/>
        <p:txBody>
          <a:bodyPr/>
          <a:lstStyle/>
          <a:p>
            <a:fld id="{9FCF4C86-095B-482F-99A4-2D2D4B875E6D}" type="slidenum">
              <a:rPr lang="it-IT" smtClean="0"/>
              <a:t>44</a:t>
            </a:fld>
            <a:endParaRPr lang="it-IT"/>
          </a:p>
        </p:txBody>
      </p:sp>
    </p:spTree>
    <p:extLst>
      <p:ext uri="{BB962C8B-B14F-4D97-AF65-F5344CB8AC3E}">
        <p14:creationId xmlns:p14="http://schemas.microsoft.com/office/powerpoint/2010/main" val="377785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3</a:t>
            </a:fld>
            <a:endParaRPr lang="it-IT"/>
          </a:p>
        </p:txBody>
      </p:sp>
    </p:spTree>
    <p:extLst>
      <p:ext uri="{BB962C8B-B14F-4D97-AF65-F5344CB8AC3E}">
        <p14:creationId xmlns:p14="http://schemas.microsoft.com/office/powerpoint/2010/main" val="4147879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schemeClr val="tx2"/>
                    </a:solidFill>
                  </a:rPr>
                  <a:t>Naive </a:t>
                </a:r>
                <a:r>
                  <a:rPr lang="it-IT" sz="1200" err="1">
                    <a:solidFill>
                      <a:schemeClr val="tx2"/>
                    </a:solidFill>
                  </a:rPr>
                  <a:t>calculation</a:t>
                </a:r>
                <a:r>
                  <a:rPr lang="it-IT" sz="1200">
                    <a:solidFill>
                      <a:schemeClr val="tx2"/>
                    </a:solidFill>
                  </a:rPr>
                  <a:t>: </a:t>
                </a:r>
                <a:r>
                  <a:rPr lang="it-IT" sz="1200" err="1">
                    <a:solidFill>
                      <a:schemeClr val="tx2"/>
                    </a:solidFill>
                  </a:rPr>
                  <a:t>exponential</a:t>
                </a:r>
                <a:r>
                  <a:rPr lang="it-IT" sz="1200">
                    <a:solidFill>
                      <a:schemeClr val="tx2"/>
                    </a:solidFill>
                  </a:rPr>
                  <a:t> </a:t>
                </a:r>
                <a:r>
                  <a:rPr lang="it-IT" sz="1200" err="1">
                    <a:solidFill>
                      <a:schemeClr val="tx2"/>
                    </a:solidFill>
                  </a:rPr>
                  <a:t>complexity</a:t>
                </a:r>
                <a:r>
                  <a:rPr lang="it-IT" sz="1200">
                    <a:solidFill>
                      <a:schemeClr val="tx2"/>
                    </a:solidFill>
                  </a:rPr>
                  <a:t> </a:t>
                </a:r>
                <a:r>
                  <a:rPr lang="it-IT" sz="1200" err="1">
                    <a:solidFill>
                      <a:schemeClr val="tx2"/>
                    </a:solidFill>
                  </a:rPr>
                  <a:t>w.r.t</a:t>
                </a:r>
                <a:r>
                  <a:rPr lang="it-IT" sz="1200">
                    <a:solidFill>
                      <a:schemeClr val="tx2"/>
                    </a:solidFill>
                  </a:rPr>
                  <a:t>. </a:t>
                </a:r>
                <a14:m>
                  <m:oMath xmlns:m="http://schemas.openxmlformats.org/officeDocument/2006/math">
                    <m:r>
                      <a:rPr lang="it-IT" sz="1200" i="1" smtClean="0">
                        <a:solidFill>
                          <a:schemeClr val="tx1"/>
                        </a:solidFill>
                        <a:latin typeface="Cambria Math" panose="02040503050406030204" pitchFamily="18" charset="0"/>
                      </a:rPr>
                      <m:t>𝐹</m:t>
                    </m:r>
                  </m:oMath>
                </a14:m>
                <a:endParaRPr lang="it-IT"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a:solidFill>
                    <a:schemeClr val="tx2"/>
                  </a:solidFill>
                </a:endParaRPr>
              </a:p>
              <a:p>
                <a:endParaRPr lang="it-IT"/>
              </a:p>
            </p:txBody>
          </p:sp>
        </mc:Choice>
        <mc:Fallback xmlns="">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schemeClr val="tx2"/>
                    </a:solidFill>
                  </a:rPr>
                  <a:t>Naive </a:t>
                </a:r>
                <a:r>
                  <a:rPr lang="it-IT" sz="1200" err="1">
                    <a:solidFill>
                      <a:schemeClr val="tx2"/>
                    </a:solidFill>
                  </a:rPr>
                  <a:t>calculation</a:t>
                </a:r>
                <a:r>
                  <a:rPr lang="it-IT" sz="1200">
                    <a:solidFill>
                      <a:schemeClr val="tx2"/>
                    </a:solidFill>
                  </a:rPr>
                  <a:t>: </a:t>
                </a:r>
                <a:r>
                  <a:rPr lang="it-IT" sz="1200" err="1">
                    <a:solidFill>
                      <a:schemeClr val="tx2"/>
                    </a:solidFill>
                  </a:rPr>
                  <a:t>exponential</a:t>
                </a:r>
                <a:r>
                  <a:rPr lang="it-IT" sz="1200">
                    <a:solidFill>
                      <a:schemeClr val="tx2"/>
                    </a:solidFill>
                  </a:rPr>
                  <a:t> </a:t>
                </a:r>
                <a:r>
                  <a:rPr lang="it-IT" sz="1200" err="1">
                    <a:solidFill>
                      <a:schemeClr val="tx2"/>
                    </a:solidFill>
                  </a:rPr>
                  <a:t>complexity</a:t>
                </a:r>
                <a:r>
                  <a:rPr lang="it-IT" sz="1200">
                    <a:solidFill>
                      <a:schemeClr val="tx2"/>
                    </a:solidFill>
                  </a:rPr>
                  <a:t> </a:t>
                </a:r>
                <a:r>
                  <a:rPr lang="it-IT" sz="1200" err="1">
                    <a:solidFill>
                      <a:schemeClr val="tx2"/>
                    </a:solidFill>
                  </a:rPr>
                  <a:t>w.r.t</a:t>
                </a:r>
                <a:r>
                  <a:rPr lang="it-IT" sz="1200">
                    <a:solidFill>
                      <a:schemeClr val="tx2"/>
                    </a:solidFill>
                  </a:rPr>
                  <a:t>. </a:t>
                </a:r>
                <a:r>
                  <a:rPr lang="it-IT" sz="1200" i="0">
                    <a:solidFill>
                      <a:schemeClr val="tx1"/>
                    </a:solidFill>
                    <a:latin typeface="Cambria Math" panose="02040503050406030204" pitchFamily="18" charset="0"/>
                  </a:rPr>
                  <a:t>𝐹</a:t>
                </a:r>
                <a:endParaRPr lang="it-IT"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a:solidFill>
                    <a:schemeClr val="tx2"/>
                  </a:solidFill>
                </a:endParaRPr>
              </a:p>
              <a:p>
                <a:endParaRPr lang="it-IT"/>
              </a:p>
            </p:txBody>
          </p:sp>
        </mc:Fallback>
      </mc:AlternateContent>
      <p:sp>
        <p:nvSpPr>
          <p:cNvPr id="4" name="Segnaposto numero diapositiva 3"/>
          <p:cNvSpPr>
            <a:spLocks noGrp="1"/>
          </p:cNvSpPr>
          <p:nvPr>
            <p:ph type="sldNum" sz="quarter" idx="5"/>
          </p:nvPr>
        </p:nvSpPr>
        <p:spPr/>
        <p:txBody>
          <a:bodyPr/>
          <a:lstStyle/>
          <a:p>
            <a:fld id="{9FCF4C86-095B-482F-99A4-2D2D4B875E6D}" type="slidenum">
              <a:rPr lang="it-IT" smtClean="0"/>
              <a:t>45</a:t>
            </a:fld>
            <a:endParaRPr lang="it-IT"/>
          </a:p>
        </p:txBody>
      </p:sp>
    </p:spTree>
    <p:extLst>
      <p:ext uri="{BB962C8B-B14F-4D97-AF65-F5344CB8AC3E}">
        <p14:creationId xmlns:p14="http://schemas.microsoft.com/office/powerpoint/2010/main" val="515433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SHAP </a:t>
            </a:r>
            <a:r>
              <a:rPr lang="it-IT" sz="1200" dirty="0" err="1"/>
              <a:t>applied</a:t>
            </a:r>
            <a:r>
              <a:rPr lang="it-IT" sz="1200" dirty="0"/>
              <a:t> </a:t>
            </a:r>
            <a:r>
              <a:rPr lang="it-IT" sz="1200" dirty="0" err="1"/>
              <a:t>using</a:t>
            </a:r>
            <a:r>
              <a:rPr lang="it-IT" sz="1200" dirty="0"/>
              <a:t> the union of </a:t>
            </a:r>
            <a:r>
              <a:rPr lang="it-IT" sz="1200" dirty="0" err="1"/>
              <a:t>local</a:t>
            </a:r>
            <a:r>
              <a:rPr lang="it-IT" sz="1200" dirty="0"/>
              <a:t> datasets</a:t>
            </a:r>
          </a:p>
          <a:p>
            <a:endParaRPr lang="it-IT" dirty="0"/>
          </a:p>
          <a:p>
            <a:endParaRPr lang="it-IT" dirty="0"/>
          </a:p>
          <a:p>
            <a:r>
              <a:rPr lang="it-IT" dirty="0" err="1">
                <a:effectLst/>
                <a:latin typeface="Arial" panose="020B0604020202020204" pitchFamily="34" charset="0"/>
              </a:rPr>
              <a:t>Distinct</a:t>
            </a:r>
            <a:r>
              <a:rPr lang="it-IT" dirty="0">
                <a:effectLst/>
                <a:latin typeface="Arial" panose="020B0604020202020204" pitchFamily="34" charset="0"/>
              </a:rPr>
              <a:t> </a:t>
            </a:r>
            <a:r>
              <a:rPr lang="it-IT" dirty="0" err="1">
                <a:effectLst/>
                <a:latin typeface="Arial" panose="020B0604020202020204" pitchFamily="34" charset="0"/>
              </a:rPr>
              <a:t>participants</a:t>
            </a:r>
            <a:r>
              <a:rPr lang="it-IT" dirty="0">
                <a:effectLst/>
                <a:latin typeface="Arial" panose="020B0604020202020204" pitchFamily="34" charset="0"/>
              </a:rPr>
              <a:t> </a:t>
            </a:r>
            <a:r>
              <a:rPr lang="it-IT" dirty="0" err="1">
                <a:effectLst/>
                <a:latin typeface="Arial" panose="020B0604020202020204" pitchFamily="34" charset="0"/>
              </a:rPr>
              <a:t>receive</a:t>
            </a:r>
            <a:r>
              <a:rPr lang="it-IT" dirty="0">
                <a:effectLst/>
                <a:latin typeface="Arial" panose="020B0604020202020204" pitchFamily="34" charset="0"/>
              </a:rPr>
              <a:t> </a:t>
            </a:r>
            <a:r>
              <a:rPr lang="it-IT" dirty="0" err="1">
                <a:effectLst/>
                <a:latin typeface="Arial" panose="020B0604020202020204" pitchFamily="34" charset="0"/>
              </a:rPr>
              <a:t>identical</a:t>
            </a:r>
            <a:r>
              <a:rPr lang="it-IT" dirty="0">
                <a:effectLst/>
                <a:latin typeface="Arial" panose="020B0604020202020204" pitchFamily="34" charset="0"/>
              </a:rPr>
              <a:t> </a:t>
            </a:r>
            <a:r>
              <a:rPr lang="it-IT" dirty="0" err="1">
                <a:effectLst/>
                <a:latin typeface="Arial" panose="020B0604020202020204" pitchFamily="34" charset="0"/>
              </a:rPr>
              <a:t>explanations</a:t>
            </a:r>
            <a:r>
              <a:rPr lang="it-IT" dirty="0">
                <a:effectLst/>
                <a:latin typeface="Arial" panose="020B0604020202020204" pitchFamily="34" charset="0"/>
              </a:rPr>
              <a:t> for an output </a:t>
            </a:r>
            <a:r>
              <a:rPr lang="it-IT" dirty="0" err="1">
                <a:effectLst/>
                <a:latin typeface="Arial" panose="020B0604020202020204" pitchFamily="34" charset="0"/>
              </a:rPr>
              <a:t>generated</a:t>
            </a:r>
            <a:r>
              <a:rPr lang="it-IT" dirty="0">
                <a:effectLst/>
                <a:latin typeface="Arial" panose="020B0604020202020204" pitchFamily="34" charset="0"/>
              </a:rPr>
              <a:t> by the FL model given </a:t>
            </a:r>
            <a:r>
              <a:rPr lang="it-IT" dirty="0" err="1">
                <a:effectLst/>
                <a:latin typeface="Arial" panose="020B0604020202020204" pitchFamily="34" charset="0"/>
              </a:rPr>
              <a:t>identical</a:t>
            </a:r>
            <a:r>
              <a:rPr lang="it-IT" dirty="0">
                <a:effectLst/>
                <a:latin typeface="Arial" panose="020B0604020202020204" pitchFamily="34" charset="0"/>
              </a:rPr>
              <a:t> input </a:t>
            </a:r>
            <a:r>
              <a:rPr lang="it-IT" dirty="0" err="1">
                <a:effectLst/>
                <a:latin typeface="Arial" panose="020B0604020202020204" pitchFamily="34" charset="0"/>
              </a:rPr>
              <a:t>instances</a:t>
            </a:r>
            <a:r>
              <a:rPr lang="it-IT" dirty="0">
                <a:effectLst/>
                <a:latin typeface="Arial" panose="020B0604020202020204" pitchFamily="34" charset="0"/>
              </a:rPr>
              <a:t>. </a:t>
            </a:r>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46</a:t>
            </a:fld>
            <a:endParaRPr lang="it-IT"/>
          </a:p>
        </p:txBody>
      </p:sp>
    </p:spTree>
    <p:extLst>
      <p:ext uri="{BB962C8B-B14F-4D97-AF65-F5344CB8AC3E}">
        <p14:creationId xmlns:p14="http://schemas.microsoft.com/office/powerpoint/2010/main" val="472547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SHAP </a:t>
            </a:r>
            <a:r>
              <a:rPr lang="it-IT" sz="1200" dirty="0" err="1"/>
              <a:t>applied</a:t>
            </a:r>
            <a:r>
              <a:rPr lang="it-IT" sz="1200" dirty="0"/>
              <a:t> </a:t>
            </a:r>
            <a:r>
              <a:rPr lang="it-IT" sz="1200" dirty="0" err="1"/>
              <a:t>using</a:t>
            </a:r>
            <a:r>
              <a:rPr lang="it-IT" sz="1200" dirty="0"/>
              <a:t> the union of </a:t>
            </a:r>
            <a:r>
              <a:rPr lang="it-IT" sz="1200" dirty="0" err="1"/>
              <a:t>local</a:t>
            </a:r>
            <a:r>
              <a:rPr lang="it-IT" sz="1200" dirty="0"/>
              <a:t> datasets</a:t>
            </a:r>
          </a:p>
          <a:p>
            <a:endParaRPr lang="it-IT" dirty="0"/>
          </a:p>
          <a:p>
            <a:endParaRPr lang="it-IT" dirty="0"/>
          </a:p>
          <a:p>
            <a:r>
              <a:rPr lang="it-IT">
                <a:effectLst/>
                <a:latin typeface="Arial" panose="020B0604020202020204" pitchFamily="34" charset="0"/>
              </a:rPr>
              <a:t>Distinct </a:t>
            </a:r>
            <a:r>
              <a:rPr lang="it-IT" dirty="0" err="1">
                <a:effectLst/>
                <a:latin typeface="Arial" panose="020B0604020202020204" pitchFamily="34" charset="0"/>
              </a:rPr>
              <a:t>participants</a:t>
            </a:r>
            <a:r>
              <a:rPr lang="it-IT" dirty="0">
                <a:effectLst/>
                <a:latin typeface="Arial" panose="020B0604020202020204" pitchFamily="34" charset="0"/>
              </a:rPr>
              <a:t> </a:t>
            </a:r>
            <a:r>
              <a:rPr lang="it-IT" err="1">
                <a:effectLst/>
                <a:latin typeface="Arial" panose="020B0604020202020204" pitchFamily="34" charset="0"/>
              </a:rPr>
              <a:t>receive</a:t>
            </a:r>
            <a:r>
              <a:rPr lang="it-IT">
                <a:effectLst/>
                <a:latin typeface="Arial" panose="020B0604020202020204" pitchFamily="34" charset="0"/>
              </a:rPr>
              <a:t> identical explanations </a:t>
            </a:r>
            <a:r>
              <a:rPr lang="it-IT" dirty="0">
                <a:effectLst/>
                <a:latin typeface="Arial" panose="020B0604020202020204" pitchFamily="34" charset="0"/>
              </a:rPr>
              <a:t>for an output </a:t>
            </a:r>
            <a:r>
              <a:rPr lang="it-IT" dirty="0" err="1">
                <a:effectLst/>
                <a:latin typeface="Arial" panose="020B0604020202020204" pitchFamily="34" charset="0"/>
              </a:rPr>
              <a:t>generated</a:t>
            </a:r>
            <a:r>
              <a:rPr lang="it-IT" dirty="0">
                <a:effectLst/>
                <a:latin typeface="Arial" panose="020B0604020202020204" pitchFamily="34" charset="0"/>
              </a:rPr>
              <a:t> by the FL </a:t>
            </a:r>
            <a:r>
              <a:rPr lang="it-IT">
                <a:effectLst/>
                <a:latin typeface="Arial" panose="020B0604020202020204" pitchFamily="34" charset="0"/>
              </a:rPr>
              <a:t>model given identical </a:t>
            </a:r>
            <a:r>
              <a:rPr lang="it-IT" dirty="0">
                <a:effectLst/>
                <a:latin typeface="Arial" panose="020B0604020202020204" pitchFamily="34" charset="0"/>
              </a:rPr>
              <a:t>input </a:t>
            </a:r>
            <a:r>
              <a:rPr lang="it-IT" dirty="0" err="1">
                <a:effectLst/>
                <a:latin typeface="Arial" panose="020B0604020202020204" pitchFamily="34" charset="0"/>
              </a:rPr>
              <a:t>instances</a:t>
            </a:r>
            <a:r>
              <a:rPr lang="it-IT" dirty="0">
                <a:effectLst/>
                <a:latin typeface="Arial" panose="020B0604020202020204" pitchFamily="34" charset="0"/>
              </a:rPr>
              <a:t>. </a:t>
            </a:r>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47</a:t>
            </a:fld>
            <a:endParaRPr lang="it-IT"/>
          </a:p>
        </p:txBody>
      </p:sp>
    </p:spTree>
    <p:extLst>
      <p:ext uri="{BB962C8B-B14F-4D97-AF65-F5344CB8AC3E}">
        <p14:creationId xmlns:p14="http://schemas.microsoft.com/office/powerpoint/2010/main" val="207650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SHAP </a:t>
            </a:r>
            <a:r>
              <a:rPr lang="it-IT" sz="1200" dirty="0" err="1"/>
              <a:t>applied</a:t>
            </a:r>
            <a:r>
              <a:rPr lang="it-IT" sz="1200" dirty="0"/>
              <a:t> </a:t>
            </a:r>
            <a:r>
              <a:rPr lang="it-IT" sz="1200" dirty="0" err="1"/>
              <a:t>using</a:t>
            </a:r>
            <a:r>
              <a:rPr lang="it-IT" sz="1200" dirty="0"/>
              <a:t> the union of </a:t>
            </a:r>
            <a:r>
              <a:rPr lang="it-IT" sz="1200" dirty="0" err="1"/>
              <a:t>local</a:t>
            </a:r>
            <a:r>
              <a:rPr lang="it-IT" sz="1200" dirty="0"/>
              <a:t> datasets</a:t>
            </a:r>
          </a:p>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48</a:t>
            </a:fld>
            <a:endParaRPr lang="it-IT"/>
          </a:p>
        </p:txBody>
      </p:sp>
    </p:spTree>
    <p:extLst>
      <p:ext uri="{BB962C8B-B14F-4D97-AF65-F5344CB8AC3E}">
        <p14:creationId xmlns:p14="http://schemas.microsoft.com/office/powerpoint/2010/main" val="919289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a:effectLst/>
                <a:latin typeface="NimbusRomNo9L"/>
              </a:rPr>
              <a:t>The FL </a:t>
            </a:r>
            <a:r>
              <a:rPr lang="it-IT" sz="1200" err="1">
                <a:effectLst/>
                <a:latin typeface="NimbusRomNo9L"/>
              </a:rPr>
              <a:t>process</a:t>
            </a:r>
            <a:r>
              <a:rPr lang="it-IT" sz="1200">
                <a:effectLst/>
                <a:latin typeface="NimbusRomNo9L"/>
              </a:rPr>
              <a:t> exploits the Intel® OpenFL7 library [25].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err="1">
                <a:effectLst/>
                <a:latin typeface="NimbusRomNo9L"/>
              </a:rPr>
              <a:t>Although</a:t>
            </a:r>
            <a:r>
              <a:rPr lang="it-IT" sz="1200">
                <a:effectLst/>
                <a:latin typeface="NimbusRomNo9L"/>
              </a:rPr>
              <a:t> </a:t>
            </a:r>
            <a:r>
              <a:rPr lang="it-IT" sz="1200" err="1">
                <a:effectLst/>
                <a:latin typeface="NimbusRomNo9L"/>
              </a:rPr>
              <a:t>designed</a:t>
            </a:r>
            <a:r>
              <a:rPr lang="it-IT" sz="1200">
                <a:effectLst/>
                <a:latin typeface="NimbusRomNo9L"/>
              </a:rPr>
              <a:t> for the </a:t>
            </a:r>
            <a:r>
              <a:rPr lang="it-IT" sz="1200" err="1">
                <a:effectLst/>
                <a:latin typeface="NimbusRomNo9L"/>
              </a:rPr>
              <a:t>aggregation</a:t>
            </a:r>
            <a:r>
              <a:rPr lang="it-IT" sz="1200">
                <a:effectLst/>
                <a:latin typeface="NimbusRomNo9L"/>
              </a:rPr>
              <a:t> of models </a:t>
            </a:r>
            <a:r>
              <a:rPr lang="it-IT" sz="1200" err="1">
                <a:effectLst/>
                <a:latin typeface="NimbusRomNo9L"/>
              </a:rPr>
              <a:t>such</a:t>
            </a:r>
            <a:r>
              <a:rPr lang="it-IT" sz="1200">
                <a:effectLst/>
                <a:latin typeface="NimbusRomNo9L"/>
              </a:rPr>
              <a:t> </a:t>
            </a:r>
            <a:r>
              <a:rPr lang="it-IT" sz="1200" err="1">
                <a:effectLst/>
                <a:latin typeface="NimbusRomNo9L"/>
              </a:rPr>
              <a:t>as</a:t>
            </a:r>
            <a:r>
              <a:rPr lang="it-IT" sz="1200">
                <a:effectLst/>
                <a:latin typeface="NimbusRomNo9L"/>
              </a:rPr>
              <a:t> </a:t>
            </a:r>
            <a:r>
              <a:rPr lang="it-IT" sz="1200" err="1">
                <a:effectLst/>
                <a:latin typeface="NimbusRomNo9L"/>
              </a:rPr>
              <a:t>neural</a:t>
            </a:r>
            <a:r>
              <a:rPr lang="it-IT" sz="1200">
                <a:effectLst/>
                <a:latin typeface="NimbusRomNo9L"/>
              </a:rPr>
              <a:t> networks, i.e. via </a:t>
            </a:r>
            <a:r>
              <a:rPr lang="it-IT" sz="1200" err="1">
                <a:effectLst/>
                <a:latin typeface="NimbusRomNo9L"/>
              </a:rPr>
              <a:t>FedAvg</a:t>
            </a:r>
            <a:r>
              <a:rPr lang="it-IT" sz="1200">
                <a:effectLst/>
                <a:latin typeface="NimbusRomNo9L"/>
              </a:rPr>
              <a:t> or </a:t>
            </a:r>
            <a:r>
              <a:rPr lang="it-IT" sz="1200" err="1">
                <a:effectLst/>
                <a:latin typeface="NimbusRomNo9L"/>
              </a:rPr>
              <a:t>its</a:t>
            </a:r>
            <a:r>
              <a:rPr lang="it-IT" sz="1200">
                <a:effectLst/>
                <a:latin typeface="NimbusRomNo9L"/>
              </a:rPr>
              <a:t> </a:t>
            </a:r>
            <a:r>
              <a:rPr lang="it-IT" sz="1200" err="1">
                <a:effectLst/>
                <a:latin typeface="NimbusRomNo9L"/>
              </a:rPr>
              <a:t>variants</a:t>
            </a:r>
            <a:r>
              <a:rPr lang="it-IT" sz="1200">
                <a:effectLst/>
                <a:latin typeface="NimbusRomNo9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err="1">
                <a:effectLst/>
                <a:latin typeface="NimbusRomNo9L"/>
              </a:rPr>
              <a:t>OpenFL</a:t>
            </a:r>
            <a:r>
              <a:rPr lang="it-IT" sz="1200">
                <a:effectLst/>
                <a:latin typeface="NimbusRomNo9L"/>
              </a:rPr>
              <a:t> </a:t>
            </a:r>
            <a:r>
              <a:rPr lang="it-IT" sz="1200" err="1">
                <a:effectLst/>
                <a:latin typeface="NimbusRomNo9L"/>
              </a:rPr>
              <a:t>offers</a:t>
            </a:r>
            <a:r>
              <a:rPr lang="it-IT" sz="1200">
                <a:effectLst/>
                <a:latin typeface="NimbusRomNo9L"/>
              </a:rPr>
              <a:t> high </a:t>
            </a:r>
            <a:r>
              <a:rPr lang="it-IT" sz="1200" err="1">
                <a:effectLst/>
                <a:latin typeface="NimbusRomNo9L"/>
              </a:rPr>
              <a:t>level</a:t>
            </a:r>
            <a:r>
              <a:rPr lang="it-IT" sz="1200">
                <a:effectLst/>
                <a:latin typeface="NimbusRomNo9L"/>
              </a:rPr>
              <a:t> of </a:t>
            </a:r>
            <a:r>
              <a:rPr lang="it-IT" sz="1200" err="1">
                <a:effectLst/>
                <a:latin typeface="NimbusRomNo9L"/>
              </a:rPr>
              <a:t>flexibility</a:t>
            </a:r>
            <a:r>
              <a:rPr lang="it-IT" sz="1200">
                <a:effectLst/>
                <a:latin typeface="NimbusRomNo9L"/>
              </a:rPr>
              <a:t> and </a:t>
            </a:r>
            <a:r>
              <a:rPr lang="it-IT" sz="1200" err="1">
                <a:effectLst/>
                <a:latin typeface="NimbusRomNo9L"/>
              </a:rPr>
              <a:t>customization</a:t>
            </a:r>
            <a:r>
              <a:rPr lang="it-IT" sz="1200">
                <a:effectLst/>
                <a:latin typeface="NimbusRomNo9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err="1">
                <a:effectLst/>
                <a:latin typeface="NimbusRomNo9L"/>
              </a:rPr>
              <a:t>Specifically</a:t>
            </a:r>
            <a:r>
              <a:rPr lang="it-IT" sz="1200">
                <a:effectLst/>
                <a:latin typeface="NimbusRomNo9L"/>
              </a:rPr>
              <a:t>, </a:t>
            </a:r>
            <a:r>
              <a:rPr lang="it-IT" sz="1200" err="1">
                <a:effectLst/>
                <a:latin typeface="NimbusRomNo9L"/>
              </a:rPr>
              <a:t>we</a:t>
            </a:r>
            <a:r>
              <a:rPr lang="it-IT" sz="1200">
                <a:effectLst/>
                <a:latin typeface="NimbusRomNo9L"/>
              </a:rPr>
              <a:t> </a:t>
            </a:r>
            <a:r>
              <a:rPr lang="it-IT" sz="1200" err="1">
                <a:effectLst/>
                <a:latin typeface="NimbusRomNo9L"/>
              </a:rPr>
              <a:t>extended</a:t>
            </a:r>
            <a:r>
              <a:rPr lang="it-IT" sz="1200">
                <a:effectLst/>
                <a:latin typeface="NimbusRomNo9L"/>
              </a:rPr>
              <a:t> the library to support FL of </a:t>
            </a:r>
            <a:r>
              <a:rPr lang="it-IT" sz="1200" err="1">
                <a:effectLst/>
                <a:latin typeface="NimbusRomNo9L"/>
              </a:rPr>
              <a:t>inherently</a:t>
            </a:r>
            <a:r>
              <a:rPr lang="it-IT" sz="1200">
                <a:effectLst/>
                <a:latin typeface="NimbusRomNo9L"/>
              </a:rPr>
              <a:t> </a:t>
            </a:r>
            <a:r>
              <a:rPr lang="it-IT" sz="1200" err="1">
                <a:effectLst/>
                <a:latin typeface="NimbusRomNo9L"/>
              </a:rPr>
              <a:t>interpretable</a:t>
            </a:r>
            <a:r>
              <a:rPr lang="it-IT" sz="1200">
                <a:effectLst/>
                <a:latin typeface="NimbusRomNo9L"/>
              </a:rPr>
              <a:t> </a:t>
            </a:r>
            <a:endParaRPr lang="it-IT">
              <a:effectLst/>
            </a:endParaRPr>
          </a:p>
          <a:p>
            <a:endParaRPr lang="it-IT"/>
          </a:p>
        </p:txBody>
      </p:sp>
      <p:sp>
        <p:nvSpPr>
          <p:cNvPr id="4" name="Segnaposto numero diapositiva 3"/>
          <p:cNvSpPr>
            <a:spLocks noGrp="1"/>
          </p:cNvSpPr>
          <p:nvPr>
            <p:ph type="sldNum" sz="quarter" idx="5"/>
          </p:nvPr>
        </p:nvSpPr>
        <p:spPr/>
        <p:txBody>
          <a:bodyPr/>
          <a:lstStyle/>
          <a:p>
            <a:fld id="{9FCF4C86-095B-482F-99A4-2D2D4B875E6D}" type="slidenum">
              <a:rPr lang="it-IT" smtClean="0"/>
              <a:t>49</a:t>
            </a:fld>
            <a:endParaRPr lang="it-IT"/>
          </a:p>
        </p:txBody>
      </p:sp>
    </p:spTree>
    <p:extLst>
      <p:ext uri="{BB962C8B-B14F-4D97-AF65-F5344CB8AC3E}">
        <p14:creationId xmlns:p14="http://schemas.microsoft.com/office/powerpoint/2010/main" val="4128124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fontAlgn="base">
              <a:buFont typeface="Arial" panose="020B0604020202020204" pitchFamily="34" charset="0"/>
              <a:buChar char="•"/>
            </a:pPr>
            <a:r>
              <a:rPr lang="it-IT" sz="1800" b="0" i="0" u="none" strike="noStrike" dirty="0" err="1">
                <a:solidFill>
                  <a:srgbClr val="000000"/>
                </a:solidFill>
                <a:effectLst/>
                <a:latin typeface="Arial" panose="020B0604020202020204" pitchFamily="34" charset="0"/>
              </a:rPr>
              <a:t>fedxai-lib</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defines</a:t>
            </a:r>
            <a:r>
              <a:rPr lang="it-IT" sz="1800" b="0" i="0" u="none" strike="noStrike" dirty="0">
                <a:solidFill>
                  <a:srgbClr val="000000"/>
                </a:solidFill>
                <a:effectLst/>
                <a:latin typeface="Arial" panose="020B0604020202020204" pitchFamily="34" charset="0"/>
              </a:rPr>
              <a:t> a set of classes for </a:t>
            </a:r>
            <a:r>
              <a:rPr lang="it-IT" sz="1800" b="0" i="0" u="none" strike="noStrike" dirty="0" err="1">
                <a:solidFill>
                  <a:srgbClr val="000000"/>
                </a:solidFill>
                <a:effectLst/>
                <a:latin typeface="Arial" panose="020B0604020202020204" pitchFamily="34" charset="0"/>
              </a:rPr>
              <a:t>implementing</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federated</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explainable</a:t>
            </a:r>
            <a:r>
              <a:rPr lang="it-IT" sz="1800" b="0" i="0" u="none" strike="noStrike" dirty="0">
                <a:solidFill>
                  <a:srgbClr val="000000"/>
                </a:solidFill>
                <a:effectLst/>
                <a:latin typeface="Arial" panose="020B0604020202020204" pitchFamily="34" charset="0"/>
              </a:rPr>
              <a:t> AI (Fed-XAI) </a:t>
            </a:r>
            <a:r>
              <a:rPr lang="it-IT" sz="1800" b="0" i="0" u="none" strike="noStrike" dirty="0" err="1">
                <a:solidFill>
                  <a:srgbClr val="000000"/>
                </a:solidFill>
                <a:effectLst/>
                <a:latin typeface="Arial" panose="020B0604020202020204" pitchFamily="34" charset="0"/>
              </a:rPr>
              <a:t>algorithms</a:t>
            </a:r>
            <a:r>
              <a:rPr lang="it-IT" sz="1800" b="0" i="0" u="none" strike="noStrike"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it-IT" sz="1800" b="0" i="0" u="none" strike="noStrike" dirty="0">
                <a:solidFill>
                  <a:srgbClr val="000000"/>
                </a:solidFill>
                <a:effectLst/>
                <a:latin typeface="Arial" panose="020B0604020202020204" pitchFamily="34" charset="0"/>
              </a:rPr>
              <a:t>The Python </a:t>
            </a:r>
            <a:r>
              <a:rPr lang="it-IT" sz="1800" b="0" i="0" u="none" strike="noStrike" dirty="0" err="1">
                <a:solidFill>
                  <a:srgbClr val="000000"/>
                </a:solidFill>
                <a:effectLst/>
                <a:latin typeface="Arial" panose="020B0604020202020204" pitchFamily="34" charset="0"/>
              </a:rPr>
              <a:t>entities</a:t>
            </a:r>
            <a:r>
              <a:rPr lang="it-IT" sz="1800" b="0" i="0" u="none" strike="noStrike" dirty="0">
                <a:solidFill>
                  <a:srgbClr val="000000"/>
                </a:solidFill>
                <a:effectLst/>
                <a:latin typeface="Arial" panose="020B0604020202020204" pitchFamily="34" charset="0"/>
              </a:rPr>
              <a:t> (server and client </a:t>
            </a:r>
            <a:r>
              <a:rPr lang="it-IT" sz="1800" b="0" i="0" u="none" strike="noStrike" dirty="0" err="1">
                <a:solidFill>
                  <a:srgbClr val="000000"/>
                </a:solidFill>
                <a:effectLst/>
                <a:latin typeface="Arial" panose="020B0604020202020204" pitchFamily="34" charset="0"/>
              </a:rPr>
              <a:t>logic</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communicate</a:t>
            </a:r>
            <a:r>
              <a:rPr lang="it-IT" sz="1800" b="0" i="0" u="none" strike="noStrike" dirty="0">
                <a:solidFill>
                  <a:srgbClr val="000000"/>
                </a:solidFill>
                <a:effectLst/>
                <a:latin typeface="Arial" panose="020B0604020202020204" pitchFamily="34" charset="0"/>
              </a:rPr>
              <a:t> with </a:t>
            </a:r>
            <a:r>
              <a:rPr lang="it-IT" sz="1800" b="0" i="0" u="none" strike="noStrike" dirty="0" err="1">
                <a:solidFill>
                  <a:srgbClr val="000000"/>
                </a:solidFill>
                <a:effectLst/>
                <a:latin typeface="Arial" panose="020B0604020202020204" pitchFamily="34" charset="0"/>
              </a:rPr>
              <a:t>fedlang-erl</a:t>
            </a:r>
            <a:r>
              <a:rPr lang="it-IT" sz="1800" b="0" i="0" u="none" strike="noStrike" dirty="0">
                <a:solidFill>
                  <a:srgbClr val="000000"/>
                </a:solidFill>
                <a:effectLst/>
                <a:latin typeface="Arial" panose="020B0604020202020204" pitchFamily="34" charset="0"/>
              </a:rPr>
              <a:t>, a middleware component, </a:t>
            </a:r>
            <a:r>
              <a:rPr lang="it-IT" sz="1800" b="0" i="0" u="none" strike="noStrike" dirty="0" err="1">
                <a:solidFill>
                  <a:srgbClr val="000000"/>
                </a:solidFill>
                <a:effectLst/>
                <a:latin typeface="Arial" panose="020B0604020202020204" pitchFamily="34" charset="0"/>
              </a:rPr>
              <a:t>through</a:t>
            </a:r>
            <a:r>
              <a:rPr lang="it-IT" sz="1800" b="0" i="0" u="none" strike="noStrike" dirty="0">
                <a:solidFill>
                  <a:srgbClr val="000000"/>
                </a:solidFill>
                <a:effectLst/>
                <a:latin typeface="Arial" panose="020B0604020202020204" pitchFamily="34" charset="0"/>
              </a:rPr>
              <a:t> Erlang Ports - a </a:t>
            </a:r>
            <a:r>
              <a:rPr lang="it-IT" sz="1800" b="0" i="0" u="none" strike="noStrike" dirty="0" err="1">
                <a:solidFill>
                  <a:srgbClr val="000000"/>
                </a:solidFill>
                <a:effectLst/>
                <a:latin typeface="Arial" panose="020B0604020202020204" pitchFamily="34" charset="0"/>
              </a:rPr>
              <a:t>mechanism</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that</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enables</a:t>
            </a:r>
            <a:r>
              <a:rPr lang="it-IT" sz="1800" b="0" i="0" u="none" strike="noStrike" dirty="0">
                <a:solidFill>
                  <a:srgbClr val="000000"/>
                </a:solidFill>
                <a:effectLst/>
                <a:latin typeface="Arial" panose="020B0604020202020204" pitchFamily="34" charset="0"/>
              </a:rPr>
              <a:t> an Erlang </a:t>
            </a:r>
            <a:r>
              <a:rPr lang="it-IT" sz="1800" b="0" i="0" u="none" strike="noStrike" dirty="0" err="1">
                <a:solidFill>
                  <a:srgbClr val="000000"/>
                </a:solidFill>
                <a:effectLst/>
                <a:latin typeface="Arial" panose="020B0604020202020204" pitchFamily="34" charset="0"/>
              </a:rPr>
              <a:t>process</a:t>
            </a:r>
            <a:r>
              <a:rPr lang="it-IT" sz="1800" b="0" i="0" u="none" strike="noStrike" dirty="0">
                <a:solidFill>
                  <a:srgbClr val="000000"/>
                </a:solidFill>
                <a:effectLst/>
                <a:latin typeface="Arial" panose="020B0604020202020204" pitchFamily="34" charset="0"/>
              </a:rPr>
              <a:t> to </a:t>
            </a:r>
            <a:r>
              <a:rPr lang="it-IT" sz="1800" b="0" i="0" u="none" strike="noStrike" dirty="0" err="1">
                <a:solidFill>
                  <a:srgbClr val="000000"/>
                </a:solidFill>
                <a:effectLst/>
                <a:latin typeface="Arial" panose="020B0604020202020204" pitchFamily="34" charset="0"/>
              </a:rPr>
              <a:t>exchange</a:t>
            </a:r>
            <a:r>
              <a:rPr lang="it-IT" sz="1800" b="0" i="0" u="none" strike="noStrike" dirty="0">
                <a:solidFill>
                  <a:srgbClr val="000000"/>
                </a:solidFill>
                <a:effectLst/>
                <a:latin typeface="Arial" panose="020B0604020202020204" pitchFamily="34" charset="0"/>
              </a:rPr>
              <a:t> data with an </a:t>
            </a:r>
            <a:r>
              <a:rPr lang="it-IT" sz="1800" b="0" i="0" u="none" strike="noStrike" dirty="0" err="1">
                <a:solidFill>
                  <a:srgbClr val="000000"/>
                </a:solidFill>
                <a:effectLst/>
                <a:latin typeface="Arial" panose="020B0604020202020204" pitchFamily="34" charset="0"/>
              </a:rPr>
              <a:t>external</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program</a:t>
            </a:r>
            <a:r>
              <a:rPr lang="it-IT" sz="1800" b="0" i="0" u="none" strike="noStrike" dirty="0">
                <a:solidFill>
                  <a:srgbClr val="000000"/>
                </a:solidFill>
                <a:effectLst/>
                <a:latin typeface="Arial" panose="020B0604020202020204" pitchFamily="34" charset="0"/>
              </a:rPr>
              <a:t> (e.g., in C, Python, or Rust).</a:t>
            </a:r>
          </a:p>
          <a:p>
            <a:pPr algn="l" rtl="0" fontAlgn="base">
              <a:buFont typeface="Arial" panose="020B0604020202020204" pitchFamily="34" charset="0"/>
              <a:buChar char="•"/>
            </a:pPr>
            <a:r>
              <a:rPr lang="it-IT" sz="1800" b="0" i="0" u="none" strike="noStrike" dirty="0" err="1">
                <a:solidFill>
                  <a:srgbClr val="000000"/>
                </a:solidFill>
                <a:effectLst/>
                <a:latin typeface="Arial" panose="020B0604020202020204" pitchFamily="34" charset="0"/>
              </a:rPr>
              <a:t>Asynchronous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message</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passing</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is</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employed</a:t>
            </a:r>
            <a:r>
              <a:rPr lang="it-IT" sz="1800" b="0" i="0" u="none" strike="noStrike" dirty="0">
                <a:solidFill>
                  <a:srgbClr val="000000"/>
                </a:solidFill>
                <a:effectLst/>
                <a:latin typeface="Arial" panose="020B0604020202020204" pitchFamily="34" charset="0"/>
              </a:rPr>
              <a:t> for </a:t>
            </a:r>
            <a:r>
              <a:rPr lang="it-IT" sz="1800" b="0" i="0" u="none" strike="noStrike" dirty="0" err="1">
                <a:solidFill>
                  <a:srgbClr val="000000"/>
                </a:solidFill>
                <a:effectLst/>
                <a:latin typeface="Arial" panose="020B0604020202020204" pitchFamily="34" charset="0"/>
              </a:rPr>
              <a:t>communication</a:t>
            </a:r>
            <a:r>
              <a:rPr lang="it-IT" sz="1800" b="0" i="0" u="none" strike="noStrike" dirty="0">
                <a:solidFill>
                  <a:srgbClr val="000000"/>
                </a:solidFill>
                <a:effectLst/>
                <a:latin typeface="Arial" panose="020B0604020202020204" pitchFamily="34" charset="0"/>
              </a:rPr>
              <a:t> </a:t>
            </a:r>
            <a:r>
              <a:rPr lang="it-IT" sz="1800" b="0" i="0" u="none" strike="noStrike" dirty="0" err="1">
                <a:solidFill>
                  <a:srgbClr val="000000"/>
                </a:solidFill>
                <a:effectLst/>
                <a:latin typeface="Arial" panose="020B0604020202020204" pitchFamily="34" charset="0"/>
              </a:rPr>
              <a:t>between</a:t>
            </a:r>
            <a:r>
              <a:rPr lang="it-IT" sz="1800" b="0" i="0" u="none" strike="noStrike" dirty="0">
                <a:solidFill>
                  <a:srgbClr val="000000"/>
                </a:solidFill>
                <a:effectLst/>
                <a:latin typeface="Arial" panose="020B0604020202020204" pitchFamily="34" charset="0"/>
              </a:rPr>
              <a:t> the server and clients.</a:t>
            </a:r>
          </a:p>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50</a:t>
            </a:fld>
            <a:endParaRPr lang="en-US"/>
          </a:p>
        </p:txBody>
      </p:sp>
    </p:spTree>
    <p:extLst>
      <p:ext uri="{BB962C8B-B14F-4D97-AF65-F5344CB8AC3E}">
        <p14:creationId xmlns:p14="http://schemas.microsoft.com/office/powerpoint/2010/main" val="2816089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Char char="-"/>
              <a:defRPr/>
            </a:pPr>
            <a:r>
              <a:rPr lang="en-US" dirty="0"/>
              <a:t>It should be underlined that the performance of a model and its transparency are typically conflicting objectives; thus, as shown in figure, accuracy-oriented solutions are often considered hard to interpret, while interpretable models may be lacking in performance.</a:t>
            </a:r>
            <a:endParaRPr lang="en-US" dirty="0">
              <a:solidFill>
                <a:srgbClr val="333F50"/>
              </a:solidFill>
              <a:latin typeface="Gill Sans Light"/>
              <a:cs typeface="Calibri" panose="020F0502020204030204"/>
            </a:endParaRPr>
          </a:p>
          <a:p>
            <a:pPr marL="171450" indent="-171450">
              <a:buChar char="-"/>
              <a:defRPr/>
            </a:pPr>
            <a:endParaRPr lang="en-US" dirty="0">
              <a:solidFill>
                <a:schemeClr val="tx2">
                  <a:lumMod val="75000"/>
                </a:schemeClr>
              </a:solidFill>
              <a:latin typeface="Gill Sans Ligh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2">
                    <a:lumMod val="75000"/>
                  </a:schemeClr>
                </a:solidFill>
                <a:latin typeface="Gill Sans Light"/>
              </a:rPr>
              <a:t>\</a:t>
            </a:r>
            <a:r>
              <a:rPr lang="en-US" sz="1200" dirty="0" err="1">
                <a:solidFill>
                  <a:schemeClr val="tx2">
                    <a:lumMod val="75000"/>
                  </a:schemeClr>
                </a:solidFill>
                <a:latin typeface="Gill Sans Light"/>
              </a:rPr>
              <a:t>textbf</a:t>
            </a:r>
            <a:r>
              <a:rPr lang="en-US" sz="1200" dirty="0">
                <a:solidFill>
                  <a:schemeClr val="tx2">
                    <a:lumMod val="75000"/>
                  </a:schemeClr>
                </a:solidFill>
                <a:latin typeface="Gill Sans Light"/>
              </a:rPr>
              <a:t>{understandability or intelligibility}: the two terms are associated with a functional understanding of the model in ML, without the need for explaining its inner procedure and representation. \</a:t>
            </a:r>
            <a:r>
              <a:rPr lang="en-US" sz="1200" dirty="0" err="1">
                <a:solidFill>
                  <a:schemeClr val="tx2">
                    <a:lumMod val="75000"/>
                  </a:schemeClr>
                </a:solidFill>
                <a:latin typeface="Gill Sans Light"/>
              </a:rPr>
              <a:t>textbf</a:t>
            </a:r>
            <a:r>
              <a:rPr lang="en-US" sz="1200" dirty="0">
                <a:solidFill>
                  <a:schemeClr val="tx2">
                    <a:lumMod val="75000"/>
                  </a:schemeClr>
                </a:solidFill>
                <a:latin typeface="Gill Sans Light"/>
              </a:rPr>
              <a:t>{Comprehensibility} is associated with the ability of a learning algorithm to represent its learned knowledge such that the model may be inspected and understood by humans. Thus, it is tightly related to the complexity of a model. \</a:t>
            </a:r>
            <a:r>
              <a:rPr lang="en-US" sz="1200" dirty="0" err="1">
                <a:solidFill>
                  <a:schemeClr val="tx2">
                    <a:lumMod val="75000"/>
                  </a:schemeClr>
                </a:solidFill>
                <a:latin typeface="Gill Sans Light"/>
              </a:rPr>
              <a:t>textbf</a:t>
            </a:r>
            <a:r>
              <a:rPr lang="en-US" sz="1200" dirty="0">
                <a:solidFill>
                  <a:schemeClr val="tx2">
                    <a:lumMod val="75000"/>
                  </a:schemeClr>
                </a:solidFill>
                <a:latin typeface="Gill Sans Light"/>
              </a:rPr>
              <a:t>{Interpretability} definition is the ability to explain how decisions have been taken or to provide the meaning in a way that is understandable by a human. \</a:t>
            </a:r>
            <a:r>
              <a:rPr lang="en-US" sz="1200" dirty="0" err="1">
                <a:solidFill>
                  <a:schemeClr val="tx2">
                    <a:lumMod val="75000"/>
                  </a:schemeClr>
                </a:solidFill>
                <a:latin typeface="Gill Sans Light"/>
              </a:rPr>
              <a:t>textbf</a:t>
            </a:r>
            <a:r>
              <a:rPr lang="en-US" sz="1200" dirty="0">
                <a:solidFill>
                  <a:schemeClr val="tx2">
                    <a:lumMod val="75000"/>
                  </a:schemeClr>
                </a:solidFill>
                <a:latin typeface="Gill Sans Light"/>
              </a:rPr>
              <a:t>{</a:t>
            </a:r>
            <a:r>
              <a:rPr lang="en-US" sz="1200" dirty="0" err="1">
                <a:solidFill>
                  <a:schemeClr val="tx2">
                    <a:lumMod val="75000"/>
                  </a:schemeClr>
                </a:solidFill>
                <a:latin typeface="Gill Sans Light"/>
              </a:rPr>
              <a:t>Explainability</a:t>
            </a:r>
            <a:r>
              <a:rPr lang="en-US" sz="1200" dirty="0">
                <a:solidFill>
                  <a:schemeClr val="tx2">
                    <a:lumMod val="75000"/>
                  </a:schemeClr>
                </a:solidFill>
                <a:latin typeface="Gill Sans Light"/>
              </a:rPr>
              <a:t>} is defined in \cite{BARREDOARRIETA202082} as follows: given a certain audience, </a:t>
            </a:r>
            <a:r>
              <a:rPr lang="en-US" sz="1200" dirty="0" err="1">
                <a:solidFill>
                  <a:schemeClr val="tx2">
                    <a:lumMod val="75000"/>
                  </a:schemeClr>
                </a:solidFill>
                <a:latin typeface="Gill Sans Light"/>
              </a:rPr>
              <a:t>explainability</a:t>
            </a:r>
            <a:r>
              <a:rPr lang="en-US" sz="1200" dirty="0">
                <a:solidFill>
                  <a:schemeClr val="tx2">
                    <a:lumMod val="75000"/>
                  </a:schemeClr>
                </a:solidFill>
                <a:latin typeface="Gill Sans Light"/>
              </a:rPr>
              <a:t> refers to the details and reasons a model gives to make its functioning clear or easy to understand. Finally, \</a:t>
            </a:r>
            <a:r>
              <a:rPr lang="en-US" sz="1200" dirty="0" err="1">
                <a:solidFill>
                  <a:schemeClr val="tx2">
                    <a:lumMod val="75000"/>
                  </a:schemeClr>
                </a:solidFill>
                <a:latin typeface="Gill Sans Light"/>
              </a:rPr>
              <a:t>textbf</a:t>
            </a:r>
            <a:r>
              <a:rPr lang="en-US" sz="1200" dirty="0">
                <a:solidFill>
                  <a:schemeClr val="tx2">
                    <a:lumMod val="75000"/>
                  </a:schemeClr>
                </a:solidFill>
                <a:latin typeface="Gill Sans Light"/>
              </a:rPr>
              <a:t>{transparency} refers to the characteristic of a model to be inherently understandable for a human.</a:t>
            </a:r>
          </a:p>
          <a:p>
            <a:pPr marL="171450" indent="-171450">
              <a:buFontTx/>
              <a:buChar char="-"/>
            </a:pPr>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52</a:t>
            </a:fld>
            <a:endParaRPr lang="it-IT"/>
          </a:p>
        </p:txBody>
      </p:sp>
    </p:spTree>
    <p:extLst>
      <p:ext uri="{BB962C8B-B14F-4D97-AF65-F5344CB8AC3E}">
        <p14:creationId xmlns:p14="http://schemas.microsoft.com/office/powerpoint/2010/main" val="2248844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Distinguishable</a:t>
            </a:r>
            <a:r>
              <a:rPr lang="it-IT" dirty="0"/>
              <a:t> and </a:t>
            </a:r>
            <a:r>
              <a:rPr lang="it-IT" dirty="0" err="1"/>
              <a:t>complementary</a:t>
            </a:r>
            <a:r>
              <a:rPr lang="it-IT" dirty="0"/>
              <a:t> by design</a:t>
            </a:r>
          </a:p>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53</a:t>
            </a:fld>
            <a:endParaRPr lang="it-IT"/>
          </a:p>
        </p:txBody>
      </p:sp>
    </p:spTree>
    <p:extLst>
      <p:ext uri="{BB962C8B-B14F-4D97-AF65-F5344CB8AC3E}">
        <p14:creationId xmlns:p14="http://schemas.microsoft.com/office/powerpoint/2010/main" val="980602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54</a:t>
            </a:fld>
            <a:endParaRPr lang="it-IT"/>
          </a:p>
        </p:txBody>
      </p:sp>
    </p:spTree>
    <p:extLst>
      <p:ext uri="{BB962C8B-B14F-4D97-AF65-F5344CB8AC3E}">
        <p14:creationId xmlns:p14="http://schemas.microsoft.com/office/powerpoint/2010/main" val="73763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55</a:t>
            </a:fld>
            <a:endParaRPr lang="it-IT"/>
          </a:p>
        </p:txBody>
      </p:sp>
    </p:spTree>
    <p:extLst>
      <p:ext uri="{BB962C8B-B14F-4D97-AF65-F5344CB8AC3E}">
        <p14:creationId xmlns:p14="http://schemas.microsoft.com/office/powerpoint/2010/main" val="347180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4</a:t>
            </a:fld>
            <a:endParaRPr lang="it-IT"/>
          </a:p>
        </p:txBody>
      </p:sp>
    </p:spTree>
    <p:extLst>
      <p:ext uri="{BB962C8B-B14F-4D97-AF65-F5344CB8AC3E}">
        <p14:creationId xmlns:p14="http://schemas.microsoft.com/office/powerpoint/2010/main" val="330433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CMR10"/>
              </a:rPr>
              <a:t>with </a:t>
            </a:r>
            <a:r>
              <a:rPr lang="it-IT" sz="1800" dirty="0" err="1">
                <a:effectLst/>
                <a:latin typeface="CMR10"/>
              </a:rPr>
              <a:t>very</a:t>
            </a:r>
            <a:r>
              <a:rPr lang="it-IT" sz="1800" dirty="0">
                <a:effectLst/>
                <a:latin typeface="CMR10"/>
              </a:rPr>
              <a:t> high </a:t>
            </a:r>
            <a:r>
              <a:rPr lang="it-IT" sz="1800" dirty="0">
                <a:effectLst/>
                <a:latin typeface="CMTI10"/>
              </a:rPr>
              <a:t>age </a:t>
            </a:r>
            <a:r>
              <a:rPr lang="it-IT" sz="1800" dirty="0">
                <a:effectLst/>
                <a:latin typeface="CMR10"/>
              </a:rPr>
              <a:t>and </a:t>
            </a:r>
            <a:r>
              <a:rPr lang="it-IT" sz="1800" dirty="0">
                <a:effectLst/>
                <a:latin typeface="CMTI10"/>
              </a:rPr>
              <a:t>DFA</a:t>
            </a:r>
            <a:r>
              <a:rPr lang="it-IT" sz="1800" dirty="0">
                <a:effectLst/>
                <a:latin typeface="CMR10"/>
              </a:rPr>
              <a:t>, high </a:t>
            </a:r>
            <a:r>
              <a:rPr lang="it-IT" sz="1800" dirty="0">
                <a:effectLst/>
                <a:latin typeface="CMTI10"/>
              </a:rPr>
              <a:t>Jitter(Abs) </a:t>
            </a:r>
            <a:r>
              <a:rPr lang="it-IT" sz="1800" dirty="0">
                <a:effectLst/>
                <a:latin typeface="CMR10"/>
              </a:rPr>
              <a:t>and low </a:t>
            </a:r>
            <a:r>
              <a:rPr lang="it-IT" sz="1800" dirty="0">
                <a:effectLst/>
                <a:latin typeface="CMTI10"/>
              </a:rPr>
              <a:t>test time</a:t>
            </a:r>
            <a:r>
              <a:rPr lang="it-IT" sz="1800" dirty="0">
                <a:effectLst/>
                <a:latin typeface="CMR10"/>
              </a:rPr>
              <a:t>, the </a:t>
            </a:r>
            <a:r>
              <a:rPr lang="it-IT" sz="1800" dirty="0" err="1">
                <a:effectLst/>
                <a:latin typeface="CMR10"/>
              </a:rPr>
              <a:t>predicted</a:t>
            </a:r>
            <a:r>
              <a:rPr lang="it-IT" sz="1800" dirty="0">
                <a:effectLst/>
                <a:latin typeface="CMR10"/>
              </a:rPr>
              <a:t> output </a:t>
            </a:r>
            <a:r>
              <a:rPr lang="it-IT" sz="1800" dirty="0" err="1">
                <a:effectLst/>
                <a:latin typeface="CMR10"/>
              </a:rPr>
              <a:t>is</a:t>
            </a:r>
            <a:r>
              <a:rPr lang="it-IT" sz="1800" dirty="0">
                <a:effectLst/>
                <a:latin typeface="CMR10"/>
              </a:rPr>
              <a:t> </a:t>
            </a:r>
            <a:r>
              <a:rPr lang="it-IT" sz="1800" dirty="0" err="1">
                <a:effectLst/>
                <a:latin typeface="CMR10"/>
              </a:rPr>
              <a:t>mostly</a:t>
            </a:r>
            <a:r>
              <a:rPr lang="it-IT" sz="1800" dirty="0">
                <a:effectLst/>
                <a:latin typeface="CMR10"/>
              </a:rPr>
              <a:t> </a:t>
            </a:r>
            <a:r>
              <a:rPr lang="it-IT" sz="1800" dirty="0" err="1">
                <a:effectLst/>
                <a:latin typeface="CMR10"/>
              </a:rPr>
              <a:t>affected</a:t>
            </a:r>
            <a:r>
              <a:rPr lang="it-IT" sz="1800" dirty="0">
                <a:effectLst/>
                <a:latin typeface="CMR10"/>
              </a:rPr>
              <a:t> by </a:t>
            </a:r>
            <a:r>
              <a:rPr lang="it-IT" sz="1800" dirty="0">
                <a:effectLst/>
                <a:latin typeface="CMTI10"/>
              </a:rPr>
              <a:t>age </a:t>
            </a:r>
            <a:r>
              <a:rPr lang="it-IT" sz="1800" dirty="0">
                <a:effectLst/>
                <a:latin typeface="CMR10"/>
              </a:rPr>
              <a:t>and </a:t>
            </a:r>
            <a:r>
              <a:rPr lang="it-IT" sz="1800" dirty="0">
                <a:effectLst/>
                <a:latin typeface="CMTI10"/>
              </a:rPr>
              <a:t>test time </a:t>
            </a:r>
            <a:r>
              <a:rPr lang="it-IT" sz="1800" dirty="0">
                <a:effectLst/>
                <a:latin typeface="CMR10"/>
              </a:rPr>
              <a:t>(</a:t>
            </a:r>
            <a:r>
              <a:rPr lang="it-IT" sz="1800" dirty="0" err="1">
                <a:effectLst/>
                <a:latin typeface="CMR10"/>
              </a:rPr>
              <a:t>relatively</a:t>
            </a:r>
            <a:r>
              <a:rPr lang="it-IT" sz="1800" dirty="0">
                <a:effectLst/>
                <a:latin typeface="CMR10"/>
              </a:rPr>
              <a:t> high positive </a:t>
            </a:r>
            <a:r>
              <a:rPr lang="it-IT" sz="1800" dirty="0" err="1">
                <a:effectLst/>
                <a:latin typeface="CMR10"/>
              </a:rPr>
              <a:t>coefficient</a:t>
            </a:r>
            <a:r>
              <a:rPr lang="it-IT" sz="1800" dirty="0">
                <a:effectLst/>
                <a:latin typeface="CMR10"/>
              </a:rPr>
              <a:t>), </a:t>
            </a:r>
            <a:r>
              <a:rPr lang="it-IT" sz="1800" dirty="0" err="1">
                <a:effectLst/>
                <a:latin typeface="CMR10"/>
              </a:rPr>
              <a:t>while</a:t>
            </a:r>
            <a:r>
              <a:rPr lang="it-IT" sz="1800" dirty="0">
                <a:effectLst/>
                <a:latin typeface="CMR10"/>
              </a:rPr>
              <a:t> </a:t>
            </a:r>
            <a:r>
              <a:rPr lang="it-IT" sz="1800" dirty="0">
                <a:effectLst/>
                <a:latin typeface="CMTI10"/>
              </a:rPr>
              <a:t>Jitter(Abs) </a:t>
            </a:r>
            <a:r>
              <a:rPr lang="it-IT" sz="1800" dirty="0">
                <a:effectLst/>
                <a:latin typeface="CMR10"/>
              </a:rPr>
              <a:t>and </a:t>
            </a:r>
            <a:r>
              <a:rPr lang="it-IT" sz="1800" dirty="0">
                <a:effectLst/>
                <a:latin typeface="CMTI10"/>
              </a:rPr>
              <a:t>DFA </a:t>
            </a:r>
            <a:r>
              <a:rPr lang="it-IT" sz="1800" dirty="0" err="1">
                <a:effectLst/>
                <a:latin typeface="CMR10"/>
              </a:rPr>
              <a:t>have</a:t>
            </a:r>
            <a:r>
              <a:rPr lang="it-IT" sz="1800" dirty="0">
                <a:effectLst/>
                <a:latin typeface="CMR10"/>
              </a:rPr>
              <a:t> </a:t>
            </a:r>
            <a:r>
              <a:rPr lang="it-IT" sz="1800" dirty="0" err="1">
                <a:effectLst/>
                <a:latin typeface="CMR10"/>
              </a:rPr>
              <a:t>lower</a:t>
            </a:r>
            <a:r>
              <a:rPr lang="it-IT" sz="1800" dirty="0">
                <a:effectLst/>
                <a:latin typeface="CMR10"/>
              </a:rPr>
              <a:t> and opposite impact (positive and negative, </a:t>
            </a:r>
            <a:r>
              <a:rPr lang="it-IT" sz="1800" dirty="0" err="1">
                <a:effectLst/>
                <a:latin typeface="CMR10"/>
              </a:rPr>
              <a:t>respectively</a:t>
            </a:r>
            <a:r>
              <a:rPr lang="it-IT" sz="1800" dirty="0">
                <a:effectLst/>
                <a:latin typeface="CMR10"/>
              </a:rPr>
              <a:t>) </a:t>
            </a:r>
            <a:endParaRPr lang="it-IT" dirty="0"/>
          </a:p>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56</a:t>
            </a:fld>
            <a:endParaRPr lang="it-IT"/>
          </a:p>
        </p:txBody>
      </p:sp>
    </p:spTree>
    <p:extLst>
      <p:ext uri="{BB962C8B-B14F-4D97-AF65-F5344CB8AC3E}">
        <p14:creationId xmlns:p14="http://schemas.microsoft.com/office/powerpoint/2010/main" val="3509329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57</a:t>
            </a:fld>
            <a:endParaRPr lang="en-US"/>
          </a:p>
        </p:txBody>
      </p:sp>
    </p:spTree>
    <p:extLst>
      <p:ext uri="{BB962C8B-B14F-4D97-AF65-F5344CB8AC3E}">
        <p14:creationId xmlns:p14="http://schemas.microsoft.com/office/powerpoint/2010/main" val="1777595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9BE32F-D846-0C49-A492-B6F7C4957F06}" type="slidenum">
              <a:rPr lang="en-FI" smtClean="0"/>
              <a:t>60</a:t>
            </a:fld>
            <a:endParaRPr lang="en-FI"/>
          </a:p>
        </p:txBody>
      </p:sp>
    </p:spTree>
    <p:extLst>
      <p:ext uri="{BB962C8B-B14F-4D97-AF65-F5344CB8AC3E}">
        <p14:creationId xmlns:p14="http://schemas.microsoft.com/office/powerpoint/2010/main" val="1962249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our</a:t>
            </a:r>
            <a:r>
              <a:rPr lang="it-IT" dirty="0"/>
              <a:t> goal </a:t>
            </a:r>
            <a:r>
              <a:rPr lang="it-IT" dirty="0" err="1"/>
              <a:t>was</a:t>
            </a:r>
            <a:r>
              <a:rPr lang="it-IT" dirty="0"/>
              <a:t> to design an </a:t>
            </a:r>
            <a:r>
              <a:rPr lang="it-IT" dirty="0" err="1"/>
              <a:t>intrusion</a:t>
            </a:r>
            <a:r>
              <a:rPr lang="it-IT" dirty="0"/>
              <a:t> </a:t>
            </a:r>
            <a:r>
              <a:rPr lang="it-IT" dirty="0" err="1"/>
              <a:t>detection</a:t>
            </a:r>
            <a:r>
              <a:rPr lang="it-IT" dirty="0"/>
              <a:t> system </a:t>
            </a:r>
            <a:r>
              <a:rPr lang="it-IT" dirty="0" err="1"/>
              <a:t>that</a:t>
            </a:r>
            <a:r>
              <a:rPr lang="it-IT" dirty="0"/>
              <a:t> </a:t>
            </a:r>
            <a:r>
              <a:rPr lang="it-IT" dirty="0" err="1"/>
              <a:t>is</a:t>
            </a:r>
            <a:r>
              <a:rPr lang="it-IT" dirty="0"/>
              <a:t> </a:t>
            </a:r>
            <a:r>
              <a:rPr lang="it-IT" dirty="0" err="1"/>
              <a:t>decentralized</a:t>
            </a:r>
            <a:r>
              <a:rPr lang="it-IT" dirty="0"/>
              <a:t> and </a:t>
            </a:r>
            <a:r>
              <a:rPr lang="it-IT" dirty="0" err="1"/>
              <a:t>trustworthy</a:t>
            </a:r>
            <a:r>
              <a:rPr lang="it-IT" dirty="0"/>
              <a:t>. </a:t>
            </a:r>
            <a:r>
              <a:rPr lang="it-IT" dirty="0" err="1"/>
              <a:t>We</a:t>
            </a:r>
            <a:r>
              <a:rPr lang="it-IT" dirty="0"/>
              <a:t> </a:t>
            </a:r>
            <a:r>
              <a:rPr lang="it-IT" dirty="0" err="1"/>
              <a:t>want</a:t>
            </a:r>
            <a:r>
              <a:rPr lang="it-IT" dirty="0"/>
              <a:t> to </a:t>
            </a:r>
            <a:r>
              <a:rPr lang="it-IT" dirty="0" err="1"/>
              <a:t>protect</a:t>
            </a:r>
            <a:r>
              <a:rPr lang="it-IT" dirty="0"/>
              <a:t> privacy, </a:t>
            </a:r>
            <a:r>
              <a:rPr lang="it-IT" dirty="0" err="1"/>
              <a:t>preserve</a:t>
            </a:r>
            <a:r>
              <a:rPr lang="it-IT" dirty="0"/>
              <a:t> </a:t>
            </a:r>
            <a:r>
              <a:rPr lang="it-IT" dirty="0" err="1"/>
              <a:t>accuracy</a:t>
            </a:r>
            <a:r>
              <a:rPr lang="it-IT" dirty="0"/>
              <a:t>, and </a:t>
            </a:r>
            <a:r>
              <a:rPr lang="it-IT" dirty="0" err="1"/>
              <a:t>ensure</a:t>
            </a:r>
            <a:r>
              <a:rPr lang="it-IT" dirty="0"/>
              <a:t> </a:t>
            </a:r>
            <a:r>
              <a:rPr lang="it-IT" dirty="0" err="1"/>
              <a:t>transparency</a:t>
            </a:r>
            <a:r>
              <a:rPr lang="it-IT" dirty="0"/>
              <a:t> </a:t>
            </a:r>
            <a:r>
              <a:rPr lang="it-IT" dirty="0" err="1"/>
              <a:t>through</a:t>
            </a:r>
            <a:r>
              <a:rPr lang="it-IT" dirty="0"/>
              <a:t> </a:t>
            </a:r>
            <a:r>
              <a:rPr lang="it-IT" dirty="0" err="1"/>
              <a:t>explanations</a:t>
            </a:r>
            <a:r>
              <a:rPr lang="it-IT" dirty="0"/>
              <a:t>. To do so, </a:t>
            </a:r>
            <a:r>
              <a:rPr lang="it-IT" dirty="0" err="1"/>
              <a:t>we</a:t>
            </a:r>
            <a:r>
              <a:rPr lang="it-IT" dirty="0"/>
              <a:t> combine </a:t>
            </a:r>
            <a:r>
              <a:rPr lang="it-IT" dirty="0" err="1"/>
              <a:t>Federated</a:t>
            </a:r>
            <a:r>
              <a:rPr lang="it-IT" dirty="0"/>
              <a:t> Learning with SHAP </a:t>
            </a:r>
            <a:r>
              <a:rPr lang="it-IT" dirty="0" err="1"/>
              <a:t>explanations</a:t>
            </a:r>
            <a:r>
              <a:rPr lang="it-IT" dirty="0"/>
              <a:t> in a </a:t>
            </a:r>
            <a:r>
              <a:rPr lang="it-IT" dirty="0" err="1"/>
              <a:t>novel</a:t>
            </a:r>
            <a:r>
              <a:rPr lang="it-IT" dirty="0"/>
              <a:t> way </a:t>
            </a:r>
            <a:endParaRPr lang="en-US" dirty="0"/>
          </a:p>
        </p:txBody>
      </p:sp>
      <p:sp>
        <p:nvSpPr>
          <p:cNvPr id="4" name="Segnaposto numero diapositiva 3"/>
          <p:cNvSpPr>
            <a:spLocks noGrp="1"/>
          </p:cNvSpPr>
          <p:nvPr>
            <p:ph type="sldNum" sz="quarter" idx="5"/>
          </p:nvPr>
        </p:nvSpPr>
        <p:spPr/>
        <p:txBody>
          <a:bodyPr/>
          <a:lstStyle/>
          <a:p>
            <a:fld id="{14265FD7-12AB-3B4C-B2FB-DD5FAD84F1B7}" type="slidenum">
              <a:rPr lang="en-US" smtClean="0"/>
              <a:t>61</a:t>
            </a:fld>
            <a:endParaRPr lang="en-US"/>
          </a:p>
        </p:txBody>
      </p:sp>
    </p:spTree>
    <p:extLst>
      <p:ext uri="{BB962C8B-B14F-4D97-AF65-F5344CB8AC3E}">
        <p14:creationId xmlns:p14="http://schemas.microsoft.com/office/powerpoint/2010/main" val="3167317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14265FD7-12AB-3B4C-B2FB-DD5FAD84F1B7}" type="slidenum">
              <a:rPr lang="en-US" smtClean="0"/>
              <a:t>62</a:t>
            </a:fld>
            <a:endParaRPr lang="en-US"/>
          </a:p>
        </p:txBody>
      </p:sp>
    </p:spTree>
    <p:extLst>
      <p:ext uri="{BB962C8B-B14F-4D97-AF65-F5344CB8AC3E}">
        <p14:creationId xmlns:p14="http://schemas.microsoft.com/office/powerpoint/2010/main" val="3478721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To simplify the analysis and address class imbalance, categories with relatively few instances, namely \</a:t>
            </a:r>
            <a:r>
              <a:rPr lang="en-US" dirty="0" err="1"/>
              <a:t>textit</a:t>
            </a:r>
            <a:r>
              <a:rPr lang="en-US" dirty="0"/>
              <a:t>{Backdoor}, \</a:t>
            </a:r>
            <a:r>
              <a:rPr lang="en-US" dirty="0" err="1"/>
              <a:t>textit</a:t>
            </a:r>
            <a:r>
              <a:rPr lang="en-US" dirty="0"/>
              <a:t>{Shellcode}, \</a:t>
            </a:r>
            <a:r>
              <a:rPr lang="en-US" dirty="0" err="1"/>
              <a:t>textit</a:t>
            </a:r>
            <a:r>
              <a:rPr lang="en-US" dirty="0"/>
              <a:t>{Worm}, \</a:t>
            </a:r>
            <a:r>
              <a:rPr lang="en-US" dirty="0" err="1"/>
              <a:t>textit</a:t>
            </a:r>
            <a:r>
              <a:rPr lang="en-US" dirty="0"/>
              <a:t>{Analysis}, and \</a:t>
            </a:r>
            <a:r>
              <a:rPr lang="en-US" dirty="0" err="1"/>
              <a:t>textit</a:t>
            </a:r>
            <a:r>
              <a:rPr lang="en-US" dirty="0"/>
              <a:t>{DoS}, were consolidated into a single class labeled \</a:t>
            </a:r>
            <a:r>
              <a:rPr lang="en-US" dirty="0" err="1"/>
              <a:t>textit</a:t>
            </a:r>
            <a:r>
              <a:rPr lang="en-US" dirty="0"/>
              <a:t>{Others}. This restructuring reduced the dataset to six primary categories.</a:t>
            </a:r>
          </a:p>
          <a:p>
            <a:endParaRPr lang="en-US" dirty="0"/>
          </a:p>
          <a:p>
            <a:r>
              <a:rPr lang="en-US" dirty="0"/>
              <a:t>The \</a:t>
            </a:r>
            <a:r>
              <a:rPr lang="en-US" dirty="0" err="1"/>
              <a:t>texttt</a:t>
            </a:r>
            <a:r>
              <a:rPr lang="en-US" dirty="0"/>
              <a:t>{</a:t>
            </a:r>
            <a:r>
              <a:rPr lang="en-US" dirty="0" err="1"/>
              <a:t>sttl</a:t>
            </a:r>
            <a:r>
              <a:rPr lang="en-US" dirty="0"/>
              <a:t>} feature represents the source-to-destination time-to-live (TTL) value. It captures the initial TTL set by the source, offering insights into traffic patterns and potential anomalies. The \</a:t>
            </a:r>
            <a:r>
              <a:rPr lang="en-US" dirty="0" err="1"/>
              <a:t>texttt</a:t>
            </a:r>
            <a:r>
              <a:rPr lang="en-US" dirty="0"/>
              <a:t>{</a:t>
            </a:r>
            <a:r>
              <a:rPr lang="en-US" dirty="0" err="1"/>
              <a:t>sbytes</a:t>
            </a:r>
            <a:r>
              <a:rPr lang="en-US" dirty="0"/>
              <a:t>} feature denotes the amount of data transferred from the source to the destination, while \</a:t>
            </a:r>
            <a:r>
              <a:rPr lang="en-US" dirty="0" err="1"/>
              <a:t>texttt</a:t>
            </a:r>
            <a:r>
              <a:rPr lang="en-US" dirty="0"/>
              <a:t>{</a:t>
            </a:r>
            <a:r>
              <a:rPr lang="en-US" dirty="0" err="1"/>
              <a:t>dbytes</a:t>
            </a:r>
            <a:r>
              <a:rPr lang="en-US" dirty="0"/>
              <a:t>} corresponds to the data sent in the reverse direction. The \</a:t>
            </a:r>
            <a:r>
              <a:rPr lang="en-US" dirty="0" err="1"/>
              <a:t>texttt</a:t>
            </a:r>
            <a:r>
              <a:rPr lang="en-US" dirty="0"/>
              <a:t>{</a:t>
            </a:r>
            <a:r>
              <a:rPr lang="en-US" dirty="0" err="1"/>
              <a:t>smeansz</a:t>
            </a:r>
            <a:r>
              <a:rPr lang="en-US" dirty="0"/>
              <a:t>} feature reflects the average packet size originating from the source. Lastly, \</a:t>
            </a:r>
            <a:r>
              <a:rPr lang="en-US" dirty="0" err="1"/>
              <a:t>texttt</a:t>
            </a:r>
            <a:r>
              <a:rPr lang="en-US" dirty="0"/>
              <a:t>{</a:t>
            </a:r>
            <a:r>
              <a:rPr lang="en-US" dirty="0" err="1"/>
              <a:t>ct</a:t>
            </a:r>
            <a:r>
              <a:rPr lang="en-US" dirty="0"/>
              <a:t>\_</a:t>
            </a:r>
            <a:r>
              <a:rPr lang="en-US" dirty="0" err="1"/>
              <a:t>srv</a:t>
            </a:r>
            <a:r>
              <a:rPr lang="en-US" dirty="0"/>
              <a:t>\_</a:t>
            </a:r>
            <a:r>
              <a:rPr lang="en-US" dirty="0" err="1"/>
              <a:t>dst</a:t>
            </a:r>
            <a:r>
              <a:rPr lang="en-US" dirty="0"/>
              <a:t>} identifies the number of connections associated with the same service and destination address.</a:t>
            </a:r>
          </a:p>
        </p:txBody>
      </p:sp>
      <p:sp>
        <p:nvSpPr>
          <p:cNvPr id="4" name="Segnaposto numero diapositiva 3"/>
          <p:cNvSpPr>
            <a:spLocks noGrp="1"/>
          </p:cNvSpPr>
          <p:nvPr>
            <p:ph type="sldNum" sz="quarter" idx="5"/>
          </p:nvPr>
        </p:nvSpPr>
        <p:spPr/>
        <p:txBody>
          <a:bodyPr/>
          <a:lstStyle/>
          <a:p>
            <a:fld id="{14265FD7-12AB-3B4C-B2FB-DD5FAD84F1B7}" type="slidenum">
              <a:rPr lang="en-US" smtClean="0"/>
              <a:t>63</a:t>
            </a:fld>
            <a:endParaRPr lang="en-US"/>
          </a:p>
        </p:txBody>
      </p:sp>
    </p:spTree>
    <p:extLst>
      <p:ext uri="{BB962C8B-B14F-4D97-AF65-F5344CB8AC3E}">
        <p14:creationId xmlns:p14="http://schemas.microsoft.com/office/powerpoint/2010/main" val="2889187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 summary plots, \ac{SHAP} values illustrate the influence of individual features on the model’s predictions for a given class, quantifying both the magnitude and direction of their impact. Each point within the plot corresponds to a specific instance: its position along the x-axis represents the \ac{SHAP} value, thereby reflecting the extent to which a particular feature contributes to the increase or the decrease of the model’s output. The color gradient, spanning from blue to red, encodes the feature values, where lower values are represented in blue and higher values in red.</a:t>
            </a:r>
          </a:p>
        </p:txBody>
      </p:sp>
      <p:sp>
        <p:nvSpPr>
          <p:cNvPr id="4" name="Segnaposto numero diapositiva 3"/>
          <p:cNvSpPr>
            <a:spLocks noGrp="1"/>
          </p:cNvSpPr>
          <p:nvPr>
            <p:ph type="sldNum" sz="quarter" idx="5"/>
          </p:nvPr>
        </p:nvSpPr>
        <p:spPr/>
        <p:txBody>
          <a:bodyPr/>
          <a:lstStyle/>
          <a:p>
            <a:fld id="{14265FD7-12AB-3B4C-B2FB-DD5FAD84F1B7}" type="slidenum">
              <a:rPr lang="en-US" smtClean="0"/>
              <a:t>66</a:t>
            </a:fld>
            <a:endParaRPr lang="en-US"/>
          </a:p>
        </p:txBody>
      </p:sp>
    </p:spTree>
    <p:extLst>
      <p:ext uri="{BB962C8B-B14F-4D97-AF65-F5344CB8AC3E}">
        <p14:creationId xmlns:p14="http://schemas.microsoft.com/office/powerpoint/2010/main" val="587602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Gli attacchi client-side sono generalmente disruptive e vogliono interferire con il comportamento del problema. Se targeted abbiamo backdoor, se untargeted solo impedire il training. (in next slide)</a:t>
            </a:r>
          </a:p>
        </p:txBody>
      </p:sp>
      <p:sp>
        <p:nvSpPr>
          <p:cNvPr id="4" name="Segnaposto numero diapositiva 3"/>
          <p:cNvSpPr>
            <a:spLocks noGrp="1"/>
          </p:cNvSpPr>
          <p:nvPr>
            <p:ph type="sldNum" sz="quarter" idx="5"/>
          </p:nvPr>
        </p:nvSpPr>
        <p:spPr/>
        <p:txBody>
          <a:bodyPr/>
          <a:lstStyle/>
          <a:p>
            <a:fld id="{9228FE56-4B4B-481A-8EC9-06B9A7B871C2}" type="slidenum">
              <a:rPr lang="it-IT" smtClean="0"/>
              <a:t>68</a:t>
            </a:fld>
            <a:endParaRPr lang="it-IT"/>
          </a:p>
        </p:txBody>
      </p:sp>
    </p:spTree>
    <p:extLst>
      <p:ext uri="{BB962C8B-B14F-4D97-AF65-F5344CB8AC3E}">
        <p14:creationId xmlns:p14="http://schemas.microsoft.com/office/powerpoint/2010/main" val="4256901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10FD-2D6C-B54A-D263-793BEB10C38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1966522-B388-7BD8-25FE-52B9DF8426A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6A8E4C5-2071-13DD-9127-8F919E1A2BF1}"/>
              </a:ext>
            </a:extLst>
          </p:cNvPr>
          <p:cNvSpPr>
            <a:spLocks noGrp="1"/>
          </p:cNvSpPr>
          <p:nvPr>
            <p:ph type="body" idx="1"/>
          </p:nvPr>
        </p:nvSpPr>
        <p:spPr/>
        <p:txBody>
          <a:bodyPr/>
          <a:lstStyle/>
          <a:p>
            <a:r>
              <a:rPr lang="it-IT"/>
              <a:t>Gli attacchi client-side sono generalmente disruptive e vogliono interferire con il comportamento del problema. Se targeted abbiamo backdoor, se untargeted solo impedire il training. (in next slide)</a:t>
            </a:r>
          </a:p>
        </p:txBody>
      </p:sp>
      <p:sp>
        <p:nvSpPr>
          <p:cNvPr id="4" name="Segnaposto numero diapositiva 3">
            <a:extLst>
              <a:ext uri="{FF2B5EF4-FFF2-40B4-BE49-F238E27FC236}">
                <a16:creationId xmlns:a16="http://schemas.microsoft.com/office/drawing/2014/main" id="{FB360CB7-A6CD-D5E7-FF76-8DA993B46791}"/>
              </a:ext>
            </a:extLst>
          </p:cNvPr>
          <p:cNvSpPr>
            <a:spLocks noGrp="1"/>
          </p:cNvSpPr>
          <p:nvPr>
            <p:ph type="sldNum" sz="quarter" idx="5"/>
          </p:nvPr>
        </p:nvSpPr>
        <p:spPr/>
        <p:txBody>
          <a:bodyPr/>
          <a:lstStyle/>
          <a:p>
            <a:fld id="{9228FE56-4B4B-481A-8EC9-06B9A7B871C2}" type="slidenum">
              <a:rPr lang="it-IT" smtClean="0"/>
              <a:t>69</a:t>
            </a:fld>
            <a:endParaRPr lang="it-IT"/>
          </a:p>
        </p:txBody>
      </p:sp>
    </p:spTree>
    <p:extLst>
      <p:ext uri="{BB962C8B-B14F-4D97-AF65-F5344CB8AC3E}">
        <p14:creationId xmlns:p14="http://schemas.microsoft.com/office/powerpoint/2010/main" val="652989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In rosso scuro si evidenzia dove l’avversario performa l’attacco. In rosso chiaro invece la conseguenza</a:t>
            </a:r>
          </a:p>
        </p:txBody>
      </p:sp>
      <p:sp>
        <p:nvSpPr>
          <p:cNvPr id="4" name="Segnaposto numero diapositiva 3"/>
          <p:cNvSpPr>
            <a:spLocks noGrp="1"/>
          </p:cNvSpPr>
          <p:nvPr>
            <p:ph type="sldNum" sz="quarter" idx="5"/>
          </p:nvPr>
        </p:nvSpPr>
        <p:spPr/>
        <p:txBody>
          <a:bodyPr/>
          <a:lstStyle/>
          <a:p>
            <a:fld id="{9228FE56-4B4B-481A-8EC9-06B9A7B871C2}" type="slidenum">
              <a:rPr lang="it-IT" smtClean="0"/>
              <a:t>70</a:t>
            </a:fld>
            <a:endParaRPr lang="it-IT"/>
          </a:p>
        </p:txBody>
      </p:sp>
    </p:spTree>
    <p:extLst>
      <p:ext uri="{BB962C8B-B14F-4D97-AF65-F5344CB8AC3E}">
        <p14:creationId xmlns:p14="http://schemas.microsoft.com/office/powerpoint/2010/main" val="38227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5</a:t>
            </a:fld>
            <a:endParaRPr lang="it-IT"/>
          </a:p>
        </p:txBody>
      </p:sp>
    </p:spTree>
    <p:extLst>
      <p:ext uri="{BB962C8B-B14F-4D97-AF65-F5344CB8AC3E}">
        <p14:creationId xmlns:p14="http://schemas.microsoft.com/office/powerpoint/2010/main" val="1791432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5D5F4-8826-787D-63A5-0FDA11C5DF0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D1CAB55-C732-334A-4205-AC9355F16E1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78043BF-6106-BE1E-4A80-90DCB71C13D1}"/>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267DE51-BD9A-AA30-E0EB-D768F0626A8C}"/>
              </a:ext>
            </a:extLst>
          </p:cNvPr>
          <p:cNvSpPr>
            <a:spLocks noGrp="1"/>
          </p:cNvSpPr>
          <p:nvPr>
            <p:ph type="sldNum" sz="quarter" idx="5"/>
          </p:nvPr>
        </p:nvSpPr>
        <p:spPr/>
        <p:txBody>
          <a:bodyPr/>
          <a:lstStyle/>
          <a:p>
            <a:fld id="{9228FE56-4B4B-481A-8EC9-06B9A7B871C2}" type="slidenum">
              <a:rPr lang="it-IT" smtClean="0"/>
              <a:t>72</a:t>
            </a:fld>
            <a:endParaRPr lang="it-IT"/>
          </a:p>
        </p:txBody>
      </p:sp>
    </p:spTree>
    <p:extLst>
      <p:ext uri="{BB962C8B-B14F-4D97-AF65-F5344CB8AC3E}">
        <p14:creationId xmlns:p14="http://schemas.microsoft.com/office/powerpoint/2010/main" val="727395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49FD-16C7-8021-B13A-77C5BB9AE4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C6E28FD-2BB9-66BC-8BA1-22807A7FC56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191D7CE-CF09-BC53-8707-EB9A13BDC38E}"/>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5945FCDB-1DBA-F8C1-1138-337F2A3A0190}"/>
              </a:ext>
            </a:extLst>
          </p:cNvPr>
          <p:cNvSpPr>
            <a:spLocks noGrp="1"/>
          </p:cNvSpPr>
          <p:nvPr>
            <p:ph type="sldNum" sz="quarter" idx="5"/>
          </p:nvPr>
        </p:nvSpPr>
        <p:spPr/>
        <p:txBody>
          <a:bodyPr/>
          <a:lstStyle/>
          <a:p>
            <a:fld id="{9228FE56-4B4B-481A-8EC9-06B9A7B871C2}" type="slidenum">
              <a:rPr lang="it-IT" smtClean="0"/>
              <a:t>74</a:t>
            </a:fld>
            <a:endParaRPr lang="it-IT"/>
          </a:p>
        </p:txBody>
      </p:sp>
    </p:spTree>
    <p:extLst>
      <p:ext uri="{BB962C8B-B14F-4D97-AF65-F5344CB8AC3E}">
        <p14:creationId xmlns:p14="http://schemas.microsoft.com/office/powerpoint/2010/main" val="5152170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77</a:t>
            </a:fld>
            <a:endParaRPr lang="it-IT"/>
          </a:p>
        </p:txBody>
      </p:sp>
    </p:spTree>
    <p:extLst>
      <p:ext uri="{BB962C8B-B14F-4D97-AF65-F5344CB8AC3E}">
        <p14:creationId xmlns:p14="http://schemas.microsoft.com/office/powerpoint/2010/main" val="3798006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78</a:t>
            </a:fld>
            <a:endParaRPr lang="en-US"/>
          </a:p>
        </p:txBody>
      </p:sp>
    </p:spTree>
    <p:extLst>
      <p:ext uri="{BB962C8B-B14F-4D97-AF65-F5344CB8AC3E}">
        <p14:creationId xmlns:p14="http://schemas.microsoft.com/office/powerpoint/2010/main" val="3229117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79</a:t>
            </a:fld>
            <a:endParaRPr lang="en-US"/>
          </a:p>
        </p:txBody>
      </p:sp>
    </p:spTree>
    <p:extLst>
      <p:ext uri="{BB962C8B-B14F-4D97-AF65-F5344CB8AC3E}">
        <p14:creationId xmlns:p14="http://schemas.microsoft.com/office/powerpoint/2010/main" val="46421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60FDF8BA-B6A2-CC4D-B552-37BF044E1040}" type="slidenum">
              <a:rPr lang="it-IT" smtClean="0"/>
              <a:t>80</a:t>
            </a:fld>
            <a:endParaRPr lang="it-IT"/>
          </a:p>
        </p:txBody>
      </p:sp>
    </p:spTree>
    <p:extLst>
      <p:ext uri="{BB962C8B-B14F-4D97-AF65-F5344CB8AC3E}">
        <p14:creationId xmlns:p14="http://schemas.microsoft.com/office/powerpoint/2010/main" val="3579715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B5C8694-4A06-4949-A8DD-B10A40936B9E}" type="slidenum">
              <a:rPr lang="it-IT" smtClean="0"/>
              <a:t>81</a:t>
            </a:fld>
            <a:endParaRPr lang="it-IT"/>
          </a:p>
        </p:txBody>
      </p:sp>
    </p:spTree>
    <p:extLst>
      <p:ext uri="{BB962C8B-B14F-4D97-AF65-F5344CB8AC3E}">
        <p14:creationId xmlns:p14="http://schemas.microsoft.com/office/powerpoint/2010/main" val="247405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6</a:t>
            </a:fld>
            <a:endParaRPr lang="it-IT"/>
          </a:p>
        </p:txBody>
      </p:sp>
    </p:spTree>
    <p:extLst>
      <p:ext uri="{BB962C8B-B14F-4D97-AF65-F5344CB8AC3E}">
        <p14:creationId xmlns:p14="http://schemas.microsoft.com/office/powerpoint/2010/main" val="7376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err="1"/>
              <a:t>What</a:t>
            </a:r>
            <a:r>
              <a:rPr lang="it-IT"/>
              <a:t> </a:t>
            </a:r>
            <a:r>
              <a:rPr lang="it-IT" err="1"/>
              <a:t>is</a:t>
            </a:r>
            <a:r>
              <a:rPr lang="it-IT"/>
              <a:t> FL: </a:t>
            </a:r>
            <a:r>
              <a:rPr lang="en-GB" sz="1200">
                <a:solidFill>
                  <a:schemeClr val="tx2">
                    <a:lumMod val="75000"/>
                  </a:schemeClr>
                </a:solidFill>
                <a:latin typeface="Gill Sans Light"/>
              </a:rPr>
              <a:t>Paradigm to enable </a:t>
            </a:r>
            <a:r>
              <a:rPr lang="en-GB" sz="1200" b="1">
                <a:solidFill>
                  <a:schemeClr val="tx2">
                    <a:lumMod val="75000"/>
                  </a:schemeClr>
                </a:solidFill>
                <a:latin typeface="Gill Sans Light"/>
              </a:rPr>
              <a:t>collaborative </a:t>
            </a:r>
            <a:r>
              <a:rPr lang="en-US" sz="1200" b="1">
                <a:solidFill>
                  <a:schemeClr val="tx2">
                    <a:lumMod val="75000"/>
                  </a:schemeClr>
                </a:solidFill>
                <a:latin typeface="Gill Sans Light"/>
              </a:rPr>
              <a:t>training of an AI model  </a:t>
            </a:r>
            <a:r>
              <a:rPr lang="en-US" sz="1200">
                <a:solidFill>
                  <a:schemeClr val="tx2">
                    <a:lumMod val="75000"/>
                  </a:schemeClr>
                </a:solidFill>
                <a:latin typeface="Gill Sans Light"/>
              </a:rPr>
              <a:t>without disclosure of private data from the involved participants.</a:t>
            </a:r>
          </a:p>
          <a:p>
            <a:pPr marL="171450" indent="-171450">
              <a:buFontTx/>
              <a:buChar char="-"/>
            </a:pPr>
            <a:endParaRPr lang="it-IT"/>
          </a:p>
        </p:txBody>
      </p:sp>
      <p:sp>
        <p:nvSpPr>
          <p:cNvPr id="4" name="Segnaposto numero diapositiva 3"/>
          <p:cNvSpPr>
            <a:spLocks noGrp="1"/>
          </p:cNvSpPr>
          <p:nvPr>
            <p:ph type="sldNum" sz="quarter" idx="5"/>
          </p:nvPr>
        </p:nvSpPr>
        <p:spPr/>
        <p:txBody>
          <a:bodyPr/>
          <a:lstStyle/>
          <a:p>
            <a:fld id="{9FCF4C86-095B-482F-99A4-2D2D4B875E6D}" type="slidenum">
              <a:rPr lang="it-IT" smtClean="0"/>
              <a:t>9</a:t>
            </a:fld>
            <a:endParaRPr lang="it-IT"/>
          </a:p>
        </p:txBody>
      </p:sp>
    </p:spTree>
    <p:extLst>
      <p:ext uri="{BB962C8B-B14F-4D97-AF65-F5344CB8AC3E}">
        <p14:creationId xmlns:p14="http://schemas.microsoft.com/office/powerpoint/2010/main" val="375607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600" b="1" dirty="0">
                <a:cs typeface="Calibri" panose="020F0502020204030204"/>
              </a:rPr>
              <a:t>Local, centralized, federated models:</a:t>
            </a:r>
          </a:p>
          <a:p>
            <a:pPr marL="285750" indent="-285750">
              <a:buFont typeface="Arial"/>
              <a:buChar char="•"/>
            </a:pPr>
            <a:r>
              <a:rPr lang="en-US" sz="1200" b="1" dirty="0">
                <a:solidFill>
                  <a:srgbClr val="000000"/>
                </a:solidFill>
                <a:cs typeface="Calibri" panose="020F0502020204030204"/>
              </a:rPr>
              <a:t>Local</a:t>
            </a:r>
            <a:r>
              <a:rPr lang="en-US" sz="1200" dirty="0">
                <a:solidFill>
                  <a:srgbClr val="000000"/>
                </a:solidFill>
                <a:cs typeface="Calibri" panose="020F0502020204030204"/>
              </a:rPr>
              <a:t>: model likely to achieve low performance, but data privacy preserved</a:t>
            </a:r>
            <a:endParaRPr lang="en-US" sz="1200" b="1" dirty="0">
              <a:solidFill>
                <a:srgbClr val="000000"/>
              </a:solidFill>
              <a:cs typeface="Calibri" panose="020F0502020204030204"/>
            </a:endParaRPr>
          </a:p>
          <a:p>
            <a:pPr marL="285750" indent="-285750">
              <a:buFont typeface="Arial"/>
              <a:buChar char="•"/>
            </a:pPr>
            <a:r>
              <a:rPr lang="en-US" sz="1200" b="1" dirty="0">
                <a:solidFill>
                  <a:srgbClr val="000000"/>
                </a:solidFill>
                <a:cs typeface="Calibri" panose="020F0502020204030204"/>
              </a:rPr>
              <a:t>Centralized</a:t>
            </a:r>
            <a:r>
              <a:rPr lang="en-US" sz="1200" dirty="0">
                <a:solidFill>
                  <a:srgbClr val="000000"/>
                </a:solidFill>
                <a:cs typeface="Calibri" panose="020F0502020204030204"/>
              </a:rPr>
              <a:t>: all data available, but privacy issues</a:t>
            </a:r>
          </a:p>
          <a:p>
            <a:pPr marL="285750" indent="-285750">
              <a:buFont typeface="Arial"/>
              <a:buChar char="•"/>
            </a:pPr>
            <a:r>
              <a:rPr lang="en-US" sz="1200" b="1" dirty="0">
                <a:cs typeface="Calibri" panose="020F0502020204030204"/>
              </a:rPr>
              <a:t>Federated</a:t>
            </a:r>
            <a:r>
              <a:rPr lang="en-US" sz="1200" dirty="0">
                <a:cs typeface="Calibri" panose="020F0502020204030204"/>
              </a:rPr>
              <a:t>: privacy preserved (raw data not shared, just model info) but all info available</a:t>
            </a:r>
          </a:p>
          <a:p>
            <a:r>
              <a:rPr lang="en-US" dirty="0">
                <a:cs typeface="Calibri" panose="020F0502020204030204"/>
              </a:rPr>
              <a:t>Goal of federated learning: achieve performance as similar as possible than centralized learning</a:t>
            </a:r>
            <a:endParaRPr lang="it-IT" dirty="0"/>
          </a:p>
        </p:txBody>
      </p:sp>
      <p:sp>
        <p:nvSpPr>
          <p:cNvPr id="4" name="Segnaposto numero diapositiva 3"/>
          <p:cNvSpPr>
            <a:spLocks noGrp="1"/>
          </p:cNvSpPr>
          <p:nvPr>
            <p:ph type="sldNum" sz="quarter" idx="5"/>
          </p:nvPr>
        </p:nvSpPr>
        <p:spPr/>
        <p:txBody>
          <a:bodyPr/>
          <a:lstStyle/>
          <a:p>
            <a:fld id="{9FCF4C86-095B-482F-99A4-2D2D4B875E6D}" type="slidenum">
              <a:rPr lang="it-IT" smtClean="0"/>
              <a:t>10</a:t>
            </a:fld>
            <a:endParaRPr lang="it-IT"/>
          </a:p>
        </p:txBody>
      </p:sp>
    </p:spTree>
    <p:extLst>
      <p:ext uri="{BB962C8B-B14F-4D97-AF65-F5344CB8AC3E}">
        <p14:creationId xmlns:p14="http://schemas.microsoft.com/office/powerpoint/2010/main" val="3272791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4BEE50D-94AA-5C46-9E0C-00E41E3331AC}" type="slidenum">
              <a:rPr lang="en-US" smtClean="0"/>
              <a:t>12</a:t>
            </a:fld>
            <a:endParaRPr lang="en-US"/>
          </a:p>
        </p:txBody>
      </p:sp>
    </p:spTree>
    <p:extLst>
      <p:ext uri="{BB962C8B-B14F-4D97-AF65-F5344CB8AC3E}">
        <p14:creationId xmlns:p14="http://schemas.microsoft.com/office/powerpoint/2010/main" val="2633577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E343F-874F-D449-AE20-A0E09253FA17}"/>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it-IT" dirty="0"/>
              <a:t>Titolo Presentazione</a:t>
            </a:r>
            <a:endParaRPr lang="en-US" dirty="0"/>
          </a:p>
        </p:txBody>
      </p:sp>
      <p:sp>
        <p:nvSpPr>
          <p:cNvPr id="3" name="Sottotitolo 2">
            <a:extLst>
              <a:ext uri="{FF2B5EF4-FFF2-40B4-BE49-F238E27FC236}">
                <a16:creationId xmlns:a16="http://schemas.microsoft.com/office/drawing/2014/main" id="{303A4854-28EE-2D43-9892-9EA77B0FF8AC}"/>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Docente </a:t>
            </a:r>
          </a:p>
          <a:p>
            <a:r>
              <a:rPr lang="it-IT" dirty="0"/>
              <a:t>contatto e affiliazione</a:t>
            </a:r>
            <a:endParaRPr lang="en-US" dirty="0"/>
          </a:p>
        </p:txBody>
      </p:sp>
      <p:pic>
        <p:nvPicPr>
          <p:cNvPr id="8" name="Immagine 7" descr="Immagine che contiene testo, schermata, Carattere, Marchio&#10;&#10;Il contenuto generato dall'IA potrebbe non essere corretto.">
            <a:extLst>
              <a:ext uri="{FF2B5EF4-FFF2-40B4-BE49-F238E27FC236}">
                <a16:creationId xmlns:a16="http://schemas.microsoft.com/office/drawing/2014/main" id="{7E21379D-77D8-31B7-3F48-F685A505BCEC}"/>
              </a:ext>
            </a:extLst>
          </p:cNvPr>
          <p:cNvPicPr>
            <a:picLocks noChangeAspect="1"/>
          </p:cNvPicPr>
          <p:nvPr userDrawn="1"/>
        </p:nvPicPr>
        <p:blipFill>
          <a:blip r:embed="rId2"/>
          <a:stretch>
            <a:fillRect/>
          </a:stretch>
        </p:blipFill>
        <p:spPr>
          <a:xfrm>
            <a:off x="179913" y="208815"/>
            <a:ext cx="5043522" cy="913548"/>
          </a:xfrm>
          <a:prstGeom prst="rect">
            <a:avLst/>
          </a:prstGeom>
        </p:spPr>
      </p:pic>
      <p:pic>
        <p:nvPicPr>
          <p:cNvPr id="12" name="Immagine 11" descr="Immagine che contiene testo, Carattere, schermata, logo&#10;&#10;Il contenuto generato dall'IA potrebbe non essere corretto.">
            <a:extLst>
              <a:ext uri="{FF2B5EF4-FFF2-40B4-BE49-F238E27FC236}">
                <a16:creationId xmlns:a16="http://schemas.microsoft.com/office/drawing/2014/main" id="{DE4C87A9-B061-9124-6827-FB3B90897318}"/>
              </a:ext>
            </a:extLst>
          </p:cNvPr>
          <p:cNvPicPr>
            <a:picLocks noChangeAspect="1"/>
          </p:cNvPicPr>
          <p:nvPr userDrawn="1"/>
        </p:nvPicPr>
        <p:blipFill>
          <a:blip r:embed="rId3"/>
          <a:stretch>
            <a:fillRect/>
          </a:stretch>
        </p:blipFill>
        <p:spPr>
          <a:xfrm>
            <a:off x="6978808" y="186678"/>
            <a:ext cx="4935608" cy="913547"/>
          </a:xfrm>
          <a:prstGeom prst="rect">
            <a:avLst/>
          </a:prstGeom>
        </p:spPr>
      </p:pic>
    </p:spTree>
    <p:extLst>
      <p:ext uri="{BB962C8B-B14F-4D97-AF65-F5344CB8AC3E}">
        <p14:creationId xmlns:p14="http://schemas.microsoft.com/office/powerpoint/2010/main" val="397000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44D179-0D64-B443-8D3B-7D47CCF030B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ADBC37E3-5F65-8840-9B9C-03E5D633B8C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1A305C1-1043-6A49-8128-0555F5776F08}"/>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5" name="Segnaposto piè di pagina 4">
            <a:extLst>
              <a:ext uri="{FF2B5EF4-FFF2-40B4-BE49-F238E27FC236}">
                <a16:creationId xmlns:a16="http://schemas.microsoft.com/office/drawing/2014/main" id="{C1916D21-6E65-D441-A7D6-942E3DA5C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a:extLst>
              <a:ext uri="{FF2B5EF4-FFF2-40B4-BE49-F238E27FC236}">
                <a16:creationId xmlns:a16="http://schemas.microsoft.com/office/drawing/2014/main" id="{C930D211-BE49-8C4F-9231-8D7ACE98D258}"/>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7458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BB1C08A-8A36-AD43-837A-22778C8EF81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AEAAB326-4E43-424E-93A8-DC08A2B7755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01DD663-AA2B-FE49-9091-43B91A7C7B96}"/>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5" name="Segnaposto piè di pagina 4">
            <a:extLst>
              <a:ext uri="{FF2B5EF4-FFF2-40B4-BE49-F238E27FC236}">
                <a16:creationId xmlns:a16="http://schemas.microsoft.com/office/drawing/2014/main" id="{72F2AF7C-53D7-AB4C-8AE7-1374B1F8FD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a:extLst>
              <a:ext uri="{FF2B5EF4-FFF2-40B4-BE49-F238E27FC236}">
                <a16:creationId xmlns:a16="http://schemas.microsoft.com/office/drawing/2014/main" id="{5904682E-89A4-5B40-9747-2EF17B784EAE}"/>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3268122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1_Titolo e contenuto">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768784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24A6-AE7F-A849-824E-C33BD9825633}"/>
              </a:ext>
            </a:extLst>
          </p:cNvPr>
          <p:cNvSpPr>
            <a:spLocks noGrp="1"/>
          </p:cNvSpPr>
          <p:nvPr>
            <p:ph type="title"/>
          </p:nvPr>
        </p:nvSpPr>
        <p:spPr>
          <a:xfrm>
            <a:off x="379515" y="-1"/>
            <a:ext cx="10247270" cy="957059"/>
          </a:xfrm>
        </p:spPr>
        <p:txBody>
          <a:bodyPr/>
          <a:lstStyle>
            <a:lvl1pPr>
              <a:defRPr b="1">
                <a:solidFill>
                  <a:schemeClr val="tx1"/>
                </a:solidFill>
              </a:defRPr>
            </a:lvl1pPr>
          </a:lstStyle>
          <a:p>
            <a:r>
              <a:rPr lang="en-GB" dirty="0"/>
              <a:t>Click to edit Master title style</a:t>
            </a:r>
            <a:endParaRPr lang="en-FI"/>
          </a:p>
        </p:txBody>
      </p:sp>
      <p:sp>
        <p:nvSpPr>
          <p:cNvPr id="3" name="Content Placeholder 2">
            <a:extLst>
              <a:ext uri="{FF2B5EF4-FFF2-40B4-BE49-F238E27FC236}">
                <a16:creationId xmlns:a16="http://schemas.microsoft.com/office/drawing/2014/main" id="{F1CC25ED-55C9-F641-9E94-4A6F05D89930}"/>
              </a:ext>
            </a:extLst>
          </p:cNvPr>
          <p:cNvSpPr>
            <a:spLocks noGrp="1"/>
          </p:cNvSpPr>
          <p:nvPr>
            <p:ph idx="1"/>
          </p:nvPr>
        </p:nvSpPr>
        <p:spPr>
          <a:xfrm>
            <a:off x="379515" y="1074822"/>
            <a:ext cx="11432964" cy="53762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77801CBA-0E7F-FD4F-A11F-D390D6EF29A4}"/>
              </a:ext>
            </a:extLst>
          </p:cNvPr>
          <p:cNvSpPr>
            <a:spLocks noGrp="1"/>
          </p:cNvSpPr>
          <p:nvPr>
            <p:ph type="dt" sz="half" idx="10"/>
          </p:nvPr>
        </p:nvSpPr>
        <p:spPr>
          <a:xfrm>
            <a:off x="-10827327" y="6254040"/>
            <a:ext cx="2743200" cy="365125"/>
          </a:xfrm>
        </p:spPr>
        <p:txBody>
          <a:bodyPr/>
          <a:lstStyle/>
          <a:p>
            <a:fld id="{978044AF-CED4-0041-B851-6374C8DF4BD0}" type="datetimeFigureOut">
              <a:rPr lang="en-FI" smtClean="0"/>
              <a:t>10/23/25</a:t>
            </a:fld>
            <a:endParaRPr lang="en-FI"/>
          </a:p>
        </p:txBody>
      </p:sp>
    </p:spTree>
    <p:extLst>
      <p:ext uri="{BB962C8B-B14F-4D97-AF65-F5344CB8AC3E}">
        <p14:creationId xmlns:p14="http://schemas.microsoft.com/office/powerpoint/2010/main" val="248080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035806-D3DB-264A-8117-EE99AEFD902C}"/>
              </a:ext>
            </a:extLst>
          </p:cNvPr>
          <p:cNvSpPr>
            <a:spLocks noGrp="1"/>
          </p:cNvSpPr>
          <p:nvPr>
            <p:ph type="title" hasCustomPrompt="1"/>
          </p:nvPr>
        </p:nvSpPr>
        <p:spPr>
          <a:xfrm>
            <a:off x="993379" y="158259"/>
            <a:ext cx="9163050" cy="794861"/>
          </a:xfrm>
        </p:spPr>
        <p:txBody>
          <a:bodyPr tIns="216000" bIns="216000"/>
          <a:lstStyle>
            <a:lvl1pPr>
              <a:defRPr sz="4000" b="0"/>
            </a:lvl1pPr>
          </a:lstStyle>
          <a:p>
            <a:r>
              <a:rPr lang="it-IT" dirty="0"/>
              <a:t>Titolo della slide</a:t>
            </a:r>
            <a:endParaRPr lang="en-US" dirty="0"/>
          </a:p>
        </p:txBody>
      </p:sp>
      <p:sp>
        <p:nvSpPr>
          <p:cNvPr id="3" name="Segnaposto contenuto 2">
            <a:extLst>
              <a:ext uri="{FF2B5EF4-FFF2-40B4-BE49-F238E27FC236}">
                <a16:creationId xmlns:a16="http://schemas.microsoft.com/office/drawing/2014/main" id="{14DCD9E8-65CF-E245-A0C4-BA9C3AD92751}"/>
              </a:ext>
            </a:extLst>
          </p:cNvPr>
          <p:cNvSpPr>
            <a:spLocks noGrp="1"/>
          </p:cNvSpPr>
          <p:nvPr>
            <p:ph idx="1"/>
          </p:nvPr>
        </p:nvSpPr>
        <p:spPr>
          <a:xfrm>
            <a:off x="993379" y="1268696"/>
            <a:ext cx="10515600" cy="4351338"/>
          </a:xfrm>
        </p:spPr>
        <p:txBody>
          <a:bodyPr/>
          <a:lstStyle>
            <a:lvl1pPr>
              <a:buNone/>
              <a:defRPr/>
            </a:lvl1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262942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DD7C5E-F89A-764D-9DD5-A6DE2D23371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68B3B14F-ED97-6E4D-82B9-D163D0738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213C2BE-F3FE-A647-82AB-6C52030B6185}"/>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5" name="Segnaposto piè di pagina 4">
            <a:extLst>
              <a:ext uri="{FF2B5EF4-FFF2-40B4-BE49-F238E27FC236}">
                <a16:creationId xmlns:a16="http://schemas.microsoft.com/office/drawing/2014/main" id="{593B2259-DF6B-D74C-9EEA-CBC1EDFB1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egnaposto numero diapositiva 5">
            <a:extLst>
              <a:ext uri="{FF2B5EF4-FFF2-40B4-BE49-F238E27FC236}">
                <a16:creationId xmlns:a16="http://schemas.microsoft.com/office/drawing/2014/main" id="{B67C1DAF-3887-A944-B4F7-2E9AEA3C6B5B}"/>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116049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E1D842-AB60-3E4E-92C4-52AEC2344F6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9E02B83D-074C-4147-A9B8-80AC6489D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29A46393-938B-4C43-99D3-6965EAF6179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65025C5C-5DCC-CB4B-B99F-A024CEDD6E93}"/>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6" name="Segnaposto piè di pagina 5">
            <a:extLst>
              <a:ext uri="{FF2B5EF4-FFF2-40B4-BE49-F238E27FC236}">
                <a16:creationId xmlns:a16="http://schemas.microsoft.com/office/drawing/2014/main" id="{2AE9EDE9-9117-4347-A7A3-4CDB4D0972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a:extLst>
              <a:ext uri="{FF2B5EF4-FFF2-40B4-BE49-F238E27FC236}">
                <a16:creationId xmlns:a16="http://schemas.microsoft.com/office/drawing/2014/main" id="{DA0229CC-C076-5F44-962B-87A26A8B83E7}"/>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244615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BB6CB4-F78E-924C-8C08-78940A4BAD9B}"/>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D5C51675-1651-474B-9F2B-F5DEF9A35C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889F040-748B-374C-B1D0-7A53BC6E72F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63FDCD9E-9A97-9346-847D-F7A511744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5793A85-A6C2-3D46-BB0E-3E72C1CD43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A6192F07-8D51-3945-B2B1-07FCD3293779}"/>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8" name="Segnaposto piè di pagina 7">
            <a:extLst>
              <a:ext uri="{FF2B5EF4-FFF2-40B4-BE49-F238E27FC236}">
                <a16:creationId xmlns:a16="http://schemas.microsoft.com/office/drawing/2014/main" id="{3E0CE417-3DD7-CE42-AB5E-0B8BD96EB1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egnaposto numero diapositiva 8">
            <a:extLst>
              <a:ext uri="{FF2B5EF4-FFF2-40B4-BE49-F238E27FC236}">
                <a16:creationId xmlns:a16="http://schemas.microsoft.com/office/drawing/2014/main" id="{F3F0D164-5C3D-7346-A248-F8BD9810E17C}"/>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33033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7151E1-970A-8746-9685-F36AECBF353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F3AC882E-DA84-F44C-BFBB-DD28AC2543BF}"/>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4" name="Segnaposto piè di pagina 3">
            <a:extLst>
              <a:ext uri="{FF2B5EF4-FFF2-40B4-BE49-F238E27FC236}">
                <a16:creationId xmlns:a16="http://schemas.microsoft.com/office/drawing/2014/main" id="{53730F2B-5D48-9D41-A5D2-F226AD1083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egnaposto numero diapositiva 4">
            <a:extLst>
              <a:ext uri="{FF2B5EF4-FFF2-40B4-BE49-F238E27FC236}">
                <a16:creationId xmlns:a16="http://schemas.microsoft.com/office/drawing/2014/main" id="{48F57D3D-FD5C-474B-9478-D951B508375A}"/>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50921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D16D555-102A-0448-A18F-52D6D3A6CF79}"/>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3" name="Segnaposto piè di pagina 2">
            <a:extLst>
              <a:ext uri="{FF2B5EF4-FFF2-40B4-BE49-F238E27FC236}">
                <a16:creationId xmlns:a16="http://schemas.microsoft.com/office/drawing/2014/main" id="{930553FF-5181-4B43-BB37-3E6141274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egnaposto numero diapositiva 3">
            <a:extLst>
              <a:ext uri="{FF2B5EF4-FFF2-40B4-BE49-F238E27FC236}">
                <a16:creationId xmlns:a16="http://schemas.microsoft.com/office/drawing/2014/main" id="{E28EF7E0-3E1A-F842-911E-CD820202F7E8}"/>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212610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A1649F-D2BB-DD46-A4F1-0ADEF2CA22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805F2473-FCEC-8546-A2F8-16C19BE47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E0280B98-5CE8-6343-A0F9-D6844A696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F860AF7-448F-C54A-A7F6-CC89F6996CC6}"/>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6" name="Segnaposto piè di pagina 5">
            <a:extLst>
              <a:ext uri="{FF2B5EF4-FFF2-40B4-BE49-F238E27FC236}">
                <a16:creationId xmlns:a16="http://schemas.microsoft.com/office/drawing/2014/main" id="{7A758F6E-39E3-BF45-A7E0-F3F3ED622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a:extLst>
              <a:ext uri="{FF2B5EF4-FFF2-40B4-BE49-F238E27FC236}">
                <a16:creationId xmlns:a16="http://schemas.microsoft.com/office/drawing/2014/main" id="{2898F903-822E-F346-A710-53CB68FE192A}"/>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251741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FB0AAC-71CD-9E46-84E9-C5C854187B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B342F5AD-0EE6-714A-97E6-707C8540A8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239B0A79-AB43-664B-A8C8-3ECB97655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803EAF9-804A-4F4E-8C04-A283ABA58AEB}"/>
              </a:ext>
            </a:extLst>
          </p:cNvPr>
          <p:cNvSpPr>
            <a:spLocks noGrp="1"/>
          </p:cNvSpPr>
          <p:nvPr>
            <p:ph type="dt" sz="half" idx="10"/>
          </p:nvPr>
        </p:nvSpPr>
        <p:spPr>
          <a:xfrm>
            <a:off x="838200" y="6356350"/>
            <a:ext cx="2743200" cy="365125"/>
          </a:xfrm>
          <a:prstGeom prst="rect">
            <a:avLst/>
          </a:prstGeom>
        </p:spPr>
        <p:txBody>
          <a:bodyPr/>
          <a:lstStyle/>
          <a:p>
            <a:fld id="{25EFEC52-5AD4-B34A-ADB5-42BA5E6A3AE7}" type="datetimeFigureOut">
              <a:rPr lang="en-US" smtClean="0"/>
              <a:t>10/23/25</a:t>
            </a:fld>
            <a:endParaRPr lang="en-US"/>
          </a:p>
        </p:txBody>
      </p:sp>
      <p:sp>
        <p:nvSpPr>
          <p:cNvPr id="6" name="Segnaposto piè di pagina 5">
            <a:extLst>
              <a:ext uri="{FF2B5EF4-FFF2-40B4-BE49-F238E27FC236}">
                <a16:creationId xmlns:a16="http://schemas.microsoft.com/office/drawing/2014/main" id="{C1810F3F-6859-B049-A7E4-7E9D38419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egnaposto numero diapositiva 6">
            <a:extLst>
              <a:ext uri="{FF2B5EF4-FFF2-40B4-BE49-F238E27FC236}">
                <a16:creationId xmlns:a16="http://schemas.microsoft.com/office/drawing/2014/main" id="{CD494DE5-54BD-164C-8732-7B3FF33273B4}"/>
              </a:ext>
            </a:extLst>
          </p:cNvPr>
          <p:cNvSpPr>
            <a:spLocks noGrp="1"/>
          </p:cNvSpPr>
          <p:nvPr>
            <p:ph type="sldNum" sz="quarter" idx="12"/>
          </p:nvPr>
        </p:nvSpPr>
        <p:spPr>
          <a:xfrm>
            <a:off x="8610600" y="6356350"/>
            <a:ext cx="2743200" cy="365125"/>
          </a:xfrm>
          <a:prstGeom prst="rect">
            <a:avLst/>
          </a:prstGeom>
        </p:spPr>
        <p:txBody>
          <a:bodyPr/>
          <a:lstStyle/>
          <a:p>
            <a:fld id="{81D573C7-DE56-5F44-9C85-CA49E0C19846}" type="slidenum">
              <a:rPr lang="en-US" smtClean="0"/>
              <a:t>‹N›</a:t>
            </a:fld>
            <a:endParaRPr lang="en-US"/>
          </a:p>
        </p:txBody>
      </p:sp>
    </p:spTree>
    <p:extLst>
      <p:ext uri="{BB962C8B-B14F-4D97-AF65-F5344CB8AC3E}">
        <p14:creationId xmlns:p14="http://schemas.microsoft.com/office/powerpoint/2010/main" val="3337041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16DC9D2-ED3D-004C-B3FC-94B1009A0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Segnaposto testo 2">
            <a:extLst>
              <a:ext uri="{FF2B5EF4-FFF2-40B4-BE49-F238E27FC236}">
                <a16:creationId xmlns:a16="http://schemas.microsoft.com/office/drawing/2014/main" id="{FBAA11B8-F681-7845-95CD-C41B7BA83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19" name="CasellaDiTesto 18">
            <a:extLst>
              <a:ext uri="{FF2B5EF4-FFF2-40B4-BE49-F238E27FC236}">
                <a16:creationId xmlns:a16="http://schemas.microsoft.com/office/drawing/2014/main" id="{7613B5BF-19C9-EC49-81FA-889C845B5F61}"/>
              </a:ext>
            </a:extLst>
          </p:cNvPr>
          <p:cNvSpPr txBox="1"/>
          <p:nvPr userDrawn="1"/>
        </p:nvSpPr>
        <p:spPr>
          <a:xfrm>
            <a:off x="3048000" y="6169164"/>
            <a:ext cx="7384837" cy="707886"/>
          </a:xfrm>
          <a:prstGeom prst="rect">
            <a:avLst/>
          </a:prstGeom>
          <a:noFill/>
        </p:spPr>
        <p:txBody>
          <a:bodyPr wrap="square" rtlCol="0">
            <a:spAutoFit/>
          </a:bodyPr>
          <a:lstStyle/>
          <a:p>
            <a:pPr algn="l"/>
            <a:r>
              <a:rPr lang="en-US" sz="2000" dirty="0">
                <a:solidFill>
                  <a:schemeClr val="bg1"/>
                </a:solidFill>
                <a:latin typeface="Helvetica" pitchFamily="2" charset="0"/>
              </a:rPr>
              <a:t>Summer School: HCS for Industry 5.0</a:t>
            </a:r>
          </a:p>
          <a:p>
            <a:pPr algn="l"/>
            <a:r>
              <a:rPr lang="en-US" sz="2000" dirty="0">
                <a:solidFill>
                  <a:schemeClr val="bg1"/>
                </a:solidFill>
                <a:latin typeface="Helvetica" pitchFamily="2" charset="0"/>
              </a:rPr>
              <a:t>Pisa, 8-12 September 2025</a:t>
            </a:r>
          </a:p>
        </p:txBody>
      </p:sp>
      <p:pic>
        <p:nvPicPr>
          <p:cNvPr id="9" name="Immagine 33" descr="Immagine che contiene testo&#10;&#10;Descrizione generata automaticamente">
            <a:extLst>
              <a:ext uri="{FF2B5EF4-FFF2-40B4-BE49-F238E27FC236}">
                <a16:creationId xmlns:a16="http://schemas.microsoft.com/office/drawing/2014/main" id="{3BC18031-AC9F-AF4F-B438-42330D5F8E4F}"/>
              </a:ext>
            </a:extLst>
          </p:cNvPr>
          <p:cNvPicPr>
            <a:picLocks noChangeAspect="1"/>
          </p:cNvPicPr>
          <p:nvPr userDrawn="1"/>
        </p:nvPicPr>
        <p:blipFill>
          <a:blip r:embed="rId15"/>
          <a:stretch>
            <a:fillRect/>
          </a:stretch>
        </p:blipFill>
        <p:spPr>
          <a:xfrm>
            <a:off x="10280437" y="6193484"/>
            <a:ext cx="1633978" cy="556600"/>
          </a:xfrm>
          <a:prstGeom prst="rect">
            <a:avLst/>
          </a:prstGeom>
        </p:spPr>
      </p:pic>
      <p:pic>
        <p:nvPicPr>
          <p:cNvPr id="4" name="Picture 1" descr="Logo&#10;&#10;Description automatically generated">
            <a:extLst>
              <a:ext uri="{FF2B5EF4-FFF2-40B4-BE49-F238E27FC236}">
                <a16:creationId xmlns:a16="http://schemas.microsoft.com/office/drawing/2014/main" id="{398DB61D-B596-0138-6514-4C9C10722E3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77585" y="6073648"/>
            <a:ext cx="2179142" cy="625382"/>
          </a:xfrm>
          <a:prstGeom prst="rect">
            <a:avLst/>
          </a:prstGeom>
        </p:spPr>
      </p:pic>
      <p:pic>
        <p:nvPicPr>
          <p:cNvPr id="5" name="Picture 34" descr="marchio_unipi_pant541_288">
            <a:extLst>
              <a:ext uri="{FF2B5EF4-FFF2-40B4-BE49-F238E27FC236}">
                <a16:creationId xmlns:a16="http://schemas.microsoft.com/office/drawing/2014/main" id="{DF755263-B8F4-6427-A8D0-F02F8F5F9699}"/>
              </a:ext>
            </a:extLst>
          </p:cNvPr>
          <p:cNvPicPr>
            <a:picLocks noChangeAspect="1" noChangeArrowheads="1"/>
          </p:cNvPicPr>
          <p:nvPr userDrawn="1"/>
        </p:nvPicPr>
        <p:blipFill>
          <a:blip r:embed="rId17" cstate="print"/>
          <a:srcRect/>
          <a:stretch>
            <a:fillRect/>
          </a:stretch>
        </p:blipFill>
        <p:spPr bwMode="auto">
          <a:xfrm>
            <a:off x="5495291" y="6169164"/>
            <a:ext cx="1202159" cy="637227"/>
          </a:xfrm>
          <a:prstGeom prst="rect">
            <a:avLst/>
          </a:prstGeom>
          <a:noFill/>
          <a:ln w="9525">
            <a:noFill/>
            <a:miter lim="800000"/>
            <a:headEnd/>
            <a:tailEnd/>
          </a:ln>
        </p:spPr>
      </p:pic>
      <p:pic>
        <p:nvPicPr>
          <p:cNvPr id="6" name="Immagine 31" descr="Immagine che contiene testo&#10;&#10;Descrizione generata automaticamente">
            <a:extLst>
              <a:ext uri="{FF2B5EF4-FFF2-40B4-BE49-F238E27FC236}">
                <a16:creationId xmlns:a16="http://schemas.microsoft.com/office/drawing/2014/main" id="{8996ABFA-8D16-2B0E-257B-50389D2C5C6F}"/>
              </a:ext>
            </a:extLst>
          </p:cNvPr>
          <p:cNvPicPr>
            <a:picLocks noChangeAspect="1"/>
          </p:cNvPicPr>
          <p:nvPr userDrawn="1"/>
        </p:nvPicPr>
        <p:blipFill>
          <a:blip r:embed="rId18"/>
          <a:stretch>
            <a:fillRect/>
          </a:stretch>
        </p:blipFill>
        <p:spPr>
          <a:xfrm>
            <a:off x="9144741" y="6203190"/>
            <a:ext cx="2466736" cy="506257"/>
          </a:xfrm>
          <a:prstGeom prst="rect">
            <a:avLst/>
          </a:prstGeom>
        </p:spPr>
      </p:pic>
    </p:spTree>
    <p:extLst>
      <p:ext uri="{BB962C8B-B14F-4D97-AF65-F5344CB8AC3E}">
        <p14:creationId xmlns:p14="http://schemas.microsoft.com/office/powerpoint/2010/main" val="21958638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 id="2147483716" r:id="rId13"/>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proandroiddev.com/federated-learning-e79e054c33e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owrishankar.info/blog/causal-reasoning-trustworthy-models-and-model-explainability-using-saliency-maps/" TargetMode="Externa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0.png"/><Relationship Id="rId4" Type="http://schemas.openxmlformats.org/officeDocument/2006/relationships/image" Target="../media/image360.png"/></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9.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0.png"/></Relationships>
</file>

<file path=ppt/slides/_rels/slide46.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80.png"/><Relationship Id="rId18" Type="http://schemas.openxmlformats.org/officeDocument/2006/relationships/image" Target="../media/image330.png"/><Relationship Id="rId3" Type="http://schemas.openxmlformats.org/officeDocument/2006/relationships/image" Target="../media/image920.png"/><Relationship Id="rId21" Type="http://schemas.openxmlformats.org/officeDocument/2006/relationships/image" Target="../media/image361.png"/><Relationship Id="rId7" Type="http://schemas.openxmlformats.org/officeDocument/2006/relationships/image" Target="../media/image220.png"/><Relationship Id="rId12" Type="http://schemas.openxmlformats.org/officeDocument/2006/relationships/image" Target="../media/image270.png"/><Relationship Id="rId17" Type="http://schemas.openxmlformats.org/officeDocument/2006/relationships/image" Target="../media/image320.png"/><Relationship Id="rId2" Type="http://schemas.openxmlformats.org/officeDocument/2006/relationships/notesSlide" Target="../notesSlides/notesSlide31.xml"/><Relationship Id="rId16" Type="http://schemas.openxmlformats.org/officeDocument/2006/relationships/image" Target="../media/image310.png"/><Relationship Id="rId20"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260.png"/><Relationship Id="rId15" Type="http://schemas.openxmlformats.org/officeDocument/2006/relationships/image" Target="../media/image300.png"/><Relationship Id="rId10" Type="http://schemas.openxmlformats.org/officeDocument/2006/relationships/image" Target="../media/image250.png"/><Relationship Id="rId19" Type="http://schemas.openxmlformats.org/officeDocument/2006/relationships/image" Target="../media/image341.png"/><Relationship Id="rId9" Type="http://schemas.openxmlformats.org/officeDocument/2006/relationships/image" Target="../media/image240.png"/><Relationship Id="rId14" Type="http://schemas.openxmlformats.org/officeDocument/2006/relationships/image" Target="../media/image290.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Unipisa/OpenFL-XAI"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ml.berkeley.edu/"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pngall.com/measure-png" TargetMode="External"/><Relationship Id="rId5" Type="http://schemas.openxmlformats.org/officeDocument/2006/relationships/image" Target="../media/image73.pn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6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42.xml"/><Relationship Id="rId16" Type="http://schemas.openxmlformats.org/officeDocument/2006/relationships/image" Target="../media/image100.png"/><Relationship Id="rId20"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02.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image" Target="../media/image136.jpeg"/><Relationship Id="rId3" Type="http://schemas.openxmlformats.org/officeDocument/2006/relationships/image" Target="../media/image126.jpg"/><Relationship Id="rId7" Type="http://schemas.openxmlformats.org/officeDocument/2006/relationships/image" Target="../media/image130.jpg"/><Relationship Id="rId12" Type="http://schemas.openxmlformats.org/officeDocument/2006/relationships/image" Target="../media/image135.jpeg"/><Relationship Id="rId2" Type="http://schemas.openxmlformats.org/officeDocument/2006/relationships/notesSlide" Target="../notesSlides/notesSlide54.xml"/><Relationship Id="rId16" Type="http://schemas.openxmlformats.org/officeDocument/2006/relationships/image" Target="../media/image139.jpeg"/><Relationship Id="rId1" Type="http://schemas.openxmlformats.org/officeDocument/2006/relationships/slideLayout" Target="../slideLayouts/slideLayout6.xml"/><Relationship Id="rId6" Type="http://schemas.openxmlformats.org/officeDocument/2006/relationships/image" Target="../media/image129.jpg"/><Relationship Id="rId11" Type="http://schemas.openxmlformats.org/officeDocument/2006/relationships/image" Target="../media/image134.jpe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jpeg"/><Relationship Id="rId4" Type="http://schemas.openxmlformats.org/officeDocument/2006/relationships/image" Target="../media/image127.jpg"/><Relationship Id="rId9" Type="http://schemas.openxmlformats.org/officeDocument/2006/relationships/image" Target="../media/image132.jpg"/><Relationship Id="rId14" Type="http://schemas.openxmlformats.org/officeDocument/2006/relationships/image" Target="../media/image137.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3D09F-F76E-0F4E-83A8-A745C39DAF3E}"/>
              </a:ext>
            </a:extLst>
          </p:cNvPr>
          <p:cNvSpPr>
            <a:spLocks noGrp="1"/>
          </p:cNvSpPr>
          <p:nvPr>
            <p:ph type="ctrTitle"/>
          </p:nvPr>
        </p:nvSpPr>
        <p:spPr>
          <a:xfrm>
            <a:off x="140677" y="1356826"/>
            <a:ext cx="11910645" cy="2387600"/>
          </a:xfrm>
        </p:spPr>
        <p:txBody>
          <a:bodyPr>
            <a:noAutofit/>
          </a:bodyPr>
          <a:lstStyle/>
          <a:p>
            <a:br>
              <a:rPr lang="en-US" sz="4400" dirty="0"/>
            </a:br>
            <a:r>
              <a:rPr lang="en-US" sz="4400" dirty="0"/>
              <a:t>Federated Learning (Fed) of </a:t>
            </a:r>
            <a:br>
              <a:rPr lang="en-US" sz="4400" dirty="0"/>
            </a:br>
            <a:r>
              <a:rPr lang="en-US" sz="4400" dirty="0" err="1"/>
              <a:t>eXplainable</a:t>
            </a:r>
            <a:r>
              <a:rPr lang="en-US" sz="4400" dirty="0"/>
              <a:t> Artificial Intelligence (XAI) Models</a:t>
            </a:r>
          </a:p>
        </p:txBody>
      </p:sp>
      <p:sp>
        <p:nvSpPr>
          <p:cNvPr id="3" name="Sottotitolo 2">
            <a:extLst>
              <a:ext uri="{FF2B5EF4-FFF2-40B4-BE49-F238E27FC236}">
                <a16:creationId xmlns:a16="http://schemas.microsoft.com/office/drawing/2014/main" id="{EEC9487F-D92F-D94C-98F3-986C456B289D}"/>
              </a:ext>
            </a:extLst>
          </p:cNvPr>
          <p:cNvSpPr>
            <a:spLocks noGrp="1"/>
          </p:cNvSpPr>
          <p:nvPr>
            <p:ph type="subTitle" idx="1"/>
          </p:nvPr>
        </p:nvSpPr>
        <p:spPr>
          <a:xfrm>
            <a:off x="1348154" y="3845412"/>
            <a:ext cx="9144000" cy="1655762"/>
          </a:xfrm>
        </p:spPr>
        <p:txBody>
          <a:bodyPr/>
          <a:lstStyle/>
          <a:p>
            <a:r>
              <a:rPr lang="en-US" b="1" i="1" dirty="0"/>
              <a:t>Pietro </a:t>
            </a:r>
            <a:r>
              <a:rPr lang="en-US" b="1" i="1" dirty="0" err="1"/>
              <a:t>Ducange</a:t>
            </a:r>
            <a:endParaRPr lang="en-US" b="1" i="1" dirty="0"/>
          </a:p>
          <a:p>
            <a:r>
              <a:rPr lang="en-US" dirty="0" err="1"/>
              <a:t>Dipartimento</a:t>
            </a:r>
            <a:r>
              <a:rPr lang="en-US" dirty="0"/>
              <a:t> di </a:t>
            </a:r>
            <a:r>
              <a:rPr lang="en-US" dirty="0" err="1"/>
              <a:t>Ingegneria</a:t>
            </a:r>
            <a:r>
              <a:rPr lang="en-US" dirty="0"/>
              <a:t> </a:t>
            </a:r>
            <a:r>
              <a:rPr lang="en-US" dirty="0" err="1"/>
              <a:t>dell’Informazione</a:t>
            </a:r>
            <a:endParaRPr lang="en-US" dirty="0"/>
          </a:p>
          <a:p>
            <a:r>
              <a:rPr lang="en-US" dirty="0" err="1"/>
              <a:t>pietro.ducange@unipi.it</a:t>
            </a:r>
            <a:endParaRPr lang="en-US" dirty="0"/>
          </a:p>
        </p:txBody>
      </p:sp>
      <p:pic>
        <p:nvPicPr>
          <p:cNvPr id="4" name="Immagine 3" descr="Immagine che contiene Carattere, testo, Elementi grafici, schermata&#10;&#10;Descrizione generata automaticamente">
            <a:extLst>
              <a:ext uri="{FF2B5EF4-FFF2-40B4-BE49-F238E27FC236}">
                <a16:creationId xmlns:a16="http://schemas.microsoft.com/office/drawing/2014/main" id="{2E0D6373-2DDA-2F8D-2718-3652A1F75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290" y="6170507"/>
            <a:ext cx="1277795" cy="514689"/>
          </a:xfrm>
          <a:prstGeom prst="rect">
            <a:avLst/>
          </a:prstGeom>
        </p:spPr>
      </p:pic>
      <p:pic>
        <p:nvPicPr>
          <p:cNvPr id="6" name="Immagine 5" descr="Immagine che contiene testo, schermata, Carattere, Blu elettrico&#10;&#10;Il contenuto generato dall'IA potrebbe non essere corretto.">
            <a:extLst>
              <a:ext uri="{FF2B5EF4-FFF2-40B4-BE49-F238E27FC236}">
                <a16:creationId xmlns:a16="http://schemas.microsoft.com/office/drawing/2014/main" id="{73229F67-852D-F20C-2CB9-61430AC1A3F1}"/>
              </a:ext>
            </a:extLst>
          </p:cNvPr>
          <p:cNvPicPr>
            <a:picLocks noChangeAspect="1"/>
          </p:cNvPicPr>
          <p:nvPr/>
        </p:nvPicPr>
        <p:blipFill>
          <a:blip r:embed="rId4"/>
          <a:stretch>
            <a:fillRect/>
          </a:stretch>
        </p:blipFill>
        <p:spPr>
          <a:xfrm>
            <a:off x="7111452" y="6170507"/>
            <a:ext cx="1964221" cy="514689"/>
          </a:xfrm>
          <a:prstGeom prst="rect">
            <a:avLst/>
          </a:prstGeom>
        </p:spPr>
      </p:pic>
    </p:spTree>
    <p:extLst>
      <p:ext uri="{BB962C8B-B14F-4D97-AF65-F5344CB8AC3E}">
        <p14:creationId xmlns:p14="http://schemas.microsoft.com/office/powerpoint/2010/main" val="303555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42B6A-2B9B-4A20-BEB6-F7E9F82CAC2C}"/>
              </a:ext>
            </a:extLst>
          </p:cNvPr>
          <p:cNvSpPr>
            <a:spLocks noGrp="1"/>
          </p:cNvSpPr>
          <p:nvPr>
            <p:ph type="title"/>
          </p:nvPr>
        </p:nvSpPr>
        <p:spPr>
          <a:xfrm>
            <a:off x="-1" y="-1164"/>
            <a:ext cx="12027877" cy="1325563"/>
          </a:xfrm>
        </p:spPr>
        <p:txBody>
          <a:bodyPr lIns="360000">
            <a:normAutofit fontScale="90000"/>
          </a:bodyPr>
          <a:lstStyle/>
          <a:p>
            <a:r>
              <a:rPr lang="en-GB" sz="4000" b="1" dirty="0">
                <a:solidFill>
                  <a:schemeClr val="tx2">
                    <a:lumMod val="75000"/>
                  </a:schemeClr>
                </a:solidFill>
                <a:latin typeface="+mn-lt"/>
              </a:rPr>
              <a:t>Local Learning vs Centralized Learning vs Federated Learning</a:t>
            </a:r>
            <a:endParaRPr lang="en-GB" sz="4000" b="1" i="1" dirty="0">
              <a:solidFill>
                <a:schemeClr val="tx2">
                  <a:lumMod val="75000"/>
                </a:schemeClr>
              </a:solidFill>
              <a:latin typeface="+mn-lt"/>
            </a:endParaRPr>
          </a:p>
        </p:txBody>
      </p:sp>
      <p:sp>
        <p:nvSpPr>
          <p:cNvPr id="71" name="Segnaposto contenuto 2">
            <a:extLst>
              <a:ext uri="{FF2B5EF4-FFF2-40B4-BE49-F238E27FC236}">
                <a16:creationId xmlns:a16="http://schemas.microsoft.com/office/drawing/2014/main" id="{7C24DE63-0EDE-823C-1264-D53ABAC25599}"/>
              </a:ext>
            </a:extLst>
          </p:cNvPr>
          <p:cNvSpPr txBox="1">
            <a:spLocks/>
          </p:cNvSpPr>
          <p:nvPr/>
        </p:nvSpPr>
        <p:spPr>
          <a:xfrm>
            <a:off x="80020" y="1979132"/>
            <a:ext cx="5834551" cy="2482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600">
              <a:solidFill>
                <a:schemeClr val="tx2">
                  <a:lumMod val="75000"/>
                </a:schemeClr>
              </a:solidFill>
              <a:latin typeface="Gill Sans Light"/>
            </a:endParaRPr>
          </a:p>
        </p:txBody>
      </p:sp>
      <p:pic>
        <p:nvPicPr>
          <p:cNvPr id="4" name="Immagine 3" descr="Diagram&#10;&#10;Description automatically generated">
            <a:extLst>
              <a:ext uri="{FF2B5EF4-FFF2-40B4-BE49-F238E27FC236}">
                <a16:creationId xmlns:a16="http://schemas.microsoft.com/office/drawing/2014/main" id="{34EAE75F-74ED-0AED-B7EB-68EB1D7880B9}"/>
              </a:ext>
            </a:extLst>
          </p:cNvPr>
          <p:cNvPicPr>
            <a:picLocks noChangeAspect="1"/>
          </p:cNvPicPr>
          <p:nvPr/>
        </p:nvPicPr>
        <p:blipFill>
          <a:blip r:embed="rId3"/>
          <a:stretch>
            <a:fillRect/>
          </a:stretch>
        </p:blipFill>
        <p:spPr>
          <a:xfrm>
            <a:off x="562708" y="1016451"/>
            <a:ext cx="11101754" cy="4423057"/>
          </a:xfrm>
          <a:prstGeom prst="rect">
            <a:avLst/>
          </a:prstGeom>
        </p:spPr>
      </p:pic>
      <p:sp>
        <p:nvSpPr>
          <p:cNvPr id="11" name="CasellaDiTesto 4">
            <a:extLst>
              <a:ext uri="{FF2B5EF4-FFF2-40B4-BE49-F238E27FC236}">
                <a16:creationId xmlns:a16="http://schemas.microsoft.com/office/drawing/2014/main" id="{658D17A3-9A3F-BFAC-5A1C-135C6FC13074}"/>
              </a:ext>
            </a:extLst>
          </p:cNvPr>
          <p:cNvSpPr txBox="1"/>
          <p:nvPr/>
        </p:nvSpPr>
        <p:spPr>
          <a:xfrm>
            <a:off x="261967" y="5714591"/>
            <a:ext cx="11668065" cy="253916"/>
          </a:xfrm>
          <a:prstGeom prst="rect">
            <a:avLst/>
          </a:prstGeom>
          <a:noFill/>
          <a:ln>
            <a:solidFill>
              <a:schemeClr val="accent1">
                <a:shade val="15000"/>
              </a:schemeClr>
            </a:solidFill>
          </a:ln>
        </p:spPr>
        <p:txBody>
          <a:bodyPr wrap="square" lIns="91440" tIns="45720" rIns="91440" bIns="45720" rtlCol="0" anchor="t">
            <a:spAutoFit/>
          </a:bodyPr>
          <a:lstStyle/>
          <a:p>
            <a:r>
              <a:rPr lang="en-US" sz="1050" dirty="0"/>
              <a:t>Image extracted from:  </a:t>
            </a:r>
            <a:r>
              <a:rPr lang="en-US" sz="1050" dirty="0" err="1"/>
              <a:t>Bakopoulou</a:t>
            </a:r>
            <a:r>
              <a:rPr lang="en-US" sz="1050" dirty="0"/>
              <a:t>, E., Tillman, B., &amp; Markopoulou, A. (2021). </a:t>
            </a:r>
            <a:r>
              <a:rPr lang="en-US" sz="1050" dirty="0" err="1"/>
              <a:t>FedPacket</a:t>
            </a:r>
            <a:r>
              <a:rPr lang="en-US" sz="1050" dirty="0"/>
              <a:t>: A Federated Learning Approach to Mobile Packet Classification. IEEE Transactions on Mobile Computing.</a:t>
            </a:r>
            <a:endParaRPr lang="en-US" sz="1050" dirty="0">
              <a:cs typeface="Calibri"/>
            </a:endParaRPr>
          </a:p>
        </p:txBody>
      </p:sp>
      <p:sp>
        <p:nvSpPr>
          <p:cNvPr id="6" name="CasellaDiTesto 5">
            <a:extLst>
              <a:ext uri="{FF2B5EF4-FFF2-40B4-BE49-F238E27FC236}">
                <a16:creationId xmlns:a16="http://schemas.microsoft.com/office/drawing/2014/main" id="{0EE18664-A10B-0C36-22DD-F237BA41E410}"/>
              </a:ext>
            </a:extLst>
          </p:cNvPr>
          <p:cNvSpPr txBox="1"/>
          <p:nvPr/>
        </p:nvSpPr>
        <p:spPr>
          <a:xfrm>
            <a:off x="-259217" y="4722553"/>
            <a:ext cx="11552214" cy="369332"/>
          </a:xfrm>
          <a:prstGeom prst="rect">
            <a:avLst/>
          </a:prstGeom>
          <a:noFill/>
        </p:spPr>
        <p:txBody>
          <a:bodyPr wrap="square" lIns="91440" tIns="45720" rIns="91440" bIns="45720" rtlCol="0" anchor="t">
            <a:spAutoFit/>
          </a:bodyPr>
          <a:lstStyle/>
          <a:p>
            <a:r>
              <a:rPr lang="en-US" dirty="0">
                <a:cs typeface="Calibri" panose="020F0502020204030204"/>
              </a:rPr>
              <a:t>.</a:t>
            </a:r>
          </a:p>
        </p:txBody>
      </p:sp>
    </p:spTree>
    <p:extLst>
      <p:ext uri="{BB962C8B-B14F-4D97-AF65-F5344CB8AC3E}">
        <p14:creationId xmlns:p14="http://schemas.microsoft.com/office/powerpoint/2010/main" val="103180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325563"/>
          </a:xfrm>
        </p:spPr>
        <p:txBody>
          <a:bodyPr/>
          <a:lstStyle/>
          <a:p>
            <a:r>
              <a:rPr lang="en-US" sz="4000" b="1" dirty="0">
                <a:solidFill>
                  <a:schemeClr val="tx2">
                    <a:lumMod val="75000"/>
                  </a:schemeClr>
                </a:solidFill>
                <a:latin typeface="+mn-lt"/>
              </a:rPr>
              <a:t>Federated learning: a taxonomy</a:t>
            </a:r>
          </a:p>
        </p:txBody>
      </p:sp>
      <p:sp>
        <p:nvSpPr>
          <p:cNvPr id="6" name="CasellaDiTesto 5"/>
          <p:cNvSpPr txBox="1"/>
          <p:nvPr/>
        </p:nvSpPr>
        <p:spPr>
          <a:xfrm>
            <a:off x="335812" y="1335838"/>
            <a:ext cx="11525223" cy="707886"/>
          </a:xfrm>
          <a:prstGeom prst="rect">
            <a:avLst/>
          </a:prstGeom>
          <a:noFill/>
        </p:spPr>
        <p:txBody>
          <a:bodyPr wrap="square" rtlCol="0">
            <a:spAutoFit/>
          </a:bodyPr>
          <a:lstStyle/>
          <a:p>
            <a:r>
              <a:rPr lang="it-IT" sz="2000" b="1" dirty="0">
                <a:latin typeface="Roboto" pitchFamily="2" charset="0"/>
                <a:ea typeface="Roboto" pitchFamily="2" charset="0"/>
              </a:rPr>
              <a:t>A </a:t>
            </a:r>
            <a:r>
              <a:rPr lang="it-IT" sz="2000" b="1" dirty="0" err="1">
                <a:latin typeface="Roboto" pitchFamily="2" charset="0"/>
                <a:ea typeface="Roboto" pitchFamily="2" charset="0"/>
              </a:rPr>
              <a:t>Federating</a:t>
            </a:r>
            <a:r>
              <a:rPr lang="it-IT" sz="2000" b="1" dirty="0">
                <a:latin typeface="Roboto" pitchFamily="2" charset="0"/>
                <a:ea typeface="Roboto" pitchFamily="2" charset="0"/>
              </a:rPr>
              <a:t> Learning System </a:t>
            </a:r>
            <a:r>
              <a:rPr lang="it-IT" sz="2000" b="1" dirty="0" err="1">
                <a:latin typeface="Roboto" pitchFamily="2" charset="0"/>
                <a:ea typeface="Roboto" pitchFamily="2" charset="0"/>
              </a:rPr>
              <a:t>taxonomy</a:t>
            </a:r>
            <a:r>
              <a:rPr lang="it-IT" sz="2000" b="1" dirty="0">
                <a:latin typeface="Roboto" pitchFamily="2" charset="0"/>
                <a:ea typeface="Roboto" pitchFamily="2" charset="0"/>
              </a:rPr>
              <a:t> </a:t>
            </a:r>
            <a:r>
              <a:rPr lang="en-US" sz="2000" dirty="0">
                <a:latin typeface="Roboto" pitchFamily="2" charset="0"/>
                <a:ea typeface="Roboto" pitchFamily="2" charset="0"/>
              </a:rPr>
              <a:t>according to </a:t>
            </a:r>
            <a:r>
              <a:rPr lang="en-US" sz="2000" dirty="0">
                <a:solidFill>
                  <a:schemeClr val="accent1"/>
                </a:solidFill>
                <a:latin typeface="Roboto" pitchFamily="2" charset="0"/>
                <a:ea typeface="Roboto" pitchFamily="2" charset="0"/>
              </a:rPr>
              <a:t>six main characterizing aspects(*)</a:t>
            </a:r>
            <a:endParaRPr lang="en-GB" sz="2000" b="1" dirty="0">
              <a:ea typeface="Roboto" pitchFamily="2" charset="0"/>
            </a:endParaRPr>
          </a:p>
          <a:p>
            <a:pPr marL="285750" indent="-285750">
              <a:buFont typeface="Arial" panose="020B0604020202020204" pitchFamily="34" charset="0"/>
              <a:buChar char="•"/>
            </a:pPr>
            <a:endParaRPr lang="en-GB" sz="2000" dirty="0">
              <a:solidFill>
                <a:schemeClr val="accent1">
                  <a:lumMod val="50000"/>
                </a:schemeClr>
              </a:solidFill>
              <a:ea typeface="Calibri"/>
              <a:cs typeface="Calibri"/>
            </a:endParaRPr>
          </a:p>
        </p:txBody>
      </p:sp>
      <p:sp>
        <p:nvSpPr>
          <p:cNvPr id="7" name="Rectangle: Rounded Corners 4">
            <a:extLst>
              <a:ext uri="{FF2B5EF4-FFF2-40B4-BE49-F238E27FC236}">
                <a16:creationId xmlns:a16="http://schemas.microsoft.com/office/drawing/2014/main" id="{F52316D7-5AC2-45BC-8A20-B83B53542181}"/>
              </a:ext>
            </a:extLst>
          </p:cNvPr>
          <p:cNvSpPr/>
          <p:nvPr/>
        </p:nvSpPr>
        <p:spPr>
          <a:xfrm>
            <a:off x="4009463" y="1860391"/>
            <a:ext cx="3320248" cy="53266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Federated Learning Systems</a:t>
            </a:r>
            <a:endParaRPr lang="en-US" sz="1600" dirty="0">
              <a:latin typeface="Roboto" pitchFamily="2" charset="0"/>
              <a:ea typeface="Roboto" pitchFamily="2" charset="0"/>
            </a:endParaRPr>
          </a:p>
        </p:txBody>
      </p:sp>
      <p:sp>
        <p:nvSpPr>
          <p:cNvPr id="8" name="Rectangle: Rounded Corners 11">
            <a:extLst>
              <a:ext uri="{FF2B5EF4-FFF2-40B4-BE49-F238E27FC236}">
                <a16:creationId xmlns:a16="http://schemas.microsoft.com/office/drawing/2014/main" id="{9FABB502-6B3C-4462-955B-B7A0BF5E941D}"/>
              </a:ext>
            </a:extLst>
          </p:cNvPr>
          <p:cNvSpPr/>
          <p:nvPr/>
        </p:nvSpPr>
        <p:spPr>
          <a:xfrm>
            <a:off x="2217809" y="2779230"/>
            <a:ext cx="1811045" cy="532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ML Model</a:t>
            </a:r>
            <a:endParaRPr lang="en-US" sz="1600" dirty="0">
              <a:latin typeface="Roboto" pitchFamily="2" charset="0"/>
              <a:ea typeface="Roboto" pitchFamily="2" charset="0"/>
            </a:endParaRPr>
          </a:p>
        </p:txBody>
      </p:sp>
      <p:sp>
        <p:nvSpPr>
          <p:cNvPr id="9" name="Rectangle: Rounded Corners 13">
            <a:extLst>
              <a:ext uri="{FF2B5EF4-FFF2-40B4-BE49-F238E27FC236}">
                <a16:creationId xmlns:a16="http://schemas.microsoft.com/office/drawing/2014/main" id="{7115B99E-A8CB-40C7-9A3D-D5C4BA963EDE}"/>
              </a:ext>
            </a:extLst>
          </p:cNvPr>
          <p:cNvSpPr/>
          <p:nvPr/>
        </p:nvSpPr>
        <p:spPr>
          <a:xfrm>
            <a:off x="4127831" y="2783669"/>
            <a:ext cx="1811045" cy="532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Privacy Mechanism</a:t>
            </a:r>
            <a:endParaRPr lang="en-US" sz="1600" dirty="0">
              <a:latin typeface="Roboto" pitchFamily="2" charset="0"/>
              <a:ea typeface="Roboto" pitchFamily="2" charset="0"/>
            </a:endParaRPr>
          </a:p>
        </p:txBody>
      </p:sp>
      <p:sp>
        <p:nvSpPr>
          <p:cNvPr id="10" name="Rectangle: Rounded Corners 14">
            <a:extLst>
              <a:ext uri="{FF2B5EF4-FFF2-40B4-BE49-F238E27FC236}">
                <a16:creationId xmlns:a16="http://schemas.microsoft.com/office/drawing/2014/main" id="{9A4076DE-CD59-4825-B628-132826CF0E20}"/>
              </a:ext>
            </a:extLst>
          </p:cNvPr>
          <p:cNvSpPr/>
          <p:nvPr/>
        </p:nvSpPr>
        <p:spPr>
          <a:xfrm>
            <a:off x="6073521" y="2779230"/>
            <a:ext cx="1811045" cy="532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Communication Architecture</a:t>
            </a:r>
            <a:endParaRPr lang="en-US" sz="1600" dirty="0">
              <a:latin typeface="Roboto" pitchFamily="2" charset="0"/>
              <a:ea typeface="Roboto" pitchFamily="2" charset="0"/>
            </a:endParaRPr>
          </a:p>
        </p:txBody>
      </p:sp>
      <p:sp>
        <p:nvSpPr>
          <p:cNvPr id="11" name="Rectangle: Rounded Corners 15">
            <a:extLst>
              <a:ext uri="{FF2B5EF4-FFF2-40B4-BE49-F238E27FC236}">
                <a16:creationId xmlns:a16="http://schemas.microsoft.com/office/drawing/2014/main" id="{5A310168-F4FB-468D-98FE-95D5B33AB33A}"/>
              </a:ext>
            </a:extLst>
          </p:cNvPr>
          <p:cNvSpPr/>
          <p:nvPr/>
        </p:nvSpPr>
        <p:spPr>
          <a:xfrm>
            <a:off x="8019211" y="2779229"/>
            <a:ext cx="1811045" cy="532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Scale of Federation</a:t>
            </a:r>
            <a:endParaRPr lang="en-US" sz="1600" dirty="0">
              <a:latin typeface="Roboto" pitchFamily="2" charset="0"/>
              <a:ea typeface="Roboto" pitchFamily="2" charset="0"/>
            </a:endParaRPr>
          </a:p>
        </p:txBody>
      </p:sp>
      <p:sp>
        <p:nvSpPr>
          <p:cNvPr id="12" name="Rectangle: Rounded Corners 16">
            <a:extLst>
              <a:ext uri="{FF2B5EF4-FFF2-40B4-BE49-F238E27FC236}">
                <a16:creationId xmlns:a16="http://schemas.microsoft.com/office/drawing/2014/main" id="{39BAB45E-E209-4E6C-92E5-C8125C1806A1}"/>
              </a:ext>
            </a:extLst>
          </p:cNvPr>
          <p:cNvSpPr/>
          <p:nvPr/>
        </p:nvSpPr>
        <p:spPr>
          <a:xfrm>
            <a:off x="9964900" y="2779229"/>
            <a:ext cx="1811045" cy="532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Motivation of Federation</a:t>
            </a:r>
            <a:endParaRPr lang="en-US" sz="1600" dirty="0">
              <a:latin typeface="Roboto" pitchFamily="2" charset="0"/>
              <a:ea typeface="Roboto" pitchFamily="2" charset="0"/>
            </a:endParaRPr>
          </a:p>
        </p:txBody>
      </p:sp>
      <p:cxnSp>
        <p:nvCxnSpPr>
          <p:cNvPr id="13" name="Connector: Elbow 17">
            <a:extLst>
              <a:ext uri="{FF2B5EF4-FFF2-40B4-BE49-F238E27FC236}">
                <a16:creationId xmlns:a16="http://schemas.microsoft.com/office/drawing/2014/main" id="{0E59065D-EF8A-4FCA-AB34-619F2DA1485D}"/>
              </a:ext>
            </a:extLst>
          </p:cNvPr>
          <p:cNvCxnSpPr>
            <a:cxnSpLocks/>
            <a:stCxn id="7" idx="2"/>
          </p:cNvCxnSpPr>
          <p:nvPr/>
        </p:nvCxnSpPr>
        <p:spPr>
          <a:xfrm rot="5400000">
            <a:off x="3247356" y="356998"/>
            <a:ext cx="386179" cy="445828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ctor: Elbow 23">
            <a:extLst>
              <a:ext uri="{FF2B5EF4-FFF2-40B4-BE49-F238E27FC236}">
                <a16:creationId xmlns:a16="http://schemas.microsoft.com/office/drawing/2014/main" id="{FDCDC04D-4E5E-4AF1-8517-159C09F685FB}"/>
              </a:ext>
            </a:extLst>
          </p:cNvPr>
          <p:cNvCxnSpPr>
            <a:cxnSpLocks/>
            <a:stCxn id="7" idx="2"/>
            <a:endCxn id="8" idx="0"/>
          </p:cNvCxnSpPr>
          <p:nvPr/>
        </p:nvCxnSpPr>
        <p:spPr>
          <a:xfrm rot="5400000">
            <a:off x="4203371" y="1313013"/>
            <a:ext cx="386179" cy="2546255"/>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nector: Elbow 24">
            <a:extLst>
              <a:ext uri="{FF2B5EF4-FFF2-40B4-BE49-F238E27FC236}">
                <a16:creationId xmlns:a16="http://schemas.microsoft.com/office/drawing/2014/main" id="{EFF8D451-CC19-4787-8D5F-9882C60057EC}"/>
              </a:ext>
            </a:extLst>
          </p:cNvPr>
          <p:cNvCxnSpPr>
            <a:cxnSpLocks/>
            <a:stCxn id="7" idx="2"/>
            <a:endCxn id="9" idx="0"/>
          </p:cNvCxnSpPr>
          <p:nvPr/>
        </p:nvCxnSpPr>
        <p:spPr>
          <a:xfrm rot="5400000">
            <a:off x="5156162" y="2270244"/>
            <a:ext cx="390618" cy="63623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or: Elbow 27">
            <a:extLst>
              <a:ext uri="{FF2B5EF4-FFF2-40B4-BE49-F238E27FC236}">
                <a16:creationId xmlns:a16="http://schemas.microsoft.com/office/drawing/2014/main" id="{2C069E1C-296F-4762-8E15-FC4E62F8C1D2}"/>
              </a:ext>
            </a:extLst>
          </p:cNvPr>
          <p:cNvCxnSpPr>
            <a:cxnSpLocks/>
            <a:stCxn id="7" idx="2"/>
            <a:endCxn id="10" idx="0"/>
          </p:cNvCxnSpPr>
          <p:nvPr/>
        </p:nvCxnSpPr>
        <p:spPr>
          <a:xfrm rot="16200000" flipH="1">
            <a:off x="6131226" y="1931411"/>
            <a:ext cx="386179" cy="130945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ctor: Elbow 30">
            <a:extLst>
              <a:ext uri="{FF2B5EF4-FFF2-40B4-BE49-F238E27FC236}">
                <a16:creationId xmlns:a16="http://schemas.microsoft.com/office/drawing/2014/main" id="{2D299D56-30FA-46AF-BA39-B8C4A1CEC35C}"/>
              </a:ext>
            </a:extLst>
          </p:cNvPr>
          <p:cNvCxnSpPr>
            <a:cxnSpLocks/>
            <a:stCxn id="7" idx="2"/>
            <a:endCxn id="11" idx="0"/>
          </p:cNvCxnSpPr>
          <p:nvPr/>
        </p:nvCxnSpPr>
        <p:spPr>
          <a:xfrm rot="16200000" flipH="1">
            <a:off x="7104071" y="958566"/>
            <a:ext cx="386178" cy="325514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or: Elbow 33">
            <a:extLst>
              <a:ext uri="{FF2B5EF4-FFF2-40B4-BE49-F238E27FC236}">
                <a16:creationId xmlns:a16="http://schemas.microsoft.com/office/drawing/2014/main" id="{09FBC529-8652-4680-9DD0-6BE2D80A89F6}"/>
              </a:ext>
            </a:extLst>
          </p:cNvPr>
          <p:cNvCxnSpPr>
            <a:cxnSpLocks/>
          </p:cNvCxnSpPr>
          <p:nvPr/>
        </p:nvCxnSpPr>
        <p:spPr>
          <a:xfrm rot="16200000" flipH="1">
            <a:off x="8076915" y="-14278"/>
            <a:ext cx="386178" cy="520083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59">
            <a:extLst>
              <a:ext uri="{FF2B5EF4-FFF2-40B4-BE49-F238E27FC236}">
                <a16:creationId xmlns:a16="http://schemas.microsoft.com/office/drawing/2014/main" id="{D1D44288-6A52-4B0F-8A92-B9D8254FDA11}"/>
              </a:ext>
            </a:extLst>
          </p:cNvPr>
          <p:cNvCxnSpPr/>
          <p:nvPr/>
        </p:nvCxnSpPr>
        <p:spPr>
          <a:xfrm>
            <a:off x="436728" y="3848936"/>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20" name="Connector: Elbow 61">
            <a:extLst>
              <a:ext uri="{FF2B5EF4-FFF2-40B4-BE49-F238E27FC236}">
                <a16:creationId xmlns:a16="http://schemas.microsoft.com/office/drawing/2014/main" id="{B904D2B8-51F8-4E33-B98C-35B3B0573E84}"/>
              </a:ext>
            </a:extLst>
          </p:cNvPr>
          <p:cNvCxnSpPr/>
          <p:nvPr/>
        </p:nvCxnSpPr>
        <p:spPr>
          <a:xfrm>
            <a:off x="436728" y="4342278"/>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21" name="Connector: Elbow 62">
            <a:extLst>
              <a:ext uri="{FF2B5EF4-FFF2-40B4-BE49-F238E27FC236}">
                <a16:creationId xmlns:a16="http://schemas.microsoft.com/office/drawing/2014/main" id="{1E8B7573-E3D4-4FF6-AAFD-78211E0974FE}"/>
              </a:ext>
            </a:extLst>
          </p:cNvPr>
          <p:cNvCxnSpPr/>
          <p:nvPr/>
        </p:nvCxnSpPr>
        <p:spPr>
          <a:xfrm>
            <a:off x="436728" y="3317433"/>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22" name="TextBox 63">
            <a:extLst>
              <a:ext uri="{FF2B5EF4-FFF2-40B4-BE49-F238E27FC236}">
                <a16:creationId xmlns:a16="http://schemas.microsoft.com/office/drawing/2014/main" id="{3B597DD1-4A5A-46D2-888E-EE3BBDF30B5E}"/>
              </a:ext>
            </a:extLst>
          </p:cNvPr>
          <p:cNvSpPr txBox="1"/>
          <p:nvPr/>
        </p:nvSpPr>
        <p:spPr>
          <a:xfrm>
            <a:off x="556769" y="3541609"/>
            <a:ext cx="1020023" cy="307777"/>
          </a:xfrm>
          <a:prstGeom prst="rect">
            <a:avLst/>
          </a:prstGeom>
          <a:noFill/>
        </p:spPr>
        <p:txBody>
          <a:bodyPr wrap="none" rtlCol="0">
            <a:spAutoFit/>
          </a:bodyPr>
          <a:lstStyle/>
          <a:p>
            <a:r>
              <a:rPr lang="it-IT" sz="1400" b="1" dirty="0">
                <a:latin typeface="Roboto" pitchFamily="2" charset="0"/>
                <a:ea typeface="Roboto" pitchFamily="2" charset="0"/>
              </a:rPr>
              <a:t>Horizontal</a:t>
            </a:r>
            <a:endParaRPr lang="en-US" sz="1400" b="1" dirty="0">
              <a:latin typeface="Roboto" pitchFamily="2" charset="0"/>
              <a:ea typeface="Roboto" pitchFamily="2" charset="0"/>
            </a:endParaRPr>
          </a:p>
        </p:txBody>
      </p:sp>
      <p:sp>
        <p:nvSpPr>
          <p:cNvPr id="23" name="TextBox 64">
            <a:extLst>
              <a:ext uri="{FF2B5EF4-FFF2-40B4-BE49-F238E27FC236}">
                <a16:creationId xmlns:a16="http://schemas.microsoft.com/office/drawing/2014/main" id="{5BE223E1-ADFA-4592-848E-1D65C1A77CC9}"/>
              </a:ext>
            </a:extLst>
          </p:cNvPr>
          <p:cNvSpPr txBox="1"/>
          <p:nvPr/>
        </p:nvSpPr>
        <p:spPr>
          <a:xfrm>
            <a:off x="583662" y="4073112"/>
            <a:ext cx="797847" cy="307777"/>
          </a:xfrm>
          <a:prstGeom prst="rect">
            <a:avLst/>
          </a:prstGeom>
          <a:noFill/>
        </p:spPr>
        <p:txBody>
          <a:bodyPr wrap="none" rtlCol="0">
            <a:spAutoFit/>
          </a:bodyPr>
          <a:lstStyle/>
          <a:p>
            <a:r>
              <a:rPr lang="it-IT" sz="1400" dirty="0">
                <a:latin typeface="Roboto" pitchFamily="2" charset="0"/>
                <a:ea typeface="Roboto" pitchFamily="2" charset="0"/>
              </a:rPr>
              <a:t>Vertical</a:t>
            </a:r>
            <a:endParaRPr lang="en-US" sz="1400" dirty="0">
              <a:latin typeface="Roboto" pitchFamily="2" charset="0"/>
              <a:ea typeface="Roboto" pitchFamily="2" charset="0"/>
            </a:endParaRPr>
          </a:p>
        </p:txBody>
      </p:sp>
      <p:sp>
        <p:nvSpPr>
          <p:cNvPr id="24" name="TextBox 65">
            <a:extLst>
              <a:ext uri="{FF2B5EF4-FFF2-40B4-BE49-F238E27FC236}">
                <a16:creationId xmlns:a16="http://schemas.microsoft.com/office/drawing/2014/main" id="{DDE146C5-B68A-4683-92AA-5087C1F2916B}"/>
              </a:ext>
            </a:extLst>
          </p:cNvPr>
          <p:cNvSpPr txBox="1"/>
          <p:nvPr/>
        </p:nvSpPr>
        <p:spPr>
          <a:xfrm>
            <a:off x="635741" y="4576978"/>
            <a:ext cx="713657" cy="307777"/>
          </a:xfrm>
          <a:prstGeom prst="rect">
            <a:avLst/>
          </a:prstGeom>
          <a:noFill/>
        </p:spPr>
        <p:txBody>
          <a:bodyPr wrap="none" rtlCol="0">
            <a:spAutoFit/>
          </a:bodyPr>
          <a:lstStyle/>
          <a:p>
            <a:r>
              <a:rPr lang="it-IT" sz="1400" dirty="0">
                <a:latin typeface="Roboto" pitchFamily="2" charset="0"/>
                <a:ea typeface="Roboto" pitchFamily="2" charset="0"/>
              </a:rPr>
              <a:t>Hybrid</a:t>
            </a:r>
            <a:endParaRPr lang="en-US" sz="1400" dirty="0">
              <a:latin typeface="Roboto" pitchFamily="2" charset="0"/>
              <a:ea typeface="Roboto" pitchFamily="2" charset="0"/>
            </a:endParaRPr>
          </a:p>
        </p:txBody>
      </p:sp>
      <p:cxnSp>
        <p:nvCxnSpPr>
          <p:cNvPr id="25" name="Connector: Elbow 66">
            <a:extLst>
              <a:ext uri="{FF2B5EF4-FFF2-40B4-BE49-F238E27FC236}">
                <a16:creationId xmlns:a16="http://schemas.microsoft.com/office/drawing/2014/main" id="{53130D80-7E71-4AA0-9F49-0E7A03457BA5}"/>
              </a:ext>
            </a:extLst>
          </p:cNvPr>
          <p:cNvCxnSpPr/>
          <p:nvPr/>
        </p:nvCxnSpPr>
        <p:spPr>
          <a:xfrm>
            <a:off x="2375652" y="3848936"/>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26" name="Connector: Elbow 67">
            <a:extLst>
              <a:ext uri="{FF2B5EF4-FFF2-40B4-BE49-F238E27FC236}">
                <a16:creationId xmlns:a16="http://schemas.microsoft.com/office/drawing/2014/main" id="{880C782B-A6EA-420C-9797-A64CB7886BEA}"/>
              </a:ext>
            </a:extLst>
          </p:cNvPr>
          <p:cNvCxnSpPr/>
          <p:nvPr/>
        </p:nvCxnSpPr>
        <p:spPr>
          <a:xfrm>
            <a:off x="2375652" y="4342278"/>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27" name="Connector: Elbow 68">
            <a:extLst>
              <a:ext uri="{FF2B5EF4-FFF2-40B4-BE49-F238E27FC236}">
                <a16:creationId xmlns:a16="http://schemas.microsoft.com/office/drawing/2014/main" id="{58E76071-F08B-4B8E-B758-CCC65AC87E5D}"/>
              </a:ext>
            </a:extLst>
          </p:cNvPr>
          <p:cNvCxnSpPr/>
          <p:nvPr/>
        </p:nvCxnSpPr>
        <p:spPr>
          <a:xfrm>
            <a:off x="2375652" y="3317433"/>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28" name="TextBox 69">
            <a:extLst>
              <a:ext uri="{FF2B5EF4-FFF2-40B4-BE49-F238E27FC236}">
                <a16:creationId xmlns:a16="http://schemas.microsoft.com/office/drawing/2014/main" id="{8F702129-7006-485F-BE92-95401D6A022F}"/>
              </a:ext>
            </a:extLst>
          </p:cNvPr>
          <p:cNvSpPr txBox="1"/>
          <p:nvPr/>
        </p:nvSpPr>
        <p:spPr>
          <a:xfrm>
            <a:off x="2397693" y="3544026"/>
            <a:ext cx="1859805" cy="307777"/>
          </a:xfrm>
          <a:prstGeom prst="rect">
            <a:avLst/>
          </a:prstGeom>
          <a:noFill/>
        </p:spPr>
        <p:txBody>
          <a:bodyPr wrap="none" rtlCol="0">
            <a:spAutoFit/>
          </a:bodyPr>
          <a:lstStyle/>
          <a:p>
            <a:r>
              <a:rPr lang="it-IT" sz="1400" b="1" dirty="0">
                <a:latin typeface="Roboto" pitchFamily="2" charset="0"/>
                <a:ea typeface="Roboto" pitchFamily="2" charset="0"/>
              </a:rPr>
              <a:t>Rule-</a:t>
            </a:r>
            <a:r>
              <a:rPr lang="it-IT" sz="1400" b="1" dirty="0" err="1">
                <a:latin typeface="Roboto" pitchFamily="2" charset="0"/>
                <a:ea typeface="Roboto" pitchFamily="2" charset="0"/>
              </a:rPr>
              <a:t>Based</a:t>
            </a:r>
            <a:r>
              <a:rPr lang="it-IT" sz="1400" b="1" dirty="0">
                <a:latin typeface="Roboto" pitchFamily="2" charset="0"/>
                <a:ea typeface="Roboto" pitchFamily="2" charset="0"/>
              </a:rPr>
              <a:t> Systems</a:t>
            </a:r>
            <a:endParaRPr lang="en-US" sz="1400" b="1" dirty="0">
              <a:latin typeface="Roboto" pitchFamily="2" charset="0"/>
              <a:ea typeface="Roboto" pitchFamily="2" charset="0"/>
            </a:endParaRPr>
          </a:p>
        </p:txBody>
      </p:sp>
      <p:sp>
        <p:nvSpPr>
          <p:cNvPr id="29" name="TextBox 70">
            <a:extLst>
              <a:ext uri="{FF2B5EF4-FFF2-40B4-BE49-F238E27FC236}">
                <a16:creationId xmlns:a16="http://schemas.microsoft.com/office/drawing/2014/main" id="{237F92F6-AFAF-4543-99EE-0B69D89881CB}"/>
              </a:ext>
            </a:extLst>
          </p:cNvPr>
          <p:cNvSpPr txBox="1"/>
          <p:nvPr/>
        </p:nvSpPr>
        <p:spPr>
          <a:xfrm>
            <a:off x="2397693" y="4073112"/>
            <a:ext cx="1375441" cy="307777"/>
          </a:xfrm>
          <a:prstGeom prst="rect">
            <a:avLst/>
          </a:prstGeom>
          <a:noFill/>
        </p:spPr>
        <p:txBody>
          <a:bodyPr wrap="none" rtlCol="0">
            <a:spAutoFit/>
          </a:bodyPr>
          <a:lstStyle/>
          <a:p>
            <a:r>
              <a:rPr lang="it-IT" sz="1400" dirty="0">
                <a:latin typeface="Roboto" pitchFamily="2" charset="0"/>
                <a:ea typeface="Roboto" pitchFamily="2" charset="0"/>
              </a:rPr>
              <a:t>Decision Trees</a:t>
            </a:r>
            <a:endParaRPr lang="en-US" sz="1400" dirty="0">
              <a:latin typeface="Roboto" pitchFamily="2" charset="0"/>
              <a:ea typeface="Roboto" pitchFamily="2" charset="0"/>
            </a:endParaRPr>
          </a:p>
        </p:txBody>
      </p:sp>
      <p:sp>
        <p:nvSpPr>
          <p:cNvPr id="30" name="TextBox 71">
            <a:extLst>
              <a:ext uri="{FF2B5EF4-FFF2-40B4-BE49-F238E27FC236}">
                <a16:creationId xmlns:a16="http://schemas.microsoft.com/office/drawing/2014/main" id="{8E1471B1-F4D0-402C-A063-ACF650165FC6}"/>
              </a:ext>
            </a:extLst>
          </p:cNvPr>
          <p:cNvSpPr txBox="1"/>
          <p:nvPr/>
        </p:nvSpPr>
        <p:spPr>
          <a:xfrm>
            <a:off x="2397693" y="4576978"/>
            <a:ext cx="1529586" cy="307777"/>
          </a:xfrm>
          <a:prstGeom prst="rect">
            <a:avLst/>
          </a:prstGeom>
          <a:noFill/>
        </p:spPr>
        <p:txBody>
          <a:bodyPr wrap="none" rtlCol="0">
            <a:spAutoFit/>
          </a:bodyPr>
          <a:lstStyle/>
          <a:p>
            <a:r>
              <a:rPr lang="it-IT" sz="1400" dirty="0">
                <a:latin typeface="Roboto" pitchFamily="2" charset="0"/>
                <a:ea typeface="Roboto" pitchFamily="2" charset="0"/>
              </a:rPr>
              <a:t>Neural Networks</a:t>
            </a:r>
            <a:endParaRPr lang="en-US" sz="1400" dirty="0">
              <a:latin typeface="Roboto" pitchFamily="2" charset="0"/>
              <a:ea typeface="Roboto" pitchFamily="2" charset="0"/>
            </a:endParaRPr>
          </a:p>
        </p:txBody>
      </p:sp>
      <p:cxnSp>
        <p:nvCxnSpPr>
          <p:cNvPr id="31" name="Connector: Elbow 72">
            <a:extLst>
              <a:ext uri="{FF2B5EF4-FFF2-40B4-BE49-F238E27FC236}">
                <a16:creationId xmlns:a16="http://schemas.microsoft.com/office/drawing/2014/main" id="{3D9DD97F-BD08-4A10-9BB8-96359924D28D}"/>
              </a:ext>
            </a:extLst>
          </p:cNvPr>
          <p:cNvCxnSpPr/>
          <p:nvPr/>
        </p:nvCxnSpPr>
        <p:spPr>
          <a:xfrm>
            <a:off x="2375652" y="4875909"/>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35" name="Connector: Elbow 75">
            <a:extLst>
              <a:ext uri="{FF2B5EF4-FFF2-40B4-BE49-F238E27FC236}">
                <a16:creationId xmlns:a16="http://schemas.microsoft.com/office/drawing/2014/main" id="{2732E50A-3789-42E9-8267-CF37FB65E92C}"/>
              </a:ext>
            </a:extLst>
          </p:cNvPr>
          <p:cNvCxnSpPr/>
          <p:nvPr/>
        </p:nvCxnSpPr>
        <p:spPr>
          <a:xfrm>
            <a:off x="4264278" y="3316980"/>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36" name="Connector: Elbow 76">
            <a:extLst>
              <a:ext uri="{FF2B5EF4-FFF2-40B4-BE49-F238E27FC236}">
                <a16:creationId xmlns:a16="http://schemas.microsoft.com/office/drawing/2014/main" id="{15A75A91-E5C2-4336-9041-A9365B049F83}"/>
              </a:ext>
            </a:extLst>
          </p:cNvPr>
          <p:cNvCxnSpPr/>
          <p:nvPr/>
        </p:nvCxnSpPr>
        <p:spPr>
          <a:xfrm>
            <a:off x="4264278" y="3810322"/>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37" name="TextBox 78">
            <a:extLst>
              <a:ext uri="{FF2B5EF4-FFF2-40B4-BE49-F238E27FC236}">
                <a16:creationId xmlns:a16="http://schemas.microsoft.com/office/drawing/2014/main" id="{7EC70228-4AE1-4646-A88F-915EF93A62E0}"/>
              </a:ext>
            </a:extLst>
          </p:cNvPr>
          <p:cNvSpPr txBox="1"/>
          <p:nvPr/>
        </p:nvSpPr>
        <p:spPr>
          <a:xfrm>
            <a:off x="4264278" y="3541609"/>
            <a:ext cx="1156342" cy="307777"/>
          </a:xfrm>
          <a:prstGeom prst="rect">
            <a:avLst/>
          </a:prstGeom>
          <a:noFill/>
        </p:spPr>
        <p:txBody>
          <a:bodyPr wrap="none" rtlCol="0">
            <a:spAutoFit/>
          </a:bodyPr>
          <a:lstStyle/>
          <a:p>
            <a:r>
              <a:rPr lang="it-IT" sz="1400" dirty="0">
                <a:latin typeface="Roboto" pitchFamily="2" charset="0"/>
                <a:ea typeface="Roboto" pitchFamily="2" charset="0"/>
              </a:rPr>
              <a:t>Diff. Privacy</a:t>
            </a:r>
            <a:endParaRPr lang="en-US" sz="1400" dirty="0">
              <a:latin typeface="Roboto" pitchFamily="2" charset="0"/>
              <a:ea typeface="Roboto" pitchFamily="2" charset="0"/>
            </a:endParaRPr>
          </a:p>
        </p:txBody>
      </p:sp>
      <p:sp>
        <p:nvSpPr>
          <p:cNvPr id="38" name="TextBox 79">
            <a:extLst>
              <a:ext uri="{FF2B5EF4-FFF2-40B4-BE49-F238E27FC236}">
                <a16:creationId xmlns:a16="http://schemas.microsoft.com/office/drawing/2014/main" id="{BCAF96A4-ABE8-44F5-8904-EF76EF75A339}"/>
              </a:ext>
            </a:extLst>
          </p:cNvPr>
          <p:cNvSpPr txBox="1"/>
          <p:nvPr/>
        </p:nvSpPr>
        <p:spPr>
          <a:xfrm>
            <a:off x="4264278" y="4033071"/>
            <a:ext cx="1476686" cy="307777"/>
          </a:xfrm>
          <a:prstGeom prst="rect">
            <a:avLst/>
          </a:prstGeom>
          <a:noFill/>
        </p:spPr>
        <p:txBody>
          <a:bodyPr wrap="none" rtlCol="0">
            <a:spAutoFit/>
          </a:bodyPr>
          <a:lstStyle/>
          <a:p>
            <a:r>
              <a:rPr lang="it-IT" sz="1400" dirty="0">
                <a:latin typeface="Roboto" pitchFamily="2" charset="0"/>
                <a:ea typeface="Roboto" pitchFamily="2" charset="0"/>
              </a:rPr>
              <a:t>Crypto Methods</a:t>
            </a:r>
            <a:endParaRPr lang="en-US" sz="1400" dirty="0">
              <a:latin typeface="Roboto" pitchFamily="2" charset="0"/>
              <a:ea typeface="Roboto" pitchFamily="2" charset="0"/>
            </a:endParaRPr>
          </a:p>
        </p:txBody>
      </p:sp>
      <p:cxnSp>
        <p:nvCxnSpPr>
          <p:cNvPr id="39" name="Connector: Elbow 80">
            <a:extLst>
              <a:ext uri="{FF2B5EF4-FFF2-40B4-BE49-F238E27FC236}">
                <a16:creationId xmlns:a16="http://schemas.microsoft.com/office/drawing/2014/main" id="{5CA0B020-0988-44DD-B000-B22A36F198CA}"/>
              </a:ext>
            </a:extLst>
          </p:cNvPr>
          <p:cNvCxnSpPr/>
          <p:nvPr/>
        </p:nvCxnSpPr>
        <p:spPr>
          <a:xfrm>
            <a:off x="6223700" y="3312195"/>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40" name="Connector: Elbow 81">
            <a:extLst>
              <a:ext uri="{FF2B5EF4-FFF2-40B4-BE49-F238E27FC236}">
                <a16:creationId xmlns:a16="http://schemas.microsoft.com/office/drawing/2014/main" id="{55552FE0-CFF3-4C6E-B35F-207A3622C91A}"/>
              </a:ext>
            </a:extLst>
          </p:cNvPr>
          <p:cNvCxnSpPr/>
          <p:nvPr/>
        </p:nvCxnSpPr>
        <p:spPr>
          <a:xfrm>
            <a:off x="6223700" y="3805537"/>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41" name="TextBox 83">
            <a:extLst>
              <a:ext uri="{FF2B5EF4-FFF2-40B4-BE49-F238E27FC236}">
                <a16:creationId xmlns:a16="http://schemas.microsoft.com/office/drawing/2014/main" id="{C7DA51B4-9805-49DD-A773-68F3FF607066}"/>
              </a:ext>
            </a:extLst>
          </p:cNvPr>
          <p:cNvSpPr txBox="1"/>
          <p:nvPr/>
        </p:nvSpPr>
        <p:spPr>
          <a:xfrm>
            <a:off x="6291565" y="3535661"/>
            <a:ext cx="1093761" cy="307777"/>
          </a:xfrm>
          <a:prstGeom prst="rect">
            <a:avLst/>
          </a:prstGeom>
          <a:noFill/>
        </p:spPr>
        <p:txBody>
          <a:bodyPr wrap="none" rtlCol="0">
            <a:spAutoFit/>
          </a:bodyPr>
          <a:lstStyle/>
          <a:p>
            <a:r>
              <a:rPr lang="it-IT" sz="1400" b="1" dirty="0">
                <a:latin typeface="Roboto" pitchFamily="2" charset="0"/>
                <a:ea typeface="Roboto" pitchFamily="2" charset="0"/>
              </a:rPr>
              <a:t>Centralized</a:t>
            </a:r>
            <a:endParaRPr lang="en-US" sz="1400" b="1" dirty="0">
              <a:latin typeface="Roboto" pitchFamily="2" charset="0"/>
              <a:ea typeface="Roboto" pitchFamily="2" charset="0"/>
            </a:endParaRPr>
          </a:p>
        </p:txBody>
      </p:sp>
      <p:sp>
        <p:nvSpPr>
          <p:cNvPr id="42" name="TextBox 84">
            <a:extLst>
              <a:ext uri="{FF2B5EF4-FFF2-40B4-BE49-F238E27FC236}">
                <a16:creationId xmlns:a16="http://schemas.microsoft.com/office/drawing/2014/main" id="{E18705BB-8CFD-4D0D-BB03-578A6C0512A0}"/>
              </a:ext>
            </a:extLst>
          </p:cNvPr>
          <p:cNvSpPr txBox="1"/>
          <p:nvPr/>
        </p:nvSpPr>
        <p:spPr>
          <a:xfrm>
            <a:off x="6246279" y="4041885"/>
            <a:ext cx="1460656" cy="307777"/>
          </a:xfrm>
          <a:prstGeom prst="rect">
            <a:avLst/>
          </a:prstGeom>
          <a:noFill/>
        </p:spPr>
        <p:txBody>
          <a:bodyPr wrap="none" rtlCol="0">
            <a:spAutoFit/>
          </a:bodyPr>
          <a:lstStyle/>
          <a:p>
            <a:r>
              <a:rPr lang="it-IT" sz="1400" dirty="0">
                <a:latin typeface="Roboto" pitchFamily="2" charset="0"/>
                <a:ea typeface="Roboto" pitchFamily="2" charset="0"/>
              </a:rPr>
              <a:t>Non-</a:t>
            </a:r>
            <a:r>
              <a:rPr lang="it-IT" sz="1400" dirty="0" err="1">
                <a:latin typeface="Roboto" pitchFamily="2" charset="0"/>
                <a:ea typeface="Roboto" pitchFamily="2" charset="0"/>
              </a:rPr>
              <a:t>centralized</a:t>
            </a:r>
            <a:endParaRPr lang="en-US" sz="1400" dirty="0">
              <a:latin typeface="Roboto" pitchFamily="2" charset="0"/>
              <a:ea typeface="Roboto" pitchFamily="2" charset="0"/>
            </a:endParaRPr>
          </a:p>
        </p:txBody>
      </p:sp>
      <p:cxnSp>
        <p:nvCxnSpPr>
          <p:cNvPr id="43" name="Connector: Elbow 85">
            <a:extLst>
              <a:ext uri="{FF2B5EF4-FFF2-40B4-BE49-F238E27FC236}">
                <a16:creationId xmlns:a16="http://schemas.microsoft.com/office/drawing/2014/main" id="{E2330CA8-4A61-4760-B368-72082B624C13}"/>
              </a:ext>
            </a:extLst>
          </p:cNvPr>
          <p:cNvCxnSpPr/>
          <p:nvPr/>
        </p:nvCxnSpPr>
        <p:spPr>
          <a:xfrm>
            <a:off x="8166757" y="3303458"/>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44" name="Connector: Elbow 86">
            <a:extLst>
              <a:ext uri="{FF2B5EF4-FFF2-40B4-BE49-F238E27FC236}">
                <a16:creationId xmlns:a16="http://schemas.microsoft.com/office/drawing/2014/main" id="{AC0EEBC2-A64C-436A-9D3A-A6747DCF8A71}"/>
              </a:ext>
            </a:extLst>
          </p:cNvPr>
          <p:cNvCxnSpPr/>
          <p:nvPr/>
        </p:nvCxnSpPr>
        <p:spPr>
          <a:xfrm>
            <a:off x="8166757" y="3796800"/>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45" name="TextBox 88">
            <a:extLst>
              <a:ext uri="{FF2B5EF4-FFF2-40B4-BE49-F238E27FC236}">
                <a16:creationId xmlns:a16="http://schemas.microsoft.com/office/drawing/2014/main" id="{3E8A89B3-AEBC-41F4-A658-4286F60F4CDC}"/>
              </a:ext>
            </a:extLst>
          </p:cNvPr>
          <p:cNvSpPr txBox="1"/>
          <p:nvPr/>
        </p:nvSpPr>
        <p:spPr>
          <a:xfrm>
            <a:off x="8313691" y="3527634"/>
            <a:ext cx="1018099" cy="307777"/>
          </a:xfrm>
          <a:prstGeom prst="rect">
            <a:avLst/>
          </a:prstGeom>
          <a:noFill/>
        </p:spPr>
        <p:txBody>
          <a:bodyPr wrap="none" rtlCol="0">
            <a:spAutoFit/>
          </a:bodyPr>
          <a:lstStyle/>
          <a:p>
            <a:r>
              <a:rPr lang="it-IT" sz="1400" dirty="0">
                <a:latin typeface="Roboto" pitchFamily="2" charset="0"/>
                <a:ea typeface="Roboto" pitchFamily="2" charset="0"/>
              </a:rPr>
              <a:t>Cross-silo</a:t>
            </a:r>
            <a:endParaRPr lang="en-US" sz="1400" dirty="0">
              <a:latin typeface="Roboto" pitchFamily="2" charset="0"/>
              <a:ea typeface="Roboto" pitchFamily="2" charset="0"/>
            </a:endParaRPr>
          </a:p>
        </p:txBody>
      </p:sp>
      <p:sp>
        <p:nvSpPr>
          <p:cNvPr id="46" name="TextBox 89">
            <a:extLst>
              <a:ext uri="{FF2B5EF4-FFF2-40B4-BE49-F238E27FC236}">
                <a16:creationId xmlns:a16="http://schemas.microsoft.com/office/drawing/2014/main" id="{0F3F8993-983E-48FD-A889-B4D1B533BA53}"/>
              </a:ext>
            </a:extLst>
          </p:cNvPr>
          <p:cNvSpPr txBox="1"/>
          <p:nvPr/>
        </p:nvSpPr>
        <p:spPr>
          <a:xfrm>
            <a:off x="8224093" y="4033071"/>
            <a:ext cx="1250983" cy="307777"/>
          </a:xfrm>
          <a:prstGeom prst="rect">
            <a:avLst/>
          </a:prstGeom>
          <a:noFill/>
        </p:spPr>
        <p:txBody>
          <a:bodyPr wrap="none" rtlCol="0">
            <a:spAutoFit/>
          </a:bodyPr>
          <a:lstStyle/>
          <a:p>
            <a:r>
              <a:rPr lang="it-IT" sz="1400" b="1" dirty="0">
                <a:latin typeface="Roboto" pitchFamily="2" charset="0"/>
                <a:ea typeface="Roboto" pitchFamily="2" charset="0"/>
              </a:rPr>
              <a:t>Cross-device</a:t>
            </a:r>
            <a:endParaRPr lang="en-US" sz="1400" b="1" dirty="0">
              <a:latin typeface="Roboto" pitchFamily="2" charset="0"/>
              <a:ea typeface="Roboto" pitchFamily="2" charset="0"/>
            </a:endParaRPr>
          </a:p>
        </p:txBody>
      </p:sp>
      <p:cxnSp>
        <p:nvCxnSpPr>
          <p:cNvPr id="47" name="Connector: Elbow 90">
            <a:extLst>
              <a:ext uri="{FF2B5EF4-FFF2-40B4-BE49-F238E27FC236}">
                <a16:creationId xmlns:a16="http://schemas.microsoft.com/office/drawing/2014/main" id="{015F39EC-E74E-49FA-B3F9-99D23193431F}"/>
              </a:ext>
            </a:extLst>
          </p:cNvPr>
          <p:cNvCxnSpPr/>
          <p:nvPr/>
        </p:nvCxnSpPr>
        <p:spPr>
          <a:xfrm>
            <a:off x="10114148" y="3303458"/>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cxnSp>
        <p:nvCxnSpPr>
          <p:cNvPr id="48" name="Connector: Elbow 91">
            <a:extLst>
              <a:ext uri="{FF2B5EF4-FFF2-40B4-BE49-F238E27FC236}">
                <a16:creationId xmlns:a16="http://schemas.microsoft.com/office/drawing/2014/main" id="{1EFA7343-22E9-434A-9158-AE0039678ECF}"/>
              </a:ext>
            </a:extLst>
          </p:cNvPr>
          <p:cNvCxnSpPr/>
          <p:nvPr/>
        </p:nvCxnSpPr>
        <p:spPr>
          <a:xfrm>
            <a:off x="10114148" y="3796800"/>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49" name="TextBox 93">
            <a:extLst>
              <a:ext uri="{FF2B5EF4-FFF2-40B4-BE49-F238E27FC236}">
                <a16:creationId xmlns:a16="http://schemas.microsoft.com/office/drawing/2014/main" id="{97C00A84-94AB-4068-9D67-162B80D1A60D}"/>
              </a:ext>
            </a:extLst>
          </p:cNvPr>
          <p:cNvSpPr txBox="1"/>
          <p:nvPr/>
        </p:nvSpPr>
        <p:spPr>
          <a:xfrm>
            <a:off x="10261082" y="3527634"/>
            <a:ext cx="919291" cy="307777"/>
          </a:xfrm>
          <a:prstGeom prst="rect">
            <a:avLst/>
          </a:prstGeom>
          <a:noFill/>
        </p:spPr>
        <p:txBody>
          <a:bodyPr wrap="none" rtlCol="0">
            <a:spAutoFit/>
          </a:bodyPr>
          <a:lstStyle/>
          <a:p>
            <a:r>
              <a:rPr lang="it-IT" sz="1400" dirty="0">
                <a:latin typeface="Roboto" pitchFamily="2" charset="0"/>
                <a:ea typeface="Roboto" pitchFamily="2" charset="0"/>
              </a:rPr>
              <a:t>Incentive</a:t>
            </a:r>
            <a:endParaRPr lang="en-US" sz="1400" dirty="0">
              <a:latin typeface="Roboto" pitchFamily="2" charset="0"/>
              <a:ea typeface="Roboto" pitchFamily="2" charset="0"/>
            </a:endParaRPr>
          </a:p>
        </p:txBody>
      </p:sp>
      <p:sp>
        <p:nvSpPr>
          <p:cNvPr id="50" name="TextBox 94">
            <a:extLst>
              <a:ext uri="{FF2B5EF4-FFF2-40B4-BE49-F238E27FC236}">
                <a16:creationId xmlns:a16="http://schemas.microsoft.com/office/drawing/2014/main" id="{020F63B2-AA31-4C8D-90BE-710879AAD631}"/>
              </a:ext>
            </a:extLst>
          </p:cNvPr>
          <p:cNvSpPr txBox="1"/>
          <p:nvPr/>
        </p:nvSpPr>
        <p:spPr>
          <a:xfrm>
            <a:off x="10201193" y="4033071"/>
            <a:ext cx="1053494" cy="307777"/>
          </a:xfrm>
          <a:prstGeom prst="rect">
            <a:avLst/>
          </a:prstGeom>
          <a:noFill/>
        </p:spPr>
        <p:txBody>
          <a:bodyPr wrap="none" rtlCol="0">
            <a:spAutoFit/>
          </a:bodyPr>
          <a:lstStyle/>
          <a:p>
            <a:r>
              <a:rPr lang="it-IT" sz="1400" dirty="0">
                <a:latin typeface="Roboto" pitchFamily="2" charset="0"/>
                <a:ea typeface="Roboto" pitchFamily="2" charset="0"/>
              </a:rPr>
              <a:t>Regulation</a:t>
            </a:r>
            <a:endParaRPr lang="en-US" sz="1400" dirty="0">
              <a:latin typeface="Roboto" pitchFamily="2" charset="0"/>
              <a:ea typeface="Roboto" pitchFamily="2" charset="0"/>
            </a:endParaRPr>
          </a:p>
        </p:txBody>
      </p:sp>
      <p:cxnSp>
        <p:nvCxnSpPr>
          <p:cNvPr id="51" name="Connector: Elbow 97">
            <a:extLst>
              <a:ext uri="{FF2B5EF4-FFF2-40B4-BE49-F238E27FC236}">
                <a16:creationId xmlns:a16="http://schemas.microsoft.com/office/drawing/2014/main" id="{023ADB6A-4B5C-40AC-8F64-F196A603957E}"/>
              </a:ext>
            </a:extLst>
          </p:cNvPr>
          <p:cNvCxnSpPr/>
          <p:nvPr/>
        </p:nvCxnSpPr>
        <p:spPr>
          <a:xfrm>
            <a:off x="4268244" y="4342052"/>
            <a:ext cx="1260764" cy="531503"/>
          </a:xfrm>
          <a:prstGeom prst="bentConnector3">
            <a:avLst>
              <a:gd name="adj1" fmla="val 549"/>
            </a:avLst>
          </a:prstGeom>
          <a:ln w="6350"/>
        </p:spPr>
        <p:style>
          <a:lnRef idx="1">
            <a:schemeClr val="dk1"/>
          </a:lnRef>
          <a:fillRef idx="0">
            <a:schemeClr val="dk1"/>
          </a:fillRef>
          <a:effectRef idx="0">
            <a:schemeClr val="dk1"/>
          </a:effectRef>
          <a:fontRef idx="minor">
            <a:schemeClr val="tx1"/>
          </a:fontRef>
        </p:style>
      </p:cxnSp>
      <p:sp>
        <p:nvSpPr>
          <p:cNvPr id="52" name="TextBox 98">
            <a:extLst>
              <a:ext uri="{FF2B5EF4-FFF2-40B4-BE49-F238E27FC236}">
                <a16:creationId xmlns:a16="http://schemas.microsoft.com/office/drawing/2014/main" id="{C304DEF9-1B1B-4786-8F0C-7A42A7F93E9B}"/>
              </a:ext>
            </a:extLst>
          </p:cNvPr>
          <p:cNvSpPr txBox="1"/>
          <p:nvPr/>
        </p:nvSpPr>
        <p:spPr>
          <a:xfrm>
            <a:off x="4827131" y="4559666"/>
            <a:ext cx="322524" cy="338554"/>
          </a:xfrm>
          <a:prstGeom prst="rect">
            <a:avLst/>
          </a:prstGeom>
          <a:noFill/>
        </p:spPr>
        <p:txBody>
          <a:bodyPr wrap="none" rtlCol="0">
            <a:spAutoFit/>
          </a:bodyPr>
          <a:lstStyle/>
          <a:p>
            <a:r>
              <a:rPr lang="it-IT" sz="1600" dirty="0">
                <a:latin typeface="Roboto" pitchFamily="2" charset="0"/>
                <a:ea typeface="Roboto" pitchFamily="2" charset="0"/>
              </a:rPr>
              <a:t>…</a:t>
            </a:r>
            <a:endParaRPr lang="en-US" sz="1600" dirty="0">
              <a:latin typeface="Roboto" pitchFamily="2" charset="0"/>
              <a:ea typeface="Roboto" pitchFamily="2" charset="0"/>
            </a:endParaRPr>
          </a:p>
        </p:txBody>
      </p:sp>
      <p:sp>
        <p:nvSpPr>
          <p:cNvPr id="57" name="Rectangle: Rounded Corners 5">
            <a:extLst>
              <a:ext uri="{FF2B5EF4-FFF2-40B4-BE49-F238E27FC236}">
                <a16:creationId xmlns:a16="http://schemas.microsoft.com/office/drawing/2014/main" id="{39CF1F66-58FC-46D4-9DE6-046D143A5A81}"/>
              </a:ext>
            </a:extLst>
          </p:cNvPr>
          <p:cNvSpPr/>
          <p:nvPr/>
        </p:nvSpPr>
        <p:spPr>
          <a:xfrm>
            <a:off x="356189" y="2781661"/>
            <a:ext cx="1811045" cy="532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Roboto" pitchFamily="2" charset="0"/>
                <a:ea typeface="Roboto" pitchFamily="2" charset="0"/>
              </a:rPr>
              <a:t>Data Partitioning</a:t>
            </a:r>
            <a:endParaRPr lang="en-US" sz="1600" dirty="0">
              <a:latin typeface="Roboto" pitchFamily="2" charset="0"/>
              <a:ea typeface="Roboto" pitchFamily="2" charset="0"/>
            </a:endParaRPr>
          </a:p>
        </p:txBody>
      </p:sp>
      <p:sp>
        <p:nvSpPr>
          <p:cNvPr id="3" name="Rettangolo 2"/>
          <p:cNvSpPr/>
          <p:nvPr/>
        </p:nvSpPr>
        <p:spPr>
          <a:xfrm>
            <a:off x="258526" y="5708567"/>
            <a:ext cx="11933474" cy="461665"/>
          </a:xfrm>
          <a:prstGeom prst="rect">
            <a:avLst/>
          </a:prstGeom>
          <a:solidFill>
            <a:schemeClr val="bg1"/>
          </a:solidFill>
          <a:ln>
            <a:solidFill>
              <a:schemeClr val="accent1">
                <a:shade val="15000"/>
              </a:schemeClr>
            </a:solidFill>
          </a:ln>
        </p:spPr>
        <p:txBody>
          <a:bodyPr wrap="square">
            <a:spAutoFit/>
          </a:bodyPr>
          <a:lstStyle/>
          <a:p>
            <a:r>
              <a:rPr lang="it-IT" sz="1200" dirty="0"/>
              <a:t>(*)Li Q., Wen Z., </a:t>
            </a:r>
            <a:r>
              <a:rPr lang="it-IT" sz="1200" dirty="0" err="1"/>
              <a:t>Wu</a:t>
            </a:r>
            <a:r>
              <a:rPr lang="it-IT" sz="1200" dirty="0"/>
              <a:t> Z., Hu S., </a:t>
            </a:r>
            <a:r>
              <a:rPr lang="it-IT" sz="1200" dirty="0" err="1"/>
              <a:t>Wang</a:t>
            </a:r>
            <a:r>
              <a:rPr lang="it-IT" sz="1200" dirty="0"/>
              <a:t> N., Li Y., </a:t>
            </a:r>
            <a:r>
              <a:rPr lang="it-IT" sz="1200" dirty="0" err="1"/>
              <a:t>Liu</a:t>
            </a:r>
            <a:r>
              <a:rPr lang="it-IT" sz="1200" dirty="0"/>
              <a:t> X., He B.A Survey on </a:t>
            </a:r>
            <a:r>
              <a:rPr lang="it-IT" sz="1200" dirty="0" err="1"/>
              <a:t>Federated</a:t>
            </a:r>
            <a:r>
              <a:rPr lang="it-IT" sz="1200" dirty="0"/>
              <a:t> Learning Systems: Vision, Hype and Reality for Data Privacy and </a:t>
            </a:r>
            <a:r>
              <a:rPr lang="it-IT" sz="1200" dirty="0" err="1"/>
              <a:t>Protection</a:t>
            </a:r>
            <a:r>
              <a:rPr lang="it-IT" sz="1200" dirty="0"/>
              <a:t>(2021) IEEE </a:t>
            </a:r>
            <a:r>
              <a:rPr lang="it-IT" sz="1200" dirty="0" err="1"/>
              <a:t>Transactions</a:t>
            </a:r>
            <a:r>
              <a:rPr lang="it-IT" sz="1200" dirty="0"/>
              <a:t> on Knowledge and Data Engineering</a:t>
            </a:r>
          </a:p>
        </p:txBody>
      </p:sp>
      <p:sp>
        <p:nvSpPr>
          <p:cNvPr id="4" name="CasellaDiTesto 3"/>
          <p:cNvSpPr txBox="1"/>
          <p:nvPr/>
        </p:nvSpPr>
        <p:spPr>
          <a:xfrm>
            <a:off x="6409944" y="-1344168"/>
            <a:ext cx="45719" cy="369332"/>
          </a:xfrm>
          <a:prstGeom prst="rect">
            <a:avLst/>
          </a:prstGeom>
          <a:noFill/>
        </p:spPr>
        <p:txBody>
          <a:bodyPr wrap="square" rtlCol="0">
            <a:spAutoFit/>
          </a:bodyPr>
          <a:lstStyle/>
          <a:p>
            <a:endParaRPr lang="it-IT" dirty="0"/>
          </a:p>
        </p:txBody>
      </p:sp>
      <p:sp>
        <p:nvSpPr>
          <p:cNvPr id="5" name="TextBox 98">
            <a:extLst>
              <a:ext uri="{FF2B5EF4-FFF2-40B4-BE49-F238E27FC236}">
                <a16:creationId xmlns:a16="http://schemas.microsoft.com/office/drawing/2014/main" id="{4275D2CE-9FC1-29B5-7E1A-73CAAA9CF032}"/>
              </a:ext>
            </a:extLst>
          </p:cNvPr>
          <p:cNvSpPr txBox="1"/>
          <p:nvPr/>
        </p:nvSpPr>
        <p:spPr>
          <a:xfrm>
            <a:off x="2924151" y="5093833"/>
            <a:ext cx="322524" cy="338554"/>
          </a:xfrm>
          <a:prstGeom prst="rect">
            <a:avLst/>
          </a:prstGeom>
          <a:noFill/>
        </p:spPr>
        <p:txBody>
          <a:bodyPr wrap="none" rtlCol="0">
            <a:spAutoFit/>
          </a:bodyPr>
          <a:lstStyle/>
          <a:p>
            <a:r>
              <a:rPr lang="it-IT" sz="1600" dirty="0">
                <a:latin typeface="Roboto" pitchFamily="2" charset="0"/>
                <a:ea typeface="Roboto" pitchFamily="2" charset="0"/>
              </a:rPr>
              <a:t>…</a:t>
            </a:r>
            <a:endParaRPr lang="en-US" sz="1600" dirty="0">
              <a:latin typeface="Roboto" pitchFamily="2" charset="0"/>
              <a:ea typeface="Roboto" pitchFamily="2" charset="0"/>
            </a:endParaRPr>
          </a:p>
        </p:txBody>
      </p:sp>
    </p:spTree>
    <p:extLst>
      <p:ext uri="{BB962C8B-B14F-4D97-AF65-F5344CB8AC3E}">
        <p14:creationId xmlns:p14="http://schemas.microsoft.com/office/powerpoint/2010/main" val="3227781416"/>
      </p:ext>
    </p:extLst>
  </p:cSld>
  <p:clrMapOvr>
    <a:masterClrMapping/>
  </p:clrMapOvr>
  <mc:AlternateContent xmlns:mc="http://schemas.openxmlformats.org/markup-compatibility/2006" xmlns:p14="http://schemas.microsoft.com/office/powerpoint/2010/main">
    <mc:Choice Requires="p14">
      <p:transition spd="slow" p14:dur="2000" advTm="10012"/>
    </mc:Choice>
    <mc:Fallback xmlns="">
      <p:transition spd="slow" advTm="100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8175" y="0"/>
            <a:ext cx="10515600" cy="1325563"/>
          </a:xfrm>
        </p:spPr>
        <p:txBody>
          <a:bodyPr/>
          <a:lstStyle/>
          <a:p>
            <a:r>
              <a:rPr lang="en-US" sz="4000" b="1" dirty="0">
                <a:solidFill>
                  <a:schemeClr val="tx2">
                    <a:lumMod val="75000"/>
                  </a:schemeClr>
                </a:solidFill>
                <a:latin typeface="+mn-lt"/>
              </a:rPr>
              <a:t>Data Partitioning</a:t>
            </a:r>
          </a:p>
        </p:txBody>
      </p:sp>
      <p:sp>
        <p:nvSpPr>
          <p:cNvPr id="6" name="CasellaDiTesto 5"/>
          <p:cNvSpPr txBox="1"/>
          <p:nvPr/>
        </p:nvSpPr>
        <p:spPr>
          <a:xfrm>
            <a:off x="266111" y="1195476"/>
            <a:ext cx="11525223" cy="1323439"/>
          </a:xfrm>
          <a:prstGeom prst="rect">
            <a:avLst/>
          </a:prstGeom>
          <a:noFill/>
        </p:spPr>
        <p:txBody>
          <a:bodyPr wrap="square" rtlCol="0">
            <a:spAutoFit/>
          </a:bodyPr>
          <a:lstStyle/>
          <a:p>
            <a:r>
              <a:rPr lang="en-US" sz="2000" dirty="0">
                <a:latin typeface="Roboto" pitchFamily="2" charset="0"/>
                <a:ea typeface="Roboto" pitchFamily="2" charset="0"/>
              </a:rPr>
              <a:t>Based on how data are distributed among the parties making up the federation over the sample and </a:t>
            </a:r>
          </a:p>
          <a:p>
            <a:r>
              <a:rPr lang="en-US" sz="2000" dirty="0">
                <a:latin typeface="Roboto" pitchFamily="2" charset="0"/>
                <a:ea typeface="Roboto" pitchFamily="2" charset="0"/>
              </a:rPr>
              <a:t>feature spaces, FLSs can be typically categorized in horizontal, vertical and hybrid FLSs:</a:t>
            </a:r>
          </a:p>
          <a:p>
            <a:pPr marL="285750" indent="-285750">
              <a:buFont typeface="Arial" panose="020B0604020202020204" pitchFamily="34" charset="0"/>
              <a:buChar char="•"/>
            </a:pPr>
            <a:endParaRPr lang="en-GB" sz="2000" b="1" dirty="0">
              <a:ea typeface="Roboto" pitchFamily="2" charset="0"/>
            </a:endParaRPr>
          </a:p>
          <a:p>
            <a:pPr marL="285750" indent="-285750">
              <a:buFont typeface="Arial" panose="020B0604020202020204" pitchFamily="34" charset="0"/>
              <a:buChar char="•"/>
            </a:pPr>
            <a:endParaRPr lang="en-GB" sz="2000" dirty="0">
              <a:solidFill>
                <a:schemeClr val="accent1">
                  <a:lumMod val="50000"/>
                </a:schemeClr>
              </a:solidFill>
              <a:ea typeface="Calibri"/>
              <a:cs typeface="Calibri"/>
            </a:endParaRPr>
          </a:p>
        </p:txBody>
      </p:sp>
      <p:pic>
        <p:nvPicPr>
          <p:cNvPr id="53" name="Picture 4" descr="Shape&#10;&#10;Description automatically generated with low confidence">
            <a:extLst>
              <a:ext uri="{FF2B5EF4-FFF2-40B4-BE49-F238E27FC236}">
                <a16:creationId xmlns:a16="http://schemas.microsoft.com/office/drawing/2014/main" id="{DF07D8A0-E934-457C-897A-E1158F708DAF}"/>
              </a:ext>
            </a:extLst>
          </p:cNvPr>
          <p:cNvPicPr>
            <a:picLocks noChangeAspect="1"/>
          </p:cNvPicPr>
          <p:nvPr/>
        </p:nvPicPr>
        <p:blipFill>
          <a:blip r:embed="rId3"/>
          <a:stretch>
            <a:fillRect/>
          </a:stretch>
        </p:blipFill>
        <p:spPr>
          <a:xfrm>
            <a:off x="4457657" y="2443607"/>
            <a:ext cx="655139" cy="655139"/>
          </a:xfrm>
          <a:prstGeom prst="rect">
            <a:avLst/>
          </a:prstGeom>
        </p:spPr>
      </p:pic>
      <p:graphicFrame>
        <p:nvGraphicFramePr>
          <p:cNvPr id="57" name="Table 4">
            <a:extLst>
              <a:ext uri="{FF2B5EF4-FFF2-40B4-BE49-F238E27FC236}">
                <a16:creationId xmlns:a16="http://schemas.microsoft.com/office/drawing/2014/main" id="{5AEECAB1-BA6C-4883-9E22-B479B0E00B0D}"/>
              </a:ext>
            </a:extLst>
          </p:cNvPr>
          <p:cNvGraphicFramePr>
            <a:graphicFrameLocks noGrp="1"/>
          </p:cNvGraphicFramePr>
          <p:nvPr>
            <p:extLst>
              <p:ext uri="{D42A27DB-BD31-4B8C-83A1-F6EECF244321}">
                <p14:modId xmlns:p14="http://schemas.microsoft.com/office/powerpoint/2010/main" val="3611024958"/>
              </p:ext>
            </p:extLst>
          </p:nvPr>
        </p:nvGraphicFramePr>
        <p:xfrm>
          <a:off x="5460240" y="2010657"/>
          <a:ext cx="5072548" cy="1346200"/>
        </p:xfrm>
        <a:graphic>
          <a:graphicData uri="http://schemas.openxmlformats.org/drawingml/2006/table">
            <a:tbl>
              <a:tblPr firstRow="1" bandRow="1">
                <a:effectLst/>
                <a:tableStyleId>{5C22544A-7EE6-4342-B048-85BDC9FD1C3A}</a:tableStyleId>
              </a:tblPr>
              <a:tblGrid>
                <a:gridCol w="1268137">
                  <a:extLst>
                    <a:ext uri="{9D8B030D-6E8A-4147-A177-3AD203B41FA5}">
                      <a16:colId xmlns:a16="http://schemas.microsoft.com/office/drawing/2014/main" val="3351552273"/>
                    </a:ext>
                  </a:extLst>
                </a:gridCol>
                <a:gridCol w="1268137">
                  <a:extLst>
                    <a:ext uri="{9D8B030D-6E8A-4147-A177-3AD203B41FA5}">
                      <a16:colId xmlns:a16="http://schemas.microsoft.com/office/drawing/2014/main" val="2898863359"/>
                    </a:ext>
                  </a:extLst>
                </a:gridCol>
                <a:gridCol w="1268137">
                  <a:extLst>
                    <a:ext uri="{9D8B030D-6E8A-4147-A177-3AD203B41FA5}">
                      <a16:colId xmlns:a16="http://schemas.microsoft.com/office/drawing/2014/main" val="1052885096"/>
                    </a:ext>
                  </a:extLst>
                </a:gridCol>
                <a:gridCol w="1268137">
                  <a:extLst>
                    <a:ext uri="{9D8B030D-6E8A-4147-A177-3AD203B41FA5}">
                      <a16:colId xmlns:a16="http://schemas.microsoft.com/office/drawing/2014/main" val="2980612150"/>
                    </a:ext>
                  </a:extLst>
                </a:gridCol>
              </a:tblGrid>
              <a:tr h="284368">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Device #1</a:t>
                      </a:r>
                      <a:endParaRPr lang="en-US" sz="1200" b="1" dirty="0">
                        <a:latin typeface="Noto Sans" panose="020B0502040504020204" pitchFamily="34"/>
                        <a:ea typeface="Noto Sans" panose="020B0502040504020204" pitchFamily="34"/>
                        <a:cs typeface="Noto Sans" panose="020B0502040504020204" pitchFamily="34"/>
                      </a:endParaRPr>
                    </a:p>
                  </a:txBody>
                  <a:tcPr>
                    <a:solidFill>
                      <a:srgbClr val="00B0F0"/>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1</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N</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extLst>
                  <a:ext uri="{0D108BD9-81ED-4DB2-BD59-A6C34878D82A}">
                    <a16:rowId xmlns:a16="http://schemas.microsoft.com/office/drawing/2014/main" val="3115643755"/>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1</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765036202"/>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2 </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4062759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3</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2162576034"/>
                  </a:ext>
                </a:extLst>
              </a:tr>
            </a:tbl>
          </a:graphicData>
        </a:graphic>
      </p:graphicFrame>
      <p:pic>
        <p:nvPicPr>
          <p:cNvPr id="58" name="Picture 6" descr="Shape&#10;&#10;Description automatically generated with low confidence">
            <a:extLst>
              <a:ext uri="{FF2B5EF4-FFF2-40B4-BE49-F238E27FC236}">
                <a16:creationId xmlns:a16="http://schemas.microsoft.com/office/drawing/2014/main" id="{AD5C8E42-7984-4289-9312-23896FF4D6F9}"/>
              </a:ext>
            </a:extLst>
          </p:cNvPr>
          <p:cNvPicPr>
            <a:picLocks noChangeAspect="1"/>
          </p:cNvPicPr>
          <p:nvPr/>
        </p:nvPicPr>
        <p:blipFill>
          <a:blip r:embed="rId3"/>
          <a:stretch>
            <a:fillRect/>
          </a:stretch>
        </p:blipFill>
        <p:spPr>
          <a:xfrm>
            <a:off x="4457658" y="3840317"/>
            <a:ext cx="655139" cy="655139"/>
          </a:xfrm>
          <a:prstGeom prst="rect">
            <a:avLst/>
          </a:prstGeom>
        </p:spPr>
      </p:pic>
      <p:graphicFrame>
        <p:nvGraphicFramePr>
          <p:cNvPr id="59" name="Table 4">
            <a:extLst>
              <a:ext uri="{FF2B5EF4-FFF2-40B4-BE49-F238E27FC236}">
                <a16:creationId xmlns:a16="http://schemas.microsoft.com/office/drawing/2014/main" id="{7AC2C04D-A271-469F-AF66-F104C3AA4D9E}"/>
              </a:ext>
            </a:extLst>
          </p:cNvPr>
          <p:cNvGraphicFramePr>
            <a:graphicFrameLocks noGrp="1"/>
          </p:cNvGraphicFramePr>
          <p:nvPr>
            <p:extLst>
              <p:ext uri="{D42A27DB-BD31-4B8C-83A1-F6EECF244321}">
                <p14:modId xmlns:p14="http://schemas.microsoft.com/office/powerpoint/2010/main" val="506307027"/>
              </p:ext>
            </p:extLst>
          </p:nvPr>
        </p:nvGraphicFramePr>
        <p:xfrm>
          <a:off x="5460240" y="3596275"/>
          <a:ext cx="5072548" cy="1009650"/>
        </p:xfrm>
        <a:graphic>
          <a:graphicData uri="http://schemas.openxmlformats.org/drawingml/2006/table">
            <a:tbl>
              <a:tblPr firstRow="1" bandRow="1">
                <a:effectLst/>
                <a:tableStyleId>{5C22544A-7EE6-4342-B048-85BDC9FD1C3A}</a:tableStyleId>
              </a:tblPr>
              <a:tblGrid>
                <a:gridCol w="1268137">
                  <a:extLst>
                    <a:ext uri="{9D8B030D-6E8A-4147-A177-3AD203B41FA5}">
                      <a16:colId xmlns:a16="http://schemas.microsoft.com/office/drawing/2014/main" val="3351552273"/>
                    </a:ext>
                  </a:extLst>
                </a:gridCol>
                <a:gridCol w="1268137">
                  <a:extLst>
                    <a:ext uri="{9D8B030D-6E8A-4147-A177-3AD203B41FA5}">
                      <a16:colId xmlns:a16="http://schemas.microsoft.com/office/drawing/2014/main" val="2898863359"/>
                    </a:ext>
                  </a:extLst>
                </a:gridCol>
                <a:gridCol w="1268137">
                  <a:extLst>
                    <a:ext uri="{9D8B030D-6E8A-4147-A177-3AD203B41FA5}">
                      <a16:colId xmlns:a16="http://schemas.microsoft.com/office/drawing/2014/main" val="1052885096"/>
                    </a:ext>
                  </a:extLst>
                </a:gridCol>
                <a:gridCol w="1268137">
                  <a:extLst>
                    <a:ext uri="{9D8B030D-6E8A-4147-A177-3AD203B41FA5}">
                      <a16:colId xmlns:a16="http://schemas.microsoft.com/office/drawing/2014/main" val="2980612150"/>
                    </a:ext>
                  </a:extLst>
                </a:gridCol>
              </a:tblGrid>
              <a:tr h="284368">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Device #2</a:t>
                      </a:r>
                      <a:endParaRPr lang="en-US" sz="1200" b="1" dirty="0">
                        <a:latin typeface="Noto Sans" panose="020B0502040504020204" pitchFamily="34"/>
                        <a:ea typeface="Noto Sans" panose="020B0502040504020204" pitchFamily="34"/>
                        <a:cs typeface="Noto Sans" panose="020B0502040504020204" pitchFamily="34"/>
                      </a:endParaRPr>
                    </a:p>
                  </a:txBody>
                  <a:tcPr>
                    <a:solidFill>
                      <a:srgbClr val="00B0F0"/>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1</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N</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extLst>
                  <a:ext uri="{0D108BD9-81ED-4DB2-BD59-A6C34878D82A}">
                    <a16:rowId xmlns:a16="http://schemas.microsoft.com/office/drawing/2014/main" val="3115643755"/>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4</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765036202"/>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5 </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406275981"/>
                  </a:ext>
                </a:extLst>
              </a:tr>
            </a:tbl>
          </a:graphicData>
        </a:graphic>
      </p:graphicFrame>
      <p:pic>
        <p:nvPicPr>
          <p:cNvPr id="60" name="Picture 9" descr="Shape&#10;&#10;Description automatically generated with low confidence">
            <a:extLst>
              <a:ext uri="{FF2B5EF4-FFF2-40B4-BE49-F238E27FC236}">
                <a16:creationId xmlns:a16="http://schemas.microsoft.com/office/drawing/2014/main" id="{03EE0BB7-99B5-495E-AF32-E3F69CC368FF}"/>
              </a:ext>
            </a:extLst>
          </p:cNvPr>
          <p:cNvPicPr>
            <a:picLocks noChangeAspect="1"/>
          </p:cNvPicPr>
          <p:nvPr/>
        </p:nvPicPr>
        <p:blipFill>
          <a:blip r:embed="rId3"/>
          <a:stretch>
            <a:fillRect/>
          </a:stretch>
        </p:blipFill>
        <p:spPr>
          <a:xfrm>
            <a:off x="4457658" y="5395675"/>
            <a:ext cx="655139" cy="655139"/>
          </a:xfrm>
          <a:prstGeom prst="rect">
            <a:avLst/>
          </a:prstGeom>
        </p:spPr>
      </p:pic>
      <p:graphicFrame>
        <p:nvGraphicFramePr>
          <p:cNvPr id="61" name="Table 4">
            <a:extLst>
              <a:ext uri="{FF2B5EF4-FFF2-40B4-BE49-F238E27FC236}">
                <a16:creationId xmlns:a16="http://schemas.microsoft.com/office/drawing/2014/main" id="{79F37F5F-0043-4A85-81BE-3EACE1192438}"/>
              </a:ext>
            </a:extLst>
          </p:cNvPr>
          <p:cNvGraphicFramePr>
            <a:graphicFrameLocks noGrp="1"/>
          </p:cNvGraphicFramePr>
          <p:nvPr>
            <p:extLst>
              <p:ext uri="{D42A27DB-BD31-4B8C-83A1-F6EECF244321}">
                <p14:modId xmlns:p14="http://schemas.microsoft.com/office/powerpoint/2010/main" val="1786227602"/>
              </p:ext>
            </p:extLst>
          </p:nvPr>
        </p:nvGraphicFramePr>
        <p:xfrm>
          <a:off x="5460240" y="4949996"/>
          <a:ext cx="5072548" cy="1346200"/>
        </p:xfrm>
        <a:graphic>
          <a:graphicData uri="http://schemas.openxmlformats.org/drawingml/2006/table">
            <a:tbl>
              <a:tblPr firstRow="1" bandRow="1">
                <a:effectLst/>
                <a:tableStyleId>{5C22544A-7EE6-4342-B048-85BDC9FD1C3A}</a:tableStyleId>
              </a:tblPr>
              <a:tblGrid>
                <a:gridCol w="1268137">
                  <a:extLst>
                    <a:ext uri="{9D8B030D-6E8A-4147-A177-3AD203B41FA5}">
                      <a16:colId xmlns:a16="http://schemas.microsoft.com/office/drawing/2014/main" val="3351552273"/>
                    </a:ext>
                  </a:extLst>
                </a:gridCol>
                <a:gridCol w="1268137">
                  <a:extLst>
                    <a:ext uri="{9D8B030D-6E8A-4147-A177-3AD203B41FA5}">
                      <a16:colId xmlns:a16="http://schemas.microsoft.com/office/drawing/2014/main" val="2898863359"/>
                    </a:ext>
                  </a:extLst>
                </a:gridCol>
                <a:gridCol w="1268137">
                  <a:extLst>
                    <a:ext uri="{9D8B030D-6E8A-4147-A177-3AD203B41FA5}">
                      <a16:colId xmlns:a16="http://schemas.microsoft.com/office/drawing/2014/main" val="1052885096"/>
                    </a:ext>
                  </a:extLst>
                </a:gridCol>
                <a:gridCol w="1268137">
                  <a:extLst>
                    <a:ext uri="{9D8B030D-6E8A-4147-A177-3AD203B41FA5}">
                      <a16:colId xmlns:a16="http://schemas.microsoft.com/office/drawing/2014/main" val="2980612150"/>
                    </a:ext>
                  </a:extLst>
                </a:gridCol>
              </a:tblGrid>
              <a:tr h="284368">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Device #3</a:t>
                      </a:r>
                      <a:endParaRPr lang="en-US" sz="1200" b="1" dirty="0">
                        <a:latin typeface="Noto Sans" panose="020B0502040504020204" pitchFamily="34"/>
                        <a:ea typeface="Noto Sans" panose="020B0502040504020204" pitchFamily="34"/>
                        <a:cs typeface="Noto Sans" panose="020B0502040504020204" pitchFamily="34"/>
                      </a:endParaRPr>
                    </a:p>
                  </a:txBody>
                  <a:tcPr>
                    <a:solidFill>
                      <a:srgbClr val="00B0F0"/>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1</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N</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extLst>
                  <a:ext uri="{0D108BD9-81ED-4DB2-BD59-A6C34878D82A}">
                    <a16:rowId xmlns:a16="http://schemas.microsoft.com/office/drawing/2014/main" val="3115643755"/>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5</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765036202"/>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6 </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4062759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7</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2021372864"/>
                  </a:ext>
                </a:extLst>
              </a:tr>
            </a:tbl>
          </a:graphicData>
        </a:graphic>
      </p:graphicFrame>
      <p:sp>
        <p:nvSpPr>
          <p:cNvPr id="62" name="TextBox 8">
            <a:extLst>
              <a:ext uri="{FF2B5EF4-FFF2-40B4-BE49-F238E27FC236}">
                <a16:creationId xmlns:a16="http://schemas.microsoft.com/office/drawing/2014/main" id="{79CACE37-AA2E-4DC7-A54E-7ACC3B718666}"/>
              </a:ext>
            </a:extLst>
          </p:cNvPr>
          <p:cNvSpPr txBox="1"/>
          <p:nvPr/>
        </p:nvSpPr>
        <p:spPr>
          <a:xfrm>
            <a:off x="266111" y="2010657"/>
            <a:ext cx="3710866" cy="3970318"/>
          </a:xfrm>
          <a:prstGeom prst="rect">
            <a:avLst/>
          </a:prstGeom>
          <a:noFill/>
        </p:spPr>
        <p:txBody>
          <a:bodyPr wrap="square" rtlCol="0">
            <a:spAutoFit/>
          </a:bodyPr>
          <a:lstStyle/>
          <a:p>
            <a:r>
              <a:rPr lang="it-IT" dirty="0">
                <a:latin typeface="Roboto" pitchFamily="2" charset="0"/>
                <a:ea typeface="Roboto" pitchFamily="2" charset="0"/>
              </a:rPr>
              <a:t>In </a:t>
            </a:r>
            <a:r>
              <a:rPr lang="it-IT" dirty="0">
                <a:solidFill>
                  <a:schemeClr val="accent1"/>
                </a:solidFill>
                <a:latin typeface="Roboto" pitchFamily="2" charset="0"/>
                <a:ea typeface="Roboto" pitchFamily="2" charset="0"/>
              </a:rPr>
              <a:t>Horizontal FL </a:t>
            </a:r>
            <a:r>
              <a:rPr lang="it-IT" dirty="0">
                <a:latin typeface="Roboto" pitchFamily="2" charset="0"/>
                <a:ea typeface="Roboto" pitchFamily="2" charset="0"/>
              </a:rPr>
              <a:t>the datasets of different parties share the </a:t>
            </a:r>
            <a:r>
              <a:rPr lang="it-IT" b="1" dirty="0">
                <a:latin typeface="Roboto" pitchFamily="2" charset="0"/>
                <a:ea typeface="Roboto" pitchFamily="2" charset="0"/>
              </a:rPr>
              <a:t>same feature space </a:t>
            </a:r>
            <a:r>
              <a:rPr lang="it-IT" dirty="0">
                <a:latin typeface="Roboto" pitchFamily="2" charset="0"/>
                <a:ea typeface="Roboto" pitchFamily="2" charset="0"/>
              </a:rPr>
              <a:t>but have </a:t>
            </a:r>
            <a:r>
              <a:rPr lang="it-IT" b="1" dirty="0">
                <a:latin typeface="Roboto" pitchFamily="2" charset="0"/>
                <a:ea typeface="Roboto" pitchFamily="2" charset="0"/>
              </a:rPr>
              <a:t>little or no </a:t>
            </a:r>
            <a:r>
              <a:rPr lang="it-IT" b="1" dirty="0" err="1">
                <a:latin typeface="Roboto" pitchFamily="2" charset="0"/>
                <a:ea typeface="Roboto" pitchFamily="2" charset="0"/>
              </a:rPr>
              <a:t>intersection</a:t>
            </a:r>
            <a:r>
              <a:rPr lang="it-IT" b="1" dirty="0">
                <a:latin typeface="Roboto" pitchFamily="2" charset="0"/>
                <a:ea typeface="Roboto" pitchFamily="2" charset="0"/>
              </a:rPr>
              <a:t> on the sample </a:t>
            </a:r>
            <a:r>
              <a:rPr lang="it-IT" b="1" dirty="0" err="1">
                <a:latin typeface="Roboto" pitchFamily="2" charset="0"/>
                <a:ea typeface="Roboto" pitchFamily="2" charset="0"/>
              </a:rPr>
              <a:t>space</a:t>
            </a:r>
            <a:r>
              <a:rPr lang="it-IT" dirty="0">
                <a:latin typeface="Roboto" pitchFamily="2" charset="0"/>
                <a:ea typeface="Roboto" pitchFamily="2" charset="0"/>
              </a:rPr>
              <a:t> (CT </a:t>
            </a:r>
            <a:r>
              <a:rPr lang="it-IT" dirty="0" err="1">
                <a:latin typeface="Roboto" pitchFamily="2" charset="0"/>
                <a:ea typeface="Roboto" pitchFamily="2" charset="0"/>
              </a:rPr>
              <a:t>scans</a:t>
            </a:r>
            <a:r>
              <a:rPr lang="it-IT" dirty="0">
                <a:latin typeface="Roboto" pitchFamily="2" charset="0"/>
                <a:ea typeface="Roboto" pitchFamily="2" charset="0"/>
              </a:rPr>
              <a:t> </a:t>
            </a:r>
            <a:r>
              <a:rPr lang="it-IT" dirty="0" err="1">
                <a:latin typeface="Roboto" pitchFamily="2" charset="0"/>
                <a:ea typeface="Roboto" pitchFamily="2" charset="0"/>
              </a:rPr>
              <a:t>reported</a:t>
            </a:r>
            <a:r>
              <a:rPr lang="it-IT" dirty="0">
                <a:latin typeface="Roboto" pitchFamily="2" charset="0"/>
                <a:ea typeface="Roboto" pitchFamily="2" charset="0"/>
              </a:rPr>
              <a:t> in </a:t>
            </a:r>
            <a:r>
              <a:rPr lang="it-IT" dirty="0" err="1">
                <a:latin typeface="Roboto" pitchFamily="2" charset="0"/>
                <a:ea typeface="Roboto" pitchFamily="2" charset="0"/>
              </a:rPr>
              <a:t>different</a:t>
            </a:r>
            <a:r>
              <a:rPr lang="it-IT" dirty="0">
                <a:latin typeface="Roboto" pitchFamily="2" charset="0"/>
                <a:ea typeface="Roboto" pitchFamily="2" charset="0"/>
              </a:rPr>
              <a:t> hospitals).</a:t>
            </a:r>
          </a:p>
          <a:p>
            <a:r>
              <a:rPr lang="it-IT" dirty="0">
                <a:latin typeface="Roboto" pitchFamily="2" charset="0"/>
                <a:ea typeface="Roboto" pitchFamily="2" charset="0"/>
              </a:rPr>
              <a:t> </a:t>
            </a:r>
          </a:p>
          <a:p>
            <a:endParaRPr lang="it-IT" dirty="0">
              <a:latin typeface="Roboto" pitchFamily="2" charset="0"/>
              <a:ea typeface="Roboto" pitchFamily="2" charset="0"/>
            </a:endParaRPr>
          </a:p>
          <a:p>
            <a:r>
              <a:rPr lang="it-IT" dirty="0">
                <a:latin typeface="Roboto" pitchFamily="2" charset="0"/>
                <a:ea typeface="Roboto" pitchFamily="2" charset="0"/>
              </a:rPr>
              <a:t>This is a natural data partitioning especially for the </a:t>
            </a:r>
            <a:r>
              <a:rPr lang="it-IT" b="1" dirty="0">
                <a:latin typeface="Roboto" pitchFamily="2" charset="0"/>
                <a:ea typeface="Roboto" pitchFamily="2" charset="0"/>
              </a:rPr>
              <a:t>cross-device </a:t>
            </a:r>
          </a:p>
          <a:p>
            <a:r>
              <a:rPr lang="it-IT" b="1" dirty="0">
                <a:latin typeface="Roboto" pitchFamily="2" charset="0"/>
                <a:ea typeface="Roboto" pitchFamily="2" charset="0"/>
              </a:rPr>
              <a:t>setting</a:t>
            </a:r>
            <a:r>
              <a:rPr lang="it-IT" dirty="0">
                <a:latin typeface="Roboto" pitchFamily="2" charset="0"/>
                <a:ea typeface="Roboto" pitchFamily="2" charset="0"/>
              </a:rPr>
              <a:t>, where different users try to improve their model performance on the same task </a:t>
            </a:r>
            <a:r>
              <a:rPr lang="it-IT" dirty="0" err="1">
                <a:latin typeface="Roboto" pitchFamily="2" charset="0"/>
                <a:ea typeface="Roboto" pitchFamily="2" charset="0"/>
              </a:rPr>
              <a:t>using</a:t>
            </a:r>
            <a:r>
              <a:rPr lang="it-IT" dirty="0">
                <a:latin typeface="Roboto" pitchFamily="2" charset="0"/>
                <a:ea typeface="Roboto" pitchFamily="2" charset="0"/>
              </a:rPr>
              <a:t> FL. </a:t>
            </a:r>
          </a:p>
        </p:txBody>
      </p:sp>
    </p:spTree>
    <p:extLst>
      <p:ext uri="{BB962C8B-B14F-4D97-AF65-F5344CB8AC3E}">
        <p14:creationId xmlns:p14="http://schemas.microsoft.com/office/powerpoint/2010/main" val="68399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r>
              <a:rPr lang="en-US" sz="4000" b="1" dirty="0">
                <a:solidFill>
                  <a:schemeClr val="tx2">
                    <a:lumMod val="75000"/>
                  </a:schemeClr>
                </a:solidFill>
                <a:latin typeface="+mn-lt"/>
              </a:rPr>
              <a:t>Data Partitioning</a:t>
            </a:r>
          </a:p>
        </p:txBody>
      </p:sp>
      <p:graphicFrame>
        <p:nvGraphicFramePr>
          <p:cNvPr id="12" name="Table 4">
            <a:extLst>
              <a:ext uri="{FF2B5EF4-FFF2-40B4-BE49-F238E27FC236}">
                <a16:creationId xmlns:a16="http://schemas.microsoft.com/office/drawing/2014/main" id="{4D01AC2B-1046-4998-A6BD-A5E111A028BF}"/>
              </a:ext>
            </a:extLst>
          </p:cNvPr>
          <p:cNvGraphicFramePr>
            <a:graphicFrameLocks noGrp="1"/>
          </p:cNvGraphicFramePr>
          <p:nvPr>
            <p:extLst>
              <p:ext uri="{D42A27DB-BD31-4B8C-83A1-F6EECF244321}">
                <p14:modId xmlns:p14="http://schemas.microsoft.com/office/powerpoint/2010/main" val="3628947708"/>
              </p:ext>
            </p:extLst>
          </p:nvPr>
        </p:nvGraphicFramePr>
        <p:xfrm>
          <a:off x="665080" y="2055278"/>
          <a:ext cx="3149982" cy="2355850"/>
        </p:xfrm>
        <a:graphic>
          <a:graphicData uri="http://schemas.openxmlformats.org/drawingml/2006/table">
            <a:tbl>
              <a:tblPr firstRow="1" bandRow="1">
                <a:effectLst/>
                <a:tableStyleId>{5C22544A-7EE6-4342-B048-85BDC9FD1C3A}</a:tableStyleId>
              </a:tblPr>
              <a:tblGrid>
                <a:gridCol w="1049994">
                  <a:extLst>
                    <a:ext uri="{9D8B030D-6E8A-4147-A177-3AD203B41FA5}">
                      <a16:colId xmlns:a16="http://schemas.microsoft.com/office/drawing/2014/main" val="3351552273"/>
                    </a:ext>
                  </a:extLst>
                </a:gridCol>
                <a:gridCol w="1049994">
                  <a:extLst>
                    <a:ext uri="{9D8B030D-6E8A-4147-A177-3AD203B41FA5}">
                      <a16:colId xmlns:a16="http://schemas.microsoft.com/office/drawing/2014/main" val="2898863359"/>
                    </a:ext>
                  </a:extLst>
                </a:gridCol>
                <a:gridCol w="1049994">
                  <a:extLst>
                    <a:ext uri="{9D8B030D-6E8A-4147-A177-3AD203B41FA5}">
                      <a16:colId xmlns:a16="http://schemas.microsoft.com/office/drawing/2014/main" val="1052885096"/>
                    </a:ext>
                  </a:extLst>
                </a:gridCol>
              </a:tblGrid>
              <a:tr h="284368">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Device #1</a:t>
                      </a:r>
                      <a:endParaRPr lang="en-US" sz="1200" b="1" dirty="0">
                        <a:latin typeface="Noto Sans" panose="020B0502040504020204" pitchFamily="34"/>
                        <a:ea typeface="Noto Sans" panose="020B0502040504020204" pitchFamily="34"/>
                        <a:cs typeface="Noto Sans" panose="020B0502040504020204" pitchFamily="34"/>
                      </a:endParaRPr>
                    </a:p>
                  </a:txBody>
                  <a:tcPr>
                    <a:solidFill>
                      <a:srgbClr val="00B0F0"/>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1</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2</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extLst>
                  <a:ext uri="{0D108BD9-81ED-4DB2-BD59-A6C34878D82A}">
                    <a16:rowId xmlns:a16="http://schemas.microsoft.com/office/drawing/2014/main" val="3115643755"/>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1</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765036202"/>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2 </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4062759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3</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2162576034"/>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4</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8132590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5</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782051146"/>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6</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3623359815"/>
                  </a:ext>
                </a:extLst>
              </a:tr>
            </a:tbl>
          </a:graphicData>
        </a:graphic>
      </p:graphicFrame>
      <p:graphicFrame>
        <p:nvGraphicFramePr>
          <p:cNvPr id="13" name="Table 6">
            <a:extLst>
              <a:ext uri="{FF2B5EF4-FFF2-40B4-BE49-F238E27FC236}">
                <a16:creationId xmlns:a16="http://schemas.microsoft.com/office/drawing/2014/main" id="{645DC509-D224-4CF4-8A2F-1BFFACDC27D2}"/>
              </a:ext>
            </a:extLst>
          </p:cNvPr>
          <p:cNvGraphicFramePr>
            <a:graphicFrameLocks noGrp="1"/>
          </p:cNvGraphicFramePr>
          <p:nvPr>
            <p:extLst>
              <p:ext uri="{D42A27DB-BD31-4B8C-83A1-F6EECF244321}">
                <p14:modId xmlns:p14="http://schemas.microsoft.com/office/powerpoint/2010/main" val="2950489279"/>
              </p:ext>
            </p:extLst>
          </p:nvPr>
        </p:nvGraphicFramePr>
        <p:xfrm>
          <a:off x="4019590" y="2031485"/>
          <a:ext cx="4152816" cy="2355850"/>
        </p:xfrm>
        <a:graphic>
          <a:graphicData uri="http://schemas.openxmlformats.org/drawingml/2006/table">
            <a:tbl>
              <a:tblPr firstRow="1" bandRow="1">
                <a:effectLst/>
                <a:tableStyleId>{5C22544A-7EE6-4342-B048-85BDC9FD1C3A}</a:tableStyleId>
              </a:tblPr>
              <a:tblGrid>
                <a:gridCol w="1038204">
                  <a:extLst>
                    <a:ext uri="{9D8B030D-6E8A-4147-A177-3AD203B41FA5}">
                      <a16:colId xmlns:a16="http://schemas.microsoft.com/office/drawing/2014/main" val="3351552273"/>
                    </a:ext>
                  </a:extLst>
                </a:gridCol>
                <a:gridCol w="1038204">
                  <a:extLst>
                    <a:ext uri="{9D8B030D-6E8A-4147-A177-3AD203B41FA5}">
                      <a16:colId xmlns:a16="http://schemas.microsoft.com/office/drawing/2014/main" val="2898863359"/>
                    </a:ext>
                  </a:extLst>
                </a:gridCol>
                <a:gridCol w="1038204">
                  <a:extLst>
                    <a:ext uri="{9D8B030D-6E8A-4147-A177-3AD203B41FA5}">
                      <a16:colId xmlns:a16="http://schemas.microsoft.com/office/drawing/2014/main" val="1052885096"/>
                    </a:ext>
                  </a:extLst>
                </a:gridCol>
                <a:gridCol w="1038204">
                  <a:extLst>
                    <a:ext uri="{9D8B030D-6E8A-4147-A177-3AD203B41FA5}">
                      <a16:colId xmlns:a16="http://schemas.microsoft.com/office/drawing/2014/main" val="2562334864"/>
                    </a:ext>
                  </a:extLst>
                </a:gridCol>
              </a:tblGrid>
              <a:tr h="284368">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Device #2</a:t>
                      </a:r>
                      <a:endParaRPr lang="en-US" sz="1200" b="1" dirty="0">
                        <a:latin typeface="Noto Sans" panose="020B0502040504020204" pitchFamily="34"/>
                        <a:ea typeface="Noto Sans" panose="020B0502040504020204" pitchFamily="34"/>
                        <a:cs typeface="Noto Sans" panose="020B0502040504020204" pitchFamily="34"/>
                      </a:endParaRPr>
                    </a:p>
                  </a:txBody>
                  <a:tcPr>
                    <a:solidFill>
                      <a:srgbClr val="00B0F0"/>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3</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4</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5</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extLst>
                  <a:ext uri="{0D108BD9-81ED-4DB2-BD59-A6C34878D82A}">
                    <a16:rowId xmlns:a16="http://schemas.microsoft.com/office/drawing/2014/main" val="3115643755"/>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1</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765036202"/>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2 </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4062759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3</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2162576034"/>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4</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8132590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5</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782051146"/>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6</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3623359815"/>
                  </a:ext>
                </a:extLst>
              </a:tr>
            </a:tbl>
          </a:graphicData>
        </a:graphic>
      </p:graphicFrame>
      <p:graphicFrame>
        <p:nvGraphicFramePr>
          <p:cNvPr id="14" name="Table 7">
            <a:extLst>
              <a:ext uri="{FF2B5EF4-FFF2-40B4-BE49-F238E27FC236}">
                <a16:creationId xmlns:a16="http://schemas.microsoft.com/office/drawing/2014/main" id="{D37BF684-F17F-4937-AEB9-745F5E6E373B}"/>
              </a:ext>
            </a:extLst>
          </p:cNvPr>
          <p:cNvGraphicFramePr>
            <a:graphicFrameLocks noGrp="1"/>
          </p:cNvGraphicFramePr>
          <p:nvPr>
            <p:extLst>
              <p:ext uri="{D42A27DB-BD31-4B8C-83A1-F6EECF244321}">
                <p14:modId xmlns:p14="http://schemas.microsoft.com/office/powerpoint/2010/main" val="2072556698"/>
              </p:ext>
            </p:extLst>
          </p:nvPr>
        </p:nvGraphicFramePr>
        <p:xfrm>
          <a:off x="8376934" y="2021722"/>
          <a:ext cx="3149982" cy="2355850"/>
        </p:xfrm>
        <a:graphic>
          <a:graphicData uri="http://schemas.openxmlformats.org/drawingml/2006/table">
            <a:tbl>
              <a:tblPr firstRow="1" bandRow="1">
                <a:effectLst/>
                <a:tableStyleId>{5C22544A-7EE6-4342-B048-85BDC9FD1C3A}</a:tableStyleId>
              </a:tblPr>
              <a:tblGrid>
                <a:gridCol w="1049994">
                  <a:extLst>
                    <a:ext uri="{9D8B030D-6E8A-4147-A177-3AD203B41FA5}">
                      <a16:colId xmlns:a16="http://schemas.microsoft.com/office/drawing/2014/main" val="3351552273"/>
                    </a:ext>
                  </a:extLst>
                </a:gridCol>
                <a:gridCol w="1049994">
                  <a:extLst>
                    <a:ext uri="{9D8B030D-6E8A-4147-A177-3AD203B41FA5}">
                      <a16:colId xmlns:a16="http://schemas.microsoft.com/office/drawing/2014/main" val="2898863359"/>
                    </a:ext>
                  </a:extLst>
                </a:gridCol>
                <a:gridCol w="1049994">
                  <a:extLst>
                    <a:ext uri="{9D8B030D-6E8A-4147-A177-3AD203B41FA5}">
                      <a16:colId xmlns:a16="http://schemas.microsoft.com/office/drawing/2014/main" val="1052885096"/>
                    </a:ext>
                  </a:extLst>
                </a:gridCol>
              </a:tblGrid>
              <a:tr h="284368">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Device #3</a:t>
                      </a:r>
                      <a:endParaRPr lang="en-US" sz="1200" b="1" dirty="0">
                        <a:latin typeface="Noto Sans" panose="020B0502040504020204" pitchFamily="34"/>
                        <a:ea typeface="Noto Sans" panose="020B0502040504020204" pitchFamily="34"/>
                        <a:cs typeface="Noto Sans" panose="020B0502040504020204" pitchFamily="34"/>
                      </a:endParaRPr>
                    </a:p>
                  </a:txBody>
                  <a:tcPr>
                    <a:solidFill>
                      <a:srgbClr val="00B0F0"/>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6</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r>
                        <a:rPr lang="it-IT" sz="1200" b="1" dirty="0">
                          <a:latin typeface="Noto Sans" panose="020B0502040504020204" pitchFamily="34"/>
                          <a:ea typeface="Noto Sans" panose="020B0502040504020204" pitchFamily="34"/>
                          <a:cs typeface="Noto Sans" panose="020B0502040504020204" pitchFamily="34"/>
                        </a:rPr>
                        <a:t>Feature 7</a:t>
                      </a:r>
                      <a:endParaRPr lang="en-US" sz="1200" b="1" dirty="0">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extLst>
                  <a:ext uri="{0D108BD9-81ED-4DB2-BD59-A6C34878D82A}">
                    <a16:rowId xmlns:a16="http://schemas.microsoft.com/office/drawing/2014/main" val="3115643755"/>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1</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765036202"/>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2 </a:t>
                      </a: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14062759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3</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2162576034"/>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4</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813259081"/>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5</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782051146"/>
                  </a:ext>
                </a:extLst>
              </a:tr>
              <a:tr h="284368">
                <a:tc>
                  <a:txBody>
                    <a:bodyPr/>
                    <a:lstStyle/>
                    <a:p>
                      <a:pPr algn="ctr">
                        <a:lnSpc>
                          <a:spcPct val="150000"/>
                        </a:lnSpc>
                      </a:pPr>
                      <a:r>
                        <a:rPr lang="it-IT" sz="1200" b="1" dirty="0">
                          <a:solidFill>
                            <a:schemeClr val="bg1"/>
                          </a:solidFill>
                          <a:latin typeface="Noto Sans" panose="020B0502040504020204" pitchFamily="34"/>
                          <a:ea typeface="Noto Sans" panose="020B0502040504020204" pitchFamily="34"/>
                          <a:cs typeface="Noto Sans" panose="020B0502040504020204" pitchFamily="34"/>
                        </a:rPr>
                        <a:t>Sample 6</a:t>
                      </a:r>
                      <a:endParaRPr lang="en-US" sz="1200" b="1" dirty="0">
                        <a:solidFill>
                          <a:schemeClr val="bg1"/>
                        </a:solidFill>
                        <a:latin typeface="Noto Sans" panose="020B0502040504020204" pitchFamily="34"/>
                        <a:ea typeface="Noto Sans" panose="020B0502040504020204" pitchFamily="34"/>
                        <a:cs typeface="Noto Sans" panose="020B0502040504020204" pitchFamily="34"/>
                      </a:endParaRPr>
                    </a:p>
                  </a:txBody>
                  <a:tcPr>
                    <a:solidFill>
                      <a:schemeClr val="tx1">
                        <a:lumMod val="75000"/>
                        <a:lumOff val="2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tc>
                  <a:txBody>
                    <a:bodyPr/>
                    <a:lstStyle/>
                    <a:p>
                      <a:pPr algn="ctr">
                        <a:lnSpc>
                          <a:spcPct val="150000"/>
                        </a:lnSpc>
                      </a:pPr>
                      <a:endParaRPr lang="en-US" sz="1200" b="0" dirty="0">
                        <a:solidFill>
                          <a:schemeClr val="bg2">
                            <a:lumMod val="25000"/>
                          </a:schemeClr>
                        </a:solidFill>
                        <a:latin typeface="Noto Sans" panose="020B0502040504020204" pitchFamily="34"/>
                        <a:ea typeface="Noto Sans" panose="020B0502040504020204" pitchFamily="34"/>
                        <a:cs typeface="Noto Sans" panose="020B0502040504020204" pitchFamily="34"/>
                      </a:endParaRPr>
                    </a:p>
                  </a:txBody>
                  <a:tcPr>
                    <a:solidFill>
                      <a:schemeClr val="bg1">
                        <a:lumMod val="75000"/>
                      </a:schemeClr>
                    </a:solidFill>
                  </a:tcPr>
                </a:tc>
                <a:extLst>
                  <a:ext uri="{0D108BD9-81ED-4DB2-BD59-A6C34878D82A}">
                    <a16:rowId xmlns:a16="http://schemas.microsoft.com/office/drawing/2014/main" val="3623359815"/>
                  </a:ext>
                </a:extLst>
              </a:tr>
            </a:tbl>
          </a:graphicData>
        </a:graphic>
      </p:graphicFrame>
      <p:sp>
        <p:nvSpPr>
          <p:cNvPr id="3" name="Rettangolo 2"/>
          <p:cNvSpPr/>
          <p:nvPr/>
        </p:nvSpPr>
        <p:spPr>
          <a:xfrm>
            <a:off x="466136" y="1044862"/>
            <a:ext cx="11347322" cy="646331"/>
          </a:xfrm>
          <a:prstGeom prst="rect">
            <a:avLst/>
          </a:prstGeom>
        </p:spPr>
        <p:txBody>
          <a:bodyPr wrap="square">
            <a:spAutoFit/>
          </a:bodyPr>
          <a:lstStyle/>
          <a:p>
            <a:r>
              <a:rPr lang="it-IT" dirty="0">
                <a:latin typeface="Roboto" pitchFamily="2" charset="0"/>
                <a:ea typeface="Roboto" pitchFamily="2" charset="0"/>
              </a:rPr>
              <a:t>In </a:t>
            </a:r>
            <a:r>
              <a:rPr lang="it-IT" dirty="0">
                <a:solidFill>
                  <a:schemeClr val="accent1"/>
                </a:solidFill>
                <a:latin typeface="Roboto" pitchFamily="2" charset="0"/>
                <a:ea typeface="Roboto" pitchFamily="2" charset="0"/>
              </a:rPr>
              <a:t>Vertical FL </a:t>
            </a:r>
            <a:r>
              <a:rPr lang="it-IT" dirty="0">
                <a:latin typeface="Roboto" pitchFamily="2" charset="0"/>
                <a:ea typeface="Roboto" pitchFamily="2" charset="0"/>
              </a:rPr>
              <a:t>the </a:t>
            </a:r>
            <a:r>
              <a:rPr lang="it-IT" dirty="0" err="1">
                <a:latin typeface="Roboto" pitchFamily="2" charset="0"/>
                <a:ea typeface="Roboto" pitchFamily="2" charset="0"/>
              </a:rPr>
              <a:t>datasets</a:t>
            </a:r>
            <a:r>
              <a:rPr lang="it-IT" dirty="0">
                <a:latin typeface="Roboto" pitchFamily="2" charset="0"/>
                <a:ea typeface="Roboto" pitchFamily="2" charset="0"/>
              </a:rPr>
              <a:t> of </a:t>
            </a:r>
            <a:r>
              <a:rPr lang="it-IT" dirty="0" err="1">
                <a:latin typeface="Roboto" pitchFamily="2" charset="0"/>
                <a:ea typeface="Roboto" pitchFamily="2" charset="0"/>
              </a:rPr>
              <a:t>different</a:t>
            </a:r>
            <a:r>
              <a:rPr lang="it-IT" dirty="0">
                <a:latin typeface="Roboto" pitchFamily="2" charset="0"/>
                <a:ea typeface="Roboto" pitchFamily="2" charset="0"/>
              </a:rPr>
              <a:t> parties </a:t>
            </a:r>
            <a:r>
              <a:rPr lang="it-IT" dirty="0" err="1">
                <a:latin typeface="Roboto" pitchFamily="2" charset="0"/>
                <a:ea typeface="Roboto" pitchFamily="2" charset="0"/>
              </a:rPr>
              <a:t>have</a:t>
            </a:r>
            <a:r>
              <a:rPr lang="it-IT" dirty="0">
                <a:latin typeface="Roboto" pitchFamily="2" charset="0"/>
                <a:ea typeface="Roboto" pitchFamily="2" charset="0"/>
              </a:rPr>
              <a:t> the </a:t>
            </a:r>
            <a:r>
              <a:rPr lang="it-IT" b="1" dirty="0" err="1">
                <a:latin typeface="Roboto" pitchFamily="2" charset="0"/>
                <a:ea typeface="Roboto" pitchFamily="2" charset="0"/>
              </a:rPr>
              <a:t>same</a:t>
            </a:r>
            <a:r>
              <a:rPr lang="it-IT" b="1" dirty="0">
                <a:latin typeface="Roboto" pitchFamily="2" charset="0"/>
                <a:ea typeface="Roboto" pitchFamily="2" charset="0"/>
              </a:rPr>
              <a:t> or </a:t>
            </a:r>
            <a:r>
              <a:rPr lang="it-IT" b="1" dirty="0" err="1">
                <a:latin typeface="Roboto" pitchFamily="2" charset="0"/>
                <a:ea typeface="Roboto" pitchFamily="2" charset="0"/>
              </a:rPr>
              <a:t>similar</a:t>
            </a:r>
            <a:r>
              <a:rPr lang="it-IT" b="1" dirty="0">
                <a:latin typeface="Roboto" pitchFamily="2" charset="0"/>
                <a:ea typeface="Roboto" pitchFamily="2" charset="0"/>
              </a:rPr>
              <a:t> sample </a:t>
            </a:r>
            <a:r>
              <a:rPr lang="it-IT" b="1" dirty="0" err="1">
                <a:latin typeface="Roboto" pitchFamily="2" charset="0"/>
                <a:ea typeface="Roboto" pitchFamily="2" charset="0"/>
              </a:rPr>
              <a:t>space</a:t>
            </a:r>
            <a:r>
              <a:rPr lang="it-IT" b="1" dirty="0">
                <a:latin typeface="Roboto" pitchFamily="2" charset="0"/>
                <a:ea typeface="Roboto" pitchFamily="2" charset="0"/>
              </a:rPr>
              <a:t> </a:t>
            </a:r>
            <a:r>
              <a:rPr lang="it-IT" dirty="0" err="1">
                <a:latin typeface="Roboto" pitchFamily="2" charset="0"/>
                <a:ea typeface="Roboto" pitchFamily="2" charset="0"/>
              </a:rPr>
              <a:t>but</a:t>
            </a:r>
            <a:r>
              <a:rPr lang="it-IT" dirty="0">
                <a:latin typeface="Roboto" pitchFamily="2" charset="0"/>
                <a:ea typeface="Roboto" pitchFamily="2" charset="0"/>
              </a:rPr>
              <a:t> </a:t>
            </a:r>
            <a:r>
              <a:rPr lang="it-IT" b="1" dirty="0" err="1">
                <a:latin typeface="Roboto" pitchFamily="2" charset="0"/>
                <a:ea typeface="Roboto" pitchFamily="2" charset="0"/>
              </a:rPr>
              <a:t>differ</a:t>
            </a:r>
            <a:r>
              <a:rPr lang="it-IT" b="1" dirty="0">
                <a:latin typeface="Roboto" pitchFamily="2" charset="0"/>
                <a:ea typeface="Roboto" pitchFamily="2" charset="0"/>
              </a:rPr>
              <a:t> in</a:t>
            </a:r>
            <a:r>
              <a:rPr lang="it-IT" dirty="0">
                <a:latin typeface="Roboto" pitchFamily="2" charset="0"/>
                <a:ea typeface="Roboto" pitchFamily="2" charset="0"/>
              </a:rPr>
              <a:t> the </a:t>
            </a:r>
            <a:r>
              <a:rPr lang="it-IT" b="1" dirty="0" err="1">
                <a:latin typeface="Roboto" pitchFamily="2" charset="0"/>
                <a:ea typeface="Roboto" pitchFamily="2" charset="0"/>
              </a:rPr>
              <a:t>feature</a:t>
            </a:r>
            <a:r>
              <a:rPr lang="it-IT" b="1" dirty="0">
                <a:latin typeface="Roboto" pitchFamily="2" charset="0"/>
                <a:ea typeface="Roboto" pitchFamily="2" charset="0"/>
              </a:rPr>
              <a:t> </a:t>
            </a:r>
            <a:r>
              <a:rPr lang="it-IT" b="1" dirty="0" err="1">
                <a:latin typeface="Roboto" pitchFamily="2" charset="0"/>
                <a:ea typeface="Roboto" pitchFamily="2" charset="0"/>
              </a:rPr>
              <a:t>space</a:t>
            </a:r>
            <a:r>
              <a:rPr lang="it-IT" b="1" dirty="0">
                <a:latin typeface="Roboto" pitchFamily="2" charset="0"/>
                <a:ea typeface="Roboto" pitchFamily="2" charset="0"/>
              </a:rPr>
              <a:t> </a:t>
            </a:r>
            <a:r>
              <a:rPr lang="it-IT" dirty="0">
                <a:latin typeface="Roboto" pitchFamily="2" charset="0"/>
                <a:ea typeface="Roboto" pitchFamily="2" charset="0"/>
              </a:rPr>
              <a:t>(for </a:t>
            </a:r>
            <a:r>
              <a:rPr lang="it-IT" dirty="0" err="1">
                <a:latin typeface="Roboto" pitchFamily="2" charset="0"/>
                <a:ea typeface="Roboto" pitchFamily="2" charset="0"/>
              </a:rPr>
              <a:t>instance</a:t>
            </a:r>
            <a:r>
              <a:rPr lang="it-IT" dirty="0">
                <a:latin typeface="Roboto" pitchFamily="2" charset="0"/>
                <a:ea typeface="Roboto" pitchFamily="2" charset="0"/>
              </a:rPr>
              <a:t>, </a:t>
            </a:r>
            <a:r>
              <a:rPr lang="it-IT" dirty="0" err="1">
                <a:latin typeface="Roboto" pitchFamily="2" charset="0"/>
                <a:ea typeface="Roboto" pitchFamily="2" charset="0"/>
              </a:rPr>
              <a:t>municipality</a:t>
            </a:r>
            <a:r>
              <a:rPr lang="it-IT" dirty="0">
                <a:latin typeface="Roboto" pitchFamily="2" charset="0"/>
                <a:ea typeface="Roboto" pitchFamily="2" charset="0"/>
              </a:rPr>
              <a:t> </a:t>
            </a:r>
            <a:r>
              <a:rPr lang="it-IT" dirty="0" err="1">
                <a:latin typeface="Roboto" pitchFamily="2" charset="0"/>
                <a:ea typeface="Roboto" pitchFamily="2" charset="0"/>
              </a:rPr>
              <a:t>registry</a:t>
            </a:r>
            <a:r>
              <a:rPr lang="it-IT" dirty="0">
                <a:latin typeface="Roboto" pitchFamily="2" charset="0"/>
                <a:ea typeface="Roboto" pitchFamily="2" charset="0"/>
              </a:rPr>
              <a:t> and hospital data). </a:t>
            </a:r>
          </a:p>
        </p:txBody>
      </p:sp>
      <p:sp>
        <p:nvSpPr>
          <p:cNvPr id="4" name="Rettangolo 3"/>
          <p:cNvSpPr/>
          <p:nvPr/>
        </p:nvSpPr>
        <p:spPr>
          <a:xfrm>
            <a:off x="648416" y="5601897"/>
            <a:ext cx="10878499" cy="646331"/>
          </a:xfrm>
          <a:prstGeom prst="rect">
            <a:avLst/>
          </a:prstGeom>
        </p:spPr>
        <p:txBody>
          <a:bodyPr wrap="square">
            <a:spAutoFit/>
          </a:bodyPr>
          <a:lstStyle/>
          <a:p>
            <a:r>
              <a:rPr lang="it-IT" dirty="0">
                <a:latin typeface="Roboto" pitchFamily="2" charset="0"/>
                <a:ea typeface="Roboto" pitchFamily="2" charset="0"/>
              </a:rPr>
              <a:t>In </a:t>
            </a:r>
            <a:r>
              <a:rPr lang="it-IT" dirty="0" err="1">
                <a:solidFill>
                  <a:schemeClr val="accent1"/>
                </a:solidFill>
                <a:latin typeface="Roboto" pitchFamily="2" charset="0"/>
                <a:ea typeface="Roboto" pitchFamily="2" charset="0"/>
              </a:rPr>
              <a:t>Hybrid</a:t>
            </a:r>
            <a:r>
              <a:rPr lang="it-IT" dirty="0">
                <a:solidFill>
                  <a:schemeClr val="accent1"/>
                </a:solidFill>
                <a:latin typeface="Roboto" pitchFamily="2" charset="0"/>
                <a:ea typeface="Roboto" pitchFamily="2" charset="0"/>
              </a:rPr>
              <a:t> FL</a:t>
            </a:r>
            <a:r>
              <a:rPr lang="it-IT" dirty="0">
                <a:latin typeface="Roboto" pitchFamily="2" charset="0"/>
                <a:ea typeface="Roboto" pitchFamily="2" charset="0"/>
              </a:rPr>
              <a:t> </a:t>
            </a:r>
            <a:r>
              <a:rPr lang="it-IT" dirty="0" err="1">
                <a:latin typeface="Roboto" pitchFamily="2" charset="0"/>
                <a:ea typeface="Roboto" pitchFamily="2" charset="0"/>
              </a:rPr>
              <a:t>partition</a:t>
            </a:r>
            <a:r>
              <a:rPr lang="it-IT" dirty="0">
                <a:latin typeface="Roboto" pitchFamily="2" charset="0"/>
                <a:ea typeface="Roboto" pitchFamily="2" charset="0"/>
              </a:rPr>
              <a:t> of data </a:t>
            </a:r>
            <a:r>
              <a:rPr lang="it-IT" dirty="0" err="1">
                <a:latin typeface="Roboto" pitchFamily="2" charset="0"/>
                <a:ea typeface="Roboto" pitchFamily="2" charset="0"/>
              </a:rPr>
              <a:t>among</a:t>
            </a:r>
            <a:r>
              <a:rPr lang="it-IT" dirty="0">
                <a:latin typeface="Roboto" pitchFamily="2" charset="0"/>
                <a:ea typeface="Roboto" pitchFamily="2" charset="0"/>
              </a:rPr>
              <a:t> the parties </a:t>
            </a:r>
            <a:r>
              <a:rPr lang="it-IT" dirty="0" err="1">
                <a:latin typeface="Roboto" pitchFamily="2" charset="0"/>
                <a:ea typeface="Roboto" pitchFamily="2" charset="0"/>
              </a:rPr>
              <a:t>may</a:t>
            </a:r>
            <a:r>
              <a:rPr lang="it-IT" dirty="0">
                <a:latin typeface="Roboto" pitchFamily="2" charset="0"/>
                <a:ea typeface="Roboto" pitchFamily="2" charset="0"/>
              </a:rPr>
              <a:t> be </a:t>
            </a:r>
            <a:r>
              <a:rPr lang="it-IT" b="1" dirty="0">
                <a:latin typeface="Roboto" pitchFamily="2" charset="0"/>
                <a:ea typeface="Roboto" pitchFamily="2" charset="0"/>
              </a:rPr>
              <a:t>a </a:t>
            </a:r>
            <a:r>
              <a:rPr lang="it-IT" b="1" dirty="0" err="1">
                <a:latin typeface="Roboto" pitchFamily="2" charset="0"/>
                <a:ea typeface="Roboto" pitchFamily="2" charset="0"/>
              </a:rPr>
              <a:t>hybrid</a:t>
            </a:r>
            <a:r>
              <a:rPr lang="it-IT" b="1" dirty="0">
                <a:latin typeface="Roboto" pitchFamily="2" charset="0"/>
                <a:ea typeface="Roboto" pitchFamily="2" charset="0"/>
              </a:rPr>
              <a:t> of </a:t>
            </a:r>
            <a:r>
              <a:rPr lang="it-IT" b="1" dirty="0" err="1">
                <a:latin typeface="Roboto" pitchFamily="2" charset="0"/>
                <a:ea typeface="Roboto" pitchFamily="2" charset="0"/>
              </a:rPr>
              <a:t>horizontal</a:t>
            </a:r>
            <a:r>
              <a:rPr lang="it-IT" b="1" dirty="0">
                <a:latin typeface="Roboto" pitchFamily="2" charset="0"/>
                <a:ea typeface="Roboto" pitchFamily="2" charset="0"/>
              </a:rPr>
              <a:t> </a:t>
            </a:r>
            <a:r>
              <a:rPr lang="it-IT" b="1" dirty="0" err="1">
                <a:latin typeface="Roboto" pitchFamily="2" charset="0"/>
                <a:ea typeface="Roboto" pitchFamily="2" charset="0"/>
              </a:rPr>
              <a:t>partition</a:t>
            </a:r>
            <a:r>
              <a:rPr lang="it-IT" b="1" dirty="0">
                <a:latin typeface="Roboto" pitchFamily="2" charset="0"/>
                <a:ea typeface="Roboto" pitchFamily="2" charset="0"/>
              </a:rPr>
              <a:t> and </a:t>
            </a:r>
            <a:r>
              <a:rPr lang="it-IT" b="1" dirty="0" err="1">
                <a:latin typeface="Roboto" pitchFamily="2" charset="0"/>
                <a:ea typeface="Roboto" pitchFamily="2" charset="0"/>
              </a:rPr>
              <a:t>vertical</a:t>
            </a:r>
            <a:r>
              <a:rPr lang="it-IT" b="1" dirty="0">
                <a:latin typeface="Roboto" pitchFamily="2" charset="0"/>
                <a:ea typeface="Roboto" pitchFamily="2" charset="0"/>
              </a:rPr>
              <a:t> </a:t>
            </a:r>
            <a:r>
              <a:rPr lang="it-IT" b="1" dirty="0" err="1">
                <a:latin typeface="Roboto" pitchFamily="2" charset="0"/>
                <a:ea typeface="Roboto" pitchFamily="2" charset="0"/>
              </a:rPr>
              <a:t>partition</a:t>
            </a:r>
            <a:r>
              <a:rPr lang="it-IT" dirty="0">
                <a:latin typeface="Roboto" pitchFamily="2" charset="0"/>
                <a:ea typeface="Roboto" pitchFamily="2" charset="0"/>
              </a:rPr>
              <a:t>. </a:t>
            </a:r>
          </a:p>
        </p:txBody>
      </p:sp>
      <p:pic>
        <p:nvPicPr>
          <p:cNvPr id="6" name="Immagine 5" descr="Immagine che contiene testo, design&#10;&#10;Il contenuto generato dall'IA potrebbe non essere corretto.">
            <a:extLst>
              <a:ext uri="{FF2B5EF4-FFF2-40B4-BE49-F238E27FC236}">
                <a16:creationId xmlns:a16="http://schemas.microsoft.com/office/drawing/2014/main" id="{102C1451-0D73-489F-B6BF-468AC9989DE4}"/>
              </a:ext>
            </a:extLst>
          </p:cNvPr>
          <p:cNvPicPr>
            <a:picLocks noChangeAspect="1"/>
          </p:cNvPicPr>
          <p:nvPr/>
        </p:nvPicPr>
        <p:blipFill>
          <a:blip r:embed="rId2"/>
          <a:stretch>
            <a:fillRect/>
          </a:stretch>
        </p:blipFill>
        <p:spPr>
          <a:xfrm>
            <a:off x="1764811" y="4622043"/>
            <a:ext cx="1206500" cy="927100"/>
          </a:xfrm>
          <a:prstGeom prst="rect">
            <a:avLst/>
          </a:prstGeom>
        </p:spPr>
      </p:pic>
      <p:pic>
        <p:nvPicPr>
          <p:cNvPr id="7" name="Immagine 6" descr="Immagine che contiene testo, design&#10;&#10;Il contenuto generato dall'IA potrebbe non essere corretto.">
            <a:extLst>
              <a:ext uri="{FF2B5EF4-FFF2-40B4-BE49-F238E27FC236}">
                <a16:creationId xmlns:a16="http://schemas.microsoft.com/office/drawing/2014/main" id="{69ED2965-B6FD-573B-5C9B-27E34D40494D}"/>
              </a:ext>
            </a:extLst>
          </p:cNvPr>
          <p:cNvPicPr>
            <a:picLocks noChangeAspect="1"/>
          </p:cNvPicPr>
          <p:nvPr/>
        </p:nvPicPr>
        <p:blipFill>
          <a:blip r:embed="rId2"/>
          <a:stretch>
            <a:fillRect/>
          </a:stretch>
        </p:blipFill>
        <p:spPr>
          <a:xfrm>
            <a:off x="5820996" y="4645442"/>
            <a:ext cx="1206500" cy="927100"/>
          </a:xfrm>
          <a:prstGeom prst="rect">
            <a:avLst/>
          </a:prstGeom>
        </p:spPr>
      </p:pic>
      <p:pic>
        <p:nvPicPr>
          <p:cNvPr id="8" name="Immagine 7" descr="Immagine che contiene testo, design&#10;&#10;Il contenuto generato dall'IA potrebbe non essere corretto.">
            <a:extLst>
              <a:ext uri="{FF2B5EF4-FFF2-40B4-BE49-F238E27FC236}">
                <a16:creationId xmlns:a16="http://schemas.microsoft.com/office/drawing/2014/main" id="{BD28020B-BF94-D74E-19D9-1738077FF57A}"/>
              </a:ext>
            </a:extLst>
          </p:cNvPr>
          <p:cNvPicPr>
            <a:picLocks noChangeAspect="1"/>
          </p:cNvPicPr>
          <p:nvPr/>
        </p:nvPicPr>
        <p:blipFill>
          <a:blip r:embed="rId2"/>
          <a:stretch>
            <a:fillRect/>
          </a:stretch>
        </p:blipFill>
        <p:spPr>
          <a:xfrm>
            <a:off x="9443426" y="4622043"/>
            <a:ext cx="1206500" cy="927100"/>
          </a:xfrm>
          <a:prstGeom prst="rect">
            <a:avLst/>
          </a:prstGeom>
        </p:spPr>
      </p:pic>
    </p:spTree>
    <p:extLst>
      <p:ext uri="{BB962C8B-B14F-4D97-AF65-F5344CB8AC3E}">
        <p14:creationId xmlns:p14="http://schemas.microsoft.com/office/powerpoint/2010/main" val="1344026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325563"/>
          </a:xfrm>
        </p:spPr>
        <p:txBody>
          <a:bodyPr/>
          <a:lstStyle/>
          <a:p>
            <a:r>
              <a:rPr lang="en-US" sz="4000" b="1" dirty="0">
                <a:solidFill>
                  <a:schemeClr val="tx2">
                    <a:lumMod val="75000"/>
                  </a:schemeClr>
                </a:solidFill>
                <a:latin typeface="+mn-lt"/>
              </a:rPr>
              <a:t>Communication Architecture</a:t>
            </a:r>
          </a:p>
        </p:txBody>
      </p:sp>
      <p:sp>
        <p:nvSpPr>
          <p:cNvPr id="17" name="TextBox 2">
            <a:extLst>
              <a:ext uri="{FF2B5EF4-FFF2-40B4-BE49-F238E27FC236}">
                <a16:creationId xmlns:a16="http://schemas.microsoft.com/office/drawing/2014/main" id="{BEB2F744-CCA8-4CA2-8CC5-43C6A462C114}"/>
              </a:ext>
            </a:extLst>
          </p:cNvPr>
          <p:cNvSpPr txBox="1"/>
          <p:nvPr/>
        </p:nvSpPr>
        <p:spPr>
          <a:xfrm>
            <a:off x="3527234" y="1440002"/>
            <a:ext cx="3680816" cy="369332"/>
          </a:xfrm>
          <a:prstGeom prst="rect">
            <a:avLst/>
          </a:prstGeom>
          <a:noFill/>
        </p:spPr>
        <p:txBody>
          <a:bodyPr wrap="none" rtlCol="0">
            <a:spAutoFit/>
          </a:bodyPr>
          <a:lstStyle/>
          <a:p>
            <a:r>
              <a:rPr lang="it-IT" dirty="0" err="1">
                <a:solidFill>
                  <a:schemeClr val="accent1"/>
                </a:solidFill>
                <a:latin typeface="Roboto" pitchFamily="2" charset="0"/>
                <a:ea typeface="Roboto" pitchFamily="2" charset="0"/>
              </a:rPr>
              <a:t>Centralized</a:t>
            </a:r>
            <a:r>
              <a:rPr lang="it-IT" dirty="0">
                <a:solidFill>
                  <a:schemeClr val="accent1"/>
                </a:solidFill>
                <a:latin typeface="Roboto" pitchFamily="2" charset="0"/>
                <a:ea typeface="Roboto" pitchFamily="2" charset="0"/>
              </a:rPr>
              <a:t> </a:t>
            </a:r>
            <a:r>
              <a:rPr lang="it-IT" dirty="0">
                <a:latin typeface="Roboto" pitchFamily="2" charset="0"/>
                <a:ea typeface="Roboto" pitchFamily="2" charset="0"/>
              </a:rPr>
              <a:t>versus </a:t>
            </a:r>
            <a:r>
              <a:rPr lang="it-IT" dirty="0">
                <a:solidFill>
                  <a:schemeClr val="accent1"/>
                </a:solidFill>
                <a:latin typeface="Roboto" pitchFamily="2" charset="0"/>
                <a:ea typeface="Roboto" pitchFamily="2" charset="0"/>
              </a:rPr>
              <a:t>non-</a:t>
            </a:r>
            <a:r>
              <a:rPr lang="it-IT" dirty="0" err="1">
                <a:solidFill>
                  <a:schemeClr val="accent1"/>
                </a:solidFill>
                <a:latin typeface="Roboto" pitchFamily="2" charset="0"/>
                <a:ea typeface="Roboto" pitchFamily="2" charset="0"/>
              </a:rPr>
              <a:t>centralized</a:t>
            </a:r>
            <a:endParaRPr lang="en-US" dirty="0">
              <a:latin typeface="Roboto" pitchFamily="2" charset="0"/>
              <a:ea typeface="Roboto" pitchFamily="2" charset="0"/>
            </a:endParaRPr>
          </a:p>
        </p:txBody>
      </p:sp>
      <p:pic>
        <p:nvPicPr>
          <p:cNvPr id="18" name="Picture 4">
            <a:extLst>
              <a:ext uri="{FF2B5EF4-FFF2-40B4-BE49-F238E27FC236}">
                <a16:creationId xmlns:a16="http://schemas.microsoft.com/office/drawing/2014/main" id="{EA119763-FF57-4373-93E8-58848C041CF0}"/>
              </a:ext>
            </a:extLst>
          </p:cNvPr>
          <p:cNvPicPr>
            <a:picLocks noChangeAspect="1"/>
          </p:cNvPicPr>
          <p:nvPr/>
        </p:nvPicPr>
        <p:blipFill>
          <a:blip r:embed="rId3"/>
          <a:stretch>
            <a:fillRect/>
          </a:stretch>
        </p:blipFill>
        <p:spPr>
          <a:xfrm>
            <a:off x="7499998" y="1927979"/>
            <a:ext cx="3691233" cy="3620077"/>
          </a:xfrm>
          <a:prstGeom prst="rect">
            <a:avLst/>
          </a:prstGeom>
        </p:spPr>
      </p:pic>
      <p:pic>
        <p:nvPicPr>
          <p:cNvPr id="3" name="Picture 6">
            <a:extLst>
              <a:ext uri="{FF2B5EF4-FFF2-40B4-BE49-F238E27FC236}">
                <a16:creationId xmlns:a16="http://schemas.microsoft.com/office/drawing/2014/main" id="{29B1305C-38FF-02F0-E648-F9DB1B655A72}"/>
              </a:ext>
            </a:extLst>
          </p:cNvPr>
          <p:cNvPicPr>
            <a:picLocks noChangeAspect="1"/>
          </p:cNvPicPr>
          <p:nvPr/>
        </p:nvPicPr>
        <p:blipFill>
          <a:blip r:embed="rId4"/>
          <a:stretch>
            <a:fillRect/>
          </a:stretch>
        </p:blipFill>
        <p:spPr>
          <a:xfrm>
            <a:off x="1106276" y="2021763"/>
            <a:ext cx="3680816" cy="3879291"/>
          </a:xfrm>
          <a:prstGeom prst="rect">
            <a:avLst/>
          </a:prstGeom>
        </p:spPr>
      </p:pic>
    </p:spTree>
    <p:extLst>
      <p:ext uri="{BB962C8B-B14F-4D97-AF65-F5344CB8AC3E}">
        <p14:creationId xmlns:p14="http://schemas.microsoft.com/office/powerpoint/2010/main" val="745067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8907C7-0C23-15FE-59CB-3AACB64011EE}"/>
              </a:ext>
            </a:extLst>
          </p:cNvPr>
          <p:cNvSpPr txBox="1">
            <a:spLocks/>
          </p:cNvSpPr>
          <p:nvPr/>
        </p:nvSpPr>
        <p:spPr>
          <a:xfrm>
            <a:off x="698500" y="1937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Helvetica" pitchFamily="2" charset="0"/>
                <a:ea typeface="+mj-ea"/>
                <a:cs typeface="+mj-cs"/>
              </a:defRPr>
            </a:lvl1pPr>
          </a:lstStyle>
          <a:p>
            <a:r>
              <a:rPr lang="en-US" sz="4000" b="1">
                <a:solidFill>
                  <a:schemeClr val="tx2">
                    <a:lumMod val="75000"/>
                  </a:schemeClr>
                </a:solidFill>
                <a:latin typeface="+mn-lt"/>
              </a:rPr>
              <a:t>Scale of Federation</a:t>
            </a:r>
            <a:endParaRPr lang="en-US" sz="4000" b="1" dirty="0">
              <a:solidFill>
                <a:schemeClr val="tx2">
                  <a:lumMod val="75000"/>
                </a:schemeClr>
              </a:solidFill>
              <a:latin typeface="+mn-lt"/>
            </a:endParaRPr>
          </a:p>
        </p:txBody>
      </p:sp>
      <p:pic>
        <p:nvPicPr>
          <p:cNvPr id="4" name="Immagine 3" descr="Immagine che contiene testo, diagramma, Carattere, design&#10;&#10;Il contenuto generato dall'IA potrebbe non essere corretto.">
            <a:extLst>
              <a:ext uri="{FF2B5EF4-FFF2-40B4-BE49-F238E27FC236}">
                <a16:creationId xmlns:a16="http://schemas.microsoft.com/office/drawing/2014/main" id="{2E0AD773-A921-4292-A27D-C89E187C70BF}"/>
              </a:ext>
            </a:extLst>
          </p:cNvPr>
          <p:cNvPicPr>
            <a:picLocks noChangeAspect="1"/>
          </p:cNvPicPr>
          <p:nvPr/>
        </p:nvPicPr>
        <p:blipFill>
          <a:blip r:embed="rId3"/>
          <a:stretch>
            <a:fillRect/>
          </a:stretch>
        </p:blipFill>
        <p:spPr>
          <a:xfrm>
            <a:off x="977901" y="850900"/>
            <a:ext cx="9420468" cy="5105974"/>
          </a:xfrm>
          <a:prstGeom prst="rect">
            <a:avLst/>
          </a:prstGeom>
        </p:spPr>
      </p:pic>
    </p:spTree>
    <p:extLst>
      <p:ext uri="{BB962C8B-B14F-4D97-AF65-F5344CB8AC3E}">
        <p14:creationId xmlns:p14="http://schemas.microsoft.com/office/powerpoint/2010/main" val="10766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C665F394-75FD-FF93-CA57-4874032F33C3}"/>
              </a:ext>
            </a:extLst>
          </p:cNvPr>
          <p:cNvSpPr txBox="1">
            <a:spLocks/>
          </p:cNvSpPr>
          <p:nvPr/>
        </p:nvSpPr>
        <p:spPr>
          <a:xfrm>
            <a:off x="70338" y="1094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lumMod val="50000"/>
                  </a:schemeClr>
                </a:solidFill>
                <a:latin typeface="Helvetica" pitchFamily="2" charset="0"/>
                <a:ea typeface="+mj-ea"/>
                <a:cs typeface="+mj-cs"/>
              </a:defRPr>
            </a:lvl1pPr>
          </a:lstStyle>
          <a:p>
            <a:r>
              <a:rPr lang="en-US" sz="4000" b="1" dirty="0">
                <a:solidFill>
                  <a:schemeClr val="tx2">
                    <a:lumMod val="75000"/>
                  </a:schemeClr>
                </a:solidFill>
                <a:latin typeface="+mn-lt"/>
              </a:rPr>
              <a:t>Popular approaches for Federated Learning</a:t>
            </a:r>
          </a:p>
        </p:txBody>
      </p:sp>
      <p:sp>
        <p:nvSpPr>
          <p:cNvPr id="7" name="TextBox 24">
            <a:extLst>
              <a:ext uri="{FF2B5EF4-FFF2-40B4-BE49-F238E27FC236}">
                <a16:creationId xmlns:a16="http://schemas.microsoft.com/office/drawing/2014/main" id="{A062F09A-146D-114B-11F3-018E693E60CA}"/>
              </a:ext>
            </a:extLst>
          </p:cNvPr>
          <p:cNvSpPr txBox="1"/>
          <p:nvPr/>
        </p:nvSpPr>
        <p:spPr>
          <a:xfrm>
            <a:off x="248252" y="1179426"/>
            <a:ext cx="11213646" cy="430887"/>
          </a:xfrm>
          <a:prstGeom prst="rect">
            <a:avLst/>
          </a:prstGeom>
          <a:noFill/>
        </p:spPr>
        <p:txBody>
          <a:bodyPr wrap="square" rtlCol="0">
            <a:spAutoFit/>
          </a:bodyPr>
          <a:lstStyle/>
          <a:p>
            <a:r>
              <a:rPr lang="it-IT" sz="2200" b="1" i="1" dirty="0" err="1">
                <a:latin typeface="Roboto" pitchFamily="2" charset="0"/>
                <a:ea typeface="Roboto" pitchFamily="2" charset="0"/>
              </a:rPr>
              <a:t>Federated</a:t>
            </a:r>
            <a:r>
              <a:rPr lang="it-IT" sz="2200" b="1" i="1" dirty="0">
                <a:latin typeface="Roboto" pitchFamily="2" charset="0"/>
                <a:ea typeface="Roboto" pitchFamily="2" charset="0"/>
              </a:rPr>
              <a:t> </a:t>
            </a:r>
            <a:r>
              <a:rPr lang="it-IT" sz="2200" b="1" i="1" dirty="0" err="1">
                <a:latin typeface="Roboto" pitchFamily="2" charset="0"/>
                <a:ea typeface="Roboto" pitchFamily="2" charset="0"/>
              </a:rPr>
              <a:t>Averaging</a:t>
            </a:r>
            <a:r>
              <a:rPr lang="it-IT" sz="2200" b="1" i="1" dirty="0">
                <a:latin typeface="Roboto" pitchFamily="2" charset="0"/>
                <a:ea typeface="Roboto" pitchFamily="2" charset="0"/>
              </a:rPr>
              <a:t> (</a:t>
            </a:r>
            <a:r>
              <a:rPr lang="it-IT" sz="2200" b="1" i="1" dirty="0" err="1">
                <a:latin typeface="Roboto" pitchFamily="2" charset="0"/>
                <a:ea typeface="Roboto" pitchFamily="2" charset="0"/>
              </a:rPr>
              <a:t>FedAVG</a:t>
            </a:r>
            <a:r>
              <a:rPr lang="it-IT" sz="2200" b="1" i="1" dirty="0">
                <a:latin typeface="Roboto" pitchFamily="2" charset="0"/>
                <a:ea typeface="Roboto" pitchFamily="2" charset="0"/>
              </a:rPr>
              <a:t>)</a:t>
            </a:r>
            <a:endParaRPr lang="it-IT" dirty="0">
              <a:latin typeface="Roboto" pitchFamily="2" charset="0"/>
              <a:ea typeface="Roboto" pitchFamily="2" charset="0"/>
            </a:endParaRPr>
          </a:p>
        </p:txBody>
      </p:sp>
      <p:sp>
        <p:nvSpPr>
          <p:cNvPr id="8" name="Rectangle: Rounded Corners 38">
            <a:extLst>
              <a:ext uri="{FF2B5EF4-FFF2-40B4-BE49-F238E27FC236}">
                <a16:creationId xmlns:a16="http://schemas.microsoft.com/office/drawing/2014/main" id="{8E6BF6B6-F69C-19B7-C6C7-80B3498320A3}"/>
              </a:ext>
            </a:extLst>
          </p:cNvPr>
          <p:cNvSpPr/>
          <p:nvPr/>
        </p:nvSpPr>
        <p:spPr>
          <a:xfrm>
            <a:off x="248252" y="4903232"/>
            <a:ext cx="11778273" cy="19249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9">
            <a:extLst>
              <a:ext uri="{FF2B5EF4-FFF2-40B4-BE49-F238E27FC236}">
                <a16:creationId xmlns:a16="http://schemas.microsoft.com/office/drawing/2014/main" id="{7C56832E-8434-01DD-C77E-F947D2B55A5E}"/>
              </a:ext>
            </a:extLst>
          </p:cNvPr>
          <p:cNvSpPr txBox="1"/>
          <p:nvPr/>
        </p:nvSpPr>
        <p:spPr>
          <a:xfrm>
            <a:off x="248252" y="5050114"/>
            <a:ext cx="11891999" cy="1631216"/>
          </a:xfrm>
          <a:prstGeom prst="rect">
            <a:avLst/>
          </a:prstGeom>
          <a:noFill/>
        </p:spPr>
        <p:txBody>
          <a:bodyPr wrap="square" rtlCol="0">
            <a:spAutoFit/>
          </a:bodyPr>
          <a:lstStyle/>
          <a:p>
            <a:pPr marL="457200" indent="-457200">
              <a:buFont typeface="+mj-lt"/>
              <a:buAutoNum type="arabicPeriod"/>
            </a:pPr>
            <a:r>
              <a:rPr lang="it-IT" sz="2000" dirty="0" err="1">
                <a:solidFill>
                  <a:schemeClr val="bg1"/>
                </a:solidFill>
                <a:latin typeface="Roboto" pitchFamily="2" charset="0"/>
                <a:ea typeface="Roboto" pitchFamily="2" charset="0"/>
              </a:rPr>
              <a:t>Each</a:t>
            </a:r>
            <a:r>
              <a:rPr lang="it-IT" sz="2000" dirty="0">
                <a:solidFill>
                  <a:schemeClr val="bg1"/>
                </a:solidFill>
                <a:latin typeface="Roboto" pitchFamily="2" charset="0"/>
                <a:ea typeface="Roboto" pitchFamily="2" charset="0"/>
              </a:rPr>
              <a:t> client </a:t>
            </a:r>
            <a:r>
              <a:rPr lang="it-IT" sz="2000" dirty="0" err="1">
                <a:solidFill>
                  <a:schemeClr val="bg1"/>
                </a:solidFill>
                <a:latin typeface="Roboto" pitchFamily="2" charset="0"/>
                <a:ea typeface="Roboto" pitchFamily="2" charset="0"/>
              </a:rPr>
              <a:t>performs</a:t>
            </a:r>
            <a:r>
              <a:rPr lang="it-IT" sz="2000" dirty="0">
                <a:solidFill>
                  <a:schemeClr val="bg1"/>
                </a:solidFill>
                <a:latin typeface="Roboto" pitchFamily="2" charset="0"/>
                <a:ea typeface="Roboto" pitchFamily="2" charset="0"/>
              </a:rPr>
              <a:t> one or </a:t>
            </a:r>
            <a:r>
              <a:rPr lang="it-IT" sz="2000" dirty="0" err="1">
                <a:solidFill>
                  <a:schemeClr val="bg1"/>
                </a:solidFill>
                <a:latin typeface="Roboto" pitchFamily="2" charset="0"/>
                <a:ea typeface="Roboto" pitchFamily="2" charset="0"/>
              </a:rPr>
              <a:t>several</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local</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gradient</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descent</a:t>
            </a:r>
            <a:r>
              <a:rPr lang="it-IT" sz="2000" dirty="0">
                <a:solidFill>
                  <a:schemeClr val="bg1"/>
                </a:solidFill>
                <a:latin typeface="Roboto" pitchFamily="2" charset="0"/>
                <a:ea typeface="Roboto" pitchFamily="2" charset="0"/>
              </a:rPr>
              <a:t> steps on </a:t>
            </a:r>
            <a:r>
              <a:rPr lang="it-IT" sz="2000" dirty="0" err="1">
                <a:solidFill>
                  <a:schemeClr val="bg1"/>
                </a:solidFill>
                <a:latin typeface="Roboto" pitchFamily="2" charset="0"/>
                <a:ea typeface="Roboto" pitchFamily="2" charset="0"/>
              </a:rPr>
              <a:t>its</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own</a:t>
            </a:r>
            <a:r>
              <a:rPr lang="it-IT" sz="2000" dirty="0">
                <a:solidFill>
                  <a:schemeClr val="bg1"/>
                </a:solidFill>
                <a:latin typeface="Roboto" pitchFamily="2" charset="0"/>
                <a:ea typeface="Roboto" pitchFamily="2" charset="0"/>
              </a:rPr>
              <a:t> data </a:t>
            </a:r>
            <a:r>
              <a:rPr lang="it-IT" sz="2000" dirty="0" err="1">
                <a:solidFill>
                  <a:schemeClr val="bg1"/>
                </a:solidFill>
                <a:latin typeface="Roboto" pitchFamily="2" charset="0"/>
                <a:ea typeface="Roboto" pitchFamily="2" charset="0"/>
              </a:rPr>
              <a:t>using</a:t>
            </a:r>
            <a:r>
              <a:rPr lang="it-IT" sz="2000" dirty="0">
                <a:solidFill>
                  <a:schemeClr val="bg1"/>
                </a:solidFill>
                <a:latin typeface="Roboto" pitchFamily="2" charset="0"/>
                <a:ea typeface="Roboto" pitchFamily="2" charset="0"/>
              </a:rPr>
              <a:t> the </a:t>
            </a:r>
            <a:r>
              <a:rPr lang="it-IT" sz="2000" dirty="0" err="1">
                <a:solidFill>
                  <a:schemeClr val="bg1"/>
                </a:solidFill>
                <a:latin typeface="Roboto" pitchFamily="2" charset="0"/>
                <a:ea typeface="Roboto" pitchFamily="2" charset="0"/>
              </a:rPr>
              <a:t>current</a:t>
            </a:r>
            <a:r>
              <a:rPr lang="it-IT" sz="2000" dirty="0">
                <a:solidFill>
                  <a:schemeClr val="bg1"/>
                </a:solidFill>
                <a:latin typeface="Roboto" pitchFamily="2" charset="0"/>
                <a:ea typeface="Roboto" pitchFamily="2" charset="0"/>
              </a:rPr>
              <a:t> global model </a:t>
            </a:r>
            <a:r>
              <a:rPr lang="it-IT" sz="2000" dirty="0" err="1">
                <a:solidFill>
                  <a:schemeClr val="bg1"/>
                </a:solidFill>
                <a:latin typeface="Roboto" pitchFamily="2" charset="0"/>
                <a:ea typeface="Roboto" pitchFamily="2" charset="0"/>
              </a:rPr>
              <a:t>w</a:t>
            </a:r>
            <a:r>
              <a:rPr lang="it-IT" sz="2000" baseline="-25000" dirty="0" err="1">
                <a:solidFill>
                  <a:schemeClr val="bg1"/>
                </a:solidFill>
                <a:latin typeface="Roboto" pitchFamily="2" charset="0"/>
                <a:ea typeface="Roboto" pitchFamily="2" charset="0"/>
              </a:rPr>
              <a:t>t</a:t>
            </a:r>
            <a:endParaRPr lang="it-IT" sz="2000" baseline="-25000" dirty="0">
              <a:solidFill>
                <a:schemeClr val="bg1"/>
              </a:solidFill>
              <a:latin typeface="Roboto" pitchFamily="2" charset="0"/>
              <a:ea typeface="Roboto" pitchFamily="2" charset="0"/>
            </a:endParaRPr>
          </a:p>
          <a:p>
            <a:pPr marL="457200" indent="-457200">
              <a:buFont typeface="+mj-lt"/>
              <a:buAutoNum type="arabicPeriod"/>
            </a:pPr>
            <a:r>
              <a:rPr lang="it-IT" sz="2000" dirty="0">
                <a:solidFill>
                  <a:schemeClr val="bg1"/>
                </a:solidFill>
                <a:latin typeface="Roboto" pitchFamily="2" charset="0"/>
                <a:ea typeface="Roboto" pitchFamily="2" charset="0"/>
              </a:rPr>
              <a:t>The </a:t>
            </a:r>
            <a:r>
              <a:rPr lang="it-IT" sz="2000" dirty="0" err="1">
                <a:solidFill>
                  <a:schemeClr val="bg1"/>
                </a:solidFill>
                <a:latin typeface="Roboto" pitchFamily="2" charset="0"/>
                <a:ea typeface="Roboto" pitchFamily="2" charset="0"/>
              </a:rPr>
              <a:t>locally</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updated</a:t>
            </a:r>
            <a:r>
              <a:rPr lang="it-IT" sz="2000" dirty="0">
                <a:solidFill>
                  <a:schemeClr val="bg1"/>
                </a:solidFill>
                <a:latin typeface="Roboto" pitchFamily="2" charset="0"/>
                <a:ea typeface="Roboto" pitchFamily="2" charset="0"/>
              </a:rPr>
              <a:t> models are </a:t>
            </a:r>
            <a:r>
              <a:rPr lang="it-IT" sz="2000" dirty="0" err="1">
                <a:solidFill>
                  <a:schemeClr val="bg1"/>
                </a:solidFill>
                <a:latin typeface="Roboto" pitchFamily="2" charset="0"/>
                <a:ea typeface="Roboto" pitchFamily="2" charset="0"/>
              </a:rPr>
              <a:t>sent</a:t>
            </a:r>
            <a:r>
              <a:rPr lang="it-IT" sz="2000" dirty="0">
                <a:solidFill>
                  <a:schemeClr val="bg1"/>
                </a:solidFill>
                <a:latin typeface="Roboto" pitchFamily="2" charset="0"/>
                <a:ea typeface="Roboto" pitchFamily="2" charset="0"/>
              </a:rPr>
              <a:t> to the </a:t>
            </a:r>
            <a:r>
              <a:rPr lang="it-IT" sz="2000" dirty="0" err="1">
                <a:solidFill>
                  <a:schemeClr val="bg1"/>
                </a:solidFill>
                <a:latin typeface="Roboto" pitchFamily="2" charset="0"/>
                <a:ea typeface="Roboto" pitchFamily="2" charset="0"/>
              </a:rPr>
              <a:t>central</a:t>
            </a:r>
            <a:r>
              <a:rPr lang="it-IT" sz="2000" dirty="0">
                <a:solidFill>
                  <a:schemeClr val="bg1"/>
                </a:solidFill>
                <a:latin typeface="Roboto" pitchFamily="2" charset="0"/>
                <a:ea typeface="Roboto" pitchFamily="2" charset="0"/>
              </a:rPr>
              <a:t> server.</a:t>
            </a:r>
          </a:p>
          <a:p>
            <a:pPr marL="457200" indent="-457200">
              <a:buFont typeface="+mj-lt"/>
              <a:buAutoNum type="arabicPeriod"/>
            </a:pPr>
            <a:r>
              <a:rPr lang="it-IT" sz="2000" dirty="0">
                <a:solidFill>
                  <a:schemeClr val="bg1"/>
                </a:solidFill>
                <a:latin typeface="Roboto" pitchFamily="2" charset="0"/>
                <a:ea typeface="Roboto" pitchFamily="2" charset="0"/>
              </a:rPr>
              <a:t>The server </a:t>
            </a:r>
            <a:r>
              <a:rPr lang="it-IT" sz="2000" dirty="0" err="1">
                <a:solidFill>
                  <a:schemeClr val="bg1"/>
                </a:solidFill>
                <a:latin typeface="Roboto" pitchFamily="2" charset="0"/>
                <a:ea typeface="Roboto" pitchFamily="2" charset="0"/>
              </a:rPr>
              <a:t>computes</a:t>
            </a:r>
            <a:r>
              <a:rPr lang="it-IT" sz="2000" dirty="0">
                <a:solidFill>
                  <a:schemeClr val="bg1"/>
                </a:solidFill>
                <a:latin typeface="Roboto" pitchFamily="2" charset="0"/>
                <a:ea typeface="Roboto" pitchFamily="2" charset="0"/>
              </a:rPr>
              <a:t> a </a:t>
            </a:r>
            <a:r>
              <a:rPr lang="it-IT" sz="2000" dirty="0" err="1">
                <a:solidFill>
                  <a:schemeClr val="bg1"/>
                </a:solidFill>
                <a:latin typeface="Roboto" pitchFamily="2" charset="0"/>
                <a:ea typeface="Roboto" pitchFamily="2" charset="0"/>
              </a:rPr>
              <a:t>weighted</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average</a:t>
            </a:r>
            <a:r>
              <a:rPr lang="it-IT" sz="2000" dirty="0">
                <a:solidFill>
                  <a:schemeClr val="bg1"/>
                </a:solidFill>
                <a:latin typeface="Roboto" pitchFamily="2" charset="0"/>
                <a:ea typeface="Roboto" pitchFamily="2" charset="0"/>
              </a:rPr>
              <a:t> of </a:t>
            </a:r>
            <a:r>
              <a:rPr lang="it-IT" sz="2000" dirty="0" err="1">
                <a:solidFill>
                  <a:schemeClr val="bg1"/>
                </a:solidFill>
                <a:latin typeface="Roboto" pitchFamily="2" charset="0"/>
                <a:ea typeface="Roboto" pitchFamily="2" charset="0"/>
              </a:rPr>
              <a:t>these</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local</a:t>
            </a:r>
            <a:r>
              <a:rPr lang="it-IT" sz="2000" dirty="0">
                <a:solidFill>
                  <a:schemeClr val="bg1"/>
                </a:solidFill>
                <a:latin typeface="Roboto" pitchFamily="2" charset="0"/>
                <a:ea typeface="Roboto" pitchFamily="2" charset="0"/>
              </a:rPr>
              <a:t> models to </a:t>
            </a:r>
            <a:r>
              <a:rPr lang="it-IT" sz="2000" dirty="0" err="1">
                <a:solidFill>
                  <a:schemeClr val="bg1"/>
                </a:solidFill>
                <a:latin typeface="Roboto" pitchFamily="2" charset="0"/>
                <a:ea typeface="Roboto" pitchFamily="2" charset="0"/>
              </a:rPr>
              <a:t>obtain</a:t>
            </a:r>
            <a:r>
              <a:rPr lang="it-IT" sz="2000" dirty="0">
                <a:solidFill>
                  <a:schemeClr val="bg1"/>
                </a:solidFill>
                <a:latin typeface="Roboto" pitchFamily="2" charset="0"/>
                <a:ea typeface="Roboto" pitchFamily="2" charset="0"/>
              </a:rPr>
              <a:t> the new global model w</a:t>
            </a:r>
            <a:r>
              <a:rPr lang="it-IT" sz="2000" baseline="-25000" dirty="0">
                <a:solidFill>
                  <a:schemeClr val="bg1"/>
                </a:solidFill>
                <a:latin typeface="Roboto" pitchFamily="2" charset="0"/>
                <a:ea typeface="Roboto" pitchFamily="2" charset="0"/>
              </a:rPr>
              <a:t>t+1</a:t>
            </a:r>
            <a:r>
              <a:rPr lang="it-IT" sz="2000" dirty="0">
                <a:solidFill>
                  <a:schemeClr val="bg1"/>
                </a:solidFill>
                <a:latin typeface="Roboto" pitchFamily="2" charset="0"/>
                <a:ea typeface="Roboto" pitchFamily="2" charset="0"/>
              </a:rPr>
              <a:t>.  The </a:t>
            </a:r>
            <a:r>
              <a:rPr lang="it-IT" sz="2000" dirty="0" err="1">
                <a:solidFill>
                  <a:schemeClr val="bg1"/>
                </a:solidFill>
                <a:latin typeface="Roboto" pitchFamily="2" charset="0"/>
                <a:ea typeface="Roboto" pitchFamily="2" charset="0"/>
              </a:rPr>
              <a:t>process</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repeats</a:t>
            </a:r>
            <a:r>
              <a:rPr lang="it-IT" sz="2000" dirty="0">
                <a:solidFill>
                  <a:schemeClr val="bg1"/>
                </a:solidFill>
                <a:latin typeface="Roboto" pitchFamily="2" charset="0"/>
                <a:ea typeface="Roboto" pitchFamily="2" charset="0"/>
              </a:rPr>
              <a:t> for the </a:t>
            </a:r>
            <a:r>
              <a:rPr lang="it-IT" sz="2000" dirty="0" err="1">
                <a:solidFill>
                  <a:schemeClr val="bg1"/>
                </a:solidFill>
                <a:latin typeface="Roboto" pitchFamily="2" charset="0"/>
                <a:ea typeface="Roboto" pitchFamily="2" charset="0"/>
              </a:rPr>
              <a:t>next</a:t>
            </a:r>
            <a:r>
              <a:rPr lang="it-IT" sz="2000" dirty="0">
                <a:solidFill>
                  <a:schemeClr val="bg1"/>
                </a:solidFill>
                <a:latin typeface="Roboto" pitchFamily="2" charset="0"/>
                <a:ea typeface="Roboto" pitchFamily="2" charset="0"/>
              </a:rPr>
              <a:t> </a:t>
            </a:r>
            <a:r>
              <a:rPr lang="it-IT" sz="2000" dirty="0" err="1">
                <a:solidFill>
                  <a:schemeClr val="bg1"/>
                </a:solidFill>
                <a:latin typeface="Roboto" pitchFamily="2" charset="0"/>
                <a:ea typeface="Roboto" pitchFamily="2" charset="0"/>
              </a:rPr>
              <a:t>iteration</a:t>
            </a:r>
            <a:r>
              <a:rPr lang="it-IT" sz="2000" dirty="0">
                <a:solidFill>
                  <a:schemeClr val="bg1"/>
                </a:solidFill>
                <a:latin typeface="Roboto" pitchFamily="2" charset="0"/>
                <a:ea typeface="Roboto" pitchFamily="2" charset="0"/>
              </a:rPr>
              <a:t>.</a:t>
            </a:r>
          </a:p>
        </p:txBody>
      </p:sp>
      <p:pic>
        <p:nvPicPr>
          <p:cNvPr id="10" name="Picture 4">
            <a:extLst>
              <a:ext uri="{FF2B5EF4-FFF2-40B4-BE49-F238E27FC236}">
                <a16:creationId xmlns:a16="http://schemas.microsoft.com/office/drawing/2014/main" id="{711FD339-CDC7-30B1-8748-EB88C4406F21}"/>
              </a:ext>
            </a:extLst>
          </p:cNvPr>
          <p:cNvPicPr>
            <a:picLocks noChangeAspect="1"/>
          </p:cNvPicPr>
          <p:nvPr/>
        </p:nvPicPr>
        <p:blipFill>
          <a:blip r:embed="rId2"/>
          <a:stretch>
            <a:fillRect/>
          </a:stretch>
        </p:blipFill>
        <p:spPr>
          <a:xfrm>
            <a:off x="4583723" y="1581939"/>
            <a:ext cx="4489938" cy="3012882"/>
          </a:xfrm>
          <a:prstGeom prst="rect">
            <a:avLst/>
          </a:prstGeom>
        </p:spPr>
      </p:pic>
    </p:spTree>
    <p:extLst>
      <p:ext uri="{BB962C8B-B14F-4D97-AF65-F5344CB8AC3E}">
        <p14:creationId xmlns:p14="http://schemas.microsoft.com/office/powerpoint/2010/main" val="3413636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06704" y="207069"/>
            <a:ext cx="10515600" cy="1325563"/>
          </a:xfrm>
        </p:spPr>
        <p:txBody>
          <a:bodyPr/>
          <a:lstStyle/>
          <a:p>
            <a:r>
              <a:rPr lang="en-US" sz="4000" b="1" dirty="0">
                <a:solidFill>
                  <a:schemeClr val="tx2">
                    <a:lumMod val="75000"/>
                  </a:schemeClr>
                </a:solidFill>
                <a:latin typeface="+mn-lt"/>
              </a:rPr>
              <a:t>Popular approaches for Federated Learning</a:t>
            </a:r>
          </a:p>
        </p:txBody>
      </p:sp>
      <p:sp>
        <p:nvSpPr>
          <p:cNvPr id="7" name="TextBox 24">
            <a:extLst>
              <a:ext uri="{FF2B5EF4-FFF2-40B4-BE49-F238E27FC236}">
                <a16:creationId xmlns:a16="http://schemas.microsoft.com/office/drawing/2014/main" id="{A2214813-8AE6-4137-9292-963A06104625}"/>
              </a:ext>
            </a:extLst>
          </p:cNvPr>
          <p:cNvSpPr txBox="1"/>
          <p:nvPr/>
        </p:nvSpPr>
        <p:spPr>
          <a:xfrm>
            <a:off x="248252" y="1179426"/>
            <a:ext cx="11213646" cy="707886"/>
          </a:xfrm>
          <a:prstGeom prst="rect">
            <a:avLst/>
          </a:prstGeom>
          <a:noFill/>
        </p:spPr>
        <p:txBody>
          <a:bodyPr wrap="square" rtlCol="0">
            <a:spAutoFit/>
          </a:bodyPr>
          <a:lstStyle/>
          <a:p>
            <a:r>
              <a:rPr lang="it-IT" sz="2200" b="1" i="1" dirty="0" err="1">
                <a:latin typeface="Roboto" pitchFamily="2" charset="0"/>
                <a:ea typeface="Roboto" pitchFamily="2" charset="0"/>
              </a:rPr>
              <a:t>Federated</a:t>
            </a:r>
            <a:r>
              <a:rPr lang="it-IT" sz="2200" b="1" i="1" dirty="0">
                <a:latin typeface="Roboto" pitchFamily="2" charset="0"/>
                <a:ea typeface="Roboto" pitchFamily="2" charset="0"/>
              </a:rPr>
              <a:t> </a:t>
            </a:r>
            <a:r>
              <a:rPr lang="it-IT" sz="2200" b="1" i="1" dirty="0" err="1">
                <a:latin typeface="Roboto" pitchFamily="2" charset="0"/>
                <a:ea typeface="Roboto" pitchFamily="2" charset="0"/>
              </a:rPr>
              <a:t>Stochastic</a:t>
            </a:r>
            <a:r>
              <a:rPr lang="it-IT" sz="2200" b="1" i="1" dirty="0">
                <a:latin typeface="Roboto" pitchFamily="2" charset="0"/>
                <a:ea typeface="Roboto" pitchFamily="2" charset="0"/>
              </a:rPr>
              <a:t> </a:t>
            </a:r>
            <a:r>
              <a:rPr lang="it-IT" sz="2200" b="1" i="1" dirty="0" err="1">
                <a:latin typeface="Roboto" pitchFamily="2" charset="0"/>
                <a:ea typeface="Roboto" pitchFamily="2" charset="0"/>
              </a:rPr>
              <a:t>Gradient</a:t>
            </a:r>
            <a:r>
              <a:rPr lang="it-IT" sz="2200" b="1" i="1" dirty="0">
                <a:latin typeface="Roboto" pitchFamily="2" charset="0"/>
                <a:ea typeface="Roboto" pitchFamily="2" charset="0"/>
              </a:rPr>
              <a:t> </a:t>
            </a:r>
            <a:r>
              <a:rPr lang="it-IT" sz="2200" b="1" i="1" dirty="0" err="1">
                <a:latin typeface="Roboto" pitchFamily="2" charset="0"/>
                <a:ea typeface="Roboto" pitchFamily="2" charset="0"/>
              </a:rPr>
              <a:t>Descent</a:t>
            </a:r>
            <a:r>
              <a:rPr lang="it-IT" sz="2200" b="1" i="1" dirty="0">
                <a:latin typeface="Roboto" pitchFamily="2" charset="0"/>
                <a:ea typeface="Roboto" pitchFamily="2" charset="0"/>
              </a:rPr>
              <a:t> (</a:t>
            </a:r>
            <a:r>
              <a:rPr lang="it-IT" sz="2200" b="1" i="1" dirty="0" err="1">
                <a:latin typeface="Roboto" pitchFamily="2" charset="0"/>
                <a:ea typeface="Roboto" pitchFamily="2" charset="0"/>
              </a:rPr>
              <a:t>FedSGD</a:t>
            </a:r>
            <a:r>
              <a:rPr lang="it-IT" sz="2200" b="1" i="1" dirty="0">
                <a:latin typeface="Roboto" pitchFamily="2" charset="0"/>
                <a:ea typeface="Roboto" pitchFamily="2" charset="0"/>
              </a:rPr>
              <a:t>)</a:t>
            </a:r>
            <a:endParaRPr lang="it-IT" sz="2200" i="1" dirty="0">
              <a:latin typeface="Roboto" pitchFamily="2" charset="0"/>
              <a:ea typeface="Roboto" pitchFamily="2" charset="0"/>
            </a:endParaRPr>
          </a:p>
          <a:p>
            <a:endParaRPr lang="it-IT" dirty="0">
              <a:latin typeface="Roboto" pitchFamily="2" charset="0"/>
              <a:ea typeface="Roboto" pitchFamily="2" charset="0"/>
            </a:endParaRPr>
          </a:p>
        </p:txBody>
      </p:sp>
      <p:grpSp>
        <p:nvGrpSpPr>
          <p:cNvPr id="4" name="Gruppo 3"/>
          <p:cNvGrpSpPr/>
          <p:nvPr/>
        </p:nvGrpSpPr>
        <p:grpSpPr>
          <a:xfrm>
            <a:off x="83046" y="4725951"/>
            <a:ext cx="12105063" cy="1924980"/>
            <a:chOff x="479591" y="1876731"/>
            <a:chExt cx="5963517" cy="1391677"/>
          </a:xfrm>
        </p:grpSpPr>
        <p:sp>
          <p:nvSpPr>
            <p:cNvPr id="8" name="Rectangle: Rounded Corners 34">
              <a:extLst>
                <a:ext uri="{FF2B5EF4-FFF2-40B4-BE49-F238E27FC236}">
                  <a16:creationId xmlns:a16="http://schemas.microsoft.com/office/drawing/2014/main" id="{3125BD1D-4D3C-4F4A-8431-DD34125D9418}"/>
                </a:ext>
              </a:extLst>
            </p:cNvPr>
            <p:cNvSpPr/>
            <p:nvPr/>
          </p:nvSpPr>
          <p:spPr>
            <a:xfrm>
              <a:off x="479591" y="1876731"/>
              <a:ext cx="5901967" cy="13916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3">
              <a:extLst>
                <a:ext uri="{FF2B5EF4-FFF2-40B4-BE49-F238E27FC236}">
                  <a16:creationId xmlns:a16="http://schemas.microsoft.com/office/drawing/2014/main" id="{1F23C9B7-C50E-46FF-8852-D24B0B6E3C5F}"/>
                </a:ext>
              </a:extLst>
            </p:cNvPr>
            <p:cNvSpPr txBox="1"/>
            <p:nvPr/>
          </p:nvSpPr>
          <p:spPr>
            <a:xfrm>
              <a:off x="541141" y="2039912"/>
              <a:ext cx="5901967" cy="867786"/>
            </a:xfrm>
            <a:prstGeom prst="rect">
              <a:avLst/>
            </a:prstGeom>
            <a:noFill/>
          </p:spPr>
          <p:txBody>
            <a:bodyPr wrap="square" rtlCol="0">
              <a:spAutoFit/>
            </a:bodyPr>
            <a:lstStyle/>
            <a:p>
              <a:pPr marL="342900" indent="-342900">
                <a:buFont typeface="+mj-lt"/>
                <a:buAutoNum type="arabicPeriod"/>
              </a:pPr>
              <a:r>
                <a:rPr lang="it-IT" dirty="0" err="1">
                  <a:solidFill>
                    <a:schemeClr val="bg1"/>
                  </a:solidFill>
                  <a:latin typeface="Roboto" pitchFamily="2" charset="0"/>
                  <a:ea typeface="Roboto" pitchFamily="2" charset="0"/>
                </a:rPr>
                <a:t>Each</a:t>
              </a:r>
              <a:r>
                <a:rPr lang="it-IT" dirty="0">
                  <a:solidFill>
                    <a:schemeClr val="bg1"/>
                  </a:solidFill>
                  <a:latin typeface="Roboto" pitchFamily="2" charset="0"/>
                  <a:ea typeface="Roboto" pitchFamily="2" charset="0"/>
                </a:rPr>
                <a:t> client k </a:t>
              </a:r>
              <a:r>
                <a:rPr lang="it-IT" dirty="0" err="1">
                  <a:solidFill>
                    <a:schemeClr val="bg1"/>
                  </a:solidFill>
                  <a:latin typeface="Roboto" pitchFamily="2" charset="0"/>
                  <a:ea typeface="Roboto" pitchFamily="2" charset="0"/>
                </a:rPr>
                <a:t>computes</a:t>
              </a:r>
              <a:r>
                <a:rPr lang="it-IT" dirty="0">
                  <a:solidFill>
                    <a:schemeClr val="bg1"/>
                  </a:solidFill>
                  <a:latin typeface="Roboto" pitchFamily="2" charset="0"/>
                  <a:ea typeface="Roboto" pitchFamily="2" charset="0"/>
                </a:rPr>
                <a:t> the </a:t>
              </a:r>
              <a:r>
                <a:rPr lang="it-IT" dirty="0" err="1">
                  <a:solidFill>
                    <a:schemeClr val="bg1"/>
                  </a:solidFill>
                  <a:latin typeface="Roboto" pitchFamily="2" charset="0"/>
                  <a:ea typeface="Roboto" pitchFamily="2" charset="0"/>
                </a:rPr>
                <a:t>gradient</a:t>
              </a:r>
              <a:r>
                <a:rPr lang="it-IT" dirty="0">
                  <a:solidFill>
                    <a:schemeClr val="bg1"/>
                  </a:solidFill>
                  <a:latin typeface="Roboto" pitchFamily="2" charset="0"/>
                  <a:ea typeface="Roboto" pitchFamily="2" charset="0"/>
                </a:rPr>
                <a:t> of the </a:t>
              </a:r>
              <a:r>
                <a:rPr lang="it-IT" dirty="0" err="1">
                  <a:solidFill>
                    <a:schemeClr val="bg1"/>
                  </a:solidFill>
                  <a:latin typeface="Roboto" pitchFamily="2" charset="0"/>
                  <a:ea typeface="Roboto" pitchFamily="2" charset="0"/>
                </a:rPr>
                <a:t>loss</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function</a:t>
              </a:r>
              <a:r>
                <a:rPr lang="it-IT" dirty="0">
                  <a:solidFill>
                    <a:schemeClr val="bg1"/>
                  </a:solidFill>
                  <a:latin typeface="Roboto" pitchFamily="2" charset="0"/>
                  <a:ea typeface="Roboto" pitchFamily="2" charset="0"/>
                </a:rPr>
                <a:t> on </a:t>
              </a:r>
              <a:r>
                <a:rPr lang="it-IT" dirty="0" err="1">
                  <a:solidFill>
                    <a:schemeClr val="bg1"/>
                  </a:solidFill>
                  <a:latin typeface="Roboto" pitchFamily="2" charset="0"/>
                  <a:ea typeface="Roboto" pitchFamily="2" charset="0"/>
                </a:rPr>
                <a:t>its</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local</a:t>
              </a:r>
              <a:r>
                <a:rPr lang="it-IT" dirty="0">
                  <a:solidFill>
                    <a:schemeClr val="bg1"/>
                  </a:solidFill>
                  <a:latin typeface="Roboto" pitchFamily="2" charset="0"/>
                  <a:ea typeface="Roboto" pitchFamily="2" charset="0"/>
                </a:rPr>
                <a:t> dataset </a:t>
              </a:r>
              <a:r>
                <a:rPr lang="it-IT" dirty="0" err="1">
                  <a:solidFill>
                    <a:schemeClr val="bg1"/>
                  </a:solidFill>
                  <a:latin typeface="Roboto" pitchFamily="2" charset="0"/>
                  <a:ea typeface="Roboto" pitchFamily="2" charset="0"/>
                </a:rPr>
                <a:t>using</a:t>
              </a:r>
              <a:r>
                <a:rPr lang="it-IT" dirty="0">
                  <a:solidFill>
                    <a:schemeClr val="bg1"/>
                  </a:solidFill>
                  <a:latin typeface="Roboto" pitchFamily="2" charset="0"/>
                  <a:ea typeface="Roboto" pitchFamily="2" charset="0"/>
                </a:rPr>
                <a:t> the </a:t>
              </a:r>
              <a:r>
                <a:rPr lang="it-IT" dirty="0" err="1">
                  <a:solidFill>
                    <a:schemeClr val="bg1"/>
                  </a:solidFill>
                  <a:latin typeface="Roboto" pitchFamily="2" charset="0"/>
                  <a:ea typeface="Roboto" pitchFamily="2" charset="0"/>
                </a:rPr>
                <a:t>current</a:t>
              </a:r>
              <a:r>
                <a:rPr lang="it-IT" dirty="0">
                  <a:solidFill>
                    <a:schemeClr val="bg1"/>
                  </a:solidFill>
                  <a:latin typeface="Roboto" pitchFamily="2" charset="0"/>
                  <a:ea typeface="Roboto" pitchFamily="2" charset="0"/>
                </a:rPr>
                <a:t> global model </a:t>
              </a:r>
              <a:r>
                <a:rPr lang="it-IT" sz="1800" dirty="0" err="1">
                  <a:solidFill>
                    <a:schemeClr val="bg1"/>
                  </a:solidFill>
                  <a:latin typeface="Roboto" pitchFamily="2" charset="0"/>
                  <a:ea typeface="Roboto" pitchFamily="2" charset="0"/>
                </a:rPr>
                <a:t>w</a:t>
              </a:r>
              <a:r>
                <a:rPr lang="it-IT" sz="1800" baseline="-25000" dirty="0" err="1">
                  <a:solidFill>
                    <a:schemeClr val="bg1"/>
                  </a:solidFill>
                  <a:latin typeface="Roboto" pitchFamily="2" charset="0"/>
                  <a:ea typeface="Roboto" pitchFamily="2" charset="0"/>
                </a:rPr>
                <a:t>t</a:t>
              </a:r>
              <a:r>
                <a:rPr lang="it-IT" dirty="0">
                  <a:solidFill>
                    <a:schemeClr val="bg1"/>
                  </a:solidFill>
                  <a:latin typeface="Roboto" pitchFamily="2" charset="0"/>
                  <a:ea typeface="Roboto" pitchFamily="2" charset="0"/>
                </a:rPr>
                <a:t>.</a:t>
              </a:r>
            </a:p>
            <a:p>
              <a:pPr marL="342900" indent="-342900">
                <a:buFont typeface="+mj-lt"/>
                <a:buAutoNum type="arabicPeriod"/>
              </a:pPr>
              <a:r>
                <a:rPr lang="it-IT" dirty="0">
                  <a:solidFill>
                    <a:schemeClr val="bg1"/>
                  </a:solidFill>
                  <a:latin typeface="Roboto" pitchFamily="2" charset="0"/>
                  <a:ea typeface="Roboto" pitchFamily="2" charset="0"/>
                </a:rPr>
                <a:t>The </a:t>
              </a:r>
              <a:r>
                <a:rPr lang="it-IT" dirty="0" err="1">
                  <a:solidFill>
                    <a:schemeClr val="bg1"/>
                  </a:solidFill>
                  <a:latin typeface="Roboto" pitchFamily="2" charset="0"/>
                  <a:ea typeface="Roboto" pitchFamily="2" charset="0"/>
                </a:rPr>
                <a:t>local</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gradients</a:t>
              </a:r>
              <a:r>
                <a:rPr lang="it-IT" dirty="0">
                  <a:solidFill>
                    <a:schemeClr val="bg1"/>
                  </a:solidFill>
                  <a:latin typeface="Roboto" pitchFamily="2" charset="0"/>
                  <a:ea typeface="Roboto" pitchFamily="2" charset="0"/>
                </a:rPr>
                <a:t> are </a:t>
              </a:r>
              <a:r>
                <a:rPr lang="it-IT" dirty="0" err="1">
                  <a:solidFill>
                    <a:schemeClr val="bg1"/>
                  </a:solidFill>
                  <a:latin typeface="Roboto" pitchFamily="2" charset="0"/>
                  <a:ea typeface="Roboto" pitchFamily="2" charset="0"/>
                </a:rPr>
                <a:t>transmitted</a:t>
              </a:r>
              <a:r>
                <a:rPr lang="it-IT" dirty="0">
                  <a:solidFill>
                    <a:schemeClr val="bg1"/>
                  </a:solidFill>
                  <a:latin typeface="Roboto" pitchFamily="2" charset="0"/>
                  <a:ea typeface="Roboto" pitchFamily="2" charset="0"/>
                </a:rPr>
                <a:t> to the </a:t>
              </a:r>
              <a:r>
                <a:rPr lang="it-IT" dirty="0" err="1">
                  <a:solidFill>
                    <a:schemeClr val="bg1"/>
                  </a:solidFill>
                  <a:latin typeface="Roboto" pitchFamily="2" charset="0"/>
                  <a:ea typeface="Roboto" pitchFamily="2" charset="0"/>
                </a:rPr>
                <a:t>central</a:t>
              </a:r>
              <a:r>
                <a:rPr lang="it-IT" dirty="0">
                  <a:solidFill>
                    <a:schemeClr val="bg1"/>
                  </a:solidFill>
                  <a:latin typeface="Roboto" pitchFamily="2" charset="0"/>
                  <a:ea typeface="Roboto" pitchFamily="2" charset="0"/>
                </a:rPr>
                <a:t> server, </a:t>
              </a:r>
              <a:r>
                <a:rPr lang="it-IT" dirty="0" err="1">
                  <a:solidFill>
                    <a:schemeClr val="bg1"/>
                  </a:solidFill>
                  <a:latin typeface="Roboto" pitchFamily="2" charset="0"/>
                  <a:ea typeface="Roboto" pitchFamily="2" charset="0"/>
                </a:rPr>
                <a:t>which</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aggregates</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them</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typically</a:t>
              </a:r>
              <a:r>
                <a:rPr lang="it-IT" dirty="0">
                  <a:solidFill>
                    <a:schemeClr val="bg1"/>
                  </a:solidFill>
                  <a:latin typeface="Roboto" pitchFamily="2" charset="0"/>
                  <a:ea typeface="Roboto" pitchFamily="2" charset="0"/>
                </a:rPr>
                <a:t> by </a:t>
              </a:r>
              <a:r>
                <a:rPr lang="it-IT" dirty="0" err="1">
                  <a:solidFill>
                    <a:schemeClr val="bg1"/>
                  </a:solidFill>
                  <a:latin typeface="Roboto" pitchFamily="2" charset="0"/>
                  <a:ea typeface="Roboto" pitchFamily="2" charset="0"/>
                </a:rPr>
                <a:t>averaging</a:t>
              </a:r>
              <a:r>
                <a:rPr lang="it-IT" dirty="0">
                  <a:solidFill>
                    <a:schemeClr val="bg1"/>
                  </a:solidFill>
                  <a:latin typeface="Roboto" pitchFamily="2" charset="0"/>
                  <a:ea typeface="Roboto" pitchFamily="2" charset="0"/>
                </a:rPr>
                <a:t>) and updates the global model </a:t>
              </a:r>
              <a:r>
                <a:rPr lang="it-IT" dirty="0" err="1">
                  <a:solidFill>
                    <a:schemeClr val="bg1"/>
                  </a:solidFill>
                  <a:latin typeface="Roboto" pitchFamily="2" charset="0"/>
                  <a:ea typeface="Roboto" pitchFamily="2" charset="0"/>
                </a:rPr>
                <a:t>parameters</a:t>
              </a:r>
              <a:r>
                <a:rPr lang="it-IT" dirty="0">
                  <a:solidFill>
                    <a:schemeClr val="bg1"/>
                  </a:solidFill>
                  <a:latin typeface="Roboto" pitchFamily="2" charset="0"/>
                  <a:ea typeface="Roboto" pitchFamily="2" charset="0"/>
                </a:rPr>
                <a:t>.</a:t>
              </a:r>
            </a:p>
            <a:p>
              <a:pPr marL="342900" indent="-342900">
                <a:buFont typeface="+mj-lt"/>
                <a:buAutoNum type="arabicPeriod"/>
              </a:pPr>
              <a:r>
                <a:rPr lang="it-IT" dirty="0">
                  <a:solidFill>
                    <a:schemeClr val="bg1"/>
                  </a:solidFill>
                  <a:latin typeface="Roboto" pitchFamily="2" charset="0"/>
                  <a:ea typeface="Roboto" pitchFamily="2" charset="0"/>
                </a:rPr>
                <a:t>The </a:t>
              </a:r>
              <a:r>
                <a:rPr lang="it-IT" dirty="0" err="1">
                  <a:solidFill>
                    <a:schemeClr val="bg1"/>
                  </a:solidFill>
                  <a:latin typeface="Roboto" pitchFamily="2" charset="0"/>
                  <a:ea typeface="Roboto" pitchFamily="2" charset="0"/>
                </a:rPr>
                <a:t>updated</a:t>
              </a:r>
              <a:r>
                <a:rPr lang="it-IT" dirty="0">
                  <a:solidFill>
                    <a:schemeClr val="bg1"/>
                  </a:solidFill>
                  <a:latin typeface="Roboto" pitchFamily="2" charset="0"/>
                  <a:ea typeface="Roboto" pitchFamily="2" charset="0"/>
                </a:rPr>
                <a:t> global model </a:t>
              </a:r>
              <a:r>
                <a:rPr lang="it-IT" dirty="0" err="1">
                  <a:solidFill>
                    <a:schemeClr val="bg1"/>
                  </a:solidFill>
                  <a:latin typeface="Roboto" pitchFamily="2" charset="0"/>
                  <a:ea typeface="Roboto" pitchFamily="2" charset="0"/>
                </a:rPr>
                <a:t>is</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then</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distributed</a:t>
              </a:r>
              <a:r>
                <a:rPr lang="it-IT" dirty="0">
                  <a:solidFill>
                    <a:schemeClr val="bg1"/>
                  </a:solidFill>
                  <a:latin typeface="Roboto" pitchFamily="2" charset="0"/>
                  <a:ea typeface="Roboto" pitchFamily="2" charset="0"/>
                </a:rPr>
                <a:t> back to </a:t>
              </a:r>
              <a:r>
                <a:rPr lang="it-IT" dirty="0" err="1">
                  <a:solidFill>
                    <a:schemeClr val="bg1"/>
                  </a:solidFill>
                  <a:latin typeface="Roboto" pitchFamily="2" charset="0"/>
                  <a:ea typeface="Roboto" pitchFamily="2" charset="0"/>
                </a:rPr>
                <a:t>all</a:t>
              </a:r>
              <a:r>
                <a:rPr lang="it-IT" dirty="0">
                  <a:solidFill>
                    <a:schemeClr val="bg1"/>
                  </a:solidFill>
                  <a:latin typeface="Roboto" pitchFamily="2" charset="0"/>
                  <a:ea typeface="Roboto" pitchFamily="2" charset="0"/>
                </a:rPr>
                <a:t> clients, and the </a:t>
              </a:r>
              <a:r>
                <a:rPr lang="it-IT" dirty="0" err="1">
                  <a:solidFill>
                    <a:schemeClr val="bg1"/>
                  </a:solidFill>
                  <a:latin typeface="Roboto" pitchFamily="2" charset="0"/>
                  <a:ea typeface="Roboto" pitchFamily="2" charset="0"/>
                </a:rPr>
                <a:t>process</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repeats</a:t>
              </a:r>
              <a:r>
                <a:rPr lang="it-IT" dirty="0">
                  <a:solidFill>
                    <a:schemeClr val="bg1"/>
                  </a:solidFill>
                  <a:latin typeface="Roboto" pitchFamily="2" charset="0"/>
                  <a:ea typeface="Roboto" pitchFamily="2" charset="0"/>
                </a:rPr>
                <a:t> for the </a:t>
              </a:r>
              <a:r>
                <a:rPr lang="it-IT" dirty="0" err="1">
                  <a:solidFill>
                    <a:schemeClr val="bg1"/>
                  </a:solidFill>
                  <a:latin typeface="Roboto" pitchFamily="2" charset="0"/>
                  <a:ea typeface="Roboto" pitchFamily="2" charset="0"/>
                </a:rPr>
                <a:t>next</a:t>
              </a:r>
              <a:r>
                <a:rPr lang="it-IT" dirty="0">
                  <a:solidFill>
                    <a:schemeClr val="bg1"/>
                  </a:solidFill>
                  <a:latin typeface="Roboto" pitchFamily="2" charset="0"/>
                  <a:ea typeface="Roboto" pitchFamily="2" charset="0"/>
                </a:rPr>
                <a:t> </a:t>
              </a:r>
              <a:r>
                <a:rPr lang="it-IT" dirty="0" err="1">
                  <a:solidFill>
                    <a:schemeClr val="bg1"/>
                  </a:solidFill>
                  <a:latin typeface="Roboto" pitchFamily="2" charset="0"/>
                  <a:ea typeface="Roboto" pitchFamily="2" charset="0"/>
                </a:rPr>
                <a:t>iteration</a:t>
              </a:r>
              <a:r>
                <a:rPr lang="it-IT" dirty="0">
                  <a:solidFill>
                    <a:schemeClr val="bg1"/>
                  </a:solidFill>
                  <a:latin typeface="Roboto" pitchFamily="2" charset="0"/>
                  <a:ea typeface="Roboto" pitchFamily="2" charset="0"/>
                </a:rPr>
                <a:t>.</a:t>
              </a:r>
            </a:p>
          </p:txBody>
        </p:sp>
      </p:grpSp>
      <p:pic>
        <p:nvPicPr>
          <p:cNvPr id="17" name="Picture 2" descr="https://miro.medium.com/max/1400/0*ME15CwOvNN3b8Czf.png">
            <a:extLst>
              <a:ext uri="{FF2B5EF4-FFF2-40B4-BE49-F238E27FC236}">
                <a16:creationId xmlns:a16="http://schemas.microsoft.com/office/drawing/2014/main" id="{0F1054CC-62F2-5B75-C834-C13C8441D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908" y="1607044"/>
            <a:ext cx="6596276" cy="2765443"/>
          </a:xfrm>
          <a:prstGeom prst="rect">
            <a:avLst/>
          </a:prstGeom>
          <a:noFill/>
          <a:extLst>
            <a:ext uri="{909E8E84-426E-40DD-AFC4-6F175D3DCCD1}">
              <a14:hiddenFill xmlns:a14="http://schemas.microsoft.com/office/drawing/2010/main">
                <a:solidFill>
                  <a:srgbClr val="FFFFFF"/>
                </a:solidFill>
              </a14:hiddenFill>
            </a:ext>
          </a:extLst>
        </p:spPr>
      </p:pic>
      <p:sp>
        <p:nvSpPr>
          <p:cNvPr id="18" name="Rettangolo 17">
            <a:extLst>
              <a:ext uri="{FF2B5EF4-FFF2-40B4-BE49-F238E27FC236}">
                <a16:creationId xmlns:a16="http://schemas.microsoft.com/office/drawing/2014/main" id="{0416ECA0-CED5-AB3A-470C-0047D5EE6FB9}"/>
              </a:ext>
            </a:extLst>
          </p:cNvPr>
          <p:cNvSpPr/>
          <p:nvPr/>
        </p:nvSpPr>
        <p:spPr>
          <a:xfrm>
            <a:off x="83046" y="4321202"/>
            <a:ext cx="6570045" cy="276999"/>
          </a:xfrm>
          <a:prstGeom prst="rect">
            <a:avLst/>
          </a:prstGeom>
        </p:spPr>
        <p:txBody>
          <a:bodyPr wrap="square">
            <a:spAutoFit/>
          </a:bodyPr>
          <a:lstStyle/>
          <a:p>
            <a:r>
              <a:rPr lang="en-US" sz="1200" dirty="0">
                <a:solidFill>
                  <a:srgbClr val="757575"/>
                </a:solidFill>
                <a:latin typeface="sohne"/>
              </a:rPr>
              <a:t>Federated Learning (Source: </a:t>
            </a:r>
            <a:r>
              <a:rPr lang="en-US" sz="1200" u="sng" dirty="0">
                <a:latin typeface="sohne"/>
                <a:hlinkClick r:id="rId4"/>
              </a:rPr>
              <a:t>https://proandroiddev.com/federated-learning-e79e054c33ef</a:t>
            </a:r>
            <a:r>
              <a:rPr lang="en-US" sz="1200" dirty="0">
                <a:solidFill>
                  <a:srgbClr val="757575"/>
                </a:solidFill>
                <a:latin typeface="sohne"/>
              </a:rPr>
              <a:t>)</a:t>
            </a:r>
            <a:endParaRPr lang="it-IT" sz="1200" dirty="0"/>
          </a:p>
        </p:txBody>
      </p:sp>
    </p:spTree>
    <p:extLst>
      <p:ext uri="{BB962C8B-B14F-4D97-AF65-F5344CB8AC3E}">
        <p14:creationId xmlns:p14="http://schemas.microsoft.com/office/powerpoint/2010/main" val="407090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42B6A-2B9B-4A20-BEB6-F7E9F82CAC2C}"/>
              </a:ext>
            </a:extLst>
          </p:cNvPr>
          <p:cNvSpPr>
            <a:spLocks noGrp="1"/>
          </p:cNvSpPr>
          <p:nvPr>
            <p:ph type="title"/>
          </p:nvPr>
        </p:nvSpPr>
        <p:spPr>
          <a:xfrm>
            <a:off x="0" y="-1164"/>
            <a:ext cx="10515600" cy="1325563"/>
          </a:xfrm>
        </p:spPr>
        <p:txBody>
          <a:bodyPr lIns="360000">
            <a:normAutofit/>
          </a:bodyPr>
          <a:lstStyle/>
          <a:p>
            <a:r>
              <a:rPr lang="en-GB" sz="4000" b="1" dirty="0">
                <a:solidFill>
                  <a:schemeClr val="tx2">
                    <a:lumMod val="75000"/>
                  </a:schemeClr>
                </a:solidFill>
                <a:latin typeface="+mn-lt"/>
              </a:rPr>
              <a:t>Commonly used FL frameworks</a:t>
            </a:r>
            <a:endParaRPr lang="en-US" dirty="0">
              <a:solidFill>
                <a:schemeClr val="tx2">
                  <a:lumMod val="75000"/>
                </a:schemeClr>
              </a:solidFill>
              <a:cs typeface="Calibri Light" panose="020F0302020204030204"/>
            </a:endParaRPr>
          </a:p>
        </p:txBody>
      </p:sp>
      <p:sp>
        <p:nvSpPr>
          <p:cNvPr id="71" name="Segnaposto contenuto 2">
            <a:extLst>
              <a:ext uri="{FF2B5EF4-FFF2-40B4-BE49-F238E27FC236}">
                <a16:creationId xmlns:a16="http://schemas.microsoft.com/office/drawing/2014/main" id="{7C24DE63-0EDE-823C-1264-D53ABAC25599}"/>
              </a:ext>
            </a:extLst>
          </p:cNvPr>
          <p:cNvSpPr txBox="1">
            <a:spLocks/>
          </p:cNvSpPr>
          <p:nvPr/>
        </p:nvSpPr>
        <p:spPr>
          <a:xfrm>
            <a:off x="80020" y="1979132"/>
            <a:ext cx="5834551" cy="2482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600">
              <a:solidFill>
                <a:schemeClr val="tx2">
                  <a:lumMod val="75000"/>
                </a:schemeClr>
              </a:solidFill>
              <a:latin typeface="Gill Sans Light"/>
            </a:endParaRPr>
          </a:p>
        </p:txBody>
      </p:sp>
      <p:sp>
        <p:nvSpPr>
          <p:cNvPr id="3" name="TextBox 2">
            <a:extLst>
              <a:ext uri="{FF2B5EF4-FFF2-40B4-BE49-F238E27FC236}">
                <a16:creationId xmlns:a16="http://schemas.microsoft.com/office/drawing/2014/main" id="{D9D45F73-DA6A-0D1C-27AB-C29B66F6938B}"/>
              </a:ext>
            </a:extLst>
          </p:cNvPr>
          <p:cNvSpPr txBox="1"/>
          <p:nvPr/>
        </p:nvSpPr>
        <p:spPr>
          <a:xfrm>
            <a:off x="302503" y="1181405"/>
            <a:ext cx="1077933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Interest of the community, </a:t>
            </a:r>
            <a:r>
              <a:rPr lang="en-US" dirty="0">
                <a:ea typeface="+mn-lt"/>
                <a:cs typeface="+mn-lt"/>
              </a:rPr>
              <a:t>starting from Google Inc,</a:t>
            </a:r>
            <a:r>
              <a:rPr lang="en-US" dirty="0"/>
              <a:t> prompted different frameworks</a:t>
            </a:r>
          </a:p>
          <a:p>
            <a:endParaRPr lang="en-US" dirty="0">
              <a:cs typeface="Calibri"/>
            </a:endParaRPr>
          </a:p>
          <a:p>
            <a:r>
              <a:rPr lang="en-US" b="1" dirty="0">
                <a:cs typeface="Calibri"/>
              </a:rPr>
              <a:t>Room for improvement</a:t>
            </a:r>
            <a:r>
              <a:rPr lang="en-US" dirty="0">
                <a:cs typeface="Calibri"/>
              </a:rPr>
              <a:t> given by:</a:t>
            </a:r>
          </a:p>
          <a:p>
            <a:r>
              <a:rPr lang="en-US" dirty="0">
                <a:cs typeface="Calibri"/>
              </a:rPr>
              <a:t>- number/kind of aggregation strategies</a:t>
            </a:r>
          </a:p>
          <a:p>
            <a:r>
              <a:rPr lang="en-US" dirty="0">
                <a:cs typeface="Calibri"/>
              </a:rPr>
              <a:t>- number/kind on models available (DNN, Trees...)</a:t>
            </a:r>
          </a:p>
          <a:p>
            <a:r>
              <a:rPr lang="en-US" dirty="0">
                <a:cs typeface="Calibri"/>
              </a:rPr>
              <a:t>- privacy level (protocols and encryption methods)</a:t>
            </a:r>
          </a:p>
          <a:p>
            <a:r>
              <a:rPr lang="en-US" dirty="0">
                <a:cs typeface="Calibri"/>
              </a:rPr>
              <a:t>- interoperability (interfaces with other frameworks, APIs...)</a:t>
            </a:r>
          </a:p>
          <a:p>
            <a:r>
              <a:rPr lang="en-US" dirty="0">
                <a:cs typeface="Calibri"/>
              </a:rPr>
              <a:t>- deployment in production stage</a:t>
            </a:r>
          </a:p>
        </p:txBody>
      </p:sp>
      <p:pic>
        <p:nvPicPr>
          <p:cNvPr id="7" name="Immagine 5" descr="Table&#10;&#10;Description automatically generated">
            <a:extLst>
              <a:ext uri="{FF2B5EF4-FFF2-40B4-BE49-F238E27FC236}">
                <a16:creationId xmlns:a16="http://schemas.microsoft.com/office/drawing/2014/main" id="{58EAA851-F428-2657-3B4F-CCED45E5E15D}"/>
              </a:ext>
            </a:extLst>
          </p:cNvPr>
          <p:cNvPicPr>
            <a:picLocks noChangeAspect="1"/>
          </p:cNvPicPr>
          <p:nvPr/>
        </p:nvPicPr>
        <p:blipFill rotWithShape="1">
          <a:blip r:embed="rId3">
            <a:extLst>
              <a:ext uri="{28A0092B-C50C-407E-A947-70E740481C1C}">
                <a14:useLocalDpi xmlns:a14="http://schemas.microsoft.com/office/drawing/2010/main" val="0"/>
              </a:ext>
            </a:extLst>
          </a:blip>
          <a:srcRect t="9677" r="-229" b="8065"/>
          <a:stretch/>
        </p:blipFill>
        <p:spPr>
          <a:xfrm>
            <a:off x="1099670" y="3680096"/>
            <a:ext cx="9811845" cy="2287703"/>
          </a:xfrm>
          <a:prstGeom prst="rect">
            <a:avLst/>
          </a:prstGeom>
        </p:spPr>
      </p:pic>
    </p:spTree>
    <p:extLst>
      <p:ext uri="{BB962C8B-B14F-4D97-AF65-F5344CB8AC3E}">
        <p14:creationId xmlns:p14="http://schemas.microsoft.com/office/powerpoint/2010/main" val="2805660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CA798-5B9F-FCDE-04A9-0E7425C93632}"/>
              </a:ext>
            </a:extLst>
          </p:cNvPr>
          <p:cNvSpPr>
            <a:spLocks noGrp="1"/>
          </p:cNvSpPr>
          <p:nvPr>
            <p:ph type="title"/>
          </p:nvPr>
        </p:nvSpPr>
        <p:spPr/>
        <p:txBody>
          <a:bodyPr/>
          <a:lstStyle/>
          <a:p>
            <a:r>
              <a:rPr lang="en-US" dirty="0"/>
              <a:t>Explainable AI</a:t>
            </a:r>
          </a:p>
        </p:txBody>
      </p:sp>
      <p:sp>
        <p:nvSpPr>
          <p:cNvPr id="3" name="Segnaposto testo 2">
            <a:extLst>
              <a:ext uri="{FF2B5EF4-FFF2-40B4-BE49-F238E27FC236}">
                <a16:creationId xmlns:a16="http://schemas.microsoft.com/office/drawing/2014/main" id="{C215651B-FD15-86C0-0958-4451578E09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7227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contenuto 2">
            <a:extLst>
              <a:ext uri="{FF2B5EF4-FFF2-40B4-BE49-F238E27FC236}">
                <a16:creationId xmlns:a16="http://schemas.microsoft.com/office/drawing/2014/main" id="{40B2B140-379E-44E3-A2A6-3B4E3AABF0E2}"/>
              </a:ext>
            </a:extLst>
          </p:cNvPr>
          <p:cNvSpPr txBox="1">
            <a:spLocks/>
          </p:cNvSpPr>
          <p:nvPr/>
        </p:nvSpPr>
        <p:spPr>
          <a:xfrm>
            <a:off x="702466" y="674210"/>
            <a:ext cx="10264908" cy="5798028"/>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0" dirty="0">
                <a:solidFill>
                  <a:schemeClr val="accent1">
                    <a:lumMod val="50000"/>
                  </a:schemeClr>
                </a:solidFill>
                <a:latin typeface="Helvetica" pitchFamily="2" charset="0"/>
              </a:rPr>
              <a:t>Introduction: scenario and motivations</a:t>
            </a:r>
          </a:p>
          <a:p>
            <a:r>
              <a:rPr lang="en-GB" sz="8000" dirty="0">
                <a:solidFill>
                  <a:schemeClr val="accent1">
                    <a:lumMod val="50000"/>
                  </a:schemeClr>
                </a:solidFill>
                <a:latin typeface="Helvetica" pitchFamily="2" charset="0"/>
              </a:rPr>
              <a:t>Basics of Federated Learning</a:t>
            </a:r>
          </a:p>
          <a:p>
            <a:r>
              <a:rPr lang="en-GB" sz="8000" dirty="0">
                <a:solidFill>
                  <a:schemeClr val="accent1">
                    <a:lumMod val="50000"/>
                  </a:schemeClr>
                </a:solidFill>
                <a:latin typeface="Helvetica" pitchFamily="2" charset="0"/>
              </a:rPr>
              <a:t>Basics of XAI models</a:t>
            </a:r>
          </a:p>
          <a:p>
            <a:pPr>
              <a:lnSpc>
                <a:spcPct val="150000"/>
              </a:lnSpc>
            </a:pPr>
            <a:r>
              <a:rPr lang="en-GB" sz="8000" dirty="0">
                <a:solidFill>
                  <a:schemeClr val="accent1">
                    <a:lumMod val="50000"/>
                  </a:schemeClr>
                </a:solidFill>
                <a:latin typeface="Helvetica" pitchFamily="2" charset="0"/>
              </a:rPr>
              <a:t>Fed-XAI by inherently interpretable models</a:t>
            </a:r>
            <a:endParaRPr lang="it-IT" sz="8000" dirty="0">
              <a:solidFill>
                <a:schemeClr val="accent1">
                  <a:lumMod val="50000"/>
                </a:schemeClr>
              </a:solidFill>
              <a:latin typeface="Helvetica" pitchFamily="2" charset="0"/>
            </a:endParaRPr>
          </a:p>
          <a:p>
            <a:pPr lvl="1">
              <a:lnSpc>
                <a:spcPct val="150000"/>
              </a:lnSpc>
            </a:pPr>
            <a:r>
              <a:rPr lang="it-IT" sz="7200" b="1" dirty="0">
                <a:solidFill>
                  <a:schemeClr val="accent1"/>
                </a:solidFill>
                <a:latin typeface="Helvetica" pitchFamily="2" charset="0"/>
              </a:rPr>
              <a:t>An </a:t>
            </a:r>
            <a:r>
              <a:rPr lang="it-IT" sz="7200" b="1" dirty="0" err="1">
                <a:solidFill>
                  <a:schemeClr val="accent1"/>
                </a:solidFill>
                <a:latin typeface="Helvetica" pitchFamily="2" charset="0"/>
              </a:rPr>
              <a:t>approach</a:t>
            </a:r>
            <a:r>
              <a:rPr lang="it-IT" sz="7200" b="1" dirty="0">
                <a:solidFill>
                  <a:schemeClr val="accent1"/>
                </a:solidFill>
                <a:latin typeface="Helvetica" pitchFamily="2" charset="0"/>
              </a:rPr>
              <a:t> to FL of Fuzzy Rule-</a:t>
            </a:r>
            <a:r>
              <a:rPr lang="it-IT" sz="7200" b="1" dirty="0" err="1">
                <a:solidFill>
                  <a:schemeClr val="accent1"/>
                </a:solidFill>
                <a:latin typeface="Helvetica" pitchFamily="2" charset="0"/>
              </a:rPr>
              <a:t>Based</a:t>
            </a:r>
            <a:r>
              <a:rPr lang="it-IT" sz="7200" b="1" dirty="0">
                <a:solidFill>
                  <a:schemeClr val="accent1"/>
                </a:solidFill>
                <a:latin typeface="Helvetica" pitchFamily="2" charset="0"/>
              </a:rPr>
              <a:t> Systems</a:t>
            </a:r>
          </a:p>
          <a:p>
            <a:pPr lvl="1">
              <a:lnSpc>
                <a:spcPct val="150000"/>
              </a:lnSpc>
            </a:pPr>
            <a:r>
              <a:rPr lang="it-IT" sz="7200" b="1" dirty="0">
                <a:solidFill>
                  <a:schemeClr val="accent1"/>
                </a:solidFill>
                <a:latin typeface="Helvetica" pitchFamily="2" charset="0"/>
              </a:rPr>
              <a:t>An </a:t>
            </a:r>
            <a:r>
              <a:rPr lang="it-IT" sz="7200" b="1" dirty="0" err="1">
                <a:solidFill>
                  <a:schemeClr val="accent1"/>
                </a:solidFill>
                <a:latin typeface="Helvetica" pitchFamily="2" charset="0"/>
              </a:rPr>
              <a:t>approach</a:t>
            </a:r>
            <a:r>
              <a:rPr lang="it-IT" sz="7200" b="1" dirty="0">
                <a:solidFill>
                  <a:schemeClr val="accent1"/>
                </a:solidFill>
                <a:latin typeface="Helvetica" pitchFamily="2" charset="0"/>
              </a:rPr>
              <a:t> to FL of Fuzzy </a:t>
            </a:r>
            <a:r>
              <a:rPr lang="it-IT" sz="7200" b="1" dirty="0" err="1">
                <a:solidFill>
                  <a:schemeClr val="accent1"/>
                </a:solidFill>
                <a:latin typeface="Helvetica" pitchFamily="2" charset="0"/>
              </a:rPr>
              <a:t>Regression</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Trees</a:t>
            </a:r>
            <a:endParaRPr lang="it-IT" sz="7200" b="1" dirty="0">
              <a:solidFill>
                <a:schemeClr val="accent1"/>
              </a:solidFill>
              <a:latin typeface="Helvetica" pitchFamily="2" charset="0"/>
            </a:endParaRPr>
          </a:p>
          <a:p>
            <a:pPr>
              <a:lnSpc>
                <a:spcPct val="150000"/>
              </a:lnSpc>
            </a:pPr>
            <a:r>
              <a:rPr lang="en-GB" sz="8000" dirty="0">
                <a:solidFill>
                  <a:schemeClr val="accent1">
                    <a:lumMod val="50000"/>
                  </a:schemeClr>
                </a:solidFill>
                <a:latin typeface="Helvetica" pitchFamily="2" charset="0"/>
              </a:rPr>
              <a:t>Fed-XAI by post-hoc explainability technique</a:t>
            </a:r>
            <a:endParaRPr lang="it-IT" sz="8000" dirty="0">
              <a:solidFill>
                <a:schemeClr val="accent1">
                  <a:lumMod val="50000"/>
                </a:schemeClr>
              </a:solidFill>
              <a:latin typeface="Helvetica" pitchFamily="2" charset="0"/>
            </a:endParaRPr>
          </a:p>
          <a:p>
            <a:pPr lvl="1">
              <a:lnSpc>
                <a:spcPct val="150000"/>
              </a:lnSpc>
            </a:pPr>
            <a:r>
              <a:rPr lang="it-IT" sz="7200" b="1" dirty="0" err="1">
                <a:solidFill>
                  <a:schemeClr val="accent1"/>
                </a:solidFill>
                <a:latin typeface="Helvetica" pitchFamily="2" charset="0"/>
              </a:rPr>
              <a:t>Consistent</a:t>
            </a:r>
            <a:r>
              <a:rPr lang="it-IT" sz="7200" b="1" dirty="0">
                <a:solidFill>
                  <a:schemeClr val="accent1"/>
                </a:solidFill>
                <a:latin typeface="Helvetica" pitchFamily="2" charset="0"/>
              </a:rPr>
              <a:t> post-hoc </a:t>
            </a:r>
            <a:r>
              <a:rPr lang="it-IT" sz="7200" b="1" dirty="0" err="1">
                <a:solidFill>
                  <a:schemeClr val="accent1"/>
                </a:solidFill>
                <a:latin typeface="Helvetica" pitchFamily="2" charset="0"/>
              </a:rPr>
              <a:t>explainability</a:t>
            </a:r>
            <a:r>
              <a:rPr lang="it-IT" sz="7200" b="1" dirty="0">
                <a:solidFill>
                  <a:schemeClr val="accent1"/>
                </a:solidFill>
                <a:latin typeface="Helvetica" pitchFamily="2" charset="0"/>
              </a:rPr>
              <a:t> with </a:t>
            </a:r>
            <a:r>
              <a:rPr lang="it-IT" sz="7200" b="1" dirty="0" err="1">
                <a:solidFill>
                  <a:schemeClr val="accent1"/>
                </a:solidFill>
                <a:latin typeface="Helvetica" pitchFamily="2" charset="0"/>
              </a:rPr>
              <a:t>Federated</a:t>
            </a:r>
            <a:r>
              <a:rPr lang="it-IT" sz="7200" b="1" dirty="0">
                <a:solidFill>
                  <a:schemeClr val="accent1"/>
                </a:solidFill>
                <a:latin typeface="Helvetica" pitchFamily="2" charset="0"/>
              </a:rPr>
              <a:t> SHAP</a:t>
            </a:r>
            <a:endParaRPr lang="en-GB" sz="7200" b="1" dirty="0">
              <a:solidFill>
                <a:schemeClr val="accent1"/>
              </a:solidFill>
              <a:latin typeface="Helvetica" pitchFamily="2" charset="0"/>
            </a:endParaRPr>
          </a:p>
          <a:p>
            <a:r>
              <a:rPr lang="en-GB" sz="8000" dirty="0">
                <a:solidFill>
                  <a:schemeClr val="accent1">
                    <a:lumMod val="50000"/>
                  </a:schemeClr>
                </a:solidFill>
                <a:latin typeface="Helvetica" pitchFamily="2" charset="0"/>
              </a:rPr>
              <a:t> Fed-XAI use cases:</a:t>
            </a:r>
          </a:p>
          <a:p>
            <a:pPr lvl="1">
              <a:lnSpc>
                <a:spcPct val="150000"/>
              </a:lnSpc>
            </a:pPr>
            <a:r>
              <a:rPr lang="it-IT" sz="7200" b="1" dirty="0" err="1">
                <a:solidFill>
                  <a:schemeClr val="accent1"/>
                </a:solidFill>
                <a:latin typeface="Helvetica" pitchFamily="2" charset="0"/>
              </a:rPr>
              <a:t>Parkinson’s</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Disease</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Progression</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Prediction</a:t>
            </a:r>
            <a:r>
              <a:rPr lang="it-IT" sz="7200" b="1" dirty="0">
                <a:solidFill>
                  <a:schemeClr val="accent1"/>
                </a:solidFill>
                <a:latin typeface="Helvetica" pitchFamily="2" charset="0"/>
              </a:rPr>
              <a:t> (Health)</a:t>
            </a:r>
          </a:p>
          <a:p>
            <a:pPr lvl="1">
              <a:lnSpc>
                <a:spcPct val="150000"/>
              </a:lnSpc>
            </a:pPr>
            <a:r>
              <a:rPr lang="it-IT" sz="7200" b="1" dirty="0">
                <a:solidFill>
                  <a:schemeClr val="accent1"/>
                </a:solidFill>
                <a:latin typeface="Helvetica" pitchFamily="2" charset="0"/>
              </a:rPr>
              <a:t>Video Streaming </a:t>
            </a:r>
            <a:r>
              <a:rPr lang="it-IT" sz="7200" b="1" dirty="0" err="1">
                <a:solidFill>
                  <a:schemeClr val="accent1"/>
                </a:solidFill>
                <a:latin typeface="Helvetica" pitchFamily="2" charset="0"/>
              </a:rPr>
              <a:t>QoE</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Prediction</a:t>
            </a:r>
            <a:r>
              <a:rPr lang="it-IT" sz="7200" b="1" dirty="0">
                <a:solidFill>
                  <a:schemeClr val="accent1"/>
                </a:solidFill>
                <a:latin typeface="Helvetica" pitchFamily="2" charset="0"/>
              </a:rPr>
              <a:t> (Networking)</a:t>
            </a:r>
          </a:p>
          <a:p>
            <a:pPr lvl="1">
              <a:lnSpc>
                <a:spcPct val="150000"/>
              </a:lnSpc>
            </a:pPr>
            <a:r>
              <a:rPr lang="it-IT" sz="7200" b="1" dirty="0" err="1">
                <a:solidFill>
                  <a:schemeClr val="accent1"/>
                </a:solidFill>
                <a:latin typeface="Helvetica" pitchFamily="2" charset="0"/>
              </a:rPr>
              <a:t>Decentralized</a:t>
            </a:r>
            <a:r>
              <a:rPr lang="it-IT" sz="7200" b="1" dirty="0">
                <a:solidFill>
                  <a:schemeClr val="accent1"/>
                </a:solidFill>
                <a:latin typeface="Helvetica" pitchFamily="2" charset="0"/>
              </a:rPr>
              <a:t> and </a:t>
            </a:r>
            <a:r>
              <a:rPr lang="it-IT" sz="7200" b="1" dirty="0" err="1">
                <a:solidFill>
                  <a:schemeClr val="accent1"/>
                </a:solidFill>
                <a:latin typeface="Helvetica" pitchFamily="2" charset="0"/>
              </a:rPr>
              <a:t>Trustworthy</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Intrusion</a:t>
            </a:r>
            <a:r>
              <a:rPr lang="it-IT" sz="7200" b="1" dirty="0">
                <a:solidFill>
                  <a:schemeClr val="accent1"/>
                </a:solidFill>
                <a:latin typeface="Helvetica" pitchFamily="2" charset="0"/>
              </a:rPr>
              <a:t> </a:t>
            </a:r>
            <a:r>
              <a:rPr lang="it-IT" sz="7200" b="1" dirty="0" err="1">
                <a:solidFill>
                  <a:schemeClr val="accent1"/>
                </a:solidFill>
                <a:latin typeface="Helvetica" pitchFamily="2" charset="0"/>
              </a:rPr>
              <a:t>Detection</a:t>
            </a:r>
            <a:r>
              <a:rPr lang="it-IT" sz="7200" b="1" dirty="0">
                <a:solidFill>
                  <a:schemeClr val="accent1"/>
                </a:solidFill>
                <a:latin typeface="Helvetica" pitchFamily="2" charset="0"/>
              </a:rPr>
              <a:t> System (Cybersecurity)</a:t>
            </a:r>
            <a:endParaRPr lang="en-GB" sz="9600" dirty="0">
              <a:solidFill>
                <a:schemeClr val="accent1">
                  <a:lumMod val="50000"/>
                </a:schemeClr>
              </a:solidFill>
              <a:latin typeface="Helvetica" pitchFamily="2" charset="0"/>
            </a:endParaRPr>
          </a:p>
          <a:p>
            <a:r>
              <a:rPr lang="en-GB" sz="8000" dirty="0">
                <a:solidFill>
                  <a:schemeClr val="accent1">
                    <a:lumMod val="50000"/>
                  </a:schemeClr>
                </a:solidFill>
                <a:latin typeface="Helvetica" pitchFamily="2" charset="0"/>
              </a:rPr>
              <a:t>Security Threats in Federated Learning</a:t>
            </a:r>
          </a:p>
          <a:p>
            <a:r>
              <a:rPr lang="en-GB" sz="8000" dirty="0">
                <a:solidFill>
                  <a:schemeClr val="accent1">
                    <a:lumMod val="50000"/>
                  </a:schemeClr>
                </a:solidFill>
                <a:latin typeface="Helvetica" pitchFamily="2" charset="0"/>
              </a:rPr>
              <a:t>Future Challenges</a:t>
            </a:r>
          </a:p>
          <a:p>
            <a:endParaRPr lang="en-GB" sz="2400" dirty="0">
              <a:latin typeface="Calibri" panose="020F0502020204030204" pitchFamily="34" charset="0"/>
              <a:ea typeface="+mn-lt"/>
              <a:cs typeface="Calibri" panose="020F0502020204030204" pitchFamily="34" charset="0"/>
            </a:endParaRPr>
          </a:p>
        </p:txBody>
      </p:sp>
      <p:sp>
        <p:nvSpPr>
          <p:cNvPr id="6" name="Titolo 1">
            <a:extLst>
              <a:ext uri="{FF2B5EF4-FFF2-40B4-BE49-F238E27FC236}">
                <a16:creationId xmlns:a16="http://schemas.microsoft.com/office/drawing/2014/main" id="{D3C90C4A-E3EF-1AC9-7C9C-F8B8D5DA5FF4}"/>
              </a:ext>
            </a:extLst>
          </p:cNvPr>
          <p:cNvSpPr txBox="1">
            <a:spLocks/>
          </p:cNvSpPr>
          <p:nvPr/>
        </p:nvSpPr>
        <p:spPr>
          <a:xfrm>
            <a:off x="0" y="-372639"/>
            <a:ext cx="10515600" cy="1325563"/>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tx2">
                    <a:lumMod val="75000"/>
                  </a:schemeClr>
                </a:solidFill>
                <a:latin typeface="+mn-lt"/>
              </a:rPr>
              <a:t>Outline</a:t>
            </a:r>
            <a:endParaRPr lang="en-GB" sz="4000" b="1" i="1" dirty="0">
              <a:solidFill>
                <a:schemeClr val="tx2">
                  <a:lumMod val="75000"/>
                </a:schemeClr>
              </a:solidFill>
              <a:latin typeface="+mn-lt"/>
            </a:endParaRPr>
          </a:p>
        </p:txBody>
      </p:sp>
    </p:spTree>
    <p:extLst>
      <p:ext uri="{BB962C8B-B14F-4D97-AF65-F5344CB8AC3E}">
        <p14:creationId xmlns:p14="http://schemas.microsoft.com/office/powerpoint/2010/main" val="34962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6D70C4-A486-654E-7AAF-FD92AE202676}"/>
              </a:ext>
            </a:extLst>
          </p:cNvPr>
          <p:cNvSpPr>
            <a:spLocks noGrp="1"/>
          </p:cNvSpPr>
          <p:nvPr>
            <p:ph type="title"/>
          </p:nvPr>
        </p:nvSpPr>
        <p:spPr/>
        <p:txBody>
          <a:bodyPr>
            <a:normAutofit/>
          </a:bodyPr>
          <a:lstStyle/>
          <a:p>
            <a:r>
              <a:rPr lang="en-GB" b="1" dirty="0">
                <a:solidFill>
                  <a:schemeClr val="tx2">
                    <a:lumMod val="75000"/>
                  </a:schemeClr>
                </a:solidFill>
                <a:latin typeface="+mn-lt"/>
              </a:rPr>
              <a:t>Explainable Artificial Intelligence (XAI)</a:t>
            </a:r>
            <a:endParaRPr lang="en-US" b="1" dirty="0"/>
          </a:p>
        </p:txBody>
      </p:sp>
      <p:pic>
        <p:nvPicPr>
          <p:cNvPr id="3" name="Picture 8">
            <a:extLst>
              <a:ext uri="{FF2B5EF4-FFF2-40B4-BE49-F238E27FC236}">
                <a16:creationId xmlns:a16="http://schemas.microsoft.com/office/drawing/2014/main" id="{84E0C8F2-77E4-7647-B638-5398BEBFF9A0}"/>
              </a:ext>
            </a:extLst>
          </p:cNvPr>
          <p:cNvPicPr>
            <a:picLocks noChangeAspect="1"/>
          </p:cNvPicPr>
          <p:nvPr/>
        </p:nvPicPr>
        <p:blipFill>
          <a:blip r:embed="rId2"/>
          <a:stretch>
            <a:fillRect/>
          </a:stretch>
        </p:blipFill>
        <p:spPr>
          <a:xfrm>
            <a:off x="5863095" y="1690688"/>
            <a:ext cx="4843367" cy="3226243"/>
          </a:xfrm>
          <a:prstGeom prst="rect">
            <a:avLst/>
          </a:prstGeom>
        </p:spPr>
      </p:pic>
      <p:sp>
        <p:nvSpPr>
          <p:cNvPr id="4" name="CasellaDiTesto 18">
            <a:extLst>
              <a:ext uri="{FF2B5EF4-FFF2-40B4-BE49-F238E27FC236}">
                <a16:creationId xmlns:a16="http://schemas.microsoft.com/office/drawing/2014/main" id="{A716D817-7639-E6A3-CAE2-932F4AE7D37D}"/>
              </a:ext>
            </a:extLst>
          </p:cNvPr>
          <p:cNvSpPr txBox="1"/>
          <p:nvPr/>
        </p:nvSpPr>
        <p:spPr>
          <a:xfrm>
            <a:off x="1195754" y="5535103"/>
            <a:ext cx="10158046" cy="307777"/>
          </a:xfrm>
          <a:prstGeom prst="rect">
            <a:avLst/>
          </a:prstGeom>
          <a:noFill/>
          <a:ln w="25400" cap="rnd"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r>
              <a:rPr lang="it-IT" sz="1400" dirty="0">
                <a:solidFill>
                  <a:srgbClr val="292929"/>
                </a:solidFill>
              </a:rPr>
              <a:t>Figure from </a:t>
            </a:r>
            <a:r>
              <a:rPr lang="en-US" sz="1400" dirty="0">
                <a:hlinkClick r:id="rId3"/>
              </a:rPr>
              <a:t>https://gowrishankar.info/blog/causal-reasoning-trustworthy-models-and-model-explainability-using-saliency-maps/</a:t>
            </a:r>
            <a:endParaRPr lang="it-IT" sz="1400" dirty="0">
              <a:solidFill>
                <a:srgbClr val="292929"/>
              </a:solidFill>
            </a:endParaRPr>
          </a:p>
        </p:txBody>
      </p:sp>
      <p:pic>
        <p:nvPicPr>
          <p:cNvPr id="5" name="Picture 2" descr="Interpretability">
            <a:extLst>
              <a:ext uri="{FF2B5EF4-FFF2-40B4-BE49-F238E27FC236}">
                <a16:creationId xmlns:a16="http://schemas.microsoft.com/office/drawing/2014/main" id="{8E7C4028-8A32-FD83-7CEE-70F578C91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39" y="1690688"/>
            <a:ext cx="5024895" cy="3263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6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0913BA-ACD5-83F5-9EC2-FFA86CBFC2ED}"/>
              </a:ext>
            </a:extLst>
          </p:cNvPr>
          <p:cNvSpPr>
            <a:spLocks noGrp="1"/>
          </p:cNvSpPr>
          <p:nvPr>
            <p:ph type="title"/>
          </p:nvPr>
        </p:nvSpPr>
        <p:spPr/>
        <p:txBody>
          <a:bodyPr>
            <a:normAutofit/>
          </a:bodyPr>
          <a:lstStyle/>
          <a:p>
            <a:r>
              <a:rPr lang="en-US" sz="4000" b="1" dirty="0">
                <a:solidFill>
                  <a:schemeClr val="tx2">
                    <a:lumMod val="75000"/>
                  </a:schemeClr>
                </a:solidFill>
                <a:latin typeface="+mn-lt"/>
              </a:rPr>
              <a:t>WHY do we need XAI Models?</a:t>
            </a:r>
          </a:p>
        </p:txBody>
      </p:sp>
      <p:sp>
        <p:nvSpPr>
          <p:cNvPr id="4" name="CasellaDiTesto 3">
            <a:extLst>
              <a:ext uri="{FF2B5EF4-FFF2-40B4-BE49-F238E27FC236}">
                <a16:creationId xmlns:a16="http://schemas.microsoft.com/office/drawing/2014/main" id="{9034F16E-F7DA-A234-B7BC-6B82E5A1F9E4}"/>
              </a:ext>
            </a:extLst>
          </p:cNvPr>
          <p:cNvSpPr txBox="1"/>
          <p:nvPr/>
        </p:nvSpPr>
        <p:spPr>
          <a:xfrm>
            <a:off x="838199" y="1475980"/>
            <a:ext cx="10963275" cy="4154984"/>
          </a:xfrm>
          <a:prstGeom prst="rect">
            <a:avLst/>
          </a:prstGeom>
          <a:noFill/>
        </p:spPr>
        <p:txBody>
          <a:bodyPr wrap="square">
            <a:spAutoFit/>
          </a:bodyPr>
          <a:lstStyle/>
          <a:p>
            <a:pPr marL="285750" lvl="1" indent="-285750">
              <a:buFont typeface="Arial" panose="020B0604020202020204" pitchFamily="34" charset="0"/>
              <a:buChar char="•"/>
            </a:pPr>
            <a:r>
              <a:rPr lang="en-US" sz="2200" dirty="0">
                <a:cs typeface="Arial" panose="020B0604020202020204" pitchFamily="34" charset="0"/>
              </a:rPr>
              <a:t>Explainabilty is motivated due to </a:t>
            </a:r>
            <a:r>
              <a:rPr lang="en-US" sz="2200" b="1" i="1" dirty="0">
                <a:cs typeface="Arial" panose="020B0604020202020204" pitchFamily="34" charset="0"/>
              </a:rPr>
              <a:t>lacking transparency </a:t>
            </a:r>
            <a:r>
              <a:rPr lang="en-US" sz="2200" dirty="0">
                <a:cs typeface="Arial" panose="020B0604020202020204" pitchFamily="34" charset="0"/>
              </a:rPr>
              <a:t>of the black-box/opaque approaches, which do </a:t>
            </a:r>
            <a:r>
              <a:rPr lang="en-US" sz="2200" b="1" i="1" dirty="0">
                <a:cs typeface="Arial" panose="020B0604020202020204" pitchFamily="34" charset="0"/>
              </a:rPr>
              <a:t>not</a:t>
            </a:r>
            <a:r>
              <a:rPr lang="en-US" sz="2200" dirty="0">
                <a:cs typeface="Arial" panose="020B0604020202020204" pitchFamily="34" charset="0"/>
              </a:rPr>
              <a:t> foster </a:t>
            </a:r>
            <a:r>
              <a:rPr lang="en-US" sz="2200" b="1" i="1" dirty="0">
                <a:cs typeface="Arial" panose="020B0604020202020204" pitchFamily="34" charset="0"/>
              </a:rPr>
              <a:t>trust</a:t>
            </a:r>
            <a:r>
              <a:rPr lang="en-US" sz="2200" dirty="0">
                <a:cs typeface="Arial" panose="020B0604020202020204" pitchFamily="34" charset="0"/>
              </a:rPr>
              <a:t> and </a:t>
            </a:r>
            <a:r>
              <a:rPr lang="en-US" sz="2200" b="1" i="1" dirty="0">
                <a:cs typeface="Arial" panose="020B0604020202020204" pitchFamily="34" charset="0"/>
              </a:rPr>
              <a:t>acceptance</a:t>
            </a:r>
            <a:r>
              <a:rPr lang="en-US" sz="2200" dirty="0">
                <a:cs typeface="Arial" panose="020B0604020202020204" pitchFamily="34" charset="0"/>
              </a:rPr>
              <a:t> of AI models.</a:t>
            </a:r>
          </a:p>
          <a:p>
            <a:pPr marL="285750" lvl="1" indent="-285750">
              <a:buFont typeface="Arial" panose="020B0604020202020204" pitchFamily="34" charset="0"/>
              <a:buChar char="•"/>
            </a:pPr>
            <a:endParaRPr lang="en-US" sz="2200" dirty="0">
              <a:cs typeface="Arial" panose="020B0604020202020204" pitchFamily="34" charset="0"/>
            </a:endParaRPr>
          </a:p>
          <a:p>
            <a:pPr marL="285750" lvl="1" indent="-285750">
              <a:buFont typeface="Arial" panose="020B0604020202020204" pitchFamily="34" charset="0"/>
              <a:buChar char="•"/>
            </a:pPr>
            <a:r>
              <a:rPr lang="en-US" sz="2200" dirty="0">
                <a:cs typeface="Arial" panose="020B0604020202020204" pitchFamily="34" charset="0"/>
              </a:rPr>
              <a:t>Emerging </a:t>
            </a:r>
            <a:r>
              <a:rPr lang="en-US" sz="2200" b="1" i="1" dirty="0">
                <a:cs typeface="Arial" panose="020B0604020202020204" pitchFamily="34" charset="0"/>
              </a:rPr>
              <a:t>legal</a:t>
            </a:r>
            <a:r>
              <a:rPr lang="en-US" sz="2200" dirty="0">
                <a:cs typeface="Arial" panose="020B0604020202020204" pitchFamily="34" charset="0"/>
              </a:rPr>
              <a:t> and </a:t>
            </a:r>
            <a:r>
              <a:rPr lang="en-US" sz="2200" b="1" i="1" dirty="0">
                <a:cs typeface="Arial" panose="020B0604020202020204" pitchFamily="34" charset="0"/>
              </a:rPr>
              <a:t>privacy</a:t>
            </a:r>
            <a:r>
              <a:rPr lang="en-US" sz="2200" dirty="0">
                <a:cs typeface="Arial" panose="020B0604020202020204" pitchFamily="34" charset="0"/>
              </a:rPr>
              <a:t> regulations are expected to make </a:t>
            </a:r>
            <a:r>
              <a:rPr lang="en-US" sz="2200" b="1" i="1" dirty="0">
                <a:cs typeface="Arial" panose="020B0604020202020204" pitchFamily="34" charset="0"/>
              </a:rPr>
              <a:t>opaque</a:t>
            </a:r>
            <a:r>
              <a:rPr lang="en-US" sz="2200" dirty="0">
                <a:cs typeface="Arial" panose="020B0604020202020204" pitchFamily="34" charset="0"/>
              </a:rPr>
              <a:t> AI model-based applications increasingly difficult to adopt in business and public sectors, as these models often </a:t>
            </a:r>
            <a:r>
              <a:rPr lang="en-US" sz="2200" b="1" i="1" dirty="0">
                <a:cs typeface="Arial" panose="020B0604020202020204" pitchFamily="34" charset="0"/>
              </a:rPr>
              <a:t>fail</a:t>
            </a:r>
            <a:r>
              <a:rPr lang="en-US" sz="2200" dirty="0">
                <a:cs typeface="Arial" panose="020B0604020202020204" pitchFamily="34" charset="0"/>
              </a:rPr>
              <a:t> to provide clear </a:t>
            </a:r>
            <a:r>
              <a:rPr lang="en-US" sz="2200" b="1" i="1" dirty="0">
                <a:cs typeface="Arial" panose="020B0604020202020204" pitchFamily="34" charset="0"/>
              </a:rPr>
              <a:t>explanations</a:t>
            </a:r>
            <a:r>
              <a:rPr lang="en-US" sz="2200" dirty="0">
                <a:cs typeface="Arial" panose="020B0604020202020204" pitchFamily="34" charset="0"/>
              </a:rPr>
              <a:t> for their </a:t>
            </a:r>
            <a:r>
              <a:rPr lang="en-US" sz="2200" b="1" dirty="0">
                <a:cs typeface="Arial" panose="020B0604020202020204" pitchFamily="34" charset="0"/>
              </a:rPr>
              <a:t>decisions</a:t>
            </a:r>
            <a:r>
              <a:rPr lang="en-US" sz="2200" dirty="0">
                <a:cs typeface="Arial" panose="020B0604020202020204" pitchFamily="34" charset="0"/>
              </a:rPr>
              <a:t>.</a:t>
            </a:r>
          </a:p>
          <a:p>
            <a:pPr marL="285750" lvl="1" indent="-285750">
              <a:buFont typeface="Arial" panose="020B0604020202020204" pitchFamily="34" charset="0"/>
              <a:buChar char="•"/>
            </a:pPr>
            <a:endParaRPr lang="en-US" sz="2200" dirty="0">
              <a:cs typeface="Arial" panose="020B0604020202020204" pitchFamily="34" charset="0"/>
            </a:endParaRPr>
          </a:p>
          <a:p>
            <a:pPr marL="285750" lvl="1" indent="-285750">
              <a:buFont typeface="Arial" panose="020B0604020202020204" pitchFamily="34" charset="0"/>
              <a:buChar char="•"/>
            </a:pPr>
            <a:r>
              <a:rPr lang="en-US" sz="2200" dirty="0">
                <a:cs typeface="Arial" panose="020B0604020202020204" pitchFamily="34" charset="0"/>
              </a:rPr>
              <a:t>We should explain:</a:t>
            </a:r>
          </a:p>
          <a:p>
            <a:pPr marL="800100" lvl="2" indent="-342900">
              <a:buFont typeface="Wingdings" panose="05000000000000000000" pitchFamily="2" charset="2"/>
              <a:buChar char="§"/>
            </a:pPr>
            <a:r>
              <a:rPr lang="en-US" sz="2200" dirty="0">
                <a:cs typeface="Arial" panose="020B0604020202020204" pitchFamily="34" charset="0"/>
              </a:rPr>
              <a:t>Why/How a decision has been made</a:t>
            </a:r>
          </a:p>
          <a:p>
            <a:pPr marL="800100" lvl="2" indent="-342900">
              <a:buFont typeface="Wingdings" panose="05000000000000000000" pitchFamily="2" charset="2"/>
              <a:buChar char="§"/>
            </a:pPr>
            <a:r>
              <a:rPr lang="en-US" sz="2200" dirty="0">
                <a:cs typeface="Arial" panose="020B0604020202020204" pitchFamily="34" charset="0"/>
              </a:rPr>
              <a:t>Why not something else has been suggested</a:t>
            </a:r>
          </a:p>
          <a:p>
            <a:pPr marL="800100" lvl="2" indent="-342900">
              <a:buFont typeface="Wingdings" panose="05000000000000000000" pitchFamily="2" charset="2"/>
              <a:buChar char="§"/>
            </a:pPr>
            <a:r>
              <a:rPr lang="en-US" sz="2200" dirty="0">
                <a:cs typeface="Arial" panose="020B0604020202020204" pitchFamily="34" charset="0"/>
              </a:rPr>
              <a:t>Why/When the decision may led the user to a failure</a:t>
            </a:r>
          </a:p>
          <a:p>
            <a:pPr marL="800100" lvl="2" indent="-342900">
              <a:buFont typeface="Wingdings" panose="05000000000000000000" pitchFamily="2" charset="2"/>
              <a:buChar char="§"/>
            </a:pPr>
            <a:r>
              <a:rPr lang="en-US" sz="2200" dirty="0">
                <a:cs typeface="Arial" panose="020B0604020202020204" pitchFamily="34" charset="0"/>
              </a:rPr>
              <a:t>How to correct an error in making a decision</a:t>
            </a:r>
          </a:p>
        </p:txBody>
      </p:sp>
    </p:spTree>
    <p:extLst>
      <p:ext uri="{BB962C8B-B14F-4D97-AF65-F5344CB8AC3E}">
        <p14:creationId xmlns:p14="http://schemas.microsoft.com/office/powerpoint/2010/main" val="468060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nterior on a Tesla Model S full electric luxury car with a large touch screen and dashboard screen.">
            <a:extLst>
              <a:ext uri="{FF2B5EF4-FFF2-40B4-BE49-F238E27FC236}">
                <a16:creationId xmlns:a16="http://schemas.microsoft.com/office/drawing/2014/main" id="{83A7B41D-216A-84BB-9A8A-382AB7437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628" y="1106632"/>
            <a:ext cx="4128654" cy="2322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cue workers attend the scene where a Tesla electric SUV crashed into a barrier on U.S. Highway 101 in Mountain View, California, 25 March.">
            <a:extLst>
              <a:ext uri="{FF2B5EF4-FFF2-40B4-BE49-F238E27FC236}">
                <a16:creationId xmlns:a16="http://schemas.microsoft.com/office/drawing/2014/main" id="{3B87526C-3D10-A178-78DC-DD7D4EE5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120" y="3681351"/>
            <a:ext cx="4441371" cy="2498271"/>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1">
            <a:extLst>
              <a:ext uri="{FF2B5EF4-FFF2-40B4-BE49-F238E27FC236}">
                <a16:creationId xmlns:a16="http://schemas.microsoft.com/office/drawing/2014/main" id="{BAF59476-3A90-EE59-600B-26BB24206327}"/>
              </a:ext>
            </a:extLst>
          </p:cNvPr>
          <p:cNvSpPr>
            <a:spLocks noGrp="1"/>
          </p:cNvSpPr>
          <p:nvPr>
            <p:ph type="title"/>
          </p:nvPr>
        </p:nvSpPr>
        <p:spPr>
          <a:xfrm>
            <a:off x="280550" y="135132"/>
            <a:ext cx="8761797" cy="1143000"/>
          </a:xfrm>
        </p:spPr>
        <p:txBody>
          <a:bodyPr>
            <a:normAutofit/>
          </a:bodyPr>
          <a:lstStyle/>
          <a:p>
            <a:r>
              <a:rPr lang="en-US" sz="4000" b="1" dirty="0">
                <a:solidFill>
                  <a:schemeClr val="tx2">
                    <a:lumMod val="75000"/>
                  </a:schemeClr>
                </a:solidFill>
                <a:latin typeface="+mn-lt"/>
              </a:rPr>
              <a:t>AI in Automotive- Is it Safe?</a:t>
            </a:r>
          </a:p>
        </p:txBody>
      </p:sp>
      <p:sp>
        <p:nvSpPr>
          <p:cNvPr id="4" name="CasellaDiTesto 3">
            <a:extLst>
              <a:ext uri="{FF2B5EF4-FFF2-40B4-BE49-F238E27FC236}">
                <a16:creationId xmlns:a16="http://schemas.microsoft.com/office/drawing/2014/main" id="{10A3E589-15C3-5D52-309B-45A8A1BA9731}"/>
              </a:ext>
            </a:extLst>
          </p:cNvPr>
          <p:cNvSpPr txBox="1"/>
          <p:nvPr/>
        </p:nvSpPr>
        <p:spPr>
          <a:xfrm>
            <a:off x="6096000" y="1278132"/>
            <a:ext cx="5458366" cy="1754326"/>
          </a:xfrm>
          <a:prstGeom prst="rect">
            <a:avLst/>
          </a:prstGeom>
          <a:noFill/>
        </p:spPr>
        <p:txBody>
          <a:bodyPr wrap="square" rtlCol="0">
            <a:spAutoFit/>
          </a:bodyPr>
          <a:lstStyle/>
          <a:p>
            <a:pPr marL="285750" indent="-285750">
              <a:buFontTx/>
              <a:buChar char="-"/>
            </a:pPr>
            <a:r>
              <a:rPr lang="en-US" b="1" i="1" dirty="0"/>
              <a:t>Why</a:t>
            </a:r>
            <a:r>
              <a:rPr lang="en-US" dirty="0"/>
              <a:t> did the autopilot car crash?</a:t>
            </a:r>
          </a:p>
          <a:p>
            <a:pPr marL="285750" indent="-285750">
              <a:buFontTx/>
              <a:buChar char="-"/>
            </a:pPr>
            <a:r>
              <a:rPr lang="en-US" dirty="0"/>
              <a:t>Did the braking systems go off to </a:t>
            </a:r>
            <a:r>
              <a:rPr lang="en-US" b="1" i="1" dirty="0"/>
              <a:t>avoid</a:t>
            </a:r>
            <a:r>
              <a:rPr lang="en-US" dirty="0"/>
              <a:t> the crash?</a:t>
            </a:r>
          </a:p>
          <a:p>
            <a:pPr marL="285750" indent="-285750">
              <a:buFontTx/>
              <a:buChar char="-"/>
            </a:pPr>
            <a:r>
              <a:rPr lang="en-US" dirty="0"/>
              <a:t>Are we </a:t>
            </a:r>
            <a:r>
              <a:rPr lang="en-US" b="1" i="1" dirty="0"/>
              <a:t>sure</a:t>
            </a:r>
            <a:r>
              <a:rPr lang="en-US" dirty="0"/>
              <a:t> the intelligent vision system saw the obstacle?</a:t>
            </a:r>
          </a:p>
          <a:p>
            <a:pPr marL="285750" indent="-285750">
              <a:buFontTx/>
              <a:buChar char="-"/>
            </a:pPr>
            <a:r>
              <a:rPr lang="en-US" dirty="0"/>
              <a:t>Why did the car turn unnecessarily?</a:t>
            </a:r>
          </a:p>
          <a:p>
            <a:pPr marL="285750" indent="-285750">
              <a:buFontTx/>
              <a:buChar char="-"/>
            </a:pPr>
            <a:r>
              <a:rPr lang="en-US" b="1" dirty="0"/>
              <a:t>Who</a:t>
            </a:r>
            <a:r>
              <a:rPr lang="en-US" dirty="0"/>
              <a:t> was </a:t>
            </a:r>
            <a:r>
              <a:rPr lang="en-US" b="1" i="1" dirty="0"/>
              <a:t>responsible</a:t>
            </a:r>
            <a:r>
              <a:rPr lang="en-US" dirty="0"/>
              <a:t> for the crash?</a:t>
            </a:r>
          </a:p>
        </p:txBody>
      </p:sp>
      <p:sp>
        <p:nvSpPr>
          <p:cNvPr id="9" name="Freccia destra con strisce 8">
            <a:extLst>
              <a:ext uri="{FF2B5EF4-FFF2-40B4-BE49-F238E27FC236}">
                <a16:creationId xmlns:a16="http://schemas.microsoft.com/office/drawing/2014/main" id="{2C811E6F-7A1C-68ED-C09E-0E71D90F297D}"/>
              </a:ext>
            </a:extLst>
          </p:cNvPr>
          <p:cNvSpPr/>
          <p:nvPr/>
        </p:nvSpPr>
        <p:spPr>
          <a:xfrm>
            <a:off x="3044043" y="4930485"/>
            <a:ext cx="2434441" cy="53216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ccia giù 9">
            <a:extLst>
              <a:ext uri="{FF2B5EF4-FFF2-40B4-BE49-F238E27FC236}">
                <a16:creationId xmlns:a16="http://schemas.microsoft.com/office/drawing/2014/main" id="{D99E66E3-75A9-B21E-6794-A63F035A5598}"/>
              </a:ext>
            </a:extLst>
          </p:cNvPr>
          <p:cNvSpPr/>
          <p:nvPr/>
        </p:nvSpPr>
        <p:spPr>
          <a:xfrm>
            <a:off x="2747160" y="3599658"/>
            <a:ext cx="332509" cy="14503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250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F867B-28E9-9D45-497A-2DFFA84CB1E9}"/>
              </a:ext>
            </a:extLst>
          </p:cNvPr>
          <p:cNvSpPr>
            <a:spLocks noGrp="1"/>
          </p:cNvSpPr>
          <p:nvPr>
            <p:ph type="title"/>
          </p:nvPr>
        </p:nvSpPr>
        <p:spPr>
          <a:xfrm>
            <a:off x="451660" y="173372"/>
            <a:ext cx="10515600" cy="1325563"/>
          </a:xfrm>
        </p:spPr>
        <p:txBody>
          <a:bodyPr>
            <a:normAutofit/>
          </a:bodyPr>
          <a:lstStyle/>
          <a:p>
            <a:r>
              <a:rPr lang="en-US" sz="4000" b="1" dirty="0">
                <a:solidFill>
                  <a:schemeClr val="tx2">
                    <a:lumMod val="75000"/>
                  </a:schemeClr>
                </a:solidFill>
                <a:latin typeface="+mn-lt"/>
              </a:rPr>
              <a:t>AI in Medical Imaging</a:t>
            </a:r>
          </a:p>
        </p:txBody>
      </p:sp>
      <p:pic>
        <p:nvPicPr>
          <p:cNvPr id="3" name="Picture 2">
            <a:extLst>
              <a:ext uri="{FF2B5EF4-FFF2-40B4-BE49-F238E27FC236}">
                <a16:creationId xmlns:a16="http://schemas.microsoft.com/office/drawing/2014/main" id="{B4A57A37-0A98-99EB-BDEE-0D40399E1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278" y="1436688"/>
            <a:ext cx="9866166" cy="407621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FA5761D-02E4-074A-1C45-DB259A5A8B12}"/>
              </a:ext>
            </a:extLst>
          </p:cNvPr>
          <p:cNvSpPr txBox="1"/>
          <p:nvPr/>
        </p:nvSpPr>
        <p:spPr>
          <a:xfrm>
            <a:off x="1406111" y="5622528"/>
            <a:ext cx="8559524" cy="276999"/>
          </a:xfrm>
          <a:prstGeom prst="rect">
            <a:avLst/>
          </a:prstGeom>
          <a:noFill/>
          <a:ln>
            <a:solidFill>
              <a:schemeClr val="accent1">
                <a:shade val="15000"/>
              </a:schemeClr>
            </a:solidFill>
          </a:ln>
        </p:spPr>
        <p:txBody>
          <a:bodyPr wrap="square" rtlCol="0">
            <a:spAutoFit/>
          </a:bodyPr>
          <a:lstStyle/>
          <a:p>
            <a:r>
              <a:rPr lang="en-US" sz="1200" dirty="0"/>
              <a:t>Image Extracted from: https://</a:t>
            </a:r>
            <a:r>
              <a:rPr lang="en-US" sz="1200" dirty="0" err="1"/>
              <a:t>www.mdpi.com</a:t>
            </a:r>
            <a:r>
              <a:rPr lang="en-US" sz="1200" dirty="0"/>
              <a:t>/sensors/sensors-23-00634</a:t>
            </a:r>
            <a:endParaRPr lang="en-US" sz="1000" dirty="0"/>
          </a:p>
        </p:txBody>
      </p:sp>
    </p:spTree>
    <p:extLst>
      <p:ext uri="{BB962C8B-B14F-4D97-AF65-F5344CB8AC3E}">
        <p14:creationId xmlns:p14="http://schemas.microsoft.com/office/powerpoint/2010/main" val="1995330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42B6A-2B9B-4A20-BEB6-F7E9F82CAC2C}"/>
              </a:ext>
            </a:extLst>
          </p:cNvPr>
          <p:cNvSpPr>
            <a:spLocks noGrp="1"/>
          </p:cNvSpPr>
          <p:nvPr>
            <p:ph type="title"/>
          </p:nvPr>
        </p:nvSpPr>
        <p:spPr>
          <a:xfrm>
            <a:off x="1929010" y="363471"/>
            <a:ext cx="8581335" cy="994172"/>
          </a:xfrm>
        </p:spPr>
        <p:txBody>
          <a:bodyPr>
            <a:normAutofit fontScale="90000"/>
          </a:bodyPr>
          <a:lstStyle/>
          <a:p>
            <a:r>
              <a:rPr lang="en-GB" sz="4800" b="1" dirty="0">
                <a:solidFill>
                  <a:schemeClr val="tx2">
                    <a:lumMod val="75000"/>
                  </a:schemeClr>
                </a:solidFill>
                <a:latin typeface="+mn-lt"/>
              </a:rPr>
              <a:t>The </a:t>
            </a:r>
            <a:r>
              <a:rPr lang="en-GB" b="1" dirty="0">
                <a:solidFill>
                  <a:schemeClr val="tx2">
                    <a:lumMod val="75000"/>
                  </a:schemeClr>
                </a:solidFill>
                <a:latin typeface="+mn-lt"/>
              </a:rPr>
              <a:t>Accuracy-</a:t>
            </a:r>
            <a:r>
              <a:rPr lang="en-GB" b="1" dirty="0" err="1">
                <a:solidFill>
                  <a:schemeClr val="tx2">
                    <a:lumMod val="75000"/>
                  </a:schemeClr>
                </a:solidFill>
                <a:latin typeface="+mn-lt"/>
              </a:rPr>
              <a:t>Explainability</a:t>
            </a:r>
            <a:r>
              <a:rPr lang="en-GB" sz="4800" b="1" dirty="0">
                <a:solidFill>
                  <a:schemeClr val="tx2">
                    <a:lumMod val="75000"/>
                  </a:schemeClr>
                </a:solidFill>
                <a:latin typeface="+mn-lt"/>
              </a:rPr>
              <a:t> Trade-off</a:t>
            </a:r>
            <a:endParaRPr lang="it-IT" b="1" dirty="0">
              <a:solidFill>
                <a:srgbClr val="00A0DC"/>
              </a:solidFill>
              <a:latin typeface="+mn-lt"/>
            </a:endParaRPr>
          </a:p>
        </p:txBody>
      </p:sp>
      <p:sp>
        <p:nvSpPr>
          <p:cNvPr id="6" name="Segnaposto numero diapositiva 5">
            <a:extLst>
              <a:ext uri="{FF2B5EF4-FFF2-40B4-BE49-F238E27FC236}">
                <a16:creationId xmlns:a16="http://schemas.microsoft.com/office/drawing/2014/main" id="{BA8C3AA0-043D-47F5-A3C2-08CA4642E607}"/>
              </a:ext>
            </a:extLst>
          </p:cNvPr>
          <p:cNvSpPr>
            <a:spLocks noGrp="1"/>
          </p:cNvSpPr>
          <p:nvPr>
            <p:ph type="sldNum" sz="quarter" idx="12"/>
          </p:nvPr>
        </p:nvSpPr>
        <p:spPr>
          <a:xfrm>
            <a:off x="10658098" y="-13063"/>
            <a:ext cx="2571404" cy="365125"/>
          </a:xfrm>
          <a:prstGeom prst="rect">
            <a:avLst/>
          </a:prstGeom>
        </p:spPr>
        <p:txBody>
          <a:bodyPr vert="horz" lIns="91440" tIns="45720" rIns="91440" bIns="45720" rtlCol="0" anchor="ctr"/>
          <a:lstStyle>
            <a:defPPr>
              <a:defRPr lang="it-IT"/>
            </a:defPPr>
            <a:lvl1pPr marL="0" algn="r" defTabSz="914400" rtl="0" eaLnBrk="1" latinLnBrk="0" hangingPunct="1">
              <a:defRPr sz="1600" kern="1200">
                <a:solidFill>
                  <a:srgbClr val="00A0D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79F3F-EFEC-4755-B946-A999A762C0E9}" type="slidenum">
              <a:rPr lang="it-IT" smtClean="0"/>
              <a:pPr/>
              <a:t>24</a:t>
            </a:fld>
            <a:endParaRPr lang="it-IT" dirty="0"/>
          </a:p>
        </p:txBody>
      </p:sp>
      <p:grpSp>
        <p:nvGrpSpPr>
          <p:cNvPr id="70" name="Gruppo 69">
            <a:extLst>
              <a:ext uri="{FF2B5EF4-FFF2-40B4-BE49-F238E27FC236}">
                <a16:creationId xmlns:a16="http://schemas.microsoft.com/office/drawing/2014/main" id="{6BC3E43B-0706-43B0-AABD-0BBD8E3242F7}"/>
              </a:ext>
            </a:extLst>
          </p:cNvPr>
          <p:cNvGrpSpPr/>
          <p:nvPr/>
        </p:nvGrpSpPr>
        <p:grpSpPr>
          <a:xfrm>
            <a:off x="1739437" y="3036364"/>
            <a:ext cx="1720218" cy="391491"/>
            <a:chOff x="5758078" y="2887169"/>
            <a:chExt cx="2293624" cy="521988"/>
          </a:xfrm>
        </p:grpSpPr>
        <p:sp>
          <p:nvSpPr>
            <p:cNvPr id="57" name="Rounded Rectangle 14">
              <a:extLst>
                <a:ext uri="{FF2B5EF4-FFF2-40B4-BE49-F238E27FC236}">
                  <a16:creationId xmlns:a16="http://schemas.microsoft.com/office/drawing/2014/main" id="{546D63AC-DEA8-49F3-AE3F-BD16DFCDDA41}"/>
                </a:ext>
              </a:extLst>
            </p:cNvPr>
            <p:cNvSpPr/>
            <p:nvPr/>
          </p:nvSpPr>
          <p:spPr>
            <a:xfrm>
              <a:off x="5758078" y="2887169"/>
              <a:ext cx="2293622" cy="521988"/>
            </a:xfrm>
            <a:prstGeom prst="roundRect">
              <a:avLst/>
            </a:prstGeom>
            <a:solidFill>
              <a:schemeClr val="bg1"/>
            </a:solidFill>
            <a:ln w="38100">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050" dirty="0"/>
            </a:p>
          </p:txBody>
        </p:sp>
        <p:sp>
          <p:nvSpPr>
            <p:cNvPr id="58" name="TextBox 565">
              <a:extLst>
                <a:ext uri="{FF2B5EF4-FFF2-40B4-BE49-F238E27FC236}">
                  <a16:creationId xmlns:a16="http://schemas.microsoft.com/office/drawing/2014/main" id="{BF75A280-F172-4B4D-A9B0-E485F5B19E8F}"/>
                </a:ext>
              </a:extLst>
            </p:cNvPr>
            <p:cNvSpPr txBox="1"/>
            <p:nvPr/>
          </p:nvSpPr>
          <p:spPr>
            <a:xfrm>
              <a:off x="5758078" y="2968189"/>
              <a:ext cx="2293624" cy="338555"/>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050" dirty="0">
                  <a:solidFill>
                    <a:srgbClr val="292929"/>
                  </a:solidFill>
                </a:rPr>
                <a:t>Explainabilty</a:t>
              </a:r>
            </a:p>
          </p:txBody>
        </p:sp>
      </p:grpSp>
      <p:sp>
        <p:nvSpPr>
          <p:cNvPr id="71" name="Freccia in giù 70">
            <a:extLst>
              <a:ext uri="{FF2B5EF4-FFF2-40B4-BE49-F238E27FC236}">
                <a16:creationId xmlns:a16="http://schemas.microsoft.com/office/drawing/2014/main" id="{9DC2A315-9E21-413B-B977-CFEE48AED4C6}"/>
              </a:ext>
            </a:extLst>
          </p:cNvPr>
          <p:cNvSpPr/>
          <p:nvPr/>
        </p:nvSpPr>
        <p:spPr>
          <a:xfrm rot="13388054">
            <a:off x="3568759" y="2707116"/>
            <a:ext cx="163004" cy="321983"/>
          </a:xfrm>
          <a:prstGeom prst="downArrow">
            <a:avLst/>
          </a:prstGeom>
          <a:solidFill>
            <a:schemeClr val="bg1"/>
          </a:solidFill>
          <a:ln>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60" name="Gruppo 59">
            <a:extLst>
              <a:ext uri="{FF2B5EF4-FFF2-40B4-BE49-F238E27FC236}">
                <a16:creationId xmlns:a16="http://schemas.microsoft.com/office/drawing/2014/main" id="{9233AEFF-4EE0-487E-B5A2-E8893B96515E}"/>
              </a:ext>
            </a:extLst>
          </p:cNvPr>
          <p:cNvGrpSpPr/>
          <p:nvPr/>
        </p:nvGrpSpPr>
        <p:grpSpPr>
          <a:xfrm>
            <a:off x="3860897" y="3787422"/>
            <a:ext cx="1720218" cy="415498"/>
            <a:chOff x="5758078" y="2860469"/>
            <a:chExt cx="2293624" cy="553997"/>
          </a:xfrm>
        </p:grpSpPr>
        <p:sp>
          <p:nvSpPr>
            <p:cNvPr id="61" name="Rounded Rectangle 14">
              <a:extLst>
                <a:ext uri="{FF2B5EF4-FFF2-40B4-BE49-F238E27FC236}">
                  <a16:creationId xmlns:a16="http://schemas.microsoft.com/office/drawing/2014/main" id="{CDD53E23-F6BD-4EC6-A5A7-42A21FBB5292}"/>
                </a:ext>
              </a:extLst>
            </p:cNvPr>
            <p:cNvSpPr/>
            <p:nvPr/>
          </p:nvSpPr>
          <p:spPr>
            <a:xfrm>
              <a:off x="5758078" y="2887169"/>
              <a:ext cx="2293622" cy="521988"/>
            </a:xfrm>
            <a:prstGeom prst="roundRect">
              <a:avLst/>
            </a:prstGeom>
            <a:solidFill>
              <a:schemeClr val="bg1"/>
            </a:solidFill>
            <a:ln w="38100">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050" dirty="0"/>
            </a:p>
          </p:txBody>
        </p:sp>
        <p:sp>
          <p:nvSpPr>
            <p:cNvPr id="64" name="TextBox 565">
              <a:extLst>
                <a:ext uri="{FF2B5EF4-FFF2-40B4-BE49-F238E27FC236}">
                  <a16:creationId xmlns:a16="http://schemas.microsoft.com/office/drawing/2014/main" id="{94D7C81C-A044-42AA-9B7B-A63EC3462C3E}"/>
                </a:ext>
              </a:extLst>
            </p:cNvPr>
            <p:cNvSpPr txBox="1"/>
            <p:nvPr/>
          </p:nvSpPr>
          <p:spPr>
            <a:xfrm>
              <a:off x="5758078" y="2860469"/>
              <a:ext cx="2293624" cy="553997"/>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050" b="1" i="1" dirty="0">
                  <a:solidFill>
                    <a:srgbClr val="292929"/>
                  </a:solidFill>
                </a:rPr>
                <a:t>Post-hoc </a:t>
              </a:r>
              <a:r>
                <a:rPr lang="en-GB" altLang="ko-KR" sz="1050" b="1" dirty="0">
                  <a:solidFill>
                    <a:srgbClr val="292929"/>
                  </a:solidFill>
                </a:rPr>
                <a:t>Explainability </a:t>
              </a:r>
              <a:r>
                <a:rPr lang="en-GB" altLang="ko-KR" sz="1050" dirty="0">
                  <a:solidFill>
                    <a:srgbClr val="292929"/>
                  </a:solidFill>
                </a:rPr>
                <a:t>Techniques</a:t>
              </a:r>
            </a:p>
          </p:txBody>
        </p:sp>
      </p:grpSp>
      <p:grpSp>
        <p:nvGrpSpPr>
          <p:cNvPr id="67" name="Gruppo 66">
            <a:extLst>
              <a:ext uri="{FF2B5EF4-FFF2-40B4-BE49-F238E27FC236}">
                <a16:creationId xmlns:a16="http://schemas.microsoft.com/office/drawing/2014/main" id="{F9739839-24FB-4690-A757-F247E857042C}"/>
              </a:ext>
            </a:extLst>
          </p:cNvPr>
          <p:cNvGrpSpPr/>
          <p:nvPr/>
        </p:nvGrpSpPr>
        <p:grpSpPr>
          <a:xfrm>
            <a:off x="3854649" y="2230674"/>
            <a:ext cx="1720218" cy="415498"/>
            <a:chOff x="5758078" y="2860469"/>
            <a:chExt cx="2293624" cy="553997"/>
          </a:xfrm>
        </p:grpSpPr>
        <p:sp>
          <p:nvSpPr>
            <p:cNvPr id="68" name="Rounded Rectangle 14">
              <a:extLst>
                <a:ext uri="{FF2B5EF4-FFF2-40B4-BE49-F238E27FC236}">
                  <a16:creationId xmlns:a16="http://schemas.microsoft.com/office/drawing/2014/main" id="{B91EFF9B-6FC1-483E-8942-9FB29592C0CC}"/>
                </a:ext>
              </a:extLst>
            </p:cNvPr>
            <p:cNvSpPr/>
            <p:nvPr/>
          </p:nvSpPr>
          <p:spPr>
            <a:xfrm>
              <a:off x="5758078" y="2887169"/>
              <a:ext cx="2293622" cy="521988"/>
            </a:xfrm>
            <a:prstGeom prst="roundRect">
              <a:avLst/>
            </a:prstGeom>
            <a:solidFill>
              <a:schemeClr val="bg1"/>
            </a:solidFill>
            <a:ln w="38100">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050" dirty="0"/>
            </a:p>
          </p:txBody>
        </p:sp>
        <p:sp>
          <p:nvSpPr>
            <p:cNvPr id="69" name="TextBox 565">
              <a:extLst>
                <a:ext uri="{FF2B5EF4-FFF2-40B4-BE49-F238E27FC236}">
                  <a16:creationId xmlns:a16="http://schemas.microsoft.com/office/drawing/2014/main" id="{E60865CC-D90E-4D5B-9267-49CBD42F093E}"/>
                </a:ext>
              </a:extLst>
            </p:cNvPr>
            <p:cNvSpPr txBox="1"/>
            <p:nvPr/>
          </p:nvSpPr>
          <p:spPr>
            <a:xfrm>
              <a:off x="5758078" y="2860469"/>
              <a:ext cx="2293624" cy="553997"/>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050" dirty="0">
                  <a:solidFill>
                    <a:srgbClr val="292929"/>
                  </a:solidFill>
                </a:rPr>
                <a:t>Design of </a:t>
              </a:r>
              <a:r>
                <a:rPr lang="en-GB" altLang="ko-KR" sz="1050" b="1" dirty="0">
                  <a:solidFill>
                    <a:srgbClr val="292929"/>
                  </a:solidFill>
                </a:rPr>
                <a:t>Inherently Interpretable</a:t>
              </a:r>
              <a:r>
                <a:rPr lang="en-GB" altLang="ko-KR" sz="1050" dirty="0">
                  <a:solidFill>
                    <a:srgbClr val="292929"/>
                  </a:solidFill>
                </a:rPr>
                <a:t> Models</a:t>
              </a:r>
            </a:p>
          </p:txBody>
        </p:sp>
      </p:grpSp>
      <p:sp>
        <p:nvSpPr>
          <p:cNvPr id="72" name="Freccia in giù 71">
            <a:extLst>
              <a:ext uri="{FF2B5EF4-FFF2-40B4-BE49-F238E27FC236}">
                <a16:creationId xmlns:a16="http://schemas.microsoft.com/office/drawing/2014/main" id="{A984DE09-3E57-49EF-A8F0-881097B209EE}"/>
              </a:ext>
            </a:extLst>
          </p:cNvPr>
          <p:cNvSpPr/>
          <p:nvPr/>
        </p:nvSpPr>
        <p:spPr>
          <a:xfrm rot="19134012">
            <a:off x="3571059" y="3432601"/>
            <a:ext cx="163004" cy="321983"/>
          </a:xfrm>
          <a:prstGeom prst="downArrow">
            <a:avLst/>
          </a:prstGeom>
          <a:solidFill>
            <a:schemeClr val="bg1"/>
          </a:solidFill>
          <a:ln>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8" name="CasellaDiTesto 77">
            <a:extLst>
              <a:ext uri="{FF2B5EF4-FFF2-40B4-BE49-F238E27FC236}">
                <a16:creationId xmlns:a16="http://schemas.microsoft.com/office/drawing/2014/main" id="{5D209034-7D04-4BF4-B5F0-5F9BF1385AFF}"/>
              </a:ext>
            </a:extLst>
          </p:cNvPr>
          <p:cNvSpPr txBox="1"/>
          <p:nvPr/>
        </p:nvSpPr>
        <p:spPr>
          <a:xfrm>
            <a:off x="2137404" y="5412097"/>
            <a:ext cx="7517722" cy="523220"/>
          </a:xfrm>
          <a:prstGeom prst="rect">
            <a:avLst/>
          </a:prstGeom>
          <a:noFill/>
          <a:ln w="25400" cap="rnd"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a:spAutoFit/>
          </a:bodyPr>
          <a:lstStyle/>
          <a:p>
            <a:r>
              <a:rPr lang="en-US" sz="1400" dirty="0">
                <a:solidFill>
                  <a:srgbClr val="292929"/>
                </a:solidFill>
              </a:rPr>
              <a:t>Inspired to Arrieta et al. "Explainable Artificial Intelligence (XAI): Concepts, taxonomies, opportunities and challenges toward responsible AI." Information Fusion 58 (2020): 82-115.</a:t>
            </a:r>
            <a:endParaRPr lang="it-IT" sz="1400" dirty="0">
              <a:solidFill>
                <a:srgbClr val="292929"/>
              </a:solidFill>
            </a:endParaRPr>
          </a:p>
        </p:txBody>
      </p:sp>
      <p:pic>
        <p:nvPicPr>
          <p:cNvPr id="4" name="Immagine 3">
            <a:extLst>
              <a:ext uri="{FF2B5EF4-FFF2-40B4-BE49-F238E27FC236}">
                <a16:creationId xmlns:a16="http://schemas.microsoft.com/office/drawing/2014/main" id="{60BBBA67-7C69-4738-B973-F1B52287C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265" y="1506528"/>
            <a:ext cx="4060768" cy="3756685"/>
          </a:xfrm>
          <a:prstGeom prst="rect">
            <a:avLst/>
          </a:prstGeom>
        </p:spPr>
      </p:pic>
    </p:spTree>
    <p:extLst>
      <p:ext uri="{BB962C8B-B14F-4D97-AF65-F5344CB8AC3E}">
        <p14:creationId xmlns:p14="http://schemas.microsoft.com/office/powerpoint/2010/main" val="1232784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B2DA9C-6082-DBD1-3132-2103CE155837}"/>
              </a:ext>
            </a:extLst>
          </p:cNvPr>
          <p:cNvSpPr>
            <a:spLocks noGrp="1"/>
          </p:cNvSpPr>
          <p:nvPr>
            <p:ph type="title"/>
          </p:nvPr>
        </p:nvSpPr>
        <p:spPr>
          <a:xfrm>
            <a:off x="517451" y="142847"/>
            <a:ext cx="10515600" cy="1325563"/>
          </a:xfrm>
        </p:spPr>
        <p:txBody>
          <a:bodyPr>
            <a:normAutofit/>
          </a:bodyPr>
          <a:lstStyle/>
          <a:p>
            <a:r>
              <a:rPr lang="en-US" sz="4000" b="1" dirty="0">
                <a:solidFill>
                  <a:schemeClr val="tx2">
                    <a:lumMod val="75000"/>
                  </a:schemeClr>
                </a:solidFill>
                <a:latin typeface="+mn-lt"/>
              </a:rPr>
              <a:t>Ante-hoc vs Post-hoc</a:t>
            </a:r>
          </a:p>
        </p:txBody>
      </p:sp>
      <p:pic>
        <p:nvPicPr>
          <p:cNvPr id="3074" name="Picture 2">
            <a:extLst>
              <a:ext uri="{FF2B5EF4-FFF2-40B4-BE49-F238E27FC236}">
                <a16:creationId xmlns:a16="http://schemas.microsoft.com/office/drawing/2014/main" id="{4A9E4475-8BDC-D5C9-9C9B-3B0813C36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949" y="1381562"/>
            <a:ext cx="9743513" cy="322560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131927C-AE18-412B-6786-1878691889D3}"/>
              </a:ext>
            </a:extLst>
          </p:cNvPr>
          <p:cNvSpPr txBox="1"/>
          <p:nvPr/>
        </p:nvSpPr>
        <p:spPr>
          <a:xfrm>
            <a:off x="265043" y="5618922"/>
            <a:ext cx="9544279" cy="292388"/>
          </a:xfrm>
          <a:prstGeom prst="rect">
            <a:avLst/>
          </a:prstGeom>
          <a:noFill/>
          <a:ln>
            <a:solidFill>
              <a:schemeClr val="accent1">
                <a:shade val="15000"/>
              </a:schemeClr>
            </a:solidFill>
          </a:ln>
        </p:spPr>
        <p:txBody>
          <a:bodyPr wrap="none" rtlCol="0">
            <a:spAutoFit/>
          </a:bodyPr>
          <a:lstStyle/>
          <a:p>
            <a:r>
              <a:rPr lang="en-US" sz="1300" dirty="0"/>
              <a:t>Image extracted from : https://</a:t>
            </a:r>
            <a:r>
              <a:rPr lang="en-US" sz="1300" dirty="0" err="1"/>
              <a:t>medium.com</a:t>
            </a:r>
            <a:r>
              <a:rPr lang="en-US" sz="1300" dirty="0"/>
              <a:t>/@</a:t>
            </a:r>
            <a:r>
              <a:rPr lang="en-US" sz="1300" dirty="0" err="1"/>
              <a:t>sparsha.stars</a:t>
            </a:r>
            <a:r>
              <a:rPr lang="en-US" sz="1300" dirty="0"/>
              <a:t>/explainable-artificial-intelligence-technical-perspective-part-1-6eec91b4cc60</a:t>
            </a:r>
          </a:p>
        </p:txBody>
      </p:sp>
    </p:spTree>
    <p:extLst>
      <p:ext uri="{BB962C8B-B14F-4D97-AF65-F5344CB8AC3E}">
        <p14:creationId xmlns:p14="http://schemas.microsoft.com/office/powerpoint/2010/main" val="26215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BDAE9B-99D9-7563-71BB-4615F4A47A6D}"/>
              </a:ext>
            </a:extLst>
          </p:cNvPr>
          <p:cNvSpPr>
            <a:spLocks noGrp="1"/>
          </p:cNvSpPr>
          <p:nvPr>
            <p:ph type="title"/>
          </p:nvPr>
        </p:nvSpPr>
        <p:spPr>
          <a:xfrm>
            <a:off x="327837" y="178732"/>
            <a:ext cx="10515600" cy="1325563"/>
          </a:xfrm>
        </p:spPr>
        <p:txBody>
          <a:bodyPr>
            <a:normAutofit/>
          </a:bodyPr>
          <a:lstStyle/>
          <a:p>
            <a:r>
              <a:rPr lang="en-US" sz="4000" b="1" dirty="0">
                <a:solidFill>
                  <a:schemeClr val="tx2">
                    <a:lumMod val="75000"/>
                  </a:schemeClr>
                </a:solidFill>
                <a:latin typeface="+mn-lt"/>
              </a:rPr>
              <a:t>Yet Another XAI Taxonomy</a:t>
            </a:r>
          </a:p>
        </p:txBody>
      </p:sp>
      <p:pic>
        <p:nvPicPr>
          <p:cNvPr id="3074" name="Picture 2" descr="Entropy | Free Full-Text | Explainable AI: A Review of Machine Learning  Interpretability Methods">
            <a:extLst>
              <a:ext uri="{FF2B5EF4-FFF2-40B4-BE49-F238E27FC236}">
                <a16:creationId xmlns:a16="http://schemas.microsoft.com/office/drawing/2014/main" id="{97AECBDE-D2AA-FE82-EE87-32A107286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63" y="983087"/>
            <a:ext cx="9408638" cy="503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061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8BF7AD-E4CB-16E9-3176-A5CB7E533402}"/>
              </a:ext>
            </a:extLst>
          </p:cNvPr>
          <p:cNvSpPr>
            <a:spLocks noGrp="1"/>
          </p:cNvSpPr>
          <p:nvPr>
            <p:ph type="title"/>
          </p:nvPr>
        </p:nvSpPr>
        <p:spPr>
          <a:xfrm>
            <a:off x="304800" y="0"/>
            <a:ext cx="10515600" cy="1325563"/>
          </a:xfrm>
        </p:spPr>
        <p:txBody>
          <a:bodyPr>
            <a:normAutofit/>
          </a:bodyPr>
          <a:lstStyle/>
          <a:p>
            <a:r>
              <a:rPr lang="en-US" sz="4000" b="1" dirty="0">
                <a:solidFill>
                  <a:schemeClr val="tx2">
                    <a:lumMod val="75000"/>
                  </a:schemeClr>
                </a:solidFill>
                <a:latin typeface="+mn-lt"/>
              </a:rPr>
              <a:t>Post-hoc XAI</a:t>
            </a:r>
          </a:p>
        </p:txBody>
      </p:sp>
      <p:pic>
        <p:nvPicPr>
          <p:cNvPr id="2050" name="Picture 2">
            <a:extLst>
              <a:ext uri="{FF2B5EF4-FFF2-40B4-BE49-F238E27FC236}">
                <a16:creationId xmlns:a16="http://schemas.microsoft.com/office/drawing/2014/main" id="{7A32B9EE-6B02-FCD3-2A1A-681254FF0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129" y="1233093"/>
            <a:ext cx="7019778" cy="47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215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7A1FE5-557C-121D-B6DD-C588ED256924}"/>
              </a:ext>
            </a:extLst>
          </p:cNvPr>
          <p:cNvSpPr>
            <a:spLocks noGrp="1"/>
          </p:cNvSpPr>
          <p:nvPr>
            <p:ph type="title"/>
          </p:nvPr>
        </p:nvSpPr>
        <p:spPr>
          <a:xfrm>
            <a:off x="304799" y="172912"/>
            <a:ext cx="11244943" cy="1325563"/>
          </a:xfrm>
        </p:spPr>
        <p:txBody>
          <a:bodyPr/>
          <a:lstStyle/>
          <a:p>
            <a:r>
              <a:rPr lang="en-US">
                <a:solidFill>
                  <a:schemeClr val="tx2">
                    <a:lumMod val="75000"/>
                  </a:schemeClr>
                </a:solidFill>
                <a:latin typeface="+mn-lt"/>
              </a:rPr>
              <a:t>Post-hoc XAI Model: Neural Network with SHAP</a:t>
            </a:r>
          </a:p>
        </p:txBody>
      </p:sp>
      <p:pic>
        <p:nvPicPr>
          <p:cNvPr id="4" name="Immagine 3" descr="Immagine che contiene testo, schermata&#10;&#10;Descrizione generata automaticamente">
            <a:extLst>
              <a:ext uri="{FF2B5EF4-FFF2-40B4-BE49-F238E27FC236}">
                <a16:creationId xmlns:a16="http://schemas.microsoft.com/office/drawing/2014/main" id="{F7CC1E92-AF95-C15D-84D7-978F91747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96" y="1498475"/>
            <a:ext cx="7361650" cy="4161621"/>
          </a:xfrm>
          <a:prstGeom prst="rect">
            <a:avLst/>
          </a:prstGeom>
        </p:spPr>
      </p:pic>
      <p:pic>
        <p:nvPicPr>
          <p:cNvPr id="5" name="Immagine 4">
            <a:extLst>
              <a:ext uri="{FF2B5EF4-FFF2-40B4-BE49-F238E27FC236}">
                <a16:creationId xmlns:a16="http://schemas.microsoft.com/office/drawing/2014/main" id="{721F5B8A-77D1-0DF0-C873-F1E33161B641}"/>
              </a:ext>
            </a:extLst>
          </p:cNvPr>
          <p:cNvPicPr>
            <a:picLocks noChangeAspect="1"/>
          </p:cNvPicPr>
          <p:nvPr/>
        </p:nvPicPr>
        <p:blipFill rotWithShape="1">
          <a:blip r:embed="rId4">
            <a:extLst>
              <a:ext uri="{28A0092B-C50C-407E-A947-70E740481C1C}">
                <a14:useLocalDpi xmlns:a14="http://schemas.microsoft.com/office/drawing/2010/main" val="0"/>
              </a:ext>
            </a:extLst>
          </a:blip>
          <a:srcRect r="64993"/>
          <a:stretch/>
        </p:blipFill>
        <p:spPr>
          <a:xfrm>
            <a:off x="304800" y="1498475"/>
            <a:ext cx="3966448" cy="4082518"/>
          </a:xfrm>
          <a:prstGeom prst="rect">
            <a:avLst/>
          </a:prstGeom>
        </p:spPr>
      </p:pic>
    </p:spTree>
    <p:extLst>
      <p:ext uri="{BB962C8B-B14F-4D97-AF65-F5344CB8AC3E}">
        <p14:creationId xmlns:p14="http://schemas.microsoft.com/office/powerpoint/2010/main" val="8665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310242" y="-115395"/>
            <a:ext cx="11571515" cy="1325563"/>
          </a:xfrm>
        </p:spPr>
        <p:txBody>
          <a:bodyPr>
            <a:normAutofit/>
          </a:bodyPr>
          <a:lstStyle/>
          <a:p>
            <a:r>
              <a:rPr lang="it-IT" sz="3300" b="1" dirty="0"/>
              <a:t>XAI Models By Design: (Fuzzy) Rule-</a:t>
            </a:r>
            <a:r>
              <a:rPr lang="it-IT" sz="3300" b="1" dirty="0" err="1"/>
              <a:t>Based</a:t>
            </a:r>
            <a:r>
              <a:rPr lang="it-IT" sz="3300" b="1" dirty="0"/>
              <a:t> Systems</a:t>
            </a:r>
          </a:p>
        </p:txBody>
      </p:sp>
      <p:sp>
        <p:nvSpPr>
          <p:cNvPr id="11" name="Segnaposto contenuto 2">
            <a:extLst>
              <a:ext uri="{FF2B5EF4-FFF2-40B4-BE49-F238E27FC236}">
                <a16:creationId xmlns:a16="http://schemas.microsoft.com/office/drawing/2014/main" id="{154EABB5-4FBC-8DE7-BFCF-848EE203D28B}"/>
              </a:ext>
            </a:extLst>
          </p:cNvPr>
          <p:cNvSpPr>
            <a:spLocks noGrp="1"/>
          </p:cNvSpPr>
          <p:nvPr>
            <p:ph idx="1"/>
          </p:nvPr>
        </p:nvSpPr>
        <p:spPr>
          <a:xfrm>
            <a:off x="510180" y="911509"/>
            <a:ext cx="10515600" cy="5078440"/>
          </a:xfrm>
        </p:spPr>
        <p:txBody>
          <a:bodyPr>
            <a:normAutofit/>
          </a:bodyPr>
          <a:lstStyle/>
          <a:p>
            <a:r>
              <a:rPr lang="it-IT" sz="2200" dirty="0">
                <a:solidFill>
                  <a:srgbClr val="292929"/>
                </a:solidFill>
              </a:rPr>
              <a:t>The model </a:t>
            </a:r>
            <a:r>
              <a:rPr lang="it-IT" sz="2200" dirty="0" err="1">
                <a:solidFill>
                  <a:srgbClr val="292929"/>
                </a:solidFill>
              </a:rPr>
              <a:t>consists</a:t>
            </a:r>
            <a:r>
              <a:rPr lang="it-IT" sz="2200" dirty="0">
                <a:solidFill>
                  <a:srgbClr val="292929"/>
                </a:solidFill>
              </a:rPr>
              <a:t> of a rule-base, i.e., a </a:t>
            </a:r>
            <a:r>
              <a:rPr lang="it-IT" sz="2200" dirty="0" err="1">
                <a:solidFill>
                  <a:srgbClr val="292929"/>
                </a:solidFill>
              </a:rPr>
              <a:t>collection</a:t>
            </a:r>
            <a:r>
              <a:rPr lang="it-IT" sz="2200" dirty="0">
                <a:solidFill>
                  <a:srgbClr val="292929"/>
                </a:solidFill>
              </a:rPr>
              <a:t> of rules in the </a:t>
            </a:r>
            <a:r>
              <a:rPr lang="it-IT" sz="2200" dirty="0" err="1">
                <a:solidFill>
                  <a:srgbClr val="292929"/>
                </a:solidFill>
              </a:rPr>
              <a:t>form</a:t>
            </a:r>
            <a:r>
              <a:rPr lang="it-IT" sz="2200" dirty="0">
                <a:solidFill>
                  <a:srgbClr val="292929"/>
                </a:solidFill>
              </a:rPr>
              <a:t> </a:t>
            </a:r>
            <a:br>
              <a:rPr lang="it-IT" sz="2200" dirty="0">
                <a:solidFill>
                  <a:srgbClr val="292929"/>
                </a:solidFill>
              </a:rPr>
            </a:br>
            <a:r>
              <a:rPr lang="it-IT" sz="2200" dirty="0">
                <a:solidFill>
                  <a:srgbClr val="292929"/>
                </a:solidFill>
              </a:rPr>
              <a:t>			</a:t>
            </a:r>
            <a:r>
              <a:rPr lang="it-IT" sz="2200" b="1" i="1" dirty="0" err="1">
                <a:solidFill>
                  <a:srgbClr val="292929"/>
                </a:solidFill>
              </a:rPr>
              <a:t>if</a:t>
            </a:r>
            <a:r>
              <a:rPr lang="it-IT" sz="2200" b="1" i="1" dirty="0">
                <a:solidFill>
                  <a:srgbClr val="292929"/>
                </a:solidFill>
              </a:rPr>
              <a:t> «</a:t>
            </a:r>
            <a:r>
              <a:rPr lang="it-IT" sz="2200" b="1" i="1" dirty="0" err="1">
                <a:solidFill>
                  <a:srgbClr val="292929"/>
                </a:solidFill>
              </a:rPr>
              <a:t>antecedent</a:t>
            </a:r>
            <a:r>
              <a:rPr lang="it-IT" sz="2200" b="1" i="1" dirty="0">
                <a:solidFill>
                  <a:srgbClr val="292929"/>
                </a:solidFill>
              </a:rPr>
              <a:t>» </a:t>
            </a:r>
            <a:r>
              <a:rPr lang="it-IT" sz="2200" b="1" i="1" dirty="0" err="1">
                <a:solidFill>
                  <a:srgbClr val="292929"/>
                </a:solidFill>
              </a:rPr>
              <a:t>then</a:t>
            </a:r>
            <a:r>
              <a:rPr lang="it-IT" sz="2200" b="1" i="1" dirty="0">
                <a:solidFill>
                  <a:srgbClr val="292929"/>
                </a:solidFill>
              </a:rPr>
              <a:t> «</a:t>
            </a:r>
            <a:r>
              <a:rPr lang="it-IT" sz="2200" b="1" i="1" dirty="0" err="1">
                <a:solidFill>
                  <a:srgbClr val="292929"/>
                </a:solidFill>
              </a:rPr>
              <a:t>consequent</a:t>
            </a:r>
            <a:r>
              <a:rPr lang="it-IT" sz="2200" b="1" i="1" dirty="0">
                <a:solidFill>
                  <a:srgbClr val="292929"/>
                </a:solidFill>
              </a:rPr>
              <a:t>»</a:t>
            </a:r>
            <a:endParaRPr lang="en-US" sz="2200" dirty="0">
              <a:solidFill>
                <a:srgbClr val="292929"/>
              </a:solidFill>
            </a:endParaRPr>
          </a:p>
          <a:p>
            <a:r>
              <a:rPr lang="en-US" sz="2000" dirty="0">
                <a:solidFill>
                  <a:srgbClr val="292929"/>
                </a:solidFill>
              </a:rPr>
              <a:t>Fuzzy Rule-Based Systems (FRBSs) require a </a:t>
            </a:r>
            <a:r>
              <a:rPr lang="en-US" sz="2000" b="1" dirty="0">
                <a:solidFill>
                  <a:srgbClr val="292929"/>
                </a:solidFill>
              </a:rPr>
              <a:t>fuzzy partition defined upon each continuous attribute</a:t>
            </a:r>
            <a:r>
              <a:rPr lang="en-US" sz="2000" dirty="0">
                <a:solidFill>
                  <a:srgbClr val="292929"/>
                </a:solidFill>
              </a:rPr>
              <a:t>.</a:t>
            </a:r>
          </a:p>
          <a:p>
            <a:pPr marL="114300" indent="0">
              <a:buNone/>
            </a:pPr>
            <a:endParaRPr lang="en-US" sz="2000" dirty="0">
              <a:solidFill>
                <a:srgbClr val="292929"/>
              </a:solidFill>
            </a:endParaRPr>
          </a:p>
          <a:p>
            <a:endParaRPr lang="en-US" sz="2000" dirty="0">
              <a:solidFill>
                <a:srgbClr val="292929"/>
              </a:solidFill>
            </a:endParaRPr>
          </a:p>
          <a:p>
            <a:endParaRPr lang="en-US" sz="2000" dirty="0">
              <a:solidFill>
                <a:srgbClr val="292929"/>
              </a:solidFill>
            </a:endParaRPr>
          </a:p>
          <a:p>
            <a:endParaRPr lang="en-US" sz="2000" dirty="0">
              <a:solidFill>
                <a:srgbClr val="292929"/>
              </a:solidFill>
            </a:endParaRPr>
          </a:p>
          <a:p>
            <a:endParaRPr lang="en-US" sz="2000" dirty="0">
              <a:solidFill>
                <a:srgbClr val="292929"/>
              </a:solidFill>
            </a:endParaRPr>
          </a:p>
          <a:p>
            <a:r>
              <a:rPr lang="en-US" sz="2000" dirty="0">
                <a:solidFill>
                  <a:srgbClr val="292929"/>
                </a:solidFill>
              </a:rPr>
              <a:t>Example of rules</a:t>
            </a:r>
            <a:endParaRPr lang="en-US" sz="2000" i="1" dirty="0">
              <a:solidFill>
                <a:srgbClr val="292929"/>
              </a:solidFill>
            </a:endParaRPr>
          </a:p>
          <a:p>
            <a:endParaRPr lang="it-IT" sz="2000" dirty="0">
              <a:solidFill>
                <a:srgbClr val="292929"/>
              </a:solidFill>
            </a:endParaRPr>
          </a:p>
        </p:txBody>
      </p:sp>
      <p:sp>
        <p:nvSpPr>
          <p:cNvPr id="15" name="Rectangle 11">
            <a:extLst>
              <a:ext uri="{FF2B5EF4-FFF2-40B4-BE49-F238E27FC236}">
                <a16:creationId xmlns:a16="http://schemas.microsoft.com/office/drawing/2014/main" id="{354F78AC-826C-2C8A-8228-72BE4FACC468}"/>
              </a:ext>
            </a:extLst>
          </p:cNvPr>
          <p:cNvSpPr/>
          <p:nvPr/>
        </p:nvSpPr>
        <p:spPr>
          <a:xfrm>
            <a:off x="5767980" y="3005557"/>
            <a:ext cx="898058" cy="1572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Carattere, bianco, ricevuta&#10;&#10;Descrizione generata automaticamente">
            <a:extLst>
              <a:ext uri="{FF2B5EF4-FFF2-40B4-BE49-F238E27FC236}">
                <a16:creationId xmlns:a16="http://schemas.microsoft.com/office/drawing/2014/main" id="{93A5AB30-D3AB-5E48-AA9D-B934F1D5DA44}"/>
              </a:ext>
            </a:extLst>
          </p:cNvPr>
          <p:cNvPicPr>
            <a:picLocks noChangeAspect="1"/>
          </p:cNvPicPr>
          <p:nvPr/>
        </p:nvPicPr>
        <p:blipFill>
          <a:blip r:embed="rId3"/>
          <a:stretch>
            <a:fillRect/>
          </a:stretch>
        </p:blipFill>
        <p:spPr>
          <a:xfrm>
            <a:off x="1469956" y="4764373"/>
            <a:ext cx="8130616" cy="1351637"/>
          </a:xfrm>
          <a:prstGeom prst="rect">
            <a:avLst/>
          </a:prstGeom>
        </p:spPr>
      </p:pic>
      <p:pic>
        <p:nvPicPr>
          <p:cNvPr id="5" name="Immagine 4">
            <a:extLst>
              <a:ext uri="{FF2B5EF4-FFF2-40B4-BE49-F238E27FC236}">
                <a16:creationId xmlns:a16="http://schemas.microsoft.com/office/drawing/2014/main" id="{257B35DE-591E-5022-3CD0-5D0614FC3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187" y="2434594"/>
            <a:ext cx="4322055" cy="1723751"/>
          </a:xfrm>
          <a:prstGeom prst="rect">
            <a:avLst/>
          </a:prstGeom>
        </p:spPr>
      </p:pic>
      <p:sp>
        <p:nvSpPr>
          <p:cNvPr id="3" name="CasellaDiTesto 2">
            <a:extLst>
              <a:ext uri="{FF2B5EF4-FFF2-40B4-BE49-F238E27FC236}">
                <a16:creationId xmlns:a16="http://schemas.microsoft.com/office/drawing/2014/main" id="{DDCB6341-8173-19E0-ABFF-AC62781F344B}"/>
              </a:ext>
            </a:extLst>
          </p:cNvPr>
          <p:cNvSpPr txBox="1"/>
          <p:nvPr/>
        </p:nvSpPr>
        <p:spPr>
          <a:xfrm>
            <a:off x="2552515" y="3296841"/>
            <a:ext cx="513282" cy="307777"/>
          </a:xfrm>
          <a:prstGeom prst="rect">
            <a:avLst/>
          </a:prstGeom>
          <a:noFill/>
        </p:spPr>
        <p:txBody>
          <a:bodyPr wrap="none" rtlCol="0">
            <a:spAutoFit/>
          </a:bodyPr>
          <a:lstStyle/>
          <a:p>
            <a:r>
              <a:rPr lang="en-US" dirty="0"/>
              <a:t>Low</a:t>
            </a:r>
          </a:p>
        </p:txBody>
      </p:sp>
      <p:sp>
        <p:nvSpPr>
          <p:cNvPr id="6" name="CasellaDiTesto 5">
            <a:extLst>
              <a:ext uri="{FF2B5EF4-FFF2-40B4-BE49-F238E27FC236}">
                <a16:creationId xmlns:a16="http://schemas.microsoft.com/office/drawing/2014/main" id="{7F7C906C-4F13-0890-B218-760F2CC1BD13}"/>
              </a:ext>
            </a:extLst>
          </p:cNvPr>
          <p:cNvSpPr txBox="1"/>
          <p:nvPr/>
        </p:nvSpPr>
        <p:spPr>
          <a:xfrm>
            <a:off x="3595829" y="3355909"/>
            <a:ext cx="821059" cy="307777"/>
          </a:xfrm>
          <a:prstGeom prst="rect">
            <a:avLst/>
          </a:prstGeom>
          <a:noFill/>
        </p:spPr>
        <p:txBody>
          <a:bodyPr wrap="none" rtlCol="0">
            <a:spAutoFit/>
          </a:bodyPr>
          <a:lstStyle/>
          <a:p>
            <a:r>
              <a:rPr lang="en-US" dirty="0"/>
              <a:t>Medium</a:t>
            </a:r>
          </a:p>
        </p:txBody>
      </p:sp>
      <p:sp>
        <p:nvSpPr>
          <p:cNvPr id="7" name="CasellaDiTesto 6">
            <a:extLst>
              <a:ext uri="{FF2B5EF4-FFF2-40B4-BE49-F238E27FC236}">
                <a16:creationId xmlns:a16="http://schemas.microsoft.com/office/drawing/2014/main" id="{709ECAF2-79BA-165F-C378-471CF5AB5179}"/>
              </a:ext>
            </a:extLst>
          </p:cNvPr>
          <p:cNvSpPr txBox="1"/>
          <p:nvPr/>
        </p:nvSpPr>
        <p:spPr>
          <a:xfrm>
            <a:off x="5084678" y="3355908"/>
            <a:ext cx="553357" cy="307777"/>
          </a:xfrm>
          <a:prstGeom prst="rect">
            <a:avLst/>
          </a:prstGeom>
          <a:noFill/>
        </p:spPr>
        <p:txBody>
          <a:bodyPr wrap="none" rtlCol="0">
            <a:spAutoFit/>
          </a:bodyPr>
          <a:lstStyle/>
          <a:p>
            <a:r>
              <a:rPr lang="en-US" dirty="0"/>
              <a:t>High</a:t>
            </a:r>
          </a:p>
        </p:txBody>
      </p:sp>
    </p:spTree>
    <p:extLst>
      <p:ext uri="{BB962C8B-B14F-4D97-AF65-F5344CB8AC3E}">
        <p14:creationId xmlns:p14="http://schemas.microsoft.com/office/powerpoint/2010/main" val="403607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p:txBody>
          <a:bodyPr/>
          <a:lstStyle/>
          <a:p>
            <a:r>
              <a:rPr lang="it-IT" b="1" dirty="0" err="1"/>
              <a:t>Trustworthy</a:t>
            </a:r>
            <a:r>
              <a:rPr lang="it-IT" b="1" dirty="0"/>
              <a:t> AI</a:t>
            </a:r>
          </a:p>
        </p:txBody>
      </p:sp>
      <p:sp>
        <p:nvSpPr>
          <p:cNvPr id="3" name="Segnaposto contenuto 2">
            <a:extLst>
              <a:ext uri="{FF2B5EF4-FFF2-40B4-BE49-F238E27FC236}">
                <a16:creationId xmlns:a16="http://schemas.microsoft.com/office/drawing/2014/main" id="{D1497FDB-1683-E323-E740-667925A03974}"/>
              </a:ext>
            </a:extLst>
          </p:cNvPr>
          <p:cNvSpPr>
            <a:spLocks noGrp="1"/>
          </p:cNvSpPr>
          <p:nvPr>
            <p:ph idx="1"/>
          </p:nvPr>
        </p:nvSpPr>
        <p:spPr>
          <a:xfrm>
            <a:off x="4622242" y="1534678"/>
            <a:ext cx="7431332" cy="4539493"/>
          </a:xfrm>
        </p:spPr>
        <p:txBody>
          <a:bodyPr>
            <a:normAutofit fontScale="85000" lnSpcReduction="20000"/>
          </a:bodyPr>
          <a:lstStyle/>
          <a:p>
            <a:r>
              <a:rPr lang="en-GB" dirty="0"/>
              <a:t>In April 2019, the high-level expert group on AI  set up by the EC presented the “</a:t>
            </a:r>
            <a:r>
              <a:rPr lang="en-GB" b="1" dirty="0"/>
              <a:t>Ethic guidelines for trustworthy AI”</a:t>
            </a:r>
            <a:r>
              <a:rPr lang="en-GB" dirty="0"/>
              <a:t>, according to which AI should be</a:t>
            </a:r>
          </a:p>
          <a:p>
            <a:pPr lvl="1"/>
            <a:r>
              <a:rPr lang="en-GB" b="1" dirty="0"/>
              <a:t>Lawful:</a:t>
            </a:r>
            <a:r>
              <a:rPr lang="en-GB" dirty="0"/>
              <a:t> respecting all applicable laws and regulations</a:t>
            </a:r>
          </a:p>
          <a:p>
            <a:pPr lvl="1"/>
            <a:r>
              <a:rPr lang="en-GB" b="1" dirty="0"/>
              <a:t>Ethical: </a:t>
            </a:r>
            <a:r>
              <a:rPr lang="en-GB" dirty="0"/>
              <a:t>respecting ethical principles and values</a:t>
            </a:r>
          </a:p>
          <a:p>
            <a:pPr lvl="1"/>
            <a:r>
              <a:rPr lang="en-GB" b="1" dirty="0"/>
              <a:t>Robust</a:t>
            </a:r>
            <a:r>
              <a:rPr lang="en-GB" sz="2000" b="1" dirty="0"/>
              <a:t>: </a:t>
            </a:r>
            <a:r>
              <a:rPr lang="en-GB" dirty="0"/>
              <a:t>both from a technical and social perspective</a:t>
            </a:r>
          </a:p>
          <a:p>
            <a:r>
              <a:rPr lang="en-GB" b="1" dirty="0">
                <a:effectLst/>
              </a:rPr>
              <a:t>AI act </a:t>
            </a:r>
            <a:r>
              <a:rPr lang="en-GB" dirty="0">
                <a:effectLst/>
              </a:rPr>
              <a:t>(EU first law on AI)</a:t>
            </a:r>
          </a:p>
          <a:p>
            <a:pPr lvl="1"/>
            <a:r>
              <a:rPr lang="en-GB" dirty="0"/>
              <a:t>April 2021 first proposal</a:t>
            </a:r>
          </a:p>
          <a:p>
            <a:pPr lvl="1"/>
            <a:r>
              <a:rPr lang="en-GB" dirty="0"/>
              <a:t>May 11, 2023: press release on draft negotiating mandate</a:t>
            </a:r>
          </a:p>
          <a:p>
            <a:pPr lvl="1"/>
            <a:r>
              <a:rPr lang="en-GB" dirty="0"/>
              <a:t>March 13, 2024: final EU parliament vote</a:t>
            </a:r>
          </a:p>
          <a:p>
            <a:pPr lvl="1"/>
            <a:r>
              <a:rPr lang="en-GB" dirty="0"/>
              <a:t>June 13, 2024: publication of the law in the EU Official Journal</a:t>
            </a:r>
          </a:p>
          <a:p>
            <a:r>
              <a:rPr lang="en-GB" dirty="0"/>
              <a:t>How to </a:t>
            </a:r>
            <a:r>
              <a:rPr lang="en-GB" i="1" dirty="0"/>
              <a:t>realize trustworthy AI? (By August 2026)</a:t>
            </a:r>
          </a:p>
        </p:txBody>
      </p:sp>
      <p:pic>
        <p:nvPicPr>
          <p:cNvPr id="6" name="Immagine 5" descr="Immagine che contiene testo, elettronico&#10;&#10;Descrizione generata automaticamente">
            <a:extLst>
              <a:ext uri="{FF2B5EF4-FFF2-40B4-BE49-F238E27FC236}">
                <a16:creationId xmlns:a16="http://schemas.microsoft.com/office/drawing/2014/main" id="{FF500FCF-8B9B-930D-588F-01037F084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62088"/>
            <a:ext cx="3461852" cy="4539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4340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468086" y="365125"/>
            <a:ext cx="11353800" cy="1325563"/>
          </a:xfrm>
        </p:spPr>
        <p:txBody>
          <a:bodyPr>
            <a:normAutofit/>
          </a:bodyPr>
          <a:lstStyle/>
          <a:p>
            <a:r>
              <a:rPr lang="it-IT" sz="4000" b="1" dirty="0"/>
              <a:t>XAI Models By Design: (Fuzzy) </a:t>
            </a:r>
            <a:r>
              <a:rPr lang="it-IT" sz="4000" b="1" dirty="0" err="1"/>
              <a:t>Decision</a:t>
            </a:r>
            <a:r>
              <a:rPr lang="it-IT" sz="4000" b="1" dirty="0"/>
              <a:t> </a:t>
            </a:r>
            <a:r>
              <a:rPr lang="it-IT" sz="4000" b="1" dirty="0" err="1"/>
              <a:t>Trees</a:t>
            </a:r>
            <a:endParaRPr lang="it-IT" sz="4000" b="1" dirty="0"/>
          </a:p>
        </p:txBody>
      </p:sp>
      <p:sp>
        <p:nvSpPr>
          <p:cNvPr id="11" name="Segnaposto contenuto 2">
            <a:extLst>
              <a:ext uri="{FF2B5EF4-FFF2-40B4-BE49-F238E27FC236}">
                <a16:creationId xmlns:a16="http://schemas.microsoft.com/office/drawing/2014/main" id="{154EABB5-4FBC-8DE7-BFCF-848EE203D28B}"/>
              </a:ext>
            </a:extLst>
          </p:cNvPr>
          <p:cNvSpPr>
            <a:spLocks noGrp="1"/>
          </p:cNvSpPr>
          <p:nvPr>
            <p:ph idx="1"/>
          </p:nvPr>
        </p:nvSpPr>
        <p:spPr>
          <a:xfrm>
            <a:off x="572095" y="1322359"/>
            <a:ext cx="10515600" cy="5170515"/>
          </a:xfrm>
        </p:spPr>
        <p:txBody>
          <a:bodyPr>
            <a:normAutofit/>
          </a:bodyPr>
          <a:lstStyle/>
          <a:p>
            <a:r>
              <a:rPr lang="it-IT" sz="2000" dirty="0" err="1">
                <a:solidFill>
                  <a:srgbClr val="292929"/>
                </a:solidFill>
              </a:rPr>
              <a:t>Directed</a:t>
            </a:r>
            <a:r>
              <a:rPr lang="it-IT" sz="2000" dirty="0">
                <a:solidFill>
                  <a:srgbClr val="292929"/>
                </a:solidFill>
              </a:rPr>
              <a:t> </a:t>
            </a:r>
            <a:r>
              <a:rPr lang="it-IT" sz="2000" dirty="0" err="1">
                <a:solidFill>
                  <a:srgbClr val="292929"/>
                </a:solidFill>
              </a:rPr>
              <a:t>acyclic</a:t>
            </a:r>
            <a:r>
              <a:rPr lang="it-IT" sz="2000" dirty="0">
                <a:solidFill>
                  <a:srgbClr val="292929"/>
                </a:solidFill>
              </a:rPr>
              <a:t> </a:t>
            </a:r>
            <a:r>
              <a:rPr lang="it-IT" sz="2000" dirty="0" err="1">
                <a:solidFill>
                  <a:srgbClr val="292929"/>
                </a:solidFill>
              </a:rPr>
              <a:t>graph</a:t>
            </a:r>
            <a:endParaRPr lang="it-IT" sz="2000" dirty="0">
              <a:solidFill>
                <a:srgbClr val="292929"/>
              </a:solidFill>
            </a:endParaRPr>
          </a:p>
          <a:p>
            <a:r>
              <a:rPr lang="en-US" sz="2000" dirty="0">
                <a:solidFill>
                  <a:srgbClr val="292929"/>
                </a:solidFill>
              </a:rPr>
              <a:t>Generated in a top–down way by performing </a:t>
            </a:r>
            <a:r>
              <a:rPr lang="en-US" sz="2000" b="1" dirty="0">
                <a:solidFill>
                  <a:srgbClr val="292929"/>
                </a:solidFill>
              </a:rPr>
              <a:t>recursive partitions of the attribute space</a:t>
            </a:r>
            <a:r>
              <a:rPr lang="en-US" sz="2000" dirty="0">
                <a:solidFill>
                  <a:srgbClr val="292929"/>
                </a:solidFill>
              </a:rPr>
              <a:t>.</a:t>
            </a:r>
          </a:p>
          <a:p>
            <a:r>
              <a:rPr lang="en-US" sz="2000" dirty="0">
                <a:solidFill>
                  <a:srgbClr val="292929"/>
                </a:solidFill>
              </a:rPr>
              <a:t>In FDTs a </a:t>
            </a:r>
            <a:r>
              <a:rPr lang="en-US" sz="2000" b="1" dirty="0">
                <a:solidFill>
                  <a:srgbClr val="292929"/>
                </a:solidFill>
              </a:rPr>
              <a:t>fuzzy partition is defined upon each continuous attribute</a:t>
            </a:r>
            <a:r>
              <a:rPr lang="en-US" sz="2000" dirty="0">
                <a:solidFill>
                  <a:srgbClr val="292929"/>
                </a:solidFill>
              </a:rPr>
              <a:t>.</a:t>
            </a:r>
          </a:p>
          <a:p>
            <a:endParaRPr lang="en-US" sz="2000" dirty="0">
              <a:solidFill>
                <a:srgbClr val="292929"/>
              </a:solidFill>
            </a:endParaRPr>
          </a:p>
          <a:p>
            <a:endParaRPr lang="it-IT" sz="2000" dirty="0">
              <a:solidFill>
                <a:srgbClr val="292929"/>
              </a:solidFill>
            </a:endParaRPr>
          </a:p>
        </p:txBody>
      </p:sp>
      <p:grpSp>
        <p:nvGrpSpPr>
          <p:cNvPr id="12" name="Gruppo 11">
            <a:extLst>
              <a:ext uri="{FF2B5EF4-FFF2-40B4-BE49-F238E27FC236}">
                <a16:creationId xmlns:a16="http://schemas.microsoft.com/office/drawing/2014/main" id="{3BC60F54-C1A6-384E-A63C-0225665E31C8}"/>
              </a:ext>
            </a:extLst>
          </p:cNvPr>
          <p:cNvGrpSpPr>
            <a:grpSpLocks noChangeAspect="1"/>
          </p:cNvGrpSpPr>
          <p:nvPr/>
        </p:nvGrpSpPr>
        <p:grpSpPr>
          <a:xfrm>
            <a:off x="6912428" y="3150380"/>
            <a:ext cx="2797629" cy="3117352"/>
            <a:chOff x="2102753" y="2589287"/>
            <a:chExt cx="2970067" cy="3309497"/>
          </a:xfrm>
        </p:grpSpPr>
        <p:pic>
          <p:nvPicPr>
            <p:cNvPr id="14" name="Immagine 13">
              <a:extLst>
                <a:ext uri="{FF2B5EF4-FFF2-40B4-BE49-F238E27FC236}">
                  <a16:creationId xmlns:a16="http://schemas.microsoft.com/office/drawing/2014/main" id="{3D95FFCC-29F3-D5CE-BE13-6057DD8A48BB}"/>
                </a:ext>
              </a:extLst>
            </p:cNvPr>
            <p:cNvPicPr>
              <a:picLocks noChangeAspect="1"/>
            </p:cNvPicPr>
            <p:nvPr/>
          </p:nvPicPr>
          <p:blipFill>
            <a:blip r:embed="rId3"/>
            <a:stretch>
              <a:fillRect/>
            </a:stretch>
          </p:blipFill>
          <p:spPr>
            <a:xfrm>
              <a:off x="2102753" y="2589287"/>
              <a:ext cx="2970067" cy="2931891"/>
            </a:xfrm>
            <a:prstGeom prst="rect">
              <a:avLst/>
            </a:prstGeom>
          </p:spPr>
        </p:pic>
        <p:sp>
          <p:nvSpPr>
            <p:cNvPr id="16" name="CasellaDiTesto 15">
              <a:extLst>
                <a:ext uri="{FF2B5EF4-FFF2-40B4-BE49-F238E27FC236}">
                  <a16:creationId xmlns:a16="http://schemas.microsoft.com/office/drawing/2014/main" id="{203B666C-2953-AA0F-DA9F-1F5803FB229A}"/>
                </a:ext>
              </a:extLst>
            </p:cNvPr>
            <p:cNvSpPr txBox="1"/>
            <p:nvPr/>
          </p:nvSpPr>
          <p:spPr>
            <a:xfrm>
              <a:off x="2441473" y="5529452"/>
              <a:ext cx="2292626" cy="369332"/>
            </a:xfrm>
            <a:prstGeom prst="rect">
              <a:avLst/>
            </a:prstGeom>
            <a:noFill/>
          </p:spPr>
          <p:txBody>
            <a:bodyPr wrap="square" rtlCol="0">
              <a:spAutoFit/>
            </a:bodyPr>
            <a:lstStyle/>
            <a:p>
              <a:pPr algn="ctr"/>
              <a:r>
                <a:rPr lang="it-IT" dirty="0"/>
                <a:t>Multi-way FDT</a:t>
              </a:r>
            </a:p>
          </p:txBody>
        </p:sp>
      </p:grpSp>
      <p:pic>
        <p:nvPicPr>
          <p:cNvPr id="1026" name="Picture 2">
            <a:extLst>
              <a:ext uri="{FF2B5EF4-FFF2-40B4-BE49-F238E27FC236}">
                <a16:creationId xmlns:a16="http://schemas.microsoft.com/office/drawing/2014/main" id="{3BDC066A-7389-A334-112C-7311DFCD7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576" y="3087436"/>
            <a:ext cx="3625852" cy="288755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3D4B2E5-B014-089B-244E-4DD23C17792B}"/>
              </a:ext>
            </a:extLst>
          </p:cNvPr>
          <p:cNvSpPr txBox="1"/>
          <p:nvPr/>
        </p:nvSpPr>
        <p:spPr>
          <a:xfrm>
            <a:off x="2219692" y="5873380"/>
            <a:ext cx="2159519" cy="307777"/>
          </a:xfrm>
          <a:prstGeom prst="rect">
            <a:avLst/>
          </a:prstGeom>
          <a:noFill/>
        </p:spPr>
        <p:txBody>
          <a:bodyPr wrap="square" rtlCol="0">
            <a:spAutoFit/>
          </a:bodyPr>
          <a:lstStyle/>
          <a:p>
            <a:pPr algn="ctr"/>
            <a:r>
              <a:rPr lang="it-IT" dirty="0" err="1"/>
              <a:t>Binary</a:t>
            </a:r>
            <a:r>
              <a:rPr lang="it-IT" dirty="0"/>
              <a:t> </a:t>
            </a:r>
            <a:r>
              <a:rPr lang="it-IT" dirty="0" err="1"/>
              <a:t>Decision</a:t>
            </a:r>
            <a:r>
              <a:rPr lang="it-IT" dirty="0"/>
              <a:t> </a:t>
            </a:r>
            <a:r>
              <a:rPr lang="it-IT" dirty="0" err="1"/>
              <a:t>Tree</a:t>
            </a:r>
            <a:endParaRPr lang="it-IT" dirty="0"/>
          </a:p>
        </p:txBody>
      </p:sp>
      <p:sp>
        <p:nvSpPr>
          <p:cNvPr id="4" name="Ovale 3">
            <a:extLst>
              <a:ext uri="{FF2B5EF4-FFF2-40B4-BE49-F238E27FC236}">
                <a16:creationId xmlns:a16="http://schemas.microsoft.com/office/drawing/2014/main" id="{0946149E-37FE-C715-48E2-7224EF566A85}"/>
              </a:ext>
            </a:extLst>
          </p:cNvPr>
          <p:cNvSpPr/>
          <p:nvPr/>
        </p:nvSpPr>
        <p:spPr>
          <a:xfrm>
            <a:off x="3385458" y="3087436"/>
            <a:ext cx="287608" cy="341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e 5">
            <a:extLst>
              <a:ext uri="{FF2B5EF4-FFF2-40B4-BE49-F238E27FC236}">
                <a16:creationId xmlns:a16="http://schemas.microsoft.com/office/drawing/2014/main" id="{A00E12A2-1E57-4F17-EC69-85DEB5863193}"/>
              </a:ext>
            </a:extLst>
          </p:cNvPr>
          <p:cNvSpPr/>
          <p:nvPr/>
        </p:nvSpPr>
        <p:spPr>
          <a:xfrm>
            <a:off x="2844323" y="3758606"/>
            <a:ext cx="287608" cy="341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e 6">
            <a:extLst>
              <a:ext uri="{FF2B5EF4-FFF2-40B4-BE49-F238E27FC236}">
                <a16:creationId xmlns:a16="http://schemas.microsoft.com/office/drawing/2014/main" id="{3FAF18CF-B538-492A-74CA-96431FA07FD7}"/>
              </a:ext>
            </a:extLst>
          </p:cNvPr>
          <p:cNvSpPr/>
          <p:nvPr/>
        </p:nvSpPr>
        <p:spPr>
          <a:xfrm>
            <a:off x="3911125" y="3747717"/>
            <a:ext cx="287608" cy="341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e 7">
            <a:extLst>
              <a:ext uri="{FF2B5EF4-FFF2-40B4-BE49-F238E27FC236}">
                <a16:creationId xmlns:a16="http://schemas.microsoft.com/office/drawing/2014/main" id="{DAE34D05-677D-70C6-18D8-C7400475C0F9}"/>
              </a:ext>
            </a:extLst>
          </p:cNvPr>
          <p:cNvSpPr/>
          <p:nvPr/>
        </p:nvSpPr>
        <p:spPr>
          <a:xfrm>
            <a:off x="4379211" y="4379090"/>
            <a:ext cx="287608" cy="341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e 8">
            <a:extLst>
              <a:ext uri="{FF2B5EF4-FFF2-40B4-BE49-F238E27FC236}">
                <a16:creationId xmlns:a16="http://schemas.microsoft.com/office/drawing/2014/main" id="{DB63D70C-D8C7-DF7A-C749-96C5C82189F5}"/>
              </a:ext>
            </a:extLst>
          </p:cNvPr>
          <p:cNvSpPr/>
          <p:nvPr/>
        </p:nvSpPr>
        <p:spPr>
          <a:xfrm>
            <a:off x="2392569" y="4379090"/>
            <a:ext cx="287608" cy="341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e 9">
            <a:extLst>
              <a:ext uri="{FF2B5EF4-FFF2-40B4-BE49-F238E27FC236}">
                <a16:creationId xmlns:a16="http://schemas.microsoft.com/office/drawing/2014/main" id="{283FD0D2-4CBC-7B15-0A83-6FAB3047DB5E}"/>
              </a:ext>
            </a:extLst>
          </p:cNvPr>
          <p:cNvSpPr/>
          <p:nvPr/>
        </p:nvSpPr>
        <p:spPr>
          <a:xfrm>
            <a:off x="3935782" y="4980846"/>
            <a:ext cx="287608" cy="341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441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A10C06-F23B-8D40-9D81-E691F7B34BE7}"/>
              </a:ext>
            </a:extLst>
          </p:cNvPr>
          <p:cNvSpPr>
            <a:spLocks noGrp="1"/>
          </p:cNvSpPr>
          <p:nvPr>
            <p:ph type="title"/>
          </p:nvPr>
        </p:nvSpPr>
        <p:spPr/>
        <p:txBody>
          <a:bodyPr>
            <a:normAutofit fontScale="90000"/>
          </a:bodyPr>
          <a:lstStyle/>
          <a:p>
            <a:r>
              <a:rPr lang="en-US" sz="4000" b="1" dirty="0">
                <a:solidFill>
                  <a:schemeClr val="tx2">
                    <a:lumMod val="75000"/>
                  </a:schemeClr>
                </a:solidFill>
                <a:latin typeface="+mn-lt"/>
              </a:rPr>
              <a:t>Measuring </a:t>
            </a:r>
            <a:r>
              <a:rPr lang="en-US" sz="4000" b="1" dirty="0" err="1">
                <a:solidFill>
                  <a:schemeClr val="tx2">
                    <a:lumMod val="75000"/>
                  </a:schemeClr>
                </a:solidFill>
                <a:latin typeface="+mn-lt"/>
              </a:rPr>
              <a:t>Explainability</a:t>
            </a:r>
            <a:endParaRPr lang="en-US" sz="4000" b="1" dirty="0">
              <a:solidFill>
                <a:schemeClr val="tx2">
                  <a:lumMod val="75000"/>
                </a:schemeClr>
              </a:solidFill>
              <a:latin typeface="+mn-lt"/>
            </a:endParaRPr>
          </a:p>
        </p:txBody>
      </p:sp>
      <p:grpSp>
        <p:nvGrpSpPr>
          <p:cNvPr id="37" name="Gruppo 36">
            <a:extLst>
              <a:ext uri="{FF2B5EF4-FFF2-40B4-BE49-F238E27FC236}">
                <a16:creationId xmlns:a16="http://schemas.microsoft.com/office/drawing/2014/main" id="{C49D182E-99D9-D978-69B9-BFC8F04FBC3F}"/>
              </a:ext>
            </a:extLst>
          </p:cNvPr>
          <p:cNvGrpSpPr/>
          <p:nvPr/>
        </p:nvGrpSpPr>
        <p:grpSpPr>
          <a:xfrm>
            <a:off x="1608260" y="1258474"/>
            <a:ext cx="8975481" cy="4341052"/>
            <a:chOff x="66102" y="1634452"/>
            <a:chExt cx="8975481" cy="4341052"/>
          </a:xfrm>
        </p:grpSpPr>
        <p:sp>
          <p:nvSpPr>
            <p:cNvPr id="4" name="Google Shape;447;p6">
              <a:extLst>
                <a:ext uri="{FF2B5EF4-FFF2-40B4-BE49-F238E27FC236}">
                  <a16:creationId xmlns:a16="http://schemas.microsoft.com/office/drawing/2014/main" id="{86F9AB89-17CE-8813-2133-44157DE21EDE}"/>
                </a:ext>
              </a:extLst>
            </p:cNvPr>
            <p:cNvSpPr/>
            <p:nvPr/>
          </p:nvSpPr>
          <p:spPr>
            <a:xfrm>
              <a:off x="3940635" y="1634452"/>
              <a:ext cx="1336595" cy="529377"/>
            </a:xfrm>
            <a:prstGeom prst="ellipse">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0" tIns="34275" rIns="0" bIns="34275" anchor="ctr" anchorCtr="0">
              <a:noAutofit/>
            </a:bodyPr>
            <a:lstStyle/>
            <a:p>
              <a:pPr algn="ctr"/>
              <a:r>
                <a:rPr lang="it-IT" sz="1200">
                  <a:solidFill>
                    <a:schemeClr val="lt1"/>
                  </a:solidFill>
                  <a:latin typeface="Arial"/>
                  <a:ea typeface="Arial"/>
                  <a:cs typeface="Arial"/>
                  <a:sym typeface="Arial"/>
                </a:rPr>
                <a:t>Explainability</a:t>
              </a:r>
              <a:endParaRPr sz="1350"/>
            </a:p>
          </p:txBody>
        </p:sp>
        <p:sp>
          <p:nvSpPr>
            <p:cNvPr id="5" name="Google Shape;448;p6">
              <a:extLst>
                <a:ext uri="{FF2B5EF4-FFF2-40B4-BE49-F238E27FC236}">
                  <a16:creationId xmlns:a16="http://schemas.microsoft.com/office/drawing/2014/main" id="{FB3FEFBA-7AB5-46F2-AAB3-1CE1A729922B}"/>
                </a:ext>
              </a:extLst>
            </p:cNvPr>
            <p:cNvSpPr/>
            <p:nvPr/>
          </p:nvSpPr>
          <p:spPr>
            <a:xfrm>
              <a:off x="2806894" y="2244550"/>
              <a:ext cx="1468430" cy="710588"/>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Model-specific</a:t>
              </a:r>
              <a:endParaRPr sz="1350">
                <a:solidFill>
                  <a:schemeClr val="lt1"/>
                </a:solidFill>
                <a:latin typeface="Arial"/>
                <a:ea typeface="Arial"/>
                <a:cs typeface="Arial"/>
                <a:sym typeface="Arial"/>
              </a:endParaRPr>
            </a:p>
            <a:p>
              <a:pPr algn="ctr"/>
              <a:r>
                <a:rPr lang="it-IT" sz="1350">
                  <a:solidFill>
                    <a:schemeClr val="lt1"/>
                  </a:solidFill>
                  <a:latin typeface="Arial"/>
                  <a:ea typeface="Arial"/>
                  <a:cs typeface="Arial"/>
                  <a:sym typeface="Arial"/>
                </a:rPr>
                <a:t>XAI metrics</a:t>
              </a:r>
              <a:endParaRPr sz="1350">
                <a:solidFill>
                  <a:schemeClr val="lt1"/>
                </a:solidFill>
                <a:latin typeface="Arial"/>
                <a:ea typeface="Arial"/>
                <a:cs typeface="Arial"/>
                <a:sym typeface="Arial"/>
              </a:endParaRPr>
            </a:p>
          </p:txBody>
        </p:sp>
        <p:sp>
          <p:nvSpPr>
            <p:cNvPr id="6" name="Google Shape;449;p6">
              <a:extLst>
                <a:ext uri="{FF2B5EF4-FFF2-40B4-BE49-F238E27FC236}">
                  <a16:creationId xmlns:a16="http://schemas.microsoft.com/office/drawing/2014/main" id="{ECF9DE97-007F-6D61-E1A2-15919C07B7F7}"/>
                </a:ext>
              </a:extLst>
            </p:cNvPr>
            <p:cNvSpPr/>
            <p:nvPr/>
          </p:nvSpPr>
          <p:spPr>
            <a:xfrm>
              <a:off x="4868677" y="2244550"/>
              <a:ext cx="1468430" cy="710588"/>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General</a:t>
              </a:r>
              <a:endParaRPr sz="1350"/>
            </a:p>
            <a:p>
              <a:pPr algn="ctr"/>
              <a:r>
                <a:rPr lang="it-IT" sz="1350">
                  <a:solidFill>
                    <a:schemeClr val="lt1"/>
                  </a:solidFill>
                  <a:latin typeface="Arial"/>
                  <a:ea typeface="Arial"/>
                  <a:cs typeface="Arial"/>
                  <a:sym typeface="Arial"/>
                </a:rPr>
                <a:t>XAI metric</a:t>
              </a:r>
              <a:endParaRPr sz="1350">
                <a:solidFill>
                  <a:schemeClr val="lt1"/>
                </a:solidFill>
                <a:latin typeface="Arial"/>
                <a:ea typeface="Arial"/>
                <a:cs typeface="Arial"/>
                <a:sym typeface="Arial"/>
              </a:endParaRPr>
            </a:p>
          </p:txBody>
        </p:sp>
        <p:sp>
          <p:nvSpPr>
            <p:cNvPr id="7" name="Google Shape;450;p6">
              <a:extLst>
                <a:ext uri="{FF2B5EF4-FFF2-40B4-BE49-F238E27FC236}">
                  <a16:creationId xmlns:a16="http://schemas.microsoft.com/office/drawing/2014/main" id="{F5E8E912-A33F-178A-BF0E-D565BFB9CA99}"/>
                </a:ext>
              </a:extLst>
            </p:cNvPr>
            <p:cNvSpPr/>
            <p:nvPr/>
          </p:nvSpPr>
          <p:spPr>
            <a:xfrm>
              <a:off x="409280" y="3306146"/>
              <a:ext cx="1019385" cy="710588"/>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Decision Trees/ Rule based</a:t>
              </a:r>
              <a:endParaRPr sz="1350">
                <a:solidFill>
                  <a:schemeClr val="lt1"/>
                </a:solidFill>
                <a:latin typeface="Arial"/>
                <a:ea typeface="Arial"/>
                <a:cs typeface="Arial"/>
                <a:sym typeface="Arial"/>
              </a:endParaRPr>
            </a:p>
          </p:txBody>
        </p:sp>
        <p:sp>
          <p:nvSpPr>
            <p:cNvPr id="8" name="Google Shape;451;p6">
              <a:extLst>
                <a:ext uri="{FF2B5EF4-FFF2-40B4-BE49-F238E27FC236}">
                  <a16:creationId xmlns:a16="http://schemas.microsoft.com/office/drawing/2014/main" id="{20D97936-55DA-5084-C35C-5F4A3C99AA66}"/>
                </a:ext>
              </a:extLst>
            </p:cNvPr>
            <p:cNvSpPr/>
            <p:nvPr/>
          </p:nvSpPr>
          <p:spPr>
            <a:xfrm>
              <a:off x="1677470" y="3310432"/>
              <a:ext cx="981629" cy="710588"/>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DNN</a:t>
              </a:r>
              <a:endParaRPr sz="1350"/>
            </a:p>
          </p:txBody>
        </p:sp>
        <p:sp>
          <p:nvSpPr>
            <p:cNvPr id="9" name="Google Shape;452;p6">
              <a:extLst>
                <a:ext uri="{FF2B5EF4-FFF2-40B4-BE49-F238E27FC236}">
                  <a16:creationId xmlns:a16="http://schemas.microsoft.com/office/drawing/2014/main" id="{D0DC5AF0-03D2-04A6-EB41-416C83F786FC}"/>
                </a:ext>
              </a:extLst>
            </p:cNvPr>
            <p:cNvSpPr/>
            <p:nvPr/>
          </p:nvSpPr>
          <p:spPr>
            <a:xfrm>
              <a:off x="2907130" y="3310432"/>
              <a:ext cx="976316" cy="710588"/>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Ensemble</a:t>
              </a:r>
              <a:endParaRPr sz="1350"/>
            </a:p>
            <a:p>
              <a:pPr algn="ctr"/>
              <a:r>
                <a:rPr lang="it-IT" sz="1350">
                  <a:solidFill>
                    <a:schemeClr val="lt1"/>
                  </a:solidFill>
                  <a:latin typeface="Arial"/>
                  <a:ea typeface="Arial"/>
                  <a:cs typeface="Arial"/>
                  <a:sym typeface="Arial"/>
                </a:rPr>
                <a:t>Methods</a:t>
              </a:r>
              <a:endParaRPr sz="1350">
                <a:solidFill>
                  <a:schemeClr val="lt1"/>
                </a:solidFill>
                <a:latin typeface="Arial"/>
                <a:ea typeface="Arial"/>
                <a:cs typeface="Arial"/>
                <a:sym typeface="Arial"/>
              </a:endParaRPr>
            </a:p>
          </p:txBody>
        </p:sp>
        <p:sp>
          <p:nvSpPr>
            <p:cNvPr id="10" name="Google Shape;453;p6">
              <a:extLst>
                <a:ext uri="{FF2B5EF4-FFF2-40B4-BE49-F238E27FC236}">
                  <a16:creationId xmlns:a16="http://schemas.microsoft.com/office/drawing/2014/main" id="{7558DE38-8681-03BB-6D7A-59F0E76FC655}"/>
                </a:ext>
              </a:extLst>
            </p:cNvPr>
            <p:cNvSpPr/>
            <p:nvPr/>
          </p:nvSpPr>
          <p:spPr>
            <a:xfrm>
              <a:off x="161935" y="4457563"/>
              <a:ext cx="1553378" cy="710588"/>
            </a:xfrm>
            <a:prstGeom prst="rect">
              <a:avLst/>
            </a:prstGeom>
            <a:solidFill>
              <a:schemeClr val="accent2"/>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Tree size</a:t>
              </a:r>
              <a:endParaRPr sz="1350"/>
            </a:p>
            <a:p>
              <a:pPr algn="ctr"/>
              <a:r>
                <a:rPr lang="it-IT" sz="1350">
                  <a:solidFill>
                    <a:schemeClr val="lt1"/>
                  </a:solidFill>
                  <a:latin typeface="Arial"/>
                  <a:ea typeface="Arial"/>
                  <a:cs typeface="Arial"/>
                  <a:sym typeface="Arial"/>
                </a:rPr>
                <a:t>#nodes, #leaves, #rules, etc..</a:t>
              </a:r>
              <a:endParaRPr sz="1350"/>
            </a:p>
          </p:txBody>
        </p:sp>
        <p:sp>
          <p:nvSpPr>
            <p:cNvPr id="11" name="Google Shape;454;p6">
              <a:extLst>
                <a:ext uri="{FF2B5EF4-FFF2-40B4-BE49-F238E27FC236}">
                  <a16:creationId xmlns:a16="http://schemas.microsoft.com/office/drawing/2014/main" id="{7418E646-FF3D-ACB3-C76B-ECF0357233DC}"/>
                </a:ext>
              </a:extLst>
            </p:cNvPr>
            <p:cNvSpPr/>
            <p:nvPr/>
          </p:nvSpPr>
          <p:spPr>
            <a:xfrm>
              <a:off x="2019877" y="4831126"/>
              <a:ext cx="1553378" cy="710588"/>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350">
                  <a:solidFill>
                    <a:schemeClr val="lt1"/>
                  </a:solidFill>
                  <a:latin typeface="Arial"/>
                  <a:ea typeface="Arial"/>
                  <a:cs typeface="Arial"/>
                  <a:sym typeface="Arial"/>
                </a:rPr>
                <a:t>Post-hoc Techniques</a:t>
              </a:r>
              <a:endParaRPr sz="1350"/>
            </a:p>
          </p:txBody>
        </p:sp>
        <p:cxnSp>
          <p:nvCxnSpPr>
            <p:cNvPr id="12" name="Google Shape;455;p6">
              <a:extLst>
                <a:ext uri="{FF2B5EF4-FFF2-40B4-BE49-F238E27FC236}">
                  <a16:creationId xmlns:a16="http://schemas.microsoft.com/office/drawing/2014/main" id="{2A441A66-1830-B0E6-3546-821EB2DACC46}"/>
                </a:ext>
              </a:extLst>
            </p:cNvPr>
            <p:cNvCxnSpPr>
              <a:stCxn id="7" idx="2"/>
              <a:endCxn id="10" idx="0"/>
            </p:cNvCxnSpPr>
            <p:nvPr/>
          </p:nvCxnSpPr>
          <p:spPr>
            <a:xfrm>
              <a:off x="918973" y="4016734"/>
              <a:ext cx="19575" cy="440775"/>
            </a:xfrm>
            <a:prstGeom prst="straightConnector1">
              <a:avLst/>
            </a:prstGeom>
            <a:noFill/>
            <a:ln w="9525" cap="flat" cmpd="sng">
              <a:solidFill>
                <a:schemeClr val="accent1"/>
              </a:solidFill>
              <a:prstDash val="solid"/>
              <a:miter lim="800000"/>
              <a:headEnd type="none" w="sm" len="sm"/>
              <a:tailEnd type="triangle" w="med" len="med"/>
            </a:ln>
          </p:spPr>
        </p:cxnSp>
        <p:cxnSp>
          <p:nvCxnSpPr>
            <p:cNvPr id="13" name="Google Shape;456;p6">
              <a:extLst>
                <a:ext uri="{FF2B5EF4-FFF2-40B4-BE49-F238E27FC236}">
                  <a16:creationId xmlns:a16="http://schemas.microsoft.com/office/drawing/2014/main" id="{90410307-A3F3-6B38-9382-A2D87D9ED348}"/>
                </a:ext>
              </a:extLst>
            </p:cNvPr>
            <p:cNvCxnSpPr>
              <a:stCxn id="5" idx="2"/>
              <a:endCxn id="8" idx="0"/>
            </p:cNvCxnSpPr>
            <p:nvPr/>
          </p:nvCxnSpPr>
          <p:spPr>
            <a:xfrm flipH="1">
              <a:off x="2168384" y="2955138"/>
              <a:ext cx="1372725" cy="355275"/>
            </a:xfrm>
            <a:prstGeom prst="straightConnector1">
              <a:avLst/>
            </a:prstGeom>
            <a:noFill/>
            <a:ln w="9525" cap="flat" cmpd="sng">
              <a:solidFill>
                <a:schemeClr val="accent1"/>
              </a:solidFill>
              <a:prstDash val="solid"/>
              <a:miter lim="800000"/>
              <a:headEnd type="none" w="sm" len="sm"/>
              <a:tailEnd type="triangle" w="med" len="med"/>
            </a:ln>
          </p:spPr>
        </p:cxnSp>
        <p:cxnSp>
          <p:nvCxnSpPr>
            <p:cNvPr id="14" name="Google Shape;457;p6">
              <a:extLst>
                <a:ext uri="{FF2B5EF4-FFF2-40B4-BE49-F238E27FC236}">
                  <a16:creationId xmlns:a16="http://schemas.microsoft.com/office/drawing/2014/main" id="{DDBA1E63-1BBF-A400-EFC7-ED53DACA0C51}"/>
                </a:ext>
              </a:extLst>
            </p:cNvPr>
            <p:cNvCxnSpPr>
              <a:stCxn id="5" idx="2"/>
              <a:endCxn id="9" idx="0"/>
            </p:cNvCxnSpPr>
            <p:nvPr/>
          </p:nvCxnSpPr>
          <p:spPr>
            <a:xfrm flipH="1">
              <a:off x="3395309" y="2955138"/>
              <a:ext cx="145800" cy="355275"/>
            </a:xfrm>
            <a:prstGeom prst="straightConnector1">
              <a:avLst/>
            </a:prstGeom>
            <a:noFill/>
            <a:ln w="9525" cap="flat" cmpd="sng">
              <a:solidFill>
                <a:schemeClr val="accent1"/>
              </a:solidFill>
              <a:prstDash val="solid"/>
              <a:miter lim="800000"/>
              <a:headEnd type="none" w="sm" len="sm"/>
              <a:tailEnd type="triangle" w="med" len="med"/>
            </a:ln>
          </p:spPr>
        </p:cxnSp>
        <p:cxnSp>
          <p:nvCxnSpPr>
            <p:cNvPr id="15" name="Google Shape;458;p6">
              <a:extLst>
                <a:ext uri="{FF2B5EF4-FFF2-40B4-BE49-F238E27FC236}">
                  <a16:creationId xmlns:a16="http://schemas.microsoft.com/office/drawing/2014/main" id="{DE926307-F6E9-5CD4-1029-E946472994C8}"/>
                </a:ext>
              </a:extLst>
            </p:cNvPr>
            <p:cNvCxnSpPr>
              <a:cxnSpLocks/>
              <a:stCxn id="8" idx="2"/>
              <a:endCxn id="11" idx="0"/>
            </p:cNvCxnSpPr>
            <p:nvPr/>
          </p:nvCxnSpPr>
          <p:spPr>
            <a:xfrm>
              <a:off x="2168284" y="4021019"/>
              <a:ext cx="628200" cy="810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6" name="Google Shape;459;p6">
              <a:extLst>
                <a:ext uri="{FF2B5EF4-FFF2-40B4-BE49-F238E27FC236}">
                  <a16:creationId xmlns:a16="http://schemas.microsoft.com/office/drawing/2014/main" id="{CA63DFDF-90A1-58CE-B927-8BC232F2781C}"/>
                </a:ext>
              </a:extLst>
            </p:cNvPr>
            <p:cNvCxnSpPr>
              <a:cxnSpLocks/>
              <a:stCxn id="9" idx="2"/>
              <a:endCxn id="11" idx="0"/>
            </p:cNvCxnSpPr>
            <p:nvPr/>
          </p:nvCxnSpPr>
          <p:spPr>
            <a:xfrm flipH="1">
              <a:off x="2796562" y="4021019"/>
              <a:ext cx="598725" cy="810000"/>
            </a:xfrm>
            <a:prstGeom prst="straightConnector1">
              <a:avLst/>
            </a:prstGeom>
            <a:noFill/>
            <a:ln w="9525" cap="flat" cmpd="sng">
              <a:solidFill>
                <a:schemeClr val="accent1"/>
              </a:solidFill>
              <a:prstDash val="solid"/>
              <a:miter lim="800000"/>
              <a:headEnd type="none" w="sm" len="sm"/>
              <a:tailEnd type="triangle" w="med" len="med"/>
            </a:ln>
          </p:spPr>
        </p:cxnSp>
        <p:sp>
          <p:nvSpPr>
            <p:cNvPr id="17" name="Google Shape;460;p6">
              <a:extLst>
                <a:ext uri="{FF2B5EF4-FFF2-40B4-BE49-F238E27FC236}">
                  <a16:creationId xmlns:a16="http://schemas.microsoft.com/office/drawing/2014/main" id="{1506AD24-E0FB-B34E-90FA-0A904356FCAB}"/>
                </a:ext>
              </a:extLst>
            </p:cNvPr>
            <p:cNvSpPr/>
            <p:nvPr/>
          </p:nvSpPr>
          <p:spPr>
            <a:xfrm>
              <a:off x="1907105" y="4129416"/>
              <a:ext cx="1868127" cy="522481"/>
            </a:xfrm>
            <a:prstGeom prst="foldedCorner">
              <a:avLst>
                <a:gd name="adj" fmla="val 16667"/>
              </a:avLst>
            </a:prstGeom>
            <a:gradFill>
              <a:gsLst>
                <a:gs pos="0">
                  <a:srgbClr val="9ADDFF"/>
                </a:gs>
                <a:gs pos="50000">
                  <a:srgbClr val="8DD6FE"/>
                </a:gs>
                <a:gs pos="100000">
                  <a:srgbClr val="78D4FF"/>
                </a:gs>
              </a:gsLst>
              <a:lin ang="5400000" scaled="0"/>
            </a:gradFill>
            <a:ln w="9525"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a:solidFill>
                    <a:schemeClr val="dk1"/>
                  </a:solidFill>
                  <a:latin typeface="Arial"/>
                  <a:ea typeface="Arial"/>
                  <a:cs typeface="Arial"/>
                  <a:sym typeface="Arial"/>
                </a:rPr>
                <a:t>Tricky to define XAI </a:t>
              </a:r>
              <a:r>
                <a:rPr lang="it-IT" sz="1050" i="1">
                  <a:solidFill>
                    <a:schemeClr val="dk1"/>
                  </a:solidFill>
                  <a:latin typeface="Arial"/>
                  <a:ea typeface="Arial"/>
                  <a:cs typeface="Arial"/>
                  <a:sym typeface="Arial"/>
                </a:rPr>
                <a:t>metrics</a:t>
              </a:r>
              <a:endParaRPr sz="1350"/>
            </a:p>
            <a:p>
              <a:pPr algn="ctr"/>
              <a:r>
                <a:rPr lang="it-IT" sz="1050">
                  <a:solidFill>
                    <a:schemeClr val="dk1"/>
                  </a:solidFill>
                  <a:latin typeface="Arial"/>
                  <a:ea typeface="Arial"/>
                  <a:cs typeface="Arial"/>
                  <a:sym typeface="Arial"/>
                </a:rPr>
                <a:t>other than trivial</a:t>
              </a:r>
              <a:r>
                <a:rPr lang="it-IT" sz="1050" b="1">
                  <a:solidFill>
                    <a:schemeClr val="dk1"/>
                  </a:solidFill>
                  <a:latin typeface="Arial"/>
                  <a:ea typeface="Arial"/>
                  <a:cs typeface="Arial"/>
                  <a:sym typeface="Arial"/>
                </a:rPr>
                <a:t> </a:t>
              </a:r>
              <a:r>
                <a:rPr lang="it-IT" sz="1050">
                  <a:solidFill>
                    <a:schemeClr val="dk1"/>
                  </a:solidFill>
                  <a:latin typeface="Arial"/>
                  <a:ea typeface="Arial"/>
                  <a:cs typeface="Arial"/>
                  <a:sym typeface="Arial"/>
                </a:rPr>
                <a:t>#parameters</a:t>
              </a:r>
              <a:endParaRPr sz="1350"/>
            </a:p>
          </p:txBody>
        </p:sp>
        <p:cxnSp>
          <p:nvCxnSpPr>
            <p:cNvPr id="18" name="Google Shape;461;p6">
              <a:extLst>
                <a:ext uri="{FF2B5EF4-FFF2-40B4-BE49-F238E27FC236}">
                  <a16:creationId xmlns:a16="http://schemas.microsoft.com/office/drawing/2014/main" id="{AB76AC0A-ED90-FD42-181C-7A07216ADF3B}"/>
                </a:ext>
              </a:extLst>
            </p:cNvPr>
            <p:cNvCxnSpPr>
              <a:stCxn id="5" idx="2"/>
              <a:endCxn id="7" idx="0"/>
            </p:cNvCxnSpPr>
            <p:nvPr/>
          </p:nvCxnSpPr>
          <p:spPr>
            <a:xfrm flipH="1">
              <a:off x="918959" y="2955138"/>
              <a:ext cx="2622150" cy="351000"/>
            </a:xfrm>
            <a:prstGeom prst="straightConnector1">
              <a:avLst/>
            </a:prstGeom>
            <a:noFill/>
            <a:ln w="9525" cap="flat" cmpd="sng">
              <a:solidFill>
                <a:schemeClr val="accent1"/>
              </a:solidFill>
              <a:prstDash val="solid"/>
              <a:miter lim="800000"/>
              <a:headEnd type="none" w="sm" len="sm"/>
              <a:tailEnd type="triangle" w="med" len="med"/>
            </a:ln>
          </p:spPr>
        </p:cxnSp>
        <p:sp>
          <p:nvSpPr>
            <p:cNvPr id="19" name="Google Shape;462;p6">
              <a:extLst>
                <a:ext uri="{FF2B5EF4-FFF2-40B4-BE49-F238E27FC236}">
                  <a16:creationId xmlns:a16="http://schemas.microsoft.com/office/drawing/2014/main" id="{DFE2CF66-C7DC-4C87-DF72-65FBD28D3D40}"/>
                </a:ext>
              </a:extLst>
            </p:cNvPr>
            <p:cNvSpPr txBox="1"/>
            <p:nvPr/>
          </p:nvSpPr>
          <p:spPr>
            <a:xfrm>
              <a:off x="66102" y="3534349"/>
              <a:ext cx="237710" cy="276969"/>
            </a:xfrm>
            <a:prstGeom prst="rect">
              <a:avLst/>
            </a:prstGeom>
            <a:noFill/>
            <a:ln>
              <a:noFill/>
            </a:ln>
          </p:spPr>
          <p:txBody>
            <a:bodyPr spcFirstLastPara="1" wrap="square" lIns="68569" tIns="34275" rIns="68569" bIns="34275" anchor="t" anchorCtr="0">
              <a:spAutoFit/>
            </a:bodyPr>
            <a:lstStyle/>
            <a:p>
              <a:r>
                <a:rPr lang="it-IT" sz="1350">
                  <a:solidFill>
                    <a:schemeClr val="dk1"/>
                  </a:solidFill>
                  <a:highlight>
                    <a:srgbClr val="E2698B"/>
                  </a:highlight>
                  <a:latin typeface="Arial"/>
                  <a:ea typeface="Arial"/>
                  <a:cs typeface="Arial"/>
                  <a:sym typeface="Arial"/>
                </a:rPr>
                <a:t>…</a:t>
              </a:r>
              <a:endParaRPr sz="1350"/>
            </a:p>
          </p:txBody>
        </p:sp>
        <p:sp>
          <p:nvSpPr>
            <p:cNvPr id="20" name="Google Shape;463;p6">
              <a:extLst>
                <a:ext uri="{FF2B5EF4-FFF2-40B4-BE49-F238E27FC236}">
                  <a16:creationId xmlns:a16="http://schemas.microsoft.com/office/drawing/2014/main" id="{CE4413E8-0D40-66A2-0E3A-1A090078A3AF}"/>
                </a:ext>
              </a:extLst>
            </p:cNvPr>
            <p:cNvSpPr txBox="1"/>
            <p:nvPr/>
          </p:nvSpPr>
          <p:spPr>
            <a:xfrm>
              <a:off x="3921373" y="3525259"/>
              <a:ext cx="237710" cy="276969"/>
            </a:xfrm>
            <a:prstGeom prst="rect">
              <a:avLst/>
            </a:prstGeom>
            <a:noFill/>
            <a:ln>
              <a:noFill/>
            </a:ln>
          </p:spPr>
          <p:txBody>
            <a:bodyPr spcFirstLastPara="1" wrap="square" lIns="68569" tIns="34275" rIns="68569" bIns="34275" anchor="t" anchorCtr="0">
              <a:spAutoFit/>
            </a:bodyPr>
            <a:lstStyle/>
            <a:p>
              <a:r>
                <a:rPr lang="it-IT" sz="1350" dirty="0">
                  <a:solidFill>
                    <a:schemeClr val="dk1"/>
                  </a:solidFill>
                  <a:highlight>
                    <a:srgbClr val="E2698B"/>
                  </a:highlight>
                  <a:latin typeface="Arial"/>
                  <a:ea typeface="Arial"/>
                  <a:cs typeface="Arial"/>
                  <a:sym typeface="Arial"/>
                </a:rPr>
                <a:t>…</a:t>
              </a:r>
              <a:endParaRPr sz="1350" dirty="0"/>
            </a:p>
          </p:txBody>
        </p:sp>
        <p:sp>
          <p:nvSpPr>
            <p:cNvPr id="21" name="Google Shape;464;p6">
              <a:extLst>
                <a:ext uri="{FF2B5EF4-FFF2-40B4-BE49-F238E27FC236}">
                  <a16:creationId xmlns:a16="http://schemas.microsoft.com/office/drawing/2014/main" id="{B0211F0C-17D2-058E-8B70-DCCE7A77D3FB}"/>
                </a:ext>
              </a:extLst>
            </p:cNvPr>
            <p:cNvSpPr/>
            <p:nvPr/>
          </p:nvSpPr>
          <p:spPr>
            <a:xfrm>
              <a:off x="447810" y="5141467"/>
              <a:ext cx="1373658" cy="508947"/>
            </a:xfrm>
            <a:prstGeom prst="foldedCorner">
              <a:avLst>
                <a:gd name="adj" fmla="val 16667"/>
              </a:avLst>
            </a:prstGeom>
            <a:gradFill>
              <a:gsLst>
                <a:gs pos="0">
                  <a:srgbClr val="9ADDFF"/>
                </a:gs>
                <a:gs pos="50000">
                  <a:srgbClr val="8DD6FE"/>
                </a:gs>
                <a:gs pos="100000">
                  <a:srgbClr val="78D4FF"/>
                </a:gs>
              </a:gsLst>
              <a:lin ang="5400000" scaled="0"/>
            </a:gradFill>
            <a:ln w="9525"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a:solidFill>
                    <a:schemeClr val="dk1"/>
                  </a:solidFill>
                  <a:latin typeface="Arial"/>
                  <a:ea typeface="Arial"/>
                  <a:cs typeface="Arial"/>
                  <a:sym typeface="Arial"/>
                </a:rPr>
                <a:t>Strictly related to </a:t>
              </a:r>
              <a:r>
                <a:rPr lang="it-IT" sz="1050" i="1">
                  <a:solidFill>
                    <a:schemeClr val="dk1"/>
                  </a:solidFill>
                  <a:latin typeface="Arial"/>
                  <a:ea typeface="Arial"/>
                  <a:cs typeface="Arial"/>
                  <a:sym typeface="Arial"/>
                </a:rPr>
                <a:t>model transparency</a:t>
              </a:r>
              <a:endParaRPr sz="1050" i="1">
                <a:solidFill>
                  <a:schemeClr val="dk1"/>
                </a:solidFill>
                <a:latin typeface="Arial"/>
                <a:ea typeface="Arial"/>
                <a:cs typeface="Arial"/>
                <a:sym typeface="Arial"/>
              </a:endParaRPr>
            </a:p>
          </p:txBody>
        </p:sp>
        <p:sp>
          <p:nvSpPr>
            <p:cNvPr id="22" name="Google Shape;465;p6">
              <a:extLst>
                <a:ext uri="{FF2B5EF4-FFF2-40B4-BE49-F238E27FC236}">
                  <a16:creationId xmlns:a16="http://schemas.microsoft.com/office/drawing/2014/main" id="{1179BFBF-1BBA-33E8-96C9-B163B7D257DB}"/>
                </a:ext>
              </a:extLst>
            </p:cNvPr>
            <p:cNvSpPr/>
            <p:nvPr/>
          </p:nvSpPr>
          <p:spPr>
            <a:xfrm>
              <a:off x="2340789" y="5404549"/>
              <a:ext cx="1868127" cy="522481"/>
            </a:xfrm>
            <a:prstGeom prst="foldedCorner">
              <a:avLst>
                <a:gd name="adj" fmla="val 16667"/>
              </a:avLst>
            </a:prstGeom>
            <a:gradFill>
              <a:gsLst>
                <a:gs pos="0">
                  <a:srgbClr val="9ADDFF"/>
                </a:gs>
                <a:gs pos="50000">
                  <a:srgbClr val="8DD6FE"/>
                </a:gs>
                <a:gs pos="100000">
                  <a:srgbClr val="78D4FF"/>
                </a:gs>
              </a:gsLst>
              <a:lin ang="5400000" scaled="0"/>
            </a:gradFill>
            <a:ln w="9525"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a:solidFill>
                    <a:schemeClr val="dk1"/>
                  </a:solidFill>
                  <a:latin typeface="Arial"/>
                  <a:ea typeface="Arial"/>
                  <a:cs typeface="Arial"/>
                  <a:sym typeface="Arial"/>
                </a:rPr>
                <a:t>Model Simplification</a:t>
              </a:r>
              <a:endParaRPr sz="1050">
                <a:solidFill>
                  <a:schemeClr val="dk1"/>
                </a:solidFill>
                <a:latin typeface="Arial"/>
                <a:ea typeface="Arial"/>
                <a:cs typeface="Arial"/>
                <a:sym typeface="Arial"/>
              </a:endParaRPr>
            </a:p>
            <a:p>
              <a:pPr algn="ctr"/>
              <a:r>
                <a:rPr lang="it-IT" sz="1050">
                  <a:solidFill>
                    <a:schemeClr val="dk1"/>
                  </a:solidFill>
                  <a:latin typeface="Arial"/>
                  <a:ea typeface="Arial"/>
                  <a:cs typeface="Arial"/>
                  <a:sym typeface="Arial"/>
                </a:rPr>
                <a:t>Feature Relevance</a:t>
              </a:r>
              <a:endParaRPr sz="1050">
                <a:solidFill>
                  <a:schemeClr val="dk1"/>
                </a:solidFill>
                <a:latin typeface="Arial"/>
                <a:ea typeface="Arial"/>
                <a:cs typeface="Arial"/>
                <a:sym typeface="Arial"/>
              </a:endParaRPr>
            </a:p>
            <a:p>
              <a:pPr algn="ctr"/>
              <a:r>
                <a:rPr lang="it-IT" sz="750">
                  <a:solidFill>
                    <a:schemeClr val="dk1"/>
                  </a:solidFill>
                  <a:latin typeface="Arial"/>
                  <a:ea typeface="Arial"/>
                  <a:cs typeface="Arial"/>
                  <a:sym typeface="Arial"/>
                </a:rPr>
                <a:t>(e.g. visual explanation method for CNN)</a:t>
              </a:r>
              <a:endParaRPr sz="1350"/>
            </a:p>
          </p:txBody>
        </p:sp>
        <p:sp>
          <p:nvSpPr>
            <p:cNvPr id="23" name="Google Shape;466;p6">
              <a:extLst>
                <a:ext uri="{FF2B5EF4-FFF2-40B4-BE49-F238E27FC236}">
                  <a16:creationId xmlns:a16="http://schemas.microsoft.com/office/drawing/2014/main" id="{DCEAB7D2-F709-672A-7EB8-389338AD2AEF}"/>
                </a:ext>
              </a:extLst>
            </p:cNvPr>
            <p:cNvSpPr/>
            <p:nvPr/>
          </p:nvSpPr>
          <p:spPr>
            <a:xfrm>
              <a:off x="4608933" y="3922430"/>
              <a:ext cx="1181611" cy="635001"/>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b="1">
                  <a:solidFill>
                    <a:schemeClr val="lt1"/>
                  </a:solidFill>
                  <a:latin typeface="Arial"/>
                  <a:ea typeface="Arial"/>
                  <a:cs typeface="Arial"/>
                  <a:sym typeface="Arial"/>
                </a:rPr>
                <a:t>Goodness, usefulness,</a:t>
              </a:r>
              <a:endParaRPr sz="1350"/>
            </a:p>
            <a:p>
              <a:pPr algn="ctr"/>
              <a:r>
                <a:rPr lang="it-IT" sz="1050" b="1">
                  <a:solidFill>
                    <a:schemeClr val="lt1"/>
                  </a:solidFill>
                  <a:latin typeface="Arial"/>
                  <a:ea typeface="Arial"/>
                  <a:cs typeface="Arial"/>
                  <a:sym typeface="Arial"/>
                </a:rPr>
                <a:t>satisfaction</a:t>
              </a:r>
              <a:endParaRPr sz="1050" b="1">
                <a:solidFill>
                  <a:schemeClr val="lt1"/>
                </a:solidFill>
                <a:latin typeface="Arial"/>
                <a:ea typeface="Arial"/>
                <a:cs typeface="Arial"/>
                <a:sym typeface="Arial"/>
              </a:endParaRPr>
            </a:p>
          </p:txBody>
        </p:sp>
        <p:sp>
          <p:nvSpPr>
            <p:cNvPr id="24" name="Google Shape;467;p6">
              <a:extLst>
                <a:ext uri="{FF2B5EF4-FFF2-40B4-BE49-F238E27FC236}">
                  <a16:creationId xmlns:a16="http://schemas.microsoft.com/office/drawing/2014/main" id="{B49701CC-C3D5-361D-C883-FD7804A50AFF}"/>
                </a:ext>
              </a:extLst>
            </p:cNvPr>
            <p:cNvSpPr/>
            <p:nvPr/>
          </p:nvSpPr>
          <p:spPr>
            <a:xfrm>
              <a:off x="6165886" y="2338621"/>
              <a:ext cx="1868127" cy="522481"/>
            </a:xfrm>
            <a:prstGeom prst="foldedCorner">
              <a:avLst>
                <a:gd name="adj" fmla="val 16667"/>
              </a:avLst>
            </a:prstGeom>
            <a:gradFill>
              <a:gsLst>
                <a:gs pos="0">
                  <a:srgbClr val="9ADDFF"/>
                </a:gs>
                <a:gs pos="50000">
                  <a:srgbClr val="8DD6FE"/>
                </a:gs>
                <a:gs pos="100000">
                  <a:srgbClr val="78D4FF"/>
                </a:gs>
              </a:gsLst>
              <a:lin ang="5400000" scaled="0"/>
            </a:gradFill>
            <a:ln w="9525"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a:solidFill>
                    <a:schemeClr val="dk1"/>
                  </a:solidFill>
                  <a:latin typeface="Arial"/>
                  <a:ea typeface="Arial"/>
                  <a:cs typeface="Arial"/>
                  <a:sym typeface="Arial"/>
                </a:rPr>
                <a:t>How well a model fits the definition of «explainable»</a:t>
              </a:r>
              <a:endParaRPr sz="750">
                <a:solidFill>
                  <a:schemeClr val="dk1"/>
                </a:solidFill>
                <a:latin typeface="Arial"/>
                <a:ea typeface="Arial"/>
                <a:cs typeface="Arial"/>
                <a:sym typeface="Arial"/>
              </a:endParaRPr>
            </a:p>
          </p:txBody>
        </p:sp>
        <p:sp>
          <p:nvSpPr>
            <p:cNvPr id="25" name="Google Shape;468;p6">
              <a:extLst>
                <a:ext uri="{FF2B5EF4-FFF2-40B4-BE49-F238E27FC236}">
                  <a16:creationId xmlns:a16="http://schemas.microsoft.com/office/drawing/2014/main" id="{2EB18225-009F-3AFA-D94C-B66CA80277D8}"/>
                </a:ext>
              </a:extLst>
            </p:cNvPr>
            <p:cNvSpPr/>
            <p:nvPr/>
          </p:nvSpPr>
          <p:spPr>
            <a:xfrm>
              <a:off x="6039348" y="3921791"/>
              <a:ext cx="1191130" cy="635001"/>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b="1">
                  <a:solidFill>
                    <a:schemeClr val="lt1"/>
                  </a:solidFill>
                  <a:latin typeface="Arial"/>
                  <a:ea typeface="Arial"/>
                  <a:cs typeface="Arial"/>
                  <a:sym typeface="Arial"/>
                </a:rPr>
                <a:t>Improvement of mental model of the audience </a:t>
              </a:r>
              <a:endParaRPr sz="1050" b="1">
                <a:solidFill>
                  <a:schemeClr val="lt1"/>
                </a:solidFill>
                <a:latin typeface="Arial"/>
                <a:ea typeface="Arial"/>
                <a:cs typeface="Arial"/>
                <a:sym typeface="Arial"/>
              </a:endParaRPr>
            </a:p>
          </p:txBody>
        </p:sp>
        <p:sp>
          <p:nvSpPr>
            <p:cNvPr id="26" name="Google Shape;469;p6">
              <a:extLst>
                <a:ext uri="{FF2B5EF4-FFF2-40B4-BE49-F238E27FC236}">
                  <a16:creationId xmlns:a16="http://schemas.microsoft.com/office/drawing/2014/main" id="{3A8D2BFC-F017-61EF-5259-D3B707BB9681}"/>
                </a:ext>
              </a:extLst>
            </p:cNvPr>
            <p:cNvSpPr/>
            <p:nvPr/>
          </p:nvSpPr>
          <p:spPr>
            <a:xfrm>
              <a:off x="7479282" y="3921791"/>
              <a:ext cx="1191130" cy="635001"/>
            </a:xfrm>
            <a:prstGeom prst="rect">
              <a:avLst/>
            </a:prstGeom>
            <a:solidFill>
              <a:schemeClr val="accent1"/>
            </a:solidFill>
            <a:ln w="12700" cap="flat" cmpd="sng">
              <a:solidFill>
                <a:srgbClr val="A44C6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b="1">
                  <a:solidFill>
                    <a:schemeClr val="lt1"/>
                  </a:solidFill>
                  <a:latin typeface="Arial"/>
                  <a:ea typeface="Arial"/>
                  <a:cs typeface="Arial"/>
                  <a:sym typeface="Arial"/>
                </a:rPr>
                <a:t>Impact of explanations</a:t>
              </a:r>
              <a:endParaRPr sz="1050" b="1">
                <a:solidFill>
                  <a:schemeClr val="lt1"/>
                </a:solidFill>
                <a:latin typeface="Arial"/>
                <a:ea typeface="Arial"/>
                <a:cs typeface="Arial"/>
                <a:sym typeface="Arial"/>
              </a:endParaRPr>
            </a:p>
          </p:txBody>
        </p:sp>
        <p:cxnSp>
          <p:nvCxnSpPr>
            <p:cNvPr id="27" name="Google Shape;470;p6">
              <a:extLst>
                <a:ext uri="{FF2B5EF4-FFF2-40B4-BE49-F238E27FC236}">
                  <a16:creationId xmlns:a16="http://schemas.microsoft.com/office/drawing/2014/main" id="{9A4FC033-E368-7D06-25D0-6FD607789A3C}"/>
                </a:ext>
              </a:extLst>
            </p:cNvPr>
            <p:cNvCxnSpPr>
              <a:stCxn id="6" idx="2"/>
              <a:endCxn id="23" idx="0"/>
            </p:cNvCxnSpPr>
            <p:nvPr/>
          </p:nvCxnSpPr>
          <p:spPr>
            <a:xfrm flipH="1">
              <a:off x="5199692" y="2955138"/>
              <a:ext cx="403200" cy="967275"/>
            </a:xfrm>
            <a:prstGeom prst="straightConnector1">
              <a:avLst/>
            </a:prstGeom>
            <a:noFill/>
            <a:ln w="9525" cap="flat" cmpd="sng">
              <a:solidFill>
                <a:schemeClr val="accent1"/>
              </a:solidFill>
              <a:prstDash val="solid"/>
              <a:miter lim="800000"/>
              <a:headEnd type="none" w="sm" len="sm"/>
              <a:tailEnd type="triangle" w="med" len="med"/>
            </a:ln>
          </p:spPr>
        </p:cxnSp>
        <p:cxnSp>
          <p:nvCxnSpPr>
            <p:cNvPr id="28" name="Google Shape;471;p6">
              <a:extLst>
                <a:ext uri="{FF2B5EF4-FFF2-40B4-BE49-F238E27FC236}">
                  <a16:creationId xmlns:a16="http://schemas.microsoft.com/office/drawing/2014/main" id="{375F1D8D-0CEC-45CC-AE95-7CB849BA79CD}"/>
                </a:ext>
              </a:extLst>
            </p:cNvPr>
            <p:cNvCxnSpPr>
              <a:stCxn id="6" idx="2"/>
              <a:endCxn id="25" idx="0"/>
            </p:cNvCxnSpPr>
            <p:nvPr/>
          </p:nvCxnSpPr>
          <p:spPr>
            <a:xfrm>
              <a:off x="5602892" y="2955138"/>
              <a:ext cx="1032075" cy="966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29" name="Google Shape;472;p6">
              <a:extLst>
                <a:ext uri="{FF2B5EF4-FFF2-40B4-BE49-F238E27FC236}">
                  <a16:creationId xmlns:a16="http://schemas.microsoft.com/office/drawing/2014/main" id="{5DCB0F4B-541B-0B02-2A2C-3C678D0E2FC1}"/>
                </a:ext>
              </a:extLst>
            </p:cNvPr>
            <p:cNvCxnSpPr>
              <a:cxnSpLocks/>
              <a:stCxn id="6" idx="2"/>
              <a:endCxn id="26" idx="0"/>
            </p:cNvCxnSpPr>
            <p:nvPr/>
          </p:nvCxnSpPr>
          <p:spPr>
            <a:xfrm>
              <a:off x="5602892" y="2955138"/>
              <a:ext cx="2471850" cy="966600"/>
            </a:xfrm>
            <a:prstGeom prst="straightConnector1">
              <a:avLst/>
            </a:prstGeom>
            <a:noFill/>
            <a:ln w="9525" cap="flat" cmpd="sng">
              <a:solidFill>
                <a:schemeClr val="accent1"/>
              </a:solidFill>
              <a:prstDash val="solid"/>
              <a:miter lim="800000"/>
              <a:headEnd type="none" w="sm" len="sm"/>
              <a:tailEnd type="triangle" w="med" len="med"/>
            </a:ln>
          </p:spPr>
        </p:cxnSp>
        <p:sp>
          <p:nvSpPr>
            <p:cNvPr id="30" name="Google Shape;473;p6">
              <a:extLst>
                <a:ext uri="{FF2B5EF4-FFF2-40B4-BE49-F238E27FC236}">
                  <a16:creationId xmlns:a16="http://schemas.microsoft.com/office/drawing/2014/main" id="{592DF508-BEDB-9AF3-4258-CED25888C101}"/>
                </a:ext>
              </a:extLst>
            </p:cNvPr>
            <p:cNvSpPr/>
            <p:nvPr/>
          </p:nvSpPr>
          <p:spPr>
            <a:xfrm>
              <a:off x="5105285" y="3138960"/>
              <a:ext cx="1868127" cy="522481"/>
            </a:xfrm>
            <a:prstGeom prst="foldedCorner">
              <a:avLst>
                <a:gd name="adj" fmla="val 16667"/>
              </a:avLst>
            </a:prstGeom>
            <a:gradFill>
              <a:gsLst>
                <a:gs pos="0">
                  <a:srgbClr val="9ADDFF"/>
                </a:gs>
                <a:gs pos="50000">
                  <a:srgbClr val="8DD6FE"/>
                </a:gs>
                <a:gs pos="100000">
                  <a:srgbClr val="78D4FF"/>
                </a:gs>
              </a:gsLst>
              <a:lin ang="5400000" scaled="0"/>
            </a:gradFill>
            <a:ln w="9525"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a:solidFill>
                    <a:schemeClr val="dk1"/>
                  </a:solidFill>
                  <a:latin typeface="Arial"/>
                  <a:ea typeface="Arial"/>
                  <a:cs typeface="Arial"/>
                  <a:sym typeface="Arial"/>
                </a:rPr>
                <a:t>XAI measurement </a:t>
              </a:r>
              <a:endParaRPr sz="1350"/>
            </a:p>
            <a:p>
              <a:pPr algn="ctr"/>
              <a:r>
                <a:rPr lang="it-IT" sz="1050">
                  <a:solidFill>
                    <a:schemeClr val="dk1"/>
                  </a:solidFill>
                  <a:latin typeface="Arial"/>
                  <a:ea typeface="Arial"/>
                  <a:cs typeface="Arial"/>
                  <a:sym typeface="Arial"/>
                </a:rPr>
                <a:t>should evaluate …</a:t>
              </a:r>
              <a:endParaRPr sz="750">
                <a:solidFill>
                  <a:schemeClr val="dk1"/>
                </a:solidFill>
                <a:latin typeface="Arial"/>
                <a:ea typeface="Arial"/>
                <a:cs typeface="Arial"/>
                <a:sym typeface="Arial"/>
              </a:endParaRPr>
            </a:p>
          </p:txBody>
        </p:sp>
        <p:sp>
          <p:nvSpPr>
            <p:cNvPr id="31" name="Google Shape;474;p6">
              <a:extLst>
                <a:ext uri="{FF2B5EF4-FFF2-40B4-BE49-F238E27FC236}">
                  <a16:creationId xmlns:a16="http://schemas.microsoft.com/office/drawing/2014/main" id="{F6FD7CA6-263F-7CEE-F662-BBBD82168AAD}"/>
                </a:ext>
              </a:extLst>
            </p:cNvPr>
            <p:cNvSpPr/>
            <p:nvPr/>
          </p:nvSpPr>
          <p:spPr>
            <a:xfrm>
              <a:off x="5845337" y="4651897"/>
              <a:ext cx="1868127" cy="522481"/>
            </a:xfrm>
            <a:prstGeom prst="foldedCorner">
              <a:avLst>
                <a:gd name="adj" fmla="val 16667"/>
              </a:avLst>
            </a:prstGeom>
            <a:gradFill>
              <a:gsLst>
                <a:gs pos="0">
                  <a:srgbClr val="9ADDFF"/>
                </a:gs>
                <a:gs pos="50000">
                  <a:srgbClr val="8DD6FE"/>
                </a:gs>
                <a:gs pos="100000">
                  <a:srgbClr val="78D4FF"/>
                </a:gs>
              </a:gsLst>
              <a:lin ang="5400000" scaled="0"/>
            </a:gradFill>
            <a:ln w="9525" cap="flat" cmpd="sng">
              <a:solidFill>
                <a:schemeClr val="accent4"/>
              </a:solidFill>
              <a:prstDash val="solid"/>
              <a:miter lim="800000"/>
              <a:headEnd type="none" w="sm" len="sm"/>
              <a:tailEnd type="none" w="sm" len="sm"/>
            </a:ln>
          </p:spPr>
          <p:txBody>
            <a:bodyPr spcFirstLastPara="1" wrap="square" lIns="68569" tIns="34275" rIns="68569" bIns="34275" anchor="ctr" anchorCtr="0">
              <a:noAutofit/>
            </a:bodyPr>
            <a:lstStyle/>
            <a:p>
              <a:pPr algn="ctr"/>
              <a:r>
                <a:rPr lang="it-IT" sz="1050">
                  <a:solidFill>
                    <a:schemeClr val="dk1"/>
                  </a:solidFill>
                  <a:latin typeface="Arial"/>
                  <a:ea typeface="Arial"/>
                  <a:cs typeface="Arial"/>
                  <a:sym typeface="Arial"/>
                </a:rPr>
                <a:t>Need for more quantifiable, </a:t>
              </a:r>
              <a:endParaRPr sz="1350"/>
            </a:p>
            <a:p>
              <a:pPr algn="ctr"/>
              <a:r>
                <a:rPr lang="it-IT" sz="1050">
                  <a:solidFill>
                    <a:schemeClr val="dk1"/>
                  </a:solidFill>
                  <a:latin typeface="Arial"/>
                  <a:ea typeface="Arial"/>
                  <a:cs typeface="Arial"/>
                  <a:sym typeface="Arial"/>
                </a:rPr>
                <a:t>general XAI metrics</a:t>
              </a:r>
              <a:endParaRPr sz="1350"/>
            </a:p>
          </p:txBody>
        </p:sp>
        <p:sp>
          <p:nvSpPr>
            <p:cNvPr id="32" name="Google Shape;475;p6">
              <a:extLst>
                <a:ext uri="{FF2B5EF4-FFF2-40B4-BE49-F238E27FC236}">
                  <a16:creationId xmlns:a16="http://schemas.microsoft.com/office/drawing/2014/main" id="{43A36B10-C9EB-98E0-1EE4-682483EFDDBF}"/>
                </a:ext>
              </a:extLst>
            </p:cNvPr>
            <p:cNvSpPr txBox="1">
              <a:spLocks/>
            </p:cNvSpPr>
            <p:nvPr/>
          </p:nvSpPr>
          <p:spPr>
            <a:xfrm>
              <a:off x="4517218" y="5427385"/>
              <a:ext cx="4524365" cy="548119"/>
            </a:xfrm>
            <a:prstGeom prst="rect">
              <a:avLst/>
            </a:prstGeom>
            <a:noFill/>
            <a:ln>
              <a:noFill/>
            </a:ln>
          </p:spPr>
          <p:txBody>
            <a:bodyPr spcFirstLastPara="1" wrap="square" lIns="68569" tIns="34275" rIns="68569" bIns="34275" anchor="ctr" anchorCtr="0">
              <a:no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25">
                  <a:solidFill>
                    <a:schemeClr val="dk1"/>
                  </a:solidFill>
                </a:rPr>
                <a:t>Arrieta et al. "Explainable Artificial Intelligence (XAI): Concepts, taxonomies, opportunities and challenges toward responsible AI." </a:t>
              </a:r>
              <a:r>
                <a:rPr lang="it-IT" sz="825" i="1">
                  <a:solidFill>
                    <a:schemeClr val="dk1"/>
                  </a:solidFill>
                </a:rPr>
                <a:t>Information Fusion</a:t>
              </a:r>
              <a:r>
                <a:rPr lang="it-IT" sz="825">
                  <a:solidFill>
                    <a:schemeClr val="dk1"/>
                  </a:solidFill>
                </a:rPr>
                <a:t> 58 (2020): 82-115.</a:t>
              </a:r>
              <a:endParaRPr lang="it-IT" sz="825"/>
            </a:p>
          </p:txBody>
        </p:sp>
        <p:cxnSp>
          <p:nvCxnSpPr>
            <p:cNvPr id="33" name="Google Shape;476;p6">
              <a:extLst>
                <a:ext uri="{FF2B5EF4-FFF2-40B4-BE49-F238E27FC236}">
                  <a16:creationId xmlns:a16="http://schemas.microsoft.com/office/drawing/2014/main" id="{6C60570A-5322-223C-80F7-1E8BF4132534}"/>
                </a:ext>
              </a:extLst>
            </p:cNvPr>
            <p:cNvCxnSpPr>
              <a:stCxn id="32" idx="0"/>
              <a:endCxn id="31" idx="2"/>
            </p:cNvCxnSpPr>
            <p:nvPr/>
          </p:nvCxnSpPr>
          <p:spPr>
            <a:xfrm rot="10800000">
              <a:off x="6779400" y="5174485"/>
              <a:ext cx="0" cy="252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4" name="Google Shape;477;p6">
              <a:extLst>
                <a:ext uri="{FF2B5EF4-FFF2-40B4-BE49-F238E27FC236}">
                  <a16:creationId xmlns:a16="http://schemas.microsoft.com/office/drawing/2014/main" id="{D4EB16C9-B354-9762-29C6-3D7C8A0E1D9E}"/>
                </a:ext>
              </a:extLst>
            </p:cNvPr>
            <p:cNvCxnSpPr>
              <a:stCxn id="4" idx="4"/>
              <a:endCxn id="5" idx="0"/>
            </p:cNvCxnSpPr>
            <p:nvPr/>
          </p:nvCxnSpPr>
          <p:spPr>
            <a:xfrm flipH="1">
              <a:off x="3541082" y="2163829"/>
              <a:ext cx="1067850" cy="80775"/>
            </a:xfrm>
            <a:prstGeom prst="straightConnector1">
              <a:avLst/>
            </a:prstGeom>
            <a:noFill/>
            <a:ln w="9525" cap="flat" cmpd="sng">
              <a:solidFill>
                <a:schemeClr val="accent1"/>
              </a:solidFill>
              <a:prstDash val="solid"/>
              <a:miter lim="800000"/>
              <a:headEnd type="none" w="sm" len="sm"/>
              <a:tailEnd type="triangle" w="med" len="med"/>
            </a:ln>
          </p:spPr>
        </p:cxnSp>
        <p:cxnSp>
          <p:nvCxnSpPr>
            <p:cNvPr id="35" name="Google Shape;478;p6">
              <a:extLst>
                <a:ext uri="{FF2B5EF4-FFF2-40B4-BE49-F238E27FC236}">
                  <a16:creationId xmlns:a16="http://schemas.microsoft.com/office/drawing/2014/main" id="{825B8EB8-5231-5CF3-73BB-D29B2879AC5B}"/>
                </a:ext>
              </a:extLst>
            </p:cNvPr>
            <p:cNvCxnSpPr>
              <a:stCxn id="4" idx="4"/>
              <a:endCxn id="6" idx="0"/>
            </p:cNvCxnSpPr>
            <p:nvPr/>
          </p:nvCxnSpPr>
          <p:spPr>
            <a:xfrm>
              <a:off x="4608932" y="2163829"/>
              <a:ext cx="994050" cy="80775"/>
            </a:xfrm>
            <a:prstGeom prst="straightConnector1">
              <a:avLst/>
            </a:prstGeom>
            <a:noFill/>
            <a:ln w="9525" cap="flat" cmpd="sng">
              <a:solidFill>
                <a:schemeClr val="accent1"/>
              </a:solidFill>
              <a:prstDash val="solid"/>
              <a:miter lim="800000"/>
              <a:headEnd type="none" w="sm" len="sm"/>
              <a:tailEnd type="triangle" w="med" len="med"/>
            </a:ln>
          </p:spPr>
        </p:cxnSp>
      </p:grpSp>
    </p:spTree>
    <p:extLst>
      <p:ext uri="{BB962C8B-B14F-4D97-AF65-F5344CB8AC3E}">
        <p14:creationId xmlns:p14="http://schemas.microsoft.com/office/powerpoint/2010/main" val="1509257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CA798-5B9F-FCDE-04A9-0E7425C93632}"/>
              </a:ext>
            </a:extLst>
          </p:cNvPr>
          <p:cNvSpPr>
            <a:spLocks noGrp="1"/>
          </p:cNvSpPr>
          <p:nvPr>
            <p:ph type="title"/>
          </p:nvPr>
        </p:nvSpPr>
        <p:spPr/>
        <p:txBody>
          <a:bodyPr/>
          <a:lstStyle/>
          <a:p>
            <a:r>
              <a:rPr lang="en-US" dirty="0"/>
              <a:t>Fed-XAI</a:t>
            </a:r>
          </a:p>
        </p:txBody>
      </p:sp>
      <p:sp>
        <p:nvSpPr>
          <p:cNvPr id="3" name="Segnaposto testo 2">
            <a:extLst>
              <a:ext uri="{FF2B5EF4-FFF2-40B4-BE49-F238E27FC236}">
                <a16:creationId xmlns:a16="http://schemas.microsoft.com/office/drawing/2014/main" id="{C215651B-FD15-86C0-0958-4451578E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3021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CCD2E-51D5-58B9-04EA-0D8FB9A9260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A584512-8D89-069F-0CF7-12A4C07750EF}"/>
              </a:ext>
            </a:extLst>
          </p:cNvPr>
          <p:cNvSpPr>
            <a:spLocks noGrp="1"/>
          </p:cNvSpPr>
          <p:nvPr>
            <p:ph type="title"/>
          </p:nvPr>
        </p:nvSpPr>
        <p:spPr>
          <a:xfrm>
            <a:off x="138425" y="1080"/>
            <a:ext cx="12053571" cy="1325563"/>
          </a:xfrm>
        </p:spPr>
        <p:txBody>
          <a:bodyPr/>
          <a:lstStyle/>
          <a:p>
            <a:r>
              <a:rPr lang="it-IT" b="1" dirty="0"/>
              <a:t>Fed-XAI: FL of Fuzzy Rule-</a:t>
            </a:r>
            <a:r>
              <a:rPr lang="it-IT" b="1" dirty="0" err="1"/>
              <a:t>Based</a:t>
            </a:r>
            <a:r>
              <a:rPr lang="it-IT" b="1" dirty="0"/>
              <a:t> Systems</a:t>
            </a:r>
          </a:p>
        </p:txBody>
      </p:sp>
      <p:grpSp>
        <p:nvGrpSpPr>
          <p:cNvPr id="3" name="Gruppo 2">
            <a:extLst>
              <a:ext uri="{FF2B5EF4-FFF2-40B4-BE49-F238E27FC236}">
                <a16:creationId xmlns:a16="http://schemas.microsoft.com/office/drawing/2014/main" id="{4E6BAE27-6961-3FE2-FABE-DA92E9C92C7C}"/>
              </a:ext>
            </a:extLst>
          </p:cNvPr>
          <p:cNvGrpSpPr/>
          <p:nvPr/>
        </p:nvGrpSpPr>
        <p:grpSpPr>
          <a:xfrm>
            <a:off x="337256" y="2527617"/>
            <a:ext cx="2293624" cy="521988"/>
            <a:chOff x="5758078" y="2887169"/>
            <a:chExt cx="2293624" cy="521988"/>
          </a:xfrm>
        </p:grpSpPr>
        <p:sp>
          <p:nvSpPr>
            <p:cNvPr id="43" name="Rounded Rectangle 14">
              <a:extLst>
                <a:ext uri="{FF2B5EF4-FFF2-40B4-BE49-F238E27FC236}">
                  <a16:creationId xmlns:a16="http://schemas.microsoft.com/office/drawing/2014/main" id="{BD4029BA-5E2B-2314-BC17-DA94BF176164}"/>
                </a:ext>
              </a:extLst>
            </p:cNvPr>
            <p:cNvSpPr/>
            <p:nvPr/>
          </p:nvSpPr>
          <p:spPr>
            <a:xfrm>
              <a:off x="5758078" y="2887169"/>
              <a:ext cx="2293622" cy="521988"/>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sp>
          <p:nvSpPr>
            <p:cNvPr id="44" name="TextBox 565">
              <a:extLst>
                <a:ext uri="{FF2B5EF4-FFF2-40B4-BE49-F238E27FC236}">
                  <a16:creationId xmlns:a16="http://schemas.microsoft.com/office/drawing/2014/main" id="{ED4C1802-FE41-5E5E-E7F0-22231037C806}"/>
                </a:ext>
              </a:extLst>
            </p:cNvPr>
            <p:cNvSpPr txBox="1"/>
            <p:nvPr/>
          </p:nvSpPr>
          <p:spPr>
            <a:xfrm>
              <a:off x="5758078" y="2983578"/>
              <a:ext cx="2293624" cy="307777"/>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dirty="0">
                  <a:solidFill>
                    <a:srgbClr val="292929"/>
                  </a:solidFill>
                </a:rPr>
                <a:t>Explainabilty</a:t>
              </a:r>
            </a:p>
          </p:txBody>
        </p:sp>
      </p:grpSp>
      <p:sp>
        <p:nvSpPr>
          <p:cNvPr id="45" name="Freccia in giù 70">
            <a:extLst>
              <a:ext uri="{FF2B5EF4-FFF2-40B4-BE49-F238E27FC236}">
                <a16:creationId xmlns:a16="http://schemas.microsoft.com/office/drawing/2014/main" id="{16BD2EE5-459E-619F-ABE0-5FBAE6C6320E}"/>
              </a:ext>
            </a:extLst>
          </p:cNvPr>
          <p:cNvSpPr/>
          <p:nvPr/>
        </p:nvSpPr>
        <p:spPr>
          <a:xfrm rot="13388054">
            <a:off x="2776352" y="2088619"/>
            <a:ext cx="217338" cy="429311"/>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6" name="Gruppo 45">
            <a:extLst>
              <a:ext uri="{FF2B5EF4-FFF2-40B4-BE49-F238E27FC236}">
                <a16:creationId xmlns:a16="http://schemas.microsoft.com/office/drawing/2014/main" id="{091C2285-F44C-8F6B-3690-FFBA19271503}"/>
              </a:ext>
            </a:extLst>
          </p:cNvPr>
          <p:cNvGrpSpPr/>
          <p:nvPr/>
        </p:nvGrpSpPr>
        <p:grpSpPr>
          <a:xfrm>
            <a:off x="3165869" y="3544416"/>
            <a:ext cx="2293624" cy="533300"/>
            <a:chOff x="5758078" y="2875857"/>
            <a:chExt cx="2293624" cy="533300"/>
          </a:xfrm>
        </p:grpSpPr>
        <p:sp>
          <p:nvSpPr>
            <p:cNvPr id="47" name="Rounded Rectangle 14">
              <a:extLst>
                <a:ext uri="{FF2B5EF4-FFF2-40B4-BE49-F238E27FC236}">
                  <a16:creationId xmlns:a16="http://schemas.microsoft.com/office/drawing/2014/main" id="{B380DAD4-B11E-717D-2C75-1B9951125C63}"/>
                </a:ext>
              </a:extLst>
            </p:cNvPr>
            <p:cNvSpPr/>
            <p:nvPr/>
          </p:nvSpPr>
          <p:spPr>
            <a:xfrm>
              <a:off x="5758078" y="2887169"/>
              <a:ext cx="2293622" cy="521988"/>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sp>
          <p:nvSpPr>
            <p:cNvPr id="48" name="TextBox 565">
              <a:extLst>
                <a:ext uri="{FF2B5EF4-FFF2-40B4-BE49-F238E27FC236}">
                  <a16:creationId xmlns:a16="http://schemas.microsoft.com/office/drawing/2014/main" id="{EC539594-7377-2AE8-1F7A-860249BCAAB0}"/>
                </a:ext>
              </a:extLst>
            </p:cNvPr>
            <p:cNvSpPr txBox="1"/>
            <p:nvPr/>
          </p:nvSpPr>
          <p:spPr>
            <a:xfrm>
              <a:off x="5758078" y="2875857"/>
              <a:ext cx="2293624" cy="523220"/>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b="1" i="1" dirty="0">
                  <a:solidFill>
                    <a:srgbClr val="292929"/>
                  </a:solidFill>
                </a:rPr>
                <a:t>Post-hoc </a:t>
              </a:r>
              <a:r>
                <a:rPr lang="en-GB" altLang="ko-KR" sz="1400" b="1" dirty="0">
                  <a:solidFill>
                    <a:srgbClr val="292929"/>
                  </a:solidFill>
                </a:rPr>
                <a:t>Explainability </a:t>
              </a:r>
              <a:r>
                <a:rPr lang="en-GB" altLang="ko-KR" sz="1400" dirty="0">
                  <a:solidFill>
                    <a:srgbClr val="292929"/>
                  </a:solidFill>
                </a:rPr>
                <a:t>Techniques</a:t>
              </a:r>
            </a:p>
          </p:txBody>
        </p:sp>
      </p:grpSp>
      <p:sp>
        <p:nvSpPr>
          <p:cNvPr id="50" name="Rounded Rectangle 14">
            <a:extLst>
              <a:ext uri="{FF2B5EF4-FFF2-40B4-BE49-F238E27FC236}">
                <a16:creationId xmlns:a16="http://schemas.microsoft.com/office/drawing/2014/main" id="{6E58BCDB-AD88-1DB1-322A-C8D563357CD0}"/>
              </a:ext>
            </a:extLst>
          </p:cNvPr>
          <p:cNvSpPr/>
          <p:nvPr/>
        </p:nvSpPr>
        <p:spPr>
          <a:xfrm>
            <a:off x="3157539" y="1480064"/>
            <a:ext cx="2293622" cy="521988"/>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ltLang="ko-KR" sz="1400" dirty="0">
                <a:solidFill>
                  <a:srgbClr val="292929"/>
                </a:solidFill>
              </a:rPr>
              <a:t>Design of </a:t>
            </a:r>
            <a:r>
              <a:rPr lang="en-GB" altLang="ko-KR" sz="1400" b="1" dirty="0">
                <a:solidFill>
                  <a:srgbClr val="292929"/>
                </a:solidFill>
              </a:rPr>
              <a:t>Inherently Interpretable</a:t>
            </a:r>
            <a:r>
              <a:rPr lang="en-GB" altLang="ko-KR" sz="1400" dirty="0">
                <a:solidFill>
                  <a:srgbClr val="292929"/>
                </a:solidFill>
              </a:rPr>
              <a:t> Models</a:t>
            </a:r>
          </a:p>
        </p:txBody>
      </p:sp>
      <p:sp>
        <p:nvSpPr>
          <p:cNvPr id="52" name="Freccia in giù 71">
            <a:extLst>
              <a:ext uri="{FF2B5EF4-FFF2-40B4-BE49-F238E27FC236}">
                <a16:creationId xmlns:a16="http://schemas.microsoft.com/office/drawing/2014/main" id="{0F1E3E9A-7A56-C0CE-B358-765C250C3933}"/>
              </a:ext>
            </a:extLst>
          </p:cNvPr>
          <p:cNvSpPr/>
          <p:nvPr/>
        </p:nvSpPr>
        <p:spPr>
          <a:xfrm rot="19134012">
            <a:off x="2779419" y="3055932"/>
            <a:ext cx="217338" cy="429311"/>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 name="Immagine 60">
            <a:extLst>
              <a:ext uri="{FF2B5EF4-FFF2-40B4-BE49-F238E27FC236}">
                <a16:creationId xmlns:a16="http://schemas.microsoft.com/office/drawing/2014/main" id="{99292E1D-E2C0-BDC2-CB2D-A70A3FE66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158" y="872233"/>
            <a:ext cx="3593028" cy="3323971"/>
          </a:xfrm>
          <a:prstGeom prst="rect">
            <a:avLst/>
          </a:prstGeom>
        </p:spPr>
      </p:pic>
      <p:sp>
        <p:nvSpPr>
          <p:cNvPr id="9" name="Segnaposto contenuto 2">
            <a:extLst>
              <a:ext uri="{FF2B5EF4-FFF2-40B4-BE49-F238E27FC236}">
                <a16:creationId xmlns:a16="http://schemas.microsoft.com/office/drawing/2014/main" id="{EEBBAD53-355B-C788-DFFA-69BABC01D71B}"/>
              </a:ext>
            </a:extLst>
          </p:cNvPr>
          <p:cNvSpPr txBox="1">
            <a:spLocks/>
          </p:cNvSpPr>
          <p:nvPr/>
        </p:nvSpPr>
        <p:spPr>
          <a:xfrm>
            <a:off x="224150" y="4304607"/>
            <a:ext cx="11879403" cy="1102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292929"/>
                </a:solidFill>
              </a:rPr>
              <a:t>Enhanced semantic interpretability through linguistic representation of numerical variables</a:t>
            </a:r>
          </a:p>
          <a:p>
            <a:r>
              <a:rPr lang="en-US" sz="1800" dirty="0">
                <a:solidFill>
                  <a:srgbClr val="292929"/>
                </a:solidFill>
              </a:rPr>
              <a:t>Enhanced modeling in contexts with some degree of uncertainty</a:t>
            </a:r>
          </a:p>
        </p:txBody>
      </p:sp>
      <p:sp>
        <p:nvSpPr>
          <p:cNvPr id="7" name="CasellaDiTesto 6">
            <a:extLst>
              <a:ext uri="{FF2B5EF4-FFF2-40B4-BE49-F238E27FC236}">
                <a16:creationId xmlns:a16="http://schemas.microsoft.com/office/drawing/2014/main" id="{564F875B-3B77-F593-7146-06BA3E994F5F}"/>
              </a:ext>
            </a:extLst>
          </p:cNvPr>
          <p:cNvSpPr txBox="1"/>
          <p:nvPr/>
        </p:nvSpPr>
        <p:spPr>
          <a:xfrm>
            <a:off x="351390" y="5309842"/>
            <a:ext cx="11624922" cy="830997"/>
          </a:xfrm>
          <a:prstGeom prst="rect">
            <a:avLst/>
          </a:prstGeom>
          <a:noFill/>
          <a:ln>
            <a:solidFill>
              <a:schemeClr val="accent1">
                <a:shade val="15000"/>
              </a:schemeClr>
            </a:solidFill>
          </a:ln>
        </p:spPr>
        <p:txBody>
          <a:bodyPr wrap="square" rtlCol="0">
            <a:spAutoFit/>
          </a:bodyPr>
          <a:lstStyle/>
          <a:p>
            <a:r>
              <a:rPr lang="en-US" sz="1600" i="1" dirty="0"/>
              <a:t>José Luis Corcuera Bárcena, et al. “An Approach to Federated Learning of Explainable Fuzzy Regression Models”. FUZZ-IEEE 2022: 1-8</a:t>
            </a:r>
          </a:p>
          <a:p>
            <a:pPr marL="285750" indent="-285750">
              <a:buFont typeface="Arial" panose="020B0604020202020204" pitchFamily="34" charset="0"/>
              <a:buChar char="•"/>
            </a:pPr>
            <a:endParaRPr lang="en-US" sz="1600" i="1" dirty="0"/>
          </a:p>
          <a:p>
            <a:r>
              <a:rPr lang="en-US" sz="1600" i="1" dirty="0"/>
              <a:t>Mattia </a:t>
            </a:r>
            <a:r>
              <a:rPr lang="en-US" sz="1600" i="1" dirty="0" err="1"/>
              <a:t>Daole</a:t>
            </a:r>
            <a:r>
              <a:rPr lang="en-US" sz="1600" i="1" dirty="0"/>
              <a:t>, et al. “Trustworthy AI in Heterogeneous Settings: Federated Learning of Explainable Classifiers”. FUZZ-IEEE 2024: 1-9</a:t>
            </a:r>
          </a:p>
        </p:txBody>
      </p:sp>
    </p:spTree>
    <p:extLst>
      <p:ext uri="{BB962C8B-B14F-4D97-AF65-F5344CB8AC3E}">
        <p14:creationId xmlns:p14="http://schemas.microsoft.com/office/powerpoint/2010/main" val="396302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p:txBody>
          <a:bodyPr/>
          <a:lstStyle/>
          <a:p>
            <a:r>
              <a:rPr lang="it-IT" b="1" dirty="0" err="1"/>
              <a:t>Federated</a:t>
            </a:r>
            <a:r>
              <a:rPr lang="it-IT" b="1" dirty="0"/>
              <a:t> Learning of Fuzzy Rules</a:t>
            </a:r>
            <a:endParaRPr lang="it-IT" b="1" i="1" dirty="0"/>
          </a:p>
        </p:txBody>
      </p:sp>
      <p:sp>
        <p:nvSpPr>
          <p:cNvPr id="6" name="Segnaposto contenuto 2">
            <a:extLst>
              <a:ext uri="{FF2B5EF4-FFF2-40B4-BE49-F238E27FC236}">
                <a16:creationId xmlns:a16="http://schemas.microsoft.com/office/drawing/2014/main" id="{179EFFDC-C4CB-6A38-B831-8E46763BD837}"/>
              </a:ext>
            </a:extLst>
          </p:cNvPr>
          <p:cNvSpPr txBox="1">
            <a:spLocks/>
          </p:cNvSpPr>
          <p:nvPr/>
        </p:nvSpPr>
        <p:spPr>
          <a:xfrm>
            <a:off x="5633550" y="1498697"/>
            <a:ext cx="6411310" cy="470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Gill Sans Light"/>
              </a:rPr>
              <a:t>Configuration: </a:t>
            </a:r>
            <a:r>
              <a:rPr lang="en-US" sz="2000" dirty="0">
                <a:latin typeface="Gill Sans Light"/>
              </a:rPr>
              <a:t>central server configures the learning process</a:t>
            </a:r>
            <a:endParaRPr lang="en-GB" sz="2000" dirty="0">
              <a:latin typeface="Gill Sans Light"/>
            </a:endParaRPr>
          </a:p>
          <a:p>
            <a:pPr>
              <a:buFontTx/>
              <a:buChar char="-"/>
            </a:pPr>
            <a:endParaRPr lang="en-GB" sz="2000" dirty="0">
              <a:latin typeface="Gill Sans Light"/>
            </a:endParaRPr>
          </a:p>
        </p:txBody>
      </p:sp>
      <p:pic>
        <p:nvPicPr>
          <p:cNvPr id="7" name="Immagine 6">
            <a:extLst>
              <a:ext uri="{FF2B5EF4-FFF2-40B4-BE49-F238E27FC236}">
                <a16:creationId xmlns:a16="http://schemas.microsoft.com/office/drawing/2014/main" id="{9A805E82-1181-C4C7-8A3D-4BDA5EBA3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74" y="1555549"/>
            <a:ext cx="3495675" cy="3667125"/>
          </a:xfrm>
          <a:prstGeom prst="rect">
            <a:avLst/>
          </a:prstGeom>
        </p:spPr>
      </p:pic>
      <p:sp>
        <p:nvSpPr>
          <p:cNvPr id="8" name="Rettangolo 7">
            <a:extLst>
              <a:ext uri="{FF2B5EF4-FFF2-40B4-BE49-F238E27FC236}">
                <a16:creationId xmlns:a16="http://schemas.microsoft.com/office/drawing/2014/main" id="{0821167E-6414-7B0E-E32C-1514979237BC}"/>
              </a:ext>
            </a:extLst>
          </p:cNvPr>
          <p:cNvSpPr/>
          <p:nvPr/>
        </p:nvSpPr>
        <p:spPr>
          <a:xfrm>
            <a:off x="4945123" y="1393039"/>
            <a:ext cx="567558" cy="554615"/>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a:t>
            </a:r>
          </a:p>
        </p:txBody>
      </p:sp>
      <p:sp>
        <p:nvSpPr>
          <p:cNvPr id="9" name="Segnaposto contenuto 2">
            <a:extLst>
              <a:ext uri="{FF2B5EF4-FFF2-40B4-BE49-F238E27FC236}">
                <a16:creationId xmlns:a16="http://schemas.microsoft.com/office/drawing/2014/main" id="{7197291F-7C90-D5D7-B04B-975ADE68CBB2}"/>
              </a:ext>
            </a:extLst>
          </p:cNvPr>
          <p:cNvSpPr txBox="1">
            <a:spLocks/>
          </p:cNvSpPr>
          <p:nvPr/>
        </p:nvSpPr>
        <p:spPr>
          <a:xfrm>
            <a:off x="5633550" y="2380433"/>
            <a:ext cx="6001407" cy="554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Gill Sans Light"/>
              </a:rPr>
              <a:t>Local learning of  </a:t>
            </a:r>
            <a:r>
              <a:rPr lang="it-IT" sz="2000" b="1" dirty="0">
                <a:latin typeface="Gill Sans Light"/>
              </a:rPr>
              <a:t>Fuzzy Rules</a:t>
            </a:r>
            <a:endParaRPr lang="en-GB" sz="2400" dirty="0">
              <a:latin typeface="Gill Sans Light"/>
            </a:endParaRPr>
          </a:p>
          <a:p>
            <a:pPr>
              <a:buFontTx/>
              <a:buChar char="-"/>
            </a:pPr>
            <a:endParaRPr lang="en-GB" sz="2000" dirty="0">
              <a:latin typeface="Gill Sans Light"/>
            </a:endParaRPr>
          </a:p>
          <a:p>
            <a:pPr>
              <a:buFontTx/>
              <a:buChar char="-"/>
            </a:pPr>
            <a:endParaRPr lang="en-GB" sz="2000" dirty="0">
              <a:latin typeface="Gill Sans Light"/>
            </a:endParaRPr>
          </a:p>
        </p:txBody>
      </p:sp>
      <p:sp>
        <p:nvSpPr>
          <p:cNvPr id="10" name="Ovale 9">
            <a:extLst>
              <a:ext uri="{FF2B5EF4-FFF2-40B4-BE49-F238E27FC236}">
                <a16:creationId xmlns:a16="http://schemas.microsoft.com/office/drawing/2014/main" id="{7F3EA2D5-DBD2-E20F-4EFB-6E3FA224F125}"/>
              </a:ext>
            </a:extLst>
          </p:cNvPr>
          <p:cNvSpPr/>
          <p:nvPr/>
        </p:nvSpPr>
        <p:spPr>
          <a:xfrm>
            <a:off x="4945123" y="2274775"/>
            <a:ext cx="567558" cy="55461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11" name="Segnaposto contenuto 2">
            <a:extLst>
              <a:ext uri="{FF2B5EF4-FFF2-40B4-BE49-F238E27FC236}">
                <a16:creationId xmlns:a16="http://schemas.microsoft.com/office/drawing/2014/main" id="{52223E29-521E-B736-65BE-B280812DB7E3}"/>
              </a:ext>
            </a:extLst>
          </p:cNvPr>
          <p:cNvSpPr txBox="1">
            <a:spLocks/>
          </p:cNvSpPr>
          <p:nvPr/>
        </p:nvSpPr>
        <p:spPr>
          <a:xfrm>
            <a:off x="5633550" y="3304244"/>
            <a:ext cx="6001407" cy="554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Gill Sans Light"/>
              </a:rPr>
              <a:t>Transmission </a:t>
            </a:r>
            <a:r>
              <a:rPr lang="en-US" sz="2000" dirty="0">
                <a:latin typeface="Gill Sans Light"/>
              </a:rPr>
              <a:t>of </a:t>
            </a:r>
            <a:r>
              <a:rPr lang="en-US" sz="2000" b="1" dirty="0">
                <a:latin typeface="Gill Sans Light"/>
              </a:rPr>
              <a:t>local models </a:t>
            </a:r>
            <a:r>
              <a:rPr lang="en-US" sz="2000" dirty="0">
                <a:latin typeface="Gill Sans Light"/>
              </a:rPr>
              <a:t>to the central server</a:t>
            </a:r>
            <a:endParaRPr lang="en-GB" sz="2000" dirty="0">
              <a:latin typeface="Gill Sans Light"/>
            </a:endParaRPr>
          </a:p>
          <a:p>
            <a:pPr marL="0" indent="0">
              <a:buNone/>
            </a:pPr>
            <a:endParaRPr lang="en-GB" sz="2000" dirty="0">
              <a:latin typeface="Gill Sans Light"/>
            </a:endParaRPr>
          </a:p>
        </p:txBody>
      </p:sp>
      <p:sp>
        <p:nvSpPr>
          <p:cNvPr id="12" name="Rettangolo 11">
            <a:extLst>
              <a:ext uri="{FF2B5EF4-FFF2-40B4-BE49-F238E27FC236}">
                <a16:creationId xmlns:a16="http://schemas.microsoft.com/office/drawing/2014/main" id="{FCE39B9B-F9E8-C220-8F31-9BC3F389E9AC}"/>
              </a:ext>
            </a:extLst>
          </p:cNvPr>
          <p:cNvSpPr/>
          <p:nvPr/>
        </p:nvSpPr>
        <p:spPr>
          <a:xfrm>
            <a:off x="4945123" y="3198587"/>
            <a:ext cx="567558" cy="554615"/>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B</a:t>
            </a:r>
          </a:p>
        </p:txBody>
      </p:sp>
      <p:sp>
        <p:nvSpPr>
          <p:cNvPr id="13" name="Segnaposto contenuto 2">
            <a:extLst>
              <a:ext uri="{FF2B5EF4-FFF2-40B4-BE49-F238E27FC236}">
                <a16:creationId xmlns:a16="http://schemas.microsoft.com/office/drawing/2014/main" id="{7DF53438-A3AE-A2DB-17EB-CBFE6CA910C7}"/>
              </a:ext>
            </a:extLst>
          </p:cNvPr>
          <p:cNvSpPr txBox="1">
            <a:spLocks/>
          </p:cNvSpPr>
          <p:nvPr/>
        </p:nvSpPr>
        <p:spPr>
          <a:xfrm>
            <a:off x="5633550" y="4185980"/>
            <a:ext cx="6001407" cy="692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Gill Sans Light"/>
              </a:rPr>
              <a:t>Federated learning of the global Rule Base: </a:t>
            </a:r>
            <a:br>
              <a:rPr lang="en-US" sz="2000" b="1" dirty="0">
                <a:latin typeface="Gill Sans Light"/>
              </a:rPr>
            </a:br>
            <a:r>
              <a:rPr lang="en-US" sz="2000" dirty="0">
                <a:latin typeface="Gill Sans Light"/>
              </a:rPr>
              <a:t>aggregation of the local rules</a:t>
            </a:r>
            <a:endParaRPr lang="en-GB" sz="2000" dirty="0">
              <a:latin typeface="Gill Sans Light"/>
            </a:endParaRPr>
          </a:p>
          <a:p>
            <a:pPr>
              <a:buFontTx/>
              <a:buChar char="-"/>
            </a:pPr>
            <a:endParaRPr lang="en-GB" sz="2000" dirty="0">
              <a:latin typeface="Gill Sans Light"/>
            </a:endParaRPr>
          </a:p>
        </p:txBody>
      </p:sp>
      <p:sp>
        <p:nvSpPr>
          <p:cNvPr id="14" name="Ovale 13">
            <a:extLst>
              <a:ext uri="{FF2B5EF4-FFF2-40B4-BE49-F238E27FC236}">
                <a16:creationId xmlns:a16="http://schemas.microsoft.com/office/drawing/2014/main" id="{CC40034F-B6E8-6572-925C-6A442580317E}"/>
              </a:ext>
            </a:extLst>
          </p:cNvPr>
          <p:cNvSpPr/>
          <p:nvPr/>
        </p:nvSpPr>
        <p:spPr>
          <a:xfrm>
            <a:off x="4945123" y="4080323"/>
            <a:ext cx="567558" cy="554615"/>
          </a:xfrm>
          <a:prstGeom prst="ellips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2</a:t>
            </a:r>
          </a:p>
        </p:txBody>
      </p:sp>
      <p:sp>
        <p:nvSpPr>
          <p:cNvPr id="15" name="Segnaposto contenuto 2">
            <a:extLst>
              <a:ext uri="{FF2B5EF4-FFF2-40B4-BE49-F238E27FC236}">
                <a16:creationId xmlns:a16="http://schemas.microsoft.com/office/drawing/2014/main" id="{5564B388-FB97-5C65-B854-7EE0C2F00112}"/>
              </a:ext>
            </a:extLst>
          </p:cNvPr>
          <p:cNvSpPr txBox="1">
            <a:spLocks/>
          </p:cNvSpPr>
          <p:nvPr/>
        </p:nvSpPr>
        <p:spPr>
          <a:xfrm>
            <a:off x="5633550" y="5105628"/>
            <a:ext cx="6001407" cy="5546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Gill Sans Light"/>
              </a:rPr>
              <a:t>Transmission </a:t>
            </a:r>
            <a:r>
              <a:rPr lang="en-US" sz="2000" dirty="0">
                <a:latin typeface="Gill Sans Light"/>
              </a:rPr>
              <a:t>of the </a:t>
            </a:r>
            <a:r>
              <a:rPr lang="en-US" sz="2000" b="1" dirty="0">
                <a:latin typeface="Gill Sans Light"/>
              </a:rPr>
              <a:t>aggregated Rule Base </a:t>
            </a:r>
            <a:r>
              <a:rPr lang="en-US" sz="2000" dirty="0">
                <a:latin typeface="Gill Sans Light"/>
              </a:rPr>
              <a:t>to the clients</a:t>
            </a:r>
            <a:endParaRPr lang="en-GB" sz="2000" dirty="0">
              <a:latin typeface="Gill Sans Light"/>
            </a:endParaRPr>
          </a:p>
        </p:txBody>
      </p:sp>
      <p:sp>
        <p:nvSpPr>
          <p:cNvPr id="16" name="Rettangolo 15">
            <a:extLst>
              <a:ext uri="{FF2B5EF4-FFF2-40B4-BE49-F238E27FC236}">
                <a16:creationId xmlns:a16="http://schemas.microsoft.com/office/drawing/2014/main" id="{F60C649A-58F6-1911-03D9-F1E8ACB91A4E}"/>
              </a:ext>
            </a:extLst>
          </p:cNvPr>
          <p:cNvSpPr/>
          <p:nvPr/>
        </p:nvSpPr>
        <p:spPr>
          <a:xfrm>
            <a:off x="4945123" y="4999970"/>
            <a:ext cx="567558" cy="554615"/>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C</a:t>
            </a:r>
          </a:p>
        </p:txBody>
      </p:sp>
    </p:spTree>
    <p:extLst>
      <p:ext uri="{BB962C8B-B14F-4D97-AF65-F5344CB8AC3E}">
        <p14:creationId xmlns:p14="http://schemas.microsoft.com/office/powerpoint/2010/main" val="667633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testo, schermata, diagramma, Carattere&#10;&#10;Descrizione generata automaticamente">
            <a:extLst>
              <a:ext uri="{FF2B5EF4-FFF2-40B4-BE49-F238E27FC236}">
                <a16:creationId xmlns:a16="http://schemas.microsoft.com/office/drawing/2014/main" id="{CA500A67-507A-60F5-4CB4-46ED3E8E0937}"/>
              </a:ext>
            </a:extLst>
          </p:cNvPr>
          <p:cNvPicPr>
            <a:picLocks noChangeAspect="1"/>
          </p:cNvPicPr>
          <p:nvPr/>
        </p:nvPicPr>
        <p:blipFill>
          <a:blip r:embed="rId2"/>
          <a:stretch>
            <a:fillRect/>
          </a:stretch>
        </p:blipFill>
        <p:spPr>
          <a:xfrm>
            <a:off x="2134242" y="1588405"/>
            <a:ext cx="7134473" cy="4235451"/>
          </a:xfrm>
          <a:prstGeom prst="rect">
            <a:avLst/>
          </a:prstGeom>
        </p:spPr>
      </p:pic>
      <p:sp>
        <p:nvSpPr>
          <p:cNvPr id="2" name="Titolo 1">
            <a:extLst>
              <a:ext uri="{FF2B5EF4-FFF2-40B4-BE49-F238E27FC236}">
                <a16:creationId xmlns:a16="http://schemas.microsoft.com/office/drawing/2014/main" id="{B9062BC2-B214-ED13-2B1B-42A86D248421}"/>
              </a:ext>
            </a:extLst>
          </p:cNvPr>
          <p:cNvSpPr>
            <a:spLocks noGrp="1"/>
          </p:cNvSpPr>
          <p:nvPr>
            <p:ph type="title"/>
          </p:nvPr>
        </p:nvSpPr>
        <p:spPr>
          <a:xfrm>
            <a:off x="174173" y="262842"/>
            <a:ext cx="12115800" cy="1325563"/>
          </a:xfrm>
        </p:spPr>
        <p:txBody>
          <a:bodyPr/>
          <a:lstStyle/>
          <a:p>
            <a:r>
              <a:rPr lang="it-IT" b="1" dirty="0"/>
              <a:t>FL of Fuzzy Rules: </a:t>
            </a:r>
            <a:r>
              <a:rPr lang="en-US" b="1" dirty="0"/>
              <a:t>Aggregation Step</a:t>
            </a:r>
          </a:p>
        </p:txBody>
      </p:sp>
      <p:sp>
        <p:nvSpPr>
          <p:cNvPr id="9" name="CasellaDiTesto 8">
            <a:extLst>
              <a:ext uri="{FF2B5EF4-FFF2-40B4-BE49-F238E27FC236}">
                <a16:creationId xmlns:a16="http://schemas.microsoft.com/office/drawing/2014/main" id="{5A5186C2-F5E2-6383-A003-554390B2A040}"/>
              </a:ext>
            </a:extLst>
          </p:cNvPr>
          <p:cNvSpPr txBox="1"/>
          <p:nvPr/>
        </p:nvSpPr>
        <p:spPr>
          <a:xfrm>
            <a:off x="2204357" y="5823856"/>
            <a:ext cx="7783286" cy="400110"/>
          </a:xfrm>
          <a:prstGeom prst="rect">
            <a:avLst/>
          </a:prstGeom>
          <a:noFill/>
        </p:spPr>
        <p:txBody>
          <a:bodyPr wrap="square" lIns="91440" tIns="45720" rIns="91440" bIns="45720" anchor="t">
            <a:spAutoFit/>
          </a:bodyPr>
          <a:lstStyle/>
          <a:p>
            <a:pPr algn="ctr"/>
            <a:r>
              <a:rPr lang="en-GB" sz="2000" b="1" dirty="0">
                <a:latin typeface="Gill Sans Light"/>
              </a:rPr>
              <a:t>The final rule base represents our </a:t>
            </a:r>
            <a:r>
              <a:rPr lang="en-GB" sz="2000" b="1" dirty="0">
                <a:solidFill>
                  <a:schemeClr val="accent2"/>
                </a:solidFill>
                <a:latin typeface="Gill Sans Light"/>
              </a:rPr>
              <a:t>Federated Fuzzy Rule-Based Systems</a:t>
            </a:r>
            <a:endParaRPr lang="en-GB" sz="2000" dirty="0">
              <a:solidFill>
                <a:schemeClr val="accent2"/>
              </a:solidFill>
              <a:latin typeface="Gill Sans Light"/>
            </a:endParaRPr>
          </a:p>
        </p:txBody>
      </p:sp>
    </p:spTree>
    <p:extLst>
      <p:ext uri="{BB962C8B-B14F-4D97-AF65-F5344CB8AC3E}">
        <p14:creationId xmlns:p14="http://schemas.microsoft.com/office/powerpoint/2010/main" val="643319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357EEAC5-DA7C-8385-823E-2B01947003B4}"/>
              </a:ext>
            </a:extLst>
          </p:cNvPr>
          <p:cNvSpPr txBox="1">
            <a:spLocks/>
          </p:cNvSpPr>
          <p:nvPr/>
        </p:nvSpPr>
        <p:spPr>
          <a:xfrm>
            <a:off x="0" y="-1164"/>
            <a:ext cx="10515600" cy="1325563"/>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tx2">
                    <a:lumMod val="75000"/>
                  </a:schemeClr>
                </a:solidFill>
                <a:latin typeface="+mn-lt"/>
              </a:rPr>
              <a:t>Our Federated FRBS – Aggregation Step</a:t>
            </a:r>
          </a:p>
        </p:txBody>
      </p:sp>
      <p:grpSp>
        <p:nvGrpSpPr>
          <p:cNvPr id="18" name="Gruppo 17">
            <a:extLst>
              <a:ext uri="{FF2B5EF4-FFF2-40B4-BE49-F238E27FC236}">
                <a16:creationId xmlns:a16="http://schemas.microsoft.com/office/drawing/2014/main" id="{4FB8C56D-C73B-30E9-0621-50AED0F560ED}"/>
              </a:ext>
            </a:extLst>
          </p:cNvPr>
          <p:cNvGrpSpPr>
            <a:grpSpLocks noChangeAspect="1"/>
          </p:cNvGrpSpPr>
          <p:nvPr/>
        </p:nvGrpSpPr>
        <p:grpSpPr>
          <a:xfrm>
            <a:off x="302288" y="1364606"/>
            <a:ext cx="4227672" cy="3672396"/>
            <a:chOff x="207694" y="1336298"/>
            <a:chExt cx="4541971" cy="3945414"/>
          </a:xfrm>
        </p:grpSpPr>
        <p:pic>
          <p:nvPicPr>
            <p:cNvPr id="8" name="Immagine 7">
              <a:extLst>
                <a:ext uri="{FF2B5EF4-FFF2-40B4-BE49-F238E27FC236}">
                  <a16:creationId xmlns:a16="http://schemas.microsoft.com/office/drawing/2014/main" id="{D9E9521F-B2F6-DCCD-0CD4-724D48ECCA8F}"/>
                </a:ext>
              </a:extLst>
            </p:cNvPr>
            <p:cNvPicPr>
              <a:picLocks noChangeAspect="1"/>
            </p:cNvPicPr>
            <p:nvPr/>
          </p:nvPicPr>
          <p:blipFill rotWithShape="1">
            <a:blip r:embed="rId3">
              <a:extLst>
                <a:ext uri="{28A0092B-C50C-407E-A947-70E740481C1C}">
                  <a14:useLocalDpi xmlns:a14="http://schemas.microsoft.com/office/drawing/2010/main" val="0"/>
                </a:ext>
              </a:extLst>
            </a:blip>
            <a:srcRect r="6052"/>
            <a:stretch/>
          </p:blipFill>
          <p:spPr>
            <a:xfrm>
              <a:off x="207694" y="1336298"/>
              <a:ext cx="4541971" cy="3945414"/>
            </a:xfrm>
            <a:prstGeom prst="rect">
              <a:avLst/>
            </a:prstGeom>
          </p:spPr>
        </p:pic>
        <p:sp>
          <p:nvSpPr>
            <p:cNvPr id="11" name="Rettangolo con angoli arrotondati 10">
              <a:extLst>
                <a:ext uri="{FF2B5EF4-FFF2-40B4-BE49-F238E27FC236}">
                  <a16:creationId xmlns:a16="http://schemas.microsoft.com/office/drawing/2014/main" id="{B9C9BE32-497A-4E43-3C15-89E779B849D1}"/>
                </a:ext>
              </a:extLst>
            </p:cNvPr>
            <p:cNvSpPr/>
            <p:nvPr/>
          </p:nvSpPr>
          <p:spPr>
            <a:xfrm>
              <a:off x="1239208" y="1996965"/>
              <a:ext cx="3427383" cy="2417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348718C4-AFC8-DBA2-C5E1-7766024D2106}"/>
                </a:ext>
              </a:extLst>
            </p:cNvPr>
            <p:cNvSpPr/>
            <p:nvPr/>
          </p:nvSpPr>
          <p:spPr>
            <a:xfrm>
              <a:off x="1239207" y="3308131"/>
              <a:ext cx="3427383" cy="2417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Segnaposto contenuto 2">
            <a:extLst>
              <a:ext uri="{FF2B5EF4-FFF2-40B4-BE49-F238E27FC236}">
                <a16:creationId xmlns:a16="http://schemas.microsoft.com/office/drawing/2014/main" id="{3A9F887B-5BC1-05FA-FAE2-EE3FD26C69FB}"/>
              </a:ext>
            </a:extLst>
          </p:cNvPr>
          <p:cNvSpPr txBox="1">
            <a:spLocks/>
          </p:cNvSpPr>
          <p:nvPr/>
        </p:nvSpPr>
        <p:spPr>
          <a:xfrm>
            <a:off x="4630152" y="1364606"/>
            <a:ext cx="7372541" cy="35926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latin typeface="Gill Sans Light"/>
              </a:rPr>
              <a:t>Centralized server operation</a:t>
            </a:r>
          </a:p>
          <a:p>
            <a:pPr marL="457200" indent="-457200">
              <a:buFont typeface="+mj-lt"/>
              <a:buAutoNum type="arabicPeriod"/>
            </a:pPr>
            <a:r>
              <a:rPr lang="en-GB" sz="2000" dirty="0">
                <a:latin typeface="Gill Sans Light"/>
              </a:rPr>
              <a:t>Juxtaposition of rules collected from the M clients.</a:t>
            </a:r>
          </a:p>
          <a:p>
            <a:pPr marL="457200" indent="-457200">
              <a:buFont typeface="+mj-lt"/>
              <a:buAutoNum type="arabicPeriod"/>
            </a:pPr>
            <a:r>
              <a:rPr lang="en-GB" sz="2000" dirty="0">
                <a:latin typeface="Gill Sans Light"/>
              </a:rPr>
              <a:t>Identification of </a:t>
            </a:r>
            <a:r>
              <a:rPr lang="en-GB" sz="2000" b="1" dirty="0">
                <a:latin typeface="Gill Sans Light"/>
              </a:rPr>
              <a:t>conflicting rules: </a:t>
            </a:r>
            <a:br>
              <a:rPr lang="en-GB" sz="2000" b="1" dirty="0">
                <a:latin typeface="Gill Sans Light"/>
              </a:rPr>
            </a:br>
            <a:r>
              <a:rPr lang="en-GB" sz="2000" dirty="0">
                <a:latin typeface="Gill Sans Light"/>
              </a:rPr>
              <a:t>(i.e., same antecedents, different consequents)</a:t>
            </a:r>
            <a:endParaRPr lang="en-GB" sz="2000" b="1" dirty="0">
              <a:latin typeface="Gill Sans Light"/>
            </a:endParaRPr>
          </a:p>
          <a:p>
            <a:pPr marL="457200" indent="-457200">
              <a:buFont typeface="+mj-lt"/>
              <a:buAutoNum type="arabicPeriod"/>
            </a:pPr>
            <a:r>
              <a:rPr lang="en-GB" sz="2000" dirty="0">
                <a:latin typeface="Gill Sans Light"/>
              </a:rPr>
              <a:t>Replacement of conflicting rules with a new </a:t>
            </a:r>
            <a:r>
              <a:rPr lang="en-GB" sz="2000" i="1" dirty="0">
                <a:latin typeface="Gill Sans Light"/>
              </a:rPr>
              <a:t>single</a:t>
            </a:r>
            <a:r>
              <a:rPr lang="en-GB" sz="2000" dirty="0">
                <a:latin typeface="Gill Sans Light"/>
              </a:rPr>
              <a:t> rule:</a:t>
            </a:r>
          </a:p>
          <a:p>
            <a:r>
              <a:rPr lang="en-GB" sz="2000" b="1" dirty="0">
                <a:latin typeface="Gill Sans Light"/>
              </a:rPr>
              <a:t>Antecedent</a:t>
            </a:r>
            <a:r>
              <a:rPr lang="en-GB" sz="2000" dirty="0">
                <a:latin typeface="Gill Sans Light"/>
              </a:rPr>
              <a:t>: same of that of conflicting rules</a:t>
            </a:r>
          </a:p>
          <a:p>
            <a:r>
              <a:rPr lang="en-GB" sz="2000" b="1" dirty="0">
                <a:latin typeface="Gill Sans Light"/>
              </a:rPr>
              <a:t>Consequent and Rule weight (RW)</a:t>
            </a:r>
            <a:r>
              <a:rPr lang="en-GB" sz="2000" dirty="0">
                <a:latin typeface="Gill Sans Light"/>
              </a:rPr>
              <a:t>: depends on the types of rules two different approaches:</a:t>
            </a:r>
          </a:p>
          <a:p>
            <a:pPr marL="0" indent="0">
              <a:buNone/>
            </a:pPr>
            <a:endParaRPr lang="en-GB" sz="2000" dirty="0">
              <a:latin typeface="Gill Sans Light"/>
            </a:endParaRPr>
          </a:p>
        </p:txBody>
      </p:sp>
      <p:sp>
        <p:nvSpPr>
          <p:cNvPr id="17" name="CasellaDiTesto 16">
            <a:extLst>
              <a:ext uri="{FF2B5EF4-FFF2-40B4-BE49-F238E27FC236}">
                <a16:creationId xmlns:a16="http://schemas.microsoft.com/office/drawing/2014/main" id="{68534F2A-8A2C-C655-E028-5CF9E26E591D}"/>
              </a:ext>
            </a:extLst>
          </p:cNvPr>
          <p:cNvSpPr txBox="1"/>
          <p:nvPr/>
        </p:nvSpPr>
        <p:spPr>
          <a:xfrm>
            <a:off x="0" y="5775666"/>
            <a:ext cx="8522677" cy="400110"/>
          </a:xfrm>
          <a:prstGeom prst="rect">
            <a:avLst/>
          </a:prstGeom>
          <a:noFill/>
        </p:spPr>
        <p:txBody>
          <a:bodyPr wrap="square" lIns="91440" tIns="45720" rIns="91440" bIns="45720" anchor="t">
            <a:spAutoFit/>
          </a:bodyPr>
          <a:lstStyle/>
          <a:p>
            <a:pPr algn="ctr"/>
            <a:r>
              <a:rPr lang="en-GB" sz="2000" b="1" dirty="0">
                <a:latin typeface="Gill Sans Light"/>
              </a:rPr>
              <a:t>The final rule base represents our </a:t>
            </a:r>
            <a:r>
              <a:rPr lang="en-GB" sz="2000" b="1" dirty="0">
                <a:solidFill>
                  <a:schemeClr val="accent2"/>
                </a:solidFill>
                <a:latin typeface="Gill Sans Light"/>
              </a:rPr>
              <a:t>Federated Fuzzy Rule-based model</a:t>
            </a:r>
            <a:endParaRPr lang="en-GB" sz="2000" dirty="0">
              <a:solidFill>
                <a:schemeClr val="accent2"/>
              </a:solidFill>
              <a:latin typeface="Gill Sans Light"/>
            </a:endParaRPr>
          </a:p>
        </p:txBody>
      </p:sp>
      <p:sp>
        <p:nvSpPr>
          <p:cNvPr id="2" name="CasellaDiTesto 1">
            <a:extLst>
              <a:ext uri="{FF2B5EF4-FFF2-40B4-BE49-F238E27FC236}">
                <a16:creationId xmlns:a16="http://schemas.microsoft.com/office/drawing/2014/main" id="{D619072B-1BCB-BDF7-807F-28E195A435C0}"/>
              </a:ext>
            </a:extLst>
          </p:cNvPr>
          <p:cNvSpPr txBox="1"/>
          <p:nvPr/>
        </p:nvSpPr>
        <p:spPr>
          <a:xfrm>
            <a:off x="4865076" y="4298338"/>
            <a:ext cx="7137617" cy="1323439"/>
          </a:xfrm>
          <a:prstGeom prst="rect">
            <a:avLst/>
          </a:prstGeom>
          <a:noFill/>
          <a:ln>
            <a:solidFill>
              <a:schemeClr val="accent1">
                <a:shade val="15000"/>
              </a:schemeClr>
            </a:solidFill>
          </a:ln>
        </p:spPr>
        <p:txBody>
          <a:bodyPr wrap="square" rtlCol="0">
            <a:spAutoFit/>
          </a:bodyPr>
          <a:lstStyle/>
          <a:p>
            <a:pPr marL="285750" indent="-285750">
              <a:buFont typeface="Arial" panose="020B0604020202020204" pitchFamily="34" charset="0"/>
              <a:buChar char="•"/>
            </a:pPr>
            <a:r>
              <a:rPr lang="en-US" sz="1600" i="1" dirty="0"/>
              <a:t>José Luis Corcuera Bárcena, et al. “An Approach to Federated Learning of Explainable Fuzzy Regression Models”. FUZZ-IEEE 2022: 1-8</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Mattia </a:t>
            </a:r>
            <a:r>
              <a:rPr lang="en-US" sz="1600" i="1" dirty="0" err="1"/>
              <a:t>Daole</a:t>
            </a:r>
            <a:r>
              <a:rPr lang="en-US" sz="1600" i="1" dirty="0"/>
              <a:t>, et al. “Trustworthy AI in Heterogeneous Settings: Federated Learning of Explainable Classifiers”. FUZZ-IEEE 2024: 1-9</a:t>
            </a:r>
          </a:p>
        </p:txBody>
      </p:sp>
    </p:spTree>
    <p:extLst>
      <p:ext uri="{BB962C8B-B14F-4D97-AF65-F5344CB8AC3E}">
        <p14:creationId xmlns:p14="http://schemas.microsoft.com/office/powerpoint/2010/main" val="454834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03644-AAF7-F546-485A-B3F0F869DBE2}"/>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8D2CB642-F885-E71D-E392-E9B627BC01BE}"/>
              </a:ext>
            </a:extLst>
          </p:cNvPr>
          <p:cNvSpPr txBox="1">
            <a:spLocks/>
          </p:cNvSpPr>
          <p:nvPr/>
        </p:nvSpPr>
        <p:spPr>
          <a:xfrm>
            <a:off x="0" y="-1164"/>
            <a:ext cx="11863754" cy="1325563"/>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tx2">
                    <a:lumMod val="75000"/>
                  </a:schemeClr>
                </a:solidFill>
                <a:latin typeface="+mn-lt"/>
              </a:rPr>
              <a:t>Aggregation Step for TSK FRBSs for Regression</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117CF7DB-D68A-3FD9-F92A-45AD5932E922}"/>
                  </a:ext>
                </a:extLst>
              </p:cNvPr>
              <p:cNvSpPr txBox="1"/>
              <p:nvPr/>
            </p:nvSpPr>
            <p:spPr>
              <a:xfrm>
                <a:off x="6904892" y="1447746"/>
                <a:ext cx="6096000" cy="667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tx2"/>
                              </a:solidFill>
                              <a:latin typeface="Cambria Math" panose="02040503050406030204" pitchFamily="18" charset="0"/>
                            </a:rPr>
                          </m:ctrlPr>
                        </m:sSubPr>
                        <m:e>
                          <m:r>
                            <a:rPr lang="it-IT" b="0" i="1" smtClean="0">
                              <a:solidFill>
                                <a:schemeClr val="tx2"/>
                              </a:solidFill>
                              <a:latin typeface="Cambria Math" panose="02040503050406030204" pitchFamily="18" charset="0"/>
                            </a:rPr>
                            <m:t>𝑅𝑊</m:t>
                          </m:r>
                        </m:e>
                        <m:sub>
                          <m:r>
                            <a:rPr lang="it-IT" i="1">
                              <a:solidFill>
                                <a:schemeClr val="tx2"/>
                              </a:solidFill>
                              <a:latin typeface="Cambria Math" panose="02040503050406030204" pitchFamily="18" charset="0"/>
                            </a:rPr>
                            <m:t>𝑘</m:t>
                          </m:r>
                        </m:sub>
                      </m:sSub>
                      <m:r>
                        <a:rPr lang="it-IT" i="1">
                          <a:solidFill>
                            <a:schemeClr val="tx2"/>
                          </a:solidFill>
                          <a:latin typeface="Cambria Math" panose="02040503050406030204" pitchFamily="18" charset="0"/>
                        </a:rPr>
                        <m:t>=</m:t>
                      </m:r>
                      <m:r>
                        <a:rPr lang="it-IT" b="0" i="1" smtClean="0">
                          <a:solidFill>
                            <a:schemeClr val="tx2"/>
                          </a:solidFill>
                          <a:latin typeface="Cambria Math" panose="02040503050406030204" pitchFamily="18" charset="0"/>
                        </a:rPr>
                        <m:t>2</m:t>
                      </m:r>
                      <m:r>
                        <a:rPr lang="it-IT" i="1">
                          <a:solidFill>
                            <a:schemeClr val="tx2"/>
                          </a:solidFill>
                          <a:latin typeface="Cambria Math" panose="02040503050406030204" pitchFamily="18" charset="0"/>
                          <a:ea typeface="Cambria Math" panose="02040503050406030204" pitchFamily="18" charset="0"/>
                        </a:rPr>
                        <m:t>∙</m:t>
                      </m:r>
                      <m:f>
                        <m:fPr>
                          <m:ctrlPr>
                            <a:rPr lang="it-IT" i="1">
                              <a:solidFill>
                                <a:schemeClr val="tx2"/>
                              </a:solidFill>
                              <a:latin typeface="Cambria Math" panose="02040503050406030204" pitchFamily="18" charset="0"/>
                              <a:ea typeface="Cambria Math" panose="02040503050406030204" pitchFamily="18" charset="0"/>
                            </a:rPr>
                          </m:ctrlPr>
                        </m:fPr>
                        <m:num>
                          <m:sSub>
                            <m:sSubPr>
                              <m:ctrlPr>
                                <a:rPr lang="it-IT" i="1">
                                  <a:solidFill>
                                    <a:schemeClr val="tx2"/>
                                  </a:solidFill>
                                  <a:latin typeface="Cambria Math" panose="02040503050406030204" pitchFamily="18" charset="0"/>
                                </a:rPr>
                              </m:ctrlPr>
                            </m:sSubPr>
                            <m:e>
                              <m:sSub>
                                <m:sSubPr>
                                  <m:ctrlPr>
                                    <a:rPr lang="it-IT" i="1">
                                      <a:solidFill>
                                        <a:schemeClr val="tx2"/>
                                      </a:solidFill>
                                      <a:latin typeface="Cambria Math" panose="02040503050406030204" pitchFamily="18" charset="0"/>
                                    </a:rPr>
                                  </m:ctrlPr>
                                </m:sSubPr>
                                <m:e>
                                  <m:r>
                                    <a:rPr lang="it-IT" b="0" i="1" smtClean="0">
                                      <a:solidFill>
                                        <a:schemeClr val="tx2"/>
                                      </a:solidFill>
                                      <a:latin typeface="Cambria Math" panose="02040503050406030204" pitchFamily="18" charset="0"/>
                                    </a:rPr>
                                    <m:t>𝑆𝑢𝑝𝑝</m:t>
                                  </m:r>
                                </m:e>
                                <m:sub>
                                  <m:r>
                                    <a:rPr lang="it-IT" i="1">
                                      <a:solidFill>
                                        <a:schemeClr val="tx2"/>
                                      </a:solidFill>
                                      <a:latin typeface="Cambria Math" panose="02040503050406030204" pitchFamily="18" charset="0"/>
                                    </a:rPr>
                                    <m:t>𝑘</m:t>
                                  </m:r>
                                </m:sub>
                              </m:sSub>
                              <m:r>
                                <a:rPr lang="it-IT" i="1">
                                  <a:solidFill>
                                    <a:schemeClr val="tx2"/>
                                  </a:solidFill>
                                  <a:latin typeface="Cambria Math" panose="02040503050406030204" pitchFamily="18" charset="0"/>
                                  <a:ea typeface="Cambria Math" panose="02040503050406030204" pitchFamily="18" charset="0"/>
                                </a:rPr>
                                <m:t>∙</m:t>
                              </m:r>
                              <m:r>
                                <a:rPr lang="it-IT" i="1">
                                  <a:solidFill>
                                    <a:schemeClr val="tx2"/>
                                  </a:solidFill>
                                  <a:latin typeface="Cambria Math" panose="02040503050406030204" pitchFamily="18" charset="0"/>
                                </a:rPr>
                                <m:t>𝐶𝑜𝑛𝑓</m:t>
                              </m:r>
                            </m:e>
                            <m:sub>
                              <m:r>
                                <a:rPr lang="it-IT" i="1">
                                  <a:solidFill>
                                    <a:schemeClr val="tx2"/>
                                  </a:solidFill>
                                  <a:latin typeface="Cambria Math" panose="02040503050406030204" pitchFamily="18" charset="0"/>
                                </a:rPr>
                                <m:t>𝑘</m:t>
                              </m:r>
                            </m:sub>
                          </m:sSub>
                        </m:num>
                        <m:den>
                          <m:sSub>
                            <m:sSubPr>
                              <m:ctrlPr>
                                <a:rPr lang="it-IT" i="1">
                                  <a:solidFill>
                                    <a:schemeClr val="tx2"/>
                                  </a:solidFill>
                                  <a:latin typeface="Cambria Math" panose="02040503050406030204" pitchFamily="18" charset="0"/>
                                </a:rPr>
                              </m:ctrlPr>
                            </m:sSubPr>
                            <m:e>
                              <m:sSub>
                                <m:sSubPr>
                                  <m:ctrlPr>
                                    <a:rPr lang="it-IT" i="1">
                                      <a:solidFill>
                                        <a:schemeClr val="tx2"/>
                                      </a:solidFill>
                                      <a:latin typeface="Cambria Math" panose="02040503050406030204" pitchFamily="18" charset="0"/>
                                    </a:rPr>
                                  </m:ctrlPr>
                                </m:sSubPr>
                                <m:e>
                                  <m:r>
                                    <a:rPr lang="it-IT" b="0" i="1" smtClean="0">
                                      <a:solidFill>
                                        <a:schemeClr val="tx2"/>
                                      </a:solidFill>
                                      <a:latin typeface="Cambria Math" panose="02040503050406030204" pitchFamily="18" charset="0"/>
                                    </a:rPr>
                                    <m:t>𝑆𝑢𝑝𝑝</m:t>
                                  </m:r>
                                </m:e>
                                <m:sub>
                                  <m:r>
                                    <a:rPr lang="it-IT" i="1">
                                      <a:solidFill>
                                        <a:schemeClr val="tx2"/>
                                      </a:solidFill>
                                      <a:latin typeface="Cambria Math" panose="02040503050406030204" pitchFamily="18" charset="0"/>
                                    </a:rPr>
                                    <m:t>𝑘</m:t>
                                  </m:r>
                                </m:sub>
                              </m:sSub>
                              <m:r>
                                <a:rPr lang="it-IT" b="0" i="1" smtClean="0">
                                  <a:solidFill>
                                    <a:schemeClr val="tx2"/>
                                  </a:solidFill>
                                  <a:latin typeface="Cambria Math" panose="02040503050406030204" pitchFamily="18" charset="0"/>
                                </a:rPr>
                                <m:t>+</m:t>
                              </m:r>
                              <m:r>
                                <a:rPr lang="it-IT" i="1">
                                  <a:solidFill>
                                    <a:schemeClr val="tx2"/>
                                  </a:solidFill>
                                  <a:latin typeface="Cambria Math" panose="02040503050406030204" pitchFamily="18" charset="0"/>
                                </a:rPr>
                                <m:t>𝐶𝑜𝑛𝑓</m:t>
                              </m:r>
                            </m:e>
                            <m:sub>
                              <m:r>
                                <a:rPr lang="it-IT" i="1">
                                  <a:solidFill>
                                    <a:schemeClr val="tx2"/>
                                  </a:solidFill>
                                  <a:latin typeface="Cambria Math" panose="02040503050406030204" pitchFamily="18" charset="0"/>
                                </a:rPr>
                                <m:t>𝑘</m:t>
                              </m:r>
                            </m:sub>
                          </m:sSub>
                        </m:den>
                      </m:f>
                    </m:oMath>
                  </m:oMathPara>
                </a14:m>
                <a:endParaRPr lang="en-US" dirty="0"/>
              </a:p>
            </p:txBody>
          </p:sp>
        </mc:Choice>
        <mc:Fallback xmlns="">
          <p:sp>
            <p:nvSpPr>
              <p:cNvPr id="4" name="CasellaDiTesto 3">
                <a:extLst>
                  <a:ext uri="{FF2B5EF4-FFF2-40B4-BE49-F238E27FC236}">
                    <a16:creationId xmlns:a16="http://schemas.microsoft.com/office/drawing/2014/main" id="{117CF7DB-D68A-3FD9-F92A-45AD5932E922}"/>
                  </a:ext>
                </a:extLst>
              </p:cNvPr>
              <p:cNvSpPr txBox="1">
                <a:spLocks noRot="1" noChangeAspect="1" noMove="1" noResize="1" noEditPoints="1" noAdjustHandles="1" noChangeArrowheads="1" noChangeShapeType="1" noTextEdit="1"/>
              </p:cNvSpPr>
              <p:nvPr/>
            </p:nvSpPr>
            <p:spPr>
              <a:xfrm>
                <a:off x="6904892" y="1447746"/>
                <a:ext cx="6096000" cy="667490"/>
              </a:xfrm>
              <a:prstGeom prst="rect">
                <a:avLst/>
              </a:prstGeom>
              <a:blipFill>
                <a:blip r:embed="rId3"/>
                <a:stretch>
                  <a:fillRect b="-9259"/>
                </a:stretch>
              </a:blipFill>
            </p:spPr>
            <p:txBody>
              <a:bodyPr/>
              <a:lstStyle/>
              <a:p>
                <a:r>
                  <a:rPr lang="en-US">
                    <a:noFill/>
                  </a:rPr>
                  <a:t> </a:t>
                </a:r>
              </a:p>
            </p:txBody>
          </p:sp>
        </mc:Fallback>
      </mc:AlternateContent>
      <p:sp>
        <p:nvSpPr>
          <p:cNvPr id="7" name="CasellaDiTesto 6">
            <a:extLst>
              <a:ext uri="{FF2B5EF4-FFF2-40B4-BE49-F238E27FC236}">
                <a16:creationId xmlns:a16="http://schemas.microsoft.com/office/drawing/2014/main" id="{45C985BB-055E-91F2-DB82-F360F8A3014D}"/>
              </a:ext>
            </a:extLst>
          </p:cNvPr>
          <p:cNvSpPr txBox="1"/>
          <p:nvPr/>
        </p:nvSpPr>
        <p:spPr>
          <a:xfrm>
            <a:off x="923191" y="2433324"/>
            <a:ext cx="10624039" cy="3477875"/>
          </a:xfrm>
          <a:prstGeom prst="rect">
            <a:avLst/>
          </a:prstGeom>
          <a:noFill/>
        </p:spPr>
        <p:txBody>
          <a:bodyPr wrap="square">
            <a:spAutoFit/>
          </a:bodyPr>
          <a:lstStyle/>
          <a:p>
            <a:pPr marL="457200" indent="-457200">
              <a:buFont typeface="+mj-lt"/>
              <a:buAutoNum type="arabicPeriod"/>
            </a:pPr>
            <a:r>
              <a:rPr lang="en-US" sz="2200" dirty="0">
                <a:solidFill>
                  <a:schemeClr val="tx2">
                    <a:lumMod val="75000"/>
                  </a:schemeClr>
                </a:solidFill>
                <a:latin typeface="Gill Sans Light"/>
              </a:rPr>
              <a:t>Each </a:t>
            </a:r>
            <a:r>
              <a:rPr lang="en-US" sz="2200" b="1" i="1" dirty="0">
                <a:solidFill>
                  <a:schemeClr val="tx2">
                    <a:lumMod val="75000"/>
                  </a:schemeClr>
                </a:solidFill>
                <a:latin typeface="Gill Sans Light"/>
              </a:rPr>
              <a:t>client</a:t>
            </a:r>
            <a:r>
              <a:rPr lang="en-US" sz="2200" dirty="0">
                <a:solidFill>
                  <a:schemeClr val="tx2">
                    <a:lumMod val="75000"/>
                  </a:schemeClr>
                </a:solidFill>
                <a:latin typeface="Gill Sans Light"/>
              </a:rPr>
              <a:t> sends to the server the list of rules along with the weight </a:t>
            </a:r>
            <a:r>
              <a:rPr lang="en-US" sz="2200" i="1" dirty="0">
                <a:solidFill>
                  <a:schemeClr val="tx2">
                    <a:lumMod val="75000"/>
                  </a:schemeClr>
                </a:solidFill>
                <a:latin typeface="Gill Sans Light"/>
              </a:rPr>
              <a:t>RW</a:t>
            </a:r>
            <a:r>
              <a:rPr lang="en-US" sz="2200" dirty="0">
                <a:solidFill>
                  <a:schemeClr val="tx2">
                    <a:lumMod val="75000"/>
                  </a:schemeClr>
                </a:solidFill>
                <a:latin typeface="Gill Sans Light"/>
              </a:rPr>
              <a:t> for each rule</a:t>
            </a:r>
          </a:p>
          <a:p>
            <a:pPr marL="457200" indent="-457200">
              <a:buFont typeface="+mj-lt"/>
              <a:buAutoNum type="arabicPeriod"/>
            </a:pPr>
            <a:endParaRPr lang="en-US" sz="2200" i="1" dirty="0">
              <a:solidFill>
                <a:schemeClr val="tx2">
                  <a:lumMod val="75000"/>
                </a:schemeClr>
              </a:solidFill>
              <a:latin typeface="Gill Sans Light"/>
            </a:endParaRPr>
          </a:p>
          <a:p>
            <a:pPr marL="457200" indent="-457200">
              <a:buFont typeface="+mj-lt"/>
              <a:buAutoNum type="arabicPeriod"/>
            </a:pPr>
            <a:r>
              <a:rPr lang="en-US" sz="2200" dirty="0">
                <a:solidFill>
                  <a:schemeClr val="tx2">
                    <a:lumMod val="75000"/>
                  </a:schemeClr>
                </a:solidFill>
                <a:latin typeface="Gill Sans Light"/>
              </a:rPr>
              <a:t>On the </a:t>
            </a:r>
            <a:r>
              <a:rPr lang="en-US" sz="2200" b="1" i="1" dirty="0">
                <a:solidFill>
                  <a:schemeClr val="tx2">
                    <a:lumMod val="75000"/>
                  </a:schemeClr>
                </a:solidFill>
                <a:latin typeface="Gill Sans Light"/>
              </a:rPr>
              <a:t>server</a:t>
            </a:r>
            <a:r>
              <a:rPr lang="en-US" sz="2200" dirty="0">
                <a:solidFill>
                  <a:schemeClr val="tx2">
                    <a:lumMod val="75000"/>
                  </a:schemeClr>
                </a:solidFill>
                <a:latin typeface="Gill Sans Light"/>
              </a:rPr>
              <a:t>, the </a:t>
            </a:r>
            <a:r>
              <a:rPr lang="en-US" sz="2200" b="1" i="1" dirty="0">
                <a:solidFill>
                  <a:schemeClr val="tx2">
                    <a:lumMod val="75000"/>
                  </a:schemeClr>
                </a:solidFill>
                <a:latin typeface="Gill Sans Light"/>
              </a:rPr>
              <a:t>conflicting rules </a:t>
            </a:r>
            <a:r>
              <a:rPr lang="en-US" sz="2200" dirty="0">
                <a:solidFill>
                  <a:schemeClr val="tx2">
                    <a:lumMod val="75000"/>
                  </a:schemeClr>
                </a:solidFill>
                <a:latin typeface="Gill Sans Light"/>
              </a:rPr>
              <a:t>are identified</a:t>
            </a:r>
          </a:p>
          <a:p>
            <a:pPr marL="457200" indent="-457200">
              <a:buFont typeface="+mj-lt"/>
              <a:buAutoNum type="arabicPeriod"/>
            </a:pPr>
            <a:endParaRPr lang="en-US" sz="2200" dirty="0">
              <a:solidFill>
                <a:schemeClr val="tx2">
                  <a:lumMod val="75000"/>
                </a:schemeClr>
              </a:solidFill>
              <a:latin typeface="Gill Sans Light"/>
            </a:endParaRPr>
          </a:p>
          <a:p>
            <a:pPr marL="457200" indent="-457200">
              <a:buFont typeface="+mj-lt"/>
              <a:buAutoNum type="arabicPeriod"/>
            </a:pPr>
            <a:r>
              <a:rPr lang="en-US" sz="2200" dirty="0">
                <a:solidFill>
                  <a:schemeClr val="tx2">
                    <a:lumMod val="75000"/>
                  </a:schemeClr>
                </a:solidFill>
                <a:latin typeface="Gill Sans Light"/>
              </a:rPr>
              <a:t>The rules with the </a:t>
            </a:r>
            <a:r>
              <a:rPr lang="en-US" sz="2200" b="1" i="1" dirty="0">
                <a:solidFill>
                  <a:schemeClr val="tx2">
                    <a:lumMod val="75000"/>
                  </a:schemeClr>
                </a:solidFill>
                <a:latin typeface="Gill Sans Light"/>
              </a:rPr>
              <a:t>same antecedent  </a:t>
            </a:r>
            <a:r>
              <a:rPr lang="en-US" sz="2200" dirty="0">
                <a:solidFill>
                  <a:schemeClr val="tx2">
                    <a:lumMod val="75000"/>
                  </a:schemeClr>
                </a:solidFill>
                <a:latin typeface="Gill Sans Light"/>
              </a:rPr>
              <a:t>are merged in a </a:t>
            </a:r>
            <a:r>
              <a:rPr lang="en-US" sz="2200" b="1" i="1" dirty="0">
                <a:solidFill>
                  <a:schemeClr val="tx2">
                    <a:lumMod val="75000"/>
                  </a:schemeClr>
                </a:solidFill>
                <a:latin typeface="Gill Sans Light"/>
              </a:rPr>
              <a:t>single rule</a:t>
            </a:r>
            <a:r>
              <a:rPr lang="en-US" sz="2200" dirty="0">
                <a:solidFill>
                  <a:schemeClr val="tx2">
                    <a:lumMod val="75000"/>
                  </a:schemeClr>
                </a:solidFill>
                <a:latin typeface="Gill Sans Light"/>
              </a:rPr>
              <a:t>: the coefficients of the consequents are computed as the </a:t>
            </a:r>
            <a:r>
              <a:rPr lang="en-US" sz="2200" b="1" i="1" dirty="0">
                <a:solidFill>
                  <a:schemeClr val="tx2">
                    <a:lumMod val="75000"/>
                  </a:schemeClr>
                </a:solidFill>
                <a:latin typeface="Gill Sans Light"/>
              </a:rPr>
              <a:t>weighted average </a:t>
            </a:r>
            <a:r>
              <a:rPr lang="en-US" sz="2200" dirty="0">
                <a:solidFill>
                  <a:schemeClr val="tx2">
                    <a:lumMod val="75000"/>
                  </a:schemeClr>
                </a:solidFill>
                <a:latin typeface="Gill Sans Light"/>
              </a:rPr>
              <a:t>of those from conflicting rules (weighted by rule weight)</a:t>
            </a:r>
          </a:p>
          <a:p>
            <a:pPr marL="457200" indent="-457200">
              <a:buFont typeface="+mj-lt"/>
              <a:buAutoNum type="arabicPeriod"/>
            </a:pPr>
            <a:endParaRPr lang="en-US" sz="2200" dirty="0">
              <a:solidFill>
                <a:schemeClr val="tx2">
                  <a:lumMod val="75000"/>
                </a:schemeClr>
              </a:solidFill>
              <a:latin typeface="Gill Sans Light"/>
            </a:endParaRPr>
          </a:p>
          <a:p>
            <a:pPr marL="457200" indent="-457200">
              <a:buFont typeface="+mj-lt"/>
              <a:buAutoNum type="arabicPeriod"/>
            </a:pPr>
            <a:r>
              <a:rPr lang="en-US" sz="2200" dirty="0">
                <a:solidFill>
                  <a:schemeClr val="tx2">
                    <a:lumMod val="75000"/>
                  </a:schemeClr>
                </a:solidFill>
                <a:latin typeface="Gill Sans Light"/>
              </a:rPr>
              <a:t>The weight of each new rule is calculated as the </a:t>
            </a:r>
            <a:r>
              <a:rPr lang="en-US" sz="2200" b="1" i="1" dirty="0">
                <a:solidFill>
                  <a:schemeClr val="tx2">
                    <a:lumMod val="75000"/>
                  </a:schemeClr>
                </a:solidFill>
                <a:latin typeface="Gill Sans Light"/>
              </a:rPr>
              <a:t>average value </a:t>
            </a:r>
            <a:r>
              <a:rPr lang="en-US" sz="2200" dirty="0">
                <a:solidFill>
                  <a:schemeClr val="tx2">
                    <a:lumMod val="75000"/>
                  </a:schemeClr>
                </a:solidFill>
                <a:latin typeface="Gill Sans Light"/>
              </a:rPr>
              <a:t>of the rule weights of conflicting rules</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646DC289-6274-2D70-A6D2-45916D86B59E}"/>
                  </a:ext>
                </a:extLst>
              </p:cNvPr>
              <p:cNvSpPr txBox="1"/>
              <p:nvPr/>
            </p:nvSpPr>
            <p:spPr>
              <a:xfrm>
                <a:off x="618391" y="1032769"/>
                <a:ext cx="7247794" cy="1148263"/>
              </a:xfrm>
              <a:prstGeom prst="rect">
                <a:avLst/>
              </a:prstGeom>
              <a:noFill/>
            </p:spPr>
            <p:txBody>
              <a:bodyPr wrap="square">
                <a:spAutoFit/>
              </a:bodyPr>
              <a:lstStyle/>
              <a:p>
                <a:r>
                  <a:rPr lang="it-IT" sz="1800" dirty="0">
                    <a:solidFill>
                      <a:schemeClr val="tx2">
                        <a:lumMod val="75000"/>
                      </a:schemeClr>
                    </a:solidFill>
                    <a:latin typeface="Gill Sans Light"/>
                  </a:rPr>
                  <a:t>Given the </a:t>
                </a:r>
                <a:r>
                  <a:rPr lang="it-IT" sz="1800" dirty="0" err="1">
                    <a:solidFill>
                      <a:schemeClr val="tx2">
                        <a:lumMod val="75000"/>
                      </a:schemeClr>
                    </a:solidFill>
                    <a:latin typeface="Gill Sans Light"/>
                  </a:rPr>
                  <a:t>generic</a:t>
                </a:r>
                <a:r>
                  <a:rPr lang="it-IT" sz="1800" dirty="0">
                    <a:solidFill>
                      <a:schemeClr val="tx2">
                        <a:lumMod val="75000"/>
                      </a:schemeClr>
                    </a:solidFill>
                    <a:latin typeface="Gill Sans Light"/>
                  </a:rPr>
                  <a:t> TSK rule:</a:t>
                </a:r>
                <a:endParaRPr lang="it-IT" sz="1800" dirty="0">
                  <a:solidFill>
                    <a:schemeClr val="accent2"/>
                  </a:solidFill>
                  <a:latin typeface="Gill Sans Light"/>
                </a:endParaRPr>
              </a:p>
              <a:p>
                <a:pPr marL="0" indent="0">
                  <a:buNone/>
                </a:pPr>
                <a14:m>
                  <m:oMathPara xmlns:m="http://schemas.openxmlformats.org/officeDocument/2006/math">
                    <m:oMathParaPr>
                      <m:jc m:val="left"/>
                    </m:oMathParaPr>
                    <m:oMath xmlns:m="http://schemas.openxmlformats.org/officeDocument/2006/math">
                      <m:r>
                        <a:rPr lang="it-IT" sz="1800" b="1" i="0" smtClean="0">
                          <a:solidFill>
                            <a:schemeClr val="tx2">
                              <a:lumMod val="75000"/>
                            </a:schemeClr>
                          </a:solidFill>
                          <a:latin typeface="Cambria Math" panose="02040503050406030204" pitchFamily="18" charset="0"/>
                        </a:rPr>
                        <m:t>𝐈𝐅</m:t>
                      </m:r>
                      <m:r>
                        <a:rPr lang="it-IT" sz="1800" b="0" i="1" smtClean="0">
                          <a:solidFill>
                            <a:schemeClr val="tx2">
                              <a:lumMod val="75000"/>
                            </a:schemeClr>
                          </a:solidFill>
                          <a:latin typeface="Cambria Math" panose="02040503050406030204" pitchFamily="18" charset="0"/>
                        </a:rPr>
                        <m:t>  </m:t>
                      </m:r>
                      <m:sSub>
                        <m:sSubPr>
                          <m:ctrlPr>
                            <a:rPr lang="it-IT" sz="1800" i="1">
                              <a:solidFill>
                                <a:schemeClr val="tx2">
                                  <a:lumMod val="75000"/>
                                </a:schemeClr>
                              </a:solidFill>
                              <a:latin typeface="Cambria Math" panose="02040503050406030204" pitchFamily="18" charset="0"/>
                            </a:rPr>
                          </m:ctrlPr>
                        </m:sSubPr>
                        <m:e>
                          <m:r>
                            <a:rPr lang="it-IT" sz="1800" b="0" i="1" smtClean="0">
                              <a:solidFill>
                                <a:schemeClr val="tx2">
                                  <a:lumMod val="75000"/>
                                </a:schemeClr>
                              </a:solidFill>
                              <a:latin typeface="Cambria Math" panose="02040503050406030204" pitchFamily="18" charset="0"/>
                            </a:rPr>
                            <m:t>𝑋</m:t>
                          </m:r>
                        </m:e>
                        <m:sub>
                          <m:r>
                            <a:rPr lang="it-IT" sz="1800" b="0" i="1" smtClean="0">
                              <a:solidFill>
                                <a:schemeClr val="tx2">
                                  <a:lumMod val="75000"/>
                                </a:schemeClr>
                              </a:solidFill>
                              <a:latin typeface="Cambria Math" panose="02040503050406030204" pitchFamily="18" charset="0"/>
                            </a:rPr>
                            <m:t>1</m:t>
                          </m:r>
                        </m:sub>
                      </m:sSub>
                      <m:r>
                        <a:rPr lang="it-IT" sz="1800" b="1" i="0" smtClean="0">
                          <a:solidFill>
                            <a:schemeClr val="tx2">
                              <a:lumMod val="75000"/>
                            </a:schemeClr>
                          </a:solidFill>
                          <a:latin typeface="Cambria Math" panose="02040503050406030204" pitchFamily="18" charset="0"/>
                        </a:rPr>
                        <m:t>  </m:t>
                      </m:r>
                      <m:r>
                        <a:rPr lang="it-IT" sz="1800" b="1" i="0" smtClean="0">
                          <a:solidFill>
                            <a:schemeClr val="tx2">
                              <a:lumMod val="75000"/>
                            </a:schemeClr>
                          </a:solidFill>
                          <a:latin typeface="Cambria Math" panose="02040503050406030204" pitchFamily="18" charset="0"/>
                        </a:rPr>
                        <m:t>𝐈𝐒</m:t>
                      </m:r>
                      <m:sSub>
                        <m:sSubPr>
                          <m:ctrlPr>
                            <a:rPr lang="it-IT" sz="1800" i="1" dirty="0">
                              <a:solidFill>
                                <a:schemeClr val="tx2">
                                  <a:lumMod val="75000"/>
                                </a:schemeClr>
                              </a:solidFill>
                              <a:latin typeface="Cambria Math" panose="02040503050406030204" pitchFamily="18" charset="0"/>
                            </a:rPr>
                          </m:ctrlPr>
                        </m:sSubPr>
                        <m:e>
                          <m:r>
                            <a:rPr lang="it-IT" sz="1800" b="0" i="1" dirty="0" smtClean="0">
                              <a:solidFill>
                                <a:schemeClr val="tx2">
                                  <a:lumMod val="75000"/>
                                </a:schemeClr>
                              </a:solidFill>
                              <a:latin typeface="Cambria Math" panose="02040503050406030204" pitchFamily="18" charset="0"/>
                            </a:rPr>
                            <m:t>  </m:t>
                          </m:r>
                          <m:r>
                            <a:rPr lang="it-IT" sz="1800" i="1" dirty="0">
                              <a:solidFill>
                                <a:schemeClr val="tx2">
                                  <a:lumMod val="75000"/>
                                </a:schemeClr>
                              </a:solidFill>
                              <a:latin typeface="Cambria Math" panose="02040503050406030204" pitchFamily="18" charset="0"/>
                            </a:rPr>
                            <m:t>𝐴</m:t>
                          </m:r>
                        </m:e>
                        <m:sub>
                          <m:r>
                            <a:rPr lang="it-IT" sz="1800" b="0" i="1" dirty="0" smtClean="0">
                              <a:solidFill>
                                <a:schemeClr val="tx2">
                                  <a:lumMod val="75000"/>
                                </a:schemeClr>
                              </a:solidFill>
                              <a:latin typeface="Cambria Math" panose="02040503050406030204" pitchFamily="18" charset="0"/>
                            </a:rPr>
                            <m:t>1</m:t>
                          </m:r>
                          <m:r>
                            <a:rPr lang="it-IT" sz="1800" i="1" dirty="0">
                              <a:solidFill>
                                <a:schemeClr val="tx2">
                                  <a:lumMod val="75000"/>
                                </a:schemeClr>
                              </a:solidFill>
                              <a:latin typeface="Cambria Math" panose="02040503050406030204" pitchFamily="18" charset="0"/>
                            </a:rPr>
                            <m:t>,</m:t>
                          </m:r>
                          <m:sSub>
                            <m:sSubPr>
                              <m:ctrlPr>
                                <a:rPr lang="it-IT" sz="1800" i="1" dirty="0" smtClean="0">
                                  <a:solidFill>
                                    <a:schemeClr val="tx2">
                                      <a:lumMod val="75000"/>
                                    </a:schemeClr>
                                  </a:solidFill>
                                  <a:latin typeface="Cambria Math" panose="02040503050406030204" pitchFamily="18" charset="0"/>
                                </a:rPr>
                              </m:ctrlPr>
                            </m:sSubPr>
                            <m:e>
                              <m:r>
                                <a:rPr lang="it-IT" sz="1800" b="0" i="1" dirty="0" smtClean="0">
                                  <a:solidFill>
                                    <a:schemeClr val="tx2">
                                      <a:lumMod val="75000"/>
                                    </a:schemeClr>
                                  </a:solidFill>
                                  <a:latin typeface="Cambria Math" panose="02040503050406030204" pitchFamily="18" charset="0"/>
                                </a:rPr>
                                <m:t>𝑗</m:t>
                              </m:r>
                            </m:e>
                            <m:sub>
                              <m:r>
                                <a:rPr lang="it-IT" sz="1800" b="0" i="1" dirty="0" smtClean="0">
                                  <a:solidFill>
                                    <a:schemeClr val="tx2">
                                      <a:lumMod val="75000"/>
                                    </a:schemeClr>
                                  </a:solidFill>
                                  <a:latin typeface="Cambria Math" panose="02040503050406030204" pitchFamily="18" charset="0"/>
                                </a:rPr>
                                <m:t>𝑘</m:t>
                              </m:r>
                              <m:r>
                                <a:rPr lang="it-IT" sz="1800" b="0" i="1" dirty="0" smtClean="0">
                                  <a:solidFill>
                                    <a:schemeClr val="tx2">
                                      <a:lumMod val="75000"/>
                                    </a:schemeClr>
                                  </a:solidFill>
                                  <a:latin typeface="Cambria Math" panose="02040503050406030204" pitchFamily="18" charset="0"/>
                                </a:rPr>
                                <m:t>,1</m:t>
                              </m:r>
                            </m:sub>
                          </m:sSub>
                        </m:sub>
                      </m:sSub>
                      <m:r>
                        <a:rPr lang="it-IT" sz="1800" b="0" i="1" dirty="0" smtClean="0">
                          <a:solidFill>
                            <a:schemeClr val="tx2">
                              <a:lumMod val="75000"/>
                            </a:schemeClr>
                          </a:solidFill>
                          <a:latin typeface="Cambria Math" panose="02040503050406030204" pitchFamily="18" charset="0"/>
                        </a:rPr>
                        <m:t> </m:t>
                      </m:r>
                      <m:r>
                        <a:rPr lang="it-IT" sz="1800" b="1" i="0" dirty="0" smtClean="0">
                          <a:solidFill>
                            <a:schemeClr val="tx2">
                              <a:lumMod val="75000"/>
                            </a:schemeClr>
                          </a:solidFill>
                          <a:latin typeface="Cambria Math" panose="02040503050406030204" pitchFamily="18" charset="0"/>
                        </a:rPr>
                        <m:t>… </m:t>
                      </m:r>
                      <m:r>
                        <a:rPr lang="it-IT" sz="1800" b="1" i="0" dirty="0" smtClean="0">
                          <a:solidFill>
                            <a:schemeClr val="tx2">
                              <a:lumMod val="75000"/>
                            </a:schemeClr>
                          </a:solidFill>
                          <a:latin typeface="Cambria Math" panose="02040503050406030204" pitchFamily="18" charset="0"/>
                        </a:rPr>
                        <m:t>𝐀𝐍𝐃</m:t>
                      </m:r>
                      <m:r>
                        <a:rPr lang="it-IT" sz="1800" b="0" i="1" dirty="0" smtClean="0">
                          <a:solidFill>
                            <a:schemeClr val="tx2">
                              <a:lumMod val="75000"/>
                            </a:schemeClr>
                          </a:solidFill>
                          <a:latin typeface="Cambria Math" panose="02040503050406030204" pitchFamily="18" charset="0"/>
                        </a:rPr>
                        <m:t>  </m:t>
                      </m:r>
                      <m:sSub>
                        <m:sSubPr>
                          <m:ctrlPr>
                            <a:rPr lang="it-IT" sz="1800" i="1">
                              <a:solidFill>
                                <a:schemeClr val="tx2">
                                  <a:lumMod val="75000"/>
                                </a:schemeClr>
                              </a:solidFill>
                              <a:latin typeface="Cambria Math" panose="02040503050406030204" pitchFamily="18" charset="0"/>
                            </a:rPr>
                          </m:ctrlPr>
                        </m:sSubPr>
                        <m:e>
                          <m:r>
                            <a:rPr lang="it-IT" sz="1800" i="1">
                              <a:solidFill>
                                <a:schemeClr val="tx2">
                                  <a:lumMod val="75000"/>
                                </a:schemeClr>
                              </a:solidFill>
                              <a:latin typeface="Cambria Math" panose="02040503050406030204" pitchFamily="18" charset="0"/>
                            </a:rPr>
                            <m:t>𝑋</m:t>
                          </m:r>
                        </m:e>
                        <m:sub>
                          <m:r>
                            <a:rPr lang="it-IT" sz="1800" b="0" i="1" smtClean="0">
                              <a:solidFill>
                                <a:schemeClr val="tx2">
                                  <a:lumMod val="75000"/>
                                </a:schemeClr>
                              </a:solidFill>
                              <a:latin typeface="Cambria Math" panose="02040503050406030204" pitchFamily="18" charset="0"/>
                            </a:rPr>
                            <m:t>𝐹</m:t>
                          </m:r>
                        </m:sub>
                      </m:sSub>
                      <m:r>
                        <a:rPr lang="it-IT" sz="1800" b="1">
                          <a:solidFill>
                            <a:schemeClr val="tx2">
                              <a:lumMod val="75000"/>
                            </a:schemeClr>
                          </a:solidFill>
                          <a:latin typeface="Cambria Math" panose="02040503050406030204" pitchFamily="18" charset="0"/>
                        </a:rPr>
                        <m:t>  </m:t>
                      </m:r>
                      <m:r>
                        <a:rPr lang="it-IT" sz="1800" b="1">
                          <a:solidFill>
                            <a:schemeClr val="tx2">
                              <a:lumMod val="75000"/>
                            </a:schemeClr>
                          </a:solidFill>
                          <a:latin typeface="Cambria Math" panose="02040503050406030204" pitchFamily="18" charset="0"/>
                        </a:rPr>
                        <m:t>𝐈𝐒</m:t>
                      </m:r>
                      <m:sSub>
                        <m:sSubPr>
                          <m:ctrlPr>
                            <a:rPr lang="it-IT" sz="1800" i="1" dirty="0">
                              <a:solidFill>
                                <a:schemeClr val="tx2">
                                  <a:lumMod val="75000"/>
                                </a:schemeClr>
                              </a:solidFill>
                              <a:latin typeface="Cambria Math" panose="02040503050406030204" pitchFamily="18" charset="0"/>
                            </a:rPr>
                          </m:ctrlPr>
                        </m:sSubPr>
                        <m:e>
                          <m:r>
                            <a:rPr lang="it-IT" sz="1800" i="1" dirty="0">
                              <a:solidFill>
                                <a:schemeClr val="tx2">
                                  <a:lumMod val="75000"/>
                                </a:schemeClr>
                              </a:solidFill>
                              <a:latin typeface="Cambria Math" panose="02040503050406030204" pitchFamily="18" charset="0"/>
                            </a:rPr>
                            <m:t>  </m:t>
                          </m:r>
                          <m:r>
                            <a:rPr lang="it-IT" sz="1800" i="1" dirty="0">
                              <a:solidFill>
                                <a:schemeClr val="tx2">
                                  <a:lumMod val="75000"/>
                                </a:schemeClr>
                              </a:solidFill>
                              <a:latin typeface="Cambria Math" panose="02040503050406030204" pitchFamily="18" charset="0"/>
                            </a:rPr>
                            <m:t>𝐴</m:t>
                          </m:r>
                        </m:e>
                        <m:sub>
                          <m:r>
                            <a:rPr lang="it-IT" sz="1800" b="0" i="1" dirty="0" smtClean="0">
                              <a:solidFill>
                                <a:schemeClr val="tx2">
                                  <a:lumMod val="75000"/>
                                </a:schemeClr>
                              </a:solidFill>
                              <a:latin typeface="Cambria Math" panose="02040503050406030204" pitchFamily="18" charset="0"/>
                            </a:rPr>
                            <m:t>𝐹</m:t>
                          </m:r>
                          <m:r>
                            <a:rPr lang="it-IT" sz="1800" i="1" dirty="0">
                              <a:solidFill>
                                <a:schemeClr val="tx2">
                                  <a:lumMod val="75000"/>
                                </a:schemeClr>
                              </a:solidFill>
                              <a:latin typeface="Cambria Math" panose="02040503050406030204" pitchFamily="18" charset="0"/>
                            </a:rPr>
                            <m:t>,</m:t>
                          </m:r>
                          <m:sSub>
                            <m:sSubPr>
                              <m:ctrlPr>
                                <a:rPr lang="it-IT" sz="1800" i="1" dirty="0">
                                  <a:solidFill>
                                    <a:schemeClr val="tx2">
                                      <a:lumMod val="75000"/>
                                    </a:schemeClr>
                                  </a:solidFill>
                                  <a:latin typeface="Cambria Math" panose="02040503050406030204" pitchFamily="18" charset="0"/>
                                </a:rPr>
                              </m:ctrlPr>
                            </m:sSubPr>
                            <m:e>
                              <m:r>
                                <a:rPr lang="it-IT" sz="1800" i="1" dirty="0">
                                  <a:solidFill>
                                    <a:schemeClr val="tx2">
                                      <a:lumMod val="75000"/>
                                    </a:schemeClr>
                                  </a:solidFill>
                                  <a:latin typeface="Cambria Math" panose="02040503050406030204" pitchFamily="18" charset="0"/>
                                </a:rPr>
                                <m:t>𝑗</m:t>
                              </m:r>
                            </m:e>
                            <m:sub>
                              <m:r>
                                <a:rPr lang="it-IT" sz="1800" i="1" dirty="0">
                                  <a:solidFill>
                                    <a:schemeClr val="tx2">
                                      <a:lumMod val="75000"/>
                                    </a:schemeClr>
                                  </a:solidFill>
                                  <a:latin typeface="Cambria Math" panose="02040503050406030204" pitchFamily="18" charset="0"/>
                                </a:rPr>
                                <m:t>𝑘</m:t>
                              </m:r>
                              <m:r>
                                <a:rPr lang="it-IT" sz="1800" i="1" dirty="0">
                                  <a:solidFill>
                                    <a:schemeClr val="tx2">
                                      <a:lumMod val="75000"/>
                                    </a:schemeClr>
                                  </a:solidFill>
                                  <a:latin typeface="Cambria Math" panose="02040503050406030204" pitchFamily="18" charset="0"/>
                                </a:rPr>
                                <m:t>,</m:t>
                              </m:r>
                              <m:r>
                                <a:rPr lang="it-IT" sz="1800" b="0" i="1" dirty="0" smtClean="0">
                                  <a:solidFill>
                                    <a:schemeClr val="tx2">
                                      <a:lumMod val="75000"/>
                                    </a:schemeClr>
                                  </a:solidFill>
                                  <a:latin typeface="Cambria Math" panose="02040503050406030204" pitchFamily="18" charset="0"/>
                                </a:rPr>
                                <m:t>𝐹</m:t>
                              </m:r>
                            </m:sub>
                          </m:sSub>
                        </m:sub>
                      </m:sSub>
                      <m:r>
                        <a:rPr lang="it-IT" sz="1800" b="0" i="1" dirty="0" smtClean="0">
                          <a:solidFill>
                            <a:schemeClr val="tx2">
                              <a:lumMod val="75000"/>
                            </a:schemeClr>
                          </a:solidFill>
                          <a:latin typeface="Cambria Math" panose="02040503050406030204" pitchFamily="18" charset="0"/>
                        </a:rPr>
                        <m:t> </m:t>
                      </m:r>
                      <m:r>
                        <a:rPr lang="it-IT" sz="1800" b="1" i="0" dirty="0" smtClean="0">
                          <a:solidFill>
                            <a:schemeClr val="tx2">
                              <a:lumMod val="75000"/>
                            </a:schemeClr>
                          </a:solidFill>
                          <a:latin typeface="Cambria Math" panose="02040503050406030204" pitchFamily="18" charset="0"/>
                        </a:rPr>
                        <m:t>𝐓𝐇𝐄𝐍</m:t>
                      </m:r>
                      <m:r>
                        <a:rPr lang="it-IT" sz="1800" b="0" i="1" dirty="0" smtClean="0">
                          <a:solidFill>
                            <a:schemeClr val="tx2">
                              <a:lumMod val="75000"/>
                            </a:schemeClr>
                          </a:solidFill>
                          <a:latin typeface="Cambria Math" panose="02040503050406030204" pitchFamily="18" charset="0"/>
                        </a:rPr>
                        <m:t> </m:t>
                      </m:r>
                      <m:r>
                        <a:rPr lang="it-IT" sz="1800" i="1" dirty="0">
                          <a:solidFill>
                            <a:schemeClr val="tx2">
                              <a:lumMod val="75000"/>
                            </a:schemeClr>
                          </a:solidFill>
                          <a:latin typeface="Cambria Math" panose="02040503050406030204" pitchFamily="18" charset="0"/>
                        </a:rPr>
                        <m:t> </m:t>
                      </m:r>
                      <m:sSub>
                        <m:sSubPr>
                          <m:ctrlPr>
                            <a:rPr lang="it-IT" sz="1800" i="1">
                              <a:solidFill>
                                <a:schemeClr val="tx2">
                                  <a:lumMod val="75000"/>
                                </a:schemeClr>
                              </a:solidFill>
                              <a:latin typeface="Cambria Math" panose="02040503050406030204" pitchFamily="18" charset="0"/>
                            </a:rPr>
                          </m:ctrlPr>
                        </m:sSubPr>
                        <m:e>
                          <m:r>
                            <a:rPr lang="it-IT" sz="1800" b="0" i="1" smtClean="0">
                              <a:solidFill>
                                <a:schemeClr val="tx2">
                                  <a:lumMod val="75000"/>
                                </a:schemeClr>
                              </a:solidFill>
                              <a:latin typeface="Cambria Math" panose="02040503050406030204" pitchFamily="18" charset="0"/>
                            </a:rPr>
                            <m:t>𝑦</m:t>
                          </m:r>
                        </m:e>
                        <m:sub>
                          <m:r>
                            <a:rPr lang="it-IT" sz="1800" b="0" i="1" smtClean="0">
                              <a:solidFill>
                                <a:schemeClr val="tx2">
                                  <a:lumMod val="75000"/>
                                </a:schemeClr>
                              </a:solidFill>
                              <a:latin typeface="Cambria Math" panose="02040503050406030204" pitchFamily="18" charset="0"/>
                            </a:rPr>
                            <m:t>𝑘</m:t>
                          </m:r>
                        </m:sub>
                      </m:sSub>
                      <m:r>
                        <a:rPr lang="it-IT" sz="1800" b="0" i="0" smtClean="0">
                          <a:solidFill>
                            <a:schemeClr val="tx2">
                              <a:lumMod val="75000"/>
                            </a:schemeClr>
                          </a:solidFill>
                          <a:latin typeface="Cambria Math" panose="02040503050406030204" pitchFamily="18" charset="0"/>
                        </a:rPr>
                        <m:t>(</m:t>
                      </m:r>
                      <m:r>
                        <a:rPr lang="it-IT" sz="1800" b="1" i="0" smtClean="0">
                          <a:solidFill>
                            <a:schemeClr val="tx2">
                              <a:lumMod val="75000"/>
                            </a:schemeClr>
                          </a:solidFill>
                          <a:latin typeface="Cambria Math" panose="02040503050406030204" pitchFamily="18" charset="0"/>
                        </a:rPr>
                        <m:t>𝐱</m:t>
                      </m:r>
                      <m:r>
                        <a:rPr lang="it-IT" sz="1800" b="0" i="0" smtClean="0">
                          <a:solidFill>
                            <a:schemeClr val="tx2">
                              <a:lumMod val="75000"/>
                            </a:schemeClr>
                          </a:solidFill>
                          <a:latin typeface="Cambria Math" panose="02040503050406030204" pitchFamily="18" charset="0"/>
                        </a:rPr>
                        <m:t>)=</m:t>
                      </m:r>
                      <m:sSub>
                        <m:sSubPr>
                          <m:ctrlPr>
                            <a:rPr lang="it-IT" sz="1800" i="1">
                              <a:solidFill>
                                <a:schemeClr val="tx2">
                                  <a:lumMod val="75000"/>
                                </a:schemeClr>
                              </a:solidFill>
                              <a:latin typeface="Cambria Math" panose="02040503050406030204" pitchFamily="18" charset="0"/>
                            </a:rPr>
                          </m:ctrlPr>
                        </m:sSubPr>
                        <m:e>
                          <m:r>
                            <a:rPr lang="it-IT" sz="1800" i="1" smtClean="0">
                              <a:solidFill>
                                <a:schemeClr val="tx2">
                                  <a:lumMod val="75000"/>
                                </a:schemeClr>
                              </a:solidFill>
                              <a:latin typeface="Cambria Math" panose="02040503050406030204" pitchFamily="18" charset="0"/>
                              <a:ea typeface="Cambria Math" panose="02040503050406030204" pitchFamily="18" charset="0"/>
                            </a:rPr>
                            <m:t>𝛾</m:t>
                          </m:r>
                        </m:e>
                        <m:sub>
                          <m:r>
                            <a:rPr lang="it-IT" sz="1800" b="0" i="1" smtClean="0">
                              <a:solidFill>
                                <a:schemeClr val="tx2">
                                  <a:lumMod val="75000"/>
                                </a:schemeClr>
                              </a:solidFill>
                              <a:latin typeface="Cambria Math" panose="02040503050406030204" pitchFamily="18" charset="0"/>
                            </a:rPr>
                            <m:t>𝑘</m:t>
                          </m:r>
                          <m:r>
                            <a:rPr lang="it-IT" sz="1800" b="0" i="1" smtClean="0">
                              <a:solidFill>
                                <a:schemeClr val="tx2">
                                  <a:lumMod val="75000"/>
                                </a:schemeClr>
                              </a:solidFill>
                              <a:latin typeface="Cambria Math" panose="02040503050406030204" pitchFamily="18" charset="0"/>
                            </a:rPr>
                            <m:t>,0</m:t>
                          </m:r>
                        </m:sub>
                      </m:sSub>
                      <m:r>
                        <a:rPr lang="it-IT" sz="1800" b="0" i="1" smtClean="0">
                          <a:solidFill>
                            <a:schemeClr val="tx2">
                              <a:lumMod val="75000"/>
                            </a:schemeClr>
                          </a:solidFill>
                          <a:latin typeface="Cambria Math" panose="02040503050406030204" pitchFamily="18" charset="0"/>
                        </a:rPr>
                        <m:t>+</m:t>
                      </m:r>
                      <m:nary>
                        <m:naryPr>
                          <m:chr m:val="∑"/>
                          <m:ctrlPr>
                            <a:rPr lang="it-IT" sz="1800" b="0" i="1" smtClean="0">
                              <a:solidFill>
                                <a:schemeClr val="tx2">
                                  <a:lumMod val="75000"/>
                                </a:schemeClr>
                              </a:solidFill>
                              <a:latin typeface="Cambria Math" panose="02040503050406030204" pitchFamily="18" charset="0"/>
                            </a:rPr>
                          </m:ctrlPr>
                        </m:naryPr>
                        <m:sub>
                          <m:r>
                            <m:rPr>
                              <m:brk m:alnAt="23"/>
                            </m:rPr>
                            <a:rPr lang="it-IT" sz="1800" b="0" i="1" smtClean="0">
                              <a:solidFill>
                                <a:schemeClr val="tx2">
                                  <a:lumMod val="75000"/>
                                </a:schemeClr>
                              </a:solidFill>
                              <a:latin typeface="Cambria Math" panose="02040503050406030204" pitchFamily="18" charset="0"/>
                            </a:rPr>
                            <m:t>𝑖</m:t>
                          </m:r>
                          <m:r>
                            <a:rPr lang="it-IT" sz="1800" b="0" i="1" smtClean="0">
                              <a:solidFill>
                                <a:schemeClr val="tx2">
                                  <a:lumMod val="75000"/>
                                </a:schemeClr>
                              </a:solidFill>
                              <a:latin typeface="Cambria Math" panose="02040503050406030204" pitchFamily="18" charset="0"/>
                            </a:rPr>
                            <m:t>=1</m:t>
                          </m:r>
                        </m:sub>
                        <m:sup>
                          <m:r>
                            <a:rPr lang="it-IT" sz="1800" b="0" i="1" smtClean="0">
                              <a:solidFill>
                                <a:schemeClr val="tx2">
                                  <a:lumMod val="75000"/>
                                </a:schemeClr>
                              </a:solidFill>
                              <a:latin typeface="Cambria Math" panose="02040503050406030204" pitchFamily="18" charset="0"/>
                            </a:rPr>
                            <m:t>𝐹</m:t>
                          </m:r>
                        </m:sup>
                        <m:e>
                          <m:sSub>
                            <m:sSubPr>
                              <m:ctrlPr>
                                <a:rPr lang="it-IT" sz="1800" i="1">
                                  <a:solidFill>
                                    <a:schemeClr val="tx2">
                                      <a:lumMod val="75000"/>
                                    </a:schemeClr>
                                  </a:solidFill>
                                  <a:latin typeface="Cambria Math" panose="02040503050406030204" pitchFamily="18" charset="0"/>
                                </a:rPr>
                              </m:ctrlPr>
                            </m:sSubPr>
                            <m:e>
                              <m:r>
                                <a:rPr lang="it-IT" sz="1800" i="1">
                                  <a:solidFill>
                                    <a:schemeClr val="tx2">
                                      <a:lumMod val="75000"/>
                                    </a:schemeClr>
                                  </a:solidFill>
                                  <a:latin typeface="Cambria Math" panose="02040503050406030204" pitchFamily="18" charset="0"/>
                                  <a:ea typeface="Cambria Math" panose="02040503050406030204" pitchFamily="18" charset="0"/>
                                </a:rPr>
                                <m:t>𝛾</m:t>
                              </m:r>
                            </m:e>
                            <m:sub>
                              <m:r>
                                <a:rPr lang="it-IT" sz="1800" i="1">
                                  <a:solidFill>
                                    <a:schemeClr val="tx2">
                                      <a:lumMod val="75000"/>
                                    </a:schemeClr>
                                  </a:solidFill>
                                  <a:latin typeface="Cambria Math" panose="02040503050406030204" pitchFamily="18" charset="0"/>
                                </a:rPr>
                                <m:t>𝑘</m:t>
                              </m:r>
                              <m:r>
                                <a:rPr lang="it-IT" sz="1800" i="1">
                                  <a:solidFill>
                                    <a:schemeClr val="tx2">
                                      <a:lumMod val="75000"/>
                                    </a:schemeClr>
                                  </a:solidFill>
                                  <a:latin typeface="Cambria Math" panose="02040503050406030204" pitchFamily="18" charset="0"/>
                                </a:rPr>
                                <m:t>,</m:t>
                              </m:r>
                              <m:r>
                                <a:rPr lang="it-IT" sz="1800" b="0" i="1" smtClean="0">
                                  <a:solidFill>
                                    <a:schemeClr val="tx2">
                                      <a:lumMod val="75000"/>
                                    </a:schemeClr>
                                  </a:solidFill>
                                  <a:latin typeface="Cambria Math" panose="02040503050406030204" pitchFamily="18" charset="0"/>
                                </a:rPr>
                                <m:t>𝑖</m:t>
                              </m:r>
                            </m:sub>
                          </m:sSub>
                          <m:r>
                            <a:rPr lang="it-IT" sz="1800" i="1" smtClean="0">
                              <a:solidFill>
                                <a:schemeClr val="tx2">
                                  <a:lumMod val="75000"/>
                                </a:schemeClr>
                              </a:solidFill>
                              <a:latin typeface="Cambria Math" panose="02040503050406030204" pitchFamily="18" charset="0"/>
                              <a:ea typeface="Cambria Math" panose="02040503050406030204" pitchFamily="18" charset="0"/>
                            </a:rPr>
                            <m:t>∙</m:t>
                          </m:r>
                          <m:sSub>
                            <m:sSubPr>
                              <m:ctrlPr>
                                <a:rPr lang="it-IT" sz="1800" i="1">
                                  <a:solidFill>
                                    <a:schemeClr val="tx2">
                                      <a:lumMod val="75000"/>
                                    </a:schemeClr>
                                  </a:solidFill>
                                  <a:latin typeface="Cambria Math" panose="02040503050406030204" pitchFamily="18" charset="0"/>
                                </a:rPr>
                              </m:ctrlPr>
                            </m:sSubPr>
                            <m:e>
                              <m:r>
                                <a:rPr lang="it-IT" sz="1800" b="0" i="1" smtClean="0">
                                  <a:solidFill>
                                    <a:schemeClr val="tx2">
                                      <a:lumMod val="75000"/>
                                    </a:schemeClr>
                                  </a:solidFill>
                                  <a:latin typeface="Cambria Math" panose="02040503050406030204" pitchFamily="18" charset="0"/>
                                  <a:ea typeface="Cambria Math" panose="02040503050406030204" pitchFamily="18" charset="0"/>
                                </a:rPr>
                                <m:t>𝑥</m:t>
                              </m:r>
                            </m:e>
                            <m:sub>
                              <m:r>
                                <a:rPr lang="it-IT" sz="1800" b="0" i="1" smtClean="0">
                                  <a:solidFill>
                                    <a:schemeClr val="tx2">
                                      <a:lumMod val="75000"/>
                                    </a:schemeClr>
                                  </a:solidFill>
                                  <a:latin typeface="Cambria Math" panose="02040503050406030204" pitchFamily="18" charset="0"/>
                                </a:rPr>
                                <m:t>𝑖</m:t>
                              </m:r>
                            </m:sub>
                          </m:sSub>
                        </m:e>
                      </m:nary>
                    </m:oMath>
                  </m:oMathPara>
                </a14:m>
                <a:endParaRPr lang="it-IT" sz="1800" dirty="0">
                  <a:solidFill>
                    <a:schemeClr val="tx2">
                      <a:lumMod val="75000"/>
                    </a:schemeClr>
                  </a:solidFill>
                  <a:latin typeface="Gill Sans Light"/>
                </a:endParaRPr>
              </a:p>
            </p:txBody>
          </p:sp>
        </mc:Choice>
        <mc:Fallback xmlns="">
          <p:sp>
            <p:nvSpPr>
              <p:cNvPr id="10" name="CasellaDiTesto 9">
                <a:extLst>
                  <a:ext uri="{FF2B5EF4-FFF2-40B4-BE49-F238E27FC236}">
                    <a16:creationId xmlns:a16="http://schemas.microsoft.com/office/drawing/2014/main" id="{646DC289-6274-2D70-A6D2-45916D86B59E}"/>
                  </a:ext>
                </a:extLst>
              </p:cNvPr>
              <p:cNvSpPr txBox="1">
                <a:spLocks noRot="1" noChangeAspect="1" noMove="1" noResize="1" noEditPoints="1" noAdjustHandles="1" noChangeArrowheads="1" noChangeShapeType="1" noTextEdit="1"/>
              </p:cNvSpPr>
              <p:nvPr/>
            </p:nvSpPr>
            <p:spPr>
              <a:xfrm>
                <a:off x="618391" y="1032769"/>
                <a:ext cx="7247794" cy="1148263"/>
              </a:xfrm>
              <a:prstGeom prst="rect">
                <a:avLst/>
              </a:prstGeom>
              <a:blipFill>
                <a:blip r:embed="rId4"/>
                <a:stretch>
                  <a:fillRect l="-699" t="-49451" b="-114286"/>
                </a:stretch>
              </a:blipFill>
            </p:spPr>
            <p:txBody>
              <a:bodyPr/>
              <a:lstStyle/>
              <a:p>
                <a:r>
                  <a:rPr lang="en-US">
                    <a:noFill/>
                  </a:rPr>
                  <a:t> </a:t>
                </a:r>
              </a:p>
            </p:txBody>
          </p:sp>
        </mc:Fallback>
      </mc:AlternateContent>
      <p:sp>
        <p:nvSpPr>
          <p:cNvPr id="12" name="CasellaDiTesto 11">
            <a:extLst>
              <a:ext uri="{FF2B5EF4-FFF2-40B4-BE49-F238E27FC236}">
                <a16:creationId xmlns:a16="http://schemas.microsoft.com/office/drawing/2014/main" id="{EF87A1DB-BA33-5C0A-D4FA-50276407CC9F}"/>
              </a:ext>
            </a:extLst>
          </p:cNvPr>
          <p:cNvSpPr txBox="1"/>
          <p:nvPr/>
        </p:nvSpPr>
        <p:spPr>
          <a:xfrm>
            <a:off x="7748954" y="1606900"/>
            <a:ext cx="601447" cy="369332"/>
          </a:xfrm>
          <a:prstGeom prst="rect">
            <a:avLst/>
          </a:prstGeom>
          <a:noFill/>
        </p:spPr>
        <p:txBody>
          <a:bodyPr wrap="none" rtlCol="0">
            <a:spAutoFit/>
          </a:bodyPr>
          <a:lstStyle/>
          <a:p>
            <a:r>
              <a:rPr lang="en-US" dirty="0"/>
              <a:t>with</a:t>
            </a:r>
          </a:p>
        </p:txBody>
      </p:sp>
      <p:sp>
        <p:nvSpPr>
          <p:cNvPr id="16" name="CasellaDiTesto 15">
            <a:extLst>
              <a:ext uri="{FF2B5EF4-FFF2-40B4-BE49-F238E27FC236}">
                <a16:creationId xmlns:a16="http://schemas.microsoft.com/office/drawing/2014/main" id="{37E89A84-BBE9-92D9-3619-8F22368F9881}"/>
              </a:ext>
            </a:extLst>
          </p:cNvPr>
          <p:cNvSpPr txBox="1"/>
          <p:nvPr/>
        </p:nvSpPr>
        <p:spPr>
          <a:xfrm>
            <a:off x="1538655" y="5870985"/>
            <a:ext cx="9730154" cy="307777"/>
          </a:xfrm>
          <a:prstGeom prst="rect">
            <a:avLst/>
          </a:prstGeom>
          <a:noFill/>
          <a:ln>
            <a:solidFill>
              <a:schemeClr val="accent1">
                <a:shade val="15000"/>
              </a:schemeClr>
            </a:solidFill>
          </a:ln>
        </p:spPr>
        <p:txBody>
          <a:bodyPr wrap="square">
            <a:spAutoFit/>
          </a:bodyPr>
          <a:lstStyle/>
          <a:p>
            <a:r>
              <a:rPr lang="en-US" sz="1400" i="1" dirty="0"/>
              <a:t>José Luis Corcuera Bárcena, et al. “An Approach to Federated Learning of Explainable Fuzzy Regression Models”. FUZZ-IEEE 2022: 1-8</a:t>
            </a:r>
          </a:p>
        </p:txBody>
      </p:sp>
    </p:spTree>
    <p:extLst>
      <p:ext uri="{BB962C8B-B14F-4D97-AF65-F5344CB8AC3E}">
        <p14:creationId xmlns:p14="http://schemas.microsoft.com/office/powerpoint/2010/main" val="2056485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4263-0CB4-9123-EA87-D66E9A6540B0}"/>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56C4848F-A554-DA0E-FC2A-97E1D9C396C5}"/>
              </a:ext>
            </a:extLst>
          </p:cNvPr>
          <p:cNvSpPr txBox="1">
            <a:spLocks/>
          </p:cNvSpPr>
          <p:nvPr/>
        </p:nvSpPr>
        <p:spPr>
          <a:xfrm>
            <a:off x="0" y="-1164"/>
            <a:ext cx="11863754" cy="1325563"/>
          </a:xfrm>
          <a:prstGeom prst="rect">
            <a:avLst/>
          </a:prstGeom>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tx2">
                    <a:lumMod val="75000"/>
                  </a:schemeClr>
                </a:solidFill>
                <a:latin typeface="+mn-lt"/>
              </a:rPr>
              <a:t>Aggregation Step for Mamdani Fuzzy Rule-Based Classifiers</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BB042C05-BE1A-0C8C-7482-38EE8F01A05D}"/>
                  </a:ext>
                </a:extLst>
              </p:cNvPr>
              <p:cNvSpPr txBox="1"/>
              <p:nvPr/>
            </p:nvSpPr>
            <p:spPr>
              <a:xfrm>
                <a:off x="246694" y="1461731"/>
                <a:ext cx="11945306" cy="4168064"/>
              </a:xfrm>
              <a:prstGeom prst="rect">
                <a:avLst/>
              </a:prstGeom>
              <a:noFill/>
            </p:spPr>
            <p:txBody>
              <a:bodyPr wrap="square" rtlCol="0">
                <a:spAutoFit/>
              </a:bodyPr>
              <a:lstStyle/>
              <a:p>
                <a:pPr marL="0" indent="0">
                  <a:buNone/>
                </a:pPr>
                <a:r>
                  <a:rPr lang="it-IT" sz="2000" dirty="0">
                    <a:solidFill>
                      <a:schemeClr val="tx2">
                        <a:lumMod val="75000"/>
                      </a:schemeClr>
                    </a:solidFill>
                    <a:latin typeface="Gill Sans Light"/>
                  </a:rPr>
                  <a:t>Given the </a:t>
                </a:r>
                <a:r>
                  <a:rPr lang="it-IT" sz="2000" dirty="0" err="1">
                    <a:solidFill>
                      <a:schemeClr val="tx2">
                        <a:lumMod val="75000"/>
                      </a:schemeClr>
                    </a:solidFill>
                    <a:latin typeface="Gill Sans Light"/>
                  </a:rPr>
                  <a:t>generic</a:t>
                </a:r>
                <a:r>
                  <a:rPr lang="it-IT" sz="2000" dirty="0">
                    <a:solidFill>
                      <a:schemeClr val="tx2">
                        <a:lumMod val="75000"/>
                      </a:schemeClr>
                    </a:solidFill>
                    <a:latin typeface="Gill Sans Light"/>
                  </a:rPr>
                  <a:t> </a:t>
                </a:r>
                <a:r>
                  <a:rPr lang="it-IT" sz="2000" dirty="0" err="1">
                    <a:solidFill>
                      <a:schemeClr val="tx2">
                        <a:lumMod val="75000"/>
                      </a:schemeClr>
                    </a:solidFill>
                    <a:latin typeface="Gill Sans Light"/>
                  </a:rPr>
                  <a:t>classification</a:t>
                </a:r>
                <a:r>
                  <a:rPr lang="it-IT" sz="2000" dirty="0">
                    <a:solidFill>
                      <a:schemeClr val="tx2">
                        <a:lumMod val="75000"/>
                      </a:schemeClr>
                    </a:solidFill>
                    <a:latin typeface="Gill Sans Light"/>
                  </a:rPr>
                  <a:t> rule :</a:t>
                </a:r>
                <a:endParaRPr lang="it-IT" sz="2000" dirty="0">
                  <a:solidFill>
                    <a:schemeClr val="accent2"/>
                  </a:solidFill>
                  <a:latin typeface="Gill Sans Light"/>
                </a:endParaRPr>
              </a:p>
              <a:p>
                <a:pPr marL="0" indent="0">
                  <a:buNone/>
                </a:pPr>
                <a14:m>
                  <m:oMath xmlns:m="http://schemas.openxmlformats.org/officeDocument/2006/math">
                    <m:r>
                      <a:rPr lang="it-IT" sz="2000" b="1" i="0" smtClean="0">
                        <a:solidFill>
                          <a:schemeClr val="tx2">
                            <a:lumMod val="75000"/>
                          </a:schemeClr>
                        </a:solidFill>
                        <a:latin typeface="Cambria Math" panose="02040503050406030204" pitchFamily="18" charset="0"/>
                      </a:rPr>
                      <m:t>𝐈𝐅</m:t>
                    </m:r>
                    <m:r>
                      <a:rPr lang="it-IT" sz="2000" b="0" i="1" smtClean="0">
                        <a:solidFill>
                          <a:schemeClr val="tx2">
                            <a:lumMod val="75000"/>
                          </a:schemeClr>
                        </a:solidFill>
                        <a:latin typeface="Cambria Math" panose="02040503050406030204" pitchFamily="18" charset="0"/>
                      </a:rPr>
                      <m:t>  </m:t>
                    </m:r>
                    <m:sSub>
                      <m:sSubPr>
                        <m:ctrlPr>
                          <a:rPr lang="it-IT" sz="2000" i="1">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𝑋</m:t>
                        </m:r>
                      </m:e>
                      <m:sub>
                        <m:r>
                          <a:rPr lang="it-IT" sz="2000" b="0" i="1" smtClean="0">
                            <a:solidFill>
                              <a:schemeClr val="tx2">
                                <a:lumMod val="75000"/>
                              </a:schemeClr>
                            </a:solidFill>
                            <a:latin typeface="Cambria Math" panose="02040503050406030204" pitchFamily="18" charset="0"/>
                          </a:rPr>
                          <m:t>1</m:t>
                        </m:r>
                      </m:sub>
                    </m:sSub>
                    <m:r>
                      <a:rPr lang="it-IT" sz="2000" b="1" i="0" smtClean="0">
                        <a:solidFill>
                          <a:schemeClr val="tx2">
                            <a:lumMod val="75000"/>
                          </a:schemeClr>
                        </a:solidFill>
                        <a:latin typeface="Cambria Math" panose="02040503050406030204" pitchFamily="18" charset="0"/>
                      </a:rPr>
                      <m:t>  </m:t>
                    </m:r>
                    <m:r>
                      <a:rPr lang="it-IT" sz="2000" b="1" i="0" smtClean="0">
                        <a:solidFill>
                          <a:schemeClr val="tx2">
                            <a:lumMod val="75000"/>
                          </a:schemeClr>
                        </a:solidFill>
                        <a:latin typeface="Cambria Math" panose="02040503050406030204" pitchFamily="18" charset="0"/>
                      </a:rPr>
                      <m:t>𝐈𝐒</m:t>
                    </m:r>
                    <m:sSub>
                      <m:sSubPr>
                        <m:ctrlPr>
                          <a:rPr lang="it-IT" sz="2000" i="1" dirty="0">
                            <a:solidFill>
                              <a:schemeClr val="tx2">
                                <a:lumMod val="75000"/>
                              </a:schemeClr>
                            </a:solidFill>
                            <a:latin typeface="Cambria Math" panose="02040503050406030204" pitchFamily="18" charset="0"/>
                          </a:rPr>
                        </m:ctrlPr>
                      </m:sSubPr>
                      <m:e>
                        <m:r>
                          <a:rPr lang="it-IT" sz="2000" b="0" i="1" dirty="0" smtClean="0">
                            <a:solidFill>
                              <a:schemeClr val="tx2">
                                <a:lumMod val="75000"/>
                              </a:schemeClr>
                            </a:solidFill>
                            <a:latin typeface="Cambria Math" panose="02040503050406030204" pitchFamily="18" charset="0"/>
                          </a:rPr>
                          <m:t>  </m:t>
                        </m:r>
                        <m:r>
                          <a:rPr lang="it-IT" sz="2000" i="1" dirty="0">
                            <a:solidFill>
                              <a:schemeClr val="tx2">
                                <a:lumMod val="75000"/>
                              </a:schemeClr>
                            </a:solidFill>
                            <a:latin typeface="Cambria Math" panose="02040503050406030204" pitchFamily="18" charset="0"/>
                          </a:rPr>
                          <m:t>𝐴</m:t>
                        </m:r>
                      </m:e>
                      <m:sub>
                        <m:r>
                          <a:rPr lang="it-IT" sz="2000" b="0" i="1" dirty="0" smtClean="0">
                            <a:solidFill>
                              <a:schemeClr val="tx2">
                                <a:lumMod val="75000"/>
                              </a:schemeClr>
                            </a:solidFill>
                            <a:latin typeface="Cambria Math" panose="02040503050406030204" pitchFamily="18" charset="0"/>
                          </a:rPr>
                          <m:t>1</m:t>
                        </m:r>
                        <m:r>
                          <a:rPr lang="it-IT" sz="2000" i="1" dirty="0">
                            <a:solidFill>
                              <a:schemeClr val="tx2">
                                <a:lumMod val="75000"/>
                              </a:schemeClr>
                            </a:solidFill>
                            <a:latin typeface="Cambria Math" panose="02040503050406030204" pitchFamily="18" charset="0"/>
                          </a:rPr>
                          <m:t>,</m:t>
                        </m:r>
                        <m:sSub>
                          <m:sSubPr>
                            <m:ctrlPr>
                              <a:rPr lang="it-IT" sz="2000" i="1" dirty="0" smtClean="0">
                                <a:solidFill>
                                  <a:schemeClr val="tx2">
                                    <a:lumMod val="75000"/>
                                  </a:schemeClr>
                                </a:solidFill>
                                <a:latin typeface="Cambria Math" panose="02040503050406030204" pitchFamily="18" charset="0"/>
                              </a:rPr>
                            </m:ctrlPr>
                          </m:sSubPr>
                          <m:e>
                            <m:r>
                              <a:rPr lang="it-IT" sz="2000" b="0" i="1" dirty="0" smtClean="0">
                                <a:solidFill>
                                  <a:schemeClr val="tx2">
                                    <a:lumMod val="75000"/>
                                  </a:schemeClr>
                                </a:solidFill>
                                <a:latin typeface="Cambria Math" panose="02040503050406030204" pitchFamily="18" charset="0"/>
                              </a:rPr>
                              <m:t>𝑗</m:t>
                            </m:r>
                          </m:e>
                          <m:sub>
                            <m:r>
                              <a:rPr lang="it-IT" sz="2000" b="0" i="1" dirty="0" smtClean="0">
                                <a:solidFill>
                                  <a:schemeClr val="tx2">
                                    <a:lumMod val="75000"/>
                                  </a:schemeClr>
                                </a:solidFill>
                                <a:latin typeface="Cambria Math" panose="02040503050406030204" pitchFamily="18" charset="0"/>
                              </a:rPr>
                              <m:t>𝑚</m:t>
                            </m:r>
                            <m:r>
                              <a:rPr lang="it-IT" sz="2000" b="0" i="1" dirty="0" smtClean="0">
                                <a:solidFill>
                                  <a:schemeClr val="tx2">
                                    <a:lumMod val="75000"/>
                                  </a:schemeClr>
                                </a:solidFill>
                                <a:latin typeface="Cambria Math" panose="02040503050406030204" pitchFamily="18" charset="0"/>
                              </a:rPr>
                              <m:t>,1</m:t>
                            </m:r>
                          </m:sub>
                        </m:sSub>
                      </m:sub>
                    </m:sSub>
                    <m:r>
                      <a:rPr lang="it-IT" sz="2000" b="0" i="1" dirty="0" smtClean="0">
                        <a:solidFill>
                          <a:schemeClr val="tx2">
                            <a:lumMod val="75000"/>
                          </a:schemeClr>
                        </a:solidFill>
                        <a:latin typeface="Cambria Math" panose="02040503050406030204" pitchFamily="18" charset="0"/>
                      </a:rPr>
                      <m:t> </m:t>
                    </m:r>
                    <m:r>
                      <a:rPr lang="it-IT" sz="2000" b="1" i="0" dirty="0" smtClean="0">
                        <a:solidFill>
                          <a:schemeClr val="tx2">
                            <a:lumMod val="75000"/>
                          </a:schemeClr>
                        </a:solidFill>
                        <a:latin typeface="Cambria Math" panose="02040503050406030204" pitchFamily="18" charset="0"/>
                      </a:rPr>
                      <m:t>… </m:t>
                    </m:r>
                    <m:r>
                      <a:rPr lang="it-IT" sz="2000" b="1" i="0" dirty="0" smtClean="0">
                        <a:solidFill>
                          <a:schemeClr val="tx2">
                            <a:lumMod val="75000"/>
                          </a:schemeClr>
                        </a:solidFill>
                        <a:latin typeface="Cambria Math" panose="02040503050406030204" pitchFamily="18" charset="0"/>
                      </a:rPr>
                      <m:t>𝐀𝐍𝐃</m:t>
                    </m:r>
                    <m:r>
                      <a:rPr lang="it-IT" sz="2000" b="0" i="1" dirty="0" smtClean="0">
                        <a:solidFill>
                          <a:schemeClr val="tx2">
                            <a:lumMod val="75000"/>
                          </a:schemeClr>
                        </a:solidFill>
                        <a:latin typeface="Cambria Math" panose="02040503050406030204" pitchFamily="18" charset="0"/>
                      </a:rPr>
                      <m:t>  </m:t>
                    </m:r>
                    <m:sSub>
                      <m:sSubPr>
                        <m:ctrlPr>
                          <a:rPr lang="it-IT" sz="2000" i="1">
                            <a:solidFill>
                              <a:schemeClr val="tx2">
                                <a:lumMod val="75000"/>
                              </a:schemeClr>
                            </a:solidFill>
                            <a:latin typeface="Cambria Math" panose="02040503050406030204" pitchFamily="18" charset="0"/>
                          </a:rPr>
                        </m:ctrlPr>
                      </m:sSubPr>
                      <m:e>
                        <m:r>
                          <a:rPr lang="it-IT" sz="2000" i="1">
                            <a:solidFill>
                              <a:schemeClr val="tx2">
                                <a:lumMod val="75000"/>
                              </a:schemeClr>
                            </a:solidFill>
                            <a:latin typeface="Cambria Math" panose="02040503050406030204" pitchFamily="18" charset="0"/>
                          </a:rPr>
                          <m:t>𝑋</m:t>
                        </m:r>
                      </m:e>
                      <m:sub>
                        <m:r>
                          <a:rPr lang="it-IT" sz="2000" b="0" i="1" smtClean="0">
                            <a:solidFill>
                              <a:schemeClr val="tx2">
                                <a:lumMod val="75000"/>
                              </a:schemeClr>
                            </a:solidFill>
                            <a:latin typeface="Cambria Math" panose="02040503050406030204" pitchFamily="18" charset="0"/>
                          </a:rPr>
                          <m:t>𝐹</m:t>
                        </m:r>
                      </m:sub>
                    </m:sSub>
                    <m:r>
                      <a:rPr lang="it-IT" sz="2000" b="1">
                        <a:solidFill>
                          <a:schemeClr val="tx2">
                            <a:lumMod val="75000"/>
                          </a:schemeClr>
                        </a:solidFill>
                        <a:latin typeface="Cambria Math" panose="02040503050406030204" pitchFamily="18" charset="0"/>
                      </a:rPr>
                      <m:t>  </m:t>
                    </m:r>
                    <m:r>
                      <a:rPr lang="it-IT" sz="2000" b="1">
                        <a:solidFill>
                          <a:schemeClr val="tx2">
                            <a:lumMod val="75000"/>
                          </a:schemeClr>
                        </a:solidFill>
                        <a:latin typeface="Cambria Math" panose="02040503050406030204" pitchFamily="18" charset="0"/>
                      </a:rPr>
                      <m:t>𝐈𝐒</m:t>
                    </m:r>
                    <m:sSub>
                      <m:sSubPr>
                        <m:ctrlPr>
                          <a:rPr lang="it-IT" sz="2000" i="1" dirty="0">
                            <a:solidFill>
                              <a:schemeClr val="tx2">
                                <a:lumMod val="75000"/>
                              </a:schemeClr>
                            </a:solidFill>
                            <a:latin typeface="Cambria Math" panose="02040503050406030204" pitchFamily="18" charset="0"/>
                          </a:rPr>
                        </m:ctrlPr>
                      </m:sSubPr>
                      <m:e>
                        <m:r>
                          <a:rPr lang="it-IT" sz="2000" i="1" dirty="0">
                            <a:solidFill>
                              <a:schemeClr val="tx2">
                                <a:lumMod val="75000"/>
                              </a:schemeClr>
                            </a:solidFill>
                            <a:latin typeface="Cambria Math" panose="02040503050406030204" pitchFamily="18" charset="0"/>
                          </a:rPr>
                          <m:t>  </m:t>
                        </m:r>
                        <m:r>
                          <a:rPr lang="it-IT" sz="2000" i="1" dirty="0">
                            <a:solidFill>
                              <a:schemeClr val="tx2">
                                <a:lumMod val="75000"/>
                              </a:schemeClr>
                            </a:solidFill>
                            <a:latin typeface="Cambria Math" panose="02040503050406030204" pitchFamily="18" charset="0"/>
                          </a:rPr>
                          <m:t>𝐴</m:t>
                        </m:r>
                      </m:e>
                      <m:sub>
                        <m:r>
                          <a:rPr lang="it-IT" sz="2000" b="0" i="1" dirty="0" smtClean="0">
                            <a:solidFill>
                              <a:schemeClr val="tx2">
                                <a:lumMod val="75000"/>
                              </a:schemeClr>
                            </a:solidFill>
                            <a:latin typeface="Cambria Math" panose="02040503050406030204" pitchFamily="18" charset="0"/>
                          </a:rPr>
                          <m:t>𝐹</m:t>
                        </m:r>
                        <m:r>
                          <a:rPr lang="it-IT" sz="2000" i="1" dirty="0">
                            <a:solidFill>
                              <a:schemeClr val="tx2">
                                <a:lumMod val="75000"/>
                              </a:schemeClr>
                            </a:solidFill>
                            <a:latin typeface="Cambria Math" panose="02040503050406030204" pitchFamily="18" charset="0"/>
                          </a:rPr>
                          <m:t>,</m:t>
                        </m:r>
                        <m:sSub>
                          <m:sSubPr>
                            <m:ctrlPr>
                              <a:rPr lang="it-IT" sz="2000" i="1" dirty="0">
                                <a:solidFill>
                                  <a:schemeClr val="tx2">
                                    <a:lumMod val="75000"/>
                                  </a:schemeClr>
                                </a:solidFill>
                                <a:latin typeface="Cambria Math" panose="02040503050406030204" pitchFamily="18" charset="0"/>
                              </a:rPr>
                            </m:ctrlPr>
                          </m:sSubPr>
                          <m:e>
                            <m:r>
                              <a:rPr lang="it-IT" sz="2000" i="1" dirty="0">
                                <a:solidFill>
                                  <a:schemeClr val="tx2">
                                    <a:lumMod val="75000"/>
                                  </a:schemeClr>
                                </a:solidFill>
                                <a:latin typeface="Cambria Math" panose="02040503050406030204" pitchFamily="18" charset="0"/>
                              </a:rPr>
                              <m:t>𝑗</m:t>
                            </m:r>
                          </m:e>
                          <m:sub>
                            <m:r>
                              <a:rPr lang="it-IT" sz="2000" b="0" i="1" dirty="0" smtClean="0">
                                <a:solidFill>
                                  <a:schemeClr val="tx2">
                                    <a:lumMod val="75000"/>
                                  </a:schemeClr>
                                </a:solidFill>
                                <a:latin typeface="Cambria Math" panose="02040503050406030204" pitchFamily="18" charset="0"/>
                              </a:rPr>
                              <m:t>𝑚</m:t>
                            </m:r>
                            <m:r>
                              <a:rPr lang="it-IT" sz="2000" i="1" dirty="0">
                                <a:solidFill>
                                  <a:schemeClr val="tx2">
                                    <a:lumMod val="75000"/>
                                  </a:schemeClr>
                                </a:solidFill>
                                <a:latin typeface="Cambria Math" panose="02040503050406030204" pitchFamily="18" charset="0"/>
                              </a:rPr>
                              <m:t>,</m:t>
                            </m:r>
                            <m:r>
                              <a:rPr lang="it-IT" sz="2000" b="0" i="1" dirty="0" smtClean="0">
                                <a:solidFill>
                                  <a:schemeClr val="tx2">
                                    <a:lumMod val="75000"/>
                                  </a:schemeClr>
                                </a:solidFill>
                                <a:latin typeface="Cambria Math" panose="02040503050406030204" pitchFamily="18" charset="0"/>
                              </a:rPr>
                              <m:t>𝐹</m:t>
                            </m:r>
                          </m:sub>
                        </m:sSub>
                      </m:sub>
                    </m:sSub>
                  </m:oMath>
                </a14:m>
                <a:r>
                  <a:rPr lang="it-IT" sz="2000" b="0" i="1" dirty="0">
                    <a:solidFill>
                      <a:schemeClr val="tx2">
                        <a:lumMod val="75000"/>
                      </a:schemeClr>
                    </a:solidFill>
                    <a:latin typeface="Cambria Math" panose="02040503050406030204" pitchFamily="18" charset="0"/>
                  </a:rPr>
                  <a:t> </a:t>
                </a:r>
                <a14:m>
                  <m:oMath xmlns:m="http://schemas.openxmlformats.org/officeDocument/2006/math">
                    <m:r>
                      <a:rPr lang="it-IT" sz="2000" i="1" dirty="0">
                        <a:solidFill>
                          <a:schemeClr val="tx2">
                            <a:lumMod val="75000"/>
                          </a:schemeClr>
                        </a:solidFill>
                        <a:latin typeface="Cambria Math" panose="02040503050406030204" pitchFamily="18" charset="0"/>
                      </a:rPr>
                      <m:t>𝐓𝐇𝐄𝐍</m:t>
                    </m:r>
                    <m:r>
                      <a:rPr lang="it-IT" sz="2000" i="1" dirty="0">
                        <a:solidFill>
                          <a:schemeClr val="tx2">
                            <a:lumMod val="75000"/>
                          </a:schemeClr>
                        </a:solidFill>
                        <a:latin typeface="Cambria Math" panose="02040503050406030204" pitchFamily="18" charset="0"/>
                      </a:rPr>
                      <m:t>  </m:t>
                    </m:r>
                    <m:r>
                      <a:rPr lang="it-IT" sz="2000" i="1">
                        <a:solidFill>
                          <a:schemeClr val="tx2">
                            <a:lumMod val="75000"/>
                          </a:schemeClr>
                        </a:solidFill>
                        <a:latin typeface="Cambria Math" panose="02040503050406030204" pitchFamily="18" charset="0"/>
                      </a:rPr>
                      <m:t>𝑌</m:t>
                    </m:r>
                    <m:r>
                      <m:rPr>
                        <m:nor/>
                      </m:rPr>
                      <a:rPr lang="it-IT" sz="2000" b="0" i="1" smtClean="0">
                        <a:solidFill>
                          <a:schemeClr val="tx2">
                            <a:lumMod val="75000"/>
                          </a:schemeClr>
                        </a:solidFill>
                        <a:latin typeface="Cambria Math" panose="02040503050406030204" pitchFamily="18" charset="0"/>
                      </a:rPr>
                      <m:t>=</m:t>
                    </m:r>
                    <m:r>
                      <m:rPr>
                        <m:nor/>
                      </m:rPr>
                      <a:rPr lang="it-IT" sz="2000" i="1">
                        <a:solidFill>
                          <a:schemeClr val="tx2">
                            <a:lumMod val="75000"/>
                          </a:schemeClr>
                        </a:solidFill>
                        <a:latin typeface="Cambria Math" panose="02040503050406030204" pitchFamily="18" charset="0"/>
                      </a:rPr>
                      <m:t> </m:t>
                    </m:r>
                    <m:r>
                      <m:rPr>
                        <m:nor/>
                      </m:rPr>
                      <a:rPr lang="it-IT" sz="2000" b="0" i="1" smtClean="0">
                        <a:solidFill>
                          <a:schemeClr val="tx2">
                            <a:lumMod val="75000"/>
                          </a:schemeClr>
                        </a:solidFill>
                        <a:latin typeface="Cambria Math" panose="02040503050406030204" pitchFamily="18" charset="0"/>
                      </a:rPr>
                      <m:t> </m:t>
                    </m:r>
                    <m:sSub>
                      <m:sSubPr>
                        <m:ctrlPr>
                          <a:rPr lang="it-IT" sz="200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𝐶</m:t>
                        </m:r>
                      </m:e>
                      <m:sub>
                        <m:sSub>
                          <m:sSubPr>
                            <m:ctrlPr>
                              <a:rPr lang="it-IT" sz="200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𝑗</m:t>
                            </m:r>
                          </m:e>
                          <m:sub>
                            <m:r>
                              <a:rPr lang="it-IT" sz="2000" b="0" i="1" smtClean="0">
                                <a:solidFill>
                                  <a:schemeClr val="tx2">
                                    <a:lumMod val="75000"/>
                                  </a:schemeClr>
                                </a:solidFill>
                                <a:latin typeface="Cambria Math" panose="02040503050406030204" pitchFamily="18" charset="0"/>
                              </a:rPr>
                              <m:t>𝑚</m:t>
                            </m:r>
                          </m:sub>
                        </m:sSub>
                      </m:sub>
                    </m:sSub>
                    <m:r>
                      <m:rPr>
                        <m:nor/>
                      </m:rPr>
                      <a:rPr lang="it-IT" sz="2000" b="0" i="1" smtClean="0">
                        <a:solidFill>
                          <a:schemeClr val="tx2">
                            <a:lumMod val="75000"/>
                          </a:schemeClr>
                        </a:solidFill>
                        <a:latin typeface="Cambria Math" panose="02040503050406030204" pitchFamily="18" charset="0"/>
                      </a:rPr>
                      <m:t> </m:t>
                    </m:r>
                    <m:r>
                      <m:rPr>
                        <m:nor/>
                      </m:rPr>
                      <a:rPr lang="it-IT" sz="2000" i="1">
                        <a:solidFill>
                          <a:schemeClr val="tx2">
                            <a:lumMod val="75000"/>
                          </a:schemeClr>
                        </a:solidFill>
                        <a:latin typeface="Cambria Math" panose="02040503050406030204" pitchFamily="18" charset="0"/>
                      </a:rPr>
                      <m:t>with</m:t>
                    </m:r>
                    <m:r>
                      <m:rPr>
                        <m:nor/>
                      </m:rPr>
                      <a:rPr lang="it-IT" sz="2000" b="0" i="1" smtClean="0">
                        <a:solidFill>
                          <a:schemeClr val="tx2">
                            <a:lumMod val="75000"/>
                          </a:schemeClr>
                        </a:solidFill>
                        <a:latin typeface="Cambria Math" panose="02040503050406030204" pitchFamily="18" charset="0"/>
                      </a:rPr>
                      <m:t>  </m:t>
                    </m:r>
                    <m:sSub>
                      <m:sSubPr>
                        <m:ctrlPr>
                          <a:rPr lang="it-IT" sz="2000" b="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𝑅𝑊</m:t>
                        </m:r>
                      </m:e>
                      <m:sub>
                        <m:r>
                          <a:rPr lang="it-IT" sz="2000" b="0" i="1" smtClean="0">
                            <a:solidFill>
                              <a:schemeClr val="tx2">
                                <a:lumMod val="75000"/>
                              </a:schemeClr>
                            </a:solidFill>
                            <a:latin typeface="Cambria Math" panose="02040503050406030204" pitchFamily="18" charset="0"/>
                          </a:rPr>
                          <m:t>𝑚</m:t>
                        </m:r>
                      </m:sub>
                    </m:sSub>
                  </m:oMath>
                </a14:m>
                <a:r>
                  <a:rPr lang="it-IT" sz="2000" i="1" baseline="-25000" dirty="0">
                    <a:solidFill>
                      <a:schemeClr val="tx2">
                        <a:lumMod val="75000"/>
                      </a:schemeClr>
                    </a:solidFill>
                    <a:latin typeface="Cambria Math" panose="02040503050406030204" pitchFamily="18" charset="0"/>
                  </a:rPr>
                  <a:t> </a:t>
                </a:r>
                <a:r>
                  <a:rPr lang="it-IT" sz="2000" i="1" baseline="30000" dirty="0">
                    <a:solidFill>
                      <a:schemeClr val="tx2">
                        <a:lumMod val="75000"/>
                      </a:schemeClr>
                    </a:solidFill>
                    <a:latin typeface="Cambria Math" panose="02040503050406030204" pitchFamily="18" charset="0"/>
                  </a:rPr>
                  <a:t>        -------&gt;   </a:t>
                </a:r>
                <a14:m>
                  <m:oMath xmlns:m="http://schemas.openxmlformats.org/officeDocument/2006/math">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𝐶𝐹</m:t>
                        </m:r>
                      </m:e>
                      <m:sub>
                        <m:r>
                          <a:rPr lang="it-IT" sz="2000">
                            <a:solidFill>
                              <a:schemeClr val="tx2">
                                <a:lumMod val="75000"/>
                              </a:schemeClr>
                            </a:solidFill>
                            <a:latin typeface="Cambria Math" panose="02040503050406030204" pitchFamily="18" charset="0"/>
                          </a:rPr>
                          <m:t>𝑚</m:t>
                        </m:r>
                      </m:sub>
                    </m:sSub>
                    <m:r>
                      <a:rPr lang="it-IT" sz="2000">
                        <a:solidFill>
                          <a:schemeClr val="tx2">
                            <a:lumMod val="75000"/>
                          </a:schemeClr>
                        </a:solidFill>
                        <a:latin typeface="Cambria Math" panose="02040503050406030204" pitchFamily="18" charset="0"/>
                      </a:rPr>
                      <m:t>= </m:t>
                    </m:r>
                    <m:f>
                      <m:fPr>
                        <m:ctrlPr>
                          <a:rPr lang="it-IT" sz="2000" i="1">
                            <a:solidFill>
                              <a:schemeClr val="tx2">
                                <a:lumMod val="75000"/>
                              </a:schemeClr>
                            </a:solidFill>
                            <a:latin typeface="Cambria Math" panose="02040503050406030204" pitchFamily="18" charset="0"/>
                          </a:rPr>
                        </m:ctrlPr>
                      </m:fPr>
                      <m:num>
                        <m:nary>
                          <m:naryPr>
                            <m:chr m:val="∑"/>
                            <m:supHide m:val="on"/>
                            <m:ctrlPr>
                              <a:rPr lang="it-IT" sz="2000" i="1">
                                <a:solidFill>
                                  <a:schemeClr val="tx2">
                                    <a:lumMod val="75000"/>
                                  </a:schemeClr>
                                </a:solidFill>
                                <a:latin typeface="Cambria Math" panose="02040503050406030204" pitchFamily="18" charset="0"/>
                              </a:rPr>
                            </m:ctrlPr>
                          </m:naryPr>
                          <m:sub>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𝑥</m:t>
                                </m:r>
                              </m:e>
                              <m:sub>
                                <m:r>
                                  <a:rPr lang="it-IT" sz="2000">
                                    <a:solidFill>
                                      <a:schemeClr val="tx2">
                                        <a:lumMod val="75000"/>
                                      </a:schemeClr>
                                    </a:solidFill>
                                    <a:latin typeface="Cambria Math" panose="02040503050406030204" pitchFamily="18" charset="0"/>
                                  </a:rPr>
                                  <m:t>𝑡</m:t>
                                </m:r>
                                <m:r>
                                  <a:rPr lang="it-IT" sz="2000">
                                    <a:solidFill>
                                      <a:schemeClr val="tx2">
                                        <a:lumMod val="75000"/>
                                      </a:schemeClr>
                                    </a:solidFill>
                                    <a:latin typeface="Cambria Math" panose="02040503050406030204" pitchFamily="18" charset="0"/>
                                  </a:rPr>
                                  <m:t> </m:t>
                                </m:r>
                              </m:sub>
                            </m:sSub>
                            <m:r>
                              <m:rPr>
                                <m:brk m:alnAt="7"/>
                              </m:rPr>
                              <a:rPr lang="it-IT" sz="2000">
                                <a:solidFill>
                                  <a:schemeClr val="tx2">
                                    <a:lumMod val="75000"/>
                                  </a:schemeClr>
                                </a:solidFill>
                                <a:latin typeface="Cambria Math" panose="02040503050406030204" pitchFamily="18" charset="0"/>
                              </a:rPr>
                              <m:t>∈</m:t>
                            </m:r>
                            <m:r>
                              <a:rPr lang="it-IT" sz="2000">
                                <a:solidFill>
                                  <a:schemeClr val="tx2">
                                    <a:lumMod val="75000"/>
                                  </a:schemeClr>
                                </a:solidFill>
                                <a:latin typeface="Cambria Math" panose="02040503050406030204" pitchFamily="18" charset="0"/>
                              </a:rPr>
                              <m:t> </m:t>
                            </m:r>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𝐶</m:t>
                                </m:r>
                              </m:e>
                              <m:sub>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𝑗</m:t>
                                    </m:r>
                                  </m:e>
                                  <m:sub>
                                    <m:r>
                                      <a:rPr lang="it-IT" sz="2000">
                                        <a:solidFill>
                                          <a:schemeClr val="tx2">
                                            <a:lumMod val="75000"/>
                                          </a:schemeClr>
                                        </a:solidFill>
                                        <a:latin typeface="Cambria Math" panose="02040503050406030204" pitchFamily="18" charset="0"/>
                                      </a:rPr>
                                      <m:t>𝑚</m:t>
                                    </m:r>
                                  </m:sub>
                                </m:sSub>
                              </m:sub>
                            </m:sSub>
                            <m:r>
                              <m:rPr>
                                <m:brk m:alnAt="7"/>
                              </m:rPr>
                              <a:rPr lang="it-IT" sz="2000">
                                <a:solidFill>
                                  <a:schemeClr val="tx2">
                                    <a:lumMod val="75000"/>
                                  </a:schemeClr>
                                </a:solidFill>
                                <a:latin typeface="Cambria Math" panose="02040503050406030204" pitchFamily="18" charset="0"/>
                              </a:rPr>
                              <m:t> </m:t>
                            </m:r>
                          </m:sub>
                          <m:sup/>
                          <m:e>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𝑤</m:t>
                                </m:r>
                              </m:e>
                              <m:sub>
                                <m:r>
                                  <a:rPr lang="it-IT" sz="2000">
                                    <a:solidFill>
                                      <a:schemeClr val="tx2">
                                        <a:lumMod val="75000"/>
                                      </a:schemeClr>
                                    </a:solidFill>
                                    <a:latin typeface="Cambria Math" panose="02040503050406030204" pitchFamily="18" charset="0"/>
                                  </a:rPr>
                                  <m:t>𝑚</m:t>
                                </m:r>
                              </m:sub>
                            </m:sSub>
                            <m:r>
                              <a:rPr lang="it-IT" sz="2000">
                                <a:solidFill>
                                  <a:schemeClr val="tx2">
                                    <a:lumMod val="75000"/>
                                  </a:schemeClr>
                                </a:solidFill>
                                <a:latin typeface="Cambria Math" panose="02040503050406030204" pitchFamily="18" charset="0"/>
                              </a:rPr>
                              <m:t>(</m:t>
                            </m:r>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𝑥</m:t>
                                </m:r>
                              </m:e>
                              <m:sub>
                                <m:r>
                                  <a:rPr lang="it-IT" sz="2000">
                                    <a:solidFill>
                                      <a:schemeClr val="tx2">
                                        <a:lumMod val="75000"/>
                                      </a:schemeClr>
                                    </a:solidFill>
                                    <a:latin typeface="Cambria Math" panose="02040503050406030204" pitchFamily="18" charset="0"/>
                                  </a:rPr>
                                  <m:t>𝑡</m:t>
                                </m:r>
                              </m:sub>
                            </m:sSub>
                            <m:r>
                              <a:rPr lang="it-IT" sz="2000">
                                <a:solidFill>
                                  <a:schemeClr val="tx2">
                                    <a:lumMod val="75000"/>
                                  </a:schemeClr>
                                </a:solidFill>
                                <a:latin typeface="Cambria Math" panose="02040503050406030204" pitchFamily="18" charset="0"/>
                              </a:rPr>
                              <m:t>)</m:t>
                            </m:r>
                          </m:e>
                        </m:nary>
                      </m:num>
                      <m:den>
                        <m:nary>
                          <m:naryPr>
                            <m:chr m:val="∑"/>
                            <m:ctrlPr>
                              <a:rPr lang="it-IT" sz="2000" i="1">
                                <a:solidFill>
                                  <a:schemeClr val="tx2">
                                    <a:lumMod val="75000"/>
                                  </a:schemeClr>
                                </a:solidFill>
                                <a:latin typeface="Cambria Math" panose="02040503050406030204" pitchFamily="18" charset="0"/>
                              </a:rPr>
                            </m:ctrlPr>
                          </m:naryPr>
                          <m:sub>
                            <m:r>
                              <m:rPr>
                                <m:brk m:alnAt="23"/>
                              </m:rPr>
                              <a:rPr lang="it-IT" sz="2000">
                                <a:solidFill>
                                  <a:schemeClr val="tx2">
                                    <a:lumMod val="75000"/>
                                  </a:schemeClr>
                                </a:solidFill>
                                <a:latin typeface="Cambria Math" panose="02040503050406030204" pitchFamily="18" charset="0"/>
                              </a:rPr>
                              <m:t>𝑡</m:t>
                            </m:r>
                            <m:r>
                              <a:rPr lang="it-IT" sz="2000">
                                <a:solidFill>
                                  <a:schemeClr val="tx2">
                                    <a:lumMod val="75000"/>
                                  </a:schemeClr>
                                </a:solidFill>
                                <a:latin typeface="Cambria Math" panose="02040503050406030204" pitchFamily="18" charset="0"/>
                              </a:rPr>
                              <m:t>=1</m:t>
                            </m:r>
                          </m:sub>
                          <m:sup>
                            <m:r>
                              <a:rPr lang="it-IT" sz="2000">
                                <a:solidFill>
                                  <a:schemeClr val="tx2">
                                    <a:lumMod val="75000"/>
                                  </a:schemeClr>
                                </a:solidFill>
                                <a:latin typeface="Cambria Math" panose="02040503050406030204" pitchFamily="18" charset="0"/>
                              </a:rPr>
                              <m:t>𝑁</m:t>
                            </m:r>
                          </m:sup>
                          <m:e>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𝑤</m:t>
                                </m:r>
                              </m:e>
                              <m:sub>
                                <m:r>
                                  <a:rPr lang="it-IT" sz="2000">
                                    <a:solidFill>
                                      <a:schemeClr val="tx2">
                                        <a:lumMod val="75000"/>
                                      </a:schemeClr>
                                    </a:solidFill>
                                    <a:latin typeface="Cambria Math" panose="02040503050406030204" pitchFamily="18" charset="0"/>
                                  </a:rPr>
                                  <m:t>𝑚</m:t>
                                </m:r>
                              </m:sub>
                            </m:sSub>
                            <m:r>
                              <a:rPr lang="it-IT" sz="2000">
                                <a:solidFill>
                                  <a:schemeClr val="tx2">
                                    <a:lumMod val="75000"/>
                                  </a:schemeClr>
                                </a:solidFill>
                                <a:latin typeface="Cambria Math" panose="02040503050406030204" pitchFamily="18" charset="0"/>
                              </a:rPr>
                              <m:t>(</m:t>
                            </m:r>
                            <m:sSub>
                              <m:sSubPr>
                                <m:ctrlPr>
                                  <a:rPr lang="it-IT" sz="2000" i="1">
                                    <a:solidFill>
                                      <a:schemeClr val="tx2">
                                        <a:lumMod val="75000"/>
                                      </a:schemeClr>
                                    </a:solidFill>
                                    <a:latin typeface="Cambria Math" panose="02040503050406030204" pitchFamily="18" charset="0"/>
                                  </a:rPr>
                                </m:ctrlPr>
                              </m:sSubPr>
                              <m:e>
                                <m:r>
                                  <a:rPr lang="it-IT" sz="2000">
                                    <a:solidFill>
                                      <a:schemeClr val="tx2">
                                        <a:lumMod val="75000"/>
                                      </a:schemeClr>
                                    </a:solidFill>
                                    <a:latin typeface="Cambria Math" panose="02040503050406030204" pitchFamily="18" charset="0"/>
                                  </a:rPr>
                                  <m:t>𝑥</m:t>
                                </m:r>
                              </m:e>
                              <m:sub>
                                <m:r>
                                  <a:rPr lang="it-IT" sz="2000">
                                    <a:solidFill>
                                      <a:schemeClr val="tx2">
                                        <a:lumMod val="75000"/>
                                      </a:schemeClr>
                                    </a:solidFill>
                                    <a:latin typeface="Cambria Math" panose="02040503050406030204" pitchFamily="18" charset="0"/>
                                  </a:rPr>
                                  <m:t>𝑡</m:t>
                                </m:r>
                              </m:sub>
                            </m:sSub>
                            <m:r>
                              <a:rPr lang="it-IT" sz="2000">
                                <a:solidFill>
                                  <a:schemeClr val="tx2">
                                    <a:lumMod val="75000"/>
                                  </a:schemeClr>
                                </a:solidFill>
                                <a:latin typeface="Cambria Math" panose="02040503050406030204" pitchFamily="18" charset="0"/>
                              </a:rPr>
                              <m:t>)</m:t>
                            </m:r>
                          </m:e>
                        </m:nary>
                      </m:den>
                    </m:f>
                  </m:oMath>
                </a14:m>
                <a:r>
                  <a:rPr lang="it-IT" sz="2000" dirty="0">
                    <a:solidFill>
                      <a:schemeClr val="tx2">
                        <a:lumMod val="75000"/>
                      </a:schemeClr>
                    </a:solidFill>
                    <a:latin typeface="Gill Sans Light"/>
                  </a:rPr>
                  <a:t>  </a:t>
                </a:r>
              </a:p>
              <a:p>
                <a:pPr marL="0" indent="0">
                  <a:buNone/>
                </a:pPr>
                <a:endParaRPr lang="it-IT" sz="2000" i="1" baseline="30000" dirty="0">
                  <a:solidFill>
                    <a:schemeClr val="tx2">
                      <a:lumMod val="75000"/>
                    </a:schemeClr>
                  </a:solidFill>
                  <a:latin typeface="Cambria Math" panose="02040503050406030204" pitchFamily="18" charset="0"/>
                </a:endParaRPr>
              </a:p>
              <a:p>
                <a:pPr marL="0" indent="0">
                  <a:buNone/>
                </a:pPr>
                <a:endParaRPr lang="it-IT" sz="2000" i="1" baseline="30000" dirty="0">
                  <a:solidFill>
                    <a:schemeClr val="tx2">
                      <a:lumMod val="75000"/>
                    </a:schemeClr>
                  </a:solidFill>
                  <a:latin typeface="Cambria Math" panose="02040503050406030204" pitchFamily="18" charset="0"/>
                </a:endParaRPr>
              </a:p>
              <a:p>
                <a:pPr marL="457200" indent="-457200">
                  <a:buFont typeface="+mj-lt"/>
                  <a:buAutoNum type="arabicPeriod"/>
                </a:pPr>
                <a:r>
                  <a:rPr lang="en-US" sz="2000" b="1" i="1" dirty="0">
                    <a:solidFill>
                      <a:schemeClr val="tx2">
                        <a:lumMod val="75000"/>
                      </a:schemeClr>
                    </a:solidFill>
                    <a:latin typeface="Gill Sans Light"/>
                  </a:rPr>
                  <a:t>Each client </a:t>
                </a:r>
                <a:r>
                  <a:rPr lang="en-US" sz="2000" dirty="0">
                    <a:solidFill>
                      <a:schemeClr val="tx2">
                        <a:lumMod val="75000"/>
                      </a:schemeClr>
                    </a:solidFill>
                    <a:latin typeface="Gill Sans Light"/>
                  </a:rPr>
                  <a:t>sends the list of rules along with the </a:t>
                </a:r>
                <a:r>
                  <a:rPr lang="en-US" sz="2000" b="1" i="1" dirty="0">
                    <a:solidFill>
                      <a:schemeClr val="tx2">
                        <a:lumMod val="75000"/>
                      </a:schemeClr>
                    </a:solidFill>
                    <a:latin typeface="Gill Sans Light"/>
                  </a:rPr>
                  <a:t>numerator</a:t>
                </a:r>
                <a:r>
                  <a:rPr lang="en-US" sz="2000" dirty="0">
                    <a:solidFill>
                      <a:schemeClr val="tx2">
                        <a:lumMod val="75000"/>
                      </a:schemeClr>
                    </a:solidFill>
                    <a:latin typeface="Gill Sans Light"/>
                  </a:rPr>
                  <a:t> and </a:t>
                </a:r>
                <a:r>
                  <a:rPr lang="en-US" sz="2000" b="1" i="1" dirty="0">
                    <a:solidFill>
                      <a:schemeClr val="tx2">
                        <a:lumMod val="75000"/>
                      </a:schemeClr>
                    </a:solidFill>
                    <a:latin typeface="Gill Sans Light"/>
                  </a:rPr>
                  <a:t>denominator</a:t>
                </a:r>
                <a:r>
                  <a:rPr lang="en-US" sz="2000" dirty="0">
                    <a:solidFill>
                      <a:schemeClr val="tx2">
                        <a:lumMod val="75000"/>
                      </a:schemeClr>
                    </a:solidFill>
                    <a:latin typeface="Gill Sans Light"/>
                  </a:rPr>
                  <a:t> contribution to the </a:t>
                </a:r>
                <a:r>
                  <a:rPr lang="en-US" sz="2000" i="1" dirty="0">
                    <a:solidFill>
                      <a:schemeClr val="tx2">
                        <a:lumMod val="75000"/>
                      </a:schemeClr>
                    </a:solidFill>
                    <a:latin typeface="Gill Sans Light"/>
                  </a:rPr>
                  <a:t>CF</a:t>
                </a:r>
                <a:r>
                  <a:rPr lang="en-US" sz="2000" dirty="0">
                    <a:solidFill>
                      <a:schemeClr val="tx2">
                        <a:lumMod val="75000"/>
                      </a:schemeClr>
                    </a:solidFill>
                    <a:latin typeface="Gill Sans Light"/>
                  </a:rPr>
                  <a:t> for each rule</a:t>
                </a:r>
              </a:p>
              <a:p>
                <a:pPr marL="457200" indent="-457200">
                  <a:buFont typeface="+mj-lt"/>
                  <a:buAutoNum type="arabicPeriod"/>
                </a:pPr>
                <a:endParaRPr lang="en-US" sz="2000" i="1" dirty="0">
                  <a:solidFill>
                    <a:schemeClr val="tx2">
                      <a:lumMod val="75000"/>
                    </a:schemeClr>
                  </a:solidFill>
                  <a:latin typeface="Gill Sans Light"/>
                </a:endParaRPr>
              </a:p>
              <a:p>
                <a:pPr marL="457200" indent="-457200">
                  <a:buFont typeface="+mj-lt"/>
                  <a:buAutoNum type="arabicPeriod"/>
                </a:pPr>
                <a:r>
                  <a:rPr lang="en-US" sz="2000" dirty="0">
                    <a:solidFill>
                      <a:schemeClr val="tx2">
                        <a:lumMod val="75000"/>
                      </a:schemeClr>
                    </a:solidFill>
                    <a:latin typeface="Gill Sans Light"/>
                  </a:rPr>
                  <a:t>On the </a:t>
                </a:r>
                <a:r>
                  <a:rPr lang="en-US" sz="2000" b="1" i="1" dirty="0">
                    <a:solidFill>
                      <a:schemeClr val="tx2">
                        <a:lumMod val="75000"/>
                      </a:schemeClr>
                    </a:solidFill>
                    <a:latin typeface="Gill Sans Light"/>
                  </a:rPr>
                  <a:t>server</a:t>
                </a:r>
                <a:r>
                  <a:rPr lang="en-US" sz="2000" dirty="0">
                    <a:solidFill>
                      <a:schemeClr val="tx2">
                        <a:lumMod val="75000"/>
                      </a:schemeClr>
                    </a:solidFill>
                    <a:latin typeface="Gill Sans Light"/>
                  </a:rPr>
                  <a:t>, the rules with same antecedent and same consequents are identified (belonging to different clients)</a:t>
                </a:r>
              </a:p>
              <a:p>
                <a:pPr marL="457200" indent="-457200">
                  <a:buFont typeface="+mj-lt"/>
                  <a:buAutoNum type="arabicPeriod"/>
                </a:pPr>
                <a:endParaRPr lang="en-US" sz="2000" dirty="0">
                  <a:solidFill>
                    <a:schemeClr val="tx2">
                      <a:lumMod val="75000"/>
                    </a:schemeClr>
                  </a:solidFill>
                  <a:latin typeface="Gill Sans Light"/>
                </a:endParaRPr>
              </a:p>
              <a:p>
                <a:pPr marL="457200" indent="-457200">
                  <a:buFont typeface="+mj-lt"/>
                  <a:buAutoNum type="arabicPeriod"/>
                </a:pPr>
                <a:r>
                  <a:rPr lang="en-US" sz="2000" dirty="0">
                    <a:solidFill>
                      <a:schemeClr val="tx2">
                        <a:lumMod val="75000"/>
                      </a:schemeClr>
                    </a:solidFill>
                    <a:latin typeface="Gill Sans Light"/>
                  </a:rPr>
                  <a:t>The identified rules are merged in a single rule, computing the </a:t>
                </a:r>
                <a14:m>
                  <m:oMath xmlns:m="http://schemas.openxmlformats.org/officeDocument/2006/math">
                    <m:sSub>
                      <m:sSubPr>
                        <m:ctrlPr>
                          <a:rPr lang="en-US" sz="200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𝑅𝑊</m:t>
                        </m:r>
                      </m:e>
                      <m:sub>
                        <m:r>
                          <a:rPr lang="it-IT" sz="2000" b="0" i="1" smtClean="0">
                            <a:solidFill>
                              <a:schemeClr val="tx2">
                                <a:lumMod val="75000"/>
                              </a:schemeClr>
                            </a:solidFill>
                            <a:latin typeface="Cambria Math" panose="02040503050406030204" pitchFamily="18" charset="0"/>
                          </a:rPr>
                          <m:t>𝑚</m:t>
                        </m:r>
                      </m:sub>
                    </m:sSub>
                  </m:oMath>
                </a14:m>
                <a:r>
                  <a:rPr lang="en-US" sz="2000" dirty="0">
                    <a:solidFill>
                      <a:schemeClr val="tx2">
                        <a:lumMod val="75000"/>
                      </a:schemeClr>
                    </a:solidFill>
                    <a:latin typeface="Gill Sans Light"/>
                  </a:rPr>
                  <a:t> as the sum of the contributes for the numerator and denominator of the certainty factor:  </a:t>
                </a:r>
                <a14:m>
                  <m:oMath xmlns:m="http://schemas.openxmlformats.org/officeDocument/2006/math">
                    <m:sSub>
                      <m:sSubPr>
                        <m:ctrlPr>
                          <a:rPr lang="en-US" sz="200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𝑅𝑊</m:t>
                        </m:r>
                      </m:e>
                      <m:sub>
                        <m:r>
                          <a:rPr lang="it-IT" sz="2000" b="0" i="1" smtClean="0">
                            <a:solidFill>
                              <a:schemeClr val="tx2">
                                <a:lumMod val="75000"/>
                              </a:schemeClr>
                            </a:solidFill>
                            <a:latin typeface="Cambria Math" panose="02040503050406030204" pitchFamily="18" charset="0"/>
                          </a:rPr>
                          <m:t>𝑚</m:t>
                        </m:r>
                      </m:sub>
                    </m:sSub>
                    <m:r>
                      <a:rPr lang="it-IT" sz="2000" b="0" i="1" smtClean="0">
                        <a:solidFill>
                          <a:schemeClr val="tx2">
                            <a:lumMod val="75000"/>
                          </a:schemeClr>
                        </a:solidFill>
                        <a:latin typeface="Cambria Math" panose="02040503050406030204" pitchFamily="18" charset="0"/>
                      </a:rPr>
                      <m:t>= </m:t>
                    </m:r>
                    <m:f>
                      <m:fPr>
                        <m:ctrlPr>
                          <a:rPr lang="it-IT" sz="2000" b="0" i="1" smtClean="0">
                            <a:solidFill>
                              <a:schemeClr val="tx2">
                                <a:lumMod val="75000"/>
                              </a:schemeClr>
                            </a:solidFill>
                            <a:latin typeface="Cambria Math" panose="02040503050406030204" pitchFamily="18" charset="0"/>
                          </a:rPr>
                        </m:ctrlPr>
                      </m:fPr>
                      <m:num>
                        <m:nary>
                          <m:naryPr>
                            <m:chr m:val="∑"/>
                            <m:ctrlPr>
                              <a:rPr lang="it-IT" sz="2000" b="0" i="1" smtClean="0">
                                <a:solidFill>
                                  <a:schemeClr val="tx2">
                                    <a:lumMod val="75000"/>
                                  </a:schemeClr>
                                </a:solidFill>
                                <a:latin typeface="Cambria Math" panose="02040503050406030204" pitchFamily="18" charset="0"/>
                              </a:rPr>
                            </m:ctrlPr>
                          </m:naryPr>
                          <m:sub>
                            <m:r>
                              <m:rPr>
                                <m:brk m:alnAt="23"/>
                              </m:rPr>
                              <a:rPr lang="it-IT" sz="2000" b="0" i="1" smtClean="0">
                                <a:solidFill>
                                  <a:schemeClr val="tx2">
                                    <a:lumMod val="75000"/>
                                  </a:schemeClr>
                                </a:solidFill>
                                <a:latin typeface="Cambria Math" panose="02040503050406030204" pitchFamily="18" charset="0"/>
                              </a:rPr>
                              <m:t>𝑖</m:t>
                            </m:r>
                          </m:sub>
                          <m:sup>
                            <m:r>
                              <a:rPr lang="it-IT" sz="2000" b="0" i="1" smtClean="0">
                                <a:solidFill>
                                  <a:schemeClr val="tx2">
                                    <a:lumMod val="75000"/>
                                  </a:schemeClr>
                                </a:solidFill>
                                <a:latin typeface="Cambria Math" panose="02040503050406030204" pitchFamily="18" charset="0"/>
                              </a:rPr>
                              <m:t>𝐶</m:t>
                            </m:r>
                          </m:sup>
                          <m:e>
                            <m:sSub>
                              <m:sSubPr>
                                <m:ctrlPr>
                                  <a:rPr lang="it-IT" sz="2000" b="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𝑁𝑢𝑚</m:t>
                                </m:r>
                              </m:e>
                              <m:sub>
                                <m:r>
                                  <a:rPr lang="it-IT" sz="2000" b="0" i="1" smtClean="0">
                                    <a:solidFill>
                                      <a:schemeClr val="tx2">
                                        <a:lumMod val="75000"/>
                                      </a:schemeClr>
                                    </a:solidFill>
                                    <a:latin typeface="Cambria Math" panose="02040503050406030204" pitchFamily="18" charset="0"/>
                                  </a:rPr>
                                  <m:t>𝑖</m:t>
                                </m:r>
                              </m:sub>
                            </m:sSub>
                          </m:e>
                        </m:nary>
                      </m:num>
                      <m:den>
                        <m:nary>
                          <m:naryPr>
                            <m:chr m:val="∑"/>
                            <m:ctrlPr>
                              <a:rPr lang="it-IT" sz="2000" b="0" i="1" smtClean="0">
                                <a:solidFill>
                                  <a:schemeClr val="tx2">
                                    <a:lumMod val="75000"/>
                                  </a:schemeClr>
                                </a:solidFill>
                                <a:latin typeface="Cambria Math" panose="02040503050406030204" pitchFamily="18" charset="0"/>
                              </a:rPr>
                            </m:ctrlPr>
                          </m:naryPr>
                          <m:sub>
                            <m:r>
                              <m:rPr>
                                <m:brk m:alnAt="23"/>
                              </m:rPr>
                              <a:rPr lang="it-IT" sz="2000" b="0" i="1" smtClean="0">
                                <a:solidFill>
                                  <a:schemeClr val="tx2">
                                    <a:lumMod val="75000"/>
                                  </a:schemeClr>
                                </a:solidFill>
                                <a:latin typeface="Cambria Math" panose="02040503050406030204" pitchFamily="18" charset="0"/>
                              </a:rPr>
                              <m:t>𝑗</m:t>
                            </m:r>
                          </m:sub>
                          <m:sup>
                            <m:r>
                              <a:rPr lang="it-IT" sz="2000" b="0" i="1" smtClean="0">
                                <a:solidFill>
                                  <a:schemeClr val="tx2">
                                    <a:lumMod val="75000"/>
                                  </a:schemeClr>
                                </a:solidFill>
                                <a:latin typeface="Cambria Math" panose="02040503050406030204" pitchFamily="18" charset="0"/>
                              </a:rPr>
                              <m:t>𝐶</m:t>
                            </m:r>
                          </m:sup>
                          <m:e>
                            <m:sSub>
                              <m:sSubPr>
                                <m:ctrlPr>
                                  <a:rPr lang="it-IT" sz="2000" b="0" i="1" smtClean="0">
                                    <a:solidFill>
                                      <a:schemeClr val="tx2">
                                        <a:lumMod val="75000"/>
                                      </a:schemeClr>
                                    </a:solidFill>
                                    <a:latin typeface="Cambria Math" panose="02040503050406030204" pitchFamily="18" charset="0"/>
                                  </a:rPr>
                                </m:ctrlPr>
                              </m:sSubPr>
                              <m:e>
                                <m:r>
                                  <a:rPr lang="it-IT" sz="2000" b="0" i="1" smtClean="0">
                                    <a:solidFill>
                                      <a:schemeClr val="tx2">
                                        <a:lumMod val="75000"/>
                                      </a:schemeClr>
                                    </a:solidFill>
                                    <a:latin typeface="Cambria Math" panose="02040503050406030204" pitchFamily="18" charset="0"/>
                                  </a:rPr>
                                  <m:t>𝐷𝑒𝑛</m:t>
                                </m:r>
                              </m:e>
                              <m:sub>
                                <m:r>
                                  <a:rPr lang="it-IT" sz="2000" b="0" i="1" smtClean="0">
                                    <a:solidFill>
                                      <a:schemeClr val="tx2">
                                        <a:lumMod val="75000"/>
                                      </a:schemeClr>
                                    </a:solidFill>
                                    <a:latin typeface="Cambria Math" panose="02040503050406030204" pitchFamily="18" charset="0"/>
                                  </a:rPr>
                                  <m:t>𝑗</m:t>
                                </m:r>
                              </m:sub>
                            </m:sSub>
                          </m:e>
                        </m:nary>
                      </m:den>
                    </m:f>
                  </m:oMath>
                </a14:m>
                <a:r>
                  <a:rPr lang="en-US" sz="2000" dirty="0">
                    <a:solidFill>
                      <a:schemeClr val="tx2">
                        <a:lumMod val="75000"/>
                      </a:schemeClr>
                    </a:solidFill>
                    <a:latin typeface="Gill Sans Light"/>
                  </a:rPr>
                  <a:t> </a:t>
                </a:r>
              </a:p>
              <a:p>
                <a:pPr marL="457200" indent="-457200">
                  <a:buFont typeface="+mj-lt"/>
                  <a:buAutoNum type="arabicPeriod"/>
                </a:pPr>
                <a:r>
                  <a:rPr lang="en-US" sz="2000" dirty="0">
                    <a:solidFill>
                      <a:schemeClr val="tx2">
                        <a:lumMod val="75000"/>
                      </a:schemeClr>
                    </a:solidFill>
                    <a:latin typeface="Gill Sans Light"/>
                  </a:rPr>
                  <a:t>As regards conflicting rules, only the one the the highest RW is retained</a:t>
                </a:r>
                <a:endParaRPr lang="it-IT" sz="2000" i="1" baseline="30000" dirty="0">
                  <a:solidFill>
                    <a:schemeClr val="tx2">
                      <a:lumMod val="75000"/>
                    </a:schemeClr>
                  </a:solidFill>
                  <a:latin typeface="Cambria Math" panose="02040503050406030204" pitchFamily="18" charset="0"/>
                </a:endParaRPr>
              </a:p>
            </p:txBody>
          </p:sp>
        </mc:Choice>
        <mc:Fallback xmlns="">
          <p:sp>
            <p:nvSpPr>
              <p:cNvPr id="3" name="CasellaDiTesto 2">
                <a:extLst>
                  <a:ext uri="{FF2B5EF4-FFF2-40B4-BE49-F238E27FC236}">
                    <a16:creationId xmlns:a16="http://schemas.microsoft.com/office/drawing/2014/main" id="{BB042C05-BE1A-0C8C-7482-38EE8F01A05D}"/>
                  </a:ext>
                </a:extLst>
              </p:cNvPr>
              <p:cNvSpPr txBox="1">
                <a:spLocks noRot="1" noChangeAspect="1" noMove="1" noResize="1" noEditPoints="1" noAdjustHandles="1" noChangeArrowheads="1" noChangeShapeType="1" noTextEdit="1"/>
              </p:cNvSpPr>
              <p:nvPr/>
            </p:nvSpPr>
            <p:spPr>
              <a:xfrm>
                <a:off x="246694" y="1461731"/>
                <a:ext cx="11945306" cy="4168064"/>
              </a:xfrm>
              <a:prstGeom prst="rect">
                <a:avLst/>
              </a:prstGeom>
              <a:blipFill>
                <a:blip r:embed="rId3"/>
                <a:stretch>
                  <a:fillRect l="-531" t="-1520" b="-4255"/>
                </a:stretch>
              </a:blipFill>
            </p:spPr>
            <p:txBody>
              <a:bodyPr/>
              <a:lstStyle/>
              <a:p>
                <a:r>
                  <a:rPr lang="en-US">
                    <a:noFill/>
                  </a:rPr>
                  <a:t> </a:t>
                </a:r>
              </a:p>
            </p:txBody>
          </p:sp>
        </mc:Fallback>
      </mc:AlternateContent>
      <p:sp>
        <p:nvSpPr>
          <p:cNvPr id="7" name="CasellaDiTesto 6">
            <a:extLst>
              <a:ext uri="{FF2B5EF4-FFF2-40B4-BE49-F238E27FC236}">
                <a16:creationId xmlns:a16="http://schemas.microsoft.com/office/drawing/2014/main" id="{0EC89406-8710-EF04-DE8B-CE39256DEC81}"/>
              </a:ext>
            </a:extLst>
          </p:cNvPr>
          <p:cNvSpPr txBox="1"/>
          <p:nvPr/>
        </p:nvSpPr>
        <p:spPr>
          <a:xfrm>
            <a:off x="1793082" y="5767127"/>
            <a:ext cx="9539300" cy="292388"/>
          </a:xfrm>
          <a:prstGeom prst="rect">
            <a:avLst/>
          </a:prstGeom>
          <a:noFill/>
          <a:ln>
            <a:solidFill>
              <a:schemeClr val="accent1">
                <a:shade val="15000"/>
              </a:schemeClr>
            </a:solidFill>
          </a:ln>
        </p:spPr>
        <p:txBody>
          <a:bodyPr wrap="square" rtlCol="0">
            <a:spAutoFit/>
          </a:bodyPr>
          <a:lstStyle/>
          <a:p>
            <a:r>
              <a:rPr lang="en-US" sz="1300" i="1" dirty="0"/>
              <a:t>Mattia </a:t>
            </a:r>
            <a:r>
              <a:rPr lang="en-US" sz="1300" i="1" dirty="0" err="1"/>
              <a:t>Daole</a:t>
            </a:r>
            <a:r>
              <a:rPr lang="en-US" sz="1300" i="1" dirty="0"/>
              <a:t>, et al. “Trustworthy AI in Heterogeneous Settings: Federated Learning of Explainable Classifiers”. FUZZ-IEEE 2024: 1-9</a:t>
            </a:r>
          </a:p>
        </p:txBody>
      </p:sp>
    </p:spTree>
    <p:extLst>
      <p:ext uri="{BB962C8B-B14F-4D97-AF65-F5344CB8AC3E}">
        <p14:creationId xmlns:p14="http://schemas.microsoft.com/office/powerpoint/2010/main" val="2810419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59861-3AEB-F833-A08A-2CED632E3DD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603617F-ABB2-2B01-0EA8-A93623DB28E6}"/>
              </a:ext>
            </a:extLst>
          </p:cNvPr>
          <p:cNvSpPr>
            <a:spLocks noGrp="1"/>
          </p:cNvSpPr>
          <p:nvPr>
            <p:ph type="title"/>
          </p:nvPr>
        </p:nvSpPr>
        <p:spPr>
          <a:xfrm>
            <a:off x="138425" y="1080"/>
            <a:ext cx="12053571" cy="1325563"/>
          </a:xfrm>
        </p:spPr>
        <p:txBody>
          <a:bodyPr/>
          <a:lstStyle/>
          <a:p>
            <a:r>
              <a:rPr lang="it-IT" b="1" dirty="0"/>
              <a:t>Fed-XAI: FL of Fuzzy </a:t>
            </a:r>
            <a:r>
              <a:rPr lang="it-IT" b="1" dirty="0" err="1"/>
              <a:t>Regression</a:t>
            </a:r>
            <a:r>
              <a:rPr lang="it-IT" b="1" dirty="0"/>
              <a:t> </a:t>
            </a:r>
            <a:r>
              <a:rPr lang="it-IT" b="1" dirty="0" err="1"/>
              <a:t>Trees</a:t>
            </a:r>
            <a:endParaRPr lang="it-IT" b="1" dirty="0"/>
          </a:p>
        </p:txBody>
      </p:sp>
      <p:pic>
        <p:nvPicPr>
          <p:cNvPr id="61" name="Immagine 60">
            <a:extLst>
              <a:ext uri="{FF2B5EF4-FFF2-40B4-BE49-F238E27FC236}">
                <a16:creationId xmlns:a16="http://schemas.microsoft.com/office/drawing/2014/main" id="{4382AEF6-FF62-1985-633B-4E79287A4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151" y="1250100"/>
            <a:ext cx="3593028" cy="3323971"/>
          </a:xfrm>
          <a:prstGeom prst="rect">
            <a:avLst/>
          </a:prstGeom>
        </p:spPr>
      </p:pic>
      <p:grpSp>
        <p:nvGrpSpPr>
          <p:cNvPr id="7" name="Gruppo 6">
            <a:extLst>
              <a:ext uri="{FF2B5EF4-FFF2-40B4-BE49-F238E27FC236}">
                <a16:creationId xmlns:a16="http://schemas.microsoft.com/office/drawing/2014/main" id="{0BE05D2F-9450-ED8F-BEC0-98B7FDF79C93}"/>
              </a:ext>
            </a:extLst>
          </p:cNvPr>
          <p:cNvGrpSpPr/>
          <p:nvPr/>
        </p:nvGrpSpPr>
        <p:grpSpPr>
          <a:xfrm>
            <a:off x="287249" y="2905484"/>
            <a:ext cx="2293624" cy="521988"/>
            <a:chOff x="5758078" y="2887169"/>
            <a:chExt cx="2293624" cy="521988"/>
          </a:xfrm>
        </p:grpSpPr>
        <p:sp>
          <p:nvSpPr>
            <p:cNvPr id="8" name="Rounded Rectangle 14">
              <a:extLst>
                <a:ext uri="{FF2B5EF4-FFF2-40B4-BE49-F238E27FC236}">
                  <a16:creationId xmlns:a16="http://schemas.microsoft.com/office/drawing/2014/main" id="{53D1C1A9-5C82-B9C6-CAFE-8C20C5BA8B34}"/>
                </a:ext>
              </a:extLst>
            </p:cNvPr>
            <p:cNvSpPr/>
            <p:nvPr/>
          </p:nvSpPr>
          <p:spPr>
            <a:xfrm>
              <a:off x="5758078" y="2887169"/>
              <a:ext cx="2293622" cy="521988"/>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sp>
          <p:nvSpPr>
            <p:cNvPr id="9" name="TextBox 565">
              <a:extLst>
                <a:ext uri="{FF2B5EF4-FFF2-40B4-BE49-F238E27FC236}">
                  <a16:creationId xmlns:a16="http://schemas.microsoft.com/office/drawing/2014/main" id="{8F75CDB3-F8EC-56FD-44B2-EA074E77AC03}"/>
                </a:ext>
              </a:extLst>
            </p:cNvPr>
            <p:cNvSpPr txBox="1"/>
            <p:nvPr/>
          </p:nvSpPr>
          <p:spPr>
            <a:xfrm>
              <a:off x="5758078" y="2983578"/>
              <a:ext cx="2293624" cy="307777"/>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dirty="0">
                  <a:solidFill>
                    <a:srgbClr val="292929"/>
                  </a:solidFill>
                </a:rPr>
                <a:t>Explainabilty</a:t>
              </a:r>
            </a:p>
          </p:txBody>
        </p:sp>
      </p:grpSp>
      <p:sp>
        <p:nvSpPr>
          <p:cNvPr id="10" name="Freccia in giù 70">
            <a:extLst>
              <a:ext uri="{FF2B5EF4-FFF2-40B4-BE49-F238E27FC236}">
                <a16:creationId xmlns:a16="http://schemas.microsoft.com/office/drawing/2014/main" id="{6B6365EE-947D-5D40-202C-81FC0837CE56}"/>
              </a:ext>
            </a:extLst>
          </p:cNvPr>
          <p:cNvSpPr/>
          <p:nvPr/>
        </p:nvSpPr>
        <p:spPr>
          <a:xfrm rot="13388054">
            <a:off x="2726345" y="2466486"/>
            <a:ext cx="217338" cy="429311"/>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a:extLst>
              <a:ext uri="{FF2B5EF4-FFF2-40B4-BE49-F238E27FC236}">
                <a16:creationId xmlns:a16="http://schemas.microsoft.com/office/drawing/2014/main" id="{CB077FA5-1039-79C0-A093-4DEC6EAD7FEE}"/>
              </a:ext>
            </a:extLst>
          </p:cNvPr>
          <p:cNvGrpSpPr/>
          <p:nvPr/>
        </p:nvGrpSpPr>
        <p:grpSpPr>
          <a:xfrm>
            <a:off x="3115862" y="3922283"/>
            <a:ext cx="2293624" cy="533300"/>
            <a:chOff x="5758078" y="2875857"/>
            <a:chExt cx="2293624" cy="533300"/>
          </a:xfrm>
        </p:grpSpPr>
        <p:sp>
          <p:nvSpPr>
            <p:cNvPr id="12" name="Rounded Rectangle 14">
              <a:extLst>
                <a:ext uri="{FF2B5EF4-FFF2-40B4-BE49-F238E27FC236}">
                  <a16:creationId xmlns:a16="http://schemas.microsoft.com/office/drawing/2014/main" id="{7C4850AA-50E2-FEB9-B7ED-66B454C4358E}"/>
                </a:ext>
              </a:extLst>
            </p:cNvPr>
            <p:cNvSpPr/>
            <p:nvPr/>
          </p:nvSpPr>
          <p:spPr>
            <a:xfrm>
              <a:off x="5758078" y="2887169"/>
              <a:ext cx="2293622" cy="521988"/>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sp>
          <p:nvSpPr>
            <p:cNvPr id="13" name="TextBox 565">
              <a:extLst>
                <a:ext uri="{FF2B5EF4-FFF2-40B4-BE49-F238E27FC236}">
                  <a16:creationId xmlns:a16="http://schemas.microsoft.com/office/drawing/2014/main" id="{5AEE56E3-9156-AF13-EDED-B47008A6F996}"/>
                </a:ext>
              </a:extLst>
            </p:cNvPr>
            <p:cNvSpPr txBox="1"/>
            <p:nvPr/>
          </p:nvSpPr>
          <p:spPr>
            <a:xfrm>
              <a:off x="5758078" y="2875857"/>
              <a:ext cx="2293624" cy="523220"/>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b="1" i="1" dirty="0">
                  <a:solidFill>
                    <a:srgbClr val="292929"/>
                  </a:solidFill>
                </a:rPr>
                <a:t>Post-hoc </a:t>
              </a:r>
              <a:r>
                <a:rPr lang="en-GB" altLang="ko-KR" sz="1400" b="1" dirty="0">
                  <a:solidFill>
                    <a:srgbClr val="292929"/>
                  </a:solidFill>
                </a:rPr>
                <a:t>Explainability </a:t>
              </a:r>
              <a:r>
                <a:rPr lang="en-GB" altLang="ko-KR" sz="1400" dirty="0">
                  <a:solidFill>
                    <a:srgbClr val="292929"/>
                  </a:solidFill>
                </a:rPr>
                <a:t>Techniques</a:t>
              </a:r>
            </a:p>
          </p:txBody>
        </p:sp>
      </p:grpSp>
      <p:sp>
        <p:nvSpPr>
          <p:cNvPr id="15" name="Rounded Rectangle 14">
            <a:extLst>
              <a:ext uri="{FF2B5EF4-FFF2-40B4-BE49-F238E27FC236}">
                <a16:creationId xmlns:a16="http://schemas.microsoft.com/office/drawing/2014/main" id="{E6911E94-25AA-5432-1EFD-AA58EB281E0D}"/>
              </a:ext>
            </a:extLst>
          </p:cNvPr>
          <p:cNvSpPr/>
          <p:nvPr/>
        </p:nvSpPr>
        <p:spPr>
          <a:xfrm>
            <a:off x="3107532" y="1857931"/>
            <a:ext cx="2293622" cy="521988"/>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ltLang="ko-KR" sz="1400" dirty="0">
                <a:solidFill>
                  <a:srgbClr val="292929"/>
                </a:solidFill>
              </a:rPr>
              <a:t>Design of </a:t>
            </a:r>
            <a:r>
              <a:rPr lang="en-GB" altLang="ko-KR" sz="1400" b="1" dirty="0">
                <a:solidFill>
                  <a:srgbClr val="292929"/>
                </a:solidFill>
              </a:rPr>
              <a:t>Inherently Interpretable</a:t>
            </a:r>
            <a:r>
              <a:rPr lang="en-GB" altLang="ko-KR" sz="1400" dirty="0">
                <a:solidFill>
                  <a:srgbClr val="292929"/>
                </a:solidFill>
              </a:rPr>
              <a:t> Models</a:t>
            </a:r>
          </a:p>
        </p:txBody>
      </p:sp>
      <p:sp>
        <p:nvSpPr>
          <p:cNvPr id="16" name="Freccia in giù 71">
            <a:extLst>
              <a:ext uri="{FF2B5EF4-FFF2-40B4-BE49-F238E27FC236}">
                <a16:creationId xmlns:a16="http://schemas.microsoft.com/office/drawing/2014/main" id="{E60AEF36-02CF-4B42-6EAA-2E7D1D51C35D}"/>
              </a:ext>
            </a:extLst>
          </p:cNvPr>
          <p:cNvSpPr/>
          <p:nvPr/>
        </p:nvSpPr>
        <p:spPr>
          <a:xfrm rot="19134012">
            <a:off x="2729412" y="3433799"/>
            <a:ext cx="217338" cy="429311"/>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83B0F6D5-6D0F-CE0F-C3E9-3465A0DDB9F6}"/>
              </a:ext>
            </a:extLst>
          </p:cNvPr>
          <p:cNvSpPr txBox="1"/>
          <p:nvPr/>
        </p:nvSpPr>
        <p:spPr>
          <a:xfrm>
            <a:off x="374564" y="5364489"/>
            <a:ext cx="11728534" cy="523220"/>
          </a:xfrm>
          <a:prstGeom prst="rect">
            <a:avLst/>
          </a:prstGeom>
          <a:noFill/>
          <a:ln>
            <a:solidFill>
              <a:schemeClr val="accent1">
                <a:shade val="15000"/>
              </a:schemeClr>
            </a:solidFill>
          </a:ln>
        </p:spPr>
        <p:txBody>
          <a:bodyPr wrap="square">
            <a:spAutoFit/>
          </a:bodyPr>
          <a:lstStyle/>
          <a:p>
            <a:r>
              <a:rPr lang="it-IT" sz="1400" b="0" i="1" u="none" strike="noStrike" dirty="0" err="1">
                <a:solidFill>
                  <a:srgbClr val="222222"/>
                </a:solidFill>
                <a:effectLst/>
                <a:latin typeface="Arial" panose="020B0604020202020204" pitchFamily="34" charset="0"/>
              </a:rPr>
              <a:t>Bárcena</a:t>
            </a:r>
            <a:r>
              <a:rPr lang="it-IT" sz="1400" b="0" i="1" u="none" strike="noStrike" dirty="0">
                <a:solidFill>
                  <a:srgbClr val="222222"/>
                </a:solidFill>
                <a:effectLst/>
                <a:latin typeface="Arial" panose="020B0604020202020204" pitchFamily="34" charset="0"/>
              </a:rPr>
              <a:t>, José Luis </a:t>
            </a:r>
            <a:r>
              <a:rPr lang="it-IT" sz="1400" b="0" i="1" u="none" strike="noStrike" dirty="0" err="1">
                <a:solidFill>
                  <a:srgbClr val="222222"/>
                </a:solidFill>
                <a:effectLst/>
                <a:latin typeface="Arial" panose="020B0604020202020204" pitchFamily="34" charset="0"/>
              </a:rPr>
              <a:t>Corcuera</a:t>
            </a:r>
            <a:r>
              <a:rPr lang="it-IT" sz="1400" b="0" i="1" u="none" strike="noStrike" dirty="0">
                <a:solidFill>
                  <a:srgbClr val="222222"/>
                </a:solidFill>
                <a:effectLst/>
                <a:latin typeface="Arial" panose="020B0604020202020204" pitchFamily="34" charset="0"/>
              </a:rPr>
              <a:t>, Pietro </a:t>
            </a:r>
            <a:r>
              <a:rPr lang="it-IT" sz="1400" b="0" i="1" u="none" strike="noStrike" dirty="0" err="1">
                <a:solidFill>
                  <a:srgbClr val="222222"/>
                </a:solidFill>
                <a:effectLst/>
                <a:latin typeface="Arial" panose="020B0604020202020204" pitchFamily="34" charset="0"/>
              </a:rPr>
              <a:t>Ducange</a:t>
            </a:r>
            <a:r>
              <a:rPr lang="it-IT" sz="1400" b="0" i="1" u="none" strike="noStrike" dirty="0">
                <a:solidFill>
                  <a:srgbClr val="222222"/>
                </a:solidFill>
                <a:effectLst/>
                <a:latin typeface="Arial" panose="020B0604020202020204" pitchFamily="34" charset="0"/>
              </a:rPr>
              <a:t>, Francesco </a:t>
            </a:r>
            <a:r>
              <a:rPr lang="it-IT" sz="1400" b="0" i="1" u="none" strike="noStrike" dirty="0" err="1">
                <a:solidFill>
                  <a:srgbClr val="222222"/>
                </a:solidFill>
                <a:effectLst/>
                <a:latin typeface="Arial" panose="020B0604020202020204" pitchFamily="34" charset="0"/>
              </a:rPr>
              <a:t>Marcelloni</a:t>
            </a:r>
            <a:r>
              <a:rPr lang="it-IT" sz="1400" b="0" i="1" u="none" strike="noStrike" dirty="0">
                <a:solidFill>
                  <a:srgbClr val="222222"/>
                </a:solidFill>
                <a:effectLst/>
                <a:latin typeface="Arial" panose="020B0604020202020204" pitchFamily="34" charset="0"/>
              </a:rPr>
              <a:t>, and Alessandro Renda. "</a:t>
            </a:r>
            <a:r>
              <a:rPr lang="it-IT" sz="1400" b="0" i="1" u="none" strike="noStrike" dirty="0" err="1">
                <a:solidFill>
                  <a:srgbClr val="222222"/>
                </a:solidFill>
                <a:effectLst/>
                <a:latin typeface="Arial" panose="020B0604020202020204" pitchFamily="34" charset="0"/>
              </a:rPr>
              <a:t>Increasing</a:t>
            </a:r>
            <a:r>
              <a:rPr lang="it-IT" sz="1400" b="0" i="1" u="none" strike="noStrike" dirty="0">
                <a:solidFill>
                  <a:srgbClr val="222222"/>
                </a:solidFill>
                <a:effectLst/>
                <a:latin typeface="Arial" panose="020B0604020202020204" pitchFamily="34" charset="0"/>
              </a:rPr>
              <a:t> trust in AI </a:t>
            </a:r>
            <a:r>
              <a:rPr lang="it-IT" sz="1400" b="0" i="1" u="none" strike="noStrike" dirty="0" err="1">
                <a:solidFill>
                  <a:srgbClr val="222222"/>
                </a:solidFill>
                <a:effectLst/>
                <a:latin typeface="Arial" panose="020B0604020202020204" pitchFamily="34" charset="0"/>
              </a:rPr>
              <a:t>through</a:t>
            </a:r>
            <a:r>
              <a:rPr lang="it-IT" sz="1400" b="0" i="1" u="none" strike="noStrike" dirty="0">
                <a:solidFill>
                  <a:srgbClr val="222222"/>
                </a:solidFill>
                <a:effectLst/>
                <a:latin typeface="Arial" panose="020B0604020202020204" pitchFamily="34" charset="0"/>
              </a:rPr>
              <a:t> privacy </a:t>
            </a:r>
            <a:r>
              <a:rPr lang="it-IT" sz="1400" b="0" i="1" u="none" strike="noStrike" dirty="0" err="1">
                <a:solidFill>
                  <a:srgbClr val="222222"/>
                </a:solidFill>
                <a:effectLst/>
                <a:latin typeface="Arial" panose="020B0604020202020204" pitchFamily="34" charset="0"/>
              </a:rPr>
              <a:t>preservation</a:t>
            </a:r>
            <a:r>
              <a:rPr lang="it-IT" sz="1400" b="0" i="1" u="none" strike="noStrike" dirty="0">
                <a:solidFill>
                  <a:srgbClr val="222222"/>
                </a:solidFill>
                <a:effectLst/>
                <a:latin typeface="Arial" panose="020B0604020202020204" pitchFamily="34" charset="0"/>
              </a:rPr>
              <a:t> and model </a:t>
            </a:r>
            <a:r>
              <a:rPr lang="it-IT" sz="1400" b="0" i="1" u="none" strike="noStrike" dirty="0" err="1">
                <a:solidFill>
                  <a:srgbClr val="222222"/>
                </a:solidFill>
                <a:effectLst/>
                <a:latin typeface="Arial" panose="020B0604020202020204" pitchFamily="34" charset="0"/>
              </a:rPr>
              <a:t>explainability</a:t>
            </a:r>
            <a:r>
              <a:rPr lang="it-IT" sz="1400" b="0" i="1" u="none" strike="noStrike" dirty="0">
                <a:solidFill>
                  <a:srgbClr val="222222"/>
                </a:solidFill>
                <a:effectLst/>
                <a:latin typeface="Arial" panose="020B0604020202020204" pitchFamily="34" charset="0"/>
              </a:rPr>
              <a:t>: </a:t>
            </a:r>
            <a:r>
              <a:rPr lang="it-IT" sz="1400" b="0" i="1" u="none" strike="noStrike" dirty="0" err="1">
                <a:solidFill>
                  <a:srgbClr val="222222"/>
                </a:solidFill>
                <a:effectLst/>
                <a:latin typeface="Arial" panose="020B0604020202020204" pitchFamily="34" charset="0"/>
              </a:rPr>
              <a:t>Federated</a:t>
            </a:r>
            <a:r>
              <a:rPr lang="it-IT" sz="1400" b="0" i="1" u="none" strike="noStrike" dirty="0">
                <a:solidFill>
                  <a:srgbClr val="222222"/>
                </a:solidFill>
                <a:effectLst/>
                <a:latin typeface="Arial" panose="020B0604020202020204" pitchFamily="34" charset="0"/>
              </a:rPr>
              <a:t> Learning of Fuzzy </a:t>
            </a:r>
            <a:r>
              <a:rPr lang="it-IT" sz="1400" b="0" i="1" u="none" strike="noStrike" dirty="0" err="1">
                <a:solidFill>
                  <a:srgbClr val="222222"/>
                </a:solidFill>
                <a:effectLst/>
                <a:latin typeface="Arial" panose="020B0604020202020204" pitchFamily="34" charset="0"/>
              </a:rPr>
              <a:t>Regression</a:t>
            </a:r>
            <a:r>
              <a:rPr lang="it-IT" sz="1400" b="0" i="1" u="none" strike="noStrike" dirty="0">
                <a:solidFill>
                  <a:srgbClr val="222222"/>
                </a:solidFill>
                <a:effectLst/>
                <a:latin typeface="Arial" panose="020B0604020202020204" pitchFamily="34" charset="0"/>
              </a:rPr>
              <a:t> </a:t>
            </a:r>
            <a:r>
              <a:rPr lang="it-IT" sz="1400" b="0" i="1" u="none" strike="noStrike" dirty="0" err="1">
                <a:solidFill>
                  <a:srgbClr val="222222"/>
                </a:solidFill>
                <a:effectLst/>
                <a:latin typeface="Arial" panose="020B0604020202020204" pitchFamily="34" charset="0"/>
              </a:rPr>
              <a:t>Trees</a:t>
            </a:r>
            <a:r>
              <a:rPr lang="it-IT" sz="1400" b="0" i="1" u="none" strike="noStrike" dirty="0">
                <a:solidFill>
                  <a:srgbClr val="222222"/>
                </a:solidFill>
                <a:effectLst/>
                <a:latin typeface="Arial" panose="020B0604020202020204" pitchFamily="34" charset="0"/>
              </a:rPr>
              <a:t>." Information Fusion 113 (2025): 102598.</a:t>
            </a:r>
            <a:endParaRPr lang="en-US" sz="1400" i="1" dirty="0"/>
          </a:p>
        </p:txBody>
      </p:sp>
    </p:spTree>
    <p:extLst>
      <p:ext uri="{BB962C8B-B14F-4D97-AF65-F5344CB8AC3E}">
        <p14:creationId xmlns:p14="http://schemas.microsoft.com/office/powerpoint/2010/main" val="57534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p:txBody>
          <a:bodyPr/>
          <a:lstStyle/>
          <a:p>
            <a:r>
              <a:rPr lang="it-IT" b="1" dirty="0" err="1"/>
              <a:t>Trustworthy</a:t>
            </a:r>
            <a:r>
              <a:rPr lang="it-IT" b="1" dirty="0"/>
              <a:t> AI</a:t>
            </a:r>
          </a:p>
        </p:txBody>
      </p:sp>
      <p:pic>
        <p:nvPicPr>
          <p:cNvPr id="9" name="Immagine 8">
            <a:extLst>
              <a:ext uri="{FF2B5EF4-FFF2-40B4-BE49-F238E27FC236}">
                <a16:creationId xmlns:a16="http://schemas.microsoft.com/office/drawing/2014/main" id="{78DBC8F8-C4C0-411D-1ECA-C4D35F839B40}"/>
              </a:ext>
            </a:extLst>
          </p:cNvPr>
          <p:cNvPicPr>
            <a:picLocks noChangeAspect="1"/>
          </p:cNvPicPr>
          <p:nvPr/>
        </p:nvPicPr>
        <p:blipFill rotWithShape="1">
          <a:blip r:embed="rId3">
            <a:extLst>
              <a:ext uri="{28A0092B-C50C-407E-A947-70E740481C1C}">
                <a14:useLocalDpi xmlns:a14="http://schemas.microsoft.com/office/drawing/2010/main" val="0"/>
              </a:ext>
            </a:extLst>
          </a:blip>
          <a:srcRect l="263"/>
          <a:stretch/>
        </p:blipFill>
        <p:spPr>
          <a:xfrm>
            <a:off x="5990893" y="1534679"/>
            <a:ext cx="4144797" cy="418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e 9">
            <a:extLst>
              <a:ext uri="{FF2B5EF4-FFF2-40B4-BE49-F238E27FC236}">
                <a16:creationId xmlns:a16="http://schemas.microsoft.com/office/drawing/2014/main" id="{F05C5A27-3DE3-B731-594B-EA3464B8421B}"/>
              </a:ext>
            </a:extLst>
          </p:cNvPr>
          <p:cNvSpPr/>
          <p:nvPr/>
        </p:nvSpPr>
        <p:spPr>
          <a:xfrm>
            <a:off x="9016340" y="3505766"/>
            <a:ext cx="1077310" cy="106805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C0D5F683-5044-A343-BF35-C09BB08B9739}"/>
              </a:ext>
            </a:extLst>
          </p:cNvPr>
          <p:cNvSpPr/>
          <p:nvPr/>
        </p:nvSpPr>
        <p:spPr>
          <a:xfrm>
            <a:off x="8174417" y="4569170"/>
            <a:ext cx="1077310" cy="106805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descr="Immagine che contiene testo, elettronico&#10;&#10;Descrizione generata automaticamente">
            <a:extLst>
              <a:ext uri="{FF2B5EF4-FFF2-40B4-BE49-F238E27FC236}">
                <a16:creationId xmlns:a16="http://schemas.microsoft.com/office/drawing/2014/main" id="{EBF1241D-736D-DB69-2B99-A27231AF1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671" y="1466535"/>
            <a:ext cx="3288129" cy="4311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0120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AF7D-E3EC-0A70-F38C-AF6ABE9B0C45}"/>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D2E9BCF4-DCA5-3F42-E2AF-591D41F7D262}"/>
              </a:ext>
            </a:extLst>
          </p:cNvPr>
          <p:cNvSpPr>
            <a:spLocks noGrp="1"/>
          </p:cNvSpPr>
          <p:nvPr>
            <p:ph type="title"/>
          </p:nvPr>
        </p:nvSpPr>
        <p:spPr>
          <a:xfrm>
            <a:off x="138425" y="1080"/>
            <a:ext cx="12053571" cy="1325563"/>
          </a:xfrm>
        </p:spPr>
        <p:txBody>
          <a:bodyPr/>
          <a:lstStyle/>
          <a:p>
            <a:r>
              <a:rPr lang="it-IT" dirty="0"/>
              <a:t>Fuzzy </a:t>
            </a:r>
            <a:r>
              <a:rPr lang="it-IT" dirty="0" err="1"/>
              <a:t>Regression</a:t>
            </a:r>
            <a:r>
              <a:rPr lang="it-IT" dirty="0"/>
              <a:t> Tree</a:t>
            </a:r>
          </a:p>
        </p:txBody>
      </p:sp>
      <p:pic>
        <p:nvPicPr>
          <p:cNvPr id="42" name="Immagine 41">
            <a:extLst>
              <a:ext uri="{FF2B5EF4-FFF2-40B4-BE49-F238E27FC236}">
                <a16:creationId xmlns:a16="http://schemas.microsoft.com/office/drawing/2014/main" id="{281CCD7B-79FC-730D-ACA6-CD2BB192DE5B}"/>
              </a:ext>
            </a:extLst>
          </p:cNvPr>
          <p:cNvPicPr>
            <a:picLocks noChangeAspect="1"/>
          </p:cNvPicPr>
          <p:nvPr/>
        </p:nvPicPr>
        <p:blipFill>
          <a:blip r:embed="rId3"/>
          <a:stretch>
            <a:fillRect/>
          </a:stretch>
        </p:blipFill>
        <p:spPr>
          <a:xfrm>
            <a:off x="1386494" y="2374976"/>
            <a:ext cx="8133137" cy="2095709"/>
          </a:xfrm>
          <a:prstGeom prst="rect">
            <a:avLst/>
          </a:prstGeom>
        </p:spPr>
      </p:pic>
      <p:pic>
        <p:nvPicPr>
          <p:cNvPr id="99" name="Immagine 98">
            <a:extLst>
              <a:ext uri="{FF2B5EF4-FFF2-40B4-BE49-F238E27FC236}">
                <a16:creationId xmlns:a16="http://schemas.microsoft.com/office/drawing/2014/main" id="{E5514946-1125-60F2-22AE-86B215824B89}"/>
              </a:ext>
            </a:extLst>
          </p:cNvPr>
          <p:cNvPicPr>
            <a:picLocks noChangeAspect="1"/>
          </p:cNvPicPr>
          <p:nvPr/>
        </p:nvPicPr>
        <p:blipFill>
          <a:blip r:embed="rId4"/>
          <a:stretch>
            <a:fillRect/>
          </a:stretch>
        </p:blipFill>
        <p:spPr>
          <a:xfrm>
            <a:off x="1386493" y="2374614"/>
            <a:ext cx="8133137" cy="2108772"/>
          </a:xfrm>
          <a:prstGeom prst="rect">
            <a:avLst/>
          </a:prstGeom>
        </p:spPr>
      </p:pic>
      <p:sp>
        <p:nvSpPr>
          <p:cNvPr id="2" name="Segnaposto contenuto 2">
            <a:extLst>
              <a:ext uri="{FF2B5EF4-FFF2-40B4-BE49-F238E27FC236}">
                <a16:creationId xmlns:a16="http://schemas.microsoft.com/office/drawing/2014/main" id="{7AB5F920-4E8C-BA9B-C8C7-C4A37379DF61}"/>
              </a:ext>
            </a:extLst>
          </p:cNvPr>
          <p:cNvSpPr txBox="1">
            <a:spLocks/>
          </p:cNvSpPr>
          <p:nvPr/>
        </p:nvSpPr>
        <p:spPr>
          <a:xfrm>
            <a:off x="138425" y="1231901"/>
            <a:ext cx="11875774" cy="459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err="1">
                <a:solidFill>
                  <a:schemeClr val="tx2">
                    <a:lumMod val="75000"/>
                  </a:schemeClr>
                </a:solidFill>
              </a:rPr>
              <a:t>Multiway</a:t>
            </a:r>
            <a:r>
              <a:rPr lang="it-IT" sz="2000" dirty="0">
                <a:solidFill>
                  <a:schemeClr val="tx2">
                    <a:lumMod val="75000"/>
                  </a:schemeClr>
                </a:solidFill>
              </a:rPr>
              <a:t>: </a:t>
            </a:r>
            <a:r>
              <a:rPr lang="it-IT" sz="2000" dirty="0" err="1">
                <a:solidFill>
                  <a:schemeClr val="tx2">
                    <a:lumMod val="75000"/>
                  </a:schemeClr>
                </a:solidFill>
              </a:rPr>
              <a:t>each</a:t>
            </a:r>
            <a:r>
              <a:rPr lang="it-IT" sz="2000" dirty="0">
                <a:solidFill>
                  <a:schemeClr val="tx2">
                    <a:lumMod val="75000"/>
                  </a:schemeClr>
                </a:solidFill>
              </a:rPr>
              <a:t> </a:t>
            </a:r>
            <a:r>
              <a:rPr lang="it-IT" sz="2000" dirty="0" err="1">
                <a:solidFill>
                  <a:schemeClr val="tx2">
                    <a:lumMod val="75000"/>
                  </a:schemeClr>
                </a:solidFill>
              </a:rPr>
              <a:t>parent</a:t>
            </a:r>
            <a:r>
              <a:rPr lang="it-IT" sz="2000" dirty="0">
                <a:solidFill>
                  <a:schemeClr val="tx2">
                    <a:lumMod val="75000"/>
                  </a:schemeClr>
                </a:solidFill>
              </a:rPr>
              <a:t> </a:t>
            </a:r>
            <a:r>
              <a:rPr lang="it-IT" sz="2000" dirty="0" err="1">
                <a:solidFill>
                  <a:schemeClr val="tx2">
                    <a:lumMod val="75000"/>
                  </a:schemeClr>
                </a:solidFill>
              </a:rPr>
              <a:t>node</a:t>
            </a:r>
            <a:r>
              <a:rPr lang="it-IT" sz="2000" dirty="0">
                <a:solidFill>
                  <a:schemeClr val="tx2">
                    <a:lumMod val="75000"/>
                  </a:schemeClr>
                </a:solidFill>
              </a:rPr>
              <a:t> </a:t>
            </a:r>
            <a:r>
              <a:rPr lang="it-IT" sz="2000" dirty="0" err="1">
                <a:solidFill>
                  <a:schemeClr val="tx2">
                    <a:lumMod val="75000"/>
                  </a:schemeClr>
                </a:solidFill>
              </a:rPr>
              <a:t>generates</a:t>
            </a:r>
            <a:r>
              <a:rPr lang="it-IT" sz="2000" dirty="0">
                <a:solidFill>
                  <a:schemeClr val="tx2">
                    <a:lumMod val="75000"/>
                  </a:schemeClr>
                </a:solidFill>
              </a:rPr>
              <a:t> more </a:t>
            </a:r>
            <a:r>
              <a:rPr lang="it-IT" sz="2000" dirty="0" err="1">
                <a:solidFill>
                  <a:schemeClr val="tx2">
                    <a:lumMod val="75000"/>
                  </a:schemeClr>
                </a:solidFill>
              </a:rPr>
              <a:t>than</a:t>
            </a:r>
            <a:r>
              <a:rPr lang="it-IT" sz="2000" dirty="0">
                <a:solidFill>
                  <a:schemeClr val="tx2">
                    <a:lumMod val="75000"/>
                  </a:schemeClr>
                </a:solidFill>
              </a:rPr>
              <a:t> </a:t>
            </a:r>
            <a:r>
              <a:rPr lang="it-IT" sz="2000" dirty="0" err="1">
                <a:solidFill>
                  <a:schemeClr val="tx2">
                    <a:lumMod val="75000"/>
                  </a:schemeClr>
                </a:solidFill>
              </a:rPr>
              <a:t>two</a:t>
            </a:r>
            <a:r>
              <a:rPr lang="it-IT" sz="2000" dirty="0">
                <a:solidFill>
                  <a:schemeClr val="tx2">
                    <a:lumMod val="75000"/>
                  </a:schemeClr>
                </a:solidFill>
              </a:rPr>
              <a:t> </a:t>
            </a:r>
            <a:r>
              <a:rPr lang="it-IT" sz="2000" dirty="0" err="1">
                <a:solidFill>
                  <a:schemeClr val="tx2">
                    <a:lumMod val="75000"/>
                  </a:schemeClr>
                </a:solidFill>
              </a:rPr>
              <a:t>child</a:t>
            </a:r>
            <a:r>
              <a:rPr lang="it-IT" sz="2000" dirty="0">
                <a:solidFill>
                  <a:schemeClr val="tx2">
                    <a:lumMod val="75000"/>
                  </a:schemeClr>
                </a:solidFill>
              </a:rPr>
              <a:t> </a:t>
            </a:r>
            <a:r>
              <a:rPr lang="it-IT" sz="2000" dirty="0" err="1">
                <a:solidFill>
                  <a:schemeClr val="tx2">
                    <a:lumMod val="75000"/>
                  </a:schemeClr>
                </a:solidFill>
              </a:rPr>
              <a:t>nodes</a:t>
            </a:r>
            <a:r>
              <a:rPr lang="it-IT" sz="2000" dirty="0">
                <a:solidFill>
                  <a:schemeClr val="tx2">
                    <a:lumMod val="75000"/>
                  </a:schemeClr>
                </a:solidFill>
              </a:rPr>
              <a:t>, i.e., one for </a:t>
            </a:r>
            <a:r>
              <a:rPr lang="it-IT" sz="2000" dirty="0" err="1">
                <a:solidFill>
                  <a:schemeClr val="tx2">
                    <a:lumMod val="75000"/>
                  </a:schemeClr>
                </a:solidFill>
              </a:rPr>
              <a:t>each</a:t>
            </a:r>
            <a:r>
              <a:rPr lang="it-IT" sz="2000" dirty="0">
                <a:solidFill>
                  <a:schemeClr val="tx2">
                    <a:lumMod val="75000"/>
                  </a:schemeClr>
                </a:solidFill>
              </a:rPr>
              <a:t> fuzzy set in a fuzzy </a:t>
            </a:r>
            <a:r>
              <a:rPr lang="it-IT" sz="2000" dirty="0" err="1">
                <a:solidFill>
                  <a:schemeClr val="tx2">
                    <a:lumMod val="75000"/>
                  </a:schemeClr>
                </a:solidFill>
              </a:rPr>
              <a:t>partition</a:t>
            </a:r>
            <a:endParaRPr lang="it-IT" sz="2000" dirty="0">
              <a:solidFill>
                <a:schemeClr val="tx2">
                  <a:lumMod val="75000"/>
                </a:schemeClr>
              </a:solidFill>
            </a:endParaRPr>
          </a:p>
          <a:p>
            <a:r>
              <a:rPr lang="it-IT" sz="2000" dirty="0">
                <a:solidFill>
                  <a:schemeClr val="tx2">
                    <a:lumMod val="75000"/>
                  </a:schemeClr>
                </a:solidFill>
              </a:rPr>
              <a:t>Output </a:t>
            </a:r>
            <a:r>
              <a:rPr lang="it-IT" sz="2000" dirty="0" err="1">
                <a:solidFill>
                  <a:schemeClr val="tx2">
                    <a:lumMod val="75000"/>
                  </a:schemeClr>
                </a:solidFill>
              </a:rPr>
              <a:t>value</a:t>
            </a:r>
            <a:r>
              <a:rPr lang="it-IT" sz="2000" dirty="0">
                <a:solidFill>
                  <a:schemeClr val="tx2">
                    <a:lumMod val="75000"/>
                  </a:schemeClr>
                </a:solidFill>
              </a:rPr>
              <a:t> for an </a:t>
            </a:r>
            <a:r>
              <a:rPr lang="it-IT" sz="2000" dirty="0" err="1">
                <a:solidFill>
                  <a:schemeClr val="tx2">
                    <a:lumMod val="75000"/>
                  </a:schemeClr>
                </a:solidFill>
              </a:rPr>
              <a:t>unseen</a:t>
            </a:r>
            <a:r>
              <a:rPr lang="it-IT" sz="2000" dirty="0">
                <a:solidFill>
                  <a:schemeClr val="tx2">
                    <a:lumMod val="75000"/>
                  </a:schemeClr>
                </a:solidFill>
              </a:rPr>
              <a:t> input </a:t>
            </a:r>
            <a:r>
              <a:rPr lang="it-IT" sz="2000" dirty="0" err="1">
                <a:solidFill>
                  <a:schemeClr val="tx2">
                    <a:lumMod val="75000"/>
                  </a:schemeClr>
                </a:solidFill>
              </a:rPr>
              <a:t>instance</a:t>
            </a:r>
            <a:r>
              <a:rPr lang="it-IT" sz="2000" dirty="0">
                <a:solidFill>
                  <a:schemeClr val="tx2">
                    <a:lumMod val="75000"/>
                  </a:schemeClr>
                </a:solidFill>
              </a:rPr>
              <a:t> </a:t>
            </a:r>
            <a:r>
              <a:rPr lang="it-IT" sz="2000" dirty="0" err="1">
                <a:solidFill>
                  <a:schemeClr val="tx2">
                    <a:lumMod val="75000"/>
                  </a:schemeClr>
                </a:solidFill>
              </a:rPr>
              <a:t>depends</a:t>
            </a:r>
            <a:r>
              <a:rPr lang="it-IT" sz="2000" dirty="0">
                <a:solidFill>
                  <a:schemeClr val="tx2">
                    <a:lumMod val="75000"/>
                  </a:schemeClr>
                </a:solidFill>
              </a:rPr>
              <a:t> on the </a:t>
            </a:r>
            <a:r>
              <a:rPr lang="it-IT" sz="2000" dirty="0" err="1">
                <a:solidFill>
                  <a:schemeClr val="tx2">
                    <a:lumMod val="75000"/>
                  </a:schemeClr>
                </a:solidFill>
              </a:rPr>
              <a:t>sequence</a:t>
            </a:r>
            <a:r>
              <a:rPr lang="it-IT" sz="2000" dirty="0">
                <a:solidFill>
                  <a:schemeClr val="tx2">
                    <a:lumMod val="75000"/>
                  </a:schemeClr>
                </a:solidFill>
              </a:rPr>
              <a:t> of </a:t>
            </a:r>
            <a:r>
              <a:rPr lang="it-IT" sz="2000" dirty="0" err="1">
                <a:solidFill>
                  <a:schemeClr val="tx2">
                    <a:lumMod val="75000"/>
                  </a:schemeClr>
                </a:solidFill>
              </a:rPr>
              <a:t>tests</a:t>
            </a:r>
            <a:r>
              <a:rPr lang="it-IT" sz="2000" dirty="0">
                <a:solidFill>
                  <a:schemeClr val="tx2">
                    <a:lumMod val="75000"/>
                  </a:schemeClr>
                </a:solidFill>
              </a:rPr>
              <a:t> from the root to the </a:t>
            </a:r>
            <a:r>
              <a:rPr lang="it-IT" sz="2000" dirty="0" err="1">
                <a:solidFill>
                  <a:schemeClr val="tx2">
                    <a:lumMod val="75000"/>
                  </a:schemeClr>
                </a:solidFill>
              </a:rPr>
              <a:t>leaf</a:t>
            </a:r>
            <a:r>
              <a:rPr lang="it-IT" sz="2000" dirty="0">
                <a:solidFill>
                  <a:schemeClr val="tx2">
                    <a:lumMod val="75000"/>
                  </a:schemeClr>
                </a:solidFill>
              </a:rPr>
              <a:t> </a:t>
            </a:r>
            <a:r>
              <a:rPr lang="it-IT" sz="2000" dirty="0" err="1">
                <a:solidFill>
                  <a:schemeClr val="tx2">
                    <a:lumMod val="75000"/>
                  </a:schemeClr>
                </a:solidFill>
              </a:rPr>
              <a:t>nodes</a:t>
            </a:r>
            <a:endParaRPr lang="it-IT" sz="2000" dirty="0">
              <a:solidFill>
                <a:schemeClr val="tx2">
                  <a:lumMod val="75000"/>
                </a:schemeClr>
              </a:solidFill>
            </a:endParaRPr>
          </a:p>
        </p:txBody>
      </p:sp>
    </p:spTree>
    <p:extLst>
      <p:ext uri="{BB962C8B-B14F-4D97-AF65-F5344CB8AC3E}">
        <p14:creationId xmlns:p14="http://schemas.microsoft.com/office/powerpoint/2010/main" val="142409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5594-A51A-409F-428B-F05D909749A9}"/>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8AA4AA19-F92B-2048-12F0-C31D845C4602}"/>
              </a:ext>
            </a:extLst>
          </p:cNvPr>
          <p:cNvSpPr>
            <a:spLocks noGrp="1"/>
          </p:cNvSpPr>
          <p:nvPr>
            <p:ph type="title"/>
          </p:nvPr>
        </p:nvSpPr>
        <p:spPr>
          <a:xfrm>
            <a:off x="138425" y="1080"/>
            <a:ext cx="12053571" cy="1325563"/>
          </a:xfrm>
        </p:spPr>
        <p:txBody>
          <a:bodyPr/>
          <a:lstStyle/>
          <a:p>
            <a:r>
              <a:rPr lang="it-IT" dirty="0"/>
              <a:t>Fuzzy </a:t>
            </a:r>
            <a:r>
              <a:rPr lang="it-IT" dirty="0" err="1"/>
              <a:t>Regression</a:t>
            </a:r>
            <a:r>
              <a:rPr lang="it-IT" dirty="0"/>
              <a:t> Tree</a:t>
            </a:r>
          </a:p>
        </p:txBody>
      </p:sp>
      <mc:AlternateContent xmlns:mc="http://schemas.openxmlformats.org/markup-compatibility/2006" xmlns:a14="http://schemas.microsoft.com/office/drawing/2010/main">
        <mc:Choice Requires="a14">
          <p:sp>
            <p:nvSpPr>
              <p:cNvPr id="2" name="Segnaposto contenuto 2">
                <a:extLst>
                  <a:ext uri="{FF2B5EF4-FFF2-40B4-BE49-F238E27FC236}">
                    <a16:creationId xmlns:a16="http://schemas.microsoft.com/office/drawing/2014/main" id="{DB039D07-936A-4125-23F1-540BD49F6B0C}"/>
                  </a:ext>
                </a:extLst>
              </p:cNvPr>
              <p:cNvSpPr txBox="1">
                <a:spLocks/>
              </p:cNvSpPr>
              <p:nvPr/>
            </p:nvSpPr>
            <p:spPr>
              <a:xfrm>
                <a:off x="138426" y="1460501"/>
                <a:ext cx="11567076" cy="459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it-IT" sz="2000" dirty="0">
                    <a:solidFill>
                      <a:schemeClr val="tx2">
                        <a:lumMod val="75000"/>
                      </a:schemeClr>
                    </a:solidFill>
                  </a:rPr>
                  <a:t>FRT </a:t>
                </a:r>
                <a:r>
                  <a:rPr lang="it-IT" sz="2000" dirty="0" err="1">
                    <a:solidFill>
                      <a:schemeClr val="tx2">
                        <a:lumMod val="75000"/>
                      </a:schemeClr>
                    </a:solidFill>
                  </a:rPr>
                  <a:t>induction</a:t>
                </a:r>
                <a:r>
                  <a:rPr lang="it-IT" sz="2000" dirty="0">
                    <a:solidFill>
                      <a:schemeClr val="tx2">
                        <a:lumMod val="75000"/>
                      </a:schemeClr>
                    </a:solidFill>
                  </a:rPr>
                  <a:t> procedure: </a:t>
                </a:r>
                <a:r>
                  <a:rPr lang="it-IT" sz="2000" dirty="0" err="1">
                    <a:solidFill>
                      <a:schemeClr val="tx2">
                        <a:lumMod val="75000"/>
                      </a:schemeClr>
                    </a:solidFill>
                  </a:rPr>
                  <a:t>hierarchical</a:t>
                </a:r>
                <a:r>
                  <a:rPr lang="it-IT" sz="2000" dirty="0">
                    <a:solidFill>
                      <a:schemeClr val="tx2">
                        <a:lumMod val="75000"/>
                      </a:schemeClr>
                    </a:solidFill>
                  </a:rPr>
                  <a:t> </a:t>
                </a:r>
                <a:r>
                  <a:rPr lang="it-IT" sz="2000" dirty="0" err="1">
                    <a:solidFill>
                      <a:schemeClr val="tx2">
                        <a:lumMod val="75000"/>
                      </a:schemeClr>
                    </a:solidFill>
                  </a:rPr>
                  <a:t>partition</a:t>
                </a:r>
                <a:r>
                  <a:rPr lang="it-IT" sz="2000" dirty="0">
                    <a:solidFill>
                      <a:schemeClr val="tx2">
                        <a:lumMod val="75000"/>
                      </a:schemeClr>
                    </a:solidFill>
                  </a:rPr>
                  <a:t> of the feature </a:t>
                </a:r>
                <a:r>
                  <a:rPr lang="it-IT" sz="2000" dirty="0" err="1">
                    <a:solidFill>
                      <a:schemeClr val="tx2">
                        <a:lumMod val="75000"/>
                      </a:schemeClr>
                    </a:solidFill>
                  </a:rPr>
                  <a:t>space</a:t>
                </a:r>
                <a:r>
                  <a:rPr lang="it-IT" sz="2000" dirty="0">
                    <a:solidFill>
                      <a:schemeClr val="tx2">
                        <a:lumMod val="75000"/>
                      </a:schemeClr>
                    </a:solidFill>
                  </a:rPr>
                  <a:t> </a:t>
                </a:r>
                <a:r>
                  <a:rPr lang="it-IT" sz="2000" dirty="0" err="1">
                    <a:solidFill>
                      <a:schemeClr val="tx2">
                        <a:lumMod val="75000"/>
                      </a:schemeClr>
                    </a:solidFill>
                  </a:rPr>
                  <a:t>until</a:t>
                </a:r>
                <a:r>
                  <a:rPr lang="it-IT" sz="2000" dirty="0">
                    <a:solidFill>
                      <a:schemeClr val="tx2">
                        <a:lumMod val="75000"/>
                      </a:schemeClr>
                    </a:solidFill>
                  </a:rPr>
                  <a:t> stop </a:t>
                </a:r>
                <a:r>
                  <a:rPr lang="it-IT" sz="2000" dirty="0" err="1">
                    <a:solidFill>
                      <a:schemeClr val="tx2">
                        <a:lumMod val="75000"/>
                      </a:schemeClr>
                    </a:solidFill>
                  </a:rPr>
                  <a:t>condition</a:t>
                </a:r>
                <a:r>
                  <a:rPr lang="it-IT" sz="2000" dirty="0">
                    <a:solidFill>
                      <a:schemeClr val="tx2">
                        <a:lumMod val="75000"/>
                      </a:schemeClr>
                    </a:solidFill>
                  </a:rPr>
                  <a:t> </a:t>
                </a:r>
                <a:r>
                  <a:rPr lang="it-IT" sz="2000" dirty="0" err="1">
                    <a:solidFill>
                      <a:schemeClr val="tx2">
                        <a:lumMod val="75000"/>
                      </a:schemeClr>
                    </a:solidFill>
                  </a:rPr>
                  <a:t>is</a:t>
                </a:r>
                <a:r>
                  <a:rPr lang="it-IT" sz="2000" dirty="0">
                    <a:solidFill>
                      <a:schemeClr val="tx2">
                        <a:lumMod val="75000"/>
                      </a:schemeClr>
                    </a:solidFill>
                  </a:rPr>
                  <a:t> </a:t>
                </a:r>
                <a:r>
                  <a:rPr lang="it-IT" sz="2000" dirty="0" err="1">
                    <a:solidFill>
                      <a:schemeClr val="tx2">
                        <a:lumMod val="75000"/>
                      </a:schemeClr>
                    </a:solidFill>
                  </a:rPr>
                  <a:t>met</a:t>
                </a:r>
                <a:endParaRPr lang="it-IT" sz="2000" dirty="0">
                  <a:solidFill>
                    <a:schemeClr val="tx2">
                      <a:lumMod val="75000"/>
                    </a:schemeClr>
                  </a:solidFill>
                </a:endParaRPr>
              </a:p>
              <a:p>
                <a:pPr marL="457200" indent="-457200">
                  <a:buFont typeface="+mj-lt"/>
                  <a:buAutoNum type="arabicPeriod"/>
                </a:pPr>
                <a:r>
                  <a:rPr lang="it-IT" sz="2000" dirty="0" err="1">
                    <a:solidFill>
                      <a:schemeClr val="tx2">
                        <a:lumMod val="75000"/>
                      </a:schemeClr>
                    </a:solidFill>
                  </a:rPr>
                  <a:t>Estimation</a:t>
                </a:r>
                <a:r>
                  <a:rPr lang="it-IT" sz="2000" dirty="0">
                    <a:solidFill>
                      <a:schemeClr val="tx2">
                        <a:lumMod val="75000"/>
                      </a:schemeClr>
                    </a:solidFill>
                  </a:rPr>
                  <a:t> of </a:t>
                </a:r>
                <a:r>
                  <a:rPr lang="it-IT" sz="2000" dirty="0" err="1">
                    <a:solidFill>
                      <a:schemeClr val="tx2">
                        <a:lumMod val="75000"/>
                      </a:schemeClr>
                    </a:solidFill>
                  </a:rPr>
                  <a:t>regression</a:t>
                </a:r>
                <a:r>
                  <a:rPr lang="it-IT" sz="2000" dirty="0">
                    <a:solidFill>
                      <a:schemeClr val="tx2">
                        <a:lumMod val="75000"/>
                      </a:schemeClr>
                    </a:solidFill>
                  </a:rPr>
                  <a:t> model in the </a:t>
                </a:r>
                <a:r>
                  <a:rPr lang="it-IT" sz="2000" dirty="0" err="1">
                    <a:solidFill>
                      <a:schemeClr val="tx2">
                        <a:lumMod val="75000"/>
                      </a:schemeClr>
                    </a:solidFill>
                  </a:rPr>
                  <a:t>leaves</a:t>
                </a:r>
                <a:endParaRPr lang="it-IT" sz="2000" dirty="0">
                  <a:solidFill>
                    <a:schemeClr val="tx2">
                      <a:lumMod val="75000"/>
                    </a:schemeClr>
                  </a:solidFill>
                </a:endParaRPr>
              </a:p>
              <a:p>
                <a:pPr marL="0" indent="0">
                  <a:buNone/>
                </a:pPr>
                <a:endParaRPr lang="it-IT" sz="800" dirty="0">
                  <a:solidFill>
                    <a:prstClr val="black"/>
                  </a:solidFill>
                  <a:ea typeface="Cambria Math" panose="02040503050406030204" pitchFamily="18" charset="0"/>
                </a:endParaRPr>
              </a:p>
              <a:p>
                <a:pPr marL="0" indent="0">
                  <a:buNone/>
                </a:pPr>
                <a:r>
                  <a:rPr lang="it-IT" sz="2000" dirty="0" err="1">
                    <a:solidFill>
                      <a:prstClr val="black"/>
                    </a:solidFill>
                    <a:ea typeface="Cambria Math" panose="02040503050406030204" pitchFamily="18" charset="0"/>
                  </a:rPr>
                  <a:t>Let</a:t>
                </a:r>
                <a:r>
                  <a:rPr lang="it-IT" sz="2000" dirty="0">
                    <a:solidFill>
                      <a:prstClr val="black"/>
                    </a:solidFill>
                    <a:ea typeface="Cambria Math" panose="02040503050406030204" pitchFamily="18" charset="0"/>
                  </a:rPr>
                  <a:t> </a:t>
                </a:r>
                <a14:m>
                  <m:oMath xmlns:m="http://schemas.openxmlformats.org/officeDocument/2006/math">
                    <m:r>
                      <a:rPr lang="it-IT" sz="2000" i="1" dirty="0" smtClean="0">
                        <a:solidFill>
                          <a:prstClr val="black"/>
                        </a:solidFill>
                        <a:latin typeface="Cambria Math" panose="02040503050406030204" pitchFamily="18" charset="0"/>
                        <a:ea typeface="Cambria Math" panose="02040503050406030204" pitchFamily="18" charset="0"/>
                      </a:rPr>
                      <m:t>𝑛</m:t>
                    </m:r>
                  </m:oMath>
                </a14:m>
                <a:r>
                  <a:rPr lang="it-IT" sz="2000" dirty="0">
                    <a:solidFill>
                      <a:prstClr val="black"/>
                    </a:solidFill>
                    <a:ea typeface="Cambria Math" panose="02040503050406030204" pitchFamily="18" charset="0"/>
                  </a:rPr>
                  <a:t> be a </a:t>
                </a:r>
                <a:r>
                  <a:rPr lang="it-IT" sz="2000" dirty="0" err="1">
                    <a:solidFill>
                      <a:prstClr val="black"/>
                    </a:solidFill>
                    <a:ea typeface="Cambria Math" panose="02040503050406030204" pitchFamily="18" charset="0"/>
                  </a:rPr>
                  <a:t>generic</a:t>
                </a:r>
                <a:r>
                  <a:rPr lang="it-IT" sz="2000" dirty="0">
                    <a:solidFill>
                      <a:prstClr val="black"/>
                    </a:solidFill>
                    <a:ea typeface="Cambria Math" panose="02040503050406030204" pitchFamily="18" charset="0"/>
                  </a:rPr>
                  <a:t> </a:t>
                </a:r>
                <a:r>
                  <a:rPr lang="it-IT" sz="2000" dirty="0" err="1">
                    <a:solidFill>
                      <a:prstClr val="black"/>
                    </a:solidFill>
                    <a:ea typeface="Cambria Math" panose="02040503050406030204" pitchFamily="18" charset="0"/>
                  </a:rPr>
                  <a:t>node</a:t>
                </a:r>
                <a:r>
                  <a:rPr lang="it-IT" sz="2000" dirty="0">
                    <a:solidFill>
                      <a:prstClr val="black"/>
                    </a:solidFill>
                    <a:ea typeface="Cambria Math" panose="02040503050406030204" pitchFamily="18" charset="0"/>
                  </a:rPr>
                  <a:t> under </a:t>
                </a:r>
                <a:r>
                  <a:rPr lang="it-IT" sz="2000" dirty="0" err="1">
                    <a:solidFill>
                      <a:prstClr val="black"/>
                    </a:solidFill>
                    <a:ea typeface="Cambria Math" panose="02040503050406030204" pitchFamily="18" charset="0"/>
                  </a:rPr>
                  <a:t>consideration</a:t>
                </a:r>
                <a:r>
                  <a:rPr lang="it-IT" sz="2000" dirty="0">
                    <a:solidFill>
                      <a:prstClr val="black"/>
                    </a:solidFill>
                    <a:ea typeface="Cambria Math" panose="02040503050406030204" pitchFamily="18" charset="0"/>
                  </a:rPr>
                  <a:t> for </a:t>
                </a:r>
                <a:r>
                  <a:rPr lang="it-IT" sz="2000" b="1" i="1" dirty="0" err="1">
                    <a:solidFill>
                      <a:prstClr val="black"/>
                    </a:solidFill>
                    <a:ea typeface="Cambria Math" panose="02040503050406030204" pitchFamily="18" charset="0"/>
                  </a:rPr>
                  <a:t>possible</a:t>
                </a:r>
                <a:r>
                  <a:rPr lang="it-IT" sz="2000" b="1" i="1" dirty="0">
                    <a:solidFill>
                      <a:prstClr val="black"/>
                    </a:solidFill>
                    <a:ea typeface="Cambria Math" panose="02040503050406030204" pitchFamily="18" charset="0"/>
                  </a:rPr>
                  <a:t> splitting</a:t>
                </a:r>
              </a:p>
              <a:p>
                <a:pPr marL="0" indent="0">
                  <a:buNone/>
                </a:pPr>
                <a:r>
                  <a:rPr lang="it-IT" sz="2000" dirty="0" err="1">
                    <a:solidFill>
                      <a:prstClr val="black"/>
                    </a:solidFill>
                    <a:ea typeface="Cambria Math" panose="02040503050406030204" pitchFamily="18" charset="0"/>
                  </a:rPr>
                  <a:t>Let</a:t>
                </a:r>
                <a:r>
                  <a:rPr lang="it-IT" sz="2000" dirty="0">
                    <a:solidFill>
                      <a:prstClr val="black"/>
                    </a:solidFill>
                    <a:ea typeface="Cambria Math" panose="02040503050406030204" pitchFamily="18" charset="0"/>
                  </a:rPr>
                  <a:t> </a:t>
                </a:r>
                <a14:m>
                  <m:oMath xmlns:m="http://schemas.openxmlformats.org/officeDocument/2006/math">
                    <m:sSup>
                      <m:sSupPr>
                        <m:ctrlPr>
                          <a:rPr lang="it-IT" sz="2000" i="1" dirty="0" smtClean="0">
                            <a:solidFill>
                              <a:prstClr val="black"/>
                            </a:solidFill>
                            <a:latin typeface="Cambria Math" panose="02040503050406030204" pitchFamily="18" charset="0"/>
                            <a:ea typeface="Cambria Math" panose="02040503050406030204" pitchFamily="18" charset="0"/>
                          </a:rPr>
                        </m:ctrlPr>
                      </m:sSupPr>
                      <m:e>
                        <m:r>
                          <a:rPr lang="it-IT" sz="2000" b="0" i="1" dirty="0" smtClean="0">
                            <a:solidFill>
                              <a:prstClr val="black"/>
                            </a:solidFill>
                            <a:latin typeface="Cambria Math" panose="02040503050406030204" pitchFamily="18" charset="0"/>
                            <a:ea typeface="Cambria Math" panose="02040503050406030204" pitchFamily="18" charset="0"/>
                          </a:rPr>
                          <m:t>𝑆</m:t>
                        </m:r>
                      </m:e>
                      <m:sup>
                        <m:r>
                          <a:rPr lang="it-IT" sz="2000" b="0" i="1" dirty="0" smtClean="0">
                            <a:solidFill>
                              <a:prstClr val="black"/>
                            </a:solidFill>
                            <a:latin typeface="Cambria Math" panose="02040503050406030204" pitchFamily="18" charset="0"/>
                            <a:ea typeface="Cambria Math" panose="02040503050406030204" pitchFamily="18" charset="0"/>
                          </a:rPr>
                          <m:t>𝑛</m:t>
                        </m:r>
                      </m:sup>
                    </m:sSup>
                  </m:oMath>
                </a14:m>
                <a:r>
                  <a:rPr lang="it-IT" sz="2000" dirty="0">
                    <a:solidFill>
                      <a:prstClr val="black"/>
                    </a:solidFill>
                    <a:ea typeface="Cambria Math" panose="02040503050406030204" pitchFamily="18" charset="0"/>
                  </a:rPr>
                  <a:t> the set of </a:t>
                </a:r>
                <a:r>
                  <a:rPr lang="it-IT" sz="2000" dirty="0" err="1">
                    <a:solidFill>
                      <a:prstClr val="black"/>
                    </a:solidFill>
                    <a:ea typeface="Cambria Math" panose="02040503050406030204" pitchFamily="18" charset="0"/>
                  </a:rPr>
                  <a:t>instances</a:t>
                </a:r>
                <a:r>
                  <a:rPr lang="it-IT" sz="2000" dirty="0">
                    <a:solidFill>
                      <a:prstClr val="black"/>
                    </a:solidFill>
                    <a:ea typeface="Cambria Math" panose="02040503050406030204" pitchFamily="18" charset="0"/>
                  </a:rPr>
                  <a:t> with non-</a:t>
                </a:r>
                <a:r>
                  <a:rPr lang="it-IT" sz="2000" dirty="0" err="1">
                    <a:solidFill>
                      <a:prstClr val="black"/>
                    </a:solidFill>
                    <a:ea typeface="Cambria Math" panose="02040503050406030204" pitchFamily="18" charset="0"/>
                  </a:rPr>
                  <a:t>null</a:t>
                </a:r>
                <a:r>
                  <a:rPr lang="it-IT" sz="2000" dirty="0">
                    <a:solidFill>
                      <a:prstClr val="black"/>
                    </a:solidFill>
                    <a:ea typeface="Cambria Math" panose="02040503050406030204" pitchFamily="18" charset="0"/>
                  </a:rPr>
                  <a:t> </a:t>
                </a:r>
                <a:r>
                  <a:rPr lang="it-IT" sz="2000" dirty="0" err="1">
                    <a:solidFill>
                      <a:prstClr val="black"/>
                    </a:solidFill>
                    <a:ea typeface="Cambria Math" panose="02040503050406030204" pitchFamily="18" charset="0"/>
                  </a:rPr>
                  <a:t>strength</a:t>
                </a:r>
                <a:r>
                  <a:rPr lang="it-IT" sz="2000" dirty="0">
                    <a:solidFill>
                      <a:prstClr val="black"/>
                    </a:solidFill>
                    <a:ea typeface="Cambria Math" panose="02040503050406030204" pitchFamily="18" charset="0"/>
                  </a:rPr>
                  <a:t> of </a:t>
                </a:r>
                <a:r>
                  <a:rPr lang="it-IT" sz="2000" dirty="0" err="1">
                    <a:solidFill>
                      <a:prstClr val="black"/>
                    </a:solidFill>
                    <a:ea typeface="Cambria Math" panose="02040503050406030204" pitchFamily="18" charset="0"/>
                  </a:rPr>
                  <a:t>activation</a:t>
                </a:r>
                <a:r>
                  <a:rPr lang="it-IT" sz="2000" dirty="0">
                    <a:solidFill>
                      <a:prstClr val="black"/>
                    </a:solidFill>
                    <a:ea typeface="Cambria Math" panose="02040503050406030204" pitchFamily="18" charset="0"/>
                  </a:rPr>
                  <a:t> to </a:t>
                </a:r>
                <a:r>
                  <a:rPr lang="it-IT" sz="2000" dirty="0" err="1">
                    <a:solidFill>
                      <a:prstClr val="black"/>
                    </a:solidFill>
                    <a:ea typeface="Cambria Math" panose="02040503050406030204" pitchFamily="18" charset="0"/>
                  </a:rPr>
                  <a:t>node</a:t>
                </a:r>
                <a:r>
                  <a:rPr lang="it-IT" sz="2000" dirty="0">
                    <a:solidFill>
                      <a:prstClr val="black"/>
                    </a:solidFill>
                    <a:ea typeface="Cambria Math" panose="02040503050406030204" pitchFamily="18" charset="0"/>
                  </a:rPr>
                  <a:t> </a:t>
                </a:r>
                <a14:m>
                  <m:oMath xmlns:m="http://schemas.openxmlformats.org/officeDocument/2006/math">
                    <m:r>
                      <a:rPr lang="it-IT" sz="2000" i="1" dirty="0">
                        <a:solidFill>
                          <a:prstClr val="black"/>
                        </a:solidFill>
                        <a:latin typeface="Cambria Math" panose="02040503050406030204" pitchFamily="18" charset="0"/>
                        <a:ea typeface="Cambria Math" panose="02040503050406030204" pitchFamily="18" charset="0"/>
                      </a:rPr>
                      <m:t>𝑛</m:t>
                    </m:r>
                  </m:oMath>
                </a14:m>
                <a:endParaRPr lang="it-IT" sz="2000" dirty="0">
                  <a:solidFill>
                    <a:prstClr val="black"/>
                  </a:solidFill>
                  <a:ea typeface="Cambria Math" panose="02040503050406030204" pitchFamily="18" charset="0"/>
                </a:endParaRPr>
              </a:p>
              <a:p>
                <a:pPr marL="0" indent="0">
                  <a:buNone/>
                </a:pPr>
                <a:r>
                  <a:rPr lang="it-IT" sz="2000" dirty="0">
                    <a:solidFill>
                      <a:prstClr val="black"/>
                    </a:solidFill>
                    <a:ea typeface="Cambria Math" panose="02040503050406030204" pitchFamily="18" charset="0"/>
                  </a:rPr>
                  <a:t>Criterion for the </a:t>
                </a:r>
                <a:r>
                  <a:rPr lang="it-IT" sz="2000" b="1" i="1" dirty="0" err="1">
                    <a:solidFill>
                      <a:prstClr val="black"/>
                    </a:solidFill>
                    <a:ea typeface="Cambria Math" panose="02040503050406030204" pitchFamily="18" charset="0"/>
                  </a:rPr>
                  <a:t>selection</a:t>
                </a:r>
                <a:r>
                  <a:rPr lang="it-IT" sz="2000" b="1" i="1" dirty="0">
                    <a:solidFill>
                      <a:prstClr val="black"/>
                    </a:solidFill>
                    <a:ea typeface="Cambria Math" panose="02040503050406030204" pitchFamily="18" charset="0"/>
                  </a:rPr>
                  <a:t> of the </a:t>
                </a:r>
                <a:r>
                  <a:rPr lang="it-IT" sz="2000" b="1" i="1" dirty="0" err="1">
                    <a:solidFill>
                      <a:prstClr val="black"/>
                    </a:solidFill>
                    <a:ea typeface="Cambria Math" panose="02040503050406030204" pitchFamily="18" charset="0"/>
                  </a:rPr>
                  <a:t>attribute</a:t>
                </a:r>
                <a:r>
                  <a:rPr lang="it-IT" sz="2000" b="1" i="1" dirty="0">
                    <a:solidFill>
                      <a:prstClr val="black"/>
                    </a:solidFill>
                    <a:ea typeface="Cambria Math" panose="02040503050406030204" pitchFamily="18" charset="0"/>
                  </a:rPr>
                  <a:t> </a:t>
                </a:r>
                <a:r>
                  <a:rPr lang="it-IT" sz="2000" dirty="0">
                    <a:solidFill>
                      <a:prstClr val="black"/>
                    </a:solidFill>
                    <a:ea typeface="Cambria Math" panose="02040503050406030204" pitchFamily="18" charset="0"/>
                  </a:rPr>
                  <a:t>for splitting </a:t>
                </a:r>
                <a:r>
                  <a:rPr lang="it-IT" sz="2000" dirty="0" err="1">
                    <a:solidFill>
                      <a:prstClr val="black"/>
                    </a:solidFill>
                    <a:ea typeface="Cambria Math" panose="02040503050406030204" pitchFamily="18" charset="0"/>
                  </a:rPr>
                  <a:t>node</a:t>
                </a:r>
                <a:r>
                  <a:rPr lang="it-IT" sz="2000" dirty="0">
                    <a:solidFill>
                      <a:prstClr val="black"/>
                    </a:solidFill>
                    <a:ea typeface="Cambria Math" panose="02040503050406030204" pitchFamily="18" charset="0"/>
                  </a:rPr>
                  <a:t> </a:t>
                </a:r>
                <a14:m>
                  <m:oMath xmlns:m="http://schemas.openxmlformats.org/officeDocument/2006/math">
                    <m:r>
                      <a:rPr lang="it-IT" sz="2000" i="1" dirty="0" smtClean="0">
                        <a:solidFill>
                          <a:prstClr val="black"/>
                        </a:solidFill>
                        <a:latin typeface="Cambria Math" panose="02040503050406030204" pitchFamily="18" charset="0"/>
                        <a:ea typeface="Cambria Math" panose="02040503050406030204" pitchFamily="18" charset="0"/>
                      </a:rPr>
                      <m:t>𝑛</m:t>
                    </m:r>
                  </m:oMath>
                </a14:m>
                <a:r>
                  <a:rPr lang="en-US" sz="2000" i="1" dirty="0"/>
                  <a:t>: </a:t>
                </a:r>
                <a:r>
                  <a:rPr lang="en-US" sz="2000" dirty="0"/>
                  <a:t>highest </a:t>
                </a:r>
                <a:r>
                  <a:rPr lang="it-IT" sz="2000" dirty="0" err="1">
                    <a:solidFill>
                      <a:schemeClr val="accent2"/>
                    </a:solidFill>
                    <a:ea typeface="Cambria Math" panose="02040503050406030204" pitchFamily="18" charset="0"/>
                  </a:rPr>
                  <a:t>partition</a:t>
                </a:r>
                <a:r>
                  <a:rPr lang="it-IT" sz="2000" dirty="0">
                    <a:solidFill>
                      <a:schemeClr val="accent2"/>
                    </a:solidFill>
                    <a:ea typeface="Cambria Math" panose="02040503050406030204" pitchFamily="18" charset="0"/>
                  </a:rPr>
                  <a:t> fuzzy gain</a:t>
                </a:r>
                <a:endParaRPr lang="en-US" sz="2000" dirty="0">
                  <a:solidFill>
                    <a:schemeClr val="accent2"/>
                  </a:solidFill>
                </a:endParaRPr>
              </a:p>
            </p:txBody>
          </p:sp>
        </mc:Choice>
        <mc:Fallback xmlns="">
          <p:sp>
            <p:nvSpPr>
              <p:cNvPr id="2" name="Segnaposto contenuto 2">
                <a:extLst>
                  <a:ext uri="{FF2B5EF4-FFF2-40B4-BE49-F238E27FC236}">
                    <a16:creationId xmlns:a16="http://schemas.microsoft.com/office/drawing/2014/main" id="{DB039D07-936A-4125-23F1-540BD49F6B0C}"/>
                  </a:ext>
                </a:extLst>
              </p:cNvPr>
              <p:cNvSpPr txBox="1">
                <a:spLocks noRot="1" noChangeAspect="1" noMove="1" noResize="1" noEditPoints="1" noAdjustHandles="1" noChangeArrowheads="1" noChangeShapeType="1" noTextEdit="1"/>
              </p:cNvSpPr>
              <p:nvPr/>
            </p:nvSpPr>
            <p:spPr>
              <a:xfrm>
                <a:off x="138426" y="1460501"/>
                <a:ext cx="11567076" cy="4599640"/>
              </a:xfrm>
              <a:prstGeom prst="rect">
                <a:avLst/>
              </a:prstGeom>
              <a:blipFill>
                <a:blip r:embed="rId3"/>
                <a:stretch>
                  <a:fillRect l="-659" t="-1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0D4EA830-A363-96D6-3473-14AD89698913}"/>
                  </a:ext>
                </a:extLst>
              </p:cNvPr>
              <p:cNvSpPr txBox="1"/>
              <p:nvPr/>
            </p:nvSpPr>
            <p:spPr>
              <a:xfrm>
                <a:off x="360001" y="3754142"/>
                <a:ext cx="5651500" cy="92653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p>
                        <m:sSupPr>
                          <m:ctrlPr>
                            <a:rPr lang="it-IT" i="1" smtClean="0">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𝑃𝐹𝐺𝑎𝑖𝑛</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𝑃</m:t>
                              </m:r>
                            </m:e>
                            <m:sub>
                              <m:r>
                                <a:rPr lang="it-IT" i="1">
                                  <a:solidFill>
                                    <a:schemeClr val="tx2">
                                      <a:lumMod val="75000"/>
                                    </a:schemeClr>
                                  </a:solidFill>
                                  <a:latin typeface="Cambria Math" panose="02040503050406030204" pitchFamily="18" charset="0"/>
                                </a:rPr>
                                <m:t>𝑓</m:t>
                              </m:r>
                            </m:sub>
                          </m:sSub>
                        </m:e>
                      </m:d>
                      <m:r>
                        <a:rPr lang="it-IT" i="1">
                          <a:solidFill>
                            <a:schemeClr val="tx2">
                              <a:lumMod val="75000"/>
                            </a:schemeClr>
                          </a:solidFill>
                          <a:latin typeface="Cambria Math" panose="02040503050406030204" pitchFamily="18" charset="0"/>
                        </a:rPr>
                        <m:t>=</m:t>
                      </m:r>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𝐹𝑉𝑎𝑟</m:t>
                          </m:r>
                        </m:e>
                        <m:sup>
                          <m:r>
                            <a:rPr lang="it-IT" i="1">
                              <a:solidFill>
                                <a:schemeClr val="tx2">
                                  <a:lumMod val="75000"/>
                                </a:schemeClr>
                              </a:solidFill>
                              <a:latin typeface="Cambria Math" panose="02040503050406030204" pitchFamily="18" charset="0"/>
                            </a:rPr>
                            <m:t>𝑛</m:t>
                          </m:r>
                        </m:sup>
                      </m:sSup>
                      <m:r>
                        <a:rPr lang="it-IT" i="1">
                          <a:solidFill>
                            <a:schemeClr val="tx2">
                              <a:lumMod val="75000"/>
                            </a:schemeClr>
                          </a:solidFill>
                          <a:latin typeface="Cambria Math" panose="02040503050406030204" pitchFamily="18" charset="0"/>
                        </a:rPr>
                        <m:t>−</m:t>
                      </m:r>
                      <m:nary>
                        <m:naryPr>
                          <m:chr m:val="∑"/>
                          <m:ctrlPr>
                            <a:rPr lang="it-IT" i="1">
                              <a:solidFill>
                                <a:schemeClr val="tx2">
                                  <a:lumMod val="75000"/>
                                </a:schemeClr>
                              </a:solidFill>
                              <a:latin typeface="Cambria Math" panose="02040503050406030204" pitchFamily="18" charset="0"/>
                            </a:rPr>
                          </m:ctrlPr>
                        </m:naryPr>
                        <m:sub>
                          <m:r>
                            <m:rPr>
                              <m:brk m:alnAt="23"/>
                            </m:rPr>
                            <a:rPr lang="it-IT" i="1">
                              <a:solidFill>
                                <a:schemeClr val="tx2">
                                  <a:lumMod val="75000"/>
                                </a:schemeClr>
                              </a:solidFill>
                              <a:latin typeface="Cambria Math" panose="02040503050406030204" pitchFamily="18" charset="0"/>
                            </a:rPr>
                            <m:t>𝑗</m:t>
                          </m:r>
                          <m:r>
                            <a:rPr lang="it-IT" i="1">
                              <a:solidFill>
                                <a:schemeClr val="tx2">
                                  <a:lumMod val="75000"/>
                                </a:schemeClr>
                              </a:solidFill>
                              <a:latin typeface="Cambria Math" panose="02040503050406030204" pitchFamily="18" charset="0"/>
                            </a:rPr>
                            <m:t>=1</m:t>
                          </m:r>
                        </m:sub>
                        <m:sup>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𝑇</m:t>
                              </m:r>
                            </m:e>
                            <m:sub>
                              <m:r>
                                <a:rPr lang="it-IT" i="1">
                                  <a:solidFill>
                                    <a:schemeClr val="tx2">
                                      <a:lumMod val="75000"/>
                                    </a:schemeClr>
                                  </a:solidFill>
                                  <a:latin typeface="Cambria Math" panose="02040503050406030204" pitchFamily="18" charset="0"/>
                                </a:rPr>
                                <m:t>𝑓</m:t>
                              </m:r>
                            </m:sub>
                          </m:sSub>
                        </m:sup>
                        <m:e>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𝐹𝑉𝑎𝑟</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𝐴</m:t>
                                  </m:r>
                                </m:e>
                                <m:sub>
                                  <m:r>
                                    <a:rPr lang="it-IT" i="1">
                                      <a:solidFill>
                                        <a:schemeClr val="tx2">
                                          <a:lumMod val="75000"/>
                                        </a:schemeClr>
                                      </a:solidFill>
                                      <a:latin typeface="Cambria Math" panose="02040503050406030204" pitchFamily="18" charset="0"/>
                                    </a:rPr>
                                    <m:t>𝑓</m:t>
                                  </m:r>
                                  <m:r>
                                    <a:rPr lang="it-IT" i="1">
                                      <a:solidFill>
                                        <a:schemeClr val="tx2">
                                          <a:lumMod val="75000"/>
                                        </a:schemeClr>
                                      </a:solidFill>
                                      <a:latin typeface="Cambria Math" panose="02040503050406030204" pitchFamily="18" charset="0"/>
                                    </a:rPr>
                                    <m:t>,</m:t>
                                  </m:r>
                                  <m:r>
                                    <a:rPr lang="it-IT" i="1">
                                      <a:solidFill>
                                        <a:schemeClr val="tx2">
                                          <a:lumMod val="75000"/>
                                        </a:schemeClr>
                                      </a:solidFill>
                                      <a:latin typeface="Cambria Math" panose="02040503050406030204" pitchFamily="18" charset="0"/>
                                    </a:rPr>
                                    <m:t>𝑗</m:t>
                                  </m:r>
                                </m:sub>
                              </m:sSub>
                            </m:e>
                          </m:d>
                          <m:r>
                            <a:rPr lang="it-IT" i="1">
                              <a:solidFill>
                                <a:schemeClr val="tx2">
                                  <a:lumMod val="75000"/>
                                </a:schemeClr>
                              </a:solidFill>
                              <a:latin typeface="Cambria Math" panose="02040503050406030204" pitchFamily="18" charset="0"/>
                              <a:ea typeface="Cambria Math" panose="02040503050406030204" pitchFamily="18" charset="0"/>
                            </a:rPr>
                            <m:t>∙</m:t>
                          </m:r>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𝑊</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𝐴</m:t>
                                  </m:r>
                                </m:e>
                                <m:sub>
                                  <m:r>
                                    <a:rPr lang="it-IT" i="1">
                                      <a:solidFill>
                                        <a:schemeClr val="tx2">
                                          <a:lumMod val="75000"/>
                                        </a:schemeClr>
                                      </a:solidFill>
                                      <a:latin typeface="Cambria Math" panose="02040503050406030204" pitchFamily="18" charset="0"/>
                                    </a:rPr>
                                    <m:t>𝑓</m:t>
                                  </m:r>
                                  <m:r>
                                    <a:rPr lang="it-IT" i="1">
                                      <a:solidFill>
                                        <a:schemeClr val="tx2">
                                          <a:lumMod val="75000"/>
                                        </a:schemeClr>
                                      </a:solidFill>
                                      <a:latin typeface="Cambria Math" panose="02040503050406030204" pitchFamily="18" charset="0"/>
                                    </a:rPr>
                                    <m:t>,</m:t>
                                  </m:r>
                                  <m:r>
                                    <a:rPr lang="it-IT" i="1">
                                      <a:solidFill>
                                        <a:schemeClr val="tx2">
                                          <a:lumMod val="75000"/>
                                        </a:schemeClr>
                                      </a:solidFill>
                                      <a:latin typeface="Cambria Math" panose="02040503050406030204" pitchFamily="18" charset="0"/>
                                    </a:rPr>
                                    <m:t>𝑗</m:t>
                                  </m:r>
                                </m:sub>
                              </m:sSub>
                            </m:e>
                          </m:d>
                        </m:e>
                      </m:nary>
                    </m:oMath>
                  </m:oMathPara>
                </a14:m>
                <a:br>
                  <a:rPr lang="it-IT" dirty="0">
                    <a:solidFill>
                      <a:schemeClr val="tx2">
                        <a:lumMod val="75000"/>
                      </a:schemeClr>
                    </a:solidFill>
                  </a:rPr>
                </a:br>
                <a:endParaRPr lang="it-IT" dirty="0"/>
              </a:p>
            </p:txBody>
          </p:sp>
        </mc:Choice>
        <mc:Fallback xmlns="">
          <p:sp>
            <p:nvSpPr>
              <p:cNvPr id="8" name="CasellaDiTesto 7">
                <a:extLst>
                  <a:ext uri="{FF2B5EF4-FFF2-40B4-BE49-F238E27FC236}">
                    <a16:creationId xmlns:a16="http://schemas.microsoft.com/office/drawing/2014/main" id="{0D4EA830-A363-96D6-3473-14AD89698913}"/>
                  </a:ext>
                </a:extLst>
              </p:cNvPr>
              <p:cNvSpPr txBox="1">
                <a:spLocks noRot="1" noChangeAspect="1" noMove="1" noResize="1" noEditPoints="1" noAdjustHandles="1" noChangeArrowheads="1" noChangeShapeType="1" noTextEdit="1"/>
              </p:cNvSpPr>
              <p:nvPr/>
            </p:nvSpPr>
            <p:spPr>
              <a:xfrm>
                <a:off x="360001" y="3754142"/>
                <a:ext cx="5651500" cy="926536"/>
              </a:xfrm>
              <a:prstGeom prst="rect">
                <a:avLst/>
              </a:prstGeom>
              <a:blipFill>
                <a:blip r:embed="rId4"/>
                <a:stretch>
                  <a:fillRect t="-86486" b="-137838"/>
                </a:stretch>
              </a:blipFill>
            </p:spPr>
            <p:txBody>
              <a:bodyPr/>
              <a:lstStyle/>
              <a:p>
                <a:r>
                  <a:rPr lang="it-IT">
                    <a:noFill/>
                  </a:rPr>
                  <a:t> </a:t>
                </a:r>
              </a:p>
            </p:txBody>
          </p:sp>
        </mc:Fallback>
      </mc:AlternateContent>
      <p:sp>
        <p:nvSpPr>
          <p:cNvPr id="12" name="Rettangolo con angoli arrotondati 11">
            <a:extLst>
              <a:ext uri="{FF2B5EF4-FFF2-40B4-BE49-F238E27FC236}">
                <a16:creationId xmlns:a16="http://schemas.microsoft.com/office/drawing/2014/main" id="{35BACE17-AB03-B951-AE95-B583741A1D55}"/>
              </a:ext>
            </a:extLst>
          </p:cNvPr>
          <p:cNvSpPr/>
          <p:nvPr/>
        </p:nvSpPr>
        <p:spPr>
          <a:xfrm>
            <a:off x="2021608" y="4001621"/>
            <a:ext cx="699821" cy="432079"/>
          </a:xfrm>
          <a:prstGeom prst="roundRect">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con angoli arrotondati 12">
            <a:extLst>
              <a:ext uri="{FF2B5EF4-FFF2-40B4-BE49-F238E27FC236}">
                <a16:creationId xmlns:a16="http://schemas.microsoft.com/office/drawing/2014/main" id="{841D53EF-6481-7905-3A93-3C814005D498}"/>
              </a:ext>
            </a:extLst>
          </p:cNvPr>
          <p:cNvSpPr/>
          <p:nvPr/>
        </p:nvSpPr>
        <p:spPr>
          <a:xfrm>
            <a:off x="2943004" y="3754142"/>
            <a:ext cx="2746595" cy="932157"/>
          </a:xfrm>
          <a:prstGeom prst="roundRect">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FDAFE247-83D1-7C5F-62DE-D063DE811202}"/>
                  </a:ext>
                </a:extLst>
              </p:cNvPr>
              <p:cNvSpPr txBox="1"/>
              <p:nvPr/>
            </p:nvSpPr>
            <p:spPr>
              <a:xfrm>
                <a:off x="7785639" y="3902661"/>
                <a:ext cx="4267935" cy="180754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p>
                        <m:sSupPr>
                          <m:ctrlPr>
                            <a:rPr lang="it-IT" i="1" smtClean="0">
                              <a:solidFill>
                                <a:schemeClr val="tx2">
                                  <a:lumMod val="75000"/>
                                </a:schemeClr>
                              </a:solidFill>
                              <a:latin typeface="Cambria Math" panose="02040503050406030204" pitchFamily="18" charset="0"/>
                            </a:rPr>
                          </m:ctrlPr>
                        </m:sSupPr>
                        <m:e>
                          <m:r>
                            <a:rPr lang="it-IT" b="0" i="1" smtClean="0">
                              <a:solidFill>
                                <a:schemeClr val="tx2">
                                  <a:lumMod val="75000"/>
                                </a:schemeClr>
                              </a:solidFill>
                              <a:latin typeface="Cambria Math" panose="02040503050406030204" pitchFamily="18" charset="0"/>
                            </a:rPr>
                            <m:t>𝐹𝑉𝑎𝑟</m:t>
                          </m:r>
                        </m:e>
                        <m:sup>
                          <m:r>
                            <a:rPr lang="it-IT" b="0" i="1" smtClean="0">
                              <a:solidFill>
                                <a:schemeClr val="tx2">
                                  <a:lumMod val="75000"/>
                                </a:schemeClr>
                              </a:solidFill>
                              <a:latin typeface="Cambria Math" panose="02040503050406030204" pitchFamily="18" charset="0"/>
                            </a:rPr>
                            <m:t>𝑛</m:t>
                          </m:r>
                        </m:sup>
                      </m:sSup>
                      <m:r>
                        <a:rPr lang="it-IT" b="0" i="1" smtClean="0">
                          <a:solidFill>
                            <a:schemeClr val="tx2">
                              <a:lumMod val="75000"/>
                            </a:schemeClr>
                          </a:solidFill>
                          <a:latin typeface="Cambria Math" panose="02040503050406030204" pitchFamily="18" charset="0"/>
                        </a:rPr>
                        <m:t>=</m:t>
                      </m:r>
                      <m:f>
                        <m:fPr>
                          <m:ctrlPr>
                            <a:rPr lang="it-IT" b="0" i="1" smtClean="0">
                              <a:solidFill>
                                <a:schemeClr val="tx2">
                                  <a:lumMod val="75000"/>
                                </a:schemeClr>
                              </a:solidFill>
                              <a:latin typeface="Cambria Math" panose="02040503050406030204" pitchFamily="18" charset="0"/>
                            </a:rPr>
                          </m:ctrlPr>
                        </m:fPr>
                        <m:num>
                          <m:nary>
                            <m:naryPr>
                              <m:chr m:val="∑"/>
                              <m:limLoc m:val="subSup"/>
                              <m:supHide m:val="on"/>
                              <m:ctrlPr>
                                <a:rPr lang="it-IT" i="1">
                                  <a:solidFill>
                                    <a:schemeClr val="tx2">
                                      <a:lumMod val="75000"/>
                                    </a:schemeClr>
                                  </a:solidFill>
                                  <a:latin typeface="Cambria Math" panose="02040503050406030204" pitchFamily="18" charset="0"/>
                                </a:rPr>
                              </m:ctrlPr>
                            </m:naryPr>
                            <m:sub>
                              <m:r>
                                <m:rPr>
                                  <m:brk m:alnAt="9"/>
                                </m:rPr>
                                <a:rPr lang="it-IT" i="1">
                                  <a:solidFill>
                                    <a:schemeClr val="tx2">
                                      <a:lumMod val="75000"/>
                                    </a:schemeClr>
                                  </a:solidFill>
                                  <a:latin typeface="Cambria Math" panose="02040503050406030204" pitchFamily="18" charset="0"/>
                                </a:rPr>
                                <m:t>(</m:t>
                              </m:r>
                              <m:sSub>
                                <m:sSubPr>
                                  <m:ctrlPr>
                                    <a:rPr lang="it-IT" b="1" i="1">
                                      <a:solidFill>
                                        <a:schemeClr val="tx2">
                                          <a:lumMod val="75000"/>
                                        </a:schemeClr>
                                      </a:solidFill>
                                      <a:latin typeface="Cambria Math" panose="02040503050406030204" pitchFamily="18" charset="0"/>
                                    </a:rPr>
                                  </m:ctrlPr>
                                </m:sSubPr>
                                <m:e>
                                  <m:r>
                                    <a:rPr lang="it-IT" b="1" i="1">
                                      <a:solidFill>
                                        <a:schemeClr val="tx2">
                                          <a:lumMod val="75000"/>
                                        </a:schemeClr>
                                      </a:solidFill>
                                      <a:latin typeface="Cambria Math" panose="02040503050406030204" pitchFamily="18" charset="0"/>
                                    </a:rPr>
                                    <m:t>𝒙</m:t>
                                  </m:r>
                                </m:e>
                                <m:sub>
                                  <m:r>
                                    <a:rPr lang="it-IT" b="1" i="1">
                                      <a:solidFill>
                                        <a:schemeClr val="tx2">
                                          <a:lumMod val="75000"/>
                                        </a:schemeClr>
                                      </a:solidFill>
                                      <a:latin typeface="Cambria Math" panose="02040503050406030204" pitchFamily="18" charset="0"/>
                                    </a:rPr>
                                    <m:t>𝒊</m:t>
                                  </m:r>
                                </m:sub>
                              </m:sSub>
                              <m:r>
                                <m:rPr>
                                  <m:brk m:alnAt="9"/>
                                </m:rPr>
                                <a:rPr lang="it-IT" i="1">
                                  <a:solidFill>
                                    <a:schemeClr val="tx2">
                                      <a:lumMod val="75000"/>
                                    </a:schemeClr>
                                  </a:solidFill>
                                  <a:latin typeface="Cambria Math" panose="02040503050406030204" pitchFamily="18" charset="0"/>
                                </a:rPr>
                                <m:t>,</m:t>
                              </m:r>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𝑦</m:t>
                                  </m:r>
                                </m:e>
                                <m:sub>
                                  <m:r>
                                    <a:rPr lang="it-IT" i="1">
                                      <a:solidFill>
                                        <a:schemeClr val="tx2">
                                          <a:lumMod val="75000"/>
                                        </a:schemeClr>
                                      </a:solidFill>
                                      <a:latin typeface="Cambria Math" panose="02040503050406030204" pitchFamily="18" charset="0"/>
                                    </a:rPr>
                                    <m:t>𝑖</m:t>
                                  </m:r>
                                </m:sub>
                              </m:sSub>
                              <m:r>
                                <a:rPr lang="it-IT" i="1">
                                  <a:solidFill>
                                    <a:schemeClr val="tx2">
                                      <a:lumMod val="75000"/>
                                    </a:schemeClr>
                                  </a:solidFill>
                                  <a:latin typeface="Cambria Math" panose="02040503050406030204" pitchFamily="18" charset="0"/>
                                </a:rPr>
                                <m:t>)</m:t>
                              </m:r>
                              <m:r>
                                <a:rPr lang="it-IT" i="1">
                                  <a:solidFill>
                                    <a:schemeClr val="tx2">
                                      <a:lumMod val="75000"/>
                                    </a:schemeClr>
                                  </a:solidFill>
                                  <a:latin typeface="Cambria Math" panose="02040503050406030204" pitchFamily="18" charset="0"/>
                                  <a:ea typeface="Cambria Math" panose="02040503050406030204" pitchFamily="18" charset="0"/>
                                </a:rPr>
                                <m:t>∈</m:t>
                              </m:r>
                              <m:sSup>
                                <m:sSupPr>
                                  <m:ctrlPr>
                                    <a:rPr lang="it-IT" i="1" dirty="0">
                                      <a:solidFill>
                                        <a:prstClr val="black"/>
                                      </a:solidFill>
                                      <a:latin typeface="Cambria Math" panose="02040503050406030204" pitchFamily="18" charset="0"/>
                                      <a:ea typeface="Cambria Math" panose="02040503050406030204" pitchFamily="18" charset="0"/>
                                    </a:rPr>
                                  </m:ctrlPr>
                                </m:sSupPr>
                                <m:e>
                                  <m:r>
                                    <a:rPr lang="it-IT" i="1" dirty="0">
                                      <a:solidFill>
                                        <a:prstClr val="black"/>
                                      </a:solidFill>
                                      <a:latin typeface="Cambria Math" panose="02040503050406030204" pitchFamily="18" charset="0"/>
                                      <a:ea typeface="Cambria Math" panose="02040503050406030204" pitchFamily="18" charset="0"/>
                                    </a:rPr>
                                    <m:t>𝑆</m:t>
                                  </m:r>
                                </m:e>
                                <m:sup>
                                  <m:r>
                                    <a:rPr lang="it-IT" i="1" dirty="0">
                                      <a:solidFill>
                                        <a:prstClr val="black"/>
                                      </a:solidFill>
                                      <a:latin typeface="Cambria Math" panose="02040503050406030204" pitchFamily="18" charset="0"/>
                                      <a:ea typeface="Cambria Math" panose="02040503050406030204" pitchFamily="18" charset="0"/>
                                    </a:rPr>
                                    <m:t>𝑛</m:t>
                                  </m:r>
                                </m:sup>
                              </m:sSup>
                            </m:sub>
                            <m:sup/>
                            <m:e>
                              <m:sSup>
                                <m:sSupPr>
                                  <m:ctrlPr>
                                    <a:rPr lang="it-IT" i="1" dirty="0" smtClean="0">
                                      <a:solidFill>
                                        <a:prstClr val="black"/>
                                      </a:solidFill>
                                      <a:latin typeface="Cambria Math" panose="02040503050406030204" pitchFamily="18" charset="0"/>
                                      <a:ea typeface="Cambria Math" panose="02040503050406030204" pitchFamily="18" charset="0"/>
                                    </a:rPr>
                                  </m:ctrlPr>
                                </m:sSupPr>
                                <m:e>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𝑦</m:t>
                                          </m:r>
                                        </m:e>
                                        <m:sub>
                                          <m:r>
                                            <a:rPr lang="it-IT" i="1">
                                              <a:solidFill>
                                                <a:schemeClr val="tx2">
                                                  <a:lumMod val="75000"/>
                                                </a:schemeClr>
                                              </a:solidFill>
                                              <a:latin typeface="Cambria Math" panose="02040503050406030204" pitchFamily="18" charset="0"/>
                                            </a:rPr>
                                            <m:t>𝑖</m:t>
                                          </m:r>
                                        </m:sub>
                                      </m:sSub>
                                      <m:r>
                                        <a:rPr lang="it-IT" i="1">
                                          <a:solidFill>
                                            <a:schemeClr val="tx2">
                                              <a:lumMod val="75000"/>
                                            </a:schemeClr>
                                          </a:solidFill>
                                          <a:latin typeface="Cambria Math" panose="02040503050406030204" pitchFamily="18" charset="0"/>
                                        </a:rPr>
                                        <m:t>−</m:t>
                                      </m:r>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𝐹𝑀</m:t>
                                          </m:r>
                                        </m:e>
                                        <m:sup>
                                          <m:r>
                                            <a:rPr lang="it-IT" i="1">
                                              <a:solidFill>
                                                <a:schemeClr val="tx2">
                                                  <a:lumMod val="75000"/>
                                                </a:schemeClr>
                                              </a:solidFill>
                                              <a:latin typeface="Cambria Math" panose="02040503050406030204" pitchFamily="18" charset="0"/>
                                            </a:rPr>
                                            <m:t>𝑛</m:t>
                                          </m:r>
                                        </m:sup>
                                      </m:sSup>
                                    </m:e>
                                  </m:d>
                                </m:e>
                                <m:sup>
                                  <m:r>
                                    <a:rPr lang="it-IT" b="0" i="1" dirty="0" smtClean="0">
                                      <a:solidFill>
                                        <a:prstClr val="black"/>
                                      </a:solidFill>
                                      <a:latin typeface="Cambria Math" panose="02040503050406030204" pitchFamily="18" charset="0"/>
                                      <a:ea typeface="Cambria Math" panose="02040503050406030204" pitchFamily="18" charset="0"/>
                                    </a:rPr>
                                    <m:t>2</m:t>
                                  </m:r>
                                </m:sup>
                              </m:sSup>
                              <m:d>
                                <m:dPr>
                                  <m:ctrlPr>
                                    <a:rPr lang="it-IT" i="1">
                                      <a:solidFill>
                                        <a:schemeClr val="tx2">
                                          <a:lumMod val="75000"/>
                                        </a:schemeClr>
                                      </a:solidFill>
                                      <a:latin typeface="Cambria Math" panose="02040503050406030204" pitchFamily="18" charset="0"/>
                                    </a:rPr>
                                  </m:ctrlPr>
                                </m:dPr>
                                <m:e>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𝑤</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𝑥</m:t>
                                          </m:r>
                                        </m:e>
                                        <m:sub>
                                          <m:r>
                                            <a:rPr lang="it-IT" i="1">
                                              <a:solidFill>
                                                <a:schemeClr val="tx2">
                                                  <a:lumMod val="75000"/>
                                                </a:schemeClr>
                                              </a:solidFill>
                                              <a:latin typeface="Cambria Math" panose="02040503050406030204" pitchFamily="18" charset="0"/>
                                            </a:rPr>
                                            <m:t>𝑖</m:t>
                                          </m:r>
                                        </m:sub>
                                      </m:sSub>
                                    </m:e>
                                  </m:d>
                                </m:e>
                              </m:d>
                            </m:e>
                          </m:nary>
                        </m:num>
                        <m:den>
                          <m:nary>
                            <m:naryPr>
                              <m:chr m:val="∑"/>
                              <m:limLoc m:val="subSup"/>
                              <m:supHide m:val="on"/>
                              <m:ctrlPr>
                                <a:rPr lang="it-IT" b="0" i="1" smtClean="0">
                                  <a:solidFill>
                                    <a:schemeClr val="tx2">
                                      <a:lumMod val="75000"/>
                                    </a:schemeClr>
                                  </a:solidFill>
                                  <a:latin typeface="Cambria Math" panose="02040503050406030204" pitchFamily="18" charset="0"/>
                                </a:rPr>
                              </m:ctrlPr>
                            </m:naryPr>
                            <m:sub>
                              <m:r>
                                <m:rPr>
                                  <m:brk m:alnAt="9"/>
                                </m:rPr>
                                <a:rPr lang="it-IT" b="0" i="1" smtClean="0">
                                  <a:solidFill>
                                    <a:schemeClr val="tx2">
                                      <a:lumMod val="75000"/>
                                    </a:schemeClr>
                                  </a:solidFill>
                                  <a:latin typeface="Cambria Math" panose="02040503050406030204" pitchFamily="18" charset="0"/>
                                </a:rPr>
                                <m:t>(</m:t>
                              </m:r>
                              <m:sSub>
                                <m:sSubPr>
                                  <m:ctrlPr>
                                    <a:rPr lang="it-IT" b="0" i="1" smtClean="0">
                                      <a:solidFill>
                                        <a:schemeClr val="tx2">
                                          <a:lumMod val="75000"/>
                                        </a:schemeClr>
                                      </a:solidFill>
                                      <a:latin typeface="Cambria Math" panose="02040503050406030204" pitchFamily="18" charset="0"/>
                                    </a:rPr>
                                  </m:ctrlPr>
                                </m:sSubPr>
                                <m:e>
                                  <m:r>
                                    <a:rPr lang="it-IT" b="1" i="1" smtClean="0">
                                      <a:solidFill>
                                        <a:schemeClr val="tx2">
                                          <a:lumMod val="75000"/>
                                        </a:schemeClr>
                                      </a:solidFill>
                                      <a:latin typeface="Cambria Math" panose="02040503050406030204" pitchFamily="18" charset="0"/>
                                    </a:rPr>
                                    <m:t>𝒙</m:t>
                                  </m:r>
                                </m:e>
                                <m:sub>
                                  <m:r>
                                    <a:rPr lang="it-IT" b="0" i="1" smtClean="0">
                                      <a:solidFill>
                                        <a:schemeClr val="tx2">
                                          <a:lumMod val="75000"/>
                                        </a:schemeClr>
                                      </a:solidFill>
                                      <a:latin typeface="Cambria Math" panose="02040503050406030204" pitchFamily="18" charset="0"/>
                                    </a:rPr>
                                    <m:t>𝑖</m:t>
                                  </m:r>
                                </m:sub>
                              </m:sSub>
                              <m:r>
                                <m:rPr>
                                  <m:brk m:alnAt="9"/>
                                </m:rPr>
                                <a:rPr lang="it-IT" b="0" i="1" smtClean="0">
                                  <a:solidFill>
                                    <a:schemeClr val="tx2">
                                      <a:lumMod val="75000"/>
                                    </a:schemeClr>
                                  </a:solidFill>
                                  <a:latin typeface="Cambria Math" panose="02040503050406030204" pitchFamily="18" charset="0"/>
                                </a:rPr>
                                <m:t>,</m:t>
                              </m:r>
                              <m:sSub>
                                <m:sSubPr>
                                  <m:ctrlPr>
                                    <a:rPr lang="it-IT" i="1">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panose="02040503050406030204" pitchFamily="18" charset="0"/>
                                    </a:rPr>
                                    <m:t>𝑦</m:t>
                                  </m:r>
                                </m:e>
                                <m:sub>
                                  <m:r>
                                    <a:rPr lang="it-IT" i="1">
                                      <a:solidFill>
                                        <a:schemeClr val="tx2">
                                          <a:lumMod val="75000"/>
                                        </a:schemeClr>
                                      </a:solidFill>
                                      <a:latin typeface="Cambria Math" panose="02040503050406030204" pitchFamily="18" charset="0"/>
                                    </a:rPr>
                                    <m:t>𝑖</m:t>
                                  </m:r>
                                </m:sub>
                              </m:sSub>
                              <m:r>
                                <a:rPr lang="it-IT" b="0" i="1" smtClean="0">
                                  <a:solidFill>
                                    <a:schemeClr val="tx2">
                                      <a:lumMod val="75000"/>
                                    </a:schemeClr>
                                  </a:solidFill>
                                  <a:latin typeface="Cambria Math" panose="02040503050406030204" pitchFamily="18" charset="0"/>
                                </a:rPr>
                                <m:t>)</m:t>
                              </m:r>
                              <m:r>
                                <a:rPr lang="it-IT" b="0" i="1" smtClean="0">
                                  <a:solidFill>
                                    <a:schemeClr val="tx2">
                                      <a:lumMod val="75000"/>
                                    </a:schemeClr>
                                  </a:solidFill>
                                  <a:latin typeface="Cambria Math" panose="02040503050406030204" pitchFamily="18" charset="0"/>
                                  <a:ea typeface="Cambria Math" panose="02040503050406030204" pitchFamily="18" charset="0"/>
                                </a:rPr>
                                <m:t>∈</m:t>
                              </m:r>
                              <m:sSup>
                                <m:sSupPr>
                                  <m:ctrlPr>
                                    <a:rPr lang="it-IT" i="1" dirty="0">
                                      <a:solidFill>
                                        <a:prstClr val="black"/>
                                      </a:solidFill>
                                      <a:latin typeface="Cambria Math" panose="02040503050406030204" pitchFamily="18" charset="0"/>
                                      <a:ea typeface="Cambria Math" panose="02040503050406030204" pitchFamily="18" charset="0"/>
                                    </a:rPr>
                                  </m:ctrlPr>
                                </m:sSupPr>
                                <m:e>
                                  <m:r>
                                    <a:rPr lang="it-IT" i="1" dirty="0">
                                      <a:solidFill>
                                        <a:prstClr val="black"/>
                                      </a:solidFill>
                                      <a:latin typeface="Cambria Math" panose="02040503050406030204" pitchFamily="18" charset="0"/>
                                      <a:ea typeface="Cambria Math" panose="02040503050406030204" pitchFamily="18" charset="0"/>
                                    </a:rPr>
                                    <m:t>𝑆</m:t>
                                  </m:r>
                                </m:e>
                                <m:sup>
                                  <m:r>
                                    <a:rPr lang="it-IT" i="1" dirty="0">
                                      <a:solidFill>
                                        <a:prstClr val="black"/>
                                      </a:solidFill>
                                      <a:latin typeface="Cambria Math" panose="02040503050406030204" pitchFamily="18" charset="0"/>
                                      <a:ea typeface="Cambria Math" panose="02040503050406030204" pitchFamily="18" charset="0"/>
                                    </a:rPr>
                                    <m:t>𝑛</m:t>
                                  </m:r>
                                </m:sup>
                              </m:sSup>
                            </m:sub>
                            <m:sup/>
                            <m:e>
                              <m:d>
                                <m:dPr>
                                  <m:ctrlPr>
                                    <a:rPr lang="it-IT" b="0" i="1" smtClean="0">
                                      <a:solidFill>
                                        <a:schemeClr val="tx2">
                                          <a:lumMod val="75000"/>
                                        </a:schemeClr>
                                      </a:solidFill>
                                      <a:latin typeface="Cambria Math" panose="02040503050406030204" pitchFamily="18" charset="0"/>
                                    </a:rPr>
                                  </m:ctrlPr>
                                </m:dPr>
                                <m:e>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𝑤</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𝑥</m:t>
                                          </m:r>
                                        </m:e>
                                        <m:sub>
                                          <m:r>
                                            <a:rPr lang="it-IT" i="1">
                                              <a:solidFill>
                                                <a:schemeClr val="tx2">
                                                  <a:lumMod val="75000"/>
                                                </a:schemeClr>
                                              </a:solidFill>
                                              <a:latin typeface="Cambria Math" panose="02040503050406030204" pitchFamily="18" charset="0"/>
                                            </a:rPr>
                                            <m:t>𝑖</m:t>
                                          </m:r>
                                        </m:sub>
                                      </m:sSub>
                                    </m:e>
                                  </m:d>
                                </m:e>
                              </m:d>
                            </m:e>
                          </m:nary>
                        </m:den>
                      </m:f>
                    </m:oMath>
                  </m:oMathPara>
                </a14:m>
                <a:endParaRPr lang="it-IT" dirty="0"/>
              </a:p>
              <a:p>
                <a:endParaRPr lang="it-IT" dirty="0"/>
              </a:p>
              <a:p>
                <a:pPr/>
                <a14:m>
                  <m:oMathPara xmlns:m="http://schemas.openxmlformats.org/officeDocument/2006/math">
                    <m:oMathParaPr>
                      <m:jc m:val="left"/>
                    </m:oMathParaPr>
                    <m:oMath xmlns:m="http://schemas.openxmlformats.org/officeDocument/2006/math">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𝐹</m:t>
                          </m:r>
                          <m:r>
                            <a:rPr lang="it-IT" b="0" i="1" smtClean="0">
                              <a:solidFill>
                                <a:schemeClr val="tx2">
                                  <a:lumMod val="75000"/>
                                </a:schemeClr>
                              </a:solidFill>
                              <a:latin typeface="Cambria Math" panose="02040503050406030204" pitchFamily="18" charset="0"/>
                            </a:rPr>
                            <m:t>𝑀</m:t>
                          </m:r>
                        </m:e>
                        <m:sup>
                          <m:r>
                            <a:rPr lang="it-IT" i="1">
                              <a:solidFill>
                                <a:schemeClr val="tx2">
                                  <a:lumMod val="75000"/>
                                </a:schemeClr>
                              </a:solidFill>
                              <a:latin typeface="Cambria Math" panose="02040503050406030204" pitchFamily="18" charset="0"/>
                            </a:rPr>
                            <m:t>𝑛</m:t>
                          </m:r>
                        </m:sup>
                      </m:sSup>
                      <m:r>
                        <a:rPr lang="it-IT" i="1">
                          <a:solidFill>
                            <a:schemeClr val="tx2">
                              <a:lumMod val="75000"/>
                            </a:schemeClr>
                          </a:solidFill>
                          <a:latin typeface="Cambria Math" panose="02040503050406030204" pitchFamily="18" charset="0"/>
                        </a:rPr>
                        <m:t>=</m:t>
                      </m:r>
                      <m:f>
                        <m:fPr>
                          <m:ctrlPr>
                            <a:rPr lang="it-IT" i="1">
                              <a:solidFill>
                                <a:schemeClr val="tx2">
                                  <a:lumMod val="75000"/>
                                </a:schemeClr>
                              </a:solidFill>
                              <a:latin typeface="Cambria Math" panose="02040503050406030204" pitchFamily="18" charset="0"/>
                            </a:rPr>
                          </m:ctrlPr>
                        </m:fPr>
                        <m:num>
                          <m:nary>
                            <m:naryPr>
                              <m:chr m:val="∑"/>
                              <m:limLoc m:val="subSup"/>
                              <m:supHide m:val="on"/>
                              <m:ctrlPr>
                                <a:rPr lang="it-IT" i="1">
                                  <a:solidFill>
                                    <a:schemeClr val="tx2">
                                      <a:lumMod val="75000"/>
                                    </a:schemeClr>
                                  </a:solidFill>
                                  <a:latin typeface="Cambria Math" panose="02040503050406030204" pitchFamily="18" charset="0"/>
                                </a:rPr>
                              </m:ctrlPr>
                            </m:naryPr>
                            <m:sub>
                              <m:r>
                                <m:rPr>
                                  <m:brk m:alnAt="9"/>
                                </m:rPr>
                                <a:rPr lang="it-IT" i="1">
                                  <a:solidFill>
                                    <a:schemeClr val="tx2">
                                      <a:lumMod val="75000"/>
                                    </a:schemeClr>
                                  </a:solidFill>
                                  <a:latin typeface="Cambria Math" panose="02040503050406030204" pitchFamily="18" charset="0"/>
                                </a:rPr>
                                <m:t>(</m:t>
                              </m:r>
                              <m:sSub>
                                <m:sSubPr>
                                  <m:ctrlPr>
                                    <a:rPr lang="it-IT" b="1" i="1">
                                      <a:solidFill>
                                        <a:schemeClr val="tx2">
                                          <a:lumMod val="75000"/>
                                        </a:schemeClr>
                                      </a:solidFill>
                                      <a:latin typeface="Cambria Math" panose="02040503050406030204" pitchFamily="18" charset="0"/>
                                    </a:rPr>
                                  </m:ctrlPr>
                                </m:sSubPr>
                                <m:e>
                                  <m:r>
                                    <a:rPr lang="it-IT" b="1" i="1">
                                      <a:solidFill>
                                        <a:schemeClr val="tx2">
                                          <a:lumMod val="75000"/>
                                        </a:schemeClr>
                                      </a:solidFill>
                                      <a:latin typeface="Cambria Math" panose="02040503050406030204" pitchFamily="18" charset="0"/>
                                    </a:rPr>
                                    <m:t>𝒙</m:t>
                                  </m:r>
                                </m:e>
                                <m:sub>
                                  <m:r>
                                    <a:rPr lang="it-IT" b="1" i="1">
                                      <a:solidFill>
                                        <a:schemeClr val="tx2">
                                          <a:lumMod val="75000"/>
                                        </a:schemeClr>
                                      </a:solidFill>
                                      <a:latin typeface="Cambria Math" panose="02040503050406030204" pitchFamily="18" charset="0"/>
                                    </a:rPr>
                                    <m:t>𝒊</m:t>
                                  </m:r>
                                </m:sub>
                              </m:sSub>
                              <m:r>
                                <m:rPr>
                                  <m:brk m:alnAt="9"/>
                                </m:rPr>
                                <a:rPr lang="it-IT" i="1">
                                  <a:solidFill>
                                    <a:schemeClr val="tx2">
                                      <a:lumMod val="75000"/>
                                    </a:schemeClr>
                                  </a:solidFill>
                                  <a:latin typeface="Cambria Math" panose="02040503050406030204" pitchFamily="18" charset="0"/>
                                </a:rPr>
                                <m:t>,</m:t>
                              </m:r>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𝑦</m:t>
                                  </m:r>
                                </m:e>
                                <m:sub>
                                  <m:r>
                                    <a:rPr lang="it-IT" i="1">
                                      <a:solidFill>
                                        <a:schemeClr val="tx2">
                                          <a:lumMod val="75000"/>
                                        </a:schemeClr>
                                      </a:solidFill>
                                      <a:latin typeface="Cambria Math" panose="02040503050406030204" pitchFamily="18" charset="0"/>
                                    </a:rPr>
                                    <m:t>𝑖</m:t>
                                  </m:r>
                                </m:sub>
                              </m:sSub>
                              <m:r>
                                <a:rPr lang="it-IT" i="1">
                                  <a:solidFill>
                                    <a:schemeClr val="tx2">
                                      <a:lumMod val="75000"/>
                                    </a:schemeClr>
                                  </a:solidFill>
                                  <a:latin typeface="Cambria Math" panose="02040503050406030204" pitchFamily="18" charset="0"/>
                                </a:rPr>
                                <m:t>)</m:t>
                              </m:r>
                              <m:r>
                                <a:rPr lang="it-IT" i="1">
                                  <a:solidFill>
                                    <a:schemeClr val="tx2">
                                      <a:lumMod val="75000"/>
                                    </a:schemeClr>
                                  </a:solidFill>
                                  <a:latin typeface="Cambria Math" panose="02040503050406030204" pitchFamily="18" charset="0"/>
                                  <a:ea typeface="Cambria Math" panose="02040503050406030204" pitchFamily="18" charset="0"/>
                                </a:rPr>
                                <m:t>∈</m:t>
                              </m:r>
                              <m:sSup>
                                <m:sSupPr>
                                  <m:ctrlPr>
                                    <a:rPr lang="it-IT" i="1" dirty="0">
                                      <a:solidFill>
                                        <a:prstClr val="black"/>
                                      </a:solidFill>
                                      <a:latin typeface="Cambria Math" panose="02040503050406030204" pitchFamily="18" charset="0"/>
                                      <a:ea typeface="Cambria Math" panose="02040503050406030204" pitchFamily="18" charset="0"/>
                                    </a:rPr>
                                  </m:ctrlPr>
                                </m:sSupPr>
                                <m:e>
                                  <m:r>
                                    <a:rPr lang="it-IT" i="1" dirty="0">
                                      <a:solidFill>
                                        <a:prstClr val="black"/>
                                      </a:solidFill>
                                      <a:latin typeface="Cambria Math" panose="02040503050406030204" pitchFamily="18" charset="0"/>
                                      <a:ea typeface="Cambria Math" panose="02040503050406030204" pitchFamily="18" charset="0"/>
                                    </a:rPr>
                                    <m:t>𝑆</m:t>
                                  </m:r>
                                </m:e>
                                <m:sup>
                                  <m:r>
                                    <a:rPr lang="it-IT" i="1" dirty="0">
                                      <a:solidFill>
                                        <a:prstClr val="black"/>
                                      </a:solidFill>
                                      <a:latin typeface="Cambria Math" panose="02040503050406030204" pitchFamily="18" charset="0"/>
                                      <a:ea typeface="Cambria Math" panose="02040503050406030204" pitchFamily="18" charset="0"/>
                                    </a:rPr>
                                    <m:t>𝑛</m:t>
                                  </m:r>
                                </m:sup>
                              </m:sSup>
                            </m:sub>
                            <m:sup/>
                            <m:e>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𝑦</m:t>
                                      </m:r>
                                    </m:e>
                                    <m:sub>
                                      <m:r>
                                        <a:rPr lang="it-IT" i="1">
                                          <a:solidFill>
                                            <a:schemeClr val="tx2">
                                              <a:lumMod val="75000"/>
                                            </a:schemeClr>
                                          </a:solidFill>
                                          <a:latin typeface="Cambria Math" panose="02040503050406030204" pitchFamily="18" charset="0"/>
                                        </a:rPr>
                                        <m:t>𝑖</m:t>
                                      </m:r>
                                    </m:sub>
                                  </m:sSub>
                                </m:e>
                              </m:d>
                              <m:d>
                                <m:dPr>
                                  <m:ctrlPr>
                                    <a:rPr lang="it-IT" i="1">
                                      <a:solidFill>
                                        <a:schemeClr val="tx2">
                                          <a:lumMod val="75000"/>
                                        </a:schemeClr>
                                      </a:solidFill>
                                      <a:latin typeface="Cambria Math" panose="02040503050406030204" pitchFamily="18" charset="0"/>
                                    </a:rPr>
                                  </m:ctrlPr>
                                </m:dPr>
                                <m:e>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𝑤</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𝑥</m:t>
                                          </m:r>
                                        </m:e>
                                        <m:sub>
                                          <m:r>
                                            <a:rPr lang="it-IT" i="1">
                                              <a:solidFill>
                                                <a:schemeClr val="tx2">
                                                  <a:lumMod val="75000"/>
                                                </a:schemeClr>
                                              </a:solidFill>
                                              <a:latin typeface="Cambria Math" panose="02040503050406030204" pitchFamily="18" charset="0"/>
                                            </a:rPr>
                                            <m:t>𝑖</m:t>
                                          </m:r>
                                        </m:sub>
                                      </m:sSub>
                                    </m:e>
                                  </m:d>
                                </m:e>
                              </m:d>
                            </m:e>
                          </m:nary>
                        </m:num>
                        <m:den>
                          <m:nary>
                            <m:naryPr>
                              <m:chr m:val="∑"/>
                              <m:limLoc m:val="subSup"/>
                              <m:supHide m:val="on"/>
                              <m:ctrlPr>
                                <a:rPr lang="it-IT" i="1">
                                  <a:solidFill>
                                    <a:schemeClr val="tx2">
                                      <a:lumMod val="75000"/>
                                    </a:schemeClr>
                                  </a:solidFill>
                                  <a:latin typeface="Cambria Math" panose="02040503050406030204" pitchFamily="18" charset="0"/>
                                </a:rPr>
                              </m:ctrlPr>
                            </m:naryPr>
                            <m:sub>
                              <m:r>
                                <m:rPr>
                                  <m:brk m:alnAt="9"/>
                                </m:rPr>
                                <a:rPr lang="it-IT" i="1">
                                  <a:solidFill>
                                    <a:schemeClr val="tx2">
                                      <a:lumMod val="75000"/>
                                    </a:schemeClr>
                                  </a:solidFill>
                                  <a:latin typeface="Cambria Math" panose="02040503050406030204" pitchFamily="18" charset="0"/>
                                </a:rPr>
                                <m:t>(</m:t>
                              </m:r>
                              <m:sSub>
                                <m:sSubPr>
                                  <m:ctrlPr>
                                    <a:rPr lang="it-IT" i="1">
                                      <a:solidFill>
                                        <a:schemeClr val="tx2">
                                          <a:lumMod val="75000"/>
                                        </a:schemeClr>
                                      </a:solidFill>
                                      <a:latin typeface="Cambria Math" panose="02040503050406030204" pitchFamily="18" charset="0"/>
                                    </a:rPr>
                                  </m:ctrlPr>
                                </m:sSubPr>
                                <m:e>
                                  <m:r>
                                    <a:rPr lang="it-IT" b="1" i="1">
                                      <a:solidFill>
                                        <a:schemeClr val="tx2">
                                          <a:lumMod val="75000"/>
                                        </a:schemeClr>
                                      </a:solidFill>
                                      <a:latin typeface="Cambria Math" panose="02040503050406030204" pitchFamily="18" charset="0"/>
                                    </a:rPr>
                                    <m:t>𝒙</m:t>
                                  </m:r>
                                </m:e>
                                <m:sub>
                                  <m:r>
                                    <a:rPr lang="it-IT" i="1">
                                      <a:solidFill>
                                        <a:schemeClr val="tx2">
                                          <a:lumMod val="75000"/>
                                        </a:schemeClr>
                                      </a:solidFill>
                                      <a:latin typeface="Cambria Math" panose="02040503050406030204" pitchFamily="18" charset="0"/>
                                    </a:rPr>
                                    <m:t>𝑖</m:t>
                                  </m:r>
                                </m:sub>
                              </m:sSub>
                              <m:r>
                                <m:rPr>
                                  <m:brk m:alnAt="9"/>
                                </m:rPr>
                                <a:rPr lang="it-IT" i="1">
                                  <a:solidFill>
                                    <a:schemeClr val="tx2">
                                      <a:lumMod val="75000"/>
                                    </a:schemeClr>
                                  </a:solidFill>
                                  <a:latin typeface="Cambria Math" panose="02040503050406030204" pitchFamily="18" charset="0"/>
                                </a:rPr>
                                <m:t>,</m:t>
                              </m:r>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𝑦</m:t>
                                  </m:r>
                                </m:e>
                                <m:sub>
                                  <m:r>
                                    <a:rPr lang="it-IT" i="1">
                                      <a:solidFill>
                                        <a:schemeClr val="tx2">
                                          <a:lumMod val="75000"/>
                                        </a:schemeClr>
                                      </a:solidFill>
                                      <a:latin typeface="Cambria Math" panose="02040503050406030204" pitchFamily="18" charset="0"/>
                                    </a:rPr>
                                    <m:t>𝑖</m:t>
                                  </m:r>
                                </m:sub>
                              </m:sSub>
                              <m:r>
                                <a:rPr lang="it-IT" i="1">
                                  <a:solidFill>
                                    <a:schemeClr val="tx2">
                                      <a:lumMod val="75000"/>
                                    </a:schemeClr>
                                  </a:solidFill>
                                  <a:latin typeface="Cambria Math" panose="02040503050406030204" pitchFamily="18" charset="0"/>
                                </a:rPr>
                                <m:t>)</m:t>
                              </m:r>
                              <m:r>
                                <a:rPr lang="it-IT" i="1">
                                  <a:solidFill>
                                    <a:schemeClr val="tx2">
                                      <a:lumMod val="75000"/>
                                    </a:schemeClr>
                                  </a:solidFill>
                                  <a:latin typeface="Cambria Math" panose="02040503050406030204" pitchFamily="18" charset="0"/>
                                  <a:ea typeface="Cambria Math" panose="02040503050406030204" pitchFamily="18" charset="0"/>
                                </a:rPr>
                                <m:t>∈</m:t>
                              </m:r>
                              <m:sSup>
                                <m:sSupPr>
                                  <m:ctrlPr>
                                    <a:rPr lang="it-IT" i="1" dirty="0">
                                      <a:solidFill>
                                        <a:prstClr val="black"/>
                                      </a:solidFill>
                                      <a:latin typeface="Cambria Math" panose="02040503050406030204" pitchFamily="18" charset="0"/>
                                      <a:ea typeface="Cambria Math" panose="02040503050406030204" pitchFamily="18" charset="0"/>
                                    </a:rPr>
                                  </m:ctrlPr>
                                </m:sSupPr>
                                <m:e>
                                  <m:r>
                                    <a:rPr lang="it-IT" i="1" dirty="0">
                                      <a:solidFill>
                                        <a:prstClr val="black"/>
                                      </a:solidFill>
                                      <a:latin typeface="Cambria Math" panose="02040503050406030204" pitchFamily="18" charset="0"/>
                                      <a:ea typeface="Cambria Math" panose="02040503050406030204" pitchFamily="18" charset="0"/>
                                    </a:rPr>
                                    <m:t>𝑆</m:t>
                                  </m:r>
                                </m:e>
                                <m:sup>
                                  <m:r>
                                    <a:rPr lang="it-IT" i="1" dirty="0">
                                      <a:solidFill>
                                        <a:prstClr val="black"/>
                                      </a:solidFill>
                                      <a:latin typeface="Cambria Math" panose="02040503050406030204" pitchFamily="18" charset="0"/>
                                      <a:ea typeface="Cambria Math" panose="02040503050406030204" pitchFamily="18" charset="0"/>
                                    </a:rPr>
                                    <m:t>𝑛</m:t>
                                  </m:r>
                                </m:sup>
                              </m:sSup>
                            </m:sub>
                            <m:sup/>
                            <m:e>
                              <m:d>
                                <m:dPr>
                                  <m:ctrlPr>
                                    <a:rPr lang="it-IT" i="1">
                                      <a:solidFill>
                                        <a:schemeClr val="tx2">
                                          <a:lumMod val="75000"/>
                                        </a:schemeClr>
                                      </a:solidFill>
                                      <a:latin typeface="Cambria Math" panose="02040503050406030204" pitchFamily="18" charset="0"/>
                                    </a:rPr>
                                  </m:ctrlPr>
                                </m:dPr>
                                <m:e>
                                  <m:sSup>
                                    <m:sSupPr>
                                      <m:ctrlPr>
                                        <a:rPr lang="it-IT" i="1">
                                          <a:solidFill>
                                            <a:schemeClr val="tx2">
                                              <a:lumMod val="75000"/>
                                            </a:schemeClr>
                                          </a:solidFill>
                                          <a:latin typeface="Cambria Math" panose="02040503050406030204" pitchFamily="18" charset="0"/>
                                        </a:rPr>
                                      </m:ctrlPr>
                                    </m:sSupPr>
                                    <m:e>
                                      <m:r>
                                        <a:rPr lang="it-IT" i="1">
                                          <a:solidFill>
                                            <a:schemeClr val="tx2">
                                              <a:lumMod val="75000"/>
                                            </a:schemeClr>
                                          </a:solidFill>
                                          <a:latin typeface="Cambria Math" panose="02040503050406030204" pitchFamily="18" charset="0"/>
                                        </a:rPr>
                                        <m:t>𝑤</m:t>
                                      </m:r>
                                    </m:e>
                                    <m:sup>
                                      <m:r>
                                        <a:rPr lang="it-IT" i="1">
                                          <a:solidFill>
                                            <a:schemeClr val="tx2">
                                              <a:lumMod val="75000"/>
                                            </a:schemeClr>
                                          </a:solidFill>
                                          <a:latin typeface="Cambria Math" panose="02040503050406030204" pitchFamily="18" charset="0"/>
                                        </a:rPr>
                                        <m:t>𝑛</m:t>
                                      </m:r>
                                    </m:sup>
                                  </m:sSup>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𝑥</m:t>
                                          </m:r>
                                        </m:e>
                                        <m:sub>
                                          <m:r>
                                            <a:rPr lang="it-IT" i="1">
                                              <a:solidFill>
                                                <a:schemeClr val="tx2">
                                                  <a:lumMod val="75000"/>
                                                </a:schemeClr>
                                              </a:solidFill>
                                              <a:latin typeface="Cambria Math" panose="02040503050406030204" pitchFamily="18" charset="0"/>
                                            </a:rPr>
                                            <m:t>𝑖</m:t>
                                          </m:r>
                                        </m:sub>
                                      </m:sSub>
                                    </m:e>
                                  </m:d>
                                </m:e>
                              </m:d>
                            </m:e>
                          </m:nary>
                        </m:den>
                      </m:f>
                    </m:oMath>
                  </m:oMathPara>
                </a14:m>
                <a:endParaRPr lang="it-IT" dirty="0"/>
              </a:p>
            </p:txBody>
          </p:sp>
        </mc:Choice>
        <mc:Fallback xmlns="">
          <p:sp>
            <p:nvSpPr>
              <p:cNvPr id="16" name="CasellaDiTesto 15">
                <a:extLst>
                  <a:ext uri="{FF2B5EF4-FFF2-40B4-BE49-F238E27FC236}">
                    <a16:creationId xmlns:a16="http://schemas.microsoft.com/office/drawing/2014/main" id="{FDAFE247-83D1-7C5F-62DE-D063DE811202}"/>
                  </a:ext>
                </a:extLst>
              </p:cNvPr>
              <p:cNvSpPr txBox="1">
                <a:spLocks noRot="1" noChangeAspect="1" noMove="1" noResize="1" noEditPoints="1" noAdjustHandles="1" noChangeArrowheads="1" noChangeShapeType="1" noTextEdit="1"/>
              </p:cNvSpPr>
              <p:nvPr/>
            </p:nvSpPr>
            <p:spPr>
              <a:xfrm>
                <a:off x="7785639" y="3902661"/>
                <a:ext cx="4267935" cy="1807546"/>
              </a:xfrm>
              <a:prstGeom prst="rect">
                <a:avLst/>
              </a:prstGeom>
              <a:blipFill>
                <a:blip r:embed="rId5"/>
                <a:stretch>
                  <a:fillRect t="-22378" b="-3216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C4D657BD-DFF3-8664-0211-DBBA6F383CCA}"/>
                  </a:ext>
                </a:extLst>
              </p:cNvPr>
              <p:cNvSpPr txBox="1"/>
              <p:nvPr/>
            </p:nvSpPr>
            <p:spPr>
              <a:xfrm>
                <a:off x="360000" y="5033308"/>
                <a:ext cx="7310800" cy="945580"/>
              </a:xfrm>
              <a:prstGeom prst="rect">
                <a:avLst/>
              </a:prstGeom>
              <a:noFill/>
            </p:spPr>
            <p:txBody>
              <a:bodyPr wrap="square">
                <a:spAutoFit/>
              </a:bodyPr>
              <a:lstStyle/>
              <a:p>
                <a:r>
                  <a:rPr lang="it-IT" dirty="0">
                    <a:solidFill>
                      <a:prstClr val="black"/>
                    </a:solidFill>
                    <a:ea typeface="Cambria Math" panose="02040503050406030204" pitchFamily="18" charset="0"/>
                  </a:rPr>
                  <a:t>Fuzzy </a:t>
                </a:r>
                <a:r>
                  <a:rPr lang="it-IT" dirty="0" err="1">
                    <a:solidFill>
                      <a:prstClr val="black"/>
                    </a:solidFill>
                    <a:ea typeface="Cambria Math" panose="02040503050406030204" pitchFamily="18" charset="0"/>
                  </a:rPr>
                  <a:t>variance</a:t>
                </a:r>
                <a:r>
                  <a:rPr lang="it-IT" dirty="0">
                    <a:solidFill>
                      <a:prstClr val="black"/>
                    </a:solidFill>
                    <a:ea typeface="Cambria Math" panose="02040503050406030204" pitchFamily="18" charset="0"/>
                  </a:rPr>
                  <a:t> in </a:t>
                </a:r>
                <a:r>
                  <a:rPr lang="it-IT" dirty="0" err="1">
                    <a:solidFill>
                      <a:prstClr val="black"/>
                    </a:solidFill>
                    <a:ea typeface="Cambria Math" panose="02040503050406030204" pitchFamily="18" charset="0"/>
                  </a:rPr>
                  <a:t>node</a:t>
                </a:r>
                <a:r>
                  <a:rPr lang="it-IT" dirty="0">
                    <a:solidFill>
                      <a:prstClr val="black"/>
                    </a:solidFill>
                    <a:ea typeface="Cambria Math" panose="02040503050406030204" pitchFamily="18" charset="0"/>
                  </a:rPr>
                  <a:t> </a:t>
                </a:r>
                <a14:m>
                  <m:oMath xmlns:m="http://schemas.openxmlformats.org/officeDocument/2006/math">
                    <m:r>
                      <a:rPr lang="it-IT" sz="1800" i="1" dirty="0" smtClean="0">
                        <a:solidFill>
                          <a:prstClr val="black"/>
                        </a:solidFill>
                        <a:latin typeface="Cambria Math" panose="02040503050406030204" pitchFamily="18" charset="0"/>
                        <a:ea typeface="Cambria Math" panose="02040503050406030204" pitchFamily="18" charset="0"/>
                      </a:rPr>
                      <m:t>𝑛</m:t>
                    </m:r>
                  </m:oMath>
                </a14:m>
                <a:endParaRPr lang="it-IT" dirty="0"/>
              </a:p>
              <a:p>
                <a:endParaRPr lang="it-IT" dirty="0"/>
              </a:p>
              <a:p>
                <a:r>
                  <a:rPr lang="it-IT" dirty="0" err="1"/>
                  <a:t>Weighted</a:t>
                </a:r>
                <a:r>
                  <a:rPr lang="it-IT" dirty="0"/>
                  <a:t> sum of fuzzy </a:t>
                </a:r>
                <a:r>
                  <a:rPr lang="it-IT" dirty="0" err="1"/>
                  <a:t>variance</a:t>
                </a:r>
                <a:r>
                  <a:rPr lang="it-IT" dirty="0"/>
                  <a:t> </a:t>
                </a:r>
                <a:r>
                  <a:rPr lang="it-IT" dirty="0" err="1"/>
                  <a:t>terms</a:t>
                </a:r>
                <a:r>
                  <a:rPr lang="it-IT" dirty="0"/>
                  <a:t> in the </a:t>
                </a:r>
                <a:r>
                  <a:rPr lang="it-IT" dirty="0" err="1"/>
                  <a:t>child</a:t>
                </a:r>
                <a:r>
                  <a:rPr lang="it-IT" dirty="0"/>
                  <a:t> </a:t>
                </a:r>
                <a:r>
                  <a:rPr lang="it-IT" dirty="0" err="1"/>
                  <a:t>nodes</a:t>
                </a:r>
                <a:r>
                  <a:rPr lang="it-IT" dirty="0"/>
                  <a:t> </a:t>
                </a:r>
                <a:r>
                  <a:rPr lang="it-IT" dirty="0" err="1"/>
                  <a:t>if</a:t>
                </a:r>
                <a:r>
                  <a:rPr lang="it-IT" dirty="0"/>
                  <a:t> splitting </a:t>
                </a:r>
                <a14:m>
                  <m:oMath xmlns:m="http://schemas.openxmlformats.org/officeDocument/2006/math">
                    <m:r>
                      <a:rPr lang="it-IT" i="1" dirty="0">
                        <a:solidFill>
                          <a:prstClr val="black"/>
                        </a:solidFill>
                        <a:latin typeface="Cambria Math" panose="02040503050406030204" pitchFamily="18" charset="0"/>
                        <a:ea typeface="Cambria Math" panose="02040503050406030204" pitchFamily="18" charset="0"/>
                      </a:rPr>
                      <m:t>𝑛</m:t>
                    </m:r>
                    <m:r>
                      <a:rPr lang="it-IT" i="1" dirty="0">
                        <a:solidFill>
                          <a:prstClr val="black"/>
                        </a:solidFill>
                        <a:latin typeface="Cambria Math" panose="02040503050406030204" pitchFamily="18" charset="0"/>
                        <a:ea typeface="Cambria Math" panose="02040503050406030204" pitchFamily="18" charset="0"/>
                      </a:rPr>
                      <m:t> </m:t>
                    </m:r>
                  </m:oMath>
                </a14:m>
                <a:r>
                  <a:rPr lang="it-IT" dirty="0"/>
                  <a:t>by</a:t>
                </a:r>
                <a:r>
                  <a:rPr lang="it-IT" dirty="0">
                    <a:solidFill>
                      <a:prstClr val="black"/>
                    </a:solidFill>
                    <a:ea typeface="Cambria Math" panose="02040503050406030204" pitchFamily="18" charset="0"/>
                  </a:rPr>
                  <a:t> </a:t>
                </a:r>
                <a14:m>
                  <m:oMath xmlns:m="http://schemas.openxmlformats.org/officeDocument/2006/math">
                    <m:r>
                      <a:rPr lang="it-IT" b="0" i="1" dirty="0" smtClean="0">
                        <a:solidFill>
                          <a:prstClr val="black"/>
                        </a:solidFill>
                        <a:latin typeface="Cambria Math" panose="02040503050406030204" pitchFamily="18" charset="0"/>
                        <a:ea typeface="Cambria Math" panose="02040503050406030204" pitchFamily="18" charset="0"/>
                      </a:rPr>
                      <m:t>𝑓</m:t>
                    </m:r>
                  </m:oMath>
                </a14:m>
                <a:endParaRPr lang="it-IT" dirty="0"/>
              </a:p>
            </p:txBody>
          </p:sp>
        </mc:Choice>
        <mc:Fallback xmlns="">
          <p:sp>
            <p:nvSpPr>
              <p:cNvPr id="19" name="CasellaDiTesto 18">
                <a:extLst>
                  <a:ext uri="{FF2B5EF4-FFF2-40B4-BE49-F238E27FC236}">
                    <a16:creationId xmlns:a16="http://schemas.microsoft.com/office/drawing/2014/main" id="{C4D657BD-DFF3-8664-0211-DBBA6F383CCA}"/>
                  </a:ext>
                </a:extLst>
              </p:cNvPr>
              <p:cNvSpPr txBox="1">
                <a:spLocks noRot="1" noChangeAspect="1" noMove="1" noResize="1" noEditPoints="1" noAdjustHandles="1" noChangeArrowheads="1" noChangeShapeType="1" noTextEdit="1"/>
              </p:cNvSpPr>
              <p:nvPr/>
            </p:nvSpPr>
            <p:spPr>
              <a:xfrm>
                <a:off x="360000" y="5033308"/>
                <a:ext cx="7310800" cy="945580"/>
              </a:xfrm>
              <a:prstGeom prst="rect">
                <a:avLst/>
              </a:prstGeom>
              <a:blipFill>
                <a:blip r:embed="rId6"/>
                <a:stretch>
                  <a:fillRect l="-694" t="-2667" b="-8000"/>
                </a:stretch>
              </a:blipFill>
            </p:spPr>
            <p:txBody>
              <a:bodyPr/>
              <a:lstStyle/>
              <a:p>
                <a:r>
                  <a:rPr lang="it-IT">
                    <a:noFill/>
                  </a:rPr>
                  <a:t> </a:t>
                </a:r>
              </a:p>
            </p:txBody>
          </p:sp>
        </mc:Fallback>
      </mc:AlternateContent>
      <p:cxnSp>
        <p:nvCxnSpPr>
          <p:cNvPr id="24" name="Connettore 2 23">
            <a:extLst>
              <a:ext uri="{FF2B5EF4-FFF2-40B4-BE49-F238E27FC236}">
                <a16:creationId xmlns:a16="http://schemas.microsoft.com/office/drawing/2014/main" id="{BEA9D42B-B506-826C-41CE-4BC68D7EDD23}"/>
              </a:ext>
            </a:extLst>
          </p:cNvPr>
          <p:cNvCxnSpPr>
            <a:cxnSpLocks/>
          </p:cNvCxnSpPr>
          <p:nvPr/>
        </p:nvCxnSpPr>
        <p:spPr>
          <a:xfrm>
            <a:off x="2358818" y="4453804"/>
            <a:ext cx="0" cy="57950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7305FD3D-3EAD-45EF-7A96-E2B92501AD54}"/>
              </a:ext>
            </a:extLst>
          </p:cNvPr>
          <p:cNvCxnSpPr>
            <a:cxnSpLocks/>
          </p:cNvCxnSpPr>
          <p:nvPr/>
        </p:nvCxnSpPr>
        <p:spPr>
          <a:xfrm>
            <a:off x="4225718" y="4680678"/>
            <a:ext cx="0" cy="93272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2">
                                            <p:txEl>
                                              <p:pRg st="0" end="0"/>
                                            </p:txEl>
                                          </p:spTgt>
                                        </p:tgtEl>
                                        <p:attrNameLst>
                                          <p:attrName>style.color</p:attrName>
                                        </p:attrNameLst>
                                      </p:cBhvr>
                                      <p:to>
                                        <a:srgbClr val="DB257F"/>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10" fill="hold"/>
                                        <p:tgtEl>
                                          <p:spTgt spid="2">
                                            <p:txEl>
                                              <p:pRg st="1" end="1"/>
                                            </p:txEl>
                                          </p:spTgt>
                                        </p:tgtEl>
                                        <p:attrNameLst>
                                          <p:attrName>style.color</p:attrName>
                                        </p:attrNameLst>
                                      </p:cBhvr>
                                      <p:to>
                                        <a:srgbClr val="DB257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3" grpId="2"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841E3C8-AE01-FDE2-FEE8-F57ABD696D8A}"/>
            </a:ext>
          </a:extLst>
        </p:cNvPr>
        <p:cNvGrpSpPr/>
        <p:nvPr/>
      </p:nvGrpSpPr>
      <p:grpSpPr>
        <a:xfrm>
          <a:off x="0" y="0"/>
          <a:ext cx="0" cy="0"/>
          <a:chOff x="0" y="0"/>
          <a:chExt cx="0" cy="0"/>
        </a:xfrm>
      </p:grpSpPr>
      <p:sp>
        <p:nvSpPr>
          <p:cNvPr id="15" name="Titolo 1">
            <a:extLst>
              <a:ext uri="{FF2B5EF4-FFF2-40B4-BE49-F238E27FC236}">
                <a16:creationId xmlns:a16="http://schemas.microsoft.com/office/drawing/2014/main" id="{65CB43EF-5D0A-A58E-D4BB-754CF1F439A3}"/>
              </a:ext>
            </a:extLst>
          </p:cNvPr>
          <p:cNvSpPr>
            <a:spLocks noGrp="1"/>
          </p:cNvSpPr>
          <p:nvPr>
            <p:ph type="title"/>
          </p:nvPr>
        </p:nvSpPr>
        <p:spPr>
          <a:xfrm>
            <a:off x="138425" y="1080"/>
            <a:ext cx="12053571" cy="1325563"/>
          </a:xfrm>
        </p:spPr>
        <p:txBody>
          <a:bodyPr/>
          <a:lstStyle/>
          <a:p>
            <a:r>
              <a:rPr lang="it-IT" dirty="0" err="1"/>
              <a:t>Federated</a:t>
            </a:r>
            <a:r>
              <a:rPr lang="it-IT" dirty="0"/>
              <a:t> Fuzzy </a:t>
            </a:r>
            <a:r>
              <a:rPr lang="it-IT" dirty="0" err="1"/>
              <a:t>Regression</a:t>
            </a:r>
            <a:r>
              <a:rPr lang="it-IT" dirty="0"/>
              <a:t> Tree</a:t>
            </a:r>
          </a:p>
        </p:txBody>
      </p:sp>
      <mc:AlternateContent xmlns:mc="http://schemas.openxmlformats.org/markup-compatibility/2006" xmlns:a14="http://schemas.microsoft.com/office/drawing/2010/main">
        <mc:Choice Requires="a14">
          <p:sp>
            <p:nvSpPr>
              <p:cNvPr id="2" name="Segnaposto contenuto 2">
                <a:extLst>
                  <a:ext uri="{FF2B5EF4-FFF2-40B4-BE49-F238E27FC236}">
                    <a16:creationId xmlns:a16="http://schemas.microsoft.com/office/drawing/2014/main" id="{9033DD63-6F1D-CF4F-A489-FF5BE3DCEB60}"/>
                  </a:ext>
                </a:extLst>
              </p:cNvPr>
              <p:cNvSpPr txBox="1">
                <a:spLocks/>
              </p:cNvSpPr>
              <p:nvPr/>
            </p:nvSpPr>
            <p:spPr>
              <a:xfrm>
                <a:off x="138425" y="968145"/>
                <a:ext cx="10133674" cy="2006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err="1">
                    <a:solidFill>
                      <a:schemeClr val="tx2">
                        <a:lumMod val="75000"/>
                      </a:schemeClr>
                    </a:solidFill>
                  </a:rPr>
                  <a:t>Intuition</a:t>
                </a:r>
                <a:r>
                  <a:rPr lang="it-IT" sz="2000" dirty="0">
                    <a:solidFill>
                      <a:schemeClr val="tx2">
                        <a:lumMod val="75000"/>
                      </a:schemeClr>
                    </a:solidFill>
                  </a:rPr>
                  <a:t>: </a:t>
                </a:r>
              </a:p>
              <a:p>
                <a:pPr lvl="1"/>
                <a:r>
                  <a:rPr lang="it-IT" sz="1800" dirty="0">
                    <a:solidFill>
                      <a:schemeClr val="tx2">
                        <a:lumMod val="75000"/>
                      </a:schemeClr>
                    </a:solidFill>
                  </a:rPr>
                  <a:t>The server updates the </a:t>
                </a:r>
                <a:r>
                  <a:rPr lang="it-IT" sz="1800" dirty="0" err="1">
                    <a:solidFill>
                      <a:schemeClr val="tx2">
                        <a:lumMod val="75000"/>
                      </a:schemeClr>
                    </a:solidFill>
                  </a:rPr>
                  <a:t>structure</a:t>
                </a:r>
                <a:r>
                  <a:rPr lang="it-IT" sz="1800" dirty="0">
                    <a:solidFill>
                      <a:schemeClr val="tx2">
                        <a:lumMod val="75000"/>
                      </a:schemeClr>
                    </a:solidFill>
                  </a:rPr>
                  <a:t> of the </a:t>
                </a:r>
                <a:r>
                  <a:rPr lang="it-IT" sz="1800" dirty="0" err="1">
                    <a:solidFill>
                      <a:schemeClr val="tx2">
                        <a:lumMod val="75000"/>
                      </a:schemeClr>
                    </a:solidFill>
                  </a:rPr>
                  <a:t>federated</a:t>
                </a:r>
                <a:r>
                  <a:rPr lang="it-IT" sz="1800" dirty="0">
                    <a:solidFill>
                      <a:schemeClr val="tx2">
                        <a:lumMod val="75000"/>
                      </a:schemeClr>
                    </a:solidFill>
                  </a:rPr>
                  <a:t> FRT in a round-</a:t>
                </a:r>
                <a:r>
                  <a:rPr lang="it-IT" sz="1800" dirty="0" err="1">
                    <a:solidFill>
                      <a:schemeClr val="tx2">
                        <a:lumMod val="75000"/>
                      </a:schemeClr>
                    </a:solidFill>
                  </a:rPr>
                  <a:t>based</a:t>
                </a:r>
                <a:r>
                  <a:rPr lang="it-IT" sz="1800" dirty="0">
                    <a:solidFill>
                      <a:schemeClr val="tx2">
                        <a:lumMod val="75000"/>
                      </a:schemeClr>
                    </a:solidFill>
                  </a:rPr>
                  <a:t> procedure</a:t>
                </a:r>
              </a:p>
              <a:p>
                <a:pPr lvl="1"/>
                <a:r>
                  <a:rPr lang="it-IT" sz="1800" dirty="0" err="1">
                    <a:solidFill>
                      <a:schemeClr val="tx2">
                        <a:lumMod val="75000"/>
                      </a:schemeClr>
                    </a:solidFill>
                  </a:rPr>
                  <a:t>It</a:t>
                </a:r>
                <a:r>
                  <a:rPr lang="it-IT" sz="1800" dirty="0">
                    <a:solidFill>
                      <a:schemeClr val="tx2">
                        <a:lumMod val="75000"/>
                      </a:schemeClr>
                    </a:solidFill>
                  </a:rPr>
                  <a:t> </a:t>
                </a:r>
                <a:r>
                  <a:rPr lang="it-IT" sz="1800" dirty="0" err="1">
                    <a:solidFill>
                      <a:schemeClr val="tx2">
                        <a:lumMod val="75000"/>
                      </a:schemeClr>
                    </a:solidFill>
                  </a:rPr>
                  <a:t>does</a:t>
                </a:r>
                <a:r>
                  <a:rPr lang="it-IT" sz="1800" dirty="0">
                    <a:solidFill>
                      <a:schemeClr val="tx2">
                        <a:lumMod val="75000"/>
                      </a:schemeClr>
                    </a:solidFill>
                  </a:rPr>
                  <a:t> so </a:t>
                </a:r>
                <a:r>
                  <a:rPr lang="it-IT" sz="1800" dirty="0" err="1">
                    <a:solidFill>
                      <a:schemeClr val="tx2">
                        <a:lumMod val="75000"/>
                      </a:schemeClr>
                    </a:solidFill>
                  </a:rPr>
                  <a:t>based</a:t>
                </a:r>
                <a:r>
                  <a:rPr lang="it-IT" sz="1800" dirty="0">
                    <a:solidFill>
                      <a:schemeClr val="tx2">
                        <a:lumMod val="75000"/>
                      </a:schemeClr>
                    </a:solidFill>
                  </a:rPr>
                  <a:t> on </a:t>
                </a:r>
                <a:r>
                  <a:rPr lang="it-IT" sz="1800" dirty="0" err="1">
                    <a:solidFill>
                      <a:schemeClr val="tx2">
                        <a:lumMod val="75000"/>
                      </a:schemeClr>
                    </a:solidFill>
                  </a:rPr>
                  <a:t>aggregated</a:t>
                </a:r>
                <a:r>
                  <a:rPr lang="it-IT" sz="1800" dirty="0">
                    <a:solidFill>
                      <a:schemeClr val="tx2">
                        <a:lumMod val="75000"/>
                      </a:schemeClr>
                    </a:solidFill>
                  </a:rPr>
                  <a:t> </a:t>
                </a:r>
                <a:r>
                  <a:rPr lang="it-IT" sz="1800" dirty="0" err="1">
                    <a:solidFill>
                      <a:schemeClr val="tx2">
                        <a:lumMod val="75000"/>
                      </a:schemeClr>
                    </a:solidFill>
                  </a:rPr>
                  <a:t>statistics</a:t>
                </a:r>
                <a:r>
                  <a:rPr lang="it-IT" sz="1800" dirty="0">
                    <a:solidFill>
                      <a:schemeClr val="tx2">
                        <a:lumMod val="75000"/>
                      </a:schemeClr>
                    </a:solidFill>
                  </a:rPr>
                  <a:t> </a:t>
                </a:r>
                <a:r>
                  <a:rPr lang="it-IT" sz="1800" dirty="0" err="1">
                    <a:solidFill>
                      <a:schemeClr val="tx2">
                        <a:lumMod val="75000"/>
                      </a:schemeClr>
                    </a:solidFill>
                  </a:rPr>
                  <a:t>received</a:t>
                </a:r>
                <a:r>
                  <a:rPr lang="it-IT" sz="1800" dirty="0">
                    <a:solidFill>
                      <a:schemeClr val="tx2">
                        <a:lumMod val="75000"/>
                      </a:schemeClr>
                    </a:solidFill>
                  </a:rPr>
                  <a:t> </a:t>
                </a:r>
                <a:r>
                  <a:rPr lang="it-IT" sz="1800" dirty="0" err="1">
                    <a:solidFill>
                      <a:schemeClr val="tx2">
                        <a:lumMod val="75000"/>
                      </a:schemeClr>
                    </a:solidFill>
                  </a:rPr>
                  <a:t>at</a:t>
                </a:r>
                <a:r>
                  <a:rPr lang="it-IT" sz="1800" dirty="0">
                    <a:solidFill>
                      <a:schemeClr val="tx2">
                        <a:lumMod val="75000"/>
                      </a:schemeClr>
                    </a:solidFill>
                  </a:rPr>
                  <a:t> </a:t>
                </a:r>
                <a:r>
                  <a:rPr lang="it-IT" sz="1800" dirty="0" err="1">
                    <a:solidFill>
                      <a:schemeClr val="tx2">
                        <a:lumMod val="75000"/>
                      </a:schemeClr>
                    </a:solidFill>
                  </a:rPr>
                  <a:t>each</a:t>
                </a:r>
                <a:r>
                  <a:rPr lang="it-IT" sz="1800" dirty="0">
                    <a:solidFill>
                      <a:schemeClr val="tx2">
                        <a:lumMod val="75000"/>
                      </a:schemeClr>
                    </a:solidFill>
                  </a:rPr>
                  <a:t> round from the </a:t>
                </a:r>
                <a14:m>
                  <m:oMath xmlns:m="http://schemas.openxmlformats.org/officeDocument/2006/math">
                    <m:r>
                      <a:rPr lang="it-IT" sz="1800" i="1" dirty="0">
                        <a:solidFill>
                          <a:prstClr val="black"/>
                        </a:solidFill>
                        <a:latin typeface="Cambria Math" panose="02040503050406030204" pitchFamily="18" charset="0"/>
                        <a:ea typeface="Cambria Math" panose="02040503050406030204" pitchFamily="18" charset="0"/>
                      </a:rPr>
                      <m:t>𝑀</m:t>
                    </m:r>
                    <m:r>
                      <a:rPr lang="it-IT" sz="1800" i="1" dirty="0">
                        <a:solidFill>
                          <a:prstClr val="black"/>
                        </a:solidFill>
                        <a:latin typeface="Cambria Math" panose="02040503050406030204" pitchFamily="18" charset="0"/>
                        <a:ea typeface="Cambria Math" panose="02040503050406030204" pitchFamily="18" charset="0"/>
                      </a:rPr>
                      <m:t> </m:t>
                    </m:r>
                  </m:oMath>
                </a14:m>
                <a:r>
                  <a:rPr lang="it-IT" sz="1800" dirty="0">
                    <a:solidFill>
                      <a:schemeClr val="tx2">
                        <a:lumMod val="75000"/>
                      </a:schemeClr>
                    </a:solidFill>
                  </a:rPr>
                  <a:t>participating data </a:t>
                </a:r>
                <a:r>
                  <a:rPr lang="it-IT" sz="1800" dirty="0" err="1">
                    <a:solidFill>
                      <a:schemeClr val="tx2">
                        <a:lumMod val="75000"/>
                      </a:schemeClr>
                    </a:solidFill>
                  </a:rPr>
                  <a:t>owners</a:t>
                </a:r>
                <a:endParaRPr lang="it-IT" sz="1800" dirty="0">
                  <a:solidFill>
                    <a:schemeClr val="tx2">
                      <a:lumMod val="75000"/>
                    </a:schemeClr>
                  </a:solidFill>
                </a:endParaRPr>
              </a:p>
              <a:p>
                <a:pPr marL="457200" lvl="1" indent="0">
                  <a:buNone/>
                </a:pPr>
                <a:endParaRPr lang="it-IT" sz="1800" dirty="0">
                  <a:solidFill>
                    <a:schemeClr val="tx2">
                      <a:lumMod val="75000"/>
                    </a:schemeClr>
                  </a:solidFill>
                </a:endParaRPr>
              </a:p>
            </p:txBody>
          </p:sp>
        </mc:Choice>
        <mc:Fallback xmlns="">
          <p:sp>
            <p:nvSpPr>
              <p:cNvPr id="2" name="Segnaposto contenuto 2">
                <a:extLst>
                  <a:ext uri="{FF2B5EF4-FFF2-40B4-BE49-F238E27FC236}">
                    <a16:creationId xmlns:a16="http://schemas.microsoft.com/office/drawing/2014/main" id="{9033DD63-6F1D-CF4F-A489-FF5BE3DCEB60}"/>
                  </a:ext>
                </a:extLst>
              </p:cNvPr>
              <p:cNvSpPr txBox="1">
                <a:spLocks noRot="1" noChangeAspect="1" noMove="1" noResize="1" noEditPoints="1" noAdjustHandles="1" noChangeArrowheads="1" noChangeShapeType="1" noTextEdit="1"/>
              </p:cNvSpPr>
              <p:nvPr/>
            </p:nvSpPr>
            <p:spPr>
              <a:xfrm>
                <a:off x="138425" y="968145"/>
                <a:ext cx="10133674" cy="2006719"/>
              </a:xfrm>
              <a:prstGeom prst="rect">
                <a:avLst/>
              </a:prstGeom>
              <a:blipFill>
                <a:blip r:embed="rId3"/>
                <a:stretch>
                  <a:fillRect l="-627" t="-3145"/>
                </a:stretch>
              </a:blipFill>
            </p:spPr>
            <p:txBody>
              <a:bodyPr/>
              <a:lstStyle/>
              <a:p>
                <a:r>
                  <a:rPr lang="en-US">
                    <a:noFill/>
                  </a:rPr>
                  <a:t> </a:t>
                </a:r>
              </a:p>
            </p:txBody>
          </p:sp>
        </mc:Fallback>
      </mc:AlternateContent>
      <p:pic>
        <p:nvPicPr>
          <p:cNvPr id="4" name="Immagine 3">
            <a:extLst>
              <a:ext uri="{FF2B5EF4-FFF2-40B4-BE49-F238E27FC236}">
                <a16:creationId xmlns:a16="http://schemas.microsoft.com/office/drawing/2014/main" id="{5D7E1803-C4BE-90C6-F5C5-717F3E2744FD}"/>
              </a:ext>
            </a:extLst>
          </p:cNvPr>
          <p:cNvPicPr>
            <a:picLocks noChangeAspect="1"/>
          </p:cNvPicPr>
          <p:nvPr/>
        </p:nvPicPr>
        <p:blipFill>
          <a:blip r:embed="rId4"/>
          <a:stretch>
            <a:fillRect/>
          </a:stretch>
        </p:blipFill>
        <p:spPr>
          <a:xfrm>
            <a:off x="1070377" y="5840128"/>
            <a:ext cx="635000" cy="635000"/>
          </a:xfrm>
          <a:prstGeom prst="rect">
            <a:avLst/>
          </a:prstGeom>
        </p:spPr>
      </p:pic>
      <p:pic>
        <p:nvPicPr>
          <p:cNvPr id="12" name="Immagine 11">
            <a:extLst>
              <a:ext uri="{FF2B5EF4-FFF2-40B4-BE49-F238E27FC236}">
                <a16:creationId xmlns:a16="http://schemas.microsoft.com/office/drawing/2014/main" id="{1AD805BD-0BA5-F3F9-189E-0E090D69965E}"/>
              </a:ext>
            </a:extLst>
          </p:cNvPr>
          <p:cNvPicPr>
            <a:picLocks noChangeAspect="1"/>
          </p:cNvPicPr>
          <p:nvPr/>
        </p:nvPicPr>
        <p:blipFill>
          <a:blip r:embed="rId4"/>
          <a:stretch>
            <a:fillRect/>
          </a:stretch>
        </p:blipFill>
        <p:spPr>
          <a:xfrm>
            <a:off x="2307678" y="5845892"/>
            <a:ext cx="635000" cy="635000"/>
          </a:xfrm>
          <a:prstGeom prst="rect">
            <a:avLst/>
          </a:prstGeom>
        </p:spPr>
      </p:pic>
      <p:pic>
        <p:nvPicPr>
          <p:cNvPr id="13" name="Immagine 12">
            <a:extLst>
              <a:ext uri="{FF2B5EF4-FFF2-40B4-BE49-F238E27FC236}">
                <a16:creationId xmlns:a16="http://schemas.microsoft.com/office/drawing/2014/main" id="{AA7EB1D7-BCB9-94F4-5FA2-F1901A53806F}"/>
              </a:ext>
            </a:extLst>
          </p:cNvPr>
          <p:cNvPicPr>
            <a:picLocks noChangeAspect="1"/>
          </p:cNvPicPr>
          <p:nvPr/>
        </p:nvPicPr>
        <p:blipFill>
          <a:blip r:embed="rId4"/>
          <a:stretch>
            <a:fillRect/>
          </a:stretch>
        </p:blipFill>
        <p:spPr>
          <a:xfrm>
            <a:off x="4129180" y="5840128"/>
            <a:ext cx="635000" cy="635000"/>
          </a:xfrm>
          <a:prstGeom prst="rect">
            <a:avLst/>
          </a:prstGeom>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E3105B6B-88A5-C4B8-404B-F7E1A4BCBA3E}"/>
                  </a:ext>
                </a:extLst>
              </p:cNvPr>
              <p:cNvSpPr txBox="1"/>
              <p:nvPr/>
            </p:nvSpPr>
            <p:spPr>
              <a:xfrm>
                <a:off x="988316" y="4628700"/>
                <a:ext cx="819150" cy="12003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𝑊𝑆𝑆</m:t>
                          </m:r>
                        </m:e>
                        <m:sub>
                          <m:r>
                            <a:rPr lang="it-IT" b="0" i="1" dirty="0" smtClean="0">
                              <a:solidFill>
                                <a:prstClr val="black"/>
                              </a:solidFill>
                              <a:latin typeface="Cambria Math" panose="02040503050406030204" pitchFamily="18" charset="0"/>
                              <a:ea typeface="Cambria Math" panose="02040503050406030204" pitchFamily="18" charset="0"/>
                            </a:rPr>
                            <m:t>1</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𝑊𝐿𝑆</m:t>
                          </m:r>
                        </m:e>
                        <m:sub>
                          <m:r>
                            <a:rPr lang="it-IT" b="0" i="1" dirty="0" smtClean="0">
                              <a:solidFill>
                                <a:prstClr val="black"/>
                              </a:solidFill>
                              <a:latin typeface="Cambria Math" panose="02040503050406030204" pitchFamily="18" charset="0"/>
                              <a:ea typeface="Cambria Math" panose="02040503050406030204" pitchFamily="18" charset="0"/>
                            </a:rPr>
                            <m:t>1</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𝑊𝑆</m:t>
                          </m:r>
                        </m:e>
                        <m:sub>
                          <m:r>
                            <a:rPr lang="it-IT" b="0" i="1" dirty="0" smtClean="0">
                              <a:solidFill>
                                <a:prstClr val="black"/>
                              </a:solidFill>
                              <a:latin typeface="Cambria Math" panose="02040503050406030204" pitchFamily="18" charset="0"/>
                              <a:ea typeface="Cambria Math" panose="02040503050406030204" pitchFamily="18" charset="0"/>
                            </a:rPr>
                            <m:t>1</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dirty="0"/>
              </a:p>
              <a:p>
                <a:r>
                  <a:rPr lang="it-IT" dirty="0"/>
                  <a:t>…</a:t>
                </a:r>
              </a:p>
            </p:txBody>
          </p:sp>
        </mc:Choice>
        <mc:Fallback xmlns="">
          <p:sp>
            <p:nvSpPr>
              <p:cNvPr id="14" name="CasellaDiTesto 13">
                <a:extLst>
                  <a:ext uri="{FF2B5EF4-FFF2-40B4-BE49-F238E27FC236}">
                    <a16:creationId xmlns:a16="http://schemas.microsoft.com/office/drawing/2014/main" id="{E3105B6B-88A5-C4B8-404B-F7E1A4BCBA3E}"/>
                  </a:ext>
                </a:extLst>
              </p:cNvPr>
              <p:cNvSpPr txBox="1">
                <a:spLocks noRot="1" noChangeAspect="1" noMove="1" noResize="1" noEditPoints="1" noAdjustHandles="1" noChangeArrowheads="1" noChangeShapeType="1" noTextEdit="1"/>
              </p:cNvSpPr>
              <p:nvPr/>
            </p:nvSpPr>
            <p:spPr>
              <a:xfrm>
                <a:off x="988316" y="4628700"/>
                <a:ext cx="819150" cy="1200329"/>
              </a:xfrm>
              <a:prstGeom prst="rect">
                <a:avLst/>
              </a:prstGeom>
              <a:blipFill>
                <a:blip r:embed="rId5"/>
                <a:stretch>
                  <a:fillRect l="-6061" b="-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E62C30AA-1006-58FC-01B6-7D8AAF3D786A}"/>
                  </a:ext>
                </a:extLst>
              </p:cNvPr>
              <p:cNvSpPr txBox="1"/>
              <p:nvPr/>
            </p:nvSpPr>
            <p:spPr>
              <a:xfrm>
                <a:off x="2192159" y="4628700"/>
                <a:ext cx="819150" cy="12003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𝑊𝑆𝑆</m:t>
                          </m:r>
                        </m:e>
                        <m:sub>
                          <m:r>
                            <a:rPr lang="it-IT" b="0" i="1" dirty="0" smtClean="0">
                              <a:solidFill>
                                <a:prstClr val="black"/>
                              </a:solidFill>
                              <a:latin typeface="Cambria Math" panose="02040503050406030204" pitchFamily="18" charset="0"/>
                              <a:ea typeface="Cambria Math" panose="02040503050406030204" pitchFamily="18" charset="0"/>
                            </a:rPr>
                            <m:t>2</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𝑊𝐿𝑆</m:t>
                          </m:r>
                        </m:e>
                        <m:sub>
                          <m:r>
                            <a:rPr lang="it-IT" b="0" i="1" dirty="0" smtClean="0">
                              <a:solidFill>
                                <a:prstClr val="black"/>
                              </a:solidFill>
                              <a:latin typeface="Cambria Math" panose="02040503050406030204" pitchFamily="18" charset="0"/>
                              <a:ea typeface="Cambria Math" panose="02040503050406030204" pitchFamily="18" charset="0"/>
                            </a:rPr>
                            <m:t>2</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𝑊𝑆</m:t>
                          </m:r>
                        </m:e>
                        <m:sub>
                          <m:r>
                            <a:rPr lang="it-IT" b="0" i="1" dirty="0" smtClean="0">
                              <a:solidFill>
                                <a:prstClr val="black"/>
                              </a:solidFill>
                              <a:latin typeface="Cambria Math" panose="02040503050406030204" pitchFamily="18" charset="0"/>
                              <a:ea typeface="Cambria Math" panose="02040503050406030204" pitchFamily="18" charset="0"/>
                            </a:rPr>
                            <m:t>2</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dirty="0"/>
              </a:p>
              <a:p>
                <a:r>
                  <a:rPr lang="it-IT" dirty="0"/>
                  <a:t>…</a:t>
                </a:r>
              </a:p>
            </p:txBody>
          </p:sp>
        </mc:Choice>
        <mc:Fallback xmlns="">
          <p:sp>
            <p:nvSpPr>
              <p:cNvPr id="16" name="CasellaDiTesto 15">
                <a:extLst>
                  <a:ext uri="{FF2B5EF4-FFF2-40B4-BE49-F238E27FC236}">
                    <a16:creationId xmlns:a16="http://schemas.microsoft.com/office/drawing/2014/main" id="{E62C30AA-1006-58FC-01B6-7D8AAF3D786A}"/>
                  </a:ext>
                </a:extLst>
              </p:cNvPr>
              <p:cNvSpPr txBox="1">
                <a:spLocks noRot="1" noChangeAspect="1" noMove="1" noResize="1" noEditPoints="1" noAdjustHandles="1" noChangeArrowheads="1" noChangeShapeType="1" noTextEdit="1"/>
              </p:cNvSpPr>
              <p:nvPr/>
            </p:nvSpPr>
            <p:spPr>
              <a:xfrm>
                <a:off x="2192159" y="4628700"/>
                <a:ext cx="819150" cy="1200329"/>
              </a:xfrm>
              <a:prstGeom prst="rect">
                <a:avLst/>
              </a:prstGeom>
              <a:blipFill>
                <a:blip r:embed="rId6"/>
                <a:stretch>
                  <a:fillRect l="-6061" b="-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9476C549-87A3-8D15-0620-62C1A10AAD2F}"/>
                  </a:ext>
                </a:extLst>
              </p:cNvPr>
              <p:cNvSpPr txBox="1"/>
              <p:nvPr/>
            </p:nvSpPr>
            <p:spPr>
              <a:xfrm>
                <a:off x="3980202" y="4625893"/>
                <a:ext cx="819150" cy="120032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𝑊𝑆𝑆</m:t>
                          </m:r>
                        </m:e>
                        <m:sub>
                          <m:r>
                            <a:rPr lang="it-IT" b="0" i="1" dirty="0" smtClean="0">
                              <a:solidFill>
                                <a:prstClr val="black"/>
                              </a:solidFill>
                              <a:latin typeface="Cambria Math" panose="02040503050406030204" pitchFamily="18" charset="0"/>
                              <a:ea typeface="Cambria Math" panose="02040503050406030204" pitchFamily="18" charset="0"/>
                            </a:rPr>
                            <m:t>3</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𝑊𝐿𝑆</m:t>
                          </m:r>
                        </m:e>
                        <m:sub>
                          <m:r>
                            <a:rPr lang="it-IT" b="0" i="1" dirty="0" smtClean="0">
                              <a:solidFill>
                                <a:prstClr val="black"/>
                              </a:solidFill>
                              <a:latin typeface="Cambria Math" panose="02040503050406030204" pitchFamily="18" charset="0"/>
                              <a:ea typeface="Cambria Math" panose="02040503050406030204" pitchFamily="18" charset="0"/>
                            </a:rPr>
                            <m:t>3</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it-IT" i="1" dirty="0" smtClean="0">
                              <a:solidFill>
                                <a:prstClr val="black"/>
                              </a:solidFill>
                              <a:latin typeface="Cambria Math" panose="02040503050406030204" pitchFamily="18" charset="0"/>
                              <a:ea typeface="Cambria Math" panose="02040503050406030204" pitchFamily="18" charset="0"/>
                            </a:rPr>
                          </m:ctrlPr>
                        </m:sSubSupPr>
                        <m:e>
                          <m:r>
                            <a:rPr lang="it-IT" b="0" i="1" dirty="0" smtClean="0">
                              <a:solidFill>
                                <a:prstClr val="black"/>
                              </a:solidFill>
                              <a:latin typeface="Cambria Math" panose="02040503050406030204" pitchFamily="18" charset="0"/>
                              <a:ea typeface="Cambria Math" panose="02040503050406030204" pitchFamily="18" charset="0"/>
                            </a:rPr>
                            <m:t>𝑊𝑆</m:t>
                          </m:r>
                        </m:e>
                        <m:sub>
                          <m:r>
                            <a:rPr lang="it-IT" b="0" i="1" dirty="0" smtClean="0">
                              <a:solidFill>
                                <a:prstClr val="black"/>
                              </a:solidFill>
                              <a:latin typeface="Cambria Math" panose="02040503050406030204" pitchFamily="18" charset="0"/>
                              <a:ea typeface="Cambria Math" panose="02040503050406030204" pitchFamily="18" charset="0"/>
                            </a:rPr>
                            <m:t>3</m:t>
                          </m:r>
                        </m:sub>
                        <m:sup>
                          <m:r>
                            <a:rPr lang="it-IT" b="0" i="1" dirty="0" smtClean="0">
                              <a:solidFill>
                                <a:prstClr val="black"/>
                              </a:solidFill>
                              <a:latin typeface="Cambria Math" panose="02040503050406030204" pitchFamily="18" charset="0"/>
                              <a:ea typeface="Cambria Math" panose="02040503050406030204" pitchFamily="18" charset="0"/>
                            </a:rPr>
                            <m:t>𝑛</m:t>
                          </m:r>
                        </m:sup>
                      </m:sSubSup>
                    </m:oMath>
                  </m:oMathPara>
                </a14:m>
                <a:endParaRPr lang="it-IT" b="0" dirty="0">
                  <a:solidFill>
                    <a:prstClr val="black"/>
                  </a:solidFill>
                  <a:ea typeface="Cambria Math" panose="02040503050406030204" pitchFamily="18" charset="0"/>
                </a:endParaRPr>
              </a:p>
              <a:p>
                <a:r>
                  <a:rPr lang="it-IT" dirty="0"/>
                  <a:t>…</a:t>
                </a:r>
              </a:p>
            </p:txBody>
          </p:sp>
        </mc:Choice>
        <mc:Fallback xmlns="">
          <p:sp>
            <p:nvSpPr>
              <p:cNvPr id="18" name="CasellaDiTesto 17">
                <a:extLst>
                  <a:ext uri="{FF2B5EF4-FFF2-40B4-BE49-F238E27FC236}">
                    <a16:creationId xmlns:a16="http://schemas.microsoft.com/office/drawing/2014/main" id="{9476C549-87A3-8D15-0620-62C1A10AAD2F}"/>
                  </a:ext>
                </a:extLst>
              </p:cNvPr>
              <p:cNvSpPr txBox="1">
                <a:spLocks noRot="1" noChangeAspect="1" noMove="1" noResize="1" noEditPoints="1" noAdjustHandles="1" noChangeArrowheads="1" noChangeShapeType="1" noTextEdit="1"/>
              </p:cNvSpPr>
              <p:nvPr/>
            </p:nvSpPr>
            <p:spPr>
              <a:xfrm>
                <a:off x="3980202" y="4625893"/>
                <a:ext cx="819150" cy="1200329"/>
              </a:xfrm>
              <a:prstGeom prst="rect">
                <a:avLst/>
              </a:prstGeom>
              <a:blipFill>
                <a:blip r:embed="rId7"/>
                <a:stretch>
                  <a:fillRect l="-6154" b="-8421"/>
                </a:stretch>
              </a:blipFill>
            </p:spPr>
            <p:txBody>
              <a:bodyPr/>
              <a:lstStyle/>
              <a:p>
                <a:r>
                  <a:rPr lang="en-US">
                    <a:noFill/>
                  </a:rPr>
                  <a:t> </a:t>
                </a:r>
              </a:p>
            </p:txBody>
          </p:sp>
        </mc:Fallback>
      </mc:AlternateContent>
      <p:sp>
        <p:nvSpPr>
          <p:cNvPr id="20" name="CasellaDiTesto 19">
            <a:extLst>
              <a:ext uri="{FF2B5EF4-FFF2-40B4-BE49-F238E27FC236}">
                <a16:creationId xmlns:a16="http://schemas.microsoft.com/office/drawing/2014/main" id="{654EDD40-A70C-FF26-AA72-D51D162FD660}"/>
              </a:ext>
            </a:extLst>
          </p:cNvPr>
          <p:cNvSpPr txBox="1"/>
          <p:nvPr/>
        </p:nvSpPr>
        <p:spPr>
          <a:xfrm>
            <a:off x="893021" y="6483595"/>
            <a:ext cx="1042935" cy="369332"/>
          </a:xfrm>
          <a:prstGeom prst="rect">
            <a:avLst/>
          </a:prstGeom>
          <a:noFill/>
        </p:spPr>
        <p:txBody>
          <a:bodyPr wrap="square">
            <a:spAutoFit/>
          </a:bodyPr>
          <a:lstStyle/>
          <a:p>
            <a:r>
              <a:rPr lang="it-IT" dirty="0">
                <a:solidFill>
                  <a:schemeClr val="accent1"/>
                </a:solidFill>
              </a:rPr>
              <a:t>Client 1</a:t>
            </a:r>
            <a:endParaRPr lang="it-IT" dirty="0"/>
          </a:p>
        </p:txBody>
      </p:sp>
      <p:sp>
        <p:nvSpPr>
          <p:cNvPr id="21" name="CasellaDiTesto 20">
            <a:extLst>
              <a:ext uri="{FF2B5EF4-FFF2-40B4-BE49-F238E27FC236}">
                <a16:creationId xmlns:a16="http://schemas.microsoft.com/office/drawing/2014/main" id="{038EC2E9-9B3A-4F57-F749-0BB06499046F}"/>
              </a:ext>
            </a:extLst>
          </p:cNvPr>
          <p:cNvSpPr txBox="1"/>
          <p:nvPr/>
        </p:nvSpPr>
        <p:spPr>
          <a:xfrm>
            <a:off x="2103710" y="6488668"/>
            <a:ext cx="1042935" cy="369332"/>
          </a:xfrm>
          <a:prstGeom prst="rect">
            <a:avLst/>
          </a:prstGeom>
          <a:noFill/>
        </p:spPr>
        <p:txBody>
          <a:bodyPr wrap="square">
            <a:spAutoFit/>
          </a:bodyPr>
          <a:lstStyle/>
          <a:p>
            <a:r>
              <a:rPr lang="it-IT" dirty="0">
                <a:solidFill>
                  <a:schemeClr val="accent1"/>
                </a:solidFill>
              </a:rPr>
              <a:t>Client 2</a:t>
            </a:r>
            <a:endParaRPr lang="it-IT" dirty="0"/>
          </a:p>
        </p:txBody>
      </p:sp>
      <p:sp>
        <p:nvSpPr>
          <p:cNvPr id="22" name="CasellaDiTesto 21">
            <a:extLst>
              <a:ext uri="{FF2B5EF4-FFF2-40B4-BE49-F238E27FC236}">
                <a16:creationId xmlns:a16="http://schemas.microsoft.com/office/drawing/2014/main" id="{284EDC93-FC80-2153-0DB6-7EEE39C7C0F8}"/>
              </a:ext>
            </a:extLst>
          </p:cNvPr>
          <p:cNvSpPr txBox="1"/>
          <p:nvPr/>
        </p:nvSpPr>
        <p:spPr>
          <a:xfrm>
            <a:off x="3894576" y="6483595"/>
            <a:ext cx="1042935" cy="369332"/>
          </a:xfrm>
          <a:prstGeom prst="rect">
            <a:avLst/>
          </a:prstGeom>
          <a:noFill/>
        </p:spPr>
        <p:txBody>
          <a:bodyPr wrap="square">
            <a:spAutoFit/>
          </a:bodyPr>
          <a:lstStyle/>
          <a:p>
            <a:r>
              <a:rPr lang="it-IT" dirty="0">
                <a:solidFill>
                  <a:schemeClr val="accent1"/>
                </a:solidFill>
              </a:rPr>
              <a:t>Client M</a:t>
            </a:r>
            <a:endParaRPr lang="it-IT" dirty="0"/>
          </a:p>
        </p:txBody>
      </p:sp>
      <mc:AlternateContent xmlns:mc="http://schemas.openxmlformats.org/markup-compatibility/2006" xmlns:a14="http://schemas.microsoft.com/office/drawing/2010/main">
        <mc:Choice Requires="a14">
          <p:sp>
            <p:nvSpPr>
              <p:cNvPr id="31" name="Rettangolo con angoli arrotondati 30">
                <a:extLst>
                  <a:ext uri="{FF2B5EF4-FFF2-40B4-BE49-F238E27FC236}">
                    <a16:creationId xmlns:a16="http://schemas.microsoft.com/office/drawing/2014/main" id="{487367A8-DF23-6129-3FE3-C1CB7589D54B}"/>
                  </a:ext>
                </a:extLst>
              </p:cNvPr>
              <p:cNvSpPr/>
              <p:nvPr/>
            </p:nvSpPr>
            <p:spPr>
              <a:xfrm>
                <a:off x="875592" y="3556803"/>
                <a:ext cx="1096966" cy="369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it-IT" i="1">
                          <a:solidFill>
                            <a:prstClr val="black"/>
                          </a:solidFill>
                          <a:latin typeface="Cambria Math" panose="02040503050406030204" pitchFamily="18" charset="0"/>
                          <a:ea typeface="Cambria Math" panose="02040503050406030204" pitchFamily="18" charset="0"/>
                        </a:rPr>
                        <m:t>?</m:t>
                      </m:r>
                    </m:oMath>
                  </m:oMathPara>
                </a14:m>
                <a:endParaRPr lang="it-IT" dirty="0"/>
              </a:p>
            </p:txBody>
          </p:sp>
        </mc:Choice>
        <mc:Fallback xmlns="">
          <p:sp>
            <p:nvSpPr>
              <p:cNvPr id="31" name="Rettangolo con angoli arrotondati 30">
                <a:extLst>
                  <a:ext uri="{FF2B5EF4-FFF2-40B4-BE49-F238E27FC236}">
                    <a16:creationId xmlns:a16="http://schemas.microsoft.com/office/drawing/2014/main" id="{487367A8-DF23-6129-3FE3-C1CB7589D54B}"/>
                  </a:ext>
                </a:extLst>
              </p:cNvPr>
              <p:cNvSpPr>
                <a:spLocks noRot="1" noChangeAspect="1" noMove="1" noResize="1" noEditPoints="1" noAdjustHandles="1" noChangeArrowheads="1" noChangeShapeType="1" noTextEdit="1"/>
              </p:cNvSpPr>
              <p:nvPr/>
            </p:nvSpPr>
            <p:spPr>
              <a:xfrm>
                <a:off x="875592" y="3556803"/>
                <a:ext cx="1096966" cy="369332"/>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ttangolo con angoli arrotondati 31">
                <a:extLst>
                  <a:ext uri="{FF2B5EF4-FFF2-40B4-BE49-F238E27FC236}">
                    <a16:creationId xmlns:a16="http://schemas.microsoft.com/office/drawing/2014/main" id="{3026E8C3-E293-4841-D5E3-CEC0056122D9}"/>
                  </a:ext>
                </a:extLst>
              </p:cNvPr>
              <p:cNvSpPr/>
              <p:nvPr/>
            </p:nvSpPr>
            <p:spPr>
              <a:xfrm>
                <a:off x="3561438" y="2224623"/>
                <a:ext cx="1096966" cy="369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800" i="1" smtClean="0">
                              <a:solidFill>
                                <a:prstClr val="black"/>
                              </a:solidFill>
                              <a:latin typeface="Cambria Math" panose="02040503050406030204" pitchFamily="18" charset="0"/>
                              <a:ea typeface="Cambria Math" panose="02040503050406030204" pitchFamily="18" charset="0"/>
                            </a:rPr>
                          </m:ctrlPr>
                        </m:sSubPr>
                        <m:e>
                          <m:r>
                            <a:rPr lang="it-IT" sz="1800" b="0" i="1" smtClean="0">
                              <a:solidFill>
                                <a:prstClr val="black"/>
                              </a:solidFill>
                              <a:latin typeface="Cambria Math" panose="02040503050406030204" pitchFamily="18" charset="0"/>
                              <a:ea typeface="Cambria Math" panose="02040503050406030204" pitchFamily="18" charset="0"/>
                            </a:rPr>
                            <m:t>𝑋</m:t>
                          </m:r>
                        </m:e>
                        <m:sub>
                          <m:r>
                            <a:rPr lang="it-IT" sz="1800" i="1">
                              <a:solidFill>
                                <a:prstClr val="black"/>
                              </a:solidFill>
                              <a:latin typeface="Cambria Math" panose="02040503050406030204" pitchFamily="18" charset="0"/>
                              <a:ea typeface="Cambria Math" panose="02040503050406030204" pitchFamily="18" charset="0"/>
                            </a:rPr>
                            <m:t>1</m:t>
                          </m:r>
                        </m:sub>
                      </m:sSub>
                    </m:oMath>
                  </m:oMathPara>
                </a14:m>
                <a:endParaRPr lang="it-IT" dirty="0"/>
              </a:p>
            </p:txBody>
          </p:sp>
        </mc:Choice>
        <mc:Fallback xmlns="">
          <p:sp>
            <p:nvSpPr>
              <p:cNvPr id="32" name="Rettangolo con angoli arrotondati 31">
                <a:extLst>
                  <a:ext uri="{FF2B5EF4-FFF2-40B4-BE49-F238E27FC236}">
                    <a16:creationId xmlns:a16="http://schemas.microsoft.com/office/drawing/2014/main" id="{3026E8C3-E293-4841-D5E3-CEC0056122D9}"/>
                  </a:ext>
                </a:extLst>
              </p:cNvPr>
              <p:cNvSpPr>
                <a:spLocks noRot="1" noChangeAspect="1" noMove="1" noResize="1" noEditPoints="1" noAdjustHandles="1" noChangeArrowheads="1" noChangeShapeType="1" noTextEdit="1"/>
              </p:cNvSpPr>
              <p:nvPr/>
            </p:nvSpPr>
            <p:spPr>
              <a:xfrm>
                <a:off x="3561438" y="2224623"/>
                <a:ext cx="1096966" cy="369332"/>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ttangolo con angoli arrotondati 32">
                <a:extLst>
                  <a:ext uri="{FF2B5EF4-FFF2-40B4-BE49-F238E27FC236}">
                    <a16:creationId xmlns:a16="http://schemas.microsoft.com/office/drawing/2014/main" id="{1DC9EA99-2ACE-EB61-5619-CC191994E9F0}"/>
                  </a:ext>
                </a:extLst>
              </p:cNvPr>
              <p:cNvSpPr/>
              <p:nvPr/>
            </p:nvSpPr>
            <p:spPr>
              <a:xfrm>
                <a:off x="3549863" y="3522106"/>
                <a:ext cx="1096966" cy="369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800" i="1" smtClean="0">
                          <a:solidFill>
                            <a:prstClr val="black"/>
                          </a:solidFill>
                          <a:latin typeface="Cambria Math" panose="02040503050406030204" pitchFamily="18" charset="0"/>
                          <a:ea typeface="Cambria Math" panose="02040503050406030204" pitchFamily="18" charset="0"/>
                        </a:rPr>
                        <m:t>?</m:t>
                      </m:r>
                    </m:oMath>
                  </m:oMathPara>
                </a14:m>
                <a:endParaRPr lang="it-IT" dirty="0"/>
              </a:p>
            </p:txBody>
          </p:sp>
        </mc:Choice>
        <mc:Fallback xmlns="">
          <p:sp>
            <p:nvSpPr>
              <p:cNvPr id="33" name="Rettangolo con angoli arrotondati 32">
                <a:extLst>
                  <a:ext uri="{FF2B5EF4-FFF2-40B4-BE49-F238E27FC236}">
                    <a16:creationId xmlns:a16="http://schemas.microsoft.com/office/drawing/2014/main" id="{1DC9EA99-2ACE-EB61-5619-CC191994E9F0}"/>
                  </a:ext>
                </a:extLst>
              </p:cNvPr>
              <p:cNvSpPr>
                <a:spLocks noRot="1" noChangeAspect="1" noMove="1" noResize="1" noEditPoints="1" noAdjustHandles="1" noChangeArrowheads="1" noChangeShapeType="1" noTextEdit="1"/>
              </p:cNvSpPr>
              <p:nvPr/>
            </p:nvSpPr>
            <p:spPr>
              <a:xfrm>
                <a:off x="3549863" y="3522106"/>
                <a:ext cx="1096966" cy="369332"/>
              </a:xfrm>
              <a:prstGeom prst="roundRect">
                <a:avLst/>
              </a:prstGeom>
              <a:blipFill>
                <a:blip r:embed="rId10"/>
                <a:stretch>
                  <a:fillRect/>
                </a:stretch>
              </a:blipFill>
            </p:spPr>
            <p:txBody>
              <a:bodyPr/>
              <a:lstStyle/>
              <a:p>
                <a:r>
                  <a:rPr lang="en-US">
                    <a:noFill/>
                  </a:rPr>
                  <a:t> </a:t>
                </a:r>
              </a:p>
            </p:txBody>
          </p:sp>
        </mc:Fallback>
      </mc:AlternateContent>
      <p:cxnSp>
        <p:nvCxnSpPr>
          <p:cNvPr id="34" name="Connettore 2 33">
            <a:extLst>
              <a:ext uri="{FF2B5EF4-FFF2-40B4-BE49-F238E27FC236}">
                <a16:creationId xmlns:a16="http://schemas.microsoft.com/office/drawing/2014/main" id="{FD3789F9-08DB-74C3-60BF-65F729224CC9}"/>
              </a:ext>
            </a:extLst>
          </p:cNvPr>
          <p:cNvCxnSpPr>
            <a:cxnSpLocks/>
            <a:stCxn id="32" idx="2"/>
          </p:cNvCxnSpPr>
          <p:nvPr/>
        </p:nvCxnSpPr>
        <p:spPr>
          <a:xfrm flipH="1">
            <a:off x="1414350" y="2593955"/>
            <a:ext cx="2695571" cy="96839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5" name="Connettore 2 34">
            <a:extLst>
              <a:ext uri="{FF2B5EF4-FFF2-40B4-BE49-F238E27FC236}">
                <a16:creationId xmlns:a16="http://schemas.microsoft.com/office/drawing/2014/main" id="{9A1472A8-3EB9-F6A8-C39B-A60E052C2EFB}"/>
              </a:ext>
            </a:extLst>
          </p:cNvPr>
          <p:cNvCxnSpPr>
            <a:stCxn id="32" idx="2"/>
            <a:endCxn id="33" idx="0"/>
          </p:cNvCxnSpPr>
          <p:nvPr/>
        </p:nvCxnSpPr>
        <p:spPr>
          <a:xfrm flipH="1">
            <a:off x="4098346" y="2593955"/>
            <a:ext cx="11575" cy="92815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Connettore 2 35">
            <a:extLst>
              <a:ext uri="{FF2B5EF4-FFF2-40B4-BE49-F238E27FC236}">
                <a16:creationId xmlns:a16="http://schemas.microsoft.com/office/drawing/2014/main" id="{BB159F09-D383-F1A9-84F3-DD9CDBA251A8}"/>
              </a:ext>
            </a:extLst>
          </p:cNvPr>
          <p:cNvCxnSpPr>
            <a:cxnSpLocks/>
            <a:stCxn id="32" idx="2"/>
            <a:endCxn id="40" idx="0"/>
          </p:cNvCxnSpPr>
          <p:nvPr/>
        </p:nvCxnSpPr>
        <p:spPr>
          <a:xfrm>
            <a:off x="4109921" y="2593955"/>
            <a:ext cx="5601789" cy="92368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37" name="CasellaDiTesto 36">
            <a:extLst>
              <a:ext uri="{FF2B5EF4-FFF2-40B4-BE49-F238E27FC236}">
                <a16:creationId xmlns:a16="http://schemas.microsoft.com/office/drawing/2014/main" id="{26301132-7BD4-6E09-BC3A-74B3085E4EA2}"/>
              </a:ext>
            </a:extLst>
          </p:cNvPr>
          <p:cNvSpPr txBox="1"/>
          <p:nvPr/>
        </p:nvSpPr>
        <p:spPr>
          <a:xfrm>
            <a:off x="2315505" y="2925414"/>
            <a:ext cx="661586" cy="369332"/>
          </a:xfrm>
          <a:prstGeom prst="rect">
            <a:avLst/>
          </a:prstGeom>
          <a:solidFill>
            <a:schemeClr val="bg1">
              <a:alpha val="90175"/>
            </a:schemeClr>
          </a:solidFill>
        </p:spPr>
        <p:txBody>
          <a:bodyPr wrap="square" rtlCol="0">
            <a:spAutoFit/>
          </a:bodyPr>
          <a:lstStyle/>
          <a:p>
            <a:pPr algn="ctr"/>
            <a:r>
              <a:rPr lang="it-IT" dirty="0"/>
              <a:t>Low</a:t>
            </a:r>
          </a:p>
        </p:txBody>
      </p:sp>
      <p:sp>
        <p:nvSpPr>
          <p:cNvPr id="38" name="CasellaDiTesto 37">
            <a:extLst>
              <a:ext uri="{FF2B5EF4-FFF2-40B4-BE49-F238E27FC236}">
                <a16:creationId xmlns:a16="http://schemas.microsoft.com/office/drawing/2014/main" id="{64FE66AE-3099-BA85-310D-B9DB156FCBEC}"/>
              </a:ext>
            </a:extLst>
          </p:cNvPr>
          <p:cNvSpPr txBox="1"/>
          <p:nvPr/>
        </p:nvSpPr>
        <p:spPr>
          <a:xfrm>
            <a:off x="3548013" y="2925414"/>
            <a:ext cx="1096966" cy="369332"/>
          </a:xfrm>
          <a:prstGeom prst="rect">
            <a:avLst/>
          </a:prstGeom>
          <a:solidFill>
            <a:schemeClr val="bg1">
              <a:alpha val="90000"/>
            </a:schemeClr>
          </a:solidFill>
        </p:spPr>
        <p:txBody>
          <a:bodyPr wrap="square" rtlCol="0">
            <a:spAutoFit/>
          </a:bodyPr>
          <a:lstStyle/>
          <a:p>
            <a:pPr algn="ctr"/>
            <a:r>
              <a:rPr lang="it-IT" dirty="0"/>
              <a:t>Medium</a:t>
            </a:r>
          </a:p>
        </p:txBody>
      </p:sp>
      <p:sp>
        <p:nvSpPr>
          <p:cNvPr id="39" name="CasellaDiTesto 38">
            <a:extLst>
              <a:ext uri="{FF2B5EF4-FFF2-40B4-BE49-F238E27FC236}">
                <a16:creationId xmlns:a16="http://schemas.microsoft.com/office/drawing/2014/main" id="{A2D6BAD2-2DCB-E142-D4F1-7C7DA7F3B1F2}"/>
              </a:ext>
            </a:extLst>
          </p:cNvPr>
          <p:cNvSpPr txBox="1"/>
          <p:nvPr/>
        </p:nvSpPr>
        <p:spPr>
          <a:xfrm>
            <a:off x="6782342" y="2925414"/>
            <a:ext cx="674874" cy="369332"/>
          </a:xfrm>
          <a:prstGeom prst="rect">
            <a:avLst/>
          </a:prstGeom>
          <a:solidFill>
            <a:schemeClr val="bg1">
              <a:alpha val="90000"/>
            </a:schemeClr>
          </a:solidFill>
        </p:spPr>
        <p:txBody>
          <a:bodyPr wrap="square" rtlCol="0">
            <a:spAutoFit/>
          </a:bodyPr>
          <a:lstStyle/>
          <a:p>
            <a:pPr algn="ctr"/>
            <a:r>
              <a:rPr lang="it-IT" dirty="0"/>
              <a:t>High</a:t>
            </a:r>
          </a:p>
        </p:txBody>
      </p:sp>
      <mc:AlternateContent xmlns:mc="http://schemas.openxmlformats.org/markup-compatibility/2006" xmlns:a14="http://schemas.microsoft.com/office/drawing/2010/main">
        <mc:Choice Requires="a14">
          <p:sp>
            <p:nvSpPr>
              <p:cNvPr id="40" name="Rettangolo con angoli arrotondati 39">
                <a:extLst>
                  <a:ext uri="{FF2B5EF4-FFF2-40B4-BE49-F238E27FC236}">
                    <a16:creationId xmlns:a16="http://schemas.microsoft.com/office/drawing/2014/main" id="{E66AF9D2-E5AE-DE0F-60A9-A9D24F4B8B85}"/>
                  </a:ext>
                </a:extLst>
              </p:cNvPr>
              <p:cNvSpPr/>
              <p:nvPr/>
            </p:nvSpPr>
            <p:spPr>
              <a:xfrm>
                <a:off x="9163227" y="3517643"/>
                <a:ext cx="1096966" cy="369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800" i="1" smtClean="0">
                          <a:solidFill>
                            <a:prstClr val="black"/>
                          </a:solidFill>
                          <a:latin typeface="Cambria Math" panose="02040503050406030204" pitchFamily="18" charset="0"/>
                          <a:ea typeface="Cambria Math" panose="02040503050406030204" pitchFamily="18" charset="0"/>
                        </a:rPr>
                        <m:t>?</m:t>
                      </m:r>
                    </m:oMath>
                  </m:oMathPara>
                </a14:m>
                <a:endParaRPr lang="it-IT" dirty="0"/>
              </a:p>
            </p:txBody>
          </p:sp>
        </mc:Choice>
        <mc:Fallback xmlns="">
          <p:sp>
            <p:nvSpPr>
              <p:cNvPr id="40" name="Rettangolo con angoli arrotondati 39">
                <a:extLst>
                  <a:ext uri="{FF2B5EF4-FFF2-40B4-BE49-F238E27FC236}">
                    <a16:creationId xmlns:a16="http://schemas.microsoft.com/office/drawing/2014/main" id="{E66AF9D2-E5AE-DE0F-60A9-A9D24F4B8B85}"/>
                  </a:ext>
                </a:extLst>
              </p:cNvPr>
              <p:cNvSpPr>
                <a:spLocks noRot="1" noChangeAspect="1" noMove="1" noResize="1" noEditPoints="1" noAdjustHandles="1" noChangeArrowheads="1" noChangeShapeType="1" noTextEdit="1"/>
              </p:cNvSpPr>
              <p:nvPr/>
            </p:nvSpPr>
            <p:spPr>
              <a:xfrm>
                <a:off x="9163227" y="3517643"/>
                <a:ext cx="1096966" cy="369332"/>
              </a:xfrm>
              <a:prstGeom prst="roundRect">
                <a:avLst/>
              </a:prstGeom>
              <a:blipFill>
                <a:blip r:embed="rId11"/>
                <a:stretch>
                  <a:fillRect/>
                </a:stretch>
              </a:blipFill>
            </p:spPr>
            <p:txBody>
              <a:bodyPr/>
              <a:lstStyle/>
              <a:p>
                <a:r>
                  <a:rPr lang="en-US">
                    <a:noFill/>
                  </a:rPr>
                  <a:t> </a:t>
                </a:r>
              </a:p>
            </p:txBody>
          </p:sp>
        </mc:Fallback>
      </mc:AlternateContent>
      <p:cxnSp>
        <p:nvCxnSpPr>
          <p:cNvPr id="41" name="Connettore 2 40">
            <a:extLst>
              <a:ext uri="{FF2B5EF4-FFF2-40B4-BE49-F238E27FC236}">
                <a16:creationId xmlns:a16="http://schemas.microsoft.com/office/drawing/2014/main" id="{E14BFA89-B9E0-A242-18A4-F675FB0C8060}"/>
              </a:ext>
            </a:extLst>
          </p:cNvPr>
          <p:cNvCxnSpPr>
            <a:cxnSpLocks/>
            <a:endCxn id="31" idx="2"/>
          </p:cNvCxnSpPr>
          <p:nvPr/>
        </p:nvCxnSpPr>
        <p:spPr>
          <a:xfrm flipV="1">
            <a:off x="1414349" y="3926135"/>
            <a:ext cx="9726" cy="779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A16AA80B-1FA8-B7D8-AD2E-5EBBE6D056BC}"/>
              </a:ext>
            </a:extLst>
          </p:cNvPr>
          <p:cNvCxnSpPr>
            <a:cxnSpLocks/>
          </p:cNvCxnSpPr>
          <p:nvPr/>
        </p:nvCxnSpPr>
        <p:spPr>
          <a:xfrm flipH="1" flipV="1">
            <a:off x="1678849" y="3955315"/>
            <a:ext cx="939343" cy="749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5A188FF9-AD3D-A42C-32E8-4676E557D358}"/>
              </a:ext>
            </a:extLst>
          </p:cNvPr>
          <p:cNvCxnSpPr>
            <a:cxnSpLocks/>
          </p:cNvCxnSpPr>
          <p:nvPr/>
        </p:nvCxnSpPr>
        <p:spPr>
          <a:xfrm flipH="1" flipV="1">
            <a:off x="1952414" y="3951594"/>
            <a:ext cx="2453821" cy="750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ttangolo con angoli arrotondati 43">
                <a:extLst>
                  <a:ext uri="{FF2B5EF4-FFF2-40B4-BE49-F238E27FC236}">
                    <a16:creationId xmlns:a16="http://schemas.microsoft.com/office/drawing/2014/main" id="{B5CD52B3-46DA-365F-E798-A6A4DB4E5779}"/>
                  </a:ext>
                </a:extLst>
              </p:cNvPr>
              <p:cNvSpPr/>
              <p:nvPr/>
            </p:nvSpPr>
            <p:spPr>
              <a:xfrm>
                <a:off x="882463" y="3561512"/>
                <a:ext cx="1096966" cy="369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800" b="0" i="1" smtClean="0">
                              <a:solidFill>
                                <a:schemeClr val="accent1"/>
                              </a:solidFill>
                              <a:latin typeface="Cambria Math" panose="02040503050406030204" pitchFamily="18" charset="0"/>
                              <a:ea typeface="Cambria Math" panose="02040503050406030204" pitchFamily="18" charset="0"/>
                            </a:rPr>
                          </m:ctrlPr>
                        </m:sSubPr>
                        <m:e>
                          <m:r>
                            <a:rPr lang="it-IT" sz="1800" b="0" i="1" smtClean="0">
                              <a:solidFill>
                                <a:schemeClr val="accent1"/>
                              </a:solidFill>
                              <a:latin typeface="Cambria Math" panose="02040503050406030204" pitchFamily="18" charset="0"/>
                              <a:ea typeface="Cambria Math" panose="02040503050406030204" pitchFamily="18" charset="0"/>
                            </a:rPr>
                            <m:t>𝑋</m:t>
                          </m:r>
                        </m:e>
                        <m:sub>
                          <m:r>
                            <a:rPr lang="it-IT" sz="1800" b="0" i="1" smtClean="0">
                              <a:solidFill>
                                <a:schemeClr val="accent1"/>
                              </a:solidFill>
                              <a:latin typeface="Cambria Math" panose="02040503050406030204" pitchFamily="18" charset="0"/>
                              <a:ea typeface="Cambria Math" panose="02040503050406030204" pitchFamily="18" charset="0"/>
                            </a:rPr>
                            <m:t>2</m:t>
                          </m:r>
                        </m:sub>
                      </m:sSub>
                    </m:oMath>
                  </m:oMathPara>
                </a14:m>
                <a:endParaRPr lang="it-IT" dirty="0"/>
              </a:p>
            </p:txBody>
          </p:sp>
        </mc:Choice>
        <mc:Fallback xmlns="">
          <p:sp>
            <p:nvSpPr>
              <p:cNvPr id="44" name="Rettangolo con angoli arrotondati 43">
                <a:extLst>
                  <a:ext uri="{FF2B5EF4-FFF2-40B4-BE49-F238E27FC236}">
                    <a16:creationId xmlns:a16="http://schemas.microsoft.com/office/drawing/2014/main" id="{B5CD52B3-46DA-365F-E798-A6A4DB4E5779}"/>
                  </a:ext>
                </a:extLst>
              </p:cNvPr>
              <p:cNvSpPr>
                <a:spLocks noRot="1" noChangeAspect="1" noMove="1" noResize="1" noEditPoints="1" noAdjustHandles="1" noChangeArrowheads="1" noChangeShapeType="1" noTextEdit="1"/>
              </p:cNvSpPr>
              <p:nvPr/>
            </p:nvSpPr>
            <p:spPr>
              <a:xfrm>
                <a:off x="882463" y="3561512"/>
                <a:ext cx="1096966" cy="369332"/>
              </a:xfrm>
              <a:prstGeom prst="roundRect">
                <a:avLst/>
              </a:prstGeom>
              <a:blipFill>
                <a:blip r:embed="rId12"/>
                <a:stretch>
                  <a:fillRect/>
                </a:stretch>
              </a:blipFill>
            </p:spPr>
            <p:txBody>
              <a:bodyPr/>
              <a:lstStyle/>
              <a:p>
                <a:r>
                  <a:rPr lang="en-US">
                    <a:noFill/>
                  </a:rPr>
                  <a:t> </a:t>
                </a:r>
              </a:p>
            </p:txBody>
          </p:sp>
        </mc:Fallback>
      </mc:AlternateContent>
      <p:sp>
        <p:nvSpPr>
          <p:cNvPr id="45" name="Rettangolo con angoli arrotondati 44">
            <a:extLst>
              <a:ext uri="{FF2B5EF4-FFF2-40B4-BE49-F238E27FC236}">
                <a16:creationId xmlns:a16="http://schemas.microsoft.com/office/drawing/2014/main" id="{C679C5AD-12CA-2798-1E12-7E44DDA037BD}"/>
              </a:ext>
            </a:extLst>
          </p:cNvPr>
          <p:cNvSpPr/>
          <p:nvPr/>
        </p:nvSpPr>
        <p:spPr>
          <a:xfrm>
            <a:off x="0" y="2130539"/>
            <a:ext cx="12192000" cy="2494273"/>
          </a:xfrm>
          <a:custGeom>
            <a:avLst/>
            <a:gdLst>
              <a:gd name="connsiteX0" fmla="*/ 0 w 12192000"/>
              <a:gd name="connsiteY0" fmla="*/ 415720 h 2494273"/>
              <a:gd name="connsiteX1" fmla="*/ 415720 w 12192000"/>
              <a:gd name="connsiteY1" fmla="*/ 0 h 2494273"/>
              <a:gd name="connsiteX2" fmla="*/ 1311199 w 12192000"/>
              <a:gd name="connsiteY2" fmla="*/ 0 h 2494273"/>
              <a:gd name="connsiteX3" fmla="*/ 1865862 w 12192000"/>
              <a:gd name="connsiteY3" fmla="*/ 0 h 2494273"/>
              <a:gd name="connsiteX4" fmla="*/ 2306919 w 12192000"/>
              <a:gd name="connsiteY4" fmla="*/ 0 h 2494273"/>
              <a:gd name="connsiteX5" fmla="*/ 3088793 w 12192000"/>
              <a:gd name="connsiteY5" fmla="*/ 0 h 2494273"/>
              <a:gd name="connsiteX6" fmla="*/ 3643456 w 12192000"/>
              <a:gd name="connsiteY6" fmla="*/ 0 h 2494273"/>
              <a:gd name="connsiteX7" fmla="*/ 4538935 w 12192000"/>
              <a:gd name="connsiteY7" fmla="*/ 0 h 2494273"/>
              <a:gd name="connsiteX8" fmla="*/ 4979992 w 12192000"/>
              <a:gd name="connsiteY8" fmla="*/ 0 h 2494273"/>
              <a:gd name="connsiteX9" fmla="*/ 5875471 w 12192000"/>
              <a:gd name="connsiteY9" fmla="*/ 0 h 2494273"/>
              <a:gd name="connsiteX10" fmla="*/ 6202923 w 12192000"/>
              <a:gd name="connsiteY10" fmla="*/ 0 h 2494273"/>
              <a:gd name="connsiteX11" fmla="*/ 6871191 w 12192000"/>
              <a:gd name="connsiteY11" fmla="*/ 0 h 2494273"/>
              <a:gd name="connsiteX12" fmla="*/ 7539459 w 12192000"/>
              <a:gd name="connsiteY12" fmla="*/ 0 h 2494273"/>
              <a:gd name="connsiteX13" fmla="*/ 8094122 w 12192000"/>
              <a:gd name="connsiteY13" fmla="*/ 0 h 2494273"/>
              <a:gd name="connsiteX14" fmla="*/ 8989601 w 12192000"/>
              <a:gd name="connsiteY14" fmla="*/ 0 h 2494273"/>
              <a:gd name="connsiteX15" fmla="*/ 9885081 w 12192000"/>
              <a:gd name="connsiteY15" fmla="*/ 0 h 2494273"/>
              <a:gd name="connsiteX16" fmla="*/ 10326138 w 12192000"/>
              <a:gd name="connsiteY16" fmla="*/ 0 h 2494273"/>
              <a:gd name="connsiteX17" fmla="*/ 10994406 w 12192000"/>
              <a:gd name="connsiteY17" fmla="*/ 0 h 2494273"/>
              <a:gd name="connsiteX18" fmla="*/ 11776280 w 12192000"/>
              <a:gd name="connsiteY18" fmla="*/ 0 h 2494273"/>
              <a:gd name="connsiteX19" fmla="*/ 12192000 w 12192000"/>
              <a:gd name="connsiteY19" fmla="*/ 415720 h 2494273"/>
              <a:gd name="connsiteX20" fmla="*/ 12192000 w 12192000"/>
              <a:gd name="connsiteY20" fmla="*/ 920113 h 2494273"/>
              <a:gd name="connsiteX21" fmla="*/ 12192000 w 12192000"/>
              <a:gd name="connsiteY21" fmla="*/ 1507647 h 2494273"/>
              <a:gd name="connsiteX22" fmla="*/ 12192000 w 12192000"/>
              <a:gd name="connsiteY22" fmla="*/ 2078553 h 2494273"/>
              <a:gd name="connsiteX23" fmla="*/ 11776280 w 12192000"/>
              <a:gd name="connsiteY23" fmla="*/ 2494273 h 2494273"/>
              <a:gd name="connsiteX24" fmla="*/ 10994406 w 12192000"/>
              <a:gd name="connsiteY24" fmla="*/ 2494273 h 2494273"/>
              <a:gd name="connsiteX25" fmla="*/ 10666955 w 12192000"/>
              <a:gd name="connsiteY25" fmla="*/ 2494273 h 2494273"/>
              <a:gd name="connsiteX26" fmla="*/ 9998686 w 12192000"/>
              <a:gd name="connsiteY26" fmla="*/ 2494273 h 2494273"/>
              <a:gd name="connsiteX27" fmla="*/ 9557629 w 12192000"/>
              <a:gd name="connsiteY27" fmla="*/ 2494273 h 2494273"/>
              <a:gd name="connsiteX28" fmla="*/ 8775756 w 12192000"/>
              <a:gd name="connsiteY28" fmla="*/ 2494273 h 2494273"/>
              <a:gd name="connsiteX29" fmla="*/ 8334699 w 12192000"/>
              <a:gd name="connsiteY29" fmla="*/ 2494273 h 2494273"/>
              <a:gd name="connsiteX30" fmla="*/ 7552825 w 12192000"/>
              <a:gd name="connsiteY30" fmla="*/ 2494273 h 2494273"/>
              <a:gd name="connsiteX31" fmla="*/ 7225373 w 12192000"/>
              <a:gd name="connsiteY31" fmla="*/ 2494273 h 2494273"/>
              <a:gd name="connsiteX32" fmla="*/ 6443499 w 12192000"/>
              <a:gd name="connsiteY32" fmla="*/ 2494273 h 2494273"/>
              <a:gd name="connsiteX33" fmla="*/ 6002442 w 12192000"/>
              <a:gd name="connsiteY33" fmla="*/ 2494273 h 2494273"/>
              <a:gd name="connsiteX34" fmla="*/ 5674991 w 12192000"/>
              <a:gd name="connsiteY34" fmla="*/ 2494273 h 2494273"/>
              <a:gd name="connsiteX35" fmla="*/ 5233934 w 12192000"/>
              <a:gd name="connsiteY35" fmla="*/ 2494273 h 2494273"/>
              <a:gd name="connsiteX36" fmla="*/ 4452060 w 12192000"/>
              <a:gd name="connsiteY36" fmla="*/ 2494273 h 2494273"/>
              <a:gd name="connsiteX37" fmla="*/ 4011003 w 12192000"/>
              <a:gd name="connsiteY37" fmla="*/ 2494273 h 2494273"/>
              <a:gd name="connsiteX38" fmla="*/ 3683552 w 12192000"/>
              <a:gd name="connsiteY38" fmla="*/ 2494273 h 2494273"/>
              <a:gd name="connsiteX39" fmla="*/ 3242495 w 12192000"/>
              <a:gd name="connsiteY39" fmla="*/ 2494273 h 2494273"/>
              <a:gd name="connsiteX40" fmla="*/ 2687832 w 12192000"/>
              <a:gd name="connsiteY40" fmla="*/ 2494273 h 2494273"/>
              <a:gd name="connsiteX41" fmla="*/ 2019564 w 12192000"/>
              <a:gd name="connsiteY41" fmla="*/ 2494273 h 2494273"/>
              <a:gd name="connsiteX42" fmla="*/ 1578507 w 12192000"/>
              <a:gd name="connsiteY42" fmla="*/ 2494273 h 2494273"/>
              <a:gd name="connsiteX43" fmla="*/ 415720 w 12192000"/>
              <a:gd name="connsiteY43" fmla="*/ 2494273 h 2494273"/>
              <a:gd name="connsiteX44" fmla="*/ 0 w 12192000"/>
              <a:gd name="connsiteY44" fmla="*/ 2078553 h 2494273"/>
              <a:gd name="connsiteX45" fmla="*/ 0 w 12192000"/>
              <a:gd name="connsiteY45" fmla="*/ 1574160 h 2494273"/>
              <a:gd name="connsiteX46" fmla="*/ 0 w 12192000"/>
              <a:gd name="connsiteY46" fmla="*/ 1036511 h 2494273"/>
              <a:gd name="connsiteX47" fmla="*/ 0 w 12192000"/>
              <a:gd name="connsiteY47" fmla="*/ 415720 h 24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2000" h="2494273" extrusionOk="0">
                <a:moveTo>
                  <a:pt x="0" y="415720"/>
                </a:moveTo>
                <a:cubicBezTo>
                  <a:pt x="-30797" y="167128"/>
                  <a:pt x="162395" y="8906"/>
                  <a:pt x="415720" y="0"/>
                </a:cubicBezTo>
                <a:cubicBezTo>
                  <a:pt x="644841" y="18631"/>
                  <a:pt x="998789" y="33811"/>
                  <a:pt x="1311199" y="0"/>
                </a:cubicBezTo>
                <a:cubicBezTo>
                  <a:pt x="1623609" y="-33811"/>
                  <a:pt x="1658192" y="-12386"/>
                  <a:pt x="1865862" y="0"/>
                </a:cubicBezTo>
                <a:cubicBezTo>
                  <a:pt x="2073532" y="12386"/>
                  <a:pt x="2190756" y="-18269"/>
                  <a:pt x="2306919" y="0"/>
                </a:cubicBezTo>
                <a:cubicBezTo>
                  <a:pt x="2423082" y="18269"/>
                  <a:pt x="2819815" y="3088"/>
                  <a:pt x="3088793" y="0"/>
                </a:cubicBezTo>
                <a:cubicBezTo>
                  <a:pt x="3357771" y="-3088"/>
                  <a:pt x="3447875" y="26585"/>
                  <a:pt x="3643456" y="0"/>
                </a:cubicBezTo>
                <a:cubicBezTo>
                  <a:pt x="3839037" y="-26585"/>
                  <a:pt x="4323936" y="40424"/>
                  <a:pt x="4538935" y="0"/>
                </a:cubicBezTo>
                <a:cubicBezTo>
                  <a:pt x="4753934" y="-40424"/>
                  <a:pt x="4856308" y="21635"/>
                  <a:pt x="4979992" y="0"/>
                </a:cubicBezTo>
                <a:cubicBezTo>
                  <a:pt x="5103676" y="-21635"/>
                  <a:pt x="5618584" y="-32589"/>
                  <a:pt x="5875471" y="0"/>
                </a:cubicBezTo>
                <a:cubicBezTo>
                  <a:pt x="6132358" y="32589"/>
                  <a:pt x="6107986" y="15493"/>
                  <a:pt x="6202923" y="0"/>
                </a:cubicBezTo>
                <a:cubicBezTo>
                  <a:pt x="6297860" y="-15493"/>
                  <a:pt x="6571562" y="-6279"/>
                  <a:pt x="6871191" y="0"/>
                </a:cubicBezTo>
                <a:cubicBezTo>
                  <a:pt x="7170820" y="6279"/>
                  <a:pt x="7333064" y="-9647"/>
                  <a:pt x="7539459" y="0"/>
                </a:cubicBezTo>
                <a:cubicBezTo>
                  <a:pt x="7745854" y="9647"/>
                  <a:pt x="7897132" y="-21220"/>
                  <a:pt x="8094122" y="0"/>
                </a:cubicBezTo>
                <a:cubicBezTo>
                  <a:pt x="8291112" y="21220"/>
                  <a:pt x="8686573" y="14263"/>
                  <a:pt x="8989601" y="0"/>
                </a:cubicBezTo>
                <a:cubicBezTo>
                  <a:pt x="9292629" y="-14263"/>
                  <a:pt x="9517635" y="5595"/>
                  <a:pt x="9885081" y="0"/>
                </a:cubicBezTo>
                <a:cubicBezTo>
                  <a:pt x="10252527" y="-5595"/>
                  <a:pt x="10224683" y="-16652"/>
                  <a:pt x="10326138" y="0"/>
                </a:cubicBezTo>
                <a:cubicBezTo>
                  <a:pt x="10427593" y="16652"/>
                  <a:pt x="10764160" y="21352"/>
                  <a:pt x="10994406" y="0"/>
                </a:cubicBezTo>
                <a:cubicBezTo>
                  <a:pt x="11224652" y="-21352"/>
                  <a:pt x="11410496" y="26008"/>
                  <a:pt x="11776280" y="0"/>
                </a:cubicBezTo>
                <a:cubicBezTo>
                  <a:pt x="11996879" y="-27065"/>
                  <a:pt x="12221533" y="180124"/>
                  <a:pt x="12192000" y="415720"/>
                </a:cubicBezTo>
                <a:cubicBezTo>
                  <a:pt x="12188915" y="653707"/>
                  <a:pt x="12198792" y="689285"/>
                  <a:pt x="12192000" y="920113"/>
                </a:cubicBezTo>
                <a:cubicBezTo>
                  <a:pt x="12185208" y="1150941"/>
                  <a:pt x="12216093" y="1261336"/>
                  <a:pt x="12192000" y="1507647"/>
                </a:cubicBezTo>
                <a:cubicBezTo>
                  <a:pt x="12167907" y="1753958"/>
                  <a:pt x="12177125" y="1871872"/>
                  <a:pt x="12192000" y="2078553"/>
                </a:cubicBezTo>
                <a:cubicBezTo>
                  <a:pt x="12210711" y="2345197"/>
                  <a:pt x="11979495" y="2508185"/>
                  <a:pt x="11776280" y="2494273"/>
                </a:cubicBezTo>
                <a:cubicBezTo>
                  <a:pt x="11550135" y="2499045"/>
                  <a:pt x="11317730" y="2485410"/>
                  <a:pt x="10994406" y="2494273"/>
                </a:cubicBezTo>
                <a:cubicBezTo>
                  <a:pt x="10671082" y="2503136"/>
                  <a:pt x="10803298" y="2503759"/>
                  <a:pt x="10666955" y="2494273"/>
                </a:cubicBezTo>
                <a:cubicBezTo>
                  <a:pt x="10530612" y="2484787"/>
                  <a:pt x="10148261" y="2491861"/>
                  <a:pt x="9998686" y="2494273"/>
                </a:cubicBezTo>
                <a:cubicBezTo>
                  <a:pt x="9849111" y="2496685"/>
                  <a:pt x="9652944" y="2503853"/>
                  <a:pt x="9557629" y="2494273"/>
                </a:cubicBezTo>
                <a:cubicBezTo>
                  <a:pt x="9462314" y="2484693"/>
                  <a:pt x="9076736" y="2510643"/>
                  <a:pt x="8775756" y="2494273"/>
                </a:cubicBezTo>
                <a:cubicBezTo>
                  <a:pt x="8474776" y="2477903"/>
                  <a:pt x="8517423" y="2500518"/>
                  <a:pt x="8334699" y="2494273"/>
                </a:cubicBezTo>
                <a:cubicBezTo>
                  <a:pt x="8151975" y="2488028"/>
                  <a:pt x="7856213" y="2462300"/>
                  <a:pt x="7552825" y="2494273"/>
                </a:cubicBezTo>
                <a:cubicBezTo>
                  <a:pt x="7249437" y="2526246"/>
                  <a:pt x="7376369" y="2491798"/>
                  <a:pt x="7225373" y="2494273"/>
                </a:cubicBezTo>
                <a:cubicBezTo>
                  <a:pt x="7074377" y="2496748"/>
                  <a:pt x="6662575" y="2471141"/>
                  <a:pt x="6443499" y="2494273"/>
                </a:cubicBezTo>
                <a:cubicBezTo>
                  <a:pt x="6224423" y="2517405"/>
                  <a:pt x="6222093" y="2503996"/>
                  <a:pt x="6002442" y="2494273"/>
                </a:cubicBezTo>
                <a:cubicBezTo>
                  <a:pt x="5782791" y="2484550"/>
                  <a:pt x="5793441" y="2482866"/>
                  <a:pt x="5674991" y="2494273"/>
                </a:cubicBezTo>
                <a:cubicBezTo>
                  <a:pt x="5556541" y="2505680"/>
                  <a:pt x="5402567" y="2497886"/>
                  <a:pt x="5233934" y="2494273"/>
                </a:cubicBezTo>
                <a:cubicBezTo>
                  <a:pt x="5065301" y="2490660"/>
                  <a:pt x="4814944" y="2510956"/>
                  <a:pt x="4452060" y="2494273"/>
                </a:cubicBezTo>
                <a:cubicBezTo>
                  <a:pt x="4089176" y="2477590"/>
                  <a:pt x="4128129" y="2500569"/>
                  <a:pt x="4011003" y="2494273"/>
                </a:cubicBezTo>
                <a:cubicBezTo>
                  <a:pt x="3893877" y="2487977"/>
                  <a:pt x="3757350" y="2483416"/>
                  <a:pt x="3683552" y="2494273"/>
                </a:cubicBezTo>
                <a:cubicBezTo>
                  <a:pt x="3609754" y="2505130"/>
                  <a:pt x="3388598" y="2492386"/>
                  <a:pt x="3242495" y="2494273"/>
                </a:cubicBezTo>
                <a:cubicBezTo>
                  <a:pt x="3096392" y="2496160"/>
                  <a:pt x="2804786" y="2517586"/>
                  <a:pt x="2687832" y="2494273"/>
                </a:cubicBezTo>
                <a:cubicBezTo>
                  <a:pt x="2570878" y="2470960"/>
                  <a:pt x="2243730" y="2521067"/>
                  <a:pt x="2019564" y="2494273"/>
                </a:cubicBezTo>
                <a:cubicBezTo>
                  <a:pt x="1795398" y="2467479"/>
                  <a:pt x="1671605" y="2481223"/>
                  <a:pt x="1578507" y="2494273"/>
                </a:cubicBezTo>
                <a:cubicBezTo>
                  <a:pt x="1485409" y="2507323"/>
                  <a:pt x="850857" y="2495610"/>
                  <a:pt x="415720" y="2494273"/>
                </a:cubicBezTo>
                <a:cubicBezTo>
                  <a:pt x="175249" y="2474849"/>
                  <a:pt x="-46468" y="2329745"/>
                  <a:pt x="0" y="2078553"/>
                </a:cubicBezTo>
                <a:cubicBezTo>
                  <a:pt x="12791" y="1844385"/>
                  <a:pt x="2673" y="1756130"/>
                  <a:pt x="0" y="1574160"/>
                </a:cubicBezTo>
                <a:cubicBezTo>
                  <a:pt x="-2673" y="1392190"/>
                  <a:pt x="25760" y="1220621"/>
                  <a:pt x="0" y="1036511"/>
                </a:cubicBezTo>
                <a:cubicBezTo>
                  <a:pt x="-25760" y="852401"/>
                  <a:pt x="19070" y="613621"/>
                  <a:pt x="0" y="415720"/>
                </a:cubicBezTo>
                <a:close/>
              </a:path>
            </a:pathLst>
          </a:custGeom>
          <a:noFill/>
          <a:ln w="38100">
            <a:solidFill>
              <a:schemeClr val="accent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CasellaDiTesto 45">
            <a:extLst>
              <a:ext uri="{FF2B5EF4-FFF2-40B4-BE49-F238E27FC236}">
                <a16:creationId xmlns:a16="http://schemas.microsoft.com/office/drawing/2014/main" id="{71F5A865-DB1E-0865-D589-A62439CEC3E2}"/>
              </a:ext>
            </a:extLst>
          </p:cNvPr>
          <p:cNvSpPr txBox="1"/>
          <p:nvPr/>
        </p:nvSpPr>
        <p:spPr>
          <a:xfrm>
            <a:off x="11119674" y="2130539"/>
            <a:ext cx="933901" cy="369332"/>
          </a:xfrm>
          <a:prstGeom prst="rect">
            <a:avLst/>
          </a:prstGeom>
          <a:noFill/>
        </p:spPr>
        <p:txBody>
          <a:bodyPr wrap="square">
            <a:spAutoFit/>
          </a:bodyPr>
          <a:lstStyle/>
          <a:p>
            <a:r>
              <a:rPr lang="it-IT" dirty="0">
                <a:solidFill>
                  <a:schemeClr val="accent1"/>
                </a:solidFill>
              </a:rPr>
              <a:t>Server</a:t>
            </a:r>
          </a:p>
        </p:txBody>
      </p:sp>
      <mc:AlternateContent xmlns:mc="http://schemas.openxmlformats.org/markup-compatibility/2006" xmlns:a14="http://schemas.microsoft.com/office/drawing/2010/main">
        <mc:Choice Requires="a14">
          <p:sp>
            <p:nvSpPr>
              <p:cNvPr id="49" name="CasellaDiTesto 48">
                <a:extLst>
                  <a:ext uri="{FF2B5EF4-FFF2-40B4-BE49-F238E27FC236}">
                    <a16:creationId xmlns:a16="http://schemas.microsoft.com/office/drawing/2014/main" id="{8A03B390-941F-0759-2718-D8BF3A9AFD15}"/>
                  </a:ext>
                </a:extLst>
              </p:cNvPr>
              <p:cNvSpPr txBox="1"/>
              <p:nvPr/>
            </p:nvSpPr>
            <p:spPr>
              <a:xfrm>
                <a:off x="4937511" y="4744657"/>
                <a:ext cx="7380253" cy="1923604"/>
              </a:xfrm>
              <a:prstGeom prst="rect">
                <a:avLst/>
              </a:prstGeom>
              <a:noFill/>
            </p:spPr>
            <p:txBody>
              <a:bodyPr wrap="square">
                <a:spAutoFit/>
              </a:bodyPr>
              <a:lstStyle/>
              <a:p>
                <a:r>
                  <a:rPr lang="it-IT" sz="1700" dirty="0">
                    <a:solidFill>
                      <a:schemeClr val="tx2">
                        <a:lumMod val="75000"/>
                      </a:schemeClr>
                    </a:solidFill>
                    <a:latin typeface="Gill Sans MT" panose="020B0502020104020203" pitchFamily="34" charset="77"/>
                  </a:rPr>
                  <a:t>Once the </a:t>
                </a:r>
                <a:r>
                  <a:rPr lang="it-IT" sz="1700" b="1" i="1" dirty="0" err="1">
                    <a:solidFill>
                      <a:schemeClr val="tx2">
                        <a:lumMod val="75000"/>
                      </a:schemeClr>
                    </a:solidFill>
                    <a:latin typeface="Gill Sans MT" panose="020B0502020104020203" pitchFamily="34" charset="77"/>
                  </a:rPr>
                  <a:t>tree</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structure</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is</a:t>
                </a:r>
                <a:r>
                  <a:rPr lang="it-IT" sz="1700" dirty="0">
                    <a:solidFill>
                      <a:schemeClr val="tx2">
                        <a:lumMod val="75000"/>
                      </a:schemeClr>
                    </a:solidFill>
                    <a:latin typeface="Gill Sans MT" panose="020B0502020104020203" pitchFamily="34" charset="77"/>
                  </a:rPr>
                  <a:t> </a:t>
                </a:r>
                <a:r>
                  <a:rPr lang="it-IT" sz="1700" b="1" i="1" dirty="0" err="1">
                    <a:solidFill>
                      <a:schemeClr val="tx2">
                        <a:lumMod val="75000"/>
                      </a:schemeClr>
                    </a:solidFill>
                    <a:latin typeface="Gill Sans MT" panose="020B0502020104020203" pitchFamily="34" charset="77"/>
                  </a:rPr>
                  <a:t>fixed</a:t>
                </a:r>
                <a:r>
                  <a:rPr lang="it-IT" sz="1700" dirty="0">
                    <a:solidFill>
                      <a:schemeClr val="tx2">
                        <a:lumMod val="75000"/>
                      </a:schemeClr>
                    </a:solidFill>
                    <a:latin typeface="Gill Sans MT" panose="020B0502020104020203" pitchFamily="34" charset="77"/>
                  </a:rPr>
                  <a:t> (</a:t>
                </a:r>
                <a:r>
                  <a:rPr lang="it-IT" sz="1600" dirty="0">
                    <a:solidFill>
                      <a:schemeClr val="tx2">
                        <a:lumMod val="75000"/>
                      </a:schemeClr>
                    </a:solidFill>
                  </a:rPr>
                  <a:t>Stop </a:t>
                </a:r>
                <a:r>
                  <a:rPr lang="it-IT" sz="1600" dirty="0" err="1">
                    <a:solidFill>
                      <a:schemeClr val="tx2">
                        <a:lumMod val="75000"/>
                      </a:schemeClr>
                    </a:solidFill>
                  </a:rPr>
                  <a:t>criteira</a:t>
                </a:r>
                <a:r>
                  <a:rPr lang="it-IT" sz="1600" dirty="0">
                    <a:solidFill>
                      <a:schemeClr val="tx2">
                        <a:lumMod val="75000"/>
                      </a:schemeClr>
                    </a:solidFill>
                  </a:rPr>
                  <a:t>: </a:t>
                </a:r>
                <a14:m>
                  <m:oMath xmlns:m="http://schemas.openxmlformats.org/officeDocument/2006/math">
                    <m:r>
                      <a:rPr lang="it-IT" sz="1600" i="1" dirty="0">
                        <a:solidFill>
                          <a:schemeClr val="tx2">
                            <a:lumMod val="75000"/>
                          </a:schemeClr>
                        </a:solidFill>
                        <a:latin typeface="Cambria Math" panose="02040503050406030204" pitchFamily="18" charset="0"/>
                      </a:rPr>
                      <m:t>𝑚𝑖𝑛</m:t>
                    </m:r>
                    <m:r>
                      <a:rPr lang="it-IT" sz="1600" b="0" i="1" dirty="0" smtClean="0">
                        <a:solidFill>
                          <a:schemeClr val="tx2">
                            <a:lumMod val="75000"/>
                          </a:schemeClr>
                        </a:solidFill>
                        <a:latin typeface="Cambria Math" panose="02040503050406030204" pitchFamily="18" charset="0"/>
                      </a:rPr>
                      <m:t>_</m:t>
                    </m:r>
                    <m:r>
                      <a:rPr lang="it-IT" sz="1600" b="0" i="1" dirty="0" smtClean="0">
                        <a:solidFill>
                          <a:schemeClr val="tx2">
                            <a:lumMod val="75000"/>
                          </a:schemeClr>
                        </a:solidFill>
                        <a:latin typeface="Cambria Math" panose="02040503050406030204" pitchFamily="18" charset="0"/>
                      </a:rPr>
                      <m:t>𝑖𝑛𝑠𝑡𝑎𝑛𝑐𝑒</m:t>
                    </m:r>
                    <m:r>
                      <a:rPr lang="it-IT" sz="1600" b="0" i="1" dirty="0" smtClean="0">
                        <a:solidFill>
                          <a:schemeClr val="tx2">
                            <a:lumMod val="75000"/>
                          </a:schemeClr>
                        </a:solidFill>
                        <a:latin typeface="Cambria Math" panose="02040503050406030204" pitchFamily="18" charset="0"/>
                      </a:rPr>
                      <m:t>_</m:t>
                    </m:r>
                    <m:r>
                      <a:rPr lang="it-IT" sz="1600" b="0" i="1" dirty="0" smtClean="0">
                        <a:solidFill>
                          <a:schemeClr val="tx2">
                            <a:lumMod val="75000"/>
                          </a:schemeClr>
                        </a:solidFill>
                        <a:latin typeface="Cambria Math" panose="02040503050406030204" pitchFamily="18" charset="0"/>
                      </a:rPr>
                      <m:t>𝑠𝑝𝑙𝑖𝑡</m:t>
                    </m:r>
                  </m:oMath>
                </a14:m>
                <a:r>
                  <a:rPr lang="en-GB" sz="1600" dirty="0">
                    <a:solidFill>
                      <a:schemeClr val="tx2">
                        <a:lumMod val="75000"/>
                      </a:schemeClr>
                    </a:solidFill>
                  </a:rPr>
                  <a:t>, </a:t>
                </a:r>
                <a14:m>
                  <m:oMath xmlns:m="http://schemas.openxmlformats.org/officeDocument/2006/math">
                    <m:r>
                      <a:rPr lang="it-IT" sz="1600" i="1" dirty="0">
                        <a:solidFill>
                          <a:schemeClr val="tx2">
                            <a:lumMod val="75000"/>
                          </a:schemeClr>
                        </a:solidFill>
                        <a:latin typeface="Cambria Math" panose="02040503050406030204" pitchFamily="18" charset="0"/>
                      </a:rPr>
                      <m:t>𝑚𝑖𝑛</m:t>
                    </m:r>
                    <m:r>
                      <a:rPr lang="it-IT" sz="1600" dirty="0">
                        <a:solidFill>
                          <a:schemeClr val="tx2">
                            <a:lumMod val="75000"/>
                          </a:schemeClr>
                        </a:solidFill>
                        <a:latin typeface="Cambria Math" panose="02040503050406030204" pitchFamily="18" charset="0"/>
                      </a:rPr>
                      <m:t>_</m:t>
                    </m:r>
                    <m:r>
                      <a:rPr lang="it-IT" sz="1600" i="1" dirty="0">
                        <a:solidFill>
                          <a:schemeClr val="tx2">
                            <a:lumMod val="75000"/>
                          </a:schemeClr>
                        </a:solidFill>
                        <a:latin typeface="Cambria Math" panose="02040503050406030204" pitchFamily="18" charset="0"/>
                      </a:rPr>
                      <m:t>𝑃𝐹𝑔𝑎𝑖𝑛</m:t>
                    </m:r>
                  </m:oMath>
                </a14:m>
                <a:r>
                  <a:rPr lang="en-GB" sz="1600" dirty="0">
                    <a:solidFill>
                      <a:schemeClr val="tx2">
                        <a:lumMod val="75000"/>
                      </a:schemeClr>
                    </a:solidFill>
                  </a:rPr>
                  <a:t>)</a:t>
                </a:r>
              </a:p>
              <a:p>
                <a:endParaRPr lang="it-IT" sz="1700" dirty="0">
                  <a:solidFill>
                    <a:schemeClr val="tx2">
                      <a:lumMod val="75000"/>
                    </a:schemeClr>
                  </a:solidFill>
                  <a:latin typeface="Gill Sans MT" panose="020B0502020104020203" pitchFamily="34" charset="77"/>
                </a:endParaRPr>
              </a:p>
              <a:p>
                <a:pPr lvl="1">
                  <a:buFont typeface="Arial" panose="020B0604020202020204" pitchFamily="34" charset="0"/>
                  <a:buChar char="•"/>
                </a:pPr>
                <a:r>
                  <a:rPr lang="it-IT" sz="1700" dirty="0">
                    <a:solidFill>
                      <a:schemeClr val="tx2">
                        <a:lumMod val="75000"/>
                      </a:schemeClr>
                    </a:solidFill>
                    <a:latin typeface="Gill Sans MT" panose="020B0502020104020203" pitchFamily="34" charset="77"/>
                  </a:rPr>
                  <a:t>Clients compute small </a:t>
                </a:r>
                <a:r>
                  <a:rPr lang="it-IT" sz="1700" dirty="0" err="1">
                    <a:solidFill>
                      <a:schemeClr val="tx2">
                        <a:lumMod val="75000"/>
                      </a:schemeClr>
                    </a:solidFill>
                    <a:latin typeface="Gill Sans MT" panose="020B0502020104020203" pitchFamily="34" charset="77"/>
                  </a:rPr>
                  <a:t>matrix</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summaries</a:t>
                </a:r>
                <a:r>
                  <a:rPr lang="it-IT" sz="1700" dirty="0">
                    <a:solidFill>
                      <a:schemeClr val="tx2">
                        <a:lumMod val="75000"/>
                      </a:schemeClr>
                    </a:solidFill>
                    <a:latin typeface="Gill Sans MT" panose="020B0502020104020203" pitchFamily="34" charset="77"/>
                  </a:rPr>
                  <a:t> for </a:t>
                </a:r>
                <a:r>
                  <a:rPr lang="it-IT" sz="1700" dirty="0" err="1">
                    <a:solidFill>
                      <a:schemeClr val="tx2">
                        <a:lumMod val="75000"/>
                      </a:schemeClr>
                    </a:solidFill>
                    <a:latin typeface="Gill Sans MT" panose="020B0502020104020203" pitchFamily="34" charset="77"/>
                  </a:rPr>
                  <a:t>local</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regression</a:t>
                </a:r>
                <a:r>
                  <a:rPr lang="it-IT" sz="1700" dirty="0">
                    <a:solidFill>
                      <a:schemeClr val="tx2">
                        <a:lumMod val="75000"/>
                      </a:schemeClr>
                    </a:solidFill>
                    <a:latin typeface="Gill Sans MT" panose="020B0502020104020203" pitchFamily="34" charset="77"/>
                  </a:rPr>
                  <a:t> models.</a:t>
                </a:r>
              </a:p>
              <a:p>
                <a:pPr lvl="1">
                  <a:buFont typeface="Arial" panose="020B0604020202020204" pitchFamily="34" charset="0"/>
                  <a:buChar char="•"/>
                </a:pPr>
                <a:r>
                  <a:rPr lang="it-IT" sz="1700" dirty="0">
                    <a:solidFill>
                      <a:schemeClr val="tx2">
                        <a:lumMod val="75000"/>
                      </a:schemeClr>
                    </a:solidFill>
                    <a:latin typeface="Gill Sans MT" panose="020B0502020104020203" pitchFamily="34" charset="77"/>
                  </a:rPr>
                  <a:t>The server </a:t>
                </a:r>
                <a:r>
                  <a:rPr lang="it-IT" sz="1700" dirty="0" err="1">
                    <a:solidFill>
                      <a:schemeClr val="tx2">
                        <a:lumMod val="75000"/>
                      </a:schemeClr>
                    </a:solidFill>
                    <a:latin typeface="Gill Sans MT" panose="020B0502020104020203" pitchFamily="34" charset="77"/>
                  </a:rPr>
                  <a:t>aggregates</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them</a:t>
                </a:r>
                <a:r>
                  <a:rPr lang="it-IT" sz="1700" dirty="0">
                    <a:solidFill>
                      <a:schemeClr val="tx2">
                        <a:lumMod val="75000"/>
                      </a:schemeClr>
                    </a:solidFill>
                    <a:latin typeface="Gill Sans MT" panose="020B0502020104020203" pitchFamily="34" charset="77"/>
                  </a:rPr>
                  <a:t> to estimate global </a:t>
                </a:r>
                <a:r>
                  <a:rPr lang="it-IT" sz="1700" dirty="0" err="1">
                    <a:solidFill>
                      <a:schemeClr val="tx2">
                        <a:lumMod val="75000"/>
                      </a:schemeClr>
                    </a:solidFill>
                    <a:latin typeface="Gill Sans MT" panose="020B0502020104020203" pitchFamily="34" charset="77"/>
                  </a:rPr>
                  <a:t>regression</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coefficients</a:t>
                </a:r>
                <a:r>
                  <a:rPr lang="it-IT" sz="1700" dirty="0">
                    <a:solidFill>
                      <a:schemeClr val="tx2">
                        <a:lumMod val="75000"/>
                      </a:schemeClr>
                    </a:solidFill>
                    <a:latin typeface="Gill Sans MT" panose="020B0502020104020203" pitchFamily="34" charset="77"/>
                  </a:rPr>
                  <a:t>.</a:t>
                </a:r>
              </a:p>
              <a:p>
                <a:endParaRPr lang="it-IT" sz="1700" dirty="0">
                  <a:solidFill>
                    <a:schemeClr val="tx2">
                      <a:lumMod val="75000"/>
                    </a:schemeClr>
                  </a:solidFill>
                  <a:latin typeface="Gill Sans MT" panose="020B0502020104020203" pitchFamily="34" charset="77"/>
                </a:endParaRPr>
              </a:p>
              <a:p>
                <a:r>
                  <a:rPr lang="it-IT" sz="1700" dirty="0" err="1">
                    <a:solidFill>
                      <a:schemeClr val="tx2">
                        <a:lumMod val="75000"/>
                      </a:schemeClr>
                    </a:solidFill>
                    <a:latin typeface="Gill Sans MT" panose="020B0502020104020203" pitchFamily="34" charset="77"/>
                  </a:rPr>
                  <a:t>This</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process</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ensures</a:t>
                </a:r>
                <a:r>
                  <a:rPr lang="it-IT" sz="1700" dirty="0">
                    <a:solidFill>
                      <a:schemeClr val="tx2">
                        <a:lumMod val="75000"/>
                      </a:schemeClr>
                    </a:solidFill>
                    <a:latin typeface="Gill Sans MT" panose="020B0502020104020203" pitchFamily="34" charset="77"/>
                  </a:rPr>
                  <a:t> the </a:t>
                </a:r>
                <a:r>
                  <a:rPr lang="it-IT" sz="1700" dirty="0" err="1">
                    <a:solidFill>
                      <a:schemeClr val="tx2">
                        <a:lumMod val="75000"/>
                      </a:schemeClr>
                    </a:solidFill>
                    <a:latin typeface="Gill Sans MT" panose="020B0502020104020203" pitchFamily="34" charset="77"/>
                  </a:rPr>
                  <a:t>final</a:t>
                </a:r>
                <a:r>
                  <a:rPr lang="it-IT" sz="1700" dirty="0">
                    <a:solidFill>
                      <a:schemeClr val="tx2">
                        <a:lumMod val="75000"/>
                      </a:schemeClr>
                    </a:solidFill>
                    <a:latin typeface="Gill Sans MT" panose="020B0502020104020203" pitchFamily="34" charset="77"/>
                  </a:rPr>
                  <a:t> model </a:t>
                </a:r>
                <a:r>
                  <a:rPr lang="it-IT" sz="1700" dirty="0" err="1">
                    <a:solidFill>
                      <a:schemeClr val="tx2">
                        <a:lumMod val="75000"/>
                      </a:schemeClr>
                    </a:solidFill>
                    <a:latin typeface="Gill Sans MT" panose="020B0502020104020203" pitchFamily="34" charset="77"/>
                  </a:rPr>
                  <a:t>is</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as</a:t>
                </a:r>
                <a:r>
                  <a:rPr lang="it-IT" sz="1700" dirty="0">
                    <a:solidFill>
                      <a:schemeClr val="tx2">
                        <a:lumMod val="75000"/>
                      </a:schemeClr>
                    </a:solidFill>
                    <a:latin typeface="Gill Sans MT" panose="020B0502020104020203" pitchFamily="34" charset="77"/>
                  </a:rPr>
                  <a:t> accurate </a:t>
                </a:r>
                <a:r>
                  <a:rPr lang="it-IT" sz="1700" dirty="0" err="1">
                    <a:solidFill>
                      <a:schemeClr val="tx2">
                        <a:lumMod val="75000"/>
                      </a:schemeClr>
                    </a:solidFill>
                    <a:latin typeface="Gill Sans MT" panose="020B0502020104020203" pitchFamily="34" charset="77"/>
                  </a:rPr>
                  <a:t>as</a:t>
                </a:r>
                <a:r>
                  <a:rPr lang="it-IT" sz="1700" dirty="0">
                    <a:solidFill>
                      <a:schemeClr val="tx2">
                        <a:lumMod val="75000"/>
                      </a:schemeClr>
                    </a:solidFill>
                    <a:latin typeface="Gill Sans MT" panose="020B0502020104020203" pitchFamily="34" charset="77"/>
                  </a:rPr>
                  <a:t> a </a:t>
                </a:r>
                <a:r>
                  <a:rPr lang="it-IT" sz="1700" dirty="0" err="1">
                    <a:solidFill>
                      <a:schemeClr val="tx2">
                        <a:lumMod val="75000"/>
                      </a:schemeClr>
                    </a:solidFill>
                    <a:latin typeface="Gill Sans MT" panose="020B0502020104020203" pitchFamily="34" charset="77"/>
                  </a:rPr>
                  <a:t>centralized</a:t>
                </a:r>
                <a:r>
                  <a:rPr lang="it-IT" sz="1700" dirty="0">
                    <a:solidFill>
                      <a:schemeClr val="tx2">
                        <a:lumMod val="75000"/>
                      </a:schemeClr>
                    </a:solidFill>
                    <a:latin typeface="Gill Sans MT" panose="020B0502020104020203" pitchFamily="34" charset="77"/>
                  </a:rPr>
                  <a:t> one, </a:t>
                </a:r>
                <a:r>
                  <a:rPr lang="it-IT" sz="1700" dirty="0" err="1">
                    <a:solidFill>
                      <a:schemeClr val="tx2">
                        <a:lumMod val="75000"/>
                      </a:schemeClr>
                    </a:solidFill>
                    <a:latin typeface="Gill Sans MT" panose="020B0502020104020203" pitchFamily="34" charset="77"/>
                  </a:rPr>
                  <a:t>while</a:t>
                </a:r>
                <a:r>
                  <a:rPr lang="it-IT" sz="1700" dirty="0">
                    <a:solidFill>
                      <a:schemeClr val="tx2">
                        <a:lumMod val="75000"/>
                      </a:schemeClr>
                    </a:solidFill>
                    <a:latin typeface="Gill Sans MT" panose="020B0502020104020203" pitchFamily="34" charset="77"/>
                  </a:rPr>
                  <a:t> </a:t>
                </a:r>
                <a:r>
                  <a:rPr lang="it-IT" sz="1700" dirty="0" err="1">
                    <a:solidFill>
                      <a:schemeClr val="tx2">
                        <a:lumMod val="75000"/>
                      </a:schemeClr>
                    </a:solidFill>
                    <a:latin typeface="Gill Sans MT" panose="020B0502020104020203" pitchFamily="34" charset="77"/>
                  </a:rPr>
                  <a:t>preserving</a:t>
                </a:r>
                <a:r>
                  <a:rPr lang="it-IT" sz="1700" dirty="0">
                    <a:solidFill>
                      <a:schemeClr val="tx2">
                        <a:lumMod val="75000"/>
                      </a:schemeClr>
                    </a:solidFill>
                    <a:latin typeface="Gill Sans MT" panose="020B0502020104020203" pitchFamily="34" charset="77"/>
                  </a:rPr>
                  <a:t> data privacy.</a:t>
                </a:r>
              </a:p>
            </p:txBody>
          </p:sp>
        </mc:Choice>
        <mc:Fallback xmlns="">
          <p:sp>
            <p:nvSpPr>
              <p:cNvPr id="49" name="CasellaDiTesto 48">
                <a:extLst>
                  <a:ext uri="{FF2B5EF4-FFF2-40B4-BE49-F238E27FC236}">
                    <a16:creationId xmlns:a16="http://schemas.microsoft.com/office/drawing/2014/main" id="{8A03B390-941F-0759-2718-D8BF3A9AFD15}"/>
                  </a:ext>
                </a:extLst>
              </p:cNvPr>
              <p:cNvSpPr txBox="1">
                <a:spLocks noRot="1" noChangeAspect="1" noMove="1" noResize="1" noEditPoints="1" noAdjustHandles="1" noChangeArrowheads="1" noChangeShapeType="1" noTextEdit="1"/>
              </p:cNvSpPr>
              <p:nvPr/>
            </p:nvSpPr>
            <p:spPr>
              <a:xfrm>
                <a:off x="4937511" y="4744657"/>
                <a:ext cx="7380253" cy="1923604"/>
              </a:xfrm>
              <a:prstGeom prst="rect">
                <a:avLst/>
              </a:prstGeom>
              <a:blipFill>
                <a:blip r:embed="rId13"/>
                <a:stretch>
                  <a:fillRect l="-515" t="-654" b="-3268"/>
                </a:stretch>
              </a:blipFill>
            </p:spPr>
            <p:txBody>
              <a:bodyPr/>
              <a:lstStyle/>
              <a:p>
                <a:r>
                  <a:rPr lang="en-US">
                    <a:noFill/>
                  </a:rPr>
                  <a:t> </a:t>
                </a:r>
              </a:p>
            </p:txBody>
          </p:sp>
        </mc:Fallback>
      </mc:AlternateContent>
    </p:spTree>
    <p:extLst>
      <p:ext uri="{BB962C8B-B14F-4D97-AF65-F5344CB8AC3E}">
        <p14:creationId xmlns:p14="http://schemas.microsoft.com/office/powerpoint/2010/main" val="10471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B8A0-9019-ABD0-DBD2-3F20FABF0798}"/>
            </a:ext>
          </a:extLst>
        </p:cNvPr>
        <p:cNvGrpSpPr/>
        <p:nvPr/>
      </p:nvGrpSpPr>
      <p:grpSpPr>
        <a:xfrm>
          <a:off x="0" y="0"/>
          <a:ext cx="0" cy="0"/>
          <a:chOff x="0" y="0"/>
          <a:chExt cx="0" cy="0"/>
        </a:xfrm>
      </p:grpSpPr>
      <p:sp>
        <p:nvSpPr>
          <p:cNvPr id="48" name="TextBox 565">
            <a:extLst>
              <a:ext uri="{FF2B5EF4-FFF2-40B4-BE49-F238E27FC236}">
                <a16:creationId xmlns:a16="http://schemas.microsoft.com/office/drawing/2014/main" id="{C80319B5-050F-07CB-D4AF-35715D456857}"/>
              </a:ext>
            </a:extLst>
          </p:cNvPr>
          <p:cNvSpPr txBox="1"/>
          <p:nvPr/>
        </p:nvSpPr>
        <p:spPr>
          <a:xfrm>
            <a:off x="3115862" y="3922283"/>
            <a:ext cx="2285291" cy="523220"/>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b="1" i="1" dirty="0">
                <a:solidFill>
                  <a:srgbClr val="292929"/>
                </a:solidFill>
              </a:rPr>
              <a:t>Post-hoc </a:t>
            </a:r>
            <a:r>
              <a:rPr lang="en-GB" altLang="ko-KR" sz="1400" b="1" dirty="0">
                <a:solidFill>
                  <a:srgbClr val="292929"/>
                </a:solidFill>
              </a:rPr>
              <a:t>Explainability </a:t>
            </a:r>
            <a:r>
              <a:rPr lang="en-GB" altLang="ko-KR" sz="1400" dirty="0">
                <a:solidFill>
                  <a:srgbClr val="292929"/>
                </a:solidFill>
              </a:rPr>
              <a:t>Techniques</a:t>
            </a:r>
          </a:p>
        </p:txBody>
      </p:sp>
      <p:sp>
        <p:nvSpPr>
          <p:cNvPr id="2" name="Titolo 1">
            <a:extLst>
              <a:ext uri="{FF2B5EF4-FFF2-40B4-BE49-F238E27FC236}">
                <a16:creationId xmlns:a16="http://schemas.microsoft.com/office/drawing/2014/main" id="{2E527A4A-ED7C-76AA-FBD3-D93A1432FBD2}"/>
              </a:ext>
            </a:extLst>
          </p:cNvPr>
          <p:cNvSpPr>
            <a:spLocks noGrp="1"/>
          </p:cNvSpPr>
          <p:nvPr>
            <p:ph type="title"/>
          </p:nvPr>
        </p:nvSpPr>
        <p:spPr>
          <a:xfrm>
            <a:off x="138425" y="1080"/>
            <a:ext cx="12053571" cy="1325563"/>
          </a:xfrm>
        </p:spPr>
        <p:txBody>
          <a:bodyPr>
            <a:normAutofit/>
          </a:bodyPr>
          <a:lstStyle/>
          <a:p>
            <a:r>
              <a:rPr lang="it-IT" b="1" dirty="0"/>
              <a:t>Fed-XAI: Post-Hoc XAI with </a:t>
            </a:r>
            <a:r>
              <a:rPr lang="it-IT" b="1" dirty="0" err="1"/>
              <a:t>Federated</a:t>
            </a:r>
            <a:r>
              <a:rPr lang="it-IT" b="1" dirty="0"/>
              <a:t> SHAP</a:t>
            </a:r>
          </a:p>
        </p:txBody>
      </p:sp>
      <p:grpSp>
        <p:nvGrpSpPr>
          <p:cNvPr id="3" name="Gruppo 2">
            <a:extLst>
              <a:ext uri="{FF2B5EF4-FFF2-40B4-BE49-F238E27FC236}">
                <a16:creationId xmlns:a16="http://schemas.microsoft.com/office/drawing/2014/main" id="{FB7EFC6D-9406-BB06-9873-429F945F9730}"/>
              </a:ext>
            </a:extLst>
          </p:cNvPr>
          <p:cNvGrpSpPr/>
          <p:nvPr/>
        </p:nvGrpSpPr>
        <p:grpSpPr>
          <a:xfrm>
            <a:off x="287249" y="2905484"/>
            <a:ext cx="2293624" cy="521988"/>
            <a:chOff x="5758078" y="2887169"/>
            <a:chExt cx="2293624" cy="521988"/>
          </a:xfrm>
        </p:grpSpPr>
        <p:sp>
          <p:nvSpPr>
            <p:cNvPr id="43" name="Rounded Rectangle 14">
              <a:extLst>
                <a:ext uri="{FF2B5EF4-FFF2-40B4-BE49-F238E27FC236}">
                  <a16:creationId xmlns:a16="http://schemas.microsoft.com/office/drawing/2014/main" id="{4570A448-F1AA-AD70-2A89-D32FCE4C55E4}"/>
                </a:ext>
              </a:extLst>
            </p:cNvPr>
            <p:cNvSpPr/>
            <p:nvPr/>
          </p:nvSpPr>
          <p:spPr>
            <a:xfrm>
              <a:off x="5758078" y="2887169"/>
              <a:ext cx="2293622" cy="521988"/>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sp>
          <p:nvSpPr>
            <p:cNvPr id="44" name="TextBox 565">
              <a:extLst>
                <a:ext uri="{FF2B5EF4-FFF2-40B4-BE49-F238E27FC236}">
                  <a16:creationId xmlns:a16="http://schemas.microsoft.com/office/drawing/2014/main" id="{D25B27B7-24AA-3146-4865-48E5FD82B25E}"/>
                </a:ext>
              </a:extLst>
            </p:cNvPr>
            <p:cNvSpPr txBox="1"/>
            <p:nvPr/>
          </p:nvSpPr>
          <p:spPr>
            <a:xfrm>
              <a:off x="5758078" y="2983578"/>
              <a:ext cx="2293624" cy="307777"/>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dirty="0">
                  <a:solidFill>
                    <a:srgbClr val="292929"/>
                  </a:solidFill>
                </a:rPr>
                <a:t>Explainabilty</a:t>
              </a:r>
            </a:p>
          </p:txBody>
        </p:sp>
      </p:grpSp>
      <p:sp>
        <p:nvSpPr>
          <p:cNvPr id="45" name="Freccia in giù 70">
            <a:extLst>
              <a:ext uri="{FF2B5EF4-FFF2-40B4-BE49-F238E27FC236}">
                <a16:creationId xmlns:a16="http://schemas.microsoft.com/office/drawing/2014/main" id="{DE8A1790-A389-12B0-A1CF-53FC8F3C8310}"/>
              </a:ext>
            </a:extLst>
          </p:cNvPr>
          <p:cNvSpPr/>
          <p:nvPr/>
        </p:nvSpPr>
        <p:spPr>
          <a:xfrm rot="13388054">
            <a:off x="2726345" y="2466486"/>
            <a:ext cx="217338" cy="429311"/>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ounded Rectangle 14">
            <a:extLst>
              <a:ext uri="{FF2B5EF4-FFF2-40B4-BE49-F238E27FC236}">
                <a16:creationId xmlns:a16="http://schemas.microsoft.com/office/drawing/2014/main" id="{2F403067-2CFA-C3AC-07DF-3D1665384AD7}"/>
              </a:ext>
            </a:extLst>
          </p:cNvPr>
          <p:cNvSpPr/>
          <p:nvPr/>
        </p:nvSpPr>
        <p:spPr>
          <a:xfrm>
            <a:off x="3115862" y="3933595"/>
            <a:ext cx="2293622" cy="52198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grpSp>
        <p:nvGrpSpPr>
          <p:cNvPr id="49" name="Gruppo 48">
            <a:extLst>
              <a:ext uri="{FF2B5EF4-FFF2-40B4-BE49-F238E27FC236}">
                <a16:creationId xmlns:a16="http://schemas.microsoft.com/office/drawing/2014/main" id="{EE04D651-9F6F-23A8-4892-0BBBF9AA0258}"/>
              </a:ext>
            </a:extLst>
          </p:cNvPr>
          <p:cNvGrpSpPr/>
          <p:nvPr/>
        </p:nvGrpSpPr>
        <p:grpSpPr>
          <a:xfrm>
            <a:off x="3107532" y="1846619"/>
            <a:ext cx="2293624" cy="533300"/>
            <a:chOff x="5758078" y="2875857"/>
            <a:chExt cx="2293624" cy="533300"/>
          </a:xfrm>
        </p:grpSpPr>
        <p:sp>
          <p:nvSpPr>
            <p:cNvPr id="50" name="Rounded Rectangle 14">
              <a:extLst>
                <a:ext uri="{FF2B5EF4-FFF2-40B4-BE49-F238E27FC236}">
                  <a16:creationId xmlns:a16="http://schemas.microsoft.com/office/drawing/2014/main" id="{AAE7C6C4-1872-9626-372B-A4FB96E12833}"/>
                </a:ext>
              </a:extLst>
            </p:cNvPr>
            <p:cNvSpPr/>
            <p:nvPr/>
          </p:nvSpPr>
          <p:spPr>
            <a:xfrm>
              <a:off x="5758078" y="2887169"/>
              <a:ext cx="2293622" cy="521988"/>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tLang="ko-KR" sz="1400" dirty="0"/>
            </a:p>
          </p:txBody>
        </p:sp>
        <p:sp>
          <p:nvSpPr>
            <p:cNvPr id="51" name="TextBox 565">
              <a:extLst>
                <a:ext uri="{FF2B5EF4-FFF2-40B4-BE49-F238E27FC236}">
                  <a16:creationId xmlns:a16="http://schemas.microsoft.com/office/drawing/2014/main" id="{D1A5948B-E775-52BC-30ED-A5FDD20C1DF2}"/>
                </a:ext>
              </a:extLst>
            </p:cNvPr>
            <p:cNvSpPr txBox="1"/>
            <p:nvPr/>
          </p:nvSpPr>
          <p:spPr>
            <a:xfrm>
              <a:off x="5758078" y="2875857"/>
              <a:ext cx="2293624" cy="523220"/>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ko-KR" sz="1400" dirty="0">
                  <a:solidFill>
                    <a:srgbClr val="292929"/>
                  </a:solidFill>
                </a:rPr>
                <a:t>Design of </a:t>
              </a:r>
              <a:r>
                <a:rPr lang="en-GB" altLang="ko-KR" sz="1400" b="1" dirty="0">
                  <a:solidFill>
                    <a:srgbClr val="292929"/>
                  </a:solidFill>
                </a:rPr>
                <a:t>Inherently Interpretable</a:t>
              </a:r>
              <a:r>
                <a:rPr lang="en-GB" altLang="ko-KR" sz="1400" dirty="0">
                  <a:solidFill>
                    <a:srgbClr val="292929"/>
                  </a:solidFill>
                </a:rPr>
                <a:t> Models</a:t>
              </a:r>
            </a:p>
          </p:txBody>
        </p:sp>
      </p:grpSp>
      <p:sp>
        <p:nvSpPr>
          <p:cNvPr id="52" name="Freccia in giù 71">
            <a:extLst>
              <a:ext uri="{FF2B5EF4-FFF2-40B4-BE49-F238E27FC236}">
                <a16:creationId xmlns:a16="http://schemas.microsoft.com/office/drawing/2014/main" id="{73A1B8E0-0CA1-5048-4792-7BEA71B14519}"/>
              </a:ext>
            </a:extLst>
          </p:cNvPr>
          <p:cNvSpPr/>
          <p:nvPr/>
        </p:nvSpPr>
        <p:spPr>
          <a:xfrm rot="19134012">
            <a:off x="2729412" y="3433799"/>
            <a:ext cx="217338" cy="429311"/>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 name="Immagine 60">
            <a:extLst>
              <a:ext uri="{FF2B5EF4-FFF2-40B4-BE49-F238E27FC236}">
                <a16:creationId xmlns:a16="http://schemas.microsoft.com/office/drawing/2014/main" id="{FBEE7606-4D08-E204-9D34-4C47E9DE2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151" y="1250100"/>
            <a:ext cx="3593028" cy="3323971"/>
          </a:xfrm>
          <a:prstGeom prst="rect">
            <a:avLst/>
          </a:prstGeom>
        </p:spPr>
      </p:pic>
      <p:sp>
        <p:nvSpPr>
          <p:cNvPr id="7" name="CasellaDiTesto 6">
            <a:extLst>
              <a:ext uri="{FF2B5EF4-FFF2-40B4-BE49-F238E27FC236}">
                <a16:creationId xmlns:a16="http://schemas.microsoft.com/office/drawing/2014/main" id="{E009A084-D275-4F48-0F41-D6A05B94556F}"/>
              </a:ext>
            </a:extLst>
          </p:cNvPr>
          <p:cNvSpPr txBox="1"/>
          <p:nvPr/>
        </p:nvSpPr>
        <p:spPr>
          <a:xfrm>
            <a:off x="928688" y="5286375"/>
            <a:ext cx="184731" cy="369332"/>
          </a:xfrm>
          <a:prstGeom prst="rect">
            <a:avLst/>
          </a:prstGeom>
          <a:noFill/>
        </p:spPr>
        <p:txBody>
          <a:bodyPr wrap="none" rtlCol="0">
            <a:spAutoFit/>
          </a:bodyPr>
          <a:lstStyle/>
          <a:p>
            <a:endParaRPr lang="en-US" dirty="0"/>
          </a:p>
        </p:txBody>
      </p:sp>
      <p:sp>
        <p:nvSpPr>
          <p:cNvPr id="8" name="CasellaDiTesto 7">
            <a:extLst>
              <a:ext uri="{FF2B5EF4-FFF2-40B4-BE49-F238E27FC236}">
                <a16:creationId xmlns:a16="http://schemas.microsoft.com/office/drawing/2014/main" id="{1E38102B-775D-CDBF-C5E8-AA187829E775}"/>
              </a:ext>
            </a:extLst>
          </p:cNvPr>
          <p:cNvSpPr txBox="1"/>
          <p:nvPr/>
        </p:nvSpPr>
        <p:spPr>
          <a:xfrm>
            <a:off x="207169" y="5472113"/>
            <a:ext cx="11487150" cy="646331"/>
          </a:xfrm>
          <a:prstGeom prst="rect">
            <a:avLst/>
          </a:prstGeom>
          <a:noFill/>
          <a:ln>
            <a:solidFill>
              <a:schemeClr val="accent1">
                <a:shade val="15000"/>
              </a:schemeClr>
            </a:solidFill>
          </a:ln>
        </p:spPr>
        <p:txBody>
          <a:bodyPr wrap="square" rtlCol="0">
            <a:spAutoFit/>
          </a:bodyPr>
          <a:lstStyle/>
          <a:p>
            <a:r>
              <a:rPr lang="it-IT" sz="1800" i="1" dirty="0" err="1"/>
              <a:t>Ducange</a:t>
            </a:r>
            <a:r>
              <a:rPr lang="it-IT" sz="1800" i="1" dirty="0"/>
              <a:t>, P., </a:t>
            </a:r>
            <a:r>
              <a:rPr lang="it-IT" sz="1800" i="1" dirty="0" err="1"/>
              <a:t>Marcelloni</a:t>
            </a:r>
            <a:r>
              <a:rPr lang="it-IT" sz="1800" i="1" dirty="0"/>
              <a:t>, </a:t>
            </a:r>
            <a:r>
              <a:rPr lang="it-IT" sz="1800" i="1" dirty="0" err="1"/>
              <a:t>F</a:t>
            </a:r>
            <a:r>
              <a:rPr lang="it-IT" sz="1800" i="1" dirty="0"/>
              <a:t>., Renda, A., &amp; Ruffini, </a:t>
            </a:r>
            <a:r>
              <a:rPr lang="it-IT" sz="1800" i="1" dirty="0" err="1"/>
              <a:t>F</a:t>
            </a:r>
            <a:r>
              <a:rPr lang="it-IT" sz="1800" i="1" dirty="0"/>
              <a:t>. (2024, June). </a:t>
            </a:r>
            <a:r>
              <a:rPr lang="it-IT" sz="1800" i="1" dirty="0" err="1"/>
              <a:t>Consistent</a:t>
            </a:r>
            <a:r>
              <a:rPr lang="it-IT" sz="1800" i="1" dirty="0"/>
              <a:t> Post-Hoc </a:t>
            </a:r>
            <a:r>
              <a:rPr lang="it-IT" sz="1800" i="1" dirty="0" err="1"/>
              <a:t>Explainability</a:t>
            </a:r>
            <a:r>
              <a:rPr lang="it-IT" sz="1800" i="1" dirty="0"/>
              <a:t> in </a:t>
            </a:r>
            <a:r>
              <a:rPr lang="it-IT" sz="1800" i="1" dirty="0" err="1"/>
              <a:t>Federated</a:t>
            </a:r>
            <a:r>
              <a:rPr lang="it-IT" sz="1800" i="1" dirty="0"/>
              <a:t> Learning </a:t>
            </a:r>
            <a:r>
              <a:rPr lang="it-IT" sz="1800" i="1" dirty="0" err="1"/>
              <a:t>through</a:t>
            </a:r>
            <a:r>
              <a:rPr lang="it-IT" sz="1800" i="1" dirty="0"/>
              <a:t> </a:t>
            </a:r>
            <a:r>
              <a:rPr lang="it-IT" sz="1800" i="1" dirty="0" err="1"/>
              <a:t>Federated</a:t>
            </a:r>
            <a:r>
              <a:rPr lang="it-IT" sz="1800" i="1" dirty="0"/>
              <a:t> Fuzzy Clustering. In 2024 IEEE International Conference on Fuzzy Systems (FUZZ-IEEE) (pp. 1-10). IEEE.</a:t>
            </a:r>
          </a:p>
        </p:txBody>
      </p:sp>
    </p:spTree>
    <p:extLst>
      <p:ext uri="{BB962C8B-B14F-4D97-AF65-F5344CB8AC3E}">
        <p14:creationId xmlns:p14="http://schemas.microsoft.com/office/powerpoint/2010/main" val="402704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 fill="hold"/>
                                        <p:tgtEl>
                                          <p:spTgt spid="47"/>
                                        </p:tgtEl>
                                        <p:attrNameLst>
                                          <p:attrName>stroke.color</p:attrName>
                                        </p:attrNameLst>
                                      </p:cBhvr>
                                      <p:to>
                                        <a:srgbClr val="DB257F"/>
                                      </p:to>
                                    </p:animClr>
                                    <p:set>
                                      <p:cBhvr>
                                        <p:cTn id="7" dur="10" fill="hold"/>
                                        <p:tgtEl>
                                          <p:spTgt spid="4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07550-4639-96C2-36DB-0433D11F1929}"/>
              </a:ext>
            </a:extLst>
          </p:cNvPr>
          <p:cNvSpPr>
            <a:spLocks noGrp="1"/>
          </p:cNvSpPr>
          <p:nvPr>
            <p:ph type="title"/>
          </p:nvPr>
        </p:nvSpPr>
        <p:spPr/>
        <p:txBody>
          <a:bodyPr>
            <a:noAutofit/>
          </a:bodyPr>
          <a:lstStyle/>
          <a:p>
            <a:pPr>
              <a:spcBef>
                <a:spcPts val="0"/>
              </a:spcBef>
              <a:buClr>
                <a:schemeClr val="dk1"/>
              </a:buClr>
              <a:buSzPts val="1800"/>
            </a:pPr>
            <a:r>
              <a:rPr lang="it-IT" sz="4400" b="1" dirty="0"/>
              <a:t>SHAP: Background</a:t>
            </a:r>
          </a:p>
        </p:txBody>
      </p:sp>
      <p:sp>
        <p:nvSpPr>
          <p:cNvPr id="3" name="Segnaposto contenuto 2">
            <a:extLst>
              <a:ext uri="{FF2B5EF4-FFF2-40B4-BE49-F238E27FC236}">
                <a16:creationId xmlns:a16="http://schemas.microsoft.com/office/drawing/2014/main" id="{E7F42661-C04F-52F8-B65E-77258CD1AE0C}"/>
              </a:ext>
            </a:extLst>
          </p:cNvPr>
          <p:cNvSpPr>
            <a:spLocks noGrp="1"/>
          </p:cNvSpPr>
          <p:nvPr>
            <p:ph idx="1"/>
          </p:nvPr>
        </p:nvSpPr>
        <p:spPr>
          <a:xfrm>
            <a:off x="138426" y="1460501"/>
            <a:ext cx="11915148" cy="1352549"/>
          </a:xfrm>
        </p:spPr>
        <p:txBody>
          <a:bodyPr>
            <a:normAutofit/>
          </a:bodyPr>
          <a:lstStyle/>
          <a:p>
            <a:pPr marL="0" indent="0">
              <a:buNone/>
            </a:pPr>
            <a:r>
              <a:rPr lang="it-IT" sz="2000" dirty="0"/>
              <a:t>Post-hoc </a:t>
            </a:r>
            <a:r>
              <a:rPr lang="it-IT" sz="2000" dirty="0" err="1"/>
              <a:t>method</a:t>
            </a:r>
            <a:r>
              <a:rPr lang="it-IT" sz="2000" dirty="0"/>
              <a:t> for </a:t>
            </a:r>
            <a:r>
              <a:rPr lang="it-IT" sz="2000" dirty="0" err="1"/>
              <a:t>estimating</a:t>
            </a:r>
            <a:r>
              <a:rPr lang="it-IT" sz="2000" dirty="0"/>
              <a:t> the </a:t>
            </a:r>
            <a:r>
              <a:rPr lang="it-IT" sz="2000" b="1" u="sng" dirty="0">
                <a:uFill>
                  <a:solidFill>
                    <a:schemeClr val="accent2"/>
                  </a:solidFill>
                </a:uFill>
              </a:rPr>
              <a:t>Shapley </a:t>
            </a:r>
            <a:r>
              <a:rPr lang="it-IT" sz="2000" b="1" u="sng" dirty="0" err="1">
                <a:uFill>
                  <a:solidFill>
                    <a:schemeClr val="accent2"/>
                  </a:solidFill>
                </a:uFill>
              </a:rPr>
              <a:t>values</a:t>
            </a:r>
            <a:r>
              <a:rPr lang="it-IT" sz="2000" dirty="0">
                <a:solidFill>
                  <a:schemeClr val="accent6"/>
                </a:solidFill>
              </a:rPr>
              <a:t>  </a:t>
            </a:r>
            <a:r>
              <a:rPr lang="it-IT" sz="1600" dirty="0">
                <a:solidFill>
                  <a:schemeClr val="accent6"/>
                </a:solidFill>
              </a:rPr>
              <a:t>Lloyd Shapley, Nobel Memorial </a:t>
            </a:r>
            <a:r>
              <a:rPr lang="it-IT" sz="1600" dirty="0" err="1">
                <a:solidFill>
                  <a:schemeClr val="accent6"/>
                </a:solidFill>
              </a:rPr>
              <a:t>Prize</a:t>
            </a:r>
            <a:r>
              <a:rPr lang="it-IT" sz="1600" dirty="0">
                <a:solidFill>
                  <a:schemeClr val="accent6"/>
                </a:solidFill>
              </a:rPr>
              <a:t> in </a:t>
            </a:r>
            <a:r>
              <a:rPr lang="it-IT" sz="1600" dirty="0" err="1">
                <a:solidFill>
                  <a:schemeClr val="accent6"/>
                </a:solidFill>
              </a:rPr>
              <a:t>Economics</a:t>
            </a:r>
            <a:r>
              <a:rPr lang="it-IT" sz="1600" dirty="0">
                <a:solidFill>
                  <a:schemeClr val="accent6"/>
                </a:solidFill>
              </a:rPr>
              <a:t> in 2012</a:t>
            </a:r>
          </a:p>
          <a:p>
            <a:r>
              <a:rPr lang="it-IT" sz="2000" dirty="0" err="1"/>
              <a:t>Intuition</a:t>
            </a:r>
            <a:r>
              <a:rPr lang="it-IT" sz="2000" dirty="0"/>
              <a:t>: </a:t>
            </a:r>
            <a:r>
              <a:rPr lang="it-IT" sz="2000" dirty="0">
                <a:solidFill>
                  <a:schemeClr val="accent6"/>
                </a:solidFill>
              </a:rPr>
              <a:t> </a:t>
            </a:r>
            <a:r>
              <a:rPr lang="it-IT" sz="2000" dirty="0">
                <a:solidFill>
                  <a:schemeClr val="tx2"/>
                </a:solidFill>
              </a:rPr>
              <a:t>the</a:t>
            </a:r>
            <a:r>
              <a:rPr lang="it-IT" sz="2000" dirty="0">
                <a:solidFill>
                  <a:schemeClr val="accent2"/>
                </a:solidFill>
              </a:rPr>
              <a:t> company-revenue </a:t>
            </a:r>
            <a:r>
              <a:rPr lang="it-IT" sz="2000" dirty="0" err="1">
                <a:solidFill>
                  <a:schemeClr val="accent2"/>
                </a:solidFill>
              </a:rPr>
              <a:t>example</a:t>
            </a:r>
            <a:r>
              <a:rPr lang="it-IT" sz="2000" dirty="0">
                <a:solidFill>
                  <a:schemeClr val="accent2"/>
                </a:solidFill>
              </a:rPr>
              <a:t> </a:t>
            </a:r>
            <a:r>
              <a:rPr lang="it-IT" sz="2000" dirty="0" err="1"/>
              <a:t>as</a:t>
            </a:r>
            <a:r>
              <a:rPr lang="it-IT" sz="2000" dirty="0"/>
              <a:t> a </a:t>
            </a:r>
            <a:r>
              <a:rPr lang="it-IT" sz="2000" dirty="0" err="1"/>
              <a:t>realization</a:t>
            </a:r>
            <a:r>
              <a:rPr lang="it-IT" sz="2000" dirty="0"/>
              <a:t> of </a:t>
            </a:r>
            <a:r>
              <a:rPr lang="it-IT" sz="2000" b="1" dirty="0"/>
              <a:t>cooperative game theory</a:t>
            </a:r>
          </a:p>
          <a:p>
            <a:endParaRPr lang="it-IT" sz="2000" dirty="0">
              <a:solidFill>
                <a:schemeClr val="accent2"/>
              </a:solidFill>
            </a:endParaRPr>
          </a:p>
        </p:txBody>
      </p:sp>
      <p:pic>
        <p:nvPicPr>
          <p:cNvPr id="34" name="Immagine 33" descr="Immagine che contiene ornamento&#10;&#10;Descrizione generata automaticamente">
            <a:extLst>
              <a:ext uri="{FF2B5EF4-FFF2-40B4-BE49-F238E27FC236}">
                <a16:creationId xmlns:a16="http://schemas.microsoft.com/office/drawing/2014/main" id="{8D06C463-1ACB-FA07-F704-8C50C5B33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972" y="4588927"/>
            <a:ext cx="1655405" cy="1209004"/>
          </a:xfrm>
          <a:prstGeom prst="rect">
            <a:avLst/>
          </a:prstGeom>
        </p:spPr>
      </p:pic>
      <p:pic>
        <p:nvPicPr>
          <p:cNvPr id="36" name="Immagine 35" descr="Immagine che contiene vestiti, Viso umano, persona, cartone animato&#10;&#10;Descrizione generata automaticamente">
            <a:extLst>
              <a:ext uri="{FF2B5EF4-FFF2-40B4-BE49-F238E27FC236}">
                <a16:creationId xmlns:a16="http://schemas.microsoft.com/office/drawing/2014/main" id="{B025D852-BE38-FE44-1F18-CF8B93E52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972" y="2472106"/>
            <a:ext cx="1395004" cy="1432204"/>
          </a:xfrm>
          <a:prstGeom prst="rect">
            <a:avLst/>
          </a:prstGeom>
        </p:spPr>
      </p:pic>
      <p:pic>
        <p:nvPicPr>
          <p:cNvPr id="38" name="Immagine 37" descr="Immagine che contiene ornamento&#10;&#10;Descrizione generata automaticamente con attendibilità bassa">
            <a:extLst>
              <a:ext uri="{FF2B5EF4-FFF2-40B4-BE49-F238E27FC236}">
                <a16:creationId xmlns:a16="http://schemas.microsoft.com/office/drawing/2014/main" id="{AEA60B65-A8C5-9C6E-DADF-797C88C3E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457" y="4558825"/>
            <a:ext cx="1190403" cy="1116003"/>
          </a:xfrm>
          <a:prstGeom prst="rect">
            <a:avLst/>
          </a:prstGeom>
        </p:spPr>
      </p:pic>
      <p:pic>
        <p:nvPicPr>
          <p:cNvPr id="42" name="Immagine 41" descr="Immagine che contiene ornamento&#10;&#10;Descrizione generata automaticamente">
            <a:extLst>
              <a:ext uri="{FF2B5EF4-FFF2-40B4-BE49-F238E27FC236}">
                <a16:creationId xmlns:a16="http://schemas.microsoft.com/office/drawing/2014/main" id="{1ED7D7F5-B87A-E03B-995B-F85686688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726" y="4564397"/>
            <a:ext cx="1655405" cy="1209004"/>
          </a:xfrm>
          <a:prstGeom prst="rect">
            <a:avLst/>
          </a:prstGeom>
        </p:spPr>
      </p:pic>
      <p:pic>
        <p:nvPicPr>
          <p:cNvPr id="44" name="Immagine 43" descr="Immagine che contiene vestiti, Viso umano, abito, persona&#10;&#10;Descrizione generata automaticamente">
            <a:extLst>
              <a:ext uri="{FF2B5EF4-FFF2-40B4-BE49-F238E27FC236}">
                <a16:creationId xmlns:a16="http://schemas.microsoft.com/office/drawing/2014/main" id="{0D6E4C9A-CDDC-1F04-E1EF-3B1FB2BA0B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726" y="2484298"/>
            <a:ext cx="1395004" cy="1432204"/>
          </a:xfrm>
          <a:prstGeom prst="rect">
            <a:avLst/>
          </a:prstGeom>
        </p:spPr>
      </p:pic>
      <p:sp>
        <p:nvSpPr>
          <p:cNvPr id="45" name="Freccia giù 44">
            <a:extLst>
              <a:ext uri="{FF2B5EF4-FFF2-40B4-BE49-F238E27FC236}">
                <a16:creationId xmlns:a16="http://schemas.microsoft.com/office/drawing/2014/main" id="{DA2F60F2-DCCD-6008-DD45-674773AEF319}"/>
              </a:ext>
            </a:extLst>
          </p:cNvPr>
          <p:cNvSpPr/>
          <p:nvPr/>
        </p:nvSpPr>
        <p:spPr>
          <a:xfrm>
            <a:off x="1204228" y="3963256"/>
            <a:ext cx="156659" cy="512098"/>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6" name="Freccia giù 45">
            <a:extLst>
              <a:ext uri="{FF2B5EF4-FFF2-40B4-BE49-F238E27FC236}">
                <a16:creationId xmlns:a16="http://schemas.microsoft.com/office/drawing/2014/main" id="{AE1C6A3F-AC5E-CB17-A65F-88E2D90A924E}"/>
              </a:ext>
            </a:extLst>
          </p:cNvPr>
          <p:cNvSpPr/>
          <p:nvPr/>
        </p:nvSpPr>
        <p:spPr>
          <a:xfrm>
            <a:off x="8046144" y="3987786"/>
            <a:ext cx="156659" cy="512098"/>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7" name="Freccia giù 46">
            <a:extLst>
              <a:ext uri="{FF2B5EF4-FFF2-40B4-BE49-F238E27FC236}">
                <a16:creationId xmlns:a16="http://schemas.microsoft.com/office/drawing/2014/main" id="{75C77AF2-ED3C-16EC-7909-5B027488F615}"/>
              </a:ext>
            </a:extLst>
          </p:cNvPr>
          <p:cNvSpPr/>
          <p:nvPr/>
        </p:nvSpPr>
        <p:spPr>
          <a:xfrm>
            <a:off x="10586144" y="3957684"/>
            <a:ext cx="156659" cy="512098"/>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8" name="Rettangolo con angoli arrotondati 47">
            <a:extLst>
              <a:ext uri="{FF2B5EF4-FFF2-40B4-BE49-F238E27FC236}">
                <a16:creationId xmlns:a16="http://schemas.microsoft.com/office/drawing/2014/main" id="{972099A2-E8E6-93FC-8A02-5A48B3455D47}"/>
              </a:ext>
            </a:extLst>
          </p:cNvPr>
          <p:cNvSpPr/>
          <p:nvPr/>
        </p:nvSpPr>
        <p:spPr>
          <a:xfrm>
            <a:off x="2920475" y="2496040"/>
            <a:ext cx="3903613" cy="1036437"/>
          </a:xfrm>
          <a:prstGeom prst="roundRect">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nchorCtr="0"/>
          <a:lstStyle/>
          <a:p>
            <a:pPr algn="ctr"/>
            <a:r>
              <a:rPr lang="en-US" sz="2000" dirty="0">
                <a:solidFill>
                  <a:schemeClr val="tx1"/>
                </a:solidFill>
                <a:latin typeface="Gill Sans MT"/>
              </a:rPr>
              <a:t>How to </a:t>
            </a:r>
            <a:r>
              <a:rPr lang="en-US" sz="2000" b="1" dirty="0">
                <a:solidFill>
                  <a:schemeClr val="tx1"/>
                </a:solidFill>
                <a:latin typeface="Gill Sans MT"/>
              </a:rPr>
              <a:t>allocate the payout </a:t>
            </a:r>
            <a:r>
              <a:rPr lang="en-US" sz="2000" dirty="0">
                <a:solidFill>
                  <a:schemeClr val="tx1"/>
                </a:solidFill>
                <a:latin typeface="Gill Sans MT"/>
              </a:rPr>
              <a:t>among employees?</a:t>
            </a:r>
          </a:p>
        </p:txBody>
      </p:sp>
      <p:sp>
        <p:nvSpPr>
          <p:cNvPr id="56" name="CasellaDiTesto 55">
            <a:extLst>
              <a:ext uri="{FF2B5EF4-FFF2-40B4-BE49-F238E27FC236}">
                <a16:creationId xmlns:a16="http://schemas.microsoft.com/office/drawing/2014/main" id="{8D5A0B89-4720-3816-068E-F516BC4448DB}"/>
              </a:ext>
            </a:extLst>
          </p:cNvPr>
          <p:cNvSpPr txBox="1"/>
          <p:nvPr/>
        </p:nvSpPr>
        <p:spPr>
          <a:xfrm>
            <a:off x="1901730" y="5886974"/>
            <a:ext cx="7981950" cy="338554"/>
          </a:xfrm>
          <a:prstGeom prst="rect">
            <a:avLst/>
          </a:prstGeom>
          <a:noFill/>
        </p:spPr>
        <p:txBody>
          <a:bodyPr wrap="square">
            <a:spAutoFit/>
          </a:bodyPr>
          <a:lstStyle/>
          <a:p>
            <a:pPr marL="0" indent="0" algn="ctr">
              <a:buNone/>
            </a:pPr>
            <a:r>
              <a:rPr lang="it-IT" sz="1600" dirty="0" err="1">
                <a:solidFill>
                  <a:schemeClr val="accent1"/>
                </a:solidFill>
              </a:rPr>
              <a:t>Lundberg</a:t>
            </a:r>
            <a:r>
              <a:rPr lang="it-IT" sz="1600" dirty="0">
                <a:solidFill>
                  <a:schemeClr val="accent1"/>
                </a:solidFill>
              </a:rPr>
              <a:t> et al. </a:t>
            </a:r>
            <a:r>
              <a:rPr lang="it-IT" sz="1600" b="1" i="1" dirty="0">
                <a:solidFill>
                  <a:schemeClr val="accent1"/>
                </a:solidFill>
              </a:rPr>
              <a:t>A </a:t>
            </a:r>
            <a:r>
              <a:rPr lang="it-IT" sz="1600" b="1" i="1" dirty="0" err="1">
                <a:solidFill>
                  <a:schemeClr val="accent1"/>
                </a:solidFill>
              </a:rPr>
              <a:t>unified</a:t>
            </a:r>
            <a:r>
              <a:rPr lang="it-IT" sz="1600" b="1" i="1" dirty="0">
                <a:solidFill>
                  <a:schemeClr val="accent1"/>
                </a:solidFill>
              </a:rPr>
              <a:t> </a:t>
            </a:r>
            <a:r>
              <a:rPr lang="it-IT" sz="1600" b="1" i="1" dirty="0" err="1">
                <a:solidFill>
                  <a:schemeClr val="accent1"/>
                </a:solidFill>
              </a:rPr>
              <a:t>approach</a:t>
            </a:r>
            <a:r>
              <a:rPr lang="it-IT" sz="1600" b="1" i="1" dirty="0">
                <a:solidFill>
                  <a:schemeClr val="accent1"/>
                </a:solidFill>
              </a:rPr>
              <a:t> to </a:t>
            </a:r>
            <a:r>
              <a:rPr lang="it-IT" sz="1600" b="1" i="1" dirty="0" err="1">
                <a:solidFill>
                  <a:schemeClr val="accent1"/>
                </a:solidFill>
              </a:rPr>
              <a:t>interpreting</a:t>
            </a:r>
            <a:r>
              <a:rPr lang="it-IT" sz="1600" b="1" i="1" dirty="0">
                <a:solidFill>
                  <a:schemeClr val="accent1"/>
                </a:solidFill>
              </a:rPr>
              <a:t> model </a:t>
            </a:r>
            <a:r>
              <a:rPr lang="it-IT" sz="1600" b="1" i="1" dirty="0" err="1">
                <a:solidFill>
                  <a:schemeClr val="accent1"/>
                </a:solidFill>
              </a:rPr>
              <a:t>predictions</a:t>
            </a:r>
            <a:r>
              <a:rPr lang="it-IT" sz="1600" dirty="0">
                <a:solidFill>
                  <a:schemeClr val="accent1"/>
                </a:solidFill>
              </a:rPr>
              <a:t> (2017)</a:t>
            </a:r>
            <a:endParaRPr lang="it-IT" sz="1600" dirty="0">
              <a:solidFill>
                <a:srgbClr val="FFFFFF"/>
              </a:solidFill>
              <a:effectLst/>
              <a:latin typeface=".Apple Color Emoji UI"/>
            </a:endParaRPr>
          </a:p>
        </p:txBody>
      </p:sp>
      <p:pic>
        <p:nvPicPr>
          <p:cNvPr id="6" name="Immagine 5" descr="Immagine che contiene vestiti, Viso umano, abito, persona&#10;&#10;Descrizione generata automaticamente">
            <a:extLst>
              <a:ext uri="{FF2B5EF4-FFF2-40B4-BE49-F238E27FC236}">
                <a16:creationId xmlns:a16="http://schemas.microsoft.com/office/drawing/2014/main" id="{E6A1C255-F536-03A9-7F9E-8A3977C77DB8}"/>
              </a:ext>
            </a:extLst>
          </p:cNvPr>
          <p:cNvPicPr>
            <a:picLocks noChangeAspect="1"/>
          </p:cNvPicPr>
          <p:nvPr/>
        </p:nvPicPr>
        <p:blipFill rotWithShape="1">
          <a:blip r:embed="rId8">
            <a:extLst>
              <a:ext uri="{28A0092B-C50C-407E-A947-70E740481C1C}">
                <a14:useLocalDpi xmlns:a14="http://schemas.microsoft.com/office/drawing/2010/main" val="0"/>
              </a:ext>
            </a:extLst>
          </a:blip>
          <a:srcRect r="48742"/>
          <a:stretch/>
        </p:blipFill>
        <p:spPr>
          <a:xfrm>
            <a:off x="10027744" y="2480800"/>
            <a:ext cx="715059" cy="1432204"/>
          </a:xfrm>
          <a:prstGeom prst="rect">
            <a:avLst/>
          </a:prstGeom>
        </p:spPr>
      </p:pic>
      <p:sp>
        <p:nvSpPr>
          <p:cNvPr id="4" name="CasellaDiTesto 3">
            <a:extLst>
              <a:ext uri="{FF2B5EF4-FFF2-40B4-BE49-F238E27FC236}">
                <a16:creationId xmlns:a16="http://schemas.microsoft.com/office/drawing/2014/main" id="{DC01A332-D513-7A58-D93C-E865FEFF8943}"/>
              </a:ext>
            </a:extLst>
          </p:cNvPr>
          <p:cNvSpPr txBox="1"/>
          <p:nvPr/>
        </p:nvSpPr>
        <p:spPr>
          <a:xfrm>
            <a:off x="2612182" y="3921489"/>
            <a:ext cx="4814789" cy="1754326"/>
          </a:xfrm>
          <a:prstGeom prst="rect">
            <a:avLst/>
          </a:prstGeom>
          <a:noFill/>
        </p:spPr>
        <p:txBody>
          <a:bodyPr wrap="square" rtlCol="0">
            <a:spAutoFit/>
          </a:bodyPr>
          <a:lstStyle/>
          <a:p>
            <a:r>
              <a:rPr lang="it-IT" dirty="0" err="1"/>
              <a:t>We</a:t>
            </a:r>
            <a:r>
              <a:rPr lang="it-IT" dirty="0"/>
              <a:t> compare </a:t>
            </a:r>
            <a:r>
              <a:rPr lang="it-IT" dirty="0" err="1"/>
              <a:t>how</a:t>
            </a:r>
            <a:r>
              <a:rPr lang="it-IT" dirty="0"/>
              <a:t> the </a:t>
            </a:r>
            <a:r>
              <a:rPr lang="it-IT" b="1" i="1" dirty="0" err="1"/>
              <a:t>coalition</a:t>
            </a:r>
            <a:r>
              <a:rPr lang="it-IT" b="1" i="1" dirty="0"/>
              <a:t> of </a:t>
            </a:r>
            <a:r>
              <a:rPr lang="it-IT" b="1" i="1" dirty="0" err="1"/>
              <a:t>employees</a:t>
            </a:r>
            <a:r>
              <a:rPr lang="it-IT" b="1" i="1" dirty="0"/>
              <a:t> </a:t>
            </a:r>
            <a:r>
              <a:rPr lang="it-IT" dirty="0" err="1"/>
              <a:t>would</a:t>
            </a:r>
            <a:r>
              <a:rPr lang="it-IT" dirty="0"/>
              <a:t> </a:t>
            </a:r>
            <a:r>
              <a:rPr lang="it-IT" dirty="0" err="1"/>
              <a:t>perform</a:t>
            </a:r>
            <a:r>
              <a:rPr lang="it-IT" dirty="0"/>
              <a:t> with and </a:t>
            </a:r>
            <a:r>
              <a:rPr lang="it-IT" dirty="0" err="1"/>
              <a:t>without</a:t>
            </a:r>
            <a:r>
              <a:rPr lang="it-IT" dirty="0"/>
              <a:t> a </a:t>
            </a:r>
            <a:r>
              <a:rPr lang="it-IT" dirty="0" err="1"/>
              <a:t>specific</a:t>
            </a:r>
            <a:r>
              <a:rPr lang="it-IT" dirty="0"/>
              <a:t> player or subsets of </a:t>
            </a:r>
            <a:r>
              <a:rPr lang="it-IT" dirty="0" err="1"/>
              <a:t>employees</a:t>
            </a:r>
            <a:r>
              <a:rPr lang="it-IT" dirty="0"/>
              <a:t>;</a:t>
            </a:r>
          </a:p>
          <a:p>
            <a:endParaRPr lang="it-IT" dirty="0"/>
          </a:p>
          <a:p>
            <a:r>
              <a:rPr lang="it-IT" dirty="0"/>
              <a:t>In </a:t>
            </a:r>
            <a:r>
              <a:rPr lang="it-IT" dirty="0" err="1"/>
              <a:t>this</a:t>
            </a:r>
            <a:r>
              <a:rPr lang="it-IT" dirty="0"/>
              <a:t> way </a:t>
            </a:r>
            <a:r>
              <a:rPr lang="it-IT" dirty="0" err="1"/>
              <a:t>we</a:t>
            </a:r>
            <a:r>
              <a:rPr lang="it-IT" dirty="0"/>
              <a:t> determine </a:t>
            </a:r>
            <a:r>
              <a:rPr lang="it-IT" dirty="0" err="1"/>
              <a:t>how</a:t>
            </a:r>
            <a:r>
              <a:rPr lang="it-IT" dirty="0"/>
              <a:t> </a:t>
            </a:r>
            <a:r>
              <a:rPr lang="it-IT" dirty="0" err="1"/>
              <a:t>each</a:t>
            </a:r>
            <a:r>
              <a:rPr lang="it-IT" dirty="0"/>
              <a:t> </a:t>
            </a:r>
            <a:r>
              <a:rPr lang="it-IT" dirty="0" err="1"/>
              <a:t>person</a:t>
            </a:r>
            <a:r>
              <a:rPr lang="it-IT" dirty="0"/>
              <a:t> </a:t>
            </a:r>
            <a:r>
              <a:rPr lang="it-IT" dirty="0" err="1"/>
              <a:t>contributed</a:t>
            </a:r>
            <a:r>
              <a:rPr lang="it-IT" dirty="0"/>
              <a:t> in the cooperative game.</a:t>
            </a:r>
            <a:endParaRPr lang="en-US" dirty="0"/>
          </a:p>
        </p:txBody>
      </p:sp>
    </p:spTree>
    <p:custDataLst>
      <p:tags r:id="rId1"/>
    </p:custDataLst>
    <p:extLst>
      <p:ext uri="{BB962C8B-B14F-4D97-AF65-F5344CB8AC3E}">
        <p14:creationId xmlns:p14="http://schemas.microsoft.com/office/powerpoint/2010/main" val="1190620494"/>
      </p:ext>
    </p:extLst>
  </p:cSld>
  <p:clrMapOvr>
    <a:masterClrMapping/>
  </p:clrMapOvr>
  <mc:AlternateContent xmlns:mc="http://schemas.openxmlformats.org/markup-compatibility/2006" xmlns:p14="http://schemas.microsoft.com/office/powerpoint/2010/main">
    <mc:Choice Requires="p14">
      <p:transition spd="slow" p14:dur="2000" advTm="67774"/>
    </mc:Choice>
    <mc:Fallback xmlns="">
      <p:transition spd="slow" advTm="677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07550-4639-96C2-36DB-0433D11F1929}"/>
              </a:ext>
            </a:extLst>
          </p:cNvPr>
          <p:cNvSpPr>
            <a:spLocks noGrp="1"/>
          </p:cNvSpPr>
          <p:nvPr>
            <p:ph type="title"/>
          </p:nvPr>
        </p:nvSpPr>
        <p:spPr/>
        <p:txBody>
          <a:bodyPr>
            <a:noAutofit/>
          </a:bodyPr>
          <a:lstStyle/>
          <a:p>
            <a:r>
              <a:rPr lang="it-IT" sz="4400" b="1" dirty="0"/>
              <a:t>SHAP: Background</a:t>
            </a:r>
          </a:p>
        </p:txBody>
      </p:sp>
      <p:sp>
        <p:nvSpPr>
          <p:cNvPr id="3" name="Segnaposto contenuto 2">
            <a:extLst>
              <a:ext uri="{FF2B5EF4-FFF2-40B4-BE49-F238E27FC236}">
                <a16:creationId xmlns:a16="http://schemas.microsoft.com/office/drawing/2014/main" id="{E7F42661-C04F-52F8-B65E-77258CD1AE0C}"/>
              </a:ext>
            </a:extLst>
          </p:cNvPr>
          <p:cNvSpPr>
            <a:spLocks noGrp="1"/>
          </p:cNvSpPr>
          <p:nvPr>
            <p:ph idx="1"/>
          </p:nvPr>
        </p:nvSpPr>
        <p:spPr>
          <a:xfrm>
            <a:off x="138426" y="1460500"/>
            <a:ext cx="12053574" cy="5105399"/>
          </a:xfrm>
        </p:spPr>
        <p:txBody>
          <a:bodyPr vert="horz" lIns="91440" tIns="45720" rIns="91440" bIns="45720" rtlCol="0" anchor="t">
            <a:normAutofit/>
          </a:bodyPr>
          <a:lstStyle/>
          <a:p>
            <a:r>
              <a:rPr lang="en-GB" sz="2000" dirty="0">
                <a:solidFill>
                  <a:schemeClr val="tx2"/>
                </a:solidFill>
                <a:latin typeface="Gill Sans MT"/>
              </a:rPr>
              <a:t>From the </a:t>
            </a:r>
            <a:r>
              <a:rPr lang="en-GB" sz="2000" dirty="0">
                <a:solidFill>
                  <a:schemeClr val="accent2"/>
                </a:solidFill>
                <a:latin typeface="Gill Sans MT"/>
              </a:rPr>
              <a:t>company-revenue example</a:t>
            </a:r>
            <a:r>
              <a:rPr lang="en-GB" sz="2000" dirty="0">
                <a:solidFill>
                  <a:schemeClr val="tx2"/>
                </a:solidFill>
                <a:latin typeface="Gill Sans MT"/>
              </a:rPr>
              <a:t> to </a:t>
            </a:r>
            <a:r>
              <a:rPr lang="en-GB" sz="2000" b="1" dirty="0">
                <a:solidFill>
                  <a:schemeClr val="accent3"/>
                </a:solidFill>
                <a:latin typeface="Gill Sans MT"/>
              </a:rPr>
              <a:t>XAI</a:t>
            </a:r>
            <a:r>
              <a:rPr lang="en-GB" sz="2000" dirty="0">
                <a:solidFill>
                  <a:schemeClr val="tx2"/>
                </a:solidFill>
                <a:latin typeface="Gill Sans MT"/>
              </a:rPr>
              <a:t> </a:t>
            </a:r>
            <a:endParaRPr lang="en-GB" sz="2000" dirty="0">
              <a:solidFill>
                <a:schemeClr val="tx2"/>
              </a:solidFill>
            </a:endParaRPr>
          </a:p>
          <a:p>
            <a:pPr lvl="1"/>
            <a:r>
              <a:rPr lang="en-GB" sz="2000" dirty="0">
                <a:solidFill>
                  <a:schemeClr val="tx2"/>
                </a:solidFill>
                <a:latin typeface="Gill Sans MT"/>
              </a:rPr>
              <a:t>Replace </a:t>
            </a:r>
            <a:r>
              <a:rPr lang="en-GB" sz="2000" dirty="0">
                <a:solidFill>
                  <a:schemeClr val="accent2"/>
                </a:solidFill>
                <a:latin typeface="Gill Sans MT"/>
              </a:rPr>
              <a:t>employees </a:t>
            </a:r>
            <a:r>
              <a:rPr lang="en-GB" sz="2000" dirty="0">
                <a:solidFill>
                  <a:schemeClr val="tx2"/>
                </a:solidFill>
                <a:latin typeface="Gill Sans MT"/>
              </a:rPr>
              <a:t>with </a:t>
            </a:r>
            <a:r>
              <a:rPr lang="en-GB" sz="2000" dirty="0">
                <a:solidFill>
                  <a:schemeClr val="accent3"/>
                </a:solidFill>
                <a:latin typeface="Gill Sans MT"/>
              </a:rPr>
              <a:t>features</a:t>
            </a:r>
          </a:p>
          <a:p>
            <a:pPr lvl="1"/>
            <a:r>
              <a:rPr lang="en-GB" sz="2000" dirty="0">
                <a:solidFill>
                  <a:schemeClr val="tx2"/>
                </a:solidFill>
                <a:latin typeface="Gill Sans MT"/>
              </a:rPr>
              <a:t>Replace </a:t>
            </a:r>
            <a:r>
              <a:rPr lang="en-GB" sz="2000" dirty="0">
                <a:solidFill>
                  <a:schemeClr val="accent2"/>
                </a:solidFill>
                <a:latin typeface="Gill Sans MT"/>
              </a:rPr>
              <a:t>profit </a:t>
            </a:r>
            <a:r>
              <a:rPr lang="en-GB" sz="2000" dirty="0">
                <a:solidFill>
                  <a:schemeClr val="tx2"/>
                </a:solidFill>
                <a:latin typeface="Gill Sans MT"/>
              </a:rPr>
              <a:t>with </a:t>
            </a:r>
            <a:r>
              <a:rPr lang="en-GB" sz="2000" dirty="0">
                <a:solidFill>
                  <a:schemeClr val="accent3"/>
                </a:solidFill>
                <a:latin typeface="Gill Sans MT"/>
              </a:rPr>
              <a:t>model prediction</a:t>
            </a:r>
          </a:p>
          <a:p>
            <a:pPr lvl="1"/>
            <a:r>
              <a:rPr lang="en-GB" sz="2000" dirty="0">
                <a:solidFill>
                  <a:schemeClr val="tx2"/>
                </a:solidFill>
                <a:latin typeface="Gill Sans MT"/>
              </a:rPr>
              <a:t>Shapley values quantify the </a:t>
            </a:r>
            <a:r>
              <a:rPr lang="en-GB" sz="2000" dirty="0">
                <a:solidFill>
                  <a:schemeClr val="accent3"/>
                </a:solidFill>
                <a:latin typeface="Gill Sans MT"/>
              </a:rPr>
              <a:t>impact of each feature on model prediction</a:t>
            </a:r>
          </a:p>
          <a:p>
            <a:pPr lvl="1"/>
            <a:endParaRPr lang="en-GB" sz="2000" dirty="0">
              <a:solidFill>
                <a:schemeClr val="accent3"/>
              </a:solidFill>
            </a:endParaRPr>
          </a:p>
          <a:p>
            <a:pPr lvl="1"/>
            <a:endParaRPr lang="en-GB" sz="2000" dirty="0">
              <a:solidFill>
                <a:schemeClr val="accent3"/>
              </a:solidFill>
            </a:endParaRPr>
          </a:p>
          <a:p>
            <a:pPr marL="457200" lvl="1" indent="0">
              <a:buNone/>
            </a:pPr>
            <a:br>
              <a:rPr lang="it-IT" sz="2000" dirty="0">
                <a:solidFill>
                  <a:schemeClr val="accent3"/>
                </a:solidFill>
              </a:rPr>
            </a:br>
            <a:endParaRPr lang="en-GB" sz="2000" dirty="0">
              <a:solidFill>
                <a:schemeClr val="accent3"/>
              </a:solidFill>
            </a:endParaRPr>
          </a:p>
          <a:p>
            <a:endParaRPr lang="en-GB" sz="2000" b="1" dirty="0">
              <a:solidFill>
                <a:schemeClr val="tx2"/>
              </a:solidFill>
            </a:endParaRPr>
          </a:p>
          <a:p>
            <a:r>
              <a:rPr lang="en-GB" sz="2000" b="1" dirty="0">
                <a:solidFill>
                  <a:schemeClr val="tx2"/>
                </a:solidFill>
                <a:latin typeface="Gill Sans MT"/>
              </a:rPr>
              <a:t>Local, </a:t>
            </a:r>
            <a:r>
              <a:rPr lang="en-GB" sz="2000" dirty="0">
                <a:solidFill>
                  <a:schemeClr val="tx2"/>
                </a:solidFill>
                <a:latin typeface="Gill Sans MT"/>
              </a:rPr>
              <a:t>i.e., explains individual predictions</a:t>
            </a:r>
            <a:endParaRPr lang="en-GB" sz="2000" b="1" dirty="0">
              <a:solidFill>
                <a:schemeClr val="tx2"/>
              </a:solidFill>
              <a:latin typeface="Gill Sans MT"/>
            </a:endParaRPr>
          </a:p>
          <a:p>
            <a:r>
              <a:rPr lang="en-GB" sz="2000" b="1" dirty="0" err="1">
                <a:solidFill>
                  <a:schemeClr val="tx2"/>
                </a:solidFill>
                <a:latin typeface="Gill Sans MT"/>
              </a:rPr>
              <a:t>KernelShap</a:t>
            </a:r>
            <a:r>
              <a:rPr lang="en-GB" sz="2000" b="1" dirty="0">
                <a:solidFill>
                  <a:schemeClr val="tx2"/>
                </a:solidFill>
                <a:latin typeface="Gill Sans MT"/>
              </a:rPr>
              <a:t> </a:t>
            </a:r>
            <a:r>
              <a:rPr lang="en-GB" sz="2000" dirty="0">
                <a:solidFill>
                  <a:schemeClr val="tx2"/>
                </a:solidFill>
                <a:latin typeface="Gill Sans MT"/>
              </a:rPr>
              <a:t>variant: linear regression-based approximation</a:t>
            </a:r>
          </a:p>
          <a:p>
            <a:pPr lvl="1"/>
            <a:r>
              <a:rPr lang="en-GB" sz="2000" dirty="0">
                <a:solidFill>
                  <a:schemeClr val="tx2"/>
                </a:solidFill>
                <a:latin typeface="Gill Sans MT"/>
              </a:rPr>
              <a:t>More </a:t>
            </a:r>
            <a:r>
              <a:rPr lang="en-GB" sz="2000" b="1" dirty="0">
                <a:solidFill>
                  <a:schemeClr val="tx2"/>
                </a:solidFill>
                <a:latin typeface="Gill Sans MT"/>
              </a:rPr>
              <a:t>efficient</a:t>
            </a:r>
            <a:r>
              <a:rPr lang="en-GB" sz="2000" dirty="0">
                <a:solidFill>
                  <a:schemeClr val="tx2"/>
                </a:solidFill>
                <a:latin typeface="Gill Sans MT"/>
              </a:rPr>
              <a:t> than naive calculation </a:t>
            </a:r>
            <a:endParaRPr lang="en-GB" sz="2000" dirty="0">
              <a:solidFill>
                <a:schemeClr val="tx2"/>
              </a:solidFill>
            </a:endParaRPr>
          </a:p>
          <a:p>
            <a:pPr lvl="1"/>
            <a:r>
              <a:rPr lang="en-GB" sz="2000" b="1" dirty="0">
                <a:solidFill>
                  <a:schemeClr val="tx2"/>
                </a:solidFill>
                <a:latin typeface="Gill Sans MT"/>
              </a:rPr>
              <a:t>Model-agnostic, </a:t>
            </a:r>
            <a:r>
              <a:rPr lang="en-GB" sz="2000" dirty="0">
                <a:solidFill>
                  <a:schemeClr val="tx2"/>
                </a:solidFill>
                <a:latin typeface="Gill Sans MT"/>
              </a:rPr>
              <a:t>suited for both classification and regression tasks</a:t>
            </a:r>
            <a:endParaRPr lang="en-GB" sz="2000" b="1" dirty="0">
              <a:solidFill>
                <a:schemeClr val="tx2"/>
              </a:solidFill>
              <a:latin typeface="Gill Sans MT"/>
            </a:endParaRPr>
          </a:p>
        </p:txBody>
      </p:sp>
      <mc:AlternateContent xmlns:mc="http://schemas.openxmlformats.org/markup-compatibility/2006" xmlns:a14="http://schemas.microsoft.com/office/drawing/2010/main">
        <mc:Choice Requires="a14">
          <p:sp>
            <p:nvSpPr>
              <p:cNvPr id="16" name="Rettangolo con angoli arrotondati 15">
                <a:extLst>
                  <a:ext uri="{FF2B5EF4-FFF2-40B4-BE49-F238E27FC236}">
                    <a16:creationId xmlns:a16="http://schemas.microsoft.com/office/drawing/2014/main" id="{03CBC6BE-4B6C-C99D-BC86-80C1F9D0935E}"/>
                  </a:ext>
                </a:extLst>
              </p:cNvPr>
              <p:cNvSpPr/>
              <p:nvPr/>
            </p:nvSpPr>
            <p:spPr>
              <a:xfrm>
                <a:off x="791724" y="3074579"/>
                <a:ext cx="5207000" cy="1243422"/>
              </a:xfrm>
              <a:prstGeom prst="roundRect">
                <a:avLst>
                  <a:gd name="adj" fmla="val 4304"/>
                </a:avLst>
              </a:prstGeom>
              <a:solidFill>
                <a:schemeClr val="accent6">
                  <a:lumMod val="20000"/>
                  <a:lumOff val="80000"/>
                </a:schemeClr>
              </a:solidFill>
              <a:ln>
                <a:solidFill>
                  <a:schemeClr val="accent6">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t" anchorCtr="0"/>
              <a:lstStyle/>
              <a:p>
                <a:r>
                  <a:rPr lang="it-IT" sz="2000" b="1" dirty="0">
                    <a:solidFill>
                      <a:schemeClr val="tx1"/>
                    </a:solidFill>
                    <a:latin typeface="Gill Sans MT" panose="020B0502020104020203" pitchFamily="34" charset="77"/>
                  </a:rPr>
                  <a:t>Shapley </a:t>
                </a:r>
                <a:r>
                  <a:rPr lang="it-IT" sz="2000" b="1" dirty="0" err="1">
                    <a:solidFill>
                      <a:schemeClr val="tx1"/>
                    </a:solidFill>
                    <a:latin typeface="Gill Sans MT" panose="020B0502020104020203" pitchFamily="34" charset="77"/>
                  </a:rPr>
                  <a:t>Values</a:t>
                </a:r>
                <a:r>
                  <a:rPr lang="it-IT" sz="2000" b="1" dirty="0">
                    <a:solidFill>
                      <a:schemeClr val="tx1"/>
                    </a:solidFill>
                    <a:latin typeface="Gill Sans MT" panose="020B0502020104020203" pitchFamily="34" charset="77"/>
                  </a:rPr>
                  <a:t> in XAI</a:t>
                </a:r>
              </a:p>
              <a:p>
                <a:pPr/>
                <a14:m>
                  <m:oMathPara xmlns:m="http://schemas.openxmlformats.org/officeDocument/2006/math">
                    <m:oMathParaPr>
                      <m:jc m:val="centerGroup"/>
                    </m:oMathParaPr>
                    <m:oMath xmlns:m="http://schemas.openxmlformats.org/officeDocument/2006/math">
                      <m:sSub>
                        <m:sSubPr>
                          <m:ctrlPr>
                            <a:rPr lang="it-IT" i="1" smtClean="0">
                              <a:solidFill>
                                <a:schemeClr val="tx1"/>
                              </a:solidFill>
                              <a:latin typeface="Cambria Math" panose="02040503050406030204" pitchFamily="18" charset="0"/>
                            </a:rPr>
                          </m:ctrlPr>
                        </m:sSubPr>
                        <m:e>
                          <m:acc>
                            <m:accPr>
                              <m:chr m:val="̂"/>
                              <m:ctrlPr>
                                <a:rPr lang="it-IT" i="1" smtClean="0">
                                  <a:solidFill>
                                    <a:schemeClr val="tx1"/>
                                  </a:solidFill>
                                  <a:latin typeface="Cambria Math" panose="02040503050406030204" pitchFamily="18" charset="0"/>
                                </a:rPr>
                              </m:ctrlPr>
                            </m:accPr>
                            <m:e>
                              <m:r>
                                <a:rPr lang="it-IT" b="0" i="1" smtClean="0">
                                  <a:solidFill>
                                    <a:schemeClr val="tx1"/>
                                  </a:solidFill>
                                  <a:latin typeface="Cambria Math" panose="02040503050406030204" pitchFamily="18" charset="0"/>
                                </a:rPr>
                                <m:t>𝑦</m:t>
                              </m:r>
                            </m:e>
                          </m:acc>
                        </m:e>
                        <m:sub>
                          <m:r>
                            <a:rPr lang="it-IT" b="0" i="1" smtClean="0">
                              <a:solidFill>
                                <a:schemeClr val="tx1"/>
                              </a:solidFill>
                              <a:latin typeface="Cambria Math" panose="02040503050406030204" pitchFamily="18" charset="0"/>
                            </a:rPr>
                            <m:t>𝑖</m:t>
                          </m:r>
                        </m:sub>
                      </m:sSub>
                      <m:r>
                        <a:rPr lang="it-IT" b="0" i="1" smtClean="0">
                          <a:solidFill>
                            <a:schemeClr val="tx1"/>
                          </a:solidFill>
                          <a:latin typeface="Cambria Math" panose="02040503050406030204" pitchFamily="18" charset="0"/>
                        </a:rPr>
                        <m:t>=</m:t>
                      </m:r>
                      <m:r>
                        <a:rPr lang="it-IT" b="0" i="1" smtClean="0">
                          <a:solidFill>
                            <a:schemeClr val="tx1"/>
                          </a:solidFill>
                          <a:latin typeface="Cambria Math" panose="02040503050406030204" pitchFamily="18" charset="0"/>
                        </a:rPr>
                        <m:t>𝑓</m:t>
                      </m:r>
                      <m:d>
                        <m:dPr>
                          <m:ctrlPr>
                            <a:rPr lang="it-IT" b="0" i="1" smtClean="0">
                              <a:solidFill>
                                <a:schemeClr val="tx1"/>
                              </a:solidFill>
                              <a:latin typeface="Cambria Math" panose="02040503050406030204" pitchFamily="18" charset="0"/>
                            </a:rPr>
                          </m:ctrlPr>
                        </m:dPr>
                        <m:e>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𝑥</m:t>
                              </m:r>
                            </m:e>
                            <m:sub>
                              <m:r>
                                <a:rPr lang="it-IT" i="1">
                                  <a:solidFill>
                                    <a:schemeClr val="tx1"/>
                                  </a:solidFill>
                                  <a:latin typeface="Cambria Math" panose="02040503050406030204" pitchFamily="18" charset="0"/>
                                </a:rPr>
                                <m:t>𝑖</m:t>
                              </m:r>
                            </m:sub>
                          </m:sSub>
                        </m:e>
                      </m:d>
                      <m:r>
                        <a:rPr lang="it-IT" b="0" i="1" smtClean="0">
                          <a:solidFill>
                            <a:schemeClr val="tx1"/>
                          </a:solidFill>
                          <a:latin typeface="Cambria Math" panose="02040503050406030204" pitchFamily="18" charset="0"/>
                        </a:rPr>
                        <m:t>=</m:t>
                      </m:r>
                      <m:sSub>
                        <m:sSubPr>
                          <m:ctrlPr>
                            <a:rPr lang="it-IT" i="1">
                              <a:solidFill>
                                <a:schemeClr val="tx1"/>
                              </a:solidFill>
                              <a:latin typeface="Cambria Math" panose="02040503050406030204" pitchFamily="18" charset="0"/>
                            </a:rPr>
                          </m:ctrlPr>
                        </m:sSubPr>
                        <m:e>
                          <m:r>
                            <a:rPr lang="it-IT" i="1" smtClean="0">
                              <a:solidFill>
                                <a:schemeClr val="tx1"/>
                              </a:solidFill>
                              <a:latin typeface="Cambria Math" panose="02040503050406030204" pitchFamily="18" charset="0"/>
                              <a:ea typeface="Cambria Math" panose="02040503050406030204" pitchFamily="18" charset="0"/>
                            </a:rPr>
                            <m:t>𝜙</m:t>
                          </m:r>
                        </m:e>
                        <m:sub>
                          <m:r>
                            <a:rPr lang="it-IT" b="0" i="1" smtClean="0">
                              <a:solidFill>
                                <a:schemeClr val="tx1"/>
                              </a:solidFill>
                              <a:latin typeface="Cambria Math" panose="02040503050406030204" pitchFamily="18" charset="0"/>
                            </a:rPr>
                            <m:t>0</m:t>
                          </m:r>
                        </m:sub>
                      </m:sSub>
                      <m:r>
                        <a:rPr lang="it-IT" b="0" i="1" smtClean="0">
                          <a:solidFill>
                            <a:schemeClr val="tx1"/>
                          </a:solidFill>
                          <a:latin typeface="Cambria Math" panose="02040503050406030204" pitchFamily="18" charset="0"/>
                        </a:rPr>
                        <m:t>+</m:t>
                      </m:r>
                      <m:nary>
                        <m:naryPr>
                          <m:chr m:val="∑"/>
                          <m:ctrlPr>
                            <a:rPr lang="it-IT" b="0" i="1" smtClean="0">
                              <a:solidFill>
                                <a:schemeClr val="tx1"/>
                              </a:solidFill>
                              <a:latin typeface="Cambria Math" panose="02040503050406030204" pitchFamily="18" charset="0"/>
                            </a:rPr>
                          </m:ctrlPr>
                        </m:naryPr>
                        <m:sub>
                          <m:r>
                            <m:rPr>
                              <m:brk m:alnAt="23"/>
                            </m:rPr>
                            <a:rPr lang="it-IT" b="0" i="1" smtClean="0">
                              <a:solidFill>
                                <a:schemeClr val="tx1"/>
                              </a:solidFill>
                              <a:latin typeface="Cambria Math" panose="02040503050406030204" pitchFamily="18" charset="0"/>
                            </a:rPr>
                            <m:t>𝑗</m:t>
                          </m:r>
                          <m:r>
                            <a:rPr lang="it-IT" b="0" i="1" smtClean="0">
                              <a:solidFill>
                                <a:schemeClr val="tx1"/>
                              </a:solidFill>
                              <a:latin typeface="Cambria Math" panose="02040503050406030204" pitchFamily="18" charset="0"/>
                            </a:rPr>
                            <m:t>=1</m:t>
                          </m:r>
                        </m:sub>
                        <m:sup>
                          <m:r>
                            <a:rPr lang="it-IT" b="0" i="1" smtClean="0">
                              <a:solidFill>
                                <a:schemeClr val="tx1"/>
                              </a:solidFill>
                              <a:latin typeface="Cambria Math" panose="02040503050406030204" pitchFamily="18" charset="0"/>
                            </a:rPr>
                            <m:t>𝐹</m:t>
                          </m:r>
                        </m:sup>
                        <m:e>
                          <m:sSub>
                            <m:sSubPr>
                              <m:ctrlPr>
                                <a:rPr lang="it-IT" b="0"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ea typeface="Cambria Math" panose="02040503050406030204" pitchFamily="18" charset="0"/>
                                </a:rPr>
                                <m:t>𝜙</m:t>
                              </m:r>
                            </m:e>
                            <m:sub>
                              <m:r>
                                <a:rPr lang="it-IT" b="0" i="1" smtClean="0">
                                  <a:solidFill>
                                    <a:schemeClr val="tx1"/>
                                  </a:solidFill>
                                  <a:latin typeface="Cambria Math" panose="02040503050406030204" pitchFamily="18" charset="0"/>
                                </a:rPr>
                                <m:t>𝑗</m:t>
                              </m:r>
                            </m:sub>
                          </m:sSub>
                        </m:e>
                      </m:nary>
                      <m:r>
                        <a:rPr lang="it-IT" b="0" i="1" smtClean="0">
                          <a:solidFill>
                            <a:schemeClr val="tx1"/>
                          </a:solidFill>
                          <a:latin typeface="Cambria Math" panose="02040503050406030204" pitchFamily="18" charset="0"/>
                        </a:rPr>
                        <m:t> </m:t>
                      </m:r>
                    </m:oMath>
                  </m:oMathPara>
                </a14:m>
                <a:endParaRPr lang="it-IT" dirty="0">
                  <a:solidFill>
                    <a:schemeClr val="tx1"/>
                  </a:solidFill>
                  <a:latin typeface="Gill Sans MT" panose="020B0502020104020203" pitchFamily="34" charset="77"/>
                </a:endParaRPr>
              </a:p>
            </p:txBody>
          </p:sp>
        </mc:Choice>
        <mc:Fallback xmlns="">
          <p:sp>
            <p:nvSpPr>
              <p:cNvPr id="16" name="Rettangolo con angoli arrotondati 15">
                <a:extLst>
                  <a:ext uri="{FF2B5EF4-FFF2-40B4-BE49-F238E27FC236}">
                    <a16:creationId xmlns:a16="http://schemas.microsoft.com/office/drawing/2014/main" id="{03CBC6BE-4B6C-C99D-BC86-80C1F9D0935E}"/>
                  </a:ext>
                </a:extLst>
              </p:cNvPr>
              <p:cNvSpPr>
                <a:spLocks noRot="1" noChangeAspect="1" noMove="1" noResize="1" noEditPoints="1" noAdjustHandles="1" noChangeArrowheads="1" noChangeShapeType="1" noTextEdit="1"/>
              </p:cNvSpPr>
              <p:nvPr/>
            </p:nvSpPr>
            <p:spPr>
              <a:xfrm>
                <a:off x="791724" y="3074579"/>
                <a:ext cx="5207000" cy="1243422"/>
              </a:xfrm>
              <a:prstGeom prst="roundRect">
                <a:avLst>
                  <a:gd name="adj" fmla="val 4304"/>
                </a:avLst>
              </a:prstGeom>
              <a:blipFill>
                <a:blip r:embed="rId6"/>
                <a:stretch>
                  <a:fillRect l="-818" t="-971"/>
                </a:stretch>
              </a:blipFill>
              <a:ln>
                <a:solidFill>
                  <a:schemeClr val="accent6">
                    <a:lumMod val="20000"/>
                    <a:lumOff val="8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ttangolo con angoli arrotondati 5">
                <a:extLst>
                  <a:ext uri="{FF2B5EF4-FFF2-40B4-BE49-F238E27FC236}">
                    <a16:creationId xmlns:a16="http://schemas.microsoft.com/office/drawing/2014/main" id="{52BAF459-692E-070A-64CA-2BC8ADB16DCE}"/>
                  </a:ext>
                </a:extLst>
              </p:cNvPr>
              <p:cNvSpPr/>
              <p:nvPr/>
            </p:nvSpPr>
            <p:spPr>
              <a:xfrm>
                <a:off x="5359400" y="3074579"/>
                <a:ext cx="6565900" cy="1243422"/>
              </a:xfrm>
              <a:prstGeom prst="roundRect">
                <a:avLst>
                  <a:gd name="adj" fmla="val 4304"/>
                </a:avLst>
              </a:prstGeom>
              <a:solidFill>
                <a:schemeClr val="accent6">
                  <a:lumMod val="20000"/>
                  <a:lumOff val="80000"/>
                </a:schemeClr>
              </a:solidFill>
              <a:ln>
                <a:solidFill>
                  <a:schemeClr val="accent6">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t" anchorCtr="0"/>
              <a:lstStyle/>
              <a:p>
                <a:pPr marL="285750" indent="-285750">
                  <a:buFont typeface="Arial" panose="020B0604020202020204" pitchFamily="34" charset="0"/>
                  <a:buChar char="•"/>
                </a:pPr>
                <a14:m>
                  <m:oMath xmlns:m="http://schemas.openxmlformats.org/officeDocument/2006/math">
                    <m:r>
                      <a:rPr lang="it-IT" i="1" smtClean="0">
                        <a:solidFill>
                          <a:schemeClr val="tx1"/>
                        </a:solidFill>
                        <a:latin typeface="Cambria Math" panose="02040503050406030204" pitchFamily="18" charset="0"/>
                      </a:rPr>
                      <m:t>𝑓</m:t>
                    </m:r>
                  </m:oMath>
                </a14:m>
                <a:r>
                  <a:rPr lang="it-IT">
                    <a:solidFill>
                      <a:schemeClr val="tx1"/>
                    </a:solidFill>
                    <a:latin typeface="Gill Sans MT" panose="020B0502020104020203" pitchFamily="34" charset="77"/>
                  </a:rPr>
                  <a:t>    Predictive model </a:t>
                </a:r>
              </a:p>
              <a:p>
                <a:pPr marL="285750" indent="-285750">
                  <a:buFont typeface="Arial" panose="020B0604020202020204" pitchFamily="34" charset="0"/>
                  <a:buChar char="•"/>
                </a:pPr>
                <a14:m>
                  <m:oMath xmlns:m="http://schemas.openxmlformats.org/officeDocument/2006/math">
                    <m:sSub>
                      <m:sSubPr>
                        <m:ctrlPr>
                          <a:rPr lang="it-IT" i="1">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𝑥</m:t>
                        </m:r>
                      </m:e>
                      <m:sub>
                        <m:r>
                          <a:rPr lang="it-IT" i="1">
                            <a:solidFill>
                              <a:schemeClr val="tx1"/>
                            </a:solidFill>
                            <a:latin typeface="Cambria Math" panose="02040503050406030204" pitchFamily="18" charset="0"/>
                          </a:rPr>
                          <m:t>𝑖</m:t>
                        </m:r>
                      </m:sub>
                    </m:sSub>
                  </m:oMath>
                </a14:m>
                <a:r>
                  <a:rPr lang="it-IT">
                    <a:solidFill>
                      <a:schemeClr val="tx1"/>
                    </a:solidFill>
                    <a:latin typeface="Gill Sans MT" panose="020B0502020104020203" pitchFamily="34" charset="77"/>
                  </a:rPr>
                  <a:t>   Generic </a:t>
                </a:r>
                <a14:m>
                  <m:oMath xmlns:m="http://schemas.openxmlformats.org/officeDocument/2006/math">
                    <m:r>
                      <a:rPr lang="it-IT" i="1">
                        <a:solidFill>
                          <a:schemeClr val="tx1"/>
                        </a:solidFill>
                        <a:latin typeface="Cambria Math" panose="02040503050406030204" pitchFamily="18" charset="0"/>
                      </a:rPr>
                      <m:t>𝐹</m:t>
                    </m:r>
                  </m:oMath>
                </a14:m>
                <a:r>
                  <a:rPr lang="it-IT">
                    <a:solidFill>
                      <a:schemeClr val="tx1"/>
                    </a:solidFill>
                    <a:latin typeface="Gill Sans MT" panose="020B0502020104020203" pitchFamily="34" charset="77"/>
                  </a:rPr>
                  <a:t>-</a:t>
                </a:r>
                <a:r>
                  <a:rPr lang="it-IT" err="1">
                    <a:solidFill>
                      <a:schemeClr val="tx1"/>
                    </a:solidFill>
                    <a:latin typeface="Gill Sans MT" panose="020B0502020104020203" pitchFamily="34" charset="77"/>
                  </a:rPr>
                  <a:t>dimensional</a:t>
                </a:r>
                <a:r>
                  <a:rPr lang="it-IT">
                    <a:solidFill>
                      <a:schemeClr val="tx1"/>
                    </a:solidFill>
                    <a:latin typeface="Gill Sans MT" panose="020B0502020104020203" pitchFamily="34" charset="77"/>
                  </a:rPr>
                  <a:t> input </a:t>
                </a:r>
                <a:r>
                  <a:rPr lang="it-IT" err="1">
                    <a:solidFill>
                      <a:schemeClr val="tx1"/>
                    </a:solidFill>
                    <a:latin typeface="Gill Sans MT" panose="020B0502020104020203" pitchFamily="34" charset="77"/>
                  </a:rPr>
                  <a:t>instance</a:t>
                </a:r>
                <a:endParaRPr lang="it-IT">
                  <a:solidFill>
                    <a:schemeClr val="tx1"/>
                  </a:solidFill>
                  <a:latin typeface="Gill Sans MT" panose="020B0502020104020203" pitchFamily="34" charset="77"/>
                </a:endParaRPr>
              </a:p>
              <a:p>
                <a:pPr marL="285750" indent="-285750">
                  <a:buFont typeface="Arial" panose="020B0604020202020204" pitchFamily="34" charset="0"/>
                  <a:buChar char="•"/>
                </a:pPr>
                <a14:m>
                  <m:oMath xmlns:m="http://schemas.openxmlformats.org/officeDocument/2006/math">
                    <m:sSub>
                      <m:sSubPr>
                        <m:ctrlPr>
                          <a:rPr lang="it-IT" i="1" smtClean="0">
                            <a:solidFill>
                              <a:schemeClr val="tx1"/>
                            </a:solidFill>
                            <a:latin typeface="Cambria Math" panose="02040503050406030204" pitchFamily="18" charset="0"/>
                          </a:rPr>
                        </m:ctrlPr>
                      </m:sSubPr>
                      <m:e>
                        <m:r>
                          <a:rPr lang="it-IT" i="1" smtClean="0">
                            <a:solidFill>
                              <a:schemeClr val="tx1"/>
                            </a:solidFill>
                            <a:latin typeface="Cambria Math" panose="02040503050406030204" pitchFamily="18" charset="0"/>
                            <a:ea typeface="Cambria Math" panose="02040503050406030204" pitchFamily="18" charset="0"/>
                          </a:rPr>
                          <m:t>𝜙</m:t>
                        </m:r>
                      </m:e>
                      <m:sub>
                        <m:r>
                          <a:rPr lang="it-IT" b="0" i="1" smtClean="0">
                            <a:solidFill>
                              <a:schemeClr val="tx1"/>
                            </a:solidFill>
                            <a:latin typeface="Cambria Math" panose="02040503050406030204" pitchFamily="18" charset="0"/>
                          </a:rPr>
                          <m:t>0</m:t>
                        </m:r>
                      </m:sub>
                    </m:sSub>
                  </m:oMath>
                </a14:m>
                <a:r>
                  <a:rPr lang="it-IT">
                    <a:solidFill>
                      <a:schemeClr val="tx1"/>
                    </a:solidFill>
                    <a:latin typeface="Gill Sans MT" panose="020B0502020104020203" pitchFamily="34" charset="77"/>
                  </a:rPr>
                  <a:t>   Average of the </a:t>
                </a:r>
                <a:r>
                  <a:rPr lang="it-IT" err="1">
                    <a:solidFill>
                      <a:schemeClr val="tx1"/>
                    </a:solidFill>
                    <a:latin typeface="Gill Sans MT" panose="020B0502020104020203" pitchFamily="34" charset="77"/>
                  </a:rPr>
                  <a:t>predictions</a:t>
                </a:r>
                <a:r>
                  <a:rPr lang="it-IT">
                    <a:solidFill>
                      <a:schemeClr val="tx1"/>
                    </a:solidFill>
                    <a:latin typeface="Gill Sans MT" panose="020B0502020104020203" pitchFamily="34" charset="77"/>
                  </a:rPr>
                  <a:t> from a </a:t>
                </a:r>
                <a:r>
                  <a:rPr lang="it-IT" i="1">
                    <a:solidFill>
                      <a:schemeClr val="tx1"/>
                    </a:solidFill>
                    <a:latin typeface="Gill Sans MT" panose="020B0502020104020203" pitchFamily="34" charset="77"/>
                  </a:rPr>
                  <a:t>background dataset</a:t>
                </a:r>
              </a:p>
              <a:p>
                <a:pPr marL="285750" indent="-285750">
                  <a:buFont typeface="Arial" panose="020B0604020202020204" pitchFamily="34" charset="0"/>
                  <a:buChar char="•"/>
                </a:pPr>
                <a14:m>
                  <m:oMath xmlns:m="http://schemas.openxmlformats.org/officeDocument/2006/math">
                    <m:sSub>
                      <m:sSubPr>
                        <m:ctrlPr>
                          <a:rPr lang="it-IT" i="1" smtClean="0">
                            <a:solidFill>
                              <a:schemeClr val="tx1"/>
                            </a:solidFill>
                            <a:latin typeface="Cambria Math" panose="02040503050406030204" pitchFamily="18" charset="0"/>
                          </a:rPr>
                        </m:ctrlPr>
                      </m:sSubPr>
                      <m:e>
                        <m:r>
                          <a:rPr lang="it-IT" i="1" smtClean="0">
                            <a:solidFill>
                              <a:schemeClr val="tx1"/>
                            </a:solidFill>
                            <a:latin typeface="Cambria Math" panose="02040503050406030204" pitchFamily="18" charset="0"/>
                            <a:ea typeface="Cambria Math" panose="02040503050406030204" pitchFamily="18" charset="0"/>
                          </a:rPr>
                          <m:t>𝜙</m:t>
                        </m:r>
                      </m:e>
                      <m:sub>
                        <m:r>
                          <a:rPr lang="it-IT" b="0" i="1" smtClean="0">
                            <a:solidFill>
                              <a:schemeClr val="tx1"/>
                            </a:solidFill>
                            <a:latin typeface="Cambria Math" panose="02040503050406030204" pitchFamily="18" charset="0"/>
                            <a:ea typeface="Cambria Math" panose="02040503050406030204" pitchFamily="18" charset="0"/>
                          </a:rPr>
                          <m:t>𝑖</m:t>
                        </m:r>
                      </m:sub>
                    </m:sSub>
                  </m:oMath>
                </a14:m>
                <a:r>
                  <a:rPr lang="it-IT">
                    <a:effectLst/>
                    <a:latin typeface="Arial" panose="020B0604020202020204" pitchFamily="34" charset="0"/>
                  </a:rPr>
                  <a:t>   </a:t>
                </a:r>
                <a:r>
                  <a:rPr lang="it-IT">
                    <a:solidFill>
                      <a:schemeClr val="tx1"/>
                    </a:solidFill>
                    <a:latin typeface="Gill Sans MT" panose="020B0502020104020203" pitchFamily="34" charset="77"/>
                  </a:rPr>
                  <a:t>Shapley </a:t>
                </a:r>
                <a:r>
                  <a:rPr lang="it-IT" err="1">
                    <a:solidFill>
                      <a:schemeClr val="tx1"/>
                    </a:solidFill>
                    <a:latin typeface="Gill Sans MT" panose="020B0502020104020203" pitchFamily="34" charset="77"/>
                  </a:rPr>
                  <a:t>values</a:t>
                </a:r>
                <a:endParaRPr lang="it-IT">
                  <a:solidFill>
                    <a:schemeClr val="tx1"/>
                  </a:solidFill>
                  <a:latin typeface="Gill Sans MT" panose="020B0502020104020203" pitchFamily="34" charset="77"/>
                </a:endParaRPr>
              </a:p>
            </p:txBody>
          </p:sp>
        </mc:Choice>
        <mc:Fallback xmlns="">
          <p:sp>
            <p:nvSpPr>
              <p:cNvPr id="6" name="Rettangolo con angoli arrotondati 5">
                <a:extLst>
                  <a:ext uri="{FF2B5EF4-FFF2-40B4-BE49-F238E27FC236}">
                    <a16:creationId xmlns:a16="http://schemas.microsoft.com/office/drawing/2014/main" id="{52BAF459-692E-070A-64CA-2BC8ADB16DCE}"/>
                  </a:ext>
                </a:extLst>
              </p:cNvPr>
              <p:cNvSpPr>
                <a:spLocks noRot="1" noChangeAspect="1" noMove="1" noResize="1" noEditPoints="1" noAdjustHandles="1" noChangeArrowheads="1" noChangeShapeType="1" noTextEdit="1"/>
              </p:cNvSpPr>
              <p:nvPr/>
            </p:nvSpPr>
            <p:spPr>
              <a:xfrm>
                <a:off x="5359400" y="3074579"/>
                <a:ext cx="6565900" cy="1243422"/>
              </a:xfrm>
              <a:prstGeom prst="roundRect">
                <a:avLst>
                  <a:gd name="adj" fmla="val 4304"/>
                </a:avLst>
              </a:prstGeom>
              <a:blipFill>
                <a:blip r:embed="rId7"/>
                <a:stretch>
                  <a:fillRect l="-278" t="-971" b="-4369"/>
                </a:stretch>
              </a:blipFill>
              <a:ln>
                <a:solidFill>
                  <a:schemeClr val="accent6">
                    <a:lumMod val="20000"/>
                    <a:lumOff val="80000"/>
                  </a:schemeClr>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026666031"/>
      </p:ext>
    </p:extLst>
  </p:cSld>
  <p:clrMapOvr>
    <a:masterClrMapping/>
  </p:clrMapOvr>
  <mc:AlternateContent xmlns:mc="http://schemas.openxmlformats.org/markup-compatibility/2006" xmlns:p14="http://schemas.microsoft.com/office/powerpoint/2010/main">
    <mc:Choice Requires="p14">
      <p:transition spd="slow" p14:dur="2000" advTm="86452"/>
    </mc:Choice>
    <mc:Fallback xmlns="">
      <p:transition spd="slow" advTm="86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07550-4639-96C2-36DB-0433D11F1929}"/>
              </a:ext>
            </a:extLst>
          </p:cNvPr>
          <p:cNvSpPr>
            <a:spLocks noGrp="1"/>
          </p:cNvSpPr>
          <p:nvPr>
            <p:ph type="title"/>
          </p:nvPr>
        </p:nvSpPr>
        <p:spPr>
          <a:xfrm>
            <a:off x="269631" y="369279"/>
            <a:ext cx="11435871" cy="794861"/>
          </a:xfrm>
        </p:spPr>
        <p:txBody>
          <a:bodyPr>
            <a:noAutofit/>
          </a:bodyPr>
          <a:lstStyle/>
          <a:p>
            <a:r>
              <a:rPr lang="it-IT" sz="4400" b="1" dirty="0"/>
              <a:t>Challenge of </a:t>
            </a:r>
            <a:r>
              <a:rPr lang="it-IT" sz="4400" b="1" dirty="0" err="1"/>
              <a:t>adopting</a:t>
            </a:r>
            <a:r>
              <a:rPr lang="it-IT" sz="4400" b="1" dirty="0"/>
              <a:t> SHAP in the FL setting</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E7F42661-C04F-52F8-B65E-77258CD1AE0C}"/>
                  </a:ext>
                </a:extLst>
              </p:cNvPr>
              <p:cNvSpPr>
                <a:spLocks noGrp="1"/>
              </p:cNvSpPr>
              <p:nvPr>
                <p:ph idx="1"/>
              </p:nvPr>
            </p:nvSpPr>
            <p:spPr>
              <a:xfrm>
                <a:off x="138426" y="1460500"/>
                <a:ext cx="11850374" cy="1914931"/>
              </a:xfrm>
            </p:spPr>
            <p:txBody>
              <a:bodyPr>
                <a:normAutofit lnSpcReduction="10000"/>
              </a:bodyPr>
              <a:lstStyle/>
              <a:p>
                <a:r>
                  <a:rPr lang="it-IT" sz="2000" dirty="0"/>
                  <a:t>Estimation of </a:t>
                </a:r>
                <a:r>
                  <a:rPr lang="it-IT" sz="2000" dirty="0">
                    <a:effectLst/>
                  </a:rPr>
                  <a:t>Shapley </a:t>
                </a:r>
                <a:r>
                  <a:rPr lang="it-IT" sz="2000" dirty="0" err="1">
                    <a:effectLst/>
                  </a:rPr>
                  <a:t>values</a:t>
                </a:r>
                <a:r>
                  <a:rPr lang="it-IT" sz="2000" dirty="0">
                    <a:effectLst/>
                  </a:rPr>
                  <a:t> for the </a:t>
                </a:r>
                <a:r>
                  <a:rPr lang="it-IT" sz="2000" dirty="0" err="1">
                    <a:effectLst/>
                  </a:rPr>
                  <a:t>explanations</a:t>
                </a:r>
                <a:r>
                  <a:rPr lang="it-IT" sz="2000" dirty="0">
                    <a:effectLst/>
                  </a:rPr>
                  <a:t> </a:t>
                </a:r>
                <a:r>
                  <a:rPr lang="it-IT" sz="2000" dirty="0"/>
                  <a:t>for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𝑥</m:t>
                        </m:r>
                      </m:e>
                      <m:sub>
                        <m:r>
                          <a:rPr lang="it-IT" sz="2000" i="1">
                            <a:latin typeface="Cambria Math" panose="02040503050406030204" pitchFamily="18" charset="0"/>
                          </a:rPr>
                          <m:t>𝑖</m:t>
                        </m:r>
                      </m:sub>
                    </m:sSub>
                    <m:r>
                      <a:rPr lang="it-IT" sz="2000" i="1">
                        <a:latin typeface="Cambria Math" panose="02040503050406030204" pitchFamily="18" charset="0"/>
                      </a:rPr>
                      <m:t> </m:t>
                    </m:r>
                  </m:oMath>
                </a14:m>
                <a:r>
                  <a:rPr lang="it-IT" sz="2000" dirty="0" err="1">
                    <a:effectLst/>
                  </a:rPr>
                  <a:t>involves</a:t>
                </a:r>
                <a:r>
                  <a:rPr lang="it-IT" sz="2000" dirty="0">
                    <a:effectLst/>
                  </a:rPr>
                  <a:t> </a:t>
                </a:r>
                <a:r>
                  <a:rPr lang="it-IT" sz="2000" u="sng" dirty="0">
                    <a:effectLst/>
                    <a:uFill>
                      <a:solidFill>
                        <a:schemeClr val="accent2"/>
                      </a:solidFill>
                    </a:uFill>
                  </a:rPr>
                  <a:t>testing </a:t>
                </a:r>
                <a:r>
                  <a:rPr lang="it-IT" sz="2000" i="1" u="sng" dirty="0" err="1">
                    <a:effectLst/>
                    <a:uFill>
                      <a:solidFill>
                        <a:schemeClr val="accent2"/>
                      </a:solidFill>
                    </a:uFill>
                  </a:rPr>
                  <a:t>coalitions</a:t>
                </a:r>
                <a:r>
                  <a:rPr lang="it-IT" sz="2000" i="1" u="sng" dirty="0">
                    <a:effectLst/>
                    <a:uFill>
                      <a:solidFill>
                        <a:schemeClr val="accent2"/>
                      </a:solidFill>
                    </a:uFill>
                  </a:rPr>
                  <a:t> </a:t>
                </a:r>
                <a:r>
                  <a:rPr lang="it-IT" sz="2000" u="sng" dirty="0">
                    <a:effectLst/>
                    <a:uFill>
                      <a:solidFill>
                        <a:schemeClr val="accent2"/>
                      </a:solidFill>
                    </a:uFill>
                  </a:rPr>
                  <a:t>of features by </a:t>
                </a:r>
                <a:r>
                  <a:rPr lang="it-IT" sz="2000" i="1" u="sng" dirty="0" err="1">
                    <a:effectLst/>
                    <a:uFill>
                      <a:solidFill>
                        <a:schemeClr val="accent2"/>
                      </a:solidFill>
                    </a:uFill>
                  </a:rPr>
                  <a:t>perturbing</a:t>
                </a:r>
                <a:r>
                  <a:rPr lang="it-IT" sz="2000" u="sng" dirty="0">
                    <a:effectLst/>
                    <a:uFill>
                      <a:solidFill>
                        <a:schemeClr val="accent2"/>
                      </a:solidFill>
                    </a:uFill>
                  </a:rPr>
                  <a:t>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𝑥</m:t>
                        </m:r>
                      </m:e>
                      <m:sub>
                        <m:r>
                          <a:rPr lang="it-IT" sz="2000" i="1">
                            <a:latin typeface="Cambria Math" panose="02040503050406030204" pitchFamily="18" charset="0"/>
                          </a:rPr>
                          <m:t>𝑖</m:t>
                        </m:r>
                      </m:sub>
                    </m:sSub>
                  </m:oMath>
                </a14:m>
                <a:r>
                  <a:rPr lang="it-IT" sz="2000" dirty="0"/>
                  <a:t> </a:t>
                </a:r>
              </a:p>
              <a:p>
                <a:r>
                  <a:rPr lang="it-IT" sz="2000" dirty="0"/>
                  <a:t>A </a:t>
                </a:r>
                <a:r>
                  <a:rPr lang="it-IT" sz="2000" b="1" dirty="0"/>
                  <a:t>background dataset (BG) </a:t>
                </a:r>
                <a:r>
                  <a:rPr lang="it-IT" sz="2000" dirty="0" err="1"/>
                  <a:t>is</a:t>
                </a:r>
                <a:r>
                  <a:rPr lang="it-IT" sz="2000" dirty="0"/>
                  <a:t> </a:t>
                </a:r>
                <a:r>
                  <a:rPr lang="it-IT" sz="2000" dirty="0" err="1"/>
                  <a:t>exploited</a:t>
                </a:r>
                <a:r>
                  <a:rPr lang="it-IT" sz="2000" dirty="0"/>
                  <a:t> for </a:t>
                </a:r>
                <a:r>
                  <a:rPr lang="it-IT" sz="2000" dirty="0" err="1"/>
                  <a:t>perturbing</a:t>
                </a:r>
                <a:r>
                  <a:rPr lang="it-IT" sz="2000" dirty="0"/>
                  <a:t> </a:t>
                </a:r>
                <a14:m>
                  <m:oMath xmlns:m="http://schemas.openxmlformats.org/officeDocument/2006/math">
                    <m:sSub>
                      <m:sSubPr>
                        <m:ctrlPr>
                          <a:rPr lang="it-IT" sz="2000" i="1" smtClean="0">
                            <a:latin typeface="Cambria Math" panose="02040503050406030204" pitchFamily="18" charset="0"/>
                          </a:rPr>
                        </m:ctrlPr>
                      </m:sSubPr>
                      <m:e>
                        <m:r>
                          <a:rPr lang="it-IT" sz="2000" i="1">
                            <a:latin typeface="Cambria Math" panose="02040503050406030204" pitchFamily="18" charset="0"/>
                          </a:rPr>
                          <m:t>𝑥</m:t>
                        </m:r>
                      </m:e>
                      <m:sub>
                        <m:r>
                          <a:rPr lang="it-IT" sz="2000" i="1">
                            <a:latin typeface="Cambria Math" panose="02040503050406030204" pitchFamily="18" charset="0"/>
                          </a:rPr>
                          <m:t>𝑖</m:t>
                        </m:r>
                      </m:sub>
                    </m:sSub>
                  </m:oMath>
                </a14:m>
                <a:endParaRPr lang="it-IT" sz="2000" dirty="0"/>
              </a:p>
              <a:p>
                <a:pPr lvl="1"/>
                <a:r>
                  <a:rPr lang="it-IT" sz="2000" dirty="0" err="1"/>
                  <a:t>Replace</a:t>
                </a:r>
                <a:r>
                  <a:rPr lang="it-IT" sz="2000" dirty="0"/>
                  <a:t> features </a:t>
                </a:r>
                <a:r>
                  <a:rPr lang="it-IT" sz="2000" dirty="0" err="1"/>
                  <a:t>excluded</a:t>
                </a:r>
                <a:r>
                  <a:rPr lang="it-IT" sz="2000" dirty="0"/>
                  <a:t> from a </a:t>
                </a:r>
                <a:r>
                  <a:rPr lang="it-IT" sz="2000" dirty="0" err="1"/>
                  <a:t>coalition</a:t>
                </a:r>
                <a:r>
                  <a:rPr lang="it-IT" sz="2000" dirty="0"/>
                  <a:t> with </a:t>
                </a:r>
                <a:r>
                  <a:rPr lang="it-IT" sz="2000" dirty="0" err="1"/>
                  <a:t>those</a:t>
                </a:r>
                <a:r>
                  <a:rPr lang="it-IT" sz="2000" dirty="0"/>
                  <a:t> of </a:t>
                </a:r>
                <a:r>
                  <a:rPr lang="it-IT" sz="2000" dirty="0" err="1"/>
                  <a:t>instances</a:t>
                </a:r>
                <a:r>
                  <a:rPr lang="it-IT" sz="2000" dirty="0"/>
                  <a:t> </a:t>
                </a:r>
                <a:r>
                  <a:rPr lang="it-IT" sz="2000" dirty="0" err="1"/>
                  <a:t>randomly</a:t>
                </a:r>
                <a:r>
                  <a:rPr lang="it-IT" sz="2000" dirty="0"/>
                  <a:t> </a:t>
                </a:r>
                <a:r>
                  <a:rPr lang="it-IT" sz="2000" dirty="0" err="1"/>
                  <a:t>sampled</a:t>
                </a:r>
                <a:r>
                  <a:rPr lang="it-IT" sz="2000" dirty="0"/>
                  <a:t> from BG</a:t>
                </a:r>
              </a:p>
              <a:p>
                <a:pPr lvl="1"/>
                <a:r>
                  <a:rPr lang="it-IT" sz="2000" dirty="0"/>
                  <a:t>The BG </a:t>
                </a:r>
                <a:r>
                  <a:rPr lang="it-IT" sz="2000" dirty="0" err="1"/>
                  <a:t>should</a:t>
                </a:r>
                <a:r>
                  <a:rPr lang="it-IT" sz="2000" dirty="0"/>
                  <a:t> coincide with the set of data </a:t>
                </a:r>
                <a:r>
                  <a:rPr lang="it-IT" sz="2000" dirty="0" err="1"/>
                  <a:t>used</a:t>
                </a:r>
                <a:r>
                  <a:rPr lang="it-IT" sz="2000" dirty="0"/>
                  <a:t> for learning the </a:t>
                </a:r>
                <a14:m>
                  <m:oMath xmlns:m="http://schemas.openxmlformats.org/officeDocument/2006/math">
                    <m:r>
                      <a:rPr lang="it-IT" sz="1600" i="1" smtClean="0">
                        <a:solidFill>
                          <a:schemeClr val="tx1"/>
                        </a:solidFill>
                        <a:latin typeface="Cambria Math" panose="02040503050406030204" pitchFamily="18" charset="0"/>
                      </a:rPr>
                      <m:t>𝑓</m:t>
                    </m:r>
                  </m:oMath>
                </a14:m>
                <a:r>
                  <a:rPr lang="it-IT" sz="2000" dirty="0"/>
                  <a:t> model (i.e., the </a:t>
                </a:r>
                <a:r>
                  <a:rPr lang="it-IT" sz="2000" b="1" dirty="0"/>
                  <a:t>training set</a:t>
                </a:r>
                <a:r>
                  <a:rPr lang="it-IT" sz="2000" dirty="0"/>
                  <a:t>)</a:t>
                </a:r>
              </a:p>
              <a:p>
                <a:pPr lvl="1"/>
                <a:r>
                  <a:rPr lang="it-IT" sz="2000" dirty="0" err="1"/>
                  <a:t>It</a:t>
                </a:r>
                <a:r>
                  <a:rPr lang="it-IT" sz="2000" dirty="0"/>
                  <a:t> </a:t>
                </a:r>
                <a:r>
                  <a:rPr lang="it-IT" sz="2000" dirty="0" err="1"/>
                  <a:t>is</a:t>
                </a:r>
                <a:r>
                  <a:rPr lang="it-IT" sz="2000" dirty="0"/>
                  <a:t> a common </a:t>
                </a:r>
                <a:r>
                  <a:rPr lang="it-IT" sz="2000" dirty="0" err="1"/>
                  <a:t>practice</a:t>
                </a:r>
                <a:r>
                  <a:rPr lang="it-IT" sz="2000" dirty="0"/>
                  <a:t> to reduce the </a:t>
                </a:r>
                <a:r>
                  <a:rPr lang="it-IT" sz="2000" dirty="0" err="1"/>
                  <a:t>numerosity</a:t>
                </a:r>
                <a:r>
                  <a:rPr lang="it-IT" sz="2000" dirty="0"/>
                  <a:t> of the BG (e.g., </a:t>
                </a:r>
                <a:r>
                  <a:rPr lang="it-IT" sz="2000" dirty="0" err="1"/>
                  <a:t>through</a:t>
                </a:r>
                <a:r>
                  <a:rPr lang="it-IT" sz="2000" dirty="0"/>
                  <a:t> sampling)</a:t>
                </a:r>
              </a:p>
            </p:txBody>
          </p:sp>
        </mc:Choice>
        <mc:Fallback xmlns="">
          <p:sp>
            <p:nvSpPr>
              <p:cNvPr id="3" name="Segnaposto contenuto 2">
                <a:extLst>
                  <a:ext uri="{FF2B5EF4-FFF2-40B4-BE49-F238E27FC236}">
                    <a16:creationId xmlns:a16="http://schemas.microsoft.com/office/drawing/2014/main" id="{E7F42661-C04F-52F8-B65E-77258CD1AE0C}"/>
                  </a:ext>
                </a:extLst>
              </p:cNvPr>
              <p:cNvSpPr>
                <a:spLocks noGrp="1" noRot="1" noChangeAspect="1" noMove="1" noResize="1" noEditPoints="1" noAdjustHandles="1" noChangeArrowheads="1" noChangeShapeType="1" noTextEdit="1"/>
              </p:cNvSpPr>
              <p:nvPr>
                <p:ph idx="1"/>
              </p:nvPr>
            </p:nvSpPr>
            <p:spPr>
              <a:xfrm>
                <a:off x="138426" y="1460500"/>
                <a:ext cx="11850374" cy="1914931"/>
              </a:xfrm>
              <a:blipFill>
                <a:blip r:embed="rId3"/>
                <a:stretch>
                  <a:fillRect l="-642" t="-4636" b="-3974"/>
                </a:stretch>
              </a:blipFill>
            </p:spPr>
            <p:txBody>
              <a:bodyPr/>
              <a:lstStyle/>
              <a:p>
                <a:r>
                  <a:rPr lang="en-US">
                    <a:noFill/>
                  </a:rPr>
                  <a:t> </a:t>
                </a:r>
              </a:p>
            </p:txBody>
          </p:sp>
        </mc:Fallback>
      </mc:AlternateContent>
      <p:sp>
        <p:nvSpPr>
          <p:cNvPr id="12" name="Rettangolo 11">
            <a:extLst>
              <a:ext uri="{FF2B5EF4-FFF2-40B4-BE49-F238E27FC236}">
                <a16:creationId xmlns:a16="http://schemas.microsoft.com/office/drawing/2014/main" id="{08E3AAB4-AAA8-CB57-71AF-34C01B2E7F19}"/>
              </a:ext>
            </a:extLst>
          </p:cNvPr>
          <p:cNvSpPr/>
          <p:nvPr/>
        </p:nvSpPr>
        <p:spPr>
          <a:xfrm>
            <a:off x="790487" y="3770447"/>
            <a:ext cx="290946" cy="339436"/>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BB0EF4F7-429F-0464-7902-5357B965CF25}"/>
              </a:ext>
            </a:extLst>
          </p:cNvPr>
          <p:cNvSpPr/>
          <p:nvPr/>
        </p:nvSpPr>
        <p:spPr>
          <a:xfrm>
            <a:off x="1220097" y="3770447"/>
            <a:ext cx="290946" cy="339436"/>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92EB1906-3F4C-FA0A-B1F8-570129D15BE4}"/>
              </a:ext>
            </a:extLst>
          </p:cNvPr>
          <p:cNvSpPr/>
          <p:nvPr/>
        </p:nvSpPr>
        <p:spPr>
          <a:xfrm>
            <a:off x="1649826" y="3770447"/>
            <a:ext cx="290946" cy="339436"/>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D511109B-A0AE-F391-1C86-127A5DA95A4B}"/>
              </a:ext>
            </a:extLst>
          </p:cNvPr>
          <p:cNvSpPr/>
          <p:nvPr/>
        </p:nvSpPr>
        <p:spPr>
          <a:xfrm>
            <a:off x="2079436" y="3770447"/>
            <a:ext cx="290946" cy="339436"/>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1D8B1E20-D9CE-19C4-9A09-E711B104B092}"/>
              </a:ext>
            </a:extLst>
          </p:cNvPr>
          <p:cNvSpPr/>
          <p:nvPr/>
        </p:nvSpPr>
        <p:spPr>
          <a:xfrm>
            <a:off x="6540120" y="3828594"/>
            <a:ext cx="290946" cy="33943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14E6FE51-47DA-4DA2-A97F-1A85043F4B14}"/>
              </a:ext>
            </a:extLst>
          </p:cNvPr>
          <p:cNvSpPr/>
          <p:nvPr/>
        </p:nvSpPr>
        <p:spPr>
          <a:xfrm>
            <a:off x="6969730" y="3828594"/>
            <a:ext cx="290946" cy="33943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B5E5E8F0-D7BB-310B-C0CF-EA8C078DE261}"/>
              </a:ext>
            </a:extLst>
          </p:cNvPr>
          <p:cNvSpPr/>
          <p:nvPr/>
        </p:nvSpPr>
        <p:spPr>
          <a:xfrm>
            <a:off x="7399459" y="3828594"/>
            <a:ext cx="290946" cy="33943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D65F71D2-236D-45C5-EB49-D382A16FDEFB}"/>
              </a:ext>
            </a:extLst>
          </p:cNvPr>
          <p:cNvSpPr/>
          <p:nvPr/>
        </p:nvSpPr>
        <p:spPr>
          <a:xfrm>
            <a:off x="7829069" y="3828594"/>
            <a:ext cx="290946" cy="33943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9D7DB0F7-8308-49AB-C2B1-02DF61ED3684}"/>
              </a:ext>
            </a:extLst>
          </p:cNvPr>
          <p:cNvSpPr/>
          <p:nvPr/>
        </p:nvSpPr>
        <p:spPr>
          <a:xfrm>
            <a:off x="3574472" y="378922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1CAE06B6-1FB8-78FF-02F6-475BD20E1F99}"/>
              </a:ext>
            </a:extLst>
          </p:cNvPr>
          <p:cNvSpPr/>
          <p:nvPr/>
        </p:nvSpPr>
        <p:spPr>
          <a:xfrm>
            <a:off x="4004082" y="378922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A048D522-A676-7978-1A4B-36A7306D6E9D}"/>
              </a:ext>
            </a:extLst>
          </p:cNvPr>
          <p:cNvSpPr/>
          <p:nvPr/>
        </p:nvSpPr>
        <p:spPr>
          <a:xfrm>
            <a:off x="4433811" y="378922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F0818530-8EAD-FFE0-2F9C-EE5528632BB3}"/>
              </a:ext>
            </a:extLst>
          </p:cNvPr>
          <p:cNvSpPr/>
          <p:nvPr/>
        </p:nvSpPr>
        <p:spPr>
          <a:xfrm>
            <a:off x="4863421" y="378922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44853446-BF56-23B8-E6A3-356DF3BBC540}"/>
              </a:ext>
            </a:extLst>
          </p:cNvPr>
          <p:cNvSpPr/>
          <p:nvPr/>
        </p:nvSpPr>
        <p:spPr>
          <a:xfrm>
            <a:off x="3574472" y="4466652"/>
            <a:ext cx="290946" cy="3394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t>
            </a:r>
          </a:p>
        </p:txBody>
      </p:sp>
      <p:sp>
        <p:nvSpPr>
          <p:cNvPr id="34" name="Rettangolo 33">
            <a:extLst>
              <a:ext uri="{FF2B5EF4-FFF2-40B4-BE49-F238E27FC236}">
                <a16:creationId xmlns:a16="http://schemas.microsoft.com/office/drawing/2014/main" id="{8B7B8E0B-FB8F-EE27-1885-3F4CFE619209}"/>
              </a:ext>
            </a:extLst>
          </p:cNvPr>
          <p:cNvSpPr/>
          <p:nvPr/>
        </p:nvSpPr>
        <p:spPr>
          <a:xfrm>
            <a:off x="4004082" y="4466652"/>
            <a:ext cx="290946" cy="3394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t>
            </a:r>
          </a:p>
        </p:txBody>
      </p:sp>
      <p:sp>
        <p:nvSpPr>
          <p:cNvPr id="35" name="Rettangolo 34">
            <a:extLst>
              <a:ext uri="{FF2B5EF4-FFF2-40B4-BE49-F238E27FC236}">
                <a16:creationId xmlns:a16="http://schemas.microsoft.com/office/drawing/2014/main" id="{3FE154AE-A17C-0C65-BCF4-887DBE8C56B9}"/>
              </a:ext>
            </a:extLst>
          </p:cNvPr>
          <p:cNvSpPr/>
          <p:nvPr/>
        </p:nvSpPr>
        <p:spPr>
          <a:xfrm>
            <a:off x="4433811" y="4466652"/>
            <a:ext cx="290946" cy="3394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t>
            </a:r>
          </a:p>
        </p:txBody>
      </p:sp>
      <p:sp>
        <p:nvSpPr>
          <p:cNvPr id="36" name="Rettangolo 35">
            <a:extLst>
              <a:ext uri="{FF2B5EF4-FFF2-40B4-BE49-F238E27FC236}">
                <a16:creationId xmlns:a16="http://schemas.microsoft.com/office/drawing/2014/main" id="{A88D491F-AE97-6B71-CF7F-07A93CB37B8E}"/>
              </a:ext>
            </a:extLst>
          </p:cNvPr>
          <p:cNvSpPr/>
          <p:nvPr/>
        </p:nvSpPr>
        <p:spPr>
          <a:xfrm>
            <a:off x="4863421" y="4466652"/>
            <a:ext cx="290946" cy="3394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a:t>
            </a:r>
          </a:p>
        </p:txBody>
      </p:sp>
      <p:sp>
        <p:nvSpPr>
          <p:cNvPr id="41" name="Rettangolo 40">
            <a:extLst>
              <a:ext uri="{FF2B5EF4-FFF2-40B4-BE49-F238E27FC236}">
                <a16:creationId xmlns:a16="http://schemas.microsoft.com/office/drawing/2014/main" id="{F16A2150-1031-5027-3183-E5A3123A7B88}"/>
              </a:ext>
            </a:extLst>
          </p:cNvPr>
          <p:cNvSpPr/>
          <p:nvPr/>
        </p:nvSpPr>
        <p:spPr>
          <a:xfrm>
            <a:off x="3574472" y="413010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a:extLst>
              <a:ext uri="{FF2B5EF4-FFF2-40B4-BE49-F238E27FC236}">
                <a16:creationId xmlns:a16="http://schemas.microsoft.com/office/drawing/2014/main" id="{BFED8436-0DC6-A35C-70D4-E850315806C1}"/>
              </a:ext>
            </a:extLst>
          </p:cNvPr>
          <p:cNvSpPr/>
          <p:nvPr/>
        </p:nvSpPr>
        <p:spPr>
          <a:xfrm>
            <a:off x="4004082" y="413010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a:extLst>
              <a:ext uri="{FF2B5EF4-FFF2-40B4-BE49-F238E27FC236}">
                <a16:creationId xmlns:a16="http://schemas.microsoft.com/office/drawing/2014/main" id="{77A47766-EFC1-1178-D6F0-1D6CEBD0C1D9}"/>
              </a:ext>
            </a:extLst>
          </p:cNvPr>
          <p:cNvSpPr/>
          <p:nvPr/>
        </p:nvSpPr>
        <p:spPr>
          <a:xfrm>
            <a:off x="4433811" y="413010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id="{6F77ECB5-AD23-56ED-7C54-208578C2FE29}"/>
              </a:ext>
            </a:extLst>
          </p:cNvPr>
          <p:cNvSpPr/>
          <p:nvPr/>
        </p:nvSpPr>
        <p:spPr>
          <a:xfrm>
            <a:off x="4863421" y="4130102"/>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0D10405C-57CF-5DDD-6FEF-EA87F4656317}"/>
              </a:ext>
            </a:extLst>
          </p:cNvPr>
          <p:cNvSpPr/>
          <p:nvPr/>
        </p:nvSpPr>
        <p:spPr>
          <a:xfrm>
            <a:off x="3574472" y="4808975"/>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EC405987-F434-5845-0278-C0DE92D80F88}"/>
              </a:ext>
            </a:extLst>
          </p:cNvPr>
          <p:cNvSpPr/>
          <p:nvPr/>
        </p:nvSpPr>
        <p:spPr>
          <a:xfrm>
            <a:off x="4004082" y="4808975"/>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AC4E67BC-EA32-8F6E-BA37-33D7766B4B13}"/>
              </a:ext>
            </a:extLst>
          </p:cNvPr>
          <p:cNvSpPr/>
          <p:nvPr/>
        </p:nvSpPr>
        <p:spPr>
          <a:xfrm>
            <a:off x="4433811" y="4808975"/>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C98CA5F3-4546-7EF4-78D8-7AA5DD6C0865}"/>
              </a:ext>
            </a:extLst>
          </p:cNvPr>
          <p:cNvSpPr/>
          <p:nvPr/>
        </p:nvSpPr>
        <p:spPr>
          <a:xfrm>
            <a:off x="4863421" y="4808975"/>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54" name="CasellaDiTesto 53">
                <a:extLst>
                  <a:ext uri="{FF2B5EF4-FFF2-40B4-BE49-F238E27FC236}">
                    <a16:creationId xmlns:a16="http://schemas.microsoft.com/office/drawing/2014/main" id="{AEAA5771-F9DB-6917-9039-9D8B404745C0}"/>
                  </a:ext>
                </a:extLst>
              </p:cNvPr>
              <p:cNvSpPr txBox="1"/>
              <p:nvPr/>
            </p:nvSpPr>
            <p:spPr>
              <a:xfrm>
                <a:off x="3546762" y="337745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1</m:t>
                          </m:r>
                        </m:sub>
                      </m:sSub>
                      <m:r>
                        <a:rPr lang="it-IT" sz="1800" i="1">
                          <a:latin typeface="Cambria Math" panose="02040503050406030204" pitchFamily="18" charset="0"/>
                        </a:rPr>
                        <m:t> </m:t>
                      </m:r>
                    </m:oMath>
                  </m:oMathPara>
                </a14:m>
                <a:endParaRPr lang="it-IT" dirty="0"/>
              </a:p>
            </p:txBody>
          </p:sp>
        </mc:Choice>
        <mc:Fallback xmlns="">
          <p:sp>
            <p:nvSpPr>
              <p:cNvPr id="54" name="CasellaDiTesto 53">
                <a:extLst>
                  <a:ext uri="{FF2B5EF4-FFF2-40B4-BE49-F238E27FC236}">
                    <a16:creationId xmlns:a16="http://schemas.microsoft.com/office/drawing/2014/main" id="{AEAA5771-F9DB-6917-9039-9D8B404745C0}"/>
                  </a:ext>
                </a:extLst>
              </p:cNvPr>
              <p:cNvSpPr txBox="1">
                <a:spLocks noRot="1" noChangeAspect="1" noMove="1" noResize="1" noEditPoints="1" noAdjustHandles="1" noChangeArrowheads="1" noChangeShapeType="1" noTextEdit="1"/>
              </p:cNvSpPr>
              <p:nvPr/>
            </p:nvSpPr>
            <p:spPr>
              <a:xfrm>
                <a:off x="3546762" y="3377451"/>
                <a:ext cx="290946" cy="369332"/>
              </a:xfrm>
              <a:prstGeom prst="rect">
                <a:avLst/>
              </a:prstGeom>
              <a:blipFill>
                <a:blip r:embed="rId6"/>
                <a:stretch>
                  <a:fillRect r="-66667" b="-1290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96F58852-BD11-AC84-D48A-999148B62AF1}"/>
                  </a:ext>
                </a:extLst>
              </p:cNvPr>
              <p:cNvSpPr txBox="1"/>
              <p:nvPr/>
            </p:nvSpPr>
            <p:spPr>
              <a:xfrm>
                <a:off x="3976372" y="337745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2</m:t>
                          </m:r>
                        </m:sub>
                      </m:sSub>
                      <m:r>
                        <a:rPr lang="it-IT" sz="1800" i="1">
                          <a:latin typeface="Cambria Math" panose="02040503050406030204" pitchFamily="18" charset="0"/>
                        </a:rPr>
                        <m:t> </m:t>
                      </m:r>
                    </m:oMath>
                  </m:oMathPara>
                </a14:m>
                <a:endParaRPr lang="it-IT" dirty="0"/>
              </a:p>
            </p:txBody>
          </p:sp>
        </mc:Choice>
        <mc:Fallback xmlns="">
          <p:sp>
            <p:nvSpPr>
              <p:cNvPr id="55" name="CasellaDiTesto 54">
                <a:extLst>
                  <a:ext uri="{FF2B5EF4-FFF2-40B4-BE49-F238E27FC236}">
                    <a16:creationId xmlns:a16="http://schemas.microsoft.com/office/drawing/2014/main" id="{96F58852-BD11-AC84-D48A-999148B62AF1}"/>
                  </a:ext>
                </a:extLst>
              </p:cNvPr>
              <p:cNvSpPr txBox="1">
                <a:spLocks noRot="1" noChangeAspect="1" noMove="1" noResize="1" noEditPoints="1" noAdjustHandles="1" noChangeArrowheads="1" noChangeShapeType="1" noTextEdit="1"/>
              </p:cNvSpPr>
              <p:nvPr/>
            </p:nvSpPr>
            <p:spPr>
              <a:xfrm>
                <a:off x="3976372" y="3377451"/>
                <a:ext cx="290946" cy="369332"/>
              </a:xfrm>
              <a:prstGeom prst="rect">
                <a:avLst/>
              </a:prstGeom>
              <a:blipFill>
                <a:blip r:embed="rId7"/>
                <a:stretch>
                  <a:fillRect r="-70833" b="-1290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389E02FD-D4CF-8DE8-8587-A0B020314D54}"/>
                  </a:ext>
                </a:extLst>
              </p:cNvPr>
              <p:cNvSpPr txBox="1"/>
              <p:nvPr/>
            </p:nvSpPr>
            <p:spPr>
              <a:xfrm>
                <a:off x="4364656" y="337693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3</m:t>
                          </m:r>
                        </m:sub>
                      </m:sSub>
                      <m:r>
                        <a:rPr lang="it-IT" sz="1800" i="1">
                          <a:latin typeface="Cambria Math" panose="02040503050406030204" pitchFamily="18" charset="0"/>
                        </a:rPr>
                        <m:t> </m:t>
                      </m:r>
                    </m:oMath>
                  </m:oMathPara>
                </a14:m>
                <a:endParaRPr lang="it-IT" dirty="0"/>
              </a:p>
            </p:txBody>
          </p:sp>
        </mc:Choice>
        <mc:Fallback xmlns="">
          <p:sp>
            <p:nvSpPr>
              <p:cNvPr id="56" name="CasellaDiTesto 55">
                <a:extLst>
                  <a:ext uri="{FF2B5EF4-FFF2-40B4-BE49-F238E27FC236}">
                    <a16:creationId xmlns:a16="http://schemas.microsoft.com/office/drawing/2014/main" id="{389E02FD-D4CF-8DE8-8587-A0B020314D54}"/>
                  </a:ext>
                </a:extLst>
              </p:cNvPr>
              <p:cNvSpPr txBox="1">
                <a:spLocks noRot="1" noChangeAspect="1" noMove="1" noResize="1" noEditPoints="1" noAdjustHandles="1" noChangeArrowheads="1" noChangeShapeType="1" noTextEdit="1"/>
              </p:cNvSpPr>
              <p:nvPr/>
            </p:nvSpPr>
            <p:spPr>
              <a:xfrm>
                <a:off x="4364656" y="3376930"/>
                <a:ext cx="290946" cy="369332"/>
              </a:xfrm>
              <a:prstGeom prst="rect">
                <a:avLst/>
              </a:prstGeom>
              <a:blipFill>
                <a:blip r:embed="rId8"/>
                <a:stretch>
                  <a:fillRect r="-70833" b="-1290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7" name="CasellaDiTesto 56">
                <a:extLst>
                  <a:ext uri="{FF2B5EF4-FFF2-40B4-BE49-F238E27FC236}">
                    <a16:creationId xmlns:a16="http://schemas.microsoft.com/office/drawing/2014/main" id="{0093E7D1-D507-9F35-1B7F-A6618AB8633F}"/>
                  </a:ext>
                </a:extLst>
              </p:cNvPr>
              <p:cNvSpPr txBox="1"/>
              <p:nvPr/>
            </p:nvSpPr>
            <p:spPr>
              <a:xfrm>
                <a:off x="4794266" y="337693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4</m:t>
                          </m:r>
                        </m:sub>
                      </m:sSub>
                      <m:r>
                        <a:rPr lang="it-IT" sz="1800" i="1">
                          <a:latin typeface="Cambria Math" panose="02040503050406030204" pitchFamily="18" charset="0"/>
                        </a:rPr>
                        <m:t> </m:t>
                      </m:r>
                    </m:oMath>
                  </m:oMathPara>
                </a14:m>
                <a:endParaRPr lang="it-IT" dirty="0"/>
              </a:p>
            </p:txBody>
          </p:sp>
        </mc:Choice>
        <mc:Fallback xmlns="">
          <p:sp>
            <p:nvSpPr>
              <p:cNvPr id="57" name="CasellaDiTesto 56">
                <a:extLst>
                  <a:ext uri="{FF2B5EF4-FFF2-40B4-BE49-F238E27FC236}">
                    <a16:creationId xmlns:a16="http://schemas.microsoft.com/office/drawing/2014/main" id="{0093E7D1-D507-9F35-1B7F-A6618AB8633F}"/>
                  </a:ext>
                </a:extLst>
              </p:cNvPr>
              <p:cNvSpPr txBox="1">
                <a:spLocks noRot="1" noChangeAspect="1" noMove="1" noResize="1" noEditPoints="1" noAdjustHandles="1" noChangeArrowheads="1" noChangeShapeType="1" noTextEdit="1"/>
              </p:cNvSpPr>
              <p:nvPr/>
            </p:nvSpPr>
            <p:spPr>
              <a:xfrm>
                <a:off x="4794266" y="3376930"/>
                <a:ext cx="290946" cy="369332"/>
              </a:xfrm>
              <a:prstGeom prst="rect">
                <a:avLst/>
              </a:prstGeom>
              <a:blipFill>
                <a:blip r:embed="rId9"/>
                <a:stretch>
                  <a:fillRect r="-70833" b="-1290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8" name="CasellaDiTesto 57">
                <a:extLst>
                  <a:ext uri="{FF2B5EF4-FFF2-40B4-BE49-F238E27FC236}">
                    <a16:creationId xmlns:a16="http://schemas.microsoft.com/office/drawing/2014/main" id="{D6DF1C32-2E5D-C218-F047-EC2CFF298243}"/>
                  </a:ext>
                </a:extLst>
              </p:cNvPr>
              <p:cNvSpPr txBox="1"/>
              <p:nvPr/>
            </p:nvSpPr>
            <p:spPr>
              <a:xfrm>
                <a:off x="744952" y="337549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1</m:t>
                          </m:r>
                        </m:sub>
                      </m:sSub>
                      <m:r>
                        <a:rPr lang="it-IT" sz="1800" i="1">
                          <a:latin typeface="Cambria Math" panose="02040503050406030204" pitchFamily="18" charset="0"/>
                        </a:rPr>
                        <m:t> </m:t>
                      </m:r>
                    </m:oMath>
                  </m:oMathPara>
                </a14:m>
                <a:endParaRPr lang="it-IT" dirty="0"/>
              </a:p>
            </p:txBody>
          </p:sp>
        </mc:Choice>
        <mc:Fallback xmlns="">
          <p:sp>
            <p:nvSpPr>
              <p:cNvPr id="58" name="CasellaDiTesto 57">
                <a:extLst>
                  <a:ext uri="{FF2B5EF4-FFF2-40B4-BE49-F238E27FC236}">
                    <a16:creationId xmlns:a16="http://schemas.microsoft.com/office/drawing/2014/main" id="{D6DF1C32-2E5D-C218-F047-EC2CFF298243}"/>
                  </a:ext>
                </a:extLst>
              </p:cNvPr>
              <p:cNvSpPr txBox="1">
                <a:spLocks noRot="1" noChangeAspect="1" noMove="1" noResize="1" noEditPoints="1" noAdjustHandles="1" noChangeArrowheads="1" noChangeShapeType="1" noTextEdit="1"/>
              </p:cNvSpPr>
              <p:nvPr/>
            </p:nvSpPr>
            <p:spPr>
              <a:xfrm>
                <a:off x="744952" y="3375491"/>
                <a:ext cx="290946" cy="369332"/>
              </a:xfrm>
              <a:prstGeom prst="rect">
                <a:avLst/>
              </a:prstGeom>
              <a:blipFill>
                <a:blip r:embed="rId10"/>
                <a:stretch>
                  <a:fillRect r="-66667"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9" name="CasellaDiTesto 58">
                <a:extLst>
                  <a:ext uri="{FF2B5EF4-FFF2-40B4-BE49-F238E27FC236}">
                    <a16:creationId xmlns:a16="http://schemas.microsoft.com/office/drawing/2014/main" id="{BEC989F0-DDF5-880A-ADDF-F5D7FD91BD98}"/>
                  </a:ext>
                </a:extLst>
              </p:cNvPr>
              <p:cNvSpPr txBox="1"/>
              <p:nvPr/>
            </p:nvSpPr>
            <p:spPr>
              <a:xfrm>
                <a:off x="1174562" y="337549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2</m:t>
                          </m:r>
                        </m:sub>
                      </m:sSub>
                      <m:r>
                        <a:rPr lang="it-IT" sz="1800" i="1">
                          <a:latin typeface="Cambria Math" panose="02040503050406030204" pitchFamily="18" charset="0"/>
                        </a:rPr>
                        <m:t> </m:t>
                      </m:r>
                    </m:oMath>
                  </m:oMathPara>
                </a14:m>
                <a:endParaRPr lang="it-IT" dirty="0"/>
              </a:p>
            </p:txBody>
          </p:sp>
        </mc:Choice>
        <mc:Fallback xmlns="">
          <p:sp>
            <p:nvSpPr>
              <p:cNvPr id="59" name="CasellaDiTesto 58">
                <a:extLst>
                  <a:ext uri="{FF2B5EF4-FFF2-40B4-BE49-F238E27FC236}">
                    <a16:creationId xmlns:a16="http://schemas.microsoft.com/office/drawing/2014/main" id="{BEC989F0-DDF5-880A-ADDF-F5D7FD91BD98}"/>
                  </a:ext>
                </a:extLst>
              </p:cNvPr>
              <p:cNvSpPr txBox="1">
                <a:spLocks noRot="1" noChangeAspect="1" noMove="1" noResize="1" noEditPoints="1" noAdjustHandles="1" noChangeArrowheads="1" noChangeShapeType="1" noTextEdit="1"/>
              </p:cNvSpPr>
              <p:nvPr/>
            </p:nvSpPr>
            <p:spPr>
              <a:xfrm>
                <a:off x="1174562" y="3375491"/>
                <a:ext cx="290946" cy="369332"/>
              </a:xfrm>
              <a:prstGeom prst="rect">
                <a:avLst/>
              </a:prstGeom>
              <a:blipFill>
                <a:blip r:embed="rId11"/>
                <a:stretch>
                  <a:fillRect r="-66667"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AFD4127B-5BAB-354B-72BE-10E8FFCD12F0}"/>
                  </a:ext>
                </a:extLst>
              </p:cNvPr>
              <p:cNvSpPr txBox="1"/>
              <p:nvPr/>
            </p:nvSpPr>
            <p:spPr>
              <a:xfrm>
                <a:off x="1562846" y="337497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3</m:t>
                          </m:r>
                        </m:sub>
                      </m:sSub>
                      <m:r>
                        <a:rPr lang="it-IT" sz="1800" i="1">
                          <a:latin typeface="Cambria Math" panose="02040503050406030204" pitchFamily="18" charset="0"/>
                        </a:rPr>
                        <m:t> </m:t>
                      </m:r>
                    </m:oMath>
                  </m:oMathPara>
                </a14:m>
                <a:endParaRPr lang="it-IT" dirty="0"/>
              </a:p>
            </p:txBody>
          </p:sp>
        </mc:Choice>
        <mc:Fallback xmlns="">
          <p:sp>
            <p:nvSpPr>
              <p:cNvPr id="60" name="CasellaDiTesto 59">
                <a:extLst>
                  <a:ext uri="{FF2B5EF4-FFF2-40B4-BE49-F238E27FC236}">
                    <a16:creationId xmlns:a16="http://schemas.microsoft.com/office/drawing/2014/main" id="{AFD4127B-5BAB-354B-72BE-10E8FFCD12F0}"/>
                  </a:ext>
                </a:extLst>
              </p:cNvPr>
              <p:cNvSpPr txBox="1">
                <a:spLocks noRot="1" noChangeAspect="1" noMove="1" noResize="1" noEditPoints="1" noAdjustHandles="1" noChangeArrowheads="1" noChangeShapeType="1" noTextEdit="1"/>
              </p:cNvSpPr>
              <p:nvPr/>
            </p:nvSpPr>
            <p:spPr>
              <a:xfrm>
                <a:off x="1562846" y="3374970"/>
                <a:ext cx="290946" cy="369332"/>
              </a:xfrm>
              <a:prstGeom prst="rect">
                <a:avLst/>
              </a:prstGeom>
              <a:blipFill>
                <a:blip r:embed="rId12"/>
                <a:stretch>
                  <a:fillRect r="-70833"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1" name="CasellaDiTesto 60">
                <a:extLst>
                  <a:ext uri="{FF2B5EF4-FFF2-40B4-BE49-F238E27FC236}">
                    <a16:creationId xmlns:a16="http://schemas.microsoft.com/office/drawing/2014/main" id="{209F1E95-7C03-E3C8-4376-83EC181C3AF5}"/>
                  </a:ext>
                </a:extLst>
              </p:cNvPr>
              <p:cNvSpPr txBox="1"/>
              <p:nvPr/>
            </p:nvSpPr>
            <p:spPr>
              <a:xfrm>
                <a:off x="1992456" y="337497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4</m:t>
                          </m:r>
                        </m:sub>
                      </m:sSub>
                      <m:r>
                        <a:rPr lang="it-IT" sz="1800" i="1">
                          <a:latin typeface="Cambria Math" panose="02040503050406030204" pitchFamily="18" charset="0"/>
                        </a:rPr>
                        <m:t> </m:t>
                      </m:r>
                    </m:oMath>
                  </m:oMathPara>
                </a14:m>
                <a:endParaRPr lang="it-IT" dirty="0"/>
              </a:p>
            </p:txBody>
          </p:sp>
        </mc:Choice>
        <mc:Fallback xmlns="">
          <p:sp>
            <p:nvSpPr>
              <p:cNvPr id="61" name="CasellaDiTesto 60">
                <a:extLst>
                  <a:ext uri="{FF2B5EF4-FFF2-40B4-BE49-F238E27FC236}">
                    <a16:creationId xmlns:a16="http://schemas.microsoft.com/office/drawing/2014/main" id="{209F1E95-7C03-E3C8-4376-83EC181C3AF5}"/>
                  </a:ext>
                </a:extLst>
              </p:cNvPr>
              <p:cNvSpPr txBox="1">
                <a:spLocks noRot="1" noChangeAspect="1" noMove="1" noResize="1" noEditPoints="1" noAdjustHandles="1" noChangeArrowheads="1" noChangeShapeType="1" noTextEdit="1"/>
              </p:cNvSpPr>
              <p:nvPr/>
            </p:nvSpPr>
            <p:spPr>
              <a:xfrm>
                <a:off x="1992456" y="3374970"/>
                <a:ext cx="290946" cy="369332"/>
              </a:xfrm>
              <a:prstGeom prst="rect">
                <a:avLst/>
              </a:prstGeom>
              <a:blipFill>
                <a:blip r:embed="rId13"/>
                <a:stretch>
                  <a:fillRect r="-70833"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2" name="CasellaDiTesto 61">
                <a:extLst>
                  <a:ext uri="{FF2B5EF4-FFF2-40B4-BE49-F238E27FC236}">
                    <a16:creationId xmlns:a16="http://schemas.microsoft.com/office/drawing/2014/main" id="{5FF999D5-EE4A-D189-6BAA-B86A860233F4}"/>
                  </a:ext>
                </a:extLst>
              </p:cNvPr>
              <p:cNvSpPr txBox="1"/>
              <p:nvPr/>
            </p:nvSpPr>
            <p:spPr>
              <a:xfrm>
                <a:off x="6458988" y="337543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1</m:t>
                          </m:r>
                        </m:sub>
                      </m:sSub>
                      <m:r>
                        <a:rPr lang="it-IT" sz="1800" i="1">
                          <a:latin typeface="Cambria Math" panose="02040503050406030204" pitchFamily="18" charset="0"/>
                        </a:rPr>
                        <m:t> </m:t>
                      </m:r>
                    </m:oMath>
                  </m:oMathPara>
                </a14:m>
                <a:endParaRPr lang="it-IT" dirty="0"/>
              </a:p>
            </p:txBody>
          </p:sp>
        </mc:Choice>
        <mc:Fallback xmlns="">
          <p:sp>
            <p:nvSpPr>
              <p:cNvPr id="62" name="CasellaDiTesto 61">
                <a:extLst>
                  <a:ext uri="{FF2B5EF4-FFF2-40B4-BE49-F238E27FC236}">
                    <a16:creationId xmlns:a16="http://schemas.microsoft.com/office/drawing/2014/main" id="{5FF999D5-EE4A-D189-6BAA-B86A860233F4}"/>
                  </a:ext>
                </a:extLst>
              </p:cNvPr>
              <p:cNvSpPr txBox="1">
                <a:spLocks noRot="1" noChangeAspect="1" noMove="1" noResize="1" noEditPoints="1" noAdjustHandles="1" noChangeArrowheads="1" noChangeShapeType="1" noTextEdit="1"/>
              </p:cNvSpPr>
              <p:nvPr/>
            </p:nvSpPr>
            <p:spPr>
              <a:xfrm>
                <a:off x="6458988" y="3375431"/>
                <a:ext cx="290946" cy="369332"/>
              </a:xfrm>
              <a:prstGeom prst="rect">
                <a:avLst/>
              </a:prstGeom>
              <a:blipFill>
                <a:blip r:embed="rId14"/>
                <a:stretch>
                  <a:fillRect r="-66667"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3" name="CasellaDiTesto 62">
                <a:extLst>
                  <a:ext uri="{FF2B5EF4-FFF2-40B4-BE49-F238E27FC236}">
                    <a16:creationId xmlns:a16="http://schemas.microsoft.com/office/drawing/2014/main" id="{C40E21C1-0BF4-1A95-9287-540100BABA91}"/>
                  </a:ext>
                </a:extLst>
              </p:cNvPr>
              <p:cNvSpPr txBox="1"/>
              <p:nvPr/>
            </p:nvSpPr>
            <p:spPr>
              <a:xfrm>
                <a:off x="6888598" y="337543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2</m:t>
                          </m:r>
                        </m:sub>
                      </m:sSub>
                      <m:r>
                        <a:rPr lang="it-IT" sz="1800" i="1">
                          <a:latin typeface="Cambria Math" panose="02040503050406030204" pitchFamily="18" charset="0"/>
                        </a:rPr>
                        <m:t> </m:t>
                      </m:r>
                    </m:oMath>
                  </m:oMathPara>
                </a14:m>
                <a:endParaRPr lang="it-IT" dirty="0"/>
              </a:p>
            </p:txBody>
          </p:sp>
        </mc:Choice>
        <mc:Fallback xmlns="">
          <p:sp>
            <p:nvSpPr>
              <p:cNvPr id="63" name="CasellaDiTesto 62">
                <a:extLst>
                  <a:ext uri="{FF2B5EF4-FFF2-40B4-BE49-F238E27FC236}">
                    <a16:creationId xmlns:a16="http://schemas.microsoft.com/office/drawing/2014/main" id="{C40E21C1-0BF4-1A95-9287-540100BABA91}"/>
                  </a:ext>
                </a:extLst>
              </p:cNvPr>
              <p:cNvSpPr txBox="1">
                <a:spLocks noRot="1" noChangeAspect="1" noMove="1" noResize="1" noEditPoints="1" noAdjustHandles="1" noChangeArrowheads="1" noChangeShapeType="1" noTextEdit="1"/>
              </p:cNvSpPr>
              <p:nvPr/>
            </p:nvSpPr>
            <p:spPr>
              <a:xfrm>
                <a:off x="6888598" y="3375431"/>
                <a:ext cx="290946" cy="369332"/>
              </a:xfrm>
              <a:prstGeom prst="rect">
                <a:avLst/>
              </a:prstGeom>
              <a:blipFill>
                <a:blip r:embed="rId15"/>
                <a:stretch>
                  <a:fillRect r="-70833"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4" name="CasellaDiTesto 63">
                <a:extLst>
                  <a:ext uri="{FF2B5EF4-FFF2-40B4-BE49-F238E27FC236}">
                    <a16:creationId xmlns:a16="http://schemas.microsoft.com/office/drawing/2014/main" id="{2A38F7A7-A908-F48D-86AD-FEA81069B710}"/>
                  </a:ext>
                </a:extLst>
              </p:cNvPr>
              <p:cNvSpPr txBox="1"/>
              <p:nvPr/>
            </p:nvSpPr>
            <p:spPr>
              <a:xfrm>
                <a:off x="7276882" y="337491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3</m:t>
                          </m:r>
                        </m:sub>
                      </m:sSub>
                      <m:r>
                        <a:rPr lang="it-IT" sz="1800" i="1">
                          <a:latin typeface="Cambria Math" panose="02040503050406030204" pitchFamily="18" charset="0"/>
                        </a:rPr>
                        <m:t> </m:t>
                      </m:r>
                    </m:oMath>
                  </m:oMathPara>
                </a14:m>
                <a:endParaRPr lang="it-IT" dirty="0"/>
              </a:p>
            </p:txBody>
          </p:sp>
        </mc:Choice>
        <mc:Fallback xmlns="">
          <p:sp>
            <p:nvSpPr>
              <p:cNvPr id="64" name="CasellaDiTesto 63">
                <a:extLst>
                  <a:ext uri="{FF2B5EF4-FFF2-40B4-BE49-F238E27FC236}">
                    <a16:creationId xmlns:a16="http://schemas.microsoft.com/office/drawing/2014/main" id="{2A38F7A7-A908-F48D-86AD-FEA81069B710}"/>
                  </a:ext>
                </a:extLst>
              </p:cNvPr>
              <p:cNvSpPr txBox="1">
                <a:spLocks noRot="1" noChangeAspect="1" noMove="1" noResize="1" noEditPoints="1" noAdjustHandles="1" noChangeArrowheads="1" noChangeShapeType="1" noTextEdit="1"/>
              </p:cNvSpPr>
              <p:nvPr/>
            </p:nvSpPr>
            <p:spPr>
              <a:xfrm>
                <a:off x="7276882" y="3374910"/>
                <a:ext cx="290946" cy="369332"/>
              </a:xfrm>
              <a:prstGeom prst="rect">
                <a:avLst/>
              </a:prstGeom>
              <a:blipFill>
                <a:blip r:embed="rId16"/>
                <a:stretch>
                  <a:fillRect r="-73913"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5" name="CasellaDiTesto 64">
                <a:extLst>
                  <a:ext uri="{FF2B5EF4-FFF2-40B4-BE49-F238E27FC236}">
                    <a16:creationId xmlns:a16="http://schemas.microsoft.com/office/drawing/2014/main" id="{C1289C92-1737-7785-8925-85B9A4191A06}"/>
                  </a:ext>
                </a:extLst>
              </p:cNvPr>
              <p:cNvSpPr txBox="1"/>
              <p:nvPr/>
            </p:nvSpPr>
            <p:spPr>
              <a:xfrm>
                <a:off x="7706492" y="337491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4</m:t>
                          </m:r>
                        </m:sub>
                      </m:sSub>
                      <m:r>
                        <a:rPr lang="it-IT" sz="1800" i="1">
                          <a:latin typeface="Cambria Math" panose="02040503050406030204" pitchFamily="18" charset="0"/>
                        </a:rPr>
                        <m:t> </m:t>
                      </m:r>
                    </m:oMath>
                  </m:oMathPara>
                </a14:m>
                <a:endParaRPr lang="it-IT" dirty="0"/>
              </a:p>
            </p:txBody>
          </p:sp>
        </mc:Choice>
        <mc:Fallback xmlns="">
          <p:sp>
            <p:nvSpPr>
              <p:cNvPr id="65" name="CasellaDiTesto 64">
                <a:extLst>
                  <a:ext uri="{FF2B5EF4-FFF2-40B4-BE49-F238E27FC236}">
                    <a16:creationId xmlns:a16="http://schemas.microsoft.com/office/drawing/2014/main" id="{C1289C92-1737-7785-8925-85B9A4191A06}"/>
                  </a:ext>
                </a:extLst>
              </p:cNvPr>
              <p:cNvSpPr txBox="1">
                <a:spLocks noRot="1" noChangeAspect="1" noMove="1" noResize="1" noEditPoints="1" noAdjustHandles="1" noChangeArrowheads="1" noChangeShapeType="1" noTextEdit="1"/>
              </p:cNvSpPr>
              <p:nvPr/>
            </p:nvSpPr>
            <p:spPr>
              <a:xfrm>
                <a:off x="7706492" y="3374910"/>
                <a:ext cx="290946" cy="369332"/>
              </a:xfrm>
              <a:prstGeom prst="rect">
                <a:avLst/>
              </a:prstGeom>
              <a:blipFill>
                <a:blip r:embed="rId13"/>
                <a:stretch>
                  <a:fillRect r="-70833" b="-16667"/>
                </a:stretch>
              </a:blipFill>
            </p:spPr>
            <p:txBody>
              <a:bodyPr/>
              <a:lstStyle/>
              <a:p>
                <a:r>
                  <a:rPr lang="it-IT">
                    <a:noFill/>
                  </a:rPr>
                  <a:t> </a:t>
                </a:r>
              </a:p>
            </p:txBody>
          </p:sp>
        </mc:Fallback>
      </mc:AlternateContent>
      <p:sp>
        <p:nvSpPr>
          <p:cNvPr id="66" name="Rettangolo 65">
            <a:extLst>
              <a:ext uri="{FF2B5EF4-FFF2-40B4-BE49-F238E27FC236}">
                <a16:creationId xmlns:a16="http://schemas.microsoft.com/office/drawing/2014/main" id="{D31A2459-CB2C-D215-985A-4122C74354A6}"/>
              </a:ext>
            </a:extLst>
          </p:cNvPr>
          <p:cNvSpPr/>
          <p:nvPr/>
        </p:nvSpPr>
        <p:spPr>
          <a:xfrm>
            <a:off x="9078694" y="3828594"/>
            <a:ext cx="290946" cy="33943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9A49E587-CC0D-6B95-FA0E-107B8D51235D}"/>
              </a:ext>
            </a:extLst>
          </p:cNvPr>
          <p:cNvSpPr/>
          <p:nvPr/>
        </p:nvSpPr>
        <p:spPr>
          <a:xfrm>
            <a:off x="9508304" y="3828594"/>
            <a:ext cx="290946" cy="33943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1A837D7B-9786-2714-C884-217CD8FCC872}"/>
              </a:ext>
            </a:extLst>
          </p:cNvPr>
          <p:cNvSpPr/>
          <p:nvPr/>
        </p:nvSpPr>
        <p:spPr>
          <a:xfrm>
            <a:off x="9938033" y="3828594"/>
            <a:ext cx="290946" cy="33943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78A4B6F2-010D-A2F1-F585-0FA100196AA4}"/>
              </a:ext>
            </a:extLst>
          </p:cNvPr>
          <p:cNvSpPr/>
          <p:nvPr/>
        </p:nvSpPr>
        <p:spPr>
          <a:xfrm>
            <a:off x="10367643" y="3828594"/>
            <a:ext cx="290946" cy="33943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70" name="CasellaDiTesto 69">
                <a:extLst>
                  <a:ext uri="{FF2B5EF4-FFF2-40B4-BE49-F238E27FC236}">
                    <a16:creationId xmlns:a16="http://schemas.microsoft.com/office/drawing/2014/main" id="{24D62CDB-0E4E-6497-BB5B-1173CF483366}"/>
                  </a:ext>
                </a:extLst>
              </p:cNvPr>
              <p:cNvSpPr txBox="1"/>
              <p:nvPr/>
            </p:nvSpPr>
            <p:spPr>
              <a:xfrm>
                <a:off x="8997562" y="337543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1</m:t>
                          </m:r>
                        </m:sub>
                      </m:sSub>
                      <m:r>
                        <a:rPr lang="it-IT" sz="1800" i="1">
                          <a:latin typeface="Cambria Math" panose="02040503050406030204" pitchFamily="18" charset="0"/>
                        </a:rPr>
                        <m:t> </m:t>
                      </m:r>
                    </m:oMath>
                  </m:oMathPara>
                </a14:m>
                <a:endParaRPr lang="it-IT" dirty="0"/>
              </a:p>
            </p:txBody>
          </p:sp>
        </mc:Choice>
        <mc:Fallback xmlns="">
          <p:sp>
            <p:nvSpPr>
              <p:cNvPr id="70" name="CasellaDiTesto 69">
                <a:extLst>
                  <a:ext uri="{FF2B5EF4-FFF2-40B4-BE49-F238E27FC236}">
                    <a16:creationId xmlns:a16="http://schemas.microsoft.com/office/drawing/2014/main" id="{24D62CDB-0E4E-6497-BB5B-1173CF483366}"/>
                  </a:ext>
                </a:extLst>
              </p:cNvPr>
              <p:cNvSpPr txBox="1">
                <a:spLocks noRot="1" noChangeAspect="1" noMove="1" noResize="1" noEditPoints="1" noAdjustHandles="1" noChangeArrowheads="1" noChangeShapeType="1" noTextEdit="1"/>
              </p:cNvSpPr>
              <p:nvPr/>
            </p:nvSpPr>
            <p:spPr>
              <a:xfrm>
                <a:off x="8997562" y="3375431"/>
                <a:ext cx="290946" cy="369332"/>
              </a:xfrm>
              <a:prstGeom prst="rect">
                <a:avLst/>
              </a:prstGeom>
              <a:blipFill>
                <a:blip r:embed="rId17"/>
                <a:stretch>
                  <a:fillRect r="-66667"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1253C5FA-71F9-7951-FCA4-0199C4D4B5CF}"/>
                  </a:ext>
                </a:extLst>
              </p:cNvPr>
              <p:cNvSpPr txBox="1"/>
              <p:nvPr/>
            </p:nvSpPr>
            <p:spPr>
              <a:xfrm>
                <a:off x="9427172" y="3375431"/>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2</m:t>
                          </m:r>
                        </m:sub>
                      </m:sSub>
                      <m:r>
                        <a:rPr lang="it-IT" sz="1800" i="1">
                          <a:latin typeface="Cambria Math" panose="02040503050406030204" pitchFamily="18" charset="0"/>
                        </a:rPr>
                        <m:t> </m:t>
                      </m:r>
                    </m:oMath>
                  </m:oMathPara>
                </a14:m>
                <a:endParaRPr lang="it-IT" dirty="0"/>
              </a:p>
            </p:txBody>
          </p:sp>
        </mc:Choice>
        <mc:Fallback xmlns="">
          <p:sp>
            <p:nvSpPr>
              <p:cNvPr id="71" name="CasellaDiTesto 70">
                <a:extLst>
                  <a:ext uri="{FF2B5EF4-FFF2-40B4-BE49-F238E27FC236}">
                    <a16:creationId xmlns:a16="http://schemas.microsoft.com/office/drawing/2014/main" id="{1253C5FA-71F9-7951-FCA4-0199C4D4B5CF}"/>
                  </a:ext>
                </a:extLst>
              </p:cNvPr>
              <p:cNvSpPr txBox="1">
                <a:spLocks noRot="1" noChangeAspect="1" noMove="1" noResize="1" noEditPoints="1" noAdjustHandles="1" noChangeArrowheads="1" noChangeShapeType="1" noTextEdit="1"/>
              </p:cNvSpPr>
              <p:nvPr/>
            </p:nvSpPr>
            <p:spPr>
              <a:xfrm>
                <a:off x="9427172" y="3375431"/>
                <a:ext cx="290946" cy="369332"/>
              </a:xfrm>
              <a:prstGeom prst="rect">
                <a:avLst/>
              </a:prstGeom>
              <a:blipFill>
                <a:blip r:embed="rId18"/>
                <a:stretch>
                  <a:fillRect r="-66667"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2" name="CasellaDiTesto 71">
                <a:extLst>
                  <a:ext uri="{FF2B5EF4-FFF2-40B4-BE49-F238E27FC236}">
                    <a16:creationId xmlns:a16="http://schemas.microsoft.com/office/drawing/2014/main" id="{C248A4FE-2637-064E-45E1-7709EEA57ADF}"/>
                  </a:ext>
                </a:extLst>
              </p:cNvPr>
              <p:cNvSpPr txBox="1"/>
              <p:nvPr/>
            </p:nvSpPr>
            <p:spPr>
              <a:xfrm>
                <a:off x="9815456" y="337491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3</m:t>
                          </m:r>
                        </m:sub>
                      </m:sSub>
                      <m:r>
                        <a:rPr lang="it-IT" sz="1800" i="1">
                          <a:latin typeface="Cambria Math" panose="02040503050406030204" pitchFamily="18" charset="0"/>
                        </a:rPr>
                        <m:t> </m:t>
                      </m:r>
                    </m:oMath>
                  </m:oMathPara>
                </a14:m>
                <a:endParaRPr lang="it-IT" dirty="0"/>
              </a:p>
            </p:txBody>
          </p:sp>
        </mc:Choice>
        <mc:Fallback xmlns="">
          <p:sp>
            <p:nvSpPr>
              <p:cNvPr id="72" name="CasellaDiTesto 71">
                <a:extLst>
                  <a:ext uri="{FF2B5EF4-FFF2-40B4-BE49-F238E27FC236}">
                    <a16:creationId xmlns:a16="http://schemas.microsoft.com/office/drawing/2014/main" id="{C248A4FE-2637-064E-45E1-7709EEA57ADF}"/>
                  </a:ext>
                </a:extLst>
              </p:cNvPr>
              <p:cNvSpPr txBox="1">
                <a:spLocks noRot="1" noChangeAspect="1" noMove="1" noResize="1" noEditPoints="1" noAdjustHandles="1" noChangeArrowheads="1" noChangeShapeType="1" noTextEdit="1"/>
              </p:cNvSpPr>
              <p:nvPr/>
            </p:nvSpPr>
            <p:spPr>
              <a:xfrm>
                <a:off x="9815456" y="3374910"/>
                <a:ext cx="290946" cy="369332"/>
              </a:xfrm>
              <a:prstGeom prst="rect">
                <a:avLst/>
              </a:prstGeom>
              <a:blipFill>
                <a:blip r:embed="rId19"/>
                <a:stretch>
                  <a:fillRect r="-70833"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3" name="CasellaDiTesto 72">
                <a:extLst>
                  <a:ext uri="{FF2B5EF4-FFF2-40B4-BE49-F238E27FC236}">
                    <a16:creationId xmlns:a16="http://schemas.microsoft.com/office/drawing/2014/main" id="{AA36B71C-21E2-62F0-0AAE-05D4221F607F}"/>
                  </a:ext>
                </a:extLst>
              </p:cNvPr>
              <p:cNvSpPr txBox="1"/>
              <p:nvPr/>
            </p:nvSpPr>
            <p:spPr>
              <a:xfrm>
                <a:off x="10245066" y="3374910"/>
                <a:ext cx="2909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i="1" smtClean="0">
                              <a:latin typeface="Cambria Math" panose="02040503050406030204" pitchFamily="18" charset="0"/>
                            </a:rPr>
                          </m:ctrlPr>
                        </m:sSubPr>
                        <m:e>
                          <m:r>
                            <a:rPr lang="it-IT" sz="1800" b="0" i="1" smtClean="0">
                              <a:latin typeface="Cambria Math" panose="02040503050406030204" pitchFamily="18" charset="0"/>
                            </a:rPr>
                            <m:t>𝑋</m:t>
                          </m:r>
                        </m:e>
                        <m:sub>
                          <m:r>
                            <a:rPr lang="it-IT" sz="1800" b="0" i="1" smtClean="0">
                              <a:latin typeface="Cambria Math" panose="02040503050406030204" pitchFamily="18" charset="0"/>
                            </a:rPr>
                            <m:t>4</m:t>
                          </m:r>
                        </m:sub>
                      </m:sSub>
                      <m:r>
                        <a:rPr lang="it-IT" sz="1800" i="1">
                          <a:latin typeface="Cambria Math" panose="02040503050406030204" pitchFamily="18" charset="0"/>
                        </a:rPr>
                        <m:t> </m:t>
                      </m:r>
                    </m:oMath>
                  </m:oMathPara>
                </a14:m>
                <a:endParaRPr lang="it-IT" dirty="0"/>
              </a:p>
            </p:txBody>
          </p:sp>
        </mc:Choice>
        <mc:Fallback xmlns="">
          <p:sp>
            <p:nvSpPr>
              <p:cNvPr id="73" name="CasellaDiTesto 72">
                <a:extLst>
                  <a:ext uri="{FF2B5EF4-FFF2-40B4-BE49-F238E27FC236}">
                    <a16:creationId xmlns:a16="http://schemas.microsoft.com/office/drawing/2014/main" id="{AA36B71C-21E2-62F0-0AAE-05D4221F607F}"/>
                  </a:ext>
                </a:extLst>
              </p:cNvPr>
              <p:cNvSpPr txBox="1">
                <a:spLocks noRot="1" noChangeAspect="1" noMove="1" noResize="1" noEditPoints="1" noAdjustHandles="1" noChangeArrowheads="1" noChangeShapeType="1" noTextEdit="1"/>
              </p:cNvSpPr>
              <p:nvPr/>
            </p:nvSpPr>
            <p:spPr>
              <a:xfrm>
                <a:off x="10245066" y="3374910"/>
                <a:ext cx="290946" cy="369332"/>
              </a:xfrm>
              <a:prstGeom prst="rect">
                <a:avLst/>
              </a:prstGeom>
              <a:blipFill>
                <a:blip r:embed="rId13"/>
                <a:stretch>
                  <a:fillRect r="-70833" b="-16667"/>
                </a:stretch>
              </a:blipFill>
            </p:spPr>
            <p:txBody>
              <a:bodyPr/>
              <a:lstStyle/>
              <a:p>
                <a:r>
                  <a:rPr lang="it-IT">
                    <a:noFill/>
                  </a:rPr>
                  <a:t> </a:t>
                </a:r>
              </a:p>
            </p:txBody>
          </p:sp>
        </mc:Fallback>
      </mc:AlternateContent>
      <p:sp>
        <p:nvSpPr>
          <p:cNvPr id="74" name="Rettangolo con angoli arrotondati 73">
            <a:extLst>
              <a:ext uri="{FF2B5EF4-FFF2-40B4-BE49-F238E27FC236}">
                <a16:creationId xmlns:a16="http://schemas.microsoft.com/office/drawing/2014/main" id="{EC278F90-69F1-6F01-AA96-B5B6092BE9C6}"/>
              </a:ext>
            </a:extLst>
          </p:cNvPr>
          <p:cNvSpPr/>
          <p:nvPr/>
        </p:nvSpPr>
        <p:spPr>
          <a:xfrm>
            <a:off x="676139" y="5559346"/>
            <a:ext cx="1773413" cy="373276"/>
          </a:xfrm>
          <a:prstGeom prst="roundRect">
            <a:avLst/>
          </a:prstGeom>
          <a:ln>
            <a:solidFill>
              <a:schemeClr val="accent5"/>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i="1" dirty="0">
                <a:latin typeface="Gill Sans MT" panose="020B0502020104020203" pitchFamily="34" charset="77"/>
                <a:cs typeface="Arial"/>
              </a:rPr>
              <a:t>Instance to explain</a:t>
            </a:r>
            <a:endParaRPr lang="en-US" sz="1600" i="1" dirty="0">
              <a:latin typeface="Gill Sans MT" panose="020B0502020104020203" pitchFamily="34" charset="77"/>
            </a:endParaRPr>
          </a:p>
        </p:txBody>
      </p:sp>
      <p:sp>
        <p:nvSpPr>
          <p:cNvPr id="75" name="Rettangolo con angoli arrotondati 74">
            <a:extLst>
              <a:ext uri="{FF2B5EF4-FFF2-40B4-BE49-F238E27FC236}">
                <a16:creationId xmlns:a16="http://schemas.microsoft.com/office/drawing/2014/main" id="{7A184AD0-205C-2F48-89EA-FECC812DBCA3}"/>
              </a:ext>
            </a:extLst>
          </p:cNvPr>
          <p:cNvSpPr/>
          <p:nvPr/>
        </p:nvSpPr>
        <p:spPr>
          <a:xfrm>
            <a:off x="3477949" y="5559346"/>
            <a:ext cx="1773413" cy="373276"/>
          </a:xfrm>
          <a:prstGeom prst="roundRect">
            <a:avLst/>
          </a:prstGeom>
          <a:ln>
            <a:solidFill>
              <a:schemeClr val="accent5"/>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i="1" dirty="0">
                <a:latin typeface="Gill Sans MT" panose="020B0502020104020203" pitchFamily="34" charset="77"/>
                <a:cs typeface="Arial"/>
              </a:rPr>
              <a:t>Background dataset</a:t>
            </a:r>
            <a:endParaRPr lang="en-US" sz="1600" i="1" dirty="0">
              <a:latin typeface="Gill Sans MT" panose="020B0502020104020203" pitchFamily="34" charset="77"/>
            </a:endParaRPr>
          </a:p>
        </p:txBody>
      </p:sp>
      <mc:AlternateContent xmlns:mc="http://schemas.openxmlformats.org/markup-compatibility/2006" xmlns:a14="http://schemas.microsoft.com/office/drawing/2010/main">
        <mc:Choice Requires="a14">
          <p:sp>
            <p:nvSpPr>
              <p:cNvPr id="76" name="Rettangolo con angoli arrotondati 75">
                <a:extLst>
                  <a:ext uri="{FF2B5EF4-FFF2-40B4-BE49-F238E27FC236}">
                    <a16:creationId xmlns:a16="http://schemas.microsoft.com/office/drawing/2014/main" id="{EFD1740B-D3B9-82C1-1C1D-22250725FB19}"/>
                  </a:ext>
                </a:extLst>
              </p:cNvPr>
              <p:cNvSpPr/>
              <p:nvPr/>
            </p:nvSpPr>
            <p:spPr>
              <a:xfrm>
                <a:off x="6458988" y="5559285"/>
                <a:ext cx="1773413" cy="661405"/>
              </a:xfrm>
              <a:prstGeom prst="roundRect">
                <a:avLst/>
              </a:prstGeom>
              <a:ln>
                <a:solidFill>
                  <a:schemeClr val="accent5"/>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dirty="0" err="1"/>
                  <a:t>Perturbation</a:t>
                </a:r>
                <a:r>
                  <a:rPr lang="it-IT" sz="1600" dirty="0"/>
                  <a:t>: </a:t>
                </a:r>
                <a:br>
                  <a:rPr lang="it-IT" sz="1600" dirty="0"/>
                </a:br>
                <a14:m>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𝑋</m:t>
                        </m:r>
                      </m:e>
                      <m:sub>
                        <m:r>
                          <a:rPr lang="it-IT" sz="1600" b="0" i="1" smtClean="0">
                            <a:latin typeface="Cambria Math" panose="02040503050406030204" pitchFamily="18" charset="0"/>
                          </a:rPr>
                          <m:t>3</m:t>
                        </m:r>
                      </m:sub>
                    </m:sSub>
                    <m:r>
                      <a:rPr lang="it-IT" sz="1600" i="1">
                        <a:latin typeface="Cambria Math" panose="02040503050406030204" pitchFamily="18" charset="0"/>
                      </a:rPr>
                      <m:t> </m:t>
                    </m:r>
                  </m:oMath>
                </a14:m>
                <a:r>
                  <a:rPr lang="en-US" sz="1600" i="1" dirty="0">
                    <a:latin typeface="Gill Sans MT" panose="020B0502020104020203" pitchFamily="34" charset="77"/>
                  </a:rPr>
                  <a:t> is excluded</a:t>
                </a:r>
                <a:endParaRPr lang="it-IT" sz="1600" dirty="0"/>
              </a:p>
            </p:txBody>
          </p:sp>
        </mc:Choice>
        <mc:Fallback xmlns="">
          <p:sp>
            <p:nvSpPr>
              <p:cNvPr id="76" name="Rettangolo con angoli arrotondati 75">
                <a:extLst>
                  <a:ext uri="{FF2B5EF4-FFF2-40B4-BE49-F238E27FC236}">
                    <a16:creationId xmlns:a16="http://schemas.microsoft.com/office/drawing/2014/main" id="{EFD1740B-D3B9-82C1-1C1D-22250725FB19}"/>
                  </a:ext>
                </a:extLst>
              </p:cNvPr>
              <p:cNvSpPr>
                <a:spLocks noRot="1" noChangeAspect="1" noMove="1" noResize="1" noEditPoints="1" noAdjustHandles="1" noChangeArrowheads="1" noChangeShapeType="1" noTextEdit="1"/>
              </p:cNvSpPr>
              <p:nvPr/>
            </p:nvSpPr>
            <p:spPr>
              <a:xfrm>
                <a:off x="6458988" y="5559285"/>
                <a:ext cx="1773413" cy="661405"/>
              </a:xfrm>
              <a:prstGeom prst="roundRect">
                <a:avLst/>
              </a:prstGeom>
              <a:blipFill>
                <a:blip r:embed="rId20"/>
                <a:stretch>
                  <a:fillRect b="-5556"/>
                </a:stretch>
              </a:blipFill>
              <a:ln>
                <a:solidFill>
                  <a:schemeClr val="accent5"/>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7" name="Rettangolo con angoli arrotondati 76">
                <a:extLst>
                  <a:ext uri="{FF2B5EF4-FFF2-40B4-BE49-F238E27FC236}">
                    <a16:creationId xmlns:a16="http://schemas.microsoft.com/office/drawing/2014/main" id="{6AB1E643-5947-2369-6B22-AAF1245EA55A}"/>
                  </a:ext>
                </a:extLst>
              </p:cNvPr>
              <p:cNvSpPr/>
              <p:nvPr/>
            </p:nvSpPr>
            <p:spPr>
              <a:xfrm>
                <a:off x="9040376" y="5551428"/>
                <a:ext cx="1773413" cy="661405"/>
              </a:xfrm>
              <a:prstGeom prst="roundRect">
                <a:avLst/>
              </a:prstGeom>
              <a:ln>
                <a:solidFill>
                  <a:schemeClr val="accent5"/>
                </a:solidFill>
              </a:ln>
            </p:spPr>
            <p:style>
              <a:lnRef idx="2">
                <a:schemeClr val="accent3"/>
              </a:lnRef>
              <a:fillRef idx="1">
                <a:schemeClr val="lt1"/>
              </a:fillRef>
              <a:effectRef idx="0">
                <a:schemeClr val="accent3"/>
              </a:effectRef>
              <a:fontRef idx="minor">
                <a:schemeClr val="dk1"/>
              </a:fontRef>
            </p:style>
            <p:txBody>
              <a:bodyPr rtlCol="0" anchor="ctr"/>
              <a:lstStyle/>
              <a:p>
                <a:pPr algn="ctr"/>
                <a14:m>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𝑋</m:t>
                        </m:r>
                      </m:e>
                      <m:sub>
                        <m:r>
                          <a:rPr lang="it-IT" sz="1600" b="0" i="1" smtClean="0">
                            <a:latin typeface="Cambria Math" panose="02040503050406030204" pitchFamily="18" charset="0"/>
                          </a:rPr>
                          <m:t>3</m:t>
                        </m:r>
                      </m:sub>
                    </m:sSub>
                    <m:r>
                      <a:rPr lang="it-IT" sz="1600" i="1">
                        <a:latin typeface="Cambria Math" panose="02040503050406030204" pitchFamily="18" charset="0"/>
                      </a:rPr>
                      <m:t> </m:t>
                    </m:r>
                  </m:oMath>
                </a14:m>
                <a:r>
                  <a:rPr lang="en-US" sz="1600" i="1" dirty="0">
                    <a:latin typeface="Gill Sans MT" panose="020B0502020104020203" pitchFamily="34" charset="77"/>
                  </a:rPr>
                  <a:t> randomly sampled from BG</a:t>
                </a:r>
                <a:endParaRPr lang="it-IT" sz="1600" dirty="0"/>
              </a:p>
            </p:txBody>
          </p:sp>
        </mc:Choice>
        <mc:Fallback xmlns="">
          <p:sp>
            <p:nvSpPr>
              <p:cNvPr id="77" name="Rettangolo con angoli arrotondati 76">
                <a:extLst>
                  <a:ext uri="{FF2B5EF4-FFF2-40B4-BE49-F238E27FC236}">
                    <a16:creationId xmlns:a16="http://schemas.microsoft.com/office/drawing/2014/main" id="{6AB1E643-5947-2369-6B22-AAF1245EA55A}"/>
                  </a:ext>
                </a:extLst>
              </p:cNvPr>
              <p:cNvSpPr>
                <a:spLocks noRot="1" noChangeAspect="1" noMove="1" noResize="1" noEditPoints="1" noAdjustHandles="1" noChangeArrowheads="1" noChangeShapeType="1" noTextEdit="1"/>
              </p:cNvSpPr>
              <p:nvPr/>
            </p:nvSpPr>
            <p:spPr>
              <a:xfrm>
                <a:off x="9040376" y="5551428"/>
                <a:ext cx="1773413" cy="661405"/>
              </a:xfrm>
              <a:prstGeom prst="roundRect">
                <a:avLst/>
              </a:prstGeom>
              <a:blipFill>
                <a:blip r:embed="rId21"/>
                <a:stretch>
                  <a:fillRect b="-5556"/>
                </a:stretch>
              </a:blipFill>
              <a:ln>
                <a:solidFill>
                  <a:schemeClr val="accent5"/>
                </a:solidFill>
              </a:ln>
            </p:spPr>
            <p:txBody>
              <a:bodyPr/>
              <a:lstStyle/>
              <a:p>
                <a:r>
                  <a:rPr lang="it-IT">
                    <a:noFill/>
                  </a:rPr>
                  <a:t> </a:t>
                </a:r>
              </a:p>
            </p:txBody>
          </p:sp>
        </mc:Fallback>
      </mc:AlternateContent>
      <p:cxnSp>
        <p:nvCxnSpPr>
          <p:cNvPr id="79" name="Connettore 4 78">
            <a:extLst>
              <a:ext uri="{FF2B5EF4-FFF2-40B4-BE49-F238E27FC236}">
                <a16:creationId xmlns:a16="http://schemas.microsoft.com/office/drawing/2014/main" id="{1B37F176-4C6E-143F-B169-328DE31245BC}"/>
              </a:ext>
            </a:extLst>
          </p:cNvPr>
          <p:cNvCxnSpPr>
            <a:cxnSpLocks/>
            <a:endCxn id="68" idx="2"/>
          </p:cNvCxnSpPr>
          <p:nvPr/>
        </p:nvCxnSpPr>
        <p:spPr>
          <a:xfrm flipV="1">
            <a:off x="4579284" y="4168030"/>
            <a:ext cx="5504222" cy="810663"/>
          </a:xfrm>
          <a:prstGeom prst="bentConnector2">
            <a:avLst/>
          </a:prstGeom>
          <a:ln w="25400">
            <a:solidFill>
              <a:schemeClr val="accent1"/>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842435"/>
      </p:ext>
    </p:extLst>
  </p:cSld>
  <p:clrMapOvr>
    <a:masterClrMapping/>
  </p:clrMapOvr>
  <mc:AlternateContent xmlns:mc="http://schemas.openxmlformats.org/markup-compatibility/2006" xmlns:p14="http://schemas.microsoft.com/office/powerpoint/2010/main">
    <mc:Choice Requires="p14">
      <p:transition spd="slow" p14:dur="2000" advTm="81374"/>
    </mc:Choice>
    <mc:Fallback xmlns="">
      <p:transition spd="slow" advTm="8137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07550-4639-96C2-36DB-0433D11F1929}"/>
              </a:ext>
            </a:extLst>
          </p:cNvPr>
          <p:cNvSpPr>
            <a:spLocks noGrp="1"/>
          </p:cNvSpPr>
          <p:nvPr>
            <p:ph type="title"/>
          </p:nvPr>
        </p:nvSpPr>
        <p:spPr>
          <a:xfrm>
            <a:off x="170814" y="158259"/>
            <a:ext cx="10801986" cy="794861"/>
          </a:xfrm>
        </p:spPr>
        <p:txBody>
          <a:bodyPr>
            <a:normAutofit fontScale="90000"/>
          </a:bodyPr>
          <a:lstStyle/>
          <a:p>
            <a:r>
              <a:rPr lang="it-IT" b="1" dirty="0"/>
              <a:t>Challenge of </a:t>
            </a:r>
            <a:r>
              <a:rPr lang="it-IT" b="1" dirty="0" err="1"/>
              <a:t>adopting</a:t>
            </a:r>
            <a:r>
              <a:rPr lang="it-IT" b="1" dirty="0"/>
              <a:t> SHAP in the FL setting</a:t>
            </a:r>
          </a:p>
        </p:txBody>
      </p:sp>
      <p:sp>
        <p:nvSpPr>
          <p:cNvPr id="3" name="Segnaposto contenuto 2">
            <a:extLst>
              <a:ext uri="{FF2B5EF4-FFF2-40B4-BE49-F238E27FC236}">
                <a16:creationId xmlns:a16="http://schemas.microsoft.com/office/drawing/2014/main" id="{E7F42661-C04F-52F8-B65E-77258CD1AE0C}"/>
              </a:ext>
            </a:extLst>
          </p:cNvPr>
          <p:cNvSpPr>
            <a:spLocks noGrp="1"/>
          </p:cNvSpPr>
          <p:nvPr>
            <p:ph idx="1"/>
          </p:nvPr>
        </p:nvSpPr>
        <p:spPr>
          <a:xfrm>
            <a:off x="170813" y="1326639"/>
            <a:ext cx="11850374" cy="4895850"/>
          </a:xfrm>
        </p:spPr>
        <p:txBody>
          <a:bodyPr>
            <a:normAutofit/>
          </a:bodyPr>
          <a:lstStyle/>
          <a:p>
            <a:pPr marL="0" indent="0">
              <a:buNone/>
            </a:pPr>
            <a:r>
              <a:rPr lang="it-IT" sz="2000" b="1" dirty="0">
                <a:solidFill>
                  <a:schemeClr val="accent2"/>
                </a:solidFill>
              </a:rPr>
              <a:t>Challenges</a:t>
            </a:r>
          </a:p>
          <a:p>
            <a:r>
              <a:rPr lang="it-IT" sz="2000" dirty="0">
                <a:uFill>
                  <a:solidFill>
                    <a:schemeClr val="accent2"/>
                  </a:solidFill>
                </a:uFill>
              </a:rPr>
              <a:t>The </a:t>
            </a:r>
            <a:r>
              <a:rPr lang="it-IT" sz="2000" dirty="0" err="1">
                <a:uFill>
                  <a:solidFill>
                    <a:schemeClr val="accent2"/>
                  </a:solidFill>
                </a:uFill>
              </a:rPr>
              <a:t>choice</a:t>
            </a:r>
            <a:r>
              <a:rPr lang="it-IT" sz="2000" dirty="0">
                <a:uFill>
                  <a:solidFill>
                    <a:schemeClr val="accent2"/>
                  </a:solidFill>
                </a:uFill>
              </a:rPr>
              <a:t> of the </a:t>
            </a:r>
            <a:r>
              <a:rPr lang="it-IT" sz="2000" b="1" dirty="0">
                <a:uFill>
                  <a:solidFill>
                    <a:schemeClr val="accent2"/>
                  </a:solidFill>
                </a:uFill>
              </a:rPr>
              <a:t>background dataset impacts the </a:t>
            </a:r>
            <a:r>
              <a:rPr lang="it-IT" sz="2000" b="1" dirty="0" err="1">
                <a:uFill>
                  <a:solidFill>
                    <a:schemeClr val="accent2"/>
                  </a:solidFill>
                </a:uFill>
              </a:rPr>
              <a:t>resulting</a:t>
            </a:r>
            <a:r>
              <a:rPr lang="it-IT" sz="2000" b="1" dirty="0">
                <a:uFill>
                  <a:solidFill>
                    <a:schemeClr val="accent2"/>
                  </a:solidFill>
                </a:uFill>
              </a:rPr>
              <a:t> </a:t>
            </a:r>
            <a:r>
              <a:rPr lang="it-IT" sz="2000" b="1" dirty="0" err="1">
                <a:uFill>
                  <a:solidFill>
                    <a:schemeClr val="accent2"/>
                  </a:solidFill>
                </a:uFill>
              </a:rPr>
              <a:t>explanations</a:t>
            </a:r>
            <a:endParaRPr lang="it-IT" sz="2000" b="1" dirty="0">
              <a:uFill>
                <a:solidFill>
                  <a:schemeClr val="accent2"/>
                </a:solidFill>
              </a:uFill>
            </a:endParaRPr>
          </a:p>
          <a:p>
            <a:r>
              <a:rPr lang="it-IT" sz="2000" dirty="0">
                <a:uFill>
                  <a:solidFill>
                    <a:schemeClr val="accent2"/>
                  </a:solidFill>
                </a:uFill>
              </a:rPr>
              <a:t>In the </a:t>
            </a:r>
            <a:r>
              <a:rPr lang="it-IT" sz="2000" u="sng" dirty="0">
                <a:uFill>
                  <a:solidFill>
                    <a:schemeClr val="accent2"/>
                  </a:solidFill>
                </a:uFill>
              </a:rPr>
              <a:t>FL setting</a:t>
            </a:r>
            <a:r>
              <a:rPr lang="it-IT" sz="2000" dirty="0">
                <a:uFill>
                  <a:solidFill>
                    <a:schemeClr val="accent2"/>
                  </a:solidFill>
                </a:uFill>
              </a:rPr>
              <a:t> the </a:t>
            </a:r>
            <a:r>
              <a:rPr lang="it-IT" sz="2000" b="1" dirty="0">
                <a:uFill>
                  <a:solidFill>
                    <a:schemeClr val="accent2"/>
                  </a:solidFill>
                </a:uFill>
              </a:rPr>
              <a:t>training set </a:t>
            </a:r>
            <a:r>
              <a:rPr lang="it-IT" sz="2000" b="1" dirty="0" err="1">
                <a:uFill>
                  <a:solidFill>
                    <a:schemeClr val="accent2"/>
                  </a:solidFill>
                </a:uFill>
              </a:rPr>
              <a:t>is</a:t>
            </a:r>
            <a:r>
              <a:rPr lang="it-IT" sz="2000" b="1" dirty="0">
                <a:uFill>
                  <a:solidFill>
                    <a:schemeClr val="accent2"/>
                  </a:solidFill>
                </a:uFill>
              </a:rPr>
              <a:t> </a:t>
            </a:r>
            <a:r>
              <a:rPr lang="it-IT" sz="2000" b="1" dirty="0" err="1">
                <a:uFill>
                  <a:solidFill>
                    <a:schemeClr val="accent2"/>
                  </a:solidFill>
                </a:uFill>
              </a:rPr>
              <a:t>not</a:t>
            </a:r>
            <a:r>
              <a:rPr lang="it-IT" sz="2000" b="1" dirty="0">
                <a:uFill>
                  <a:solidFill>
                    <a:schemeClr val="accent2"/>
                  </a:solidFill>
                </a:uFill>
              </a:rPr>
              <a:t> </a:t>
            </a:r>
            <a:r>
              <a:rPr lang="it-IT" sz="2000" b="1" dirty="0" err="1">
                <a:uFill>
                  <a:solidFill>
                    <a:schemeClr val="accent2"/>
                  </a:solidFill>
                </a:uFill>
              </a:rPr>
              <a:t>available</a:t>
            </a:r>
            <a:r>
              <a:rPr lang="it-IT" sz="2000" b="1" dirty="0">
                <a:uFill>
                  <a:solidFill>
                    <a:schemeClr val="accent2"/>
                  </a:solidFill>
                </a:uFill>
              </a:rPr>
              <a:t> in </a:t>
            </a:r>
            <a:r>
              <a:rPr lang="it-IT" sz="2000" b="1" dirty="0" err="1">
                <a:uFill>
                  <a:solidFill>
                    <a:schemeClr val="accent2"/>
                  </a:solidFill>
                </a:uFill>
              </a:rPr>
              <a:t>its</a:t>
            </a:r>
            <a:r>
              <a:rPr lang="it-IT" sz="2000" b="1" dirty="0">
                <a:uFill>
                  <a:solidFill>
                    <a:schemeClr val="accent2"/>
                  </a:solidFill>
                </a:uFill>
              </a:rPr>
              <a:t> </a:t>
            </a:r>
            <a:r>
              <a:rPr lang="it-IT" sz="2000" b="1" dirty="0" err="1">
                <a:uFill>
                  <a:solidFill>
                    <a:schemeClr val="accent2"/>
                  </a:solidFill>
                </a:uFill>
              </a:rPr>
              <a:t>entirety</a:t>
            </a:r>
            <a:r>
              <a:rPr lang="it-IT" sz="2000" b="1" dirty="0">
                <a:uFill>
                  <a:solidFill>
                    <a:schemeClr val="accent2"/>
                  </a:solidFill>
                </a:uFill>
              </a:rPr>
              <a:t> </a:t>
            </a:r>
            <a:r>
              <a:rPr lang="it-IT" sz="2000" dirty="0">
                <a:uFill>
                  <a:solidFill>
                    <a:schemeClr val="accent2"/>
                  </a:solidFill>
                </a:uFill>
              </a:rPr>
              <a:t>to </a:t>
            </a:r>
            <a:r>
              <a:rPr lang="it-IT" sz="2000" dirty="0" err="1">
                <a:uFill>
                  <a:solidFill>
                    <a:schemeClr val="accent2"/>
                  </a:solidFill>
                </a:uFill>
              </a:rPr>
              <a:t>any</a:t>
            </a:r>
            <a:r>
              <a:rPr lang="it-IT" sz="2000" dirty="0">
                <a:uFill>
                  <a:solidFill>
                    <a:schemeClr val="accent2"/>
                  </a:solidFill>
                </a:uFill>
              </a:rPr>
              <a:t> party</a:t>
            </a:r>
          </a:p>
          <a:p>
            <a:pPr marL="0" indent="0">
              <a:buNone/>
            </a:pPr>
            <a:r>
              <a:rPr lang="it-IT" sz="2000" b="1" dirty="0">
                <a:solidFill>
                  <a:schemeClr val="accent2"/>
                </a:solidFill>
              </a:rPr>
              <a:t>Desiderata</a:t>
            </a:r>
          </a:p>
          <a:p>
            <a:r>
              <a:rPr lang="it-IT" sz="2000" b="1" dirty="0"/>
              <a:t>Privacy </a:t>
            </a:r>
            <a:r>
              <a:rPr lang="it-IT" sz="2000" b="1" dirty="0" err="1"/>
              <a:t>preservation</a:t>
            </a:r>
            <a:r>
              <a:rPr lang="it-IT" sz="2000" b="1" dirty="0"/>
              <a:t>: </a:t>
            </a:r>
            <a:r>
              <a:rPr lang="it-IT" sz="2000" dirty="0"/>
              <a:t>the explainability </a:t>
            </a:r>
            <a:r>
              <a:rPr lang="it-IT" sz="2000" dirty="0" err="1"/>
              <a:t>process</a:t>
            </a:r>
            <a:r>
              <a:rPr lang="it-IT" sz="2000" dirty="0"/>
              <a:t> </a:t>
            </a:r>
            <a:r>
              <a:rPr lang="it-IT" sz="2000" dirty="0" err="1"/>
              <a:t>should</a:t>
            </a:r>
            <a:r>
              <a:rPr lang="it-IT" sz="2000" dirty="0"/>
              <a:t> </a:t>
            </a:r>
            <a:r>
              <a:rPr lang="it-IT" sz="2000" dirty="0" err="1"/>
              <a:t>not</a:t>
            </a:r>
            <a:r>
              <a:rPr lang="it-IT" sz="2000" dirty="0"/>
              <a:t> violate privacy (</a:t>
            </a:r>
            <a:r>
              <a:rPr lang="it-IT" sz="2000" dirty="0" err="1"/>
              <a:t>as</a:t>
            </a:r>
            <a:r>
              <a:rPr lang="it-IT" sz="2000" dirty="0"/>
              <a:t> a </a:t>
            </a:r>
            <a:r>
              <a:rPr lang="it-IT" sz="2000" dirty="0" err="1"/>
              <a:t>constrain</a:t>
            </a:r>
            <a:r>
              <a:rPr lang="it-IT" sz="2000" dirty="0"/>
              <a:t> of the FL setting)</a:t>
            </a:r>
            <a:endParaRPr lang="it-IT" sz="2000" b="1" dirty="0"/>
          </a:p>
          <a:p>
            <a:r>
              <a:rPr lang="it-IT" sz="2000" b="1" dirty="0"/>
              <a:t>Consistency</a:t>
            </a:r>
            <a:r>
              <a:rPr lang="it-IT" sz="2000" dirty="0"/>
              <a:t>: </a:t>
            </a:r>
            <a:r>
              <a:rPr lang="it-IT" sz="2000" dirty="0" err="1"/>
              <a:t>explanations</a:t>
            </a:r>
            <a:r>
              <a:rPr lang="it-IT" sz="2000" dirty="0"/>
              <a:t> of the </a:t>
            </a:r>
            <a:r>
              <a:rPr lang="it-IT" sz="2000" dirty="0" err="1"/>
              <a:t>same</a:t>
            </a:r>
            <a:r>
              <a:rPr lang="it-IT" sz="2000" dirty="0"/>
              <a:t> data </a:t>
            </a:r>
            <a:r>
              <a:rPr lang="it-IT" sz="2000" dirty="0" err="1"/>
              <a:t>instance</a:t>
            </a:r>
            <a:r>
              <a:rPr lang="it-IT" sz="2000" dirty="0"/>
              <a:t> for the FL model are </a:t>
            </a:r>
            <a:r>
              <a:rPr lang="it-IT" sz="2000" dirty="0" err="1"/>
              <a:t>identical</a:t>
            </a:r>
            <a:r>
              <a:rPr lang="it-IT" sz="2000" dirty="0"/>
              <a:t> for </a:t>
            </a:r>
            <a:r>
              <a:rPr lang="it-IT" sz="2000" dirty="0" err="1"/>
              <a:t>different</a:t>
            </a:r>
            <a:r>
              <a:rPr lang="it-IT" sz="2000" dirty="0"/>
              <a:t> </a:t>
            </a:r>
            <a:r>
              <a:rPr lang="it-IT" sz="2000" dirty="0" err="1"/>
              <a:t>participants</a:t>
            </a:r>
            <a:endParaRPr lang="it-IT" sz="2000" dirty="0"/>
          </a:p>
          <a:p>
            <a:r>
              <a:rPr lang="it-IT" sz="2000" b="1" dirty="0" err="1"/>
              <a:t>Accuracy</a:t>
            </a:r>
            <a:r>
              <a:rPr lang="it-IT" sz="2000" b="1" dirty="0"/>
              <a:t>: </a:t>
            </a:r>
            <a:r>
              <a:rPr lang="it-IT" sz="2000" dirty="0" err="1"/>
              <a:t>explanations</a:t>
            </a:r>
            <a:r>
              <a:rPr lang="it-IT" sz="2000" dirty="0"/>
              <a:t> </a:t>
            </a:r>
            <a:r>
              <a:rPr lang="it-IT" sz="2000" u="sng" dirty="0">
                <a:uFill>
                  <a:solidFill>
                    <a:schemeClr val="accent2"/>
                  </a:solidFill>
                </a:uFill>
              </a:rPr>
              <a:t>in FL</a:t>
            </a:r>
            <a:r>
              <a:rPr lang="it-IT" sz="2000" dirty="0">
                <a:uFill>
                  <a:solidFill>
                    <a:schemeClr val="accent2"/>
                  </a:solidFill>
                </a:uFill>
              </a:rPr>
              <a:t> </a:t>
            </a:r>
            <a:r>
              <a:rPr lang="it-IT" sz="2000" dirty="0"/>
              <a:t>match </a:t>
            </a:r>
            <a:r>
              <a:rPr lang="it-IT" sz="2000" dirty="0" err="1"/>
              <a:t>those</a:t>
            </a:r>
            <a:r>
              <a:rPr lang="it-IT" sz="2000" dirty="0"/>
              <a:t> </a:t>
            </a:r>
            <a:r>
              <a:rPr lang="it-IT" sz="2000" dirty="0" err="1"/>
              <a:t>that</a:t>
            </a:r>
            <a:r>
              <a:rPr lang="it-IT" sz="2000" dirty="0"/>
              <a:t> </a:t>
            </a:r>
            <a:r>
              <a:rPr lang="it-IT" sz="2000" dirty="0" err="1"/>
              <a:t>would</a:t>
            </a:r>
            <a:r>
              <a:rPr lang="it-IT" sz="2000" dirty="0"/>
              <a:t> be </a:t>
            </a:r>
            <a:r>
              <a:rPr lang="it-IT" sz="2000" dirty="0" err="1"/>
              <a:t>obtained</a:t>
            </a:r>
            <a:r>
              <a:rPr lang="it-IT" sz="2000" dirty="0"/>
              <a:t> in the </a:t>
            </a:r>
            <a:r>
              <a:rPr lang="it-IT" sz="2000" dirty="0" err="1"/>
              <a:t>traditional</a:t>
            </a:r>
            <a:r>
              <a:rPr lang="it-IT" sz="2000" dirty="0"/>
              <a:t> </a:t>
            </a:r>
            <a:r>
              <a:rPr lang="it-IT" sz="2000" i="1" u="sng" dirty="0">
                <a:uFill>
                  <a:solidFill>
                    <a:schemeClr val="accent2"/>
                  </a:solidFill>
                </a:uFill>
              </a:rPr>
              <a:t>centralized</a:t>
            </a:r>
            <a:r>
              <a:rPr lang="it-IT" sz="2000" u="sng" dirty="0">
                <a:uFill>
                  <a:solidFill>
                    <a:schemeClr val="accent2"/>
                  </a:solidFill>
                </a:uFill>
              </a:rPr>
              <a:t> setting</a:t>
            </a:r>
            <a:r>
              <a:rPr lang="it-IT" sz="2000" u="sng" dirty="0"/>
              <a:t> </a:t>
            </a:r>
            <a:endParaRPr lang="it-IT" sz="2400" b="1" u="sng" dirty="0">
              <a:solidFill>
                <a:schemeClr val="accent2"/>
              </a:solidFill>
            </a:endParaRPr>
          </a:p>
        </p:txBody>
      </p:sp>
      <p:pic>
        <p:nvPicPr>
          <p:cNvPr id="21" name="Immagine 20">
            <a:extLst>
              <a:ext uri="{FF2B5EF4-FFF2-40B4-BE49-F238E27FC236}">
                <a16:creationId xmlns:a16="http://schemas.microsoft.com/office/drawing/2014/main" id="{D64ACDAB-09E4-6E3C-4928-2BD70541EC05}"/>
              </a:ext>
            </a:extLst>
          </p:cNvPr>
          <p:cNvPicPr>
            <a:picLocks noChangeAspect="1"/>
          </p:cNvPicPr>
          <p:nvPr/>
        </p:nvPicPr>
        <p:blipFill>
          <a:blip r:embed="rId3"/>
          <a:stretch>
            <a:fillRect/>
          </a:stretch>
        </p:blipFill>
        <p:spPr>
          <a:xfrm>
            <a:off x="3146685" y="4741325"/>
            <a:ext cx="1227364" cy="1854683"/>
          </a:xfrm>
          <a:prstGeom prst="rect">
            <a:avLst/>
          </a:prstGeom>
        </p:spPr>
      </p:pic>
      <p:pic>
        <p:nvPicPr>
          <p:cNvPr id="22" name="Immagine 21">
            <a:extLst>
              <a:ext uri="{FF2B5EF4-FFF2-40B4-BE49-F238E27FC236}">
                <a16:creationId xmlns:a16="http://schemas.microsoft.com/office/drawing/2014/main" id="{FB8CEC1B-B79B-CA94-36CA-A9E15B7C6F42}"/>
              </a:ext>
            </a:extLst>
          </p:cNvPr>
          <p:cNvPicPr>
            <a:picLocks noChangeAspect="1"/>
          </p:cNvPicPr>
          <p:nvPr/>
        </p:nvPicPr>
        <p:blipFill>
          <a:blip r:embed="rId4"/>
          <a:stretch>
            <a:fillRect/>
          </a:stretch>
        </p:blipFill>
        <p:spPr>
          <a:xfrm>
            <a:off x="7996201" y="4786283"/>
            <a:ext cx="1137897" cy="1854683"/>
          </a:xfrm>
          <a:prstGeom prst="rect">
            <a:avLst/>
          </a:prstGeom>
        </p:spPr>
      </p:pic>
      <p:cxnSp>
        <p:nvCxnSpPr>
          <p:cNvPr id="25" name="Connettore 4 24">
            <a:extLst>
              <a:ext uri="{FF2B5EF4-FFF2-40B4-BE49-F238E27FC236}">
                <a16:creationId xmlns:a16="http://schemas.microsoft.com/office/drawing/2014/main" id="{557DE53F-88E5-0A14-CCB5-7371C5CD04DD}"/>
              </a:ext>
            </a:extLst>
          </p:cNvPr>
          <p:cNvCxnSpPr>
            <a:cxnSpLocks/>
            <a:endCxn id="21" idx="1"/>
          </p:cNvCxnSpPr>
          <p:nvPr/>
        </p:nvCxnSpPr>
        <p:spPr>
          <a:xfrm rot="16200000" flipH="1">
            <a:off x="2428153" y="4950134"/>
            <a:ext cx="1061203" cy="375861"/>
          </a:xfrm>
          <a:prstGeom prst="bentConnector2">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4 33">
            <a:extLst>
              <a:ext uri="{FF2B5EF4-FFF2-40B4-BE49-F238E27FC236}">
                <a16:creationId xmlns:a16="http://schemas.microsoft.com/office/drawing/2014/main" id="{BE52A790-BE7E-4A3B-C7D6-AC835AA30605}"/>
              </a:ext>
            </a:extLst>
          </p:cNvPr>
          <p:cNvCxnSpPr>
            <a:cxnSpLocks/>
            <a:endCxn id="22" idx="3"/>
          </p:cNvCxnSpPr>
          <p:nvPr/>
        </p:nvCxnSpPr>
        <p:spPr>
          <a:xfrm rot="5400000">
            <a:off x="8796230" y="4990292"/>
            <a:ext cx="1061202" cy="385465"/>
          </a:xfrm>
          <a:prstGeom prst="bentConnector2">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482025"/>
      </p:ext>
    </p:extLst>
  </p:cSld>
  <p:clrMapOvr>
    <a:masterClrMapping/>
  </p:clrMapOvr>
  <mc:AlternateContent xmlns:mc="http://schemas.openxmlformats.org/markup-compatibility/2006" xmlns:p14="http://schemas.microsoft.com/office/powerpoint/2010/main">
    <mc:Choice Requires="p14">
      <p:transition spd="slow" p14:dur="2000" advTm="64788"/>
    </mc:Choice>
    <mc:Fallback xmlns="">
      <p:transition spd="slow" advTm="6478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07550-4639-96C2-36DB-0433D11F1929}"/>
              </a:ext>
            </a:extLst>
          </p:cNvPr>
          <p:cNvSpPr>
            <a:spLocks noGrp="1"/>
          </p:cNvSpPr>
          <p:nvPr>
            <p:ph type="title"/>
          </p:nvPr>
        </p:nvSpPr>
        <p:spPr>
          <a:xfrm>
            <a:off x="138425" y="1080"/>
            <a:ext cx="11299070" cy="1325563"/>
          </a:xfrm>
        </p:spPr>
        <p:txBody>
          <a:bodyPr/>
          <a:lstStyle/>
          <a:p>
            <a:r>
              <a:rPr lang="it-IT" b="1" dirty="0" err="1"/>
              <a:t>Federated</a:t>
            </a:r>
            <a:r>
              <a:rPr lang="it-IT" b="1" dirty="0"/>
              <a:t> SHAP*</a:t>
            </a:r>
            <a:r>
              <a:rPr lang="it-IT" sz="2000" b="1" dirty="0"/>
              <a:t> </a:t>
            </a:r>
            <a:r>
              <a:rPr lang="it-IT" sz="2000" dirty="0"/>
              <a:t>–</a:t>
            </a:r>
            <a:r>
              <a:rPr lang="it-IT" sz="2200" dirty="0"/>
              <a:t> </a:t>
            </a:r>
            <a:r>
              <a:rPr lang="it-IT" sz="2200" dirty="0" err="1"/>
              <a:t>how</a:t>
            </a:r>
            <a:r>
              <a:rPr lang="it-IT" sz="2200" dirty="0"/>
              <a:t> to design a </a:t>
            </a:r>
            <a:r>
              <a:rPr lang="it-IT" sz="2200" i="1" dirty="0" err="1"/>
              <a:t>proper</a:t>
            </a:r>
            <a:r>
              <a:rPr lang="it-IT" sz="2200" i="1" dirty="0"/>
              <a:t> </a:t>
            </a:r>
            <a:r>
              <a:rPr lang="it-IT" sz="2200" dirty="0"/>
              <a:t>and</a:t>
            </a:r>
            <a:r>
              <a:rPr lang="it-IT" sz="2200" i="1" dirty="0"/>
              <a:t> common </a:t>
            </a:r>
            <a:r>
              <a:rPr lang="it-IT" sz="2200" dirty="0"/>
              <a:t>background dataset</a:t>
            </a:r>
          </a:p>
        </p:txBody>
      </p:sp>
      <p:sp>
        <p:nvSpPr>
          <p:cNvPr id="14" name="Rettangolo con angoli arrotondati 13">
            <a:extLst>
              <a:ext uri="{FF2B5EF4-FFF2-40B4-BE49-F238E27FC236}">
                <a16:creationId xmlns:a16="http://schemas.microsoft.com/office/drawing/2014/main" id="{FB015628-65AA-FDB5-1C5C-2643BE331FEA}"/>
              </a:ext>
            </a:extLst>
          </p:cNvPr>
          <p:cNvSpPr/>
          <p:nvPr/>
        </p:nvSpPr>
        <p:spPr>
          <a:xfrm>
            <a:off x="6334328" y="2602216"/>
            <a:ext cx="889000" cy="736600"/>
          </a:xfrm>
          <a:prstGeom prst="round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it-IT" sz="1400" i="1">
                <a:effectLst/>
              </a:rPr>
              <a:t>Local training data</a:t>
            </a:r>
            <a:endParaRPr lang="it-IT" sz="1400" i="1"/>
          </a:p>
        </p:txBody>
      </p:sp>
      <p:sp>
        <p:nvSpPr>
          <p:cNvPr id="19" name="Rettangolo con angoli arrotondati 18">
            <a:extLst>
              <a:ext uri="{FF2B5EF4-FFF2-40B4-BE49-F238E27FC236}">
                <a16:creationId xmlns:a16="http://schemas.microsoft.com/office/drawing/2014/main" id="{1B6DA370-CDCC-82CC-DA81-AD35214AC555}"/>
              </a:ext>
            </a:extLst>
          </p:cNvPr>
          <p:cNvSpPr/>
          <p:nvPr/>
        </p:nvSpPr>
        <p:spPr>
          <a:xfrm>
            <a:off x="10989280" y="3527727"/>
            <a:ext cx="889000" cy="517525"/>
          </a:xfrm>
          <a:prstGeom prst="round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i="1"/>
              <a:t>Test data</a:t>
            </a:r>
          </a:p>
        </p:txBody>
      </p:sp>
      <p:sp>
        <p:nvSpPr>
          <p:cNvPr id="23" name="CasellaDiTesto 22">
            <a:extLst>
              <a:ext uri="{FF2B5EF4-FFF2-40B4-BE49-F238E27FC236}">
                <a16:creationId xmlns:a16="http://schemas.microsoft.com/office/drawing/2014/main" id="{E65DE73D-74ED-FFD7-35EE-0FB48BB3C3FB}"/>
              </a:ext>
            </a:extLst>
          </p:cNvPr>
          <p:cNvSpPr txBox="1"/>
          <p:nvPr/>
        </p:nvSpPr>
        <p:spPr>
          <a:xfrm>
            <a:off x="11878280" y="4531029"/>
            <a:ext cx="184731" cy="369332"/>
          </a:xfrm>
          <a:prstGeom prst="rect">
            <a:avLst/>
          </a:prstGeom>
          <a:noFill/>
        </p:spPr>
        <p:txBody>
          <a:bodyPr wrap="none" rtlCol="0">
            <a:spAutoFit/>
          </a:bodyPr>
          <a:lstStyle/>
          <a:p>
            <a:endParaRPr lang="it-IT"/>
          </a:p>
        </p:txBody>
      </p:sp>
      <p:sp>
        <p:nvSpPr>
          <p:cNvPr id="26" name="Rettangolo con angoli arrotondati 25">
            <a:extLst>
              <a:ext uri="{FF2B5EF4-FFF2-40B4-BE49-F238E27FC236}">
                <a16:creationId xmlns:a16="http://schemas.microsoft.com/office/drawing/2014/main" id="{FCF308D8-25D5-FD3A-F78B-2AAFA2334CE0}"/>
              </a:ext>
            </a:extLst>
          </p:cNvPr>
          <p:cNvSpPr/>
          <p:nvPr/>
        </p:nvSpPr>
        <p:spPr>
          <a:xfrm>
            <a:off x="8647679" y="2702228"/>
            <a:ext cx="889000" cy="517525"/>
          </a:xfrm>
          <a:prstGeom prst="round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i="1">
                <a:effectLst/>
              </a:rPr>
              <a:t>FL model</a:t>
            </a:r>
            <a:endParaRPr lang="it-IT" sz="1600" i="1"/>
          </a:p>
        </p:txBody>
      </p:sp>
      <p:cxnSp>
        <p:nvCxnSpPr>
          <p:cNvPr id="30" name="Connettore 2 29">
            <a:extLst>
              <a:ext uri="{FF2B5EF4-FFF2-40B4-BE49-F238E27FC236}">
                <a16:creationId xmlns:a16="http://schemas.microsoft.com/office/drawing/2014/main" id="{3A6A70FC-70D4-14AA-4ACF-99E1F71CAC05}"/>
              </a:ext>
            </a:extLst>
          </p:cNvPr>
          <p:cNvCxnSpPr>
            <a:cxnSpLocks/>
          </p:cNvCxnSpPr>
          <p:nvPr/>
        </p:nvCxnSpPr>
        <p:spPr>
          <a:xfrm flipH="1">
            <a:off x="6576151" y="3332467"/>
            <a:ext cx="186138" cy="301624"/>
          </a:xfrm>
          <a:prstGeom prst="straightConnector1">
            <a:avLst/>
          </a:prstGeom>
          <a:ln w="25400">
            <a:solidFill>
              <a:schemeClr val="accent5">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1D442D50-9D9E-D8D5-14CB-2A7088764FCE}"/>
              </a:ext>
            </a:extLst>
          </p:cNvPr>
          <p:cNvCxnSpPr>
            <a:cxnSpLocks/>
            <a:stCxn id="25" idx="2"/>
          </p:cNvCxnSpPr>
          <p:nvPr/>
        </p:nvCxnSpPr>
        <p:spPr>
          <a:xfrm flipH="1">
            <a:off x="7450940" y="3232201"/>
            <a:ext cx="454234" cy="505077"/>
          </a:xfrm>
          <a:prstGeom prst="straightConnector1">
            <a:avLst/>
          </a:prstGeom>
          <a:ln w="25400">
            <a:solidFill>
              <a:schemeClr val="accent5">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DFA64C1F-CA9F-360D-AF6F-1015B10519C4}"/>
              </a:ext>
            </a:extLst>
          </p:cNvPr>
          <p:cNvCxnSpPr>
            <a:cxnSpLocks/>
            <a:stCxn id="26" idx="2"/>
          </p:cNvCxnSpPr>
          <p:nvPr/>
        </p:nvCxnSpPr>
        <p:spPr>
          <a:xfrm flipH="1">
            <a:off x="8424363" y="3219753"/>
            <a:ext cx="667816" cy="1108439"/>
          </a:xfrm>
          <a:prstGeom prst="straightConnector1">
            <a:avLst/>
          </a:prstGeom>
          <a:ln w="25400">
            <a:solidFill>
              <a:schemeClr val="accent5">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FD1B0299-8449-9EBD-F6D6-8FAB38CAEEBE}"/>
              </a:ext>
            </a:extLst>
          </p:cNvPr>
          <p:cNvCxnSpPr>
            <a:cxnSpLocks/>
            <a:stCxn id="26" idx="2"/>
          </p:cNvCxnSpPr>
          <p:nvPr/>
        </p:nvCxnSpPr>
        <p:spPr>
          <a:xfrm>
            <a:off x="9092179" y="3219753"/>
            <a:ext cx="122260" cy="1133475"/>
          </a:xfrm>
          <a:prstGeom prst="straightConnector1">
            <a:avLst/>
          </a:prstGeom>
          <a:ln w="25400">
            <a:solidFill>
              <a:schemeClr val="accent5">
                <a:alpha val="3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47">
            <a:extLst>
              <a:ext uri="{FF2B5EF4-FFF2-40B4-BE49-F238E27FC236}">
                <a16:creationId xmlns:a16="http://schemas.microsoft.com/office/drawing/2014/main" id="{61F18BCD-2E7C-5432-779F-B07C6DEFA695}"/>
              </a:ext>
            </a:extLst>
          </p:cNvPr>
          <p:cNvCxnSpPr>
            <a:cxnSpLocks/>
            <a:stCxn id="19" idx="1"/>
          </p:cNvCxnSpPr>
          <p:nvPr/>
        </p:nvCxnSpPr>
        <p:spPr>
          <a:xfrm flipH="1">
            <a:off x="9903004" y="3786490"/>
            <a:ext cx="1086276" cy="0"/>
          </a:xfrm>
          <a:prstGeom prst="straightConnector1">
            <a:avLst/>
          </a:prstGeom>
          <a:ln w="25400">
            <a:solidFill>
              <a:schemeClr val="accent5">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ettangolo con angoli arrotondati 50">
            <a:extLst>
              <a:ext uri="{FF2B5EF4-FFF2-40B4-BE49-F238E27FC236}">
                <a16:creationId xmlns:a16="http://schemas.microsoft.com/office/drawing/2014/main" id="{6F629515-730A-2C3C-0D5D-12CAD3EA0064}"/>
              </a:ext>
            </a:extLst>
          </p:cNvPr>
          <p:cNvSpPr/>
          <p:nvPr/>
        </p:nvSpPr>
        <p:spPr>
          <a:xfrm>
            <a:off x="10989279" y="4226732"/>
            <a:ext cx="1188259" cy="517525"/>
          </a:xfrm>
          <a:prstGeom prst="roundRect">
            <a:avLst/>
          </a:prstGeom>
          <a:solidFill>
            <a:schemeClr val="accent2">
              <a:lumMod val="40000"/>
              <a:lumOff val="6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it-IT" sz="1600" i="1" dirty="0">
                <a:solidFill>
                  <a:schemeClr val="tx1"/>
                </a:solidFill>
              </a:rPr>
              <a:t>Background data</a:t>
            </a:r>
          </a:p>
        </p:txBody>
      </p:sp>
      <p:cxnSp>
        <p:nvCxnSpPr>
          <p:cNvPr id="52" name="Connettore 2 51">
            <a:extLst>
              <a:ext uri="{FF2B5EF4-FFF2-40B4-BE49-F238E27FC236}">
                <a16:creationId xmlns:a16="http://schemas.microsoft.com/office/drawing/2014/main" id="{ECB7ED82-E29C-7E5F-77DA-BB81958FF1D7}"/>
              </a:ext>
            </a:extLst>
          </p:cNvPr>
          <p:cNvCxnSpPr>
            <a:cxnSpLocks/>
            <a:stCxn id="51" idx="1"/>
          </p:cNvCxnSpPr>
          <p:nvPr/>
        </p:nvCxnSpPr>
        <p:spPr>
          <a:xfrm flipH="1" flipV="1">
            <a:off x="10490181" y="4485493"/>
            <a:ext cx="499098" cy="2"/>
          </a:xfrm>
          <a:prstGeom prst="straightConnector1">
            <a:avLst/>
          </a:prstGeom>
          <a:ln w="25400">
            <a:solidFill>
              <a:schemeClr val="accent5">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ttangolo con angoli arrotondati 24">
            <a:extLst>
              <a:ext uri="{FF2B5EF4-FFF2-40B4-BE49-F238E27FC236}">
                <a16:creationId xmlns:a16="http://schemas.microsoft.com/office/drawing/2014/main" id="{A2C97D84-6AF9-2D76-EF6A-E79B79808427}"/>
              </a:ext>
            </a:extLst>
          </p:cNvPr>
          <p:cNvSpPr/>
          <p:nvPr/>
        </p:nvSpPr>
        <p:spPr>
          <a:xfrm>
            <a:off x="7460674" y="2702229"/>
            <a:ext cx="889000" cy="529972"/>
          </a:xfrm>
          <a:prstGeom prst="roundRect">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it-IT" sz="1600" i="1">
                <a:effectLst/>
              </a:rPr>
              <a:t>Local models</a:t>
            </a:r>
            <a:endParaRPr lang="it-IT" sz="1600" i="1"/>
          </a:p>
        </p:txBody>
      </p:sp>
      <p:pic>
        <p:nvPicPr>
          <p:cNvPr id="45" name="Immagine 44" descr="Immagine che contiene schermata, cerchio, design&#10;&#10;Descrizione generata automaticamente">
            <a:extLst>
              <a:ext uri="{FF2B5EF4-FFF2-40B4-BE49-F238E27FC236}">
                <a16:creationId xmlns:a16="http://schemas.microsoft.com/office/drawing/2014/main" id="{B94054BD-1280-9ADE-A612-2EC937E73B80}"/>
              </a:ext>
            </a:extLst>
          </p:cNvPr>
          <p:cNvPicPr>
            <a:picLocks noChangeAspect="1"/>
          </p:cNvPicPr>
          <p:nvPr/>
        </p:nvPicPr>
        <p:blipFill rotWithShape="1">
          <a:blip r:embed="rId4">
            <a:extLst>
              <a:ext uri="{28A0092B-C50C-407E-A947-70E740481C1C}">
                <a14:useLocalDpi xmlns:a14="http://schemas.microsoft.com/office/drawing/2010/main" val="0"/>
              </a:ext>
            </a:extLst>
          </a:blip>
          <a:srcRect r="49680"/>
          <a:stretch/>
        </p:blipFill>
        <p:spPr>
          <a:xfrm>
            <a:off x="6383371" y="3332467"/>
            <a:ext cx="2236693" cy="2387600"/>
          </a:xfrm>
          <a:prstGeom prst="rect">
            <a:avLst/>
          </a:prstGeom>
        </p:spPr>
      </p:pic>
      <p:pic>
        <p:nvPicPr>
          <p:cNvPr id="56" name="Immagine 55" descr="Immagine che contiene schermata, cerchio, design&#10;&#10;Descrizione generata automaticamente">
            <a:extLst>
              <a:ext uri="{FF2B5EF4-FFF2-40B4-BE49-F238E27FC236}">
                <a16:creationId xmlns:a16="http://schemas.microsoft.com/office/drawing/2014/main" id="{71A33761-59EE-AA8B-E378-0A13BFA3F51C}"/>
              </a:ext>
            </a:extLst>
          </p:cNvPr>
          <p:cNvPicPr>
            <a:picLocks noChangeAspect="1"/>
          </p:cNvPicPr>
          <p:nvPr/>
        </p:nvPicPr>
        <p:blipFill rotWithShape="1">
          <a:blip r:embed="rId4">
            <a:extLst>
              <a:ext uri="{28A0092B-C50C-407E-A947-70E740481C1C}">
                <a14:useLocalDpi xmlns:a14="http://schemas.microsoft.com/office/drawing/2010/main" val="0"/>
              </a:ext>
            </a:extLst>
          </a:blip>
          <a:srcRect l="49866" r="-191"/>
          <a:stretch/>
        </p:blipFill>
        <p:spPr>
          <a:xfrm>
            <a:off x="8639582" y="3332467"/>
            <a:ext cx="2236931" cy="2387600"/>
          </a:xfrm>
          <a:prstGeom prst="rect">
            <a:avLst/>
          </a:prstGeom>
        </p:spPr>
      </p:pic>
      <p:sp>
        <p:nvSpPr>
          <p:cNvPr id="9" name="Segnaposto contenuto 2">
            <a:extLst>
              <a:ext uri="{FF2B5EF4-FFF2-40B4-BE49-F238E27FC236}">
                <a16:creationId xmlns:a16="http://schemas.microsoft.com/office/drawing/2014/main" id="{84F38705-A46E-B539-7AC5-5A82AF55C04F}"/>
              </a:ext>
            </a:extLst>
          </p:cNvPr>
          <p:cNvSpPr txBox="1">
            <a:spLocks/>
          </p:cNvSpPr>
          <p:nvPr/>
        </p:nvSpPr>
        <p:spPr>
          <a:xfrm>
            <a:off x="101387" y="1284123"/>
            <a:ext cx="7293136" cy="4109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400" b="1" dirty="0">
                <a:solidFill>
                  <a:schemeClr val="accent2"/>
                </a:solidFill>
                <a:latin typeface="Aptos" panose="020B0004020202020204" pitchFamily="34" charset="0"/>
              </a:rPr>
              <a:t>Background dataset generation </a:t>
            </a:r>
            <a:r>
              <a:rPr lang="it-IT" sz="2400" b="1" dirty="0" err="1">
                <a:solidFill>
                  <a:schemeClr val="accent2"/>
                </a:solidFill>
                <a:latin typeface="Aptos" panose="020B0004020202020204" pitchFamily="34" charset="0"/>
              </a:rPr>
              <a:t>through</a:t>
            </a:r>
            <a:r>
              <a:rPr lang="it-IT" sz="2400" b="1" dirty="0">
                <a:solidFill>
                  <a:schemeClr val="accent2"/>
                </a:solidFill>
                <a:latin typeface="Aptos" panose="020B0004020202020204" pitchFamily="34" charset="0"/>
              </a:rPr>
              <a:t> </a:t>
            </a:r>
            <a:r>
              <a:rPr lang="it-IT" sz="2400" b="1" dirty="0" err="1">
                <a:solidFill>
                  <a:schemeClr val="accent2"/>
                </a:solidFill>
                <a:latin typeface="Aptos" panose="020B0004020202020204" pitchFamily="34" charset="0"/>
              </a:rPr>
              <a:t>Federated</a:t>
            </a:r>
            <a:r>
              <a:rPr lang="it-IT" sz="2400" b="1" dirty="0">
                <a:solidFill>
                  <a:schemeClr val="accent2"/>
                </a:solidFill>
                <a:latin typeface="Aptos" panose="020B0004020202020204" pitchFamily="34" charset="0"/>
              </a:rPr>
              <a:t> Fuzzy Clustering</a:t>
            </a:r>
            <a:r>
              <a:rPr lang="it-IT" sz="2400" b="1" baseline="30000" dirty="0">
                <a:solidFill>
                  <a:schemeClr val="accent2"/>
                </a:solidFill>
                <a:latin typeface="Aptos" panose="020B0004020202020204" pitchFamily="34" charset="0"/>
              </a:rPr>
              <a:t>+</a:t>
            </a:r>
          </a:p>
          <a:p>
            <a:r>
              <a:rPr lang="it-IT" sz="2200" b="1" u="sng" dirty="0">
                <a:uFill>
                  <a:solidFill>
                    <a:schemeClr val="accent2"/>
                  </a:solidFill>
                </a:uFill>
                <a:latin typeface="Aptos" panose="020B0004020202020204" pitchFamily="34" charset="0"/>
              </a:rPr>
              <a:t>Privacy </a:t>
            </a:r>
            <a:r>
              <a:rPr lang="it-IT" sz="2200" b="1" u="sng" dirty="0" err="1">
                <a:uFill>
                  <a:solidFill>
                    <a:schemeClr val="accent2"/>
                  </a:solidFill>
                </a:uFill>
                <a:latin typeface="Aptos" panose="020B0004020202020204" pitchFamily="34" charset="0"/>
              </a:rPr>
              <a:t>preserving</a:t>
            </a:r>
            <a:r>
              <a:rPr lang="it-IT" sz="2200" b="1" u="sng" dirty="0">
                <a:uFill>
                  <a:solidFill>
                    <a:schemeClr val="accent2"/>
                  </a:solidFill>
                </a:uFill>
                <a:latin typeface="Aptos" panose="020B0004020202020204" pitchFamily="34" charset="0"/>
              </a:rPr>
              <a:t> </a:t>
            </a:r>
            <a:r>
              <a:rPr lang="it-IT" sz="2200" dirty="0" err="1">
                <a:latin typeface="Aptos" panose="020B0004020202020204" pitchFamily="34" charset="0"/>
              </a:rPr>
              <a:t>summarization</a:t>
            </a:r>
            <a:r>
              <a:rPr lang="it-IT" sz="2200" dirty="0">
                <a:latin typeface="Aptos" panose="020B0004020202020204" pitchFamily="34" charset="0"/>
              </a:rPr>
              <a:t> of </a:t>
            </a:r>
            <a:r>
              <a:rPr lang="it-IT" sz="2200" dirty="0" err="1">
                <a:latin typeface="Aptos" panose="020B0004020202020204" pitchFamily="34" charset="0"/>
              </a:rPr>
              <a:t>scattered</a:t>
            </a:r>
            <a:r>
              <a:rPr lang="it-IT" sz="2200" dirty="0">
                <a:latin typeface="Aptos" panose="020B0004020202020204" pitchFamily="34" charset="0"/>
              </a:rPr>
              <a:t> data</a:t>
            </a:r>
          </a:p>
          <a:p>
            <a:pPr marL="0" indent="0">
              <a:buNone/>
            </a:pPr>
            <a:endParaRPr lang="it-IT" sz="2200" dirty="0">
              <a:latin typeface="Aptos" panose="020B0004020202020204" pitchFamily="34" charset="0"/>
            </a:endParaRPr>
          </a:p>
          <a:p>
            <a:r>
              <a:rPr lang="it-IT" sz="2200" b="1" dirty="0">
                <a:latin typeface="Aptos" panose="020B0004020202020204" pitchFamily="34" charset="0"/>
              </a:rPr>
              <a:t>Cluster centers </a:t>
            </a:r>
            <a:r>
              <a:rPr lang="it-IT" sz="2200" dirty="0">
                <a:latin typeface="Aptos" panose="020B0004020202020204" pitchFamily="34" charset="0"/>
              </a:rPr>
              <a:t>are </a:t>
            </a:r>
            <a:r>
              <a:rPr lang="it-IT" sz="2200" dirty="0" err="1">
                <a:latin typeface="Aptos" panose="020B0004020202020204" pitchFamily="34" charset="0"/>
              </a:rPr>
              <a:t>exploited</a:t>
            </a:r>
            <a:r>
              <a:rPr lang="it-IT" sz="2200" dirty="0">
                <a:latin typeface="Aptos" panose="020B0004020202020204" pitchFamily="34" charset="0"/>
              </a:rPr>
              <a:t> </a:t>
            </a:r>
            <a:r>
              <a:rPr lang="it-IT" sz="2200" dirty="0" err="1">
                <a:latin typeface="Aptos" panose="020B0004020202020204" pitchFamily="34" charset="0"/>
              </a:rPr>
              <a:t>as</a:t>
            </a:r>
            <a:r>
              <a:rPr lang="it-IT" sz="2200" dirty="0">
                <a:latin typeface="Aptos" panose="020B0004020202020204" pitchFamily="34" charset="0"/>
              </a:rPr>
              <a:t> background</a:t>
            </a:r>
          </a:p>
          <a:p>
            <a:pPr lvl="1"/>
            <a:r>
              <a:rPr lang="it-IT" sz="2200" b="1" u="sng" dirty="0">
                <a:uFill>
                  <a:solidFill>
                    <a:schemeClr val="accent2"/>
                  </a:solidFill>
                </a:uFill>
                <a:latin typeface="Aptos" panose="020B0004020202020204" pitchFamily="34" charset="0"/>
              </a:rPr>
              <a:t>common</a:t>
            </a:r>
            <a:r>
              <a:rPr lang="it-IT" sz="2200" dirty="0">
                <a:latin typeface="Aptos" panose="020B0004020202020204" pitchFamily="34" charset="0"/>
              </a:rPr>
              <a:t>, i.e., </a:t>
            </a:r>
            <a:r>
              <a:rPr lang="it-IT" sz="2200" dirty="0" err="1">
                <a:latin typeface="Aptos" panose="020B0004020202020204" pitchFamily="34" charset="0"/>
              </a:rPr>
              <a:t>shared</a:t>
            </a:r>
            <a:r>
              <a:rPr lang="it-IT" sz="2200" dirty="0">
                <a:latin typeface="Aptos" panose="020B0004020202020204" pitchFamily="34" charset="0"/>
              </a:rPr>
              <a:t> to </a:t>
            </a:r>
            <a:r>
              <a:rPr lang="it-IT" sz="2200" dirty="0" err="1">
                <a:latin typeface="Aptos" panose="020B0004020202020204" pitchFamily="34" charset="0"/>
              </a:rPr>
              <a:t>all</a:t>
            </a:r>
            <a:r>
              <a:rPr lang="it-IT" sz="2200" dirty="0">
                <a:latin typeface="Aptos" panose="020B0004020202020204" pitchFamily="34" charset="0"/>
              </a:rPr>
              <a:t> </a:t>
            </a:r>
            <a:r>
              <a:rPr lang="it-IT" sz="2200" dirty="0" err="1">
                <a:latin typeface="Aptos" panose="020B0004020202020204" pitchFamily="34" charset="0"/>
              </a:rPr>
              <a:t>participants</a:t>
            </a:r>
            <a:endParaRPr lang="it-IT" sz="2200" dirty="0">
              <a:latin typeface="Aptos" panose="020B0004020202020204" pitchFamily="34" charset="0"/>
            </a:endParaRPr>
          </a:p>
          <a:p>
            <a:pPr lvl="1"/>
            <a:r>
              <a:rPr lang="it-IT" sz="2200" b="1" u="sng" dirty="0" err="1">
                <a:uFill>
                  <a:solidFill>
                    <a:schemeClr val="accent2"/>
                  </a:solidFill>
                </a:uFill>
                <a:latin typeface="Aptos" panose="020B0004020202020204" pitchFamily="34" charset="0"/>
              </a:rPr>
              <a:t>representative</a:t>
            </a:r>
            <a:r>
              <a:rPr lang="it-IT" sz="2200" dirty="0">
                <a:latin typeface="Aptos" panose="020B0004020202020204" pitchFamily="34" charset="0"/>
              </a:rPr>
              <a:t> of the </a:t>
            </a:r>
            <a:r>
              <a:rPr lang="it-IT" sz="2200" dirty="0" err="1">
                <a:latin typeface="Aptos" panose="020B0004020202020204" pitchFamily="34" charset="0"/>
              </a:rPr>
              <a:t>entire</a:t>
            </a:r>
            <a:r>
              <a:rPr lang="it-IT" sz="2200" dirty="0">
                <a:latin typeface="Aptos" panose="020B0004020202020204" pitchFamily="34" charset="0"/>
              </a:rPr>
              <a:t> data </a:t>
            </a:r>
            <a:r>
              <a:rPr lang="it-IT" sz="2200" dirty="0" err="1">
                <a:latin typeface="Aptos" panose="020B0004020202020204" pitchFamily="34" charset="0"/>
              </a:rPr>
              <a:t>distribution</a:t>
            </a:r>
            <a:endParaRPr lang="it-IT" sz="2200" dirty="0">
              <a:latin typeface="Aptos" panose="020B0004020202020204" pitchFamily="34" charset="0"/>
            </a:endParaRPr>
          </a:p>
          <a:p>
            <a:pPr marL="457200" lvl="1" indent="0">
              <a:buNone/>
            </a:pPr>
            <a:endParaRPr lang="it-IT" sz="1800" dirty="0"/>
          </a:p>
        </p:txBody>
      </p:sp>
      <p:sp>
        <p:nvSpPr>
          <p:cNvPr id="11" name="CasellaDiTesto 10">
            <a:extLst>
              <a:ext uri="{FF2B5EF4-FFF2-40B4-BE49-F238E27FC236}">
                <a16:creationId xmlns:a16="http://schemas.microsoft.com/office/drawing/2014/main" id="{17822422-593D-6769-46C6-D16ED54226BF}"/>
              </a:ext>
            </a:extLst>
          </p:cNvPr>
          <p:cNvSpPr txBox="1"/>
          <p:nvPr/>
        </p:nvSpPr>
        <p:spPr>
          <a:xfrm>
            <a:off x="138425" y="4588498"/>
            <a:ext cx="5670205" cy="1384995"/>
          </a:xfrm>
          <a:prstGeom prst="rect">
            <a:avLst/>
          </a:prstGeom>
          <a:noFill/>
          <a:ln>
            <a:solidFill>
              <a:schemeClr val="accent1">
                <a:shade val="15000"/>
              </a:schemeClr>
            </a:solidFill>
          </a:ln>
        </p:spPr>
        <p:txBody>
          <a:bodyPr wrap="square">
            <a:spAutoFit/>
          </a:bodyPr>
          <a:lstStyle/>
          <a:p>
            <a:r>
              <a:rPr lang="it-IT" sz="1200" dirty="0"/>
              <a:t>*</a:t>
            </a:r>
            <a:r>
              <a:rPr lang="it-IT" sz="1200" dirty="0" err="1"/>
              <a:t>Ducange</a:t>
            </a:r>
            <a:r>
              <a:rPr lang="it-IT" sz="1200" dirty="0"/>
              <a:t>, P., </a:t>
            </a:r>
            <a:r>
              <a:rPr lang="it-IT" sz="1200" dirty="0" err="1"/>
              <a:t>Marcelloni</a:t>
            </a:r>
            <a:r>
              <a:rPr lang="it-IT" sz="1200" dirty="0"/>
              <a:t>, </a:t>
            </a:r>
            <a:r>
              <a:rPr lang="it-IT" sz="1200" dirty="0" err="1"/>
              <a:t>F</a:t>
            </a:r>
            <a:r>
              <a:rPr lang="it-IT" sz="1200" dirty="0"/>
              <a:t>., Renda, A., &amp; Ruffini, </a:t>
            </a:r>
            <a:r>
              <a:rPr lang="it-IT" sz="1200" dirty="0" err="1"/>
              <a:t>F</a:t>
            </a:r>
            <a:r>
              <a:rPr lang="it-IT" sz="1200" dirty="0"/>
              <a:t>. (2024, June). </a:t>
            </a:r>
            <a:r>
              <a:rPr lang="it-IT" sz="1200" dirty="0" err="1"/>
              <a:t>Consistent</a:t>
            </a:r>
            <a:r>
              <a:rPr lang="it-IT" sz="1200" dirty="0"/>
              <a:t> Post-Hoc </a:t>
            </a:r>
            <a:r>
              <a:rPr lang="it-IT" sz="1200" dirty="0" err="1"/>
              <a:t>Explainability</a:t>
            </a:r>
            <a:r>
              <a:rPr lang="it-IT" sz="1200" dirty="0"/>
              <a:t> in </a:t>
            </a:r>
            <a:r>
              <a:rPr lang="it-IT" sz="1200" dirty="0" err="1"/>
              <a:t>Federated</a:t>
            </a:r>
            <a:r>
              <a:rPr lang="it-IT" sz="1200" dirty="0"/>
              <a:t> Learning </a:t>
            </a:r>
            <a:r>
              <a:rPr lang="it-IT" sz="1200" dirty="0" err="1"/>
              <a:t>through</a:t>
            </a:r>
            <a:r>
              <a:rPr lang="it-IT" sz="1200" dirty="0"/>
              <a:t> </a:t>
            </a:r>
            <a:r>
              <a:rPr lang="it-IT" sz="1200" dirty="0" err="1"/>
              <a:t>Federated</a:t>
            </a:r>
            <a:r>
              <a:rPr lang="it-IT" sz="1200" dirty="0"/>
              <a:t> Fuzzy Clustering. In 2024 IEEE International Conference on Fuzzy Systems (FUZZ-IEEE) (pp. 1-10). IEEE.</a:t>
            </a:r>
          </a:p>
          <a:p>
            <a:pPr marL="285750" indent="-285750">
              <a:buFont typeface="Arial" panose="020B0604020202020204" pitchFamily="34" charset="0"/>
              <a:buChar char="•"/>
            </a:pPr>
            <a:endParaRPr lang="it-IT" sz="1200" dirty="0"/>
          </a:p>
          <a:p>
            <a:pPr marL="0" indent="0">
              <a:buNone/>
            </a:pPr>
            <a:r>
              <a:rPr lang="it-IT" sz="1200" dirty="0"/>
              <a:t>+ </a:t>
            </a:r>
            <a:r>
              <a:rPr lang="it-IT" sz="1200" dirty="0" err="1"/>
              <a:t>Bárcena</a:t>
            </a:r>
            <a:r>
              <a:rPr lang="it-IT" sz="1200" dirty="0"/>
              <a:t>, </a:t>
            </a:r>
            <a:r>
              <a:rPr lang="it-IT" sz="1200" dirty="0" err="1"/>
              <a:t>J</a:t>
            </a:r>
            <a:r>
              <a:rPr lang="it-IT" sz="1200" dirty="0"/>
              <a:t>. L. C., </a:t>
            </a:r>
            <a:r>
              <a:rPr lang="it-IT" sz="1200" dirty="0" err="1"/>
              <a:t>Marcelloni</a:t>
            </a:r>
            <a:r>
              <a:rPr lang="it-IT" sz="1200" dirty="0"/>
              <a:t>, </a:t>
            </a:r>
            <a:r>
              <a:rPr lang="it-IT" sz="1200" dirty="0" err="1"/>
              <a:t>F</a:t>
            </a:r>
            <a:r>
              <a:rPr lang="it-IT" sz="1200" dirty="0"/>
              <a:t>., Renda, A., </a:t>
            </a:r>
            <a:r>
              <a:rPr lang="it-IT" sz="1200" dirty="0" err="1"/>
              <a:t>Bechini</a:t>
            </a:r>
            <a:r>
              <a:rPr lang="it-IT" sz="1200" dirty="0"/>
              <a:t>, A., &amp; </a:t>
            </a:r>
            <a:r>
              <a:rPr lang="it-IT" sz="1200" dirty="0" err="1"/>
              <a:t>Ducange</a:t>
            </a:r>
            <a:r>
              <a:rPr lang="it-IT" sz="1200" dirty="0"/>
              <a:t>, P. (2024). </a:t>
            </a:r>
            <a:r>
              <a:rPr lang="it-IT" sz="1200" dirty="0" err="1"/>
              <a:t>Federated</a:t>
            </a:r>
            <a:r>
              <a:rPr lang="it-IT" sz="1200" dirty="0"/>
              <a:t> c-</a:t>
            </a:r>
            <a:r>
              <a:rPr lang="it-IT" sz="1200" dirty="0" err="1"/>
              <a:t>means</a:t>
            </a:r>
            <a:r>
              <a:rPr lang="it-IT" sz="1200" dirty="0"/>
              <a:t> and Fuzzy c-</a:t>
            </a:r>
            <a:r>
              <a:rPr lang="it-IT" sz="1200" dirty="0" err="1"/>
              <a:t>means</a:t>
            </a:r>
            <a:r>
              <a:rPr lang="it-IT" sz="1200" dirty="0"/>
              <a:t> Clustering </a:t>
            </a:r>
            <a:r>
              <a:rPr lang="it-IT" sz="1200" dirty="0" err="1"/>
              <a:t>Algorithms</a:t>
            </a:r>
            <a:r>
              <a:rPr lang="it-IT" sz="1200" dirty="0"/>
              <a:t> for </a:t>
            </a:r>
            <a:r>
              <a:rPr lang="it-IT" sz="1200" dirty="0" err="1"/>
              <a:t>Horizontally</a:t>
            </a:r>
            <a:r>
              <a:rPr lang="it-IT" sz="1200" dirty="0"/>
              <a:t> and </a:t>
            </a:r>
            <a:r>
              <a:rPr lang="it-IT" sz="1200" dirty="0" err="1"/>
              <a:t>Vertically</a:t>
            </a:r>
            <a:r>
              <a:rPr lang="it-IT" sz="1200" dirty="0"/>
              <a:t> </a:t>
            </a:r>
            <a:r>
              <a:rPr lang="it-IT" sz="1200" dirty="0" err="1"/>
              <a:t>Partitioned</a:t>
            </a:r>
            <a:r>
              <a:rPr lang="it-IT" sz="1200" dirty="0"/>
              <a:t> Data. IEEE </a:t>
            </a:r>
            <a:r>
              <a:rPr lang="it-IT" sz="1200" dirty="0" err="1"/>
              <a:t>Transactions</a:t>
            </a:r>
            <a:r>
              <a:rPr lang="it-IT" sz="1200" dirty="0"/>
              <a:t> on </a:t>
            </a:r>
            <a:r>
              <a:rPr lang="it-IT" sz="1200" dirty="0" err="1"/>
              <a:t>Artificial</a:t>
            </a:r>
            <a:r>
              <a:rPr lang="it-IT" sz="1200" dirty="0"/>
              <a:t> Intelligence.</a:t>
            </a:r>
          </a:p>
        </p:txBody>
      </p:sp>
    </p:spTree>
    <p:custDataLst>
      <p:tags r:id="rId1"/>
    </p:custDataLst>
    <p:extLst>
      <p:ext uri="{BB962C8B-B14F-4D97-AF65-F5344CB8AC3E}">
        <p14:creationId xmlns:p14="http://schemas.microsoft.com/office/powerpoint/2010/main" val="759148537"/>
      </p:ext>
    </p:extLst>
  </p:cSld>
  <p:clrMapOvr>
    <a:masterClrMapping/>
  </p:clrMapOvr>
  <mc:AlternateContent xmlns:mc="http://schemas.openxmlformats.org/markup-compatibility/2006" xmlns:p14="http://schemas.microsoft.com/office/powerpoint/2010/main">
    <mc:Choice Requires="p14">
      <p:transition spd="slow" p14:dur="2000" advTm="114921"/>
    </mc:Choice>
    <mc:Fallback xmlns="">
      <p:transition spd="slow" advTm="11492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49F21E-493B-2E7B-3457-A2DE4266E921}"/>
              </a:ext>
            </a:extLst>
          </p:cNvPr>
          <p:cNvSpPr>
            <a:spLocks noGrp="1"/>
          </p:cNvSpPr>
          <p:nvPr>
            <p:ph type="title"/>
          </p:nvPr>
        </p:nvSpPr>
        <p:spPr>
          <a:xfrm>
            <a:off x="197088" y="202991"/>
            <a:ext cx="10515600" cy="1325563"/>
          </a:xfrm>
        </p:spPr>
        <p:txBody>
          <a:bodyPr/>
          <a:lstStyle/>
          <a:p>
            <a:r>
              <a:rPr lang="it-IT" b="1" dirty="0"/>
              <a:t>OPENFL-XAI</a:t>
            </a:r>
          </a:p>
        </p:txBody>
      </p:sp>
      <p:sp>
        <p:nvSpPr>
          <p:cNvPr id="3" name="Rettangolo 2">
            <a:extLst>
              <a:ext uri="{FF2B5EF4-FFF2-40B4-BE49-F238E27FC236}">
                <a16:creationId xmlns:a16="http://schemas.microsoft.com/office/drawing/2014/main" id="{00191C8C-1573-ED7F-BE61-32C14BD7CAAF}"/>
              </a:ext>
            </a:extLst>
          </p:cNvPr>
          <p:cNvSpPr/>
          <p:nvPr/>
        </p:nvSpPr>
        <p:spPr>
          <a:xfrm>
            <a:off x="154224" y="1362276"/>
            <a:ext cx="965609" cy="899475"/>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contenuto 4">
            <a:extLst>
              <a:ext uri="{FF2B5EF4-FFF2-40B4-BE49-F238E27FC236}">
                <a16:creationId xmlns:a16="http://schemas.microsoft.com/office/drawing/2014/main" id="{154F25BE-C4D1-881D-C110-A877628F24D4}"/>
              </a:ext>
            </a:extLst>
          </p:cNvPr>
          <p:cNvSpPr txBox="1">
            <a:spLocks/>
          </p:cNvSpPr>
          <p:nvPr/>
        </p:nvSpPr>
        <p:spPr>
          <a:xfrm>
            <a:off x="1585913" y="1272314"/>
            <a:ext cx="10229850" cy="4269381"/>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200" kern="1200">
                <a:solidFill>
                  <a:schemeClr val="tx1"/>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200" kern="1200">
                <a:solidFill>
                  <a:schemeClr val="tx1"/>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200" kern="1200">
                <a:solidFill>
                  <a:schemeClr val="tx1"/>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200" kern="1200">
                <a:solidFill>
                  <a:schemeClr val="tx1"/>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200" kern="120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1" dirty="0" err="1">
                <a:latin typeface="Calibri" panose="020F0502020204030204" pitchFamily="34" charset="0"/>
                <a:cs typeface="Calibri" panose="020F0502020204030204" pitchFamily="34" charset="0"/>
              </a:rPr>
              <a:t>OpenFL</a:t>
            </a:r>
            <a:r>
              <a:rPr lang="it-IT" sz="2000" b="1" dirty="0">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rPr>
              <a:t>framework</a:t>
            </a:r>
            <a:r>
              <a:rPr lang="it-IT" sz="2000" b="1" dirty="0">
                <a:latin typeface="Calibri" panose="020F0502020204030204" pitchFamily="34" charset="0"/>
                <a:cs typeface="Calibri" panose="020F0502020204030204" pitchFamily="34" charset="0"/>
              </a:rPr>
              <a: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developed</a:t>
            </a:r>
            <a:r>
              <a:rPr lang="it-IT" sz="2000" dirty="0">
                <a:latin typeface="Calibri" panose="020F0502020204030204" pitchFamily="34" charset="0"/>
                <a:cs typeface="Calibri" panose="020F0502020204030204" pitchFamily="34" charset="0"/>
              </a:rPr>
              <a:t> by </a:t>
            </a:r>
            <a:r>
              <a:rPr lang="it-IT" sz="2000" i="1" dirty="0">
                <a:latin typeface="Calibri" panose="020F0502020204030204" pitchFamily="34" charset="0"/>
                <a:cs typeface="Calibri" panose="020F0502020204030204" pitchFamily="34" charset="0"/>
              </a:rPr>
              <a:t>Intel</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now</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hosted</a:t>
            </a:r>
            <a:r>
              <a:rPr lang="it-IT" sz="2000" dirty="0">
                <a:latin typeface="Calibri" panose="020F0502020204030204" pitchFamily="34" charset="0"/>
                <a:cs typeface="Calibri" panose="020F0502020204030204" pitchFamily="34" charset="0"/>
              </a:rPr>
              <a:t> by The Linux Foundation</a:t>
            </a:r>
          </a:p>
          <a:p>
            <a:pPr lvl="1"/>
            <a:r>
              <a:rPr lang="it-IT" sz="2000" dirty="0" err="1">
                <a:latin typeface="Calibri" panose="020F0502020204030204" pitchFamily="34" charset="0"/>
                <a:cs typeface="Calibri" panose="020F0502020204030204" pitchFamily="34" charset="0"/>
              </a:rPr>
              <a:t>Seamless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integration</a:t>
            </a:r>
            <a:r>
              <a:rPr lang="it-IT" sz="2000" dirty="0">
                <a:latin typeface="Calibri" panose="020F0502020204030204" pitchFamily="34" charset="0"/>
                <a:cs typeface="Calibri" panose="020F0502020204030204" pitchFamily="34" charset="0"/>
              </a:rPr>
              <a:t> with containers </a:t>
            </a:r>
            <a:r>
              <a:rPr lang="it-IT" sz="2000" dirty="0" err="1">
                <a:latin typeface="Calibri" panose="020F0502020204030204" pitchFamily="34" charset="0"/>
                <a:cs typeface="Calibri" panose="020F0502020204030204" pitchFamily="34" charset="0"/>
              </a:rPr>
              <a:t>paradigm</a:t>
            </a:r>
            <a:endParaRPr lang="it-IT" sz="2000" dirty="0">
              <a:latin typeface="Calibri" panose="020F0502020204030204" pitchFamily="34" charset="0"/>
              <a:cs typeface="Calibri" panose="020F0502020204030204" pitchFamily="34" charset="0"/>
            </a:endParaRPr>
          </a:p>
          <a:p>
            <a:pPr lvl="1"/>
            <a:r>
              <a:rPr lang="it-IT" sz="2000" dirty="0">
                <a:latin typeface="NimbusRomNo9L"/>
              </a:rPr>
              <a:t>Highly </a:t>
            </a:r>
            <a:r>
              <a:rPr lang="it-IT" sz="2000" dirty="0" err="1">
                <a:latin typeface="NimbusRomNo9L"/>
              </a:rPr>
              <a:t>flexible</a:t>
            </a:r>
            <a:r>
              <a:rPr lang="it-IT" sz="2000" dirty="0">
                <a:latin typeface="NimbusRomNo9L"/>
              </a:rPr>
              <a:t>, </a:t>
            </a:r>
            <a:r>
              <a:rPr lang="it-IT" sz="2000" dirty="0" err="1">
                <a:latin typeface="NimbusRomNo9L"/>
              </a:rPr>
              <a:t>although</a:t>
            </a:r>
            <a:r>
              <a:rPr lang="it-IT" sz="2000" dirty="0">
                <a:latin typeface="NimbusRomNo9L"/>
              </a:rPr>
              <a:t> </a:t>
            </a:r>
            <a:r>
              <a:rPr lang="it-IT" sz="2000" dirty="0" err="1">
                <a:latin typeface="NimbusRomNo9L"/>
              </a:rPr>
              <a:t>d</a:t>
            </a:r>
            <a:r>
              <a:rPr lang="it-IT" sz="2000" dirty="0" err="1">
                <a:effectLst/>
                <a:latin typeface="NimbusRomNo9L"/>
              </a:rPr>
              <a:t>esigned</a:t>
            </a:r>
            <a:r>
              <a:rPr lang="it-IT" sz="2000" dirty="0">
                <a:effectLst/>
                <a:latin typeface="NimbusRomNo9L"/>
              </a:rPr>
              <a:t> for the </a:t>
            </a:r>
            <a:r>
              <a:rPr lang="it-IT" sz="2000" dirty="0" err="1">
                <a:effectLst/>
                <a:latin typeface="NimbusRomNo9L"/>
              </a:rPr>
              <a:t>aggregation</a:t>
            </a:r>
            <a:r>
              <a:rPr lang="it-IT" sz="2000" dirty="0">
                <a:effectLst/>
                <a:latin typeface="NimbusRomNo9L"/>
              </a:rPr>
              <a:t> of models like </a:t>
            </a:r>
            <a:r>
              <a:rPr lang="it-IT" sz="2000" dirty="0" err="1">
                <a:effectLst/>
                <a:latin typeface="NimbusRomNo9L"/>
              </a:rPr>
              <a:t>NNs</a:t>
            </a:r>
            <a:r>
              <a:rPr lang="it-IT" sz="2000" dirty="0">
                <a:effectLst/>
                <a:latin typeface="NimbusRomNo9L"/>
              </a:rPr>
              <a:t>, (i.e. via </a:t>
            </a:r>
            <a:r>
              <a:rPr lang="it-IT" sz="2000" dirty="0" err="1">
                <a:effectLst/>
                <a:latin typeface="NimbusRomNo9L"/>
              </a:rPr>
              <a:t>FedAvg</a:t>
            </a:r>
            <a:r>
              <a:rPr lang="it-IT" sz="2000" dirty="0">
                <a:latin typeface="NimbusRomNo9L"/>
              </a:rPr>
              <a:t>)</a:t>
            </a:r>
            <a:endParaRPr lang="it-IT" sz="2000" dirty="0">
              <a:latin typeface="Calibri" panose="020F0502020204030204" pitchFamily="34" charset="0"/>
              <a:cs typeface="Calibri" panose="020F0502020204030204" pitchFamily="34" charset="0"/>
            </a:endParaRPr>
          </a:p>
          <a:p>
            <a:endParaRPr lang="it-IT" sz="2000" dirty="0">
              <a:latin typeface="Calibri" panose="020F0502020204030204" pitchFamily="34" charset="0"/>
              <a:cs typeface="Calibri" panose="020F0502020204030204" pitchFamily="34" charset="0"/>
            </a:endParaRPr>
          </a:p>
          <a:p>
            <a:r>
              <a:rPr lang="it-IT" sz="2000" dirty="0">
                <a:latin typeface="Calibri" panose="020F0502020204030204" pitchFamily="34" charset="0"/>
                <a:cs typeface="Calibri" panose="020F0502020204030204" pitchFamily="34" charset="0"/>
              </a:rPr>
              <a:t>Extended to support FL of </a:t>
            </a:r>
            <a:r>
              <a:rPr lang="it-IT" sz="2000" dirty="0" err="1">
                <a:latin typeface="Calibri" panose="020F0502020204030204" pitchFamily="34" charset="0"/>
                <a:cs typeface="Calibri" panose="020F0502020204030204" pitchFamily="34" charset="0"/>
              </a:rPr>
              <a:t>inherently</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interpretable</a:t>
            </a:r>
            <a:r>
              <a:rPr lang="it-IT" sz="2000" dirty="0">
                <a:latin typeface="Calibri" panose="020F0502020204030204" pitchFamily="34" charset="0"/>
                <a:cs typeface="Calibri" panose="020F0502020204030204" pitchFamily="34" charset="0"/>
              </a:rPr>
              <a:t> models</a:t>
            </a:r>
          </a:p>
          <a:p>
            <a:pPr lvl="1"/>
            <a:r>
              <a:rPr lang="it-IT" sz="2000" b="1" dirty="0" err="1">
                <a:latin typeface="Calibri" panose="020F0502020204030204" pitchFamily="34" charset="0"/>
                <a:cs typeface="Calibri" panose="020F0502020204030204" pitchFamily="34" charset="0"/>
              </a:rPr>
              <a:t>OpenFL</a:t>
            </a:r>
            <a:r>
              <a:rPr lang="it-IT" sz="2000" b="1" dirty="0">
                <a:latin typeface="Calibri" panose="020F0502020204030204" pitchFamily="34" charset="0"/>
                <a:cs typeface="Calibri" panose="020F0502020204030204" pitchFamily="34" charset="0"/>
              </a:rPr>
              <a:t>-XAI        </a:t>
            </a:r>
            <a:r>
              <a:rPr lang="it-IT"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https://github.com/Unipisa/OpenFL-XAI</a:t>
            </a:r>
            <a:r>
              <a:rPr lang="it-IT" sz="2000" dirty="0">
                <a:latin typeface="Calibri" panose="020F0502020204030204" pitchFamily="34" charset="0"/>
                <a:cs typeface="Calibri" panose="020F0502020204030204" pitchFamily="34" charset="0"/>
              </a:rPr>
              <a:t> </a:t>
            </a:r>
          </a:p>
          <a:p>
            <a:endParaRPr lang="it-IT" sz="2000" dirty="0">
              <a:effectLst/>
              <a:latin typeface="Calibri" panose="020F0502020204030204" pitchFamily="34" charset="0"/>
              <a:cs typeface="Calibri" panose="020F0502020204030204" pitchFamily="34" charset="0"/>
            </a:endParaRPr>
          </a:p>
          <a:p>
            <a:endParaRPr lang="it-IT" sz="2000" dirty="0">
              <a:effectLst/>
              <a:latin typeface="Calibri" panose="020F0502020204030204" pitchFamily="34" charset="0"/>
              <a:cs typeface="Calibri" panose="020F0502020204030204" pitchFamily="34" charset="0"/>
            </a:endParaRPr>
          </a:p>
          <a:p>
            <a:r>
              <a:rPr lang="it-IT" sz="2000" dirty="0">
                <a:effectLst/>
                <a:latin typeface="Calibri" panose="020F0502020204030204" pitchFamily="34" charset="0"/>
                <a:cs typeface="Calibri" panose="020F0502020204030204" pitchFamily="34" charset="0"/>
              </a:rPr>
              <a:t>Supports </a:t>
            </a:r>
            <a:r>
              <a:rPr lang="it-IT" sz="2000" dirty="0" err="1">
                <a:effectLst/>
                <a:latin typeface="Calibri" panose="020F0502020204030204" pitchFamily="34" charset="0"/>
                <a:cs typeface="Calibri" panose="020F0502020204030204" pitchFamily="34" charset="0"/>
              </a:rPr>
              <a:t>research</a:t>
            </a:r>
            <a:r>
              <a:rPr lang="it-IT" sz="2000" dirty="0">
                <a:effectLst/>
                <a:latin typeface="Calibri" panose="020F0502020204030204" pitchFamily="34" charset="0"/>
                <a:cs typeface="Calibri" panose="020F0502020204030204" pitchFamily="34" charset="0"/>
              </a:rPr>
              <a:t>, </a:t>
            </a:r>
            <a:r>
              <a:rPr lang="it-IT" sz="2000" dirty="0" err="1">
                <a:effectLst/>
                <a:latin typeface="Calibri" panose="020F0502020204030204" pitchFamily="34" charset="0"/>
                <a:cs typeface="Calibri" panose="020F0502020204030204" pitchFamily="34" charset="0"/>
              </a:rPr>
              <a:t>development</a:t>
            </a:r>
            <a:r>
              <a:rPr lang="it-IT" sz="2000" dirty="0">
                <a:effectLst/>
                <a:latin typeface="Calibri" panose="020F0502020204030204" pitchFamily="34" charset="0"/>
                <a:cs typeface="Calibri" panose="020F0502020204030204" pitchFamily="34" charset="0"/>
              </a:rPr>
              <a:t>, and </a:t>
            </a:r>
            <a:r>
              <a:rPr lang="it-IT" sz="2000" dirty="0" err="1">
                <a:effectLst/>
                <a:latin typeface="Calibri" panose="020F0502020204030204" pitchFamily="34" charset="0"/>
                <a:cs typeface="Calibri" panose="020F0502020204030204" pitchFamily="34" charset="0"/>
              </a:rPr>
              <a:t>demonstration</a:t>
            </a:r>
            <a:r>
              <a:rPr lang="it-IT" sz="2000" dirty="0">
                <a:effectLst/>
                <a:latin typeface="Calibri" panose="020F0502020204030204" pitchFamily="34" charset="0"/>
                <a:cs typeface="Calibri" panose="020F0502020204030204" pitchFamily="34" charset="0"/>
              </a:rPr>
              <a:t> activities </a:t>
            </a:r>
            <a:r>
              <a:rPr lang="it-IT" sz="2000" dirty="0" err="1">
                <a:effectLst/>
                <a:latin typeface="Calibri" panose="020F0502020204030204" pitchFamily="34" charset="0"/>
                <a:cs typeface="Calibri" panose="020F0502020204030204" pitchFamily="34" charset="0"/>
              </a:rPr>
              <a:t>concerning</a:t>
            </a:r>
            <a:r>
              <a:rPr lang="it-IT" sz="2000" dirty="0">
                <a:effectLst/>
                <a:latin typeface="Calibri" panose="020F0502020204030204" pitchFamily="34" charset="0"/>
                <a:cs typeface="Calibri" panose="020F0502020204030204" pitchFamily="34" charset="0"/>
              </a:rPr>
              <a:t> the FL of XAI models</a:t>
            </a:r>
            <a:endParaRPr lang="it-IT" sz="2000"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39D1ADE-F5B4-7AE6-0B81-7062EEC95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88" y="1694832"/>
            <a:ext cx="860189" cy="208775"/>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descr="Immagine che contiene modello, quadrato, pixel, design&#10;&#10;Descrizione generata automaticamente">
            <a:extLst>
              <a:ext uri="{FF2B5EF4-FFF2-40B4-BE49-F238E27FC236}">
                <a16:creationId xmlns:a16="http://schemas.microsoft.com/office/drawing/2014/main" id="{6A847D76-451F-A1D4-1487-4681F40BDA21}"/>
              </a:ext>
            </a:extLst>
          </p:cNvPr>
          <p:cNvPicPr>
            <a:picLocks noChangeAspect="1"/>
          </p:cNvPicPr>
          <p:nvPr/>
        </p:nvPicPr>
        <p:blipFill>
          <a:blip r:embed="rId5"/>
          <a:stretch>
            <a:fillRect/>
          </a:stretch>
        </p:blipFill>
        <p:spPr>
          <a:xfrm>
            <a:off x="10165807" y="2846878"/>
            <a:ext cx="1329877" cy="1329877"/>
          </a:xfrm>
          <a:prstGeom prst="rect">
            <a:avLst/>
          </a:prstGeom>
        </p:spPr>
      </p:pic>
      <p:sp>
        <p:nvSpPr>
          <p:cNvPr id="5" name="CasellaDiTesto 4">
            <a:extLst>
              <a:ext uri="{FF2B5EF4-FFF2-40B4-BE49-F238E27FC236}">
                <a16:creationId xmlns:a16="http://schemas.microsoft.com/office/drawing/2014/main" id="{DD9A6204-9826-3BAE-34F9-939F0881A2AD}"/>
              </a:ext>
            </a:extLst>
          </p:cNvPr>
          <p:cNvSpPr txBox="1"/>
          <p:nvPr/>
        </p:nvSpPr>
        <p:spPr>
          <a:xfrm>
            <a:off x="154224" y="5707973"/>
            <a:ext cx="11341460" cy="492443"/>
          </a:xfrm>
          <a:prstGeom prst="rect">
            <a:avLst/>
          </a:prstGeom>
          <a:noFill/>
          <a:ln>
            <a:solidFill>
              <a:schemeClr val="accent1">
                <a:shade val="15000"/>
              </a:schemeClr>
            </a:solidFill>
          </a:ln>
        </p:spPr>
        <p:txBody>
          <a:bodyPr wrap="square">
            <a:spAutoFit/>
          </a:bodyPr>
          <a:lstStyle/>
          <a:p>
            <a:r>
              <a:rPr lang="it-IT" sz="1300" b="0" i="0" u="none" strike="noStrike" dirty="0" err="1">
                <a:solidFill>
                  <a:srgbClr val="222222"/>
                </a:solidFill>
                <a:effectLst/>
                <a:latin typeface="Arial" panose="020B0604020202020204" pitchFamily="34" charset="0"/>
              </a:rPr>
              <a:t>Daole</a:t>
            </a:r>
            <a:r>
              <a:rPr lang="it-IT" sz="1300" b="0" i="0" u="none" strike="noStrike" dirty="0">
                <a:solidFill>
                  <a:srgbClr val="222222"/>
                </a:solidFill>
                <a:effectLst/>
                <a:latin typeface="Arial" panose="020B0604020202020204" pitchFamily="34" charset="0"/>
              </a:rPr>
              <a:t>, M., Schiavo, A., </a:t>
            </a:r>
            <a:r>
              <a:rPr lang="it-IT" sz="1300" b="0" i="0" u="none" strike="noStrike" dirty="0" err="1">
                <a:solidFill>
                  <a:srgbClr val="222222"/>
                </a:solidFill>
                <a:effectLst/>
                <a:latin typeface="Arial" panose="020B0604020202020204" pitchFamily="34" charset="0"/>
              </a:rPr>
              <a:t>Bárcena</a:t>
            </a:r>
            <a:r>
              <a:rPr lang="it-IT" sz="1300" b="0" i="0" u="none" strike="noStrike" dirty="0">
                <a:solidFill>
                  <a:srgbClr val="222222"/>
                </a:solidFill>
                <a:effectLst/>
                <a:latin typeface="Arial" panose="020B0604020202020204" pitchFamily="34" charset="0"/>
              </a:rPr>
              <a:t>, </a:t>
            </a:r>
            <a:r>
              <a:rPr lang="it-IT" sz="1300" b="0" i="0" u="none" strike="noStrike" dirty="0" err="1">
                <a:solidFill>
                  <a:srgbClr val="222222"/>
                </a:solidFill>
                <a:effectLst/>
                <a:latin typeface="Arial" panose="020B0604020202020204" pitchFamily="34" charset="0"/>
              </a:rPr>
              <a:t>J</a:t>
            </a:r>
            <a:r>
              <a:rPr lang="it-IT" sz="1300" b="0" i="0" u="none" strike="noStrike" dirty="0">
                <a:solidFill>
                  <a:srgbClr val="222222"/>
                </a:solidFill>
                <a:effectLst/>
                <a:latin typeface="Arial" panose="020B0604020202020204" pitchFamily="34" charset="0"/>
              </a:rPr>
              <a:t>. L. C., </a:t>
            </a:r>
            <a:r>
              <a:rPr lang="it-IT" sz="1300" b="0" i="0" u="none" strike="noStrike" dirty="0" err="1">
                <a:solidFill>
                  <a:srgbClr val="222222"/>
                </a:solidFill>
                <a:effectLst/>
                <a:latin typeface="Arial" panose="020B0604020202020204" pitchFamily="34" charset="0"/>
              </a:rPr>
              <a:t>Ducange</a:t>
            </a:r>
            <a:r>
              <a:rPr lang="it-IT" sz="1300" b="0" i="0" u="none" strike="noStrike" dirty="0">
                <a:solidFill>
                  <a:srgbClr val="222222"/>
                </a:solidFill>
                <a:effectLst/>
                <a:latin typeface="Arial" panose="020B0604020202020204" pitchFamily="34" charset="0"/>
              </a:rPr>
              <a:t>, P., </a:t>
            </a:r>
            <a:r>
              <a:rPr lang="it-IT" sz="1300" b="0" i="0" u="none" strike="noStrike" dirty="0" err="1">
                <a:solidFill>
                  <a:srgbClr val="222222"/>
                </a:solidFill>
                <a:effectLst/>
                <a:latin typeface="Arial" panose="020B0604020202020204" pitchFamily="34" charset="0"/>
              </a:rPr>
              <a:t>Marcelloni</a:t>
            </a:r>
            <a:r>
              <a:rPr lang="it-IT" sz="1300" b="0" i="0" u="none" strike="noStrike" dirty="0">
                <a:solidFill>
                  <a:srgbClr val="222222"/>
                </a:solidFill>
                <a:effectLst/>
                <a:latin typeface="Arial" panose="020B0604020202020204" pitchFamily="34" charset="0"/>
              </a:rPr>
              <a:t>, </a:t>
            </a:r>
            <a:r>
              <a:rPr lang="it-IT" sz="1300" b="0" i="0" u="none" strike="noStrike" dirty="0" err="1">
                <a:solidFill>
                  <a:srgbClr val="222222"/>
                </a:solidFill>
                <a:effectLst/>
                <a:latin typeface="Arial" panose="020B0604020202020204" pitchFamily="34" charset="0"/>
              </a:rPr>
              <a:t>F</a:t>
            </a:r>
            <a:r>
              <a:rPr lang="it-IT" sz="1300" b="0" i="0" u="none" strike="noStrike" dirty="0">
                <a:solidFill>
                  <a:srgbClr val="222222"/>
                </a:solidFill>
                <a:effectLst/>
                <a:latin typeface="Arial" panose="020B0604020202020204" pitchFamily="34" charset="0"/>
              </a:rPr>
              <a:t>., &amp; Renda, A. (2023). </a:t>
            </a:r>
            <a:r>
              <a:rPr lang="it-IT" sz="1300" b="0" i="0" u="none" strike="noStrike" dirty="0" err="1">
                <a:solidFill>
                  <a:srgbClr val="222222"/>
                </a:solidFill>
                <a:effectLst/>
                <a:latin typeface="Arial" panose="020B0604020202020204" pitchFamily="34" charset="0"/>
              </a:rPr>
              <a:t>OpenFL</a:t>
            </a:r>
            <a:r>
              <a:rPr lang="it-IT" sz="1300" b="0" i="0" u="none" strike="noStrike" dirty="0">
                <a:solidFill>
                  <a:srgbClr val="222222"/>
                </a:solidFill>
                <a:effectLst/>
                <a:latin typeface="Arial" panose="020B0604020202020204" pitchFamily="34" charset="0"/>
              </a:rPr>
              <a:t>-XAI: </a:t>
            </a:r>
            <a:r>
              <a:rPr lang="it-IT" sz="1300" b="0" i="0" u="none" strike="noStrike" dirty="0" err="1">
                <a:solidFill>
                  <a:srgbClr val="222222"/>
                </a:solidFill>
                <a:effectLst/>
                <a:latin typeface="Arial" panose="020B0604020202020204" pitchFamily="34" charset="0"/>
              </a:rPr>
              <a:t>Federated</a:t>
            </a:r>
            <a:r>
              <a:rPr lang="it-IT" sz="1300" b="0" i="0" u="none" strike="noStrike" dirty="0">
                <a:solidFill>
                  <a:srgbClr val="222222"/>
                </a:solidFill>
                <a:effectLst/>
                <a:latin typeface="Arial" panose="020B0604020202020204" pitchFamily="34" charset="0"/>
              </a:rPr>
              <a:t> learning of </a:t>
            </a:r>
            <a:r>
              <a:rPr lang="it-IT" sz="1300" b="0" i="0" u="none" strike="noStrike" dirty="0" err="1">
                <a:solidFill>
                  <a:srgbClr val="222222"/>
                </a:solidFill>
                <a:effectLst/>
                <a:latin typeface="Arial" panose="020B0604020202020204" pitchFamily="34" charset="0"/>
              </a:rPr>
              <a:t>explainable</a:t>
            </a:r>
            <a:r>
              <a:rPr lang="it-IT" sz="1300" b="0" i="0" u="none" strike="noStrike" dirty="0">
                <a:solidFill>
                  <a:srgbClr val="222222"/>
                </a:solidFill>
                <a:effectLst/>
                <a:latin typeface="Arial" panose="020B0604020202020204" pitchFamily="34" charset="0"/>
              </a:rPr>
              <a:t> </a:t>
            </a:r>
            <a:r>
              <a:rPr lang="it-IT" sz="1300" b="0" i="0" u="none" strike="noStrike" dirty="0" err="1">
                <a:solidFill>
                  <a:srgbClr val="222222"/>
                </a:solidFill>
                <a:effectLst/>
                <a:latin typeface="Arial" panose="020B0604020202020204" pitchFamily="34" charset="0"/>
              </a:rPr>
              <a:t>artificial</a:t>
            </a:r>
            <a:r>
              <a:rPr lang="it-IT" sz="1300" b="0" i="0" u="none" strike="noStrike" dirty="0">
                <a:solidFill>
                  <a:srgbClr val="222222"/>
                </a:solidFill>
                <a:effectLst/>
                <a:latin typeface="Arial" panose="020B0604020202020204" pitchFamily="34" charset="0"/>
              </a:rPr>
              <a:t> intelligence models in Python. </a:t>
            </a:r>
            <a:r>
              <a:rPr lang="it-IT" sz="1300" b="0" i="1" u="none" strike="noStrike" dirty="0" err="1">
                <a:solidFill>
                  <a:srgbClr val="222222"/>
                </a:solidFill>
                <a:effectLst/>
                <a:latin typeface="Arial" panose="020B0604020202020204" pitchFamily="34" charset="0"/>
              </a:rPr>
              <a:t>SoftwareX</a:t>
            </a:r>
            <a:r>
              <a:rPr lang="it-IT" sz="1300" b="0" i="0" u="none" strike="noStrike" dirty="0">
                <a:solidFill>
                  <a:srgbClr val="222222"/>
                </a:solidFill>
                <a:effectLst/>
                <a:latin typeface="Arial" panose="020B0604020202020204" pitchFamily="34" charset="0"/>
              </a:rPr>
              <a:t>, </a:t>
            </a:r>
            <a:r>
              <a:rPr lang="it-IT" sz="1300" b="0" i="1" u="none" strike="noStrike" dirty="0">
                <a:solidFill>
                  <a:srgbClr val="222222"/>
                </a:solidFill>
                <a:effectLst/>
                <a:latin typeface="Arial" panose="020B0604020202020204" pitchFamily="34" charset="0"/>
              </a:rPr>
              <a:t>23</a:t>
            </a:r>
            <a:r>
              <a:rPr lang="it-IT" sz="1300" b="0" i="0" u="none" strike="noStrike" dirty="0">
                <a:solidFill>
                  <a:srgbClr val="222222"/>
                </a:solidFill>
                <a:effectLst/>
                <a:latin typeface="Arial" panose="020B0604020202020204" pitchFamily="34" charset="0"/>
              </a:rPr>
              <a:t>, 101505.</a:t>
            </a:r>
            <a:endParaRPr lang="en-US" sz="1300" dirty="0"/>
          </a:p>
        </p:txBody>
      </p:sp>
      <p:sp>
        <p:nvSpPr>
          <p:cNvPr id="6" name="CasellaDiTesto 5">
            <a:extLst>
              <a:ext uri="{FF2B5EF4-FFF2-40B4-BE49-F238E27FC236}">
                <a16:creationId xmlns:a16="http://schemas.microsoft.com/office/drawing/2014/main" id="{EFB3CC02-6FDA-B6B4-345C-8CD475F158FB}"/>
              </a:ext>
            </a:extLst>
          </p:cNvPr>
          <p:cNvSpPr txBox="1"/>
          <p:nvPr/>
        </p:nvSpPr>
        <p:spPr>
          <a:xfrm>
            <a:off x="3013213" y="3303969"/>
            <a:ext cx="6119190" cy="369332"/>
          </a:xfrm>
          <a:prstGeom prst="rect">
            <a:avLst/>
          </a:prstGeom>
          <a:noFill/>
        </p:spPr>
        <p:txBody>
          <a:bodyPr wrap="square">
            <a:spAutoFit/>
          </a:bodyPr>
          <a:lstStyle/>
          <a:p>
            <a:r>
              <a:rPr lang="it-IT" b="0" i="0" u="none" strike="noStrike" dirty="0">
                <a:solidFill>
                  <a:srgbClr val="000000"/>
                </a:solidFill>
                <a:effectLst/>
              </a:rPr>
              <a:t> </a:t>
            </a:r>
            <a:endParaRPr lang="en-US" dirty="0"/>
          </a:p>
        </p:txBody>
      </p:sp>
    </p:spTree>
    <p:extLst>
      <p:ext uri="{BB962C8B-B14F-4D97-AF65-F5344CB8AC3E}">
        <p14:creationId xmlns:p14="http://schemas.microsoft.com/office/powerpoint/2010/main" val="923244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838200" y="0"/>
            <a:ext cx="10515600" cy="1325563"/>
          </a:xfrm>
        </p:spPr>
        <p:txBody>
          <a:bodyPr/>
          <a:lstStyle/>
          <a:p>
            <a:r>
              <a:rPr lang="it-IT" b="1" dirty="0"/>
              <a:t>Privacy and Data Governance</a:t>
            </a:r>
          </a:p>
        </p:txBody>
      </p:sp>
      <p:sp>
        <p:nvSpPr>
          <p:cNvPr id="3" name="Segnaposto contenuto 2">
            <a:extLst>
              <a:ext uri="{FF2B5EF4-FFF2-40B4-BE49-F238E27FC236}">
                <a16:creationId xmlns:a16="http://schemas.microsoft.com/office/drawing/2014/main" id="{41D1303D-20F9-C5AD-AB9B-9DBBF40D0B39}"/>
              </a:ext>
            </a:extLst>
          </p:cNvPr>
          <p:cNvSpPr>
            <a:spLocks noGrp="1"/>
          </p:cNvSpPr>
          <p:nvPr>
            <p:ph idx="1"/>
          </p:nvPr>
        </p:nvSpPr>
        <p:spPr>
          <a:xfrm>
            <a:off x="419100" y="859741"/>
            <a:ext cx="10637520" cy="4539493"/>
          </a:xfrm>
        </p:spPr>
        <p:txBody>
          <a:bodyPr>
            <a:normAutofit/>
          </a:bodyPr>
          <a:lstStyle/>
          <a:p>
            <a:r>
              <a:rPr lang="it-IT" dirty="0" err="1"/>
              <a:t>Increasing</a:t>
            </a:r>
            <a:r>
              <a:rPr lang="it-IT" dirty="0"/>
              <a:t> </a:t>
            </a:r>
            <a:r>
              <a:rPr lang="it-IT" dirty="0" err="1"/>
              <a:t>attention</a:t>
            </a:r>
            <a:r>
              <a:rPr lang="it-IT" dirty="0"/>
              <a:t> </a:t>
            </a:r>
            <a:r>
              <a:rPr lang="it-IT" dirty="0" err="1"/>
              <a:t>towards</a:t>
            </a:r>
            <a:r>
              <a:rPr lang="it-IT" dirty="0"/>
              <a:t> privacy </a:t>
            </a:r>
            <a:r>
              <a:rPr lang="it-IT" dirty="0" err="1"/>
              <a:t>preservation</a:t>
            </a:r>
            <a:endParaRPr lang="it-IT" dirty="0"/>
          </a:p>
          <a:p>
            <a:pPr lvl="1"/>
            <a:r>
              <a:rPr lang="it-IT" dirty="0"/>
              <a:t>EU General Data </a:t>
            </a:r>
            <a:r>
              <a:rPr lang="it-IT" dirty="0" err="1"/>
              <a:t>Protection</a:t>
            </a:r>
            <a:r>
              <a:rPr lang="it-IT" dirty="0"/>
              <a:t> </a:t>
            </a:r>
            <a:r>
              <a:rPr lang="it-IT" dirty="0" err="1"/>
              <a:t>Regulation</a:t>
            </a:r>
            <a:r>
              <a:rPr lang="it-IT" dirty="0"/>
              <a:t> (</a:t>
            </a:r>
            <a:r>
              <a:rPr lang="it-IT" b="1" dirty="0"/>
              <a:t>GDPR</a:t>
            </a:r>
            <a:r>
              <a:rPr lang="it-IT" dirty="0"/>
              <a:t>)</a:t>
            </a:r>
          </a:p>
          <a:p>
            <a:r>
              <a:rPr lang="it-IT" dirty="0" err="1"/>
              <a:t>Novel</a:t>
            </a:r>
            <a:r>
              <a:rPr lang="it-IT" dirty="0"/>
              <a:t> learning </a:t>
            </a:r>
            <a:r>
              <a:rPr lang="it-IT" dirty="0" err="1"/>
              <a:t>paradigm</a:t>
            </a:r>
            <a:r>
              <a:rPr lang="it-IT" dirty="0"/>
              <a:t>: </a:t>
            </a:r>
            <a:r>
              <a:rPr lang="it-IT" b="1" dirty="0" err="1"/>
              <a:t>Federated</a:t>
            </a:r>
            <a:r>
              <a:rPr lang="it-IT" b="1" dirty="0"/>
              <a:t> Learning (Google 2016)</a:t>
            </a:r>
          </a:p>
          <a:p>
            <a:pPr lvl="1"/>
            <a:r>
              <a:rPr lang="it-IT" dirty="0"/>
              <a:t>Training a </a:t>
            </a:r>
            <a:r>
              <a:rPr lang="it-IT" i="1" dirty="0" err="1"/>
              <a:t>centralized</a:t>
            </a:r>
            <a:r>
              <a:rPr lang="it-IT" i="1" dirty="0"/>
              <a:t> model </a:t>
            </a:r>
            <a:r>
              <a:rPr lang="it-IT" dirty="0"/>
              <a:t>on </a:t>
            </a:r>
            <a:r>
              <a:rPr lang="it-IT" i="1" dirty="0" err="1"/>
              <a:t>decentralized</a:t>
            </a:r>
            <a:r>
              <a:rPr lang="it-IT" i="1" dirty="0"/>
              <a:t> data </a:t>
            </a:r>
            <a:endParaRPr lang="it-IT" dirty="0"/>
          </a:p>
          <a:p>
            <a:pPr lvl="1"/>
            <a:r>
              <a:rPr lang="it-IT" dirty="0" err="1"/>
              <a:t>Participants</a:t>
            </a:r>
            <a:r>
              <a:rPr lang="it-IT" dirty="0"/>
              <a:t> share model updates, </a:t>
            </a:r>
            <a:r>
              <a:rPr lang="it-IT" dirty="0" err="1"/>
              <a:t>not</a:t>
            </a:r>
            <a:r>
              <a:rPr lang="it-IT" dirty="0"/>
              <a:t> data</a:t>
            </a:r>
          </a:p>
          <a:p>
            <a:pPr lvl="1"/>
            <a:endParaRPr lang="it-IT" dirty="0"/>
          </a:p>
          <a:p>
            <a:pPr lvl="1"/>
            <a:endParaRPr lang="en-US" dirty="0"/>
          </a:p>
          <a:p>
            <a:r>
              <a:rPr lang="en-US" dirty="0"/>
              <a:t>Examples:</a:t>
            </a:r>
          </a:p>
          <a:p>
            <a:pPr lvl="1"/>
            <a:r>
              <a:rPr lang="en-US" dirty="0" err="1"/>
              <a:t>Gboard</a:t>
            </a:r>
            <a:endParaRPr lang="en-US" dirty="0"/>
          </a:p>
          <a:p>
            <a:pPr lvl="1"/>
            <a:r>
              <a:rPr lang="en-US" dirty="0"/>
              <a:t>Voice Assistant</a:t>
            </a:r>
          </a:p>
          <a:p>
            <a:pPr lvl="1"/>
            <a:endParaRPr lang="it-IT" dirty="0"/>
          </a:p>
        </p:txBody>
      </p:sp>
      <p:pic>
        <p:nvPicPr>
          <p:cNvPr id="6" name="Immagine 5">
            <a:extLst>
              <a:ext uri="{FF2B5EF4-FFF2-40B4-BE49-F238E27FC236}">
                <a16:creationId xmlns:a16="http://schemas.microsoft.com/office/drawing/2014/main" id="{52A5739C-B4AF-DFF8-D979-5EFB74552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804" y="3184977"/>
            <a:ext cx="3177604" cy="2573411"/>
          </a:xfrm>
          <a:prstGeom prst="rect">
            <a:avLst/>
          </a:prstGeom>
        </p:spPr>
      </p:pic>
      <p:sp>
        <p:nvSpPr>
          <p:cNvPr id="7" name="CasellaDiTesto 6">
            <a:extLst>
              <a:ext uri="{FF2B5EF4-FFF2-40B4-BE49-F238E27FC236}">
                <a16:creationId xmlns:a16="http://schemas.microsoft.com/office/drawing/2014/main" id="{DB9B5E59-E17D-F4E4-F809-8F2CE8FF2784}"/>
              </a:ext>
            </a:extLst>
          </p:cNvPr>
          <p:cNvSpPr txBox="1"/>
          <p:nvPr/>
        </p:nvSpPr>
        <p:spPr>
          <a:xfrm>
            <a:off x="6096000" y="5642972"/>
            <a:ext cx="2743561" cy="230832"/>
          </a:xfrm>
          <a:prstGeom prst="rect">
            <a:avLst/>
          </a:prstGeom>
          <a:noFill/>
        </p:spPr>
        <p:txBody>
          <a:bodyPr wrap="square" rtlCol="0">
            <a:spAutoFit/>
          </a:bodyPr>
          <a:lstStyle/>
          <a:p>
            <a:pPr algn="ctr"/>
            <a:r>
              <a:rPr lang="it-IT" sz="900" dirty="0"/>
              <a:t>Figure from </a:t>
            </a:r>
            <a:r>
              <a:rPr lang="it-IT" sz="900" dirty="0">
                <a:hlinkClick r:id="rId4"/>
              </a:rPr>
              <a:t>https://ml.berkeley.edu</a:t>
            </a:r>
            <a:r>
              <a:rPr lang="it-IT" sz="900" dirty="0"/>
              <a:t> </a:t>
            </a:r>
          </a:p>
        </p:txBody>
      </p:sp>
      <p:sp>
        <p:nvSpPr>
          <p:cNvPr id="15" name="Rettangolo con angoli arrotondati 14">
            <a:extLst>
              <a:ext uri="{FF2B5EF4-FFF2-40B4-BE49-F238E27FC236}">
                <a16:creationId xmlns:a16="http://schemas.microsoft.com/office/drawing/2014/main" id="{1A12881D-C9B7-3F39-6317-FB8F504F9133}"/>
              </a:ext>
            </a:extLst>
          </p:cNvPr>
          <p:cNvSpPr/>
          <p:nvPr/>
        </p:nvSpPr>
        <p:spPr>
          <a:xfrm>
            <a:off x="3756716" y="4625511"/>
            <a:ext cx="2339284" cy="77372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91184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8710AA-FACD-3F93-19AD-3DBEDCDB2FA1}"/>
              </a:ext>
            </a:extLst>
          </p:cNvPr>
          <p:cNvSpPr>
            <a:spLocks noGrp="1"/>
          </p:cNvSpPr>
          <p:nvPr>
            <p:ph type="title"/>
          </p:nvPr>
        </p:nvSpPr>
        <p:spPr>
          <a:xfrm>
            <a:off x="838200" y="365125"/>
            <a:ext cx="11353800" cy="1325563"/>
          </a:xfrm>
        </p:spPr>
        <p:txBody>
          <a:bodyPr>
            <a:normAutofit/>
          </a:bodyPr>
          <a:lstStyle/>
          <a:p>
            <a:r>
              <a:rPr lang="it-IT" sz="3500" b="1" dirty="0" err="1"/>
              <a:t>FedXAI-lib</a:t>
            </a:r>
            <a:r>
              <a:rPr lang="it-IT" sz="3500" b="1" dirty="0"/>
              <a:t>: A </a:t>
            </a:r>
            <a:r>
              <a:rPr lang="it-IT" sz="3500" b="1" dirty="0" err="1"/>
              <a:t>collection</a:t>
            </a:r>
            <a:r>
              <a:rPr lang="it-IT" sz="3500" b="1" dirty="0"/>
              <a:t> of </a:t>
            </a:r>
            <a:r>
              <a:rPr lang="it-IT" sz="3500" b="1" dirty="0" err="1"/>
              <a:t>Federated</a:t>
            </a:r>
            <a:r>
              <a:rPr lang="it-IT" sz="3500" b="1" dirty="0"/>
              <a:t> Learning of </a:t>
            </a:r>
            <a:r>
              <a:rPr lang="it-IT" sz="3500" b="1" dirty="0" err="1"/>
              <a:t>Explainable</a:t>
            </a:r>
            <a:r>
              <a:rPr lang="it-IT" sz="3500" b="1" dirty="0"/>
              <a:t> </a:t>
            </a:r>
            <a:r>
              <a:rPr lang="it-IT" sz="3500" b="1" dirty="0" err="1"/>
              <a:t>Artificial</a:t>
            </a:r>
            <a:r>
              <a:rPr lang="it-IT" sz="3500" b="1" dirty="0"/>
              <a:t> Intelligence </a:t>
            </a:r>
            <a:r>
              <a:rPr lang="it-IT" sz="3500" b="1" dirty="0" err="1"/>
              <a:t>algorithms</a:t>
            </a:r>
            <a:r>
              <a:rPr lang="it-IT" sz="3500" b="1" dirty="0"/>
              <a:t> </a:t>
            </a:r>
            <a:endParaRPr lang="en-US" sz="3500" b="1" dirty="0"/>
          </a:p>
        </p:txBody>
      </p:sp>
      <p:pic>
        <p:nvPicPr>
          <p:cNvPr id="1026" name="Picture 2">
            <a:extLst>
              <a:ext uri="{FF2B5EF4-FFF2-40B4-BE49-F238E27FC236}">
                <a16:creationId xmlns:a16="http://schemas.microsoft.com/office/drawing/2014/main" id="{9ED66B8E-64E8-9283-9624-A9FA47923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885" y="1493453"/>
            <a:ext cx="6876995" cy="38778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A2C4022-2378-EA8C-0D7E-E9A3A5583372}"/>
              </a:ext>
            </a:extLst>
          </p:cNvPr>
          <p:cNvSpPr txBox="1"/>
          <p:nvPr/>
        </p:nvSpPr>
        <p:spPr>
          <a:xfrm>
            <a:off x="639343" y="1529600"/>
            <a:ext cx="4097867" cy="4247317"/>
          </a:xfrm>
          <a:prstGeom prst="rect">
            <a:avLst/>
          </a:prstGeom>
          <a:noFill/>
        </p:spPr>
        <p:txBody>
          <a:bodyPr wrap="square" rtlCol="0">
            <a:spAutoFit/>
          </a:bodyPr>
          <a:lstStyle/>
          <a:p>
            <a:r>
              <a:rPr lang="en-US" b="1" i="1" dirty="0"/>
              <a:t>Algorithms</a:t>
            </a:r>
            <a:r>
              <a:rPr lang="en-US" dirty="0"/>
              <a:t> implemented in Python (server and client logic): </a:t>
            </a:r>
          </a:p>
          <a:p>
            <a:pPr marL="285750" indent="-285750">
              <a:buFont typeface="Arial" panose="020B0604020202020204" pitchFamily="34" charset="0"/>
              <a:buChar char="•"/>
            </a:pPr>
            <a:r>
              <a:rPr lang="en-US" dirty="0"/>
              <a:t>Federated Fuzzy C-Means and C-Means</a:t>
            </a:r>
          </a:p>
          <a:p>
            <a:pPr marL="285750" indent="-285750">
              <a:buFont typeface="Arial" panose="020B0604020202020204" pitchFamily="34" charset="0"/>
              <a:buChar char="•"/>
            </a:pPr>
            <a:r>
              <a:rPr lang="en-US" dirty="0"/>
              <a:t>Federated Fuzzy Rule-based Classifiers</a:t>
            </a:r>
          </a:p>
          <a:p>
            <a:pPr marL="285750" indent="-285750">
              <a:buFont typeface="Arial" panose="020B0604020202020204" pitchFamily="34" charset="0"/>
              <a:buChar char="•"/>
            </a:pPr>
            <a:r>
              <a:rPr lang="en-US" dirty="0"/>
              <a:t>Federated Fuzzy Regression Trees</a:t>
            </a:r>
          </a:p>
          <a:p>
            <a:pPr marL="285750" indent="-285750">
              <a:buFont typeface="Arial" panose="020B0604020202020204" pitchFamily="34" charset="0"/>
              <a:buChar char="•"/>
            </a:pPr>
            <a:endParaRPr lang="en-US" dirty="0"/>
          </a:p>
          <a:p>
            <a:r>
              <a:rPr lang="en-US" b="1" i="1" dirty="0"/>
              <a:t>Communication layer</a:t>
            </a:r>
            <a:r>
              <a:rPr lang="en-US" dirty="0"/>
              <a:t>: remote communication is handled by </a:t>
            </a:r>
            <a:r>
              <a:rPr lang="en-US" b="1" i="1" dirty="0" err="1"/>
              <a:t>FedLang</a:t>
            </a:r>
            <a:r>
              <a:rPr lang="en-US" b="1" i="1" dirty="0"/>
              <a:t>*</a:t>
            </a:r>
            <a:r>
              <a:rPr lang="en-US" dirty="0"/>
              <a:t>, a middleware designed to support federated learning (FL) experiments.</a:t>
            </a:r>
          </a:p>
          <a:p>
            <a:endParaRPr lang="en-US" dirty="0"/>
          </a:p>
          <a:p>
            <a:r>
              <a:rPr lang="en-US" b="1" i="1" dirty="0"/>
              <a:t>Deployment</a:t>
            </a:r>
            <a:r>
              <a:rPr lang="en-US" dirty="0"/>
              <a:t>: easily deployable using Docker technology for reproducibility and scalability.</a:t>
            </a:r>
          </a:p>
        </p:txBody>
      </p:sp>
      <p:sp>
        <p:nvSpPr>
          <p:cNvPr id="7" name="CasellaDiTesto 6">
            <a:extLst>
              <a:ext uri="{FF2B5EF4-FFF2-40B4-BE49-F238E27FC236}">
                <a16:creationId xmlns:a16="http://schemas.microsoft.com/office/drawing/2014/main" id="{7BBF0B68-1BC2-9C40-5BE7-CDE728100AFD}"/>
              </a:ext>
            </a:extLst>
          </p:cNvPr>
          <p:cNvSpPr txBox="1"/>
          <p:nvPr/>
        </p:nvSpPr>
        <p:spPr>
          <a:xfrm>
            <a:off x="357956" y="6208181"/>
            <a:ext cx="11290852" cy="569387"/>
          </a:xfrm>
          <a:prstGeom prst="rect">
            <a:avLst/>
          </a:prstGeom>
          <a:noFill/>
          <a:ln>
            <a:solidFill>
              <a:schemeClr val="accent1">
                <a:shade val="15000"/>
              </a:schemeClr>
            </a:solidFill>
          </a:ln>
        </p:spPr>
        <p:txBody>
          <a:bodyPr wrap="square">
            <a:spAutoFit/>
          </a:bodyPr>
          <a:lstStyle/>
          <a:p>
            <a:pPr algn="l" rtl="0">
              <a:buNone/>
            </a:pPr>
            <a:r>
              <a:rPr lang="it-IT" sz="1300" b="0" i="0" u="none" strike="noStrike" dirty="0">
                <a:solidFill>
                  <a:srgbClr val="222222"/>
                </a:solidFill>
                <a:effectLst/>
                <a:latin typeface="Arial" panose="020B0604020202020204" pitchFamily="34" charset="0"/>
              </a:rPr>
              <a:t>* </a:t>
            </a:r>
            <a:r>
              <a:rPr lang="it-IT" sz="1300" b="0" i="0" u="none" strike="noStrike" dirty="0" err="1">
                <a:solidFill>
                  <a:srgbClr val="222222"/>
                </a:solidFill>
                <a:effectLst/>
                <a:latin typeface="Arial" panose="020B0604020202020204" pitchFamily="34" charset="0"/>
              </a:rPr>
              <a:t>Bechini</a:t>
            </a:r>
            <a:r>
              <a:rPr lang="it-IT" sz="1300" b="0" i="0" u="none" strike="noStrike" dirty="0">
                <a:solidFill>
                  <a:srgbClr val="222222"/>
                </a:solidFill>
                <a:effectLst/>
                <a:latin typeface="Arial" panose="020B0604020202020204" pitchFamily="34" charset="0"/>
              </a:rPr>
              <a:t>, Alessio, and </a:t>
            </a:r>
            <a:r>
              <a:rPr lang="it-IT" sz="1300" b="0" i="0" u="none" strike="noStrike" dirty="0" err="1">
                <a:solidFill>
                  <a:srgbClr val="222222"/>
                </a:solidFill>
                <a:effectLst/>
                <a:latin typeface="Arial" panose="020B0604020202020204" pitchFamily="34" charset="0"/>
              </a:rPr>
              <a:t>Corcuera</a:t>
            </a:r>
            <a:r>
              <a:rPr lang="it-IT" sz="1300" b="0" i="0" u="none" strike="noStrike" dirty="0">
                <a:solidFill>
                  <a:srgbClr val="222222"/>
                </a:solidFill>
                <a:effectLst/>
                <a:latin typeface="Arial" panose="020B0604020202020204" pitchFamily="34" charset="0"/>
              </a:rPr>
              <a:t> </a:t>
            </a:r>
            <a:r>
              <a:rPr lang="it-IT" sz="1300" b="0" i="0" u="none" strike="noStrike" dirty="0" err="1">
                <a:solidFill>
                  <a:srgbClr val="222222"/>
                </a:solidFill>
                <a:effectLst/>
                <a:latin typeface="Arial" panose="020B0604020202020204" pitchFamily="34" charset="0"/>
              </a:rPr>
              <a:t>Barcena</a:t>
            </a:r>
            <a:r>
              <a:rPr lang="it-IT" sz="1300" b="0" i="0" u="none" strike="noStrike" dirty="0">
                <a:solidFill>
                  <a:srgbClr val="222222"/>
                </a:solidFill>
                <a:effectLst/>
                <a:latin typeface="Arial" panose="020B0604020202020204" pitchFamily="34" charset="0"/>
              </a:rPr>
              <a:t>, Jose Luis. "</a:t>
            </a:r>
            <a:r>
              <a:rPr lang="it-IT" sz="1300" b="0" i="0" u="none" strike="noStrike" dirty="0" err="1">
                <a:solidFill>
                  <a:srgbClr val="222222"/>
                </a:solidFill>
                <a:effectLst/>
                <a:latin typeface="Arial" panose="020B0604020202020204" pitchFamily="34" charset="0"/>
              </a:rPr>
              <a:t>Devising</a:t>
            </a:r>
            <a:r>
              <a:rPr lang="it-IT" sz="1300" b="0" i="0" u="none" strike="noStrike" dirty="0">
                <a:solidFill>
                  <a:srgbClr val="222222"/>
                </a:solidFill>
                <a:effectLst/>
                <a:latin typeface="Arial" panose="020B0604020202020204" pitchFamily="34" charset="0"/>
              </a:rPr>
              <a:t> an </a:t>
            </a:r>
            <a:r>
              <a:rPr lang="it-IT" sz="1300" b="0" i="0" u="none" strike="noStrike" dirty="0" err="1">
                <a:solidFill>
                  <a:srgbClr val="222222"/>
                </a:solidFill>
                <a:effectLst/>
                <a:latin typeface="Arial" panose="020B0604020202020204" pitchFamily="34" charset="0"/>
              </a:rPr>
              <a:t>actor-based</a:t>
            </a:r>
            <a:r>
              <a:rPr lang="it-IT" sz="1300" b="0" i="0" u="none" strike="noStrike" dirty="0">
                <a:solidFill>
                  <a:srgbClr val="222222"/>
                </a:solidFill>
                <a:effectLst/>
                <a:latin typeface="Arial" panose="020B0604020202020204" pitchFamily="34" charset="0"/>
              </a:rPr>
              <a:t> middleware support to </a:t>
            </a:r>
            <a:r>
              <a:rPr lang="it-IT" sz="1300" b="0" i="0" u="none" strike="noStrike" dirty="0" err="1">
                <a:solidFill>
                  <a:srgbClr val="222222"/>
                </a:solidFill>
                <a:effectLst/>
                <a:latin typeface="Arial" panose="020B0604020202020204" pitchFamily="34" charset="0"/>
              </a:rPr>
              <a:t>federated</a:t>
            </a:r>
            <a:r>
              <a:rPr lang="it-IT" sz="1300" b="0" i="0" u="none" strike="noStrike" dirty="0">
                <a:solidFill>
                  <a:srgbClr val="222222"/>
                </a:solidFill>
                <a:effectLst/>
                <a:latin typeface="Arial" panose="020B0604020202020204" pitchFamily="34" charset="0"/>
              </a:rPr>
              <a:t> learning </a:t>
            </a:r>
            <a:r>
              <a:rPr lang="it-IT" sz="1300" b="0" i="0" u="none" strike="noStrike" dirty="0" err="1">
                <a:solidFill>
                  <a:srgbClr val="222222"/>
                </a:solidFill>
                <a:effectLst/>
                <a:latin typeface="Arial" panose="020B0604020202020204" pitchFamily="34" charset="0"/>
              </a:rPr>
              <a:t>experiments</a:t>
            </a:r>
            <a:r>
              <a:rPr lang="it-IT" sz="1300" b="0" i="0" u="none" strike="noStrike" dirty="0">
                <a:solidFill>
                  <a:srgbClr val="222222"/>
                </a:solidFill>
                <a:effectLst/>
                <a:latin typeface="Arial" panose="020B0604020202020204" pitchFamily="34" charset="0"/>
              </a:rPr>
              <a:t> and systems." </a:t>
            </a:r>
            <a:r>
              <a:rPr lang="it-IT" sz="1300" b="0" i="1" u="none" strike="noStrike" dirty="0">
                <a:solidFill>
                  <a:srgbClr val="222222"/>
                </a:solidFill>
                <a:effectLst/>
                <a:latin typeface="Arial" panose="020B0604020202020204" pitchFamily="34" charset="0"/>
              </a:rPr>
              <a:t>Future Generation Computer Systems</a:t>
            </a:r>
            <a:r>
              <a:rPr lang="it-IT" sz="1300" b="0" i="0" u="none" strike="noStrike" dirty="0">
                <a:solidFill>
                  <a:srgbClr val="222222"/>
                </a:solidFill>
                <a:effectLst/>
                <a:latin typeface="Arial" panose="020B0604020202020204" pitchFamily="34" charset="0"/>
              </a:rPr>
              <a:t> 166 (2025): 107646</a:t>
            </a:r>
            <a:r>
              <a:rPr lang="it-IT" sz="1800" b="0" i="0" u="none" strike="noStrike" dirty="0">
                <a:solidFill>
                  <a:srgbClr val="222222"/>
                </a:solidFill>
                <a:effectLst/>
                <a:latin typeface="Arial" panose="020B0604020202020204" pitchFamily="34" charset="0"/>
              </a:rPr>
              <a:t>.</a:t>
            </a:r>
            <a:endParaRPr lang="it-IT" b="0" i="0" u="none" strike="noStrike" dirty="0">
              <a:solidFill>
                <a:srgbClr val="000000"/>
              </a:solidFill>
              <a:effectLst/>
            </a:endParaRPr>
          </a:p>
        </p:txBody>
      </p:sp>
      <p:sp>
        <p:nvSpPr>
          <p:cNvPr id="11" name="CasellaDiTesto 10">
            <a:extLst>
              <a:ext uri="{FF2B5EF4-FFF2-40B4-BE49-F238E27FC236}">
                <a16:creationId xmlns:a16="http://schemas.microsoft.com/office/drawing/2014/main" id="{69FD87C9-07D7-FC8E-D0B8-D2859708FEA0}"/>
              </a:ext>
            </a:extLst>
          </p:cNvPr>
          <p:cNvSpPr txBox="1"/>
          <p:nvPr/>
        </p:nvSpPr>
        <p:spPr>
          <a:xfrm>
            <a:off x="2118105" y="5765346"/>
            <a:ext cx="5743560" cy="369332"/>
          </a:xfrm>
          <a:prstGeom prst="rect">
            <a:avLst/>
          </a:prstGeom>
          <a:noFill/>
        </p:spPr>
        <p:txBody>
          <a:bodyPr wrap="none" rtlCol="0">
            <a:spAutoFit/>
          </a:bodyPr>
          <a:lstStyle/>
          <a:p>
            <a:r>
              <a:rPr lang="en-US" i="1" dirty="0">
                <a:solidFill>
                  <a:srgbClr val="FF0000"/>
                </a:solidFill>
              </a:rPr>
              <a:t>Available soon, by October 31</a:t>
            </a:r>
            <a:r>
              <a:rPr lang="en-US" i="1" baseline="30000" dirty="0">
                <a:solidFill>
                  <a:srgbClr val="FF0000"/>
                </a:solidFill>
              </a:rPr>
              <a:t>st</a:t>
            </a:r>
            <a:r>
              <a:rPr lang="en-US" i="1" dirty="0">
                <a:solidFill>
                  <a:srgbClr val="FF0000"/>
                </a:solidFill>
              </a:rPr>
              <a:t> on UNIPI GitHub Repository</a:t>
            </a:r>
          </a:p>
        </p:txBody>
      </p:sp>
      <p:pic>
        <p:nvPicPr>
          <p:cNvPr id="14" name="Immagine 13" descr="Immagine che contiene Carattere, testo, Elementi grafici, schermata&#10;&#10;Descrizione generata automaticamente">
            <a:extLst>
              <a:ext uri="{FF2B5EF4-FFF2-40B4-BE49-F238E27FC236}">
                <a16:creationId xmlns:a16="http://schemas.microsoft.com/office/drawing/2014/main" id="{B44ECB31-9C0C-1F61-536A-372796273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665" y="5659958"/>
            <a:ext cx="1277795" cy="514689"/>
          </a:xfrm>
          <a:prstGeom prst="rect">
            <a:avLst/>
          </a:prstGeom>
        </p:spPr>
      </p:pic>
      <p:pic>
        <p:nvPicPr>
          <p:cNvPr id="15" name="Immagine 14" descr="Immagine che contiene testo, schermata, Carattere, Blu elettrico&#10;&#10;Il contenuto generato dall'IA potrebbe non essere corretto.">
            <a:extLst>
              <a:ext uri="{FF2B5EF4-FFF2-40B4-BE49-F238E27FC236}">
                <a16:creationId xmlns:a16="http://schemas.microsoft.com/office/drawing/2014/main" id="{75AA3FCF-9EB6-B782-0C15-49448A781A09}"/>
              </a:ext>
            </a:extLst>
          </p:cNvPr>
          <p:cNvPicPr>
            <a:picLocks noChangeAspect="1"/>
          </p:cNvPicPr>
          <p:nvPr/>
        </p:nvPicPr>
        <p:blipFill>
          <a:blip r:embed="rId5"/>
          <a:stretch>
            <a:fillRect/>
          </a:stretch>
        </p:blipFill>
        <p:spPr>
          <a:xfrm>
            <a:off x="9498659" y="5656740"/>
            <a:ext cx="1964221" cy="514689"/>
          </a:xfrm>
          <a:prstGeom prst="rect">
            <a:avLst/>
          </a:prstGeom>
        </p:spPr>
      </p:pic>
    </p:spTree>
    <p:extLst>
      <p:ext uri="{BB962C8B-B14F-4D97-AF65-F5344CB8AC3E}">
        <p14:creationId xmlns:p14="http://schemas.microsoft.com/office/powerpoint/2010/main" val="2951554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876875-5146-E6B7-68B1-8B7D350D1E8A}"/>
              </a:ext>
            </a:extLst>
          </p:cNvPr>
          <p:cNvSpPr>
            <a:spLocks noGrp="1"/>
          </p:cNvSpPr>
          <p:nvPr>
            <p:ph type="title"/>
          </p:nvPr>
        </p:nvSpPr>
        <p:spPr/>
        <p:txBody>
          <a:bodyPr/>
          <a:lstStyle/>
          <a:p>
            <a:r>
              <a:rPr lang="en-US" dirty="0"/>
              <a:t>Fed-XAI Use Cases</a:t>
            </a:r>
          </a:p>
        </p:txBody>
      </p:sp>
      <p:sp>
        <p:nvSpPr>
          <p:cNvPr id="3" name="Segnaposto testo 2">
            <a:extLst>
              <a:ext uri="{FF2B5EF4-FFF2-40B4-BE49-F238E27FC236}">
                <a16:creationId xmlns:a16="http://schemas.microsoft.com/office/drawing/2014/main" id="{DAE09A26-721D-3880-2BC3-B2D65DDA467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66311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42B6A-2B9B-4A20-BEB6-F7E9F82CAC2C}"/>
              </a:ext>
            </a:extLst>
          </p:cNvPr>
          <p:cNvSpPr>
            <a:spLocks noGrp="1"/>
          </p:cNvSpPr>
          <p:nvPr>
            <p:ph type="title"/>
          </p:nvPr>
        </p:nvSpPr>
        <p:spPr>
          <a:xfrm>
            <a:off x="0" y="-1164"/>
            <a:ext cx="11780044" cy="1325563"/>
          </a:xfrm>
        </p:spPr>
        <p:txBody>
          <a:bodyPr lIns="360000">
            <a:normAutofit fontScale="90000"/>
          </a:bodyPr>
          <a:lstStyle/>
          <a:p>
            <a:r>
              <a:rPr lang="en-GB" sz="4000" dirty="0">
                <a:solidFill>
                  <a:schemeClr val="tx2">
                    <a:lumMod val="75000"/>
                  </a:schemeClr>
                </a:solidFill>
                <a:cs typeface="Calibri"/>
              </a:rPr>
              <a:t>Fed-XAI in HEALTH: Horizontal Federated Learning</a:t>
            </a:r>
            <a:br>
              <a:rPr lang="en-GB" sz="4000" dirty="0">
                <a:solidFill>
                  <a:schemeClr val="tx2">
                    <a:lumMod val="75000"/>
                  </a:schemeClr>
                </a:solidFill>
                <a:cs typeface="Calibri"/>
              </a:rPr>
            </a:br>
            <a:endParaRPr lang="en-GB" sz="4000" dirty="0">
              <a:solidFill>
                <a:schemeClr val="tx2">
                  <a:lumMod val="75000"/>
                </a:schemeClr>
              </a:solidFill>
              <a:cs typeface="Calibri"/>
            </a:endParaRPr>
          </a:p>
        </p:txBody>
      </p:sp>
      <p:pic>
        <p:nvPicPr>
          <p:cNvPr id="11" name="Immagine 10">
            <a:extLst>
              <a:ext uri="{FF2B5EF4-FFF2-40B4-BE49-F238E27FC236}">
                <a16:creationId xmlns:a16="http://schemas.microsoft.com/office/drawing/2014/main" id="{588501B6-758D-DAF4-DB28-31564A7B1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67" y="957791"/>
            <a:ext cx="9652000" cy="5253301"/>
          </a:xfrm>
          <a:prstGeom prst="rect">
            <a:avLst/>
          </a:prstGeom>
        </p:spPr>
      </p:pic>
    </p:spTree>
    <p:extLst>
      <p:ext uri="{BB962C8B-B14F-4D97-AF65-F5344CB8AC3E}">
        <p14:creationId xmlns:p14="http://schemas.microsoft.com/office/powerpoint/2010/main" val="2027701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148828" y="92348"/>
            <a:ext cx="12495610" cy="794861"/>
          </a:xfrm>
        </p:spPr>
        <p:txBody>
          <a:bodyPr>
            <a:noAutofit/>
          </a:bodyPr>
          <a:lstStyle/>
          <a:p>
            <a:r>
              <a:rPr lang="en-GB" sz="3300" dirty="0"/>
              <a:t>FED-XAI in HEALTH: </a:t>
            </a:r>
            <a:br>
              <a:rPr lang="en-GB" sz="3300" dirty="0"/>
            </a:br>
            <a:r>
              <a:rPr lang="it-IT" sz="3300" dirty="0" err="1"/>
              <a:t>Parkinson’s</a:t>
            </a:r>
            <a:r>
              <a:rPr lang="it-IT" sz="3300" dirty="0"/>
              <a:t> </a:t>
            </a:r>
            <a:r>
              <a:rPr lang="it-IT" sz="3300" dirty="0" err="1"/>
              <a:t>Disease</a:t>
            </a:r>
            <a:r>
              <a:rPr lang="it-IT" sz="3300" dirty="0"/>
              <a:t> </a:t>
            </a:r>
            <a:r>
              <a:rPr lang="it-IT" sz="3300" dirty="0" err="1"/>
              <a:t>Progression</a:t>
            </a:r>
            <a:r>
              <a:rPr lang="it-IT" sz="3300" dirty="0"/>
              <a:t> </a:t>
            </a:r>
            <a:r>
              <a:rPr lang="it-IT" sz="3300" dirty="0" err="1"/>
              <a:t>Prediction</a:t>
            </a:r>
            <a:endParaRPr lang="it-IT" sz="3300" dirty="0"/>
          </a:p>
        </p:txBody>
      </p:sp>
      <p:sp>
        <p:nvSpPr>
          <p:cNvPr id="11" name="Segnaposto contenuto 2">
            <a:extLst>
              <a:ext uri="{FF2B5EF4-FFF2-40B4-BE49-F238E27FC236}">
                <a16:creationId xmlns:a16="http://schemas.microsoft.com/office/drawing/2014/main" id="{5FAAA843-B264-ACC0-5241-498D01A51C28}"/>
              </a:ext>
            </a:extLst>
          </p:cNvPr>
          <p:cNvSpPr>
            <a:spLocks noGrp="1"/>
          </p:cNvSpPr>
          <p:nvPr>
            <p:ph idx="1"/>
          </p:nvPr>
        </p:nvSpPr>
        <p:spPr>
          <a:xfrm>
            <a:off x="260117" y="3757359"/>
            <a:ext cx="11353800" cy="1914779"/>
          </a:xfrm>
        </p:spPr>
        <p:txBody>
          <a:bodyPr>
            <a:normAutofit/>
          </a:bodyPr>
          <a:lstStyle/>
          <a:p>
            <a:r>
              <a:rPr lang="it-IT" sz="1700" b="1" dirty="0"/>
              <a:t>Dataset </a:t>
            </a:r>
            <a:r>
              <a:rPr lang="it-IT" sz="1700" b="1" dirty="0" err="1"/>
              <a:t>details</a:t>
            </a:r>
            <a:r>
              <a:rPr lang="it-IT" sz="1700" b="1" dirty="0"/>
              <a:t> </a:t>
            </a:r>
          </a:p>
          <a:p>
            <a:pPr lvl="1"/>
            <a:r>
              <a:rPr lang="it-IT" sz="1700" dirty="0"/>
              <a:t>5875 </a:t>
            </a:r>
            <a:r>
              <a:rPr lang="it-IT" sz="1700" dirty="0" err="1"/>
              <a:t>records</a:t>
            </a:r>
            <a:r>
              <a:rPr lang="it-IT" sz="1700" dirty="0"/>
              <a:t> </a:t>
            </a:r>
          </a:p>
          <a:p>
            <a:pPr lvl="1"/>
            <a:r>
              <a:rPr lang="it-IT" sz="1700" dirty="0"/>
              <a:t>from 42 </a:t>
            </a:r>
            <a:r>
              <a:rPr lang="it-IT" sz="1700" dirty="0" err="1"/>
              <a:t>subjects</a:t>
            </a:r>
            <a:r>
              <a:rPr lang="it-IT" sz="1700" dirty="0"/>
              <a:t> (28M,14F)</a:t>
            </a:r>
          </a:p>
          <a:p>
            <a:pPr lvl="1"/>
            <a:r>
              <a:rPr lang="it-IT" sz="1700" dirty="0"/>
              <a:t>22 </a:t>
            </a:r>
            <a:r>
              <a:rPr lang="it-IT" sz="1700" dirty="0" err="1"/>
              <a:t>attributes</a:t>
            </a:r>
            <a:r>
              <a:rPr lang="it-IT" sz="1700" dirty="0"/>
              <a:t>, </a:t>
            </a:r>
            <a:r>
              <a:rPr lang="it-IT" sz="1700" dirty="0" err="1"/>
              <a:t>reduced</a:t>
            </a:r>
            <a:r>
              <a:rPr lang="it-IT" sz="1700" dirty="0"/>
              <a:t> to 4 </a:t>
            </a:r>
            <a:r>
              <a:rPr lang="it-IT" sz="1700" dirty="0" err="1"/>
              <a:t>through</a:t>
            </a:r>
            <a:r>
              <a:rPr lang="it-IT" sz="1700" dirty="0"/>
              <a:t> feature </a:t>
            </a:r>
            <a:r>
              <a:rPr lang="it-IT" sz="1700" dirty="0" err="1"/>
              <a:t>selection</a:t>
            </a:r>
            <a:r>
              <a:rPr lang="it-IT" sz="1700" dirty="0"/>
              <a:t> (</a:t>
            </a:r>
            <a:r>
              <a:rPr lang="it-IT" sz="1700" i="1" dirty="0"/>
              <a:t>age, test time, Jitter(Abs), DFA</a:t>
            </a:r>
            <a:r>
              <a:rPr lang="it-IT" sz="1700" dirty="0"/>
              <a:t>)</a:t>
            </a:r>
          </a:p>
          <a:p>
            <a:pPr lvl="1"/>
            <a:r>
              <a:rPr lang="it-IT" sz="1700" dirty="0"/>
              <a:t>For </a:t>
            </a:r>
            <a:r>
              <a:rPr lang="it-IT" sz="1700" b="1" i="1" dirty="0"/>
              <a:t>TSK-FRBS</a:t>
            </a:r>
            <a:r>
              <a:rPr lang="it-IT" sz="1700" dirty="0"/>
              <a:t>, </a:t>
            </a:r>
            <a:r>
              <a:rPr lang="it-IT" sz="1700" dirty="0" err="1"/>
              <a:t>each</a:t>
            </a:r>
            <a:r>
              <a:rPr lang="it-IT" sz="1700" dirty="0"/>
              <a:t> </a:t>
            </a:r>
            <a:r>
              <a:rPr lang="it-IT" sz="1700" dirty="0" err="1"/>
              <a:t>attribute</a:t>
            </a:r>
            <a:r>
              <a:rPr lang="it-IT" sz="1700" dirty="0"/>
              <a:t> </a:t>
            </a:r>
            <a:r>
              <a:rPr lang="it-IT" sz="1700" dirty="0" err="1"/>
              <a:t>is</a:t>
            </a:r>
            <a:r>
              <a:rPr lang="it-IT" sz="1700" dirty="0"/>
              <a:t> </a:t>
            </a:r>
            <a:r>
              <a:rPr lang="it-IT" sz="1700" dirty="0" err="1"/>
              <a:t>partitioned</a:t>
            </a:r>
            <a:r>
              <a:rPr lang="it-IT" sz="1700" dirty="0"/>
              <a:t> with </a:t>
            </a:r>
            <a:r>
              <a:rPr lang="it-IT" sz="1700" dirty="0" err="1"/>
              <a:t>five</a:t>
            </a:r>
            <a:r>
              <a:rPr lang="it-IT" sz="1700" dirty="0"/>
              <a:t> fuzzy sets (</a:t>
            </a:r>
            <a:r>
              <a:rPr lang="it-IT" sz="1700" i="1" dirty="0" err="1"/>
              <a:t>VeryLow</a:t>
            </a:r>
            <a:r>
              <a:rPr lang="it-IT" sz="1700" i="1" dirty="0"/>
              <a:t> -</a:t>
            </a:r>
            <a:r>
              <a:rPr lang="it-IT" sz="1700" dirty="0"/>
              <a:t> </a:t>
            </a:r>
            <a:r>
              <a:rPr lang="it-IT" sz="1700" i="1" dirty="0"/>
              <a:t>Low - Medium - High - </a:t>
            </a:r>
            <a:r>
              <a:rPr lang="it-IT" sz="1700" i="1" dirty="0" err="1"/>
              <a:t>VeryHigh</a:t>
            </a:r>
            <a:r>
              <a:rPr lang="it-IT" sz="1700" dirty="0"/>
              <a:t>)</a:t>
            </a:r>
          </a:p>
          <a:p>
            <a:r>
              <a:rPr lang="it-IT" sz="1700" dirty="0" err="1"/>
              <a:t>Federated</a:t>
            </a:r>
            <a:r>
              <a:rPr lang="it-IT" sz="1700" dirty="0"/>
              <a:t> setting: </a:t>
            </a:r>
            <a:r>
              <a:rPr lang="it-IT" sz="1700" dirty="0" err="1"/>
              <a:t>patients</a:t>
            </a:r>
            <a:r>
              <a:rPr lang="it-IT" sz="1700" dirty="0"/>
              <a:t> </a:t>
            </a:r>
            <a:r>
              <a:rPr lang="it-IT" sz="1700" i="1" dirty="0" err="1"/>
              <a:t>artificially</a:t>
            </a:r>
            <a:r>
              <a:rPr lang="it-IT" sz="1700" i="1" dirty="0"/>
              <a:t> </a:t>
            </a:r>
            <a:r>
              <a:rPr lang="it-IT" sz="1700" i="1" dirty="0" err="1"/>
              <a:t>distributed</a:t>
            </a:r>
            <a:r>
              <a:rPr lang="it-IT" sz="1700" i="1" dirty="0"/>
              <a:t> </a:t>
            </a:r>
            <a:r>
              <a:rPr lang="it-IT" sz="1700" dirty="0" err="1"/>
              <a:t>into</a:t>
            </a:r>
            <a:r>
              <a:rPr lang="it-IT" sz="1700" dirty="0"/>
              <a:t> 10 hospitals</a:t>
            </a:r>
          </a:p>
        </p:txBody>
      </p:sp>
      <p:pic>
        <p:nvPicPr>
          <p:cNvPr id="1028" name="Picture 4">
            <a:extLst>
              <a:ext uri="{FF2B5EF4-FFF2-40B4-BE49-F238E27FC236}">
                <a16:creationId xmlns:a16="http://schemas.microsoft.com/office/drawing/2014/main" id="{719D2FA1-3C96-A470-EEC3-0E6927E49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734" y="1934978"/>
            <a:ext cx="1840769" cy="1179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D2053C0-D8A3-672A-474B-7B48C34E4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613" y="1540173"/>
            <a:ext cx="1868499" cy="117949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E46E1247-AF63-4B4A-4715-65E4D2668FDC}"/>
              </a:ext>
            </a:extLst>
          </p:cNvPr>
          <p:cNvSpPr txBox="1"/>
          <p:nvPr/>
        </p:nvSpPr>
        <p:spPr>
          <a:xfrm>
            <a:off x="7779118" y="2763836"/>
            <a:ext cx="2804721" cy="584775"/>
          </a:xfrm>
          <a:prstGeom prst="rect">
            <a:avLst/>
          </a:prstGeom>
          <a:noFill/>
        </p:spPr>
        <p:txBody>
          <a:bodyPr wrap="square">
            <a:spAutoFit/>
          </a:bodyPr>
          <a:lstStyle/>
          <a:p>
            <a:pPr algn="ctr"/>
            <a:r>
              <a:rPr lang="it-IT" sz="1600" b="1" dirty="0">
                <a:latin typeface="+mj-lt"/>
              </a:rPr>
              <a:t>Target </a:t>
            </a:r>
            <a:r>
              <a:rPr lang="it-IT" sz="1600" b="1" dirty="0" err="1">
                <a:latin typeface="+mj-lt"/>
              </a:rPr>
              <a:t>attribute</a:t>
            </a:r>
            <a:r>
              <a:rPr lang="it-IT" sz="1600" b="1" dirty="0">
                <a:latin typeface="+mj-lt"/>
              </a:rPr>
              <a:t> </a:t>
            </a:r>
            <a:br>
              <a:rPr lang="it-IT" sz="1600" b="1" dirty="0">
                <a:latin typeface="+mj-lt"/>
              </a:rPr>
            </a:br>
            <a:r>
              <a:rPr lang="it-IT" sz="1600" dirty="0" err="1">
                <a:latin typeface="+mj-lt"/>
              </a:rPr>
              <a:t>Unified</a:t>
            </a:r>
            <a:r>
              <a:rPr lang="it-IT" sz="1600" dirty="0">
                <a:latin typeface="+mj-lt"/>
              </a:rPr>
              <a:t> PD Rating Scale (UPDRS) </a:t>
            </a:r>
          </a:p>
        </p:txBody>
      </p:sp>
      <p:pic>
        <p:nvPicPr>
          <p:cNvPr id="8" name="Immagine 7" descr="Immagine che contiene schermata, Elementi grafici, bianco e nero, design&#10;&#10;Descrizione generata automaticamente">
            <a:extLst>
              <a:ext uri="{FF2B5EF4-FFF2-40B4-BE49-F238E27FC236}">
                <a16:creationId xmlns:a16="http://schemas.microsoft.com/office/drawing/2014/main" id="{A157E160-FFE6-281F-BE20-6CEC05DED6B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18102" y="1873789"/>
            <a:ext cx="726752" cy="726752"/>
          </a:xfrm>
          <a:prstGeom prst="rect">
            <a:avLst/>
          </a:prstGeom>
        </p:spPr>
      </p:pic>
      <p:sp>
        <p:nvSpPr>
          <p:cNvPr id="10" name="CasellaDiTesto 9">
            <a:extLst>
              <a:ext uri="{FF2B5EF4-FFF2-40B4-BE49-F238E27FC236}">
                <a16:creationId xmlns:a16="http://schemas.microsoft.com/office/drawing/2014/main" id="{BA396F58-2C30-CA99-C483-9670916C62D8}"/>
              </a:ext>
            </a:extLst>
          </p:cNvPr>
          <p:cNvSpPr txBox="1"/>
          <p:nvPr/>
        </p:nvSpPr>
        <p:spPr>
          <a:xfrm>
            <a:off x="4964144" y="2767334"/>
            <a:ext cx="2675702" cy="830997"/>
          </a:xfrm>
          <a:prstGeom prst="rect">
            <a:avLst/>
          </a:prstGeom>
          <a:noFill/>
        </p:spPr>
        <p:txBody>
          <a:bodyPr wrap="square">
            <a:spAutoFit/>
          </a:bodyPr>
          <a:lstStyle/>
          <a:p>
            <a:pPr algn="ctr"/>
            <a:r>
              <a:rPr lang="it-IT" sz="1600" b="1" dirty="0">
                <a:latin typeface="+mj-lt"/>
              </a:rPr>
              <a:t>Input </a:t>
            </a:r>
            <a:r>
              <a:rPr lang="it-IT" sz="1600" b="1" dirty="0" err="1">
                <a:latin typeface="+mj-lt"/>
              </a:rPr>
              <a:t>attributes</a:t>
            </a:r>
            <a:r>
              <a:rPr lang="it-IT" sz="1600" dirty="0">
                <a:latin typeface="+mj-lt"/>
              </a:rPr>
              <a:t> </a:t>
            </a:r>
            <a:br>
              <a:rPr lang="it-IT" sz="1600" dirty="0">
                <a:latin typeface="+mj-lt"/>
              </a:rPr>
            </a:br>
            <a:r>
              <a:rPr lang="it-IT" sz="1600" dirty="0">
                <a:latin typeface="+mj-lt"/>
              </a:rPr>
              <a:t>clinical information and </a:t>
            </a:r>
            <a:r>
              <a:rPr lang="it-IT" sz="1600" dirty="0" err="1">
                <a:latin typeface="+mj-lt"/>
              </a:rPr>
              <a:t>characteristics</a:t>
            </a:r>
            <a:r>
              <a:rPr lang="it-IT" sz="1600" dirty="0">
                <a:latin typeface="+mj-lt"/>
              </a:rPr>
              <a:t> of voice </a:t>
            </a:r>
            <a:r>
              <a:rPr lang="it-IT" sz="1600" dirty="0" err="1">
                <a:latin typeface="+mj-lt"/>
              </a:rPr>
              <a:t>signal</a:t>
            </a:r>
            <a:endParaRPr lang="it-IT" sz="1600" dirty="0">
              <a:latin typeface="+mj-lt"/>
            </a:endParaRPr>
          </a:p>
        </p:txBody>
      </p:sp>
      <p:sp>
        <p:nvSpPr>
          <p:cNvPr id="13" name="Freccia destra rientrata 12">
            <a:extLst>
              <a:ext uri="{FF2B5EF4-FFF2-40B4-BE49-F238E27FC236}">
                <a16:creationId xmlns:a16="http://schemas.microsoft.com/office/drawing/2014/main" id="{67C70EE5-0926-DE9D-5C32-90F998093582}"/>
              </a:ext>
            </a:extLst>
          </p:cNvPr>
          <p:cNvSpPr/>
          <p:nvPr/>
        </p:nvSpPr>
        <p:spPr>
          <a:xfrm>
            <a:off x="3899603" y="2421694"/>
            <a:ext cx="804333" cy="32521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97E21FC0-8D65-55F6-82EE-0058481258D6}"/>
              </a:ext>
            </a:extLst>
          </p:cNvPr>
          <p:cNvSpPr/>
          <p:nvPr/>
        </p:nvSpPr>
        <p:spPr>
          <a:xfrm>
            <a:off x="4964144" y="1426103"/>
            <a:ext cx="5681368" cy="2260600"/>
          </a:xfrm>
          <a:prstGeom prst="roundRect">
            <a:avLst>
              <a:gd name="adj" fmla="val 61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8" name="CasellaDiTesto 17">
            <a:extLst>
              <a:ext uri="{FF2B5EF4-FFF2-40B4-BE49-F238E27FC236}">
                <a16:creationId xmlns:a16="http://schemas.microsoft.com/office/drawing/2014/main" id="{DF2272E9-B95A-627B-CA9E-82BDD6D80A13}"/>
              </a:ext>
            </a:extLst>
          </p:cNvPr>
          <p:cNvSpPr txBox="1"/>
          <p:nvPr/>
        </p:nvSpPr>
        <p:spPr>
          <a:xfrm>
            <a:off x="5829861" y="3747835"/>
            <a:ext cx="3949934" cy="338554"/>
          </a:xfrm>
          <a:prstGeom prst="rect">
            <a:avLst/>
          </a:prstGeom>
          <a:noFill/>
        </p:spPr>
        <p:txBody>
          <a:bodyPr wrap="square">
            <a:spAutoFit/>
          </a:bodyPr>
          <a:lstStyle/>
          <a:p>
            <a:pPr algn="ctr"/>
            <a:r>
              <a:rPr lang="it-IT" sz="1600" b="1" dirty="0">
                <a:latin typeface="+mj-lt"/>
              </a:rPr>
              <a:t>PD </a:t>
            </a:r>
            <a:r>
              <a:rPr lang="it-IT" sz="1600" b="1" dirty="0" err="1">
                <a:latin typeface="+mj-lt"/>
              </a:rPr>
              <a:t>Telemonitoring</a:t>
            </a:r>
            <a:r>
              <a:rPr lang="it-IT" sz="1600" b="1" dirty="0">
                <a:latin typeface="+mj-lt"/>
              </a:rPr>
              <a:t> Dataset: </a:t>
            </a:r>
            <a:r>
              <a:rPr lang="it-IT" sz="1600" dirty="0" err="1">
                <a:latin typeface="+mj-lt"/>
              </a:rPr>
              <a:t>regression</a:t>
            </a:r>
            <a:r>
              <a:rPr lang="it-IT" sz="1600" dirty="0">
                <a:latin typeface="+mj-lt"/>
              </a:rPr>
              <a:t> task</a:t>
            </a:r>
            <a:r>
              <a:rPr lang="it-IT" sz="1600" b="1" dirty="0">
                <a:latin typeface="+mj-lt"/>
              </a:rPr>
              <a:t> </a:t>
            </a:r>
          </a:p>
        </p:txBody>
      </p:sp>
      <p:sp>
        <p:nvSpPr>
          <p:cNvPr id="7" name="CasellaDiTesto 6">
            <a:extLst>
              <a:ext uri="{FF2B5EF4-FFF2-40B4-BE49-F238E27FC236}">
                <a16:creationId xmlns:a16="http://schemas.microsoft.com/office/drawing/2014/main" id="{05E9CAD6-9316-2AE1-C6B2-61E4DCB31980}"/>
              </a:ext>
            </a:extLst>
          </p:cNvPr>
          <p:cNvSpPr txBox="1"/>
          <p:nvPr/>
        </p:nvSpPr>
        <p:spPr>
          <a:xfrm>
            <a:off x="-242889" y="861222"/>
            <a:ext cx="11744325" cy="541046"/>
          </a:xfrm>
          <a:prstGeom prst="rect">
            <a:avLst/>
          </a:prstGeom>
          <a:noFill/>
        </p:spPr>
        <p:txBody>
          <a:bodyPr wrap="square">
            <a:spAutoFit/>
          </a:bodyPr>
          <a:lstStyle/>
          <a:p>
            <a:pPr lvl="1">
              <a:lnSpc>
                <a:spcPct val="80000"/>
              </a:lnSpc>
              <a:spcBef>
                <a:spcPts val="500"/>
              </a:spcBef>
            </a:pPr>
            <a:r>
              <a:rPr lang="en-US" sz="1800" dirty="0">
                <a:latin typeface="Calibri" panose="020F0502020204030204" pitchFamily="34" charset="0"/>
                <a:cs typeface="Calibri" panose="020F0502020204030204" pitchFamily="34" charset="0"/>
              </a:rPr>
              <a:t>The aim of this study is to </a:t>
            </a:r>
            <a:r>
              <a:rPr lang="en-US" sz="1800" b="1" i="1" dirty="0">
                <a:latin typeface="Calibri" panose="020F0502020204030204" pitchFamily="34" charset="0"/>
                <a:cs typeface="Calibri" panose="020F0502020204030204" pitchFamily="34" charset="0"/>
              </a:rPr>
              <a:t>predict UPDRS </a:t>
            </a:r>
            <a:r>
              <a:rPr lang="en-US" sz="1800" dirty="0">
                <a:latin typeface="Calibri" panose="020F0502020204030204" pitchFamily="34" charset="0"/>
                <a:cs typeface="Calibri" panose="020F0502020204030204" pitchFamily="34" charset="0"/>
              </a:rPr>
              <a:t>scores through analyzing the </a:t>
            </a:r>
            <a:r>
              <a:rPr lang="en-US" sz="1800" b="1" i="1" dirty="0">
                <a:latin typeface="Calibri" panose="020F0502020204030204" pitchFamily="34" charset="0"/>
                <a:cs typeface="Calibri" panose="020F0502020204030204" pitchFamily="34" charset="0"/>
              </a:rPr>
              <a:t>speech signal properties </a:t>
            </a:r>
            <a:r>
              <a:rPr lang="en-US" sz="1800" dirty="0">
                <a:latin typeface="Calibri" panose="020F0502020204030204" pitchFamily="34" charset="0"/>
                <a:cs typeface="Calibri" panose="020F0502020204030204" pitchFamily="34" charset="0"/>
              </a:rPr>
              <a:t>which is important in PD diagnosis.</a:t>
            </a:r>
          </a:p>
        </p:txBody>
      </p:sp>
      <p:sp>
        <p:nvSpPr>
          <p:cNvPr id="9" name="CasellaDiTesto 8">
            <a:extLst>
              <a:ext uri="{FF2B5EF4-FFF2-40B4-BE49-F238E27FC236}">
                <a16:creationId xmlns:a16="http://schemas.microsoft.com/office/drawing/2014/main" id="{B7475DC7-B920-B774-105D-C6B46F9A235B}"/>
              </a:ext>
            </a:extLst>
          </p:cNvPr>
          <p:cNvSpPr txBox="1"/>
          <p:nvPr/>
        </p:nvSpPr>
        <p:spPr>
          <a:xfrm>
            <a:off x="625095" y="5742794"/>
            <a:ext cx="11353800" cy="523220"/>
          </a:xfrm>
          <a:prstGeom prst="rect">
            <a:avLst/>
          </a:prstGeom>
          <a:noFill/>
          <a:ln>
            <a:solidFill>
              <a:schemeClr val="accent1">
                <a:shade val="15000"/>
              </a:schemeClr>
            </a:solidFill>
          </a:ln>
        </p:spPr>
        <p:txBody>
          <a:bodyPr wrap="square" rtlCol="0">
            <a:spAutoFit/>
          </a:bodyPr>
          <a:lstStyle/>
          <a:p>
            <a:r>
              <a:rPr lang="it-IT" sz="1400" b="0" i="1" u="none" strike="noStrike" dirty="0" err="1">
                <a:solidFill>
                  <a:srgbClr val="222222"/>
                </a:solidFill>
                <a:effectLst/>
                <a:latin typeface="Arial" panose="020B0604020202020204" pitchFamily="34" charset="0"/>
              </a:rPr>
              <a:t>Ducange</a:t>
            </a:r>
            <a:r>
              <a:rPr lang="it-IT" sz="1400" b="0" i="1" u="none" strike="noStrike" dirty="0">
                <a:solidFill>
                  <a:srgbClr val="222222"/>
                </a:solidFill>
                <a:effectLst/>
                <a:latin typeface="Arial" panose="020B0604020202020204" pitchFamily="34" charset="0"/>
              </a:rPr>
              <a:t>, Pietro, Francesco </a:t>
            </a:r>
            <a:r>
              <a:rPr lang="it-IT" sz="1400" b="0" i="1" u="none" strike="noStrike" dirty="0" err="1">
                <a:solidFill>
                  <a:srgbClr val="222222"/>
                </a:solidFill>
                <a:effectLst/>
                <a:latin typeface="Arial" panose="020B0604020202020204" pitchFamily="34" charset="0"/>
              </a:rPr>
              <a:t>Marcelloni</a:t>
            </a:r>
            <a:r>
              <a:rPr lang="it-IT" sz="1400" b="0" i="1" u="none" strike="noStrike" dirty="0">
                <a:solidFill>
                  <a:srgbClr val="222222"/>
                </a:solidFill>
                <a:effectLst/>
                <a:latin typeface="Arial" panose="020B0604020202020204" pitchFamily="34" charset="0"/>
              </a:rPr>
              <a:t>, Alessandro Renda, and Fabrizio Ruffini. "</a:t>
            </a:r>
            <a:r>
              <a:rPr lang="it-IT" sz="1400" b="0" i="1" u="none" strike="noStrike" dirty="0" err="1">
                <a:solidFill>
                  <a:srgbClr val="222222"/>
                </a:solidFill>
                <a:effectLst/>
                <a:latin typeface="Arial" panose="020B0604020202020204" pitchFamily="34" charset="0"/>
              </a:rPr>
              <a:t>Federated</a:t>
            </a:r>
            <a:r>
              <a:rPr lang="it-IT" sz="1400" b="0" i="1" u="none" strike="noStrike" dirty="0">
                <a:solidFill>
                  <a:srgbClr val="222222"/>
                </a:solidFill>
                <a:effectLst/>
                <a:latin typeface="Arial" panose="020B0604020202020204" pitchFamily="34" charset="0"/>
              </a:rPr>
              <a:t> learning of XAI models in </a:t>
            </a:r>
            <a:r>
              <a:rPr lang="it-IT" sz="1400" b="0" i="1" u="none" strike="noStrike" dirty="0" err="1">
                <a:solidFill>
                  <a:srgbClr val="222222"/>
                </a:solidFill>
                <a:effectLst/>
                <a:latin typeface="Arial" panose="020B0604020202020204" pitchFamily="34" charset="0"/>
              </a:rPr>
              <a:t>healthcare</a:t>
            </a:r>
            <a:r>
              <a:rPr lang="it-IT" sz="1400" b="0" i="1" u="none" strike="noStrike" dirty="0">
                <a:solidFill>
                  <a:srgbClr val="222222"/>
                </a:solidFill>
                <a:effectLst/>
                <a:latin typeface="Arial" panose="020B0604020202020204" pitchFamily="34" charset="0"/>
              </a:rPr>
              <a:t>: a case study on </a:t>
            </a:r>
            <a:r>
              <a:rPr lang="it-IT" sz="1400" b="0" i="1" u="none" strike="noStrike" dirty="0" err="1">
                <a:solidFill>
                  <a:srgbClr val="222222"/>
                </a:solidFill>
                <a:effectLst/>
                <a:latin typeface="Arial" panose="020B0604020202020204" pitchFamily="34" charset="0"/>
              </a:rPr>
              <a:t>Parkinson’s</a:t>
            </a:r>
            <a:r>
              <a:rPr lang="it-IT" sz="1400" b="0" i="1" u="none" strike="noStrike" dirty="0">
                <a:solidFill>
                  <a:srgbClr val="222222"/>
                </a:solidFill>
                <a:effectLst/>
                <a:latin typeface="Arial" panose="020B0604020202020204" pitchFamily="34" charset="0"/>
              </a:rPr>
              <a:t> </a:t>
            </a:r>
            <a:r>
              <a:rPr lang="it-IT" sz="1400" b="0" i="1" u="none" strike="noStrike" dirty="0" err="1">
                <a:solidFill>
                  <a:srgbClr val="222222"/>
                </a:solidFill>
                <a:effectLst/>
                <a:latin typeface="Arial" panose="020B0604020202020204" pitchFamily="34" charset="0"/>
              </a:rPr>
              <a:t>disease</a:t>
            </a:r>
            <a:r>
              <a:rPr lang="it-IT" sz="1400" b="0" i="1" u="none" strike="noStrike" dirty="0">
                <a:solidFill>
                  <a:srgbClr val="222222"/>
                </a:solidFill>
                <a:effectLst/>
                <a:latin typeface="Arial" panose="020B0604020202020204" pitchFamily="34" charset="0"/>
              </a:rPr>
              <a:t>." Cognitive </a:t>
            </a:r>
            <a:r>
              <a:rPr lang="it-IT" sz="1400" b="0" i="1" u="none" strike="noStrike" dirty="0" err="1">
                <a:solidFill>
                  <a:srgbClr val="222222"/>
                </a:solidFill>
                <a:effectLst/>
                <a:latin typeface="Arial" panose="020B0604020202020204" pitchFamily="34" charset="0"/>
              </a:rPr>
              <a:t>Computation</a:t>
            </a:r>
            <a:r>
              <a:rPr lang="it-IT" sz="1400" b="0" i="1" u="none" strike="noStrike" dirty="0">
                <a:solidFill>
                  <a:srgbClr val="222222"/>
                </a:solidFill>
                <a:effectLst/>
                <a:latin typeface="Arial" panose="020B0604020202020204" pitchFamily="34" charset="0"/>
              </a:rPr>
              <a:t> 16, no. 6 (2024): 3051-3076.</a:t>
            </a:r>
            <a:endParaRPr lang="en-US" sz="1400" i="1" dirty="0"/>
          </a:p>
        </p:txBody>
      </p:sp>
    </p:spTree>
    <p:extLst>
      <p:ext uri="{BB962C8B-B14F-4D97-AF65-F5344CB8AC3E}">
        <p14:creationId xmlns:p14="http://schemas.microsoft.com/office/powerpoint/2010/main" val="857938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164703" y="234002"/>
            <a:ext cx="11686777" cy="794861"/>
          </a:xfrm>
        </p:spPr>
        <p:txBody>
          <a:bodyPr>
            <a:normAutofit fontScale="90000"/>
          </a:bodyPr>
          <a:lstStyle/>
          <a:p>
            <a:r>
              <a:rPr lang="it-IT" sz="4000" dirty="0" err="1"/>
              <a:t>Parkinson’s</a:t>
            </a:r>
            <a:r>
              <a:rPr lang="it-IT" sz="4000" dirty="0"/>
              <a:t> </a:t>
            </a:r>
            <a:r>
              <a:rPr lang="it-IT" sz="4000" dirty="0" err="1"/>
              <a:t>Disease</a:t>
            </a:r>
            <a:r>
              <a:rPr lang="it-IT" sz="4000" dirty="0"/>
              <a:t> </a:t>
            </a:r>
            <a:r>
              <a:rPr lang="it-IT" sz="4000" dirty="0" err="1"/>
              <a:t>progression</a:t>
            </a:r>
            <a:r>
              <a:rPr lang="it-IT" dirty="0"/>
              <a:t>: </a:t>
            </a:r>
            <a:r>
              <a:rPr lang="it-IT" dirty="0" err="1"/>
              <a:t>Experimental</a:t>
            </a:r>
            <a:r>
              <a:rPr lang="it-IT" dirty="0"/>
              <a:t> Setup</a:t>
            </a:r>
          </a:p>
        </p:txBody>
      </p:sp>
      <mc:AlternateContent xmlns:mc="http://schemas.openxmlformats.org/markup-compatibility/2006" xmlns:a14="http://schemas.microsoft.com/office/drawing/2010/main">
        <mc:Choice Requires="a14">
          <p:sp>
            <p:nvSpPr>
              <p:cNvPr id="22" name="Segnaposto contenuto 9">
                <a:extLst>
                  <a:ext uri="{FF2B5EF4-FFF2-40B4-BE49-F238E27FC236}">
                    <a16:creationId xmlns:a16="http://schemas.microsoft.com/office/drawing/2014/main" id="{529013D7-3434-B62B-D73E-E5661D189802}"/>
                  </a:ext>
                </a:extLst>
              </p:cNvPr>
              <p:cNvSpPr>
                <a:spLocks noGrp="1"/>
              </p:cNvSpPr>
              <p:nvPr>
                <p:ph idx="1"/>
              </p:nvPr>
            </p:nvSpPr>
            <p:spPr>
              <a:xfrm>
                <a:off x="358805" y="1326643"/>
                <a:ext cx="8319527" cy="4647892"/>
              </a:xfrm>
            </p:spPr>
            <p:txBody>
              <a:bodyPr>
                <a:normAutofit/>
              </a:bodyPr>
              <a:lstStyle/>
              <a:p>
                <a:r>
                  <a:rPr lang="it-IT" sz="1800" b="1" dirty="0"/>
                  <a:t>Scenario 1 (S1): </a:t>
                </a:r>
                <a:r>
                  <a:rPr lang="it-IT" sz="1800" b="1" dirty="0" err="1"/>
                  <a:t>i.i.d</a:t>
                </a:r>
                <a:r>
                  <a:rPr lang="it-IT" sz="1800" b="1" dirty="0"/>
                  <a:t>.</a:t>
                </a:r>
                <a:r>
                  <a:rPr lang="it-IT" sz="1800" dirty="0"/>
                  <a:t> setting: </a:t>
                </a:r>
                <a14:m>
                  <m:oMath xmlns:m="http://schemas.openxmlformats.org/officeDocument/2006/math">
                    <m:sSub>
                      <m:sSubPr>
                        <m:ctrlPr>
                          <a:rPr lang="it-IT" sz="1800" i="1" smtClean="0">
                            <a:solidFill>
                              <a:schemeClr val="tx1"/>
                            </a:solidFill>
                            <a:latin typeface="Cambria Math" panose="02040503050406030204" pitchFamily="18" charset="0"/>
                          </a:rPr>
                        </m:ctrlPr>
                      </m:sSubPr>
                      <m:e>
                        <m:r>
                          <a:rPr lang="it-IT" sz="1800" b="0" i="1" smtClean="0">
                            <a:solidFill>
                              <a:schemeClr val="tx1"/>
                            </a:solidFill>
                            <a:latin typeface="Cambria Math" panose="02040503050406030204" pitchFamily="18" charset="0"/>
                          </a:rPr>
                          <m:t>𝑃</m:t>
                        </m:r>
                      </m:e>
                      <m:sub>
                        <m:r>
                          <a:rPr lang="it-IT" sz="1800" b="0" i="1" smtClean="0">
                            <a:solidFill>
                              <a:schemeClr val="tx1"/>
                            </a:solidFill>
                            <a:latin typeface="Cambria Math" panose="02040503050406030204" pitchFamily="18" charset="0"/>
                          </a:rPr>
                          <m:t>h</m:t>
                        </m:r>
                      </m:sub>
                    </m:sSub>
                    <m:d>
                      <m:dPr>
                        <m:ctrlPr>
                          <a:rPr lang="it-IT" sz="1800" b="0" i="1" smtClean="0">
                            <a:solidFill>
                              <a:schemeClr val="tx1"/>
                            </a:solidFill>
                            <a:latin typeface="Cambria Math" panose="02040503050406030204" pitchFamily="18" charset="0"/>
                          </a:rPr>
                        </m:ctrlPr>
                      </m:dPr>
                      <m:e>
                        <m:r>
                          <a:rPr lang="it-IT" sz="1800" b="1" i="1" smtClean="0">
                            <a:solidFill>
                              <a:schemeClr val="tx1"/>
                            </a:solidFill>
                            <a:latin typeface="Cambria Math" panose="02040503050406030204" pitchFamily="18" charset="0"/>
                          </a:rPr>
                          <m:t>𝒙</m:t>
                        </m:r>
                        <m:r>
                          <a:rPr lang="it-IT" sz="1800" b="0" i="1" smtClean="0">
                            <a:solidFill>
                              <a:schemeClr val="tx1"/>
                            </a:solidFill>
                            <a:latin typeface="Cambria Math" panose="02040503050406030204" pitchFamily="18" charset="0"/>
                          </a:rPr>
                          <m:t>,</m:t>
                        </m:r>
                        <m:r>
                          <a:rPr lang="it-IT" sz="1800" b="0" i="1" smtClean="0">
                            <a:solidFill>
                              <a:schemeClr val="tx1"/>
                            </a:solidFill>
                            <a:latin typeface="Cambria Math" panose="02040503050406030204" pitchFamily="18" charset="0"/>
                          </a:rPr>
                          <m:t>𝑦</m:t>
                        </m:r>
                      </m:e>
                    </m:d>
                    <m:r>
                      <a:rPr lang="it-IT" sz="1800" i="1">
                        <a:latin typeface="Cambria Math" panose="02040503050406030204" pitchFamily="18" charset="0"/>
                        <a:ea typeface="Cambria Math" panose="02040503050406030204" pitchFamily="18" charset="0"/>
                      </a:rPr>
                      <m:t>~</m:t>
                    </m:r>
                    <m:r>
                      <a:rPr lang="it-IT" sz="1800" b="0" i="1" smtClean="0">
                        <a:latin typeface="Cambria Math" panose="02040503050406030204" pitchFamily="18" charset="0"/>
                        <a:ea typeface="Cambria Math" panose="02040503050406030204" pitchFamily="18" charset="0"/>
                      </a:rPr>
                      <m:t>𝑃</m:t>
                    </m:r>
                    <m:d>
                      <m:dPr>
                        <m:ctrlPr>
                          <a:rPr lang="it-IT" sz="1800" b="0" i="1" smtClean="0">
                            <a:latin typeface="Cambria Math" panose="02040503050406030204" pitchFamily="18" charset="0"/>
                            <a:ea typeface="Cambria Math" panose="02040503050406030204" pitchFamily="18" charset="0"/>
                          </a:rPr>
                        </m:ctrlPr>
                      </m:dPr>
                      <m:e>
                        <m:r>
                          <a:rPr lang="it-IT" sz="1800" b="1" i="1" smtClean="0">
                            <a:latin typeface="Cambria Math" panose="02040503050406030204" pitchFamily="18" charset="0"/>
                            <a:ea typeface="Cambria Math" panose="02040503050406030204" pitchFamily="18" charset="0"/>
                          </a:rPr>
                          <m:t>𝒙</m:t>
                        </m:r>
                        <m:r>
                          <a:rPr lang="it-IT" sz="1800" b="0" i="1" smtClean="0">
                            <a:latin typeface="Cambria Math" panose="02040503050406030204" pitchFamily="18" charset="0"/>
                            <a:ea typeface="Cambria Math" panose="02040503050406030204" pitchFamily="18" charset="0"/>
                          </a:rPr>
                          <m:t>,</m:t>
                        </m:r>
                        <m:r>
                          <a:rPr lang="it-IT" sz="1800" b="0" i="1" smtClean="0">
                            <a:latin typeface="Cambria Math" panose="02040503050406030204" pitchFamily="18" charset="0"/>
                            <a:ea typeface="Cambria Math" panose="02040503050406030204" pitchFamily="18" charset="0"/>
                          </a:rPr>
                          <m:t>𝑦</m:t>
                        </m:r>
                      </m:e>
                    </m:d>
                  </m:oMath>
                </a14:m>
                <a:r>
                  <a:rPr lang="it-IT" sz="1800" dirty="0"/>
                  <a:t>   </a:t>
                </a:r>
                <a14:m>
                  <m:oMath xmlns:m="http://schemas.openxmlformats.org/officeDocument/2006/math">
                    <m:r>
                      <a:rPr lang="it-IT" sz="1800" i="1" smtClean="0">
                        <a:latin typeface="Cambria Math" panose="02040503050406030204" pitchFamily="18" charset="0"/>
                        <a:ea typeface="Cambria Math" panose="02040503050406030204" pitchFamily="18" charset="0"/>
                      </a:rPr>
                      <m:t>∀</m:t>
                    </m:r>
                    <m:r>
                      <a:rPr lang="it-IT" sz="1800" b="0" i="1" smtClean="0">
                        <a:latin typeface="Cambria Math" panose="02040503050406030204" pitchFamily="18" charset="0"/>
                        <a:ea typeface="Cambria Math" panose="02040503050406030204" pitchFamily="18" charset="0"/>
                      </a:rPr>
                      <m:t>h</m:t>
                    </m:r>
                  </m:oMath>
                </a14:m>
                <a:r>
                  <a:rPr lang="it-IT" sz="1800" dirty="0"/>
                  <a:t>, </a:t>
                </a:r>
                <a:r>
                  <a:rPr lang="it-IT" sz="1800" dirty="0" err="1"/>
                  <a:t>where</a:t>
                </a:r>
                <a:endParaRPr lang="it-IT" sz="1800" dirty="0"/>
              </a:p>
              <a:p>
                <a:pPr lvl="1"/>
                <a14:m>
                  <m:oMath xmlns:m="http://schemas.openxmlformats.org/officeDocument/2006/math">
                    <m:sSub>
                      <m:sSubPr>
                        <m:ctrlPr>
                          <a:rPr lang="it-IT" sz="1600" i="1">
                            <a:latin typeface="Cambria Math" panose="02040503050406030204" pitchFamily="18" charset="0"/>
                          </a:rPr>
                        </m:ctrlPr>
                      </m:sSubPr>
                      <m:e>
                        <m:r>
                          <a:rPr lang="it-IT" sz="1600" i="1">
                            <a:latin typeface="Cambria Math" panose="02040503050406030204" pitchFamily="18" charset="0"/>
                          </a:rPr>
                          <m:t>𝑃</m:t>
                        </m:r>
                      </m:e>
                      <m:sub>
                        <m:r>
                          <a:rPr lang="it-IT" sz="1600" i="1">
                            <a:latin typeface="Cambria Math" panose="02040503050406030204" pitchFamily="18" charset="0"/>
                          </a:rPr>
                          <m:t>h</m:t>
                        </m:r>
                      </m:sub>
                    </m:sSub>
                    <m:d>
                      <m:dPr>
                        <m:ctrlPr>
                          <a:rPr lang="it-IT" sz="1600" i="1">
                            <a:latin typeface="Cambria Math" panose="02040503050406030204" pitchFamily="18" charset="0"/>
                          </a:rPr>
                        </m:ctrlPr>
                      </m:dPr>
                      <m:e>
                        <m:r>
                          <a:rPr lang="it-IT" sz="1600" b="1" i="1">
                            <a:latin typeface="Cambria Math" panose="02040503050406030204" pitchFamily="18" charset="0"/>
                          </a:rPr>
                          <m:t>𝒙</m:t>
                        </m:r>
                        <m:r>
                          <a:rPr lang="it-IT" sz="1600" i="1">
                            <a:latin typeface="Cambria Math" panose="02040503050406030204" pitchFamily="18" charset="0"/>
                          </a:rPr>
                          <m:t>,</m:t>
                        </m:r>
                        <m:r>
                          <a:rPr lang="it-IT" sz="1600" i="1">
                            <a:latin typeface="Cambria Math" panose="02040503050406030204" pitchFamily="18" charset="0"/>
                          </a:rPr>
                          <m:t>𝑦</m:t>
                        </m:r>
                      </m:e>
                    </m:d>
                  </m:oMath>
                </a14:m>
                <a:r>
                  <a:rPr lang="it-IT" sz="1600" dirty="0"/>
                  <a:t> </a:t>
                </a:r>
                <a:r>
                  <a:rPr lang="it-IT" sz="1600" dirty="0" err="1"/>
                  <a:t>is</a:t>
                </a:r>
                <a:r>
                  <a:rPr lang="it-IT" sz="1600" dirty="0"/>
                  <a:t> the </a:t>
                </a:r>
                <a:r>
                  <a:rPr lang="it-IT" sz="1600" dirty="0" err="1"/>
                  <a:t>local</a:t>
                </a:r>
                <a:r>
                  <a:rPr lang="it-IT" sz="1600" dirty="0"/>
                  <a:t> </a:t>
                </a:r>
                <a:r>
                  <a:rPr lang="it-IT" sz="1600" dirty="0" err="1"/>
                  <a:t>distribution</a:t>
                </a:r>
                <a:r>
                  <a:rPr lang="it-IT" sz="1600" dirty="0"/>
                  <a:t> of input </a:t>
                </a:r>
                <a14:m>
                  <m:oMath xmlns:m="http://schemas.openxmlformats.org/officeDocument/2006/math">
                    <m:r>
                      <a:rPr lang="it-IT" sz="1600" b="1" i="1">
                        <a:latin typeface="Cambria Math" panose="02040503050406030204" pitchFamily="18" charset="0"/>
                        <a:ea typeface="Cambria Math" panose="02040503050406030204" pitchFamily="18" charset="0"/>
                      </a:rPr>
                      <m:t>𝒙</m:t>
                    </m:r>
                  </m:oMath>
                </a14:m>
                <a:r>
                  <a:rPr lang="it-IT" sz="1600" dirty="0"/>
                  <a:t> and target </a:t>
                </a:r>
                <a14:m>
                  <m:oMath xmlns:m="http://schemas.openxmlformats.org/officeDocument/2006/math">
                    <m:r>
                      <a:rPr lang="it-IT" sz="1600" b="0" i="1" smtClean="0">
                        <a:latin typeface="Cambria Math" panose="02040503050406030204" pitchFamily="18" charset="0"/>
                        <a:ea typeface="Cambria Math" panose="02040503050406030204" pitchFamily="18" charset="0"/>
                      </a:rPr>
                      <m:t>𝑦</m:t>
                    </m:r>
                  </m:oMath>
                </a14:m>
                <a:r>
                  <a:rPr lang="it-IT" sz="1600" dirty="0"/>
                  <a:t> for hospital </a:t>
                </a:r>
                <a14:m>
                  <m:oMath xmlns:m="http://schemas.openxmlformats.org/officeDocument/2006/math">
                    <m:r>
                      <a:rPr lang="it-IT" sz="1600" b="0" i="1" smtClean="0">
                        <a:latin typeface="Cambria Math" panose="02040503050406030204" pitchFamily="18" charset="0"/>
                        <a:ea typeface="Cambria Math" panose="02040503050406030204" pitchFamily="18" charset="0"/>
                      </a:rPr>
                      <m:t>h</m:t>
                    </m:r>
                  </m:oMath>
                </a14:m>
                <a:endParaRPr lang="it-IT" sz="1600" dirty="0"/>
              </a:p>
              <a:p>
                <a:pPr lvl="1"/>
                <a14:m>
                  <m:oMath xmlns:m="http://schemas.openxmlformats.org/officeDocument/2006/math">
                    <m:r>
                      <a:rPr lang="it-IT" sz="1600" b="0" i="1" smtClean="0">
                        <a:latin typeface="Cambria Math" panose="02040503050406030204" pitchFamily="18" charset="0"/>
                      </a:rPr>
                      <m:t>𝑃</m:t>
                    </m:r>
                    <m:d>
                      <m:dPr>
                        <m:ctrlPr>
                          <a:rPr lang="it-IT" sz="1600" i="1">
                            <a:latin typeface="Cambria Math" panose="02040503050406030204" pitchFamily="18" charset="0"/>
                          </a:rPr>
                        </m:ctrlPr>
                      </m:dPr>
                      <m:e>
                        <m:r>
                          <a:rPr lang="it-IT" sz="1600" b="1" i="1">
                            <a:latin typeface="Cambria Math" panose="02040503050406030204" pitchFamily="18" charset="0"/>
                          </a:rPr>
                          <m:t>𝒙</m:t>
                        </m:r>
                        <m:r>
                          <a:rPr lang="it-IT" sz="1600" i="1">
                            <a:latin typeface="Cambria Math" panose="02040503050406030204" pitchFamily="18" charset="0"/>
                          </a:rPr>
                          <m:t>,</m:t>
                        </m:r>
                        <m:r>
                          <a:rPr lang="it-IT" sz="1600" i="1">
                            <a:latin typeface="Cambria Math" panose="02040503050406030204" pitchFamily="18" charset="0"/>
                          </a:rPr>
                          <m:t>𝑦</m:t>
                        </m:r>
                      </m:e>
                    </m:d>
                  </m:oMath>
                </a14:m>
                <a:r>
                  <a:rPr lang="it-IT" sz="1600" dirty="0"/>
                  <a:t> </a:t>
                </a:r>
                <a:r>
                  <a:rPr lang="it-IT" sz="1600" dirty="0" err="1"/>
                  <a:t>is</a:t>
                </a:r>
                <a:r>
                  <a:rPr lang="it-IT" sz="1600" dirty="0"/>
                  <a:t> the overall data </a:t>
                </a:r>
                <a:r>
                  <a:rPr lang="it-IT" sz="1600" dirty="0" err="1"/>
                  <a:t>distribution</a:t>
                </a:r>
                <a:r>
                  <a:rPr lang="it-IT" sz="1600" dirty="0"/>
                  <a:t> </a:t>
                </a:r>
              </a:p>
              <a:p>
                <a:r>
                  <a:rPr lang="it-IT" sz="1800" b="1" dirty="0"/>
                  <a:t>Scenario 2 (S2): non-</a:t>
                </a:r>
                <a:r>
                  <a:rPr lang="it-IT" sz="1800" b="1" dirty="0" err="1"/>
                  <a:t>i.i.d</a:t>
                </a:r>
                <a:r>
                  <a:rPr lang="it-IT" sz="1800" b="1" dirty="0"/>
                  <a:t>.</a:t>
                </a:r>
                <a:r>
                  <a:rPr lang="it-IT" sz="1800" dirty="0"/>
                  <a:t> setting: </a:t>
                </a:r>
                <a14:m>
                  <m:oMath xmlns:m="http://schemas.openxmlformats.org/officeDocument/2006/math">
                    <m:sSub>
                      <m:sSubPr>
                        <m:ctrlPr>
                          <a:rPr lang="it-IT" sz="1800" i="1" smtClean="0">
                            <a:solidFill>
                              <a:schemeClr val="tx1"/>
                            </a:solidFill>
                            <a:latin typeface="Cambria Math" panose="02040503050406030204" pitchFamily="18" charset="0"/>
                          </a:rPr>
                        </m:ctrlPr>
                      </m:sSubPr>
                      <m:e>
                        <m:r>
                          <a:rPr lang="it-IT" sz="1800" b="0" i="1" smtClean="0">
                            <a:solidFill>
                              <a:schemeClr val="tx1"/>
                            </a:solidFill>
                            <a:latin typeface="Cambria Math" panose="02040503050406030204" pitchFamily="18" charset="0"/>
                          </a:rPr>
                          <m:t>𝑃</m:t>
                        </m:r>
                      </m:e>
                      <m:sub>
                        <m:r>
                          <a:rPr lang="it-IT" sz="1800" b="0" i="1" smtClean="0">
                            <a:solidFill>
                              <a:schemeClr val="tx1"/>
                            </a:solidFill>
                            <a:latin typeface="Cambria Math" panose="02040503050406030204" pitchFamily="18" charset="0"/>
                          </a:rPr>
                          <m:t>𝑖</m:t>
                        </m:r>
                      </m:sub>
                    </m:sSub>
                    <m:d>
                      <m:dPr>
                        <m:ctrlPr>
                          <a:rPr lang="it-IT" sz="1800" b="0" i="1" smtClean="0">
                            <a:solidFill>
                              <a:schemeClr val="tx1"/>
                            </a:solidFill>
                            <a:latin typeface="Cambria Math" panose="02040503050406030204" pitchFamily="18" charset="0"/>
                          </a:rPr>
                        </m:ctrlPr>
                      </m:dPr>
                      <m:e>
                        <m:r>
                          <a:rPr lang="it-IT" sz="1800" b="1" i="1" smtClean="0">
                            <a:solidFill>
                              <a:schemeClr val="tx1"/>
                            </a:solidFill>
                            <a:latin typeface="Cambria Math" panose="02040503050406030204" pitchFamily="18" charset="0"/>
                          </a:rPr>
                          <m:t>𝒙</m:t>
                        </m:r>
                        <m:r>
                          <a:rPr lang="it-IT" sz="1800" b="0" i="1" smtClean="0">
                            <a:solidFill>
                              <a:schemeClr val="tx1"/>
                            </a:solidFill>
                            <a:latin typeface="Cambria Math" panose="02040503050406030204" pitchFamily="18" charset="0"/>
                          </a:rPr>
                          <m:t>,</m:t>
                        </m:r>
                        <m:r>
                          <a:rPr lang="it-IT" sz="1800" b="0" i="1" smtClean="0">
                            <a:solidFill>
                              <a:schemeClr val="tx1"/>
                            </a:solidFill>
                            <a:latin typeface="Cambria Math" panose="02040503050406030204" pitchFamily="18" charset="0"/>
                          </a:rPr>
                          <m:t>𝑦</m:t>
                        </m:r>
                      </m:e>
                    </m:d>
                    <m:r>
                      <a:rPr lang="it-IT" sz="1800" i="1" smtClean="0">
                        <a:latin typeface="Cambria Math" panose="02040503050406030204" pitchFamily="18" charset="0"/>
                        <a:ea typeface="Cambria Math" panose="02040503050406030204" pitchFamily="18" charset="0"/>
                      </a:rPr>
                      <m:t>≠</m:t>
                    </m:r>
                    <m:sSub>
                      <m:sSubPr>
                        <m:ctrlPr>
                          <a:rPr lang="it-IT" sz="1800" i="1">
                            <a:latin typeface="Cambria Math" panose="02040503050406030204" pitchFamily="18" charset="0"/>
                          </a:rPr>
                        </m:ctrlPr>
                      </m:sSubPr>
                      <m:e>
                        <m:r>
                          <a:rPr lang="it-IT" sz="1800" i="1">
                            <a:latin typeface="Cambria Math" panose="02040503050406030204" pitchFamily="18" charset="0"/>
                          </a:rPr>
                          <m:t>𝑃</m:t>
                        </m:r>
                      </m:e>
                      <m:sub>
                        <m:r>
                          <a:rPr lang="it-IT" sz="1800" b="0" i="1" smtClean="0">
                            <a:latin typeface="Cambria Math" panose="02040503050406030204" pitchFamily="18" charset="0"/>
                          </a:rPr>
                          <m:t>𝑗</m:t>
                        </m:r>
                      </m:sub>
                    </m:sSub>
                    <m:d>
                      <m:dPr>
                        <m:ctrlPr>
                          <a:rPr lang="it-IT" sz="1800" i="1">
                            <a:latin typeface="Cambria Math" panose="02040503050406030204" pitchFamily="18" charset="0"/>
                          </a:rPr>
                        </m:ctrlPr>
                      </m:dPr>
                      <m:e>
                        <m:r>
                          <a:rPr lang="it-IT" sz="1800" b="1" i="1">
                            <a:latin typeface="Cambria Math" panose="02040503050406030204" pitchFamily="18" charset="0"/>
                          </a:rPr>
                          <m:t>𝒙</m:t>
                        </m:r>
                        <m:r>
                          <a:rPr lang="it-IT" sz="1800" i="1">
                            <a:latin typeface="Cambria Math" panose="02040503050406030204" pitchFamily="18" charset="0"/>
                          </a:rPr>
                          <m:t>,</m:t>
                        </m:r>
                        <m:r>
                          <a:rPr lang="it-IT" sz="1800" i="1">
                            <a:latin typeface="Cambria Math" panose="02040503050406030204" pitchFamily="18" charset="0"/>
                          </a:rPr>
                          <m:t>𝑦</m:t>
                        </m:r>
                      </m:e>
                    </m:d>
                  </m:oMath>
                </a14:m>
                <a:r>
                  <a:rPr lang="it-IT" sz="1800" dirty="0"/>
                  <a:t>, for </a:t>
                </a:r>
                <a:r>
                  <a:rPr lang="it-IT" sz="1800" dirty="0" err="1"/>
                  <a:t>any</a:t>
                </a:r>
                <a:r>
                  <a:rPr lang="it-IT" sz="1800" dirty="0"/>
                  <a:t> </a:t>
                </a:r>
                <a:r>
                  <a:rPr lang="it-IT" sz="1800" dirty="0" err="1"/>
                  <a:t>pair</a:t>
                </a:r>
                <a:r>
                  <a:rPr lang="it-IT" sz="1800" dirty="0"/>
                  <a:t> of hospitals </a:t>
                </a:r>
                <a14:m>
                  <m:oMath xmlns:m="http://schemas.openxmlformats.org/officeDocument/2006/math">
                    <m:d>
                      <m:dPr>
                        <m:ctrlPr>
                          <a:rPr lang="it-IT" sz="1800" b="0" i="1" smtClean="0">
                            <a:latin typeface="Cambria Math" panose="02040503050406030204" pitchFamily="18" charset="0"/>
                          </a:rPr>
                        </m:ctrlPr>
                      </m:dPr>
                      <m:e>
                        <m:r>
                          <a:rPr lang="it-IT" sz="1800" b="0" i="1" smtClean="0">
                            <a:latin typeface="Cambria Math" panose="02040503050406030204" pitchFamily="18" charset="0"/>
                          </a:rPr>
                          <m:t>𝑖</m:t>
                        </m:r>
                        <m:r>
                          <a:rPr lang="it-IT" sz="1800" b="0" i="1" smtClean="0">
                            <a:latin typeface="Cambria Math" panose="02040503050406030204" pitchFamily="18" charset="0"/>
                          </a:rPr>
                          <m:t>,</m:t>
                        </m:r>
                        <m:r>
                          <a:rPr lang="it-IT" sz="1800" b="0" i="1" smtClean="0">
                            <a:latin typeface="Cambria Math" panose="02040503050406030204" pitchFamily="18" charset="0"/>
                          </a:rPr>
                          <m:t>𝑗</m:t>
                        </m:r>
                      </m:e>
                    </m:d>
                  </m:oMath>
                </a14:m>
                <a:endParaRPr lang="it-IT" sz="2000" b="0" dirty="0"/>
              </a:p>
              <a:p>
                <a:pPr lvl="1"/>
                <a:r>
                  <a:rPr lang="it-IT" sz="1600" i="1" dirty="0"/>
                  <a:t>Feature </a:t>
                </a:r>
                <a:r>
                  <a:rPr lang="it-IT" sz="1600" i="1" dirty="0" err="1"/>
                  <a:t>distribution</a:t>
                </a:r>
                <a:r>
                  <a:rPr lang="it-IT" sz="1600" i="1" dirty="0"/>
                  <a:t> </a:t>
                </a:r>
                <a:r>
                  <a:rPr lang="it-IT" sz="1600" i="1" dirty="0" err="1"/>
                  <a:t>skew</a:t>
                </a:r>
                <a:r>
                  <a:rPr lang="it-IT" sz="1600" i="1" dirty="0"/>
                  <a:t> </a:t>
                </a:r>
                <a:r>
                  <a:rPr lang="it-IT" sz="1600" dirty="0"/>
                  <a:t>for the </a:t>
                </a:r>
                <a:r>
                  <a:rPr lang="it-IT" sz="1600" i="1" dirty="0"/>
                  <a:t>age </a:t>
                </a:r>
                <a:r>
                  <a:rPr lang="it-IT" sz="1600" dirty="0" err="1"/>
                  <a:t>attribute</a:t>
                </a:r>
                <a:endParaRPr lang="it-IT" sz="1600" dirty="0"/>
              </a:p>
              <a:p>
                <a:endParaRPr lang="it-IT" sz="1800" dirty="0"/>
              </a:p>
              <a:p>
                <a:pPr marL="0" indent="0">
                  <a:buNone/>
                </a:pPr>
                <a:endParaRPr lang="it-IT" sz="1800" dirty="0"/>
              </a:p>
              <a:p>
                <a:pPr marL="0" indent="0">
                  <a:buNone/>
                </a:pPr>
                <a:r>
                  <a:rPr lang="it-IT" sz="1800" b="1" dirty="0" err="1"/>
                  <a:t>Experimental</a:t>
                </a:r>
                <a:r>
                  <a:rPr lang="it-IT" sz="1800" b="1" dirty="0"/>
                  <a:t> </a:t>
                </a:r>
                <a:r>
                  <a:rPr lang="it-IT" sz="1800" b="1" dirty="0" err="1"/>
                  <a:t>evaluation</a:t>
                </a:r>
                <a:endParaRPr lang="it-IT" sz="1800" b="1" dirty="0"/>
              </a:p>
              <a:p>
                <a:r>
                  <a:rPr lang="it-IT" sz="1600" dirty="0"/>
                  <a:t>(a) </a:t>
                </a:r>
                <a:r>
                  <a:rPr lang="it-IT" sz="1600" dirty="0" err="1"/>
                  <a:t>Federated</a:t>
                </a:r>
                <a:r>
                  <a:rPr lang="it-IT" sz="1600" dirty="0"/>
                  <a:t> Learning (FL)</a:t>
                </a:r>
              </a:p>
              <a:p>
                <a:r>
                  <a:rPr lang="it-IT" sz="1600" dirty="0"/>
                  <a:t>(b) Local Learning (LL)</a:t>
                </a:r>
              </a:p>
              <a:p>
                <a:r>
                  <a:rPr lang="it-IT" sz="1600" dirty="0"/>
                  <a:t>(c) </a:t>
                </a:r>
                <a:r>
                  <a:rPr lang="it-IT" sz="1600" dirty="0" err="1"/>
                  <a:t>Centralized</a:t>
                </a:r>
                <a:r>
                  <a:rPr lang="it-IT" sz="1600" dirty="0"/>
                  <a:t> Learning (CL)</a:t>
                </a:r>
              </a:p>
              <a:p>
                <a:endParaRPr lang="it-IT" sz="1800" dirty="0"/>
              </a:p>
              <a:p>
                <a:endParaRPr lang="it-IT" sz="1800" dirty="0"/>
              </a:p>
            </p:txBody>
          </p:sp>
        </mc:Choice>
        <mc:Fallback xmlns="">
          <p:sp>
            <p:nvSpPr>
              <p:cNvPr id="22" name="Segnaposto contenuto 9">
                <a:extLst>
                  <a:ext uri="{FF2B5EF4-FFF2-40B4-BE49-F238E27FC236}">
                    <a16:creationId xmlns:a16="http://schemas.microsoft.com/office/drawing/2014/main" id="{529013D7-3434-B62B-D73E-E5661D189802}"/>
                  </a:ext>
                </a:extLst>
              </p:cNvPr>
              <p:cNvSpPr>
                <a:spLocks noGrp="1" noRot="1" noChangeAspect="1" noMove="1" noResize="1" noEditPoints="1" noAdjustHandles="1" noChangeArrowheads="1" noChangeShapeType="1" noTextEdit="1"/>
              </p:cNvSpPr>
              <p:nvPr>
                <p:ph idx="1"/>
              </p:nvPr>
            </p:nvSpPr>
            <p:spPr>
              <a:xfrm>
                <a:off x="358805" y="1326643"/>
                <a:ext cx="8319527" cy="4647892"/>
              </a:xfrm>
              <a:blipFill>
                <a:blip r:embed="rId3"/>
                <a:stretch>
                  <a:fillRect l="-610" t="-1090"/>
                </a:stretch>
              </a:blipFill>
            </p:spPr>
            <p:txBody>
              <a:bodyPr/>
              <a:lstStyle/>
              <a:p>
                <a:r>
                  <a:rPr lang="it-IT">
                    <a:noFill/>
                  </a:rPr>
                  <a:t> </a:t>
                </a:r>
              </a:p>
            </p:txBody>
          </p:sp>
        </mc:Fallback>
      </mc:AlternateContent>
      <p:pic>
        <p:nvPicPr>
          <p:cNvPr id="23" name="Immagine 22">
            <a:extLst>
              <a:ext uri="{FF2B5EF4-FFF2-40B4-BE49-F238E27FC236}">
                <a16:creationId xmlns:a16="http://schemas.microsoft.com/office/drawing/2014/main" id="{CA6A53FA-FF93-C17B-825E-304F5D27A103}"/>
              </a:ext>
            </a:extLst>
          </p:cNvPr>
          <p:cNvPicPr>
            <a:picLocks noChangeAspect="1"/>
          </p:cNvPicPr>
          <p:nvPr/>
        </p:nvPicPr>
        <p:blipFill rotWithShape="1">
          <a:blip r:embed="rId4"/>
          <a:srcRect t="8951" r="4992" b="2186"/>
          <a:stretch/>
        </p:blipFill>
        <p:spPr>
          <a:xfrm>
            <a:off x="8812956" y="1157607"/>
            <a:ext cx="3104446" cy="2584957"/>
          </a:xfrm>
          <a:prstGeom prst="rect">
            <a:avLst/>
          </a:prstGeom>
        </p:spPr>
      </p:pic>
      <p:pic>
        <p:nvPicPr>
          <p:cNvPr id="26" name="Immagine 25">
            <a:extLst>
              <a:ext uri="{FF2B5EF4-FFF2-40B4-BE49-F238E27FC236}">
                <a16:creationId xmlns:a16="http://schemas.microsoft.com/office/drawing/2014/main" id="{472FEA35-C5C2-2383-FAA4-4425B6789291}"/>
              </a:ext>
            </a:extLst>
          </p:cNvPr>
          <p:cNvPicPr>
            <a:picLocks noChangeAspect="1"/>
          </p:cNvPicPr>
          <p:nvPr/>
        </p:nvPicPr>
        <p:blipFill rotWithShape="1">
          <a:blip r:embed="rId5"/>
          <a:srcRect b="17519"/>
          <a:stretch/>
        </p:blipFill>
        <p:spPr>
          <a:xfrm>
            <a:off x="3577166" y="3742564"/>
            <a:ext cx="5037667" cy="2086573"/>
          </a:xfrm>
          <a:prstGeom prst="rect">
            <a:avLst/>
          </a:prstGeom>
          <a:ln>
            <a:solidFill>
              <a:schemeClr val="tx1"/>
            </a:solidFill>
          </a:ln>
        </p:spPr>
      </p:pic>
    </p:spTree>
    <p:extLst>
      <p:ext uri="{BB962C8B-B14F-4D97-AF65-F5344CB8AC3E}">
        <p14:creationId xmlns:p14="http://schemas.microsoft.com/office/powerpoint/2010/main" val="3845392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157164" y="158259"/>
            <a:ext cx="11652847" cy="794861"/>
          </a:xfrm>
        </p:spPr>
        <p:txBody>
          <a:bodyPr>
            <a:normAutofit fontScale="90000"/>
          </a:bodyPr>
          <a:lstStyle/>
          <a:p>
            <a:r>
              <a:rPr lang="it-IT" sz="4000" dirty="0" err="1"/>
              <a:t>Parkinson’s</a:t>
            </a:r>
            <a:r>
              <a:rPr lang="it-IT" sz="4000" dirty="0"/>
              <a:t> </a:t>
            </a:r>
            <a:r>
              <a:rPr lang="it-IT" sz="4000" dirty="0" err="1"/>
              <a:t>Disease</a:t>
            </a:r>
            <a:r>
              <a:rPr lang="it-IT" sz="4000" dirty="0"/>
              <a:t> </a:t>
            </a:r>
            <a:r>
              <a:rPr lang="it-IT" sz="4000" dirty="0" err="1"/>
              <a:t>progression</a:t>
            </a:r>
            <a:r>
              <a:rPr lang="it-IT" sz="4000" dirty="0"/>
              <a:t>: </a:t>
            </a:r>
            <a:r>
              <a:rPr lang="it-IT" dirty="0" err="1"/>
              <a:t>Experimental</a:t>
            </a:r>
            <a:r>
              <a:rPr lang="it-IT" dirty="0"/>
              <a:t> </a:t>
            </a:r>
            <a:r>
              <a:rPr lang="it-IT" dirty="0" err="1"/>
              <a:t>results</a:t>
            </a:r>
            <a:endParaRPr lang="it-IT" dirty="0"/>
          </a:p>
        </p:txBody>
      </p:sp>
      <p:sp>
        <p:nvSpPr>
          <p:cNvPr id="22" name="Segnaposto contenuto 9">
            <a:extLst>
              <a:ext uri="{FF2B5EF4-FFF2-40B4-BE49-F238E27FC236}">
                <a16:creationId xmlns:a16="http://schemas.microsoft.com/office/drawing/2014/main" id="{529013D7-3434-B62B-D73E-E5661D189802}"/>
              </a:ext>
            </a:extLst>
          </p:cNvPr>
          <p:cNvSpPr>
            <a:spLocks noGrp="1"/>
          </p:cNvSpPr>
          <p:nvPr>
            <p:ph idx="1"/>
          </p:nvPr>
        </p:nvSpPr>
        <p:spPr>
          <a:xfrm>
            <a:off x="282605" y="1271765"/>
            <a:ext cx="9098462" cy="4647892"/>
          </a:xfrm>
        </p:spPr>
        <p:txBody>
          <a:bodyPr>
            <a:normAutofit/>
          </a:bodyPr>
          <a:lstStyle/>
          <a:p>
            <a:pPr marL="0" indent="0">
              <a:buNone/>
            </a:pPr>
            <a:r>
              <a:rPr lang="it-IT" sz="2000" b="1" dirty="0"/>
              <a:t>TSK-FRBS </a:t>
            </a:r>
            <a:r>
              <a:rPr lang="it-IT" sz="2000" dirty="0"/>
              <a:t>vs </a:t>
            </a:r>
            <a:r>
              <a:rPr lang="it-IT" sz="2000" b="1" dirty="0"/>
              <a:t>MLP-NN </a:t>
            </a:r>
            <a:r>
              <a:rPr lang="it-IT" sz="2000" dirty="0"/>
              <a:t>(</a:t>
            </a:r>
            <a:r>
              <a:rPr lang="it-IT" sz="2000" i="1" dirty="0" err="1"/>
              <a:t>opaque</a:t>
            </a:r>
            <a:r>
              <a:rPr lang="it-IT" sz="2000" i="1" dirty="0"/>
              <a:t> </a:t>
            </a:r>
            <a:r>
              <a:rPr lang="it-IT" sz="2000" dirty="0"/>
              <a:t>baseline). </a:t>
            </a:r>
            <a:r>
              <a:rPr lang="it-IT" sz="2000" b="1" dirty="0" err="1"/>
              <a:t>Average</a:t>
            </a:r>
            <a:r>
              <a:rPr lang="it-IT" sz="2000" dirty="0"/>
              <a:t> </a:t>
            </a:r>
            <a:r>
              <a:rPr lang="it-IT" sz="2000" b="1" dirty="0" err="1"/>
              <a:t>values</a:t>
            </a:r>
            <a:r>
              <a:rPr lang="it-IT" sz="2000" dirty="0"/>
              <a:t> of the </a:t>
            </a:r>
            <a:r>
              <a:rPr lang="it-IT" sz="2000" dirty="0" err="1"/>
              <a:t>metrics</a:t>
            </a:r>
            <a:r>
              <a:rPr lang="it-IT" sz="2000" dirty="0"/>
              <a:t>:</a:t>
            </a:r>
          </a:p>
          <a:p>
            <a:r>
              <a:rPr lang="it-IT" sz="2000" dirty="0"/>
              <a:t>RMSE:</a:t>
            </a:r>
            <a:r>
              <a:rPr lang="it-IT" sz="2000" i="1" dirty="0"/>
              <a:t> </a:t>
            </a:r>
            <a:r>
              <a:rPr lang="it-IT" sz="2000" i="1" dirty="0" err="1"/>
              <a:t>how</a:t>
            </a:r>
            <a:r>
              <a:rPr lang="it-IT" sz="2000" i="1" dirty="0"/>
              <a:t> </a:t>
            </a:r>
            <a:r>
              <a:rPr lang="it-IT" sz="2000" i="1" dirty="0" err="1"/>
              <a:t>much</a:t>
            </a:r>
            <a:r>
              <a:rPr lang="it-IT" sz="2000" i="1" dirty="0"/>
              <a:t> </a:t>
            </a:r>
            <a:r>
              <a:rPr lang="it-IT" sz="2000" i="1" dirty="0" err="1"/>
              <a:t>predictions</a:t>
            </a:r>
            <a:r>
              <a:rPr lang="it-IT" sz="2000" i="1" dirty="0"/>
              <a:t> deviate from the </a:t>
            </a:r>
            <a:r>
              <a:rPr lang="it-IT" sz="2000" i="1" dirty="0" err="1"/>
              <a:t>true</a:t>
            </a:r>
            <a:r>
              <a:rPr lang="it-IT" sz="2000" i="1" dirty="0"/>
              <a:t> </a:t>
            </a:r>
            <a:r>
              <a:rPr lang="it-IT" sz="2000" i="1" dirty="0" err="1"/>
              <a:t>values</a:t>
            </a:r>
            <a:endParaRPr lang="it-IT" sz="2000" i="1" dirty="0"/>
          </a:p>
          <a:p>
            <a:r>
              <a:rPr lang="it-IT" sz="2000" i="1" dirty="0" err="1"/>
              <a:t>r</a:t>
            </a:r>
            <a:r>
              <a:rPr lang="it-IT" sz="2000" i="1" dirty="0"/>
              <a:t> (</a:t>
            </a:r>
            <a:r>
              <a:rPr lang="it-IT" sz="2000" dirty="0" err="1"/>
              <a:t>pearson</a:t>
            </a:r>
            <a:r>
              <a:rPr lang="it-IT" sz="2000" dirty="0"/>
              <a:t> </a:t>
            </a:r>
            <a:r>
              <a:rPr lang="it-IT" sz="2000" dirty="0" err="1"/>
              <a:t>corr</a:t>
            </a:r>
            <a:r>
              <a:rPr lang="it-IT" sz="2000" dirty="0"/>
              <a:t> </a:t>
            </a:r>
            <a:r>
              <a:rPr lang="it-IT" sz="2000" dirty="0" err="1"/>
              <a:t>coefficient</a:t>
            </a:r>
            <a:r>
              <a:rPr lang="it-IT" sz="2000" i="1" dirty="0"/>
              <a:t>): </a:t>
            </a:r>
            <a:r>
              <a:rPr lang="it-IT" sz="2000" i="1" dirty="0" err="1"/>
              <a:t>how</a:t>
            </a:r>
            <a:r>
              <a:rPr lang="it-IT" sz="2000" i="1" dirty="0"/>
              <a:t> </a:t>
            </a:r>
            <a:r>
              <a:rPr lang="it-IT" sz="2000" i="1" dirty="0" err="1"/>
              <a:t>much</a:t>
            </a:r>
            <a:r>
              <a:rPr lang="it-IT" sz="2000" i="1" dirty="0"/>
              <a:t> </a:t>
            </a:r>
            <a:r>
              <a:rPr lang="it-IT" sz="2000" i="1" dirty="0" err="1"/>
              <a:t>predictions</a:t>
            </a:r>
            <a:r>
              <a:rPr lang="it-IT" sz="2000" i="1" dirty="0"/>
              <a:t> and </a:t>
            </a:r>
            <a:r>
              <a:rPr lang="it-IT" sz="2000" i="1" dirty="0" err="1"/>
              <a:t>true</a:t>
            </a:r>
            <a:r>
              <a:rPr lang="it-IT" sz="2000" i="1" dirty="0"/>
              <a:t> </a:t>
            </a:r>
            <a:r>
              <a:rPr lang="it-IT" sz="2000" i="1" dirty="0" err="1"/>
              <a:t>values</a:t>
            </a:r>
            <a:r>
              <a:rPr lang="it-IT" sz="2000" i="1" dirty="0"/>
              <a:t> are </a:t>
            </a:r>
            <a:r>
              <a:rPr lang="it-IT" sz="2000" i="1" dirty="0" err="1"/>
              <a:t>correlated</a:t>
            </a:r>
            <a:endParaRPr lang="it-IT" sz="2000" i="1" dirty="0"/>
          </a:p>
          <a:p>
            <a:endParaRPr lang="it-IT" sz="2000" dirty="0"/>
          </a:p>
          <a:p>
            <a:pPr marL="0" indent="0">
              <a:buNone/>
            </a:pPr>
            <a:r>
              <a:rPr lang="it-IT" sz="2000" dirty="0"/>
              <a:t>General </a:t>
            </a:r>
            <a:r>
              <a:rPr lang="it-IT" sz="2000" dirty="0" err="1"/>
              <a:t>observations</a:t>
            </a:r>
            <a:endParaRPr lang="it-IT" sz="2000" dirty="0"/>
          </a:p>
          <a:p>
            <a:r>
              <a:rPr lang="it-IT" sz="2000" dirty="0"/>
              <a:t>TSK comparable to MLP, </a:t>
            </a:r>
            <a:r>
              <a:rPr lang="it-IT" sz="2000" dirty="0" err="1"/>
              <a:t>especially</a:t>
            </a:r>
            <a:r>
              <a:rPr lang="it-IT" sz="2000" dirty="0"/>
              <a:t> in CL</a:t>
            </a:r>
          </a:p>
          <a:p>
            <a:r>
              <a:rPr lang="it-IT" sz="2000" dirty="0"/>
              <a:t>FL </a:t>
            </a:r>
            <a:r>
              <a:rPr lang="it-IT" sz="2000" dirty="0" err="1"/>
              <a:t>generally</a:t>
            </a:r>
            <a:r>
              <a:rPr lang="it-IT" sz="2000" dirty="0"/>
              <a:t> </a:t>
            </a:r>
            <a:r>
              <a:rPr lang="it-IT" sz="2000" dirty="0" err="1"/>
              <a:t>outperforms</a:t>
            </a:r>
            <a:r>
              <a:rPr lang="it-IT" sz="2000" dirty="0"/>
              <a:t> LL </a:t>
            </a:r>
            <a:r>
              <a:rPr lang="it-IT" sz="2000" dirty="0" err="1"/>
              <a:t>both</a:t>
            </a:r>
            <a:r>
              <a:rPr lang="it-IT" sz="2000" dirty="0"/>
              <a:t> in S1 and S2</a:t>
            </a:r>
          </a:p>
          <a:p>
            <a:pPr lvl="1"/>
            <a:r>
              <a:rPr lang="it-IT" sz="1800" dirty="0" err="1"/>
              <a:t>Noticeable</a:t>
            </a:r>
            <a:r>
              <a:rPr lang="it-IT" sz="1800" dirty="0"/>
              <a:t> in Scenario 2 (non-</a:t>
            </a:r>
            <a:r>
              <a:rPr lang="it-IT" sz="1800" dirty="0" err="1"/>
              <a:t>i.i.d</a:t>
            </a:r>
            <a:r>
              <a:rPr lang="it-IT" sz="1800" dirty="0"/>
              <a:t>.), </a:t>
            </a:r>
            <a:r>
              <a:rPr lang="it-IT" sz="1800" dirty="0" err="1"/>
              <a:t>where</a:t>
            </a:r>
            <a:r>
              <a:rPr lang="it-IT" sz="1800" dirty="0"/>
              <a:t> LL </a:t>
            </a:r>
            <a:r>
              <a:rPr lang="it-IT" sz="1800" dirty="0" err="1"/>
              <a:t>is</a:t>
            </a:r>
            <a:r>
              <a:rPr lang="it-IT" sz="1800" dirty="0"/>
              <a:t> </a:t>
            </a:r>
            <a:r>
              <a:rPr lang="it-IT" sz="1800" dirty="0" err="1"/>
              <a:t>particularly</a:t>
            </a:r>
            <a:r>
              <a:rPr lang="it-IT" sz="1800" dirty="0"/>
              <a:t> prone to </a:t>
            </a:r>
            <a:r>
              <a:rPr lang="it-IT" sz="1800" dirty="0" err="1"/>
              <a:t>overfitting</a:t>
            </a:r>
            <a:endParaRPr lang="it-IT" sz="1800" dirty="0"/>
          </a:p>
          <a:p>
            <a:pPr lvl="1"/>
            <a:r>
              <a:rPr lang="it-IT" sz="1800" dirty="0"/>
              <a:t>Can be </a:t>
            </a:r>
            <a:r>
              <a:rPr lang="it-IT" sz="1800" dirty="0" err="1"/>
              <a:t>appreaciated</a:t>
            </a:r>
            <a:r>
              <a:rPr lang="it-IT" sz="1800" dirty="0"/>
              <a:t> </a:t>
            </a:r>
            <a:r>
              <a:rPr lang="it-IT" sz="1800" dirty="0" err="1"/>
              <a:t>also</a:t>
            </a:r>
            <a:r>
              <a:rPr lang="it-IT" sz="1800" dirty="0"/>
              <a:t> in Scenario 1 (</a:t>
            </a:r>
            <a:r>
              <a:rPr lang="it-IT" sz="1800" dirty="0" err="1"/>
              <a:t>i.i.d</a:t>
            </a:r>
            <a:r>
              <a:rPr lang="it-IT" sz="1800" dirty="0"/>
              <a:t>.), </a:t>
            </a:r>
            <a:r>
              <a:rPr lang="it-IT" sz="1800" dirty="0" err="1"/>
              <a:t>especially</a:t>
            </a:r>
            <a:r>
              <a:rPr lang="it-IT" sz="1800" dirty="0"/>
              <a:t> for TSK </a:t>
            </a:r>
          </a:p>
          <a:p>
            <a:r>
              <a:rPr lang="it-IT" sz="2000" dirty="0"/>
              <a:t>FL </a:t>
            </a:r>
            <a:r>
              <a:rPr lang="it-IT" sz="2000" dirty="0" err="1"/>
              <a:t>is</a:t>
            </a:r>
            <a:r>
              <a:rPr lang="it-IT" sz="2000" dirty="0"/>
              <a:t> </a:t>
            </a:r>
            <a:r>
              <a:rPr lang="it-IT" sz="2000" dirty="0" err="1"/>
              <a:t>generally</a:t>
            </a:r>
            <a:r>
              <a:rPr lang="it-IT" sz="2000" dirty="0"/>
              <a:t> </a:t>
            </a:r>
            <a:r>
              <a:rPr lang="it-IT" sz="2000" dirty="0" err="1"/>
              <a:t>outperformed</a:t>
            </a:r>
            <a:r>
              <a:rPr lang="it-IT" sz="2000" dirty="0"/>
              <a:t> by CL</a:t>
            </a:r>
          </a:p>
          <a:p>
            <a:pPr lvl="1"/>
            <a:r>
              <a:rPr lang="it-IT" sz="1800" dirty="0" err="1"/>
              <a:t>Yet</a:t>
            </a:r>
            <a:r>
              <a:rPr lang="it-IT" sz="1800" dirty="0"/>
              <a:t> </a:t>
            </a:r>
            <a:r>
              <a:rPr lang="it-IT" sz="1800" dirty="0" err="1"/>
              <a:t>unfeasible</a:t>
            </a:r>
            <a:r>
              <a:rPr lang="it-IT" sz="1800" dirty="0"/>
              <a:t> </a:t>
            </a:r>
            <a:r>
              <a:rPr lang="it-IT" sz="1800" dirty="0" err="1"/>
              <a:t>when</a:t>
            </a:r>
            <a:r>
              <a:rPr lang="it-IT" sz="1800" dirty="0"/>
              <a:t> privacy </a:t>
            </a:r>
            <a:r>
              <a:rPr lang="it-IT" sz="1800" dirty="0" err="1"/>
              <a:t>preservation</a:t>
            </a:r>
            <a:r>
              <a:rPr lang="it-IT" sz="1800" dirty="0"/>
              <a:t> </a:t>
            </a:r>
            <a:r>
              <a:rPr lang="it-IT" sz="1800" dirty="0" err="1"/>
              <a:t>is</a:t>
            </a:r>
            <a:r>
              <a:rPr lang="it-IT" sz="1800" dirty="0"/>
              <a:t> a </a:t>
            </a:r>
            <a:r>
              <a:rPr lang="it-IT" sz="1800" dirty="0" err="1"/>
              <a:t>requirement</a:t>
            </a:r>
            <a:endParaRPr lang="it-IT" sz="1800" dirty="0"/>
          </a:p>
          <a:p>
            <a:pPr lvl="1"/>
            <a:endParaRPr lang="it-IT" sz="1800" dirty="0"/>
          </a:p>
          <a:p>
            <a:pPr lvl="1"/>
            <a:endParaRPr lang="it-IT" sz="1800" dirty="0"/>
          </a:p>
          <a:p>
            <a:pPr lvl="1"/>
            <a:endParaRPr lang="it-IT" sz="1800" dirty="0"/>
          </a:p>
          <a:p>
            <a:pPr marL="0" indent="0">
              <a:buNone/>
            </a:pPr>
            <a:endParaRPr lang="it-IT" sz="2000" dirty="0"/>
          </a:p>
          <a:p>
            <a:pPr marL="0" indent="0">
              <a:buNone/>
            </a:pPr>
            <a:endParaRPr lang="it-IT" sz="2000" dirty="0"/>
          </a:p>
          <a:p>
            <a:endParaRPr lang="it-IT" sz="2000" dirty="0"/>
          </a:p>
        </p:txBody>
      </p:sp>
      <p:pic>
        <p:nvPicPr>
          <p:cNvPr id="3" name="Immagine 2">
            <a:extLst>
              <a:ext uri="{FF2B5EF4-FFF2-40B4-BE49-F238E27FC236}">
                <a16:creationId xmlns:a16="http://schemas.microsoft.com/office/drawing/2014/main" id="{3F8F8DFA-2977-AFE2-46B2-36B5B0E36790}"/>
              </a:ext>
            </a:extLst>
          </p:cNvPr>
          <p:cNvPicPr>
            <a:picLocks noChangeAspect="1"/>
          </p:cNvPicPr>
          <p:nvPr/>
        </p:nvPicPr>
        <p:blipFill rotWithShape="1">
          <a:blip r:embed="rId3"/>
          <a:srcRect l="52512" t="24478" r="5124" b="5366"/>
          <a:stretch/>
        </p:blipFill>
        <p:spPr>
          <a:xfrm>
            <a:off x="9457267" y="3916239"/>
            <a:ext cx="2452128" cy="2249203"/>
          </a:xfrm>
          <a:prstGeom prst="rect">
            <a:avLst/>
          </a:prstGeom>
        </p:spPr>
      </p:pic>
      <p:pic>
        <p:nvPicPr>
          <p:cNvPr id="6" name="Immagine 5">
            <a:extLst>
              <a:ext uri="{FF2B5EF4-FFF2-40B4-BE49-F238E27FC236}">
                <a16:creationId xmlns:a16="http://schemas.microsoft.com/office/drawing/2014/main" id="{0FE360B8-7020-BE52-81D5-E73E0FDEB1BD}"/>
              </a:ext>
            </a:extLst>
          </p:cNvPr>
          <p:cNvPicPr>
            <a:picLocks noChangeAspect="1"/>
          </p:cNvPicPr>
          <p:nvPr/>
        </p:nvPicPr>
        <p:blipFill rotWithShape="1">
          <a:blip r:embed="rId3"/>
          <a:srcRect l="5146" t="23797" r="51118" b="5426"/>
          <a:stretch/>
        </p:blipFill>
        <p:spPr>
          <a:xfrm>
            <a:off x="9457267" y="1326643"/>
            <a:ext cx="2531534" cy="2269068"/>
          </a:xfrm>
          <a:prstGeom prst="rect">
            <a:avLst/>
          </a:prstGeom>
        </p:spPr>
      </p:pic>
    </p:spTree>
    <p:extLst>
      <p:ext uri="{BB962C8B-B14F-4D97-AF65-F5344CB8AC3E}">
        <p14:creationId xmlns:p14="http://schemas.microsoft.com/office/powerpoint/2010/main" val="1269705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562DF2B-3BDF-4239-57AD-BE491462CE15}"/>
              </a:ext>
            </a:extLst>
          </p:cNvPr>
          <p:cNvPicPr>
            <a:picLocks noChangeAspect="1"/>
          </p:cNvPicPr>
          <p:nvPr/>
        </p:nvPicPr>
        <p:blipFill rotWithShape="1">
          <a:blip r:embed="rId3"/>
          <a:srcRect r="50000"/>
          <a:stretch/>
        </p:blipFill>
        <p:spPr>
          <a:xfrm>
            <a:off x="6714487" y="1290169"/>
            <a:ext cx="2760115" cy="2499902"/>
          </a:xfrm>
          <a:prstGeom prst="rect">
            <a:avLst/>
          </a:prstGeom>
        </p:spPr>
      </p:pic>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0" y="513545"/>
            <a:ext cx="12192000" cy="794861"/>
          </a:xfrm>
        </p:spPr>
        <p:txBody>
          <a:bodyPr>
            <a:normAutofit fontScale="90000"/>
          </a:bodyPr>
          <a:lstStyle/>
          <a:p>
            <a:r>
              <a:rPr lang="it-IT" sz="4000" dirty="0" err="1"/>
              <a:t>Parkinson’s</a:t>
            </a:r>
            <a:r>
              <a:rPr lang="it-IT" sz="4000" dirty="0"/>
              <a:t> </a:t>
            </a:r>
            <a:r>
              <a:rPr lang="it-IT" sz="4000" dirty="0" err="1"/>
              <a:t>Disease</a:t>
            </a:r>
            <a:r>
              <a:rPr lang="it-IT" sz="4000" dirty="0"/>
              <a:t> </a:t>
            </a:r>
            <a:r>
              <a:rPr lang="it-IT" sz="4000" dirty="0" err="1"/>
              <a:t>progression</a:t>
            </a:r>
            <a:r>
              <a:rPr lang="it-IT" sz="4000" dirty="0"/>
              <a:t>: </a:t>
            </a:r>
            <a:r>
              <a:rPr lang="it-IT" dirty="0" err="1"/>
              <a:t>Experimental</a:t>
            </a:r>
            <a:r>
              <a:rPr lang="it-IT" dirty="0"/>
              <a:t> </a:t>
            </a:r>
            <a:r>
              <a:rPr lang="it-IT" dirty="0" err="1"/>
              <a:t>Results</a:t>
            </a:r>
            <a:r>
              <a:rPr lang="it-IT" dirty="0"/>
              <a:t> (II)</a:t>
            </a:r>
            <a:br>
              <a:rPr lang="it-IT" dirty="0"/>
            </a:br>
            <a:r>
              <a:rPr lang="it-IT" dirty="0"/>
              <a:t> </a:t>
            </a:r>
          </a:p>
        </p:txBody>
      </p:sp>
      <p:sp>
        <p:nvSpPr>
          <p:cNvPr id="22" name="Segnaposto contenuto 9">
            <a:extLst>
              <a:ext uri="{FF2B5EF4-FFF2-40B4-BE49-F238E27FC236}">
                <a16:creationId xmlns:a16="http://schemas.microsoft.com/office/drawing/2014/main" id="{529013D7-3434-B62B-D73E-E5661D189802}"/>
              </a:ext>
            </a:extLst>
          </p:cNvPr>
          <p:cNvSpPr>
            <a:spLocks noGrp="1"/>
          </p:cNvSpPr>
          <p:nvPr>
            <p:ph idx="1"/>
          </p:nvPr>
        </p:nvSpPr>
        <p:spPr>
          <a:xfrm>
            <a:off x="358805" y="1326643"/>
            <a:ext cx="6355682" cy="4647892"/>
          </a:xfrm>
        </p:spPr>
        <p:txBody>
          <a:bodyPr>
            <a:normAutofit/>
          </a:bodyPr>
          <a:lstStyle/>
          <a:p>
            <a:pPr marL="0" indent="0">
              <a:buNone/>
            </a:pPr>
            <a:r>
              <a:rPr lang="it-IT" sz="2000" b="1" dirty="0"/>
              <a:t>Fine </a:t>
            </a:r>
            <a:r>
              <a:rPr lang="it-IT" sz="2000" b="1" dirty="0" err="1"/>
              <a:t>grained</a:t>
            </a:r>
            <a:r>
              <a:rPr lang="it-IT" sz="2000" b="1" dirty="0"/>
              <a:t> </a:t>
            </a:r>
            <a:r>
              <a:rPr lang="it-IT" sz="2000" b="1" dirty="0" err="1"/>
              <a:t>analysis</a:t>
            </a:r>
            <a:r>
              <a:rPr lang="it-IT" sz="2000" b="1" dirty="0"/>
              <a:t> (</a:t>
            </a:r>
            <a:r>
              <a:rPr lang="it-IT" sz="2000" b="1" dirty="0" err="1"/>
              <a:t>individual</a:t>
            </a:r>
            <a:r>
              <a:rPr lang="it-IT" sz="2000" b="1" dirty="0"/>
              <a:t> hospitals)</a:t>
            </a:r>
          </a:p>
          <a:p>
            <a:r>
              <a:rPr lang="it-IT" sz="1800" dirty="0" err="1"/>
              <a:t>Empirical</a:t>
            </a:r>
            <a:r>
              <a:rPr lang="it-IT" sz="1800" dirty="0"/>
              <a:t> cumulative </a:t>
            </a:r>
            <a:r>
              <a:rPr lang="it-IT" sz="1800" dirty="0" err="1"/>
              <a:t>distribution</a:t>
            </a:r>
            <a:r>
              <a:rPr lang="it-IT" sz="1800" dirty="0"/>
              <a:t> </a:t>
            </a:r>
            <a:r>
              <a:rPr lang="it-IT" sz="1800" dirty="0" err="1"/>
              <a:t>function</a:t>
            </a:r>
            <a:r>
              <a:rPr lang="it-IT" sz="1800" dirty="0"/>
              <a:t> (ECDF) of the </a:t>
            </a:r>
            <a:r>
              <a:rPr lang="it-IT" sz="1800" dirty="0" err="1"/>
              <a:t>differences</a:t>
            </a:r>
            <a:r>
              <a:rPr lang="it-IT" sz="1800" dirty="0"/>
              <a:t> of RMSE</a:t>
            </a:r>
          </a:p>
          <a:p>
            <a:pPr lvl="1"/>
            <a:r>
              <a:rPr lang="it-IT" sz="1600" dirty="0" err="1"/>
              <a:t>between</a:t>
            </a:r>
            <a:r>
              <a:rPr lang="it-IT" sz="1600" dirty="0"/>
              <a:t> FL and LL (dark blue) </a:t>
            </a:r>
          </a:p>
          <a:p>
            <a:pPr lvl="1"/>
            <a:r>
              <a:rPr lang="it-IT" sz="1600" dirty="0" err="1"/>
              <a:t>between</a:t>
            </a:r>
            <a:r>
              <a:rPr lang="it-IT" sz="1600" dirty="0"/>
              <a:t> FL and CL (light blue)</a:t>
            </a:r>
          </a:p>
        </p:txBody>
      </p:sp>
      <p:pic>
        <p:nvPicPr>
          <p:cNvPr id="7" name="Immagine 6">
            <a:extLst>
              <a:ext uri="{FF2B5EF4-FFF2-40B4-BE49-F238E27FC236}">
                <a16:creationId xmlns:a16="http://schemas.microsoft.com/office/drawing/2014/main" id="{CD82862D-F98D-036C-AD94-5A74F2EEDB47}"/>
              </a:ext>
            </a:extLst>
          </p:cNvPr>
          <p:cNvPicPr>
            <a:picLocks noChangeAspect="1"/>
          </p:cNvPicPr>
          <p:nvPr/>
        </p:nvPicPr>
        <p:blipFill rotWithShape="1">
          <a:blip r:embed="rId3"/>
          <a:srcRect l="50000"/>
          <a:stretch/>
        </p:blipFill>
        <p:spPr>
          <a:xfrm>
            <a:off x="9249909" y="1290169"/>
            <a:ext cx="2760115" cy="2499902"/>
          </a:xfrm>
          <a:prstGeom prst="rect">
            <a:avLst/>
          </a:prstGeom>
        </p:spPr>
      </p:pic>
      <p:graphicFrame>
        <p:nvGraphicFramePr>
          <p:cNvPr id="9" name="Tabella 9">
            <a:extLst>
              <a:ext uri="{FF2B5EF4-FFF2-40B4-BE49-F238E27FC236}">
                <a16:creationId xmlns:a16="http://schemas.microsoft.com/office/drawing/2014/main" id="{C9C16700-157A-F7AE-6E03-BD2F9257A678}"/>
              </a:ext>
            </a:extLst>
          </p:cNvPr>
          <p:cNvGraphicFramePr>
            <a:graphicFrameLocks noGrp="1"/>
          </p:cNvGraphicFramePr>
          <p:nvPr/>
        </p:nvGraphicFramePr>
        <p:xfrm>
          <a:off x="9602416" y="4180530"/>
          <a:ext cx="1893268" cy="900531"/>
        </p:xfrm>
        <a:graphic>
          <a:graphicData uri="http://schemas.openxmlformats.org/drawingml/2006/table">
            <a:tbl>
              <a:tblPr firstRow="1" firstCol="1" bandRow="1">
                <a:tableStyleId>{5C22544A-7EE6-4342-B048-85BDC9FD1C3A}</a:tableStyleId>
              </a:tblPr>
              <a:tblGrid>
                <a:gridCol w="347695">
                  <a:extLst>
                    <a:ext uri="{9D8B030D-6E8A-4147-A177-3AD203B41FA5}">
                      <a16:colId xmlns:a16="http://schemas.microsoft.com/office/drawing/2014/main" val="835476017"/>
                    </a:ext>
                  </a:extLst>
                </a:gridCol>
                <a:gridCol w="515191">
                  <a:extLst>
                    <a:ext uri="{9D8B030D-6E8A-4147-A177-3AD203B41FA5}">
                      <a16:colId xmlns:a16="http://schemas.microsoft.com/office/drawing/2014/main" val="1837366416"/>
                    </a:ext>
                  </a:extLst>
                </a:gridCol>
                <a:gridCol w="515191">
                  <a:extLst>
                    <a:ext uri="{9D8B030D-6E8A-4147-A177-3AD203B41FA5}">
                      <a16:colId xmlns:a16="http://schemas.microsoft.com/office/drawing/2014/main" val="1040641019"/>
                    </a:ext>
                  </a:extLst>
                </a:gridCol>
                <a:gridCol w="515191">
                  <a:extLst>
                    <a:ext uri="{9D8B030D-6E8A-4147-A177-3AD203B41FA5}">
                      <a16:colId xmlns:a16="http://schemas.microsoft.com/office/drawing/2014/main" val="1142667737"/>
                    </a:ext>
                  </a:extLst>
                </a:gridCol>
              </a:tblGrid>
              <a:tr h="300177">
                <a:tc>
                  <a:txBody>
                    <a:bodyPr/>
                    <a:lstStyle/>
                    <a:p>
                      <a:endParaRPr lang="it-IT" sz="1100" dirty="0"/>
                    </a:p>
                  </a:txBody>
                  <a:tcPr/>
                </a:tc>
                <a:tc>
                  <a:txBody>
                    <a:bodyPr/>
                    <a:lstStyle/>
                    <a:p>
                      <a:r>
                        <a:rPr lang="it-IT" sz="1100" dirty="0"/>
                        <a:t>LL</a:t>
                      </a:r>
                    </a:p>
                  </a:txBody>
                  <a:tcPr/>
                </a:tc>
                <a:tc>
                  <a:txBody>
                    <a:bodyPr/>
                    <a:lstStyle/>
                    <a:p>
                      <a:r>
                        <a:rPr lang="it-IT" sz="1100" dirty="0"/>
                        <a:t>FL</a:t>
                      </a:r>
                    </a:p>
                  </a:txBody>
                  <a:tcPr/>
                </a:tc>
                <a:tc>
                  <a:txBody>
                    <a:bodyPr/>
                    <a:lstStyle/>
                    <a:p>
                      <a:r>
                        <a:rPr lang="it-IT" sz="1100" dirty="0"/>
                        <a:t>CL</a:t>
                      </a:r>
                    </a:p>
                  </a:txBody>
                  <a:tcPr/>
                </a:tc>
                <a:extLst>
                  <a:ext uri="{0D108BD9-81ED-4DB2-BD59-A6C34878D82A}">
                    <a16:rowId xmlns:a16="http://schemas.microsoft.com/office/drawing/2014/main" val="561275071"/>
                  </a:ext>
                </a:extLst>
              </a:tr>
              <a:tr h="300177">
                <a:tc>
                  <a:txBody>
                    <a:bodyPr/>
                    <a:lstStyle/>
                    <a:p>
                      <a:r>
                        <a:rPr lang="it-IT" sz="1100" dirty="0"/>
                        <a:t>S1</a:t>
                      </a:r>
                    </a:p>
                  </a:txBody>
                  <a:tcPr/>
                </a:tc>
                <a:tc>
                  <a:txBody>
                    <a:bodyPr/>
                    <a:lstStyle/>
                    <a:p>
                      <a:r>
                        <a:rPr lang="it-IT" sz="1100" dirty="0"/>
                        <a:t>217.8</a:t>
                      </a:r>
                    </a:p>
                  </a:txBody>
                  <a:tcPr/>
                </a:tc>
                <a:tc>
                  <a:txBody>
                    <a:bodyPr/>
                    <a:lstStyle/>
                    <a:p>
                      <a:r>
                        <a:rPr lang="it-IT" sz="1100" dirty="0"/>
                        <a:t>419.0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419.0</a:t>
                      </a:r>
                    </a:p>
                  </a:txBody>
                  <a:tcPr/>
                </a:tc>
                <a:extLst>
                  <a:ext uri="{0D108BD9-81ED-4DB2-BD59-A6C34878D82A}">
                    <a16:rowId xmlns:a16="http://schemas.microsoft.com/office/drawing/2014/main" val="4280002247"/>
                  </a:ext>
                </a:extLst>
              </a:tr>
              <a:tr h="300177">
                <a:tc>
                  <a:txBody>
                    <a:bodyPr/>
                    <a:lstStyle/>
                    <a:p>
                      <a:r>
                        <a:rPr lang="it-IT" sz="1100" dirty="0"/>
                        <a:t>S2</a:t>
                      </a:r>
                    </a:p>
                  </a:txBody>
                  <a:tcPr/>
                </a:tc>
                <a:tc>
                  <a:txBody>
                    <a:bodyPr/>
                    <a:lstStyle/>
                    <a:p>
                      <a:r>
                        <a:rPr lang="it-IT" sz="1100" dirty="0"/>
                        <a:t>71.7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419.0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419.0</a:t>
                      </a:r>
                    </a:p>
                  </a:txBody>
                  <a:tcPr/>
                </a:tc>
                <a:extLst>
                  <a:ext uri="{0D108BD9-81ED-4DB2-BD59-A6C34878D82A}">
                    <a16:rowId xmlns:a16="http://schemas.microsoft.com/office/drawing/2014/main" val="2415673608"/>
                  </a:ext>
                </a:extLst>
              </a:tr>
            </a:tbl>
          </a:graphicData>
        </a:graphic>
      </p:graphicFrame>
      <p:sp>
        <p:nvSpPr>
          <p:cNvPr id="14" name="Segnaposto contenuto 9">
            <a:extLst>
              <a:ext uri="{FF2B5EF4-FFF2-40B4-BE49-F238E27FC236}">
                <a16:creationId xmlns:a16="http://schemas.microsoft.com/office/drawing/2014/main" id="{7C9904EC-E859-B7FE-C438-4EE5F1B8112F}"/>
              </a:ext>
            </a:extLst>
          </p:cNvPr>
          <p:cNvSpPr txBox="1">
            <a:spLocks/>
          </p:cNvSpPr>
          <p:nvPr/>
        </p:nvSpPr>
        <p:spPr>
          <a:xfrm>
            <a:off x="358804" y="4091554"/>
            <a:ext cx="8472652" cy="2245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b="1" dirty="0" err="1"/>
              <a:t>Interpretability</a:t>
            </a:r>
            <a:r>
              <a:rPr lang="it-IT" sz="2000" b="1" dirty="0"/>
              <a:t> </a:t>
            </a:r>
          </a:p>
          <a:p>
            <a:r>
              <a:rPr lang="it-IT" sz="1800" b="1" i="1" dirty="0"/>
              <a:t>Global </a:t>
            </a:r>
            <a:r>
              <a:rPr lang="it-IT" sz="1800" dirty="0"/>
              <a:t>(</a:t>
            </a:r>
            <a:r>
              <a:rPr lang="it-IT" sz="1800" dirty="0" err="1"/>
              <a:t>structural</a:t>
            </a:r>
            <a:r>
              <a:rPr lang="it-IT" sz="1800" dirty="0"/>
              <a:t> </a:t>
            </a:r>
            <a:r>
              <a:rPr lang="it-IT" sz="1800" dirty="0" err="1"/>
              <a:t>properties</a:t>
            </a:r>
            <a:r>
              <a:rPr lang="it-IT" sz="1800" dirty="0"/>
              <a:t> of the model): </a:t>
            </a:r>
            <a:r>
              <a:rPr lang="it-IT" sz="1800" dirty="0" err="1"/>
              <a:t>average</a:t>
            </a:r>
            <a:r>
              <a:rPr lang="it-IT" sz="1800" dirty="0"/>
              <a:t> </a:t>
            </a:r>
            <a:r>
              <a:rPr lang="it-IT" sz="1800" dirty="0" err="1"/>
              <a:t>number</a:t>
            </a:r>
            <a:r>
              <a:rPr lang="it-IT" sz="1800" dirty="0"/>
              <a:t> of rules</a:t>
            </a:r>
          </a:p>
          <a:p>
            <a:r>
              <a:rPr lang="it-IT" sz="1800" b="1" i="1" dirty="0"/>
              <a:t>Local </a:t>
            </a:r>
            <a:r>
              <a:rPr lang="it-IT" sz="1800" dirty="0"/>
              <a:t>(</a:t>
            </a:r>
            <a:r>
              <a:rPr lang="it-IT" sz="1800" dirty="0" err="1"/>
              <a:t>inference</a:t>
            </a:r>
            <a:r>
              <a:rPr lang="it-IT" sz="1800" dirty="0"/>
              <a:t> </a:t>
            </a:r>
            <a:r>
              <a:rPr lang="it-IT" sz="1800" dirty="0" err="1"/>
              <a:t>process</a:t>
            </a:r>
            <a:r>
              <a:rPr lang="it-IT" sz="1800" dirty="0"/>
              <a:t>)</a:t>
            </a:r>
          </a:p>
        </p:txBody>
      </p:sp>
      <p:pic>
        <p:nvPicPr>
          <p:cNvPr id="15" name="Immagine 14">
            <a:extLst>
              <a:ext uri="{FF2B5EF4-FFF2-40B4-BE49-F238E27FC236}">
                <a16:creationId xmlns:a16="http://schemas.microsoft.com/office/drawing/2014/main" id="{D5693A7A-A951-EC58-D93C-079CBC82F3A4}"/>
              </a:ext>
            </a:extLst>
          </p:cNvPr>
          <p:cNvPicPr>
            <a:picLocks noChangeAspect="1"/>
          </p:cNvPicPr>
          <p:nvPr/>
        </p:nvPicPr>
        <p:blipFill>
          <a:blip r:embed="rId4"/>
          <a:stretch>
            <a:fillRect/>
          </a:stretch>
        </p:blipFill>
        <p:spPr>
          <a:xfrm>
            <a:off x="3457019" y="5033653"/>
            <a:ext cx="4857426" cy="1091257"/>
          </a:xfrm>
          <a:prstGeom prst="rect">
            <a:avLst/>
          </a:prstGeom>
          <a:ln>
            <a:solidFill>
              <a:schemeClr val="accent1">
                <a:shade val="15000"/>
              </a:schemeClr>
            </a:solidFill>
          </a:ln>
        </p:spPr>
      </p:pic>
      <p:sp>
        <p:nvSpPr>
          <p:cNvPr id="16" name="Freccia angolare in su 15">
            <a:extLst>
              <a:ext uri="{FF2B5EF4-FFF2-40B4-BE49-F238E27FC236}">
                <a16:creationId xmlns:a16="http://schemas.microsoft.com/office/drawing/2014/main" id="{7CB2BBB8-5471-D847-E1DF-71496E3F59E1}"/>
              </a:ext>
            </a:extLst>
          </p:cNvPr>
          <p:cNvSpPr/>
          <p:nvPr/>
        </p:nvSpPr>
        <p:spPr>
          <a:xfrm rot="5400000">
            <a:off x="2294132" y="4752928"/>
            <a:ext cx="395237" cy="1403394"/>
          </a:xfrm>
          <a:prstGeom prst="bentUpArrow">
            <a:avLst>
              <a:gd name="adj1" fmla="val 13157"/>
              <a:gd name="adj2" fmla="val 15789"/>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destra 16">
            <a:extLst>
              <a:ext uri="{FF2B5EF4-FFF2-40B4-BE49-F238E27FC236}">
                <a16:creationId xmlns:a16="http://schemas.microsoft.com/office/drawing/2014/main" id="{6396BAA4-0DC7-3524-481D-8656327CDAAC}"/>
              </a:ext>
            </a:extLst>
          </p:cNvPr>
          <p:cNvSpPr/>
          <p:nvPr/>
        </p:nvSpPr>
        <p:spPr>
          <a:xfrm>
            <a:off x="7485447" y="4588813"/>
            <a:ext cx="1704813" cy="1549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78357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98187E-CA63-37F4-3B8B-4D726136AB4C}"/>
              </a:ext>
            </a:extLst>
          </p:cNvPr>
          <p:cNvSpPr txBox="1">
            <a:spLocks/>
          </p:cNvSpPr>
          <p:nvPr/>
        </p:nvSpPr>
        <p:spPr>
          <a:xfrm>
            <a:off x="0" y="121997"/>
            <a:ext cx="1254575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lumMod val="50000"/>
                  </a:schemeClr>
                </a:solidFill>
                <a:latin typeface="Helvetica" pitchFamily="2" charset="0"/>
                <a:ea typeface="+mj-ea"/>
                <a:cs typeface="+mj-cs"/>
              </a:defRPr>
            </a:lvl1pPr>
          </a:lstStyle>
          <a:p>
            <a:r>
              <a:rPr lang="it-IT" sz="4000" dirty="0">
                <a:solidFill>
                  <a:schemeClr val="tx2">
                    <a:lumMod val="75000"/>
                  </a:schemeClr>
                </a:solidFill>
              </a:rPr>
              <a:t>Fed-XAI in Next Generation Wireless Network</a:t>
            </a:r>
            <a:br>
              <a:rPr lang="it-IT" sz="4000" dirty="0">
                <a:solidFill>
                  <a:schemeClr val="tx2">
                    <a:lumMod val="75000"/>
                  </a:schemeClr>
                </a:solidFill>
              </a:rPr>
            </a:br>
            <a:r>
              <a:rPr lang="it-IT" sz="2300" i="1" dirty="0">
                <a:solidFill>
                  <a:schemeClr val="tx2">
                    <a:lumMod val="75000"/>
                  </a:schemeClr>
                </a:solidFill>
              </a:rPr>
              <a:t>Video Streaming Quality of Experience (</a:t>
            </a:r>
            <a:r>
              <a:rPr lang="it-IT" sz="2300" i="1" dirty="0" err="1">
                <a:solidFill>
                  <a:schemeClr val="tx2">
                    <a:lumMod val="75000"/>
                  </a:schemeClr>
                </a:solidFill>
              </a:rPr>
              <a:t>QoE</a:t>
            </a:r>
            <a:r>
              <a:rPr lang="it-IT" sz="2300" i="1" dirty="0">
                <a:solidFill>
                  <a:schemeClr val="tx2">
                    <a:lumMod val="75000"/>
                  </a:schemeClr>
                </a:solidFill>
              </a:rPr>
              <a:t>) </a:t>
            </a:r>
            <a:r>
              <a:rPr lang="it-IT" sz="2300" i="1" dirty="0" err="1">
                <a:solidFill>
                  <a:schemeClr val="tx2">
                    <a:lumMod val="75000"/>
                  </a:schemeClr>
                </a:solidFill>
              </a:rPr>
              <a:t>Prediction</a:t>
            </a:r>
            <a:r>
              <a:rPr lang="it-IT" sz="2300" i="1" dirty="0">
                <a:solidFill>
                  <a:schemeClr val="tx2">
                    <a:lumMod val="75000"/>
                  </a:schemeClr>
                </a:solidFill>
              </a:rPr>
              <a:t> </a:t>
            </a:r>
            <a:endParaRPr lang="en-FI" sz="2300" i="1" dirty="0">
              <a:solidFill>
                <a:schemeClr val="tx2">
                  <a:lumMod val="75000"/>
                </a:schemeClr>
              </a:solidFill>
            </a:endParaRPr>
          </a:p>
        </p:txBody>
      </p:sp>
      <p:pic>
        <p:nvPicPr>
          <p:cNvPr id="4" name="Picture 15" descr="Diagram, schematic&#10;&#10;Description automatically generated">
            <a:extLst>
              <a:ext uri="{FF2B5EF4-FFF2-40B4-BE49-F238E27FC236}">
                <a16:creationId xmlns:a16="http://schemas.microsoft.com/office/drawing/2014/main" id="{689F4E16-3761-CD09-4D2E-60B542782388}"/>
              </a:ext>
            </a:extLst>
          </p:cNvPr>
          <p:cNvPicPr>
            <a:picLocks noChangeAspect="1"/>
          </p:cNvPicPr>
          <p:nvPr/>
        </p:nvPicPr>
        <p:blipFill>
          <a:blip r:embed="rId3"/>
          <a:stretch>
            <a:fillRect/>
          </a:stretch>
        </p:blipFill>
        <p:spPr>
          <a:xfrm>
            <a:off x="4929187" y="1094727"/>
            <a:ext cx="6413973" cy="5056042"/>
          </a:xfrm>
          <a:prstGeom prst="rect">
            <a:avLst/>
          </a:prstGeom>
        </p:spPr>
      </p:pic>
      <p:sp>
        <p:nvSpPr>
          <p:cNvPr id="5" name="CasellaDiTesto 3">
            <a:extLst>
              <a:ext uri="{FF2B5EF4-FFF2-40B4-BE49-F238E27FC236}">
                <a16:creationId xmlns:a16="http://schemas.microsoft.com/office/drawing/2014/main" id="{3603AB1F-39F2-DA21-F73F-27D0FED82DAA}"/>
              </a:ext>
            </a:extLst>
          </p:cNvPr>
          <p:cNvSpPr txBox="1"/>
          <p:nvPr/>
        </p:nvSpPr>
        <p:spPr>
          <a:xfrm>
            <a:off x="1134480" y="5785574"/>
            <a:ext cx="4049935" cy="461665"/>
          </a:xfrm>
          <a:prstGeom prst="rect">
            <a:avLst/>
          </a:prstGeom>
          <a:noFill/>
        </p:spPr>
        <p:txBody>
          <a:bodyPr wrap="square" lIns="91440" tIns="45720" rIns="91440" bIns="45720" anchor="t">
            <a:spAutoFit/>
          </a:bodyPr>
          <a:lstStyle/>
          <a:p>
            <a:pPr algn="ctr"/>
            <a:r>
              <a:rPr lang="it-IT" sz="1200" b="1" dirty="0">
                <a:solidFill>
                  <a:srgbClr val="00A0DC"/>
                </a:solidFill>
              </a:rPr>
              <a:t>EU project: HEXA-X </a:t>
            </a:r>
            <a:r>
              <a:rPr lang="it-IT" sz="1200" b="1" dirty="0"/>
              <a:t>- </a:t>
            </a:r>
            <a:r>
              <a:rPr lang="it-IT" sz="1200" b="1" dirty="0" err="1"/>
              <a:t>Programme</a:t>
            </a:r>
            <a:r>
              <a:rPr lang="it-IT" sz="1200" dirty="0"/>
              <a:t>: Horizon 2020 -</a:t>
            </a:r>
          </a:p>
          <a:p>
            <a:pPr algn="ctr"/>
            <a:r>
              <a:rPr lang="it-IT" sz="1200" dirty="0"/>
              <a:t> </a:t>
            </a:r>
            <a:r>
              <a:rPr lang="it-IT" sz="1200" b="1" dirty="0"/>
              <a:t>Grant</a:t>
            </a:r>
            <a:r>
              <a:rPr lang="it-IT" sz="1200" dirty="0"/>
              <a:t> </a:t>
            </a:r>
            <a:r>
              <a:rPr lang="it-IT" sz="1200" b="1" dirty="0"/>
              <a:t>Agreement ID</a:t>
            </a:r>
            <a:r>
              <a:rPr lang="it-IT" sz="1200" dirty="0"/>
              <a:t>: 101015956  </a:t>
            </a:r>
            <a:endParaRPr lang="it-IT" sz="1200" dirty="0">
              <a:cs typeface="Calibri"/>
            </a:endParaRPr>
          </a:p>
        </p:txBody>
      </p:sp>
      <p:sp>
        <p:nvSpPr>
          <p:cNvPr id="6" name="Segnaposto contenuto 2">
            <a:extLst>
              <a:ext uri="{FF2B5EF4-FFF2-40B4-BE49-F238E27FC236}">
                <a16:creationId xmlns:a16="http://schemas.microsoft.com/office/drawing/2014/main" id="{0516BDFD-76D2-DDDA-DBF7-E657E9B6F9FE}"/>
              </a:ext>
            </a:extLst>
          </p:cNvPr>
          <p:cNvSpPr txBox="1">
            <a:spLocks/>
          </p:cNvSpPr>
          <p:nvPr/>
        </p:nvSpPr>
        <p:spPr>
          <a:xfrm>
            <a:off x="532403" y="2468778"/>
            <a:ext cx="4652012" cy="314824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solidFill>
                  <a:srgbClr val="292929"/>
                </a:solidFill>
              </a:rPr>
              <a:t>A </a:t>
            </a:r>
            <a:r>
              <a:rPr lang="en-US" sz="2000" b="1" dirty="0">
                <a:solidFill>
                  <a:srgbClr val="292929"/>
                </a:solidFill>
              </a:rPr>
              <a:t>flagship for B5G/6G vision </a:t>
            </a:r>
            <a:r>
              <a:rPr lang="en-US" sz="2000" dirty="0">
                <a:solidFill>
                  <a:srgbClr val="292929"/>
                </a:solidFill>
              </a:rPr>
              <a:t>and intelligent fabric of technology enablers connecting human, physical, and digital worlds.</a:t>
            </a:r>
            <a:endParaRPr lang="en-US" sz="2000" dirty="0">
              <a:solidFill>
                <a:srgbClr val="292929"/>
              </a:solidFill>
              <a:cs typeface="Calibri"/>
            </a:endParaRPr>
          </a:p>
          <a:p>
            <a:pPr marL="0" indent="0">
              <a:lnSpc>
                <a:spcPct val="100000"/>
              </a:lnSpc>
              <a:spcBef>
                <a:spcPts val="0"/>
              </a:spcBef>
              <a:buNone/>
            </a:pPr>
            <a:endParaRPr lang="en-US" sz="2000" dirty="0">
              <a:ea typeface="+mn-lt"/>
              <a:cs typeface="+mn-lt"/>
            </a:endParaRPr>
          </a:p>
          <a:p>
            <a:pPr marL="0" indent="0">
              <a:lnSpc>
                <a:spcPct val="100000"/>
              </a:lnSpc>
              <a:spcBef>
                <a:spcPts val="0"/>
              </a:spcBef>
              <a:buNone/>
            </a:pPr>
            <a:r>
              <a:rPr lang="en-US" sz="2000" dirty="0">
                <a:ea typeface="+mn-lt"/>
                <a:cs typeface="+mn-lt"/>
              </a:rPr>
              <a:t>UNIPI group contribution: </a:t>
            </a:r>
            <a:r>
              <a:rPr lang="en-US" sz="2000" b="1" dirty="0">
                <a:ea typeface="+mn-lt"/>
                <a:cs typeface="+mn-lt"/>
              </a:rPr>
              <a:t>FED-XAI as a Service </a:t>
            </a:r>
            <a:endParaRPr lang="en-US" sz="2000" b="1" dirty="0">
              <a:solidFill>
                <a:srgbClr val="292929"/>
              </a:solidFill>
              <a:latin typeface="Calibri" panose="020F0502020204030204" pitchFamily="34" charset="0"/>
              <a:ea typeface="+mn-lt"/>
              <a:cs typeface="Calibri" panose="020F0502020204030204" pitchFamily="34" charset="0"/>
            </a:endParaRPr>
          </a:p>
          <a:p>
            <a:pPr marL="0" indent="0">
              <a:lnSpc>
                <a:spcPct val="100000"/>
              </a:lnSpc>
              <a:spcBef>
                <a:spcPts val="0"/>
              </a:spcBef>
              <a:buNone/>
            </a:pPr>
            <a:endParaRPr lang="en-US" sz="2000" dirty="0">
              <a:ea typeface="+mn-lt"/>
              <a:cs typeface="+mn-lt"/>
            </a:endParaRPr>
          </a:p>
          <a:p>
            <a:pPr marL="0" indent="0">
              <a:lnSpc>
                <a:spcPct val="100000"/>
              </a:lnSpc>
              <a:spcBef>
                <a:spcPts val="0"/>
              </a:spcBef>
              <a:buNone/>
            </a:pPr>
            <a:r>
              <a:rPr lang="en-US" sz="2000" dirty="0">
                <a:ea typeface="+mn-lt"/>
                <a:cs typeface="+mn-lt"/>
              </a:rPr>
              <a:t>Project awarded as</a:t>
            </a:r>
            <a:r>
              <a:rPr lang="en-US" sz="2000" b="1" dirty="0">
                <a:ea typeface="+mn-lt"/>
                <a:cs typeface="+mn-lt"/>
              </a:rPr>
              <a:t> key innovation</a:t>
            </a:r>
            <a:r>
              <a:rPr lang="en-US" sz="2000" dirty="0">
                <a:ea typeface="+mn-lt"/>
                <a:cs typeface="+mn-lt"/>
              </a:rPr>
              <a:t> by the EU Innovation Radar.</a:t>
            </a:r>
            <a:endParaRPr lang="en-US" sz="2000" dirty="0">
              <a:solidFill>
                <a:srgbClr val="292929"/>
              </a:solidFill>
              <a:latin typeface="Calibri" panose="020F0502020204030204" pitchFamily="34" charset="0"/>
              <a:cs typeface="Calibri" panose="020F0502020204030204" pitchFamily="34" charset="0"/>
            </a:endParaRPr>
          </a:p>
        </p:txBody>
      </p:sp>
      <p:pic>
        <p:nvPicPr>
          <p:cNvPr id="7" name="Picture 15" descr="A close up of a sign&#10;&#10;Description automatically generated">
            <a:extLst>
              <a:ext uri="{FF2B5EF4-FFF2-40B4-BE49-F238E27FC236}">
                <a16:creationId xmlns:a16="http://schemas.microsoft.com/office/drawing/2014/main" id="{2707F65A-A756-6B0D-FBC3-ECC1F2EA76C6}"/>
              </a:ext>
            </a:extLst>
          </p:cNvPr>
          <p:cNvPicPr>
            <a:picLocks noChangeAspect="1"/>
          </p:cNvPicPr>
          <p:nvPr/>
        </p:nvPicPr>
        <p:blipFill>
          <a:blip r:embed="rId4"/>
          <a:stretch>
            <a:fillRect/>
          </a:stretch>
        </p:blipFill>
        <p:spPr>
          <a:xfrm>
            <a:off x="1667778" y="1097431"/>
            <a:ext cx="1187342" cy="971964"/>
          </a:xfrm>
          <a:prstGeom prst="rect">
            <a:avLst/>
          </a:prstGeom>
        </p:spPr>
      </p:pic>
      <p:sp>
        <p:nvSpPr>
          <p:cNvPr id="8" name="CasellaDiTesto 7">
            <a:extLst>
              <a:ext uri="{FF2B5EF4-FFF2-40B4-BE49-F238E27FC236}">
                <a16:creationId xmlns:a16="http://schemas.microsoft.com/office/drawing/2014/main" id="{C6A0EDEF-3B9A-DD54-88C1-63C6AF8E209A}"/>
              </a:ext>
            </a:extLst>
          </p:cNvPr>
          <p:cNvSpPr txBox="1"/>
          <p:nvPr/>
        </p:nvSpPr>
        <p:spPr>
          <a:xfrm>
            <a:off x="300038" y="6247239"/>
            <a:ext cx="11822906" cy="523220"/>
          </a:xfrm>
          <a:prstGeom prst="rect">
            <a:avLst/>
          </a:prstGeom>
          <a:noFill/>
          <a:ln>
            <a:solidFill>
              <a:schemeClr val="accent1">
                <a:shade val="15000"/>
              </a:schemeClr>
            </a:solidFill>
          </a:ln>
        </p:spPr>
        <p:txBody>
          <a:bodyPr wrap="square" rtlCol="0">
            <a:spAutoFit/>
          </a:bodyPr>
          <a:lstStyle/>
          <a:p>
            <a:r>
              <a:rPr lang="it-IT" sz="1400" b="0" i="0" u="none" strike="noStrike" dirty="0">
                <a:solidFill>
                  <a:srgbClr val="222222"/>
                </a:solidFill>
                <a:effectLst/>
                <a:latin typeface="Arial" panose="020B0604020202020204" pitchFamily="34" charset="0"/>
              </a:rPr>
              <a:t>Merluzzi, Mattia, et al. "The </a:t>
            </a:r>
            <a:r>
              <a:rPr lang="it-IT" sz="1400" b="0" i="0" u="none" strike="noStrike" dirty="0" err="1">
                <a:solidFill>
                  <a:srgbClr val="222222"/>
                </a:solidFill>
                <a:effectLst/>
                <a:latin typeface="Arial" panose="020B0604020202020204" pitchFamily="34" charset="0"/>
              </a:rPr>
              <a:t>hexa</a:t>
            </a:r>
            <a:r>
              <a:rPr lang="it-IT" sz="1400" b="0" i="0" u="none" strike="noStrike" dirty="0">
                <a:solidFill>
                  <a:srgbClr val="222222"/>
                </a:solidFill>
                <a:effectLst/>
                <a:latin typeface="Arial" panose="020B0604020202020204" pitchFamily="34" charset="0"/>
              </a:rPr>
              <a:t>-x project vision on </a:t>
            </a:r>
            <a:r>
              <a:rPr lang="it-IT" sz="1400" b="0" i="0" u="none" strike="noStrike" dirty="0" err="1">
                <a:solidFill>
                  <a:srgbClr val="222222"/>
                </a:solidFill>
                <a:effectLst/>
                <a:latin typeface="Arial" panose="020B0604020202020204" pitchFamily="34" charset="0"/>
              </a:rPr>
              <a:t>artificial</a:t>
            </a:r>
            <a:r>
              <a:rPr lang="it-IT" sz="1400" b="0" i="0" u="none" strike="noStrike" dirty="0">
                <a:solidFill>
                  <a:srgbClr val="222222"/>
                </a:solidFill>
                <a:effectLst/>
                <a:latin typeface="Arial" panose="020B0604020202020204" pitchFamily="34" charset="0"/>
              </a:rPr>
              <a:t> intelligence and machine learning-</a:t>
            </a:r>
            <a:r>
              <a:rPr lang="it-IT" sz="1400" b="0" i="0" u="none" strike="noStrike" dirty="0" err="1">
                <a:solidFill>
                  <a:srgbClr val="222222"/>
                </a:solidFill>
                <a:effectLst/>
                <a:latin typeface="Arial" panose="020B0604020202020204" pitchFamily="34" charset="0"/>
              </a:rPr>
              <a:t>driven</a:t>
            </a:r>
            <a:r>
              <a:rPr lang="it-IT" sz="1400" b="0" i="0" u="none" strike="noStrike" dirty="0">
                <a:solidFill>
                  <a:srgbClr val="222222"/>
                </a:solidFill>
                <a:effectLst/>
                <a:latin typeface="Arial" panose="020B0604020202020204" pitchFamily="34" charset="0"/>
              </a:rPr>
              <a:t> </a:t>
            </a:r>
            <a:r>
              <a:rPr lang="it-IT" sz="1400" b="0" i="0" u="none" strike="noStrike" dirty="0" err="1">
                <a:solidFill>
                  <a:srgbClr val="222222"/>
                </a:solidFill>
                <a:effectLst/>
                <a:latin typeface="Arial" panose="020B0604020202020204" pitchFamily="34" charset="0"/>
              </a:rPr>
              <a:t>communication</a:t>
            </a:r>
            <a:r>
              <a:rPr lang="it-IT" sz="1400" b="0" i="0" u="none" strike="noStrike" dirty="0">
                <a:solidFill>
                  <a:srgbClr val="222222"/>
                </a:solidFill>
                <a:effectLst/>
                <a:latin typeface="Arial" panose="020B0604020202020204" pitchFamily="34" charset="0"/>
              </a:rPr>
              <a:t> and </a:t>
            </a:r>
            <a:r>
              <a:rPr lang="it-IT" sz="1400" b="0" i="0" u="none" strike="noStrike" dirty="0" err="1">
                <a:solidFill>
                  <a:srgbClr val="222222"/>
                </a:solidFill>
                <a:effectLst/>
                <a:latin typeface="Arial" panose="020B0604020202020204" pitchFamily="34" charset="0"/>
              </a:rPr>
              <a:t>computation</a:t>
            </a:r>
            <a:r>
              <a:rPr lang="it-IT" sz="1400" b="0" i="0" u="none" strike="noStrike" dirty="0">
                <a:solidFill>
                  <a:srgbClr val="222222"/>
                </a:solidFill>
                <a:effectLst/>
                <a:latin typeface="Arial" panose="020B0604020202020204" pitchFamily="34" charset="0"/>
              </a:rPr>
              <a:t> co-design for 6g." </a:t>
            </a:r>
            <a:r>
              <a:rPr lang="it-IT" sz="1400" b="0" i="1" u="none" strike="noStrike" dirty="0">
                <a:solidFill>
                  <a:srgbClr val="222222"/>
                </a:solidFill>
                <a:effectLst/>
                <a:latin typeface="Arial" panose="020B0604020202020204" pitchFamily="34" charset="0"/>
              </a:rPr>
              <a:t>IEEE Access</a:t>
            </a:r>
            <a:r>
              <a:rPr lang="it-IT" sz="1400" b="0" i="0" u="none" strike="noStrike" dirty="0">
                <a:solidFill>
                  <a:srgbClr val="222222"/>
                </a:solidFill>
                <a:effectLst/>
                <a:latin typeface="Arial" panose="020B0604020202020204" pitchFamily="34" charset="0"/>
              </a:rPr>
              <a:t> 11 (2023): 65620-65648.</a:t>
            </a:r>
            <a:endParaRPr lang="en-US" sz="1400" dirty="0"/>
          </a:p>
        </p:txBody>
      </p:sp>
    </p:spTree>
    <p:extLst>
      <p:ext uri="{BB962C8B-B14F-4D97-AF65-F5344CB8AC3E}">
        <p14:creationId xmlns:p14="http://schemas.microsoft.com/office/powerpoint/2010/main" val="475663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1F3A17-F7E0-8052-09A4-16FF79695ADB}"/>
              </a:ext>
            </a:extLst>
          </p:cNvPr>
          <p:cNvSpPr>
            <a:spLocks noGrp="1"/>
          </p:cNvSpPr>
          <p:nvPr>
            <p:ph type="title"/>
          </p:nvPr>
        </p:nvSpPr>
        <p:spPr>
          <a:xfrm>
            <a:off x="0" y="121997"/>
            <a:ext cx="12545758" cy="1325563"/>
          </a:xfrm>
        </p:spPr>
        <p:txBody>
          <a:bodyPr/>
          <a:lstStyle/>
          <a:p>
            <a:r>
              <a:rPr lang="it-IT" sz="4000" dirty="0">
                <a:solidFill>
                  <a:schemeClr val="tx2">
                    <a:lumMod val="75000"/>
                  </a:schemeClr>
                </a:solidFill>
              </a:rPr>
              <a:t>Fed-XAI in Next Generation Wireless Network</a:t>
            </a:r>
            <a:br>
              <a:rPr lang="it-IT" sz="4000" dirty="0">
                <a:solidFill>
                  <a:schemeClr val="tx2">
                    <a:lumMod val="75000"/>
                  </a:schemeClr>
                </a:solidFill>
              </a:rPr>
            </a:br>
            <a:r>
              <a:rPr lang="it-IT" sz="2300" i="1" dirty="0">
                <a:solidFill>
                  <a:schemeClr val="tx2">
                    <a:lumMod val="75000"/>
                  </a:schemeClr>
                </a:solidFill>
              </a:rPr>
              <a:t>Video Streaming Quality of Experience (</a:t>
            </a:r>
            <a:r>
              <a:rPr lang="it-IT" sz="2300" i="1" dirty="0" err="1">
                <a:solidFill>
                  <a:schemeClr val="tx2">
                    <a:lumMod val="75000"/>
                  </a:schemeClr>
                </a:solidFill>
              </a:rPr>
              <a:t>QoE</a:t>
            </a:r>
            <a:r>
              <a:rPr lang="it-IT" sz="2300" i="1" dirty="0">
                <a:solidFill>
                  <a:schemeClr val="tx2">
                    <a:lumMod val="75000"/>
                  </a:schemeClr>
                </a:solidFill>
              </a:rPr>
              <a:t>) </a:t>
            </a:r>
            <a:r>
              <a:rPr lang="it-IT" sz="2300" i="1" dirty="0" err="1">
                <a:solidFill>
                  <a:schemeClr val="tx2">
                    <a:lumMod val="75000"/>
                  </a:schemeClr>
                </a:solidFill>
              </a:rPr>
              <a:t>Prediction</a:t>
            </a:r>
            <a:r>
              <a:rPr lang="it-IT" sz="2300" i="1" dirty="0">
                <a:solidFill>
                  <a:schemeClr val="tx2">
                    <a:lumMod val="75000"/>
                  </a:schemeClr>
                </a:solidFill>
              </a:rPr>
              <a:t> </a:t>
            </a:r>
            <a:endParaRPr lang="en-FI" sz="2300" i="1" dirty="0">
              <a:solidFill>
                <a:schemeClr val="tx2">
                  <a:lumMod val="75000"/>
                </a:schemeClr>
              </a:solidFill>
            </a:endParaRPr>
          </a:p>
        </p:txBody>
      </p:sp>
      <p:sp>
        <p:nvSpPr>
          <p:cNvPr id="3" name="Title 1">
            <a:extLst>
              <a:ext uri="{FF2B5EF4-FFF2-40B4-BE49-F238E27FC236}">
                <a16:creationId xmlns:a16="http://schemas.microsoft.com/office/drawing/2014/main" id="{33F75C33-0B97-94BD-5D71-CF8066D2006D}"/>
              </a:ext>
            </a:extLst>
          </p:cNvPr>
          <p:cNvSpPr txBox="1">
            <a:spLocks/>
          </p:cNvSpPr>
          <p:nvPr/>
        </p:nvSpPr>
        <p:spPr>
          <a:xfrm>
            <a:off x="326507" y="-172280"/>
            <a:ext cx="10247270" cy="957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FI" dirty="0"/>
          </a:p>
        </p:txBody>
      </p:sp>
      <p:sp>
        <p:nvSpPr>
          <p:cNvPr id="4" name="Content Placeholder 2">
            <a:extLst>
              <a:ext uri="{FF2B5EF4-FFF2-40B4-BE49-F238E27FC236}">
                <a16:creationId xmlns:a16="http://schemas.microsoft.com/office/drawing/2014/main" id="{89F6F217-1440-8799-0D63-F2FE0F807990}"/>
              </a:ext>
            </a:extLst>
          </p:cNvPr>
          <p:cNvSpPr txBox="1">
            <a:spLocks/>
          </p:cNvSpPr>
          <p:nvPr/>
        </p:nvSpPr>
        <p:spPr>
          <a:xfrm>
            <a:off x="326507" y="902543"/>
            <a:ext cx="11432964" cy="5376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FI" sz="1600"/>
          </a:p>
          <a:p>
            <a:r>
              <a:rPr lang="it-IT" sz="1600" dirty="0">
                <a:latin typeface="Arial" panose="020B0604020202020204" pitchFamily="34" charset="0"/>
              </a:rPr>
              <a:t>FL service for </a:t>
            </a:r>
            <a:r>
              <a:rPr lang="it-IT" sz="1600" dirty="0" err="1">
                <a:latin typeface="Arial" panose="020B0604020202020204" pitchFamily="34" charset="0"/>
              </a:rPr>
              <a:t>addressing</a:t>
            </a:r>
            <a:r>
              <a:rPr lang="it-IT" sz="1600" dirty="0">
                <a:latin typeface="Arial" panose="020B0604020202020204" pitchFamily="34" charset="0"/>
              </a:rPr>
              <a:t> </a:t>
            </a:r>
            <a:r>
              <a:rPr lang="it-IT" sz="1600" b="1" dirty="0" err="1">
                <a:latin typeface="Arial" panose="020B0604020202020204" pitchFamily="34" charset="0"/>
              </a:rPr>
              <a:t>QoE</a:t>
            </a:r>
            <a:r>
              <a:rPr lang="it-IT" sz="1600" b="1" dirty="0">
                <a:latin typeface="Arial" panose="020B0604020202020204" pitchFamily="34" charset="0"/>
              </a:rPr>
              <a:t> </a:t>
            </a:r>
            <a:r>
              <a:rPr lang="it-IT" sz="1600" b="1" dirty="0" err="1">
                <a:latin typeface="Arial" panose="020B0604020202020204" pitchFamily="34" charset="0"/>
              </a:rPr>
              <a:t>prediction</a:t>
            </a:r>
            <a:r>
              <a:rPr lang="it-IT" sz="1600" b="1" dirty="0">
                <a:latin typeface="Arial" panose="020B0604020202020204" pitchFamily="34" charset="0"/>
              </a:rPr>
              <a:t> </a:t>
            </a:r>
            <a:r>
              <a:rPr lang="it-IT" sz="1600" dirty="0">
                <a:latin typeface="Arial" panose="020B0604020202020204" pitchFamily="34" charset="0"/>
              </a:rPr>
              <a:t>task in an automotive case study</a:t>
            </a:r>
          </a:p>
          <a:p>
            <a:r>
              <a:rPr lang="it-IT" sz="1600" dirty="0" err="1">
                <a:latin typeface="Arial" panose="020B0604020202020204" pitchFamily="34" charset="0"/>
              </a:rPr>
              <a:t>Connected</a:t>
            </a:r>
            <a:r>
              <a:rPr lang="it-IT" sz="1600" dirty="0">
                <a:latin typeface="Arial" panose="020B0604020202020204" pitchFamily="34" charset="0"/>
              </a:rPr>
              <a:t> </a:t>
            </a:r>
            <a:r>
              <a:rPr lang="it-IT" sz="1600" dirty="0" err="1">
                <a:latin typeface="Arial" panose="020B0604020202020204" pitchFamily="34" charset="0"/>
              </a:rPr>
              <a:t>vehicles</a:t>
            </a:r>
            <a:r>
              <a:rPr lang="it-IT" sz="1600" dirty="0">
                <a:latin typeface="Arial" panose="020B0604020202020204" pitchFamily="34" charset="0"/>
              </a:rPr>
              <a:t> (</a:t>
            </a:r>
            <a:r>
              <a:rPr lang="it-IT" sz="1600" dirty="0" err="1">
                <a:latin typeface="Arial" panose="020B0604020202020204" pitchFamily="34" charset="0"/>
              </a:rPr>
              <a:t>UEs</a:t>
            </a:r>
            <a:r>
              <a:rPr lang="it-IT" sz="1600" dirty="0">
                <a:latin typeface="Arial" panose="020B0604020202020204" pitchFamily="34" charset="0"/>
              </a:rPr>
              <a:t>) play real-time video streams </a:t>
            </a:r>
            <a:r>
              <a:rPr lang="it-IT" sz="1600" dirty="0" err="1">
                <a:latin typeface="Arial" panose="020B0604020202020204" pitchFamily="34" charset="0"/>
              </a:rPr>
              <a:t>whose</a:t>
            </a:r>
            <a:r>
              <a:rPr lang="it-IT" sz="1600" dirty="0">
                <a:latin typeface="Arial" panose="020B0604020202020204" pitchFamily="34" charset="0"/>
              </a:rPr>
              <a:t> </a:t>
            </a:r>
            <a:r>
              <a:rPr lang="it-IT" sz="1600" dirty="0" err="1">
                <a:latin typeface="Arial" panose="020B0604020202020204" pitchFamily="34" charset="0"/>
              </a:rPr>
              <a:t>perceived</a:t>
            </a:r>
            <a:r>
              <a:rPr lang="it-IT" sz="1600" dirty="0">
                <a:latin typeface="Arial" panose="020B0604020202020204" pitchFamily="34" charset="0"/>
              </a:rPr>
              <a:t> </a:t>
            </a:r>
            <a:r>
              <a:rPr lang="it-IT" sz="1600" dirty="0" err="1">
                <a:latin typeface="Arial" panose="020B0604020202020204" pitchFamily="34" charset="0"/>
              </a:rPr>
              <a:t>quality</a:t>
            </a:r>
            <a:r>
              <a:rPr lang="it-IT" sz="1600" dirty="0">
                <a:latin typeface="Arial" panose="020B0604020202020204" pitchFamily="34" charset="0"/>
              </a:rPr>
              <a:t> </a:t>
            </a:r>
            <a:r>
              <a:rPr lang="it-IT" sz="1600" dirty="0" err="1">
                <a:latin typeface="Arial" panose="020B0604020202020204" pitchFamily="34" charset="0"/>
              </a:rPr>
              <a:t>is</a:t>
            </a:r>
            <a:r>
              <a:rPr lang="it-IT" sz="1600" dirty="0">
                <a:latin typeface="Arial" panose="020B0604020202020204" pitchFamily="34" charset="0"/>
              </a:rPr>
              <a:t> </a:t>
            </a:r>
            <a:r>
              <a:rPr lang="it-IT" sz="1600" dirty="0" err="1">
                <a:latin typeface="Arial" panose="020B0604020202020204" pitchFamily="34" charset="0"/>
              </a:rPr>
              <a:t>relevant</a:t>
            </a:r>
            <a:r>
              <a:rPr lang="it-IT" sz="1600" dirty="0">
                <a:latin typeface="Arial" panose="020B0604020202020204" pitchFamily="34" charset="0"/>
              </a:rPr>
              <a:t> to determine the </a:t>
            </a:r>
            <a:r>
              <a:rPr lang="it-IT" sz="1600" dirty="0" err="1">
                <a:latin typeface="Arial" panose="020B0604020202020204" pitchFamily="34" charset="0"/>
              </a:rPr>
              <a:t>availability</a:t>
            </a:r>
            <a:r>
              <a:rPr lang="it-IT" sz="1600" dirty="0">
                <a:latin typeface="Arial" panose="020B0604020202020204" pitchFamily="34" charset="0"/>
              </a:rPr>
              <a:t> of some </a:t>
            </a:r>
            <a:r>
              <a:rPr lang="it-IT" sz="1600" dirty="0" err="1">
                <a:latin typeface="Arial" panose="020B0604020202020204" pitchFamily="34" charset="0"/>
              </a:rPr>
              <a:t>advanced</a:t>
            </a:r>
            <a:r>
              <a:rPr lang="it-IT" sz="1600" dirty="0">
                <a:latin typeface="Arial" panose="020B0604020202020204" pitchFamily="34" charset="0"/>
              </a:rPr>
              <a:t> </a:t>
            </a:r>
            <a:r>
              <a:rPr lang="it-IT" sz="1600" dirty="0" err="1">
                <a:latin typeface="Arial" panose="020B0604020202020204" pitchFamily="34" charset="0"/>
              </a:rPr>
              <a:t>driving</a:t>
            </a:r>
            <a:r>
              <a:rPr lang="it-IT" sz="1600" dirty="0">
                <a:latin typeface="Arial" panose="020B0604020202020204" pitchFamily="34" charset="0"/>
              </a:rPr>
              <a:t> </a:t>
            </a:r>
            <a:r>
              <a:rPr lang="it-IT" sz="1600" dirty="0" err="1">
                <a:latin typeface="Arial" panose="020B0604020202020204" pitchFamily="34" charset="0"/>
              </a:rPr>
              <a:t>assistance</a:t>
            </a:r>
            <a:r>
              <a:rPr lang="it-IT" sz="1600" dirty="0">
                <a:latin typeface="Arial" panose="020B0604020202020204" pitchFamily="34" charset="0"/>
              </a:rPr>
              <a:t> system (e.g., in a </a:t>
            </a:r>
            <a:r>
              <a:rPr lang="it-IT" sz="1600" dirty="0" err="1">
                <a:latin typeface="Arial" panose="020B0604020202020204" pitchFamily="34" charset="0"/>
              </a:rPr>
              <a:t>see-through</a:t>
            </a:r>
            <a:r>
              <a:rPr lang="it-IT" sz="1600" dirty="0">
                <a:latin typeface="Arial" panose="020B0604020202020204" pitchFamily="34" charset="0"/>
              </a:rPr>
              <a:t> or tele-</a:t>
            </a:r>
            <a:r>
              <a:rPr lang="it-IT" sz="1600" dirty="0" err="1">
                <a:latin typeface="Arial" panose="020B0604020202020204" pitchFamily="34" charset="0"/>
              </a:rPr>
              <a:t>operated</a:t>
            </a:r>
            <a:r>
              <a:rPr lang="it-IT" sz="1600" dirty="0">
                <a:latin typeface="Arial" panose="020B0604020202020204" pitchFamily="34" charset="0"/>
              </a:rPr>
              <a:t> </a:t>
            </a:r>
            <a:r>
              <a:rPr lang="it-IT" sz="1600" dirty="0" err="1">
                <a:latin typeface="Arial" panose="020B0604020202020204" pitchFamily="34" charset="0"/>
              </a:rPr>
              <a:t>driving</a:t>
            </a:r>
            <a:r>
              <a:rPr lang="it-IT" sz="1600" dirty="0">
                <a:latin typeface="Arial" panose="020B0604020202020204" pitchFamily="34" charset="0"/>
              </a:rPr>
              <a:t> </a:t>
            </a:r>
            <a:r>
              <a:rPr lang="it-IT" sz="1600" dirty="0" err="1">
                <a:latin typeface="Arial" panose="020B0604020202020204" pitchFamily="34" charset="0"/>
              </a:rPr>
              <a:t>application</a:t>
            </a:r>
            <a:r>
              <a:rPr lang="it-IT" sz="1600" dirty="0">
                <a:latin typeface="Arial" panose="020B0604020202020204" pitchFamily="34" charset="0"/>
              </a:rPr>
              <a:t>)</a:t>
            </a:r>
          </a:p>
          <a:p>
            <a:r>
              <a:rPr lang="it-IT" sz="1600" b="1" dirty="0">
                <a:latin typeface="Arial" panose="020B0604020202020204" pitchFamily="34" charset="0"/>
              </a:rPr>
              <a:t>Goal</a:t>
            </a:r>
            <a:r>
              <a:rPr lang="it-IT" sz="1600" dirty="0">
                <a:latin typeface="Arial" panose="020B0604020202020204" pitchFamily="34" charset="0"/>
              </a:rPr>
              <a:t>: </a:t>
            </a:r>
            <a:r>
              <a:rPr lang="it-IT" sz="1600" dirty="0" err="1">
                <a:latin typeface="Arial" panose="020B0604020202020204" pitchFamily="34" charset="0"/>
              </a:rPr>
              <a:t>train</a:t>
            </a:r>
            <a:r>
              <a:rPr lang="it-IT" sz="1600" dirty="0">
                <a:latin typeface="Arial" panose="020B0604020202020204" pitchFamily="34" charset="0"/>
              </a:rPr>
              <a:t> an ML model to </a:t>
            </a:r>
            <a:r>
              <a:rPr lang="it-IT" sz="1600" dirty="0" err="1">
                <a:latin typeface="Arial" panose="020B0604020202020204" pitchFamily="34" charset="0"/>
              </a:rPr>
              <a:t>predict</a:t>
            </a:r>
            <a:r>
              <a:rPr lang="it-IT" sz="1600" dirty="0">
                <a:latin typeface="Arial" panose="020B0604020202020204" pitchFamily="34" charset="0"/>
              </a:rPr>
              <a:t> future </a:t>
            </a:r>
            <a:r>
              <a:rPr lang="it-IT" sz="1600" dirty="0" err="1">
                <a:latin typeface="Arial" panose="020B0604020202020204" pitchFamily="34" charset="0"/>
              </a:rPr>
              <a:t>QoE</a:t>
            </a:r>
            <a:r>
              <a:rPr lang="it-IT" sz="1600" dirty="0">
                <a:latin typeface="Arial" panose="020B0604020202020204" pitchFamily="34" charset="0"/>
              </a:rPr>
              <a:t> (</a:t>
            </a:r>
            <a:r>
              <a:rPr lang="it-IT" sz="1600" b="1" i="1" dirty="0">
                <a:latin typeface="Arial" panose="020B0604020202020204" pitchFamily="34" charset="0"/>
              </a:rPr>
              <a:t>good</a:t>
            </a:r>
            <a:r>
              <a:rPr lang="it-IT" sz="1600" dirty="0">
                <a:latin typeface="Arial" panose="020B0604020202020204" pitchFamily="34" charset="0"/>
              </a:rPr>
              <a:t> or </a:t>
            </a:r>
            <a:r>
              <a:rPr lang="it-IT" sz="1600" b="1" i="1" dirty="0" err="1">
                <a:latin typeface="Arial" panose="020B0604020202020204" pitchFamily="34" charset="0"/>
              </a:rPr>
              <a:t>poor</a:t>
            </a:r>
            <a:r>
              <a:rPr lang="it-IT" sz="1600" dirty="0">
                <a:latin typeface="Arial" panose="020B0604020202020204" pitchFamily="34" charset="0"/>
              </a:rPr>
              <a:t>) by </a:t>
            </a:r>
            <a:r>
              <a:rPr lang="it-IT" sz="1600" dirty="0" err="1">
                <a:latin typeface="Arial" panose="020B0604020202020204" pitchFamily="34" charset="0"/>
              </a:rPr>
              <a:t>leveraging</a:t>
            </a:r>
            <a:r>
              <a:rPr lang="it-IT" sz="1600" dirty="0">
                <a:latin typeface="Arial" panose="020B0604020202020204" pitchFamily="34" charset="0"/>
              </a:rPr>
              <a:t> real-time </a:t>
            </a:r>
            <a:r>
              <a:rPr lang="it-IT" sz="1600" dirty="0" err="1">
                <a:latin typeface="Arial" panose="020B0604020202020204" pitchFamily="34" charset="0"/>
              </a:rPr>
              <a:t>QoS</a:t>
            </a:r>
            <a:r>
              <a:rPr lang="it-IT" sz="1600" dirty="0">
                <a:latin typeface="Arial" panose="020B0604020202020204" pitchFamily="34" charset="0"/>
              </a:rPr>
              <a:t> and </a:t>
            </a:r>
            <a:r>
              <a:rPr lang="it-IT" sz="1600" dirty="0" err="1">
                <a:latin typeface="Arial" panose="020B0604020202020204" pitchFamily="34" charset="0"/>
              </a:rPr>
              <a:t>QoE</a:t>
            </a:r>
            <a:r>
              <a:rPr lang="it-IT" sz="1600" dirty="0">
                <a:latin typeface="Arial" panose="020B0604020202020204" pitchFamily="34" charset="0"/>
              </a:rPr>
              <a:t> data</a:t>
            </a:r>
          </a:p>
          <a:p>
            <a:r>
              <a:rPr lang="it-IT" sz="1600" dirty="0">
                <a:latin typeface="Arial" panose="020B0604020202020204" pitchFamily="34" charset="0"/>
              </a:rPr>
              <a:t>The </a:t>
            </a:r>
            <a:r>
              <a:rPr lang="it-IT" sz="1600" dirty="0" err="1">
                <a:latin typeface="Arial" panose="020B0604020202020204" pitchFamily="34" charset="0"/>
              </a:rPr>
              <a:t>relevant</a:t>
            </a:r>
            <a:r>
              <a:rPr lang="it-IT" sz="1600" dirty="0">
                <a:latin typeface="Arial" panose="020B0604020202020204" pitchFamily="34" charset="0"/>
              </a:rPr>
              <a:t> dataset (mobile network data) </a:t>
            </a:r>
            <a:r>
              <a:rPr lang="it-IT" sz="1600" dirty="0" err="1">
                <a:latin typeface="Arial" panose="020B0604020202020204" pitchFamily="34" charset="0"/>
              </a:rPr>
              <a:t>is</a:t>
            </a:r>
            <a:r>
              <a:rPr lang="it-IT" sz="1600" dirty="0">
                <a:latin typeface="Arial" panose="020B0604020202020204" pitchFamily="34" charset="0"/>
              </a:rPr>
              <a:t> </a:t>
            </a:r>
            <a:r>
              <a:rPr lang="it-IT" sz="1600" dirty="0" err="1">
                <a:latin typeface="Arial" panose="020B0604020202020204" pitchFamily="34" charset="0"/>
              </a:rPr>
              <a:t>generated</a:t>
            </a:r>
            <a:r>
              <a:rPr lang="it-IT" sz="1600" dirty="0">
                <a:latin typeface="Arial" panose="020B0604020202020204" pitchFamily="34" charset="0"/>
              </a:rPr>
              <a:t> </a:t>
            </a:r>
            <a:r>
              <a:rPr lang="it-IT" sz="1600" dirty="0" err="1">
                <a:latin typeface="Arial" panose="020B0604020202020204" pitchFamily="34" charset="0"/>
              </a:rPr>
              <a:t>usign</a:t>
            </a:r>
            <a:r>
              <a:rPr lang="it-IT" sz="1600" dirty="0">
                <a:latin typeface="Arial" panose="020B0604020202020204" pitchFamily="34" charset="0"/>
              </a:rPr>
              <a:t> Simu5G. </a:t>
            </a:r>
            <a:r>
              <a:rPr lang="it-IT" sz="1600" dirty="0" err="1">
                <a:latin typeface="Arial" panose="020B0604020202020204" pitchFamily="34" charset="0"/>
              </a:rPr>
              <a:t>Details</a:t>
            </a:r>
            <a:r>
              <a:rPr lang="it-IT" sz="1600" dirty="0">
                <a:latin typeface="Arial" panose="020B0604020202020204" pitchFamily="34" charset="0"/>
              </a:rPr>
              <a:t> in </a:t>
            </a:r>
            <a:r>
              <a:rPr lang="it-IT" sz="1600" dirty="0"/>
              <a:t>[1]</a:t>
            </a:r>
            <a:endParaRPr lang="it-IT" sz="1600" dirty="0">
              <a:latin typeface="Arial" panose="020B0604020202020204" pitchFamily="34" charset="0"/>
            </a:endParaRPr>
          </a:p>
        </p:txBody>
      </p:sp>
      <p:pic>
        <p:nvPicPr>
          <p:cNvPr id="5" name="Immagine 4">
            <a:extLst>
              <a:ext uri="{FF2B5EF4-FFF2-40B4-BE49-F238E27FC236}">
                <a16:creationId xmlns:a16="http://schemas.microsoft.com/office/drawing/2014/main" id="{08BECE11-BDF2-2CCF-E3D6-44009D7F554D}"/>
              </a:ext>
            </a:extLst>
          </p:cNvPr>
          <p:cNvPicPr>
            <a:picLocks noChangeAspect="1"/>
          </p:cNvPicPr>
          <p:nvPr/>
        </p:nvPicPr>
        <p:blipFill>
          <a:blip r:embed="rId2"/>
          <a:stretch>
            <a:fillRect/>
          </a:stretch>
        </p:blipFill>
        <p:spPr>
          <a:xfrm>
            <a:off x="1132984" y="3107048"/>
            <a:ext cx="4680941" cy="2732803"/>
          </a:xfrm>
          <a:prstGeom prst="rect">
            <a:avLst/>
          </a:prstGeom>
        </p:spPr>
      </p:pic>
      <p:sp>
        <p:nvSpPr>
          <p:cNvPr id="6" name="CasellaDiTesto 5">
            <a:extLst>
              <a:ext uri="{FF2B5EF4-FFF2-40B4-BE49-F238E27FC236}">
                <a16:creationId xmlns:a16="http://schemas.microsoft.com/office/drawing/2014/main" id="{739259FE-F79A-E587-0E47-1D8C9F43DE0D}"/>
              </a:ext>
            </a:extLst>
          </p:cNvPr>
          <p:cNvSpPr txBox="1"/>
          <p:nvPr/>
        </p:nvSpPr>
        <p:spPr>
          <a:xfrm>
            <a:off x="6976852" y="2973626"/>
            <a:ext cx="4782619" cy="1077218"/>
          </a:xfrm>
          <a:prstGeom prst="rect">
            <a:avLst/>
          </a:prstGeom>
          <a:noFill/>
        </p:spPr>
        <p:txBody>
          <a:bodyPr wrap="square" rtlCol="0">
            <a:spAutoFit/>
          </a:bodyPr>
          <a:lstStyle/>
          <a:p>
            <a:pPr marL="285750" indent="-285750">
              <a:buFont typeface="Arial" panose="020B0604020202020204" pitchFamily="34" charset="0"/>
              <a:buChar char="•"/>
            </a:pPr>
            <a:r>
              <a:rPr lang="it-IT" sz="1600" b="1" dirty="0"/>
              <a:t>15 </a:t>
            </a:r>
            <a:r>
              <a:rPr lang="it-IT" sz="1600" b="1" dirty="0" err="1"/>
              <a:t>UEs</a:t>
            </a:r>
            <a:r>
              <a:rPr lang="it-IT" sz="1600" b="1" dirty="0"/>
              <a:t> (FL </a:t>
            </a:r>
            <a:r>
              <a:rPr lang="it-IT" sz="1600" b="1" dirty="0" err="1"/>
              <a:t>participants</a:t>
            </a:r>
            <a:r>
              <a:rPr lang="it-IT" sz="1600" b="1" dirty="0"/>
              <a:t>)</a:t>
            </a:r>
          </a:p>
          <a:p>
            <a:pPr marL="285750" indent="-285750">
              <a:buFont typeface="Arial" panose="020B0604020202020204" pitchFamily="34" charset="0"/>
              <a:buChar char="•"/>
            </a:pPr>
            <a:r>
              <a:rPr lang="it-IT" sz="1600" dirty="0"/>
              <a:t>7 </a:t>
            </a:r>
            <a:r>
              <a:rPr lang="it-IT" sz="1600" dirty="0" err="1"/>
              <a:t>gNBs</a:t>
            </a:r>
            <a:endParaRPr lang="it-IT" sz="1600" dirty="0"/>
          </a:p>
          <a:p>
            <a:pPr marL="285750" indent="-285750">
              <a:buFont typeface="Arial" panose="020B0604020202020204" pitchFamily="34" charset="0"/>
              <a:buChar char="•"/>
            </a:pPr>
            <a:r>
              <a:rPr lang="it-IT" sz="1600" dirty="0"/>
              <a:t>120s </a:t>
            </a:r>
            <a:r>
              <a:rPr lang="it-IT" sz="1600" dirty="0" err="1"/>
              <a:t>simulation</a:t>
            </a:r>
            <a:endParaRPr lang="it-IT" sz="1600" dirty="0"/>
          </a:p>
          <a:p>
            <a:pPr marL="285750" indent="-285750">
              <a:buFont typeface="Arial" panose="020B0604020202020204" pitchFamily="34" charset="0"/>
              <a:buChar char="•"/>
            </a:pPr>
            <a:r>
              <a:rPr lang="it-IT" sz="1600" dirty="0"/>
              <a:t>24 </a:t>
            </a:r>
            <a:r>
              <a:rPr lang="it-IT" sz="1600" dirty="0" err="1"/>
              <a:t>independent</a:t>
            </a:r>
            <a:r>
              <a:rPr lang="it-IT" sz="1600" dirty="0"/>
              <a:t> </a:t>
            </a:r>
            <a:r>
              <a:rPr lang="it-IT" sz="1600" dirty="0" err="1"/>
              <a:t>replicas</a:t>
            </a:r>
            <a:r>
              <a:rPr lang="it-IT" sz="1600" dirty="0"/>
              <a:t> (20 </a:t>
            </a:r>
            <a:r>
              <a:rPr lang="it-IT" sz="1600" dirty="0" err="1"/>
              <a:t>train</a:t>
            </a:r>
            <a:r>
              <a:rPr lang="it-IT" sz="1600" dirty="0"/>
              <a:t> + 4 test)</a:t>
            </a:r>
          </a:p>
        </p:txBody>
      </p:sp>
      <p:sp>
        <p:nvSpPr>
          <p:cNvPr id="7" name="CasellaDiTesto 6">
            <a:extLst>
              <a:ext uri="{FF2B5EF4-FFF2-40B4-BE49-F238E27FC236}">
                <a16:creationId xmlns:a16="http://schemas.microsoft.com/office/drawing/2014/main" id="{2A85857E-F1D9-0684-8FE9-80BB27AA6B1C}"/>
              </a:ext>
            </a:extLst>
          </p:cNvPr>
          <p:cNvSpPr txBox="1"/>
          <p:nvPr/>
        </p:nvSpPr>
        <p:spPr>
          <a:xfrm>
            <a:off x="326507" y="6230124"/>
            <a:ext cx="11645250" cy="246221"/>
          </a:xfrm>
          <a:prstGeom prst="rect">
            <a:avLst/>
          </a:prstGeom>
          <a:noFill/>
          <a:ln>
            <a:solidFill>
              <a:schemeClr val="tx2"/>
            </a:solidFill>
          </a:ln>
        </p:spPr>
        <p:txBody>
          <a:bodyPr wrap="square">
            <a:spAutoFit/>
          </a:bodyPr>
          <a:lstStyle/>
          <a:p>
            <a:r>
              <a:rPr lang="it-IT" sz="1000" dirty="0"/>
              <a:t>[1] </a:t>
            </a:r>
            <a:r>
              <a:rPr lang="it-IT" sz="1000" dirty="0" err="1">
                <a:effectLst/>
                <a:latin typeface="Arial" panose="020B0604020202020204" pitchFamily="34" charset="0"/>
              </a:rPr>
              <a:t>J</a:t>
            </a:r>
            <a:r>
              <a:rPr lang="it-IT" sz="1000" dirty="0">
                <a:effectLst/>
                <a:latin typeface="Arial" panose="020B0604020202020204" pitchFamily="34" charset="0"/>
              </a:rPr>
              <a:t>. L. C. </a:t>
            </a:r>
            <a:r>
              <a:rPr lang="it-IT" sz="1000" dirty="0" err="1">
                <a:effectLst/>
                <a:latin typeface="Arial" panose="020B0604020202020204" pitchFamily="34" charset="0"/>
              </a:rPr>
              <a:t>Barcena</a:t>
            </a:r>
            <a:r>
              <a:rPr lang="it-IT" sz="1000" dirty="0">
                <a:effectLst/>
                <a:latin typeface="Arial" panose="020B0604020202020204" pitchFamily="34" charset="0"/>
              </a:rPr>
              <a:t> et al. </a:t>
            </a:r>
            <a:r>
              <a:rPr lang="it-IT" sz="1000" dirty="0" err="1">
                <a:effectLst/>
                <a:latin typeface="Arial" panose="020B0604020202020204" pitchFamily="34" charset="0"/>
              </a:rPr>
              <a:t>Towards</a:t>
            </a:r>
            <a:r>
              <a:rPr lang="it-IT" sz="1000" dirty="0">
                <a:effectLst/>
                <a:latin typeface="Arial" panose="020B0604020202020204" pitchFamily="34" charset="0"/>
              </a:rPr>
              <a:t> </a:t>
            </a:r>
            <a:r>
              <a:rPr lang="it-IT" sz="1000" dirty="0" err="1">
                <a:effectLst/>
                <a:latin typeface="Arial" panose="020B0604020202020204" pitchFamily="34" charset="0"/>
              </a:rPr>
              <a:t>Trustworthy</a:t>
            </a:r>
            <a:r>
              <a:rPr lang="it-IT" sz="1000" dirty="0">
                <a:effectLst/>
                <a:latin typeface="Arial" panose="020B0604020202020204" pitchFamily="34" charset="0"/>
              </a:rPr>
              <a:t> AI for </a:t>
            </a:r>
            <a:r>
              <a:rPr lang="it-IT" sz="1000" dirty="0" err="1">
                <a:effectLst/>
                <a:latin typeface="Arial" panose="020B0604020202020204" pitchFamily="34" charset="0"/>
              </a:rPr>
              <a:t>QoE</a:t>
            </a:r>
            <a:r>
              <a:rPr lang="it-IT" sz="1000" dirty="0">
                <a:effectLst/>
                <a:latin typeface="Arial" panose="020B0604020202020204" pitchFamily="34" charset="0"/>
              </a:rPr>
              <a:t> </a:t>
            </a:r>
            <a:r>
              <a:rPr lang="it-IT" sz="1000" dirty="0" err="1">
                <a:effectLst/>
                <a:latin typeface="Arial" panose="020B0604020202020204" pitchFamily="34" charset="0"/>
              </a:rPr>
              <a:t>prediction</a:t>
            </a:r>
            <a:r>
              <a:rPr lang="it-IT" sz="1000" dirty="0">
                <a:effectLst/>
                <a:latin typeface="Arial" panose="020B0604020202020204" pitchFamily="34" charset="0"/>
              </a:rPr>
              <a:t> in B5G/6G Networks, in: 1st </a:t>
            </a:r>
            <a:r>
              <a:rPr lang="it-IT" sz="1000" dirty="0" err="1">
                <a:effectLst/>
                <a:latin typeface="Arial" panose="020B0604020202020204" pitchFamily="34" charset="0"/>
              </a:rPr>
              <a:t>Int’l</a:t>
            </a:r>
            <a:r>
              <a:rPr lang="it-IT" sz="1000" dirty="0">
                <a:effectLst/>
                <a:latin typeface="Arial" panose="020B0604020202020204" pitchFamily="34" charset="0"/>
              </a:rPr>
              <a:t> Workshop on AI in </a:t>
            </a:r>
            <a:r>
              <a:rPr lang="it-IT" sz="1000" dirty="0" err="1">
                <a:effectLst/>
                <a:latin typeface="Arial" panose="020B0604020202020204" pitchFamily="34" charset="0"/>
              </a:rPr>
              <a:t>beyond</a:t>
            </a:r>
            <a:r>
              <a:rPr lang="it-IT" sz="1000" dirty="0">
                <a:effectLst/>
                <a:latin typeface="Arial" panose="020B0604020202020204" pitchFamily="34" charset="0"/>
              </a:rPr>
              <a:t> 5G and 6G Wireless Networks - AI6G2022, Vol.3189, 2022, pp. 1–9.</a:t>
            </a:r>
            <a:endParaRPr lang="it-IT" sz="1000" dirty="0"/>
          </a:p>
        </p:txBody>
      </p:sp>
      <p:pic>
        <p:nvPicPr>
          <p:cNvPr id="10" name="Immagine 9" descr="Immagine che contiene testo, schermata, diagramma, Diagramma&#10;&#10;Descrizione generata automaticamente">
            <a:extLst>
              <a:ext uri="{FF2B5EF4-FFF2-40B4-BE49-F238E27FC236}">
                <a16:creationId xmlns:a16="http://schemas.microsoft.com/office/drawing/2014/main" id="{ACB85F44-103B-9C9F-D9AD-E954A32EF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023" y="4301988"/>
            <a:ext cx="1964078" cy="1571262"/>
          </a:xfrm>
          <a:prstGeom prst="rect">
            <a:avLst/>
          </a:prstGeom>
        </p:spPr>
      </p:pic>
      <p:pic>
        <p:nvPicPr>
          <p:cNvPr id="11" name="Immagine 10" descr="Immagine che contiene testo, schermata, Carattere, diagramma&#10;&#10;Descrizione generata automaticamente">
            <a:extLst>
              <a:ext uri="{FF2B5EF4-FFF2-40B4-BE49-F238E27FC236}">
                <a16:creationId xmlns:a16="http://schemas.microsoft.com/office/drawing/2014/main" id="{88A78CBC-F6E8-B344-CF65-617FE3D70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402" y="4272272"/>
            <a:ext cx="1985751" cy="1588601"/>
          </a:xfrm>
          <a:prstGeom prst="rect">
            <a:avLst/>
          </a:prstGeom>
        </p:spPr>
      </p:pic>
      <p:sp>
        <p:nvSpPr>
          <p:cNvPr id="13" name="CasellaDiTesto 12">
            <a:extLst>
              <a:ext uri="{FF2B5EF4-FFF2-40B4-BE49-F238E27FC236}">
                <a16:creationId xmlns:a16="http://schemas.microsoft.com/office/drawing/2014/main" id="{1DCEA65E-07C2-FF79-7D6B-DABB11AA9CA4}"/>
              </a:ext>
            </a:extLst>
          </p:cNvPr>
          <p:cNvSpPr txBox="1"/>
          <p:nvPr/>
        </p:nvSpPr>
        <p:spPr>
          <a:xfrm>
            <a:off x="8955549" y="5878173"/>
            <a:ext cx="2803922" cy="246221"/>
          </a:xfrm>
          <a:prstGeom prst="rect">
            <a:avLst/>
          </a:prstGeom>
          <a:noFill/>
        </p:spPr>
        <p:txBody>
          <a:bodyPr wrap="square">
            <a:spAutoFit/>
          </a:bodyPr>
          <a:lstStyle/>
          <a:p>
            <a:r>
              <a:rPr lang="en-US" sz="1000" b="1" dirty="0">
                <a:solidFill>
                  <a:schemeClr val="tx2">
                    <a:lumMod val="75000"/>
                  </a:schemeClr>
                </a:solidFill>
                <a:latin typeface="Gill Sans Light"/>
              </a:rPr>
              <a:t>Non IID with quantity and label skew (QL-NIID)</a:t>
            </a:r>
            <a:endParaRPr lang="en-US" sz="1000" dirty="0"/>
          </a:p>
        </p:txBody>
      </p:sp>
      <p:sp>
        <p:nvSpPr>
          <p:cNvPr id="14" name="CasellaDiTesto 13">
            <a:extLst>
              <a:ext uri="{FF2B5EF4-FFF2-40B4-BE49-F238E27FC236}">
                <a16:creationId xmlns:a16="http://schemas.microsoft.com/office/drawing/2014/main" id="{F28B2146-39E2-08EE-01BA-D65C3189CA24}"/>
              </a:ext>
            </a:extLst>
          </p:cNvPr>
          <p:cNvSpPr txBox="1"/>
          <p:nvPr/>
        </p:nvSpPr>
        <p:spPr>
          <a:xfrm>
            <a:off x="7244692" y="5873250"/>
            <a:ext cx="2803922" cy="246221"/>
          </a:xfrm>
          <a:prstGeom prst="rect">
            <a:avLst/>
          </a:prstGeom>
          <a:noFill/>
        </p:spPr>
        <p:txBody>
          <a:bodyPr wrap="square">
            <a:spAutoFit/>
          </a:bodyPr>
          <a:lstStyle/>
          <a:p>
            <a:r>
              <a:rPr lang="en-US" sz="1000" b="1" dirty="0">
                <a:solidFill>
                  <a:schemeClr val="tx2">
                    <a:lumMod val="75000"/>
                  </a:schemeClr>
                </a:solidFill>
                <a:latin typeface="Gill Sans Light"/>
              </a:rPr>
              <a:t>IID Distribution</a:t>
            </a:r>
            <a:endParaRPr lang="en-US" sz="1000" dirty="0"/>
          </a:p>
        </p:txBody>
      </p:sp>
    </p:spTree>
    <p:extLst>
      <p:ext uri="{BB962C8B-B14F-4D97-AF65-F5344CB8AC3E}">
        <p14:creationId xmlns:p14="http://schemas.microsoft.com/office/powerpoint/2010/main" val="3742112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59649E-6679-D05B-1212-AA60CFC02C0D}"/>
              </a:ext>
            </a:extLst>
          </p:cNvPr>
          <p:cNvSpPr>
            <a:spLocks noGrp="1"/>
          </p:cNvSpPr>
          <p:nvPr>
            <p:ph type="title"/>
          </p:nvPr>
        </p:nvSpPr>
        <p:spPr>
          <a:xfrm>
            <a:off x="146447" y="100807"/>
            <a:ext cx="11899106" cy="1325563"/>
          </a:xfrm>
        </p:spPr>
        <p:txBody>
          <a:bodyPr>
            <a:normAutofit fontScale="90000"/>
          </a:bodyPr>
          <a:lstStyle/>
          <a:p>
            <a:r>
              <a:rPr lang="it-IT" sz="3300" dirty="0">
                <a:solidFill>
                  <a:schemeClr val="tx2">
                    <a:lumMod val="75000"/>
                  </a:schemeClr>
                </a:solidFill>
              </a:rPr>
              <a:t>Video Streaming </a:t>
            </a:r>
            <a:r>
              <a:rPr lang="it-IT" sz="3300" dirty="0" err="1">
                <a:solidFill>
                  <a:schemeClr val="tx2">
                    <a:lumMod val="75000"/>
                  </a:schemeClr>
                </a:solidFill>
              </a:rPr>
              <a:t>QoE</a:t>
            </a:r>
            <a:r>
              <a:rPr lang="it-IT" sz="3300" dirty="0">
                <a:solidFill>
                  <a:schemeClr val="tx2">
                    <a:lumMod val="75000"/>
                  </a:schemeClr>
                </a:solidFill>
              </a:rPr>
              <a:t> </a:t>
            </a:r>
            <a:r>
              <a:rPr lang="it-IT" sz="3300" dirty="0" err="1">
                <a:solidFill>
                  <a:schemeClr val="tx2">
                    <a:lumMod val="75000"/>
                  </a:schemeClr>
                </a:solidFill>
              </a:rPr>
              <a:t>Prediction</a:t>
            </a:r>
            <a:r>
              <a:rPr lang="it-IT" sz="3300" dirty="0">
                <a:solidFill>
                  <a:schemeClr val="tx2">
                    <a:lumMod val="75000"/>
                  </a:schemeClr>
                </a:solidFill>
              </a:rPr>
              <a:t>: </a:t>
            </a:r>
            <a:br>
              <a:rPr lang="it-IT" sz="3300" dirty="0">
                <a:solidFill>
                  <a:schemeClr val="tx2">
                    <a:lumMod val="75000"/>
                  </a:schemeClr>
                </a:solidFill>
              </a:rPr>
            </a:br>
            <a:r>
              <a:rPr lang="it-IT" sz="3300" dirty="0" err="1">
                <a:solidFill>
                  <a:schemeClr val="tx2">
                    <a:lumMod val="75000"/>
                  </a:schemeClr>
                </a:solidFill>
              </a:rPr>
              <a:t>Experimental</a:t>
            </a:r>
            <a:r>
              <a:rPr lang="it-IT" sz="3300" dirty="0">
                <a:solidFill>
                  <a:schemeClr val="tx2">
                    <a:lumMod val="75000"/>
                  </a:schemeClr>
                </a:solidFill>
              </a:rPr>
              <a:t> </a:t>
            </a:r>
            <a:r>
              <a:rPr lang="it-IT" sz="3300" dirty="0" err="1">
                <a:solidFill>
                  <a:schemeClr val="tx2">
                    <a:lumMod val="75000"/>
                  </a:schemeClr>
                </a:solidFill>
              </a:rPr>
              <a:t>Results</a:t>
            </a:r>
            <a:r>
              <a:rPr lang="it-IT" sz="3300" dirty="0">
                <a:solidFill>
                  <a:schemeClr val="tx2">
                    <a:lumMod val="75000"/>
                  </a:schemeClr>
                </a:solidFill>
              </a:rPr>
              <a:t> with </a:t>
            </a:r>
            <a:r>
              <a:rPr lang="it-IT" sz="3300" dirty="0" err="1">
                <a:solidFill>
                  <a:schemeClr val="tx2">
                    <a:lumMod val="75000"/>
                  </a:schemeClr>
                </a:solidFill>
              </a:rPr>
              <a:t>Federated</a:t>
            </a:r>
            <a:r>
              <a:rPr lang="it-IT" sz="3300" dirty="0">
                <a:solidFill>
                  <a:schemeClr val="tx2">
                    <a:lumMod val="75000"/>
                  </a:schemeClr>
                </a:solidFill>
              </a:rPr>
              <a:t> Fuzzy Rule-</a:t>
            </a:r>
            <a:r>
              <a:rPr lang="it-IT" sz="3300" dirty="0" err="1">
                <a:solidFill>
                  <a:schemeClr val="tx2">
                    <a:lumMod val="75000"/>
                  </a:schemeClr>
                </a:solidFill>
              </a:rPr>
              <a:t>based</a:t>
            </a:r>
            <a:r>
              <a:rPr lang="it-IT" sz="3300" dirty="0">
                <a:solidFill>
                  <a:schemeClr val="tx2">
                    <a:lumMod val="75000"/>
                  </a:schemeClr>
                </a:solidFill>
              </a:rPr>
              <a:t> </a:t>
            </a:r>
            <a:r>
              <a:rPr lang="it-IT" sz="3300" dirty="0" err="1">
                <a:solidFill>
                  <a:schemeClr val="tx2">
                    <a:lumMod val="75000"/>
                  </a:schemeClr>
                </a:solidFill>
              </a:rPr>
              <a:t>Classifiers</a:t>
            </a:r>
            <a:endParaRPr lang="en-US" sz="3300" dirty="0"/>
          </a:p>
        </p:txBody>
      </p:sp>
      <p:pic>
        <p:nvPicPr>
          <p:cNvPr id="3" name="Immagine 2">
            <a:extLst>
              <a:ext uri="{FF2B5EF4-FFF2-40B4-BE49-F238E27FC236}">
                <a16:creationId xmlns:a16="http://schemas.microsoft.com/office/drawing/2014/main" id="{2C34AE11-F8E7-5C67-A898-0DF28A6F3E9F}"/>
              </a:ext>
            </a:extLst>
          </p:cNvPr>
          <p:cNvPicPr>
            <a:picLocks noChangeAspect="1"/>
          </p:cNvPicPr>
          <p:nvPr/>
        </p:nvPicPr>
        <p:blipFill>
          <a:blip r:embed="rId2"/>
          <a:stretch>
            <a:fillRect/>
          </a:stretch>
        </p:blipFill>
        <p:spPr>
          <a:xfrm>
            <a:off x="357488" y="1889571"/>
            <a:ext cx="8152305" cy="893117"/>
          </a:xfrm>
          <a:prstGeom prst="rect">
            <a:avLst/>
          </a:prstGeom>
        </p:spPr>
      </p:pic>
      <p:sp>
        <p:nvSpPr>
          <p:cNvPr id="4" name="CasellaDiTesto 3">
            <a:extLst>
              <a:ext uri="{FF2B5EF4-FFF2-40B4-BE49-F238E27FC236}">
                <a16:creationId xmlns:a16="http://schemas.microsoft.com/office/drawing/2014/main" id="{851CCC07-C36F-10CC-1280-7E0A4559C041}"/>
              </a:ext>
            </a:extLst>
          </p:cNvPr>
          <p:cNvSpPr txBox="1"/>
          <p:nvPr/>
        </p:nvSpPr>
        <p:spPr>
          <a:xfrm>
            <a:off x="3033599" y="1563269"/>
            <a:ext cx="3440178" cy="523220"/>
          </a:xfrm>
          <a:prstGeom prst="rect">
            <a:avLst/>
          </a:prstGeom>
          <a:noFill/>
        </p:spPr>
        <p:txBody>
          <a:bodyPr wrap="square">
            <a:spAutoFit/>
          </a:bodyPr>
          <a:lstStyle/>
          <a:p>
            <a:pPr algn="ctr"/>
            <a:r>
              <a:rPr lang="en-GB" sz="1400" b="1" dirty="0" err="1">
                <a:solidFill>
                  <a:schemeClr val="tx2">
                    <a:lumMod val="75000"/>
                  </a:schemeClr>
                </a:solidFill>
                <a:latin typeface="Gill Sans Light"/>
              </a:rPr>
              <a:t>QoE</a:t>
            </a:r>
            <a:r>
              <a:rPr lang="en-GB" sz="1400" b="1" dirty="0">
                <a:solidFill>
                  <a:schemeClr val="tx2">
                    <a:lumMod val="75000"/>
                  </a:schemeClr>
                </a:solidFill>
                <a:latin typeface="Gill Sans Light"/>
              </a:rPr>
              <a:t> Average F1-Score ± Standard deviation</a:t>
            </a:r>
            <a:endParaRPr lang="it-IT" sz="1400" b="1" dirty="0"/>
          </a:p>
          <a:p>
            <a:pPr algn="ctr"/>
            <a:endParaRPr lang="it-IT" sz="1400" b="1" dirty="0"/>
          </a:p>
        </p:txBody>
      </p:sp>
      <p:sp>
        <p:nvSpPr>
          <p:cNvPr id="5" name="CasellaDiTesto 4">
            <a:extLst>
              <a:ext uri="{FF2B5EF4-FFF2-40B4-BE49-F238E27FC236}">
                <a16:creationId xmlns:a16="http://schemas.microsoft.com/office/drawing/2014/main" id="{F5107548-7544-03FA-E1A1-5CA33AC8B3EF}"/>
              </a:ext>
            </a:extLst>
          </p:cNvPr>
          <p:cNvSpPr txBox="1"/>
          <p:nvPr/>
        </p:nvSpPr>
        <p:spPr>
          <a:xfrm>
            <a:off x="9240389" y="1517102"/>
            <a:ext cx="2571404" cy="307777"/>
          </a:xfrm>
          <a:prstGeom prst="rect">
            <a:avLst/>
          </a:prstGeom>
          <a:noFill/>
        </p:spPr>
        <p:txBody>
          <a:bodyPr wrap="square">
            <a:spAutoFit/>
          </a:bodyPr>
          <a:lstStyle/>
          <a:p>
            <a:pPr algn="ctr"/>
            <a:r>
              <a:rPr lang="en-GB" sz="1400" dirty="0">
                <a:solidFill>
                  <a:schemeClr val="tx2">
                    <a:lumMod val="75000"/>
                  </a:schemeClr>
                </a:solidFill>
                <a:latin typeface="Gill Sans Light"/>
              </a:rPr>
              <a:t>Average number of rules - </a:t>
            </a:r>
            <a:r>
              <a:rPr lang="en-GB" sz="1400" dirty="0" err="1">
                <a:solidFill>
                  <a:schemeClr val="tx2">
                    <a:lumMod val="75000"/>
                  </a:schemeClr>
                </a:solidFill>
                <a:latin typeface="Gill Sans Light"/>
              </a:rPr>
              <a:t>QoE</a:t>
            </a:r>
            <a:endParaRPr lang="it-IT" sz="1400" dirty="0"/>
          </a:p>
        </p:txBody>
      </p:sp>
      <p:pic>
        <p:nvPicPr>
          <p:cNvPr id="6" name="Immagine 5">
            <a:extLst>
              <a:ext uri="{FF2B5EF4-FFF2-40B4-BE49-F238E27FC236}">
                <a16:creationId xmlns:a16="http://schemas.microsoft.com/office/drawing/2014/main" id="{598EAC3A-C13C-FA55-2296-0795EA170288}"/>
              </a:ext>
            </a:extLst>
          </p:cNvPr>
          <p:cNvPicPr>
            <a:picLocks noChangeAspect="1"/>
          </p:cNvPicPr>
          <p:nvPr/>
        </p:nvPicPr>
        <p:blipFill>
          <a:blip r:embed="rId3"/>
          <a:stretch>
            <a:fillRect/>
          </a:stretch>
        </p:blipFill>
        <p:spPr>
          <a:xfrm>
            <a:off x="9158401" y="1915611"/>
            <a:ext cx="2552999" cy="781530"/>
          </a:xfrm>
          <a:prstGeom prst="rect">
            <a:avLst/>
          </a:prstGeom>
        </p:spPr>
      </p:pic>
      <p:sp>
        <p:nvSpPr>
          <p:cNvPr id="7" name="CasellaDiTesto 6">
            <a:extLst>
              <a:ext uri="{FF2B5EF4-FFF2-40B4-BE49-F238E27FC236}">
                <a16:creationId xmlns:a16="http://schemas.microsoft.com/office/drawing/2014/main" id="{04FE1028-F6A2-E7E6-DBCB-7730F7E321A9}"/>
              </a:ext>
            </a:extLst>
          </p:cNvPr>
          <p:cNvSpPr txBox="1"/>
          <p:nvPr/>
        </p:nvSpPr>
        <p:spPr>
          <a:xfrm>
            <a:off x="-228599" y="3429000"/>
            <a:ext cx="8329015" cy="1754326"/>
          </a:xfrm>
          <a:prstGeom prst="rect">
            <a:avLst/>
          </a:prstGeom>
          <a:noFill/>
        </p:spPr>
        <p:txBody>
          <a:bodyPr wrap="square" rtlCol="0">
            <a:spAutoFit/>
          </a:bodyPr>
          <a:lstStyle/>
          <a:p>
            <a:pPr lvl="1"/>
            <a:r>
              <a:rPr lang="en-US" sz="1800" b="1" i="1" dirty="0">
                <a:solidFill>
                  <a:schemeClr val="tx2">
                    <a:lumMod val="75000"/>
                  </a:schemeClr>
                </a:solidFill>
                <a:latin typeface="Arial" panose="020B0604020202020204" pitchFamily="34" charset="0"/>
                <a:cs typeface="Arial" panose="020B0604020202020204" pitchFamily="34" charset="0"/>
              </a:rPr>
              <a:t>Federated</a:t>
            </a:r>
            <a:r>
              <a:rPr lang="en-US" sz="1800" dirty="0">
                <a:solidFill>
                  <a:schemeClr val="tx2">
                    <a:lumMod val="75000"/>
                  </a:schemeClr>
                </a:solidFill>
                <a:latin typeface="Arial" panose="020B0604020202020204" pitchFamily="34" charset="0"/>
                <a:cs typeface="Arial" panose="020B0604020202020204" pitchFamily="34" charset="0"/>
              </a:rPr>
              <a:t> Fuzzy Rule-Based Classifier (FRBC) </a:t>
            </a:r>
            <a:r>
              <a:rPr lang="en-US" sz="1800" i="1" dirty="0">
                <a:solidFill>
                  <a:schemeClr val="tx2">
                    <a:lumMod val="75000"/>
                  </a:schemeClr>
                </a:solidFill>
                <a:latin typeface="Arial" panose="020B0604020202020204" pitchFamily="34" charset="0"/>
                <a:cs typeface="Arial" panose="020B0604020202020204" pitchFamily="34" charset="0"/>
              </a:rPr>
              <a:t>outperforms</a:t>
            </a:r>
            <a:r>
              <a:rPr lang="en-US" sz="1800" dirty="0">
                <a:solidFill>
                  <a:schemeClr val="tx2">
                    <a:lumMod val="75000"/>
                  </a:schemeClr>
                </a:solidFill>
                <a:latin typeface="Arial" panose="020B0604020202020204" pitchFamily="34" charset="0"/>
                <a:cs typeface="Arial" panose="020B0604020202020204" pitchFamily="34" charset="0"/>
              </a:rPr>
              <a:t> </a:t>
            </a:r>
            <a:r>
              <a:rPr lang="en-US" sz="1800" b="1" i="1" dirty="0">
                <a:solidFill>
                  <a:schemeClr val="tx2">
                    <a:lumMod val="75000"/>
                  </a:schemeClr>
                </a:solidFill>
                <a:latin typeface="Arial" panose="020B0604020202020204" pitchFamily="34" charset="0"/>
                <a:cs typeface="Arial" panose="020B0604020202020204" pitchFamily="34" charset="0"/>
              </a:rPr>
              <a:t>local</a:t>
            </a:r>
            <a:r>
              <a:rPr lang="en-US" sz="1800" dirty="0">
                <a:solidFill>
                  <a:schemeClr val="tx2">
                    <a:lumMod val="75000"/>
                  </a:schemeClr>
                </a:solidFill>
                <a:latin typeface="Arial" panose="020B0604020202020204" pitchFamily="34" charset="0"/>
                <a:cs typeface="Arial" panose="020B0604020202020204" pitchFamily="34" charset="0"/>
              </a:rPr>
              <a:t> FRBCs (no collaboration among clients)</a:t>
            </a:r>
          </a:p>
          <a:p>
            <a:pPr lvl="1"/>
            <a:endParaRPr lang="en-US" sz="1800" dirty="0">
              <a:solidFill>
                <a:schemeClr val="tx2">
                  <a:lumMod val="75000"/>
                </a:schemeClr>
              </a:solidFill>
              <a:latin typeface="Arial" panose="020B0604020202020204" pitchFamily="34" charset="0"/>
              <a:cs typeface="Arial" panose="020B0604020202020204" pitchFamily="34" charset="0"/>
            </a:endParaRPr>
          </a:p>
          <a:p>
            <a:pPr lvl="1"/>
            <a:r>
              <a:rPr lang="en-US" sz="1800" b="1" i="1" dirty="0">
                <a:solidFill>
                  <a:schemeClr val="tx2">
                    <a:lumMod val="75000"/>
                  </a:schemeClr>
                </a:solidFill>
                <a:latin typeface="Arial" panose="020B0604020202020204" pitchFamily="34" charset="0"/>
                <a:cs typeface="Arial" panose="020B0604020202020204" pitchFamily="34" charset="0"/>
              </a:rPr>
              <a:t>Federated</a:t>
            </a:r>
            <a:r>
              <a:rPr lang="en-US" sz="1800" dirty="0">
                <a:solidFill>
                  <a:schemeClr val="tx2">
                    <a:lumMod val="75000"/>
                  </a:schemeClr>
                </a:solidFill>
                <a:latin typeface="Arial" panose="020B0604020202020204" pitchFamily="34" charset="0"/>
                <a:cs typeface="Arial" panose="020B0604020202020204" pitchFamily="34" charset="0"/>
              </a:rPr>
              <a:t> FRBC </a:t>
            </a:r>
            <a:r>
              <a:rPr lang="en-US" sz="1800" b="1" i="1" dirty="0">
                <a:solidFill>
                  <a:schemeClr val="tx2">
                    <a:lumMod val="75000"/>
                  </a:schemeClr>
                </a:solidFill>
                <a:latin typeface="Arial" panose="020B0604020202020204" pitchFamily="34" charset="0"/>
                <a:cs typeface="Arial" panose="020B0604020202020204" pitchFamily="34" charset="0"/>
              </a:rPr>
              <a:t>comparable</a:t>
            </a:r>
            <a:r>
              <a:rPr lang="en-US" sz="1800" dirty="0">
                <a:solidFill>
                  <a:schemeClr val="tx2">
                    <a:lumMod val="75000"/>
                  </a:schemeClr>
                </a:solidFill>
                <a:latin typeface="Arial" panose="020B0604020202020204" pitchFamily="34" charset="0"/>
                <a:cs typeface="Arial" panose="020B0604020202020204" pitchFamily="34" charset="0"/>
              </a:rPr>
              <a:t> with </a:t>
            </a:r>
            <a:r>
              <a:rPr lang="en-US" sz="1800" b="1" i="1" dirty="0">
                <a:solidFill>
                  <a:schemeClr val="tx2">
                    <a:lumMod val="75000"/>
                  </a:schemeClr>
                </a:solidFill>
                <a:latin typeface="Arial" panose="020B0604020202020204" pitchFamily="34" charset="0"/>
                <a:cs typeface="Arial" panose="020B0604020202020204" pitchFamily="34" charset="0"/>
              </a:rPr>
              <a:t>centralized</a:t>
            </a:r>
            <a:r>
              <a:rPr lang="en-US" sz="1800" dirty="0">
                <a:solidFill>
                  <a:schemeClr val="tx2">
                    <a:lumMod val="75000"/>
                  </a:schemeClr>
                </a:solidFill>
                <a:latin typeface="Arial" panose="020B0604020202020204" pitchFamily="34" charset="0"/>
                <a:cs typeface="Arial" panose="020B0604020202020204" pitchFamily="34" charset="0"/>
              </a:rPr>
              <a:t> FRBC and other </a:t>
            </a:r>
            <a:r>
              <a:rPr lang="en-US" sz="1800" b="1" i="1" dirty="0">
                <a:solidFill>
                  <a:schemeClr val="tx2">
                    <a:lumMod val="75000"/>
                  </a:schemeClr>
                </a:solidFill>
                <a:latin typeface="Arial" panose="020B0604020202020204" pitchFamily="34" charset="0"/>
                <a:cs typeface="Arial" panose="020B0604020202020204" pitchFamily="34" charset="0"/>
              </a:rPr>
              <a:t>centralized ML approaches </a:t>
            </a:r>
            <a:r>
              <a:rPr lang="en-US" sz="1800" dirty="0">
                <a:solidFill>
                  <a:schemeClr val="tx2">
                    <a:lumMod val="75000"/>
                  </a:schemeClr>
                </a:solidFill>
                <a:latin typeface="Arial" panose="020B0604020202020204" pitchFamily="34" charset="0"/>
                <a:cs typeface="Arial" panose="020B0604020202020204" pitchFamily="34" charset="0"/>
              </a:rPr>
              <a:t>(unfeasible in privacy-sensitive applications)</a:t>
            </a:r>
            <a:endParaRPr lang="en-US" sz="2000" dirty="0">
              <a:solidFill>
                <a:schemeClr val="tx2">
                  <a:lumMod val="75000"/>
                </a:schemeClr>
              </a:solidFill>
              <a:latin typeface="Arial" panose="020B0604020202020204" pitchFamily="34" charset="0"/>
              <a:cs typeface="Arial" panose="020B0604020202020204" pitchFamily="34" charset="0"/>
            </a:endParaRPr>
          </a:p>
          <a:p>
            <a:endParaRPr lang="en-US" dirty="0"/>
          </a:p>
        </p:txBody>
      </p:sp>
      <p:pic>
        <p:nvPicPr>
          <p:cNvPr id="9" name="Immagine 8" descr="Immagine che contiene testo, Carattere, schermata, documento&#10;&#10;Il contenuto generato dall'IA potrebbe non essere corretto.">
            <a:extLst>
              <a:ext uri="{FF2B5EF4-FFF2-40B4-BE49-F238E27FC236}">
                <a16:creationId xmlns:a16="http://schemas.microsoft.com/office/drawing/2014/main" id="{7B9D2250-1849-4B0B-FFE5-065AEE3A5F57}"/>
              </a:ext>
            </a:extLst>
          </p:cNvPr>
          <p:cNvPicPr>
            <a:picLocks noChangeAspect="1"/>
          </p:cNvPicPr>
          <p:nvPr/>
        </p:nvPicPr>
        <p:blipFill>
          <a:blip r:embed="rId4"/>
          <a:stretch>
            <a:fillRect/>
          </a:stretch>
        </p:blipFill>
        <p:spPr>
          <a:xfrm>
            <a:off x="8181180" y="2873420"/>
            <a:ext cx="3302000" cy="3073400"/>
          </a:xfrm>
          <a:prstGeom prst="rect">
            <a:avLst/>
          </a:prstGeom>
        </p:spPr>
      </p:pic>
      <p:sp>
        <p:nvSpPr>
          <p:cNvPr id="10" name="Rettangolo 9">
            <a:extLst>
              <a:ext uri="{FF2B5EF4-FFF2-40B4-BE49-F238E27FC236}">
                <a16:creationId xmlns:a16="http://schemas.microsoft.com/office/drawing/2014/main" id="{51253429-CD60-5D96-D1D4-EC49CBD033EB}"/>
              </a:ext>
            </a:extLst>
          </p:cNvPr>
          <p:cNvSpPr/>
          <p:nvPr/>
        </p:nvSpPr>
        <p:spPr>
          <a:xfrm>
            <a:off x="9240389" y="5757863"/>
            <a:ext cx="703711" cy="188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F368D876-0E2F-A16C-E2BE-1F3578586F0C}"/>
              </a:ext>
            </a:extLst>
          </p:cNvPr>
          <p:cNvSpPr txBox="1"/>
          <p:nvPr/>
        </p:nvSpPr>
        <p:spPr>
          <a:xfrm>
            <a:off x="9240389" y="5667619"/>
            <a:ext cx="1200150"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is Good</a:t>
            </a:r>
          </a:p>
        </p:txBody>
      </p:sp>
      <p:sp>
        <p:nvSpPr>
          <p:cNvPr id="12" name="CasellaDiTesto 11">
            <a:extLst>
              <a:ext uri="{FF2B5EF4-FFF2-40B4-BE49-F238E27FC236}">
                <a16:creationId xmlns:a16="http://schemas.microsoft.com/office/drawing/2014/main" id="{4975971E-14AC-BDCD-B57B-2173920B3B61}"/>
              </a:ext>
            </a:extLst>
          </p:cNvPr>
          <p:cNvSpPr txBox="1"/>
          <p:nvPr/>
        </p:nvSpPr>
        <p:spPr>
          <a:xfrm>
            <a:off x="52944" y="5592192"/>
            <a:ext cx="8144804" cy="492443"/>
          </a:xfrm>
          <a:prstGeom prst="rect">
            <a:avLst/>
          </a:prstGeom>
          <a:noFill/>
          <a:ln>
            <a:solidFill>
              <a:schemeClr val="accent1">
                <a:shade val="15000"/>
              </a:schemeClr>
            </a:solidFill>
          </a:ln>
        </p:spPr>
        <p:txBody>
          <a:bodyPr wrap="square" rtlCol="0">
            <a:spAutoFit/>
          </a:bodyPr>
          <a:lstStyle/>
          <a:p>
            <a:r>
              <a:rPr lang="en-US" sz="1300" i="1" dirty="0"/>
              <a:t>Mattia </a:t>
            </a:r>
            <a:r>
              <a:rPr lang="en-US" sz="1300" i="1" dirty="0" err="1"/>
              <a:t>Daole</a:t>
            </a:r>
            <a:r>
              <a:rPr lang="en-US" sz="1300" i="1" dirty="0"/>
              <a:t>, et al. “Trustworthy AI in Heterogeneous Settings: Federated Learning of Explainable Classifiers”. FUZZ-IEEE 2024: 1-9</a:t>
            </a:r>
          </a:p>
        </p:txBody>
      </p:sp>
    </p:spTree>
    <p:extLst>
      <p:ext uri="{BB962C8B-B14F-4D97-AF65-F5344CB8AC3E}">
        <p14:creationId xmlns:p14="http://schemas.microsoft.com/office/powerpoint/2010/main" val="100600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E6AB0-2D94-40D2-8AD9-12A7EF2BBAFF}"/>
              </a:ext>
            </a:extLst>
          </p:cNvPr>
          <p:cNvSpPr>
            <a:spLocks noGrp="1"/>
          </p:cNvSpPr>
          <p:nvPr>
            <p:ph type="title"/>
          </p:nvPr>
        </p:nvSpPr>
        <p:spPr>
          <a:xfrm>
            <a:off x="226240" y="0"/>
            <a:ext cx="10515600" cy="1325563"/>
          </a:xfrm>
        </p:spPr>
        <p:txBody>
          <a:bodyPr/>
          <a:lstStyle/>
          <a:p>
            <a:r>
              <a:rPr lang="it-IT" b="1" dirty="0" err="1"/>
              <a:t>Transparency</a:t>
            </a:r>
            <a:endParaRPr lang="it-IT" b="1" dirty="0"/>
          </a:p>
        </p:txBody>
      </p:sp>
      <p:sp>
        <p:nvSpPr>
          <p:cNvPr id="11" name="Segnaposto contenuto 2">
            <a:extLst>
              <a:ext uri="{FF2B5EF4-FFF2-40B4-BE49-F238E27FC236}">
                <a16:creationId xmlns:a16="http://schemas.microsoft.com/office/drawing/2014/main" id="{5FAAA843-B264-ACC0-5241-498D01A51C28}"/>
              </a:ext>
            </a:extLst>
          </p:cNvPr>
          <p:cNvSpPr>
            <a:spLocks noGrp="1"/>
          </p:cNvSpPr>
          <p:nvPr>
            <p:ph idx="1"/>
          </p:nvPr>
        </p:nvSpPr>
        <p:spPr>
          <a:xfrm>
            <a:off x="226240" y="997561"/>
            <a:ext cx="11353800" cy="4539493"/>
          </a:xfrm>
        </p:spPr>
        <p:txBody>
          <a:bodyPr>
            <a:normAutofit/>
          </a:bodyPr>
          <a:lstStyle/>
          <a:p>
            <a:r>
              <a:rPr lang="it-IT" dirty="0"/>
              <a:t>Communication</a:t>
            </a:r>
          </a:p>
          <a:p>
            <a:pPr lvl="1"/>
            <a:r>
              <a:rPr lang="en-US" dirty="0"/>
              <a:t>Humans have the right to be </a:t>
            </a:r>
            <a:r>
              <a:rPr lang="en-US" b="1" i="1" dirty="0"/>
              <a:t>informed</a:t>
            </a:r>
            <a:r>
              <a:rPr lang="en-US" dirty="0"/>
              <a:t> that they are interacting with an AI system.</a:t>
            </a:r>
            <a:endParaRPr lang="it-IT" dirty="0"/>
          </a:p>
          <a:p>
            <a:r>
              <a:rPr lang="it-IT" sz="2400" dirty="0" err="1"/>
              <a:t>Traceability</a:t>
            </a:r>
            <a:r>
              <a:rPr lang="it-IT" sz="2400" dirty="0"/>
              <a:t> </a:t>
            </a:r>
          </a:p>
          <a:p>
            <a:pPr lvl="1"/>
            <a:r>
              <a:rPr lang="it-IT" dirty="0"/>
              <a:t>Data </a:t>
            </a:r>
            <a:r>
              <a:rPr lang="it-IT" dirty="0" err="1"/>
              <a:t>gathering</a:t>
            </a:r>
            <a:r>
              <a:rPr lang="it-IT" dirty="0"/>
              <a:t>/</a:t>
            </a:r>
            <a:r>
              <a:rPr lang="it-IT" dirty="0" err="1"/>
              <a:t>labelling</a:t>
            </a:r>
            <a:r>
              <a:rPr lang="it-IT" dirty="0"/>
              <a:t> and </a:t>
            </a:r>
            <a:r>
              <a:rPr lang="it-IT" dirty="0" err="1"/>
              <a:t>algorithms</a:t>
            </a:r>
            <a:r>
              <a:rPr lang="it-IT" dirty="0"/>
              <a:t> </a:t>
            </a:r>
            <a:r>
              <a:rPr lang="it-IT" dirty="0" err="1"/>
              <a:t>should</a:t>
            </a:r>
            <a:r>
              <a:rPr lang="it-IT" dirty="0"/>
              <a:t> be </a:t>
            </a:r>
            <a:r>
              <a:rPr lang="it-IT" b="1" i="1" dirty="0" err="1"/>
              <a:t>documented</a:t>
            </a:r>
            <a:r>
              <a:rPr lang="it-IT" dirty="0"/>
              <a:t> to the best </a:t>
            </a:r>
            <a:r>
              <a:rPr lang="it-IT" dirty="0" err="1"/>
              <a:t>possible</a:t>
            </a:r>
            <a:r>
              <a:rPr lang="it-IT" dirty="0"/>
              <a:t> standard</a:t>
            </a:r>
          </a:p>
          <a:p>
            <a:r>
              <a:rPr lang="it-IT" b="1" dirty="0"/>
              <a:t>Explainability</a:t>
            </a:r>
            <a:endParaRPr lang="it-IT" dirty="0"/>
          </a:p>
          <a:p>
            <a:pPr lvl="1"/>
            <a:r>
              <a:rPr lang="en-US" dirty="0"/>
              <a:t>Systems and decisions should be </a:t>
            </a:r>
            <a:r>
              <a:rPr lang="en-US" b="1" i="1" dirty="0"/>
              <a:t>explained</a:t>
            </a:r>
            <a:r>
              <a:rPr lang="en-US" dirty="0"/>
              <a:t> in a manner adapted to the stakeholder concerned</a:t>
            </a:r>
          </a:p>
          <a:p>
            <a:pPr lvl="2"/>
            <a:r>
              <a:rPr lang="en-US" i="1" dirty="0"/>
              <a:t>Easy</a:t>
            </a:r>
            <a:r>
              <a:rPr lang="en-US" dirty="0"/>
              <a:t> for decision trees, </a:t>
            </a:r>
            <a:r>
              <a:rPr lang="en-US" i="1" dirty="0"/>
              <a:t>critical </a:t>
            </a:r>
            <a:r>
              <a:rPr lang="en-US" dirty="0"/>
              <a:t>for deep neural networks</a:t>
            </a:r>
          </a:p>
          <a:p>
            <a:pPr lvl="1"/>
            <a:endParaRPr lang="en-US" dirty="0"/>
          </a:p>
          <a:p>
            <a:pPr lvl="1"/>
            <a:endParaRPr lang="it-IT" dirty="0"/>
          </a:p>
          <a:p>
            <a:pPr lvl="1"/>
            <a:endParaRPr lang="it-IT" dirty="0"/>
          </a:p>
        </p:txBody>
      </p:sp>
      <p:pic>
        <p:nvPicPr>
          <p:cNvPr id="12" name="Immagine 11">
            <a:extLst>
              <a:ext uri="{FF2B5EF4-FFF2-40B4-BE49-F238E27FC236}">
                <a16:creationId xmlns:a16="http://schemas.microsoft.com/office/drawing/2014/main" id="{7359AA5A-9C7E-32EC-1BA9-EB409122A485}"/>
              </a:ext>
            </a:extLst>
          </p:cNvPr>
          <p:cNvPicPr>
            <a:picLocks noChangeAspect="1"/>
          </p:cNvPicPr>
          <p:nvPr/>
        </p:nvPicPr>
        <p:blipFill rotWithShape="1">
          <a:blip r:embed="rId3">
            <a:extLst>
              <a:ext uri="{28A0092B-C50C-407E-A947-70E740481C1C}">
                <a14:useLocalDpi xmlns:a14="http://schemas.microsoft.com/office/drawing/2010/main" val="0"/>
              </a:ext>
            </a:extLst>
          </a:blip>
          <a:srcRect l="40425" t="4406" b="4954"/>
          <a:stretch/>
        </p:blipFill>
        <p:spPr>
          <a:xfrm>
            <a:off x="1194329" y="5067355"/>
            <a:ext cx="2827580" cy="1647673"/>
          </a:xfrm>
          <a:prstGeom prst="rect">
            <a:avLst/>
          </a:prstGeom>
        </p:spPr>
      </p:pic>
      <p:sp>
        <p:nvSpPr>
          <p:cNvPr id="14" name="CasellaDiTesto 13">
            <a:extLst>
              <a:ext uri="{FF2B5EF4-FFF2-40B4-BE49-F238E27FC236}">
                <a16:creationId xmlns:a16="http://schemas.microsoft.com/office/drawing/2014/main" id="{1EA90C82-3985-BC7A-21DA-535DA9726762}"/>
              </a:ext>
            </a:extLst>
          </p:cNvPr>
          <p:cNvSpPr txBox="1"/>
          <p:nvPr/>
        </p:nvSpPr>
        <p:spPr>
          <a:xfrm>
            <a:off x="5310136" y="5247770"/>
            <a:ext cx="6655624" cy="1286845"/>
          </a:xfrm>
          <a:prstGeom prst="rect">
            <a:avLst/>
          </a:prstGeom>
          <a:noFill/>
          <a:ln w="25400" cap="rnd" cmpd="sng" algn="ctr">
            <a:gradFill flip="none" rotWithShape="1">
              <a:gsLst>
                <a:gs pos="0">
                  <a:schemeClr val="tx2"/>
                </a:gs>
                <a:gs pos="100000">
                  <a:schemeClr val="accent1">
                    <a:lumMod val="45000"/>
                    <a:lumOff val="55000"/>
                  </a:schemeClr>
                </a:gs>
                <a:gs pos="87000">
                  <a:schemeClr val="accent1">
                    <a:lumMod val="45000"/>
                    <a:lumOff val="55000"/>
                  </a:schemeClr>
                </a:gs>
                <a:gs pos="75000">
                  <a:schemeClr val="accent1">
                    <a:lumMod val="30000"/>
                    <a:lumOff val="70000"/>
                  </a:schemeClr>
                </a:gs>
              </a:gsLst>
              <a:lin ang="2700000" scaled="1"/>
              <a:tileRect/>
            </a:gra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lIns="180000" tIns="180000" rIns="180000" bIns="180000">
            <a:spAutoFit/>
          </a:bodyPr>
          <a:lstStyle/>
          <a:p>
            <a:pPr marL="0" indent="0">
              <a:buNone/>
            </a:pPr>
            <a:r>
              <a:rPr lang="it-IT" sz="2000" dirty="0">
                <a:solidFill>
                  <a:schemeClr val="tx1"/>
                </a:solidFill>
              </a:rPr>
              <a:t>Deep </a:t>
            </a:r>
            <a:r>
              <a:rPr lang="it-IT" sz="2000" dirty="0" err="1">
                <a:solidFill>
                  <a:schemeClr val="tx1"/>
                </a:solidFill>
              </a:rPr>
              <a:t>neural</a:t>
            </a:r>
            <a:r>
              <a:rPr lang="it-IT" sz="2000" dirty="0">
                <a:solidFill>
                  <a:schemeClr val="tx1"/>
                </a:solidFill>
              </a:rPr>
              <a:t> networks</a:t>
            </a:r>
          </a:p>
          <a:p>
            <a:pPr marL="342900" indent="-342900">
              <a:buFont typeface="Arial" panose="020B0604020202020204" pitchFamily="34" charset="0"/>
              <a:buChar char="•"/>
            </a:pPr>
            <a:r>
              <a:rPr lang="it-IT" sz="2000" dirty="0">
                <a:solidFill>
                  <a:schemeClr val="tx1"/>
                </a:solidFill>
              </a:rPr>
              <a:t>Multiple </a:t>
            </a:r>
            <a:r>
              <a:rPr lang="it-IT" sz="2000" dirty="0" err="1">
                <a:solidFill>
                  <a:schemeClr val="tx1"/>
                </a:solidFill>
              </a:rPr>
              <a:t>layers</a:t>
            </a:r>
            <a:r>
              <a:rPr lang="it-IT" sz="2000" dirty="0">
                <a:solidFill>
                  <a:schemeClr val="tx1"/>
                </a:solidFill>
              </a:rPr>
              <a:t> of non-linear information processing</a:t>
            </a:r>
          </a:p>
          <a:p>
            <a:pPr marL="342900" indent="-342900">
              <a:buFont typeface="Arial" panose="020B0604020202020204" pitchFamily="34" charset="0"/>
              <a:buChar char="•"/>
            </a:pPr>
            <a:r>
              <a:rPr lang="it-IT" sz="2000" dirty="0" err="1">
                <a:solidFill>
                  <a:schemeClr val="tx1"/>
                </a:solidFill>
              </a:rPr>
              <a:t>Often</a:t>
            </a:r>
            <a:r>
              <a:rPr lang="it-IT" sz="2000" dirty="0">
                <a:solidFill>
                  <a:schemeClr val="tx1"/>
                </a:solidFill>
              </a:rPr>
              <a:t> </a:t>
            </a:r>
            <a:r>
              <a:rPr lang="it-IT" sz="2000" dirty="0" err="1">
                <a:solidFill>
                  <a:schemeClr val="tx1"/>
                </a:solidFill>
              </a:rPr>
              <a:t>referred</a:t>
            </a:r>
            <a:r>
              <a:rPr lang="it-IT" sz="2000" dirty="0">
                <a:solidFill>
                  <a:schemeClr val="tx1"/>
                </a:solidFill>
              </a:rPr>
              <a:t> to </a:t>
            </a:r>
            <a:r>
              <a:rPr lang="it-IT" sz="2000" dirty="0" err="1">
                <a:solidFill>
                  <a:schemeClr val="tx1"/>
                </a:solidFill>
              </a:rPr>
              <a:t>as</a:t>
            </a:r>
            <a:r>
              <a:rPr lang="it-IT" sz="2000" dirty="0">
                <a:solidFill>
                  <a:schemeClr val="tx1"/>
                </a:solidFill>
              </a:rPr>
              <a:t> </a:t>
            </a:r>
            <a:r>
              <a:rPr lang="it-IT" sz="2000" b="1" i="1" dirty="0" err="1">
                <a:solidFill>
                  <a:schemeClr val="tx1"/>
                </a:solidFill>
              </a:rPr>
              <a:t>opaque</a:t>
            </a:r>
            <a:r>
              <a:rPr lang="it-IT" sz="2000" b="1" i="1" dirty="0">
                <a:solidFill>
                  <a:schemeClr val="tx1"/>
                </a:solidFill>
              </a:rPr>
              <a:t> </a:t>
            </a:r>
            <a:r>
              <a:rPr lang="it-IT" sz="2000" dirty="0">
                <a:solidFill>
                  <a:schemeClr val="tx1"/>
                </a:solidFill>
              </a:rPr>
              <a:t>or </a:t>
            </a:r>
            <a:r>
              <a:rPr lang="it-IT" sz="2000" b="1" i="1" dirty="0">
                <a:solidFill>
                  <a:schemeClr val="tx1"/>
                </a:solidFill>
              </a:rPr>
              <a:t>black-box </a:t>
            </a:r>
            <a:r>
              <a:rPr lang="it-IT" sz="2000" dirty="0">
                <a:solidFill>
                  <a:schemeClr val="tx1"/>
                </a:solidFill>
              </a:rPr>
              <a:t>models</a:t>
            </a:r>
          </a:p>
        </p:txBody>
      </p:sp>
    </p:spTree>
    <p:extLst>
      <p:ext uri="{BB962C8B-B14F-4D97-AF65-F5344CB8AC3E}">
        <p14:creationId xmlns:p14="http://schemas.microsoft.com/office/powerpoint/2010/main" val="886586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C5A101E-81BB-41D9-80CB-A1231DC47C33}"/>
              </a:ext>
            </a:extLst>
          </p:cNvPr>
          <p:cNvSpPr>
            <a:spLocks noGrp="1"/>
          </p:cNvSpPr>
          <p:nvPr>
            <p:ph type="title"/>
          </p:nvPr>
        </p:nvSpPr>
        <p:spPr/>
        <p:txBody>
          <a:bodyPr/>
          <a:lstStyle/>
          <a:p>
            <a:r>
              <a:rPr lang="it-IT" sz="3300" b="0" dirty="0">
                <a:solidFill>
                  <a:schemeClr val="tx2">
                    <a:lumMod val="75000"/>
                  </a:schemeClr>
                </a:solidFill>
              </a:rPr>
              <a:t>Video Streaming </a:t>
            </a:r>
            <a:r>
              <a:rPr lang="it-IT" sz="3300" b="0" dirty="0" err="1">
                <a:solidFill>
                  <a:schemeClr val="tx2">
                    <a:lumMod val="75000"/>
                  </a:schemeClr>
                </a:solidFill>
              </a:rPr>
              <a:t>QoE</a:t>
            </a:r>
            <a:r>
              <a:rPr lang="it-IT" sz="3300" b="0" dirty="0">
                <a:solidFill>
                  <a:schemeClr val="tx2">
                    <a:lumMod val="75000"/>
                  </a:schemeClr>
                </a:solidFill>
              </a:rPr>
              <a:t> </a:t>
            </a:r>
            <a:r>
              <a:rPr lang="it-IT" sz="3300" b="0" dirty="0" err="1">
                <a:solidFill>
                  <a:schemeClr val="tx2">
                    <a:lumMod val="75000"/>
                  </a:schemeClr>
                </a:solidFill>
              </a:rPr>
              <a:t>Prediction</a:t>
            </a:r>
            <a:r>
              <a:rPr lang="it-IT" sz="3300" b="0" dirty="0">
                <a:solidFill>
                  <a:schemeClr val="tx2">
                    <a:lumMod val="75000"/>
                  </a:schemeClr>
                </a:solidFill>
              </a:rPr>
              <a:t>: </a:t>
            </a:r>
            <a:r>
              <a:rPr lang="it-IT" sz="3300" b="0" dirty="0">
                <a:solidFill>
                  <a:schemeClr val="tx2">
                    <a:lumMod val="75000"/>
                  </a:schemeClr>
                </a:solidFill>
                <a:latin typeface="+mn-lt"/>
              </a:rPr>
              <a:t>demo </a:t>
            </a:r>
            <a:r>
              <a:rPr lang="it-IT" sz="3300" b="0" dirty="0" err="1">
                <a:solidFill>
                  <a:schemeClr val="tx2">
                    <a:lumMod val="75000"/>
                  </a:schemeClr>
                </a:solidFill>
                <a:latin typeface="+mn-lt"/>
              </a:rPr>
              <a:t>testbed</a:t>
            </a:r>
            <a:endParaRPr lang="it-IT" sz="3300" b="0" dirty="0">
              <a:solidFill>
                <a:schemeClr val="tx2">
                  <a:lumMod val="75000"/>
                </a:schemeClr>
              </a:solidFill>
              <a:latin typeface="+mn-lt"/>
            </a:endParaRPr>
          </a:p>
        </p:txBody>
      </p:sp>
      <p:sp>
        <p:nvSpPr>
          <p:cNvPr id="5" name="TextBox 5">
            <a:extLst>
              <a:ext uri="{FF2B5EF4-FFF2-40B4-BE49-F238E27FC236}">
                <a16:creationId xmlns:a16="http://schemas.microsoft.com/office/drawing/2014/main" id="{05710932-241B-B87F-1690-F19EAD5483E8}"/>
              </a:ext>
            </a:extLst>
          </p:cNvPr>
          <p:cNvSpPr txBox="1"/>
          <p:nvPr/>
        </p:nvSpPr>
        <p:spPr>
          <a:xfrm>
            <a:off x="269940" y="993297"/>
            <a:ext cx="11155234" cy="400110"/>
          </a:xfrm>
          <a:prstGeom prst="rect">
            <a:avLst/>
          </a:prstGeom>
          <a:noFill/>
        </p:spPr>
        <p:txBody>
          <a:bodyPr wrap="square" rtlCol="0">
            <a:spAutoFit/>
          </a:bodyPr>
          <a:lstStyle/>
          <a:p>
            <a:r>
              <a:rPr lang="it-IT" sz="2000" b="1">
                <a:solidFill>
                  <a:schemeClr val="accent2"/>
                </a:solidFill>
                <a:latin typeface="Calibri" panose="020F0502020204030204" pitchFamily="34" charset="0"/>
                <a:cs typeface="Calibri" panose="020F0502020204030204" pitchFamily="34" charset="0"/>
              </a:rPr>
              <a:t>Real-time </a:t>
            </a:r>
            <a:r>
              <a:rPr lang="it-IT" sz="2000" b="1" err="1">
                <a:solidFill>
                  <a:schemeClr val="accent2"/>
                </a:solidFill>
                <a:latin typeface="Calibri" panose="020F0502020204030204" pitchFamily="34" charset="0"/>
                <a:cs typeface="Calibri" panose="020F0502020204030204" pitchFamily="34" charset="0"/>
              </a:rPr>
              <a:t>testbed</a:t>
            </a:r>
            <a:r>
              <a:rPr lang="it-IT" sz="2000">
                <a:solidFill>
                  <a:schemeClr val="accent2"/>
                </a:solidFill>
                <a:latin typeface="Calibri" panose="020F0502020204030204" pitchFamily="34" charset="0"/>
                <a:cs typeface="Calibri" panose="020F0502020204030204" pitchFamily="34" charset="0"/>
              </a:rPr>
              <a:t> </a:t>
            </a:r>
            <a:r>
              <a:rPr lang="it-IT" sz="2000" err="1">
                <a:latin typeface="Calibri" panose="020F0502020204030204" pitchFamily="34" charset="0"/>
                <a:cs typeface="Calibri" panose="020F0502020204030204" pitchFamily="34" charset="0"/>
              </a:rPr>
              <a:t>composed</a:t>
            </a:r>
            <a:r>
              <a:rPr lang="it-IT" sz="2000">
                <a:latin typeface="Calibri" panose="020F0502020204030204" pitchFamily="34" charset="0"/>
                <a:cs typeface="Calibri" panose="020F0502020204030204" pitchFamily="34" charset="0"/>
              </a:rPr>
              <a:t> of </a:t>
            </a:r>
            <a:r>
              <a:rPr lang="it-IT" sz="2000" err="1">
                <a:latin typeface="Calibri" panose="020F0502020204030204" pitchFamily="34" charset="0"/>
                <a:cs typeface="Calibri" panose="020F0502020204030204" pitchFamily="34" charset="0"/>
              </a:rPr>
              <a:t>real</a:t>
            </a:r>
            <a:r>
              <a:rPr lang="it-IT" sz="2000">
                <a:latin typeface="Calibri" panose="020F0502020204030204" pitchFamily="34" charset="0"/>
                <a:cs typeface="Calibri" panose="020F0502020204030204" pitchFamily="34" charset="0"/>
              </a:rPr>
              <a:t> devices running </a:t>
            </a:r>
            <a:r>
              <a:rPr lang="it-IT" sz="2000" err="1">
                <a:latin typeface="Calibri" panose="020F0502020204030204" pitchFamily="34" charset="0"/>
                <a:cs typeface="Calibri" panose="020F0502020204030204" pitchFamily="34" charset="0"/>
              </a:rPr>
              <a:t>real</a:t>
            </a:r>
            <a:r>
              <a:rPr lang="it-IT" sz="2000">
                <a:latin typeface="Calibri" panose="020F0502020204030204" pitchFamily="34" charset="0"/>
                <a:cs typeface="Calibri" panose="020F0502020204030204" pitchFamily="34" charset="0"/>
              </a:rPr>
              <a:t> apps, and a network emulator</a:t>
            </a:r>
          </a:p>
        </p:txBody>
      </p:sp>
      <p:sp>
        <p:nvSpPr>
          <p:cNvPr id="6" name="Rounded Rectangle 1">
            <a:extLst>
              <a:ext uri="{FF2B5EF4-FFF2-40B4-BE49-F238E27FC236}">
                <a16:creationId xmlns:a16="http://schemas.microsoft.com/office/drawing/2014/main" id="{0E6575E1-38D3-EAFF-7A4C-798932B20C72}"/>
              </a:ext>
            </a:extLst>
          </p:cNvPr>
          <p:cNvSpPr/>
          <p:nvPr/>
        </p:nvSpPr>
        <p:spPr>
          <a:xfrm>
            <a:off x="388617" y="4170012"/>
            <a:ext cx="1508070" cy="1381002"/>
          </a:xfrm>
          <a:prstGeom prst="roundRect">
            <a:avLst>
              <a:gd name="adj" fmla="val 20818"/>
            </a:avLst>
          </a:prstGeom>
          <a:solidFill>
            <a:schemeClr val="tx2">
              <a:lumMod val="10000"/>
              <a:lumOff val="90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Rounded Rectangle 1">
            <a:extLst>
              <a:ext uri="{FF2B5EF4-FFF2-40B4-BE49-F238E27FC236}">
                <a16:creationId xmlns:a16="http://schemas.microsoft.com/office/drawing/2014/main" id="{8D41A5CF-ED08-5FE3-CCB4-7EE0502FB216}"/>
              </a:ext>
            </a:extLst>
          </p:cNvPr>
          <p:cNvSpPr/>
          <p:nvPr/>
        </p:nvSpPr>
        <p:spPr>
          <a:xfrm>
            <a:off x="8233058" y="4172694"/>
            <a:ext cx="2630689" cy="1381002"/>
          </a:xfrm>
          <a:prstGeom prst="roundRect">
            <a:avLst>
              <a:gd name="adj" fmla="val 20818"/>
            </a:avLst>
          </a:prstGeom>
          <a:solidFill>
            <a:schemeClr val="tx2">
              <a:lumMod val="10000"/>
              <a:lumOff val="90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7" name="Rounded Rectangle 1">
            <a:extLst>
              <a:ext uri="{FF2B5EF4-FFF2-40B4-BE49-F238E27FC236}">
                <a16:creationId xmlns:a16="http://schemas.microsoft.com/office/drawing/2014/main" id="{2C899865-B401-72D4-A883-4A7F30E10045}"/>
              </a:ext>
            </a:extLst>
          </p:cNvPr>
          <p:cNvSpPr/>
          <p:nvPr/>
        </p:nvSpPr>
        <p:spPr>
          <a:xfrm>
            <a:off x="2790539" y="1626686"/>
            <a:ext cx="4088435" cy="1906378"/>
          </a:xfrm>
          <a:prstGeom prst="roundRect">
            <a:avLst>
              <a:gd name="adj" fmla="val 20818"/>
            </a:avLst>
          </a:prstGeom>
          <a:solidFill>
            <a:schemeClr val="tx2">
              <a:lumMod val="10000"/>
              <a:lumOff val="90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8" name="Rounded Rectangle 3">
            <a:extLst>
              <a:ext uri="{FF2B5EF4-FFF2-40B4-BE49-F238E27FC236}">
                <a16:creationId xmlns:a16="http://schemas.microsoft.com/office/drawing/2014/main" id="{639CDA20-8169-7E87-DD78-7B95399E55E5}"/>
              </a:ext>
            </a:extLst>
          </p:cNvPr>
          <p:cNvSpPr/>
          <p:nvPr/>
        </p:nvSpPr>
        <p:spPr>
          <a:xfrm>
            <a:off x="2790188" y="4152654"/>
            <a:ext cx="4088786" cy="1911331"/>
          </a:xfrm>
          <a:prstGeom prst="roundRect">
            <a:avLst/>
          </a:prstGeom>
          <a:solidFill>
            <a:schemeClr val="tx2">
              <a:lumMod val="10000"/>
              <a:lumOff val="90000"/>
              <a:alpha val="50492"/>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9" name="Graphic 4" descr="Cell Tower outline">
            <a:extLst>
              <a:ext uri="{FF2B5EF4-FFF2-40B4-BE49-F238E27FC236}">
                <a16:creationId xmlns:a16="http://schemas.microsoft.com/office/drawing/2014/main" id="{36584475-493F-2D19-568B-E2223D95F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9982" y="4442219"/>
            <a:ext cx="914400" cy="914400"/>
          </a:xfrm>
          <a:prstGeom prst="rect">
            <a:avLst/>
          </a:prstGeom>
        </p:spPr>
      </p:pic>
      <p:pic>
        <p:nvPicPr>
          <p:cNvPr id="33" name="Graphic 5" descr="Car with solid fill">
            <a:extLst>
              <a:ext uri="{FF2B5EF4-FFF2-40B4-BE49-F238E27FC236}">
                <a16:creationId xmlns:a16="http://schemas.microsoft.com/office/drawing/2014/main" id="{E2F592D5-5318-DA8A-0E35-65CEB109CD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286981" y="4637352"/>
            <a:ext cx="533678" cy="562706"/>
          </a:xfrm>
          <a:prstGeom prst="rect">
            <a:avLst/>
          </a:prstGeom>
        </p:spPr>
      </p:pic>
      <p:pic>
        <p:nvPicPr>
          <p:cNvPr id="34" name="Graphic 6" descr="Car outline">
            <a:extLst>
              <a:ext uri="{FF2B5EF4-FFF2-40B4-BE49-F238E27FC236}">
                <a16:creationId xmlns:a16="http://schemas.microsoft.com/office/drawing/2014/main" id="{470DD3AD-BCB2-8E92-976D-2FF181CF17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739156" y="5136878"/>
            <a:ext cx="553454" cy="635244"/>
          </a:xfrm>
          <a:prstGeom prst="rect">
            <a:avLst/>
          </a:prstGeom>
        </p:spPr>
      </p:pic>
      <p:sp>
        <p:nvSpPr>
          <p:cNvPr id="35" name="TextBox 8">
            <a:extLst>
              <a:ext uri="{FF2B5EF4-FFF2-40B4-BE49-F238E27FC236}">
                <a16:creationId xmlns:a16="http://schemas.microsoft.com/office/drawing/2014/main" id="{44E7DAE0-8D1B-6FF1-54F6-7BFB6FBB83B9}"/>
              </a:ext>
            </a:extLst>
          </p:cNvPr>
          <p:cNvSpPr txBox="1"/>
          <p:nvPr/>
        </p:nvSpPr>
        <p:spPr>
          <a:xfrm>
            <a:off x="3203617" y="3054150"/>
            <a:ext cx="907620" cy="276999"/>
          </a:xfrm>
          <a:prstGeom prst="rect">
            <a:avLst/>
          </a:prstGeom>
          <a:noFill/>
        </p:spPr>
        <p:txBody>
          <a:bodyPr wrap="none" rtlCol="0">
            <a:spAutoFit/>
          </a:bodyPr>
          <a:lstStyle/>
          <a:p>
            <a:pPr algn="ctr"/>
            <a:r>
              <a:rPr lang="en-IT" sz="1200"/>
              <a:t>dashboard</a:t>
            </a:r>
          </a:p>
        </p:txBody>
      </p:sp>
      <p:pic>
        <p:nvPicPr>
          <p:cNvPr id="36" name="Graphic 9" descr="Wireless outline">
            <a:extLst>
              <a:ext uri="{FF2B5EF4-FFF2-40B4-BE49-F238E27FC236}">
                <a16:creationId xmlns:a16="http://schemas.microsoft.com/office/drawing/2014/main" id="{F5F74E43-528D-B38E-EE53-5AA5E7ACEF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4214347" y="5121290"/>
            <a:ext cx="247544" cy="247544"/>
          </a:xfrm>
          <a:prstGeom prst="rect">
            <a:avLst/>
          </a:prstGeom>
        </p:spPr>
      </p:pic>
      <p:pic>
        <p:nvPicPr>
          <p:cNvPr id="41" name="Graphic 10" descr="Wireless outline">
            <a:extLst>
              <a:ext uri="{FF2B5EF4-FFF2-40B4-BE49-F238E27FC236}">
                <a16:creationId xmlns:a16="http://schemas.microsoft.com/office/drawing/2014/main" id="{2BA35965-7EBA-A0B7-0701-2FA65A4A96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3713577" y="4594430"/>
            <a:ext cx="247544" cy="247544"/>
          </a:xfrm>
          <a:prstGeom prst="rect">
            <a:avLst/>
          </a:prstGeom>
        </p:spPr>
      </p:pic>
      <p:sp>
        <p:nvSpPr>
          <p:cNvPr id="42" name="TextBox 13">
            <a:extLst>
              <a:ext uri="{FF2B5EF4-FFF2-40B4-BE49-F238E27FC236}">
                <a16:creationId xmlns:a16="http://schemas.microsoft.com/office/drawing/2014/main" id="{0A3113CC-358C-7079-DD9C-025603E56F17}"/>
              </a:ext>
            </a:extLst>
          </p:cNvPr>
          <p:cNvSpPr txBox="1"/>
          <p:nvPr/>
        </p:nvSpPr>
        <p:spPr>
          <a:xfrm>
            <a:off x="3132732" y="4986456"/>
            <a:ext cx="850712" cy="338554"/>
          </a:xfrm>
          <a:prstGeom prst="rect">
            <a:avLst/>
          </a:prstGeom>
          <a:noFill/>
        </p:spPr>
        <p:txBody>
          <a:bodyPr wrap="square" rtlCol="0">
            <a:spAutoFit/>
          </a:bodyPr>
          <a:lstStyle/>
          <a:p>
            <a:pPr algn="ctr"/>
            <a:r>
              <a:rPr lang="en-IT" sz="1600">
                <a:solidFill>
                  <a:schemeClr val="tx2"/>
                </a:solidFill>
              </a:rPr>
              <a:t>UE</a:t>
            </a:r>
          </a:p>
        </p:txBody>
      </p:sp>
      <p:sp>
        <p:nvSpPr>
          <p:cNvPr id="43" name="TextBox 14">
            <a:extLst>
              <a:ext uri="{FF2B5EF4-FFF2-40B4-BE49-F238E27FC236}">
                <a16:creationId xmlns:a16="http://schemas.microsoft.com/office/drawing/2014/main" id="{3765C5C6-84FE-F89E-7E1F-6218AB4CD1BF}"/>
              </a:ext>
            </a:extLst>
          </p:cNvPr>
          <p:cNvSpPr txBox="1"/>
          <p:nvPr/>
        </p:nvSpPr>
        <p:spPr>
          <a:xfrm>
            <a:off x="4642030" y="5239519"/>
            <a:ext cx="828796" cy="338554"/>
          </a:xfrm>
          <a:prstGeom prst="rect">
            <a:avLst/>
          </a:prstGeom>
          <a:noFill/>
        </p:spPr>
        <p:txBody>
          <a:bodyPr wrap="square" rtlCol="0">
            <a:spAutoFit/>
          </a:bodyPr>
          <a:lstStyle/>
          <a:p>
            <a:pPr algn="ctr"/>
            <a:r>
              <a:rPr lang="en-US" sz="1600" err="1">
                <a:solidFill>
                  <a:schemeClr val="tx2"/>
                </a:solidFill>
              </a:rPr>
              <a:t>gNB</a:t>
            </a:r>
            <a:r>
              <a:rPr lang="en-US" sz="1600">
                <a:solidFill>
                  <a:schemeClr val="tx2"/>
                </a:solidFill>
              </a:rPr>
              <a:t>(s)</a:t>
            </a:r>
            <a:endParaRPr lang="en-IT" sz="1600">
              <a:solidFill>
                <a:schemeClr val="tx2"/>
              </a:solidFill>
            </a:endParaRPr>
          </a:p>
        </p:txBody>
      </p:sp>
      <p:pic>
        <p:nvPicPr>
          <p:cNvPr id="45" name="Picture 5" descr="cool Simu5G logo">
            <a:extLst>
              <a:ext uri="{FF2B5EF4-FFF2-40B4-BE49-F238E27FC236}">
                <a16:creationId xmlns:a16="http://schemas.microsoft.com/office/drawing/2014/main" id="{CF29B78C-CB5F-1D6A-3535-EA15BBE504CB}"/>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454" y="5770684"/>
            <a:ext cx="1301481" cy="3252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16">
            <a:extLst>
              <a:ext uri="{FF2B5EF4-FFF2-40B4-BE49-F238E27FC236}">
                <a16:creationId xmlns:a16="http://schemas.microsoft.com/office/drawing/2014/main" id="{836E7A9C-2C19-6663-86E0-799CCC470F98}"/>
              </a:ext>
            </a:extLst>
          </p:cNvPr>
          <p:cNvSpPr txBox="1"/>
          <p:nvPr/>
        </p:nvSpPr>
        <p:spPr>
          <a:xfrm>
            <a:off x="5842419" y="5197158"/>
            <a:ext cx="831739" cy="584775"/>
          </a:xfrm>
          <a:prstGeom prst="rect">
            <a:avLst/>
          </a:prstGeom>
          <a:noFill/>
        </p:spPr>
        <p:txBody>
          <a:bodyPr wrap="square" rtlCol="0">
            <a:spAutoFit/>
          </a:bodyPr>
          <a:lstStyle/>
          <a:p>
            <a:pPr algn="ctr"/>
            <a:r>
              <a:rPr lang="en-US" sz="1600">
                <a:solidFill>
                  <a:schemeClr val="tx2"/>
                </a:solidFill>
              </a:rPr>
              <a:t>MEC host</a:t>
            </a:r>
            <a:endParaRPr lang="en-IT" sz="1600">
              <a:solidFill>
                <a:schemeClr val="tx2"/>
              </a:solidFill>
            </a:endParaRPr>
          </a:p>
        </p:txBody>
      </p:sp>
      <p:cxnSp>
        <p:nvCxnSpPr>
          <p:cNvPr id="48" name="Straight Connector 19">
            <a:extLst>
              <a:ext uri="{FF2B5EF4-FFF2-40B4-BE49-F238E27FC236}">
                <a16:creationId xmlns:a16="http://schemas.microsoft.com/office/drawing/2014/main" id="{A1E580FD-240D-AADF-F398-B0379E4777F0}"/>
              </a:ext>
            </a:extLst>
          </p:cNvPr>
          <p:cNvCxnSpPr>
            <a:cxnSpLocks/>
            <a:endCxn id="73" idx="1"/>
          </p:cNvCxnSpPr>
          <p:nvPr/>
        </p:nvCxnSpPr>
        <p:spPr>
          <a:xfrm>
            <a:off x="4333500" y="2931117"/>
            <a:ext cx="410535" cy="1"/>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5D2F08DA-3E78-8E80-5FD4-75AECEB2C354}"/>
              </a:ext>
            </a:extLst>
          </p:cNvPr>
          <p:cNvCxnSpPr>
            <a:cxnSpLocks/>
            <a:stCxn id="51" idx="3"/>
          </p:cNvCxnSpPr>
          <p:nvPr/>
        </p:nvCxnSpPr>
        <p:spPr>
          <a:xfrm flipH="1" flipV="1">
            <a:off x="5337267" y="4915106"/>
            <a:ext cx="1357452" cy="1756"/>
          </a:xfrm>
          <a:prstGeom prst="line">
            <a:avLst/>
          </a:prstGeom>
          <a:ln w="190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50" name="Picture 30" descr="Shape&#10;&#10;Description automatically generated with low confidence">
            <a:extLst>
              <a:ext uri="{FF2B5EF4-FFF2-40B4-BE49-F238E27FC236}">
                <a16:creationId xmlns:a16="http://schemas.microsoft.com/office/drawing/2014/main" id="{5937BB06-70DA-A33A-345E-DCBBC543F240}"/>
              </a:ext>
            </a:extLst>
          </p:cNvPr>
          <p:cNvPicPr>
            <a:picLocks noChangeAspect="1"/>
          </p:cNvPicPr>
          <p:nvPr/>
        </p:nvPicPr>
        <p:blipFill>
          <a:blip r:embed="rId12">
            <a:clrChange>
              <a:clrFrom>
                <a:srgbClr val="FFFFFF">
                  <a:alpha val="0"/>
                </a:srgbClr>
              </a:clrFrom>
              <a:clrTo>
                <a:srgbClr val="FFFFFF">
                  <a:alpha val="0"/>
                </a:srgbClr>
              </a:clrTo>
            </a:clrChange>
            <a:lum bright="70000" contrast="-70000"/>
          </a:blip>
          <a:stretch>
            <a:fillRect/>
          </a:stretch>
        </p:blipFill>
        <p:spPr>
          <a:xfrm rot="10800000">
            <a:off x="2610245" y="4739549"/>
            <a:ext cx="349426" cy="349426"/>
          </a:xfrm>
          <a:prstGeom prst="rect">
            <a:avLst/>
          </a:prstGeom>
          <a:solidFill>
            <a:schemeClr val="bg1"/>
          </a:solidFill>
        </p:spPr>
      </p:pic>
      <p:pic>
        <p:nvPicPr>
          <p:cNvPr id="51" name="Picture 32" descr="Shape&#10;&#10;Description automatically generated with low confidence">
            <a:extLst>
              <a:ext uri="{FF2B5EF4-FFF2-40B4-BE49-F238E27FC236}">
                <a16:creationId xmlns:a16="http://schemas.microsoft.com/office/drawing/2014/main" id="{0990F36A-A86A-5144-E33B-E2956B7C58F0}"/>
              </a:ext>
            </a:extLst>
          </p:cNvPr>
          <p:cNvPicPr>
            <a:picLocks noChangeAspect="1"/>
          </p:cNvPicPr>
          <p:nvPr/>
        </p:nvPicPr>
        <p:blipFill>
          <a:blip r:embed="rId12">
            <a:lum bright="70000" contrast="-70000"/>
          </a:blip>
          <a:stretch>
            <a:fillRect/>
          </a:stretch>
        </p:blipFill>
        <p:spPr>
          <a:xfrm rot="10800000">
            <a:off x="6694719" y="4742149"/>
            <a:ext cx="349426" cy="349426"/>
          </a:xfrm>
          <a:prstGeom prst="rect">
            <a:avLst/>
          </a:prstGeom>
          <a:solidFill>
            <a:schemeClr val="bg1"/>
          </a:solidFill>
        </p:spPr>
      </p:pic>
      <p:pic>
        <p:nvPicPr>
          <p:cNvPr id="55" name="Graphic 33" descr="Server with solid fill">
            <a:extLst>
              <a:ext uri="{FF2B5EF4-FFF2-40B4-BE49-F238E27FC236}">
                <a16:creationId xmlns:a16="http://schemas.microsoft.com/office/drawing/2014/main" id="{F4CDDD34-4B45-97C5-03C7-3DEBE9FBD4E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17036" y="4595748"/>
            <a:ext cx="682869" cy="682869"/>
          </a:xfrm>
          <a:prstGeom prst="rect">
            <a:avLst/>
          </a:prstGeom>
        </p:spPr>
      </p:pic>
      <p:pic>
        <p:nvPicPr>
          <p:cNvPr id="56" name="Graphic 35" descr="Car outline">
            <a:extLst>
              <a:ext uri="{FF2B5EF4-FFF2-40B4-BE49-F238E27FC236}">
                <a16:creationId xmlns:a16="http://schemas.microsoft.com/office/drawing/2014/main" id="{D289B208-0A47-4551-8453-3DD09D0A10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937620" y="4170012"/>
            <a:ext cx="553454" cy="635244"/>
          </a:xfrm>
          <a:prstGeom prst="rect">
            <a:avLst/>
          </a:prstGeom>
        </p:spPr>
      </p:pic>
      <p:pic>
        <p:nvPicPr>
          <p:cNvPr id="57" name="Graphic 36" descr="Wireless outline">
            <a:extLst>
              <a:ext uri="{FF2B5EF4-FFF2-40B4-BE49-F238E27FC236}">
                <a16:creationId xmlns:a16="http://schemas.microsoft.com/office/drawing/2014/main" id="{19DF37BB-046D-3819-49A8-B5FF919FCC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4412811" y="4154424"/>
            <a:ext cx="247544" cy="247544"/>
          </a:xfrm>
          <a:prstGeom prst="rect">
            <a:avLst/>
          </a:prstGeom>
        </p:spPr>
      </p:pic>
      <p:cxnSp>
        <p:nvCxnSpPr>
          <p:cNvPr id="58" name="Straight Connector 44">
            <a:extLst>
              <a:ext uri="{FF2B5EF4-FFF2-40B4-BE49-F238E27FC236}">
                <a16:creationId xmlns:a16="http://schemas.microsoft.com/office/drawing/2014/main" id="{71C180B6-57C6-FBCB-0405-3531B434A8F6}"/>
              </a:ext>
            </a:extLst>
          </p:cNvPr>
          <p:cNvCxnSpPr>
            <a:cxnSpLocks/>
            <a:stCxn id="50" idx="3"/>
            <a:endCxn id="88" idx="1"/>
          </p:cNvCxnSpPr>
          <p:nvPr/>
        </p:nvCxnSpPr>
        <p:spPr>
          <a:xfrm flipH="1" flipV="1">
            <a:off x="2080942" y="4909554"/>
            <a:ext cx="529303" cy="47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47">
            <a:extLst>
              <a:ext uri="{FF2B5EF4-FFF2-40B4-BE49-F238E27FC236}">
                <a16:creationId xmlns:a16="http://schemas.microsoft.com/office/drawing/2014/main" id="{5D8C8A60-969E-8DCB-68ED-98DA834EC75D}"/>
              </a:ext>
            </a:extLst>
          </p:cNvPr>
          <p:cNvCxnSpPr>
            <a:cxnSpLocks/>
            <a:stCxn id="33" idx="3"/>
            <a:endCxn id="50" idx="1"/>
          </p:cNvCxnSpPr>
          <p:nvPr/>
        </p:nvCxnSpPr>
        <p:spPr>
          <a:xfrm flipH="1" flipV="1">
            <a:off x="2959671" y="4914262"/>
            <a:ext cx="327310" cy="444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2">
            <a:extLst>
              <a:ext uri="{FF2B5EF4-FFF2-40B4-BE49-F238E27FC236}">
                <a16:creationId xmlns:a16="http://schemas.microsoft.com/office/drawing/2014/main" id="{B6B3803E-DEDF-0A99-0685-8FBA71F8989D}"/>
              </a:ext>
            </a:extLst>
          </p:cNvPr>
          <p:cNvCxnSpPr>
            <a:cxnSpLocks/>
            <a:stCxn id="33" idx="1"/>
          </p:cNvCxnSpPr>
          <p:nvPr/>
        </p:nvCxnSpPr>
        <p:spPr>
          <a:xfrm flipV="1">
            <a:off x="3820659" y="4916216"/>
            <a:ext cx="982930" cy="2489"/>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86">
            <a:extLst>
              <a:ext uri="{FF2B5EF4-FFF2-40B4-BE49-F238E27FC236}">
                <a16:creationId xmlns:a16="http://schemas.microsoft.com/office/drawing/2014/main" id="{A47B163C-1CB6-8B53-77E4-7FDDC9AD5D4C}"/>
              </a:ext>
            </a:extLst>
          </p:cNvPr>
          <p:cNvCxnSpPr>
            <a:cxnSpLocks/>
            <a:stCxn id="51" idx="1"/>
            <a:endCxn id="89" idx="3"/>
          </p:cNvCxnSpPr>
          <p:nvPr/>
        </p:nvCxnSpPr>
        <p:spPr>
          <a:xfrm>
            <a:off x="7044145" y="4916862"/>
            <a:ext cx="981526" cy="0"/>
          </a:xfrm>
          <a:prstGeom prst="line">
            <a:avLst/>
          </a:prstGeom>
          <a:ln w="190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3" name="Picture 121" descr="Shape&#10;&#10;Description automatically generated with low confidence">
            <a:extLst>
              <a:ext uri="{FF2B5EF4-FFF2-40B4-BE49-F238E27FC236}">
                <a16:creationId xmlns:a16="http://schemas.microsoft.com/office/drawing/2014/main" id="{6741C357-8DC0-CEBD-4BAA-7535469B7D0A}"/>
              </a:ext>
            </a:extLst>
          </p:cNvPr>
          <p:cNvPicPr>
            <a:picLocks noChangeAspect="1"/>
          </p:cNvPicPr>
          <p:nvPr/>
        </p:nvPicPr>
        <p:blipFill>
          <a:blip r:embed="rId12">
            <a:lum bright="70000" contrast="-70000"/>
          </a:blip>
          <a:stretch>
            <a:fillRect/>
          </a:stretch>
        </p:blipFill>
        <p:spPr>
          <a:xfrm rot="10800000">
            <a:off x="6131246" y="3990705"/>
            <a:ext cx="349426" cy="349426"/>
          </a:xfrm>
          <a:prstGeom prst="rect">
            <a:avLst/>
          </a:prstGeom>
          <a:solidFill>
            <a:schemeClr val="bg1"/>
          </a:solidFill>
        </p:spPr>
      </p:pic>
      <p:sp>
        <p:nvSpPr>
          <p:cNvPr id="66" name="Rounded Rectangle 2">
            <a:extLst>
              <a:ext uri="{FF2B5EF4-FFF2-40B4-BE49-F238E27FC236}">
                <a16:creationId xmlns:a16="http://schemas.microsoft.com/office/drawing/2014/main" id="{5FBBA52C-2145-97CC-7934-B9B17620D1A5}"/>
              </a:ext>
            </a:extLst>
          </p:cNvPr>
          <p:cNvSpPr/>
          <p:nvPr/>
        </p:nvSpPr>
        <p:spPr>
          <a:xfrm>
            <a:off x="4736544" y="1789875"/>
            <a:ext cx="1882973" cy="371748"/>
          </a:xfrm>
          <a:prstGeom prst="roundRect">
            <a:avLst/>
          </a:prstGeom>
          <a:solidFill>
            <a:schemeClr val="tx2">
              <a:lumMod val="10000"/>
              <a:lumOff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200">
                <a:solidFill>
                  <a:schemeClr val="tx2"/>
                </a:solidFill>
              </a:rPr>
              <a:t>Fed-XAI </a:t>
            </a:r>
            <a:br>
              <a:rPr lang="it-IT" sz="1200">
                <a:solidFill>
                  <a:schemeClr val="tx2"/>
                </a:solidFill>
              </a:rPr>
            </a:br>
            <a:r>
              <a:rPr lang="en-IT" sz="1200">
                <a:solidFill>
                  <a:schemeClr val="tx2"/>
                </a:solidFill>
              </a:rPr>
              <a:t>computation engine</a:t>
            </a:r>
          </a:p>
        </p:txBody>
      </p:sp>
      <p:sp>
        <p:nvSpPr>
          <p:cNvPr id="68" name="Rounded Rectangle 43">
            <a:extLst>
              <a:ext uri="{FF2B5EF4-FFF2-40B4-BE49-F238E27FC236}">
                <a16:creationId xmlns:a16="http://schemas.microsoft.com/office/drawing/2014/main" id="{11203462-0BA3-35D8-8BDA-5BC536294B0C}"/>
              </a:ext>
            </a:extLst>
          </p:cNvPr>
          <p:cNvSpPr/>
          <p:nvPr/>
        </p:nvSpPr>
        <p:spPr>
          <a:xfrm>
            <a:off x="5738935" y="2344704"/>
            <a:ext cx="880582" cy="729815"/>
          </a:xfrm>
          <a:prstGeom prst="roundRect">
            <a:avLst/>
          </a:prstGeom>
          <a:solidFill>
            <a:schemeClr val="tx2">
              <a:lumMod val="10000"/>
              <a:lumOff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sz="1200">
                <a:solidFill>
                  <a:schemeClr val="tx2"/>
                </a:solidFill>
              </a:rPr>
              <a:t>Fed-XAI local manager</a:t>
            </a:r>
          </a:p>
        </p:txBody>
      </p:sp>
      <p:sp>
        <p:nvSpPr>
          <p:cNvPr id="69" name="Rounded Rectangle 51">
            <a:extLst>
              <a:ext uri="{FF2B5EF4-FFF2-40B4-BE49-F238E27FC236}">
                <a16:creationId xmlns:a16="http://schemas.microsoft.com/office/drawing/2014/main" id="{D7F9C720-E27C-9A4B-D6A7-17FB7DC9558E}"/>
              </a:ext>
            </a:extLst>
          </p:cNvPr>
          <p:cNvSpPr/>
          <p:nvPr/>
        </p:nvSpPr>
        <p:spPr>
          <a:xfrm>
            <a:off x="4744035" y="2361081"/>
            <a:ext cx="880582" cy="307776"/>
          </a:xfrm>
          <a:prstGeom prst="roundRect">
            <a:avLst/>
          </a:prstGeom>
          <a:solidFill>
            <a:schemeClr val="tx2">
              <a:lumMod val="10000"/>
              <a:lumOff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rPr>
              <a:t>L</a:t>
            </a:r>
            <a:r>
              <a:rPr lang="en-IT" sz="1200">
                <a:solidFill>
                  <a:schemeClr val="tx2"/>
                </a:solidFill>
              </a:rPr>
              <a:t>earning</a:t>
            </a:r>
          </a:p>
        </p:txBody>
      </p:sp>
      <p:sp>
        <p:nvSpPr>
          <p:cNvPr id="73" name="Rounded Rectangle 52">
            <a:extLst>
              <a:ext uri="{FF2B5EF4-FFF2-40B4-BE49-F238E27FC236}">
                <a16:creationId xmlns:a16="http://schemas.microsoft.com/office/drawing/2014/main" id="{3887C2D5-6F46-91A6-51D9-C25C19DA8882}"/>
              </a:ext>
            </a:extLst>
          </p:cNvPr>
          <p:cNvSpPr/>
          <p:nvPr/>
        </p:nvSpPr>
        <p:spPr>
          <a:xfrm>
            <a:off x="4744035" y="2779936"/>
            <a:ext cx="880582" cy="302363"/>
          </a:xfrm>
          <a:prstGeom prst="roundRect">
            <a:avLst/>
          </a:prstGeom>
          <a:solidFill>
            <a:schemeClr val="tx2">
              <a:lumMod val="10000"/>
              <a:lumOff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rPr>
              <a:t>Inference</a:t>
            </a:r>
            <a:endParaRPr lang="en-IT" sz="1200">
              <a:solidFill>
                <a:schemeClr val="tx2"/>
              </a:solidFill>
            </a:endParaRPr>
          </a:p>
        </p:txBody>
      </p:sp>
      <p:sp>
        <p:nvSpPr>
          <p:cNvPr id="74" name="Rounded Rectangular Callout 100">
            <a:extLst>
              <a:ext uri="{FF2B5EF4-FFF2-40B4-BE49-F238E27FC236}">
                <a16:creationId xmlns:a16="http://schemas.microsoft.com/office/drawing/2014/main" id="{05F25C05-108D-9150-9E73-167DF636E403}"/>
              </a:ext>
            </a:extLst>
          </p:cNvPr>
          <p:cNvSpPr/>
          <p:nvPr/>
        </p:nvSpPr>
        <p:spPr>
          <a:xfrm>
            <a:off x="529866" y="3426623"/>
            <a:ext cx="2080378" cy="454834"/>
          </a:xfrm>
          <a:prstGeom prst="wedgeRoundRectCallout">
            <a:avLst>
              <a:gd name="adj1" fmla="val 31702"/>
              <a:gd name="adj2" fmla="val 234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Video stream traverses the real-time emulated network</a:t>
            </a:r>
            <a:endParaRPr lang="en-IT" sz="1200"/>
          </a:p>
        </p:txBody>
      </p:sp>
      <p:sp>
        <p:nvSpPr>
          <p:cNvPr id="84" name="TextBox 53">
            <a:extLst>
              <a:ext uri="{FF2B5EF4-FFF2-40B4-BE49-F238E27FC236}">
                <a16:creationId xmlns:a16="http://schemas.microsoft.com/office/drawing/2014/main" id="{1A3D0C3F-8FE2-5E93-B316-6CB4237FCFE5}"/>
              </a:ext>
            </a:extLst>
          </p:cNvPr>
          <p:cNvSpPr txBox="1"/>
          <p:nvPr/>
        </p:nvSpPr>
        <p:spPr>
          <a:xfrm>
            <a:off x="7352368" y="1637972"/>
            <a:ext cx="4719185" cy="1384995"/>
          </a:xfrm>
          <a:prstGeom prst="rect">
            <a:avLst/>
          </a:prstGeom>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buFont typeface="+mj-lt"/>
              <a:buAutoNum type="arabicPeriod"/>
            </a:pPr>
            <a:r>
              <a:rPr lang="it-IT" sz="1400">
                <a:solidFill>
                  <a:srgbClr val="0070C0"/>
                </a:solidFill>
                <a:latin typeface="Calibri" panose="020F0502020204030204" pitchFamily="34" charset="0"/>
                <a:cs typeface="Calibri" panose="020F0502020204030204" pitchFamily="34" charset="0"/>
              </a:rPr>
              <a:t>Video stream flows </a:t>
            </a:r>
            <a:r>
              <a:rPr lang="it-IT" sz="1400" err="1">
                <a:solidFill>
                  <a:srgbClr val="0070C0"/>
                </a:solidFill>
                <a:latin typeface="Calibri" panose="020F0502020204030204" pitchFamily="34" charset="0"/>
                <a:cs typeface="Calibri" panose="020F0502020204030204" pitchFamily="34" charset="0"/>
              </a:rPr>
              <a:t>through</a:t>
            </a:r>
            <a:r>
              <a:rPr lang="it-IT" sz="1400">
                <a:solidFill>
                  <a:srgbClr val="0070C0"/>
                </a:solidFill>
                <a:latin typeface="Calibri" panose="020F0502020204030204" pitchFamily="34" charset="0"/>
                <a:cs typeface="Calibri" panose="020F0502020204030204" pitchFamily="34" charset="0"/>
              </a:rPr>
              <a:t> the </a:t>
            </a:r>
            <a:r>
              <a:rPr lang="it-IT" sz="1400" err="1">
                <a:solidFill>
                  <a:srgbClr val="0070C0"/>
                </a:solidFill>
                <a:latin typeface="Calibri" panose="020F0502020204030204" pitchFamily="34" charset="0"/>
                <a:cs typeface="Calibri" panose="020F0502020204030204" pitchFamily="34" charset="0"/>
              </a:rPr>
              <a:t>emulated</a:t>
            </a:r>
            <a:r>
              <a:rPr lang="it-IT" sz="1400">
                <a:solidFill>
                  <a:srgbClr val="0070C0"/>
                </a:solidFill>
                <a:latin typeface="Calibri" panose="020F0502020204030204" pitchFamily="34" charset="0"/>
                <a:cs typeface="Calibri" panose="020F0502020204030204" pitchFamily="34" charset="0"/>
              </a:rPr>
              <a:t> network</a:t>
            </a:r>
            <a:endParaRPr lang="it-IT" sz="1400">
              <a:solidFill>
                <a:schemeClr val="accent5">
                  <a:lumMod val="75000"/>
                </a:schemeClr>
              </a:solidFill>
              <a:latin typeface="Calibri" panose="020F0502020204030204" pitchFamily="34" charset="0"/>
              <a:cs typeface="Calibri" panose="020F0502020204030204" pitchFamily="34" charset="0"/>
            </a:endParaRPr>
          </a:p>
          <a:p>
            <a:pPr marL="342900" indent="-342900">
              <a:buFont typeface="+mj-lt"/>
              <a:buAutoNum type="arabicPeriod"/>
            </a:pPr>
            <a:r>
              <a:rPr lang="it-IT" sz="1400">
                <a:solidFill>
                  <a:schemeClr val="accent5">
                    <a:lumMod val="75000"/>
                  </a:schemeClr>
                </a:solidFill>
                <a:latin typeface="Calibri" panose="020F0502020204030204" pitchFamily="34" charset="0"/>
                <a:cs typeface="Calibri" panose="020F0502020204030204" pitchFamily="34" charset="0"/>
              </a:rPr>
              <a:t>Fed-XAI app exploits the </a:t>
            </a:r>
            <a:r>
              <a:rPr lang="it-IT" sz="1400" err="1">
                <a:solidFill>
                  <a:schemeClr val="accent5">
                    <a:lumMod val="75000"/>
                  </a:schemeClr>
                </a:solidFill>
                <a:latin typeface="Calibri" panose="020F0502020204030204" pitchFamily="34" charset="0"/>
                <a:cs typeface="Calibri" panose="020F0502020204030204" pitchFamily="34" charset="0"/>
              </a:rPr>
              <a:t>pre-trained</a:t>
            </a:r>
            <a:r>
              <a:rPr lang="it-IT" sz="1400">
                <a:solidFill>
                  <a:schemeClr val="accent5">
                    <a:lumMod val="75000"/>
                  </a:schemeClr>
                </a:solidFill>
                <a:latin typeface="Calibri" panose="020F0502020204030204" pitchFamily="34" charset="0"/>
                <a:cs typeface="Calibri" panose="020F0502020204030204" pitchFamily="34" charset="0"/>
              </a:rPr>
              <a:t> XAI model to make online forecasts </a:t>
            </a:r>
            <a:r>
              <a:rPr lang="it-IT" sz="1400" err="1">
                <a:solidFill>
                  <a:schemeClr val="accent5">
                    <a:lumMod val="75000"/>
                  </a:schemeClr>
                </a:solidFill>
                <a:latin typeface="Calibri" panose="020F0502020204030204" pitchFamily="34" charset="0"/>
                <a:cs typeface="Calibri" panose="020F0502020204030204" pitchFamily="34" charset="0"/>
              </a:rPr>
              <a:t>using</a:t>
            </a:r>
            <a:r>
              <a:rPr lang="it-IT" sz="1400">
                <a:solidFill>
                  <a:schemeClr val="accent5">
                    <a:lumMod val="75000"/>
                  </a:schemeClr>
                </a:solidFill>
                <a:latin typeface="Calibri" panose="020F0502020204030204" pitchFamily="34" charset="0"/>
                <a:cs typeface="Calibri" panose="020F0502020204030204" pitchFamily="34" charset="0"/>
              </a:rPr>
              <a:t> live </a:t>
            </a:r>
            <a:r>
              <a:rPr lang="it-IT" sz="1400" err="1">
                <a:solidFill>
                  <a:schemeClr val="accent5">
                    <a:lumMod val="75000"/>
                  </a:schemeClr>
                </a:solidFill>
                <a:latin typeface="Calibri" panose="020F0502020204030204" pitchFamily="34" charset="0"/>
                <a:cs typeface="Calibri" panose="020F0502020204030204" pitchFamily="34" charset="0"/>
              </a:rPr>
              <a:t>QoS</a:t>
            </a:r>
            <a:r>
              <a:rPr lang="it-IT" sz="1400">
                <a:solidFill>
                  <a:schemeClr val="accent5">
                    <a:lumMod val="75000"/>
                  </a:schemeClr>
                </a:solidFill>
                <a:latin typeface="Calibri" panose="020F0502020204030204" pitchFamily="34" charset="0"/>
                <a:cs typeface="Calibri" panose="020F0502020204030204" pitchFamily="34" charset="0"/>
              </a:rPr>
              <a:t> data from the network</a:t>
            </a:r>
          </a:p>
          <a:p>
            <a:pPr marL="342900" indent="-342900">
              <a:buFont typeface="+mj-lt"/>
              <a:buAutoNum type="arabicPeriod"/>
            </a:pPr>
            <a:r>
              <a:rPr lang="it-IT" sz="1400">
                <a:solidFill>
                  <a:srgbClr val="7030A0"/>
                </a:solidFill>
                <a:latin typeface="Calibri" panose="020F0502020204030204" pitchFamily="34" charset="0"/>
                <a:cs typeface="Calibri" panose="020F0502020204030204" pitchFamily="34" charset="0"/>
              </a:rPr>
              <a:t>Forecasts and root </a:t>
            </a:r>
            <a:r>
              <a:rPr lang="it-IT" sz="1400" err="1">
                <a:solidFill>
                  <a:srgbClr val="7030A0"/>
                </a:solidFill>
                <a:latin typeface="Calibri" panose="020F0502020204030204" pitchFamily="34" charset="0"/>
                <a:cs typeface="Calibri" panose="020F0502020204030204" pitchFamily="34" charset="0"/>
              </a:rPr>
              <a:t>causes</a:t>
            </a:r>
            <a:r>
              <a:rPr lang="it-IT" sz="1400">
                <a:solidFill>
                  <a:srgbClr val="7030A0"/>
                </a:solidFill>
                <a:latin typeface="Calibri" panose="020F0502020204030204" pitchFamily="34" charset="0"/>
                <a:cs typeface="Calibri" panose="020F0502020204030204" pitchFamily="34" charset="0"/>
              </a:rPr>
              <a:t> are </a:t>
            </a:r>
            <a:r>
              <a:rPr lang="it-IT" sz="1400" err="1">
                <a:solidFill>
                  <a:srgbClr val="7030A0"/>
                </a:solidFill>
                <a:latin typeface="Calibri" panose="020F0502020204030204" pitchFamily="34" charset="0"/>
                <a:cs typeface="Calibri" panose="020F0502020204030204" pitchFamily="34" charset="0"/>
              </a:rPr>
              <a:t>shown</a:t>
            </a:r>
            <a:r>
              <a:rPr lang="it-IT" sz="1400">
                <a:solidFill>
                  <a:srgbClr val="7030A0"/>
                </a:solidFill>
                <a:latin typeface="Calibri" panose="020F0502020204030204" pitchFamily="34" charset="0"/>
                <a:cs typeface="Calibri" panose="020F0502020204030204" pitchFamily="34" charset="0"/>
              </a:rPr>
              <a:t> on a dashboard</a:t>
            </a:r>
          </a:p>
          <a:p>
            <a:pPr marL="342900" indent="-342900">
              <a:buFont typeface="+mj-lt"/>
              <a:buAutoNum type="arabicPeriod"/>
            </a:pPr>
            <a:r>
              <a:rPr lang="it-IT" sz="1400">
                <a:solidFill>
                  <a:srgbClr val="00B050"/>
                </a:solidFill>
                <a:latin typeface="Calibri" panose="020F0502020204030204" pitchFamily="34" charset="0"/>
                <a:cs typeface="Calibri" panose="020F0502020204030204" pitchFamily="34" charset="0"/>
              </a:rPr>
              <a:t>The </a:t>
            </a:r>
            <a:r>
              <a:rPr lang="it-IT" sz="1400" err="1">
                <a:solidFill>
                  <a:srgbClr val="00B050"/>
                </a:solidFill>
                <a:latin typeface="Calibri" panose="020F0502020204030204" pitchFamily="34" charset="0"/>
                <a:cs typeface="Calibri" panose="020F0502020204030204" pitchFamily="34" charset="0"/>
              </a:rPr>
              <a:t>quality</a:t>
            </a:r>
            <a:r>
              <a:rPr lang="it-IT" sz="1400">
                <a:solidFill>
                  <a:srgbClr val="00B050"/>
                </a:solidFill>
                <a:latin typeface="Calibri" panose="020F0502020204030204" pitchFamily="34" charset="0"/>
                <a:cs typeface="Calibri" panose="020F0502020204030204" pitchFamily="34" charset="0"/>
              </a:rPr>
              <a:t> of the video </a:t>
            </a:r>
            <a:r>
              <a:rPr lang="it-IT" sz="1400" err="1">
                <a:solidFill>
                  <a:srgbClr val="00B050"/>
                </a:solidFill>
                <a:latin typeface="Calibri" panose="020F0502020204030204" pitchFamily="34" charset="0"/>
                <a:cs typeface="Calibri" panose="020F0502020204030204" pitchFamily="34" charset="0"/>
              </a:rPr>
              <a:t>at</a:t>
            </a:r>
            <a:r>
              <a:rPr lang="it-IT" sz="1400">
                <a:solidFill>
                  <a:srgbClr val="00B050"/>
                </a:solidFill>
                <a:latin typeface="Calibri" panose="020F0502020204030204" pitchFamily="34" charset="0"/>
                <a:cs typeface="Calibri" panose="020F0502020204030204" pitchFamily="34" charset="0"/>
              </a:rPr>
              <a:t> the </a:t>
            </a:r>
            <a:r>
              <a:rPr lang="it-IT" sz="1400" err="1">
                <a:solidFill>
                  <a:srgbClr val="00B050"/>
                </a:solidFill>
                <a:latin typeface="Calibri" panose="020F0502020204030204" pitchFamily="34" charset="0"/>
                <a:cs typeface="Calibri" panose="020F0502020204030204" pitchFamily="34" charset="0"/>
              </a:rPr>
              <a:t>receiver</a:t>
            </a:r>
            <a:r>
              <a:rPr lang="it-IT" sz="1400">
                <a:solidFill>
                  <a:srgbClr val="00B050"/>
                </a:solidFill>
                <a:latin typeface="Calibri" panose="020F0502020204030204" pitchFamily="34" charset="0"/>
                <a:cs typeface="Calibri" panose="020F0502020204030204" pitchFamily="34" charset="0"/>
              </a:rPr>
              <a:t> matches the forecast after a </a:t>
            </a:r>
            <a:r>
              <a:rPr lang="it-IT" sz="1400" err="1">
                <a:solidFill>
                  <a:srgbClr val="00B050"/>
                </a:solidFill>
                <a:latin typeface="Calibri" panose="020F0502020204030204" pitchFamily="34" charset="0"/>
                <a:cs typeface="Calibri" panose="020F0502020204030204" pitchFamily="34" charset="0"/>
              </a:rPr>
              <a:t>few</a:t>
            </a:r>
            <a:r>
              <a:rPr lang="it-IT" sz="1400">
                <a:solidFill>
                  <a:srgbClr val="00B050"/>
                </a:solidFill>
                <a:latin typeface="Calibri" panose="020F0502020204030204" pitchFamily="34" charset="0"/>
                <a:cs typeface="Calibri" panose="020F0502020204030204" pitchFamily="34" charset="0"/>
              </a:rPr>
              <a:t> seconds</a:t>
            </a:r>
          </a:p>
        </p:txBody>
      </p:sp>
      <p:sp>
        <p:nvSpPr>
          <p:cNvPr id="85" name="L-Shape 60">
            <a:extLst>
              <a:ext uri="{FF2B5EF4-FFF2-40B4-BE49-F238E27FC236}">
                <a16:creationId xmlns:a16="http://schemas.microsoft.com/office/drawing/2014/main" id="{39FFF95E-BC2D-FC77-2ACA-43C7C09137CD}"/>
              </a:ext>
            </a:extLst>
          </p:cNvPr>
          <p:cNvSpPr/>
          <p:nvPr/>
        </p:nvSpPr>
        <p:spPr>
          <a:xfrm rot="5400000">
            <a:off x="5006021" y="1467381"/>
            <a:ext cx="1356477" cy="1937964"/>
          </a:xfrm>
          <a:prstGeom prst="corner">
            <a:avLst>
              <a:gd name="adj1" fmla="val 98020"/>
              <a:gd name="adj2" fmla="val 100000"/>
            </a:avLst>
          </a:prstGeom>
          <a:noFill/>
          <a:ln w="2857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ctangle 64">
            <a:extLst>
              <a:ext uri="{FF2B5EF4-FFF2-40B4-BE49-F238E27FC236}">
                <a16:creationId xmlns:a16="http://schemas.microsoft.com/office/drawing/2014/main" id="{326E665A-FD8D-F24A-AD74-6BC33433979B}"/>
              </a:ext>
            </a:extLst>
          </p:cNvPr>
          <p:cNvSpPr/>
          <p:nvPr/>
        </p:nvSpPr>
        <p:spPr>
          <a:xfrm>
            <a:off x="3141034" y="4279001"/>
            <a:ext cx="3533123" cy="1502932"/>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8" name="Picture 30" descr="Shape&#10;&#10;Description automatically generated with low confidence">
            <a:extLst>
              <a:ext uri="{FF2B5EF4-FFF2-40B4-BE49-F238E27FC236}">
                <a16:creationId xmlns:a16="http://schemas.microsoft.com/office/drawing/2014/main" id="{186339ED-8F77-60B2-A0B0-6BF10626B493}"/>
              </a:ext>
            </a:extLst>
          </p:cNvPr>
          <p:cNvPicPr>
            <a:picLocks noChangeAspect="1"/>
          </p:cNvPicPr>
          <p:nvPr/>
        </p:nvPicPr>
        <p:blipFill>
          <a:blip r:embed="rId12">
            <a:clrChange>
              <a:clrFrom>
                <a:srgbClr val="FFFFFF">
                  <a:alpha val="0"/>
                </a:srgbClr>
              </a:clrFrom>
              <a:clrTo>
                <a:srgbClr val="FFFFFF">
                  <a:alpha val="0"/>
                </a:srgbClr>
              </a:clrTo>
            </a:clrChange>
            <a:lum bright="70000" contrast="-70000"/>
          </a:blip>
          <a:stretch>
            <a:fillRect/>
          </a:stretch>
        </p:blipFill>
        <p:spPr>
          <a:xfrm rot="10800000">
            <a:off x="1731516" y="4734841"/>
            <a:ext cx="349426" cy="349426"/>
          </a:xfrm>
          <a:prstGeom prst="rect">
            <a:avLst/>
          </a:prstGeom>
          <a:solidFill>
            <a:schemeClr val="bg1"/>
          </a:solidFill>
        </p:spPr>
      </p:pic>
      <p:pic>
        <p:nvPicPr>
          <p:cNvPr id="89" name="Picture 32" descr="Shape&#10;&#10;Description automatically generated with low confidence">
            <a:extLst>
              <a:ext uri="{FF2B5EF4-FFF2-40B4-BE49-F238E27FC236}">
                <a16:creationId xmlns:a16="http://schemas.microsoft.com/office/drawing/2014/main" id="{B8E3C29F-1C64-150A-2196-90FA4D775C67}"/>
              </a:ext>
            </a:extLst>
          </p:cNvPr>
          <p:cNvPicPr>
            <a:picLocks noChangeAspect="1"/>
          </p:cNvPicPr>
          <p:nvPr/>
        </p:nvPicPr>
        <p:blipFill>
          <a:blip r:embed="rId12">
            <a:lum bright="70000" contrast="-70000"/>
          </a:blip>
          <a:stretch>
            <a:fillRect/>
          </a:stretch>
        </p:blipFill>
        <p:spPr>
          <a:xfrm rot="10800000">
            <a:off x="8025671" y="4742149"/>
            <a:ext cx="349426" cy="349426"/>
          </a:xfrm>
          <a:prstGeom prst="rect">
            <a:avLst/>
          </a:prstGeom>
          <a:solidFill>
            <a:schemeClr val="bg1"/>
          </a:solidFill>
        </p:spPr>
      </p:pic>
      <p:sp>
        <p:nvSpPr>
          <p:cNvPr id="90" name="TextBox 120">
            <a:extLst>
              <a:ext uri="{FF2B5EF4-FFF2-40B4-BE49-F238E27FC236}">
                <a16:creationId xmlns:a16="http://schemas.microsoft.com/office/drawing/2014/main" id="{D0E43A0A-1657-5900-B041-07734E53ACF0}"/>
              </a:ext>
            </a:extLst>
          </p:cNvPr>
          <p:cNvSpPr txBox="1"/>
          <p:nvPr/>
        </p:nvSpPr>
        <p:spPr>
          <a:xfrm>
            <a:off x="6741641" y="5622955"/>
            <a:ext cx="1135753" cy="523220"/>
          </a:xfrm>
          <a:prstGeom prst="rect">
            <a:avLst/>
          </a:prstGeom>
          <a:noFill/>
        </p:spPr>
        <p:txBody>
          <a:bodyPr wrap="square" rtlCol="0">
            <a:spAutoFit/>
          </a:bodyPr>
          <a:lstStyle/>
          <a:p>
            <a:pPr algn="ctr"/>
            <a:r>
              <a:rPr lang="it-IT" sz="1400" b="1" err="1"/>
              <a:t>emulated</a:t>
            </a:r>
            <a:r>
              <a:rPr lang="it-IT" sz="1400" b="1"/>
              <a:t> network</a:t>
            </a:r>
          </a:p>
        </p:txBody>
      </p:sp>
      <p:pic>
        <p:nvPicPr>
          <p:cNvPr id="93" name="Picture 40" descr="A picture containing car, outdoor, vehicle, wheel&#10;&#10;Description automatically generated">
            <a:extLst>
              <a:ext uri="{FF2B5EF4-FFF2-40B4-BE49-F238E27FC236}">
                <a16:creationId xmlns:a16="http://schemas.microsoft.com/office/drawing/2014/main" id="{CE385BCE-7166-3AF3-0654-7F605D1DD847}"/>
              </a:ext>
            </a:extLst>
          </p:cNvPr>
          <p:cNvPicPr>
            <a:picLocks noChangeAspect="1"/>
          </p:cNvPicPr>
          <p:nvPr/>
        </p:nvPicPr>
        <p:blipFill>
          <a:blip r:embed="rId15"/>
          <a:stretch>
            <a:fillRect/>
          </a:stretch>
        </p:blipFill>
        <p:spPr>
          <a:xfrm>
            <a:off x="822439" y="4433405"/>
            <a:ext cx="634076" cy="569593"/>
          </a:xfrm>
          <a:prstGeom prst="rect">
            <a:avLst/>
          </a:prstGeom>
        </p:spPr>
      </p:pic>
      <p:sp>
        <p:nvSpPr>
          <p:cNvPr id="95" name="TextBox 41">
            <a:extLst>
              <a:ext uri="{FF2B5EF4-FFF2-40B4-BE49-F238E27FC236}">
                <a16:creationId xmlns:a16="http://schemas.microsoft.com/office/drawing/2014/main" id="{1CA96A7E-1950-2DF1-0D19-88252C47AD40}"/>
              </a:ext>
            </a:extLst>
          </p:cNvPr>
          <p:cNvSpPr txBox="1"/>
          <p:nvPr/>
        </p:nvSpPr>
        <p:spPr>
          <a:xfrm>
            <a:off x="704831" y="4986456"/>
            <a:ext cx="869293" cy="523220"/>
          </a:xfrm>
          <a:prstGeom prst="rect">
            <a:avLst/>
          </a:prstGeom>
          <a:noFill/>
        </p:spPr>
        <p:txBody>
          <a:bodyPr wrap="square" rtlCol="0">
            <a:spAutoFit/>
          </a:bodyPr>
          <a:lstStyle/>
          <a:p>
            <a:pPr algn="ctr"/>
            <a:r>
              <a:rPr lang="en-US" sz="1400"/>
              <a:t>video source</a:t>
            </a:r>
            <a:endParaRPr lang="en-IT" sz="1400"/>
          </a:p>
        </p:txBody>
      </p:sp>
      <p:pic>
        <p:nvPicPr>
          <p:cNvPr id="96" name="Picture 58" descr="A picture containing car, outdoor, vehicle, wheel&#10;&#10;Description automatically generated">
            <a:extLst>
              <a:ext uri="{FF2B5EF4-FFF2-40B4-BE49-F238E27FC236}">
                <a16:creationId xmlns:a16="http://schemas.microsoft.com/office/drawing/2014/main" id="{070FD229-22C0-A1EF-D089-50D8818BEA7A}"/>
              </a:ext>
            </a:extLst>
          </p:cNvPr>
          <p:cNvPicPr>
            <a:picLocks noChangeAspect="1"/>
          </p:cNvPicPr>
          <p:nvPr/>
        </p:nvPicPr>
        <p:blipFill>
          <a:blip r:embed="rId15"/>
          <a:stretch>
            <a:fillRect/>
          </a:stretch>
        </p:blipFill>
        <p:spPr>
          <a:xfrm>
            <a:off x="8689538" y="4442219"/>
            <a:ext cx="634076" cy="569593"/>
          </a:xfrm>
          <a:prstGeom prst="rect">
            <a:avLst/>
          </a:prstGeom>
        </p:spPr>
      </p:pic>
      <p:sp>
        <p:nvSpPr>
          <p:cNvPr id="98" name="TextBox 59">
            <a:extLst>
              <a:ext uri="{FF2B5EF4-FFF2-40B4-BE49-F238E27FC236}">
                <a16:creationId xmlns:a16="http://schemas.microsoft.com/office/drawing/2014/main" id="{9F4B0C38-8A1C-2930-1244-443F2BA2DABB}"/>
              </a:ext>
            </a:extLst>
          </p:cNvPr>
          <p:cNvSpPr txBox="1"/>
          <p:nvPr/>
        </p:nvSpPr>
        <p:spPr>
          <a:xfrm>
            <a:off x="8489067" y="4971882"/>
            <a:ext cx="1016202" cy="523220"/>
          </a:xfrm>
          <a:prstGeom prst="rect">
            <a:avLst/>
          </a:prstGeom>
          <a:noFill/>
        </p:spPr>
        <p:txBody>
          <a:bodyPr wrap="square" rtlCol="0">
            <a:spAutoFit/>
          </a:bodyPr>
          <a:lstStyle/>
          <a:p>
            <a:pPr algn="ctr"/>
            <a:r>
              <a:rPr lang="en-US" sz="1400"/>
              <a:t>video player</a:t>
            </a:r>
            <a:endParaRPr lang="en-IT" sz="1400"/>
          </a:p>
        </p:txBody>
      </p:sp>
      <p:pic>
        <p:nvPicPr>
          <p:cNvPr id="100" name="Immagine 6">
            <a:extLst>
              <a:ext uri="{FF2B5EF4-FFF2-40B4-BE49-F238E27FC236}">
                <a16:creationId xmlns:a16="http://schemas.microsoft.com/office/drawing/2014/main" id="{5B5094C7-1AB9-14F9-FDEC-5558CA59331A}"/>
              </a:ext>
            </a:extLst>
          </p:cNvPr>
          <p:cNvPicPr>
            <a:picLocks noChangeAspect="1"/>
          </p:cNvPicPr>
          <p:nvPr/>
        </p:nvPicPr>
        <p:blipFill>
          <a:blip r:embed="rId16"/>
          <a:stretch>
            <a:fillRect/>
          </a:stretch>
        </p:blipFill>
        <p:spPr>
          <a:xfrm>
            <a:off x="661461" y="4265749"/>
            <a:ext cx="286871" cy="286871"/>
          </a:xfrm>
          <a:prstGeom prst="rect">
            <a:avLst/>
          </a:prstGeom>
        </p:spPr>
      </p:pic>
      <p:pic>
        <p:nvPicPr>
          <p:cNvPr id="101" name="Immagine 6">
            <a:extLst>
              <a:ext uri="{FF2B5EF4-FFF2-40B4-BE49-F238E27FC236}">
                <a16:creationId xmlns:a16="http://schemas.microsoft.com/office/drawing/2014/main" id="{0C6CE6F3-41DF-3C83-4CC7-10C9C98DD506}"/>
              </a:ext>
            </a:extLst>
          </p:cNvPr>
          <p:cNvPicPr>
            <a:picLocks noChangeAspect="1"/>
          </p:cNvPicPr>
          <p:nvPr/>
        </p:nvPicPr>
        <p:blipFill>
          <a:blip r:embed="rId16"/>
          <a:stretch>
            <a:fillRect/>
          </a:stretch>
        </p:blipFill>
        <p:spPr>
          <a:xfrm>
            <a:off x="9143782" y="4288483"/>
            <a:ext cx="286871" cy="286871"/>
          </a:xfrm>
          <a:prstGeom prst="rect">
            <a:avLst/>
          </a:prstGeom>
        </p:spPr>
      </p:pic>
      <p:sp>
        <p:nvSpPr>
          <p:cNvPr id="102" name="TextBox 4">
            <a:extLst>
              <a:ext uri="{FF2B5EF4-FFF2-40B4-BE49-F238E27FC236}">
                <a16:creationId xmlns:a16="http://schemas.microsoft.com/office/drawing/2014/main" id="{FE82692A-986D-32D1-1D9F-931D29699F2D}"/>
              </a:ext>
            </a:extLst>
          </p:cNvPr>
          <p:cNvSpPr txBox="1"/>
          <p:nvPr/>
        </p:nvSpPr>
        <p:spPr>
          <a:xfrm>
            <a:off x="1710629" y="1763370"/>
            <a:ext cx="1023310" cy="523220"/>
          </a:xfrm>
          <a:prstGeom prst="rect">
            <a:avLst/>
          </a:prstGeom>
          <a:noFill/>
        </p:spPr>
        <p:txBody>
          <a:bodyPr wrap="square" rtlCol="0">
            <a:spAutoFit/>
          </a:bodyPr>
          <a:lstStyle/>
          <a:p>
            <a:pPr algn="r"/>
            <a:r>
              <a:rPr lang="it-IT" sz="1400" b="1"/>
              <a:t>Fed-XAI app</a:t>
            </a:r>
          </a:p>
        </p:txBody>
      </p:sp>
      <p:pic>
        <p:nvPicPr>
          <p:cNvPr id="103" name="Picture 121" descr="Shape&#10;&#10;Description automatically generated with low confidence">
            <a:extLst>
              <a:ext uri="{FF2B5EF4-FFF2-40B4-BE49-F238E27FC236}">
                <a16:creationId xmlns:a16="http://schemas.microsoft.com/office/drawing/2014/main" id="{EF59A2A3-7E6E-98BC-C141-B31B1872FFBB}"/>
              </a:ext>
            </a:extLst>
          </p:cNvPr>
          <p:cNvPicPr>
            <a:picLocks noChangeAspect="1"/>
          </p:cNvPicPr>
          <p:nvPr/>
        </p:nvPicPr>
        <p:blipFill>
          <a:blip r:embed="rId12">
            <a:lum bright="70000" contrast="-70000"/>
          </a:blip>
          <a:stretch>
            <a:fillRect/>
          </a:stretch>
        </p:blipFill>
        <p:spPr>
          <a:xfrm rot="10800000">
            <a:off x="6131246" y="3361754"/>
            <a:ext cx="349426" cy="349426"/>
          </a:xfrm>
          <a:prstGeom prst="rect">
            <a:avLst/>
          </a:prstGeom>
          <a:solidFill>
            <a:schemeClr val="bg1"/>
          </a:solidFill>
        </p:spPr>
      </p:pic>
      <p:cxnSp>
        <p:nvCxnSpPr>
          <p:cNvPr id="104" name="Straight Arrow Connector 122">
            <a:extLst>
              <a:ext uri="{FF2B5EF4-FFF2-40B4-BE49-F238E27FC236}">
                <a16:creationId xmlns:a16="http://schemas.microsoft.com/office/drawing/2014/main" id="{446D8D9E-E659-31B4-7F80-3D5B3248422F}"/>
              </a:ext>
            </a:extLst>
          </p:cNvPr>
          <p:cNvCxnSpPr>
            <a:cxnSpLocks/>
            <a:stCxn id="55" idx="0"/>
          </p:cNvCxnSpPr>
          <p:nvPr/>
        </p:nvCxnSpPr>
        <p:spPr>
          <a:xfrm flipV="1">
            <a:off x="6258471" y="3085305"/>
            <a:ext cx="0" cy="1510443"/>
          </a:xfrm>
          <a:prstGeom prst="straightConnector1">
            <a:avLst/>
          </a:prstGeom>
          <a:ln w="25400">
            <a:solidFill>
              <a:srgbClr val="E98365">
                <a:alpha val="75000"/>
              </a:srgb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6" name="chart">
            <a:extLst>
              <a:ext uri="{FF2B5EF4-FFF2-40B4-BE49-F238E27FC236}">
                <a16:creationId xmlns:a16="http://schemas.microsoft.com/office/drawing/2014/main" id="{FF71DAFF-2FC9-7ABA-563B-718F1731C9C3}"/>
              </a:ext>
            </a:extLst>
          </p:cNvPr>
          <p:cNvPicPr>
            <a:picLocks noChangeAspect="1"/>
          </p:cNvPicPr>
          <p:nvPr/>
        </p:nvPicPr>
        <p:blipFill>
          <a:blip r:embed="rId17"/>
          <a:stretch>
            <a:fillRect/>
          </a:stretch>
        </p:blipFill>
        <p:spPr>
          <a:xfrm>
            <a:off x="9700553" y="4450195"/>
            <a:ext cx="872891" cy="597062"/>
          </a:xfrm>
          <a:prstGeom prst="rect">
            <a:avLst/>
          </a:prstGeom>
        </p:spPr>
      </p:pic>
      <p:sp>
        <p:nvSpPr>
          <p:cNvPr id="107" name="TextBox 59">
            <a:extLst>
              <a:ext uri="{FF2B5EF4-FFF2-40B4-BE49-F238E27FC236}">
                <a16:creationId xmlns:a16="http://schemas.microsoft.com/office/drawing/2014/main" id="{79EF8AD8-7D4D-20AC-3EB7-5047F404129C}"/>
              </a:ext>
            </a:extLst>
          </p:cNvPr>
          <p:cNvSpPr txBox="1"/>
          <p:nvPr/>
        </p:nvSpPr>
        <p:spPr>
          <a:xfrm>
            <a:off x="9548401" y="5069689"/>
            <a:ext cx="1183351" cy="307777"/>
          </a:xfrm>
          <a:prstGeom prst="rect">
            <a:avLst/>
          </a:prstGeom>
          <a:noFill/>
        </p:spPr>
        <p:txBody>
          <a:bodyPr wrap="square" rtlCol="0">
            <a:spAutoFit/>
          </a:bodyPr>
          <a:lstStyle/>
          <a:p>
            <a:pPr algn="ctr"/>
            <a:r>
              <a:rPr lang="en-US" sz="1400"/>
              <a:t>dashboard</a:t>
            </a:r>
            <a:endParaRPr lang="en-IT" sz="1400"/>
          </a:p>
        </p:txBody>
      </p:sp>
      <p:pic>
        <p:nvPicPr>
          <p:cNvPr id="108" name="chart">
            <a:extLst>
              <a:ext uri="{FF2B5EF4-FFF2-40B4-BE49-F238E27FC236}">
                <a16:creationId xmlns:a16="http://schemas.microsoft.com/office/drawing/2014/main" id="{705F08B4-9DC9-51CB-E1E8-FD0C39E67634}"/>
              </a:ext>
            </a:extLst>
          </p:cNvPr>
          <p:cNvPicPr>
            <a:picLocks noChangeAspect="1"/>
          </p:cNvPicPr>
          <p:nvPr/>
        </p:nvPicPr>
        <p:blipFill>
          <a:blip r:embed="rId17"/>
          <a:stretch>
            <a:fillRect/>
          </a:stretch>
        </p:blipFill>
        <p:spPr>
          <a:xfrm>
            <a:off x="2959671" y="2138135"/>
            <a:ext cx="1373829" cy="939706"/>
          </a:xfrm>
          <a:prstGeom prst="rect">
            <a:avLst/>
          </a:prstGeom>
        </p:spPr>
      </p:pic>
      <p:sp>
        <p:nvSpPr>
          <p:cNvPr id="109" name="Rounded Rectangular Callout 100">
            <a:extLst>
              <a:ext uri="{FF2B5EF4-FFF2-40B4-BE49-F238E27FC236}">
                <a16:creationId xmlns:a16="http://schemas.microsoft.com/office/drawing/2014/main" id="{7991E411-468D-F225-261A-A12638FFE2D8}"/>
              </a:ext>
            </a:extLst>
          </p:cNvPr>
          <p:cNvSpPr/>
          <p:nvPr/>
        </p:nvSpPr>
        <p:spPr>
          <a:xfrm>
            <a:off x="6878974" y="3490292"/>
            <a:ext cx="1850177" cy="516960"/>
          </a:xfrm>
          <a:prstGeom prst="wedgeRoundRectCallout">
            <a:avLst>
              <a:gd name="adj1" fmla="val -76877"/>
              <a:gd name="adj2" fmla="val 23401"/>
              <a:gd name="adj3" fmla="val 16667"/>
            </a:avLst>
          </a:prstGeom>
          <a:solidFill>
            <a:srgbClr val="E983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Live QoS metrics sent to the Fed-XAI app</a:t>
            </a:r>
            <a:endParaRPr lang="en-IT" sz="1200"/>
          </a:p>
        </p:txBody>
      </p:sp>
      <p:sp>
        <p:nvSpPr>
          <p:cNvPr id="110" name="TextBox 45">
            <a:extLst>
              <a:ext uri="{FF2B5EF4-FFF2-40B4-BE49-F238E27FC236}">
                <a16:creationId xmlns:a16="http://schemas.microsoft.com/office/drawing/2014/main" id="{9A023EB8-3A36-0002-3CD0-489A18915425}"/>
              </a:ext>
            </a:extLst>
          </p:cNvPr>
          <p:cNvSpPr txBox="1"/>
          <p:nvPr/>
        </p:nvSpPr>
        <p:spPr>
          <a:xfrm>
            <a:off x="8689538" y="5598071"/>
            <a:ext cx="1770070" cy="307777"/>
          </a:xfrm>
          <a:prstGeom prst="rect">
            <a:avLst/>
          </a:prstGeom>
          <a:noFill/>
        </p:spPr>
        <p:txBody>
          <a:bodyPr wrap="square" rtlCol="0">
            <a:spAutoFit/>
          </a:bodyPr>
          <a:lstStyle/>
          <a:p>
            <a:pPr algn="ctr"/>
            <a:r>
              <a:rPr lang="it-IT" sz="1400" b="1" err="1"/>
              <a:t>receiver</a:t>
            </a:r>
            <a:r>
              <a:rPr lang="it-IT" sz="1400" b="1"/>
              <a:t> </a:t>
            </a:r>
            <a:r>
              <a:rPr lang="it-IT" sz="1400" b="1" err="1"/>
              <a:t>host</a:t>
            </a:r>
            <a:endParaRPr lang="it-IT" sz="1400" b="1"/>
          </a:p>
        </p:txBody>
      </p:sp>
      <p:sp>
        <p:nvSpPr>
          <p:cNvPr id="112" name="TextBox 47">
            <a:extLst>
              <a:ext uri="{FF2B5EF4-FFF2-40B4-BE49-F238E27FC236}">
                <a16:creationId xmlns:a16="http://schemas.microsoft.com/office/drawing/2014/main" id="{0BE94FEE-F201-2DD6-71DD-66BED0457CFE}"/>
              </a:ext>
            </a:extLst>
          </p:cNvPr>
          <p:cNvSpPr txBox="1"/>
          <p:nvPr/>
        </p:nvSpPr>
        <p:spPr>
          <a:xfrm>
            <a:off x="286884" y="5611031"/>
            <a:ext cx="1770070" cy="307777"/>
          </a:xfrm>
          <a:prstGeom prst="rect">
            <a:avLst/>
          </a:prstGeom>
          <a:noFill/>
        </p:spPr>
        <p:txBody>
          <a:bodyPr wrap="square" rtlCol="0">
            <a:spAutoFit/>
          </a:bodyPr>
          <a:lstStyle/>
          <a:p>
            <a:pPr algn="ctr"/>
            <a:r>
              <a:rPr lang="it-IT" sz="1400" b="1" err="1"/>
              <a:t>sender</a:t>
            </a:r>
            <a:r>
              <a:rPr lang="it-IT" sz="1400" b="1"/>
              <a:t> </a:t>
            </a:r>
            <a:r>
              <a:rPr lang="it-IT" sz="1400" b="1" err="1"/>
              <a:t>host</a:t>
            </a:r>
            <a:endParaRPr lang="it-IT" sz="1400" b="1"/>
          </a:p>
        </p:txBody>
      </p:sp>
      <p:sp>
        <p:nvSpPr>
          <p:cNvPr id="114" name="L-Shape 60">
            <a:extLst>
              <a:ext uri="{FF2B5EF4-FFF2-40B4-BE49-F238E27FC236}">
                <a16:creationId xmlns:a16="http://schemas.microsoft.com/office/drawing/2014/main" id="{C34C71B5-0D63-627F-31B0-8BBF46771539}"/>
              </a:ext>
            </a:extLst>
          </p:cNvPr>
          <p:cNvSpPr/>
          <p:nvPr/>
        </p:nvSpPr>
        <p:spPr>
          <a:xfrm rot="5400000">
            <a:off x="2993374" y="1902033"/>
            <a:ext cx="1284309" cy="1582274"/>
          </a:xfrm>
          <a:prstGeom prst="corner">
            <a:avLst>
              <a:gd name="adj1" fmla="val 98020"/>
              <a:gd name="adj2" fmla="val 100000"/>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L-Shape 60">
            <a:extLst>
              <a:ext uri="{FF2B5EF4-FFF2-40B4-BE49-F238E27FC236}">
                <a16:creationId xmlns:a16="http://schemas.microsoft.com/office/drawing/2014/main" id="{12DBDDF7-FEF6-3FAD-2948-E741035C5B36}"/>
              </a:ext>
            </a:extLst>
          </p:cNvPr>
          <p:cNvSpPr/>
          <p:nvPr/>
        </p:nvSpPr>
        <p:spPr>
          <a:xfrm rot="5400000">
            <a:off x="8360947" y="4319875"/>
            <a:ext cx="1198794" cy="1102236"/>
          </a:xfrm>
          <a:prstGeom prst="corner">
            <a:avLst>
              <a:gd name="adj1" fmla="val 98020"/>
              <a:gd name="adj2" fmla="val 100000"/>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L-Shape 60">
            <a:extLst>
              <a:ext uri="{FF2B5EF4-FFF2-40B4-BE49-F238E27FC236}">
                <a16:creationId xmlns:a16="http://schemas.microsoft.com/office/drawing/2014/main" id="{A66F5457-30E8-882E-C0A0-3BFB757914F1}"/>
              </a:ext>
            </a:extLst>
          </p:cNvPr>
          <p:cNvSpPr/>
          <p:nvPr/>
        </p:nvSpPr>
        <p:spPr>
          <a:xfrm rot="5400000">
            <a:off x="9576031" y="4311636"/>
            <a:ext cx="1198794" cy="1102236"/>
          </a:xfrm>
          <a:prstGeom prst="corner">
            <a:avLst>
              <a:gd name="adj1" fmla="val 98020"/>
              <a:gd name="adj2" fmla="val 100000"/>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7" name="Straight Arrow Connector 27">
            <a:extLst>
              <a:ext uri="{FF2B5EF4-FFF2-40B4-BE49-F238E27FC236}">
                <a16:creationId xmlns:a16="http://schemas.microsoft.com/office/drawing/2014/main" id="{36A5E52F-C52D-A310-7010-FB4147B269C5}"/>
              </a:ext>
            </a:extLst>
          </p:cNvPr>
          <p:cNvCxnSpPr>
            <a:cxnSpLocks/>
          </p:cNvCxnSpPr>
          <p:nvPr/>
        </p:nvCxnSpPr>
        <p:spPr>
          <a:xfrm>
            <a:off x="1552646" y="4723605"/>
            <a:ext cx="7136892" cy="0"/>
          </a:xfrm>
          <a:prstGeom prst="straightConnector1">
            <a:avLst/>
          </a:prstGeom>
          <a:ln w="25400">
            <a:solidFill>
              <a:schemeClr val="accent1">
                <a:alpha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Connector 86">
            <a:extLst>
              <a:ext uri="{FF2B5EF4-FFF2-40B4-BE49-F238E27FC236}">
                <a16:creationId xmlns:a16="http://schemas.microsoft.com/office/drawing/2014/main" id="{124988C1-9522-EEAB-40A5-9CE475021807}"/>
              </a:ext>
            </a:extLst>
          </p:cNvPr>
          <p:cNvCxnSpPr>
            <a:cxnSpLocks/>
            <a:stCxn id="103" idx="0"/>
            <a:endCxn id="63" idx="2"/>
          </p:cNvCxnSpPr>
          <p:nvPr/>
        </p:nvCxnSpPr>
        <p:spPr>
          <a:xfrm>
            <a:off x="6305959" y="3711180"/>
            <a:ext cx="0" cy="279525"/>
          </a:xfrm>
          <a:prstGeom prst="line">
            <a:avLst/>
          </a:prstGeom>
          <a:ln w="190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9" name="Straight Connector 86">
            <a:extLst>
              <a:ext uri="{FF2B5EF4-FFF2-40B4-BE49-F238E27FC236}">
                <a16:creationId xmlns:a16="http://schemas.microsoft.com/office/drawing/2014/main" id="{35CF72DF-43B2-B275-6FB4-BB25DA583321}"/>
              </a:ext>
            </a:extLst>
          </p:cNvPr>
          <p:cNvCxnSpPr>
            <a:cxnSpLocks/>
          </p:cNvCxnSpPr>
          <p:nvPr/>
        </p:nvCxnSpPr>
        <p:spPr>
          <a:xfrm flipH="1">
            <a:off x="6314894" y="4340132"/>
            <a:ext cx="1" cy="301283"/>
          </a:xfrm>
          <a:prstGeom prst="line">
            <a:avLst/>
          </a:prstGeom>
          <a:ln w="190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26" name="Picture 4">
            <a:extLst>
              <a:ext uri="{FF2B5EF4-FFF2-40B4-BE49-F238E27FC236}">
                <a16:creationId xmlns:a16="http://schemas.microsoft.com/office/drawing/2014/main" id="{9179D609-EACC-9F90-B4F7-46BEF61526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06156" y="1676660"/>
            <a:ext cx="918651" cy="223009"/>
          </a:xfrm>
          <a:prstGeom prst="rect">
            <a:avLst/>
          </a:prstGeom>
          <a:noFill/>
          <a:extLst>
            <a:ext uri="{909E8E84-426E-40DD-AFC4-6F175D3DCCD1}">
              <a14:hiddenFill xmlns:a14="http://schemas.microsoft.com/office/drawing/2010/main">
                <a:solidFill>
                  <a:srgbClr val="FFFFFF"/>
                </a:solidFill>
              </a14:hiddenFill>
            </a:ext>
          </a:extLst>
        </p:spPr>
      </p:pic>
      <p:pic>
        <p:nvPicPr>
          <p:cNvPr id="127" name="Immagine 126">
            <a:extLst>
              <a:ext uri="{FF2B5EF4-FFF2-40B4-BE49-F238E27FC236}">
                <a16:creationId xmlns:a16="http://schemas.microsoft.com/office/drawing/2014/main" id="{0AFDD681-9E4D-ECF7-58D9-747E2D69E0E5}"/>
              </a:ext>
            </a:extLst>
          </p:cNvPr>
          <p:cNvPicPr>
            <a:picLocks noChangeAspect="1"/>
          </p:cNvPicPr>
          <p:nvPr/>
        </p:nvPicPr>
        <p:blipFill>
          <a:blip r:embed="rId19"/>
          <a:stretch>
            <a:fillRect/>
          </a:stretch>
        </p:blipFill>
        <p:spPr>
          <a:xfrm>
            <a:off x="10887779" y="3114602"/>
            <a:ext cx="1304221" cy="1304221"/>
          </a:xfrm>
          <a:prstGeom prst="rect">
            <a:avLst/>
          </a:prstGeom>
        </p:spPr>
      </p:pic>
      <p:pic>
        <p:nvPicPr>
          <p:cNvPr id="135" name="Picture 15" descr="A close up of a sign&#10;&#10;Description automatically generated">
            <a:extLst>
              <a:ext uri="{FF2B5EF4-FFF2-40B4-BE49-F238E27FC236}">
                <a16:creationId xmlns:a16="http://schemas.microsoft.com/office/drawing/2014/main" id="{4719BF20-337E-8DE7-3540-B61B8661666D}"/>
              </a:ext>
            </a:extLst>
          </p:cNvPr>
          <p:cNvPicPr>
            <a:picLocks noChangeAspect="1"/>
          </p:cNvPicPr>
          <p:nvPr/>
        </p:nvPicPr>
        <p:blipFill>
          <a:blip r:embed="rId20"/>
          <a:stretch>
            <a:fillRect/>
          </a:stretch>
        </p:blipFill>
        <p:spPr>
          <a:xfrm>
            <a:off x="10626785" y="329134"/>
            <a:ext cx="1187342" cy="971964"/>
          </a:xfrm>
          <a:prstGeom prst="rect">
            <a:avLst/>
          </a:prstGeom>
        </p:spPr>
      </p:pic>
      <p:sp>
        <p:nvSpPr>
          <p:cNvPr id="139" name="CasellaDiTesto 138">
            <a:extLst>
              <a:ext uri="{FF2B5EF4-FFF2-40B4-BE49-F238E27FC236}">
                <a16:creationId xmlns:a16="http://schemas.microsoft.com/office/drawing/2014/main" id="{F65691F5-88D4-BB7B-15D5-DB5096FC725D}"/>
              </a:ext>
            </a:extLst>
          </p:cNvPr>
          <p:cNvSpPr txBox="1"/>
          <p:nvPr/>
        </p:nvSpPr>
        <p:spPr>
          <a:xfrm>
            <a:off x="355868" y="6171353"/>
            <a:ext cx="11229975" cy="738664"/>
          </a:xfrm>
          <a:prstGeom prst="rect">
            <a:avLst/>
          </a:prstGeom>
          <a:noFill/>
          <a:ln>
            <a:solidFill>
              <a:schemeClr val="accent1">
                <a:shade val="15000"/>
              </a:schemeClr>
            </a:solidFill>
          </a:ln>
        </p:spPr>
        <p:txBody>
          <a:bodyPr wrap="square" rtlCol="0">
            <a:spAutoFit/>
          </a:bodyPr>
          <a:lstStyle/>
          <a:p>
            <a:r>
              <a:rPr lang="it-IT" sz="1400" b="0" i="0" u="none" strike="noStrike" dirty="0" err="1">
                <a:solidFill>
                  <a:srgbClr val="222222"/>
                </a:solidFill>
                <a:effectLst/>
                <a:latin typeface="Arial" panose="020B0604020202020204" pitchFamily="34" charset="0"/>
              </a:rPr>
              <a:t>Corcuera</a:t>
            </a:r>
            <a:r>
              <a:rPr lang="it-IT" sz="1400" b="0" i="0" u="none" strike="noStrike" dirty="0">
                <a:solidFill>
                  <a:srgbClr val="222222"/>
                </a:solidFill>
                <a:effectLst/>
                <a:latin typeface="Arial" panose="020B0604020202020204" pitchFamily="34" charset="0"/>
              </a:rPr>
              <a:t> </a:t>
            </a:r>
            <a:r>
              <a:rPr lang="it-IT" sz="1400" b="0" i="0" u="none" strike="noStrike" dirty="0" err="1">
                <a:solidFill>
                  <a:srgbClr val="222222"/>
                </a:solidFill>
                <a:effectLst/>
                <a:latin typeface="Arial" panose="020B0604020202020204" pitchFamily="34" charset="0"/>
              </a:rPr>
              <a:t>Barcena</a:t>
            </a:r>
            <a:r>
              <a:rPr lang="it-IT" sz="1400" b="0" i="0" u="none" strike="noStrike" dirty="0">
                <a:solidFill>
                  <a:srgbClr val="222222"/>
                </a:solidFill>
                <a:effectLst/>
                <a:latin typeface="Arial" panose="020B0604020202020204" pitchFamily="34" charset="0"/>
              </a:rPr>
              <a:t>, </a:t>
            </a:r>
            <a:r>
              <a:rPr lang="it-IT" sz="1400" b="0" i="0" u="none" strike="noStrike" dirty="0" err="1">
                <a:solidFill>
                  <a:srgbClr val="222222"/>
                </a:solidFill>
                <a:effectLst/>
                <a:latin typeface="Arial" panose="020B0604020202020204" pitchFamily="34" charset="0"/>
              </a:rPr>
              <a:t>J</a:t>
            </a:r>
            <a:r>
              <a:rPr lang="it-IT" sz="1400" b="0" i="0" u="none" strike="noStrike" dirty="0">
                <a:solidFill>
                  <a:srgbClr val="222222"/>
                </a:solidFill>
                <a:effectLst/>
                <a:latin typeface="Arial" panose="020B0604020202020204" pitchFamily="34" charset="0"/>
              </a:rPr>
              <a:t>. L., Mattia </a:t>
            </a:r>
            <a:r>
              <a:rPr lang="it-IT" sz="1400" b="0" i="0" u="none" strike="noStrike" dirty="0" err="1">
                <a:solidFill>
                  <a:srgbClr val="222222"/>
                </a:solidFill>
                <a:effectLst/>
                <a:latin typeface="Arial" panose="020B0604020202020204" pitchFamily="34" charset="0"/>
              </a:rPr>
              <a:t>Daole</a:t>
            </a:r>
            <a:r>
              <a:rPr lang="it-IT" sz="1400" b="0" i="0" u="none" strike="noStrike" dirty="0">
                <a:solidFill>
                  <a:srgbClr val="222222"/>
                </a:solidFill>
                <a:effectLst/>
                <a:latin typeface="Arial" panose="020B0604020202020204" pitchFamily="34" charset="0"/>
              </a:rPr>
              <a:t>, Pietro </a:t>
            </a:r>
            <a:r>
              <a:rPr lang="it-IT" sz="1400" b="0" i="0" u="none" strike="noStrike" dirty="0" err="1">
                <a:solidFill>
                  <a:srgbClr val="222222"/>
                </a:solidFill>
                <a:effectLst/>
                <a:latin typeface="Arial" panose="020B0604020202020204" pitchFamily="34" charset="0"/>
              </a:rPr>
              <a:t>Ducange</a:t>
            </a:r>
            <a:r>
              <a:rPr lang="it-IT" sz="1400" b="0" i="0" u="none" strike="noStrike" dirty="0">
                <a:solidFill>
                  <a:srgbClr val="222222"/>
                </a:solidFill>
                <a:effectLst/>
                <a:latin typeface="Arial" panose="020B0604020202020204" pitchFamily="34" charset="0"/>
              </a:rPr>
              <a:t>, Francesco </a:t>
            </a:r>
            <a:r>
              <a:rPr lang="it-IT" sz="1400" b="0" i="0" u="none" strike="noStrike" dirty="0" err="1">
                <a:solidFill>
                  <a:srgbClr val="222222"/>
                </a:solidFill>
                <a:effectLst/>
                <a:latin typeface="Arial" panose="020B0604020202020204" pitchFamily="34" charset="0"/>
              </a:rPr>
              <a:t>Marcelloni</a:t>
            </a:r>
            <a:r>
              <a:rPr lang="it-IT" sz="1400" b="0" i="0" u="none" strike="noStrike" dirty="0">
                <a:solidFill>
                  <a:srgbClr val="222222"/>
                </a:solidFill>
                <a:effectLst/>
                <a:latin typeface="Arial" panose="020B0604020202020204" pitchFamily="34" charset="0"/>
              </a:rPr>
              <a:t>, Giovanni Nardini, Alessandro Renda, and Giovanni </a:t>
            </a:r>
            <a:r>
              <a:rPr lang="it-IT" sz="1400" b="0" i="0" u="none" strike="noStrike" dirty="0" err="1">
                <a:solidFill>
                  <a:srgbClr val="222222"/>
                </a:solidFill>
                <a:effectLst/>
                <a:latin typeface="Arial" panose="020B0604020202020204" pitchFamily="34" charset="0"/>
              </a:rPr>
              <a:t>Stea</a:t>
            </a:r>
            <a:r>
              <a:rPr lang="it-IT" sz="1400" b="0" i="0" u="none" strike="noStrike" dirty="0">
                <a:solidFill>
                  <a:srgbClr val="222222"/>
                </a:solidFill>
                <a:effectLst/>
                <a:latin typeface="Arial" panose="020B0604020202020204" pitchFamily="34" charset="0"/>
              </a:rPr>
              <a:t>. "</a:t>
            </a:r>
            <a:r>
              <a:rPr lang="it-IT" sz="1400" b="0" i="0" u="none" strike="noStrike" dirty="0" err="1">
                <a:solidFill>
                  <a:srgbClr val="222222"/>
                </a:solidFill>
                <a:effectLst/>
                <a:latin typeface="Arial" panose="020B0604020202020204" pitchFamily="34" charset="0"/>
              </a:rPr>
              <a:t>Federated</a:t>
            </a:r>
            <a:r>
              <a:rPr lang="it-IT" sz="1400" b="0" i="0" u="none" strike="noStrike" dirty="0">
                <a:solidFill>
                  <a:srgbClr val="222222"/>
                </a:solidFill>
                <a:effectLst/>
                <a:latin typeface="Arial" panose="020B0604020202020204" pitchFamily="34" charset="0"/>
              </a:rPr>
              <a:t> Learning of </a:t>
            </a:r>
            <a:r>
              <a:rPr lang="it-IT" sz="1400" b="0" i="0" u="none" strike="noStrike" dirty="0" err="1">
                <a:solidFill>
                  <a:srgbClr val="222222"/>
                </a:solidFill>
                <a:effectLst/>
                <a:latin typeface="Arial" panose="020B0604020202020204" pitchFamily="34" charset="0"/>
              </a:rPr>
              <a:t>Explainable</a:t>
            </a:r>
            <a:r>
              <a:rPr lang="it-IT" sz="1400" b="0" i="0" u="none" strike="noStrike" dirty="0">
                <a:solidFill>
                  <a:srgbClr val="222222"/>
                </a:solidFill>
                <a:effectLst/>
                <a:latin typeface="Arial" panose="020B0604020202020204" pitchFamily="34" charset="0"/>
              </a:rPr>
              <a:t> </a:t>
            </a:r>
            <a:r>
              <a:rPr lang="it-IT" sz="1400" b="0" i="0" u="none" strike="noStrike" dirty="0" err="1">
                <a:solidFill>
                  <a:srgbClr val="222222"/>
                </a:solidFill>
                <a:effectLst/>
                <a:latin typeface="Arial" panose="020B0604020202020204" pitchFamily="34" charset="0"/>
              </a:rPr>
              <a:t>Artificial</a:t>
            </a:r>
            <a:r>
              <a:rPr lang="it-IT" sz="1400" b="0" i="0" u="none" strike="noStrike" dirty="0">
                <a:solidFill>
                  <a:srgbClr val="222222"/>
                </a:solidFill>
                <a:effectLst/>
                <a:latin typeface="Arial" panose="020B0604020202020204" pitchFamily="34" charset="0"/>
              </a:rPr>
              <a:t> Intelligence Models: A </a:t>
            </a:r>
            <a:r>
              <a:rPr lang="it-IT" sz="1400" b="0" i="0" u="none" strike="noStrike" dirty="0" err="1">
                <a:solidFill>
                  <a:srgbClr val="222222"/>
                </a:solidFill>
                <a:effectLst/>
                <a:latin typeface="Arial" panose="020B0604020202020204" pitchFamily="34" charset="0"/>
              </a:rPr>
              <a:t>Proof</a:t>
            </a:r>
            <a:r>
              <a:rPr lang="it-IT" sz="1400" b="0" i="0" u="none" strike="noStrike" dirty="0">
                <a:solidFill>
                  <a:srgbClr val="222222"/>
                </a:solidFill>
                <a:effectLst/>
                <a:latin typeface="Arial" panose="020B0604020202020204" pitchFamily="34" charset="0"/>
              </a:rPr>
              <a:t>-of-Concept for Video-streaming Quality Forecasting in B5G/6G networks." In </a:t>
            </a:r>
            <a:r>
              <a:rPr lang="it-IT" sz="1400" b="0" i="1" u="none" strike="noStrike" dirty="0">
                <a:solidFill>
                  <a:srgbClr val="222222"/>
                </a:solidFill>
                <a:effectLst/>
                <a:latin typeface="Arial" panose="020B0604020202020204" pitchFamily="34" charset="0"/>
              </a:rPr>
              <a:t>CEUR WORKSHOP PROCEEDINGS</a:t>
            </a:r>
            <a:r>
              <a:rPr lang="it-IT" sz="1400" b="0" i="0" u="none" strike="noStrike" dirty="0">
                <a:solidFill>
                  <a:srgbClr val="222222"/>
                </a:solidFill>
                <a:effectLst/>
                <a:latin typeface="Arial" panose="020B0604020202020204" pitchFamily="34" charset="0"/>
              </a:rPr>
              <a:t>, vol. 3554, pp. 164-168. CEUR-WS, 2023.</a:t>
            </a:r>
            <a:endParaRPr lang="en-US" sz="1400" dirty="0"/>
          </a:p>
        </p:txBody>
      </p:sp>
    </p:spTree>
    <p:extLst>
      <p:ext uri="{BB962C8B-B14F-4D97-AF65-F5344CB8AC3E}">
        <p14:creationId xmlns:p14="http://schemas.microsoft.com/office/powerpoint/2010/main" val="59132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84" grpId="0" animBg="1"/>
      <p:bldP spid="85" grpId="0" animBg="1"/>
      <p:bldP spid="87" grpId="0" animBg="1"/>
      <p:bldP spid="109" grpId="0" animBg="1"/>
      <p:bldP spid="114" grpId="0" animBg="1"/>
      <p:bldP spid="115" grpId="0" animBg="1"/>
      <p:bldP spid="1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0B24D3-180B-DF38-39D2-FA6588C329A5}"/>
              </a:ext>
            </a:extLst>
          </p:cNvPr>
          <p:cNvSpPr>
            <a:spLocks noGrp="1"/>
          </p:cNvSpPr>
          <p:nvPr>
            <p:ph type="title"/>
          </p:nvPr>
        </p:nvSpPr>
        <p:spPr>
          <a:xfrm>
            <a:off x="135731" y="365125"/>
            <a:ext cx="12465843" cy="1325563"/>
          </a:xfrm>
        </p:spPr>
        <p:txBody>
          <a:bodyPr>
            <a:normAutofit fontScale="90000"/>
          </a:bodyPr>
          <a:lstStyle/>
          <a:p>
            <a:r>
              <a:rPr lang="en-GB" sz="4400" dirty="0">
                <a:solidFill>
                  <a:schemeClr val="tx2">
                    <a:lumMod val="75000"/>
                  </a:schemeClr>
                </a:solidFill>
                <a:cs typeface="Calibri"/>
              </a:rPr>
              <a:t>Fed-XAI in Cybersecurity: </a:t>
            </a:r>
            <a:br>
              <a:rPr lang="en-GB" sz="4400" dirty="0">
                <a:solidFill>
                  <a:schemeClr val="tx2">
                    <a:lumMod val="75000"/>
                  </a:schemeClr>
                </a:solidFill>
                <a:cs typeface="Calibri"/>
              </a:rPr>
            </a:br>
            <a:r>
              <a:rPr lang="en-US" sz="3700" dirty="0"/>
              <a:t>Decentralized and Trustworthy Intrusion Detection </a:t>
            </a:r>
            <a:r>
              <a:rPr lang="en-US" sz="3700" dirty="0" err="1"/>
              <a:t>Sytem</a:t>
            </a:r>
            <a:r>
              <a:rPr lang="en-US" sz="3700" dirty="0"/>
              <a:t> (IDS)</a:t>
            </a:r>
            <a:br>
              <a:rPr lang="en-US" b="1" dirty="0"/>
            </a:br>
            <a:endParaRPr lang="en-US" b="1" dirty="0"/>
          </a:p>
        </p:txBody>
      </p:sp>
      <p:sp>
        <p:nvSpPr>
          <p:cNvPr id="3" name="Segnaposto contenuto 2">
            <a:extLst>
              <a:ext uri="{FF2B5EF4-FFF2-40B4-BE49-F238E27FC236}">
                <a16:creationId xmlns:a16="http://schemas.microsoft.com/office/drawing/2014/main" id="{EE3BC62D-CBFC-44A5-6A68-86A828B8F024}"/>
              </a:ext>
            </a:extLst>
          </p:cNvPr>
          <p:cNvSpPr>
            <a:spLocks noGrp="1"/>
          </p:cNvSpPr>
          <p:nvPr>
            <p:ph idx="1"/>
          </p:nvPr>
        </p:nvSpPr>
        <p:spPr>
          <a:xfrm>
            <a:off x="484632" y="1508252"/>
            <a:ext cx="5611368" cy="4351338"/>
          </a:xfrm>
        </p:spPr>
        <p:txBody>
          <a:bodyPr/>
          <a:lstStyle/>
          <a:p>
            <a:pPr marL="114300" indent="0">
              <a:buNone/>
            </a:pPr>
            <a:r>
              <a:rPr lang="en-US" dirty="0"/>
              <a:t>Goals:</a:t>
            </a:r>
          </a:p>
          <a:p>
            <a:r>
              <a:rPr lang="en-US" dirty="0"/>
              <a:t>To build a </a:t>
            </a:r>
            <a:r>
              <a:rPr lang="en-US" b="1" i="1" dirty="0"/>
              <a:t>decentralized IDS</a:t>
            </a:r>
          </a:p>
          <a:p>
            <a:r>
              <a:rPr lang="en-US" dirty="0"/>
              <a:t>To ensure data</a:t>
            </a:r>
            <a:r>
              <a:rPr lang="en-US" b="1" i="1" dirty="0"/>
              <a:t> privacy</a:t>
            </a:r>
          </a:p>
          <a:p>
            <a:r>
              <a:rPr lang="en-US" dirty="0"/>
              <a:t>To deliver </a:t>
            </a:r>
            <a:r>
              <a:rPr lang="en-US" b="1" i="1" dirty="0"/>
              <a:t>accurate predictions</a:t>
            </a:r>
          </a:p>
          <a:p>
            <a:r>
              <a:rPr lang="en-US" dirty="0"/>
              <a:t> To provide reliable and </a:t>
            </a:r>
            <a:r>
              <a:rPr lang="en-US" b="1" i="1" dirty="0"/>
              <a:t>consistent explanations </a:t>
            </a:r>
            <a:r>
              <a:rPr lang="en-US" dirty="0"/>
              <a:t>of  predictions</a:t>
            </a:r>
          </a:p>
        </p:txBody>
      </p:sp>
      <p:pic>
        <p:nvPicPr>
          <p:cNvPr id="7" name="Immagine 6" descr="Immagine che contiene diagramma, bianco, clipart&#10;&#10;Il contenuto generato dall'IA potrebbe non essere corretto.">
            <a:extLst>
              <a:ext uri="{FF2B5EF4-FFF2-40B4-BE49-F238E27FC236}">
                <a16:creationId xmlns:a16="http://schemas.microsoft.com/office/drawing/2014/main" id="{C399B707-9579-99B3-0DC2-9C51D09D7D5A}"/>
              </a:ext>
            </a:extLst>
          </p:cNvPr>
          <p:cNvPicPr>
            <a:picLocks noChangeAspect="1"/>
          </p:cNvPicPr>
          <p:nvPr/>
        </p:nvPicPr>
        <p:blipFill>
          <a:blip r:embed="rId3"/>
          <a:stretch>
            <a:fillRect/>
          </a:stretch>
        </p:blipFill>
        <p:spPr>
          <a:xfrm>
            <a:off x="6010656" y="1508252"/>
            <a:ext cx="5762244" cy="3841496"/>
          </a:xfrm>
          <a:prstGeom prst="rect">
            <a:avLst/>
          </a:prstGeom>
        </p:spPr>
      </p:pic>
      <p:sp>
        <p:nvSpPr>
          <p:cNvPr id="4" name="CasellaDiTesto 3">
            <a:extLst>
              <a:ext uri="{FF2B5EF4-FFF2-40B4-BE49-F238E27FC236}">
                <a16:creationId xmlns:a16="http://schemas.microsoft.com/office/drawing/2014/main" id="{85FAF14A-3BFE-9799-D39F-944F6E60C7B2}"/>
              </a:ext>
            </a:extLst>
          </p:cNvPr>
          <p:cNvSpPr txBox="1"/>
          <p:nvPr/>
        </p:nvSpPr>
        <p:spPr>
          <a:xfrm>
            <a:off x="550069" y="5500687"/>
            <a:ext cx="11222831" cy="523220"/>
          </a:xfrm>
          <a:prstGeom prst="rect">
            <a:avLst/>
          </a:prstGeom>
          <a:noFill/>
          <a:ln>
            <a:solidFill>
              <a:schemeClr val="accent1">
                <a:shade val="15000"/>
              </a:schemeClr>
            </a:solidFill>
          </a:ln>
        </p:spPr>
        <p:txBody>
          <a:bodyPr wrap="square" rtlCol="0">
            <a:spAutoFit/>
          </a:bodyPr>
          <a:lstStyle/>
          <a:p>
            <a:r>
              <a:rPr lang="it-IT" sz="1400" dirty="0" err="1"/>
              <a:t>P</a:t>
            </a:r>
            <a:r>
              <a:rPr lang="it-IT" sz="1400" dirty="0"/>
              <a:t> </a:t>
            </a:r>
            <a:r>
              <a:rPr lang="it-IT" sz="1400" dirty="0" err="1"/>
              <a:t>Ducange</a:t>
            </a:r>
            <a:r>
              <a:rPr lang="it-IT" sz="1400" dirty="0"/>
              <a:t>, M Fazzolari, </a:t>
            </a:r>
            <a:r>
              <a:rPr lang="it-IT" sz="1400" dirty="0" err="1"/>
              <a:t>F</a:t>
            </a:r>
            <a:r>
              <a:rPr lang="it-IT" sz="1400" dirty="0"/>
              <a:t> </a:t>
            </a:r>
            <a:r>
              <a:rPr lang="it-IT" sz="1400" dirty="0" err="1"/>
              <a:t>Marcelloni</a:t>
            </a:r>
            <a:r>
              <a:rPr lang="it-IT" sz="1400" dirty="0"/>
              <a:t>, GC Miglionico, “</a:t>
            </a:r>
            <a:r>
              <a:rPr lang="it-IT" sz="1400" dirty="0" err="1"/>
              <a:t>Leveraging</a:t>
            </a:r>
            <a:r>
              <a:rPr lang="it-IT" sz="1400" dirty="0"/>
              <a:t> </a:t>
            </a:r>
            <a:r>
              <a:rPr lang="it-IT" sz="1400" dirty="0" err="1"/>
              <a:t>explainability</a:t>
            </a:r>
            <a:r>
              <a:rPr lang="it-IT" sz="1400" dirty="0"/>
              <a:t> of AI-</a:t>
            </a:r>
            <a:r>
              <a:rPr lang="it-IT" sz="1400" dirty="0" err="1"/>
              <a:t>based</a:t>
            </a:r>
            <a:r>
              <a:rPr lang="it-IT" sz="1400" dirty="0"/>
              <a:t> </a:t>
            </a:r>
            <a:r>
              <a:rPr lang="it-IT" sz="1400" dirty="0" err="1"/>
              <a:t>intrusion</a:t>
            </a:r>
            <a:r>
              <a:rPr lang="it-IT" sz="1400" dirty="0"/>
              <a:t> </a:t>
            </a:r>
            <a:r>
              <a:rPr lang="it-IT" sz="1400" dirty="0" err="1"/>
              <a:t>detection</a:t>
            </a:r>
            <a:r>
              <a:rPr lang="it-IT" sz="1400" dirty="0"/>
              <a:t> systems in </a:t>
            </a:r>
            <a:r>
              <a:rPr lang="it-IT" sz="1400" dirty="0" err="1"/>
              <a:t>Federated</a:t>
            </a:r>
            <a:r>
              <a:rPr lang="it-IT" sz="1400" dirty="0"/>
              <a:t> Learning </a:t>
            </a:r>
            <a:r>
              <a:rPr lang="it-IT" sz="1400" dirty="0" err="1"/>
              <a:t>environments</a:t>
            </a:r>
            <a:r>
              <a:rPr lang="it-IT" sz="1400" dirty="0"/>
              <a:t>”, 2025 International Joint Conference on </a:t>
            </a:r>
            <a:r>
              <a:rPr lang="it-IT" sz="1400" dirty="0" err="1"/>
              <a:t>Neural</a:t>
            </a:r>
            <a:r>
              <a:rPr lang="it-IT" sz="1400" dirty="0"/>
              <a:t> Networks (IJCNN), 1-9, 2025</a:t>
            </a:r>
          </a:p>
        </p:txBody>
      </p:sp>
    </p:spTree>
    <p:extLst>
      <p:ext uri="{BB962C8B-B14F-4D97-AF65-F5344CB8AC3E}">
        <p14:creationId xmlns:p14="http://schemas.microsoft.com/office/powerpoint/2010/main" val="4104256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476305-6DAC-FE4A-85B2-DD78DCD7E279}"/>
              </a:ext>
            </a:extLst>
          </p:cNvPr>
          <p:cNvSpPr>
            <a:spLocks noGrp="1"/>
          </p:cNvSpPr>
          <p:nvPr>
            <p:ph type="title"/>
          </p:nvPr>
        </p:nvSpPr>
        <p:spPr>
          <a:xfrm>
            <a:off x="234176" y="365125"/>
            <a:ext cx="11653024" cy="1325563"/>
          </a:xfrm>
        </p:spPr>
        <p:txBody>
          <a:bodyPr>
            <a:normAutofit/>
          </a:bodyPr>
          <a:lstStyle/>
          <a:p>
            <a:r>
              <a:rPr lang="en-US" sz="4000" dirty="0"/>
              <a:t>The Proposed (FED-SHAP based) Decentralized and Trustworthy IDS</a:t>
            </a:r>
          </a:p>
        </p:txBody>
      </p:sp>
      <p:pic>
        <p:nvPicPr>
          <p:cNvPr id="4" name="Immagine 3">
            <a:extLst>
              <a:ext uri="{FF2B5EF4-FFF2-40B4-BE49-F238E27FC236}">
                <a16:creationId xmlns:a16="http://schemas.microsoft.com/office/drawing/2014/main" id="{7699240D-A631-A723-17A8-300092D92320}"/>
              </a:ext>
            </a:extLst>
          </p:cNvPr>
          <p:cNvPicPr>
            <a:picLocks noChangeAspect="1"/>
          </p:cNvPicPr>
          <p:nvPr/>
        </p:nvPicPr>
        <p:blipFill>
          <a:blip r:embed="rId3"/>
          <a:stretch>
            <a:fillRect/>
          </a:stretch>
        </p:blipFill>
        <p:spPr>
          <a:xfrm>
            <a:off x="5345152" y="1361145"/>
            <a:ext cx="6846848" cy="4654697"/>
          </a:xfrm>
          <a:prstGeom prst="rect">
            <a:avLst/>
          </a:prstGeom>
        </p:spPr>
      </p:pic>
      <p:sp>
        <p:nvSpPr>
          <p:cNvPr id="5" name="CasellaDiTesto 4">
            <a:extLst>
              <a:ext uri="{FF2B5EF4-FFF2-40B4-BE49-F238E27FC236}">
                <a16:creationId xmlns:a16="http://schemas.microsoft.com/office/drawing/2014/main" id="{1C370B40-BB74-4A75-4AE8-E47CB1F55CF3}"/>
              </a:ext>
            </a:extLst>
          </p:cNvPr>
          <p:cNvSpPr txBox="1"/>
          <p:nvPr/>
        </p:nvSpPr>
        <p:spPr>
          <a:xfrm>
            <a:off x="0" y="1690688"/>
            <a:ext cx="5917580" cy="4570482"/>
          </a:xfrm>
          <a:prstGeom prst="rect">
            <a:avLst/>
          </a:prstGeom>
          <a:noFill/>
        </p:spPr>
        <p:txBody>
          <a:bodyPr wrap="square" rtlCol="0">
            <a:spAutoFit/>
          </a:bodyPr>
          <a:lstStyle/>
          <a:p>
            <a:r>
              <a:rPr lang="en-US" sz="2200" b="1" dirty="0">
                <a:latin typeface="Aptos" panose="020B0004020202020204" pitchFamily="34" charset="0"/>
              </a:rPr>
              <a:t>Classification model: </a:t>
            </a:r>
          </a:p>
          <a:p>
            <a:pPr marL="800100" lvl="1" indent="-342900">
              <a:buFont typeface="Arial" panose="020B0604020202020204" pitchFamily="34" charset="0"/>
              <a:buChar char="•"/>
            </a:pPr>
            <a:r>
              <a:rPr lang="en-US" sz="2200" dirty="0">
                <a:latin typeface="Aptos" panose="020B0004020202020204" pitchFamily="34" charset="0"/>
              </a:rPr>
              <a:t>Multi-Layer Perceptron</a:t>
            </a:r>
          </a:p>
          <a:p>
            <a:pPr marL="800100" lvl="1" indent="-342900">
              <a:buFont typeface="Arial" panose="020B0604020202020204" pitchFamily="34" charset="0"/>
              <a:buChar char="•"/>
            </a:pPr>
            <a:r>
              <a:rPr lang="en-US" sz="2200" dirty="0">
                <a:latin typeface="Aptos" panose="020B0004020202020204" pitchFamily="34" charset="0"/>
              </a:rPr>
              <a:t>Accurate Prediction</a:t>
            </a:r>
          </a:p>
          <a:p>
            <a:pPr marL="800100" lvl="1" indent="-342900">
              <a:buFont typeface="Arial" panose="020B0604020202020204" pitchFamily="34" charset="0"/>
              <a:buChar char="•"/>
            </a:pPr>
            <a:r>
              <a:rPr lang="en-US" sz="2200" dirty="0">
                <a:latin typeface="Aptos" panose="020B0004020202020204" pitchFamily="34" charset="0"/>
              </a:rPr>
              <a:t>Opaque Model</a:t>
            </a:r>
          </a:p>
          <a:p>
            <a:endParaRPr lang="en-US" sz="2200" dirty="0">
              <a:latin typeface="Aptos" panose="020B0004020202020204" pitchFamily="34" charset="0"/>
            </a:endParaRPr>
          </a:p>
          <a:p>
            <a:r>
              <a:rPr lang="en-US" sz="2200" b="1" dirty="0">
                <a:latin typeface="Aptos" panose="020B0004020202020204" pitchFamily="34" charset="0"/>
              </a:rPr>
              <a:t>Post-Hoc Explainer</a:t>
            </a:r>
            <a:r>
              <a:rPr lang="en-US" sz="2200" dirty="0">
                <a:latin typeface="Aptos" panose="020B0004020202020204" pitchFamily="34" charset="0"/>
              </a:rPr>
              <a:t>: </a:t>
            </a:r>
            <a:r>
              <a:rPr lang="en-GB" altLang="ko-KR" sz="2400" b="1" dirty="0">
                <a:solidFill>
                  <a:schemeClr val="tx2">
                    <a:lumMod val="75000"/>
                  </a:schemeClr>
                </a:solidFill>
                <a:latin typeface="Aptos" panose="020B0004020202020204" pitchFamily="34" charset="0"/>
              </a:rPr>
              <a:t>SHAP </a:t>
            </a:r>
          </a:p>
          <a:p>
            <a:r>
              <a:rPr lang="en-GB" altLang="ko-KR" sz="2400" dirty="0">
                <a:solidFill>
                  <a:schemeClr val="tx2">
                    <a:lumMod val="75000"/>
                  </a:schemeClr>
                </a:solidFill>
                <a:latin typeface="Aptos" panose="020B0004020202020204" pitchFamily="34" charset="0"/>
              </a:rPr>
              <a:t>(</a:t>
            </a:r>
            <a:r>
              <a:rPr lang="en-GB" altLang="ko-KR" sz="2400" dirty="0" err="1">
                <a:solidFill>
                  <a:schemeClr val="tx2">
                    <a:lumMod val="75000"/>
                  </a:schemeClr>
                </a:solidFill>
                <a:latin typeface="Aptos" panose="020B0004020202020204" pitchFamily="34" charset="0"/>
              </a:rPr>
              <a:t>SHapley</a:t>
            </a:r>
            <a:r>
              <a:rPr lang="en-GB" altLang="ko-KR" sz="2400" dirty="0">
                <a:solidFill>
                  <a:schemeClr val="tx2">
                    <a:lumMod val="75000"/>
                  </a:schemeClr>
                </a:solidFill>
                <a:latin typeface="Aptos" panose="020B0004020202020204" pitchFamily="34" charset="0"/>
              </a:rPr>
              <a:t> Additive </a:t>
            </a:r>
            <a:r>
              <a:rPr lang="en-GB" altLang="ko-KR" sz="2400" dirty="0" err="1">
                <a:solidFill>
                  <a:schemeClr val="tx2">
                    <a:lumMod val="75000"/>
                  </a:schemeClr>
                </a:solidFill>
                <a:latin typeface="Aptos" panose="020B0004020202020204" pitchFamily="34" charset="0"/>
              </a:rPr>
              <a:t>exPlanations</a:t>
            </a:r>
            <a:r>
              <a:rPr lang="en-GB" altLang="ko-KR" sz="2400" dirty="0">
                <a:solidFill>
                  <a:schemeClr val="tx2">
                    <a:lumMod val="75000"/>
                  </a:schemeClr>
                </a:solidFill>
                <a:latin typeface="Aptos" panose="020B0004020202020204" pitchFamily="34" charset="0"/>
              </a:rPr>
              <a:t>) </a:t>
            </a:r>
            <a:endParaRPr lang="en-US" sz="2200" dirty="0">
              <a:latin typeface="Aptos" panose="020B0004020202020204" pitchFamily="34" charset="0"/>
            </a:endParaRPr>
          </a:p>
          <a:p>
            <a:pPr marL="800100" lvl="1" indent="-342900">
              <a:buFont typeface="Arial" panose="020B0604020202020204" pitchFamily="34" charset="0"/>
              <a:buChar char="•"/>
            </a:pPr>
            <a:r>
              <a:rPr lang="en-GB" sz="2000" b="1" dirty="0">
                <a:solidFill>
                  <a:schemeClr val="tx2"/>
                </a:solidFill>
                <a:latin typeface="Aptos" panose="020B0004020202020204" pitchFamily="34" charset="0"/>
              </a:rPr>
              <a:t>Local, </a:t>
            </a:r>
            <a:r>
              <a:rPr lang="en-GB" sz="2000" dirty="0">
                <a:solidFill>
                  <a:schemeClr val="tx2"/>
                </a:solidFill>
                <a:latin typeface="Aptos" panose="020B0004020202020204" pitchFamily="34" charset="0"/>
              </a:rPr>
              <a:t>i.e., explains individual predictions</a:t>
            </a:r>
            <a:endParaRPr lang="en-GB" sz="2000" b="1" dirty="0">
              <a:solidFill>
                <a:schemeClr val="tx2"/>
              </a:solidFill>
              <a:latin typeface="Aptos" panose="020B0004020202020204" pitchFamily="34" charset="0"/>
            </a:endParaRPr>
          </a:p>
          <a:p>
            <a:pPr marL="800100" lvl="1" indent="-342900">
              <a:buFont typeface="Arial" panose="020B0604020202020204" pitchFamily="34" charset="0"/>
              <a:buChar char="•"/>
            </a:pPr>
            <a:r>
              <a:rPr lang="en-GB" sz="2000" b="1" dirty="0" err="1">
                <a:solidFill>
                  <a:schemeClr val="tx2"/>
                </a:solidFill>
                <a:latin typeface="Aptos" panose="020B0004020202020204" pitchFamily="34" charset="0"/>
              </a:rPr>
              <a:t>KernelShap</a:t>
            </a:r>
            <a:r>
              <a:rPr lang="en-GB" sz="2000" b="1" dirty="0">
                <a:solidFill>
                  <a:schemeClr val="tx2"/>
                </a:solidFill>
                <a:latin typeface="Aptos" panose="020B0004020202020204" pitchFamily="34" charset="0"/>
              </a:rPr>
              <a:t> </a:t>
            </a:r>
            <a:r>
              <a:rPr lang="en-GB" sz="2000" dirty="0">
                <a:solidFill>
                  <a:schemeClr val="tx2"/>
                </a:solidFill>
                <a:latin typeface="Aptos" panose="020B0004020202020204" pitchFamily="34" charset="0"/>
              </a:rPr>
              <a:t>variant: linear regression-based approximation</a:t>
            </a:r>
          </a:p>
          <a:p>
            <a:pPr lvl="2"/>
            <a:r>
              <a:rPr lang="en-GB" sz="1700" dirty="0">
                <a:solidFill>
                  <a:schemeClr val="tx2"/>
                </a:solidFill>
                <a:latin typeface="Aptos" panose="020B0004020202020204" pitchFamily="34" charset="0"/>
              </a:rPr>
              <a:t>More </a:t>
            </a:r>
            <a:r>
              <a:rPr lang="en-GB" sz="1700" b="1" dirty="0">
                <a:solidFill>
                  <a:schemeClr val="tx2"/>
                </a:solidFill>
                <a:latin typeface="Aptos" panose="020B0004020202020204" pitchFamily="34" charset="0"/>
              </a:rPr>
              <a:t>efficient</a:t>
            </a:r>
            <a:r>
              <a:rPr lang="en-GB" sz="1700" dirty="0">
                <a:solidFill>
                  <a:schemeClr val="tx2"/>
                </a:solidFill>
                <a:latin typeface="Aptos" panose="020B0004020202020204" pitchFamily="34" charset="0"/>
              </a:rPr>
              <a:t> than naive calculation </a:t>
            </a:r>
          </a:p>
          <a:p>
            <a:pPr lvl="2"/>
            <a:r>
              <a:rPr lang="en-GB" sz="1700" b="1" dirty="0">
                <a:solidFill>
                  <a:schemeClr val="tx2"/>
                </a:solidFill>
                <a:latin typeface="Aptos" panose="020B0004020202020204" pitchFamily="34" charset="0"/>
              </a:rPr>
              <a:t>Model-agnostic, </a:t>
            </a:r>
            <a:r>
              <a:rPr lang="en-GB" sz="1700" dirty="0">
                <a:solidFill>
                  <a:schemeClr val="tx2"/>
                </a:solidFill>
                <a:latin typeface="Aptos" panose="020B0004020202020204" pitchFamily="34" charset="0"/>
              </a:rPr>
              <a:t>suited for both classification and regression tasks</a:t>
            </a:r>
            <a:endParaRPr lang="en-GB" sz="1700" b="1" dirty="0">
              <a:solidFill>
                <a:schemeClr val="tx2"/>
              </a:solidFill>
              <a:latin typeface="Aptos" panose="020B0004020202020204" pitchFamily="34" charset="0"/>
            </a:endParaRPr>
          </a:p>
          <a:p>
            <a:endParaRPr lang="en-US" sz="2200" dirty="0"/>
          </a:p>
        </p:txBody>
      </p:sp>
    </p:spTree>
    <p:extLst>
      <p:ext uri="{BB962C8B-B14F-4D97-AF65-F5344CB8AC3E}">
        <p14:creationId xmlns:p14="http://schemas.microsoft.com/office/powerpoint/2010/main" val="2446282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3708C4-75B7-28E3-5756-147F8B9DD32A}"/>
              </a:ext>
            </a:extLst>
          </p:cNvPr>
          <p:cNvSpPr>
            <a:spLocks noGrp="1"/>
          </p:cNvSpPr>
          <p:nvPr>
            <p:ph type="title"/>
          </p:nvPr>
        </p:nvSpPr>
        <p:spPr>
          <a:xfrm>
            <a:off x="0" y="171478"/>
            <a:ext cx="12496800" cy="1325563"/>
          </a:xfrm>
        </p:spPr>
        <p:txBody>
          <a:bodyPr>
            <a:normAutofit/>
          </a:bodyPr>
          <a:lstStyle/>
          <a:p>
            <a:r>
              <a:rPr lang="en-US" sz="4000" dirty="0"/>
              <a:t>Decentralized and Trustworthy IDS: </a:t>
            </a:r>
            <a:br>
              <a:rPr lang="en-US" sz="4000" dirty="0"/>
            </a:br>
            <a:r>
              <a:rPr lang="en-US" sz="3300" dirty="0"/>
              <a:t>Dataset and Experimental Scenarios (Non-IID)</a:t>
            </a:r>
          </a:p>
        </p:txBody>
      </p:sp>
      <p:pic>
        <p:nvPicPr>
          <p:cNvPr id="10" name="Immagine 9" descr="Immagine che contiene testo, schermata, Carattere, ricevuta&#10;&#10;Il contenuto generato dall'IA potrebbe non essere corretto.">
            <a:extLst>
              <a:ext uri="{FF2B5EF4-FFF2-40B4-BE49-F238E27FC236}">
                <a16:creationId xmlns:a16="http://schemas.microsoft.com/office/drawing/2014/main" id="{1162C7E1-5EE2-B646-675A-EF708DFB8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13" y="1690688"/>
            <a:ext cx="4406900" cy="2387600"/>
          </a:xfrm>
          <a:prstGeom prst="rect">
            <a:avLst/>
          </a:prstGeom>
        </p:spPr>
      </p:pic>
      <p:pic>
        <p:nvPicPr>
          <p:cNvPr id="12" name="Immagine 11" descr="Immagine che contiene testo, schermata, Carattere, numero&#10;&#10;Il contenuto generato dall'IA potrebbe non essere corretto.">
            <a:extLst>
              <a:ext uri="{FF2B5EF4-FFF2-40B4-BE49-F238E27FC236}">
                <a16:creationId xmlns:a16="http://schemas.microsoft.com/office/drawing/2014/main" id="{48F14575-7D62-68B6-9826-B90F3344E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871" y="4914652"/>
            <a:ext cx="5308600" cy="1803400"/>
          </a:xfrm>
          <a:prstGeom prst="rect">
            <a:avLst/>
          </a:prstGeom>
        </p:spPr>
      </p:pic>
      <p:pic>
        <p:nvPicPr>
          <p:cNvPr id="14" name="Immagine 13" descr="Immagine che contiene testo, schermata, numero, Carattere&#10;&#10;Il contenuto generato dall'IA potrebbe non essere corretto.">
            <a:extLst>
              <a:ext uri="{FF2B5EF4-FFF2-40B4-BE49-F238E27FC236}">
                <a16:creationId xmlns:a16="http://schemas.microsoft.com/office/drawing/2014/main" id="{A676E8F6-E0A0-3B1C-E94E-FCE7C678F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00" y="4914652"/>
            <a:ext cx="5549900" cy="1778000"/>
          </a:xfrm>
          <a:prstGeom prst="rect">
            <a:avLst/>
          </a:prstGeom>
        </p:spPr>
      </p:pic>
      <p:sp>
        <p:nvSpPr>
          <p:cNvPr id="15" name="CasellaDiTesto 14">
            <a:extLst>
              <a:ext uri="{FF2B5EF4-FFF2-40B4-BE49-F238E27FC236}">
                <a16:creationId xmlns:a16="http://schemas.microsoft.com/office/drawing/2014/main" id="{1D2A8430-C099-3849-2865-E6E8DB7103C7}"/>
              </a:ext>
            </a:extLst>
          </p:cNvPr>
          <p:cNvSpPr txBox="1"/>
          <p:nvPr/>
        </p:nvSpPr>
        <p:spPr>
          <a:xfrm>
            <a:off x="5147697" y="1304685"/>
            <a:ext cx="6493790" cy="3416320"/>
          </a:xfrm>
          <a:prstGeom prst="rect">
            <a:avLst/>
          </a:prstGeom>
          <a:noFill/>
        </p:spPr>
        <p:txBody>
          <a:bodyPr wrap="square" rtlCol="0">
            <a:spAutoFit/>
          </a:bodyPr>
          <a:lstStyle/>
          <a:p>
            <a:r>
              <a:rPr lang="en-US" b="1" i="1" dirty="0"/>
              <a:t>UNSW-NB15 dataset</a:t>
            </a:r>
          </a:p>
          <a:p>
            <a:pPr marL="285750" indent="-285750">
              <a:buFont typeface="Arial" panose="020B0604020202020204" pitchFamily="34" charset="0"/>
              <a:buChar char="•"/>
            </a:pPr>
            <a:r>
              <a:rPr lang="en-US" dirty="0"/>
              <a:t>Developed at the Australian Center for Cyber Security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Combines real and simulated network flow data linked to various cyberattacks.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it-IT" dirty="0"/>
              <a:t>6-class </a:t>
            </a:r>
            <a:r>
              <a:rPr lang="it-IT" dirty="0" err="1"/>
              <a:t>reformulation</a:t>
            </a:r>
            <a:r>
              <a:rPr lang="it-IT" dirty="0"/>
              <a:t> (from 10 </a:t>
            </a:r>
            <a:r>
              <a:rPr lang="it-IT" dirty="0" err="1"/>
              <a:t>original</a:t>
            </a:r>
            <a:r>
              <a:rPr lang="it-IT" dirty="0"/>
              <a:t> classes)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contains 47 features describing network traffic through numerical, categorical, and textual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it-IT" dirty="0"/>
              <a:t>Top 5 features </a:t>
            </a:r>
            <a:r>
              <a:rPr lang="it-IT" dirty="0" err="1"/>
              <a:t>selected</a:t>
            </a:r>
            <a:r>
              <a:rPr lang="it-IT" dirty="0"/>
              <a:t> via </a:t>
            </a:r>
            <a:r>
              <a:rPr lang="it-IT" dirty="0" err="1"/>
              <a:t>MRmr</a:t>
            </a:r>
            <a:r>
              <a:rPr lang="it-IT" dirty="0"/>
              <a:t> </a:t>
            </a:r>
            <a:r>
              <a:rPr lang="it-IT" dirty="0" err="1"/>
              <a:t>algortith</a:t>
            </a:r>
            <a:endParaRPr lang="it-IT" dirty="0"/>
          </a:p>
        </p:txBody>
      </p:sp>
    </p:spTree>
    <p:extLst>
      <p:ext uri="{BB962C8B-B14F-4D97-AF65-F5344CB8AC3E}">
        <p14:creationId xmlns:p14="http://schemas.microsoft.com/office/powerpoint/2010/main" val="2501749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BBF157-E795-DE05-692F-27E6ECE9CB13}"/>
              </a:ext>
            </a:extLst>
          </p:cNvPr>
          <p:cNvSpPr>
            <a:spLocks noGrp="1"/>
          </p:cNvSpPr>
          <p:nvPr>
            <p:ph type="title"/>
          </p:nvPr>
        </p:nvSpPr>
        <p:spPr>
          <a:xfrm>
            <a:off x="414579" y="265112"/>
            <a:ext cx="11172986" cy="1325563"/>
          </a:xfrm>
        </p:spPr>
        <p:txBody>
          <a:bodyPr/>
          <a:lstStyle/>
          <a:p>
            <a:r>
              <a:rPr lang="en-US" dirty="0"/>
              <a:t>Decentralized and Trustworthy IDS: </a:t>
            </a:r>
            <a:r>
              <a:rPr lang="en-US" sz="3300" dirty="0"/>
              <a:t>Extracted Features</a:t>
            </a:r>
          </a:p>
        </p:txBody>
      </p:sp>
      <p:sp>
        <p:nvSpPr>
          <p:cNvPr id="9" name="CasellaDiTesto 8">
            <a:extLst>
              <a:ext uri="{FF2B5EF4-FFF2-40B4-BE49-F238E27FC236}">
                <a16:creationId xmlns:a16="http://schemas.microsoft.com/office/drawing/2014/main" id="{2A043EF7-C0D9-2433-AE43-077304C854E3}"/>
              </a:ext>
            </a:extLst>
          </p:cNvPr>
          <p:cNvSpPr txBox="1"/>
          <p:nvPr/>
        </p:nvSpPr>
        <p:spPr>
          <a:xfrm>
            <a:off x="604435" y="1413497"/>
            <a:ext cx="11711552" cy="4708981"/>
          </a:xfrm>
          <a:prstGeom prst="rect">
            <a:avLst/>
          </a:prstGeom>
          <a:noFill/>
        </p:spPr>
        <p:txBody>
          <a:bodyPr wrap="square" rtlCol="0">
            <a:spAutoFit/>
          </a:bodyPr>
          <a:lstStyle/>
          <a:p>
            <a:r>
              <a:rPr lang="en-US" sz="3000" dirty="0"/>
              <a:t>V1 -&gt; source-to-destination time-to-live value</a:t>
            </a:r>
          </a:p>
          <a:p>
            <a:endParaRPr lang="en-US" sz="3000" dirty="0"/>
          </a:p>
          <a:p>
            <a:r>
              <a:rPr lang="en-US" sz="3000" dirty="0"/>
              <a:t>V2-&gt; amount of data transferred from the source to the destination</a:t>
            </a:r>
          </a:p>
          <a:p>
            <a:endParaRPr lang="en-US" sz="3000" dirty="0"/>
          </a:p>
          <a:p>
            <a:r>
              <a:rPr lang="en-US" sz="3000" dirty="0"/>
              <a:t>V3-&gt; data sent in the reverse direction. </a:t>
            </a:r>
          </a:p>
          <a:p>
            <a:endParaRPr lang="en-US" sz="3000" dirty="0"/>
          </a:p>
          <a:p>
            <a:r>
              <a:rPr lang="en-US" sz="3000" dirty="0"/>
              <a:t>V4-&gt; average packet size originating from the source.</a:t>
            </a:r>
          </a:p>
          <a:p>
            <a:endParaRPr lang="en-US" sz="3000" dirty="0"/>
          </a:p>
          <a:p>
            <a:r>
              <a:rPr lang="en-US" sz="3000" dirty="0"/>
              <a:t>V5-&gt; number of connections associated with the same service and destination address.</a:t>
            </a:r>
          </a:p>
        </p:txBody>
      </p:sp>
    </p:spTree>
    <p:extLst>
      <p:ext uri="{BB962C8B-B14F-4D97-AF65-F5344CB8AC3E}">
        <p14:creationId xmlns:p14="http://schemas.microsoft.com/office/powerpoint/2010/main" val="1919659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4FB689-14A2-4124-BB02-77B2BC04E90D}"/>
              </a:ext>
            </a:extLst>
          </p:cNvPr>
          <p:cNvSpPr>
            <a:spLocks noGrp="1"/>
          </p:cNvSpPr>
          <p:nvPr>
            <p:ph type="title"/>
          </p:nvPr>
        </p:nvSpPr>
        <p:spPr>
          <a:xfrm>
            <a:off x="622301" y="172391"/>
            <a:ext cx="10515600" cy="1325563"/>
          </a:xfrm>
        </p:spPr>
        <p:txBody>
          <a:bodyPr/>
          <a:lstStyle/>
          <a:p>
            <a:r>
              <a:rPr lang="en-US" sz="4400" dirty="0"/>
              <a:t>Decentralized and Trustworthy IDS: </a:t>
            </a:r>
            <a:r>
              <a:rPr lang="en-US" sz="3300" dirty="0"/>
              <a:t>Experimental Results -  Accuracy</a:t>
            </a:r>
          </a:p>
        </p:txBody>
      </p:sp>
      <p:pic>
        <p:nvPicPr>
          <p:cNvPr id="4" name="Immagine 3" descr="Immagine che contiene testo, diagramma, numero, linea&#10;&#10;Il contenuto generato dall'IA potrebbe non essere corretto.">
            <a:extLst>
              <a:ext uri="{FF2B5EF4-FFF2-40B4-BE49-F238E27FC236}">
                <a16:creationId xmlns:a16="http://schemas.microsoft.com/office/drawing/2014/main" id="{AA4777F9-3720-7254-6609-F9465A7A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900" y="1497954"/>
            <a:ext cx="5334000" cy="3314700"/>
          </a:xfrm>
          <a:prstGeom prst="rect">
            <a:avLst/>
          </a:prstGeom>
        </p:spPr>
      </p:pic>
      <p:pic>
        <p:nvPicPr>
          <p:cNvPr id="6" name="Immagine 5" descr="Immagine che contiene testo, numero, diagramma, linea&#10;&#10;Il contenuto generato dall'IA potrebbe non essere corretto.">
            <a:extLst>
              <a:ext uri="{FF2B5EF4-FFF2-40B4-BE49-F238E27FC236}">
                <a16:creationId xmlns:a16="http://schemas.microsoft.com/office/drawing/2014/main" id="{0221BEB3-0982-CE14-0585-58F29DB52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31" y="1497954"/>
            <a:ext cx="5473700" cy="3302000"/>
          </a:xfrm>
          <a:prstGeom prst="rect">
            <a:avLst/>
          </a:prstGeom>
        </p:spPr>
      </p:pic>
      <p:sp>
        <p:nvSpPr>
          <p:cNvPr id="7" name="CasellaDiTesto 6">
            <a:extLst>
              <a:ext uri="{FF2B5EF4-FFF2-40B4-BE49-F238E27FC236}">
                <a16:creationId xmlns:a16="http://schemas.microsoft.com/office/drawing/2014/main" id="{C04EB656-CAD2-7539-86E0-3D77D8D04C1E}"/>
              </a:ext>
            </a:extLst>
          </p:cNvPr>
          <p:cNvSpPr txBox="1"/>
          <p:nvPr/>
        </p:nvSpPr>
        <p:spPr>
          <a:xfrm>
            <a:off x="2789695" y="5175380"/>
            <a:ext cx="1590500" cy="461665"/>
          </a:xfrm>
          <a:prstGeom prst="rect">
            <a:avLst/>
          </a:prstGeom>
          <a:noFill/>
        </p:spPr>
        <p:txBody>
          <a:bodyPr wrap="none" rtlCol="0">
            <a:spAutoFit/>
          </a:bodyPr>
          <a:lstStyle/>
          <a:p>
            <a:r>
              <a:rPr lang="en-US" sz="2400" dirty="0"/>
              <a:t>Scenario 1</a:t>
            </a:r>
          </a:p>
        </p:txBody>
      </p:sp>
      <p:sp>
        <p:nvSpPr>
          <p:cNvPr id="8" name="CasellaDiTesto 7">
            <a:extLst>
              <a:ext uri="{FF2B5EF4-FFF2-40B4-BE49-F238E27FC236}">
                <a16:creationId xmlns:a16="http://schemas.microsoft.com/office/drawing/2014/main" id="{65AAC74F-B752-09F6-04CD-8C23B1659AD8}"/>
              </a:ext>
            </a:extLst>
          </p:cNvPr>
          <p:cNvSpPr txBox="1"/>
          <p:nvPr/>
        </p:nvSpPr>
        <p:spPr>
          <a:xfrm>
            <a:off x="8183650" y="5175379"/>
            <a:ext cx="1590500" cy="461665"/>
          </a:xfrm>
          <a:prstGeom prst="rect">
            <a:avLst/>
          </a:prstGeom>
          <a:noFill/>
        </p:spPr>
        <p:txBody>
          <a:bodyPr wrap="none" rtlCol="0">
            <a:spAutoFit/>
          </a:bodyPr>
          <a:lstStyle/>
          <a:p>
            <a:r>
              <a:rPr lang="en-US" sz="2400" dirty="0"/>
              <a:t>Scenario 2</a:t>
            </a:r>
          </a:p>
        </p:txBody>
      </p:sp>
    </p:spTree>
    <p:extLst>
      <p:ext uri="{BB962C8B-B14F-4D97-AF65-F5344CB8AC3E}">
        <p14:creationId xmlns:p14="http://schemas.microsoft.com/office/powerpoint/2010/main" val="3331366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28AD70-780F-38D4-886E-65796916441A}"/>
              </a:ext>
            </a:extLst>
          </p:cNvPr>
          <p:cNvSpPr>
            <a:spLocks noGrp="1"/>
          </p:cNvSpPr>
          <p:nvPr>
            <p:ph type="title"/>
          </p:nvPr>
        </p:nvSpPr>
        <p:spPr>
          <a:xfrm>
            <a:off x="760707" y="0"/>
            <a:ext cx="10515600" cy="1325563"/>
          </a:xfrm>
        </p:spPr>
        <p:txBody>
          <a:bodyPr/>
          <a:lstStyle/>
          <a:p>
            <a:r>
              <a:rPr lang="en-US" sz="4400" dirty="0"/>
              <a:t>Decentralized and Trustworthy IDS: </a:t>
            </a:r>
            <a:r>
              <a:rPr lang="en-US" sz="3300" dirty="0"/>
              <a:t>Experimental Results: Explainability</a:t>
            </a:r>
          </a:p>
        </p:txBody>
      </p:sp>
      <p:sp>
        <p:nvSpPr>
          <p:cNvPr id="6" name="CasellaDiTesto 5">
            <a:extLst>
              <a:ext uri="{FF2B5EF4-FFF2-40B4-BE49-F238E27FC236}">
                <a16:creationId xmlns:a16="http://schemas.microsoft.com/office/drawing/2014/main" id="{B9DD9417-E553-3487-18D0-A7C74719B686}"/>
              </a:ext>
            </a:extLst>
          </p:cNvPr>
          <p:cNvSpPr txBox="1"/>
          <p:nvPr/>
        </p:nvSpPr>
        <p:spPr>
          <a:xfrm>
            <a:off x="9400328" y="2044323"/>
            <a:ext cx="184731" cy="369332"/>
          </a:xfrm>
          <a:prstGeom prst="rect">
            <a:avLst/>
          </a:prstGeom>
          <a:noFill/>
        </p:spPr>
        <p:txBody>
          <a:bodyPr wrap="none" rtlCol="0">
            <a:spAutoFit/>
          </a:bodyPr>
          <a:lstStyle/>
          <a:p>
            <a:endParaRPr lang="en-US" dirty="0"/>
          </a:p>
        </p:txBody>
      </p:sp>
      <p:pic>
        <p:nvPicPr>
          <p:cNvPr id="11" name="Immagine 10" descr="Immagine che contiene testo, schermata, diagramma, Carattere&#10;&#10;Il contenuto generato dall'IA potrebbe non essere corretto.">
            <a:extLst>
              <a:ext uri="{FF2B5EF4-FFF2-40B4-BE49-F238E27FC236}">
                <a16:creationId xmlns:a16="http://schemas.microsoft.com/office/drawing/2014/main" id="{0595FA67-AA61-6D72-4D61-1A7F42382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29" y="1207415"/>
            <a:ext cx="5714835" cy="5053441"/>
          </a:xfrm>
          <a:prstGeom prst="rect">
            <a:avLst/>
          </a:prstGeom>
        </p:spPr>
      </p:pic>
      <p:pic>
        <p:nvPicPr>
          <p:cNvPr id="13" name="Immagine 12" descr="Immagine che contiene testo, schermata, linea, Diagramma&#10;&#10;Il contenuto generato dall'IA potrebbe non essere corretto.">
            <a:extLst>
              <a:ext uri="{FF2B5EF4-FFF2-40B4-BE49-F238E27FC236}">
                <a16:creationId xmlns:a16="http://schemas.microsoft.com/office/drawing/2014/main" id="{272A6028-0A38-74A2-BDB6-4CACA2A63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352" y="1303416"/>
            <a:ext cx="5714833" cy="1481813"/>
          </a:xfrm>
          <a:prstGeom prst="rect">
            <a:avLst/>
          </a:prstGeom>
        </p:spPr>
      </p:pic>
      <p:pic>
        <p:nvPicPr>
          <p:cNvPr id="15" name="Immagine 14" descr="Immagine che contiene testo, linea, Diagramma, Carattere&#10;&#10;Il contenuto generato dall'IA potrebbe non essere corretto.">
            <a:extLst>
              <a:ext uri="{FF2B5EF4-FFF2-40B4-BE49-F238E27FC236}">
                <a16:creationId xmlns:a16="http://schemas.microsoft.com/office/drawing/2014/main" id="{9FE5944E-88C1-37C3-403F-4EDB316B1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352" y="3320067"/>
            <a:ext cx="5714832" cy="1481813"/>
          </a:xfrm>
          <a:prstGeom prst="rect">
            <a:avLst/>
          </a:prstGeom>
        </p:spPr>
      </p:pic>
      <p:sp>
        <p:nvSpPr>
          <p:cNvPr id="17" name="CasellaDiTesto 16">
            <a:extLst>
              <a:ext uri="{FF2B5EF4-FFF2-40B4-BE49-F238E27FC236}">
                <a16:creationId xmlns:a16="http://schemas.microsoft.com/office/drawing/2014/main" id="{9AE06C46-773C-4FA3-EA26-DEDF29BDB167}"/>
              </a:ext>
            </a:extLst>
          </p:cNvPr>
          <p:cNvSpPr txBox="1"/>
          <p:nvPr/>
        </p:nvSpPr>
        <p:spPr>
          <a:xfrm>
            <a:off x="5974477" y="2823464"/>
            <a:ext cx="6098582" cy="369332"/>
          </a:xfrm>
          <a:prstGeom prst="rect">
            <a:avLst/>
          </a:prstGeom>
          <a:noFill/>
        </p:spPr>
        <p:txBody>
          <a:bodyPr wrap="square">
            <a:spAutoFit/>
          </a:bodyPr>
          <a:lstStyle/>
          <a:p>
            <a:pPr algn="ctr"/>
            <a:r>
              <a:rPr lang="en-US" sz="1800" dirty="0">
                <a:solidFill>
                  <a:schemeClr val="tx1"/>
                </a:solidFill>
              </a:rPr>
              <a:t>SHAP Explanation for No Attack Class</a:t>
            </a:r>
          </a:p>
        </p:txBody>
      </p:sp>
      <p:sp>
        <p:nvSpPr>
          <p:cNvPr id="19" name="CasellaDiTesto 18">
            <a:extLst>
              <a:ext uri="{FF2B5EF4-FFF2-40B4-BE49-F238E27FC236}">
                <a16:creationId xmlns:a16="http://schemas.microsoft.com/office/drawing/2014/main" id="{A6A32FA2-67BA-02C9-FECE-2B86F0C68944}"/>
              </a:ext>
            </a:extLst>
          </p:cNvPr>
          <p:cNvSpPr txBox="1"/>
          <p:nvPr/>
        </p:nvSpPr>
        <p:spPr>
          <a:xfrm>
            <a:off x="5782602" y="4929151"/>
            <a:ext cx="6098582" cy="369332"/>
          </a:xfrm>
          <a:prstGeom prst="rect">
            <a:avLst/>
          </a:prstGeom>
          <a:noFill/>
        </p:spPr>
        <p:txBody>
          <a:bodyPr wrap="square">
            <a:spAutoFit/>
          </a:bodyPr>
          <a:lstStyle/>
          <a:p>
            <a:pPr algn="ctr"/>
            <a:r>
              <a:rPr lang="en-US" sz="1800" dirty="0">
                <a:solidFill>
                  <a:schemeClr val="tx1"/>
                </a:solidFill>
              </a:rPr>
              <a:t>SHAP Explanation for </a:t>
            </a:r>
            <a:r>
              <a:rPr lang="en-US" dirty="0">
                <a:solidFill>
                  <a:schemeClr val="tx1"/>
                </a:solidFill>
              </a:rPr>
              <a:t>Generic </a:t>
            </a:r>
            <a:r>
              <a:rPr lang="en-US" sz="1800" dirty="0">
                <a:solidFill>
                  <a:schemeClr val="tx1"/>
                </a:solidFill>
              </a:rPr>
              <a:t>Class</a:t>
            </a:r>
          </a:p>
        </p:txBody>
      </p:sp>
    </p:spTree>
    <p:extLst>
      <p:ext uri="{BB962C8B-B14F-4D97-AF65-F5344CB8AC3E}">
        <p14:creationId xmlns:p14="http://schemas.microsoft.com/office/powerpoint/2010/main" val="1200932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1AC14-8054-C0A6-BFED-515AA372C98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652088D-1E27-B211-F2F0-AC457BABE803}"/>
              </a:ext>
            </a:extLst>
          </p:cNvPr>
          <p:cNvSpPr>
            <a:spLocks noGrp="1"/>
          </p:cNvSpPr>
          <p:nvPr>
            <p:ph type="title"/>
          </p:nvPr>
        </p:nvSpPr>
        <p:spPr/>
        <p:txBody>
          <a:bodyPr/>
          <a:lstStyle/>
          <a:p>
            <a:r>
              <a:rPr lang="it-IT" b="1" dirty="0"/>
              <a:t>Security </a:t>
            </a:r>
            <a:r>
              <a:rPr lang="it-IT" b="1" dirty="0" err="1"/>
              <a:t>Threats</a:t>
            </a:r>
            <a:r>
              <a:rPr lang="it-IT" b="1" dirty="0"/>
              <a:t> in </a:t>
            </a:r>
            <a:r>
              <a:rPr lang="it-IT" b="1" dirty="0" err="1"/>
              <a:t>Federated</a:t>
            </a:r>
            <a:r>
              <a:rPr lang="it-IT" b="1" dirty="0"/>
              <a:t> Learning</a:t>
            </a:r>
            <a:endParaRPr lang="en-US" dirty="0"/>
          </a:p>
        </p:txBody>
      </p:sp>
      <p:sp>
        <p:nvSpPr>
          <p:cNvPr id="3" name="Segnaposto testo 2">
            <a:extLst>
              <a:ext uri="{FF2B5EF4-FFF2-40B4-BE49-F238E27FC236}">
                <a16:creationId xmlns:a16="http://schemas.microsoft.com/office/drawing/2014/main" id="{3A5C28D0-0E97-DF0C-59FD-A6802E74D9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4555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CA2E-964E-B943-F8D8-DAFFC3142D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2B1E0B-5782-82A2-A534-80FA23B48FBE}"/>
              </a:ext>
            </a:extLst>
          </p:cNvPr>
          <p:cNvSpPr>
            <a:spLocks noGrp="1"/>
          </p:cNvSpPr>
          <p:nvPr>
            <p:ph type="title"/>
          </p:nvPr>
        </p:nvSpPr>
        <p:spPr>
          <a:xfrm>
            <a:off x="838200" y="365125"/>
            <a:ext cx="11049000" cy="1325563"/>
          </a:xfrm>
        </p:spPr>
        <p:txBody>
          <a:bodyPr/>
          <a:lstStyle/>
          <a:p>
            <a:r>
              <a:rPr lang="it-IT" dirty="0"/>
              <a:t>Security </a:t>
            </a:r>
            <a:r>
              <a:rPr lang="it-IT" dirty="0" err="1"/>
              <a:t>Threats</a:t>
            </a:r>
            <a:r>
              <a:rPr lang="it-IT" dirty="0"/>
              <a:t> in </a:t>
            </a:r>
            <a:r>
              <a:rPr lang="it-IT" dirty="0" err="1"/>
              <a:t>Federated</a:t>
            </a:r>
            <a:r>
              <a:rPr lang="it-IT" dirty="0"/>
              <a:t> Learning</a:t>
            </a:r>
          </a:p>
        </p:txBody>
      </p:sp>
      <p:pic>
        <p:nvPicPr>
          <p:cNvPr id="7" name="Immagine 6" descr="Immagine che contiene schermata, luce&#10;&#10;Il contenuto generato dall'IA potrebbe non essere corretto.">
            <a:extLst>
              <a:ext uri="{FF2B5EF4-FFF2-40B4-BE49-F238E27FC236}">
                <a16:creationId xmlns:a16="http://schemas.microsoft.com/office/drawing/2014/main" id="{0B9C9503-0AA1-1489-AAE4-F0D01D424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900" y="1510567"/>
            <a:ext cx="1800225" cy="4391025"/>
          </a:xfrm>
          <a:prstGeom prst="rect">
            <a:avLst/>
          </a:prstGeom>
        </p:spPr>
      </p:pic>
      <p:sp>
        <p:nvSpPr>
          <p:cNvPr id="9" name="Segnaposto contenuto 8">
            <a:extLst>
              <a:ext uri="{FF2B5EF4-FFF2-40B4-BE49-F238E27FC236}">
                <a16:creationId xmlns:a16="http://schemas.microsoft.com/office/drawing/2014/main" id="{6B4C67D3-DBB2-244E-872F-FAC0AE66C62F}"/>
              </a:ext>
            </a:extLst>
          </p:cNvPr>
          <p:cNvSpPr>
            <a:spLocks noGrp="1"/>
          </p:cNvSpPr>
          <p:nvPr>
            <p:ph idx="1"/>
          </p:nvPr>
        </p:nvSpPr>
        <p:spPr>
          <a:xfrm>
            <a:off x="6850857" y="1434367"/>
            <a:ext cx="5249556" cy="4351338"/>
          </a:xfrm>
        </p:spPr>
        <p:txBody>
          <a:bodyPr/>
          <a:lstStyle/>
          <a:p>
            <a:pPr marL="0" indent="0">
              <a:buNone/>
            </a:pPr>
            <a:r>
              <a:rPr lang="it-IT" dirty="0"/>
              <a:t>Server side</a:t>
            </a:r>
          </a:p>
          <a:p>
            <a:pPr lvl="1"/>
            <a:r>
              <a:rPr lang="it-IT" dirty="0"/>
              <a:t>Active (</a:t>
            </a:r>
            <a:r>
              <a:rPr lang="it-IT" dirty="0" err="1"/>
              <a:t>usually</a:t>
            </a:r>
            <a:r>
              <a:rPr lang="it-IT" dirty="0"/>
              <a:t> no in FL)</a:t>
            </a:r>
          </a:p>
          <a:p>
            <a:pPr lvl="2"/>
            <a:r>
              <a:rPr lang="it-IT" dirty="0" err="1"/>
              <a:t>Compromising</a:t>
            </a:r>
            <a:r>
              <a:rPr lang="it-IT" dirty="0"/>
              <a:t> </a:t>
            </a:r>
            <a:r>
              <a:rPr lang="it-IT" dirty="0" err="1"/>
              <a:t>Functionality</a:t>
            </a:r>
            <a:endParaRPr lang="it-IT" dirty="0"/>
          </a:p>
          <a:p>
            <a:pPr lvl="1"/>
            <a:r>
              <a:rPr lang="it-IT" dirty="0"/>
              <a:t>Passive // </a:t>
            </a:r>
            <a:r>
              <a:rPr lang="it-IT" dirty="0" err="1"/>
              <a:t>Honest-but-curious</a:t>
            </a:r>
            <a:endParaRPr lang="it-IT" dirty="0"/>
          </a:p>
          <a:p>
            <a:pPr lvl="2"/>
            <a:r>
              <a:rPr lang="it-IT" dirty="0"/>
              <a:t>Privacy </a:t>
            </a:r>
            <a:r>
              <a:rPr lang="it-IT" dirty="0" err="1"/>
              <a:t>concerns</a:t>
            </a:r>
            <a:endParaRPr lang="it-IT" dirty="0"/>
          </a:p>
        </p:txBody>
      </p:sp>
      <p:cxnSp>
        <p:nvCxnSpPr>
          <p:cNvPr id="4" name="Connettore 2 3">
            <a:extLst>
              <a:ext uri="{FF2B5EF4-FFF2-40B4-BE49-F238E27FC236}">
                <a16:creationId xmlns:a16="http://schemas.microsoft.com/office/drawing/2014/main" id="{437E8C62-6F2D-3BB3-3286-BBAB7769EA7D}"/>
              </a:ext>
            </a:extLst>
          </p:cNvPr>
          <p:cNvCxnSpPr/>
          <p:nvPr/>
        </p:nvCxnSpPr>
        <p:spPr>
          <a:xfrm flipH="1">
            <a:off x="6166338" y="2018567"/>
            <a:ext cx="112394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Segnaposto contenuto 8">
            <a:extLst>
              <a:ext uri="{FF2B5EF4-FFF2-40B4-BE49-F238E27FC236}">
                <a16:creationId xmlns:a16="http://schemas.microsoft.com/office/drawing/2014/main" id="{F3A5F211-8B82-0576-AA9C-A53B72814905}"/>
              </a:ext>
            </a:extLst>
          </p:cNvPr>
          <p:cNvSpPr txBox="1">
            <a:spLocks/>
          </p:cNvSpPr>
          <p:nvPr/>
        </p:nvSpPr>
        <p:spPr>
          <a:xfrm>
            <a:off x="908538" y="2072479"/>
            <a:ext cx="4810125" cy="4238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dirty="0"/>
          </a:p>
          <a:p>
            <a:pPr marL="0" indent="0">
              <a:buFont typeface="Arial" panose="020B0604020202020204" pitchFamily="34" charset="0"/>
              <a:buNone/>
            </a:pPr>
            <a:endParaRPr lang="it-IT" dirty="0"/>
          </a:p>
          <a:p>
            <a:pPr marL="0" indent="0">
              <a:buFont typeface="Arial" panose="020B0604020202020204" pitchFamily="34" charset="0"/>
              <a:buNone/>
            </a:pPr>
            <a:r>
              <a:rPr lang="it-IT" dirty="0">
                <a:latin typeface="Helvetica" pitchFamily="2" charset="0"/>
              </a:rPr>
              <a:t>Client side</a:t>
            </a:r>
          </a:p>
          <a:p>
            <a:pPr lvl="1"/>
            <a:endParaRPr lang="it-IT" dirty="0">
              <a:latin typeface="Helvetica" pitchFamily="2" charset="0"/>
            </a:endParaRPr>
          </a:p>
          <a:p>
            <a:pPr lvl="1"/>
            <a:r>
              <a:rPr lang="it-IT" dirty="0">
                <a:latin typeface="Helvetica" pitchFamily="2" charset="0"/>
              </a:rPr>
              <a:t>Model </a:t>
            </a:r>
            <a:r>
              <a:rPr lang="it-IT" dirty="0" err="1">
                <a:latin typeface="Helvetica" pitchFamily="2" charset="0"/>
              </a:rPr>
              <a:t>Poisoning</a:t>
            </a:r>
            <a:endParaRPr lang="it-IT" dirty="0">
              <a:latin typeface="Helvetica" pitchFamily="2" charset="0"/>
            </a:endParaRPr>
          </a:p>
          <a:p>
            <a:pPr lvl="1"/>
            <a:endParaRPr lang="it-IT" dirty="0">
              <a:latin typeface="Helvetica" pitchFamily="2" charset="0"/>
            </a:endParaRPr>
          </a:p>
          <a:p>
            <a:pPr lvl="1"/>
            <a:endParaRPr lang="it-IT" dirty="0">
              <a:latin typeface="Helvetica" pitchFamily="2" charset="0"/>
            </a:endParaRPr>
          </a:p>
          <a:p>
            <a:pPr lvl="1"/>
            <a:r>
              <a:rPr lang="it-IT" dirty="0">
                <a:latin typeface="Helvetica" pitchFamily="2" charset="0"/>
              </a:rPr>
              <a:t>Data </a:t>
            </a:r>
            <a:r>
              <a:rPr lang="it-IT" dirty="0" err="1">
                <a:latin typeface="Helvetica" pitchFamily="2" charset="0"/>
              </a:rPr>
              <a:t>Poisoning</a:t>
            </a:r>
            <a:endParaRPr lang="it-IT" dirty="0">
              <a:latin typeface="Helvetica" pitchFamily="2" charset="0"/>
            </a:endParaRPr>
          </a:p>
        </p:txBody>
      </p:sp>
      <p:cxnSp>
        <p:nvCxnSpPr>
          <p:cNvPr id="5" name="Connettore 2 4">
            <a:extLst>
              <a:ext uri="{FF2B5EF4-FFF2-40B4-BE49-F238E27FC236}">
                <a16:creationId xmlns:a16="http://schemas.microsoft.com/office/drawing/2014/main" id="{741B28D1-B43B-ED56-FA4D-DC80D1318F03}"/>
              </a:ext>
            </a:extLst>
          </p:cNvPr>
          <p:cNvCxnSpPr>
            <a:cxnSpLocks/>
          </p:cNvCxnSpPr>
          <p:nvPr/>
        </p:nvCxnSpPr>
        <p:spPr>
          <a:xfrm flipV="1">
            <a:off x="4241334" y="4191569"/>
            <a:ext cx="1177291" cy="26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nettore 2 9">
            <a:extLst>
              <a:ext uri="{FF2B5EF4-FFF2-40B4-BE49-F238E27FC236}">
                <a16:creationId xmlns:a16="http://schemas.microsoft.com/office/drawing/2014/main" id="{B20A9BE7-DDA8-D22B-A57B-1E37A42E6166}"/>
              </a:ext>
            </a:extLst>
          </p:cNvPr>
          <p:cNvCxnSpPr>
            <a:cxnSpLocks/>
          </p:cNvCxnSpPr>
          <p:nvPr/>
        </p:nvCxnSpPr>
        <p:spPr>
          <a:xfrm flipV="1">
            <a:off x="4241333" y="5358953"/>
            <a:ext cx="1177291" cy="26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749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E506E-D518-5E99-CB5B-ED6DA91CBC7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802B32D-5AEF-A0AE-F1E3-F5B1B0047B73}"/>
              </a:ext>
            </a:extLst>
          </p:cNvPr>
          <p:cNvSpPr>
            <a:spLocks noGrp="1"/>
          </p:cNvSpPr>
          <p:nvPr>
            <p:ph type="title"/>
          </p:nvPr>
        </p:nvSpPr>
        <p:spPr>
          <a:xfrm>
            <a:off x="480646" y="365125"/>
            <a:ext cx="10873154" cy="1325563"/>
          </a:xfrm>
        </p:spPr>
        <p:txBody>
          <a:bodyPr/>
          <a:lstStyle/>
          <a:p>
            <a:r>
              <a:rPr lang="it-IT" dirty="0" err="1"/>
              <a:t>Type</a:t>
            </a:r>
            <a:r>
              <a:rPr lang="it-IT" dirty="0"/>
              <a:t> of Attacks</a:t>
            </a:r>
          </a:p>
        </p:txBody>
      </p:sp>
      <p:sp>
        <p:nvSpPr>
          <p:cNvPr id="6" name="Ovale 5">
            <a:extLst>
              <a:ext uri="{FF2B5EF4-FFF2-40B4-BE49-F238E27FC236}">
                <a16:creationId xmlns:a16="http://schemas.microsoft.com/office/drawing/2014/main" id="{839986BD-F23F-DE7C-DB5F-EB6D3352FF1B}"/>
              </a:ext>
            </a:extLst>
          </p:cNvPr>
          <p:cNvSpPr/>
          <p:nvPr/>
        </p:nvSpPr>
        <p:spPr>
          <a:xfrm>
            <a:off x="5095336" y="1701500"/>
            <a:ext cx="2001328" cy="644105"/>
          </a:xfrm>
          <a:prstGeom prst="ellipse">
            <a:avLst/>
          </a:prstGeom>
          <a:ln>
            <a:solidFill>
              <a:srgbClr val="2E768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a:t>Adv Attacks</a:t>
            </a:r>
          </a:p>
        </p:txBody>
      </p:sp>
      <p:sp>
        <p:nvSpPr>
          <p:cNvPr id="13" name="Rettangolo con angoli arrotondati 12">
            <a:extLst>
              <a:ext uri="{FF2B5EF4-FFF2-40B4-BE49-F238E27FC236}">
                <a16:creationId xmlns:a16="http://schemas.microsoft.com/office/drawing/2014/main" id="{19938B53-5CD7-7593-CCB7-FEE59718502B}"/>
              </a:ext>
            </a:extLst>
          </p:cNvPr>
          <p:cNvSpPr/>
          <p:nvPr/>
        </p:nvSpPr>
        <p:spPr>
          <a:xfrm>
            <a:off x="2391141" y="4302527"/>
            <a:ext cx="2219742" cy="1417850"/>
          </a:xfrm>
          <a:prstGeom prst="roundRect">
            <a:avLst/>
          </a:prstGeom>
          <a:ln>
            <a:solidFill>
              <a:srgbClr val="2E768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4" name="CasellaDiTesto 13">
            <a:extLst>
              <a:ext uri="{FF2B5EF4-FFF2-40B4-BE49-F238E27FC236}">
                <a16:creationId xmlns:a16="http://schemas.microsoft.com/office/drawing/2014/main" id="{FCFDC647-7EC5-B671-5CE4-D73C0A4FB75A}"/>
              </a:ext>
            </a:extLst>
          </p:cNvPr>
          <p:cNvSpPr txBox="1"/>
          <p:nvPr/>
        </p:nvSpPr>
        <p:spPr>
          <a:xfrm>
            <a:off x="2437027" y="4407873"/>
            <a:ext cx="2173856" cy="923330"/>
          </a:xfrm>
          <a:prstGeom prst="rect">
            <a:avLst/>
          </a:prstGeom>
          <a:noFill/>
        </p:spPr>
        <p:txBody>
          <a:bodyPr wrap="square" rtlCol="0">
            <a:spAutoFit/>
          </a:bodyPr>
          <a:lstStyle/>
          <a:p>
            <a:r>
              <a:rPr lang="it-IT"/>
              <a:t>Aim to deteriorate the performance of the global model</a:t>
            </a:r>
          </a:p>
        </p:txBody>
      </p:sp>
      <p:sp>
        <p:nvSpPr>
          <p:cNvPr id="19" name="Ovale 18">
            <a:extLst>
              <a:ext uri="{FF2B5EF4-FFF2-40B4-BE49-F238E27FC236}">
                <a16:creationId xmlns:a16="http://schemas.microsoft.com/office/drawing/2014/main" id="{457CB2A7-E9B9-34BA-ABE5-7D9A89AF489E}"/>
              </a:ext>
            </a:extLst>
          </p:cNvPr>
          <p:cNvSpPr/>
          <p:nvPr/>
        </p:nvSpPr>
        <p:spPr>
          <a:xfrm>
            <a:off x="2343508" y="2674555"/>
            <a:ext cx="2173854" cy="644105"/>
          </a:xfrm>
          <a:prstGeom prst="ellipse">
            <a:avLst/>
          </a:prstGeom>
          <a:ln>
            <a:solidFill>
              <a:srgbClr val="2E768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a:t>Untargeted</a:t>
            </a:r>
          </a:p>
        </p:txBody>
      </p:sp>
      <p:sp>
        <p:nvSpPr>
          <p:cNvPr id="20" name="Ovale 19">
            <a:extLst>
              <a:ext uri="{FF2B5EF4-FFF2-40B4-BE49-F238E27FC236}">
                <a16:creationId xmlns:a16="http://schemas.microsoft.com/office/drawing/2014/main" id="{C8A153AE-995C-1026-367E-F3C60C914A1B}"/>
              </a:ext>
            </a:extLst>
          </p:cNvPr>
          <p:cNvSpPr/>
          <p:nvPr/>
        </p:nvSpPr>
        <p:spPr>
          <a:xfrm>
            <a:off x="7827041" y="2674555"/>
            <a:ext cx="2173854" cy="644105"/>
          </a:xfrm>
          <a:prstGeom prst="ellipse">
            <a:avLst/>
          </a:prstGeom>
          <a:ln>
            <a:solidFill>
              <a:srgbClr val="2E768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a:t>Targeted</a:t>
            </a:r>
          </a:p>
        </p:txBody>
      </p:sp>
      <p:sp>
        <p:nvSpPr>
          <p:cNvPr id="21" name="Rettangolo con angoli arrotondati 20">
            <a:extLst>
              <a:ext uri="{FF2B5EF4-FFF2-40B4-BE49-F238E27FC236}">
                <a16:creationId xmlns:a16="http://schemas.microsoft.com/office/drawing/2014/main" id="{B8E2FC6A-CC27-2020-A8F4-C93F51EAF61A}"/>
              </a:ext>
            </a:extLst>
          </p:cNvPr>
          <p:cNvSpPr/>
          <p:nvPr/>
        </p:nvSpPr>
        <p:spPr>
          <a:xfrm>
            <a:off x="7397496" y="4308277"/>
            <a:ext cx="3072384" cy="1727568"/>
          </a:xfrm>
          <a:prstGeom prst="roundRect">
            <a:avLst/>
          </a:prstGeom>
          <a:ln>
            <a:solidFill>
              <a:srgbClr val="2E768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2" name="CasellaDiTesto 21">
            <a:extLst>
              <a:ext uri="{FF2B5EF4-FFF2-40B4-BE49-F238E27FC236}">
                <a16:creationId xmlns:a16="http://schemas.microsoft.com/office/drawing/2014/main" id="{78290B5A-90B7-A685-BE0B-DB3ACCB36C73}"/>
              </a:ext>
            </a:extLst>
          </p:cNvPr>
          <p:cNvSpPr txBox="1"/>
          <p:nvPr/>
        </p:nvSpPr>
        <p:spPr>
          <a:xfrm>
            <a:off x="7504984" y="4407873"/>
            <a:ext cx="2974940" cy="1477328"/>
          </a:xfrm>
          <a:prstGeom prst="rect">
            <a:avLst/>
          </a:prstGeom>
          <a:noFill/>
        </p:spPr>
        <p:txBody>
          <a:bodyPr wrap="square" rtlCol="0">
            <a:spAutoFit/>
          </a:bodyPr>
          <a:lstStyle/>
          <a:p>
            <a:r>
              <a:rPr lang="it-IT"/>
              <a:t>Aim to inject a secondary task within the global model, without altering performance on the original task</a:t>
            </a:r>
          </a:p>
        </p:txBody>
      </p:sp>
      <p:cxnSp>
        <p:nvCxnSpPr>
          <p:cNvPr id="26" name="Connettore a gomito 25">
            <a:extLst>
              <a:ext uri="{FF2B5EF4-FFF2-40B4-BE49-F238E27FC236}">
                <a16:creationId xmlns:a16="http://schemas.microsoft.com/office/drawing/2014/main" id="{2EB9A550-A8AE-B9D4-9073-B71168666FAF}"/>
              </a:ext>
            </a:extLst>
          </p:cNvPr>
          <p:cNvCxnSpPr>
            <a:cxnSpLocks/>
            <a:stCxn id="6" idx="4"/>
            <a:endCxn id="19" idx="0"/>
          </p:cNvCxnSpPr>
          <p:nvPr/>
        </p:nvCxnSpPr>
        <p:spPr>
          <a:xfrm rot="5400000">
            <a:off x="4598743" y="1177298"/>
            <a:ext cx="328950" cy="266556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8" name="Connettore a gomito 27">
            <a:extLst>
              <a:ext uri="{FF2B5EF4-FFF2-40B4-BE49-F238E27FC236}">
                <a16:creationId xmlns:a16="http://schemas.microsoft.com/office/drawing/2014/main" id="{C58A16E0-CAB7-E379-154B-FB1C07B8A683}"/>
              </a:ext>
            </a:extLst>
          </p:cNvPr>
          <p:cNvCxnSpPr>
            <a:cxnSpLocks/>
            <a:stCxn id="6" idx="4"/>
            <a:endCxn id="20" idx="0"/>
          </p:cNvCxnSpPr>
          <p:nvPr/>
        </p:nvCxnSpPr>
        <p:spPr>
          <a:xfrm rot="16200000" flipH="1">
            <a:off x="7340509" y="1101096"/>
            <a:ext cx="328950" cy="281796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8" name="Connettore diritto 37">
            <a:extLst>
              <a:ext uri="{FF2B5EF4-FFF2-40B4-BE49-F238E27FC236}">
                <a16:creationId xmlns:a16="http://schemas.microsoft.com/office/drawing/2014/main" id="{79407844-8232-F542-9DDE-5ACB119EC34A}"/>
              </a:ext>
            </a:extLst>
          </p:cNvPr>
          <p:cNvCxnSpPr>
            <a:cxnSpLocks/>
            <a:stCxn id="20" idx="4"/>
            <a:endCxn id="21" idx="0"/>
          </p:cNvCxnSpPr>
          <p:nvPr/>
        </p:nvCxnSpPr>
        <p:spPr>
          <a:xfrm>
            <a:off x="8913968" y="3318660"/>
            <a:ext cx="19720" cy="98961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Connettore a gomito 40">
            <a:extLst>
              <a:ext uri="{FF2B5EF4-FFF2-40B4-BE49-F238E27FC236}">
                <a16:creationId xmlns:a16="http://schemas.microsoft.com/office/drawing/2014/main" id="{9BAD0CED-56B6-C7A8-C994-0BC06F32F0D7}"/>
              </a:ext>
            </a:extLst>
          </p:cNvPr>
          <p:cNvCxnSpPr>
            <a:cxnSpLocks/>
            <a:stCxn id="19" idx="4"/>
          </p:cNvCxnSpPr>
          <p:nvPr/>
        </p:nvCxnSpPr>
        <p:spPr>
          <a:xfrm rot="16200000" flipH="1">
            <a:off x="2935626" y="3813468"/>
            <a:ext cx="989619" cy="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928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CA798-5B9F-FCDE-04A9-0E7425C93632}"/>
              </a:ext>
            </a:extLst>
          </p:cNvPr>
          <p:cNvSpPr>
            <a:spLocks noGrp="1"/>
          </p:cNvSpPr>
          <p:nvPr>
            <p:ph type="title"/>
          </p:nvPr>
        </p:nvSpPr>
        <p:spPr/>
        <p:txBody>
          <a:bodyPr/>
          <a:lstStyle/>
          <a:p>
            <a:r>
              <a:rPr lang="en-US" dirty="0"/>
              <a:t>Federated Learning</a:t>
            </a:r>
          </a:p>
        </p:txBody>
      </p:sp>
      <p:sp>
        <p:nvSpPr>
          <p:cNvPr id="3" name="Segnaposto testo 2">
            <a:extLst>
              <a:ext uri="{FF2B5EF4-FFF2-40B4-BE49-F238E27FC236}">
                <a16:creationId xmlns:a16="http://schemas.microsoft.com/office/drawing/2014/main" id="{C215651B-FD15-86C0-0958-4451578E09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7124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2EBD1D-3DFC-006A-0B43-1DFFFD3BBCA5}"/>
              </a:ext>
            </a:extLst>
          </p:cNvPr>
          <p:cNvSpPr>
            <a:spLocks noGrp="1"/>
          </p:cNvSpPr>
          <p:nvPr>
            <p:ph type="title"/>
          </p:nvPr>
        </p:nvSpPr>
        <p:spPr/>
        <p:txBody>
          <a:bodyPr/>
          <a:lstStyle/>
          <a:p>
            <a:r>
              <a:rPr lang="it-IT" dirty="0" err="1"/>
              <a:t>Untargeted</a:t>
            </a:r>
            <a:r>
              <a:rPr lang="it-IT" dirty="0"/>
              <a:t> Attacks: Data </a:t>
            </a:r>
            <a:r>
              <a:rPr lang="it-IT" dirty="0" err="1"/>
              <a:t>Poisoning</a:t>
            </a:r>
            <a:endParaRPr lang="it-IT" dirty="0"/>
          </a:p>
        </p:txBody>
      </p:sp>
      <p:cxnSp>
        <p:nvCxnSpPr>
          <p:cNvPr id="13" name="Connettore 2 12">
            <a:extLst>
              <a:ext uri="{FF2B5EF4-FFF2-40B4-BE49-F238E27FC236}">
                <a16:creationId xmlns:a16="http://schemas.microsoft.com/office/drawing/2014/main" id="{C31F2700-13F0-342E-2006-997C3E6B066D}"/>
              </a:ext>
            </a:extLst>
          </p:cNvPr>
          <p:cNvCxnSpPr>
            <a:cxnSpLocks/>
          </p:cNvCxnSpPr>
          <p:nvPr/>
        </p:nvCxnSpPr>
        <p:spPr>
          <a:xfrm flipV="1">
            <a:off x="2971800" y="2857500"/>
            <a:ext cx="1638300" cy="48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1805F8CC-FF15-9C4E-A774-5E6D9DFC12D0}"/>
              </a:ext>
            </a:extLst>
          </p:cNvPr>
          <p:cNvSpPr txBox="1"/>
          <p:nvPr/>
        </p:nvSpPr>
        <p:spPr>
          <a:xfrm>
            <a:off x="1820603" y="3343554"/>
            <a:ext cx="1764792" cy="369332"/>
          </a:xfrm>
          <a:prstGeom prst="rect">
            <a:avLst/>
          </a:prstGeom>
          <a:noFill/>
        </p:spPr>
        <p:txBody>
          <a:bodyPr wrap="square" rtlCol="0">
            <a:spAutoFit/>
          </a:bodyPr>
          <a:lstStyle/>
          <a:p>
            <a:r>
              <a:rPr lang="it-IT" b="1" i="1" dirty="0"/>
              <a:t>Data </a:t>
            </a:r>
            <a:r>
              <a:rPr lang="it-IT" b="1" i="1" dirty="0" err="1"/>
              <a:t>Poisoning</a:t>
            </a:r>
            <a:endParaRPr lang="it-IT" b="1" i="1" dirty="0"/>
          </a:p>
        </p:txBody>
      </p:sp>
      <p:pic>
        <p:nvPicPr>
          <p:cNvPr id="16" name="Immagine 15" descr="Immagine che contiene linea&#10;&#10;Il contenuto generato dall'IA potrebbe non essere corretto.">
            <a:extLst>
              <a:ext uri="{FF2B5EF4-FFF2-40B4-BE49-F238E27FC236}">
                <a16:creationId xmlns:a16="http://schemas.microsoft.com/office/drawing/2014/main" id="{17052AAF-71F2-980A-999B-65115ADBD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94" y="4977619"/>
            <a:ext cx="685800" cy="1047750"/>
          </a:xfrm>
          <a:prstGeom prst="rect">
            <a:avLst/>
          </a:prstGeom>
        </p:spPr>
      </p:pic>
      <p:pic>
        <p:nvPicPr>
          <p:cNvPr id="18" name="Immagine 17" descr="Immagine che contiene linea&#10;&#10;Il contenuto generato dall'IA potrebbe non essere corretto.">
            <a:extLst>
              <a:ext uri="{FF2B5EF4-FFF2-40B4-BE49-F238E27FC236}">
                <a16:creationId xmlns:a16="http://schemas.microsoft.com/office/drawing/2014/main" id="{19F7228E-A6D9-8F7B-FBCF-BE87778C5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94" y="3970243"/>
            <a:ext cx="685800" cy="819150"/>
          </a:xfrm>
          <a:prstGeom prst="rect">
            <a:avLst/>
          </a:prstGeom>
        </p:spPr>
      </p:pic>
      <p:sp>
        <p:nvSpPr>
          <p:cNvPr id="21" name="CasellaDiTesto 20">
            <a:extLst>
              <a:ext uri="{FF2B5EF4-FFF2-40B4-BE49-F238E27FC236}">
                <a16:creationId xmlns:a16="http://schemas.microsoft.com/office/drawing/2014/main" id="{88206EA6-8B83-3B2D-1C7B-B19E3E733858}"/>
              </a:ext>
            </a:extLst>
          </p:cNvPr>
          <p:cNvSpPr txBox="1"/>
          <p:nvPr/>
        </p:nvSpPr>
        <p:spPr>
          <a:xfrm>
            <a:off x="4161580" y="4188910"/>
            <a:ext cx="1764792" cy="323165"/>
          </a:xfrm>
          <a:prstGeom prst="rect">
            <a:avLst/>
          </a:prstGeom>
          <a:noFill/>
        </p:spPr>
        <p:txBody>
          <a:bodyPr wrap="square" rtlCol="0">
            <a:spAutoFit/>
          </a:bodyPr>
          <a:lstStyle/>
          <a:p>
            <a:r>
              <a:rPr lang="it-IT" sz="1500"/>
              <a:t>Random Flipping</a:t>
            </a:r>
          </a:p>
        </p:txBody>
      </p:sp>
      <p:sp>
        <p:nvSpPr>
          <p:cNvPr id="22" name="CasellaDiTesto 21">
            <a:extLst>
              <a:ext uri="{FF2B5EF4-FFF2-40B4-BE49-F238E27FC236}">
                <a16:creationId xmlns:a16="http://schemas.microsoft.com/office/drawing/2014/main" id="{4A75DAB2-B0A4-605F-70EE-8F36FFED0BA5}"/>
              </a:ext>
            </a:extLst>
          </p:cNvPr>
          <p:cNvSpPr txBox="1"/>
          <p:nvPr/>
        </p:nvSpPr>
        <p:spPr>
          <a:xfrm>
            <a:off x="4109002" y="5224176"/>
            <a:ext cx="1764792" cy="323165"/>
          </a:xfrm>
          <a:prstGeom prst="rect">
            <a:avLst/>
          </a:prstGeom>
          <a:noFill/>
        </p:spPr>
        <p:txBody>
          <a:bodyPr wrap="square" rtlCol="0">
            <a:spAutoFit/>
          </a:bodyPr>
          <a:lstStyle/>
          <a:p>
            <a:r>
              <a:rPr lang="it-IT" sz="1500"/>
              <a:t>Out of Distribution</a:t>
            </a:r>
          </a:p>
        </p:txBody>
      </p:sp>
      <p:cxnSp>
        <p:nvCxnSpPr>
          <p:cNvPr id="26" name="Connettore diritto 25">
            <a:extLst>
              <a:ext uri="{FF2B5EF4-FFF2-40B4-BE49-F238E27FC236}">
                <a16:creationId xmlns:a16="http://schemas.microsoft.com/office/drawing/2014/main" id="{D6383204-F6BB-B91E-C94E-88A9CD67D629}"/>
              </a:ext>
            </a:extLst>
          </p:cNvPr>
          <p:cNvCxnSpPr>
            <a:cxnSpLocks/>
          </p:cNvCxnSpPr>
          <p:nvPr/>
        </p:nvCxnSpPr>
        <p:spPr>
          <a:xfrm>
            <a:off x="3868972" y="4378619"/>
            <a:ext cx="0" cy="10196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ttore 2 29">
            <a:extLst>
              <a:ext uri="{FF2B5EF4-FFF2-40B4-BE49-F238E27FC236}">
                <a16:creationId xmlns:a16="http://schemas.microsoft.com/office/drawing/2014/main" id="{637C4170-4B03-B6CD-50CC-890680D4856D}"/>
              </a:ext>
            </a:extLst>
          </p:cNvPr>
          <p:cNvCxnSpPr>
            <a:cxnSpLocks/>
          </p:cNvCxnSpPr>
          <p:nvPr/>
        </p:nvCxnSpPr>
        <p:spPr>
          <a:xfrm>
            <a:off x="3859448" y="4379818"/>
            <a:ext cx="2400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ttore 2 31">
            <a:extLst>
              <a:ext uri="{FF2B5EF4-FFF2-40B4-BE49-F238E27FC236}">
                <a16:creationId xmlns:a16="http://schemas.microsoft.com/office/drawing/2014/main" id="{2D172770-29A6-E191-FA5F-20AA34B76D75}"/>
              </a:ext>
            </a:extLst>
          </p:cNvPr>
          <p:cNvCxnSpPr>
            <a:cxnSpLocks/>
          </p:cNvCxnSpPr>
          <p:nvPr/>
        </p:nvCxnSpPr>
        <p:spPr>
          <a:xfrm>
            <a:off x="3859448" y="5394273"/>
            <a:ext cx="2400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Freccia a destra 32">
            <a:extLst>
              <a:ext uri="{FF2B5EF4-FFF2-40B4-BE49-F238E27FC236}">
                <a16:creationId xmlns:a16="http://schemas.microsoft.com/office/drawing/2014/main" id="{F33EB4CF-7D4D-2A40-850E-489D4CDC78AD}"/>
              </a:ext>
            </a:extLst>
          </p:cNvPr>
          <p:cNvSpPr/>
          <p:nvPr/>
        </p:nvSpPr>
        <p:spPr>
          <a:xfrm rot="20332961">
            <a:off x="8010633" y="5151134"/>
            <a:ext cx="271306" cy="2210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7" name="Immagine 36" descr="Immagine che contiene luna, cerchio, Oggetto astronomico&#10;&#10;Il contenuto generato dall'IA potrebbe non essere corretto.">
            <a:extLst>
              <a:ext uri="{FF2B5EF4-FFF2-40B4-BE49-F238E27FC236}">
                <a16:creationId xmlns:a16="http://schemas.microsoft.com/office/drawing/2014/main" id="{50237F1B-AB1D-57FD-4699-B0ABAC2AE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016" y="4152398"/>
            <a:ext cx="1026919" cy="1519278"/>
          </a:xfrm>
          <a:prstGeom prst="rect">
            <a:avLst/>
          </a:prstGeom>
        </p:spPr>
      </p:pic>
      <p:pic>
        <p:nvPicPr>
          <p:cNvPr id="39" name="Immagine 38" descr="Immagine che contiene schermata, oscurità, luce&#10;&#10;Il contenuto generato dall'IA potrebbe non essere corretto.">
            <a:extLst>
              <a:ext uri="{FF2B5EF4-FFF2-40B4-BE49-F238E27FC236}">
                <a16:creationId xmlns:a16="http://schemas.microsoft.com/office/drawing/2014/main" id="{96E046A5-D66F-F133-90AC-6B014B3AC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0914" y="1447592"/>
            <a:ext cx="3167423" cy="1622339"/>
          </a:xfrm>
          <a:prstGeom prst="rect">
            <a:avLst/>
          </a:prstGeom>
        </p:spPr>
      </p:pic>
      <p:sp>
        <p:nvSpPr>
          <p:cNvPr id="42" name="Freccia a destra 41">
            <a:extLst>
              <a:ext uri="{FF2B5EF4-FFF2-40B4-BE49-F238E27FC236}">
                <a16:creationId xmlns:a16="http://schemas.microsoft.com/office/drawing/2014/main" id="{513865DB-CC24-72CC-912B-42B2CFF7B89F}"/>
              </a:ext>
            </a:extLst>
          </p:cNvPr>
          <p:cNvSpPr/>
          <p:nvPr/>
        </p:nvSpPr>
        <p:spPr>
          <a:xfrm>
            <a:off x="6174795" y="5280430"/>
            <a:ext cx="271306" cy="2210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Freccia a destra 42">
            <a:extLst>
              <a:ext uri="{FF2B5EF4-FFF2-40B4-BE49-F238E27FC236}">
                <a16:creationId xmlns:a16="http://schemas.microsoft.com/office/drawing/2014/main" id="{F43BB3E9-B0CC-8C44-3F8F-8F5388560597}"/>
              </a:ext>
            </a:extLst>
          </p:cNvPr>
          <p:cNvSpPr/>
          <p:nvPr/>
        </p:nvSpPr>
        <p:spPr>
          <a:xfrm>
            <a:off x="6174795" y="4268087"/>
            <a:ext cx="271306" cy="2210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Freccia a destra 43">
            <a:extLst>
              <a:ext uri="{FF2B5EF4-FFF2-40B4-BE49-F238E27FC236}">
                <a16:creationId xmlns:a16="http://schemas.microsoft.com/office/drawing/2014/main" id="{BE9C06F6-92A1-858B-7E35-D144CF58CC2F}"/>
              </a:ext>
            </a:extLst>
          </p:cNvPr>
          <p:cNvSpPr/>
          <p:nvPr/>
        </p:nvSpPr>
        <p:spPr>
          <a:xfrm rot="1637700">
            <a:off x="8005763" y="4304785"/>
            <a:ext cx="271306" cy="2210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CasellaDiTesto 45">
            <a:extLst>
              <a:ext uri="{FF2B5EF4-FFF2-40B4-BE49-F238E27FC236}">
                <a16:creationId xmlns:a16="http://schemas.microsoft.com/office/drawing/2014/main" id="{37286E99-5D01-BD15-89D4-46B81C594A00}"/>
              </a:ext>
            </a:extLst>
          </p:cNvPr>
          <p:cNvSpPr txBox="1"/>
          <p:nvPr/>
        </p:nvSpPr>
        <p:spPr>
          <a:xfrm>
            <a:off x="1532371" y="4442422"/>
            <a:ext cx="2411088" cy="923330"/>
          </a:xfrm>
          <a:prstGeom prst="rect">
            <a:avLst/>
          </a:prstGeom>
          <a:noFill/>
        </p:spPr>
        <p:txBody>
          <a:bodyPr wrap="square" rtlCol="0">
            <a:spAutoFit/>
          </a:bodyPr>
          <a:lstStyle/>
          <a:p>
            <a:r>
              <a:rPr lang="it-IT"/>
              <a:t>Manipulate private data to deteriorate model’s performance</a:t>
            </a:r>
          </a:p>
        </p:txBody>
      </p:sp>
      <p:cxnSp>
        <p:nvCxnSpPr>
          <p:cNvPr id="47" name="Connettore diritto 46">
            <a:extLst>
              <a:ext uri="{FF2B5EF4-FFF2-40B4-BE49-F238E27FC236}">
                <a16:creationId xmlns:a16="http://schemas.microsoft.com/office/drawing/2014/main" id="{F6A54147-34BB-CEC6-D745-406EC39B2FD2}"/>
              </a:ext>
            </a:extLst>
          </p:cNvPr>
          <p:cNvCxnSpPr>
            <a:cxnSpLocks/>
          </p:cNvCxnSpPr>
          <p:nvPr/>
        </p:nvCxnSpPr>
        <p:spPr>
          <a:xfrm>
            <a:off x="2614099" y="3712886"/>
            <a:ext cx="0" cy="639404"/>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Connettore diritto 50">
            <a:extLst>
              <a:ext uri="{FF2B5EF4-FFF2-40B4-BE49-F238E27FC236}">
                <a16:creationId xmlns:a16="http://schemas.microsoft.com/office/drawing/2014/main" id="{6723405A-2A65-C3F6-9DDF-6F032E94C53E}"/>
              </a:ext>
            </a:extLst>
          </p:cNvPr>
          <p:cNvCxnSpPr>
            <a:cxnSpLocks/>
          </p:cNvCxnSpPr>
          <p:nvPr/>
        </p:nvCxnSpPr>
        <p:spPr>
          <a:xfrm flipH="1">
            <a:off x="3631481" y="4880316"/>
            <a:ext cx="22796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5762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B62F-5E1D-02C3-DCC3-C4D834AD28E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5E0A244-4644-6985-4A2C-6E98B21FD90E}"/>
              </a:ext>
            </a:extLst>
          </p:cNvPr>
          <p:cNvSpPr>
            <a:spLocks noGrp="1"/>
          </p:cNvSpPr>
          <p:nvPr>
            <p:ph type="title"/>
          </p:nvPr>
        </p:nvSpPr>
        <p:spPr/>
        <p:txBody>
          <a:bodyPr/>
          <a:lstStyle/>
          <a:p>
            <a:r>
              <a:rPr lang="it-IT" dirty="0"/>
              <a:t>Data </a:t>
            </a:r>
            <a:r>
              <a:rPr lang="it-IT" dirty="0" err="1"/>
              <a:t>Poisoning</a:t>
            </a:r>
            <a:r>
              <a:rPr lang="it-IT" dirty="0"/>
              <a:t> in FRBS</a:t>
            </a:r>
          </a:p>
        </p:txBody>
      </p:sp>
      <p:sp>
        <p:nvSpPr>
          <p:cNvPr id="12" name="Segnaposto contenuto 2">
            <a:extLst>
              <a:ext uri="{FF2B5EF4-FFF2-40B4-BE49-F238E27FC236}">
                <a16:creationId xmlns:a16="http://schemas.microsoft.com/office/drawing/2014/main" id="{244F8567-C17C-B632-BE76-945BFDD9A90F}"/>
              </a:ext>
            </a:extLst>
          </p:cNvPr>
          <p:cNvSpPr txBox="1">
            <a:spLocks/>
          </p:cNvSpPr>
          <p:nvPr/>
        </p:nvSpPr>
        <p:spPr>
          <a:xfrm>
            <a:off x="5267865" y="2090168"/>
            <a:ext cx="68091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Existing</a:t>
            </a:r>
            <a:r>
              <a:rPr lang="it-IT" dirty="0"/>
              <a:t> data points are </a:t>
            </a:r>
            <a:r>
              <a:rPr lang="it-IT" dirty="0" err="1"/>
              <a:t>assigned</a:t>
            </a:r>
            <a:r>
              <a:rPr lang="it-IT" dirty="0"/>
              <a:t> to </a:t>
            </a:r>
            <a:r>
              <a:rPr lang="it-IT" dirty="0" err="1"/>
              <a:t>randomly</a:t>
            </a:r>
            <a:r>
              <a:rPr lang="it-IT" dirty="0"/>
              <a:t> </a:t>
            </a:r>
            <a:r>
              <a:rPr lang="it-IT" dirty="0" err="1"/>
              <a:t>selected</a:t>
            </a:r>
            <a:r>
              <a:rPr lang="it-IT" dirty="0"/>
              <a:t> classes</a:t>
            </a:r>
          </a:p>
          <a:p>
            <a:endParaRPr lang="it-IT" dirty="0"/>
          </a:p>
          <a:p>
            <a:endParaRPr lang="it-IT" dirty="0"/>
          </a:p>
          <a:p>
            <a:endParaRPr lang="it-IT" dirty="0"/>
          </a:p>
          <a:p>
            <a:r>
              <a:rPr lang="it-IT" dirty="0"/>
              <a:t>New data points are </a:t>
            </a:r>
            <a:r>
              <a:rPr lang="it-IT" dirty="0" err="1"/>
              <a:t>generated</a:t>
            </a:r>
            <a:r>
              <a:rPr lang="it-IT" dirty="0"/>
              <a:t>, </a:t>
            </a:r>
            <a:r>
              <a:rPr lang="it-IT" dirty="0" err="1"/>
              <a:t>laying</a:t>
            </a:r>
            <a:r>
              <a:rPr lang="it-IT" dirty="0"/>
              <a:t> </a:t>
            </a:r>
            <a:r>
              <a:rPr lang="it-IT" dirty="0" err="1"/>
              <a:t>outside</a:t>
            </a:r>
            <a:r>
              <a:rPr lang="it-IT" dirty="0"/>
              <a:t> of the </a:t>
            </a:r>
            <a:r>
              <a:rPr lang="it-IT" dirty="0" err="1"/>
              <a:t>dataset’s</a:t>
            </a:r>
            <a:r>
              <a:rPr lang="it-IT" dirty="0"/>
              <a:t> </a:t>
            </a:r>
            <a:r>
              <a:rPr lang="it-IT" dirty="0" err="1"/>
              <a:t>distribution</a:t>
            </a:r>
            <a:endParaRPr lang="it-IT" dirty="0"/>
          </a:p>
          <a:p>
            <a:endParaRPr lang="it-IT" dirty="0"/>
          </a:p>
        </p:txBody>
      </p:sp>
      <p:pic>
        <p:nvPicPr>
          <p:cNvPr id="6" name="Segnaposto contenuto 5" descr="Immagine che contiene testo, schermata, cartone animato&#10;&#10;Il contenuto generato dall'IA potrebbe non essere corretto.">
            <a:extLst>
              <a:ext uri="{FF2B5EF4-FFF2-40B4-BE49-F238E27FC236}">
                <a16:creationId xmlns:a16="http://schemas.microsoft.com/office/drawing/2014/main" id="{A6BA9D24-59AA-0C93-43E9-316F59D1CE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4915" y="1690688"/>
            <a:ext cx="3457575" cy="1647825"/>
          </a:xfrm>
        </p:spPr>
      </p:pic>
      <p:pic>
        <p:nvPicPr>
          <p:cNvPr id="8" name="Immagine 7" descr="Immagine che contiene schermata, testo, cartone animato&#10;&#10;Il contenuto generato dall'IA potrebbe non essere corretto.">
            <a:extLst>
              <a:ext uri="{FF2B5EF4-FFF2-40B4-BE49-F238E27FC236}">
                <a16:creationId xmlns:a16="http://schemas.microsoft.com/office/drawing/2014/main" id="{3F85A346-ABF6-ED27-AC1E-AA46836C1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914" y="3923524"/>
            <a:ext cx="3457575" cy="1647825"/>
          </a:xfrm>
          <a:prstGeom prst="rect">
            <a:avLst/>
          </a:prstGeom>
        </p:spPr>
      </p:pic>
    </p:spTree>
    <p:extLst>
      <p:ext uri="{BB962C8B-B14F-4D97-AF65-F5344CB8AC3E}">
        <p14:creationId xmlns:p14="http://schemas.microsoft.com/office/powerpoint/2010/main" val="3993548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1758-58DF-474B-AB0E-74320D99D90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4F5B0A-EA0E-DD4A-416C-5B296543C0B3}"/>
              </a:ext>
            </a:extLst>
          </p:cNvPr>
          <p:cNvSpPr>
            <a:spLocks noGrp="1"/>
          </p:cNvSpPr>
          <p:nvPr>
            <p:ph type="title"/>
          </p:nvPr>
        </p:nvSpPr>
        <p:spPr/>
        <p:txBody>
          <a:bodyPr/>
          <a:lstStyle/>
          <a:p>
            <a:r>
              <a:rPr lang="it-IT" dirty="0" err="1"/>
              <a:t>Untargeted</a:t>
            </a:r>
            <a:r>
              <a:rPr lang="it-IT" dirty="0"/>
              <a:t> Attacks: Model </a:t>
            </a:r>
            <a:r>
              <a:rPr lang="it-IT" dirty="0" err="1"/>
              <a:t>Poisoning</a:t>
            </a:r>
            <a:endParaRPr lang="it-IT" dirty="0"/>
          </a:p>
        </p:txBody>
      </p:sp>
      <p:sp>
        <p:nvSpPr>
          <p:cNvPr id="14" name="CasellaDiTesto 13">
            <a:extLst>
              <a:ext uri="{FF2B5EF4-FFF2-40B4-BE49-F238E27FC236}">
                <a16:creationId xmlns:a16="http://schemas.microsoft.com/office/drawing/2014/main" id="{1F987646-FB14-7AB0-EF27-DBFD0CC37402}"/>
              </a:ext>
            </a:extLst>
          </p:cNvPr>
          <p:cNvSpPr txBox="1"/>
          <p:nvPr/>
        </p:nvSpPr>
        <p:spPr>
          <a:xfrm>
            <a:off x="1820602" y="3343554"/>
            <a:ext cx="2021147" cy="369332"/>
          </a:xfrm>
          <a:prstGeom prst="rect">
            <a:avLst/>
          </a:prstGeom>
          <a:noFill/>
        </p:spPr>
        <p:txBody>
          <a:bodyPr wrap="square" rtlCol="0">
            <a:spAutoFit/>
          </a:bodyPr>
          <a:lstStyle/>
          <a:p>
            <a:r>
              <a:rPr lang="it-IT" b="1" i="1" dirty="0"/>
              <a:t>Model </a:t>
            </a:r>
            <a:r>
              <a:rPr lang="it-IT" b="1" i="1" dirty="0" err="1"/>
              <a:t>Poisoning</a:t>
            </a:r>
            <a:endParaRPr lang="it-IT" b="1" i="1" dirty="0"/>
          </a:p>
        </p:txBody>
      </p:sp>
      <p:sp>
        <p:nvSpPr>
          <p:cNvPr id="22" name="CasellaDiTesto 21">
            <a:extLst>
              <a:ext uri="{FF2B5EF4-FFF2-40B4-BE49-F238E27FC236}">
                <a16:creationId xmlns:a16="http://schemas.microsoft.com/office/drawing/2014/main" id="{A57260E4-16A4-CC8A-CD85-4C03AC8AFE4C}"/>
              </a:ext>
            </a:extLst>
          </p:cNvPr>
          <p:cNvSpPr txBox="1"/>
          <p:nvPr/>
        </p:nvSpPr>
        <p:spPr>
          <a:xfrm>
            <a:off x="4355349" y="4723244"/>
            <a:ext cx="1764792" cy="323165"/>
          </a:xfrm>
          <a:prstGeom prst="rect">
            <a:avLst/>
          </a:prstGeom>
          <a:noFill/>
        </p:spPr>
        <p:txBody>
          <a:bodyPr wrap="square" rtlCol="0">
            <a:spAutoFit/>
          </a:bodyPr>
          <a:lstStyle/>
          <a:p>
            <a:r>
              <a:rPr lang="it-IT" sz="1500"/>
              <a:t>Random Weights</a:t>
            </a:r>
          </a:p>
        </p:txBody>
      </p:sp>
      <p:cxnSp>
        <p:nvCxnSpPr>
          <p:cNvPr id="32" name="Connettore 2 31">
            <a:extLst>
              <a:ext uri="{FF2B5EF4-FFF2-40B4-BE49-F238E27FC236}">
                <a16:creationId xmlns:a16="http://schemas.microsoft.com/office/drawing/2014/main" id="{081EACE0-E008-DA8F-E1AA-44A4A7881CD6}"/>
              </a:ext>
            </a:extLst>
          </p:cNvPr>
          <p:cNvCxnSpPr>
            <a:cxnSpLocks/>
          </p:cNvCxnSpPr>
          <p:nvPr/>
        </p:nvCxnSpPr>
        <p:spPr>
          <a:xfrm>
            <a:off x="4022100" y="4884827"/>
            <a:ext cx="3237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9" name="Immagine 38" descr="Immagine che contiene schermata, oscurità, luce&#10;&#10;Il contenuto generato dall'IA potrebbe non essere corretto.">
            <a:extLst>
              <a:ext uri="{FF2B5EF4-FFF2-40B4-BE49-F238E27FC236}">
                <a16:creationId xmlns:a16="http://schemas.microsoft.com/office/drawing/2014/main" id="{8F30E21B-DCBC-75AC-0505-AD5BF43C3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914" y="1447592"/>
            <a:ext cx="3167423" cy="1622339"/>
          </a:xfrm>
          <a:prstGeom prst="rect">
            <a:avLst/>
          </a:prstGeom>
        </p:spPr>
      </p:pic>
      <p:sp>
        <p:nvSpPr>
          <p:cNvPr id="42" name="Freccia a destra 41">
            <a:extLst>
              <a:ext uri="{FF2B5EF4-FFF2-40B4-BE49-F238E27FC236}">
                <a16:creationId xmlns:a16="http://schemas.microsoft.com/office/drawing/2014/main" id="{C11D8748-6943-D383-2C12-F7D66C6058A1}"/>
              </a:ext>
            </a:extLst>
          </p:cNvPr>
          <p:cNvSpPr/>
          <p:nvPr/>
        </p:nvSpPr>
        <p:spPr>
          <a:xfrm>
            <a:off x="6228781" y="4774294"/>
            <a:ext cx="271306" cy="2210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a:extLst>
              <a:ext uri="{FF2B5EF4-FFF2-40B4-BE49-F238E27FC236}">
                <a16:creationId xmlns:a16="http://schemas.microsoft.com/office/drawing/2014/main" id="{96E9AE21-64DD-E4F9-4AE1-5B566EFF5DF7}"/>
              </a:ext>
            </a:extLst>
          </p:cNvPr>
          <p:cNvCxnSpPr>
            <a:cxnSpLocks/>
          </p:cNvCxnSpPr>
          <p:nvPr/>
        </p:nvCxnSpPr>
        <p:spPr>
          <a:xfrm flipV="1">
            <a:off x="3693922" y="2274094"/>
            <a:ext cx="2312286" cy="11824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5" name="Immagine 44" descr="Immagine che contiene Policromia, cerchio, rosso&#10;&#10;Il contenuto generato dall'IA potrebbe non essere corretto.">
            <a:extLst>
              <a:ext uri="{FF2B5EF4-FFF2-40B4-BE49-F238E27FC236}">
                <a16:creationId xmlns:a16="http://schemas.microsoft.com/office/drawing/2014/main" id="{CE89CE06-FA2B-6715-BB99-D391465BC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033" y="4039984"/>
            <a:ext cx="1026919" cy="1521827"/>
          </a:xfrm>
          <a:prstGeom prst="rect">
            <a:avLst/>
          </a:prstGeom>
        </p:spPr>
      </p:pic>
      <p:sp>
        <p:nvSpPr>
          <p:cNvPr id="7" name="CasellaDiTesto 6">
            <a:extLst>
              <a:ext uri="{FF2B5EF4-FFF2-40B4-BE49-F238E27FC236}">
                <a16:creationId xmlns:a16="http://schemas.microsoft.com/office/drawing/2014/main" id="{2E0C5F8F-C4F0-1E42-550B-88242B804E24}"/>
              </a:ext>
            </a:extLst>
          </p:cNvPr>
          <p:cNvSpPr txBox="1"/>
          <p:nvPr/>
        </p:nvSpPr>
        <p:spPr>
          <a:xfrm>
            <a:off x="1532371" y="4442422"/>
            <a:ext cx="2411088" cy="1200329"/>
          </a:xfrm>
          <a:prstGeom prst="rect">
            <a:avLst/>
          </a:prstGeom>
          <a:noFill/>
        </p:spPr>
        <p:txBody>
          <a:bodyPr wrap="square" rtlCol="0">
            <a:spAutoFit/>
          </a:bodyPr>
          <a:lstStyle/>
          <a:p>
            <a:r>
              <a:rPr lang="it-IT"/>
              <a:t>Manipulate directly the weights of the model to deteriorate performance</a:t>
            </a:r>
          </a:p>
        </p:txBody>
      </p:sp>
      <p:cxnSp>
        <p:nvCxnSpPr>
          <p:cNvPr id="8" name="Connettore diritto 7">
            <a:extLst>
              <a:ext uri="{FF2B5EF4-FFF2-40B4-BE49-F238E27FC236}">
                <a16:creationId xmlns:a16="http://schemas.microsoft.com/office/drawing/2014/main" id="{CE068B9A-DD64-8F02-C3CC-0806A79CC3F2}"/>
              </a:ext>
            </a:extLst>
          </p:cNvPr>
          <p:cNvCxnSpPr>
            <a:cxnSpLocks/>
          </p:cNvCxnSpPr>
          <p:nvPr/>
        </p:nvCxnSpPr>
        <p:spPr>
          <a:xfrm>
            <a:off x="2614099" y="3712886"/>
            <a:ext cx="0" cy="6394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7440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AFABF-BA5A-329D-DB01-D19FBF9EE8E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62F545B-005C-0914-AD89-348786268C47}"/>
              </a:ext>
            </a:extLst>
          </p:cNvPr>
          <p:cNvSpPr>
            <a:spLocks noGrp="1"/>
          </p:cNvSpPr>
          <p:nvPr>
            <p:ph type="title"/>
          </p:nvPr>
        </p:nvSpPr>
        <p:spPr>
          <a:xfrm>
            <a:off x="287215" y="0"/>
            <a:ext cx="10515600" cy="1325563"/>
          </a:xfrm>
        </p:spPr>
        <p:txBody>
          <a:bodyPr/>
          <a:lstStyle/>
          <a:p>
            <a:r>
              <a:rPr lang="it-IT" dirty="0"/>
              <a:t>Model </a:t>
            </a:r>
            <a:r>
              <a:rPr lang="it-IT" dirty="0" err="1"/>
              <a:t>Poisoning</a:t>
            </a:r>
            <a:r>
              <a:rPr lang="it-IT" dirty="0"/>
              <a:t> Attacks</a:t>
            </a:r>
          </a:p>
        </p:txBody>
      </p:sp>
      <p:sp>
        <p:nvSpPr>
          <p:cNvPr id="12" name="Segnaposto contenuto 2">
            <a:extLst>
              <a:ext uri="{FF2B5EF4-FFF2-40B4-BE49-F238E27FC236}">
                <a16:creationId xmlns:a16="http://schemas.microsoft.com/office/drawing/2014/main" id="{C797F1C7-F901-087B-C0E5-DDC2A11FE1EA}"/>
              </a:ext>
            </a:extLst>
          </p:cNvPr>
          <p:cNvSpPr txBox="1">
            <a:spLocks/>
          </p:cNvSpPr>
          <p:nvPr/>
        </p:nvSpPr>
        <p:spPr>
          <a:xfrm>
            <a:off x="4689448" y="1382729"/>
            <a:ext cx="6809116" cy="474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Complete rules are </a:t>
            </a:r>
            <a:r>
              <a:rPr lang="it-IT" dirty="0" err="1"/>
              <a:t>randomly</a:t>
            </a:r>
            <a:r>
              <a:rPr lang="it-IT" dirty="0"/>
              <a:t> </a:t>
            </a:r>
            <a:r>
              <a:rPr lang="it-IT" dirty="0" err="1"/>
              <a:t>generated</a:t>
            </a:r>
            <a:r>
              <a:rPr lang="it-IT" dirty="0"/>
              <a:t> and </a:t>
            </a:r>
            <a:r>
              <a:rPr lang="it-IT" dirty="0" err="1"/>
              <a:t>inserted</a:t>
            </a:r>
            <a:r>
              <a:rPr lang="it-IT" dirty="0"/>
              <a:t> </a:t>
            </a:r>
            <a:r>
              <a:rPr lang="it-IT" dirty="0" err="1"/>
              <a:t>within</a:t>
            </a:r>
            <a:r>
              <a:rPr lang="it-IT" dirty="0"/>
              <a:t> the </a:t>
            </a:r>
            <a:r>
              <a:rPr lang="it-IT" dirty="0" err="1"/>
              <a:t>local</a:t>
            </a:r>
            <a:r>
              <a:rPr lang="it-IT" dirty="0"/>
              <a:t> RB</a:t>
            </a:r>
          </a:p>
          <a:p>
            <a:endParaRPr lang="it-IT" dirty="0"/>
          </a:p>
          <a:p>
            <a:pPr marL="0" indent="0">
              <a:buNone/>
            </a:pPr>
            <a:endParaRPr lang="it-IT" dirty="0"/>
          </a:p>
          <a:p>
            <a:r>
              <a:rPr lang="it-IT" dirty="0"/>
              <a:t>The </a:t>
            </a:r>
            <a:r>
              <a:rPr lang="it-IT" dirty="0" err="1"/>
              <a:t>consequents</a:t>
            </a:r>
            <a:r>
              <a:rPr lang="it-IT" dirty="0"/>
              <a:t> and weights are </a:t>
            </a:r>
            <a:r>
              <a:rPr lang="it-IT" dirty="0" err="1"/>
              <a:t>randomly</a:t>
            </a:r>
            <a:r>
              <a:rPr lang="it-IT" dirty="0"/>
              <a:t> </a:t>
            </a:r>
            <a:r>
              <a:rPr lang="it-IT" dirty="0" err="1"/>
              <a:t>generated</a:t>
            </a:r>
            <a:r>
              <a:rPr lang="it-IT" dirty="0"/>
              <a:t>, </a:t>
            </a:r>
            <a:r>
              <a:rPr lang="it-IT" dirty="0" err="1"/>
              <a:t>without</a:t>
            </a:r>
            <a:r>
              <a:rPr lang="it-IT" dirty="0"/>
              <a:t> </a:t>
            </a:r>
            <a:r>
              <a:rPr lang="it-IT" dirty="0" err="1"/>
              <a:t>altering</a:t>
            </a:r>
            <a:r>
              <a:rPr lang="it-IT" dirty="0"/>
              <a:t> the </a:t>
            </a:r>
            <a:r>
              <a:rPr lang="it-IT" dirty="0" err="1"/>
              <a:t>antecedents</a:t>
            </a:r>
            <a:endParaRPr lang="it-IT" dirty="0"/>
          </a:p>
          <a:p>
            <a:endParaRPr lang="it-IT" dirty="0"/>
          </a:p>
          <a:p>
            <a:r>
              <a:rPr lang="it-IT" dirty="0" err="1"/>
              <a:t>Only</a:t>
            </a:r>
            <a:r>
              <a:rPr lang="it-IT" dirty="0"/>
              <a:t> the weights are </a:t>
            </a:r>
            <a:r>
              <a:rPr lang="it-IT" dirty="0" err="1"/>
              <a:t>randomly</a:t>
            </a:r>
            <a:r>
              <a:rPr lang="it-IT" dirty="0"/>
              <a:t> </a:t>
            </a:r>
            <a:r>
              <a:rPr lang="it-IT" dirty="0" err="1"/>
              <a:t>generated</a:t>
            </a:r>
            <a:endParaRPr lang="it-IT" dirty="0"/>
          </a:p>
          <a:p>
            <a:endParaRPr lang="it-IT" dirty="0"/>
          </a:p>
        </p:txBody>
      </p:sp>
      <p:pic>
        <p:nvPicPr>
          <p:cNvPr id="5" name="Immagine 4" descr="Immagine che contiene testo, schermata&#10;&#10;Il contenuto generato dall'IA potrebbe non essere corretto.">
            <a:extLst>
              <a:ext uri="{FF2B5EF4-FFF2-40B4-BE49-F238E27FC236}">
                <a16:creationId xmlns:a16="http://schemas.microsoft.com/office/drawing/2014/main" id="{3214BFE1-A21C-9BEA-FB67-B81C149B7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28" y="1069530"/>
            <a:ext cx="3457575" cy="1647825"/>
          </a:xfrm>
          <a:prstGeom prst="rect">
            <a:avLst/>
          </a:prstGeom>
        </p:spPr>
      </p:pic>
      <p:pic>
        <p:nvPicPr>
          <p:cNvPr id="6" name="Immagine 5" descr="Immagine che contiene testo, schermata&#10;&#10;Il contenuto generato dall'IA potrebbe non essere corretto.">
            <a:extLst>
              <a:ext uri="{FF2B5EF4-FFF2-40B4-BE49-F238E27FC236}">
                <a16:creationId xmlns:a16="http://schemas.microsoft.com/office/drawing/2014/main" id="{A8C8ECBA-F7BD-8ED0-71C3-CFF5E9966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27" y="2806890"/>
            <a:ext cx="3457575" cy="1647825"/>
          </a:xfrm>
          <a:prstGeom prst="rect">
            <a:avLst/>
          </a:prstGeom>
        </p:spPr>
      </p:pic>
      <p:pic>
        <p:nvPicPr>
          <p:cNvPr id="7" name="Immagine 6" descr="Immagine che contiene testo, schermata, cartone animato&#10;&#10;Il contenuto generato dall'IA potrebbe non essere corretto.">
            <a:extLst>
              <a:ext uri="{FF2B5EF4-FFF2-40B4-BE49-F238E27FC236}">
                <a16:creationId xmlns:a16="http://schemas.microsoft.com/office/drawing/2014/main" id="{DE8E23F6-FB52-9D9F-D64A-1E4170775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26" y="4672266"/>
            <a:ext cx="3457575" cy="1647825"/>
          </a:xfrm>
          <a:prstGeom prst="rect">
            <a:avLst/>
          </a:prstGeom>
        </p:spPr>
      </p:pic>
    </p:spTree>
    <p:extLst>
      <p:ext uri="{BB962C8B-B14F-4D97-AF65-F5344CB8AC3E}">
        <p14:creationId xmlns:p14="http://schemas.microsoft.com/office/powerpoint/2010/main" val="922484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F73F6-0D6A-4D32-842F-5451188EF8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EA8175-2B29-64B5-3C33-24051434F1F2}"/>
              </a:ext>
            </a:extLst>
          </p:cNvPr>
          <p:cNvSpPr>
            <a:spLocks noGrp="1"/>
          </p:cNvSpPr>
          <p:nvPr>
            <p:ph type="title"/>
          </p:nvPr>
        </p:nvSpPr>
        <p:spPr/>
        <p:txBody>
          <a:bodyPr/>
          <a:lstStyle/>
          <a:p>
            <a:r>
              <a:rPr lang="it-IT" dirty="0" err="1"/>
              <a:t>Targeted</a:t>
            </a:r>
            <a:r>
              <a:rPr lang="it-IT" dirty="0"/>
              <a:t> Attacks: Backdoor</a:t>
            </a:r>
          </a:p>
        </p:txBody>
      </p:sp>
      <p:sp>
        <p:nvSpPr>
          <p:cNvPr id="14" name="CasellaDiTesto 13">
            <a:extLst>
              <a:ext uri="{FF2B5EF4-FFF2-40B4-BE49-F238E27FC236}">
                <a16:creationId xmlns:a16="http://schemas.microsoft.com/office/drawing/2014/main" id="{F2D113D2-6220-28B0-02DC-6815BE64D1DA}"/>
              </a:ext>
            </a:extLst>
          </p:cNvPr>
          <p:cNvSpPr txBox="1"/>
          <p:nvPr/>
        </p:nvSpPr>
        <p:spPr>
          <a:xfrm>
            <a:off x="1820602" y="3343554"/>
            <a:ext cx="2021147" cy="369332"/>
          </a:xfrm>
          <a:prstGeom prst="rect">
            <a:avLst/>
          </a:prstGeom>
          <a:noFill/>
        </p:spPr>
        <p:txBody>
          <a:bodyPr wrap="square" rtlCol="0">
            <a:spAutoFit/>
          </a:bodyPr>
          <a:lstStyle/>
          <a:p>
            <a:r>
              <a:rPr lang="it-IT" b="1" i="1" dirty="0"/>
              <a:t>Backdoor Attack</a:t>
            </a:r>
          </a:p>
        </p:txBody>
      </p:sp>
      <p:pic>
        <p:nvPicPr>
          <p:cNvPr id="39" name="Immagine 38" descr="Immagine che contiene schermata, oscurità, luce&#10;&#10;Il contenuto generato dall'IA potrebbe non essere corretto.">
            <a:extLst>
              <a:ext uri="{FF2B5EF4-FFF2-40B4-BE49-F238E27FC236}">
                <a16:creationId xmlns:a16="http://schemas.microsoft.com/office/drawing/2014/main" id="{4F3E9A18-1A56-1B76-888F-5CB72CA45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0914" y="1447592"/>
            <a:ext cx="3167423" cy="1622339"/>
          </a:xfrm>
          <a:prstGeom prst="rect">
            <a:avLst/>
          </a:prstGeom>
        </p:spPr>
      </p:pic>
      <p:cxnSp>
        <p:nvCxnSpPr>
          <p:cNvPr id="13" name="Connettore 2 12">
            <a:extLst>
              <a:ext uri="{FF2B5EF4-FFF2-40B4-BE49-F238E27FC236}">
                <a16:creationId xmlns:a16="http://schemas.microsoft.com/office/drawing/2014/main" id="{293479DB-BD26-A954-8F78-BED77355723B}"/>
              </a:ext>
            </a:extLst>
          </p:cNvPr>
          <p:cNvCxnSpPr>
            <a:cxnSpLocks/>
          </p:cNvCxnSpPr>
          <p:nvPr/>
        </p:nvCxnSpPr>
        <p:spPr>
          <a:xfrm flipV="1">
            <a:off x="3693922" y="2697480"/>
            <a:ext cx="2249678" cy="7590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CasellaDiTesto 6">
            <a:extLst>
              <a:ext uri="{FF2B5EF4-FFF2-40B4-BE49-F238E27FC236}">
                <a16:creationId xmlns:a16="http://schemas.microsoft.com/office/drawing/2014/main" id="{D084CD61-A206-5098-B5B5-637E9C1FCD28}"/>
              </a:ext>
            </a:extLst>
          </p:cNvPr>
          <p:cNvSpPr txBox="1"/>
          <p:nvPr/>
        </p:nvSpPr>
        <p:spPr>
          <a:xfrm>
            <a:off x="1532370" y="4442422"/>
            <a:ext cx="8352294" cy="1477328"/>
          </a:xfrm>
          <a:prstGeom prst="rect">
            <a:avLst/>
          </a:prstGeom>
          <a:noFill/>
        </p:spPr>
        <p:txBody>
          <a:bodyPr wrap="square" rtlCol="0">
            <a:spAutoFit/>
          </a:bodyPr>
          <a:lstStyle/>
          <a:p>
            <a:r>
              <a:rPr lang="it-IT" dirty="0" err="1"/>
              <a:t>Manipulate</a:t>
            </a:r>
            <a:r>
              <a:rPr lang="it-IT" dirty="0"/>
              <a:t> </a:t>
            </a:r>
            <a:r>
              <a:rPr lang="it-IT" dirty="0" err="1"/>
              <a:t>either</a:t>
            </a:r>
            <a:r>
              <a:rPr lang="it-IT" dirty="0"/>
              <a:t> private data and/or </a:t>
            </a:r>
            <a:r>
              <a:rPr lang="it-IT" dirty="0" err="1"/>
              <a:t>local</a:t>
            </a:r>
            <a:r>
              <a:rPr lang="it-IT" dirty="0"/>
              <a:t> </a:t>
            </a:r>
            <a:r>
              <a:rPr lang="it-IT" dirty="0" err="1"/>
              <a:t>model’s</a:t>
            </a:r>
            <a:r>
              <a:rPr lang="it-IT" dirty="0"/>
              <a:t> weights to </a:t>
            </a:r>
            <a:r>
              <a:rPr lang="it-IT" dirty="0" err="1"/>
              <a:t>inject</a:t>
            </a:r>
            <a:r>
              <a:rPr lang="it-IT" dirty="0"/>
              <a:t> a </a:t>
            </a:r>
            <a:r>
              <a:rPr lang="it-IT" dirty="0" err="1"/>
              <a:t>secondary</a:t>
            </a:r>
            <a:r>
              <a:rPr lang="it-IT" dirty="0"/>
              <a:t> task </a:t>
            </a:r>
            <a:r>
              <a:rPr lang="it-IT" dirty="0" err="1"/>
              <a:t>within</a:t>
            </a:r>
            <a:r>
              <a:rPr lang="it-IT" dirty="0"/>
              <a:t> the </a:t>
            </a:r>
            <a:r>
              <a:rPr lang="it-IT" dirty="0" err="1"/>
              <a:t>final</a:t>
            </a:r>
            <a:r>
              <a:rPr lang="it-IT" dirty="0"/>
              <a:t> system. </a:t>
            </a:r>
          </a:p>
          <a:p>
            <a:endParaRPr lang="it-IT" dirty="0"/>
          </a:p>
          <a:p>
            <a:r>
              <a:rPr lang="it-IT" dirty="0"/>
              <a:t>The performance on the </a:t>
            </a:r>
            <a:r>
              <a:rPr lang="it-IT" dirty="0" err="1"/>
              <a:t>main</a:t>
            </a:r>
            <a:r>
              <a:rPr lang="it-IT" dirty="0"/>
              <a:t> task do </a:t>
            </a:r>
            <a:r>
              <a:rPr lang="it-IT" dirty="0" err="1"/>
              <a:t>not</a:t>
            </a:r>
            <a:r>
              <a:rPr lang="it-IT" dirty="0"/>
              <a:t> deteriorate, </a:t>
            </a:r>
            <a:r>
              <a:rPr lang="it-IT" dirty="0" err="1"/>
              <a:t>but</a:t>
            </a:r>
            <a:r>
              <a:rPr lang="it-IT" dirty="0"/>
              <a:t> </a:t>
            </a:r>
            <a:r>
              <a:rPr lang="it-IT" dirty="0" err="1"/>
              <a:t>when</a:t>
            </a:r>
            <a:r>
              <a:rPr lang="it-IT" dirty="0"/>
              <a:t> the backdoor pattern </a:t>
            </a:r>
            <a:r>
              <a:rPr lang="it-IT" dirty="0" err="1"/>
              <a:t>is</a:t>
            </a:r>
            <a:r>
              <a:rPr lang="it-IT" dirty="0"/>
              <a:t> </a:t>
            </a:r>
            <a:r>
              <a:rPr lang="it-IT" dirty="0" err="1"/>
              <a:t>recognized</a:t>
            </a:r>
            <a:r>
              <a:rPr lang="it-IT" dirty="0"/>
              <a:t> in input, the global model produce the </a:t>
            </a:r>
            <a:r>
              <a:rPr lang="it-IT" dirty="0" err="1"/>
              <a:t>adversarial</a:t>
            </a:r>
            <a:r>
              <a:rPr lang="it-IT" dirty="0"/>
              <a:t> output</a:t>
            </a:r>
          </a:p>
        </p:txBody>
      </p:sp>
      <p:cxnSp>
        <p:nvCxnSpPr>
          <p:cNvPr id="8" name="Connettore diritto 7">
            <a:extLst>
              <a:ext uri="{FF2B5EF4-FFF2-40B4-BE49-F238E27FC236}">
                <a16:creationId xmlns:a16="http://schemas.microsoft.com/office/drawing/2014/main" id="{E800D42F-80C4-4611-508A-E44767FCE477}"/>
              </a:ext>
            </a:extLst>
          </p:cNvPr>
          <p:cNvCxnSpPr>
            <a:cxnSpLocks/>
          </p:cNvCxnSpPr>
          <p:nvPr/>
        </p:nvCxnSpPr>
        <p:spPr>
          <a:xfrm>
            <a:off x="2614099" y="3712886"/>
            <a:ext cx="0" cy="6394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Connettore 2 3">
            <a:extLst>
              <a:ext uri="{FF2B5EF4-FFF2-40B4-BE49-F238E27FC236}">
                <a16:creationId xmlns:a16="http://schemas.microsoft.com/office/drawing/2014/main" id="{24A4C379-6F61-44A1-6E7A-578500340AED}"/>
              </a:ext>
            </a:extLst>
          </p:cNvPr>
          <p:cNvCxnSpPr>
            <a:cxnSpLocks/>
          </p:cNvCxnSpPr>
          <p:nvPr/>
        </p:nvCxnSpPr>
        <p:spPr>
          <a:xfrm flipV="1">
            <a:off x="3693922" y="2818536"/>
            <a:ext cx="960374" cy="638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428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33AA-69BF-6833-6B3B-344DE8BBBE8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FA81F90-EC24-905D-7EAE-B72569E7E59E}"/>
              </a:ext>
            </a:extLst>
          </p:cNvPr>
          <p:cNvSpPr>
            <a:spLocks noGrp="1"/>
          </p:cNvSpPr>
          <p:nvPr>
            <p:ph type="title"/>
          </p:nvPr>
        </p:nvSpPr>
        <p:spPr/>
        <p:txBody>
          <a:bodyPr/>
          <a:lstStyle/>
          <a:p>
            <a:r>
              <a:rPr lang="it-IT" dirty="0"/>
              <a:t>Backdoor Attack in FRBS</a:t>
            </a:r>
          </a:p>
        </p:txBody>
      </p:sp>
      <p:pic>
        <p:nvPicPr>
          <p:cNvPr id="11" name="Segnaposto contenuto 10" descr="Immagine che contiene testo, schermata&#10;&#10;Il contenuto generato dall'IA potrebbe non essere corretto.">
            <a:extLst>
              <a:ext uri="{FF2B5EF4-FFF2-40B4-BE49-F238E27FC236}">
                <a16:creationId xmlns:a16="http://schemas.microsoft.com/office/drawing/2014/main" id="{4EEE0DB1-08EB-F2C3-C480-75EABC14D0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148" y="2614232"/>
            <a:ext cx="4486301" cy="2224612"/>
          </a:xfrm>
        </p:spPr>
      </p:pic>
      <p:sp>
        <p:nvSpPr>
          <p:cNvPr id="12" name="Segnaposto contenuto 2">
            <a:extLst>
              <a:ext uri="{FF2B5EF4-FFF2-40B4-BE49-F238E27FC236}">
                <a16:creationId xmlns:a16="http://schemas.microsoft.com/office/drawing/2014/main" id="{6B994683-F2BD-0BE8-F3BA-6421A0A8C948}"/>
              </a:ext>
            </a:extLst>
          </p:cNvPr>
          <p:cNvSpPr txBox="1">
            <a:spLocks/>
          </p:cNvSpPr>
          <p:nvPr/>
        </p:nvSpPr>
        <p:spPr>
          <a:xfrm>
            <a:off x="6172201" y="3429000"/>
            <a:ext cx="5510784" cy="2131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Backdoor Attack: the </a:t>
            </a:r>
            <a:r>
              <a:rPr lang="it-IT" dirty="0" err="1"/>
              <a:t>adversary</a:t>
            </a:r>
            <a:r>
              <a:rPr lang="it-IT" dirty="0"/>
              <a:t> can </a:t>
            </a:r>
            <a:r>
              <a:rPr lang="it-IT" dirty="0" err="1"/>
              <a:t>directly</a:t>
            </a:r>
            <a:r>
              <a:rPr lang="it-IT" dirty="0"/>
              <a:t> </a:t>
            </a:r>
            <a:r>
              <a:rPr lang="it-IT" dirty="0" err="1"/>
              <a:t>inject</a:t>
            </a:r>
            <a:r>
              <a:rPr lang="it-IT" dirty="0"/>
              <a:t> rules in the </a:t>
            </a:r>
            <a:r>
              <a:rPr lang="it-IT" dirty="0" err="1"/>
              <a:t>local</a:t>
            </a:r>
            <a:r>
              <a:rPr lang="it-IT" dirty="0"/>
              <a:t> RB.</a:t>
            </a:r>
          </a:p>
          <a:p>
            <a:endParaRPr lang="it-IT" dirty="0"/>
          </a:p>
        </p:txBody>
      </p:sp>
    </p:spTree>
    <p:extLst>
      <p:ext uri="{BB962C8B-B14F-4D97-AF65-F5344CB8AC3E}">
        <p14:creationId xmlns:p14="http://schemas.microsoft.com/office/powerpoint/2010/main" val="37693260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F0A142-6F86-F978-E4BC-D3440AC97DC8}"/>
              </a:ext>
            </a:extLst>
          </p:cNvPr>
          <p:cNvSpPr>
            <a:spLocks noGrp="1"/>
          </p:cNvSpPr>
          <p:nvPr>
            <p:ph type="title"/>
          </p:nvPr>
        </p:nvSpPr>
        <p:spPr>
          <a:xfrm>
            <a:off x="285750" y="307975"/>
            <a:ext cx="11437144" cy="1325563"/>
          </a:xfrm>
        </p:spPr>
        <p:txBody>
          <a:bodyPr/>
          <a:lstStyle/>
          <a:p>
            <a:r>
              <a:rPr lang="en-US" dirty="0"/>
              <a:t>Effects of Attacks on Federated-FRBC:</a:t>
            </a:r>
            <a:br>
              <a:rPr lang="en-US" dirty="0"/>
            </a:br>
            <a:r>
              <a:rPr lang="en-US" dirty="0" err="1"/>
              <a:t>QoE</a:t>
            </a:r>
            <a:r>
              <a:rPr lang="en-US" dirty="0"/>
              <a:t> Dataset</a:t>
            </a:r>
          </a:p>
        </p:txBody>
      </p:sp>
      <p:pic>
        <p:nvPicPr>
          <p:cNvPr id="4" name="Immagine 3">
            <a:extLst>
              <a:ext uri="{FF2B5EF4-FFF2-40B4-BE49-F238E27FC236}">
                <a16:creationId xmlns:a16="http://schemas.microsoft.com/office/drawing/2014/main" id="{1DF9776C-B94E-225F-BF87-EF1A98450ECE}"/>
              </a:ext>
            </a:extLst>
          </p:cNvPr>
          <p:cNvPicPr>
            <a:picLocks noChangeAspect="1"/>
          </p:cNvPicPr>
          <p:nvPr/>
        </p:nvPicPr>
        <p:blipFill>
          <a:blip r:embed="rId2"/>
          <a:stretch>
            <a:fillRect/>
          </a:stretch>
        </p:blipFill>
        <p:spPr>
          <a:xfrm>
            <a:off x="563213" y="2101100"/>
            <a:ext cx="6649042" cy="2992938"/>
          </a:xfrm>
          <a:prstGeom prst="rect">
            <a:avLst/>
          </a:prstGeom>
        </p:spPr>
      </p:pic>
      <p:sp>
        <p:nvSpPr>
          <p:cNvPr id="6" name="CasellaDiTesto 5">
            <a:extLst>
              <a:ext uri="{FF2B5EF4-FFF2-40B4-BE49-F238E27FC236}">
                <a16:creationId xmlns:a16="http://schemas.microsoft.com/office/drawing/2014/main" id="{DA3AF129-98AE-9D10-2B67-B60617739450}"/>
              </a:ext>
            </a:extLst>
          </p:cNvPr>
          <p:cNvSpPr txBox="1"/>
          <p:nvPr/>
        </p:nvSpPr>
        <p:spPr>
          <a:xfrm>
            <a:off x="476845" y="5349696"/>
            <a:ext cx="11624668" cy="523220"/>
          </a:xfrm>
          <a:prstGeom prst="rect">
            <a:avLst/>
          </a:prstGeom>
          <a:noFill/>
          <a:ln>
            <a:solidFill>
              <a:schemeClr val="accent1">
                <a:shade val="15000"/>
              </a:schemeClr>
            </a:solidFill>
          </a:ln>
        </p:spPr>
        <p:txBody>
          <a:bodyPr wrap="square">
            <a:spAutoFit/>
          </a:bodyPr>
          <a:lstStyle/>
          <a:p>
            <a:r>
              <a:rPr lang="it-IT" sz="1400" dirty="0"/>
              <a:t>M </a:t>
            </a:r>
            <a:r>
              <a:rPr lang="it-IT" sz="1400" dirty="0" err="1"/>
              <a:t>Daole</a:t>
            </a:r>
            <a:r>
              <a:rPr lang="it-IT" sz="1400" dirty="0"/>
              <a:t>, </a:t>
            </a:r>
            <a:r>
              <a:rPr lang="it-IT" sz="1400" dirty="0" err="1"/>
              <a:t>P</a:t>
            </a:r>
            <a:r>
              <a:rPr lang="it-IT" sz="1400" dirty="0"/>
              <a:t> </a:t>
            </a:r>
            <a:r>
              <a:rPr lang="it-IT" sz="1400" dirty="0" err="1"/>
              <a:t>Ducange</a:t>
            </a:r>
            <a:r>
              <a:rPr lang="it-IT" sz="1400" dirty="0"/>
              <a:t>, </a:t>
            </a:r>
            <a:r>
              <a:rPr lang="it-IT" sz="1400" dirty="0" err="1"/>
              <a:t>F</a:t>
            </a:r>
            <a:r>
              <a:rPr lang="it-IT" sz="1400" dirty="0"/>
              <a:t> Herrera, </a:t>
            </a:r>
            <a:r>
              <a:rPr lang="it-IT" sz="1400" dirty="0" err="1"/>
              <a:t>F</a:t>
            </a:r>
            <a:r>
              <a:rPr lang="it-IT" sz="1400" dirty="0"/>
              <a:t> </a:t>
            </a:r>
            <a:r>
              <a:rPr lang="it-IT" sz="1400" dirty="0" err="1"/>
              <a:t>Marcelloni</a:t>
            </a:r>
            <a:r>
              <a:rPr lang="it-IT" sz="1400" dirty="0"/>
              <a:t>, A Renda, </a:t>
            </a:r>
            <a:r>
              <a:rPr lang="it-IT" sz="1400" dirty="0" err="1"/>
              <a:t>N</a:t>
            </a:r>
            <a:r>
              <a:rPr lang="it-IT" sz="1400" dirty="0"/>
              <a:t> </a:t>
            </a:r>
            <a:r>
              <a:rPr lang="it-IT" sz="1400" dirty="0" err="1"/>
              <a:t>Rodrìguez</a:t>
            </a:r>
            <a:r>
              <a:rPr lang="it-IT" sz="1400" dirty="0"/>
              <a:t>-Barroso, “Security </a:t>
            </a:r>
            <a:r>
              <a:rPr lang="it-IT" sz="1400" dirty="0" err="1"/>
              <a:t>Threats</a:t>
            </a:r>
            <a:r>
              <a:rPr lang="it-IT" sz="1400" dirty="0"/>
              <a:t> to </a:t>
            </a:r>
            <a:r>
              <a:rPr lang="it-IT" sz="1400" dirty="0" err="1"/>
              <a:t>Explainable</a:t>
            </a:r>
            <a:r>
              <a:rPr lang="it-IT" sz="1400" dirty="0"/>
              <a:t> </a:t>
            </a:r>
            <a:r>
              <a:rPr lang="it-IT" sz="1400" dirty="0" err="1"/>
              <a:t>Classifiers</a:t>
            </a:r>
            <a:r>
              <a:rPr lang="it-IT" sz="1400" dirty="0"/>
              <a:t> in </a:t>
            </a:r>
            <a:r>
              <a:rPr lang="it-IT" sz="1400" dirty="0" err="1"/>
              <a:t>Federated</a:t>
            </a:r>
            <a:r>
              <a:rPr lang="it-IT" sz="1400" dirty="0"/>
              <a:t> Learning”, 2025 International Joint Conference on </a:t>
            </a:r>
            <a:r>
              <a:rPr lang="it-IT" sz="1400" dirty="0" err="1"/>
              <a:t>Neural</a:t>
            </a:r>
            <a:r>
              <a:rPr lang="it-IT" sz="1400" dirty="0"/>
              <a:t> Networks (IJCNN), 1-8, 2025</a:t>
            </a:r>
          </a:p>
        </p:txBody>
      </p:sp>
    </p:spTree>
    <p:extLst>
      <p:ext uri="{BB962C8B-B14F-4D97-AF65-F5344CB8AC3E}">
        <p14:creationId xmlns:p14="http://schemas.microsoft.com/office/powerpoint/2010/main" val="724457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contenuto 2">
            <a:extLst>
              <a:ext uri="{FF2B5EF4-FFF2-40B4-BE49-F238E27FC236}">
                <a16:creationId xmlns:a16="http://schemas.microsoft.com/office/drawing/2014/main" id="{258C22B5-B8BC-6A25-C5E9-E8B1D25CC1CF}"/>
              </a:ext>
            </a:extLst>
          </p:cNvPr>
          <p:cNvSpPr txBox="1">
            <a:spLocks/>
          </p:cNvSpPr>
          <p:nvPr/>
        </p:nvSpPr>
        <p:spPr>
          <a:xfrm>
            <a:off x="348343" y="1334611"/>
            <a:ext cx="11495314" cy="5117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latin typeface="Helvetica" pitchFamily="2" charset="0"/>
              </a:rPr>
              <a:t>Security</a:t>
            </a:r>
            <a:r>
              <a:rPr lang="en-US" dirty="0">
                <a:latin typeface="Helvetica" pitchFamily="2" charset="0"/>
              </a:rPr>
              <a:t> in FL:</a:t>
            </a:r>
          </a:p>
          <a:p>
            <a:pPr marL="0" indent="0">
              <a:buNone/>
            </a:pPr>
            <a:r>
              <a:rPr lang="en-US" dirty="0">
                <a:latin typeface="Helvetica" pitchFamily="2" charset="0"/>
              </a:rPr>
              <a:t>	</a:t>
            </a:r>
            <a:r>
              <a:rPr lang="en-US" sz="2400" dirty="0">
                <a:latin typeface="Helvetica" pitchFamily="2" charset="0"/>
              </a:rPr>
              <a:t>- Attack </a:t>
            </a:r>
            <a:r>
              <a:rPr lang="en-US" sz="2400" i="1" dirty="0">
                <a:latin typeface="Helvetica" pitchFamily="2" charset="0"/>
              </a:rPr>
              <a:t>threats</a:t>
            </a:r>
            <a:r>
              <a:rPr lang="en-US" sz="2400" dirty="0">
                <a:latin typeface="Helvetica" pitchFamily="2" charset="0"/>
              </a:rPr>
              <a:t> in FED-XAI: in deep analysis and defense strategies</a:t>
            </a:r>
          </a:p>
          <a:p>
            <a:pPr marL="457200" lvl="1" indent="0">
              <a:buNone/>
            </a:pPr>
            <a:r>
              <a:rPr lang="en-US" sz="2400" dirty="0">
                <a:latin typeface="Helvetica" pitchFamily="2" charset="0"/>
              </a:rPr>
              <a:t>	- XAI models for defense against FL attacks</a:t>
            </a:r>
          </a:p>
          <a:p>
            <a:r>
              <a:rPr lang="en-US" dirty="0">
                <a:latin typeface="Helvetica" pitchFamily="2" charset="0"/>
              </a:rPr>
              <a:t>Federated Learning from </a:t>
            </a:r>
            <a:r>
              <a:rPr lang="en-US" b="1" i="1" dirty="0">
                <a:latin typeface="Helvetica" pitchFamily="2" charset="0"/>
              </a:rPr>
              <a:t>Continuous Data Stream</a:t>
            </a:r>
          </a:p>
          <a:p>
            <a:pPr marL="457200" lvl="1" indent="0">
              <a:buNone/>
            </a:pPr>
            <a:r>
              <a:rPr lang="en-US" sz="2400" dirty="0">
                <a:latin typeface="Helvetica" pitchFamily="2" charset="0"/>
              </a:rPr>
              <a:t>- </a:t>
            </a:r>
            <a:r>
              <a:rPr lang="en-US" dirty="0">
                <a:latin typeface="Helvetica" pitchFamily="2" charset="0"/>
              </a:rPr>
              <a:t>Strategies for </a:t>
            </a:r>
            <a:r>
              <a:rPr lang="en-US" i="1" dirty="0">
                <a:latin typeface="Helvetica" pitchFamily="2" charset="0"/>
              </a:rPr>
              <a:t>Concept Drift Detection</a:t>
            </a:r>
          </a:p>
          <a:p>
            <a:pPr marL="457200" lvl="1" indent="0">
              <a:buNone/>
            </a:pPr>
            <a:r>
              <a:rPr lang="en-US" dirty="0">
                <a:latin typeface="Helvetica" pitchFamily="2" charset="0"/>
              </a:rPr>
              <a:t>- Model </a:t>
            </a:r>
            <a:r>
              <a:rPr lang="en-US" i="1" dirty="0">
                <a:latin typeface="Helvetica" pitchFamily="2" charset="0"/>
              </a:rPr>
              <a:t>Updating</a:t>
            </a:r>
            <a:r>
              <a:rPr lang="en-US" dirty="0">
                <a:latin typeface="Helvetica" pitchFamily="2" charset="0"/>
              </a:rPr>
              <a:t> from new chunks of data</a:t>
            </a:r>
          </a:p>
          <a:p>
            <a:r>
              <a:rPr lang="en-US" dirty="0">
                <a:latin typeface="Helvetica" pitchFamily="2" charset="0"/>
              </a:rPr>
              <a:t>FED-XAI for </a:t>
            </a:r>
            <a:r>
              <a:rPr lang="en-US" b="1" i="1" dirty="0">
                <a:latin typeface="Helvetica" pitchFamily="2" charset="0"/>
              </a:rPr>
              <a:t>Object Detection </a:t>
            </a:r>
            <a:r>
              <a:rPr lang="en-US" dirty="0">
                <a:latin typeface="Helvetica" pitchFamily="2" charset="0"/>
              </a:rPr>
              <a:t>in Video Streaming</a:t>
            </a:r>
          </a:p>
          <a:p>
            <a:pPr marL="0" indent="0">
              <a:buNone/>
            </a:pPr>
            <a:r>
              <a:rPr lang="en-US" dirty="0">
                <a:latin typeface="Helvetica" pitchFamily="2" charset="0"/>
              </a:rPr>
              <a:t>	- XAI and FL strategies for </a:t>
            </a:r>
            <a:r>
              <a:rPr lang="en-US" i="1" dirty="0">
                <a:latin typeface="Helvetica" pitchFamily="2" charset="0"/>
              </a:rPr>
              <a:t>Yolo Networks</a:t>
            </a:r>
          </a:p>
          <a:p>
            <a:pPr marL="228600" lvl="1">
              <a:spcBef>
                <a:spcPts val="1000"/>
              </a:spcBef>
            </a:pPr>
            <a:r>
              <a:rPr lang="en-US" sz="2400" dirty="0">
                <a:latin typeface="Helvetica" pitchFamily="2" charset="0"/>
              </a:rPr>
              <a:t>Model Personalization</a:t>
            </a:r>
          </a:p>
          <a:p>
            <a:pPr marL="457200" lvl="1" indent="0">
              <a:buNone/>
            </a:pPr>
            <a:endParaRPr lang="en-US" i="1" dirty="0"/>
          </a:p>
          <a:p>
            <a:pPr marL="457200" lvl="1" indent="0">
              <a:buNone/>
            </a:pPr>
            <a:endParaRPr lang="en-US" i="1" dirty="0"/>
          </a:p>
          <a:p>
            <a:pPr marL="457200" lvl="1" indent="0">
              <a:buNone/>
            </a:pPr>
            <a:endParaRPr lang="en-US" i="1" dirty="0"/>
          </a:p>
        </p:txBody>
      </p:sp>
      <p:sp>
        <p:nvSpPr>
          <p:cNvPr id="20" name="Titolo 19">
            <a:extLst>
              <a:ext uri="{FF2B5EF4-FFF2-40B4-BE49-F238E27FC236}">
                <a16:creationId xmlns:a16="http://schemas.microsoft.com/office/drawing/2014/main" id="{6CD4B635-DA74-A6C8-4D2E-70FF5C53DFB8}"/>
              </a:ext>
            </a:extLst>
          </p:cNvPr>
          <p:cNvSpPr>
            <a:spLocks noGrp="1"/>
          </p:cNvSpPr>
          <p:nvPr>
            <p:ph type="title"/>
          </p:nvPr>
        </p:nvSpPr>
        <p:spPr>
          <a:xfrm>
            <a:off x="76200" y="173171"/>
            <a:ext cx="10515600" cy="1325563"/>
          </a:xfrm>
        </p:spPr>
        <p:txBody>
          <a:bodyPr/>
          <a:lstStyle/>
          <a:p>
            <a:r>
              <a:rPr lang="it-IT" dirty="0"/>
              <a:t>Future Challenges</a:t>
            </a:r>
          </a:p>
        </p:txBody>
      </p:sp>
    </p:spTree>
    <p:extLst>
      <p:ext uri="{BB962C8B-B14F-4D97-AF65-F5344CB8AC3E}">
        <p14:creationId xmlns:p14="http://schemas.microsoft.com/office/powerpoint/2010/main" val="8800900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A3BBD4-1D34-EB2B-0FCC-922291EE562B}"/>
              </a:ext>
            </a:extLst>
          </p:cNvPr>
          <p:cNvSpPr>
            <a:spLocks noGrp="1"/>
          </p:cNvSpPr>
          <p:nvPr>
            <p:ph type="title"/>
          </p:nvPr>
        </p:nvSpPr>
        <p:spPr>
          <a:xfrm>
            <a:off x="401516" y="0"/>
            <a:ext cx="10515600" cy="1325563"/>
          </a:xfrm>
        </p:spPr>
        <p:txBody>
          <a:bodyPr/>
          <a:lstStyle/>
          <a:p>
            <a:r>
              <a:rPr lang="en-US" dirty="0"/>
              <a:t>Some Recent Publications</a:t>
            </a:r>
          </a:p>
        </p:txBody>
      </p:sp>
      <p:sp>
        <p:nvSpPr>
          <p:cNvPr id="3" name="CasellaDiTesto 2">
            <a:extLst>
              <a:ext uri="{FF2B5EF4-FFF2-40B4-BE49-F238E27FC236}">
                <a16:creationId xmlns:a16="http://schemas.microsoft.com/office/drawing/2014/main" id="{1BD76BF4-F6F4-F7A6-29CF-07B552CAF662}"/>
              </a:ext>
            </a:extLst>
          </p:cNvPr>
          <p:cNvSpPr txBox="1"/>
          <p:nvPr/>
        </p:nvSpPr>
        <p:spPr>
          <a:xfrm>
            <a:off x="401516" y="1038223"/>
            <a:ext cx="11049000" cy="5293757"/>
          </a:xfrm>
          <a:prstGeom prst="rect">
            <a:avLst/>
          </a:prstGeom>
          <a:noFill/>
        </p:spPr>
        <p:txBody>
          <a:bodyPr wrap="square" rtlCol="0">
            <a:spAutoFit/>
          </a:bodyPr>
          <a:lstStyle/>
          <a:p>
            <a:pPr marL="285750" indent="-285750">
              <a:buFont typeface="Arial" panose="020B0604020202020204" pitchFamily="34" charset="0"/>
              <a:buChar char="•"/>
            </a:pPr>
            <a:r>
              <a:rPr lang="it-IT" sz="1600" dirty="0" err="1"/>
              <a:t>P</a:t>
            </a:r>
            <a:r>
              <a:rPr lang="it-IT" sz="1600" dirty="0"/>
              <a:t> </a:t>
            </a:r>
            <a:r>
              <a:rPr lang="it-IT" sz="1600" dirty="0" err="1"/>
              <a:t>Ducange</a:t>
            </a:r>
            <a:r>
              <a:rPr lang="it-IT" sz="1600" dirty="0"/>
              <a:t>, M Fazzolari, </a:t>
            </a:r>
            <a:r>
              <a:rPr lang="it-IT" sz="1600" dirty="0" err="1"/>
              <a:t>F</a:t>
            </a:r>
            <a:r>
              <a:rPr lang="it-IT" sz="1600" dirty="0"/>
              <a:t> </a:t>
            </a:r>
            <a:r>
              <a:rPr lang="it-IT" sz="1600" dirty="0" err="1"/>
              <a:t>Marcelloni</a:t>
            </a:r>
            <a:r>
              <a:rPr lang="it-IT" sz="1600" dirty="0"/>
              <a:t>, GC Miglionico, “</a:t>
            </a:r>
            <a:r>
              <a:rPr lang="it-IT" sz="1600" dirty="0" err="1"/>
              <a:t>Leveraging</a:t>
            </a:r>
            <a:r>
              <a:rPr lang="it-IT" sz="1600" dirty="0"/>
              <a:t> </a:t>
            </a:r>
            <a:r>
              <a:rPr lang="it-IT" sz="1600" dirty="0" err="1"/>
              <a:t>explainability</a:t>
            </a:r>
            <a:r>
              <a:rPr lang="it-IT" sz="1600" dirty="0"/>
              <a:t> of AI-</a:t>
            </a:r>
            <a:r>
              <a:rPr lang="it-IT" sz="1600" dirty="0" err="1"/>
              <a:t>based</a:t>
            </a:r>
            <a:r>
              <a:rPr lang="it-IT" sz="1600" dirty="0"/>
              <a:t> </a:t>
            </a:r>
            <a:r>
              <a:rPr lang="it-IT" sz="1600" dirty="0" err="1"/>
              <a:t>intrusion</a:t>
            </a:r>
            <a:r>
              <a:rPr lang="it-IT" sz="1600" dirty="0"/>
              <a:t> </a:t>
            </a:r>
            <a:r>
              <a:rPr lang="it-IT" sz="1600" dirty="0" err="1"/>
              <a:t>detection</a:t>
            </a:r>
            <a:r>
              <a:rPr lang="it-IT" sz="1600" dirty="0"/>
              <a:t> systems in </a:t>
            </a:r>
            <a:r>
              <a:rPr lang="it-IT" sz="1600" dirty="0" err="1"/>
              <a:t>Federated</a:t>
            </a:r>
            <a:r>
              <a:rPr lang="it-IT" sz="1600" dirty="0"/>
              <a:t> Learning </a:t>
            </a:r>
            <a:r>
              <a:rPr lang="it-IT" sz="1600" dirty="0" err="1"/>
              <a:t>environments</a:t>
            </a:r>
            <a:r>
              <a:rPr lang="it-IT" sz="1600" dirty="0"/>
              <a:t>”, 2025 International Joint Conference on </a:t>
            </a:r>
            <a:r>
              <a:rPr lang="it-IT" sz="1600" dirty="0" err="1"/>
              <a:t>Neural</a:t>
            </a:r>
            <a:r>
              <a:rPr lang="it-IT" sz="1600" dirty="0"/>
              <a:t> Networks (IJCNN), 1-9, 2025</a:t>
            </a:r>
          </a:p>
          <a:p>
            <a:endParaRPr lang="it-IT" sz="1600" dirty="0"/>
          </a:p>
          <a:p>
            <a:pPr marL="285750" indent="-285750">
              <a:buFont typeface="Arial" panose="020B0604020202020204" pitchFamily="34" charset="0"/>
              <a:buChar char="•"/>
            </a:pPr>
            <a:r>
              <a:rPr lang="it-IT" sz="1600" dirty="0"/>
              <a:t>M </a:t>
            </a:r>
            <a:r>
              <a:rPr lang="it-IT" sz="1600" dirty="0" err="1"/>
              <a:t>Daole</a:t>
            </a:r>
            <a:r>
              <a:rPr lang="it-IT" sz="1600" dirty="0"/>
              <a:t>, </a:t>
            </a:r>
            <a:r>
              <a:rPr lang="it-IT" sz="1600" dirty="0" err="1"/>
              <a:t>P</a:t>
            </a:r>
            <a:r>
              <a:rPr lang="it-IT" sz="1600" dirty="0"/>
              <a:t> </a:t>
            </a:r>
            <a:r>
              <a:rPr lang="it-IT" sz="1600" dirty="0" err="1"/>
              <a:t>Ducange</a:t>
            </a:r>
            <a:r>
              <a:rPr lang="it-IT" sz="1600" dirty="0"/>
              <a:t>, </a:t>
            </a:r>
            <a:r>
              <a:rPr lang="it-IT" sz="1600" dirty="0" err="1"/>
              <a:t>F</a:t>
            </a:r>
            <a:r>
              <a:rPr lang="it-IT" sz="1600" dirty="0"/>
              <a:t> Herrera, </a:t>
            </a:r>
            <a:r>
              <a:rPr lang="it-IT" sz="1600" dirty="0" err="1"/>
              <a:t>F</a:t>
            </a:r>
            <a:r>
              <a:rPr lang="it-IT" sz="1600" dirty="0"/>
              <a:t> </a:t>
            </a:r>
            <a:r>
              <a:rPr lang="it-IT" sz="1600" dirty="0" err="1"/>
              <a:t>Marcelloni</a:t>
            </a:r>
            <a:r>
              <a:rPr lang="it-IT" sz="1600" dirty="0"/>
              <a:t>, A Renda, </a:t>
            </a:r>
            <a:r>
              <a:rPr lang="it-IT" sz="1600" dirty="0" err="1"/>
              <a:t>N</a:t>
            </a:r>
            <a:r>
              <a:rPr lang="it-IT" sz="1600" dirty="0"/>
              <a:t> </a:t>
            </a:r>
            <a:r>
              <a:rPr lang="it-IT" sz="1600" dirty="0" err="1"/>
              <a:t>Rodrìguez</a:t>
            </a:r>
            <a:r>
              <a:rPr lang="it-IT" sz="1600" dirty="0"/>
              <a:t>-Barroso, “Security </a:t>
            </a:r>
            <a:r>
              <a:rPr lang="it-IT" sz="1600" dirty="0" err="1"/>
              <a:t>Threats</a:t>
            </a:r>
            <a:r>
              <a:rPr lang="it-IT" sz="1600" dirty="0"/>
              <a:t> to </a:t>
            </a:r>
            <a:r>
              <a:rPr lang="it-IT" sz="1600" dirty="0" err="1"/>
              <a:t>Explainable</a:t>
            </a:r>
            <a:r>
              <a:rPr lang="it-IT" sz="1600" dirty="0"/>
              <a:t> </a:t>
            </a:r>
            <a:r>
              <a:rPr lang="it-IT" sz="1600" dirty="0" err="1"/>
              <a:t>Classifiers</a:t>
            </a:r>
            <a:r>
              <a:rPr lang="it-IT" sz="1600" dirty="0"/>
              <a:t> in </a:t>
            </a:r>
            <a:r>
              <a:rPr lang="it-IT" sz="1600" dirty="0" err="1"/>
              <a:t>Federated</a:t>
            </a:r>
            <a:r>
              <a:rPr lang="it-IT" sz="1600" dirty="0"/>
              <a:t> Learning”, 2025 International Joint Conference on </a:t>
            </a:r>
            <a:r>
              <a:rPr lang="it-IT" sz="1600" dirty="0" err="1"/>
              <a:t>Neural</a:t>
            </a:r>
            <a:r>
              <a:rPr lang="it-IT" sz="1600" dirty="0"/>
              <a:t> Networks (IJCNN), 1-8, 2025</a:t>
            </a:r>
          </a:p>
          <a:p>
            <a:pPr marL="285750" indent="-285750">
              <a:buFont typeface="Arial" panose="020B0604020202020204" pitchFamily="34" charset="0"/>
              <a:buChar char="•"/>
            </a:pPr>
            <a:endParaRPr lang="it-IT" sz="1600" dirty="0"/>
          </a:p>
          <a:p>
            <a:pPr marL="285750" indent="-285750">
              <a:buFont typeface="Arial" panose="020B0604020202020204" pitchFamily="34" charset="0"/>
              <a:buChar char="•"/>
            </a:pPr>
            <a:r>
              <a:rPr lang="en-US" sz="1600" dirty="0"/>
              <a:t>JLC Bárcena, P </a:t>
            </a:r>
            <a:r>
              <a:rPr lang="en-US" sz="1600" dirty="0" err="1"/>
              <a:t>Ducange</a:t>
            </a:r>
            <a:r>
              <a:rPr lang="en-US" sz="1600" dirty="0"/>
              <a:t>, F </a:t>
            </a:r>
            <a:r>
              <a:rPr lang="en-US" sz="1600" dirty="0" err="1"/>
              <a:t>Marcelloni</a:t>
            </a:r>
            <a:r>
              <a:rPr lang="en-US" sz="1600" dirty="0"/>
              <a:t>, A Renda, “Increasing trust in AI through privacy preservation and model explainability: Federated Learning of Fuzzy Regression Trees”, Information Fusion 113, 2025</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 </a:t>
            </a:r>
            <a:r>
              <a:rPr lang="en-US" sz="1600" dirty="0" err="1"/>
              <a:t>Ducange</a:t>
            </a:r>
            <a:r>
              <a:rPr lang="en-US" sz="1600" dirty="0"/>
              <a:t>, F </a:t>
            </a:r>
            <a:r>
              <a:rPr lang="en-US" sz="1600" dirty="0" err="1"/>
              <a:t>Marcelloni</a:t>
            </a:r>
            <a:r>
              <a:rPr lang="en-US" sz="1600" dirty="0"/>
              <a:t>, A Renda, F Ruffini, “Federated Learning of XAI Models in Healthcare: A Case Study on Parkinson’s Disease, Cognitive Computation”, 1-26, 2024</a:t>
            </a:r>
          </a:p>
          <a:p>
            <a:pPr marL="285750" indent="-285750">
              <a:buFont typeface="Arial" panose="020B0604020202020204" pitchFamily="34" charset="0"/>
              <a:buChar char="•"/>
            </a:pPr>
            <a:r>
              <a:rPr lang="en-US" sz="1600" dirty="0"/>
              <a:t>	</a:t>
            </a:r>
          </a:p>
          <a:p>
            <a:pPr marL="285750" indent="-285750">
              <a:buFont typeface="Arial" panose="020B0604020202020204" pitchFamily="34" charset="0"/>
              <a:buChar char="•"/>
            </a:pPr>
            <a:r>
              <a:rPr lang="en-US" sz="1600" dirty="0"/>
              <a:t>JLC Bárcena, F </a:t>
            </a:r>
            <a:r>
              <a:rPr lang="en-US" sz="1600" dirty="0" err="1"/>
              <a:t>Marcelloni</a:t>
            </a:r>
            <a:r>
              <a:rPr lang="en-US" sz="1600" dirty="0"/>
              <a:t>, A Renda, A </a:t>
            </a:r>
            <a:r>
              <a:rPr lang="en-US" sz="1600" dirty="0" err="1"/>
              <a:t>Bechini</a:t>
            </a:r>
            <a:r>
              <a:rPr lang="en-US" sz="1600" dirty="0"/>
              <a:t>, P </a:t>
            </a:r>
            <a:r>
              <a:rPr lang="en-US" sz="1600" dirty="0" err="1"/>
              <a:t>Ducange</a:t>
            </a:r>
            <a:r>
              <a:rPr lang="en-US" sz="1600" dirty="0"/>
              <a:t>, “Federated c-means and Fuzzy c-means Clustering Algorithms for Horizontally and Vertically Partitioned Data”, IEEE Transactions on Artificial Intelligence, 2024</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 </a:t>
            </a:r>
            <a:r>
              <a:rPr lang="en-US" sz="1600" dirty="0" err="1"/>
              <a:t>Daole</a:t>
            </a:r>
            <a:r>
              <a:rPr lang="en-US" sz="1600" dirty="0"/>
              <a:t>, P </a:t>
            </a:r>
            <a:r>
              <a:rPr lang="en-US" sz="1600" dirty="0" err="1"/>
              <a:t>Ducange</a:t>
            </a:r>
            <a:r>
              <a:rPr lang="en-US" sz="1600" dirty="0"/>
              <a:t>, F </a:t>
            </a:r>
            <a:r>
              <a:rPr lang="en-US" sz="1600" dirty="0" err="1"/>
              <a:t>Marcelloni</a:t>
            </a:r>
            <a:r>
              <a:rPr lang="en-US" sz="1600" dirty="0"/>
              <a:t>, A Renda, “Trustworthy AI in Heterogeneous Settings: Federated Learning of Explainable Classifiers”, 2024 IEEE International Conference on Fuzzy Systems (FUZZ-IEEE), 1-9, 2024</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 </a:t>
            </a:r>
            <a:r>
              <a:rPr lang="en-US" sz="1600" dirty="0" err="1"/>
              <a:t>Ducange</a:t>
            </a:r>
            <a:r>
              <a:rPr lang="en-US" sz="1600" dirty="0"/>
              <a:t>, F </a:t>
            </a:r>
            <a:r>
              <a:rPr lang="en-US" sz="1600" dirty="0" err="1"/>
              <a:t>Marcelloni</a:t>
            </a:r>
            <a:r>
              <a:rPr lang="en-US" sz="1600" dirty="0"/>
              <a:t>, A Renda, F Ruffini, “Consistent Post-Hoc Explainability in Federated Learning through Federated Fuzzy Clustering”, 2024 IEEE International Conference on Fuzzy Systems (FUZZ-IEEE), 1-10, 2024</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282030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uomo, persona, parete, interni&#10;&#10;Descrizione generata automaticamente">
            <a:extLst>
              <a:ext uri="{FF2B5EF4-FFF2-40B4-BE49-F238E27FC236}">
                <a16:creationId xmlns:a16="http://schemas.microsoft.com/office/drawing/2014/main" id="{0A578E90-D7E9-6B70-A590-254A74304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766" y="3399004"/>
            <a:ext cx="1075205" cy="1075205"/>
          </a:xfrm>
          <a:prstGeom prst="rect">
            <a:avLst/>
          </a:prstGeom>
        </p:spPr>
      </p:pic>
      <p:pic>
        <p:nvPicPr>
          <p:cNvPr id="4" name="Immagine 3" descr="Immagine che contiene persona, tuta, uomo, sorridente&#10;&#10;Descrizione generata automaticamente">
            <a:extLst>
              <a:ext uri="{FF2B5EF4-FFF2-40B4-BE49-F238E27FC236}">
                <a16:creationId xmlns:a16="http://schemas.microsoft.com/office/drawing/2014/main" id="{BD7259A3-2EA0-B2C8-0E7E-49CD92C07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2155" y="498342"/>
            <a:ext cx="1381139" cy="1381139"/>
          </a:xfrm>
          <a:prstGeom prst="rect">
            <a:avLst/>
          </a:prstGeom>
        </p:spPr>
      </p:pic>
      <p:pic>
        <p:nvPicPr>
          <p:cNvPr id="5" name="Immagine 4" descr="Immagine che contiene persona, uomo, tuta, abbigliamento&#10;&#10;Descrizione generata automaticamente">
            <a:extLst>
              <a:ext uri="{FF2B5EF4-FFF2-40B4-BE49-F238E27FC236}">
                <a16:creationId xmlns:a16="http://schemas.microsoft.com/office/drawing/2014/main" id="{7BA23170-70F7-857B-64AD-28562EE76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195" y="1974400"/>
            <a:ext cx="1075205" cy="1075205"/>
          </a:xfrm>
          <a:prstGeom prst="rect">
            <a:avLst/>
          </a:prstGeom>
        </p:spPr>
      </p:pic>
      <p:pic>
        <p:nvPicPr>
          <p:cNvPr id="6" name="Immagine 5" descr="Immagine che contiene uomo, persona, parete, abbigliamento&#10;&#10;Descrizione generata automaticamente">
            <a:extLst>
              <a:ext uri="{FF2B5EF4-FFF2-40B4-BE49-F238E27FC236}">
                <a16:creationId xmlns:a16="http://schemas.microsoft.com/office/drawing/2014/main" id="{B36CFA15-022D-2B29-48C4-64934AACD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036" y="1974400"/>
            <a:ext cx="1075205" cy="1075205"/>
          </a:xfrm>
          <a:prstGeom prst="rect">
            <a:avLst/>
          </a:prstGeom>
        </p:spPr>
      </p:pic>
      <p:pic>
        <p:nvPicPr>
          <p:cNvPr id="7" name="Immagine 6" descr="Immagine che contiene albero, esterni, persona, uomo&#10;&#10;Descrizione generata automaticamente">
            <a:extLst>
              <a:ext uri="{FF2B5EF4-FFF2-40B4-BE49-F238E27FC236}">
                <a16:creationId xmlns:a16="http://schemas.microsoft.com/office/drawing/2014/main" id="{7C23D74F-F7DF-83BB-3236-4F32A9E14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1468" y="1992131"/>
            <a:ext cx="1075205" cy="1075205"/>
          </a:xfrm>
          <a:prstGeom prst="rect">
            <a:avLst/>
          </a:prstGeom>
        </p:spPr>
      </p:pic>
      <p:pic>
        <p:nvPicPr>
          <p:cNvPr id="8" name="Immagine 7" descr="Immagine che contiene uomo, persona, interni&#10;&#10;Descrizione generata automaticamente">
            <a:extLst>
              <a:ext uri="{FF2B5EF4-FFF2-40B4-BE49-F238E27FC236}">
                <a16:creationId xmlns:a16="http://schemas.microsoft.com/office/drawing/2014/main" id="{6E574EC6-388C-D89F-DCA8-41B26BD783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924" y="3442255"/>
            <a:ext cx="1075205" cy="1075205"/>
          </a:xfrm>
          <a:prstGeom prst="rect">
            <a:avLst/>
          </a:prstGeom>
        </p:spPr>
      </p:pic>
      <p:pic>
        <p:nvPicPr>
          <p:cNvPr id="9" name="Immagine 8" descr="Immagine che contiene parete, persona, uomo, interni&#10;&#10;Descrizione generata automaticamente">
            <a:extLst>
              <a:ext uri="{FF2B5EF4-FFF2-40B4-BE49-F238E27FC236}">
                <a16:creationId xmlns:a16="http://schemas.microsoft.com/office/drawing/2014/main" id="{33747647-277D-D23D-3A44-5911534DCA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7271" y="4802403"/>
            <a:ext cx="1075205" cy="1075205"/>
          </a:xfrm>
          <a:prstGeom prst="rect">
            <a:avLst/>
          </a:prstGeom>
        </p:spPr>
      </p:pic>
      <p:pic>
        <p:nvPicPr>
          <p:cNvPr id="10" name="Picture 2" descr="Foto del profilo di Fabrizio Ruffini">
            <a:extLst>
              <a:ext uri="{FF2B5EF4-FFF2-40B4-BE49-F238E27FC236}">
                <a16:creationId xmlns:a16="http://schemas.microsoft.com/office/drawing/2014/main" id="{30B7344F-7D7C-853B-1586-51E6A9ED1A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2725" y="3386772"/>
            <a:ext cx="1130688" cy="1130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lessio Schiavo">
            <a:extLst>
              <a:ext uri="{FF2B5EF4-FFF2-40B4-BE49-F238E27FC236}">
                <a16:creationId xmlns:a16="http://schemas.microsoft.com/office/drawing/2014/main" id="{F98A9BCD-2998-E50B-A4AE-0DB79B1A7C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9035" y="4807433"/>
            <a:ext cx="1075205" cy="1075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ttia Daole">
            <a:extLst>
              <a:ext uri="{FF2B5EF4-FFF2-40B4-BE49-F238E27FC236}">
                <a16:creationId xmlns:a16="http://schemas.microsoft.com/office/drawing/2014/main" id="{DEF0EA75-AFA0-D279-4A9D-857CA058C0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6604" y="4731326"/>
            <a:ext cx="1151312" cy="11513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iustino C. Miglionico">
            <a:extLst>
              <a:ext uri="{FF2B5EF4-FFF2-40B4-BE49-F238E27FC236}">
                <a16:creationId xmlns:a16="http://schemas.microsoft.com/office/drawing/2014/main" id="{5135BE20-5D85-A937-F55A-F8D3FDFA2F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62129" y="4746920"/>
            <a:ext cx="1130688" cy="1130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5AA5A1B-F440-EC21-EE7D-6C2B62765D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2605" y="4802403"/>
            <a:ext cx="1075205" cy="1075205"/>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descr="Immagine che contiene testo, schermata, Software multimediale, software&#10;&#10;Descrizione generata automaticamente">
            <a:extLst>
              <a:ext uri="{FF2B5EF4-FFF2-40B4-BE49-F238E27FC236}">
                <a16:creationId xmlns:a16="http://schemas.microsoft.com/office/drawing/2014/main" id="{D9DE0760-DF7C-52A7-E0DB-C0437834590E}"/>
              </a:ext>
            </a:extLst>
          </p:cNvPr>
          <p:cNvPicPr>
            <a:picLocks noChangeAspect="1"/>
          </p:cNvPicPr>
          <p:nvPr/>
        </p:nvPicPr>
        <p:blipFill>
          <a:blip r:embed="rId15"/>
          <a:stretch>
            <a:fillRect/>
          </a:stretch>
        </p:blipFill>
        <p:spPr>
          <a:xfrm>
            <a:off x="6357258" y="330805"/>
            <a:ext cx="5688918" cy="3381223"/>
          </a:xfrm>
          <a:prstGeom prst="rect">
            <a:avLst/>
          </a:prstGeom>
        </p:spPr>
      </p:pic>
      <p:pic>
        <p:nvPicPr>
          <p:cNvPr id="1026" name="Picture 2">
            <a:extLst>
              <a:ext uri="{FF2B5EF4-FFF2-40B4-BE49-F238E27FC236}">
                <a16:creationId xmlns:a16="http://schemas.microsoft.com/office/drawing/2014/main" id="{FFA15202-8BB3-FFD6-4497-7D5B08AA93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7030" y="4761466"/>
            <a:ext cx="1130688" cy="113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3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325563"/>
          </a:xfrm>
        </p:spPr>
        <p:txBody>
          <a:bodyPr/>
          <a:lstStyle/>
          <a:p>
            <a:r>
              <a:rPr lang="en-US" sz="4000" b="1" dirty="0">
                <a:solidFill>
                  <a:schemeClr val="tx2">
                    <a:lumMod val="75000"/>
                  </a:schemeClr>
                </a:solidFill>
                <a:latin typeface="+mn-lt"/>
              </a:rPr>
              <a:t>Why do we need Federated Learning?</a:t>
            </a:r>
          </a:p>
        </p:txBody>
      </p:sp>
      <p:sp>
        <p:nvSpPr>
          <p:cNvPr id="6" name="CasellaDiTesto 5"/>
          <p:cNvSpPr txBox="1"/>
          <p:nvPr/>
        </p:nvSpPr>
        <p:spPr>
          <a:xfrm>
            <a:off x="466136" y="1560601"/>
            <a:ext cx="11525223" cy="2246769"/>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accent1">
                    <a:lumMod val="50000"/>
                  </a:schemeClr>
                </a:solidFill>
                <a:ea typeface="Roboto" pitchFamily="2" charset="0"/>
              </a:rPr>
              <a:t>Machine learning algorithms, especially </a:t>
            </a:r>
            <a:r>
              <a:rPr lang="en-GB" sz="2000" b="1" dirty="0">
                <a:solidFill>
                  <a:schemeClr val="accent1">
                    <a:lumMod val="50000"/>
                  </a:schemeClr>
                </a:solidFill>
                <a:ea typeface="Roboto" pitchFamily="2" charset="0"/>
              </a:rPr>
              <a:t>deep learning algorithms</a:t>
            </a:r>
            <a:r>
              <a:rPr lang="en-GB" sz="2000" dirty="0">
                <a:solidFill>
                  <a:schemeClr val="accent1">
                    <a:lumMod val="50000"/>
                  </a:schemeClr>
                </a:solidFill>
                <a:ea typeface="Roboto" pitchFamily="2" charset="0"/>
              </a:rPr>
              <a:t>, are </a:t>
            </a:r>
            <a:r>
              <a:rPr lang="en-GB" sz="2000" b="1" dirty="0">
                <a:solidFill>
                  <a:schemeClr val="accent1">
                    <a:lumMod val="50000"/>
                  </a:schemeClr>
                </a:solidFill>
                <a:ea typeface="Roboto" pitchFamily="2" charset="0"/>
              </a:rPr>
              <a:t>data hungry. </a:t>
            </a:r>
          </a:p>
          <a:p>
            <a:pPr marL="285750" indent="-285750">
              <a:buFont typeface="Arial" panose="020B0604020202020204" pitchFamily="34" charset="0"/>
              <a:buChar char="•"/>
            </a:pPr>
            <a:endParaRPr lang="en-GB" sz="2000" b="1" dirty="0">
              <a:solidFill>
                <a:schemeClr val="accent1">
                  <a:lumMod val="50000"/>
                </a:schemeClr>
              </a:solidFill>
              <a:ea typeface="Roboto" pitchFamily="2" charset="0"/>
            </a:endParaRPr>
          </a:p>
          <a:p>
            <a:pPr marL="285750" indent="-285750">
              <a:buFont typeface="Arial" panose="020B0604020202020204" pitchFamily="34" charset="0"/>
              <a:buChar char="•"/>
            </a:pPr>
            <a:r>
              <a:rPr lang="en-GB" sz="2000" b="1" dirty="0">
                <a:solidFill>
                  <a:schemeClr val="accent1">
                    <a:lumMod val="50000"/>
                  </a:schemeClr>
                </a:solidFill>
                <a:ea typeface="Roboto" pitchFamily="2" charset="0"/>
              </a:rPr>
              <a:t>Data are generally spread </a:t>
            </a:r>
            <a:r>
              <a:rPr lang="en-GB" sz="2000" dirty="0">
                <a:solidFill>
                  <a:schemeClr val="accent1">
                    <a:lumMod val="50000"/>
                  </a:schemeClr>
                </a:solidFill>
                <a:ea typeface="Roboto" pitchFamily="2" charset="0"/>
              </a:rPr>
              <a:t>over different devices with different owners and under the protection of </a:t>
            </a:r>
            <a:r>
              <a:rPr lang="en-GB" sz="2000" b="1" dirty="0">
                <a:solidFill>
                  <a:schemeClr val="accent1">
                    <a:lumMod val="50000"/>
                  </a:schemeClr>
                </a:solidFill>
                <a:ea typeface="Roboto" pitchFamily="2" charset="0"/>
              </a:rPr>
              <a:t>privacy restrictions</a:t>
            </a:r>
            <a:r>
              <a:rPr lang="en-GB" sz="2000" dirty="0">
                <a:solidFill>
                  <a:schemeClr val="accent1">
                    <a:lumMod val="50000"/>
                  </a:schemeClr>
                </a:solidFill>
                <a:ea typeface="Roboto" pitchFamily="2" charset="0"/>
              </a:rPr>
              <a:t>. </a:t>
            </a:r>
          </a:p>
          <a:p>
            <a:pPr marL="285750" indent="-285750">
              <a:buFont typeface="Arial" panose="020B0604020202020204" pitchFamily="34" charset="0"/>
              <a:buChar char="•"/>
            </a:pPr>
            <a:endParaRPr lang="en-GB" sz="2000" dirty="0">
              <a:solidFill>
                <a:schemeClr val="accent1">
                  <a:lumMod val="50000"/>
                </a:schemeClr>
              </a:solidFill>
              <a:ea typeface="Roboto" pitchFamily="2" charset="0"/>
            </a:endParaRPr>
          </a:p>
          <a:p>
            <a:pPr marL="285750" indent="-285750">
              <a:buFont typeface="Arial" panose="020B0604020202020204" pitchFamily="34" charset="0"/>
              <a:buChar char="•"/>
            </a:pPr>
            <a:r>
              <a:rPr lang="en-GB" sz="2000" dirty="0">
                <a:solidFill>
                  <a:schemeClr val="accent1">
                    <a:lumMod val="50000"/>
                  </a:schemeClr>
                </a:solidFill>
                <a:ea typeface="Roboto" pitchFamily="2" charset="0"/>
              </a:rPr>
              <a:t>In practice, we cope with isolated </a:t>
            </a:r>
            <a:r>
              <a:rPr lang="en-GB" sz="2000" b="1" dirty="0">
                <a:solidFill>
                  <a:schemeClr val="accent1">
                    <a:lumMod val="50000"/>
                  </a:schemeClr>
                </a:solidFill>
                <a:ea typeface="Roboto" pitchFamily="2" charset="0"/>
              </a:rPr>
              <a:t>data islands </a:t>
            </a:r>
            <a:r>
              <a:rPr lang="en-GB" sz="2000" dirty="0">
                <a:solidFill>
                  <a:schemeClr val="accent1">
                    <a:lumMod val="50000"/>
                  </a:schemeClr>
                </a:solidFill>
                <a:ea typeface="Roboto" pitchFamily="2" charset="0"/>
              </a:rPr>
              <a:t>and we cannot transfer data</a:t>
            </a:r>
          </a:p>
          <a:p>
            <a:pPr marL="285750" indent="-285750">
              <a:buFont typeface="Arial" panose="020B0604020202020204" pitchFamily="34" charset="0"/>
              <a:buChar char="•"/>
            </a:pPr>
            <a:endParaRPr lang="en-GB" sz="2000" dirty="0">
              <a:solidFill>
                <a:schemeClr val="accent1">
                  <a:lumMod val="50000"/>
                </a:schemeClr>
              </a:solidFill>
              <a:ea typeface="Calibri"/>
              <a:cs typeface="Calibri"/>
            </a:endParaRPr>
          </a:p>
        </p:txBody>
      </p:sp>
      <p:pic>
        <p:nvPicPr>
          <p:cNvPr id="8" name="Picture 3">
            <a:extLst>
              <a:ext uri="{FF2B5EF4-FFF2-40B4-BE49-F238E27FC236}">
                <a16:creationId xmlns:a16="http://schemas.microsoft.com/office/drawing/2014/main" id="{6344014E-5982-4747-A757-10231F125044}"/>
              </a:ext>
            </a:extLst>
          </p:cNvPr>
          <p:cNvPicPr>
            <a:picLocks noChangeAspect="1"/>
          </p:cNvPicPr>
          <p:nvPr/>
        </p:nvPicPr>
        <p:blipFill>
          <a:blip r:embed="rId2"/>
          <a:stretch>
            <a:fillRect/>
          </a:stretch>
        </p:blipFill>
        <p:spPr>
          <a:xfrm>
            <a:off x="2541449" y="5098359"/>
            <a:ext cx="438706" cy="438706"/>
          </a:xfrm>
          <a:prstGeom prst="rect">
            <a:avLst/>
          </a:prstGeom>
        </p:spPr>
      </p:pic>
      <p:pic>
        <p:nvPicPr>
          <p:cNvPr id="9" name="Picture 9" descr="Shape&#10;&#10;Description automatically generated with low confidence">
            <a:extLst>
              <a:ext uri="{FF2B5EF4-FFF2-40B4-BE49-F238E27FC236}">
                <a16:creationId xmlns:a16="http://schemas.microsoft.com/office/drawing/2014/main" id="{4BE94FBD-5277-4091-AD94-FE3629185356}"/>
              </a:ext>
            </a:extLst>
          </p:cNvPr>
          <p:cNvPicPr>
            <a:picLocks noChangeAspect="1"/>
          </p:cNvPicPr>
          <p:nvPr/>
        </p:nvPicPr>
        <p:blipFill>
          <a:blip r:embed="rId3"/>
          <a:stretch>
            <a:fillRect/>
          </a:stretch>
        </p:blipFill>
        <p:spPr>
          <a:xfrm>
            <a:off x="2574838" y="4178689"/>
            <a:ext cx="573830" cy="573830"/>
          </a:xfrm>
          <a:prstGeom prst="rect">
            <a:avLst/>
          </a:prstGeom>
        </p:spPr>
      </p:pic>
      <p:pic>
        <p:nvPicPr>
          <p:cNvPr id="10" name="Picture 10">
            <a:extLst>
              <a:ext uri="{FF2B5EF4-FFF2-40B4-BE49-F238E27FC236}">
                <a16:creationId xmlns:a16="http://schemas.microsoft.com/office/drawing/2014/main" id="{CF36709A-05CF-4C59-8900-6A52E2D03897}"/>
              </a:ext>
            </a:extLst>
          </p:cNvPr>
          <p:cNvPicPr>
            <a:picLocks noChangeAspect="1"/>
          </p:cNvPicPr>
          <p:nvPr/>
        </p:nvPicPr>
        <p:blipFill>
          <a:blip r:embed="rId2"/>
          <a:stretch>
            <a:fillRect/>
          </a:stretch>
        </p:blipFill>
        <p:spPr>
          <a:xfrm>
            <a:off x="2758197" y="5260008"/>
            <a:ext cx="438706" cy="438706"/>
          </a:xfrm>
          <a:prstGeom prst="rect">
            <a:avLst/>
          </a:prstGeom>
        </p:spPr>
      </p:pic>
      <p:pic>
        <p:nvPicPr>
          <p:cNvPr id="11" name="Picture 12" descr="Shape&#10;&#10;Description automatically generated with low confidence">
            <a:extLst>
              <a:ext uri="{FF2B5EF4-FFF2-40B4-BE49-F238E27FC236}">
                <a16:creationId xmlns:a16="http://schemas.microsoft.com/office/drawing/2014/main" id="{67C3B39C-C92B-481C-8983-E395F365FB8E}"/>
              </a:ext>
            </a:extLst>
          </p:cNvPr>
          <p:cNvPicPr>
            <a:picLocks noChangeAspect="1"/>
          </p:cNvPicPr>
          <p:nvPr/>
        </p:nvPicPr>
        <p:blipFill>
          <a:blip r:embed="rId4"/>
          <a:stretch>
            <a:fillRect/>
          </a:stretch>
        </p:blipFill>
        <p:spPr>
          <a:xfrm>
            <a:off x="2737137" y="4800823"/>
            <a:ext cx="249231" cy="249231"/>
          </a:xfrm>
          <a:prstGeom prst="rect">
            <a:avLst/>
          </a:prstGeom>
        </p:spPr>
      </p:pic>
      <p:sp>
        <p:nvSpPr>
          <p:cNvPr id="12" name="Rectangle 15">
            <a:extLst>
              <a:ext uri="{FF2B5EF4-FFF2-40B4-BE49-F238E27FC236}">
                <a16:creationId xmlns:a16="http://schemas.microsoft.com/office/drawing/2014/main" id="{B8F38233-1379-46B8-9A2B-630976D0C68E}"/>
              </a:ext>
            </a:extLst>
          </p:cNvPr>
          <p:cNvSpPr/>
          <p:nvPr/>
        </p:nvSpPr>
        <p:spPr>
          <a:xfrm>
            <a:off x="2210350" y="4081484"/>
            <a:ext cx="1286540" cy="1701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descr="Icon&#10;&#10;Description automatically generated">
            <a:extLst>
              <a:ext uri="{FF2B5EF4-FFF2-40B4-BE49-F238E27FC236}">
                <a16:creationId xmlns:a16="http://schemas.microsoft.com/office/drawing/2014/main" id="{2855B916-BA64-40F8-B58E-689F6C10F4C1}"/>
              </a:ext>
            </a:extLst>
          </p:cNvPr>
          <p:cNvPicPr>
            <a:picLocks noChangeAspect="1"/>
          </p:cNvPicPr>
          <p:nvPr/>
        </p:nvPicPr>
        <p:blipFill>
          <a:blip r:embed="rId5"/>
          <a:stretch>
            <a:fillRect/>
          </a:stretch>
        </p:blipFill>
        <p:spPr>
          <a:xfrm>
            <a:off x="3251477" y="4661703"/>
            <a:ext cx="490826" cy="490826"/>
          </a:xfrm>
          <a:prstGeom prst="rect">
            <a:avLst/>
          </a:prstGeom>
        </p:spPr>
      </p:pic>
      <p:pic>
        <p:nvPicPr>
          <p:cNvPr id="14" name="Picture 19">
            <a:extLst>
              <a:ext uri="{FF2B5EF4-FFF2-40B4-BE49-F238E27FC236}">
                <a16:creationId xmlns:a16="http://schemas.microsoft.com/office/drawing/2014/main" id="{58997C31-4686-427D-B30D-09C5B39473FF}"/>
              </a:ext>
            </a:extLst>
          </p:cNvPr>
          <p:cNvPicPr>
            <a:picLocks noChangeAspect="1"/>
          </p:cNvPicPr>
          <p:nvPr/>
        </p:nvPicPr>
        <p:blipFill>
          <a:blip r:embed="rId2"/>
          <a:stretch>
            <a:fillRect/>
          </a:stretch>
        </p:blipFill>
        <p:spPr>
          <a:xfrm>
            <a:off x="5265214" y="5098359"/>
            <a:ext cx="438706" cy="438706"/>
          </a:xfrm>
          <a:prstGeom prst="rect">
            <a:avLst/>
          </a:prstGeom>
        </p:spPr>
      </p:pic>
      <p:pic>
        <p:nvPicPr>
          <p:cNvPr id="16" name="Picture 20" descr="Shape&#10;&#10;Description automatically generated with low confidence">
            <a:extLst>
              <a:ext uri="{FF2B5EF4-FFF2-40B4-BE49-F238E27FC236}">
                <a16:creationId xmlns:a16="http://schemas.microsoft.com/office/drawing/2014/main" id="{B54176BB-A84D-4FD9-A900-0207E21FC158}"/>
              </a:ext>
            </a:extLst>
          </p:cNvPr>
          <p:cNvPicPr>
            <a:picLocks noChangeAspect="1"/>
          </p:cNvPicPr>
          <p:nvPr/>
        </p:nvPicPr>
        <p:blipFill>
          <a:blip r:embed="rId3"/>
          <a:stretch>
            <a:fillRect/>
          </a:stretch>
        </p:blipFill>
        <p:spPr>
          <a:xfrm>
            <a:off x="5298603" y="4178689"/>
            <a:ext cx="573830" cy="573830"/>
          </a:xfrm>
          <a:prstGeom prst="rect">
            <a:avLst/>
          </a:prstGeom>
        </p:spPr>
      </p:pic>
      <p:pic>
        <p:nvPicPr>
          <p:cNvPr id="17" name="Picture 21">
            <a:extLst>
              <a:ext uri="{FF2B5EF4-FFF2-40B4-BE49-F238E27FC236}">
                <a16:creationId xmlns:a16="http://schemas.microsoft.com/office/drawing/2014/main" id="{07D831B8-8610-419C-8944-0FEBAB95E184}"/>
              </a:ext>
            </a:extLst>
          </p:cNvPr>
          <p:cNvPicPr>
            <a:picLocks noChangeAspect="1"/>
          </p:cNvPicPr>
          <p:nvPr/>
        </p:nvPicPr>
        <p:blipFill>
          <a:blip r:embed="rId2"/>
          <a:stretch>
            <a:fillRect/>
          </a:stretch>
        </p:blipFill>
        <p:spPr>
          <a:xfrm>
            <a:off x="5481962" y="5260008"/>
            <a:ext cx="438706" cy="438706"/>
          </a:xfrm>
          <a:prstGeom prst="rect">
            <a:avLst/>
          </a:prstGeom>
        </p:spPr>
      </p:pic>
      <p:pic>
        <p:nvPicPr>
          <p:cNvPr id="18" name="Picture 22" descr="Shape&#10;&#10;Description automatically generated with low confidence">
            <a:extLst>
              <a:ext uri="{FF2B5EF4-FFF2-40B4-BE49-F238E27FC236}">
                <a16:creationId xmlns:a16="http://schemas.microsoft.com/office/drawing/2014/main" id="{89B884E8-BB61-495F-AE7D-F54977FA329F}"/>
              </a:ext>
            </a:extLst>
          </p:cNvPr>
          <p:cNvPicPr>
            <a:picLocks noChangeAspect="1"/>
          </p:cNvPicPr>
          <p:nvPr/>
        </p:nvPicPr>
        <p:blipFill>
          <a:blip r:embed="rId4"/>
          <a:stretch>
            <a:fillRect/>
          </a:stretch>
        </p:blipFill>
        <p:spPr>
          <a:xfrm>
            <a:off x="5460902" y="4800823"/>
            <a:ext cx="249231" cy="249231"/>
          </a:xfrm>
          <a:prstGeom prst="rect">
            <a:avLst/>
          </a:prstGeom>
        </p:spPr>
      </p:pic>
      <p:sp>
        <p:nvSpPr>
          <p:cNvPr id="19" name="Rectangle 23">
            <a:extLst>
              <a:ext uri="{FF2B5EF4-FFF2-40B4-BE49-F238E27FC236}">
                <a16:creationId xmlns:a16="http://schemas.microsoft.com/office/drawing/2014/main" id="{86B6E14D-3591-419C-92C2-56256AEFF774}"/>
              </a:ext>
            </a:extLst>
          </p:cNvPr>
          <p:cNvSpPr/>
          <p:nvPr/>
        </p:nvSpPr>
        <p:spPr>
          <a:xfrm>
            <a:off x="4934115" y="4081484"/>
            <a:ext cx="1286540" cy="1701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4" descr="Icon&#10;&#10;Description automatically generated">
            <a:extLst>
              <a:ext uri="{FF2B5EF4-FFF2-40B4-BE49-F238E27FC236}">
                <a16:creationId xmlns:a16="http://schemas.microsoft.com/office/drawing/2014/main" id="{76EA5F8A-6546-4175-8527-FC3D98828FA7}"/>
              </a:ext>
            </a:extLst>
          </p:cNvPr>
          <p:cNvPicPr>
            <a:picLocks noChangeAspect="1"/>
          </p:cNvPicPr>
          <p:nvPr/>
        </p:nvPicPr>
        <p:blipFill>
          <a:blip r:embed="rId5"/>
          <a:stretch>
            <a:fillRect/>
          </a:stretch>
        </p:blipFill>
        <p:spPr>
          <a:xfrm>
            <a:off x="5975242" y="4661703"/>
            <a:ext cx="490826" cy="490826"/>
          </a:xfrm>
          <a:prstGeom prst="rect">
            <a:avLst/>
          </a:prstGeom>
        </p:spPr>
      </p:pic>
      <p:pic>
        <p:nvPicPr>
          <p:cNvPr id="21" name="Picture 25">
            <a:extLst>
              <a:ext uri="{FF2B5EF4-FFF2-40B4-BE49-F238E27FC236}">
                <a16:creationId xmlns:a16="http://schemas.microsoft.com/office/drawing/2014/main" id="{F2856155-97C7-4487-8919-6D43ED9F5437}"/>
              </a:ext>
            </a:extLst>
          </p:cNvPr>
          <p:cNvPicPr>
            <a:picLocks noChangeAspect="1"/>
          </p:cNvPicPr>
          <p:nvPr/>
        </p:nvPicPr>
        <p:blipFill>
          <a:blip r:embed="rId2"/>
          <a:stretch>
            <a:fillRect/>
          </a:stretch>
        </p:blipFill>
        <p:spPr>
          <a:xfrm>
            <a:off x="8054773" y="5098359"/>
            <a:ext cx="438706" cy="438706"/>
          </a:xfrm>
          <a:prstGeom prst="rect">
            <a:avLst/>
          </a:prstGeom>
        </p:spPr>
      </p:pic>
      <p:pic>
        <p:nvPicPr>
          <p:cNvPr id="22" name="Picture 26" descr="Shape&#10;&#10;Description automatically generated with low confidence">
            <a:extLst>
              <a:ext uri="{FF2B5EF4-FFF2-40B4-BE49-F238E27FC236}">
                <a16:creationId xmlns:a16="http://schemas.microsoft.com/office/drawing/2014/main" id="{7292AE78-8CF5-4986-8FF4-287D1991AA59}"/>
              </a:ext>
            </a:extLst>
          </p:cNvPr>
          <p:cNvPicPr>
            <a:picLocks noChangeAspect="1"/>
          </p:cNvPicPr>
          <p:nvPr/>
        </p:nvPicPr>
        <p:blipFill>
          <a:blip r:embed="rId3"/>
          <a:stretch>
            <a:fillRect/>
          </a:stretch>
        </p:blipFill>
        <p:spPr>
          <a:xfrm>
            <a:off x="8088162" y="4178689"/>
            <a:ext cx="573830" cy="573830"/>
          </a:xfrm>
          <a:prstGeom prst="rect">
            <a:avLst/>
          </a:prstGeom>
        </p:spPr>
      </p:pic>
      <p:pic>
        <p:nvPicPr>
          <p:cNvPr id="23" name="Picture 27">
            <a:extLst>
              <a:ext uri="{FF2B5EF4-FFF2-40B4-BE49-F238E27FC236}">
                <a16:creationId xmlns:a16="http://schemas.microsoft.com/office/drawing/2014/main" id="{EE34DBB0-D115-4BAC-867B-D102F5539744}"/>
              </a:ext>
            </a:extLst>
          </p:cNvPr>
          <p:cNvPicPr>
            <a:picLocks noChangeAspect="1"/>
          </p:cNvPicPr>
          <p:nvPr/>
        </p:nvPicPr>
        <p:blipFill>
          <a:blip r:embed="rId2"/>
          <a:stretch>
            <a:fillRect/>
          </a:stretch>
        </p:blipFill>
        <p:spPr>
          <a:xfrm>
            <a:off x="8271521" y="5260008"/>
            <a:ext cx="438706" cy="438706"/>
          </a:xfrm>
          <a:prstGeom prst="rect">
            <a:avLst/>
          </a:prstGeom>
        </p:spPr>
      </p:pic>
      <p:pic>
        <p:nvPicPr>
          <p:cNvPr id="24" name="Picture 28" descr="Shape&#10;&#10;Description automatically generated with low confidence">
            <a:extLst>
              <a:ext uri="{FF2B5EF4-FFF2-40B4-BE49-F238E27FC236}">
                <a16:creationId xmlns:a16="http://schemas.microsoft.com/office/drawing/2014/main" id="{5EFA952A-89AE-4C8E-ACF6-ADA0160F1902}"/>
              </a:ext>
            </a:extLst>
          </p:cNvPr>
          <p:cNvPicPr>
            <a:picLocks noChangeAspect="1"/>
          </p:cNvPicPr>
          <p:nvPr/>
        </p:nvPicPr>
        <p:blipFill>
          <a:blip r:embed="rId4"/>
          <a:stretch>
            <a:fillRect/>
          </a:stretch>
        </p:blipFill>
        <p:spPr>
          <a:xfrm>
            <a:off x="8250461" y="4800823"/>
            <a:ext cx="249231" cy="249231"/>
          </a:xfrm>
          <a:prstGeom prst="rect">
            <a:avLst/>
          </a:prstGeom>
        </p:spPr>
      </p:pic>
      <p:sp>
        <p:nvSpPr>
          <p:cNvPr id="25" name="Rectangle 29">
            <a:extLst>
              <a:ext uri="{FF2B5EF4-FFF2-40B4-BE49-F238E27FC236}">
                <a16:creationId xmlns:a16="http://schemas.microsoft.com/office/drawing/2014/main" id="{D749615D-8767-4537-A169-A5001AED70BB}"/>
              </a:ext>
            </a:extLst>
          </p:cNvPr>
          <p:cNvSpPr/>
          <p:nvPr/>
        </p:nvSpPr>
        <p:spPr>
          <a:xfrm>
            <a:off x="7723674" y="4081484"/>
            <a:ext cx="1286540" cy="1701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0" descr="Icon&#10;&#10;Description automatically generated">
            <a:extLst>
              <a:ext uri="{FF2B5EF4-FFF2-40B4-BE49-F238E27FC236}">
                <a16:creationId xmlns:a16="http://schemas.microsoft.com/office/drawing/2014/main" id="{D027934E-C447-47BE-84E6-D09B3F51085E}"/>
              </a:ext>
            </a:extLst>
          </p:cNvPr>
          <p:cNvPicPr>
            <a:picLocks noChangeAspect="1"/>
          </p:cNvPicPr>
          <p:nvPr/>
        </p:nvPicPr>
        <p:blipFill>
          <a:blip r:embed="rId5"/>
          <a:stretch>
            <a:fillRect/>
          </a:stretch>
        </p:blipFill>
        <p:spPr>
          <a:xfrm>
            <a:off x="8764801" y="4661703"/>
            <a:ext cx="490826" cy="490826"/>
          </a:xfrm>
          <a:prstGeom prst="rect">
            <a:avLst/>
          </a:prstGeom>
        </p:spPr>
      </p:pic>
      <p:pic>
        <p:nvPicPr>
          <p:cNvPr id="27" name="Picture 32" descr="Shape&#10;&#10;Description automatically generated with low confidence">
            <a:extLst>
              <a:ext uri="{FF2B5EF4-FFF2-40B4-BE49-F238E27FC236}">
                <a16:creationId xmlns:a16="http://schemas.microsoft.com/office/drawing/2014/main" id="{F5298EF8-EA8E-4729-983E-2AAB7E617911}"/>
              </a:ext>
            </a:extLst>
          </p:cNvPr>
          <p:cNvPicPr>
            <a:picLocks noChangeAspect="1"/>
          </p:cNvPicPr>
          <p:nvPr/>
        </p:nvPicPr>
        <p:blipFill>
          <a:blip r:embed="rId6"/>
          <a:stretch>
            <a:fillRect/>
          </a:stretch>
        </p:blipFill>
        <p:spPr>
          <a:xfrm rot="2654851">
            <a:off x="3826148" y="4746871"/>
            <a:ext cx="291410" cy="291410"/>
          </a:xfrm>
          <a:prstGeom prst="rect">
            <a:avLst/>
          </a:prstGeom>
        </p:spPr>
      </p:pic>
      <p:pic>
        <p:nvPicPr>
          <p:cNvPr id="28" name="Picture 33" descr="Shape&#10;&#10;Description automatically generated with low confidence">
            <a:extLst>
              <a:ext uri="{FF2B5EF4-FFF2-40B4-BE49-F238E27FC236}">
                <a16:creationId xmlns:a16="http://schemas.microsoft.com/office/drawing/2014/main" id="{6D1C3B21-9730-4839-88CE-872C61143646}"/>
              </a:ext>
            </a:extLst>
          </p:cNvPr>
          <p:cNvPicPr>
            <a:picLocks noChangeAspect="1"/>
          </p:cNvPicPr>
          <p:nvPr/>
        </p:nvPicPr>
        <p:blipFill>
          <a:blip r:embed="rId6"/>
          <a:stretch>
            <a:fillRect/>
          </a:stretch>
        </p:blipFill>
        <p:spPr>
          <a:xfrm rot="2654851">
            <a:off x="4480915" y="4738936"/>
            <a:ext cx="291410" cy="297510"/>
          </a:xfrm>
          <a:prstGeom prst="rect">
            <a:avLst/>
          </a:prstGeom>
        </p:spPr>
      </p:pic>
      <p:pic>
        <p:nvPicPr>
          <p:cNvPr id="29" name="Picture 35" descr="Shape&#10;&#10;Description automatically generated with low confidence">
            <a:extLst>
              <a:ext uri="{FF2B5EF4-FFF2-40B4-BE49-F238E27FC236}">
                <a16:creationId xmlns:a16="http://schemas.microsoft.com/office/drawing/2014/main" id="{39C7966E-F502-4CA4-AD7E-DBAE5D6148E4}"/>
              </a:ext>
            </a:extLst>
          </p:cNvPr>
          <p:cNvPicPr>
            <a:picLocks noChangeAspect="1"/>
          </p:cNvPicPr>
          <p:nvPr/>
        </p:nvPicPr>
        <p:blipFill>
          <a:blip r:embed="rId7"/>
          <a:stretch>
            <a:fillRect/>
          </a:stretch>
        </p:blipFill>
        <p:spPr>
          <a:xfrm>
            <a:off x="4161694" y="4733743"/>
            <a:ext cx="307896" cy="307896"/>
          </a:xfrm>
          <a:prstGeom prst="rect">
            <a:avLst/>
          </a:prstGeom>
        </p:spPr>
      </p:pic>
      <p:pic>
        <p:nvPicPr>
          <p:cNvPr id="30" name="Picture 36" descr="Shape&#10;&#10;Description automatically generated with low confidence">
            <a:extLst>
              <a:ext uri="{FF2B5EF4-FFF2-40B4-BE49-F238E27FC236}">
                <a16:creationId xmlns:a16="http://schemas.microsoft.com/office/drawing/2014/main" id="{4F3971C3-521D-4EA1-8F99-2F4FFB058E5B}"/>
              </a:ext>
            </a:extLst>
          </p:cNvPr>
          <p:cNvPicPr>
            <a:picLocks noChangeAspect="1"/>
          </p:cNvPicPr>
          <p:nvPr/>
        </p:nvPicPr>
        <p:blipFill>
          <a:blip r:embed="rId6"/>
          <a:stretch>
            <a:fillRect/>
          </a:stretch>
        </p:blipFill>
        <p:spPr>
          <a:xfrm rot="2654851">
            <a:off x="6601638" y="4746871"/>
            <a:ext cx="291410" cy="291410"/>
          </a:xfrm>
          <a:prstGeom prst="rect">
            <a:avLst/>
          </a:prstGeom>
        </p:spPr>
      </p:pic>
      <p:pic>
        <p:nvPicPr>
          <p:cNvPr id="31" name="Picture 37" descr="Shape&#10;&#10;Description automatically generated with low confidence">
            <a:extLst>
              <a:ext uri="{FF2B5EF4-FFF2-40B4-BE49-F238E27FC236}">
                <a16:creationId xmlns:a16="http://schemas.microsoft.com/office/drawing/2014/main" id="{D032C15C-43DC-4DEF-AD60-9F136E881C06}"/>
              </a:ext>
            </a:extLst>
          </p:cNvPr>
          <p:cNvPicPr>
            <a:picLocks noChangeAspect="1"/>
          </p:cNvPicPr>
          <p:nvPr/>
        </p:nvPicPr>
        <p:blipFill>
          <a:blip r:embed="rId6"/>
          <a:stretch>
            <a:fillRect/>
          </a:stretch>
        </p:blipFill>
        <p:spPr>
          <a:xfrm rot="2654851">
            <a:off x="7256405" y="4738936"/>
            <a:ext cx="291410" cy="297510"/>
          </a:xfrm>
          <a:prstGeom prst="rect">
            <a:avLst/>
          </a:prstGeom>
        </p:spPr>
      </p:pic>
      <p:pic>
        <p:nvPicPr>
          <p:cNvPr id="32" name="Picture 38" descr="Shape&#10;&#10;Description automatically generated with low confidence">
            <a:extLst>
              <a:ext uri="{FF2B5EF4-FFF2-40B4-BE49-F238E27FC236}">
                <a16:creationId xmlns:a16="http://schemas.microsoft.com/office/drawing/2014/main" id="{CBEAE174-21EF-4CEC-8AA4-F11DA5EB0AA5}"/>
              </a:ext>
            </a:extLst>
          </p:cNvPr>
          <p:cNvPicPr>
            <a:picLocks noChangeAspect="1"/>
          </p:cNvPicPr>
          <p:nvPr/>
        </p:nvPicPr>
        <p:blipFill>
          <a:blip r:embed="rId7"/>
          <a:stretch>
            <a:fillRect/>
          </a:stretch>
        </p:blipFill>
        <p:spPr>
          <a:xfrm>
            <a:off x="6937184" y="4733743"/>
            <a:ext cx="307896" cy="307896"/>
          </a:xfrm>
          <a:prstGeom prst="rect">
            <a:avLst/>
          </a:prstGeom>
        </p:spPr>
      </p:pic>
    </p:spTree>
    <p:extLst>
      <p:ext uri="{BB962C8B-B14F-4D97-AF65-F5344CB8AC3E}">
        <p14:creationId xmlns:p14="http://schemas.microsoft.com/office/powerpoint/2010/main" val="4161442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Acknowledgements</a:t>
            </a:r>
          </a:p>
        </p:txBody>
      </p:sp>
      <p:sp>
        <p:nvSpPr>
          <p:cNvPr id="3" name="CasellaDiTesto 2"/>
          <p:cNvSpPr txBox="1"/>
          <p:nvPr/>
        </p:nvSpPr>
        <p:spPr>
          <a:xfrm>
            <a:off x="457201" y="617389"/>
            <a:ext cx="10016336" cy="7432804"/>
          </a:xfrm>
          <a:prstGeom prst="rect">
            <a:avLst/>
          </a:prstGeom>
          <a:noFill/>
        </p:spPr>
        <p:txBody>
          <a:bodyPr wrap="square" rtlCol="0">
            <a:spAutoFit/>
          </a:bodyPr>
          <a:lstStyle/>
          <a:p>
            <a:endParaRPr lang="en-US" sz="2100" dirty="0"/>
          </a:p>
          <a:p>
            <a:endParaRPr lang="en-US" sz="2100" dirty="0"/>
          </a:p>
          <a:p>
            <a:endParaRPr lang="en-US" sz="2100" dirty="0"/>
          </a:p>
          <a:p>
            <a:r>
              <a:rPr lang="en-US" sz="2100" dirty="0"/>
              <a:t>Most of the discussed activities on XAI models and Federated Learning are carried out in collaboration with:</a:t>
            </a:r>
          </a:p>
          <a:p>
            <a:endParaRPr lang="en-US" sz="2100" dirty="0"/>
          </a:p>
          <a:p>
            <a:pPr marL="342900" indent="-342900">
              <a:buFont typeface="Arial"/>
              <a:buChar char="•"/>
            </a:pPr>
            <a:r>
              <a:rPr lang="en-US" sz="2100" i="1" dirty="0"/>
              <a:t>Prof. Francesco </a:t>
            </a:r>
            <a:r>
              <a:rPr lang="en-US" sz="2100" i="1" dirty="0" err="1"/>
              <a:t>Marcelloni</a:t>
            </a:r>
            <a:r>
              <a:rPr lang="en-US" sz="2100" i="1" dirty="0"/>
              <a:t>, </a:t>
            </a:r>
            <a:r>
              <a:rPr lang="en-US" sz="2100" dirty="0"/>
              <a:t>coordinator of the </a:t>
            </a:r>
            <a:r>
              <a:rPr lang="en-US" sz="2100" i="1" dirty="0"/>
              <a:t>AI </a:t>
            </a:r>
            <a:r>
              <a:rPr lang="en-US" sz="2100" i="1" dirty="0" err="1"/>
              <a:t>Group@DII</a:t>
            </a:r>
            <a:r>
              <a:rPr lang="en-US" sz="2100" i="1" dirty="0"/>
              <a:t> </a:t>
            </a:r>
          </a:p>
          <a:p>
            <a:pPr marL="342900" indent="-342900">
              <a:buFont typeface="Arial"/>
              <a:buChar char="•"/>
            </a:pPr>
            <a:endParaRPr lang="en-US" sz="2100" i="1" dirty="0"/>
          </a:p>
          <a:p>
            <a:pPr marL="342900" indent="-342900">
              <a:buFont typeface="Arial"/>
              <a:buChar char="•"/>
            </a:pPr>
            <a:r>
              <a:rPr lang="en-US" sz="2100" i="1" dirty="0"/>
              <a:t>Dr. Alessandro Renda</a:t>
            </a:r>
            <a:r>
              <a:rPr lang="en-US" sz="2100" dirty="0"/>
              <a:t>, former researcher within the </a:t>
            </a:r>
            <a:r>
              <a:rPr lang="en-US" sz="2100" i="1" dirty="0"/>
              <a:t>AI </a:t>
            </a:r>
            <a:r>
              <a:rPr lang="en-US" sz="2100" i="1" dirty="0" err="1"/>
              <a:t>Group@DII</a:t>
            </a:r>
            <a:r>
              <a:rPr lang="en-US" sz="2100" i="1" dirty="0"/>
              <a:t>  now tenure track Assistant Professor at University of Trieste</a:t>
            </a:r>
          </a:p>
          <a:p>
            <a:endParaRPr lang="en-US" sz="2100" i="1" dirty="0"/>
          </a:p>
          <a:p>
            <a:pPr marL="342900" indent="-342900">
              <a:buFont typeface="Arial"/>
              <a:buChar char="•"/>
            </a:pPr>
            <a:r>
              <a:rPr lang="en-US" sz="2100" i="1" dirty="0"/>
              <a:t>Dr. Mattia </a:t>
            </a:r>
            <a:r>
              <a:rPr lang="en-US" sz="2100" i="1" dirty="0" err="1"/>
              <a:t>Daole</a:t>
            </a:r>
            <a:r>
              <a:rPr lang="en-US" sz="2100" i="1" dirty="0"/>
              <a:t>, PhD Candidate </a:t>
            </a:r>
            <a:r>
              <a:rPr lang="en-US" sz="2100" dirty="0"/>
              <a:t>within the </a:t>
            </a:r>
            <a:r>
              <a:rPr lang="en-US" sz="2100" i="1" dirty="0"/>
              <a:t>AI </a:t>
            </a:r>
            <a:r>
              <a:rPr lang="en-US" sz="2100" i="1" dirty="0" err="1"/>
              <a:t>Group@DII</a:t>
            </a:r>
            <a:r>
              <a:rPr lang="en-US" sz="2100" i="1" dirty="0"/>
              <a:t> </a:t>
            </a:r>
          </a:p>
          <a:p>
            <a:pPr marL="342900" indent="-342900">
              <a:buFont typeface="Arial"/>
              <a:buChar char="•"/>
            </a:pPr>
            <a:endParaRPr lang="en-US" sz="2100" i="1" dirty="0"/>
          </a:p>
          <a:p>
            <a:pPr marL="342900" indent="-342900">
              <a:buFont typeface="Arial"/>
              <a:buChar char="•"/>
            </a:pPr>
            <a:r>
              <a:rPr lang="en-US" sz="2100" i="1" dirty="0"/>
              <a:t>Dr. Jose Luis Corcuera Barcena, Post doc Research Fellow </a:t>
            </a:r>
            <a:r>
              <a:rPr lang="en-US" sz="2100" dirty="0"/>
              <a:t>the </a:t>
            </a:r>
            <a:r>
              <a:rPr lang="en-US" sz="2100" i="1" dirty="0"/>
              <a:t>AI </a:t>
            </a:r>
            <a:r>
              <a:rPr lang="en-US" sz="2100" i="1" dirty="0" err="1"/>
              <a:t>Group@DII</a:t>
            </a:r>
            <a:r>
              <a:rPr lang="en-US" sz="2100" i="1" dirty="0"/>
              <a:t> </a:t>
            </a:r>
          </a:p>
          <a:p>
            <a:endParaRPr lang="en-US" sz="2100" b="1" i="1" dirty="0"/>
          </a:p>
          <a:p>
            <a:r>
              <a:rPr lang="en-US" sz="2100" b="1" i="1" dirty="0"/>
              <a:t>Prof. </a:t>
            </a:r>
            <a:r>
              <a:rPr lang="en-US" sz="2100" b="1" i="1" dirty="0" err="1"/>
              <a:t>Marcelloni</a:t>
            </a:r>
            <a:r>
              <a:rPr lang="en-US" sz="2100" b="1" i="1" dirty="0"/>
              <a:t>, Dr. Renda and Dr. </a:t>
            </a:r>
            <a:r>
              <a:rPr lang="en-US" sz="2100" b="1" i="1" dirty="0" err="1"/>
              <a:t>Daole</a:t>
            </a:r>
            <a:r>
              <a:rPr lang="en-US" sz="2100" b="1" i="1" dirty="0"/>
              <a:t> provided part of the slides of this presentation</a:t>
            </a:r>
          </a:p>
          <a:p>
            <a:endParaRPr lang="en-US" sz="2100" dirty="0"/>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1044981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p:cNvSpPr>
            <a:spLocks noChangeArrowheads="1" noChangeShapeType="1" noTextEdit="1"/>
          </p:cNvSpPr>
          <p:nvPr/>
        </p:nvSpPr>
        <p:spPr bwMode="auto">
          <a:xfrm>
            <a:off x="2451894" y="1293524"/>
            <a:ext cx="7908925" cy="24003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it-IT" sz="3600" kern="10" dirty="0" err="1">
                <a:ln w="9525">
                  <a:solidFill>
                    <a:srgbClr val="000000"/>
                  </a:solidFill>
                  <a:round/>
                  <a:headEnd/>
                  <a:tailEnd/>
                </a:ln>
                <a:solidFill>
                  <a:schemeClr val="tx2"/>
                </a:solidFill>
                <a:latin typeface="Arial Black"/>
                <a:ea typeface="Arial Black"/>
                <a:cs typeface="Arial Black"/>
              </a:rPr>
              <a:t>Thank</a:t>
            </a:r>
            <a:r>
              <a:rPr lang="it-IT" sz="3600" kern="10" dirty="0">
                <a:ln w="9525">
                  <a:solidFill>
                    <a:srgbClr val="000000"/>
                  </a:solidFill>
                  <a:round/>
                  <a:headEnd/>
                  <a:tailEnd/>
                </a:ln>
                <a:solidFill>
                  <a:schemeClr val="tx2"/>
                </a:solidFill>
                <a:latin typeface="Arial Black"/>
                <a:ea typeface="Arial Black"/>
                <a:cs typeface="Arial Black"/>
              </a:rPr>
              <a:t> </a:t>
            </a:r>
            <a:r>
              <a:rPr lang="it-IT" sz="3600" kern="10" dirty="0" err="1">
                <a:ln w="9525">
                  <a:solidFill>
                    <a:srgbClr val="000000"/>
                  </a:solidFill>
                  <a:round/>
                  <a:headEnd/>
                  <a:tailEnd/>
                </a:ln>
                <a:solidFill>
                  <a:schemeClr val="tx2"/>
                </a:solidFill>
                <a:latin typeface="Arial Black"/>
                <a:ea typeface="Arial Black"/>
                <a:cs typeface="Arial Black"/>
              </a:rPr>
              <a:t>you</a:t>
            </a:r>
            <a:r>
              <a:rPr lang="it-IT" sz="3600" kern="10" dirty="0">
                <a:ln w="9525">
                  <a:solidFill>
                    <a:srgbClr val="000000"/>
                  </a:solidFill>
                  <a:round/>
                  <a:headEnd/>
                  <a:tailEnd/>
                </a:ln>
                <a:solidFill>
                  <a:schemeClr val="tx2"/>
                </a:solidFill>
                <a:latin typeface="Arial Black"/>
                <a:ea typeface="Arial Black"/>
                <a:cs typeface="Arial Black"/>
              </a:rPr>
              <a:t> </a:t>
            </a:r>
            <a:r>
              <a:rPr lang="it-IT" sz="3600" kern="10" dirty="0" err="1">
                <a:ln w="9525">
                  <a:solidFill>
                    <a:srgbClr val="000000"/>
                  </a:solidFill>
                  <a:round/>
                  <a:headEnd/>
                  <a:tailEnd/>
                </a:ln>
                <a:solidFill>
                  <a:schemeClr val="tx2"/>
                </a:solidFill>
                <a:latin typeface="Arial Black"/>
                <a:ea typeface="Arial Black"/>
                <a:cs typeface="Arial Black"/>
              </a:rPr>
              <a:t>very</a:t>
            </a:r>
            <a:r>
              <a:rPr lang="it-IT" sz="3600" kern="10" dirty="0">
                <a:ln w="9525">
                  <a:solidFill>
                    <a:srgbClr val="000000"/>
                  </a:solidFill>
                  <a:round/>
                  <a:headEnd/>
                  <a:tailEnd/>
                </a:ln>
                <a:solidFill>
                  <a:schemeClr val="tx2"/>
                </a:solidFill>
                <a:latin typeface="Arial Black"/>
                <a:ea typeface="Arial Black"/>
                <a:cs typeface="Arial Black"/>
              </a:rPr>
              <a:t> </a:t>
            </a:r>
            <a:r>
              <a:rPr lang="it-IT" sz="3600" kern="10" dirty="0" err="1">
                <a:ln w="9525">
                  <a:solidFill>
                    <a:srgbClr val="000000"/>
                  </a:solidFill>
                  <a:round/>
                  <a:headEnd/>
                  <a:tailEnd/>
                </a:ln>
                <a:solidFill>
                  <a:schemeClr val="tx2"/>
                </a:solidFill>
                <a:latin typeface="Arial Black"/>
                <a:ea typeface="Arial Black"/>
                <a:cs typeface="Arial Black"/>
              </a:rPr>
              <a:t>much</a:t>
            </a:r>
            <a:r>
              <a:rPr lang="it-IT" sz="3600" kern="10" dirty="0">
                <a:ln w="9525">
                  <a:solidFill>
                    <a:srgbClr val="000000"/>
                  </a:solidFill>
                  <a:round/>
                  <a:headEnd/>
                  <a:tailEnd/>
                </a:ln>
                <a:solidFill>
                  <a:schemeClr val="tx2"/>
                </a:solidFill>
                <a:latin typeface="Arial Black"/>
                <a:ea typeface="Arial Black"/>
                <a:cs typeface="Arial Black"/>
              </a:rPr>
              <a:t> </a:t>
            </a:r>
          </a:p>
          <a:p>
            <a:pPr algn="ctr"/>
            <a:r>
              <a:rPr lang="it-IT" sz="3600" kern="10" dirty="0">
                <a:ln w="9525">
                  <a:solidFill>
                    <a:srgbClr val="000000"/>
                  </a:solidFill>
                  <a:round/>
                  <a:headEnd/>
                  <a:tailEnd/>
                </a:ln>
                <a:solidFill>
                  <a:schemeClr val="tx2"/>
                </a:solidFill>
                <a:latin typeface="Arial Black"/>
                <a:ea typeface="Arial Black"/>
                <a:cs typeface="Arial Black"/>
              </a:rPr>
              <a:t>for </a:t>
            </a:r>
            <a:r>
              <a:rPr lang="it-IT" sz="3600" kern="10" dirty="0" err="1">
                <a:ln w="9525">
                  <a:solidFill>
                    <a:srgbClr val="000000"/>
                  </a:solidFill>
                  <a:round/>
                  <a:headEnd/>
                  <a:tailEnd/>
                </a:ln>
                <a:solidFill>
                  <a:schemeClr val="tx2"/>
                </a:solidFill>
                <a:latin typeface="Arial Black"/>
                <a:ea typeface="Arial Black"/>
                <a:cs typeface="Arial Black"/>
              </a:rPr>
              <a:t>your</a:t>
            </a:r>
            <a:r>
              <a:rPr lang="it-IT" sz="3600" kern="10" dirty="0">
                <a:ln w="9525">
                  <a:solidFill>
                    <a:srgbClr val="000000"/>
                  </a:solidFill>
                  <a:round/>
                  <a:headEnd/>
                  <a:tailEnd/>
                </a:ln>
                <a:solidFill>
                  <a:schemeClr val="tx2"/>
                </a:solidFill>
                <a:latin typeface="Arial Black"/>
                <a:ea typeface="Arial Black"/>
                <a:cs typeface="Arial Black"/>
              </a:rPr>
              <a:t> </a:t>
            </a:r>
            <a:r>
              <a:rPr lang="it-IT" sz="3600" kern="10" dirty="0" err="1">
                <a:ln w="9525">
                  <a:solidFill>
                    <a:srgbClr val="000000"/>
                  </a:solidFill>
                  <a:round/>
                  <a:headEnd/>
                  <a:tailEnd/>
                </a:ln>
                <a:solidFill>
                  <a:schemeClr val="tx2"/>
                </a:solidFill>
                <a:latin typeface="Arial Black"/>
                <a:ea typeface="Arial Black"/>
                <a:cs typeface="Arial Black"/>
              </a:rPr>
              <a:t>attention</a:t>
            </a:r>
            <a:r>
              <a:rPr lang="it-IT" sz="3600" kern="10" dirty="0">
                <a:ln w="9525">
                  <a:solidFill>
                    <a:srgbClr val="000000"/>
                  </a:solidFill>
                  <a:round/>
                  <a:headEnd/>
                  <a:tailEnd/>
                </a:ln>
                <a:solidFill>
                  <a:schemeClr val="tx2"/>
                </a:solidFill>
                <a:latin typeface="Arial Black"/>
                <a:ea typeface="Arial Black"/>
                <a:cs typeface="Arial Black"/>
              </a:rPr>
              <a:t>.</a:t>
            </a:r>
          </a:p>
          <a:p>
            <a:pPr algn="ctr"/>
            <a:r>
              <a:rPr lang="it-IT" sz="3600" kern="10" dirty="0" err="1">
                <a:ln w="9525">
                  <a:solidFill>
                    <a:srgbClr val="000000"/>
                  </a:solidFill>
                  <a:round/>
                  <a:headEnd/>
                  <a:tailEnd/>
                </a:ln>
                <a:solidFill>
                  <a:schemeClr val="tx2"/>
                </a:solidFill>
                <a:latin typeface="Arial Black"/>
                <a:ea typeface="Arial Black"/>
                <a:cs typeface="Arial Black"/>
              </a:rPr>
              <a:t>Questions</a:t>
            </a:r>
            <a:r>
              <a:rPr lang="it-IT" sz="3600" kern="10" dirty="0">
                <a:ln w="9525">
                  <a:solidFill>
                    <a:srgbClr val="000000"/>
                  </a:solidFill>
                  <a:round/>
                  <a:headEnd/>
                  <a:tailEnd/>
                </a:ln>
                <a:solidFill>
                  <a:schemeClr val="tx2"/>
                </a:solidFill>
                <a:latin typeface="Arial Black"/>
                <a:ea typeface="Arial Black"/>
                <a:cs typeface="Arial Black"/>
              </a:rPr>
              <a:t>?</a:t>
            </a:r>
          </a:p>
        </p:txBody>
      </p:sp>
      <p:pic>
        <p:nvPicPr>
          <p:cNvPr id="5" name="Picture 5" descr="C:\Program Files\Common Files\Microsoft Shared\Clipart\cagcat50\BD00028_.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112" y="3832251"/>
            <a:ext cx="1514475" cy="14843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1780874" y="5593418"/>
            <a:ext cx="8676632" cy="461665"/>
          </a:xfrm>
          <a:prstGeom prst="rect">
            <a:avLst/>
          </a:prstGeom>
          <a:noFill/>
        </p:spPr>
        <p:txBody>
          <a:bodyPr wrap="square" rtlCol="0">
            <a:spAutoFit/>
          </a:bodyPr>
          <a:lstStyle/>
          <a:p>
            <a:pPr algn="ctr"/>
            <a:r>
              <a:rPr lang="en-US" sz="2400" b="1" i="1" dirty="0"/>
              <a:t>Contacts</a:t>
            </a:r>
            <a:r>
              <a:rPr lang="en-US" sz="2400" dirty="0"/>
              <a:t>: </a:t>
            </a:r>
            <a:r>
              <a:rPr lang="en-US" sz="2400" dirty="0" err="1"/>
              <a:t>pietro.ducange@unipi.it</a:t>
            </a:r>
            <a:endParaRPr lang="en-US" sz="2400" dirty="0"/>
          </a:p>
        </p:txBody>
      </p:sp>
    </p:spTree>
    <p:extLst>
      <p:ext uri="{BB962C8B-B14F-4D97-AF65-F5344CB8AC3E}">
        <p14:creationId xmlns:p14="http://schemas.microsoft.com/office/powerpoint/2010/main" val="125319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42B6A-2B9B-4A20-BEB6-F7E9F82CAC2C}"/>
              </a:ext>
            </a:extLst>
          </p:cNvPr>
          <p:cNvSpPr>
            <a:spLocks noGrp="1"/>
          </p:cNvSpPr>
          <p:nvPr>
            <p:ph type="title"/>
          </p:nvPr>
        </p:nvSpPr>
        <p:spPr>
          <a:xfrm>
            <a:off x="0" y="-1164"/>
            <a:ext cx="10515600" cy="1325563"/>
          </a:xfrm>
        </p:spPr>
        <p:txBody>
          <a:bodyPr lIns="360000">
            <a:normAutofit/>
          </a:bodyPr>
          <a:lstStyle/>
          <a:p>
            <a:r>
              <a:rPr lang="en-GB" sz="4000" b="1" dirty="0">
                <a:solidFill>
                  <a:schemeClr val="tx2">
                    <a:lumMod val="75000"/>
                  </a:schemeClr>
                </a:solidFill>
                <a:latin typeface="+mn-lt"/>
              </a:rPr>
              <a:t>Federated Learning: basic concepts </a:t>
            </a:r>
            <a:endParaRPr lang="en-GB" sz="4000" b="1" i="1" dirty="0">
              <a:solidFill>
                <a:schemeClr val="tx2">
                  <a:lumMod val="75000"/>
                </a:schemeClr>
              </a:solidFill>
              <a:latin typeface="+mn-lt"/>
            </a:endParaRPr>
          </a:p>
        </p:txBody>
      </p:sp>
      <p:sp>
        <p:nvSpPr>
          <p:cNvPr id="71" name="Segnaposto contenuto 2">
            <a:extLst>
              <a:ext uri="{FF2B5EF4-FFF2-40B4-BE49-F238E27FC236}">
                <a16:creationId xmlns:a16="http://schemas.microsoft.com/office/drawing/2014/main" id="{7C24DE63-0EDE-823C-1264-D53ABAC25599}"/>
              </a:ext>
            </a:extLst>
          </p:cNvPr>
          <p:cNvSpPr txBox="1">
            <a:spLocks/>
          </p:cNvSpPr>
          <p:nvPr/>
        </p:nvSpPr>
        <p:spPr>
          <a:xfrm>
            <a:off x="80020" y="1979132"/>
            <a:ext cx="5834551" cy="24826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600">
              <a:solidFill>
                <a:schemeClr val="tx2">
                  <a:lumMod val="75000"/>
                </a:schemeClr>
              </a:solidFill>
              <a:latin typeface="Gill Sans Light"/>
            </a:endParaRPr>
          </a:p>
        </p:txBody>
      </p:sp>
      <p:pic>
        <p:nvPicPr>
          <p:cNvPr id="6" name="Immagine 4" descr="Diagram&#10;&#10;Description automatically generated">
            <a:extLst>
              <a:ext uri="{FF2B5EF4-FFF2-40B4-BE49-F238E27FC236}">
                <a16:creationId xmlns:a16="http://schemas.microsoft.com/office/drawing/2014/main" id="{3A981932-C44E-7FCC-E1AB-2C778C9CF528}"/>
              </a:ext>
            </a:extLst>
          </p:cNvPr>
          <p:cNvPicPr>
            <a:picLocks noChangeAspect="1"/>
          </p:cNvPicPr>
          <p:nvPr/>
        </p:nvPicPr>
        <p:blipFill>
          <a:blip r:embed="rId3"/>
          <a:stretch>
            <a:fillRect/>
          </a:stretch>
        </p:blipFill>
        <p:spPr>
          <a:xfrm>
            <a:off x="7583056" y="1077089"/>
            <a:ext cx="4430203" cy="4233450"/>
          </a:xfrm>
          <a:prstGeom prst="rect">
            <a:avLst/>
          </a:prstGeom>
        </p:spPr>
      </p:pic>
      <p:sp>
        <p:nvSpPr>
          <p:cNvPr id="7" name="TextBox 6">
            <a:extLst>
              <a:ext uri="{FF2B5EF4-FFF2-40B4-BE49-F238E27FC236}">
                <a16:creationId xmlns:a16="http://schemas.microsoft.com/office/drawing/2014/main" id="{30F43AD6-DD8D-79F3-4C91-EA1E616F8F1C}"/>
              </a:ext>
            </a:extLst>
          </p:cNvPr>
          <p:cNvSpPr txBox="1"/>
          <p:nvPr/>
        </p:nvSpPr>
        <p:spPr>
          <a:xfrm>
            <a:off x="8092251" y="5335880"/>
            <a:ext cx="3505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t>Image extracted from: IEEE 3652.1-2020 - IEEE Guide for Architectural Framework and Application of Federated Machine Learning</a:t>
            </a:r>
            <a:endParaRPr lang="en-US" sz="1100" dirty="0">
              <a:cs typeface="Calibri"/>
            </a:endParaRPr>
          </a:p>
        </p:txBody>
      </p:sp>
      <p:sp>
        <p:nvSpPr>
          <p:cNvPr id="3" name="CasellaDiTesto 5">
            <a:extLst>
              <a:ext uri="{FF2B5EF4-FFF2-40B4-BE49-F238E27FC236}">
                <a16:creationId xmlns:a16="http://schemas.microsoft.com/office/drawing/2014/main" id="{5ECF5E94-6C2C-4283-BF15-DD6F111171D1}"/>
              </a:ext>
            </a:extLst>
          </p:cNvPr>
          <p:cNvSpPr txBox="1"/>
          <p:nvPr/>
        </p:nvSpPr>
        <p:spPr>
          <a:xfrm>
            <a:off x="141113" y="1021179"/>
            <a:ext cx="7483515" cy="4524315"/>
          </a:xfrm>
          <a:prstGeom prst="rect">
            <a:avLst/>
          </a:prstGeom>
          <a:noFill/>
        </p:spPr>
        <p:txBody>
          <a:bodyPr wrap="square" lIns="91440" tIns="45720" rIns="91440" bIns="45720" rtlCol="0" anchor="t">
            <a:spAutoFit/>
          </a:bodyPr>
          <a:lstStyle/>
          <a:p>
            <a:r>
              <a:rPr lang="en-US" sz="2400" b="1" dirty="0">
                <a:cs typeface="Calibri" panose="020F0502020204030204"/>
              </a:rPr>
              <a:t>Scenario</a:t>
            </a:r>
            <a:r>
              <a:rPr lang="en-US" sz="2400" dirty="0">
                <a:cs typeface="Calibri" panose="020F0502020204030204"/>
              </a:rPr>
              <a:t>: </a:t>
            </a:r>
          </a:p>
          <a:p>
            <a:endParaRPr lang="en-US" sz="2400" dirty="0">
              <a:cs typeface="Calibri" panose="020F0502020204030204"/>
            </a:endParaRPr>
          </a:p>
          <a:p>
            <a:pPr marL="213995" indent="-213995">
              <a:buFont typeface="Arial" panose="020B0604020202020204" pitchFamily="34" charset="0"/>
              <a:buChar char="•"/>
            </a:pPr>
            <a:r>
              <a:rPr lang="en-US" sz="2400" dirty="0"/>
              <a:t>Preserve data privacy </a:t>
            </a:r>
            <a:endParaRPr lang="en-US" sz="2400" dirty="0">
              <a:cs typeface="Calibri"/>
            </a:endParaRPr>
          </a:p>
          <a:p>
            <a:pPr marL="213995" indent="-213995">
              <a:buFont typeface="Arial" panose="020B0604020202020204" pitchFamily="34" charset="0"/>
              <a:buChar char="•"/>
            </a:pPr>
            <a:r>
              <a:rPr lang="en-US" sz="2400" dirty="0"/>
              <a:t>impossibility to share data</a:t>
            </a:r>
          </a:p>
          <a:p>
            <a:pPr marL="671195" lvl="1" indent="-213995">
              <a:buFont typeface="Arial" panose="020B0604020202020204" pitchFamily="34" charset="0"/>
              <a:buChar char="•"/>
            </a:pPr>
            <a:r>
              <a:rPr lang="en-US" sz="2400" dirty="0">
                <a:solidFill>
                  <a:srgbClr val="000000"/>
                </a:solidFill>
                <a:ea typeface="Calibri"/>
                <a:cs typeface="Calibri"/>
              </a:rPr>
              <a:t>Same organization, different departments</a:t>
            </a:r>
          </a:p>
          <a:p>
            <a:pPr marL="671195" lvl="1" indent="-213995">
              <a:buFont typeface="Arial" panose="020B0604020202020204" pitchFamily="34" charset="0"/>
              <a:buChar char="•"/>
            </a:pPr>
            <a:r>
              <a:rPr lang="en-US" sz="2400" dirty="0">
                <a:solidFill>
                  <a:srgbClr val="000000"/>
                </a:solidFill>
                <a:cs typeface="Calibri"/>
              </a:rPr>
              <a:t>Different entities</a:t>
            </a:r>
          </a:p>
          <a:p>
            <a:pPr marL="213995" indent="-213995">
              <a:buFont typeface="Arial" panose="020B0604020202020204" pitchFamily="34" charset="0"/>
              <a:buChar char="•"/>
            </a:pPr>
            <a:endParaRPr lang="en-US" sz="2400" dirty="0">
              <a:solidFill>
                <a:srgbClr val="FF0000"/>
              </a:solidFill>
              <a:cs typeface="Calibri" panose="020F0502020204030204"/>
            </a:endParaRPr>
          </a:p>
          <a:p>
            <a:pPr marL="213995" indent="-213995">
              <a:buFont typeface="Arial" panose="020B0604020202020204" pitchFamily="34" charset="0"/>
              <a:buChar char="•"/>
            </a:pPr>
            <a:r>
              <a:rPr lang="en-US" sz="2400" dirty="0"/>
              <a:t>Federated Learning </a:t>
            </a:r>
            <a:r>
              <a:rPr lang="en-US" sz="2400" b="1" dirty="0"/>
              <a:t>idea</a:t>
            </a:r>
            <a:r>
              <a:rPr lang="en-US" sz="2400" dirty="0"/>
              <a:t>:</a:t>
            </a:r>
            <a:endParaRPr lang="en-US" sz="2400" dirty="0">
              <a:cs typeface="Calibri"/>
            </a:endParaRPr>
          </a:p>
          <a:p>
            <a:pPr marL="556895" lvl="1" indent="-213995">
              <a:buFont typeface="Arial" panose="020B0604020202020204" pitchFamily="34" charset="0"/>
              <a:buChar char="•"/>
            </a:pPr>
            <a:r>
              <a:rPr lang="en-US" sz="2400" dirty="0"/>
              <a:t>Raw data are not shared,</a:t>
            </a:r>
          </a:p>
          <a:p>
            <a:pPr marL="556895" lvl="1" indent="-213995">
              <a:buFont typeface="Arial" panose="020B0604020202020204" pitchFamily="34" charset="0"/>
              <a:buChar char="•"/>
            </a:pPr>
            <a:r>
              <a:rPr lang="en-US" sz="2400" dirty="0"/>
              <a:t>Local models or local statistics are shared</a:t>
            </a:r>
          </a:p>
          <a:p>
            <a:pPr marL="556895" lvl="1" indent="-213995">
              <a:buFont typeface="Arial" panose="020B0604020202020204" pitchFamily="34" charset="0"/>
              <a:buChar char="•"/>
            </a:pPr>
            <a:r>
              <a:rPr lang="en-US" sz="2400" dirty="0"/>
              <a:t>A centralized entities aggregate local models or statistics for generating a shared global model</a:t>
            </a:r>
          </a:p>
        </p:txBody>
      </p:sp>
    </p:spTree>
    <p:extLst>
      <p:ext uri="{BB962C8B-B14F-4D97-AF65-F5344CB8AC3E}">
        <p14:creationId xmlns:p14="http://schemas.microsoft.com/office/powerpoint/2010/main" val="2540975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ags/tag2.xml><?xml version="1.0" encoding="utf-8"?>
<p:tagLst xmlns:a="http://schemas.openxmlformats.org/drawingml/2006/main" xmlns:r="http://schemas.openxmlformats.org/officeDocument/2006/relationships" xmlns:p="http://schemas.openxmlformats.org/presentationml/2006/main">
  <p:tag name="TIMING" val="|18.7|31.9"/>
</p:tagLst>
</file>

<file path=ppt/tags/tag3.xml><?xml version="1.0" encoding="utf-8"?>
<p:tagLst xmlns:a="http://schemas.openxmlformats.org/drawingml/2006/main" xmlns:r="http://schemas.openxmlformats.org/officeDocument/2006/relationships" xmlns:p="http://schemas.openxmlformats.org/presentationml/2006/main">
  <p:tag name="TIMING" val="|42.8|13.6"/>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7B1CB607-A6CF-DE41-B182-3CA7761AD9B5}" vid="{921E8B64-1B38-2646-AB3F-2010E1EDFDD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3889</TotalTime>
  <Words>6896</Words>
  <Application>Microsoft Macintosh PowerPoint</Application>
  <PresentationFormat>Widescreen</PresentationFormat>
  <Paragraphs>886</Paragraphs>
  <Slides>81</Slides>
  <Notes>56</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81</vt:i4>
      </vt:variant>
    </vt:vector>
  </HeadingPairs>
  <TitlesOfParts>
    <vt:vector size="100" baseType="lpstr">
      <vt:lpstr>.Apple Color Emoji UI</vt:lpstr>
      <vt:lpstr>Aptos</vt:lpstr>
      <vt:lpstr>Arial</vt:lpstr>
      <vt:lpstr>Arial Black</vt:lpstr>
      <vt:lpstr>Calibri</vt:lpstr>
      <vt:lpstr>Calibri Light</vt:lpstr>
      <vt:lpstr>Cambria Math</vt:lpstr>
      <vt:lpstr>CMR10</vt:lpstr>
      <vt:lpstr>CMTI10</vt:lpstr>
      <vt:lpstr>Gill Sans Light</vt:lpstr>
      <vt:lpstr>Gill Sans MT</vt:lpstr>
      <vt:lpstr>Helvetica</vt:lpstr>
      <vt:lpstr>NimbusRomNo9L</vt:lpstr>
      <vt:lpstr>Noto Sans</vt:lpstr>
      <vt:lpstr>Roboto</vt:lpstr>
      <vt:lpstr>sohne</vt:lpstr>
      <vt:lpstr>Times New Roman</vt:lpstr>
      <vt:lpstr>Wingdings</vt:lpstr>
      <vt:lpstr>Tema di Office</vt:lpstr>
      <vt:lpstr> Federated Learning (Fed) of  eXplainable Artificial Intelligence (XAI) Models</vt:lpstr>
      <vt:lpstr>Presentazione standard di PowerPoint</vt:lpstr>
      <vt:lpstr>Trustworthy AI</vt:lpstr>
      <vt:lpstr>Trustworthy AI</vt:lpstr>
      <vt:lpstr>Privacy and Data Governance</vt:lpstr>
      <vt:lpstr>Transparency</vt:lpstr>
      <vt:lpstr>Federated Learning</vt:lpstr>
      <vt:lpstr>Why do we need Federated Learning?</vt:lpstr>
      <vt:lpstr>Federated Learning: basic concepts </vt:lpstr>
      <vt:lpstr>Local Learning vs Centralized Learning vs Federated Learning</vt:lpstr>
      <vt:lpstr>Federated learning: a taxonomy</vt:lpstr>
      <vt:lpstr>Data Partitioning</vt:lpstr>
      <vt:lpstr>Data Partitioning</vt:lpstr>
      <vt:lpstr>Communication Architecture</vt:lpstr>
      <vt:lpstr>Presentazione standard di PowerPoint</vt:lpstr>
      <vt:lpstr>Presentazione standard di PowerPoint</vt:lpstr>
      <vt:lpstr>Popular approaches for Federated Learning</vt:lpstr>
      <vt:lpstr>Commonly used FL frameworks</vt:lpstr>
      <vt:lpstr>Explainable AI</vt:lpstr>
      <vt:lpstr>Explainable Artificial Intelligence (XAI)</vt:lpstr>
      <vt:lpstr>WHY do we need XAI Models?</vt:lpstr>
      <vt:lpstr>AI in Automotive- Is it Safe?</vt:lpstr>
      <vt:lpstr>AI in Medical Imaging</vt:lpstr>
      <vt:lpstr>The Accuracy-Explainability Trade-off</vt:lpstr>
      <vt:lpstr>Ante-hoc vs Post-hoc</vt:lpstr>
      <vt:lpstr>Yet Another XAI Taxonomy</vt:lpstr>
      <vt:lpstr>Post-hoc XAI</vt:lpstr>
      <vt:lpstr>Post-hoc XAI Model: Neural Network with SHAP</vt:lpstr>
      <vt:lpstr>XAI Models By Design: (Fuzzy) Rule-Based Systems</vt:lpstr>
      <vt:lpstr>XAI Models By Design: (Fuzzy) Decision Trees</vt:lpstr>
      <vt:lpstr>Measuring Explainability</vt:lpstr>
      <vt:lpstr>Fed-XAI</vt:lpstr>
      <vt:lpstr>Fed-XAI: FL of Fuzzy Rule-Based Systems</vt:lpstr>
      <vt:lpstr>Federated Learning of Fuzzy Rules</vt:lpstr>
      <vt:lpstr>FL of Fuzzy Rules: Aggregation Step</vt:lpstr>
      <vt:lpstr>Presentazione standard di PowerPoint</vt:lpstr>
      <vt:lpstr>Presentazione standard di PowerPoint</vt:lpstr>
      <vt:lpstr>Presentazione standard di PowerPoint</vt:lpstr>
      <vt:lpstr>Fed-XAI: FL of Fuzzy Regression Trees</vt:lpstr>
      <vt:lpstr>Fuzzy Regression Tree</vt:lpstr>
      <vt:lpstr>Fuzzy Regression Tree</vt:lpstr>
      <vt:lpstr>Federated Fuzzy Regression Tree</vt:lpstr>
      <vt:lpstr>Fed-XAI: Post-Hoc XAI with Federated SHAP</vt:lpstr>
      <vt:lpstr>SHAP: Background</vt:lpstr>
      <vt:lpstr>SHAP: Background</vt:lpstr>
      <vt:lpstr>Challenge of adopting SHAP in the FL setting</vt:lpstr>
      <vt:lpstr>Challenge of adopting SHAP in the FL setting</vt:lpstr>
      <vt:lpstr>Federated SHAP* – how to design a proper and common background dataset</vt:lpstr>
      <vt:lpstr>OPENFL-XAI</vt:lpstr>
      <vt:lpstr>FedXAI-lib: A collection of Federated Learning of Explainable Artificial Intelligence algorithms </vt:lpstr>
      <vt:lpstr>Fed-XAI Use Cases</vt:lpstr>
      <vt:lpstr>Fed-XAI in HEALTH: Horizontal Federated Learning </vt:lpstr>
      <vt:lpstr>FED-XAI in HEALTH:  Parkinson’s Disease Progression Prediction</vt:lpstr>
      <vt:lpstr>Parkinson’s Disease progression: Experimental Setup</vt:lpstr>
      <vt:lpstr>Parkinson’s Disease progression: Experimental results</vt:lpstr>
      <vt:lpstr>Parkinson’s Disease progression: Experimental Results (II)  </vt:lpstr>
      <vt:lpstr>Presentazione standard di PowerPoint</vt:lpstr>
      <vt:lpstr>Fed-XAI in Next Generation Wireless Network Video Streaming Quality of Experience (QoE) Prediction </vt:lpstr>
      <vt:lpstr>Video Streaming QoE Prediction:  Experimental Results with Federated Fuzzy Rule-based Classifiers</vt:lpstr>
      <vt:lpstr>Video Streaming QoE Prediction: demo testbed</vt:lpstr>
      <vt:lpstr>Fed-XAI in Cybersecurity:  Decentralized and Trustworthy Intrusion Detection Sytem (IDS) </vt:lpstr>
      <vt:lpstr>The Proposed (FED-SHAP based) Decentralized and Trustworthy IDS</vt:lpstr>
      <vt:lpstr>Decentralized and Trustworthy IDS:  Dataset and Experimental Scenarios (Non-IID)</vt:lpstr>
      <vt:lpstr>Decentralized and Trustworthy IDS: Extracted Features</vt:lpstr>
      <vt:lpstr>Decentralized and Trustworthy IDS: Experimental Results -  Accuracy</vt:lpstr>
      <vt:lpstr>Decentralized and Trustworthy IDS: Experimental Results: Explainability</vt:lpstr>
      <vt:lpstr>Security Threats in Federated Learning</vt:lpstr>
      <vt:lpstr>Security Threats in Federated Learning</vt:lpstr>
      <vt:lpstr>Type of Attacks</vt:lpstr>
      <vt:lpstr>Untargeted Attacks: Data Poisoning</vt:lpstr>
      <vt:lpstr>Data Poisoning in FRBS</vt:lpstr>
      <vt:lpstr>Untargeted Attacks: Model Poisoning</vt:lpstr>
      <vt:lpstr>Model Poisoning Attacks</vt:lpstr>
      <vt:lpstr>Targeted Attacks: Backdoor</vt:lpstr>
      <vt:lpstr>Backdoor Attack in FRBS</vt:lpstr>
      <vt:lpstr>Effects of Attacks on Federated-FRBC: QoE Dataset</vt:lpstr>
      <vt:lpstr>Future Challenges</vt:lpstr>
      <vt:lpstr>Some Recent Publications</vt:lpstr>
      <vt:lpstr>Presentazione standard di PowerPoint</vt:lpstr>
      <vt:lpstr>Acknowledgements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Nicola Vanello</dc:creator>
  <cp:lastModifiedBy>Pietro Ducange</cp:lastModifiedBy>
  <cp:revision>36</cp:revision>
  <dcterms:created xsi:type="dcterms:W3CDTF">2024-07-21T15:09:31Z</dcterms:created>
  <dcterms:modified xsi:type="dcterms:W3CDTF">2025-10-23T07:48:53Z</dcterms:modified>
</cp:coreProperties>
</file>