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5343" r:id="rId1"/>
  </p:sldMasterIdLst>
  <p:notesMasterIdLst>
    <p:notesMasterId r:id="rId35"/>
  </p:notesMasterIdLst>
  <p:sldIdLst>
    <p:sldId id="257" r:id="rId2"/>
    <p:sldId id="523" r:id="rId3"/>
    <p:sldId id="508" r:id="rId4"/>
    <p:sldId id="275" r:id="rId5"/>
    <p:sldId id="276" r:id="rId6"/>
    <p:sldId id="522" r:id="rId7"/>
    <p:sldId id="509" r:id="rId8"/>
    <p:sldId id="515" r:id="rId9"/>
    <p:sldId id="369" r:id="rId10"/>
    <p:sldId id="373" r:id="rId11"/>
    <p:sldId id="517" r:id="rId12"/>
    <p:sldId id="492" r:id="rId13"/>
    <p:sldId id="504" r:id="rId14"/>
    <p:sldId id="511" r:id="rId15"/>
    <p:sldId id="454" r:id="rId16"/>
    <p:sldId id="455" r:id="rId17"/>
    <p:sldId id="458" r:id="rId18"/>
    <p:sldId id="425" r:id="rId19"/>
    <p:sldId id="512" r:id="rId20"/>
    <p:sldId id="371" r:id="rId21"/>
    <p:sldId id="497" r:id="rId22"/>
    <p:sldId id="415" r:id="rId23"/>
    <p:sldId id="496" r:id="rId24"/>
    <p:sldId id="513" r:id="rId25"/>
    <p:sldId id="524" r:id="rId26"/>
    <p:sldId id="429" r:id="rId27"/>
    <p:sldId id="408" r:id="rId28"/>
    <p:sldId id="456" r:id="rId29"/>
    <p:sldId id="514" r:id="rId30"/>
    <p:sldId id="495" r:id="rId31"/>
    <p:sldId id="519" r:id="rId32"/>
    <p:sldId id="521" r:id="rId33"/>
    <p:sldId id="500" r:id="rId34"/>
  </p:sldIdLst>
  <p:sldSz cx="12192000" cy="6858000"/>
  <p:notesSz cx="6797675" cy="9926638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Marlett" pitchFamily="2" charset="2"/>
      <p:regular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matter" id="{AE705985-9718-4AF8-BE45-B75304D75FFC}">
          <p14:sldIdLst>
            <p14:sldId id="257"/>
            <p14:sldId id="523"/>
          </p14:sldIdLst>
        </p14:section>
        <p14:section name="Introduction" id="{BDD6E5BF-C83A-42A8-8C54-228509FDFA1C}">
          <p14:sldIdLst>
            <p14:sldId id="508"/>
            <p14:sldId id="275"/>
            <p14:sldId id="276"/>
            <p14:sldId id="522"/>
          </p14:sldIdLst>
        </p14:section>
        <p14:section name="Services" id="{53F414C1-C705-4312-AF37-FB0A9F71EA4F}">
          <p14:sldIdLst>
            <p14:sldId id="509"/>
            <p14:sldId id="515"/>
            <p14:sldId id="369"/>
            <p14:sldId id="373"/>
            <p14:sldId id="517"/>
            <p14:sldId id="492"/>
            <p14:sldId id="504"/>
          </p14:sldIdLst>
        </p14:section>
        <p14:section name="Flexibility" id="{A958FC1A-2233-4C05-9549-CB24A4B942FE}">
          <p14:sldIdLst>
            <p14:sldId id="511"/>
            <p14:sldId id="454"/>
            <p14:sldId id="455"/>
            <p14:sldId id="458"/>
            <p14:sldId id="425"/>
          </p14:sldIdLst>
        </p14:section>
        <p14:section name="Protection" id="{FE4607EE-B24C-4D85-9AB3-F89A7EB12E70}">
          <p14:sldIdLst>
            <p14:sldId id="512"/>
            <p14:sldId id="371"/>
            <p14:sldId id="497"/>
            <p14:sldId id="415"/>
            <p14:sldId id="496"/>
          </p14:sldIdLst>
        </p14:section>
        <p14:section name="Blackstart" id="{0ECE3DD3-2B63-4E58-99FB-FF2FC846A172}">
          <p14:sldIdLst>
            <p14:sldId id="513"/>
            <p14:sldId id="524"/>
            <p14:sldId id="429"/>
            <p14:sldId id="408"/>
            <p14:sldId id="456"/>
          </p14:sldIdLst>
        </p14:section>
        <p14:section name="Conclusions" id="{DD20B8BB-8DF6-4741-B5EE-9B99E1B0A25F}">
          <p14:sldIdLst>
            <p14:sldId id="514"/>
            <p14:sldId id="495"/>
            <p14:sldId id="519"/>
            <p14:sldId id="521"/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503" autoAdjust="0"/>
  </p:normalViewPr>
  <p:slideViewPr>
    <p:cSldViewPr snapToGrid="0">
      <p:cViewPr varScale="1">
        <p:scale>
          <a:sx n="108" d="100"/>
          <a:sy n="108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61A0-742D-4F6D-A06A-B1415FCF41C5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1D02-4025-462D-80A0-5B4F75D71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2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8F51-955F-47AB-B9FA-DA3BED3EBAB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92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+mn-lt"/>
            </a:endParaRPr>
          </a:p>
          <a:p>
            <a:r>
              <a:rPr lang="en-US" baseline="0" dirty="0"/>
              <a:t>In Jul 2021: </a:t>
            </a:r>
            <a:r>
              <a:rPr lang="en-US" dirty="0">
                <a:latin typeface="+mn-lt"/>
              </a:rPr>
              <a:t>  https://www.entsoe.eu/news/2021/08/20/outage-of-french-spanish-interconnection-on-24-july-2021-update/</a:t>
            </a: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 forest fire generates air pollution through smoke and a large concentration of thin particles. </a:t>
            </a: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This reduces the insulating capacity and degrades the electric properties of the air, which in turn can cause short circuit failures and line </a:t>
            </a:r>
            <a:r>
              <a:rPr lang="en-US" b="1" dirty="0" err="1">
                <a:latin typeface="+mn-lt"/>
              </a:rPr>
              <a:t>trippings</a:t>
            </a:r>
            <a:r>
              <a:rPr lang="en-US" b="1" dirty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Spain</a:t>
            </a:r>
            <a:r>
              <a:rPr lang="en-US" dirty="0">
                <a:latin typeface="+mn-lt"/>
              </a:rPr>
              <a:t> led to the </a:t>
            </a:r>
            <a:r>
              <a:rPr lang="en-US" b="1" dirty="0">
                <a:latin typeface="+mn-lt"/>
              </a:rPr>
              <a:t>disconnection of 1995 MW hydro pumps and automatic shedding of approximately 3068 MW</a:t>
            </a:r>
            <a:r>
              <a:rPr lang="en-US" dirty="0">
                <a:latin typeface="+mn-lt"/>
              </a:rPr>
              <a:t> of load</a:t>
            </a: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low frequency load shedding scheme in </a:t>
            </a:r>
            <a:r>
              <a:rPr lang="en-US" b="1" dirty="0">
                <a:latin typeface="+mn-lt"/>
              </a:rPr>
              <a:t>Portugal</a:t>
            </a:r>
            <a:r>
              <a:rPr lang="en-US" dirty="0">
                <a:latin typeface="+mn-lt"/>
              </a:rPr>
              <a:t> led to the </a:t>
            </a:r>
            <a:r>
              <a:rPr lang="en-US" b="1" dirty="0">
                <a:latin typeface="+mn-lt"/>
              </a:rPr>
              <a:t>disconnection of 310 MW hydro pumps, 430 MW of interruptible industrial consumers</a:t>
            </a:r>
            <a:r>
              <a:rPr lang="en-US" dirty="0">
                <a:latin typeface="+mn-lt"/>
              </a:rPr>
              <a:t> (activated when frequency decreases below 49,2 Hz) and </a:t>
            </a:r>
            <a:r>
              <a:rPr lang="en-US" b="1" dirty="0">
                <a:latin typeface="+mn-lt"/>
              </a:rPr>
              <a:t>automatic shedding of 650 MW of load</a:t>
            </a: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 </a:t>
            </a:r>
            <a:r>
              <a:rPr lang="en-US" b="1" dirty="0">
                <a:latin typeface="+mn-lt"/>
              </a:rPr>
              <a:t>automatic shedding of around 100 MW of load in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5054" tIns="42528" rIns="85054" bIns="42528"/>
          <a:lstStyle/>
          <a:p>
            <a:fld id="{B1890EBD-43F1-4628-8041-E98E115488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30" indent="-165330">
              <a:buFont typeface="Arial" panose="020B0604020202020204" pitchFamily="34" charset="0"/>
              <a:buChar char="•"/>
            </a:pPr>
            <a:r>
              <a:rPr lang="en-US" dirty="0"/>
              <a:t>As the power system is spread over large geographic regions, the probability of facing different types of faults and failures is</a:t>
            </a:r>
          </a:p>
          <a:p>
            <a:r>
              <a:rPr lang="en-US" dirty="0"/>
              <a:t>high. </a:t>
            </a:r>
          </a:p>
          <a:p>
            <a:pPr marL="165330" indent="-165330">
              <a:buFont typeface="Arial" panose="020B0604020202020204" pitchFamily="34" charset="0"/>
              <a:buChar char="•"/>
            </a:pPr>
            <a:r>
              <a:rPr lang="en-US" dirty="0"/>
              <a:t>large disturbances are usually followed by series of events called cascading events. If these events are not well managed, the system would encounter a blackout</a:t>
            </a:r>
          </a:p>
          <a:p>
            <a:pPr marL="165330" indent="-165330" defTabSz="88175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Three main cause clusters are reported:</a:t>
            </a:r>
            <a:r>
              <a:rPr lang="en-US" baseline="0" dirty="0"/>
              <a:t> </a:t>
            </a:r>
            <a:r>
              <a:rPr lang="en-US" b="1" dirty="0">
                <a:latin typeface="+mn-lt"/>
              </a:rPr>
              <a:t>Natural Causes, faults, attacks</a:t>
            </a:r>
          </a:p>
          <a:p>
            <a:pPr marL="165330" indent="-165330" defTabSz="88175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Lower system inertia leads to higher rates of change in frequency</a:t>
            </a:r>
          </a:p>
          <a:p>
            <a:pPr defTabSz="881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76" tIns="44087" rIns="88176" bIns="44087"/>
          <a:lstStyle/>
          <a:p>
            <a:fld id="{B1890EBD-43F1-4628-8041-E98E1154885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16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8F51-955F-47AB-B9FA-DA3BED3EBAB9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30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C1D02-4025-462D-80A0-5B4F75D718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4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everything plannable, flat consumption lines</a:t>
            </a:r>
          </a:p>
          <a:p>
            <a:r>
              <a:rPr lang="en-US" dirty="0"/>
              <a:t>Predictability is more important than saving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C1D02-4025-462D-80A0-5B4F75D718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2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39777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146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Dark blue PV power forecast</a:t>
            </a:r>
          </a:p>
          <a:p>
            <a:r>
              <a:rPr lang="en-US" baseline="0" dirty="0"/>
              <a:t>Light blue load forecast</a:t>
            </a:r>
          </a:p>
          <a:p>
            <a:r>
              <a:rPr lang="en-US" baseline="0" dirty="0"/>
              <a:t>Light grey is grid profile: grid connection point of household; mostly at 0 because PV is supplying the load</a:t>
            </a:r>
          </a:p>
          <a:p>
            <a:r>
              <a:rPr lang="en-US" baseline="0" dirty="0"/>
              <a:t>Light orange is SoC</a:t>
            </a:r>
          </a:p>
          <a:p>
            <a:r>
              <a:rPr lang="en-US" baseline="0" dirty="0"/>
              <a:t>Dark Orange is charging and discharging  of the battery</a:t>
            </a:r>
          </a:p>
          <a:p>
            <a:r>
              <a:rPr lang="en-US" baseline="0" dirty="0"/>
              <a:t>At 14h, battery is almost full, so negative flexibility (charging of battery) is lacking with a high probability</a:t>
            </a:r>
          </a:p>
        </p:txBody>
      </p:sp>
    </p:spTree>
    <p:extLst>
      <p:ext uri="{BB962C8B-B14F-4D97-AF65-F5344CB8AC3E}">
        <p14:creationId xmlns:p14="http://schemas.microsoft.com/office/powerpoint/2010/main" val="5867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2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B5017-3348-4A9B-BC30-5EE2BFF4FC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In Jan 2021:  https://www.entsoe.eu/news/2021/01/26/system-separation-in-the-continental-europe-synchronous-area-on-8-january-2021-2nd-update/</a:t>
            </a:r>
          </a:p>
          <a:p>
            <a:pPr marL="165347" indent="-165347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 8 January 2021 at 14:05 CET the synchronous area of Continental Europe was separated into two parts due to outages of several transmission network elements in a very short time.</a:t>
            </a:r>
            <a:endParaRPr lang="en-US" baseline="0" dirty="0"/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baseline="0" dirty="0"/>
              <a:t>due to the change in the topology and subsequential </a:t>
            </a:r>
            <a:r>
              <a:rPr lang="en-US" b="1" baseline="0" dirty="0"/>
              <a:t>overload of the busbar coupler </a:t>
            </a:r>
            <a:r>
              <a:rPr lang="en-US" baseline="0" dirty="0"/>
              <a:t>loss of frequency to </a:t>
            </a:r>
            <a:r>
              <a:rPr lang="en-US" b="1" dirty="0" err="1">
                <a:latin typeface="+mn-lt"/>
              </a:rPr>
              <a:t>quenz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extrem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rasch</a:t>
            </a:r>
            <a:r>
              <a:rPr lang="en-US" b="1" dirty="0">
                <a:latin typeface="+mn-lt"/>
              </a:rPr>
              <a:t> bis auf 49,746 Hz + cascading tripping of other components</a:t>
            </a: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at least one of the split </a:t>
            </a:r>
            <a:r>
              <a:rPr lang="en-US" b="1" dirty="0" err="1">
                <a:latin typeface="+mn-lt"/>
              </a:rPr>
              <a:t>synchronised</a:t>
            </a:r>
            <a:r>
              <a:rPr lang="en-US" b="1" dirty="0">
                <a:latin typeface="+mn-lt"/>
              </a:rPr>
              <a:t> regions had a load larger than 5 % of the total load before the incident</a:t>
            </a: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dirty="0"/>
              <a:t>The system separation resulted in a deficit of power (approx. -6.3 GW) in the North-West Area and a surplus of power (approx. +6.3 GW) in the South-East Area, resulting in turn in a frequency decrease in the North-West Area and a frequency increase in the South-East Area.</a:t>
            </a:r>
            <a:endParaRPr lang="en-US" b="1" dirty="0">
              <a:latin typeface="+mn-lt"/>
            </a:endParaRPr>
          </a:p>
          <a:p>
            <a:pPr marL="159477" indent="-159477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contracted interruptible services in France and Italy </a:t>
            </a:r>
            <a:r>
              <a:rPr lang="en-US" b="1" dirty="0">
                <a:latin typeface="+mn-lt"/>
              </a:rPr>
              <a:t>(in total around 1.7 GW) were disconnected (equivalent</a:t>
            </a:r>
            <a:r>
              <a:rPr lang="en-US" b="1" baseline="0" dirty="0">
                <a:latin typeface="+mn-lt"/>
              </a:rPr>
              <a:t> to 1 mil. homes</a:t>
            </a:r>
            <a:r>
              <a:rPr lang="en-US" b="1" dirty="0">
                <a:latin typeface="+mn-lt"/>
              </a:rPr>
              <a:t>)</a:t>
            </a:r>
          </a:p>
          <a:p>
            <a:pPr marL="159477" indent="-159477" defTabSz="85054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die </a:t>
            </a:r>
            <a:r>
              <a:rPr lang="en-US" dirty="0" err="1"/>
              <a:t>dritte</a:t>
            </a:r>
            <a:r>
              <a:rPr lang="en-US" dirty="0"/>
              <a:t> (Emergency) von </a:t>
            </a:r>
            <a:r>
              <a:rPr lang="en-US" dirty="0" err="1"/>
              <a:t>vier</a:t>
            </a:r>
            <a:r>
              <a:rPr lang="en-US" dirty="0"/>
              <a:t> (Blackout) </a:t>
            </a:r>
            <a:r>
              <a:rPr lang="en-US" dirty="0" err="1"/>
              <a:t>Warnstufen</a:t>
            </a:r>
            <a:r>
              <a:rPr lang="en-US" dirty="0"/>
              <a:t> </a:t>
            </a:r>
            <a:r>
              <a:rPr lang="en-US" dirty="0" err="1"/>
              <a:t>erreicht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lIns="88185" tIns="44092" rIns="88185" bIns="44092"/>
          <a:lstStyle/>
          <a:p>
            <a:fld id="{9FFF1A9E-5642-4BD1-9EF4-194B45096E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5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6070193"/>
            <a:ext cx="11079684" cy="668794"/>
          </a:xfrm>
          <a:prstGeom prst="rect">
            <a:avLst/>
          </a:prstGeom>
        </p:spPr>
      </p:pic>
      <p:sp>
        <p:nvSpPr>
          <p:cNvPr id="12290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1727200" y="3581400"/>
            <a:ext cx="8737600" cy="1905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Marlett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2297" name="Rectangle 205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447596" y="1240160"/>
            <a:ext cx="7296811" cy="1612776"/>
          </a:xfrm>
        </p:spPr>
        <p:txBody>
          <a:bodyPr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280988"/>
            <a:ext cx="2492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439400" y="6357938"/>
            <a:ext cx="116733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6104-FEEA-4CF9-9328-0118A875CA5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118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6070193"/>
            <a:ext cx="11079684" cy="668794"/>
          </a:xfrm>
          <a:prstGeom prst="rect">
            <a:avLst/>
          </a:prstGeom>
        </p:spPr>
      </p:pic>
      <p:sp>
        <p:nvSpPr>
          <p:cNvPr id="9" name="Foliennummernplatzhalter 7"/>
          <p:cNvSpPr txBox="1">
            <a:spLocks/>
          </p:cNvSpPr>
          <p:nvPr/>
        </p:nvSpPr>
        <p:spPr>
          <a:xfrm>
            <a:off x="9950450" y="6356350"/>
            <a:ext cx="171450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050" b="1" kern="1200">
                <a:solidFill>
                  <a:srgbClr val="0070C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200" b="0" dirty="0">
              <a:latin typeface="+mj-lt"/>
            </a:endParaRPr>
          </a:p>
        </p:txBody>
      </p:sp>
      <p:pic>
        <p:nvPicPr>
          <p:cNvPr id="10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280988"/>
            <a:ext cx="2492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348880"/>
            <a:ext cx="12192000" cy="252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27384" y="1004890"/>
            <a:ext cx="11074400" cy="1199975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 algn="ctr">
              <a:buNone/>
              <a:defRPr lang="de-DE" sz="3200" b="1" i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527384" y="5013177"/>
            <a:ext cx="11074400" cy="9605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5" y="115891"/>
            <a:ext cx="8064169" cy="827087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Marlett" pitchFamily="2" charset="2"/>
              <a:buNone/>
              <a:tabLst/>
              <a:defRPr lang="en-US" sz="2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Edit presentation type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439400" y="6357938"/>
            <a:ext cx="116733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6104-FEEA-4CF9-9328-0118A875CA5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592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defRPr sz="200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31374" y="1124744"/>
            <a:ext cx="11151028" cy="4824536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6104-FEEA-4CF9-9328-0118A875CA5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Footer Placeholder 13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</p:spTree>
    <p:extLst>
      <p:ext uri="{BB962C8B-B14F-4D97-AF65-F5344CB8AC3E}">
        <p14:creationId xmlns:p14="http://schemas.microsoft.com/office/powerpoint/2010/main" val="192754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31373" y="942633"/>
            <a:ext cx="8736971" cy="432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1374" y="1556792"/>
            <a:ext cx="1115102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3DA3-8F24-4A91-909E-911F5D34355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Footer Placeholder 13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</p:spTree>
    <p:extLst>
      <p:ext uri="{BB962C8B-B14F-4D97-AF65-F5344CB8AC3E}">
        <p14:creationId xmlns:p14="http://schemas.microsoft.com/office/powerpoint/2010/main" val="178792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348880"/>
            <a:ext cx="12192000" cy="252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Add image by clicking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4" y="1004890"/>
            <a:ext cx="11074400" cy="1199975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 algn="ctr">
              <a:buNone/>
              <a:defRPr lang="de-DE" sz="3200" b="1" i="1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dirty="0"/>
              <a:t>Topic: add your topic here</a:t>
            </a: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7384" y="5013177"/>
            <a:ext cx="11074400" cy="9605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algn="l"/>
            <a:r>
              <a:rPr lang="en-US" sz="1600" b="1" noProof="0" dirty="0">
                <a:solidFill>
                  <a:schemeClr val="bg1">
                    <a:lumMod val="50000"/>
                  </a:schemeClr>
                </a:solidFill>
              </a:rPr>
              <a:t>My name </a:t>
            </a:r>
            <a:r>
              <a:rPr lang="en-US" sz="1200" noProof="0" dirty="0">
                <a:solidFill>
                  <a:schemeClr val="bg1">
                    <a:lumMod val="50000"/>
                  </a:schemeClr>
                </a:solidFill>
              </a:rPr>
              <a:t>(my email address)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Advisor</a:t>
            </a:r>
            <a:r>
              <a:rPr lang="en-US" sz="1200" noProof="0" dirty="0">
                <a:solidFill>
                  <a:schemeClr val="bg1">
                    <a:lumMod val="50000"/>
                  </a:schemeClr>
                </a:solidFill>
              </a:rPr>
              <a:t>:	</a:t>
            </a:r>
            <a:r>
              <a:rPr lang="en-US" sz="1200" dirty="0">
                <a:solidFill>
                  <a:srgbClr val="7E7E7E"/>
                </a:solidFill>
              </a:rPr>
              <a:t>Prof. Dr. Hermann de Meer [, Prof. Dr. Second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Advisor</a:t>
            </a:r>
            <a:r>
              <a:rPr lang="en-US" sz="1200" dirty="0">
                <a:solidFill>
                  <a:srgbClr val="7E7E7E"/>
                </a:solidFill>
              </a:rPr>
              <a:t>]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Supervisor:	Supervisor Name</a:t>
            </a:r>
          </a:p>
        </p:txBody>
      </p:sp>
      <p:pic>
        <p:nvPicPr>
          <p:cNvPr id="9" name="Picture 12" descr="C:\windows\profiles\eyeless\Eigene Dateien\Uni\HIWI\LehrstuhlLogo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4" y="6059489"/>
            <a:ext cx="8313128" cy="10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7"/>
          <p:cNvSpPr txBox="1">
            <a:spLocks/>
          </p:cNvSpPr>
          <p:nvPr userDrawn="1"/>
        </p:nvSpPr>
        <p:spPr>
          <a:xfrm>
            <a:off x="9950451" y="6356582"/>
            <a:ext cx="1714168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050" b="1" kern="1200">
                <a:solidFill>
                  <a:srgbClr val="0070C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b="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5" y="115891"/>
            <a:ext cx="8064169" cy="827087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Marlett" pitchFamily="2" charset="2"/>
              <a:buNone/>
              <a:tabLst/>
              <a:def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</a:rPr>
              <a:t>Bachelor/Master Thesis</a:t>
            </a:r>
            <a:endParaRPr lang="en-US" sz="2000" b="0" dirty="0">
              <a:solidFill>
                <a:srgbClr val="7E7E7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44408" y="6356580"/>
            <a:ext cx="1857376" cy="365125"/>
          </a:xfrm>
          <a:prstGeom prst="rect">
            <a:avLst/>
          </a:prstGeom>
        </p:spPr>
        <p:txBody>
          <a:bodyPr/>
          <a:lstStyle>
            <a:lvl1pPr marL="0" marR="0" indent="0" algn="r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Marlett" pitchFamily="2" charset="2"/>
              <a:buNone/>
              <a:tabLst/>
              <a:defRPr lang="de-DE" sz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  <a:endParaRPr lang="de-DE" dirty="0"/>
          </a:p>
        </p:txBody>
      </p:sp>
      <p:pic>
        <p:nvPicPr>
          <p:cNvPr id="12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26" y="280631"/>
            <a:ext cx="2492941" cy="11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E697-A9A5-4EEA-8081-E2CD4923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6070193"/>
            <a:ext cx="11079684" cy="668794"/>
          </a:xfrm>
          <a:prstGeom prst="rect">
            <a:avLst/>
          </a:prstGeom>
        </p:spPr>
      </p:pic>
      <p:sp>
        <p:nvSpPr>
          <p:cNvPr id="1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9400" y="6357938"/>
            <a:ext cx="116733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955D7710-42E7-4D5F-B1A1-2A712D8EAF8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133" name="Footer Placeholder 132"/>
          <p:cNvSpPr>
            <a:spLocks noGrp="1"/>
          </p:cNvSpPr>
          <p:nvPr>
            <p:ph type="ftr" sz="quarter" idx="3"/>
          </p:nvPr>
        </p:nvSpPr>
        <p:spPr>
          <a:xfrm>
            <a:off x="2832100" y="6357938"/>
            <a:ext cx="75977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5082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00050" y="649288"/>
            <a:ext cx="8636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1" name="Grafi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80989"/>
            <a:ext cx="1934518" cy="8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69" r:id="rId2"/>
    <p:sldLayoutId id="2147485366" r:id="rId3"/>
    <p:sldLayoutId id="2147485367" r:id="rId4"/>
    <p:sldLayoutId id="2147485371" r:id="rId5"/>
    <p:sldLayoutId id="214748537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Source Sans Pro" panose="020B0503030403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Source Sans Pro" panose="020B0503030403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Source Sans Pro" panose="020B0503030403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Source Sans Pro" panose="020B0503030403020204" pitchFamily="34" charset="0"/>
          <a:cs typeface="Arial" panose="020B0604020202020204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0A8"/>
          </a:solidFill>
          <a:latin typeface="Calibri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0A8"/>
          </a:solidFill>
          <a:latin typeface="Calibri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0A8"/>
          </a:solidFill>
          <a:latin typeface="Calibri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0A8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dirty="0">
          <a:solidFill>
            <a:schemeClr val="accent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dirty="0">
          <a:solidFill>
            <a:srgbClr val="F29400"/>
          </a:solidFill>
          <a:latin typeface="+mn-lt"/>
        </a:defRPr>
      </a:lvl3pPr>
      <a:lvl4pPr marL="1560513" indent="-227013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dirty="0">
          <a:solidFill>
            <a:schemeClr val="accent2"/>
          </a:solidFill>
          <a:latin typeface="+mn-lt"/>
        </a:defRPr>
      </a:lvl4pPr>
      <a:lvl5pPr marL="2170113" indent="-341313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dirty="0">
          <a:solidFill>
            <a:srgbClr val="FFBC4F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SzPct val="55000"/>
        <a:buFont typeface="Marlett" pitchFamily="2" charset="2"/>
        <a:buChar char="g"/>
        <a:defRPr sz="1600">
          <a:solidFill>
            <a:srgbClr val="0060A8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SzPct val="55000"/>
        <a:buFont typeface="Marlett" pitchFamily="2" charset="2"/>
        <a:buChar char="g"/>
        <a:defRPr sz="1600">
          <a:solidFill>
            <a:srgbClr val="0060A8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SzPct val="55000"/>
        <a:buFont typeface="Marlett" pitchFamily="2" charset="2"/>
        <a:buChar char="g"/>
        <a:defRPr sz="1600">
          <a:solidFill>
            <a:srgbClr val="0060A8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SzPct val="55000"/>
        <a:buFont typeface="Marlett" pitchFamily="2" charset="2"/>
        <a:buChar char="g"/>
        <a:defRPr sz="1600">
          <a:solidFill>
            <a:srgbClr val="0060A8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5" b="12565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8936" y="1230193"/>
            <a:ext cx="11074400" cy="1199975"/>
          </a:xfrm>
        </p:spPr>
        <p:txBody>
          <a:bodyPr/>
          <a:lstStyle/>
          <a:p>
            <a:r>
              <a:rPr lang="en-US" dirty="0">
                <a:latin typeface="+mn-lt"/>
              </a:rPr>
              <a:t>Keynote: ICT-Based Power-System Service Resilience</a:t>
            </a:r>
          </a:p>
          <a:p>
            <a:pPr lvl="0"/>
            <a:r>
              <a:rPr lang="en-US" sz="1600" i="0" dirty="0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Prof. Hermann de Meer </a:t>
            </a:r>
            <a:r>
              <a:rPr lang="en-US" sz="1600" b="0" i="0" dirty="0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(demeer@uni-Passau.de)</a:t>
            </a:r>
            <a:r>
              <a:rPr lang="en-US" sz="1600" i="0" dirty="0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 , Armin Stocker, Amit </a:t>
            </a:r>
            <a:r>
              <a:rPr lang="en-US" sz="1600" i="0" dirty="0" err="1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Dilip</a:t>
            </a:r>
            <a:r>
              <a:rPr lang="en-US" sz="1600" i="0" dirty="0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 Patil, Michael </a:t>
            </a:r>
            <a:r>
              <a:rPr lang="en-US" sz="1600" i="0" dirty="0" err="1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Lechl</a:t>
            </a:r>
            <a:r>
              <a:rPr lang="en-US" sz="1600" i="0" dirty="0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 and Anna Volkova</a:t>
            </a:r>
          </a:p>
          <a:p>
            <a:pPr lvl="0"/>
            <a:r>
              <a:rPr lang="en-US" sz="1200" b="0" i="0" dirty="0">
                <a:solidFill>
                  <a:srgbClr val="43434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Chair of Computer Networking and Computer Communications, University of Passau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/>
            <a:r>
              <a:rPr lang="en-US" sz="2000" b="1" i="1" dirty="0" err="1">
                <a:solidFill>
                  <a:srgbClr val="003893"/>
                </a:solidFill>
                <a:ea typeface="+mj-ea"/>
                <a:cs typeface="+mj-cs"/>
              </a:rPr>
              <a:t>Smartgreens</a:t>
            </a:r>
            <a:r>
              <a:rPr lang="en-US" sz="2000" b="1" i="1" dirty="0">
                <a:solidFill>
                  <a:srgbClr val="003893"/>
                </a:solidFill>
                <a:ea typeface="+mj-ea"/>
                <a:cs typeface="+mj-cs"/>
              </a:rPr>
              <a:t> 2025</a:t>
            </a:r>
            <a:br>
              <a:rPr lang="en-US" sz="2000" b="1" i="1" dirty="0">
                <a:solidFill>
                  <a:srgbClr val="003893"/>
                </a:solidFill>
                <a:ea typeface="+mj-ea"/>
                <a:cs typeface="+mj-cs"/>
              </a:rPr>
            </a:br>
            <a:r>
              <a:rPr lang="en-US" sz="2000" b="1" i="1" dirty="0">
                <a:solidFill>
                  <a:srgbClr val="003893"/>
                </a:solidFill>
                <a:ea typeface="+mj-ea"/>
                <a:cs typeface="+mj-cs"/>
              </a:rPr>
              <a:t>14</a:t>
            </a:r>
            <a:r>
              <a:rPr lang="en-US" sz="2000" b="1" i="1" baseline="30000" dirty="0">
                <a:solidFill>
                  <a:srgbClr val="003893"/>
                </a:solidFill>
                <a:ea typeface="+mj-ea"/>
                <a:cs typeface="+mj-cs"/>
              </a:rPr>
              <a:t>th</a:t>
            </a:r>
            <a:r>
              <a:rPr lang="en-US" sz="2000" b="1" i="1" dirty="0">
                <a:solidFill>
                  <a:srgbClr val="003893"/>
                </a:solidFill>
                <a:ea typeface="+mj-ea"/>
                <a:cs typeface="+mj-cs"/>
              </a:rPr>
              <a:t> Int’l Conference on Smart Cities and Green ICT Systems, 2-3 April 2025, Porto, Portugal</a:t>
            </a:r>
          </a:p>
          <a:p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34625" y="6356350"/>
            <a:ext cx="1857375" cy="365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fld id="{A8C98E88-5E93-4F00-817C-20B940E76951}" type="datetime1">
              <a:rPr lang="de-DE" smtClean="0"/>
              <a:pPr marL="0" indent="0">
                <a:buNone/>
              </a:pPr>
              <a:t>31.03.2025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67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3556-9692-4291-8420-34DCC1E1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Interdependencies and Resilience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BE01-3DC9-4BAE-B2E7-7A18BE5B3F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1026013"/>
            <a:ext cx="11151028" cy="4923267"/>
          </a:xfrm>
        </p:spPr>
        <p:txBody>
          <a:bodyPr/>
          <a:lstStyle/>
          <a:p>
            <a:r>
              <a:rPr lang="en-US" dirty="0"/>
              <a:t>These services encapsulate the power-ICT interdependencies</a:t>
            </a:r>
          </a:p>
          <a:p>
            <a:pPr lvl="1"/>
            <a:r>
              <a:rPr lang="en-US" dirty="0"/>
              <a:t>High level services rely on predictions to maintain stable operation proactively </a:t>
            </a:r>
          </a:p>
          <a:p>
            <a:pPr lvl="1"/>
            <a:r>
              <a:rPr lang="en-US" dirty="0"/>
              <a:t>Remedial actions such as protection rely on real-time data collection</a:t>
            </a:r>
          </a:p>
          <a:p>
            <a:pPr lvl="1"/>
            <a:r>
              <a:rPr lang="en-US" dirty="0"/>
              <a:t>Each service can exist in one state at a point in time</a:t>
            </a:r>
          </a:p>
          <a:p>
            <a:pPr lvl="2"/>
            <a:r>
              <a:rPr lang="en-US" dirty="0"/>
              <a:t>The state indicates the expected performance of the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661E5-D26B-4CA1-94CD-6A496D25BE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10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0686-A726-4A12-A1F0-F81A3D7D24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3F61DB-A27D-470B-A75D-36A8284AC7AC}"/>
              </a:ext>
            </a:extLst>
          </p:cNvPr>
          <p:cNvGrpSpPr/>
          <p:nvPr/>
        </p:nvGrpSpPr>
        <p:grpSpPr>
          <a:xfrm>
            <a:off x="574687" y="3235215"/>
            <a:ext cx="3761577" cy="2520690"/>
            <a:chOff x="5165632" y="2539393"/>
            <a:chExt cx="3002871" cy="2190808"/>
          </a:xfrm>
        </p:grpSpPr>
        <p:sp>
          <p:nvSpPr>
            <p:cNvPr id="15" name="Richtungspfeil 8">
              <a:extLst>
                <a:ext uri="{FF2B5EF4-FFF2-40B4-BE49-F238E27FC236}">
                  <a16:creationId xmlns:a16="http://schemas.microsoft.com/office/drawing/2014/main" id="{5D49BF6E-ABF5-47D6-AD79-0E0B704CC0E3}"/>
                </a:ext>
              </a:extLst>
            </p:cNvPr>
            <p:cNvSpPr/>
            <p:nvPr/>
          </p:nvSpPr>
          <p:spPr>
            <a:xfrm>
              <a:off x="5165632" y="2539393"/>
              <a:ext cx="3002871" cy="2190808"/>
            </a:xfrm>
            <a:prstGeom prst="homePlate">
              <a:avLst>
                <a:gd name="adj" fmla="val 19773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uppieren 80">
              <a:extLst>
                <a:ext uri="{FF2B5EF4-FFF2-40B4-BE49-F238E27FC236}">
                  <a16:creationId xmlns:a16="http://schemas.microsoft.com/office/drawing/2014/main" id="{9A765E57-B7D0-4E68-B6D7-52585DD68E3D}"/>
                </a:ext>
              </a:extLst>
            </p:cNvPr>
            <p:cNvGrpSpPr/>
            <p:nvPr/>
          </p:nvGrpSpPr>
          <p:grpSpPr>
            <a:xfrm>
              <a:off x="5225718" y="2728047"/>
              <a:ext cx="1514035" cy="529642"/>
              <a:chOff x="5303262" y="1132781"/>
              <a:chExt cx="1334486" cy="525810"/>
            </a:xfrm>
          </p:grpSpPr>
          <p:sp>
            <p:nvSpPr>
              <p:cNvPr id="27" name="Rechteck 85">
                <a:extLst>
                  <a:ext uri="{FF2B5EF4-FFF2-40B4-BE49-F238E27FC236}">
                    <a16:creationId xmlns:a16="http://schemas.microsoft.com/office/drawing/2014/main" id="{AB61B83B-B0DE-48B8-8A4E-0F11C0758621}"/>
                  </a:ext>
                </a:extLst>
              </p:cNvPr>
              <p:cNvSpPr/>
              <p:nvPr/>
            </p:nvSpPr>
            <p:spPr>
              <a:xfrm>
                <a:off x="5303279" y="1132781"/>
                <a:ext cx="1334469" cy="252285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+mn-lt"/>
                  </a:rPr>
                  <a:t>Data Transfer</a:t>
                </a:r>
              </a:p>
            </p:txBody>
          </p:sp>
          <p:sp>
            <p:nvSpPr>
              <p:cNvPr id="28" name="Rechteck 86">
                <a:extLst>
                  <a:ext uri="{FF2B5EF4-FFF2-40B4-BE49-F238E27FC236}">
                    <a16:creationId xmlns:a16="http://schemas.microsoft.com/office/drawing/2014/main" id="{6BF74665-027A-42D5-812C-562D960938A5}"/>
                  </a:ext>
                </a:extLst>
              </p:cNvPr>
              <p:cNvSpPr/>
              <p:nvPr/>
            </p:nvSpPr>
            <p:spPr>
              <a:xfrm>
                <a:off x="5303262" y="1432863"/>
                <a:ext cx="1334469" cy="22572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72000" tIns="45720" rIns="91440" bIns="45720" anchor="t">
                <a:spAutoFit/>
              </a:bodyPr>
              <a:lstStyle/>
              <a:p>
                <a:pPr marR="635" algn="ctr"/>
                <a:r>
                  <a:rPr lang="en-US" sz="1100" dirty="0">
                    <a:latin typeface="+mn-lt"/>
                  </a:rPr>
                  <a:t>Routers, links, switches</a:t>
                </a:r>
              </a:p>
            </p:txBody>
          </p:sp>
        </p:grpSp>
        <p:grpSp>
          <p:nvGrpSpPr>
            <p:cNvPr id="17" name="Gruppieren 20">
              <a:extLst>
                <a:ext uri="{FF2B5EF4-FFF2-40B4-BE49-F238E27FC236}">
                  <a16:creationId xmlns:a16="http://schemas.microsoft.com/office/drawing/2014/main" id="{CE735982-E6A1-44FB-B9D8-A417D1124599}"/>
                </a:ext>
              </a:extLst>
            </p:cNvPr>
            <p:cNvGrpSpPr/>
            <p:nvPr/>
          </p:nvGrpSpPr>
          <p:grpSpPr>
            <a:xfrm>
              <a:off x="5225689" y="4051568"/>
              <a:ext cx="1514017" cy="532238"/>
              <a:chOff x="5303260" y="3326766"/>
              <a:chExt cx="1334469" cy="532236"/>
            </a:xfrm>
          </p:grpSpPr>
          <p:sp>
            <p:nvSpPr>
              <p:cNvPr id="25" name="Rechteck 74">
                <a:extLst>
                  <a:ext uri="{FF2B5EF4-FFF2-40B4-BE49-F238E27FC236}">
                    <a16:creationId xmlns:a16="http://schemas.microsoft.com/office/drawing/2014/main" id="{5A90D712-C506-40D7-ACDC-5883770D9049}"/>
                  </a:ext>
                </a:extLst>
              </p:cNvPr>
              <p:cNvSpPr/>
              <p:nvPr/>
            </p:nvSpPr>
            <p:spPr>
              <a:xfrm>
                <a:off x="5303260" y="3326766"/>
                <a:ext cx="1326957" cy="240747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 lIns="91440" tIns="45720" rIns="0" bIns="45720" anchor="t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Data Management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Rechteck 75">
                <a:extLst>
                  <a:ext uri="{FF2B5EF4-FFF2-40B4-BE49-F238E27FC236}">
                    <a16:creationId xmlns:a16="http://schemas.microsoft.com/office/drawing/2014/main" id="{598CEF4B-28AA-475A-91FD-6C485B4401A5}"/>
                  </a:ext>
                </a:extLst>
              </p:cNvPr>
              <p:cNvSpPr/>
              <p:nvPr/>
            </p:nvSpPr>
            <p:spPr>
              <a:xfrm>
                <a:off x="5303260" y="3631630"/>
                <a:ext cx="1334469" cy="227372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18000" tIns="45720" rIns="18000" bIns="45720" anchor="t">
                <a:spAutoFit/>
              </a:bodyPr>
              <a:lstStyle/>
              <a:p>
                <a:pPr algn="ctr"/>
                <a:r>
                  <a:rPr lang="en-US" sz="1100" dirty="0">
                    <a:latin typeface="+mn-lt"/>
                  </a:rPr>
                  <a:t>Acquisition, storage </a:t>
                </a:r>
              </a:p>
            </p:txBody>
          </p:sp>
        </p:grpSp>
        <p:grpSp>
          <p:nvGrpSpPr>
            <p:cNvPr id="18" name="Gruppieren 68">
              <a:extLst>
                <a:ext uri="{FF2B5EF4-FFF2-40B4-BE49-F238E27FC236}">
                  <a16:creationId xmlns:a16="http://schemas.microsoft.com/office/drawing/2014/main" id="{22F577D7-D1AA-49DD-AE36-B25CAB17EA6A}"/>
                </a:ext>
              </a:extLst>
            </p:cNvPr>
            <p:cNvGrpSpPr/>
            <p:nvPr/>
          </p:nvGrpSpPr>
          <p:grpSpPr>
            <a:xfrm>
              <a:off x="5225686" y="3381211"/>
              <a:ext cx="1514046" cy="678590"/>
              <a:chOff x="5303236" y="2237293"/>
              <a:chExt cx="1334496" cy="678593"/>
            </a:xfrm>
          </p:grpSpPr>
          <p:sp>
            <p:nvSpPr>
              <p:cNvPr id="23" name="Rechteck 72">
                <a:extLst>
                  <a:ext uri="{FF2B5EF4-FFF2-40B4-BE49-F238E27FC236}">
                    <a16:creationId xmlns:a16="http://schemas.microsoft.com/office/drawing/2014/main" id="{75BC7073-5238-49AA-9BAC-6455CB1F38AD}"/>
                  </a:ext>
                </a:extLst>
              </p:cNvPr>
              <p:cNvSpPr/>
              <p:nvPr/>
            </p:nvSpPr>
            <p:spPr>
              <a:xfrm>
                <a:off x="5303236" y="2237293"/>
                <a:ext cx="1334492" cy="254124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+mn-lt"/>
                  </a:rPr>
                  <a:t>Computation</a:t>
                </a:r>
              </a:p>
            </p:txBody>
          </p:sp>
          <p:sp>
            <p:nvSpPr>
              <p:cNvPr id="24" name="Rechteck 73">
                <a:extLst>
                  <a:ext uri="{FF2B5EF4-FFF2-40B4-BE49-F238E27FC236}">
                    <a16:creationId xmlns:a16="http://schemas.microsoft.com/office/drawing/2014/main" id="{D39BF702-8EB9-4060-8365-EE46E4418204}"/>
                  </a:ext>
                </a:extLst>
              </p:cNvPr>
              <p:cNvSpPr/>
              <p:nvPr/>
            </p:nvSpPr>
            <p:spPr>
              <a:xfrm>
                <a:off x="5303262" y="2541388"/>
                <a:ext cx="1334470" cy="37449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72000" tIns="45720" rIns="36000" bIns="45720" anchor="t">
                <a:spAutoFit/>
              </a:bodyPr>
              <a:lstStyle/>
              <a:p>
                <a:pPr algn="ctr"/>
                <a:r>
                  <a:rPr lang="en-US" sz="1100" dirty="0">
                    <a:latin typeface="+mn-lt"/>
                  </a:rPr>
                  <a:t>Servers, intelligent electronic devices</a:t>
                </a:r>
              </a:p>
            </p:txBody>
          </p:sp>
        </p:grpSp>
        <p:sp>
          <p:nvSpPr>
            <p:cNvPr id="19" name="Rechteck 23">
              <a:extLst>
                <a:ext uri="{FF2B5EF4-FFF2-40B4-BE49-F238E27FC236}">
                  <a16:creationId xmlns:a16="http://schemas.microsoft.com/office/drawing/2014/main" id="{7F6AFDC1-FC8E-425E-B8A4-28C1082C2FAF}"/>
                </a:ext>
              </a:extLst>
            </p:cNvPr>
            <p:cNvSpPr/>
            <p:nvPr/>
          </p:nvSpPr>
          <p:spPr>
            <a:xfrm>
              <a:off x="6846632" y="3498038"/>
              <a:ext cx="1247770" cy="294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Latency</a:t>
              </a:r>
            </a:p>
          </p:txBody>
        </p:sp>
        <p:sp>
          <p:nvSpPr>
            <p:cNvPr id="20" name="Rechteck 24">
              <a:extLst>
                <a:ext uri="{FF2B5EF4-FFF2-40B4-BE49-F238E27FC236}">
                  <a16:creationId xmlns:a16="http://schemas.microsoft.com/office/drawing/2014/main" id="{B6FB4FFF-A08A-4B5B-BB59-DE1121D17340}"/>
                </a:ext>
              </a:extLst>
            </p:cNvPr>
            <p:cNvSpPr/>
            <p:nvPr/>
          </p:nvSpPr>
          <p:spPr>
            <a:xfrm>
              <a:off x="6822415" y="4109464"/>
              <a:ext cx="1247770" cy="294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Correctness</a:t>
              </a:r>
            </a:p>
          </p:txBody>
        </p:sp>
        <p:sp>
          <p:nvSpPr>
            <p:cNvPr id="21" name="Rechteck 25">
              <a:extLst>
                <a:ext uri="{FF2B5EF4-FFF2-40B4-BE49-F238E27FC236}">
                  <a16:creationId xmlns:a16="http://schemas.microsoft.com/office/drawing/2014/main" id="{2DE2336F-7301-429F-875F-BEC9FF917D71}"/>
                </a:ext>
              </a:extLst>
            </p:cNvPr>
            <p:cNvSpPr/>
            <p:nvPr/>
          </p:nvSpPr>
          <p:spPr>
            <a:xfrm>
              <a:off x="6822415" y="2831202"/>
              <a:ext cx="1247770" cy="50824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Data Availability</a:t>
              </a:r>
            </a:p>
          </p:txBody>
        </p:sp>
        <p:sp>
          <p:nvSpPr>
            <p:cNvPr id="22" name="Gleichschenkliges Dreieck 22">
              <a:extLst>
                <a:ext uri="{FF2B5EF4-FFF2-40B4-BE49-F238E27FC236}">
                  <a16:creationId xmlns:a16="http://schemas.microsoft.com/office/drawing/2014/main" id="{384F35D6-B9A2-4801-B0DA-0EDD186D5D80}"/>
                </a:ext>
              </a:extLst>
            </p:cNvPr>
            <p:cNvSpPr/>
            <p:nvPr/>
          </p:nvSpPr>
          <p:spPr>
            <a:xfrm rot="5400000">
              <a:off x="6004688" y="3538872"/>
              <a:ext cx="1881198" cy="267658"/>
            </a:xfrm>
            <a:prstGeom prst="triangle">
              <a:avLst>
                <a:gd name="adj" fmla="val 4960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4F7A99-FFC0-42B6-A3E3-468AA7E38217}"/>
              </a:ext>
            </a:extLst>
          </p:cNvPr>
          <p:cNvGrpSpPr/>
          <p:nvPr/>
        </p:nvGrpSpPr>
        <p:grpSpPr>
          <a:xfrm>
            <a:off x="4063786" y="2787162"/>
            <a:ext cx="2973508" cy="3434420"/>
            <a:chOff x="3608197" y="1796578"/>
            <a:chExt cx="2973508" cy="415047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9FA622-BD8C-4E0E-8410-8062B01CDC66}"/>
                </a:ext>
              </a:extLst>
            </p:cNvPr>
            <p:cNvGrpSpPr/>
            <p:nvPr/>
          </p:nvGrpSpPr>
          <p:grpSpPr>
            <a:xfrm>
              <a:off x="4091171" y="2165939"/>
              <a:ext cx="2400865" cy="3781111"/>
              <a:chOff x="3476046" y="1802406"/>
              <a:chExt cx="2130876" cy="4209772"/>
            </a:xfrm>
          </p:grpSpPr>
          <p:sp>
            <p:nvSpPr>
              <p:cNvPr id="42" name="Richtungspfeil 8">
                <a:extLst>
                  <a:ext uri="{FF2B5EF4-FFF2-40B4-BE49-F238E27FC236}">
                    <a16:creationId xmlns:a16="http://schemas.microsoft.com/office/drawing/2014/main" id="{7DDBDE60-31EE-4179-9615-AAE2FF23D7BA}"/>
                  </a:ext>
                </a:extLst>
              </p:cNvPr>
              <p:cNvSpPr/>
              <p:nvPr/>
            </p:nvSpPr>
            <p:spPr>
              <a:xfrm>
                <a:off x="3586627" y="1802406"/>
                <a:ext cx="2020295" cy="4121924"/>
              </a:xfrm>
              <a:prstGeom prst="homePlate">
                <a:avLst>
                  <a:gd name="adj" fmla="val 19773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sz="1143"/>
              </a:p>
            </p:txBody>
          </p:sp>
          <p:sp>
            <p:nvSpPr>
              <p:cNvPr id="43" name="Richtungspfeil 8">
                <a:extLst>
                  <a:ext uri="{FF2B5EF4-FFF2-40B4-BE49-F238E27FC236}">
                    <a16:creationId xmlns:a16="http://schemas.microsoft.com/office/drawing/2014/main" id="{9D279DAC-D788-40F5-9C13-27B6CEA26B1B}"/>
                  </a:ext>
                </a:extLst>
              </p:cNvPr>
              <p:cNvSpPr/>
              <p:nvPr/>
            </p:nvSpPr>
            <p:spPr>
              <a:xfrm>
                <a:off x="3535675" y="1850877"/>
                <a:ext cx="2020295" cy="4121924"/>
              </a:xfrm>
              <a:prstGeom prst="homePlate">
                <a:avLst>
                  <a:gd name="adj" fmla="val 19773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sz="1143"/>
              </a:p>
            </p:txBody>
          </p:sp>
          <p:sp>
            <p:nvSpPr>
              <p:cNvPr id="44" name="Richtungspfeil 8">
                <a:extLst>
                  <a:ext uri="{FF2B5EF4-FFF2-40B4-BE49-F238E27FC236}">
                    <a16:creationId xmlns:a16="http://schemas.microsoft.com/office/drawing/2014/main" id="{30B3756B-B801-4B5D-8BEE-10EAAFE0094B}"/>
                  </a:ext>
                </a:extLst>
              </p:cNvPr>
              <p:cNvSpPr/>
              <p:nvPr/>
            </p:nvSpPr>
            <p:spPr>
              <a:xfrm>
                <a:off x="3476046" y="1890253"/>
                <a:ext cx="2020295" cy="4121925"/>
              </a:xfrm>
              <a:prstGeom prst="homePlate">
                <a:avLst>
                  <a:gd name="adj" fmla="val 19773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sz="1143"/>
              </a:p>
            </p:txBody>
          </p:sp>
        </p:grpSp>
        <p:sp>
          <p:nvSpPr>
            <p:cNvPr id="31" name="Rechteck 10">
              <a:extLst>
                <a:ext uri="{FF2B5EF4-FFF2-40B4-BE49-F238E27FC236}">
                  <a16:creationId xmlns:a16="http://schemas.microsoft.com/office/drawing/2014/main" id="{A4055FC9-C6FF-44C3-B7F8-F1C7E7C3EFA9}"/>
                </a:ext>
              </a:extLst>
            </p:cNvPr>
            <p:cNvSpPr/>
            <p:nvPr/>
          </p:nvSpPr>
          <p:spPr>
            <a:xfrm rot="16200000">
              <a:off x="4710689" y="3189704"/>
              <a:ext cx="477345" cy="1450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43"/>
            </a:p>
          </p:txBody>
        </p:sp>
        <p:sp>
          <p:nvSpPr>
            <p:cNvPr id="32" name="Textfeld 11">
              <a:extLst>
                <a:ext uri="{FF2B5EF4-FFF2-40B4-BE49-F238E27FC236}">
                  <a16:creationId xmlns:a16="http://schemas.microsoft.com/office/drawing/2014/main" id="{823D405F-F2BD-490C-8A90-5D0CC02B387E}"/>
                </a:ext>
              </a:extLst>
            </p:cNvPr>
            <p:cNvSpPr txBox="1"/>
            <p:nvPr/>
          </p:nvSpPr>
          <p:spPr>
            <a:xfrm>
              <a:off x="3608197" y="1796578"/>
              <a:ext cx="2973508" cy="37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latin typeface="+mn-lt"/>
                </a:rPr>
                <a:t>ICT-</a:t>
              </a:r>
              <a:r>
                <a:rPr lang="de-DE" sz="1400" b="1" dirty="0" err="1">
                  <a:latin typeface="+mn-lt"/>
                </a:rPr>
                <a:t>based</a:t>
              </a:r>
              <a:r>
                <a:rPr lang="de-DE" sz="1400" b="1" dirty="0">
                  <a:latin typeface="+mn-lt"/>
                </a:rPr>
                <a:t> smart </a:t>
              </a:r>
              <a:r>
                <a:rPr lang="de-DE" sz="1400" b="1" dirty="0" err="1">
                  <a:latin typeface="+mn-lt"/>
                </a:rPr>
                <a:t>grid</a:t>
              </a:r>
              <a:r>
                <a:rPr lang="de-DE" sz="1400" b="1" dirty="0">
                  <a:latin typeface="+mn-lt"/>
                </a:rPr>
                <a:t> </a:t>
              </a:r>
              <a:r>
                <a:rPr lang="de-DE" sz="1400" b="1" dirty="0" err="1">
                  <a:latin typeface="+mn-lt"/>
                </a:rPr>
                <a:t>service</a:t>
              </a:r>
              <a:r>
                <a:rPr lang="de-DE" sz="1400" b="1" dirty="0">
                  <a:latin typeface="+mn-lt"/>
                </a:rPr>
                <a:t> </a:t>
              </a:r>
              <a:r>
                <a:rPr lang="de-DE" sz="1400" b="1" dirty="0" err="1">
                  <a:latin typeface="+mn-lt"/>
                </a:rPr>
                <a:t>states</a:t>
              </a:r>
              <a:endParaRPr lang="de-DE" sz="1400" b="1" dirty="0">
                <a:latin typeface="+mn-lt"/>
              </a:endParaRPr>
            </a:p>
          </p:txBody>
        </p:sp>
        <p:grpSp>
          <p:nvGrpSpPr>
            <p:cNvPr id="33" name="Gruppieren 34">
              <a:extLst>
                <a:ext uri="{FF2B5EF4-FFF2-40B4-BE49-F238E27FC236}">
                  <a16:creationId xmlns:a16="http://schemas.microsoft.com/office/drawing/2014/main" id="{6A93B8D0-D971-47DB-83F1-7C4A9E5B2AFD}"/>
                </a:ext>
              </a:extLst>
            </p:cNvPr>
            <p:cNvGrpSpPr/>
            <p:nvPr/>
          </p:nvGrpSpPr>
          <p:grpSpPr>
            <a:xfrm>
              <a:off x="4198581" y="2515370"/>
              <a:ext cx="1660413" cy="874350"/>
              <a:chOff x="635708" y="2774316"/>
              <a:chExt cx="1512000" cy="938338"/>
            </a:xfrm>
          </p:grpSpPr>
          <p:sp>
            <p:nvSpPr>
              <p:cNvPr id="40" name="Google Shape;174;p7">
                <a:extLst>
                  <a:ext uri="{FF2B5EF4-FFF2-40B4-BE49-F238E27FC236}">
                    <a16:creationId xmlns:a16="http://schemas.microsoft.com/office/drawing/2014/main" id="{426CE2A4-F672-429B-9462-AC805C097D3E}"/>
                  </a:ext>
                </a:extLst>
              </p:cNvPr>
              <p:cNvSpPr/>
              <p:nvPr/>
            </p:nvSpPr>
            <p:spPr>
              <a:xfrm>
                <a:off x="635708" y="2774316"/>
                <a:ext cx="1512000" cy="27988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32657" tIns="16324" rIns="32657" bIns="16324" anchor="ctr" anchorCtr="0">
                <a:noAutofit/>
              </a:bodyPr>
              <a:lstStyle/>
              <a:p>
                <a:pPr algn="ctr" defTabSz="326611">
                  <a:buClr>
                    <a:srgbClr val="000000"/>
                  </a:buClr>
                </a:pPr>
                <a:r>
                  <a:rPr lang="de-DE" sz="1400" b="1" kern="0" dirty="0">
                    <a:latin typeface="+mn-lt"/>
                    <a:ea typeface="Calibri"/>
                    <a:cs typeface="Calibri"/>
                    <a:sym typeface="Calibri"/>
                  </a:rPr>
                  <a:t>Normal</a:t>
                </a:r>
                <a:endParaRPr sz="1400" b="1" kern="0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74;p7">
                <a:extLst>
                  <a:ext uri="{FF2B5EF4-FFF2-40B4-BE49-F238E27FC236}">
                    <a16:creationId xmlns:a16="http://schemas.microsoft.com/office/drawing/2014/main" id="{52BFC9CE-51F6-41E8-B429-87E840E80C22}"/>
                  </a:ext>
                </a:extLst>
              </p:cNvPr>
              <p:cNvSpPr/>
              <p:nvPr/>
            </p:nvSpPr>
            <p:spPr>
              <a:xfrm>
                <a:off x="635708" y="3054031"/>
                <a:ext cx="1512000" cy="658623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45721" tIns="45720" rIns="91440" bIns="45720" anchor="t">
                <a:spAutoFit/>
              </a:bodyPr>
              <a:lstStyle/>
              <a:p>
                <a:pPr algn="ctr"/>
                <a:r>
                  <a:rPr lang="de-DE" sz="900" dirty="0">
                    <a:latin typeface="+mn-lt"/>
                    <a:sym typeface="Calibri"/>
                  </a:rPr>
                  <a:t>Data </a:t>
                </a:r>
                <a:r>
                  <a:rPr lang="de-DE" sz="900" dirty="0" err="1">
                    <a:latin typeface="+mn-lt"/>
                    <a:sym typeface="Calibri"/>
                  </a:rPr>
                  <a:t>availability</a:t>
                </a:r>
                <a:r>
                  <a:rPr lang="de-DE" sz="900" dirty="0">
                    <a:latin typeface="+mn-lt"/>
                    <a:sym typeface="Calibri"/>
                  </a:rPr>
                  <a:t>, </a:t>
                </a:r>
                <a:r>
                  <a:rPr lang="de-DE" sz="900" dirty="0" err="1">
                    <a:latin typeface="+mn-lt"/>
                    <a:sym typeface="Calibri"/>
                  </a:rPr>
                  <a:t>latency</a:t>
                </a:r>
                <a:r>
                  <a:rPr lang="de-DE" sz="900" dirty="0">
                    <a:latin typeface="+mn-lt"/>
                    <a:sym typeface="Calibri"/>
                  </a:rPr>
                  <a:t> and </a:t>
                </a:r>
                <a:r>
                  <a:rPr lang="de-DE" sz="900" dirty="0" err="1">
                    <a:latin typeface="+mn-lt"/>
                    <a:ea typeface="+mn-lt"/>
                    <a:cs typeface="+mn-lt"/>
                    <a:sym typeface="Calibri"/>
                  </a:rPr>
                  <a:t>correctness</a:t>
                </a:r>
                <a:r>
                  <a:rPr lang="de-DE" sz="900" b="1" dirty="0">
                    <a:latin typeface="+mn-lt"/>
                    <a:cs typeface="Calibri"/>
                    <a:sym typeface="Calibri"/>
                  </a:rPr>
                  <a:t> </a:t>
                </a:r>
                <a:r>
                  <a:rPr lang="de-DE" sz="900" dirty="0" err="1">
                    <a:latin typeface="+mn-lt"/>
                    <a:sym typeface="Calibri"/>
                  </a:rPr>
                  <a:t>for</a:t>
                </a:r>
                <a:r>
                  <a:rPr lang="de-DE" sz="900" dirty="0">
                    <a:latin typeface="+mn-lt"/>
                    <a:sym typeface="Calibri"/>
                  </a:rPr>
                  <a:t> an </a:t>
                </a:r>
                <a:r>
                  <a:rPr lang="de-DE" sz="900" b="1" dirty="0">
                    <a:latin typeface="+mn-lt"/>
                    <a:sym typeface="Calibri"/>
                  </a:rPr>
                  <a:t>ideal </a:t>
                </a:r>
                <a:r>
                  <a:rPr lang="de-DE" sz="900" b="1" dirty="0" err="1">
                    <a:latin typeface="+mn-lt"/>
                    <a:sym typeface="Calibri"/>
                  </a:rPr>
                  <a:t>performance</a:t>
                </a:r>
                <a:r>
                  <a:rPr lang="de-DE" sz="900" b="1" dirty="0">
                    <a:latin typeface="+mn-lt"/>
                    <a:sym typeface="Calibri"/>
                  </a:rPr>
                  <a:t> </a:t>
                </a:r>
                <a:endParaRPr lang="en-US" sz="900" b="1" dirty="0">
                  <a:latin typeface="+mn-lt"/>
                </a:endParaRPr>
              </a:p>
            </p:txBody>
          </p:sp>
        </p:grpSp>
        <p:grpSp>
          <p:nvGrpSpPr>
            <p:cNvPr id="34" name="Gruppieren 37">
              <a:extLst>
                <a:ext uri="{FF2B5EF4-FFF2-40B4-BE49-F238E27FC236}">
                  <a16:creationId xmlns:a16="http://schemas.microsoft.com/office/drawing/2014/main" id="{399A5E69-96FF-4397-B627-C378A0D19ED8}"/>
                </a:ext>
              </a:extLst>
            </p:cNvPr>
            <p:cNvGrpSpPr/>
            <p:nvPr/>
          </p:nvGrpSpPr>
          <p:grpSpPr>
            <a:xfrm>
              <a:off x="4195543" y="3532654"/>
              <a:ext cx="1663949" cy="1223907"/>
              <a:chOff x="2627153" y="2757568"/>
              <a:chExt cx="1515219" cy="1313481"/>
            </a:xfrm>
          </p:grpSpPr>
          <p:sp>
            <p:nvSpPr>
              <p:cNvPr id="38" name="Google Shape;176;p7">
                <a:extLst>
                  <a:ext uri="{FF2B5EF4-FFF2-40B4-BE49-F238E27FC236}">
                    <a16:creationId xmlns:a16="http://schemas.microsoft.com/office/drawing/2014/main" id="{3190C31E-561A-45F0-877F-C8670573EEF2}"/>
                  </a:ext>
                </a:extLst>
              </p:cNvPr>
              <p:cNvSpPr/>
              <p:nvPr/>
            </p:nvSpPr>
            <p:spPr>
              <a:xfrm>
                <a:off x="2630372" y="2757568"/>
                <a:ext cx="1512000" cy="294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32657" tIns="16324" rIns="32657" bIns="16324" anchor="ctr" anchorCtr="0">
                <a:noAutofit/>
              </a:bodyPr>
              <a:lstStyle/>
              <a:p>
                <a:pPr algn="ctr" defTabSz="326611">
                  <a:buClr>
                    <a:srgbClr val="000000"/>
                  </a:buClr>
                </a:pPr>
                <a:r>
                  <a:rPr lang="de-DE" sz="1400" b="1" kern="0" dirty="0">
                    <a:latin typeface="+mn-lt"/>
                    <a:ea typeface="Calibri"/>
                    <a:cs typeface="Calibri"/>
                    <a:sym typeface="Calibri"/>
                  </a:rPr>
                  <a:t>Limited</a:t>
                </a:r>
                <a:endParaRPr sz="1400" b="1" kern="0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74;p7">
                <a:extLst>
                  <a:ext uri="{FF2B5EF4-FFF2-40B4-BE49-F238E27FC236}">
                    <a16:creationId xmlns:a16="http://schemas.microsoft.com/office/drawing/2014/main" id="{14BD3341-A337-419A-8301-95F22C803B68}"/>
                  </a:ext>
                </a:extLst>
              </p:cNvPr>
              <p:cNvSpPr/>
              <p:nvPr/>
            </p:nvSpPr>
            <p:spPr>
              <a:xfrm>
                <a:off x="2627153" y="3053173"/>
                <a:ext cx="1512000" cy="1017876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45721" tIns="45720" rIns="91440" bIns="45720" anchor="t">
                <a:spAutoFit/>
              </a:bodyPr>
              <a:lstStyle/>
              <a:p>
                <a:pPr algn="ctr"/>
                <a:r>
                  <a:rPr lang="de-DE" sz="900" b="1" dirty="0">
                    <a:latin typeface="+mn-lt"/>
                    <a:sym typeface="Calibri"/>
                  </a:rPr>
                  <a:t>Service-specific </a:t>
                </a:r>
                <a:r>
                  <a:rPr lang="de-DE" sz="900" b="1" dirty="0" err="1">
                    <a:latin typeface="+mn-lt"/>
                    <a:sym typeface="Calibri"/>
                  </a:rPr>
                  <a:t>conditions</a:t>
                </a:r>
                <a:r>
                  <a:rPr lang="de-DE" sz="900" b="1" dirty="0">
                    <a:latin typeface="+mn-lt"/>
                    <a:sym typeface="Calibri"/>
                  </a:rPr>
                  <a:t>  </a:t>
                </a:r>
                <a:r>
                  <a:rPr lang="de-DE" sz="900" dirty="0">
                    <a:latin typeface="+mn-lt"/>
                    <a:sym typeface="Calibri"/>
                  </a:rPr>
                  <a:t>of</a:t>
                </a:r>
                <a:r>
                  <a:rPr lang="de-DE" sz="900" b="1" dirty="0">
                    <a:latin typeface="+mn-lt"/>
                    <a:sym typeface="Calibri"/>
                  </a:rPr>
                  <a:t> </a:t>
                </a:r>
                <a:r>
                  <a:rPr lang="de-DE" sz="900" dirty="0" err="1">
                    <a:latin typeface="+mn-lt"/>
                    <a:sym typeface="Calibri"/>
                  </a:rPr>
                  <a:t>data</a:t>
                </a:r>
                <a:r>
                  <a:rPr lang="de-DE" sz="900" dirty="0">
                    <a:latin typeface="+mn-lt"/>
                    <a:sym typeface="Calibri"/>
                  </a:rPr>
                  <a:t> </a:t>
                </a:r>
                <a:r>
                  <a:rPr lang="de-DE" sz="900" dirty="0" err="1">
                    <a:latin typeface="+mn-lt"/>
                    <a:sym typeface="Calibri"/>
                  </a:rPr>
                  <a:t>availability</a:t>
                </a:r>
                <a:r>
                  <a:rPr lang="de-DE" sz="900" dirty="0">
                    <a:latin typeface="+mn-lt"/>
                    <a:sym typeface="Calibri"/>
                  </a:rPr>
                  <a:t>, </a:t>
                </a:r>
                <a:r>
                  <a:rPr lang="de-DE" sz="900" dirty="0" err="1">
                    <a:latin typeface="+mn-lt"/>
                    <a:sym typeface="Calibri"/>
                  </a:rPr>
                  <a:t>latency</a:t>
                </a:r>
                <a:r>
                  <a:rPr lang="de-DE" sz="900" dirty="0">
                    <a:latin typeface="+mn-lt"/>
                    <a:sym typeface="Calibri"/>
                  </a:rPr>
                  <a:t> and </a:t>
                </a:r>
                <a:r>
                  <a:rPr lang="de-DE" sz="900" dirty="0" err="1">
                    <a:latin typeface="+mn-lt"/>
                    <a:ea typeface="+mn-lt"/>
                    <a:cs typeface="+mn-lt"/>
                    <a:sym typeface="Calibri"/>
                  </a:rPr>
                  <a:t>correctness</a:t>
                </a:r>
                <a:r>
                  <a:rPr lang="de-DE" sz="900" b="1" dirty="0">
                    <a:latin typeface="+mn-lt"/>
                    <a:sym typeface="Calibri"/>
                  </a:rPr>
                  <a:t> </a:t>
                </a:r>
                <a:r>
                  <a:rPr lang="de-DE" sz="900" dirty="0" err="1">
                    <a:latin typeface="+mn-lt"/>
                    <a:sym typeface="Calibri"/>
                  </a:rPr>
                  <a:t>conditions</a:t>
                </a:r>
                <a:r>
                  <a:rPr lang="de-DE" sz="900" b="1" dirty="0">
                    <a:latin typeface="+mn-lt"/>
                    <a:sym typeface="Calibri"/>
                  </a:rPr>
                  <a:t> </a:t>
                </a:r>
                <a:r>
                  <a:rPr lang="de-DE" sz="900" dirty="0" err="1">
                    <a:latin typeface="+mn-lt"/>
                    <a:sym typeface="Calibri"/>
                  </a:rPr>
                  <a:t>for</a:t>
                </a:r>
                <a:r>
                  <a:rPr lang="de-DE" sz="900" dirty="0">
                    <a:latin typeface="+mn-lt"/>
                    <a:sym typeface="Calibri"/>
                  </a:rPr>
                  <a:t> an </a:t>
                </a:r>
                <a:r>
                  <a:rPr lang="de-DE" sz="900" b="1" dirty="0" err="1">
                    <a:latin typeface="+mn-lt"/>
                    <a:sym typeface="Calibri"/>
                  </a:rPr>
                  <a:t>acceptable</a:t>
                </a:r>
                <a:r>
                  <a:rPr lang="de-DE" sz="900" b="1" dirty="0">
                    <a:latin typeface="+mn-lt"/>
                    <a:sym typeface="Calibri"/>
                  </a:rPr>
                  <a:t> but </a:t>
                </a:r>
                <a:r>
                  <a:rPr lang="de-DE" sz="900" b="1" dirty="0" err="1">
                    <a:latin typeface="+mn-lt"/>
                    <a:sym typeface="Calibri"/>
                  </a:rPr>
                  <a:t>degraded</a:t>
                </a:r>
                <a:r>
                  <a:rPr lang="de-DE" sz="900" b="1" dirty="0">
                    <a:latin typeface="+mn-lt"/>
                    <a:sym typeface="Calibri"/>
                  </a:rPr>
                  <a:t> </a:t>
                </a:r>
                <a:r>
                  <a:rPr lang="de-DE" sz="900" b="1" dirty="0" err="1">
                    <a:latin typeface="+mn-lt"/>
                    <a:sym typeface="Calibri"/>
                  </a:rPr>
                  <a:t>performance</a:t>
                </a:r>
                <a:endParaRPr lang="en-US" sz="900" b="1" dirty="0">
                  <a:latin typeface="+mn-lt"/>
                </a:endParaRPr>
              </a:p>
            </p:txBody>
          </p:sp>
        </p:grpSp>
        <p:grpSp>
          <p:nvGrpSpPr>
            <p:cNvPr id="35" name="Gruppieren 40">
              <a:extLst>
                <a:ext uri="{FF2B5EF4-FFF2-40B4-BE49-F238E27FC236}">
                  <a16:creationId xmlns:a16="http://schemas.microsoft.com/office/drawing/2014/main" id="{7EADB2F8-B7F6-4CB9-A81D-7EDB53C53D86}"/>
                </a:ext>
              </a:extLst>
            </p:cNvPr>
            <p:cNvGrpSpPr/>
            <p:nvPr/>
          </p:nvGrpSpPr>
          <p:grpSpPr>
            <a:xfrm>
              <a:off x="4195544" y="4726225"/>
              <a:ext cx="1672171" cy="1044454"/>
              <a:chOff x="4619954" y="2771905"/>
              <a:chExt cx="1522707" cy="1120891"/>
            </a:xfrm>
          </p:grpSpPr>
          <p:sp>
            <p:nvSpPr>
              <p:cNvPr id="36" name="Google Shape;177;p7">
                <a:extLst>
                  <a:ext uri="{FF2B5EF4-FFF2-40B4-BE49-F238E27FC236}">
                    <a16:creationId xmlns:a16="http://schemas.microsoft.com/office/drawing/2014/main" id="{D0FA3220-A8C6-4FF9-89FB-60831276ED06}"/>
                  </a:ext>
                </a:extLst>
              </p:cNvPr>
              <p:cNvSpPr/>
              <p:nvPr/>
            </p:nvSpPr>
            <p:spPr>
              <a:xfrm>
                <a:off x="4621816" y="2771905"/>
                <a:ext cx="1520845" cy="2855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32657" tIns="16324" rIns="32657" bIns="16324" anchor="ctr" anchorCtr="0">
                <a:noAutofit/>
              </a:bodyPr>
              <a:lstStyle/>
              <a:p>
                <a:pPr algn="ctr" defTabSz="326611">
                  <a:buClr>
                    <a:srgbClr val="000000"/>
                  </a:buClr>
                </a:pPr>
                <a:r>
                  <a:rPr lang="de-DE" sz="1400" b="1" kern="0" dirty="0" err="1">
                    <a:latin typeface="+mn-lt"/>
                    <a:ea typeface="Calibri"/>
                    <a:cs typeface="Calibri"/>
                    <a:sym typeface="Calibri"/>
                  </a:rPr>
                  <a:t>Failed</a:t>
                </a:r>
                <a:endParaRPr sz="1400" b="1" kern="0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74;p7">
                <a:extLst>
                  <a:ext uri="{FF2B5EF4-FFF2-40B4-BE49-F238E27FC236}">
                    <a16:creationId xmlns:a16="http://schemas.microsoft.com/office/drawing/2014/main" id="{23B65911-84C8-43AB-A63D-D06AC41B64C7}"/>
                  </a:ext>
                </a:extLst>
              </p:cNvPr>
              <p:cNvSpPr/>
              <p:nvPr/>
            </p:nvSpPr>
            <p:spPr>
              <a:xfrm>
                <a:off x="4619954" y="3054547"/>
                <a:ext cx="1522706" cy="838249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45721" tIns="45720" rIns="91440" bIns="45720" anchor="t">
                <a:spAutoFit/>
              </a:bodyPr>
              <a:lstStyle/>
              <a:p>
                <a:pPr algn="ctr"/>
                <a:r>
                  <a:rPr lang="de-DE" sz="900" b="1" dirty="0">
                    <a:latin typeface="+mn-lt"/>
                    <a:sym typeface="Calibri"/>
                  </a:rPr>
                  <a:t>Service-specific </a:t>
                </a:r>
                <a:r>
                  <a:rPr lang="de-DE" sz="900" b="1" dirty="0" err="1">
                    <a:latin typeface="+mn-lt"/>
                    <a:sym typeface="Calibri"/>
                  </a:rPr>
                  <a:t>conditions</a:t>
                </a:r>
                <a:r>
                  <a:rPr lang="de-DE" sz="900" dirty="0">
                    <a:latin typeface="+mn-lt"/>
                    <a:sym typeface="Calibri"/>
                  </a:rPr>
                  <a:t> of  </a:t>
                </a:r>
                <a:r>
                  <a:rPr lang="de-DE" sz="900" dirty="0" err="1">
                    <a:latin typeface="+mn-lt"/>
                    <a:sym typeface="Calibri"/>
                  </a:rPr>
                  <a:t>data</a:t>
                </a:r>
                <a:r>
                  <a:rPr lang="de-DE" sz="900" dirty="0">
                    <a:latin typeface="+mn-lt"/>
                    <a:sym typeface="Calibri"/>
                  </a:rPr>
                  <a:t> </a:t>
                </a:r>
                <a:r>
                  <a:rPr lang="de-DE" sz="900" dirty="0" err="1">
                    <a:latin typeface="+mn-lt"/>
                    <a:sym typeface="Calibri"/>
                  </a:rPr>
                  <a:t>availability</a:t>
                </a:r>
                <a:r>
                  <a:rPr lang="de-DE" sz="900" dirty="0">
                    <a:latin typeface="+mn-lt"/>
                    <a:sym typeface="Calibri"/>
                  </a:rPr>
                  <a:t>, </a:t>
                </a:r>
                <a:r>
                  <a:rPr lang="de-DE" sz="900" dirty="0" err="1">
                    <a:latin typeface="+mn-lt"/>
                    <a:sym typeface="Calibri"/>
                  </a:rPr>
                  <a:t>latency</a:t>
                </a:r>
                <a:r>
                  <a:rPr lang="de-DE" sz="900" dirty="0">
                    <a:latin typeface="+mn-lt"/>
                    <a:sym typeface="Calibri"/>
                  </a:rPr>
                  <a:t> and </a:t>
                </a:r>
                <a:r>
                  <a:rPr lang="de-DE" sz="900" dirty="0" err="1">
                    <a:latin typeface="+mn-lt"/>
                    <a:sym typeface="Calibri"/>
                  </a:rPr>
                  <a:t>c</a:t>
                </a:r>
                <a:r>
                  <a:rPr lang="de-DE" sz="900" dirty="0" err="1">
                    <a:latin typeface="+mn-lt"/>
                    <a:ea typeface="+mn-lt"/>
                    <a:cs typeface="+mn-lt"/>
                    <a:sym typeface="Calibri"/>
                  </a:rPr>
                  <a:t>orrectness</a:t>
                </a:r>
                <a:r>
                  <a:rPr lang="de-DE" sz="900" b="1" dirty="0">
                    <a:latin typeface="+mn-lt"/>
                    <a:ea typeface="+mn-lt"/>
                    <a:cs typeface="+mn-lt"/>
                    <a:sym typeface="Calibri"/>
                  </a:rPr>
                  <a:t> </a:t>
                </a:r>
                <a:r>
                  <a:rPr lang="de-DE" sz="900" b="1" dirty="0">
                    <a:latin typeface="+mn-lt"/>
                    <a:sym typeface="Calibri"/>
                  </a:rPr>
                  <a:t> </a:t>
                </a:r>
                <a:r>
                  <a:rPr lang="de-DE" sz="900" b="1" dirty="0" err="1">
                    <a:latin typeface="+mn-lt"/>
                    <a:sym typeface="Calibri"/>
                  </a:rPr>
                  <a:t>cause</a:t>
                </a:r>
                <a:r>
                  <a:rPr lang="de-DE" sz="900" b="1" dirty="0">
                    <a:latin typeface="+mn-lt"/>
                    <a:sym typeface="Calibri"/>
                  </a:rPr>
                  <a:t> </a:t>
                </a:r>
                <a:r>
                  <a:rPr lang="de-DE" sz="900" b="1" dirty="0" err="1">
                    <a:latin typeface="+mn-lt"/>
                    <a:sym typeface="Calibri"/>
                  </a:rPr>
                  <a:t>service</a:t>
                </a:r>
                <a:r>
                  <a:rPr lang="de-DE" sz="900" b="1" dirty="0">
                    <a:latin typeface="+mn-lt"/>
                    <a:sym typeface="Calibri"/>
                  </a:rPr>
                  <a:t> </a:t>
                </a:r>
                <a:r>
                  <a:rPr lang="de-DE" sz="900" b="1" dirty="0" err="1">
                    <a:latin typeface="+mn-lt"/>
                    <a:sym typeface="Calibri"/>
                  </a:rPr>
                  <a:t>to</a:t>
                </a:r>
                <a:r>
                  <a:rPr lang="de-DE" sz="900" b="1" dirty="0">
                    <a:latin typeface="+mn-lt"/>
                    <a:sym typeface="Calibri"/>
                  </a:rPr>
                  <a:t> fail</a:t>
                </a:r>
                <a:endParaRPr lang="en-US" sz="900" b="1" dirty="0">
                  <a:latin typeface="+mn-lt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AFD22E-55E0-4B40-965C-D6669D739D7A}"/>
              </a:ext>
            </a:extLst>
          </p:cNvPr>
          <p:cNvSpPr txBox="1"/>
          <p:nvPr/>
        </p:nvSpPr>
        <p:spPr>
          <a:xfrm>
            <a:off x="7981301" y="4455093"/>
            <a:ext cx="42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Degraded ICT performance impacts 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resilience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of the smart grid service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CE740B-8190-47FE-B25E-7B24BB26463F}"/>
              </a:ext>
            </a:extLst>
          </p:cNvPr>
          <p:cNvCxnSpPr>
            <a:cxnSpLocks/>
            <a:stCxn id="39" idx="3"/>
            <a:endCxn id="7" idx="1"/>
          </p:cNvCxnSpPr>
          <p:nvPr/>
        </p:nvCxnSpPr>
        <p:spPr>
          <a:xfrm flipV="1">
            <a:off x="6311546" y="4778259"/>
            <a:ext cx="1669755" cy="65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016581-860C-4C0B-ACB9-5D43B2ABC700}"/>
              </a:ext>
            </a:extLst>
          </p:cNvPr>
          <p:cNvCxnSpPr>
            <a:cxnSpLocks/>
            <a:stCxn id="37" idx="3"/>
            <a:endCxn id="7" idx="1"/>
          </p:cNvCxnSpPr>
          <p:nvPr/>
        </p:nvCxnSpPr>
        <p:spPr>
          <a:xfrm flipV="1">
            <a:off x="6323303" y="4778259"/>
            <a:ext cx="1657998" cy="974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BC6B20B7-0F72-4BFD-8C7C-F90DF1A196D4}"/>
              </a:ext>
            </a:extLst>
          </p:cNvPr>
          <p:cNvSpPr txBox="1">
            <a:spLocks/>
          </p:cNvSpPr>
          <p:nvPr/>
        </p:nvSpPr>
        <p:spPr bwMode="auto">
          <a:xfrm>
            <a:off x="409216" y="676401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i="0" kern="0" dirty="0">
                <a:solidFill>
                  <a:schemeClr val="tx1"/>
                </a:solidFill>
                <a:latin typeface="+mn-lt"/>
              </a:rPr>
              <a:t>ICT-based power grid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2B8413-186A-4F4A-A5D1-297AB0B15143}"/>
              </a:ext>
            </a:extLst>
          </p:cNvPr>
          <p:cNvSpPr/>
          <p:nvPr/>
        </p:nvSpPr>
        <p:spPr>
          <a:xfrm>
            <a:off x="6860222" y="5990312"/>
            <a:ext cx="3087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dirty="0">
                <a:solidFill>
                  <a:srgbClr val="434343"/>
                </a:solidFill>
                <a:latin typeface="Source Sans Pro"/>
              </a:rPr>
              <a:t>[</a:t>
            </a:r>
            <a:r>
              <a:rPr lang="de-DE" sz="1200" dirty="0" err="1">
                <a:solidFill>
                  <a:srgbClr val="434343"/>
                </a:solidFill>
                <a:latin typeface="Source Sans Pro"/>
              </a:rPr>
              <a:t>Klaes</a:t>
            </a:r>
            <a:r>
              <a:rPr lang="de-DE" sz="1200" dirty="0">
                <a:solidFill>
                  <a:srgbClr val="434343"/>
                </a:solidFill>
                <a:latin typeface="Source Sans Pro"/>
              </a:rPr>
              <a:t> 2020, DACH+ Energy </a:t>
            </a:r>
            <a:r>
              <a:rPr lang="de-DE" sz="1200" dirty="0" err="1">
                <a:solidFill>
                  <a:srgbClr val="434343"/>
                </a:solidFill>
                <a:latin typeface="Source Sans Pro"/>
              </a:rPr>
              <a:t>Informatics</a:t>
            </a:r>
            <a:r>
              <a:rPr lang="de-DE" sz="1200" dirty="0">
                <a:solidFill>
                  <a:srgbClr val="434343"/>
                </a:solidFill>
                <a:latin typeface="Source Sans Pro"/>
              </a:rPr>
              <a:t> </a:t>
            </a:r>
            <a:r>
              <a:rPr lang="de-DE" sz="1200" dirty="0" err="1">
                <a:solidFill>
                  <a:srgbClr val="434343"/>
                </a:solidFill>
                <a:latin typeface="Source Sans Pro"/>
              </a:rPr>
              <a:t>Conf</a:t>
            </a:r>
            <a:r>
              <a:rPr lang="de-DE" sz="1200" dirty="0">
                <a:solidFill>
                  <a:srgbClr val="434343"/>
                </a:solidFill>
                <a:latin typeface="Source Sans Pro"/>
              </a:rPr>
              <a:t>.]</a:t>
            </a:r>
            <a:endParaRPr lang="en-GB" sz="1200" dirty="0">
              <a:solidFill>
                <a:srgbClr val="434343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109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3556-9692-4291-8420-34DCC1E1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Interdependencies and Resilience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BE01-3DC9-4BAE-B2E7-7A18BE5B3F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3" y="1001437"/>
            <a:ext cx="11326041" cy="4947844"/>
          </a:xfrm>
        </p:spPr>
        <p:txBody>
          <a:bodyPr/>
          <a:lstStyle/>
          <a:p>
            <a:r>
              <a:rPr lang="en-US" dirty="0"/>
              <a:t>These services encapsulate the power-ICT interdependencies</a:t>
            </a:r>
          </a:p>
          <a:p>
            <a:r>
              <a:rPr lang="en-US" dirty="0"/>
              <a:t>The state of a service, e.g., state estimation, can impact the state of other services, e.g., protection</a:t>
            </a:r>
          </a:p>
          <a:p>
            <a:pPr lvl="1"/>
            <a:r>
              <a:rPr lang="en-US" b="1" dirty="0"/>
              <a:t>Limited state</a:t>
            </a:r>
            <a:r>
              <a:rPr lang="en-US" dirty="0"/>
              <a:t> of services introduced</a:t>
            </a:r>
          </a:p>
          <a:p>
            <a:pPr lvl="2"/>
            <a:r>
              <a:rPr lang="en-US" dirty="0"/>
              <a:t>In addition to only operational (Normal) and non-operational (Failed) states</a:t>
            </a:r>
          </a:p>
          <a:p>
            <a:pPr lvl="1"/>
            <a:r>
              <a:rPr lang="en-US" b="1" dirty="0"/>
              <a:t>Direct state transitions </a:t>
            </a:r>
            <a:r>
              <a:rPr lang="en-US" dirty="0"/>
              <a:t>occur by definition of the state description </a:t>
            </a:r>
            <a:r>
              <a:rPr lang="en-US" b="1" i="1" dirty="0"/>
              <a:t>or</a:t>
            </a:r>
            <a:r>
              <a:rPr lang="en-US" dirty="0"/>
              <a:t> service interdependency </a:t>
            </a:r>
          </a:p>
          <a:p>
            <a:pPr lvl="1"/>
            <a:r>
              <a:rPr lang="en-US" b="1" dirty="0"/>
              <a:t>Conditional state transitions</a:t>
            </a:r>
            <a:r>
              <a:rPr lang="en-US" dirty="0"/>
              <a:t> occur due to service interdependency </a:t>
            </a:r>
            <a:r>
              <a:rPr lang="en-US" b="1" i="1" dirty="0"/>
              <a:t>and</a:t>
            </a:r>
            <a:r>
              <a:rPr lang="en-US" dirty="0"/>
              <a:t> scenario-specific external events </a:t>
            </a:r>
          </a:p>
          <a:p>
            <a:pPr lvl="2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661E5-D26B-4CA1-94CD-6A496D25BE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11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0686-A726-4A12-A1F0-F81A3D7D24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2A8FA0-F7A8-403D-98A0-FEAAE2F6E24C}"/>
              </a:ext>
            </a:extLst>
          </p:cNvPr>
          <p:cNvGrpSpPr/>
          <p:nvPr/>
        </p:nvGrpSpPr>
        <p:grpSpPr>
          <a:xfrm>
            <a:off x="3777140" y="3473311"/>
            <a:ext cx="8315518" cy="2193092"/>
            <a:chOff x="3777140" y="3297460"/>
            <a:chExt cx="8315518" cy="21930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690C8E-C522-4980-B188-04EA492D3F35}"/>
                </a:ext>
              </a:extLst>
            </p:cNvPr>
            <p:cNvGrpSpPr/>
            <p:nvPr/>
          </p:nvGrpSpPr>
          <p:grpSpPr>
            <a:xfrm>
              <a:off x="3777140" y="3297460"/>
              <a:ext cx="8315518" cy="2193092"/>
              <a:chOff x="3777140" y="3297460"/>
              <a:chExt cx="8315518" cy="219309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7FAC9B3-8700-407F-A939-4EFD085467A2}"/>
                  </a:ext>
                </a:extLst>
              </p:cNvPr>
              <p:cNvGrpSpPr/>
              <p:nvPr/>
            </p:nvGrpSpPr>
            <p:grpSpPr>
              <a:xfrm>
                <a:off x="3777140" y="3297460"/>
                <a:ext cx="8315518" cy="2193092"/>
                <a:chOff x="3777140" y="3042485"/>
                <a:chExt cx="8315518" cy="2193092"/>
              </a:xfrm>
            </p:grpSpPr>
            <p:cxnSp>
              <p:nvCxnSpPr>
                <p:cNvPr id="88" name="Gerade Verbindung mit Pfeil 63">
                  <a:extLst>
                    <a:ext uri="{FF2B5EF4-FFF2-40B4-BE49-F238E27FC236}">
                      <a16:creationId xmlns:a16="http://schemas.microsoft.com/office/drawing/2014/main" id="{4F267052-D5AA-45D7-8E13-AE66B7D97833}"/>
                    </a:ext>
                  </a:extLst>
                </p:cNvPr>
                <p:cNvCxnSpPr/>
                <p:nvPr/>
              </p:nvCxnSpPr>
              <p:spPr>
                <a:xfrm>
                  <a:off x="9821648" y="4104574"/>
                  <a:ext cx="57257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mit Pfeil 64">
                  <a:extLst>
                    <a:ext uri="{FF2B5EF4-FFF2-40B4-BE49-F238E27FC236}">
                      <a16:creationId xmlns:a16="http://schemas.microsoft.com/office/drawing/2014/main" id="{C5F85675-5994-413E-9B75-D6DCD963D52B}"/>
                    </a:ext>
                  </a:extLst>
                </p:cNvPr>
                <p:cNvCxnSpPr/>
                <p:nvPr/>
              </p:nvCxnSpPr>
              <p:spPr>
                <a:xfrm>
                  <a:off x="9821648" y="4870330"/>
                  <a:ext cx="572570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feld 65">
                  <a:extLst>
                    <a:ext uri="{FF2B5EF4-FFF2-40B4-BE49-F238E27FC236}">
                      <a16:creationId xmlns:a16="http://schemas.microsoft.com/office/drawing/2014/main" id="{4594FC87-8A92-4BE0-9A25-0757191C01AF}"/>
                    </a:ext>
                  </a:extLst>
                </p:cNvPr>
                <p:cNvSpPr txBox="1"/>
                <p:nvPr/>
              </p:nvSpPr>
              <p:spPr>
                <a:xfrm>
                  <a:off x="10342243" y="3885775"/>
                  <a:ext cx="123649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DE" sz="1400" dirty="0">
                      <a:latin typeface="+mn-lt"/>
                    </a:rPr>
                    <a:t>Direct State </a:t>
                  </a:r>
                  <a:r>
                    <a:rPr lang="de-DE" sz="1400" dirty="0" err="1">
                      <a:latin typeface="+mn-lt"/>
                    </a:rPr>
                    <a:t>Transitions</a:t>
                  </a:r>
                  <a:endParaRPr lang="de-DE" sz="1400" dirty="0">
                    <a:latin typeface="+mn-lt"/>
                    <a:cs typeface="Calibri"/>
                  </a:endParaRPr>
                </a:p>
              </p:txBody>
            </p:sp>
            <p:sp>
              <p:nvSpPr>
                <p:cNvPr id="91" name="Textfeld 66">
                  <a:extLst>
                    <a:ext uri="{FF2B5EF4-FFF2-40B4-BE49-F238E27FC236}">
                      <a16:creationId xmlns:a16="http://schemas.microsoft.com/office/drawing/2014/main" id="{9A28C5E8-B145-4985-BFAC-B17426F69025}"/>
                    </a:ext>
                  </a:extLst>
                </p:cNvPr>
                <p:cNvSpPr txBox="1"/>
                <p:nvPr/>
              </p:nvSpPr>
              <p:spPr>
                <a:xfrm>
                  <a:off x="10346295" y="4495544"/>
                  <a:ext cx="1411120" cy="73866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DE" sz="1400" dirty="0">
                      <a:latin typeface="+mn-lt"/>
                    </a:rPr>
                    <a:t>Conditional State </a:t>
                  </a:r>
                  <a:r>
                    <a:rPr lang="de-DE" sz="1400" dirty="0" err="1">
                      <a:latin typeface="+mn-lt"/>
                    </a:rPr>
                    <a:t>Transitions</a:t>
                  </a:r>
                  <a:endParaRPr lang="de-DE" sz="1400" dirty="0">
                    <a:latin typeface="+mn-lt"/>
                    <a:cs typeface="Calibri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A783D91-41DE-4A13-B7A5-64F661C00D83}"/>
                    </a:ext>
                  </a:extLst>
                </p:cNvPr>
                <p:cNvGrpSpPr/>
                <p:nvPr/>
              </p:nvGrpSpPr>
              <p:grpSpPr>
                <a:xfrm>
                  <a:off x="3777140" y="3042485"/>
                  <a:ext cx="8315518" cy="2193092"/>
                  <a:chOff x="3777140" y="3042485"/>
                  <a:chExt cx="8315518" cy="2193092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0F233A11-A48E-4C4C-AB13-C30A4D966D1E}"/>
                      </a:ext>
                    </a:extLst>
                  </p:cNvPr>
                  <p:cNvGrpSpPr/>
                  <p:nvPr/>
                </p:nvGrpSpPr>
                <p:grpSpPr>
                  <a:xfrm>
                    <a:off x="3810542" y="3902053"/>
                    <a:ext cx="5772819" cy="1333524"/>
                    <a:chOff x="3810542" y="3902053"/>
                    <a:chExt cx="5772819" cy="1333524"/>
                  </a:xfrm>
                </p:grpSpPr>
                <p:sp>
                  <p:nvSpPr>
                    <p:cNvPr id="58" name="Rechteck 29">
                      <a:extLst>
                        <a:ext uri="{FF2B5EF4-FFF2-40B4-BE49-F238E27FC236}">
                          <a16:creationId xmlns:a16="http://schemas.microsoft.com/office/drawing/2014/main" id="{5A7C97DA-3BA3-4F9B-B6A6-622C41094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80" y="3920067"/>
                      <a:ext cx="5746281" cy="1315510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59" name="Gruppieren 30">
                      <a:extLst>
                        <a:ext uri="{FF2B5EF4-FFF2-40B4-BE49-F238E27FC236}">
                          <a16:creationId xmlns:a16="http://schemas.microsoft.com/office/drawing/2014/main" id="{07EF22A6-F1CE-4F42-BF93-C30E1E327B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89882"/>
                      <a:ext cx="4609063" cy="523220"/>
                      <a:chOff x="709348" y="3446018"/>
                      <a:chExt cx="3137851" cy="356004"/>
                    </a:xfrm>
                  </p:grpSpPr>
                  <p:sp>
                    <p:nvSpPr>
                      <p:cNvPr id="60" name="Rechteck 31">
                        <a:extLst>
                          <a:ext uri="{FF2B5EF4-FFF2-40B4-BE49-F238E27FC236}">
                            <a16:creationId xmlns:a16="http://schemas.microsoft.com/office/drawing/2014/main" id="{5C83EFE7-437D-45A1-8209-A98C8A66D7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61" name="Google Shape;174;p7">
                        <a:extLst>
                          <a:ext uri="{FF2B5EF4-FFF2-40B4-BE49-F238E27FC236}">
                            <a16:creationId xmlns:a16="http://schemas.microsoft.com/office/drawing/2014/main" id="{304D8709-F492-49D6-B0D5-1515C639F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2" name="Google Shape;176;p7">
                        <a:extLst>
                          <a:ext uri="{FF2B5EF4-FFF2-40B4-BE49-F238E27FC236}">
                            <a16:creationId xmlns:a16="http://schemas.microsoft.com/office/drawing/2014/main" id="{90CF6DDF-5D22-4C76-B51D-F56818006C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3" name="Google Shape;177;p7">
                        <a:extLst>
                          <a:ext uri="{FF2B5EF4-FFF2-40B4-BE49-F238E27FC236}">
                            <a16:creationId xmlns:a16="http://schemas.microsoft.com/office/drawing/2014/main" id="{99C0C658-D884-4388-B68B-7AD0C05DF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4" name="Textfeld 35">
                        <a:extLst>
                          <a:ext uri="{FF2B5EF4-FFF2-40B4-BE49-F238E27FC236}">
                            <a16:creationId xmlns:a16="http://schemas.microsoft.com/office/drawing/2014/main" id="{971694BE-6FC3-4C38-A1D6-CF61600285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46018"/>
                        <a:ext cx="810047" cy="356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Estimation</a:t>
                        </a:r>
                      </a:p>
                    </p:txBody>
                  </p:sp>
                </p:grpSp>
                <p:grpSp>
                  <p:nvGrpSpPr>
                    <p:cNvPr id="65" name="Gruppieren 36">
                      <a:extLst>
                        <a:ext uri="{FF2B5EF4-FFF2-40B4-BE49-F238E27FC236}">
                          <a16:creationId xmlns:a16="http://schemas.microsoft.com/office/drawing/2014/main" id="{759BC0B0-82F5-4025-A3E2-94CBB36631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59527"/>
                      <a:ext cx="4644728" cy="523222"/>
                      <a:chOff x="689668" y="2949068"/>
                      <a:chExt cx="3162132" cy="356004"/>
                    </a:xfrm>
                  </p:grpSpPr>
                  <p:sp>
                    <p:nvSpPr>
                      <p:cNvPr id="66" name="Rechteck 37">
                        <a:extLst>
                          <a:ext uri="{FF2B5EF4-FFF2-40B4-BE49-F238E27FC236}">
                            <a16:creationId xmlns:a16="http://schemas.microsoft.com/office/drawing/2014/main" id="{2AE4C040-9B34-4ED2-9D82-1B0BCFF45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67" name="Google Shape;174;p7">
                        <a:extLst>
                          <a:ext uri="{FF2B5EF4-FFF2-40B4-BE49-F238E27FC236}">
                            <a16:creationId xmlns:a16="http://schemas.microsoft.com/office/drawing/2014/main" id="{67DB0B3C-2B68-4F9C-87DF-BCABAFF696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8" name="Google Shape;176;p7">
                        <a:extLst>
                          <a:ext uri="{FF2B5EF4-FFF2-40B4-BE49-F238E27FC236}">
                            <a16:creationId xmlns:a16="http://schemas.microsoft.com/office/drawing/2014/main" id="{99863C67-63D1-4CC6-A2BD-33256363C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" name="Google Shape;177;p7">
                        <a:extLst>
                          <a:ext uri="{FF2B5EF4-FFF2-40B4-BE49-F238E27FC236}">
                            <a16:creationId xmlns:a16="http://schemas.microsoft.com/office/drawing/2014/main" id="{E1962DC0-175D-4F0C-A443-8B8DAD959B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0" name="Textfeld 41">
                        <a:extLst>
                          <a:ext uri="{FF2B5EF4-FFF2-40B4-BE49-F238E27FC236}">
                            <a16:creationId xmlns:a16="http://schemas.microsoft.com/office/drawing/2014/main" id="{5E38FC4B-9257-4A63-890B-D46525F80BF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49068"/>
                        <a:ext cx="802090" cy="356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Adaptive </a:t>
                        </a:r>
                      </a:p>
                      <a:p>
                        <a:r>
                          <a:rPr lang="de-DE" sz="1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Protection</a:t>
                        </a:r>
                        <a:endParaRPr lang="de-DE" sz="1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A2148891-592B-48AF-88EB-66854662E61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3" y="4151422"/>
                      <a:ext cx="132973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ICT- based smart grid services</a:t>
                      </a:r>
                      <a:endParaRPr lang="en-US" sz="1600" b="1" dirty="0">
                        <a:latin typeface="+mn-lt"/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2CC0440B-3818-4EE5-AD71-7A7C6E77238A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393213"/>
                    <a:chOff x="3777140" y="2524471"/>
                    <a:chExt cx="8315518" cy="393213"/>
                  </a:xfrm>
                </p:grpSpPr>
                <p:sp>
                  <p:nvSpPr>
                    <p:cNvPr id="72" name="Rechteck 43">
                      <a:extLst>
                        <a:ext uri="{FF2B5EF4-FFF2-40B4-BE49-F238E27FC236}">
                          <a16:creationId xmlns:a16="http://schemas.microsoft.com/office/drawing/2014/main" id="{9F9E482C-3432-40A0-9674-23854656E3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3" name="Google Shape;174;p7">
                      <a:extLst>
                        <a:ext uri="{FF2B5EF4-FFF2-40B4-BE49-F238E27FC236}">
                          <a16:creationId xmlns:a16="http://schemas.microsoft.com/office/drawing/2014/main" id="{1AF8575A-67F7-4B5A-8684-7FF2EA2F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" name="Google Shape;176;p7">
                      <a:extLst>
                        <a:ext uri="{FF2B5EF4-FFF2-40B4-BE49-F238E27FC236}">
                          <a16:creationId xmlns:a16="http://schemas.microsoft.com/office/drawing/2014/main" id="{B1A64AB1-E1CE-4750-8148-F4FBCC071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b="1" kern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" name="Google Shape;177;p7">
                      <a:extLst>
                        <a:ext uri="{FF2B5EF4-FFF2-40B4-BE49-F238E27FC236}">
                          <a16:creationId xmlns:a16="http://schemas.microsoft.com/office/drawing/2014/main" id="{F2D8D0BD-0D64-4288-B449-99ACEAD68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b="1" kern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" name="Google Shape;178;p7">
                      <a:extLst>
                        <a:ext uri="{FF2B5EF4-FFF2-40B4-BE49-F238E27FC236}">
                          <a16:creationId xmlns:a16="http://schemas.microsoft.com/office/drawing/2014/main" id="{81DF6F61-5DDE-40B9-9AC9-3AE13ACBB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b="1" kern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" name="Textfeld 48">
                      <a:extLst>
                        <a:ext uri="{FF2B5EF4-FFF2-40B4-BE49-F238E27FC236}">
                          <a16:creationId xmlns:a16="http://schemas.microsoft.com/office/drawing/2014/main" id="{14C48843-ED64-4876-B1B5-CCCD1E302F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4"/>
                      <a:ext cx="18233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78" name="Verbinder: gewinkelt 49">
                    <a:extLst>
                      <a:ext uri="{FF2B5EF4-FFF2-40B4-BE49-F238E27FC236}">
                        <a16:creationId xmlns:a16="http://schemas.microsoft.com/office/drawing/2014/main" id="{1F59A1C4-FDBC-4E33-ADDB-D7253A5F0A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Verbinder: gewinkelt 50">
                    <a:extLst>
                      <a:ext uri="{FF2B5EF4-FFF2-40B4-BE49-F238E27FC236}">
                        <a16:creationId xmlns:a16="http://schemas.microsoft.com/office/drawing/2014/main" id="{B9AB2B62-353F-4DCF-80FE-6CF12E6B3724}"/>
                      </a:ext>
                    </a:extLst>
                  </p:cNvPr>
                  <p:cNvCxnSpPr>
                    <a:cxnSpLocks/>
                    <a:stCxn id="62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Verbinder: gewinkelt 52">
                    <a:extLst>
                      <a:ext uri="{FF2B5EF4-FFF2-40B4-BE49-F238E27FC236}">
                        <a16:creationId xmlns:a16="http://schemas.microsoft.com/office/drawing/2014/main" id="{656D5F98-9FF9-4A35-9807-46E0041BF6E7}"/>
                      </a:ext>
                    </a:extLst>
                  </p:cNvPr>
                  <p:cNvCxnSpPr>
                    <a:cxnSpLocks/>
                    <a:endCxn id="72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C87BF93-0A40-4511-B7B9-37CEF12E5E09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83" name="Gerade Verbindung mit Pfeil 56">
                      <a:extLst>
                        <a:ext uri="{FF2B5EF4-FFF2-40B4-BE49-F238E27FC236}">
                          <a16:creationId xmlns:a16="http://schemas.microsoft.com/office/drawing/2014/main" id="{CA03FE57-786D-487C-A16C-E88339310C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Gerade Verbindung mit Pfeil 58">
                      <a:extLst>
                        <a:ext uri="{FF2B5EF4-FFF2-40B4-BE49-F238E27FC236}">
                          <a16:creationId xmlns:a16="http://schemas.microsoft.com/office/drawing/2014/main" id="{0D788978-687E-45DB-A09F-C3E501760C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84" name="Gerade Verbindung mit Pfeil 57">
                <a:extLst>
                  <a:ext uri="{FF2B5EF4-FFF2-40B4-BE49-F238E27FC236}">
                    <a16:creationId xmlns:a16="http://schemas.microsoft.com/office/drawing/2014/main" id="{EFC1EAB8-F4E9-4A15-AB69-3F8C68528E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36" y="4026053"/>
                <a:ext cx="0" cy="287172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Verbinder: gewinkelt 51">
              <a:extLst>
                <a:ext uri="{FF2B5EF4-FFF2-40B4-BE49-F238E27FC236}">
                  <a16:creationId xmlns:a16="http://schemas.microsoft.com/office/drawing/2014/main" id="{9BFE521A-FEA4-4DBA-BB0D-44ED6A3720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747502" y="4225322"/>
              <a:ext cx="463693" cy="12156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Gerade Verbindung mit Pfeil 55">
              <a:extLst>
                <a:ext uri="{FF2B5EF4-FFF2-40B4-BE49-F238E27FC236}">
                  <a16:creationId xmlns:a16="http://schemas.microsoft.com/office/drawing/2014/main" id="{EEC942E1-B6F7-4C37-8636-137FE72C2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4074" y="4616364"/>
              <a:ext cx="0" cy="46219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CABAED9-EAFC-461A-8533-7542AFF749E1}"/>
              </a:ext>
            </a:extLst>
          </p:cNvPr>
          <p:cNvGrpSpPr/>
          <p:nvPr/>
        </p:nvGrpSpPr>
        <p:grpSpPr>
          <a:xfrm>
            <a:off x="48069" y="3516785"/>
            <a:ext cx="3761577" cy="2520690"/>
            <a:chOff x="5165632" y="2539393"/>
            <a:chExt cx="3002871" cy="2190808"/>
          </a:xfrm>
        </p:grpSpPr>
        <p:sp>
          <p:nvSpPr>
            <p:cNvPr id="108" name="Richtungspfeil 8">
              <a:extLst>
                <a:ext uri="{FF2B5EF4-FFF2-40B4-BE49-F238E27FC236}">
                  <a16:creationId xmlns:a16="http://schemas.microsoft.com/office/drawing/2014/main" id="{5C4564E5-74C2-4243-B8DE-1A16F4A9AF5D}"/>
                </a:ext>
              </a:extLst>
            </p:cNvPr>
            <p:cNvSpPr/>
            <p:nvPr/>
          </p:nvSpPr>
          <p:spPr>
            <a:xfrm>
              <a:off x="5165632" y="2539393"/>
              <a:ext cx="3002871" cy="2190808"/>
            </a:xfrm>
            <a:prstGeom prst="homePlate">
              <a:avLst>
                <a:gd name="adj" fmla="val 19773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9" name="Gruppieren 80">
              <a:extLst>
                <a:ext uri="{FF2B5EF4-FFF2-40B4-BE49-F238E27FC236}">
                  <a16:creationId xmlns:a16="http://schemas.microsoft.com/office/drawing/2014/main" id="{45C877F3-C6D1-41A8-AF74-1DFC8DBAC487}"/>
                </a:ext>
              </a:extLst>
            </p:cNvPr>
            <p:cNvGrpSpPr/>
            <p:nvPr/>
          </p:nvGrpSpPr>
          <p:grpSpPr>
            <a:xfrm>
              <a:off x="5225718" y="2728047"/>
              <a:ext cx="1514035" cy="529642"/>
              <a:chOff x="5303262" y="1132781"/>
              <a:chExt cx="1334486" cy="525810"/>
            </a:xfrm>
          </p:grpSpPr>
          <p:sp>
            <p:nvSpPr>
              <p:cNvPr id="121" name="Rechteck 85">
                <a:extLst>
                  <a:ext uri="{FF2B5EF4-FFF2-40B4-BE49-F238E27FC236}">
                    <a16:creationId xmlns:a16="http://schemas.microsoft.com/office/drawing/2014/main" id="{5A41D584-DC6A-4F60-A46C-168E2CCB01D5}"/>
                  </a:ext>
                </a:extLst>
              </p:cNvPr>
              <p:cNvSpPr/>
              <p:nvPr/>
            </p:nvSpPr>
            <p:spPr>
              <a:xfrm>
                <a:off x="5303279" y="1132781"/>
                <a:ext cx="1334469" cy="252285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+mn-lt"/>
                  </a:rPr>
                  <a:t>Data Transfer</a:t>
                </a:r>
              </a:p>
            </p:txBody>
          </p:sp>
          <p:sp>
            <p:nvSpPr>
              <p:cNvPr id="122" name="Rechteck 86">
                <a:extLst>
                  <a:ext uri="{FF2B5EF4-FFF2-40B4-BE49-F238E27FC236}">
                    <a16:creationId xmlns:a16="http://schemas.microsoft.com/office/drawing/2014/main" id="{823A37A2-D6E3-4AFE-830A-A9348D0B2F3E}"/>
                  </a:ext>
                </a:extLst>
              </p:cNvPr>
              <p:cNvSpPr/>
              <p:nvPr/>
            </p:nvSpPr>
            <p:spPr>
              <a:xfrm>
                <a:off x="5303262" y="1432863"/>
                <a:ext cx="1334469" cy="22572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72000" tIns="45720" rIns="91440" bIns="45720" anchor="t">
                <a:spAutoFit/>
              </a:bodyPr>
              <a:lstStyle/>
              <a:p>
                <a:pPr marR="635" algn="ctr"/>
                <a:r>
                  <a:rPr lang="en-US" sz="1100" dirty="0">
                    <a:latin typeface="+mn-lt"/>
                  </a:rPr>
                  <a:t>Routers, links, switches</a:t>
                </a:r>
              </a:p>
            </p:txBody>
          </p:sp>
        </p:grpSp>
        <p:grpSp>
          <p:nvGrpSpPr>
            <p:cNvPr id="111" name="Gruppieren 20">
              <a:extLst>
                <a:ext uri="{FF2B5EF4-FFF2-40B4-BE49-F238E27FC236}">
                  <a16:creationId xmlns:a16="http://schemas.microsoft.com/office/drawing/2014/main" id="{7F3E36D0-8282-4949-94E3-79E097F2DB05}"/>
                </a:ext>
              </a:extLst>
            </p:cNvPr>
            <p:cNvGrpSpPr/>
            <p:nvPr/>
          </p:nvGrpSpPr>
          <p:grpSpPr>
            <a:xfrm>
              <a:off x="5225689" y="4051568"/>
              <a:ext cx="1514017" cy="532238"/>
              <a:chOff x="5303260" y="3326766"/>
              <a:chExt cx="1334469" cy="532236"/>
            </a:xfrm>
          </p:grpSpPr>
          <p:sp>
            <p:nvSpPr>
              <p:cNvPr id="119" name="Rechteck 74">
                <a:extLst>
                  <a:ext uri="{FF2B5EF4-FFF2-40B4-BE49-F238E27FC236}">
                    <a16:creationId xmlns:a16="http://schemas.microsoft.com/office/drawing/2014/main" id="{736C5DDE-5358-4D26-9D63-A74242C347F3}"/>
                  </a:ext>
                </a:extLst>
              </p:cNvPr>
              <p:cNvSpPr/>
              <p:nvPr/>
            </p:nvSpPr>
            <p:spPr>
              <a:xfrm>
                <a:off x="5303260" y="3326766"/>
                <a:ext cx="1326957" cy="240747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 lIns="91440" tIns="45720" rIns="0" bIns="45720" anchor="t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Data Management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0" name="Rechteck 75">
                <a:extLst>
                  <a:ext uri="{FF2B5EF4-FFF2-40B4-BE49-F238E27FC236}">
                    <a16:creationId xmlns:a16="http://schemas.microsoft.com/office/drawing/2014/main" id="{6EA3AEE7-F93E-434D-9FBD-FA8A8278BA6D}"/>
                  </a:ext>
                </a:extLst>
              </p:cNvPr>
              <p:cNvSpPr/>
              <p:nvPr/>
            </p:nvSpPr>
            <p:spPr>
              <a:xfrm>
                <a:off x="5303260" y="3631630"/>
                <a:ext cx="1334469" cy="227372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18000" tIns="45720" rIns="18000" bIns="45720" anchor="t">
                <a:spAutoFit/>
              </a:bodyPr>
              <a:lstStyle/>
              <a:p>
                <a:pPr algn="ctr"/>
                <a:r>
                  <a:rPr lang="en-US" sz="1100" dirty="0">
                    <a:latin typeface="+mn-lt"/>
                  </a:rPr>
                  <a:t>Acquisition, storage </a:t>
                </a:r>
              </a:p>
            </p:txBody>
          </p:sp>
        </p:grpSp>
        <p:grpSp>
          <p:nvGrpSpPr>
            <p:cNvPr id="112" name="Gruppieren 68">
              <a:extLst>
                <a:ext uri="{FF2B5EF4-FFF2-40B4-BE49-F238E27FC236}">
                  <a16:creationId xmlns:a16="http://schemas.microsoft.com/office/drawing/2014/main" id="{609279AE-D4F4-4F73-9341-1B5C6AB680D8}"/>
                </a:ext>
              </a:extLst>
            </p:cNvPr>
            <p:cNvGrpSpPr/>
            <p:nvPr/>
          </p:nvGrpSpPr>
          <p:grpSpPr>
            <a:xfrm>
              <a:off x="5225686" y="3381211"/>
              <a:ext cx="1514046" cy="678590"/>
              <a:chOff x="5303236" y="2237293"/>
              <a:chExt cx="1334496" cy="678593"/>
            </a:xfrm>
          </p:grpSpPr>
          <p:sp>
            <p:nvSpPr>
              <p:cNvPr id="117" name="Rechteck 72">
                <a:extLst>
                  <a:ext uri="{FF2B5EF4-FFF2-40B4-BE49-F238E27FC236}">
                    <a16:creationId xmlns:a16="http://schemas.microsoft.com/office/drawing/2014/main" id="{A5C50E05-DF25-41C4-91AE-1638B726971A}"/>
                  </a:ext>
                </a:extLst>
              </p:cNvPr>
              <p:cNvSpPr/>
              <p:nvPr/>
            </p:nvSpPr>
            <p:spPr>
              <a:xfrm>
                <a:off x="5303236" y="2237293"/>
                <a:ext cx="1334492" cy="254124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+mn-lt"/>
                  </a:rPr>
                  <a:t>Computation</a:t>
                </a:r>
              </a:p>
            </p:txBody>
          </p:sp>
          <p:sp>
            <p:nvSpPr>
              <p:cNvPr id="118" name="Rechteck 73">
                <a:extLst>
                  <a:ext uri="{FF2B5EF4-FFF2-40B4-BE49-F238E27FC236}">
                    <a16:creationId xmlns:a16="http://schemas.microsoft.com/office/drawing/2014/main" id="{D133ABC5-ADED-4EA9-8206-976C2ADA2CD0}"/>
                  </a:ext>
                </a:extLst>
              </p:cNvPr>
              <p:cNvSpPr/>
              <p:nvPr/>
            </p:nvSpPr>
            <p:spPr>
              <a:xfrm>
                <a:off x="5303262" y="2541388"/>
                <a:ext cx="1334470" cy="37449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72000" tIns="45720" rIns="36000" bIns="45720" anchor="t">
                <a:spAutoFit/>
              </a:bodyPr>
              <a:lstStyle/>
              <a:p>
                <a:pPr algn="ctr"/>
                <a:r>
                  <a:rPr lang="en-US" sz="1100" dirty="0">
                    <a:latin typeface="+mn-lt"/>
                  </a:rPr>
                  <a:t>Servers, intelligent electronic devices</a:t>
                </a:r>
              </a:p>
            </p:txBody>
          </p:sp>
        </p:grpSp>
        <p:sp>
          <p:nvSpPr>
            <p:cNvPr id="113" name="Rechteck 23">
              <a:extLst>
                <a:ext uri="{FF2B5EF4-FFF2-40B4-BE49-F238E27FC236}">
                  <a16:creationId xmlns:a16="http://schemas.microsoft.com/office/drawing/2014/main" id="{CAA515FD-0C20-407F-9CAC-B650D8D4B6B5}"/>
                </a:ext>
              </a:extLst>
            </p:cNvPr>
            <p:cNvSpPr/>
            <p:nvPr/>
          </p:nvSpPr>
          <p:spPr>
            <a:xfrm>
              <a:off x="6846632" y="3498038"/>
              <a:ext cx="1247770" cy="294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Latency</a:t>
              </a:r>
            </a:p>
          </p:txBody>
        </p:sp>
        <p:sp>
          <p:nvSpPr>
            <p:cNvPr id="114" name="Rechteck 24">
              <a:extLst>
                <a:ext uri="{FF2B5EF4-FFF2-40B4-BE49-F238E27FC236}">
                  <a16:creationId xmlns:a16="http://schemas.microsoft.com/office/drawing/2014/main" id="{36A3CBA0-159B-4804-9CD3-863B08E3B5A6}"/>
                </a:ext>
              </a:extLst>
            </p:cNvPr>
            <p:cNvSpPr/>
            <p:nvPr/>
          </p:nvSpPr>
          <p:spPr>
            <a:xfrm>
              <a:off x="6822415" y="4109464"/>
              <a:ext cx="1247770" cy="294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Correctness</a:t>
              </a:r>
            </a:p>
          </p:txBody>
        </p:sp>
        <p:sp>
          <p:nvSpPr>
            <p:cNvPr id="115" name="Rechteck 25">
              <a:extLst>
                <a:ext uri="{FF2B5EF4-FFF2-40B4-BE49-F238E27FC236}">
                  <a16:creationId xmlns:a16="http://schemas.microsoft.com/office/drawing/2014/main" id="{3B57452F-E8BB-4CDD-BB40-B06E4BD7709D}"/>
                </a:ext>
              </a:extLst>
            </p:cNvPr>
            <p:cNvSpPr/>
            <p:nvPr/>
          </p:nvSpPr>
          <p:spPr>
            <a:xfrm>
              <a:off x="6822415" y="2831202"/>
              <a:ext cx="1247770" cy="50824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Data Availability</a:t>
              </a:r>
            </a:p>
          </p:txBody>
        </p:sp>
        <p:sp>
          <p:nvSpPr>
            <p:cNvPr id="116" name="Gleichschenkliges Dreieck 22">
              <a:extLst>
                <a:ext uri="{FF2B5EF4-FFF2-40B4-BE49-F238E27FC236}">
                  <a16:creationId xmlns:a16="http://schemas.microsoft.com/office/drawing/2014/main" id="{4B97F031-095D-4FA2-BDAF-DC7D2759F843}"/>
                </a:ext>
              </a:extLst>
            </p:cNvPr>
            <p:cNvSpPr/>
            <p:nvPr/>
          </p:nvSpPr>
          <p:spPr>
            <a:xfrm rot="5400000">
              <a:off x="6004688" y="3538872"/>
              <a:ext cx="1881198" cy="267658"/>
            </a:xfrm>
            <a:prstGeom prst="triangle">
              <a:avLst>
                <a:gd name="adj" fmla="val 4960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itle 1">
            <a:extLst>
              <a:ext uri="{FF2B5EF4-FFF2-40B4-BE49-F238E27FC236}">
                <a16:creationId xmlns:a16="http://schemas.microsoft.com/office/drawing/2014/main" id="{8D45359C-61C3-46EB-9238-6B18709B9348}"/>
              </a:ext>
            </a:extLst>
          </p:cNvPr>
          <p:cNvSpPr txBox="1">
            <a:spLocks/>
          </p:cNvSpPr>
          <p:nvPr/>
        </p:nvSpPr>
        <p:spPr bwMode="auto">
          <a:xfrm>
            <a:off x="409216" y="676401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i="0" kern="0" dirty="0">
                <a:solidFill>
                  <a:schemeClr val="tx1"/>
                </a:solidFill>
                <a:latin typeface="+mn-lt"/>
              </a:rPr>
              <a:t>ICT-based power grid services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EC7F52-36BF-42B4-9E93-706B86492785}"/>
              </a:ext>
            </a:extLst>
          </p:cNvPr>
          <p:cNvSpPr txBox="1"/>
          <p:nvPr/>
        </p:nvSpPr>
        <p:spPr>
          <a:xfrm>
            <a:off x="6549717" y="5818819"/>
            <a:ext cx="5207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n-lt"/>
              </a:rPr>
              <a:t>State </a:t>
            </a:r>
            <a:r>
              <a:rPr lang="de-DE" sz="1200" b="1" dirty="0" err="1">
                <a:latin typeface="+mn-lt"/>
              </a:rPr>
              <a:t>transitions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depicted</a:t>
            </a:r>
            <a:r>
              <a:rPr lang="de-DE" sz="1200" b="1" dirty="0">
                <a:latin typeface="+mn-lt"/>
              </a:rPr>
              <a:t> in </a:t>
            </a:r>
            <a:r>
              <a:rPr lang="de-DE" sz="1200" b="1" dirty="0" err="1">
                <a:latin typeface="+mn-lt"/>
              </a:rPr>
              <a:t>the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figure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above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are</a:t>
            </a:r>
            <a:r>
              <a:rPr lang="de-DE" sz="1200" b="1" dirty="0">
                <a:latin typeface="+mn-lt"/>
              </a:rPr>
              <a:t> non-exhaustive.</a:t>
            </a:r>
            <a:endParaRPr lang="en-GB" sz="1200" b="1" dirty="0">
              <a:latin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C7738A-21E0-4D7E-8B3E-734F58886EC2}"/>
              </a:ext>
            </a:extLst>
          </p:cNvPr>
          <p:cNvSpPr txBox="1"/>
          <p:nvPr/>
        </p:nvSpPr>
        <p:spPr>
          <a:xfrm>
            <a:off x="2832100" y="6004389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Klaes</a:t>
            </a:r>
            <a:r>
              <a:rPr lang="de-DE" sz="1200" dirty="0">
                <a:latin typeface="+mn-lt"/>
              </a:rPr>
              <a:t> 2020, DACH+ Energy </a:t>
            </a:r>
            <a:r>
              <a:rPr lang="de-DE" sz="1200" dirty="0" err="1">
                <a:latin typeface="+mn-lt"/>
              </a:rPr>
              <a:t>Informatics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Conf</a:t>
            </a:r>
            <a:r>
              <a:rPr lang="de-DE" sz="1200" dirty="0">
                <a:latin typeface="+mn-lt"/>
              </a:rPr>
              <a:t>.]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035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3556-9692-4291-8420-34DCC1E1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Interdependencies and Resilience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BE01-3DC9-4BAE-B2E7-7A18BE5B3F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1001437"/>
            <a:ext cx="11760626" cy="4947844"/>
          </a:xfrm>
        </p:spPr>
        <p:txBody>
          <a:bodyPr/>
          <a:lstStyle/>
          <a:p>
            <a:r>
              <a:rPr lang="en-US" dirty="0"/>
              <a:t>These services encapsulate the power-ICT interdependencies</a:t>
            </a:r>
          </a:p>
          <a:p>
            <a:r>
              <a:rPr lang="en-US" dirty="0"/>
              <a:t>The state of a service, e.g., state estimation, can impact the state of other services, e.g., protection</a:t>
            </a:r>
          </a:p>
          <a:p>
            <a:pPr lvl="1"/>
            <a:r>
              <a:rPr lang="en-US" dirty="0"/>
              <a:t>Limited state estimation service state implies that the output may be incorrect or delayed due to loss of certain measurement data</a:t>
            </a:r>
          </a:p>
          <a:p>
            <a:pPr lvl="1"/>
            <a:r>
              <a:rPr lang="en-US" dirty="0"/>
              <a:t>Based on Limited state estimation service state, protection operates based on incorrect information or only local information</a:t>
            </a:r>
          </a:p>
          <a:p>
            <a:pPr lvl="2"/>
            <a:r>
              <a:rPr lang="en-US" dirty="0"/>
              <a:t>This could lead to a potential fault not being cleared and the power system in Emergency state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661E5-D26B-4CA1-94CD-6A496D25BE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12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0686-A726-4A12-A1F0-F81A3D7D24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2A8FA0-F7A8-403D-98A0-FEAAE2F6E24C}"/>
              </a:ext>
            </a:extLst>
          </p:cNvPr>
          <p:cNvGrpSpPr/>
          <p:nvPr/>
        </p:nvGrpSpPr>
        <p:grpSpPr>
          <a:xfrm>
            <a:off x="3777140" y="3430032"/>
            <a:ext cx="8315518" cy="2198855"/>
            <a:chOff x="3777140" y="3297460"/>
            <a:chExt cx="8315518" cy="21988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690C8E-C522-4980-B188-04EA492D3F35}"/>
                </a:ext>
              </a:extLst>
            </p:cNvPr>
            <p:cNvGrpSpPr/>
            <p:nvPr/>
          </p:nvGrpSpPr>
          <p:grpSpPr>
            <a:xfrm>
              <a:off x="3777140" y="3297460"/>
              <a:ext cx="8315518" cy="2198855"/>
              <a:chOff x="3777140" y="3297460"/>
              <a:chExt cx="8315518" cy="21988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7FAC9B3-8700-407F-A939-4EFD085467A2}"/>
                  </a:ext>
                </a:extLst>
              </p:cNvPr>
              <p:cNvGrpSpPr/>
              <p:nvPr/>
            </p:nvGrpSpPr>
            <p:grpSpPr>
              <a:xfrm>
                <a:off x="3777140" y="3297460"/>
                <a:ext cx="8315518" cy="2198855"/>
                <a:chOff x="3777140" y="3042485"/>
                <a:chExt cx="8315518" cy="2198855"/>
              </a:xfrm>
            </p:grpSpPr>
            <p:cxnSp>
              <p:nvCxnSpPr>
                <p:cNvPr id="88" name="Gerade Verbindung mit Pfeil 63">
                  <a:extLst>
                    <a:ext uri="{FF2B5EF4-FFF2-40B4-BE49-F238E27FC236}">
                      <a16:creationId xmlns:a16="http://schemas.microsoft.com/office/drawing/2014/main" id="{4F267052-D5AA-45D7-8E13-AE66B7D97833}"/>
                    </a:ext>
                  </a:extLst>
                </p:cNvPr>
                <p:cNvCxnSpPr/>
                <p:nvPr/>
              </p:nvCxnSpPr>
              <p:spPr>
                <a:xfrm>
                  <a:off x="9821648" y="4104574"/>
                  <a:ext cx="57257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mit Pfeil 64">
                  <a:extLst>
                    <a:ext uri="{FF2B5EF4-FFF2-40B4-BE49-F238E27FC236}">
                      <a16:creationId xmlns:a16="http://schemas.microsoft.com/office/drawing/2014/main" id="{C5F85675-5994-413E-9B75-D6DCD963D52B}"/>
                    </a:ext>
                  </a:extLst>
                </p:cNvPr>
                <p:cNvCxnSpPr/>
                <p:nvPr/>
              </p:nvCxnSpPr>
              <p:spPr>
                <a:xfrm>
                  <a:off x="9821648" y="4926315"/>
                  <a:ext cx="572570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feld 65">
                  <a:extLst>
                    <a:ext uri="{FF2B5EF4-FFF2-40B4-BE49-F238E27FC236}">
                      <a16:creationId xmlns:a16="http://schemas.microsoft.com/office/drawing/2014/main" id="{4594FC87-8A92-4BE0-9A25-0757191C01AF}"/>
                    </a:ext>
                  </a:extLst>
                </p:cNvPr>
                <p:cNvSpPr txBox="1"/>
                <p:nvPr/>
              </p:nvSpPr>
              <p:spPr>
                <a:xfrm>
                  <a:off x="10342243" y="3885775"/>
                  <a:ext cx="123649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DE" sz="1400" dirty="0">
                      <a:latin typeface="+mn-lt"/>
                    </a:rPr>
                    <a:t>Direct State </a:t>
                  </a:r>
                  <a:r>
                    <a:rPr lang="de-DE" sz="1400" dirty="0" err="1">
                      <a:latin typeface="+mn-lt"/>
                    </a:rPr>
                    <a:t>Transitions</a:t>
                  </a:r>
                  <a:endParaRPr lang="de-DE" sz="1400" dirty="0">
                    <a:latin typeface="+mn-lt"/>
                    <a:cs typeface="Calibri"/>
                  </a:endParaRPr>
                </a:p>
              </p:txBody>
            </p:sp>
            <p:sp>
              <p:nvSpPr>
                <p:cNvPr id="91" name="Textfeld 66">
                  <a:extLst>
                    <a:ext uri="{FF2B5EF4-FFF2-40B4-BE49-F238E27FC236}">
                      <a16:creationId xmlns:a16="http://schemas.microsoft.com/office/drawing/2014/main" id="{9A28C5E8-B145-4985-BFAC-B17426F69025}"/>
                    </a:ext>
                  </a:extLst>
                </p:cNvPr>
                <p:cNvSpPr txBox="1"/>
                <p:nvPr/>
              </p:nvSpPr>
              <p:spPr>
                <a:xfrm>
                  <a:off x="10348544" y="4502676"/>
                  <a:ext cx="1411120" cy="73866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DE" sz="1400" dirty="0">
                      <a:latin typeface="+mn-lt"/>
                    </a:rPr>
                    <a:t>Conditional State </a:t>
                  </a:r>
                  <a:r>
                    <a:rPr lang="de-DE" sz="1400" dirty="0" err="1">
                      <a:latin typeface="+mn-lt"/>
                    </a:rPr>
                    <a:t>Transitions</a:t>
                  </a:r>
                  <a:endParaRPr lang="de-DE" sz="1400" dirty="0">
                    <a:latin typeface="+mn-lt"/>
                    <a:cs typeface="Calibri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A783D91-41DE-4A13-B7A5-64F661C00D83}"/>
                    </a:ext>
                  </a:extLst>
                </p:cNvPr>
                <p:cNvGrpSpPr/>
                <p:nvPr/>
              </p:nvGrpSpPr>
              <p:grpSpPr>
                <a:xfrm>
                  <a:off x="3777140" y="3042485"/>
                  <a:ext cx="8315518" cy="2193092"/>
                  <a:chOff x="3777140" y="3042485"/>
                  <a:chExt cx="8315518" cy="2193092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0F233A11-A48E-4C4C-AB13-C30A4D966D1E}"/>
                      </a:ext>
                    </a:extLst>
                  </p:cNvPr>
                  <p:cNvGrpSpPr/>
                  <p:nvPr/>
                </p:nvGrpSpPr>
                <p:grpSpPr>
                  <a:xfrm>
                    <a:off x="3837080" y="3902052"/>
                    <a:ext cx="5746281" cy="1333525"/>
                    <a:chOff x="3837080" y="3902052"/>
                    <a:chExt cx="5746281" cy="1333525"/>
                  </a:xfrm>
                </p:grpSpPr>
                <p:sp>
                  <p:nvSpPr>
                    <p:cNvPr id="58" name="Rechteck 29">
                      <a:extLst>
                        <a:ext uri="{FF2B5EF4-FFF2-40B4-BE49-F238E27FC236}">
                          <a16:creationId xmlns:a16="http://schemas.microsoft.com/office/drawing/2014/main" id="{5A7C97DA-3BA3-4F9B-B6A6-622C41094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80" y="3920067"/>
                      <a:ext cx="5746281" cy="1315510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59" name="Gruppieren 30">
                      <a:extLst>
                        <a:ext uri="{FF2B5EF4-FFF2-40B4-BE49-F238E27FC236}">
                          <a16:creationId xmlns:a16="http://schemas.microsoft.com/office/drawing/2014/main" id="{07EF22A6-F1CE-4F42-BF93-C30E1E327B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89882"/>
                      <a:ext cx="4609063" cy="523220"/>
                      <a:chOff x="709348" y="3446018"/>
                      <a:chExt cx="3137851" cy="356004"/>
                    </a:xfrm>
                  </p:grpSpPr>
                  <p:sp>
                    <p:nvSpPr>
                      <p:cNvPr id="60" name="Rechteck 31">
                        <a:extLst>
                          <a:ext uri="{FF2B5EF4-FFF2-40B4-BE49-F238E27FC236}">
                            <a16:creationId xmlns:a16="http://schemas.microsoft.com/office/drawing/2014/main" id="{5C83EFE7-437D-45A1-8209-A98C8A66D7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61" name="Google Shape;174;p7">
                        <a:extLst>
                          <a:ext uri="{FF2B5EF4-FFF2-40B4-BE49-F238E27FC236}">
                            <a16:creationId xmlns:a16="http://schemas.microsoft.com/office/drawing/2014/main" id="{304D8709-F492-49D6-B0D5-1515C639F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2" name="Google Shape;176;p7">
                        <a:extLst>
                          <a:ext uri="{FF2B5EF4-FFF2-40B4-BE49-F238E27FC236}">
                            <a16:creationId xmlns:a16="http://schemas.microsoft.com/office/drawing/2014/main" id="{90CF6DDF-5D22-4C76-B51D-F56818006C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3" name="Google Shape;177;p7">
                        <a:extLst>
                          <a:ext uri="{FF2B5EF4-FFF2-40B4-BE49-F238E27FC236}">
                            <a16:creationId xmlns:a16="http://schemas.microsoft.com/office/drawing/2014/main" id="{99C0C658-D884-4388-B68B-7AD0C05DF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4" name="Textfeld 35">
                        <a:extLst>
                          <a:ext uri="{FF2B5EF4-FFF2-40B4-BE49-F238E27FC236}">
                            <a16:creationId xmlns:a16="http://schemas.microsoft.com/office/drawing/2014/main" id="{971694BE-6FC3-4C38-A1D6-CF61600285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46018"/>
                        <a:ext cx="810047" cy="356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Estimation</a:t>
                        </a:r>
                      </a:p>
                    </p:txBody>
                  </p:sp>
                </p:grpSp>
                <p:grpSp>
                  <p:nvGrpSpPr>
                    <p:cNvPr id="65" name="Gruppieren 36">
                      <a:extLst>
                        <a:ext uri="{FF2B5EF4-FFF2-40B4-BE49-F238E27FC236}">
                          <a16:creationId xmlns:a16="http://schemas.microsoft.com/office/drawing/2014/main" id="{759BC0B0-82F5-4025-A3E2-94CBB36631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77457"/>
                      <a:ext cx="4644728" cy="523222"/>
                      <a:chOff x="689668" y="2961268"/>
                      <a:chExt cx="3162132" cy="356004"/>
                    </a:xfrm>
                  </p:grpSpPr>
                  <p:sp>
                    <p:nvSpPr>
                      <p:cNvPr id="66" name="Rechteck 37">
                        <a:extLst>
                          <a:ext uri="{FF2B5EF4-FFF2-40B4-BE49-F238E27FC236}">
                            <a16:creationId xmlns:a16="http://schemas.microsoft.com/office/drawing/2014/main" id="{2AE4C040-9B34-4ED2-9D82-1B0BCFF45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67" name="Google Shape;174;p7">
                        <a:extLst>
                          <a:ext uri="{FF2B5EF4-FFF2-40B4-BE49-F238E27FC236}">
                            <a16:creationId xmlns:a16="http://schemas.microsoft.com/office/drawing/2014/main" id="{67DB0B3C-2B68-4F9C-87DF-BCABAFF696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8" name="Google Shape;176;p7">
                        <a:extLst>
                          <a:ext uri="{FF2B5EF4-FFF2-40B4-BE49-F238E27FC236}">
                            <a16:creationId xmlns:a16="http://schemas.microsoft.com/office/drawing/2014/main" id="{99863C67-63D1-4CC6-A2BD-33256363C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" name="Google Shape;177;p7">
                        <a:extLst>
                          <a:ext uri="{FF2B5EF4-FFF2-40B4-BE49-F238E27FC236}">
                            <a16:creationId xmlns:a16="http://schemas.microsoft.com/office/drawing/2014/main" id="{E1962DC0-175D-4F0C-A443-8B8DAD959B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0" name="Textfeld 41">
                        <a:extLst>
                          <a:ext uri="{FF2B5EF4-FFF2-40B4-BE49-F238E27FC236}">
                            <a16:creationId xmlns:a16="http://schemas.microsoft.com/office/drawing/2014/main" id="{5E38FC4B-9257-4A63-890B-D46525F80BF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61268"/>
                        <a:ext cx="802090" cy="356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Adaptive Protection</a:t>
                        </a:r>
                      </a:p>
                    </p:txBody>
                  </p:sp>
                </p:grp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A2148891-592B-48AF-88EB-66854662E61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3" y="4397643"/>
                      <a:ext cx="132973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endParaRPr lang="en-US" sz="1600" b="1" dirty="0">
                        <a:latin typeface="+mn-lt"/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2CC0440B-3818-4EE5-AD71-7A7C6E77238A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393213"/>
                    <a:chOff x="3777140" y="2524471"/>
                    <a:chExt cx="8315518" cy="393213"/>
                  </a:xfrm>
                </p:grpSpPr>
                <p:sp>
                  <p:nvSpPr>
                    <p:cNvPr id="72" name="Rechteck 43">
                      <a:extLst>
                        <a:ext uri="{FF2B5EF4-FFF2-40B4-BE49-F238E27FC236}">
                          <a16:creationId xmlns:a16="http://schemas.microsoft.com/office/drawing/2014/main" id="{9F9E482C-3432-40A0-9674-23854656E3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3" name="Google Shape;174;p7">
                      <a:extLst>
                        <a:ext uri="{FF2B5EF4-FFF2-40B4-BE49-F238E27FC236}">
                          <a16:creationId xmlns:a16="http://schemas.microsoft.com/office/drawing/2014/main" id="{1AF8575A-67F7-4B5A-8684-7FF2EA2F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" name="Google Shape;176;p7">
                      <a:extLst>
                        <a:ext uri="{FF2B5EF4-FFF2-40B4-BE49-F238E27FC236}">
                          <a16:creationId xmlns:a16="http://schemas.microsoft.com/office/drawing/2014/main" id="{B1A64AB1-E1CE-4750-8148-F4FBCC071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b="1" kern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" name="Google Shape;177;p7">
                      <a:extLst>
                        <a:ext uri="{FF2B5EF4-FFF2-40B4-BE49-F238E27FC236}">
                          <a16:creationId xmlns:a16="http://schemas.microsoft.com/office/drawing/2014/main" id="{F2D8D0BD-0D64-4288-B449-99ACEAD68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b="1" kern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" name="Google Shape;178;p7">
                      <a:extLst>
                        <a:ext uri="{FF2B5EF4-FFF2-40B4-BE49-F238E27FC236}">
                          <a16:creationId xmlns:a16="http://schemas.microsoft.com/office/drawing/2014/main" id="{81DF6F61-5DDE-40B9-9AC9-3AE13ACBB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b="1" kern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" name="Textfeld 48">
                      <a:extLst>
                        <a:ext uri="{FF2B5EF4-FFF2-40B4-BE49-F238E27FC236}">
                          <a16:creationId xmlns:a16="http://schemas.microsoft.com/office/drawing/2014/main" id="{14C48843-ED64-4876-B1B5-CCCD1E302F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4"/>
                      <a:ext cx="18233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78" name="Verbinder: gewinkelt 49">
                    <a:extLst>
                      <a:ext uri="{FF2B5EF4-FFF2-40B4-BE49-F238E27FC236}">
                        <a16:creationId xmlns:a16="http://schemas.microsoft.com/office/drawing/2014/main" id="{1F59A1C4-FDBC-4E33-ADDB-D7253A5F0A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Verbinder: gewinkelt 50">
                    <a:extLst>
                      <a:ext uri="{FF2B5EF4-FFF2-40B4-BE49-F238E27FC236}">
                        <a16:creationId xmlns:a16="http://schemas.microsoft.com/office/drawing/2014/main" id="{B9AB2B62-353F-4DCF-80FE-6CF12E6B3724}"/>
                      </a:ext>
                    </a:extLst>
                  </p:cNvPr>
                  <p:cNvCxnSpPr>
                    <a:cxnSpLocks/>
                    <a:stCxn id="62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Verbinder: gewinkelt 52">
                    <a:extLst>
                      <a:ext uri="{FF2B5EF4-FFF2-40B4-BE49-F238E27FC236}">
                        <a16:creationId xmlns:a16="http://schemas.microsoft.com/office/drawing/2014/main" id="{656D5F98-9FF9-4A35-9807-46E0041BF6E7}"/>
                      </a:ext>
                    </a:extLst>
                  </p:cNvPr>
                  <p:cNvCxnSpPr>
                    <a:cxnSpLocks/>
                    <a:endCxn id="72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C87BF93-0A40-4511-B7B9-37CEF12E5E09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83" name="Gerade Verbindung mit Pfeil 56">
                      <a:extLst>
                        <a:ext uri="{FF2B5EF4-FFF2-40B4-BE49-F238E27FC236}">
                          <a16:creationId xmlns:a16="http://schemas.microsoft.com/office/drawing/2014/main" id="{CA03FE57-786D-487C-A16C-E88339310C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Gerade Verbindung mit Pfeil 58">
                      <a:extLst>
                        <a:ext uri="{FF2B5EF4-FFF2-40B4-BE49-F238E27FC236}">
                          <a16:creationId xmlns:a16="http://schemas.microsoft.com/office/drawing/2014/main" id="{0D788978-687E-45DB-A09F-C3E501760C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84" name="Gerade Verbindung mit Pfeil 57">
                <a:extLst>
                  <a:ext uri="{FF2B5EF4-FFF2-40B4-BE49-F238E27FC236}">
                    <a16:creationId xmlns:a16="http://schemas.microsoft.com/office/drawing/2014/main" id="{EFC1EAB8-F4E9-4A15-AB69-3F8C68528E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36" y="4026053"/>
                <a:ext cx="0" cy="287172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Verbinder: gewinkelt 51">
              <a:extLst>
                <a:ext uri="{FF2B5EF4-FFF2-40B4-BE49-F238E27FC236}">
                  <a16:creationId xmlns:a16="http://schemas.microsoft.com/office/drawing/2014/main" id="{9BFE521A-FEA4-4DBA-BB0D-44ED6A3720E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747502" y="4225322"/>
              <a:ext cx="463693" cy="12156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Gerade Verbindung mit Pfeil 55">
              <a:extLst>
                <a:ext uri="{FF2B5EF4-FFF2-40B4-BE49-F238E27FC236}">
                  <a16:creationId xmlns:a16="http://schemas.microsoft.com/office/drawing/2014/main" id="{EEC942E1-B6F7-4C37-8636-137FE72C2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4074" y="4616364"/>
              <a:ext cx="0" cy="46219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CABAED9-EAFC-461A-8533-7542AFF749E1}"/>
              </a:ext>
            </a:extLst>
          </p:cNvPr>
          <p:cNvGrpSpPr/>
          <p:nvPr/>
        </p:nvGrpSpPr>
        <p:grpSpPr>
          <a:xfrm>
            <a:off x="48069" y="3437646"/>
            <a:ext cx="3761577" cy="2520690"/>
            <a:chOff x="5165632" y="2539393"/>
            <a:chExt cx="3002871" cy="2190808"/>
          </a:xfrm>
        </p:grpSpPr>
        <p:sp>
          <p:nvSpPr>
            <p:cNvPr id="108" name="Richtungspfeil 8">
              <a:extLst>
                <a:ext uri="{FF2B5EF4-FFF2-40B4-BE49-F238E27FC236}">
                  <a16:creationId xmlns:a16="http://schemas.microsoft.com/office/drawing/2014/main" id="{5C4564E5-74C2-4243-B8DE-1A16F4A9AF5D}"/>
                </a:ext>
              </a:extLst>
            </p:cNvPr>
            <p:cNvSpPr/>
            <p:nvPr/>
          </p:nvSpPr>
          <p:spPr>
            <a:xfrm>
              <a:off x="5165632" y="2539393"/>
              <a:ext cx="3002871" cy="2190808"/>
            </a:xfrm>
            <a:prstGeom prst="homePlate">
              <a:avLst>
                <a:gd name="adj" fmla="val 19773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9" name="Gruppieren 80">
              <a:extLst>
                <a:ext uri="{FF2B5EF4-FFF2-40B4-BE49-F238E27FC236}">
                  <a16:creationId xmlns:a16="http://schemas.microsoft.com/office/drawing/2014/main" id="{45C877F3-C6D1-41A8-AF74-1DFC8DBAC487}"/>
                </a:ext>
              </a:extLst>
            </p:cNvPr>
            <p:cNvGrpSpPr/>
            <p:nvPr/>
          </p:nvGrpSpPr>
          <p:grpSpPr>
            <a:xfrm>
              <a:off x="5225718" y="2728047"/>
              <a:ext cx="1514035" cy="529642"/>
              <a:chOff x="5303262" y="1132781"/>
              <a:chExt cx="1334486" cy="525810"/>
            </a:xfrm>
          </p:grpSpPr>
          <p:sp>
            <p:nvSpPr>
              <p:cNvPr id="121" name="Rechteck 85">
                <a:extLst>
                  <a:ext uri="{FF2B5EF4-FFF2-40B4-BE49-F238E27FC236}">
                    <a16:creationId xmlns:a16="http://schemas.microsoft.com/office/drawing/2014/main" id="{5A41D584-DC6A-4F60-A46C-168E2CCB01D5}"/>
                  </a:ext>
                </a:extLst>
              </p:cNvPr>
              <p:cNvSpPr/>
              <p:nvPr/>
            </p:nvSpPr>
            <p:spPr>
              <a:xfrm>
                <a:off x="5303279" y="1132781"/>
                <a:ext cx="1334469" cy="252285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+mn-lt"/>
                  </a:rPr>
                  <a:t>Data Transfer</a:t>
                </a:r>
              </a:p>
            </p:txBody>
          </p:sp>
          <p:sp>
            <p:nvSpPr>
              <p:cNvPr id="122" name="Rechteck 86">
                <a:extLst>
                  <a:ext uri="{FF2B5EF4-FFF2-40B4-BE49-F238E27FC236}">
                    <a16:creationId xmlns:a16="http://schemas.microsoft.com/office/drawing/2014/main" id="{823A37A2-D6E3-4AFE-830A-A9348D0B2F3E}"/>
                  </a:ext>
                </a:extLst>
              </p:cNvPr>
              <p:cNvSpPr/>
              <p:nvPr/>
            </p:nvSpPr>
            <p:spPr>
              <a:xfrm>
                <a:off x="5303262" y="1432863"/>
                <a:ext cx="1334469" cy="22572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72000" tIns="45720" rIns="91440" bIns="45720" anchor="t">
                <a:spAutoFit/>
              </a:bodyPr>
              <a:lstStyle/>
              <a:p>
                <a:pPr marR="635" algn="ctr"/>
                <a:r>
                  <a:rPr lang="en-US" sz="1100" dirty="0">
                    <a:latin typeface="+mn-lt"/>
                  </a:rPr>
                  <a:t>Routers, links, switches</a:t>
                </a:r>
              </a:p>
            </p:txBody>
          </p:sp>
        </p:grpSp>
        <p:grpSp>
          <p:nvGrpSpPr>
            <p:cNvPr id="111" name="Gruppieren 20">
              <a:extLst>
                <a:ext uri="{FF2B5EF4-FFF2-40B4-BE49-F238E27FC236}">
                  <a16:creationId xmlns:a16="http://schemas.microsoft.com/office/drawing/2014/main" id="{7F3E36D0-8282-4949-94E3-79E097F2DB05}"/>
                </a:ext>
              </a:extLst>
            </p:cNvPr>
            <p:cNvGrpSpPr/>
            <p:nvPr/>
          </p:nvGrpSpPr>
          <p:grpSpPr>
            <a:xfrm>
              <a:off x="5225689" y="4051568"/>
              <a:ext cx="1514017" cy="532238"/>
              <a:chOff x="5303260" y="3326766"/>
              <a:chExt cx="1334469" cy="532236"/>
            </a:xfrm>
          </p:grpSpPr>
          <p:sp>
            <p:nvSpPr>
              <p:cNvPr id="119" name="Rechteck 74">
                <a:extLst>
                  <a:ext uri="{FF2B5EF4-FFF2-40B4-BE49-F238E27FC236}">
                    <a16:creationId xmlns:a16="http://schemas.microsoft.com/office/drawing/2014/main" id="{736C5DDE-5358-4D26-9D63-A74242C347F3}"/>
                  </a:ext>
                </a:extLst>
              </p:cNvPr>
              <p:cNvSpPr/>
              <p:nvPr/>
            </p:nvSpPr>
            <p:spPr>
              <a:xfrm>
                <a:off x="5303260" y="3326766"/>
                <a:ext cx="1326957" cy="240747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 lIns="91440" tIns="45720" rIns="0" bIns="45720" anchor="t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Data Management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0" name="Rechteck 75">
                <a:extLst>
                  <a:ext uri="{FF2B5EF4-FFF2-40B4-BE49-F238E27FC236}">
                    <a16:creationId xmlns:a16="http://schemas.microsoft.com/office/drawing/2014/main" id="{6EA3AEE7-F93E-434D-9FBD-FA8A8278BA6D}"/>
                  </a:ext>
                </a:extLst>
              </p:cNvPr>
              <p:cNvSpPr/>
              <p:nvPr/>
            </p:nvSpPr>
            <p:spPr>
              <a:xfrm>
                <a:off x="5303260" y="3631630"/>
                <a:ext cx="1334469" cy="227372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18000" tIns="45720" rIns="18000" bIns="45720" anchor="t">
                <a:spAutoFit/>
              </a:bodyPr>
              <a:lstStyle/>
              <a:p>
                <a:pPr algn="ctr"/>
                <a:r>
                  <a:rPr lang="en-US" sz="1100" dirty="0">
                    <a:latin typeface="+mn-lt"/>
                  </a:rPr>
                  <a:t>Acquisition, storage </a:t>
                </a:r>
              </a:p>
            </p:txBody>
          </p:sp>
        </p:grpSp>
        <p:grpSp>
          <p:nvGrpSpPr>
            <p:cNvPr id="112" name="Gruppieren 68">
              <a:extLst>
                <a:ext uri="{FF2B5EF4-FFF2-40B4-BE49-F238E27FC236}">
                  <a16:creationId xmlns:a16="http://schemas.microsoft.com/office/drawing/2014/main" id="{609279AE-D4F4-4F73-9341-1B5C6AB680D8}"/>
                </a:ext>
              </a:extLst>
            </p:cNvPr>
            <p:cNvGrpSpPr/>
            <p:nvPr/>
          </p:nvGrpSpPr>
          <p:grpSpPr>
            <a:xfrm>
              <a:off x="5225686" y="3381211"/>
              <a:ext cx="1514046" cy="678590"/>
              <a:chOff x="5303236" y="2237293"/>
              <a:chExt cx="1334496" cy="678593"/>
            </a:xfrm>
          </p:grpSpPr>
          <p:sp>
            <p:nvSpPr>
              <p:cNvPr id="117" name="Rechteck 72">
                <a:extLst>
                  <a:ext uri="{FF2B5EF4-FFF2-40B4-BE49-F238E27FC236}">
                    <a16:creationId xmlns:a16="http://schemas.microsoft.com/office/drawing/2014/main" id="{A5C50E05-DF25-41C4-91AE-1638B726971A}"/>
                  </a:ext>
                </a:extLst>
              </p:cNvPr>
              <p:cNvSpPr/>
              <p:nvPr/>
            </p:nvSpPr>
            <p:spPr>
              <a:xfrm>
                <a:off x="5303236" y="2237293"/>
                <a:ext cx="1334492" cy="254124"/>
              </a:xfrm>
              <a:prstGeom prst="rect">
                <a:avLst/>
              </a:prstGeom>
              <a:solidFill>
                <a:srgbClr val="76717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+mn-lt"/>
                  </a:rPr>
                  <a:t>Computation</a:t>
                </a:r>
              </a:p>
            </p:txBody>
          </p:sp>
          <p:sp>
            <p:nvSpPr>
              <p:cNvPr id="118" name="Rechteck 73">
                <a:extLst>
                  <a:ext uri="{FF2B5EF4-FFF2-40B4-BE49-F238E27FC236}">
                    <a16:creationId xmlns:a16="http://schemas.microsoft.com/office/drawing/2014/main" id="{D133ABC5-ADED-4EA9-8206-976C2ADA2CD0}"/>
                  </a:ext>
                </a:extLst>
              </p:cNvPr>
              <p:cNvSpPr/>
              <p:nvPr/>
            </p:nvSpPr>
            <p:spPr>
              <a:xfrm>
                <a:off x="5303262" y="2541388"/>
                <a:ext cx="1334470" cy="374498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</p:spPr>
            <p:txBody>
              <a:bodyPr wrap="square" lIns="72000" tIns="45720" rIns="36000" bIns="45720" anchor="t">
                <a:spAutoFit/>
              </a:bodyPr>
              <a:lstStyle/>
              <a:p>
                <a:pPr algn="ctr"/>
                <a:r>
                  <a:rPr lang="en-US" sz="1100" dirty="0">
                    <a:latin typeface="+mn-lt"/>
                  </a:rPr>
                  <a:t>Servers, intelligent electronic devices</a:t>
                </a:r>
              </a:p>
            </p:txBody>
          </p:sp>
        </p:grpSp>
        <p:sp>
          <p:nvSpPr>
            <p:cNvPr id="113" name="Rechteck 23">
              <a:extLst>
                <a:ext uri="{FF2B5EF4-FFF2-40B4-BE49-F238E27FC236}">
                  <a16:creationId xmlns:a16="http://schemas.microsoft.com/office/drawing/2014/main" id="{CAA515FD-0C20-407F-9CAC-B650D8D4B6B5}"/>
                </a:ext>
              </a:extLst>
            </p:cNvPr>
            <p:cNvSpPr/>
            <p:nvPr/>
          </p:nvSpPr>
          <p:spPr>
            <a:xfrm>
              <a:off x="6846632" y="3498038"/>
              <a:ext cx="1247770" cy="294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Latency</a:t>
              </a:r>
            </a:p>
          </p:txBody>
        </p:sp>
        <p:sp>
          <p:nvSpPr>
            <p:cNvPr id="114" name="Rechteck 24">
              <a:extLst>
                <a:ext uri="{FF2B5EF4-FFF2-40B4-BE49-F238E27FC236}">
                  <a16:creationId xmlns:a16="http://schemas.microsoft.com/office/drawing/2014/main" id="{36A3CBA0-159B-4804-9CD3-863B08E3B5A6}"/>
                </a:ext>
              </a:extLst>
            </p:cNvPr>
            <p:cNvSpPr/>
            <p:nvPr/>
          </p:nvSpPr>
          <p:spPr>
            <a:xfrm>
              <a:off x="6822415" y="4109464"/>
              <a:ext cx="1247770" cy="2942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Correctness</a:t>
              </a:r>
            </a:p>
          </p:txBody>
        </p:sp>
        <p:sp>
          <p:nvSpPr>
            <p:cNvPr id="115" name="Rechteck 25">
              <a:extLst>
                <a:ext uri="{FF2B5EF4-FFF2-40B4-BE49-F238E27FC236}">
                  <a16:creationId xmlns:a16="http://schemas.microsoft.com/office/drawing/2014/main" id="{3B57452F-E8BB-4CDD-BB40-B06E4BD7709D}"/>
                </a:ext>
              </a:extLst>
            </p:cNvPr>
            <p:cNvSpPr/>
            <p:nvPr/>
          </p:nvSpPr>
          <p:spPr>
            <a:xfrm>
              <a:off x="6822415" y="2831202"/>
              <a:ext cx="1247770" cy="50824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Data Availability</a:t>
              </a:r>
            </a:p>
          </p:txBody>
        </p:sp>
        <p:sp>
          <p:nvSpPr>
            <p:cNvPr id="116" name="Gleichschenkliges Dreieck 22">
              <a:extLst>
                <a:ext uri="{FF2B5EF4-FFF2-40B4-BE49-F238E27FC236}">
                  <a16:creationId xmlns:a16="http://schemas.microsoft.com/office/drawing/2014/main" id="{4B97F031-095D-4FA2-BDAF-DC7D2759F843}"/>
                </a:ext>
              </a:extLst>
            </p:cNvPr>
            <p:cNvSpPr/>
            <p:nvPr/>
          </p:nvSpPr>
          <p:spPr>
            <a:xfrm rot="5400000">
              <a:off x="6004688" y="3538872"/>
              <a:ext cx="1881198" cy="267658"/>
            </a:xfrm>
            <a:prstGeom prst="triangle">
              <a:avLst>
                <a:gd name="adj" fmla="val 4960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6546D8-4447-4EE9-A142-E9E35B7F7E73}"/>
              </a:ext>
            </a:extLst>
          </p:cNvPr>
          <p:cNvSpPr txBox="1"/>
          <p:nvPr/>
        </p:nvSpPr>
        <p:spPr>
          <a:xfrm>
            <a:off x="3659678" y="5678315"/>
            <a:ext cx="731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However, 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degree</a:t>
            </a:r>
            <a:r>
              <a:rPr lang="en-US" b="1" dirty="0">
                <a:latin typeface="+mn-lt"/>
              </a:rPr>
              <a:t> of power-ICT interdependency is not considered.</a:t>
            </a:r>
            <a:endParaRPr lang="en-GB" b="1" dirty="0">
              <a:latin typeface="+mn-lt"/>
            </a:endParaRP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BA5EFFA3-5DDA-43E4-9013-3EFA1D00A36D}"/>
              </a:ext>
            </a:extLst>
          </p:cNvPr>
          <p:cNvSpPr txBox="1">
            <a:spLocks/>
          </p:cNvSpPr>
          <p:nvPr/>
        </p:nvSpPr>
        <p:spPr bwMode="auto">
          <a:xfrm>
            <a:off x="409216" y="676401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i="0" kern="0" dirty="0">
                <a:solidFill>
                  <a:schemeClr val="tx1"/>
                </a:solidFill>
                <a:latin typeface="+mn-lt"/>
              </a:rPr>
              <a:t>ICT-based power grid services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572C86-B46E-4664-890B-579ECCBD1132}"/>
              </a:ext>
            </a:extLst>
          </p:cNvPr>
          <p:cNvSpPr txBox="1"/>
          <p:nvPr/>
        </p:nvSpPr>
        <p:spPr>
          <a:xfrm rot="16200000">
            <a:off x="3561173" y="4582248"/>
            <a:ext cx="132973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ICT- based smart grid services</a:t>
            </a:r>
            <a:endParaRPr lang="en-US" sz="1600" b="1" dirty="0">
              <a:latin typeface="+mn-lt"/>
              <a:cs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0BFB892-D858-4762-9A1E-1CFBD1FBCFA7}"/>
              </a:ext>
            </a:extLst>
          </p:cNvPr>
          <p:cNvSpPr txBox="1"/>
          <p:nvPr/>
        </p:nvSpPr>
        <p:spPr>
          <a:xfrm>
            <a:off x="2832100" y="6004389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Klaes</a:t>
            </a:r>
            <a:r>
              <a:rPr lang="de-DE" sz="1200" dirty="0">
                <a:latin typeface="+mn-lt"/>
              </a:rPr>
              <a:t> 2020, DACH+ Energy </a:t>
            </a:r>
            <a:r>
              <a:rPr lang="de-DE" sz="1200" dirty="0" err="1">
                <a:latin typeface="+mn-lt"/>
              </a:rPr>
              <a:t>Informatics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Conf</a:t>
            </a:r>
            <a:r>
              <a:rPr lang="de-DE" sz="1200" dirty="0">
                <a:latin typeface="+mn-lt"/>
              </a:rPr>
              <a:t>.]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22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2398-F09C-4595-9EFD-AE465632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Interdependencies and Resilience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F0CB-A25E-4E9F-9646-9449834380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800" y="1291424"/>
            <a:ext cx="11151028" cy="4681722"/>
          </a:xfrm>
        </p:spPr>
        <p:txBody>
          <a:bodyPr/>
          <a:lstStyle/>
          <a:p>
            <a:r>
              <a:rPr lang="en-US" b="1" dirty="0"/>
              <a:t>Interdependencies</a:t>
            </a:r>
            <a:r>
              <a:rPr lang="en-US" dirty="0"/>
              <a:t> between power and ICT systems are susceptible to </a:t>
            </a:r>
            <a:r>
              <a:rPr lang="en-US" b="1" dirty="0"/>
              <a:t>cascading failures</a:t>
            </a:r>
          </a:p>
          <a:p>
            <a:pPr lvl="1"/>
            <a:r>
              <a:rPr lang="en-US" dirty="0"/>
              <a:t>A coupling coefficient reflects the degree to which the power system is reliant on ICT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degree of coupling</a:t>
            </a:r>
            <a:r>
              <a:rPr lang="en-US" dirty="0"/>
              <a:t> determines the interdependency strength</a:t>
            </a:r>
          </a:p>
          <a:p>
            <a:pPr lvl="1"/>
            <a:r>
              <a:rPr lang="en-US" dirty="0"/>
              <a:t>Determines to what extent controllability is lost in the case of cascading failures</a:t>
            </a:r>
          </a:p>
          <a:p>
            <a:pPr lvl="2"/>
            <a:r>
              <a:rPr lang="en-US" b="1" dirty="0"/>
              <a:t>Weak interdependency </a:t>
            </a:r>
            <a:r>
              <a:rPr lang="en-US" dirty="0"/>
              <a:t>results in partial observability and controllability of power network</a:t>
            </a:r>
          </a:p>
          <a:p>
            <a:pPr lvl="2"/>
            <a:r>
              <a:rPr lang="en-US" b="1" dirty="0"/>
              <a:t>Strong interdependency </a:t>
            </a:r>
            <a:r>
              <a:rPr lang="en-US" dirty="0"/>
              <a:t>results in total disconnection of the power node from the network</a:t>
            </a:r>
          </a:p>
          <a:p>
            <a:r>
              <a:rPr lang="en-US" dirty="0"/>
              <a:t>Interdependency between power and ICT systems are mostly beneficial</a:t>
            </a:r>
          </a:p>
          <a:p>
            <a:pPr lvl="1"/>
            <a:r>
              <a:rPr lang="en-US" dirty="0"/>
              <a:t>In case of cascading failures, ICT can be used to balance load and generation</a:t>
            </a:r>
          </a:p>
          <a:p>
            <a:pPr lvl="2"/>
            <a:r>
              <a:rPr lang="en-US" dirty="0"/>
              <a:t>Minimize load shedding</a:t>
            </a:r>
          </a:p>
          <a:p>
            <a:pPr lvl="1"/>
            <a:r>
              <a:rPr lang="en-US" dirty="0"/>
              <a:t>Beyond a certain degree of coupling, the interdependent system’s robustness reduces</a:t>
            </a:r>
          </a:p>
          <a:p>
            <a:pPr lvl="2"/>
            <a:r>
              <a:rPr lang="en-US" dirty="0"/>
              <a:t>At higher coupling coefficients, cascading effect is higher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BE948-8F74-406F-9C89-B8794196FB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13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7592-9C89-40EE-A3CA-F3C02BFE94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12E81-F784-46A1-8874-1469045047CD}"/>
              </a:ext>
            </a:extLst>
          </p:cNvPr>
          <p:cNvSpPr txBox="1"/>
          <p:nvPr/>
        </p:nvSpPr>
        <p:spPr>
          <a:xfrm>
            <a:off x="2712948" y="6036979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 [</a:t>
            </a:r>
            <a:r>
              <a:rPr lang="de-DE" sz="1200" dirty="0" err="1">
                <a:latin typeface="+mn-lt"/>
              </a:rPr>
              <a:t>Ghasemi</a:t>
            </a:r>
            <a:r>
              <a:rPr lang="de-DE" sz="1200" dirty="0">
                <a:latin typeface="+mn-lt"/>
              </a:rPr>
              <a:t> 2023, IEEE TNSE]</a:t>
            </a:r>
            <a:endParaRPr lang="en-GB" sz="12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26F756-7F71-49E2-BF3E-AB79F77FBFEB}"/>
              </a:ext>
            </a:extLst>
          </p:cNvPr>
          <p:cNvSpPr txBox="1">
            <a:spLocks/>
          </p:cNvSpPr>
          <p:nvPr/>
        </p:nvSpPr>
        <p:spPr bwMode="auto">
          <a:xfrm>
            <a:off x="409216" y="676401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i="0" kern="0" dirty="0">
                <a:solidFill>
                  <a:schemeClr val="tx1"/>
                </a:solidFill>
                <a:latin typeface="+mn-lt"/>
              </a:rPr>
              <a:t>ICT-based power grid services</a:t>
            </a:r>
          </a:p>
        </p:txBody>
      </p:sp>
    </p:spTree>
    <p:extLst>
      <p:ext uri="{BB962C8B-B14F-4D97-AF65-F5344CB8AC3E}">
        <p14:creationId xmlns:p14="http://schemas.microsoft.com/office/powerpoint/2010/main" val="203644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85EA-E160-4D46-88E2-16FCA71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04A-0F50-40F0-B85F-3E9A90A926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Interdependencies and resilience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Examples of power-ICT system interdependencies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/>
              <a:t>3.1  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3.2    Protection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3.3    Blackout &amp; </a:t>
            </a:r>
            <a:r>
              <a:rPr lang="en-US" dirty="0" err="1"/>
              <a:t>Blackstart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9DD-8884-414B-9F20-EFB8C2487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14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B606-1439-4C9E-9F13-596D38E90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3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3.1 Flexibility: Redispatch</a:t>
            </a:r>
            <a:endParaRPr lang="de-D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31374" y="1124744"/>
            <a:ext cx="6668258" cy="48245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Flexibility requirements</a:t>
            </a:r>
          </a:p>
          <a:p>
            <a:pPr lvl="1"/>
            <a:r>
              <a:rPr lang="en-US" dirty="0"/>
              <a:t>Deviations from planned or expected power/energy/ramp-rate values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Volatility and uncertainty of renewable energy resources</a:t>
            </a:r>
          </a:p>
          <a:p>
            <a:pPr lvl="1"/>
            <a:r>
              <a:rPr lang="en-US" dirty="0"/>
              <a:t>Quantification requires </a:t>
            </a:r>
            <a:r>
              <a:rPr lang="en-US" b="1" dirty="0"/>
              <a:t>forecasts/measurement data </a:t>
            </a:r>
            <a:r>
              <a:rPr lang="en-US" dirty="0"/>
              <a:t>provided by an ICT system</a:t>
            </a:r>
          </a:p>
          <a:p>
            <a:r>
              <a:rPr lang="en-US" b="1" dirty="0"/>
              <a:t>Flexibility potentials</a:t>
            </a:r>
          </a:p>
          <a:p>
            <a:pPr lvl="1"/>
            <a:r>
              <a:rPr lang="en-US" dirty="0"/>
              <a:t>Controlled feasible deviations of a flexibility resource, e.g., Battery Storage System (BSS)</a:t>
            </a:r>
          </a:p>
          <a:p>
            <a:pPr lvl="1"/>
            <a:r>
              <a:rPr lang="en-US" dirty="0"/>
              <a:t>Required to </a:t>
            </a:r>
            <a:r>
              <a:rPr lang="en-US" b="1" dirty="0"/>
              <a:t>balance</a:t>
            </a:r>
            <a:r>
              <a:rPr lang="en-US" dirty="0"/>
              <a:t> </a:t>
            </a:r>
            <a:r>
              <a:rPr lang="en-US" b="1" dirty="0"/>
              <a:t>flexibility requirements</a:t>
            </a:r>
          </a:p>
          <a:p>
            <a:pPr lvl="1"/>
            <a:r>
              <a:rPr lang="en-US" dirty="0"/>
              <a:t>Procurement process relies on </a:t>
            </a:r>
            <a:r>
              <a:rPr lang="en-US" b="1" dirty="0"/>
              <a:t>real-time data of flexibility resources</a:t>
            </a:r>
            <a:r>
              <a:rPr lang="en-US" dirty="0"/>
              <a:t> (e.g., current setpoint)</a:t>
            </a:r>
          </a:p>
          <a:p>
            <a:pPr lvl="2"/>
            <a:r>
              <a:rPr lang="en-US" dirty="0"/>
              <a:t>Provided by ICT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9A7243-33B2-4CCB-BC72-9E8CB50270B1}" type="slidenum">
              <a:rPr lang="de-DE" smtClean="0">
                <a:latin typeface="+mn-lt"/>
              </a:rPr>
              <a:pPr/>
              <a:t>15</a:t>
            </a:fld>
            <a:endParaRPr 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Power and ICT interdependencies in redispatch</a:t>
            </a:r>
            <a:endParaRPr lang="de-DE" sz="160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499" y="2989414"/>
            <a:ext cx="2891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n-lt"/>
              </a:rPr>
              <a:t>[Volatility of wind generation; Figure by Tom Brown, CC BY-SA 4.0]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14" y="1322690"/>
            <a:ext cx="3486538" cy="166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32" y="3763132"/>
            <a:ext cx="4507102" cy="1597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7498" y="5398629"/>
            <a:ext cx="2891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n-lt"/>
              </a:rPr>
              <a:t>[Uncertainty in PV generation; Figure by </a:t>
            </a:r>
            <a:r>
              <a:rPr lang="en-GB" sz="1100" dirty="0" err="1">
                <a:latin typeface="+mn-lt"/>
              </a:rPr>
              <a:t>Sediqi</a:t>
            </a:r>
            <a:r>
              <a:rPr lang="en-GB" sz="1100" dirty="0">
                <a:latin typeface="+mn-lt"/>
              </a:rPr>
              <a:t>, CC BY 4.0]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CEBBB8-270F-4D54-B970-2F5C67C98031}"/>
              </a:ext>
            </a:extLst>
          </p:cNvPr>
          <p:cNvSpPr/>
          <p:nvPr/>
        </p:nvSpPr>
        <p:spPr>
          <a:xfrm>
            <a:off x="5574323" y="3112633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Correctness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0D9861-3C08-4407-92C9-5D7C8EB67CC1}"/>
              </a:ext>
            </a:extLst>
          </p:cNvPr>
          <p:cNvSpPr txBox="1"/>
          <p:nvPr/>
        </p:nvSpPr>
        <p:spPr>
          <a:xfrm>
            <a:off x="2832100" y="5986805"/>
            <a:ext cx="468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Lechl</a:t>
            </a:r>
            <a:r>
              <a:rPr lang="de-DE" sz="1200" dirty="0">
                <a:latin typeface="+mn-lt"/>
              </a:rPr>
              <a:t> 2023, Elsevier RSER]</a:t>
            </a:r>
            <a:endParaRPr lang="en-GB" sz="1200" dirty="0">
              <a:latin typeface="+mn-lt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547EE-1F19-4D9C-842A-446063404121}"/>
              </a:ext>
            </a:extLst>
          </p:cNvPr>
          <p:cNvGrpSpPr/>
          <p:nvPr/>
        </p:nvGrpSpPr>
        <p:grpSpPr>
          <a:xfrm>
            <a:off x="6016115" y="146555"/>
            <a:ext cx="3704796" cy="830631"/>
            <a:chOff x="4829360" y="2892304"/>
            <a:chExt cx="3704796" cy="830631"/>
          </a:xfrm>
        </p:grpSpPr>
        <p:cxnSp>
          <p:nvCxnSpPr>
            <p:cNvPr id="83" name="Gerade Verbindung mit Pfeil 57">
              <a:extLst>
                <a:ext uri="{FF2B5EF4-FFF2-40B4-BE49-F238E27FC236}">
                  <a16:creationId xmlns:a16="http://schemas.microsoft.com/office/drawing/2014/main" id="{06F8DED7-D7BC-4C3A-A4DF-DC88C5AD2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382" y="3147064"/>
              <a:ext cx="0" cy="10876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CCD3D19-946A-4BEB-8A0B-749FAAEF1E25}"/>
                </a:ext>
              </a:extLst>
            </p:cNvPr>
            <p:cNvGrpSpPr/>
            <p:nvPr/>
          </p:nvGrpSpPr>
          <p:grpSpPr>
            <a:xfrm>
              <a:off x="4829360" y="2892304"/>
              <a:ext cx="3704796" cy="830631"/>
              <a:chOff x="4829360" y="2892304"/>
              <a:chExt cx="3704796" cy="830631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EE7C871-075A-478A-BFDF-67C2A6ECDF01}"/>
                  </a:ext>
                </a:extLst>
              </p:cNvPr>
              <p:cNvGrpSpPr/>
              <p:nvPr/>
            </p:nvGrpSpPr>
            <p:grpSpPr>
              <a:xfrm>
                <a:off x="4829360" y="2892304"/>
                <a:ext cx="3704796" cy="830631"/>
                <a:chOff x="5627079" y="2839916"/>
                <a:chExt cx="3704796" cy="830631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2882323F-46B3-4A48-934F-DC0DFE4FF1CB}"/>
                    </a:ext>
                  </a:extLst>
                </p:cNvPr>
                <p:cNvGrpSpPr/>
                <p:nvPr/>
              </p:nvGrpSpPr>
              <p:grpSpPr>
                <a:xfrm>
                  <a:off x="5627079" y="2839916"/>
                  <a:ext cx="3704796" cy="830631"/>
                  <a:chOff x="3777140" y="3042485"/>
                  <a:chExt cx="8315518" cy="2193094"/>
                </a:xfrm>
              </p:grpSpPr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1559B778-00DF-40A4-88AB-35C1747DEB04}"/>
                      </a:ext>
                    </a:extLst>
                  </p:cNvPr>
                  <p:cNvGrpSpPr/>
                  <p:nvPr/>
                </p:nvGrpSpPr>
                <p:grpSpPr>
                  <a:xfrm>
                    <a:off x="3837079" y="3902049"/>
                    <a:ext cx="5746282" cy="1333530"/>
                    <a:chOff x="3837079" y="3902049"/>
                    <a:chExt cx="5746282" cy="1333530"/>
                  </a:xfrm>
                </p:grpSpPr>
                <p:sp>
                  <p:nvSpPr>
                    <p:cNvPr id="103" name="Rechteck 29">
                      <a:extLst>
                        <a:ext uri="{FF2B5EF4-FFF2-40B4-BE49-F238E27FC236}">
                          <a16:creationId xmlns:a16="http://schemas.microsoft.com/office/drawing/2014/main" id="{E4898DFB-196A-47FF-B9DA-86C6A6AFD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79" y="3920068"/>
                      <a:ext cx="5746282" cy="1315511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104" name="Gruppieren 30">
                      <a:extLst>
                        <a:ext uri="{FF2B5EF4-FFF2-40B4-BE49-F238E27FC236}">
                          <a16:creationId xmlns:a16="http://schemas.microsoft.com/office/drawing/2014/main" id="{33790374-DD58-4FB7-B34F-868F157319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43447"/>
                      <a:ext cx="4609063" cy="568830"/>
                      <a:chOff x="709348" y="3414428"/>
                      <a:chExt cx="3137851" cy="387038"/>
                    </a:xfrm>
                  </p:grpSpPr>
                  <p:sp>
                    <p:nvSpPr>
                      <p:cNvPr id="112" name="Rechteck 31">
                        <a:extLst>
                          <a:ext uri="{FF2B5EF4-FFF2-40B4-BE49-F238E27FC236}">
                            <a16:creationId xmlns:a16="http://schemas.microsoft.com/office/drawing/2014/main" id="{A96C532C-CB18-4006-8B07-8134DCB547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13" name="Google Shape;174;p7">
                        <a:extLst>
                          <a:ext uri="{FF2B5EF4-FFF2-40B4-BE49-F238E27FC236}">
                            <a16:creationId xmlns:a16="http://schemas.microsoft.com/office/drawing/2014/main" id="{AFDD46D9-8B3F-4D9E-BF3F-0330CC404A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4" name="Google Shape;176;p7">
                        <a:extLst>
                          <a:ext uri="{FF2B5EF4-FFF2-40B4-BE49-F238E27FC236}">
                            <a16:creationId xmlns:a16="http://schemas.microsoft.com/office/drawing/2014/main" id="{9E0E9E28-781F-4E1A-8F91-E332CA2612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5" name="Google Shape;177;p7">
                        <a:extLst>
                          <a:ext uri="{FF2B5EF4-FFF2-40B4-BE49-F238E27FC236}">
                            <a16:creationId xmlns:a16="http://schemas.microsoft.com/office/drawing/2014/main" id="{E1BC568A-A1D5-4652-A399-D3A8FA7C59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6" name="Textfeld 35">
                        <a:extLst>
                          <a:ext uri="{FF2B5EF4-FFF2-40B4-BE49-F238E27FC236}">
                            <a16:creationId xmlns:a16="http://schemas.microsoft.com/office/drawing/2014/main" id="{9626212C-2767-4CC0-B0BA-2676B7C523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14428"/>
                        <a:ext cx="810048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</a:t>
                        </a:r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Estimation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05" name="Gruppieren 36">
                      <a:extLst>
                        <a:ext uri="{FF2B5EF4-FFF2-40B4-BE49-F238E27FC236}">
                          <a16:creationId xmlns:a16="http://schemas.microsoft.com/office/drawing/2014/main" id="{625785C8-7EEF-44E4-B308-56FC403E8E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84864"/>
                      <a:ext cx="4644728" cy="456506"/>
                      <a:chOff x="689668" y="2966318"/>
                      <a:chExt cx="3162132" cy="310611"/>
                    </a:xfrm>
                  </p:grpSpPr>
                  <p:sp>
                    <p:nvSpPr>
                      <p:cNvPr id="107" name="Rechteck 37">
                        <a:extLst>
                          <a:ext uri="{FF2B5EF4-FFF2-40B4-BE49-F238E27FC236}">
                            <a16:creationId xmlns:a16="http://schemas.microsoft.com/office/drawing/2014/main" id="{92615AC0-B8FE-4777-AC4B-8D426DC5A6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08" name="Google Shape;174;p7">
                        <a:extLst>
                          <a:ext uri="{FF2B5EF4-FFF2-40B4-BE49-F238E27FC236}">
                            <a16:creationId xmlns:a16="http://schemas.microsoft.com/office/drawing/2014/main" id="{F4C203D4-5E17-4AF6-92A7-C4708D341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9" name="Google Shape;176;p7">
                        <a:extLst>
                          <a:ext uri="{FF2B5EF4-FFF2-40B4-BE49-F238E27FC236}">
                            <a16:creationId xmlns:a16="http://schemas.microsoft.com/office/drawing/2014/main" id="{A352A6E0-059A-4BA6-A371-C511308A59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" name="Google Shape;177;p7">
                        <a:extLst>
                          <a:ext uri="{FF2B5EF4-FFF2-40B4-BE49-F238E27FC236}">
                            <a16:creationId xmlns:a16="http://schemas.microsoft.com/office/drawing/2014/main" id="{117E5C1B-D6C0-4A16-997A-E381C0A86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1" name="Textfeld 41">
                        <a:extLst>
                          <a:ext uri="{FF2B5EF4-FFF2-40B4-BE49-F238E27FC236}">
                            <a16:creationId xmlns:a16="http://schemas.microsoft.com/office/drawing/2014/main" id="{205180CC-27CB-4364-9A09-A176DEC7BB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74884"/>
                        <a:ext cx="802090" cy="2764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Redispatch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DF151CCA-B6E6-41DA-82C7-B36C612FB32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4" y="4204243"/>
                      <a:ext cx="1329741" cy="7253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500" b="1" dirty="0">
                          <a:latin typeface="+mn-lt"/>
                        </a:rPr>
                        <a:t>ICT- based smart grid services</a:t>
                      </a:r>
                    </a:p>
                  </p:txBody>
                </p: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753E825A-3D31-43C0-9390-0642C2458FCE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456843"/>
                    <a:chOff x="3777140" y="2524471"/>
                    <a:chExt cx="8315518" cy="456843"/>
                  </a:xfrm>
                </p:grpSpPr>
                <p:sp>
                  <p:nvSpPr>
                    <p:cNvPr id="97" name="Rechteck 43">
                      <a:extLst>
                        <a:ext uri="{FF2B5EF4-FFF2-40B4-BE49-F238E27FC236}">
                          <a16:creationId xmlns:a16="http://schemas.microsoft.com/office/drawing/2014/main" id="{0CCA695B-8FE8-4502-99A6-B65B03897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Google Shape;174;p7">
                      <a:extLst>
                        <a:ext uri="{FF2B5EF4-FFF2-40B4-BE49-F238E27FC236}">
                          <a16:creationId xmlns:a16="http://schemas.microsoft.com/office/drawing/2014/main" id="{4073D742-A79A-4E6C-81C8-6E640ABEA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9" name="Google Shape;176;p7">
                      <a:extLst>
                        <a:ext uri="{FF2B5EF4-FFF2-40B4-BE49-F238E27FC236}">
                          <a16:creationId xmlns:a16="http://schemas.microsoft.com/office/drawing/2014/main" id="{42BB09FD-4191-4ADE-98C4-CC851B710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0" name="Google Shape;177;p7">
                      <a:extLst>
                        <a:ext uri="{FF2B5EF4-FFF2-40B4-BE49-F238E27FC236}">
                          <a16:creationId xmlns:a16="http://schemas.microsoft.com/office/drawing/2014/main" id="{30C9B5CF-3D60-4424-B0E1-A09C08552E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1" name="Google Shape;178;p7">
                      <a:extLst>
                        <a:ext uri="{FF2B5EF4-FFF2-40B4-BE49-F238E27FC236}">
                          <a16:creationId xmlns:a16="http://schemas.microsoft.com/office/drawing/2014/main" id="{82114E18-4320-4DB1-8BB0-9C32E640D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sz="500" b="1" kern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2" name="Textfeld 48">
                      <a:extLst>
                        <a:ext uri="{FF2B5EF4-FFF2-40B4-BE49-F238E27FC236}">
                          <a16:creationId xmlns:a16="http://schemas.microsoft.com/office/drawing/2014/main" id="{752E3873-6482-4248-A840-02B26BA5F2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5"/>
                      <a:ext cx="1823338" cy="4469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500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91" name="Verbinder: gewinkelt 49">
                    <a:extLst>
                      <a:ext uri="{FF2B5EF4-FFF2-40B4-BE49-F238E27FC236}">
                        <a16:creationId xmlns:a16="http://schemas.microsoft.com/office/drawing/2014/main" id="{332D92BE-ACD2-4E21-9AB4-608B337C07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Verbinder: gewinkelt 50">
                    <a:extLst>
                      <a:ext uri="{FF2B5EF4-FFF2-40B4-BE49-F238E27FC236}">
                        <a16:creationId xmlns:a16="http://schemas.microsoft.com/office/drawing/2014/main" id="{29EC8664-89BC-484B-937B-17BF4F3D4E42}"/>
                      </a:ext>
                    </a:extLst>
                  </p:cNvPr>
                  <p:cNvCxnSpPr>
                    <a:cxnSpLocks/>
                    <a:stCxn id="114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Verbinder: gewinkelt 52">
                    <a:extLst>
                      <a:ext uri="{FF2B5EF4-FFF2-40B4-BE49-F238E27FC236}">
                        <a16:creationId xmlns:a16="http://schemas.microsoft.com/office/drawing/2014/main" id="{1B2D06E4-33BC-4713-A200-545A8D12EBED}"/>
                      </a:ext>
                    </a:extLst>
                  </p:cNvPr>
                  <p:cNvCxnSpPr>
                    <a:cxnSpLocks/>
                    <a:endCxn id="97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986F1C1D-E45E-407D-887B-470D4F88E43F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95" name="Gerade Verbindung mit Pfeil 56">
                      <a:extLst>
                        <a:ext uri="{FF2B5EF4-FFF2-40B4-BE49-F238E27FC236}">
                          <a16:creationId xmlns:a16="http://schemas.microsoft.com/office/drawing/2014/main" id="{66A93F81-EA6B-4D66-8C53-4FEEC39CF2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Gerade Verbindung mit Pfeil 58">
                      <a:extLst>
                        <a:ext uri="{FF2B5EF4-FFF2-40B4-BE49-F238E27FC236}">
                          <a16:creationId xmlns:a16="http://schemas.microsoft.com/office/drawing/2014/main" id="{2126B06E-EFBD-4B88-809F-5B5D70190E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88" name="Gerade Verbindung mit Pfeil 55">
                  <a:extLst>
                    <a:ext uri="{FF2B5EF4-FFF2-40B4-BE49-F238E27FC236}">
                      <a16:creationId xmlns:a16="http://schemas.microsoft.com/office/drawing/2014/main" id="{12123AAB-054A-44B8-9125-14AA91C072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84522" y="3337870"/>
                  <a:ext cx="0" cy="135746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Verbinder: gewinkelt 51">
                <a:extLst>
                  <a:ext uri="{FF2B5EF4-FFF2-40B4-BE49-F238E27FC236}">
                    <a16:creationId xmlns:a16="http://schemas.microsoft.com/office/drawing/2014/main" id="{060D771B-7DA6-44B9-B1D8-05C6E862B88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606961" y="3202598"/>
                <a:ext cx="175619" cy="54158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047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3.1 Flexibility: Redispatch</a:t>
            </a:r>
            <a:endParaRPr lang="de-D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31374" y="1124744"/>
            <a:ext cx="5973131" cy="4824536"/>
          </a:xfrm>
        </p:spPr>
        <p:txBody>
          <a:bodyPr/>
          <a:lstStyle/>
          <a:p>
            <a:r>
              <a:rPr lang="en-US" b="1" u="sng" dirty="0"/>
              <a:t>Predict</a:t>
            </a:r>
            <a:r>
              <a:rPr lang="en-US" dirty="0"/>
              <a:t> flexibility resource size to be able to fulfill the demand in a system</a:t>
            </a:r>
          </a:p>
          <a:p>
            <a:endParaRPr lang="en-US" dirty="0"/>
          </a:p>
          <a:p>
            <a:r>
              <a:rPr lang="en-US" b="1" dirty="0"/>
              <a:t>Data requirements:</a:t>
            </a:r>
          </a:p>
          <a:p>
            <a:pPr lvl="1"/>
            <a:r>
              <a:rPr lang="en-US" dirty="0"/>
              <a:t>Historic data on demand and generation</a:t>
            </a:r>
          </a:p>
          <a:p>
            <a:pPr lvl="1"/>
            <a:endParaRPr lang="en-US" dirty="0"/>
          </a:p>
          <a:p>
            <a:r>
              <a:rPr lang="en-US" b="1" dirty="0"/>
              <a:t>Use Case: </a:t>
            </a:r>
            <a:r>
              <a:rPr lang="en-US" dirty="0"/>
              <a:t>PV-powered Electric Vehicle (EV) charging station</a:t>
            </a:r>
          </a:p>
          <a:p>
            <a:pPr lvl="1"/>
            <a:r>
              <a:rPr lang="en-US" b="1" dirty="0"/>
              <a:t>Corrupted/missing data </a:t>
            </a:r>
            <a:r>
              <a:rPr lang="en-US" dirty="0"/>
              <a:t>can lead to </a:t>
            </a:r>
          </a:p>
          <a:p>
            <a:pPr lvl="2"/>
            <a:r>
              <a:rPr lang="en-US" dirty="0"/>
              <a:t>Installing a large battery </a:t>
            </a:r>
            <a:r>
              <a:rPr lang="en-US" dirty="0">
                <a:sym typeface="Wingdings" panose="05000000000000000000" pitchFamily="2" charset="2"/>
              </a:rPr>
              <a:t> Higher cost</a:t>
            </a:r>
            <a:endParaRPr lang="en-US" dirty="0"/>
          </a:p>
          <a:p>
            <a:pPr lvl="2"/>
            <a:r>
              <a:rPr lang="en-US" dirty="0"/>
              <a:t>Small battery </a:t>
            </a:r>
            <a:r>
              <a:rPr lang="en-US" dirty="0">
                <a:sym typeface="Wingdings" panose="05000000000000000000" pitchFamily="2" charset="2"/>
              </a:rPr>
              <a:t> Dis</a:t>
            </a:r>
            <a:r>
              <a:rPr lang="en-US" dirty="0"/>
              <a:t>satisfied EV owners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9A7243-33B2-4CCB-BC72-9E8CB50270B1}" type="slidenum">
              <a:rPr lang="de-DE" smtClean="0">
                <a:latin typeface="+mn-lt"/>
              </a:rPr>
              <a:pPr/>
              <a:t>16</a:t>
            </a:fld>
            <a:endParaRPr 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Dependency of redispatch on historic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2100" y="5986805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Fürmann</a:t>
            </a:r>
            <a:r>
              <a:rPr lang="de-DE" sz="1200" dirty="0">
                <a:latin typeface="+mn-lt"/>
              </a:rPr>
              <a:t> 2023, DACH+ Energy </a:t>
            </a:r>
            <a:r>
              <a:rPr lang="de-DE" sz="1200" dirty="0" err="1">
                <a:latin typeface="+mn-lt"/>
              </a:rPr>
              <a:t>Informatics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Conf</a:t>
            </a:r>
            <a:r>
              <a:rPr lang="de-DE" sz="1200" dirty="0">
                <a:latin typeface="+mn-lt"/>
              </a:rPr>
              <a:t>.]</a:t>
            </a:r>
            <a:endParaRPr lang="en-GB" sz="1200" dirty="0">
              <a:latin typeface="+mn-l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1B3856D-2B70-4776-A0AD-FBA0DC0A036B}"/>
              </a:ext>
            </a:extLst>
          </p:cNvPr>
          <p:cNvGrpSpPr/>
          <p:nvPr/>
        </p:nvGrpSpPr>
        <p:grpSpPr>
          <a:xfrm>
            <a:off x="6630987" y="1370325"/>
            <a:ext cx="5129639" cy="4849768"/>
            <a:chOff x="6630987" y="1370325"/>
            <a:chExt cx="5129639" cy="4849768"/>
          </a:xfrm>
        </p:grpSpPr>
        <p:sp>
          <p:nvSpPr>
            <p:cNvPr id="12" name="Oval 156">
              <a:extLst>
                <a:ext uri="{FF2B5EF4-FFF2-40B4-BE49-F238E27FC236}">
                  <a16:creationId xmlns:a16="http://schemas.microsoft.com/office/drawing/2014/main" id="{8B0D7AED-3E3F-4746-9E94-EC3F7390E84A}"/>
                </a:ext>
              </a:extLst>
            </p:cNvPr>
            <p:cNvSpPr/>
            <p:nvPr/>
          </p:nvSpPr>
          <p:spPr>
            <a:xfrm>
              <a:off x="9244999" y="2903298"/>
              <a:ext cx="468000" cy="468000"/>
            </a:xfrm>
            <a:prstGeom prst="ellipse">
              <a:avLst/>
            </a:prstGeom>
            <a:solidFill>
              <a:srgbClr val="FDE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72">
              <a:extLst>
                <a:ext uri="{FF2B5EF4-FFF2-40B4-BE49-F238E27FC236}">
                  <a16:creationId xmlns:a16="http://schemas.microsoft.com/office/drawing/2014/main" id="{6337DF9F-2F65-46A5-B468-A67BAC6FA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281"/>
            <a:stretch/>
          </p:blipFill>
          <p:spPr>
            <a:xfrm>
              <a:off x="8966600" y="1370325"/>
              <a:ext cx="1080000" cy="958160"/>
            </a:xfrm>
            <a:prstGeom prst="rect">
              <a:avLst/>
            </a:prstGeom>
          </p:spPr>
        </p:pic>
        <p:pic>
          <p:nvPicPr>
            <p:cNvPr id="17" name="Picture 73">
              <a:extLst>
                <a:ext uri="{FF2B5EF4-FFF2-40B4-BE49-F238E27FC236}">
                  <a16:creationId xmlns:a16="http://schemas.microsoft.com/office/drawing/2014/main" id="{E2F06508-F013-4DB3-8387-711A08840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980"/>
            <a:stretch/>
          </p:blipFill>
          <p:spPr>
            <a:xfrm>
              <a:off x="9119000" y="1522725"/>
              <a:ext cx="1080000" cy="939815"/>
            </a:xfrm>
            <a:prstGeom prst="rect">
              <a:avLst/>
            </a:prstGeom>
          </p:spPr>
        </p:pic>
        <p:pic>
          <p:nvPicPr>
            <p:cNvPr id="18" name="Graphic 32" descr="Car with solid fill">
              <a:extLst>
                <a:ext uri="{FF2B5EF4-FFF2-40B4-BE49-F238E27FC236}">
                  <a16:creationId xmlns:a16="http://schemas.microsoft.com/office/drawing/2014/main" id="{405C36B5-242A-4860-ABBE-8965FA47E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987" y="3393335"/>
              <a:ext cx="720000" cy="720000"/>
            </a:xfrm>
            <a:prstGeom prst="rect">
              <a:avLst/>
            </a:prstGeom>
          </p:spPr>
        </p:pic>
        <p:pic>
          <p:nvPicPr>
            <p:cNvPr id="19" name="Graphic 39" descr="Car with solid fill">
              <a:extLst>
                <a:ext uri="{FF2B5EF4-FFF2-40B4-BE49-F238E27FC236}">
                  <a16:creationId xmlns:a16="http://schemas.microsoft.com/office/drawing/2014/main" id="{B291B70E-EF6E-43B6-A1C5-0411502E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987" y="3014285"/>
              <a:ext cx="720000" cy="720000"/>
            </a:xfrm>
            <a:prstGeom prst="rect">
              <a:avLst/>
            </a:prstGeom>
          </p:spPr>
        </p:pic>
        <p:pic>
          <p:nvPicPr>
            <p:cNvPr id="20" name="Graphic 40" descr="Car with solid fill">
              <a:extLst>
                <a:ext uri="{FF2B5EF4-FFF2-40B4-BE49-F238E27FC236}">
                  <a16:creationId xmlns:a16="http://schemas.microsoft.com/office/drawing/2014/main" id="{168DB30B-9252-4F50-9495-8EFD99DF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987" y="3775818"/>
              <a:ext cx="720000" cy="720000"/>
            </a:xfrm>
            <a:prstGeom prst="rect">
              <a:avLst/>
            </a:prstGeom>
          </p:spPr>
        </p:pic>
        <p:pic>
          <p:nvPicPr>
            <p:cNvPr id="21" name="Graphic 41" descr="Car with solid fill">
              <a:extLst>
                <a:ext uri="{FF2B5EF4-FFF2-40B4-BE49-F238E27FC236}">
                  <a16:creationId xmlns:a16="http://schemas.microsoft.com/office/drawing/2014/main" id="{968C627A-BF72-423D-A855-252CECC0F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987" y="4151951"/>
              <a:ext cx="720000" cy="720000"/>
            </a:xfrm>
            <a:prstGeom prst="rect">
              <a:avLst/>
            </a:prstGeom>
          </p:spPr>
        </p:pic>
        <p:pic>
          <p:nvPicPr>
            <p:cNvPr id="22" name="Graphic 42" descr="Car with solid fill">
              <a:extLst>
                <a:ext uri="{FF2B5EF4-FFF2-40B4-BE49-F238E27FC236}">
                  <a16:creationId xmlns:a16="http://schemas.microsoft.com/office/drawing/2014/main" id="{C549C77B-AEB4-4492-86CF-3318CBE3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987" y="2642070"/>
              <a:ext cx="720000" cy="720000"/>
            </a:xfrm>
            <a:prstGeom prst="rect">
              <a:avLst/>
            </a:prstGeom>
          </p:spPr>
        </p:pic>
        <p:pic>
          <p:nvPicPr>
            <p:cNvPr id="23" name="Picture 513">
              <a:extLst>
                <a:ext uri="{FF2B5EF4-FFF2-40B4-BE49-F238E27FC236}">
                  <a16:creationId xmlns:a16="http://schemas.microsoft.com/office/drawing/2014/main" id="{E79B13AD-F5C9-42DD-83ED-B5AE0CD2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9000" y="2785496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515">
              <a:extLst>
                <a:ext uri="{FF2B5EF4-FFF2-40B4-BE49-F238E27FC236}">
                  <a16:creationId xmlns:a16="http://schemas.microsoft.com/office/drawing/2014/main" id="{F5E48C41-A5B9-4E0D-A160-822A511F7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66600" y="4560667"/>
              <a:ext cx="1080000" cy="1080000"/>
            </a:xfrm>
            <a:prstGeom prst="rect">
              <a:avLst/>
            </a:prstGeom>
          </p:spPr>
        </p:pic>
        <p:cxnSp>
          <p:nvCxnSpPr>
            <p:cNvPr id="25" name="Connector: Elbow 517">
              <a:extLst>
                <a:ext uri="{FF2B5EF4-FFF2-40B4-BE49-F238E27FC236}">
                  <a16:creationId xmlns:a16="http://schemas.microsoft.com/office/drawing/2014/main" id="{51E11494-FF5B-4832-846C-AA5A6A0A0D86}"/>
                </a:ext>
              </a:extLst>
            </p:cNvPr>
            <p:cNvCxnSpPr>
              <a:cxnSpLocks/>
              <a:stCxn id="22" idx="3"/>
              <a:endCxn id="23" idx="2"/>
            </p:cNvCxnSpPr>
            <p:nvPr/>
          </p:nvCxnSpPr>
          <p:spPr>
            <a:xfrm>
              <a:off x="7350987" y="3002070"/>
              <a:ext cx="2128013" cy="1223426"/>
            </a:xfrm>
            <a:prstGeom prst="bentConnector4">
              <a:avLst>
                <a:gd name="adj1" fmla="val 33083"/>
                <a:gd name="adj2" fmla="val 123668"/>
              </a:avLst>
            </a:prstGeom>
            <a:ln w="25400">
              <a:solidFill>
                <a:srgbClr val="FFB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519">
              <a:extLst>
                <a:ext uri="{FF2B5EF4-FFF2-40B4-BE49-F238E27FC236}">
                  <a16:creationId xmlns:a16="http://schemas.microsoft.com/office/drawing/2014/main" id="{1390E06E-BF51-4BCD-98F2-4F96F9FD3EA0}"/>
                </a:ext>
              </a:extLst>
            </p:cNvPr>
            <p:cNvCxnSpPr>
              <a:cxnSpLocks/>
              <a:stCxn id="19" idx="3"/>
              <a:endCxn id="23" idx="2"/>
            </p:cNvCxnSpPr>
            <p:nvPr/>
          </p:nvCxnSpPr>
          <p:spPr>
            <a:xfrm>
              <a:off x="7350987" y="3374285"/>
              <a:ext cx="2128013" cy="851211"/>
            </a:xfrm>
            <a:prstGeom prst="bentConnector4">
              <a:avLst>
                <a:gd name="adj1" fmla="val 33083"/>
                <a:gd name="adj2" fmla="val 134018"/>
              </a:avLst>
            </a:prstGeom>
            <a:ln w="25400">
              <a:solidFill>
                <a:srgbClr val="FFB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521">
              <a:extLst>
                <a:ext uri="{FF2B5EF4-FFF2-40B4-BE49-F238E27FC236}">
                  <a16:creationId xmlns:a16="http://schemas.microsoft.com/office/drawing/2014/main" id="{70CC5F3B-2A36-4FA8-88E1-99A757C78C32}"/>
                </a:ext>
              </a:extLst>
            </p:cNvPr>
            <p:cNvCxnSpPr>
              <a:cxnSpLocks/>
              <a:stCxn id="21" idx="3"/>
              <a:endCxn id="23" idx="2"/>
            </p:cNvCxnSpPr>
            <p:nvPr/>
          </p:nvCxnSpPr>
          <p:spPr>
            <a:xfrm flipV="1">
              <a:off x="7350987" y="4225496"/>
              <a:ext cx="2128013" cy="286455"/>
            </a:xfrm>
            <a:prstGeom prst="bentConnector2">
              <a:avLst/>
            </a:prstGeom>
            <a:ln w="25400">
              <a:solidFill>
                <a:srgbClr val="FFB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523">
              <a:extLst>
                <a:ext uri="{FF2B5EF4-FFF2-40B4-BE49-F238E27FC236}">
                  <a16:creationId xmlns:a16="http://schemas.microsoft.com/office/drawing/2014/main" id="{558BB98A-7B0B-49B3-90D4-C020C10AED6A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>
              <a:off x="7350987" y="3792918"/>
              <a:ext cx="2128013" cy="432578"/>
            </a:xfrm>
            <a:prstGeom prst="bentConnector4">
              <a:avLst>
                <a:gd name="adj1" fmla="val 33083"/>
                <a:gd name="adj2" fmla="val 166938"/>
              </a:avLst>
            </a:prstGeom>
            <a:ln w="25400">
              <a:solidFill>
                <a:srgbClr val="FFB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94">
              <a:extLst>
                <a:ext uri="{FF2B5EF4-FFF2-40B4-BE49-F238E27FC236}">
                  <a16:creationId xmlns:a16="http://schemas.microsoft.com/office/drawing/2014/main" id="{48EE2C17-A104-4152-B7F3-F6C1058284D1}"/>
                </a:ext>
              </a:extLst>
            </p:cNvPr>
            <p:cNvCxnSpPr>
              <a:cxnSpLocks/>
              <a:stCxn id="20" idx="3"/>
              <a:endCxn id="23" idx="2"/>
            </p:cNvCxnSpPr>
            <p:nvPr/>
          </p:nvCxnSpPr>
          <p:spPr>
            <a:xfrm>
              <a:off x="7350987" y="4135818"/>
              <a:ext cx="2128013" cy="89678"/>
            </a:xfrm>
            <a:prstGeom prst="bentConnector4">
              <a:avLst>
                <a:gd name="adj1" fmla="val 33083"/>
                <a:gd name="adj2" fmla="val 422889"/>
              </a:avLst>
            </a:prstGeom>
            <a:ln w="25400">
              <a:solidFill>
                <a:srgbClr val="FFB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554">
              <a:extLst>
                <a:ext uri="{FF2B5EF4-FFF2-40B4-BE49-F238E27FC236}">
                  <a16:creationId xmlns:a16="http://schemas.microsoft.com/office/drawing/2014/main" id="{7E78EE71-1969-4D39-9830-811DC9E6E4BC}"/>
                </a:ext>
              </a:extLst>
            </p:cNvPr>
            <p:cNvCxnSpPr>
              <a:cxnSpLocks/>
              <a:stCxn id="17" idx="2"/>
              <a:endCxn id="23" idx="2"/>
            </p:cNvCxnSpPr>
            <p:nvPr/>
          </p:nvCxnSpPr>
          <p:spPr>
            <a:xfrm rot="5400000">
              <a:off x="8687522" y="3254018"/>
              <a:ext cx="1762956" cy="180000"/>
            </a:xfrm>
            <a:prstGeom prst="bentConnector5">
              <a:avLst>
                <a:gd name="adj1" fmla="val 9160"/>
                <a:gd name="adj2" fmla="val -427000"/>
                <a:gd name="adj3" fmla="val 100576"/>
              </a:avLst>
            </a:prstGeom>
            <a:ln w="25400">
              <a:solidFill>
                <a:srgbClr val="434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128">
              <a:extLst>
                <a:ext uri="{FF2B5EF4-FFF2-40B4-BE49-F238E27FC236}">
                  <a16:creationId xmlns:a16="http://schemas.microsoft.com/office/drawing/2014/main" id="{A4434F8B-ECFC-4C04-93D2-D7D9F539D730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6200000" flipH="1">
              <a:off x="8391895" y="3138390"/>
              <a:ext cx="2049411" cy="124800"/>
            </a:xfrm>
            <a:prstGeom prst="bentConnector5">
              <a:avLst>
                <a:gd name="adj1" fmla="val 21933"/>
                <a:gd name="adj2" fmla="val 860096"/>
                <a:gd name="adj3" fmla="val 100619"/>
              </a:avLst>
            </a:prstGeom>
            <a:ln w="25400">
              <a:solidFill>
                <a:srgbClr val="434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134">
              <a:extLst>
                <a:ext uri="{FF2B5EF4-FFF2-40B4-BE49-F238E27FC236}">
                  <a16:creationId xmlns:a16="http://schemas.microsoft.com/office/drawing/2014/main" id="{DF28D9E6-888D-4ADB-9595-7896ACA12CEB}"/>
                </a:ext>
              </a:extLst>
            </p:cNvPr>
            <p:cNvCxnSpPr>
              <a:cxnSpLocks/>
              <a:stCxn id="16" idx="2"/>
              <a:endCxn id="23" idx="2"/>
            </p:cNvCxnSpPr>
            <p:nvPr/>
          </p:nvCxnSpPr>
          <p:spPr>
            <a:xfrm rot="5400000">
              <a:off x="8544295" y="3263190"/>
              <a:ext cx="1897011" cy="27600"/>
            </a:xfrm>
            <a:prstGeom prst="bentConnector5">
              <a:avLst>
                <a:gd name="adj1" fmla="val 15661"/>
                <a:gd name="adj2" fmla="val -3336957"/>
                <a:gd name="adj3" fmla="val 100670"/>
              </a:avLst>
            </a:prstGeom>
            <a:ln w="25400">
              <a:solidFill>
                <a:srgbClr val="434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78">
              <a:extLst>
                <a:ext uri="{FF2B5EF4-FFF2-40B4-BE49-F238E27FC236}">
                  <a16:creationId xmlns:a16="http://schemas.microsoft.com/office/drawing/2014/main" id="{6216D7D0-A236-4C16-B78E-1BDFF0A57C13}"/>
                </a:ext>
              </a:extLst>
            </p:cNvPr>
            <p:cNvCxnSpPr>
              <a:cxnSpLocks/>
              <a:stCxn id="24" idx="3"/>
              <a:endCxn id="23" idx="2"/>
            </p:cNvCxnSpPr>
            <p:nvPr/>
          </p:nvCxnSpPr>
          <p:spPr>
            <a:xfrm flipH="1" flipV="1">
              <a:off x="9479000" y="4225496"/>
              <a:ext cx="567600" cy="875171"/>
            </a:xfrm>
            <a:prstGeom prst="bentConnector4">
              <a:avLst>
                <a:gd name="adj1" fmla="val -40275"/>
                <a:gd name="adj2" fmla="val 90428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85">
              <a:extLst>
                <a:ext uri="{FF2B5EF4-FFF2-40B4-BE49-F238E27FC236}">
                  <a16:creationId xmlns:a16="http://schemas.microsoft.com/office/drawing/2014/main" id="{BE84FE5F-0DCD-4186-89D3-74E8BEDC29AA}"/>
                </a:ext>
              </a:extLst>
            </p:cNvPr>
            <p:cNvSpPr/>
            <p:nvPr/>
          </p:nvSpPr>
          <p:spPr>
            <a:xfrm>
              <a:off x="9352999" y="4166314"/>
              <a:ext cx="252000" cy="252000"/>
            </a:xfrm>
            <a:prstGeom prst="ellipse">
              <a:avLst/>
            </a:prstGeom>
            <a:solidFill>
              <a:srgbClr val="88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333B327B-CA3B-44D2-B2DE-53F7D1C35616}"/>
                </a:ext>
              </a:extLst>
            </p:cNvPr>
            <p:cNvSpPr txBox="1"/>
            <p:nvPr/>
          </p:nvSpPr>
          <p:spPr>
            <a:xfrm>
              <a:off x="6630987" y="2171121"/>
              <a:ext cx="196024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AU" sz="1400" b="1" i="1" dirty="0">
                  <a:latin typeface="+mn-lt"/>
                  <a:cs typeface="Catamaran Light" panose="020B0604020202020204" charset="0"/>
                </a:rPr>
                <a:t>Car Charging as Time Elastic Energy Demand</a:t>
              </a:r>
              <a:endParaRPr lang="en-AU" sz="1400" dirty="0">
                <a:latin typeface="+mn-lt"/>
                <a:cs typeface="Catamaran Light" panose="020B0604020202020204" charset="0"/>
              </a:endParaRP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06383F27-7D13-4BC2-A909-6935E75E43BB}"/>
                </a:ext>
              </a:extLst>
            </p:cNvPr>
            <p:cNvSpPr txBox="1"/>
            <p:nvPr/>
          </p:nvSpPr>
          <p:spPr>
            <a:xfrm>
              <a:off x="10034365" y="2091720"/>
              <a:ext cx="135633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400" b="1" i="1" dirty="0">
                  <a:latin typeface="+mn-lt"/>
                  <a:cs typeface="Catamaran Light" panose="020B0604020202020204" charset="0"/>
                </a:rPr>
                <a:t>Renewable Energy Supply</a:t>
              </a:r>
              <a:endParaRPr lang="de-DE" sz="1400" dirty="0">
                <a:latin typeface="+mn-lt"/>
                <a:cs typeface="Catamaran Light" panose="020B0604020202020204" charset="0"/>
              </a:endParaRP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52B001C8-7DAD-4079-8951-8C80C8E71225}"/>
                </a:ext>
              </a:extLst>
            </p:cNvPr>
            <p:cNvSpPr txBox="1"/>
            <p:nvPr/>
          </p:nvSpPr>
          <p:spPr>
            <a:xfrm>
              <a:off x="10495983" y="4597624"/>
              <a:ext cx="126464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400" b="1" i="1" dirty="0" err="1">
                  <a:latin typeface="+mn-lt"/>
                  <a:cs typeface="Catamaran Light" panose="020B0604020202020204" charset="0"/>
                </a:rPr>
                <a:t>Battery</a:t>
              </a:r>
              <a:r>
                <a:rPr lang="de-DE" sz="1400" b="1" i="1" dirty="0">
                  <a:latin typeface="+mn-lt"/>
                  <a:cs typeface="Catamaran Light" panose="020B0604020202020204" charset="0"/>
                </a:rPr>
                <a:t> </a:t>
              </a:r>
              <a:r>
                <a:rPr lang="de-DE" sz="1400" b="1" i="1" dirty="0" err="1">
                  <a:latin typeface="+mn-lt"/>
                  <a:cs typeface="Catamaran Light" panose="020B0604020202020204" charset="0"/>
                </a:rPr>
                <a:t>for</a:t>
              </a:r>
              <a:r>
                <a:rPr lang="de-DE" sz="1400" b="1" i="1" dirty="0">
                  <a:latin typeface="+mn-lt"/>
                  <a:cs typeface="Catamaran Light" panose="020B0604020202020204" charset="0"/>
                </a:rPr>
                <a:t> Flexibility</a:t>
              </a:r>
              <a:endParaRPr lang="de-DE" sz="1400" dirty="0">
                <a:latin typeface="+mn-lt"/>
                <a:cs typeface="Catamaran Light" panose="020B0604020202020204" charset="0"/>
              </a:endParaRPr>
            </a:p>
          </p:txBody>
        </p:sp>
        <p:sp>
          <p:nvSpPr>
            <p:cNvPr id="38" name="Arrow: Down 88">
              <a:extLst>
                <a:ext uri="{FF2B5EF4-FFF2-40B4-BE49-F238E27FC236}">
                  <a16:creationId xmlns:a16="http://schemas.microsoft.com/office/drawing/2014/main" id="{19EB4F64-1E36-4426-AA44-9150387525EF}"/>
                </a:ext>
              </a:extLst>
            </p:cNvPr>
            <p:cNvSpPr/>
            <p:nvPr/>
          </p:nvSpPr>
          <p:spPr>
            <a:xfrm>
              <a:off x="10507278" y="3027015"/>
              <a:ext cx="225097" cy="860220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434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Arrow: Down 167">
              <a:extLst>
                <a:ext uri="{FF2B5EF4-FFF2-40B4-BE49-F238E27FC236}">
                  <a16:creationId xmlns:a16="http://schemas.microsoft.com/office/drawing/2014/main" id="{BD158C69-AA4E-4C19-B5ED-EFC95AE7749C}"/>
                </a:ext>
              </a:extLst>
            </p:cNvPr>
            <p:cNvSpPr/>
            <p:nvPr/>
          </p:nvSpPr>
          <p:spPr>
            <a:xfrm rot="5400000">
              <a:off x="7658265" y="4148587"/>
              <a:ext cx="128650" cy="567601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FF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Arrow: Down 168">
              <a:extLst>
                <a:ext uri="{FF2B5EF4-FFF2-40B4-BE49-F238E27FC236}">
                  <a16:creationId xmlns:a16="http://schemas.microsoft.com/office/drawing/2014/main" id="{40FE8A5A-6CEA-488E-A1B0-C3AA0BEC186B}"/>
                </a:ext>
              </a:extLst>
            </p:cNvPr>
            <p:cNvSpPr/>
            <p:nvPr/>
          </p:nvSpPr>
          <p:spPr>
            <a:xfrm rot="5400000">
              <a:off x="7835790" y="3942196"/>
              <a:ext cx="119472" cy="221730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FF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Arrow: Down 169">
              <a:extLst>
                <a:ext uri="{FF2B5EF4-FFF2-40B4-BE49-F238E27FC236}">
                  <a16:creationId xmlns:a16="http://schemas.microsoft.com/office/drawing/2014/main" id="{55FCC004-684F-4A53-8E88-E764B6ADF77C}"/>
                </a:ext>
              </a:extLst>
            </p:cNvPr>
            <p:cNvSpPr/>
            <p:nvPr/>
          </p:nvSpPr>
          <p:spPr>
            <a:xfrm rot="5400000">
              <a:off x="7733539" y="3501071"/>
              <a:ext cx="135518" cy="410186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FF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Arrow: Down 170">
              <a:extLst>
                <a:ext uri="{FF2B5EF4-FFF2-40B4-BE49-F238E27FC236}">
                  <a16:creationId xmlns:a16="http://schemas.microsoft.com/office/drawing/2014/main" id="{E486D66D-0BED-4A7C-99C3-B11C65BAA43D}"/>
                </a:ext>
              </a:extLst>
            </p:cNvPr>
            <p:cNvSpPr/>
            <p:nvPr/>
          </p:nvSpPr>
          <p:spPr>
            <a:xfrm rot="5400000">
              <a:off x="7658265" y="3004405"/>
              <a:ext cx="128650" cy="567601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FF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Arrow: Down 171">
              <a:extLst>
                <a:ext uri="{FF2B5EF4-FFF2-40B4-BE49-F238E27FC236}">
                  <a16:creationId xmlns:a16="http://schemas.microsoft.com/office/drawing/2014/main" id="{F6AB66E5-ADB6-4830-B794-83D405B46791}"/>
                </a:ext>
              </a:extLst>
            </p:cNvPr>
            <p:cNvSpPr/>
            <p:nvPr/>
          </p:nvSpPr>
          <p:spPr>
            <a:xfrm rot="5400000">
              <a:off x="7767442" y="2744379"/>
              <a:ext cx="128650" cy="349247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FFB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Arrow: Down 172">
              <a:extLst>
                <a:ext uri="{FF2B5EF4-FFF2-40B4-BE49-F238E27FC236}">
                  <a16:creationId xmlns:a16="http://schemas.microsoft.com/office/drawing/2014/main" id="{893BD233-C3C7-454C-85A7-78D5AF8EA607}"/>
                </a:ext>
              </a:extLst>
            </p:cNvPr>
            <p:cNvSpPr/>
            <p:nvPr/>
          </p:nvSpPr>
          <p:spPr>
            <a:xfrm>
              <a:off x="10313627" y="4526377"/>
              <a:ext cx="120104" cy="408751"/>
            </a:xfrm>
            <a:prstGeom prst="downArrow">
              <a:avLst>
                <a:gd name="adj1" fmla="val 50000"/>
                <a:gd name="adj2" fmla="val 7952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85">
              <a:extLst>
                <a:ext uri="{FF2B5EF4-FFF2-40B4-BE49-F238E27FC236}">
                  <a16:creationId xmlns:a16="http://schemas.microsoft.com/office/drawing/2014/main" id="{1680BA77-8690-4BF3-9470-AADFCE0B5B68}"/>
                </a:ext>
              </a:extLst>
            </p:cNvPr>
            <p:cNvSpPr/>
            <p:nvPr/>
          </p:nvSpPr>
          <p:spPr>
            <a:xfrm>
              <a:off x="8263034" y="4425836"/>
              <a:ext cx="177918" cy="180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85">
              <a:extLst>
                <a:ext uri="{FF2B5EF4-FFF2-40B4-BE49-F238E27FC236}">
                  <a16:creationId xmlns:a16="http://schemas.microsoft.com/office/drawing/2014/main" id="{CBEE6F69-587A-46BB-9289-49B3278009CD}"/>
                </a:ext>
              </a:extLst>
            </p:cNvPr>
            <p:cNvSpPr/>
            <p:nvPr/>
          </p:nvSpPr>
          <p:spPr>
            <a:xfrm>
              <a:off x="10340916" y="2761810"/>
              <a:ext cx="177918" cy="180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Oval 85">
              <a:extLst>
                <a:ext uri="{FF2B5EF4-FFF2-40B4-BE49-F238E27FC236}">
                  <a16:creationId xmlns:a16="http://schemas.microsoft.com/office/drawing/2014/main" id="{66320368-4EA4-43B1-91A5-22AFBF091B5D}"/>
                </a:ext>
              </a:extLst>
            </p:cNvPr>
            <p:cNvSpPr/>
            <p:nvPr/>
          </p:nvSpPr>
          <p:spPr>
            <a:xfrm>
              <a:off x="8006280" y="5563628"/>
              <a:ext cx="252000" cy="252000"/>
            </a:xfrm>
            <a:prstGeom prst="ellipse">
              <a:avLst/>
            </a:prstGeom>
            <a:solidFill>
              <a:srgbClr val="88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Oval 85">
              <a:extLst>
                <a:ext uri="{FF2B5EF4-FFF2-40B4-BE49-F238E27FC236}">
                  <a16:creationId xmlns:a16="http://schemas.microsoft.com/office/drawing/2014/main" id="{90C1748F-B59C-418F-BAEF-B245ECA35F34}"/>
                </a:ext>
              </a:extLst>
            </p:cNvPr>
            <p:cNvSpPr/>
            <p:nvPr/>
          </p:nvSpPr>
          <p:spPr>
            <a:xfrm>
              <a:off x="8043321" y="5976081"/>
              <a:ext cx="177918" cy="180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Box 11">
              <a:extLst>
                <a:ext uri="{FF2B5EF4-FFF2-40B4-BE49-F238E27FC236}">
                  <a16:creationId xmlns:a16="http://schemas.microsoft.com/office/drawing/2014/main" id="{D1A77E8C-E4B2-44E4-9411-6935F2203679}"/>
                </a:ext>
              </a:extLst>
            </p:cNvPr>
            <p:cNvSpPr txBox="1"/>
            <p:nvPr/>
          </p:nvSpPr>
          <p:spPr>
            <a:xfrm>
              <a:off x="8336943" y="5537655"/>
              <a:ext cx="275211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400" dirty="0">
                  <a:latin typeface="+mn-lt"/>
                  <a:cs typeface="Catamaran Light" panose="020B0604020202020204" charset="0"/>
                </a:rPr>
                <a:t>Electric Vehicle </a:t>
              </a:r>
              <a:r>
                <a:rPr lang="de-DE" sz="1400" dirty="0" err="1">
                  <a:latin typeface="+mn-lt"/>
                  <a:cs typeface="Catamaran Light" panose="020B0604020202020204" charset="0"/>
                </a:rPr>
                <a:t>Charging</a:t>
              </a:r>
              <a:r>
                <a:rPr lang="de-DE" sz="1400" dirty="0">
                  <a:latin typeface="+mn-lt"/>
                  <a:cs typeface="Catamaran Light" panose="020B0604020202020204" charset="0"/>
                </a:rPr>
                <a:t> Station</a:t>
              </a:r>
            </a:p>
          </p:txBody>
        </p:sp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3F4F32EF-9B58-48C5-824B-4BE5DE307D0A}"/>
                </a:ext>
              </a:extLst>
            </p:cNvPr>
            <p:cNvSpPr txBox="1"/>
            <p:nvPr/>
          </p:nvSpPr>
          <p:spPr>
            <a:xfrm>
              <a:off x="8351993" y="5912316"/>
              <a:ext cx="275211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400" dirty="0">
                  <a:latin typeface="+mn-lt"/>
                  <a:cs typeface="Catamaran Light" panose="020B0604020202020204" charset="0"/>
                </a:rPr>
                <a:t>Measurement Point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BBD71D6-5DD8-45F7-A811-B83DC97A11E0}"/>
              </a:ext>
            </a:extLst>
          </p:cNvPr>
          <p:cNvSpPr/>
          <p:nvPr/>
        </p:nvSpPr>
        <p:spPr>
          <a:xfrm>
            <a:off x="3913913" y="5347301"/>
            <a:ext cx="1985726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Availability</a:t>
            </a:r>
          </a:p>
          <a:p>
            <a:pPr algn="ctr"/>
            <a:r>
              <a:rPr lang="en-US" sz="1000" b="1" dirty="0"/>
              <a:t>(See slide 10)</a:t>
            </a:r>
            <a:endParaRPr lang="en-US" sz="105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5A8F197-C180-4CE5-AB2C-8213068E0738}"/>
              </a:ext>
            </a:extLst>
          </p:cNvPr>
          <p:cNvSpPr/>
          <p:nvPr/>
        </p:nvSpPr>
        <p:spPr>
          <a:xfrm>
            <a:off x="1627474" y="5355069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Correctness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A5B50E6-578D-4C45-BC71-772FC8FA10E4}"/>
              </a:ext>
            </a:extLst>
          </p:cNvPr>
          <p:cNvGrpSpPr/>
          <p:nvPr/>
        </p:nvGrpSpPr>
        <p:grpSpPr>
          <a:xfrm>
            <a:off x="6016111" y="146555"/>
            <a:ext cx="3704796" cy="830631"/>
            <a:chOff x="4829356" y="2892304"/>
            <a:chExt cx="3704796" cy="830631"/>
          </a:xfrm>
        </p:grpSpPr>
        <p:cxnSp>
          <p:nvCxnSpPr>
            <p:cNvPr id="122" name="Gerade Verbindung mit Pfeil 57">
              <a:extLst>
                <a:ext uri="{FF2B5EF4-FFF2-40B4-BE49-F238E27FC236}">
                  <a16:creationId xmlns:a16="http://schemas.microsoft.com/office/drawing/2014/main" id="{9A3317DB-3FF3-4993-B474-EC75687E3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382" y="3147064"/>
              <a:ext cx="0" cy="10876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BA6A686-2421-4A93-901D-00402713B0E5}"/>
                </a:ext>
              </a:extLst>
            </p:cNvPr>
            <p:cNvGrpSpPr/>
            <p:nvPr/>
          </p:nvGrpSpPr>
          <p:grpSpPr>
            <a:xfrm>
              <a:off x="4829356" y="2892304"/>
              <a:ext cx="3704796" cy="830631"/>
              <a:chOff x="4829356" y="2892304"/>
              <a:chExt cx="3704796" cy="830631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50B4B6C-ACA7-40E7-9C57-5B721277D2CC}"/>
                  </a:ext>
                </a:extLst>
              </p:cNvPr>
              <p:cNvGrpSpPr/>
              <p:nvPr/>
            </p:nvGrpSpPr>
            <p:grpSpPr>
              <a:xfrm>
                <a:off x="4829356" y="2892304"/>
                <a:ext cx="3704796" cy="830631"/>
                <a:chOff x="5627075" y="2839916"/>
                <a:chExt cx="3704796" cy="830631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75949F1C-5AA3-4D53-B203-81C592D1397C}"/>
                    </a:ext>
                  </a:extLst>
                </p:cNvPr>
                <p:cNvGrpSpPr/>
                <p:nvPr/>
              </p:nvGrpSpPr>
              <p:grpSpPr>
                <a:xfrm>
                  <a:off x="5627075" y="2839916"/>
                  <a:ext cx="3704796" cy="830631"/>
                  <a:chOff x="3777140" y="3042485"/>
                  <a:chExt cx="8315518" cy="2193094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AE2CDD51-BD79-4F0F-B9EF-A0ADE6392A14}"/>
                      </a:ext>
                    </a:extLst>
                  </p:cNvPr>
                  <p:cNvGrpSpPr/>
                  <p:nvPr/>
                </p:nvGrpSpPr>
                <p:grpSpPr>
                  <a:xfrm>
                    <a:off x="3837079" y="3902051"/>
                    <a:ext cx="5746282" cy="1333528"/>
                    <a:chOff x="3837079" y="3902051"/>
                    <a:chExt cx="5746282" cy="1333528"/>
                  </a:xfrm>
                </p:grpSpPr>
                <p:sp>
                  <p:nvSpPr>
                    <p:cNvPr id="142" name="Rechteck 29">
                      <a:extLst>
                        <a:ext uri="{FF2B5EF4-FFF2-40B4-BE49-F238E27FC236}">
                          <a16:creationId xmlns:a16="http://schemas.microsoft.com/office/drawing/2014/main" id="{455F3CF7-6673-419B-8719-347FEC9E3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79" y="3920068"/>
                      <a:ext cx="5746282" cy="1315511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143" name="Gruppieren 30">
                      <a:extLst>
                        <a:ext uri="{FF2B5EF4-FFF2-40B4-BE49-F238E27FC236}">
                          <a16:creationId xmlns:a16="http://schemas.microsoft.com/office/drawing/2014/main" id="{E4128FD0-F9E8-47D6-B1C9-E2BB3F7B30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43447"/>
                      <a:ext cx="4609063" cy="568830"/>
                      <a:chOff x="709348" y="3414428"/>
                      <a:chExt cx="3137851" cy="387038"/>
                    </a:xfrm>
                  </p:grpSpPr>
                  <p:sp>
                    <p:nvSpPr>
                      <p:cNvPr id="151" name="Rechteck 31">
                        <a:extLst>
                          <a:ext uri="{FF2B5EF4-FFF2-40B4-BE49-F238E27FC236}">
                            <a16:creationId xmlns:a16="http://schemas.microsoft.com/office/drawing/2014/main" id="{5975E42E-39B5-41B3-AFA7-AA97EEC9F0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52" name="Google Shape;174;p7">
                        <a:extLst>
                          <a:ext uri="{FF2B5EF4-FFF2-40B4-BE49-F238E27FC236}">
                            <a16:creationId xmlns:a16="http://schemas.microsoft.com/office/drawing/2014/main" id="{7CAEF53F-85A9-4933-A7F9-9580AFB809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3" name="Google Shape;176;p7">
                        <a:extLst>
                          <a:ext uri="{FF2B5EF4-FFF2-40B4-BE49-F238E27FC236}">
                            <a16:creationId xmlns:a16="http://schemas.microsoft.com/office/drawing/2014/main" id="{07797216-D897-48B7-880C-030C3D4F22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4" name="Google Shape;177;p7">
                        <a:extLst>
                          <a:ext uri="{FF2B5EF4-FFF2-40B4-BE49-F238E27FC236}">
                            <a16:creationId xmlns:a16="http://schemas.microsoft.com/office/drawing/2014/main" id="{5F63564A-C972-4FB3-9406-1032E124A7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5" name="Textfeld 35">
                        <a:extLst>
                          <a:ext uri="{FF2B5EF4-FFF2-40B4-BE49-F238E27FC236}">
                            <a16:creationId xmlns:a16="http://schemas.microsoft.com/office/drawing/2014/main" id="{7009339C-F52D-4DA2-8136-E4A3072F5B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14428"/>
                        <a:ext cx="810048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</a:t>
                        </a:r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Estimation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" name="Gruppieren 36">
                      <a:extLst>
                        <a:ext uri="{FF2B5EF4-FFF2-40B4-BE49-F238E27FC236}">
                          <a16:creationId xmlns:a16="http://schemas.microsoft.com/office/drawing/2014/main" id="{BD386343-6B74-4262-BE2C-DF27745167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84864"/>
                      <a:ext cx="4644728" cy="456506"/>
                      <a:chOff x="689668" y="2966318"/>
                      <a:chExt cx="3162132" cy="310611"/>
                    </a:xfrm>
                  </p:grpSpPr>
                  <p:sp>
                    <p:nvSpPr>
                      <p:cNvPr id="146" name="Rechteck 37">
                        <a:extLst>
                          <a:ext uri="{FF2B5EF4-FFF2-40B4-BE49-F238E27FC236}">
                            <a16:creationId xmlns:a16="http://schemas.microsoft.com/office/drawing/2014/main" id="{586F8C8B-5C80-4DA5-87D6-8F42810503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47" name="Google Shape;174;p7">
                        <a:extLst>
                          <a:ext uri="{FF2B5EF4-FFF2-40B4-BE49-F238E27FC236}">
                            <a16:creationId xmlns:a16="http://schemas.microsoft.com/office/drawing/2014/main" id="{A29865E6-A09F-40F3-89DD-3BE3793158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48" name="Google Shape;176;p7">
                        <a:extLst>
                          <a:ext uri="{FF2B5EF4-FFF2-40B4-BE49-F238E27FC236}">
                            <a16:creationId xmlns:a16="http://schemas.microsoft.com/office/drawing/2014/main" id="{B60468E1-BB5D-49D0-8511-D6A92605E5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49" name="Google Shape;177;p7">
                        <a:extLst>
                          <a:ext uri="{FF2B5EF4-FFF2-40B4-BE49-F238E27FC236}">
                            <a16:creationId xmlns:a16="http://schemas.microsoft.com/office/drawing/2014/main" id="{2662B52E-3349-4352-B845-CCFC35B786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0" name="Textfeld 41">
                        <a:extLst>
                          <a:ext uri="{FF2B5EF4-FFF2-40B4-BE49-F238E27FC236}">
                            <a16:creationId xmlns:a16="http://schemas.microsoft.com/office/drawing/2014/main" id="{FE8B63B3-3AA2-49E3-A7E4-9386DF38B9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74884"/>
                        <a:ext cx="802090" cy="2764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Redispatch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D5E819A3-9219-464E-9CFB-65E80FC34D3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8" y="4204243"/>
                      <a:ext cx="1329738" cy="7253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500" b="1" dirty="0">
                          <a:latin typeface="+mn-lt"/>
                          <a:cs typeface="Calibri"/>
                        </a:rPr>
                        <a:t>ICT- based smart grid services</a:t>
                      </a:r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F7D69FDF-2DD9-4753-9A92-E7B7AEE2F635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456843"/>
                    <a:chOff x="3777140" y="2524471"/>
                    <a:chExt cx="8315518" cy="456843"/>
                  </a:xfrm>
                </p:grpSpPr>
                <p:sp>
                  <p:nvSpPr>
                    <p:cNvPr id="136" name="Rechteck 43">
                      <a:extLst>
                        <a:ext uri="{FF2B5EF4-FFF2-40B4-BE49-F238E27FC236}">
                          <a16:creationId xmlns:a16="http://schemas.microsoft.com/office/drawing/2014/main" id="{BD66A754-6DBB-4EC4-A778-E5342BE8E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7" name="Google Shape;174;p7">
                      <a:extLst>
                        <a:ext uri="{FF2B5EF4-FFF2-40B4-BE49-F238E27FC236}">
                          <a16:creationId xmlns:a16="http://schemas.microsoft.com/office/drawing/2014/main" id="{A08C5258-784C-49A6-8458-9A17CCBAA1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8" name="Google Shape;176;p7">
                      <a:extLst>
                        <a:ext uri="{FF2B5EF4-FFF2-40B4-BE49-F238E27FC236}">
                          <a16:creationId xmlns:a16="http://schemas.microsoft.com/office/drawing/2014/main" id="{DA0F1022-78DC-4D61-90AF-1BFB10113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9" name="Google Shape;177;p7">
                      <a:extLst>
                        <a:ext uri="{FF2B5EF4-FFF2-40B4-BE49-F238E27FC236}">
                          <a16:creationId xmlns:a16="http://schemas.microsoft.com/office/drawing/2014/main" id="{2765B3CF-52E3-41DD-8040-4EF2CF360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0" name="Google Shape;178;p7">
                      <a:extLst>
                        <a:ext uri="{FF2B5EF4-FFF2-40B4-BE49-F238E27FC236}">
                          <a16:creationId xmlns:a16="http://schemas.microsoft.com/office/drawing/2014/main" id="{5A51236E-5B44-409D-9606-9E588C5DC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sz="500" b="1" kern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1" name="Textfeld 48">
                      <a:extLst>
                        <a:ext uri="{FF2B5EF4-FFF2-40B4-BE49-F238E27FC236}">
                          <a16:creationId xmlns:a16="http://schemas.microsoft.com/office/drawing/2014/main" id="{0218630D-D0EE-4D26-A6F6-B60D64CB6F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5"/>
                      <a:ext cx="1823338" cy="4469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500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130" name="Verbinder: gewinkelt 49">
                    <a:extLst>
                      <a:ext uri="{FF2B5EF4-FFF2-40B4-BE49-F238E27FC236}">
                        <a16:creationId xmlns:a16="http://schemas.microsoft.com/office/drawing/2014/main" id="{2542D839-9DBA-4145-8C67-22B786E632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Verbinder: gewinkelt 50">
                    <a:extLst>
                      <a:ext uri="{FF2B5EF4-FFF2-40B4-BE49-F238E27FC236}">
                        <a16:creationId xmlns:a16="http://schemas.microsoft.com/office/drawing/2014/main" id="{E901BCDF-A189-4347-97E6-CF70DA86E111}"/>
                      </a:ext>
                    </a:extLst>
                  </p:cNvPr>
                  <p:cNvCxnSpPr>
                    <a:cxnSpLocks/>
                    <a:stCxn id="153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Verbinder: gewinkelt 52">
                    <a:extLst>
                      <a:ext uri="{FF2B5EF4-FFF2-40B4-BE49-F238E27FC236}">
                        <a16:creationId xmlns:a16="http://schemas.microsoft.com/office/drawing/2014/main" id="{67BE1499-481A-4545-9BEF-4EABC95EB0C4}"/>
                      </a:ext>
                    </a:extLst>
                  </p:cNvPr>
                  <p:cNvCxnSpPr>
                    <a:cxnSpLocks/>
                    <a:endCxn id="136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6BA61DB0-6E75-415D-ABE4-416048D5B8CA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134" name="Gerade Verbindung mit Pfeil 56">
                      <a:extLst>
                        <a:ext uri="{FF2B5EF4-FFF2-40B4-BE49-F238E27FC236}">
                          <a16:creationId xmlns:a16="http://schemas.microsoft.com/office/drawing/2014/main" id="{F3504C93-F494-452C-AB51-87555605CF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Gerade Verbindung mit Pfeil 58">
                      <a:extLst>
                        <a:ext uri="{FF2B5EF4-FFF2-40B4-BE49-F238E27FC236}">
                          <a16:creationId xmlns:a16="http://schemas.microsoft.com/office/drawing/2014/main" id="{197E6AAC-0965-4F80-AE9D-2D1970F3D4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7" name="Gerade Verbindung mit Pfeil 55">
                  <a:extLst>
                    <a:ext uri="{FF2B5EF4-FFF2-40B4-BE49-F238E27FC236}">
                      <a16:creationId xmlns:a16="http://schemas.microsoft.com/office/drawing/2014/main" id="{3E41EE6B-97C2-4183-AA0A-D98804333B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84522" y="3337870"/>
                  <a:ext cx="0" cy="135746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Verbinder: gewinkelt 51">
                <a:extLst>
                  <a:ext uri="{FF2B5EF4-FFF2-40B4-BE49-F238E27FC236}">
                    <a16:creationId xmlns:a16="http://schemas.microsoft.com/office/drawing/2014/main" id="{8ACF7FAF-E8DE-4862-AB41-BA63B763AB5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606961" y="3202598"/>
                <a:ext cx="175619" cy="54158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453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F303C040-BB15-43BD-A1FC-2CE831F04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19" y="1216519"/>
            <a:ext cx="5314207" cy="212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3.1 Flexibility: Redispatch</a:t>
            </a:r>
            <a:endParaRPr lang="de-D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31374" y="1124744"/>
            <a:ext cx="5973131" cy="4824536"/>
          </a:xfrm>
        </p:spPr>
        <p:txBody>
          <a:bodyPr>
            <a:normAutofit/>
          </a:bodyPr>
          <a:lstStyle/>
          <a:p>
            <a:r>
              <a:rPr lang="en-US" dirty="0"/>
              <a:t>Procuring flexibility potentials requires demand/generation </a:t>
            </a:r>
            <a:r>
              <a:rPr lang="en-US" b="1" dirty="0"/>
              <a:t>forecasts</a:t>
            </a:r>
          </a:p>
          <a:p>
            <a:pPr lvl="1"/>
            <a:r>
              <a:rPr lang="en-US" dirty="0"/>
              <a:t>Uncertainty in both forecast errors and flexibility potentials must be considered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Dependency on data, i.e., an ICT system</a:t>
            </a:r>
          </a:p>
          <a:p>
            <a:r>
              <a:rPr lang="en-US" b="1" dirty="0">
                <a:sym typeface="Wingdings" panose="05000000000000000000" pitchFamily="2" charset="2"/>
              </a:rPr>
              <a:t>Corrupted/missing data</a:t>
            </a:r>
            <a:r>
              <a:rPr lang="en-US" dirty="0">
                <a:sym typeface="Wingdings" panose="05000000000000000000" pitchFamily="2" charset="2"/>
              </a:rPr>
              <a:t> can have cascading impacts on the power system,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system failures due to procuring insufficient flexibility potentials</a:t>
            </a:r>
          </a:p>
          <a:p>
            <a:pPr lvl="1"/>
            <a:r>
              <a:rPr lang="en-US" b="1" dirty="0"/>
              <a:t>Use Case: </a:t>
            </a:r>
            <a:r>
              <a:rPr lang="en-US" dirty="0"/>
              <a:t>Household with PV + BSS</a:t>
            </a:r>
          </a:p>
          <a:p>
            <a:pPr lvl="2"/>
            <a:r>
              <a:rPr lang="en-US" dirty="0"/>
              <a:t>Time 14h in heatmap: High probability of lacking battery charging flexibility potential for balancing net load forecast errors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9A7243-33B2-4CCB-BC72-9E8CB50270B1}" type="slidenum">
              <a:rPr lang="de-DE" smtClean="0">
                <a:latin typeface="+mn-lt"/>
              </a:rPr>
              <a:pPr/>
              <a:t>17</a:t>
            </a:fld>
            <a:endParaRPr lang="de-DE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Dependency of redispatch on forecast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2100" y="5986805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Lechl</a:t>
            </a:r>
            <a:r>
              <a:rPr lang="de-DE" sz="1200" dirty="0">
                <a:latin typeface="+mn-lt"/>
              </a:rPr>
              <a:t> 2025, Elsevier Applied Energy]</a:t>
            </a:r>
            <a:endParaRPr lang="en-GB" sz="1200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06259C-4E02-450E-BB9F-5D59FA1D99B8}"/>
              </a:ext>
            </a:extLst>
          </p:cNvPr>
          <p:cNvGrpSpPr/>
          <p:nvPr/>
        </p:nvGrpSpPr>
        <p:grpSpPr>
          <a:xfrm>
            <a:off x="6846466" y="1687754"/>
            <a:ext cx="5292000" cy="4093143"/>
            <a:chOff x="6846466" y="1687754"/>
            <a:chExt cx="5292000" cy="40931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DD2047-C0E3-480D-A61C-8B298B98F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466" y="4193297"/>
              <a:ext cx="5292000" cy="15876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22B57F-1FAF-4770-82C7-52F3E66523B9}"/>
                </a:ext>
              </a:extLst>
            </p:cNvPr>
            <p:cNvCxnSpPr>
              <a:cxnSpLocks/>
            </p:cNvCxnSpPr>
            <p:nvPr/>
          </p:nvCxnSpPr>
          <p:spPr>
            <a:xfrm>
              <a:off x="9496566" y="1687754"/>
              <a:ext cx="0" cy="401540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C42BDE9-542F-4BF0-BF1F-8A8650945BAA}"/>
              </a:ext>
            </a:extLst>
          </p:cNvPr>
          <p:cNvSpPr txBox="1"/>
          <p:nvPr/>
        </p:nvSpPr>
        <p:spPr>
          <a:xfrm>
            <a:off x="6503314" y="3291649"/>
            <a:ext cx="524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Scheduled household power profiles and BSS State-of-Charge for a day.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Based on real data partially available on the Open Energy Platform.</a:t>
            </a:r>
            <a:endParaRPr lang="en-GB" sz="11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FF6A7-0E83-47BC-ADD9-7B2A578CCEBF}"/>
              </a:ext>
            </a:extLst>
          </p:cNvPr>
          <p:cNvSpPr txBox="1"/>
          <p:nvPr/>
        </p:nvSpPr>
        <p:spPr>
          <a:xfrm>
            <a:off x="6919957" y="5712797"/>
            <a:ext cx="46350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Probability </a:t>
            </a:r>
            <a:r>
              <a:rPr lang="en-US" sz="1100" dirty="0">
                <a:latin typeface="+mn-lt"/>
              </a:rPr>
              <a:t>that </a:t>
            </a:r>
            <a:r>
              <a:rPr lang="en-US" sz="1100" b="1" dirty="0">
                <a:latin typeface="+mn-lt"/>
              </a:rPr>
              <a:t>flexibility potential </a:t>
            </a:r>
            <a:r>
              <a:rPr lang="en-US" sz="1100" dirty="0">
                <a:latin typeface="+mn-lt"/>
              </a:rPr>
              <a:t>is </a:t>
            </a:r>
            <a:r>
              <a:rPr lang="en-US" sz="1100" b="1" dirty="0">
                <a:latin typeface="+mn-lt"/>
              </a:rPr>
              <a:t>insufficient </a:t>
            </a:r>
            <a:r>
              <a:rPr lang="en-US" sz="1100" dirty="0">
                <a:latin typeface="+mn-lt"/>
              </a:rPr>
              <a:t>for a day and different subintervals (y-axis) per 15-min scheduling interval (x-axis)</a:t>
            </a:r>
          </a:p>
          <a:p>
            <a:r>
              <a:rPr lang="en-US" sz="1100" dirty="0">
                <a:latin typeface="+mn-lt"/>
              </a:rPr>
              <a:t>(Lack of Flexibility potential probability: LFPP)</a:t>
            </a:r>
            <a:endParaRPr lang="en-GB" sz="1100" dirty="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75E5CD-1441-4278-8064-7346F68CDE93}"/>
              </a:ext>
            </a:extLst>
          </p:cNvPr>
          <p:cNvGrpSpPr/>
          <p:nvPr/>
        </p:nvGrpSpPr>
        <p:grpSpPr>
          <a:xfrm>
            <a:off x="6016114" y="146555"/>
            <a:ext cx="3704796" cy="830631"/>
            <a:chOff x="4829359" y="2892304"/>
            <a:chExt cx="3704796" cy="830631"/>
          </a:xfrm>
        </p:grpSpPr>
        <p:cxnSp>
          <p:nvCxnSpPr>
            <p:cNvPr id="20" name="Gerade Verbindung mit Pfeil 57">
              <a:extLst>
                <a:ext uri="{FF2B5EF4-FFF2-40B4-BE49-F238E27FC236}">
                  <a16:creationId xmlns:a16="http://schemas.microsoft.com/office/drawing/2014/main" id="{5F93EA9C-E33D-4CC2-9D17-E85189A455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382" y="3147064"/>
              <a:ext cx="0" cy="10876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C00B67-1566-48CA-BDBB-26C2CE178910}"/>
                </a:ext>
              </a:extLst>
            </p:cNvPr>
            <p:cNvGrpSpPr/>
            <p:nvPr/>
          </p:nvGrpSpPr>
          <p:grpSpPr>
            <a:xfrm>
              <a:off x="4829359" y="2892304"/>
              <a:ext cx="3704796" cy="830631"/>
              <a:chOff x="4829359" y="2892304"/>
              <a:chExt cx="3704796" cy="83063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BB658DC-83A6-4F26-9E06-5828CE5259A6}"/>
                  </a:ext>
                </a:extLst>
              </p:cNvPr>
              <p:cNvGrpSpPr/>
              <p:nvPr/>
            </p:nvGrpSpPr>
            <p:grpSpPr>
              <a:xfrm>
                <a:off x="4829359" y="2892304"/>
                <a:ext cx="3704796" cy="830631"/>
                <a:chOff x="5627078" y="2839916"/>
                <a:chExt cx="3704796" cy="830631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2C6D20B-B167-4780-B63D-C48305048EF9}"/>
                    </a:ext>
                  </a:extLst>
                </p:cNvPr>
                <p:cNvGrpSpPr/>
                <p:nvPr/>
              </p:nvGrpSpPr>
              <p:grpSpPr>
                <a:xfrm>
                  <a:off x="5627078" y="2839916"/>
                  <a:ext cx="3704796" cy="830631"/>
                  <a:chOff x="3777140" y="3042485"/>
                  <a:chExt cx="8315518" cy="2193094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37B0121-04BD-49AC-9CB8-F1AE6BAA4BA8}"/>
                      </a:ext>
                    </a:extLst>
                  </p:cNvPr>
                  <p:cNvGrpSpPr/>
                  <p:nvPr/>
                </p:nvGrpSpPr>
                <p:grpSpPr>
                  <a:xfrm>
                    <a:off x="3837079" y="3902051"/>
                    <a:ext cx="5746282" cy="1333528"/>
                    <a:chOff x="3837079" y="3902051"/>
                    <a:chExt cx="5746282" cy="1333528"/>
                  </a:xfrm>
                </p:grpSpPr>
                <p:sp>
                  <p:nvSpPr>
                    <p:cNvPr id="40" name="Rechteck 29">
                      <a:extLst>
                        <a:ext uri="{FF2B5EF4-FFF2-40B4-BE49-F238E27FC236}">
                          <a16:creationId xmlns:a16="http://schemas.microsoft.com/office/drawing/2014/main" id="{00AE1CDD-7E38-4E8D-A229-F7913AC52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79" y="3920068"/>
                      <a:ext cx="5746282" cy="1315511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41" name="Gruppieren 30">
                      <a:extLst>
                        <a:ext uri="{FF2B5EF4-FFF2-40B4-BE49-F238E27FC236}">
                          <a16:creationId xmlns:a16="http://schemas.microsoft.com/office/drawing/2014/main" id="{6601AF33-B02A-43C9-AF6B-C589661EEF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43447"/>
                      <a:ext cx="4609063" cy="568830"/>
                      <a:chOff x="709348" y="3414428"/>
                      <a:chExt cx="3137851" cy="387038"/>
                    </a:xfrm>
                  </p:grpSpPr>
                  <p:sp>
                    <p:nvSpPr>
                      <p:cNvPr id="49" name="Rechteck 31">
                        <a:extLst>
                          <a:ext uri="{FF2B5EF4-FFF2-40B4-BE49-F238E27FC236}">
                            <a16:creationId xmlns:a16="http://schemas.microsoft.com/office/drawing/2014/main" id="{2686D38C-BBC5-45B7-A870-88360DAD0F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50" name="Google Shape;174;p7">
                        <a:extLst>
                          <a:ext uri="{FF2B5EF4-FFF2-40B4-BE49-F238E27FC236}">
                            <a16:creationId xmlns:a16="http://schemas.microsoft.com/office/drawing/2014/main" id="{C5584131-B43B-4167-8161-477DDD89AE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1" name="Google Shape;176;p7">
                        <a:extLst>
                          <a:ext uri="{FF2B5EF4-FFF2-40B4-BE49-F238E27FC236}">
                            <a16:creationId xmlns:a16="http://schemas.microsoft.com/office/drawing/2014/main" id="{BB65511D-F40F-40C4-9E93-8AA97F48C1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" name="Google Shape;177;p7">
                        <a:extLst>
                          <a:ext uri="{FF2B5EF4-FFF2-40B4-BE49-F238E27FC236}">
                            <a16:creationId xmlns:a16="http://schemas.microsoft.com/office/drawing/2014/main" id="{93D29146-44DC-4D1E-B5FA-4BA0C7F4DA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3" name="Textfeld 35">
                        <a:extLst>
                          <a:ext uri="{FF2B5EF4-FFF2-40B4-BE49-F238E27FC236}">
                            <a16:creationId xmlns:a16="http://schemas.microsoft.com/office/drawing/2014/main" id="{F526F14D-25EE-4FA3-9200-41A624522D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14428"/>
                        <a:ext cx="810048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</a:t>
                        </a:r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Estimation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42" name="Gruppieren 36">
                      <a:extLst>
                        <a:ext uri="{FF2B5EF4-FFF2-40B4-BE49-F238E27FC236}">
                          <a16:creationId xmlns:a16="http://schemas.microsoft.com/office/drawing/2014/main" id="{17865827-DFCF-4E45-AD4E-46C6546166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84864"/>
                      <a:ext cx="4644728" cy="456506"/>
                      <a:chOff x="689668" y="2966318"/>
                      <a:chExt cx="3162132" cy="310611"/>
                    </a:xfrm>
                  </p:grpSpPr>
                  <p:sp>
                    <p:nvSpPr>
                      <p:cNvPr id="44" name="Rechteck 37">
                        <a:extLst>
                          <a:ext uri="{FF2B5EF4-FFF2-40B4-BE49-F238E27FC236}">
                            <a16:creationId xmlns:a16="http://schemas.microsoft.com/office/drawing/2014/main" id="{CE05ED8D-00A3-4D87-889F-0DE09F2CBE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45" name="Google Shape;174;p7">
                        <a:extLst>
                          <a:ext uri="{FF2B5EF4-FFF2-40B4-BE49-F238E27FC236}">
                            <a16:creationId xmlns:a16="http://schemas.microsoft.com/office/drawing/2014/main" id="{B2B92E61-E7D0-4188-B3DC-4F53E3B0DE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6" name="Google Shape;176;p7">
                        <a:extLst>
                          <a:ext uri="{FF2B5EF4-FFF2-40B4-BE49-F238E27FC236}">
                            <a16:creationId xmlns:a16="http://schemas.microsoft.com/office/drawing/2014/main" id="{2CF14356-1630-4F30-BE31-C05EF468A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7" name="Google Shape;177;p7">
                        <a:extLst>
                          <a:ext uri="{FF2B5EF4-FFF2-40B4-BE49-F238E27FC236}">
                            <a16:creationId xmlns:a16="http://schemas.microsoft.com/office/drawing/2014/main" id="{356645B0-2FBA-4338-9379-B9CC8C34C0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" name="Textfeld 41">
                        <a:extLst>
                          <a:ext uri="{FF2B5EF4-FFF2-40B4-BE49-F238E27FC236}">
                            <a16:creationId xmlns:a16="http://schemas.microsoft.com/office/drawing/2014/main" id="{64E65C01-F58B-4D36-8E93-5D3FBD22A70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74884"/>
                        <a:ext cx="802090" cy="2764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Redispatch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368E57C-151B-4501-8071-7EA67ADF2E8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4" y="4204243"/>
                      <a:ext cx="1329738" cy="7253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500" b="1" dirty="0">
                          <a:latin typeface="+mn-lt"/>
                        </a:rPr>
                        <a:t>ICT- based smart grid services</a:t>
                      </a: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BFF1205E-756E-4646-B0EC-3ABB2982E559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456843"/>
                    <a:chOff x="3777140" y="2524471"/>
                    <a:chExt cx="8315518" cy="456843"/>
                  </a:xfrm>
                </p:grpSpPr>
                <p:sp>
                  <p:nvSpPr>
                    <p:cNvPr id="34" name="Rechteck 43">
                      <a:extLst>
                        <a:ext uri="{FF2B5EF4-FFF2-40B4-BE49-F238E27FC236}">
                          <a16:creationId xmlns:a16="http://schemas.microsoft.com/office/drawing/2014/main" id="{CDA3E1BC-2420-4B38-8AE1-B75CC9763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Google Shape;174;p7">
                      <a:extLst>
                        <a:ext uri="{FF2B5EF4-FFF2-40B4-BE49-F238E27FC236}">
                          <a16:creationId xmlns:a16="http://schemas.microsoft.com/office/drawing/2014/main" id="{BE540A40-B8F6-4040-8AD1-C8038B286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" name="Google Shape;176;p7">
                      <a:extLst>
                        <a:ext uri="{FF2B5EF4-FFF2-40B4-BE49-F238E27FC236}">
                          <a16:creationId xmlns:a16="http://schemas.microsoft.com/office/drawing/2014/main" id="{9B11010C-F60D-4A49-A8E4-C8668F713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" name="Google Shape;177;p7">
                      <a:extLst>
                        <a:ext uri="{FF2B5EF4-FFF2-40B4-BE49-F238E27FC236}">
                          <a16:creationId xmlns:a16="http://schemas.microsoft.com/office/drawing/2014/main" id="{7EDD8C8A-766F-43F7-A254-84F9DA39C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" name="Google Shape;178;p7">
                      <a:extLst>
                        <a:ext uri="{FF2B5EF4-FFF2-40B4-BE49-F238E27FC236}">
                          <a16:creationId xmlns:a16="http://schemas.microsoft.com/office/drawing/2014/main" id="{350F84B1-740E-43D9-AA10-7A30351DA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sz="500" b="1" kern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" name="Textfeld 48">
                      <a:extLst>
                        <a:ext uri="{FF2B5EF4-FFF2-40B4-BE49-F238E27FC236}">
                          <a16:creationId xmlns:a16="http://schemas.microsoft.com/office/drawing/2014/main" id="{AFB1BEB4-B7C5-44EA-BD49-B44CD77142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5"/>
                      <a:ext cx="1823338" cy="4469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500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28" name="Verbinder: gewinkelt 49">
                    <a:extLst>
                      <a:ext uri="{FF2B5EF4-FFF2-40B4-BE49-F238E27FC236}">
                        <a16:creationId xmlns:a16="http://schemas.microsoft.com/office/drawing/2014/main" id="{B17AAC21-8516-4C5E-B692-FB1B8A0D84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Verbinder: gewinkelt 50">
                    <a:extLst>
                      <a:ext uri="{FF2B5EF4-FFF2-40B4-BE49-F238E27FC236}">
                        <a16:creationId xmlns:a16="http://schemas.microsoft.com/office/drawing/2014/main" id="{D4E40310-03FE-40FB-8320-2EDEDF012F2E}"/>
                      </a:ext>
                    </a:extLst>
                  </p:cNvPr>
                  <p:cNvCxnSpPr>
                    <a:cxnSpLocks/>
                    <a:stCxn id="51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Verbinder: gewinkelt 52">
                    <a:extLst>
                      <a:ext uri="{FF2B5EF4-FFF2-40B4-BE49-F238E27FC236}">
                        <a16:creationId xmlns:a16="http://schemas.microsoft.com/office/drawing/2014/main" id="{03E720BB-47A3-4AB8-A00D-30107A86F568}"/>
                      </a:ext>
                    </a:extLst>
                  </p:cNvPr>
                  <p:cNvCxnSpPr>
                    <a:cxnSpLocks/>
                    <a:endCxn id="34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6A0D6AA1-E79F-41FE-934F-ADA679DFA664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32" name="Gerade Verbindung mit Pfeil 56">
                      <a:extLst>
                        <a:ext uri="{FF2B5EF4-FFF2-40B4-BE49-F238E27FC236}">
                          <a16:creationId xmlns:a16="http://schemas.microsoft.com/office/drawing/2014/main" id="{274E119C-BD39-49BE-9573-E3B895286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Gerade Verbindung mit Pfeil 58">
                      <a:extLst>
                        <a:ext uri="{FF2B5EF4-FFF2-40B4-BE49-F238E27FC236}">
                          <a16:creationId xmlns:a16="http://schemas.microsoft.com/office/drawing/2014/main" id="{08265706-17E8-468D-81B7-488C93B948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" name="Gerade Verbindung mit Pfeil 55">
                  <a:extLst>
                    <a:ext uri="{FF2B5EF4-FFF2-40B4-BE49-F238E27FC236}">
                      <a16:creationId xmlns:a16="http://schemas.microsoft.com/office/drawing/2014/main" id="{41CC08D8-500A-43C0-95AF-D6D4AA8C5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84522" y="3337870"/>
                  <a:ext cx="0" cy="135746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Verbinder: gewinkelt 51">
                <a:extLst>
                  <a:ext uri="{FF2B5EF4-FFF2-40B4-BE49-F238E27FC236}">
                    <a16:creationId xmlns:a16="http://schemas.microsoft.com/office/drawing/2014/main" id="{870215FA-503B-47C3-8E5D-89EA47A2202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606961" y="3202598"/>
                <a:ext cx="175619" cy="54158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6C25D1B-F2D9-4D33-8784-459D8BC79711}"/>
              </a:ext>
            </a:extLst>
          </p:cNvPr>
          <p:cNvSpPr/>
          <p:nvPr/>
        </p:nvSpPr>
        <p:spPr>
          <a:xfrm>
            <a:off x="4596509" y="5540635"/>
            <a:ext cx="1985726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Availability</a:t>
            </a:r>
          </a:p>
          <a:p>
            <a:pPr algn="ctr"/>
            <a:r>
              <a:rPr lang="en-US" sz="1000" b="1" dirty="0"/>
              <a:t>(See slide 10)</a:t>
            </a:r>
            <a:endParaRPr lang="en-US" sz="105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2D91A4-7785-4D98-AC65-1C9C04445B04}"/>
              </a:ext>
            </a:extLst>
          </p:cNvPr>
          <p:cNvSpPr/>
          <p:nvPr/>
        </p:nvSpPr>
        <p:spPr>
          <a:xfrm>
            <a:off x="2310070" y="5557734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Correctness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2594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7AE08AE-4E8E-F3A7-49CF-A3B875B60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3" y="1245437"/>
            <a:ext cx="5136776" cy="481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 Flexibility: Cost of Flexibility Services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31800" y="1245437"/>
            <a:ext cx="6372413" cy="4835975"/>
          </a:xfrm>
        </p:spPr>
        <p:txBody>
          <a:bodyPr>
            <a:normAutofit/>
          </a:bodyPr>
          <a:lstStyle/>
          <a:p>
            <a:r>
              <a:rPr lang="en-US" dirty="0"/>
              <a:t>Better planning of power system operation using ICT means that</a:t>
            </a:r>
          </a:p>
          <a:p>
            <a:pPr lvl="1"/>
            <a:r>
              <a:rPr lang="en-US" dirty="0"/>
              <a:t>Less (carbon-intensive) flexibility resources are needed </a:t>
            </a:r>
            <a:r>
              <a:rPr lang="en-US" dirty="0">
                <a:sym typeface="Wingdings" panose="05000000000000000000" pitchFamily="2" charset="2"/>
              </a:rPr>
              <a:t> more sustainable</a:t>
            </a:r>
            <a:endParaRPr lang="en-US" dirty="0"/>
          </a:p>
          <a:p>
            <a:pPr lvl="1"/>
            <a:r>
              <a:rPr lang="en-US" dirty="0"/>
              <a:t>Electricity price decreases</a:t>
            </a:r>
          </a:p>
          <a:p>
            <a:pPr lvl="2"/>
            <a:r>
              <a:rPr lang="en-US" dirty="0"/>
              <a:t>Main cost factor is flexibility in systems with large share of renewables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7892F5-654F-CF62-7F20-6D6A6A0859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GB" altLang="de-DE" smtClean="0">
                <a:latin typeface="+mn-lt"/>
              </a:rPr>
              <a:pPr>
                <a:defRPr/>
              </a:pPr>
              <a:t>18</a:t>
            </a:fld>
            <a:endParaRPr lang="en-GB" altLang="de-DE" dirty="0"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19D50A-C813-5241-C1E3-4A3EBC7C22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FC51CA-465E-4CC2-83DF-EFFE6043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70" y="6272016"/>
            <a:ext cx="1032024" cy="6385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3C28AB-544A-CF24-E797-A172325A7061}"/>
              </a:ext>
            </a:extLst>
          </p:cNvPr>
          <p:cNvGrpSpPr/>
          <p:nvPr/>
        </p:nvGrpSpPr>
        <p:grpSpPr>
          <a:xfrm>
            <a:off x="6804213" y="1260025"/>
            <a:ext cx="5136776" cy="5075303"/>
            <a:chOff x="10861374" y="1626301"/>
            <a:chExt cx="5136776" cy="5075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4E5C38-B63E-C10B-C55C-15A7144D9120}"/>
                </a:ext>
              </a:extLst>
            </p:cNvPr>
            <p:cNvSpPr txBox="1"/>
            <p:nvPr/>
          </p:nvSpPr>
          <p:spPr>
            <a:xfrm>
              <a:off x="10861374" y="1626301"/>
              <a:ext cx="5136776" cy="553998"/>
            </a:xfrm>
            <a:prstGeom prst="rect">
              <a:avLst/>
            </a:prstGeom>
            <a:solidFill>
              <a:srgbClr val="0C4056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+mn-lt"/>
                </a:rPr>
                <a:t>Electricity price composition 2024</a:t>
              </a:r>
            </a:p>
            <a:p>
              <a:r>
                <a:rPr lang="en-GB" sz="1200" dirty="0">
                  <a:solidFill>
                    <a:schemeClr val="bg1"/>
                  </a:solidFill>
                  <a:latin typeface="+mn-lt"/>
                </a:rPr>
                <a:t>Avg. electricity price for household customers in Germany</a:t>
              </a:r>
            </a:p>
            <a:p>
              <a:endParaRPr lang="en-GB" sz="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D7534D-E7F2-B7C9-E2C6-F73AF6120DA9}"/>
                </a:ext>
              </a:extLst>
            </p:cNvPr>
            <p:cNvSpPr txBox="1"/>
            <p:nvPr/>
          </p:nvSpPr>
          <p:spPr>
            <a:xfrm>
              <a:off x="10861374" y="6447688"/>
              <a:ext cx="51367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</a:t>
              </a:r>
              <a:r>
                <a:rPr lang="en-GB" sz="1050" dirty="0">
                  <a:latin typeface="+mn-lt"/>
                </a:rPr>
                <a:t>https://strom-report.com/strompreise/#strompreiszusammensetzung-2024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8841CE-0151-BF79-AAE6-B637ED0D8C65}"/>
              </a:ext>
            </a:extLst>
          </p:cNvPr>
          <p:cNvSpPr txBox="1"/>
          <p:nvPr/>
        </p:nvSpPr>
        <p:spPr>
          <a:xfrm>
            <a:off x="2757069" y="6026161"/>
            <a:ext cx="225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anose="020B0604020202020204" pitchFamily="34" charset="0"/>
              </a:rPr>
              <a:t>[</a:t>
            </a:r>
            <a:r>
              <a:rPr lang="en-US" sz="1200" dirty="0" err="1">
                <a:latin typeface="+mn-lt"/>
                <a:cs typeface="Arial" panose="020B0604020202020204" pitchFamily="34" charset="0"/>
              </a:rPr>
              <a:t>Lechl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 2023, Elsevier RSER]</a:t>
            </a:r>
          </a:p>
        </p:txBody>
      </p:sp>
    </p:spTree>
    <p:extLst>
      <p:ext uri="{BB962C8B-B14F-4D97-AF65-F5344CB8AC3E}">
        <p14:creationId xmlns:p14="http://schemas.microsoft.com/office/powerpoint/2010/main" val="2209401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85EA-E160-4D46-88E2-16FCA71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04A-0F50-40F0-B85F-3E9A90A926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Interdependencies and resilience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Examples of power-ICT system interdependencies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3.1  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/>
              <a:t>3.2    Protection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3.3    Blackout &amp; </a:t>
            </a:r>
            <a:r>
              <a:rPr lang="en-US" dirty="0" err="1"/>
              <a:t>Blackstart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9DD-8884-414B-9F20-EFB8C2487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19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B606-1439-4C9E-9F13-596D38E90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0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4D478-63AC-4F06-A5E6-316FB80B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Flexible energy demand from data </a:t>
            </a:r>
            <a:r>
              <a:rPr lang="en-GB" dirty="0" err="1">
                <a:latin typeface="+mn-lt"/>
              </a:rPr>
              <a:t>centers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1D80C2-DCC2-4BE8-BAD9-4B094DCB69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1524" y="1968500"/>
            <a:ext cx="3773700" cy="398078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Energy Efficiency for Data </a:t>
            </a:r>
            <a:r>
              <a:rPr lang="en-GB" sz="1800" dirty="0" err="1"/>
              <a:t>Centers</a:t>
            </a:r>
            <a:r>
              <a:rPr lang="en-GB" sz="1800" dirty="0"/>
              <a:t> (2010-2012):</a:t>
            </a:r>
          </a:p>
          <a:p>
            <a:r>
              <a:rPr lang="en-GB" sz="1800" dirty="0"/>
              <a:t>Concept for increasing the energy efficiency and sustainability of data </a:t>
            </a:r>
            <a:r>
              <a:rPr lang="en-GB" sz="1800" dirty="0" err="1"/>
              <a:t>centers</a:t>
            </a:r>
            <a:r>
              <a:rPr lang="en-GB" sz="1800" dirty="0"/>
              <a:t> and supercomputers</a:t>
            </a:r>
          </a:p>
          <a:p>
            <a:r>
              <a:rPr lang="en-GB" sz="1800" dirty="0"/>
              <a:t>Energy awareness: plug-ins for data </a:t>
            </a:r>
            <a:r>
              <a:rPr lang="en-GB" sz="1800" dirty="0" err="1"/>
              <a:t>center</a:t>
            </a:r>
            <a:r>
              <a:rPr lang="en-GB" sz="1800" dirty="0"/>
              <a:t> automation frameworks</a:t>
            </a:r>
          </a:p>
          <a:p>
            <a:r>
              <a:rPr lang="en-GB" sz="1800" dirty="0"/>
              <a:t>Intelligent allocation of ICT resources, data </a:t>
            </a:r>
            <a:r>
              <a:rPr lang="en-GB" sz="1800" dirty="0" err="1"/>
              <a:t>center</a:t>
            </a:r>
            <a:r>
              <a:rPr lang="en-GB" sz="1800" dirty="0"/>
              <a:t> consolidation</a:t>
            </a:r>
          </a:p>
          <a:p>
            <a:r>
              <a:rPr lang="en-GB" sz="1800" dirty="0"/>
              <a:t>Compliance with existing SLAs and QoS metrics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77C8BD-52B4-4A70-B54E-8DC0D3C03C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GB" altLang="de-DE" smtClean="0">
                <a:latin typeface="+mn-lt"/>
              </a:rPr>
              <a:pPr>
                <a:defRPr/>
              </a:pPr>
              <a:t>2</a:t>
            </a:fld>
            <a:endParaRPr lang="en-GB" altLang="de-DE" dirty="0"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3BA225-F2B4-468F-B6D8-145CC3424A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6CDEE5E-4CE0-4FE5-A1DD-0126C29B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4" y="1003548"/>
            <a:ext cx="2907342" cy="1029684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8D145DA-CBD0-4287-A804-BEC978B3A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94" y="1076664"/>
            <a:ext cx="2573873" cy="883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36BFCA-2F7B-456A-B5BF-0FBA18D0C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45" y="787646"/>
            <a:ext cx="1158405" cy="1150650"/>
          </a:xfrm>
          <a:prstGeom prst="rect">
            <a:avLst/>
          </a:prstGeom>
        </p:spPr>
      </p:pic>
      <p:pic>
        <p:nvPicPr>
          <p:cNvPr id="10" name="Picture 53">
            <a:extLst>
              <a:ext uri="{FF2B5EF4-FFF2-40B4-BE49-F238E27FC236}">
                <a16:creationId xmlns:a16="http://schemas.microsoft.com/office/drawing/2014/main" id="{504A5C6E-EBCB-4517-8A61-353212B1A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45" y="6301690"/>
            <a:ext cx="2301992" cy="47875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0E63DBD-1A72-4923-A084-FF99F3AD4DEB}"/>
              </a:ext>
            </a:extLst>
          </p:cNvPr>
          <p:cNvSpPr txBox="1">
            <a:spLocks/>
          </p:cNvSpPr>
          <p:nvPr/>
        </p:nvSpPr>
        <p:spPr>
          <a:xfrm>
            <a:off x="4247037" y="1968500"/>
            <a:ext cx="3773700" cy="3980780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1"/>
                </a:solidFill>
                <a:latin typeface="+mn-lt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3"/>
                </a:solidFill>
                <a:latin typeface="+mn-lt"/>
              </a:defRPr>
            </a:lvl3pPr>
            <a:lvl4pPr marL="15605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 dirty="0">
                <a:solidFill>
                  <a:schemeClr val="accent2"/>
                </a:solidFill>
                <a:latin typeface="+mn-lt"/>
              </a:defRPr>
            </a:lvl4pPr>
            <a:lvl5pPr marL="21701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4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Green Interplay between Data </a:t>
            </a:r>
            <a:r>
              <a:rPr lang="en-GB" sz="1800" dirty="0" err="1"/>
              <a:t>Centers</a:t>
            </a:r>
            <a:r>
              <a:rPr lang="en-GB" sz="1800" dirty="0"/>
              <a:t> and Energy Providers (2012-2014):</a:t>
            </a:r>
          </a:p>
          <a:p>
            <a:r>
              <a:rPr lang="en-GB" sz="1800" dirty="0"/>
              <a:t>Collaboration between data </a:t>
            </a:r>
            <a:r>
              <a:rPr lang="en-GB" sz="1800" dirty="0" err="1"/>
              <a:t>center</a:t>
            </a:r>
            <a:r>
              <a:rPr lang="en-GB" sz="1800" dirty="0"/>
              <a:t> operators and energy providers</a:t>
            </a:r>
          </a:p>
          <a:p>
            <a:r>
              <a:rPr lang="en-GB" sz="1800" dirty="0"/>
              <a:t>Coordination of supply and demand</a:t>
            </a:r>
          </a:p>
          <a:p>
            <a:r>
              <a:rPr lang="en-GB" sz="1800" dirty="0"/>
              <a:t>Development of new concepts and technologies such as </a:t>
            </a:r>
            <a:r>
              <a:rPr lang="en-GB" sz="1800" dirty="0" err="1"/>
              <a:t>GreenSLA</a:t>
            </a:r>
            <a:r>
              <a:rPr lang="en-GB" sz="1800" dirty="0"/>
              <a:t> and </a:t>
            </a:r>
            <a:r>
              <a:rPr lang="en-GB" sz="1800" dirty="0" err="1"/>
              <a:t>GreenSDA</a:t>
            </a:r>
            <a:endParaRPr lang="en-GB" sz="1800" dirty="0"/>
          </a:p>
          <a:p>
            <a:r>
              <a:rPr lang="en-GB" sz="1800" dirty="0"/>
              <a:t>Control system: consumption adapts to fluctuating supply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1B7D79-585C-4FC5-88AA-856C648CEE49}"/>
              </a:ext>
            </a:extLst>
          </p:cNvPr>
          <p:cNvSpPr txBox="1">
            <a:spLocks/>
          </p:cNvSpPr>
          <p:nvPr/>
        </p:nvSpPr>
        <p:spPr>
          <a:xfrm>
            <a:off x="8132550" y="1968500"/>
            <a:ext cx="3773700" cy="3980780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1"/>
                </a:solidFill>
                <a:latin typeface="+mn-lt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3"/>
                </a:solidFill>
                <a:latin typeface="+mn-lt"/>
              </a:defRPr>
            </a:lvl3pPr>
            <a:lvl4pPr marL="15605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 dirty="0">
                <a:solidFill>
                  <a:schemeClr val="accent2"/>
                </a:solidFill>
                <a:latin typeface="+mn-lt"/>
              </a:defRPr>
            </a:lvl4pPr>
            <a:lvl5pPr marL="21701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4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Environmentally Sustainable Data </a:t>
            </a:r>
            <a:r>
              <a:rPr lang="en-GB" sz="1800" dirty="0" err="1"/>
              <a:t>Center</a:t>
            </a:r>
            <a:r>
              <a:rPr lang="en-GB" sz="1800" dirty="0"/>
              <a:t> for Smart Cities (2013-2016):</a:t>
            </a:r>
          </a:p>
          <a:p>
            <a:r>
              <a:rPr lang="en-GB" sz="1800" dirty="0"/>
              <a:t>Data </a:t>
            </a:r>
            <a:r>
              <a:rPr lang="en-GB" sz="1800" dirty="0" err="1"/>
              <a:t>centers</a:t>
            </a:r>
            <a:r>
              <a:rPr lang="en-GB" sz="1800" dirty="0"/>
              <a:t> in smart cities in the role of ICT service provider and gigantic energy consumer</a:t>
            </a:r>
          </a:p>
          <a:p>
            <a:r>
              <a:rPr lang="en-GB" sz="1800" dirty="0"/>
              <a:t>Integration of renewable energies </a:t>
            </a:r>
          </a:p>
          <a:p>
            <a:r>
              <a:rPr lang="en-GB" sz="1800" dirty="0"/>
              <a:t>Reduction of power consumption (data </a:t>
            </a:r>
            <a:r>
              <a:rPr lang="en-GB" sz="1800" dirty="0" err="1"/>
              <a:t>center</a:t>
            </a:r>
            <a:r>
              <a:rPr lang="en-GB" sz="1800" dirty="0"/>
              <a:t> consolidation)</a:t>
            </a:r>
          </a:p>
          <a:p>
            <a:r>
              <a:rPr lang="en-GB" sz="1800" dirty="0"/>
              <a:t>Compliance with QoS metrics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5443F-CEE2-3B9E-61DD-B6CD91B21C09}"/>
              </a:ext>
            </a:extLst>
          </p:cNvPr>
          <p:cNvSpPr txBox="1"/>
          <p:nvPr/>
        </p:nvSpPr>
        <p:spPr>
          <a:xfrm>
            <a:off x="2757068" y="6026161"/>
            <a:ext cx="5672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anose="020B0604020202020204" pitchFamily="34" charset="0"/>
              </a:rPr>
              <a:t>[</a:t>
            </a:r>
            <a:r>
              <a:rPr lang="en-US" sz="1200" dirty="0" err="1">
                <a:latin typeface="+mn-lt"/>
                <a:cs typeface="Arial" panose="020B0604020202020204" pitchFamily="34" charset="0"/>
              </a:rPr>
              <a:t>Basmadjian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 2012, </a:t>
            </a:r>
            <a:r>
              <a:rPr lang="en-US" sz="1200" dirty="0" err="1">
                <a:latin typeface="+mn-lt"/>
                <a:cs typeface="Arial" panose="020B0604020202020204" pitchFamily="34" charset="0"/>
              </a:rPr>
              <a:t>SustainIT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 2012] [</a:t>
            </a:r>
            <a:r>
              <a:rPr lang="en-US" sz="1200" dirty="0" err="1">
                <a:latin typeface="+mn-lt"/>
                <a:cs typeface="Arial" panose="020B0604020202020204" pitchFamily="34" charset="0"/>
              </a:rPr>
              <a:t>Basmadjian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 2018, IEEE T. on Smart Grid]</a:t>
            </a:r>
          </a:p>
        </p:txBody>
      </p:sp>
    </p:spTree>
    <p:extLst>
      <p:ext uri="{BB962C8B-B14F-4D97-AF65-F5344CB8AC3E}">
        <p14:creationId xmlns:p14="http://schemas.microsoft.com/office/powerpoint/2010/main" val="324711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4AC9-25CF-4FB0-B3C5-7EFD1AC7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3.2 Protection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65C-CADD-4DDB-A74F-65DBB4FE7D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3" y="1124744"/>
            <a:ext cx="11429449" cy="4824536"/>
          </a:xfrm>
        </p:spPr>
        <p:txBody>
          <a:bodyPr/>
          <a:lstStyle/>
          <a:p>
            <a:r>
              <a:rPr lang="en-US" dirty="0"/>
              <a:t>In case of excessive current flow, protection may be triggered</a:t>
            </a:r>
          </a:p>
          <a:p>
            <a:pPr lvl="1"/>
            <a:r>
              <a:rPr lang="en-US" dirty="0"/>
              <a:t>A possible cause is a mismatch between generation and demand, causing overloads</a:t>
            </a:r>
          </a:p>
          <a:p>
            <a:pPr lvl="1"/>
            <a:r>
              <a:rPr lang="en-US" dirty="0"/>
              <a:t>Protection may also be triggered due to faults</a:t>
            </a:r>
          </a:p>
          <a:p>
            <a:pPr lvl="1"/>
            <a:endParaRPr lang="en-US" dirty="0"/>
          </a:p>
          <a:p>
            <a:r>
              <a:rPr lang="en-US" dirty="0"/>
              <a:t>There may be instances where the protection system sensitivity should be adapted</a:t>
            </a:r>
          </a:p>
          <a:p>
            <a:pPr lvl="1"/>
            <a:r>
              <a:rPr lang="en-US" dirty="0"/>
              <a:t>High impedance faults</a:t>
            </a:r>
          </a:p>
          <a:p>
            <a:pPr lvl="1"/>
            <a:r>
              <a:rPr lang="en-US" dirty="0"/>
              <a:t>Protection blinding</a:t>
            </a:r>
          </a:p>
          <a:p>
            <a:pPr lvl="1"/>
            <a:endParaRPr lang="en-US" dirty="0"/>
          </a:p>
          <a:p>
            <a:r>
              <a:rPr lang="en-US" b="1" dirty="0"/>
              <a:t>Power-ICT interdependencies </a:t>
            </a:r>
            <a:r>
              <a:rPr lang="en-US" dirty="0"/>
              <a:t>introduced in </a:t>
            </a:r>
          </a:p>
          <a:p>
            <a:pPr marL="0" indent="0">
              <a:buNone/>
            </a:pPr>
            <a:r>
              <a:rPr lang="en-US" dirty="0"/>
              <a:t>       protection systems</a:t>
            </a:r>
          </a:p>
          <a:p>
            <a:pPr lvl="1"/>
            <a:r>
              <a:rPr lang="en-US" dirty="0"/>
              <a:t>ICT-based protection introduces communication delay</a:t>
            </a:r>
          </a:p>
          <a:p>
            <a:pPr lvl="1"/>
            <a:r>
              <a:rPr lang="en-US" dirty="0"/>
              <a:t>Extended delays can increase fault clearing time</a:t>
            </a:r>
          </a:p>
          <a:p>
            <a:pPr lvl="2"/>
            <a:r>
              <a:rPr lang="en-US" dirty="0"/>
              <a:t>Decreased </a:t>
            </a:r>
            <a:r>
              <a:rPr lang="en-US" b="1" dirty="0"/>
              <a:t>resilience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D2785-815A-4D80-AFDB-A1648686FE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20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08F5-A2C6-4CAB-A5FC-AD9C89A291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55CF09-826A-4696-8F1B-92747ADAC1DD}"/>
              </a:ext>
            </a:extLst>
          </p:cNvPr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Power and ICT Interdependencies in adaptive protection</a:t>
            </a:r>
            <a:endParaRPr lang="de-DE" sz="1600" i="0" kern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059505-6461-40E0-9A0E-A82DFE44E0AF}"/>
              </a:ext>
            </a:extLst>
          </p:cNvPr>
          <p:cNvGrpSpPr/>
          <p:nvPr/>
        </p:nvGrpSpPr>
        <p:grpSpPr>
          <a:xfrm>
            <a:off x="4803578" y="2981533"/>
            <a:ext cx="6957049" cy="2751723"/>
            <a:chOff x="2650864" y="1321349"/>
            <a:chExt cx="6957049" cy="275172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EBB1ABC-27DA-4FD7-BACA-9045CD9BFA6F}"/>
                </a:ext>
              </a:extLst>
            </p:cNvPr>
            <p:cNvGrpSpPr/>
            <p:nvPr/>
          </p:nvGrpSpPr>
          <p:grpSpPr>
            <a:xfrm>
              <a:off x="6632545" y="3328644"/>
              <a:ext cx="560109" cy="744428"/>
              <a:chOff x="1163345" y="881355"/>
              <a:chExt cx="506015" cy="57829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F2FC4A-8642-409F-880B-A07BAA6B8760}"/>
                  </a:ext>
                </a:extLst>
              </p:cNvPr>
              <p:cNvGrpSpPr/>
              <p:nvPr/>
            </p:nvGrpSpPr>
            <p:grpSpPr>
              <a:xfrm>
                <a:off x="1201785" y="963510"/>
                <a:ext cx="412523" cy="496140"/>
                <a:chOff x="1201785" y="963510"/>
                <a:chExt cx="412523" cy="496140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0E57A9D-5DFD-499F-8DE3-D14AD071C37D}"/>
                    </a:ext>
                  </a:extLst>
                </p:cNvPr>
                <p:cNvGrpSpPr/>
                <p:nvPr/>
              </p:nvGrpSpPr>
              <p:grpSpPr>
                <a:xfrm>
                  <a:off x="1201785" y="963510"/>
                  <a:ext cx="412523" cy="496140"/>
                  <a:chOff x="1201785" y="963510"/>
                  <a:chExt cx="412523" cy="496140"/>
                </a:xfrm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9A516772-7F51-4E26-A52D-54E5F414CB86}"/>
                      </a:ext>
                    </a:extLst>
                  </p:cNvPr>
                  <p:cNvGrpSpPr/>
                  <p:nvPr/>
                </p:nvGrpSpPr>
                <p:grpSpPr>
                  <a:xfrm>
                    <a:off x="1201785" y="963510"/>
                    <a:ext cx="412523" cy="496140"/>
                    <a:chOff x="1201785" y="963510"/>
                    <a:chExt cx="412523" cy="496140"/>
                  </a:xfrm>
                </p:grpSpPr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97DD7CDB-A913-44B5-91B1-864120CB84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08568" y="1017690"/>
                      <a:ext cx="205740" cy="4419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1B6459D4-66CF-4780-8299-C57FC0D7ECB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201785" y="1016850"/>
                      <a:ext cx="205200" cy="4428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E9C94381-B69B-4D83-A338-B8B97984F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4102" y="963510"/>
                      <a:ext cx="105766" cy="10668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77C7A3AF-0823-41B2-AC1F-22C1E8ACB636}"/>
                      </a:ext>
                    </a:extLst>
                  </p:cNvPr>
                  <p:cNvCxnSpPr/>
                  <p:nvPr/>
                </p:nvCxnSpPr>
                <p:spPr>
                  <a:xfrm>
                    <a:off x="1332166" y="1162050"/>
                    <a:ext cx="179272" cy="76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61311836-3D79-4C19-B736-9623D38AE6F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254760" y="1257090"/>
                    <a:ext cx="256761" cy="730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467C9CAF-9002-4D2B-8A63-EEB6A6FAC729}"/>
                    </a:ext>
                  </a:extLst>
                </p:cNvPr>
                <p:cNvCxnSpPr/>
                <p:nvPr/>
              </p:nvCxnSpPr>
              <p:spPr>
                <a:xfrm>
                  <a:off x="1266594" y="1330110"/>
                  <a:ext cx="320906" cy="52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Arc 126">
                <a:extLst>
                  <a:ext uri="{FF2B5EF4-FFF2-40B4-BE49-F238E27FC236}">
                    <a16:creationId xmlns:a16="http://schemas.microsoft.com/office/drawing/2014/main" id="{4DA219BF-FDD0-483C-89E5-475BCD9274E9}"/>
                  </a:ext>
                </a:extLst>
              </p:cNvPr>
              <p:cNvSpPr/>
              <p:nvPr/>
            </p:nvSpPr>
            <p:spPr>
              <a:xfrm rot="1614043">
                <a:off x="1378514" y="923607"/>
                <a:ext cx="177662" cy="180952"/>
              </a:xfrm>
              <a:prstGeom prst="arc">
                <a:avLst>
                  <a:gd name="adj1" fmla="val 16200000"/>
                  <a:gd name="adj2" fmla="val 88824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40EC50C9-E699-4DA1-818F-55C44C1BF259}"/>
                  </a:ext>
                </a:extLst>
              </p:cNvPr>
              <p:cNvSpPr/>
              <p:nvPr/>
            </p:nvSpPr>
            <p:spPr>
              <a:xfrm rot="1614043">
                <a:off x="1426081" y="913550"/>
                <a:ext cx="193589" cy="207438"/>
              </a:xfrm>
              <a:prstGeom prst="arc">
                <a:avLst>
                  <a:gd name="adj1" fmla="val 15586627"/>
                  <a:gd name="adj2" fmla="val 88824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Arc 128">
                <a:extLst>
                  <a:ext uri="{FF2B5EF4-FFF2-40B4-BE49-F238E27FC236}">
                    <a16:creationId xmlns:a16="http://schemas.microsoft.com/office/drawing/2014/main" id="{1BF34050-4A8E-4ACE-A441-93CD45FC6E4D}"/>
                  </a:ext>
                </a:extLst>
              </p:cNvPr>
              <p:cNvSpPr/>
              <p:nvPr/>
            </p:nvSpPr>
            <p:spPr>
              <a:xfrm rot="1614043">
                <a:off x="1452364" y="894678"/>
                <a:ext cx="216996" cy="230129"/>
              </a:xfrm>
              <a:prstGeom prst="arc">
                <a:avLst>
                  <a:gd name="adj1" fmla="val 15015590"/>
                  <a:gd name="adj2" fmla="val 79267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9430BD86-F2D3-423C-B0C2-8A0BFEC19946}"/>
                  </a:ext>
                </a:extLst>
              </p:cNvPr>
              <p:cNvSpPr/>
              <p:nvPr/>
            </p:nvSpPr>
            <p:spPr>
              <a:xfrm rot="13140000">
                <a:off x="1280553" y="916114"/>
                <a:ext cx="177662" cy="180952"/>
              </a:xfrm>
              <a:prstGeom prst="arc">
                <a:avLst>
                  <a:gd name="adj1" fmla="val 16200000"/>
                  <a:gd name="adj2" fmla="val 88824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048E5CD7-2255-41A0-AA6E-C46944DE7CC7}"/>
                  </a:ext>
                </a:extLst>
              </p:cNvPr>
              <p:cNvSpPr/>
              <p:nvPr/>
            </p:nvSpPr>
            <p:spPr>
              <a:xfrm rot="13620000">
                <a:off x="1228911" y="898367"/>
                <a:ext cx="193589" cy="207438"/>
              </a:xfrm>
              <a:prstGeom prst="arc">
                <a:avLst>
                  <a:gd name="adj1" fmla="val 15586627"/>
                  <a:gd name="adj2" fmla="val 88824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Arc 131">
                <a:extLst>
                  <a:ext uri="{FF2B5EF4-FFF2-40B4-BE49-F238E27FC236}">
                    <a16:creationId xmlns:a16="http://schemas.microsoft.com/office/drawing/2014/main" id="{AE54E515-7B3C-42BB-A8B0-51E1578F51BD}"/>
                  </a:ext>
                </a:extLst>
              </p:cNvPr>
              <p:cNvSpPr/>
              <p:nvPr/>
            </p:nvSpPr>
            <p:spPr>
              <a:xfrm rot="13620000">
                <a:off x="1169912" y="874788"/>
                <a:ext cx="216996" cy="230129"/>
              </a:xfrm>
              <a:prstGeom prst="arc">
                <a:avLst>
                  <a:gd name="adj1" fmla="val 15015590"/>
                  <a:gd name="adj2" fmla="val 79267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F318EC-09BB-44CA-B5B1-0A84CB11ED85}"/>
                </a:ext>
              </a:extLst>
            </p:cNvPr>
            <p:cNvGrpSpPr/>
            <p:nvPr/>
          </p:nvGrpSpPr>
          <p:grpSpPr>
            <a:xfrm>
              <a:off x="8810964" y="2534446"/>
              <a:ext cx="796949" cy="893801"/>
              <a:chOff x="10477777" y="4989325"/>
              <a:chExt cx="796949" cy="893801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CFC1A91-9E71-4C61-ACB3-13321088F9E3}"/>
                  </a:ext>
                </a:extLst>
              </p:cNvPr>
              <p:cNvSpPr txBox="1"/>
              <p:nvPr/>
            </p:nvSpPr>
            <p:spPr>
              <a:xfrm>
                <a:off x="10477777" y="4989325"/>
                <a:ext cx="796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Server</a:t>
                </a:r>
              </a:p>
            </p:txBody>
          </p:sp>
          <p:pic>
            <p:nvPicPr>
              <p:cNvPr id="125" name="Picture 124" descr="Free Server Hosting vector and picture">
                <a:extLst>
                  <a:ext uri="{FF2B5EF4-FFF2-40B4-BE49-F238E27FC236}">
                    <a16:creationId xmlns:a16="http://schemas.microsoft.com/office/drawing/2014/main" id="{F1895F56-6A32-46EC-BEB0-C613BFC531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0352" y="5313119"/>
                <a:ext cx="551798" cy="570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1A67F2E-6FC7-45BB-AA81-1917B8D03319}"/>
                </a:ext>
              </a:extLst>
            </p:cNvPr>
            <p:cNvCxnSpPr>
              <a:cxnSpLocks/>
              <a:stCxn id="70" idx="5"/>
              <a:endCxn id="131" idx="0"/>
            </p:cNvCxnSpPr>
            <p:nvPr/>
          </p:nvCxnSpPr>
          <p:spPr>
            <a:xfrm>
              <a:off x="4837896" y="2792230"/>
              <a:ext cx="1905466" cy="784006"/>
            </a:xfrm>
            <a:prstGeom prst="line">
              <a:avLst/>
            </a:prstGeom>
            <a:ln w="317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6DC5EF-3C15-4B71-BB85-C87B14BDD800}"/>
                </a:ext>
              </a:extLst>
            </p:cNvPr>
            <p:cNvCxnSpPr>
              <a:cxnSpLocks/>
              <a:stCxn id="125" idx="1"/>
              <a:endCxn id="129" idx="2"/>
            </p:cNvCxnSpPr>
            <p:nvPr/>
          </p:nvCxnSpPr>
          <p:spPr>
            <a:xfrm flipH="1">
              <a:off x="7165239" y="3143244"/>
              <a:ext cx="1768300" cy="428748"/>
            </a:xfrm>
            <a:prstGeom prst="line">
              <a:avLst/>
            </a:prstGeom>
            <a:ln w="317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553410-31A7-4D1A-B26E-E84A68EB81E7}"/>
                </a:ext>
              </a:extLst>
            </p:cNvPr>
            <p:cNvCxnSpPr>
              <a:cxnSpLocks/>
              <a:stCxn id="69" idx="4"/>
              <a:endCxn id="129" idx="2"/>
            </p:cNvCxnSpPr>
            <p:nvPr/>
          </p:nvCxnSpPr>
          <p:spPr>
            <a:xfrm flipH="1">
              <a:off x="7165239" y="2969305"/>
              <a:ext cx="491172" cy="602687"/>
            </a:xfrm>
            <a:prstGeom prst="line">
              <a:avLst/>
            </a:prstGeom>
            <a:ln w="317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9918236-6E63-4B41-AA6A-820BBE4FE32B}"/>
                </a:ext>
              </a:extLst>
            </p:cNvPr>
            <p:cNvGrpSpPr/>
            <p:nvPr/>
          </p:nvGrpSpPr>
          <p:grpSpPr>
            <a:xfrm>
              <a:off x="2650864" y="1321349"/>
              <a:ext cx="5223299" cy="1764561"/>
              <a:chOff x="2650864" y="1321349"/>
              <a:chExt cx="5223299" cy="1764561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4D251C7-990F-440B-B7CD-7FD47E1B3D22}"/>
                  </a:ext>
                </a:extLst>
              </p:cNvPr>
              <p:cNvGrpSpPr/>
              <p:nvPr/>
            </p:nvGrpSpPr>
            <p:grpSpPr>
              <a:xfrm>
                <a:off x="2650864" y="1321349"/>
                <a:ext cx="5223299" cy="1764561"/>
                <a:chOff x="2650864" y="1321349"/>
                <a:chExt cx="5223299" cy="1764561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63FA4836-36C8-4B70-BC70-763DD22EDF34}"/>
                    </a:ext>
                  </a:extLst>
                </p:cNvPr>
                <p:cNvGrpSpPr/>
                <p:nvPr/>
              </p:nvGrpSpPr>
              <p:grpSpPr>
                <a:xfrm>
                  <a:off x="2650864" y="1321349"/>
                  <a:ext cx="5223299" cy="1764561"/>
                  <a:chOff x="2650864" y="1321349"/>
                  <a:chExt cx="5223299" cy="1764561"/>
                </a:xfrm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E74F63F6-15AA-4C78-BFBE-84C0929CB70B}"/>
                      </a:ext>
                    </a:extLst>
                  </p:cNvPr>
                  <p:cNvGrpSpPr/>
                  <p:nvPr/>
                </p:nvGrpSpPr>
                <p:grpSpPr>
                  <a:xfrm>
                    <a:off x="2650864" y="1321349"/>
                    <a:ext cx="5223299" cy="1764561"/>
                    <a:chOff x="2650864" y="1321349"/>
                    <a:chExt cx="5223299" cy="1764561"/>
                  </a:xfrm>
                </p:grpSpPr>
                <p:grpSp>
                  <p:nvGrpSpPr>
                    <p:cNvPr id="80" name="Group 79">
                      <a:extLst>
                        <a:ext uri="{FF2B5EF4-FFF2-40B4-BE49-F238E27FC236}">
                          <a16:creationId xmlns:a16="http://schemas.microsoft.com/office/drawing/2014/main" id="{6CF9B09F-7DA9-42A1-A9BE-E1901E5F8E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3718" y="1321349"/>
                      <a:ext cx="5040445" cy="1764561"/>
                      <a:chOff x="1368056" y="1809552"/>
                      <a:chExt cx="5040445" cy="1764561"/>
                    </a:xfrm>
                  </p:grpSpPr>
                  <p:sp>
                    <p:nvSpPr>
                      <p:cNvPr id="82" name="Rectangle 81">
                        <a:extLst>
                          <a:ext uri="{FF2B5EF4-FFF2-40B4-BE49-F238E27FC236}">
                            <a16:creationId xmlns:a16="http://schemas.microsoft.com/office/drawing/2014/main" id="{003DBBC9-F665-44BC-B5D2-47C8A131C0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8056" y="1809552"/>
                        <a:ext cx="993062" cy="79180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3500000" scaled="1"/>
                        <a:tileRect/>
                      </a:gradFill>
                      <a:ln w="412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83" name="Group 82">
                        <a:extLst>
                          <a:ext uri="{FF2B5EF4-FFF2-40B4-BE49-F238E27FC236}">
                            <a16:creationId xmlns:a16="http://schemas.microsoft.com/office/drawing/2014/main" id="{8A85B21F-D9BE-4ECB-872F-9502222BC1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58840" y="2138760"/>
                        <a:ext cx="632162" cy="102558"/>
                        <a:chOff x="2530228" y="2242239"/>
                        <a:chExt cx="1022400" cy="129740"/>
                      </a:xfrm>
                    </p:grpSpPr>
                    <p:cxnSp>
                      <p:nvCxnSpPr>
                        <p:cNvPr id="119" name="Straight Connector 118">
                          <a:extLst>
                            <a:ext uri="{FF2B5EF4-FFF2-40B4-BE49-F238E27FC236}">
                              <a16:creationId xmlns:a16="http://schemas.microsoft.com/office/drawing/2014/main" id="{DC9B8212-6994-4A5E-9C06-928BC5F75E4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530228" y="2306679"/>
                          <a:ext cx="1022400" cy="4763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20" name="Group 119">
                          <a:extLst>
                            <a:ext uri="{FF2B5EF4-FFF2-40B4-BE49-F238E27FC236}">
                              <a16:creationId xmlns:a16="http://schemas.microsoft.com/office/drawing/2014/main" id="{B91C851C-F189-4A95-BD60-9F5B34AA677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833444" y="2242239"/>
                          <a:ext cx="364562" cy="129740"/>
                          <a:chOff x="1008809" y="3788648"/>
                          <a:chExt cx="693623" cy="129740"/>
                        </a:xfrm>
                      </p:grpSpPr>
                      <p:sp>
                        <p:nvSpPr>
                          <p:cNvPr id="121" name="Oval 120">
                            <a:extLst>
                              <a:ext uri="{FF2B5EF4-FFF2-40B4-BE49-F238E27FC236}">
                                <a16:creationId xmlns:a16="http://schemas.microsoft.com/office/drawing/2014/main" id="{EE61F764-0BD7-44F1-A532-AF5F3930DC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08809" y="3788648"/>
                            <a:ext cx="112703" cy="129740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22" name="Oval 121">
                            <a:extLst>
                              <a:ext uri="{FF2B5EF4-FFF2-40B4-BE49-F238E27FC236}">
                                <a16:creationId xmlns:a16="http://schemas.microsoft.com/office/drawing/2014/main" id="{901283D1-6B26-448F-94C7-5B5FE65291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4253" y="3788648"/>
                            <a:ext cx="118179" cy="129740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cxnSp>
                        <p:nvCxnSpPr>
                          <p:cNvPr id="123" name="Straight Connector 122">
                            <a:extLst>
                              <a:ext uri="{FF2B5EF4-FFF2-40B4-BE49-F238E27FC236}">
                                <a16:creationId xmlns:a16="http://schemas.microsoft.com/office/drawing/2014/main" id="{6661B729-3C1A-469D-B977-DF36383C9F74}"/>
                              </a:ext>
                            </a:extLst>
                          </p:cNvPr>
                          <p:cNvCxnSpPr>
                            <a:cxnSpLocks/>
                            <a:stCxn id="121" idx="6"/>
                            <a:endCxn id="122" idx="2"/>
                          </p:cNvCxnSpPr>
                          <p:nvPr/>
                        </p:nvCxnSpPr>
                        <p:spPr>
                          <a:xfrm>
                            <a:off x="1121512" y="3853518"/>
                            <a:ext cx="462742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84" name="Group 83">
                        <a:extLst>
                          <a:ext uri="{FF2B5EF4-FFF2-40B4-BE49-F238E27FC236}">
                            <a16:creationId xmlns:a16="http://schemas.microsoft.com/office/drawing/2014/main" id="{04D67D3A-B617-41D7-B3BE-190A969A92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68375" y="1935657"/>
                        <a:ext cx="3440126" cy="1638456"/>
                        <a:chOff x="2968375" y="1935657"/>
                        <a:chExt cx="3440126" cy="1638456"/>
                      </a:xfrm>
                    </p:grpSpPr>
                    <p:grpSp>
                      <p:nvGrpSpPr>
                        <p:cNvPr id="85" name="Group 84">
                          <a:extLst>
                            <a:ext uri="{FF2B5EF4-FFF2-40B4-BE49-F238E27FC236}">
                              <a16:creationId xmlns:a16="http://schemas.microsoft.com/office/drawing/2014/main" id="{C526F55F-DEAB-4BE0-AABF-94378B0FE33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82300" y="2052529"/>
                          <a:ext cx="216671" cy="254819"/>
                          <a:chOff x="6316640" y="1037288"/>
                          <a:chExt cx="540000" cy="360000"/>
                        </a:xfrm>
                      </p:grpSpPr>
                      <p:cxnSp>
                        <p:nvCxnSpPr>
                          <p:cNvPr id="117" name="Straight Connector 116">
                            <a:extLst>
                              <a:ext uri="{FF2B5EF4-FFF2-40B4-BE49-F238E27FC236}">
                                <a16:creationId xmlns:a16="http://schemas.microsoft.com/office/drawing/2014/main" id="{77D5D7E0-00BC-4415-9307-BFE3E15A39C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316640" y="1048325"/>
                            <a:ext cx="54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8" name="Straight Connector 117">
                            <a:extLst>
                              <a:ext uri="{FF2B5EF4-FFF2-40B4-BE49-F238E27FC236}">
                                <a16:creationId xmlns:a16="http://schemas.microsoft.com/office/drawing/2014/main" id="{276054EE-F0CD-4B81-9002-544FD04DCD7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>
                            <a:off x="6662537" y="1217288"/>
                            <a:ext cx="36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  <a:tailEnd type="triangle" w="lg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8B306B-6BEE-4BF5-997A-F84FB554411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01519" y="2338136"/>
                          <a:ext cx="216671" cy="254819"/>
                          <a:chOff x="6316640" y="1037288"/>
                          <a:chExt cx="540000" cy="360000"/>
                        </a:xfrm>
                      </p:grpSpPr>
                      <p:cxnSp>
                        <p:nvCxnSpPr>
                          <p:cNvPr id="115" name="Straight Connector 114">
                            <a:extLst>
                              <a:ext uri="{FF2B5EF4-FFF2-40B4-BE49-F238E27FC236}">
                                <a16:creationId xmlns:a16="http://schemas.microsoft.com/office/drawing/2014/main" id="{B09D9856-B6DA-4B6F-A4B1-CA4BB077C12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316640" y="1048325"/>
                            <a:ext cx="54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6" name="Straight Connector 115">
                            <a:extLst>
                              <a:ext uri="{FF2B5EF4-FFF2-40B4-BE49-F238E27FC236}">
                                <a16:creationId xmlns:a16="http://schemas.microsoft.com/office/drawing/2014/main" id="{75E7DE5F-4D59-45CB-9E3B-775AB7DE183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>
                            <a:off x="6662537" y="1217288"/>
                            <a:ext cx="36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  <a:tailEnd type="triangle" w="lg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7" name="Group 86">
                          <a:extLst>
                            <a:ext uri="{FF2B5EF4-FFF2-40B4-BE49-F238E27FC236}">
                              <a16:creationId xmlns:a16="http://schemas.microsoft.com/office/drawing/2014/main" id="{5BBA4DE6-C914-49B0-B0C2-E9D50ECCFFA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91830" y="3253760"/>
                          <a:ext cx="216671" cy="254819"/>
                          <a:chOff x="6316640" y="1037288"/>
                          <a:chExt cx="540000" cy="360000"/>
                        </a:xfrm>
                      </p:grpSpPr>
                      <p:cxnSp>
                        <p:nvCxnSpPr>
                          <p:cNvPr id="113" name="Straight Connector 112">
                            <a:extLst>
                              <a:ext uri="{FF2B5EF4-FFF2-40B4-BE49-F238E27FC236}">
                                <a16:creationId xmlns:a16="http://schemas.microsoft.com/office/drawing/2014/main" id="{FD1CF478-64EA-4B06-A733-0E0508EBCC6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316640" y="1048325"/>
                            <a:ext cx="54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4" name="Straight Connector 113">
                            <a:extLst>
                              <a:ext uri="{FF2B5EF4-FFF2-40B4-BE49-F238E27FC236}">
                                <a16:creationId xmlns:a16="http://schemas.microsoft.com/office/drawing/2014/main" id="{BEFF5538-3D46-46D9-AAFF-3239A1D5B13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>
                            <a:off x="6662537" y="1217288"/>
                            <a:ext cx="36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  <a:tailEnd type="triangle" w="lg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8" name="Group 87">
                          <a:extLst>
                            <a:ext uri="{FF2B5EF4-FFF2-40B4-BE49-F238E27FC236}">
                              <a16:creationId xmlns:a16="http://schemas.microsoft.com/office/drawing/2014/main" id="{98FBE3A9-4BE3-4FED-B580-D9D0FE0DD9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09728" y="3319294"/>
                          <a:ext cx="216671" cy="254819"/>
                          <a:chOff x="6316640" y="1037288"/>
                          <a:chExt cx="540000" cy="360000"/>
                        </a:xfrm>
                      </p:grpSpPr>
                      <p:cxnSp>
                        <p:nvCxnSpPr>
                          <p:cNvPr id="111" name="Straight Connector 110">
                            <a:extLst>
                              <a:ext uri="{FF2B5EF4-FFF2-40B4-BE49-F238E27FC236}">
                                <a16:creationId xmlns:a16="http://schemas.microsoft.com/office/drawing/2014/main" id="{7C83CE08-F5A9-4916-8C58-556F598BCCB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316640" y="1048325"/>
                            <a:ext cx="54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2" name="Straight Connector 111">
                            <a:extLst>
                              <a:ext uri="{FF2B5EF4-FFF2-40B4-BE49-F238E27FC236}">
                                <a16:creationId xmlns:a16="http://schemas.microsoft.com/office/drawing/2014/main" id="{DF995969-6746-42D3-8140-29DDB07E7EA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>
                            <a:off x="6662537" y="1217288"/>
                            <a:ext cx="360000" cy="0"/>
                          </a:xfrm>
                          <a:prstGeom prst="line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  <a:tailEnd type="triangle" w="lg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89" name="Group 88">
                          <a:extLst>
                            <a:ext uri="{FF2B5EF4-FFF2-40B4-BE49-F238E27FC236}">
                              <a16:creationId xmlns:a16="http://schemas.microsoft.com/office/drawing/2014/main" id="{72FB19A1-3EA9-428E-B206-DEAB3BFEAA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968375" y="1935657"/>
                          <a:ext cx="3241146" cy="1488514"/>
                          <a:chOff x="2968375" y="1935657"/>
                          <a:chExt cx="3241146" cy="1488514"/>
                        </a:xfrm>
                      </p:grpSpPr>
                      <p:grpSp>
                        <p:nvGrpSpPr>
                          <p:cNvPr id="90" name="Group 89">
                            <a:extLst>
                              <a:ext uri="{FF2B5EF4-FFF2-40B4-BE49-F238E27FC236}">
                                <a16:creationId xmlns:a16="http://schemas.microsoft.com/office/drawing/2014/main" id="{06383860-BBAB-45FF-9026-F69C8F1D28F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009722" y="1935657"/>
                            <a:ext cx="3199799" cy="1488514"/>
                            <a:chOff x="3562350" y="1809552"/>
                            <a:chExt cx="5271411" cy="2869914"/>
                          </a:xfrm>
                        </p:grpSpPr>
                        <p:grpSp>
                          <p:nvGrpSpPr>
                            <p:cNvPr id="97" name="Group 96">
                              <a:extLst>
                                <a:ext uri="{FF2B5EF4-FFF2-40B4-BE49-F238E27FC236}">
                                  <a16:creationId xmlns:a16="http://schemas.microsoft.com/office/drawing/2014/main" id="{01A682A6-4782-468E-85CB-6CE053CE765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562350" y="1809552"/>
                              <a:ext cx="5271411" cy="2869914"/>
                              <a:chOff x="3480047" y="1516397"/>
                              <a:chExt cx="5271411" cy="2869914"/>
                            </a:xfrm>
                          </p:grpSpPr>
                          <p:grpSp>
                            <p:nvGrpSpPr>
                              <p:cNvPr id="102" name="Group 101">
                                <a:extLst>
                                  <a:ext uri="{FF2B5EF4-FFF2-40B4-BE49-F238E27FC236}">
                                    <a16:creationId xmlns:a16="http://schemas.microsoft.com/office/drawing/2014/main" id="{96269B1E-9D14-4300-973C-04FE1E18077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80047" y="1633491"/>
                                <a:ext cx="5271411" cy="2569054"/>
                                <a:chOff x="3480047" y="1633491"/>
                                <a:chExt cx="5271411" cy="2569054"/>
                              </a:xfrm>
                            </p:grpSpPr>
                            <p:cxnSp>
                              <p:nvCxnSpPr>
                                <p:cNvPr id="107" name="Straight Connector 106">
                                  <a:extLst>
                                    <a:ext uri="{FF2B5EF4-FFF2-40B4-BE49-F238E27FC236}">
                                      <a16:creationId xmlns:a16="http://schemas.microsoft.com/office/drawing/2014/main" id="{680AF0F1-42A6-473D-9C74-15C216FE6E42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3510888" y="3785325"/>
                                  <a:ext cx="5240570" cy="24677"/>
                                </a:xfrm>
                                <a:prstGeom prst="line">
                                  <a:avLst/>
                                </a:prstGeom>
                                <a:ln w="317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108" name="Group 107">
                                  <a:extLst>
                                    <a:ext uri="{FF2B5EF4-FFF2-40B4-BE49-F238E27FC236}">
                                      <a16:creationId xmlns:a16="http://schemas.microsoft.com/office/drawing/2014/main" id="{05892F45-E663-41C5-BD8B-33E0E2F0EDA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80047" y="1633491"/>
                                  <a:ext cx="5239080" cy="2569054"/>
                                  <a:chOff x="3480047" y="1633491"/>
                                  <a:chExt cx="5239080" cy="2569054"/>
                                </a:xfrm>
                              </p:grpSpPr>
                              <p:cxnSp>
                                <p:nvCxnSpPr>
                                  <p:cNvPr id="109" name="Straight Connector 108">
                                    <a:extLst>
                                      <a:ext uri="{FF2B5EF4-FFF2-40B4-BE49-F238E27FC236}">
                                        <a16:creationId xmlns:a16="http://schemas.microsoft.com/office/drawing/2014/main" id="{5A0A7B13-7D41-4766-B728-74FE27F5DE87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3480047" y="1633491"/>
                                    <a:ext cx="0" cy="2569054"/>
                                  </a:xfrm>
                                  <a:prstGeom prst="line">
                                    <a:avLst/>
                                  </a:prstGeom>
                                  <a:ln w="79375" cap="rnd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10" name="Straight Connector 109">
                                    <a:extLst>
                                      <a:ext uri="{FF2B5EF4-FFF2-40B4-BE49-F238E27FC236}">
                                        <a16:creationId xmlns:a16="http://schemas.microsoft.com/office/drawing/2014/main" id="{6BAE958E-AEE4-46B1-9255-5DA787A3A14C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3480047" y="2013525"/>
                                    <a:ext cx="5239080" cy="0"/>
                                  </a:xfrm>
                                  <a:prstGeom prst="line">
                                    <a:avLst/>
                                  </a:prstGeom>
                                  <a:ln w="317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cxnSp>
                            <p:nvCxnSpPr>
                              <p:cNvPr id="103" name="Straight Connector 102">
                                <a:extLst>
                                  <a:ext uri="{FF2B5EF4-FFF2-40B4-BE49-F238E27FC236}">
                                    <a16:creationId xmlns:a16="http://schemas.microsoft.com/office/drawing/2014/main" id="{D1093AAB-0F66-409E-8533-B32C20FC82AD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6117029" y="1516397"/>
                                <a:ext cx="0" cy="994255"/>
                              </a:xfrm>
                              <a:prstGeom prst="line">
                                <a:avLst/>
                              </a:prstGeom>
                              <a:ln w="79375" cap="rnd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4" name="Straight Connector 103">
                                <a:extLst>
                                  <a:ext uri="{FF2B5EF4-FFF2-40B4-BE49-F238E27FC236}">
                                    <a16:creationId xmlns:a16="http://schemas.microsoft.com/office/drawing/2014/main" id="{B1A5A0A5-55B8-45F4-B973-B586F4F547DF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8698592" y="1578075"/>
                                <a:ext cx="0" cy="994255"/>
                              </a:xfrm>
                              <a:prstGeom prst="line">
                                <a:avLst/>
                              </a:prstGeom>
                              <a:ln w="79375" cap="rnd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5" name="Straight Connector 104">
                                <a:extLst>
                                  <a:ext uri="{FF2B5EF4-FFF2-40B4-BE49-F238E27FC236}">
                                    <a16:creationId xmlns:a16="http://schemas.microsoft.com/office/drawing/2014/main" id="{8A24BBA2-0EDD-4AEB-9153-23B5F0485B02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6117029" y="3392056"/>
                                <a:ext cx="0" cy="994255"/>
                              </a:xfrm>
                              <a:prstGeom prst="line">
                                <a:avLst/>
                              </a:prstGeom>
                              <a:ln w="79375" cap="rnd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6" name="Straight Connector 105">
                                <a:extLst>
                                  <a:ext uri="{FF2B5EF4-FFF2-40B4-BE49-F238E27FC236}">
                                    <a16:creationId xmlns:a16="http://schemas.microsoft.com/office/drawing/2014/main" id="{3CF243C9-E578-4D4E-8CCE-969157FF3FA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8719127" y="3349818"/>
                                <a:ext cx="0" cy="994255"/>
                              </a:xfrm>
                              <a:prstGeom prst="line">
                                <a:avLst/>
                              </a:prstGeom>
                              <a:ln w="79375" cap="rnd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98" name="Group 97">
                              <a:extLst>
                                <a:ext uri="{FF2B5EF4-FFF2-40B4-BE49-F238E27FC236}">
                                  <a16:creationId xmlns:a16="http://schemas.microsoft.com/office/drawing/2014/main" id="{EEFD7406-6368-461A-9EF0-C23D3527821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78148" y="2241338"/>
                              <a:ext cx="364562" cy="129740"/>
                              <a:chOff x="1008809" y="3788648"/>
                              <a:chExt cx="693623" cy="129740"/>
                            </a:xfrm>
                          </p:grpSpPr>
                          <p:sp>
                            <p:nvSpPr>
                              <p:cNvPr id="99" name="Oval 98">
                                <a:extLst>
                                  <a:ext uri="{FF2B5EF4-FFF2-40B4-BE49-F238E27FC236}">
                                    <a16:creationId xmlns:a16="http://schemas.microsoft.com/office/drawing/2014/main" id="{74D2EC33-AD85-4653-BBF5-635515EE767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08809" y="3788648"/>
                                <a:ext cx="112703" cy="12974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B050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00" name="Oval 99">
                                <a:extLst>
                                  <a:ext uri="{FF2B5EF4-FFF2-40B4-BE49-F238E27FC236}">
                                    <a16:creationId xmlns:a16="http://schemas.microsoft.com/office/drawing/2014/main" id="{D0D4D1D8-478F-4B6A-98C0-C916B4EF6A0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4253" y="3788648"/>
                                <a:ext cx="118179" cy="12974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B050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cxnSp>
                            <p:nvCxnSpPr>
                              <p:cNvPr id="101" name="Straight Connector 100">
                                <a:extLst>
                                  <a:ext uri="{FF2B5EF4-FFF2-40B4-BE49-F238E27FC236}">
                                    <a16:creationId xmlns:a16="http://schemas.microsoft.com/office/drawing/2014/main" id="{B7877359-4EED-4D93-8009-C33BC91747D0}"/>
                                  </a:ext>
                                </a:extLst>
                              </p:cNvPr>
                              <p:cNvCxnSpPr>
                                <a:cxnSpLocks/>
                                <a:stCxn id="99" idx="6"/>
                                <a:endCxn id="100" idx="2"/>
                              </p:cNvCxnSpPr>
                              <p:nvPr/>
                            </p:nvCxnSpPr>
                            <p:spPr>
                              <a:xfrm>
                                <a:off x="1121512" y="3853518"/>
                                <a:ext cx="462742" cy="0"/>
                              </a:xfrm>
                              <a:prstGeom prst="line">
                                <a:avLst/>
                              </a:prstGeom>
                              <a:ln w="317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grpSp>
                        <p:nvGrpSpPr>
                          <p:cNvPr id="91" name="Group 90">
                            <a:extLst>
                              <a:ext uri="{FF2B5EF4-FFF2-40B4-BE49-F238E27FC236}">
                                <a16:creationId xmlns:a16="http://schemas.microsoft.com/office/drawing/2014/main" id="{34614EED-9417-4083-8412-7AA201264CE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968375" y="2976309"/>
                            <a:ext cx="453553" cy="178282"/>
                            <a:chOff x="7633155" y="2583967"/>
                            <a:chExt cx="729126" cy="236969"/>
                          </a:xfrm>
                        </p:grpSpPr>
                        <p:cxnSp>
                          <p:nvCxnSpPr>
                            <p:cNvPr id="92" name="Straight Connector 91">
                              <a:extLst>
                                <a:ext uri="{FF2B5EF4-FFF2-40B4-BE49-F238E27FC236}">
                                  <a16:creationId xmlns:a16="http://schemas.microsoft.com/office/drawing/2014/main" id="{8CB2BB5C-1788-4C98-A92D-2156FC8F1E8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8048781" y="2583967"/>
                              <a:ext cx="203957" cy="172099"/>
                            </a:xfrm>
                            <a:prstGeom prst="line">
                              <a:avLst/>
                            </a:prstGeom>
                            <a:ln w="317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93" name="Oval 92">
                              <a:extLst>
                                <a:ext uri="{FF2B5EF4-FFF2-40B4-BE49-F238E27FC236}">
                                  <a16:creationId xmlns:a16="http://schemas.microsoft.com/office/drawing/2014/main" id="{CECAD8E2-8DEF-4672-8C80-A59BECF923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997719" y="2691196"/>
                              <a:ext cx="59236" cy="129740"/>
                            </a:xfrm>
                            <a:prstGeom prst="ellipse">
                              <a:avLst/>
                            </a:prstGeom>
                            <a:solidFill>
                              <a:srgbClr val="00B05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94" name="Oval 93">
                              <a:extLst>
                                <a:ext uri="{FF2B5EF4-FFF2-40B4-BE49-F238E27FC236}">
                                  <a16:creationId xmlns:a16="http://schemas.microsoft.com/office/drawing/2014/main" id="{2D235169-6975-4E3C-93E9-ADB923A6773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300167" y="2691196"/>
                              <a:ext cx="62114" cy="129740"/>
                            </a:xfrm>
                            <a:prstGeom prst="ellipse">
                              <a:avLst/>
                            </a:prstGeom>
                            <a:solidFill>
                              <a:srgbClr val="00B05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cxnSp>
                          <p:nvCxnSpPr>
                            <p:cNvPr id="95" name="Straight Connector 94">
                              <a:extLst>
                                <a:ext uri="{FF2B5EF4-FFF2-40B4-BE49-F238E27FC236}">
                                  <a16:creationId xmlns:a16="http://schemas.microsoft.com/office/drawing/2014/main" id="{23C97BE7-91A0-4DAF-BBA7-1D07180ED049}"/>
                                </a:ext>
                              </a:extLst>
                            </p:cNvPr>
                            <p:cNvCxnSpPr>
                              <a:cxnSpLocks/>
                              <a:stCxn id="93" idx="6"/>
                              <a:endCxn id="94" idx="2"/>
                            </p:cNvCxnSpPr>
                            <p:nvPr/>
                          </p:nvCxnSpPr>
                          <p:spPr>
                            <a:xfrm>
                              <a:off x="8056955" y="2756066"/>
                              <a:ext cx="243213" cy="0"/>
                            </a:xfrm>
                            <a:prstGeom prst="line">
                              <a:avLst/>
                            </a:prstGeom>
                            <a:ln w="317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6" name="Straight Connector 95">
                              <a:extLst>
                                <a:ext uri="{FF2B5EF4-FFF2-40B4-BE49-F238E27FC236}">
                                  <a16:creationId xmlns:a16="http://schemas.microsoft.com/office/drawing/2014/main" id="{71D4262B-4B53-481B-833A-918B14C12A1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7633155" y="2761167"/>
                              <a:ext cx="364563" cy="0"/>
                            </a:xfrm>
                            <a:prstGeom prst="line">
                              <a:avLst/>
                            </a:prstGeom>
                            <a:ln w="317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B0018706-930E-4153-A275-18A71D638A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50864" y="1429634"/>
                      <a:ext cx="1306191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external </a:t>
                      </a:r>
                    </a:p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grid</a:t>
                      </a:r>
                      <a:endParaRPr lang="en-GB" sz="1600" b="1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5C0C5B80-9115-410B-824A-0310F462426C}"/>
                      </a:ext>
                    </a:extLst>
                  </p:cNvPr>
                  <p:cNvGrpSpPr/>
                  <p:nvPr/>
                </p:nvGrpSpPr>
                <p:grpSpPr>
                  <a:xfrm>
                    <a:off x="7539387" y="2452192"/>
                    <a:ext cx="211441" cy="396319"/>
                    <a:chOff x="6174012" y="2937152"/>
                    <a:chExt cx="160743" cy="352425"/>
                  </a:xfrm>
                </p:grpSpPr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52C078BE-38E3-4D28-A928-8ED957B4AE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177162" y="3089552"/>
                      <a:ext cx="157593" cy="47625"/>
                    </a:xfrm>
                    <a:prstGeom prst="line">
                      <a:avLst/>
                    </a:prstGeom>
                    <a:ln w="44450" cap="rnd">
                      <a:solidFill>
                        <a:srgbClr val="FF0000"/>
                      </a:solidFill>
                      <a:prstDash val="solid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0ED4D6A-BA57-4E71-9AE4-45D4A80D08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77162" y="2937152"/>
                      <a:ext cx="157157" cy="200025"/>
                    </a:xfrm>
                    <a:prstGeom prst="line">
                      <a:avLst/>
                    </a:prstGeom>
                    <a:ln w="44450" cap="rnd">
                      <a:solidFill>
                        <a:srgbClr val="FF0000"/>
                      </a:solidFill>
                      <a:prstDash val="solid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05D18B0E-0C80-4836-B4AE-2626FA54FB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74012" y="3089552"/>
                      <a:ext cx="157157" cy="200025"/>
                    </a:xfrm>
                    <a:prstGeom prst="line">
                      <a:avLst/>
                    </a:prstGeom>
                    <a:ln w="44450" cap="rnd">
                      <a:solidFill>
                        <a:srgbClr val="FF0000"/>
                      </a:solidFill>
                      <a:prstDash val="soli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E834BB6-60C9-4F3E-973E-B3C2B1A7B666}"/>
                    </a:ext>
                  </a:extLst>
                </p:cNvPr>
                <p:cNvSpPr/>
                <p:nvPr/>
              </p:nvSpPr>
              <p:spPr>
                <a:xfrm>
                  <a:off x="4429312" y="2753813"/>
                  <a:ext cx="92143" cy="10150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4582BAE-6638-482C-A5CE-5D8D18DB34E0}"/>
                  </a:ext>
                </a:extLst>
              </p:cNvPr>
              <p:cNvSpPr/>
              <p:nvPr/>
            </p:nvSpPr>
            <p:spPr>
              <a:xfrm>
                <a:off x="6029318" y="1877363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A919D2D-88E2-45CD-952C-F4FCD990AA49}"/>
                  </a:ext>
                </a:extLst>
              </p:cNvPr>
              <p:cNvSpPr/>
              <p:nvPr/>
            </p:nvSpPr>
            <p:spPr>
              <a:xfrm>
                <a:off x="6029318" y="2859580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AFDFA0E-5F5B-45ED-B0B5-C48CB8C7FD17}"/>
                  </a:ext>
                </a:extLst>
              </p:cNvPr>
              <p:cNvSpPr/>
              <p:nvPr/>
            </p:nvSpPr>
            <p:spPr>
              <a:xfrm>
                <a:off x="7591736" y="1923565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2D5C1FB-35ED-48FC-BEB2-11BAEA23ABFA}"/>
                  </a:ext>
                </a:extLst>
              </p:cNvPr>
              <p:cNvSpPr/>
              <p:nvPr/>
            </p:nvSpPr>
            <p:spPr>
              <a:xfrm>
                <a:off x="7610339" y="2867798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109C57B-0F9B-42BE-83FB-9C9F66547D98}"/>
                  </a:ext>
                </a:extLst>
              </p:cNvPr>
              <p:cNvSpPr/>
              <p:nvPr/>
            </p:nvSpPr>
            <p:spPr>
              <a:xfrm>
                <a:off x="4759247" y="2705588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829588D-1EDA-4609-B29C-960E4EA4AFE9}"/>
                  </a:ext>
                </a:extLst>
              </p:cNvPr>
              <p:cNvSpPr/>
              <p:nvPr/>
            </p:nvSpPr>
            <p:spPr>
              <a:xfrm>
                <a:off x="4750391" y="1762142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F3A561B-2074-450A-A98D-54046F2112D7}"/>
                  </a:ext>
                </a:extLst>
              </p:cNvPr>
              <p:cNvSpPr/>
              <p:nvPr/>
            </p:nvSpPr>
            <p:spPr>
              <a:xfrm>
                <a:off x="4087493" y="1772653"/>
                <a:ext cx="92143" cy="10150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DDE82DA7-5448-4203-BF05-75A3C9CE5051}"/>
              </a:ext>
            </a:extLst>
          </p:cNvPr>
          <p:cNvSpPr txBox="1"/>
          <p:nvPr/>
        </p:nvSpPr>
        <p:spPr>
          <a:xfrm>
            <a:off x="2832100" y="5986805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Patil</a:t>
            </a:r>
            <a:r>
              <a:rPr lang="de-DE" sz="1200" dirty="0">
                <a:latin typeface="+mn-lt"/>
              </a:rPr>
              <a:t> 2024, DACH+ Energy </a:t>
            </a:r>
            <a:r>
              <a:rPr lang="de-DE" sz="1200" dirty="0" err="1">
                <a:latin typeface="+mn-lt"/>
              </a:rPr>
              <a:t>Informatics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Conf</a:t>
            </a:r>
            <a:r>
              <a:rPr lang="de-DE" sz="1200" dirty="0">
                <a:latin typeface="+mn-lt"/>
              </a:rPr>
              <a:t>.]</a:t>
            </a:r>
            <a:endParaRPr lang="en-GB" sz="1200" dirty="0">
              <a:latin typeface="+mn-lt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F5840F5-431D-43DB-823F-FDC6AAA1BC28}"/>
              </a:ext>
            </a:extLst>
          </p:cNvPr>
          <p:cNvGrpSpPr/>
          <p:nvPr/>
        </p:nvGrpSpPr>
        <p:grpSpPr>
          <a:xfrm>
            <a:off x="6332349" y="233362"/>
            <a:ext cx="3704796" cy="830631"/>
            <a:chOff x="4829357" y="2892304"/>
            <a:chExt cx="3704796" cy="830631"/>
          </a:xfrm>
        </p:grpSpPr>
        <p:cxnSp>
          <p:nvCxnSpPr>
            <p:cNvPr id="205" name="Gerade Verbindung mit Pfeil 57">
              <a:extLst>
                <a:ext uri="{FF2B5EF4-FFF2-40B4-BE49-F238E27FC236}">
                  <a16:creationId xmlns:a16="http://schemas.microsoft.com/office/drawing/2014/main" id="{1E6CDA35-1C2A-4674-8FA0-A481CD93C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382" y="3147064"/>
              <a:ext cx="0" cy="10876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3409A00-4023-4CA5-BFB6-5B99AF2374F7}"/>
                </a:ext>
              </a:extLst>
            </p:cNvPr>
            <p:cNvGrpSpPr/>
            <p:nvPr/>
          </p:nvGrpSpPr>
          <p:grpSpPr>
            <a:xfrm>
              <a:off x="4829357" y="2892304"/>
              <a:ext cx="3704796" cy="830631"/>
              <a:chOff x="4829357" y="2892304"/>
              <a:chExt cx="3704796" cy="830631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0529606C-D9C7-4B1D-A0F4-7AC0C8BCC828}"/>
                  </a:ext>
                </a:extLst>
              </p:cNvPr>
              <p:cNvGrpSpPr/>
              <p:nvPr/>
            </p:nvGrpSpPr>
            <p:grpSpPr>
              <a:xfrm>
                <a:off x="4829357" y="2892304"/>
                <a:ext cx="3704796" cy="830631"/>
                <a:chOff x="5627076" y="2839916"/>
                <a:chExt cx="3704796" cy="830631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BAD484EF-C78D-49DD-BD56-251A0BFDA267}"/>
                    </a:ext>
                  </a:extLst>
                </p:cNvPr>
                <p:cNvGrpSpPr/>
                <p:nvPr/>
              </p:nvGrpSpPr>
              <p:grpSpPr>
                <a:xfrm>
                  <a:off x="5627076" y="2839916"/>
                  <a:ext cx="3704796" cy="830631"/>
                  <a:chOff x="3777140" y="3042485"/>
                  <a:chExt cx="8315518" cy="2193094"/>
                </a:xfrm>
              </p:grpSpPr>
              <p:grpSp>
                <p:nvGrpSpPr>
                  <p:cNvPr id="211" name="Group 210">
                    <a:extLst>
                      <a:ext uri="{FF2B5EF4-FFF2-40B4-BE49-F238E27FC236}">
                        <a16:creationId xmlns:a16="http://schemas.microsoft.com/office/drawing/2014/main" id="{296B6ED3-BF97-48D1-97FF-9E170DE10752}"/>
                      </a:ext>
                    </a:extLst>
                  </p:cNvPr>
                  <p:cNvGrpSpPr/>
                  <p:nvPr/>
                </p:nvGrpSpPr>
                <p:grpSpPr>
                  <a:xfrm>
                    <a:off x="3837079" y="3902051"/>
                    <a:ext cx="5746282" cy="1333528"/>
                    <a:chOff x="3837079" y="3902051"/>
                    <a:chExt cx="5746282" cy="1333528"/>
                  </a:xfrm>
                </p:grpSpPr>
                <p:sp>
                  <p:nvSpPr>
                    <p:cNvPr id="225" name="Rechteck 29">
                      <a:extLst>
                        <a:ext uri="{FF2B5EF4-FFF2-40B4-BE49-F238E27FC236}">
                          <a16:creationId xmlns:a16="http://schemas.microsoft.com/office/drawing/2014/main" id="{94A2E0EB-6819-4BFA-BBE4-D161EF58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79" y="3920068"/>
                      <a:ext cx="5746282" cy="1315511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226" name="Gruppieren 30">
                      <a:extLst>
                        <a:ext uri="{FF2B5EF4-FFF2-40B4-BE49-F238E27FC236}">
                          <a16:creationId xmlns:a16="http://schemas.microsoft.com/office/drawing/2014/main" id="{F1E6372B-F029-4256-8701-D991496EC2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40601"/>
                      <a:ext cx="4609063" cy="568830"/>
                      <a:chOff x="709348" y="3412492"/>
                      <a:chExt cx="3137851" cy="387038"/>
                    </a:xfrm>
                  </p:grpSpPr>
                  <p:sp>
                    <p:nvSpPr>
                      <p:cNvPr id="235" name="Rechteck 31">
                        <a:extLst>
                          <a:ext uri="{FF2B5EF4-FFF2-40B4-BE49-F238E27FC236}">
                            <a16:creationId xmlns:a16="http://schemas.microsoft.com/office/drawing/2014/main" id="{9286DB33-61DF-40A8-A5C5-C3BD34B661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236" name="Google Shape;174;p7">
                        <a:extLst>
                          <a:ext uri="{FF2B5EF4-FFF2-40B4-BE49-F238E27FC236}">
                            <a16:creationId xmlns:a16="http://schemas.microsoft.com/office/drawing/2014/main" id="{7BFB3DA1-2FD3-4F3E-A25F-CA00E253E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7" name="Google Shape;176;p7">
                        <a:extLst>
                          <a:ext uri="{FF2B5EF4-FFF2-40B4-BE49-F238E27FC236}">
                            <a16:creationId xmlns:a16="http://schemas.microsoft.com/office/drawing/2014/main" id="{3F504953-08AE-43E2-B07D-E315634F95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8" name="Google Shape;177;p7">
                        <a:extLst>
                          <a:ext uri="{FF2B5EF4-FFF2-40B4-BE49-F238E27FC236}">
                            <a16:creationId xmlns:a16="http://schemas.microsoft.com/office/drawing/2014/main" id="{E24933FD-1C0B-4061-A0B6-4A538E1F41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9" name="Textfeld 35">
                        <a:extLst>
                          <a:ext uri="{FF2B5EF4-FFF2-40B4-BE49-F238E27FC236}">
                            <a16:creationId xmlns:a16="http://schemas.microsoft.com/office/drawing/2014/main" id="{EB1AF5C2-8423-4451-B7E3-D591FD526F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12492"/>
                        <a:ext cx="810048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</a:t>
                        </a:r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Estimation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227" name="Gruppieren 36">
                      <a:extLst>
                        <a:ext uri="{FF2B5EF4-FFF2-40B4-BE49-F238E27FC236}">
                          <a16:creationId xmlns:a16="http://schemas.microsoft.com/office/drawing/2014/main" id="{FF0C681A-A061-4E18-8DB5-AE67D5A774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32974"/>
                      <a:ext cx="4644728" cy="568832"/>
                      <a:chOff x="689668" y="2931007"/>
                      <a:chExt cx="3162132" cy="387038"/>
                    </a:xfrm>
                  </p:grpSpPr>
                  <p:sp>
                    <p:nvSpPr>
                      <p:cNvPr id="229" name="Rechteck 37">
                        <a:extLst>
                          <a:ext uri="{FF2B5EF4-FFF2-40B4-BE49-F238E27FC236}">
                            <a16:creationId xmlns:a16="http://schemas.microsoft.com/office/drawing/2014/main" id="{F410E593-E51C-40D1-9090-67ED156976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230" name="Google Shape;174;p7">
                        <a:extLst>
                          <a:ext uri="{FF2B5EF4-FFF2-40B4-BE49-F238E27FC236}">
                            <a16:creationId xmlns:a16="http://schemas.microsoft.com/office/drawing/2014/main" id="{59C5A36B-2C87-4707-A31C-A28923701B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1" name="Google Shape;176;p7">
                        <a:extLst>
                          <a:ext uri="{FF2B5EF4-FFF2-40B4-BE49-F238E27FC236}">
                            <a16:creationId xmlns:a16="http://schemas.microsoft.com/office/drawing/2014/main" id="{43A0596E-649B-4B65-B5F2-41EF24A1C1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3" name="Google Shape;177;p7">
                        <a:extLst>
                          <a:ext uri="{FF2B5EF4-FFF2-40B4-BE49-F238E27FC236}">
                            <a16:creationId xmlns:a16="http://schemas.microsoft.com/office/drawing/2014/main" id="{07FA5DB1-CA08-4C71-8947-E9889E5A1F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4" name="Textfeld 41">
                        <a:extLst>
                          <a:ext uri="{FF2B5EF4-FFF2-40B4-BE49-F238E27FC236}">
                            <a16:creationId xmlns:a16="http://schemas.microsoft.com/office/drawing/2014/main" id="{0A65FC77-0DC6-4A1A-855A-3F4AD169631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31007"/>
                        <a:ext cx="802090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Adaptive</a:t>
                        </a:r>
                      </a:p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Protection</a:t>
                        </a:r>
                      </a:p>
                    </p:txBody>
                  </p:sp>
                </p:grpSp>
                <p:sp>
                  <p:nvSpPr>
                    <p:cNvPr id="228" name="TextBox 227">
                      <a:extLst>
                        <a:ext uri="{FF2B5EF4-FFF2-40B4-BE49-F238E27FC236}">
                          <a16:creationId xmlns:a16="http://schemas.microsoft.com/office/drawing/2014/main" id="{1109C051-415D-4358-B38A-808F445825D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5" y="4204243"/>
                      <a:ext cx="1329738" cy="7253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500" b="1" dirty="0">
                          <a:latin typeface="+mn-lt"/>
                          <a:cs typeface="Calibri"/>
                        </a:rPr>
                        <a:t>ICT- based smart grid services</a:t>
                      </a:r>
                    </a:p>
                  </p:txBody>
                </p:sp>
              </p:grpSp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6C24C463-992F-40DC-8CA2-615367553CA2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456843"/>
                    <a:chOff x="3777140" y="2524471"/>
                    <a:chExt cx="8315518" cy="456843"/>
                  </a:xfrm>
                </p:grpSpPr>
                <p:sp>
                  <p:nvSpPr>
                    <p:cNvPr id="219" name="Rechteck 43">
                      <a:extLst>
                        <a:ext uri="{FF2B5EF4-FFF2-40B4-BE49-F238E27FC236}">
                          <a16:creationId xmlns:a16="http://schemas.microsoft.com/office/drawing/2014/main" id="{829BFD14-D288-4791-A3BD-A327FB9B2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0" name="Google Shape;174;p7">
                      <a:extLst>
                        <a:ext uri="{FF2B5EF4-FFF2-40B4-BE49-F238E27FC236}">
                          <a16:creationId xmlns:a16="http://schemas.microsoft.com/office/drawing/2014/main" id="{304E9AB0-B103-4B0E-82B4-4B4DF6091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" name="Google Shape;176;p7">
                      <a:extLst>
                        <a:ext uri="{FF2B5EF4-FFF2-40B4-BE49-F238E27FC236}">
                          <a16:creationId xmlns:a16="http://schemas.microsoft.com/office/drawing/2014/main" id="{072652A0-1230-4C3A-85E5-B424AC367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" name="Google Shape;177;p7">
                      <a:extLst>
                        <a:ext uri="{FF2B5EF4-FFF2-40B4-BE49-F238E27FC236}">
                          <a16:creationId xmlns:a16="http://schemas.microsoft.com/office/drawing/2014/main" id="{18F08B83-37E5-4806-938F-C593F1BAF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3" name="Google Shape;178;p7">
                      <a:extLst>
                        <a:ext uri="{FF2B5EF4-FFF2-40B4-BE49-F238E27FC236}">
                          <a16:creationId xmlns:a16="http://schemas.microsoft.com/office/drawing/2014/main" id="{79476FC0-4EB2-4D8B-AB12-3A8647427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sz="500" b="1" kern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4" name="Textfeld 48">
                      <a:extLst>
                        <a:ext uri="{FF2B5EF4-FFF2-40B4-BE49-F238E27FC236}">
                          <a16:creationId xmlns:a16="http://schemas.microsoft.com/office/drawing/2014/main" id="{B9AE386F-1C54-4177-A83B-71AA72694C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5"/>
                      <a:ext cx="1823338" cy="4469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500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213" name="Verbinder: gewinkelt 49">
                    <a:extLst>
                      <a:ext uri="{FF2B5EF4-FFF2-40B4-BE49-F238E27FC236}">
                        <a16:creationId xmlns:a16="http://schemas.microsoft.com/office/drawing/2014/main" id="{8429A175-3D90-4C8C-9A91-06D0856E13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Verbinder: gewinkelt 50">
                    <a:extLst>
                      <a:ext uri="{FF2B5EF4-FFF2-40B4-BE49-F238E27FC236}">
                        <a16:creationId xmlns:a16="http://schemas.microsoft.com/office/drawing/2014/main" id="{D0698D51-C97C-4F11-9D37-372DE640A558}"/>
                      </a:ext>
                    </a:extLst>
                  </p:cNvPr>
                  <p:cNvCxnSpPr>
                    <a:cxnSpLocks/>
                    <a:stCxn id="237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Verbinder: gewinkelt 52">
                    <a:extLst>
                      <a:ext uri="{FF2B5EF4-FFF2-40B4-BE49-F238E27FC236}">
                        <a16:creationId xmlns:a16="http://schemas.microsoft.com/office/drawing/2014/main" id="{8897EEE7-C5E8-4BE0-B8B0-3606A125F806}"/>
                      </a:ext>
                    </a:extLst>
                  </p:cNvPr>
                  <p:cNvCxnSpPr>
                    <a:cxnSpLocks/>
                    <a:endCxn id="219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3520BE17-D8E2-46E7-B455-D501A6E037BA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217" name="Gerade Verbindung mit Pfeil 56">
                      <a:extLst>
                        <a:ext uri="{FF2B5EF4-FFF2-40B4-BE49-F238E27FC236}">
                          <a16:creationId xmlns:a16="http://schemas.microsoft.com/office/drawing/2014/main" id="{06F80721-B053-40E5-96C2-F426015ACE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Gerade Verbindung mit Pfeil 58">
                      <a:extLst>
                        <a:ext uri="{FF2B5EF4-FFF2-40B4-BE49-F238E27FC236}">
                          <a16:creationId xmlns:a16="http://schemas.microsoft.com/office/drawing/2014/main" id="{A52FEEC1-B6E8-40C3-A9DC-837D35273A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10" name="Gerade Verbindung mit Pfeil 55">
                  <a:extLst>
                    <a:ext uri="{FF2B5EF4-FFF2-40B4-BE49-F238E27FC236}">
                      <a16:creationId xmlns:a16="http://schemas.microsoft.com/office/drawing/2014/main" id="{E6A6B737-91CB-44EF-BB77-97593A4AF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84522" y="3337870"/>
                  <a:ext cx="0" cy="135746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8" name="Verbinder: gewinkelt 51">
                <a:extLst>
                  <a:ext uri="{FF2B5EF4-FFF2-40B4-BE49-F238E27FC236}">
                    <a16:creationId xmlns:a16="http://schemas.microsoft.com/office/drawing/2014/main" id="{7C826A9C-A88C-4B20-9903-206F492E76C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606961" y="3202598"/>
                <a:ext cx="175619" cy="54158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6284EEA-4026-4F0F-872E-11D11AACCE2F}"/>
              </a:ext>
            </a:extLst>
          </p:cNvPr>
          <p:cNvSpPr/>
          <p:nvPr/>
        </p:nvSpPr>
        <p:spPr>
          <a:xfrm>
            <a:off x="6664500" y="5379650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Latency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9971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4AC9-25CF-4FB0-B3C5-7EFD1AC7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3.2 Protection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65C-CADD-4DDB-A74F-65DBB4FE7D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3" y="1124744"/>
            <a:ext cx="11429449" cy="4824536"/>
          </a:xfrm>
        </p:spPr>
        <p:txBody>
          <a:bodyPr/>
          <a:lstStyle/>
          <a:p>
            <a:r>
              <a:rPr lang="en-US" dirty="0"/>
              <a:t>There may be instances where the protection system sensitivity should be adapted</a:t>
            </a:r>
          </a:p>
          <a:p>
            <a:pPr lvl="1"/>
            <a:r>
              <a:rPr lang="en-US" dirty="0"/>
              <a:t>Protection blinding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need to predict</a:t>
            </a:r>
            <a:r>
              <a:rPr lang="en-US" dirty="0"/>
              <a:t> when does protection blinding occur!</a:t>
            </a:r>
          </a:p>
          <a:p>
            <a:pPr lvl="1"/>
            <a:r>
              <a:rPr lang="en-US" dirty="0"/>
              <a:t>The system can be designed to tackle such scenarios</a:t>
            </a:r>
          </a:p>
          <a:p>
            <a:pPr lvl="2"/>
            <a:r>
              <a:rPr lang="en-US" dirty="0"/>
              <a:t>Increases </a:t>
            </a:r>
            <a:r>
              <a:rPr lang="en-US" b="1" dirty="0"/>
              <a:t>resilience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D2785-815A-4D80-AFDB-A1648686FE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21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08F5-A2C6-4CAB-A5FC-AD9C89A291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ICT-Based Power-System Service Resilience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55CF09-826A-4696-8F1B-92747ADAC1DD}"/>
              </a:ext>
            </a:extLst>
          </p:cNvPr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Power and ICT Interdependencies in adaptive protection</a:t>
            </a:r>
            <a:endParaRPr lang="de-DE" sz="160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3949C-BAD8-45FA-BBAB-D6949B6777F6}"/>
              </a:ext>
            </a:extLst>
          </p:cNvPr>
          <p:cNvSpPr txBox="1"/>
          <p:nvPr/>
        </p:nvSpPr>
        <p:spPr>
          <a:xfrm>
            <a:off x="2832100" y="5995597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Patil</a:t>
            </a:r>
            <a:r>
              <a:rPr lang="de-DE" sz="1200" dirty="0">
                <a:latin typeface="+mn-lt"/>
              </a:rPr>
              <a:t> 2024, DACH+ Energy </a:t>
            </a:r>
            <a:r>
              <a:rPr lang="de-DE" sz="1200" dirty="0" err="1">
                <a:latin typeface="+mn-lt"/>
              </a:rPr>
              <a:t>Informatics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Conf</a:t>
            </a:r>
            <a:r>
              <a:rPr lang="de-DE" sz="1200" dirty="0">
                <a:latin typeface="+mn-lt"/>
              </a:rPr>
              <a:t>.]</a:t>
            </a:r>
            <a:endParaRPr lang="en-GB" sz="1200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6EE50D-36B1-4689-8E13-21EAD0D6F309}"/>
              </a:ext>
            </a:extLst>
          </p:cNvPr>
          <p:cNvGrpSpPr/>
          <p:nvPr/>
        </p:nvGrpSpPr>
        <p:grpSpPr>
          <a:xfrm>
            <a:off x="6824370" y="3883028"/>
            <a:ext cx="4686885" cy="2433723"/>
            <a:chOff x="6448651" y="3537599"/>
            <a:chExt cx="5412171" cy="2842966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E79A1D4-614E-4E2F-80E3-2A5BB34D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820" y="3537599"/>
              <a:ext cx="3015532" cy="25040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F2170D-89B2-4F79-BE62-70E86DEE9011}"/>
                </a:ext>
              </a:extLst>
            </p:cNvPr>
            <p:cNvSpPr txBox="1"/>
            <p:nvPr/>
          </p:nvSpPr>
          <p:spPr>
            <a:xfrm>
              <a:off x="6448651" y="5877222"/>
              <a:ext cx="5412171" cy="50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Impact of DRES fault level and communication delay on </a:t>
              </a:r>
              <a:r>
                <a:rPr lang="en-US" sz="1100" b="1" dirty="0">
                  <a:latin typeface="+mn-lt"/>
                </a:rPr>
                <a:t>blinding time</a:t>
              </a:r>
              <a:r>
                <a:rPr lang="en-US" sz="1100" dirty="0">
                  <a:latin typeface="+mn-lt"/>
                </a:rPr>
                <a:t>, i.e., difference between fault clearing times with and without DRESs</a:t>
              </a:r>
              <a:endParaRPr lang="en-GB" sz="1100" dirty="0">
                <a:latin typeface="+mn-lt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3953039-1F1A-45BF-A40F-B04EA1304155}"/>
              </a:ext>
            </a:extLst>
          </p:cNvPr>
          <p:cNvSpPr/>
          <p:nvPr/>
        </p:nvSpPr>
        <p:spPr>
          <a:xfrm>
            <a:off x="4593980" y="5349523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Latency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BF449FE-2C36-4068-B577-65A33C62E0C6}"/>
              </a:ext>
            </a:extLst>
          </p:cNvPr>
          <p:cNvGrpSpPr/>
          <p:nvPr/>
        </p:nvGrpSpPr>
        <p:grpSpPr>
          <a:xfrm>
            <a:off x="170040" y="2027717"/>
            <a:ext cx="7702876" cy="2193092"/>
            <a:chOff x="3777140" y="3297460"/>
            <a:chExt cx="7980275" cy="2193092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3927E83-D7AB-461E-849F-7425D5D83EAE}"/>
                </a:ext>
              </a:extLst>
            </p:cNvPr>
            <p:cNvGrpSpPr/>
            <p:nvPr/>
          </p:nvGrpSpPr>
          <p:grpSpPr>
            <a:xfrm>
              <a:off x="3777140" y="3297460"/>
              <a:ext cx="7980275" cy="2193092"/>
              <a:chOff x="3777140" y="3297460"/>
              <a:chExt cx="7980275" cy="2193092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3D49BB2A-933F-4522-A380-4D2C08213886}"/>
                  </a:ext>
                </a:extLst>
              </p:cNvPr>
              <p:cNvGrpSpPr/>
              <p:nvPr/>
            </p:nvGrpSpPr>
            <p:grpSpPr>
              <a:xfrm>
                <a:off x="3777140" y="3297460"/>
                <a:ext cx="7980275" cy="2193092"/>
                <a:chOff x="3777140" y="3042485"/>
                <a:chExt cx="7980275" cy="2193092"/>
              </a:xfrm>
            </p:grpSpPr>
            <p:cxnSp>
              <p:nvCxnSpPr>
                <p:cNvPr id="125" name="Gerade Verbindung mit Pfeil 63">
                  <a:extLst>
                    <a:ext uri="{FF2B5EF4-FFF2-40B4-BE49-F238E27FC236}">
                      <a16:creationId xmlns:a16="http://schemas.microsoft.com/office/drawing/2014/main" id="{B540AAE5-3E92-48EA-8848-DB31FB065614}"/>
                    </a:ext>
                  </a:extLst>
                </p:cNvPr>
                <p:cNvCxnSpPr/>
                <p:nvPr/>
              </p:nvCxnSpPr>
              <p:spPr>
                <a:xfrm>
                  <a:off x="9821648" y="4104574"/>
                  <a:ext cx="57257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Gerade Verbindung mit Pfeil 64">
                  <a:extLst>
                    <a:ext uri="{FF2B5EF4-FFF2-40B4-BE49-F238E27FC236}">
                      <a16:creationId xmlns:a16="http://schemas.microsoft.com/office/drawing/2014/main" id="{1CCED463-6F6F-4CF9-90F3-AB36AADAFBB8}"/>
                    </a:ext>
                  </a:extLst>
                </p:cNvPr>
                <p:cNvCxnSpPr/>
                <p:nvPr/>
              </p:nvCxnSpPr>
              <p:spPr>
                <a:xfrm>
                  <a:off x="9821648" y="4870330"/>
                  <a:ext cx="572570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Textfeld 65">
                  <a:extLst>
                    <a:ext uri="{FF2B5EF4-FFF2-40B4-BE49-F238E27FC236}">
                      <a16:creationId xmlns:a16="http://schemas.microsoft.com/office/drawing/2014/main" id="{C6230C23-285A-43B7-BD12-0F1D2AE1BF11}"/>
                    </a:ext>
                  </a:extLst>
                </p:cNvPr>
                <p:cNvSpPr txBox="1"/>
                <p:nvPr/>
              </p:nvSpPr>
              <p:spPr>
                <a:xfrm>
                  <a:off x="10342243" y="3885775"/>
                  <a:ext cx="123649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DE" sz="1400" dirty="0">
                      <a:latin typeface="+mn-lt"/>
                    </a:rPr>
                    <a:t>Direct State </a:t>
                  </a:r>
                  <a:r>
                    <a:rPr lang="de-DE" sz="1400" dirty="0" err="1">
                      <a:latin typeface="+mn-lt"/>
                    </a:rPr>
                    <a:t>Transitions</a:t>
                  </a:r>
                  <a:endParaRPr lang="de-DE" sz="1400" dirty="0">
                    <a:latin typeface="+mn-lt"/>
                    <a:cs typeface="Calibri"/>
                  </a:endParaRPr>
                </a:p>
              </p:txBody>
            </p:sp>
            <p:sp>
              <p:nvSpPr>
                <p:cNvPr id="128" name="Textfeld 66">
                  <a:extLst>
                    <a:ext uri="{FF2B5EF4-FFF2-40B4-BE49-F238E27FC236}">
                      <a16:creationId xmlns:a16="http://schemas.microsoft.com/office/drawing/2014/main" id="{5ABA7332-4F9E-48CF-9BA7-0D2085937839}"/>
                    </a:ext>
                  </a:extLst>
                </p:cNvPr>
                <p:cNvSpPr txBox="1"/>
                <p:nvPr/>
              </p:nvSpPr>
              <p:spPr>
                <a:xfrm>
                  <a:off x="10346295" y="4495544"/>
                  <a:ext cx="1411120" cy="73866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de-DE" sz="1400" dirty="0">
                      <a:latin typeface="+mn-lt"/>
                    </a:rPr>
                    <a:t>Conditional State </a:t>
                  </a:r>
                  <a:r>
                    <a:rPr lang="de-DE" sz="1400" dirty="0" err="1">
                      <a:latin typeface="+mn-lt"/>
                    </a:rPr>
                    <a:t>Transitions</a:t>
                  </a:r>
                  <a:endParaRPr lang="de-DE" sz="1400" dirty="0">
                    <a:latin typeface="+mn-lt"/>
                    <a:cs typeface="Calibri"/>
                  </a:endParaRP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9A2F5481-0177-4CA6-9204-A8F207A21F0E}"/>
                    </a:ext>
                  </a:extLst>
                </p:cNvPr>
                <p:cNvGrpSpPr/>
                <p:nvPr/>
              </p:nvGrpSpPr>
              <p:grpSpPr>
                <a:xfrm>
                  <a:off x="3777140" y="3042485"/>
                  <a:ext cx="7383904" cy="2193092"/>
                  <a:chOff x="3777140" y="3042485"/>
                  <a:chExt cx="7383904" cy="2193092"/>
                </a:xfrm>
              </p:grpSpPr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FB6A53BD-D2FE-43FD-934F-1CDD50830EE3}"/>
                      </a:ext>
                    </a:extLst>
                  </p:cNvPr>
                  <p:cNvGrpSpPr/>
                  <p:nvPr/>
                </p:nvGrpSpPr>
                <p:grpSpPr>
                  <a:xfrm>
                    <a:off x="3795580" y="3902052"/>
                    <a:ext cx="5787781" cy="1333525"/>
                    <a:chOff x="3795580" y="3902052"/>
                    <a:chExt cx="5787781" cy="1333525"/>
                  </a:xfrm>
                </p:grpSpPr>
                <p:sp>
                  <p:nvSpPr>
                    <p:cNvPr id="145" name="Rechteck 29">
                      <a:extLst>
                        <a:ext uri="{FF2B5EF4-FFF2-40B4-BE49-F238E27FC236}">
                          <a16:creationId xmlns:a16="http://schemas.microsoft.com/office/drawing/2014/main" id="{AAB8712A-F09D-4DC5-B3DB-036335FE6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80" y="3920067"/>
                      <a:ext cx="5746281" cy="1315510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146" name="Gruppieren 30">
                      <a:extLst>
                        <a:ext uri="{FF2B5EF4-FFF2-40B4-BE49-F238E27FC236}">
                          <a16:creationId xmlns:a16="http://schemas.microsoft.com/office/drawing/2014/main" id="{01E5D565-6DF1-41F5-AE23-BF7BDEB6CB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89882"/>
                      <a:ext cx="4609063" cy="523220"/>
                      <a:chOff x="709348" y="3446018"/>
                      <a:chExt cx="3137851" cy="356004"/>
                    </a:xfrm>
                  </p:grpSpPr>
                  <p:sp>
                    <p:nvSpPr>
                      <p:cNvPr id="154" name="Rechteck 31">
                        <a:extLst>
                          <a:ext uri="{FF2B5EF4-FFF2-40B4-BE49-F238E27FC236}">
                            <a16:creationId xmlns:a16="http://schemas.microsoft.com/office/drawing/2014/main" id="{8BC00904-FC4F-44CA-8040-ABFFB2289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55" name="Google Shape;174;p7">
                        <a:extLst>
                          <a:ext uri="{FF2B5EF4-FFF2-40B4-BE49-F238E27FC236}">
                            <a16:creationId xmlns:a16="http://schemas.microsoft.com/office/drawing/2014/main" id="{33D1F93F-6B83-4E89-854E-A8A073345D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6" name="Google Shape;176;p7">
                        <a:extLst>
                          <a:ext uri="{FF2B5EF4-FFF2-40B4-BE49-F238E27FC236}">
                            <a16:creationId xmlns:a16="http://schemas.microsoft.com/office/drawing/2014/main" id="{28CC25B6-12F4-4800-81A8-198EF7C44F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7" name="Google Shape;177;p7">
                        <a:extLst>
                          <a:ext uri="{FF2B5EF4-FFF2-40B4-BE49-F238E27FC236}">
                            <a16:creationId xmlns:a16="http://schemas.microsoft.com/office/drawing/2014/main" id="{A3BC3FC8-77E3-4874-B268-E52986A47E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8" name="Textfeld 35">
                        <a:extLst>
                          <a:ext uri="{FF2B5EF4-FFF2-40B4-BE49-F238E27FC236}">
                            <a16:creationId xmlns:a16="http://schemas.microsoft.com/office/drawing/2014/main" id="{98BB1140-EB49-4DF1-A915-CFB6CD1856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46018"/>
                        <a:ext cx="810047" cy="356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Estimation</a:t>
                        </a:r>
                      </a:p>
                    </p:txBody>
                  </p:sp>
                </p:grpSp>
                <p:grpSp>
                  <p:nvGrpSpPr>
                    <p:cNvPr id="147" name="Gruppieren 36">
                      <a:extLst>
                        <a:ext uri="{FF2B5EF4-FFF2-40B4-BE49-F238E27FC236}">
                          <a16:creationId xmlns:a16="http://schemas.microsoft.com/office/drawing/2014/main" id="{A456857F-1F16-49CE-B07A-413C60D36A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64453"/>
                      <a:ext cx="4644728" cy="523220"/>
                      <a:chOff x="689668" y="2952432"/>
                      <a:chExt cx="3162132" cy="356004"/>
                    </a:xfrm>
                  </p:grpSpPr>
                  <p:sp>
                    <p:nvSpPr>
                      <p:cNvPr id="149" name="Rechteck 37">
                        <a:extLst>
                          <a:ext uri="{FF2B5EF4-FFF2-40B4-BE49-F238E27FC236}">
                            <a16:creationId xmlns:a16="http://schemas.microsoft.com/office/drawing/2014/main" id="{8C3BA056-DD33-4237-BADF-B8B43F052A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50" name="Google Shape;174;p7">
                        <a:extLst>
                          <a:ext uri="{FF2B5EF4-FFF2-40B4-BE49-F238E27FC236}">
                            <a16:creationId xmlns:a16="http://schemas.microsoft.com/office/drawing/2014/main" id="{503825F6-32B5-4750-A406-3FC75D0C1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1" name="Google Shape;176;p7">
                        <a:extLst>
                          <a:ext uri="{FF2B5EF4-FFF2-40B4-BE49-F238E27FC236}">
                            <a16:creationId xmlns:a16="http://schemas.microsoft.com/office/drawing/2014/main" id="{4458CB09-1E67-43A6-8AFF-FE72640775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2" name="Google Shape;177;p7">
                        <a:extLst>
                          <a:ext uri="{FF2B5EF4-FFF2-40B4-BE49-F238E27FC236}">
                            <a16:creationId xmlns:a16="http://schemas.microsoft.com/office/drawing/2014/main" id="{7D542CC0-2121-4B07-BAF9-D7A265F7C7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b="1" kern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b="1" kern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3" name="Textfeld 41">
                        <a:extLst>
                          <a:ext uri="{FF2B5EF4-FFF2-40B4-BE49-F238E27FC236}">
                            <a16:creationId xmlns:a16="http://schemas.microsoft.com/office/drawing/2014/main" id="{845E9AC3-4B4F-4DDE-9A68-398922A04C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52432"/>
                        <a:ext cx="802090" cy="356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Adaptive </a:t>
                        </a:r>
                      </a:p>
                      <a:p>
                        <a:r>
                          <a:rPr lang="de-DE" sz="1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Protection</a:t>
                        </a:r>
                      </a:p>
                    </p:txBody>
                  </p:sp>
                </p:grpSp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3D29135F-D207-4DBC-9108-C73EA54D4283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4" y="4136458"/>
                      <a:ext cx="1329735" cy="860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ICT- based smart grid services</a:t>
                      </a:r>
                      <a:endParaRPr lang="en-US" sz="1600" b="1" dirty="0">
                        <a:latin typeface="+mn-lt"/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28A128AF-4979-41C8-B037-88E6BE1E647C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7383904" cy="393213"/>
                    <a:chOff x="3777140" y="2524471"/>
                    <a:chExt cx="7383904" cy="393213"/>
                  </a:xfrm>
                </p:grpSpPr>
                <p:sp>
                  <p:nvSpPr>
                    <p:cNvPr id="138" name="Rechteck 43">
                      <a:extLst>
                        <a:ext uri="{FF2B5EF4-FFF2-40B4-BE49-F238E27FC236}">
                          <a16:creationId xmlns:a16="http://schemas.microsoft.com/office/drawing/2014/main" id="{C945946D-3D02-41AA-BBC4-5417EA3DE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3" y="2524471"/>
                      <a:ext cx="7350501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9" name="Google Shape;174;p7">
                      <a:extLst>
                        <a:ext uri="{FF2B5EF4-FFF2-40B4-BE49-F238E27FC236}">
                          <a16:creationId xmlns:a16="http://schemas.microsoft.com/office/drawing/2014/main" id="{495E24CC-DD6C-488A-8F75-DF5DEDC89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7090" y="2580799"/>
                      <a:ext cx="1190081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0" name="Google Shape;176;p7">
                      <a:extLst>
                        <a:ext uri="{FF2B5EF4-FFF2-40B4-BE49-F238E27FC236}">
                          <a16:creationId xmlns:a16="http://schemas.microsoft.com/office/drawing/2014/main" id="{83ABE812-DA06-49CC-A16B-1CD23E66C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0141" y="2580799"/>
                      <a:ext cx="1102671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b="1" kern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1" name="Google Shape;177;p7">
                      <a:extLst>
                        <a:ext uri="{FF2B5EF4-FFF2-40B4-BE49-F238E27FC236}">
                          <a16:creationId xmlns:a16="http://schemas.microsoft.com/office/drawing/2014/main" id="{4026603C-262C-46CF-AD28-CE6976A151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7777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b="1" kern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3" name="Google Shape;178;p7">
                      <a:extLst>
                        <a:ext uri="{FF2B5EF4-FFF2-40B4-BE49-F238E27FC236}">
                          <a16:creationId xmlns:a16="http://schemas.microsoft.com/office/drawing/2014/main" id="{1F61C046-9A32-481C-A63A-04BC7FC51C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9130" y="2580799"/>
                      <a:ext cx="1224356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b="1" ker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b="1" kern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4" name="Textfeld 48">
                      <a:extLst>
                        <a:ext uri="{FF2B5EF4-FFF2-40B4-BE49-F238E27FC236}">
                          <a16:creationId xmlns:a16="http://schemas.microsoft.com/office/drawing/2014/main" id="{4B7B2DD1-CA1D-4CE0-A6B5-BFF216AADE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4"/>
                      <a:ext cx="18233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132" name="Verbinder: gewinkelt 49">
                    <a:extLst>
                      <a:ext uri="{FF2B5EF4-FFF2-40B4-BE49-F238E27FC236}">
                        <a16:creationId xmlns:a16="http://schemas.microsoft.com/office/drawing/2014/main" id="{32468CDB-0AC7-467E-B3C3-157CB45FAD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364265" y="3643348"/>
                    <a:ext cx="1144665" cy="729364"/>
                  </a:xfrm>
                  <a:prstGeom prst="bentConnector3">
                    <a:avLst>
                      <a:gd name="adj1" fmla="val -123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Verbinder: gewinkelt 50">
                    <a:extLst>
                      <a:ext uri="{FF2B5EF4-FFF2-40B4-BE49-F238E27FC236}">
                        <a16:creationId xmlns:a16="http://schemas.microsoft.com/office/drawing/2014/main" id="{15238AB7-14EF-475E-B5AF-5A98FA72BB62}"/>
                      </a:ext>
                    </a:extLst>
                  </p:cNvPr>
                  <p:cNvCxnSpPr>
                    <a:cxnSpLocks/>
                    <a:stCxn id="156" idx="1"/>
                  </p:cNvCxnSpPr>
                  <p:nvPr/>
                </p:nvCxnSpPr>
                <p:spPr>
                  <a:xfrm rot="10800000" flipH="1">
                    <a:off x="6815058" y="3435699"/>
                    <a:ext cx="445211" cy="1523351"/>
                  </a:xfrm>
                  <a:prstGeom prst="bentConnector4">
                    <a:avLst>
                      <a:gd name="adj1" fmla="val -17732"/>
                      <a:gd name="adj2" fmla="val 78711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Verbinder: gewinkelt 52">
                    <a:extLst>
                      <a:ext uri="{FF2B5EF4-FFF2-40B4-BE49-F238E27FC236}">
                        <a16:creationId xmlns:a16="http://schemas.microsoft.com/office/drawing/2014/main" id="{8EA3D3A3-9EC1-4208-952D-6559F9623E13}"/>
                      </a:ext>
                    </a:extLst>
                  </p:cNvPr>
                  <p:cNvCxnSpPr>
                    <a:cxnSpLocks/>
                    <a:stCxn id="152" idx="0"/>
                    <a:endCxn id="138" idx="2"/>
                  </p:cNvCxnSpPr>
                  <p:nvPr/>
                </p:nvCxnSpPr>
                <p:spPr>
                  <a:xfrm rot="16200000" flipV="1">
                    <a:off x="7706938" y="3214555"/>
                    <a:ext cx="644185" cy="1086471"/>
                  </a:xfrm>
                  <a:prstGeom prst="bentConnector3">
                    <a:avLst>
                      <a:gd name="adj1" fmla="val 62525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0605662F-E101-4D6E-92AE-3469CA6E8059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086160" cy="402431"/>
                    <a:chOff x="7767328" y="2861358"/>
                    <a:chExt cx="1086160" cy="402431"/>
                  </a:xfrm>
                </p:grpSpPr>
                <p:cxnSp>
                  <p:nvCxnSpPr>
                    <p:cNvPr id="136" name="Gerade Verbindung mit Pfeil 56">
                      <a:extLst>
                        <a:ext uri="{FF2B5EF4-FFF2-40B4-BE49-F238E27FC236}">
                          <a16:creationId xmlns:a16="http://schemas.microsoft.com/office/drawing/2014/main" id="{6EC914FC-5A92-4325-B98D-B29831D339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853488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Gerade Verbindung mit Pfeil 58">
                      <a:extLst>
                        <a:ext uri="{FF2B5EF4-FFF2-40B4-BE49-F238E27FC236}">
                          <a16:creationId xmlns:a16="http://schemas.microsoft.com/office/drawing/2014/main" id="{B811AAC5-66A0-4329-B9DE-C0B2B2773D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767328" y="3253064"/>
                      <a:ext cx="1086160" cy="10725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24" name="Gerade Verbindung mit Pfeil 57">
                <a:extLst>
                  <a:ext uri="{FF2B5EF4-FFF2-40B4-BE49-F238E27FC236}">
                    <a16:creationId xmlns:a16="http://schemas.microsoft.com/office/drawing/2014/main" id="{C468F4C9-D792-4999-820C-ABCF219D0A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36" y="4026053"/>
                <a:ext cx="0" cy="287172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Verbinder: gewinkelt 51">
              <a:extLst>
                <a:ext uri="{FF2B5EF4-FFF2-40B4-BE49-F238E27FC236}">
                  <a16:creationId xmlns:a16="http://schemas.microsoft.com/office/drawing/2014/main" id="{CEEE4621-C729-440B-A7A7-6C8FAE81856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747502" y="4225322"/>
              <a:ext cx="463693" cy="12156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 Verbindung mit Pfeil 55">
              <a:extLst>
                <a:ext uri="{FF2B5EF4-FFF2-40B4-BE49-F238E27FC236}">
                  <a16:creationId xmlns:a16="http://schemas.microsoft.com/office/drawing/2014/main" id="{D62EB95A-56F9-42D8-AE1C-2D3BB5D4D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4074" y="4616364"/>
              <a:ext cx="0" cy="46219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62ABFB3-9F2B-4ED2-8918-61263944A608}"/>
              </a:ext>
            </a:extLst>
          </p:cNvPr>
          <p:cNvSpPr txBox="1">
            <a:spLocks/>
          </p:cNvSpPr>
          <p:nvPr/>
        </p:nvSpPr>
        <p:spPr>
          <a:xfrm>
            <a:off x="7555051" y="1499853"/>
            <a:ext cx="4677923" cy="2610960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1"/>
                </a:solidFill>
                <a:latin typeface="+mn-lt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3"/>
                </a:solidFill>
                <a:latin typeface="+mn-lt"/>
              </a:defRPr>
            </a:lvl3pPr>
            <a:lvl4pPr marL="15605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 dirty="0">
                <a:solidFill>
                  <a:schemeClr val="accent2"/>
                </a:solidFill>
                <a:latin typeface="+mn-lt"/>
              </a:defRPr>
            </a:lvl4pPr>
            <a:lvl5pPr marL="21701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4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9pPr>
          </a:lstStyle>
          <a:p>
            <a:pPr marL="285750" indent="-285750"/>
            <a:r>
              <a:rPr lang="de-DE" sz="1600" b="1" dirty="0">
                <a:cs typeface="Calibri"/>
              </a:rPr>
              <a:t>Limited</a:t>
            </a:r>
            <a:r>
              <a:rPr lang="de-DE" sz="1600" dirty="0">
                <a:cs typeface="Calibri"/>
              </a:rPr>
              <a:t> State </a:t>
            </a:r>
            <a:r>
              <a:rPr lang="de-DE" sz="1600" dirty="0" err="1">
                <a:cs typeface="Calibri"/>
              </a:rPr>
              <a:t>Estimation</a:t>
            </a:r>
            <a:r>
              <a:rPr lang="de-DE" sz="1600" dirty="0">
                <a:cs typeface="Calibri"/>
              </a:rPr>
              <a:t> due </a:t>
            </a:r>
            <a:r>
              <a:rPr lang="de-DE" sz="1600" dirty="0" err="1">
                <a:cs typeface="Calibri"/>
              </a:rPr>
              <a:t>to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increased</a:t>
            </a:r>
            <a:r>
              <a:rPr lang="de-DE" sz="1600" b="1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latency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resulting</a:t>
            </a:r>
            <a:r>
              <a:rPr lang="de-DE" sz="1600" dirty="0">
                <a:cs typeface="Calibri"/>
              </a:rPr>
              <a:t> in </a:t>
            </a:r>
            <a:r>
              <a:rPr lang="de-DE" sz="1600" b="1" dirty="0">
                <a:cs typeface="Calibri"/>
              </a:rPr>
              <a:t>lost/</a:t>
            </a:r>
            <a:r>
              <a:rPr lang="de-DE" sz="1600" b="1" dirty="0" err="1">
                <a:cs typeface="Calibri"/>
              </a:rPr>
              <a:t>delayed</a:t>
            </a:r>
            <a:r>
              <a:rPr lang="de-DE" sz="1600" b="1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measurements</a:t>
            </a:r>
            <a:endParaRPr lang="de-DE" sz="1600" b="1" dirty="0">
              <a:cs typeface="Calibri"/>
            </a:endParaRPr>
          </a:p>
          <a:p>
            <a:pPr marL="285750" indent="-285750"/>
            <a:r>
              <a:rPr lang="de-DE" sz="1600" dirty="0">
                <a:cs typeface="Calibri"/>
              </a:rPr>
              <a:t>State </a:t>
            </a:r>
            <a:r>
              <a:rPr lang="de-DE" sz="1600" dirty="0" err="1">
                <a:cs typeface="Calibri"/>
              </a:rPr>
              <a:t>estimation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result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may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be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imprecise</a:t>
            </a:r>
            <a:r>
              <a:rPr lang="de-DE" sz="1600" dirty="0">
                <a:cs typeface="Calibri"/>
              </a:rPr>
              <a:t> =&gt; </a:t>
            </a:r>
            <a:r>
              <a:rPr lang="de-DE" sz="1600" b="1" dirty="0">
                <a:cs typeface="Calibri"/>
              </a:rPr>
              <a:t>Limited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protection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state</a:t>
            </a:r>
            <a:endParaRPr lang="de-DE" sz="1600" dirty="0">
              <a:cs typeface="Calibri"/>
            </a:endParaRPr>
          </a:p>
          <a:p>
            <a:pPr marL="742950" lvl="1" indent="-285750"/>
            <a:r>
              <a:rPr lang="de-DE" sz="1600" b="1" dirty="0">
                <a:cs typeface="Calibri"/>
              </a:rPr>
              <a:t>Fault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may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be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detected</a:t>
            </a:r>
            <a:r>
              <a:rPr lang="de-DE" sz="1600" b="1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late</a:t>
            </a:r>
            <a:endParaRPr lang="de-DE" sz="1600" b="1" dirty="0">
              <a:cs typeface="Calibri"/>
            </a:endParaRPr>
          </a:p>
          <a:p>
            <a:pPr marL="742950" lvl="1" indent="-285750"/>
            <a:r>
              <a:rPr lang="de-DE" sz="1600" b="1" dirty="0" err="1">
                <a:cs typeface="Calibri"/>
              </a:rPr>
              <a:t>Protection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could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be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adapted</a:t>
            </a:r>
            <a:r>
              <a:rPr lang="de-DE" sz="1600" b="1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late</a:t>
            </a:r>
            <a:endParaRPr lang="de-DE" sz="1600" b="1" dirty="0">
              <a:cs typeface="Calibri"/>
            </a:endParaRPr>
          </a:p>
          <a:p>
            <a:pPr marL="742950" lvl="1" indent="-285750"/>
            <a:r>
              <a:rPr lang="de-DE" sz="1600" dirty="0">
                <a:cs typeface="Calibri"/>
              </a:rPr>
              <a:t>Due </a:t>
            </a:r>
            <a:r>
              <a:rPr lang="de-DE" sz="1600" dirty="0" err="1">
                <a:cs typeface="Calibri"/>
              </a:rPr>
              <a:t>to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increased</a:t>
            </a:r>
            <a:r>
              <a:rPr lang="de-DE" sz="1600" b="1" dirty="0">
                <a:cs typeface="Calibri"/>
              </a:rPr>
              <a:t> </a:t>
            </a:r>
            <a:r>
              <a:rPr lang="de-DE" sz="1600" b="1" dirty="0" err="1">
                <a:cs typeface="Calibri"/>
              </a:rPr>
              <a:t>latency</a:t>
            </a:r>
            <a:endParaRPr lang="de-DE" sz="1600" b="1" dirty="0">
              <a:cs typeface="Calibri"/>
            </a:endParaRPr>
          </a:p>
          <a:p>
            <a:pPr marL="285750" indent="-285750"/>
            <a:r>
              <a:rPr lang="de-DE" sz="1600" b="1" dirty="0">
                <a:cs typeface="Calibri"/>
              </a:rPr>
              <a:t>Power system </a:t>
            </a:r>
            <a:r>
              <a:rPr lang="de-DE" sz="1600" b="1" dirty="0" err="1">
                <a:cs typeface="Calibri"/>
              </a:rPr>
              <a:t>state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is</a:t>
            </a:r>
            <a:r>
              <a:rPr lang="de-DE" sz="1600" dirty="0">
                <a:cs typeface="Calibri"/>
              </a:rPr>
              <a:t> in </a:t>
            </a:r>
            <a:r>
              <a:rPr lang="de-DE" sz="1600" b="1" dirty="0">
                <a:cs typeface="Calibri"/>
              </a:rPr>
              <a:t>Emergency</a:t>
            </a:r>
            <a:r>
              <a:rPr lang="de-DE" sz="1600" dirty="0">
                <a:cs typeface="Calibri"/>
              </a:rPr>
              <a:t> </a:t>
            </a:r>
            <a:r>
              <a:rPr lang="de-DE" sz="1600" dirty="0" err="1">
                <a:cs typeface="Calibri"/>
              </a:rPr>
              <a:t>state</a:t>
            </a:r>
            <a:r>
              <a:rPr lang="de-DE" sz="1600" dirty="0">
                <a:cs typeface="Calibri"/>
              </a:rPr>
              <a:t> due </a:t>
            </a:r>
            <a:r>
              <a:rPr lang="de-DE" sz="1600" dirty="0" err="1">
                <a:cs typeface="Calibri"/>
              </a:rPr>
              <a:t>to</a:t>
            </a:r>
            <a:r>
              <a:rPr lang="de-DE" sz="1600" dirty="0">
                <a:cs typeface="Calibri"/>
              </a:rPr>
              <a:t> </a:t>
            </a:r>
            <a:r>
              <a:rPr lang="de-DE" sz="1600" b="1" dirty="0">
                <a:cs typeface="Calibri"/>
              </a:rPr>
              <a:t>fault</a:t>
            </a:r>
            <a:endParaRPr lang="de-DE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5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4FC06-B457-07D5-94B6-2A3D4FB4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825"/>
            <a:ext cx="9327662" cy="4079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3.2 Protection</a:t>
            </a:r>
            <a:endParaRPr lang="en-GB" dirty="0"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63B2F5-4224-841B-AA1F-7DFB7B11AD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95CB4-7537-4FF0-8C08-19DE2C9F31E9}"/>
              </a:ext>
            </a:extLst>
          </p:cNvPr>
          <p:cNvGrpSpPr/>
          <p:nvPr/>
        </p:nvGrpSpPr>
        <p:grpSpPr>
          <a:xfrm>
            <a:off x="4238616" y="3607944"/>
            <a:ext cx="5615326" cy="554213"/>
            <a:chOff x="1775534" y="4903132"/>
            <a:chExt cx="7146524" cy="83730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39D6A62-22E3-4BC1-A030-E3D48EEC8948}"/>
                </a:ext>
              </a:extLst>
            </p:cNvPr>
            <p:cNvSpPr/>
            <p:nvPr/>
          </p:nvSpPr>
          <p:spPr>
            <a:xfrm>
              <a:off x="1775534" y="4903132"/>
              <a:ext cx="7146524" cy="3258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55580-8F19-45B3-89A1-A2527AEB77F3}"/>
                </a:ext>
              </a:extLst>
            </p:cNvPr>
            <p:cNvSpPr txBox="1"/>
            <p:nvPr/>
          </p:nvSpPr>
          <p:spPr>
            <a:xfrm>
              <a:off x="4323801" y="5228949"/>
              <a:ext cx="2650514" cy="51148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GB" sz="1600" b="1">
                  <a:solidFill>
                    <a:srgbClr val="0070C0"/>
                  </a:solidFill>
                  <a:latin typeface="+mn-lt"/>
                </a:rPr>
                <a:t>Increasing fault level</a:t>
              </a:r>
              <a:endParaRPr lang="en-GB" sz="1600" b="1" dirty="0">
                <a:solidFill>
                  <a:srgbClr val="0070C0"/>
                </a:solidFill>
                <a:latin typeface="+mn-lt"/>
                <a:ea typeface="Calibri"/>
                <a:cs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FC0584-B9CD-4C62-956F-796650F4B773}"/>
              </a:ext>
            </a:extLst>
          </p:cNvPr>
          <p:cNvSpPr txBox="1"/>
          <p:nvPr/>
        </p:nvSpPr>
        <p:spPr>
          <a:xfrm>
            <a:off x="462301" y="1851390"/>
            <a:ext cx="1054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Analysis: </a:t>
            </a:r>
            <a:r>
              <a:rPr lang="en-GB" dirty="0">
                <a:latin typeface="+mn-lt"/>
              </a:rPr>
              <a:t>Two new indices defined to study the structure of a system (</a:t>
            </a:r>
            <a:r>
              <a:rPr lang="en-US" dirty="0">
                <a:latin typeface="+mn-lt"/>
              </a:rPr>
              <a:t>Patil et al., IET RPG 2024</a:t>
            </a:r>
            <a:r>
              <a:rPr lang="en-GB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AA14AA-7E99-48F2-A1E1-11511B097A43}"/>
              </a:ext>
            </a:extLst>
          </p:cNvPr>
          <p:cNvGrpSpPr/>
          <p:nvPr/>
        </p:nvGrpSpPr>
        <p:grpSpPr>
          <a:xfrm>
            <a:off x="499688" y="2357014"/>
            <a:ext cx="2776584" cy="575075"/>
            <a:chOff x="585912" y="4049148"/>
            <a:chExt cx="2776584" cy="57507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C7481B-A5E6-4A1B-9667-84221ECDB58F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39" y="4418480"/>
              <a:ext cx="755057" cy="2057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B60ACF-3E8A-492D-9A93-E3F7DDA4F767}"/>
                </a:ext>
              </a:extLst>
            </p:cNvPr>
            <p:cNvSpPr txBox="1"/>
            <p:nvPr/>
          </p:nvSpPr>
          <p:spPr>
            <a:xfrm>
              <a:off x="585912" y="4049148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latin typeface="+mn-lt"/>
                </a:rPr>
                <a:t>Heterogeneity index</a:t>
              </a:r>
              <a:endParaRPr lang="en-GB" b="1" dirty="0">
                <a:latin typeface="+mn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6A6770-AF1A-4356-AF92-0D1E10290528}"/>
              </a:ext>
            </a:extLst>
          </p:cNvPr>
          <p:cNvGrpSpPr/>
          <p:nvPr/>
        </p:nvGrpSpPr>
        <p:grpSpPr>
          <a:xfrm>
            <a:off x="499688" y="3524973"/>
            <a:ext cx="3406247" cy="483300"/>
            <a:chOff x="585912" y="5217107"/>
            <a:chExt cx="3406247" cy="48330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970638-0F7F-46A0-BEB9-482324ABB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2496" y="5217107"/>
              <a:ext cx="629663" cy="2811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5D1C79-D7FA-41F0-AF35-92D653EE0AE3}"/>
                </a:ext>
              </a:extLst>
            </p:cNvPr>
            <p:cNvSpPr txBox="1"/>
            <p:nvPr/>
          </p:nvSpPr>
          <p:spPr>
            <a:xfrm>
              <a:off x="585912" y="5331075"/>
              <a:ext cx="2845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n-lt"/>
                </a:rPr>
                <a:t>Electrical distance ratio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700FA29-1824-47E6-B88D-3E5CF79044FF}"/>
              </a:ext>
            </a:extLst>
          </p:cNvPr>
          <p:cNvSpPr txBox="1"/>
          <p:nvPr/>
        </p:nvSpPr>
        <p:spPr>
          <a:xfrm>
            <a:off x="462299" y="1202942"/>
            <a:ext cx="1166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Fault locations that severely impact </a:t>
            </a:r>
            <a:r>
              <a:rPr lang="en-US" dirty="0">
                <a:latin typeface="+mn-lt"/>
              </a:rPr>
              <a:t>the protection system can be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predicted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for </a:t>
            </a:r>
            <a:r>
              <a:rPr lang="en-US" u="sng" dirty="0">
                <a:latin typeface="+mn-lt"/>
              </a:rPr>
              <a:t>a given set of DRES locations</a:t>
            </a:r>
            <a:r>
              <a:rPr lang="en-US" dirty="0">
                <a:latin typeface="+mn-lt"/>
              </a:rPr>
              <a:t>!</a:t>
            </a:r>
            <a:endParaRPr lang="en-GB" dirty="0">
              <a:latin typeface="+mn-lt"/>
            </a:endParaRPr>
          </a:p>
          <a:p>
            <a:r>
              <a:rPr lang="en-US" b="1" dirty="0">
                <a:latin typeface="+mn-lt"/>
              </a:rPr>
              <a:t>		</a:t>
            </a:r>
            <a:endParaRPr lang="en-GB" b="1" dirty="0">
              <a:latin typeface="+mn-lt"/>
            </a:endParaRP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3A479A3-02AF-42B1-B1B8-EF89B7608F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439400" y="6357938"/>
            <a:ext cx="1167334" cy="365125"/>
          </a:xfrm>
        </p:spPr>
        <p:txBody>
          <a:bodyPr/>
          <a:lstStyle/>
          <a:p>
            <a:fld id="{B59B6B13-E035-4412-950F-D0E1515EADBB}" type="slidenum">
              <a:rPr lang="en-GB" smtClean="0">
                <a:latin typeface="+mn-lt"/>
              </a:rPr>
              <a:t>22</a:t>
            </a:fld>
            <a:endParaRPr lang="en-GB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08952-3F2B-4C4E-9063-59DFC006CDA7}"/>
              </a:ext>
            </a:extLst>
          </p:cNvPr>
          <p:cNvSpPr txBox="1"/>
          <p:nvPr/>
        </p:nvSpPr>
        <p:spPr>
          <a:xfrm>
            <a:off x="2757069" y="6026161"/>
            <a:ext cx="225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anose="020B0604020202020204" pitchFamily="34" charset="0"/>
              </a:rPr>
              <a:t>[Patil 2024, IET RPG]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39A80-A828-421B-ADAA-ED6A759ECC52}"/>
              </a:ext>
            </a:extLst>
          </p:cNvPr>
          <p:cNvSpPr txBox="1"/>
          <p:nvPr/>
        </p:nvSpPr>
        <p:spPr>
          <a:xfrm>
            <a:off x="560271" y="4191309"/>
            <a:ext cx="1142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Heterogeneity index: </a:t>
            </a:r>
            <a:r>
              <a:rPr lang="en-GB" dirty="0">
                <a:latin typeface="+mn-lt"/>
              </a:rPr>
              <a:t>describes the spread of </a:t>
            </a:r>
            <a:r>
              <a:rPr lang="en-US" dirty="0">
                <a:latin typeface="+mn-lt"/>
              </a:rPr>
              <a:t>DRES fault level </a:t>
            </a:r>
            <a:r>
              <a:rPr lang="en-GB" dirty="0">
                <a:latin typeface="+mn-lt"/>
              </a:rPr>
              <a:t>across a grid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FE027A-3533-4EBC-B830-E25A9634E954}"/>
              </a:ext>
            </a:extLst>
          </p:cNvPr>
          <p:cNvSpPr txBox="1"/>
          <p:nvPr/>
        </p:nvSpPr>
        <p:spPr>
          <a:xfrm>
            <a:off x="560271" y="4709481"/>
            <a:ext cx="1142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Electrical distance ratio: </a:t>
            </a:r>
            <a:r>
              <a:rPr lang="en-US" dirty="0">
                <a:latin typeface="+mn-lt"/>
              </a:rPr>
              <a:t>describes the proximity of DRESs, fault and protection system</a:t>
            </a:r>
            <a:endParaRPr lang="en-GB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924486-9F3D-42E4-8806-66C367459B0E}"/>
              </a:ext>
            </a:extLst>
          </p:cNvPr>
          <p:cNvSpPr txBox="1"/>
          <p:nvPr/>
        </p:nvSpPr>
        <p:spPr>
          <a:xfrm>
            <a:off x="560271" y="5210828"/>
            <a:ext cx="1094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However, complete data is assumed: </a:t>
            </a:r>
            <a:r>
              <a:rPr lang="en-US" dirty="0">
                <a:latin typeface="+mn-lt"/>
              </a:rPr>
              <a:t>missing or incorrect data can result in misleading conclusions on which locations are critical!</a:t>
            </a:r>
            <a:endParaRPr lang="en-GB" dirty="0">
              <a:latin typeface="+mn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CEC96D-E64B-41BE-874A-C2A289D26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50" y="2328075"/>
            <a:ext cx="1370397" cy="116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0054D7-A26F-4BE8-9406-117D380E4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29" y="2285802"/>
            <a:ext cx="1370397" cy="1166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18A795-C720-44F8-93CB-AF018AFF3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47" y="2291335"/>
            <a:ext cx="1370397" cy="116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F48FEC-95C0-41F5-BF56-05DC0BEDD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13" y="2284281"/>
            <a:ext cx="1370397" cy="116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A1DAA6A-263F-4681-BEBA-7F1621752A9A}"/>
              </a:ext>
            </a:extLst>
          </p:cNvPr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Predicting the impact of DRES locations on protection systems</a:t>
            </a:r>
            <a:endParaRPr lang="de-DE" sz="160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DE40D8-EF24-4148-BE21-91677339A38C}"/>
              </a:ext>
            </a:extLst>
          </p:cNvPr>
          <p:cNvSpPr/>
          <p:nvPr/>
        </p:nvSpPr>
        <p:spPr>
          <a:xfrm>
            <a:off x="9327130" y="5688852"/>
            <a:ext cx="1985726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Availability</a:t>
            </a:r>
          </a:p>
          <a:p>
            <a:pPr algn="ctr"/>
            <a:r>
              <a:rPr lang="en-US" sz="1000" b="1" dirty="0"/>
              <a:t>(See slide 10)</a:t>
            </a:r>
            <a:endParaRPr lang="en-US" sz="105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B797AE-FB08-4D84-A98A-E3433FCDA013}"/>
              </a:ext>
            </a:extLst>
          </p:cNvPr>
          <p:cNvSpPr/>
          <p:nvPr/>
        </p:nvSpPr>
        <p:spPr>
          <a:xfrm>
            <a:off x="7040691" y="5705951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Correctness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9995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F126-E31A-4775-8AEA-7B88CCAF93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1124743"/>
            <a:ext cx="11151028" cy="5077251"/>
          </a:xfrm>
        </p:spPr>
        <p:txBody>
          <a:bodyPr/>
          <a:lstStyle/>
          <a:p>
            <a:r>
              <a:rPr lang="en-US" dirty="0"/>
              <a:t>However, optimal location of DRESs is determined by not only the impact on protection</a:t>
            </a:r>
          </a:p>
          <a:p>
            <a:pPr lvl="1"/>
            <a:r>
              <a:rPr lang="en-US" dirty="0"/>
              <a:t>DRESs are typically  integrated based on their impact on voltage profile or minimizing power losses</a:t>
            </a:r>
          </a:p>
          <a:p>
            <a:pPr lvl="1"/>
            <a:r>
              <a:rPr lang="en-US" dirty="0"/>
              <a:t>Protection may still be impacted</a:t>
            </a:r>
          </a:p>
          <a:p>
            <a:r>
              <a:rPr lang="en-US" dirty="0"/>
              <a:t>ICT is susceptible to failure</a:t>
            </a:r>
          </a:p>
          <a:p>
            <a:pPr lvl="1"/>
            <a:r>
              <a:rPr lang="en-US" dirty="0"/>
              <a:t>Faults may not be </a:t>
            </a:r>
            <a:r>
              <a:rPr lang="en-US" b="1" dirty="0"/>
              <a:t>detected</a:t>
            </a:r>
          </a:p>
          <a:p>
            <a:pPr lvl="1"/>
            <a:r>
              <a:rPr lang="en-US" dirty="0"/>
              <a:t>This may lead to protection blinding</a:t>
            </a:r>
          </a:p>
          <a:p>
            <a:pPr lvl="2"/>
            <a:r>
              <a:rPr lang="en-US" dirty="0"/>
              <a:t>Depends on DRES locations</a:t>
            </a:r>
          </a:p>
          <a:p>
            <a:pPr lvl="2"/>
            <a:r>
              <a:rPr lang="en-US" dirty="0"/>
              <a:t>Decreased system </a:t>
            </a:r>
            <a:r>
              <a:rPr lang="en-US" b="1" dirty="0"/>
              <a:t>resilience</a:t>
            </a:r>
          </a:p>
          <a:p>
            <a:pPr lvl="1"/>
            <a:r>
              <a:rPr lang="en-US" dirty="0"/>
              <a:t>ICT dependability can be improved by redundancy</a:t>
            </a:r>
          </a:p>
          <a:p>
            <a:pPr lvl="2"/>
            <a:r>
              <a:rPr lang="en-US" dirty="0"/>
              <a:t>Redundancy is expensive, and hence can be budget-restricted</a:t>
            </a:r>
          </a:p>
          <a:p>
            <a:r>
              <a:rPr lang="en-US" b="1" dirty="0"/>
              <a:t>ICT failure data, e.g., failure rates</a:t>
            </a:r>
            <a:r>
              <a:rPr lang="en-US" dirty="0"/>
              <a:t> are essential </a:t>
            </a:r>
          </a:p>
          <a:p>
            <a:pPr lvl="1"/>
            <a:r>
              <a:rPr lang="en-US" dirty="0"/>
              <a:t>Failure density help determine locations of redundant components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93C64-DFD7-484D-A5D1-A53CD58F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3.2 Protection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5DA58-52F4-4030-B676-0D434C6809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23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DC4D-F34F-40F0-A644-6015288782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B8FF7-7E5F-458C-ABBF-0DA5FF8EE83E}"/>
              </a:ext>
            </a:extLst>
          </p:cNvPr>
          <p:cNvSpPr txBox="1">
            <a:spLocks/>
          </p:cNvSpPr>
          <p:nvPr/>
        </p:nvSpPr>
        <p:spPr bwMode="auto">
          <a:xfrm>
            <a:off x="431800" y="65600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sz="1600" i="0" kern="0" dirty="0">
                <a:solidFill>
                  <a:schemeClr val="tx1"/>
                </a:solidFill>
                <a:latin typeface="+mn-lt"/>
              </a:rPr>
              <a:t>Power and ICT Interdependencies in fault detection</a:t>
            </a:r>
            <a:endParaRPr lang="de-DE" sz="160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AFB03-BD7E-445A-AC9C-3EE0BEF5C38F}"/>
              </a:ext>
            </a:extLst>
          </p:cNvPr>
          <p:cNvSpPr txBox="1"/>
          <p:nvPr/>
        </p:nvSpPr>
        <p:spPr>
          <a:xfrm>
            <a:off x="2770556" y="6030765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Patil</a:t>
            </a:r>
            <a:r>
              <a:rPr lang="de-DE" sz="1200" dirty="0">
                <a:latin typeface="+mn-lt"/>
              </a:rPr>
              <a:t> 2024, IEEE TNSM]</a:t>
            </a:r>
            <a:endParaRPr lang="en-GB" sz="1200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D72AA1-4998-4E78-82F7-9584A564A9B8}"/>
              </a:ext>
            </a:extLst>
          </p:cNvPr>
          <p:cNvGrpSpPr/>
          <p:nvPr/>
        </p:nvGrpSpPr>
        <p:grpSpPr>
          <a:xfrm>
            <a:off x="8528538" y="3737846"/>
            <a:ext cx="3332284" cy="2570263"/>
            <a:chOff x="8528538" y="3737846"/>
            <a:chExt cx="3332284" cy="25702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F55B50-C898-4E0D-A087-3E8A6A7B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116" y="3737846"/>
              <a:ext cx="2914286" cy="215788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2B14F7-AA59-43AE-B086-F8200332DF81}"/>
                </a:ext>
              </a:extLst>
            </p:cNvPr>
            <p:cNvSpPr txBox="1"/>
            <p:nvPr/>
          </p:nvSpPr>
          <p:spPr>
            <a:xfrm>
              <a:off x="8528538" y="5877222"/>
              <a:ext cx="33322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Probability density functions of sensor failure location and preferred redundant sensor locations</a:t>
              </a:r>
              <a:endParaRPr lang="en-GB" sz="1100" dirty="0">
                <a:latin typeface="+mn-lt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928A571C-B7FA-48FA-8027-3700C90861BE}"/>
              </a:ext>
            </a:extLst>
          </p:cNvPr>
          <p:cNvSpPr/>
          <p:nvPr/>
        </p:nvSpPr>
        <p:spPr>
          <a:xfrm>
            <a:off x="6351097" y="5774044"/>
            <a:ext cx="1985726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Availability</a:t>
            </a:r>
          </a:p>
          <a:p>
            <a:pPr algn="ctr"/>
            <a:r>
              <a:rPr lang="en-US" sz="1000" b="1" dirty="0"/>
              <a:t>(See slide 10)</a:t>
            </a:r>
            <a:endParaRPr lang="en-US" sz="105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649369-F07F-484B-A1CE-C2117DC57239}"/>
              </a:ext>
            </a:extLst>
          </p:cNvPr>
          <p:cNvSpPr/>
          <p:nvPr/>
        </p:nvSpPr>
        <p:spPr>
          <a:xfrm>
            <a:off x="4540522" y="5791143"/>
            <a:ext cx="1608991" cy="44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Correctness</a:t>
            </a:r>
          </a:p>
          <a:p>
            <a:pPr algn="ctr"/>
            <a:r>
              <a:rPr lang="en-US" sz="1000" b="1" dirty="0"/>
              <a:t>(See slide 10)</a:t>
            </a:r>
            <a:endParaRPr lang="en-GB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C7E4215-FB82-4DC7-BC3E-C918064AACC8}"/>
              </a:ext>
            </a:extLst>
          </p:cNvPr>
          <p:cNvGrpSpPr/>
          <p:nvPr/>
        </p:nvGrpSpPr>
        <p:grpSpPr>
          <a:xfrm>
            <a:off x="7824642" y="2237884"/>
            <a:ext cx="3704796" cy="830631"/>
            <a:chOff x="4829357" y="2892304"/>
            <a:chExt cx="3704796" cy="830631"/>
          </a:xfrm>
        </p:grpSpPr>
        <p:cxnSp>
          <p:nvCxnSpPr>
            <p:cNvPr id="85" name="Gerade Verbindung mit Pfeil 57">
              <a:extLst>
                <a:ext uri="{FF2B5EF4-FFF2-40B4-BE49-F238E27FC236}">
                  <a16:creationId xmlns:a16="http://schemas.microsoft.com/office/drawing/2014/main" id="{6073EDC5-82AB-4BFA-BE56-E2A43ABBC9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382" y="3147064"/>
              <a:ext cx="0" cy="10876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BBA374D-DAE8-439F-B72A-9585F0C5994C}"/>
                </a:ext>
              </a:extLst>
            </p:cNvPr>
            <p:cNvGrpSpPr/>
            <p:nvPr/>
          </p:nvGrpSpPr>
          <p:grpSpPr>
            <a:xfrm>
              <a:off x="4829357" y="2892304"/>
              <a:ext cx="3704796" cy="830631"/>
              <a:chOff x="4829357" y="2892304"/>
              <a:chExt cx="3704796" cy="83063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4CA5E90-014D-4D59-81D8-0BA937525A1B}"/>
                  </a:ext>
                </a:extLst>
              </p:cNvPr>
              <p:cNvGrpSpPr/>
              <p:nvPr/>
            </p:nvGrpSpPr>
            <p:grpSpPr>
              <a:xfrm>
                <a:off x="4829357" y="2892304"/>
                <a:ext cx="3704796" cy="830631"/>
                <a:chOff x="5627076" y="2839916"/>
                <a:chExt cx="3704796" cy="830631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2FA0AF82-211F-4463-981D-FFB9EE086438}"/>
                    </a:ext>
                  </a:extLst>
                </p:cNvPr>
                <p:cNvGrpSpPr/>
                <p:nvPr/>
              </p:nvGrpSpPr>
              <p:grpSpPr>
                <a:xfrm>
                  <a:off x="5627076" y="2839916"/>
                  <a:ext cx="3704796" cy="830631"/>
                  <a:chOff x="3777140" y="3042485"/>
                  <a:chExt cx="8315518" cy="2193094"/>
                </a:xfrm>
              </p:grpSpPr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A703A9BE-5844-4085-BC7E-4B58D20C206A}"/>
                      </a:ext>
                    </a:extLst>
                  </p:cNvPr>
                  <p:cNvGrpSpPr/>
                  <p:nvPr/>
                </p:nvGrpSpPr>
                <p:grpSpPr>
                  <a:xfrm>
                    <a:off x="3837079" y="3902051"/>
                    <a:ext cx="5746282" cy="1333528"/>
                    <a:chOff x="3837079" y="3902051"/>
                    <a:chExt cx="5746282" cy="1333528"/>
                  </a:xfrm>
                </p:grpSpPr>
                <p:sp>
                  <p:nvSpPr>
                    <p:cNvPr id="105" name="Rechteck 29">
                      <a:extLst>
                        <a:ext uri="{FF2B5EF4-FFF2-40B4-BE49-F238E27FC236}">
                          <a16:creationId xmlns:a16="http://schemas.microsoft.com/office/drawing/2014/main" id="{836CA811-29DE-40B2-A084-EA467ADA9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7079" y="3920068"/>
                      <a:ext cx="5746282" cy="1315511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2400"/>
                    </a:p>
                  </p:txBody>
                </p:sp>
                <p:grpSp>
                  <p:nvGrpSpPr>
                    <p:cNvPr id="106" name="Gruppieren 30">
                      <a:extLst>
                        <a:ext uri="{FF2B5EF4-FFF2-40B4-BE49-F238E27FC236}">
                          <a16:creationId xmlns:a16="http://schemas.microsoft.com/office/drawing/2014/main" id="{815C4DC4-209D-4037-81B9-4DFB6E1BA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8749" y="4665238"/>
                      <a:ext cx="4609063" cy="568830"/>
                      <a:chOff x="709348" y="3429255"/>
                      <a:chExt cx="3137851" cy="387038"/>
                    </a:xfrm>
                  </p:grpSpPr>
                  <p:sp>
                    <p:nvSpPr>
                      <p:cNvPr id="114" name="Rechteck 31">
                        <a:extLst>
                          <a:ext uri="{FF2B5EF4-FFF2-40B4-BE49-F238E27FC236}">
                            <a16:creationId xmlns:a16="http://schemas.microsoft.com/office/drawing/2014/main" id="{94F005A6-C2DB-43C3-B554-D205DAF793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57" y="3463540"/>
                        <a:ext cx="3115642" cy="310612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15" name="Google Shape;174;p7">
                        <a:extLst>
                          <a:ext uri="{FF2B5EF4-FFF2-40B4-BE49-F238E27FC236}">
                            <a16:creationId xmlns:a16="http://schemas.microsoft.com/office/drawing/2014/main" id="{516E40DF-48FC-4CDC-9C63-6ABF34341D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535325"/>
                        <a:ext cx="740495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6" name="Google Shape;176;p7">
                        <a:extLst>
                          <a:ext uri="{FF2B5EF4-FFF2-40B4-BE49-F238E27FC236}">
                            <a16:creationId xmlns:a16="http://schemas.microsoft.com/office/drawing/2014/main" id="{8ACDF8E5-4DFA-4FDE-A1B5-8F6D7D902C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5444" y="3534149"/>
                        <a:ext cx="740497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7" name="Google Shape;177;p7">
                        <a:extLst>
                          <a:ext uri="{FF2B5EF4-FFF2-40B4-BE49-F238E27FC236}">
                            <a16:creationId xmlns:a16="http://schemas.microsoft.com/office/drawing/2014/main" id="{052AED6A-22F7-4571-8C33-4DA2A9E494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097" y="3535325"/>
                        <a:ext cx="744828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8" name="Textfeld 35">
                        <a:extLst>
                          <a:ext uri="{FF2B5EF4-FFF2-40B4-BE49-F238E27FC236}">
                            <a16:creationId xmlns:a16="http://schemas.microsoft.com/office/drawing/2014/main" id="{591D6706-6AC6-44D5-B39D-92D70A45D6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348" y="3429255"/>
                        <a:ext cx="810048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State </a:t>
                        </a:r>
                        <a:r>
                          <a:rPr lang="de-DE" sz="400" b="1" dirty="0" err="1">
                            <a:solidFill>
                              <a:srgbClr val="DEDEDE"/>
                            </a:solidFill>
                            <a:latin typeface="+mn-lt"/>
                          </a:rPr>
                          <a:t>Estimation</a:t>
                        </a:r>
                        <a:endParaRPr lang="de-DE" sz="400" b="1" dirty="0">
                          <a:solidFill>
                            <a:srgbClr val="DEDEDE"/>
                          </a:solidFill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07" name="Gruppieren 36">
                      <a:extLst>
                        <a:ext uri="{FF2B5EF4-FFF2-40B4-BE49-F238E27FC236}">
                          <a16:creationId xmlns:a16="http://schemas.microsoft.com/office/drawing/2014/main" id="{776CCF89-1C46-484B-990C-47B24CD5DD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9844" y="3932974"/>
                      <a:ext cx="4644728" cy="568832"/>
                      <a:chOff x="689668" y="2931007"/>
                      <a:chExt cx="3162132" cy="387038"/>
                    </a:xfrm>
                  </p:grpSpPr>
                  <p:sp>
                    <p:nvSpPr>
                      <p:cNvPr id="109" name="Rechteck 37">
                        <a:extLst>
                          <a:ext uri="{FF2B5EF4-FFF2-40B4-BE49-F238E27FC236}">
                            <a16:creationId xmlns:a16="http://schemas.microsoft.com/office/drawing/2014/main" id="{33A731DA-49DF-43A2-AB29-D85E5C92B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158" y="2966318"/>
                        <a:ext cx="3115642" cy="310611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400"/>
                      </a:p>
                    </p:txBody>
                  </p:sp>
                  <p:sp>
                    <p:nvSpPr>
                      <p:cNvPr id="110" name="Google Shape;174;p7">
                        <a:extLst>
                          <a:ext uri="{FF2B5EF4-FFF2-40B4-BE49-F238E27FC236}">
                            <a16:creationId xmlns:a16="http://schemas.microsoft.com/office/drawing/2014/main" id="{A35BA907-E3E5-4CC8-B9A1-B03C0E582A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557" y="3030972"/>
                        <a:ext cx="739400" cy="190026"/>
                      </a:xfrm>
                      <a:prstGeom prst="rect">
                        <a:avLst/>
                      </a:prstGeom>
                      <a:solidFill>
                        <a:srgbClr val="70AD47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Normal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1" name="Google Shape;176;p7">
                        <a:extLst>
                          <a:ext uri="{FF2B5EF4-FFF2-40B4-BE49-F238E27FC236}">
                            <a16:creationId xmlns:a16="http://schemas.microsoft.com/office/drawing/2014/main" id="{9649F6D3-2F71-402C-B341-A159058CF2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4222" y="3029797"/>
                        <a:ext cx="739402" cy="1900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Limited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2" name="Google Shape;177;p7">
                        <a:extLst>
                          <a:ext uri="{FF2B5EF4-FFF2-40B4-BE49-F238E27FC236}">
                            <a16:creationId xmlns:a16="http://schemas.microsoft.com/office/drawing/2014/main" id="{BBFC9D96-304B-4860-B76C-65AF1F6AF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9886" y="3030972"/>
                        <a:ext cx="743726" cy="19002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txBody>
                      <a:bodyPr spcFirstLastPara="1" wrap="square" lIns="74285" tIns="37132" rIns="74285" bIns="37132" anchor="ctr" anchorCtr="0">
                        <a:noAutofit/>
                      </a:bodyPr>
                      <a:lstStyle/>
                      <a:p>
                        <a:pPr algn="ctr" defTabSz="742849">
                          <a:buClr>
                            <a:srgbClr val="000000"/>
                          </a:buClr>
                        </a:pPr>
                        <a:r>
                          <a:rPr lang="de-DE" sz="500" b="1" kern="0" dirty="0" err="1">
                            <a:latin typeface="+mn-lt"/>
                            <a:ea typeface="Calibri"/>
                            <a:cs typeface="Calibri"/>
                            <a:sym typeface="Calibri"/>
                          </a:rPr>
                          <a:t>Failed</a:t>
                        </a:r>
                        <a:endParaRPr sz="500" b="1" kern="0" dirty="0">
                          <a:latin typeface="+mn-lt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3" name="Textfeld 41">
                        <a:extLst>
                          <a:ext uri="{FF2B5EF4-FFF2-40B4-BE49-F238E27FC236}">
                            <a16:creationId xmlns:a16="http://schemas.microsoft.com/office/drawing/2014/main" id="{BF1096D0-5C1F-4A7B-A73A-ACD0CBFC94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668" y="2931007"/>
                        <a:ext cx="802090" cy="3870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 rtlCol="0" anchor="t">
                        <a:spAutoFit/>
                      </a:bodyPr>
                      <a:lstStyle/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Adaptive</a:t>
                        </a:r>
                      </a:p>
                      <a:p>
                        <a:r>
                          <a:rPr lang="de-DE" sz="400" b="1" dirty="0">
                            <a:solidFill>
                              <a:srgbClr val="DEDEDE"/>
                            </a:solidFill>
                            <a:latin typeface="+mn-lt"/>
                          </a:rPr>
                          <a:t>Protection</a:t>
                        </a:r>
                      </a:p>
                    </p:txBody>
                  </p:sp>
                </p:grpSp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7FBC8EBF-9325-4872-83CA-4F05B3AF5FC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61175" y="4204243"/>
                      <a:ext cx="1329738" cy="7253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algn="ctr"/>
                      <a:r>
                        <a:rPr lang="en-GB" sz="500" b="1" dirty="0">
                          <a:latin typeface="+mn-lt"/>
                          <a:cs typeface="Calibri"/>
                        </a:rPr>
                        <a:t>ICT- based smart grid services</a:t>
                      </a:r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4D8F46F0-E55A-4FFB-B68E-1FF102B76BD7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40" y="3042485"/>
                    <a:ext cx="8315518" cy="456843"/>
                    <a:chOff x="3777140" y="2524471"/>
                    <a:chExt cx="8315518" cy="456843"/>
                  </a:xfrm>
                </p:grpSpPr>
                <p:sp>
                  <p:nvSpPr>
                    <p:cNvPr id="99" name="Rechteck 43">
                      <a:extLst>
                        <a:ext uri="{FF2B5EF4-FFF2-40B4-BE49-F238E27FC236}">
                          <a16:creationId xmlns:a16="http://schemas.microsoft.com/office/drawing/2014/main" id="{530908E7-259C-47BB-91F1-C7547953F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542" y="2524471"/>
                      <a:ext cx="8282116" cy="393213"/>
                    </a:xfrm>
                    <a:prstGeom prst="rect">
                      <a:avLst/>
                    </a:prstGeom>
                    <a:solidFill>
                      <a:srgbClr val="DEDE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Google Shape;174;p7">
                      <a:extLst>
                        <a:ext uri="{FF2B5EF4-FFF2-40B4-BE49-F238E27FC236}">
                          <a16:creationId xmlns:a16="http://schemas.microsoft.com/office/drawing/2014/main" id="{57623FE2-0ED0-46D8-852C-EB40A8491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88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1" name="Google Shape;176;p7">
                      <a:extLst>
                        <a:ext uri="{FF2B5EF4-FFF2-40B4-BE49-F238E27FC236}">
                          <a16:creationId xmlns:a16="http://schemas.microsoft.com/office/drawing/2014/main" id="{917FFF18-BA2C-470F-917F-C49ED6339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1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Alert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2" name="Google Shape;177;p7">
                      <a:extLst>
                        <a:ext uri="{FF2B5EF4-FFF2-40B4-BE49-F238E27FC236}">
                          <a16:creationId xmlns:a16="http://schemas.microsoft.com/office/drawing/2014/main" id="{45ABCF33-E0A5-49FA-A420-4DD149794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8620" y="2580799"/>
                      <a:ext cx="1537192" cy="280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Emergency</a:t>
                      </a:r>
                      <a:endParaRPr sz="500" b="1" kern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3" name="Google Shape;178;p7">
                      <a:extLst>
                        <a:ext uri="{FF2B5EF4-FFF2-40B4-BE49-F238E27FC236}">
                          <a16:creationId xmlns:a16="http://schemas.microsoft.com/office/drawing/2014/main" id="{0B0285FD-6E74-4328-8194-FF134A536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71490" y="2580799"/>
                      <a:ext cx="1537192" cy="280559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74285" tIns="37132" rIns="74285" bIns="37132" anchor="ctr" anchorCtr="0">
                      <a:noAutofit/>
                    </a:bodyPr>
                    <a:lstStyle/>
                    <a:p>
                      <a:pPr algn="ctr" defTabSz="742849">
                        <a:buClr>
                          <a:srgbClr val="000000"/>
                        </a:buClr>
                      </a:pPr>
                      <a:r>
                        <a:rPr lang="de-DE" sz="500" b="1" kern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Blackout</a:t>
                      </a:r>
                      <a:endParaRPr sz="500" b="1" kern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4" name="Textfeld 48">
                      <a:extLst>
                        <a:ext uri="{FF2B5EF4-FFF2-40B4-BE49-F238E27FC236}">
                          <a16:creationId xmlns:a16="http://schemas.microsoft.com/office/drawing/2014/main" id="{9F14BCD1-C10B-4999-A4EF-EE8BA42C3A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40" y="2534375"/>
                      <a:ext cx="1823338" cy="4469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500" b="1" dirty="0">
                          <a:latin typeface="+mn-lt"/>
                        </a:rPr>
                        <a:t>Power System</a:t>
                      </a:r>
                    </a:p>
                  </p:txBody>
                </p:sp>
              </p:grpSp>
              <p:cxnSp>
                <p:nvCxnSpPr>
                  <p:cNvPr id="93" name="Verbinder: gewinkelt 49">
                    <a:extLst>
                      <a:ext uri="{FF2B5EF4-FFF2-40B4-BE49-F238E27FC236}">
                        <a16:creationId xmlns:a16="http://schemas.microsoft.com/office/drawing/2014/main" id="{857649C6-C3E2-4612-B5AE-6D6B39842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8566996" y="3428815"/>
                    <a:ext cx="1156466" cy="1146627"/>
                  </a:xfrm>
                  <a:prstGeom prst="bentConnector3">
                    <a:avLst>
                      <a:gd name="adj1" fmla="val -178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Verbinder: gewinkelt 50">
                    <a:extLst>
                      <a:ext uri="{FF2B5EF4-FFF2-40B4-BE49-F238E27FC236}">
                        <a16:creationId xmlns:a16="http://schemas.microsoft.com/office/drawing/2014/main" id="{C43F7877-5EE4-43A3-8C09-89795CBD2780}"/>
                      </a:ext>
                    </a:extLst>
                  </p:cNvPr>
                  <p:cNvCxnSpPr>
                    <a:cxnSpLocks/>
                    <a:stCxn id="116" idx="1"/>
                  </p:cNvCxnSpPr>
                  <p:nvPr/>
                </p:nvCxnSpPr>
                <p:spPr>
                  <a:xfrm rot="10800000" flipH="1">
                    <a:off x="6815059" y="3421721"/>
                    <a:ext cx="663382" cy="1537324"/>
                  </a:xfrm>
                  <a:prstGeom prst="bentConnector4">
                    <a:avLst>
                      <a:gd name="adj1" fmla="val -11487"/>
                      <a:gd name="adj2" fmla="val 76847"/>
                    </a:avLst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Verbinder: gewinkelt 52">
                    <a:extLst>
                      <a:ext uri="{FF2B5EF4-FFF2-40B4-BE49-F238E27FC236}">
                        <a16:creationId xmlns:a16="http://schemas.microsoft.com/office/drawing/2014/main" id="{A84E2663-C82A-41F7-8212-E9EC9C094993}"/>
                      </a:ext>
                    </a:extLst>
                  </p:cNvPr>
                  <p:cNvCxnSpPr>
                    <a:cxnSpLocks/>
                    <a:endCxn id="99" idx="2"/>
                  </p:cNvCxnSpPr>
                  <p:nvPr/>
                </p:nvCxnSpPr>
                <p:spPr>
                  <a:xfrm rot="16200000" flipV="1">
                    <a:off x="7889648" y="3497650"/>
                    <a:ext cx="617530" cy="493626"/>
                  </a:xfrm>
                  <a:prstGeom prst="bentConnector3">
                    <a:avLst>
                      <a:gd name="adj1" fmla="val 50000"/>
                    </a:avLst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43EA0DE3-9AAE-4B43-8F22-C520806AC712}"/>
                      </a:ext>
                    </a:extLst>
                  </p:cNvPr>
                  <p:cNvGrpSpPr/>
                  <p:nvPr/>
                </p:nvGrpSpPr>
                <p:grpSpPr>
                  <a:xfrm>
                    <a:off x="7767328" y="3379372"/>
                    <a:ext cx="1592572" cy="417118"/>
                    <a:chOff x="7767328" y="2861358"/>
                    <a:chExt cx="1592572" cy="417118"/>
                  </a:xfrm>
                </p:grpSpPr>
                <p:cxnSp>
                  <p:nvCxnSpPr>
                    <p:cNvPr id="97" name="Gerade Verbindung mit Pfeil 56">
                      <a:extLst>
                        <a:ext uri="{FF2B5EF4-FFF2-40B4-BE49-F238E27FC236}">
                          <a16:creationId xmlns:a16="http://schemas.microsoft.com/office/drawing/2014/main" id="{ED488587-8A81-4731-BC5A-6CECBF8C7D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55015" y="2861358"/>
                      <a:ext cx="0" cy="381410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Gerade Verbindung mit Pfeil 58">
                      <a:extLst>
                        <a:ext uri="{FF2B5EF4-FFF2-40B4-BE49-F238E27FC236}">
                          <a16:creationId xmlns:a16="http://schemas.microsoft.com/office/drawing/2014/main" id="{3AD57E63-5A51-4BE3-919E-51069D5722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67328" y="3263789"/>
                      <a:ext cx="1592572" cy="14687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0" name="Gerade Verbindung mit Pfeil 55">
                  <a:extLst>
                    <a:ext uri="{FF2B5EF4-FFF2-40B4-BE49-F238E27FC236}">
                      <a16:creationId xmlns:a16="http://schemas.microsoft.com/office/drawing/2014/main" id="{3A59F285-55E0-4D59-91F4-17DDAD4DB0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84522" y="3337870"/>
                  <a:ext cx="0" cy="135746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prstDash val="sysDot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Verbinder: gewinkelt 51">
                <a:extLst>
                  <a:ext uri="{FF2B5EF4-FFF2-40B4-BE49-F238E27FC236}">
                    <a16:creationId xmlns:a16="http://schemas.microsoft.com/office/drawing/2014/main" id="{76F3B81D-91CD-4BEB-9B75-03E4950518A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606961" y="3202598"/>
                <a:ext cx="175619" cy="54158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566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85EA-E160-4D46-88E2-16FCA71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04A-0F50-40F0-B85F-3E9A90A926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Interdependencies and resilience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Examples of power-ICT system interdependencies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3.1  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3.2    Protection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/>
              <a:t>3.3    Blackout &amp; </a:t>
            </a:r>
            <a:r>
              <a:rPr lang="en-US" b="1" dirty="0" err="1"/>
              <a:t>Blackstart</a:t>
            </a:r>
            <a:endParaRPr lang="en-US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9DD-8884-414B-9F20-EFB8C2487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24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B606-1439-4C9E-9F13-596D38E90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7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50F45-6F76-44D1-EACD-46E669B62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42" y="1187360"/>
            <a:ext cx="5400134" cy="52569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1" dirty="0"/>
              <a:t>08.01.2021: Continental Europe synchronous area</a:t>
            </a:r>
          </a:p>
          <a:p>
            <a:pPr lvl="1"/>
            <a:r>
              <a:rPr lang="en-US" sz="2000" dirty="0"/>
              <a:t>Initial event:</a:t>
            </a:r>
            <a:r>
              <a:rPr lang="en-US" sz="2000" b="1" dirty="0"/>
              <a:t> tripping of a 400 kV busbar </a:t>
            </a:r>
            <a:r>
              <a:rPr lang="en-US" sz="2000" dirty="0"/>
              <a:t>coupler by overcurrent protection in Croatia</a:t>
            </a:r>
          </a:p>
          <a:p>
            <a:pPr lvl="2"/>
            <a:r>
              <a:rPr lang="en-US" sz="1800" dirty="0"/>
              <a:t>Differences in the </a:t>
            </a:r>
            <a:r>
              <a:rPr lang="en-US" sz="1800" b="1" dirty="0"/>
              <a:t>forecasted and observed</a:t>
            </a:r>
            <a:r>
              <a:rPr lang="en-US" sz="1800" dirty="0"/>
              <a:t> load </a:t>
            </a:r>
            <a:r>
              <a:rPr lang="en-US" sz="1800" dirty="0">
                <a:solidFill>
                  <a:schemeClr val="tx2"/>
                </a:solidFill>
              </a:rPr>
              <a:t>flow</a:t>
            </a:r>
          </a:p>
          <a:p>
            <a:pPr lvl="1"/>
            <a:r>
              <a:rPr lang="en-US" sz="2000" b="1" dirty="0"/>
              <a:t>Cascaded trips</a:t>
            </a:r>
            <a:r>
              <a:rPr lang="en-US" sz="2000" dirty="0"/>
              <a:t> of several transmission network elements at Croatia/Serbia border</a:t>
            </a:r>
          </a:p>
          <a:p>
            <a:pPr lvl="1"/>
            <a:r>
              <a:rPr lang="en-US" sz="2000" b="1" dirty="0"/>
              <a:t>Deficit of power </a:t>
            </a:r>
            <a:r>
              <a:rPr lang="en-US" sz="2000" dirty="0"/>
              <a:t>in the north-west area and a </a:t>
            </a:r>
            <a:r>
              <a:rPr lang="en-US" sz="2000" b="1" dirty="0"/>
              <a:t>surplus of power </a:t>
            </a:r>
            <a:r>
              <a:rPr lang="en-US" sz="2000" dirty="0"/>
              <a:t>in the south-east area (approx. 6.3 GW):</a:t>
            </a:r>
          </a:p>
          <a:p>
            <a:pPr lvl="2"/>
            <a:r>
              <a:rPr lang="en-US" sz="1800" dirty="0"/>
              <a:t>1.7 GW contracted </a:t>
            </a:r>
            <a:r>
              <a:rPr lang="en-US" sz="1800" b="1" dirty="0"/>
              <a:t>interruptible services were disconnected</a:t>
            </a:r>
            <a:r>
              <a:rPr lang="en-US" sz="1800" dirty="0"/>
              <a:t> in France and Italy</a:t>
            </a:r>
          </a:p>
          <a:p>
            <a:endParaRPr lang="en-US" sz="1800" dirty="0"/>
          </a:p>
          <a:p>
            <a:endParaRPr lang="en-US" dirty="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C490A73F-E074-C591-7381-CA99EDB44EA3}"/>
              </a:ext>
            </a:extLst>
          </p:cNvPr>
          <p:cNvGrpSpPr/>
          <p:nvPr/>
        </p:nvGrpSpPr>
        <p:grpSpPr>
          <a:xfrm>
            <a:off x="6692991" y="4246739"/>
            <a:ext cx="3527334" cy="1888889"/>
            <a:chOff x="8910310" y="1353432"/>
            <a:chExt cx="3527334" cy="1888889"/>
          </a:xfrm>
        </p:grpSpPr>
        <p:pic>
          <p:nvPicPr>
            <p:cNvPr id="7" name="Picture 2" descr="https://d33wubrfki0l68.cloudfront.net/de60ebc1aaeb673286f78d35b23db319639b40f6/35e86/assets/graphics/uploads/thrid.jpg">
              <a:extLst>
                <a:ext uri="{FF2B5EF4-FFF2-40B4-BE49-F238E27FC236}">
                  <a16:creationId xmlns:a16="http://schemas.microsoft.com/office/drawing/2014/main" id="{8B59F612-1AED-ACC7-C440-70B38095C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585" y="1353432"/>
              <a:ext cx="2493627" cy="136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D228C906-D81B-FBE1-EF84-862F6CA1FED1}"/>
                </a:ext>
              </a:extLst>
            </p:cNvPr>
            <p:cNvSpPr txBox="1"/>
            <p:nvPr/>
          </p:nvSpPr>
          <p:spPr>
            <a:xfrm>
              <a:off x="8910310" y="2780656"/>
              <a:ext cx="3527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Separation of c</a:t>
              </a:r>
              <a:r>
                <a:rPr lang="en-US" dirty="0">
                  <a:latin typeface="+mn-lt"/>
                </a:rPr>
                <a:t>ontinental Europe synchronous area.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(Source: ENTSO-E, Technical Report 2021)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58EA2515-6027-BBE5-6AFF-76EC6453E385}"/>
              </a:ext>
            </a:extLst>
          </p:cNvPr>
          <p:cNvGrpSpPr/>
          <p:nvPr/>
        </p:nvGrpSpPr>
        <p:grpSpPr>
          <a:xfrm>
            <a:off x="5312093" y="638688"/>
            <a:ext cx="6587615" cy="3205536"/>
            <a:chOff x="5025367" y="371748"/>
            <a:chExt cx="4113929" cy="2513883"/>
          </a:xfrm>
        </p:grpSpPr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7FF4A4BC-7D0B-3C40-95E8-9BF4FD211ACC}"/>
                </a:ext>
              </a:extLst>
            </p:cNvPr>
            <p:cNvSpPr txBox="1"/>
            <p:nvPr/>
          </p:nvSpPr>
          <p:spPr>
            <a:xfrm>
              <a:off x="5049611" y="371748"/>
              <a:ext cx="4089685" cy="33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1100" dirty="0">
                  <a:latin typeface="+mn-lt"/>
                </a:rPr>
                <a:t>Loss of Frequency on 08.01.21 to 49,746 Hz.</a:t>
              </a:r>
            </a:p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(Source: ENTSO-E, Technical Report 2021)</a:t>
              </a:r>
              <a:endParaRPr lang="en-US" sz="1100" dirty="0">
                <a:latin typeface="+mn-lt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6F033DFF-0EA5-67A7-0C61-493FC7AAC618}"/>
                </a:ext>
              </a:extLst>
            </p:cNvPr>
            <p:cNvGrpSpPr/>
            <p:nvPr/>
          </p:nvGrpSpPr>
          <p:grpSpPr>
            <a:xfrm>
              <a:off x="5025367" y="663223"/>
              <a:ext cx="3930973" cy="2222408"/>
              <a:chOff x="5025367" y="663223"/>
              <a:chExt cx="3930973" cy="2222408"/>
            </a:xfrm>
          </p:grpSpPr>
          <p:pic>
            <p:nvPicPr>
              <p:cNvPr id="12" name="Picture 4" descr="https://d33wubrfki0l68.cloudfront.net/af53041f1f9915046a980de1662f685154376b5c/670b8/assets/graphics/uploads/forth.png">
                <a:extLst>
                  <a:ext uri="{FF2B5EF4-FFF2-40B4-BE49-F238E27FC236}">
                    <a16:creationId xmlns:a16="http://schemas.microsoft.com/office/drawing/2014/main" id="{20A5E4D9-22C4-7D90-BA65-2889626E7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33839" y="663223"/>
                <a:ext cx="3822501" cy="205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8F76697C-CEE1-FE67-C1D9-D38E5B0762C0}"/>
                  </a:ext>
                </a:extLst>
              </p:cNvPr>
              <p:cNvSpPr txBox="1"/>
              <p:nvPr/>
            </p:nvSpPr>
            <p:spPr>
              <a:xfrm rot="16200000">
                <a:off x="4665677" y="1671609"/>
                <a:ext cx="882754" cy="16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</a:rPr>
                  <a:t>Frequency [Hz]</a:t>
                </a:r>
              </a:p>
            </p:txBody>
          </p: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EF46EA2A-CB88-F82F-C46B-3844CF4EB4D3}"/>
                  </a:ext>
                </a:extLst>
              </p:cNvPr>
              <p:cNvSpPr txBox="1"/>
              <p:nvPr/>
            </p:nvSpPr>
            <p:spPr>
              <a:xfrm>
                <a:off x="6384907" y="2680468"/>
                <a:ext cx="1419094" cy="20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</a:rPr>
                  <a:t>Time</a:t>
                </a:r>
              </a:p>
            </p:txBody>
          </p:sp>
        </p:grp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98F871-609B-7333-D4CF-0097CCD7E7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25</a:t>
            </a:fld>
            <a:endParaRPr lang="en-US" altLang="de-DE"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5EBFA0-9775-BF2D-60C5-6C3013A450CA}"/>
              </a:ext>
            </a:extLst>
          </p:cNvPr>
          <p:cNvCxnSpPr>
            <a:cxnSpLocks/>
          </p:cNvCxnSpPr>
          <p:nvPr/>
        </p:nvCxnSpPr>
        <p:spPr>
          <a:xfrm flipV="1">
            <a:off x="5689600" y="2673350"/>
            <a:ext cx="92075" cy="11425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BEA616-2CC9-ADA0-5C86-74C9261D17D6}"/>
              </a:ext>
            </a:extLst>
          </p:cNvPr>
          <p:cNvSpPr txBox="1"/>
          <p:nvPr/>
        </p:nvSpPr>
        <p:spPr>
          <a:xfrm>
            <a:off x="5258962" y="3632982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tripping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a</a:t>
            </a:r>
          </a:p>
          <a:p>
            <a:r>
              <a:rPr lang="de-DE" sz="1200" dirty="0">
                <a:latin typeface="+mn-lt"/>
              </a:rPr>
              <a:t>400kV </a:t>
            </a:r>
            <a:r>
              <a:rPr lang="de-DE" sz="1200" dirty="0" err="1">
                <a:latin typeface="+mn-lt"/>
              </a:rPr>
              <a:t>busbar</a:t>
            </a:r>
            <a:endParaRPr lang="en-GB" sz="1200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C65E2-2912-7E5C-CCD9-D702597AA022}"/>
              </a:ext>
            </a:extLst>
          </p:cNvPr>
          <p:cNvCxnSpPr>
            <a:cxnSpLocks/>
          </p:cNvCxnSpPr>
          <p:nvPr/>
        </p:nvCxnSpPr>
        <p:spPr>
          <a:xfrm flipH="1">
            <a:off x="5977933" y="1416962"/>
            <a:ext cx="296892" cy="12563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57928C-718B-ECFC-F432-15112D5BA196}"/>
              </a:ext>
            </a:extLst>
          </p:cNvPr>
          <p:cNvCxnSpPr>
            <a:cxnSpLocks/>
          </p:cNvCxnSpPr>
          <p:nvPr/>
        </p:nvCxnSpPr>
        <p:spPr>
          <a:xfrm flipH="1">
            <a:off x="6106430" y="1395832"/>
            <a:ext cx="168395" cy="12485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EA5E3E-E058-9E62-BC53-EF99DB17C65E}"/>
              </a:ext>
            </a:extLst>
          </p:cNvPr>
          <p:cNvCxnSpPr>
            <a:cxnSpLocks/>
          </p:cNvCxnSpPr>
          <p:nvPr/>
        </p:nvCxnSpPr>
        <p:spPr>
          <a:xfrm>
            <a:off x="6254876" y="1412865"/>
            <a:ext cx="0" cy="1245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EA94979-93AA-8255-7043-4D0B4777ED03}"/>
              </a:ext>
            </a:extLst>
          </p:cNvPr>
          <p:cNvSpPr txBox="1"/>
          <p:nvPr/>
        </p:nvSpPr>
        <p:spPr>
          <a:xfrm>
            <a:off x="5678621" y="771152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Cascading </a:t>
            </a:r>
            <a:r>
              <a:rPr lang="de-DE" sz="1200" dirty="0" err="1">
                <a:latin typeface="+mn-lt"/>
              </a:rPr>
              <a:t>tripping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lines</a:t>
            </a:r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 due </a:t>
            </a:r>
            <a:r>
              <a:rPr lang="de-DE" sz="1200" dirty="0" err="1">
                <a:latin typeface="+mn-lt"/>
              </a:rPr>
              <a:t>to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overcurrent</a:t>
            </a:r>
            <a:endParaRPr lang="en-GB" sz="1200" dirty="0">
              <a:latin typeface="+mn-lt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C50F91-10D7-C913-0CBF-41DB72856F82}"/>
              </a:ext>
            </a:extLst>
          </p:cNvPr>
          <p:cNvCxnSpPr>
            <a:cxnSpLocks/>
          </p:cNvCxnSpPr>
          <p:nvPr/>
        </p:nvCxnSpPr>
        <p:spPr>
          <a:xfrm flipH="1">
            <a:off x="6362399" y="1906517"/>
            <a:ext cx="268588" cy="7569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B677ACA-B0C7-E181-EC85-3420C45D0BB4}"/>
              </a:ext>
            </a:extLst>
          </p:cNvPr>
          <p:cNvSpPr txBox="1"/>
          <p:nvPr/>
        </p:nvSpPr>
        <p:spPr>
          <a:xfrm>
            <a:off x="6605582" y="1292493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System</a:t>
            </a:r>
          </a:p>
          <a:p>
            <a:r>
              <a:rPr lang="de-DE" sz="1200" dirty="0" err="1">
                <a:latin typeface="+mn-lt"/>
              </a:rPr>
              <a:t>separation</a:t>
            </a:r>
            <a:endParaRPr lang="de-DE" sz="1200" dirty="0">
              <a:latin typeface="+mn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541621-170D-1A67-BCAA-EF286FCA1C4F}"/>
              </a:ext>
            </a:extLst>
          </p:cNvPr>
          <p:cNvCxnSpPr>
            <a:cxnSpLocks/>
          </p:cNvCxnSpPr>
          <p:nvPr/>
        </p:nvCxnSpPr>
        <p:spPr>
          <a:xfrm flipH="1" flipV="1">
            <a:off x="6542219" y="3368610"/>
            <a:ext cx="150772" cy="371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02BADBA-5CC7-F106-D7CC-EFE1FD841708}"/>
              </a:ext>
            </a:extLst>
          </p:cNvPr>
          <p:cNvSpPr txBox="1"/>
          <p:nvPr/>
        </p:nvSpPr>
        <p:spPr>
          <a:xfrm>
            <a:off x="6504847" y="3542090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Disconnection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1.7GW</a:t>
            </a:r>
          </a:p>
          <a:p>
            <a:r>
              <a:rPr lang="de-DE" sz="1200" dirty="0" err="1">
                <a:latin typeface="+mn-lt"/>
              </a:rPr>
              <a:t>load</a:t>
            </a:r>
            <a:r>
              <a:rPr lang="de-DE" sz="1200" dirty="0">
                <a:latin typeface="+mn-lt"/>
              </a:rPr>
              <a:t> in France and </a:t>
            </a:r>
            <a:r>
              <a:rPr lang="de-DE" sz="1200" dirty="0" err="1">
                <a:latin typeface="+mn-lt"/>
              </a:rPr>
              <a:t>Italy</a:t>
            </a:r>
            <a:endParaRPr lang="en-GB" sz="1200" dirty="0">
              <a:latin typeface="+mn-lt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F29F1D-E769-E258-ADDB-573C161F5786}"/>
              </a:ext>
            </a:extLst>
          </p:cNvPr>
          <p:cNvCxnSpPr>
            <a:cxnSpLocks/>
          </p:cNvCxnSpPr>
          <p:nvPr/>
        </p:nvCxnSpPr>
        <p:spPr>
          <a:xfrm flipH="1" flipV="1">
            <a:off x="6605582" y="3297165"/>
            <a:ext cx="369684" cy="866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4DD7D9-7413-0672-18D4-9BCE43C23EA5}"/>
              </a:ext>
            </a:extLst>
          </p:cNvPr>
          <p:cNvSpPr txBox="1"/>
          <p:nvPr/>
        </p:nvSpPr>
        <p:spPr>
          <a:xfrm>
            <a:off x="6902909" y="2915926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Activation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480MW </a:t>
            </a:r>
            <a:r>
              <a:rPr lang="de-DE" sz="1200" dirty="0" err="1">
                <a:latin typeface="+mn-lt"/>
              </a:rPr>
              <a:t>of</a:t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>supportive power in GB</a:t>
            </a:r>
            <a:endParaRPr lang="en-GB" sz="1200" dirty="0">
              <a:latin typeface="+mn-lt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2FEEA1-B415-5CAB-C1FE-20AF40BCBBB2}"/>
              </a:ext>
            </a:extLst>
          </p:cNvPr>
          <p:cNvCxnSpPr>
            <a:cxnSpLocks/>
          </p:cNvCxnSpPr>
          <p:nvPr/>
        </p:nvCxnSpPr>
        <p:spPr>
          <a:xfrm flipH="1" flipV="1">
            <a:off x="6555601" y="2580030"/>
            <a:ext cx="234823" cy="46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E587252-09B1-A48B-1847-DFF9E04D25A9}"/>
              </a:ext>
            </a:extLst>
          </p:cNvPr>
          <p:cNvSpPr txBox="1"/>
          <p:nvPr/>
        </p:nvSpPr>
        <p:spPr>
          <a:xfrm>
            <a:off x="6716451" y="2202236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Disconnection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</a:t>
            </a:r>
          </a:p>
          <a:p>
            <a:r>
              <a:rPr lang="de-DE" sz="1200" dirty="0">
                <a:latin typeface="+mn-lt"/>
              </a:rPr>
              <a:t>975MW </a:t>
            </a:r>
            <a:r>
              <a:rPr lang="de-DE" sz="1200" dirty="0" err="1">
                <a:latin typeface="+mn-lt"/>
              </a:rPr>
              <a:t>generator</a:t>
            </a:r>
            <a:r>
              <a:rPr lang="de-DE" sz="1200" dirty="0">
                <a:latin typeface="+mn-lt"/>
              </a:rPr>
              <a:t> in Turkey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214CC2-F206-28EA-1B6A-1CE4D2F5C27A}"/>
              </a:ext>
            </a:extLst>
          </p:cNvPr>
          <p:cNvCxnSpPr>
            <a:cxnSpLocks/>
          </p:cNvCxnSpPr>
          <p:nvPr/>
        </p:nvCxnSpPr>
        <p:spPr>
          <a:xfrm>
            <a:off x="10885920" y="2045156"/>
            <a:ext cx="414540" cy="705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9F9E7D7-9AF9-8881-2787-ABAAFA9B905C}"/>
              </a:ext>
            </a:extLst>
          </p:cNvPr>
          <p:cNvSpPr txBox="1"/>
          <p:nvPr/>
        </p:nvSpPr>
        <p:spPr>
          <a:xfrm>
            <a:off x="9885553" y="1583491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+mn-lt"/>
              </a:rPr>
              <a:t>Resynchronisation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</a:t>
            </a:r>
            <a:r>
              <a:rPr lang="de-DE" sz="1200" dirty="0">
                <a:latin typeface="+mn-lt"/>
              </a:rPr>
              <a:t> </a:t>
            </a:r>
          </a:p>
          <a:p>
            <a:r>
              <a:rPr lang="de-DE" sz="1200" dirty="0" err="1">
                <a:latin typeface="+mn-lt"/>
              </a:rPr>
              <a:t>separated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areas</a:t>
            </a:r>
            <a:endParaRPr lang="de-DE" sz="1200" dirty="0"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4AECB2-EF38-DC5D-A35E-C8D23DF314AF}"/>
              </a:ext>
            </a:extLst>
          </p:cNvPr>
          <p:cNvCxnSpPr>
            <a:cxnSpLocks/>
          </p:cNvCxnSpPr>
          <p:nvPr/>
        </p:nvCxnSpPr>
        <p:spPr>
          <a:xfrm flipV="1">
            <a:off x="9167813" y="3002434"/>
            <a:ext cx="0" cy="674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0A358B0-C001-9F1E-7DFA-FCFD8B9374CC}"/>
              </a:ext>
            </a:extLst>
          </p:cNvPr>
          <p:cNvSpPr txBox="1"/>
          <p:nvPr/>
        </p:nvSpPr>
        <p:spPr>
          <a:xfrm>
            <a:off x="9088870" y="3677352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n-lt"/>
              </a:rPr>
              <a:t>14:47 </a:t>
            </a:r>
            <a:r>
              <a:rPr lang="de-DE" sz="1200" dirty="0" err="1">
                <a:latin typeface="+mn-lt"/>
              </a:rPr>
              <a:t>Reconnection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interruptible</a:t>
            </a:r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services</a:t>
            </a:r>
            <a:r>
              <a:rPr lang="de-DE" sz="1200" dirty="0">
                <a:latin typeface="+mn-lt"/>
              </a:rPr>
              <a:t> in France and </a:t>
            </a:r>
            <a:r>
              <a:rPr lang="de-DE" sz="1200" dirty="0" err="1">
                <a:latin typeface="+mn-lt"/>
              </a:rPr>
              <a:t>Italy</a:t>
            </a:r>
            <a:endParaRPr lang="en-GB" sz="1200" dirty="0">
              <a:latin typeface="+mn-lt"/>
            </a:endParaRPr>
          </a:p>
        </p:txBody>
      </p:sp>
      <p:sp>
        <p:nvSpPr>
          <p:cNvPr id="37" name="Title 16">
            <a:extLst>
              <a:ext uri="{FF2B5EF4-FFF2-40B4-BE49-F238E27FC236}">
                <a16:creationId xmlns:a16="http://schemas.microsoft.com/office/drawing/2014/main" id="{B08FC6CC-EAEE-4ABF-BDE6-8220E692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825"/>
            <a:ext cx="8736013" cy="407988"/>
          </a:xfrm>
        </p:spPr>
        <p:txBody>
          <a:bodyPr/>
          <a:lstStyle/>
          <a:p>
            <a:r>
              <a:rPr lang="en-US" dirty="0"/>
              <a:t>3.3 Blackout &amp; </a:t>
            </a:r>
            <a:r>
              <a:rPr lang="en-US" dirty="0" err="1"/>
              <a:t>Blackstart</a:t>
            </a:r>
            <a:endParaRPr lang="en-GB" kern="0" dirty="0"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6909194-97C2-74A4-8565-7AC0879F03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32100" y="6357938"/>
            <a:ext cx="7597775" cy="365125"/>
          </a:xfrm>
        </p:spPr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63A0E-CF5D-715B-61F9-08A65B14A868}"/>
              </a:ext>
            </a:extLst>
          </p:cNvPr>
          <p:cNvSpPr txBox="1"/>
          <p:nvPr/>
        </p:nvSpPr>
        <p:spPr>
          <a:xfrm>
            <a:off x="2757069" y="6026161"/>
            <a:ext cx="225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cs typeface="Arial" panose="020B0604020202020204" pitchFamily="34" charset="0"/>
              </a:rPr>
              <a:t>[Volkova 2024, IEEE TNSM]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11E40-9E4B-F67D-C247-141E706A2B2C}"/>
              </a:ext>
            </a:extLst>
          </p:cNvPr>
          <p:cNvSpPr txBox="1"/>
          <p:nvPr/>
        </p:nvSpPr>
        <p:spPr>
          <a:xfrm>
            <a:off x="6307647" y="6374298"/>
            <a:ext cx="491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https://www.entsoe.eu/news/2021/01/26/system-separation-in-the-continental-europe-synchronous-area-on-8-january-2021-2nd-update/</a:t>
            </a:r>
          </a:p>
        </p:txBody>
      </p:sp>
    </p:spTree>
    <p:extLst>
      <p:ext uri="{BB962C8B-B14F-4D97-AF65-F5344CB8AC3E}">
        <p14:creationId xmlns:p14="http://schemas.microsoft.com/office/powerpoint/2010/main" val="264627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49469" y="1153960"/>
            <a:ext cx="7068354" cy="51366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1" dirty="0"/>
              <a:t>24.07.2021: Between Spain and France</a:t>
            </a:r>
          </a:p>
          <a:p>
            <a:pPr lvl="1"/>
            <a:r>
              <a:rPr lang="en-US" b="1" dirty="0"/>
              <a:t>Forest fire </a:t>
            </a:r>
            <a:r>
              <a:rPr lang="en-US" dirty="0"/>
              <a:t>along the line route </a:t>
            </a:r>
          </a:p>
          <a:p>
            <a:pPr lvl="2"/>
            <a:r>
              <a:rPr lang="en-US" sz="1800" b="1" dirty="0"/>
              <a:t>~2,500 MW of imports </a:t>
            </a:r>
            <a:r>
              <a:rPr lang="en-US" sz="1800" dirty="0"/>
              <a:t>from France were </a:t>
            </a:r>
            <a:br>
              <a:rPr lang="en-US" sz="1800" dirty="0"/>
            </a:br>
            <a:r>
              <a:rPr lang="en-US" sz="1800" dirty="0"/>
              <a:t>interrupted </a:t>
            </a:r>
          </a:p>
          <a:p>
            <a:pPr lvl="1"/>
            <a:r>
              <a:rPr lang="en-US" dirty="0"/>
              <a:t>In north-east area, </a:t>
            </a:r>
            <a:r>
              <a:rPr lang="en-US" b="1" dirty="0"/>
              <a:t>surplus of energy </a:t>
            </a:r>
            <a:br>
              <a:rPr lang="en-US" b="1" dirty="0"/>
            </a:br>
            <a:r>
              <a:rPr lang="en-US" b="1" dirty="0"/>
              <a:t>led to </a:t>
            </a:r>
            <a:r>
              <a:rPr lang="en-US" dirty="0"/>
              <a:t>a frequency change to 50.06 Hz </a:t>
            </a:r>
          </a:p>
          <a:p>
            <a:pPr lvl="1"/>
            <a:r>
              <a:rPr lang="en-US" dirty="0"/>
              <a:t>In the disconnected south-west area, </a:t>
            </a:r>
            <a:br>
              <a:rPr lang="en-US" dirty="0"/>
            </a:br>
            <a:r>
              <a:rPr lang="en-US" dirty="0"/>
              <a:t>frequency change</a:t>
            </a:r>
            <a:r>
              <a:rPr lang="en-US" b="1" dirty="0"/>
              <a:t> </a:t>
            </a:r>
            <a:r>
              <a:rPr lang="en-US" dirty="0"/>
              <a:t>to 48.65 Hz </a:t>
            </a:r>
            <a:r>
              <a:rPr lang="en-US" b="1" dirty="0"/>
              <a:t>due to </a:t>
            </a:r>
            <a:br>
              <a:rPr lang="en-US" b="1" dirty="0"/>
            </a:br>
            <a:r>
              <a:rPr lang="en-US" b="1" dirty="0"/>
              <a:t>deficit of energy</a:t>
            </a:r>
            <a:endParaRPr lang="en-US" dirty="0"/>
          </a:p>
          <a:p>
            <a:pPr lvl="1"/>
            <a:r>
              <a:rPr lang="en-US" b="1" dirty="0"/>
              <a:t>Load shedding  measures </a:t>
            </a:r>
            <a:r>
              <a:rPr lang="en-US" dirty="0"/>
              <a:t>applied:</a:t>
            </a:r>
          </a:p>
          <a:p>
            <a:pPr lvl="2"/>
            <a:r>
              <a:rPr lang="en-US" sz="1800" dirty="0"/>
              <a:t>In Spain: Approximately </a:t>
            </a:r>
            <a:r>
              <a:rPr lang="en-US" sz="1800" b="1" dirty="0"/>
              <a:t>3068 MW </a:t>
            </a:r>
            <a:r>
              <a:rPr lang="en-US" sz="1800" dirty="0"/>
              <a:t>shed</a:t>
            </a:r>
          </a:p>
          <a:p>
            <a:pPr lvl="2"/>
            <a:r>
              <a:rPr lang="en-US" sz="1800" dirty="0"/>
              <a:t>In Portugal:  </a:t>
            </a:r>
            <a:r>
              <a:rPr lang="en-US" sz="1800" b="1" dirty="0"/>
              <a:t>310 MW </a:t>
            </a:r>
            <a:r>
              <a:rPr lang="en-US" sz="1800" dirty="0"/>
              <a:t>hydro pumps, </a:t>
            </a:r>
            <a:r>
              <a:rPr lang="en-US" sz="1800" b="1" dirty="0"/>
              <a:t>430 MW </a:t>
            </a:r>
            <a:r>
              <a:rPr lang="en-US" sz="1800" dirty="0"/>
              <a:t>of interruptible industrial loads, and additional </a:t>
            </a:r>
            <a:r>
              <a:rPr lang="en-US" sz="1800" b="1" dirty="0"/>
              <a:t>650 MW of load</a:t>
            </a:r>
          </a:p>
          <a:p>
            <a:pPr lvl="2"/>
            <a:r>
              <a:rPr lang="en-US" sz="1800" dirty="0"/>
              <a:t>In France:</a:t>
            </a:r>
            <a:r>
              <a:rPr lang="en-US" sz="1800" b="1" dirty="0"/>
              <a:t> 100 MW </a:t>
            </a:r>
            <a:r>
              <a:rPr lang="en-US" sz="1800" dirty="0"/>
              <a:t>of load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5CF07A-E782-4910-996D-67C4B4FC77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FB527-0F2A-40D0-9673-F39D1F1A9055}" type="slidenum">
              <a:rPr lang="en-US" smtClean="0">
                <a:latin typeface="+mn-lt"/>
              </a:rPr>
              <a:t>26</a:t>
            </a:fld>
            <a:endParaRPr lang="en-US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60622" y="4004149"/>
            <a:ext cx="3380777" cy="2300310"/>
            <a:chOff x="8981088" y="4126338"/>
            <a:chExt cx="3496875" cy="1838924"/>
          </a:xfrm>
        </p:grpSpPr>
        <p:pic>
          <p:nvPicPr>
            <p:cNvPr id="1030" name="Picture 6" descr="https://d33wubrfki0l68.cloudfront.net/c8c858e043eb965b79cfba0c82c29a6d6066df23/5627a/assets/graphics/uploads/entso-e_fig_europe_blue_orange_210820-003-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159" y="4126338"/>
              <a:ext cx="3079386" cy="142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981088" y="5620800"/>
              <a:ext cx="3496875" cy="34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1100" dirty="0">
                  <a:latin typeface="+mn-lt"/>
                </a:rPr>
                <a:t>Outage of French-Spanish interconnection.</a:t>
              </a:r>
            </a:p>
            <a:p>
              <a:r>
                <a:rPr lang="en-US" sz="1100" dirty="0">
                  <a:latin typeface="+mn-lt"/>
                </a:rPr>
                <a:t>(Source: ENTSO-E, Technical Report 2022)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0075" y="942204"/>
            <a:ext cx="6336472" cy="3075849"/>
            <a:chOff x="4977909" y="3457671"/>
            <a:chExt cx="3831737" cy="2780979"/>
          </a:xfrm>
        </p:grpSpPr>
        <p:sp>
          <p:nvSpPr>
            <p:cNvPr id="19" name="TextBox 18"/>
            <p:cNvSpPr txBox="1"/>
            <p:nvPr/>
          </p:nvSpPr>
          <p:spPr>
            <a:xfrm>
              <a:off x="4977909" y="5835157"/>
              <a:ext cx="3831737" cy="403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1100" dirty="0">
                  <a:latin typeface="+mn-lt"/>
                </a:rPr>
                <a:t>Loss of Frequency on 24.07.21 to </a:t>
              </a:r>
              <a:r>
                <a:rPr lang="en-US" dirty="0">
                  <a:latin typeface="+mn-lt"/>
                </a:rPr>
                <a:t>48.65 </a:t>
              </a:r>
              <a:r>
                <a:rPr lang="en-US" sz="1100" dirty="0">
                  <a:latin typeface="+mn-lt"/>
                </a:rPr>
                <a:t>Hz.</a:t>
              </a:r>
            </a:p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(Source: ENTSO-E, Technical Report 2022)</a:t>
              </a:r>
              <a:endParaRPr lang="en-US" sz="1100" dirty="0">
                <a:latin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008205" y="3457671"/>
              <a:ext cx="3801441" cy="2444527"/>
              <a:chOff x="5008205" y="3457671"/>
              <a:chExt cx="3801441" cy="2444527"/>
            </a:xfrm>
          </p:grpSpPr>
          <p:pic>
            <p:nvPicPr>
              <p:cNvPr id="1032" name="Picture 8" descr="https://d33wubrfki0l68.cloudfront.net/9228caae281f981dad99ba38c8a730d548afa115/094b7/assets/graphics/uploads/fig-2.png"/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27983" y="3457671"/>
                <a:ext cx="3581663" cy="2257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 rot="16200000">
                <a:off x="4578445" y="4351839"/>
                <a:ext cx="1017719" cy="15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</a:rPr>
                  <a:t>Frequency [Hz]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09267" y="5665668"/>
                <a:ext cx="1419094" cy="23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</a:rPr>
                  <a:t>Time</a:t>
                </a:r>
              </a:p>
            </p:txBody>
          </p:sp>
        </p:grp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6A9519E-ECCA-48F0-50B9-9054B069410A}"/>
              </a:ext>
            </a:extLst>
          </p:cNvPr>
          <p:cNvCxnSpPr>
            <a:cxnSpLocks/>
          </p:cNvCxnSpPr>
          <p:nvPr/>
        </p:nvCxnSpPr>
        <p:spPr>
          <a:xfrm flipV="1">
            <a:off x="5886306" y="1577316"/>
            <a:ext cx="325964" cy="199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FBE55E-2A1A-AC4F-E8C8-51AB2CCE5A7A}"/>
              </a:ext>
            </a:extLst>
          </p:cNvPr>
          <p:cNvSpPr txBox="1"/>
          <p:nvPr/>
        </p:nvSpPr>
        <p:spPr>
          <a:xfrm>
            <a:off x="5510210" y="3345825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tripping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a</a:t>
            </a:r>
          </a:p>
          <a:p>
            <a:r>
              <a:rPr lang="de-DE" sz="1200" dirty="0">
                <a:latin typeface="+mn-lt"/>
              </a:rPr>
              <a:t>400kV </a:t>
            </a:r>
            <a:r>
              <a:rPr lang="de-DE" sz="1200" dirty="0" err="1">
                <a:latin typeface="+mn-lt"/>
              </a:rPr>
              <a:t>busbar</a:t>
            </a:r>
            <a:endParaRPr lang="en-GB" sz="12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DCB30-DFAE-6BAF-A693-05EC9919D044}"/>
              </a:ext>
            </a:extLst>
          </p:cNvPr>
          <p:cNvSpPr txBox="1"/>
          <p:nvPr/>
        </p:nvSpPr>
        <p:spPr>
          <a:xfrm>
            <a:off x="6251957" y="477343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 err="1">
                <a:latin typeface="+mn-lt"/>
              </a:rPr>
              <a:t>tripping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multiple </a:t>
            </a:r>
            <a:r>
              <a:rPr lang="de-DE" sz="1200" dirty="0" err="1">
                <a:latin typeface="+mn-lt"/>
              </a:rPr>
              <a:t>lines</a:t>
            </a:r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due </a:t>
            </a:r>
            <a:r>
              <a:rPr lang="de-DE" sz="1200" dirty="0" err="1">
                <a:latin typeface="+mn-lt"/>
              </a:rPr>
              <a:t>to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fire</a:t>
            </a:r>
            <a:endParaRPr lang="en-GB" sz="1200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50B853-D2B0-23B4-6303-5ED5CD3BC632}"/>
              </a:ext>
            </a:extLst>
          </p:cNvPr>
          <p:cNvCxnSpPr>
            <a:cxnSpLocks/>
          </p:cNvCxnSpPr>
          <p:nvPr/>
        </p:nvCxnSpPr>
        <p:spPr>
          <a:xfrm flipH="1">
            <a:off x="6366465" y="1131073"/>
            <a:ext cx="161474" cy="3983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E3C3D4-4239-32D8-76F0-41CAF4F1E0B3}"/>
              </a:ext>
            </a:extLst>
          </p:cNvPr>
          <p:cNvCxnSpPr>
            <a:cxnSpLocks/>
          </p:cNvCxnSpPr>
          <p:nvPr/>
        </p:nvCxnSpPr>
        <p:spPr>
          <a:xfrm flipH="1">
            <a:off x="6447202" y="1267008"/>
            <a:ext cx="396403" cy="310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AB0F3C-B73A-B237-5CAC-B5B8AFF9C49C}"/>
              </a:ext>
            </a:extLst>
          </p:cNvPr>
          <p:cNvSpPr txBox="1"/>
          <p:nvPr/>
        </p:nvSpPr>
        <p:spPr>
          <a:xfrm>
            <a:off x="6773531" y="92556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System </a:t>
            </a:r>
            <a:r>
              <a:rPr lang="de-DE" sz="1200" dirty="0" err="1">
                <a:latin typeface="+mn-lt"/>
              </a:rPr>
              <a:t>separation</a:t>
            </a:r>
            <a:endParaRPr lang="de-DE" sz="1200" dirty="0"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2AE919-DA9B-68F6-F9A4-33EC8D3772FF}"/>
              </a:ext>
            </a:extLst>
          </p:cNvPr>
          <p:cNvCxnSpPr>
            <a:cxnSpLocks/>
          </p:cNvCxnSpPr>
          <p:nvPr/>
        </p:nvCxnSpPr>
        <p:spPr>
          <a:xfrm flipV="1">
            <a:off x="11521042" y="1577316"/>
            <a:ext cx="0" cy="851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7E60EB-4C9A-7238-5569-EAED212080A5}"/>
              </a:ext>
            </a:extLst>
          </p:cNvPr>
          <p:cNvSpPr txBox="1"/>
          <p:nvPr/>
        </p:nvSpPr>
        <p:spPr>
          <a:xfrm>
            <a:off x="10254819" y="2415516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+mn-lt"/>
              </a:rPr>
              <a:t>Resynchronisation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</a:t>
            </a:r>
            <a:r>
              <a:rPr lang="de-DE" sz="1200" dirty="0">
                <a:latin typeface="+mn-lt"/>
              </a:rPr>
              <a:t> </a:t>
            </a:r>
          </a:p>
          <a:p>
            <a:r>
              <a:rPr lang="de-DE" sz="1200" dirty="0" err="1">
                <a:latin typeface="+mn-lt"/>
              </a:rPr>
              <a:t>separated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areas</a:t>
            </a:r>
            <a:endParaRPr lang="de-DE" sz="1200" dirty="0">
              <a:latin typeface="+mn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ACA987-F624-02D6-D956-3CEE3171494A}"/>
              </a:ext>
            </a:extLst>
          </p:cNvPr>
          <p:cNvCxnSpPr>
            <a:cxnSpLocks/>
          </p:cNvCxnSpPr>
          <p:nvPr/>
        </p:nvCxnSpPr>
        <p:spPr>
          <a:xfrm flipH="1" flipV="1">
            <a:off x="6492545" y="3063634"/>
            <a:ext cx="280986" cy="65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C07AAB9-A7AF-7F1E-4976-E79F73250F4F}"/>
              </a:ext>
            </a:extLst>
          </p:cNvPr>
          <p:cNvSpPr txBox="1"/>
          <p:nvPr/>
        </p:nvSpPr>
        <p:spPr>
          <a:xfrm>
            <a:off x="6750420" y="2671538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Load </a:t>
            </a:r>
            <a:r>
              <a:rPr lang="de-DE" sz="1200" dirty="0" err="1">
                <a:latin typeface="+mn-lt"/>
              </a:rPr>
              <a:t>shedding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310 MW </a:t>
            </a:r>
            <a:r>
              <a:rPr lang="de-DE" sz="1200" dirty="0" err="1">
                <a:latin typeface="+mn-lt"/>
              </a:rPr>
              <a:t>Hydro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pumps</a:t>
            </a:r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and 430 MW </a:t>
            </a:r>
            <a:r>
              <a:rPr lang="de-DE" sz="1200" dirty="0" err="1">
                <a:latin typeface="+mn-lt"/>
              </a:rPr>
              <a:t>interruptible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load</a:t>
            </a:r>
            <a:r>
              <a:rPr lang="de-DE" sz="1200" dirty="0">
                <a:latin typeface="+mn-lt"/>
              </a:rPr>
              <a:t>  in Portugal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35F73C8-DAC1-AB72-C51B-09D5E4058300}"/>
              </a:ext>
            </a:extLst>
          </p:cNvPr>
          <p:cNvSpPr txBox="1"/>
          <p:nvPr/>
        </p:nvSpPr>
        <p:spPr>
          <a:xfrm>
            <a:off x="6764106" y="2215292"/>
            <a:ext cx="27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Load </a:t>
            </a:r>
            <a:r>
              <a:rPr lang="de-DE" sz="1200" dirty="0" err="1">
                <a:latin typeface="+mn-lt"/>
              </a:rPr>
              <a:t>shedding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1995 MW </a:t>
            </a:r>
            <a:r>
              <a:rPr lang="de-DE" sz="1200" dirty="0" err="1">
                <a:latin typeface="+mn-lt"/>
              </a:rPr>
              <a:t>Hydro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pumps</a:t>
            </a:r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and 3068 MW </a:t>
            </a:r>
            <a:r>
              <a:rPr lang="de-DE" sz="1200" dirty="0" err="1">
                <a:latin typeface="+mn-lt"/>
              </a:rPr>
              <a:t>interruptible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load</a:t>
            </a:r>
            <a:r>
              <a:rPr lang="de-DE" sz="1200" dirty="0">
                <a:latin typeface="+mn-lt"/>
              </a:rPr>
              <a:t> in Spain</a:t>
            </a:r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E0E56C4E-9B16-F6FB-900E-F5BDF62527AB}"/>
              </a:ext>
            </a:extLst>
          </p:cNvPr>
          <p:cNvCxnSpPr>
            <a:cxnSpLocks/>
          </p:cNvCxnSpPr>
          <p:nvPr/>
        </p:nvCxnSpPr>
        <p:spPr>
          <a:xfrm flipH="1">
            <a:off x="6492545" y="2718480"/>
            <a:ext cx="280986" cy="25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6">
            <a:extLst>
              <a:ext uri="{FF2B5EF4-FFF2-40B4-BE49-F238E27FC236}">
                <a16:creationId xmlns:a16="http://schemas.microsoft.com/office/drawing/2014/main" id="{D4F5C415-1F99-40ED-9F76-15B25511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825"/>
            <a:ext cx="8736013" cy="407988"/>
          </a:xfrm>
        </p:spPr>
        <p:txBody>
          <a:bodyPr/>
          <a:lstStyle/>
          <a:p>
            <a:r>
              <a:rPr lang="en-US" dirty="0"/>
              <a:t>3.3 Blackout &amp; </a:t>
            </a:r>
            <a:r>
              <a:rPr lang="en-US" dirty="0" err="1"/>
              <a:t>Blackstart</a:t>
            </a:r>
            <a:endParaRPr lang="en-GB" kern="0" dirty="0">
              <a:latin typeface="+mn-lt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53CFB5-D5F5-C0DF-C7F6-F36EB2F7C8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32100" y="6357938"/>
            <a:ext cx="7597775" cy="365125"/>
          </a:xfrm>
        </p:spPr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CBB79-9BB8-B42C-8D5B-B97DE4D0088F}"/>
              </a:ext>
            </a:extLst>
          </p:cNvPr>
          <p:cNvSpPr txBox="1"/>
          <p:nvPr/>
        </p:nvSpPr>
        <p:spPr>
          <a:xfrm>
            <a:off x="6236781" y="6385064"/>
            <a:ext cx="517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https://www.entsoe.eu/news/2021/08/20/outage-of-french-spanish-interconnection-on-24-july-2021-update/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Box 56">
            <a:extLst>
              <a:ext uri="{FF2B5EF4-FFF2-40B4-BE49-F238E27FC236}">
                <a16:creationId xmlns:a16="http://schemas.microsoft.com/office/drawing/2014/main" id="{E16D4B65-9BDA-4794-BD0A-B5FD12DAA6B5}"/>
              </a:ext>
            </a:extLst>
          </p:cNvPr>
          <p:cNvSpPr txBox="1"/>
          <p:nvPr/>
        </p:nvSpPr>
        <p:spPr>
          <a:xfrm>
            <a:off x="2784542" y="6002916"/>
            <a:ext cx="572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[Volkova 2024, IEEE TNSM]</a:t>
            </a:r>
          </a:p>
        </p:txBody>
      </p:sp>
    </p:spTree>
    <p:extLst>
      <p:ext uri="{BB962C8B-B14F-4D97-AF65-F5344CB8AC3E}">
        <p14:creationId xmlns:p14="http://schemas.microsoft.com/office/powerpoint/2010/main" val="4023187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5CF07A-E782-4910-996D-67C4B4FC77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FFB527-0F2A-40D0-9673-F39D1F1A9055}" type="slidenum">
              <a:rPr lang="en-GB" smtClean="0">
                <a:latin typeface="+mn-lt"/>
              </a:rPr>
              <a:t>27</a:t>
            </a:fld>
            <a:endParaRPr lang="en-GB" dirty="0">
              <a:latin typeface="+mn-lt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26593A5-DFCC-4DD3-B813-44D2977FF605}"/>
              </a:ext>
            </a:extLst>
          </p:cNvPr>
          <p:cNvSpPr txBox="1"/>
          <p:nvPr/>
        </p:nvSpPr>
        <p:spPr>
          <a:xfrm>
            <a:off x="7420889" y="2386083"/>
            <a:ext cx="3621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z="1100" dirty="0">
                <a:latin typeface="+mn-lt"/>
              </a:rPr>
              <a:t>Power system blackout causes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26593A5-DFCC-4DD3-B813-44D2977FF605}"/>
              </a:ext>
            </a:extLst>
          </p:cNvPr>
          <p:cNvSpPr txBox="1"/>
          <p:nvPr/>
        </p:nvSpPr>
        <p:spPr>
          <a:xfrm>
            <a:off x="7470667" y="5731677"/>
            <a:ext cx="3621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z="1100" dirty="0">
                <a:latin typeface="+mn-lt"/>
              </a:rPr>
              <a:t>Major electric power system blackouts</a:t>
            </a:r>
            <a:r>
              <a:rPr lang="en-GB" sz="1100" baseline="30000" dirty="0">
                <a:latin typeface="+mn-lt"/>
              </a:rPr>
              <a:t> </a:t>
            </a:r>
            <a:endParaRPr lang="en-GB" sz="11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11667" y="1203885"/>
            <a:ext cx="5524348" cy="3368783"/>
          </a:xfrm>
        </p:spPr>
        <p:txBody>
          <a:bodyPr/>
          <a:lstStyle/>
          <a:p>
            <a:r>
              <a:rPr lang="en-GB" sz="2000" dirty="0"/>
              <a:t>A blackout is a major  power outage in a region involving at least 500,000 customers  and lasts for at least several hours </a:t>
            </a:r>
          </a:p>
          <a:p>
            <a:r>
              <a:rPr lang="en-GB" sz="2000" dirty="0"/>
              <a:t>In Germany, </a:t>
            </a:r>
            <a:r>
              <a:rPr lang="en-GB" sz="2000" b="1" dirty="0"/>
              <a:t>about 150.000 interruptions that exceed 3 min </a:t>
            </a:r>
            <a:r>
              <a:rPr lang="en-GB" sz="2000" dirty="0"/>
              <a:t>for </a:t>
            </a:r>
            <a:r>
              <a:rPr lang="en-GB" sz="2000" i="1" dirty="0"/>
              <a:t>Low-Voltage</a:t>
            </a:r>
            <a:r>
              <a:rPr lang="en-GB" sz="2000" dirty="0"/>
              <a:t> (LV) end customers are registered annually</a:t>
            </a:r>
            <a:r>
              <a:rPr lang="en-GB" sz="2000" baseline="30000" dirty="0"/>
              <a:t> </a:t>
            </a:r>
            <a:endParaRPr lang="en-GB" sz="2000" dirty="0"/>
          </a:p>
          <a:p>
            <a:pPr lvl="1"/>
            <a:r>
              <a:rPr lang="en-GB" sz="2000" i="1" dirty="0"/>
              <a:t>System Average Interruption Duration Index </a:t>
            </a:r>
            <a:r>
              <a:rPr lang="en-GB" sz="2000" dirty="0"/>
              <a:t>(SAIDI) is about </a:t>
            </a:r>
            <a:r>
              <a:rPr lang="en-GB" sz="2000" b="1" dirty="0"/>
              <a:t>12–15 min/year</a:t>
            </a:r>
            <a:endParaRPr lang="en-GB" sz="2000" baseline="30000" dirty="0"/>
          </a:p>
          <a:p>
            <a:pPr lvl="1"/>
            <a:endParaRPr lang="en-GB" dirty="0"/>
          </a:p>
          <a:p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580AB1-AD22-6C24-6790-278CCEAE8E99}"/>
                  </a:ext>
                </a:extLst>
              </p:cNvPr>
              <p:cNvSpPr txBox="1"/>
              <p:nvPr/>
            </p:nvSpPr>
            <p:spPr>
              <a:xfrm>
                <a:off x="414119" y="4845884"/>
                <a:ext cx="4816127" cy="595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SAIDI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𝑐𝑢𝑠𝑡𝑜𝑚𝑒𝑟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𝑖𝑛𝑡𝑒𝑟𝑟𝑢𝑝𝑡𝑖𝑜𝑛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𝑑𝑢𝑟𝑎𝑡𝑖𝑜𝑛𝑠</m:t>
                            </m:r>
                          </m:e>
                        </m:nary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𝑐𝑢𝑠𝑡𝑜𝑚𝑒𝑟𝑠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𝑠𝑒𝑟𝑣𝑒𝑑</m:t>
                        </m:r>
                      </m:den>
                    </m:f>
                  </m:oMath>
                </a14:m>
                <a:endParaRPr lang="en-GB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7580AB1-AD22-6C24-6790-278CCEAE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9" y="4845884"/>
                <a:ext cx="4816127" cy="595484"/>
              </a:xfrm>
              <a:prstGeom prst="rect">
                <a:avLst/>
              </a:prstGeom>
              <a:blipFill>
                <a:blip r:embed="rId3"/>
                <a:stretch>
                  <a:fillRect l="-3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952706" y="1486700"/>
            <a:ext cx="1607557" cy="55768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ounded Rectangle 15"/>
          <p:cNvSpPr/>
          <p:nvPr/>
        </p:nvSpPr>
        <p:spPr>
          <a:xfrm>
            <a:off x="8248895" y="1486700"/>
            <a:ext cx="1115237" cy="5576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9237378" y="1486700"/>
            <a:ext cx="793820" cy="5576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ounded Rectangle 18"/>
          <p:cNvSpPr/>
          <p:nvPr/>
        </p:nvSpPr>
        <p:spPr>
          <a:xfrm>
            <a:off x="9882147" y="1486700"/>
            <a:ext cx="617450" cy="5576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ounded Rectangle 19"/>
          <p:cNvSpPr/>
          <p:nvPr/>
        </p:nvSpPr>
        <p:spPr>
          <a:xfrm>
            <a:off x="10400162" y="1486700"/>
            <a:ext cx="364408" cy="5576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ounded Rectangle 20"/>
          <p:cNvSpPr/>
          <p:nvPr/>
        </p:nvSpPr>
        <p:spPr>
          <a:xfrm>
            <a:off x="10634569" y="1486700"/>
            <a:ext cx="259623" cy="557684"/>
          </a:xfrm>
          <a:prstGeom prst="roundRect">
            <a:avLst/>
          </a:prstGeom>
          <a:solidFill>
            <a:srgbClr val="6A106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ounded Rectangle 21"/>
          <p:cNvSpPr/>
          <p:nvPr/>
        </p:nvSpPr>
        <p:spPr>
          <a:xfrm>
            <a:off x="10868561" y="1486700"/>
            <a:ext cx="106813" cy="55768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7027903" y="2062599"/>
            <a:ext cx="1181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+mn-lt"/>
              </a:rPr>
              <a:t>Weather / Trees </a:t>
            </a:r>
            <a:r>
              <a:rPr lang="en-US" sz="800" b="1" dirty="0">
                <a:solidFill>
                  <a:schemeClr val="tx2"/>
                </a:solidFill>
                <a:latin typeface="+mn-lt"/>
              </a:rPr>
              <a:t>(30%)</a:t>
            </a:r>
            <a:endParaRPr lang="de-DE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11991" y="2068357"/>
            <a:ext cx="9492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+mn-lt"/>
              </a:rPr>
              <a:t>Unknown </a:t>
            </a:r>
            <a:r>
              <a:rPr lang="en-US" sz="800" b="1" dirty="0">
                <a:solidFill>
                  <a:srgbClr val="2E8930"/>
                </a:solidFill>
                <a:latin typeface="+mn-lt"/>
              </a:rPr>
              <a:t>(20%)</a:t>
            </a:r>
            <a:endParaRPr lang="de-DE" sz="800" b="1" dirty="0">
              <a:solidFill>
                <a:srgbClr val="2E893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5105" y="204438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+mn-lt"/>
              </a:rPr>
              <a:t>Faulty equipment &amp; </a:t>
            </a:r>
          </a:p>
          <a:p>
            <a:r>
              <a:rPr lang="en-US" sz="800" b="1" dirty="0">
                <a:latin typeface="+mn-lt"/>
              </a:rPr>
              <a:t>human error </a:t>
            </a:r>
            <a:r>
              <a:rPr lang="en-US" sz="800" b="1" dirty="0">
                <a:solidFill>
                  <a:srgbClr val="00B0F0"/>
                </a:solidFill>
                <a:latin typeface="+mn-lt"/>
              </a:rPr>
              <a:t>(26%)</a:t>
            </a:r>
            <a:endParaRPr lang="de-DE" sz="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6266" y="1258950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+mn-lt"/>
              </a:rPr>
              <a:t>Vehicle accidents </a:t>
            </a:r>
            <a:r>
              <a:rPr lang="en-US" sz="800" b="1" dirty="0">
                <a:solidFill>
                  <a:schemeClr val="accent1"/>
                </a:solidFill>
                <a:latin typeface="+mn-lt"/>
              </a:rPr>
              <a:t>(12%)</a:t>
            </a:r>
            <a:endParaRPr lang="de-DE" sz="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68391" y="2072106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+mn-lt"/>
              </a:rPr>
              <a:t>Planned outage </a:t>
            </a:r>
            <a:r>
              <a:rPr lang="en-US" sz="800" b="1" dirty="0">
                <a:solidFill>
                  <a:schemeClr val="accent6"/>
                </a:solidFill>
                <a:latin typeface="+mn-lt"/>
              </a:rPr>
              <a:t>(6%</a:t>
            </a:r>
            <a:r>
              <a:rPr lang="en-US" sz="800" b="1" dirty="0">
                <a:latin typeface="+mn-lt"/>
              </a:rPr>
              <a:t>)</a:t>
            </a:r>
            <a:endParaRPr lang="de-DE" sz="8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94192" y="1265103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+mn-lt"/>
              </a:rPr>
              <a:t>Animals </a:t>
            </a:r>
            <a:r>
              <a:rPr lang="en-US" sz="800" b="1" dirty="0">
                <a:solidFill>
                  <a:srgbClr val="6A106C"/>
                </a:solidFill>
                <a:latin typeface="+mn-lt"/>
              </a:rPr>
              <a:t>(5%)</a:t>
            </a:r>
            <a:endParaRPr lang="de-DE" sz="800" b="1" dirty="0">
              <a:solidFill>
                <a:srgbClr val="6A106C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63040" y="1737755"/>
            <a:ext cx="1063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>
                <a:latin typeface="+mn-lt"/>
              </a:rPr>
              <a:t>Overdemand</a:t>
            </a:r>
            <a:r>
              <a:rPr lang="en-US" sz="800" b="1" dirty="0">
                <a:latin typeface="+mn-lt"/>
              </a:rPr>
              <a:t> </a:t>
            </a:r>
            <a:r>
              <a:rPr lang="en-US" sz="800" b="1" dirty="0">
                <a:solidFill>
                  <a:schemeClr val="accent2"/>
                </a:solidFill>
                <a:latin typeface="+mn-lt"/>
              </a:rPr>
              <a:t>(&lt;1%)</a:t>
            </a:r>
            <a:endParaRPr lang="de-DE" sz="8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0" name="Content Placeholder 30"/>
          <p:cNvGraphicFramePr>
            <a:graphicFrameLocks/>
          </p:cNvGraphicFramePr>
          <p:nvPr/>
        </p:nvGraphicFramePr>
        <p:xfrm>
          <a:off x="6361179" y="3302587"/>
          <a:ext cx="5459715" cy="236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214">
                  <a:extLst>
                    <a:ext uri="{9D8B030D-6E8A-4147-A177-3AD203B41FA5}">
                      <a16:colId xmlns:a16="http://schemas.microsoft.com/office/drawing/2014/main" val="4202993124"/>
                    </a:ext>
                  </a:extLst>
                </a:gridCol>
                <a:gridCol w="1420596">
                  <a:extLst>
                    <a:ext uri="{9D8B030D-6E8A-4147-A177-3AD203B41FA5}">
                      <a16:colId xmlns:a16="http://schemas.microsoft.com/office/drawing/2014/main" val="3059911923"/>
                    </a:ext>
                  </a:extLst>
                </a:gridCol>
                <a:gridCol w="1819905">
                  <a:extLst>
                    <a:ext uri="{9D8B030D-6E8A-4147-A177-3AD203B41FA5}">
                      <a16:colId xmlns:a16="http://schemas.microsoft.com/office/drawing/2014/main" val="3329255176"/>
                    </a:ext>
                  </a:extLst>
                </a:gridCol>
              </a:tblGrid>
              <a:tr h="47388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Event, year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People</a:t>
                      </a:r>
                      <a:r>
                        <a:rPr lang="en-US" sz="1300" baseline="0" dirty="0"/>
                        <a:t> affected (Mil.)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Duration (h)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3560482856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Italy,</a:t>
                      </a:r>
                      <a:r>
                        <a:rPr lang="en-US" sz="1300" baseline="0" dirty="0"/>
                        <a:t> 2003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56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2060195951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Northeast</a:t>
                      </a:r>
                      <a:r>
                        <a:rPr lang="en-US" sz="1300" baseline="0" dirty="0"/>
                        <a:t> America, 2003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&gt;55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3024424478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Germany,</a:t>
                      </a:r>
                      <a:r>
                        <a:rPr lang="en-US" sz="1300" baseline="0" dirty="0"/>
                        <a:t> 2005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0,20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&gt;100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1108600704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EU</a:t>
                      </a:r>
                      <a:r>
                        <a:rPr lang="en-US" sz="1300" baseline="0" dirty="0"/>
                        <a:t> system split, </a:t>
                      </a:r>
                      <a:r>
                        <a:rPr lang="en-US" sz="1300" dirty="0"/>
                        <a:t>2006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15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1h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1219578385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North India,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dirty="0"/>
                        <a:t>2012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620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10h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2948541903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Ukraine,</a:t>
                      </a:r>
                      <a:r>
                        <a:rPr lang="en-US" sz="1300" baseline="0" dirty="0"/>
                        <a:t> 2015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0,24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&lt;1h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435629009"/>
                  </a:ext>
                </a:extLst>
              </a:tr>
              <a:tr h="27022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South America, 2019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50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3h</a:t>
                      </a:r>
                      <a:endParaRPr lang="de-DE" sz="1300" dirty="0"/>
                    </a:p>
                  </a:txBody>
                  <a:tcPr marL="66557" marR="66557" marT="33278" marB="33278"/>
                </a:tc>
                <a:extLst>
                  <a:ext uri="{0D108BD9-81ED-4DB2-BD59-A6C34878D82A}">
                    <a16:rowId xmlns:a16="http://schemas.microsoft.com/office/drawing/2014/main" val="143114292"/>
                  </a:ext>
                </a:extLst>
              </a:tr>
            </a:tbl>
          </a:graphicData>
        </a:graphic>
      </p:graphicFrame>
      <p:sp>
        <p:nvSpPr>
          <p:cNvPr id="31" name="Title 16">
            <a:extLst>
              <a:ext uri="{FF2B5EF4-FFF2-40B4-BE49-F238E27FC236}">
                <a16:creationId xmlns:a16="http://schemas.microsoft.com/office/drawing/2014/main" id="{BC0A1294-AE49-4F2E-9D59-B76EDE67F14C}"/>
              </a:ext>
            </a:extLst>
          </p:cNvPr>
          <p:cNvSpPr txBox="1">
            <a:spLocks/>
          </p:cNvSpPr>
          <p:nvPr/>
        </p:nvSpPr>
        <p:spPr bwMode="auto">
          <a:xfrm>
            <a:off x="431800" y="250825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3.3 Blackout &amp; </a:t>
            </a:r>
            <a:r>
              <a:rPr lang="en-US" dirty="0" err="1"/>
              <a:t>Blackstart</a:t>
            </a:r>
            <a:endParaRPr lang="en-GB" kern="0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68293-4620-CAF8-9B50-967F922D15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32100" y="6357938"/>
            <a:ext cx="7597775" cy="365125"/>
          </a:xfrm>
        </p:spPr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  <a:endParaRPr lang="en-GB" dirty="0"/>
          </a:p>
        </p:txBody>
      </p:sp>
      <p:sp>
        <p:nvSpPr>
          <p:cNvPr id="32" name="TextBox 56">
            <a:extLst>
              <a:ext uri="{FF2B5EF4-FFF2-40B4-BE49-F238E27FC236}">
                <a16:creationId xmlns:a16="http://schemas.microsoft.com/office/drawing/2014/main" id="{B02607D2-7334-4B77-AA34-6034BCAF8989}"/>
              </a:ext>
            </a:extLst>
          </p:cNvPr>
          <p:cNvSpPr txBox="1"/>
          <p:nvPr/>
        </p:nvSpPr>
        <p:spPr>
          <a:xfrm>
            <a:off x="2784542" y="6002916"/>
            <a:ext cx="572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[Volkova 2024, IEEE TNSM]</a:t>
            </a:r>
          </a:p>
        </p:txBody>
      </p:sp>
    </p:spTree>
    <p:extLst>
      <p:ext uri="{BB962C8B-B14F-4D97-AF65-F5344CB8AC3E}">
        <p14:creationId xmlns:p14="http://schemas.microsoft.com/office/powerpoint/2010/main" val="278412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6E028-920B-96EA-B8B3-2F273882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3.3 Blackout &amp; </a:t>
            </a:r>
            <a:r>
              <a:rPr lang="en-US" dirty="0" err="1">
                <a:latin typeface="+mn-lt"/>
              </a:rPr>
              <a:t>Blackstart</a:t>
            </a:r>
            <a:endParaRPr lang="en-US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B8F2C-663C-3137-CF7F-38450EBEA0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1124744"/>
            <a:ext cx="5951408" cy="4824536"/>
          </a:xfrm>
        </p:spPr>
        <p:txBody>
          <a:bodyPr/>
          <a:lstStyle/>
          <a:p>
            <a:r>
              <a:rPr lang="en-US" dirty="0"/>
              <a:t>During the bottom-up black start, it is crucial to define which ICT loads should be included:</a:t>
            </a:r>
          </a:p>
          <a:p>
            <a:pPr lvl="1"/>
            <a:r>
              <a:rPr lang="en-US" dirty="0"/>
              <a:t>Including ICT planning in the </a:t>
            </a:r>
            <a:r>
              <a:rPr lang="en-US" dirty="0" err="1"/>
              <a:t>blackstart</a:t>
            </a:r>
            <a:r>
              <a:rPr lang="en-US" dirty="0"/>
              <a:t> algorithm leads to increased complexity</a:t>
            </a:r>
          </a:p>
          <a:p>
            <a:pPr lvl="1"/>
            <a:r>
              <a:rPr lang="en-US" dirty="0"/>
              <a:t>A pre-planned strategy is required</a:t>
            </a:r>
          </a:p>
          <a:p>
            <a:pPr lvl="2"/>
            <a:r>
              <a:rPr lang="en-US" dirty="0"/>
              <a:t>Should be calculated and specified as input to the </a:t>
            </a:r>
            <a:r>
              <a:rPr lang="en-US" dirty="0" err="1"/>
              <a:t>blackstart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Avoid penalties for grid operator</a:t>
            </a:r>
          </a:p>
          <a:p>
            <a:r>
              <a:rPr lang="en-US" dirty="0"/>
              <a:t>Optimal ICT grid for power grid restoration:</a:t>
            </a:r>
          </a:p>
          <a:p>
            <a:pPr lvl="1"/>
            <a:r>
              <a:rPr lang="en-US" dirty="0"/>
              <a:t>Has an influence </a:t>
            </a:r>
            <a:r>
              <a:rPr lang="en-US" b="1" dirty="0"/>
              <a:t>on the size </a:t>
            </a:r>
            <a:r>
              <a:rPr lang="en-US" dirty="0"/>
              <a:t>of the restored power grid</a:t>
            </a:r>
          </a:p>
          <a:p>
            <a:pPr lvl="1"/>
            <a:r>
              <a:rPr lang="en-US" dirty="0"/>
              <a:t>Guarantees </a:t>
            </a:r>
            <a:r>
              <a:rPr lang="en-US" b="1" dirty="0"/>
              <a:t>sufficient QoS</a:t>
            </a:r>
          </a:p>
          <a:p>
            <a:pPr lvl="1"/>
            <a:r>
              <a:rPr lang="en-US" dirty="0"/>
              <a:t>Supports the system in the event of a fault by </a:t>
            </a:r>
            <a:r>
              <a:rPr lang="en-US" b="1" dirty="0"/>
              <a:t>providing robust communication paths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C44998-BC91-0B1C-99E5-B7CB923209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28</a:t>
            </a:fld>
            <a:endParaRPr lang="en-US" altLang="de-DE"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6B0278-4B2F-6ECA-EBB5-9F7ACAAA80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pic>
        <p:nvPicPr>
          <p:cNvPr id="6" name="Grafik 267">
            <a:extLst>
              <a:ext uri="{FF2B5EF4-FFF2-40B4-BE49-F238E27FC236}">
                <a16:creationId xmlns:a16="http://schemas.microsoft.com/office/drawing/2014/main" id="{E3FCFC2F-C7A1-6748-9B97-4AE507D5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4"/>
          <a:stretch/>
        </p:blipFill>
        <p:spPr>
          <a:xfrm>
            <a:off x="7218986" y="1656165"/>
            <a:ext cx="3422218" cy="402448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5879631-31E1-FEE9-35C7-69387E5888F3}"/>
              </a:ext>
            </a:extLst>
          </p:cNvPr>
          <p:cNvSpPr/>
          <p:nvPr/>
        </p:nvSpPr>
        <p:spPr>
          <a:xfrm>
            <a:off x="7915809" y="5983204"/>
            <a:ext cx="189186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latin typeface="+mn-lt"/>
              </a:rPr>
              <a:t>Simbench rural MV grid https://www.simbench.de/</a:t>
            </a:r>
          </a:p>
        </p:txBody>
      </p:sp>
      <p:pic>
        <p:nvPicPr>
          <p:cNvPr id="9" name="Picture 145">
            <a:extLst>
              <a:ext uri="{FF2B5EF4-FFF2-40B4-BE49-F238E27FC236}">
                <a16:creationId xmlns:a16="http://schemas.microsoft.com/office/drawing/2014/main" id="{662CF037-EAF0-D22F-9AC7-08B97ED1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95" y="1940213"/>
            <a:ext cx="391741" cy="391741"/>
          </a:xfrm>
          <a:prstGeom prst="rect">
            <a:avLst/>
          </a:prstGeom>
        </p:spPr>
      </p:pic>
      <p:pic>
        <p:nvPicPr>
          <p:cNvPr id="10" name="Picture 147">
            <a:extLst>
              <a:ext uri="{FF2B5EF4-FFF2-40B4-BE49-F238E27FC236}">
                <a16:creationId xmlns:a16="http://schemas.microsoft.com/office/drawing/2014/main" id="{510E516C-9FE3-E12A-6473-2E406457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270" y="3540871"/>
            <a:ext cx="391741" cy="391741"/>
          </a:xfrm>
          <a:prstGeom prst="rect">
            <a:avLst/>
          </a:prstGeom>
        </p:spPr>
      </p:pic>
      <p:pic>
        <p:nvPicPr>
          <p:cNvPr id="11" name="Picture 148">
            <a:extLst>
              <a:ext uri="{FF2B5EF4-FFF2-40B4-BE49-F238E27FC236}">
                <a16:creationId xmlns:a16="http://schemas.microsoft.com/office/drawing/2014/main" id="{F6852A54-84EA-DABA-8646-0D86AA8DD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908" y="1242776"/>
            <a:ext cx="391741" cy="391741"/>
          </a:xfrm>
          <a:prstGeom prst="rect">
            <a:avLst/>
          </a:prstGeom>
        </p:spPr>
      </p:pic>
      <p:pic>
        <p:nvPicPr>
          <p:cNvPr id="12" name="Picture 149">
            <a:extLst>
              <a:ext uri="{FF2B5EF4-FFF2-40B4-BE49-F238E27FC236}">
                <a16:creationId xmlns:a16="http://schemas.microsoft.com/office/drawing/2014/main" id="{2CBD8FF6-C1E1-F710-5D98-79E4B567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95308" y="4545525"/>
            <a:ext cx="213591" cy="213591"/>
          </a:xfrm>
          <a:prstGeom prst="rect">
            <a:avLst/>
          </a:prstGeom>
        </p:spPr>
      </p:pic>
      <p:pic>
        <p:nvPicPr>
          <p:cNvPr id="13" name="Picture 152">
            <a:extLst>
              <a:ext uri="{FF2B5EF4-FFF2-40B4-BE49-F238E27FC236}">
                <a16:creationId xmlns:a16="http://schemas.microsoft.com/office/drawing/2014/main" id="{4DF5EACD-8C8A-8C29-559B-C12FA1CC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98386" y="1877612"/>
            <a:ext cx="213591" cy="213591"/>
          </a:xfrm>
          <a:prstGeom prst="rect">
            <a:avLst/>
          </a:prstGeom>
        </p:spPr>
      </p:pic>
      <p:pic>
        <p:nvPicPr>
          <p:cNvPr id="14" name="Picture 153">
            <a:extLst>
              <a:ext uri="{FF2B5EF4-FFF2-40B4-BE49-F238E27FC236}">
                <a16:creationId xmlns:a16="http://schemas.microsoft.com/office/drawing/2014/main" id="{F00C96DD-97D6-5A73-F657-7DFBEBC0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67632" y="2502810"/>
            <a:ext cx="213591" cy="213591"/>
          </a:xfrm>
          <a:prstGeom prst="rect">
            <a:avLst/>
          </a:prstGeom>
        </p:spPr>
      </p:pic>
      <p:pic>
        <p:nvPicPr>
          <p:cNvPr id="15" name="Picture 154">
            <a:extLst>
              <a:ext uri="{FF2B5EF4-FFF2-40B4-BE49-F238E27FC236}">
                <a16:creationId xmlns:a16="http://schemas.microsoft.com/office/drawing/2014/main" id="{CA6CD0EC-6EA9-5175-68DC-8DEAB3EA1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60604" y="2924847"/>
            <a:ext cx="213591" cy="213591"/>
          </a:xfrm>
          <a:prstGeom prst="rect">
            <a:avLst/>
          </a:prstGeom>
        </p:spPr>
      </p:pic>
      <p:pic>
        <p:nvPicPr>
          <p:cNvPr id="16" name="Picture 162">
            <a:extLst>
              <a:ext uri="{FF2B5EF4-FFF2-40B4-BE49-F238E27FC236}">
                <a16:creationId xmlns:a16="http://schemas.microsoft.com/office/drawing/2014/main" id="{1442F67C-18BB-2B0C-A844-1D7B75FFD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07592" y="2557199"/>
            <a:ext cx="213591" cy="213591"/>
          </a:xfrm>
          <a:prstGeom prst="rect">
            <a:avLst/>
          </a:prstGeom>
        </p:spPr>
      </p:pic>
      <p:pic>
        <p:nvPicPr>
          <p:cNvPr id="17" name="Picture 149">
            <a:extLst>
              <a:ext uri="{FF2B5EF4-FFF2-40B4-BE49-F238E27FC236}">
                <a16:creationId xmlns:a16="http://schemas.microsoft.com/office/drawing/2014/main" id="{0F01EA96-9E80-DF99-B424-93977A682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83160" y="4216372"/>
            <a:ext cx="213591" cy="213591"/>
          </a:xfrm>
          <a:prstGeom prst="rect">
            <a:avLst/>
          </a:prstGeom>
        </p:spPr>
      </p:pic>
      <p:pic>
        <p:nvPicPr>
          <p:cNvPr id="18" name="Picture 149">
            <a:extLst>
              <a:ext uri="{FF2B5EF4-FFF2-40B4-BE49-F238E27FC236}">
                <a16:creationId xmlns:a16="http://schemas.microsoft.com/office/drawing/2014/main" id="{BE3A025C-FA1E-FB49-BBAF-E021D07B4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60917" y="4034338"/>
            <a:ext cx="213591" cy="213591"/>
          </a:xfrm>
          <a:prstGeom prst="rect">
            <a:avLst/>
          </a:prstGeom>
        </p:spPr>
      </p:pic>
      <p:pic>
        <p:nvPicPr>
          <p:cNvPr id="19" name="Picture 162">
            <a:extLst>
              <a:ext uri="{FF2B5EF4-FFF2-40B4-BE49-F238E27FC236}">
                <a16:creationId xmlns:a16="http://schemas.microsoft.com/office/drawing/2014/main" id="{5820876E-7C45-FAD0-BDBC-721A5C314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0810" y="2613320"/>
            <a:ext cx="213591" cy="213591"/>
          </a:xfrm>
          <a:prstGeom prst="rect">
            <a:avLst/>
          </a:prstGeom>
        </p:spPr>
      </p:pic>
      <p:pic>
        <p:nvPicPr>
          <p:cNvPr id="20" name="Picture 162">
            <a:extLst>
              <a:ext uri="{FF2B5EF4-FFF2-40B4-BE49-F238E27FC236}">
                <a16:creationId xmlns:a16="http://schemas.microsoft.com/office/drawing/2014/main" id="{60876E76-E303-2271-7305-16BC4B91C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48151" y="3559894"/>
            <a:ext cx="213591" cy="213591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E0F1483-BA2D-D917-79C0-5E2C77328C2A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7867019" y="4141134"/>
            <a:ext cx="593898" cy="275337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C505609-9E9C-3BB4-38EB-D1F9123E73C0}"/>
              </a:ext>
            </a:extLst>
          </p:cNvPr>
          <p:cNvCxnSpPr>
            <a:cxnSpLocks/>
            <a:stCxn id="17" idx="3"/>
          </p:cNvCxnSpPr>
          <p:nvPr/>
        </p:nvCxnSpPr>
        <p:spPr>
          <a:xfrm flipH="1" flipV="1">
            <a:off x="8674507" y="4130296"/>
            <a:ext cx="608653" cy="192872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9386D8A-AAB9-A4DD-A4A7-3439F29EC03A}"/>
              </a:ext>
            </a:extLst>
          </p:cNvPr>
          <p:cNvCxnSpPr>
            <a:cxnSpLocks/>
            <a:stCxn id="18" idx="0"/>
            <a:endCxn id="10" idx="1"/>
          </p:cNvCxnSpPr>
          <p:nvPr/>
        </p:nvCxnSpPr>
        <p:spPr>
          <a:xfrm flipV="1">
            <a:off x="8567712" y="3736742"/>
            <a:ext cx="717558" cy="297596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80DE702-C838-F220-A4AF-8E423DBF48B8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V="1">
            <a:off x="8567712" y="3773485"/>
            <a:ext cx="187234" cy="260853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0104628-0CD5-63D2-B950-87E43115DD06}"/>
              </a:ext>
            </a:extLst>
          </p:cNvPr>
          <p:cNvCxnSpPr>
            <a:cxnSpLocks/>
            <a:stCxn id="10" idx="1"/>
            <a:endCxn id="20" idx="1"/>
          </p:cNvCxnSpPr>
          <p:nvPr/>
        </p:nvCxnSpPr>
        <p:spPr>
          <a:xfrm flipH="1" flipV="1">
            <a:off x="8861742" y="3666690"/>
            <a:ext cx="423528" cy="70052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CE28A34-2384-C243-CBF4-B90389E7212C}"/>
              </a:ext>
            </a:extLst>
          </p:cNvPr>
          <p:cNvCxnSpPr>
            <a:cxnSpLocks/>
            <a:stCxn id="20" idx="0"/>
            <a:endCxn id="16" idx="2"/>
          </p:cNvCxnSpPr>
          <p:nvPr/>
        </p:nvCxnSpPr>
        <p:spPr>
          <a:xfrm flipV="1">
            <a:off x="8754946" y="2770790"/>
            <a:ext cx="59441" cy="789104"/>
          </a:xfrm>
          <a:prstGeom prst="line">
            <a:avLst/>
          </a:prstGeom>
          <a:ln w="28575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65CE857-E810-9E85-DB63-9CC0BD27DE2D}"/>
              </a:ext>
            </a:extLst>
          </p:cNvPr>
          <p:cNvCxnSpPr>
            <a:cxnSpLocks/>
            <a:stCxn id="16" idx="1"/>
            <a:endCxn id="9" idx="2"/>
          </p:cNvCxnSpPr>
          <p:nvPr/>
        </p:nvCxnSpPr>
        <p:spPr>
          <a:xfrm flipV="1">
            <a:off x="8921183" y="2331954"/>
            <a:ext cx="204783" cy="332041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0152B95-3E1F-76A7-A2FF-8EE87B3D4AA9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7776875" y="2023666"/>
            <a:ext cx="110730" cy="589654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7775ADD-14FB-3F01-066E-0CB9A08EAD65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V="1">
            <a:off x="7994401" y="2663995"/>
            <a:ext cx="713191" cy="56121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05C8182-0A80-A3E0-47A4-61388E10546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576770" y="2091203"/>
            <a:ext cx="228411" cy="343967"/>
          </a:xfrm>
          <a:prstGeom prst="line">
            <a:avLst/>
          </a:prstGeom>
          <a:ln w="254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4F04F8D-BC7C-3525-8EFC-A1E7B1A505AB}"/>
              </a:ext>
            </a:extLst>
          </p:cNvPr>
          <p:cNvCxnSpPr>
            <a:cxnSpLocks/>
            <a:stCxn id="13" idx="2"/>
            <a:endCxn id="14" idx="3"/>
          </p:cNvCxnSpPr>
          <p:nvPr/>
        </p:nvCxnSpPr>
        <p:spPr>
          <a:xfrm>
            <a:off x="9805181" y="2091203"/>
            <a:ext cx="462451" cy="51840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A65B450-1B00-D620-DDFB-C20A4D6C2B7B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9867399" y="2616733"/>
            <a:ext cx="400233" cy="308114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77F386C-4DD4-A56B-5BD2-95D78FA59439}"/>
              </a:ext>
            </a:extLst>
          </p:cNvPr>
          <p:cNvCxnSpPr>
            <a:cxnSpLocks/>
            <a:stCxn id="15" idx="3"/>
          </p:cNvCxnSpPr>
          <p:nvPr/>
        </p:nvCxnSpPr>
        <p:spPr>
          <a:xfrm flipH="1" flipV="1">
            <a:off x="8936854" y="2700039"/>
            <a:ext cx="823750" cy="331604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215171A-4C0E-9FB3-C1E3-03B7C355A403}"/>
              </a:ext>
            </a:extLst>
          </p:cNvPr>
          <p:cNvCxnSpPr>
            <a:cxnSpLocks/>
            <a:stCxn id="11" idx="2"/>
            <a:endCxn id="13" idx="1"/>
          </p:cNvCxnSpPr>
          <p:nvPr/>
        </p:nvCxnSpPr>
        <p:spPr>
          <a:xfrm flipH="1">
            <a:off x="9911977" y="1634517"/>
            <a:ext cx="535802" cy="349891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532FD6A-17BD-FB9F-65ED-2D7A286BB096}"/>
              </a:ext>
            </a:extLst>
          </p:cNvPr>
          <p:cNvCxnSpPr>
            <a:cxnSpLocks/>
            <a:stCxn id="10" idx="0"/>
            <a:endCxn id="15" idx="3"/>
          </p:cNvCxnSpPr>
          <p:nvPr/>
        </p:nvCxnSpPr>
        <p:spPr>
          <a:xfrm flipV="1">
            <a:off x="9481141" y="3031643"/>
            <a:ext cx="279463" cy="50922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A9535E5-F9F8-880C-DACE-D89EF03E55E1}"/>
              </a:ext>
            </a:extLst>
          </p:cNvPr>
          <p:cNvCxnSpPr>
            <a:cxnSpLocks/>
            <a:stCxn id="42" idx="3"/>
            <a:endCxn id="12" idx="3"/>
          </p:cNvCxnSpPr>
          <p:nvPr/>
        </p:nvCxnSpPr>
        <p:spPr>
          <a:xfrm flipV="1">
            <a:off x="8130457" y="4652321"/>
            <a:ext cx="364851" cy="25243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48">
            <a:extLst>
              <a:ext uri="{FF2B5EF4-FFF2-40B4-BE49-F238E27FC236}">
                <a16:creationId xmlns:a16="http://schemas.microsoft.com/office/drawing/2014/main" id="{69C21294-0824-1ED0-08CC-8CC3A1FB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56" y="4574876"/>
            <a:ext cx="391741" cy="391741"/>
          </a:xfrm>
          <a:prstGeom prst="rect">
            <a:avLst/>
          </a:prstGeom>
        </p:spPr>
      </p:pic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2DBE017-E9EF-09BF-729E-C945D3D4CBE5}"/>
              </a:ext>
            </a:extLst>
          </p:cNvPr>
          <p:cNvCxnSpPr>
            <a:cxnSpLocks/>
            <a:stCxn id="37" idx="0"/>
            <a:endCxn id="17" idx="2"/>
          </p:cNvCxnSpPr>
          <p:nvPr/>
        </p:nvCxnSpPr>
        <p:spPr>
          <a:xfrm flipH="1" flipV="1">
            <a:off x="9389955" y="4429963"/>
            <a:ext cx="164572" cy="144913"/>
          </a:xfrm>
          <a:prstGeom prst="line">
            <a:avLst/>
          </a:prstGeom>
          <a:ln w="28575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46">
            <a:extLst>
              <a:ext uri="{FF2B5EF4-FFF2-40B4-BE49-F238E27FC236}">
                <a16:creationId xmlns:a16="http://schemas.microsoft.com/office/drawing/2014/main" id="{D523444E-8730-1511-6268-6B1585E6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81" y="2199642"/>
            <a:ext cx="391741" cy="391741"/>
          </a:xfrm>
          <a:prstGeom prst="rect">
            <a:avLst/>
          </a:prstGeom>
        </p:spPr>
      </p:pic>
      <p:pic>
        <p:nvPicPr>
          <p:cNvPr id="40" name="Picture 146">
            <a:extLst>
              <a:ext uri="{FF2B5EF4-FFF2-40B4-BE49-F238E27FC236}">
                <a16:creationId xmlns:a16="http://schemas.microsoft.com/office/drawing/2014/main" id="{77231367-55EC-DE33-41FC-BC486D44A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60" y="1739349"/>
            <a:ext cx="391741" cy="391741"/>
          </a:xfrm>
          <a:prstGeom prst="rect">
            <a:avLst/>
          </a:prstGeom>
        </p:spPr>
      </p:pic>
      <p:pic>
        <p:nvPicPr>
          <p:cNvPr id="41" name="Picture 146">
            <a:extLst>
              <a:ext uri="{FF2B5EF4-FFF2-40B4-BE49-F238E27FC236}">
                <a16:creationId xmlns:a16="http://schemas.microsoft.com/office/drawing/2014/main" id="{D1DDBE82-30D5-A63D-48F1-267AB039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65" y="4157111"/>
            <a:ext cx="391741" cy="391741"/>
          </a:xfrm>
          <a:prstGeom prst="rect">
            <a:avLst/>
          </a:prstGeom>
        </p:spPr>
      </p:pic>
      <p:pic>
        <p:nvPicPr>
          <p:cNvPr id="42" name="Picture 146">
            <a:extLst>
              <a:ext uri="{FF2B5EF4-FFF2-40B4-BE49-F238E27FC236}">
                <a16:creationId xmlns:a16="http://schemas.microsoft.com/office/drawing/2014/main" id="{3C977FB4-761D-F468-3838-E2B893B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16" y="4708880"/>
            <a:ext cx="391741" cy="391741"/>
          </a:xfrm>
          <a:prstGeom prst="rect">
            <a:avLst/>
          </a:prstGeom>
        </p:spPr>
      </p:pic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6E32F1A-7754-E056-C4CA-BE46FD814872}"/>
              </a:ext>
            </a:extLst>
          </p:cNvPr>
          <p:cNvCxnSpPr>
            <a:cxnSpLocks/>
            <a:stCxn id="12" idx="1"/>
            <a:endCxn id="17" idx="3"/>
          </p:cNvCxnSpPr>
          <p:nvPr/>
        </p:nvCxnSpPr>
        <p:spPr>
          <a:xfrm flipV="1">
            <a:off x="8708899" y="4323168"/>
            <a:ext cx="574261" cy="329153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4976AA0-49D9-B088-423E-524FCC34F95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805181" y="2091203"/>
            <a:ext cx="0" cy="696821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6AA2EB4F-459E-BFAA-A856-ADF0835364B4}"/>
              </a:ext>
            </a:extLst>
          </p:cNvPr>
          <p:cNvCxnSpPr>
            <a:cxnSpLocks/>
            <a:stCxn id="17" idx="3"/>
            <a:endCxn id="10" idx="1"/>
          </p:cNvCxnSpPr>
          <p:nvPr/>
        </p:nvCxnSpPr>
        <p:spPr>
          <a:xfrm flipV="1">
            <a:off x="9283160" y="3736742"/>
            <a:ext cx="2110" cy="586426"/>
          </a:xfrm>
          <a:prstGeom prst="line">
            <a:avLst/>
          </a:prstGeom>
          <a:ln w="25400">
            <a:solidFill>
              <a:schemeClr val="accent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78B87DF-6D4C-3E48-6BD5-674851750182}"/>
              </a:ext>
            </a:extLst>
          </p:cNvPr>
          <p:cNvCxnSpPr>
            <a:cxnSpLocks/>
            <a:stCxn id="47" idx="1"/>
            <a:endCxn id="20" idx="3"/>
          </p:cNvCxnSpPr>
          <p:nvPr/>
        </p:nvCxnSpPr>
        <p:spPr>
          <a:xfrm>
            <a:off x="7931935" y="3305078"/>
            <a:ext cx="716216" cy="361612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62">
            <a:extLst>
              <a:ext uri="{FF2B5EF4-FFF2-40B4-BE49-F238E27FC236}">
                <a16:creationId xmlns:a16="http://schemas.microsoft.com/office/drawing/2014/main" id="{15179A2F-188E-194E-E795-69C7EFFA6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18344" y="3198282"/>
            <a:ext cx="213591" cy="213591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408F6B75-DE9C-8610-BF1F-A7A83E67E78A}"/>
              </a:ext>
            </a:extLst>
          </p:cNvPr>
          <p:cNvCxnSpPr>
            <a:cxnSpLocks/>
            <a:stCxn id="19" idx="2"/>
            <a:endCxn id="47" idx="0"/>
          </p:cNvCxnSpPr>
          <p:nvPr/>
        </p:nvCxnSpPr>
        <p:spPr>
          <a:xfrm flipH="1">
            <a:off x="7825139" y="2826911"/>
            <a:ext cx="62466" cy="371371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616">
            <a:extLst>
              <a:ext uri="{FF2B5EF4-FFF2-40B4-BE49-F238E27FC236}">
                <a16:creationId xmlns:a16="http://schemas.microsoft.com/office/drawing/2014/main" id="{98418529-68B9-32AD-E1F3-D75B402DA96C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8089268" y="4247929"/>
            <a:ext cx="478444" cy="522817"/>
          </a:xfrm>
          <a:prstGeom prst="line">
            <a:avLst/>
          </a:prstGeom>
          <a:ln w="1905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55">
            <a:extLst>
              <a:ext uri="{FF2B5EF4-FFF2-40B4-BE49-F238E27FC236}">
                <a16:creationId xmlns:a16="http://schemas.microsoft.com/office/drawing/2014/main" id="{26BF052C-D630-8550-081C-91004AEE9377}"/>
              </a:ext>
            </a:extLst>
          </p:cNvPr>
          <p:cNvSpPr txBox="1"/>
          <p:nvPr/>
        </p:nvSpPr>
        <p:spPr>
          <a:xfrm>
            <a:off x="10992445" y="4392208"/>
            <a:ext cx="1783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latin typeface="+mn-lt"/>
              </a:rPr>
              <a:t>Cell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tower</a:t>
            </a:r>
            <a:endParaRPr lang="de-DE" sz="1100" dirty="0">
              <a:latin typeface="+mn-lt"/>
            </a:endParaRPr>
          </a:p>
        </p:txBody>
      </p:sp>
      <p:sp>
        <p:nvSpPr>
          <p:cNvPr id="51" name="Textfeld 55">
            <a:extLst>
              <a:ext uri="{FF2B5EF4-FFF2-40B4-BE49-F238E27FC236}">
                <a16:creationId xmlns:a16="http://schemas.microsoft.com/office/drawing/2014/main" id="{6AC674F8-F670-09A0-6020-897580895BD3}"/>
              </a:ext>
            </a:extLst>
          </p:cNvPr>
          <p:cNvSpPr txBox="1"/>
          <p:nvPr/>
        </p:nvSpPr>
        <p:spPr>
          <a:xfrm>
            <a:off x="11003237" y="4687723"/>
            <a:ext cx="1783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algn="l"/>
            <a:r>
              <a:rPr lang="de-DE" dirty="0" err="1">
                <a:latin typeface="+mn-lt"/>
              </a:rPr>
              <a:t>Active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cell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tower</a:t>
            </a:r>
            <a:endParaRPr lang="de-DE" dirty="0">
              <a:latin typeface="+mn-lt"/>
            </a:endParaRPr>
          </a:p>
        </p:txBody>
      </p:sp>
      <p:sp>
        <p:nvSpPr>
          <p:cNvPr id="52" name="Ellipse 305">
            <a:extLst>
              <a:ext uri="{FF2B5EF4-FFF2-40B4-BE49-F238E27FC236}">
                <a16:creationId xmlns:a16="http://schemas.microsoft.com/office/drawing/2014/main" id="{6545D6F0-C8BD-8FF4-3AEF-EE622809671B}"/>
              </a:ext>
            </a:extLst>
          </p:cNvPr>
          <p:cNvSpPr/>
          <p:nvPr/>
        </p:nvSpPr>
        <p:spPr>
          <a:xfrm rot="16200000">
            <a:off x="10638896" y="5100118"/>
            <a:ext cx="226539" cy="418105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pc="30" dirty="0" err="1"/>
          </a:p>
        </p:txBody>
      </p:sp>
      <p:sp>
        <p:nvSpPr>
          <p:cNvPr id="53" name="Textfeld 55">
            <a:extLst>
              <a:ext uri="{FF2B5EF4-FFF2-40B4-BE49-F238E27FC236}">
                <a16:creationId xmlns:a16="http://schemas.microsoft.com/office/drawing/2014/main" id="{ADE94842-C16E-2703-FF5E-FD1EF8CACB0F}"/>
              </a:ext>
            </a:extLst>
          </p:cNvPr>
          <p:cNvSpPr txBox="1"/>
          <p:nvPr/>
        </p:nvSpPr>
        <p:spPr>
          <a:xfrm>
            <a:off x="10659676" y="5176074"/>
            <a:ext cx="1783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de-DE" dirty="0">
                <a:latin typeface="+mn-lt"/>
              </a:rPr>
              <a:t>Island network </a:t>
            </a:r>
          </a:p>
        </p:txBody>
      </p:sp>
      <p:cxnSp>
        <p:nvCxnSpPr>
          <p:cNvPr id="54" name="Gerader Verbinder 276">
            <a:extLst>
              <a:ext uri="{FF2B5EF4-FFF2-40B4-BE49-F238E27FC236}">
                <a16:creationId xmlns:a16="http://schemas.microsoft.com/office/drawing/2014/main" id="{105AC0EF-45E6-7389-55FC-56DC961E56E8}"/>
              </a:ext>
            </a:extLst>
          </p:cNvPr>
          <p:cNvCxnSpPr>
            <a:cxnSpLocks/>
          </p:cNvCxnSpPr>
          <p:nvPr/>
        </p:nvCxnSpPr>
        <p:spPr>
          <a:xfrm flipH="1">
            <a:off x="10524258" y="5595777"/>
            <a:ext cx="41799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5" name="Textfeld 55">
            <a:extLst>
              <a:ext uri="{FF2B5EF4-FFF2-40B4-BE49-F238E27FC236}">
                <a16:creationId xmlns:a16="http://schemas.microsoft.com/office/drawing/2014/main" id="{748AF7B5-5041-9ED9-D061-4A9D166895F9}"/>
              </a:ext>
            </a:extLst>
          </p:cNvPr>
          <p:cNvSpPr txBox="1"/>
          <p:nvPr/>
        </p:nvSpPr>
        <p:spPr>
          <a:xfrm>
            <a:off x="10893238" y="5510380"/>
            <a:ext cx="9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de-DE" dirty="0">
                <a:latin typeface="+mn-lt"/>
              </a:rPr>
              <a:t>Data link  </a:t>
            </a:r>
          </a:p>
        </p:txBody>
      </p:sp>
      <p:pic>
        <p:nvPicPr>
          <p:cNvPr id="56" name="Picture 139">
            <a:extLst>
              <a:ext uri="{FF2B5EF4-FFF2-40B4-BE49-F238E27FC236}">
                <a16:creationId xmlns:a16="http://schemas.microsoft.com/office/drawing/2014/main" id="{B852907D-462A-63F3-0492-E0493C75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997" y="4244484"/>
            <a:ext cx="391741" cy="391741"/>
          </a:xfrm>
          <a:prstGeom prst="rect">
            <a:avLst/>
          </a:prstGeom>
        </p:spPr>
      </p:pic>
      <p:pic>
        <p:nvPicPr>
          <p:cNvPr id="57" name="Picture 143">
            <a:extLst>
              <a:ext uri="{FF2B5EF4-FFF2-40B4-BE49-F238E27FC236}">
                <a16:creationId xmlns:a16="http://schemas.microsoft.com/office/drawing/2014/main" id="{4A78CD9E-6045-926D-706C-13F7634D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4651" y="4701627"/>
            <a:ext cx="391741" cy="391741"/>
          </a:xfrm>
          <a:prstGeom prst="rect">
            <a:avLst/>
          </a:prstGeom>
        </p:spPr>
      </p:pic>
      <p:pic>
        <p:nvPicPr>
          <p:cNvPr id="58" name="Picture 149">
            <a:extLst>
              <a:ext uri="{FF2B5EF4-FFF2-40B4-BE49-F238E27FC236}">
                <a16:creationId xmlns:a16="http://schemas.microsoft.com/office/drawing/2014/main" id="{8A827C8A-21E2-9606-61E7-ECC46884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71112" y="5812657"/>
            <a:ext cx="213591" cy="213591"/>
          </a:xfrm>
          <a:prstGeom prst="rect">
            <a:avLst/>
          </a:prstGeom>
        </p:spPr>
      </p:pic>
      <p:sp>
        <p:nvSpPr>
          <p:cNvPr id="59" name="Textfeld 55">
            <a:extLst>
              <a:ext uri="{FF2B5EF4-FFF2-40B4-BE49-F238E27FC236}">
                <a16:creationId xmlns:a16="http://schemas.microsoft.com/office/drawing/2014/main" id="{B423BABB-E519-8BA1-9D2B-5C31BF49F007}"/>
              </a:ext>
            </a:extLst>
          </p:cNvPr>
          <p:cNvSpPr txBox="1"/>
          <p:nvPr/>
        </p:nvSpPr>
        <p:spPr>
          <a:xfrm>
            <a:off x="10921288" y="5757684"/>
            <a:ext cx="1410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de-DE" dirty="0" err="1">
                <a:latin typeface="+mn-lt"/>
              </a:rPr>
              <a:t>Backhaul</a:t>
            </a:r>
            <a:r>
              <a:rPr lang="de-DE" dirty="0">
                <a:latin typeface="+mn-lt"/>
              </a:rPr>
              <a:t>-Router</a:t>
            </a:r>
          </a:p>
        </p:txBody>
      </p:sp>
      <p:cxnSp>
        <p:nvCxnSpPr>
          <p:cNvPr id="60" name="Gerader Verbinder 276">
            <a:extLst>
              <a:ext uri="{FF2B5EF4-FFF2-40B4-BE49-F238E27FC236}">
                <a16:creationId xmlns:a16="http://schemas.microsoft.com/office/drawing/2014/main" id="{D3E8D677-53A1-06BB-74C6-EF93E2927A79}"/>
              </a:ext>
            </a:extLst>
          </p:cNvPr>
          <p:cNvCxnSpPr>
            <a:cxnSpLocks/>
          </p:cNvCxnSpPr>
          <p:nvPr/>
        </p:nvCxnSpPr>
        <p:spPr>
          <a:xfrm flipH="1">
            <a:off x="10524257" y="5738113"/>
            <a:ext cx="417997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5" name="Grafik 64">
            <a:extLst>
              <a:ext uri="{FF2B5EF4-FFF2-40B4-BE49-F238E27FC236}">
                <a16:creationId xmlns:a16="http://schemas.microsoft.com/office/drawing/2014/main" id="{08F380E9-E335-A04E-1540-8C10577B9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299" y="6302007"/>
            <a:ext cx="399819" cy="449358"/>
          </a:xfrm>
          <a:prstGeom prst="rect">
            <a:avLst/>
          </a:prstGeom>
        </p:spPr>
      </p:pic>
      <p:pic>
        <p:nvPicPr>
          <p:cNvPr id="66" name="Picture 14">
            <a:extLst>
              <a:ext uri="{FF2B5EF4-FFF2-40B4-BE49-F238E27FC236}">
                <a16:creationId xmlns:a16="http://schemas.microsoft.com/office/drawing/2014/main" id="{E2CACDFD-4FF9-8943-8FDC-BF1958E20C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94" y="6478707"/>
            <a:ext cx="957063" cy="123585"/>
          </a:xfrm>
          <a:prstGeom prst="rect">
            <a:avLst/>
          </a:prstGeom>
        </p:spPr>
      </p:pic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E04C62D1-2B43-749E-C770-065103ABA0B4}"/>
              </a:ext>
            </a:extLst>
          </p:cNvPr>
          <p:cNvSpPr txBox="1">
            <a:spLocks/>
          </p:cNvSpPr>
          <p:nvPr/>
        </p:nvSpPr>
        <p:spPr>
          <a:xfrm>
            <a:off x="431373" y="684930"/>
            <a:ext cx="8736971" cy="432047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1"/>
                </a:solidFill>
                <a:latin typeface="+mn-lt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3"/>
                </a:solidFill>
                <a:latin typeface="+mn-lt"/>
              </a:defRPr>
            </a:lvl3pPr>
            <a:lvl4pPr marL="15605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 dirty="0">
                <a:solidFill>
                  <a:schemeClr val="accent2"/>
                </a:solidFill>
                <a:latin typeface="+mn-lt"/>
              </a:defRPr>
            </a:lvl4pPr>
            <a:lvl5pPr marL="21701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4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/>
              <a:t>Power and ICT Interdependencies during </a:t>
            </a:r>
            <a:r>
              <a:rPr lang="en-US" sz="1600" b="1" kern="0" dirty="0" err="1"/>
              <a:t>blackstart</a:t>
            </a:r>
            <a:endParaRPr lang="en-US" sz="1600" b="1" kern="0" dirty="0"/>
          </a:p>
        </p:txBody>
      </p:sp>
      <p:sp>
        <p:nvSpPr>
          <p:cNvPr id="64" name="TextBox 56">
            <a:extLst>
              <a:ext uri="{FF2B5EF4-FFF2-40B4-BE49-F238E27FC236}">
                <a16:creationId xmlns:a16="http://schemas.microsoft.com/office/drawing/2014/main" id="{3E5D4D82-D117-4025-A4EB-8F4F236F6EE6}"/>
              </a:ext>
            </a:extLst>
          </p:cNvPr>
          <p:cNvSpPr txBox="1"/>
          <p:nvPr/>
        </p:nvSpPr>
        <p:spPr>
          <a:xfrm>
            <a:off x="2784542" y="6002916"/>
            <a:ext cx="572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[Volkova 2024, IEEE TNSM]</a:t>
            </a:r>
          </a:p>
        </p:txBody>
      </p:sp>
    </p:spTree>
    <p:extLst>
      <p:ext uri="{BB962C8B-B14F-4D97-AF65-F5344CB8AC3E}">
        <p14:creationId xmlns:p14="http://schemas.microsoft.com/office/powerpoint/2010/main" val="2648551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85EA-E160-4D46-88E2-16FCA71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04A-0F50-40F0-B85F-3E9A90A926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Interdependencies and resilience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Examples of power-ICT system interdependencies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3.1  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3.2    Protection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3.3    Blackout &amp; </a:t>
            </a:r>
            <a:r>
              <a:rPr lang="en-US" dirty="0" err="1"/>
              <a:t>Blackstart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9DD-8884-414B-9F20-EFB8C2487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29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B606-1439-4C9E-9F13-596D38E90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85EA-E160-4D46-88E2-16FCA71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04A-0F50-40F0-B85F-3E9A90A926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1124744"/>
            <a:ext cx="11151028" cy="482453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Interdependencies and resilience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Examples of power-ICT system interdependencies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3.1  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3.2    Protection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3.3    Blackout &amp; </a:t>
            </a:r>
            <a:r>
              <a:rPr lang="en-US" dirty="0" err="1"/>
              <a:t>Blackstart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9DD-8884-414B-9F20-EFB8C2487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3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B606-1439-4C9E-9F13-596D38E90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2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F2BD-5C4C-4F15-8ED8-178B5AB1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4. Conclusion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D604-2C5F-427E-B1CE-C15DA76B58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Power and ICT systems are increasingly interdependent</a:t>
            </a:r>
          </a:p>
          <a:p>
            <a:pPr lvl="1"/>
            <a:r>
              <a:rPr lang="en-US" dirty="0"/>
              <a:t>Power systems rely on ICT for critical services</a:t>
            </a:r>
          </a:p>
          <a:p>
            <a:pPr lvl="1"/>
            <a:r>
              <a:rPr lang="en-US" dirty="0"/>
              <a:t>ICT relies on power systems for power supply</a:t>
            </a:r>
          </a:p>
          <a:p>
            <a:r>
              <a:rPr lang="en-US" dirty="0"/>
              <a:t>Predictability is critical to system operation, considering power and ICT interdependencies</a:t>
            </a:r>
          </a:p>
          <a:p>
            <a:pPr lvl="1"/>
            <a:r>
              <a:rPr lang="en-US" dirty="0"/>
              <a:t>Especially in services that maintain a balance in generation and demand </a:t>
            </a:r>
          </a:p>
          <a:p>
            <a:r>
              <a:rPr lang="en-US" dirty="0"/>
              <a:t>Flexibility is essential to maintain stable operation</a:t>
            </a:r>
          </a:p>
          <a:p>
            <a:pPr lvl="1"/>
            <a:r>
              <a:rPr lang="en-US" dirty="0"/>
              <a:t>It is reliant on ICT for correct and timely data transfer</a:t>
            </a:r>
          </a:p>
          <a:p>
            <a:r>
              <a:rPr lang="en-US" dirty="0"/>
              <a:t>Protection systems rely on complete data to correctly identify and isolate faults</a:t>
            </a:r>
          </a:p>
          <a:p>
            <a:pPr lvl="1"/>
            <a:r>
              <a:rPr lang="en-US" dirty="0"/>
              <a:t>Latency is critical, as prolonged existence of fault can threaten system stability</a:t>
            </a:r>
          </a:p>
          <a:p>
            <a:r>
              <a:rPr lang="en-US" dirty="0"/>
              <a:t>Simultaneous restoration of power and ICT system is a critical step in the </a:t>
            </a:r>
            <a:r>
              <a:rPr lang="en-US" dirty="0" err="1"/>
              <a:t>blackstart</a:t>
            </a:r>
            <a:r>
              <a:rPr lang="en-US" dirty="0"/>
              <a:t> process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F74B3-E1E2-40A5-B144-678DCBB36B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30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BC0A-7E7A-45B9-BCB0-04C70E2C41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</p:spTree>
    <p:extLst>
      <p:ext uri="{BB962C8B-B14F-4D97-AF65-F5344CB8AC3E}">
        <p14:creationId xmlns:p14="http://schemas.microsoft.com/office/powerpoint/2010/main" val="280801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75AC13-4586-4F15-B1AC-8FDCAB3D5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96211"/>
              </p:ext>
            </p:extLst>
          </p:nvPr>
        </p:nvGraphicFramePr>
        <p:xfrm>
          <a:off x="431374" y="1124744"/>
          <a:ext cx="11151028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179">
                  <a:extLst>
                    <a:ext uri="{9D8B030D-6E8A-4147-A177-3AD203B41FA5}">
                      <a16:colId xmlns:a16="http://schemas.microsoft.com/office/drawing/2014/main" val="3050047172"/>
                    </a:ext>
                  </a:extLst>
                </a:gridCol>
                <a:gridCol w="9261849">
                  <a:extLst>
                    <a:ext uri="{9D8B030D-6E8A-4147-A177-3AD203B41FA5}">
                      <a16:colId xmlns:a16="http://schemas.microsoft.com/office/drawing/2014/main" val="2624010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Basmadjin</a:t>
                      </a:r>
                      <a:r>
                        <a:rPr lang="en-GB" sz="1600" b="1" dirty="0"/>
                        <a:t> 2012, </a:t>
                      </a:r>
                      <a:r>
                        <a:rPr lang="en-US" sz="1600" b="1" dirty="0" err="1">
                          <a:latin typeface="+mn-lt"/>
                          <a:cs typeface="Arial" panose="020B0604020202020204" pitchFamily="34" charset="0"/>
                        </a:rPr>
                        <a:t>SustainIT</a:t>
                      </a:r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 2012]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Basmadjian</a:t>
                      </a:r>
                      <a:r>
                        <a:rPr lang="en-GB" sz="1600" dirty="0"/>
                        <a:t>, R., </a:t>
                      </a:r>
                      <a:r>
                        <a:rPr lang="en-GB" sz="1600" dirty="0" err="1"/>
                        <a:t>Niedermeier</a:t>
                      </a:r>
                      <a:r>
                        <a:rPr lang="en-GB" sz="1600" dirty="0"/>
                        <a:t>,  F. and de Meer, H., "Modelling and Analysing the Power Consumption of Idle Servers," in Proc. of the 2nd IFIP Conf. on Sustainable Internet and ICT for Sustainability (</a:t>
                      </a:r>
                      <a:r>
                        <a:rPr lang="en-GB" sz="1600" dirty="0" err="1"/>
                        <a:t>SustainIT</a:t>
                      </a:r>
                      <a:r>
                        <a:rPr lang="en-GB" sz="1600" dirty="0"/>
                        <a:t> 2012), IFIP, 9 pages, 2012.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0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Basmadjin</a:t>
                      </a:r>
                      <a:r>
                        <a:rPr lang="en-GB" sz="1600" b="1" dirty="0"/>
                        <a:t> 2018, T. on Smart Grid]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Basmadjian</a:t>
                      </a:r>
                      <a:r>
                        <a:rPr lang="en-GB" sz="1600" dirty="0"/>
                        <a:t>, R., Botero, J. F., Giuliani, G., </a:t>
                      </a:r>
                      <a:r>
                        <a:rPr lang="en-GB" sz="1600" dirty="0" err="1"/>
                        <a:t>Hesselbach</a:t>
                      </a:r>
                      <a:r>
                        <a:rPr lang="en-GB" sz="1600" dirty="0"/>
                        <a:t>, X., </a:t>
                      </a:r>
                      <a:r>
                        <a:rPr lang="en-GB" sz="1600" dirty="0" err="1"/>
                        <a:t>Klingert</a:t>
                      </a:r>
                      <a:r>
                        <a:rPr lang="en-GB" sz="1600" dirty="0"/>
                        <a:t>, S., and de Meer,  H., "Making Data </a:t>
                      </a:r>
                      <a:r>
                        <a:rPr lang="en-GB" sz="1600" dirty="0" err="1"/>
                        <a:t>Centers</a:t>
                      </a:r>
                      <a:r>
                        <a:rPr lang="en-GB" sz="1600" dirty="0"/>
                        <a:t> Fit for Demand Response: Introducing </a:t>
                      </a:r>
                      <a:r>
                        <a:rPr lang="en-GB" sz="1600" dirty="0" err="1"/>
                        <a:t>GreenSDA</a:t>
                      </a:r>
                      <a:r>
                        <a:rPr lang="en-GB" sz="1600" dirty="0"/>
                        <a:t> and </a:t>
                      </a:r>
                      <a:r>
                        <a:rPr lang="en-GB" sz="1600" dirty="0" err="1"/>
                        <a:t>GreenSLA</a:t>
                      </a:r>
                      <a:r>
                        <a:rPr lang="en-GB" sz="1600" dirty="0"/>
                        <a:t> Contracts," in</a:t>
                      </a:r>
                      <a:r>
                        <a:rPr lang="en-GB" sz="1600" i="1" dirty="0"/>
                        <a:t> IEEE Transactions on Smart Grid</a:t>
                      </a:r>
                      <a:r>
                        <a:rPr lang="en-GB" sz="1600" dirty="0"/>
                        <a:t>, vol. 9 , no. 4 , pp. 3453-3464, 2018, DOI: 10.1109/TSG.2016.2632526.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[De Meer 2025, RNDM 2024]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 Meer, H., Patil, A., </a:t>
                      </a:r>
                      <a:r>
                        <a:rPr lang="en-GB" sz="1600" dirty="0" err="1"/>
                        <a:t>Lechl</a:t>
                      </a:r>
                      <a:r>
                        <a:rPr lang="en-GB" sz="1600" dirty="0"/>
                        <a:t>, M., and Volkova, A., "On the Resilience of Mutually Dependent Power and Data Networks" in 14th Int’l. Workshop on Resilient Networks Design and </a:t>
                      </a:r>
                      <a:r>
                        <a:rPr lang="en-GB" sz="1600" dirty="0" err="1"/>
                        <a:t>Modeling</a:t>
                      </a:r>
                      <a:r>
                        <a:rPr lang="en-GB" sz="1600" dirty="0"/>
                        <a:t> (RNDM), Nov. 25-27, 2024, Pompei (Napoli), Italy, IEEE , Jan. 2025. pp. 1-9. DOI: 10.1109/RNDM64105.2024.10820386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90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Klaes</a:t>
                      </a:r>
                      <a:r>
                        <a:rPr lang="en-GB" sz="1600" b="1" dirty="0"/>
                        <a:t> 2020, DACH+ Energy Informatics Conf]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Klaes</a:t>
                      </a:r>
                      <a:r>
                        <a:rPr lang="en-GB" sz="1600" dirty="0"/>
                        <a:t>, M., Narayan, A., Patil, A.D., Haack, J., Lindner, M., </a:t>
                      </a:r>
                      <a:r>
                        <a:rPr lang="en-GB" sz="1600" dirty="0" err="1"/>
                        <a:t>Rehtanz</a:t>
                      </a:r>
                      <a:r>
                        <a:rPr lang="en-GB" sz="1600" dirty="0"/>
                        <a:t>, C., Braun, M., </a:t>
                      </a:r>
                      <a:r>
                        <a:rPr lang="en-GB" sz="1600" dirty="0" err="1"/>
                        <a:t>Lehnhoff</a:t>
                      </a:r>
                      <a:r>
                        <a:rPr lang="en-GB" sz="1600" dirty="0"/>
                        <a:t>, S. and de Meer, H., 2020. "State description of cyber-physical energy systems," in Springer </a:t>
                      </a:r>
                      <a:r>
                        <a:rPr lang="en-GB" sz="1600" i="1" dirty="0"/>
                        <a:t>Energy Informatics</a:t>
                      </a:r>
                      <a:r>
                        <a:rPr lang="en-GB" sz="1600" dirty="0"/>
                        <a:t>, </a:t>
                      </a:r>
                      <a:r>
                        <a:rPr lang="en-GB" sz="1600" i="1" dirty="0"/>
                        <a:t>3</a:t>
                      </a:r>
                      <a:r>
                        <a:rPr lang="en-GB" sz="1600" dirty="0"/>
                        <a:t>, pp.1-19. 9</a:t>
                      </a:r>
                      <a:r>
                        <a:rPr lang="en-GB" sz="1600" baseline="30000" dirty="0"/>
                        <a:t>th</a:t>
                      </a:r>
                      <a:r>
                        <a:rPr lang="en-GB" sz="1600" dirty="0"/>
                        <a:t> DACH+ Energy Informatics Conf., Online, Oct. 2020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4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Ghasemi</a:t>
                      </a:r>
                      <a:r>
                        <a:rPr lang="en-GB" sz="1600" b="1" dirty="0"/>
                        <a:t> 2023, IEEE TNSE]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Ghasemi</a:t>
                      </a:r>
                      <a:r>
                        <a:rPr lang="en-GB" sz="1600" dirty="0"/>
                        <a:t>, A. and de Meer, H., 2023. " Robustness of interdependent power grid and communication networks to cascading failures," in </a:t>
                      </a:r>
                      <a:r>
                        <a:rPr lang="en-GB" sz="1600" i="1" dirty="0"/>
                        <a:t>IEEE Transactions on Network Science and Engineering</a:t>
                      </a:r>
                      <a:r>
                        <a:rPr lang="en-GB" sz="1600" dirty="0"/>
                        <a:t>, </a:t>
                      </a:r>
                      <a:r>
                        <a:rPr lang="en-GB" sz="1600" i="1" dirty="0"/>
                        <a:t>10</a:t>
                      </a:r>
                      <a:r>
                        <a:rPr lang="en-GB" sz="1600" dirty="0"/>
                        <a:t>(4), pp.1919-1930.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5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Lechl</a:t>
                      </a:r>
                      <a:r>
                        <a:rPr lang="en-GB" sz="1600" b="1" dirty="0"/>
                        <a:t> 2023, Elsevier RSER]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Lechl</a:t>
                      </a:r>
                      <a:r>
                        <a:rPr lang="en-GB" sz="1600" dirty="0"/>
                        <a:t>, M., </a:t>
                      </a:r>
                      <a:r>
                        <a:rPr lang="en-GB" sz="1600" dirty="0" err="1"/>
                        <a:t>Fürmann</a:t>
                      </a:r>
                      <a:r>
                        <a:rPr lang="en-GB" sz="1600" dirty="0"/>
                        <a:t>, T., de Meer, H. and </a:t>
                      </a:r>
                      <a:r>
                        <a:rPr lang="en-GB" sz="1600" dirty="0" err="1"/>
                        <a:t>Weidlich</a:t>
                      </a:r>
                      <a:r>
                        <a:rPr lang="en-GB" sz="1600" dirty="0"/>
                        <a:t>, A., </a:t>
                      </a:r>
                      <a:r>
                        <a:rPr lang="en-US" sz="1600" dirty="0"/>
                        <a:t>"</a:t>
                      </a:r>
                      <a:r>
                        <a:rPr lang="en-GB" sz="1600" dirty="0"/>
                        <a:t>A review of models for energy system flexibility requirements and potentials using the new FLEXBLOX taxonomy,"</a:t>
                      </a:r>
                      <a:r>
                        <a:rPr lang="en-US" sz="1600" dirty="0"/>
                        <a:t> in</a:t>
                      </a:r>
                      <a:r>
                        <a:rPr lang="en-GB" sz="1600" dirty="0"/>
                        <a:t> Elsevier </a:t>
                      </a:r>
                      <a:r>
                        <a:rPr lang="en-GB" sz="1600" i="1" dirty="0"/>
                        <a:t>Renewable and Sustainable Energy Reviews</a:t>
                      </a:r>
                      <a:r>
                        <a:rPr lang="en-GB" sz="1600" dirty="0"/>
                        <a:t>, </a:t>
                      </a:r>
                      <a:r>
                        <a:rPr lang="en-US" sz="1600" dirty="0"/>
                        <a:t> Vol. 184, Article no. 113570, 19 pages, 2023. DOI: 10.1016/j.rser.2023.113570.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128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EE7286-2D0D-4DC5-80BE-55CC4EA7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84A48-DE11-4895-92E9-76E4BCCB61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31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7D1D-C48F-4AB5-91E5-AA32A3BF2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</p:spTree>
    <p:extLst>
      <p:ext uri="{BB962C8B-B14F-4D97-AF65-F5344CB8AC3E}">
        <p14:creationId xmlns:p14="http://schemas.microsoft.com/office/powerpoint/2010/main" val="2692195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7286-2D0D-4DC5-80BE-55CC4EA7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3D75E-DBB7-429E-AEDB-2B178560BC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84A48-DE11-4895-92E9-76E4BCCB61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32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7D1D-C48F-4AB5-91E5-AA32A3BF2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1A37E1-F024-4C46-9B8E-263A363F8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97796"/>
              </p:ext>
            </p:extLst>
          </p:nvPr>
        </p:nvGraphicFramePr>
        <p:xfrm>
          <a:off x="431374" y="1124744"/>
          <a:ext cx="11151028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179">
                  <a:extLst>
                    <a:ext uri="{9D8B030D-6E8A-4147-A177-3AD203B41FA5}">
                      <a16:colId xmlns:a16="http://schemas.microsoft.com/office/drawing/2014/main" val="3050047172"/>
                    </a:ext>
                  </a:extLst>
                </a:gridCol>
                <a:gridCol w="9261849">
                  <a:extLst>
                    <a:ext uri="{9D8B030D-6E8A-4147-A177-3AD203B41FA5}">
                      <a16:colId xmlns:a16="http://schemas.microsoft.com/office/drawing/2014/main" val="2624010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Fürmann</a:t>
                      </a:r>
                      <a:r>
                        <a:rPr lang="en-GB" sz="1600" b="1" dirty="0"/>
                        <a:t> 2023, DACH+ Energy Informatics Conf]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Fürmann</a:t>
                      </a:r>
                      <a:r>
                        <a:rPr lang="en-GB" sz="1600" dirty="0"/>
                        <a:t>, T., </a:t>
                      </a:r>
                      <a:r>
                        <a:rPr lang="en-GB" sz="1600" dirty="0" err="1"/>
                        <a:t>Lechl</a:t>
                      </a:r>
                      <a:r>
                        <a:rPr lang="en-GB" sz="1600" dirty="0"/>
                        <a:t>, M., de Meer, H. and </a:t>
                      </a:r>
                      <a:r>
                        <a:rPr lang="en-GB" sz="1600" dirty="0" err="1"/>
                        <a:t>Weidlich</a:t>
                      </a:r>
                      <a:r>
                        <a:rPr lang="en-GB" sz="1600" dirty="0"/>
                        <a:t>, A.,</a:t>
                      </a:r>
                      <a:r>
                        <a:rPr lang="en-US" sz="1600" dirty="0"/>
                        <a:t> "From Computer Systems to Power Systems: Using Stochastic Network Calculus for Flexibility Analysis in Power Systems," 12th DACH+ Energy Informatics Conf., Vienna, Published in Springer </a:t>
                      </a:r>
                      <a:r>
                        <a:rPr lang="en-US" sz="1600" i="1" dirty="0"/>
                        <a:t>Energy Informatics</a:t>
                      </a:r>
                      <a:r>
                        <a:rPr lang="en-US" sz="1600" dirty="0"/>
                        <a:t>, Vol. 6 (Issue 1), Article no. 36, 20 pages, 2023. DOI: 10.1186/s42162-023-00286-z.</a:t>
                      </a:r>
                      <a:r>
                        <a:rPr lang="en-GB" sz="1600" dirty="0"/>
                        <a:t>T.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0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</a:t>
                      </a:r>
                      <a:r>
                        <a:rPr lang="en-GB" sz="1600" b="1" dirty="0" err="1"/>
                        <a:t>Lechl</a:t>
                      </a:r>
                      <a:r>
                        <a:rPr lang="en-GB" sz="1600" b="1" dirty="0"/>
                        <a:t> 2025, Elsevier Applied Energy]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Lechl</a:t>
                      </a:r>
                      <a:r>
                        <a:rPr lang="en-GB" sz="1600" dirty="0"/>
                        <a:t>, M., de Meer, H. and </a:t>
                      </a:r>
                      <a:r>
                        <a:rPr lang="en-GB" sz="1600" dirty="0" err="1"/>
                        <a:t>Fürmann</a:t>
                      </a:r>
                      <a:r>
                        <a:rPr lang="en-GB" sz="1600" dirty="0"/>
                        <a:t>, T., "A Stochastic Flexibility Calculus for Uncertainty-Aware Energy Flexibility Management," Elsevier </a:t>
                      </a:r>
                      <a:r>
                        <a:rPr lang="en-GB" sz="1600" i="1" dirty="0"/>
                        <a:t>Applied Energy</a:t>
                      </a:r>
                      <a:r>
                        <a:rPr lang="en-GB" sz="1600" dirty="0"/>
                        <a:t>, Vol. 379, Article no. 124907, 16 pages, Feb. 2025.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[Patil 2024, IET RPG]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Patil, A.D., </a:t>
                      </a:r>
                      <a:r>
                        <a:rPr lang="en-GB" sz="1600" dirty="0" err="1"/>
                        <a:t>Ghasemi</a:t>
                      </a:r>
                      <a:r>
                        <a:rPr lang="en-GB" sz="1600" dirty="0"/>
                        <a:t>, A., de Meer, H.:  "Analysis of protection blinding in active distribution grids,“ in </a:t>
                      </a:r>
                      <a:r>
                        <a:rPr lang="en-GB" sz="1600" i="1" dirty="0"/>
                        <a:t>IET Renew. Power </a:t>
                      </a:r>
                      <a:r>
                        <a:rPr lang="en-GB" sz="1600" i="1" dirty="0" err="1"/>
                        <a:t>Gener</a:t>
                      </a:r>
                      <a:r>
                        <a:rPr lang="en-GB" sz="1600" i="1" dirty="0"/>
                        <a:t>.</a:t>
                      </a:r>
                      <a:r>
                        <a:rPr lang="en-GB" sz="1600" dirty="0"/>
                        <a:t> 18, 1783–1797 (2024). https://doi.org/10.1049/rpg2.13037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90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[Patil 2024, IEEE TNSM]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Patil, A.D., </a:t>
                      </a:r>
                      <a:r>
                        <a:rPr lang="en-GB" sz="1600" dirty="0" err="1"/>
                        <a:t>Ghasemi</a:t>
                      </a:r>
                      <a:r>
                        <a:rPr lang="en-GB" sz="1600" dirty="0"/>
                        <a:t>, A. and de Meer, H., "Optimal Redundant Sensor Placement for Protection Blinding in Active Distribution Grids," in </a:t>
                      </a:r>
                      <a:r>
                        <a:rPr lang="en-GB" sz="1600" i="1" dirty="0"/>
                        <a:t>IEEE Transactions on Network and Service Management, accepted Nov. </a:t>
                      </a:r>
                      <a:r>
                        <a:rPr lang="en-GB" sz="1600" dirty="0"/>
                        <a:t>2024 [early access on </a:t>
                      </a:r>
                      <a:r>
                        <a:rPr lang="en-GB" sz="1600" dirty="0" err="1"/>
                        <a:t>IEEExplore</a:t>
                      </a:r>
                      <a:r>
                        <a:rPr lang="en-GB" sz="1600" dirty="0"/>
                        <a:t>], DOI: 10.1109/TNSM.2024.3497296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4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[Patil 2024, DACH+ Energy Informatics Conf]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Patil, A.D., de Meer, H., Heegaard, P. E., and </a:t>
                      </a:r>
                      <a:r>
                        <a:rPr lang="en-GB" sz="1600" dirty="0" err="1"/>
                        <a:t>Helvik</a:t>
                      </a:r>
                      <a:r>
                        <a:rPr lang="en-GB" sz="1600" dirty="0"/>
                        <a:t>, B. E., "</a:t>
                      </a:r>
                      <a:r>
                        <a:rPr lang="en-GB" sz="1600" dirty="0" err="1"/>
                        <a:t>Modeling</a:t>
                      </a:r>
                      <a:r>
                        <a:rPr lang="en-GB" sz="1600" dirty="0"/>
                        <a:t> the performance of protection systems in smart active distribution grids," in </a:t>
                      </a:r>
                      <a:r>
                        <a:rPr lang="en-GB" sz="1600" i="1" dirty="0"/>
                        <a:t>ACM </a:t>
                      </a:r>
                      <a:r>
                        <a:rPr lang="en-GB" sz="1600" i="1" dirty="0" err="1"/>
                        <a:t>SIGEnergy</a:t>
                      </a:r>
                      <a:r>
                        <a:rPr lang="en-GB" sz="1600" i="1" dirty="0"/>
                        <a:t> Energy Informatics Review</a:t>
                      </a:r>
                      <a:r>
                        <a:rPr lang="en-GB" sz="1600" dirty="0"/>
                        <a:t>, Vol. 4(4), pp. 94-109, 13</a:t>
                      </a:r>
                      <a:r>
                        <a:rPr lang="en-GB" sz="1600" baseline="30000" dirty="0"/>
                        <a:t>th</a:t>
                      </a:r>
                      <a:r>
                        <a:rPr lang="en-GB" sz="1600" dirty="0"/>
                        <a:t>  DACH+ Energy Informatics Conf. Lugano, Switzerland, Oct. 2024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5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/>
                        <a:t>[Volkova </a:t>
                      </a:r>
                      <a:r>
                        <a:rPr lang="en-GB" sz="1600" b="1" dirty="0"/>
                        <a:t>2024, </a:t>
                      </a:r>
                      <a:r>
                        <a:rPr lang="en-GB" sz="1600" b="1"/>
                        <a:t>IEEE TNSM]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Volkova, A., </a:t>
                      </a:r>
                      <a:r>
                        <a:rPr lang="en-GB" sz="1600" dirty="0" err="1"/>
                        <a:t>Ghasemi</a:t>
                      </a:r>
                      <a:r>
                        <a:rPr lang="en-GB" sz="1600" dirty="0"/>
                        <a:t>, A. and de Meer, H., "Towards Forming Optimal Communication Network for Effective Power System Restoration," in </a:t>
                      </a:r>
                      <a:r>
                        <a:rPr lang="en-GB" sz="1600" i="1" dirty="0"/>
                        <a:t>IEEE Transactions on Network and Service Management</a:t>
                      </a:r>
                      <a:r>
                        <a:rPr lang="en-GB" sz="1600" dirty="0"/>
                        <a:t>, vol. 21, no. 5, pp. 5250-5259, July. 2024, </a:t>
                      </a:r>
                      <a:r>
                        <a:rPr lang="en-GB" sz="1600" dirty="0" err="1"/>
                        <a:t>doi</a:t>
                      </a:r>
                      <a:r>
                        <a:rPr lang="en-GB" sz="1600" dirty="0"/>
                        <a:t>: 10.1109/TNSM.2024.3429204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1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76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 sz="quarter"/>
          </p:nvPr>
        </p:nvSpPr>
        <p:spPr>
          <a:xfrm>
            <a:off x="1847528" y="2420888"/>
            <a:ext cx="8496944" cy="1612776"/>
          </a:xfrm>
        </p:spPr>
        <p:txBody>
          <a:bodyPr/>
          <a:lstStyle/>
          <a:p>
            <a:r>
              <a:rPr lang="en-US" dirty="0"/>
              <a:t>Thank you for your attention!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82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BD73A96-469C-48F5-B657-0FA1918E1DE2}"/>
              </a:ext>
            </a:extLst>
          </p:cNvPr>
          <p:cNvSpPr/>
          <p:nvPr/>
        </p:nvSpPr>
        <p:spPr>
          <a:xfrm>
            <a:off x="6372225" y="0"/>
            <a:ext cx="5819775" cy="623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2AE4-67D8-4C56-8D4E-61806EDC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1. 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DA0E0-AA17-4518-AB63-C3C94DD3BF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Large-scale generation connected to transmission</a:t>
            </a:r>
            <a:br>
              <a:rPr lang="en-GB" dirty="0"/>
            </a:br>
            <a:r>
              <a:rPr lang="en-GB" dirty="0"/>
              <a:t>network</a:t>
            </a:r>
          </a:p>
          <a:p>
            <a:r>
              <a:rPr lang="en-GB" dirty="0"/>
              <a:t>Transmission network with high voltage for </a:t>
            </a:r>
            <a:br>
              <a:rPr lang="en-GB" dirty="0"/>
            </a:br>
            <a:r>
              <a:rPr lang="en-GB" dirty="0"/>
              <a:t>long-distance transport of energy</a:t>
            </a:r>
          </a:p>
          <a:p>
            <a:r>
              <a:rPr lang="en-GB" dirty="0"/>
              <a:t>Distribution network at a lower voltage for </a:t>
            </a:r>
            <a:br>
              <a:rPr lang="en-GB" dirty="0"/>
            </a:br>
            <a:r>
              <a:rPr lang="en-GB" dirty="0"/>
              <a:t>short distance transport (e.g., within a town area)</a:t>
            </a:r>
          </a:p>
          <a:p>
            <a:r>
              <a:rPr lang="en-GB" dirty="0"/>
              <a:t>End users that consume energy</a:t>
            </a:r>
          </a:p>
          <a:p>
            <a:r>
              <a:rPr lang="en-GB" dirty="0"/>
              <a:t>Renewable energy transition:</a:t>
            </a:r>
          </a:p>
          <a:p>
            <a:pPr lvl="1"/>
            <a:r>
              <a:rPr lang="en-GB" dirty="0"/>
              <a:t>Large scale renewable generation can be unpredictable </a:t>
            </a:r>
          </a:p>
          <a:p>
            <a:pPr lvl="2"/>
            <a:r>
              <a:rPr lang="en-GB" dirty="0"/>
              <a:t>E.g., weather effects on large scale wind plants</a:t>
            </a:r>
          </a:p>
          <a:p>
            <a:pPr lvl="1"/>
            <a:r>
              <a:rPr lang="en-GB" dirty="0"/>
              <a:t>End users with own generation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7B2A-E2B1-4142-95B2-A2A0D9672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AAC054-5A23-4A14-A6A6-999FA8A8E101}" type="slidenum">
              <a:rPr lang="en-US" smtClean="0">
                <a:latin typeface="+mn-lt"/>
              </a:rPr>
              <a:t>4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6B889-6166-4FF6-9ACC-F0332D5A10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001F2-A865-4D83-9E3C-DDB0B6822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6404220" y="1647785"/>
            <a:ext cx="1530280" cy="1297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04982C-E340-4121-BE29-D9402FF83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9"/>
          <a:stretch/>
        </p:blipFill>
        <p:spPr>
          <a:xfrm>
            <a:off x="6808063" y="3557945"/>
            <a:ext cx="1391793" cy="1152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3C1D58-4495-4241-830F-7ADD095B0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13" y="752109"/>
            <a:ext cx="700349" cy="7003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7BD878-EB6B-4FCF-B2F6-959A0BD71E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5"/>
          <a:stretch/>
        </p:blipFill>
        <p:spPr>
          <a:xfrm>
            <a:off x="9352553" y="5119756"/>
            <a:ext cx="767918" cy="617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A266E0-34C8-4DCD-85D9-7A9E86FA0A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6"/>
          <a:stretch/>
        </p:blipFill>
        <p:spPr>
          <a:xfrm>
            <a:off x="9959771" y="5033644"/>
            <a:ext cx="824039" cy="704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397FD6-4B11-41B4-882C-A368F8529C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07" y="5192252"/>
            <a:ext cx="472985" cy="4729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27C44-AC96-4B17-AABF-2CE417CEFB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6"/>
          <a:stretch/>
        </p:blipFill>
        <p:spPr>
          <a:xfrm>
            <a:off x="8526292" y="5033644"/>
            <a:ext cx="824039" cy="704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464C38-E98A-4D97-B637-B3A6260016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61" y="5069931"/>
            <a:ext cx="611962" cy="611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E00BC8-B7FE-4643-8AAB-FBB3FF0893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6"/>
          <a:stretch/>
        </p:blipFill>
        <p:spPr>
          <a:xfrm>
            <a:off x="7383791" y="5050300"/>
            <a:ext cx="824039" cy="7040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268C0B-AE89-4B0B-B8C2-A2AA02D8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37" y="758861"/>
            <a:ext cx="700349" cy="7003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8D3E3E-20D6-4ED1-9229-08B4A4C7C7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9"/>
          <a:stretch/>
        </p:blipFill>
        <p:spPr>
          <a:xfrm>
            <a:off x="7490036" y="1155384"/>
            <a:ext cx="700349" cy="306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34891-CD6D-4559-9D18-3A02F98877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8" b="-1"/>
          <a:stretch/>
        </p:blipFill>
        <p:spPr>
          <a:xfrm>
            <a:off x="8008035" y="1120379"/>
            <a:ext cx="700349" cy="3442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F3AD34-0DC7-4F5A-9B04-8D97578AC4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41" y="617007"/>
            <a:ext cx="700348" cy="70034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751EE1-868F-4FA7-A853-A4FA890E68A4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6533588" y="1452458"/>
            <a:ext cx="635772" cy="195327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86FC14-284A-4711-BAC6-71D137C6A97D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 flipH="1">
            <a:off x="7169360" y="1461444"/>
            <a:ext cx="670851" cy="1863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8533F8-0483-4076-83DC-FFE442E37B96}"/>
              </a:ext>
            </a:extLst>
          </p:cNvPr>
          <p:cNvCxnSpPr>
            <a:cxnSpLocks/>
            <a:stCxn id="23" idx="2"/>
            <a:endCxn id="42" idx="0"/>
          </p:cNvCxnSpPr>
          <p:nvPr/>
        </p:nvCxnSpPr>
        <p:spPr>
          <a:xfrm flipH="1">
            <a:off x="9913290" y="1317355"/>
            <a:ext cx="4225" cy="1272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8E27B9-4E90-4032-AC1A-AC64D7CFE38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7503960" y="4710637"/>
            <a:ext cx="291851" cy="33966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A6ADCB-4D5E-49C3-9A4E-4B01D9B755B1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7503960" y="4710637"/>
            <a:ext cx="1434352" cy="323007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E188C3-DB65-4CED-B73E-B5F88DA8A4AC}"/>
              </a:ext>
            </a:extLst>
          </p:cNvPr>
          <p:cNvCxnSpPr>
            <a:cxnSpLocks/>
            <a:stCxn id="47" idx="2"/>
            <a:endCxn id="15" idx="0"/>
          </p:cNvCxnSpPr>
          <p:nvPr/>
        </p:nvCxnSpPr>
        <p:spPr>
          <a:xfrm>
            <a:off x="9944144" y="4769760"/>
            <a:ext cx="427647" cy="26388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C11C22-D1E6-43BF-85CC-B3E082C65DB9}"/>
              </a:ext>
            </a:extLst>
          </p:cNvPr>
          <p:cNvSpPr txBox="1"/>
          <p:nvPr/>
        </p:nvSpPr>
        <p:spPr>
          <a:xfrm>
            <a:off x="10355965" y="599989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+mn-lt"/>
              </a:rPr>
              <a:t>Renewable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(large-</a:t>
            </a:r>
            <a:r>
              <a:rPr lang="de-DE" sz="1600" dirty="0" err="1">
                <a:latin typeface="+mn-lt"/>
              </a:rPr>
              <a:t>scale</a:t>
            </a:r>
            <a:r>
              <a:rPr lang="de-DE" sz="1600" dirty="0">
                <a:latin typeface="+mn-lt"/>
              </a:rPr>
              <a:t>)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generation</a:t>
            </a:r>
            <a:endParaRPr lang="de-DE" sz="16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E75E05-4FDA-4E1D-AF24-BA825DE286AD}"/>
              </a:ext>
            </a:extLst>
          </p:cNvPr>
          <p:cNvSpPr txBox="1"/>
          <p:nvPr/>
        </p:nvSpPr>
        <p:spPr>
          <a:xfrm>
            <a:off x="10542615" y="3902562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Distribution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Networks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C8D00-9F61-4AAB-A443-813A728C777F}"/>
              </a:ext>
            </a:extLst>
          </p:cNvPr>
          <p:cNvSpPr txBox="1"/>
          <p:nvPr/>
        </p:nvSpPr>
        <p:spPr>
          <a:xfrm>
            <a:off x="10452241" y="21054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Transmission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networks</a:t>
            </a:r>
            <a:endParaRPr lang="de-DE" sz="16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B2AF7-FD79-41F0-BD6A-BB07B9B7EF93}"/>
              </a:ext>
            </a:extLst>
          </p:cNvPr>
          <p:cNvSpPr txBox="1"/>
          <p:nvPr/>
        </p:nvSpPr>
        <p:spPr>
          <a:xfrm>
            <a:off x="10727689" y="4947084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End </a:t>
            </a:r>
            <a:r>
              <a:rPr lang="de-DE" sz="1600" dirty="0" err="1">
                <a:latin typeface="+mn-lt"/>
              </a:rPr>
              <a:t>users</a:t>
            </a:r>
            <a:r>
              <a:rPr lang="de-DE" sz="1600" dirty="0">
                <a:latin typeface="+mn-lt"/>
              </a:rPr>
              <a:t> 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(with </a:t>
            </a:r>
            <a:r>
              <a:rPr lang="de-DE" sz="1600" dirty="0" err="1">
                <a:latin typeface="+mn-lt"/>
              </a:rPr>
              <a:t>flexibility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and </a:t>
            </a:r>
            <a:r>
              <a:rPr lang="de-DE" sz="1600" dirty="0" err="1">
                <a:latin typeface="+mn-lt"/>
              </a:rPr>
              <a:t>generation</a:t>
            </a:r>
            <a:r>
              <a:rPr lang="de-DE" sz="1600" dirty="0">
                <a:latin typeface="+mn-lt"/>
              </a:rPr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282115-3DC3-434B-86E6-C1F6D2305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9148150" y="1444596"/>
            <a:ext cx="1530280" cy="12978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16ADFA-0D05-4724-AC1F-241C71E19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7807951" y="2456601"/>
            <a:ext cx="1530280" cy="12978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516EBCB-9830-4B1D-ABF3-F4780BC77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9"/>
          <a:stretch/>
        </p:blipFill>
        <p:spPr>
          <a:xfrm>
            <a:off x="9248247" y="3617068"/>
            <a:ext cx="1391793" cy="1152692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F263BC-6358-4422-897C-2F616143987E}"/>
              </a:ext>
            </a:extLst>
          </p:cNvPr>
          <p:cNvCxnSpPr>
            <a:cxnSpLocks/>
          </p:cNvCxnSpPr>
          <p:nvPr/>
        </p:nvCxnSpPr>
        <p:spPr>
          <a:xfrm flipH="1">
            <a:off x="7807951" y="2046776"/>
            <a:ext cx="1325264" cy="11233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970390-70CF-4316-AD21-46B0631E4357}"/>
              </a:ext>
            </a:extLst>
          </p:cNvPr>
          <p:cNvCxnSpPr>
            <a:cxnSpLocks/>
          </p:cNvCxnSpPr>
          <p:nvPr/>
        </p:nvCxnSpPr>
        <p:spPr>
          <a:xfrm flipH="1" flipV="1">
            <a:off x="7795811" y="2204292"/>
            <a:ext cx="138689" cy="80731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C80F52-EEE8-489B-BB68-379F57C04A30}"/>
              </a:ext>
            </a:extLst>
          </p:cNvPr>
          <p:cNvCxnSpPr>
            <a:cxnSpLocks/>
          </p:cNvCxnSpPr>
          <p:nvPr/>
        </p:nvCxnSpPr>
        <p:spPr>
          <a:xfrm flipH="1">
            <a:off x="9236858" y="2638193"/>
            <a:ext cx="539980" cy="30742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166626-8563-43EC-BE84-DF5F2CBC932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169360" y="2945616"/>
            <a:ext cx="334600" cy="612329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332FF35-FB8E-4A37-B70C-0ECF2122B5C6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9736512" y="4769760"/>
            <a:ext cx="207632" cy="349996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84784B-0419-4388-A964-755B840BF39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503960" y="4710637"/>
            <a:ext cx="803057" cy="402776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67BCC01-99A0-4BF3-AA85-48912102E2DA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flipV="1">
            <a:off x="7250042" y="4710637"/>
            <a:ext cx="253918" cy="3592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065C45B-85C8-4891-8713-F04A6F21DFE2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>
            <a:off x="9913290" y="2742427"/>
            <a:ext cx="30854" cy="8746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B36D9062-C618-4C31-8C34-BA7BE359E3B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373" y="821334"/>
            <a:ext cx="8736971" cy="432047"/>
          </a:xfrm>
        </p:spPr>
        <p:txBody>
          <a:bodyPr/>
          <a:lstStyle/>
          <a:p>
            <a:r>
              <a:rPr lang="en-GB" b="1" dirty="0"/>
              <a:t>The power system</a:t>
            </a:r>
          </a:p>
        </p:txBody>
      </p:sp>
    </p:spTree>
    <p:extLst>
      <p:ext uri="{BB962C8B-B14F-4D97-AF65-F5344CB8AC3E}">
        <p14:creationId xmlns:p14="http://schemas.microsoft.com/office/powerpoint/2010/main" val="47755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BD73A96-469C-48F5-B657-0FA1918E1DE2}"/>
              </a:ext>
            </a:extLst>
          </p:cNvPr>
          <p:cNvSpPr/>
          <p:nvPr/>
        </p:nvSpPr>
        <p:spPr>
          <a:xfrm>
            <a:off x="6372225" y="0"/>
            <a:ext cx="5819775" cy="623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2AE4-67D8-4C56-8D4E-61806EDC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1. 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9B5DA-6A29-4D37-9EEC-63E8FC98E16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373" y="821334"/>
            <a:ext cx="8736971" cy="432047"/>
          </a:xfrm>
        </p:spPr>
        <p:txBody>
          <a:bodyPr/>
          <a:lstStyle/>
          <a:p>
            <a:r>
              <a:rPr lang="en-GB" b="1" dirty="0"/>
              <a:t>On resilience: degraded dependability </a:t>
            </a:r>
            <a:r>
              <a:rPr lang="en-GB" b="1" u="sng" dirty="0"/>
              <a:t>due to changes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DA0E0-AA17-4518-AB63-C3C94DD3BF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374" y="1276874"/>
            <a:ext cx="11151028" cy="4392613"/>
          </a:xfrm>
        </p:spPr>
        <p:txBody>
          <a:bodyPr/>
          <a:lstStyle/>
          <a:p>
            <a:r>
              <a:rPr lang="en-US" dirty="0"/>
              <a:t>As critical infrastructures, power grids must be dependable</a:t>
            </a:r>
          </a:p>
          <a:p>
            <a:r>
              <a:rPr lang="en-US" dirty="0"/>
              <a:t>However, power grids currently face major changes:</a:t>
            </a:r>
          </a:p>
          <a:p>
            <a:pPr lvl="1"/>
            <a:r>
              <a:rPr lang="en-US" dirty="0"/>
              <a:t>Inclusion of more renewable generation</a:t>
            </a:r>
          </a:p>
          <a:p>
            <a:pPr lvl="1"/>
            <a:r>
              <a:rPr lang="en-US" dirty="0"/>
              <a:t>Decommissioning of fossil fuel and nuclear generation</a:t>
            </a:r>
          </a:p>
          <a:p>
            <a:pPr lvl="1"/>
            <a:r>
              <a:rPr lang="en-US" dirty="0"/>
              <a:t>Increasing costs for oil and gas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Increasing unpredictability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Rising unpredictability can threaten the system’s resilience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Due to excessive deviation between generation and demand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Decreasing reliability of supply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Quantified by System Average Interruption Duration Index (SAIDI)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Degradation of power quality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7B2A-E2B1-4142-95B2-A2A0D9672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AAC054-5A23-4A14-A6A6-999FA8A8E101}" type="slidenum">
              <a:rPr lang="en-US" smtClean="0">
                <a:latin typeface="+mn-lt"/>
              </a:rPr>
              <a:t>5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6B889-6166-4FF6-9ACC-F0332D5A10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7BD878-EB6B-4FCF-B2F6-959A0BD71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5"/>
          <a:stretch/>
        </p:blipFill>
        <p:spPr>
          <a:xfrm>
            <a:off x="9352553" y="5119756"/>
            <a:ext cx="767918" cy="617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A266E0-34C8-4DCD-85D9-7A9E86FA0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6"/>
          <a:stretch/>
        </p:blipFill>
        <p:spPr>
          <a:xfrm>
            <a:off x="9959771" y="5033644"/>
            <a:ext cx="824039" cy="704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F3AD34-0DC7-4F5A-9B04-8D97578AC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41" y="617007"/>
            <a:ext cx="700348" cy="70034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8533F8-0483-4076-83DC-FFE442E37B96}"/>
              </a:ext>
            </a:extLst>
          </p:cNvPr>
          <p:cNvCxnSpPr>
            <a:cxnSpLocks/>
            <a:stCxn id="23" idx="2"/>
            <a:endCxn id="42" idx="0"/>
          </p:cNvCxnSpPr>
          <p:nvPr/>
        </p:nvCxnSpPr>
        <p:spPr>
          <a:xfrm flipH="1">
            <a:off x="9913290" y="1317355"/>
            <a:ext cx="4225" cy="1272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E188C3-DB65-4CED-B73E-B5F88DA8A4AC}"/>
              </a:ext>
            </a:extLst>
          </p:cNvPr>
          <p:cNvCxnSpPr>
            <a:cxnSpLocks/>
            <a:stCxn id="47" idx="2"/>
            <a:endCxn id="15" idx="0"/>
          </p:cNvCxnSpPr>
          <p:nvPr/>
        </p:nvCxnSpPr>
        <p:spPr>
          <a:xfrm>
            <a:off x="9944144" y="4769760"/>
            <a:ext cx="427647" cy="26388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C11C22-D1E6-43BF-85CC-B3E082C65DB9}"/>
              </a:ext>
            </a:extLst>
          </p:cNvPr>
          <p:cNvSpPr txBox="1"/>
          <p:nvPr/>
        </p:nvSpPr>
        <p:spPr>
          <a:xfrm>
            <a:off x="10355965" y="599989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+mn-lt"/>
              </a:rPr>
              <a:t>Renewable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(large-</a:t>
            </a:r>
            <a:r>
              <a:rPr lang="de-DE" sz="1600" dirty="0" err="1">
                <a:latin typeface="+mn-lt"/>
              </a:rPr>
              <a:t>scale</a:t>
            </a:r>
            <a:r>
              <a:rPr lang="de-DE" sz="1600" dirty="0">
                <a:latin typeface="+mn-lt"/>
              </a:rPr>
              <a:t>)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generation</a:t>
            </a:r>
            <a:endParaRPr lang="de-DE" sz="16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E75E05-4FDA-4E1D-AF24-BA825DE286AD}"/>
              </a:ext>
            </a:extLst>
          </p:cNvPr>
          <p:cNvSpPr txBox="1"/>
          <p:nvPr/>
        </p:nvSpPr>
        <p:spPr>
          <a:xfrm>
            <a:off x="10542615" y="3902562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Distribution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Networks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C8D00-9F61-4AAB-A443-813A728C777F}"/>
              </a:ext>
            </a:extLst>
          </p:cNvPr>
          <p:cNvSpPr txBox="1"/>
          <p:nvPr/>
        </p:nvSpPr>
        <p:spPr>
          <a:xfrm>
            <a:off x="10452241" y="21054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Transmission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networks</a:t>
            </a:r>
            <a:endParaRPr lang="de-DE" sz="16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B2AF7-FD79-41F0-BD6A-BB07B9B7EF93}"/>
              </a:ext>
            </a:extLst>
          </p:cNvPr>
          <p:cNvSpPr txBox="1"/>
          <p:nvPr/>
        </p:nvSpPr>
        <p:spPr>
          <a:xfrm>
            <a:off x="10727689" y="4947084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End-users 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</a:t>
            </a:r>
            <a:r>
              <a:rPr lang="de-DE" sz="1600" dirty="0" err="1">
                <a:latin typeface="+mn-lt"/>
              </a:rPr>
              <a:t>with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flexibility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and </a:t>
            </a:r>
            <a:r>
              <a:rPr lang="de-DE" sz="1600" dirty="0" err="1">
                <a:latin typeface="+mn-lt"/>
              </a:rPr>
              <a:t>generation</a:t>
            </a:r>
            <a:r>
              <a:rPr lang="de-DE" sz="1600" dirty="0">
                <a:latin typeface="+mn-lt"/>
              </a:rPr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282115-3DC3-434B-86E6-C1F6D2305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9148150" y="1444596"/>
            <a:ext cx="1530280" cy="12978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516EBCB-9830-4B1D-ABF3-F4780BC774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9"/>
          <a:stretch/>
        </p:blipFill>
        <p:spPr>
          <a:xfrm>
            <a:off x="9248247" y="3617068"/>
            <a:ext cx="1391793" cy="1152692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332FF35-FB8E-4A37-B70C-0ECF2122B5C6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9736512" y="4769760"/>
            <a:ext cx="207632" cy="349996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065C45B-85C8-4891-8713-F04A6F21DFE2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>
            <a:off x="9913290" y="2742427"/>
            <a:ext cx="30854" cy="8746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1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BD73A96-469C-48F5-B657-0FA1918E1DE2}"/>
              </a:ext>
            </a:extLst>
          </p:cNvPr>
          <p:cNvSpPr/>
          <p:nvPr/>
        </p:nvSpPr>
        <p:spPr>
          <a:xfrm>
            <a:off x="9012104" y="0"/>
            <a:ext cx="3179896" cy="623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DA0E0-AA17-4518-AB63-C3C94DD3BF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On system level: Balance overall supply and demand</a:t>
            </a:r>
          </a:p>
          <a:p>
            <a:pPr lvl="1"/>
            <a:r>
              <a:rPr lang="en-GB" dirty="0"/>
              <a:t>Requires a forecast of generated power and demand</a:t>
            </a:r>
          </a:p>
          <a:p>
            <a:pPr lvl="1"/>
            <a:r>
              <a:rPr lang="en-US" dirty="0"/>
              <a:t>F</a:t>
            </a:r>
            <a:r>
              <a:rPr lang="en-GB" dirty="0" err="1"/>
              <a:t>orecasts</a:t>
            </a:r>
            <a:r>
              <a:rPr lang="en-GB" dirty="0"/>
              <a:t> can be imprecise</a:t>
            </a:r>
          </a:p>
          <a:p>
            <a:pPr lvl="1"/>
            <a:r>
              <a:rPr lang="en-US" dirty="0"/>
              <a:t>The goal is to make the system “plannable”</a:t>
            </a:r>
          </a:p>
          <a:p>
            <a:pPr lvl="1"/>
            <a:endParaRPr lang="en-GB" dirty="0"/>
          </a:p>
          <a:p>
            <a:r>
              <a:rPr lang="en-GB" dirty="0"/>
              <a:t>On a large scale generator level: Market operation</a:t>
            </a:r>
          </a:p>
          <a:p>
            <a:pPr lvl="1"/>
            <a:r>
              <a:rPr lang="en-GB" dirty="0"/>
              <a:t>Energy is sold on markets in various time-scales</a:t>
            </a:r>
            <a:br>
              <a:rPr lang="en-GB" dirty="0"/>
            </a:br>
            <a:r>
              <a:rPr lang="en-GB" dirty="0"/>
              <a:t>e.g., day-ahead or minutes ahead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32AE4-67D8-4C56-8D4E-61806EDC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1.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7B2A-E2B1-4142-95B2-A2A0D9672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AAC054-5A23-4A14-A6A6-999FA8A8E101}" type="slidenum">
              <a:rPr lang="en-US" smtClean="0">
                <a:latin typeface="+mn-lt"/>
              </a:rPr>
              <a:t>6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6B889-6166-4FF6-9ACC-F0332D5A10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7BD878-EB6B-4FCF-B2F6-959A0BD71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5"/>
          <a:stretch/>
        </p:blipFill>
        <p:spPr>
          <a:xfrm>
            <a:off x="9352553" y="5119756"/>
            <a:ext cx="767918" cy="617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A266E0-34C8-4DCD-85D9-7A9E86FA0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6"/>
          <a:stretch/>
        </p:blipFill>
        <p:spPr>
          <a:xfrm>
            <a:off x="9959771" y="5033644"/>
            <a:ext cx="824039" cy="704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F3AD34-0DC7-4F5A-9B04-8D97578AC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41" y="617007"/>
            <a:ext cx="700348" cy="70034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8533F8-0483-4076-83DC-FFE442E37B96}"/>
              </a:ext>
            </a:extLst>
          </p:cNvPr>
          <p:cNvCxnSpPr>
            <a:cxnSpLocks/>
            <a:stCxn id="23" idx="2"/>
            <a:endCxn id="42" idx="0"/>
          </p:cNvCxnSpPr>
          <p:nvPr/>
        </p:nvCxnSpPr>
        <p:spPr>
          <a:xfrm flipH="1">
            <a:off x="9913290" y="1317355"/>
            <a:ext cx="4225" cy="1272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E188C3-DB65-4CED-B73E-B5F88DA8A4AC}"/>
              </a:ext>
            </a:extLst>
          </p:cNvPr>
          <p:cNvCxnSpPr>
            <a:cxnSpLocks/>
            <a:stCxn id="47" idx="2"/>
            <a:endCxn id="15" idx="0"/>
          </p:cNvCxnSpPr>
          <p:nvPr/>
        </p:nvCxnSpPr>
        <p:spPr>
          <a:xfrm>
            <a:off x="9944144" y="4769760"/>
            <a:ext cx="427647" cy="26388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C11C22-D1E6-43BF-85CC-B3E082C65DB9}"/>
              </a:ext>
            </a:extLst>
          </p:cNvPr>
          <p:cNvSpPr txBox="1"/>
          <p:nvPr/>
        </p:nvSpPr>
        <p:spPr>
          <a:xfrm>
            <a:off x="10355965" y="599989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+mn-lt"/>
              </a:rPr>
              <a:t>Renewable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(large-</a:t>
            </a:r>
            <a:r>
              <a:rPr lang="de-DE" sz="1600" dirty="0" err="1">
                <a:latin typeface="+mn-lt"/>
              </a:rPr>
              <a:t>scale</a:t>
            </a:r>
            <a:r>
              <a:rPr lang="de-DE" sz="1600" dirty="0">
                <a:latin typeface="+mn-lt"/>
              </a:rPr>
              <a:t>)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generation</a:t>
            </a:r>
            <a:endParaRPr lang="de-DE" sz="16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E75E05-4FDA-4E1D-AF24-BA825DE286AD}"/>
              </a:ext>
            </a:extLst>
          </p:cNvPr>
          <p:cNvSpPr txBox="1"/>
          <p:nvPr/>
        </p:nvSpPr>
        <p:spPr>
          <a:xfrm>
            <a:off x="10542615" y="3902562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Distribution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Networks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C8D00-9F61-4AAB-A443-813A728C777F}"/>
              </a:ext>
            </a:extLst>
          </p:cNvPr>
          <p:cNvSpPr txBox="1"/>
          <p:nvPr/>
        </p:nvSpPr>
        <p:spPr>
          <a:xfrm>
            <a:off x="10452241" y="21054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Transmission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networks</a:t>
            </a:r>
            <a:endParaRPr lang="de-DE" sz="16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B2AF7-FD79-41F0-BD6A-BB07B9B7EF93}"/>
              </a:ext>
            </a:extLst>
          </p:cNvPr>
          <p:cNvSpPr txBox="1"/>
          <p:nvPr/>
        </p:nvSpPr>
        <p:spPr>
          <a:xfrm>
            <a:off x="10727689" y="4947084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End-users 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(</a:t>
            </a:r>
            <a:r>
              <a:rPr lang="de-DE" sz="1600" dirty="0" err="1">
                <a:latin typeface="+mn-lt"/>
              </a:rPr>
              <a:t>with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flexibility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and </a:t>
            </a:r>
            <a:r>
              <a:rPr lang="de-DE" sz="1600" dirty="0" err="1">
                <a:latin typeface="+mn-lt"/>
              </a:rPr>
              <a:t>generation</a:t>
            </a:r>
            <a:r>
              <a:rPr lang="de-DE" sz="1600" dirty="0">
                <a:latin typeface="+mn-lt"/>
              </a:rPr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282115-3DC3-434B-86E6-C1F6D2305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9148150" y="1444596"/>
            <a:ext cx="1530280" cy="12978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516EBCB-9830-4B1D-ABF3-F4780BC774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9"/>
          <a:stretch/>
        </p:blipFill>
        <p:spPr>
          <a:xfrm>
            <a:off x="9248247" y="3617068"/>
            <a:ext cx="1391793" cy="1152692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332FF35-FB8E-4A37-B70C-0ECF2122B5C6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9736512" y="4769760"/>
            <a:ext cx="207632" cy="349996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065C45B-85C8-4891-8713-F04A6F21DFE2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>
            <a:off x="9913290" y="2742427"/>
            <a:ext cx="30854" cy="87464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82A127-3445-46F6-838F-D6F5B191497C}"/>
              </a:ext>
            </a:extLst>
          </p:cNvPr>
          <p:cNvSpPr txBox="1"/>
          <p:nvPr/>
        </p:nvSpPr>
        <p:spPr>
          <a:xfrm>
            <a:off x="1904301" y="5119756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Balance consumption and generation at all times!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E22014C1-1AF4-4987-8F6A-5BF04BF90F0D}"/>
              </a:ext>
            </a:extLst>
          </p:cNvPr>
          <p:cNvSpPr txBox="1">
            <a:spLocks/>
          </p:cNvSpPr>
          <p:nvPr/>
        </p:nvSpPr>
        <p:spPr>
          <a:xfrm>
            <a:off x="431373" y="821334"/>
            <a:ext cx="8736971" cy="4320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1"/>
                </a:solidFill>
                <a:latin typeface="+mn-lt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rgbClr val="F29400"/>
                </a:solidFill>
                <a:latin typeface="+mn-lt"/>
              </a:defRPr>
            </a:lvl3pPr>
            <a:lvl4pPr marL="15605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chemeClr val="accent2"/>
                </a:solidFill>
                <a:latin typeface="+mn-lt"/>
              </a:defRPr>
            </a:lvl4pPr>
            <a:lvl5pPr marL="21701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>
                <a:solidFill>
                  <a:srgbClr val="FFBC4F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55000"/>
              <a:buFont typeface="Marlett" pitchFamily="2" charset="2"/>
              <a:buChar char="g"/>
              <a:defRPr sz="1600">
                <a:solidFill>
                  <a:srgbClr val="0060A8"/>
                </a:solidFill>
                <a:latin typeface="+mn-lt"/>
              </a:defRPr>
            </a:lvl9pPr>
          </a:lstStyle>
          <a:p>
            <a:r>
              <a:rPr lang="en-GB" b="1" dirty="0"/>
              <a:t>Role of communication: power forecasting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1470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85EA-E160-4D46-88E2-16FCA71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04A-0F50-40F0-B85F-3E9A90A926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Interdependencies and resilience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Examples of power-ICT system interdependencies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3.1  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3.2    Protection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3.3    Blackout &amp; </a:t>
            </a:r>
            <a:r>
              <a:rPr lang="en-US" dirty="0" err="1"/>
              <a:t>Blackstart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9DD-8884-414B-9F20-EFB8C2487B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7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B606-1439-4C9E-9F13-596D38E90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ICT-Based Power-System Service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0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FD25-BA65-4417-81F1-99AB797C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Interdependencies and Resilience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C520-99AA-4AF3-AEFD-39D3ECFAC3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1028698"/>
            <a:ext cx="11151028" cy="4964542"/>
          </a:xfrm>
        </p:spPr>
        <p:txBody>
          <a:bodyPr/>
          <a:lstStyle/>
          <a:p>
            <a:r>
              <a:rPr lang="en-US" dirty="0"/>
              <a:t>Unpredictability arising from Distributed Renewable Energy Sources (DRESs) can be tackled using Information and Communication Technology (ICT)</a:t>
            </a:r>
          </a:p>
          <a:p>
            <a:pPr lvl="1"/>
            <a:r>
              <a:rPr lang="en-US" dirty="0"/>
              <a:t>ICT-based power grid services to maintain power grid stability</a:t>
            </a:r>
          </a:p>
          <a:p>
            <a:pPr lvl="2"/>
            <a:r>
              <a:rPr lang="en-US" dirty="0"/>
              <a:t>Also called smart grid services</a:t>
            </a:r>
          </a:p>
          <a:p>
            <a:pPr lvl="1"/>
            <a:r>
              <a:rPr lang="en-US" dirty="0"/>
              <a:t>Proactive measures</a:t>
            </a:r>
          </a:p>
          <a:p>
            <a:pPr lvl="2"/>
            <a:r>
              <a:rPr lang="en-US" dirty="0"/>
              <a:t>Using generation and demand forecasts for planning</a:t>
            </a:r>
          </a:p>
          <a:p>
            <a:pPr lvl="1"/>
            <a:r>
              <a:rPr lang="en-US" dirty="0"/>
              <a:t>Reactive measures</a:t>
            </a:r>
          </a:p>
          <a:p>
            <a:pPr lvl="2"/>
            <a:r>
              <a:rPr lang="en-US" dirty="0"/>
              <a:t>Activating flexible reserves to maintain balance between generation and demand</a:t>
            </a:r>
          </a:p>
          <a:p>
            <a:r>
              <a:rPr lang="en-US" dirty="0"/>
              <a:t>Imprecise predictions could lead to incorrect planning and insufficient flexibilities resulting in possible power outages</a:t>
            </a:r>
          </a:p>
          <a:p>
            <a:pPr lvl="1"/>
            <a:r>
              <a:rPr lang="en-US" dirty="0"/>
              <a:t>This could lead to a failure of supporting ICT infrastructure</a:t>
            </a:r>
          </a:p>
          <a:p>
            <a:pPr lvl="1"/>
            <a:r>
              <a:rPr lang="en-US" dirty="0"/>
              <a:t>This impact could propagate into the power system, as less information could be available for reactive measures</a:t>
            </a:r>
          </a:p>
          <a:p>
            <a:pPr lvl="1"/>
            <a:r>
              <a:rPr lang="en-US" dirty="0"/>
              <a:t>A </a:t>
            </a:r>
            <a:r>
              <a:rPr lang="en-US" b="1" u="sng" dirty="0"/>
              <a:t>mutual dependency</a:t>
            </a:r>
            <a:r>
              <a:rPr lang="en-US" dirty="0"/>
              <a:t> exists between power and ICT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37303-E677-4561-8897-49F33EF166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8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91042-466B-4669-AFD3-954867054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0335D-B581-4BA3-AAB0-4F866091F4B5}"/>
              </a:ext>
            </a:extLst>
          </p:cNvPr>
          <p:cNvSpPr/>
          <p:nvPr/>
        </p:nvSpPr>
        <p:spPr>
          <a:xfrm>
            <a:off x="2832100" y="5993240"/>
            <a:ext cx="1928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+mn-lt"/>
              </a:rPr>
              <a:t>[de Meer 2025, RNDM 2024]</a:t>
            </a:r>
          </a:p>
        </p:txBody>
      </p:sp>
    </p:spTree>
    <p:extLst>
      <p:ext uri="{BB962C8B-B14F-4D97-AF65-F5344CB8AC3E}">
        <p14:creationId xmlns:p14="http://schemas.microsoft.com/office/powerpoint/2010/main" val="349979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DBCB-A0FA-4EE4-9635-D4F4CA0A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Interdependencies and Resilience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C0F02-6243-49C7-A15C-C57353C724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374" y="918882"/>
            <a:ext cx="11151028" cy="495574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ICT-based power grid services are one of two types according to the European Network of Transmission System Operators for Electricity (ENTSO-e):</a:t>
            </a:r>
          </a:p>
          <a:p>
            <a:pPr lvl="1"/>
            <a:r>
              <a:rPr lang="en-US" dirty="0"/>
              <a:t>High-level services</a:t>
            </a:r>
          </a:p>
          <a:p>
            <a:pPr lvl="2"/>
            <a:r>
              <a:rPr lang="en-US" dirty="0"/>
              <a:t>These services assist in maintaining “normal” operation state</a:t>
            </a:r>
          </a:p>
          <a:p>
            <a:pPr lvl="1"/>
            <a:r>
              <a:rPr lang="en-US" dirty="0"/>
              <a:t>Remedial actions</a:t>
            </a:r>
          </a:p>
          <a:p>
            <a:pPr lvl="2"/>
            <a:r>
              <a:rPr lang="en-US" dirty="0"/>
              <a:t>These services assist in taking corrective or preventive actions against contingencies</a:t>
            </a:r>
          </a:p>
          <a:p>
            <a:r>
              <a:rPr lang="en-US" dirty="0"/>
              <a:t>The power system relies on the ICT system for data collection, transfer and decision making</a:t>
            </a:r>
          </a:p>
          <a:p>
            <a:pPr lvl="1"/>
            <a:r>
              <a:rPr lang="en-US" dirty="0"/>
              <a:t>Incorrect or delayed data transfer or decision making can lead to catastrophic consequences!</a:t>
            </a:r>
          </a:p>
          <a:p>
            <a:r>
              <a:rPr lang="en-US" dirty="0"/>
              <a:t>The ICT system relies on the power system for power supply</a:t>
            </a:r>
          </a:p>
          <a:p>
            <a:pPr lvl="1"/>
            <a:r>
              <a:rPr lang="en-US" dirty="0"/>
              <a:t>ICT component outage implies a lack of sufficient information for </a:t>
            </a:r>
          </a:p>
          <a:p>
            <a:pPr marL="457200" lvl="1" indent="0">
              <a:buNone/>
            </a:pPr>
            <a:r>
              <a:rPr lang="en-US" dirty="0"/>
              <a:t>       control decisions</a:t>
            </a:r>
          </a:p>
          <a:p>
            <a:pPr lvl="2"/>
            <a:r>
              <a:rPr lang="en-US" dirty="0"/>
              <a:t>Decreased resilience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65DD-A307-4B4D-BFD5-97055BE378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46104-FEEA-4CF9-9328-0118A875CA54}" type="slidenum">
              <a:rPr lang="en-US" altLang="de-DE" smtClean="0">
                <a:latin typeface="+mn-lt"/>
              </a:rPr>
              <a:pPr>
                <a:defRPr/>
              </a:pPr>
              <a:t>9</a:t>
            </a:fld>
            <a:endParaRPr lang="en-US" altLang="de-DE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47C0-C004-4422-87C9-58FC46E70F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ICT-Based Power-System Service Resilience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2F8390-FD87-43EA-847E-188504EFE702}"/>
              </a:ext>
            </a:extLst>
          </p:cNvPr>
          <p:cNvGrpSpPr/>
          <p:nvPr/>
        </p:nvGrpSpPr>
        <p:grpSpPr>
          <a:xfrm>
            <a:off x="8671820" y="4408943"/>
            <a:ext cx="2736304" cy="1707339"/>
            <a:chOff x="5868144" y="2830107"/>
            <a:chExt cx="2736304" cy="1485075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C8DDB24F-F663-4651-8697-2B9C68B260B5}"/>
                </a:ext>
              </a:extLst>
            </p:cNvPr>
            <p:cNvSpPr/>
            <p:nvPr/>
          </p:nvSpPr>
          <p:spPr>
            <a:xfrm>
              <a:off x="5868144" y="2830107"/>
              <a:ext cx="2736304" cy="148507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820F1EFF-39C6-45F4-9524-83782BB88905}"/>
                </a:ext>
              </a:extLst>
            </p:cNvPr>
            <p:cNvSpPr/>
            <p:nvPr/>
          </p:nvSpPr>
          <p:spPr>
            <a:xfrm>
              <a:off x="6014731" y="3301569"/>
              <a:ext cx="864096" cy="5045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Power system</a:t>
              </a: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4D8E948A-A9C9-461D-81B1-5602FF8CCDA5}"/>
                </a:ext>
              </a:extLst>
            </p:cNvPr>
            <p:cNvSpPr/>
            <p:nvPr/>
          </p:nvSpPr>
          <p:spPr>
            <a:xfrm>
              <a:off x="7596336" y="3310111"/>
              <a:ext cx="864096" cy="50453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ICT</a:t>
              </a:r>
            </a:p>
          </p:txBody>
        </p:sp>
        <p:cxnSp>
          <p:nvCxnSpPr>
            <p:cNvPr id="25" name="Elbow Connector 10">
              <a:extLst>
                <a:ext uri="{FF2B5EF4-FFF2-40B4-BE49-F238E27FC236}">
                  <a16:creationId xmlns:a16="http://schemas.microsoft.com/office/drawing/2014/main" id="{D16A2B04-FFA2-4DE3-8558-D15CC8B5450E}"/>
                </a:ext>
              </a:extLst>
            </p:cNvPr>
            <p:cNvCxnSpPr>
              <a:stCxn id="23" idx="0"/>
              <a:endCxn id="24" idx="0"/>
            </p:cNvCxnSpPr>
            <p:nvPr/>
          </p:nvCxnSpPr>
          <p:spPr>
            <a:xfrm rot="16200000" flipH="1">
              <a:off x="7233310" y="2515038"/>
              <a:ext cx="8542" cy="1581605"/>
            </a:xfrm>
            <a:prstGeom prst="bentConnector3">
              <a:avLst>
                <a:gd name="adj1" fmla="val -1985530"/>
              </a:avLst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11">
              <a:extLst>
                <a:ext uri="{FF2B5EF4-FFF2-40B4-BE49-F238E27FC236}">
                  <a16:creationId xmlns:a16="http://schemas.microsoft.com/office/drawing/2014/main" id="{A2F16E6C-342D-4C1F-A38E-F120DEDAE48C}"/>
                </a:ext>
              </a:extLst>
            </p:cNvPr>
            <p:cNvCxnSpPr>
              <a:stCxn id="24" idx="2"/>
              <a:endCxn id="23" idx="2"/>
            </p:cNvCxnSpPr>
            <p:nvPr/>
          </p:nvCxnSpPr>
          <p:spPr>
            <a:xfrm rot="5400000" flipH="1">
              <a:off x="7233311" y="3019577"/>
              <a:ext cx="8542" cy="1581605"/>
            </a:xfrm>
            <a:prstGeom prst="bentConnector3">
              <a:avLst>
                <a:gd name="adj1" fmla="val -1812901"/>
              </a:avLst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9E5850-2217-4DB5-A5CC-7D5739A863A2}"/>
                </a:ext>
              </a:extLst>
            </p:cNvPr>
            <p:cNvSpPr txBox="1"/>
            <p:nvPr/>
          </p:nvSpPr>
          <p:spPr>
            <a:xfrm>
              <a:off x="6483534" y="2874381"/>
              <a:ext cx="1581606" cy="22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Smart grid services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10843E-A5B9-49A4-B3B4-29F0B721E087}"/>
                </a:ext>
              </a:extLst>
            </p:cNvPr>
            <p:cNvSpPr txBox="1"/>
            <p:nvPr/>
          </p:nvSpPr>
          <p:spPr>
            <a:xfrm>
              <a:off x="6483534" y="3980228"/>
              <a:ext cx="1581606" cy="22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+mn-lt"/>
                </a:rPr>
                <a:t>Data and power supply</a:t>
              </a:r>
              <a:endParaRPr lang="en-US" sz="1100" dirty="0">
                <a:latin typeface="+mn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27F467-B657-4099-B167-33CBE05254B2}"/>
              </a:ext>
            </a:extLst>
          </p:cNvPr>
          <p:cNvSpPr txBox="1"/>
          <p:nvPr/>
        </p:nvSpPr>
        <p:spPr>
          <a:xfrm>
            <a:off x="2832100" y="6004389"/>
            <a:ext cx="783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[</a:t>
            </a:r>
            <a:r>
              <a:rPr lang="de-DE" sz="1200" dirty="0" err="1">
                <a:latin typeface="+mn-lt"/>
              </a:rPr>
              <a:t>Klaes</a:t>
            </a:r>
            <a:r>
              <a:rPr lang="de-DE" sz="1200" dirty="0">
                <a:latin typeface="+mn-lt"/>
              </a:rPr>
              <a:t> 2020, DACH+ Energy </a:t>
            </a:r>
            <a:r>
              <a:rPr lang="de-DE" sz="1200" dirty="0" err="1">
                <a:latin typeface="+mn-lt"/>
              </a:rPr>
              <a:t>Informatics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Conf</a:t>
            </a:r>
            <a:r>
              <a:rPr lang="de-DE" sz="1200" dirty="0">
                <a:latin typeface="+mn-lt"/>
              </a:rPr>
              <a:t>.]</a:t>
            </a:r>
            <a:endParaRPr lang="en-GB" sz="1200" dirty="0">
              <a:latin typeface="+mn-lt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1307C9D-0678-47C4-A1BB-B4F4395BE6B8}"/>
              </a:ext>
            </a:extLst>
          </p:cNvPr>
          <p:cNvSpPr txBox="1">
            <a:spLocks/>
          </p:cNvSpPr>
          <p:nvPr/>
        </p:nvSpPr>
        <p:spPr bwMode="auto">
          <a:xfrm>
            <a:off x="409216" y="676401"/>
            <a:ext cx="87360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0A8"/>
                </a:solidFill>
                <a:latin typeface="Calibri" pitchFamily="34" charset="0"/>
              </a:defRPr>
            </a:lvl9pPr>
          </a:lstStyle>
          <a:p>
            <a:r>
              <a:rPr lang="en-US" i="0" kern="0" dirty="0">
                <a:solidFill>
                  <a:schemeClr val="tx1"/>
                </a:solidFill>
                <a:latin typeface="+mn-lt"/>
              </a:rPr>
              <a:t>ICT-based power grid services</a:t>
            </a:r>
          </a:p>
        </p:txBody>
      </p:sp>
    </p:spTree>
    <p:extLst>
      <p:ext uri="{BB962C8B-B14F-4D97-AF65-F5344CB8AC3E}">
        <p14:creationId xmlns:p14="http://schemas.microsoft.com/office/powerpoint/2010/main" val="358741642"/>
      </p:ext>
    </p:extLst>
  </p:cSld>
  <p:clrMapOvr>
    <a:masterClrMapping/>
  </p:clrMapOvr>
</p:sld>
</file>

<file path=ppt/theme/theme1.xml><?xml version="1.0" encoding="utf-8"?>
<a:theme xmlns:a="http://schemas.openxmlformats.org/drawingml/2006/main" name="cnacc">
  <a:themeElements>
    <a:clrScheme name="deMeer">
      <a:dk1>
        <a:srgbClr val="434343"/>
      </a:dk1>
      <a:lt1>
        <a:srgbClr val="FFFFFF"/>
      </a:lt1>
      <a:dk2>
        <a:srgbClr val="F29400"/>
      </a:dk2>
      <a:lt2>
        <a:srgbClr val="EEECE1"/>
      </a:lt2>
      <a:accent1>
        <a:srgbClr val="003893"/>
      </a:accent1>
      <a:accent2>
        <a:srgbClr val="1971FF"/>
      </a:accent2>
      <a:accent3>
        <a:srgbClr val="F29400"/>
      </a:accent3>
      <a:accent4>
        <a:srgbClr val="FFBC4F"/>
      </a:accent4>
      <a:accent5>
        <a:srgbClr val="AFCDFF"/>
      </a:accent5>
      <a:accent6>
        <a:srgbClr val="AE4845"/>
      </a:accent6>
      <a:hlink>
        <a:srgbClr val="003A98"/>
      </a:hlink>
      <a:folHlink>
        <a:srgbClr val="478DFF"/>
      </a:folHlink>
    </a:clrScheme>
    <a:fontScheme name="Benutzerdefiniert 1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nacc" id="{771CEB8B-E9A8-4E87-AAB6-3B1FB12F7422}" vid="{AEFDE6D0-9966-4A13-8326-F2E1EBEF3E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cnacc</Template>
  <TotalTime>0</TotalTime>
  <Words>4917</Words>
  <Application>Microsoft Office PowerPoint</Application>
  <PresentationFormat>Widescreen</PresentationFormat>
  <Paragraphs>755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Source Sans Pro</vt:lpstr>
      <vt:lpstr>Marlett</vt:lpstr>
      <vt:lpstr>Cambria Math</vt:lpstr>
      <vt:lpstr>Calibri</vt:lpstr>
      <vt:lpstr>Catamaran Light</vt:lpstr>
      <vt:lpstr>Wingdings</vt:lpstr>
      <vt:lpstr>Arial</vt:lpstr>
      <vt:lpstr>Lato</vt:lpstr>
      <vt:lpstr>cnacc</vt:lpstr>
      <vt:lpstr>PowerPoint Presentation</vt:lpstr>
      <vt:lpstr>Flexible energy demand from data centers</vt:lpstr>
      <vt:lpstr>Agenda</vt:lpstr>
      <vt:lpstr>1. Introduction</vt:lpstr>
      <vt:lpstr>1. Introduction</vt:lpstr>
      <vt:lpstr>1. Introduction</vt:lpstr>
      <vt:lpstr>Agenda</vt:lpstr>
      <vt:lpstr>2. Interdependencies and Resilience</vt:lpstr>
      <vt:lpstr>2. Interdependencies and Resilience</vt:lpstr>
      <vt:lpstr>2. Interdependencies and Resilience</vt:lpstr>
      <vt:lpstr>2. Interdependencies and Resilience</vt:lpstr>
      <vt:lpstr>2. Interdependencies and Resilience</vt:lpstr>
      <vt:lpstr>2. Interdependencies and Resilience</vt:lpstr>
      <vt:lpstr>Agenda</vt:lpstr>
      <vt:lpstr>3.1 Flexibility: Redispatch</vt:lpstr>
      <vt:lpstr>3.1 Flexibility: Redispatch</vt:lpstr>
      <vt:lpstr>3.1 Flexibility: Redispatch</vt:lpstr>
      <vt:lpstr>3.1 Flexibility: Cost of Flexibility Services</vt:lpstr>
      <vt:lpstr>Agenda</vt:lpstr>
      <vt:lpstr>3.2 Protection</vt:lpstr>
      <vt:lpstr>3.2 Protection</vt:lpstr>
      <vt:lpstr>3.2 Protection</vt:lpstr>
      <vt:lpstr>3.2 Protection</vt:lpstr>
      <vt:lpstr>Agenda</vt:lpstr>
      <vt:lpstr>3.3 Blackout &amp; Blackstart</vt:lpstr>
      <vt:lpstr>3.3 Blackout &amp; Blackstart</vt:lpstr>
      <vt:lpstr>PowerPoint Presentation</vt:lpstr>
      <vt:lpstr>3.3 Blackout &amp; Blackstart</vt:lpstr>
      <vt:lpstr>Agenda</vt:lpstr>
      <vt:lpstr>4. Conclusion</vt:lpstr>
      <vt:lpstr>References</vt:lpstr>
      <vt:lpstr>References</vt:lpstr>
      <vt:lpstr>Thank you for your attention!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 Danner</dc:creator>
  <cp:lastModifiedBy>armin.stocker</cp:lastModifiedBy>
  <cp:revision>469</cp:revision>
  <cp:lastPrinted>2025-03-31T12:23:08Z</cp:lastPrinted>
  <dcterms:created xsi:type="dcterms:W3CDTF">2019-10-14T14:16:09Z</dcterms:created>
  <dcterms:modified xsi:type="dcterms:W3CDTF">2025-03-31T13:24:35Z</dcterms:modified>
</cp:coreProperties>
</file>