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6"/>
  </p:notesMasterIdLst>
  <p:handoutMasterIdLst>
    <p:handoutMasterId r:id="rId57"/>
  </p:handoutMasterIdLst>
  <p:sldIdLst>
    <p:sldId id="705" r:id="rId5"/>
    <p:sldId id="458" r:id="rId6"/>
    <p:sldId id="711" r:id="rId7"/>
    <p:sldId id="512" r:id="rId8"/>
    <p:sldId id="513" r:id="rId9"/>
    <p:sldId id="521" r:id="rId10"/>
    <p:sldId id="469" r:id="rId11"/>
    <p:sldId id="371" r:id="rId12"/>
    <p:sldId id="522" r:id="rId13"/>
    <p:sldId id="529" r:id="rId14"/>
    <p:sldId id="704" r:id="rId15"/>
    <p:sldId id="476" r:id="rId16"/>
    <p:sldId id="702" r:id="rId17"/>
    <p:sldId id="478" r:id="rId18"/>
    <p:sldId id="479" r:id="rId19"/>
    <p:sldId id="480" r:id="rId20"/>
    <p:sldId id="703" r:id="rId21"/>
    <p:sldId id="515" r:id="rId22"/>
    <p:sldId id="485" r:id="rId23"/>
    <p:sldId id="516" r:id="rId24"/>
    <p:sldId id="517" r:id="rId25"/>
    <p:sldId id="518" r:id="rId26"/>
    <p:sldId id="270" r:id="rId27"/>
    <p:sldId id="519" r:id="rId28"/>
    <p:sldId id="701" r:id="rId29"/>
    <p:sldId id="475" r:id="rId30"/>
    <p:sldId id="520" r:id="rId31"/>
    <p:sldId id="563" r:id="rId32"/>
    <p:sldId id="564" r:id="rId33"/>
    <p:sldId id="501" r:id="rId34"/>
    <p:sldId id="524" r:id="rId35"/>
    <p:sldId id="523" r:id="rId36"/>
    <p:sldId id="525" r:id="rId37"/>
    <p:sldId id="495" r:id="rId38"/>
    <p:sldId id="526" r:id="rId39"/>
    <p:sldId id="527" r:id="rId40"/>
    <p:sldId id="528" r:id="rId41"/>
    <p:sldId id="546" r:id="rId42"/>
    <p:sldId id="544" r:id="rId43"/>
    <p:sldId id="543" r:id="rId44"/>
    <p:sldId id="560" r:id="rId45"/>
    <p:sldId id="474" r:id="rId46"/>
    <p:sldId id="473" r:id="rId47"/>
    <p:sldId id="561" r:id="rId48"/>
    <p:sldId id="378" r:id="rId49"/>
    <p:sldId id="379" r:id="rId50"/>
    <p:sldId id="260" r:id="rId51"/>
    <p:sldId id="380" r:id="rId52"/>
    <p:sldId id="385" r:id="rId53"/>
    <p:sldId id="382" r:id="rId54"/>
    <p:sldId id="530" r:id="rId55"/>
  </p:sldIdLst>
  <p:sldSz cx="12192000" cy="685800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7A0E5-D238-44CA-9C7F-92871DA6516B}" v="4" dt="2024-04-17T07:51:46.55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Mørkt layout 1 - Markerin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Mørkt layout 1 - Markering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Mørkt layout 1 - Markering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55" autoAdjust="0"/>
    <p:restoredTop sz="86420" autoAdjust="0"/>
  </p:normalViewPr>
  <p:slideViewPr>
    <p:cSldViewPr snapToGrid="0">
      <p:cViewPr varScale="1">
        <p:scale>
          <a:sx n="75" d="100"/>
          <a:sy n="75" d="100"/>
        </p:scale>
        <p:origin x="77" y="278"/>
      </p:cViewPr>
      <p:guideLst/>
    </p:cSldViewPr>
  </p:slideViewPr>
  <p:outlineViewPr>
    <p:cViewPr>
      <p:scale>
        <a:sx n="33" d="100"/>
        <a:sy n="33" d="100"/>
      </p:scale>
      <p:origin x="0" y="-9504"/>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Lund" userId="e3ed8583-ee44-483f-a718-3a83203e1d2c" providerId="ADAL" clId="{0BF7A0E5-D238-44CA-9C7F-92871DA6516B}"/>
    <pc:docChg chg="custSel addSld delSld modSld sldOrd">
      <pc:chgData name="Henrik Lund" userId="e3ed8583-ee44-483f-a718-3a83203e1d2c" providerId="ADAL" clId="{0BF7A0E5-D238-44CA-9C7F-92871DA6516B}" dt="2024-04-17T07:51:52.944" v="120"/>
      <pc:docMkLst>
        <pc:docMk/>
      </pc:docMkLst>
      <pc:sldChg chg="del">
        <pc:chgData name="Henrik Lund" userId="e3ed8583-ee44-483f-a718-3a83203e1d2c" providerId="ADAL" clId="{0BF7A0E5-D238-44CA-9C7F-92871DA6516B}" dt="2024-04-17T07:42:58.598" v="0" actId="47"/>
        <pc:sldMkLst>
          <pc:docMk/>
          <pc:sldMk cId="1899100803" sldId="426"/>
        </pc:sldMkLst>
      </pc:sldChg>
      <pc:sldChg chg="ord">
        <pc:chgData name="Henrik Lund" userId="e3ed8583-ee44-483f-a718-3a83203e1d2c" providerId="ADAL" clId="{0BF7A0E5-D238-44CA-9C7F-92871DA6516B}" dt="2024-04-17T07:51:52.944" v="120"/>
        <pc:sldMkLst>
          <pc:docMk/>
          <pc:sldMk cId="3689735786" sldId="513"/>
        </pc:sldMkLst>
      </pc:sldChg>
      <pc:sldChg chg="addSp delSp modSp mod">
        <pc:chgData name="Henrik Lund" userId="e3ed8583-ee44-483f-a718-3a83203e1d2c" providerId="ADAL" clId="{0BF7A0E5-D238-44CA-9C7F-92871DA6516B}" dt="2024-04-17T07:50:44.575" v="117" actId="1076"/>
        <pc:sldMkLst>
          <pc:docMk/>
          <pc:sldMk cId="1031777265" sldId="705"/>
        </pc:sldMkLst>
        <pc:spChg chg="mod">
          <ac:chgData name="Henrik Lund" userId="e3ed8583-ee44-483f-a718-3a83203e1d2c" providerId="ADAL" clId="{0BF7A0E5-D238-44CA-9C7F-92871DA6516B}" dt="2024-04-17T07:43:40.932" v="84" actId="20577"/>
          <ac:spMkLst>
            <pc:docMk/>
            <pc:sldMk cId="1031777265" sldId="705"/>
            <ac:spMk id="2" creationId="{00000000-0000-0000-0000-000000000000}"/>
          </ac:spMkLst>
        </pc:spChg>
        <pc:spChg chg="del">
          <ac:chgData name="Henrik Lund" userId="e3ed8583-ee44-483f-a718-3a83203e1d2c" providerId="ADAL" clId="{0BF7A0E5-D238-44CA-9C7F-92871DA6516B}" dt="2024-04-17T07:49:16.110" v="95" actId="478"/>
          <ac:spMkLst>
            <pc:docMk/>
            <pc:sldMk cId="1031777265" sldId="705"/>
            <ac:spMk id="17" creationId="{00000000-0000-0000-0000-000000000000}"/>
          </ac:spMkLst>
        </pc:spChg>
        <pc:picChg chg="add del mod">
          <ac:chgData name="Henrik Lund" userId="e3ed8583-ee44-483f-a718-3a83203e1d2c" providerId="ADAL" clId="{0BF7A0E5-D238-44CA-9C7F-92871DA6516B}" dt="2024-04-17T07:49:52.328" v="104" actId="21"/>
          <ac:picMkLst>
            <pc:docMk/>
            <pc:sldMk cId="1031777265" sldId="705"/>
            <ac:picMk id="18" creationId="{95A24A26-8D8E-FF14-2F3E-F97BD46B78B0}"/>
          </ac:picMkLst>
        </pc:picChg>
        <pc:picChg chg="add del mod">
          <ac:chgData name="Henrik Lund" userId="e3ed8583-ee44-483f-a718-3a83203e1d2c" providerId="ADAL" clId="{0BF7A0E5-D238-44CA-9C7F-92871DA6516B}" dt="2024-04-17T07:50:24.464" v="112" actId="21"/>
          <ac:picMkLst>
            <pc:docMk/>
            <pc:sldMk cId="1031777265" sldId="705"/>
            <ac:picMk id="22" creationId="{FA9AA56A-BAFD-B304-BC62-2211F0FDFD38}"/>
          </ac:picMkLst>
        </pc:picChg>
        <pc:picChg chg="add mod">
          <ac:chgData name="Henrik Lund" userId="e3ed8583-ee44-483f-a718-3a83203e1d2c" providerId="ADAL" clId="{0BF7A0E5-D238-44CA-9C7F-92871DA6516B}" dt="2024-04-17T07:50:44.575" v="117" actId="1076"/>
          <ac:picMkLst>
            <pc:docMk/>
            <pc:sldMk cId="1031777265" sldId="705"/>
            <ac:picMk id="23" creationId="{95A24A26-8D8E-FF14-2F3E-F97BD46B78B0}"/>
          </ac:picMkLst>
        </pc:picChg>
        <pc:picChg chg="add mod">
          <ac:chgData name="Henrik Lund" userId="e3ed8583-ee44-483f-a718-3a83203e1d2c" providerId="ADAL" clId="{0BF7A0E5-D238-44CA-9C7F-92871DA6516B}" dt="2024-04-17T07:50:37.645" v="116" actId="1076"/>
          <ac:picMkLst>
            <pc:docMk/>
            <pc:sldMk cId="1031777265" sldId="705"/>
            <ac:picMk id="24" creationId="{FA9AA56A-BAFD-B304-BC62-2211F0FDFD38}"/>
          </ac:picMkLst>
        </pc:picChg>
      </pc:sldChg>
      <pc:sldChg chg="add">
        <pc:chgData name="Henrik Lund" userId="e3ed8583-ee44-483f-a718-3a83203e1d2c" providerId="ADAL" clId="{0BF7A0E5-D238-44CA-9C7F-92871DA6516B}" dt="2024-04-17T07:51:46.550" v="118"/>
        <pc:sldMkLst>
          <pc:docMk/>
          <pc:sldMk cId="1865708236" sldId="7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audk-my.sharepoint.com/personal/lund_plan_aau_dk/Documents/Dokumenter/Forskning/Projekter/2019%20IDA/IDA%20Klimasvar%20Figurer%20ver%2014092020%20U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audk-my.sharepoint.com/personal/lund_plan_aau_dk/Documents/Dokumenter/Forskning/Projekter/2019%20IDA/IDA%20Klimasvar%20Figurer%20ver%2014092020%20U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audk-my.sharepoint.com/personal/lund_plan_aau_dk/Documents/Dokumenter/Forskning/Projekter/2019%20IDA/IDA%20Klimasvar%20Figurer%20ver%2014092020%20U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oleObject" Target="https://aaudk-my.sharepoint.com/personal/andrei_plan_aau_dk/Documents/RE-INVEST/D-2.3%20-%20RE-INVEST%20modelling%20platform/EP%20models/RE-INVEST%20MultiPLAN_20200323.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PLAN.AAU.DK\Users\jakobzt\Documents\RE-INVEST\Smart%20Energy%20Europe\Figures_updated%20E-fuels_only%20offshor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audk-my.sharepoint.com/personal/jakobzt_plan_aau_dk/Documents/Documents/RE-INVEST/Smart%20Energy%20Europe/Figures_updated%20E-fuels_only%20offshore_13%20juli%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audk-my.sharepoint.com/personal/jakobzt_plan_aau_dk/Documents/Documents/RE-INVEST/Smart%20Energy%20Europe/Figures_updated%20E-fuels_only%20offshore_13%20juli%2021.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dirty="0"/>
              <a:t>CO2</a:t>
            </a:r>
            <a:r>
              <a:rPr lang="da-DK" baseline="0" dirty="0"/>
              <a:t> emissions (Mt/</a:t>
            </a:r>
            <a:r>
              <a:rPr lang="da-DK" baseline="0" dirty="0" err="1"/>
              <a:t>year</a:t>
            </a:r>
            <a:r>
              <a:rPr lang="da-DK" baseline="0"/>
              <a:t>)</a:t>
            </a:r>
          </a:p>
          <a:p>
            <a:pPr>
              <a:defRPr/>
            </a:pPr>
            <a:r>
              <a:rPr lang="da-DK" baseline="0"/>
              <a:t>including international shipping and aviation</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'CO2'!$BC$16</c:f>
              <c:strCache>
                <c:ptCount val="1"/>
                <c:pt idx="0">
                  <c:v>Coal</c:v>
                </c:pt>
              </c:strCache>
            </c:strRef>
          </c:tx>
          <c:spPr>
            <a:solidFill>
              <a:schemeClr val="bg1">
                <a:lumMod val="50000"/>
              </a:schemeClr>
            </a:solidFill>
            <a:ln>
              <a:noFill/>
            </a:ln>
            <a:effectLst/>
          </c:spPr>
          <c:invertIfNegative val="0"/>
          <c:cat>
            <c:strRef>
              <c:f>'CO2'!$BD$15:$BF$15</c:f>
              <c:strCache>
                <c:ptCount val="3"/>
                <c:pt idx="0">
                  <c:v>Denmark 2020</c:v>
                </c:pt>
                <c:pt idx="1">
                  <c:v>2030 IDA Climate Response</c:v>
                </c:pt>
                <c:pt idx="2">
                  <c:v>2030 IDA Climate Response prioritized</c:v>
                </c:pt>
              </c:strCache>
            </c:strRef>
          </c:cat>
          <c:val>
            <c:numRef>
              <c:f>'CO2'!$BD$16:$BF$16</c:f>
              <c:numCache>
                <c:formatCode>0.0</c:formatCode>
                <c:ptCount val="3"/>
                <c:pt idx="0">
                  <c:v>7.09992</c:v>
                </c:pt>
                <c:pt idx="1">
                  <c:v>0.32489999999999997</c:v>
                </c:pt>
                <c:pt idx="2">
                  <c:v>0.32489999999999997</c:v>
                </c:pt>
              </c:numCache>
            </c:numRef>
          </c:val>
          <c:extLst>
            <c:ext xmlns:c16="http://schemas.microsoft.com/office/drawing/2014/chart" uri="{C3380CC4-5D6E-409C-BE32-E72D297353CC}">
              <c16:uniqueId val="{00000000-867A-49C0-A073-99B2F87B0CFF}"/>
            </c:ext>
          </c:extLst>
        </c:ser>
        <c:ser>
          <c:idx val="1"/>
          <c:order val="1"/>
          <c:tx>
            <c:strRef>
              <c:f>'CO2'!$BC$17</c:f>
              <c:strCache>
                <c:ptCount val="1"/>
                <c:pt idx="0">
                  <c:v>Oil</c:v>
                </c:pt>
              </c:strCache>
            </c:strRef>
          </c:tx>
          <c:spPr>
            <a:solidFill>
              <a:schemeClr val="tx1">
                <a:lumMod val="95000"/>
                <a:lumOff val="5000"/>
              </a:schemeClr>
            </a:solidFill>
            <a:ln>
              <a:noFill/>
            </a:ln>
            <a:effectLst/>
          </c:spPr>
          <c:invertIfNegative val="0"/>
          <c:cat>
            <c:strRef>
              <c:f>'CO2'!$BD$15:$BF$15</c:f>
              <c:strCache>
                <c:ptCount val="3"/>
                <c:pt idx="0">
                  <c:v>Denmark 2020</c:v>
                </c:pt>
                <c:pt idx="1">
                  <c:v>2030 IDA Climate Response</c:v>
                </c:pt>
                <c:pt idx="2">
                  <c:v>2030 IDA Climate Response prioritized</c:v>
                </c:pt>
              </c:strCache>
            </c:strRef>
          </c:cat>
          <c:val>
            <c:numRef>
              <c:f>'CO2'!$BD$17:$BF$17</c:f>
              <c:numCache>
                <c:formatCode>0.0</c:formatCode>
                <c:ptCount val="3"/>
                <c:pt idx="0">
                  <c:v>17.755560000000003</c:v>
                </c:pt>
                <c:pt idx="1">
                  <c:v>8.7645599999999995</c:v>
                </c:pt>
                <c:pt idx="2">
                  <c:v>8.7645599999999995</c:v>
                </c:pt>
              </c:numCache>
            </c:numRef>
          </c:val>
          <c:extLst>
            <c:ext xmlns:c16="http://schemas.microsoft.com/office/drawing/2014/chart" uri="{C3380CC4-5D6E-409C-BE32-E72D297353CC}">
              <c16:uniqueId val="{00000001-867A-49C0-A073-99B2F87B0CFF}"/>
            </c:ext>
          </c:extLst>
        </c:ser>
        <c:ser>
          <c:idx val="2"/>
          <c:order val="2"/>
          <c:tx>
            <c:strRef>
              <c:f>'CO2'!$BC$18</c:f>
              <c:strCache>
                <c:ptCount val="1"/>
                <c:pt idx="0">
                  <c:v>Natural Gas</c:v>
                </c:pt>
              </c:strCache>
            </c:strRef>
          </c:tx>
          <c:spPr>
            <a:solidFill>
              <a:srgbClr val="FFFF00"/>
            </a:solidFill>
            <a:ln>
              <a:noFill/>
            </a:ln>
            <a:effectLst/>
          </c:spPr>
          <c:invertIfNegative val="0"/>
          <c:cat>
            <c:strRef>
              <c:f>'CO2'!$BD$15:$BF$15</c:f>
              <c:strCache>
                <c:ptCount val="3"/>
                <c:pt idx="0">
                  <c:v>Denmark 2020</c:v>
                </c:pt>
                <c:pt idx="1">
                  <c:v>2030 IDA Climate Response</c:v>
                </c:pt>
                <c:pt idx="2">
                  <c:v>2030 IDA Climate Response prioritized</c:v>
                </c:pt>
              </c:strCache>
            </c:strRef>
          </c:cat>
          <c:val>
            <c:numRef>
              <c:f>'CO2'!$BD$18:$BF$18</c:f>
              <c:numCache>
                <c:formatCode>0.0</c:formatCode>
                <c:ptCount val="3"/>
                <c:pt idx="0">
                  <c:v>5.1111648000000001</c:v>
                </c:pt>
                <c:pt idx="1">
                  <c:v>1.8269868000000002</c:v>
                </c:pt>
                <c:pt idx="2">
                  <c:v>1.8269868000000002</c:v>
                </c:pt>
              </c:numCache>
            </c:numRef>
          </c:val>
          <c:extLst>
            <c:ext xmlns:c16="http://schemas.microsoft.com/office/drawing/2014/chart" uri="{C3380CC4-5D6E-409C-BE32-E72D297353CC}">
              <c16:uniqueId val="{00000002-867A-49C0-A073-99B2F87B0CFF}"/>
            </c:ext>
          </c:extLst>
        </c:ser>
        <c:ser>
          <c:idx val="3"/>
          <c:order val="3"/>
          <c:tx>
            <c:strRef>
              <c:f>'CO2'!$BC$19</c:f>
              <c:strCache>
                <c:ptCount val="1"/>
                <c:pt idx="0">
                  <c:v>International shipping</c:v>
                </c:pt>
              </c:strCache>
            </c:strRef>
          </c:tx>
          <c:spPr>
            <a:solidFill>
              <a:srgbClr val="0070C0"/>
            </a:solidFill>
            <a:ln>
              <a:noFill/>
            </a:ln>
            <a:effectLst/>
          </c:spPr>
          <c:invertIfNegative val="0"/>
          <c:cat>
            <c:strRef>
              <c:f>'CO2'!$BD$15:$BF$15</c:f>
              <c:strCache>
                <c:ptCount val="3"/>
                <c:pt idx="0">
                  <c:v>Denmark 2020</c:v>
                </c:pt>
                <c:pt idx="1">
                  <c:v>2030 IDA Climate Response</c:v>
                </c:pt>
                <c:pt idx="2">
                  <c:v>2030 IDA Climate Response prioritized</c:v>
                </c:pt>
              </c:strCache>
            </c:strRef>
          </c:cat>
          <c:val>
            <c:numRef>
              <c:f>'CO2'!$BD$19:$BF$19</c:f>
              <c:numCache>
                <c:formatCode>0.0</c:formatCode>
                <c:ptCount val="3"/>
                <c:pt idx="0">
                  <c:v>1.8426</c:v>
                </c:pt>
                <c:pt idx="1">
                  <c:v>1.8426</c:v>
                </c:pt>
                <c:pt idx="2">
                  <c:v>1.8426</c:v>
                </c:pt>
              </c:numCache>
            </c:numRef>
          </c:val>
          <c:extLst>
            <c:ext xmlns:c16="http://schemas.microsoft.com/office/drawing/2014/chart" uri="{C3380CC4-5D6E-409C-BE32-E72D297353CC}">
              <c16:uniqueId val="{00000003-867A-49C0-A073-99B2F87B0CFF}"/>
            </c:ext>
          </c:extLst>
        </c:ser>
        <c:ser>
          <c:idx val="4"/>
          <c:order val="4"/>
          <c:tx>
            <c:strRef>
              <c:f>'CO2'!$BC$20</c:f>
              <c:strCache>
                <c:ptCount val="1"/>
                <c:pt idx="0">
                  <c:v>International aviation</c:v>
                </c:pt>
              </c:strCache>
            </c:strRef>
          </c:tx>
          <c:spPr>
            <a:solidFill>
              <a:srgbClr val="FFC000"/>
            </a:solidFill>
            <a:ln>
              <a:noFill/>
            </a:ln>
            <a:effectLst/>
          </c:spPr>
          <c:invertIfNegative val="0"/>
          <c:cat>
            <c:strRef>
              <c:f>'CO2'!$BD$15:$BF$15</c:f>
              <c:strCache>
                <c:ptCount val="3"/>
                <c:pt idx="0">
                  <c:v>Denmark 2020</c:v>
                </c:pt>
                <c:pt idx="1">
                  <c:v>2030 IDA Climate Response</c:v>
                </c:pt>
                <c:pt idx="2">
                  <c:v>2030 IDA Climate Response prioritized</c:v>
                </c:pt>
              </c:strCache>
            </c:strRef>
          </c:cat>
          <c:val>
            <c:numRef>
              <c:f>'CO2'!$BD$20:$BF$20</c:f>
              <c:numCache>
                <c:formatCode>0.0</c:formatCode>
                <c:ptCount val="3"/>
                <c:pt idx="0">
                  <c:v>6.1568000000000005</c:v>
                </c:pt>
                <c:pt idx="1">
                  <c:v>6.5268000000000006</c:v>
                </c:pt>
                <c:pt idx="2">
                  <c:v>4.5560320000000001</c:v>
                </c:pt>
              </c:numCache>
            </c:numRef>
          </c:val>
          <c:extLst>
            <c:ext xmlns:c16="http://schemas.microsoft.com/office/drawing/2014/chart" uri="{C3380CC4-5D6E-409C-BE32-E72D297353CC}">
              <c16:uniqueId val="{00000004-867A-49C0-A073-99B2F87B0CFF}"/>
            </c:ext>
          </c:extLst>
        </c:ser>
        <c:dLbls>
          <c:showLegendKey val="0"/>
          <c:showVal val="0"/>
          <c:showCatName val="0"/>
          <c:showSerName val="0"/>
          <c:showPercent val="0"/>
          <c:showBubbleSize val="0"/>
        </c:dLbls>
        <c:gapWidth val="150"/>
        <c:overlap val="100"/>
        <c:axId val="787022952"/>
        <c:axId val="787024592"/>
      </c:barChart>
      <c:catAx>
        <c:axId val="787022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87024592"/>
        <c:crosses val="autoZero"/>
        <c:auto val="1"/>
        <c:lblAlgn val="ctr"/>
        <c:lblOffset val="100"/>
        <c:noMultiLvlLbl val="0"/>
      </c:catAx>
      <c:valAx>
        <c:axId val="787024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870229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solidFill>
      <a:schemeClr val="bg1"/>
    </a:solidFill>
    <a:ln>
      <a:solidFill>
        <a:schemeClr val="tx1"/>
      </a:solid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CO2</a:t>
            </a:r>
            <a:r>
              <a:rPr lang="da-DK" baseline="0"/>
              <a:t> emssions (Mt/year)</a:t>
            </a:r>
          </a:p>
          <a:p>
            <a:pPr>
              <a:defRPr/>
            </a:pPr>
            <a:r>
              <a:rPr lang="da-DK" baseline="0"/>
              <a:t>(UN accounting)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'CO2'!$AN$16</c:f>
              <c:strCache>
                <c:ptCount val="1"/>
                <c:pt idx="0">
                  <c:v>Coal</c:v>
                </c:pt>
              </c:strCache>
            </c:strRef>
          </c:tx>
          <c:spPr>
            <a:solidFill>
              <a:schemeClr val="bg1">
                <a:lumMod val="50000"/>
              </a:schemeClr>
            </a:solidFill>
            <a:ln>
              <a:noFill/>
            </a:ln>
            <a:effectLst/>
          </c:spPr>
          <c:invertIfNegative val="0"/>
          <c:cat>
            <c:strRef>
              <c:f>'CO2'!$AO$15:$AP$15</c:f>
              <c:strCache>
                <c:ptCount val="2"/>
                <c:pt idx="0">
                  <c:v>Denmark 2020</c:v>
                </c:pt>
                <c:pt idx="1">
                  <c:v>2030 IDA Climate Response</c:v>
                </c:pt>
              </c:strCache>
            </c:strRef>
          </c:cat>
          <c:val>
            <c:numRef>
              <c:f>'CO2'!$AO$16:$AP$16</c:f>
              <c:numCache>
                <c:formatCode>0.0</c:formatCode>
                <c:ptCount val="2"/>
                <c:pt idx="0">
                  <c:v>7.09992</c:v>
                </c:pt>
                <c:pt idx="1">
                  <c:v>0.32489999999999997</c:v>
                </c:pt>
              </c:numCache>
            </c:numRef>
          </c:val>
          <c:extLst>
            <c:ext xmlns:c16="http://schemas.microsoft.com/office/drawing/2014/chart" uri="{C3380CC4-5D6E-409C-BE32-E72D297353CC}">
              <c16:uniqueId val="{00000000-6EB3-4C28-AA46-2F446EBD0FF6}"/>
            </c:ext>
          </c:extLst>
        </c:ser>
        <c:ser>
          <c:idx val="1"/>
          <c:order val="1"/>
          <c:tx>
            <c:strRef>
              <c:f>'CO2'!$AN$17</c:f>
              <c:strCache>
                <c:ptCount val="1"/>
                <c:pt idx="0">
                  <c:v>Oil</c:v>
                </c:pt>
              </c:strCache>
            </c:strRef>
          </c:tx>
          <c:spPr>
            <a:solidFill>
              <a:schemeClr val="bg2">
                <a:lumMod val="10000"/>
              </a:schemeClr>
            </a:solidFill>
            <a:ln>
              <a:noFill/>
            </a:ln>
            <a:effectLst/>
          </c:spPr>
          <c:invertIfNegative val="0"/>
          <c:cat>
            <c:strRef>
              <c:f>'CO2'!$AO$15:$AP$15</c:f>
              <c:strCache>
                <c:ptCount val="2"/>
                <c:pt idx="0">
                  <c:v>Denmark 2020</c:v>
                </c:pt>
                <c:pt idx="1">
                  <c:v>2030 IDA Climate Response</c:v>
                </c:pt>
              </c:strCache>
            </c:strRef>
          </c:cat>
          <c:val>
            <c:numRef>
              <c:f>'CO2'!$AO$17:$AP$17</c:f>
              <c:numCache>
                <c:formatCode>0.0</c:formatCode>
                <c:ptCount val="2"/>
                <c:pt idx="0">
                  <c:v>17.755560000000003</c:v>
                </c:pt>
                <c:pt idx="1">
                  <c:v>8.7645599999999995</c:v>
                </c:pt>
              </c:numCache>
            </c:numRef>
          </c:val>
          <c:extLst>
            <c:ext xmlns:c16="http://schemas.microsoft.com/office/drawing/2014/chart" uri="{C3380CC4-5D6E-409C-BE32-E72D297353CC}">
              <c16:uniqueId val="{00000001-6EB3-4C28-AA46-2F446EBD0FF6}"/>
            </c:ext>
          </c:extLst>
        </c:ser>
        <c:ser>
          <c:idx val="2"/>
          <c:order val="2"/>
          <c:tx>
            <c:strRef>
              <c:f>'CO2'!$AN$18</c:f>
              <c:strCache>
                <c:ptCount val="1"/>
                <c:pt idx="0">
                  <c:v>Natural Gas</c:v>
                </c:pt>
              </c:strCache>
            </c:strRef>
          </c:tx>
          <c:spPr>
            <a:solidFill>
              <a:srgbClr val="FFFF00"/>
            </a:solidFill>
            <a:ln>
              <a:noFill/>
            </a:ln>
            <a:effectLst/>
          </c:spPr>
          <c:invertIfNegative val="0"/>
          <c:cat>
            <c:strRef>
              <c:f>'CO2'!$AO$15:$AP$15</c:f>
              <c:strCache>
                <c:ptCount val="2"/>
                <c:pt idx="0">
                  <c:v>Denmark 2020</c:v>
                </c:pt>
                <c:pt idx="1">
                  <c:v>2030 IDA Climate Response</c:v>
                </c:pt>
              </c:strCache>
            </c:strRef>
          </c:cat>
          <c:val>
            <c:numRef>
              <c:f>'CO2'!$AO$18:$AP$18</c:f>
              <c:numCache>
                <c:formatCode>0.0</c:formatCode>
                <c:ptCount val="2"/>
                <c:pt idx="0">
                  <c:v>5.1111648000000001</c:v>
                </c:pt>
                <c:pt idx="1">
                  <c:v>1.8269868000000002</c:v>
                </c:pt>
              </c:numCache>
            </c:numRef>
          </c:val>
          <c:extLst>
            <c:ext xmlns:c16="http://schemas.microsoft.com/office/drawing/2014/chart" uri="{C3380CC4-5D6E-409C-BE32-E72D297353CC}">
              <c16:uniqueId val="{00000002-6EB3-4C28-AA46-2F446EBD0FF6}"/>
            </c:ext>
          </c:extLst>
        </c:ser>
        <c:dLbls>
          <c:showLegendKey val="0"/>
          <c:showVal val="0"/>
          <c:showCatName val="0"/>
          <c:showSerName val="0"/>
          <c:showPercent val="0"/>
          <c:showBubbleSize val="0"/>
        </c:dLbls>
        <c:gapWidth val="150"/>
        <c:overlap val="100"/>
        <c:axId val="816376824"/>
        <c:axId val="816379448"/>
      </c:barChart>
      <c:catAx>
        <c:axId val="81637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16379448"/>
        <c:crosses val="autoZero"/>
        <c:auto val="1"/>
        <c:lblAlgn val="ctr"/>
        <c:lblOffset val="100"/>
        <c:noMultiLvlLbl val="0"/>
      </c:catAx>
      <c:valAx>
        <c:axId val="816379448"/>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163768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solidFill>
      <a:schemeClr val="bg1"/>
    </a:solidFill>
    <a:ln>
      <a:solidFill>
        <a:schemeClr val="tx1"/>
      </a:solid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CO2</a:t>
            </a:r>
            <a:r>
              <a:rPr lang="da-DK" baseline="0"/>
              <a:t> emssions (Mt/year)</a:t>
            </a:r>
          </a:p>
          <a:p>
            <a:pPr>
              <a:defRPr/>
            </a:pPr>
            <a:r>
              <a:rPr lang="da-DK" sz="1400" b="0" i="0" u="none" strike="noStrike" baseline="0"/>
              <a:t>(Cradle-to-gate in a 100 year time horizon)</a:t>
            </a:r>
            <a:endParaRPr lang="da-DK" baseline="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'CO2'!$AN$16</c:f>
              <c:strCache>
                <c:ptCount val="1"/>
                <c:pt idx="0">
                  <c:v>Coal</c:v>
                </c:pt>
              </c:strCache>
            </c:strRef>
          </c:tx>
          <c:spPr>
            <a:solidFill>
              <a:schemeClr val="bg1">
                <a:lumMod val="50000"/>
              </a:schemeClr>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'CO2'!$AQ$16:$AS$16</c:f>
              <c:numCache>
                <c:formatCode>0.0</c:formatCode>
                <c:ptCount val="3"/>
                <c:pt idx="0">
                  <c:v>7.09992</c:v>
                </c:pt>
                <c:pt idx="1">
                  <c:v>0.32489999999999997</c:v>
                </c:pt>
                <c:pt idx="2">
                  <c:v>0.32489999999999997</c:v>
                </c:pt>
              </c:numCache>
            </c:numRef>
          </c:val>
          <c:extLst>
            <c:ext xmlns:c16="http://schemas.microsoft.com/office/drawing/2014/chart" uri="{C3380CC4-5D6E-409C-BE32-E72D297353CC}">
              <c16:uniqueId val="{00000000-4EC8-4EF9-B6A9-F90B740E8CD7}"/>
            </c:ext>
          </c:extLst>
        </c:ser>
        <c:ser>
          <c:idx val="1"/>
          <c:order val="1"/>
          <c:tx>
            <c:strRef>
              <c:f>'CO2'!$AN$17</c:f>
              <c:strCache>
                <c:ptCount val="1"/>
                <c:pt idx="0">
                  <c:v>Oil</c:v>
                </c:pt>
              </c:strCache>
            </c:strRef>
          </c:tx>
          <c:spPr>
            <a:solidFill>
              <a:schemeClr val="tx1">
                <a:lumMod val="95000"/>
                <a:lumOff val="5000"/>
              </a:schemeClr>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'CO2'!$AQ$17:$AS$17</c:f>
              <c:numCache>
                <c:formatCode>0.0</c:formatCode>
                <c:ptCount val="3"/>
                <c:pt idx="0">
                  <c:v>17.755560000000003</c:v>
                </c:pt>
                <c:pt idx="1">
                  <c:v>8.7645599999999995</c:v>
                </c:pt>
                <c:pt idx="2">
                  <c:v>8.7645599999999995</c:v>
                </c:pt>
              </c:numCache>
            </c:numRef>
          </c:val>
          <c:extLst>
            <c:ext xmlns:c16="http://schemas.microsoft.com/office/drawing/2014/chart" uri="{C3380CC4-5D6E-409C-BE32-E72D297353CC}">
              <c16:uniqueId val="{00000001-4EC8-4EF9-B6A9-F90B740E8CD7}"/>
            </c:ext>
          </c:extLst>
        </c:ser>
        <c:ser>
          <c:idx val="2"/>
          <c:order val="2"/>
          <c:tx>
            <c:strRef>
              <c:f>'CO2'!$AN$18</c:f>
              <c:strCache>
                <c:ptCount val="1"/>
                <c:pt idx="0">
                  <c:v>Natural Gas</c:v>
                </c:pt>
              </c:strCache>
            </c:strRef>
          </c:tx>
          <c:spPr>
            <a:solidFill>
              <a:srgbClr val="FFFF00"/>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'CO2'!$AQ$18:$AS$18</c:f>
              <c:numCache>
                <c:formatCode>0.0</c:formatCode>
                <c:ptCount val="3"/>
                <c:pt idx="0">
                  <c:v>5.1111648000000001</c:v>
                </c:pt>
                <c:pt idx="1">
                  <c:v>1.8269868000000002</c:v>
                </c:pt>
                <c:pt idx="2">
                  <c:v>1.8269868000000002</c:v>
                </c:pt>
              </c:numCache>
            </c:numRef>
          </c:val>
          <c:extLst>
            <c:ext xmlns:c16="http://schemas.microsoft.com/office/drawing/2014/chart" uri="{C3380CC4-5D6E-409C-BE32-E72D297353CC}">
              <c16:uniqueId val="{00000002-4EC8-4EF9-B6A9-F90B740E8CD7}"/>
            </c:ext>
          </c:extLst>
        </c:ser>
        <c:ser>
          <c:idx val="3"/>
          <c:order val="3"/>
          <c:tx>
            <c:strRef>
              <c:f>'CO2'!$AN$19</c:f>
              <c:strCache>
                <c:ptCount val="1"/>
                <c:pt idx="0">
                  <c:v>Biogas</c:v>
                </c:pt>
              </c:strCache>
            </c:strRef>
          </c:tx>
          <c:spPr>
            <a:solidFill>
              <a:srgbClr val="FF0000"/>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'CO2'!$AQ$19:$AS$19</c:f>
              <c:numCache>
                <c:formatCode>0.0</c:formatCode>
                <c:ptCount val="3"/>
                <c:pt idx="0">
                  <c:v>0</c:v>
                </c:pt>
                <c:pt idx="1">
                  <c:v>0</c:v>
                </c:pt>
                <c:pt idx="2">
                  <c:v>0</c:v>
                </c:pt>
              </c:numCache>
            </c:numRef>
          </c:val>
          <c:extLst>
            <c:ext xmlns:c16="http://schemas.microsoft.com/office/drawing/2014/chart" uri="{C3380CC4-5D6E-409C-BE32-E72D297353CC}">
              <c16:uniqueId val="{00000003-4EC8-4EF9-B6A9-F90B740E8CD7}"/>
            </c:ext>
          </c:extLst>
        </c:ser>
        <c:ser>
          <c:idx val="4"/>
          <c:order val="4"/>
          <c:tx>
            <c:strRef>
              <c:f>'CO2'!$AN$20</c:f>
              <c:strCache>
                <c:ptCount val="1"/>
                <c:pt idx="0">
                  <c:v>Waste</c:v>
                </c:pt>
              </c:strCache>
            </c:strRef>
          </c:tx>
          <c:spPr>
            <a:solidFill>
              <a:schemeClr val="accent5"/>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'CO2'!$AQ$20:$AS$20</c:f>
              <c:numCache>
                <c:formatCode>0.0</c:formatCode>
                <c:ptCount val="3"/>
                <c:pt idx="0">
                  <c:v>0</c:v>
                </c:pt>
                <c:pt idx="1">
                  <c:v>0</c:v>
                </c:pt>
                <c:pt idx="2">
                  <c:v>0</c:v>
                </c:pt>
              </c:numCache>
            </c:numRef>
          </c:val>
          <c:extLst>
            <c:ext xmlns:c16="http://schemas.microsoft.com/office/drawing/2014/chart" uri="{C3380CC4-5D6E-409C-BE32-E72D297353CC}">
              <c16:uniqueId val="{00000004-4EC8-4EF9-B6A9-F90B740E8CD7}"/>
            </c:ext>
          </c:extLst>
        </c:ser>
        <c:ser>
          <c:idx val="5"/>
          <c:order val="5"/>
          <c:tx>
            <c:strRef>
              <c:f>'CO2'!$AN$21</c:f>
              <c:strCache>
                <c:ptCount val="1"/>
                <c:pt idx="0">
                  <c:v>Straw</c:v>
                </c:pt>
              </c:strCache>
            </c:strRef>
          </c:tx>
          <c:spPr>
            <a:solidFill>
              <a:srgbClr val="FFC000"/>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'CO2'!$AQ$21:$AS$21</c:f>
              <c:numCache>
                <c:formatCode>0.0</c:formatCode>
                <c:ptCount val="3"/>
                <c:pt idx="0">
                  <c:v>0.23100000000000001</c:v>
                </c:pt>
                <c:pt idx="1">
                  <c:v>0.23100000000000001</c:v>
                </c:pt>
                <c:pt idx="2">
                  <c:v>0.23100000000000001</c:v>
                </c:pt>
              </c:numCache>
            </c:numRef>
          </c:val>
          <c:extLst>
            <c:ext xmlns:c16="http://schemas.microsoft.com/office/drawing/2014/chart" uri="{C3380CC4-5D6E-409C-BE32-E72D297353CC}">
              <c16:uniqueId val="{00000005-4EC8-4EF9-B6A9-F90B740E8CD7}"/>
            </c:ext>
          </c:extLst>
        </c:ser>
        <c:ser>
          <c:idx val="6"/>
          <c:order val="6"/>
          <c:tx>
            <c:strRef>
              <c:f>'CO2'!$AN$22</c:f>
              <c:strCache>
                <c:ptCount val="1"/>
                <c:pt idx="0">
                  <c:v>Woodchips</c:v>
                </c:pt>
              </c:strCache>
            </c:strRef>
          </c:tx>
          <c:spPr>
            <a:solidFill>
              <a:srgbClr val="00B050"/>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'CO2'!$AQ$22:$AS$22</c:f>
              <c:numCache>
                <c:formatCode>0.0</c:formatCode>
                <c:ptCount val="3"/>
                <c:pt idx="0">
                  <c:v>1.1999999999999999E-3</c:v>
                </c:pt>
                <c:pt idx="1">
                  <c:v>4.0000000000000002E-4</c:v>
                </c:pt>
                <c:pt idx="2">
                  <c:v>1E-3</c:v>
                </c:pt>
              </c:numCache>
            </c:numRef>
          </c:val>
          <c:extLst>
            <c:ext xmlns:c16="http://schemas.microsoft.com/office/drawing/2014/chart" uri="{C3380CC4-5D6E-409C-BE32-E72D297353CC}">
              <c16:uniqueId val="{00000006-4EC8-4EF9-B6A9-F90B740E8CD7}"/>
            </c:ext>
          </c:extLst>
        </c:ser>
        <c:ser>
          <c:idx val="7"/>
          <c:order val="7"/>
          <c:tx>
            <c:strRef>
              <c:f>'CO2'!$AN$23</c:f>
              <c:strCache>
                <c:ptCount val="1"/>
                <c:pt idx="0">
                  <c:v>Imported woodchips</c:v>
                </c:pt>
              </c:strCache>
            </c:strRef>
          </c:tx>
          <c:spPr>
            <a:solidFill>
              <a:srgbClr val="92D050"/>
            </a:solidFill>
            <a:ln>
              <a:noFill/>
            </a:ln>
            <a:effectLst/>
          </c:spPr>
          <c:invertIfNegative val="0"/>
          <c:cat>
            <c:strRef>
              <c:f>'CO2'!$AQ$15:$AS$15</c:f>
              <c:strCache>
                <c:ptCount val="3"/>
                <c:pt idx="0">
                  <c:v>Denmark 2020</c:v>
                </c:pt>
                <c:pt idx="1">
                  <c:v>2030 IDA Climate Response</c:v>
                </c:pt>
                <c:pt idx="2">
                  <c:v>2030 IDA Climate Response prioritized</c:v>
                </c:pt>
              </c:strCache>
            </c:strRef>
          </c:cat>
          <c:val>
            <c:numRef>
              <c:f>'CO2'!$AQ$23:$AS$23</c:f>
              <c:numCache>
                <c:formatCode>0.0</c:formatCode>
                <c:ptCount val="3"/>
                <c:pt idx="0">
                  <c:v>1.9020999999999995</c:v>
                </c:pt>
                <c:pt idx="1">
                  <c:v>1.1918000000000002</c:v>
                </c:pt>
                <c:pt idx="2">
                  <c:v>0.4418000000000003</c:v>
                </c:pt>
              </c:numCache>
            </c:numRef>
          </c:val>
          <c:extLst>
            <c:ext xmlns:c16="http://schemas.microsoft.com/office/drawing/2014/chart" uri="{C3380CC4-5D6E-409C-BE32-E72D297353CC}">
              <c16:uniqueId val="{00000007-4EC8-4EF9-B6A9-F90B740E8CD7}"/>
            </c:ext>
          </c:extLst>
        </c:ser>
        <c:dLbls>
          <c:showLegendKey val="0"/>
          <c:showVal val="0"/>
          <c:showCatName val="0"/>
          <c:showSerName val="0"/>
          <c:showPercent val="0"/>
          <c:showBubbleSize val="0"/>
        </c:dLbls>
        <c:gapWidth val="150"/>
        <c:overlap val="100"/>
        <c:axId val="816376824"/>
        <c:axId val="816379448"/>
      </c:barChart>
      <c:catAx>
        <c:axId val="81637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16379448"/>
        <c:crosses val="autoZero"/>
        <c:auto val="1"/>
        <c:lblAlgn val="ctr"/>
        <c:lblOffset val="100"/>
        <c:noMultiLvlLbl val="0"/>
      </c:catAx>
      <c:valAx>
        <c:axId val="816379448"/>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163768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solidFill>
      <a:schemeClr val="bg1"/>
    </a:solidFill>
    <a:ln>
      <a:solidFill>
        <a:schemeClr val="tx1"/>
      </a:solid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Figures!$A$22</c:f>
              <c:strCache>
                <c:ptCount val="1"/>
                <c:pt idx="0">
                  <c:v>Coal     </c:v>
                </c:pt>
              </c:strCache>
            </c:strRef>
          </c:tx>
          <c:spPr>
            <a:solidFill>
              <a:schemeClr val="tx1"/>
            </a:solidFill>
            <a:ln>
              <a:noFill/>
            </a:ln>
            <a:effectLst/>
          </c:spPr>
          <c:invertIfNegative val="0"/>
          <c:cat>
            <c:multiLvlStrRef>
              <c:f>Figures!$D$18:$M$19</c:f>
              <c:multiLvlStrCache>
                <c:ptCount val="10"/>
                <c:lvl>
                  <c:pt idx="0">
                    <c:v>PRIMES</c:v>
                  </c:pt>
                  <c:pt idx="1">
                    <c:v>EP</c:v>
                  </c:pt>
                  <c:pt idx="2">
                    <c:v>PRIMES</c:v>
                  </c:pt>
                  <c:pt idx="3">
                    <c:v>EP</c:v>
                  </c:pt>
                  <c:pt idx="4">
                    <c:v>PRIMES</c:v>
                  </c:pt>
                  <c:pt idx="5">
                    <c:v>EP</c:v>
                  </c:pt>
                  <c:pt idx="6">
                    <c:v>PRIMES</c:v>
                  </c:pt>
                  <c:pt idx="7">
                    <c:v>EP</c:v>
                  </c:pt>
                  <c:pt idx="8">
                    <c:v>PRIMES</c:v>
                  </c:pt>
                  <c:pt idx="9">
                    <c:v>EP</c:v>
                  </c:pt>
                </c:lvl>
                <c:lvl>
                  <c:pt idx="0">
                    <c:v>2015 Reference</c:v>
                  </c:pt>
                  <c:pt idx="2">
                    <c:v>2050 Baseline</c:v>
                  </c:pt>
                  <c:pt idx="4">
                    <c:v>COMBO</c:v>
                  </c:pt>
                  <c:pt idx="6">
                    <c:v>1.5 TECH</c:v>
                  </c:pt>
                  <c:pt idx="8">
                    <c:v>1.5 LIFE</c:v>
                  </c:pt>
                </c:lvl>
              </c:multiLvlStrCache>
            </c:multiLvlStrRef>
          </c:cat>
          <c:val>
            <c:numRef>
              <c:f>Figures!$D$22:$M$22</c:f>
              <c:numCache>
                <c:formatCode>0.00</c:formatCode>
                <c:ptCount val="10"/>
                <c:pt idx="0">
                  <c:v>3.2187800000000002</c:v>
                </c:pt>
                <c:pt idx="1">
                  <c:v>2.38</c:v>
                </c:pt>
                <c:pt idx="2">
                  <c:v>0.30649500000000002</c:v>
                </c:pt>
                <c:pt idx="3">
                  <c:v>0.31</c:v>
                </c:pt>
                <c:pt idx="4">
                  <c:v>5.7640000000000004E-2</c:v>
                </c:pt>
                <c:pt idx="5">
                  <c:v>0.06</c:v>
                </c:pt>
                <c:pt idx="6">
                  <c:v>2.989E-2</c:v>
                </c:pt>
                <c:pt idx="7">
                  <c:v>0.03</c:v>
                </c:pt>
                <c:pt idx="8">
                  <c:v>1.2781000000000001E-2</c:v>
                </c:pt>
                <c:pt idx="9">
                  <c:v>0.01</c:v>
                </c:pt>
              </c:numCache>
            </c:numRef>
          </c:val>
          <c:extLst>
            <c:ext xmlns:c16="http://schemas.microsoft.com/office/drawing/2014/chart" uri="{C3380CC4-5D6E-409C-BE32-E72D297353CC}">
              <c16:uniqueId val="{00000000-1D15-4710-90BB-4EB41CC88A46}"/>
            </c:ext>
          </c:extLst>
        </c:ser>
        <c:ser>
          <c:idx val="2"/>
          <c:order val="1"/>
          <c:tx>
            <c:strRef>
              <c:f>Figures!$A$24</c:f>
              <c:strCache>
                <c:ptCount val="1"/>
                <c:pt idx="0">
                  <c:v>N.Gas    </c:v>
                </c:pt>
              </c:strCache>
            </c:strRef>
          </c:tx>
          <c:spPr>
            <a:solidFill>
              <a:schemeClr val="tx2"/>
            </a:solidFill>
            <a:ln>
              <a:noFill/>
            </a:ln>
            <a:effectLst/>
          </c:spPr>
          <c:invertIfNegative val="0"/>
          <c:cat>
            <c:multiLvlStrRef>
              <c:f>Figures!$D$18:$M$19</c:f>
              <c:multiLvlStrCache>
                <c:ptCount val="10"/>
                <c:lvl>
                  <c:pt idx="0">
                    <c:v>PRIMES</c:v>
                  </c:pt>
                  <c:pt idx="1">
                    <c:v>EP</c:v>
                  </c:pt>
                  <c:pt idx="2">
                    <c:v>PRIMES</c:v>
                  </c:pt>
                  <c:pt idx="3">
                    <c:v>EP</c:v>
                  </c:pt>
                  <c:pt idx="4">
                    <c:v>PRIMES</c:v>
                  </c:pt>
                  <c:pt idx="5">
                    <c:v>EP</c:v>
                  </c:pt>
                  <c:pt idx="6">
                    <c:v>PRIMES</c:v>
                  </c:pt>
                  <c:pt idx="7">
                    <c:v>EP</c:v>
                  </c:pt>
                  <c:pt idx="8">
                    <c:v>PRIMES</c:v>
                  </c:pt>
                  <c:pt idx="9">
                    <c:v>EP</c:v>
                  </c:pt>
                </c:lvl>
                <c:lvl>
                  <c:pt idx="0">
                    <c:v>2015 Reference</c:v>
                  </c:pt>
                  <c:pt idx="2">
                    <c:v>2050 Baseline</c:v>
                  </c:pt>
                  <c:pt idx="4">
                    <c:v>COMBO</c:v>
                  </c:pt>
                  <c:pt idx="6">
                    <c:v>1.5 TECH</c:v>
                  </c:pt>
                  <c:pt idx="8">
                    <c:v>1.5 LIFE</c:v>
                  </c:pt>
                </c:lvl>
              </c:multiLvlStrCache>
            </c:multiLvlStrRef>
          </c:cat>
          <c:val>
            <c:numRef>
              <c:f>Figures!$D$24:$M$24</c:f>
              <c:numCache>
                <c:formatCode>0.00</c:formatCode>
                <c:ptCount val="10"/>
                <c:pt idx="0">
                  <c:v>3.9950740000000002</c:v>
                </c:pt>
                <c:pt idx="1">
                  <c:v>3.78</c:v>
                </c:pt>
                <c:pt idx="2">
                  <c:v>2.77305</c:v>
                </c:pt>
                <c:pt idx="3">
                  <c:v>2.5299999999999998</c:v>
                </c:pt>
                <c:pt idx="4">
                  <c:v>0.63403999999999994</c:v>
                </c:pt>
                <c:pt idx="5">
                  <c:v>0.68</c:v>
                </c:pt>
                <c:pt idx="6">
                  <c:v>0.55296499999999993</c:v>
                </c:pt>
                <c:pt idx="7">
                  <c:v>0.56000000000000005</c:v>
                </c:pt>
                <c:pt idx="8">
                  <c:v>0.31952500000000006</c:v>
                </c:pt>
                <c:pt idx="9">
                  <c:v>0.3</c:v>
                </c:pt>
              </c:numCache>
            </c:numRef>
          </c:val>
          <c:extLst>
            <c:ext xmlns:c16="http://schemas.microsoft.com/office/drawing/2014/chart" uri="{C3380CC4-5D6E-409C-BE32-E72D297353CC}">
              <c16:uniqueId val="{00000001-1D15-4710-90BB-4EB41CC88A46}"/>
            </c:ext>
          </c:extLst>
        </c:ser>
        <c:ser>
          <c:idx val="1"/>
          <c:order val="2"/>
          <c:tx>
            <c:strRef>
              <c:f>Figures!$A$23</c:f>
              <c:strCache>
                <c:ptCount val="1"/>
                <c:pt idx="0">
                  <c:v>Oil      </c:v>
                </c:pt>
              </c:strCache>
            </c:strRef>
          </c:tx>
          <c:spPr>
            <a:solidFill>
              <a:srgbClr val="C00000"/>
            </a:solidFill>
            <a:ln>
              <a:noFill/>
            </a:ln>
            <a:effectLst/>
          </c:spPr>
          <c:invertIfNegative val="0"/>
          <c:cat>
            <c:multiLvlStrRef>
              <c:f>Figures!$D$18:$M$19</c:f>
              <c:multiLvlStrCache>
                <c:ptCount val="10"/>
                <c:lvl>
                  <c:pt idx="0">
                    <c:v>PRIMES</c:v>
                  </c:pt>
                  <c:pt idx="1">
                    <c:v>EP</c:v>
                  </c:pt>
                  <c:pt idx="2">
                    <c:v>PRIMES</c:v>
                  </c:pt>
                  <c:pt idx="3">
                    <c:v>EP</c:v>
                  </c:pt>
                  <c:pt idx="4">
                    <c:v>PRIMES</c:v>
                  </c:pt>
                  <c:pt idx="5">
                    <c:v>EP</c:v>
                  </c:pt>
                  <c:pt idx="6">
                    <c:v>PRIMES</c:v>
                  </c:pt>
                  <c:pt idx="7">
                    <c:v>EP</c:v>
                  </c:pt>
                  <c:pt idx="8">
                    <c:v>PRIMES</c:v>
                  </c:pt>
                  <c:pt idx="9">
                    <c:v>EP</c:v>
                  </c:pt>
                </c:lvl>
                <c:lvl>
                  <c:pt idx="0">
                    <c:v>2015 Reference</c:v>
                  </c:pt>
                  <c:pt idx="2">
                    <c:v>2050 Baseline</c:v>
                  </c:pt>
                  <c:pt idx="4">
                    <c:v>COMBO</c:v>
                  </c:pt>
                  <c:pt idx="6">
                    <c:v>1.5 TECH</c:v>
                  </c:pt>
                  <c:pt idx="8">
                    <c:v>1.5 LIFE</c:v>
                  </c:pt>
                </c:lvl>
              </c:multiLvlStrCache>
            </c:multiLvlStrRef>
          </c:cat>
          <c:val>
            <c:numRef>
              <c:f>Figures!$D$23:$M$23</c:f>
              <c:numCache>
                <c:formatCode>0.00</c:formatCode>
                <c:ptCount val="10"/>
                <c:pt idx="0">
                  <c:v>5.5476619999999999</c:v>
                </c:pt>
                <c:pt idx="1">
                  <c:v>5.84</c:v>
                </c:pt>
                <c:pt idx="2">
                  <c:v>2.9481900000000003</c:v>
                </c:pt>
                <c:pt idx="3">
                  <c:v>2.95</c:v>
                </c:pt>
                <c:pt idx="4">
                  <c:v>1.1672100000000001</c:v>
                </c:pt>
                <c:pt idx="5">
                  <c:v>1.17</c:v>
                </c:pt>
                <c:pt idx="6">
                  <c:v>0.46329500000000001</c:v>
                </c:pt>
                <c:pt idx="7">
                  <c:v>0.46</c:v>
                </c:pt>
                <c:pt idx="8">
                  <c:v>0.51124000000000003</c:v>
                </c:pt>
                <c:pt idx="9">
                  <c:v>0.51</c:v>
                </c:pt>
              </c:numCache>
            </c:numRef>
          </c:val>
          <c:extLst>
            <c:ext xmlns:c16="http://schemas.microsoft.com/office/drawing/2014/chart" uri="{C3380CC4-5D6E-409C-BE32-E72D297353CC}">
              <c16:uniqueId val="{00000002-1D15-4710-90BB-4EB41CC88A46}"/>
            </c:ext>
          </c:extLst>
        </c:ser>
        <c:ser>
          <c:idx val="4"/>
          <c:order val="3"/>
          <c:tx>
            <c:strRef>
              <c:f>Figures!$A$26</c:f>
              <c:strCache>
                <c:ptCount val="1"/>
                <c:pt idx="0">
                  <c:v>Nuclear</c:v>
                </c:pt>
              </c:strCache>
            </c:strRef>
          </c:tx>
          <c:spPr>
            <a:solidFill>
              <a:schemeClr val="accent4"/>
            </a:solidFill>
            <a:ln>
              <a:noFill/>
            </a:ln>
            <a:effectLst/>
          </c:spPr>
          <c:invertIfNegative val="0"/>
          <c:cat>
            <c:multiLvlStrRef>
              <c:f>Figures!$D$18:$M$19</c:f>
              <c:multiLvlStrCache>
                <c:ptCount val="10"/>
                <c:lvl>
                  <c:pt idx="0">
                    <c:v>PRIMES</c:v>
                  </c:pt>
                  <c:pt idx="1">
                    <c:v>EP</c:v>
                  </c:pt>
                  <c:pt idx="2">
                    <c:v>PRIMES</c:v>
                  </c:pt>
                  <c:pt idx="3">
                    <c:v>EP</c:v>
                  </c:pt>
                  <c:pt idx="4">
                    <c:v>PRIMES</c:v>
                  </c:pt>
                  <c:pt idx="5">
                    <c:v>EP</c:v>
                  </c:pt>
                  <c:pt idx="6">
                    <c:v>PRIMES</c:v>
                  </c:pt>
                  <c:pt idx="7">
                    <c:v>EP</c:v>
                  </c:pt>
                  <c:pt idx="8">
                    <c:v>PRIMES</c:v>
                  </c:pt>
                  <c:pt idx="9">
                    <c:v>EP</c:v>
                  </c:pt>
                </c:lvl>
                <c:lvl>
                  <c:pt idx="0">
                    <c:v>2015 Reference</c:v>
                  </c:pt>
                  <c:pt idx="2">
                    <c:v>2050 Baseline</c:v>
                  </c:pt>
                  <c:pt idx="4">
                    <c:v>COMBO</c:v>
                  </c:pt>
                  <c:pt idx="6">
                    <c:v>1.5 TECH</c:v>
                  </c:pt>
                  <c:pt idx="8">
                    <c:v>1.5 LIFE</c:v>
                  </c:pt>
                </c:lvl>
              </c:multiLvlStrCache>
            </c:multiLvlStrRef>
          </c:cat>
          <c:val>
            <c:numRef>
              <c:f>Figures!$D$26:$M$26</c:f>
              <c:numCache>
                <c:formatCode>0.00</c:formatCode>
                <c:ptCount val="10"/>
                <c:pt idx="0">
                  <c:v>2.5750240000000004</c:v>
                </c:pt>
                <c:pt idx="1">
                  <c:v>2.58</c:v>
                </c:pt>
                <c:pt idx="2">
                  <c:v>1.7805900000000001</c:v>
                </c:pt>
                <c:pt idx="3">
                  <c:v>1.78</c:v>
                </c:pt>
                <c:pt idx="4">
                  <c:v>2.2911899999999998</c:v>
                </c:pt>
                <c:pt idx="5">
                  <c:v>2.29</c:v>
                </c:pt>
                <c:pt idx="6">
                  <c:v>2.4808700000000004</c:v>
                </c:pt>
                <c:pt idx="7">
                  <c:v>2.48</c:v>
                </c:pt>
                <c:pt idx="8">
                  <c:v>2.1855510000000002</c:v>
                </c:pt>
                <c:pt idx="9">
                  <c:v>2.19</c:v>
                </c:pt>
              </c:numCache>
            </c:numRef>
          </c:val>
          <c:extLst>
            <c:ext xmlns:c16="http://schemas.microsoft.com/office/drawing/2014/chart" uri="{C3380CC4-5D6E-409C-BE32-E72D297353CC}">
              <c16:uniqueId val="{00000003-1D15-4710-90BB-4EB41CC88A46}"/>
            </c:ext>
          </c:extLst>
        </c:ser>
        <c:ser>
          <c:idx val="3"/>
          <c:order val="4"/>
          <c:tx>
            <c:strRef>
              <c:f>Figures!$A$25</c:f>
              <c:strCache>
                <c:ptCount val="1"/>
                <c:pt idx="0">
                  <c:v>Renewables and biomass</c:v>
                </c:pt>
              </c:strCache>
            </c:strRef>
          </c:tx>
          <c:spPr>
            <a:solidFill>
              <a:schemeClr val="accent5"/>
            </a:solidFill>
            <a:ln>
              <a:noFill/>
            </a:ln>
            <a:effectLst/>
          </c:spPr>
          <c:invertIfNegative val="0"/>
          <c:cat>
            <c:multiLvlStrRef>
              <c:f>Figures!$D$18:$M$19</c:f>
              <c:multiLvlStrCache>
                <c:ptCount val="10"/>
                <c:lvl>
                  <c:pt idx="0">
                    <c:v>PRIMES</c:v>
                  </c:pt>
                  <c:pt idx="1">
                    <c:v>EP</c:v>
                  </c:pt>
                  <c:pt idx="2">
                    <c:v>PRIMES</c:v>
                  </c:pt>
                  <c:pt idx="3">
                    <c:v>EP</c:v>
                  </c:pt>
                  <c:pt idx="4">
                    <c:v>PRIMES</c:v>
                  </c:pt>
                  <c:pt idx="5">
                    <c:v>EP</c:v>
                  </c:pt>
                  <c:pt idx="6">
                    <c:v>PRIMES</c:v>
                  </c:pt>
                  <c:pt idx="7">
                    <c:v>EP</c:v>
                  </c:pt>
                  <c:pt idx="8">
                    <c:v>PRIMES</c:v>
                  </c:pt>
                  <c:pt idx="9">
                    <c:v>EP</c:v>
                  </c:pt>
                </c:lvl>
                <c:lvl>
                  <c:pt idx="0">
                    <c:v>2015 Reference</c:v>
                  </c:pt>
                  <c:pt idx="2">
                    <c:v>2050 Baseline</c:v>
                  </c:pt>
                  <c:pt idx="4">
                    <c:v>COMBO</c:v>
                  </c:pt>
                  <c:pt idx="6">
                    <c:v>1.5 TECH</c:v>
                  </c:pt>
                  <c:pt idx="8">
                    <c:v>1.5 LIFE</c:v>
                  </c:pt>
                </c:lvl>
              </c:multiLvlStrCache>
            </c:multiLvlStrRef>
          </c:cat>
          <c:val>
            <c:numRef>
              <c:f>Figures!$D$25:$M$25</c:f>
              <c:numCache>
                <c:formatCode>0.00</c:formatCode>
                <c:ptCount val="10"/>
                <c:pt idx="0">
                  <c:v>2.4614200000000004</c:v>
                </c:pt>
                <c:pt idx="1">
                  <c:v>2.94</c:v>
                </c:pt>
                <c:pt idx="2">
                  <c:v>5.2542</c:v>
                </c:pt>
                <c:pt idx="3">
                  <c:v>5.21</c:v>
                </c:pt>
                <c:pt idx="4">
                  <c:v>7.9255000000000004</c:v>
                </c:pt>
                <c:pt idx="5">
                  <c:v>8.1999999999999993</c:v>
                </c:pt>
                <c:pt idx="6">
                  <c:v>9.1762300000000003</c:v>
                </c:pt>
                <c:pt idx="7">
                  <c:v>9.24</c:v>
                </c:pt>
                <c:pt idx="8">
                  <c:v>7.8219720000000006</c:v>
                </c:pt>
                <c:pt idx="9">
                  <c:v>8.01</c:v>
                </c:pt>
              </c:numCache>
            </c:numRef>
          </c:val>
          <c:extLst>
            <c:ext xmlns:c16="http://schemas.microsoft.com/office/drawing/2014/chart" uri="{C3380CC4-5D6E-409C-BE32-E72D297353CC}">
              <c16:uniqueId val="{00000004-1D15-4710-90BB-4EB41CC88A46}"/>
            </c:ext>
          </c:extLst>
        </c:ser>
        <c:dLbls>
          <c:showLegendKey val="0"/>
          <c:showVal val="0"/>
          <c:showCatName val="0"/>
          <c:showSerName val="0"/>
          <c:showPercent val="0"/>
          <c:showBubbleSize val="0"/>
        </c:dLbls>
        <c:gapWidth val="219"/>
        <c:overlap val="100"/>
        <c:axId val="899077840"/>
        <c:axId val="899083744"/>
      </c:barChart>
      <c:catAx>
        <c:axId val="89907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9083744"/>
        <c:crosses val="autoZero"/>
        <c:auto val="1"/>
        <c:lblAlgn val="ctr"/>
        <c:lblOffset val="100"/>
        <c:noMultiLvlLbl val="0"/>
      </c:catAx>
      <c:valAx>
        <c:axId val="899083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PWh/Year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907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Figures!$A$150:$C$150</c:f>
              <c:strCache>
                <c:ptCount val="3"/>
                <c:pt idx="0">
                  <c:v>Wind</c:v>
                </c:pt>
                <c:pt idx="2">
                  <c:v>PWh/Year</c:v>
                </c:pt>
              </c:strCache>
            </c:strRef>
          </c:tx>
          <c:spPr>
            <a:solidFill>
              <a:schemeClr val="accent6">
                <a:lumMod val="75000"/>
              </a:schemeClr>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Figures!$D$150:$G$150</c:f>
              <c:numCache>
                <c:formatCode>General</c:formatCode>
                <c:ptCount val="4"/>
                <c:pt idx="0" formatCode="0.00">
                  <c:v>0.30199999999999999</c:v>
                </c:pt>
                <c:pt idx="1">
                  <c:v>0.3</c:v>
                </c:pt>
                <c:pt idx="2" formatCode="0.00">
                  <c:v>1.905</c:v>
                </c:pt>
                <c:pt idx="3" formatCode="0.00">
                  <c:v>1.92</c:v>
                </c:pt>
              </c:numCache>
            </c:numRef>
          </c:val>
          <c:extLst>
            <c:ext xmlns:c16="http://schemas.microsoft.com/office/drawing/2014/chart" uri="{C3380CC4-5D6E-409C-BE32-E72D297353CC}">
              <c16:uniqueId val="{00000000-4392-4572-AB6E-945B5B347C44}"/>
            </c:ext>
          </c:extLst>
        </c:ser>
        <c:ser>
          <c:idx val="4"/>
          <c:order val="4"/>
          <c:tx>
            <c:strRef>
              <c:f>Figures!$A$153:$C$153</c:f>
              <c:strCache>
                <c:ptCount val="3"/>
                <c:pt idx="0">
                  <c:v>Solar PV</c:v>
                </c:pt>
                <c:pt idx="2">
                  <c:v>PWh/Year</c:v>
                </c:pt>
              </c:strCache>
            </c:strRef>
          </c:tx>
          <c:spPr>
            <a:solidFill>
              <a:srgbClr val="FFFF00"/>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Figures!$D$153:$G$153</c:f>
              <c:numCache>
                <c:formatCode>General</c:formatCode>
                <c:ptCount val="4"/>
                <c:pt idx="0" formatCode="0.00">
                  <c:v>0.108</c:v>
                </c:pt>
                <c:pt idx="1">
                  <c:v>0.11</c:v>
                </c:pt>
                <c:pt idx="2" formatCode="0.00">
                  <c:v>0.64100000000000001</c:v>
                </c:pt>
                <c:pt idx="3" formatCode="0.00">
                  <c:v>0.64</c:v>
                </c:pt>
              </c:numCache>
            </c:numRef>
          </c:val>
          <c:extLst>
            <c:ext xmlns:c16="http://schemas.microsoft.com/office/drawing/2014/chart" uri="{C3380CC4-5D6E-409C-BE32-E72D297353CC}">
              <c16:uniqueId val="{00000001-4392-4572-AB6E-945B5B347C44}"/>
            </c:ext>
          </c:extLst>
        </c:ser>
        <c:ser>
          <c:idx val="5"/>
          <c:order val="5"/>
          <c:tx>
            <c:strRef>
              <c:f>Figures!$A$154:$C$154</c:f>
              <c:strCache>
                <c:ptCount val="3"/>
                <c:pt idx="0">
                  <c:v>Hydro</c:v>
                </c:pt>
                <c:pt idx="2">
                  <c:v>PWh/Year</c:v>
                </c:pt>
              </c:strCache>
            </c:strRef>
          </c:tx>
          <c:spPr>
            <a:solidFill>
              <a:srgbClr val="00B0F0"/>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Figures!$D$154:$G$154</c:f>
              <c:numCache>
                <c:formatCode>General</c:formatCode>
                <c:ptCount val="4"/>
                <c:pt idx="0" formatCode="0.00">
                  <c:v>0.371</c:v>
                </c:pt>
                <c:pt idx="1">
                  <c:v>0.37</c:v>
                </c:pt>
                <c:pt idx="2" formatCode="0.00">
                  <c:v>0.376</c:v>
                </c:pt>
                <c:pt idx="3" formatCode="0.00">
                  <c:v>0.38</c:v>
                </c:pt>
              </c:numCache>
            </c:numRef>
          </c:val>
          <c:extLst>
            <c:ext xmlns:c16="http://schemas.microsoft.com/office/drawing/2014/chart" uri="{C3380CC4-5D6E-409C-BE32-E72D297353CC}">
              <c16:uniqueId val="{00000002-4392-4572-AB6E-945B5B347C44}"/>
            </c:ext>
          </c:extLst>
        </c:ser>
        <c:ser>
          <c:idx val="7"/>
          <c:order val="7"/>
          <c:tx>
            <c:strRef>
              <c:f>Figures!$A$156:$C$156</c:f>
              <c:strCache>
                <c:ptCount val="3"/>
                <c:pt idx="0">
                  <c:v>Nuclear</c:v>
                </c:pt>
                <c:pt idx="2">
                  <c:v>PWh/Year</c:v>
                </c:pt>
              </c:strCache>
            </c:strRef>
          </c:tx>
          <c:spPr>
            <a:solidFill>
              <a:schemeClr val="accent4"/>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Figures!$D$156:$G$156</c:f>
              <c:numCache>
                <c:formatCode>0.00</c:formatCode>
                <c:ptCount val="4"/>
                <c:pt idx="0">
                  <c:v>0.85699999999999998</c:v>
                </c:pt>
                <c:pt idx="1">
                  <c:v>0.86</c:v>
                </c:pt>
                <c:pt idx="2">
                  <c:v>0.68799999999999994</c:v>
                </c:pt>
                <c:pt idx="3">
                  <c:v>0.69</c:v>
                </c:pt>
              </c:numCache>
            </c:numRef>
          </c:val>
          <c:extLst>
            <c:ext xmlns:c16="http://schemas.microsoft.com/office/drawing/2014/chart" uri="{C3380CC4-5D6E-409C-BE32-E72D297353CC}">
              <c16:uniqueId val="{00000003-4392-4572-AB6E-945B5B347C44}"/>
            </c:ext>
          </c:extLst>
        </c:ser>
        <c:ser>
          <c:idx val="8"/>
          <c:order val="8"/>
          <c:tx>
            <c:strRef>
              <c:f>Figures!$A$157:$C$157</c:f>
              <c:strCache>
                <c:ptCount val="3"/>
                <c:pt idx="0">
                  <c:v>Solids (Coal)</c:v>
                </c:pt>
                <c:pt idx="2">
                  <c:v>PWh/Year</c:v>
                </c:pt>
              </c:strCache>
            </c:strRef>
          </c:tx>
          <c:spPr>
            <a:solidFill>
              <a:schemeClr val="tx1"/>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Figures!$D$157:$G$157</c:f>
              <c:numCache>
                <c:formatCode>0.00</c:formatCode>
                <c:ptCount val="4"/>
                <c:pt idx="0">
                  <c:v>0.79200000000000004</c:v>
                </c:pt>
                <c:pt idx="1">
                  <c:v>0.68580000000000008</c:v>
                </c:pt>
                <c:pt idx="2">
                  <c:v>3.6999999999999998E-2</c:v>
                </c:pt>
                <c:pt idx="3">
                  <c:v>0</c:v>
                </c:pt>
              </c:numCache>
            </c:numRef>
          </c:val>
          <c:extLst>
            <c:ext xmlns:c16="http://schemas.microsoft.com/office/drawing/2014/chart" uri="{C3380CC4-5D6E-409C-BE32-E72D297353CC}">
              <c16:uniqueId val="{00000004-4392-4572-AB6E-945B5B347C44}"/>
            </c:ext>
          </c:extLst>
        </c:ser>
        <c:ser>
          <c:idx val="9"/>
          <c:order val="9"/>
          <c:tx>
            <c:strRef>
              <c:f>Figures!$A$158:$C$158</c:f>
              <c:strCache>
                <c:ptCount val="3"/>
                <c:pt idx="0">
                  <c:v>Oil</c:v>
                </c:pt>
                <c:pt idx="2">
                  <c:v>PWh/Year</c:v>
                </c:pt>
              </c:strCache>
            </c:strRef>
          </c:tx>
          <c:spPr>
            <a:solidFill>
              <a:srgbClr val="FF0000"/>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Figures!$D$158:$G$158</c:f>
              <c:numCache>
                <c:formatCode>0.00</c:formatCode>
                <c:ptCount val="4"/>
                <c:pt idx="0">
                  <c:v>6.0999999999999999E-2</c:v>
                </c:pt>
                <c:pt idx="1">
                  <c:v>0.10414000000000001</c:v>
                </c:pt>
                <c:pt idx="2">
                  <c:v>8.0000000000000002E-3</c:v>
                </c:pt>
                <c:pt idx="3">
                  <c:v>0</c:v>
                </c:pt>
              </c:numCache>
            </c:numRef>
          </c:val>
          <c:extLst>
            <c:ext xmlns:c16="http://schemas.microsoft.com/office/drawing/2014/chart" uri="{C3380CC4-5D6E-409C-BE32-E72D297353CC}">
              <c16:uniqueId val="{00000005-4392-4572-AB6E-945B5B347C44}"/>
            </c:ext>
          </c:extLst>
        </c:ser>
        <c:ser>
          <c:idx val="10"/>
          <c:order val="10"/>
          <c:tx>
            <c:strRef>
              <c:f>Figures!$A$159:$C$159</c:f>
              <c:strCache>
                <c:ptCount val="3"/>
                <c:pt idx="0">
                  <c:v>Natural Gas</c:v>
                </c:pt>
                <c:pt idx="2">
                  <c:v>PWh/Year</c:v>
                </c:pt>
              </c:strCache>
            </c:strRef>
          </c:tx>
          <c:spPr>
            <a:solidFill>
              <a:schemeClr val="tx2"/>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Figures!$D$159:$G$159</c:f>
              <c:numCache>
                <c:formatCode>0.00</c:formatCode>
                <c:ptCount val="4"/>
                <c:pt idx="0">
                  <c:v>0.53</c:v>
                </c:pt>
                <c:pt idx="1">
                  <c:v>0.38607999999999998</c:v>
                </c:pt>
                <c:pt idx="2">
                  <c:v>0.63700000000000001</c:v>
                </c:pt>
                <c:pt idx="3">
                  <c:v>0.48</c:v>
                </c:pt>
              </c:numCache>
            </c:numRef>
          </c:val>
          <c:extLst>
            <c:ext xmlns:c16="http://schemas.microsoft.com/office/drawing/2014/chart" uri="{C3380CC4-5D6E-409C-BE32-E72D297353CC}">
              <c16:uniqueId val="{00000006-4392-4572-AB6E-945B5B347C44}"/>
            </c:ext>
          </c:extLst>
        </c:ser>
        <c:ser>
          <c:idx val="11"/>
          <c:order val="11"/>
          <c:tx>
            <c:strRef>
              <c:f>Figures!$A$160:$C$160</c:f>
              <c:strCache>
                <c:ptCount val="3"/>
                <c:pt idx="0">
                  <c:v>Biomass &amp; Waste</c:v>
                </c:pt>
                <c:pt idx="2">
                  <c:v>PWh/Year</c:v>
                </c:pt>
              </c:strCache>
            </c:strRef>
          </c:tx>
          <c:spPr>
            <a:solidFill>
              <a:schemeClr val="accent5"/>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Figures!$D$160:$G$160</c:f>
              <c:numCache>
                <c:formatCode>0.00</c:formatCode>
                <c:ptCount val="4"/>
                <c:pt idx="0">
                  <c:v>0.20100000000000001</c:v>
                </c:pt>
                <c:pt idx="1">
                  <c:v>0.19397999999999999</c:v>
                </c:pt>
                <c:pt idx="2">
                  <c:v>0.26800000000000002</c:v>
                </c:pt>
                <c:pt idx="3">
                  <c:v>0.28000000000000003</c:v>
                </c:pt>
              </c:numCache>
            </c:numRef>
          </c:val>
          <c:extLst>
            <c:ext xmlns:c16="http://schemas.microsoft.com/office/drawing/2014/chart" uri="{C3380CC4-5D6E-409C-BE32-E72D297353CC}">
              <c16:uniqueId val="{00000007-4392-4572-AB6E-945B5B347C44}"/>
            </c:ext>
          </c:extLst>
        </c:ser>
        <c:ser>
          <c:idx val="13"/>
          <c:order val="12"/>
          <c:tx>
            <c:strRef>
              <c:f>Figures!$A$161:$C$161</c:f>
              <c:strCache>
                <c:ptCount val="3"/>
                <c:pt idx="0">
                  <c:v>Geothermal</c:v>
                </c:pt>
                <c:pt idx="2">
                  <c:v>PWh/Year</c:v>
                </c:pt>
              </c:strCache>
            </c:strRef>
          </c:tx>
          <c:spPr>
            <a:solidFill>
              <a:schemeClr val="accent2">
                <a:lumMod val="40000"/>
                <a:lumOff val="60000"/>
              </a:schemeClr>
            </a:solidFill>
            <a:ln>
              <a:noFill/>
            </a:ln>
            <a:effectLst/>
          </c:spPr>
          <c:invertIfNegative val="0"/>
          <c:cat>
            <c:multiLvlStrRef>
              <c:f>Figures!$D$147:$G$148</c:f>
              <c:multiLvlStrCache>
                <c:ptCount val="4"/>
                <c:lvl>
                  <c:pt idx="0">
                    <c:v>PRIMES</c:v>
                  </c:pt>
                  <c:pt idx="1">
                    <c:v>EP</c:v>
                  </c:pt>
                  <c:pt idx="2">
                    <c:v>PRIMES</c:v>
                  </c:pt>
                  <c:pt idx="3">
                    <c:v>EP</c:v>
                  </c:pt>
                </c:lvl>
                <c:lvl>
                  <c:pt idx="0">
                    <c:v>2015 Reference</c:v>
                  </c:pt>
                  <c:pt idx="2">
                    <c:v>2050 Baseline</c:v>
                  </c:pt>
                </c:lvl>
              </c:multiLvlStrCache>
            </c:multiLvlStrRef>
          </c:cat>
          <c:val>
            <c:numRef>
              <c:f>Figures!$D$161:$G$161</c:f>
              <c:numCache>
                <c:formatCode>0.00</c:formatCode>
                <c:ptCount val="4"/>
                <c:pt idx="0">
                  <c:v>1.2999999999999999E-2</c:v>
                </c:pt>
                <c:pt idx="1">
                  <c:v>0.01</c:v>
                </c:pt>
                <c:pt idx="2">
                  <c:v>1.7000000000000001E-2</c:v>
                </c:pt>
                <c:pt idx="3">
                  <c:v>0</c:v>
                </c:pt>
              </c:numCache>
            </c:numRef>
          </c:val>
          <c:extLst>
            <c:ext xmlns:c16="http://schemas.microsoft.com/office/drawing/2014/chart" uri="{C3380CC4-5D6E-409C-BE32-E72D297353CC}">
              <c16:uniqueId val="{00000008-4392-4572-AB6E-945B5B347C44}"/>
            </c:ext>
          </c:extLst>
        </c:ser>
        <c:dLbls>
          <c:showLegendKey val="0"/>
          <c:showVal val="0"/>
          <c:showCatName val="0"/>
          <c:showSerName val="0"/>
          <c:showPercent val="0"/>
          <c:showBubbleSize val="0"/>
        </c:dLbls>
        <c:gapWidth val="150"/>
        <c:overlap val="100"/>
        <c:axId val="766867712"/>
        <c:axId val="766870664"/>
        <c:extLst>
          <c:ext xmlns:c15="http://schemas.microsoft.com/office/drawing/2012/chart" uri="{02D57815-91ED-43cb-92C2-25804820EDAC}">
            <c15:filteredBarSeries>
              <c15:ser>
                <c:idx val="0"/>
                <c:order val="0"/>
                <c:tx>
                  <c:strRef>
                    <c:extLst>
                      <c:ext uri="{02D57815-91ED-43cb-92C2-25804820EDAC}">
                        <c15:formulaRef>
                          <c15:sqref>Figures!$A$149:$C$149</c15:sqref>
                        </c15:formulaRef>
                      </c:ext>
                    </c:extLst>
                    <c:strCache>
                      <c:ptCount val="3"/>
                      <c:pt idx="0">
                        <c:v>Total</c:v>
                      </c:pt>
                      <c:pt idx="2">
                        <c:v>PWh/Year</c:v>
                      </c:pt>
                    </c:strCache>
                  </c:strRef>
                </c:tx>
                <c:spPr>
                  <a:solidFill>
                    <a:schemeClr val="accent1"/>
                  </a:solidFill>
                  <a:ln>
                    <a:noFill/>
                  </a:ln>
                  <a:effectLst/>
                </c:spPr>
                <c:invertIfNegative val="0"/>
                <c:cat>
                  <c:multiLvlStrRef>
                    <c:extLst>
                      <c:ext uri="{02D57815-91ED-43cb-92C2-25804820EDAC}">
                        <c15:formulaRef>
                          <c15:sqref>Figures!$D$147:$G$148</c15:sqref>
                        </c15:formulaRef>
                      </c:ext>
                    </c:extLst>
                    <c:multiLvlStrCache>
                      <c:ptCount val="4"/>
                      <c:lvl>
                        <c:pt idx="0">
                          <c:v>PRIMES</c:v>
                        </c:pt>
                        <c:pt idx="1">
                          <c:v>EP</c:v>
                        </c:pt>
                        <c:pt idx="2">
                          <c:v>PRIMES</c:v>
                        </c:pt>
                        <c:pt idx="3">
                          <c:v>EP</c:v>
                        </c:pt>
                      </c:lvl>
                      <c:lvl>
                        <c:pt idx="0">
                          <c:v>2015 Reference</c:v>
                        </c:pt>
                        <c:pt idx="2">
                          <c:v>2050 Baseline</c:v>
                        </c:pt>
                      </c:lvl>
                    </c:multiLvlStrCache>
                  </c:multiLvlStrRef>
                </c:cat>
                <c:val>
                  <c:numRef>
                    <c:extLst>
                      <c:ext uri="{02D57815-91ED-43cb-92C2-25804820EDAC}">
                        <c15:formulaRef>
                          <c15:sqref>Figures!$D$149:$G$149</c15:sqref>
                        </c15:formulaRef>
                      </c:ext>
                    </c:extLst>
                    <c:numCache>
                      <c:formatCode>General</c:formatCode>
                      <c:ptCount val="4"/>
                      <c:pt idx="0" formatCode="0.00">
                        <c:v>3.2349999999999999</c:v>
                      </c:pt>
                      <c:pt idx="1">
                        <c:v>3.02</c:v>
                      </c:pt>
                      <c:pt idx="2" formatCode="0.00">
                        <c:v>4.5936999999999992</c:v>
                      </c:pt>
                      <c:pt idx="3" formatCode="0.00">
                        <c:v>4.3999999999999995</c:v>
                      </c:pt>
                    </c:numCache>
                  </c:numRef>
                </c:val>
                <c:extLst>
                  <c:ext xmlns:c16="http://schemas.microsoft.com/office/drawing/2014/chart" uri="{C3380CC4-5D6E-409C-BE32-E72D297353CC}">
                    <c16:uniqueId val="{00000009-4392-4572-AB6E-945B5B347C4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Figures!$A$151:$C$151</c15:sqref>
                        </c15:formulaRef>
                      </c:ext>
                    </c:extLst>
                    <c:strCache>
                      <c:ptCount val="3"/>
                      <c:pt idx="0">
                        <c:v>Wind Onshore</c:v>
                      </c:pt>
                      <c:pt idx="2">
                        <c:v>PWh/Year</c:v>
                      </c:pt>
                    </c:strCache>
                  </c:strRef>
                </c:tx>
                <c:spPr>
                  <a:solidFill>
                    <a:schemeClr val="accent3"/>
                  </a:solidFill>
                  <a:ln>
                    <a:noFill/>
                  </a:ln>
                  <a:effectLst/>
                </c:spPr>
                <c:invertIfNegative val="0"/>
                <c:cat>
                  <c:multiLvlStrRef>
                    <c:extLst xmlns:c15="http://schemas.microsoft.com/office/drawing/2012/chart">
                      <c:ext xmlns:c15="http://schemas.microsoft.com/office/drawing/2012/chart" uri="{02D57815-91ED-43cb-92C2-25804820EDAC}">
                        <c15:formulaRef>
                          <c15:sqref>Figures!$D$147:$G$148</c15:sqref>
                        </c15:formulaRef>
                      </c:ext>
                    </c:extLst>
                    <c:multiLvlStrCache>
                      <c:ptCount val="4"/>
                      <c:lvl>
                        <c:pt idx="0">
                          <c:v>PRIMES</c:v>
                        </c:pt>
                        <c:pt idx="1">
                          <c:v>EP</c:v>
                        </c:pt>
                        <c:pt idx="2">
                          <c:v>PRIMES</c:v>
                        </c:pt>
                        <c:pt idx="3">
                          <c:v>EP</c:v>
                        </c:pt>
                      </c:lvl>
                      <c:lvl>
                        <c:pt idx="0">
                          <c:v>2015 Reference</c:v>
                        </c:pt>
                        <c:pt idx="2">
                          <c:v>2050 Baseline</c:v>
                        </c:pt>
                      </c:lvl>
                    </c:multiLvlStrCache>
                  </c:multiLvlStrRef>
                </c:cat>
                <c:val>
                  <c:numRef>
                    <c:extLst xmlns:c15="http://schemas.microsoft.com/office/drawing/2012/chart">
                      <c:ext xmlns:c15="http://schemas.microsoft.com/office/drawing/2012/chart" uri="{02D57815-91ED-43cb-92C2-25804820EDAC}">
                        <c15:formulaRef>
                          <c15:sqref>Figures!$D$151:$G$151</c15:sqref>
                        </c15:formulaRef>
                      </c:ext>
                    </c:extLst>
                    <c:numCache>
                      <c:formatCode>General</c:formatCode>
                      <c:ptCount val="4"/>
                      <c:pt idx="1">
                        <c:v>0.26</c:v>
                      </c:pt>
                      <c:pt idx="3" formatCode="0.00">
                        <c:v>1.24</c:v>
                      </c:pt>
                    </c:numCache>
                  </c:numRef>
                </c:val>
                <c:extLst xmlns:c15="http://schemas.microsoft.com/office/drawing/2012/chart">
                  <c:ext xmlns:c16="http://schemas.microsoft.com/office/drawing/2014/chart" uri="{C3380CC4-5D6E-409C-BE32-E72D297353CC}">
                    <c16:uniqueId val="{0000000A-4392-4572-AB6E-945B5B347C4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Figures!$A$152:$C$152</c15:sqref>
                        </c15:formulaRef>
                      </c:ext>
                    </c:extLst>
                    <c:strCache>
                      <c:ptCount val="3"/>
                      <c:pt idx="0">
                        <c:v>Wind Offshore</c:v>
                      </c:pt>
                      <c:pt idx="2">
                        <c:v>PWh/Year</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Figures!$D$147:$G$148</c15:sqref>
                        </c15:formulaRef>
                      </c:ext>
                    </c:extLst>
                    <c:multiLvlStrCache>
                      <c:ptCount val="4"/>
                      <c:lvl>
                        <c:pt idx="0">
                          <c:v>PRIMES</c:v>
                        </c:pt>
                        <c:pt idx="1">
                          <c:v>EP</c:v>
                        </c:pt>
                        <c:pt idx="2">
                          <c:v>PRIMES</c:v>
                        </c:pt>
                        <c:pt idx="3">
                          <c:v>EP</c:v>
                        </c:pt>
                      </c:lvl>
                      <c:lvl>
                        <c:pt idx="0">
                          <c:v>2015 Reference</c:v>
                        </c:pt>
                        <c:pt idx="2">
                          <c:v>2050 Baseline</c:v>
                        </c:pt>
                      </c:lvl>
                    </c:multiLvlStrCache>
                  </c:multiLvlStrRef>
                </c:cat>
                <c:val>
                  <c:numRef>
                    <c:extLst xmlns:c15="http://schemas.microsoft.com/office/drawing/2012/chart">
                      <c:ext xmlns:c15="http://schemas.microsoft.com/office/drawing/2012/chart" uri="{02D57815-91ED-43cb-92C2-25804820EDAC}">
                        <c15:formulaRef>
                          <c15:sqref>Figures!$D$152:$G$152</c15:sqref>
                        </c15:formulaRef>
                      </c:ext>
                    </c:extLst>
                    <c:numCache>
                      <c:formatCode>General</c:formatCode>
                      <c:ptCount val="4"/>
                      <c:pt idx="1">
                        <c:v>0.04</c:v>
                      </c:pt>
                      <c:pt idx="3" formatCode="0.00">
                        <c:v>0.68</c:v>
                      </c:pt>
                    </c:numCache>
                  </c:numRef>
                </c:val>
                <c:extLst xmlns:c15="http://schemas.microsoft.com/office/drawing/2012/chart">
                  <c:ext xmlns:c16="http://schemas.microsoft.com/office/drawing/2014/chart" uri="{C3380CC4-5D6E-409C-BE32-E72D297353CC}">
                    <c16:uniqueId val="{0000000B-4392-4572-AB6E-945B5B347C44}"/>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Figures!$A$155:$C$155</c15:sqref>
                        </c15:formulaRef>
                      </c:ext>
                    </c:extLst>
                    <c:strCache>
                      <c:ptCount val="3"/>
                      <c:pt idx="0">
                        <c:v>Pumped hydro turbine</c:v>
                      </c:pt>
                      <c:pt idx="2">
                        <c:v>PWh/Year</c:v>
                      </c:pt>
                    </c:strCache>
                  </c:strRef>
                </c:tx>
                <c:spPr>
                  <a:solidFill>
                    <a:schemeClr val="accent1">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Figures!$D$147:$G$148</c15:sqref>
                        </c15:formulaRef>
                      </c:ext>
                    </c:extLst>
                    <c:multiLvlStrCache>
                      <c:ptCount val="4"/>
                      <c:lvl>
                        <c:pt idx="0">
                          <c:v>PRIMES</c:v>
                        </c:pt>
                        <c:pt idx="1">
                          <c:v>EP</c:v>
                        </c:pt>
                        <c:pt idx="2">
                          <c:v>PRIMES</c:v>
                        </c:pt>
                        <c:pt idx="3">
                          <c:v>EP</c:v>
                        </c:pt>
                      </c:lvl>
                      <c:lvl>
                        <c:pt idx="0">
                          <c:v>2015 Reference</c:v>
                        </c:pt>
                        <c:pt idx="2">
                          <c:v>2050 Baseline</c:v>
                        </c:pt>
                      </c:lvl>
                    </c:multiLvlStrCache>
                  </c:multiLvlStrRef>
                </c:cat>
                <c:val>
                  <c:numRef>
                    <c:extLst xmlns:c15="http://schemas.microsoft.com/office/drawing/2012/chart">
                      <c:ext xmlns:c15="http://schemas.microsoft.com/office/drawing/2012/chart" uri="{02D57815-91ED-43cb-92C2-25804820EDAC}">
                        <c15:formulaRef>
                          <c15:sqref>Figures!$D$155:$G$155</c15:sqref>
                        </c15:formulaRef>
                      </c:ext>
                    </c:extLst>
                    <c:numCache>
                      <c:formatCode>0.00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C-4392-4572-AB6E-945B5B347C44}"/>
                  </c:ext>
                </c:extLst>
              </c15:ser>
            </c15:filteredBarSeries>
          </c:ext>
        </c:extLst>
      </c:barChart>
      <c:catAx>
        <c:axId val="76686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66870664"/>
        <c:crosses val="autoZero"/>
        <c:auto val="1"/>
        <c:lblAlgn val="ctr"/>
        <c:lblOffset val="100"/>
        <c:noMultiLvlLbl val="0"/>
      </c:catAx>
      <c:valAx>
        <c:axId val="766870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PWh/Year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66867712"/>
        <c:crosses val="autoZero"/>
        <c:crossBetween val="between"/>
      </c:valAx>
      <c:spPr>
        <a:noFill/>
        <a:ln>
          <a:noFill/>
        </a:ln>
        <a:effectLst/>
      </c:spPr>
    </c:plotArea>
    <c:legend>
      <c:legendPos val="r"/>
      <c:layout>
        <c:manualLayout>
          <c:xMode val="edge"/>
          <c:yMode val="edge"/>
          <c:x val="0.68976211248117614"/>
          <c:y val="3.7815192115851291E-2"/>
          <c:w val="0.29731019570618711"/>
          <c:h val="0.786879553363235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19040734492452E-2"/>
          <c:y val="3.3562174348408524E-2"/>
          <c:w val="0.90247540703256135"/>
          <c:h val="0.69413111206354761"/>
        </c:manualLayout>
      </c:layout>
      <c:barChart>
        <c:barDir val="col"/>
        <c:grouping val="stacked"/>
        <c:varyColors val="0"/>
        <c:ser>
          <c:idx val="0"/>
          <c:order val="0"/>
          <c:tx>
            <c:strRef>
              <c:f>Sheet3!$A$5</c:f>
              <c:strCache>
                <c:ptCount val="1"/>
                <c:pt idx="0">
                  <c:v>Coal     </c:v>
                </c:pt>
              </c:strCache>
            </c:strRef>
          </c:tx>
          <c:spPr>
            <a:solidFill>
              <a:schemeClr val="accent1"/>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Sheet3!$C$5:$O$5</c:f>
              <c:numCache>
                <c:formatCode>General</c:formatCode>
                <c:ptCount val="10"/>
                <c:pt idx="0">
                  <c:v>0.26</c:v>
                </c:pt>
                <c:pt idx="1">
                  <c:v>0.26</c:v>
                </c:pt>
                <c:pt idx="2">
                  <c:v>0.26</c:v>
                </c:pt>
                <c:pt idx="3">
                  <c:v>0.26</c:v>
                </c:pt>
                <c:pt idx="4">
                  <c:v>0.26</c:v>
                </c:pt>
                <c:pt idx="5">
                  <c:v>0.26</c:v>
                </c:pt>
                <c:pt idx="6">
                  <c:v>0.26</c:v>
                </c:pt>
                <c:pt idx="7">
                  <c:v>0</c:v>
                </c:pt>
                <c:pt idx="8">
                  <c:v>0</c:v>
                </c:pt>
                <c:pt idx="9">
                  <c:v>0</c:v>
                </c:pt>
              </c:numCache>
            </c:numRef>
          </c:val>
          <c:extLst>
            <c:ext xmlns:c16="http://schemas.microsoft.com/office/drawing/2014/chart" uri="{C3380CC4-5D6E-409C-BE32-E72D297353CC}">
              <c16:uniqueId val="{00000000-522C-447E-ADB5-EBBC373B2118}"/>
            </c:ext>
          </c:extLst>
        </c:ser>
        <c:ser>
          <c:idx val="1"/>
          <c:order val="1"/>
          <c:tx>
            <c:strRef>
              <c:f>Sheet3!$A$6</c:f>
              <c:strCache>
                <c:ptCount val="1"/>
                <c:pt idx="0">
                  <c:v>Oil      </c:v>
                </c:pt>
              </c:strCache>
            </c:strRef>
          </c:tx>
          <c:spPr>
            <a:solidFill>
              <a:schemeClr val="accent2"/>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Sheet3!$C$6:$O$6</c:f>
              <c:numCache>
                <c:formatCode>General</c:formatCode>
                <c:ptCount val="10"/>
                <c:pt idx="0">
                  <c:v>2.61</c:v>
                </c:pt>
                <c:pt idx="1">
                  <c:v>2.61</c:v>
                </c:pt>
                <c:pt idx="2">
                  <c:v>2.61</c:v>
                </c:pt>
                <c:pt idx="3">
                  <c:v>2.6</c:v>
                </c:pt>
                <c:pt idx="4">
                  <c:v>2.6</c:v>
                </c:pt>
                <c:pt idx="5">
                  <c:v>1.54</c:v>
                </c:pt>
                <c:pt idx="6">
                  <c:v>0.18</c:v>
                </c:pt>
                <c:pt idx="7">
                  <c:v>0</c:v>
                </c:pt>
                <c:pt idx="8">
                  <c:v>0</c:v>
                </c:pt>
                <c:pt idx="9">
                  <c:v>0</c:v>
                </c:pt>
              </c:numCache>
            </c:numRef>
          </c:val>
          <c:extLst>
            <c:ext xmlns:c16="http://schemas.microsoft.com/office/drawing/2014/chart" uri="{C3380CC4-5D6E-409C-BE32-E72D297353CC}">
              <c16:uniqueId val="{00000001-522C-447E-ADB5-EBBC373B2118}"/>
            </c:ext>
          </c:extLst>
        </c:ser>
        <c:ser>
          <c:idx val="2"/>
          <c:order val="2"/>
          <c:tx>
            <c:strRef>
              <c:f>Sheet3!$A$7</c:f>
              <c:strCache>
                <c:ptCount val="1"/>
                <c:pt idx="0">
                  <c:v>N.Gas    </c:v>
                </c:pt>
              </c:strCache>
            </c:strRef>
          </c:tx>
          <c:spPr>
            <a:solidFill>
              <a:schemeClr val="accent3"/>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Sheet3!$C$7:$O$7</c:f>
              <c:numCache>
                <c:formatCode>General</c:formatCode>
                <c:ptCount val="10"/>
                <c:pt idx="0">
                  <c:v>2.54</c:v>
                </c:pt>
                <c:pt idx="1">
                  <c:v>2.59</c:v>
                </c:pt>
                <c:pt idx="2">
                  <c:v>2.4700000000000002</c:v>
                </c:pt>
                <c:pt idx="3">
                  <c:v>2.14</c:v>
                </c:pt>
                <c:pt idx="4">
                  <c:v>1.84</c:v>
                </c:pt>
                <c:pt idx="5">
                  <c:v>1.64</c:v>
                </c:pt>
                <c:pt idx="6">
                  <c:v>1.37</c:v>
                </c:pt>
                <c:pt idx="7">
                  <c:v>0.64</c:v>
                </c:pt>
                <c:pt idx="8">
                  <c:v>0</c:v>
                </c:pt>
                <c:pt idx="9">
                  <c:v>0</c:v>
                </c:pt>
              </c:numCache>
            </c:numRef>
          </c:val>
          <c:extLst>
            <c:ext xmlns:c16="http://schemas.microsoft.com/office/drawing/2014/chart" uri="{C3380CC4-5D6E-409C-BE32-E72D297353CC}">
              <c16:uniqueId val="{00000002-522C-447E-ADB5-EBBC373B2118}"/>
            </c:ext>
          </c:extLst>
        </c:ser>
        <c:ser>
          <c:idx val="3"/>
          <c:order val="3"/>
          <c:tx>
            <c:strRef>
              <c:f>Sheet3!$A$8</c:f>
              <c:strCache>
                <c:ptCount val="1"/>
                <c:pt idx="0">
                  <c:v>Biomass  </c:v>
                </c:pt>
              </c:strCache>
            </c:strRef>
          </c:tx>
          <c:spPr>
            <a:solidFill>
              <a:schemeClr val="accent4"/>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Sheet3!$C$8:$O$8</c:f>
              <c:numCache>
                <c:formatCode>General</c:formatCode>
                <c:ptCount val="10"/>
                <c:pt idx="0">
                  <c:v>2.23</c:v>
                </c:pt>
                <c:pt idx="1">
                  <c:v>2.25</c:v>
                </c:pt>
                <c:pt idx="2">
                  <c:v>2.2200000000000002</c:v>
                </c:pt>
                <c:pt idx="3">
                  <c:v>2.16</c:v>
                </c:pt>
                <c:pt idx="4">
                  <c:v>2.2200000000000002</c:v>
                </c:pt>
                <c:pt idx="5">
                  <c:v>2.08</c:v>
                </c:pt>
                <c:pt idx="6">
                  <c:v>2.1</c:v>
                </c:pt>
                <c:pt idx="7">
                  <c:v>2.33</c:v>
                </c:pt>
                <c:pt idx="8">
                  <c:v>2.97</c:v>
                </c:pt>
                <c:pt idx="9">
                  <c:v>2.33</c:v>
                </c:pt>
              </c:numCache>
            </c:numRef>
          </c:val>
          <c:extLst>
            <c:ext xmlns:c16="http://schemas.microsoft.com/office/drawing/2014/chart" uri="{C3380CC4-5D6E-409C-BE32-E72D297353CC}">
              <c16:uniqueId val="{00000003-522C-447E-ADB5-EBBC373B2118}"/>
            </c:ext>
          </c:extLst>
        </c:ser>
        <c:ser>
          <c:idx val="4"/>
          <c:order val="4"/>
          <c:tx>
            <c:strRef>
              <c:f>Sheet3!$A$9</c:f>
              <c:strCache>
                <c:ptCount val="1"/>
                <c:pt idx="0">
                  <c:v>Renewable</c:v>
                </c:pt>
              </c:strCache>
            </c:strRef>
          </c:tx>
          <c:spPr>
            <a:solidFill>
              <a:schemeClr val="accent5"/>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Sheet3!$C$9:$O$9</c:f>
              <c:numCache>
                <c:formatCode>General</c:formatCode>
                <c:ptCount val="10"/>
                <c:pt idx="0">
                  <c:v>2.93</c:v>
                </c:pt>
                <c:pt idx="1">
                  <c:v>3.62</c:v>
                </c:pt>
                <c:pt idx="2">
                  <c:v>3.63</c:v>
                </c:pt>
                <c:pt idx="3">
                  <c:v>3.64</c:v>
                </c:pt>
                <c:pt idx="4">
                  <c:v>3.64</c:v>
                </c:pt>
                <c:pt idx="5">
                  <c:v>3.92</c:v>
                </c:pt>
                <c:pt idx="6">
                  <c:v>6.42</c:v>
                </c:pt>
                <c:pt idx="7">
                  <c:v>7.77</c:v>
                </c:pt>
                <c:pt idx="8">
                  <c:v>7.77</c:v>
                </c:pt>
                <c:pt idx="9">
                  <c:v>8.75</c:v>
                </c:pt>
              </c:numCache>
            </c:numRef>
          </c:val>
          <c:extLst>
            <c:ext xmlns:c16="http://schemas.microsoft.com/office/drawing/2014/chart" uri="{C3380CC4-5D6E-409C-BE32-E72D297353CC}">
              <c16:uniqueId val="{00000004-522C-447E-ADB5-EBBC373B2118}"/>
            </c:ext>
          </c:extLst>
        </c:ser>
        <c:ser>
          <c:idx val="5"/>
          <c:order val="5"/>
          <c:tx>
            <c:strRef>
              <c:f>Sheet3!$A$10</c:f>
              <c:strCache>
                <c:ptCount val="1"/>
                <c:pt idx="0">
                  <c:v>H2 etc.  </c:v>
                </c:pt>
              </c:strCache>
            </c:strRef>
          </c:tx>
          <c:spPr>
            <a:solidFill>
              <a:schemeClr val="accent6"/>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Sheet3!$C$10:$O$10</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5-522C-447E-ADB5-EBBC373B2118}"/>
            </c:ext>
          </c:extLst>
        </c:ser>
        <c:ser>
          <c:idx val="6"/>
          <c:order val="6"/>
          <c:tx>
            <c:strRef>
              <c:f>Sheet3!$A$11</c:f>
              <c:strCache>
                <c:ptCount val="1"/>
                <c:pt idx="0">
                  <c:v>Biofuel  </c:v>
                </c:pt>
              </c:strCache>
            </c:strRef>
          </c:tx>
          <c:spPr>
            <a:solidFill>
              <a:schemeClr val="accent1">
                <a:lumMod val="60000"/>
              </a:schemeClr>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Sheet3!$C$11:$O$11</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6-522C-447E-ADB5-EBBC373B2118}"/>
            </c:ext>
          </c:extLst>
        </c:ser>
        <c:ser>
          <c:idx val="7"/>
          <c:order val="7"/>
          <c:tx>
            <c:strRef>
              <c:f>Sheet3!$A$12</c:f>
              <c:strCache>
                <c:ptCount val="1"/>
                <c:pt idx="0">
                  <c:v>Nuclear</c:v>
                </c:pt>
              </c:strCache>
            </c:strRef>
          </c:tx>
          <c:spPr>
            <a:solidFill>
              <a:schemeClr val="accent2">
                <a:lumMod val="60000"/>
              </a:schemeClr>
            </a:solidFill>
            <a:ln>
              <a:noFill/>
            </a:ln>
            <a:effectLst/>
          </c:spPr>
          <c:invertIfNegative val="0"/>
          <c:cat>
            <c:strRef>
              <c:f>Sheet3!$C$4:$O$4</c:f>
              <c:strCache>
                <c:ptCount val="10"/>
                <c:pt idx="0">
                  <c:v>Our BL2050 with Nuclear</c:v>
                </c:pt>
                <c:pt idx="1">
                  <c:v>Our BL2050</c:v>
                </c:pt>
                <c:pt idx="2">
                  <c:v>Heat savings</c:v>
                </c:pt>
                <c:pt idx="3">
                  <c:v>District heating</c:v>
                </c:pt>
                <c:pt idx="4">
                  <c:v>HP in indv</c:v>
                </c:pt>
                <c:pt idx="5">
                  <c:v>Evs</c:v>
                </c:pt>
                <c:pt idx="6">
                  <c:v>E-fuels</c:v>
                </c:pt>
                <c:pt idx="7">
                  <c:v>Industry conversion</c:v>
                </c:pt>
                <c:pt idx="8">
                  <c:v>Green gas from biogas</c:v>
                </c:pt>
                <c:pt idx="9">
                  <c:v>Green gas from CCU</c:v>
                </c:pt>
              </c:strCache>
            </c:strRef>
          </c:cat>
          <c:val>
            <c:numRef>
              <c:f>Sheet3!$C$12:$O$12</c:f>
              <c:numCache>
                <c:formatCode>General</c:formatCode>
                <c:ptCount val="10"/>
                <c:pt idx="0">
                  <c:v>1.79</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7-522C-447E-ADB5-EBBC373B2118}"/>
            </c:ext>
          </c:extLst>
        </c:ser>
        <c:dLbls>
          <c:showLegendKey val="0"/>
          <c:showVal val="0"/>
          <c:showCatName val="0"/>
          <c:showSerName val="0"/>
          <c:showPercent val="0"/>
          <c:showBubbleSize val="0"/>
        </c:dLbls>
        <c:gapWidth val="150"/>
        <c:overlap val="100"/>
        <c:axId val="1264231728"/>
        <c:axId val="1295705184"/>
      </c:barChart>
      <c:catAx>
        <c:axId val="12642317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Scenario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95705184"/>
        <c:crosses val="autoZero"/>
        <c:auto val="1"/>
        <c:lblAlgn val="ctr"/>
        <c:lblOffset val="100"/>
        <c:noMultiLvlLbl val="0"/>
      </c:catAx>
      <c:valAx>
        <c:axId val="129570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PWh fuel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6423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Sheet3!$A$5</c:f>
              <c:strCache>
                <c:ptCount val="1"/>
                <c:pt idx="0">
                  <c:v>Coal     </c:v>
                </c:pt>
              </c:strCache>
            </c:strRef>
          </c:tx>
          <c:spPr>
            <a:solidFill>
              <a:schemeClr val="accent1"/>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Sheet3!$P$5:$T$5</c:f>
              <c:numCache>
                <c:formatCode>General</c:formatCode>
                <c:ptCount val="5"/>
                <c:pt idx="0">
                  <c:v>0</c:v>
                </c:pt>
                <c:pt idx="1">
                  <c:v>0</c:v>
                </c:pt>
                <c:pt idx="2">
                  <c:v>0.03</c:v>
                </c:pt>
                <c:pt idx="3">
                  <c:v>2.52</c:v>
                </c:pt>
                <c:pt idx="4">
                  <c:v>0.31</c:v>
                </c:pt>
              </c:numCache>
            </c:numRef>
          </c:val>
          <c:extLst>
            <c:ext xmlns:c16="http://schemas.microsoft.com/office/drawing/2014/chart" uri="{C3380CC4-5D6E-409C-BE32-E72D297353CC}">
              <c16:uniqueId val="{00000000-D45E-4F65-BD71-9B9A02F4E1B1}"/>
            </c:ext>
          </c:extLst>
        </c:ser>
        <c:ser>
          <c:idx val="1"/>
          <c:order val="1"/>
          <c:tx>
            <c:strRef>
              <c:f>Sheet3!$A$6</c:f>
              <c:strCache>
                <c:ptCount val="1"/>
                <c:pt idx="0">
                  <c:v>Oil      </c:v>
                </c:pt>
              </c:strCache>
            </c:strRef>
          </c:tx>
          <c:spPr>
            <a:solidFill>
              <a:schemeClr val="accent2"/>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Sheet3!$P$6:$T$6</c:f>
              <c:numCache>
                <c:formatCode>General</c:formatCode>
                <c:ptCount val="5"/>
                <c:pt idx="0">
                  <c:v>0</c:v>
                </c:pt>
                <c:pt idx="1">
                  <c:v>0</c:v>
                </c:pt>
                <c:pt idx="2">
                  <c:v>0.46</c:v>
                </c:pt>
                <c:pt idx="3">
                  <c:v>5.86</c:v>
                </c:pt>
                <c:pt idx="4">
                  <c:v>2.95</c:v>
                </c:pt>
              </c:numCache>
            </c:numRef>
          </c:val>
          <c:extLst>
            <c:ext xmlns:c16="http://schemas.microsoft.com/office/drawing/2014/chart" uri="{C3380CC4-5D6E-409C-BE32-E72D297353CC}">
              <c16:uniqueId val="{00000001-D45E-4F65-BD71-9B9A02F4E1B1}"/>
            </c:ext>
          </c:extLst>
        </c:ser>
        <c:ser>
          <c:idx val="2"/>
          <c:order val="2"/>
          <c:tx>
            <c:strRef>
              <c:f>Sheet3!$A$7</c:f>
              <c:strCache>
                <c:ptCount val="1"/>
                <c:pt idx="0">
                  <c:v>N.Gas    </c:v>
                </c:pt>
              </c:strCache>
            </c:strRef>
          </c:tx>
          <c:spPr>
            <a:solidFill>
              <a:schemeClr val="accent3"/>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Sheet3!$P$7:$T$7</c:f>
              <c:numCache>
                <c:formatCode>General</c:formatCode>
                <c:ptCount val="5"/>
                <c:pt idx="0">
                  <c:v>0</c:v>
                </c:pt>
                <c:pt idx="1">
                  <c:v>0</c:v>
                </c:pt>
                <c:pt idx="2">
                  <c:v>0.4</c:v>
                </c:pt>
                <c:pt idx="3">
                  <c:v>3.85</c:v>
                </c:pt>
                <c:pt idx="4">
                  <c:v>2.54</c:v>
                </c:pt>
              </c:numCache>
            </c:numRef>
          </c:val>
          <c:extLst>
            <c:ext xmlns:c16="http://schemas.microsoft.com/office/drawing/2014/chart" uri="{C3380CC4-5D6E-409C-BE32-E72D297353CC}">
              <c16:uniqueId val="{00000002-D45E-4F65-BD71-9B9A02F4E1B1}"/>
            </c:ext>
          </c:extLst>
        </c:ser>
        <c:ser>
          <c:idx val="3"/>
          <c:order val="3"/>
          <c:tx>
            <c:strRef>
              <c:f>Sheet3!$A$8</c:f>
              <c:strCache>
                <c:ptCount val="1"/>
                <c:pt idx="0">
                  <c:v>Biomass  </c:v>
                </c:pt>
              </c:strCache>
            </c:strRef>
          </c:tx>
          <c:spPr>
            <a:solidFill>
              <a:schemeClr val="accent4"/>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Sheet3!$P$8:$T$8</c:f>
              <c:numCache>
                <c:formatCode>General</c:formatCode>
                <c:ptCount val="5"/>
                <c:pt idx="0">
                  <c:v>2.33</c:v>
                </c:pt>
                <c:pt idx="1">
                  <c:v>3.04</c:v>
                </c:pt>
                <c:pt idx="2">
                  <c:v>2.93</c:v>
                </c:pt>
                <c:pt idx="3">
                  <c:v>2.09</c:v>
                </c:pt>
                <c:pt idx="4">
                  <c:v>2.25</c:v>
                </c:pt>
              </c:numCache>
            </c:numRef>
          </c:val>
          <c:extLst>
            <c:ext xmlns:c16="http://schemas.microsoft.com/office/drawing/2014/chart" uri="{C3380CC4-5D6E-409C-BE32-E72D297353CC}">
              <c16:uniqueId val="{00000003-D45E-4F65-BD71-9B9A02F4E1B1}"/>
            </c:ext>
          </c:extLst>
        </c:ser>
        <c:ser>
          <c:idx val="4"/>
          <c:order val="4"/>
          <c:tx>
            <c:strRef>
              <c:f>Sheet3!$A$9</c:f>
              <c:strCache>
                <c:ptCount val="1"/>
                <c:pt idx="0">
                  <c:v>Renewable</c:v>
                </c:pt>
              </c:strCache>
            </c:strRef>
          </c:tx>
          <c:spPr>
            <a:solidFill>
              <a:schemeClr val="accent5"/>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Sheet3!$P$9:$T$9</c:f>
              <c:numCache>
                <c:formatCode>General</c:formatCode>
                <c:ptCount val="5"/>
                <c:pt idx="0">
                  <c:v>8.75</c:v>
                </c:pt>
                <c:pt idx="1">
                  <c:v>7.74</c:v>
                </c:pt>
                <c:pt idx="2">
                  <c:v>6.2</c:v>
                </c:pt>
                <c:pt idx="3">
                  <c:v>0.86</c:v>
                </c:pt>
                <c:pt idx="4">
                  <c:v>2.98</c:v>
                </c:pt>
              </c:numCache>
            </c:numRef>
          </c:val>
          <c:extLst>
            <c:ext xmlns:c16="http://schemas.microsoft.com/office/drawing/2014/chart" uri="{C3380CC4-5D6E-409C-BE32-E72D297353CC}">
              <c16:uniqueId val="{00000004-D45E-4F65-BD71-9B9A02F4E1B1}"/>
            </c:ext>
          </c:extLst>
        </c:ser>
        <c:ser>
          <c:idx val="5"/>
          <c:order val="5"/>
          <c:tx>
            <c:strRef>
              <c:f>Sheet3!$A$10</c:f>
              <c:strCache>
                <c:ptCount val="1"/>
                <c:pt idx="0">
                  <c:v>H2 etc.  </c:v>
                </c:pt>
              </c:strCache>
            </c:strRef>
          </c:tx>
          <c:spPr>
            <a:solidFill>
              <a:schemeClr val="accent6"/>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Sheet3!$P$10:$T$10</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5-D45E-4F65-BD71-9B9A02F4E1B1}"/>
            </c:ext>
          </c:extLst>
        </c:ser>
        <c:ser>
          <c:idx val="6"/>
          <c:order val="6"/>
          <c:tx>
            <c:strRef>
              <c:f>Sheet3!$A$11</c:f>
              <c:strCache>
                <c:ptCount val="1"/>
                <c:pt idx="0">
                  <c:v>Biofuel  </c:v>
                </c:pt>
              </c:strCache>
            </c:strRef>
          </c:tx>
          <c:spPr>
            <a:solidFill>
              <a:schemeClr val="accent1">
                <a:lumMod val="60000"/>
              </a:schemeClr>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Sheet3!$P$11:$T$11</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6-D45E-4F65-BD71-9B9A02F4E1B1}"/>
            </c:ext>
          </c:extLst>
        </c:ser>
        <c:ser>
          <c:idx val="7"/>
          <c:order val="7"/>
          <c:tx>
            <c:strRef>
              <c:f>Sheet3!$A$12</c:f>
              <c:strCache>
                <c:ptCount val="1"/>
                <c:pt idx="0">
                  <c:v>Nuclear</c:v>
                </c:pt>
              </c:strCache>
            </c:strRef>
          </c:tx>
          <c:spPr>
            <a:solidFill>
              <a:schemeClr val="accent2">
                <a:lumMod val="60000"/>
              </a:schemeClr>
            </a:solidFill>
            <a:ln>
              <a:noFill/>
            </a:ln>
            <a:effectLst/>
          </c:spPr>
          <c:invertIfNegative val="0"/>
          <c:cat>
            <c:strRef>
              <c:f>Sheet3!$P$4:$T$4</c:f>
              <c:strCache>
                <c:ptCount val="5"/>
                <c:pt idx="0">
                  <c:v>End of steps</c:v>
                </c:pt>
                <c:pt idx="1">
                  <c:v>Smart Energy Europe</c:v>
                </c:pt>
                <c:pt idx="2">
                  <c:v>1.5 Tech</c:v>
                </c:pt>
                <c:pt idx="3">
                  <c:v>PRIMES 2015</c:v>
                </c:pt>
                <c:pt idx="4">
                  <c:v>PRIMES BL2050</c:v>
                </c:pt>
              </c:strCache>
            </c:strRef>
          </c:cat>
          <c:val>
            <c:numRef>
              <c:f>Sheet3!$P$12:$T$12</c:f>
              <c:numCache>
                <c:formatCode>General</c:formatCode>
                <c:ptCount val="5"/>
                <c:pt idx="0">
                  <c:v>0</c:v>
                </c:pt>
                <c:pt idx="1">
                  <c:v>0</c:v>
                </c:pt>
                <c:pt idx="2">
                  <c:v>2.48</c:v>
                </c:pt>
                <c:pt idx="3">
                  <c:v>2.58</c:v>
                </c:pt>
                <c:pt idx="4">
                  <c:v>1.78</c:v>
                </c:pt>
              </c:numCache>
            </c:numRef>
          </c:val>
          <c:extLst>
            <c:ext xmlns:c16="http://schemas.microsoft.com/office/drawing/2014/chart" uri="{C3380CC4-5D6E-409C-BE32-E72D297353CC}">
              <c16:uniqueId val="{00000007-D45E-4F65-BD71-9B9A02F4E1B1}"/>
            </c:ext>
          </c:extLst>
        </c:ser>
        <c:dLbls>
          <c:showLegendKey val="0"/>
          <c:showVal val="0"/>
          <c:showCatName val="0"/>
          <c:showSerName val="0"/>
          <c:showPercent val="0"/>
          <c:showBubbleSize val="0"/>
        </c:dLbls>
        <c:gapWidth val="150"/>
        <c:overlap val="100"/>
        <c:axId val="1104745328"/>
        <c:axId val="1104763632"/>
      </c:barChart>
      <c:catAx>
        <c:axId val="110474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04763632"/>
        <c:crosses val="autoZero"/>
        <c:auto val="1"/>
        <c:lblAlgn val="ctr"/>
        <c:lblOffset val="100"/>
        <c:noMultiLvlLbl val="0"/>
      </c:catAx>
      <c:valAx>
        <c:axId val="1104763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04745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Sheet3!$A$70</c:f>
              <c:strCache>
                <c:ptCount val="1"/>
                <c:pt idx="0">
                  <c:v>Electricity import</c:v>
                </c:pt>
              </c:strCache>
            </c:strRef>
          </c:tx>
          <c:spPr>
            <a:solidFill>
              <a:schemeClr val="accent1"/>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Sheet3!$B$70:$E$70</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48B3-42D1-9995-9551B31D2DE7}"/>
            </c:ext>
          </c:extLst>
        </c:ser>
        <c:ser>
          <c:idx val="1"/>
          <c:order val="1"/>
          <c:tx>
            <c:strRef>
              <c:f>Sheet3!$A$71</c:f>
              <c:strCache>
                <c:ptCount val="1"/>
                <c:pt idx="0">
                  <c:v>Fuel</c:v>
                </c:pt>
              </c:strCache>
            </c:strRef>
          </c:tx>
          <c:spPr>
            <a:solidFill>
              <a:schemeClr val="accent2"/>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Sheet3!$B$71:$E$71</c:f>
              <c:numCache>
                <c:formatCode>General</c:formatCode>
                <c:ptCount val="4"/>
                <c:pt idx="0">
                  <c:v>307</c:v>
                </c:pt>
                <c:pt idx="1">
                  <c:v>299</c:v>
                </c:pt>
                <c:pt idx="2">
                  <c:v>132</c:v>
                </c:pt>
                <c:pt idx="3">
                  <c:v>78</c:v>
                </c:pt>
              </c:numCache>
            </c:numRef>
          </c:val>
          <c:extLst>
            <c:ext xmlns:c16="http://schemas.microsoft.com/office/drawing/2014/chart" uri="{C3380CC4-5D6E-409C-BE32-E72D297353CC}">
              <c16:uniqueId val="{00000001-48B3-42D1-9995-9551B31D2DE7}"/>
            </c:ext>
          </c:extLst>
        </c:ser>
        <c:ser>
          <c:idx val="2"/>
          <c:order val="2"/>
          <c:tx>
            <c:strRef>
              <c:f>Sheet3!$A$72</c:f>
              <c:strCache>
                <c:ptCount val="1"/>
                <c:pt idx="0">
                  <c:v>V O&amp;M</c:v>
                </c:pt>
              </c:strCache>
            </c:strRef>
          </c:tx>
          <c:spPr>
            <a:solidFill>
              <a:schemeClr val="accent3"/>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Sheet3!$B$72:$E$72</c:f>
              <c:numCache>
                <c:formatCode>General</c:formatCode>
                <c:ptCount val="4"/>
                <c:pt idx="0">
                  <c:v>4</c:v>
                </c:pt>
                <c:pt idx="1">
                  <c:v>4</c:v>
                </c:pt>
                <c:pt idx="2">
                  <c:v>3</c:v>
                </c:pt>
                <c:pt idx="3">
                  <c:v>3</c:v>
                </c:pt>
              </c:numCache>
            </c:numRef>
          </c:val>
          <c:extLst>
            <c:ext xmlns:c16="http://schemas.microsoft.com/office/drawing/2014/chart" uri="{C3380CC4-5D6E-409C-BE32-E72D297353CC}">
              <c16:uniqueId val="{00000002-48B3-42D1-9995-9551B31D2DE7}"/>
            </c:ext>
          </c:extLst>
        </c:ser>
        <c:ser>
          <c:idx val="3"/>
          <c:order val="3"/>
          <c:tx>
            <c:strRef>
              <c:f>Sheet3!$A$73</c:f>
              <c:strCache>
                <c:ptCount val="1"/>
                <c:pt idx="0">
                  <c:v>CO2</c:v>
                </c:pt>
              </c:strCache>
            </c:strRef>
          </c:tx>
          <c:spPr>
            <a:solidFill>
              <a:schemeClr val="accent4"/>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Sheet3!$B$73:$E$73</c:f>
              <c:numCache>
                <c:formatCode>General</c:formatCode>
                <c:ptCount val="4"/>
                <c:pt idx="0">
                  <c:v>56</c:v>
                </c:pt>
                <c:pt idx="1">
                  <c:v>57</c:v>
                </c:pt>
                <c:pt idx="2">
                  <c:v>-6</c:v>
                </c:pt>
                <c:pt idx="3">
                  <c:v>0</c:v>
                </c:pt>
              </c:numCache>
            </c:numRef>
          </c:val>
          <c:extLst>
            <c:ext xmlns:c16="http://schemas.microsoft.com/office/drawing/2014/chart" uri="{C3380CC4-5D6E-409C-BE32-E72D297353CC}">
              <c16:uniqueId val="{00000003-48B3-42D1-9995-9551B31D2DE7}"/>
            </c:ext>
          </c:extLst>
        </c:ser>
        <c:ser>
          <c:idx val="4"/>
          <c:order val="4"/>
          <c:tx>
            <c:strRef>
              <c:f>Sheet3!$A$74</c:f>
              <c:strCache>
                <c:ptCount val="1"/>
                <c:pt idx="0">
                  <c:v>Fixed O&amp;M</c:v>
                </c:pt>
              </c:strCache>
            </c:strRef>
          </c:tx>
          <c:spPr>
            <a:solidFill>
              <a:schemeClr val="accent5"/>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Sheet3!$B$74:$E$74</c:f>
              <c:numCache>
                <c:formatCode>General</c:formatCode>
                <c:ptCount val="4"/>
                <c:pt idx="0">
                  <c:v>152</c:v>
                </c:pt>
                <c:pt idx="1">
                  <c:v>149</c:v>
                </c:pt>
                <c:pt idx="2">
                  <c:v>203</c:v>
                </c:pt>
                <c:pt idx="3">
                  <c:v>296</c:v>
                </c:pt>
              </c:numCache>
            </c:numRef>
          </c:val>
          <c:extLst>
            <c:ext xmlns:c16="http://schemas.microsoft.com/office/drawing/2014/chart" uri="{C3380CC4-5D6E-409C-BE32-E72D297353CC}">
              <c16:uniqueId val="{00000004-48B3-42D1-9995-9551B31D2DE7}"/>
            </c:ext>
          </c:extLst>
        </c:ser>
        <c:ser>
          <c:idx val="5"/>
          <c:order val="5"/>
          <c:tx>
            <c:strRef>
              <c:f>Sheet3!$A$75</c:f>
              <c:strCache>
                <c:ptCount val="1"/>
                <c:pt idx="0">
                  <c:v>Electricity grid</c:v>
                </c:pt>
              </c:strCache>
            </c:strRef>
          </c:tx>
          <c:spPr>
            <a:solidFill>
              <a:schemeClr val="accent6"/>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Sheet3!$B$75:$E$75</c:f>
              <c:numCache>
                <c:formatCode>General</c:formatCode>
                <c:ptCount val="4"/>
                <c:pt idx="0">
                  <c:v>86</c:v>
                </c:pt>
                <c:pt idx="1">
                  <c:v>79</c:v>
                </c:pt>
                <c:pt idx="2">
                  <c:v>87</c:v>
                </c:pt>
                <c:pt idx="3">
                  <c:v>8</c:v>
                </c:pt>
              </c:numCache>
            </c:numRef>
          </c:val>
          <c:extLst>
            <c:ext xmlns:c16="http://schemas.microsoft.com/office/drawing/2014/chart" uri="{C3380CC4-5D6E-409C-BE32-E72D297353CC}">
              <c16:uniqueId val="{00000005-48B3-42D1-9995-9551B31D2DE7}"/>
            </c:ext>
          </c:extLst>
        </c:ser>
        <c:ser>
          <c:idx val="6"/>
          <c:order val="6"/>
          <c:tx>
            <c:strRef>
              <c:f>Sheet3!$A$76</c:f>
              <c:strCache>
                <c:ptCount val="1"/>
                <c:pt idx="0">
                  <c:v>District heating grid</c:v>
                </c:pt>
              </c:strCache>
            </c:strRef>
          </c:tx>
          <c:spPr>
            <a:solidFill>
              <a:schemeClr val="accent1">
                <a:lumMod val="6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Sheet3!$B$76:$E$76</c:f>
              <c:numCache>
                <c:formatCode>General</c:formatCode>
                <c:ptCount val="4"/>
                <c:pt idx="0">
                  <c:v>4</c:v>
                </c:pt>
                <c:pt idx="1">
                  <c:v>4</c:v>
                </c:pt>
                <c:pt idx="2">
                  <c:v>4</c:v>
                </c:pt>
                <c:pt idx="3">
                  <c:v>20</c:v>
                </c:pt>
              </c:numCache>
            </c:numRef>
          </c:val>
          <c:extLst>
            <c:ext xmlns:c16="http://schemas.microsoft.com/office/drawing/2014/chart" uri="{C3380CC4-5D6E-409C-BE32-E72D297353CC}">
              <c16:uniqueId val="{00000006-48B3-42D1-9995-9551B31D2DE7}"/>
            </c:ext>
          </c:extLst>
        </c:ser>
        <c:ser>
          <c:idx val="7"/>
          <c:order val="7"/>
          <c:tx>
            <c:strRef>
              <c:f>Sheet3!$A$77</c:f>
              <c:strCache>
                <c:ptCount val="1"/>
                <c:pt idx="0">
                  <c:v>Additional transport costs</c:v>
                </c:pt>
              </c:strCache>
            </c:strRef>
          </c:tx>
          <c:spPr>
            <a:solidFill>
              <a:schemeClr val="accent2">
                <a:lumMod val="6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Sheet3!$B$77:$E$77</c:f>
              <c:numCache>
                <c:formatCode>General</c:formatCode>
                <c:ptCount val="4"/>
                <c:pt idx="0">
                  <c:v>0</c:v>
                </c:pt>
                <c:pt idx="1">
                  <c:v>0</c:v>
                </c:pt>
                <c:pt idx="2">
                  <c:v>18</c:v>
                </c:pt>
              </c:numCache>
            </c:numRef>
          </c:val>
          <c:extLst>
            <c:ext xmlns:c16="http://schemas.microsoft.com/office/drawing/2014/chart" uri="{C3380CC4-5D6E-409C-BE32-E72D297353CC}">
              <c16:uniqueId val="{00000007-48B3-42D1-9995-9551B31D2DE7}"/>
            </c:ext>
          </c:extLst>
        </c:ser>
        <c:ser>
          <c:idx val="8"/>
          <c:order val="8"/>
          <c:tx>
            <c:strRef>
              <c:f>Sheet3!$A$78</c:f>
              <c:strCache>
                <c:ptCount val="1"/>
                <c:pt idx="0">
                  <c:v>Energy savings</c:v>
                </c:pt>
              </c:strCache>
            </c:strRef>
          </c:tx>
          <c:spPr>
            <a:solidFill>
              <a:schemeClr val="accent3">
                <a:lumMod val="6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Sheet3!$B$78:$E$78</c:f>
              <c:numCache>
                <c:formatCode>General</c:formatCode>
                <c:ptCount val="4"/>
                <c:pt idx="0">
                  <c:v>0</c:v>
                </c:pt>
                <c:pt idx="1">
                  <c:v>0</c:v>
                </c:pt>
                <c:pt idx="2">
                  <c:v>160</c:v>
                </c:pt>
                <c:pt idx="3">
                  <c:v>35</c:v>
                </c:pt>
              </c:numCache>
            </c:numRef>
          </c:val>
          <c:extLst>
            <c:ext xmlns:c16="http://schemas.microsoft.com/office/drawing/2014/chart" uri="{C3380CC4-5D6E-409C-BE32-E72D297353CC}">
              <c16:uniqueId val="{00000008-48B3-42D1-9995-9551B31D2DE7}"/>
            </c:ext>
          </c:extLst>
        </c:ser>
        <c:ser>
          <c:idx val="9"/>
          <c:order val="9"/>
          <c:tx>
            <c:strRef>
              <c:f>Sheet3!$A$79</c:f>
              <c:strCache>
                <c:ptCount val="1"/>
                <c:pt idx="0">
                  <c:v>Nuclear</c:v>
                </c:pt>
              </c:strCache>
            </c:strRef>
          </c:tx>
          <c:spPr>
            <a:solidFill>
              <a:schemeClr val="accent4">
                <a:lumMod val="6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Sheet3!$B$79:$E$79</c:f>
              <c:numCache>
                <c:formatCode>General</c:formatCode>
                <c:ptCount val="4"/>
                <c:pt idx="0">
                  <c:v>30</c:v>
                </c:pt>
                <c:pt idx="1">
                  <c:v>0</c:v>
                </c:pt>
                <c:pt idx="2">
                  <c:v>42</c:v>
                </c:pt>
                <c:pt idx="3">
                  <c:v>0</c:v>
                </c:pt>
              </c:numCache>
            </c:numRef>
          </c:val>
          <c:extLst>
            <c:ext xmlns:c16="http://schemas.microsoft.com/office/drawing/2014/chart" uri="{C3380CC4-5D6E-409C-BE32-E72D297353CC}">
              <c16:uniqueId val="{00000009-48B3-42D1-9995-9551B31D2DE7}"/>
            </c:ext>
          </c:extLst>
        </c:ser>
        <c:ser>
          <c:idx val="10"/>
          <c:order val="10"/>
          <c:tx>
            <c:strRef>
              <c:f>Sheet3!$A$80</c:f>
              <c:strCache>
                <c:ptCount val="1"/>
                <c:pt idx="0">
                  <c:v>Renewables</c:v>
                </c:pt>
              </c:strCache>
            </c:strRef>
          </c:tx>
          <c:spPr>
            <a:solidFill>
              <a:schemeClr val="accent5">
                <a:lumMod val="6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Sheet3!$B$80:$E$80</c:f>
              <c:numCache>
                <c:formatCode>General</c:formatCode>
                <c:ptCount val="4"/>
                <c:pt idx="0">
                  <c:v>59</c:v>
                </c:pt>
                <c:pt idx="1">
                  <c:v>73</c:v>
                </c:pt>
                <c:pt idx="2">
                  <c:v>117</c:v>
                </c:pt>
                <c:pt idx="3">
                  <c:v>145</c:v>
                </c:pt>
              </c:numCache>
            </c:numRef>
          </c:val>
          <c:extLst>
            <c:ext xmlns:c16="http://schemas.microsoft.com/office/drawing/2014/chart" uri="{C3380CC4-5D6E-409C-BE32-E72D297353CC}">
              <c16:uniqueId val="{0000000A-48B3-42D1-9995-9551B31D2DE7}"/>
            </c:ext>
          </c:extLst>
        </c:ser>
        <c:ser>
          <c:idx val="11"/>
          <c:order val="11"/>
          <c:tx>
            <c:strRef>
              <c:f>Sheet3!$A$81</c:f>
              <c:strCache>
                <c:ptCount val="1"/>
                <c:pt idx="0">
                  <c:v>Power plants</c:v>
                </c:pt>
              </c:strCache>
            </c:strRef>
          </c:tx>
          <c:spPr>
            <a:solidFill>
              <a:schemeClr val="accent6">
                <a:lumMod val="6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Sheet3!$B$81:$E$81</c:f>
              <c:numCache>
                <c:formatCode>General</c:formatCode>
                <c:ptCount val="4"/>
                <c:pt idx="0">
                  <c:v>39</c:v>
                </c:pt>
                <c:pt idx="1">
                  <c:v>39</c:v>
                </c:pt>
                <c:pt idx="2">
                  <c:v>39</c:v>
                </c:pt>
                <c:pt idx="3">
                  <c:v>28</c:v>
                </c:pt>
              </c:numCache>
            </c:numRef>
          </c:val>
          <c:extLst>
            <c:ext xmlns:c16="http://schemas.microsoft.com/office/drawing/2014/chart" uri="{C3380CC4-5D6E-409C-BE32-E72D297353CC}">
              <c16:uniqueId val="{0000000B-48B3-42D1-9995-9551B31D2DE7}"/>
            </c:ext>
          </c:extLst>
        </c:ser>
        <c:ser>
          <c:idx val="12"/>
          <c:order val="12"/>
          <c:tx>
            <c:strRef>
              <c:f>Sheet3!$A$82</c:f>
              <c:strCache>
                <c:ptCount val="1"/>
                <c:pt idx="0">
                  <c:v>District heating supply</c:v>
                </c:pt>
              </c:strCache>
            </c:strRef>
          </c:tx>
          <c:spPr>
            <a:solidFill>
              <a:schemeClr val="accent1">
                <a:lumMod val="80000"/>
                <a:lumOff val="2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Sheet3!$B$82:$E$82</c:f>
              <c:numCache>
                <c:formatCode>General</c:formatCode>
                <c:ptCount val="4"/>
                <c:pt idx="0">
                  <c:v>12</c:v>
                </c:pt>
                <c:pt idx="1">
                  <c:v>12</c:v>
                </c:pt>
                <c:pt idx="2">
                  <c:v>4</c:v>
                </c:pt>
                <c:pt idx="3">
                  <c:v>21</c:v>
                </c:pt>
              </c:numCache>
            </c:numRef>
          </c:val>
          <c:extLst>
            <c:ext xmlns:c16="http://schemas.microsoft.com/office/drawing/2014/chart" uri="{C3380CC4-5D6E-409C-BE32-E72D297353CC}">
              <c16:uniqueId val="{0000000C-48B3-42D1-9995-9551B31D2DE7}"/>
            </c:ext>
          </c:extLst>
        </c:ser>
        <c:ser>
          <c:idx val="13"/>
          <c:order val="13"/>
          <c:tx>
            <c:strRef>
              <c:f>Sheet3!$A$83</c:f>
              <c:strCache>
                <c:ptCount val="1"/>
                <c:pt idx="0">
                  <c:v>Individual heating</c:v>
                </c:pt>
              </c:strCache>
            </c:strRef>
          </c:tx>
          <c:spPr>
            <a:solidFill>
              <a:schemeClr val="accent2">
                <a:lumMod val="80000"/>
                <a:lumOff val="2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Sheet3!$B$83:$E$83</c:f>
              <c:numCache>
                <c:formatCode>General</c:formatCode>
                <c:ptCount val="4"/>
                <c:pt idx="0">
                  <c:v>92</c:v>
                </c:pt>
                <c:pt idx="1">
                  <c:v>92</c:v>
                </c:pt>
                <c:pt idx="2">
                  <c:v>79</c:v>
                </c:pt>
                <c:pt idx="3">
                  <c:v>99</c:v>
                </c:pt>
              </c:numCache>
            </c:numRef>
          </c:val>
          <c:extLst>
            <c:ext xmlns:c16="http://schemas.microsoft.com/office/drawing/2014/chart" uri="{C3380CC4-5D6E-409C-BE32-E72D297353CC}">
              <c16:uniqueId val="{0000000D-48B3-42D1-9995-9551B31D2DE7}"/>
            </c:ext>
          </c:extLst>
        </c:ser>
        <c:ser>
          <c:idx val="14"/>
          <c:order val="14"/>
          <c:tx>
            <c:strRef>
              <c:f>Sheet3!$A$84</c:f>
              <c:strCache>
                <c:ptCount val="1"/>
                <c:pt idx="0">
                  <c:v>Remaining investment</c:v>
                </c:pt>
              </c:strCache>
            </c:strRef>
          </c:tx>
          <c:spPr>
            <a:solidFill>
              <a:schemeClr val="accent3">
                <a:lumMod val="80000"/>
                <a:lumOff val="20000"/>
              </a:schemeClr>
            </a:solidFill>
            <a:ln>
              <a:noFill/>
            </a:ln>
            <a:effectLst/>
          </c:spPr>
          <c:invertIfNegative val="0"/>
          <c:cat>
            <c:strRef>
              <c:f>Sheet3!$B$69:$E$69</c:f>
              <c:strCache>
                <c:ptCount val="4"/>
                <c:pt idx="0">
                  <c:v>Baseline 2050 including nuclear</c:v>
                </c:pt>
                <c:pt idx="1">
                  <c:v>Baseline 2050 excluding nuclear</c:v>
                </c:pt>
                <c:pt idx="2">
                  <c:v>Adjusted 1.5 tech</c:v>
                </c:pt>
                <c:pt idx="3">
                  <c:v>Smart Energy Europe</c:v>
                </c:pt>
              </c:strCache>
            </c:strRef>
          </c:cat>
          <c:val>
            <c:numRef>
              <c:f>Sheet3!$B$84:$E$84</c:f>
              <c:numCache>
                <c:formatCode>General</c:formatCode>
                <c:ptCount val="4"/>
                <c:pt idx="0">
                  <c:v>32</c:v>
                </c:pt>
                <c:pt idx="1">
                  <c:v>34</c:v>
                </c:pt>
                <c:pt idx="2">
                  <c:v>104</c:v>
                </c:pt>
                <c:pt idx="3">
                  <c:v>182</c:v>
                </c:pt>
              </c:numCache>
            </c:numRef>
          </c:val>
          <c:extLst>
            <c:ext xmlns:c16="http://schemas.microsoft.com/office/drawing/2014/chart" uri="{C3380CC4-5D6E-409C-BE32-E72D297353CC}">
              <c16:uniqueId val="{0000000E-48B3-42D1-9995-9551B31D2DE7}"/>
            </c:ext>
          </c:extLst>
        </c:ser>
        <c:dLbls>
          <c:showLegendKey val="0"/>
          <c:showVal val="0"/>
          <c:showCatName val="0"/>
          <c:showSerName val="0"/>
          <c:showPercent val="0"/>
          <c:showBubbleSize val="0"/>
        </c:dLbls>
        <c:gapWidth val="150"/>
        <c:overlap val="100"/>
        <c:axId val="1780005551"/>
        <c:axId val="1582798287"/>
      </c:barChart>
      <c:catAx>
        <c:axId val="17800055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Scenario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582798287"/>
        <c:crosses val="autoZero"/>
        <c:auto val="1"/>
        <c:lblAlgn val="ctr"/>
        <c:lblOffset val="100"/>
        <c:noMultiLvlLbl val="0"/>
      </c:catAx>
      <c:valAx>
        <c:axId val="1582798287"/>
        <c:scaling>
          <c:orientation val="minMax"/>
          <c:max val="110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Billion</a:t>
                </a:r>
                <a:r>
                  <a:rPr lang="da-DK" baseline="0"/>
                  <a:t> EUR</a:t>
                </a:r>
                <a:endParaRPr lang="da-DK"/>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78000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9099" cy="498932"/>
          </a:xfrm>
          <a:prstGeom prst="rect">
            <a:avLst/>
          </a:prstGeom>
        </p:spPr>
        <p:txBody>
          <a:bodyPr vert="horz" lIns="91431" tIns="45715" rIns="91431" bIns="45715" rtlCol="0"/>
          <a:lstStyle>
            <a:lvl1pPr algn="l">
              <a:defRPr sz="1200"/>
            </a:lvl1pPr>
          </a:lstStyle>
          <a:p>
            <a:endParaRPr lang="da-DK"/>
          </a:p>
        </p:txBody>
      </p:sp>
      <p:sp>
        <p:nvSpPr>
          <p:cNvPr id="3" name="Pladsholder til dato 2"/>
          <p:cNvSpPr>
            <a:spLocks noGrp="1"/>
          </p:cNvSpPr>
          <p:nvPr>
            <p:ph type="dt" sz="quarter" idx="1"/>
          </p:nvPr>
        </p:nvSpPr>
        <p:spPr>
          <a:xfrm>
            <a:off x="3854940" y="0"/>
            <a:ext cx="2949099" cy="498932"/>
          </a:xfrm>
          <a:prstGeom prst="rect">
            <a:avLst/>
          </a:prstGeom>
        </p:spPr>
        <p:txBody>
          <a:bodyPr vert="horz" lIns="91431" tIns="45715" rIns="91431" bIns="45715" rtlCol="0"/>
          <a:lstStyle>
            <a:lvl1pPr algn="r">
              <a:defRPr sz="1200"/>
            </a:lvl1pPr>
          </a:lstStyle>
          <a:p>
            <a:fld id="{23F465FB-7ADC-47FA-936E-B74229F91489}" type="datetimeFigureOut">
              <a:rPr lang="da-DK" smtClean="0"/>
              <a:t>17-04-2024</a:t>
            </a:fld>
            <a:endParaRPr lang="da-DK"/>
          </a:p>
        </p:txBody>
      </p:sp>
      <p:sp>
        <p:nvSpPr>
          <p:cNvPr id="4" name="Pladsholder til sidefod 3"/>
          <p:cNvSpPr>
            <a:spLocks noGrp="1"/>
          </p:cNvSpPr>
          <p:nvPr>
            <p:ph type="ftr" sz="quarter" idx="2"/>
          </p:nvPr>
        </p:nvSpPr>
        <p:spPr>
          <a:xfrm>
            <a:off x="1" y="9445170"/>
            <a:ext cx="2949099" cy="498931"/>
          </a:xfrm>
          <a:prstGeom prst="rect">
            <a:avLst/>
          </a:prstGeom>
        </p:spPr>
        <p:txBody>
          <a:bodyPr vert="horz" lIns="91431" tIns="45715" rIns="91431" bIns="45715" rtlCol="0" anchor="b"/>
          <a:lstStyle>
            <a:lvl1pPr algn="l">
              <a:defRPr sz="1200"/>
            </a:lvl1pPr>
          </a:lstStyle>
          <a:p>
            <a:endParaRPr lang="da-DK"/>
          </a:p>
        </p:txBody>
      </p:sp>
      <p:sp>
        <p:nvSpPr>
          <p:cNvPr id="5" name="Pladsholder til slidenummer 4"/>
          <p:cNvSpPr>
            <a:spLocks noGrp="1"/>
          </p:cNvSpPr>
          <p:nvPr>
            <p:ph type="sldNum" sz="quarter" idx="3"/>
          </p:nvPr>
        </p:nvSpPr>
        <p:spPr>
          <a:xfrm>
            <a:off x="3854940" y="9445170"/>
            <a:ext cx="2949099" cy="498931"/>
          </a:xfrm>
          <a:prstGeom prst="rect">
            <a:avLst/>
          </a:prstGeom>
        </p:spPr>
        <p:txBody>
          <a:bodyPr vert="horz" lIns="91431" tIns="45715" rIns="91431" bIns="45715" rtlCol="0" anchor="b"/>
          <a:lstStyle>
            <a:lvl1pPr algn="r">
              <a:defRPr sz="1200"/>
            </a:lvl1pPr>
          </a:lstStyle>
          <a:p>
            <a:fld id="{1114C130-0112-4EAD-BB41-61A7A1B6EECA}" type="slidenum">
              <a:rPr lang="da-DK" smtClean="0"/>
              <a:t>‹nr.›</a:t>
            </a:fld>
            <a:endParaRPr lang="da-DK"/>
          </a:p>
        </p:txBody>
      </p:sp>
    </p:spTree>
    <p:extLst>
      <p:ext uri="{BB962C8B-B14F-4D97-AF65-F5344CB8AC3E}">
        <p14:creationId xmlns:p14="http://schemas.microsoft.com/office/powerpoint/2010/main" val="4251908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9099" cy="498932"/>
          </a:xfrm>
          <a:prstGeom prst="rect">
            <a:avLst/>
          </a:prstGeom>
        </p:spPr>
        <p:txBody>
          <a:bodyPr vert="horz" lIns="91431" tIns="45715" rIns="91431" bIns="45715" rtlCol="0"/>
          <a:lstStyle>
            <a:lvl1pPr algn="l">
              <a:defRPr sz="1200"/>
            </a:lvl1pPr>
          </a:lstStyle>
          <a:p>
            <a:endParaRPr lang="da-DK"/>
          </a:p>
        </p:txBody>
      </p:sp>
      <p:sp>
        <p:nvSpPr>
          <p:cNvPr id="3" name="Pladsholder til dato 2"/>
          <p:cNvSpPr>
            <a:spLocks noGrp="1"/>
          </p:cNvSpPr>
          <p:nvPr>
            <p:ph type="dt" idx="1"/>
          </p:nvPr>
        </p:nvSpPr>
        <p:spPr>
          <a:xfrm>
            <a:off x="3854940" y="0"/>
            <a:ext cx="2949099" cy="498932"/>
          </a:xfrm>
          <a:prstGeom prst="rect">
            <a:avLst/>
          </a:prstGeom>
        </p:spPr>
        <p:txBody>
          <a:bodyPr vert="horz" lIns="91431" tIns="45715" rIns="91431" bIns="45715" rtlCol="0"/>
          <a:lstStyle>
            <a:lvl1pPr algn="r">
              <a:defRPr sz="1200"/>
            </a:lvl1pPr>
          </a:lstStyle>
          <a:p>
            <a:fld id="{F9B97F1A-3524-4CAC-BB1A-B0ED1BD3A5DF}" type="datetimeFigureOut">
              <a:rPr lang="da-DK" smtClean="0"/>
              <a:t>17-04-2024</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31" tIns="45715" rIns="91431" bIns="45715" rtlCol="0" anchor="ctr"/>
          <a:lstStyle/>
          <a:p>
            <a:endParaRPr lang="da-DK"/>
          </a:p>
        </p:txBody>
      </p:sp>
      <p:sp>
        <p:nvSpPr>
          <p:cNvPr id="5" name="Pladsholder til noter 4"/>
          <p:cNvSpPr>
            <a:spLocks noGrp="1"/>
          </p:cNvSpPr>
          <p:nvPr>
            <p:ph type="body" sz="quarter" idx="3"/>
          </p:nvPr>
        </p:nvSpPr>
        <p:spPr>
          <a:xfrm>
            <a:off x="680562" y="4785599"/>
            <a:ext cx="5444490" cy="3915489"/>
          </a:xfrm>
          <a:prstGeom prst="rect">
            <a:avLst/>
          </a:prstGeom>
        </p:spPr>
        <p:txBody>
          <a:bodyPr vert="horz" lIns="91431" tIns="45715" rIns="91431" bIns="45715"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45170"/>
            <a:ext cx="2949099" cy="498931"/>
          </a:xfrm>
          <a:prstGeom prst="rect">
            <a:avLst/>
          </a:prstGeom>
        </p:spPr>
        <p:txBody>
          <a:bodyPr vert="horz" lIns="91431" tIns="45715" rIns="91431" bIns="45715" rtlCol="0" anchor="b"/>
          <a:lstStyle>
            <a:lvl1pPr algn="l">
              <a:defRPr sz="1200"/>
            </a:lvl1pPr>
          </a:lstStyle>
          <a:p>
            <a:endParaRPr lang="da-DK"/>
          </a:p>
        </p:txBody>
      </p:sp>
      <p:sp>
        <p:nvSpPr>
          <p:cNvPr id="7" name="Pladsholder til slidenummer 6"/>
          <p:cNvSpPr>
            <a:spLocks noGrp="1"/>
          </p:cNvSpPr>
          <p:nvPr>
            <p:ph type="sldNum" sz="quarter" idx="5"/>
          </p:nvPr>
        </p:nvSpPr>
        <p:spPr>
          <a:xfrm>
            <a:off x="3854940" y="9445170"/>
            <a:ext cx="2949099" cy="498931"/>
          </a:xfrm>
          <a:prstGeom prst="rect">
            <a:avLst/>
          </a:prstGeom>
        </p:spPr>
        <p:txBody>
          <a:bodyPr vert="horz" lIns="91431" tIns="45715" rIns="91431" bIns="45715" rtlCol="0" anchor="b"/>
          <a:lstStyle>
            <a:lvl1pPr algn="r">
              <a:defRPr sz="1200"/>
            </a:lvl1pPr>
          </a:lstStyle>
          <a:p>
            <a:fld id="{FB122905-0305-4B45-9FA8-6F3CDE37179D}" type="slidenum">
              <a:rPr lang="da-DK" smtClean="0"/>
              <a:t>‹nr.›</a:t>
            </a:fld>
            <a:endParaRPr lang="da-DK"/>
          </a:p>
        </p:txBody>
      </p:sp>
    </p:spTree>
    <p:extLst>
      <p:ext uri="{BB962C8B-B14F-4D97-AF65-F5344CB8AC3E}">
        <p14:creationId xmlns:p14="http://schemas.microsoft.com/office/powerpoint/2010/main" val="17924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B122905-0305-4B45-9FA8-6F3CDE37179D}" type="slidenum">
              <a:rPr lang="da-DK" smtClean="0"/>
              <a:t>1</a:t>
            </a:fld>
            <a:endParaRPr lang="da-DK"/>
          </a:p>
        </p:txBody>
      </p:sp>
    </p:spTree>
    <p:extLst>
      <p:ext uri="{BB962C8B-B14F-4D97-AF65-F5344CB8AC3E}">
        <p14:creationId xmlns:p14="http://schemas.microsoft.com/office/powerpoint/2010/main" val="75002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41">
              <a:spcBef>
                <a:spcPct val="30000"/>
              </a:spcBef>
              <a:defRPr sz="1200">
                <a:solidFill>
                  <a:schemeClr val="tx1"/>
                </a:solidFill>
                <a:latin typeface="Times New Roman" panose="02020603050405020304" pitchFamily="18" charset="0"/>
              </a:defRPr>
            </a:lvl1pPr>
            <a:lvl2pPr marL="738589" indent="-282122" defTabSz="901841">
              <a:spcBef>
                <a:spcPct val="30000"/>
              </a:spcBef>
              <a:defRPr sz="1200">
                <a:solidFill>
                  <a:schemeClr val="tx1"/>
                </a:solidFill>
                <a:latin typeface="Times New Roman" panose="02020603050405020304" pitchFamily="18" charset="0"/>
              </a:defRPr>
            </a:lvl2pPr>
            <a:lvl3pPr marL="1139585" indent="-225064" defTabSz="901841">
              <a:spcBef>
                <a:spcPct val="30000"/>
              </a:spcBef>
              <a:defRPr sz="1200">
                <a:solidFill>
                  <a:schemeClr val="tx1"/>
                </a:solidFill>
                <a:latin typeface="Times New Roman" panose="02020603050405020304" pitchFamily="18" charset="0"/>
              </a:defRPr>
            </a:lvl3pPr>
            <a:lvl4pPr marL="1596052" indent="-225064" defTabSz="901841">
              <a:spcBef>
                <a:spcPct val="30000"/>
              </a:spcBef>
              <a:defRPr sz="1200">
                <a:solidFill>
                  <a:schemeClr val="tx1"/>
                </a:solidFill>
                <a:latin typeface="Times New Roman" panose="02020603050405020304" pitchFamily="18" charset="0"/>
              </a:defRPr>
            </a:lvl4pPr>
            <a:lvl5pPr marL="2052520" indent="-225064" defTabSz="901841">
              <a:spcBef>
                <a:spcPct val="30000"/>
              </a:spcBef>
              <a:defRPr sz="1200">
                <a:solidFill>
                  <a:schemeClr val="tx1"/>
                </a:solidFill>
                <a:latin typeface="Times New Roman" panose="02020603050405020304" pitchFamily="18" charset="0"/>
              </a:defRPr>
            </a:lvl5pPr>
            <a:lvl6pPr marL="2508987" indent="-225064" defTabSz="901841" eaLnBrk="0" fontAlgn="base" hangingPunct="0">
              <a:spcBef>
                <a:spcPct val="30000"/>
              </a:spcBef>
              <a:spcAft>
                <a:spcPct val="0"/>
              </a:spcAft>
              <a:defRPr sz="1200">
                <a:solidFill>
                  <a:schemeClr val="tx1"/>
                </a:solidFill>
                <a:latin typeface="Times New Roman" panose="02020603050405020304" pitchFamily="18" charset="0"/>
              </a:defRPr>
            </a:lvl6pPr>
            <a:lvl7pPr marL="2965455" indent="-225064" defTabSz="901841" eaLnBrk="0" fontAlgn="base" hangingPunct="0">
              <a:spcBef>
                <a:spcPct val="30000"/>
              </a:spcBef>
              <a:spcAft>
                <a:spcPct val="0"/>
              </a:spcAft>
              <a:defRPr sz="1200">
                <a:solidFill>
                  <a:schemeClr val="tx1"/>
                </a:solidFill>
                <a:latin typeface="Times New Roman" panose="02020603050405020304" pitchFamily="18" charset="0"/>
              </a:defRPr>
            </a:lvl7pPr>
            <a:lvl8pPr marL="3421922" indent="-225064" defTabSz="901841" eaLnBrk="0" fontAlgn="base" hangingPunct="0">
              <a:spcBef>
                <a:spcPct val="30000"/>
              </a:spcBef>
              <a:spcAft>
                <a:spcPct val="0"/>
              </a:spcAft>
              <a:defRPr sz="1200">
                <a:solidFill>
                  <a:schemeClr val="tx1"/>
                </a:solidFill>
                <a:latin typeface="Times New Roman" panose="02020603050405020304" pitchFamily="18" charset="0"/>
              </a:defRPr>
            </a:lvl8pPr>
            <a:lvl9pPr marL="3878390" indent="-225064" defTabSz="901841"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E0713F-AF86-491F-89A3-5A4EE656EAA0}" type="slidenum">
              <a:rPr lang="da-DK" altLang="da-DK" smtClean="0"/>
              <a:pPr>
                <a:spcBef>
                  <a:spcPct val="0"/>
                </a:spcBef>
              </a:pPr>
              <a:t>6</a:t>
            </a:fld>
            <a:endParaRPr lang="da-DK" altLang="da-DK"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dirty="0"/>
          </a:p>
        </p:txBody>
      </p:sp>
    </p:spTree>
    <p:extLst>
      <p:ext uri="{BB962C8B-B14F-4D97-AF65-F5344CB8AC3E}">
        <p14:creationId xmlns:p14="http://schemas.microsoft.com/office/powerpoint/2010/main" val="262993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689" indent="-275265">
              <a:spcBef>
                <a:spcPct val="30000"/>
              </a:spcBef>
              <a:defRPr sz="1200">
                <a:solidFill>
                  <a:schemeClr val="tx1"/>
                </a:solidFill>
                <a:latin typeface="Times New Roman" panose="02020603050405020304" pitchFamily="18" charset="0"/>
              </a:defRPr>
            </a:lvl2pPr>
            <a:lvl3pPr marL="1101060" indent="-220212">
              <a:spcBef>
                <a:spcPct val="30000"/>
              </a:spcBef>
              <a:defRPr sz="1200">
                <a:solidFill>
                  <a:schemeClr val="tx1"/>
                </a:solidFill>
                <a:latin typeface="Times New Roman" panose="02020603050405020304" pitchFamily="18" charset="0"/>
              </a:defRPr>
            </a:lvl3pPr>
            <a:lvl4pPr marL="1541484" indent="-220212">
              <a:spcBef>
                <a:spcPct val="30000"/>
              </a:spcBef>
              <a:defRPr sz="1200">
                <a:solidFill>
                  <a:schemeClr val="tx1"/>
                </a:solidFill>
                <a:latin typeface="Times New Roman" panose="02020603050405020304" pitchFamily="18" charset="0"/>
              </a:defRPr>
            </a:lvl4pPr>
            <a:lvl5pPr marL="1981909" indent="-220212">
              <a:spcBef>
                <a:spcPct val="30000"/>
              </a:spcBef>
              <a:defRPr sz="1200">
                <a:solidFill>
                  <a:schemeClr val="tx1"/>
                </a:solidFill>
                <a:latin typeface="Times New Roman" panose="02020603050405020304" pitchFamily="18" charset="0"/>
              </a:defRPr>
            </a:lvl5pPr>
            <a:lvl6pPr marL="2422333" indent="-220212" eaLnBrk="0" fontAlgn="base" hangingPunct="0">
              <a:spcBef>
                <a:spcPct val="30000"/>
              </a:spcBef>
              <a:spcAft>
                <a:spcPct val="0"/>
              </a:spcAft>
              <a:defRPr sz="1200">
                <a:solidFill>
                  <a:schemeClr val="tx1"/>
                </a:solidFill>
                <a:latin typeface="Times New Roman" panose="02020603050405020304" pitchFamily="18" charset="0"/>
              </a:defRPr>
            </a:lvl6pPr>
            <a:lvl7pPr marL="2862758" indent="-220212" eaLnBrk="0" fontAlgn="base" hangingPunct="0">
              <a:spcBef>
                <a:spcPct val="30000"/>
              </a:spcBef>
              <a:spcAft>
                <a:spcPct val="0"/>
              </a:spcAft>
              <a:defRPr sz="1200">
                <a:solidFill>
                  <a:schemeClr val="tx1"/>
                </a:solidFill>
                <a:latin typeface="Times New Roman" panose="02020603050405020304" pitchFamily="18" charset="0"/>
              </a:defRPr>
            </a:lvl7pPr>
            <a:lvl8pPr marL="3303182" indent="-220212" eaLnBrk="0" fontAlgn="base" hangingPunct="0">
              <a:spcBef>
                <a:spcPct val="30000"/>
              </a:spcBef>
              <a:spcAft>
                <a:spcPct val="0"/>
              </a:spcAft>
              <a:defRPr sz="1200">
                <a:solidFill>
                  <a:schemeClr val="tx1"/>
                </a:solidFill>
                <a:latin typeface="Times New Roman" panose="02020603050405020304" pitchFamily="18" charset="0"/>
              </a:defRPr>
            </a:lvl8pPr>
            <a:lvl9pPr marL="3743606" indent="-22021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A10200-183E-4005-96CA-442FE9C15EBA}" type="slidenum">
              <a:rPr lang="da-DK" altLang="da-DK"/>
              <a:pPr>
                <a:spcBef>
                  <a:spcPct val="0"/>
                </a:spcBef>
              </a:pPr>
              <a:t>41</a:t>
            </a:fld>
            <a:endParaRPr lang="da-DK" altLang="da-DK"/>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088201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3834934"/>
            <a:ext cx="12192001" cy="1675316"/>
          </a:xfrm>
          <a:solidFill>
            <a:schemeClr val="bg1">
              <a:alpha val="70000"/>
            </a:schemeClr>
          </a:solidFill>
        </p:spPr>
        <p:txBody>
          <a:bodyPr anchor="b"/>
          <a:lstStyle>
            <a:lvl1pPr algn="ctr">
              <a:defRPr sz="6000"/>
            </a:lvl1pPr>
          </a:lstStyle>
          <a:p>
            <a:r>
              <a:rPr lang="da-DK"/>
              <a:t>Klik for at redigere i master</a:t>
            </a:r>
            <a:endParaRPr lang="en-US" dirty="0"/>
          </a:p>
        </p:txBody>
      </p:sp>
      <p:sp>
        <p:nvSpPr>
          <p:cNvPr id="3" name="Subtitle 2"/>
          <p:cNvSpPr>
            <a:spLocks noGrp="1"/>
          </p:cNvSpPr>
          <p:nvPr>
            <p:ph type="subTitle" idx="1"/>
          </p:nvPr>
        </p:nvSpPr>
        <p:spPr>
          <a:xfrm>
            <a:off x="-1" y="5551714"/>
            <a:ext cx="12192001" cy="711200"/>
          </a:xfrm>
          <a:solidFill>
            <a:schemeClr val="bg1">
              <a:alpha val="70000"/>
            </a:schemeClr>
          </a:solidFill>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898" y="6246000"/>
            <a:ext cx="860201" cy="612000"/>
          </a:xfrm>
          <a:prstGeom prst="rect">
            <a:avLst/>
          </a:prstGeom>
        </p:spPr>
      </p:pic>
    </p:spTree>
    <p:extLst>
      <p:ext uri="{BB962C8B-B14F-4D97-AF65-F5344CB8AC3E}">
        <p14:creationId xmlns:p14="http://schemas.microsoft.com/office/powerpoint/2010/main" val="257979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38DBD65-EB55-489E-9E64-664ABAF001B2}" type="datetimeFigureOut">
              <a:rPr lang="da-DK" smtClean="0"/>
              <a:t>17-04-2024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96F983B-66C4-47DB-BC6A-281EF6394600}" type="slidenum">
              <a:rPr lang="da-DK" smtClean="0"/>
              <a:t>‹nr.›</a:t>
            </a:fld>
            <a:endParaRPr lang="da-DK"/>
          </a:p>
        </p:txBody>
      </p:sp>
    </p:spTree>
    <p:extLst>
      <p:ext uri="{BB962C8B-B14F-4D97-AF65-F5344CB8AC3E}">
        <p14:creationId xmlns:p14="http://schemas.microsoft.com/office/powerpoint/2010/main" val="278387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a-DK"/>
              <a:t>Klik for at redigere i master</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38DBD65-EB55-489E-9E64-664ABAF001B2}" type="datetimeFigureOut">
              <a:rPr lang="da-DK" smtClean="0"/>
              <a:t>17-04-2024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96F983B-66C4-47DB-BC6A-281EF6394600}" type="slidenum">
              <a:rPr lang="da-DK" smtClean="0"/>
              <a:t>‹nr.›</a:t>
            </a:fld>
            <a:endParaRPr lang="da-DK"/>
          </a:p>
        </p:txBody>
      </p:sp>
    </p:spTree>
    <p:extLst>
      <p:ext uri="{BB962C8B-B14F-4D97-AF65-F5344CB8AC3E}">
        <p14:creationId xmlns:p14="http://schemas.microsoft.com/office/powerpoint/2010/main" val="2636181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1052736"/>
            <a:ext cx="10972800" cy="576064"/>
          </a:xfrm>
          <a:prstGeom prst="rect">
            <a:avLst/>
          </a:prstGeom>
        </p:spPr>
        <p:txBody>
          <a:bodyPr/>
          <a:lstStyle>
            <a:lvl1pPr>
              <a:defRPr sz="3200" b="1"/>
            </a:lvl1pPr>
          </a:lstStyle>
          <a:p>
            <a:r>
              <a:rPr lang="da-DK"/>
              <a:t>Klik for at redigere i master</a:t>
            </a:r>
            <a:endParaRPr lang="en-GB" dirty="0"/>
          </a:p>
        </p:txBody>
      </p:sp>
      <p:sp>
        <p:nvSpPr>
          <p:cNvPr id="3" name="Content Placeholder 2"/>
          <p:cNvSpPr>
            <a:spLocks noGrp="1"/>
          </p:cNvSpPr>
          <p:nvPr>
            <p:ph idx="1"/>
          </p:nvPr>
        </p:nvSpPr>
        <p:spPr>
          <a:xfrm>
            <a:off x="623392" y="1772816"/>
            <a:ext cx="10972800" cy="4464496"/>
          </a:xfrm>
        </p:spPr>
        <p:txBody>
          <a:bodyPr/>
          <a:lstStyle>
            <a:lvl1pPr marL="342900" indent="-342900">
              <a:buClr>
                <a:srgbClr val="D78334"/>
              </a:buClr>
              <a:buFont typeface="Wingdings 2" panose="05020102010507070707" pitchFamily="18" charset="2"/>
              <a:buChar char=""/>
              <a:defRPr/>
            </a:lvl1pPr>
            <a:lvl2pPr marL="742950" indent="-285750">
              <a:spcBef>
                <a:spcPts val="1200"/>
              </a:spcBef>
              <a:buClr>
                <a:srgbClr val="BED001"/>
              </a:buClr>
              <a:buFont typeface="Wingdings 2" panose="05020102010507070707" pitchFamily="18" charset="2"/>
              <a:buChar char=""/>
              <a:defRPr/>
            </a:lvl2pPr>
            <a:lvl3pPr marL="1143000" indent="-228600">
              <a:buClr>
                <a:srgbClr val="68A4C0"/>
              </a:buClr>
              <a:buFont typeface="Wingdings 2" panose="05020102010507070707" pitchFamily="18" charset="2"/>
              <a:buChar char="Ã"/>
              <a:defRPr/>
            </a:lvl3pPr>
            <a:lvl4pPr marL="1600200" indent="-228600">
              <a:buFontTx/>
              <a:buBlip>
                <a:blip r:embed="rId2"/>
              </a:buBlip>
              <a:defRPr/>
            </a:lvl4pPr>
            <a:lvl5pPr marL="2057400" indent="-228600">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A0DD14C-7490-E841-AE84-CE743FCBD056}"/>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pPr>
              <a:defRPr/>
            </a:pPr>
            <a:r>
              <a:rPr lang="en-US" altLang="zh-CN"/>
              <a:t>1 March 2016</a:t>
            </a:r>
            <a:endParaRPr lang="en-GB" altLang="zh-CN"/>
          </a:p>
        </p:txBody>
      </p:sp>
      <p:sp>
        <p:nvSpPr>
          <p:cNvPr id="5" name="Footer Placeholder 4">
            <a:extLst>
              <a:ext uri="{FF2B5EF4-FFF2-40B4-BE49-F238E27FC236}">
                <a16:creationId xmlns:a16="http://schemas.microsoft.com/office/drawing/2014/main" id="{0F5A377B-F468-034B-A957-8F25357798B0}"/>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r>
              <a:rPr lang="en-GB"/>
              <a:t>CEPR, Aalborg</a:t>
            </a:r>
          </a:p>
        </p:txBody>
      </p:sp>
      <p:sp>
        <p:nvSpPr>
          <p:cNvPr id="6" name="Slide Number Placeholder 5">
            <a:extLst>
              <a:ext uri="{FF2B5EF4-FFF2-40B4-BE49-F238E27FC236}">
                <a16:creationId xmlns:a16="http://schemas.microsoft.com/office/drawing/2014/main" id="{B7786192-53E6-104D-8BC6-4485FC2B4FE1}"/>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5C99622-8267-4499-8442-BE3D2EEBEA84}" type="slidenum">
              <a:rPr lang="en-GB" altLang="da-DK"/>
              <a:pPr>
                <a:defRPr/>
              </a:pPr>
              <a:t>‹nr.›</a:t>
            </a:fld>
            <a:endParaRPr lang="en-GB" altLang="da-DK"/>
          </a:p>
        </p:txBody>
      </p:sp>
    </p:spTree>
    <p:extLst>
      <p:ext uri="{BB962C8B-B14F-4D97-AF65-F5344CB8AC3E}">
        <p14:creationId xmlns:p14="http://schemas.microsoft.com/office/powerpoint/2010/main" val="2912132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7" name="Rektangel 6"/>
          <p:cNvSpPr/>
          <p:nvPr/>
        </p:nvSpPr>
        <p:spPr>
          <a:xfrm>
            <a:off x="0" y="6232914"/>
            <a:ext cx="12192000" cy="625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38DBD65-EB55-489E-9E64-664ABAF001B2}" type="datetimeFigureOut">
              <a:rPr lang="da-DK" smtClean="0"/>
              <a:t>17-04-2024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96F983B-66C4-47DB-BC6A-281EF6394600}" type="slidenum">
              <a:rPr lang="da-DK" smtClean="0"/>
              <a:t>‹nr.›</a:t>
            </a:fld>
            <a:endParaRPr lang="da-DK"/>
          </a:p>
        </p:txBody>
      </p:sp>
      <p:sp>
        <p:nvSpPr>
          <p:cNvPr id="10" name="Rektangel 9"/>
          <p:cNvSpPr/>
          <p:nvPr/>
        </p:nvSpPr>
        <p:spPr>
          <a:xfrm>
            <a:off x="-1" y="1"/>
            <a:ext cx="12192000" cy="2286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5898" y="6246000"/>
            <a:ext cx="860201" cy="612000"/>
          </a:xfrm>
          <a:prstGeom prst="rect">
            <a:avLst/>
          </a:prstGeom>
        </p:spPr>
      </p:pic>
    </p:spTree>
    <p:extLst>
      <p:ext uri="{BB962C8B-B14F-4D97-AF65-F5344CB8AC3E}">
        <p14:creationId xmlns:p14="http://schemas.microsoft.com/office/powerpoint/2010/main" val="172699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a-DK"/>
              <a:t>Klik for at redigere i master</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Date Placeholder 3"/>
          <p:cNvSpPr>
            <a:spLocks noGrp="1"/>
          </p:cNvSpPr>
          <p:nvPr>
            <p:ph type="dt" sz="half" idx="10"/>
          </p:nvPr>
        </p:nvSpPr>
        <p:spPr/>
        <p:txBody>
          <a:bodyPr/>
          <a:lstStyle/>
          <a:p>
            <a:fld id="{838DBD65-EB55-489E-9E64-664ABAF001B2}" type="datetimeFigureOut">
              <a:rPr lang="da-DK" smtClean="0"/>
              <a:t>17-04-2024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96F983B-66C4-47DB-BC6A-281EF6394600}" type="slidenum">
              <a:rPr lang="da-DK" smtClean="0"/>
              <a:t>‹nr.›</a:t>
            </a:fld>
            <a:endParaRPr lang="da-DK"/>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537" y="6232913"/>
            <a:ext cx="1158927" cy="612000"/>
          </a:xfrm>
          <a:prstGeom prst="rect">
            <a:avLst/>
          </a:prstGeom>
        </p:spPr>
      </p:pic>
    </p:spTree>
    <p:extLst>
      <p:ext uri="{BB962C8B-B14F-4D97-AF65-F5344CB8AC3E}">
        <p14:creationId xmlns:p14="http://schemas.microsoft.com/office/powerpoint/2010/main" val="49287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10" name="Rektangel 9"/>
          <p:cNvSpPr/>
          <p:nvPr/>
        </p:nvSpPr>
        <p:spPr>
          <a:xfrm>
            <a:off x="0" y="6232914"/>
            <a:ext cx="12192000" cy="625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6537" y="6232913"/>
            <a:ext cx="1158927" cy="612000"/>
          </a:xfrm>
          <a:prstGeom prst="rect">
            <a:avLst/>
          </a:prstGeom>
        </p:spPr>
      </p:pic>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838DBD65-EB55-489E-9E64-664ABAF001B2}" type="datetimeFigureOut">
              <a:rPr lang="da-DK" smtClean="0"/>
              <a:t>17-04-2024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96F983B-66C4-47DB-BC6A-281EF6394600}" type="slidenum">
              <a:rPr lang="da-DK" smtClean="0"/>
              <a:t>‹nr.›</a:t>
            </a:fld>
            <a:endParaRPr lang="da-DK"/>
          </a:p>
        </p:txBody>
      </p:sp>
      <p:sp>
        <p:nvSpPr>
          <p:cNvPr id="12" name="Rektangel 11"/>
          <p:cNvSpPr/>
          <p:nvPr/>
        </p:nvSpPr>
        <p:spPr>
          <a:xfrm>
            <a:off x="-1" y="1"/>
            <a:ext cx="12192000" cy="2286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533296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2" name="Rektangel 11"/>
          <p:cNvSpPr/>
          <p:nvPr/>
        </p:nvSpPr>
        <p:spPr>
          <a:xfrm>
            <a:off x="0" y="6232914"/>
            <a:ext cx="12192000" cy="625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title"/>
          </p:nvPr>
        </p:nvSpPr>
        <p:spPr>
          <a:xfrm>
            <a:off x="839788" y="365127"/>
            <a:ext cx="10515600" cy="1325563"/>
          </a:xfrm>
        </p:spPr>
        <p:txBody>
          <a:bodyPr/>
          <a:lstStyle/>
          <a:p>
            <a:r>
              <a:rPr lang="da-DK"/>
              <a:t>Klik for at redigere i master</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839789"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Content Placeholder 5"/>
          <p:cNvSpPr>
            <a:spLocks noGrp="1"/>
          </p:cNvSpPr>
          <p:nvPr>
            <p:ph sz="quarter" idx="4"/>
          </p:nvPr>
        </p:nvSpPr>
        <p:spPr>
          <a:xfrm>
            <a:off x="6172201"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838DBD65-EB55-489E-9E64-664ABAF001B2}" type="datetimeFigureOut">
              <a:rPr lang="da-DK" smtClean="0"/>
              <a:t>17-04-2024</a:t>
            </a:fld>
            <a:endParaRPr lang="da-DK"/>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496F983B-66C4-47DB-BC6A-281EF6394600}" type="slidenum">
              <a:rPr lang="da-DK" smtClean="0"/>
              <a:t>‹nr.›</a:t>
            </a:fld>
            <a:endParaRPr lang="da-DK"/>
          </a:p>
        </p:txBody>
      </p:sp>
      <p:sp>
        <p:nvSpPr>
          <p:cNvPr id="14" name="Rektangel 13"/>
          <p:cNvSpPr/>
          <p:nvPr/>
        </p:nvSpPr>
        <p:spPr>
          <a:xfrm>
            <a:off x="-1" y="1"/>
            <a:ext cx="12192000" cy="2286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5898" y="6246000"/>
            <a:ext cx="860201" cy="612000"/>
          </a:xfrm>
          <a:prstGeom prst="rect">
            <a:avLst/>
          </a:prstGeom>
        </p:spPr>
      </p:pic>
    </p:spTree>
    <p:extLst>
      <p:ext uri="{BB962C8B-B14F-4D97-AF65-F5344CB8AC3E}">
        <p14:creationId xmlns:p14="http://schemas.microsoft.com/office/powerpoint/2010/main" val="391308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838DBD65-EB55-489E-9E64-664ABAF001B2}" type="datetimeFigureOut">
              <a:rPr lang="da-DK" smtClean="0"/>
              <a:t>17-04-2024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496F983B-66C4-47DB-BC6A-281EF6394600}" type="slidenum">
              <a:rPr lang="da-DK" smtClean="0"/>
              <a:t>‹nr.›</a:t>
            </a:fld>
            <a:endParaRPr lang="da-DK"/>
          </a:p>
        </p:txBody>
      </p:sp>
      <p:sp>
        <p:nvSpPr>
          <p:cNvPr id="8" name="Rektangel 7"/>
          <p:cNvSpPr/>
          <p:nvPr/>
        </p:nvSpPr>
        <p:spPr>
          <a:xfrm>
            <a:off x="0" y="6232914"/>
            <a:ext cx="12192000" cy="625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ktangel 9"/>
          <p:cNvSpPr/>
          <p:nvPr/>
        </p:nvSpPr>
        <p:spPr>
          <a:xfrm>
            <a:off x="-1" y="1"/>
            <a:ext cx="12192000" cy="2286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5898" y="6246000"/>
            <a:ext cx="860201" cy="612000"/>
          </a:xfrm>
          <a:prstGeom prst="rect">
            <a:avLst/>
          </a:prstGeom>
        </p:spPr>
      </p:pic>
    </p:spTree>
    <p:extLst>
      <p:ext uri="{BB962C8B-B14F-4D97-AF65-F5344CB8AC3E}">
        <p14:creationId xmlns:p14="http://schemas.microsoft.com/office/powerpoint/2010/main" val="263746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DBD65-EB55-489E-9E64-664ABAF001B2}" type="datetimeFigureOut">
              <a:rPr lang="da-DK" smtClean="0"/>
              <a:t>17-04-2024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496F983B-66C4-47DB-BC6A-281EF6394600}" type="slidenum">
              <a:rPr lang="da-DK" smtClean="0"/>
              <a:t>‹nr.›</a:t>
            </a:fld>
            <a:endParaRPr lang="da-DK"/>
          </a:p>
        </p:txBody>
      </p:sp>
    </p:spTree>
    <p:extLst>
      <p:ext uri="{BB962C8B-B14F-4D97-AF65-F5344CB8AC3E}">
        <p14:creationId xmlns:p14="http://schemas.microsoft.com/office/powerpoint/2010/main" val="426831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10" name="Rektangel 9"/>
          <p:cNvSpPr/>
          <p:nvPr/>
        </p:nvSpPr>
        <p:spPr>
          <a:xfrm>
            <a:off x="0" y="6232914"/>
            <a:ext cx="12192000" cy="625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838DBD65-EB55-489E-9E64-664ABAF001B2}" type="datetimeFigureOut">
              <a:rPr lang="da-DK" smtClean="0"/>
              <a:t>17-04-2024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96F983B-66C4-47DB-BC6A-281EF6394600}" type="slidenum">
              <a:rPr lang="da-DK" smtClean="0"/>
              <a:t>‹nr.›</a:t>
            </a:fld>
            <a:endParaRPr lang="da-DK"/>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5898" y="6246000"/>
            <a:ext cx="860201" cy="612000"/>
          </a:xfrm>
          <a:prstGeom prst="rect">
            <a:avLst/>
          </a:prstGeom>
        </p:spPr>
      </p:pic>
    </p:spTree>
    <p:extLst>
      <p:ext uri="{BB962C8B-B14F-4D97-AF65-F5344CB8AC3E}">
        <p14:creationId xmlns:p14="http://schemas.microsoft.com/office/powerpoint/2010/main" val="40236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838DBD65-EB55-489E-9E64-664ABAF001B2}" type="datetimeFigureOut">
              <a:rPr lang="da-DK" smtClean="0"/>
              <a:t>17-04-2024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96F983B-66C4-47DB-BC6A-281EF6394600}" type="slidenum">
              <a:rPr lang="da-DK" smtClean="0"/>
              <a:t>‹nr.›</a:t>
            </a:fld>
            <a:endParaRPr lang="da-DK"/>
          </a:p>
        </p:txBody>
      </p:sp>
    </p:spTree>
    <p:extLst>
      <p:ext uri="{BB962C8B-B14F-4D97-AF65-F5344CB8AC3E}">
        <p14:creationId xmlns:p14="http://schemas.microsoft.com/office/powerpoint/2010/main" val="129606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defRPr>
            </a:lvl1pPr>
          </a:lstStyle>
          <a:p>
            <a:fld id="{838DBD65-EB55-489E-9E64-664ABAF001B2}" type="datetimeFigureOut">
              <a:rPr lang="da-DK" smtClean="0"/>
              <a:t>17-04-2024</a:t>
            </a:fld>
            <a:endParaRPr lang="da-DK"/>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defRPr>
            </a:lvl1pPr>
          </a:lstStyle>
          <a:p>
            <a:fld id="{496F983B-66C4-47DB-BC6A-281EF6394600}" type="slidenum">
              <a:rPr lang="da-DK" smtClean="0"/>
              <a:t>‹nr.›</a:t>
            </a:fld>
            <a:endParaRPr lang="da-DK"/>
          </a:p>
        </p:txBody>
      </p:sp>
    </p:spTree>
    <p:extLst>
      <p:ext uri="{BB962C8B-B14F-4D97-AF65-F5344CB8AC3E}">
        <p14:creationId xmlns:p14="http://schemas.microsoft.com/office/powerpoint/2010/main" val="2265947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cid:image002.png@01D988A3.99CB61F0" TargetMode="Externa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cid:image001.png@01D988A3.99CB61F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7.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Layout" Target="../slideLayouts/slideLayout12.xml"/><Relationship Id="rId5" Type="http://schemas.openxmlformats.org/officeDocument/2006/relationships/image" Target="../media/image87.jpe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direct.com/science/journal/03605442" TargetMode="External"/><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06.png"/><Relationship Id="rId7" Type="http://schemas.openxmlformats.org/officeDocument/2006/relationships/image" Target="cid:009f01cc0a90$f9b440d0$0d01a8c0@0521HJHL" TargetMode="External"/><Relationship Id="rId12" Type="http://schemas.openxmlformats.org/officeDocument/2006/relationships/image" Target="../media/image11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hyperlink" Target="http://www.ecofys.com/en/" TargetMode="External"/><Relationship Id="rId5" Type="http://schemas.openxmlformats.org/officeDocument/2006/relationships/image" Target="../media/image108.png"/><Relationship Id="rId10" Type="http://schemas.openxmlformats.org/officeDocument/2006/relationships/image" Target="../media/image111.png"/><Relationship Id="rId4" Type="http://schemas.openxmlformats.org/officeDocument/2006/relationships/image" Target="../media/image107.png"/><Relationship Id="rId9"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19.emf"/><Relationship Id="rId7" Type="http://schemas.openxmlformats.org/officeDocument/2006/relationships/image" Target="../media/image123.emf"/><Relationship Id="rId2" Type="http://schemas.openxmlformats.org/officeDocument/2006/relationships/image" Target="../media/image118.emf"/><Relationship Id="rId1" Type="http://schemas.openxmlformats.org/officeDocument/2006/relationships/slideLayout" Target="../slideLayouts/slideLayout2.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62.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6.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1016/j.segy.2022.100063" TargetMode="External"/><Relationship Id="rId13" Type="http://schemas.openxmlformats.org/officeDocument/2006/relationships/image" Target="../media/image17.png"/><Relationship Id="rId3" Type="http://schemas.openxmlformats.org/officeDocument/2006/relationships/hyperlink" Target="http://www.journals.elsevier.com/renewable-and-sustainable-energy-reviews" TargetMode="External"/><Relationship Id="rId7" Type="http://schemas.openxmlformats.org/officeDocument/2006/relationships/hyperlink" Target="https://doi.org/10.1016/j.renene.2022.06.026" TargetMode="External"/><Relationship Id="rId12" Type="http://schemas.openxmlformats.org/officeDocument/2006/relationships/image" Target="../media/image1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sciencedirect.com/journal/renewable-energy" TargetMode="External"/><Relationship Id="rId11" Type="http://schemas.openxmlformats.org/officeDocument/2006/relationships/image" Target="../media/image139.jpeg"/><Relationship Id="rId5" Type="http://schemas.openxmlformats.org/officeDocument/2006/relationships/hyperlink" Target="http://www.sciencedirect.com/science/journal/13640321/60/supp/C" TargetMode="External"/><Relationship Id="rId10" Type="http://schemas.openxmlformats.org/officeDocument/2006/relationships/image" Target="../media/image138.gif"/><Relationship Id="rId4" Type="http://schemas.openxmlformats.org/officeDocument/2006/relationships/hyperlink" Target="http://dx.doi.org/10.1016/j.rser.2016.02.025" TargetMode="External"/><Relationship Id="rId9" Type="http://schemas.openxmlformats.org/officeDocument/2006/relationships/image" Target="../media/image137.gif"/></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4.png"/><Relationship Id="rId3" Type="http://schemas.openxmlformats.org/officeDocument/2006/relationships/image" Target="../media/image35.jpeg"/><Relationship Id="rId7" Type="http://schemas.openxmlformats.org/officeDocument/2006/relationships/image" Target="../media/image39.emf"/><Relationship Id="rId12" Type="http://schemas.openxmlformats.org/officeDocument/2006/relationships/image" Target="../media/image43.png"/><Relationship Id="rId2" Type="http://schemas.openxmlformats.org/officeDocument/2006/relationships/image" Target="../media/image34.emf"/><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6.wmf"/><Relationship Id="rId9" Type="http://schemas.openxmlformats.org/officeDocument/2006/relationships/image" Target="../media/image40.jpeg"/><Relationship Id="rId1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1.png"/><Relationship Id="rId12" Type="http://schemas.openxmlformats.org/officeDocument/2006/relationships/hyperlink" Target="http://www.henriklund.eu/" TargetMode="External"/><Relationship Id="rId17" Type="http://schemas.openxmlformats.org/officeDocument/2006/relationships/hyperlink" Target="https://www.energyplan.eu/book2/" TargetMode="External"/><Relationship Id="rId2" Type="http://schemas.openxmlformats.org/officeDocument/2006/relationships/image" Target="../media/image29.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hyperlink" Target="http://www.energyplan.eu/smartenergysystems/" TargetMode="External"/><Relationship Id="rId5" Type="http://schemas.openxmlformats.org/officeDocument/2006/relationships/hyperlink" Target="http://www.energyplan.eu/" TargetMode="External"/><Relationship Id="rId15" Type="http://schemas.openxmlformats.org/officeDocument/2006/relationships/hyperlink" Target="http://www.energyplan.eu/SmartEnergyEurope" TargetMode="External"/><Relationship Id="rId10" Type="http://schemas.openxmlformats.org/officeDocument/2006/relationships/image" Target="../media/image152.jpeg"/><Relationship Id="rId4" Type="http://schemas.openxmlformats.org/officeDocument/2006/relationships/image" Target="../media/image149.jpeg"/><Relationship Id="rId9" Type="http://schemas.openxmlformats.org/officeDocument/2006/relationships/hyperlink" Target="http://www.4dh.dk/" TargetMode="External"/><Relationship Id="rId14" Type="http://schemas.openxmlformats.org/officeDocument/2006/relationships/hyperlink" Target="http://www.heatroadmap.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energyplan.eu/smartenergysystems/"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4334366"/>
            <a:ext cx="12192001" cy="1175884"/>
          </a:xfrm>
        </p:spPr>
        <p:txBody>
          <a:bodyPr>
            <a:noAutofit/>
          </a:bodyPr>
          <a:lstStyle/>
          <a:p>
            <a:pPr algn="ctr"/>
            <a:r>
              <a:rPr lang="en-US" sz="4000" dirty="0">
                <a:latin typeface="Calibri" panose="020F0502020204030204" pitchFamily="34" charset="0"/>
                <a:ea typeface="Calibri" panose="020F0502020204030204" pitchFamily="34" charset="0"/>
              </a:rPr>
              <a:t>Smart </a:t>
            </a:r>
            <a:r>
              <a:rPr lang="en-US" sz="4000" dirty="0">
                <a:effectLst/>
                <a:latin typeface="Calibri" panose="020F0502020204030204" pitchFamily="34" charset="0"/>
                <a:ea typeface="Calibri" panose="020F0502020204030204" pitchFamily="34" charset="0"/>
              </a:rPr>
              <a:t>Energy Systems in</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a Carbon Neutral Society</a:t>
            </a:r>
          </a:p>
        </p:txBody>
      </p:sp>
      <p:sp>
        <p:nvSpPr>
          <p:cNvPr id="3" name="Undertitel 2"/>
          <p:cNvSpPr>
            <a:spLocks noGrp="1"/>
          </p:cNvSpPr>
          <p:nvPr>
            <p:ph type="subTitle" idx="1"/>
          </p:nvPr>
        </p:nvSpPr>
        <p:spPr/>
        <p:txBody>
          <a:bodyPr>
            <a:normAutofit fontScale="92500" lnSpcReduction="20000"/>
          </a:bodyPr>
          <a:lstStyle/>
          <a:p>
            <a:r>
              <a:rPr lang="da-DK" dirty="0"/>
              <a:t>Professor Henrik Lund</a:t>
            </a:r>
          </a:p>
          <a:p>
            <a:r>
              <a:rPr lang="da-DK" dirty="0"/>
              <a:t>Aalborg Universitet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5369" y="2462049"/>
            <a:ext cx="2571750"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74" y="564256"/>
            <a:ext cx="18732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92" y="1777350"/>
            <a:ext cx="2178050" cy="119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275" y="1979310"/>
            <a:ext cx="1277937" cy="85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2897" y="1457325"/>
            <a:ext cx="110331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descr="Foto af boreplatfo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029" y="2754942"/>
            <a:ext cx="15144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p:cNvPicPr>
            <a:picLocks noChangeAspect="1"/>
          </p:cNvPicPr>
          <p:nvPr/>
        </p:nvPicPr>
        <p:blipFill>
          <a:blip r:embed="rId9"/>
          <a:stretch>
            <a:fillRect/>
          </a:stretch>
        </p:blipFill>
        <p:spPr>
          <a:xfrm>
            <a:off x="2109764" y="1481292"/>
            <a:ext cx="1379435" cy="1947708"/>
          </a:xfrm>
          <a:prstGeom prst="rect">
            <a:avLst/>
          </a:prstGeom>
        </p:spPr>
      </p:pic>
      <p:pic>
        <p:nvPicPr>
          <p:cNvPr id="16" name="Billede 15">
            <a:extLst>
              <a:ext uri="{FF2B5EF4-FFF2-40B4-BE49-F238E27FC236}">
                <a16:creationId xmlns:a16="http://schemas.microsoft.com/office/drawing/2014/main" id="{5D8489AC-B0CC-4AA5-B5FA-ED97A60C96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2686" y="1231511"/>
            <a:ext cx="1716677" cy="2442080"/>
          </a:xfrm>
          <a:prstGeom prst="rect">
            <a:avLst/>
          </a:prstGeom>
          <a:ln>
            <a:solidFill>
              <a:schemeClr val="tx1"/>
            </a:solidFill>
          </a:ln>
        </p:spPr>
      </p:pic>
      <p:pic>
        <p:nvPicPr>
          <p:cNvPr id="4" name="Billede 3">
            <a:extLst>
              <a:ext uri="{FF2B5EF4-FFF2-40B4-BE49-F238E27FC236}">
                <a16:creationId xmlns:a16="http://schemas.microsoft.com/office/drawing/2014/main" id="{91752CD2-3241-6BA1-753D-15CB84C9DB8E}"/>
              </a:ext>
            </a:extLst>
          </p:cNvPr>
          <p:cNvPicPr>
            <a:picLocks noChangeAspect="1"/>
          </p:cNvPicPr>
          <p:nvPr/>
        </p:nvPicPr>
        <p:blipFill>
          <a:blip r:embed="rId11"/>
          <a:stretch>
            <a:fillRect/>
          </a:stretch>
        </p:blipFill>
        <p:spPr>
          <a:xfrm>
            <a:off x="9941243" y="5839631"/>
            <a:ext cx="1716677" cy="732289"/>
          </a:xfrm>
          <a:prstGeom prst="rect">
            <a:avLst/>
          </a:prstGeom>
        </p:spPr>
      </p:pic>
      <p:pic>
        <p:nvPicPr>
          <p:cNvPr id="11" name="Picture 27">
            <a:extLst>
              <a:ext uri="{FF2B5EF4-FFF2-40B4-BE49-F238E27FC236}">
                <a16:creationId xmlns:a16="http://schemas.microsoft.com/office/drawing/2014/main" id="{DFC2FE2C-D17F-09AB-C7FB-F008486FC2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15208" y="207752"/>
            <a:ext cx="674518" cy="95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Billede 2" descr="Logo">
            <a:extLst>
              <a:ext uri="{FF2B5EF4-FFF2-40B4-BE49-F238E27FC236}">
                <a16:creationId xmlns:a16="http://schemas.microsoft.com/office/drawing/2014/main" id="{08C15F1D-0725-12F4-2463-2C43529B6A03}"/>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2275524" y="5976559"/>
            <a:ext cx="1716677" cy="537112"/>
          </a:xfrm>
          <a:prstGeom prst="rect">
            <a:avLst/>
          </a:prstGeom>
          <a:solidFill>
            <a:schemeClr val="bg1"/>
          </a:solidFill>
        </p:spPr>
      </p:pic>
      <p:pic>
        <p:nvPicPr>
          <p:cNvPr id="21" name="Picture 2" descr="A picture containing text&#10;&#10;Description automatically generated">
            <a:extLst>
              <a:ext uri="{FF2B5EF4-FFF2-40B4-BE49-F238E27FC236}">
                <a16:creationId xmlns:a16="http://schemas.microsoft.com/office/drawing/2014/main" id="{975B569B-4B45-4D86-714E-586C137C6DCE}"/>
              </a:ext>
            </a:extLst>
          </p:cNvPr>
          <p:cNvPicPr>
            <a:picLocks noChangeAspect="1"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157601" y="5969744"/>
            <a:ext cx="1912938" cy="563562"/>
          </a:xfrm>
          <a:prstGeom prst="rect">
            <a:avLst/>
          </a:prstGeom>
          <a:solidFill>
            <a:schemeClr val="bg1"/>
          </a:solidFill>
        </p:spPr>
      </p:pic>
      <p:pic>
        <p:nvPicPr>
          <p:cNvPr id="9" name="Billede 8">
            <a:extLst>
              <a:ext uri="{FF2B5EF4-FFF2-40B4-BE49-F238E27FC236}">
                <a16:creationId xmlns:a16="http://schemas.microsoft.com/office/drawing/2014/main" id="{DECFABB2-C66C-5124-F8A9-BF395BB1F867}"/>
              </a:ext>
            </a:extLst>
          </p:cNvPr>
          <p:cNvPicPr>
            <a:picLocks noChangeAspect="1"/>
          </p:cNvPicPr>
          <p:nvPr/>
        </p:nvPicPr>
        <p:blipFill>
          <a:blip r:embed="rId17"/>
          <a:stretch>
            <a:fillRect/>
          </a:stretch>
        </p:blipFill>
        <p:spPr>
          <a:xfrm>
            <a:off x="10405584" y="1362387"/>
            <a:ext cx="1277938" cy="1911408"/>
          </a:xfrm>
          <a:prstGeom prst="rect">
            <a:avLst/>
          </a:prstGeom>
        </p:spPr>
      </p:pic>
      <p:pic>
        <p:nvPicPr>
          <p:cNvPr id="10" name="Billede 9">
            <a:extLst>
              <a:ext uri="{FF2B5EF4-FFF2-40B4-BE49-F238E27FC236}">
                <a16:creationId xmlns:a16="http://schemas.microsoft.com/office/drawing/2014/main" id="{5DD8F880-2B9A-E453-17C2-E2645CB2D1A2}"/>
              </a:ext>
            </a:extLst>
          </p:cNvPr>
          <p:cNvPicPr>
            <a:picLocks noChangeAspect="1"/>
          </p:cNvPicPr>
          <p:nvPr/>
        </p:nvPicPr>
        <p:blipFill>
          <a:blip r:embed="rId18"/>
          <a:stretch>
            <a:fillRect/>
          </a:stretch>
        </p:blipFill>
        <p:spPr>
          <a:xfrm>
            <a:off x="7708163" y="5999321"/>
            <a:ext cx="1981200" cy="514350"/>
          </a:xfrm>
          <a:prstGeom prst="rect">
            <a:avLst/>
          </a:prstGeom>
        </p:spPr>
      </p:pic>
      <p:pic>
        <p:nvPicPr>
          <p:cNvPr id="23" name="Billede 22">
            <a:extLst>
              <a:ext uri="{FF2B5EF4-FFF2-40B4-BE49-F238E27FC236}">
                <a16:creationId xmlns:a16="http://schemas.microsoft.com/office/drawing/2014/main" id="{95A24A26-8D8E-FF14-2F3E-F97BD46B78B0}"/>
              </a:ext>
            </a:extLst>
          </p:cNvPr>
          <p:cNvPicPr>
            <a:picLocks noChangeAspect="1"/>
          </p:cNvPicPr>
          <p:nvPr/>
        </p:nvPicPr>
        <p:blipFill>
          <a:blip r:embed="rId19"/>
          <a:stretch>
            <a:fillRect/>
          </a:stretch>
        </p:blipFill>
        <p:spPr>
          <a:xfrm>
            <a:off x="168594" y="648812"/>
            <a:ext cx="8734636" cy="1291741"/>
          </a:xfrm>
          <a:prstGeom prst="rect">
            <a:avLst/>
          </a:prstGeom>
        </p:spPr>
      </p:pic>
      <p:pic>
        <p:nvPicPr>
          <p:cNvPr id="24" name="Billede 23">
            <a:extLst>
              <a:ext uri="{FF2B5EF4-FFF2-40B4-BE49-F238E27FC236}">
                <a16:creationId xmlns:a16="http://schemas.microsoft.com/office/drawing/2014/main" id="{FA9AA56A-BAFD-B304-BC62-2211F0FDFD38}"/>
              </a:ext>
            </a:extLst>
          </p:cNvPr>
          <p:cNvPicPr>
            <a:picLocks noChangeAspect="1"/>
          </p:cNvPicPr>
          <p:nvPr/>
        </p:nvPicPr>
        <p:blipFill>
          <a:blip r:embed="rId20"/>
          <a:stretch>
            <a:fillRect/>
          </a:stretch>
        </p:blipFill>
        <p:spPr>
          <a:xfrm>
            <a:off x="4890147" y="142652"/>
            <a:ext cx="7133259" cy="1175883"/>
          </a:xfrm>
          <a:prstGeom prst="rect">
            <a:avLst/>
          </a:prstGeom>
        </p:spPr>
      </p:pic>
    </p:spTree>
    <p:extLst>
      <p:ext uri="{BB962C8B-B14F-4D97-AF65-F5344CB8AC3E}">
        <p14:creationId xmlns:p14="http://schemas.microsoft.com/office/powerpoint/2010/main" val="103177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72942" y="365127"/>
            <a:ext cx="4680857" cy="1931759"/>
          </a:xfrm>
        </p:spPr>
        <p:txBody>
          <a:bodyPr>
            <a:normAutofit/>
          </a:bodyPr>
          <a:lstStyle/>
          <a:p>
            <a:r>
              <a:rPr lang="en-US" dirty="0"/>
              <a:t>Biomass conversion incl. HTL and Pyrolysis</a:t>
            </a:r>
          </a:p>
        </p:txBody>
      </p:sp>
      <p:pic>
        <p:nvPicPr>
          <p:cNvPr id="5" name="Billede 4"/>
          <p:cNvPicPr>
            <a:picLocks noChangeAspect="1"/>
          </p:cNvPicPr>
          <p:nvPr/>
        </p:nvPicPr>
        <p:blipFill>
          <a:blip r:embed="rId2"/>
          <a:stretch>
            <a:fillRect/>
          </a:stretch>
        </p:blipFill>
        <p:spPr>
          <a:xfrm>
            <a:off x="349802" y="500878"/>
            <a:ext cx="5843074" cy="3957411"/>
          </a:xfrm>
          <a:prstGeom prst="rect">
            <a:avLst/>
          </a:prstGeom>
        </p:spPr>
      </p:pic>
      <p:pic>
        <p:nvPicPr>
          <p:cNvPr id="6" name="Billede 5"/>
          <p:cNvPicPr>
            <a:picLocks noChangeAspect="1"/>
          </p:cNvPicPr>
          <p:nvPr/>
        </p:nvPicPr>
        <p:blipFill>
          <a:blip r:embed="rId3"/>
          <a:stretch>
            <a:fillRect/>
          </a:stretch>
        </p:blipFill>
        <p:spPr>
          <a:xfrm>
            <a:off x="3570514" y="2799390"/>
            <a:ext cx="8382082" cy="3317797"/>
          </a:xfrm>
          <a:prstGeom prst="rect">
            <a:avLst/>
          </a:prstGeom>
        </p:spPr>
      </p:pic>
    </p:spTree>
    <p:extLst>
      <p:ext uri="{BB962C8B-B14F-4D97-AF65-F5344CB8AC3E}">
        <p14:creationId xmlns:p14="http://schemas.microsoft.com/office/powerpoint/2010/main" val="1653196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2717800" cy="1325563"/>
          </a:xfrm>
        </p:spPr>
        <p:txBody>
          <a:bodyPr/>
          <a:lstStyle/>
          <a:p>
            <a:r>
              <a:rPr lang="da-DK" dirty="0"/>
              <a:t>Biomasse</a:t>
            </a:r>
            <a:br>
              <a:rPr lang="da-DK" dirty="0"/>
            </a:br>
            <a:r>
              <a:rPr lang="da-DK" dirty="0"/>
              <a:t>2045</a:t>
            </a:r>
          </a:p>
        </p:txBody>
      </p:sp>
      <p:sp>
        <p:nvSpPr>
          <p:cNvPr id="3" name="Pladsholder til indhold 2"/>
          <p:cNvSpPr>
            <a:spLocks noGrp="1"/>
          </p:cNvSpPr>
          <p:nvPr>
            <p:ph idx="1"/>
          </p:nvPr>
        </p:nvSpPr>
        <p:spPr>
          <a:xfrm>
            <a:off x="838200" y="1817673"/>
            <a:ext cx="2551545" cy="4351338"/>
          </a:xfrm>
        </p:spPr>
        <p:txBody>
          <a:bodyPr/>
          <a:lstStyle/>
          <a:p>
            <a:pPr marL="0" indent="0">
              <a:buNone/>
            </a:pPr>
            <a:r>
              <a:rPr lang="en-US" b="1" i="1" dirty="0"/>
              <a:t>Overview: </a:t>
            </a:r>
          </a:p>
          <a:p>
            <a:pPr marL="0" indent="0">
              <a:buNone/>
            </a:pPr>
            <a:r>
              <a:rPr lang="en-US" b="1" i="1" dirty="0"/>
              <a:t>(153 PJ minus </a:t>
            </a:r>
            <a:r>
              <a:rPr lang="en-US" b="1" i="1" dirty="0" err="1"/>
              <a:t>eksport</a:t>
            </a:r>
            <a:r>
              <a:rPr lang="en-US" b="1" i="1" dirty="0"/>
              <a:t> 13 PJ = 140 PJ </a:t>
            </a:r>
            <a:r>
              <a:rPr lang="en-US" b="1" i="1" dirty="0" err="1"/>
              <a:t>svarende</a:t>
            </a:r>
            <a:r>
              <a:rPr lang="en-US" b="1" i="1" dirty="0"/>
              <a:t> </a:t>
            </a:r>
            <a:r>
              <a:rPr lang="en-US" b="1" i="1" dirty="0" err="1"/>
              <a:t>til</a:t>
            </a:r>
            <a:r>
              <a:rPr lang="en-US" b="1" i="1" dirty="0"/>
              <a:t> 23 GJ/capita)</a:t>
            </a:r>
            <a:endParaRPr lang="en-US" dirty="0"/>
          </a:p>
        </p:txBody>
      </p:sp>
      <p:pic>
        <p:nvPicPr>
          <p:cNvPr id="5" name="Billede 4"/>
          <p:cNvPicPr/>
          <p:nvPr/>
        </p:nvPicPr>
        <p:blipFill rotWithShape="1">
          <a:blip r:embed="rId2" cstate="print">
            <a:extLst>
              <a:ext uri="{28A0092B-C50C-407E-A947-70E740481C1C}">
                <a14:useLocalDpi xmlns:a14="http://schemas.microsoft.com/office/drawing/2010/main" val="0"/>
              </a:ext>
            </a:extLst>
          </a:blip>
          <a:srcRect r="2160"/>
          <a:stretch/>
        </p:blipFill>
        <p:spPr bwMode="auto">
          <a:xfrm>
            <a:off x="3808675" y="447369"/>
            <a:ext cx="7975158" cy="5802356"/>
          </a:xfrm>
          <a:prstGeom prst="rect">
            <a:avLst/>
          </a:prstGeom>
          <a:noFill/>
          <a:ln>
            <a:noFill/>
          </a:ln>
          <a:extLst>
            <a:ext uri="{53640926-AAD7-44D8-BBD7-CCE9431645EC}">
              <a14:shadowObscured xmlns:a14="http://schemas.microsoft.com/office/drawing/2010/main"/>
            </a:ext>
          </a:extLst>
        </p:spPr>
      </p:pic>
      <p:pic>
        <p:nvPicPr>
          <p:cNvPr id="6" name="Billede 5"/>
          <p:cNvPicPr>
            <a:picLocks noChangeAspect="1"/>
          </p:cNvPicPr>
          <p:nvPr/>
        </p:nvPicPr>
        <p:blipFill>
          <a:blip r:embed="rId3"/>
          <a:stretch>
            <a:fillRect/>
          </a:stretch>
        </p:blipFill>
        <p:spPr>
          <a:xfrm>
            <a:off x="1154823" y="4105270"/>
            <a:ext cx="1685010" cy="2397031"/>
          </a:xfrm>
          <a:prstGeom prst="rect">
            <a:avLst/>
          </a:prstGeom>
        </p:spPr>
      </p:pic>
    </p:spTree>
    <p:extLst>
      <p:ext uri="{BB962C8B-B14F-4D97-AF65-F5344CB8AC3E}">
        <p14:creationId xmlns:p14="http://schemas.microsoft.com/office/powerpoint/2010/main" val="3793254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pPr algn="l"/>
            <a:r>
              <a:rPr lang="da-DK" altLang="da-DK" dirty="0"/>
              <a:t>Smart Grid (2005)</a:t>
            </a:r>
          </a:p>
        </p:txBody>
      </p:sp>
      <p:sp>
        <p:nvSpPr>
          <p:cNvPr id="8195" name="Pladsholder til indhold 2"/>
          <p:cNvSpPr>
            <a:spLocks noGrp="1"/>
          </p:cNvSpPr>
          <p:nvPr>
            <p:ph idx="1"/>
          </p:nvPr>
        </p:nvSpPr>
        <p:spPr>
          <a:xfrm>
            <a:off x="838200" y="1981200"/>
            <a:ext cx="6121400" cy="3657600"/>
          </a:xfrm>
        </p:spPr>
        <p:txBody>
          <a:bodyPr>
            <a:normAutofit/>
          </a:bodyPr>
          <a:lstStyle/>
          <a:p>
            <a:pPr marL="0" indent="0">
              <a:buNone/>
            </a:pPr>
            <a:r>
              <a:rPr lang="da-DK" altLang="da-DK" dirty="0"/>
              <a:t>No definition.</a:t>
            </a:r>
          </a:p>
          <a:p>
            <a:pPr marL="0" indent="0">
              <a:buNone/>
            </a:pPr>
            <a:endParaRPr lang="en-US" altLang="da-DK" dirty="0"/>
          </a:p>
          <a:p>
            <a:pPr marL="0" indent="0">
              <a:buNone/>
            </a:pPr>
            <a:r>
              <a:rPr lang="en-US" altLang="da-DK" dirty="0"/>
              <a:t>However it can be understood from the context that a </a:t>
            </a:r>
            <a:r>
              <a:rPr lang="en-US" altLang="da-DK" i="1" dirty="0"/>
              <a:t>smart grid</a:t>
            </a:r>
            <a:r>
              <a:rPr lang="en-US" altLang="da-DK" dirty="0"/>
              <a:t> is a power network using modern computer and communication technology to achieve a network which can better deal with potential failures.</a:t>
            </a:r>
            <a:endParaRPr lang="da-DK" altLang="da-DK" dirty="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578" y="1330008"/>
            <a:ext cx="2824162" cy="388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274" y="496571"/>
            <a:ext cx="11779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156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2208213" y="115888"/>
            <a:ext cx="7772400" cy="1143000"/>
          </a:xfrm>
        </p:spPr>
        <p:txBody>
          <a:bodyPr/>
          <a:lstStyle/>
          <a:p>
            <a:pPr algn="l"/>
            <a:r>
              <a:rPr lang="da-DK" altLang="da-DK" dirty="0"/>
              <a:t>Smart Grid  -  definitions</a:t>
            </a:r>
          </a:p>
        </p:txBody>
      </p:sp>
      <p:sp>
        <p:nvSpPr>
          <p:cNvPr id="3" name="Pladsholder til indhold 2"/>
          <p:cNvSpPr>
            <a:spLocks noGrp="1"/>
          </p:cNvSpPr>
          <p:nvPr>
            <p:ph idx="1"/>
          </p:nvPr>
        </p:nvSpPr>
        <p:spPr>
          <a:xfrm>
            <a:off x="3566160" y="1268414"/>
            <a:ext cx="7772400" cy="4441825"/>
          </a:xfrm>
        </p:spPr>
        <p:txBody>
          <a:bodyPr>
            <a:normAutofit fontScale="92500" lnSpcReduction="10000"/>
          </a:bodyPr>
          <a:lstStyle/>
          <a:p>
            <a:pPr marL="0" indent="0">
              <a:buNone/>
              <a:defRPr/>
            </a:pPr>
            <a:r>
              <a:rPr lang="en-US" sz="1600" dirty="0"/>
              <a:t>“A </a:t>
            </a:r>
            <a:r>
              <a:rPr lang="en-US" sz="1600" i="1" dirty="0"/>
              <a:t>smart grid</a:t>
            </a:r>
            <a:r>
              <a:rPr lang="en-US" sz="1600" dirty="0"/>
              <a:t> is an electricity grid that uses information and communications technology to gather and act on information, such as information about the behaviors of suppliers and consumers, in an automated fashion to improve the efficiency, reliability, economics, and sustainability of the production and distribution of electricity.” (U.S. Department of Energy)</a:t>
            </a:r>
          </a:p>
          <a:p>
            <a:pPr marL="0" indent="0">
              <a:buNone/>
              <a:defRPr/>
            </a:pPr>
            <a:endParaRPr lang="en-US" sz="1600" dirty="0"/>
          </a:p>
          <a:p>
            <a:pPr marL="0" indent="0">
              <a:buNone/>
              <a:defRPr/>
            </a:pPr>
            <a:r>
              <a:rPr lang="en-US" sz="1600" dirty="0"/>
              <a:t>“</a:t>
            </a:r>
            <a:r>
              <a:rPr lang="en-US" sz="1600" i="1" dirty="0"/>
              <a:t>Smart Grids</a:t>
            </a:r>
            <a:r>
              <a:rPr lang="en-US" sz="1600" dirty="0"/>
              <a:t> … concerns an electricity network that can intelligently integrate the actions of all users connected to it - generators, consumers and those that do both - in order to efficiently deliver sustainable, economic and secure electricity supplies.” (</a:t>
            </a:r>
            <a:r>
              <a:rPr lang="en-US" sz="1600" dirty="0" err="1"/>
              <a:t>SmartGrids</a:t>
            </a:r>
            <a:r>
              <a:rPr lang="en-US" sz="1600" dirty="0"/>
              <a:t> European Technology Platform, 2006).</a:t>
            </a:r>
          </a:p>
          <a:p>
            <a:pPr marL="0" indent="0">
              <a:buNone/>
              <a:defRPr/>
            </a:pPr>
            <a:endParaRPr lang="en-US" sz="1600" dirty="0"/>
          </a:p>
          <a:p>
            <a:pPr marL="0" indent="0">
              <a:buNone/>
              <a:defRPr/>
            </a:pPr>
            <a:r>
              <a:rPr lang="en-US" sz="1600" dirty="0"/>
              <a:t>“A </a:t>
            </a:r>
            <a:r>
              <a:rPr lang="en-US" sz="1600" i="1" dirty="0"/>
              <a:t>Smart Grid</a:t>
            </a:r>
            <a:r>
              <a:rPr lang="en-US" sz="1600" dirty="0"/>
              <a:t> is an electricity network that can cost efficiently integrate the </a:t>
            </a:r>
            <a:r>
              <a:rPr lang="en-US" sz="1600" dirty="0" err="1"/>
              <a:t>behaviour</a:t>
            </a:r>
            <a:r>
              <a:rPr lang="en-US" sz="1600" dirty="0"/>
              <a:t> and actions of all users connected to it – generators, consumers and those that do both – in order to ensure economically efficient, sustainable power system with low losses and high levels of quality and security of supply and safety.” (European Commission, 2011)</a:t>
            </a:r>
          </a:p>
          <a:p>
            <a:pPr marL="0" indent="0">
              <a:buNone/>
              <a:defRPr/>
            </a:pPr>
            <a:endParaRPr lang="en-US" sz="1600" b="1" dirty="0"/>
          </a:p>
          <a:p>
            <a:pPr marL="0" indent="0">
              <a:buNone/>
              <a:defRPr/>
            </a:pPr>
            <a:r>
              <a:rPr lang="en-US" sz="1600" b="1" dirty="0"/>
              <a:t>“</a:t>
            </a:r>
            <a:r>
              <a:rPr lang="en-US" sz="1600" i="1" dirty="0"/>
              <a:t>Smart grids</a:t>
            </a:r>
            <a:r>
              <a:rPr lang="en-US" sz="1600" dirty="0"/>
              <a:t> are networks that monitor and manage the transport of electricity from all generation sources to meet the varying electricity demands of end users” …. “The widespread deployment of smart grids is crucial to achieving a more secure and sustainable energy future.”  (International Energy Agency 2013).</a:t>
            </a:r>
          </a:p>
          <a:p>
            <a:pPr>
              <a:defRPr/>
            </a:pPr>
            <a:endParaRPr lang="da-DK" dirty="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728" y="3583941"/>
            <a:ext cx="1700212"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90" y="2504441"/>
            <a:ext cx="2146300"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854" y="4621848"/>
            <a:ext cx="1584325" cy="74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740" y="1423353"/>
            <a:ext cx="21145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78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2"/>
          <p:cNvSpPr>
            <a:spLocks noGrp="1"/>
          </p:cNvSpPr>
          <p:nvPr>
            <p:ph type="title"/>
          </p:nvPr>
        </p:nvSpPr>
        <p:spPr/>
        <p:txBody>
          <a:bodyPr/>
          <a:lstStyle/>
          <a:p>
            <a:pPr algn="l"/>
            <a:r>
              <a:rPr lang="en-US" altLang="da-DK" dirty="0"/>
              <a:t>Smart heating and </a:t>
            </a:r>
            <a:br>
              <a:rPr lang="en-US" altLang="da-DK" dirty="0"/>
            </a:br>
            <a:r>
              <a:rPr lang="en-US" altLang="da-DK" dirty="0"/>
              <a:t>cooling grids - 2010</a:t>
            </a:r>
          </a:p>
        </p:txBody>
      </p:sp>
      <p:sp>
        <p:nvSpPr>
          <p:cNvPr id="10243" name="Pladsholder til indhold 3"/>
          <p:cNvSpPr>
            <a:spLocks noGrp="1"/>
          </p:cNvSpPr>
          <p:nvPr>
            <p:ph idx="1"/>
          </p:nvPr>
        </p:nvSpPr>
        <p:spPr>
          <a:xfrm>
            <a:off x="1107441" y="2125664"/>
            <a:ext cx="6547804" cy="3657600"/>
          </a:xfrm>
        </p:spPr>
        <p:txBody>
          <a:bodyPr/>
          <a:lstStyle/>
          <a:p>
            <a:r>
              <a:rPr lang="en-GB" altLang="da-DK" dirty="0"/>
              <a:t>In the European Commission’s strategy [7] for a competitive, sustainable and secure “Energy 2020“, the need for </a:t>
            </a:r>
            <a:r>
              <a:rPr lang="en-GB" altLang="da-DK" i="1" dirty="0"/>
              <a:t>“high efficiency cogeneration, district heating and cooling</a:t>
            </a:r>
            <a:r>
              <a:rPr lang="en-GB" altLang="da-DK" dirty="0"/>
              <a:t>” is highlighted (page 8). The paper launches projects to promote, among others, </a:t>
            </a:r>
            <a:r>
              <a:rPr lang="en-GB" altLang="da-DK" i="1" dirty="0"/>
              <a:t>“smart electricity grids</a:t>
            </a:r>
            <a:r>
              <a:rPr lang="en-GB" altLang="da-DK" dirty="0"/>
              <a:t>” along with </a:t>
            </a:r>
            <a:r>
              <a:rPr lang="en-GB" altLang="da-DK" i="1" dirty="0"/>
              <a:t>“smart heating and cooling grids</a:t>
            </a:r>
            <a:r>
              <a:rPr lang="en-GB" altLang="da-DK" dirty="0"/>
              <a:t>” (page 16). </a:t>
            </a:r>
            <a:endParaRPr lang="da-DK" altLang="da-DK" dirty="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395" y="3640138"/>
            <a:ext cx="161448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2008" y="2395539"/>
            <a:ext cx="1604962" cy="2295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6"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0994" y="608331"/>
            <a:ext cx="11779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3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1859280" y="365127"/>
            <a:ext cx="9494520" cy="1325563"/>
          </a:xfrm>
        </p:spPr>
        <p:txBody>
          <a:bodyPr/>
          <a:lstStyle/>
          <a:p>
            <a:r>
              <a:rPr lang="da-DK" altLang="da-DK" dirty="0"/>
              <a:t>Smart Energy Systems</a:t>
            </a:r>
          </a:p>
        </p:txBody>
      </p:sp>
      <p:sp>
        <p:nvSpPr>
          <p:cNvPr id="11267" name="Pladsholder til indhold 2"/>
          <p:cNvSpPr>
            <a:spLocks noGrp="1"/>
          </p:cNvSpPr>
          <p:nvPr>
            <p:ph idx="1"/>
          </p:nvPr>
        </p:nvSpPr>
        <p:spPr>
          <a:xfrm>
            <a:off x="1534160" y="2227263"/>
            <a:ext cx="9144000" cy="3657600"/>
          </a:xfrm>
        </p:spPr>
        <p:txBody>
          <a:bodyPr>
            <a:normAutofit/>
          </a:bodyPr>
          <a:lstStyle/>
          <a:p>
            <a:r>
              <a:rPr lang="en-US" altLang="da-DK" sz="1800" b="1" dirty="0"/>
              <a:t>Smart Electricity Grids </a:t>
            </a:r>
            <a:r>
              <a:rPr lang="en-US" altLang="da-DK" sz="1800" dirty="0"/>
              <a:t>are electricity infrastructures that can intelligently integrate the actions of all users connected to it - generators, consumers and those that do both - in order to efficiently deliver sustainable, economic and secure electricity supplies. </a:t>
            </a:r>
          </a:p>
          <a:p>
            <a:endParaRPr lang="en-GB" altLang="da-DK" sz="1800" i="1" dirty="0"/>
          </a:p>
          <a:p>
            <a:r>
              <a:rPr lang="en-US" altLang="da-DK" sz="1800" b="1" dirty="0"/>
              <a:t>Smart Thermal Grids </a:t>
            </a:r>
            <a:r>
              <a:rPr lang="en-US" altLang="da-DK" sz="1800" dirty="0"/>
              <a:t>are a network of pipes connecting the buildings in a </a:t>
            </a:r>
            <a:r>
              <a:rPr lang="en-US" altLang="da-DK" sz="1800" dirty="0" err="1"/>
              <a:t>neighbourhood</a:t>
            </a:r>
            <a:r>
              <a:rPr lang="en-US" altLang="da-DK" sz="1800" dirty="0"/>
              <a:t>, town </a:t>
            </a:r>
            <a:r>
              <a:rPr lang="en-US" altLang="da-DK" sz="1800" dirty="0" err="1"/>
              <a:t>centre</a:t>
            </a:r>
            <a:r>
              <a:rPr lang="en-US" altLang="da-DK" sz="1800" dirty="0"/>
              <a:t> or whole city, so that they can be served from </a:t>
            </a:r>
            <a:r>
              <a:rPr lang="en-US" altLang="da-DK" sz="1800" dirty="0" err="1"/>
              <a:t>centralised</a:t>
            </a:r>
            <a:r>
              <a:rPr lang="en-US" altLang="da-DK" sz="1800" dirty="0"/>
              <a:t> plants as well as from a number of distributed heating or cooling production units including individual contributions from the connected buildings. </a:t>
            </a:r>
          </a:p>
          <a:p>
            <a:endParaRPr lang="en-US" altLang="da-DK" sz="1800" i="1" dirty="0"/>
          </a:p>
          <a:p>
            <a:r>
              <a:rPr lang="en-US" altLang="da-DK" sz="1800" b="1" dirty="0"/>
              <a:t>Smart Gas Grids </a:t>
            </a:r>
            <a:r>
              <a:rPr lang="en-US" altLang="da-DK" sz="1800" dirty="0"/>
              <a:t>are gas infrastructures that can intelligently integrate the actions of all users connected to it - supplies, consumers and those that do both - in order to efficiently deliver sustainable, economic and secure gas supplies and storage. </a:t>
            </a:r>
          </a:p>
        </p:txBody>
      </p:sp>
      <p:sp>
        <p:nvSpPr>
          <p:cNvPr id="4" name="Tekstboks 3"/>
          <p:cNvSpPr txBox="1"/>
          <p:nvPr/>
        </p:nvSpPr>
        <p:spPr>
          <a:xfrm>
            <a:off x="3415348" y="3050858"/>
            <a:ext cx="7632700" cy="1754326"/>
          </a:xfrm>
          <a:prstGeom prst="rect">
            <a:avLst/>
          </a:prstGeom>
          <a:solidFill>
            <a:schemeClr val="bg2">
              <a:lumMod val="20000"/>
              <a:lumOff val="80000"/>
            </a:schemeClr>
          </a:solidFill>
          <a:ln>
            <a:solidFill>
              <a:schemeClr val="tx1"/>
            </a:solidFill>
          </a:ln>
        </p:spPr>
        <p:txBody>
          <a:bodyPr>
            <a:spAutoFit/>
          </a:bodyPr>
          <a:lstStyle/>
          <a:p>
            <a:pPr eaLnBrk="1" hangingPunct="1">
              <a:defRPr/>
            </a:pPr>
            <a:endParaRPr lang="en-GB" i="1" dirty="0">
              <a:latin typeface="+mj-lt"/>
            </a:endParaRPr>
          </a:p>
          <a:p>
            <a:pPr eaLnBrk="1" hangingPunct="1">
              <a:defRPr/>
            </a:pPr>
            <a:r>
              <a:rPr lang="en-US" b="1" dirty="0"/>
              <a:t>Smart Energy System </a:t>
            </a:r>
            <a:r>
              <a:rPr lang="en-US" dirty="0"/>
              <a:t>is defined as an approach in which smart Electricity, Thermal and Gas Grids are combined and coordinated to identify synergies between them in order to achieve an optimal solution for each individual sector as well as for the overall energy system. </a:t>
            </a:r>
          </a:p>
          <a:p>
            <a:pPr eaLnBrk="1" hangingPunct="1">
              <a:defRPr/>
            </a:pPr>
            <a:endParaRPr lang="da-DK" dirty="0"/>
          </a:p>
        </p:txBody>
      </p:sp>
      <p:pic>
        <p:nvPicPr>
          <p:cNvPr id="112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8160" y="477838"/>
            <a:ext cx="1146175"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3" y="889796"/>
            <a:ext cx="1141413" cy="16017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Billede 2">
            <a:extLst>
              <a:ext uri="{FF2B5EF4-FFF2-40B4-BE49-F238E27FC236}">
                <a16:creationId xmlns:a16="http://schemas.microsoft.com/office/drawing/2014/main" id="{BB00637B-E9A9-E154-4686-A053938B12C6}"/>
              </a:ext>
            </a:extLst>
          </p:cNvPr>
          <p:cNvPicPr>
            <a:picLocks noChangeAspect="1"/>
          </p:cNvPicPr>
          <p:nvPr/>
        </p:nvPicPr>
        <p:blipFill>
          <a:blip r:embed="rId4"/>
          <a:stretch>
            <a:fillRect/>
          </a:stretch>
        </p:blipFill>
        <p:spPr>
          <a:xfrm>
            <a:off x="10678160" y="385734"/>
            <a:ext cx="1277938" cy="1911408"/>
          </a:xfrm>
          <a:prstGeom prst="rect">
            <a:avLst/>
          </a:prstGeom>
        </p:spPr>
      </p:pic>
    </p:spTree>
    <p:extLst>
      <p:ext uri="{BB962C8B-B14F-4D97-AF65-F5344CB8AC3E}">
        <p14:creationId xmlns:p14="http://schemas.microsoft.com/office/powerpoint/2010/main" val="670338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Billed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0461" y="300833"/>
            <a:ext cx="1681837" cy="22439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Pladsholder til indhold 2"/>
          <p:cNvSpPr txBox="1">
            <a:spLocks/>
          </p:cNvSpPr>
          <p:nvPr/>
        </p:nvSpPr>
        <p:spPr bwMode="auto">
          <a:xfrm>
            <a:off x="5596573" y="833122"/>
            <a:ext cx="4759393" cy="880962"/>
          </a:xfrm>
          <a:prstGeom prst="rect">
            <a:avLst/>
          </a:prstGeom>
          <a:solidFill>
            <a:srgbClr val="FFFFCC"/>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defRPr>
            </a:lvl2pPr>
            <a:lvl3pPr marL="1143000" indent="-228600" algn="l" rtl="0" eaLnBrk="0" fontAlgn="base" hangingPunct="0">
              <a:spcBef>
                <a:spcPct val="20000"/>
              </a:spcBef>
              <a:spcAft>
                <a:spcPct val="0"/>
              </a:spcAft>
              <a:buChar char="•"/>
              <a:defRPr sz="1600">
                <a:solidFill>
                  <a:schemeClr val="bg2"/>
                </a:solidFill>
                <a:latin typeface="+mn-lt"/>
              </a:defRPr>
            </a:lvl3pPr>
            <a:lvl4pPr marL="1600200" indent="-228600" algn="l" rtl="0" eaLnBrk="0" fontAlgn="base" hangingPunct="0">
              <a:spcBef>
                <a:spcPct val="20000"/>
              </a:spcBef>
              <a:spcAft>
                <a:spcPct val="0"/>
              </a:spcAft>
              <a:buChar char="–"/>
              <a:defRPr sz="14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a:lstStyle>
          <a:p>
            <a:pPr marL="0" indent="0">
              <a:buNone/>
              <a:defRPr/>
            </a:pPr>
            <a:r>
              <a:rPr lang="en-US" kern="0" dirty="0">
                <a:solidFill>
                  <a:schemeClr val="tx1"/>
                </a:solidFill>
              </a:rPr>
              <a:t>From electricity smart grids to smart energy systems    </a:t>
            </a:r>
            <a:r>
              <a:rPr lang="en-US" sz="1800" kern="0" dirty="0">
                <a:solidFill>
                  <a:schemeClr val="tx1"/>
                </a:solidFill>
              </a:rPr>
              <a:t>published 2012</a:t>
            </a:r>
            <a:endParaRPr lang="da-DK" sz="1800" kern="0" dirty="0">
              <a:solidFill>
                <a:schemeClr val="tx1"/>
              </a:solidFill>
            </a:endParaRPr>
          </a:p>
        </p:txBody>
      </p:sp>
      <p:pic>
        <p:nvPicPr>
          <p:cNvPr id="12295" name="Billed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887" y="2851151"/>
            <a:ext cx="3949700" cy="3868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6" name="Billed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177" y="3760789"/>
            <a:ext cx="1528763" cy="2049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Pladsholder til indhold 2"/>
          <p:cNvSpPr txBox="1">
            <a:spLocks/>
          </p:cNvSpPr>
          <p:nvPr/>
        </p:nvSpPr>
        <p:spPr bwMode="auto">
          <a:xfrm>
            <a:off x="1542734" y="4330702"/>
            <a:ext cx="4457700" cy="944562"/>
          </a:xfrm>
          <a:prstGeom prst="rect">
            <a:avLst/>
          </a:prstGeom>
          <a:solidFill>
            <a:srgbClr val="FFFFCC"/>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defRPr>
            </a:lvl2pPr>
            <a:lvl3pPr marL="1143000" indent="-228600" algn="l" rtl="0" eaLnBrk="0" fontAlgn="base" hangingPunct="0">
              <a:spcBef>
                <a:spcPct val="20000"/>
              </a:spcBef>
              <a:spcAft>
                <a:spcPct val="0"/>
              </a:spcAft>
              <a:buChar char="•"/>
              <a:defRPr sz="1600">
                <a:solidFill>
                  <a:schemeClr val="bg2"/>
                </a:solidFill>
                <a:latin typeface="+mn-lt"/>
              </a:defRPr>
            </a:lvl3pPr>
            <a:lvl4pPr marL="1600200" indent="-228600" algn="l" rtl="0" eaLnBrk="0" fontAlgn="base" hangingPunct="0">
              <a:spcBef>
                <a:spcPct val="20000"/>
              </a:spcBef>
              <a:spcAft>
                <a:spcPct val="0"/>
              </a:spcAft>
              <a:buChar char="–"/>
              <a:defRPr sz="14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a:lstStyle>
          <a:p>
            <a:pPr marL="0" indent="0">
              <a:buNone/>
              <a:defRPr/>
            </a:pPr>
            <a:r>
              <a:rPr lang="en-US" dirty="0">
                <a:solidFill>
                  <a:schemeClr val="tx1"/>
                </a:solidFill>
              </a:rPr>
              <a:t>Smart Energy  and Smart Energy Systems    </a:t>
            </a:r>
            <a:r>
              <a:rPr lang="en-US" sz="1800" kern="0" dirty="0">
                <a:solidFill>
                  <a:schemeClr val="tx1"/>
                </a:solidFill>
              </a:rPr>
              <a:t>published 2017</a:t>
            </a:r>
            <a:endParaRPr lang="da-DK" sz="1800" kern="0" dirty="0">
              <a:solidFill>
                <a:schemeClr val="tx1"/>
              </a:solidFill>
            </a:endParaRPr>
          </a:p>
        </p:txBody>
      </p:sp>
      <p:pic>
        <p:nvPicPr>
          <p:cNvPr id="2" name="Billede 1">
            <a:extLst>
              <a:ext uri="{FF2B5EF4-FFF2-40B4-BE49-F238E27FC236}">
                <a16:creationId xmlns:a16="http://schemas.microsoft.com/office/drawing/2014/main" id="{772A1663-0B2D-1A30-FDCF-D8A5D92CD734}"/>
              </a:ext>
            </a:extLst>
          </p:cNvPr>
          <p:cNvPicPr>
            <a:picLocks noChangeAspect="1"/>
          </p:cNvPicPr>
          <p:nvPr/>
        </p:nvPicPr>
        <p:blipFill>
          <a:blip r:embed="rId5"/>
          <a:stretch>
            <a:fillRect/>
          </a:stretch>
        </p:blipFill>
        <p:spPr>
          <a:xfrm>
            <a:off x="1448594" y="697679"/>
            <a:ext cx="1564769" cy="2340420"/>
          </a:xfrm>
          <a:prstGeom prst="rect">
            <a:avLst/>
          </a:prstGeom>
        </p:spPr>
      </p:pic>
      <p:pic>
        <p:nvPicPr>
          <p:cNvPr id="3" name="Billede 10">
            <a:extLst>
              <a:ext uri="{FF2B5EF4-FFF2-40B4-BE49-F238E27FC236}">
                <a16:creationId xmlns:a16="http://schemas.microsoft.com/office/drawing/2014/main" id="{BA70C725-6A54-48F8-43D9-DA8E3E0A75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0451" y="1801814"/>
            <a:ext cx="1579563"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Pladsholder til indhold 2">
            <a:extLst>
              <a:ext uri="{FF2B5EF4-FFF2-40B4-BE49-F238E27FC236}">
                <a16:creationId xmlns:a16="http://schemas.microsoft.com/office/drawing/2014/main" id="{9D681E53-9EC1-3D6D-A4BD-2282371E3903}"/>
              </a:ext>
            </a:extLst>
          </p:cNvPr>
          <p:cNvSpPr txBox="1">
            <a:spLocks/>
          </p:cNvSpPr>
          <p:nvPr/>
        </p:nvSpPr>
        <p:spPr bwMode="auto">
          <a:xfrm>
            <a:off x="328931" y="2544764"/>
            <a:ext cx="4367213" cy="944563"/>
          </a:xfrm>
          <a:prstGeom prst="rect">
            <a:avLst/>
          </a:prstGeom>
          <a:solidFill>
            <a:srgbClr val="FFFFCC"/>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defRPr>
            </a:lvl2pPr>
            <a:lvl3pPr marL="1143000" indent="-228600" algn="l" rtl="0" eaLnBrk="0" fontAlgn="base" hangingPunct="0">
              <a:spcBef>
                <a:spcPct val="20000"/>
              </a:spcBef>
              <a:spcAft>
                <a:spcPct val="0"/>
              </a:spcAft>
              <a:buChar char="•"/>
              <a:defRPr sz="1600">
                <a:solidFill>
                  <a:schemeClr val="bg2"/>
                </a:solidFill>
                <a:latin typeface="+mn-lt"/>
              </a:defRPr>
            </a:lvl3pPr>
            <a:lvl4pPr marL="1600200" indent="-228600" algn="l" rtl="0" eaLnBrk="0" fontAlgn="base" hangingPunct="0">
              <a:spcBef>
                <a:spcPct val="20000"/>
              </a:spcBef>
              <a:spcAft>
                <a:spcPct val="0"/>
              </a:spcAft>
              <a:buChar char="–"/>
              <a:defRPr sz="14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a:lstStyle>
          <a:p>
            <a:pPr marL="0" indent="0">
              <a:buNone/>
              <a:defRPr/>
            </a:pPr>
            <a:r>
              <a:rPr lang="en-US" dirty="0">
                <a:solidFill>
                  <a:schemeClr val="tx1"/>
                </a:solidFill>
              </a:rPr>
              <a:t>Smart Energy Systems and Infrastructures     </a:t>
            </a:r>
            <a:r>
              <a:rPr lang="en-US" sz="1800" kern="0" dirty="0">
                <a:solidFill>
                  <a:schemeClr val="tx1"/>
                </a:solidFill>
              </a:rPr>
              <a:t>published 2014</a:t>
            </a:r>
            <a:endParaRPr lang="da-DK" sz="1800" kern="0" dirty="0">
              <a:solidFill>
                <a:schemeClr val="tx1"/>
              </a:solidFill>
            </a:endParaRPr>
          </a:p>
        </p:txBody>
      </p:sp>
    </p:spTree>
    <p:extLst>
      <p:ext uri="{BB962C8B-B14F-4D97-AF65-F5344CB8AC3E}">
        <p14:creationId xmlns:p14="http://schemas.microsoft.com/office/powerpoint/2010/main" val="368799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63B93-3C17-0DD9-2F6F-DE8373593887}"/>
              </a:ext>
            </a:extLst>
          </p:cNvPr>
          <p:cNvSpPr>
            <a:spLocks noGrp="1"/>
          </p:cNvSpPr>
          <p:nvPr>
            <p:ph type="title"/>
          </p:nvPr>
        </p:nvSpPr>
        <p:spPr>
          <a:xfrm>
            <a:off x="299580" y="264918"/>
            <a:ext cx="10515600" cy="1325563"/>
          </a:xfrm>
        </p:spPr>
        <p:txBody>
          <a:bodyPr/>
          <a:lstStyle/>
          <a:p>
            <a:r>
              <a:rPr lang="en-US" dirty="0"/>
              <a:t>Two Smart Energy Systems Theses:</a:t>
            </a:r>
          </a:p>
        </p:txBody>
      </p:sp>
      <p:sp>
        <p:nvSpPr>
          <p:cNvPr id="3" name="Pladsholder til indhold 2">
            <a:extLst>
              <a:ext uri="{FF2B5EF4-FFF2-40B4-BE49-F238E27FC236}">
                <a16:creationId xmlns:a16="http://schemas.microsoft.com/office/drawing/2014/main" id="{9DFD2D46-6F75-F50F-A3BA-1354004F448B}"/>
              </a:ext>
            </a:extLst>
          </p:cNvPr>
          <p:cNvSpPr>
            <a:spLocks noGrp="1"/>
          </p:cNvSpPr>
          <p:nvPr>
            <p:ph idx="1"/>
          </p:nvPr>
        </p:nvSpPr>
        <p:spPr>
          <a:xfrm>
            <a:off x="394806" y="1590481"/>
            <a:ext cx="8461664" cy="4351338"/>
          </a:xfrm>
        </p:spPr>
        <p:txBody>
          <a:bodyPr>
            <a:noAutofit/>
          </a:bodyPr>
          <a:lstStyle/>
          <a:p>
            <a:pPr marL="342900" lvl="0" indent="-342900" algn="just">
              <a:lnSpc>
                <a:spcPct val="100000"/>
              </a:lnSpc>
              <a:spcBef>
                <a:spcPts val="1000"/>
              </a:spcBef>
              <a:spcAft>
                <a:spcPts val="0"/>
              </a:spcAft>
              <a:buFont typeface="+mj-lt"/>
              <a:buAutoNum type="arabicPeriod"/>
            </a:pPr>
            <a:r>
              <a:rPr lang="en-US" sz="2400" dirty="0">
                <a:effectLst/>
                <a:latin typeface="Times New Roman" panose="02020603050405020304" pitchFamily="18" charset="0"/>
                <a:ea typeface="Times New Roman" panose="02020603050405020304" pitchFamily="18" charset="0"/>
              </a:rPr>
              <a:t>One cannot find the best solutions for affordable and reliable transitions of the energy system into a carbon neutral society solely within each subsector of the energy system. One must approach the transition in a holistic and cross-sectoral smart energy system perspective in order to be able to identify the best solution for the overall energy system and for society as a whole.</a:t>
            </a:r>
          </a:p>
          <a:p>
            <a:pPr marL="342900" lvl="0" indent="-342900" algn="just">
              <a:lnSpc>
                <a:spcPct val="100000"/>
              </a:lnSpc>
              <a:spcBef>
                <a:spcPts val="1000"/>
              </a:spcBef>
              <a:spcAft>
                <a:spcPts val="0"/>
              </a:spcAft>
              <a:buFont typeface="+mj-lt"/>
              <a:buAutoNum type="arabicPeriod"/>
            </a:pPr>
            <a:r>
              <a:rPr lang="en-US" sz="2400" dirty="0">
                <a:effectLst/>
                <a:latin typeface="Times New Roman" panose="02020603050405020304" pitchFamily="18" charset="0"/>
                <a:ea typeface="Times New Roman" panose="02020603050405020304" pitchFamily="18" charset="0"/>
              </a:rPr>
              <a:t>Subsector studies (no matter if they concern the role of a specific technology or the role of a region or country) should aim at identifying the role to play in an overall transition of the whole system, rather than aim at decarbonizing the sub-sector on its own</a:t>
            </a:r>
            <a:endParaRPr lang="da-DK" sz="2400" dirty="0"/>
          </a:p>
        </p:txBody>
      </p:sp>
      <p:pic>
        <p:nvPicPr>
          <p:cNvPr id="5" name="Billede 4">
            <a:extLst>
              <a:ext uri="{FF2B5EF4-FFF2-40B4-BE49-F238E27FC236}">
                <a16:creationId xmlns:a16="http://schemas.microsoft.com/office/drawing/2014/main" id="{3F08222C-7E12-BA38-EB79-01AC68B83E80}"/>
              </a:ext>
            </a:extLst>
          </p:cNvPr>
          <p:cNvPicPr>
            <a:picLocks noChangeAspect="1"/>
          </p:cNvPicPr>
          <p:nvPr/>
        </p:nvPicPr>
        <p:blipFill>
          <a:blip r:embed="rId2"/>
          <a:stretch>
            <a:fillRect/>
          </a:stretch>
        </p:blipFill>
        <p:spPr>
          <a:xfrm>
            <a:off x="9299864" y="1282972"/>
            <a:ext cx="2723303" cy="4073236"/>
          </a:xfrm>
          <a:prstGeom prst="rect">
            <a:avLst/>
          </a:prstGeom>
        </p:spPr>
      </p:pic>
      <p:sp>
        <p:nvSpPr>
          <p:cNvPr id="6" name="Titel 1">
            <a:extLst>
              <a:ext uri="{FF2B5EF4-FFF2-40B4-BE49-F238E27FC236}">
                <a16:creationId xmlns:a16="http://schemas.microsoft.com/office/drawing/2014/main" id="{6406435E-EF9F-6923-F2AF-D75D1DAF3E90}"/>
              </a:ext>
            </a:extLst>
          </p:cNvPr>
          <p:cNvSpPr txBox="1">
            <a:spLocks/>
          </p:cNvSpPr>
          <p:nvPr/>
        </p:nvSpPr>
        <p:spPr>
          <a:xfrm>
            <a:off x="9739809" y="5070241"/>
            <a:ext cx="1970746" cy="690789"/>
          </a:xfrm>
          <a:prstGeom prst="rect">
            <a:avLst/>
          </a:prstGeom>
          <a:solidFill>
            <a:schemeClr val="accent5">
              <a:lumMod val="20000"/>
              <a:lumOff val="80000"/>
            </a:schemeClr>
          </a:solidFill>
          <a:ln>
            <a:solidFill>
              <a:schemeClr val="tx2">
                <a:lumMod val="75000"/>
              </a:schemeClr>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Published </a:t>
            </a:r>
          </a:p>
          <a:p>
            <a:r>
              <a:rPr lang="en-US" dirty="0"/>
              <a:t>March 2024</a:t>
            </a:r>
          </a:p>
        </p:txBody>
      </p:sp>
    </p:spTree>
    <p:extLst>
      <p:ext uri="{BB962C8B-B14F-4D97-AF65-F5344CB8AC3E}">
        <p14:creationId xmlns:p14="http://schemas.microsoft.com/office/powerpoint/2010/main" val="197188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da-DK" altLang="da-DK"/>
              <a:t>Energy Storage</a:t>
            </a:r>
          </a:p>
        </p:txBody>
      </p:sp>
      <p:pic>
        <p:nvPicPr>
          <p:cNvPr id="21507" name="Picture 5" descr="IM000013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688" y="1500187"/>
            <a:ext cx="2093912"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2"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5240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sp>
        <p:nvSpPr>
          <p:cNvPr id="21509" name="AutoShape 4"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6764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sp>
        <p:nvSpPr>
          <p:cNvPr id="21510" name="AutoShape 6"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8288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5" y="1742282"/>
            <a:ext cx="26860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 y="4260850"/>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3" name="AutoShape 10" descr="data:image/jpeg;base64,/9j/4AAQSkZJRgABAQAAAQABAAD/2wCEAAkGBxQTEhQUEhQVFRUUFRUUFxUXFBUWFBUUFBUXFhQUFBQYHCggGBolHBQUITEhJSkrLi4uFx8zODMsNygtLisBCgoKDg0OFxAQGywkHCQsLCwsLCwsLCwsLCwsLCwsLCwsLCwsLCwsLCwsLCwsLCwsLCwsLCwsMCwsLCwsLCwsLP/AABEIAMIBAwMBIgACEQEDEQH/xAAbAAACAwEBAQAAAAAAAAAAAAADBAECBQAGB//EAEwQAAEDAQQHBQENBgQDCQAAAAEAAgMRBBIhMQUTQVFhcZEiMoGhsQYUIzNCUlNykrLB0dLwFUNigqLCVJPh8XODoxY0Y2R0hJSz0//EABgBAQEBAQEAAAAAAAAAAAAAAAABAgME/8QALBEBAQEAAQIEAwcFAAAAAAAAAAERAhIhAzFBUSLw8QQUcZGh0eEyUmGxwf/aAAwDAQACEQMRAD8A+ihQ5oRGqHBdQpLEEjLEtKRqSlaiFLisI0YMRGsQLBpTMDTtTEcYRQgG0JiMqG0RGuCmjg3eVYAKryoAU1V7qTtQc3EZJlyu0qzliWaytY85V6IZvcVs6onYhSWMc+FV1niRzvCspjiMUZtqOwJmWwgZNKXMZ2AjmFreNZywVlqO0Jhk1VnODtqvGab1LwiznWhfXXkmLRirk1yPmsdLfUYMi6+EpdO8Lru8p0p1DPmAUCcFRq8M0MWamTlextNteFdqWig3lFGCzWpRqqCFUFSstIIVSxXAUKaB6sLlYlcqgDZ0RsqyWyo0cqofcKoToVDJ0UShQDZZ0X3OoEiM16loEYlS/RM1QSyqaBOlRIygTx0QmSKofvIl5JtkquEimKckchNlxQnTITnlMGkLSh+6qJFpVXVTINUTYVCrrKmizWymiPZKlw4Jhpx0aCLOK4pxQFJysMLGAblGpbuUyOoaKocrtMiDCNijUo8bgiBOqnTCDrOVwjdXJPlVvK9dTphehUCMpglVJTqXFVNVBKE9yApkQ9chlVcmC5cuQaqVQmKK7JAggIbwgbZL4pmJoKymOTUcyVIbLAiMfRBZKCocNyypwSKt8JQSUXF+KmA1opRIuKavJO0OViURr6ZKwkSYkVw9aDMpqpiegiVS2QLKiSKIjUocj0SzFX0DUIrmmIm0NVzKbKKr2rOqZEqkvQGKaqCHNQnsRxxUOTQFr0xFIlyxQ9xaqhouKk0Kzza0SO0JlNMuKiqWE4KMxPISVR6l7kJxVgguQlYlXZiqBBy5FcwLk0Y4lXGVIBxU31pnTBKsJEqXlRrCiafbOmGWqix7xV2uKmLK1X2gFQJlnXl15TF1outCBNNVJl6i+riaKZVItCDeXVQMiZTrUABcWqKOZ1dloSurXatOx3aTLYmY7ZXCqxmtKNGaKZDWz7oG9cZlliREEymLrQ16nWrP1qsJExNaDZVSd2CUbKitlRSxBJVqkJi+EJzwVdTAb9CmrPaSg3gquPFA420K7cVmudRWFpKYaek4IbZjklDaCo1yuGnv1muSPuhSmHUzw1dcU1UFyzrSKKpCteVapqOClcuTRBCqVdQU0wM1XK6hXqMUqpBVqKQE6kxAKI0qA1XCmrizVYqtV1VBIKlxUVQ5z2TyV0FCsVWqsCrqY4KwXBcE1MXBVw5DqoDlNVdxVCVWR+XE/cT9y4lNSuL0MyqxQ3LWogzKutU0XUV2JiNaV2tKtRRRNXE6xcoXJphO3WvVxvfStxjn0rSt0E0rsyWX7Oaf91NeSy5cIHevVqCa5CmSxbZpdxjcxwwcCDjiRkQSMRmktFTCPWasAA0qLxzaNxO87ljG3v76BK/3xnJ/3LzcOnDgCRUY0xrt20TdmfaJXt1bHGlcaENGIqC4igyyQeiD1N5L2bRFqd3i1g3Fwc4fVbTzTY0FJWpn2ZXNu/NQUvKt5WfoSXZMCeLbo8iUk7RE7T8UimYcXccsD5FA5eXXlh220SRuALqbLtMeZqV1nbapiLlcDWty6PrVptTDW9VSCqWfQc5HblA5Cv4Ir/ZkO70zzTdQbQa+SCA5TeUyaBfWrZyOBYD51Sr9EWkZSMf1ael2nmmKZvLryydTamk6xtBsJIujxYT50R7NZ531o0AD4xc4Nx3HMhMQ+JNyFaJeyeIV4tAO+O9oBzDQ4jqSPRFPs/GRQyONMBiMOVaoqA9WD1T/ALP9qomkp8kgU8MqJh+gWkEF8mP8TendRABam1IrkaK4ly4hDb7MtFffpMfoGmWIw4Ic3sySMLTJwJDSR0ogLJamhzWnN2WG5EvrLi9kO00yWiQ3SSKCjiTvc4nyWwzREdKXpPF/4BELzygXa7/7Sra0b1DvZthFDLLTdebyzuqZfZ6I0GslFAMnN4Z9ngi4ALY01oRhQeJwHmQEI28X7paQNjz3Sdw8+iHP7ItzjtEjSMQXBjgDWtaAN2ojNBEj32W8NgYy66u+8XZ4nCm1NSxPu1m8dR8q7j1VorYx1aHKvlmlpdG2UYOfNszzwxr3f1RZs2iYS46i0SMeflMBb17NFdhjadbG7wcd/CuCqLcy8RXIgVrUGoB+9ZVl9nn1OttjBtFwAjDeDTYmovZezB182mQk59uMA+F2vmmwFfpaIGheMOBPmAuVm6As4FBaH0+lD+Rcpo+TQ213ay7QxwGHaDiRuxCcsGnHRtlBAcXg0Jp2XmgvUpjgFl36/Fw5URCxoGYPD/VY0PaHtznWiMvcSO6aiooASAGjjjgvet01dFBNQDZRw8l4DQIb7ojIzvfccl9EG3irGpnqCdPf+YHU/ihyadNRS0eFTTpVMlyFK7LmFV7fP0U/bO3XOPK8hv0yaj3yU1Oxsp2HKjeARyUOQ4t5/cVDt8/RDLXfIDi4j/xWuDSdneAWlHbpRgHCnCn4JJrA40cA4UOBAIy3FCk0TDhSGPPHsNGHRVfhap0jPv8AT8qqdJT/ACvT8qzDoiD5pnRUOiYPmm9EM4+9/L+WgdJ2gO7+BrhRop43VLtIzfL9PwWS7RUNR72zGuzkr/smD5qP6gUX4fe/l/J2TTEoIrKMTTOlMCd/AKIraXVIvSbywsoDuNXZpE2CIFtI4xj8hvyTwWnZAA0gAAV2YInwhutLsKNkGIxcGUodmBKeFue0XQMDUHBmRFOZzSlqbebSpFS3EGhHaGIO9AdYHjK0S+OrP9qGS/4bB01Lu37B+ZUdpyTd0A+96xH2aUED3Q7HfFHspw4rnWSf/Ef9Fn4ovTP7p+v7Nn9uS7vIfmVHacmpgBXGlWin2li+5Z/8QP8AJZ+Kg2Wb/Ef9Fn4odM95+v7NRmnpjUEZGmDW0yrjV3Fd+2Zt/k3/AFWI2yyku9/dnsjjxwHD9UVjYX7Z5fC4P7UOme/+/wBj79KPLjfNAKdoAbcsGtzw81Q6Tb8676rvypawWW7KTfe43fjOrnXZktIuRn4SMmkGH94/6r/yoPu8UFXSHDZG8+jMVoFyCw9kcghvH5v8AWOQPcQQ4i7XtsIFa5i8Oacs9naXmnZwzaG1z4ghKOmuurRxwp2QSc9wRtF2m9Iey8dn4zSNuyvNE03JYzT4R/i2H/8ANKw2dxGMjtlOzHj/AELSkyPJLxjsjLqFTqKOsX8Z+pF+Rcm7pXIbXz9mg5iMGnDGlHDZxFEeP2TndtArxr6L6hPGxwxBx2tJaa5bFg6T0SQHEPvNAODtmBPieiXjYnZ5jR3sw6KVjy8dlwwpSuzDqvW3uK8pZHxg1L6HYQMjsNHBPwTS3nOjuPyHddjx7LiB0WZdasbRcgzH1HqEky0THJrP62jqQl7XaZQBUwjEfGc49Gq6jWvIUrsuYWLLpB4GMjP5WOd6kJd9udte48mBvq8+imxceogPbHj6JsrzOibaA8Oe5wbiLz3NDQTlk0BbctsoWgCocQLwxHkrKhlxVCVJKG4oKPOI8VclAldi3x9CudMBtHVBMpxbz/tKYs78Csq0aQjBbVwGNccBSh2lJ2i2h9DGHPAzuuoPQ3t/RB6F78uY9QmnFeY0UHXgXNmGObi/V9DhmvTEpLpVCFVxUuKoSggqhKklUJQCZm7n/aFZxQmZu5/cFLigrC73w8h/cmHOWa+0XHOdQuwbgKVxLt5AVDpUfNy9G/mQaJchsd2RyHos2TTAGccmPBn5kIaXwoGZYVL2NGXMqaGrXFfkiaRUXgXY0w241rTHYnLDZ5anVNqboFDg0Y1oWNBDc9mdFm6KmEs7NYWi7UtDSXG8RQEmmQXt7FaA2mGABxbkMsxsKYgFk0TK4++SRgfJY0l/iS6g27CtazaKjYMr3F1D5ZeSqy1tczvNPZyIocuP4JkuG7of9lsFDVyXbIN7v6lyDxh0tI4bBkcqnqUvabYaG84k0wBNSTso1ZFngkcBekNKZNFPNPWextaDQY0OJ5K1qzjPUkdMsPfgjPEAD7vvRX2+zyd9kg/ncR5uPosCq6q82jeZFZsmTPZzw86D1V2aPP7u0tO3HHHqV5+NpcaAEncBU9E43RcxFdW4De8XB1fQK6rSk0ZaN0T/AAbXzAS77JKO9Zq/RJ9GkoENmc0YTsb9GRzzhwhDk2y33M55X8BGwecrq/0phro9JGMXXxPDfkkCmOdagIElos7yDqw3aaMpXxBTp9ogMq8am+TyAawDqUN3tCx3fga4cSCeharo6CASA6qOT6V+drOPayUz6Pcyl9xaNpfaX08h6IkGnIBhq3M5AYciDUeCHILHJiZHgne4/wB4KumRJ0UxwBMtd918kleRcWoc1kgYANTI/mSG/erjQ8Tvg7QB9U/ZIXM9n5W/Bytpzc0dKEJp2IutsbPg4IW8S0uPmVWTS8xyeW8GNa30Cdfo62DI3hwcz76FAkitA70APHV3vMVWbeR2N2OyuFJS50jmkmgcThiDUk7lqN9oIcnl0Z3PY4elQvNG2OZnFdO8F7D5UR2ac33vC677QWpyLNa0umW320kjLSc9YBhyK0G2thyew8nN/FeWltcT6Eim3FjT1oFYPgPxYf8ALLfvV6k6a9OZm/Kb1CG6dvym9QvNPjipW7BTm6vQAqhsV7FsURbTAA06k0PonUdNbgtsYLqvYMdrm7hxSk+nYRk68eFSsn3LIDXVM5dlwHhUq9Zhky6OEeGPgp1yGGHzmcloY4NdTtUIAu1OFaVWZa4LhpUHPgcN4/WRT+omcO04sH8Ru9GgVPRLO1DMyZHbsm9Bj5hZt6vRZC8TSTQAk7gKnoE4LDTGRzWDji7oMB4kJeTSb6UYAxu4Aef+tUoccSa88eiz0wb+h7XG2RrY2ucS4G8aDFoNMMMKE4cV6iXSrC5jGi6a9o5P8a0IHJeK9nyBaIycqmp3VaQK+JC9xarE1/eFfUeOxdeHl2c6xtJ2e0a4lrn3Hd17XijQ1oGrdG4UNSHGvHFOaLtr2BzJC910No6oDjeGTgQpfY3tHYkcODu0PPHzWebRK10l5jX90EtND3R8U8962vVbO700eknEAm8DTIAEDxripWJFpgUxjlB3XCuTYz1M+yk3W8h6JuIJOyd1v0R6JyJbarNFms/xQHHYHyOZ5AD7SG8Pb3YGU3sibJ/U9z/RWfBAO5K/E0uvGANDtIG2mVVx0dNnGwEDaHXeFRXOtCuONkpdLy0ulzxTMXyz+mO6PJJPmJNaCu+6K/WOPmtVtrkrSQgAZ6wBww2AHNKWi2xF1NUCN7asJ8AaBTKFXSE5knmaql5NDUOyc9nBwDh1FFIsFcWSRuHO6f6gB5rOUKKRxTT7BK3ExupvAvDqKhKl/wCsvJQEDm7vIeqhrQf1j5odVIcqqzmjipa9ze65w5Ej0VTJ+sFLZOAxUww2zSM4ykd4uDvWqbg0xaccL1P4MvFtFkuerMlGPe6qjZb7USDB0Y6ketVcafhd8JAD4Md6gLzxK5NR6Btrsbq3mXccOy4YUHyTvqriy2J2Ul3+cj7YXmlJaFNMemGgIXdyWvix3pRDf7LO+LIPFpHoSvN0RY7Q5vdc5vIkeibBtO9n5xk9vg9w9Qgu0VahsJ/nYfUpaHTU7cpCR/EA7zOK07N7TO/eRg8W4Hoc1dht92bNou0O7zXnpTyQxoWb5p3RetsmkWSCrTlmCKEJj3YP0Fc1O9eLOhZvm3DnT8Vo2LQAGMrv5Wkebvw6rdntsYzdicgK3jyCxbfpRrTQ1b/A0gvPM5MUww++ztI1LA1pcDQDM0Fe0fClSkbH7RvhJjlaXBpu7pG02Y5+PVB9ntKGS1MYwXGG8S0EmpDHULnnF2zhkvT6U0NHPi4UdkHjvcjvHNbnG+jpw58J8POdnWLSsM3ceK/JODuhz8EtLHV8uJ77BTCnwbDurtXm9J+zc0eLRrG72jteLM+lUro/SMrNd2j2Wh1HY9oOjaK1xywVnK+rpfs/GzeF17oRLl5eP2ufQVjaTvDiB0x9VC11Rj7r4vsYsndHJOxJGyd3xPqU5GujhfN5WeYNc4AfGIqXccqNp6qgtLscSAaVDcBhwWpbdEElxbQ1cThgcTWlCceo5LIljLTj6dRwXBtpWLTMkYoCCNzmNNRuJbdJ8SU1JpSBxF+ztx7zmG4RyHZr1KwW13frmrA8emKm1eluMsVlkrdlLDukZQDm408iVWT2WeBeiLHjYWPp5uw6FY2u5q8VqLTVvZJ2tq09QQU0ye48sE8BxvsJ2nbydl0RBpeQjtljxue0P8zX1Cmx6akjHZdtB7TWkmhBxcKO2bytGPTEcuEtmY4/KbifMV/qTdOzFn0hGcNUGmoxaXDDbQXiF1n1Th2pCx2ObQWndTEEcqJ7SEVkpVt9p+SCDQ8QSfVZBMYyaXcXE/ZbSnUpkNaH7Pr3JInVyF+44+DwFWfR0jBVzHAb6VHO8MEmbWQKNo0bm4ddp8SojtbwcHZ7+16gqYLKSFcT178Y5tqw9MQfJWYxjsnFvB4/ubUKYAKUw6wyZgXhvab3olpGluYI5gjyURNAuHFDvFRREHdJXY3wQjVPWPREkmIFB8p2HlmVvWLQMbcXds8e74D8aq5aPO2OwPk7jcN5wHU5+C3bLoJjcZHXjuGDR95T1qlZGMbo3AZ+ACy7Xb8K1uN3uxceTf8AdTtFkh6WVkYoMBsA+4DNZ1s0lTbcryLzyGQ8Vl/tIFwaOyDm41Lz9EY4nIc9iLNoxt17i5+BINAHk0DTiTQjvUI2UO5LZP6nbh4PPnxt4ztPwK2nSRyYLtczWrz9JyTYCcSKcj61qnbLYmOcGh4BJAxaRnyr6poaP7JLXsJBAoDvyFTkeCvLn0pw8Pnymye/t6eZv2UYBaGnaQ8k13tPBe5Xk/Z+xat4eTU0cKDIdk412r04mFK8+OWZ5K8PEnfal+zeLZOXT2v1EKw5rIyR04e0G9K1pORu6qE0vDGlQCtgSgmg2fjRZrD2pOM3pHGPuXWWWdnO8Ofh3OUys53snETg+QDdVuHVqlb4Uq5F+8eL7vNwyQNGMjyKn4gbtO91Sul0tZ2GlJSTjTsjrVYbWSSCgDY2nOnePM/7JqGyCMghrnYGtBedmEvJns3bO+Olbj8ccXivkxIaatMLRV0V81oBrXNyrj2d1fNVfNLT3uCUk743gDmSPRZMui7Q81ewj6Ra0DqVhfLyPaTlhilcwWZjqBpq6WU95gdle4pX9qRjKzQ+OtPq9O6csBdIHEtxjjw1sLMQwA4udXZuWeLKRk6zN4unjcfHtEeSII3SZPds1nP/ACnEDmb6s7SYAq6KychFeP2qeaWksZd3p4D/AM2voEI6MBzng+tIfSNSjY0RpNks8cfueABxoTqWVyNKYYY03pA6feRQxWem7UNp0RdB2NrLRC4zxEiRuA11TU0oKxgBBn0dGHOrPGKE4XZq50pTV+igqNMH5iy//Hart0sdkFm8LOz8FUWGL59n1JqfYVjZottoZ4RSflU2mCt0q4Zx2cf+3jr6LRs2lCYZXCOIOjMVKQxjB5cDhd4BZIs0Pz4/y5PwWhYrPHqJwJga6ok6t/Zo80wpjUmmCTQWP2gHx2sqczqYzXxp9yn9qMPd1I+lZ4z9zVle44/n2/5cv4KW6NaTQTtJ/wCHN+RNo0zaH5tjspA2iGMerfvVjppzBjHG8bA2ANZ1oSegQINAAVvzNp/CH4+Jatiz2GJvdLSd5vE+YVUB1XCJ2os3bZefWEVDr7hhlsAzTELYxiIYq7xGB/smbW+MNaXvaBQgYkVNTlgsi21INyWJjflFxqPAtHqhGhadKxsGLW9CPIFJO0yPmWBu8ukBPIArINmDcWSwudte+Zo6VpTyQm2OVxrrInneJ4SPBt9XKGp9NwNd/wB3BO0mWSvhUlRpeeysnkjNnc4tNL2vk3A4VrTNZto9nrS4mkZI+UHxmuHB60tPaIlfaZXNYSCQQQQfijZmrmeRsCsctka8PEMgIr++rmKVxZnjmjiSyAOuslbWuIdES28Lrg0uFceNczSiQboecfuZPqO/BXksLmtN+N5NDRtx9K7yaLjdtdOPjXjMn4mLOLKwhwdaatIOLI3ZGvxSEay2eBwbGJjUvqL9ndW8922ktDsGWSzXh73Bt1xcTQNDT0Df1kvQaG0QGOa6Qhz6tIAPYZUi6a7SSMDt+KHYuG5Or0Tj4t4yyX/rQ0bYgx13WVABHwRblhg7LetbUDDEGhrjvO3JYWjnxe6pGx1LgHlxDqsDr4q3i7HZg2lCSTht1W5w4+ycvtHi+XVXCCmRG3aNpqkWWV9XYZyF2YOFAAcDwThWTE/tHA/CyY7MytySeTny58uXe1q6t3yT0KlBvLlWGdbZC2t0kciR6Lx+ktIy3gNbJt+O7fzULljl5OozHnUl1Te+Vt6rJOJx2rlyxBr6c70X/p4fsLLULlUizVZcuU9Rp6Mwkhph77H9sJW3fDSfTf8AaK5ci1zTh+tyoRioXKKNEMf1xTlj+BtP0Yv/ALGqVyRmkP8AVeosLAGCgA24DapXKcVi02SXkNAaLly1WoqMYoScTSTE4n4R21ef0y86ylTQAYbFy5OCRnkoshpdpuqpXK0jd9lrS8voXuIrleNF7d9kjkDhIxj/AKTQ71C5crw8nK+T5/p1gjLxGAwX6UaLuF0YYKfZa0PdM0Oc4i67AuJGW5cuSt3yeh0JaXl8oL3ECdjQC4kBpY4kAbsMlpWaQlrSSSbsRrXGpLgTzIwUrluJDzLMwdoMaHHNwaATXE1PNQ4LlyM0Jyy48z/xZPUqFyodUrlyMv/Z"/>
          <p:cNvSpPr>
            <a:spLocks noChangeAspect="1" noChangeArrowheads="1"/>
          </p:cNvSpPr>
          <p:nvPr/>
        </p:nvSpPr>
        <p:spPr bwMode="auto">
          <a:xfrm>
            <a:off x="1981200"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pic>
        <p:nvPicPr>
          <p:cNvPr id="215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3594" y="419258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5" name="Rectangle 13"/>
          <p:cNvSpPr>
            <a:spLocks noChangeArrowheads="1"/>
          </p:cNvSpPr>
          <p:nvPr/>
        </p:nvSpPr>
        <p:spPr bwMode="auto">
          <a:xfrm>
            <a:off x="1058467" y="2746375"/>
            <a:ext cx="2187575" cy="1008063"/>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dirty="0">
                <a:solidFill>
                  <a:schemeClr val="tx1"/>
                </a:solidFill>
                <a:latin typeface="Arial" panose="020B0604020202020204" pitchFamily="34" charset="0"/>
              </a:rPr>
              <a:t>Pump Hydro Storage</a:t>
            </a:r>
          </a:p>
          <a:p>
            <a:pPr algn="ctr" eaLnBrk="1" hangingPunct="1">
              <a:spcBef>
                <a:spcPct val="0"/>
              </a:spcBef>
              <a:buFontTx/>
              <a:buNone/>
            </a:pPr>
            <a:r>
              <a:rPr lang="en-GB" altLang="da-DK" sz="1000" b="1" dirty="0">
                <a:solidFill>
                  <a:schemeClr val="tx1"/>
                </a:solidFill>
                <a:latin typeface="Arial" panose="020B0604020202020204" pitchFamily="34" charset="0"/>
              </a:rPr>
              <a:t>175 €/kWh </a:t>
            </a:r>
          </a:p>
          <a:p>
            <a:pPr algn="ctr" eaLnBrk="1" hangingPunct="1">
              <a:spcBef>
                <a:spcPct val="0"/>
              </a:spcBef>
              <a:buFontTx/>
              <a:buNone/>
            </a:pPr>
            <a:r>
              <a:rPr lang="en-GB" altLang="da-DK" sz="800" b="1" dirty="0">
                <a:solidFill>
                  <a:schemeClr val="tx1"/>
                </a:solidFill>
                <a:latin typeface="Arial" panose="020B0604020202020204" pitchFamily="34" charset="0"/>
              </a:rPr>
              <a:t>(Source: </a:t>
            </a:r>
            <a:r>
              <a:rPr lang="en-US" altLang="da-DK" sz="800" b="1" dirty="0">
                <a:solidFill>
                  <a:schemeClr val="tx1"/>
                </a:solidFill>
                <a:latin typeface="Arial" panose="020B0604020202020204" pitchFamily="34" charset="0"/>
              </a:rPr>
              <a:t>Electricity Energy Storage Technology Options: A White Paper Primer on Applications, Costs, and Benefits. Electric Power Research Institute, 2010)</a:t>
            </a:r>
            <a:endParaRPr lang="en-GB" altLang="da-DK" sz="800" b="1" dirty="0">
              <a:solidFill>
                <a:schemeClr val="tx1"/>
              </a:solidFill>
              <a:latin typeface="Arial" panose="020B0604020202020204" pitchFamily="34" charset="0"/>
            </a:endParaRPr>
          </a:p>
        </p:txBody>
      </p:sp>
      <p:sp>
        <p:nvSpPr>
          <p:cNvPr id="21516" name="Rectangle 13"/>
          <p:cNvSpPr>
            <a:spLocks noChangeArrowheads="1"/>
          </p:cNvSpPr>
          <p:nvPr/>
        </p:nvSpPr>
        <p:spPr bwMode="auto">
          <a:xfrm>
            <a:off x="2276079" y="5238748"/>
            <a:ext cx="2447925" cy="877887"/>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a:solidFill>
                  <a:schemeClr val="tx1"/>
                </a:solidFill>
                <a:latin typeface="Arial" panose="020B0604020202020204" pitchFamily="34" charset="0"/>
              </a:rPr>
              <a:t>Natural Gas Underground Storage</a:t>
            </a:r>
          </a:p>
          <a:p>
            <a:pPr algn="ctr" eaLnBrk="1" hangingPunct="1">
              <a:spcBef>
                <a:spcPct val="0"/>
              </a:spcBef>
              <a:buFontTx/>
              <a:buNone/>
            </a:pPr>
            <a:r>
              <a:rPr lang="en-GB" altLang="da-DK" sz="1000" b="1">
                <a:solidFill>
                  <a:schemeClr val="tx1"/>
                </a:solidFill>
                <a:latin typeface="Arial" panose="020B0604020202020204" pitchFamily="34" charset="0"/>
              </a:rPr>
              <a:t>0.05 €/kWh </a:t>
            </a:r>
          </a:p>
          <a:p>
            <a:pPr algn="ctr" eaLnBrk="1" hangingPunct="1">
              <a:spcBef>
                <a:spcPct val="0"/>
              </a:spcBef>
              <a:buFontTx/>
              <a:buNone/>
            </a:pPr>
            <a:r>
              <a:rPr lang="en-GB" altLang="da-DK" sz="800" b="1">
                <a:solidFill>
                  <a:schemeClr val="tx1"/>
                </a:solidFill>
                <a:latin typeface="Arial" panose="020B0604020202020204" pitchFamily="34" charset="0"/>
              </a:rPr>
              <a:t>(Source: </a:t>
            </a:r>
            <a:r>
              <a:rPr lang="en-US" altLang="da-DK" sz="800" b="1">
                <a:solidFill>
                  <a:schemeClr val="tx1"/>
                </a:solidFill>
                <a:latin typeface="Arial" panose="020B0604020202020204" pitchFamily="34" charset="0"/>
              </a:rPr>
              <a:t>Current State Of and Issues Concerning Underground Natural Gas Storage. Federal Energy Regulatory Commission, 2004)</a:t>
            </a:r>
            <a:endParaRPr lang="en-GB" altLang="da-DK" sz="800" b="1">
              <a:solidFill>
                <a:schemeClr val="tx1"/>
              </a:solidFill>
              <a:latin typeface="Arial" panose="020B0604020202020204" pitchFamily="34" charset="0"/>
            </a:endParaRPr>
          </a:p>
        </p:txBody>
      </p:sp>
      <p:sp>
        <p:nvSpPr>
          <p:cNvPr id="21517" name="Rectangle 13"/>
          <p:cNvSpPr>
            <a:spLocks noChangeArrowheads="1"/>
          </p:cNvSpPr>
          <p:nvPr/>
        </p:nvSpPr>
        <p:spPr bwMode="auto">
          <a:xfrm>
            <a:off x="10306368" y="4654547"/>
            <a:ext cx="1535112" cy="923925"/>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a:solidFill>
                  <a:schemeClr val="tx1"/>
                </a:solidFill>
                <a:latin typeface="Arial" panose="020B0604020202020204" pitchFamily="34" charset="0"/>
              </a:rPr>
              <a:t>Oil Tank</a:t>
            </a:r>
          </a:p>
          <a:p>
            <a:pPr algn="ctr" eaLnBrk="1" hangingPunct="1">
              <a:spcBef>
                <a:spcPct val="0"/>
              </a:spcBef>
              <a:buFontTx/>
              <a:buNone/>
            </a:pPr>
            <a:r>
              <a:rPr lang="en-GB" altLang="da-DK" sz="1000" b="1">
                <a:solidFill>
                  <a:schemeClr val="tx1"/>
                </a:solidFill>
                <a:latin typeface="Arial" panose="020B0604020202020204" pitchFamily="34" charset="0"/>
              </a:rPr>
              <a:t>0.02 €/kWh </a:t>
            </a:r>
          </a:p>
          <a:p>
            <a:pPr algn="ctr" eaLnBrk="1" hangingPunct="1">
              <a:spcBef>
                <a:spcPct val="0"/>
              </a:spcBef>
              <a:buFontTx/>
              <a:buNone/>
            </a:pPr>
            <a:r>
              <a:rPr lang="en-GB" altLang="da-DK" sz="800" b="1">
                <a:solidFill>
                  <a:schemeClr val="tx1"/>
                </a:solidFill>
                <a:latin typeface="Arial" panose="020B0604020202020204" pitchFamily="34" charset="0"/>
              </a:rPr>
              <a:t>(Source: </a:t>
            </a:r>
            <a:r>
              <a:rPr lang="en-US" altLang="da-DK" sz="800" b="1">
                <a:solidFill>
                  <a:schemeClr val="tx1"/>
                </a:solidFill>
                <a:latin typeface="Arial" panose="020B0604020202020204" pitchFamily="34" charset="0"/>
              </a:rPr>
              <a:t>Dahl KH, Oil tanking Copenhagen A/S, 2013: Oil Storage Tank. 2013)</a:t>
            </a:r>
            <a:endParaRPr lang="en-GB" altLang="da-DK" sz="800" b="1">
              <a:solidFill>
                <a:schemeClr val="tx1"/>
              </a:solidFill>
              <a:latin typeface="Arial" panose="020B0604020202020204" pitchFamily="34" charset="0"/>
            </a:endParaRPr>
          </a:p>
        </p:txBody>
      </p:sp>
      <p:sp>
        <p:nvSpPr>
          <p:cNvPr id="21518" name="Rectangle 13"/>
          <p:cNvSpPr>
            <a:spLocks noChangeArrowheads="1"/>
          </p:cNvSpPr>
          <p:nvPr/>
        </p:nvSpPr>
        <p:spPr bwMode="auto">
          <a:xfrm>
            <a:off x="10103644" y="1027908"/>
            <a:ext cx="1593850" cy="642939"/>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a:solidFill>
                  <a:schemeClr val="tx1"/>
                </a:solidFill>
                <a:latin typeface="Arial" panose="020B0604020202020204" pitchFamily="34" charset="0"/>
              </a:rPr>
              <a:t>Thermal Storage</a:t>
            </a:r>
          </a:p>
          <a:p>
            <a:pPr algn="ctr" eaLnBrk="1" hangingPunct="1">
              <a:spcBef>
                <a:spcPct val="0"/>
              </a:spcBef>
              <a:buFontTx/>
              <a:buNone/>
            </a:pPr>
            <a:r>
              <a:rPr lang="en-GB" altLang="da-DK" sz="1000" b="1">
                <a:solidFill>
                  <a:schemeClr val="tx1"/>
                </a:solidFill>
                <a:latin typeface="Arial" panose="020B0604020202020204" pitchFamily="34" charset="0"/>
              </a:rPr>
              <a:t>1-4 €/kWh </a:t>
            </a:r>
          </a:p>
          <a:p>
            <a:pPr algn="ctr" eaLnBrk="1" hangingPunct="1">
              <a:spcBef>
                <a:spcPct val="0"/>
              </a:spcBef>
              <a:buFontTx/>
              <a:buNone/>
            </a:pPr>
            <a:r>
              <a:rPr lang="en-GB" altLang="da-DK" sz="800" b="1">
                <a:solidFill>
                  <a:schemeClr val="tx1"/>
                </a:solidFill>
                <a:latin typeface="Arial" panose="020B0604020202020204" pitchFamily="34" charset="0"/>
              </a:rPr>
              <a:t>(Source: Danish Technology Catalogue, 2012</a:t>
            </a:r>
            <a:r>
              <a:rPr lang="en-US" altLang="da-DK" sz="800" b="1">
                <a:solidFill>
                  <a:schemeClr val="tx1"/>
                </a:solidFill>
                <a:latin typeface="Arial" panose="020B0604020202020204" pitchFamily="34" charset="0"/>
              </a:rPr>
              <a:t>)</a:t>
            </a:r>
            <a:endParaRPr lang="en-GB" altLang="da-DK" sz="800" b="1">
              <a:solidFill>
                <a:schemeClr val="tx1"/>
              </a:solidFill>
              <a:latin typeface="Arial" panose="020B0604020202020204" pitchFamily="34" charset="0"/>
            </a:endParaRPr>
          </a:p>
        </p:txBody>
      </p:sp>
      <p:pic>
        <p:nvPicPr>
          <p:cNvPr id="21519"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339" y="1746250"/>
            <a:ext cx="5265737"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776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Bille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801" y="363539"/>
            <a:ext cx="6367463" cy="2778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19" y="2349501"/>
            <a:ext cx="4799013" cy="2520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0" name="Billed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8541" y="1752601"/>
            <a:ext cx="2552700" cy="4543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Billed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90089" y="363539"/>
            <a:ext cx="2401913" cy="31192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itel 1"/>
          <p:cNvSpPr txBox="1">
            <a:spLocks/>
          </p:cNvSpPr>
          <p:nvPr/>
        </p:nvSpPr>
        <p:spPr bwMode="auto">
          <a:xfrm>
            <a:off x="1293496" y="5127626"/>
            <a:ext cx="5726113" cy="120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defPPr>
              <a:defRPr lang="en-US"/>
            </a:defPPr>
            <a:lvl1pPr algn="ctr">
              <a:defRPr sz="1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da-DK" sz="2400" dirty="0"/>
          </a:p>
          <a:p>
            <a:pPr>
              <a:defRPr/>
            </a:pPr>
            <a:r>
              <a:rPr lang="da-DK" sz="2400" dirty="0"/>
              <a:t>www.journals.aau.dk/index.php/sepm</a:t>
            </a:r>
          </a:p>
          <a:p>
            <a:pPr>
              <a:defRPr/>
            </a:pPr>
            <a:endParaRPr lang="da-DK" sz="2400" dirty="0"/>
          </a:p>
        </p:txBody>
      </p:sp>
    </p:spTree>
    <p:extLst>
      <p:ext uri="{BB962C8B-B14F-4D97-AF65-F5344CB8AC3E}">
        <p14:creationId xmlns:p14="http://schemas.microsoft.com/office/powerpoint/2010/main" val="68831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10733314" cy="1325563"/>
          </a:xfrm>
        </p:spPr>
        <p:txBody>
          <a:bodyPr>
            <a:normAutofit/>
          </a:bodyPr>
          <a:lstStyle/>
          <a:p>
            <a:r>
              <a:rPr lang="en-GB" altLang="da-DK" dirty="0">
                <a:latin typeface="Arial" panose="020B0604020202020204" pitchFamily="34" charset="0"/>
                <a:cs typeface="Arial" panose="020B0604020202020204" pitchFamily="34" charset="0"/>
              </a:rPr>
              <a:t>Henrik Lund, Aalborg University, Denmark</a:t>
            </a:r>
            <a:endParaRPr lang="da-DK" dirty="0"/>
          </a:p>
        </p:txBody>
      </p:sp>
      <p:pic>
        <p:nvPicPr>
          <p:cNvPr id="3" name="Picture 3" descr="win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697129" y="1943975"/>
            <a:ext cx="3590925" cy="3657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p:cNvSpPr>
            <a:spLocks noChangeArrowheads="1"/>
          </p:cNvSpPr>
          <p:nvPr/>
        </p:nvSpPr>
        <p:spPr bwMode="auto">
          <a:xfrm>
            <a:off x="5025357" y="2671763"/>
            <a:ext cx="287338" cy="2174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sp>
        <p:nvSpPr>
          <p:cNvPr id="5" name="Line 5"/>
          <p:cNvSpPr>
            <a:spLocks noChangeShapeType="1"/>
          </p:cNvSpPr>
          <p:nvPr/>
        </p:nvSpPr>
        <p:spPr bwMode="auto">
          <a:xfrm flipH="1">
            <a:off x="5241256" y="2600325"/>
            <a:ext cx="1621631" cy="142875"/>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6" name="Picture 6" descr="aa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506" y="2041525"/>
            <a:ext cx="208756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AU_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791450" y="1752600"/>
            <a:ext cx="2016125" cy="1379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7212014" y="3825718"/>
            <a:ext cx="4727575"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spcBef>
                <a:spcPct val="0"/>
              </a:spcBef>
              <a:buFontTx/>
              <a:buNone/>
            </a:pPr>
            <a:r>
              <a:rPr lang="en-GB" altLang="da-DK" b="1" dirty="0">
                <a:solidFill>
                  <a:schemeClr val="tx1"/>
                </a:solidFill>
                <a:latin typeface="Times New Roman" panose="02020603050405020304" pitchFamily="18" charset="0"/>
              </a:rPr>
              <a:t>Jutland/Denmark (2023):</a:t>
            </a:r>
          </a:p>
          <a:p>
            <a:pPr>
              <a:spcBef>
                <a:spcPct val="0"/>
              </a:spcBef>
              <a:buFontTx/>
              <a:buNone/>
            </a:pPr>
            <a:endParaRPr lang="en-GB" altLang="da-DK" sz="1000" dirty="0">
              <a:solidFill>
                <a:schemeClr val="tx1"/>
              </a:solidFill>
              <a:latin typeface="Times New Roman" panose="02020603050405020304" pitchFamily="18" charset="0"/>
            </a:endParaRPr>
          </a:p>
          <a:p>
            <a:pPr>
              <a:spcBef>
                <a:spcPct val="0"/>
              </a:spcBef>
            </a:pPr>
            <a:r>
              <a:rPr lang="en-GB" altLang="da-DK" sz="2000" dirty="0">
                <a:solidFill>
                  <a:schemeClr val="tx1"/>
                </a:solidFill>
                <a:latin typeface="Times New Roman" panose="02020603050405020304" pitchFamily="18" charset="0"/>
              </a:rPr>
              <a:t>  approx. 50% wind power</a:t>
            </a:r>
          </a:p>
          <a:p>
            <a:pPr>
              <a:spcBef>
                <a:spcPct val="0"/>
              </a:spcBef>
            </a:pPr>
            <a:r>
              <a:rPr lang="en-GB" altLang="da-DK" sz="2000" dirty="0">
                <a:solidFill>
                  <a:schemeClr val="tx1"/>
                </a:solidFill>
                <a:latin typeface="Times New Roman" panose="02020603050405020304" pitchFamily="18" charset="0"/>
              </a:rPr>
              <a:t>  High share of the world’s offshore power </a:t>
            </a:r>
          </a:p>
          <a:p>
            <a:pPr>
              <a:spcBef>
                <a:spcPct val="0"/>
              </a:spcBef>
            </a:pPr>
            <a:r>
              <a:rPr lang="en-GB" altLang="da-DK" sz="2000" dirty="0">
                <a:solidFill>
                  <a:schemeClr val="tx1"/>
                </a:solidFill>
                <a:latin typeface="Times New Roman" panose="02020603050405020304" pitchFamily="18" charset="0"/>
              </a:rPr>
              <a:t>  30-50% of electricity supplied by CHP</a:t>
            </a:r>
          </a:p>
          <a:p>
            <a:pPr>
              <a:spcBef>
                <a:spcPct val="0"/>
              </a:spcBef>
            </a:pPr>
            <a:r>
              <a:rPr lang="en-GB" altLang="da-DK" sz="2000" dirty="0">
                <a:solidFill>
                  <a:schemeClr val="tx1"/>
                </a:solidFill>
                <a:latin typeface="Times New Roman" panose="02020603050405020304" pitchFamily="18" charset="0"/>
              </a:rPr>
              <a:t>  &gt;50% District Heating</a:t>
            </a:r>
          </a:p>
          <a:p>
            <a:pPr>
              <a:spcBef>
                <a:spcPct val="0"/>
              </a:spcBef>
            </a:pPr>
            <a:r>
              <a:rPr lang="en-GB" altLang="da-DK" sz="2000" dirty="0">
                <a:solidFill>
                  <a:schemeClr val="tx1"/>
                </a:solidFill>
                <a:latin typeface="Times New Roman" panose="02020603050405020304" pitchFamily="18" charset="0"/>
              </a:rPr>
              <a:t> &gt; 40% Biogas in the natural gas supply</a:t>
            </a:r>
          </a:p>
        </p:txBody>
      </p:sp>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925" y="2935606"/>
            <a:ext cx="2228380"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a:blip r:embed="rId6"/>
          <a:stretch>
            <a:fillRect/>
          </a:stretch>
        </p:blipFill>
        <p:spPr>
          <a:xfrm>
            <a:off x="93345" y="3969068"/>
            <a:ext cx="3811034" cy="2116772"/>
          </a:xfrm>
          <a:prstGeom prst="rect">
            <a:avLst/>
          </a:prstGeom>
        </p:spPr>
      </p:pic>
      <p:pic>
        <p:nvPicPr>
          <p:cNvPr id="11" name="Billede 10"/>
          <p:cNvPicPr/>
          <p:nvPr/>
        </p:nvPicPr>
        <p:blipFill>
          <a:blip r:embed="rId7">
            <a:extLst>
              <a:ext uri="{28A0092B-C50C-407E-A947-70E740481C1C}">
                <a14:useLocalDpi xmlns:a14="http://schemas.microsoft.com/office/drawing/2010/main" val="0"/>
              </a:ext>
            </a:extLst>
          </a:blip>
          <a:srcRect/>
          <a:stretch>
            <a:fillRect/>
          </a:stretch>
        </p:blipFill>
        <p:spPr bwMode="auto">
          <a:xfrm>
            <a:off x="506951" y="1744772"/>
            <a:ext cx="1821180" cy="1722120"/>
          </a:xfrm>
          <a:prstGeom prst="rect">
            <a:avLst/>
          </a:prstGeom>
          <a:noFill/>
          <a:ln>
            <a:noFill/>
          </a:ln>
        </p:spPr>
      </p:pic>
      <p:pic>
        <p:nvPicPr>
          <p:cNvPr id="12"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6955" y="2934656"/>
            <a:ext cx="709613"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115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Bille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641" y="485486"/>
            <a:ext cx="9310054" cy="56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316" y="2049365"/>
            <a:ext cx="2279580" cy="128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31" y="3577273"/>
            <a:ext cx="1902620" cy="1424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IM000013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647" y="3330159"/>
            <a:ext cx="1538358" cy="139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2" name="Billed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336" y="662128"/>
            <a:ext cx="10186743" cy="517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IM000013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7612" y="2442846"/>
            <a:ext cx="11334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036" y="2606359"/>
            <a:ext cx="1539875" cy="86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80" y="5080953"/>
            <a:ext cx="1346200" cy="100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Billed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7735" y="5403693"/>
            <a:ext cx="1524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93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941389" y="451645"/>
            <a:ext cx="83899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TrueGillSansOneBold" pitchFamily="2" charset="0"/>
              </a:defRPr>
            </a:lvl2pPr>
            <a:lvl3pPr algn="ctr" rtl="0" eaLnBrk="0" fontAlgn="base" hangingPunct="0">
              <a:spcBef>
                <a:spcPct val="0"/>
              </a:spcBef>
              <a:spcAft>
                <a:spcPct val="0"/>
              </a:spcAft>
              <a:defRPr sz="4400">
                <a:solidFill>
                  <a:schemeClr val="bg2"/>
                </a:solidFill>
                <a:latin typeface="TrueGillSansOneBold" pitchFamily="2" charset="0"/>
              </a:defRPr>
            </a:lvl3pPr>
            <a:lvl4pPr algn="ctr" rtl="0" eaLnBrk="0" fontAlgn="base" hangingPunct="0">
              <a:spcBef>
                <a:spcPct val="0"/>
              </a:spcBef>
              <a:spcAft>
                <a:spcPct val="0"/>
              </a:spcAft>
              <a:defRPr sz="4400">
                <a:solidFill>
                  <a:schemeClr val="bg2"/>
                </a:solidFill>
                <a:latin typeface="TrueGillSansOneBold" pitchFamily="2" charset="0"/>
              </a:defRPr>
            </a:lvl4pPr>
            <a:lvl5pPr algn="ctr" rtl="0" eaLnBrk="0" fontAlgn="base" hangingPunct="0">
              <a:spcBef>
                <a:spcPct val="0"/>
              </a:spcBef>
              <a:spcAft>
                <a:spcPct val="0"/>
              </a:spcAft>
              <a:defRPr sz="4400">
                <a:solidFill>
                  <a:schemeClr val="bg2"/>
                </a:solidFill>
                <a:latin typeface="TrueGillSansOneBold" pitchFamily="2" charset="0"/>
              </a:defRPr>
            </a:lvl5pPr>
            <a:lvl6pPr marL="457200" algn="ctr" rtl="0" fontAlgn="base">
              <a:spcBef>
                <a:spcPct val="0"/>
              </a:spcBef>
              <a:spcAft>
                <a:spcPct val="0"/>
              </a:spcAft>
              <a:defRPr sz="4400">
                <a:solidFill>
                  <a:schemeClr val="bg2"/>
                </a:solidFill>
                <a:latin typeface="TrueGillSansOneBold" pitchFamily="2" charset="0"/>
              </a:defRPr>
            </a:lvl6pPr>
            <a:lvl7pPr marL="914400" algn="ctr" rtl="0" fontAlgn="base">
              <a:spcBef>
                <a:spcPct val="0"/>
              </a:spcBef>
              <a:spcAft>
                <a:spcPct val="0"/>
              </a:spcAft>
              <a:defRPr sz="4400">
                <a:solidFill>
                  <a:schemeClr val="bg2"/>
                </a:solidFill>
                <a:latin typeface="TrueGillSansOneBold" pitchFamily="2" charset="0"/>
              </a:defRPr>
            </a:lvl7pPr>
            <a:lvl8pPr marL="1371600" algn="ctr" rtl="0" fontAlgn="base">
              <a:spcBef>
                <a:spcPct val="0"/>
              </a:spcBef>
              <a:spcAft>
                <a:spcPct val="0"/>
              </a:spcAft>
              <a:defRPr sz="4400">
                <a:solidFill>
                  <a:schemeClr val="bg2"/>
                </a:solidFill>
                <a:latin typeface="TrueGillSansOneBold" pitchFamily="2" charset="0"/>
              </a:defRPr>
            </a:lvl8pPr>
            <a:lvl9pPr marL="1828800" algn="ctr" rtl="0" fontAlgn="base">
              <a:spcBef>
                <a:spcPct val="0"/>
              </a:spcBef>
              <a:spcAft>
                <a:spcPct val="0"/>
              </a:spcAft>
              <a:defRPr sz="4400">
                <a:solidFill>
                  <a:schemeClr val="bg2"/>
                </a:solidFill>
                <a:latin typeface="TrueGillSansOneBold" pitchFamily="2" charset="0"/>
              </a:defRPr>
            </a:lvl9pPr>
          </a:lstStyle>
          <a:p>
            <a:pPr algn="l">
              <a:defRPr/>
            </a:pPr>
            <a:r>
              <a:rPr lang="en-US" altLang="da-DK" sz="4000" kern="0" dirty="0">
                <a:solidFill>
                  <a:schemeClr val="tx1"/>
                </a:solidFill>
              </a:rPr>
              <a:t>Existing distribution grids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1" y="1760856"/>
            <a:ext cx="3922713" cy="214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Billed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357" y="1557181"/>
            <a:ext cx="6615322" cy="398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69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1419688" y="503577"/>
            <a:ext cx="4030663" cy="1143000"/>
          </a:xfrm>
          <a:ln>
            <a:solidFill>
              <a:schemeClr val="tx1"/>
            </a:solidFill>
            <a:miter lim="800000"/>
            <a:headEnd/>
            <a:tailEnd/>
          </a:ln>
        </p:spPr>
        <p:txBody>
          <a:bodyPr/>
          <a:lstStyle/>
          <a:p>
            <a:pPr algn="l"/>
            <a:r>
              <a:rPr lang="da-DK" altLang="da-DK">
                <a:solidFill>
                  <a:schemeClr val="tx1"/>
                </a:solidFill>
              </a:rPr>
              <a:t>www.4DH.dk</a:t>
            </a:r>
          </a:p>
        </p:txBody>
      </p:sp>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714" y="293689"/>
            <a:ext cx="2332037"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484" y="2970044"/>
            <a:ext cx="1893888"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331" y="1253155"/>
            <a:ext cx="1908175"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395" y="3208955"/>
            <a:ext cx="1789112"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26" y="2051697"/>
            <a:ext cx="4835525" cy="33861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5660" y="1396853"/>
            <a:ext cx="3322638"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714" y="5842955"/>
            <a:ext cx="1012729" cy="71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1681" y="5886904"/>
            <a:ext cx="3552825" cy="714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9444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Bille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9264" y="147639"/>
            <a:ext cx="8753475"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Energy">
            <a:hlinkClick r:id="rId3" tooltip="View Energy Article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1" y="2420939"/>
            <a:ext cx="1133475" cy="151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389" y="2752725"/>
            <a:ext cx="1049337" cy="149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051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9CB47-BD85-A4B8-9BA3-BF387E01B25F}"/>
              </a:ext>
            </a:extLst>
          </p:cNvPr>
          <p:cNvSpPr>
            <a:spLocks noGrp="1"/>
          </p:cNvSpPr>
          <p:nvPr>
            <p:ph type="title"/>
          </p:nvPr>
        </p:nvSpPr>
        <p:spPr>
          <a:xfrm>
            <a:off x="516859" y="382035"/>
            <a:ext cx="10972800" cy="576064"/>
          </a:xfrm>
        </p:spPr>
        <p:txBody>
          <a:bodyPr/>
          <a:lstStyle/>
          <a:p>
            <a:r>
              <a:rPr lang="da-DK" dirty="0"/>
              <a:t>4GDC: 4th Generation </a:t>
            </a:r>
            <a:r>
              <a:rPr lang="da-DK" dirty="0" err="1"/>
              <a:t>District</a:t>
            </a:r>
            <a:r>
              <a:rPr lang="da-DK" dirty="0"/>
              <a:t> </a:t>
            </a:r>
            <a:r>
              <a:rPr lang="da-DK" dirty="0" err="1"/>
              <a:t>Cooling</a:t>
            </a:r>
            <a:endParaRPr lang="da-DK" dirty="0"/>
          </a:p>
        </p:txBody>
      </p:sp>
      <p:pic>
        <p:nvPicPr>
          <p:cNvPr id="5" name="Billede 4">
            <a:extLst>
              <a:ext uri="{FF2B5EF4-FFF2-40B4-BE49-F238E27FC236}">
                <a16:creationId xmlns:a16="http://schemas.microsoft.com/office/drawing/2014/main" id="{FC01CA71-A416-93E9-4659-0D6355A86350}"/>
              </a:ext>
            </a:extLst>
          </p:cNvPr>
          <p:cNvPicPr>
            <a:picLocks noChangeAspect="1"/>
          </p:cNvPicPr>
          <p:nvPr/>
        </p:nvPicPr>
        <p:blipFill>
          <a:blip r:embed="rId2"/>
          <a:stretch>
            <a:fillRect/>
          </a:stretch>
        </p:blipFill>
        <p:spPr>
          <a:xfrm>
            <a:off x="920935" y="1216241"/>
            <a:ext cx="7022598" cy="5259724"/>
          </a:xfrm>
          <a:prstGeom prst="rect">
            <a:avLst/>
          </a:prstGeom>
          <a:ln>
            <a:solidFill>
              <a:schemeClr val="accent1"/>
            </a:solidFill>
          </a:ln>
        </p:spPr>
      </p:pic>
      <p:pic>
        <p:nvPicPr>
          <p:cNvPr id="7" name="Billede 6">
            <a:extLst>
              <a:ext uri="{FF2B5EF4-FFF2-40B4-BE49-F238E27FC236}">
                <a16:creationId xmlns:a16="http://schemas.microsoft.com/office/drawing/2014/main" id="{B159FB42-1D6D-2DD1-DD5E-45DF634C2D4B}"/>
              </a:ext>
            </a:extLst>
          </p:cNvPr>
          <p:cNvPicPr>
            <a:picLocks noChangeAspect="1"/>
          </p:cNvPicPr>
          <p:nvPr/>
        </p:nvPicPr>
        <p:blipFill>
          <a:blip r:embed="rId3"/>
          <a:stretch>
            <a:fillRect/>
          </a:stretch>
        </p:blipFill>
        <p:spPr>
          <a:xfrm>
            <a:off x="8571649" y="550415"/>
            <a:ext cx="2848355" cy="3813287"/>
          </a:xfrm>
          <a:prstGeom prst="rect">
            <a:avLst/>
          </a:prstGeom>
          <a:ln>
            <a:solidFill>
              <a:schemeClr val="tx1"/>
            </a:solidFill>
          </a:ln>
        </p:spPr>
      </p:pic>
    </p:spTree>
    <p:extLst>
      <p:ext uri="{BB962C8B-B14F-4D97-AF65-F5344CB8AC3E}">
        <p14:creationId xmlns:p14="http://schemas.microsoft.com/office/powerpoint/2010/main" val="1963054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a:xfrm>
            <a:off x="421420" y="402825"/>
            <a:ext cx="7772400" cy="1143000"/>
          </a:xfrm>
        </p:spPr>
        <p:txBody>
          <a:bodyPr>
            <a:normAutofit fontScale="90000"/>
          </a:bodyPr>
          <a:lstStyle/>
          <a:p>
            <a:pPr algn="l"/>
            <a:r>
              <a:rPr lang="en-US" altLang="da-DK" sz="4000" dirty="0"/>
              <a:t>Heating solutions and</a:t>
            </a:r>
            <a:br>
              <a:rPr lang="en-US" altLang="da-DK" sz="4000" dirty="0"/>
            </a:br>
            <a:r>
              <a:rPr lang="en-US" altLang="da-DK" sz="4000" dirty="0"/>
              <a:t>storage and grid infrastructures</a:t>
            </a:r>
          </a:p>
        </p:txBody>
      </p:sp>
      <p:pic>
        <p:nvPicPr>
          <p:cNvPr id="2" name="Billede 1"/>
          <p:cNvPicPr>
            <a:picLocks noChangeAspect="1"/>
          </p:cNvPicPr>
          <p:nvPr/>
        </p:nvPicPr>
        <p:blipFill>
          <a:blip r:embed="rId2"/>
          <a:stretch>
            <a:fillRect/>
          </a:stretch>
        </p:blipFill>
        <p:spPr>
          <a:xfrm>
            <a:off x="9231285" y="2037715"/>
            <a:ext cx="2619505" cy="3337269"/>
          </a:xfrm>
          <a:prstGeom prst="rect">
            <a:avLst/>
          </a:prstGeom>
          <a:ln>
            <a:solidFill>
              <a:schemeClr val="tx1"/>
            </a:solidFill>
          </a:ln>
        </p:spPr>
      </p:pic>
      <p:pic>
        <p:nvPicPr>
          <p:cNvPr id="3" name="Billede 2"/>
          <p:cNvPicPr>
            <a:picLocks noChangeAspect="1"/>
          </p:cNvPicPr>
          <p:nvPr/>
        </p:nvPicPr>
        <p:blipFill>
          <a:blip r:embed="rId3"/>
          <a:stretch>
            <a:fillRect/>
          </a:stretch>
        </p:blipFill>
        <p:spPr>
          <a:xfrm>
            <a:off x="6779197" y="360377"/>
            <a:ext cx="4904175" cy="1929290"/>
          </a:xfrm>
          <a:prstGeom prst="rect">
            <a:avLst/>
          </a:prstGeom>
          <a:ln>
            <a:solidFill>
              <a:schemeClr val="tx1"/>
            </a:solidFill>
          </a:ln>
        </p:spPr>
      </p:pic>
      <p:graphicFrame>
        <p:nvGraphicFramePr>
          <p:cNvPr id="9" name="Pladsholder til indhold 4"/>
          <p:cNvGraphicFramePr>
            <a:graphicFrameLocks noGrp="1"/>
          </p:cNvGraphicFramePr>
          <p:nvPr>
            <p:ph idx="1"/>
          </p:nvPr>
        </p:nvGraphicFramePr>
        <p:xfrm>
          <a:off x="421421" y="1973250"/>
          <a:ext cx="7904308" cy="4039293"/>
        </p:xfrm>
        <a:graphic>
          <a:graphicData uri="http://schemas.openxmlformats.org/drawingml/2006/table">
            <a:tbl>
              <a:tblPr firstRow="1" bandRow="1">
                <a:tableStyleId>{5C22544A-7EE6-4342-B048-85BDC9FD1C3A}</a:tableStyleId>
              </a:tblPr>
              <a:tblGrid>
                <a:gridCol w="1786070">
                  <a:extLst>
                    <a:ext uri="{9D8B030D-6E8A-4147-A177-3AD203B41FA5}">
                      <a16:colId xmlns:a16="http://schemas.microsoft.com/office/drawing/2014/main" val="4071151508"/>
                    </a:ext>
                  </a:extLst>
                </a:gridCol>
                <a:gridCol w="2957410">
                  <a:extLst>
                    <a:ext uri="{9D8B030D-6E8A-4147-A177-3AD203B41FA5}">
                      <a16:colId xmlns:a16="http://schemas.microsoft.com/office/drawing/2014/main" val="1611540542"/>
                    </a:ext>
                  </a:extLst>
                </a:gridCol>
                <a:gridCol w="3160828">
                  <a:extLst>
                    <a:ext uri="{9D8B030D-6E8A-4147-A177-3AD203B41FA5}">
                      <a16:colId xmlns:a16="http://schemas.microsoft.com/office/drawing/2014/main" val="741933532"/>
                    </a:ext>
                  </a:extLst>
                </a:gridCol>
              </a:tblGrid>
              <a:tr h="550148">
                <a:tc>
                  <a:txBody>
                    <a:bodyPr/>
                    <a:lstStyle/>
                    <a:p>
                      <a:r>
                        <a:rPr lang="en-US" sz="1800" noProof="0" dirty="0"/>
                        <a:t>Scenario</a:t>
                      </a:r>
                    </a:p>
                  </a:txBody>
                  <a:tcPr marL="91436" marR="91436" marT="45732" marB="45732"/>
                </a:tc>
                <a:tc>
                  <a:txBody>
                    <a:bodyPr/>
                    <a:lstStyle/>
                    <a:p>
                      <a:r>
                        <a:rPr lang="en-US" sz="1800" noProof="0" dirty="0"/>
                        <a:t>Without</a:t>
                      </a:r>
                      <a:r>
                        <a:rPr lang="en-US" sz="1800" baseline="0" noProof="0" dirty="0"/>
                        <a:t> Savings</a:t>
                      </a:r>
                      <a:endParaRPr lang="en-US" sz="1800" noProof="0" dirty="0"/>
                    </a:p>
                    <a:p>
                      <a:r>
                        <a:rPr lang="en-US" sz="1800" noProof="0" dirty="0"/>
                        <a:t>47 TWh/year</a:t>
                      </a:r>
                    </a:p>
                  </a:txBody>
                  <a:tcPr marL="91436" marR="91436" marT="45732" marB="45732"/>
                </a:tc>
                <a:tc>
                  <a:txBody>
                    <a:bodyPr/>
                    <a:lstStyle/>
                    <a:p>
                      <a:r>
                        <a:rPr lang="en-US" sz="1800" noProof="0" dirty="0"/>
                        <a:t>With</a:t>
                      </a:r>
                      <a:r>
                        <a:rPr lang="en-US" sz="1800" baseline="0" noProof="0" dirty="0"/>
                        <a:t> Savings</a:t>
                      </a:r>
                      <a:endParaRPr lang="en-US" sz="1800" noProof="0" dirty="0"/>
                    </a:p>
                    <a:p>
                      <a:r>
                        <a:rPr lang="en-US" sz="1800" noProof="0" dirty="0"/>
                        <a:t>28 TWh/year</a:t>
                      </a:r>
                    </a:p>
                  </a:txBody>
                  <a:tcPr marL="91436" marR="91436" marT="45732" marB="45732"/>
                </a:tc>
                <a:extLst>
                  <a:ext uri="{0D108BD9-81ED-4DB2-BD59-A6C34878D82A}">
                    <a16:rowId xmlns:a16="http://schemas.microsoft.com/office/drawing/2014/main" val="2249154608"/>
                  </a:ext>
                </a:extLst>
              </a:tr>
              <a:tr h="1021701">
                <a:tc>
                  <a:txBody>
                    <a:bodyPr/>
                    <a:lstStyle/>
                    <a:p>
                      <a:r>
                        <a:rPr lang="en-US" sz="1600" noProof="0" dirty="0"/>
                        <a:t>Electric</a:t>
                      </a:r>
                      <a:r>
                        <a:rPr lang="en-US" sz="1600" baseline="0" noProof="0" dirty="0"/>
                        <a:t> Hating</a:t>
                      </a:r>
                      <a:endParaRPr lang="en-US" sz="1600" noProof="0" dirty="0"/>
                    </a:p>
                    <a:p>
                      <a:r>
                        <a:rPr lang="en-US" sz="1600" noProof="0" dirty="0"/>
                        <a:t>(Smart Grid..!!?)</a:t>
                      </a:r>
                    </a:p>
                  </a:txBody>
                  <a:tcPr marL="91436" marR="91436" marT="45732" marB="45732"/>
                </a:tc>
                <a:tc>
                  <a:txBody>
                    <a:bodyPr/>
                    <a:lstStyle/>
                    <a:p>
                      <a:r>
                        <a:rPr lang="en-US" sz="1600" noProof="0" dirty="0"/>
                        <a:t>13,000 MW Wind (25</a:t>
                      </a:r>
                      <a:r>
                        <a:rPr lang="en-US" sz="1600" baseline="0" noProof="0" dirty="0"/>
                        <a:t> GEUR</a:t>
                      </a:r>
                      <a:r>
                        <a:rPr lang="en-US" sz="1600" noProof="0" dirty="0"/>
                        <a:t>)</a:t>
                      </a:r>
                    </a:p>
                    <a:p>
                      <a:r>
                        <a:rPr lang="en-US" sz="1600" noProof="0" dirty="0"/>
                        <a:t>24,000 MW hour</a:t>
                      </a:r>
                      <a:r>
                        <a:rPr lang="en-US" sz="1600" baseline="0" noProof="0" dirty="0"/>
                        <a:t> peak</a:t>
                      </a:r>
                      <a:endParaRPr lang="en-US" sz="1600" noProof="0" dirty="0"/>
                    </a:p>
                    <a:p>
                      <a:r>
                        <a:rPr lang="en-US" sz="1600" noProof="0" dirty="0"/>
                        <a:t>10 TWh Storage (2,000 GEUR)</a:t>
                      </a:r>
                    </a:p>
                  </a:txBody>
                  <a:tcPr marL="91436" marR="91436" marT="45732" marB="45732"/>
                </a:tc>
                <a:tc>
                  <a:txBody>
                    <a:bodyPr/>
                    <a:lstStyle/>
                    <a:p>
                      <a:r>
                        <a:rPr lang="en-US" sz="1600" noProof="0" dirty="0"/>
                        <a:t>8,000 MW wind</a:t>
                      </a:r>
                    </a:p>
                    <a:p>
                      <a:r>
                        <a:rPr lang="en-US" sz="1600" noProof="0" dirty="0"/>
                        <a:t>15,000 MW hour</a:t>
                      </a:r>
                      <a:r>
                        <a:rPr lang="en-US" sz="1600" baseline="0" noProof="0" dirty="0"/>
                        <a:t> peak</a:t>
                      </a:r>
                      <a:endParaRPr lang="en-US" sz="1600" noProof="0" dirty="0"/>
                    </a:p>
                    <a:p>
                      <a:r>
                        <a:rPr lang="en-US" sz="1600" noProof="0" dirty="0"/>
                        <a:t>5 TWh storage</a:t>
                      </a:r>
                      <a:r>
                        <a:rPr lang="en-US" sz="1600" baseline="0" noProof="0" dirty="0"/>
                        <a:t> </a:t>
                      </a:r>
                      <a:r>
                        <a:rPr lang="en-US" sz="1600" noProof="0" dirty="0"/>
                        <a:t>(900</a:t>
                      </a:r>
                      <a:r>
                        <a:rPr lang="en-US" sz="1600" baseline="0" noProof="0" dirty="0"/>
                        <a:t> GEUR)</a:t>
                      </a:r>
                      <a:endParaRPr lang="en-US" sz="1600" noProof="0" dirty="0"/>
                    </a:p>
                  </a:txBody>
                  <a:tcPr marL="91436" marR="91436" marT="45732" marB="45732"/>
                </a:tc>
                <a:extLst>
                  <a:ext uri="{0D108BD9-81ED-4DB2-BD59-A6C34878D82A}">
                    <a16:rowId xmlns:a16="http://schemas.microsoft.com/office/drawing/2014/main" val="1266576863"/>
                  </a:ext>
                </a:extLst>
              </a:tr>
              <a:tr h="1126334">
                <a:tc>
                  <a:txBody>
                    <a:bodyPr/>
                    <a:lstStyle/>
                    <a:p>
                      <a:r>
                        <a:rPr lang="en-US" sz="1600" noProof="0" dirty="0"/>
                        <a:t>Individual</a:t>
                      </a:r>
                      <a:r>
                        <a:rPr lang="en-US" sz="1600" baseline="0" noProof="0" dirty="0"/>
                        <a:t> </a:t>
                      </a:r>
                    </a:p>
                    <a:p>
                      <a:r>
                        <a:rPr lang="en-US" sz="1600" baseline="0" noProof="0" dirty="0"/>
                        <a:t>Heat Pumps</a:t>
                      </a:r>
                      <a:endParaRPr lang="en-US" sz="1600" noProof="0" dirty="0"/>
                    </a:p>
                    <a:p>
                      <a:r>
                        <a:rPr lang="en-US" sz="1600" noProof="0" dirty="0"/>
                        <a:t>(Smart Grid..!)</a:t>
                      </a:r>
                    </a:p>
                  </a:txBody>
                  <a:tcPr marL="91436" marR="91436" marT="45732" marB="45732"/>
                </a:tc>
                <a:tc>
                  <a:txBody>
                    <a:bodyPr/>
                    <a:lstStyle/>
                    <a:p>
                      <a:r>
                        <a:rPr lang="en-US" sz="1600" noProof="0" dirty="0"/>
                        <a:t>5,000 MW Wind</a:t>
                      </a:r>
                    </a:p>
                    <a:p>
                      <a:r>
                        <a:rPr lang="en-US" sz="1600" noProof="0" dirty="0"/>
                        <a:t>17,000 MW hour</a:t>
                      </a:r>
                      <a:r>
                        <a:rPr lang="en-US" sz="1600" baseline="0" noProof="0" dirty="0"/>
                        <a:t> peak</a:t>
                      </a:r>
                      <a:endParaRPr lang="en-US" sz="1600" noProof="0" dirty="0"/>
                    </a:p>
                    <a:p>
                      <a:r>
                        <a:rPr lang="en-US" sz="1600" noProof="0" dirty="0"/>
                        <a:t>3.7 TWh storage (750</a:t>
                      </a:r>
                      <a:r>
                        <a:rPr lang="en-US" sz="1600" baseline="0" noProof="0" dirty="0"/>
                        <a:t> GEUR </a:t>
                      </a:r>
                      <a:r>
                        <a:rPr lang="en-US" sz="1600" noProof="0" dirty="0"/>
                        <a:t>)</a:t>
                      </a:r>
                    </a:p>
                  </a:txBody>
                  <a:tcPr marL="91436" marR="91436" marT="45732" marB="45732"/>
                </a:tc>
                <a:tc>
                  <a:txBody>
                    <a:bodyPr/>
                    <a:lstStyle/>
                    <a:p>
                      <a:r>
                        <a:rPr lang="en-US" sz="1600" noProof="0" dirty="0"/>
                        <a:t>2,500 MW Wind</a:t>
                      </a:r>
                    </a:p>
                    <a:p>
                      <a:r>
                        <a:rPr lang="en-US" sz="1600" noProof="0" dirty="0"/>
                        <a:t>12,000 MW hour</a:t>
                      </a:r>
                      <a:r>
                        <a:rPr lang="en-US" sz="1600" baseline="0" noProof="0" dirty="0"/>
                        <a:t> peak</a:t>
                      </a:r>
                      <a:endParaRPr lang="en-US" sz="1600" noProof="0" dirty="0"/>
                    </a:p>
                    <a:p>
                      <a:r>
                        <a:rPr lang="en-US" sz="1600" noProof="0" dirty="0"/>
                        <a:t>2 TWh Storage (400</a:t>
                      </a:r>
                      <a:r>
                        <a:rPr lang="en-US" sz="1600" baseline="0" noProof="0" dirty="0"/>
                        <a:t> GEUR</a:t>
                      </a:r>
                      <a:r>
                        <a:rPr lang="en-US" sz="1600" noProof="0" dirty="0"/>
                        <a:t>) </a:t>
                      </a:r>
                    </a:p>
                    <a:p>
                      <a:r>
                        <a:rPr lang="en-US" sz="1600" noProof="0" dirty="0"/>
                        <a:t>..or</a:t>
                      </a:r>
                      <a:r>
                        <a:rPr lang="en-US" sz="1600" baseline="0" noProof="0" dirty="0"/>
                        <a:t> heat storage</a:t>
                      </a:r>
                      <a:r>
                        <a:rPr lang="en-US" sz="1600" noProof="0" dirty="0"/>
                        <a:t> </a:t>
                      </a:r>
                    </a:p>
                    <a:p>
                      <a:r>
                        <a:rPr lang="en-US" sz="1600" noProof="0" dirty="0"/>
                        <a:t>        </a:t>
                      </a:r>
                      <a:r>
                        <a:rPr lang="en-US" sz="1600" baseline="0" noProof="0" dirty="0"/>
                        <a:t>   </a:t>
                      </a:r>
                      <a:r>
                        <a:rPr lang="en-US" sz="1600" noProof="0" dirty="0"/>
                        <a:t>20-30 m3/household</a:t>
                      </a:r>
                    </a:p>
                  </a:txBody>
                  <a:tcPr marL="91436" marR="91436" marT="45732" marB="45732"/>
                </a:tc>
                <a:extLst>
                  <a:ext uri="{0D108BD9-81ED-4DB2-BD59-A6C34878D82A}">
                    <a16:rowId xmlns:a16="http://schemas.microsoft.com/office/drawing/2014/main" val="3991995020"/>
                  </a:ext>
                </a:extLst>
              </a:tr>
              <a:tr h="1021701">
                <a:tc>
                  <a:txBody>
                    <a:bodyPr/>
                    <a:lstStyle/>
                    <a:p>
                      <a:r>
                        <a:rPr lang="en-US" sz="1600" noProof="0" dirty="0"/>
                        <a:t>District Heating Indv.</a:t>
                      </a:r>
                      <a:r>
                        <a:rPr lang="en-US" sz="1600" baseline="0" noProof="0" dirty="0"/>
                        <a:t> Heat Pumps (Smart Energy System)</a:t>
                      </a:r>
                      <a:endParaRPr lang="en-US" sz="1600" noProof="0" dirty="0"/>
                    </a:p>
                  </a:txBody>
                  <a:tcPr marL="91436" marR="91436" marT="45732" marB="45732"/>
                </a:tc>
                <a:tc>
                  <a:txBody>
                    <a:bodyPr/>
                    <a:lstStyle/>
                    <a:p>
                      <a:pPr marL="0" indent="0">
                        <a:buFont typeface="Wingdings" panose="05000000000000000000" pitchFamily="2" charset="2"/>
                        <a:buNone/>
                      </a:pPr>
                      <a:r>
                        <a:rPr lang="en-US" sz="1600" noProof="0" dirty="0"/>
                        <a:t>2,600 MW Wind (plus biomass)</a:t>
                      </a:r>
                    </a:p>
                    <a:p>
                      <a:pPr marL="0" indent="0">
                        <a:buFont typeface="Wingdings" panose="05000000000000000000" pitchFamily="2" charset="2"/>
                        <a:buNone/>
                      </a:pPr>
                      <a:r>
                        <a:rPr lang="en-US" sz="1600" noProof="0" dirty="0"/>
                        <a:t>hour peak &lt; 8300 MW</a:t>
                      </a:r>
                    </a:p>
                    <a:p>
                      <a:pPr marL="0" indent="0">
                        <a:buFont typeface="Wingdings" panose="05000000000000000000" pitchFamily="2" charset="2"/>
                        <a:buNone/>
                      </a:pPr>
                      <a:r>
                        <a:rPr lang="en-US" sz="1600" noProof="0" dirty="0"/>
                        <a:t>Storage…!!??</a:t>
                      </a:r>
                    </a:p>
                  </a:txBody>
                  <a:tcPr marL="91436" marR="91436" marT="45732" marB="45732"/>
                </a:tc>
                <a:tc>
                  <a:txBody>
                    <a:bodyPr/>
                    <a:lstStyle/>
                    <a:p>
                      <a:r>
                        <a:rPr lang="en-US" sz="1600" noProof="0" dirty="0"/>
                        <a:t>1,500</a:t>
                      </a:r>
                      <a:r>
                        <a:rPr lang="en-US" sz="1600" baseline="0" noProof="0" dirty="0"/>
                        <a:t> MW wind </a:t>
                      </a:r>
                    </a:p>
                    <a:p>
                      <a:r>
                        <a:rPr lang="en-US" sz="1600" baseline="0" noProof="0" dirty="0"/>
                        <a:t>(plus recycling etc.)</a:t>
                      </a:r>
                    </a:p>
                    <a:p>
                      <a:r>
                        <a:rPr lang="en-US" sz="1600" baseline="0" noProof="0" dirty="0"/>
                        <a:t>Hour peak &lt; 7,500 MW</a:t>
                      </a:r>
                    </a:p>
                    <a:p>
                      <a:r>
                        <a:rPr lang="en-US" sz="1600" noProof="0" dirty="0"/>
                        <a:t>Heat</a:t>
                      </a:r>
                      <a:r>
                        <a:rPr lang="en-US" sz="1600" baseline="0" noProof="0" dirty="0"/>
                        <a:t> storage &lt; 1 GEUR</a:t>
                      </a:r>
                      <a:endParaRPr lang="en-US" sz="1600" noProof="0" dirty="0"/>
                    </a:p>
                  </a:txBody>
                  <a:tcPr marL="91436" marR="91436" marT="45732" marB="45732"/>
                </a:tc>
                <a:extLst>
                  <a:ext uri="{0D108BD9-81ED-4DB2-BD59-A6C34878D82A}">
                    <a16:rowId xmlns:a16="http://schemas.microsoft.com/office/drawing/2014/main" val="3663825134"/>
                  </a:ext>
                </a:extLst>
              </a:tr>
            </a:tbl>
          </a:graphicData>
        </a:graphic>
      </p:graphicFrame>
    </p:spTree>
    <p:extLst>
      <p:ext uri="{BB962C8B-B14F-4D97-AF65-F5344CB8AC3E}">
        <p14:creationId xmlns:p14="http://schemas.microsoft.com/office/powerpoint/2010/main" val="164575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GB" altLang="da-DK" dirty="0">
                <a:solidFill>
                  <a:schemeClr val="tx1"/>
                </a:solidFill>
              </a:rPr>
              <a:t>Heat Roadmap Europe</a:t>
            </a:r>
          </a:p>
        </p:txBody>
      </p:sp>
      <p:pic>
        <p:nvPicPr>
          <p:cNvPr id="32771"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586" y="1789232"/>
            <a:ext cx="11779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792289"/>
            <a:ext cx="4572000" cy="3429000"/>
          </a:xfrm>
          <a:prstGeom prst="rect">
            <a:avLst/>
          </a:prstGeom>
          <a:solidFill>
            <a:schemeClr val="tx1"/>
          </a:solidFill>
          <a:ln w="9525">
            <a:solidFill>
              <a:schemeClr val="tx1"/>
            </a:solidFill>
            <a:miter lim="800000"/>
            <a:headEnd/>
            <a:tailEnd/>
          </a:ln>
        </p:spPr>
      </p:pic>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040" y="1690690"/>
            <a:ext cx="2039938" cy="2879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2095" y="3016253"/>
            <a:ext cx="2038350" cy="2879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775" name="Billede 4" descr="EuroheatNewLogo"/>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8340090" y="464346"/>
            <a:ext cx="15843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6" name="Objekt 1"/>
          <p:cNvGraphicFramePr>
            <a:graphicFrameLocks noChangeAspect="1"/>
          </p:cNvGraphicFramePr>
          <p:nvPr/>
        </p:nvGraphicFramePr>
        <p:xfrm>
          <a:off x="7813040" y="5086356"/>
          <a:ext cx="749300" cy="863600"/>
        </p:xfrm>
        <a:graphic>
          <a:graphicData uri="http://schemas.openxmlformats.org/presentationml/2006/ole">
            <mc:AlternateContent xmlns:mc="http://schemas.openxmlformats.org/markup-compatibility/2006">
              <mc:Choice xmlns:v="urn:schemas-microsoft-com:vml" Requires="v">
                <p:oleObj name="Bitmapbillede" r:id="rId8" imgW="990738" imgH="1133633" progId="PBrush">
                  <p:embed/>
                </p:oleObj>
              </mc:Choice>
              <mc:Fallback>
                <p:oleObj name="Bitmapbillede" r:id="rId8" imgW="990738" imgH="1133633" progId="PBrush">
                  <p:embed/>
                  <p:pic>
                    <p:nvPicPr>
                      <p:cNvPr id="32776" name="Objek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3040" y="5086356"/>
                        <a:ext cx="749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77" name="Billede 1" descr="Beskrivelse: cid:image002.png@01CB9CEB.47F0EB9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0558" y="5349881"/>
            <a:ext cx="1871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5" descr="http://www.ecofys.com/styles/default/img/logo_ecofys.gif">
            <a:hlinkClick r:id="rId11" tooltip="Ecofys hom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5971" y="4384042"/>
            <a:ext cx="1746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462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CBD33-65C8-63C9-B547-D5E58790FA94}"/>
              </a:ext>
            </a:extLst>
          </p:cNvPr>
          <p:cNvSpPr>
            <a:spLocks noGrp="1"/>
          </p:cNvSpPr>
          <p:nvPr>
            <p:ph type="title"/>
          </p:nvPr>
        </p:nvSpPr>
        <p:spPr/>
        <p:txBody>
          <a:bodyPr/>
          <a:lstStyle/>
          <a:p>
            <a:r>
              <a:rPr lang="da-DK" dirty="0"/>
              <a:t>Hydrogen for heating of houses..???</a:t>
            </a:r>
          </a:p>
        </p:txBody>
      </p:sp>
      <p:pic>
        <p:nvPicPr>
          <p:cNvPr id="12" name="Billede 11">
            <a:extLst>
              <a:ext uri="{FF2B5EF4-FFF2-40B4-BE49-F238E27FC236}">
                <a16:creationId xmlns:a16="http://schemas.microsoft.com/office/drawing/2014/main" id="{B193040B-A7AA-2B96-12E0-3ADFAEAABD8E}"/>
              </a:ext>
            </a:extLst>
          </p:cNvPr>
          <p:cNvPicPr>
            <a:picLocks noChangeAspect="1"/>
          </p:cNvPicPr>
          <p:nvPr/>
        </p:nvPicPr>
        <p:blipFill>
          <a:blip r:embed="rId2"/>
          <a:stretch>
            <a:fillRect/>
          </a:stretch>
        </p:blipFill>
        <p:spPr>
          <a:xfrm>
            <a:off x="456124" y="2214739"/>
            <a:ext cx="2534949" cy="3429637"/>
          </a:xfrm>
          <a:prstGeom prst="rect">
            <a:avLst/>
          </a:prstGeom>
        </p:spPr>
      </p:pic>
      <p:sp>
        <p:nvSpPr>
          <p:cNvPr id="13" name="Rectangle 13">
            <a:extLst>
              <a:ext uri="{FF2B5EF4-FFF2-40B4-BE49-F238E27FC236}">
                <a16:creationId xmlns:a16="http://schemas.microsoft.com/office/drawing/2014/main" id="{ED0E8EB4-FE4E-EAD9-3D53-A77EB166DAB1}"/>
              </a:ext>
            </a:extLst>
          </p:cNvPr>
          <p:cNvSpPr>
            <a:spLocks noChangeArrowheads="1"/>
          </p:cNvSpPr>
          <p:nvPr/>
        </p:nvSpPr>
        <p:spPr bwMode="auto">
          <a:xfrm>
            <a:off x="1318274" y="4685507"/>
            <a:ext cx="606453"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Wind-</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turbine</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15 MW</a:t>
            </a:r>
          </a:p>
        </p:txBody>
      </p:sp>
      <p:pic>
        <p:nvPicPr>
          <p:cNvPr id="14" name="Billede 13">
            <a:extLst>
              <a:ext uri="{FF2B5EF4-FFF2-40B4-BE49-F238E27FC236}">
                <a16:creationId xmlns:a16="http://schemas.microsoft.com/office/drawing/2014/main" id="{29DDDA8E-9282-10D0-D7BE-25E06D6DB8AC}"/>
              </a:ext>
            </a:extLst>
          </p:cNvPr>
          <p:cNvPicPr>
            <a:picLocks noChangeAspect="1"/>
          </p:cNvPicPr>
          <p:nvPr/>
        </p:nvPicPr>
        <p:blipFill>
          <a:blip r:embed="rId2"/>
          <a:stretch>
            <a:fillRect/>
          </a:stretch>
        </p:blipFill>
        <p:spPr>
          <a:xfrm>
            <a:off x="3302993" y="2214738"/>
            <a:ext cx="2534949" cy="3429637"/>
          </a:xfrm>
          <a:prstGeom prst="rect">
            <a:avLst/>
          </a:prstGeom>
        </p:spPr>
      </p:pic>
      <p:pic>
        <p:nvPicPr>
          <p:cNvPr id="15" name="Billede 14">
            <a:extLst>
              <a:ext uri="{FF2B5EF4-FFF2-40B4-BE49-F238E27FC236}">
                <a16:creationId xmlns:a16="http://schemas.microsoft.com/office/drawing/2014/main" id="{9B78EFEC-8483-6D43-7841-B91105FD63D3}"/>
              </a:ext>
            </a:extLst>
          </p:cNvPr>
          <p:cNvPicPr>
            <a:picLocks noChangeAspect="1"/>
          </p:cNvPicPr>
          <p:nvPr/>
        </p:nvPicPr>
        <p:blipFill>
          <a:blip r:embed="rId2"/>
          <a:stretch>
            <a:fillRect/>
          </a:stretch>
        </p:blipFill>
        <p:spPr>
          <a:xfrm>
            <a:off x="6354058" y="2214739"/>
            <a:ext cx="2534949" cy="3429637"/>
          </a:xfrm>
          <a:prstGeom prst="rect">
            <a:avLst/>
          </a:prstGeom>
        </p:spPr>
      </p:pic>
      <p:pic>
        <p:nvPicPr>
          <p:cNvPr id="16" name="Billede 15">
            <a:extLst>
              <a:ext uri="{FF2B5EF4-FFF2-40B4-BE49-F238E27FC236}">
                <a16:creationId xmlns:a16="http://schemas.microsoft.com/office/drawing/2014/main" id="{21C339F3-7E2C-6D36-A7F6-E61E222A25AD}"/>
              </a:ext>
            </a:extLst>
          </p:cNvPr>
          <p:cNvPicPr>
            <a:picLocks noChangeAspect="1"/>
          </p:cNvPicPr>
          <p:nvPr/>
        </p:nvPicPr>
        <p:blipFill>
          <a:blip r:embed="rId2"/>
          <a:stretch>
            <a:fillRect/>
          </a:stretch>
        </p:blipFill>
        <p:spPr>
          <a:xfrm>
            <a:off x="9200927" y="2214739"/>
            <a:ext cx="2534949" cy="3429637"/>
          </a:xfrm>
          <a:prstGeom prst="rect">
            <a:avLst/>
          </a:prstGeom>
        </p:spPr>
      </p:pic>
      <p:sp>
        <p:nvSpPr>
          <p:cNvPr id="17" name="Rectangle 13">
            <a:extLst>
              <a:ext uri="{FF2B5EF4-FFF2-40B4-BE49-F238E27FC236}">
                <a16:creationId xmlns:a16="http://schemas.microsoft.com/office/drawing/2014/main" id="{4DD18327-3669-C254-B7C2-3EFF68E17B86}"/>
              </a:ext>
            </a:extLst>
          </p:cNvPr>
          <p:cNvSpPr>
            <a:spLocks noChangeArrowheads="1"/>
          </p:cNvSpPr>
          <p:nvPr/>
        </p:nvSpPr>
        <p:spPr bwMode="auto">
          <a:xfrm>
            <a:off x="4267240" y="4685506"/>
            <a:ext cx="606453"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Wind-</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turbine</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15 MW</a:t>
            </a:r>
          </a:p>
        </p:txBody>
      </p:sp>
      <p:sp>
        <p:nvSpPr>
          <p:cNvPr id="18" name="Rectangle 13">
            <a:extLst>
              <a:ext uri="{FF2B5EF4-FFF2-40B4-BE49-F238E27FC236}">
                <a16:creationId xmlns:a16="http://schemas.microsoft.com/office/drawing/2014/main" id="{344EAEA6-7C02-B7C1-96F0-6707CC94AF31}"/>
              </a:ext>
            </a:extLst>
          </p:cNvPr>
          <p:cNvSpPr>
            <a:spLocks noChangeArrowheads="1"/>
          </p:cNvSpPr>
          <p:nvPr/>
        </p:nvSpPr>
        <p:spPr bwMode="auto">
          <a:xfrm>
            <a:off x="7299117" y="4685506"/>
            <a:ext cx="606453"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Wind-</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turbine</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15 MW</a:t>
            </a:r>
          </a:p>
        </p:txBody>
      </p:sp>
      <p:sp>
        <p:nvSpPr>
          <p:cNvPr id="19" name="Rectangle 13">
            <a:extLst>
              <a:ext uri="{FF2B5EF4-FFF2-40B4-BE49-F238E27FC236}">
                <a16:creationId xmlns:a16="http://schemas.microsoft.com/office/drawing/2014/main" id="{DE05B1E9-3562-1249-AF1B-9CB5B8AC01A8}"/>
              </a:ext>
            </a:extLst>
          </p:cNvPr>
          <p:cNvSpPr>
            <a:spLocks noChangeArrowheads="1"/>
          </p:cNvSpPr>
          <p:nvPr/>
        </p:nvSpPr>
        <p:spPr bwMode="auto">
          <a:xfrm>
            <a:off x="10165174" y="4685506"/>
            <a:ext cx="606453"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Wind-</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turbine</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15 MW</a:t>
            </a:r>
          </a:p>
        </p:txBody>
      </p:sp>
      <p:sp>
        <p:nvSpPr>
          <p:cNvPr id="20" name="Rectangle 13">
            <a:extLst>
              <a:ext uri="{FF2B5EF4-FFF2-40B4-BE49-F238E27FC236}">
                <a16:creationId xmlns:a16="http://schemas.microsoft.com/office/drawing/2014/main" id="{422BC9AF-40BA-B6D7-6BFA-F41EE096E728}"/>
              </a:ext>
            </a:extLst>
          </p:cNvPr>
          <p:cNvSpPr>
            <a:spLocks noChangeArrowheads="1"/>
          </p:cNvSpPr>
          <p:nvPr/>
        </p:nvSpPr>
        <p:spPr bwMode="auto">
          <a:xfrm>
            <a:off x="774562" y="1901933"/>
            <a:ext cx="1875650"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Hydrogen</a:t>
            </a:r>
          </a:p>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(Efficiency=0.65)</a:t>
            </a:r>
          </a:p>
        </p:txBody>
      </p:sp>
      <p:sp>
        <p:nvSpPr>
          <p:cNvPr id="21" name="Rectangle 13">
            <a:extLst>
              <a:ext uri="{FF2B5EF4-FFF2-40B4-BE49-F238E27FC236}">
                <a16:creationId xmlns:a16="http://schemas.microsoft.com/office/drawing/2014/main" id="{6283A348-9C23-048A-341E-DADE49229AA8}"/>
              </a:ext>
            </a:extLst>
          </p:cNvPr>
          <p:cNvSpPr>
            <a:spLocks noChangeArrowheads="1"/>
          </p:cNvSpPr>
          <p:nvPr/>
        </p:nvSpPr>
        <p:spPr bwMode="auto">
          <a:xfrm>
            <a:off x="3621779" y="1901933"/>
            <a:ext cx="1760712"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Electric Heating</a:t>
            </a:r>
          </a:p>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(COP=1)</a:t>
            </a:r>
          </a:p>
        </p:txBody>
      </p:sp>
      <p:sp>
        <p:nvSpPr>
          <p:cNvPr id="22" name="Rectangle 13">
            <a:extLst>
              <a:ext uri="{FF2B5EF4-FFF2-40B4-BE49-F238E27FC236}">
                <a16:creationId xmlns:a16="http://schemas.microsoft.com/office/drawing/2014/main" id="{2AD22C24-EAC2-6270-48C9-2EF30F34CAD0}"/>
              </a:ext>
            </a:extLst>
          </p:cNvPr>
          <p:cNvSpPr>
            <a:spLocks noChangeArrowheads="1"/>
          </p:cNvSpPr>
          <p:nvPr/>
        </p:nvSpPr>
        <p:spPr bwMode="auto">
          <a:xfrm>
            <a:off x="6593075" y="1944178"/>
            <a:ext cx="1760712" cy="541119"/>
          </a:xfrm>
          <a:prstGeom prst="rect">
            <a:avLst/>
          </a:prstGeom>
          <a:noFill/>
          <a:ln w="9525">
            <a:no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Heat Pumps</a:t>
            </a:r>
          </a:p>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(COP=3)</a:t>
            </a:r>
          </a:p>
        </p:txBody>
      </p:sp>
      <p:sp>
        <p:nvSpPr>
          <p:cNvPr id="23" name="Rectangle 13">
            <a:extLst>
              <a:ext uri="{FF2B5EF4-FFF2-40B4-BE49-F238E27FC236}">
                <a16:creationId xmlns:a16="http://schemas.microsoft.com/office/drawing/2014/main" id="{43311623-CE7E-2DC9-EBEC-4BA5ED7FD366}"/>
              </a:ext>
            </a:extLst>
          </p:cNvPr>
          <p:cNvSpPr>
            <a:spLocks noChangeArrowheads="1"/>
          </p:cNvSpPr>
          <p:nvPr/>
        </p:nvSpPr>
        <p:spPr bwMode="auto">
          <a:xfrm>
            <a:off x="9321078" y="1944178"/>
            <a:ext cx="2534949" cy="541119"/>
          </a:xfrm>
          <a:prstGeom prst="rect">
            <a:avLst/>
          </a:prstGeom>
          <a:noFill/>
          <a:ln w="9525">
            <a:no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Smart Energy Systems</a:t>
            </a:r>
          </a:p>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District Heating</a:t>
            </a:r>
          </a:p>
        </p:txBody>
      </p:sp>
      <p:sp>
        <p:nvSpPr>
          <p:cNvPr id="24" name="Pladsholder til indhold 2">
            <a:extLst>
              <a:ext uri="{FF2B5EF4-FFF2-40B4-BE49-F238E27FC236}">
                <a16:creationId xmlns:a16="http://schemas.microsoft.com/office/drawing/2014/main" id="{C87EF765-2A5B-4B6E-FB29-EB3665A15445}"/>
              </a:ext>
            </a:extLst>
          </p:cNvPr>
          <p:cNvSpPr txBox="1">
            <a:spLocks/>
          </p:cNvSpPr>
          <p:nvPr/>
        </p:nvSpPr>
        <p:spPr>
          <a:xfrm>
            <a:off x="1924727" y="3763696"/>
            <a:ext cx="1558448" cy="33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000" dirty="0">
                <a:solidFill>
                  <a:schemeClr val="accent6">
                    <a:lumMod val="50000"/>
                  </a:schemeClr>
                </a:solidFill>
              </a:rPr>
              <a:t>3,500 houses</a:t>
            </a:r>
          </a:p>
        </p:txBody>
      </p:sp>
      <p:sp>
        <p:nvSpPr>
          <p:cNvPr id="25" name="Pladsholder til indhold 2">
            <a:extLst>
              <a:ext uri="{FF2B5EF4-FFF2-40B4-BE49-F238E27FC236}">
                <a16:creationId xmlns:a16="http://schemas.microsoft.com/office/drawing/2014/main" id="{E25DAB72-C60D-284E-3457-86A1CE68B7C2}"/>
              </a:ext>
            </a:extLst>
          </p:cNvPr>
          <p:cNvSpPr txBox="1">
            <a:spLocks/>
          </p:cNvSpPr>
          <p:nvPr/>
        </p:nvSpPr>
        <p:spPr>
          <a:xfrm>
            <a:off x="4787015" y="3763696"/>
            <a:ext cx="1558448" cy="33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000" dirty="0">
                <a:solidFill>
                  <a:schemeClr val="accent6">
                    <a:lumMod val="50000"/>
                  </a:schemeClr>
                </a:solidFill>
              </a:rPr>
              <a:t>5,300 houses</a:t>
            </a:r>
          </a:p>
        </p:txBody>
      </p:sp>
      <p:sp>
        <p:nvSpPr>
          <p:cNvPr id="26" name="Pladsholder til indhold 2">
            <a:extLst>
              <a:ext uri="{FF2B5EF4-FFF2-40B4-BE49-F238E27FC236}">
                <a16:creationId xmlns:a16="http://schemas.microsoft.com/office/drawing/2014/main" id="{8EF951A5-9C44-1F57-CC2D-649D5A329914}"/>
              </a:ext>
            </a:extLst>
          </p:cNvPr>
          <p:cNvSpPr txBox="1">
            <a:spLocks/>
          </p:cNvSpPr>
          <p:nvPr/>
        </p:nvSpPr>
        <p:spPr>
          <a:xfrm>
            <a:off x="7719112" y="3775879"/>
            <a:ext cx="1692110" cy="3195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000" dirty="0">
                <a:solidFill>
                  <a:schemeClr val="accent6">
                    <a:lumMod val="50000"/>
                  </a:schemeClr>
                </a:solidFill>
              </a:rPr>
              <a:t>16,000 houses</a:t>
            </a:r>
          </a:p>
        </p:txBody>
      </p:sp>
      <p:sp>
        <p:nvSpPr>
          <p:cNvPr id="27" name="Pladsholder til indhold 2">
            <a:extLst>
              <a:ext uri="{FF2B5EF4-FFF2-40B4-BE49-F238E27FC236}">
                <a16:creationId xmlns:a16="http://schemas.microsoft.com/office/drawing/2014/main" id="{01A2F699-371D-971E-E3FA-260B6C17319F}"/>
              </a:ext>
            </a:extLst>
          </p:cNvPr>
          <p:cNvSpPr txBox="1">
            <a:spLocks/>
          </p:cNvSpPr>
          <p:nvPr/>
        </p:nvSpPr>
        <p:spPr>
          <a:xfrm>
            <a:off x="10267273" y="3777923"/>
            <a:ext cx="1865751" cy="31749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000" dirty="0">
                <a:solidFill>
                  <a:schemeClr val="accent6">
                    <a:lumMod val="50000"/>
                  </a:schemeClr>
                </a:solidFill>
              </a:rPr>
              <a:t>+25,000 houses</a:t>
            </a:r>
          </a:p>
        </p:txBody>
      </p:sp>
      <p:pic>
        <p:nvPicPr>
          <p:cNvPr id="31" name="Billede 30">
            <a:extLst>
              <a:ext uri="{FF2B5EF4-FFF2-40B4-BE49-F238E27FC236}">
                <a16:creationId xmlns:a16="http://schemas.microsoft.com/office/drawing/2014/main" id="{B4AD3F6B-8220-B58B-F7C6-FF9D4439306B}"/>
              </a:ext>
            </a:extLst>
          </p:cNvPr>
          <p:cNvPicPr>
            <a:picLocks noChangeAspect="1"/>
          </p:cNvPicPr>
          <p:nvPr/>
        </p:nvPicPr>
        <p:blipFill>
          <a:blip r:embed="rId3"/>
          <a:stretch>
            <a:fillRect/>
          </a:stretch>
        </p:blipFill>
        <p:spPr>
          <a:xfrm>
            <a:off x="4973032" y="3170558"/>
            <a:ext cx="429602" cy="514114"/>
          </a:xfrm>
          <a:prstGeom prst="rect">
            <a:avLst/>
          </a:prstGeom>
        </p:spPr>
      </p:pic>
      <p:pic>
        <p:nvPicPr>
          <p:cNvPr id="33" name="Billede 32">
            <a:extLst>
              <a:ext uri="{FF2B5EF4-FFF2-40B4-BE49-F238E27FC236}">
                <a16:creationId xmlns:a16="http://schemas.microsoft.com/office/drawing/2014/main" id="{D974069F-B3AF-217D-4872-AF6FA6445D15}"/>
              </a:ext>
            </a:extLst>
          </p:cNvPr>
          <p:cNvPicPr>
            <a:picLocks noChangeAspect="1"/>
          </p:cNvPicPr>
          <p:nvPr/>
        </p:nvPicPr>
        <p:blipFill>
          <a:blip r:embed="rId4"/>
          <a:stretch>
            <a:fillRect/>
          </a:stretch>
        </p:blipFill>
        <p:spPr>
          <a:xfrm>
            <a:off x="7980488" y="3056891"/>
            <a:ext cx="1075825" cy="741447"/>
          </a:xfrm>
          <a:prstGeom prst="rect">
            <a:avLst/>
          </a:prstGeom>
        </p:spPr>
      </p:pic>
      <p:pic>
        <p:nvPicPr>
          <p:cNvPr id="4" name="Billede 3">
            <a:extLst>
              <a:ext uri="{FF2B5EF4-FFF2-40B4-BE49-F238E27FC236}">
                <a16:creationId xmlns:a16="http://schemas.microsoft.com/office/drawing/2014/main" id="{FC0155D4-BEEA-74C1-6EDE-46097DA50E27}"/>
              </a:ext>
            </a:extLst>
          </p:cNvPr>
          <p:cNvPicPr>
            <a:picLocks noChangeAspect="1"/>
          </p:cNvPicPr>
          <p:nvPr/>
        </p:nvPicPr>
        <p:blipFill>
          <a:blip r:embed="rId5"/>
          <a:stretch>
            <a:fillRect/>
          </a:stretch>
        </p:blipFill>
        <p:spPr>
          <a:xfrm>
            <a:off x="10682743" y="3139868"/>
            <a:ext cx="1259672" cy="636011"/>
          </a:xfrm>
          <a:prstGeom prst="rect">
            <a:avLst/>
          </a:prstGeom>
        </p:spPr>
      </p:pic>
    </p:spTree>
    <p:extLst>
      <p:ext uri="{BB962C8B-B14F-4D97-AF65-F5344CB8AC3E}">
        <p14:creationId xmlns:p14="http://schemas.microsoft.com/office/powerpoint/2010/main" val="3465014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CBD33-65C8-63C9-B547-D5E58790FA94}"/>
              </a:ext>
            </a:extLst>
          </p:cNvPr>
          <p:cNvSpPr>
            <a:spLocks noGrp="1"/>
          </p:cNvSpPr>
          <p:nvPr>
            <p:ph type="title"/>
          </p:nvPr>
        </p:nvSpPr>
        <p:spPr/>
        <p:txBody>
          <a:bodyPr/>
          <a:lstStyle/>
          <a:p>
            <a:r>
              <a:rPr lang="da-DK" dirty="0"/>
              <a:t>Hydrogen </a:t>
            </a:r>
            <a:r>
              <a:rPr lang="da-DK"/>
              <a:t>for transport..???</a:t>
            </a:r>
            <a:endParaRPr lang="da-DK" dirty="0"/>
          </a:p>
        </p:txBody>
      </p:sp>
      <p:pic>
        <p:nvPicPr>
          <p:cNvPr id="12" name="Billede 11">
            <a:extLst>
              <a:ext uri="{FF2B5EF4-FFF2-40B4-BE49-F238E27FC236}">
                <a16:creationId xmlns:a16="http://schemas.microsoft.com/office/drawing/2014/main" id="{B193040B-A7AA-2B96-12E0-3ADFAEAABD8E}"/>
              </a:ext>
            </a:extLst>
          </p:cNvPr>
          <p:cNvPicPr>
            <a:picLocks noChangeAspect="1"/>
          </p:cNvPicPr>
          <p:nvPr/>
        </p:nvPicPr>
        <p:blipFill>
          <a:blip r:embed="rId2"/>
          <a:stretch>
            <a:fillRect/>
          </a:stretch>
        </p:blipFill>
        <p:spPr>
          <a:xfrm>
            <a:off x="1793338" y="2206467"/>
            <a:ext cx="2534949" cy="3429637"/>
          </a:xfrm>
          <a:prstGeom prst="rect">
            <a:avLst/>
          </a:prstGeom>
        </p:spPr>
      </p:pic>
      <p:sp>
        <p:nvSpPr>
          <p:cNvPr id="13" name="Rectangle 13">
            <a:extLst>
              <a:ext uri="{FF2B5EF4-FFF2-40B4-BE49-F238E27FC236}">
                <a16:creationId xmlns:a16="http://schemas.microsoft.com/office/drawing/2014/main" id="{ED0E8EB4-FE4E-EAD9-3D53-A77EB166DAB1}"/>
              </a:ext>
            </a:extLst>
          </p:cNvPr>
          <p:cNvSpPr>
            <a:spLocks noChangeArrowheads="1"/>
          </p:cNvSpPr>
          <p:nvPr/>
        </p:nvSpPr>
        <p:spPr bwMode="auto">
          <a:xfrm>
            <a:off x="2655488" y="4677235"/>
            <a:ext cx="606453"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Wind-</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turbine</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15 MW</a:t>
            </a:r>
          </a:p>
        </p:txBody>
      </p:sp>
      <p:pic>
        <p:nvPicPr>
          <p:cNvPr id="14" name="Billede 13">
            <a:extLst>
              <a:ext uri="{FF2B5EF4-FFF2-40B4-BE49-F238E27FC236}">
                <a16:creationId xmlns:a16="http://schemas.microsoft.com/office/drawing/2014/main" id="{29DDDA8E-9282-10D0-D7BE-25E06D6DB8AC}"/>
              </a:ext>
            </a:extLst>
          </p:cNvPr>
          <p:cNvPicPr>
            <a:picLocks noChangeAspect="1"/>
          </p:cNvPicPr>
          <p:nvPr/>
        </p:nvPicPr>
        <p:blipFill>
          <a:blip r:embed="rId2"/>
          <a:stretch>
            <a:fillRect/>
          </a:stretch>
        </p:blipFill>
        <p:spPr>
          <a:xfrm>
            <a:off x="5796890" y="2206467"/>
            <a:ext cx="2534949" cy="3429637"/>
          </a:xfrm>
          <a:prstGeom prst="rect">
            <a:avLst/>
          </a:prstGeom>
        </p:spPr>
      </p:pic>
      <p:sp>
        <p:nvSpPr>
          <p:cNvPr id="17" name="Rectangle 13">
            <a:extLst>
              <a:ext uri="{FF2B5EF4-FFF2-40B4-BE49-F238E27FC236}">
                <a16:creationId xmlns:a16="http://schemas.microsoft.com/office/drawing/2014/main" id="{4DD18327-3669-C254-B7C2-3EFF68E17B86}"/>
              </a:ext>
            </a:extLst>
          </p:cNvPr>
          <p:cNvSpPr>
            <a:spLocks noChangeArrowheads="1"/>
          </p:cNvSpPr>
          <p:nvPr/>
        </p:nvSpPr>
        <p:spPr bwMode="auto">
          <a:xfrm>
            <a:off x="6761137" y="4677235"/>
            <a:ext cx="606453"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Wind-</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turbine</a:t>
            </a:r>
          </a:p>
          <a:p>
            <a:pPr algn="ctr" eaLnBrk="1" hangingPunct="1">
              <a:spcBef>
                <a:spcPct val="0"/>
              </a:spcBef>
              <a:buFontTx/>
              <a:buNone/>
            </a:pPr>
            <a:r>
              <a:rPr lang="en-GB" altLang="da-DK" sz="900" b="1" dirty="0">
                <a:solidFill>
                  <a:schemeClr val="accent6">
                    <a:lumMod val="75000"/>
                  </a:schemeClr>
                </a:solidFill>
                <a:latin typeface="Arial" panose="020B0604020202020204" pitchFamily="34" charset="0"/>
              </a:rPr>
              <a:t>15 MW</a:t>
            </a:r>
          </a:p>
        </p:txBody>
      </p:sp>
      <p:sp>
        <p:nvSpPr>
          <p:cNvPr id="20" name="Rectangle 13">
            <a:extLst>
              <a:ext uri="{FF2B5EF4-FFF2-40B4-BE49-F238E27FC236}">
                <a16:creationId xmlns:a16="http://schemas.microsoft.com/office/drawing/2014/main" id="{422BC9AF-40BA-B6D7-6BFA-F41EE096E728}"/>
              </a:ext>
            </a:extLst>
          </p:cNvPr>
          <p:cNvSpPr>
            <a:spLocks noChangeArrowheads="1"/>
          </p:cNvSpPr>
          <p:nvPr/>
        </p:nvSpPr>
        <p:spPr bwMode="auto">
          <a:xfrm>
            <a:off x="2111776" y="1893661"/>
            <a:ext cx="1875650"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Hydrogen Cars</a:t>
            </a:r>
          </a:p>
        </p:txBody>
      </p:sp>
      <p:sp>
        <p:nvSpPr>
          <p:cNvPr id="21" name="Rectangle 13">
            <a:extLst>
              <a:ext uri="{FF2B5EF4-FFF2-40B4-BE49-F238E27FC236}">
                <a16:creationId xmlns:a16="http://schemas.microsoft.com/office/drawing/2014/main" id="{6283A348-9C23-048A-341E-DADE49229AA8}"/>
              </a:ext>
            </a:extLst>
          </p:cNvPr>
          <p:cNvSpPr>
            <a:spLocks noChangeArrowheads="1"/>
          </p:cNvSpPr>
          <p:nvPr/>
        </p:nvSpPr>
        <p:spPr bwMode="auto">
          <a:xfrm>
            <a:off x="6115676" y="1893662"/>
            <a:ext cx="1760712" cy="541119"/>
          </a:xfrm>
          <a:prstGeom prst="rect">
            <a:avLst/>
          </a:prstGeom>
          <a:noFill/>
          <a:ln w="9525">
            <a:solidFill>
              <a:schemeClr val="bg1"/>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600" b="1" dirty="0">
                <a:solidFill>
                  <a:schemeClr val="accent6">
                    <a:lumMod val="75000"/>
                  </a:schemeClr>
                </a:solidFill>
                <a:latin typeface="Arial" panose="020B0604020202020204" pitchFamily="34" charset="0"/>
              </a:rPr>
              <a:t>Electric Vehicles</a:t>
            </a:r>
          </a:p>
          <a:p>
            <a:pPr algn="ctr" eaLnBrk="1" hangingPunct="1">
              <a:spcBef>
                <a:spcPct val="0"/>
              </a:spcBef>
              <a:buFontTx/>
              <a:buNone/>
            </a:pPr>
            <a:endParaRPr lang="en-GB" altLang="da-DK" sz="1600" b="1" dirty="0">
              <a:solidFill>
                <a:schemeClr val="accent6">
                  <a:lumMod val="75000"/>
                </a:schemeClr>
              </a:solidFill>
              <a:latin typeface="Arial" panose="020B0604020202020204" pitchFamily="34" charset="0"/>
            </a:endParaRPr>
          </a:p>
        </p:txBody>
      </p:sp>
      <p:sp>
        <p:nvSpPr>
          <p:cNvPr id="24" name="Pladsholder til indhold 2">
            <a:extLst>
              <a:ext uri="{FF2B5EF4-FFF2-40B4-BE49-F238E27FC236}">
                <a16:creationId xmlns:a16="http://schemas.microsoft.com/office/drawing/2014/main" id="{C87EF765-2A5B-4B6E-FB29-EB3665A15445}"/>
              </a:ext>
            </a:extLst>
          </p:cNvPr>
          <p:cNvSpPr txBox="1">
            <a:spLocks/>
          </p:cNvSpPr>
          <p:nvPr/>
        </p:nvSpPr>
        <p:spPr>
          <a:xfrm>
            <a:off x="3261941" y="3755424"/>
            <a:ext cx="1558448" cy="33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6">
                    <a:lumMod val="50000"/>
                  </a:schemeClr>
                </a:solidFill>
              </a:rPr>
              <a:t>5,000 cars</a:t>
            </a:r>
          </a:p>
        </p:txBody>
      </p:sp>
      <p:sp>
        <p:nvSpPr>
          <p:cNvPr id="25" name="Pladsholder til indhold 2">
            <a:extLst>
              <a:ext uri="{FF2B5EF4-FFF2-40B4-BE49-F238E27FC236}">
                <a16:creationId xmlns:a16="http://schemas.microsoft.com/office/drawing/2014/main" id="{E25DAB72-C60D-284E-3457-86A1CE68B7C2}"/>
              </a:ext>
            </a:extLst>
          </p:cNvPr>
          <p:cNvSpPr txBox="1">
            <a:spLocks/>
          </p:cNvSpPr>
          <p:nvPr/>
        </p:nvSpPr>
        <p:spPr>
          <a:xfrm>
            <a:off x="7312763" y="3802907"/>
            <a:ext cx="1558448" cy="33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6">
                    <a:lumMod val="50000"/>
                  </a:schemeClr>
                </a:solidFill>
              </a:rPr>
              <a:t>15,000 cars</a:t>
            </a:r>
          </a:p>
        </p:txBody>
      </p:sp>
      <p:pic>
        <p:nvPicPr>
          <p:cNvPr id="35" name="Billede 34">
            <a:extLst>
              <a:ext uri="{FF2B5EF4-FFF2-40B4-BE49-F238E27FC236}">
                <a16:creationId xmlns:a16="http://schemas.microsoft.com/office/drawing/2014/main" id="{EAA4F5CC-0230-C51B-89F1-4D78769B2FDA}"/>
              </a:ext>
            </a:extLst>
          </p:cNvPr>
          <p:cNvPicPr>
            <a:picLocks noChangeAspect="1"/>
          </p:cNvPicPr>
          <p:nvPr/>
        </p:nvPicPr>
        <p:blipFill>
          <a:blip r:embed="rId3"/>
          <a:stretch>
            <a:fillRect/>
          </a:stretch>
        </p:blipFill>
        <p:spPr>
          <a:xfrm>
            <a:off x="3400782" y="3239647"/>
            <a:ext cx="1173287" cy="533069"/>
          </a:xfrm>
          <a:prstGeom prst="rect">
            <a:avLst/>
          </a:prstGeom>
        </p:spPr>
      </p:pic>
      <p:pic>
        <p:nvPicPr>
          <p:cNvPr id="3" name="Billede 2">
            <a:extLst>
              <a:ext uri="{FF2B5EF4-FFF2-40B4-BE49-F238E27FC236}">
                <a16:creationId xmlns:a16="http://schemas.microsoft.com/office/drawing/2014/main" id="{B579A596-4846-F576-5B30-6711043B3647}"/>
              </a:ext>
            </a:extLst>
          </p:cNvPr>
          <p:cNvPicPr>
            <a:picLocks noChangeAspect="1"/>
          </p:cNvPicPr>
          <p:nvPr/>
        </p:nvPicPr>
        <p:blipFill>
          <a:blip r:embed="rId3"/>
          <a:stretch>
            <a:fillRect/>
          </a:stretch>
        </p:blipFill>
        <p:spPr>
          <a:xfrm>
            <a:off x="9460505" y="3222355"/>
            <a:ext cx="1173287" cy="533069"/>
          </a:xfrm>
          <a:prstGeom prst="rect">
            <a:avLst/>
          </a:prstGeom>
        </p:spPr>
      </p:pic>
      <p:pic>
        <p:nvPicPr>
          <p:cNvPr id="4" name="Billede 3">
            <a:extLst>
              <a:ext uri="{FF2B5EF4-FFF2-40B4-BE49-F238E27FC236}">
                <a16:creationId xmlns:a16="http://schemas.microsoft.com/office/drawing/2014/main" id="{BFE3FB26-5073-FCD7-56D8-83F37A4BE6CD}"/>
              </a:ext>
            </a:extLst>
          </p:cNvPr>
          <p:cNvPicPr>
            <a:picLocks noChangeAspect="1"/>
          </p:cNvPicPr>
          <p:nvPr/>
        </p:nvPicPr>
        <p:blipFill>
          <a:blip r:embed="rId3"/>
          <a:stretch>
            <a:fillRect/>
          </a:stretch>
        </p:blipFill>
        <p:spPr>
          <a:xfrm>
            <a:off x="8237296" y="3237024"/>
            <a:ext cx="1173287" cy="533069"/>
          </a:xfrm>
          <a:prstGeom prst="rect">
            <a:avLst/>
          </a:prstGeom>
        </p:spPr>
      </p:pic>
      <p:pic>
        <p:nvPicPr>
          <p:cNvPr id="5" name="Billede 4">
            <a:extLst>
              <a:ext uri="{FF2B5EF4-FFF2-40B4-BE49-F238E27FC236}">
                <a16:creationId xmlns:a16="http://schemas.microsoft.com/office/drawing/2014/main" id="{E52C4C21-3045-51EE-F044-F275485DF463}"/>
              </a:ext>
            </a:extLst>
          </p:cNvPr>
          <p:cNvPicPr>
            <a:picLocks noChangeAspect="1"/>
          </p:cNvPicPr>
          <p:nvPr/>
        </p:nvPicPr>
        <p:blipFill>
          <a:blip r:embed="rId3"/>
          <a:stretch>
            <a:fillRect/>
          </a:stretch>
        </p:blipFill>
        <p:spPr>
          <a:xfrm>
            <a:off x="7014087" y="3269838"/>
            <a:ext cx="1173287" cy="533069"/>
          </a:xfrm>
          <a:prstGeom prst="rect">
            <a:avLst/>
          </a:prstGeom>
        </p:spPr>
      </p:pic>
    </p:spTree>
    <p:extLst>
      <p:ext uri="{BB962C8B-B14F-4D97-AF65-F5344CB8AC3E}">
        <p14:creationId xmlns:p14="http://schemas.microsoft.com/office/powerpoint/2010/main" val="184921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EDC5-5097-FC68-B19F-E63D12D8690A}"/>
            </a:ext>
          </a:extLst>
        </p:cNvPr>
        <p:cNvGrpSpPr/>
        <p:nvPr/>
      </p:nvGrpSpPr>
      <p:grpSpPr>
        <a:xfrm>
          <a:off x="0" y="0"/>
          <a:ext cx="0" cy="0"/>
          <a:chOff x="0" y="0"/>
          <a:chExt cx="0" cy="0"/>
        </a:xfrm>
      </p:grpSpPr>
      <p:sp>
        <p:nvSpPr>
          <p:cNvPr id="9218" name="Rectangle 2">
            <a:extLst>
              <a:ext uri="{FF2B5EF4-FFF2-40B4-BE49-F238E27FC236}">
                <a16:creationId xmlns:a16="http://schemas.microsoft.com/office/drawing/2014/main" id="{3BEE87A8-5746-C4D0-7EC3-52248557EB4D}"/>
              </a:ext>
            </a:extLst>
          </p:cNvPr>
          <p:cNvSpPr>
            <a:spLocks noGrp="1" noChangeArrowheads="1"/>
          </p:cNvSpPr>
          <p:nvPr>
            <p:ph type="title"/>
          </p:nvPr>
        </p:nvSpPr>
        <p:spPr>
          <a:xfrm>
            <a:off x="746127" y="609600"/>
            <a:ext cx="9526586" cy="1143000"/>
          </a:xfrm>
        </p:spPr>
        <p:txBody>
          <a:bodyPr/>
          <a:lstStyle/>
          <a:p>
            <a:pPr eaLnBrk="1" hangingPunct="1"/>
            <a:r>
              <a:rPr lang="en-US" altLang="da-DK" sz="3600" b="1" dirty="0">
                <a:latin typeface="Arial" panose="020B0604020202020204" pitchFamily="34" charset="0"/>
                <a:cs typeface="Arial" panose="020B0604020202020204" pitchFamily="34" charset="0"/>
              </a:rPr>
              <a:t>Renewable Energy Systems</a:t>
            </a:r>
            <a:br>
              <a:rPr lang="en-US" altLang="da-DK" sz="3600" b="1" dirty="0">
                <a:latin typeface="Arial" panose="020B0604020202020204" pitchFamily="34" charset="0"/>
                <a:cs typeface="Arial" panose="020B0604020202020204" pitchFamily="34" charset="0"/>
              </a:rPr>
            </a:br>
            <a:r>
              <a:rPr lang="en-US" altLang="da-DK" sz="2000" b="1" dirty="0">
                <a:latin typeface="Arial" panose="020B0604020202020204" pitchFamily="34" charset="0"/>
                <a:cs typeface="Arial" panose="020B0604020202020204" pitchFamily="34" charset="0"/>
              </a:rPr>
              <a:t>A Smart Energy Systems Approach to the </a:t>
            </a:r>
            <a:br>
              <a:rPr lang="en-US" altLang="da-DK" sz="2000" b="1" dirty="0">
                <a:latin typeface="Arial" panose="020B0604020202020204" pitchFamily="34" charset="0"/>
                <a:cs typeface="Arial" panose="020B0604020202020204" pitchFamily="34" charset="0"/>
              </a:rPr>
            </a:br>
            <a:r>
              <a:rPr lang="en-US" altLang="da-DK" sz="2000" b="1" dirty="0">
                <a:latin typeface="Arial" panose="020B0604020202020204" pitchFamily="34" charset="0"/>
                <a:cs typeface="Arial" panose="020B0604020202020204" pitchFamily="34" charset="0"/>
              </a:rPr>
              <a:t>Choice and Modeling of Fully Decarbonized Societies</a:t>
            </a:r>
            <a:endParaRPr lang="en-US" altLang="da-DK" sz="3600" b="1" dirty="0">
              <a:latin typeface="Arial" panose="020B0604020202020204" pitchFamily="34" charset="0"/>
              <a:cs typeface="Arial" panose="020B0604020202020204" pitchFamily="34" charset="0"/>
            </a:endParaRPr>
          </a:p>
        </p:txBody>
      </p:sp>
      <p:pic>
        <p:nvPicPr>
          <p:cNvPr id="9219" name="Picture 7">
            <a:extLst>
              <a:ext uri="{FF2B5EF4-FFF2-40B4-BE49-F238E27FC236}">
                <a16:creationId xmlns:a16="http://schemas.microsoft.com/office/drawing/2014/main" id="{F6FCF41A-F697-CA2B-621F-46F3C13C7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4896" y="1991275"/>
            <a:ext cx="4265612" cy="28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a:extLst>
              <a:ext uri="{FF2B5EF4-FFF2-40B4-BE49-F238E27FC236}">
                <a16:creationId xmlns:a16="http://schemas.microsoft.com/office/drawing/2014/main" id="{C5F9741D-0E96-B595-5733-749B9041C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13" y="1995167"/>
            <a:ext cx="21812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3">
            <a:extLst>
              <a:ext uri="{FF2B5EF4-FFF2-40B4-BE49-F238E27FC236}">
                <a16:creationId xmlns:a16="http://schemas.microsoft.com/office/drawing/2014/main" id="{F0186B7A-77E8-7795-E53D-721A77189858}"/>
              </a:ext>
            </a:extLst>
          </p:cNvPr>
          <p:cNvSpPr>
            <a:spLocks noChangeArrowheads="1"/>
          </p:cNvSpPr>
          <p:nvPr/>
        </p:nvSpPr>
        <p:spPr bwMode="auto">
          <a:xfrm>
            <a:off x="233631" y="5078565"/>
            <a:ext cx="2693987" cy="792163"/>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en-GB" altLang="da-DK" sz="1000" dirty="0">
              <a:solidFill>
                <a:schemeClr val="tx1"/>
              </a:solidFill>
              <a:latin typeface="Arial" panose="020B0604020202020204" pitchFamily="34" charset="0"/>
            </a:endParaRPr>
          </a:p>
          <a:p>
            <a:pPr algn="ctr" eaLnBrk="1" hangingPunct="1">
              <a:spcBef>
                <a:spcPct val="0"/>
              </a:spcBef>
              <a:buFontTx/>
              <a:buNone/>
            </a:pPr>
            <a:r>
              <a:rPr lang="en-GB" altLang="da-DK" b="1" dirty="0">
                <a:solidFill>
                  <a:schemeClr val="tx1"/>
                </a:solidFill>
                <a:latin typeface="Arial" panose="020B0604020202020204" pitchFamily="34" charset="0"/>
              </a:rPr>
              <a:t>1. Edition in 2010</a:t>
            </a:r>
          </a:p>
        </p:txBody>
      </p:sp>
      <p:pic>
        <p:nvPicPr>
          <p:cNvPr id="9222" name="Picture 2">
            <a:extLst>
              <a:ext uri="{FF2B5EF4-FFF2-40B4-BE49-F238E27FC236}">
                <a16:creationId xmlns:a16="http://schemas.microsoft.com/office/drawing/2014/main" id="{9745F080-C2D6-9EED-1353-C1DE16C4F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434" y="2485544"/>
            <a:ext cx="2107727" cy="317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3" name="Rectangle 13">
            <a:extLst>
              <a:ext uri="{FF2B5EF4-FFF2-40B4-BE49-F238E27FC236}">
                <a16:creationId xmlns:a16="http://schemas.microsoft.com/office/drawing/2014/main" id="{44BEC09A-D4D0-840D-560B-3B7FC4EC047C}"/>
              </a:ext>
            </a:extLst>
          </p:cNvPr>
          <p:cNvSpPr>
            <a:spLocks noChangeArrowheads="1"/>
          </p:cNvSpPr>
          <p:nvPr/>
        </p:nvSpPr>
        <p:spPr bwMode="auto">
          <a:xfrm>
            <a:off x="4765187" y="4228123"/>
            <a:ext cx="2167059" cy="1705708"/>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en-GB" altLang="da-DK" sz="1000" dirty="0">
              <a:solidFill>
                <a:schemeClr val="tx1"/>
              </a:solidFill>
              <a:latin typeface="Arial" panose="020B0604020202020204" pitchFamily="34" charset="0"/>
            </a:endParaRPr>
          </a:p>
          <a:p>
            <a:pPr algn="ctr" eaLnBrk="1" hangingPunct="1">
              <a:spcBef>
                <a:spcPct val="0"/>
              </a:spcBef>
              <a:buFontTx/>
              <a:buNone/>
            </a:pPr>
            <a:r>
              <a:rPr lang="en-GB" altLang="da-DK" sz="1800" b="1" dirty="0">
                <a:solidFill>
                  <a:schemeClr val="tx1"/>
                </a:solidFill>
                <a:latin typeface="Arial" panose="020B0604020202020204" pitchFamily="34" charset="0"/>
              </a:rPr>
              <a:t>2. Edition in 2014 New Chapter on</a:t>
            </a:r>
            <a:r>
              <a:rPr lang="en-GB" altLang="da-DK" b="1" dirty="0">
                <a:solidFill>
                  <a:schemeClr val="tx1"/>
                </a:solidFill>
                <a:latin typeface="Arial" panose="020B0604020202020204" pitchFamily="34" charset="0"/>
              </a:rPr>
              <a:t> </a:t>
            </a:r>
            <a:r>
              <a:rPr lang="en-GB" altLang="da-DK" sz="1800" b="1" dirty="0">
                <a:solidFill>
                  <a:schemeClr val="tx1"/>
                </a:solidFill>
                <a:latin typeface="Arial" panose="020B0604020202020204" pitchFamily="34" charset="0"/>
              </a:rPr>
              <a:t>Smart Energy Systems and Infrastructures</a:t>
            </a:r>
          </a:p>
        </p:txBody>
      </p:sp>
      <p:pic>
        <p:nvPicPr>
          <p:cNvPr id="2" name="Billede 1">
            <a:extLst>
              <a:ext uri="{FF2B5EF4-FFF2-40B4-BE49-F238E27FC236}">
                <a16:creationId xmlns:a16="http://schemas.microsoft.com/office/drawing/2014/main" id="{0F3C3555-885A-1457-3FB3-D6DCE16BD982}"/>
              </a:ext>
            </a:extLst>
          </p:cNvPr>
          <p:cNvPicPr>
            <a:picLocks noChangeAspect="1"/>
          </p:cNvPicPr>
          <p:nvPr/>
        </p:nvPicPr>
        <p:blipFill>
          <a:blip r:embed="rId5"/>
          <a:stretch>
            <a:fillRect/>
          </a:stretch>
        </p:blipFill>
        <p:spPr>
          <a:xfrm>
            <a:off x="9220770" y="290418"/>
            <a:ext cx="2723303" cy="4073236"/>
          </a:xfrm>
          <a:prstGeom prst="rect">
            <a:avLst/>
          </a:prstGeom>
        </p:spPr>
      </p:pic>
      <p:sp>
        <p:nvSpPr>
          <p:cNvPr id="3" name="Rectangle 13">
            <a:extLst>
              <a:ext uri="{FF2B5EF4-FFF2-40B4-BE49-F238E27FC236}">
                <a16:creationId xmlns:a16="http://schemas.microsoft.com/office/drawing/2014/main" id="{F8758788-5ECB-006A-F46B-C0BE1D09899F}"/>
              </a:ext>
            </a:extLst>
          </p:cNvPr>
          <p:cNvSpPr>
            <a:spLocks noChangeArrowheads="1"/>
          </p:cNvSpPr>
          <p:nvPr/>
        </p:nvSpPr>
        <p:spPr bwMode="auto">
          <a:xfrm>
            <a:off x="8744640" y="4136124"/>
            <a:ext cx="2808288" cy="1797707"/>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en-GB" altLang="da-DK" sz="1000" dirty="0">
              <a:solidFill>
                <a:schemeClr val="tx1"/>
              </a:solidFill>
              <a:latin typeface="Arial" panose="020B0604020202020204" pitchFamily="34" charset="0"/>
            </a:endParaRPr>
          </a:p>
          <a:p>
            <a:pPr algn="ctr" eaLnBrk="1" hangingPunct="1">
              <a:spcBef>
                <a:spcPct val="0"/>
              </a:spcBef>
              <a:buFontTx/>
              <a:buNone/>
            </a:pPr>
            <a:r>
              <a:rPr lang="en-GB" altLang="da-DK" b="1" dirty="0">
                <a:solidFill>
                  <a:schemeClr val="tx1"/>
                </a:solidFill>
                <a:latin typeface="Arial" panose="020B0604020202020204" pitchFamily="34" charset="0"/>
              </a:rPr>
              <a:t>3. Edition in 2024 </a:t>
            </a:r>
            <a:r>
              <a:rPr lang="en-GB" altLang="da-DK" sz="1800" b="1" dirty="0">
                <a:solidFill>
                  <a:schemeClr val="tx1"/>
                </a:solidFill>
                <a:latin typeface="Arial" panose="020B0604020202020204" pitchFamily="34" charset="0"/>
              </a:rPr>
              <a:t>New Chapter on</a:t>
            </a:r>
            <a:r>
              <a:rPr lang="en-GB" altLang="da-DK" b="1" dirty="0">
                <a:solidFill>
                  <a:schemeClr val="tx1"/>
                </a:solidFill>
                <a:latin typeface="Arial" panose="020B0604020202020204" pitchFamily="34" charset="0"/>
              </a:rPr>
              <a:t> Carbon Neutral Societies</a:t>
            </a:r>
          </a:p>
        </p:txBody>
      </p:sp>
    </p:spTree>
    <p:extLst>
      <p:ext uri="{BB962C8B-B14F-4D97-AF65-F5344CB8AC3E}">
        <p14:creationId xmlns:p14="http://schemas.microsoft.com/office/powerpoint/2010/main" val="1865708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r="6836" b="7680"/>
          <a:stretch>
            <a:fillRect/>
          </a:stretch>
        </p:blipFill>
        <p:spPr bwMode="auto">
          <a:xfrm>
            <a:off x="359570" y="452437"/>
            <a:ext cx="5695950" cy="1866900"/>
          </a:xfrm>
          <a:prstGeom prst="rect">
            <a:avLst/>
          </a:prstGeom>
          <a:solidFill>
            <a:schemeClr val="bg1"/>
          </a:solidFill>
          <a:ln w="9525">
            <a:solidFill>
              <a:schemeClr val="tx1"/>
            </a:solidFill>
            <a:miter lim="800000"/>
            <a:headEnd/>
            <a:tailEnd/>
          </a:ln>
        </p:spPr>
      </p:pic>
      <p:pic>
        <p:nvPicPr>
          <p:cNvPr id="5" name="Picture 56"/>
          <p:cNvPicPr>
            <a:picLocks noChangeAspect="1" noChangeArrowheads="1"/>
          </p:cNvPicPr>
          <p:nvPr/>
        </p:nvPicPr>
        <p:blipFill>
          <a:blip r:embed="rId3" cstate="print">
            <a:extLst>
              <a:ext uri="{28A0092B-C50C-407E-A947-70E740481C1C}">
                <a14:useLocalDpi xmlns:a14="http://schemas.microsoft.com/office/drawing/2010/main" val="0"/>
              </a:ext>
            </a:extLst>
          </a:blip>
          <a:srcRect r="11128"/>
          <a:stretch>
            <a:fillRect/>
          </a:stretch>
        </p:blipFill>
        <p:spPr bwMode="auto">
          <a:xfrm>
            <a:off x="1252538" y="1052514"/>
            <a:ext cx="5438775" cy="1647825"/>
          </a:xfrm>
          <a:prstGeom prst="rect">
            <a:avLst/>
          </a:prstGeom>
          <a:solidFill>
            <a:schemeClr val="bg1"/>
          </a:solidFill>
          <a:ln w="9525">
            <a:solidFill>
              <a:schemeClr val="tx1"/>
            </a:solidFill>
            <a:miter lim="800000"/>
            <a:headEnd/>
            <a:tailEnd/>
          </a:ln>
        </p:spPr>
      </p:pic>
      <p:pic>
        <p:nvPicPr>
          <p:cNvPr id="7" name="Picture 1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3233" y="1607029"/>
            <a:ext cx="7104062" cy="3640137"/>
          </a:xfrm>
          <a:prstGeom prst="rect">
            <a:avLst/>
          </a:prstGeom>
          <a:solidFill>
            <a:schemeClr val="bg1"/>
          </a:solidFill>
          <a:ln w="9525">
            <a:solidFill>
              <a:schemeClr val="tx1"/>
            </a:solidFill>
            <a:miter lim="800000"/>
            <a:headEnd/>
            <a:tailEnd/>
          </a:ln>
        </p:spPr>
      </p:pic>
      <p:pic>
        <p:nvPicPr>
          <p:cNvPr id="8" name="Picture 1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9086" y="1836737"/>
            <a:ext cx="5400675" cy="2590800"/>
          </a:xfrm>
          <a:prstGeom prst="rect">
            <a:avLst/>
          </a:prstGeom>
          <a:solidFill>
            <a:schemeClr val="bg1"/>
          </a:solidFill>
          <a:ln w="9525">
            <a:solidFill>
              <a:schemeClr val="tx1"/>
            </a:solidFill>
            <a:miter lim="800000"/>
            <a:headEnd/>
            <a:tailEnd/>
          </a:ln>
        </p:spPr>
      </p:pic>
      <p:pic>
        <p:nvPicPr>
          <p:cNvPr id="9" name="Picture 1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2215" y="2250280"/>
            <a:ext cx="5549900" cy="3195638"/>
          </a:xfrm>
          <a:prstGeom prst="rect">
            <a:avLst/>
          </a:prstGeom>
          <a:solidFill>
            <a:schemeClr val="bg1"/>
          </a:solidFill>
          <a:ln w="9525">
            <a:solidFill>
              <a:schemeClr val="tx1"/>
            </a:solidFill>
            <a:miter lim="800000"/>
            <a:headEnd/>
            <a:tailEnd/>
          </a:ln>
        </p:spPr>
      </p:pic>
      <p:pic>
        <p:nvPicPr>
          <p:cNvPr id="11" name="Picture 83"/>
          <p:cNvPicPr>
            <a:picLocks noGrp="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5357496" y="2977039"/>
            <a:ext cx="6570663" cy="3657600"/>
          </a:xfrm>
          <a:solidFill>
            <a:schemeClr val="bg1"/>
          </a:solidFill>
          <a:ln>
            <a:solidFill>
              <a:schemeClr val="tx1"/>
            </a:solidFill>
            <a:miter lim="800000"/>
            <a:headEnd/>
            <a:tailEnd/>
          </a:ln>
        </p:spPr>
      </p:pic>
    </p:spTree>
    <p:extLst>
      <p:ext uri="{BB962C8B-B14F-4D97-AF65-F5344CB8AC3E}">
        <p14:creationId xmlns:p14="http://schemas.microsoft.com/office/powerpoint/2010/main" val="1094526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57200" y="365127"/>
            <a:ext cx="10896600" cy="1325563"/>
          </a:xfrm>
        </p:spPr>
        <p:txBody>
          <a:bodyPr/>
          <a:lstStyle/>
          <a:p>
            <a:r>
              <a:rPr lang="en-US" altLang="da-DK" dirty="0"/>
              <a:t>IDAs Climate Response: In a European context</a:t>
            </a:r>
            <a:endParaRPr lang="da-DK" altLang="da-DK" dirty="0"/>
          </a:p>
        </p:txBody>
      </p:sp>
      <p:pic>
        <p:nvPicPr>
          <p:cNvPr id="10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4066" y="5339828"/>
            <a:ext cx="2075330" cy="113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587" y="5814319"/>
            <a:ext cx="1452662" cy="81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9206" y="4101425"/>
            <a:ext cx="1050925" cy="158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4398" y="3912345"/>
            <a:ext cx="788018" cy="11249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3"/>
          <p:cNvSpPr txBox="1">
            <a:spLocks noChangeArrowheads="1"/>
          </p:cNvSpPr>
          <p:nvPr/>
        </p:nvSpPr>
        <p:spPr>
          <a:xfrm>
            <a:off x="374104" y="1690691"/>
            <a:ext cx="8823964" cy="381897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da-DK" b="1" dirty="0"/>
              <a:t>Denmark should fulfill its objective of renewable energy and CO2-reductions in a way, so it fits well into a context in which the rest of Europe  -  and the world  -  will do the same.</a:t>
            </a:r>
          </a:p>
          <a:p>
            <a:pPr marL="0" indent="0">
              <a:buNone/>
            </a:pPr>
            <a:endParaRPr lang="da-DK" altLang="da-DK" sz="2600" dirty="0"/>
          </a:p>
          <a:p>
            <a:pPr marL="0" indent="0">
              <a:buNone/>
            </a:pPr>
            <a:r>
              <a:rPr lang="en-US" altLang="da-DK" sz="2600" dirty="0"/>
              <a:t>Therefore:</a:t>
            </a:r>
          </a:p>
          <a:p>
            <a:r>
              <a:rPr lang="en-US" altLang="da-DK" sz="2600" dirty="0"/>
              <a:t>Denmark should include the Danish share of </a:t>
            </a:r>
            <a:r>
              <a:rPr lang="en-US" altLang="da-DK" sz="2600" b="1" i="1" dirty="0"/>
              <a:t>international aviation and shipping </a:t>
            </a:r>
            <a:r>
              <a:rPr lang="en-US" altLang="da-DK" sz="2600" dirty="0"/>
              <a:t>even though it is not included yet in the UN way of calculating the Danish CO2 emissions.</a:t>
            </a:r>
          </a:p>
          <a:p>
            <a:r>
              <a:rPr lang="en-US" altLang="da-DK" sz="2600" dirty="0"/>
              <a:t>Denmark should not exceed our share of </a:t>
            </a:r>
            <a:r>
              <a:rPr lang="en-US" altLang="da-DK" sz="2600" b="1" i="1" dirty="0"/>
              <a:t>sustainable use of biomass </a:t>
            </a:r>
            <a:r>
              <a:rPr lang="en-US" altLang="da-DK" sz="2600" dirty="0"/>
              <a:t>in the world.</a:t>
            </a:r>
          </a:p>
          <a:p>
            <a:r>
              <a:rPr lang="en-US" altLang="da-DK" sz="2600" dirty="0"/>
              <a:t>Denmark should make our contribution in terms of </a:t>
            </a:r>
            <a:r>
              <a:rPr lang="en-US" altLang="da-DK" sz="2600" b="1" i="1" dirty="0"/>
              <a:t>flexibility and reserve capacity</a:t>
            </a:r>
            <a:r>
              <a:rPr lang="en-US" altLang="da-DK" sz="2600" dirty="0"/>
              <a:t> to integrate wind and solar into the </a:t>
            </a:r>
            <a:r>
              <a:rPr lang="en-US" altLang="da-DK" sz="2600" b="1" i="1" dirty="0"/>
              <a:t>European electricity supply</a:t>
            </a:r>
            <a:r>
              <a:rPr lang="en-US" altLang="da-DK" sz="2600" dirty="0"/>
              <a:t>.</a:t>
            </a:r>
            <a:endParaRPr lang="da-DK" altLang="da-DK" dirty="0"/>
          </a:p>
        </p:txBody>
      </p:sp>
      <p:pic>
        <p:nvPicPr>
          <p:cNvPr id="9" name="Billede 8"/>
          <p:cNvPicPr>
            <a:picLocks noChangeAspect="1"/>
          </p:cNvPicPr>
          <p:nvPr/>
        </p:nvPicPr>
        <p:blipFill>
          <a:blip r:embed="rId6"/>
          <a:stretch>
            <a:fillRect/>
          </a:stretch>
        </p:blipFill>
        <p:spPr>
          <a:xfrm>
            <a:off x="10552416" y="1467728"/>
            <a:ext cx="1396273" cy="1971481"/>
          </a:xfrm>
          <a:prstGeom prst="rect">
            <a:avLst/>
          </a:prstGeom>
        </p:spPr>
      </p:pic>
      <p:pic>
        <p:nvPicPr>
          <p:cNvPr id="10" name="Billede 9"/>
          <p:cNvPicPr>
            <a:picLocks noChangeAspect="1"/>
          </p:cNvPicPr>
          <p:nvPr/>
        </p:nvPicPr>
        <p:blipFill>
          <a:blip r:embed="rId7"/>
          <a:stretch>
            <a:fillRect/>
          </a:stretch>
        </p:blipFill>
        <p:spPr>
          <a:xfrm>
            <a:off x="9635548" y="1836354"/>
            <a:ext cx="1233658" cy="1754955"/>
          </a:xfrm>
          <a:prstGeom prst="rect">
            <a:avLst/>
          </a:prstGeom>
        </p:spPr>
      </p:pic>
    </p:spTree>
    <p:extLst>
      <p:ext uri="{BB962C8B-B14F-4D97-AF65-F5344CB8AC3E}">
        <p14:creationId xmlns:p14="http://schemas.microsoft.com/office/powerpoint/2010/main" val="1560876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0294303" y="1446795"/>
            <a:ext cx="1674464" cy="2364276"/>
          </a:xfrm>
          <a:prstGeom prst="rect">
            <a:avLst/>
          </a:prstGeom>
        </p:spPr>
      </p:pic>
      <p:pic>
        <p:nvPicPr>
          <p:cNvPr id="3" name="Billede 2"/>
          <p:cNvPicPr>
            <a:picLocks noChangeAspect="1"/>
          </p:cNvPicPr>
          <p:nvPr/>
        </p:nvPicPr>
        <p:blipFill>
          <a:blip r:embed="rId3"/>
          <a:stretch>
            <a:fillRect/>
          </a:stretch>
        </p:blipFill>
        <p:spPr>
          <a:xfrm>
            <a:off x="741584" y="1093594"/>
            <a:ext cx="9151708" cy="4376904"/>
          </a:xfrm>
          <a:prstGeom prst="rect">
            <a:avLst/>
          </a:prstGeom>
          <a:ln>
            <a:solidFill>
              <a:schemeClr val="tx1"/>
            </a:solidFill>
          </a:ln>
        </p:spPr>
      </p:pic>
    </p:spTree>
    <p:extLst>
      <p:ext uri="{BB962C8B-B14F-4D97-AF65-F5344CB8AC3E}">
        <p14:creationId xmlns:p14="http://schemas.microsoft.com/office/powerpoint/2010/main" val="4162414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stretch>
            <a:fillRect/>
          </a:stretch>
        </p:blipFill>
        <p:spPr>
          <a:xfrm>
            <a:off x="10124682" y="589510"/>
            <a:ext cx="1674464" cy="2364276"/>
          </a:xfrm>
          <a:prstGeom prst="rect">
            <a:avLst/>
          </a:prstGeom>
        </p:spPr>
      </p:pic>
      <p:graphicFrame>
        <p:nvGraphicFramePr>
          <p:cNvPr id="10" name="Diagram 9">
            <a:extLst>
              <a:ext uri="{FF2B5EF4-FFF2-40B4-BE49-F238E27FC236}">
                <a16:creationId xmlns:a16="http://schemas.microsoft.com/office/drawing/2014/main" id="{00000000-0008-0000-0000-000008000000}"/>
              </a:ext>
            </a:extLst>
          </p:cNvPr>
          <p:cNvGraphicFramePr>
            <a:graphicFrameLocks/>
          </p:cNvGraphicFramePr>
          <p:nvPr/>
        </p:nvGraphicFramePr>
        <p:xfrm>
          <a:off x="6118311" y="3309258"/>
          <a:ext cx="494103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5">
            <a:extLst>
              <a:ext uri="{FF2B5EF4-FFF2-40B4-BE49-F238E27FC236}">
                <a16:creationId xmlns:a16="http://schemas.microsoft.com/office/drawing/2014/main" id="{7AA68898-0CB7-4876-A4FE-3ABF18A05A10}"/>
              </a:ext>
            </a:extLst>
          </p:cNvPr>
          <p:cNvSpPr>
            <a:spLocks noGrp="1"/>
          </p:cNvSpPr>
          <p:nvPr>
            <p:ph type="title"/>
          </p:nvPr>
        </p:nvSpPr>
        <p:spPr>
          <a:xfrm>
            <a:off x="675917" y="547670"/>
            <a:ext cx="5288449" cy="2447956"/>
          </a:xfrm>
        </p:spPr>
        <p:txBody>
          <a:bodyPr>
            <a:normAutofit/>
          </a:bodyPr>
          <a:lstStyle/>
          <a:p>
            <a:r>
              <a:rPr lang="en-US" dirty="0">
                <a:latin typeface="Lato" panose="020F0502020204030203" pitchFamily="34" charset="0"/>
                <a:ea typeface="Lato" panose="020F0502020204030203" pitchFamily="34" charset="0"/>
                <a:cs typeface="Lato" panose="020F0502020204030203" pitchFamily="34" charset="0"/>
              </a:rPr>
              <a:t>CO2 emissions in the UN accounting…</a:t>
            </a:r>
          </a:p>
        </p:txBody>
      </p:sp>
      <p:graphicFrame>
        <p:nvGraphicFramePr>
          <p:cNvPr id="12" name="Diagram 11">
            <a:extLst>
              <a:ext uri="{FF2B5EF4-FFF2-40B4-BE49-F238E27FC236}">
                <a16:creationId xmlns:a16="http://schemas.microsoft.com/office/drawing/2014/main" id="{00000000-0008-0000-0000-000005000000}"/>
              </a:ext>
            </a:extLst>
          </p:cNvPr>
          <p:cNvGraphicFramePr>
            <a:graphicFrameLocks/>
          </p:cNvGraphicFramePr>
          <p:nvPr/>
        </p:nvGraphicFramePr>
        <p:xfrm>
          <a:off x="6118311" y="400048"/>
          <a:ext cx="345016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 12">
            <a:extLst>
              <a:ext uri="{FF2B5EF4-FFF2-40B4-BE49-F238E27FC236}">
                <a16:creationId xmlns:a16="http://schemas.microsoft.com/office/drawing/2014/main" id="{00000000-0008-0000-0000-000006000000}"/>
              </a:ext>
            </a:extLst>
          </p:cNvPr>
          <p:cNvGraphicFramePr>
            <a:graphicFrameLocks/>
          </p:cNvGraphicFramePr>
          <p:nvPr/>
        </p:nvGraphicFramePr>
        <p:xfrm>
          <a:off x="758056" y="3309258"/>
          <a:ext cx="5124173"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96668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14" y="295854"/>
            <a:ext cx="8661400" cy="1771552"/>
          </a:xfrm>
        </p:spPr>
        <p:txBody>
          <a:bodyPr>
            <a:normAutofit/>
          </a:bodyPr>
          <a:lstStyle/>
          <a:p>
            <a:r>
              <a:rPr lang="en-US" dirty="0"/>
              <a:t>IDA´s Climate Response 2045</a:t>
            </a:r>
            <a:br>
              <a:rPr lang="en-US" sz="2700" dirty="0"/>
            </a:br>
            <a:r>
              <a:rPr lang="en-US" sz="2400" i="0" dirty="0">
                <a:effectLst/>
                <a:latin typeface="+mn-lt"/>
              </a:rPr>
              <a:t>How Denmark Can Become Climate Neutral</a:t>
            </a:r>
            <a:br>
              <a:rPr lang="en-US" sz="1100" b="1" i="0" dirty="0">
                <a:solidFill>
                  <a:srgbClr val="FC7732"/>
                </a:solidFill>
                <a:effectLst/>
                <a:latin typeface="ubunturegular"/>
              </a:rPr>
            </a:br>
            <a:endParaRPr lang="da-DK" sz="2700" dirty="0"/>
          </a:p>
        </p:txBody>
      </p:sp>
      <p:sp>
        <p:nvSpPr>
          <p:cNvPr id="3" name="Pladsholder til indhold 2"/>
          <p:cNvSpPr>
            <a:spLocks noGrp="1"/>
          </p:cNvSpPr>
          <p:nvPr>
            <p:ph idx="1"/>
          </p:nvPr>
        </p:nvSpPr>
        <p:spPr>
          <a:xfrm>
            <a:off x="481530" y="1836892"/>
            <a:ext cx="8067571" cy="1837479"/>
          </a:xfrm>
        </p:spPr>
        <p:txBody>
          <a:bodyPr>
            <a:normAutofit fontScale="92500"/>
          </a:bodyPr>
          <a:lstStyle/>
          <a:p>
            <a:pPr marL="0" indent="0">
              <a:buNone/>
            </a:pPr>
            <a:r>
              <a:rPr lang="en-US" sz="2400" dirty="0"/>
              <a:t>- Include Danish Share of International Aviation and Shipping</a:t>
            </a:r>
          </a:p>
          <a:p>
            <a:pPr marL="0" indent="0">
              <a:buNone/>
            </a:pPr>
            <a:r>
              <a:rPr lang="en-US" sz="2400" dirty="0"/>
              <a:t>- Within the Danish share of Global Sustainable Biomass resources</a:t>
            </a:r>
          </a:p>
          <a:p>
            <a:pPr marL="0" indent="0">
              <a:buNone/>
            </a:pPr>
            <a:r>
              <a:rPr lang="en-US" sz="2400" dirty="0"/>
              <a:t>- Reach the 2050 climate neutral goal already in 2045</a:t>
            </a:r>
          </a:p>
          <a:p>
            <a:pPr marL="0" indent="0">
              <a:buNone/>
            </a:pPr>
            <a:r>
              <a:rPr lang="en-US" sz="2400" dirty="0"/>
              <a:t>- Coordinated with actions within agriculture, LULUFC and processes</a:t>
            </a:r>
          </a:p>
          <a:p>
            <a:pPr marL="0" indent="0">
              <a:buNone/>
            </a:pPr>
            <a:endParaRPr lang="da-DK" sz="2400" dirty="0"/>
          </a:p>
          <a:p>
            <a:pPr marL="0" indent="0">
              <a:buNone/>
            </a:pPr>
            <a:endParaRPr lang="da-DK" sz="2400" dirty="0"/>
          </a:p>
        </p:txBody>
      </p:sp>
      <p:pic>
        <p:nvPicPr>
          <p:cNvPr id="5" name="Billede 4"/>
          <p:cNvPicPr>
            <a:picLocks noChangeAspect="1"/>
          </p:cNvPicPr>
          <p:nvPr/>
        </p:nvPicPr>
        <p:blipFill>
          <a:blip r:embed="rId2"/>
          <a:stretch>
            <a:fillRect/>
          </a:stretch>
        </p:blipFill>
        <p:spPr>
          <a:xfrm>
            <a:off x="9714492" y="436760"/>
            <a:ext cx="1879304" cy="2500403"/>
          </a:xfrm>
          <a:prstGeom prst="rect">
            <a:avLst/>
          </a:prstGeom>
        </p:spPr>
      </p:pic>
      <p:pic>
        <p:nvPicPr>
          <p:cNvPr id="6" name="Billede 5"/>
          <p:cNvPicPr>
            <a:picLocks noChangeAspect="1"/>
          </p:cNvPicPr>
          <p:nvPr/>
        </p:nvPicPr>
        <p:blipFill>
          <a:blip r:embed="rId3"/>
          <a:stretch>
            <a:fillRect/>
          </a:stretch>
        </p:blipFill>
        <p:spPr>
          <a:xfrm>
            <a:off x="10245436" y="1354719"/>
            <a:ext cx="1725329" cy="2436096"/>
          </a:xfrm>
          <a:prstGeom prst="rect">
            <a:avLst/>
          </a:prstGeom>
        </p:spPr>
      </p:pic>
      <p:pic>
        <p:nvPicPr>
          <p:cNvPr id="7" name="Billede 6"/>
          <p:cNvPicPr>
            <a:picLocks noChangeAspect="1"/>
          </p:cNvPicPr>
          <p:nvPr/>
        </p:nvPicPr>
        <p:blipFill>
          <a:blip r:embed="rId4"/>
          <a:stretch>
            <a:fillRect/>
          </a:stretch>
        </p:blipFill>
        <p:spPr>
          <a:xfrm>
            <a:off x="334961" y="3928856"/>
            <a:ext cx="4698558" cy="2271363"/>
          </a:xfrm>
          <a:prstGeom prst="rect">
            <a:avLst/>
          </a:prstGeom>
          <a:ln>
            <a:solidFill>
              <a:schemeClr val="tx1"/>
            </a:solidFill>
          </a:ln>
        </p:spPr>
      </p:pic>
      <p:pic>
        <p:nvPicPr>
          <p:cNvPr id="8" name="Billede 7"/>
          <p:cNvPicPr>
            <a:picLocks noChangeAspect="1"/>
          </p:cNvPicPr>
          <p:nvPr/>
        </p:nvPicPr>
        <p:blipFill>
          <a:blip r:embed="rId5"/>
          <a:stretch>
            <a:fillRect/>
          </a:stretch>
        </p:blipFill>
        <p:spPr>
          <a:xfrm>
            <a:off x="5177024" y="3918615"/>
            <a:ext cx="2985271" cy="2256583"/>
          </a:xfrm>
          <a:prstGeom prst="rect">
            <a:avLst/>
          </a:prstGeom>
          <a:ln>
            <a:solidFill>
              <a:schemeClr val="tx1"/>
            </a:solidFill>
          </a:ln>
        </p:spPr>
      </p:pic>
      <p:pic>
        <p:nvPicPr>
          <p:cNvPr id="9" name="Billede 8"/>
          <p:cNvPicPr>
            <a:picLocks noChangeAspect="1"/>
          </p:cNvPicPr>
          <p:nvPr/>
        </p:nvPicPr>
        <p:blipFill>
          <a:blip r:embed="rId6"/>
          <a:stretch>
            <a:fillRect/>
          </a:stretch>
        </p:blipFill>
        <p:spPr>
          <a:xfrm>
            <a:off x="8362315" y="3903836"/>
            <a:ext cx="3608450" cy="2246341"/>
          </a:xfrm>
          <a:prstGeom prst="rect">
            <a:avLst/>
          </a:prstGeom>
          <a:ln>
            <a:solidFill>
              <a:schemeClr val="tx1"/>
            </a:solidFill>
          </a:ln>
        </p:spPr>
      </p:pic>
      <p:pic>
        <p:nvPicPr>
          <p:cNvPr id="11" name="Billede 10">
            <a:extLst>
              <a:ext uri="{FF2B5EF4-FFF2-40B4-BE49-F238E27FC236}">
                <a16:creationId xmlns:a16="http://schemas.microsoft.com/office/drawing/2014/main" id="{8AF9439C-8FCA-4636-A00F-44D00ABE1390}"/>
              </a:ext>
            </a:extLst>
          </p:cNvPr>
          <p:cNvPicPr>
            <a:picLocks noChangeAspect="1"/>
          </p:cNvPicPr>
          <p:nvPr/>
        </p:nvPicPr>
        <p:blipFill>
          <a:blip r:embed="rId7"/>
          <a:stretch>
            <a:fillRect/>
          </a:stretch>
        </p:blipFill>
        <p:spPr>
          <a:xfrm>
            <a:off x="8832455" y="2067406"/>
            <a:ext cx="1129627" cy="1606965"/>
          </a:xfrm>
          <a:prstGeom prst="rect">
            <a:avLst/>
          </a:prstGeom>
          <a:ln>
            <a:solidFill>
              <a:schemeClr val="tx1"/>
            </a:solidFill>
          </a:ln>
        </p:spPr>
      </p:pic>
    </p:spTree>
    <p:extLst>
      <p:ext uri="{BB962C8B-B14F-4D97-AF65-F5344CB8AC3E}">
        <p14:creationId xmlns:p14="http://schemas.microsoft.com/office/powerpoint/2010/main" val="408760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fully decarbonized Denmark 2045</a:t>
            </a:r>
          </a:p>
        </p:txBody>
      </p:sp>
      <p:pic>
        <p:nvPicPr>
          <p:cNvPr id="7" name="Billede 6"/>
          <p:cNvPicPr>
            <a:picLocks noChangeAspect="1"/>
          </p:cNvPicPr>
          <p:nvPr/>
        </p:nvPicPr>
        <p:blipFill>
          <a:blip r:embed="rId2"/>
          <a:stretch>
            <a:fillRect/>
          </a:stretch>
        </p:blipFill>
        <p:spPr>
          <a:xfrm>
            <a:off x="9976274" y="1331331"/>
            <a:ext cx="1685010" cy="2397031"/>
          </a:xfrm>
          <a:prstGeom prst="rect">
            <a:avLst/>
          </a:prstGeom>
        </p:spPr>
      </p:pic>
      <p:pic>
        <p:nvPicPr>
          <p:cNvPr id="4" name="Billede 3"/>
          <p:cNvPicPr>
            <a:picLocks noChangeAspect="1"/>
          </p:cNvPicPr>
          <p:nvPr/>
        </p:nvPicPr>
        <p:blipFill>
          <a:blip r:embed="rId3"/>
          <a:stretch>
            <a:fillRect/>
          </a:stretch>
        </p:blipFill>
        <p:spPr>
          <a:xfrm>
            <a:off x="947529" y="1828801"/>
            <a:ext cx="8249211" cy="3991554"/>
          </a:xfrm>
          <a:prstGeom prst="rect">
            <a:avLst/>
          </a:prstGeom>
        </p:spPr>
      </p:pic>
    </p:spTree>
    <p:extLst>
      <p:ext uri="{BB962C8B-B14F-4D97-AF65-F5344CB8AC3E}">
        <p14:creationId xmlns:p14="http://schemas.microsoft.com/office/powerpoint/2010/main" val="325007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351318" y="1223867"/>
            <a:ext cx="1177410" cy="1662456"/>
          </a:xfrm>
          <a:prstGeom prst="rect">
            <a:avLst/>
          </a:prstGeom>
        </p:spPr>
      </p:pic>
      <p:sp>
        <p:nvSpPr>
          <p:cNvPr id="6" name="Title 5">
            <a:extLst>
              <a:ext uri="{FF2B5EF4-FFF2-40B4-BE49-F238E27FC236}">
                <a16:creationId xmlns:a16="http://schemas.microsoft.com/office/drawing/2014/main" id="{7AA68898-0CB7-4876-A4FE-3ABF18A05A10}"/>
              </a:ext>
            </a:extLst>
          </p:cNvPr>
          <p:cNvSpPr>
            <a:spLocks noGrp="1"/>
          </p:cNvSpPr>
          <p:nvPr>
            <p:ph type="title"/>
          </p:nvPr>
        </p:nvSpPr>
        <p:spPr>
          <a:xfrm>
            <a:off x="273658" y="505830"/>
            <a:ext cx="10515600" cy="567382"/>
          </a:xfrm>
        </p:spPr>
        <p:txBody>
          <a:bodyPr>
            <a:normAutofit fontScale="90000"/>
          </a:bodyPr>
          <a:lstStyle/>
          <a:p>
            <a:r>
              <a:rPr lang="en-US" dirty="0">
                <a:latin typeface="Lato" panose="020F0502020204030203" pitchFamily="34" charset="0"/>
                <a:ea typeface="Lato" panose="020F0502020204030203" pitchFamily="34" charset="0"/>
                <a:cs typeface="Lato" panose="020F0502020204030203" pitchFamily="34" charset="0"/>
              </a:rPr>
              <a:t>2045</a:t>
            </a:r>
          </a:p>
        </p:txBody>
      </p:sp>
      <p:pic>
        <p:nvPicPr>
          <p:cNvPr id="7" name="Billede 6"/>
          <p:cNvPicPr>
            <a:picLocks noChangeAspect="1"/>
          </p:cNvPicPr>
          <p:nvPr/>
        </p:nvPicPr>
        <p:blipFill>
          <a:blip r:embed="rId3"/>
          <a:stretch>
            <a:fillRect/>
          </a:stretch>
        </p:blipFill>
        <p:spPr>
          <a:xfrm>
            <a:off x="759058" y="1815074"/>
            <a:ext cx="1228767" cy="1747998"/>
          </a:xfrm>
          <a:prstGeom prst="rect">
            <a:avLst/>
          </a:prstGeom>
        </p:spPr>
      </p:pic>
      <p:pic>
        <p:nvPicPr>
          <p:cNvPr id="8" name="Billede 7"/>
          <p:cNvPicPr/>
          <p:nvPr/>
        </p:nvPicPr>
        <p:blipFill rotWithShape="1">
          <a:blip r:embed="rId4" cstate="print">
            <a:extLst>
              <a:ext uri="{28A0092B-C50C-407E-A947-70E740481C1C}">
                <a14:useLocalDpi xmlns:a14="http://schemas.microsoft.com/office/drawing/2010/main" val="0"/>
              </a:ext>
            </a:extLst>
          </a:blip>
          <a:srcRect l="3271" r="2161"/>
          <a:stretch/>
        </p:blipFill>
        <p:spPr bwMode="auto">
          <a:xfrm>
            <a:off x="2750889" y="388854"/>
            <a:ext cx="8595622" cy="56302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6820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2717800" cy="1325563"/>
          </a:xfrm>
        </p:spPr>
        <p:txBody>
          <a:bodyPr/>
          <a:lstStyle/>
          <a:p>
            <a:r>
              <a:rPr lang="da-DK" dirty="0"/>
              <a:t>Biomasse</a:t>
            </a:r>
            <a:br>
              <a:rPr lang="da-DK" dirty="0"/>
            </a:br>
            <a:r>
              <a:rPr lang="da-DK" dirty="0"/>
              <a:t>2045</a:t>
            </a:r>
          </a:p>
        </p:txBody>
      </p:sp>
      <p:sp>
        <p:nvSpPr>
          <p:cNvPr id="3" name="Pladsholder til indhold 2"/>
          <p:cNvSpPr>
            <a:spLocks noGrp="1"/>
          </p:cNvSpPr>
          <p:nvPr>
            <p:ph idx="1"/>
          </p:nvPr>
        </p:nvSpPr>
        <p:spPr>
          <a:xfrm>
            <a:off x="838200" y="1817673"/>
            <a:ext cx="2551545" cy="4351338"/>
          </a:xfrm>
        </p:spPr>
        <p:txBody>
          <a:bodyPr/>
          <a:lstStyle/>
          <a:p>
            <a:pPr marL="0" indent="0">
              <a:buNone/>
            </a:pPr>
            <a:r>
              <a:rPr lang="en-US" b="1" i="1" dirty="0"/>
              <a:t>Overview: </a:t>
            </a:r>
          </a:p>
          <a:p>
            <a:pPr marL="0" indent="0">
              <a:buNone/>
            </a:pPr>
            <a:r>
              <a:rPr lang="en-US" b="1" i="1" dirty="0"/>
              <a:t>(153 PJ minus </a:t>
            </a:r>
            <a:r>
              <a:rPr lang="en-US" b="1" i="1" dirty="0" err="1"/>
              <a:t>eksport</a:t>
            </a:r>
            <a:r>
              <a:rPr lang="en-US" b="1" i="1" dirty="0"/>
              <a:t> 13 PJ = 140 PJ </a:t>
            </a:r>
            <a:r>
              <a:rPr lang="en-US" b="1" i="1" dirty="0" err="1"/>
              <a:t>svarende</a:t>
            </a:r>
            <a:r>
              <a:rPr lang="en-US" b="1" i="1" dirty="0"/>
              <a:t> </a:t>
            </a:r>
            <a:r>
              <a:rPr lang="en-US" b="1" i="1" dirty="0" err="1"/>
              <a:t>til</a:t>
            </a:r>
            <a:r>
              <a:rPr lang="en-US" b="1" i="1" dirty="0"/>
              <a:t> 23 GJ/capita)</a:t>
            </a:r>
            <a:endParaRPr lang="en-US" dirty="0"/>
          </a:p>
        </p:txBody>
      </p:sp>
      <p:pic>
        <p:nvPicPr>
          <p:cNvPr id="5" name="Billede 4"/>
          <p:cNvPicPr/>
          <p:nvPr/>
        </p:nvPicPr>
        <p:blipFill rotWithShape="1">
          <a:blip r:embed="rId2" cstate="print">
            <a:extLst>
              <a:ext uri="{28A0092B-C50C-407E-A947-70E740481C1C}">
                <a14:useLocalDpi xmlns:a14="http://schemas.microsoft.com/office/drawing/2010/main" val="0"/>
              </a:ext>
            </a:extLst>
          </a:blip>
          <a:srcRect r="2160"/>
          <a:stretch/>
        </p:blipFill>
        <p:spPr bwMode="auto">
          <a:xfrm>
            <a:off x="3808675" y="447369"/>
            <a:ext cx="7975158" cy="5802356"/>
          </a:xfrm>
          <a:prstGeom prst="rect">
            <a:avLst/>
          </a:prstGeom>
          <a:noFill/>
          <a:ln>
            <a:noFill/>
          </a:ln>
          <a:extLst>
            <a:ext uri="{53640926-AAD7-44D8-BBD7-CCE9431645EC}">
              <a14:shadowObscured xmlns:a14="http://schemas.microsoft.com/office/drawing/2010/main"/>
            </a:ext>
          </a:extLst>
        </p:spPr>
      </p:pic>
      <p:pic>
        <p:nvPicPr>
          <p:cNvPr id="6" name="Billede 5"/>
          <p:cNvPicPr>
            <a:picLocks noChangeAspect="1"/>
          </p:cNvPicPr>
          <p:nvPr/>
        </p:nvPicPr>
        <p:blipFill>
          <a:blip r:embed="rId3"/>
          <a:stretch>
            <a:fillRect/>
          </a:stretch>
        </p:blipFill>
        <p:spPr>
          <a:xfrm>
            <a:off x="1154823" y="4105270"/>
            <a:ext cx="1685010" cy="2397031"/>
          </a:xfrm>
          <a:prstGeom prst="rect">
            <a:avLst/>
          </a:prstGeom>
        </p:spPr>
      </p:pic>
    </p:spTree>
    <p:extLst>
      <p:ext uri="{BB962C8B-B14F-4D97-AF65-F5344CB8AC3E}">
        <p14:creationId xmlns:p14="http://schemas.microsoft.com/office/powerpoint/2010/main" val="3352701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9790E-8B6F-2601-FF58-27F27DB76E9D}"/>
              </a:ext>
            </a:extLst>
          </p:cNvPr>
          <p:cNvSpPr>
            <a:spLocks noGrp="1"/>
          </p:cNvSpPr>
          <p:nvPr>
            <p:ph type="title"/>
          </p:nvPr>
        </p:nvSpPr>
        <p:spPr>
          <a:xfrm>
            <a:off x="838200" y="631333"/>
            <a:ext cx="6954982" cy="1325563"/>
          </a:xfrm>
        </p:spPr>
        <p:txBody>
          <a:bodyPr/>
          <a:lstStyle/>
          <a:p>
            <a:r>
              <a:rPr lang="en-US" dirty="0"/>
              <a:t>Expansion of Solar and Wind for electricity production</a:t>
            </a:r>
          </a:p>
        </p:txBody>
      </p:sp>
      <p:pic>
        <p:nvPicPr>
          <p:cNvPr id="4" name="Billede 3">
            <a:extLst>
              <a:ext uri="{FF2B5EF4-FFF2-40B4-BE49-F238E27FC236}">
                <a16:creationId xmlns:a16="http://schemas.microsoft.com/office/drawing/2014/main" id="{85487627-D14F-BFEF-A65B-60E50E48A2AB}"/>
              </a:ext>
            </a:extLst>
          </p:cNvPr>
          <p:cNvPicPr>
            <a:picLocks noChangeAspect="1"/>
          </p:cNvPicPr>
          <p:nvPr/>
        </p:nvPicPr>
        <p:blipFill>
          <a:blip r:embed="rId2"/>
          <a:stretch>
            <a:fillRect/>
          </a:stretch>
        </p:blipFill>
        <p:spPr>
          <a:xfrm>
            <a:off x="10156774" y="312515"/>
            <a:ext cx="1024825" cy="1447011"/>
          </a:xfrm>
          <a:prstGeom prst="rect">
            <a:avLst/>
          </a:prstGeom>
        </p:spPr>
      </p:pic>
      <p:pic>
        <p:nvPicPr>
          <p:cNvPr id="5" name="Billede 4">
            <a:extLst>
              <a:ext uri="{FF2B5EF4-FFF2-40B4-BE49-F238E27FC236}">
                <a16:creationId xmlns:a16="http://schemas.microsoft.com/office/drawing/2014/main" id="{7F701A07-1F87-DE9D-291D-1C793A13CD86}"/>
              </a:ext>
            </a:extLst>
          </p:cNvPr>
          <p:cNvPicPr>
            <a:picLocks noChangeAspect="1"/>
          </p:cNvPicPr>
          <p:nvPr/>
        </p:nvPicPr>
        <p:blipFill>
          <a:blip r:embed="rId3"/>
          <a:stretch>
            <a:fillRect/>
          </a:stretch>
        </p:blipFill>
        <p:spPr>
          <a:xfrm>
            <a:off x="10803468" y="533186"/>
            <a:ext cx="1069802" cy="1521859"/>
          </a:xfrm>
          <a:prstGeom prst="rect">
            <a:avLst/>
          </a:prstGeom>
        </p:spPr>
      </p:pic>
      <p:graphicFrame>
        <p:nvGraphicFramePr>
          <p:cNvPr id="6" name="Tabel 7">
            <a:extLst>
              <a:ext uri="{FF2B5EF4-FFF2-40B4-BE49-F238E27FC236}">
                <a16:creationId xmlns:a16="http://schemas.microsoft.com/office/drawing/2014/main" id="{52C5A5FB-E384-C64C-36E3-49D801372F42}"/>
              </a:ext>
            </a:extLst>
          </p:cNvPr>
          <p:cNvGraphicFramePr>
            <a:graphicFrameLocks noGrp="1"/>
          </p:cNvGraphicFramePr>
          <p:nvPr/>
        </p:nvGraphicFramePr>
        <p:xfrm>
          <a:off x="838200" y="2813582"/>
          <a:ext cx="5145035" cy="2227920"/>
        </p:xfrm>
        <a:graphic>
          <a:graphicData uri="http://schemas.openxmlformats.org/drawingml/2006/table">
            <a:tbl>
              <a:tblPr firstRow="1" bandRow="1">
                <a:tableStyleId>{5C22544A-7EE6-4342-B048-85BDC9FD1C3A}</a:tableStyleId>
              </a:tblPr>
              <a:tblGrid>
                <a:gridCol w="1266701">
                  <a:extLst>
                    <a:ext uri="{9D8B030D-6E8A-4147-A177-3AD203B41FA5}">
                      <a16:colId xmlns:a16="http://schemas.microsoft.com/office/drawing/2014/main" val="2187801175"/>
                    </a:ext>
                  </a:extLst>
                </a:gridCol>
                <a:gridCol w="1355658">
                  <a:extLst>
                    <a:ext uri="{9D8B030D-6E8A-4147-A177-3AD203B41FA5}">
                      <a16:colId xmlns:a16="http://schemas.microsoft.com/office/drawing/2014/main" val="1889758118"/>
                    </a:ext>
                  </a:extLst>
                </a:gridCol>
                <a:gridCol w="1204275">
                  <a:extLst>
                    <a:ext uri="{9D8B030D-6E8A-4147-A177-3AD203B41FA5}">
                      <a16:colId xmlns:a16="http://schemas.microsoft.com/office/drawing/2014/main" val="1383702426"/>
                    </a:ext>
                  </a:extLst>
                </a:gridCol>
                <a:gridCol w="1318401">
                  <a:extLst>
                    <a:ext uri="{9D8B030D-6E8A-4147-A177-3AD203B41FA5}">
                      <a16:colId xmlns:a16="http://schemas.microsoft.com/office/drawing/2014/main" val="1706327053"/>
                    </a:ext>
                  </a:extLst>
                </a:gridCol>
              </a:tblGrid>
              <a:tr h="473880">
                <a:tc>
                  <a:txBody>
                    <a:bodyPr/>
                    <a:lstStyle/>
                    <a:p>
                      <a:r>
                        <a:rPr lang="da-DK" dirty="0"/>
                        <a:t>MW</a:t>
                      </a:r>
                    </a:p>
                  </a:txBody>
                  <a:tcPr/>
                </a:tc>
                <a:tc>
                  <a:txBody>
                    <a:bodyPr/>
                    <a:lstStyle/>
                    <a:p>
                      <a:pPr algn="r"/>
                      <a:r>
                        <a:rPr lang="da-DK" dirty="0"/>
                        <a:t>2020</a:t>
                      </a:r>
                    </a:p>
                  </a:txBody>
                  <a:tcPr/>
                </a:tc>
                <a:tc>
                  <a:txBody>
                    <a:bodyPr/>
                    <a:lstStyle/>
                    <a:p>
                      <a:pPr algn="r"/>
                      <a:r>
                        <a:rPr lang="da-DK" dirty="0"/>
                        <a:t>2030</a:t>
                      </a:r>
                    </a:p>
                  </a:txBody>
                  <a:tcPr/>
                </a:tc>
                <a:tc>
                  <a:txBody>
                    <a:bodyPr/>
                    <a:lstStyle/>
                    <a:p>
                      <a:pPr algn="r"/>
                      <a:r>
                        <a:rPr lang="da-DK" dirty="0"/>
                        <a:t>2045</a:t>
                      </a:r>
                    </a:p>
                  </a:txBody>
                  <a:tcPr/>
                </a:tc>
                <a:extLst>
                  <a:ext uri="{0D108BD9-81ED-4DB2-BD59-A6C34878D82A}">
                    <a16:rowId xmlns:a16="http://schemas.microsoft.com/office/drawing/2014/main" val="3162810807"/>
                  </a:ext>
                </a:extLst>
              </a:tr>
              <a:tr h="473880">
                <a:tc>
                  <a:txBody>
                    <a:bodyPr/>
                    <a:lstStyle/>
                    <a:p>
                      <a:r>
                        <a:rPr lang="da-DK" dirty="0"/>
                        <a:t>Solar (PV)</a:t>
                      </a:r>
                    </a:p>
                  </a:txBody>
                  <a:tcPr/>
                </a:tc>
                <a:tc>
                  <a:txBody>
                    <a:bodyPr/>
                    <a:lstStyle/>
                    <a:p>
                      <a:pPr algn="r"/>
                      <a:r>
                        <a:rPr lang="da-DK" dirty="0"/>
                        <a:t>1.000</a:t>
                      </a:r>
                    </a:p>
                  </a:txBody>
                  <a:tcPr/>
                </a:tc>
                <a:tc>
                  <a:txBody>
                    <a:bodyPr/>
                    <a:lstStyle/>
                    <a:p>
                      <a:pPr algn="r"/>
                      <a:r>
                        <a:rPr lang="da-DK" dirty="0"/>
                        <a:t>5.000</a:t>
                      </a:r>
                    </a:p>
                  </a:txBody>
                  <a:tcPr/>
                </a:tc>
                <a:tc>
                  <a:txBody>
                    <a:bodyPr/>
                    <a:lstStyle/>
                    <a:p>
                      <a:pPr algn="r"/>
                      <a:r>
                        <a:rPr lang="da-DK" dirty="0"/>
                        <a:t>10.000</a:t>
                      </a:r>
                    </a:p>
                  </a:txBody>
                  <a:tcPr/>
                </a:tc>
                <a:extLst>
                  <a:ext uri="{0D108BD9-81ED-4DB2-BD59-A6C34878D82A}">
                    <a16:rowId xmlns:a16="http://schemas.microsoft.com/office/drawing/2014/main" val="771980507"/>
                  </a:ext>
                </a:extLst>
              </a:tr>
              <a:tr h="473880">
                <a:tc>
                  <a:txBody>
                    <a:bodyPr/>
                    <a:lstStyle/>
                    <a:p>
                      <a:r>
                        <a:rPr lang="da-DK" dirty="0"/>
                        <a:t>Wind onshore</a:t>
                      </a:r>
                    </a:p>
                  </a:txBody>
                  <a:tcPr/>
                </a:tc>
                <a:tc>
                  <a:txBody>
                    <a:bodyPr/>
                    <a:lstStyle/>
                    <a:p>
                      <a:pPr algn="r"/>
                      <a:r>
                        <a:rPr lang="da-DK" dirty="0"/>
                        <a:t>4.200</a:t>
                      </a:r>
                    </a:p>
                  </a:txBody>
                  <a:tcPr/>
                </a:tc>
                <a:tc>
                  <a:txBody>
                    <a:bodyPr/>
                    <a:lstStyle/>
                    <a:p>
                      <a:pPr algn="r"/>
                      <a:r>
                        <a:rPr lang="da-DK" dirty="0"/>
                        <a:t>4.800</a:t>
                      </a:r>
                    </a:p>
                  </a:txBody>
                  <a:tcPr/>
                </a:tc>
                <a:tc>
                  <a:txBody>
                    <a:bodyPr/>
                    <a:lstStyle/>
                    <a:p>
                      <a:pPr algn="r"/>
                      <a:r>
                        <a:rPr lang="da-DK" dirty="0"/>
                        <a:t>5.000</a:t>
                      </a:r>
                    </a:p>
                  </a:txBody>
                  <a:tcPr/>
                </a:tc>
                <a:extLst>
                  <a:ext uri="{0D108BD9-81ED-4DB2-BD59-A6C34878D82A}">
                    <a16:rowId xmlns:a16="http://schemas.microsoft.com/office/drawing/2014/main" val="958707167"/>
                  </a:ext>
                </a:extLst>
              </a:tr>
              <a:tr h="473880">
                <a:tc>
                  <a:txBody>
                    <a:bodyPr/>
                    <a:lstStyle/>
                    <a:p>
                      <a:r>
                        <a:rPr lang="da-DK" dirty="0"/>
                        <a:t>Wind offshore</a:t>
                      </a:r>
                    </a:p>
                  </a:txBody>
                  <a:tcPr/>
                </a:tc>
                <a:tc>
                  <a:txBody>
                    <a:bodyPr/>
                    <a:lstStyle/>
                    <a:p>
                      <a:pPr algn="r"/>
                      <a:r>
                        <a:rPr lang="da-DK" dirty="0"/>
                        <a:t>2.000</a:t>
                      </a:r>
                    </a:p>
                  </a:txBody>
                  <a:tcPr/>
                </a:tc>
                <a:tc>
                  <a:txBody>
                    <a:bodyPr/>
                    <a:lstStyle/>
                    <a:p>
                      <a:pPr algn="r"/>
                      <a:r>
                        <a:rPr lang="da-DK" dirty="0"/>
                        <a:t>6.600</a:t>
                      </a:r>
                    </a:p>
                  </a:txBody>
                  <a:tcPr/>
                </a:tc>
                <a:tc>
                  <a:txBody>
                    <a:bodyPr/>
                    <a:lstStyle/>
                    <a:p>
                      <a:pPr algn="r"/>
                      <a:r>
                        <a:rPr lang="da-DK" dirty="0"/>
                        <a:t>14.000</a:t>
                      </a:r>
                    </a:p>
                  </a:txBody>
                  <a:tcPr/>
                </a:tc>
                <a:extLst>
                  <a:ext uri="{0D108BD9-81ED-4DB2-BD59-A6C34878D82A}">
                    <a16:rowId xmlns:a16="http://schemas.microsoft.com/office/drawing/2014/main" val="1642212391"/>
                  </a:ext>
                </a:extLst>
              </a:tr>
            </a:tbl>
          </a:graphicData>
        </a:graphic>
      </p:graphicFrame>
      <p:sp>
        <p:nvSpPr>
          <p:cNvPr id="11" name="Titel 1">
            <a:extLst>
              <a:ext uri="{FF2B5EF4-FFF2-40B4-BE49-F238E27FC236}">
                <a16:creationId xmlns:a16="http://schemas.microsoft.com/office/drawing/2014/main" id="{2A3418DB-4A26-7418-9D8B-118866E5D80E}"/>
              </a:ext>
            </a:extLst>
          </p:cNvPr>
          <p:cNvSpPr txBox="1">
            <a:spLocks/>
          </p:cNvSpPr>
          <p:nvPr/>
        </p:nvSpPr>
        <p:spPr>
          <a:xfrm>
            <a:off x="6951517" y="3264760"/>
            <a:ext cx="4386851"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Similar expansion of Solar Thermal and Geothermal energy for heat production</a:t>
            </a:r>
          </a:p>
          <a:p>
            <a:endParaRPr lang="en-US" dirty="0"/>
          </a:p>
          <a:p>
            <a:endParaRPr lang="en-US" dirty="0"/>
          </a:p>
        </p:txBody>
      </p:sp>
    </p:spTree>
    <p:extLst>
      <p:ext uri="{BB962C8B-B14F-4D97-AF65-F5344CB8AC3E}">
        <p14:creationId xmlns:p14="http://schemas.microsoft.com/office/powerpoint/2010/main" val="3772493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9790E-8B6F-2601-FF58-27F27DB76E9D}"/>
              </a:ext>
            </a:extLst>
          </p:cNvPr>
          <p:cNvSpPr>
            <a:spLocks noGrp="1"/>
          </p:cNvSpPr>
          <p:nvPr>
            <p:ph type="title"/>
          </p:nvPr>
        </p:nvSpPr>
        <p:spPr/>
        <p:txBody>
          <a:bodyPr/>
          <a:lstStyle/>
          <a:p>
            <a:r>
              <a:rPr lang="en-US" dirty="0"/>
              <a:t>Essential changes in </a:t>
            </a:r>
            <a:br>
              <a:rPr lang="en-US" dirty="0"/>
            </a:br>
            <a:r>
              <a:rPr lang="en-US" dirty="0"/>
              <a:t>the future electricity demand</a:t>
            </a:r>
          </a:p>
        </p:txBody>
      </p:sp>
      <p:sp>
        <p:nvSpPr>
          <p:cNvPr id="3" name="Pladsholder til indhold 2">
            <a:extLst>
              <a:ext uri="{FF2B5EF4-FFF2-40B4-BE49-F238E27FC236}">
                <a16:creationId xmlns:a16="http://schemas.microsoft.com/office/drawing/2014/main" id="{DC9B3AC7-947E-7594-7D01-F687DB20307E}"/>
              </a:ext>
            </a:extLst>
          </p:cNvPr>
          <p:cNvSpPr>
            <a:spLocks noGrp="1"/>
          </p:cNvSpPr>
          <p:nvPr>
            <p:ph idx="1"/>
          </p:nvPr>
        </p:nvSpPr>
        <p:spPr>
          <a:xfrm>
            <a:off x="755072" y="2257300"/>
            <a:ext cx="4388428" cy="3998025"/>
          </a:xfrm>
        </p:spPr>
        <p:txBody>
          <a:bodyPr>
            <a:normAutofit/>
          </a:bodyPr>
          <a:lstStyle/>
          <a:p>
            <a:pPr marL="0" indent="0">
              <a:buNone/>
            </a:pPr>
            <a:r>
              <a:rPr lang="en-US" dirty="0"/>
              <a:t>The ”classical” non-flexible electricity demand increases by new flexible demands for:</a:t>
            </a:r>
          </a:p>
          <a:p>
            <a:r>
              <a:rPr lang="en-US" dirty="0"/>
              <a:t>Electric Vehicles </a:t>
            </a:r>
          </a:p>
          <a:p>
            <a:r>
              <a:rPr lang="en-US" dirty="0"/>
              <a:t>Power-to-Heat (heat pumps and electrical boilers)</a:t>
            </a:r>
          </a:p>
          <a:p>
            <a:r>
              <a:rPr lang="en-US" dirty="0"/>
              <a:t>Electrolysis and Power-to-X</a:t>
            </a:r>
          </a:p>
        </p:txBody>
      </p:sp>
      <p:pic>
        <p:nvPicPr>
          <p:cNvPr id="4" name="Billede 3">
            <a:extLst>
              <a:ext uri="{FF2B5EF4-FFF2-40B4-BE49-F238E27FC236}">
                <a16:creationId xmlns:a16="http://schemas.microsoft.com/office/drawing/2014/main" id="{85487627-D14F-BFEF-A65B-60E50E48A2AB}"/>
              </a:ext>
            </a:extLst>
          </p:cNvPr>
          <p:cNvPicPr>
            <a:picLocks noChangeAspect="1"/>
          </p:cNvPicPr>
          <p:nvPr/>
        </p:nvPicPr>
        <p:blipFill>
          <a:blip r:embed="rId2"/>
          <a:stretch>
            <a:fillRect/>
          </a:stretch>
        </p:blipFill>
        <p:spPr>
          <a:xfrm>
            <a:off x="11001089" y="304402"/>
            <a:ext cx="1024825" cy="1447011"/>
          </a:xfrm>
          <a:prstGeom prst="rect">
            <a:avLst/>
          </a:prstGeom>
        </p:spPr>
      </p:pic>
      <p:pic>
        <p:nvPicPr>
          <p:cNvPr id="8" name="Billede 7">
            <a:extLst>
              <a:ext uri="{FF2B5EF4-FFF2-40B4-BE49-F238E27FC236}">
                <a16:creationId xmlns:a16="http://schemas.microsoft.com/office/drawing/2014/main" id="{54795BF5-F073-A5F5-6252-4CDB2BE49255}"/>
              </a:ext>
            </a:extLst>
          </p:cNvPr>
          <p:cNvPicPr>
            <a:picLocks noChangeAspect="1"/>
          </p:cNvPicPr>
          <p:nvPr/>
        </p:nvPicPr>
        <p:blipFill>
          <a:blip r:embed="rId3"/>
          <a:stretch>
            <a:fillRect/>
          </a:stretch>
        </p:blipFill>
        <p:spPr>
          <a:xfrm>
            <a:off x="5484278" y="2049921"/>
            <a:ext cx="6196992" cy="3646863"/>
          </a:xfrm>
          <a:prstGeom prst="rect">
            <a:avLst/>
          </a:prstGeom>
          <a:ln>
            <a:solidFill>
              <a:schemeClr val="tx2"/>
            </a:solidFill>
          </a:ln>
        </p:spPr>
      </p:pic>
      <p:pic>
        <p:nvPicPr>
          <p:cNvPr id="9" name="Billede 8">
            <a:extLst>
              <a:ext uri="{FF2B5EF4-FFF2-40B4-BE49-F238E27FC236}">
                <a16:creationId xmlns:a16="http://schemas.microsoft.com/office/drawing/2014/main" id="{245596FA-749F-3521-B195-D0D3B19D1371}"/>
              </a:ext>
            </a:extLst>
          </p:cNvPr>
          <p:cNvPicPr>
            <a:picLocks noChangeAspect="1"/>
          </p:cNvPicPr>
          <p:nvPr/>
        </p:nvPicPr>
        <p:blipFill>
          <a:blip r:embed="rId4"/>
          <a:stretch>
            <a:fillRect/>
          </a:stretch>
        </p:blipFill>
        <p:spPr>
          <a:xfrm>
            <a:off x="10328975" y="473153"/>
            <a:ext cx="1024825" cy="1457876"/>
          </a:xfrm>
          <a:prstGeom prst="rect">
            <a:avLst/>
          </a:prstGeom>
        </p:spPr>
      </p:pic>
    </p:spTree>
    <p:extLst>
      <p:ext uri="{BB962C8B-B14F-4D97-AF65-F5344CB8AC3E}">
        <p14:creationId xmlns:p14="http://schemas.microsoft.com/office/powerpoint/2010/main" val="32536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280" y="535782"/>
            <a:ext cx="9443720" cy="1020761"/>
          </a:xfrm>
        </p:spPr>
        <p:txBody>
          <a:bodyPr>
            <a:normAutofit fontScale="90000"/>
          </a:bodyPr>
          <a:lstStyle/>
          <a:p>
            <a:br>
              <a:rPr lang="da-DK" sz="1000" dirty="0"/>
            </a:br>
            <a:r>
              <a:rPr lang="en-US" sz="1000" dirty="0"/>
              <a:t> </a:t>
            </a:r>
            <a:r>
              <a:rPr lang="en-US" b="1" dirty="0"/>
              <a:t>A Clean Planet for all </a:t>
            </a:r>
            <a:br>
              <a:rPr lang="en-US" dirty="0"/>
            </a:br>
            <a:r>
              <a:rPr lang="en-US" sz="2200" b="1" dirty="0"/>
              <a:t>A European long-term strategic vision </a:t>
            </a:r>
            <a:br>
              <a:rPr lang="en-US" sz="2200" b="1" dirty="0"/>
            </a:br>
            <a:r>
              <a:rPr lang="en-US" sz="2200" b="1" dirty="0"/>
              <a:t>for a prosperous, modern, competitive and climate neutral economy </a:t>
            </a:r>
            <a:endParaRPr lang="da-DK" sz="2200" dirty="0"/>
          </a:p>
        </p:txBody>
      </p:sp>
      <p:sp>
        <p:nvSpPr>
          <p:cNvPr id="3" name="Pladsholder til indhold 2"/>
          <p:cNvSpPr>
            <a:spLocks noGrp="1"/>
          </p:cNvSpPr>
          <p:nvPr>
            <p:ph idx="1"/>
          </p:nvPr>
        </p:nvSpPr>
        <p:spPr>
          <a:xfrm>
            <a:off x="7088067" y="487102"/>
            <a:ext cx="3183693" cy="609600"/>
          </a:xfrm>
          <a:solidFill>
            <a:schemeClr val="accent4">
              <a:lumMod val="20000"/>
              <a:lumOff val="80000"/>
            </a:schemeClr>
          </a:solidFill>
          <a:ln>
            <a:solidFill>
              <a:schemeClr val="tx1"/>
            </a:solidFill>
          </a:ln>
        </p:spPr>
        <p:txBody>
          <a:bodyPr>
            <a:normAutofit fontScale="92500"/>
          </a:bodyPr>
          <a:lstStyle/>
          <a:p>
            <a:pPr marL="0" indent="0">
              <a:buNone/>
            </a:pPr>
            <a:r>
              <a:rPr lang="en-US" dirty="0"/>
              <a:t>  </a:t>
            </a:r>
            <a:r>
              <a:rPr lang="en-US" sz="3600" dirty="0"/>
              <a:t>Climate Neutral</a:t>
            </a:r>
          </a:p>
        </p:txBody>
      </p:sp>
      <p:pic>
        <p:nvPicPr>
          <p:cNvPr id="4" name="Billede 3"/>
          <p:cNvPicPr>
            <a:picLocks noChangeAspect="1"/>
          </p:cNvPicPr>
          <p:nvPr/>
        </p:nvPicPr>
        <p:blipFill>
          <a:blip r:embed="rId2"/>
          <a:stretch>
            <a:fillRect/>
          </a:stretch>
        </p:blipFill>
        <p:spPr>
          <a:xfrm>
            <a:off x="546539" y="1823513"/>
            <a:ext cx="10287000" cy="4791075"/>
          </a:xfrm>
          <a:prstGeom prst="rect">
            <a:avLst/>
          </a:prstGeom>
        </p:spPr>
      </p:pic>
      <p:pic>
        <p:nvPicPr>
          <p:cNvPr id="5" name="Billede 4"/>
          <p:cNvPicPr>
            <a:picLocks noChangeAspect="1"/>
          </p:cNvPicPr>
          <p:nvPr/>
        </p:nvPicPr>
        <p:blipFill>
          <a:blip r:embed="rId3"/>
          <a:stretch>
            <a:fillRect/>
          </a:stretch>
        </p:blipFill>
        <p:spPr>
          <a:xfrm>
            <a:off x="10772681" y="1315956"/>
            <a:ext cx="1196086" cy="1567582"/>
          </a:xfrm>
          <a:prstGeom prst="rect">
            <a:avLst/>
          </a:prstGeom>
          <a:ln>
            <a:solidFill>
              <a:schemeClr val="tx1"/>
            </a:solidFill>
          </a:ln>
        </p:spPr>
      </p:pic>
      <p:pic>
        <p:nvPicPr>
          <p:cNvPr id="6" name="Billede 5"/>
          <p:cNvPicPr>
            <a:picLocks noChangeAspect="1"/>
          </p:cNvPicPr>
          <p:nvPr/>
        </p:nvPicPr>
        <p:blipFill>
          <a:blip r:embed="rId4"/>
          <a:stretch>
            <a:fillRect/>
          </a:stretch>
        </p:blipFill>
        <p:spPr>
          <a:xfrm>
            <a:off x="10414287" y="2306485"/>
            <a:ext cx="1219353" cy="1731961"/>
          </a:xfrm>
          <a:prstGeom prst="rect">
            <a:avLst/>
          </a:prstGeom>
          <a:ln>
            <a:solidFill>
              <a:schemeClr val="tx1"/>
            </a:solidFill>
          </a:ln>
        </p:spPr>
      </p:pic>
    </p:spTree>
    <p:extLst>
      <p:ext uri="{BB962C8B-B14F-4D97-AF65-F5344CB8AC3E}">
        <p14:creationId xmlns:p14="http://schemas.microsoft.com/office/powerpoint/2010/main" val="2428809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1A51E-86B2-AD5F-0F9A-A0FBBC2CBEC3}"/>
              </a:ext>
            </a:extLst>
          </p:cNvPr>
          <p:cNvSpPr>
            <a:spLocks noGrp="1"/>
          </p:cNvSpPr>
          <p:nvPr>
            <p:ph type="title"/>
          </p:nvPr>
        </p:nvSpPr>
        <p:spPr>
          <a:xfrm>
            <a:off x="696158" y="366308"/>
            <a:ext cx="9184689" cy="1325563"/>
          </a:xfrm>
        </p:spPr>
        <p:txBody>
          <a:bodyPr>
            <a:normAutofit fontScale="90000"/>
          </a:bodyPr>
          <a:lstStyle/>
          <a:p>
            <a:r>
              <a:rPr lang="en-US" sz="3600" dirty="0"/>
              <a:t>PV and wind will cover the ”classical” non-flexible electricity demand in the hour except for only 7%</a:t>
            </a:r>
          </a:p>
        </p:txBody>
      </p:sp>
      <p:pic>
        <p:nvPicPr>
          <p:cNvPr id="4" name="Billede 3">
            <a:extLst>
              <a:ext uri="{FF2B5EF4-FFF2-40B4-BE49-F238E27FC236}">
                <a16:creationId xmlns:a16="http://schemas.microsoft.com/office/drawing/2014/main" id="{220C19A7-25E0-7715-6D3A-47E63F4AE0E4}"/>
              </a:ext>
            </a:extLst>
          </p:cNvPr>
          <p:cNvPicPr>
            <a:picLocks noChangeAspect="1"/>
          </p:cNvPicPr>
          <p:nvPr/>
        </p:nvPicPr>
        <p:blipFill>
          <a:blip r:embed="rId2"/>
          <a:stretch>
            <a:fillRect/>
          </a:stretch>
        </p:blipFill>
        <p:spPr>
          <a:xfrm>
            <a:off x="10156774" y="312515"/>
            <a:ext cx="1024825" cy="1447011"/>
          </a:xfrm>
          <a:prstGeom prst="rect">
            <a:avLst/>
          </a:prstGeom>
        </p:spPr>
      </p:pic>
      <p:pic>
        <p:nvPicPr>
          <p:cNvPr id="5" name="Billede 4">
            <a:extLst>
              <a:ext uri="{FF2B5EF4-FFF2-40B4-BE49-F238E27FC236}">
                <a16:creationId xmlns:a16="http://schemas.microsoft.com/office/drawing/2014/main" id="{56AD264C-79DE-99BC-F4F8-DA22D0E95F36}"/>
              </a:ext>
            </a:extLst>
          </p:cNvPr>
          <p:cNvPicPr>
            <a:picLocks noChangeAspect="1"/>
          </p:cNvPicPr>
          <p:nvPr/>
        </p:nvPicPr>
        <p:blipFill>
          <a:blip r:embed="rId3"/>
          <a:stretch>
            <a:fillRect/>
          </a:stretch>
        </p:blipFill>
        <p:spPr>
          <a:xfrm>
            <a:off x="10803468" y="533186"/>
            <a:ext cx="1069802" cy="1521859"/>
          </a:xfrm>
          <a:prstGeom prst="rect">
            <a:avLst/>
          </a:prstGeom>
        </p:spPr>
      </p:pic>
      <p:pic>
        <p:nvPicPr>
          <p:cNvPr id="3" name="Billede 2">
            <a:extLst>
              <a:ext uri="{FF2B5EF4-FFF2-40B4-BE49-F238E27FC236}">
                <a16:creationId xmlns:a16="http://schemas.microsoft.com/office/drawing/2014/main" id="{D00718A7-D902-FD4F-A667-1B51BC62ECCB}"/>
              </a:ext>
            </a:extLst>
          </p:cNvPr>
          <p:cNvPicPr>
            <a:picLocks noChangeAspect="1"/>
          </p:cNvPicPr>
          <p:nvPr/>
        </p:nvPicPr>
        <p:blipFill>
          <a:blip r:embed="rId4"/>
          <a:stretch>
            <a:fillRect/>
          </a:stretch>
        </p:blipFill>
        <p:spPr>
          <a:xfrm>
            <a:off x="929740" y="1933055"/>
            <a:ext cx="9550381" cy="4145626"/>
          </a:xfrm>
          <a:prstGeom prst="rect">
            <a:avLst/>
          </a:prstGeom>
          <a:ln>
            <a:solidFill>
              <a:schemeClr val="tx1"/>
            </a:solidFill>
          </a:ln>
        </p:spPr>
      </p:pic>
    </p:spTree>
    <p:extLst>
      <p:ext uri="{BB962C8B-B14F-4D97-AF65-F5344CB8AC3E}">
        <p14:creationId xmlns:p14="http://schemas.microsoft.com/office/powerpoint/2010/main" val="680934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GB" altLang="da-DK" dirty="0">
                <a:latin typeface="Arial" panose="020B0604020202020204" pitchFamily="34" charset="0"/>
                <a:cs typeface="Arial" panose="020B0604020202020204" pitchFamily="34" charset="0"/>
              </a:rPr>
              <a:t>Literature:</a:t>
            </a:r>
            <a:br>
              <a:rPr lang="en-GB" altLang="da-DK" dirty="0">
                <a:latin typeface="Arial" panose="020B0604020202020204" pitchFamily="34" charset="0"/>
                <a:cs typeface="Arial" panose="020B0604020202020204" pitchFamily="34" charset="0"/>
              </a:rPr>
            </a:br>
            <a:endParaRPr lang="en-GB" altLang="da-DK" sz="3600"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FBFB74A1-6DAA-47D6-85AC-0535E26FB91E}"/>
              </a:ext>
            </a:extLst>
          </p:cNvPr>
          <p:cNvSpPr txBox="1">
            <a:spLocks noChangeArrowheads="1"/>
          </p:cNvSpPr>
          <p:nvPr/>
        </p:nvSpPr>
        <p:spPr bwMode="auto">
          <a:xfrm>
            <a:off x="5595306" y="577779"/>
            <a:ext cx="521493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defRPr>
            </a:lvl2pPr>
            <a:lvl3pPr marL="1143000" indent="-228600" algn="l" rtl="0" eaLnBrk="0" fontAlgn="base" hangingPunct="0">
              <a:spcBef>
                <a:spcPct val="20000"/>
              </a:spcBef>
              <a:spcAft>
                <a:spcPct val="0"/>
              </a:spcAft>
              <a:buChar char="•"/>
              <a:defRPr sz="1600">
                <a:solidFill>
                  <a:schemeClr val="bg2"/>
                </a:solidFill>
                <a:latin typeface="+mn-lt"/>
              </a:defRPr>
            </a:lvl3pPr>
            <a:lvl4pPr marL="1600200" indent="-228600" algn="l" rtl="0" eaLnBrk="0" fontAlgn="base" hangingPunct="0">
              <a:spcBef>
                <a:spcPct val="20000"/>
              </a:spcBef>
              <a:spcAft>
                <a:spcPct val="0"/>
              </a:spcAft>
              <a:buChar char="–"/>
              <a:defRPr sz="14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a:lstStyle>
          <a:p>
            <a:pPr>
              <a:lnSpc>
                <a:spcPct val="115000"/>
              </a:lnSpc>
              <a:spcAft>
                <a:spcPts val="1000"/>
              </a:spcAft>
            </a:pPr>
            <a:r>
              <a:rPr lang="en-US" sz="1400" b="0" i="0" dirty="0">
                <a:solidFill>
                  <a:schemeClr val="tx1"/>
                </a:solidFill>
                <a:effectLst/>
                <a:latin typeface="+mj-lt"/>
              </a:rPr>
              <a:t>Smart Energy Denmark. A consistent and detailed strategy for a fully decarbonized society. </a:t>
            </a:r>
            <a:r>
              <a:rPr lang="en-US" sz="1400" b="1" u="sng" dirty="0">
                <a:solidFill>
                  <a:srgbClr val="211A52"/>
                </a:solidFill>
                <a:effectLst/>
                <a:ea typeface="Calibri" panose="020F0502020204030204" pitchFamily="34" charset="0"/>
                <a:cs typeface="Times New Roman" panose="02020603050405020304" pitchFamily="18" charset="0"/>
                <a:hlinkClick r:id="rId3"/>
              </a:rPr>
              <a:t>Renewable and Sustainable Energy Reviews</a:t>
            </a:r>
            <a:endParaRPr lang="da-DK" sz="1400" dirty="0">
              <a:solidFill>
                <a:schemeClr val="tx1"/>
              </a:solidFill>
              <a:effectLst/>
              <a:latin typeface="+mj-lt"/>
              <a:ea typeface="Calibri" panose="020F0502020204030204" pitchFamily="34" charset="0"/>
              <a:cs typeface="Times New Roman" panose="02020603050405020304" pitchFamily="18" charset="0"/>
            </a:endParaRPr>
          </a:p>
          <a:p>
            <a:pPr>
              <a:lnSpc>
                <a:spcPct val="115000"/>
              </a:lnSpc>
              <a:spcAft>
                <a:spcPts val="1000"/>
              </a:spcAft>
            </a:pPr>
            <a:r>
              <a:rPr lang="en-US" sz="1400" dirty="0">
                <a:solidFill>
                  <a:srgbClr val="354450"/>
                </a:solidFill>
                <a:effectLst/>
                <a:latin typeface="+mj-lt"/>
                <a:ea typeface="Calibri" panose="020F0502020204030204" pitchFamily="34" charset="0"/>
                <a:cs typeface="Times New Roman" panose="02020603050405020304" pitchFamily="18" charset="0"/>
              </a:rPr>
              <a:t>Smart </a:t>
            </a:r>
            <a:r>
              <a:rPr lang="en-US" sz="1400" dirty="0">
                <a:solidFill>
                  <a:srgbClr val="354450"/>
                </a:solidFill>
                <a:effectLst/>
                <a:ea typeface="Calibri" panose="020F0502020204030204" pitchFamily="34" charset="0"/>
                <a:cs typeface="Times New Roman" panose="02020603050405020304" pitchFamily="18" charset="0"/>
              </a:rPr>
              <a:t>Energy Europe: </a:t>
            </a:r>
            <a:r>
              <a:rPr lang="en-US" sz="1400" b="1" u="sng" dirty="0">
                <a:solidFill>
                  <a:srgbClr val="211A52"/>
                </a:solidFill>
                <a:effectLst/>
                <a:ea typeface="Calibri" panose="020F0502020204030204" pitchFamily="34" charset="0"/>
                <a:cs typeface="Times New Roman" panose="02020603050405020304" pitchFamily="18" charset="0"/>
                <a:hlinkClick r:id="rId4"/>
              </a:rPr>
              <a:t>The technical and economic impact of one potential 100% renewable energy scenario for the European Union</a:t>
            </a:r>
            <a:r>
              <a:rPr lang="en-US" sz="1400" dirty="0">
                <a:solidFill>
                  <a:srgbClr val="354450"/>
                </a:solidFill>
                <a:effectLst/>
                <a:ea typeface="Calibri" panose="020F0502020204030204" pitchFamily="34" charset="0"/>
                <a:cs typeface="Times New Roman" panose="02020603050405020304" pitchFamily="18" charset="0"/>
              </a:rPr>
              <a:t>. </a:t>
            </a:r>
            <a:r>
              <a:rPr lang="en-US" sz="1400" b="1" u="sng" dirty="0">
                <a:solidFill>
                  <a:srgbClr val="211A52"/>
                </a:solidFill>
                <a:effectLst/>
                <a:ea typeface="Calibri" panose="020F0502020204030204" pitchFamily="34" charset="0"/>
                <a:cs typeface="Times New Roman" panose="02020603050405020304" pitchFamily="18" charset="0"/>
                <a:hlinkClick r:id="rId3"/>
              </a:rPr>
              <a:t>Renewable and Sustainable Energy Reviews</a:t>
            </a:r>
            <a:r>
              <a:rPr lang="en-US" sz="1400" dirty="0">
                <a:solidFill>
                  <a:srgbClr val="354450"/>
                </a:solidFill>
                <a:effectLst/>
                <a:ea typeface="Calibri" panose="020F0502020204030204" pitchFamily="34" charset="0"/>
                <a:cs typeface="Times New Roman" panose="02020603050405020304" pitchFamily="18" charset="0"/>
              </a:rPr>
              <a:t>, </a:t>
            </a:r>
            <a:r>
              <a:rPr lang="en-US" sz="1400" b="1" u="sng" dirty="0">
                <a:solidFill>
                  <a:srgbClr val="211A52"/>
                </a:solidFill>
                <a:effectLst/>
                <a:ea typeface="Calibri" panose="020F0502020204030204" pitchFamily="34" charset="0"/>
                <a:cs typeface="Times New Roman" panose="02020603050405020304" pitchFamily="18" charset="0"/>
                <a:hlinkClick r:id="rId5"/>
              </a:rPr>
              <a:t>Vol 60</a:t>
            </a:r>
            <a:r>
              <a:rPr lang="en-US" sz="1400" dirty="0">
                <a:solidFill>
                  <a:srgbClr val="354450"/>
                </a:solidFill>
                <a:effectLst/>
                <a:ea typeface="Calibri" panose="020F0502020204030204" pitchFamily="34" charset="0"/>
                <a:cs typeface="Times New Roman" panose="02020603050405020304" pitchFamily="18" charset="0"/>
              </a:rPr>
              <a:t>, pp. 1634–1653, July 2016.</a:t>
            </a:r>
          </a:p>
          <a:p>
            <a:r>
              <a:rPr lang="en-US" sz="1400" b="1" dirty="0">
                <a:solidFill>
                  <a:srgbClr val="505050"/>
                </a:solidFill>
                <a:effectLst/>
                <a:ea typeface="Calibri" panose="020F0502020204030204" pitchFamily="34" charset="0"/>
                <a:cs typeface="Times New Roman" panose="02020603050405020304" pitchFamily="18" charset="0"/>
              </a:rPr>
              <a:t>The role of sustainable bioenergy in a fully </a:t>
            </a:r>
            <a:r>
              <a:rPr lang="en-US" sz="1400" b="1" dirty="0" err="1">
                <a:solidFill>
                  <a:srgbClr val="505050"/>
                </a:solidFill>
                <a:effectLst/>
                <a:ea typeface="Calibri" panose="020F0502020204030204" pitchFamily="34" charset="0"/>
                <a:cs typeface="Times New Roman" panose="02020603050405020304" pitchFamily="18" charset="0"/>
              </a:rPr>
              <a:t>decarbonised</a:t>
            </a:r>
            <a:r>
              <a:rPr lang="en-US" sz="1400" b="1" dirty="0">
                <a:solidFill>
                  <a:srgbClr val="505050"/>
                </a:solidFill>
                <a:effectLst/>
                <a:ea typeface="Calibri" panose="020F0502020204030204" pitchFamily="34" charset="0"/>
                <a:cs typeface="Times New Roman" panose="02020603050405020304" pitchFamily="18" charset="0"/>
              </a:rPr>
              <a:t> society</a:t>
            </a:r>
            <a:r>
              <a:rPr lang="da-DK" sz="1400" b="1" dirty="0">
                <a:effectLst/>
              </a:rPr>
              <a:t>, </a:t>
            </a:r>
            <a:r>
              <a:rPr lang="en-US" sz="1400" b="1" u="sng" dirty="0">
                <a:solidFill>
                  <a:srgbClr val="505050"/>
                </a:solidFill>
                <a:effectLst/>
                <a:ea typeface="Calibri" panose="020F0502020204030204" pitchFamily="34" charset="0"/>
                <a:cs typeface="Arial" panose="020B0604020202020204" pitchFamily="34" charset="0"/>
                <a:hlinkClick r:id="rId6" tooltip="Go to Renewable Energy on ScienceDirect"/>
              </a:rPr>
              <a:t>Renewable Energy</a:t>
            </a:r>
            <a:r>
              <a:rPr lang="en-US" sz="1400" b="1" dirty="0">
                <a:solidFill>
                  <a:srgbClr val="505050"/>
                </a:solidFill>
                <a:effectLst/>
                <a:ea typeface="Calibri" panose="020F0502020204030204" pitchFamily="34" charset="0"/>
                <a:cs typeface="Arial" panose="020B0604020202020204" pitchFamily="34" charset="0"/>
              </a:rPr>
              <a:t>, </a:t>
            </a:r>
            <a:r>
              <a:rPr lang="en-US" sz="1400" dirty="0">
                <a:solidFill>
                  <a:srgbClr val="2E2E2E"/>
                </a:solidFill>
                <a:effectLst/>
                <a:ea typeface="Calibri" panose="020F0502020204030204" pitchFamily="34" charset="0"/>
                <a:cs typeface="Arial" panose="020B0604020202020204" pitchFamily="34" charset="0"/>
              </a:rPr>
              <a:t>August 2022, </a:t>
            </a:r>
            <a:r>
              <a:rPr lang="en-US" sz="1400" u="sng" dirty="0">
                <a:solidFill>
                  <a:srgbClr val="0563C1"/>
                </a:solidFill>
                <a:effectLst/>
                <a:ea typeface="Calibri" panose="020F0502020204030204" pitchFamily="34" charset="0"/>
                <a:cs typeface="Arial" panose="020B0604020202020204" pitchFamily="34" charset="0"/>
                <a:hlinkClick r:id="rId7"/>
              </a:rPr>
              <a:t>https://doi.org/10.1016/j.renene.2022.06.026</a:t>
            </a:r>
            <a:endParaRPr lang="en-US" sz="1400" u="sng" dirty="0">
              <a:solidFill>
                <a:srgbClr val="0563C1"/>
              </a:solidFill>
              <a:effectLst/>
              <a:ea typeface="Calibri" panose="020F0502020204030204" pitchFamily="34" charset="0"/>
              <a:cs typeface="Arial" panose="020B0604020202020204" pitchFamily="34" charset="0"/>
            </a:endParaRPr>
          </a:p>
          <a:p>
            <a:endParaRPr lang="en-US" altLang="da-DK" sz="1400" u="sng" kern="0" dirty="0">
              <a:solidFill>
                <a:srgbClr val="0563C1"/>
              </a:solidFill>
              <a:cs typeface="Arial" panose="020B0604020202020204" pitchFamily="34" charset="0"/>
            </a:endParaRPr>
          </a:p>
          <a:p>
            <a:r>
              <a:rPr lang="en-US" sz="1400" b="1" u="none" strike="noStrike" dirty="0">
                <a:solidFill>
                  <a:srgbClr val="211A52"/>
                </a:solidFill>
                <a:effectLst/>
                <a:ea typeface="Calibri" panose="020F0502020204030204" pitchFamily="34" charset="0"/>
                <a:cs typeface="Times New Roman" panose="02020603050405020304" pitchFamily="18" charset="0"/>
                <a:hlinkClick r:id="rId8"/>
              </a:rPr>
              <a:t>Energy efficient </a:t>
            </a:r>
            <a:r>
              <a:rPr lang="en-US" sz="1400" b="1" u="none" strike="noStrike" dirty="0" err="1">
                <a:solidFill>
                  <a:srgbClr val="211A52"/>
                </a:solidFill>
                <a:effectLst/>
                <a:ea typeface="Calibri" panose="020F0502020204030204" pitchFamily="34" charset="0"/>
                <a:cs typeface="Times New Roman" panose="02020603050405020304" pitchFamily="18" charset="0"/>
                <a:hlinkClick r:id="rId8"/>
              </a:rPr>
              <a:t>decarbonisation</a:t>
            </a:r>
            <a:r>
              <a:rPr lang="en-US" sz="1400" b="1" u="none" strike="noStrike" dirty="0">
                <a:solidFill>
                  <a:srgbClr val="211A52"/>
                </a:solidFill>
                <a:effectLst/>
                <a:ea typeface="Calibri" panose="020F0502020204030204" pitchFamily="34" charset="0"/>
                <a:cs typeface="Times New Roman" panose="02020603050405020304" pitchFamily="18" charset="0"/>
                <a:hlinkClick r:id="rId8"/>
              </a:rPr>
              <a:t> strategy for the Danish transport sector by 2045</a:t>
            </a:r>
            <a:r>
              <a:rPr lang="en-US" sz="1400" dirty="0">
                <a:solidFill>
                  <a:srgbClr val="354450"/>
                </a:solidFill>
                <a:effectLst/>
                <a:ea typeface="Calibri" panose="020F0502020204030204" pitchFamily="34" charset="0"/>
                <a:cs typeface="Times New Roman" panose="02020603050405020304" pitchFamily="18" charset="0"/>
              </a:rPr>
              <a:t>, Smart Energy, February 2022. </a:t>
            </a:r>
            <a:r>
              <a:rPr lang="da-DK" sz="1400" u="sng" dirty="0">
                <a:solidFill>
                  <a:srgbClr val="FF6C00"/>
                </a:solidFill>
                <a:effectLst/>
                <a:ea typeface="Calibri" panose="020F0502020204030204" pitchFamily="34" charset="0"/>
                <a:cs typeface="Times New Roman" panose="02020603050405020304" pitchFamily="18" charset="0"/>
                <a:hlinkClick r:id="rId8" tooltip="Persistent link using digital object identifier"/>
              </a:rPr>
              <a:t>https://doi.org/10.1016/j.segy.2022.100063</a:t>
            </a:r>
            <a:endParaRPr lang="da-DK" sz="1400" dirty="0">
              <a:effectLst/>
              <a:ea typeface="Calibri" panose="020F0502020204030204" pitchFamily="34" charset="0"/>
              <a:cs typeface="Times New Roman" panose="02020603050405020304" pitchFamily="18" charset="0"/>
            </a:endParaRPr>
          </a:p>
          <a:p>
            <a:endParaRPr lang="en-US" altLang="da-DK" sz="1400" u="sng" kern="0" dirty="0">
              <a:solidFill>
                <a:srgbClr val="0563C1"/>
              </a:solidFill>
              <a:cs typeface="Arial" panose="020B0604020202020204" pitchFamily="34" charset="0"/>
            </a:endParaRPr>
          </a:p>
          <a:p>
            <a:endParaRPr lang="en-US" altLang="da-DK" sz="1400" u="sng" kern="0" dirty="0">
              <a:solidFill>
                <a:srgbClr val="FF9800"/>
              </a:solidFill>
              <a:cs typeface="Times New Roman" panose="02020603050405020304" pitchFamily="18" charset="0"/>
            </a:endParaRPr>
          </a:p>
        </p:txBody>
      </p:sp>
      <p:pic>
        <p:nvPicPr>
          <p:cNvPr id="1026" name="Picture 2" descr="Smart Energy">
            <a:extLst>
              <a:ext uri="{FF2B5EF4-FFF2-40B4-BE49-F238E27FC236}">
                <a16:creationId xmlns:a16="http://schemas.microsoft.com/office/drawing/2014/main" id="{DEDFCCF8-FD43-47BC-94AA-9A1D926FEB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10243" y="4680665"/>
            <a:ext cx="99859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enewable Energy">
            <a:extLst>
              <a:ext uri="{FF2B5EF4-FFF2-40B4-BE49-F238E27FC236}">
                <a16:creationId xmlns:a16="http://schemas.microsoft.com/office/drawing/2014/main" id="{F2469494-AA3D-4E3D-91A7-B9BC973EC3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0243" y="3054279"/>
            <a:ext cx="99859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Journal Cover">
            <a:extLst>
              <a:ext uri="{FF2B5EF4-FFF2-40B4-BE49-F238E27FC236}">
                <a16:creationId xmlns:a16="http://schemas.microsoft.com/office/drawing/2014/main" id="{5DC15580-59DF-4089-BBD3-2C21097476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863" y="1396498"/>
            <a:ext cx="2243474" cy="2983344"/>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8B343455-F895-4721-A0EB-24C342884BF8}"/>
              </a:ext>
            </a:extLst>
          </p:cNvPr>
          <p:cNvPicPr>
            <a:picLocks noChangeAspect="1"/>
          </p:cNvPicPr>
          <p:nvPr/>
        </p:nvPicPr>
        <p:blipFill>
          <a:blip r:embed="rId12"/>
          <a:stretch>
            <a:fillRect/>
          </a:stretch>
        </p:blipFill>
        <p:spPr>
          <a:xfrm>
            <a:off x="2302019" y="1954718"/>
            <a:ext cx="2631405" cy="3524683"/>
          </a:xfrm>
          <a:prstGeom prst="rect">
            <a:avLst/>
          </a:prstGeom>
          <a:ln>
            <a:solidFill>
              <a:schemeClr val="tx1"/>
            </a:solidFill>
          </a:ln>
        </p:spPr>
      </p:pic>
      <p:pic>
        <p:nvPicPr>
          <p:cNvPr id="2" name="Billede 1">
            <a:extLst>
              <a:ext uri="{FF2B5EF4-FFF2-40B4-BE49-F238E27FC236}">
                <a16:creationId xmlns:a16="http://schemas.microsoft.com/office/drawing/2014/main" id="{F3D6B169-7959-C302-5225-82E74F3F1E5C}"/>
              </a:ext>
            </a:extLst>
          </p:cNvPr>
          <p:cNvPicPr>
            <a:picLocks noChangeAspect="1"/>
          </p:cNvPicPr>
          <p:nvPr/>
        </p:nvPicPr>
        <p:blipFill>
          <a:blip r:embed="rId13"/>
          <a:stretch>
            <a:fillRect/>
          </a:stretch>
        </p:blipFill>
        <p:spPr>
          <a:xfrm>
            <a:off x="10813547" y="1027908"/>
            <a:ext cx="995287" cy="1488648"/>
          </a:xfrm>
          <a:prstGeom prst="rect">
            <a:avLst/>
          </a:prstGeom>
        </p:spPr>
      </p:pic>
    </p:spTree>
    <p:extLst>
      <p:ext uri="{BB962C8B-B14F-4D97-AF65-F5344CB8AC3E}">
        <p14:creationId xmlns:p14="http://schemas.microsoft.com/office/powerpoint/2010/main" val="106422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55DE-7A4B-4637-8558-F1A99F4FAF32}"/>
              </a:ext>
            </a:extLst>
          </p:cNvPr>
          <p:cNvSpPr>
            <a:spLocks noGrp="1"/>
          </p:cNvSpPr>
          <p:nvPr>
            <p:ph type="title"/>
          </p:nvPr>
        </p:nvSpPr>
        <p:spPr>
          <a:xfrm>
            <a:off x="491979" y="447528"/>
            <a:ext cx="10972800" cy="576064"/>
          </a:xfrm>
        </p:spPr>
        <p:txBody>
          <a:bodyPr/>
          <a:lstStyle/>
          <a:p>
            <a:r>
              <a:rPr lang="da-DK" dirty="0"/>
              <a:t>Vision: Smart Energy Aalborg 2050</a:t>
            </a:r>
          </a:p>
        </p:txBody>
      </p:sp>
      <p:pic>
        <p:nvPicPr>
          <p:cNvPr id="6" name="Picture 4" descr="A picture containing text, map&#10;&#10;Description automatically generated">
            <a:extLst>
              <a:ext uri="{FF2B5EF4-FFF2-40B4-BE49-F238E27FC236}">
                <a16:creationId xmlns:a16="http://schemas.microsoft.com/office/drawing/2014/main" id="{A4E0838A-3C8B-4E11-8E15-08F66259F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56" y="1186628"/>
            <a:ext cx="9656446" cy="5325932"/>
          </a:xfrm>
          <a:prstGeom prst="rect">
            <a:avLst/>
          </a:prstGeom>
        </p:spPr>
      </p:pic>
      <p:pic>
        <p:nvPicPr>
          <p:cNvPr id="4" name="Billede 3"/>
          <p:cNvPicPr>
            <a:picLocks noChangeAspect="1"/>
          </p:cNvPicPr>
          <p:nvPr/>
        </p:nvPicPr>
        <p:blipFill>
          <a:blip r:embed="rId3"/>
          <a:stretch>
            <a:fillRect/>
          </a:stretch>
        </p:blipFill>
        <p:spPr>
          <a:xfrm>
            <a:off x="9639682" y="284491"/>
            <a:ext cx="2076719" cy="2934654"/>
          </a:xfrm>
          <a:prstGeom prst="rect">
            <a:avLst/>
          </a:prstGeom>
          <a:ln>
            <a:solidFill>
              <a:schemeClr val="tx1"/>
            </a:solidFill>
          </a:ln>
        </p:spPr>
      </p:pic>
    </p:spTree>
    <p:extLst>
      <p:ext uri="{BB962C8B-B14F-4D97-AF65-F5344CB8AC3E}">
        <p14:creationId xmlns:p14="http://schemas.microsoft.com/office/powerpoint/2010/main" val="2241392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486" y="1206498"/>
            <a:ext cx="6211887" cy="3097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1373" y="806179"/>
            <a:ext cx="1147762" cy="151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Pladsholder til indhold 5"/>
          <p:cNvSpPr txBox="1">
            <a:spLocks noChangeArrowheads="1"/>
          </p:cNvSpPr>
          <p:nvPr/>
        </p:nvSpPr>
        <p:spPr>
          <a:xfrm>
            <a:off x="1377587" y="508000"/>
            <a:ext cx="8229600" cy="5556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altLang="da-DK" sz="3600" dirty="0"/>
              <a:t>Smart Energy Europe</a:t>
            </a:r>
            <a:endParaRPr lang="da-DK" altLang="da-DK" sz="3600" dirty="0">
              <a:latin typeface="宋体" panose="02010600030101010101" pitchFamily="2" charset="-122"/>
              <a:ea typeface="宋体" panose="02010600030101010101" pitchFamily="2" charset="-122"/>
            </a:endParaRPr>
          </a:p>
        </p:txBody>
      </p:sp>
      <p:sp>
        <p:nvSpPr>
          <p:cNvPr id="7" name="Content Placeholder 2"/>
          <p:cNvSpPr txBox="1">
            <a:spLocks noChangeArrowheads="1"/>
          </p:cNvSpPr>
          <p:nvPr/>
        </p:nvSpPr>
        <p:spPr bwMode="auto">
          <a:xfrm>
            <a:off x="5342389" y="3854171"/>
            <a:ext cx="6207125" cy="22320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buClr>
                <a:srgbClr val="D78334"/>
              </a:buClr>
              <a:buFont typeface="Wingdings 2" panose="05020102010507070707" pitchFamily="18" charset="2"/>
              <a:buNone/>
            </a:pPr>
            <a:endParaRPr lang="en-IE" altLang="zh-CN" dirty="0">
              <a:solidFill>
                <a:schemeClr val="tx1"/>
              </a:solidFill>
              <a:ea typeface="宋体" panose="02010600030101010101" pitchFamily="2" charset="-122"/>
              <a:hlinkClick r:id="" action="ppaction://noaction"/>
            </a:endParaRPr>
          </a:p>
          <a:p>
            <a:pPr>
              <a:buClr>
                <a:srgbClr val="D78334"/>
              </a:buClr>
              <a:buFont typeface="Wingdings 2" panose="05020102010507070707" pitchFamily="18" charset="2"/>
              <a:buNone/>
            </a:pPr>
            <a:r>
              <a:rPr lang="en-IE" altLang="zh-CN" dirty="0">
                <a:solidFill>
                  <a:schemeClr val="tx1"/>
                </a:solidFill>
                <a:ea typeface="宋体" panose="02010600030101010101" pitchFamily="2" charset="-122"/>
                <a:hlinkClick r:id="" action="ppaction://noaction"/>
              </a:rPr>
              <a:t>www.EnergyPLAN.eu/SmartEnergyEurope</a:t>
            </a:r>
            <a:endParaRPr lang="en-IE" altLang="zh-CN" dirty="0">
              <a:solidFill>
                <a:schemeClr val="tx1"/>
              </a:solidFill>
              <a:ea typeface="宋体" panose="02010600030101010101" pitchFamily="2" charset="-122"/>
            </a:endParaRPr>
          </a:p>
          <a:p>
            <a:pPr>
              <a:buClr>
                <a:srgbClr val="D78334"/>
              </a:buClr>
              <a:buFont typeface="Wingdings 2" panose="05020102010507070707" pitchFamily="18" charset="2"/>
              <a:buChar char=""/>
            </a:pPr>
            <a:r>
              <a:rPr lang="en-IE" altLang="zh-CN" dirty="0">
                <a:ea typeface="宋体" panose="02010600030101010101" pitchFamily="2" charset="-122"/>
              </a:rPr>
              <a:t>Report Online</a:t>
            </a:r>
          </a:p>
          <a:p>
            <a:pPr>
              <a:buClr>
                <a:srgbClr val="D78334"/>
              </a:buClr>
              <a:buFont typeface="Wingdings 2" panose="05020102010507070707" pitchFamily="18" charset="2"/>
              <a:buChar char=""/>
            </a:pPr>
            <a:r>
              <a:rPr lang="en-IE" altLang="zh-CN" dirty="0">
                <a:ea typeface="宋体" panose="02010600030101010101" pitchFamily="2" charset="-122"/>
              </a:rPr>
              <a:t>Paper Published</a:t>
            </a:r>
          </a:p>
          <a:p>
            <a:pPr>
              <a:buClr>
                <a:srgbClr val="D78334"/>
              </a:buClr>
              <a:buFont typeface="Wingdings 2" panose="05020102010507070707" pitchFamily="18" charset="2"/>
              <a:buNone/>
            </a:pPr>
            <a:endParaRPr lang="en-US" altLang="zh-CN" dirty="0">
              <a:ea typeface="宋体" panose="02010600030101010101" pitchFamily="2" charset="-122"/>
            </a:endParaRPr>
          </a:p>
        </p:txBody>
      </p:sp>
    </p:spTree>
    <p:extLst>
      <p:ext uri="{BB962C8B-B14F-4D97-AF65-F5344CB8AC3E}">
        <p14:creationId xmlns:p14="http://schemas.microsoft.com/office/powerpoint/2010/main" val="2380817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280" y="535782"/>
            <a:ext cx="9443720" cy="1020761"/>
          </a:xfrm>
        </p:spPr>
        <p:txBody>
          <a:bodyPr>
            <a:normAutofit fontScale="90000"/>
          </a:bodyPr>
          <a:lstStyle/>
          <a:p>
            <a:br>
              <a:rPr lang="da-DK" sz="1000" dirty="0"/>
            </a:br>
            <a:r>
              <a:rPr lang="en-US" sz="1000" dirty="0"/>
              <a:t> </a:t>
            </a:r>
            <a:r>
              <a:rPr lang="en-US" b="1" dirty="0"/>
              <a:t>A Clean Planet for all </a:t>
            </a:r>
            <a:br>
              <a:rPr lang="en-US" dirty="0"/>
            </a:br>
            <a:r>
              <a:rPr lang="en-US" sz="2200" b="1" dirty="0"/>
              <a:t>A European long-term strategic vision </a:t>
            </a:r>
            <a:br>
              <a:rPr lang="en-US" sz="2200" b="1" dirty="0"/>
            </a:br>
            <a:r>
              <a:rPr lang="en-US" sz="2200" b="1" dirty="0"/>
              <a:t>for a prosperous, modern, competitive and climate neutral economy </a:t>
            </a:r>
            <a:endParaRPr lang="da-DK" sz="2200" dirty="0"/>
          </a:p>
        </p:txBody>
      </p:sp>
      <p:sp>
        <p:nvSpPr>
          <p:cNvPr id="3" name="Pladsholder til indhold 2"/>
          <p:cNvSpPr>
            <a:spLocks noGrp="1"/>
          </p:cNvSpPr>
          <p:nvPr>
            <p:ph idx="1"/>
          </p:nvPr>
        </p:nvSpPr>
        <p:spPr>
          <a:xfrm>
            <a:off x="7088067" y="487102"/>
            <a:ext cx="3183693" cy="609600"/>
          </a:xfrm>
          <a:solidFill>
            <a:schemeClr val="accent4">
              <a:lumMod val="20000"/>
              <a:lumOff val="80000"/>
            </a:schemeClr>
          </a:solidFill>
          <a:ln>
            <a:solidFill>
              <a:schemeClr val="tx1"/>
            </a:solidFill>
          </a:ln>
        </p:spPr>
        <p:txBody>
          <a:bodyPr>
            <a:normAutofit fontScale="92500"/>
          </a:bodyPr>
          <a:lstStyle/>
          <a:p>
            <a:pPr marL="0" indent="0">
              <a:buNone/>
            </a:pPr>
            <a:r>
              <a:rPr lang="en-US" dirty="0"/>
              <a:t>  </a:t>
            </a:r>
            <a:r>
              <a:rPr lang="en-US" sz="3600" dirty="0"/>
              <a:t>Climate Neutral</a:t>
            </a:r>
          </a:p>
        </p:txBody>
      </p:sp>
      <p:pic>
        <p:nvPicPr>
          <p:cNvPr id="4" name="Billede 3"/>
          <p:cNvPicPr>
            <a:picLocks noChangeAspect="1"/>
          </p:cNvPicPr>
          <p:nvPr/>
        </p:nvPicPr>
        <p:blipFill>
          <a:blip r:embed="rId2"/>
          <a:stretch>
            <a:fillRect/>
          </a:stretch>
        </p:blipFill>
        <p:spPr>
          <a:xfrm>
            <a:off x="546539" y="1823513"/>
            <a:ext cx="10287000" cy="4791075"/>
          </a:xfrm>
          <a:prstGeom prst="rect">
            <a:avLst/>
          </a:prstGeom>
        </p:spPr>
      </p:pic>
      <p:pic>
        <p:nvPicPr>
          <p:cNvPr id="5" name="Billede 4"/>
          <p:cNvPicPr>
            <a:picLocks noChangeAspect="1"/>
          </p:cNvPicPr>
          <p:nvPr/>
        </p:nvPicPr>
        <p:blipFill>
          <a:blip r:embed="rId3"/>
          <a:stretch>
            <a:fillRect/>
          </a:stretch>
        </p:blipFill>
        <p:spPr>
          <a:xfrm>
            <a:off x="10772681" y="1315956"/>
            <a:ext cx="1196086" cy="1567582"/>
          </a:xfrm>
          <a:prstGeom prst="rect">
            <a:avLst/>
          </a:prstGeom>
          <a:ln>
            <a:solidFill>
              <a:schemeClr val="tx1"/>
            </a:solidFill>
          </a:ln>
        </p:spPr>
      </p:pic>
      <p:pic>
        <p:nvPicPr>
          <p:cNvPr id="6" name="Billede 5"/>
          <p:cNvPicPr>
            <a:picLocks noChangeAspect="1"/>
          </p:cNvPicPr>
          <p:nvPr/>
        </p:nvPicPr>
        <p:blipFill>
          <a:blip r:embed="rId4"/>
          <a:stretch>
            <a:fillRect/>
          </a:stretch>
        </p:blipFill>
        <p:spPr>
          <a:xfrm>
            <a:off x="10414287" y="2306485"/>
            <a:ext cx="1219353" cy="1731961"/>
          </a:xfrm>
          <a:prstGeom prst="rect">
            <a:avLst/>
          </a:prstGeom>
          <a:ln>
            <a:solidFill>
              <a:schemeClr val="tx1"/>
            </a:solidFill>
          </a:ln>
        </p:spPr>
      </p:pic>
    </p:spTree>
    <p:extLst>
      <p:ext uri="{BB962C8B-B14F-4D97-AF65-F5344CB8AC3E}">
        <p14:creationId xmlns:p14="http://schemas.microsoft.com/office/powerpoint/2010/main" val="4231777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66551-1106-40D7-82A9-F22FD8ECB96B}"/>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06A4F6BD-2F6A-472C-8F09-CCD0F837EC57}"/>
              </a:ext>
            </a:extLst>
          </p:cNvPr>
          <p:cNvSpPr>
            <a:spLocks noGrp="1"/>
          </p:cNvSpPr>
          <p:nvPr>
            <p:ph sz="half" idx="1"/>
          </p:nvPr>
        </p:nvSpPr>
        <p:spPr/>
        <p:txBody>
          <a:bodyPr/>
          <a:lstStyle/>
          <a:p>
            <a:endParaRPr lang="da-DK"/>
          </a:p>
        </p:txBody>
      </p:sp>
      <p:sp>
        <p:nvSpPr>
          <p:cNvPr id="4" name="Pladsholder til indhold 3">
            <a:extLst>
              <a:ext uri="{FF2B5EF4-FFF2-40B4-BE49-F238E27FC236}">
                <a16:creationId xmlns:a16="http://schemas.microsoft.com/office/drawing/2014/main" id="{12E7B9A3-B620-49FB-BB4C-342DD7DCD0A3}"/>
              </a:ext>
            </a:extLst>
          </p:cNvPr>
          <p:cNvSpPr>
            <a:spLocks noGrp="1"/>
          </p:cNvSpPr>
          <p:nvPr>
            <p:ph sz="half" idx="2"/>
          </p:nvPr>
        </p:nvSpPr>
        <p:spPr/>
        <p:txBody>
          <a:bodyPr/>
          <a:lstStyle/>
          <a:p>
            <a:endParaRPr lang="da-DK"/>
          </a:p>
        </p:txBody>
      </p:sp>
      <p:pic>
        <p:nvPicPr>
          <p:cNvPr id="7" name="Content Placeholder 5">
            <a:extLst>
              <a:ext uri="{FF2B5EF4-FFF2-40B4-BE49-F238E27FC236}">
                <a16:creationId xmlns:a16="http://schemas.microsoft.com/office/drawing/2014/main" id="{95ACCD4B-3D7A-421D-BE12-EDDB973EBA05}"/>
              </a:ext>
            </a:extLst>
          </p:cNvPr>
          <p:cNvPicPr>
            <a:picLocks noChangeAspect="1"/>
          </p:cNvPicPr>
          <p:nvPr/>
        </p:nvPicPr>
        <p:blipFill>
          <a:blip r:embed="rId2"/>
          <a:stretch>
            <a:fillRect/>
          </a:stretch>
        </p:blipFill>
        <p:spPr>
          <a:xfrm>
            <a:off x="1044249" y="365127"/>
            <a:ext cx="9674996" cy="5801784"/>
          </a:xfrm>
          <a:prstGeom prst="rect">
            <a:avLst/>
          </a:prstGeom>
        </p:spPr>
      </p:pic>
    </p:spTree>
    <p:extLst>
      <p:ext uri="{BB962C8B-B14F-4D97-AF65-F5344CB8AC3E}">
        <p14:creationId xmlns:p14="http://schemas.microsoft.com/office/powerpoint/2010/main" val="492962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E06E9-F646-4B1A-BF95-5F3A29E8A3AD}"/>
              </a:ext>
            </a:extLst>
          </p:cNvPr>
          <p:cNvSpPr>
            <a:spLocks noGrp="1"/>
          </p:cNvSpPr>
          <p:nvPr>
            <p:ph type="title"/>
          </p:nvPr>
        </p:nvSpPr>
        <p:spPr/>
        <p:txBody>
          <a:bodyPr/>
          <a:lstStyle/>
          <a:p>
            <a:r>
              <a:rPr lang="en-US" dirty="0"/>
              <a:t>Our replication</a:t>
            </a:r>
            <a:endParaRPr lang="da-DK" dirty="0"/>
          </a:p>
        </p:txBody>
      </p:sp>
      <p:graphicFrame>
        <p:nvGraphicFramePr>
          <p:cNvPr id="5" name="Content Placeholder 6">
            <a:extLst>
              <a:ext uri="{FF2B5EF4-FFF2-40B4-BE49-F238E27FC236}">
                <a16:creationId xmlns:a16="http://schemas.microsoft.com/office/drawing/2014/main" id="{8B082D98-9D56-480A-8FCE-B39DA35BAA9D}"/>
              </a:ext>
            </a:extLst>
          </p:cNvPr>
          <p:cNvGraphicFramePr>
            <a:graphicFrameLocks noGrp="1"/>
          </p:cNvGraphicFramePr>
          <p:nvPr>
            <p:ph sz="half" idx="1"/>
          </p:nvPr>
        </p:nvGraphicFramePr>
        <p:xfrm>
          <a:off x="838200" y="2753784"/>
          <a:ext cx="5181600" cy="34713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7">
            <a:extLst>
              <a:ext uri="{FF2B5EF4-FFF2-40B4-BE49-F238E27FC236}">
                <a16:creationId xmlns:a16="http://schemas.microsoft.com/office/drawing/2014/main" id="{D09443C6-3CC2-4F4F-9987-340A2C3C53DA}"/>
              </a:ext>
            </a:extLst>
          </p:cNvPr>
          <p:cNvGraphicFramePr>
            <a:graphicFrameLocks noGrp="1"/>
          </p:cNvGraphicFramePr>
          <p:nvPr>
            <p:ph sz="half" idx="2"/>
          </p:nvPr>
        </p:nvGraphicFramePr>
        <p:xfrm>
          <a:off x="6172200" y="2753784"/>
          <a:ext cx="5181600" cy="3471333"/>
        </p:xfrm>
        <a:graphic>
          <a:graphicData uri="http://schemas.openxmlformats.org/drawingml/2006/chart">
            <c:chart xmlns:c="http://schemas.openxmlformats.org/drawingml/2006/chart" xmlns:r="http://schemas.openxmlformats.org/officeDocument/2006/relationships" r:id="rId3"/>
          </a:graphicData>
        </a:graphic>
      </p:graphicFrame>
      <p:pic>
        <p:nvPicPr>
          <p:cNvPr id="7" name="Billede 6">
            <a:extLst>
              <a:ext uri="{FF2B5EF4-FFF2-40B4-BE49-F238E27FC236}">
                <a16:creationId xmlns:a16="http://schemas.microsoft.com/office/drawing/2014/main" id="{03D303FE-3C0B-776E-D7F4-5FF46D7AD439}"/>
              </a:ext>
            </a:extLst>
          </p:cNvPr>
          <p:cNvPicPr>
            <a:picLocks noChangeAspect="1"/>
          </p:cNvPicPr>
          <p:nvPr/>
        </p:nvPicPr>
        <p:blipFill>
          <a:blip r:embed="rId4"/>
          <a:stretch>
            <a:fillRect/>
          </a:stretch>
        </p:blipFill>
        <p:spPr>
          <a:xfrm>
            <a:off x="7426071" y="490277"/>
            <a:ext cx="1092360" cy="1431640"/>
          </a:xfrm>
          <a:prstGeom prst="rect">
            <a:avLst/>
          </a:prstGeom>
          <a:ln>
            <a:solidFill>
              <a:schemeClr val="tx1"/>
            </a:solidFill>
          </a:ln>
        </p:spPr>
      </p:pic>
      <p:pic>
        <p:nvPicPr>
          <p:cNvPr id="8" name="Billede 7">
            <a:extLst>
              <a:ext uri="{FF2B5EF4-FFF2-40B4-BE49-F238E27FC236}">
                <a16:creationId xmlns:a16="http://schemas.microsoft.com/office/drawing/2014/main" id="{7612CD49-5B5E-DA92-9179-8FB0BA87F596}"/>
              </a:ext>
            </a:extLst>
          </p:cNvPr>
          <p:cNvPicPr>
            <a:picLocks noChangeAspect="1"/>
          </p:cNvPicPr>
          <p:nvPr/>
        </p:nvPicPr>
        <p:blipFill>
          <a:blip r:embed="rId5"/>
          <a:stretch>
            <a:fillRect/>
          </a:stretch>
        </p:blipFill>
        <p:spPr>
          <a:xfrm>
            <a:off x="6922112" y="790597"/>
            <a:ext cx="1007918" cy="1431640"/>
          </a:xfrm>
          <a:prstGeom prst="rect">
            <a:avLst/>
          </a:prstGeom>
          <a:ln>
            <a:solidFill>
              <a:schemeClr val="tx1"/>
            </a:solidFill>
          </a:ln>
        </p:spPr>
      </p:pic>
      <p:pic>
        <p:nvPicPr>
          <p:cNvPr id="9" name="Content Placeholder 5">
            <a:extLst>
              <a:ext uri="{FF2B5EF4-FFF2-40B4-BE49-F238E27FC236}">
                <a16:creationId xmlns:a16="http://schemas.microsoft.com/office/drawing/2014/main" id="{D5CC0D41-09D5-F895-F170-38FF7B9869EF}"/>
              </a:ext>
            </a:extLst>
          </p:cNvPr>
          <p:cNvPicPr>
            <a:picLocks noChangeAspect="1"/>
          </p:cNvPicPr>
          <p:nvPr/>
        </p:nvPicPr>
        <p:blipFill>
          <a:blip r:embed="rId6"/>
          <a:stretch>
            <a:fillRect/>
          </a:stretch>
        </p:blipFill>
        <p:spPr>
          <a:xfrm>
            <a:off x="9086605" y="438103"/>
            <a:ext cx="2561396" cy="1535987"/>
          </a:xfrm>
          <a:prstGeom prst="rect">
            <a:avLst/>
          </a:prstGeom>
        </p:spPr>
      </p:pic>
    </p:spTree>
    <p:extLst>
      <p:ext uri="{BB962C8B-B14F-4D97-AF65-F5344CB8AC3E}">
        <p14:creationId xmlns:p14="http://schemas.microsoft.com/office/powerpoint/2010/main" val="196925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4C7E1-74C8-431A-A91C-DD4FAFCC1C0B}"/>
              </a:ext>
            </a:extLst>
          </p:cNvPr>
          <p:cNvSpPr>
            <a:spLocks noGrp="1"/>
          </p:cNvSpPr>
          <p:nvPr>
            <p:ph type="title"/>
          </p:nvPr>
        </p:nvSpPr>
        <p:spPr/>
        <p:txBody>
          <a:bodyPr>
            <a:normAutofit/>
          </a:bodyPr>
          <a:lstStyle/>
          <a:p>
            <a:r>
              <a:rPr lang="da-DK" dirty="0" err="1"/>
              <a:t>Stepwise</a:t>
            </a:r>
            <a:r>
              <a:rPr lang="da-DK" dirty="0"/>
              <a:t> </a:t>
            </a:r>
            <a:r>
              <a:rPr lang="da-DK" dirty="0" err="1"/>
              <a:t>implementation</a:t>
            </a:r>
            <a:r>
              <a:rPr lang="da-DK" dirty="0"/>
              <a:t> of smart </a:t>
            </a:r>
            <a:r>
              <a:rPr lang="da-DK" dirty="0" err="1"/>
              <a:t>energy</a:t>
            </a:r>
            <a:r>
              <a:rPr lang="da-DK" dirty="0"/>
              <a:t> systems</a:t>
            </a:r>
          </a:p>
        </p:txBody>
      </p:sp>
      <p:sp>
        <p:nvSpPr>
          <p:cNvPr id="3" name="Pladsholder til indhold 2">
            <a:extLst>
              <a:ext uri="{FF2B5EF4-FFF2-40B4-BE49-F238E27FC236}">
                <a16:creationId xmlns:a16="http://schemas.microsoft.com/office/drawing/2014/main" id="{06280FB6-A436-43BB-BD8B-587C8E38440A}"/>
              </a:ext>
            </a:extLst>
          </p:cNvPr>
          <p:cNvSpPr>
            <a:spLocks noGrp="1"/>
          </p:cNvSpPr>
          <p:nvPr>
            <p:ph sz="half" idx="1"/>
          </p:nvPr>
        </p:nvSpPr>
        <p:spPr/>
        <p:txBody>
          <a:bodyPr>
            <a:normAutofit/>
          </a:bodyPr>
          <a:lstStyle/>
          <a:p>
            <a:pPr marL="514338" indent="-514338">
              <a:buFont typeface="+mj-lt"/>
              <a:buAutoNum type="arabicPeriod"/>
            </a:pPr>
            <a:r>
              <a:rPr lang="en-US" dirty="0"/>
              <a:t>Specify reference scenario. PRIMES 2050 Business as Usual is used as a reference. Here a starting point with and without nuclear is discussed. </a:t>
            </a:r>
          </a:p>
          <a:p>
            <a:pPr marL="514338" indent="-514338">
              <a:buFont typeface="+mj-lt"/>
              <a:buAutoNum type="arabicPeriod"/>
            </a:pPr>
            <a:r>
              <a:rPr lang="en-US" dirty="0"/>
              <a:t>Energy savings in the different demand sectors</a:t>
            </a:r>
          </a:p>
          <a:p>
            <a:pPr marL="514338" indent="-514338">
              <a:buFont typeface="+mj-lt"/>
              <a:buAutoNum type="arabicPeriod"/>
            </a:pPr>
            <a:r>
              <a:rPr lang="en-US" dirty="0"/>
              <a:t>Implementation of district heating</a:t>
            </a:r>
            <a:endParaRPr lang="da-DK" dirty="0"/>
          </a:p>
        </p:txBody>
      </p:sp>
      <p:sp>
        <p:nvSpPr>
          <p:cNvPr id="4" name="Pladsholder til indhold 3">
            <a:extLst>
              <a:ext uri="{FF2B5EF4-FFF2-40B4-BE49-F238E27FC236}">
                <a16:creationId xmlns:a16="http://schemas.microsoft.com/office/drawing/2014/main" id="{445610A1-D370-4053-9CEF-A76CEBB4E90D}"/>
              </a:ext>
            </a:extLst>
          </p:cNvPr>
          <p:cNvSpPr>
            <a:spLocks noGrp="1"/>
          </p:cNvSpPr>
          <p:nvPr>
            <p:ph sz="half" idx="2"/>
          </p:nvPr>
        </p:nvSpPr>
        <p:spPr/>
        <p:txBody>
          <a:bodyPr>
            <a:normAutofit/>
          </a:bodyPr>
          <a:lstStyle/>
          <a:p>
            <a:pPr marL="514338" indent="-514338">
              <a:buFont typeface="+mj-lt"/>
              <a:buAutoNum type="arabicPeriod" startAt="4"/>
            </a:pPr>
            <a:r>
              <a:rPr lang="da-DK" dirty="0"/>
              <a:t>Transition </a:t>
            </a:r>
            <a:r>
              <a:rPr lang="da-DK" dirty="0" err="1"/>
              <a:t>individual</a:t>
            </a:r>
            <a:r>
              <a:rPr lang="da-DK" dirty="0"/>
              <a:t> heating</a:t>
            </a:r>
          </a:p>
          <a:p>
            <a:pPr marL="514338" indent="-514338">
              <a:buFont typeface="+mj-lt"/>
              <a:buAutoNum type="arabicPeriod" startAt="4"/>
            </a:pPr>
            <a:r>
              <a:rPr lang="da-DK" dirty="0" err="1"/>
              <a:t>Electrification</a:t>
            </a:r>
            <a:r>
              <a:rPr lang="da-DK" dirty="0"/>
              <a:t> of transport</a:t>
            </a:r>
          </a:p>
          <a:p>
            <a:pPr marL="514338" indent="-514338">
              <a:buFont typeface="+mj-lt"/>
              <a:buAutoNum type="arabicPeriod" startAt="4"/>
            </a:pPr>
            <a:r>
              <a:rPr lang="da-DK" dirty="0"/>
              <a:t>E-</a:t>
            </a:r>
            <a:r>
              <a:rPr lang="da-DK" dirty="0" err="1"/>
              <a:t>fuels</a:t>
            </a:r>
            <a:r>
              <a:rPr lang="da-DK" dirty="0"/>
              <a:t> in transport</a:t>
            </a:r>
          </a:p>
          <a:p>
            <a:pPr marL="514338" indent="-514338">
              <a:buFont typeface="+mj-lt"/>
              <a:buAutoNum type="arabicPeriod" startAt="4"/>
            </a:pPr>
            <a:r>
              <a:rPr lang="en-US" dirty="0"/>
              <a:t>Replacing remaining fossil fuel with biofuels, biogas, e-gas and e-fuels</a:t>
            </a:r>
            <a:endParaRPr lang="da-DK" dirty="0"/>
          </a:p>
        </p:txBody>
      </p:sp>
      <p:cxnSp>
        <p:nvCxnSpPr>
          <p:cNvPr id="14" name="Lige pilforbindelse 13">
            <a:extLst>
              <a:ext uri="{FF2B5EF4-FFF2-40B4-BE49-F238E27FC236}">
                <a16:creationId xmlns:a16="http://schemas.microsoft.com/office/drawing/2014/main" id="{8DEA1C0C-665F-4C0A-B0B5-E604C97DD0BB}"/>
              </a:ext>
            </a:extLst>
          </p:cNvPr>
          <p:cNvCxnSpPr>
            <a:cxnSpLocks/>
          </p:cNvCxnSpPr>
          <p:nvPr/>
        </p:nvCxnSpPr>
        <p:spPr>
          <a:xfrm flipH="1">
            <a:off x="11506200" y="1690690"/>
            <a:ext cx="1" cy="40434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933D7215-98FF-45C6-8BA2-6F7C45346280}"/>
              </a:ext>
            </a:extLst>
          </p:cNvPr>
          <p:cNvSpPr txBox="1"/>
          <p:nvPr/>
        </p:nvSpPr>
        <p:spPr>
          <a:xfrm>
            <a:off x="9065004" y="5361032"/>
            <a:ext cx="2441196" cy="508088"/>
          </a:xfrm>
          <a:prstGeom prst="rect">
            <a:avLst/>
          </a:prstGeom>
          <a:noFill/>
        </p:spPr>
        <p:txBody>
          <a:bodyPr wrap="square" rtlCol="0">
            <a:spAutoFit/>
          </a:bodyPr>
          <a:lstStyle/>
          <a:p>
            <a:r>
              <a:rPr lang="da-DK" sz="1351" dirty="0" err="1"/>
              <a:t>Increase</a:t>
            </a:r>
            <a:r>
              <a:rPr lang="da-DK" sz="1351" dirty="0"/>
              <a:t> </a:t>
            </a:r>
            <a:r>
              <a:rPr lang="da-DK" sz="1351" dirty="0" err="1"/>
              <a:t>renewable</a:t>
            </a:r>
            <a:r>
              <a:rPr lang="da-DK" sz="1351" dirty="0"/>
              <a:t> </a:t>
            </a:r>
            <a:r>
              <a:rPr lang="da-DK" sz="1351" dirty="0" err="1"/>
              <a:t>energy</a:t>
            </a:r>
            <a:r>
              <a:rPr lang="da-DK" sz="1351" dirty="0"/>
              <a:t> </a:t>
            </a:r>
            <a:r>
              <a:rPr lang="da-DK" sz="1351" dirty="0" err="1"/>
              <a:t>production</a:t>
            </a:r>
            <a:endParaRPr lang="da-DK" sz="1351" dirty="0"/>
          </a:p>
        </p:txBody>
      </p:sp>
      <p:pic>
        <p:nvPicPr>
          <p:cNvPr id="7" name="Picture 2">
            <a:extLst>
              <a:ext uri="{FF2B5EF4-FFF2-40B4-BE49-F238E27FC236}">
                <a16:creationId xmlns:a16="http://schemas.microsoft.com/office/drawing/2014/main" id="{978E0344-654F-572C-956F-CC1D9950F7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9431" y="4704322"/>
            <a:ext cx="2396978" cy="131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lede 4">
            <a:extLst>
              <a:ext uri="{FF2B5EF4-FFF2-40B4-BE49-F238E27FC236}">
                <a16:creationId xmlns:a16="http://schemas.microsoft.com/office/drawing/2014/main" id="{DC0D6155-907C-B0C8-ACE1-3A56C917CB8D}"/>
              </a:ext>
            </a:extLst>
          </p:cNvPr>
          <p:cNvPicPr>
            <a:picLocks noChangeAspect="1"/>
          </p:cNvPicPr>
          <p:nvPr/>
        </p:nvPicPr>
        <p:blipFill>
          <a:blip r:embed="rId3"/>
          <a:stretch>
            <a:fillRect/>
          </a:stretch>
        </p:blipFill>
        <p:spPr>
          <a:xfrm>
            <a:off x="11040738" y="365778"/>
            <a:ext cx="930924" cy="1392380"/>
          </a:xfrm>
          <a:prstGeom prst="rect">
            <a:avLst/>
          </a:prstGeom>
        </p:spPr>
      </p:pic>
    </p:spTree>
    <p:extLst>
      <p:ext uri="{BB962C8B-B14F-4D97-AF65-F5344CB8AC3E}">
        <p14:creationId xmlns:p14="http://schemas.microsoft.com/office/powerpoint/2010/main" val="3906083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0904AD-253A-431A-BE86-75AAC30C2F50}"/>
              </a:ext>
            </a:extLst>
          </p:cNvPr>
          <p:cNvSpPr>
            <a:spLocks noGrp="1"/>
          </p:cNvSpPr>
          <p:nvPr>
            <p:ph type="title"/>
          </p:nvPr>
        </p:nvSpPr>
        <p:spPr/>
        <p:txBody>
          <a:bodyPr/>
          <a:lstStyle/>
          <a:p>
            <a:r>
              <a:rPr lang="da-DK" dirty="0"/>
              <a:t>Step by step to a smart energy system</a:t>
            </a:r>
          </a:p>
        </p:txBody>
      </p:sp>
      <p:sp>
        <p:nvSpPr>
          <p:cNvPr id="6" name="Pladsholder til indhold 5">
            <a:extLst>
              <a:ext uri="{FF2B5EF4-FFF2-40B4-BE49-F238E27FC236}">
                <a16:creationId xmlns:a16="http://schemas.microsoft.com/office/drawing/2014/main" id="{75BB9A7F-C9D4-4C58-AAA4-1117D4C9C3C9}"/>
              </a:ext>
            </a:extLst>
          </p:cNvPr>
          <p:cNvSpPr>
            <a:spLocks noGrp="1"/>
          </p:cNvSpPr>
          <p:nvPr>
            <p:ph idx="1"/>
          </p:nvPr>
        </p:nvSpPr>
        <p:spPr/>
        <p:txBody>
          <a:bodyPr/>
          <a:lstStyle/>
          <a:p>
            <a:endParaRPr lang="da-DK"/>
          </a:p>
        </p:txBody>
      </p:sp>
      <p:graphicFrame>
        <p:nvGraphicFramePr>
          <p:cNvPr id="7" name="Content Placeholder 5">
            <a:extLst>
              <a:ext uri="{FF2B5EF4-FFF2-40B4-BE49-F238E27FC236}">
                <a16:creationId xmlns:a16="http://schemas.microsoft.com/office/drawing/2014/main" id="{C0EF9702-DBC2-455C-A7B2-36729AAD5C26}"/>
              </a:ext>
            </a:extLst>
          </p:cNvPr>
          <p:cNvGraphicFramePr>
            <a:graphicFrameLocks/>
          </p:cNvGraphicFramePr>
          <p:nvPr/>
        </p:nvGraphicFramePr>
        <p:xfrm>
          <a:off x="-1" y="1159907"/>
          <a:ext cx="12192001" cy="5698093"/>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a:extLst>
              <a:ext uri="{FF2B5EF4-FFF2-40B4-BE49-F238E27FC236}">
                <a16:creationId xmlns:a16="http://schemas.microsoft.com/office/drawing/2014/main" id="{8DB46B25-C8EB-5B45-E34C-2EA6BCAC6F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2231" y="365127"/>
            <a:ext cx="2396978" cy="131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297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32B86-5C4E-45B6-B273-7DC832C3478D}"/>
              </a:ext>
            </a:extLst>
          </p:cNvPr>
          <p:cNvSpPr>
            <a:spLocks noGrp="1"/>
          </p:cNvSpPr>
          <p:nvPr>
            <p:ph type="title"/>
          </p:nvPr>
        </p:nvSpPr>
        <p:spPr>
          <a:xfrm>
            <a:off x="838200" y="1293656"/>
            <a:ext cx="10515600" cy="645211"/>
          </a:xfrm>
        </p:spPr>
        <p:txBody>
          <a:bodyPr>
            <a:normAutofit fontScale="90000"/>
          </a:bodyPr>
          <a:lstStyle/>
          <a:p>
            <a:r>
              <a:rPr lang="da-DK" dirty="0"/>
              <a:t>Energy balance</a:t>
            </a:r>
          </a:p>
        </p:txBody>
      </p:sp>
      <p:graphicFrame>
        <p:nvGraphicFramePr>
          <p:cNvPr id="4" name="Pladsholder til indhold 3">
            <a:extLst>
              <a:ext uri="{FF2B5EF4-FFF2-40B4-BE49-F238E27FC236}">
                <a16:creationId xmlns:a16="http://schemas.microsoft.com/office/drawing/2014/main" id="{42EA24BD-D295-4D31-8E69-68B5543C3EA5}"/>
              </a:ext>
            </a:extLst>
          </p:cNvPr>
          <p:cNvGraphicFramePr>
            <a:graphicFrameLocks noGrp="1"/>
          </p:cNvGraphicFramePr>
          <p:nvPr>
            <p:ph idx="1"/>
          </p:nvPr>
        </p:nvGraphicFramePr>
        <p:xfrm>
          <a:off x="838200" y="1938867"/>
          <a:ext cx="10515600" cy="433493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a:extLst>
              <a:ext uri="{FF2B5EF4-FFF2-40B4-BE49-F238E27FC236}">
                <a16:creationId xmlns:a16="http://schemas.microsoft.com/office/drawing/2014/main" id="{F7526C3C-83BC-FF88-E2B6-3F666DF1A1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494" y="2241676"/>
            <a:ext cx="1692772" cy="92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a:extLst>
              <a:ext uri="{FF2B5EF4-FFF2-40B4-BE49-F238E27FC236}">
                <a16:creationId xmlns:a16="http://schemas.microsoft.com/office/drawing/2014/main" id="{15E495B5-AB82-5BEC-201C-BD89831A6715}"/>
              </a:ext>
            </a:extLst>
          </p:cNvPr>
          <p:cNvPicPr>
            <a:picLocks noChangeAspect="1"/>
          </p:cNvPicPr>
          <p:nvPr/>
        </p:nvPicPr>
        <p:blipFill>
          <a:blip r:embed="rId4"/>
          <a:stretch>
            <a:fillRect/>
          </a:stretch>
        </p:blipFill>
        <p:spPr>
          <a:xfrm>
            <a:off x="5990114" y="584200"/>
            <a:ext cx="2561396" cy="1535987"/>
          </a:xfrm>
          <a:prstGeom prst="rect">
            <a:avLst/>
          </a:prstGeom>
        </p:spPr>
      </p:pic>
      <p:sp>
        <p:nvSpPr>
          <p:cNvPr id="7" name="Titel 1">
            <a:extLst>
              <a:ext uri="{FF2B5EF4-FFF2-40B4-BE49-F238E27FC236}">
                <a16:creationId xmlns:a16="http://schemas.microsoft.com/office/drawing/2014/main" id="{C6FEBF5F-5154-66C6-D77A-853B6A597994}"/>
              </a:ext>
            </a:extLst>
          </p:cNvPr>
          <p:cNvSpPr txBox="1">
            <a:spLocks/>
          </p:cNvSpPr>
          <p:nvPr/>
        </p:nvSpPr>
        <p:spPr>
          <a:xfrm>
            <a:off x="9448800" y="1293655"/>
            <a:ext cx="1905000" cy="645211"/>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t>BAU Baseline</a:t>
            </a:r>
          </a:p>
        </p:txBody>
      </p:sp>
    </p:spTree>
    <p:extLst>
      <p:ext uri="{BB962C8B-B14F-4D97-AF65-F5344CB8AC3E}">
        <p14:creationId xmlns:p14="http://schemas.microsoft.com/office/powerpoint/2010/main" val="1478206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709205" y="510145"/>
            <a:ext cx="10515600" cy="1325563"/>
          </a:xfrm>
        </p:spPr>
        <p:txBody>
          <a:bodyPr>
            <a:normAutofit fontScale="90000"/>
          </a:bodyPr>
          <a:lstStyle/>
          <a:p>
            <a:pPr eaLnBrk="1" hangingPunct="1"/>
            <a:r>
              <a:rPr lang="en-GB" altLang="da-DK" sz="4000" dirty="0">
                <a:latin typeface="Arial" panose="020B0604020202020204" pitchFamily="34" charset="0"/>
                <a:cs typeface="Arial" panose="020B0604020202020204" pitchFamily="34" charset="0"/>
              </a:rPr>
              <a:t>100% Renewable Energy 2050</a:t>
            </a:r>
            <a:br>
              <a:rPr lang="en-GB" altLang="da-DK" sz="4000" dirty="0">
                <a:latin typeface="Arial" panose="020B0604020202020204" pitchFamily="34" charset="0"/>
                <a:cs typeface="Arial" panose="020B0604020202020204" pitchFamily="34" charset="0"/>
              </a:rPr>
            </a:br>
            <a:r>
              <a:rPr lang="en-GB" altLang="da-DK" sz="4000" dirty="0">
                <a:latin typeface="Arial" panose="020B0604020202020204" pitchFamily="34" charset="0"/>
                <a:cs typeface="Arial" panose="020B0604020202020204" pitchFamily="34" charset="0"/>
              </a:rPr>
              <a:t>Or a Climate Neutral Economy</a:t>
            </a:r>
            <a:br>
              <a:rPr lang="en-GB" altLang="da-DK" sz="4000" dirty="0">
                <a:latin typeface="Arial" panose="020B0604020202020204" pitchFamily="34" charset="0"/>
                <a:cs typeface="Arial" panose="020B0604020202020204" pitchFamily="34" charset="0"/>
              </a:rPr>
            </a:br>
            <a:r>
              <a:rPr lang="en-GB" altLang="da-DK" sz="4000" dirty="0">
                <a:latin typeface="Arial" panose="020B0604020202020204" pitchFamily="34" charset="0"/>
                <a:cs typeface="Arial" panose="020B0604020202020204" pitchFamily="34" charset="0"/>
              </a:rPr>
              <a:t>…… but how…???!!</a:t>
            </a: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7664" y="2503648"/>
            <a:ext cx="1304925" cy="1871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IDAEnergiplan2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205" y="2797654"/>
            <a:ext cx="15049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500" y="4159411"/>
            <a:ext cx="1500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588" y="2559211"/>
            <a:ext cx="22193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2366" y="3611089"/>
            <a:ext cx="157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2492" y="3830163"/>
            <a:ext cx="2081212"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567" y="4189413"/>
            <a:ext cx="1401762"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5375" y="3641195"/>
            <a:ext cx="1252216" cy="188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5911" y="2742408"/>
            <a:ext cx="1368425" cy="1947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5024" y="1659098"/>
            <a:ext cx="1766888" cy="2500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75508" y="129540"/>
            <a:ext cx="1735832" cy="24763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a:extLst>
              <a:ext uri="{FF2B5EF4-FFF2-40B4-BE49-F238E27FC236}">
                <a16:creationId xmlns:a16="http://schemas.microsoft.com/office/drawing/2014/main" id="{18148EFF-D810-4544-90A7-A6BAB8870BB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702326" y="4787634"/>
            <a:ext cx="2184023" cy="1545174"/>
          </a:xfrm>
          <a:prstGeom prst="rect">
            <a:avLst/>
          </a:prstGeom>
        </p:spPr>
      </p:pic>
      <p:pic>
        <p:nvPicPr>
          <p:cNvPr id="1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027" y="4703923"/>
            <a:ext cx="1182687" cy="1687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Billede 17"/>
          <p:cNvPicPr>
            <a:picLocks noChangeAspect="1"/>
          </p:cNvPicPr>
          <p:nvPr/>
        </p:nvPicPr>
        <p:blipFill>
          <a:blip r:embed="rId15"/>
          <a:stretch>
            <a:fillRect/>
          </a:stretch>
        </p:blipFill>
        <p:spPr>
          <a:xfrm>
            <a:off x="7006224" y="1807373"/>
            <a:ext cx="1219353" cy="1731961"/>
          </a:xfrm>
          <a:prstGeom prst="rect">
            <a:avLst/>
          </a:prstGeom>
          <a:ln>
            <a:solidFill>
              <a:schemeClr val="tx1"/>
            </a:solidFill>
          </a:ln>
        </p:spPr>
      </p:pic>
      <p:pic>
        <p:nvPicPr>
          <p:cNvPr id="2" name="Billede 1">
            <a:extLst>
              <a:ext uri="{FF2B5EF4-FFF2-40B4-BE49-F238E27FC236}">
                <a16:creationId xmlns:a16="http://schemas.microsoft.com/office/drawing/2014/main" id="{304DFB06-C813-6EDF-318F-01AE5C846BFC}"/>
              </a:ext>
            </a:extLst>
          </p:cNvPr>
          <p:cNvPicPr>
            <a:picLocks noChangeAspect="1"/>
          </p:cNvPicPr>
          <p:nvPr/>
        </p:nvPicPr>
        <p:blipFill>
          <a:blip r:embed="rId16"/>
          <a:stretch>
            <a:fillRect/>
          </a:stretch>
        </p:blipFill>
        <p:spPr>
          <a:xfrm>
            <a:off x="512083" y="2309405"/>
            <a:ext cx="2033511" cy="3041516"/>
          </a:xfrm>
          <a:prstGeom prst="rect">
            <a:avLst/>
          </a:prstGeom>
        </p:spPr>
      </p:pic>
    </p:spTree>
    <p:extLst>
      <p:ext uri="{BB962C8B-B14F-4D97-AF65-F5344CB8AC3E}">
        <p14:creationId xmlns:p14="http://schemas.microsoft.com/office/powerpoint/2010/main" val="3689735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D15C4-B405-410B-87C3-092186A669DC}"/>
              </a:ext>
            </a:extLst>
          </p:cNvPr>
          <p:cNvSpPr>
            <a:spLocks noGrp="1"/>
          </p:cNvSpPr>
          <p:nvPr>
            <p:ph type="title"/>
          </p:nvPr>
        </p:nvSpPr>
        <p:spPr>
          <a:xfrm>
            <a:off x="838200" y="1293656"/>
            <a:ext cx="10515600" cy="560544"/>
          </a:xfrm>
        </p:spPr>
        <p:txBody>
          <a:bodyPr>
            <a:normAutofit fontScale="90000"/>
          </a:bodyPr>
          <a:lstStyle/>
          <a:p>
            <a:r>
              <a:rPr lang="da-DK" dirty="0" err="1"/>
              <a:t>Costs</a:t>
            </a:r>
            <a:endParaRPr lang="da-DK" dirty="0"/>
          </a:p>
        </p:txBody>
      </p:sp>
      <p:graphicFrame>
        <p:nvGraphicFramePr>
          <p:cNvPr id="4" name="Chart 8">
            <a:extLst>
              <a:ext uri="{FF2B5EF4-FFF2-40B4-BE49-F238E27FC236}">
                <a16:creationId xmlns:a16="http://schemas.microsoft.com/office/drawing/2014/main" id="{D3839E29-F3DC-43F1-9570-48B46125C398}"/>
              </a:ext>
            </a:extLst>
          </p:cNvPr>
          <p:cNvGraphicFramePr>
            <a:graphicFrameLocks noGrp="1"/>
          </p:cNvGraphicFramePr>
          <p:nvPr>
            <p:ph idx="1"/>
          </p:nvPr>
        </p:nvGraphicFramePr>
        <p:xfrm>
          <a:off x="838200" y="1786467"/>
          <a:ext cx="10515600" cy="448733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a:extLst>
              <a:ext uri="{FF2B5EF4-FFF2-40B4-BE49-F238E27FC236}">
                <a16:creationId xmlns:a16="http://schemas.microsoft.com/office/drawing/2014/main" id="{933A7238-BF6D-D573-4ED2-54F61243F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9667" y="721020"/>
            <a:ext cx="1692772" cy="92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a:extLst>
              <a:ext uri="{FF2B5EF4-FFF2-40B4-BE49-F238E27FC236}">
                <a16:creationId xmlns:a16="http://schemas.microsoft.com/office/drawing/2014/main" id="{3FAC8902-1C10-FB96-F767-666B69EDEA93}"/>
              </a:ext>
            </a:extLst>
          </p:cNvPr>
          <p:cNvPicPr>
            <a:picLocks noChangeAspect="1"/>
          </p:cNvPicPr>
          <p:nvPr/>
        </p:nvPicPr>
        <p:blipFill>
          <a:blip r:embed="rId4"/>
          <a:stretch>
            <a:fillRect/>
          </a:stretch>
        </p:blipFill>
        <p:spPr>
          <a:xfrm>
            <a:off x="6833446" y="675414"/>
            <a:ext cx="1698880" cy="1018764"/>
          </a:xfrm>
          <a:prstGeom prst="rect">
            <a:avLst/>
          </a:prstGeom>
        </p:spPr>
      </p:pic>
    </p:spTree>
    <p:extLst>
      <p:ext uri="{BB962C8B-B14F-4D97-AF65-F5344CB8AC3E}">
        <p14:creationId xmlns:p14="http://schemas.microsoft.com/office/powerpoint/2010/main" val="2192487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21781" y="926467"/>
            <a:ext cx="7074694" cy="1143000"/>
          </a:xfrm>
        </p:spPr>
        <p:txBody>
          <a:bodyPr/>
          <a:lstStyle/>
          <a:p>
            <a:pPr eaLnBrk="1" hangingPunct="1"/>
            <a:r>
              <a:rPr lang="da-DK" altLang="da-DK" dirty="0"/>
              <a:t>More information:</a:t>
            </a:r>
          </a:p>
        </p:txBody>
      </p:sp>
      <p:pic>
        <p:nvPicPr>
          <p:cNvPr id="5325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45" y="330993"/>
            <a:ext cx="12620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448" y="570417"/>
            <a:ext cx="1271193" cy="1917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84539"/>
            <a:ext cx="3716339" cy="278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5" name="Rectangle 13"/>
          <p:cNvSpPr>
            <a:spLocks noChangeArrowheads="1"/>
          </p:cNvSpPr>
          <p:nvPr/>
        </p:nvSpPr>
        <p:spPr bwMode="auto">
          <a:xfrm>
            <a:off x="490064" y="5083176"/>
            <a:ext cx="3025775" cy="503238"/>
          </a:xfrm>
          <a:prstGeom prst="rect">
            <a:avLst/>
          </a:prstGeom>
          <a:solidFill>
            <a:schemeClr val="bg1"/>
          </a:solidFill>
          <a:ln>
            <a:solidFill>
              <a:schemeClr val="tx1"/>
            </a:solidFill>
          </a:ln>
          <a:effectLst/>
        </p:spPr>
        <p:txBody>
          <a:bodyPr/>
          <a:lstStyle>
            <a:lvl1pPr marL="342900" indent="-342900">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da-DK" altLang="da-DK" sz="2000" dirty="0">
                <a:hlinkClick r:id="rId5"/>
              </a:rPr>
              <a:t>www.EnergyPLAN.eu</a:t>
            </a:r>
            <a:endParaRPr lang="da-DK" altLang="da-DK" sz="2000" dirty="0"/>
          </a:p>
          <a:p>
            <a:pPr eaLnBrk="1" hangingPunct="1">
              <a:buFontTx/>
              <a:buNone/>
            </a:pPr>
            <a:endParaRPr lang="da-DK" altLang="da-DK" sz="2000" dirty="0"/>
          </a:p>
          <a:p>
            <a:pPr eaLnBrk="1" hangingPunct="1">
              <a:buFontTx/>
              <a:buNone/>
            </a:pPr>
            <a:r>
              <a:rPr lang="da-DK" altLang="da-DK" sz="2000" dirty="0"/>
              <a:t> </a:t>
            </a:r>
          </a:p>
          <a:p>
            <a:pPr eaLnBrk="1" hangingPunct="1"/>
            <a:endParaRPr lang="da-DK" altLang="da-DK" sz="2000" dirty="0"/>
          </a:p>
        </p:txBody>
      </p:sp>
      <p:pic>
        <p:nvPicPr>
          <p:cNvPr id="5325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2552" y="2176304"/>
            <a:ext cx="1631950" cy="230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6652" y="2779555"/>
            <a:ext cx="1677988" cy="2370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3258"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0645" y="120650"/>
            <a:ext cx="11779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9" name="Rectangle 9"/>
          <p:cNvSpPr>
            <a:spLocks noChangeArrowheads="1"/>
          </p:cNvSpPr>
          <p:nvPr/>
        </p:nvSpPr>
        <p:spPr bwMode="auto">
          <a:xfrm>
            <a:off x="9407524" y="423863"/>
            <a:ext cx="1711325" cy="503238"/>
          </a:xfrm>
          <a:prstGeom prst="rect">
            <a:avLst/>
          </a:prstGeom>
          <a:solidFill>
            <a:schemeClr val="bg1"/>
          </a:solidFill>
          <a:ln>
            <a:solidFill>
              <a:schemeClr val="tx1"/>
            </a:solidFill>
          </a:ln>
          <a:effectLst/>
        </p:spPr>
        <p:txBody>
          <a:bodyPr/>
          <a:lstStyle>
            <a:lvl1pPr marL="342900" indent="-342900">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en-GB" altLang="da-DK" sz="2000" dirty="0">
                <a:hlinkClick r:id="rId9"/>
              </a:rPr>
              <a:t>www.4DH.dk</a:t>
            </a:r>
            <a:endParaRPr lang="da-DK" altLang="da-DK" sz="2000" dirty="0"/>
          </a:p>
          <a:p>
            <a:pPr eaLnBrk="1" hangingPunct="1">
              <a:buFontTx/>
              <a:buNone/>
            </a:pPr>
            <a:r>
              <a:rPr lang="da-DK" altLang="da-DK" sz="2000" dirty="0"/>
              <a:t> </a:t>
            </a:r>
          </a:p>
          <a:p>
            <a:pPr eaLnBrk="1" hangingPunct="1"/>
            <a:endParaRPr lang="da-DK" altLang="da-DK" sz="2000" dirty="0"/>
          </a:p>
        </p:txBody>
      </p:sp>
      <p:pic>
        <p:nvPicPr>
          <p:cNvPr id="5326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8314" y="4246405"/>
            <a:ext cx="3381375" cy="189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61" name="Rectangle 11"/>
          <p:cNvSpPr>
            <a:spLocks noChangeArrowheads="1"/>
          </p:cNvSpPr>
          <p:nvPr/>
        </p:nvSpPr>
        <p:spPr bwMode="auto">
          <a:xfrm>
            <a:off x="5780170" y="5464811"/>
            <a:ext cx="4999037" cy="576263"/>
          </a:xfrm>
          <a:prstGeom prst="rect">
            <a:avLst/>
          </a:prstGeom>
          <a:solidFill>
            <a:schemeClr val="bg1"/>
          </a:solidFill>
          <a:ln>
            <a:solidFill>
              <a:schemeClr val="tx1"/>
            </a:solidFill>
          </a:ln>
          <a:effec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da-DK" altLang="da-DK" sz="2000" dirty="0">
                <a:hlinkClick r:id="rId11"/>
              </a:rPr>
              <a:t>www.energyplan.eu/smartenergysystems/</a:t>
            </a:r>
            <a:endParaRPr lang="da-DK" altLang="da-DK" sz="2000" dirty="0"/>
          </a:p>
          <a:p>
            <a:pPr eaLnBrk="1" hangingPunct="1">
              <a:buFontTx/>
              <a:buNone/>
            </a:pPr>
            <a:endParaRPr lang="da-DK" altLang="da-DK" sz="2000" dirty="0"/>
          </a:p>
        </p:txBody>
      </p:sp>
      <p:sp>
        <p:nvSpPr>
          <p:cNvPr id="53262" name="Rectangle 9"/>
          <p:cNvSpPr>
            <a:spLocks noChangeArrowheads="1"/>
          </p:cNvSpPr>
          <p:nvPr/>
        </p:nvSpPr>
        <p:spPr bwMode="auto">
          <a:xfrm>
            <a:off x="4116389" y="369888"/>
            <a:ext cx="3269931" cy="660400"/>
          </a:xfrm>
          <a:prstGeom prst="rect">
            <a:avLst/>
          </a:prstGeom>
          <a:solidFill>
            <a:schemeClr val="bg1"/>
          </a:solidFill>
          <a:ln>
            <a:solidFill>
              <a:schemeClr val="tx1"/>
            </a:solidFill>
          </a:ln>
          <a:effectLst/>
        </p:spPr>
        <p:txBody>
          <a:bodyPr/>
          <a:lstStyle>
            <a:lvl1pPr marL="342900" indent="-342900">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en-GB" altLang="da-DK" sz="2800" dirty="0">
                <a:hlinkClick r:id="rId12"/>
              </a:rPr>
              <a:t>www.henriklund.eu</a:t>
            </a:r>
            <a:endParaRPr lang="da-DK" altLang="da-DK" sz="2800" dirty="0"/>
          </a:p>
          <a:p>
            <a:pPr eaLnBrk="1" hangingPunct="1">
              <a:buFontTx/>
              <a:buNone/>
            </a:pPr>
            <a:r>
              <a:rPr lang="da-DK" altLang="da-DK" sz="2000" dirty="0"/>
              <a:t> </a:t>
            </a:r>
          </a:p>
          <a:p>
            <a:pPr eaLnBrk="1" hangingPunct="1"/>
            <a:endParaRPr lang="da-DK" altLang="da-DK" sz="2000" dirty="0"/>
          </a:p>
        </p:txBody>
      </p:sp>
      <p:pic>
        <p:nvPicPr>
          <p:cNvPr id="53263" name="Picture 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5482" y="1792606"/>
            <a:ext cx="1612900" cy="212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64" name="Rectangle 9"/>
          <p:cNvSpPr>
            <a:spLocks noChangeArrowheads="1"/>
          </p:cNvSpPr>
          <p:nvPr/>
        </p:nvSpPr>
        <p:spPr bwMode="auto">
          <a:xfrm>
            <a:off x="9182815" y="4449605"/>
            <a:ext cx="2736850" cy="503237"/>
          </a:xfrm>
          <a:prstGeom prst="rect">
            <a:avLst/>
          </a:prstGeom>
          <a:solidFill>
            <a:schemeClr val="bg1"/>
          </a:solidFill>
          <a:ln>
            <a:solidFill>
              <a:schemeClr val="tx1"/>
            </a:solidFill>
          </a:ln>
          <a:effectLst/>
        </p:spPr>
        <p:txBody>
          <a:bodyPr/>
          <a:lstStyle>
            <a:lvl1pPr marL="342900" indent="-342900">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en-GB" altLang="da-DK" sz="2000" dirty="0">
                <a:hlinkClick r:id="rId14"/>
              </a:rPr>
              <a:t>www.heatroadmap.eu</a:t>
            </a:r>
            <a:endParaRPr lang="da-DK" altLang="da-DK" sz="2000" dirty="0"/>
          </a:p>
          <a:p>
            <a:pPr eaLnBrk="1" hangingPunct="1">
              <a:buFontTx/>
              <a:buNone/>
            </a:pPr>
            <a:r>
              <a:rPr lang="da-DK" altLang="da-DK" sz="2000" dirty="0"/>
              <a:t> </a:t>
            </a:r>
          </a:p>
          <a:p>
            <a:pPr eaLnBrk="1" hangingPunct="1"/>
            <a:endParaRPr lang="da-DK" altLang="da-DK" sz="2000" dirty="0"/>
          </a:p>
        </p:txBody>
      </p:sp>
      <p:sp>
        <p:nvSpPr>
          <p:cNvPr id="53265" name="Rectangle 11"/>
          <p:cNvSpPr>
            <a:spLocks noChangeArrowheads="1"/>
          </p:cNvSpPr>
          <p:nvPr/>
        </p:nvSpPr>
        <p:spPr bwMode="auto">
          <a:xfrm>
            <a:off x="4183778" y="2654619"/>
            <a:ext cx="4999037" cy="576262"/>
          </a:xfrm>
          <a:prstGeom prst="rect">
            <a:avLst/>
          </a:prstGeom>
          <a:solidFill>
            <a:schemeClr val="bg1"/>
          </a:solidFill>
          <a:ln>
            <a:solidFill>
              <a:schemeClr val="tx1"/>
            </a:solidFill>
          </a:ln>
          <a:effec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da-DK" altLang="da-DK" sz="2000" dirty="0">
                <a:hlinkClick r:id="rId15"/>
              </a:rPr>
              <a:t>www.energyplan.eu/SmartEnergyEurope</a:t>
            </a:r>
            <a:endParaRPr lang="da-DK" altLang="da-DK" sz="2000" dirty="0"/>
          </a:p>
          <a:p>
            <a:pPr eaLnBrk="1" hangingPunct="1">
              <a:buFontTx/>
              <a:buNone/>
            </a:pPr>
            <a:endParaRPr lang="da-DK" altLang="da-DK" sz="2000" dirty="0"/>
          </a:p>
          <a:p>
            <a:pPr eaLnBrk="1" hangingPunct="1">
              <a:buFontTx/>
              <a:buNone/>
            </a:pPr>
            <a:endParaRPr lang="da-DK" altLang="da-DK" sz="2000" dirty="0"/>
          </a:p>
        </p:txBody>
      </p:sp>
      <p:pic>
        <p:nvPicPr>
          <p:cNvPr id="2" name="Billede 1">
            <a:extLst>
              <a:ext uri="{FF2B5EF4-FFF2-40B4-BE49-F238E27FC236}">
                <a16:creationId xmlns:a16="http://schemas.microsoft.com/office/drawing/2014/main" id="{8558D4D9-E9F7-4D53-962F-7476AC394A51}"/>
              </a:ext>
            </a:extLst>
          </p:cNvPr>
          <p:cNvPicPr>
            <a:picLocks noChangeAspect="1"/>
          </p:cNvPicPr>
          <p:nvPr/>
        </p:nvPicPr>
        <p:blipFill>
          <a:blip r:embed="rId16"/>
          <a:stretch>
            <a:fillRect/>
          </a:stretch>
        </p:blipFill>
        <p:spPr>
          <a:xfrm>
            <a:off x="1063834" y="926467"/>
            <a:ext cx="1386773" cy="2074192"/>
          </a:xfrm>
          <a:prstGeom prst="rect">
            <a:avLst/>
          </a:prstGeom>
        </p:spPr>
      </p:pic>
      <p:sp>
        <p:nvSpPr>
          <p:cNvPr id="3" name="Rectangle 8">
            <a:extLst>
              <a:ext uri="{FF2B5EF4-FFF2-40B4-BE49-F238E27FC236}">
                <a16:creationId xmlns:a16="http://schemas.microsoft.com/office/drawing/2014/main" id="{136F4894-A569-A5E2-BE6F-F085A69BCC8D}"/>
              </a:ext>
            </a:extLst>
          </p:cNvPr>
          <p:cNvSpPr>
            <a:spLocks noChangeArrowheads="1"/>
          </p:cNvSpPr>
          <p:nvPr/>
        </p:nvSpPr>
        <p:spPr bwMode="auto">
          <a:xfrm>
            <a:off x="1356045" y="2036763"/>
            <a:ext cx="4319588" cy="431800"/>
          </a:xfrm>
          <a:prstGeom prst="rect">
            <a:avLst/>
          </a:prstGeom>
          <a:solidFill>
            <a:schemeClr val="bg1"/>
          </a:solidFill>
          <a:ln>
            <a:solidFill>
              <a:schemeClr val="tx1"/>
            </a:solidFill>
          </a:ln>
          <a:effectLst/>
        </p:spPr>
        <p:txBody>
          <a:bodyPr/>
          <a:lstStyle>
            <a:lvl1pPr marL="342900" indent="-342900">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r>
              <a:rPr lang="da-DK" altLang="da-DK" sz="2000" dirty="0">
                <a:hlinkClick r:id="rId17"/>
              </a:rPr>
              <a:t>https://www.energyplan.eu/book2/</a:t>
            </a:r>
            <a:endParaRPr lang="da-DK" altLang="da-DK" sz="2000" dirty="0"/>
          </a:p>
        </p:txBody>
      </p:sp>
    </p:spTree>
    <p:extLst>
      <p:ext uri="{BB962C8B-B14F-4D97-AF65-F5344CB8AC3E}">
        <p14:creationId xmlns:p14="http://schemas.microsoft.com/office/powerpoint/2010/main" val="147009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a-DK" altLang="da-DK" dirty="0">
                <a:latin typeface="Arial" panose="020B0604020202020204" pitchFamily="34" charset="0"/>
                <a:cs typeface="Arial" panose="020B0604020202020204" pitchFamily="34" charset="0"/>
              </a:rPr>
              <a:t>Energi System Analyse Model</a:t>
            </a: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602" y="1359297"/>
            <a:ext cx="8199358" cy="502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66" y="4509453"/>
            <a:ext cx="14541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3481" y="993775"/>
            <a:ext cx="3214688" cy="2447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3706" y="3936480"/>
            <a:ext cx="1865631" cy="26633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762" y="1698310"/>
            <a:ext cx="5681663" cy="378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6" name="Rectangle 4"/>
          <p:cNvSpPr>
            <a:spLocks noChangeArrowheads="1"/>
          </p:cNvSpPr>
          <p:nvPr/>
        </p:nvSpPr>
        <p:spPr bwMode="auto">
          <a:xfrm>
            <a:off x="2554924" y="3156214"/>
            <a:ext cx="6384925" cy="7874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da-DK" altLang="da-DK" sz="4400" b="1" dirty="0">
                <a:solidFill>
                  <a:schemeClr val="tx1"/>
                </a:solidFill>
              </a:rPr>
              <a:t>www.EnergyPLAN.eu</a:t>
            </a:r>
          </a:p>
        </p:txBody>
      </p:sp>
    </p:spTree>
    <p:extLst>
      <p:ext uri="{BB962C8B-B14F-4D97-AF65-F5344CB8AC3E}">
        <p14:creationId xmlns:p14="http://schemas.microsoft.com/office/powerpoint/2010/main" val="151460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66772" y="365127"/>
            <a:ext cx="9361040" cy="1325563"/>
          </a:xfrm>
        </p:spPr>
        <p:txBody>
          <a:bodyPr>
            <a:normAutofit/>
          </a:bodyPr>
          <a:lstStyle/>
          <a:p>
            <a:pPr algn="l"/>
            <a:r>
              <a:rPr lang="en-US" altLang="da-DK" sz="4000" dirty="0"/>
              <a:t>A Holistic Smart Energy Systems Approach</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9" y="1639889"/>
            <a:ext cx="8277225" cy="453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71" y="5303838"/>
            <a:ext cx="2070100" cy="116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530" y="4979442"/>
            <a:ext cx="1050925" cy="158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1" y="1996916"/>
            <a:ext cx="1713623" cy="24463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Billede 6"/>
          <p:cNvPicPr>
            <a:picLocks noChangeAspect="1"/>
          </p:cNvPicPr>
          <p:nvPr/>
        </p:nvPicPr>
        <p:blipFill>
          <a:blip r:embed="rId6"/>
          <a:stretch>
            <a:fillRect/>
          </a:stretch>
        </p:blipFill>
        <p:spPr>
          <a:xfrm>
            <a:off x="9707791" y="398387"/>
            <a:ext cx="2264268" cy="3197057"/>
          </a:xfrm>
          <a:prstGeom prst="rect">
            <a:avLst/>
          </a:prstGeom>
        </p:spPr>
      </p:pic>
      <p:pic>
        <p:nvPicPr>
          <p:cNvPr id="2" name="Billede 1">
            <a:extLst>
              <a:ext uri="{FF2B5EF4-FFF2-40B4-BE49-F238E27FC236}">
                <a16:creationId xmlns:a16="http://schemas.microsoft.com/office/drawing/2014/main" id="{B7728342-E1E0-A2D9-ED56-6C0191A4CA48}"/>
              </a:ext>
            </a:extLst>
          </p:cNvPr>
          <p:cNvPicPr>
            <a:picLocks noChangeAspect="1"/>
          </p:cNvPicPr>
          <p:nvPr/>
        </p:nvPicPr>
        <p:blipFill>
          <a:blip r:embed="rId7"/>
          <a:stretch>
            <a:fillRect/>
          </a:stretch>
        </p:blipFill>
        <p:spPr>
          <a:xfrm>
            <a:off x="9898041" y="4729042"/>
            <a:ext cx="1277938" cy="1911408"/>
          </a:xfrm>
          <a:prstGeom prst="rect">
            <a:avLst/>
          </a:prstGeom>
        </p:spPr>
      </p:pic>
    </p:spTree>
    <p:extLst>
      <p:ext uri="{BB962C8B-B14F-4D97-AF65-F5344CB8AC3E}">
        <p14:creationId xmlns:p14="http://schemas.microsoft.com/office/powerpoint/2010/main" val="148567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a-DK" altLang="da-DK"/>
              <a:t>Smart Energy Systems</a:t>
            </a:r>
          </a:p>
        </p:txBody>
      </p:sp>
      <p:pic>
        <p:nvPicPr>
          <p:cNvPr id="2" name="Billede 1">
            <a:extLst>
              <a:ext uri="{FF2B5EF4-FFF2-40B4-BE49-F238E27FC236}">
                <a16:creationId xmlns:a16="http://schemas.microsoft.com/office/drawing/2014/main" id="{B58BFF02-4426-5DC1-F251-153386C040B6}"/>
              </a:ext>
            </a:extLst>
          </p:cNvPr>
          <p:cNvPicPr>
            <a:picLocks noChangeAspect="1"/>
          </p:cNvPicPr>
          <p:nvPr/>
        </p:nvPicPr>
        <p:blipFill>
          <a:blip r:embed="rId2"/>
          <a:stretch>
            <a:fillRect/>
          </a:stretch>
        </p:blipFill>
        <p:spPr>
          <a:xfrm>
            <a:off x="8258175" y="739747"/>
            <a:ext cx="2953616" cy="4417715"/>
          </a:xfrm>
          <a:prstGeom prst="rect">
            <a:avLst/>
          </a:prstGeom>
        </p:spPr>
      </p:pic>
      <p:pic>
        <p:nvPicPr>
          <p:cNvPr id="3" name="Picture 2">
            <a:extLst>
              <a:ext uri="{FF2B5EF4-FFF2-40B4-BE49-F238E27FC236}">
                <a16:creationId xmlns:a16="http://schemas.microsoft.com/office/drawing/2014/main" id="{B963A603-94D2-5209-711C-0DD8D3353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377" y="2808289"/>
            <a:ext cx="5910103" cy="323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843F47B2-578D-A2AA-AC68-8723FD302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00214"/>
            <a:ext cx="5695950" cy="318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Billede 9">
            <a:extLst>
              <a:ext uri="{FF2B5EF4-FFF2-40B4-BE49-F238E27FC236}">
                <a16:creationId xmlns:a16="http://schemas.microsoft.com/office/drawing/2014/main" id="{FBF585A7-45E3-E0FA-2DC1-47C810672D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705" y="1477962"/>
            <a:ext cx="1812925" cy="96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11">
            <a:extLst>
              <a:ext uri="{FF2B5EF4-FFF2-40B4-BE49-F238E27FC236}">
                <a16:creationId xmlns:a16="http://schemas.microsoft.com/office/drawing/2014/main" id="{759FD07F-DA43-0BF0-F84C-F1663AB3EB71}"/>
              </a:ext>
            </a:extLst>
          </p:cNvPr>
          <p:cNvSpPr>
            <a:spLocks noChangeArrowheads="1"/>
          </p:cNvSpPr>
          <p:nvPr/>
        </p:nvSpPr>
        <p:spPr bwMode="auto">
          <a:xfrm>
            <a:off x="2609057" y="3657601"/>
            <a:ext cx="6047263" cy="873760"/>
          </a:xfrm>
          <a:prstGeom prst="rect">
            <a:avLst/>
          </a:prstGeom>
          <a:solidFill>
            <a:schemeClr val="accent3">
              <a:lumMod val="40000"/>
              <a:lumOff val="60000"/>
            </a:schemeClr>
          </a:solidFill>
          <a:ln>
            <a:noFill/>
          </a:ln>
          <a:effectLst/>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buFontTx/>
              <a:buNone/>
            </a:pPr>
            <a:endParaRPr lang="da-DK" altLang="da-DK" sz="400" dirty="0">
              <a:hlinkClick r:id="rId6"/>
            </a:endParaRPr>
          </a:p>
          <a:p>
            <a:pPr eaLnBrk="1" hangingPunct="1">
              <a:buFontTx/>
              <a:buNone/>
            </a:pPr>
            <a:r>
              <a:rPr lang="da-DK" altLang="da-DK" dirty="0">
                <a:solidFill>
                  <a:schemeClr val="bg1"/>
                </a:solidFill>
                <a:hlinkClick r:id="rId6"/>
              </a:rPr>
              <a:t>www.energyplan.eu/smartenergysystems/</a:t>
            </a:r>
            <a:endParaRPr lang="da-DK" altLang="da-DK" dirty="0">
              <a:solidFill>
                <a:schemeClr val="bg1"/>
              </a:solidFill>
            </a:endParaRPr>
          </a:p>
          <a:p>
            <a:pPr eaLnBrk="1" hangingPunct="1">
              <a:buFontTx/>
              <a:buNone/>
            </a:pPr>
            <a:endParaRPr lang="da-DK" altLang="da-DK" sz="2000" dirty="0"/>
          </a:p>
        </p:txBody>
      </p:sp>
    </p:spTree>
    <p:extLst>
      <p:ext uri="{BB962C8B-B14F-4D97-AF65-F5344CB8AC3E}">
        <p14:creationId xmlns:p14="http://schemas.microsoft.com/office/powerpoint/2010/main" val="398940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507" y="350047"/>
            <a:ext cx="52578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9" y="529431"/>
            <a:ext cx="46815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946" y="2008982"/>
            <a:ext cx="399732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2" y="3702844"/>
            <a:ext cx="48244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0100" y="3521869"/>
            <a:ext cx="50387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13"/>
          <p:cNvSpPr>
            <a:spLocks noChangeArrowheads="1"/>
          </p:cNvSpPr>
          <p:nvPr/>
        </p:nvSpPr>
        <p:spPr bwMode="auto">
          <a:xfrm>
            <a:off x="3575051" y="2681288"/>
            <a:ext cx="3744913" cy="2043112"/>
          </a:xfrm>
          <a:prstGeom prst="rect">
            <a:avLst/>
          </a:prstGeom>
          <a:solidFill>
            <a:srgbClr val="FFFF99"/>
          </a:solidFill>
          <a:ln w="9525">
            <a:solidFill>
              <a:srgbClr val="000000"/>
            </a:solidFill>
            <a:miter lim="800000"/>
            <a:headEnd/>
            <a:tailEnd/>
          </a:ln>
        </p:spPr>
        <p:txBody>
          <a:bodyPr/>
          <a:lstStyle>
            <a:lvl1pPr>
              <a:spcBef>
                <a:spcPct val="20000"/>
              </a:spcBef>
              <a:buChar char="•"/>
              <a:defRPr sz="2400">
                <a:solidFill>
                  <a:schemeClr val="bg2"/>
                </a:solidFill>
                <a:latin typeface="TrueGillSansOneBold" pitchFamily="2" charset="0"/>
              </a:defRPr>
            </a:lvl1pPr>
            <a:lvl2pPr marL="742950" indent="-285750">
              <a:spcBef>
                <a:spcPct val="20000"/>
              </a:spcBef>
              <a:buChar char="–"/>
              <a:defRPr sz="2000">
                <a:solidFill>
                  <a:schemeClr val="bg2"/>
                </a:solidFill>
                <a:latin typeface="TrueGillSansOneBold" pitchFamily="2" charset="0"/>
              </a:defRPr>
            </a:lvl2pPr>
            <a:lvl3pPr marL="1143000" indent="-228600">
              <a:spcBef>
                <a:spcPct val="20000"/>
              </a:spcBef>
              <a:buChar char="•"/>
              <a:defRPr sz="1600">
                <a:solidFill>
                  <a:schemeClr val="bg2"/>
                </a:solidFill>
                <a:latin typeface="TrueGillSansOneBold" pitchFamily="2" charset="0"/>
              </a:defRPr>
            </a:lvl3pPr>
            <a:lvl4pPr marL="1600200" indent="-228600">
              <a:spcBef>
                <a:spcPct val="20000"/>
              </a:spcBef>
              <a:buChar char="–"/>
              <a:defRPr sz="1400">
                <a:solidFill>
                  <a:schemeClr val="bg2"/>
                </a:solidFill>
                <a:latin typeface="TrueGillSansOneBold" pitchFamily="2" charset="0"/>
              </a:defRPr>
            </a:lvl4pPr>
            <a:lvl5pPr marL="2057400" indent="-22860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en-GB" altLang="da-DK" sz="1000" dirty="0">
              <a:solidFill>
                <a:schemeClr val="tx1"/>
              </a:solidFill>
              <a:latin typeface="Arial" panose="020B0604020202020204" pitchFamily="34" charset="0"/>
            </a:endParaRPr>
          </a:p>
          <a:p>
            <a:pPr algn="ctr" eaLnBrk="1" hangingPunct="1">
              <a:spcBef>
                <a:spcPct val="0"/>
              </a:spcBef>
              <a:buFontTx/>
              <a:buNone/>
            </a:pPr>
            <a:r>
              <a:rPr lang="en-GB" altLang="da-DK" b="1" dirty="0">
                <a:solidFill>
                  <a:schemeClr val="tx1"/>
                </a:solidFill>
                <a:latin typeface="Arial" panose="020B0604020202020204" pitchFamily="34" charset="0"/>
              </a:rPr>
              <a:t>Smart Energy Systems: </a:t>
            </a:r>
          </a:p>
          <a:p>
            <a:pPr eaLnBrk="1" hangingPunct="1">
              <a:spcBef>
                <a:spcPct val="0"/>
              </a:spcBef>
              <a:buFontTx/>
              <a:buNone/>
            </a:pPr>
            <a:endParaRPr lang="en-GB" altLang="da-DK" sz="800" b="1" dirty="0">
              <a:solidFill>
                <a:schemeClr val="tx1"/>
              </a:solidFill>
              <a:latin typeface="Arial" panose="020B0604020202020204" pitchFamily="34" charset="0"/>
            </a:endParaRPr>
          </a:p>
          <a:p>
            <a:pPr eaLnBrk="1" hangingPunct="1">
              <a:spcBef>
                <a:spcPct val="0"/>
              </a:spcBef>
              <a:buFontTx/>
              <a:buNone/>
            </a:pPr>
            <a:r>
              <a:rPr lang="en-GB" altLang="da-DK" sz="2000" b="1" dirty="0">
                <a:solidFill>
                  <a:schemeClr val="tx1"/>
                </a:solidFill>
                <a:latin typeface="Arial" panose="020B0604020202020204" pitchFamily="34" charset="0"/>
              </a:rPr>
              <a:t>Hourly modelling of all smart grids to identify synergies!</a:t>
            </a:r>
          </a:p>
          <a:p>
            <a:pPr eaLnBrk="1" hangingPunct="1">
              <a:spcBef>
                <a:spcPct val="0"/>
              </a:spcBef>
              <a:buFontTx/>
              <a:buNone/>
            </a:pPr>
            <a:r>
              <a:rPr lang="en-GB" altLang="da-DK" sz="2000" b="1" dirty="0">
                <a:solidFill>
                  <a:schemeClr val="tx1"/>
                </a:solidFill>
                <a:latin typeface="Arial" panose="020B0604020202020204" pitchFamily="34" charset="0"/>
              </a:rPr>
              <a:t>… and influence of different types of energy storage..!</a:t>
            </a:r>
          </a:p>
        </p:txBody>
      </p:sp>
    </p:spTree>
    <p:extLst>
      <p:ext uri="{BB962C8B-B14F-4D97-AF65-F5344CB8AC3E}">
        <p14:creationId xmlns:p14="http://schemas.microsoft.com/office/powerpoint/2010/main" val="571021178"/>
      </p:ext>
    </p:extLst>
  </p:cSld>
  <p:clrMapOvr>
    <a:masterClrMapping/>
  </p:clrMapOvr>
</p:sld>
</file>

<file path=ppt/theme/theme1.xml><?xml version="1.0" encoding="utf-8"?>
<a:theme xmlns:a="http://schemas.openxmlformats.org/drawingml/2006/main" name="AAU">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U" id="{E056C314-E809-42AC-98F5-46E3F4CD05CC}" vid="{E606FD44-988A-4697-92F4-279208063343}"/>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0000"/>
    </a:accent1>
    <a:accent2>
      <a:srgbClr val="C00000"/>
    </a:accent2>
    <a:accent3>
      <a:srgbClr val="595959"/>
    </a:accent3>
    <a:accent4>
      <a:srgbClr val="FFC000"/>
    </a:accent4>
    <a:accent5>
      <a:srgbClr val="70AD47"/>
    </a:accent5>
    <a:accent6>
      <a:srgbClr val="4472C4"/>
    </a:accent6>
    <a:hlink>
      <a:srgbClr val="4472C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A0558F238722E4A87858A261B385A9A" ma:contentTypeVersion="13" ma:contentTypeDescription="Opret et nyt dokument." ma:contentTypeScope="" ma:versionID="5970847cf85785358e8c61a609830e92">
  <xsd:schema xmlns:xsd="http://www.w3.org/2001/XMLSchema" xmlns:xs="http://www.w3.org/2001/XMLSchema" xmlns:p="http://schemas.microsoft.com/office/2006/metadata/properties" xmlns:ns3="5d1b4fd4-c07b-4c84-89e3-bdde29d7bf6f" xmlns:ns4="93de73cf-449c-470b-a45d-fc882adeee99" targetNamespace="http://schemas.microsoft.com/office/2006/metadata/properties" ma:root="true" ma:fieldsID="05bde77c98f8f1587aa4add1e27c620d" ns3:_="" ns4:_="">
    <xsd:import namespace="5d1b4fd4-c07b-4c84-89e3-bdde29d7bf6f"/>
    <xsd:import namespace="93de73cf-449c-470b-a45d-fc882adeee9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b4fd4-c07b-4c84-89e3-bdde29d7bf6f"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SharingHintHash" ma:index="10" nillable="true" ma:displayName="Hashværdi for deling"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de73cf-449c-470b-a45d-fc882adeee9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3E749F-21B0-4C53-B4A0-A4FCE94351E0}">
  <ds:schemaRefs>
    <ds:schemaRef ds:uri="http://schemas.microsoft.com/sharepoint/v3/contenttype/forms"/>
  </ds:schemaRefs>
</ds:datastoreItem>
</file>

<file path=customXml/itemProps2.xml><?xml version="1.0" encoding="utf-8"?>
<ds:datastoreItem xmlns:ds="http://schemas.openxmlformats.org/officeDocument/2006/customXml" ds:itemID="{972306D7-5872-4D59-A39A-6F17BF460C2D}">
  <ds:schemaRefs>
    <ds:schemaRef ds:uri="http://schemas.microsoft.com/office/infopath/2007/PartnerControls"/>
    <ds:schemaRef ds:uri="5d1b4fd4-c07b-4c84-89e3-bdde29d7bf6f"/>
    <ds:schemaRef ds:uri="http://purl.org/dc/dcmitype/"/>
    <ds:schemaRef ds:uri="http://www.w3.org/XML/1998/namespace"/>
    <ds:schemaRef ds:uri="http://schemas.microsoft.com/office/2006/documentManagement/types"/>
    <ds:schemaRef ds:uri="http://schemas.openxmlformats.org/package/2006/metadata/core-properties"/>
    <ds:schemaRef ds:uri="http://purl.org/dc/elements/1.1/"/>
    <ds:schemaRef ds:uri="93de73cf-449c-470b-a45d-fc882adeee99"/>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D751652-4BC9-4051-8B03-8F655938E9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b4fd4-c07b-4c84-89e3-bdde29d7bf6f"/>
    <ds:schemaRef ds:uri="93de73cf-449c-470b-a45d-fc882adeee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2788</TotalTime>
  <Words>1939</Words>
  <Application>Microsoft Office PowerPoint</Application>
  <PresentationFormat>Widescreen</PresentationFormat>
  <Paragraphs>253</Paragraphs>
  <Slides>51</Slides>
  <Notes>3</Notes>
  <HiddenSlides>0</HiddenSlides>
  <MMClips>0</MMClips>
  <ScaleCrop>false</ScaleCrop>
  <HeadingPairs>
    <vt:vector size="8" baseType="variant">
      <vt:variant>
        <vt:lpstr>Benyttede skrifttyper</vt:lpstr>
      </vt:variant>
      <vt:variant>
        <vt:i4>9</vt:i4>
      </vt:variant>
      <vt:variant>
        <vt:lpstr>Tema</vt:lpstr>
      </vt:variant>
      <vt:variant>
        <vt:i4>1</vt:i4>
      </vt:variant>
      <vt:variant>
        <vt:lpstr>Integrerede OLE-servere</vt:lpstr>
      </vt:variant>
      <vt:variant>
        <vt:i4>1</vt:i4>
      </vt:variant>
      <vt:variant>
        <vt:lpstr>Slidetitler</vt:lpstr>
      </vt:variant>
      <vt:variant>
        <vt:i4>51</vt:i4>
      </vt:variant>
    </vt:vector>
  </HeadingPairs>
  <TitlesOfParts>
    <vt:vector size="62" baseType="lpstr">
      <vt:lpstr>宋体</vt:lpstr>
      <vt:lpstr>Arial</vt:lpstr>
      <vt:lpstr>Calibri</vt:lpstr>
      <vt:lpstr>Calibri Light</vt:lpstr>
      <vt:lpstr>Lato</vt:lpstr>
      <vt:lpstr>Times New Roman</vt:lpstr>
      <vt:lpstr>ubunturegular</vt:lpstr>
      <vt:lpstr>Wingdings</vt:lpstr>
      <vt:lpstr>Wingdings 2</vt:lpstr>
      <vt:lpstr>AAU</vt:lpstr>
      <vt:lpstr>Bitmapbillede</vt:lpstr>
      <vt:lpstr>Smart Energy Systems in a Carbon Neutral Society</vt:lpstr>
      <vt:lpstr>Henrik Lund, Aalborg University, Denmark</vt:lpstr>
      <vt:lpstr>Renewable Energy Systems A Smart Energy Systems Approach to the  Choice and Modeling of Fully Decarbonized Societies</vt:lpstr>
      <vt:lpstr>  A Clean Planet for all  A European long-term strategic vision  for a prosperous, modern, competitive and climate neutral economy </vt:lpstr>
      <vt:lpstr>100% Renewable Energy 2050 Or a Climate Neutral Economy …… but how…???!!</vt:lpstr>
      <vt:lpstr>Energi System Analyse Model</vt:lpstr>
      <vt:lpstr>A Holistic Smart Energy Systems Approach</vt:lpstr>
      <vt:lpstr>Smart Energy Systems</vt:lpstr>
      <vt:lpstr>PowerPoint-præsentation</vt:lpstr>
      <vt:lpstr>Biomass conversion incl. HTL and Pyrolysis</vt:lpstr>
      <vt:lpstr>Biomasse 2045</vt:lpstr>
      <vt:lpstr>Smart Grid (2005)</vt:lpstr>
      <vt:lpstr>Smart Grid  -  definitions</vt:lpstr>
      <vt:lpstr>Smart heating and  cooling grids - 2010</vt:lpstr>
      <vt:lpstr>Smart Energy Systems</vt:lpstr>
      <vt:lpstr>PowerPoint-præsentation</vt:lpstr>
      <vt:lpstr>Two Smart Energy Systems Theses:</vt:lpstr>
      <vt:lpstr>Energy Storage</vt:lpstr>
      <vt:lpstr>PowerPoint-præsentation</vt:lpstr>
      <vt:lpstr>PowerPoint-præsentation</vt:lpstr>
      <vt:lpstr>PowerPoint-præsentation</vt:lpstr>
      <vt:lpstr>PowerPoint-præsentation</vt:lpstr>
      <vt:lpstr>www.4DH.dk</vt:lpstr>
      <vt:lpstr>PowerPoint-præsentation</vt:lpstr>
      <vt:lpstr>4GDC: 4th Generation District Cooling</vt:lpstr>
      <vt:lpstr>Heating solutions and storage and grid infrastructures</vt:lpstr>
      <vt:lpstr>Heat Roadmap Europe</vt:lpstr>
      <vt:lpstr>Hydrogen for heating of houses..???</vt:lpstr>
      <vt:lpstr>Hydrogen for transport..???</vt:lpstr>
      <vt:lpstr>PowerPoint-præsentation</vt:lpstr>
      <vt:lpstr>IDAs Climate Response: In a European context</vt:lpstr>
      <vt:lpstr>PowerPoint-præsentation</vt:lpstr>
      <vt:lpstr>CO2 emissions in the UN accounting…</vt:lpstr>
      <vt:lpstr>IDA´s Climate Response 2045 How Denmark Can Become Climate Neutral </vt:lpstr>
      <vt:lpstr>A fully decarbonized Denmark 2045</vt:lpstr>
      <vt:lpstr>2045</vt:lpstr>
      <vt:lpstr>Biomasse 2045</vt:lpstr>
      <vt:lpstr>Expansion of Solar and Wind for electricity production</vt:lpstr>
      <vt:lpstr>Essential changes in  the future electricity demand</vt:lpstr>
      <vt:lpstr>PV and wind will cover the ”classical” non-flexible electricity demand in the hour except for only 7%</vt:lpstr>
      <vt:lpstr>Literature: </vt:lpstr>
      <vt:lpstr>Vision: Smart Energy Aalborg 2050</vt:lpstr>
      <vt:lpstr>PowerPoint-præsentation</vt:lpstr>
      <vt:lpstr>  A Clean Planet for all  A European long-term strategic vision  for a prosperous, modern, competitive and climate neutral economy </vt:lpstr>
      <vt:lpstr>PowerPoint-præsentation</vt:lpstr>
      <vt:lpstr>Our replication</vt:lpstr>
      <vt:lpstr>Stepwise implementation of smart energy systems</vt:lpstr>
      <vt:lpstr>Step by step to a smart energy system</vt:lpstr>
      <vt:lpstr>Energy balance</vt:lpstr>
      <vt:lpstr>Costs</vt:lpstr>
      <vt:lpstr>More information:</vt:lpstr>
    </vt:vector>
  </TitlesOfParts>
  <Company>Aalborg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Jakob Zinck Thellufsen</dc:creator>
  <cp:lastModifiedBy>Henrik Lund</cp:lastModifiedBy>
  <cp:revision>170</cp:revision>
  <cp:lastPrinted>2021-05-12T06:11:28Z</cp:lastPrinted>
  <dcterms:created xsi:type="dcterms:W3CDTF">2018-09-25T12:03:17Z</dcterms:created>
  <dcterms:modified xsi:type="dcterms:W3CDTF">2024-04-17T07:51:57Z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0x0101001A0558F238722E4A87858A261B385A9A</vt:lpwstr>
  </property>
</Properties>
</file>