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6" r:id="rId2"/>
    <p:sldId id="300" r:id="rId3"/>
    <p:sldId id="302" r:id="rId4"/>
    <p:sldId id="303" r:id="rId5"/>
    <p:sldId id="304" r:id="rId6"/>
    <p:sldId id="305" r:id="rId7"/>
    <p:sldId id="402" r:id="rId8"/>
    <p:sldId id="314" r:id="rId9"/>
    <p:sldId id="315" r:id="rId10"/>
    <p:sldId id="405" r:id="rId11"/>
    <p:sldId id="318" r:id="rId12"/>
    <p:sldId id="385" r:id="rId13"/>
    <p:sldId id="407" r:id="rId14"/>
    <p:sldId id="411" r:id="rId15"/>
    <p:sldId id="401" r:id="rId16"/>
    <p:sldId id="403" r:id="rId17"/>
    <p:sldId id="397" r:id="rId18"/>
    <p:sldId id="322" r:id="rId19"/>
    <p:sldId id="408" r:id="rId20"/>
    <p:sldId id="323" r:id="rId21"/>
    <p:sldId id="324" r:id="rId22"/>
    <p:sldId id="326" r:id="rId23"/>
    <p:sldId id="325" r:id="rId24"/>
    <p:sldId id="330" r:id="rId25"/>
    <p:sldId id="339" r:id="rId26"/>
    <p:sldId id="341" r:id="rId27"/>
    <p:sldId id="410" r:id="rId28"/>
    <p:sldId id="396" r:id="rId29"/>
    <p:sldId id="343" r:id="rId30"/>
    <p:sldId id="345" r:id="rId31"/>
    <p:sldId id="391" r:id="rId32"/>
    <p:sldId id="353" r:id="rId33"/>
    <p:sldId id="395" r:id="rId34"/>
    <p:sldId id="355" r:id="rId35"/>
    <p:sldId id="356" r:id="rId36"/>
    <p:sldId id="358" r:id="rId37"/>
    <p:sldId id="359" r:id="rId38"/>
    <p:sldId id="364" r:id="rId39"/>
    <p:sldId id="365" r:id="rId40"/>
    <p:sldId id="366" r:id="rId41"/>
    <p:sldId id="393" r:id="rId42"/>
    <p:sldId id="367" r:id="rId43"/>
    <p:sldId id="370" r:id="rId44"/>
    <p:sldId id="412" r:id="rId45"/>
    <p:sldId id="413" r:id="rId46"/>
    <p:sldId id="371" r:id="rId47"/>
    <p:sldId id="404" r:id="rId48"/>
    <p:sldId id="379" r:id="rId49"/>
    <p:sldId id="409" r:id="rId50"/>
    <p:sldId id="266" r:id="rId5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4"/>
    <p:restoredTop sz="94932"/>
  </p:normalViewPr>
  <p:slideViewPr>
    <p:cSldViewPr>
      <p:cViewPr varScale="1">
        <p:scale>
          <a:sx n="120" d="100"/>
          <a:sy n="120" d="100"/>
        </p:scale>
        <p:origin x="16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CD086E-35F1-F00D-6264-38C1C83751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BFD7E-86CF-5E4B-B89D-0D35BA1F3D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C5E44C-C5B2-EA45-BD9A-FE1C164E8617}" type="datetimeFigureOut">
              <a:rPr lang="en-US"/>
              <a:pPr>
                <a:defRPr/>
              </a:pPr>
              <a:t>5/5/26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9EBB5-F828-B8F4-C6A6-F721326B7D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1AFCF-910B-8213-E90B-4B27FFD093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6E8670-64C0-524C-8436-D29194F766F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468019-F0A3-79EE-6D7F-BAFA2AC321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50543-A83A-E769-B2DB-B099881A5C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E6DC53-3B45-A345-AF18-A180EBDEED8D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CF45C9A-2834-1964-2390-E83212E39E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1B44B37-5FCC-0E3D-F768-6F40D4D65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8712-271F-42B2-C539-28E5FB6814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0C96B-1041-B6F9-9807-B06B88CF5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55F14D-918E-1D4A-8349-56B4CF0A4A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F76721C-15E2-24EC-5621-506AFBBDF7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A568BE08-6C76-AF29-0F55-F9DE6B246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Y" altLang="en-CY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FF1A1142-7B88-C6C7-09C7-E2B4B4CAE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9F7236-B038-6843-AF22-FC8B77BCFE1B}" type="slidenum">
              <a:rPr lang="en-GB" altLang="en-US" smtClean="0">
                <a:latin typeface="Calibri" panose="020F0502020204030204" pitchFamily="34" charset="0"/>
              </a:rPr>
              <a:pPr/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B3E04976-73C9-B586-616A-620872F4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fld id="{1C9591E1-CE16-004D-9E26-7C824D702EDD}" type="slidenum">
              <a:rPr lang="en-GB" altLang="en-GB">
                <a:solidFill>
                  <a:srgbClr val="000000"/>
                </a:solidFill>
              </a:rPr>
              <a:pPr algn="r" hangingPunct="1"/>
              <a:t>40</a:t>
            </a:fld>
            <a:endParaRPr lang="en-GB" altLang="en-GB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22" name="Slide Image Placeholder 2">
            <a:extLst>
              <a:ext uri="{FF2B5EF4-FFF2-40B4-BE49-F238E27FC236}">
                <a16:creationId xmlns:a16="http://schemas.microsoft.com/office/drawing/2014/main" id="{0554437D-4C18-6961-2CB7-23BC55EE9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324A654-1DFA-BE57-E794-F289E30BFBBB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rIns="91430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7B211CDD-FF2F-C352-D72B-DDAA08B08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6EA1B4B6-C62A-7F84-0FE9-F3A5BA9F6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E6448961-D231-6360-917B-02899C114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FF6374-14BE-8E45-BD94-20A6D1A95CC3}" type="slidenum">
              <a:rPr lang="en-GB" altLang="en-US" smtClean="0">
                <a:latin typeface="Calibri" panose="020F0502020204030204" pitchFamily="34" charset="0"/>
              </a:rPr>
              <a:pPr/>
              <a:t>43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D264EF7D-E2D9-7EB5-FC36-8B5EF74B9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34CE623E-A4BF-02F8-0CC6-74D3FF836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542A25ED-8100-E631-8FAF-0BC95D80F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7CBAAE-F3AF-C546-9CEE-C98552F43F96}" type="slidenum">
              <a:rPr lang="en-GB" altLang="en-US" smtClean="0">
                <a:latin typeface="Calibri" panose="020F0502020204030204" pitchFamily="34" charset="0"/>
              </a:rPr>
              <a:pPr/>
              <a:t>46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890819F3-DEBF-19BF-E645-35129C8A7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C1C6CABE-76F3-C795-F707-55757C53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Y" altLang="en-CY"/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A661B927-8027-4765-DEB1-A52AC5901B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5BE24D-0C68-1548-9CB0-C1FDE8523FC5}" type="slidenum">
              <a:rPr lang="en-GB" altLang="en-US" smtClean="0">
                <a:latin typeface="Calibri" panose="020F0502020204030204" pitchFamily="34" charset="0"/>
              </a:rPr>
              <a:pPr/>
              <a:t>47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4A5D598A-0AE8-067C-A2A4-37EC77DD5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E926CE14-6905-3C4E-B36B-54F0DA0E6A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CCD4C434-E685-71BD-A9CF-BB5F9B975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DCAC46-AA08-914E-80AA-546676E81ECD}" type="slidenum">
              <a:rPr lang="en-GB" altLang="en-US" smtClean="0"/>
              <a:pPr>
                <a:spcBef>
                  <a:spcPct val="0"/>
                </a:spcBef>
              </a:pPr>
              <a:t>50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8B0163FC-7E42-ACEA-4AD3-B1391FD8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fld id="{3283CB37-BB64-B944-A1B5-36997FC376BC}" type="slidenum">
              <a:rPr lang="en-GB" altLang="en-GB">
                <a:solidFill>
                  <a:srgbClr val="000000"/>
                </a:solidFill>
              </a:rPr>
              <a:pPr algn="r" hangingPunct="1"/>
              <a:t>3</a:t>
            </a:fld>
            <a:endParaRPr lang="en-US" altLang="en-GB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458" name="Slide Image Placeholder 2">
            <a:extLst>
              <a:ext uri="{FF2B5EF4-FFF2-40B4-BE49-F238E27FC236}">
                <a16:creationId xmlns:a16="http://schemas.microsoft.com/office/drawing/2014/main" id="{749B8EB9-15AC-506F-37E8-9E46243BA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62525" cy="3722687"/>
          </a:xfr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E693618-3DAD-C444-7230-69372D0D3212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06463" y="4711700"/>
            <a:ext cx="4984750" cy="447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Aerial view of Kuwait fires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0187B7CC-98E0-0F76-19CC-F389EB79BC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55BC8A38-44D5-1489-EF1C-6D7275BD6C2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EEBFE9CA-236C-3F9C-F517-927EDBAED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fld id="{E1CA2002-728F-7C45-A357-E2DD9B7EAD0E}" type="slidenum">
              <a:rPr lang="en-GB" altLang="en-GB">
                <a:solidFill>
                  <a:srgbClr val="000000"/>
                </a:solidFill>
              </a:rPr>
              <a:pPr algn="r" hangingPunct="1"/>
              <a:t>5</a:t>
            </a:fld>
            <a:endParaRPr lang="en-US" altLang="en-GB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Date Placeholder 1">
            <a:extLst>
              <a:ext uri="{FF2B5EF4-FFF2-40B4-BE49-F238E27FC236}">
                <a16:creationId xmlns:a16="http://schemas.microsoft.com/office/drawing/2014/main" id="{7D672093-3825-9C6A-638E-83B313D3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53526951-544A-547A-9C98-2122602CB4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C58D8BED-9D56-BA6C-9188-FE1C3BBCBF9B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D45AF142-0FCE-68B6-79F6-462BF8C78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fld id="{2C22F03D-1301-D942-B932-0BB9727437AB}" type="slidenum">
              <a:rPr lang="en-GB" altLang="en-GB">
                <a:solidFill>
                  <a:srgbClr val="000000"/>
                </a:solidFill>
              </a:rPr>
              <a:pPr algn="r" hangingPunct="1"/>
              <a:t>6</a:t>
            </a:fld>
            <a:endParaRPr lang="en-US" altLang="en-GB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Date Placeholder 1">
            <a:extLst>
              <a:ext uri="{FF2B5EF4-FFF2-40B4-BE49-F238E27FC236}">
                <a16:creationId xmlns:a16="http://schemas.microsoft.com/office/drawing/2014/main" id="{4F5F05D1-12C6-9943-45E5-3862A0CF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9E880D9D-B346-68A9-F18F-DCA3E2E54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6EA005A8-93C1-D9A7-8C62-A8C24C701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Y" altLang="en-CY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D6E47AF-373B-0D3E-C0E9-A820B1948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A26A47-17EA-474B-ACB2-B69C1D423CA4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5F14D-918E-1D4A-8349-56B4CF0A4A6C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291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201A0288-0772-87A6-ECF7-F9D7A4D74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E027709B-1601-EEEB-6C56-89C789A34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Y" altLang="en-CY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86125EF-5EBF-7792-CDB3-E6538D4B8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EB4C10-61BC-7B4B-AF81-428186DE6797}" type="slidenum">
              <a:rPr lang="en-GB" altLang="en-US" smtClean="0">
                <a:latin typeface="Calibri" panose="020F0502020204030204" pitchFamily="34" charset="0"/>
              </a:rPr>
              <a:pPr/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1DE94FA5-FA33-5206-4D78-107335EAA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fld id="{28B4863D-09F1-6B46-AC1E-9C4BFB471B2A}" type="slidenum">
              <a:rPr lang="en-GB" altLang="en-GB">
                <a:solidFill>
                  <a:srgbClr val="000000"/>
                </a:solidFill>
              </a:rPr>
              <a:pPr algn="r" hangingPunct="1"/>
              <a:t>32</a:t>
            </a:fld>
            <a:endParaRPr lang="en-US" altLang="en-GB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7586" name="Slide Image Placeholder 2">
            <a:extLst>
              <a:ext uri="{FF2B5EF4-FFF2-40B4-BE49-F238E27FC236}">
                <a16:creationId xmlns:a16="http://schemas.microsoft.com/office/drawing/2014/main" id="{49AAA6BF-CBBC-A6B3-BF5B-3671A0A6C5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8050" y="731838"/>
            <a:ext cx="4986338" cy="3741737"/>
          </a:xfr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8B6B9F3-7290-EF33-FBE0-58E2AFAA281A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887413" y="4719638"/>
            <a:ext cx="5022850" cy="4475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42" tIns="45171" rIns="90342" bIns="45171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445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5F14D-918E-1D4A-8349-56B4CF0A4A6C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14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98BAF-0ABD-6BF8-BFE6-0A790927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56B96-75DB-5246-BAC1-35EFF0A0859B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26CC-D6DB-446B-2FC3-E5EC69B9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B8EC7-EBF2-17B0-FBB0-3E8F0CA0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443BA-A47B-4D44-9E2E-6E153F8B45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122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06FF8-80BE-11F7-65E9-7324082B9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841C4-8D60-394D-9249-A648457F2642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200B4-4096-846C-6931-A5322A56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4EBBC-D4E8-FAAE-90B0-6C6E12DE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125D0-EF4D-2B4C-8F22-C09B8EB093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34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9E15-5EDC-B081-DC9E-EAF7C3E0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6796F-C28F-0443-B2BF-DCC078EB7552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17AEF-521D-0712-4E40-A74D3049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C6857-970A-1562-6D3D-E61658AD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27F70-D08C-3C42-86D7-392DEBB6C0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253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EA5D6-7378-2D04-AA52-DBDD950A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D50F-637C-4A4C-BB53-ADF91466C6B9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DB137-3CB4-AC25-4D6A-ABCE5B7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04417-C654-ECF6-8E15-C88FA5FD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E892A-93F6-654F-85B5-696935BE4F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239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DDC42-7EFC-901D-250C-EADB9307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9D24-7FB3-4E40-8BEF-484CABF7FF85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4659E-40DA-ABA6-4479-CBC80666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5345-7047-55AD-F0BC-5D09CFEC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05C54-E29C-F041-A152-1A355C4D9D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229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7C4EAE-EA67-8DEB-B281-25CEA208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E8F5-55B4-8548-A915-FC02A4818648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1D458D-78B0-AB73-CA09-23A64F0D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4F0C68-14FD-4E71-2171-E231D469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97DFC-8488-B349-A226-0BD4576F11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269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73A356-1DFC-3031-5A67-1383F9DD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5141-746B-D548-8730-009E42514FDE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487D8A-C200-FCB8-3296-59432BC8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A074A7-15A2-1D68-90F9-C55D4154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3E46-110A-DF46-B99E-B6F2645FD2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535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C993D8-776A-3D35-E40C-E744A8DA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D312-2D5D-5D4A-9F94-C353F1A28027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4C2D68-CEAE-5406-3DE1-125D74F5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2B9EEA-06BB-0692-E1D9-6C0205C5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AD9C1-43DC-5644-BDA4-0C8DC75140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582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02D01D6-2023-4A60-A01C-56CFF45D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F1AE5-54DC-7F4D-9C9E-3437732D835F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F52F6E-DA90-35AA-49AF-05B846BA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531CD2-D5A8-5EF1-8DA1-A24F6768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7BBB9-7E34-B949-A62E-51822D93A0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474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8A9BAD-B2EC-8B8B-813F-819883E8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691B7-8396-4043-A075-985E5B414EF2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A856F1-3624-39A5-8482-60900B16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6CD822-1569-DC74-9DA9-68397E6B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2FCE-66CF-1544-9EBD-ACD509CA4E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787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5BD1E9-133A-FCA1-D828-9F8EF804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E887C-56F7-9F4E-BDCF-05F2CE861956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9E8EF8-3E4A-1D1D-14FB-59BC8430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BFE18C-F310-7B4D-746F-324825C1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DB9E-D71D-FD46-A1CF-1422F8C4D4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990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745839-DDD4-142D-7636-E1912EB4E9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7D2949A-B83E-8428-441D-EEA902C2AB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F2F03-DB4D-3FEB-4132-C01125AE5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A39E5-5A55-DB47-8A64-BC314FC5248C}" type="datetimeFigureOut">
              <a:rPr lang="en-GB"/>
              <a:pPr>
                <a:defRPr/>
              </a:pPr>
              <a:t>05/05/2026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73F2C-D0D1-4895-DEB4-2D9B3A274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EAD41-034E-D037-F904-B300374E7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32DC13-EC8D-5546-9851-5878ABC3A6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nl.sitestat.com/elsevier/elsevier-com/s?ScienceDirect&amp;ns_type=clickout&amp;ns_url=http://www.sciencedirect.com/science/journal/03605442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5.jpeg"/><Relationship Id="rId10" Type="http://schemas.openxmlformats.org/officeDocument/2006/relationships/image" Target="../media/image67.jpeg"/><Relationship Id="rId4" Type="http://schemas.openxmlformats.org/officeDocument/2006/relationships/image" Target="../media/image63.jpe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emf"/><Relationship Id="rId7" Type="http://schemas.openxmlformats.org/officeDocument/2006/relationships/image" Target="../media/image10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emf"/><Relationship Id="rId9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soteris.kalogirou@cut.ac.cy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www.co2now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://upload.wikimedia.org/wikipedia/commons/4/4e/Itaipu_D&#233;cembre_2007_-_Vue_G&#233;n&#233;rale.jpg" TargetMode="Externa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FAFAA28-158F-AE44-7693-E25983B72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014" y="152400"/>
            <a:ext cx="8362950" cy="15001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altLang="en-US" sz="2800" b="1" dirty="0">
                <a:solidFill>
                  <a:srgbClr val="FF0000"/>
                </a:solidFill>
              </a:rPr>
              <a:t>Renewable Energy Systems: Current Status in the World Prospects and Problems</a:t>
            </a:r>
            <a:br>
              <a:rPr lang="en-GB" altLang="en-US" sz="3600" b="1" dirty="0"/>
            </a:br>
            <a:r>
              <a:rPr lang="en-GB" altLang="en-US" sz="3200" b="1" u="sng" dirty="0"/>
              <a:t>Soteris A. Kalogirou</a:t>
            </a:r>
            <a:endParaRPr lang="en-GB" altLang="en-US" sz="3600" b="1" u="sng" dirty="0"/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D014495A-BFB2-B406-F975-DD4899EB2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637" y="1610967"/>
            <a:ext cx="8437563" cy="2954274"/>
          </a:xfrm>
        </p:spPr>
        <p:txBody>
          <a:bodyPr/>
          <a:lstStyle/>
          <a:p>
            <a:r>
              <a:rPr lang="en-GB" altLang="en-US" sz="1800" dirty="0">
                <a:solidFill>
                  <a:schemeClr val="tx1"/>
                </a:solidFill>
              </a:rPr>
              <a:t>Cyprus University of Technology</a:t>
            </a:r>
          </a:p>
          <a:p>
            <a:r>
              <a:rPr lang="en-GB" altLang="en-US" sz="1600" dirty="0">
                <a:solidFill>
                  <a:schemeClr val="tx1"/>
                </a:solidFill>
              </a:rPr>
              <a:t>Department of Mechanical Engineering and Materials Sciences and Engineering</a:t>
            </a:r>
          </a:p>
          <a:p>
            <a:r>
              <a:rPr lang="en-GB" altLang="en-US" sz="1600" dirty="0">
                <a:solidFill>
                  <a:schemeClr val="tx1"/>
                </a:solidFill>
              </a:rPr>
              <a:t>Editor-in-Chief, </a:t>
            </a:r>
            <a:r>
              <a:rPr lang="en-GB" altLang="en-US" sz="1600" i="1" dirty="0">
                <a:solidFill>
                  <a:schemeClr val="tx1"/>
                </a:solidFill>
              </a:rPr>
              <a:t>Renewable and Sustainable Energy Reviews</a:t>
            </a:r>
            <a:endParaRPr lang="en-GB" altLang="en-US" sz="1000" i="1" dirty="0">
              <a:solidFill>
                <a:schemeClr val="tx1"/>
              </a:solidFill>
            </a:endParaRPr>
          </a:p>
          <a:p>
            <a:r>
              <a:rPr lang="en-GB" altLang="en-US" sz="1600" dirty="0">
                <a:solidFill>
                  <a:schemeClr val="tx1"/>
                </a:solidFill>
              </a:rPr>
              <a:t>Editor-in-Chief Emeritus, </a:t>
            </a:r>
            <a:r>
              <a:rPr lang="en-GB" altLang="en-US" sz="1600" i="1" dirty="0">
                <a:solidFill>
                  <a:schemeClr val="tx1"/>
                </a:solidFill>
              </a:rPr>
              <a:t>Renewable Energy</a:t>
            </a:r>
          </a:p>
          <a:p>
            <a:r>
              <a:rPr lang="en-GB" altLang="en-US" sz="1600" dirty="0">
                <a:solidFill>
                  <a:schemeClr val="tx1"/>
                </a:solidFill>
              </a:rPr>
              <a:t>Honorary Editor, </a:t>
            </a:r>
            <a:r>
              <a:rPr lang="en-GB" altLang="en-US" sz="1600" i="1" dirty="0">
                <a:solidFill>
                  <a:schemeClr val="tx1"/>
                </a:solidFill>
              </a:rPr>
              <a:t>Energy</a:t>
            </a:r>
          </a:p>
          <a:p>
            <a:endParaRPr lang="en-GB" altLang="en-US" sz="1000" i="1" dirty="0">
              <a:solidFill>
                <a:schemeClr val="tx1"/>
              </a:solidFill>
            </a:endParaRPr>
          </a:p>
          <a:p>
            <a:r>
              <a:rPr lang="en-GB" altLang="en-US" sz="1600" i="1" dirty="0">
                <a:solidFill>
                  <a:schemeClr val="tx1"/>
                </a:solidFill>
              </a:rPr>
              <a:t>Fellow </a:t>
            </a:r>
            <a:r>
              <a:rPr lang="en-GB" altLang="en-US" sz="1600" dirty="0">
                <a:solidFill>
                  <a:schemeClr val="tx1"/>
                </a:solidFill>
              </a:rPr>
              <a:t>of the </a:t>
            </a:r>
            <a:r>
              <a:rPr lang="en-GB" altLang="en-US" sz="1600" i="1" dirty="0">
                <a:solidFill>
                  <a:schemeClr val="tx1"/>
                </a:solidFill>
              </a:rPr>
              <a:t>European Academy of Sciences</a:t>
            </a:r>
          </a:p>
          <a:p>
            <a:r>
              <a:rPr lang="en-GB" altLang="en-US" sz="1600" i="1" dirty="0">
                <a:solidFill>
                  <a:schemeClr val="tx1"/>
                </a:solidFill>
              </a:rPr>
              <a:t>Founding Member of the Cyprus Academy of Sciences , letters, and Arts</a:t>
            </a:r>
          </a:p>
          <a:p>
            <a:r>
              <a:rPr lang="en-GB" altLang="en-US" sz="1600" i="1" dirty="0">
                <a:solidFill>
                  <a:schemeClr val="tx1"/>
                </a:solidFill>
              </a:rPr>
              <a:t>Member Academia Europaea</a:t>
            </a:r>
          </a:p>
          <a:p>
            <a:r>
              <a:rPr lang="en-GB" altLang="en-US" sz="1600" i="1" dirty="0">
                <a:solidFill>
                  <a:schemeClr val="tx1"/>
                </a:solidFill>
              </a:rPr>
              <a:t>Fellow of CORE Academy of sciences and Humanities</a:t>
            </a:r>
          </a:p>
          <a:p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15363" name="Picture 15" descr="Energy on ScienceDirect(Opens new window)">
            <a:hlinkClick r:id="rId3" tooltip="on ScienceDirect (Opens new window)"/>
            <a:extLst>
              <a:ext uri="{FF2B5EF4-FFF2-40B4-BE49-F238E27FC236}">
                <a16:creationId xmlns:a16="http://schemas.microsoft.com/office/drawing/2014/main" id="{0581ACC1-7111-2166-AC63-C370AE1C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76800"/>
            <a:ext cx="1433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>
            <a:extLst>
              <a:ext uri="{FF2B5EF4-FFF2-40B4-BE49-F238E27FC236}">
                <a16:creationId xmlns:a16="http://schemas.microsoft.com/office/drawing/2014/main" id="{FA2B1DC3-766B-4B34-C19D-A5FB44883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829175"/>
            <a:ext cx="1500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>
            <a:extLst>
              <a:ext uri="{FF2B5EF4-FFF2-40B4-BE49-F238E27FC236}">
                <a16:creationId xmlns:a16="http://schemas.microsoft.com/office/drawing/2014/main" id="{EF7224FA-E8DA-EA66-F062-B17A66C81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17331" r="7555" b="20499"/>
          <a:stretch>
            <a:fillRect/>
          </a:stretch>
        </p:blipFill>
        <p:spPr bwMode="auto">
          <a:xfrm>
            <a:off x="3121131" y="4554240"/>
            <a:ext cx="2241291" cy="84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3">
            <a:extLst>
              <a:ext uri="{FF2B5EF4-FFF2-40B4-BE49-F238E27FC236}">
                <a16:creationId xmlns:a16="http://schemas.microsoft.com/office/drawing/2014/main" id="{FD2859A6-C04A-7672-36CC-1975D266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818" y="4521398"/>
            <a:ext cx="1207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IF 9.1 </a:t>
            </a:r>
            <a:r>
              <a:rPr lang="el-GR" altLang="en-US" sz="1400" dirty="0">
                <a:latin typeface="Arial" panose="020B0604020202020204" pitchFamily="34" charset="0"/>
              </a:rPr>
              <a:t>(20</a:t>
            </a:r>
            <a:r>
              <a:rPr lang="en-GB" altLang="en-US" sz="1400" dirty="0">
                <a:latin typeface="Arial" panose="020B0604020202020204" pitchFamily="34" charset="0"/>
              </a:rPr>
              <a:t>25</a:t>
            </a:r>
            <a:r>
              <a:rPr lang="el-GR" altLang="en-US" sz="1400" dirty="0">
                <a:latin typeface="Arial" panose="020B0604020202020204" pitchFamily="34" charset="0"/>
              </a:rPr>
              <a:t>)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1E1A706D-9C66-723A-E18D-5C6A3B2FC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60413"/>
            <a:ext cx="1207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IF 9.4</a:t>
            </a:r>
            <a:r>
              <a:rPr lang="el-GR" altLang="en-US" sz="1400" dirty="0">
                <a:latin typeface="Arial" panose="020B0604020202020204" pitchFamily="34" charset="0"/>
              </a:rPr>
              <a:t> (20</a:t>
            </a:r>
            <a:r>
              <a:rPr lang="en-GB" altLang="en-US" sz="1400" dirty="0">
                <a:latin typeface="Arial" panose="020B0604020202020204" pitchFamily="34" charset="0"/>
              </a:rPr>
              <a:t>25)</a:t>
            </a:r>
          </a:p>
        </p:txBody>
      </p:sp>
      <p:pic>
        <p:nvPicPr>
          <p:cNvPr id="15368" name="Picture 1">
            <a:extLst>
              <a:ext uri="{FF2B5EF4-FFF2-40B4-BE49-F238E27FC236}">
                <a16:creationId xmlns:a16="http://schemas.microsoft.com/office/drawing/2014/main" id="{5A8B4A1A-A9EF-B4CD-4F5B-8EF8B262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29259" r="28334" b="29137"/>
          <a:stretch>
            <a:fillRect/>
          </a:stretch>
        </p:blipFill>
        <p:spPr bwMode="auto">
          <a:xfrm>
            <a:off x="2829330" y="5486400"/>
            <a:ext cx="3027841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>
            <a:extLst>
              <a:ext uri="{FF2B5EF4-FFF2-40B4-BE49-F238E27FC236}">
                <a16:creationId xmlns:a16="http://schemas.microsoft.com/office/drawing/2014/main" id="{F6C1C797-6B64-0605-5381-55E79898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4445" r="79195" b="58888"/>
          <a:stretch>
            <a:fillRect/>
          </a:stretch>
        </p:blipFill>
        <p:spPr bwMode="auto">
          <a:xfrm>
            <a:off x="1705226" y="5753274"/>
            <a:ext cx="981348" cy="10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ue background with white text and a tree&#10;&#10;Description automatically generated">
            <a:extLst>
              <a:ext uri="{FF2B5EF4-FFF2-40B4-BE49-F238E27FC236}">
                <a16:creationId xmlns:a16="http://schemas.microsoft.com/office/drawing/2014/main" id="{DEE4BA7C-CFDE-D5FC-671A-8B2C7B1AA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0" y="4625185"/>
            <a:ext cx="981348" cy="1113454"/>
          </a:xfrm>
          <a:prstGeom prst="rect">
            <a:avLst/>
          </a:prstGeom>
        </p:spPr>
      </p:pic>
      <p:pic>
        <p:nvPicPr>
          <p:cNvPr id="4" name="Picture 3" descr="A cover of a book&#10;&#10;AI-generated content may be incorrect.">
            <a:extLst>
              <a:ext uri="{FF2B5EF4-FFF2-40B4-BE49-F238E27FC236}">
                <a16:creationId xmlns:a16="http://schemas.microsoft.com/office/drawing/2014/main" id="{390B98DF-EB87-573B-1DD7-478EF389B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36" y="4829175"/>
            <a:ext cx="1500187" cy="199278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D9C82F4-DD45-0DD5-C3E6-F4923B4AA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38" y="4521398"/>
            <a:ext cx="13067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IF 16.3 </a:t>
            </a:r>
            <a:r>
              <a:rPr lang="el-GR" altLang="en-US" sz="1400" dirty="0">
                <a:latin typeface="Arial" panose="020B0604020202020204" pitchFamily="34" charset="0"/>
              </a:rPr>
              <a:t>(20</a:t>
            </a:r>
            <a:r>
              <a:rPr lang="en-GB" altLang="en-US" sz="1400" dirty="0">
                <a:latin typeface="Arial" panose="020B0604020202020204" pitchFamily="34" charset="0"/>
              </a:rPr>
              <a:t>25</a:t>
            </a:r>
            <a:r>
              <a:rPr lang="el-GR" altLang="en-US" sz="1400" dirty="0">
                <a:latin typeface="Arial" panose="020B0604020202020204" pitchFamily="34" charset="0"/>
              </a:rPr>
              <a:t>)</a:t>
            </a:r>
            <a:endParaRPr lang="en-GB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1493-FB4C-9142-A1B7-762449F0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1" dirty="0"/>
              <a:t>2024 data…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0A9E-8F42-1B23-39B1-2E237E5ED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sz="2800" dirty="0"/>
              <a:t>A record 741 GW of renewable power capacity added in 2024!</a:t>
            </a:r>
          </a:p>
          <a:p>
            <a:pPr lvl="1"/>
            <a:r>
              <a:rPr lang="en-CY" sz="2400" dirty="0"/>
              <a:t>By far the largest annual increase today.</a:t>
            </a:r>
          </a:p>
          <a:p>
            <a:pPr lvl="1"/>
            <a:r>
              <a:rPr lang="en-CY" sz="2400" dirty="0"/>
              <a:t>PV accounted for more than three-quarters of that growth – due to falling technology costs and rising demand.</a:t>
            </a:r>
          </a:p>
          <a:p>
            <a:pPr lvl="1"/>
            <a:r>
              <a:rPr lang="en-CY" sz="2400" b="1" dirty="0"/>
              <a:t>Prob</a:t>
            </a:r>
            <a:r>
              <a:rPr lang="en-GB" sz="2400" b="1" dirty="0"/>
              <a:t>le</a:t>
            </a:r>
            <a:r>
              <a:rPr lang="en-CY" sz="2400" b="1" dirty="0"/>
              <a:t>m: </a:t>
            </a:r>
            <a:r>
              <a:rPr lang="en-CY" sz="2400" dirty="0"/>
              <a:t>While renewable deployment is increasing, system transformation is not progressing so fast.</a:t>
            </a:r>
          </a:p>
          <a:p>
            <a:r>
              <a:rPr lang="en-CY" sz="2800" dirty="0"/>
              <a:t>In developing countries rooftop PV grew 22% </a:t>
            </a:r>
            <a:r>
              <a:rPr lang="en-CY" sz="2800" dirty="0">
                <a:sym typeface="Wingdings" pitchFamily="2" charset="2"/>
              </a:rPr>
              <a:t> clearly indicating a shift towards decentralised energy systems.</a:t>
            </a:r>
          </a:p>
          <a:p>
            <a:endParaRPr lang="en-CY" sz="2800" dirty="0"/>
          </a:p>
        </p:txBody>
      </p:sp>
    </p:spTree>
    <p:extLst>
      <p:ext uri="{BB962C8B-B14F-4D97-AF65-F5344CB8AC3E}">
        <p14:creationId xmlns:p14="http://schemas.microsoft.com/office/powerpoint/2010/main" val="312790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1DA88CAB-F605-EF59-AC43-A31A9382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1"/>
          </a:xfrm>
        </p:spPr>
        <p:txBody>
          <a:bodyPr/>
          <a:lstStyle/>
          <a:p>
            <a:r>
              <a:rPr lang="en-GB" sz="3600" b="1" dirty="0"/>
              <a:t>Total Final Energy Consumption by Source</a:t>
            </a:r>
            <a:endParaRPr lang="en-GB" altLang="en-US" sz="3600" b="1" dirty="0"/>
          </a:p>
        </p:txBody>
      </p:sp>
      <p:sp>
        <p:nvSpPr>
          <p:cNvPr id="36868" name="TextBox 4">
            <a:extLst>
              <a:ext uri="{FF2B5EF4-FFF2-40B4-BE49-F238E27FC236}">
                <a16:creationId xmlns:a16="http://schemas.microsoft.com/office/drawing/2014/main" id="{26EEC0F9-D335-0791-B210-2AD83DBF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6251937"/>
            <a:ext cx="49530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09481-818B-E4DB-D103-167EBAEF8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1693"/>
          <a:stretch>
            <a:fillRect/>
          </a:stretch>
        </p:blipFill>
        <p:spPr>
          <a:xfrm>
            <a:off x="1060414" y="1712842"/>
            <a:ext cx="7151411" cy="4154557"/>
          </a:xfrm>
          <a:prstGeom prst="rect">
            <a:avLst/>
          </a:prstGeom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2CA1F0B6-9061-B218-F53F-1AEC214D13E9}"/>
              </a:ext>
            </a:extLst>
          </p:cNvPr>
          <p:cNvSpPr>
            <a:spLocks/>
          </p:cNvSpPr>
          <p:nvPr/>
        </p:nvSpPr>
        <p:spPr bwMode="auto">
          <a:xfrm>
            <a:off x="3276600" y="1744373"/>
            <a:ext cx="2209800" cy="1066800"/>
          </a:xfrm>
          <a:custGeom>
            <a:avLst/>
            <a:gdLst>
              <a:gd name="T0" fmla="*/ 453309 w 937428"/>
              <a:gd name="T1" fmla="*/ 0 h 279919"/>
              <a:gd name="T2" fmla="*/ 906615 w 937428"/>
              <a:gd name="T3" fmla="*/ 2147483646 h 279919"/>
              <a:gd name="T4" fmla="*/ 453309 w 937428"/>
              <a:gd name="T5" fmla="*/ 2147483646 h 279919"/>
              <a:gd name="T6" fmla="*/ 0 w 937428"/>
              <a:gd name="T7" fmla="*/ 2147483646 h 279919"/>
              <a:gd name="T8" fmla="*/ 132772 w 937428"/>
              <a:gd name="T9" fmla="*/ 2147483646 h 279919"/>
              <a:gd name="T10" fmla="*/ 132772 w 937428"/>
              <a:gd name="T11" fmla="*/ 2147483646 h 279919"/>
              <a:gd name="T12" fmla="*/ 773846 w 937428"/>
              <a:gd name="T13" fmla="*/ 2147483646 h 279919"/>
              <a:gd name="T14" fmla="*/ 773846 w 937428"/>
              <a:gd name="T15" fmla="*/ 2147483646 h 27991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7283 w 937428"/>
              <a:gd name="T25" fmla="*/ 40993 h 279919"/>
              <a:gd name="T26" fmla="*/ 800145 w 937428"/>
              <a:gd name="T27" fmla="*/ 238926 h 279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37428" h="279919">
                <a:moveTo>
                  <a:pt x="0" y="139960"/>
                </a:moveTo>
                <a:lnTo>
                  <a:pt x="0" y="139960"/>
                </a:lnTo>
                <a:cubicBezTo>
                  <a:pt x="0" y="217257"/>
                  <a:pt x="209850" y="279920"/>
                  <a:pt x="468714" y="279920"/>
                </a:cubicBezTo>
                <a:cubicBezTo>
                  <a:pt x="727577" y="279920"/>
                  <a:pt x="937428" y="217257"/>
                  <a:pt x="937428" y="139960"/>
                </a:cubicBezTo>
                <a:cubicBezTo>
                  <a:pt x="937428" y="62662"/>
                  <a:pt x="727577" y="0"/>
                  <a:pt x="468714" y="0"/>
                </a:cubicBezTo>
                <a:cubicBezTo>
                  <a:pt x="209850" y="0"/>
                  <a:pt x="0" y="62662"/>
                  <a:pt x="0" y="139960"/>
                </a:cubicBezTo>
                <a:close/>
              </a:path>
            </a:pathLst>
          </a:custGeom>
          <a:noFill/>
          <a:ln w="25402" cap="flat">
            <a:solidFill>
              <a:srgbClr val="333F5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EEF0CA9-0930-1582-F2EB-36E220E6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0000"/>
            <a:ext cx="8153400" cy="1143000"/>
          </a:xfrm>
        </p:spPr>
        <p:txBody>
          <a:bodyPr/>
          <a:lstStyle/>
          <a:p>
            <a:r>
              <a:rPr lang="en-GB" sz="3600" b="1" dirty="0"/>
              <a:t>Electricity Generation by Energy Source 2015-2023</a:t>
            </a:r>
            <a:endParaRPr lang="en-GB" altLang="en-US" sz="3600" dirty="0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5326C3D-B990-FE18-C73E-1F562EFF0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22480"/>
            <a:ext cx="48006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0C72C-5EC7-EC4F-30F3-F6E578D6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2071"/>
          <a:stretch>
            <a:fillRect/>
          </a:stretch>
        </p:blipFill>
        <p:spPr>
          <a:xfrm>
            <a:off x="567791" y="1692165"/>
            <a:ext cx="8008417" cy="4446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9E86B64-02F4-44F8-0671-1A5A0B7C03BE}"/>
              </a:ext>
            </a:extLst>
          </p:cNvPr>
          <p:cNvSpPr>
            <a:spLocks/>
          </p:cNvSpPr>
          <p:nvPr/>
        </p:nvSpPr>
        <p:spPr bwMode="auto">
          <a:xfrm>
            <a:off x="5867400" y="1556920"/>
            <a:ext cx="2209800" cy="1066800"/>
          </a:xfrm>
          <a:custGeom>
            <a:avLst/>
            <a:gdLst>
              <a:gd name="T0" fmla="*/ 453309 w 937428"/>
              <a:gd name="T1" fmla="*/ 0 h 279919"/>
              <a:gd name="T2" fmla="*/ 906615 w 937428"/>
              <a:gd name="T3" fmla="*/ 2147483646 h 279919"/>
              <a:gd name="T4" fmla="*/ 453309 w 937428"/>
              <a:gd name="T5" fmla="*/ 2147483646 h 279919"/>
              <a:gd name="T6" fmla="*/ 0 w 937428"/>
              <a:gd name="T7" fmla="*/ 2147483646 h 279919"/>
              <a:gd name="T8" fmla="*/ 132772 w 937428"/>
              <a:gd name="T9" fmla="*/ 2147483646 h 279919"/>
              <a:gd name="T10" fmla="*/ 132772 w 937428"/>
              <a:gd name="T11" fmla="*/ 2147483646 h 279919"/>
              <a:gd name="T12" fmla="*/ 773846 w 937428"/>
              <a:gd name="T13" fmla="*/ 2147483646 h 279919"/>
              <a:gd name="T14" fmla="*/ 773846 w 937428"/>
              <a:gd name="T15" fmla="*/ 2147483646 h 27991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7283 w 937428"/>
              <a:gd name="T25" fmla="*/ 40993 h 279919"/>
              <a:gd name="T26" fmla="*/ 800145 w 937428"/>
              <a:gd name="T27" fmla="*/ 238926 h 279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37428" h="279919">
                <a:moveTo>
                  <a:pt x="0" y="139960"/>
                </a:moveTo>
                <a:lnTo>
                  <a:pt x="0" y="139960"/>
                </a:lnTo>
                <a:cubicBezTo>
                  <a:pt x="0" y="217257"/>
                  <a:pt x="209850" y="279920"/>
                  <a:pt x="468714" y="279920"/>
                </a:cubicBezTo>
                <a:cubicBezTo>
                  <a:pt x="727577" y="279920"/>
                  <a:pt x="937428" y="217257"/>
                  <a:pt x="937428" y="139960"/>
                </a:cubicBezTo>
                <a:cubicBezTo>
                  <a:pt x="937428" y="62662"/>
                  <a:pt x="727577" y="0"/>
                  <a:pt x="468714" y="0"/>
                </a:cubicBezTo>
                <a:cubicBezTo>
                  <a:pt x="209850" y="0"/>
                  <a:pt x="0" y="62662"/>
                  <a:pt x="0" y="139960"/>
                </a:cubicBezTo>
                <a:close/>
              </a:path>
            </a:pathLst>
          </a:custGeom>
          <a:noFill/>
          <a:ln w="25402" cap="flat">
            <a:solidFill>
              <a:srgbClr val="333F5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0AC0-15A8-DD28-8246-9933E71F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1" dirty="0"/>
              <a:t>We need to do more…..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0B14-36B1-1637-EE76-D2D5C54F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84251"/>
            <a:ext cx="8991600" cy="4983162"/>
          </a:xfrm>
        </p:spPr>
        <p:txBody>
          <a:bodyPr/>
          <a:lstStyle/>
          <a:p>
            <a:r>
              <a:rPr lang="en-CY" sz="2800" dirty="0"/>
              <a:t>Go beyond the power systems – </a:t>
            </a:r>
            <a:r>
              <a:rPr lang="en-CY" sz="2800" u="sng" dirty="0"/>
              <a:t>heat</a:t>
            </a:r>
            <a:r>
              <a:rPr lang="en-CY" sz="2800" dirty="0"/>
              <a:t> and </a:t>
            </a:r>
            <a:r>
              <a:rPr lang="en-CY" sz="2800" u="sng" dirty="0"/>
              <a:t>fuels</a:t>
            </a:r>
            <a:r>
              <a:rPr lang="en-CY" sz="2800" dirty="0"/>
              <a:t> account for more than three-quarters of total energy consumption.</a:t>
            </a:r>
          </a:p>
          <a:p>
            <a:pPr lvl="1"/>
            <a:r>
              <a:rPr lang="en-CY" sz="2400" dirty="0"/>
              <a:t>Renewables only meet 5.7% of this demand</a:t>
            </a:r>
          </a:p>
          <a:p>
            <a:pPr lvl="1"/>
            <a:r>
              <a:rPr lang="en-CY" sz="2400" dirty="0"/>
              <a:t>Renewables in transportation need to substantially increase</a:t>
            </a:r>
          </a:p>
          <a:p>
            <a:pPr lvl="1"/>
            <a:r>
              <a:rPr lang="en-CY" sz="2400" dirty="0"/>
              <a:t>Electrification across end use is slow and uneven across sectors</a:t>
            </a:r>
          </a:p>
          <a:p>
            <a:r>
              <a:rPr lang="en-CY" sz="2800" dirty="0"/>
              <a:t>Long-term energy planning and institutional reform are needed to enable economy-wide energy transition and accelerate the shift towards renewables.</a:t>
            </a:r>
          </a:p>
          <a:p>
            <a:r>
              <a:rPr lang="en-CY" sz="2800" b="1" dirty="0"/>
              <a:t>Positive sign: </a:t>
            </a:r>
            <a:r>
              <a:rPr lang="en-CY" sz="2800" dirty="0"/>
              <a:t>Record global EV sales, representing more than 1 out of 5 car sales in 2024.</a:t>
            </a:r>
          </a:p>
          <a:p>
            <a:endParaRPr lang="en-CY" sz="2800" dirty="0"/>
          </a:p>
        </p:txBody>
      </p:sp>
    </p:spTree>
    <p:extLst>
      <p:ext uri="{BB962C8B-B14F-4D97-AF65-F5344CB8AC3E}">
        <p14:creationId xmlns:p14="http://schemas.microsoft.com/office/powerpoint/2010/main" val="421483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D524-E618-85D4-9F2D-CDC6C0C5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Countries with High Shares of Wind and Solar Generation in Their Power Systems, 2024</a:t>
            </a:r>
            <a:endParaRPr lang="en-CY" sz="3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83D139-96DA-80D3-1A6C-DE66118DE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58448"/>
            <a:ext cx="7391400" cy="50213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B264D-DD4A-1477-27A4-99673104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459538"/>
            <a:ext cx="7239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Heat Worldwide: Global Market Development and Trends in 2024, Edition 2025</a:t>
            </a:r>
          </a:p>
        </p:txBody>
      </p:sp>
    </p:spTree>
    <p:extLst>
      <p:ext uri="{BB962C8B-B14F-4D97-AF65-F5344CB8AC3E}">
        <p14:creationId xmlns:p14="http://schemas.microsoft.com/office/powerpoint/2010/main" val="288815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1FAB83-4CBC-63D9-FC57-9A84A574D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459538"/>
            <a:ext cx="7239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Heat Worldwide: Global Market Development and Trends in 2024, Edition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0DD80-07FB-2978-8AA0-9C92E289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9259" r="16888" b="25926"/>
          <a:stretch>
            <a:fillRect/>
          </a:stretch>
        </p:blipFill>
        <p:spPr>
          <a:xfrm>
            <a:off x="76200" y="512379"/>
            <a:ext cx="8991600" cy="4495800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E8BD351-9CCD-F913-0E58-DBF4D92DE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625471"/>
            <a:ext cx="3775297" cy="6991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0890E105-0672-1E65-5056-F84D374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altLang="en-US" sz="3200" b="1" dirty="0"/>
              <a:t>Global Levelized Cost of Electricity (LCOE) for utility scale RES 2010-2021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10141D0-D518-2B04-28AB-2E38FD096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8" y="1219200"/>
            <a:ext cx="8844472" cy="520581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130023D6-2E1F-8EE1-53BB-A5CFEF5C0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400800"/>
            <a:ext cx="42926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Global Status Report, REN21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5E5A5B1-5E85-E16E-190C-F18D871D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Global Investment in New Power Capacity by type 2024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B176E28-23A7-7495-C963-712917D3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49988"/>
            <a:ext cx="42926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C36D6-3C06-F558-3A9B-E972144B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t="16836" r="15878" b="9084"/>
          <a:stretch>
            <a:fillRect/>
          </a:stretch>
        </p:blipFill>
        <p:spPr>
          <a:xfrm>
            <a:off x="2057400" y="1524000"/>
            <a:ext cx="4724400" cy="39221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28C79F-DB88-57E7-6B7D-39A08DA2A59A}"/>
              </a:ext>
            </a:extLst>
          </p:cNvPr>
          <p:cNvSpPr txBox="1"/>
          <p:nvPr/>
        </p:nvSpPr>
        <p:spPr>
          <a:xfrm>
            <a:off x="228600" y="5446143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dirty="0"/>
              <a:t>Investment in 2024 reached 728 billion USD but remain concentrated in China, EU and the 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E664E-62ED-84A3-8167-CD1D9D780EF4}"/>
              </a:ext>
            </a:extLst>
          </p:cNvPr>
          <p:cNvSpPr txBox="1"/>
          <p:nvPr/>
        </p:nvSpPr>
        <p:spPr>
          <a:xfrm>
            <a:off x="6934200" y="3657600"/>
            <a:ext cx="205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ym typeface="Wingdings" pitchFamily="2" charset="2"/>
              </a:rPr>
              <a:t></a:t>
            </a:r>
            <a:r>
              <a:rPr lang="en-CY" sz="1600" dirty="0"/>
              <a:t>Only 6% goes to </a:t>
            </a:r>
          </a:p>
          <a:p>
            <a:r>
              <a:rPr lang="en-CY" sz="1600" dirty="0"/>
              <a:t>investment on other technologires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C85E81E-094C-E3A5-BE55-81DBE25E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038"/>
            <a:ext cx="8686800" cy="1401762"/>
          </a:xfrm>
        </p:spPr>
        <p:txBody>
          <a:bodyPr/>
          <a:lstStyle/>
          <a:p>
            <a:r>
              <a:rPr lang="en-GB" sz="4000" b="1" dirty="0"/>
              <a:t>Global Renewable Energy Employment, by Technology, 2017-2023</a:t>
            </a:r>
            <a:endParaRPr lang="en-GB" altLang="en-US" sz="4000" b="1" dirty="0"/>
          </a:p>
        </p:txBody>
      </p:sp>
      <p:sp>
        <p:nvSpPr>
          <p:cNvPr id="40963" name="TextBox 4">
            <a:extLst>
              <a:ext uri="{FF2B5EF4-FFF2-40B4-BE49-F238E27FC236}">
                <a16:creationId xmlns:a16="http://schemas.microsoft.com/office/drawing/2014/main" id="{7669FD43-93A1-AC9C-ADB0-A73418D41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489700"/>
            <a:ext cx="46482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2025: Global Status Report, REN21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AA673F-4B1B-F3FE-1EE7-CCD0930D3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18269" r="6665" b="17028"/>
          <a:stretch>
            <a:fillRect/>
          </a:stretch>
        </p:blipFill>
        <p:spPr>
          <a:xfrm>
            <a:off x="254668" y="2209800"/>
            <a:ext cx="8686800" cy="388351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9B45-1DDC-61AE-2E27-B9E648D7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1" dirty="0"/>
              <a:t>Warning!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300F7-816F-0F87-91CD-02F44158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70" y="1371600"/>
            <a:ext cx="8229600" cy="4876800"/>
          </a:xfrm>
        </p:spPr>
        <p:txBody>
          <a:bodyPr/>
          <a:lstStyle/>
          <a:p>
            <a:r>
              <a:rPr lang="en-CY" sz="2400" dirty="0"/>
              <a:t>Although we are deploying renewables in record numbers we are not building the systems needed to transition to a renewable-based economy.</a:t>
            </a:r>
          </a:p>
          <a:p>
            <a:r>
              <a:rPr lang="en-CY" sz="2400" b="1" dirty="0"/>
              <a:t>Need:</a:t>
            </a:r>
          </a:p>
          <a:p>
            <a:pPr lvl="1"/>
            <a:r>
              <a:rPr lang="en-CY" sz="2000" dirty="0"/>
              <a:t>Coherent policies,</a:t>
            </a:r>
          </a:p>
          <a:p>
            <a:pPr lvl="1"/>
            <a:r>
              <a:rPr lang="en-CY" sz="2000" dirty="0"/>
              <a:t>Coordinated planning, and</a:t>
            </a:r>
          </a:p>
          <a:p>
            <a:pPr lvl="1"/>
            <a:r>
              <a:rPr lang="en-GB" sz="2000" dirty="0"/>
              <a:t>R</a:t>
            </a:r>
            <a:r>
              <a:rPr lang="en-CY" sz="2000" dirty="0"/>
              <a:t>esilient infrastructure including mainly grids and storage.</a:t>
            </a:r>
          </a:p>
          <a:p>
            <a:pPr lvl="2"/>
            <a:r>
              <a:rPr lang="en-CY" sz="1600" dirty="0"/>
              <a:t>Example: PV-EV chargers can help to reduce grid loading and improve stability</a:t>
            </a:r>
          </a:p>
          <a:p>
            <a:r>
              <a:rPr lang="en-CY" sz="2400" dirty="0"/>
              <a:t>Renewables must be treated as core economic infrastructure which is essential for energy security, resilience and prosperity.</a:t>
            </a:r>
          </a:p>
          <a:p>
            <a:r>
              <a:rPr lang="en-CY" sz="2400" dirty="0"/>
              <a:t>Need to align policies and planning the soonest, to support a full transformation of economies and soceities. </a:t>
            </a:r>
          </a:p>
          <a:p>
            <a:endParaRPr lang="en-CY" sz="2400" dirty="0"/>
          </a:p>
        </p:txBody>
      </p:sp>
    </p:spTree>
    <p:extLst>
      <p:ext uri="{BB962C8B-B14F-4D97-AF65-F5344CB8AC3E}">
        <p14:creationId xmlns:p14="http://schemas.microsoft.com/office/powerpoint/2010/main" val="89147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732E458-8A9D-9144-762A-9C90433F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924C311E-DF9F-30A7-DDB5-57B8A928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2225"/>
            <a:ext cx="8229600" cy="4956175"/>
          </a:xfrm>
        </p:spPr>
        <p:txBody>
          <a:bodyPr/>
          <a:lstStyle/>
          <a:p>
            <a:r>
              <a:rPr lang="en-GB" altLang="en-US" sz="2800" dirty="0"/>
              <a:t>Introduction – Climate change</a:t>
            </a:r>
          </a:p>
          <a:p>
            <a:r>
              <a:rPr lang="en-GB" altLang="en-US" sz="2800" dirty="0"/>
              <a:t>Status of Renewables</a:t>
            </a:r>
          </a:p>
          <a:p>
            <a:pPr lvl="1"/>
            <a:r>
              <a:rPr lang="en-GB" altLang="en-US" sz="2400" dirty="0"/>
              <a:t>Solar thermal</a:t>
            </a:r>
          </a:p>
          <a:p>
            <a:pPr lvl="1"/>
            <a:r>
              <a:rPr lang="en-GB" altLang="en-US" sz="2400" dirty="0"/>
              <a:t>Photovoltaics</a:t>
            </a:r>
          </a:p>
          <a:p>
            <a:pPr lvl="1"/>
            <a:r>
              <a:rPr lang="en-GB" altLang="en-US" sz="2400" dirty="0"/>
              <a:t>Hydro Power</a:t>
            </a:r>
          </a:p>
          <a:p>
            <a:pPr lvl="1"/>
            <a:r>
              <a:rPr lang="en-GB" altLang="en-US" sz="2400" dirty="0"/>
              <a:t>Wind Energy</a:t>
            </a:r>
          </a:p>
          <a:p>
            <a:pPr lvl="1"/>
            <a:r>
              <a:rPr lang="en-GB" altLang="en-US" sz="2400" dirty="0"/>
              <a:t>Biomass</a:t>
            </a:r>
          </a:p>
          <a:p>
            <a:pPr lvl="1"/>
            <a:r>
              <a:rPr lang="en-GB" altLang="en-US" sz="2400" dirty="0"/>
              <a:t>Other technologies</a:t>
            </a:r>
          </a:p>
          <a:p>
            <a:r>
              <a:rPr lang="en-GB" altLang="en-US" sz="2800" dirty="0"/>
              <a:t>Prospects – New research</a:t>
            </a:r>
          </a:p>
          <a:p>
            <a:r>
              <a:rPr lang="en-GB" altLang="en-US" sz="2800" dirty="0"/>
              <a:t>Problems associate to RES</a:t>
            </a:r>
          </a:p>
        </p:txBody>
      </p:sp>
      <p:pic>
        <p:nvPicPr>
          <p:cNvPr id="17411" name="Picture 13">
            <a:extLst>
              <a:ext uri="{FF2B5EF4-FFF2-40B4-BE49-F238E27FC236}">
                <a16:creationId xmlns:a16="http://schemas.microsoft.com/office/drawing/2014/main" id="{DC940899-9431-4CB0-5F80-1ED55029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415670"/>
            <a:ext cx="2353661" cy="18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olar panels on a field&#10;&#10;Description automatically generated with low confidence">
            <a:extLst>
              <a:ext uri="{FF2B5EF4-FFF2-40B4-BE49-F238E27FC236}">
                <a16:creationId xmlns:a16="http://schemas.microsoft.com/office/drawing/2014/main" id="{A249646B-E4BD-671F-32F2-ECA0D970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15671"/>
            <a:ext cx="2756521" cy="1837680"/>
          </a:xfrm>
          <a:prstGeom prst="rect">
            <a:avLst/>
          </a:prstGeom>
        </p:spPr>
      </p:pic>
      <p:pic>
        <p:nvPicPr>
          <p:cNvPr id="5" name="Picture 4" descr="A field of green grass with windm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E28B0B1-F343-A43C-2FC7-365E35290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1" y="4343400"/>
            <a:ext cx="2863421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DCCC5928-FBDC-620C-30D4-A3936405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Solar Thermal Power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7BCDABEC-FD1E-1E63-53E4-3A190D857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Systems utilising either the thermal radiation or the light of solar irradiance.</a:t>
            </a:r>
          </a:p>
          <a:p>
            <a:r>
              <a:rPr lang="en-GB" altLang="en-US" u="sng"/>
              <a:t>Solar thermal systems</a:t>
            </a:r>
          </a:p>
          <a:p>
            <a:pPr lvl="1"/>
            <a:r>
              <a:rPr lang="en-GB" altLang="en-US" i="1" u="sng"/>
              <a:t>Low temperature </a:t>
            </a:r>
            <a:r>
              <a:rPr lang="en-GB" altLang="en-US"/>
              <a:t>systems (mostly for water heating and industrial processes)</a:t>
            </a:r>
          </a:p>
          <a:p>
            <a:pPr lvl="1"/>
            <a:r>
              <a:rPr lang="en-GB" altLang="en-US" i="1" u="sng"/>
              <a:t>High temperature </a:t>
            </a:r>
            <a:r>
              <a:rPr lang="en-GB" altLang="en-US"/>
              <a:t>systems (mostly for </a:t>
            </a:r>
            <a:br>
              <a:rPr lang="en-GB" altLang="en-US"/>
            </a:br>
            <a:r>
              <a:rPr lang="en-GB" altLang="en-US"/>
              <a:t>CSP and high temperature industrial </a:t>
            </a:r>
            <a:br>
              <a:rPr lang="en-GB" altLang="en-US"/>
            </a:br>
            <a:r>
              <a:rPr lang="en-GB" altLang="en-US"/>
              <a:t>processes)</a:t>
            </a:r>
          </a:p>
          <a:p>
            <a:r>
              <a:rPr lang="en-GB" altLang="en-US" u="sng"/>
              <a:t>Solar photovoltaics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008862-BA5E-0497-E2DD-34789884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2822575"/>
            <a:ext cx="1247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TOWER1">
            <a:extLst>
              <a:ext uri="{FF2B5EF4-FFF2-40B4-BE49-F238E27FC236}">
                <a16:creationId xmlns:a16="http://schemas.microsoft.com/office/drawing/2014/main" id="{3BDB97E9-37EA-30B0-4565-6336A3CE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4154488"/>
            <a:ext cx="20383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4F86EF3-51B1-0C4B-FED5-7C1C52A3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2371"/>
          <a:stretch/>
        </p:blipFill>
        <p:spPr bwMode="auto">
          <a:xfrm>
            <a:off x="4217988" y="5190369"/>
            <a:ext cx="2335212" cy="16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549F62B-0474-4FE4-8D3C-C05AABF0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/>
              <a:t>Low temperature collectors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F9B4-57DD-BF95-00F3-06D9221E44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Flat plate collectors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endParaRPr lang="en-GB" sz="2800" dirty="0"/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/>
              <a:t>Evacuated tube collectors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/>
              <a:t>Compound parabolic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800" dirty="0"/>
              <a:t>     collectors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7A3D9-ECC0-6BC0-8B92-90420BF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352550"/>
            <a:ext cx="2200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7DFB07C-FF13-A1DF-B050-F034E7B4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352550"/>
            <a:ext cx="1247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4735B4D-866B-D471-E54F-2E89FB8F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1352550"/>
            <a:ext cx="16525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ICT0154">
            <a:extLst>
              <a:ext uri="{FF2B5EF4-FFF2-40B4-BE49-F238E27FC236}">
                <a16:creationId xmlns:a16="http://schemas.microsoft.com/office/drawing/2014/main" id="{6BF2B0E0-2BB2-D60A-C954-95F75A38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/>
          <a:stretch>
            <a:fillRect/>
          </a:stretch>
        </p:blipFill>
        <p:spPr bwMode="auto">
          <a:xfrm>
            <a:off x="7453313" y="2895600"/>
            <a:ext cx="161448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b">
            <a:extLst>
              <a:ext uri="{FF2B5EF4-FFF2-40B4-BE49-F238E27FC236}">
                <a16:creationId xmlns:a16="http://schemas.microsoft.com/office/drawing/2014/main" id="{D0B581D1-89FD-AB20-7ECB-B6E1325A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20470" r="25507" b="4025"/>
          <a:stretch>
            <a:fillRect/>
          </a:stretch>
        </p:blipFill>
        <p:spPr bwMode="auto">
          <a:xfrm>
            <a:off x="4681538" y="2895600"/>
            <a:ext cx="27130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PC1">
            <a:extLst>
              <a:ext uri="{FF2B5EF4-FFF2-40B4-BE49-F238E27FC236}">
                <a16:creationId xmlns:a16="http://schemas.microsoft.com/office/drawing/2014/main" id="{F61AE8D2-0A10-86BD-8F85-095A5F54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"/>
          <a:stretch>
            <a:fillRect/>
          </a:stretch>
        </p:blipFill>
        <p:spPr bwMode="auto">
          <a:xfrm>
            <a:off x="4122738" y="4591050"/>
            <a:ext cx="162242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PC">
            <a:extLst>
              <a:ext uri="{FF2B5EF4-FFF2-40B4-BE49-F238E27FC236}">
                <a16:creationId xmlns:a16="http://schemas.microsoft.com/office/drawing/2014/main" id="{EF226F18-3B22-2F59-2C74-8CF5C91C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0196" r="33397"/>
          <a:stretch>
            <a:fillRect/>
          </a:stretch>
        </p:blipFill>
        <p:spPr bwMode="auto">
          <a:xfrm>
            <a:off x="5962650" y="4721225"/>
            <a:ext cx="28765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A851F80D-443D-5A6E-D013-0F5E1FDF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Solar Water Heating Collectors  Global Capacity, 2015–2024</a:t>
            </a:r>
          </a:p>
        </p:txBody>
      </p:sp>
      <p:sp>
        <p:nvSpPr>
          <p:cNvPr id="45060" name="TextBox 4">
            <a:extLst>
              <a:ext uri="{FF2B5EF4-FFF2-40B4-BE49-F238E27FC236}">
                <a16:creationId xmlns:a16="http://schemas.microsoft.com/office/drawing/2014/main" id="{93904E0A-95BF-1FF0-7A9E-AE3255F0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6324600"/>
            <a:ext cx="4241800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0CBB3-CDA5-C431-48F1-211D1F2AF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62" y="1300654"/>
            <a:ext cx="7963310" cy="47953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A71AFFB-44F8-91DE-6F7B-058E768F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Solar water heating in Cyprus </a:t>
            </a:r>
            <a:br>
              <a:rPr lang="en-US" altLang="en-US" b="1"/>
            </a:br>
            <a:r>
              <a:rPr lang="en-US" altLang="en-US" b="1"/>
              <a:t>A success story</a:t>
            </a:r>
          </a:p>
        </p:txBody>
      </p:sp>
      <p:pic>
        <p:nvPicPr>
          <p:cNvPr id="43010" name="Picture 4" descr="collector7">
            <a:extLst>
              <a:ext uri="{FF2B5EF4-FFF2-40B4-BE49-F238E27FC236}">
                <a16:creationId xmlns:a16="http://schemas.microsoft.com/office/drawing/2014/main" id="{FCDCFBCA-F31D-CE17-AD54-40CFB89A42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1560513"/>
          </a:xfrm>
        </p:spPr>
      </p:pic>
      <p:pic>
        <p:nvPicPr>
          <p:cNvPr id="43011" name="Picture 5" descr="collector8">
            <a:extLst>
              <a:ext uri="{FF2B5EF4-FFF2-40B4-BE49-F238E27FC236}">
                <a16:creationId xmlns:a16="http://schemas.microsoft.com/office/drawing/2014/main" id="{7C455005-5BC0-540B-4658-A9E502AB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b="17195"/>
          <a:stretch>
            <a:fillRect/>
          </a:stretch>
        </p:blipFill>
        <p:spPr bwMode="auto">
          <a:xfrm>
            <a:off x="457200" y="3343275"/>
            <a:ext cx="8305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E0455B9-0336-F745-BDAE-73F07635E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93850"/>
            <a:ext cx="7189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93% of all houses in Cyprus have a SHW – world record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013" name="Picture 3" descr="collector11">
            <a:extLst>
              <a:ext uri="{FF2B5EF4-FFF2-40B4-BE49-F238E27FC236}">
                <a16:creationId xmlns:a16="http://schemas.microsoft.com/office/drawing/2014/main" id="{0741AD7B-3321-06D0-ECA8-5F6702DE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6837" r="18481" b="3534"/>
          <a:stretch>
            <a:fillRect/>
          </a:stretch>
        </p:blipFill>
        <p:spPr bwMode="auto">
          <a:xfrm>
            <a:off x="700088" y="4999038"/>
            <a:ext cx="164941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 descr="collector2">
            <a:extLst>
              <a:ext uri="{FF2B5EF4-FFF2-40B4-BE49-F238E27FC236}">
                <a16:creationId xmlns:a16="http://schemas.microsoft.com/office/drawing/2014/main" id="{42571246-3DF3-5FCF-B626-6E7297FA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t="19492" r="24156" b="20634"/>
          <a:stretch>
            <a:fillRect/>
          </a:stretch>
        </p:blipFill>
        <p:spPr bwMode="auto">
          <a:xfrm>
            <a:off x="2473325" y="5005388"/>
            <a:ext cx="21288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P1010001">
            <a:extLst>
              <a:ext uri="{FF2B5EF4-FFF2-40B4-BE49-F238E27FC236}">
                <a16:creationId xmlns:a16="http://schemas.microsoft.com/office/drawing/2014/main" id="{4F07562F-D246-8D80-AB0D-56091BF5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5" t="15057" r="31853" b="46419"/>
          <a:stretch>
            <a:fillRect/>
          </a:stretch>
        </p:blipFill>
        <p:spPr bwMode="auto">
          <a:xfrm>
            <a:off x="6465888" y="4994275"/>
            <a:ext cx="2155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P1010004">
            <a:extLst>
              <a:ext uri="{FF2B5EF4-FFF2-40B4-BE49-F238E27FC236}">
                <a16:creationId xmlns:a16="http://schemas.microsoft.com/office/drawing/2014/main" id="{A080E696-88ED-434F-4F8C-93704FF7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9" t="39407" r="43117" b="22464"/>
          <a:stretch>
            <a:fillRect/>
          </a:stretch>
        </p:blipFill>
        <p:spPr bwMode="auto">
          <a:xfrm>
            <a:off x="4740275" y="4994275"/>
            <a:ext cx="15763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FCC4545-2B40-86A8-232D-DD9E6D44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4625"/>
            <a:ext cx="8696325" cy="1143000"/>
          </a:xfrm>
        </p:spPr>
        <p:txBody>
          <a:bodyPr/>
          <a:lstStyle/>
          <a:p>
            <a:r>
              <a:rPr lang="en-GB" altLang="en-US" sz="3800" b="1" dirty="0"/>
              <a:t>Research led to several new innovations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EDA4930B-08F8-E12B-D4E1-C830B4A73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75" y="1524000"/>
            <a:ext cx="7146925" cy="5029200"/>
          </a:xfrm>
        </p:spPr>
        <p:txBody>
          <a:bodyPr/>
          <a:lstStyle/>
          <a:p>
            <a:r>
              <a:rPr lang="en-GB" altLang="en-US" sz="2400" dirty="0"/>
              <a:t>Use of </a:t>
            </a:r>
            <a:r>
              <a:rPr lang="en-GB" altLang="en-US" sz="2400" u="sng" dirty="0"/>
              <a:t>polymeric materials</a:t>
            </a:r>
            <a:r>
              <a:rPr lang="en-GB" altLang="en-US" sz="2400" dirty="0"/>
              <a:t> for the manufacture of solar thermal </a:t>
            </a:r>
            <a:r>
              <a:rPr lang="en-GB" altLang="en-US" sz="2400" u="sng" dirty="0"/>
              <a:t>absorbers</a:t>
            </a:r>
            <a:r>
              <a:rPr lang="en-GB" altLang="en-US" sz="2400" dirty="0"/>
              <a:t> to: </a:t>
            </a:r>
          </a:p>
          <a:p>
            <a:pPr lvl="1"/>
            <a:r>
              <a:rPr lang="en-GB" altLang="en-US" sz="2000" dirty="0"/>
              <a:t>reduce cost due to lower raw material and manufacturing costs. </a:t>
            </a:r>
          </a:p>
          <a:p>
            <a:pPr lvl="1"/>
            <a:r>
              <a:rPr lang="en-GB" altLang="en-US" sz="2000" dirty="0"/>
              <a:t>reduce weight compared to copper or aluminium.</a:t>
            </a:r>
            <a:endParaRPr lang="en-GB" altLang="en-US" sz="2400" dirty="0"/>
          </a:p>
          <a:p>
            <a:r>
              <a:rPr lang="en-GB" altLang="en-US" sz="2400" dirty="0"/>
              <a:t>New </a:t>
            </a:r>
            <a:r>
              <a:rPr lang="en-GB" altLang="en-US" sz="2400" u="sng" dirty="0"/>
              <a:t>transparent covers</a:t>
            </a:r>
            <a:r>
              <a:rPr lang="en-GB" altLang="en-US" sz="2400" dirty="0"/>
              <a:t> with anti-reflective coatings for high optical transmission.</a:t>
            </a:r>
          </a:p>
          <a:p>
            <a:r>
              <a:rPr lang="en-GB" altLang="en-US" sz="2400" dirty="0"/>
              <a:t>Development of new </a:t>
            </a:r>
            <a:r>
              <a:rPr lang="en-GB" altLang="en-US" sz="2400" u="sng" dirty="0"/>
              <a:t>selective absorber</a:t>
            </a:r>
            <a:r>
              <a:rPr lang="en-GB" altLang="en-US" sz="2400" dirty="0"/>
              <a:t> for high absorptance and  low emission coatings. </a:t>
            </a:r>
          </a:p>
          <a:p>
            <a:r>
              <a:rPr lang="en-GB" altLang="en-US" sz="2400" u="sng" dirty="0"/>
              <a:t>Vacuum insulation</a:t>
            </a:r>
            <a:r>
              <a:rPr lang="en-GB" altLang="en-US" sz="2400" dirty="0"/>
              <a:t> for flat-plate collectors</a:t>
            </a:r>
            <a:br>
              <a:rPr lang="en-GB" altLang="en-US" sz="2400" dirty="0"/>
            </a:br>
            <a:r>
              <a:rPr lang="en-GB" altLang="en-US" sz="2400" dirty="0">
                <a:sym typeface="Wingdings" pitchFamily="2" charset="2"/>
              </a:rPr>
              <a:t></a:t>
            </a:r>
            <a:r>
              <a:rPr lang="en-GB" altLang="en-US" sz="2400" dirty="0"/>
              <a:t> use of high vacuum or noble gases</a:t>
            </a:r>
          </a:p>
        </p:txBody>
      </p:sp>
      <p:pic>
        <p:nvPicPr>
          <p:cNvPr id="3" name="Picture 2" descr="A picture containing music&#10;&#10;Description automatically generated">
            <a:extLst>
              <a:ext uri="{FF2B5EF4-FFF2-40B4-BE49-F238E27FC236}">
                <a16:creationId xmlns:a16="http://schemas.microsoft.com/office/drawing/2014/main" id="{EB733D81-CD93-8750-1A22-4DF7CF089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4787" y="1317624"/>
            <a:ext cx="1457473" cy="218757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8A37C7-59A9-79D1-3E86-0EBC50EDB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35884" b="32524"/>
          <a:stretch/>
        </p:blipFill>
        <p:spPr>
          <a:xfrm>
            <a:off x="5867400" y="5092700"/>
            <a:ext cx="3276600" cy="1765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7B43BCE8-3A53-EB5B-581A-9E87110B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1143000"/>
          </a:xfrm>
        </p:spPr>
        <p:txBody>
          <a:bodyPr/>
          <a:lstStyle/>
          <a:p>
            <a:r>
              <a:rPr lang="en-GB" altLang="en-US" b="1"/>
              <a:t>High temperature systems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82944999-7F25-5C38-32E3-7EDFC0B8E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3650"/>
            <a:ext cx="8229600" cy="4525963"/>
          </a:xfrm>
        </p:spPr>
        <p:txBody>
          <a:bodyPr/>
          <a:lstStyle/>
          <a:p>
            <a:r>
              <a:rPr lang="en-GB" altLang="en-US" sz="2800"/>
              <a:t>Parabolic trough collector</a:t>
            </a:r>
          </a:p>
          <a:p>
            <a:endParaRPr lang="en-GB" altLang="en-US" sz="2800"/>
          </a:p>
          <a:p>
            <a:endParaRPr lang="en-GB" altLang="en-US" sz="2800"/>
          </a:p>
          <a:p>
            <a:r>
              <a:rPr lang="en-GB" altLang="en-US" sz="2800"/>
              <a:t>Linear Fresnel collector</a:t>
            </a:r>
          </a:p>
          <a:p>
            <a:endParaRPr lang="en-GB" altLang="en-US" sz="2800"/>
          </a:p>
          <a:p>
            <a:endParaRPr lang="en-GB" altLang="en-US" sz="2800"/>
          </a:p>
          <a:p>
            <a:r>
              <a:rPr lang="en-GB" altLang="en-US" sz="2800"/>
              <a:t>Solar dish</a:t>
            </a:r>
          </a:p>
          <a:p>
            <a:endParaRPr lang="en-GB" altLang="en-US" sz="2800"/>
          </a:p>
          <a:p>
            <a:r>
              <a:rPr lang="en-GB" altLang="en-US" sz="2800"/>
              <a:t>Solar tower</a:t>
            </a:r>
          </a:p>
        </p:txBody>
      </p:sp>
      <p:pic>
        <p:nvPicPr>
          <p:cNvPr id="4" name="Picture 3" descr="12d">
            <a:extLst>
              <a:ext uri="{FF2B5EF4-FFF2-40B4-BE49-F238E27FC236}">
                <a16:creationId xmlns:a16="http://schemas.microsoft.com/office/drawing/2014/main" id="{A535BC3C-489C-2E1D-0C87-2D9D0662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/>
          <a:stretch>
            <a:fillRect/>
          </a:stretch>
        </p:blipFill>
        <p:spPr bwMode="auto">
          <a:xfrm>
            <a:off x="4740275" y="903288"/>
            <a:ext cx="131603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usra_mirrors_tilted">
            <a:extLst>
              <a:ext uri="{FF2B5EF4-FFF2-40B4-BE49-F238E27FC236}">
                <a16:creationId xmlns:a16="http://schemas.microsoft.com/office/drawing/2014/main" id="{B2DD2134-3306-DFA9-A02B-2F674450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641600"/>
            <a:ext cx="21082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urodish14">
            <a:extLst>
              <a:ext uri="{FF2B5EF4-FFF2-40B4-BE49-F238E27FC236}">
                <a16:creationId xmlns:a16="http://schemas.microsoft.com/office/drawing/2014/main" id="{253A4ADF-43FD-335E-EED4-3A85F725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4114800"/>
            <a:ext cx="190817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OWER1">
            <a:extLst>
              <a:ext uri="{FF2B5EF4-FFF2-40B4-BE49-F238E27FC236}">
                <a16:creationId xmlns:a16="http://schemas.microsoft.com/office/drawing/2014/main" id="{032818FB-75E3-4DFE-0B55-FFFABC10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5432425"/>
            <a:ext cx="20399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emasolar">
            <a:extLst>
              <a:ext uri="{FF2B5EF4-FFF2-40B4-BE49-F238E27FC236}">
                <a16:creationId xmlns:a16="http://schemas.microsoft.com/office/drawing/2014/main" id="{9FE245C5-7D4A-894D-8187-19338E7BB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470525"/>
            <a:ext cx="19859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8A0B78-961E-DF71-02DD-3B7C0DC7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638968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dirty="0" err="1">
                <a:solidFill>
                  <a:schemeClr val="accent6"/>
                </a:solidFill>
              </a:rPr>
              <a:t>Gemasolar</a:t>
            </a:r>
            <a:endParaRPr lang="en-GB" altLang="en-US" sz="1600" dirty="0">
              <a:solidFill>
                <a:schemeClr val="accent6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6E3D1C0-12D0-D6C7-EA60-A74E04054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2100"/>
            <a:ext cx="16859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ENTRAL8">
            <a:extLst>
              <a:ext uri="{FF2B5EF4-FFF2-40B4-BE49-F238E27FC236}">
                <a16:creationId xmlns:a16="http://schemas.microsoft.com/office/drawing/2014/main" id="{482DB28E-0D65-26E6-465C-DC637652E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3663950"/>
            <a:ext cx="12382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TC1">
            <a:extLst>
              <a:ext uri="{FF2B5EF4-FFF2-40B4-BE49-F238E27FC236}">
                <a16:creationId xmlns:a16="http://schemas.microsoft.com/office/drawing/2014/main" id="{EAC1F01A-F6F1-B006-E5F8-04E0B518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/>
          <a:stretch>
            <a:fillRect/>
          </a:stretch>
        </p:blipFill>
        <p:spPr bwMode="auto">
          <a:xfrm>
            <a:off x="6108700" y="914400"/>
            <a:ext cx="2768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ENTRAL1">
            <a:extLst>
              <a:ext uri="{FF2B5EF4-FFF2-40B4-BE49-F238E27FC236}">
                <a16:creationId xmlns:a16="http://schemas.microsoft.com/office/drawing/2014/main" id="{673E1B9B-2D7B-6D49-3571-D1BA4F31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5" r="3365" b="6979"/>
          <a:stretch>
            <a:fillRect/>
          </a:stretch>
        </p:blipFill>
        <p:spPr bwMode="auto">
          <a:xfrm>
            <a:off x="6446838" y="4102100"/>
            <a:ext cx="1360487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D3A630-6757-A98C-57F0-D9DBEC6C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6416675"/>
            <a:ext cx="995362" cy="3397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dirty="0">
                <a:solidFill>
                  <a:schemeClr val="accent6"/>
                </a:solidFill>
              </a:rPr>
              <a:t>Solar 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82925C53-11F2-6B22-B9C6-8B585D35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b="1" dirty="0"/>
              <a:t>Concentrating Solar Thermal Power Global Capacity, by Country/Region, 2016–2024</a:t>
            </a:r>
          </a:p>
        </p:txBody>
      </p:sp>
      <p:sp>
        <p:nvSpPr>
          <p:cNvPr id="61443" name="TextBox 3">
            <a:extLst>
              <a:ext uri="{FF2B5EF4-FFF2-40B4-BE49-F238E27FC236}">
                <a16:creationId xmlns:a16="http://schemas.microsoft.com/office/drawing/2014/main" id="{758369DF-CE72-180B-DA1D-EF947E6D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6550025"/>
            <a:ext cx="434816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EEB12D5-991E-50AC-727F-C5E4D34E589A}"/>
              </a:ext>
            </a:extLst>
          </p:cNvPr>
          <p:cNvSpPr txBox="1"/>
          <p:nvPr/>
        </p:nvSpPr>
        <p:spPr>
          <a:xfrm>
            <a:off x="990600" y="5827713"/>
            <a:ext cx="7419975" cy="58420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kern="0" dirty="0">
                <a:solidFill>
                  <a:schemeClr val="accent6"/>
                </a:solidFill>
                <a:latin typeface="Times New Roman" pitchFamily="18"/>
                <a:cs typeface="Times New Roman" pitchFamily="18"/>
              </a:rPr>
              <a:t>Many CSP systems are under development in many countries of the world</a:t>
            </a:r>
          </a:p>
          <a:p>
            <a:pPr marL="285750" indent="-285750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kern="0" dirty="0">
                <a:solidFill>
                  <a:schemeClr val="accent6"/>
                </a:solidFill>
                <a:latin typeface="Times New Roman" pitchFamily="18"/>
                <a:cs typeface="Times New Roman" pitchFamily="18"/>
              </a:rPr>
              <a:t>All new facilities incorporate thermal ENERGY STORAGE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0A126-211F-CE19-E244-EA1D90EA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57" y="1535142"/>
            <a:ext cx="6842846" cy="414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637C-702C-5768-102C-29F74200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542549"/>
          </a:xfrm>
        </p:spPr>
        <p:txBody>
          <a:bodyPr/>
          <a:lstStyle/>
          <a:p>
            <a:r>
              <a:rPr lang="en-CY" sz="2800" b="1" dirty="0"/>
              <a:t>Biggest CSP: </a:t>
            </a:r>
            <a:r>
              <a:rPr lang="en-GB" sz="2800" dirty="0"/>
              <a:t>Noor </a:t>
            </a:r>
            <a:r>
              <a:rPr lang="en-GB" sz="2800" dirty="0" err="1"/>
              <a:t>Ouarzazate</a:t>
            </a:r>
            <a:r>
              <a:rPr lang="en-GB" sz="2800" dirty="0"/>
              <a:t> Solar Complex, Morocco (2018), rated capacity: 510 MW, and thermal storage capacity of 3005 MWh, enabling a discharge of 5.9 hours</a:t>
            </a:r>
            <a:endParaRPr lang="en-CY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3241F8-BA2E-E60E-D2F1-03598BC5F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29108"/>
            <a:ext cx="7559565" cy="50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5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3DD231B1-8F8C-7632-5B71-C02F508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r>
              <a:rPr lang="en-GB" altLang="en-US" b="1"/>
              <a:t>Industrial Process Heat-Solar Juice</a:t>
            </a:r>
          </a:p>
        </p:txBody>
      </p:sp>
      <p:pic>
        <p:nvPicPr>
          <p:cNvPr id="57346" name="Picture 4">
            <a:extLst>
              <a:ext uri="{FF2B5EF4-FFF2-40B4-BE49-F238E27FC236}">
                <a16:creationId xmlns:a16="http://schemas.microsoft.com/office/drawing/2014/main" id="{C09A510A-2F99-71E0-9A61-FBD365B1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0247" r="59842" b="22839"/>
          <a:stretch>
            <a:fillRect/>
          </a:stretch>
        </p:blipFill>
        <p:spPr bwMode="auto">
          <a:xfrm>
            <a:off x="4665663" y="990600"/>
            <a:ext cx="42989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>
            <a:extLst>
              <a:ext uri="{FF2B5EF4-FFF2-40B4-BE49-F238E27FC236}">
                <a16:creationId xmlns:a16="http://schemas.microsoft.com/office/drawing/2014/main" id="{63D6907F-02EF-D2B3-9BE9-390C6FD0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3429000"/>
            <a:ext cx="37052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1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</a:rPr>
              <a:t>• </a:t>
            </a:r>
            <a:r>
              <a:rPr lang="en-GB" altLang="en-US" sz="1800" u="sng"/>
              <a:t>Parabolic trough collector (PTC)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-96 m collector length (2</a:t>
            </a:r>
            <a:r>
              <a:rPr lang="en-GB" altLang="en-US" sz="1200">
                <a:latin typeface="Verdana" panose="020B0604030504040204" pitchFamily="34" charset="0"/>
              </a:rPr>
              <a:t>×</a:t>
            </a:r>
            <a:r>
              <a:rPr lang="en-GB" altLang="en-US" sz="1600"/>
              <a:t>48 m rows)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-Aperture 3 m (mid-size)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-Oil temperature: 425</a:t>
            </a:r>
            <a:r>
              <a:rPr lang="en-GB" altLang="en-US" sz="1200">
                <a:latin typeface="Verdana" panose="020B0604030504040204" pitchFamily="34" charset="0"/>
              </a:rPr>
              <a:t>°</a:t>
            </a:r>
            <a:r>
              <a:rPr lang="en-GB" altLang="en-US" sz="1600"/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panose="020B0604020202020204" pitchFamily="34" charset="0"/>
              </a:rPr>
              <a:t>• </a:t>
            </a:r>
            <a:r>
              <a:rPr lang="en-GB" altLang="en-US" sz="1800" u="sng"/>
              <a:t>Concrete Thermal Energy Storage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-Capacity: 600 kWh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-2 modules (each 300 kWh)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-Each module consists of 2 concrete blocks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-Length per block: 5 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2DB95-0FA9-3B89-4A5B-2CDD839A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251200"/>
            <a:ext cx="188277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 descr="A close up of a fence&#13;&#10;&#13;&#10;Description generated with high confidence">
            <a:extLst>
              <a:ext uri="{FF2B5EF4-FFF2-40B4-BE49-F238E27FC236}">
                <a16:creationId xmlns:a16="http://schemas.microsoft.com/office/drawing/2014/main" id="{05CBDEBB-59A6-2060-A02A-0FABBBEC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2" b="7600"/>
          <a:stretch>
            <a:fillRect/>
          </a:stretch>
        </p:blipFill>
        <p:spPr bwMode="auto">
          <a:xfrm>
            <a:off x="0" y="1008063"/>
            <a:ext cx="4656138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D39B7-A7AE-84B8-6BA6-10B745CC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26666" r="6189" b="2222"/>
          <a:stretch>
            <a:fillRect/>
          </a:stretch>
        </p:blipFill>
        <p:spPr bwMode="auto">
          <a:xfrm>
            <a:off x="5438775" y="3379788"/>
            <a:ext cx="34464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01626-06FC-2792-3F0C-34CB5D78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248025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199A90-2E6C-91CC-755E-A82098F8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3600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Storage and plantroom containers     Concrete</a:t>
            </a:r>
            <a:br>
              <a:rPr lang="en-GB" altLang="en-US" sz="1800">
                <a:latin typeface="Arial" panose="020B0604020202020204" pitchFamily="34" charset="0"/>
              </a:rPr>
            </a:br>
            <a:r>
              <a:rPr lang="en-GB" altLang="en-US" sz="1800">
                <a:latin typeface="Arial" panose="020B0604020202020204" pitchFamily="34" charset="0"/>
              </a:rPr>
              <a:t>                                                            storage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BCF1DF7-B759-5A2D-E36F-3EEEE706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Photovoltaics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749C6BCB-DCF6-9BF8-67C6-9B1F7AD2A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5238"/>
            <a:ext cx="8229600" cy="4525962"/>
          </a:xfrm>
        </p:spPr>
        <p:txBody>
          <a:bodyPr/>
          <a:lstStyle/>
          <a:p>
            <a:r>
              <a:rPr lang="en-GB" altLang="en-US" sz="2800"/>
              <a:t>Four basic technologies:</a:t>
            </a:r>
          </a:p>
          <a:p>
            <a:pPr lvl="1"/>
            <a:r>
              <a:rPr lang="en-GB" altLang="en-US" sz="2400"/>
              <a:t>Polycrystalline silicon cells</a:t>
            </a:r>
          </a:p>
          <a:p>
            <a:pPr lvl="1"/>
            <a:r>
              <a:rPr lang="en-GB" altLang="en-US" sz="2400"/>
              <a:t>Monocrystalline silicon cells</a:t>
            </a:r>
          </a:p>
          <a:p>
            <a:pPr lvl="1"/>
            <a:r>
              <a:rPr lang="en-GB" altLang="en-US" sz="2400"/>
              <a:t>Amorphous silicon cells</a:t>
            </a:r>
          </a:p>
          <a:p>
            <a:pPr lvl="1"/>
            <a:endParaRPr lang="en-GB" altLang="en-US" sz="2400"/>
          </a:p>
          <a:p>
            <a:pPr lvl="1"/>
            <a:endParaRPr lang="en-GB" altLang="en-US" sz="2400"/>
          </a:p>
          <a:p>
            <a:pPr lvl="1"/>
            <a:endParaRPr lang="en-GB" altLang="en-US" sz="2400"/>
          </a:p>
          <a:p>
            <a:pPr lvl="1"/>
            <a:endParaRPr lang="en-GB" altLang="en-US" sz="2400"/>
          </a:p>
          <a:p>
            <a:pPr lvl="1"/>
            <a:endParaRPr lang="en-GB" altLang="en-US" sz="2400"/>
          </a:p>
          <a:p>
            <a:pPr lvl="1"/>
            <a:r>
              <a:rPr lang="en-GB" altLang="en-US" sz="2400"/>
              <a:t>Other thin film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6C19C-5267-E64A-4C9F-31180E0F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5" b="21143"/>
          <a:stretch>
            <a:fillRect/>
          </a:stretch>
        </p:blipFill>
        <p:spPr bwMode="auto">
          <a:xfrm>
            <a:off x="1541463" y="3124200"/>
            <a:ext cx="623093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C386937B-7921-EDB2-AA51-1CEFF936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10200"/>
            <a:ext cx="15240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9">
            <a:extLst>
              <a:ext uri="{FF2B5EF4-FFF2-40B4-BE49-F238E27FC236}">
                <a16:creationId xmlns:a16="http://schemas.microsoft.com/office/drawing/2014/main" id="{9F222427-BFC2-DB5D-D07A-9E415EFF76CF}"/>
              </a:ext>
            </a:extLst>
          </p:cNvPr>
          <p:cNvGrpSpPr>
            <a:grpSpLocks/>
          </p:cNvGrpSpPr>
          <p:nvPr/>
        </p:nvGrpSpPr>
        <p:grpSpPr bwMode="auto">
          <a:xfrm>
            <a:off x="5248275" y="5437188"/>
            <a:ext cx="2295525" cy="1116012"/>
            <a:chOff x="5136504" y="5636114"/>
            <a:chExt cx="2296881" cy="1115147"/>
          </a:xfrm>
        </p:grpSpPr>
        <p:pic>
          <p:nvPicPr>
            <p:cNvPr id="58375" name="Picture 6">
              <a:extLst>
                <a:ext uri="{FF2B5EF4-FFF2-40B4-BE49-F238E27FC236}">
                  <a16:creationId xmlns:a16="http://schemas.microsoft.com/office/drawing/2014/main" id="{6CDB4673-6158-03F5-CE75-3CA229A21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504" y="5636114"/>
              <a:ext cx="2296881" cy="1115147"/>
            </a:xfrm>
            <a:prstGeom prst="rect">
              <a:avLst/>
            </a:prstGeom>
            <a:noFill/>
            <a:ln>
              <a:noFill/>
            </a:ln>
            <a:effectLst>
              <a:outerShdw dist="38103" dir="108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6" name="Rectangle 2">
              <a:extLst>
                <a:ext uri="{FF2B5EF4-FFF2-40B4-BE49-F238E27FC236}">
                  <a16:creationId xmlns:a16="http://schemas.microsoft.com/office/drawing/2014/main" id="{F147993D-FE92-0238-9BAB-D8ADCBF6E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504" y="5636114"/>
              <a:ext cx="2296881" cy="21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7030A0"/>
                  </a:solidFill>
                </a:rPr>
                <a:t> </a:t>
              </a:r>
            </a:p>
          </p:txBody>
        </p:sp>
      </p:grpSp>
      <p:pic>
        <p:nvPicPr>
          <p:cNvPr id="9" name="Picture 8" descr="Solarflexzelle4">
            <a:extLst>
              <a:ext uri="{FF2B5EF4-FFF2-40B4-BE49-F238E27FC236}">
                <a16:creationId xmlns:a16="http://schemas.microsoft.com/office/drawing/2014/main" id="{A0F13EDA-ECF8-92E7-53FF-22D24E09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54650"/>
            <a:ext cx="1330325" cy="1101725"/>
          </a:xfrm>
          <a:prstGeom prst="rect">
            <a:avLst/>
          </a:prstGeom>
          <a:noFill/>
          <a:ln>
            <a:noFill/>
          </a:ln>
          <a:effectLst>
            <a:outerShdw dist="38098" dir="7799737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338914B8-67F8-F8D6-4CC5-E016F46C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152400"/>
            <a:ext cx="7772400" cy="1143000"/>
          </a:xfrm>
        </p:spPr>
        <p:txBody>
          <a:bodyPr/>
          <a:lstStyle/>
          <a:p>
            <a:r>
              <a:rPr lang="en-US" altLang="en-US" b="1"/>
              <a:t>Convincing Evidence</a:t>
            </a:r>
          </a:p>
        </p:txBody>
      </p:sp>
      <p:pic>
        <p:nvPicPr>
          <p:cNvPr id="18434" name="Picture 2" descr="A beach covered in snow&#10;&#10;Description automatically generated">
            <a:extLst>
              <a:ext uri="{FF2B5EF4-FFF2-40B4-BE49-F238E27FC236}">
                <a16:creationId xmlns:a16="http://schemas.microsoft.com/office/drawing/2014/main" id="{84ED526F-4D4E-C43F-96B7-BAF92285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/>
          <a:stretch>
            <a:fillRect/>
          </a:stretch>
        </p:blipFill>
        <p:spPr bwMode="auto">
          <a:xfrm>
            <a:off x="3130550" y="1395413"/>
            <a:ext cx="30019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16E37906-72A2-F61E-040E-F30F02F1E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5" y="1458913"/>
            <a:ext cx="2239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Melting polar ice caps</a:t>
            </a:r>
          </a:p>
        </p:txBody>
      </p:sp>
      <p:pic>
        <p:nvPicPr>
          <p:cNvPr id="18438" name="Picture 8" descr="A polar bear in the snow&#10;&#10;Description automatically generated">
            <a:extLst>
              <a:ext uri="{FF2B5EF4-FFF2-40B4-BE49-F238E27FC236}">
                <a16:creationId xmlns:a16="http://schemas.microsoft.com/office/drawing/2014/main" id="{54B1C7F6-6865-5857-A09A-19DA36F2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8"/>
          <a:stretch>
            <a:fillRect/>
          </a:stretch>
        </p:blipFill>
        <p:spPr bwMode="auto">
          <a:xfrm>
            <a:off x="100615" y="1395413"/>
            <a:ext cx="2873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A picture containing outdoor, grass, water, snow&#10;&#10;Description automatically generated">
            <a:extLst>
              <a:ext uri="{FF2B5EF4-FFF2-40B4-BE49-F238E27FC236}">
                <a16:creationId xmlns:a16="http://schemas.microsoft.com/office/drawing/2014/main" id="{C1A0AEB6-F9E0-D669-9806-2AFE3425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930650"/>
            <a:ext cx="216058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2">
            <a:extLst>
              <a:ext uri="{FF2B5EF4-FFF2-40B4-BE49-F238E27FC236}">
                <a16:creationId xmlns:a16="http://schemas.microsoft.com/office/drawing/2014/main" id="{3E5A2252-02A8-7685-4E2F-4C38FDD21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48113"/>
            <a:ext cx="182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Hurricane Katrina</a:t>
            </a:r>
          </a:p>
        </p:txBody>
      </p:sp>
      <p:pic>
        <p:nvPicPr>
          <p:cNvPr id="18443" name="Picture 16" descr="A picture containing outdoor, smoke, grass, train&#10;&#10;Description automatically generated">
            <a:extLst>
              <a:ext uri="{FF2B5EF4-FFF2-40B4-BE49-F238E27FC236}">
                <a16:creationId xmlns:a16="http://schemas.microsoft.com/office/drawing/2014/main" id="{8F4048E0-DA16-DCCE-265E-C3FBBCA2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t="11378" r="11681" b="4483"/>
          <a:stretch>
            <a:fillRect/>
          </a:stretch>
        </p:blipFill>
        <p:spPr bwMode="auto">
          <a:xfrm>
            <a:off x="6629400" y="3932238"/>
            <a:ext cx="25146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5">
            <a:extLst>
              <a:ext uri="{FF2B5EF4-FFF2-40B4-BE49-F238E27FC236}">
                <a16:creationId xmlns:a16="http://schemas.microsoft.com/office/drawing/2014/main" id="{6F7B8BDF-88C0-D0D4-FB2F-2FCF4C7DF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6418263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Coastal flooding - UK</a:t>
            </a:r>
          </a:p>
        </p:txBody>
      </p:sp>
      <p:pic>
        <p:nvPicPr>
          <p:cNvPr id="3" name="Picture 2" descr="A picture containing tree, outdoor, ground, house&#10;&#10;Description automatically generated">
            <a:extLst>
              <a:ext uri="{FF2B5EF4-FFF2-40B4-BE49-F238E27FC236}">
                <a16:creationId xmlns:a16="http://schemas.microsoft.com/office/drawing/2014/main" id="{9C7CDAE2-7E85-1C7F-B310-B4A14CE4E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15620"/>
          <a:stretch/>
        </p:blipFill>
        <p:spPr>
          <a:xfrm>
            <a:off x="2287763" y="3983037"/>
            <a:ext cx="4295547" cy="2757488"/>
          </a:xfrm>
          <a:prstGeom prst="rect">
            <a:avLst/>
          </a:prstGeom>
        </p:spPr>
      </p:pic>
      <p:sp>
        <p:nvSpPr>
          <p:cNvPr id="18444" name="Rectangle 5">
            <a:extLst>
              <a:ext uri="{FF2B5EF4-FFF2-40B4-BE49-F238E27FC236}">
                <a16:creationId xmlns:a16="http://schemas.microsoft.com/office/drawing/2014/main" id="{D96493F2-874B-525F-94F2-F9B600796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233874"/>
            <a:ext cx="1921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Germany flooding</a:t>
            </a: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C2503B33-EF09-0C9A-6168-5E12E274F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23" y="1899443"/>
            <a:ext cx="2239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Melting polar ice caps</a:t>
            </a:r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1E8D5C5C-4B53-6613-E6F9-E81BCA1B05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8"/>
          <a:stretch/>
        </p:blipFill>
        <p:spPr>
          <a:xfrm>
            <a:off x="6206468" y="1416434"/>
            <a:ext cx="2873375" cy="2378075"/>
          </a:xfrm>
          <a:prstGeom prst="rect">
            <a:avLst/>
          </a:prstGeom>
        </p:spPr>
      </p:pic>
      <p:sp>
        <p:nvSpPr>
          <p:cNvPr id="18439" name="Rectangle 6">
            <a:extLst>
              <a:ext uri="{FF2B5EF4-FFF2-40B4-BE49-F238E27FC236}">
                <a16:creationId xmlns:a16="http://schemas.microsoft.com/office/drawing/2014/main" id="{3B0A5D61-8489-C09E-E31E-E5FC95099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978" y="3494042"/>
            <a:ext cx="2097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C000"/>
                </a:solidFill>
              </a:rPr>
              <a:t>Switzerland flooding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01C49B8B-A867-EEA3-F9DE-4A4A40CC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Solar PV Global Capacity and Annual Additions, 2015-2024</a:t>
            </a:r>
          </a:p>
        </p:txBody>
      </p:sp>
      <p:sp>
        <p:nvSpPr>
          <p:cNvPr id="65541" name="TextBox 5">
            <a:extLst>
              <a:ext uri="{FF2B5EF4-FFF2-40B4-BE49-F238E27FC236}">
                <a16:creationId xmlns:a16="http://schemas.microsoft.com/office/drawing/2014/main" id="{76869E9C-0E2D-AE9B-AC81-6FDD81CA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13" y="6477000"/>
            <a:ext cx="434816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8CDE0-6225-2A92-9A26-BA75EF8FD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6"/>
          <a:stretch>
            <a:fillRect/>
          </a:stretch>
        </p:blipFill>
        <p:spPr>
          <a:xfrm>
            <a:off x="672663" y="1526650"/>
            <a:ext cx="7556938" cy="47227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0BD569C3-D87B-AC00-5109-F8851BD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998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Solar PV Global Capacity, Top 10 countries and Rest of the World, 2024</a:t>
            </a:r>
            <a:endParaRPr lang="en-GB" altLang="en-US" sz="360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953EB4E-79F0-981E-C8F3-C6582FBB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6372225"/>
            <a:ext cx="434657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82341-9CB2-8854-2991-2BE157474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/>
          <a:stretch>
            <a:fillRect/>
          </a:stretch>
        </p:blipFill>
        <p:spPr>
          <a:xfrm>
            <a:off x="304800" y="1600200"/>
            <a:ext cx="8747428" cy="4419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74F7F4AD-8C60-41A8-B09B-588FB0AE4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663825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6562" name="Picture 3">
            <a:extLst>
              <a:ext uri="{FF2B5EF4-FFF2-40B4-BE49-F238E27FC236}">
                <a16:creationId xmlns:a16="http://schemas.microsoft.com/office/drawing/2014/main" id="{16C5352C-96CD-C5E0-7CA8-DF1916BE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98371"/>
            <a:ext cx="9144000" cy="344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>
            <a:extLst>
              <a:ext uri="{FF2B5EF4-FFF2-40B4-BE49-F238E27FC236}">
                <a16:creationId xmlns:a16="http://schemas.microsoft.com/office/drawing/2014/main" id="{E16AC942-37A6-8C37-24F3-FB2C3B132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2800" b="1" dirty="0">
                <a:solidFill>
                  <a:srgbClr val="FFFF00"/>
                </a:solidFill>
              </a:rPr>
              <a:t>Kurnool Ultra Mega Solar Park, India – 1000 MW, 2017</a:t>
            </a:r>
          </a:p>
        </p:txBody>
      </p:sp>
      <p:sp>
        <p:nvSpPr>
          <p:cNvPr id="66564" name="Rectangle 5">
            <a:extLst>
              <a:ext uri="{FF2B5EF4-FFF2-40B4-BE49-F238E27FC236}">
                <a16:creationId xmlns:a16="http://schemas.microsoft.com/office/drawing/2014/main" id="{8A12FC6B-1387-B9DE-49BA-64A2956C7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"/>
            <a:ext cx="5410200" cy="2185214"/>
          </a:xfr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Current PV Research:</a:t>
            </a:r>
          </a:p>
          <a:p>
            <a:r>
              <a:rPr lang="en-US" altLang="en-US" sz="1800" b="1" dirty="0">
                <a:solidFill>
                  <a:srgbClr val="FFFF00"/>
                </a:solidFill>
              </a:rPr>
              <a:t>Higher performance cells/modules </a:t>
            </a:r>
          </a:p>
          <a:p>
            <a:r>
              <a:rPr lang="en-US" altLang="en-US" sz="1800" b="1" dirty="0">
                <a:solidFill>
                  <a:srgbClr val="FFFF00"/>
                </a:solidFill>
              </a:rPr>
              <a:t>New nanomaterials applications</a:t>
            </a:r>
          </a:p>
          <a:p>
            <a:r>
              <a:rPr lang="en-US" altLang="en-US" sz="1800" b="1" dirty="0">
                <a:solidFill>
                  <a:srgbClr val="FFFF00"/>
                </a:solidFill>
              </a:rPr>
              <a:t>Advanced manufacturing techniques</a:t>
            </a:r>
          </a:p>
          <a:p>
            <a:r>
              <a:rPr lang="en-US" altLang="en-US" sz="1800" b="1" dirty="0">
                <a:solidFill>
                  <a:srgbClr val="FFFF00"/>
                </a:solidFill>
              </a:rPr>
              <a:t>Trend towards very large systems</a:t>
            </a:r>
          </a:p>
          <a:p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78903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DE3278A0-4AE3-769B-02CB-40BD9608D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98550"/>
            <a:ext cx="7924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latin typeface="Open Sans" panose="020F0502020204030204" pitchFamily="34" charset="0"/>
              </a:rPr>
              <a:t>The largest solar power plant in the world right now.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latin typeface="Open Sans" panose="020F0502020204030204" pitchFamily="34" charset="0"/>
              </a:rPr>
              <a:t>Installed in Zhongwei, Ningxia.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latin typeface="Open Sans" panose="020F0502020204030204" pitchFamily="34" charset="0"/>
              </a:rPr>
              <a:t>Tengger desert (Inner Mongolia).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latin typeface="Open Sans" panose="020F0502020204030204" pitchFamily="34" charset="0"/>
              </a:rPr>
              <a:t>The area of the solar field is 1,200 km</a:t>
            </a:r>
            <a:r>
              <a:rPr lang="en-GB" altLang="en-US" sz="2400" baseline="30000">
                <a:latin typeface="Open Sans" panose="020F0502020204030204" pitchFamily="34" charset="0"/>
              </a:rPr>
              <a:t>2</a:t>
            </a:r>
            <a:r>
              <a:rPr lang="en-GB" altLang="en-US" sz="2400">
                <a:latin typeface="Open Sans" panose="020F0502020204030204" pitchFamily="34" charset="0"/>
              </a:rPr>
              <a:t> 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pic>
        <p:nvPicPr>
          <p:cNvPr id="70658" name="Picture 3">
            <a:extLst>
              <a:ext uri="{FF2B5EF4-FFF2-40B4-BE49-F238E27FC236}">
                <a16:creationId xmlns:a16="http://schemas.microsoft.com/office/drawing/2014/main" id="{AB57878C-1BA0-2659-2528-DEFCA23B5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b="12416"/>
          <a:stretch/>
        </p:blipFill>
        <p:spPr bwMode="auto">
          <a:xfrm>
            <a:off x="457200" y="2784742"/>
            <a:ext cx="8229600" cy="38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>
            <a:extLst>
              <a:ext uri="{FF2B5EF4-FFF2-40B4-BE49-F238E27FC236}">
                <a16:creationId xmlns:a16="http://schemas.microsoft.com/office/drawing/2014/main" id="{8E4F1FE0-4503-8E97-C09F-C408F761C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70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4800" b="1">
              <a:solidFill>
                <a:srgbClr val="FF0000"/>
              </a:solidFill>
            </a:endParaRPr>
          </a:p>
        </p:txBody>
      </p:sp>
      <p:sp>
        <p:nvSpPr>
          <p:cNvPr id="70660" name="Title 1">
            <a:extLst>
              <a:ext uri="{FF2B5EF4-FFF2-40B4-BE49-F238E27FC236}">
                <a16:creationId xmlns:a16="http://schemas.microsoft.com/office/drawing/2014/main" id="{044E165F-EDA5-4359-373F-E20C6D27E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7038"/>
            <a:ext cx="868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Montserrat" panose="020F0502020204030204" pitchFamily="34" charset="0"/>
              </a:rPr>
              <a:t>Tengger Desert Solar Park – 1547MW – China</a:t>
            </a:r>
            <a:endParaRPr lang="en-GB" altLang="en-US" sz="2800">
              <a:latin typeface="Montserra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5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FDEA68DB-F0D2-6B1F-D93A-652D83C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94" y="160337"/>
            <a:ext cx="8229600" cy="1143000"/>
          </a:xfrm>
        </p:spPr>
        <p:txBody>
          <a:bodyPr/>
          <a:lstStyle/>
          <a:p>
            <a:r>
              <a:rPr lang="en-GB" altLang="en-US" sz="4800" b="1" dirty="0">
                <a:solidFill>
                  <a:srgbClr val="FF0000"/>
                </a:solidFill>
              </a:rPr>
              <a:t>Hydro Power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E396CB5A-A1A6-4BD3-EEC7-A3F383BF1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5" y="1292826"/>
            <a:ext cx="8491538" cy="5565173"/>
          </a:xfrm>
        </p:spPr>
        <p:txBody>
          <a:bodyPr/>
          <a:lstStyle/>
          <a:p>
            <a:r>
              <a:rPr lang="en-US" altLang="en-US" b="1" dirty="0"/>
              <a:t>Comes in a variety of sizes:</a:t>
            </a:r>
          </a:p>
          <a:p>
            <a:r>
              <a:rPr lang="en-US" altLang="en-US" b="1" u="sng" dirty="0"/>
              <a:t>Large</a:t>
            </a:r>
            <a:r>
              <a:rPr lang="en-US" altLang="en-US" b="1" dirty="0"/>
              <a:t> Hydro (&gt;10 MW)</a:t>
            </a:r>
          </a:p>
          <a:p>
            <a:pPr lvl="1"/>
            <a:r>
              <a:rPr lang="en-US" altLang="en-US" dirty="0"/>
              <a:t>18 GW scheme at the Three Gorges, China (largest) now expanded to 70 GW</a:t>
            </a:r>
          </a:p>
          <a:p>
            <a:pPr lvl="1"/>
            <a:r>
              <a:rPr lang="en-US" altLang="en-US" dirty="0"/>
              <a:t>An example of Large Hydro ( &gt; 10 MW)</a:t>
            </a:r>
          </a:p>
          <a:p>
            <a:r>
              <a:rPr lang="en-US" altLang="en-US" b="1" u="sng" dirty="0"/>
              <a:t>Small</a:t>
            </a:r>
            <a:r>
              <a:rPr lang="en-US" altLang="en-US" b="1" dirty="0"/>
              <a:t> Hydro (1 – 10 MW)</a:t>
            </a:r>
          </a:p>
          <a:p>
            <a:r>
              <a:rPr lang="en-US" altLang="en-US" b="1" u="sng" dirty="0"/>
              <a:t>Mini</a:t>
            </a:r>
            <a:r>
              <a:rPr lang="en-US" altLang="en-US" b="1" dirty="0"/>
              <a:t> Hydro (100 kW – 1 MW)</a:t>
            </a:r>
          </a:p>
          <a:p>
            <a:r>
              <a:rPr lang="en-US" altLang="en-US" b="1" u="sng" dirty="0"/>
              <a:t>Micro</a:t>
            </a:r>
            <a:r>
              <a:rPr lang="en-US" altLang="en-US" b="1" dirty="0"/>
              <a:t> Hydro (&lt; 100 kW)</a:t>
            </a:r>
          </a:p>
          <a:p>
            <a:endParaRPr lang="en-US" altLang="en-US" sz="1800" b="1" dirty="0"/>
          </a:p>
          <a:p>
            <a:r>
              <a:rPr lang="en-US" altLang="en-US" b="1" dirty="0"/>
              <a:t>And finally, </a:t>
            </a:r>
            <a:r>
              <a:rPr lang="en-US" altLang="en-US" b="1" u="sng" dirty="0"/>
              <a:t>Pico</a:t>
            </a:r>
            <a:r>
              <a:rPr lang="en-US" altLang="en-US" b="1" dirty="0"/>
              <a:t> Hydro (&lt; 5 kW)…</a:t>
            </a:r>
            <a:endParaRPr lang="en-GB" altLang="en-US" b="1" dirty="0"/>
          </a:p>
          <a:p>
            <a:endParaRPr lang="en-US" altLang="en-US" dirty="0"/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78E59557-892E-050C-91E8-9C8DCD0E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57131"/>
            <a:ext cx="2835275" cy="22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87507EF2-E4EB-90F0-7F91-B9EAA637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Hydropower Global Capacity, Shares of Top 10 Countries and Rest of World, 2024</a:t>
            </a:r>
          </a:p>
        </p:txBody>
      </p:sp>
      <p:sp>
        <p:nvSpPr>
          <p:cNvPr id="78854" name="TextBox 4">
            <a:extLst>
              <a:ext uri="{FF2B5EF4-FFF2-40B4-BE49-F238E27FC236}">
                <a16:creationId xmlns:a16="http://schemas.microsoft.com/office/drawing/2014/main" id="{26308266-13C7-E9DF-D6FC-E18BA3BD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7" y="6429374"/>
            <a:ext cx="50387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5" name="Content Placeholder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37568136-4DFF-479A-CC57-59F79452C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6"/>
          <a:stretch/>
        </p:blipFill>
        <p:spPr>
          <a:xfrm>
            <a:off x="6553200" y="1905000"/>
            <a:ext cx="2269279" cy="353051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EB157-328D-6777-A4B0-585509D04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1684"/>
          <a:stretch>
            <a:fillRect/>
          </a:stretch>
        </p:blipFill>
        <p:spPr>
          <a:xfrm>
            <a:off x="228600" y="1905001"/>
            <a:ext cx="6248400" cy="37597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1E1A742D-F691-76F9-1962-F3321B3A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300" y="274638"/>
            <a:ext cx="5824538" cy="1143000"/>
          </a:xfrm>
        </p:spPr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Wind Power</a:t>
            </a:r>
          </a:p>
        </p:txBody>
      </p:sp>
      <p:pic>
        <p:nvPicPr>
          <p:cNvPr id="74754" name="Picture 3">
            <a:extLst>
              <a:ext uri="{FF2B5EF4-FFF2-40B4-BE49-F238E27FC236}">
                <a16:creationId xmlns:a16="http://schemas.microsoft.com/office/drawing/2014/main" id="{20593A4F-3F44-C4B8-7C35-4900945E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27" y="1417638"/>
            <a:ext cx="501999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>
            <a:extLst>
              <a:ext uri="{FF2B5EF4-FFF2-40B4-BE49-F238E27FC236}">
                <a16:creationId xmlns:a16="http://schemas.microsoft.com/office/drawing/2014/main" id="{7E2A185D-3232-BB51-C633-909B5015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494" y="4648200"/>
            <a:ext cx="5050506" cy="173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>
            <a:extLst>
              <a:ext uri="{FF2B5EF4-FFF2-40B4-BE49-F238E27FC236}">
                <a16:creationId xmlns:a16="http://schemas.microsoft.com/office/drawing/2014/main" id="{5C606A97-A1F9-EB1A-2F40-0BB7AFC384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26895" b="31479"/>
          <a:stretch/>
        </p:blipFill>
        <p:spPr>
          <a:xfrm>
            <a:off x="19050" y="3503612"/>
            <a:ext cx="4019550" cy="3222625"/>
          </a:xfrm>
        </p:spPr>
      </p:pic>
      <p:pic>
        <p:nvPicPr>
          <p:cNvPr id="74757" name="Picture 2">
            <a:extLst>
              <a:ext uri="{FF2B5EF4-FFF2-40B4-BE49-F238E27FC236}">
                <a16:creationId xmlns:a16="http://schemas.microsoft.com/office/drawing/2014/main" id="{C24D28CF-9E38-91AE-D41F-B792EFD2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763"/>
            <a:ext cx="30607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495CB966-5438-1E4E-1672-2AB5CBED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Wind Power Global Capacity and Annual Additions, 2015–2024</a:t>
            </a:r>
          </a:p>
        </p:txBody>
      </p:sp>
      <p:sp>
        <p:nvSpPr>
          <p:cNvPr id="81923" name="TextBox 4">
            <a:extLst>
              <a:ext uri="{FF2B5EF4-FFF2-40B4-BE49-F238E27FC236}">
                <a16:creationId xmlns:a16="http://schemas.microsoft.com/office/drawing/2014/main" id="{BEDC8EE6-FA1A-E2B5-E824-0938FBB4E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275388"/>
            <a:ext cx="434657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5E5C6-C03C-65BC-F6B8-AF41B60EA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54340"/>
            <a:ext cx="8033601" cy="45974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5890FA1-C56B-97FE-8869-39776A2B8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3"/>
          <a:stretch/>
        </p:blipFill>
        <p:spPr>
          <a:xfrm>
            <a:off x="1505315" y="1654340"/>
            <a:ext cx="1406525" cy="1574800"/>
          </a:xfrm>
          <a:prstGeom prst="rect">
            <a:avLst/>
          </a:prstGeom>
        </p:spPr>
      </p:pic>
      <p:pic>
        <p:nvPicPr>
          <p:cNvPr id="7" name="Picture 6" descr="A yellow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C3856A53-FBC4-C0D3-372A-E3ACD0872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9"/>
          <a:stretch>
            <a:fillRect/>
          </a:stretch>
        </p:blipFill>
        <p:spPr>
          <a:xfrm>
            <a:off x="3048000" y="1752600"/>
            <a:ext cx="1656127" cy="95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599CFA0C-534B-4D4E-27E6-D3CEB675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Biomass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391D603D-A114-8334-57B6-153F20C3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236663"/>
            <a:ext cx="8229600" cy="4525962"/>
          </a:xfrm>
        </p:spPr>
        <p:txBody>
          <a:bodyPr/>
          <a:lstStyle/>
          <a:p>
            <a:r>
              <a:rPr lang="en-GB" altLang="en-US"/>
              <a:t>Main areas:</a:t>
            </a:r>
          </a:p>
          <a:p>
            <a:pPr lvl="1"/>
            <a:r>
              <a:rPr lang="en-GB" altLang="en-US"/>
              <a:t>Biomass</a:t>
            </a:r>
          </a:p>
          <a:p>
            <a:pPr lvl="1"/>
            <a:r>
              <a:rPr lang="en-GB" altLang="en-US"/>
              <a:t>Biogas</a:t>
            </a:r>
          </a:p>
          <a:p>
            <a:pPr lvl="1"/>
            <a:r>
              <a:rPr lang="en-GB" altLang="en-US"/>
              <a:t>Biofuels (biodiesel)</a:t>
            </a:r>
          </a:p>
          <a:p>
            <a:pPr lvl="1"/>
            <a:r>
              <a:rPr lang="en-GB" altLang="en-US"/>
              <a:t>Waste (MSW, landfills [?])</a:t>
            </a:r>
            <a:endParaRPr lang="en-US" altLang="en-US"/>
          </a:p>
        </p:txBody>
      </p:sp>
      <p:pic>
        <p:nvPicPr>
          <p:cNvPr id="78851" name="Picture 4">
            <a:extLst>
              <a:ext uri="{FF2B5EF4-FFF2-40B4-BE49-F238E27FC236}">
                <a16:creationId xmlns:a16="http://schemas.microsoft.com/office/drawing/2014/main" id="{D53FFB76-1EE5-B906-7F86-8658E6BE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190625"/>
            <a:ext cx="26400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>
            <a:extLst>
              <a:ext uri="{FF2B5EF4-FFF2-40B4-BE49-F238E27FC236}">
                <a16:creationId xmlns:a16="http://schemas.microsoft.com/office/drawing/2014/main" id="{B9E5E700-444B-C259-9FC8-37B2F3094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44400" r="24307" b="28667"/>
          <a:stretch>
            <a:fillRect/>
          </a:stretch>
        </p:blipFill>
        <p:spPr bwMode="auto">
          <a:xfrm>
            <a:off x="55563" y="4037013"/>
            <a:ext cx="903287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114F8AE2-89F4-393B-111E-5335F77D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/>
              <a:t>Biomass – Question food for fuel?</a:t>
            </a:r>
            <a:endParaRPr lang="en-US" altLang="en-US"/>
          </a:p>
        </p:txBody>
      </p:sp>
      <p:pic>
        <p:nvPicPr>
          <p:cNvPr id="79874" name="Picture 4">
            <a:extLst>
              <a:ext uri="{FF2B5EF4-FFF2-40B4-BE49-F238E27FC236}">
                <a16:creationId xmlns:a16="http://schemas.microsoft.com/office/drawing/2014/main" id="{C860276A-1080-DB44-B15E-19352E0B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252538"/>
            <a:ext cx="31432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56A096BB-C687-E267-731C-194E4610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021138"/>
            <a:ext cx="31432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2">
            <a:extLst>
              <a:ext uri="{FF2B5EF4-FFF2-40B4-BE49-F238E27FC236}">
                <a16:creationId xmlns:a16="http://schemas.microsoft.com/office/drawing/2014/main" id="{E70E1203-BB82-426D-EDD1-DEF7429F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73175"/>
            <a:ext cx="3479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7">
            <a:extLst>
              <a:ext uri="{FF2B5EF4-FFF2-40B4-BE49-F238E27FC236}">
                <a16:creationId xmlns:a16="http://schemas.microsoft.com/office/drawing/2014/main" id="{C642264A-6F71-D40C-66F8-C26266F7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056063"/>
            <a:ext cx="34798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6479">
            <a:extLst>
              <a:ext uri="{FF2B5EF4-FFF2-40B4-BE49-F238E27FC236}">
                <a16:creationId xmlns:a16="http://schemas.microsoft.com/office/drawing/2014/main" id="{FE4D42DE-0587-E9DB-A2AE-20B26FE2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617663"/>
            <a:ext cx="544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69BB1592-4B64-856C-4E21-F8F7BDB14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4911725"/>
            <a:ext cx="3979863" cy="646113"/>
          </a:xfrm>
          <a:prstGeom prst="rect">
            <a:avLst/>
          </a:prstGeom>
          <a:solidFill>
            <a:srgbClr val="FFFF00"/>
          </a:solidFill>
          <a:ln w="9528">
            <a:solidFill>
              <a:srgbClr val="FFFF00"/>
            </a:solidFill>
            <a:miter lim="800000"/>
            <a:headEnd/>
            <a:tailEnd/>
          </a:ln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</a:rPr>
              <a:t>Three years poplar cropping 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</a:rPr>
              <a:t>(ENERGY crops)</a:t>
            </a:r>
          </a:p>
        </p:txBody>
      </p:sp>
      <p:sp>
        <p:nvSpPr>
          <p:cNvPr id="79880" name="TextBox 8">
            <a:extLst>
              <a:ext uri="{FF2B5EF4-FFF2-40B4-BE49-F238E27FC236}">
                <a16:creationId xmlns:a16="http://schemas.microsoft.com/office/drawing/2014/main" id="{05669A42-4B7D-170C-C34E-3D5AF9F82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6437313"/>
            <a:ext cx="3741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ym typeface="Wingdings" pitchFamily="2" charset="2"/>
              </a:rPr>
              <a:t> </a:t>
            </a:r>
            <a:r>
              <a:rPr lang="en-GB" altLang="en-US" sz="1800"/>
              <a:t>Land availability for energy crops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18A2862-7B6F-28AE-B201-B1A803244ED8}"/>
              </a:ext>
            </a:extLst>
          </p:cNvPr>
          <p:cNvSpPr txBox="1"/>
          <p:nvPr/>
        </p:nvSpPr>
        <p:spPr>
          <a:xfrm>
            <a:off x="0" y="130061"/>
            <a:ext cx="8842485" cy="710964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10" b="1" kern="0" dirty="0">
                <a:solidFill>
                  <a:schemeClr val="accent6"/>
                </a:solidFill>
                <a:latin typeface="Calibri"/>
              </a:rPr>
              <a:t>The term </a:t>
            </a:r>
            <a:r>
              <a:rPr lang="en-GB" sz="2010" b="1" u="sng" kern="0" dirty="0">
                <a:solidFill>
                  <a:schemeClr val="accent6"/>
                </a:solidFill>
                <a:latin typeface="Calibri"/>
              </a:rPr>
              <a:t>Climate Crisis </a:t>
            </a:r>
            <a:r>
              <a:rPr lang="en-GB" sz="2010" b="1" kern="0" dirty="0">
                <a:solidFill>
                  <a:schemeClr val="accent6"/>
                </a:solidFill>
                <a:latin typeface="Calibri"/>
              </a:rPr>
              <a:t>represents better the situation instead of </a:t>
            </a:r>
            <a:r>
              <a:rPr lang="en-GB" sz="2010" b="1" u="sng" kern="0" dirty="0">
                <a:solidFill>
                  <a:schemeClr val="accent6"/>
                </a:solidFill>
                <a:latin typeface="Calibri"/>
              </a:rPr>
              <a:t>Climate Change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10" b="1" kern="0" dirty="0">
                <a:solidFill>
                  <a:schemeClr val="accent6"/>
                </a:solidFill>
                <a:latin typeface="Calibri"/>
              </a:rPr>
              <a:t>				or </a:t>
            </a:r>
            <a:r>
              <a:rPr lang="en-GB" sz="2010" b="1" u="sng" kern="0" dirty="0">
                <a:solidFill>
                  <a:schemeClr val="accent6"/>
                </a:solidFill>
                <a:latin typeface="Calibri"/>
              </a:rPr>
              <a:t>Global Warming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8672F4A-A68D-74F8-452F-E0631C4BF821}"/>
              </a:ext>
            </a:extLst>
          </p:cNvPr>
          <p:cNvSpPr txBox="1"/>
          <p:nvPr/>
        </p:nvSpPr>
        <p:spPr>
          <a:xfrm>
            <a:off x="3429000" y="3133014"/>
            <a:ext cx="2700338" cy="523875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kern="0" dirty="0">
                <a:solidFill>
                  <a:schemeClr val="accent6"/>
                </a:solidFill>
                <a:latin typeface="Calibri"/>
              </a:rPr>
              <a:t>Climate refugees</a:t>
            </a:r>
          </a:p>
        </p:txBody>
      </p:sp>
      <p:pic>
        <p:nvPicPr>
          <p:cNvPr id="20483" name="Picture 4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A26AF0E1-4122-7415-F890-FEC1E8D0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11476"/>
          <a:stretch>
            <a:fillRect/>
          </a:stretch>
        </p:blipFill>
        <p:spPr bwMode="auto">
          <a:xfrm>
            <a:off x="31647" y="3656888"/>
            <a:ext cx="3327089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A11DD5CF-1050-F55A-77EC-19E6AA46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r="15073"/>
          <a:stretch>
            <a:fillRect/>
          </a:stretch>
        </p:blipFill>
        <p:spPr bwMode="auto">
          <a:xfrm>
            <a:off x="3403652" y="3677461"/>
            <a:ext cx="2751033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3" descr="A group of people swimming in the water&#10;&#10;Description automatically generated">
            <a:extLst>
              <a:ext uri="{FF2B5EF4-FFF2-40B4-BE49-F238E27FC236}">
                <a16:creationId xmlns:a16="http://schemas.microsoft.com/office/drawing/2014/main" id="{50BA313E-4C9D-7578-F73D-1747D563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3"/>
          <a:stretch>
            <a:fillRect/>
          </a:stretch>
        </p:blipFill>
        <p:spPr bwMode="auto">
          <a:xfrm>
            <a:off x="6096000" y="3680833"/>
            <a:ext cx="3018335" cy="25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83B7BF5-1BEC-489D-FCB7-0AB696A362E8}"/>
              </a:ext>
            </a:extLst>
          </p:cNvPr>
          <p:cNvSpPr txBox="1"/>
          <p:nvPr/>
        </p:nvSpPr>
        <p:spPr>
          <a:xfrm>
            <a:off x="3292745" y="6326291"/>
            <a:ext cx="2800767" cy="401648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10" b="1" kern="0" dirty="0">
                <a:solidFill>
                  <a:schemeClr val="accent6"/>
                </a:solidFill>
                <a:latin typeface="Calibri"/>
              </a:rPr>
              <a:t>Effect of Climate Change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EDABE36-1A28-4D5A-63DC-D08312FC2940}"/>
              </a:ext>
            </a:extLst>
          </p:cNvPr>
          <p:cNvSpPr txBox="1"/>
          <p:nvPr/>
        </p:nvSpPr>
        <p:spPr>
          <a:xfrm>
            <a:off x="3429000" y="5700164"/>
            <a:ext cx="2664512" cy="401648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10" b="1" kern="0" dirty="0">
                <a:solidFill>
                  <a:srgbClr val="FFFF00"/>
                </a:solidFill>
                <a:latin typeface="Calibri"/>
              </a:rPr>
              <a:t>Flooding in India - 2020</a:t>
            </a:r>
          </a:p>
        </p:txBody>
      </p:sp>
      <p:pic>
        <p:nvPicPr>
          <p:cNvPr id="8" name="Picture 7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8458771-1D32-1258-D7AA-F4F48D53EB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0"/>
          <a:stretch/>
        </p:blipFill>
        <p:spPr>
          <a:xfrm>
            <a:off x="69357" y="892782"/>
            <a:ext cx="2978643" cy="2311755"/>
          </a:xfrm>
          <a:prstGeom prst="rect">
            <a:avLst/>
          </a:prstGeom>
        </p:spPr>
      </p:pic>
      <p:pic>
        <p:nvPicPr>
          <p:cNvPr id="11" name="Picture 10" descr="A high angle view of a flooded area&#10;&#10;Description automatically generated with low confidence">
            <a:extLst>
              <a:ext uri="{FF2B5EF4-FFF2-40B4-BE49-F238E27FC236}">
                <a16:creationId xmlns:a16="http://schemas.microsoft.com/office/drawing/2014/main" id="{5D6E57E3-9554-CBDE-3187-7A7F813396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3703"/>
          <a:stretch/>
        </p:blipFill>
        <p:spPr>
          <a:xfrm>
            <a:off x="3124200" y="889827"/>
            <a:ext cx="3581400" cy="2306782"/>
          </a:xfrm>
          <a:prstGeom prst="rect">
            <a:avLst/>
          </a:prstGeom>
        </p:spPr>
      </p:pic>
      <p:pic>
        <p:nvPicPr>
          <p:cNvPr id="15" name="Picture 14" descr="A picture containing tree, outdoor, ground, stone&#10;&#10;Description automatically generated">
            <a:extLst>
              <a:ext uri="{FF2B5EF4-FFF2-40B4-BE49-F238E27FC236}">
                <a16:creationId xmlns:a16="http://schemas.microsoft.com/office/drawing/2014/main" id="{00E4401A-76F1-1AC6-4950-64B272D3AF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r="18725"/>
          <a:stretch/>
        </p:blipFill>
        <p:spPr>
          <a:xfrm>
            <a:off x="6771054" y="956502"/>
            <a:ext cx="2340375" cy="224318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20DD036-A31D-6078-A7E2-66134AA628CD}"/>
              </a:ext>
            </a:extLst>
          </p:cNvPr>
          <p:cNvSpPr txBox="1"/>
          <p:nvPr/>
        </p:nvSpPr>
        <p:spPr>
          <a:xfrm>
            <a:off x="3429000" y="913689"/>
            <a:ext cx="3111749" cy="401648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10" b="1" kern="0" dirty="0">
                <a:solidFill>
                  <a:srgbClr val="FFFF00"/>
                </a:solidFill>
                <a:latin typeface="Calibri"/>
              </a:rPr>
              <a:t>Flooding in Germany - 2021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freeway_283 BIG">
            <a:extLst>
              <a:ext uri="{FF2B5EF4-FFF2-40B4-BE49-F238E27FC236}">
                <a16:creationId xmlns:a16="http://schemas.microsoft.com/office/drawing/2014/main" id="{20A52A52-EA2F-10E7-0847-B97E8C84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5">
            <a:extLst>
              <a:ext uri="{FF2B5EF4-FFF2-40B4-BE49-F238E27FC236}">
                <a16:creationId xmlns:a16="http://schemas.microsoft.com/office/drawing/2014/main" id="{280971E5-EFAB-60F1-E686-F060B9B9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063"/>
            <a:ext cx="8229600" cy="646112"/>
          </a:xfrm>
          <a:prstGeom prst="rect">
            <a:avLst/>
          </a:prstGeom>
          <a:solidFill>
            <a:srgbClr val="333F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FF00"/>
                </a:solidFill>
              </a:rPr>
              <a:t>More than 90% of transport depends on oil, US consumption of its 200 million cars is  3.5 million barrel of oil </a:t>
            </a:r>
            <a:r>
              <a:rPr lang="en-GB" altLang="en-US" sz="1800" b="1" u="sng">
                <a:solidFill>
                  <a:srgbClr val="FFFF00"/>
                </a:solidFill>
              </a:rPr>
              <a:t>per day </a:t>
            </a:r>
            <a:r>
              <a:rPr lang="en-GB" altLang="en-US" sz="1800" b="1">
                <a:solidFill>
                  <a:srgbClr val="FFFF00"/>
                </a:solidFill>
                <a:latin typeface="Wingdings" pitchFamily="2" charset="2"/>
              </a:rPr>
              <a:t></a:t>
            </a:r>
            <a:r>
              <a:rPr lang="en-GB" altLang="en-US" sz="1800" b="1">
                <a:solidFill>
                  <a:srgbClr val="FFFF00"/>
                </a:solidFill>
              </a:rPr>
              <a:t> Prospects for biofuels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B1CDDA3-1BC2-09EC-7F69-5C1D4144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/>
          <a:lstStyle/>
          <a:p>
            <a:r>
              <a:rPr lang="en-GB" altLang="en-US" sz="3200" b="1" dirty="0"/>
              <a:t>Shares of Bioenergy in Total Final Energy Consumption, Overall and by end-use sector, 2022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E50F5D4-2754-5A55-C407-C1EA65D76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6399213"/>
            <a:ext cx="470058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6C563A-FD58-5B1D-D9C5-963640DCA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23296" r="16667" b="20569"/>
          <a:stretch>
            <a:fillRect/>
          </a:stretch>
        </p:blipFill>
        <p:spPr>
          <a:xfrm>
            <a:off x="228600" y="1600200"/>
            <a:ext cx="8742056" cy="395189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938A67F-4E9A-1640-0131-B35A9D2D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474"/>
            <a:ext cx="7924800" cy="1609725"/>
          </a:xfrm>
        </p:spPr>
        <p:txBody>
          <a:bodyPr/>
          <a:lstStyle/>
          <a:p>
            <a:r>
              <a:rPr lang="en-GB" altLang="en-US" sz="4000" b="1" dirty="0"/>
              <a:t>Global Production of Ethanol, Biodiesel and Renewable Diesel 2014-2023</a:t>
            </a:r>
          </a:p>
        </p:txBody>
      </p:sp>
      <p:sp>
        <p:nvSpPr>
          <p:cNvPr id="91141" name="TextBox 5">
            <a:extLst>
              <a:ext uri="{FF2B5EF4-FFF2-40B4-BE49-F238E27FC236}">
                <a16:creationId xmlns:a16="http://schemas.microsoft.com/office/drawing/2014/main" id="{65A871C4-7729-A609-0473-5695FB5F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486526"/>
            <a:ext cx="462438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E58D77-0646-D51D-AEC1-35B981DF6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23243" r="9261" b="17896"/>
          <a:stretch>
            <a:fillRect/>
          </a:stretch>
        </p:blipFill>
        <p:spPr>
          <a:xfrm>
            <a:off x="990600" y="2071418"/>
            <a:ext cx="6934200" cy="43626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25A10CA8-46F9-D57D-7239-9E8A1043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Other areas of renewables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65674B21-CE82-0F71-42DB-2EDDBFC58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800" dirty="0"/>
              <a:t>Ocean energy systems</a:t>
            </a:r>
          </a:p>
          <a:p>
            <a:pPr lvl="1"/>
            <a:r>
              <a:rPr lang="en-GB" altLang="en-US" sz="2400" dirty="0"/>
              <a:t>Wave, tidal energy conversion, OTEC</a:t>
            </a:r>
          </a:p>
          <a:p>
            <a:pPr lvl="1"/>
            <a:r>
              <a:rPr lang="en-GB" altLang="en-US" sz="2400" dirty="0"/>
              <a:t>Total capacity: 513 MW (2024)</a:t>
            </a:r>
          </a:p>
          <a:p>
            <a:endParaRPr lang="en-GB" altLang="en-US" sz="2000" dirty="0"/>
          </a:p>
          <a:p>
            <a:endParaRPr lang="en-GB" altLang="en-US" sz="1100" dirty="0"/>
          </a:p>
          <a:p>
            <a:endParaRPr lang="en-GB" altLang="en-US" sz="2000" dirty="0"/>
          </a:p>
          <a:p>
            <a:r>
              <a:rPr lang="en-GB" altLang="en-US" sz="2800" dirty="0"/>
              <a:t>Geothermal</a:t>
            </a:r>
          </a:p>
          <a:p>
            <a:pPr lvl="1"/>
            <a:r>
              <a:rPr lang="en-GB" altLang="en-US" sz="2400" dirty="0"/>
              <a:t>Global capacity: 15.1 GW (2024)</a:t>
            </a:r>
          </a:p>
          <a:p>
            <a:endParaRPr lang="en-GB" altLang="en-US" sz="2800" dirty="0"/>
          </a:p>
          <a:p>
            <a:endParaRPr lang="en-GB" altLang="en-US" sz="2800" dirty="0"/>
          </a:p>
          <a:p>
            <a:r>
              <a:rPr lang="en-GB" altLang="en-US" sz="2800" dirty="0"/>
              <a:t>Hydrogen </a:t>
            </a:r>
          </a:p>
          <a:p>
            <a:pPr marL="0" indent="0">
              <a:buNone/>
            </a:pPr>
            <a:r>
              <a:rPr lang="en-GB" altLang="en-US" sz="2400" dirty="0"/>
              <a:t>Used both for storage and Fuel Cells</a:t>
            </a:r>
          </a:p>
          <a:p>
            <a:endParaRPr lang="en-GB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AB7A5-0A99-7C7E-68A7-7CC35D2F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926888"/>
            <a:ext cx="18557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4004D-4E03-12ED-4563-A65C275E6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049588"/>
            <a:ext cx="30670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b">
            <a:extLst>
              <a:ext uri="{FF2B5EF4-FFF2-40B4-BE49-F238E27FC236}">
                <a16:creationId xmlns:a16="http://schemas.microsoft.com/office/drawing/2014/main" id="{D5B2BA4D-8DE1-B606-22A4-C7F36404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/>
          <a:stretch>
            <a:fillRect/>
          </a:stretch>
        </p:blipFill>
        <p:spPr bwMode="auto">
          <a:xfrm>
            <a:off x="7221538" y="3049588"/>
            <a:ext cx="18716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erg">
            <a:extLst>
              <a:ext uri="{FF2B5EF4-FFF2-40B4-BE49-F238E27FC236}">
                <a16:creationId xmlns:a16="http://schemas.microsoft.com/office/drawing/2014/main" id="{513D8AEF-304C-ADD3-2A12-A0686DF7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54"/>
          <a:stretch>
            <a:fillRect/>
          </a:stretch>
        </p:blipFill>
        <p:spPr bwMode="auto">
          <a:xfrm>
            <a:off x="2938463" y="3062288"/>
            <a:ext cx="1101725" cy="1339850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EC0334E-D7D1-BF55-560F-809F4902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1470025"/>
            <a:ext cx="183673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idal">
            <a:extLst>
              <a:ext uri="{FF2B5EF4-FFF2-40B4-BE49-F238E27FC236}">
                <a16:creationId xmlns:a16="http://schemas.microsoft.com/office/drawing/2014/main" id="{E866489D-ABF5-831E-0BFB-A8E31E1A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9061"/>
          <a:stretch>
            <a:fillRect/>
          </a:stretch>
        </p:blipFill>
        <p:spPr bwMode="auto">
          <a:xfrm>
            <a:off x="5878513" y="1198563"/>
            <a:ext cx="13112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imagesCAEMIYCP">
            <a:extLst>
              <a:ext uri="{FF2B5EF4-FFF2-40B4-BE49-F238E27FC236}">
                <a16:creationId xmlns:a16="http://schemas.microsoft.com/office/drawing/2014/main" id="{7C3DCC37-410B-F38C-6600-5AAA15FB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919005"/>
            <a:ext cx="2238244" cy="183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8DDE-F8E8-3F3D-6476-3D9591D1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3" y="266700"/>
            <a:ext cx="6324600" cy="1143000"/>
          </a:xfrm>
        </p:spPr>
        <p:txBody>
          <a:bodyPr/>
          <a:lstStyle/>
          <a:p>
            <a:r>
              <a:rPr lang="en-GB" b="1" dirty="0"/>
              <a:t>PV powered EV Charging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50DC9-469C-5036-C1A1-C12902A36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n-GB" sz="2400" dirty="0"/>
              <a:t>PV powered EV charging stations, combine </a:t>
            </a:r>
            <a:br>
              <a:rPr lang="en-GB" sz="2400" dirty="0"/>
            </a:br>
            <a:r>
              <a:rPr lang="en-GB" sz="2400" dirty="0"/>
              <a:t>onsite solar electricity generation  with </a:t>
            </a:r>
            <a:br>
              <a:rPr lang="en-GB" sz="2400" dirty="0"/>
            </a:br>
            <a:r>
              <a:rPr lang="en-GB" sz="2400" dirty="0"/>
              <a:t>EV charging infrastructure, are a sustainable solution for electric vehicle adoption, offering several benefits:</a:t>
            </a:r>
          </a:p>
          <a:p>
            <a:pPr lvl="1"/>
            <a:r>
              <a:rPr lang="en-GB" sz="1800" dirty="0"/>
              <a:t>Reduction in Greenhouse gas emissions (clean PV electricity).</a:t>
            </a:r>
          </a:p>
          <a:p>
            <a:pPr lvl="1"/>
            <a:r>
              <a:rPr lang="en-GB" sz="1800" dirty="0"/>
              <a:t>For house PV systems close to zero transportation cost.</a:t>
            </a:r>
          </a:p>
          <a:p>
            <a:pPr lvl="1"/>
            <a:r>
              <a:rPr lang="en-GB" sz="1800" dirty="0"/>
              <a:t>Smart Charging Control: Possibility to apply smart charging strategies like V2G services, which enhance grid flexibility and maximise solar energy utilisation. </a:t>
            </a:r>
          </a:p>
          <a:p>
            <a:pPr lvl="1"/>
            <a:r>
              <a:rPr lang="en-GB" sz="1800" dirty="0"/>
              <a:t>Possibility for integration with microgrids providing a more efficient and sustainable energy solutions.</a:t>
            </a:r>
          </a:p>
          <a:p>
            <a:pPr lvl="1"/>
            <a:r>
              <a:rPr lang="en-GB" sz="1800" dirty="0"/>
              <a:t>At a bigger scale there are specific challenges for charging Electric Busses with solar energy which offer the potential  for these stations to drive sustainable mobility.</a:t>
            </a:r>
          </a:p>
          <a:p>
            <a:pPr marL="0" indent="0">
              <a:buNone/>
            </a:pPr>
            <a:endParaRPr lang="en-CY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E7EB6-EFEC-C21F-7549-F8C0B14E0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6200"/>
            <a:ext cx="26543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0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FFE7-FF96-BCF6-141A-1A4E09EE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Hydrogen busses: The Future of </a:t>
            </a:r>
            <a:br>
              <a:rPr lang="en-GB" b="1" dirty="0"/>
            </a:br>
            <a:r>
              <a:rPr lang="en-GB" b="1" dirty="0"/>
              <a:t>Clean Public Transport</a:t>
            </a:r>
            <a:endParaRPr lang="en-CY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EC7E-7456-93AB-8B05-E9584F6D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dirty="0"/>
              <a:t>Hydrogen fuel cell buses are a promissing solution for urban trnsportation, offering zero-emission operation and ability to cover long distances without frequent refueling.</a:t>
            </a:r>
          </a:p>
          <a:p>
            <a:r>
              <a:rPr lang="en-CY" dirty="0"/>
              <a:t>Refueling is a quick process-advantage over EV charging.</a:t>
            </a:r>
          </a:p>
          <a:p>
            <a:r>
              <a:rPr lang="en-CY" dirty="0"/>
              <a:t>Routes within cities </a:t>
            </a:r>
            <a:br>
              <a:rPr lang="en-CY" dirty="0"/>
            </a:br>
            <a:r>
              <a:rPr lang="en-CY" dirty="0"/>
              <a:t>eliminate potential </a:t>
            </a:r>
            <a:br>
              <a:rPr lang="en-CY" dirty="0"/>
            </a:br>
            <a:r>
              <a:rPr lang="en-CY" dirty="0"/>
              <a:t>hazards because of </a:t>
            </a:r>
            <a:br>
              <a:rPr lang="en-CY" dirty="0"/>
            </a:br>
            <a:r>
              <a:rPr lang="en-CY" dirty="0"/>
              <a:t>the use of hydrogen.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C6C55-0824-41FA-9453-5A3F2685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67200"/>
            <a:ext cx="4191000" cy="25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31FA79D4-8BE2-DEB0-E7F6-0940C8FA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FF0000"/>
                </a:solidFill>
              </a:rPr>
              <a:t>Prospects - Hot research areas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EFF23358-979E-3649-3D6F-6C3D26D4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8" y="1417638"/>
            <a:ext cx="8229600" cy="5165724"/>
          </a:xfrm>
        </p:spPr>
        <p:txBody>
          <a:bodyPr/>
          <a:lstStyle/>
          <a:p>
            <a:r>
              <a:rPr lang="en-GB" altLang="en-US" sz="2800" dirty="0"/>
              <a:t>Main purpose: </a:t>
            </a:r>
          </a:p>
          <a:p>
            <a:pPr lvl="1"/>
            <a:r>
              <a:rPr lang="en-GB" altLang="en-US" sz="2400" dirty="0"/>
              <a:t>Increase efficiency of various RE technologies</a:t>
            </a:r>
          </a:p>
          <a:p>
            <a:pPr lvl="1"/>
            <a:r>
              <a:rPr lang="en-GB" altLang="en-US" sz="2400" dirty="0"/>
              <a:t>Design renewable energy components at lower cost</a:t>
            </a:r>
          </a:p>
          <a:p>
            <a:r>
              <a:rPr lang="en-GB" altLang="en-US" sz="2800" dirty="0"/>
              <a:t>Extensive use of RES (many regions, even countries consider transformation into 100% renewables)</a:t>
            </a:r>
          </a:p>
          <a:p>
            <a:pPr lvl="1"/>
            <a:r>
              <a:rPr lang="en-GB" altLang="en-US" sz="2400" dirty="0"/>
              <a:t>High shares of renewables</a:t>
            </a:r>
          </a:p>
          <a:p>
            <a:pPr lvl="1"/>
            <a:r>
              <a:rPr lang="en-GB" altLang="en-US" sz="2400" dirty="0"/>
              <a:t>Power system transformation</a:t>
            </a:r>
          </a:p>
          <a:p>
            <a:pPr lvl="1"/>
            <a:r>
              <a:rPr lang="en-GB" altLang="en-US" sz="2400" dirty="0"/>
              <a:t>Storage/integration (smart energy systems)</a:t>
            </a:r>
          </a:p>
          <a:p>
            <a:pPr lvl="1"/>
            <a:r>
              <a:rPr lang="en-GB" altLang="en-US" sz="2400" dirty="0"/>
              <a:t>Develop large-scale smart regions – like smart cities</a:t>
            </a:r>
          </a:p>
          <a:p>
            <a:r>
              <a:rPr lang="en-GB" altLang="en-US" sz="2800" dirty="0"/>
              <a:t>Effective coupling not only for electricity but also heating + cooling and transportation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4828DFFC-10EA-6E0B-D99F-AA00DB42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/>
              <a:t>Acknowledgements 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D69AC54A-C84B-8E9E-73F1-6F4EBDD94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Main reports used for this survey:</a:t>
            </a:r>
          </a:p>
        </p:txBody>
      </p:sp>
      <p:pic>
        <p:nvPicPr>
          <p:cNvPr id="4" name="Picture 3" descr="A picture containing text, umbrella, vector graphics, accessory&#10;&#10;Description automatically generated">
            <a:extLst>
              <a:ext uri="{FF2B5EF4-FFF2-40B4-BE49-F238E27FC236}">
                <a16:creationId xmlns:a16="http://schemas.microsoft.com/office/drawing/2014/main" id="{2A19D29B-A07A-96C4-F51B-16BE33481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6409"/>
            <a:ext cx="1647049" cy="2136843"/>
          </a:xfrm>
          <a:prstGeom prst="rect">
            <a:avLst/>
          </a:prstGeom>
        </p:spPr>
      </p:pic>
      <p:pic>
        <p:nvPicPr>
          <p:cNvPr id="7" name="Picture 6" descr="A picture containing text, appliance, screenshot&#10;&#10;Description automatically generated">
            <a:extLst>
              <a:ext uri="{FF2B5EF4-FFF2-40B4-BE49-F238E27FC236}">
                <a16:creationId xmlns:a16="http://schemas.microsoft.com/office/drawing/2014/main" id="{6E55AAA7-1DE4-CEC3-1652-6CC2091D5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85" y="2456409"/>
            <a:ext cx="1510610" cy="213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FF40F-CC9E-88A2-8745-BC55E18E4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12145" r="6443" b="19232"/>
          <a:stretch>
            <a:fillRect/>
          </a:stretch>
        </p:blipFill>
        <p:spPr>
          <a:xfrm>
            <a:off x="5425577" y="2609895"/>
            <a:ext cx="3352800" cy="1836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82542-458F-D8EB-54FB-C4BE4DBE9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t="12187" r="11124" b="12738"/>
          <a:stretch>
            <a:fillRect/>
          </a:stretch>
        </p:blipFill>
        <p:spPr>
          <a:xfrm>
            <a:off x="3561531" y="2440241"/>
            <a:ext cx="1534812" cy="2160106"/>
          </a:xfrm>
          <a:prstGeom prst="rect">
            <a:avLst/>
          </a:prstGeom>
        </p:spPr>
      </p:pic>
      <p:pic>
        <p:nvPicPr>
          <p:cNvPr id="3" name="Picture 2" descr="A blue and yellow cover with a blue circle with buildings and a yellow text&#10;&#10;Description automatically generated">
            <a:extLst>
              <a:ext uri="{FF2B5EF4-FFF2-40B4-BE49-F238E27FC236}">
                <a16:creationId xmlns:a16="http://schemas.microsoft.com/office/drawing/2014/main" id="{10B55BE0-0646-82EF-A91D-CDBFB096F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97247"/>
            <a:ext cx="2918775" cy="1640517"/>
          </a:xfrm>
          <a:prstGeom prst="rect">
            <a:avLst/>
          </a:prstGeom>
        </p:spPr>
      </p:pic>
      <p:pic>
        <p:nvPicPr>
          <p:cNvPr id="9" name="Picture 8" descr="A yellow and orange cover with a graphic design&#10;&#10;Description automatically generated">
            <a:extLst>
              <a:ext uri="{FF2B5EF4-FFF2-40B4-BE49-F238E27FC236}">
                <a16:creationId xmlns:a16="http://schemas.microsoft.com/office/drawing/2014/main" id="{F5EEEF1A-EF62-DF67-0671-655F7E50F3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58" y="4691628"/>
            <a:ext cx="2869263" cy="1646137"/>
          </a:xfrm>
          <a:prstGeom prst="rect">
            <a:avLst/>
          </a:prstGeom>
        </p:spPr>
      </p:pic>
      <p:pic>
        <p:nvPicPr>
          <p:cNvPr id="11" name="Picture 10" descr="A cover of a report&#10;&#10;Description automatically generated">
            <a:extLst>
              <a:ext uri="{FF2B5EF4-FFF2-40B4-BE49-F238E27FC236}">
                <a16:creationId xmlns:a16="http://schemas.microsoft.com/office/drawing/2014/main" id="{A0A2E052-4931-6F4C-DB1B-6A1310EAF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58" y="4683745"/>
            <a:ext cx="2880742" cy="164613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CF8307-90BE-506F-D5F5-4715B18F384E}"/>
              </a:ext>
            </a:extLst>
          </p:cNvPr>
          <p:cNvSpPr/>
          <p:nvPr/>
        </p:nvSpPr>
        <p:spPr>
          <a:xfrm>
            <a:off x="5867400" y="2078038"/>
            <a:ext cx="2971800" cy="317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 descr="sunset">
            <a:extLst>
              <a:ext uri="{FF2B5EF4-FFF2-40B4-BE49-F238E27FC236}">
                <a16:creationId xmlns:a16="http://schemas.microsoft.com/office/drawing/2014/main" id="{E9B1D94C-A468-58A2-64D5-6815B6F6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1138"/>
            <a:ext cx="4648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5F4DEA-7E8E-69CD-3F5E-714471886D12}"/>
              </a:ext>
            </a:extLst>
          </p:cNvPr>
          <p:cNvSpPr/>
          <p:nvPr/>
        </p:nvSpPr>
        <p:spPr>
          <a:xfrm>
            <a:off x="5181600" y="1443038"/>
            <a:ext cx="3922713" cy="31702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FFC000"/>
                </a:solidFill>
                <a:latin typeface="Arial" pitchFamily="34"/>
              </a:rPr>
              <a:t>Soteris Kalogirou</a:t>
            </a:r>
            <a:endParaRPr lang="el-GR" sz="2400" b="1" kern="0" dirty="0">
              <a:solidFill>
                <a:srgbClr val="FFC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600" b="1" kern="0" dirty="0">
              <a:solidFill>
                <a:srgbClr val="333399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 b="1" kern="0" dirty="0">
                <a:solidFill>
                  <a:srgbClr val="FFC000"/>
                </a:solidFill>
                <a:latin typeface="Arial" pitchFamily="34"/>
              </a:rPr>
              <a:t>email: </a:t>
            </a:r>
            <a:r>
              <a:rPr lang="en-US" sz="1600" b="1" kern="0" dirty="0">
                <a:solidFill>
                  <a:srgbClr val="000000"/>
                </a:solidFill>
                <a:latin typeface="Arial" pitchFamily="34"/>
                <a:hlinkClick r:id="rId3"/>
              </a:rPr>
              <a:t>soteris.kalogirou@cut.ac.cy</a:t>
            </a: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kern="0" dirty="0">
              <a:solidFill>
                <a:srgbClr val="000000"/>
              </a:solidFill>
              <a:latin typeface="Arial" pitchFamily="34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600" b="1" kern="0" dirty="0">
              <a:solidFill>
                <a:srgbClr val="000000"/>
              </a:solidFill>
              <a:latin typeface="Arial" pitchFamily="34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518C8D3-D563-5C6C-F453-C154809332D1}"/>
              </a:ext>
            </a:extLst>
          </p:cNvPr>
          <p:cNvSpPr txBox="1"/>
          <p:nvPr/>
        </p:nvSpPr>
        <p:spPr>
          <a:xfrm>
            <a:off x="304800" y="14288"/>
            <a:ext cx="8799513" cy="1477962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chemeClr val="accent6"/>
                </a:solidFill>
                <a:latin typeface="Calibri"/>
              </a:rPr>
              <a:t>Concluding:</a:t>
            </a:r>
          </a:p>
          <a:p>
            <a:pPr marL="342900" indent="-34290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6"/>
                </a:solidFill>
                <a:latin typeface="Calibri"/>
              </a:rPr>
              <a:t>There are a lot of possibilities to utilise effectively renewable energy technologies</a:t>
            </a:r>
          </a:p>
          <a:p>
            <a:pPr marL="342900" indent="-34290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6"/>
                </a:solidFill>
                <a:latin typeface="Calibri"/>
              </a:rPr>
              <a:t>These are nowadays more cost-effective options than conventional fuels</a:t>
            </a:r>
          </a:p>
          <a:p>
            <a:pPr marL="342900" indent="-34290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6"/>
                </a:solidFill>
                <a:latin typeface="Calibri"/>
              </a:rPr>
              <a:t>We should never underestimate the climate problem</a:t>
            </a:r>
          </a:p>
          <a:p>
            <a:pPr marL="342900" indent="-34290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chemeClr val="accent6"/>
                </a:solidFill>
                <a:latin typeface="Calibri"/>
              </a:rPr>
              <a:t>It is in our hands to utilise renewables effectively</a:t>
            </a:r>
            <a:endParaRPr lang="en-US" kern="0" dirty="0">
              <a:solidFill>
                <a:schemeClr val="accent6"/>
              </a:solidFill>
              <a:latin typeface="Calibri"/>
            </a:endParaRPr>
          </a:p>
        </p:txBody>
      </p:sp>
      <p:pic>
        <p:nvPicPr>
          <p:cNvPr id="100360" name="Picture 9">
            <a:extLst>
              <a:ext uri="{FF2B5EF4-FFF2-40B4-BE49-F238E27FC236}">
                <a16:creationId xmlns:a16="http://schemas.microsoft.com/office/drawing/2014/main" id="{14E59107-CA8F-7436-8D9C-A9ED006C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493963"/>
            <a:ext cx="33337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DEC7-C409-31C1-6E50-8A282E1E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1" dirty="0"/>
              <a:t>Final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C6B08-23C3-1E80-C76F-B7F51FF7F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20532"/>
            <a:ext cx="8763000" cy="5162830"/>
          </a:xfrm>
        </p:spPr>
        <p:txBody>
          <a:bodyPr/>
          <a:lstStyle/>
          <a:p>
            <a:r>
              <a:rPr lang="en-CY" sz="2400" dirty="0"/>
              <a:t>The energy transition is an oportunity to transform our countries economies.</a:t>
            </a:r>
          </a:p>
          <a:p>
            <a:r>
              <a:rPr lang="en-CY" sz="2400" dirty="0"/>
              <a:t>Renewables can be viewed as catalysts of system change but need governments to align behind long-term strategies.</a:t>
            </a:r>
          </a:p>
          <a:p>
            <a:r>
              <a:rPr lang="en-CY" sz="2400" b="1" dirty="0"/>
              <a:t>Conclusion: </a:t>
            </a:r>
            <a:r>
              <a:rPr lang="en-CY" sz="2400" dirty="0"/>
              <a:t>Governments, industry and international institutions need to </a:t>
            </a:r>
            <a:r>
              <a:rPr lang="en-CY" sz="2400" u="sng" dirty="0"/>
              <a:t>move beyond deployment targets</a:t>
            </a:r>
            <a:r>
              <a:rPr lang="en-CY" sz="2400" dirty="0"/>
              <a:t> and commit to system wide </a:t>
            </a:r>
            <a:r>
              <a:rPr lang="en-CY" sz="2400" u="sng" dirty="0"/>
              <a:t>reform</a:t>
            </a:r>
            <a:r>
              <a:rPr lang="en-CY" sz="2400" dirty="0"/>
              <a:t> which should include:</a:t>
            </a:r>
          </a:p>
          <a:p>
            <a:pPr lvl="1"/>
            <a:r>
              <a:rPr lang="en-CY" sz="2000" dirty="0"/>
              <a:t>Long-term energy planning</a:t>
            </a:r>
          </a:p>
          <a:p>
            <a:pPr lvl="1"/>
            <a:r>
              <a:rPr lang="en-GB" sz="2000" dirty="0"/>
              <a:t>M</a:t>
            </a:r>
            <a:r>
              <a:rPr lang="en-CY" sz="2000" dirty="0"/>
              <a:t>odernising grids</a:t>
            </a:r>
          </a:p>
          <a:p>
            <a:pPr lvl="1"/>
            <a:r>
              <a:rPr lang="en-GB" sz="2000" dirty="0"/>
              <a:t>I</a:t>
            </a:r>
            <a:r>
              <a:rPr lang="en-CY" sz="2000" dirty="0"/>
              <a:t>nvestment in storage</a:t>
            </a:r>
          </a:p>
          <a:p>
            <a:pPr lvl="1"/>
            <a:r>
              <a:rPr lang="en-GB" sz="2000" dirty="0"/>
              <a:t>R</a:t>
            </a:r>
            <a:r>
              <a:rPr lang="en-CY" sz="2000" dirty="0"/>
              <a:t>educing energy consumption</a:t>
            </a:r>
          </a:p>
          <a:p>
            <a:pPr lvl="1"/>
            <a:r>
              <a:rPr lang="en-GB" sz="2000" dirty="0"/>
              <a:t>E</a:t>
            </a:r>
            <a:r>
              <a:rPr lang="en-CY" sz="2000" dirty="0"/>
              <a:t>liminate financial barriers</a:t>
            </a:r>
          </a:p>
          <a:p>
            <a:pPr lvl="1"/>
            <a:r>
              <a:rPr lang="en-CY" sz="2000" dirty="0"/>
              <a:t>Moving away from fossil fuels and accelarate shift to a reneable-based economy.</a:t>
            </a:r>
          </a:p>
          <a:p>
            <a:endParaRPr lang="en-CY" sz="2400" dirty="0"/>
          </a:p>
        </p:txBody>
      </p:sp>
    </p:spTree>
    <p:extLst>
      <p:ext uri="{BB962C8B-B14F-4D97-AF65-F5344CB8AC3E}">
        <p14:creationId xmlns:p14="http://schemas.microsoft.com/office/powerpoint/2010/main" val="1457833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5BE5544-20DA-D7C6-D729-FEA41244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74638"/>
            <a:ext cx="7986713" cy="1143000"/>
          </a:xfrm>
        </p:spPr>
        <p:txBody>
          <a:bodyPr/>
          <a:lstStyle/>
          <a:p>
            <a:r>
              <a:rPr lang="en-GB" altLang="en-US" sz="3200" b="1"/>
              <a:t>Temperature anomaly and </a:t>
            </a:r>
            <a:r>
              <a:rPr lang="en-US" altLang="en-US" sz="3200" b="1"/>
              <a:t>CO</a:t>
            </a:r>
            <a:r>
              <a:rPr lang="en-US" altLang="en-US" sz="3200" b="1" baseline="-25000"/>
              <a:t>2</a:t>
            </a:r>
            <a:r>
              <a:rPr lang="en-US" altLang="en-US" sz="3200" b="1"/>
              <a:t> concentration From Vostok ice-cores (East Antarctica)</a:t>
            </a:r>
            <a:endParaRPr lang="en-GB" altLang="en-US" sz="3200" b="1"/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030F3DC9-4927-5735-F033-2C3F2BD7E1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t="29378" r="17995" b="13104"/>
          <a:stretch>
            <a:fillRect/>
          </a:stretch>
        </p:blipFill>
        <p:spPr>
          <a:xfrm>
            <a:off x="447675" y="1547813"/>
            <a:ext cx="8416925" cy="5006975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3979E4A5-CBFB-8B19-B3A9-31CA6FC7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Thank you for your attention</a:t>
            </a:r>
            <a:endParaRPr lang="en-GB" altLang="en-US" b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C975D5-8030-2995-12F2-51FD5A628413}"/>
              </a:ext>
            </a:extLst>
          </p:cNvPr>
          <p:cNvSpPr txBox="1">
            <a:spLocks/>
          </p:cNvSpPr>
          <p:nvPr/>
        </p:nvSpPr>
        <p:spPr>
          <a:xfrm>
            <a:off x="3962400" y="2003425"/>
            <a:ext cx="45720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 will be happy to answer questions…</a:t>
            </a:r>
            <a:endParaRPr lang="en-GB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41CB4892-7216-80F6-D28E-F889F4BB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1208088"/>
            <a:ext cx="452913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1">
            <a:extLst>
              <a:ext uri="{FF2B5EF4-FFF2-40B4-BE49-F238E27FC236}">
                <a16:creationId xmlns:a16="http://schemas.microsoft.com/office/drawing/2014/main" id="{6B65B9EA-1ADC-8A67-8590-7CD2AFDF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19699" r="7555" b="21204"/>
          <a:stretch>
            <a:fillRect/>
          </a:stretch>
        </p:blipFill>
        <p:spPr bwMode="auto">
          <a:xfrm>
            <a:off x="5334000" y="5375358"/>
            <a:ext cx="3700431" cy="13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2CADE3BC-B244-3661-1F22-2F297034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CO</a:t>
            </a:r>
            <a:r>
              <a:rPr lang="en-US" altLang="en-US" b="1" baseline="-25000"/>
              <a:t>2</a:t>
            </a:r>
            <a:r>
              <a:rPr lang="en-US" altLang="en-US" b="1"/>
              <a:t> </a:t>
            </a:r>
            <a:r>
              <a:rPr lang="en-GB" altLang="en-US" b="1"/>
              <a:t>in the last </a:t>
            </a:r>
            <a:r>
              <a:rPr lang="en-US" altLang="en-US" b="1"/>
              <a:t>1000 years</a:t>
            </a:r>
            <a:endParaRPr lang="en-GB" altLang="en-US" b="1"/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71059AD3-6FF7-5857-B61E-DDB032DDF5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" y="1393825"/>
            <a:ext cx="8648700" cy="4930775"/>
          </a:xfr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0D0E37C-CDC3-C699-7A4D-99D3444FD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728" y="3532114"/>
            <a:ext cx="124293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ts val="1100"/>
              </a:spcBef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</a:rPr>
              <a:t>Industrial revolution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F8565861-089E-619C-7FE2-12748FBD64BC}"/>
              </a:ext>
            </a:extLst>
          </p:cNvPr>
          <p:cNvSpPr>
            <a:spLocks/>
          </p:cNvSpPr>
          <p:nvPr/>
        </p:nvSpPr>
        <p:spPr bwMode="auto">
          <a:xfrm>
            <a:off x="7109193" y="4075112"/>
            <a:ext cx="228600" cy="719137"/>
          </a:xfrm>
          <a:custGeom>
            <a:avLst/>
            <a:gdLst>
              <a:gd name="T0" fmla="*/ 0 w 533396"/>
              <a:gd name="T1" fmla="*/ 0 h 685800"/>
              <a:gd name="T2" fmla="*/ 0 w 533396"/>
              <a:gd name="T3" fmla="*/ 804929 h 685800"/>
              <a:gd name="T4" fmla="*/ 0 w 533396"/>
              <a:gd name="T5" fmla="*/ 1609858 h 685800"/>
              <a:gd name="T6" fmla="*/ 0 w 533396"/>
              <a:gd name="T7" fmla="*/ 804929 h 685800"/>
              <a:gd name="T8" fmla="*/ 0 w 533396"/>
              <a:gd name="T9" fmla="*/ 0 h 685800"/>
              <a:gd name="T10" fmla="*/ 0 w 533396"/>
              <a:gd name="T11" fmla="*/ 1609858 h 6858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533396"/>
              <a:gd name="T19" fmla="*/ 0 h 685800"/>
              <a:gd name="T20" fmla="*/ 533396 w 533396"/>
              <a:gd name="T21" fmla="*/ 685800 h 6858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396" h="685800">
                <a:moveTo>
                  <a:pt x="0" y="0"/>
                </a:moveTo>
                <a:lnTo>
                  <a:pt x="533396" y="685800"/>
                </a:lnTo>
              </a:path>
            </a:pathLst>
          </a:custGeom>
          <a:noFill/>
          <a:ln w="9528" cap="flat">
            <a:solidFill>
              <a:srgbClr val="0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EF6A4C8-1E8A-291D-DD6B-D0F25192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863725"/>
            <a:ext cx="487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0000"/>
                </a:solidFill>
              </a:rPr>
              <a:t>Current value</a:t>
            </a:r>
            <a:r>
              <a:rPr lang="el-GR" altLang="en-US" sz="2400" b="1" dirty="0">
                <a:solidFill>
                  <a:srgbClr val="000000"/>
                </a:solidFill>
              </a:rPr>
              <a:t>: </a:t>
            </a:r>
            <a:r>
              <a:rPr lang="en-GB" altLang="en-US" sz="2400" b="1" dirty="0">
                <a:solidFill>
                  <a:srgbClr val="000000"/>
                </a:solidFill>
                <a:hlinkClick r:id="rId4"/>
              </a:rPr>
              <a:t>www.co2now.org</a:t>
            </a:r>
            <a:r>
              <a:rPr lang="en-GB" altLang="en-US" sz="2400" b="1" dirty="0">
                <a:solidFill>
                  <a:srgbClr val="000000"/>
                </a:solidFill>
              </a:rPr>
              <a:t> 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C8D12-A5A1-D357-E3BB-FCCC23E6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1977" y="2401450"/>
            <a:ext cx="2985561" cy="208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63D49-C669-65AC-E8EF-34D0D37E7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808214"/>
            <a:ext cx="4002741" cy="1447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888A5FCC-2E39-6010-4C71-5D4A8E56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62" y="76200"/>
            <a:ext cx="8229600" cy="1143000"/>
          </a:xfrm>
        </p:spPr>
        <p:txBody>
          <a:bodyPr/>
          <a:lstStyle/>
          <a:p>
            <a:r>
              <a:rPr lang="en-GB" altLang="en-US" b="1" dirty="0"/>
              <a:t>Conventional Fuels – Reserves (end of 2020)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A1C8AB90-840D-A863-F993-DA300711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90800"/>
          </a:xfrm>
        </p:spPr>
        <p:txBody>
          <a:bodyPr/>
          <a:lstStyle/>
          <a:p>
            <a:r>
              <a:rPr lang="en-GB" altLang="en-US" sz="2800" dirty="0"/>
              <a:t>Coal ~ 139 Years</a:t>
            </a:r>
          </a:p>
          <a:p>
            <a:r>
              <a:rPr lang="en-GB" altLang="en-US" sz="2800" dirty="0"/>
              <a:t>Crude Oil ~ 53.5 Years (because of shale oil)</a:t>
            </a:r>
          </a:p>
          <a:p>
            <a:r>
              <a:rPr lang="en-GB" altLang="en-US" sz="2800" dirty="0"/>
              <a:t>Natural Gas ~ 48.8 Years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* BP Statistical Review of World Energy 2021, 70</a:t>
            </a:r>
            <a:r>
              <a:rPr lang="en-GB" altLang="en-US" sz="2000" baseline="30000" dirty="0">
                <a:solidFill>
                  <a:srgbClr val="FF0000"/>
                </a:solidFill>
              </a:rPr>
              <a:t>th</a:t>
            </a:r>
            <a:r>
              <a:rPr lang="en-GB" altLang="en-US" sz="2000" dirty="0">
                <a:solidFill>
                  <a:srgbClr val="FF0000"/>
                </a:solidFill>
              </a:rPr>
              <a:t> Edition</a:t>
            </a:r>
          </a:p>
        </p:txBody>
      </p:sp>
      <p:sp>
        <p:nvSpPr>
          <p:cNvPr id="24579" name="Title 1">
            <a:extLst>
              <a:ext uri="{FF2B5EF4-FFF2-40B4-BE49-F238E27FC236}">
                <a16:creationId xmlns:a16="http://schemas.microsoft.com/office/drawing/2014/main" id="{F6DB895B-1FC2-A937-6249-D39F714415BF}"/>
              </a:ext>
            </a:extLst>
          </p:cNvPr>
          <p:cNvSpPr txBox="1">
            <a:spLocks/>
          </p:cNvSpPr>
          <p:nvPr/>
        </p:nvSpPr>
        <p:spPr bwMode="auto">
          <a:xfrm>
            <a:off x="241300" y="3124200"/>
            <a:ext cx="8826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u="sng"/>
              <a:t>Biggest problem</a:t>
            </a:r>
            <a:r>
              <a:rPr lang="en-GB" altLang="en-US" sz="2800"/>
              <a:t>: Environmental issues related to the use of these fuels – China &amp; India are the most polluting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F1111-04C3-A712-CFF2-4999FE0B3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094163"/>
            <a:ext cx="428942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66AD4-95F1-ACE2-CAFB-FD897E0F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110038"/>
            <a:ext cx="409098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>
            <a:extLst>
              <a:ext uri="{FF2B5EF4-FFF2-40B4-BE49-F238E27FC236}">
                <a16:creationId xmlns:a16="http://schemas.microsoft.com/office/drawing/2014/main" id="{33B702D8-2AF6-B304-23A5-96284EA3F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GB" altLang="en-US" b="1"/>
              <a:t>Renewable Energy Systems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BFC26C89-15B2-5581-5CB7-93B112282B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6988" y="2617788"/>
            <a:ext cx="6400800" cy="2486025"/>
          </a:xfrm>
        </p:spPr>
        <p:txBody>
          <a:bodyPr/>
          <a:lstStyle/>
          <a:p>
            <a:pPr>
              <a:defRPr/>
            </a:pPr>
            <a:r>
              <a:rPr lang="en-GB" dirty="0"/>
              <a:t>Solar power (solar thermal &amp; PV)</a:t>
            </a:r>
          </a:p>
          <a:p>
            <a:pPr>
              <a:defRPr/>
            </a:pPr>
            <a:r>
              <a:rPr lang="en-GB" dirty="0"/>
              <a:t>Hydro systems</a:t>
            </a:r>
          </a:p>
          <a:p>
            <a:pPr>
              <a:defRPr/>
            </a:pPr>
            <a:r>
              <a:rPr lang="en-GB" dirty="0"/>
              <a:t>Wind energy systems</a:t>
            </a:r>
          </a:p>
          <a:p>
            <a:pPr>
              <a:defRPr/>
            </a:pPr>
            <a:r>
              <a:rPr lang="en-GB" dirty="0"/>
              <a:t>Biomass-Biogas-Biofuels</a:t>
            </a:r>
          </a:p>
        </p:txBody>
      </p:sp>
      <p:pic>
        <p:nvPicPr>
          <p:cNvPr id="4" name="Picture 2" descr="gemasolar">
            <a:extLst>
              <a:ext uri="{FF2B5EF4-FFF2-40B4-BE49-F238E27FC236}">
                <a16:creationId xmlns:a16="http://schemas.microsoft.com/office/drawing/2014/main" id="{3F811BDC-DE55-AF42-809D-9F3297D7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5159375"/>
            <a:ext cx="25479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F412C-A02D-92B2-E2C8-EDCE0372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4737"/>
          <a:stretch/>
        </p:blipFill>
        <p:spPr bwMode="auto">
          <a:xfrm>
            <a:off x="3405188" y="5159375"/>
            <a:ext cx="27336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E9ACDF0-F857-4C5E-7230-53AF75DC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r="11526"/>
          <a:stretch/>
        </p:blipFill>
        <p:spPr bwMode="auto">
          <a:xfrm>
            <a:off x="6456363" y="5159375"/>
            <a:ext cx="196056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5"/>
            <a:extLst>
              <a:ext uri="{FF2B5EF4-FFF2-40B4-BE49-F238E27FC236}">
                <a16:creationId xmlns:a16="http://schemas.microsoft.com/office/drawing/2014/main" id="{51C14F4E-3B04-F2C3-1F01-8DF7DEF2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 b="10033"/>
          <a:stretch/>
        </p:blipFill>
        <p:spPr bwMode="auto">
          <a:xfrm>
            <a:off x="2340741" y="0"/>
            <a:ext cx="466452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92440AD-D81A-04FB-51F2-02293E9C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GB" altLang="en-US" b="1" dirty="0"/>
              <a:t>Renewable Energy Indicators </a:t>
            </a:r>
            <a:r>
              <a:rPr lang="el-GR" altLang="en-US" b="1" dirty="0"/>
              <a:t>20</a:t>
            </a:r>
            <a:r>
              <a:rPr lang="en-GB" altLang="en-US" b="1" dirty="0"/>
              <a:t>24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A742FA26-E617-2D66-482B-156B3A946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6600825"/>
            <a:ext cx="42926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defRPr/>
            </a:pPr>
            <a:r>
              <a:rPr lang="en-GB" alt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Renewables 20</a:t>
            </a:r>
            <a:r>
              <a:rPr lang="el-GR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1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Global Status Report, REN21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176F6-78D3-9804-E34C-0D692377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19349" r="5950" b="24772"/>
          <a:stretch>
            <a:fillRect/>
          </a:stretch>
        </p:blipFill>
        <p:spPr>
          <a:xfrm>
            <a:off x="1303338" y="4666322"/>
            <a:ext cx="6400800" cy="1838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4CC70-ADEC-7D9D-5132-31E89F73D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196" y="1127721"/>
            <a:ext cx="5515084" cy="33680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48B3B1E-D669-3954-8914-22FE469DF7B1}"/>
              </a:ext>
            </a:extLst>
          </p:cNvPr>
          <p:cNvSpPr>
            <a:spLocks/>
          </p:cNvSpPr>
          <p:nvPr/>
        </p:nvSpPr>
        <p:spPr bwMode="auto">
          <a:xfrm>
            <a:off x="3511876" y="2688193"/>
            <a:ext cx="1089027" cy="685800"/>
          </a:xfrm>
          <a:custGeom>
            <a:avLst/>
            <a:gdLst>
              <a:gd name="T0" fmla="*/ 453309 w 937428"/>
              <a:gd name="T1" fmla="*/ 0 h 279919"/>
              <a:gd name="T2" fmla="*/ 906615 w 937428"/>
              <a:gd name="T3" fmla="*/ 2147483646 h 279919"/>
              <a:gd name="T4" fmla="*/ 453309 w 937428"/>
              <a:gd name="T5" fmla="*/ 2147483646 h 279919"/>
              <a:gd name="T6" fmla="*/ 0 w 937428"/>
              <a:gd name="T7" fmla="*/ 2147483646 h 279919"/>
              <a:gd name="T8" fmla="*/ 132772 w 937428"/>
              <a:gd name="T9" fmla="*/ 2147483646 h 279919"/>
              <a:gd name="T10" fmla="*/ 132772 w 937428"/>
              <a:gd name="T11" fmla="*/ 2147483646 h 279919"/>
              <a:gd name="T12" fmla="*/ 773846 w 937428"/>
              <a:gd name="T13" fmla="*/ 2147483646 h 279919"/>
              <a:gd name="T14" fmla="*/ 773846 w 937428"/>
              <a:gd name="T15" fmla="*/ 2147483646 h 27991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7283 w 937428"/>
              <a:gd name="T25" fmla="*/ 40993 h 279919"/>
              <a:gd name="T26" fmla="*/ 800145 w 937428"/>
              <a:gd name="T27" fmla="*/ 238926 h 279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37428" h="279919">
                <a:moveTo>
                  <a:pt x="0" y="139960"/>
                </a:moveTo>
                <a:lnTo>
                  <a:pt x="0" y="139960"/>
                </a:lnTo>
                <a:cubicBezTo>
                  <a:pt x="0" y="217257"/>
                  <a:pt x="209850" y="279920"/>
                  <a:pt x="468714" y="279920"/>
                </a:cubicBezTo>
                <a:cubicBezTo>
                  <a:pt x="727577" y="279920"/>
                  <a:pt x="937428" y="217257"/>
                  <a:pt x="937428" y="139960"/>
                </a:cubicBezTo>
                <a:cubicBezTo>
                  <a:pt x="937428" y="62662"/>
                  <a:pt x="727577" y="0"/>
                  <a:pt x="468714" y="0"/>
                </a:cubicBezTo>
                <a:cubicBezTo>
                  <a:pt x="209850" y="0"/>
                  <a:pt x="0" y="62662"/>
                  <a:pt x="0" y="139960"/>
                </a:cubicBezTo>
                <a:close/>
              </a:path>
            </a:pathLst>
          </a:custGeom>
          <a:noFill/>
          <a:ln w="25401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A3385924-AE00-96D7-DE26-9897DDD06917}"/>
              </a:ext>
            </a:extLst>
          </p:cNvPr>
          <p:cNvSpPr>
            <a:spLocks/>
          </p:cNvSpPr>
          <p:nvPr/>
        </p:nvSpPr>
        <p:spPr bwMode="auto">
          <a:xfrm>
            <a:off x="5604530" y="4692598"/>
            <a:ext cx="1253470" cy="565202"/>
          </a:xfrm>
          <a:custGeom>
            <a:avLst/>
            <a:gdLst>
              <a:gd name="T0" fmla="*/ 484257 w 937428"/>
              <a:gd name="T1" fmla="*/ 0 h 279919"/>
              <a:gd name="T2" fmla="*/ 968522 w 937428"/>
              <a:gd name="T3" fmla="*/ 16570 h 279919"/>
              <a:gd name="T4" fmla="*/ 484257 w 937428"/>
              <a:gd name="T5" fmla="*/ 33138 h 279919"/>
              <a:gd name="T6" fmla="*/ 0 w 937428"/>
              <a:gd name="T7" fmla="*/ 16570 h 279919"/>
              <a:gd name="T8" fmla="*/ 141837 w 937428"/>
              <a:gd name="T9" fmla="*/ 4852 h 279919"/>
              <a:gd name="T10" fmla="*/ 141837 w 937428"/>
              <a:gd name="T11" fmla="*/ 28285 h 279919"/>
              <a:gd name="T12" fmla="*/ 826683 w 937428"/>
              <a:gd name="T13" fmla="*/ 28285 h 279919"/>
              <a:gd name="T14" fmla="*/ 826683 w 937428"/>
              <a:gd name="T15" fmla="*/ 4852 h 27991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7283 w 937428"/>
              <a:gd name="T25" fmla="*/ 40992 h 279919"/>
              <a:gd name="T26" fmla="*/ 800145 w 937428"/>
              <a:gd name="T27" fmla="*/ 238927 h 279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37428" h="279919">
                <a:moveTo>
                  <a:pt x="0" y="139960"/>
                </a:moveTo>
                <a:lnTo>
                  <a:pt x="0" y="139960"/>
                </a:lnTo>
                <a:cubicBezTo>
                  <a:pt x="0" y="217257"/>
                  <a:pt x="209850" y="279920"/>
                  <a:pt x="468714" y="279920"/>
                </a:cubicBezTo>
                <a:cubicBezTo>
                  <a:pt x="727577" y="279920"/>
                  <a:pt x="937428" y="217257"/>
                  <a:pt x="937428" y="139960"/>
                </a:cubicBezTo>
                <a:cubicBezTo>
                  <a:pt x="937428" y="62662"/>
                  <a:pt x="727577" y="0"/>
                  <a:pt x="468714" y="0"/>
                </a:cubicBezTo>
                <a:cubicBezTo>
                  <a:pt x="209850" y="0"/>
                  <a:pt x="0" y="62662"/>
                  <a:pt x="0" y="139960"/>
                </a:cubicBezTo>
                <a:close/>
              </a:path>
            </a:pathLst>
          </a:custGeom>
          <a:noFill/>
          <a:ln w="25401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DD6D5B5A-96F1-FACB-EFC6-23F366EA19C2}"/>
              </a:ext>
            </a:extLst>
          </p:cNvPr>
          <p:cNvSpPr>
            <a:spLocks/>
          </p:cNvSpPr>
          <p:nvPr/>
        </p:nvSpPr>
        <p:spPr bwMode="auto">
          <a:xfrm>
            <a:off x="5286320" y="1324591"/>
            <a:ext cx="1012827" cy="697254"/>
          </a:xfrm>
          <a:custGeom>
            <a:avLst/>
            <a:gdLst>
              <a:gd name="T0" fmla="*/ 453309 w 937428"/>
              <a:gd name="T1" fmla="*/ 0 h 279919"/>
              <a:gd name="T2" fmla="*/ 906615 w 937428"/>
              <a:gd name="T3" fmla="*/ 2074 h 279919"/>
              <a:gd name="T4" fmla="*/ 453309 w 937428"/>
              <a:gd name="T5" fmla="*/ 4148 h 279919"/>
              <a:gd name="T6" fmla="*/ 0 w 937428"/>
              <a:gd name="T7" fmla="*/ 2074 h 279919"/>
              <a:gd name="T8" fmla="*/ 132772 w 937428"/>
              <a:gd name="T9" fmla="*/ 608 h 279919"/>
              <a:gd name="T10" fmla="*/ 132772 w 937428"/>
              <a:gd name="T11" fmla="*/ 3541 h 279919"/>
              <a:gd name="T12" fmla="*/ 773846 w 937428"/>
              <a:gd name="T13" fmla="*/ 3541 h 279919"/>
              <a:gd name="T14" fmla="*/ 773846 w 937428"/>
              <a:gd name="T15" fmla="*/ 608 h 27991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7283 w 937428"/>
              <a:gd name="T25" fmla="*/ 40993 h 279919"/>
              <a:gd name="T26" fmla="*/ 800145 w 937428"/>
              <a:gd name="T27" fmla="*/ 238926 h 279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37428" h="279919">
                <a:moveTo>
                  <a:pt x="0" y="139960"/>
                </a:moveTo>
                <a:lnTo>
                  <a:pt x="0" y="139960"/>
                </a:lnTo>
                <a:cubicBezTo>
                  <a:pt x="0" y="217257"/>
                  <a:pt x="209850" y="279920"/>
                  <a:pt x="468714" y="279920"/>
                </a:cubicBezTo>
                <a:cubicBezTo>
                  <a:pt x="727577" y="279920"/>
                  <a:pt x="937428" y="217257"/>
                  <a:pt x="937428" y="139960"/>
                </a:cubicBezTo>
                <a:cubicBezTo>
                  <a:pt x="937428" y="62662"/>
                  <a:pt x="727577" y="0"/>
                  <a:pt x="468714" y="0"/>
                </a:cubicBezTo>
                <a:cubicBezTo>
                  <a:pt x="209850" y="0"/>
                  <a:pt x="0" y="62662"/>
                  <a:pt x="0" y="139960"/>
                </a:cubicBezTo>
                <a:close/>
              </a:path>
            </a:pathLst>
          </a:custGeom>
          <a:noFill/>
          <a:ln w="25401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13390</TotalTime>
  <Words>1934</Words>
  <Application>Microsoft Macintosh PowerPoint</Application>
  <PresentationFormat>On-screen Show (4:3)</PresentationFormat>
  <Paragraphs>284</Paragraphs>
  <Slides>50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Montserrat</vt:lpstr>
      <vt:lpstr>Open Sans</vt:lpstr>
      <vt:lpstr>Times New Roman</vt:lpstr>
      <vt:lpstr>Verdana</vt:lpstr>
      <vt:lpstr>Wingdings</vt:lpstr>
      <vt:lpstr>Office Theme</vt:lpstr>
      <vt:lpstr>Renewable Energy Systems: Current Status in the World Prospects and Problems Soteris A. Kalogirou</vt:lpstr>
      <vt:lpstr>Outline</vt:lpstr>
      <vt:lpstr>Convincing Evidence</vt:lpstr>
      <vt:lpstr>PowerPoint Presentation</vt:lpstr>
      <vt:lpstr>Temperature anomaly and CO2 concentration From Vostok ice-cores (East Antarctica)</vt:lpstr>
      <vt:lpstr>CO2 in the last 1000 years</vt:lpstr>
      <vt:lpstr>Conventional Fuels – Reserves (end of 2020)</vt:lpstr>
      <vt:lpstr>Renewable Energy Systems</vt:lpstr>
      <vt:lpstr>Renewable Energy Indicators 2024</vt:lpstr>
      <vt:lpstr>2024 data…</vt:lpstr>
      <vt:lpstr>Total Final Energy Consumption by Source</vt:lpstr>
      <vt:lpstr>Electricity Generation by Energy Source 2015-2023</vt:lpstr>
      <vt:lpstr>We need to do more…..</vt:lpstr>
      <vt:lpstr>Countries with High Shares of Wind and Solar Generation in Their Power Systems, 2024</vt:lpstr>
      <vt:lpstr>PowerPoint Presentation</vt:lpstr>
      <vt:lpstr>Global Levelized Cost of Electricity (LCOE) for utility scale RES 2010-2021</vt:lpstr>
      <vt:lpstr>Global Investment in New Power Capacity by type 2024</vt:lpstr>
      <vt:lpstr>Global Renewable Energy Employment, by Technology, 2017-2023</vt:lpstr>
      <vt:lpstr>Warning!</vt:lpstr>
      <vt:lpstr>Solar Thermal Power</vt:lpstr>
      <vt:lpstr>Low temperature collectors</vt:lpstr>
      <vt:lpstr>Solar Water Heating Collectors  Global Capacity, 2015–2024</vt:lpstr>
      <vt:lpstr>Solar water heating in Cyprus  A success story</vt:lpstr>
      <vt:lpstr>Research led to several new innovations</vt:lpstr>
      <vt:lpstr>High temperature systems</vt:lpstr>
      <vt:lpstr>Concentrating Solar Thermal Power Global Capacity, by Country/Region, 2016–2024</vt:lpstr>
      <vt:lpstr>Biggest CSP: Noor Ouarzazate Solar Complex, Morocco (2018), rated capacity: 510 MW, and thermal storage capacity of 3005 MWh, enabling a discharge of 5.9 hours</vt:lpstr>
      <vt:lpstr>Industrial Process Heat-Solar Juice</vt:lpstr>
      <vt:lpstr>Photovoltaics</vt:lpstr>
      <vt:lpstr>Solar PV Global Capacity and Annual Additions, 2015-2024</vt:lpstr>
      <vt:lpstr>Solar PV Global Capacity, Top 10 countries and Rest of the World, 2024</vt:lpstr>
      <vt:lpstr>PowerPoint Presentation</vt:lpstr>
      <vt:lpstr>PowerPoint Presentation</vt:lpstr>
      <vt:lpstr>Hydro Power</vt:lpstr>
      <vt:lpstr>Hydropower Global Capacity, Shares of Top 10 Countries and Rest of World, 2024</vt:lpstr>
      <vt:lpstr>Wind Power</vt:lpstr>
      <vt:lpstr>Wind Power Global Capacity and Annual Additions, 2015–2024</vt:lpstr>
      <vt:lpstr>Biomass</vt:lpstr>
      <vt:lpstr>Biomass – Question food for fuel?</vt:lpstr>
      <vt:lpstr>PowerPoint Presentation</vt:lpstr>
      <vt:lpstr>Shares of Bioenergy in Total Final Energy Consumption, Overall and by end-use sector, 2022</vt:lpstr>
      <vt:lpstr>Global Production of Ethanol, Biodiesel and Renewable Diesel 2014-2023</vt:lpstr>
      <vt:lpstr>Other areas of renewables</vt:lpstr>
      <vt:lpstr>PV powered EV Charging</vt:lpstr>
      <vt:lpstr>Hydrogen busses: The Future of  Clean Public Transport</vt:lpstr>
      <vt:lpstr>Prospects - Hot research areas</vt:lpstr>
      <vt:lpstr>Acknowledgements </vt:lpstr>
      <vt:lpstr>PowerPoint Presentation</vt:lpstr>
      <vt:lpstr>Final conclusions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guidelines on how to write a scientific paper</dc:title>
  <dc:creator>Windows User</dc:creator>
  <cp:lastModifiedBy>Soteris Kalogirou</cp:lastModifiedBy>
  <cp:revision>246</cp:revision>
  <dcterms:created xsi:type="dcterms:W3CDTF">2011-10-10T19:48:46Z</dcterms:created>
  <dcterms:modified xsi:type="dcterms:W3CDTF">2026-05-05T11:49:26Z</dcterms:modified>
</cp:coreProperties>
</file>