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248" r:id="rId1"/>
  </p:sldMasterIdLst>
  <p:notesMasterIdLst>
    <p:notesMasterId r:id="rId68"/>
  </p:notesMasterIdLst>
  <p:handoutMasterIdLst>
    <p:handoutMasterId r:id="rId69"/>
  </p:handoutMasterIdLst>
  <p:sldIdLst>
    <p:sldId id="256" r:id="rId2"/>
    <p:sldId id="416" r:id="rId3"/>
    <p:sldId id="1523" r:id="rId4"/>
    <p:sldId id="310" r:id="rId5"/>
    <p:sldId id="1508" r:id="rId6"/>
    <p:sldId id="1509" r:id="rId7"/>
    <p:sldId id="574" r:id="rId8"/>
    <p:sldId id="575" r:id="rId9"/>
    <p:sldId id="1511" r:id="rId10"/>
    <p:sldId id="1512" r:id="rId11"/>
    <p:sldId id="1515" r:id="rId12"/>
    <p:sldId id="1513" r:id="rId13"/>
    <p:sldId id="1514" r:id="rId14"/>
    <p:sldId id="1483" r:id="rId15"/>
    <p:sldId id="1499" r:id="rId16"/>
    <p:sldId id="1500" r:id="rId17"/>
    <p:sldId id="1506" r:id="rId18"/>
    <p:sldId id="1501" r:id="rId19"/>
    <p:sldId id="305" r:id="rId20"/>
    <p:sldId id="339" r:id="rId21"/>
    <p:sldId id="539" r:id="rId22"/>
    <p:sldId id="729" r:id="rId23"/>
    <p:sldId id="334" r:id="rId24"/>
    <p:sldId id="1521" r:id="rId25"/>
    <p:sldId id="1522" r:id="rId26"/>
    <p:sldId id="605" r:id="rId27"/>
    <p:sldId id="606" r:id="rId28"/>
    <p:sldId id="487" r:id="rId29"/>
    <p:sldId id="468" r:id="rId30"/>
    <p:sldId id="469" r:id="rId31"/>
    <p:sldId id="1525" r:id="rId32"/>
    <p:sldId id="1528" r:id="rId33"/>
    <p:sldId id="1530" r:id="rId34"/>
    <p:sldId id="1559" r:id="rId35"/>
    <p:sldId id="1549" r:id="rId36"/>
    <p:sldId id="488" r:id="rId37"/>
    <p:sldId id="1526" r:id="rId38"/>
    <p:sldId id="1542" r:id="rId39"/>
    <p:sldId id="1531" r:id="rId40"/>
    <p:sldId id="1527" r:id="rId41"/>
    <p:sldId id="470" r:id="rId42"/>
    <p:sldId id="471" r:id="rId43"/>
    <p:sldId id="1546" r:id="rId44"/>
    <p:sldId id="486" r:id="rId45"/>
    <p:sldId id="474" r:id="rId46"/>
    <p:sldId id="472" r:id="rId47"/>
    <p:sldId id="1547" r:id="rId48"/>
    <p:sldId id="473" r:id="rId49"/>
    <p:sldId id="1548" r:id="rId50"/>
    <p:sldId id="481" r:id="rId51"/>
    <p:sldId id="482" r:id="rId52"/>
    <p:sldId id="483" r:id="rId53"/>
    <p:sldId id="478" r:id="rId54"/>
    <p:sldId id="1538" r:id="rId55"/>
    <p:sldId id="1539" r:id="rId56"/>
    <p:sldId id="1540" r:id="rId57"/>
    <p:sldId id="1541" r:id="rId58"/>
    <p:sldId id="1519" r:id="rId59"/>
    <p:sldId id="1554" r:id="rId60"/>
    <p:sldId id="1553" r:id="rId61"/>
    <p:sldId id="1552" r:id="rId62"/>
    <p:sldId id="1555" r:id="rId63"/>
    <p:sldId id="1556" r:id="rId64"/>
    <p:sldId id="1557" r:id="rId65"/>
    <p:sldId id="499" r:id="rId66"/>
    <p:sldId id="498" r:id="rId67"/>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DC86"/>
    <a:srgbClr val="BDF4BA"/>
    <a:srgbClr val="DB4D4D"/>
    <a:srgbClr val="D0EB6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0CC70-6D28-42DA-90EC-E2581651001F}" v="19" dt="2023-04-20T16:42:30.112"/>
  </p1510:revLst>
</p1510:revInfo>
</file>

<file path=ppt/tableStyles.xml><?xml version="1.0" encoding="utf-8"?>
<a:tblStyleLst xmlns:a="http://schemas.openxmlformats.org/drawingml/2006/main" def="{5C22544A-7EE6-4342-B048-85BDC9FD1C3A}">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210"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CALISE" userId="cd561ad3-a73d-4107-9760-597a307975d4" providerId="ADAL" clId="{F12E0146-2DFF-47B9-9766-42C51201DF8B}"/>
    <pc:docChg chg="delSld modSld">
      <pc:chgData name="FRANCESCO CALISE" userId="cd561ad3-a73d-4107-9760-597a307975d4" providerId="ADAL" clId="{F12E0146-2DFF-47B9-9766-42C51201DF8B}" dt="2023-04-17T10:49:26.640" v="13" actId="47"/>
      <pc:docMkLst>
        <pc:docMk/>
      </pc:docMkLst>
      <pc:sldChg chg="modAnim">
        <pc:chgData name="FRANCESCO CALISE" userId="cd561ad3-a73d-4107-9760-597a307975d4" providerId="ADAL" clId="{F12E0146-2DFF-47B9-9766-42C51201DF8B}" dt="2023-04-17T10:47:40.939" v="7"/>
        <pc:sldMkLst>
          <pc:docMk/>
          <pc:sldMk cId="300123193" sldId="334"/>
        </pc:sldMkLst>
      </pc:sldChg>
      <pc:sldChg chg="del">
        <pc:chgData name="FRANCESCO CALISE" userId="cd561ad3-a73d-4107-9760-597a307975d4" providerId="ADAL" clId="{F12E0146-2DFF-47B9-9766-42C51201DF8B}" dt="2023-04-17T10:47:49.392" v="9" actId="47"/>
        <pc:sldMkLst>
          <pc:docMk/>
          <pc:sldMk cId="1132490324" sldId="349"/>
        </pc:sldMkLst>
      </pc:sldChg>
      <pc:sldChg chg="del">
        <pc:chgData name="FRANCESCO CALISE" userId="cd561ad3-a73d-4107-9760-597a307975d4" providerId="ADAL" clId="{F12E0146-2DFF-47B9-9766-42C51201DF8B}" dt="2023-04-17T10:47:50.112" v="10" actId="47"/>
        <pc:sldMkLst>
          <pc:docMk/>
          <pc:sldMk cId="626268359" sldId="350"/>
        </pc:sldMkLst>
      </pc:sldChg>
      <pc:sldChg chg="del">
        <pc:chgData name="FRANCESCO CALISE" userId="cd561ad3-a73d-4107-9760-597a307975d4" providerId="ADAL" clId="{F12E0146-2DFF-47B9-9766-42C51201DF8B}" dt="2023-04-17T10:49:25.663" v="12" actId="47"/>
        <pc:sldMkLst>
          <pc:docMk/>
          <pc:sldMk cId="1838024439" sldId="476"/>
        </pc:sldMkLst>
      </pc:sldChg>
      <pc:sldChg chg="del">
        <pc:chgData name="FRANCESCO CALISE" userId="cd561ad3-a73d-4107-9760-597a307975d4" providerId="ADAL" clId="{F12E0146-2DFF-47B9-9766-42C51201DF8B}" dt="2023-04-17T10:49:10.913" v="11" actId="47"/>
        <pc:sldMkLst>
          <pc:docMk/>
          <pc:sldMk cId="4126899261" sldId="479"/>
        </pc:sldMkLst>
      </pc:sldChg>
      <pc:sldChg chg="del">
        <pc:chgData name="FRANCESCO CALISE" userId="cd561ad3-a73d-4107-9760-597a307975d4" providerId="ADAL" clId="{F12E0146-2DFF-47B9-9766-42C51201DF8B}" dt="2023-04-17T10:46:52.313" v="5" actId="47"/>
        <pc:sldMkLst>
          <pc:docMk/>
          <pc:sldMk cId="3714589645" sldId="524"/>
        </pc:sldMkLst>
      </pc:sldChg>
      <pc:sldChg chg="del">
        <pc:chgData name="FRANCESCO CALISE" userId="cd561ad3-a73d-4107-9760-597a307975d4" providerId="ADAL" clId="{F12E0146-2DFF-47B9-9766-42C51201DF8B}" dt="2023-04-17T10:46:53.868" v="6" actId="47"/>
        <pc:sldMkLst>
          <pc:docMk/>
          <pc:sldMk cId="2783740163" sldId="525"/>
        </pc:sldMkLst>
      </pc:sldChg>
      <pc:sldChg chg="modSp">
        <pc:chgData name="FRANCESCO CALISE" userId="cd561ad3-a73d-4107-9760-597a307975d4" providerId="ADAL" clId="{F12E0146-2DFF-47B9-9766-42C51201DF8B}" dt="2023-04-17T10:46:08.957" v="4" actId="14100"/>
        <pc:sldMkLst>
          <pc:docMk/>
          <pc:sldMk cId="3241409112" sldId="572"/>
        </pc:sldMkLst>
        <pc:picChg chg="mod">
          <ac:chgData name="FRANCESCO CALISE" userId="cd561ad3-a73d-4107-9760-597a307975d4" providerId="ADAL" clId="{F12E0146-2DFF-47B9-9766-42C51201DF8B}" dt="2023-04-17T10:46:08.957" v="4" actId="14100"/>
          <ac:picMkLst>
            <pc:docMk/>
            <pc:sldMk cId="3241409112" sldId="572"/>
            <ac:picMk id="425986" creationId="{7991F8C1-4534-4B1A-93C0-B43370823A86}"/>
          </ac:picMkLst>
        </pc:picChg>
      </pc:sldChg>
      <pc:sldChg chg="del">
        <pc:chgData name="FRANCESCO CALISE" userId="cd561ad3-a73d-4107-9760-597a307975d4" providerId="ADAL" clId="{F12E0146-2DFF-47B9-9766-42C51201DF8B}" dt="2023-04-17T10:44:29.386" v="0" actId="47"/>
        <pc:sldMkLst>
          <pc:docMk/>
          <pc:sldMk cId="542139152" sldId="1510"/>
        </pc:sldMkLst>
      </pc:sldChg>
      <pc:sldChg chg="modAnim">
        <pc:chgData name="FRANCESCO CALISE" userId="cd561ad3-a73d-4107-9760-597a307975d4" providerId="ADAL" clId="{F12E0146-2DFF-47B9-9766-42C51201DF8B}" dt="2023-04-17T10:47:45.968" v="8"/>
        <pc:sldMkLst>
          <pc:docMk/>
          <pc:sldMk cId="1732130504" sldId="1521"/>
        </pc:sldMkLst>
      </pc:sldChg>
      <pc:sldChg chg="del">
        <pc:chgData name="FRANCESCO CALISE" userId="cd561ad3-a73d-4107-9760-597a307975d4" providerId="ADAL" clId="{F12E0146-2DFF-47B9-9766-42C51201DF8B}" dt="2023-04-17T10:49:26.640" v="13" actId="47"/>
        <pc:sldMkLst>
          <pc:docMk/>
          <pc:sldMk cId="1151726561" sldId="1558"/>
        </pc:sldMkLst>
      </pc:sldChg>
    </pc:docChg>
  </pc:docChgLst>
  <pc:docChgLst>
    <pc:chgData name="FRANCESCO CALISE" userId="cd561ad3-a73d-4107-9760-597a307975d4" providerId="ADAL" clId="{21D0CC70-6D28-42DA-90EC-E2581651001F}"/>
    <pc:docChg chg="delSld modSld sldOrd">
      <pc:chgData name="FRANCESCO CALISE" userId="cd561ad3-a73d-4107-9760-597a307975d4" providerId="ADAL" clId="{21D0CC70-6D28-42DA-90EC-E2581651001F}" dt="2023-04-20T16:42:30.112" v="21" actId="47"/>
      <pc:docMkLst>
        <pc:docMk/>
      </pc:docMkLst>
      <pc:sldChg chg="ord">
        <pc:chgData name="FRANCESCO CALISE" userId="cd561ad3-a73d-4107-9760-597a307975d4" providerId="ADAL" clId="{21D0CC70-6D28-42DA-90EC-E2581651001F}" dt="2023-04-20T16:41:44.118" v="18"/>
        <pc:sldMkLst>
          <pc:docMk/>
          <pc:sldMk cId="0" sldId="339"/>
        </pc:sldMkLst>
      </pc:sldChg>
      <pc:sldChg chg="del">
        <pc:chgData name="FRANCESCO CALISE" userId="cd561ad3-a73d-4107-9760-597a307975d4" providerId="ADAL" clId="{21D0CC70-6D28-42DA-90EC-E2581651001F}" dt="2023-04-20T16:41:29.284" v="13" actId="47"/>
        <pc:sldMkLst>
          <pc:docMk/>
          <pc:sldMk cId="0" sldId="340"/>
        </pc:sldMkLst>
      </pc:sldChg>
      <pc:sldChg chg="modSp mod">
        <pc:chgData name="FRANCESCO CALISE" userId="cd561ad3-a73d-4107-9760-597a307975d4" providerId="ADAL" clId="{21D0CC70-6D28-42DA-90EC-E2581651001F}" dt="2023-04-20T15:43:53.682" v="12" actId="207"/>
        <pc:sldMkLst>
          <pc:docMk/>
          <pc:sldMk cId="3553510094" sldId="499"/>
        </pc:sldMkLst>
        <pc:graphicFrameChg chg="mod modGraphic">
          <ac:chgData name="FRANCESCO CALISE" userId="cd561ad3-a73d-4107-9760-597a307975d4" providerId="ADAL" clId="{21D0CC70-6D28-42DA-90EC-E2581651001F}" dt="2023-04-20T15:43:53.682" v="12" actId="207"/>
          <ac:graphicFrameMkLst>
            <pc:docMk/>
            <pc:sldMk cId="3553510094" sldId="499"/>
            <ac:graphicFrameMk id="7" creationId="{21DCED1B-F048-A4B6-555B-68DF5D2F4CFC}"/>
          </ac:graphicFrameMkLst>
        </pc:graphicFrameChg>
      </pc:sldChg>
      <pc:sldChg chg="ord">
        <pc:chgData name="FRANCESCO CALISE" userId="cd561ad3-a73d-4107-9760-597a307975d4" providerId="ADAL" clId="{21D0CC70-6D28-42DA-90EC-E2581651001F}" dt="2023-04-20T16:41:46.384" v="20"/>
        <pc:sldMkLst>
          <pc:docMk/>
          <pc:sldMk cId="3915123329" sldId="539"/>
        </pc:sldMkLst>
      </pc:sldChg>
      <pc:sldChg chg="del">
        <pc:chgData name="FRANCESCO CALISE" userId="cd561ad3-a73d-4107-9760-597a307975d4" providerId="ADAL" clId="{21D0CC70-6D28-42DA-90EC-E2581651001F}" dt="2023-04-20T16:41:35.380" v="14" actId="47"/>
        <pc:sldMkLst>
          <pc:docMk/>
          <pc:sldMk cId="3241409112" sldId="572"/>
        </pc:sldMkLst>
      </pc:sldChg>
      <pc:sldChg chg="del">
        <pc:chgData name="FRANCESCO CALISE" userId="cd561ad3-a73d-4107-9760-597a307975d4" providerId="ADAL" clId="{21D0CC70-6D28-42DA-90EC-E2581651001F}" dt="2023-04-20T16:42:30.112" v="21" actId="47"/>
        <pc:sldMkLst>
          <pc:docMk/>
          <pc:sldMk cId="4062108471" sldId="15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5537553932391678"/>
          <c:y val="0.12568525316147131"/>
          <c:w val="0.4886799832563542"/>
          <c:h val="0.75890066327372385"/>
        </c:manualLayout>
      </c:layout>
      <c:barChart>
        <c:barDir val="bar"/>
        <c:grouping val="clustered"/>
        <c:varyColors val="0"/>
        <c:ser>
          <c:idx val="0"/>
          <c:order val="0"/>
          <c:tx>
            <c:strRef>
              <c:f>Sheet1!$B$1</c:f>
              <c:strCache>
                <c:ptCount val="1"/>
                <c:pt idx="0">
                  <c:v>growth rate</c:v>
                </c:pt>
              </c:strCache>
            </c:strRef>
          </c:tx>
          <c:spPr>
            <a:solidFill>
              <a:srgbClr val="003953"/>
            </a:solidFill>
            <a:ln>
              <a:noFill/>
            </a:ln>
            <a:effectLst/>
          </c:spPr>
          <c:invertIfNegative val="0"/>
          <c:cat>
            <c:strRef>
              <c:f>Sheet1!$A$2:$A$10</c:f>
              <c:strCache>
                <c:ptCount val="9"/>
                <c:pt idx="0">
                  <c:v>total OECD</c:v>
                </c:pt>
                <c:pt idx="1">
                  <c:v> </c:v>
                </c:pt>
                <c:pt idx="2">
                  <c:v>Japan</c:v>
                </c:pt>
                <c:pt idx="3">
                  <c:v>South Korea</c:v>
                </c:pt>
                <c:pt idx="4">
                  <c:v>OECD Europe</c:v>
                </c:pt>
                <c:pt idx="5">
                  <c:v>Canada</c:v>
                </c:pt>
                <c:pt idx="6">
                  <c:v>United States</c:v>
                </c:pt>
                <c:pt idx="7">
                  <c:v>Mexico and Other Americas</c:v>
                </c:pt>
                <c:pt idx="8">
                  <c:v>Australia and New Zealand</c:v>
                </c:pt>
              </c:strCache>
            </c:strRef>
          </c:cat>
          <c:val>
            <c:numRef>
              <c:f>Sheet1!$B$2:$B$10</c:f>
              <c:numCache>
                <c:formatCode>General</c:formatCode>
                <c:ptCount val="9"/>
                <c:pt idx="0">
                  <c:v>1.7202303407966912E-2</c:v>
                </c:pt>
                <c:pt idx="1">
                  <c:v>0</c:v>
                </c:pt>
                <c:pt idx="2">
                  <c:v>3.9975722904488373E-3</c:v>
                </c:pt>
                <c:pt idx="3">
                  <c:v>1.119931757521142E-2</c:v>
                </c:pt>
                <c:pt idx="4">
                  <c:v>1.5098767027093674E-2</c:v>
                </c:pt>
                <c:pt idx="5">
                  <c:v>1.910333855262825E-2</c:v>
                </c:pt>
                <c:pt idx="6">
                  <c:v>2.1466444597654899E-2</c:v>
                </c:pt>
                <c:pt idx="7">
                  <c:v>2.201706824637184E-2</c:v>
                </c:pt>
                <c:pt idx="8">
                  <c:v>2.2095338895868899E-2</c:v>
                </c:pt>
              </c:numCache>
            </c:numRef>
          </c:val>
          <c:extLst>
            <c:ext xmlns:c16="http://schemas.microsoft.com/office/drawing/2014/chart" uri="{C3380CC4-5D6E-409C-BE32-E72D297353CC}">
              <c16:uniqueId val="{00000000-71EC-4A79-A430-D4CF6B23AF42}"/>
            </c:ext>
          </c:extLst>
        </c:ser>
        <c:dLbls>
          <c:showLegendKey val="0"/>
          <c:showVal val="0"/>
          <c:showCatName val="0"/>
          <c:showSerName val="0"/>
          <c:showPercent val="0"/>
          <c:showBubbleSize val="0"/>
        </c:dLbls>
        <c:gapWidth val="182"/>
        <c:axId val="735046224"/>
        <c:axId val="735048944"/>
      </c:barChart>
      <c:catAx>
        <c:axId val="73504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735048944"/>
        <c:crosses val="autoZero"/>
        <c:auto val="1"/>
        <c:lblAlgn val="ctr"/>
        <c:lblOffset val="0"/>
        <c:tickLblSkip val="1"/>
        <c:noMultiLvlLbl val="0"/>
      </c:catAx>
      <c:valAx>
        <c:axId val="735048944"/>
        <c:scaling>
          <c:orientation val="minMax"/>
          <c:max val="6.0000000000000012E-2"/>
          <c:min val="0"/>
        </c:scaling>
        <c:delete val="0"/>
        <c:axPos val="b"/>
        <c:majorGridlines>
          <c:spPr>
            <a:ln w="9525"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5046224"/>
        <c:crossesAt val="1"/>
        <c:crossBetween val="between"/>
        <c:majorUnit val="1.0000000000000002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1050966695462"/>
          <c:y val="0.12231125208372817"/>
          <c:w val="0.46374609251191673"/>
          <c:h val="0.77275796014029385"/>
        </c:manualLayout>
      </c:layout>
      <c:barChart>
        <c:barDir val="bar"/>
        <c:grouping val="clustered"/>
        <c:varyColors val="0"/>
        <c:ser>
          <c:idx val="0"/>
          <c:order val="0"/>
          <c:tx>
            <c:strRef>
              <c:f>Sheet1!$B$1</c:f>
              <c:strCache>
                <c:ptCount val="1"/>
                <c:pt idx="0">
                  <c:v>growth rate</c:v>
                </c:pt>
              </c:strCache>
            </c:strRef>
          </c:tx>
          <c:spPr>
            <a:solidFill>
              <a:srgbClr val="A33340"/>
            </a:solidFill>
            <a:ln>
              <a:noFill/>
            </a:ln>
            <a:effectLst/>
          </c:spPr>
          <c:invertIfNegative val="0"/>
          <c:cat>
            <c:strRef>
              <c:f>Sheet1!$A$2:$A$12</c:f>
              <c:strCache>
                <c:ptCount val="11"/>
                <c:pt idx="0">
                  <c:v>total non-OECD</c:v>
                </c:pt>
                <c:pt idx="1">
                  <c:v> </c:v>
                </c:pt>
                <c:pt idx="2">
                  <c:v>Brazil</c:v>
                </c:pt>
                <c:pt idx="3">
                  <c:v>Russia</c:v>
                </c:pt>
                <c:pt idx="4">
                  <c:v>Middle East</c:v>
                </c:pt>
                <c:pt idx="5">
                  <c:v>Other Americas</c:v>
                </c:pt>
                <c:pt idx="6">
                  <c:v>Other Europe and Eurasia</c:v>
                </c:pt>
                <c:pt idx="7">
                  <c:v>China</c:v>
                </c:pt>
                <c:pt idx="8">
                  <c:v>Africa</c:v>
                </c:pt>
                <c:pt idx="9">
                  <c:v>Other Asia</c:v>
                </c:pt>
                <c:pt idx="10">
                  <c:v>India</c:v>
                </c:pt>
              </c:strCache>
            </c:strRef>
          </c:cat>
          <c:val>
            <c:numRef>
              <c:f>Sheet1!$B$2:$B$12</c:f>
              <c:numCache>
                <c:formatCode>General</c:formatCode>
                <c:ptCount val="11"/>
                <c:pt idx="0">
                  <c:v>3.5459705660914935E-2</c:v>
                </c:pt>
                <c:pt idx="1">
                  <c:v>0</c:v>
                </c:pt>
                <c:pt idx="2">
                  <c:v>1.2546810369280514E-2</c:v>
                </c:pt>
                <c:pt idx="3">
                  <c:v>1.4195329427109769E-2</c:v>
                </c:pt>
                <c:pt idx="4">
                  <c:v>2.2356810039109831E-2</c:v>
                </c:pt>
                <c:pt idx="5">
                  <c:v>3.1362730182093783E-2</c:v>
                </c:pt>
                <c:pt idx="6">
                  <c:v>3.2675529990592311E-2</c:v>
                </c:pt>
                <c:pt idx="7">
                  <c:v>3.3089286385238337E-2</c:v>
                </c:pt>
                <c:pt idx="8">
                  <c:v>3.3230053191887432E-2</c:v>
                </c:pt>
                <c:pt idx="9">
                  <c:v>3.8552876682149018E-2</c:v>
                </c:pt>
                <c:pt idx="10">
                  <c:v>5.3661642365335549E-2</c:v>
                </c:pt>
              </c:numCache>
            </c:numRef>
          </c:val>
          <c:extLst>
            <c:ext xmlns:c16="http://schemas.microsoft.com/office/drawing/2014/chart" uri="{C3380CC4-5D6E-409C-BE32-E72D297353CC}">
              <c16:uniqueId val="{00000000-3D28-4518-93D5-26D7D2D41ADC}"/>
            </c:ext>
          </c:extLst>
        </c:ser>
        <c:dLbls>
          <c:showLegendKey val="0"/>
          <c:showVal val="0"/>
          <c:showCatName val="0"/>
          <c:showSerName val="0"/>
          <c:showPercent val="0"/>
          <c:showBubbleSize val="0"/>
        </c:dLbls>
        <c:gapWidth val="182"/>
        <c:axId val="735054928"/>
        <c:axId val="735042960"/>
      </c:barChart>
      <c:catAx>
        <c:axId val="73505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735042960"/>
        <c:crosses val="autoZero"/>
        <c:auto val="1"/>
        <c:lblAlgn val="ctr"/>
        <c:lblOffset val="0"/>
        <c:tickLblSkip val="1"/>
        <c:noMultiLvlLbl val="0"/>
      </c:catAx>
      <c:valAx>
        <c:axId val="735042960"/>
        <c:scaling>
          <c:orientation val="minMax"/>
          <c:max val="6.0000000000000012E-2"/>
          <c:min val="0"/>
        </c:scaling>
        <c:delete val="0"/>
        <c:axPos val="b"/>
        <c:majorGridlines>
          <c:spPr>
            <a:ln w="9525"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5054928"/>
        <c:crosses val="autoZero"/>
        <c:crossBetween val="between"/>
        <c:majorUnit val="1.0000000000000002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505101166308"/>
          <c:y val="6.5691123333771015E-2"/>
          <c:w val="0.63534530050610249"/>
          <c:h val="0.82937815191437003"/>
        </c:manualLayout>
      </c:layout>
      <c:lineChart>
        <c:grouping val="standard"/>
        <c:varyColors val="0"/>
        <c:ser>
          <c:idx val="1"/>
          <c:order val="0"/>
          <c:tx>
            <c:strRef>
              <c:f>Sheet1!$C$1</c:f>
              <c:strCache>
                <c:ptCount val="1"/>
                <c:pt idx="0">
                  <c:v>series1</c:v>
                </c:pt>
              </c:strCache>
            </c:strRef>
          </c:tx>
          <c:spPr>
            <a:ln w="28575" cap="rnd">
              <a:solidFill>
                <a:schemeClr val="tx2">
                  <a:lumMod val="75000"/>
                  <a:lumOff val="2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48.671709000000007</c:v>
                </c:pt>
                <c:pt idx="1">
                  <c:v>49.696264000000014</c:v>
                </c:pt>
                <c:pt idx="2">
                  <c:v>50.373359999999991</c:v>
                </c:pt>
                <c:pt idx="3">
                  <c:v>51.196060000000003</c:v>
                </c:pt>
                <c:pt idx="4">
                  <c:v>52.320160000000001</c:v>
                </c:pt>
                <c:pt idx="5">
                  <c:v>53.695646999999987</c:v>
                </c:pt>
                <c:pt idx="6">
                  <c:v>54.684177000000012</c:v>
                </c:pt>
                <c:pt idx="7">
                  <c:v>56.143313000000013</c:v>
                </c:pt>
                <c:pt idx="8">
                  <c:v>57.474758000000008</c:v>
                </c:pt>
                <c:pt idx="9">
                  <c:v>58.407427000000013</c:v>
                </c:pt>
                <c:pt idx="10">
                  <c:v>55.406477000000002</c:v>
                </c:pt>
                <c:pt idx="11">
                  <c:v>57.798102</c:v>
                </c:pt>
                <c:pt idx="12">
                  <c:v>60.668841999999998</c:v>
                </c:pt>
                <c:pt idx="13">
                  <c:v>62.747303000000002</c:v>
                </c:pt>
                <c:pt idx="14">
                  <c:v>64.373342999999991</c:v>
                </c:pt>
                <c:pt idx="15">
                  <c:v>65.892392999999998</c:v>
                </c:pt>
                <c:pt idx="16">
                  <c:v>67.315908000000007</c:v>
                </c:pt>
                <c:pt idx="17">
                  <c:v>68.698668000000012</c:v>
                </c:pt>
                <c:pt idx="18">
                  <c:v>70.108734999999996</c:v>
                </c:pt>
                <c:pt idx="19">
                  <c:v>71.482595999999987</c:v>
                </c:pt>
                <c:pt idx="20">
                  <c:v>72.879220000000004</c:v>
                </c:pt>
                <c:pt idx="21">
                  <c:v>74.280169999999998</c:v>
                </c:pt>
                <c:pt idx="22">
                  <c:v>75.73065299999999</c:v>
                </c:pt>
                <c:pt idx="23">
                  <c:v>77.324107000000012</c:v>
                </c:pt>
                <c:pt idx="24">
                  <c:v>78.937585999999968</c:v>
                </c:pt>
                <c:pt idx="25">
                  <c:v>80.565841999999989</c:v>
                </c:pt>
                <c:pt idx="26">
                  <c:v>82.149291999999988</c:v>
                </c:pt>
                <c:pt idx="27">
                  <c:v>83.736724000000009</c:v>
                </c:pt>
                <c:pt idx="28">
                  <c:v>85.392494999999997</c:v>
                </c:pt>
                <c:pt idx="29">
                  <c:v>87.113151000000016</c:v>
                </c:pt>
                <c:pt idx="30">
                  <c:v>88.84852699999999</c:v>
                </c:pt>
                <c:pt idx="31">
                  <c:v>90.592210999999992</c:v>
                </c:pt>
                <c:pt idx="32">
                  <c:v>92.334365000000005</c:v>
                </c:pt>
                <c:pt idx="33">
                  <c:v>94.115696999999997</c:v>
                </c:pt>
                <c:pt idx="34">
                  <c:v>95.920720000000003</c:v>
                </c:pt>
                <c:pt idx="35">
                  <c:v>97.757536999999999</c:v>
                </c:pt>
                <c:pt idx="36">
                  <c:v>99.666775999999999</c:v>
                </c:pt>
                <c:pt idx="37">
                  <c:v>101.610572</c:v>
                </c:pt>
                <c:pt idx="38">
                  <c:v>103.60405799999999</c:v>
                </c:pt>
                <c:pt idx="39">
                  <c:v>105.61475799999999</c:v>
                </c:pt>
                <c:pt idx="40">
                  <c:v>107.69433100000001</c:v>
                </c:pt>
              </c:numCache>
            </c:numRef>
          </c:val>
          <c:smooth val="0"/>
          <c:extLst>
            <c:ext xmlns:c16="http://schemas.microsoft.com/office/drawing/2014/chart" uri="{C3380CC4-5D6E-409C-BE32-E72D297353CC}">
              <c16:uniqueId val="{00000000-A58C-4AC9-BAEA-E0351276127B}"/>
            </c:ext>
          </c:extLst>
        </c:ser>
        <c:ser>
          <c:idx val="2"/>
          <c:order val="1"/>
          <c:tx>
            <c:strRef>
              <c:f>Sheet1!$D$1</c:f>
              <c:strCache>
                <c:ptCount val="1"/>
                <c:pt idx="0">
                  <c:v>series2</c:v>
                </c:pt>
              </c:strCache>
            </c:strRef>
          </c:tx>
          <c:spPr>
            <a:ln w="28575" cap="rnd">
              <a:solidFill>
                <a:schemeClr val="tx2">
                  <a:lumMod val="25000"/>
                  <a:lumOff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48.671709000000007</c:v>
                </c:pt>
                <c:pt idx="1">
                  <c:v>49.696264000000014</c:v>
                </c:pt>
                <c:pt idx="2">
                  <c:v>50.373359999999991</c:v>
                </c:pt>
                <c:pt idx="3">
                  <c:v>51.196060000000003</c:v>
                </c:pt>
                <c:pt idx="4">
                  <c:v>52.320160000000001</c:v>
                </c:pt>
                <c:pt idx="5">
                  <c:v>53.695646999999987</c:v>
                </c:pt>
                <c:pt idx="6">
                  <c:v>54.684177000000012</c:v>
                </c:pt>
                <c:pt idx="7">
                  <c:v>56.143313000000013</c:v>
                </c:pt>
                <c:pt idx="8">
                  <c:v>57.474758000000008</c:v>
                </c:pt>
                <c:pt idx="9">
                  <c:v>58.407427000000013</c:v>
                </c:pt>
                <c:pt idx="10">
                  <c:v>55.179797000000008</c:v>
                </c:pt>
                <c:pt idx="11">
                  <c:v>56.777287999999992</c:v>
                </c:pt>
                <c:pt idx="12">
                  <c:v>58.81928400000001</c:v>
                </c:pt>
                <c:pt idx="13">
                  <c:v>60.03622</c:v>
                </c:pt>
                <c:pt idx="14">
                  <c:v>60.881987000000002</c:v>
                </c:pt>
                <c:pt idx="15">
                  <c:v>61.630276000000002</c:v>
                </c:pt>
                <c:pt idx="16">
                  <c:v>62.320407000000003</c:v>
                </c:pt>
                <c:pt idx="17">
                  <c:v>62.98973500000001</c:v>
                </c:pt>
                <c:pt idx="18">
                  <c:v>63.660860999999997</c:v>
                </c:pt>
                <c:pt idx="19">
                  <c:v>64.265042000000008</c:v>
                </c:pt>
                <c:pt idx="20">
                  <c:v>64.879264000000006</c:v>
                </c:pt>
                <c:pt idx="21">
                  <c:v>65.51446399999999</c:v>
                </c:pt>
                <c:pt idx="22">
                  <c:v>66.212093999999993</c:v>
                </c:pt>
                <c:pt idx="23">
                  <c:v>66.902985999999984</c:v>
                </c:pt>
                <c:pt idx="24">
                  <c:v>67.566348000000005</c:v>
                </c:pt>
                <c:pt idx="25">
                  <c:v>68.230819000000011</c:v>
                </c:pt>
                <c:pt idx="26">
                  <c:v>68.853992999999988</c:v>
                </c:pt>
                <c:pt idx="27">
                  <c:v>69.459949999999992</c:v>
                </c:pt>
                <c:pt idx="28">
                  <c:v>70.089022</c:v>
                </c:pt>
                <c:pt idx="29">
                  <c:v>70.766003999999981</c:v>
                </c:pt>
                <c:pt idx="30">
                  <c:v>71.501747000000009</c:v>
                </c:pt>
                <c:pt idx="31">
                  <c:v>72.178743999999995</c:v>
                </c:pt>
                <c:pt idx="32">
                  <c:v>72.832557000000008</c:v>
                </c:pt>
                <c:pt idx="33">
                  <c:v>73.521348000000003</c:v>
                </c:pt>
                <c:pt idx="34">
                  <c:v>74.25318</c:v>
                </c:pt>
                <c:pt idx="35">
                  <c:v>74.978048000000001</c:v>
                </c:pt>
                <c:pt idx="36">
                  <c:v>75.624651999999998</c:v>
                </c:pt>
                <c:pt idx="37">
                  <c:v>76.275840000000017</c:v>
                </c:pt>
                <c:pt idx="38">
                  <c:v>76.998877000000007</c:v>
                </c:pt>
                <c:pt idx="39">
                  <c:v>77.712607000000006</c:v>
                </c:pt>
                <c:pt idx="40">
                  <c:v>78.437436999999989</c:v>
                </c:pt>
              </c:numCache>
            </c:numRef>
          </c:val>
          <c:smooth val="0"/>
          <c:extLst>
            <c:ext xmlns:c16="http://schemas.microsoft.com/office/drawing/2014/chart" uri="{C3380CC4-5D6E-409C-BE32-E72D297353CC}">
              <c16:uniqueId val="{00000001-A58C-4AC9-BAEA-E0351276127B}"/>
            </c:ext>
          </c:extLst>
        </c:ser>
        <c:ser>
          <c:idx val="4"/>
          <c:order val="2"/>
          <c:tx>
            <c:strRef>
              <c:f>Sheet1!$F$1</c:f>
              <c:strCache>
                <c:ptCount val="1"/>
                <c:pt idx="0">
                  <c:v>series4</c:v>
                </c:pt>
              </c:strCache>
            </c:strRef>
          </c:tx>
          <c:spPr>
            <a:ln w="2857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45.516551999999997</c:v>
                </c:pt>
                <c:pt idx="1">
                  <c:v>48.255133000000001</c:v>
                </c:pt>
                <c:pt idx="2">
                  <c:v>50.704048999999998</c:v>
                </c:pt>
                <c:pt idx="3">
                  <c:v>53.224960000000003</c:v>
                </c:pt>
                <c:pt idx="4">
                  <c:v>55.665726999999997</c:v>
                </c:pt>
                <c:pt idx="5">
                  <c:v>57.888919999999978</c:v>
                </c:pt>
                <c:pt idx="6">
                  <c:v>60.517764000000007</c:v>
                </c:pt>
                <c:pt idx="7">
                  <c:v>63.362062999999999</c:v>
                </c:pt>
                <c:pt idx="8">
                  <c:v>66.263266999999999</c:v>
                </c:pt>
                <c:pt idx="9">
                  <c:v>68.748900000000006</c:v>
                </c:pt>
                <c:pt idx="10">
                  <c:v>67.149592999999996</c:v>
                </c:pt>
                <c:pt idx="11">
                  <c:v>72.341651999999996</c:v>
                </c:pt>
                <c:pt idx="12">
                  <c:v>76.90476000000001</c:v>
                </c:pt>
                <c:pt idx="13">
                  <c:v>81.311852999999985</c:v>
                </c:pt>
                <c:pt idx="14">
                  <c:v>85.855065999999994</c:v>
                </c:pt>
                <c:pt idx="15">
                  <c:v>90.517807000000005</c:v>
                </c:pt>
                <c:pt idx="16">
                  <c:v>95.247291000000004</c:v>
                </c:pt>
                <c:pt idx="17">
                  <c:v>100.12768800000001</c:v>
                </c:pt>
                <c:pt idx="18">
                  <c:v>105.196466</c:v>
                </c:pt>
                <c:pt idx="19">
                  <c:v>110.469435</c:v>
                </c:pt>
                <c:pt idx="20">
                  <c:v>115.92071199999999</c:v>
                </c:pt>
                <c:pt idx="21">
                  <c:v>121.51862</c:v>
                </c:pt>
                <c:pt idx="22">
                  <c:v>127.232786</c:v>
                </c:pt>
                <c:pt idx="23">
                  <c:v>133.07450700000001</c:v>
                </c:pt>
                <c:pt idx="24">
                  <c:v>139.205533</c:v>
                </c:pt>
                <c:pt idx="25">
                  <c:v>145.30475500000011</c:v>
                </c:pt>
                <c:pt idx="26">
                  <c:v>151.45434599999999</c:v>
                </c:pt>
                <c:pt idx="27">
                  <c:v>157.78338600000001</c:v>
                </c:pt>
                <c:pt idx="28">
                  <c:v>164.3142610000001</c:v>
                </c:pt>
                <c:pt idx="29">
                  <c:v>171.040325</c:v>
                </c:pt>
                <c:pt idx="30">
                  <c:v>177.91612000000001</c:v>
                </c:pt>
                <c:pt idx="31">
                  <c:v>184.88962799999999</c:v>
                </c:pt>
                <c:pt idx="32">
                  <c:v>192.056331</c:v>
                </c:pt>
                <c:pt idx="33">
                  <c:v>199.45520200000001</c:v>
                </c:pt>
                <c:pt idx="34">
                  <c:v>206.96986799999999</c:v>
                </c:pt>
                <c:pt idx="35">
                  <c:v>214.80056300000001</c:v>
                </c:pt>
                <c:pt idx="36">
                  <c:v>222.72850500000001</c:v>
                </c:pt>
                <c:pt idx="37">
                  <c:v>231.23045099999999</c:v>
                </c:pt>
                <c:pt idx="38">
                  <c:v>239.442981</c:v>
                </c:pt>
                <c:pt idx="39">
                  <c:v>247.27259000000001</c:v>
                </c:pt>
                <c:pt idx="40">
                  <c:v>255.43341699999999</c:v>
                </c:pt>
              </c:numCache>
            </c:numRef>
          </c:val>
          <c:smooth val="0"/>
          <c:extLst>
            <c:ext xmlns:c16="http://schemas.microsoft.com/office/drawing/2014/chart" uri="{C3380CC4-5D6E-409C-BE32-E72D297353CC}">
              <c16:uniqueId val="{00000002-A58C-4AC9-BAEA-E0351276127B}"/>
            </c:ext>
          </c:extLst>
        </c:ser>
        <c:ser>
          <c:idx val="5"/>
          <c:order val="3"/>
          <c:tx>
            <c:strRef>
              <c:f>Sheet1!$G$1</c:f>
              <c:strCache>
                <c:ptCount val="1"/>
                <c:pt idx="0">
                  <c:v>series5</c:v>
                </c:pt>
              </c:strCache>
            </c:strRef>
          </c:tx>
          <c:spPr>
            <a:ln w="28575" cap="rnd">
              <a:solidFill>
                <a:schemeClr val="accent5">
                  <a:lumMod val="40000"/>
                  <a:lumOff val="6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Sheet1!$G$2:$G$42</c:f>
              <c:numCache>
                <c:formatCode>General</c:formatCode>
                <c:ptCount val="41"/>
                <c:pt idx="0">
                  <c:v>45.516551999999997</c:v>
                </c:pt>
                <c:pt idx="1">
                  <c:v>48.255133000000001</c:v>
                </c:pt>
                <c:pt idx="2">
                  <c:v>50.704048999999998</c:v>
                </c:pt>
                <c:pt idx="3">
                  <c:v>53.224960000000003</c:v>
                </c:pt>
                <c:pt idx="4">
                  <c:v>55.665726999999997</c:v>
                </c:pt>
                <c:pt idx="5">
                  <c:v>57.888919999999978</c:v>
                </c:pt>
                <c:pt idx="6">
                  <c:v>60.517764000000007</c:v>
                </c:pt>
                <c:pt idx="7">
                  <c:v>63.362062999999999</c:v>
                </c:pt>
                <c:pt idx="8">
                  <c:v>66.263266999999999</c:v>
                </c:pt>
                <c:pt idx="9">
                  <c:v>68.748900000000006</c:v>
                </c:pt>
                <c:pt idx="10">
                  <c:v>67.150707000000011</c:v>
                </c:pt>
                <c:pt idx="11">
                  <c:v>70.935163000000031</c:v>
                </c:pt>
                <c:pt idx="12">
                  <c:v>73.838377999999992</c:v>
                </c:pt>
                <c:pt idx="13">
                  <c:v>76.626297999999991</c:v>
                </c:pt>
                <c:pt idx="14">
                  <c:v>79.422713999999999</c:v>
                </c:pt>
                <c:pt idx="15">
                  <c:v>82.185537999999994</c:v>
                </c:pt>
                <c:pt idx="16">
                  <c:v>84.935821000000004</c:v>
                </c:pt>
                <c:pt idx="17">
                  <c:v>87.664406999999997</c:v>
                </c:pt>
                <c:pt idx="18">
                  <c:v>90.377870000000001</c:v>
                </c:pt>
                <c:pt idx="19">
                  <c:v>93.068731</c:v>
                </c:pt>
                <c:pt idx="20">
                  <c:v>95.746721000000008</c:v>
                </c:pt>
                <c:pt idx="21">
                  <c:v>98.431276999999994</c:v>
                </c:pt>
                <c:pt idx="22">
                  <c:v>101.077664</c:v>
                </c:pt>
                <c:pt idx="23">
                  <c:v>103.66513999999999</c:v>
                </c:pt>
                <c:pt idx="24">
                  <c:v>106.189797</c:v>
                </c:pt>
                <c:pt idx="25">
                  <c:v>108.68379</c:v>
                </c:pt>
                <c:pt idx="26">
                  <c:v>111.12261700000001</c:v>
                </c:pt>
                <c:pt idx="27">
                  <c:v>113.529918</c:v>
                </c:pt>
                <c:pt idx="28">
                  <c:v>115.92800699999999</c:v>
                </c:pt>
                <c:pt idx="29">
                  <c:v>118.32894</c:v>
                </c:pt>
                <c:pt idx="30">
                  <c:v>120.73540300000001</c:v>
                </c:pt>
                <c:pt idx="31">
                  <c:v>123.100534</c:v>
                </c:pt>
                <c:pt idx="32">
                  <c:v>125.44492099999999</c:v>
                </c:pt>
                <c:pt idx="33">
                  <c:v>127.782218</c:v>
                </c:pt>
                <c:pt idx="34">
                  <c:v>130.105637</c:v>
                </c:pt>
                <c:pt idx="35">
                  <c:v>132.38744500000001</c:v>
                </c:pt>
                <c:pt idx="36">
                  <c:v>134.55541700000001</c:v>
                </c:pt>
                <c:pt idx="37">
                  <c:v>136.68381400000001</c:v>
                </c:pt>
                <c:pt idx="38">
                  <c:v>138.79123200000001</c:v>
                </c:pt>
                <c:pt idx="39">
                  <c:v>140.84715</c:v>
                </c:pt>
                <c:pt idx="40">
                  <c:v>142.84869499999999</c:v>
                </c:pt>
              </c:numCache>
            </c:numRef>
          </c:val>
          <c:smooth val="0"/>
          <c:extLst>
            <c:ext xmlns:c16="http://schemas.microsoft.com/office/drawing/2014/chart" uri="{C3380CC4-5D6E-409C-BE32-E72D297353CC}">
              <c16:uniqueId val="{00000003-A58C-4AC9-BAEA-E0351276127B}"/>
            </c:ext>
          </c:extLst>
        </c:ser>
        <c:ser>
          <c:idx val="0"/>
          <c:order val="4"/>
          <c:tx>
            <c:strRef>
              <c:f>Sheet1!$B$1</c:f>
              <c:strCache>
                <c:ptCount val="1"/>
                <c:pt idx="0">
                  <c:v>series0</c:v>
                </c:pt>
              </c:strCache>
            </c:strRef>
          </c:tx>
          <c:spPr>
            <a:ln w="28575" cap="rnd">
              <a:solidFill>
                <a:schemeClr val="tx2"/>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48.671709000000007</c:v>
                </c:pt>
                <c:pt idx="1">
                  <c:v>49.696264000000014</c:v>
                </c:pt>
                <c:pt idx="2">
                  <c:v>50.373359999999991</c:v>
                </c:pt>
                <c:pt idx="3">
                  <c:v>51.196060000000003</c:v>
                </c:pt>
                <c:pt idx="4">
                  <c:v>52.320160000000001</c:v>
                </c:pt>
                <c:pt idx="5">
                  <c:v>53.695646999999987</c:v>
                </c:pt>
                <c:pt idx="6">
                  <c:v>54.684177000000012</c:v>
                </c:pt>
                <c:pt idx="7">
                  <c:v>56.143313000000013</c:v>
                </c:pt>
                <c:pt idx="8">
                  <c:v>57.474758000000008</c:v>
                </c:pt>
                <c:pt idx="9">
                  <c:v>58.407427000000013</c:v>
                </c:pt>
                <c:pt idx="10">
                  <c:v>55.289033000000003</c:v>
                </c:pt>
                <c:pt idx="11">
                  <c:v>57.314505999999987</c:v>
                </c:pt>
                <c:pt idx="12">
                  <c:v>59.744995999999993</c:v>
                </c:pt>
                <c:pt idx="13">
                  <c:v>61.345179999999992</c:v>
                </c:pt>
                <c:pt idx="14">
                  <c:v>62.580922000000022</c:v>
                </c:pt>
                <c:pt idx="15">
                  <c:v>63.753568000000001</c:v>
                </c:pt>
                <c:pt idx="16">
                  <c:v>64.841228000000001</c:v>
                </c:pt>
                <c:pt idx="17">
                  <c:v>65.860267999999991</c:v>
                </c:pt>
                <c:pt idx="18">
                  <c:v>66.843746999999993</c:v>
                </c:pt>
                <c:pt idx="19">
                  <c:v>67.798994000000008</c:v>
                </c:pt>
                <c:pt idx="20">
                  <c:v>68.803919000000008</c:v>
                </c:pt>
                <c:pt idx="21">
                  <c:v>69.844519000000005</c:v>
                </c:pt>
                <c:pt idx="22">
                  <c:v>70.905091000000013</c:v>
                </c:pt>
                <c:pt idx="23">
                  <c:v>71.990327999999991</c:v>
                </c:pt>
                <c:pt idx="24">
                  <c:v>73.115875999999986</c:v>
                </c:pt>
                <c:pt idx="25">
                  <c:v>74.234432999999996</c:v>
                </c:pt>
                <c:pt idx="26">
                  <c:v>75.303936000000007</c:v>
                </c:pt>
                <c:pt idx="27">
                  <c:v>76.359634999999997</c:v>
                </c:pt>
                <c:pt idx="28">
                  <c:v>77.445616999999999</c:v>
                </c:pt>
                <c:pt idx="29">
                  <c:v>78.565886000000006</c:v>
                </c:pt>
                <c:pt idx="30">
                  <c:v>79.719105000000013</c:v>
                </c:pt>
                <c:pt idx="31">
                  <c:v>80.887277999999995</c:v>
                </c:pt>
                <c:pt idx="32">
                  <c:v>82.100425000000001</c:v>
                </c:pt>
                <c:pt idx="33">
                  <c:v>83.342378000000011</c:v>
                </c:pt>
                <c:pt idx="34">
                  <c:v>84.589067999999969</c:v>
                </c:pt>
                <c:pt idx="35">
                  <c:v>85.835000999999977</c:v>
                </c:pt>
                <c:pt idx="36">
                  <c:v>87.076049999999995</c:v>
                </c:pt>
                <c:pt idx="37">
                  <c:v>88.321541999999994</c:v>
                </c:pt>
                <c:pt idx="38">
                  <c:v>89.609080999999975</c:v>
                </c:pt>
                <c:pt idx="39">
                  <c:v>90.917759000000004</c:v>
                </c:pt>
                <c:pt idx="40">
                  <c:v>92.227204</c:v>
                </c:pt>
              </c:numCache>
            </c:numRef>
          </c:val>
          <c:smooth val="0"/>
          <c:extLst>
            <c:ext xmlns:c16="http://schemas.microsoft.com/office/drawing/2014/chart" uri="{C3380CC4-5D6E-409C-BE32-E72D297353CC}">
              <c16:uniqueId val="{00000004-A58C-4AC9-BAEA-E0351276127B}"/>
            </c:ext>
          </c:extLst>
        </c:ser>
        <c:ser>
          <c:idx val="3"/>
          <c:order val="5"/>
          <c:tx>
            <c:strRef>
              <c:f>Sheet1!$E$1</c:f>
              <c:strCache>
                <c:ptCount val="1"/>
                <c:pt idx="0">
                  <c:v>series3</c:v>
                </c:pt>
              </c:strCache>
            </c:strRef>
          </c:tx>
          <c:spPr>
            <a:ln w="28575" cap="rnd">
              <a:solidFill>
                <a:schemeClr val="accent5">
                  <a:lumMod val="5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45.516551999999997</c:v>
                </c:pt>
                <c:pt idx="1">
                  <c:v>48.255133000000001</c:v>
                </c:pt>
                <c:pt idx="2">
                  <c:v>50.704048999999998</c:v>
                </c:pt>
                <c:pt idx="3">
                  <c:v>53.224960000000003</c:v>
                </c:pt>
                <c:pt idx="4">
                  <c:v>55.665726999999997</c:v>
                </c:pt>
                <c:pt idx="5">
                  <c:v>57.888919999999978</c:v>
                </c:pt>
                <c:pt idx="6">
                  <c:v>60.517764000000007</c:v>
                </c:pt>
                <c:pt idx="7">
                  <c:v>63.362062999999999</c:v>
                </c:pt>
                <c:pt idx="8">
                  <c:v>66.263266999999999</c:v>
                </c:pt>
                <c:pt idx="9">
                  <c:v>68.748900000000006</c:v>
                </c:pt>
                <c:pt idx="10">
                  <c:v>67.150712000000013</c:v>
                </c:pt>
                <c:pt idx="11">
                  <c:v>71.591562999999994</c:v>
                </c:pt>
                <c:pt idx="12">
                  <c:v>75.342345000000009</c:v>
                </c:pt>
                <c:pt idx="13">
                  <c:v>78.963101999999978</c:v>
                </c:pt>
                <c:pt idx="14">
                  <c:v>82.63012599999999</c:v>
                </c:pt>
                <c:pt idx="15">
                  <c:v>86.343613999999988</c:v>
                </c:pt>
                <c:pt idx="16">
                  <c:v>90.106540999999993</c:v>
                </c:pt>
                <c:pt idx="17">
                  <c:v>93.891649000000001</c:v>
                </c:pt>
                <c:pt idx="18">
                  <c:v>97.719037</c:v>
                </c:pt>
                <c:pt idx="19">
                  <c:v>101.600138</c:v>
                </c:pt>
                <c:pt idx="20">
                  <c:v>105.55081</c:v>
                </c:pt>
                <c:pt idx="21">
                  <c:v>109.574602</c:v>
                </c:pt>
                <c:pt idx="22">
                  <c:v>113.61555</c:v>
                </c:pt>
                <c:pt idx="23">
                  <c:v>117.677875</c:v>
                </c:pt>
                <c:pt idx="24">
                  <c:v>121.757926</c:v>
                </c:pt>
                <c:pt idx="25">
                  <c:v>125.8659</c:v>
                </c:pt>
                <c:pt idx="26">
                  <c:v>129.962547</c:v>
                </c:pt>
                <c:pt idx="27">
                  <c:v>134.07485700000001</c:v>
                </c:pt>
                <c:pt idx="28">
                  <c:v>138.23300299999991</c:v>
                </c:pt>
                <c:pt idx="29">
                  <c:v>142.45564200000001</c:v>
                </c:pt>
                <c:pt idx="30">
                  <c:v>146.73430400000009</c:v>
                </c:pt>
                <c:pt idx="31">
                  <c:v>151.04728900000001</c:v>
                </c:pt>
                <c:pt idx="32">
                  <c:v>155.4257660000001</c:v>
                </c:pt>
                <c:pt idx="33">
                  <c:v>159.86345099999991</c:v>
                </c:pt>
                <c:pt idx="34">
                  <c:v>164.33794599999999</c:v>
                </c:pt>
                <c:pt idx="35">
                  <c:v>168.82702399999999</c:v>
                </c:pt>
                <c:pt idx="36">
                  <c:v>173.26379700000001</c:v>
                </c:pt>
                <c:pt idx="37">
                  <c:v>177.69840500000001</c:v>
                </c:pt>
                <c:pt idx="38">
                  <c:v>182.141955</c:v>
                </c:pt>
                <c:pt idx="39">
                  <c:v>186.58598799999999</c:v>
                </c:pt>
                <c:pt idx="40">
                  <c:v>191.00587200000001</c:v>
                </c:pt>
              </c:numCache>
            </c:numRef>
          </c:val>
          <c:smooth val="0"/>
          <c:extLst>
            <c:ext xmlns:c16="http://schemas.microsoft.com/office/drawing/2014/chart" uri="{C3380CC4-5D6E-409C-BE32-E72D297353CC}">
              <c16:uniqueId val="{00000005-A58C-4AC9-BAEA-E0351276127B}"/>
            </c:ext>
          </c:extLst>
        </c:ser>
        <c:dLbls>
          <c:showLegendKey val="0"/>
          <c:showVal val="0"/>
          <c:showCatName val="0"/>
          <c:showSerName val="0"/>
          <c:showPercent val="0"/>
          <c:showBubbleSize val="0"/>
        </c:dLbls>
        <c:smooth val="0"/>
        <c:axId val="605294464"/>
        <c:axId val="605292288"/>
      </c:lineChart>
      <c:catAx>
        <c:axId val="60529446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05292288"/>
        <c:crosses val="autoZero"/>
        <c:auto val="1"/>
        <c:lblAlgn val="ctr"/>
        <c:lblOffset val="100"/>
        <c:tickLblSkip val="10"/>
        <c:tickMarkSkip val="10"/>
        <c:noMultiLvlLbl val="0"/>
      </c:catAx>
      <c:valAx>
        <c:axId val="60529228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low"/>
        <c:spPr>
          <a:noFill/>
          <a:ln w="12700">
            <a:solidFill>
              <a:schemeClr val="bg1">
                <a:lumMod val="65000"/>
              </a:schemeClr>
            </a:solidFill>
            <a:prstDash val="dash"/>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05294464"/>
        <c:crossesAt val="11"/>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676519026282"/>
          <c:y val="6.301471677924636E-2"/>
          <c:w val="0.68508535880528743"/>
          <c:h val="0.83205449544477572"/>
        </c:manualLayout>
      </c:layout>
      <c:lineChart>
        <c:grouping val="standard"/>
        <c:varyColors val="0"/>
        <c:ser>
          <c:idx val="1"/>
          <c:order val="0"/>
          <c:tx>
            <c:strRef>
              <c:f>Sheet1!$C$1</c:f>
              <c:strCache>
                <c:ptCount val="1"/>
                <c:pt idx="0">
                  <c:v>series1</c:v>
                </c:pt>
              </c:strCache>
            </c:strRef>
          </c:tx>
          <c:spPr>
            <a:ln w="28575" cap="rnd">
              <a:solidFill>
                <a:schemeClr val="tx2">
                  <a:lumMod val="75000"/>
                  <a:lumOff val="2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246.11952606702721</c:v>
                </c:pt>
                <c:pt idx="1">
                  <c:v>243.85059468959921</c:v>
                </c:pt>
                <c:pt idx="2">
                  <c:v>241.52478184024329</c:v>
                </c:pt>
                <c:pt idx="3">
                  <c:v>244.28719806018049</c:v>
                </c:pt>
                <c:pt idx="4">
                  <c:v>243.14316666336401</c:v>
                </c:pt>
                <c:pt idx="5">
                  <c:v>243.79328845232169</c:v>
                </c:pt>
                <c:pt idx="6">
                  <c:v>244.9650299011679</c:v>
                </c:pt>
                <c:pt idx="7">
                  <c:v>247.1893400216652</c:v>
                </c:pt>
                <c:pt idx="8">
                  <c:v>250.3147510217218</c:v>
                </c:pt>
                <c:pt idx="9">
                  <c:v>250.662134212414</c:v>
                </c:pt>
                <c:pt idx="10">
                  <c:v>232.9328489996357</c:v>
                </c:pt>
                <c:pt idx="11">
                  <c:v>240.21446417690049</c:v>
                </c:pt>
                <c:pt idx="12">
                  <c:v>245.0607064894414</c:v>
                </c:pt>
                <c:pt idx="13">
                  <c:v>248.73462946410359</c:v>
                </c:pt>
                <c:pt idx="14">
                  <c:v>251.3977608970238</c:v>
                </c:pt>
                <c:pt idx="15">
                  <c:v>253.31068256976641</c:v>
                </c:pt>
                <c:pt idx="16">
                  <c:v>254.68145842910809</c:v>
                </c:pt>
                <c:pt idx="17">
                  <c:v>255.9804823236521</c:v>
                </c:pt>
                <c:pt idx="18">
                  <c:v>257.61320341846312</c:v>
                </c:pt>
                <c:pt idx="19">
                  <c:v>259.42938047711891</c:v>
                </c:pt>
                <c:pt idx="20">
                  <c:v>261.21355940507448</c:v>
                </c:pt>
                <c:pt idx="21">
                  <c:v>263.08027090572318</c:v>
                </c:pt>
                <c:pt idx="22">
                  <c:v>265.06545860954208</c:v>
                </c:pt>
                <c:pt idx="23">
                  <c:v>267.14194869026801</c:v>
                </c:pt>
                <c:pt idx="24">
                  <c:v>269.59612247025609</c:v>
                </c:pt>
                <c:pt idx="25">
                  <c:v>272.12238509429011</c:v>
                </c:pt>
                <c:pt idx="26">
                  <c:v>274.43710963194491</c:v>
                </c:pt>
                <c:pt idx="27">
                  <c:v>276.74573607221629</c:v>
                </c:pt>
                <c:pt idx="28">
                  <c:v>279.11791298013333</c:v>
                </c:pt>
                <c:pt idx="29">
                  <c:v>281.58128028907299</c:v>
                </c:pt>
                <c:pt idx="30">
                  <c:v>284.12517908990588</c:v>
                </c:pt>
                <c:pt idx="31">
                  <c:v>286.93717596762292</c:v>
                </c:pt>
                <c:pt idx="32">
                  <c:v>289.75386198257831</c:v>
                </c:pt>
                <c:pt idx="33">
                  <c:v>292.67175974452698</c:v>
                </c:pt>
                <c:pt idx="34">
                  <c:v>295.59595344173931</c:v>
                </c:pt>
                <c:pt idx="35">
                  <c:v>298.51948370263722</c:v>
                </c:pt>
                <c:pt idx="36">
                  <c:v>301.47558547741397</c:v>
                </c:pt>
                <c:pt idx="37">
                  <c:v>304.68062178563753</c:v>
                </c:pt>
                <c:pt idx="38">
                  <c:v>307.89757463249748</c:v>
                </c:pt>
                <c:pt idx="39">
                  <c:v>311.06432337853113</c:v>
                </c:pt>
                <c:pt idx="40">
                  <c:v>314.53033012555778</c:v>
                </c:pt>
              </c:numCache>
            </c:numRef>
          </c:val>
          <c:smooth val="0"/>
          <c:extLst>
            <c:ext xmlns:c16="http://schemas.microsoft.com/office/drawing/2014/chart" uri="{C3380CC4-5D6E-409C-BE32-E72D297353CC}">
              <c16:uniqueId val="{00000000-4993-4103-90F6-131EAEE9F78F}"/>
            </c:ext>
          </c:extLst>
        </c:ser>
        <c:ser>
          <c:idx val="2"/>
          <c:order val="1"/>
          <c:tx>
            <c:strRef>
              <c:f>Sheet1!$D$1</c:f>
              <c:strCache>
                <c:ptCount val="1"/>
                <c:pt idx="0">
                  <c:v>series2</c:v>
                </c:pt>
              </c:strCache>
            </c:strRef>
          </c:tx>
          <c:spPr>
            <a:ln w="28575" cap="rnd">
              <a:solidFill>
                <a:schemeClr val="tx2">
                  <a:lumMod val="25000"/>
                  <a:lumOff val="75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246.11952606702721</c:v>
                </c:pt>
                <c:pt idx="1">
                  <c:v>243.85059468959921</c:v>
                </c:pt>
                <c:pt idx="2">
                  <c:v>241.52478184024329</c:v>
                </c:pt>
                <c:pt idx="3">
                  <c:v>244.28719806018049</c:v>
                </c:pt>
                <c:pt idx="4">
                  <c:v>243.14316666336401</c:v>
                </c:pt>
                <c:pt idx="5">
                  <c:v>243.79328845232169</c:v>
                </c:pt>
                <c:pt idx="6">
                  <c:v>244.96502794756611</c:v>
                </c:pt>
                <c:pt idx="7">
                  <c:v>247.18934496074439</c:v>
                </c:pt>
                <c:pt idx="8">
                  <c:v>250.31479806981369</c:v>
                </c:pt>
                <c:pt idx="9">
                  <c:v>250.6621272663287</c:v>
                </c:pt>
                <c:pt idx="10">
                  <c:v>232.93614598148551</c:v>
                </c:pt>
                <c:pt idx="11">
                  <c:v>237.60851589890689</c:v>
                </c:pt>
                <c:pt idx="12">
                  <c:v>240.31077636618929</c:v>
                </c:pt>
                <c:pt idx="13">
                  <c:v>242.28472346875731</c:v>
                </c:pt>
                <c:pt idx="14">
                  <c:v>242.97622973281591</c:v>
                </c:pt>
                <c:pt idx="15">
                  <c:v>243.02090880685699</c:v>
                </c:pt>
                <c:pt idx="16">
                  <c:v>242.5399384595774</c:v>
                </c:pt>
                <c:pt idx="17">
                  <c:v>242.2076614836983</c:v>
                </c:pt>
                <c:pt idx="18">
                  <c:v>242.15132759733541</c:v>
                </c:pt>
                <c:pt idx="19">
                  <c:v>242.34786469603731</c:v>
                </c:pt>
                <c:pt idx="20">
                  <c:v>242.43039082554839</c:v>
                </c:pt>
                <c:pt idx="21">
                  <c:v>242.56898438092321</c:v>
                </c:pt>
                <c:pt idx="22">
                  <c:v>242.98686881653501</c:v>
                </c:pt>
                <c:pt idx="23">
                  <c:v>243.32467352028601</c:v>
                </c:pt>
                <c:pt idx="24">
                  <c:v>243.90227951090719</c:v>
                </c:pt>
                <c:pt idx="25">
                  <c:v>244.49827997276611</c:v>
                </c:pt>
                <c:pt idx="26">
                  <c:v>244.84504689665761</c:v>
                </c:pt>
                <c:pt idx="27">
                  <c:v>245.16795643049531</c:v>
                </c:pt>
                <c:pt idx="28">
                  <c:v>245.4727344817276</c:v>
                </c:pt>
                <c:pt idx="29">
                  <c:v>245.97566461538449</c:v>
                </c:pt>
                <c:pt idx="30">
                  <c:v>246.51595080083359</c:v>
                </c:pt>
                <c:pt idx="31">
                  <c:v>247.1495243826418</c:v>
                </c:pt>
                <c:pt idx="32">
                  <c:v>247.75921977032769</c:v>
                </c:pt>
                <c:pt idx="33">
                  <c:v>248.5315236410724</c:v>
                </c:pt>
                <c:pt idx="34">
                  <c:v>249.3084483859565</c:v>
                </c:pt>
                <c:pt idx="35">
                  <c:v>250.14017660998539</c:v>
                </c:pt>
                <c:pt idx="36">
                  <c:v>250.72250761228889</c:v>
                </c:pt>
                <c:pt idx="37">
                  <c:v>251.56533218190791</c:v>
                </c:pt>
                <c:pt idx="38">
                  <c:v>252.52567663264409</c:v>
                </c:pt>
                <c:pt idx="39">
                  <c:v>253.37410477436441</c:v>
                </c:pt>
                <c:pt idx="40">
                  <c:v>254.42852000604631</c:v>
                </c:pt>
              </c:numCache>
            </c:numRef>
          </c:val>
          <c:smooth val="0"/>
          <c:extLst>
            <c:ext xmlns:c16="http://schemas.microsoft.com/office/drawing/2014/chart" uri="{C3380CC4-5D6E-409C-BE32-E72D297353CC}">
              <c16:uniqueId val="{00000001-4993-4103-90F6-131EAEE9F78F}"/>
            </c:ext>
          </c:extLst>
        </c:ser>
        <c:ser>
          <c:idx val="4"/>
          <c:order val="2"/>
          <c:tx>
            <c:strRef>
              <c:f>Sheet1!$F$1</c:f>
              <c:strCache>
                <c:ptCount val="1"/>
                <c:pt idx="0">
                  <c:v>series4</c:v>
                </c:pt>
              </c:strCache>
            </c:strRef>
          </c:tx>
          <c:spPr>
            <a:ln w="28575" cap="rnd">
              <a:solidFill>
                <a:schemeClr val="accent5"/>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295.45346449598321</c:v>
                </c:pt>
                <c:pt idx="1">
                  <c:v>312.24528788318457</c:v>
                </c:pt>
                <c:pt idx="2">
                  <c:v>326.81893609818252</c:v>
                </c:pt>
                <c:pt idx="3">
                  <c:v>333.97276898870712</c:v>
                </c:pt>
                <c:pt idx="4">
                  <c:v>340.52939781699712</c:v>
                </c:pt>
                <c:pt idx="5">
                  <c:v>340.84048540758158</c:v>
                </c:pt>
                <c:pt idx="6">
                  <c:v>341.37005549441301</c:v>
                </c:pt>
                <c:pt idx="7">
                  <c:v>355.23188395523658</c:v>
                </c:pt>
                <c:pt idx="8">
                  <c:v>369.14310320425773</c:v>
                </c:pt>
                <c:pt idx="9">
                  <c:v>382.24643628736823</c:v>
                </c:pt>
                <c:pt idx="10">
                  <c:v>368.64093057619641</c:v>
                </c:pt>
                <c:pt idx="11">
                  <c:v>387.48734937061539</c:v>
                </c:pt>
                <c:pt idx="12">
                  <c:v>401.45380206200417</c:v>
                </c:pt>
                <c:pt idx="13">
                  <c:v>413.51962505701681</c:v>
                </c:pt>
                <c:pt idx="14">
                  <c:v>425.17284772336882</c:v>
                </c:pt>
                <c:pt idx="15">
                  <c:v>436.10272491271212</c:v>
                </c:pt>
                <c:pt idx="16">
                  <c:v>446.86468445147858</c:v>
                </c:pt>
                <c:pt idx="17">
                  <c:v>457.06682360638871</c:v>
                </c:pt>
                <c:pt idx="18">
                  <c:v>467.80235268058482</c:v>
                </c:pt>
                <c:pt idx="19">
                  <c:v>478.34430991701311</c:v>
                </c:pt>
                <c:pt idx="20">
                  <c:v>489.22440903469192</c:v>
                </c:pt>
                <c:pt idx="21">
                  <c:v>501.17204041610159</c:v>
                </c:pt>
                <c:pt idx="22">
                  <c:v>513.33385394421987</c:v>
                </c:pt>
                <c:pt idx="23">
                  <c:v>525.2435322325714</c:v>
                </c:pt>
                <c:pt idx="24">
                  <c:v>537.78875615500988</c:v>
                </c:pt>
                <c:pt idx="25">
                  <c:v>550.0706945496454</c:v>
                </c:pt>
                <c:pt idx="26">
                  <c:v>563.06665863676471</c:v>
                </c:pt>
                <c:pt idx="27">
                  <c:v>576.14690496629873</c:v>
                </c:pt>
                <c:pt idx="28">
                  <c:v>589.52332468106488</c:v>
                </c:pt>
                <c:pt idx="29">
                  <c:v>602.66783253600522</c:v>
                </c:pt>
                <c:pt idx="30">
                  <c:v>616.35025092840112</c:v>
                </c:pt>
                <c:pt idx="31">
                  <c:v>629.80147280349195</c:v>
                </c:pt>
                <c:pt idx="32">
                  <c:v>643.53499193039136</c:v>
                </c:pt>
                <c:pt idx="33">
                  <c:v>657.66206229440991</c:v>
                </c:pt>
                <c:pt idx="34">
                  <c:v>671.31860557470327</c:v>
                </c:pt>
                <c:pt idx="35">
                  <c:v>685.29587139852504</c:v>
                </c:pt>
                <c:pt idx="36">
                  <c:v>698.94615871333178</c:v>
                </c:pt>
                <c:pt idx="37">
                  <c:v>713.5029896253908</c:v>
                </c:pt>
                <c:pt idx="38">
                  <c:v>727.31165151520838</c:v>
                </c:pt>
                <c:pt idx="39">
                  <c:v>740.68017295675099</c:v>
                </c:pt>
                <c:pt idx="40">
                  <c:v>754.18102991232968</c:v>
                </c:pt>
              </c:numCache>
            </c:numRef>
          </c:val>
          <c:smooth val="0"/>
          <c:extLst>
            <c:ext xmlns:c16="http://schemas.microsoft.com/office/drawing/2014/chart" uri="{C3380CC4-5D6E-409C-BE32-E72D297353CC}">
              <c16:uniqueId val="{00000002-4993-4103-90F6-131EAEE9F78F}"/>
            </c:ext>
          </c:extLst>
        </c:ser>
        <c:ser>
          <c:idx val="5"/>
          <c:order val="3"/>
          <c:tx>
            <c:strRef>
              <c:f>Sheet1!$G$1</c:f>
              <c:strCache>
                <c:ptCount val="1"/>
                <c:pt idx="0">
                  <c:v>series5</c:v>
                </c:pt>
              </c:strCache>
            </c:strRef>
          </c:tx>
          <c:spPr>
            <a:ln w="28575" cap="rnd">
              <a:solidFill>
                <a:schemeClr val="accent5">
                  <a:lumMod val="40000"/>
                  <a:lumOff val="6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Sheet1!$G$2:$G$42</c:f>
              <c:numCache>
                <c:formatCode>General</c:formatCode>
                <c:ptCount val="41"/>
                <c:pt idx="0">
                  <c:v>295.45346449598321</c:v>
                </c:pt>
                <c:pt idx="1">
                  <c:v>312.24528788318457</c:v>
                </c:pt>
                <c:pt idx="2">
                  <c:v>326.81893609818252</c:v>
                </c:pt>
                <c:pt idx="3">
                  <c:v>333.97276898870712</c:v>
                </c:pt>
                <c:pt idx="4">
                  <c:v>340.52939781699712</c:v>
                </c:pt>
                <c:pt idx="5">
                  <c:v>340.84048540758158</c:v>
                </c:pt>
                <c:pt idx="6">
                  <c:v>341.37005549441301</c:v>
                </c:pt>
                <c:pt idx="7">
                  <c:v>355.23188395523658</c:v>
                </c:pt>
                <c:pt idx="8">
                  <c:v>369.14310320425773</c:v>
                </c:pt>
                <c:pt idx="9">
                  <c:v>382.24643606204529</c:v>
                </c:pt>
                <c:pt idx="10">
                  <c:v>368.61837232416377</c:v>
                </c:pt>
                <c:pt idx="11">
                  <c:v>382.57241954384023</c:v>
                </c:pt>
                <c:pt idx="12">
                  <c:v>390.06614192943692</c:v>
                </c:pt>
                <c:pt idx="13">
                  <c:v>395.61936275747843</c:v>
                </c:pt>
                <c:pt idx="14">
                  <c:v>400.8332366609427</c:v>
                </c:pt>
                <c:pt idx="15">
                  <c:v>405.30196098088493</c:v>
                </c:pt>
                <c:pt idx="16">
                  <c:v>409.31127182364969</c:v>
                </c:pt>
                <c:pt idx="17">
                  <c:v>412.62681046882562</c:v>
                </c:pt>
                <c:pt idx="18">
                  <c:v>416.15373717818261</c:v>
                </c:pt>
                <c:pt idx="19">
                  <c:v>419.31873218979388</c:v>
                </c:pt>
                <c:pt idx="20">
                  <c:v>422.5503116928225</c:v>
                </c:pt>
                <c:pt idx="21">
                  <c:v>426.19891284352337</c:v>
                </c:pt>
                <c:pt idx="22">
                  <c:v>429.97388300820808</c:v>
                </c:pt>
                <c:pt idx="23">
                  <c:v>433.33264579864601</c:v>
                </c:pt>
                <c:pt idx="24">
                  <c:v>437.03820112290327</c:v>
                </c:pt>
                <c:pt idx="25">
                  <c:v>440.40574270323049</c:v>
                </c:pt>
                <c:pt idx="26">
                  <c:v>444.19984267660669</c:v>
                </c:pt>
                <c:pt idx="27">
                  <c:v>447.88436891020552</c:v>
                </c:pt>
                <c:pt idx="28">
                  <c:v>451.70868634542057</c:v>
                </c:pt>
                <c:pt idx="29">
                  <c:v>455.20963606705772</c:v>
                </c:pt>
                <c:pt idx="30">
                  <c:v>459.13463541926768</c:v>
                </c:pt>
                <c:pt idx="31">
                  <c:v>462.78412529345212</c:v>
                </c:pt>
                <c:pt idx="32">
                  <c:v>466.4426875201861</c:v>
                </c:pt>
                <c:pt idx="33">
                  <c:v>470.33493281182427</c:v>
                </c:pt>
                <c:pt idx="34">
                  <c:v>473.84238831318441</c:v>
                </c:pt>
                <c:pt idx="35">
                  <c:v>477.23879362627912</c:v>
                </c:pt>
                <c:pt idx="36">
                  <c:v>479.71238400483412</c:v>
                </c:pt>
                <c:pt idx="37">
                  <c:v>482.31826408108162</c:v>
                </c:pt>
                <c:pt idx="38">
                  <c:v>484.62579190975708</c:v>
                </c:pt>
                <c:pt idx="39">
                  <c:v>486.99330377146867</c:v>
                </c:pt>
                <c:pt idx="40">
                  <c:v>489.25084812643621</c:v>
                </c:pt>
              </c:numCache>
            </c:numRef>
          </c:val>
          <c:smooth val="0"/>
          <c:extLst>
            <c:ext xmlns:c16="http://schemas.microsoft.com/office/drawing/2014/chart" uri="{C3380CC4-5D6E-409C-BE32-E72D297353CC}">
              <c16:uniqueId val="{00000003-4993-4103-90F6-131EAEE9F78F}"/>
            </c:ext>
          </c:extLst>
        </c:ser>
        <c:ser>
          <c:idx val="0"/>
          <c:order val="4"/>
          <c:tx>
            <c:strRef>
              <c:f>Sheet1!$B$1</c:f>
              <c:strCache>
                <c:ptCount val="1"/>
                <c:pt idx="0">
                  <c:v>series0</c:v>
                </c:pt>
              </c:strCache>
            </c:strRef>
          </c:tx>
          <c:spPr>
            <a:ln w="28575" cap="rnd">
              <a:solidFill>
                <a:schemeClr val="tx2"/>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246.11952606702721</c:v>
                </c:pt>
                <c:pt idx="1">
                  <c:v>243.85059468959921</c:v>
                </c:pt>
                <c:pt idx="2">
                  <c:v>241.52478184024329</c:v>
                </c:pt>
                <c:pt idx="3">
                  <c:v>244.28719806018049</c:v>
                </c:pt>
                <c:pt idx="4">
                  <c:v>243.14316666336401</c:v>
                </c:pt>
                <c:pt idx="5">
                  <c:v>243.79328845232169</c:v>
                </c:pt>
                <c:pt idx="6">
                  <c:v>244.96502890076351</c:v>
                </c:pt>
                <c:pt idx="7">
                  <c:v>247.18934693771129</c:v>
                </c:pt>
                <c:pt idx="8">
                  <c:v>250.3148850828714</c:v>
                </c:pt>
                <c:pt idx="9">
                  <c:v>250.6617453026565</c:v>
                </c:pt>
                <c:pt idx="10">
                  <c:v>232.91866796144461</c:v>
                </c:pt>
                <c:pt idx="11">
                  <c:v>238.94087743556011</c:v>
                </c:pt>
                <c:pt idx="12">
                  <c:v>242.86072242760599</c:v>
                </c:pt>
                <c:pt idx="13">
                  <c:v>245.35237092193091</c:v>
                </c:pt>
                <c:pt idx="14">
                  <c:v>246.8812322615</c:v>
                </c:pt>
                <c:pt idx="15">
                  <c:v>247.96289605372829</c:v>
                </c:pt>
                <c:pt idx="16">
                  <c:v>248.47704603498801</c:v>
                </c:pt>
                <c:pt idx="17">
                  <c:v>248.87946597522631</c:v>
                </c:pt>
                <c:pt idx="18">
                  <c:v>249.5626633344198</c:v>
                </c:pt>
                <c:pt idx="19">
                  <c:v>250.49105958387679</c:v>
                </c:pt>
                <c:pt idx="20">
                  <c:v>251.3289150548988</c:v>
                </c:pt>
                <c:pt idx="21">
                  <c:v>252.4838634294772</c:v>
                </c:pt>
                <c:pt idx="22">
                  <c:v>253.62162266232221</c:v>
                </c:pt>
                <c:pt idx="23">
                  <c:v>254.76903737019919</c:v>
                </c:pt>
                <c:pt idx="24">
                  <c:v>256.26267315516412</c:v>
                </c:pt>
                <c:pt idx="25">
                  <c:v>257.72653793299958</c:v>
                </c:pt>
                <c:pt idx="26">
                  <c:v>258.88584140866482</c:v>
                </c:pt>
                <c:pt idx="27">
                  <c:v>260.07989467181739</c:v>
                </c:pt>
                <c:pt idx="28">
                  <c:v>261.24420396782989</c:v>
                </c:pt>
                <c:pt idx="29">
                  <c:v>262.5127984260958</c:v>
                </c:pt>
                <c:pt idx="30">
                  <c:v>263.76668458902759</c:v>
                </c:pt>
                <c:pt idx="31">
                  <c:v>265.25912941098869</c:v>
                </c:pt>
                <c:pt idx="32">
                  <c:v>266.87832092085853</c:v>
                </c:pt>
                <c:pt idx="33">
                  <c:v>268.62208597239788</c:v>
                </c:pt>
                <c:pt idx="34">
                  <c:v>270.27122184436809</c:v>
                </c:pt>
                <c:pt idx="35">
                  <c:v>271.9676480027606</c:v>
                </c:pt>
                <c:pt idx="36">
                  <c:v>273.63738368342268</c:v>
                </c:pt>
                <c:pt idx="37">
                  <c:v>275.4315925188107</c:v>
                </c:pt>
                <c:pt idx="38">
                  <c:v>277.33642040009681</c:v>
                </c:pt>
                <c:pt idx="39">
                  <c:v>279.17681251692022</c:v>
                </c:pt>
                <c:pt idx="40">
                  <c:v>281.27457225378402</c:v>
                </c:pt>
              </c:numCache>
            </c:numRef>
          </c:val>
          <c:smooth val="0"/>
          <c:extLst>
            <c:ext xmlns:c16="http://schemas.microsoft.com/office/drawing/2014/chart" uri="{C3380CC4-5D6E-409C-BE32-E72D297353CC}">
              <c16:uniqueId val="{00000004-4993-4103-90F6-131EAEE9F78F}"/>
            </c:ext>
          </c:extLst>
        </c:ser>
        <c:ser>
          <c:idx val="3"/>
          <c:order val="5"/>
          <c:tx>
            <c:strRef>
              <c:f>Sheet1!$E$1</c:f>
              <c:strCache>
                <c:ptCount val="1"/>
                <c:pt idx="0">
                  <c:v>series3</c:v>
                </c:pt>
              </c:strCache>
            </c:strRef>
          </c:tx>
          <c:spPr>
            <a:ln w="28575" cap="rnd">
              <a:solidFill>
                <a:schemeClr val="accent5">
                  <a:lumMod val="50000"/>
                </a:scheme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295.45346449598321</c:v>
                </c:pt>
                <c:pt idx="1">
                  <c:v>312.24528788318457</c:v>
                </c:pt>
                <c:pt idx="2">
                  <c:v>326.81893609818252</c:v>
                </c:pt>
                <c:pt idx="3">
                  <c:v>333.97276898870712</c:v>
                </c:pt>
                <c:pt idx="4">
                  <c:v>340.52939781699712</c:v>
                </c:pt>
                <c:pt idx="5">
                  <c:v>340.84048540758158</c:v>
                </c:pt>
                <c:pt idx="6">
                  <c:v>341.37005549441301</c:v>
                </c:pt>
                <c:pt idx="7">
                  <c:v>355.23188395523658</c:v>
                </c:pt>
                <c:pt idx="8">
                  <c:v>369.14310320425773</c:v>
                </c:pt>
                <c:pt idx="9">
                  <c:v>382.24481355192319</c:v>
                </c:pt>
                <c:pt idx="10">
                  <c:v>368.60576901142048</c:v>
                </c:pt>
                <c:pt idx="11">
                  <c:v>384.62289256441312</c:v>
                </c:pt>
                <c:pt idx="12">
                  <c:v>395.16233253942528</c:v>
                </c:pt>
                <c:pt idx="13">
                  <c:v>403.81440799964258</c:v>
                </c:pt>
                <c:pt idx="14">
                  <c:v>412.0611330185755</c:v>
                </c:pt>
                <c:pt idx="15">
                  <c:v>419.58428634493163</c:v>
                </c:pt>
                <c:pt idx="16">
                  <c:v>426.9130292895141</c:v>
                </c:pt>
                <c:pt idx="17">
                  <c:v>433.56236041389923</c:v>
                </c:pt>
                <c:pt idx="18">
                  <c:v>440.48997826258642</c:v>
                </c:pt>
                <c:pt idx="19">
                  <c:v>447.09550219322767</c:v>
                </c:pt>
                <c:pt idx="20">
                  <c:v>453.91429958378069</c:v>
                </c:pt>
                <c:pt idx="21">
                  <c:v>461.41738013022052</c:v>
                </c:pt>
                <c:pt idx="22">
                  <c:v>469.12299674652672</c:v>
                </c:pt>
                <c:pt idx="23">
                  <c:v>476.43316120979591</c:v>
                </c:pt>
                <c:pt idx="24">
                  <c:v>484.23255865905548</c:v>
                </c:pt>
                <c:pt idx="25">
                  <c:v>491.73278671940659</c:v>
                </c:pt>
                <c:pt idx="26">
                  <c:v>499.70654825725171</c:v>
                </c:pt>
                <c:pt idx="27">
                  <c:v>507.62049250922729</c:v>
                </c:pt>
                <c:pt idx="28">
                  <c:v>515.67843166964997</c:v>
                </c:pt>
                <c:pt idx="29">
                  <c:v>523.45768302222291</c:v>
                </c:pt>
                <c:pt idx="30">
                  <c:v>531.65114331618656</c:v>
                </c:pt>
                <c:pt idx="31">
                  <c:v>539.41861174468966</c:v>
                </c:pt>
                <c:pt idx="32">
                  <c:v>547.28384547911332</c:v>
                </c:pt>
                <c:pt idx="33">
                  <c:v>555.4404578968057</c:v>
                </c:pt>
                <c:pt idx="34">
                  <c:v>563.16899187772424</c:v>
                </c:pt>
                <c:pt idx="35">
                  <c:v>570.78540019689513</c:v>
                </c:pt>
                <c:pt idx="36">
                  <c:v>577.73898663737339</c:v>
                </c:pt>
                <c:pt idx="37">
                  <c:v>584.84209838884829</c:v>
                </c:pt>
                <c:pt idx="38">
                  <c:v>591.5492526145207</c:v>
                </c:pt>
                <c:pt idx="39">
                  <c:v>598.36626818219906</c:v>
                </c:pt>
                <c:pt idx="40">
                  <c:v>605.05227467992017</c:v>
                </c:pt>
              </c:numCache>
            </c:numRef>
          </c:val>
          <c:smooth val="0"/>
          <c:extLst>
            <c:ext xmlns:c16="http://schemas.microsoft.com/office/drawing/2014/chart" uri="{C3380CC4-5D6E-409C-BE32-E72D297353CC}">
              <c16:uniqueId val="{00000005-4993-4103-90F6-131EAEE9F78F}"/>
            </c:ext>
          </c:extLst>
        </c:ser>
        <c:dLbls>
          <c:showLegendKey val="0"/>
          <c:showVal val="0"/>
          <c:showCatName val="0"/>
          <c:showSerName val="0"/>
          <c:showPercent val="0"/>
          <c:showBubbleSize val="0"/>
        </c:dLbls>
        <c:smooth val="0"/>
        <c:axId val="605295008"/>
        <c:axId val="505651216"/>
      </c:lineChart>
      <c:catAx>
        <c:axId val="60529500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5651216"/>
        <c:crosses val="autoZero"/>
        <c:auto val="1"/>
        <c:lblAlgn val="ctr"/>
        <c:lblOffset val="100"/>
        <c:tickLblSkip val="10"/>
        <c:tickMarkSkip val="10"/>
        <c:noMultiLvlLbl val="0"/>
      </c:catAx>
      <c:valAx>
        <c:axId val="50565121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a:solidFill>
              <a:schemeClr val="bg1">
                <a:lumMod val="65000"/>
              </a:schemeClr>
            </a:solidFill>
            <a:prstDash val="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05295008"/>
        <c:crossesAt val="11"/>
        <c:crossBetween val="midCat"/>
      </c:valAx>
      <c:spPr>
        <a:noFill/>
        <a:ln>
          <a:noFill/>
        </a:ln>
        <a:effectLst/>
      </c:spPr>
    </c:plotArea>
    <c:plotVisOnly val="1"/>
    <c:dispBlanksAs val="gap"/>
    <c:showDLblsOverMax val="0"/>
  </c:chart>
  <c:spPr>
    <a:noFill/>
    <a:ln>
      <a:noFill/>
    </a:ln>
    <a:effectLst/>
  </c:spPr>
  <c:txPr>
    <a:bodyPr/>
    <a:lstStyle/>
    <a:p>
      <a:pPr>
        <a:defRPr sz="1200" baseline="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9797895464165E-2"/>
          <c:y val="3.2065602204304322E-2"/>
          <c:w val="0.57536471597090511"/>
          <c:h val="0.8630036100197177"/>
        </c:manualLayout>
      </c:layout>
      <c:lineChart>
        <c:grouping val="standard"/>
        <c:varyColors val="0"/>
        <c:ser>
          <c:idx val="0"/>
          <c:order val="0"/>
          <c:tx>
            <c:strRef>
              <c:f>Sheet1!$B$1</c:f>
              <c:strCache>
                <c:ptCount val="1"/>
                <c:pt idx="0">
                  <c:v>Transportation</c:v>
                </c:pt>
              </c:strCache>
            </c:strRef>
          </c:tx>
          <c:spPr>
            <a:ln w="28575" cap="rnd">
              <a:solidFill>
                <a:srgbClr val="0096D7">
                  <a:lumMod val="60000"/>
                  <a:lumOff val="40000"/>
                </a:srgb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103.16285757109469</c:v>
                </c:pt>
                <c:pt idx="1">
                  <c:v>104.97135972028411</c:v>
                </c:pt>
                <c:pt idx="2">
                  <c:v>106.29221561294192</c:v>
                </c:pt>
                <c:pt idx="3">
                  <c:v>108.70669197427729</c:v>
                </c:pt>
                <c:pt idx="4">
                  <c:v>110.9337997145896</c:v>
                </c:pt>
                <c:pt idx="5">
                  <c:v>113.38509254876354</c:v>
                </c:pt>
                <c:pt idx="6">
                  <c:v>116.23580111377208</c:v>
                </c:pt>
                <c:pt idx="7">
                  <c:v>118.49762054591619</c:v>
                </c:pt>
                <c:pt idx="8">
                  <c:v>120.65418506639044</c:v>
                </c:pt>
                <c:pt idx="9">
                  <c:v>123.19605718978262</c:v>
                </c:pt>
                <c:pt idx="10">
                  <c:v>107.77545936415623</c:v>
                </c:pt>
                <c:pt idx="11">
                  <c:v>114.6183923753167</c:v>
                </c:pt>
                <c:pt idx="12">
                  <c:v>120.06029455413577</c:v>
                </c:pt>
                <c:pt idx="13">
                  <c:v>123.14182065523369</c:v>
                </c:pt>
                <c:pt idx="14">
                  <c:v>125.08382026033873</c:v>
                </c:pt>
                <c:pt idx="15">
                  <c:v>126.74011338472808</c:v>
                </c:pt>
                <c:pt idx="16">
                  <c:v>127.92817973140906</c:v>
                </c:pt>
                <c:pt idx="17">
                  <c:v>128.92576252492751</c:v>
                </c:pt>
                <c:pt idx="18">
                  <c:v>129.95007693291993</c:v>
                </c:pt>
                <c:pt idx="19">
                  <c:v>130.89600456584373</c:v>
                </c:pt>
                <c:pt idx="20">
                  <c:v>131.8694389601045</c:v>
                </c:pt>
                <c:pt idx="21">
                  <c:v>132.82959181242995</c:v>
                </c:pt>
                <c:pt idx="22">
                  <c:v>133.79434312140708</c:v>
                </c:pt>
                <c:pt idx="23">
                  <c:v>134.7617646624295</c:v>
                </c:pt>
                <c:pt idx="24">
                  <c:v>135.83149881369994</c:v>
                </c:pt>
                <c:pt idx="25">
                  <c:v>136.93638579826836</c:v>
                </c:pt>
                <c:pt idx="26">
                  <c:v>138.03900341319471</c:v>
                </c:pt>
                <c:pt idx="27">
                  <c:v>139.11824415657694</c:v>
                </c:pt>
                <c:pt idx="28">
                  <c:v>140.23060913602643</c:v>
                </c:pt>
                <c:pt idx="29">
                  <c:v>141.46511349218508</c:v>
                </c:pt>
                <c:pt idx="30">
                  <c:v>142.65963453818961</c:v>
                </c:pt>
                <c:pt idx="31">
                  <c:v>144.00652432375048</c:v>
                </c:pt>
                <c:pt idx="32">
                  <c:v>145.32568343348302</c:v>
                </c:pt>
                <c:pt idx="33">
                  <c:v>146.71033616163385</c:v>
                </c:pt>
                <c:pt idx="34">
                  <c:v>148.04865771922104</c:v>
                </c:pt>
                <c:pt idx="35">
                  <c:v>149.45769429380357</c:v>
                </c:pt>
                <c:pt idx="36">
                  <c:v>150.68670709615759</c:v>
                </c:pt>
                <c:pt idx="37">
                  <c:v>152.01828333152457</c:v>
                </c:pt>
                <c:pt idx="38">
                  <c:v>153.30995517129992</c:v>
                </c:pt>
                <c:pt idx="39">
                  <c:v>154.61440787875</c:v>
                </c:pt>
                <c:pt idx="40">
                  <c:v>155.88523342013261</c:v>
                </c:pt>
              </c:numCache>
            </c:numRef>
          </c:val>
          <c:smooth val="0"/>
          <c:extLst>
            <c:ext xmlns:c16="http://schemas.microsoft.com/office/drawing/2014/chart" uri="{C3380CC4-5D6E-409C-BE32-E72D297353CC}">
              <c16:uniqueId val="{00000000-882B-4EA1-82DD-080C5FE92BE8}"/>
            </c:ext>
          </c:extLst>
        </c:ser>
        <c:ser>
          <c:idx val="1"/>
          <c:order val="1"/>
          <c:tx>
            <c:strRef>
              <c:f>Sheet1!$C$1</c:f>
              <c:strCache>
                <c:ptCount val="1"/>
                <c:pt idx="0">
                  <c:v>Industrial</c:v>
                </c:pt>
              </c:strCache>
            </c:strRef>
          </c:tx>
          <c:spPr>
            <a:ln w="28575" cap="rnd">
              <a:solidFill>
                <a:srgbClr val="5D9732">
                  <a:lumMod val="60000"/>
                  <a:lumOff val="40000"/>
                </a:srgb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219.60807534922245</c:v>
                </c:pt>
                <c:pt idx="1">
                  <c:v>228.05942085262461</c:v>
                </c:pt>
                <c:pt idx="2">
                  <c:v>235.51133303796641</c:v>
                </c:pt>
                <c:pt idx="3">
                  <c:v>235.90722887597653</c:v>
                </c:pt>
                <c:pt idx="4">
                  <c:v>238.49373485843572</c:v>
                </c:pt>
                <c:pt idx="5">
                  <c:v>237.36758753415091</c:v>
                </c:pt>
                <c:pt idx="6">
                  <c:v>237.11966017710074</c:v>
                </c:pt>
                <c:pt idx="7">
                  <c:v>243.76130868838544</c:v>
                </c:pt>
                <c:pt idx="8">
                  <c:v>248.29462652368665</c:v>
                </c:pt>
                <c:pt idx="9">
                  <c:v>250.08380191316627</c:v>
                </c:pt>
                <c:pt idx="10">
                  <c:v>240.98914614519569</c:v>
                </c:pt>
                <c:pt idx="11">
                  <c:v>253.73026855261705</c:v>
                </c:pt>
                <c:pt idx="12">
                  <c:v>259.44695718893547</c:v>
                </c:pt>
                <c:pt idx="13">
                  <c:v>264.14676634395761</c:v>
                </c:pt>
                <c:pt idx="14">
                  <c:v>268.06692451589129</c:v>
                </c:pt>
                <c:pt idx="15">
                  <c:v>271.82196355672301</c:v>
                </c:pt>
                <c:pt idx="16">
                  <c:v>275.61643393412487</c:v>
                </c:pt>
                <c:pt idx="17">
                  <c:v>279.16729049568335</c:v>
                </c:pt>
                <c:pt idx="18">
                  <c:v>282.83014986304147</c:v>
                </c:pt>
                <c:pt idx="19">
                  <c:v>286.54524810591568</c:v>
                </c:pt>
                <c:pt idx="20">
                  <c:v>290.35469846706388</c:v>
                </c:pt>
                <c:pt idx="21">
                  <c:v>294.26876506600473</c:v>
                </c:pt>
                <c:pt idx="22">
                  <c:v>297.97812014976961</c:v>
                </c:pt>
                <c:pt idx="23">
                  <c:v>301.65027342927073</c:v>
                </c:pt>
                <c:pt idx="24">
                  <c:v>305.49503290110243</c:v>
                </c:pt>
                <c:pt idx="25">
                  <c:v>309.27326767120087</c:v>
                </c:pt>
                <c:pt idx="26">
                  <c:v>312.99524921881664</c:v>
                </c:pt>
                <c:pt idx="27">
                  <c:v>316.62571208099047</c:v>
                </c:pt>
                <c:pt idx="28">
                  <c:v>320.26493608536634</c:v>
                </c:pt>
                <c:pt idx="29">
                  <c:v>323.88118231038038</c:v>
                </c:pt>
                <c:pt idx="30">
                  <c:v>327.43300778668987</c:v>
                </c:pt>
                <c:pt idx="31">
                  <c:v>330.94499801616155</c:v>
                </c:pt>
                <c:pt idx="32">
                  <c:v>334.60679763600785</c:v>
                </c:pt>
                <c:pt idx="33">
                  <c:v>338.26739236212052</c:v>
                </c:pt>
                <c:pt idx="34">
                  <c:v>341.75267373323749</c:v>
                </c:pt>
                <c:pt idx="35">
                  <c:v>345.14555637478526</c:v>
                </c:pt>
                <c:pt idx="36">
                  <c:v>348.44897270570135</c:v>
                </c:pt>
                <c:pt idx="37">
                  <c:v>351.68055714532898</c:v>
                </c:pt>
                <c:pt idx="38">
                  <c:v>354.86156118282639</c:v>
                </c:pt>
                <c:pt idx="39">
                  <c:v>358.10741101907689</c:v>
                </c:pt>
                <c:pt idx="40">
                  <c:v>361.31370391673312</c:v>
                </c:pt>
              </c:numCache>
            </c:numRef>
          </c:val>
          <c:smooth val="0"/>
          <c:extLst>
            <c:ext xmlns:c16="http://schemas.microsoft.com/office/drawing/2014/chart" uri="{C3380CC4-5D6E-409C-BE32-E72D297353CC}">
              <c16:uniqueId val="{00000001-882B-4EA1-82DD-080C5FE92BE8}"/>
            </c:ext>
          </c:extLst>
        </c:ser>
        <c:ser>
          <c:idx val="2"/>
          <c:order val="2"/>
          <c:tx>
            <c:strRef>
              <c:f>Sheet1!$D$1</c:f>
              <c:strCache>
                <c:ptCount val="1"/>
                <c:pt idx="0">
                  <c:v>Commercial</c:v>
                </c:pt>
              </c:strCache>
            </c:strRef>
          </c:tx>
          <c:spPr>
            <a:ln w="28575" cap="rnd">
              <a:solidFill>
                <a:srgbClr val="BD732A">
                  <a:lumMod val="50000"/>
                </a:srgb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29.499996266359247</c:v>
                </c:pt>
                <c:pt idx="1">
                  <c:v>29.66410868079549</c:v>
                </c:pt>
                <c:pt idx="2">
                  <c:v>29.943256059482984</c:v>
                </c:pt>
                <c:pt idx="3">
                  <c:v>31.113775699247608</c:v>
                </c:pt>
                <c:pt idx="4">
                  <c:v>31.067801317994398</c:v>
                </c:pt>
                <c:pt idx="5">
                  <c:v>31.889398438605056</c:v>
                </c:pt>
                <c:pt idx="6">
                  <c:v>32.114673849215933</c:v>
                </c:pt>
                <c:pt idx="7">
                  <c:v>32.796250082436359</c:v>
                </c:pt>
                <c:pt idx="8">
                  <c:v>33.740919082486464</c:v>
                </c:pt>
                <c:pt idx="9">
                  <c:v>34.043659771650034</c:v>
                </c:pt>
                <c:pt idx="10">
                  <c:v>33.130814481136269</c:v>
                </c:pt>
                <c:pt idx="11">
                  <c:v>33.618739512498699</c:v>
                </c:pt>
                <c:pt idx="12">
                  <c:v>34.109162374423107</c:v>
                </c:pt>
                <c:pt idx="13">
                  <c:v>34.642779146636144</c:v>
                </c:pt>
                <c:pt idx="14">
                  <c:v>35.181304965880607</c:v>
                </c:pt>
                <c:pt idx="15">
                  <c:v>35.619758180502899</c:v>
                </c:pt>
                <c:pt idx="16">
                  <c:v>36.092932365098406</c:v>
                </c:pt>
                <c:pt idx="17">
                  <c:v>36.441698699789008</c:v>
                </c:pt>
                <c:pt idx="18">
                  <c:v>36.826912761782751</c:v>
                </c:pt>
                <c:pt idx="19">
                  <c:v>37.248846144857055</c:v>
                </c:pt>
                <c:pt idx="20">
                  <c:v>37.644228695798049</c:v>
                </c:pt>
                <c:pt idx="21">
                  <c:v>37.962391073115846</c:v>
                </c:pt>
                <c:pt idx="22">
                  <c:v>38.338622019141674</c:v>
                </c:pt>
                <c:pt idx="23">
                  <c:v>38.704213079050497</c:v>
                </c:pt>
                <c:pt idx="24">
                  <c:v>39.107386535527255</c:v>
                </c:pt>
                <c:pt idx="25">
                  <c:v>39.508154222485771</c:v>
                </c:pt>
                <c:pt idx="26">
                  <c:v>39.929844224788901</c:v>
                </c:pt>
                <c:pt idx="27">
                  <c:v>40.333443132502907</c:v>
                </c:pt>
                <c:pt idx="28">
                  <c:v>40.760342830017201</c:v>
                </c:pt>
                <c:pt idx="29">
                  <c:v>41.159275044003365</c:v>
                </c:pt>
                <c:pt idx="30">
                  <c:v>41.655914955355406</c:v>
                </c:pt>
                <c:pt idx="31">
                  <c:v>42.064307989779479</c:v>
                </c:pt>
                <c:pt idx="32">
                  <c:v>42.462456300975759</c:v>
                </c:pt>
                <c:pt idx="33">
                  <c:v>42.957437294513682</c:v>
                </c:pt>
                <c:pt idx="34">
                  <c:v>43.377172609800311</c:v>
                </c:pt>
                <c:pt idx="35">
                  <c:v>43.797726401923924</c:v>
                </c:pt>
                <c:pt idx="36">
                  <c:v>44.157642251842702</c:v>
                </c:pt>
                <c:pt idx="37">
                  <c:v>44.571909117540123</c:v>
                </c:pt>
                <c:pt idx="38">
                  <c:v>45.020822820742133</c:v>
                </c:pt>
                <c:pt idx="39">
                  <c:v>45.374840057068774</c:v>
                </c:pt>
                <c:pt idx="40">
                  <c:v>45.830375674980246</c:v>
                </c:pt>
              </c:numCache>
            </c:numRef>
          </c:val>
          <c:smooth val="0"/>
          <c:extLst>
            <c:ext xmlns:c16="http://schemas.microsoft.com/office/drawing/2014/chart" uri="{C3380CC4-5D6E-409C-BE32-E72D297353CC}">
              <c16:uniqueId val="{00000002-882B-4EA1-82DD-080C5FE92BE8}"/>
            </c:ext>
          </c:extLst>
        </c:ser>
        <c:ser>
          <c:idx val="3"/>
          <c:order val="3"/>
          <c:tx>
            <c:strRef>
              <c:f>Sheet1!$E$1</c:f>
              <c:strCache>
                <c:ptCount val="1"/>
                <c:pt idx="0">
                  <c:v>Residential</c:v>
                </c:pt>
              </c:strCache>
            </c:strRef>
          </c:tx>
          <c:spPr>
            <a:ln w="28575" cap="rnd">
              <a:solidFill>
                <a:srgbClr val="675005">
                  <a:lumMod val="20000"/>
                  <a:lumOff val="80000"/>
                </a:srgbClr>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55.656528889384248</c:v>
                </c:pt>
                <c:pt idx="1">
                  <c:v>55.761934386391971</c:v>
                </c:pt>
                <c:pt idx="2">
                  <c:v>55.633312427277033</c:v>
                </c:pt>
                <c:pt idx="3">
                  <c:v>57.477824226530906</c:v>
                </c:pt>
                <c:pt idx="4">
                  <c:v>57.417782002197256</c:v>
                </c:pt>
                <c:pt idx="5">
                  <c:v>57.753541192911541</c:v>
                </c:pt>
                <c:pt idx="6">
                  <c:v>58.240087721477096</c:v>
                </c:pt>
                <c:pt idx="7">
                  <c:v>59.979351888464606</c:v>
                </c:pt>
                <c:pt idx="8">
                  <c:v>62.924271346786497</c:v>
                </c:pt>
                <c:pt idx="9">
                  <c:v>63.857083499685103</c:v>
                </c:pt>
                <c:pt idx="10">
                  <c:v>63.526970975384465</c:v>
                </c:pt>
                <c:pt idx="11">
                  <c:v>63.553104481090443</c:v>
                </c:pt>
                <c:pt idx="12">
                  <c:v>64.004223752071113</c:v>
                </c:pt>
                <c:pt idx="13">
                  <c:v>64.394604942212595</c:v>
                </c:pt>
                <c:pt idx="14">
                  <c:v>65.019935637306588</c:v>
                </c:pt>
                <c:pt idx="15">
                  <c:v>65.486616803544791</c:v>
                </c:pt>
                <c:pt idx="16">
                  <c:v>66.403082079517148</c:v>
                </c:pt>
                <c:pt idx="17">
                  <c:v>67.01697969250425</c:v>
                </c:pt>
                <c:pt idx="18">
                  <c:v>67.718572878659387</c:v>
                </c:pt>
                <c:pt idx="19">
                  <c:v>68.623144702961795</c:v>
                </c:pt>
                <c:pt idx="20">
                  <c:v>69.348542569671281</c:v>
                </c:pt>
                <c:pt idx="21">
                  <c:v>69.943664405338581</c:v>
                </c:pt>
                <c:pt idx="22">
                  <c:v>70.654108316874243</c:v>
                </c:pt>
                <c:pt idx="23">
                  <c:v>71.429039279753241</c:v>
                </c:pt>
                <c:pt idx="24">
                  <c:v>72.299163496433664</c:v>
                </c:pt>
                <c:pt idx="25">
                  <c:v>73.088148849594447</c:v>
                </c:pt>
                <c:pt idx="26">
                  <c:v>73.961761301841349</c:v>
                </c:pt>
                <c:pt idx="27">
                  <c:v>74.748234052092016</c:v>
                </c:pt>
                <c:pt idx="28">
                  <c:v>75.711231113350365</c:v>
                </c:pt>
                <c:pt idx="29">
                  <c:v>76.374699653462486</c:v>
                </c:pt>
                <c:pt idx="30">
                  <c:v>77.479939862476058</c:v>
                </c:pt>
                <c:pt idx="31">
                  <c:v>78.228562727174761</c:v>
                </c:pt>
                <c:pt idx="32">
                  <c:v>79.054278214768829</c:v>
                </c:pt>
                <c:pt idx="33">
                  <c:v>80.143000267182458</c:v>
                </c:pt>
                <c:pt idx="34">
                  <c:v>81.099717897857985</c:v>
                </c:pt>
                <c:pt idx="35">
                  <c:v>81.92590942696728</c:v>
                </c:pt>
                <c:pt idx="36">
                  <c:v>82.772583458389022</c:v>
                </c:pt>
                <c:pt idx="37">
                  <c:v>83.709598206124369</c:v>
                </c:pt>
                <c:pt idx="38">
                  <c:v>84.62899190062754</c:v>
                </c:pt>
                <c:pt idx="39">
                  <c:v>85.487368796935371</c:v>
                </c:pt>
                <c:pt idx="40">
                  <c:v>86.456549210354666</c:v>
                </c:pt>
              </c:numCache>
            </c:numRef>
          </c:val>
          <c:smooth val="0"/>
          <c:extLst>
            <c:ext xmlns:c16="http://schemas.microsoft.com/office/drawing/2014/chart" uri="{C3380CC4-5D6E-409C-BE32-E72D297353CC}">
              <c16:uniqueId val="{00000003-882B-4EA1-82DD-080C5FE92BE8}"/>
            </c:ext>
          </c:extLst>
        </c:ser>
        <c:dLbls>
          <c:showLegendKey val="0"/>
          <c:showVal val="0"/>
          <c:showCatName val="0"/>
          <c:showSerName val="0"/>
          <c:showPercent val="0"/>
          <c:showBubbleSize val="0"/>
        </c:dLbls>
        <c:smooth val="0"/>
        <c:axId val="735045136"/>
        <c:axId val="735056560"/>
      </c:lineChart>
      <c:catAx>
        <c:axId val="735045136"/>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5056560"/>
        <c:crosses val="autoZero"/>
        <c:auto val="1"/>
        <c:lblAlgn val="ctr"/>
        <c:lblOffset val="100"/>
        <c:tickLblSkip val="10"/>
        <c:tickMarkSkip val="10"/>
        <c:noMultiLvlLbl val="0"/>
      </c:catAx>
      <c:valAx>
        <c:axId val="735056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a:solidFill>
              <a:srgbClr val="FFFFFF">
                <a:lumMod val="65000"/>
              </a:srgbClr>
            </a:solidFill>
            <a:prstDash val="dash"/>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5045136"/>
        <c:crossesAt val="11"/>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baseline="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5820370519983"/>
          <c:y val="3.2065602204304322E-2"/>
          <c:w val="0.6255856415738088"/>
          <c:h val="0.85805787332030437"/>
        </c:manualLayout>
      </c:layout>
      <c:lineChart>
        <c:grouping val="standard"/>
        <c:varyColors val="0"/>
        <c:ser>
          <c:idx val="2"/>
          <c:order val="0"/>
          <c:tx>
            <c:strRef>
              <c:f>Sheet1!$B$1</c:f>
              <c:strCache>
                <c:ptCount val="1"/>
                <c:pt idx="0">
                  <c:v> Natural gas</c:v>
                </c:pt>
              </c:strCache>
            </c:strRef>
          </c:tx>
          <c:spPr>
            <a:ln w="28575" cap="rnd">
              <a:solidFill>
                <a:schemeClr val="accent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Sheet1!$B$2:$B$42</c:f>
              <c:numCache>
                <c:formatCode>General</c:formatCode>
                <c:ptCount val="41"/>
                <c:pt idx="0">
                  <c:v>82.27492894735073</c:v>
                </c:pt>
                <c:pt idx="1">
                  <c:v>85.353966062518495</c:v>
                </c:pt>
                <c:pt idx="2">
                  <c:v>86.343147014278159</c:v>
                </c:pt>
                <c:pt idx="3">
                  <c:v>88.528064569975953</c:v>
                </c:pt>
                <c:pt idx="4">
                  <c:v>88.894398590480975</c:v>
                </c:pt>
                <c:pt idx="5">
                  <c:v>88.214319371588559</c:v>
                </c:pt>
                <c:pt idx="6">
                  <c:v>89.390429219589848</c:v>
                </c:pt>
                <c:pt idx="7">
                  <c:v>93.308592568907045</c:v>
                </c:pt>
                <c:pt idx="8">
                  <c:v>98.231046595953558</c:v>
                </c:pt>
                <c:pt idx="9">
                  <c:v>99.325605615932631</c:v>
                </c:pt>
                <c:pt idx="10">
                  <c:v>96.592723721183262</c:v>
                </c:pt>
                <c:pt idx="11">
                  <c:v>100.36791809292392</c:v>
                </c:pt>
                <c:pt idx="12">
                  <c:v>102.18639544239716</c:v>
                </c:pt>
                <c:pt idx="13">
                  <c:v>103.86935850524128</c:v>
                </c:pt>
                <c:pt idx="14">
                  <c:v>105.41986644445136</c:v>
                </c:pt>
                <c:pt idx="15">
                  <c:v>107.01062019915364</c:v>
                </c:pt>
                <c:pt idx="16">
                  <c:v>108.70800782685059</c:v>
                </c:pt>
                <c:pt idx="17">
                  <c:v>109.89686308165592</c:v>
                </c:pt>
                <c:pt idx="18">
                  <c:v>111.1028859293136</c:v>
                </c:pt>
                <c:pt idx="19">
                  <c:v>112.64741441902932</c:v>
                </c:pt>
                <c:pt idx="20">
                  <c:v>113.74502958787809</c:v>
                </c:pt>
                <c:pt idx="21">
                  <c:v>114.92082402970816</c:v>
                </c:pt>
                <c:pt idx="22">
                  <c:v>116.14489575921229</c:v>
                </c:pt>
                <c:pt idx="23">
                  <c:v>117.63327396790658</c:v>
                </c:pt>
                <c:pt idx="24">
                  <c:v>119.10796188799507</c:v>
                </c:pt>
                <c:pt idx="25">
                  <c:v>120.52337563827919</c:v>
                </c:pt>
                <c:pt idx="26">
                  <c:v>122.04794885095477</c:v>
                </c:pt>
                <c:pt idx="27">
                  <c:v>123.39831420058279</c:v>
                </c:pt>
                <c:pt idx="28">
                  <c:v>124.99731352915494</c:v>
                </c:pt>
                <c:pt idx="29">
                  <c:v>126.04917455184513</c:v>
                </c:pt>
                <c:pt idx="30">
                  <c:v>127.77516644320049</c:v>
                </c:pt>
                <c:pt idx="31">
                  <c:v>128.91160036666014</c:v>
                </c:pt>
                <c:pt idx="32">
                  <c:v>130.28552413912098</c:v>
                </c:pt>
                <c:pt idx="33">
                  <c:v>131.92508767448166</c:v>
                </c:pt>
                <c:pt idx="34">
                  <c:v>133.38470997656773</c:v>
                </c:pt>
                <c:pt idx="35">
                  <c:v>134.42326977796301</c:v>
                </c:pt>
                <c:pt idx="36">
                  <c:v>135.86218254653542</c:v>
                </c:pt>
                <c:pt idx="37">
                  <c:v>137.13555260725559</c:v>
                </c:pt>
                <c:pt idx="38">
                  <c:v>138.52445285354923</c:v>
                </c:pt>
                <c:pt idx="39">
                  <c:v>139.57339100516418</c:v>
                </c:pt>
                <c:pt idx="40">
                  <c:v>141.08835295764871</c:v>
                </c:pt>
              </c:numCache>
            </c:numRef>
          </c:val>
          <c:smooth val="0"/>
          <c:extLst>
            <c:ext xmlns:c16="http://schemas.microsoft.com/office/drawing/2014/chart" uri="{C3380CC4-5D6E-409C-BE32-E72D297353CC}">
              <c16:uniqueId val="{00000000-2ABC-4B6E-9C7E-3DF9B2446C7D}"/>
            </c:ext>
          </c:extLst>
        </c:ser>
        <c:ser>
          <c:idx val="4"/>
          <c:order val="1"/>
          <c:tx>
            <c:strRef>
              <c:f>Sheet1!$C$1</c:f>
              <c:strCache>
                <c:ptCount val="1"/>
                <c:pt idx="0">
                  <c:v> Liquids</c:v>
                </c:pt>
              </c:strCache>
            </c:strRef>
          </c:tx>
          <c:spPr>
            <a:ln w="28575" cap="rnd">
              <a:solidFill>
                <a:schemeClr val="accent2"/>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Sheet1!$C$2:$C$42</c:f>
              <c:numCache>
                <c:formatCode>General</c:formatCode>
                <c:ptCount val="41"/>
                <c:pt idx="0">
                  <c:v>171.10079010380923</c:v>
                </c:pt>
                <c:pt idx="1">
                  <c:v>171.87559415029548</c:v>
                </c:pt>
                <c:pt idx="2">
                  <c:v>174.28478551947589</c:v>
                </c:pt>
                <c:pt idx="3">
                  <c:v>176.19795054345408</c:v>
                </c:pt>
                <c:pt idx="4">
                  <c:v>179.08152093340962</c:v>
                </c:pt>
                <c:pt idx="5">
                  <c:v>182.11586343545747</c:v>
                </c:pt>
                <c:pt idx="6">
                  <c:v>186.13859440888663</c:v>
                </c:pt>
                <c:pt idx="7">
                  <c:v>190.22975940408557</c:v>
                </c:pt>
                <c:pt idx="8">
                  <c:v>191.62840094094639</c:v>
                </c:pt>
                <c:pt idx="9">
                  <c:v>195.00368957394298</c:v>
                </c:pt>
                <c:pt idx="10">
                  <c:v>177.41706052984767</c:v>
                </c:pt>
                <c:pt idx="11">
                  <c:v>185.98111034512783</c:v>
                </c:pt>
                <c:pt idx="12">
                  <c:v>193.19781883187198</c:v>
                </c:pt>
                <c:pt idx="13">
                  <c:v>197.31164294546642</c:v>
                </c:pt>
                <c:pt idx="14">
                  <c:v>200.44226802306224</c:v>
                </c:pt>
                <c:pt idx="15">
                  <c:v>202.78420204552211</c:v>
                </c:pt>
                <c:pt idx="16">
                  <c:v>205.19451455939998</c:v>
                </c:pt>
                <c:pt idx="17">
                  <c:v>207.08283027198604</c:v>
                </c:pt>
                <c:pt idx="18">
                  <c:v>209.23467686737985</c:v>
                </c:pt>
                <c:pt idx="19">
                  <c:v>211.03109992978986</c:v>
                </c:pt>
                <c:pt idx="20">
                  <c:v>213.09762802499225</c:v>
                </c:pt>
                <c:pt idx="21">
                  <c:v>214.93488254921834</c:v>
                </c:pt>
                <c:pt idx="22">
                  <c:v>216.79981411285232</c:v>
                </c:pt>
                <c:pt idx="23">
                  <c:v>218.29608225992217</c:v>
                </c:pt>
                <c:pt idx="24">
                  <c:v>220.32505157942569</c:v>
                </c:pt>
                <c:pt idx="25">
                  <c:v>222.15394529133857</c:v>
                </c:pt>
                <c:pt idx="26">
                  <c:v>223.83843396219129</c:v>
                </c:pt>
                <c:pt idx="27">
                  <c:v>225.55139956456745</c:v>
                </c:pt>
                <c:pt idx="28">
                  <c:v>227.14921545329537</c:v>
                </c:pt>
                <c:pt idx="29">
                  <c:v>229.00648672736546</c:v>
                </c:pt>
                <c:pt idx="30">
                  <c:v>230.6628619742167</c:v>
                </c:pt>
                <c:pt idx="31">
                  <c:v>232.49792226861874</c:v>
                </c:pt>
                <c:pt idx="32">
                  <c:v>234.24385932759671</c:v>
                </c:pt>
                <c:pt idx="33">
                  <c:v>236.09024397570701</c:v>
                </c:pt>
                <c:pt idx="34">
                  <c:v>237.7019396739515</c:v>
                </c:pt>
                <c:pt idx="35">
                  <c:v>239.58351531635856</c:v>
                </c:pt>
                <c:pt idx="36">
                  <c:v>240.94061062123868</c:v>
                </c:pt>
                <c:pt idx="37">
                  <c:v>242.75238789882061</c:v>
                </c:pt>
                <c:pt idx="38">
                  <c:v>244.25359419243682</c:v>
                </c:pt>
                <c:pt idx="39">
                  <c:v>245.97002337603172</c:v>
                </c:pt>
                <c:pt idx="40">
                  <c:v>247.43633108920892</c:v>
                </c:pt>
              </c:numCache>
            </c:numRef>
          </c:val>
          <c:smooth val="0"/>
          <c:extLst>
            <c:ext xmlns:c16="http://schemas.microsoft.com/office/drawing/2014/chart" uri="{C3380CC4-5D6E-409C-BE32-E72D297353CC}">
              <c16:uniqueId val="{00000001-2ABC-4B6E-9C7E-3DF9B2446C7D}"/>
            </c:ext>
          </c:extLst>
        </c:ser>
        <c:ser>
          <c:idx val="1"/>
          <c:order val="2"/>
          <c:tx>
            <c:strRef>
              <c:f>Sheet1!$D$1</c:f>
              <c:strCache>
                <c:ptCount val="1"/>
                <c:pt idx="0">
                  <c:v> Coal</c:v>
                </c:pt>
              </c:strCache>
            </c:strRef>
          </c:tx>
          <c:spPr>
            <a:ln w="28575" cap="rnd">
              <a:solidFill>
                <a:schemeClr val="tx1"/>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Sheet1!$D$2:$D$42</c:f>
              <c:numCache>
                <c:formatCode>General</c:formatCode>
                <c:ptCount val="41"/>
                <c:pt idx="0">
                  <c:v>73.613345047518479</c:v>
                </c:pt>
                <c:pt idx="1">
                  <c:v>77.420357236121092</c:v>
                </c:pt>
                <c:pt idx="2">
                  <c:v>80.699165583721452</c:v>
                </c:pt>
                <c:pt idx="3">
                  <c:v>79.23356193494611</c:v>
                </c:pt>
                <c:pt idx="4">
                  <c:v>78.990373407108962</c:v>
                </c:pt>
                <c:pt idx="5">
                  <c:v>76.98042722030192</c:v>
                </c:pt>
                <c:pt idx="6">
                  <c:v>71.907128179995638</c:v>
                </c:pt>
                <c:pt idx="7">
                  <c:v>72.469045642135356</c:v>
                </c:pt>
                <c:pt idx="8">
                  <c:v>72.635609618689486</c:v>
                </c:pt>
                <c:pt idx="9">
                  <c:v>72.937283620222672</c:v>
                </c:pt>
                <c:pt idx="10">
                  <c:v>71.570769182481328</c:v>
                </c:pt>
                <c:pt idx="11">
                  <c:v>73.081091225698572</c:v>
                </c:pt>
                <c:pt idx="12">
                  <c:v>73.966610123609641</c:v>
                </c:pt>
                <c:pt idx="13">
                  <c:v>74.696184719932717</c:v>
                </c:pt>
                <c:pt idx="14">
                  <c:v>75.199944473684951</c:v>
                </c:pt>
                <c:pt idx="15">
                  <c:v>75.432644210608657</c:v>
                </c:pt>
                <c:pt idx="16">
                  <c:v>75.902932646346684</c:v>
                </c:pt>
                <c:pt idx="17">
                  <c:v>76.26666485477044</c:v>
                </c:pt>
                <c:pt idx="18">
                  <c:v>76.773416833369566</c:v>
                </c:pt>
                <c:pt idx="19">
                  <c:v>77.14845356537981</c:v>
                </c:pt>
                <c:pt idx="20">
                  <c:v>77.763410385768182</c:v>
                </c:pt>
                <c:pt idx="21">
                  <c:v>78.210704385162884</c:v>
                </c:pt>
                <c:pt idx="22">
                  <c:v>78.864599207255978</c:v>
                </c:pt>
                <c:pt idx="23">
                  <c:v>79.215143901215754</c:v>
                </c:pt>
                <c:pt idx="24">
                  <c:v>79.856752141060312</c:v>
                </c:pt>
                <c:pt idx="25">
                  <c:v>80.384733334382261</c:v>
                </c:pt>
                <c:pt idx="26">
                  <c:v>80.83494871820055</c:v>
                </c:pt>
                <c:pt idx="27">
                  <c:v>81.381017337024005</c:v>
                </c:pt>
                <c:pt idx="28">
                  <c:v>81.937208168916086</c:v>
                </c:pt>
                <c:pt idx="29">
                  <c:v>82.601960497077954</c:v>
                </c:pt>
                <c:pt idx="30">
                  <c:v>83.213075041622758</c:v>
                </c:pt>
                <c:pt idx="31">
                  <c:v>83.84952406047266</c:v>
                </c:pt>
                <c:pt idx="32">
                  <c:v>84.518482499410325</c:v>
                </c:pt>
                <c:pt idx="33">
                  <c:v>85.207810672349822</c:v>
                </c:pt>
                <c:pt idx="34">
                  <c:v>85.837560190750139</c:v>
                </c:pt>
                <c:pt idx="35">
                  <c:v>86.550000782762183</c:v>
                </c:pt>
                <c:pt idx="36">
                  <c:v>87.265924303185884</c:v>
                </c:pt>
                <c:pt idx="37">
                  <c:v>87.951369803619059</c:v>
                </c:pt>
                <c:pt idx="38">
                  <c:v>88.496934249640162</c:v>
                </c:pt>
                <c:pt idx="39">
                  <c:v>89.177485505809557</c:v>
                </c:pt>
                <c:pt idx="40">
                  <c:v>89.774311202540702</c:v>
                </c:pt>
              </c:numCache>
            </c:numRef>
          </c:val>
          <c:smooth val="0"/>
          <c:extLst>
            <c:ext xmlns:c16="http://schemas.microsoft.com/office/drawing/2014/chart" uri="{C3380CC4-5D6E-409C-BE32-E72D297353CC}">
              <c16:uniqueId val="{00000002-2ABC-4B6E-9C7E-3DF9B2446C7D}"/>
            </c:ext>
          </c:extLst>
        </c:ser>
        <c:ser>
          <c:idx val="3"/>
          <c:order val="3"/>
          <c:tx>
            <c:strRef>
              <c:f>Sheet1!$E$1</c:f>
              <c:strCache>
                <c:ptCount val="1"/>
                <c:pt idx="0">
                  <c:v>Renewables</c:v>
                </c:pt>
              </c:strCache>
            </c:strRef>
          </c:tx>
          <c:spPr>
            <a:ln w="28575" cap="rnd">
              <a:solidFill>
                <a:schemeClr val="accent3"/>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Sheet1!$E$2:$E$42</c:f>
              <c:numCache>
                <c:formatCode>General</c:formatCode>
                <c:ptCount val="41"/>
                <c:pt idx="0">
                  <c:v>17.241234590896415</c:v>
                </c:pt>
                <c:pt idx="1">
                  <c:v>17.766245665243133</c:v>
                </c:pt>
                <c:pt idx="2">
                  <c:v>18.667825185947628</c:v>
                </c:pt>
                <c:pt idx="3">
                  <c:v>19.685163400157254</c:v>
                </c:pt>
                <c:pt idx="4">
                  <c:v>20.048039511252245</c:v>
                </c:pt>
                <c:pt idx="5">
                  <c:v>20.830998813765387</c:v>
                </c:pt>
                <c:pt idx="6">
                  <c:v>22.00583873308301</c:v>
                </c:pt>
                <c:pt idx="7">
                  <c:v>22.680254539700517</c:v>
                </c:pt>
                <c:pt idx="8">
                  <c:v>23.691836885476214</c:v>
                </c:pt>
                <c:pt idx="9">
                  <c:v>23.830716338660231</c:v>
                </c:pt>
                <c:pt idx="10">
                  <c:v>22.401017105002293</c:v>
                </c:pt>
                <c:pt idx="11">
                  <c:v>24.012091673425751</c:v>
                </c:pt>
                <c:pt idx="12">
                  <c:v>24.606251824867609</c:v>
                </c:pt>
                <c:pt idx="13">
                  <c:v>25.12558496288991</c:v>
                </c:pt>
                <c:pt idx="14">
                  <c:v>25.606844514714808</c:v>
                </c:pt>
                <c:pt idx="15">
                  <c:v>26.107384228923841</c:v>
                </c:pt>
                <c:pt idx="16">
                  <c:v>26.615205923347407</c:v>
                </c:pt>
                <c:pt idx="17">
                  <c:v>27.129895907006922</c:v>
                </c:pt>
                <c:pt idx="18">
                  <c:v>27.659033794835896</c:v>
                </c:pt>
                <c:pt idx="19">
                  <c:v>28.206611256061702</c:v>
                </c:pt>
                <c:pt idx="20">
                  <c:v>28.773482866574213</c:v>
                </c:pt>
                <c:pt idx="21">
                  <c:v>29.318754529971088</c:v>
                </c:pt>
                <c:pt idx="22">
                  <c:v>29.840636357794203</c:v>
                </c:pt>
                <c:pt idx="23">
                  <c:v>30.354549785067547</c:v>
                </c:pt>
                <c:pt idx="24">
                  <c:v>30.864999083474039</c:v>
                </c:pt>
                <c:pt idx="25">
                  <c:v>31.375506593128289</c:v>
                </c:pt>
                <c:pt idx="26">
                  <c:v>31.879699162297143</c:v>
                </c:pt>
                <c:pt idx="27">
                  <c:v>32.378318809529574</c:v>
                </c:pt>
                <c:pt idx="28">
                  <c:v>32.878248332096632</c:v>
                </c:pt>
                <c:pt idx="29">
                  <c:v>33.380832506469368</c:v>
                </c:pt>
                <c:pt idx="30">
                  <c:v>33.880403586446299</c:v>
                </c:pt>
                <c:pt idx="31">
                  <c:v>34.381041883661602</c:v>
                </c:pt>
                <c:pt idx="32">
                  <c:v>34.883306831853645</c:v>
                </c:pt>
                <c:pt idx="33">
                  <c:v>35.385736411154681</c:v>
                </c:pt>
                <c:pt idx="34">
                  <c:v>35.879081289084027</c:v>
                </c:pt>
                <c:pt idx="35">
                  <c:v>36.376935263402572</c:v>
                </c:pt>
                <c:pt idx="36">
                  <c:v>36.861416347811605</c:v>
                </c:pt>
                <c:pt idx="37">
                  <c:v>37.347416823961204</c:v>
                </c:pt>
                <c:pt idx="38">
                  <c:v>37.832644107367344</c:v>
                </c:pt>
                <c:pt idx="39">
                  <c:v>38.339915647256312</c:v>
                </c:pt>
                <c:pt idx="40">
                  <c:v>38.847193534372479</c:v>
                </c:pt>
              </c:numCache>
            </c:numRef>
          </c:val>
          <c:smooth val="0"/>
          <c:extLst>
            <c:ext xmlns:c16="http://schemas.microsoft.com/office/drawing/2014/chart" uri="{C3380CC4-5D6E-409C-BE32-E72D297353CC}">
              <c16:uniqueId val="{00000003-2ABC-4B6E-9C7E-3DF9B2446C7D}"/>
            </c:ext>
          </c:extLst>
        </c:ser>
        <c:ser>
          <c:idx val="0"/>
          <c:order val="4"/>
          <c:tx>
            <c:strRef>
              <c:f>Sheet1!$F$1</c:f>
              <c:strCache>
                <c:ptCount val="1"/>
                <c:pt idx="0">
                  <c:v>Electricity</c:v>
                </c:pt>
              </c:strCache>
            </c:strRef>
          </c:tx>
          <c:spPr>
            <a:ln w="28575" cap="rnd">
              <a:solidFill>
                <a:schemeClr val="accent4"/>
              </a:solidFill>
              <a:round/>
            </a:ln>
            <a:effectLst/>
          </c:spPr>
          <c:marker>
            <c:symbol val="none"/>
          </c:marker>
          <c:cat>
            <c:strRef>
              <c:f>Sheet1!$A$2:$A$42</c:f>
              <c:strCach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strCache>
            </c:strRef>
          </c:cat>
          <c:val>
            <c:numRef>
              <c:f>Sheet1!$F$2:$F$42</c:f>
              <c:numCache>
                <c:formatCode>General</c:formatCode>
                <c:ptCount val="41"/>
                <c:pt idx="0">
                  <c:v>63.697159386485822</c:v>
                </c:pt>
                <c:pt idx="1">
                  <c:v>66.040660525918014</c:v>
                </c:pt>
                <c:pt idx="2">
                  <c:v>67.3851938342452</c:v>
                </c:pt>
                <c:pt idx="3">
                  <c:v>69.56078032749889</c:v>
                </c:pt>
                <c:pt idx="4">
                  <c:v>70.89878545096515</c:v>
                </c:pt>
                <c:pt idx="5">
                  <c:v>72.254010873317696</c:v>
                </c:pt>
                <c:pt idx="6">
                  <c:v>74.268232320010668</c:v>
                </c:pt>
                <c:pt idx="7">
                  <c:v>76.346879050374056</c:v>
                </c:pt>
                <c:pt idx="8">
                  <c:v>79.427107978284383</c:v>
                </c:pt>
                <c:pt idx="9">
                  <c:v>80.083307225525374</c:v>
                </c:pt>
                <c:pt idx="10">
                  <c:v>77.440820427358162</c:v>
                </c:pt>
                <c:pt idx="11">
                  <c:v>82.078293584346753</c:v>
                </c:pt>
                <c:pt idx="12">
                  <c:v>83.663561646819119</c:v>
                </c:pt>
                <c:pt idx="13">
                  <c:v>85.323199954509732</c:v>
                </c:pt>
                <c:pt idx="14">
                  <c:v>86.683061923503871</c:v>
                </c:pt>
                <c:pt idx="15">
                  <c:v>88.333601241290552</c:v>
                </c:pt>
                <c:pt idx="16">
                  <c:v>89.619967154204858</c:v>
                </c:pt>
                <c:pt idx="17">
                  <c:v>91.175477297484875</c:v>
                </c:pt>
                <c:pt idx="18">
                  <c:v>92.555699011504643</c:v>
                </c:pt>
                <c:pt idx="19">
                  <c:v>94.279664349317571</c:v>
                </c:pt>
                <c:pt idx="20">
                  <c:v>95.837357827425009</c:v>
                </c:pt>
                <c:pt idx="21">
                  <c:v>97.619246862828717</c:v>
                </c:pt>
                <c:pt idx="22">
                  <c:v>99.115248170077805</c:v>
                </c:pt>
                <c:pt idx="23">
                  <c:v>101.04624053639174</c:v>
                </c:pt>
                <c:pt idx="24">
                  <c:v>102.57831705480814</c:v>
                </c:pt>
                <c:pt idx="25">
                  <c:v>104.36839568442105</c:v>
                </c:pt>
                <c:pt idx="26">
                  <c:v>106.32482746499777</c:v>
                </c:pt>
                <c:pt idx="27">
                  <c:v>108.11658351045843</c:v>
                </c:pt>
                <c:pt idx="28">
                  <c:v>110.00513368129728</c:v>
                </c:pt>
                <c:pt idx="29">
                  <c:v>111.84181621727349</c:v>
                </c:pt>
                <c:pt idx="30">
                  <c:v>113.69699009722471</c:v>
                </c:pt>
                <c:pt idx="31">
                  <c:v>115.60430447745323</c:v>
                </c:pt>
                <c:pt idx="32">
                  <c:v>117.51804278725383</c:v>
                </c:pt>
                <c:pt idx="33">
                  <c:v>119.46928735175727</c:v>
                </c:pt>
                <c:pt idx="34">
                  <c:v>121.47493082976341</c:v>
                </c:pt>
                <c:pt idx="35">
                  <c:v>123.39316535699369</c:v>
                </c:pt>
                <c:pt idx="36">
                  <c:v>125.13577169331909</c:v>
                </c:pt>
                <c:pt idx="37">
                  <c:v>126.79362066686151</c:v>
                </c:pt>
                <c:pt idx="38">
                  <c:v>128.71370567250253</c:v>
                </c:pt>
                <c:pt idx="39">
                  <c:v>130.52321221756935</c:v>
                </c:pt>
                <c:pt idx="40">
                  <c:v>132.33967343842986</c:v>
                </c:pt>
              </c:numCache>
            </c:numRef>
          </c:val>
          <c:smooth val="0"/>
          <c:extLst>
            <c:ext xmlns:c16="http://schemas.microsoft.com/office/drawing/2014/chart" uri="{C3380CC4-5D6E-409C-BE32-E72D297353CC}">
              <c16:uniqueId val="{00000004-2ABC-4B6E-9C7E-3DF9B2446C7D}"/>
            </c:ext>
          </c:extLst>
        </c:ser>
        <c:dLbls>
          <c:showLegendKey val="0"/>
          <c:showVal val="0"/>
          <c:showCatName val="0"/>
          <c:showSerName val="0"/>
          <c:showPercent val="0"/>
          <c:showBubbleSize val="0"/>
        </c:dLbls>
        <c:smooth val="0"/>
        <c:axId val="735051664"/>
        <c:axId val="735057648"/>
      </c:lineChart>
      <c:catAx>
        <c:axId val="73505166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057648"/>
        <c:crosses val="autoZero"/>
        <c:auto val="1"/>
        <c:lblAlgn val="ctr"/>
        <c:lblOffset val="100"/>
        <c:tickLblSkip val="10"/>
        <c:tickMarkSkip val="10"/>
        <c:noMultiLvlLbl val="0"/>
      </c:catAx>
      <c:valAx>
        <c:axId val="73505764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a:solidFill>
              <a:schemeClr val="bg1">
                <a:lumMod val="65000"/>
              </a:schemeClr>
            </a:solidFill>
            <a:prstDash val="dash"/>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5051664"/>
        <c:crossesAt val="11"/>
        <c:crossBetween val="midCat"/>
      </c:valAx>
      <c:spPr>
        <a:noFill/>
        <a:ln>
          <a:noFill/>
        </a:ln>
        <a:effectLst/>
      </c:spPr>
    </c:plotArea>
    <c:plotVisOnly val="1"/>
    <c:dispBlanksAs val="gap"/>
    <c:showDLblsOverMax val="0"/>
  </c:chart>
  <c:spPr>
    <a:noFill/>
    <a:ln>
      <a:noFill/>
    </a:ln>
    <a:effectLst/>
  </c:spPr>
  <c:txPr>
    <a:bodyPr/>
    <a:lstStyle/>
    <a:p>
      <a:pPr>
        <a:defRPr sz="1200" baseline="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900A99-CC75-417C-9550-923B885C1F9D}" type="doc">
      <dgm:prSet loTypeId="urn:microsoft.com/office/officeart/2005/8/layout/chevron1" loCatId="process" qsTypeId="urn:microsoft.com/office/officeart/2005/8/quickstyle/3d2" qsCatId="3D" csTypeId="urn:microsoft.com/office/officeart/2005/8/colors/colorful4" csCatId="colorful" phldr="1"/>
      <dgm:spPr/>
    </dgm:pt>
    <dgm:pt modelId="{B6C2DA4B-FEDE-49EE-B56F-E092EA59DB26}">
      <dgm:prSet phldrT="[Testo]"/>
      <dgm:spPr/>
      <dgm:t>
        <a:bodyPr/>
        <a:lstStyle/>
        <a:p>
          <a:r>
            <a:rPr lang="it-IT" b="1" i="1">
              <a:solidFill>
                <a:schemeClr val="tx1"/>
              </a:solidFill>
            </a:rPr>
            <a:t>Green H2</a:t>
          </a:r>
        </a:p>
      </dgm:t>
    </dgm:pt>
    <dgm:pt modelId="{24F8AAEE-D769-4A93-8D7F-ECFC2750BACA}" type="parTrans" cxnId="{FC855FB4-9CDE-41A4-BB34-78DF05473076}">
      <dgm:prSet/>
      <dgm:spPr/>
      <dgm:t>
        <a:bodyPr/>
        <a:lstStyle/>
        <a:p>
          <a:endParaRPr lang="it-IT">
            <a:solidFill>
              <a:schemeClr val="tx1"/>
            </a:solidFill>
          </a:endParaRPr>
        </a:p>
      </dgm:t>
    </dgm:pt>
    <dgm:pt modelId="{8367B6A1-F9CD-4A8F-BD2A-AE17202CFDA2}" type="sibTrans" cxnId="{FC855FB4-9CDE-41A4-BB34-78DF05473076}">
      <dgm:prSet/>
      <dgm:spPr/>
      <dgm:t>
        <a:bodyPr/>
        <a:lstStyle/>
        <a:p>
          <a:endParaRPr lang="it-IT">
            <a:solidFill>
              <a:schemeClr val="tx1"/>
            </a:solidFill>
          </a:endParaRPr>
        </a:p>
      </dgm:t>
    </dgm:pt>
    <dgm:pt modelId="{2DE02AE6-FCF0-4C61-97EC-E2CD69F355CB}">
      <dgm:prSet phldrT="[Testo]"/>
      <dgm:spPr/>
      <dgm:t>
        <a:bodyPr/>
        <a:lstStyle/>
        <a:p>
          <a:r>
            <a:rPr lang="it-IT" b="1" i="1">
              <a:solidFill>
                <a:schemeClr val="tx1"/>
              </a:solidFill>
            </a:rPr>
            <a:t>Bioenergy</a:t>
          </a:r>
        </a:p>
      </dgm:t>
    </dgm:pt>
    <dgm:pt modelId="{730978F8-F162-433F-8184-63E3416A8E18}" type="parTrans" cxnId="{93532F3F-4A04-4BCE-88E2-7E51856AC92C}">
      <dgm:prSet/>
      <dgm:spPr/>
      <dgm:t>
        <a:bodyPr/>
        <a:lstStyle/>
        <a:p>
          <a:endParaRPr lang="it-IT">
            <a:solidFill>
              <a:schemeClr val="tx1"/>
            </a:solidFill>
          </a:endParaRPr>
        </a:p>
      </dgm:t>
    </dgm:pt>
    <dgm:pt modelId="{EC065764-A220-4D1A-BF5A-24623E7975DF}" type="sibTrans" cxnId="{93532F3F-4A04-4BCE-88E2-7E51856AC92C}">
      <dgm:prSet/>
      <dgm:spPr/>
      <dgm:t>
        <a:bodyPr/>
        <a:lstStyle/>
        <a:p>
          <a:endParaRPr lang="it-IT">
            <a:solidFill>
              <a:schemeClr val="tx1"/>
            </a:solidFill>
          </a:endParaRPr>
        </a:p>
      </dgm:t>
    </dgm:pt>
    <dgm:pt modelId="{C7B1009E-5414-4398-A484-9F284B53223E}">
      <dgm:prSet phldrT="[Testo]"/>
      <dgm:spPr/>
      <dgm:t>
        <a:bodyPr/>
        <a:lstStyle/>
        <a:p>
          <a:r>
            <a:rPr lang="it-IT" b="1" i="1">
              <a:solidFill>
                <a:schemeClr val="tx1"/>
              </a:solidFill>
            </a:rPr>
            <a:t>EV</a:t>
          </a:r>
        </a:p>
      </dgm:t>
    </dgm:pt>
    <dgm:pt modelId="{B685DE5C-287C-41CC-BE44-FE4E11B1A371}" type="parTrans" cxnId="{CCA88C22-CF53-49F3-A157-17A06F06C0A0}">
      <dgm:prSet/>
      <dgm:spPr/>
      <dgm:t>
        <a:bodyPr/>
        <a:lstStyle/>
        <a:p>
          <a:endParaRPr lang="it-IT">
            <a:solidFill>
              <a:schemeClr val="tx1"/>
            </a:solidFill>
          </a:endParaRPr>
        </a:p>
      </dgm:t>
    </dgm:pt>
    <dgm:pt modelId="{3821DE02-CC33-44FF-9172-39AA953A4878}" type="sibTrans" cxnId="{CCA88C22-CF53-49F3-A157-17A06F06C0A0}">
      <dgm:prSet/>
      <dgm:spPr/>
      <dgm:t>
        <a:bodyPr/>
        <a:lstStyle/>
        <a:p>
          <a:endParaRPr lang="it-IT">
            <a:solidFill>
              <a:schemeClr val="tx1"/>
            </a:solidFill>
          </a:endParaRPr>
        </a:p>
      </dgm:t>
    </dgm:pt>
    <dgm:pt modelId="{50567B83-90A8-4155-9902-ED7970C0FE88}">
      <dgm:prSet/>
      <dgm:spPr/>
      <dgm:t>
        <a:bodyPr/>
        <a:lstStyle/>
        <a:p>
          <a:r>
            <a:rPr lang="it-IT" b="1" i="1">
              <a:solidFill>
                <a:schemeClr val="tx1"/>
              </a:solidFill>
            </a:rPr>
            <a:t>Buildings</a:t>
          </a:r>
        </a:p>
      </dgm:t>
    </dgm:pt>
    <dgm:pt modelId="{255EB37A-5024-42FA-BB6B-F2FD2D7D15B7}" type="parTrans" cxnId="{547167F0-97BF-48AE-949C-A01BF83A26C7}">
      <dgm:prSet/>
      <dgm:spPr/>
      <dgm:t>
        <a:bodyPr/>
        <a:lstStyle/>
        <a:p>
          <a:endParaRPr lang="it-IT">
            <a:solidFill>
              <a:schemeClr val="tx1"/>
            </a:solidFill>
          </a:endParaRPr>
        </a:p>
      </dgm:t>
    </dgm:pt>
    <dgm:pt modelId="{3EACDE1A-C7EB-4B6B-ADD1-03794A12B61E}" type="sibTrans" cxnId="{547167F0-97BF-48AE-949C-A01BF83A26C7}">
      <dgm:prSet/>
      <dgm:spPr/>
      <dgm:t>
        <a:bodyPr/>
        <a:lstStyle/>
        <a:p>
          <a:endParaRPr lang="it-IT">
            <a:solidFill>
              <a:schemeClr val="tx1"/>
            </a:solidFill>
          </a:endParaRPr>
        </a:p>
      </dgm:t>
    </dgm:pt>
    <dgm:pt modelId="{02837769-59E1-436E-B5C6-D16F877FB9D8}">
      <dgm:prSet/>
      <dgm:spPr/>
      <dgm:t>
        <a:bodyPr/>
        <a:lstStyle/>
        <a:p>
          <a:r>
            <a:rPr lang="it-IT" b="1" i="1">
              <a:solidFill>
                <a:schemeClr val="tx1"/>
              </a:solidFill>
            </a:rPr>
            <a:t>Energy networks</a:t>
          </a:r>
        </a:p>
      </dgm:t>
    </dgm:pt>
    <dgm:pt modelId="{5B1769B1-4FF3-4FD2-924A-D2B73278FD6A}" type="parTrans" cxnId="{3A85006C-4F95-49BD-BD57-29575F7B5C2B}">
      <dgm:prSet/>
      <dgm:spPr/>
      <dgm:t>
        <a:bodyPr/>
        <a:lstStyle/>
        <a:p>
          <a:endParaRPr lang="it-IT">
            <a:solidFill>
              <a:schemeClr val="tx1"/>
            </a:solidFill>
          </a:endParaRPr>
        </a:p>
      </dgm:t>
    </dgm:pt>
    <dgm:pt modelId="{41DFE6B5-67D0-467C-86C2-2F5A8372F09B}" type="sibTrans" cxnId="{3A85006C-4F95-49BD-BD57-29575F7B5C2B}">
      <dgm:prSet/>
      <dgm:spPr/>
      <dgm:t>
        <a:bodyPr/>
        <a:lstStyle/>
        <a:p>
          <a:endParaRPr lang="it-IT">
            <a:solidFill>
              <a:schemeClr val="tx1"/>
            </a:solidFill>
          </a:endParaRPr>
        </a:p>
      </dgm:t>
    </dgm:pt>
    <dgm:pt modelId="{ACB00D69-0C44-42D6-B462-F5C97BDE8278}">
      <dgm:prSet/>
      <dgm:spPr/>
      <dgm:t>
        <a:bodyPr/>
        <a:lstStyle/>
        <a:p>
          <a:r>
            <a:rPr lang="it-IT" b="1" i="1">
              <a:solidFill>
                <a:schemeClr val="tx1"/>
              </a:solidFill>
            </a:rPr>
            <a:t>Energy Storage</a:t>
          </a:r>
        </a:p>
      </dgm:t>
    </dgm:pt>
    <dgm:pt modelId="{DD89F354-6030-4C55-8691-3C352AA05DC6}" type="parTrans" cxnId="{40739342-A6D1-4734-9E0A-E0738A3E7BAF}">
      <dgm:prSet/>
      <dgm:spPr/>
      <dgm:t>
        <a:bodyPr/>
        <a:lstStyle/>
        <a:p>
          <a:endParaRPr lang="it-IT">
            <a:solidFill>
              <a:schemeClr val="tx1"/>
            </a:solidFill>
          </a:endParaRPr>
        </a:p>
      </dgm:t>
    </dgm:pt>
    <dgm:pt modelId="{84F7B85B-EF80-493C-8284-B3B350A387D3}" type="sibTrans" cxnId="{40739342-A6D1-4734-9E0A-E0738A3E7BAF}">
      <dgm:prSet/>
      <dgm:spPr/>
      <dgm:t>
        <a:bodyPr/>
        <a:lstStyle/>
        <a:p>
          <a:endParaRPr lang="it-IT">
            <a:solidFill>
              <a:schemeClr val="tx1"/>
            </a:solidFill>
          </a:endParaRPr>
        </a:p>
      </dgm:t>
    </dgm:pt>
    <dgm:pt modelId="{6F313828-C57C-4D0E-A636-CCBDAFF1D8BF}" type="pres">
      <dgm:prSet presAssocID="{DC900A99-CC75-417C-9550-923B885C1F9D}" presName="Name0" presStyleCnt="0">
        <dgm:presLayoutVars>
          <dgm:dir/>
          <dgm:animLvl val="lvl"/>
          <dgm:resizeHandles val="exact"/>
        </dgm:presLayoutVars>
      </dgm:prSet>
      <dgm:spPr/>
    </dgm:pt>
    <dgm:pt modelId="{CA0FE246-BB34-43C2-83F2-F7FB0DA900EA}" type="pres">
      <dgm:prSet presAssocID="{B6C2DA4B-FEDE-49EE-B56F-E092EA59DB26}" presName="parTxOnly" presStyleLbl="node1" presStyleIdx="0" presStyleCnt="6">
        <dgm:presLayoutVars>
          <dgm:chMax val="0"/>
          <dgm:chPref val="0"/>
          <dgm:bulletEnabled val="1"/>
        </dgm:presLayoutVars>
      </dgm:prSet>
      <dgm:spPr/>
    </dgm:pt>
    <dgm:pt modelId="{972316B6-50C9-462A-B419-F08DB828CCA8}" type="pres">
      <dgm:prSet presAssocID="{8367B6A1-F9CD-4A8F-BD2A-AE17202CFDA2}" presName="parTxOnlySpace" presStyleCnt="0"/>
      <dgm:spPr/>
    </dgm:pt>
    <dgm:pt modelId="{27DEC4AF-243F-462F-B0FC-F7C0BD2245C7}" type="pres">
      <dgm:prSet presAssocID="{2DE02AE6-FCF0-4C61-97EC-E2CD69F355CB}" presName="parTxOnly" presStyleLbl="node1" presStyleIdx="1" presStyleCnt="6">
        <dgm:presLayoutVars>
          <dgm:chMax val="0"/>
          <dgm:chPref val="0"/>
          <dgm:bulletEnabled val="1"/>
        </dgm:presLayoutVars>
      </dgm:prSet>
      <dgm:spPr/>
    </dgm:pt>
    <dgm:pt modelId="{F3EA7E16-C7B5-46B0-B30C-471481D2363C}" type="pres">
      <dgm:prSet presAssocID="{EC065764-A220-4D1A-BF5A-24623E7975DF}" presName="parTxOnlySpace" presStyleCnt="0"/>
      <dgm:spPr/>
    </dgm:pt>
    <dgm:pt modelId="{D0371FBA-4947-4E6C-AACF-FE8DC36767E5}" type="pres">
      <dgm:prSet presAssocID="{C7B1009E-5414-4398-A484-9F284B53223E}" presName="parTxOnly" presStyleLbl="node1" presStyleIdx="2" presStyleCnt="6">
        <dgm:presLayoutVars>
          <dgm:chMax val="0"/>
          <dgm:chPref val="0"/>
          <dgm:bulletEnabled val="1"/>
        </dgm:presLayoutVars>
      </dgm:prSet>
      <dgm:spPr/>
    </dgm:pt>
    <dgm:pt modelId="{06775862-32C9-4BBE-94B2-4B1968CAB051}" type="pres">
      <dgm:prSet presAssocID="{3821DE02-CC33-44FF-9172-39AA953A4878}" presName="parTxOnlySpace" presStyleCnt="0"/>
      <dgm:spPr/>
    </dgm:pt>
    <dgm:pt modelId="{5ECA483A-9AA2-465D-A93D-7C16EE50E3EC}" type="pres">
      <dgm:prSet presAssocID="{50567B83-90A8-4155-9902-ED7970C0FE88}" presName="parTxOnly" presStyleLbl="node1" presStyleIdx="3" presStyleCnt="6">
        <dgm:presLayoutVars>
          <dgm:chMax val="0"/>
          <dgm:chPref val="0"/>
          <dgm:bulletEnabled val="1"/>
        </dgm:presLayoutVars>
      </dgm:prSet>
      <dgm:spPr/>
    </dgm:pt>
    <dgm:pt modelId="{D5CB5AA6-846E-46AD-9F2D-EE3A5F1EB480}" type="pres">
      <dgm:prSet presAssocID="{3EACDE1A-C7EB-4B6B-ADD1-03794A12B61E}" presName="parTxOnlySpace" presStyleCnt="0"/>
      <dgm:spPr/>
    </dgm:pt>
    <dgm:pt modelId="{62E187AF-4338-42DB-A2D0-FE15243EAFB6}" type="pres">
      <dgm:prSet presAssocID="{02837769-59E1-436E-B5C6-D16F877FB9D8}" presName="parTxOnly" presStyleLbl="node1" presStyleIdx="4" presStyleCnt="6">
        <dgm:presLayoutVars>
          <dgm:chMax val="0"/>
          <dgm:chPref val="0"/>
          <dgm:bulletEnabled val="1"/>
        </dgm:presLayoutVars>
      </dgm:prSet>
      <dgm:spPr/>
    </dgm:pt>
    <dgm:pt modelId="{55255017-B6C3-44B8-A2CF-8AEF737AB6C6}" type="pres">
      <dgm:prSet presAssocID="{41DFE6B5-67D0-467C-86C2-2F5A8372F09B}" presName="parTxOnlySpace" presStyleCnt="0"/>
      <dgm:spPr/>
    </dgm:pt>
    <dgm:pt modelId="{0336FC9F-DDDC-45FC-B981-302E49A15B3B}" type="pres">
      <dgm:prSet presAssocID="{ACB00D69-0C44-42D6-B462-F5C97BDE8278}" presName="parTxOnly" presStyleLbl="node1" presStyleIdx="5" presStyleCnt="6">
        <dgm:presLayoutVars>
          <dgm:chMax val="0"/>
          <dgm:chPref val="0"/>
          <dgm:bulletEnabled val="1"/>
        </dgm:presLayoutVars>
      </dgm:prSet>
      <dgm:spPr/>
    </dgm:pt>
  </dgm:ptLst>
  <dgm:cxnLst>
    <dgm:cxn modelId="{95F05D07-5A45-428C-BF3C-681D760C26A3}" type="presOf" srcId="{DC900A99-CC75-417C-9550-923B885C1F9D}" destId="{6F313828-C57C-4D0E-A636-CCBDAFF1D8BF}" srcOrd="0" destOrd="0" presId="urn:microsoft.com/office/officeart/2005/8/layout/chevron1"/>
    <dgm:cxn modelId="{CCA88C22-CF53-49F3-A157-17A06F06C0A0}" srcId="{DC900A99-CC75-417C-9550-923B885C1F9D}" destId="{C7B1009E-5414-4398-A484-9F284B53223E}" srcOrd="2" destOrd="0" parTransId="{B685DE5C-287C-41CC-BE44-FE4E11B1A371}" sibTransId="{3821DE02-CC33-44FF-9172-39AA953A4878}"/>
    <dgm:cxn modelId="{6A769223-F524-4454-AE90-DC073ADF7212}" type="presOf" srcId="{B6C2DA4B-FEDE-49EE-B56F-E092EA59DB26}" destId="{CA0FE246-BB34-43C2-83F2-F7FB0DA900EA}" srcOrd="0" destOrd="0" presId="urn:microsoft.com/office/officeart/2005/8/layout/chevron1"/>
    <dgm:cxn modelId="{93532F3F-4A04-4BCE-88E2-7E51856AC92C}" srcId="{DC900A99-CC75-417C-9550-923B885C1F9D}" destId="{2DE02AE6-FCF0-4C61-97EC-E2CD69F355CB}" srcOrd="1" destOrd="0" parTransId="{730978F8-F162-433F-8184-63E3416A8E18}" sibTransId="{EC065764-A220-4D1A-BF5A-24623E7975DF}"/>
    <dgm:cxn modelId="{40739342-A6D1-4734-9E0A-E0738A3E7BAF}" srcId="{DC900A99-CC75-417C-9550-923B885C1F9D}" destId="{ACB00D69-0C44-42D6-B462-F5C97BDE8278}" srcOrd="5" destOrd="0" parTransId="{DD89F354-6030-4C55-8691-3C352AA05DC6}" sibTransId="{84F7B85B-EF80-493C-8284-B3B350A387D3}"/>
    <dgm:cxn modelId="{EB314663-67BA-4BB8-BD8B-263384942FAC}" type="presOf" srcId="{C7B1009E-5414-4398-A484-9F284B53223E}" destId="{D0371FBA-4947-4E6C-AACF-FE8DC36767E5}" srcOrd="0" destOrd="0" presId="urn:microsoft.com/office/officeart/2005/8/layout/chevron1"/>
    <dgm:cxn modelId="{97D5D346-897E-49FC-BA89-D8092F8B2D06}" type="presOf" srcId="{02837769-59E1-436E-B5C6-D16F877FB9D8}" destId="{62E187AF-4338-42DB-A2D0-FE15243EAFB6}" srcOrd="0" destOrd="0" presId="urn:microsoft.com/office/officeart/2005/8/layout/chevron1"/>
    <dgm:cxn modelId="{D1107969-02FF-46AF-ABD2-453EBC7C34BA}" type="presOf" srcId="{2DE02AE6-FCF0-4C61-97EC-E2CD69F355CB}" destId="{27DEC4AF-243F-462F-B0FC-F7C0BD2245C7}" srcOrd="0" destOrd="0" presId="urn:microsoft.com/office/officeart/2005/8/layout/chevron1"/>
    <dgm:cxn modelId="{3A85006C-4F95-49BD-BD57-29575F7B5C2B}" srcId="{DC900A99-CC75-417C-9550-923B885C1F9D}" destId="{02837769-59E1-436E-B5C6-D16F877FB9D8}" srcOrd="4" destOrd="0" parTransId="{5B1769B1-4FF3-4FD2-924A-D2B73278FD6A}" sibTransId="{41DFE6B5-67D0-467C-86C2-2F5A8372F09B}"/>
    <dgm:cxn modelId="{66D5F077-360A-4F84-B2D7-BFEFAA8A8621}" type="presOf" srcId="{ACB00D69-0C44-42D6-B462-F5C97BDE8278}" destId="{0336FC9F-DDDC-45FC-B981-302E49A15B3B}" srcOrd="0" destOrd="0" presId="urn:microsoft.com/office/officeart/2005/8/layout/chevron1"/>
    <dgm:cxn modelId="{FC855FB4-9CDE-41A4-BB34-78DF05473076}" srcId="{DC900A99-CC75-417C-9550-923B885C1F9D}" destId="{B6C2DA4B-FEDE-49EE-B56F-E092EA59DB26}" srcOrd="0" destOrd="0" parTransId="{24F8AAEE-D769-4A93-8D7F-ECFC2750BACA}" sibTransId="{8367B6A1-F9CD-4A8F-BD2A-AE17202CFDA2}"/>
    <dgm:cxn modelId="{1231E1E5-779A-48C9-8AC3-A0CA4D280AEA}" type="presOf" srcId="{50567B83-90A8-4155-9902-ED7970C0FE88}" destId="{5ECA483A-9AA2-465D-A93D-7C16EE50E3EC}" srcOrd="0" destOrd="0" presId="urn:microsoft.com/office/officeart/2005/8/layout/chevron1"/>
    <dgm:cxn modelId="{547167F0-97BF-48AE-949C-A01BF83A26C7}" srcId="{DC900A99-CC75-417C-9550-923B885C1F9D}" destId="{50567B83-90A8-4155-9902-ED7970C0FE88}" srcOrd="3" destOrd="0" parTransId="{255EB37A-5024-42FA-BB6B-F2FD2D7D15B7}" sibTransId="{3EACDE1A-C7EB-4B6B-ADD1-03794A12B61E}"/>
    <dgm:cxn modelId="{4192B043-16BA-49DE-AB0F-DC0BF3BF1616}" type="presParOf" srcId="{6F313828-C57C-4D0E-A636-CCBDAFF1D8BF}" destId="{CA0FE246-BB34-43C2-83F2-F7FB0DA900EA}" srcOrd="0" destOrd="0" presId="urn:microsoft.com/office/officeart/2005/8/layout/chevron1"/>
    <dgm:cxn modelId="{DF07478E-9F39-4B32-9766-7381AEFC30DF}" type="presParOf" srcId="{6F313828-C57C-4D0E-A636-CCBDAFF1D8BF}" destId="{972316B6-50C9-462A-B419-F08DB828CCA8}" srcOrd="1" destOrd="0" presId="urn:microsoft.com/office/officeart/2005/8/layout/chevron1"/>
    <dgm:cxn modelId="{FC8F4AB2-1AAD-40C1-92AC-80E4D950D593}" type="presParOf" srcId="{6F313828-C57C-4D0E-A636-CCBDAFF1D8BF}" destId="{27DEC4AF-243F-462F-B0FC-F7C0BD2245C7}" srcOrd="2" destOrd="0" presId="urn:microsoft.com/office/officeart/2005/8/layout/chevron1"/>
    <dgm:cxn modelId="{3867A309-0EA5-407D-A605-1A29368801B9}" type="presParOf" srcId="{6F313828-C57C-4D0E-A636-CCBDAFF1D8BF}" destId="{F3EA7E16-C7B5-46B0-B30C-471481D2363C}" srcOrd="3" destOrd="0" presId="urn:microsoft.com/office/officeart/2005/8/layout/chevron1"/>
    <dgm:cxn modelId="{7EC99701-E346-4A10-BEB3-EE071208D5CC}" type="presParOf" srcId="{6F313828-C57C-4D0E-A636-CCBDAFF1D8BF}" destId="{D0371FBA-4947-4E6C-AACF-FE8DC36767E5}" srcOrd="4" destOrd="0" presId="urn:microsoft.com/office/officeart/2005/8/layout/chevron1"/>
    <dgm:cxn modelId="{A9B92DB5-656F-4CEF-AEE7-D72A3443402D}" type="presParOf" srcId="{6F313828-C57C-4D0E-A636-CCBDAFF1D8BF}" destId="{06775862-32C9-4BBE-94B2-4B1968CAB051}" srcOrd="5" destOrd="0" presId="urn:microsoft.com/office/officeart/2005/8/layout/chevron1"/>
    <dgm:cxn modelId="{91F27FAB-4D5B-46C0-9B21-8A1E36005927}" type="presParOf" srcId="{6F313828-C57C-4D0E-A636-CCBDAFF1D8BF}" destId="{5ECA483A-9AA2-465D-A93D-7C16EE50E3EC}" srcOrd="6" destOrd="0" presId="urn:microsoft.com/office/officeart/2005/8/layout/chevron1"/>
    <dgm:cxn modelId="{F768B5F4-4646-4CB9-A20A-AC9B208D10F3}" type="presParOf" srcId="{6F313828-C57C-4D0E-A636-CCBDAFF1D8BF}" destId="{D5CB5AA6-846E-46AD-9F2D-EE3A5F1EB480}" srcOrd="7" destOrd="0" presId="urn:microsoft.com/office/officeart/2005/8/layout/chevron1"/>
    <dgm:cxn modelId="{EEA7DFEB-B9B6-45D5-A46E-24B094DCBF8E}" type="presParOf" srcId="{6F313828-C57C-4D0E-A636-CCBDAFF1D8BF}" destId="{62E187AF-4338-42DB-A2D0-FE15243EAFB6}" srcOrd="8" destOrd="0" presId="urn:microsoft.com/office/officeart/2005/8/layout/chevron1"/>
    <dgm:cxn modelId="{5D23F59A-2C72-44AA-95FB-0EBE978B6949}" type="presParOf" srcId="{6F313828-C57C-4D0E-A636-CCBDAFF1D8BF}" destId="{55255017-B6C3-44B8-A2CF-8AEF737AB6C6}" srcOrd="9" destOrd="0" presId="urn:microsoft.com/office/officeart/2005/8/layout/chevron1"/>
    <dgm:cxn modelId="{8C8C8746-763F-4D75-AA2B-B4A10D4FCA14}" type="presParOf" srcId="{6F313828-C57C-4D0E-A636-CCBDAFF1D8BF}" destId="{0336FC9F-DDDC-45FC-B981-302E49A15B3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A36C6-E722-425E-A046-3BFCC0D00FE2}" type="doc">
      <dgm:prSet loTypeId="urn:microsoft.com/office/officeart/2005/8/layout/hProcess7#1" loCatId="process" qsTypeId="urn:microsoft.com/office/officeart/2005/8/quickstyle/simple1" qsCatId="simple" csTypeId="urn:microsoft.com/office/officeart/2005/8/colors/colorful3" csCatId="colorful" phldr="1"/>
      <dgm:spPr/>
      <dgm:t>
        <a:bodyPr/>
        <a:lstStyle/>
        <a:p>
          <a:endParaRPr lang="it-IT"/>
        </a:p>
      </dgm:t>
    </dgm:pt>
    <dgm:pt modelId="{ACB58F23-6D60-4D1D-B5EC-60E5BDC8A787}">
      <dgm:prSet phldrT="[Testo]" custT="1"/>
      <dgm:spPr/>
      <dgm:t>
        <a:bodyPr/>
        <a:lstStyle/>
        <a:p>
          <a:r>
            <a:rPr lang="en-US" sz="3200" i="1" noProof="0">
              <a:solidFill>
                <a:srgbClr val="FFFF00"/>
              </a:solidFill>
            </a:rPr>
            <a:t>Resources</a:t>
          </a:r>
        </a:p>
      </dgm:t>
    </dgm:pt>
    <dgm:pt modelId="{00635415-FFDE-4B5E-9FD3-50F92153D0F9}" type="parTrans" cxnId="{4AB511B0-7973-47A7-89E8-4950DE633766}">
      <dgm:prSet/>
      <dgm:spPr/>
      <dgm:t>
        <a:bodyPr/>
        <a:lstStyle/>
        <a:p>
          <a:endParaRPr lang="en-US" sz="1000" noProof="0"/>
        </a:p>
      </dgm:t>
    </dgm:pt>
    <dgm:pt modelId="{435673AA-28EF-49F7-B3E7-31CE21B92AE0}" type="sibTrans" cxnId="{4AB511B0-7973-47A7-89E8-4950DE633766}">
      <dgm:prSet/>
      <dgm:spPr/>
      <dgm:t>
        <a:bodyPr/>
        <a:lstStyle/>
        <a:p>
          <a:endParaRPr lang="en-US" sz="1000" noProof="0"/>
        </a:p>
      </dgm:t>
    </dgm:pt>
    <dgm:pt modelId="{89C80BFB-B9DA-4B1B-8E93-3A044456D75C}">
      <dgm:prSet phldrT="[Testo]" custT="1"/>
      <dgm:spPr/>
      <dgm:t>
        <a:bodyPr/>
        <a:lstStyle/>
        <a:p>
          <a:r>
            <a:rPr lang="en-US" sz="2000" b="1" u="sng" noProof="0">
              <a:solidFill>
                <a:srgbClr val="FFFF00"/>
              </a:solidFill>
            </a:rPr>
            <a:t>Fossil fuels: </a:t>
          </a:r>
        </a:p>
        <a:p>
          <a:r>
            <a:rPr lang="en-US" sz="2000" noProof="0">
              <a:solidFill>
                <a:srgbClr val="FFFF00"/>
              </a:solidFill>
            </a:rPr>
            <a:t>Oil, Natural gas, Coal, etc.</a:t>
          </a:r>
        </a:p>
        <a:p>
          <a:r>
            <a:rPr lang="en-US" sz="2000" b="1" i="0" u="sng" noProof="0">
              <a:solidFill>
                <a:srgbClr val="FFFF00"/>
              </a:solidFill>
            </a:rPr>
            <a:t>Renewable energy </a:t>
          </a:r>
        </a:p>
        <a:p>
          <a:r>
            <a:rPr lang="en-US" sz="2000" noProof="0">
              <a:solidFill>
                <a:srgbClr val="FFFF00"/>
              </a:solidFill>
            </a:rPr>
            <a:t>Sun, Wind, Biomass, etc</a:t>
          </a:r>
        </a:p>
        <a:p>
          <a:r>
            <a:rPr lang="en-US" sz="2000" b="1" i="0" u="sng" noProof="0">
              <a:solidFill>
                <a:srgbClr val="FFFF00"/>
              </a:solidFill>
            </a:rPr>
            <a:t>Natural resources</a:t>
          </a:r>
        </a:p>
        <a:p>
          <a:r>
            <a:rPr lang="en-US" sz="2000" b="0" i="0" u="none" noProof="0">
              <a:solidFill>
                <a:srgbClr val="FFFF00"/>
              </a:solidFill>
            </a:rPr>
            <a:t>Maize, Sugar Cane, etc</a:t>
          </a:r>
          <a:r>
            <a:rPr lang="en-US" sz="2000" b="1" i="0" u="sng" noProof="0">
              <a:solidFill>
                <a:srgbClr val="FFFF00"/>
              </a:solidFill>
            </a:rPr>
            <a:t> </a:t>
          </a:r>
        </a:p>
        <a:p>
          <a:endParaRPr lang="en-US" sz="2000" noProof="0">
            <a:solidFill>
              <a:srgbClr val="FFFF00"/>
            </a:solidFill>
          </a:endParaRPr>
        </a:p>
        <a:p>
          <a:endParaRPr lang="en-US" sz="2400" noProof="0">
            <a:solidFill>
              <a:srgbClr val="FFFF00"/>
            </a:solidFill>
          </a:endParaRPr>
        </a:p>
        <a:p>
          <a:endParaRPr lang="en-US" sz="2400" noProof="0">
            <a:solidFill>
              <a:srgbClr val="FFFF00"/>
            </a:solidFill>
          </a:endParaRPr>
        </a:p>
      </dgm:t>
    </dgm:pt>
    <dgm:pt modelId="{36A835E9-E02F-4B8A-B274-FD8FF01891F1}" type="parTrans" cxnId="{4C42D6A9-2EFE-44EA-9D35-4505C0DEC9B5}">
      <dgm:prSet/>
      <dgm:spPr/>
      <dgm:t>
        <a:bodyPr/>
        <a:lstStyle/>
        <a:p>
          <a:endParaRPr lang="en-US" sz="1000" noProof="0"/>
        </a:p>
      </dgm:t>
    </dgm:pt>
    <dgm:pt modelId="{54777623-5B17-4A62-A58D-B33DE4C8B5B8}" type="sibTrans" cxnId="{4C42D6A9-2EFE-44EA-9D35-4505C0DEC9B5}">
      <dgm:prSet/>
      <dgm:spPr/>
      <dgm:t>
        <a:bodyPr/>
        <a:lstStyle/>
        <a:p>
          <a:endParaRPr lang="en-US" sz="1000" noProof="0"/>
        </a:p>
      </dgm:t>
    </dgm:pt>
    <dgm:pt modelId="{A193EA42-DA08-421F-946F-966CC4001545}">
      <dgm:prSet phldrT="[Testo]" custT="1"/>
      <dgm:spPr/>
      <dgm:t>
        <a:bodyPr/>
        <a:lstStyle/>
        <a:p>
          <a:r>
            <a:rPr lang="en-US" sz="2800" i="1" noProof="0"/>
            <a:t>Polygeneration</a:t>
          </a:r>
        </a:p>
      </dgm:t>
    </dgm:pt>
    <dgm:pt modelId="{E40BAF2D-F4D0-4868-9096-B671773CD215}" type="parTrans" cxnId="{74640022-F9D9-4D89-983E-3ECCF5AEA7D6}">
      <dgm:prSet/>
      <dgm:spPr/>
      <dgm:t>
        <a:bodyPr/>
        <a:lstStyle/>
        <a:p>
          <a:endParaRPr lang="en-US" sz="1000" noProof="0"/>
        </a:p>
      </dgm:t>
    </dgm:pt>
    <dgm:pt modelId="{D7C8C584-7AF4-433A-A05B-1F38AC31922B}" type="sibTrans" cxnId="{74640022-F9D9-4D89-983E-3ECCF5AEA7D6}">
      <dgm:prSet/>
      <dgm:spPr/>
      <dgm:t>
        <a:bodyPr/>
        <a:lstStyle/>
        <a:p>
          <a:endParaRPr lang="en-US" sz="1000" noProof="0"/>
        </a:p>
      </dgm:t>
    </dgm:pt>
    <dgm:pt modelId="{E0858061-61C9-4D2A-8E3E-2AE2FE978EAF}">
      <dgm:prSet phldrT="[Testo]" custT="1"/>
      <dgm:spPr/>
      <dgm:t>
        <a:bodyPr/>
        <a:lstStyle/>
        <a:p>
          <a:r>
            <a:rPr lang="en-US" sz="3600" noProof="0"/>
            <a:t>  </a:t>
          </a:r>
        </a:p>
      </dgm:t>
    </dgm:pt>
    <dgm:pt modelId="{DE3E320F-B252-41BB-B555-B9C7FA74F253}" type="parTrans" cxnId="{B76E3188-6CE8-4240-A60B-76AD8E03A493}">
      <dgm:prSet/>
      <dgm:spPr/>
      <dgm:t>
        <a:bodyPr/>
        <a:lstStyle/>
        <a:p>
          <a:endParaRPr lang="en-US" sz="1000" noProof="0"/>
        </a:p>
      </dgm:t>
    </dgm:pt>
    <dgm:pt modelId="{57A5F030-FA02-4585-B829-62EC95096713}" type="sibTrans" cxnId="{B76E3188-6CE8-4240-A60B-76AD8E03A493}">
      <dgm:prSet/>
      <dgm:spPr/>
      <dgm:t>
        <a:bodyPr/>
        <a:lstStyle/>
        <a:p>
          <a:endParaRPr lang="en-US" sz="1000" noProof="0"/>
        </a:p>
      </dgm:t>
    </dgm:pt>
    <dgm:pt modelId="{B85AC0BB-A903-4249-BA5B-8A606F1D10D2}">
      <dgm:prSet phldrT="[Testo]" custT="1"/>
      <dgm:spPr/>
      <dgm:t>
        <a:bodyPr/>
        <a:lstStyle/>
        <a:p>
          <a:r>
            <a:rPr lang="en-US" sz="3200" i="1" noProof="0">
              <a:solidFill>
                <a:schemeClr val="accent1">
                  <a:lumMod val="50000"/>
                </a:schemeClr>
              </a:solidFill>
            </a:rPr>
            <a:t>Products</a:t>
          </a:r>
        </a:p>
      </dgm:t>
    </dgm:pt>
    <dgm:pt modelId="{FDE2448D-0E68-4B2E-A571-CC4D73DB8881}" type="parTrans" cxnId="{49606393-5725-4AC0-A442-3EE060E6695D}">
      <dgm:prSet/>
      <dgm:spPr/>
      <dgm:t>
        <a:bodyPr/>
        <a:lstStyle/>
        <a:p>
          <a:endParaRPr lang="en-US" sz="1000" noProof="0"/>
        </a:p>
      </dgm:t>
    </dgm:pt>
    <dgm:pt modelId="{4734B64B-158D-4BFA-99A8-165419A36EDE}" type="sibTrans" cxnId="{49606393-5725-4AC0-A442-3EE060E6695D}">
      <dgm:prSet/>
      <dgm:spPr/>
      <dgm:t>
        <a:bodyPr/>
        <a:lstStyle/>
        <a:p>
          <a:endParaRPr lang="en-US" sz="1000" noProof="0"/>
        </a:p>
      </dgm:t>
    </dgm:pt>
    <dgm:pt modelId="{E5AB6A63-10D5-422C-A07F-824D0910317F}">
      <dgm:prSet phldrT="[Testo]" custT="1"/>
      <dgm:spPr/>
      <dgm:t>
        <a:bodyPr/>
        <a:lstStyle/>
        <a:p>
          <a:r>
            <a:rPr lang="en-US" sz="2000" b="1" u="sng" noProof="0">
              <a:solidFill>
                <a:schemeClr val="accent1">
                  <a:lumMod val="50000"/>
                </a:schemeClr>
              </a:solidFill>
            </a:rPr>
            <a:t>Energy vectors:</a:t>
          </a:r>
        </a:p>
        <a:p>
          <a:r>
            <a:rPr lang="en-US" sz="2000" noProof="0">
              <a:solidFill>
                <a:schemeClr val="accent1">
                  <a:lumMod val="50000"/>
                </a:schemeClr>
              </a:solidFill>
            </a:rPr>
            <a:t>Electricity, Cool, Heat, etc.</a:t>
          </a:r>
        </a:p>
        <a:p>
          <a:r>
            <a:rPr lang="en-US" sz="2000" b="1" u="sng" noProof="0">
              <a:solidFill>
                <a:schemeClr val="accent1">
                  <a:lumMod val="50000"/>
                </a:schemeClr>
              </a:solidFill>
            </a:rPr>
            <a:t>Energy Products:</a:t>
          </a:r>
        </a:p>
        <a:p>
          <a:r>
            <a:rPr lang="en-US" sz="2000" noProof="0">
              <a:solidFill>
                <a:schemeClr val="accent1">
                  <a:lumMod val="50000"/>
                </a:schemeClr>
              </a:solidFill>
            </a:rPr>
            <a:t>Hydrogen, Ethanol, Methanol,  Biogas, </a:t>
          </a:r>
          <a:r>
            <a:rPr lang="en-US" sz="2000" noProof="0" err="1">
              <a:solidFill>
                <a:schemeClr val="accent1">
                  <a:lumMod val="50000"/>
                </a:schemeClr>
              </a:solidFill>
            </a:rPr>
            <a:t>Syngas</a:t>
          </a:r>
          <a:r>
            <a:rPr lang="en-US" sz="2000" noProof="0">
              <a:solidFill>
                <a:schemeClr val="accent1">
                  <a:lumMod val="50000"/>
                </a:schemeClr>
              </a:solidFill>
            </a:rPr>
            <a:t>,  Steam, etc</a:t>
          </a:r>
        </a:p>
        <a:p>
          <a:r>
            <a:rPr lang="en-US" sz="2000" b="1" u="sng" noProof="0">
              <a:solidFill>
                <a:schemeClr val="accent1">
                  <a:lumMod val="50000"/>
                </a:schemeClr>
              </a:solidFill>
            </a:rPr>
            <a:t>Non Energy products</a:t>
          </a:r>
        </a:p>
        <a:p>
          <a:r>
            <a:rPr lang="en-US" sz="2000" noProof="0">
              <a:solidFill>
                <a:schemeClr val="accent1">
                  <a:lumMod val="50000"/>
                </a:schemeClr>
              </a:solidFill>
            </a:rPr>
            <a:t>Drinking water, Sugar, CO</a:t>
          </a:r>
          <a:r>
            <a:rPr lang="en-US" sz="2000" baseline="-25000" noProof="0">
              <a:solidFill>
                <a:schemeClr val="accent1">
                  <a:lumMod val="50000"/>
                </a:schemeClr>
              </a:solidFill>
            </a:rPr>
            <a:t>2</a:t>
          </a:r>
          <a:r>
            <a:rPr lang="en-US" sz="2000" noProof="0">
              <a:solidFill>
                <a:schemeClr val="accent1">
                  <a:lumMod val="50000"/>
                </a:schemeClr>
              </a:solidFill>
            </a:rPr>
            <a:t>, O</a:t>
          </a:r>
          <a:r>
            <a:rPr lang="en-US" sz="2000" baseline="-25000" noProof="0">
              <a:solidFill>
                <a:schemeClr val="accent1">
                  <a:lumMod val="50000"/>
                </a:schemeClr>
              </a:solidFill>
            </a:rPr>
            <a:t>2</a:t>
          </a:r>
          <a:r>
            <a:rPr lang="en-US" sz="2000" noProof="0">
              <a:solidFill>
                <a:schemeClr val="accent1">
                  <a:lumMod val="50000"/>
                </a:schemeClr>
              </a:solidFill>
            </a:rPr>
            <a:t>, etc </a:t>
          </a:r>
        </a:p>
      </dgm:t>
    </dgm:pt>
    <dgm:pt modelId="{60F9FF91-64D9-4E3D-807E-B1B2B1E2BA1F}" type="parTrans" cxnId="{D83FD1D1-319E-437A-AC3A-58FCFA922A53}">
      <dgm:prSet/>
      <dgm:spPr/>
      <dgm:t>
        <a:bodyPr/>
        <a:lstStyle/>
        <a:p>
          <a:endParaRPr lang="en-US" sz="1000" noProof="0"/>
        </a:p>
      </dgm:t>
    </dgm:pt>
    <dgm:pt modelId="{5B29DDD9-DF5A-4CA1-A9F0-9BF9E98847C1}" type="sibTrans" cxnId="{D83FD1D1-319E-437A-AC3A-58FCFA922A53}">
      <dgm:prSet/>
      <dgm:spPr/>
      <dgm:t>
        <a:bodyPr/>
        <a:lstStyle/>
        <a:p>
          <a:endParaRPr lang="en-US" sz="1000" noProof="0"/>
        </a:p>
      </dgm:t>
    </dgm:pt>
    <dgm:pt modelId="{9F4552DF-3EAB-4A79-9191-8E40FCD91402}" type="pres">
      <dgm:prSet presAssocID="{EACA36C6-E722-425E-A046-3BFCC0D00FE2}" presName="Name0" presStyleCnt="0">
        <dgm:presLayoutVars>
          <dgm:dir/>
          <dgm:animLvl val="lvl"/>
          <dgm:resizeHandles val="exact"/>
        </dgm:presLayoutVars>
      </dgm:prSet>
      <dgm:spPr/>
    </dgm:pt>
    <dgm:pt modelId="{953DF19C-ECB1-4FDD-98FC-B1B0F81127C8}" type="pres">
      <dgm:prSet presAssocID="{ACB58F23-6D60-4D1D-B5EC-60E5BDC8A787}" presName="compositeNode" presStyleCnt="0">
        <dgm:presLayoutVars>
          <dgm:bulletEnabled val="1"/>
        </dgm:presLayoutVars>
      </dgm:prSet>
      <dgm:spPr/>
    </dgm:pt>
    <dgm:pt modelId="{1B234D1B-DC64-46A8-962A-28AB5AE10B0A}" type="pres">
      <dgm:prSet presAssocID="{ACB58F23-6D60-4D1D-B5EC-60E5BDC8A787}" presName="bgRect" presStyleLbl="node1" presStyleIdx="0" presStyleCnt="3"/>
      <dgm:spPr/>
    </dgm:pt>
    <dgm:pt modelId="{10A10B90-A0D1-44F2-839A-BD33E62A3F26}" type="pres">
      <dgm:prSet presAssocID="{ACB58F23-6D60-4D1D-B5EC-60E5BDC8A787}" presName="parentNode" presStyleLbl="node1" presStyleIdx="0" presStyleCnt="3">
        <dgm:presLayoutVars>
          <dgm:chMax val="0"/>
          <dgm:bulletEnabled val="1"/>
        </dgm:presLayoutVars>
      </dgm:prSet>
      <dgm:spPr/>
    </dgm:pt>
    <dgm:pt modelId="{2AD2071D-8BBF-43E2-BEE3-149DDA1E9456}" type="pres">
      <dgm:prSet presAssocID="{ACB58F23-6D60-4D1D-B5EC-60E5BDC8A787}" presName="childNode" presStyleLbl="node1" presStyleIdx="0" presStyleCnt="3">
        <dgm:presLayoutVars>
          <dgm:bulletEnabled val="1"/>
        </dgm:presLayoutVars>
      </dgm:prSet>
      <dgm:spPr/>
    </dgm:pt>
    <dgm:pt modelId="{E74C2DC7-618C-4203-AF72-D8259E379F4F}" type="pres">
      <dgm:prSet presAssocID="{435673AA-28EF-49F7-B3E7-31CE21B92AE0}" presName="hSp" presStyleCnt="0"/>
      <dgm:spPr/>
    </dgm:pt>
    <dgm:pt modelId="{80B3D5D1-8CEA-4D15-B7AD-F9399AF47395}" type="pres">
      <dgm:prSet presAssocID="{435673AA-28EF-49F7-B3E7-31CE21B92AE0}" presName="vProcSp" presStyleCnt="0"/>
      <dgm:spPr/>
    </dgm:pt>
    <dgm:pt modelId="{32A8B643-1501-46EF-BD81-D7EA5E24AC0B}" type="pres">
      <dgm:prSet presAssocID="{435673AA-28EF-49F7-B3E7-31CE21B92AE0}" presName="vSp1" presStyleCnt="0"/>
      <dgm:spPr/>
    </dgm:pt>
    <dgm:pt modelId="{FEE7CB26-4F9D-4BC3-9EA7-882EF7835845}" type="pres">
      <dgm:prSet presAssocID="{435673AA-28EF-49F7-B3E7-31CE21B92AE0}" presName="simulatedConn" presStyleLbl="solidFgAcc1" presStyleIdx="0" presStyleCnt="2"/>
      <dgm:spPr/>
    </dgm:pt>
    <dgm:pt modelId="{433AD68F-7397-40A7-8185-7454120A190A}" type="pres">
      <dgm:prSet presAssocID="{435673AA-28EF-49F7-B3E7-31CE21B92AE0}" presName="vSp2" presStyleCnt="0"/>
      <dgm:spPr/>
    </dgm:pt>
    <dgm:pt modelId="{494C5986-F05B-4353-977B-045D8EA9F30E}" type="pres">
      <dgm:prSet presAssocID="{435673AA-28EF-49F7-B3E7-31CE21B92AE0}" presName="sibTrans" presStyleCnt="0"/>
      <dgm:spPr/>
    </dgm:pt>
    <dgm:pt modelId="{7F2082D6-9734-42B7-AFC3-1603E00EA0CA}" type="pres">
      <dgm:prSet presAssocID="{A193EA42-DA08-421F-946F-966CC4001545}" presName="compositeNode" presStyleCnt="0">
        <dgm:presLayoutVars>
          <dgm:bulletEnabled val="1"/>
        </dgm:presLayoutVars>
      </dgm:prSet>
      <dgm:spPr/>
    </dgm:pt>
    <dgm:pt modelId="{DA7F1516-465E-4B5C-A4B2-5B1132137BB8}" type="pres">
      <dgm:prSet presAssocID="{A193EA42-DA08-421F-946F-966CC4001545}" presName="bgRect" presStyleLbl="node1" presStyleIdx="1" presStyleCnt="3" custScaleX="22234"/>
      <dgm:spPr/>
    </dgm:pt>
    <dgm:pt modelId="{D399CB7B-DAD7-40DA-9AD5-D3C28057A820}" type="pres">
      <dgm:prSet presAssocID="{A193EA42-DA08-421F-946F-966CC4001545}" presName="parentNode" presStyleLbl="node1" presStyleIdx="1" presStyleCnt="3">
        <dgm:presLayoutVars>
          <dgm:chMax val="0"/>
          <dgm:bulletEnabled val="1"/>
        </dgm:presLayoutVars>
      </dgm:prSet>
      <dgm:spPr/>
    </dgm:pt>
    <dgm:pt modelId="{AA1288EF-4DF1-49AE-A74A-77A3B9E3CE87}" type="pres">
      <dgm:prSet presAssocID="{A193EA42-DA08-421F-946F-966CC4001545}" presName="childNode" presStyleLbl="node1" presStyleIdx="1" presStyleCnt="3">
        <dgm:presLayoutVars>
          <dgm:bulletEnabled val="1"/>
        </dgm:presLayoutVars>
      </dgm:prSet>
      <dgm:spPr/>
    </dgm:pt>
    <dgm:pt modelId="{2B40DFCB-7047-49D4-A5A7-980EC475A3FA}" type="pres">
      <dgm:prSet presAssocID="{D7C8C584-7AF4-433A-A05B-1F38AC31922B}" presName="hSp" presStyleCnt="0"/>
      <dgm:spPr/>
    </dgm:pt>
    <dgm:pt modelId="{7E71F7BC-7AC6-4A04-A55B-F459E2232572}" type="pres">
      <dgm:prSet presAssocID="{D7C8C584-7AF4-433A-A05B-1F38AC31922B}" presName="vProcSp" presStyleCnt="0"/>
      <dgm:spPr/>
    </dgm:pt>
    <dgm:pt modelId="{9E63A413-4EDC-4D10-A184-227A0DE7AEA8}" type="pres">
      <dgm:prSet presAssocID="{D7C8C584-7AF4-433A-A05B-1F38AC31922B}" presName="vSp1" presStyleCnt="0"/>
      <dgm:spPr/>
    </dgm:pt>
    <dgm:pt modelId="{2868A608-FE66-4D4D-A105-5C669FCD3A24}" type="pres">
      <dgm:prSet presAssocID="{D7C8C584-7AF4-433A-A05B-1F38AC31922B}" presName="simulatedConn" presStyleLbl="solidFgAcc1" presStyleIdx="1" presStyleCnt="2"/>
      <dgm:spPr/>
    </dgm:pt>
    <dgm:pt modelId="{D5ED58B9-5E1F-47EB-B7EE-6BF10ED45348}" type="pres">
      <dgm:prSet presAssocID="{D7C8C584-7AF4-433A-A05B-1F38AC31922B}" presName="vSp2" presStyleCnt="0"/>
      <dgm:spPr/>
    </dgm:pt>
    <dgm:pt modelId="{74915733-A1F8-43ED-B441-2A0BBF868442}" type="pres">
      <dgm:prSet presAssocID="{D7C8C584-7AF4-433A-A05B-1F38AC31922B}" presName="sibTrans" presStyleCnt="0"/>
      <dgm:spPr/>
    </dgm:pt>
    <dgm:pt modelId="{D7AB1506-E9FF-4A0D-BB3E-3D6DF02A3012}" type="pres">
      <dgm:prSet presAssocID="{B85AC0BB-A903-4249-BA5B-8A606F1D10D2}" presName="compositeNode" presStyleCnt="0">
        <dgm:presLayoutVars>
          <dgm:bulletEnabled val="1"/>
        </dgm:presLayoutVars>
      </dgm:prSet>
      <dgm:spPr/>
    </dgm:pt>
    <dgm:pt modelId="{E87B55F3-84A8-47D1-8B01-A797BB64A0FD}" type="pres">
      <dgm:prSet presAssocID="{B85AC0BB-A903-4249-BA5B-8A606F1D10D2}" presName="bgRect" presStyleLbl="node1" presStyleIdx="2" presStyleCnt="3" custLinFactNeighborX="160" custLinFactNeighborY="-2381"/>
      <dgm:spPr/>
    </dgm:pt>
    <dgm:pt modelId="{B484EAD7-BC87-418B-A081-8A03F91D2162}" type="pres">
      <dgm:prSet presAssocID="{B85AC0BB-A903-4249-BA5B-8A606F1D10D2}" presName="parentNode" presStyleLbl="node1" presStyleIdx="2" presStyleCnt="3">
        <dgm:presLayoutVars>
          <dgm:chMax val="0"/>
          <dgm:bulletEnabled val="1"/>
        </dgm:presLayoutVars>
      </dgm:prSet>
      <dgm:spPr/>
    </dgm:pt>
    <dgm:pt modelId="{6EFBB227-D3B2-4DE1-AE00-F38E1E2D9DA8}" type="pres">
      <dgm:prSet presAssocID="{B85AC0BB-A903-4249-BA5B-8A606F1D10D2}" presName="childNode" presStyleLbl="node1" presStyleIdx="2" presStyleCnt="3">
        <dgm:presLayoutVars>
          <dgm:bulletEnabled val="1"/>
        </dgm:presLayoutVars>
      </dgm:prSet>
      <dgm:spPr/>
    </dgm:pt>
  </dgm:ptLst>
  <dgm:cxnLst>
    <dgm:cxn modelId="{742E0618-7B6F-4741-9972-73C2F62B915C}" type="presOf" srcId="{E5AB6A63-10D5-422C-A07F-824D0910317F}" destId="{6EFBB227-D3B2-4DE1-AE00-F38E1E2D9DA8}" srcOrd="0" destOrd="0" presId="urn:microsoft.com/office/officeart/2005/8/layout/hProcess7#1"/>
    <dgm:cxn modelId="{74640022-F9D9-4D89-983E-3ECCF5AEA7D6}" srcId="{EACA36C6-E722-425E-A046-3BFCC0D00FE2}" destId="{A193EA42-DA08-421F-946F-966CC4001545}" srcOrd="1" destOrd="0" parTransId="{E40BAF2D-F4D0-4868-9096-B671773CD215}" sibTransId="{D7C8C584-7AF4-433A-A05B-1F38AC31922B}"/>
    <dgm:cxn modelId="{F616E537-9EC2-435C-9469-DA25468D79AD}" type="presOf" srcId="{ACB58F23-6D60-4D1D-B5EC-60E5BDC8A787}" destId="{10A10B90-A0D1-44F2-839A-BD33E62A3F26}" srcOrd="1" destOrd="0" presId="urn:microsoft.com/office/officeart/2005/8/layout/hProcess7#1"/>
    <dgm:cxn modelId="{032B7466-9AF1-4FB5-B1CD-3A437665F630}" type="presOf" srcId="{E0858061-61C9-4D2A-8E3E-2AE2FE978EAF}" destId="{AA1288EF-4DF1-49AE-A74A-77A3B9E3CE87}" srcOrd="0" destOrd="0" presId="urn:microsoft.com/office/officeart/2005/8/layout/hProcess7#1"/>
    <dgm:cxn modelId="{C7C18174-A970-4316-8009-6615A50C16F6}" type="presOf" srcId="{B85AC0BB-A903-4249-BA5B-8A606F1D10D2}" destId="{E87B55F3-84A8-47D1-8B01-A797BB64A0FD}" srcOrd="0" destOrd="0" presId="urn:microsoft.com/office/officeart/2005/8/layout/hProcess7#1"/>
    <dgm:cxn modelId="{BE167458-0DE8-404C-9DD0-F66AC0878938}" type="presOf" srcId="{B85AC0BB-A903-4249-BA5B-8A606F1D10D2}" destId="{B484EAD7-BC87-418B-A081-8A03F91D2162}" srcOrd="1" destOrd="0" presId="urn:microsoft.com/office/officeart/2005/8/layout/hProcess7#1"/>
    <dgm:cxn modelId="{B8167D58-E68F-46D1-98F3-BE4CD9D5E823}" type="presOf" srcId="{EACA36C6-E722-425E-A046-3BFCC0D00FE2}" destId="{9F4552DF-3EAB-4A79-9191-8E40FCD91402}" srcOrd="0" destOrd="0" presId="urn:microsoft.com/office/officeart/2005/8/layout/hProcess7#1"/>
    <dgm:cxn modelId="{B6D2FF83-785B-4AD0-8F08-1AB15802E7FB}" type="presOf" srcId="{A193EA42-DA08-421F-946F-966CC4001545}" destId="{D399CB7B-DAD7-40DA-9AD5-D3C28057A820}" srcOrd="1" destOrd="0" presId="urn:microsoft.com/office/officeart/2005/8/layout/hProcess7#1"/>
    <dgm:cxn modelId="{B76E3188-6CE8-4240-A60B-76AD8E03A493}" srcId="{A193EA42-DA08-421F-946F-966CC4001545}" destId="{E0858061-61C9-4D2A-8E3E-2AE2FE978EAF}" srcOrd="0" destOrd="0" parTransId="{DE3E320F-B252-41BB-B555-B9C7FA74F253}" sibTransId="{57A5F030-FA02-4585-B829-62EC95096713}"/>
    <dgm:cxn modelId="{49606393-5725-4AC0-A442-3EE060E6695D}" srcId="{EACA36C6-E722-425E-A046-3BFCC0D00FE2}" destId="{B85AC0BB-A903-4249-BA5B-8A606F1D10D2}" srcOrd="2" destOrd="0" parTransId="{FDE2448D-0E68-4B2E-A571-CC4D73DB8881}" sibTransId="{4734B64B-158D-4BFA-99A8-165419A36EDE}"/>
    <dgm:cxn modelId="{D7D1BFA4-B1E5-437C-A94C-AA0CB7B0FB79}" type="presOf" srcId="{A193EA42-DA08-421F-946F-966CC4001545}" destId="{DA7F1516-465E-4B5C-A4B2-5B1132137BB8}" srcOrd="0" destOrd="0" presId="urn:microsoft.com/office/officeart/2005/8/layout/hProcess7#1"/>
    <dgm:cxn modelId="{4C42D6A9-2EFE-44EA-9D35-4505C0DEC9B5}" srcId="{ACB58F23-6D60-4D1D-B5EC-60E5BDC8A787}" destId="{89C80BFB-B9DA-4B1B-8E93-3A044456D75C}" srcOrd="0" destOrd="0" parTransId="{36A835E9-E02F-4B8A-B274-FD8FF01891F1}" sibTransId="{54777623-5B17-4A62-A58D-B33DE4C8B5B8}"/>
    <dgm:cxn modelId="{4AB511B0-7973-47A7-89E8-4950DE633766}" srcId="{EACA36C6-E722-425E-A046-3BFCC0D00FE2}" destId="{ACB58F23-6D60-4D1D-B5EC-60E5BDC8A787}" srcOrd="0" destOrd="0" parTransId="{00635415-FFDE-4B5E-9FD3-50F92153D0F9}" sibTransId="{435673AA-28EF-49F7-B3E7-31CE21B92AE0}"/>
    <dgm:cxn modelId="{0257B2BA-BEA9-44DD-85DE-73DDFB3767EB}" type="presOf" srcId="{ACB58F23-6D60-4D1D-B5EC-60E5BDC8A787}" destId="{1B234D1B-DC64-46A8-962A-28AB5AE10B0A}" srcOrd="0" destOrd="0" presId="urn:microsoft.com/office/officeart/2005/8/layout/hProcess7#1"/>
    <dgm:cxn modelId="{D83FD1D1-319E-437A-AC3A-58FCFA922A53}" srcId="{B85AC0BB-A903-4249-BA5B-8A606F1D10D2}" destId="{E5AB6A63-10D5-422C-A07F-824D0910317F}" srcOrd="0" destOrd="0" parTransId="{60F9FF91-64D9-4E3D-807E-B1B2B1E2BA1F}" sibTransId="{5B29DDD9-DF5A-4CA1-A9F0-9BF9E98847C1}"/>
    <dgm:cxn modelId="{90E998D6-DE6A-4DA9-8B54-B6A256E1E8FD}" type="presOf" srcId="{89C80BFB-B9DA-4B1B-8E93-3A044456D75C}" destId="{2AD2071D-8BBF-43E2-BEE3-149DDA1E9456}" srcOrd="0" destOrd="0" presId="urn:microsoft.com/office/officeart/2005/8/layout/hProcess7#1"/>
    <dgm:cxn modelId="{A3456D9D-6DDC-4E8C-A7C4-E6CB47E84201}" type="presParOf" srcId="{9F4552DF-3EAB-4A79-9191-8E40FCD91402}" destId="{953DF19C-ECB1-4FDD-98FC-B1B0F81127C8}" srcOrd="0" destOrd="0" presId="urn:microsoft.com/office/officeart/2005/8/layout/hProcess7#1"/>
    <dgm:cxn modelId="{A9E56348-41D5-4384-A597-C86B87281B5A}" type="presParOf" srcId="{953DF19C-ECB1-4FDD-98FC-B1B0F81127C8}" destId="{1B234D1B-DC64-46A8-962A-28AB5AE10B0A}" srcOrd="0" destOrd="0" presId="urn:microsoft.com/office/officeart/2005/8/layout/hProcess7#1"/>
    <dgm:cxn modelId="{FEE4A70A-617A-4CF0-930C-D3D94BABFF4F}" type="presParOf" srcId="{953DF19C-ECB1-4FDD-98FC-B1B0F81127C8}" destId="{10A10B90-A0D1-44F2-839A-BD33E62A3F26}" srcOrd="1" destOrd="0" presId="urn:microsoft.com/office/officeart/2005/8/layout/hProcess7#1"/>
    <dgm:cxn modelId="{A863C9BB-F125-45C5-B3BD-10A64BFE2187}" type="presParOf" srcId="{953DF19C-ECB1-4FDD-98FC-B1B0F81127C8}" destId="{2AD2071D-8BBF-43E2-BEE3-149DDA1E9456}" srcOrd="2" destOrd="0" presId="urn:microsoft.com/office/officeart/2005/8/layout/hProcess7#1"/>
    <dgm:cxn modelId="{8F02851E-1E59-4004-83CF-DC48D5E9A893}" type="presParOf" srcId="{9F4552DF-3EAB-4A79-9191-8E40FCD91402}" destId="{E74C2DC7-618C-4203-AF72-D8259E379F4F}" srcOrd="1" destOrd="0" presId="urn:microsoft.com/office/officeart/2005/8/layout/hProcess7#1"/>
    <dgm:cxn modelId="{2020A18C-2F74-43B1-B814-F9AE63218A24}" type="presParOf" srcId="{9F4552DF-3EAB-4A79-9191-8E40FCD91402}" destId="{80B3D5D1-8CEA-4D15-B7AD-F9399AF47395}" srcOrd="2" destOrd="0" presId="urn:microsoft.com/office/officeart/2005/8/layout/hProcess7#1"/>
    <dgm:cxn modelId="{B018BF56-2A14-4618-BD40-DA7DC7E3EFE2}" type="presParOf" srcId="{80B3D5D1-8CEA-4D15-B7AD-F9399AF47395}" destId="{32A8B643-1501-46EF-BD81-D7EA5E24AC0B}" srcOrd="0" destOrd="0" presId="urn:microsoft.com/office/officeart/2005/8/layout/hProcess7#1"/>
    <dgm:cxn modelId="{4194CD7C-5C1F-4E97-8BE8-16130FF639F8}" type="presParOf" srcId="{80B3D5D1-8CEA-4D15-B7AD-F9399AF47395}" destId="{FEE7CB26-4F9D-4BC3-9EA7-882EF7835845}" srcOrd="1" destOrd="0" presId="urn:microsoft.com/office/officeart/2005/8/layout/hProcess7#1"/>
    <dgm:cxn modelId="{D730A008-4E64-4A45-8553-1493D2537A16}" type="presParOf" srcId="{80B3D5D1-8CEA-4D15-B7AD-F9399AF47395}" destId="{433AD68F-7397-40A7-8185-7454120A190A}" srcOrd="2" destOrd="0" presId="urn:microsoft.com/office/officeart/2005/8/layout/hProcess7#1"/>
    <dgm:cxn modelId="{60209DBE-13BC-4489-9015-823DEE96CCE1}" type="presParOf" srcId="{9F4552DF-3EAB-4A79-9191-8E40FCD91402}" destId="{494C5986-F05B-4353-977B-045D8EA9F30E}" srcOrd="3" destOrd="0" presId="urn:microsoft.com/office/officeart/2005/8/layout/hProcess7#1"/>
    <dgm:cxn modelId="{77D7697A-33D3-4FDB-8914-87749AE14E2F}" type="presParOf" srcId="{9F4552DF-3EAB-4A79-9191-8E40FCD91402}" destId="{7F2082D6-9734-42B7-AFC3-1603E00EA0CA}" srcOrd="4" destOrd="0" presId="urn:microsoft.com/office/officeart/2005/8/layout/hProcess7#1"/>
    <dgm:cxn modelId="{66C268E6-3F60-411D-B863-DEFD46B2576E}" type="presParOf" srcId="{7F2082D6-9734-42B7-AFC3-1603E00EA0CA}" destId="{DA7F1516-465E-4B5C-A4B2-5B1132137BB8}" srcOrd="0" destOrd="0" presId="urn:microsoft.com/office/officeart/2005/8/layout/hProcess7#1"/>
    <dgm:cxn modelId="{FAA7240C-393A-43F9-AA39-BC16193FFA37}" type="presParOf" srcId="{7F2082D6-9734-42B7-AFC3-1603E00EA0CA}" destId="{D399CB7B-DAD7-40DA-9AD5-D3C28057A820}" srcOrd="1" destOrd="0" presId="urn:microsoft.com/office/officeart/2005/8/layout/hProcess7#1"/>
    <dgm:cxn modelId="{F5FCFBC7-5DD0-4ED9-9AE0-FCBA02D81F18}" type="presParOf" srcId="{7F2082D6-9734-42B7-AFC3-1603E00EA0CA}" destId="{AA1288EF-4DF1-49AE-A74A-77A3B9E3CE87}" srcOrd="2" destOrd="0" presId="urn:microsoft.com/office/officeart/2005/8/layout/hProcess7#1"/>
    <dgm:cxn modelId="{2EC2800C-505D-499C-98F7-01866C9C9B8E}" type="presParOf" srcId="{9F4552DF-3EAB-4A79-9191-8E40FCD91402}" destId="{2B40DFCB-7047-49D4-A5A7-980EC475A3FA}" srcOrd="5" destOrd="0" presId="urn:microsoft.com/office/officeart/2005/8/layout/hProcess7#1"/>
    <dgm:cxn modelId="{5CB4AB98-5D65-4F82-9213-74DDA1926BA5}" type="presParOf" srcId="{9F4552DF-3EAB-4A79-9191-8E40FCD91402}" destId="{7E71F7BC-7AC6-4A04-A55B-F459E2232572}" srcOrd="6" destOrd="0" presId="urn:microsoft.com/office/officeart/2005/8/layout/hProcess7#1"/>
    <dgm:cxn modelId="{8942A3B7-D211-4A79-8E23-3F3D8C68B567}" type="presParOf" srcId="{7E71F7BC-7AC6-4A04-A55B-F459E2232572}" destId="{9E63A413-4EDC-4D10-A184-227A0DE7AEA8}" srcOrd="0" destOrd="0" presId="urn:microsoft.com/office/officeart/2005/8/layout/hProcess7#1"/>
    <dgm:cxn modelId="{1DE1381B-287A-4C53-B85F-AA6560092EF1}" type="presParOf" srcId="{7E71F7BC-7AC6-4A04-A55B-F459E2232572}" destId="{2868A608-FE66-4D4D-A105-5C669FCD3A24}" srcOrd="1" destOrd="0" presId="urn:microsoft.com/office/officeart/2005/8/layout/hProcess7#1"/>
    <dgm:cxn modelId="{D7D6F33E-5A23-4ADF-AC15-8CBD8643E29F}" type="presParOf" srcId="{7E71F7BC-7AC6-4A04-A55B-F459E2232572}" destId="{D5ED58B9-5E1F-47EB-B7EE-6BF10ED45348}" srcOrd="2" destOrd="0" presId="urn:microsoft.com/office/officeart/2005/8/layout/hProcess7#1"/>
    <dgm:cxn modelId="{D39B8E08-4EB4-40FF-81AC-B3366FC1FEAF}" type="presParOf" srcId="{9F4552DF-3EAB-4A79-9191-8E40FCD91402}" destId="{74915733-A1F8-43ED-B441-2A0BBF868442}" srcOrd="7" destOrd="0" presId="urn:microsoft.com/office/officeart/2005/8/layout/hProcess7#1"/>
    <dgm:cxn modelId="{8ECE8CAC-3EB1-411E-B2EB-82DAEA0E18D9}" type="presParOf" srcId="{9F4552DF-3EAB-4A79-9191-8E40FCD91402}" destId="{D7AB1506-E9FF-4A0D-BB3E-3D6DF02A3012}" srcOrd="8" destOrd="0" presId="urn:microsoft.com/office/officeart/2005/8/layout/hProcess7#1"/>
    <dgm:cxn modelId="{DEF5E19F-D3A0-4056-B0F1-1DCD43E21BBF}" type="presParOf" srcId="{D7AB1506-E9FF-4A0D-BB3E-3D6DF02A3012}" destId="{E87B55F3-84A8-47D1-8B01-A797BB64A0FD}" srcOrd="0" destOrd="0" presId="urn:microsoft.com/office/officeart/2005/8/layout/hProcess7#1"/>
    <dgm:cxn modelId="{5DB32AF3-4866-4457-BC06-838C24F79F6D}" type="presParOf" srcId="{D7AB1506-E9FF-4A0D-BB3E-3D6DF02A3012}" destId="{B484EAD7-BC87-418B-A081-8A03F91D2162}" srcOrd="1" destOrd="0" presId="urn:microsoft.com/office/officeart/2005/8/layout/hProcess7#1"/>
    <dgm:cxn modelId="{C1211ABA-F448-4A74-99D2-3BFFB923C69C}" type="presParOf" srcId="{D7AB1506-E9FF-4A0D-BB3E-3D6DF02A3012}" destId="{6EFBB227-D3B2-4DE1-AE00-F38E1E2D9DA8}" srcOrd="2"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21F189-2B52-4CA1-9F58-316CE97F2921}" type="doc">
      <dgm:prSet loTypeId="urn:microsoft.com/office/officeart/2005/8/layout/funnel1" loCatId="process" qsTypeId="urn:microsoft.com/office/officeart/2005/8/quickstyle/3d3" qsCatId="3D" csTypeId="urn:microsoft.com/office/officeart/2005/8/colors/colorful1" csCatId="colorful" phldr="1"/>
      <dgm:spPr/>
      <dgm:t>
        <a:bodyPr/>
        <a:lstStyle/>
        <a:p>
          <a:endParaRPr lang="en-US"/>
        </a:p>
      </dgm:t>
    </dgm:pt>
    <dgm:pt modelId="{CD6D4EA4-E063-4FD7-9B82-38EFE4D3B295}">
      <dgm:prSet phldrT="[Testo]"/>
      <dgm:spPr/>
      <dgm:t>
        <a:bodyPr/>
        <a:lstStyle/>
        <a:p>
          <a:r>
            <a:rPr lang="it-IT"/>
            <a:t>Ambient Air</a:t>
          </a:r>
          <a:endParaRPr lang="en-US"/>
        </a:p>
      </dgm:t>
    </dgm:pt>
    <dgm:pt modelId="{AB4E152F-9E23-4F50-A7F0-1C8486D0AC08}" type="parTrans" cxnId="{AD6F654A-ABA5-4EFB-A89C-8ACE8614F91E}">
      <dgm:prSet/>
      <dgm:spPr/>
      <dgm:t>
        <a:bodyPr/>
        <a:lstStyle/>
        <a:p>
          <a:endParaRPr lang="en-US"/>
        </a:p>
      </dgm:t>
    </dgm:pt>
    <dgm:pt modelId="{4B080100-3A24-4D52-9799-2732DCECC90F}" type="sibTrans" cxnId="{AD6F654A-ABA5-4EFB-A89C-8ACE8614F91E}">
      <dgm:prSet/>
      <dgm:spPr/>
      <dgm:t>
        <a:bodyPr/>
        <a:lstStyle/>
        <a:p>
          <a:endParaRPr lang="en-US"/>
        </a:p>
      </dgm:t>
    </dgm:pt>
    <dgm:pt modelId="{871297A2-6CAD-44DD-AE87-E354D18F0679}">
      <dgm:prSet phldrT="[Testo]"/>
      <dgm:spPr/>
      <dgm:t>
        <a:bodyPr/>
        <a:lstStyle/>
        <a:p>
          <a:r>
            <a:rPr lang="it-IT" err="1"/>
            <a:t>Biomass</a:t>
          </a:r>
          <a:endParaRPr lang="en-US"/>
        </a:p>
      </dgm:t>
    </dgm:pt>
    <dgm:pt modelId="{AB56CFFF-7B78-46FC-BFFA-F1DA13A7C237}" type="parTrans" cxnId="{6BDDBA4C-66BF-4C83-865F-F804168683DD}">
      <dgm:prSet/>
      <dgm:spPr/>
      <dgm:t>
        <a:bodyPr/>
        <a:lstStyle/>
        <a:p>
          <a:endParaRPr lang="en-US"/>
        </a:p>
      </dgm:t>
    </dgm:pt>
    <dgm:pt modelId="{D0900BDA-27DA-4672-B830-F6EE59E7F8DE}" type="sibTrans" cxnId="{6BDDBA4C-66BF-4C83-865F-F804168683DD}">
      <dgm:prSet/>
      <dgm:spPr/>
      <dgm:t>
        <a:bodyPr/>
        <a:lstStyle/>
        <a:p>
          <a:endParaRPr lang="en-US"/>
        </a:p>
      </dgm:t>
    </dgm:pt>
    <dgm:pt modelId="{41170201-AD90-4134-B92C-60B21D4CA2F6}">
      <dgm:prSet phldrT="[Testo]"/>
      <dgm:spPr/>
      <dgm:t>
        <a:bodyPr/>
        <a:lstStyle/>
        <a:p>
          <a:r>
            <a:rPr lang="it-IT"/>
            <a:t>Power &amp; industrial </a:t>
          </a:r>
          <a:r>
            <a:rPr lang="it-IT" err="1"/>
            <a:t>plants</a:t>
          </a:r>
          <a:endParaRPr lang="en-US"/>
        </a:p>
      </dgm:t>
    </dgm:pt>
    <dgm:pt modelId="{9D659B54-CECA-4408-80CF-CAC693F4D6A8}" type="parTrans" cxnId="{34855850-345B-40B8-BC55-58529C060AFF}">
      <dgm:prSet/>
      <dgm:spPr/>
      <dgm:t>
        <a:bodyPr/>
        <a:lstStyle/>
        <a:p>
          <a:endParaRPr lang="en-US"/>
        </a:p>
      </dgm:t>
    </dgm:pt>
    <dgm:pt modelId="{BAB41624-F4E0-43DE-A867-DA306C88DA0B}" type="sibTrans" cxnId="{34855850-345B-40B8-BC55-58529C060AFF}">
      <dgm:prSet/>
      <dgm:spPr/>
      <dgm:t>
        <a:bodyPr/>
        <a:lstStyle/>
        <a:p>
          <a:endParaRPr lang="en-US"/>
        </a:p>
      </dgm:t>
    </dgm:pt>
    <dgm:pt modelId="{099DEB9F-D2DD-4BCC-91DF-58647943F491}">
      <dgm:prSet phldrT="[Testo]"/>
      <dgm:spPr/>
      <dgm:t>
        <a:bodyPr/>
        <a:lstStyle/>
        <a:p>
          <a:r>
            <a:rPr lang="it-IT"/>
            <a:t>CO</a:t>
          </a:r>
          <a:r>
            <a:rPr lang="it-IT" baseline="-25000"/>
            <a:t>2</a:t>
          </a:r>
          <a:endParaRPr lang="en-US" baseline="-25000"/>
        </a:p>
      </dgm:t>
    </dgm:pt>
    <dgm:pt modelId="{7E8CE3F1-BE3D-48C0-821B-8A4143697870}" type="parTrans" cxnId="{3AB344C6-99C8-4BBF-99C8-1479F13EA862}">
      <dgm:prSet/>
      <dgm:spPr/>
      <dgm:t>
        <a:bodyPr/>
        <a:lstStyle/>
        <a:p>
          <a:endParaRPr lang="en-US"/>
        </a:p>
      </dgm:t>
    </dgm:pt>
    <dgm:pt modelId="{326522C8-EBB4-4860-9AA8-A8DD6C4A4FE4}" type="sibTrans" cxnId="{3AB344C6-99C8-4BBF-99C8-1479F13EA862}">
      <dgm:prSet/>
      <dgm:spPr/>
      <dgm:t>
        <a:bodyPr/>
        <a:lstStyle/>
        <a:p>
          <a:endParaRPr lang="en-US"/>
        </a:p>
      </dgm:t>
    </dgm:pt>
    <dgm:pt modelId="{0B18881A-492B-4BB3-A091-614E4F0C5248}" type="pres">
      <dgm:prSet presAssocID="{8F21F189-2B52-4CA1-9F58-316CE97F2921}" presName="Name0" presStyleCnt="0">
        <dgm:presLayoutVars>
          <dgm:chMax val="4"/>
          <dgm:resizeHandles val="exact"/>
        </dgm:presLayoutVars>
      </dgm:prSet>
      <dgm:spPr/>
    </dgm:pt>
    <dgm:pt modelId="{AC6F466E-B0DD-4541-9533-BC945B636535}" type="pres">
      <dgm:prSet presAssocID="{8F21F189-2B52-4CA1-9F58-316CE97F2921}" presName="ellipse" presStyleLbl="trBgShp" presStyleIdx="0" presStyleCnt="1"/>
      <dgm:spPr/>
    </dgm:pt>
    <dgm:pt modelId="{0745ED6E-B40E-4D28-A652-B8C5D937BE0A}" type="pres">
      <dgm:prSet presAssocID="{8F21F189-2B52-4CA1-9F58-316CE97F2921}" presName="arrow1" presStyleLbl="fgShp" presStyleIdx="0" presStyleCnt="1"/>
      <dgm:spPr/>
    </dgm:pt>
    <dgm:pt modelId="{ED5134E2-D3C0-4A15-8158-BCC0F549435B}" type="pres">
      <dgm:prSet presAssocID="{8F21F189-2B52-4CA1-9F58-316CE97F2921}" presName="rectangle" presStyleLbl="revTx" presStyleIdx="0" presStyleCnt="1">
        <dgm:presLayoutVars>
          <dgm:bulletEnabled val="1"/>
        </dgm:presLayoutVars>
      </dgm:prSet>
      <dgm:spPr/>
    </dgm:pt>
    <dgm:pt modelId="{38CE81B8-4AA5-40EF-BB50-64837F025D12}" type="pres">
      <dgm:prSet presAssocID="{871297A2-6CAD-44DD-AE87-E354D18F0679}" presName="item1" presStyleLbl="node1" presStyleIdx="0" presStyleCnt="3">
        <dgm:presLayoutVars>
          <dgm:bulletEnabled val="1"/>
        </dgm:presLayoutVars>
      </dgm:prSet>
      <dgm:spPr/>
    </dgm:pt>
    <dgm:pt modelId="{4333888E-699C-4785-A626-F8CFA8F34A99}" type="pres">
      <dgm:prSet presAssocID="{41170201-AD90-4134-B92C-60B21D4CA2F6}" presName="item2" presStyleLbl="node1" presStyleIdx="1" presStyleCnt="3">
        <dgm:presLayoutVars>
          <dgm:bulletEnabled val="1"/>
        </dgm:presLayoutVars>
      </dgm:prSet>
      <dgm:spPr/>
    </dgm:pt>
    <dgm:pt modelId="{84038F04-78A2-46F1-B618-C861A74CDD13}" type="pres">
      <dgm:prSet presAssocID="{099DEB9F-D2DD-4BCC-91DF-58647943F491}" presName="item3" presStyleLbl="node1" presStyleIdx="2" presStyleCnt="3">
        <dgm:presLayoutVars>
          <dgm:bulletEnabled val="1"/>
        </dgm:presLayoutVars>
      </dgm:prSet>
      <dgm:spPr/>
    </dgm:pt>
    <dgm:pt modelId="{F55F390D-8BC6-4F17-9BB2-09B02E507363}" type="pres">
      <dgm:prSet presAssocID="{8F21F189-2B52-4CA1-9F58-316CE97F2921}" presName="funnel" presStyleLbl="trAlignAcc1" presStyleIdx="0" presStyleCnt="1"/>
      <dgm:spPr/>
    </dgm:pt>
  </dgm:ptLst>
  <dgm:cxnLst>
    <dgm:cxn modelId="{4D3DAD06-C172-473B-9634-91340E891157}" type="presOf" srcId="{871297A2-6CAD-44DD-AE87-E354D18F0679}" destId="{4333888E-699C-4785-A626-F8CFA8F34A99}" srcOrd="0" destOrd="0" presId="urn:microsoft.com/office/officeart/2005/8/layout/funnel1"/>
    <dgm:cxn modelId="{02F2A537-B285-4795-B4F8-BFDFA7B39D19}" type="presOf" srcId="{41170201-AD90-4134-B92C-60B21D4CA2F6}" destId="{38CE81B8-4AA5-40EF-BB50-64837F025D12}" srcOrd="0" destOrd="0" presId="urn:microsoft.com/office/officeart/2005/8/layout/funnel1"/>
    <dgm:cxn modelId="{C6225763-D708-4C65-B65B-88E9E40DEBC9}" type="presOf" srcId="{099DEB9F-D2DD-4BCC-91DF-58647943F491}" destId="{ED5134E2-D3C0-4A15-8158-BCC0F549435B}" srcOrd="0" destOrd="0" presId="urn:microsoft.com/office/officeart/2005/8/layout/funnel1"/>
    <dgm:cxn modelId="{AD6F654A-ABA5-4EFB-A89C-8ACE8614F91E}" srcId="{8F21F189-2B52-4CA1-9F58-316CE97F2921}" destId="{CD6D4EA4-E063-4FD7-9B82-38EFE4D3B295}" srcOrd="0" destOrd="0" parTransId="{AB4E152F-9E23-4F50-A7F0-1C8486D0AC08}" sibTransId="{4B080100-3A24-4D52-9799-2732DCECC90F}"/>
    <dgm:cxn modelId="{6BDDBA4C-66BF-4C83-865F-F804168683DD}" srcId="{8F21F189-2B52-4CA1-9F58-316CE97F2921}" destId="{871297A2-6CAD-44DD-AE87-E354D18F0679}" srcOrd="1" destOrd="0" parTransId="{AB56CFFF-7B78-46FC-BFFA-F1DA13A7C237}" sibTransId="{D0900BDA-27DA-4672-B830-F6EE59E7F8DE}"/>
    <dgm:cxn modelId="{34855850-345B-40B8-BC55-58529C060AFF}" srcId="{8F21F189-2B52-4CA1-9F58-316CE97F2921}" destId="{41170201-AD90-4134-B92C-60B21D4CA2F6}" srcOrd="2" destOrd="0" parTransId="{9D659B54-CECA-4408-80CF-CAC693F4D6A8}" sibTransId="{BAB41624-F4E0-43DE-A867-DA306C88DA0B}"/>
    <dgm:cxn modelId="{D7808370-6A1C-4B5F-9E46-D7407376374F}" type="presOf" srcId="{8F21F189-2B52-4CA1-9F58-316CE97F2921}" destId="{0B18881A-492B-4BB3-A091-614E4F0C5248}" srcOrd="0" destOrd="0" presId="urn:microsoft.com/office/officeart/2005/8/layout/funnel1"/>
    <dgm:cxn modelId="{25D16353-24E0-4F94-A961-CC75D938ED28}" type="presOf" srcId="{CD6D4EA4-E063-4FD7-9B82-38EFE4D3B295}" destId="{84038F04-78A2-46F1-B618-C861A74CDD13}" srcOrd="0" destOrd="0" presId="urn:microsoft.com/office/officeart/2005/8/layout/funnel1"/>
    <dgm:cxn modelId="{3AB344C6-99C8-4BBF-99C8-1479F13EA862}" srcId="{8F21F189-2B52-4CA1-9F58-316CE97F2921}" destId="{099DEB9F-D2DD-4BCC-91DF-58647943F491}" srcOrd="3" destOrd="0" parTransId="{7E8CE3F1-BE3D-48C0-821B-8A4143697870}" sibTransId="{326522C8-EBB4-4860-9AA8-A8DD6C4A4FE4}"/>
    <dgm:cxn modelId="{D3C3BF6A-642E-487B-90DC-37DFD62389D2}" type="presParOf" srcId="{0B18881A-492B-4BB3-A091-614E4F0C5248}" destId="{AC6F466E-B0DD-4541-9533-BC945B636535}" srcOrd="0" destOrd="0" presId="urn:microsoft.com/office/officeart/2005/8/layout/funnel1"/>
    <dgm:cxn modelId="{B619524C-D012-450D-91D3-4ECD890B928D}" type="presParOf" srcId="{0B18881A-492B-4BB3-A091-614E4F0C5248}" destId="{0745ED6E-B40E-4D28-A652-B8C5D937BE0A}" srcOrd="1" destOrd="0" presId="urn:microsoft.com/office/officeart/2005/8/layout/funnel1"/>
    <dgm:cxn modelId="{1929AE23-F3EB-4751-9DDA-9BCC9FEBDF80}" type="presParOf" srcId="{0B18881A-492B-4BB3-A091-614E4F0C5248}" destId="{ED5134E2-D3C0-4A15-8158-BCC0F549435B}" srcOrd="2" destOrd="0" presId="urn:microsoft.com/office/officeart/2005/8/layout/funnel1"/>
    <dgm:cxn modelId="{8F047813-721F-4C65-9652-569A3F8CDF51}" type="presParOf" srcId="{0B18881A-492B-4BB3-A091-614E4F0C5248}" destId="{38CE81B8-4AA5-40EF-BB50-64837F025D12}" srcOrd="3" destOrd="0" presId="urn:microsoft.com/office/officeart/2005/8/layout/funnel1"/>
    <dgm:cxn modelId="{0100843D-CD9C-4E4D-B536-DFD89D240CE2}" type="presParOf" srcId="{0B18881A-492B-4BB3-A091-614E4F0C5248}" destId="{4333888E-699C-4785-A626-F8CFA8F34A99}" srcOrd="4" destOrd="0" presId="urn:microsoft.com/office/officeart/2005/8/layout/funnel1"/>
    <dgm:cxn modelId="{06CAC8C4-411D-4FC2-B7F1-D890B6684CBD}" type="presParOf" srcId="{0B18881A-492B-4BB3-A091-614E4F0C5248}" destId="{84038F04-78A2-46F1-B618-C861A74CDD13}" srcOrd="5" destOrd="0" presId="urn:microsoft.com/office/officeart/2005/8/layout/funnel1"/>
    <dgm:cxn modelId="{F53B08F5-66C9-4565-90C9-601CC6C4F4B3}" type="presParOf" srcId="{0B18881A-492B-4BB3-A091-614E4F0C5248}" destId="{F55F390D-8BC6-4F17-9BB2-09B02E50736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408897-4BD8-4D25-8570-AA88771482F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6BAEED4B-C23A-4D48-9EC2-8D07B7925B39}">
      <dgm:prSet phldrT="[Testo]" custT="1"/>
      <dgm:spPr>
        <a:solidFill>
          <a:schemeClr val="accent5">
            <a:lumMod val="75000"/>
          </a:schemeClr>
        </a:solidFill>
      </dgm:spPr>
      <dgm:t>
        <a:bodyPr/>
        <a:lstStyle/>
        <a:p>
          <a:pPr>
            <a:buFont typeface="Arial" panose="020B0604020202020204" pitchFamily="34" charset="0"/>
            <a:buChar char="•"/>
          </a:pPr>
          <a:r>
            <a:rPr lang="it-IT" sz="1100">
              <a:effectLst/>
              <a:latin typeface="+mn-lt"/>
              <a:ea typeface="Times New Roman" panose="02020603050405020304" pitchFamily="18" charset="0"/>
            </a:rPr>
            <a:t>A novel </a:t>
          </a:r>
          <a:r>
            <a:rPr lang="it-IT" sz="1100" err="1">
              <a:effectLst/>
              <a:latin typeface="+mn-lt"/>
              <a:ea typeface="Times New Roman" panose="02020603050405020304" pitchFamily="18" charset="0"/>
            </a:rPr>
            <a:t>paradigm</a:t>
          </a:r>
          <a:r>
            <a:rPr lang="it-IT" sz="1100">
              <a:effectLst/>
              <a:latin typeface="+mn-lt"/>
              <a:ea typeface="Times New Roman" panose="02020603050405020304" pitchFamily="18" charset="0"/>
            </a:rPr>
            <a:t> </a:t>
          </a:r>
          <a:r>
            <a:rPr lang="it-IT" sz="1100" err="1">
              <a:effectLst/>
              <a:latin typeface="+mn-lt"/>
              <a:ea typeface="Times New Roman" panose="02020603050405020304" pitchFamily="18" charset="0"/>
            </a:rPr>
            <a:t>based</a:t>
          </a:r>
          <a:r>
            <a:rPr lang="it-IT" sz="1100">
              <a:effectLst/>
              <a:latin typeface="+mn-lt"/>
              <a:ea typeface="Times New Roman" panose="02020603050405020304" pitchFamily="18" charset="0"/>
            </a:rPr>
            <a:t> on the fuel </a:t>
          </a:r>
          <a:r>
            <a:rPr lang="it-IT" sz="1100" err="1">
              <a:effectLst/>
              <a:latin typeface="+mn-lt"/>
              <a:ea typeface="Times New Roman" panose="02020603050405020304" pitchFamily="18" charset="0"/>
            </a:rPr>
            <a:t>cells</a:t>
          </a:r>
          <a:r>
            <a:rPr lang="it-IT" sz="1100">
              <a:effectLst/>
              <a:latin typeface="+mn-lt"/>
              <a:ea typeface="Times New Roman" panose="02020603050405020304" pitchFamily="18" charset="0"/>
            </a:rPr>
            <a:t> and green </a:t>
          </a:r>
          <a:r>
            <a:rPr lang="it-IT" sz="1100" err="1">
              <a:effectLst/>
              <a:latin typeface="+mn-lt"/>
              <a:ea typeface="Times New Roman" panose="02020603050405020304" pitchFamily="18" charset="0"/>
            </a:rPr>
            <a:t>hydrogen</a:t>
          </a:r>
          <a:r>
            <a:rPr lang="it-IT" sz="1100">
              <a:effectLst/>
              <a:latin typeface="+mn-lt"/>
              <a:ea typeface="Times New Roman" panose="02020603050405020304" pitchFamily="18" charset="0"/>
            </a:rPr>
            <a:t> in </a:t>
          </a:r>
          <a:r>
            <a:rPr lang="it-IT" sz="1100" err="1">
              <a:effectLst/>
              <a:latin typeface="+mn-lt"/>
              <a:ea typeface="Times New Roman" panose="02020603050405020304" pitchFamily="18" charset="0"/>
            </a:rPr>
            <a:t>order</a:t>
          </a:r>
          <a:r>
            <a:rPr lang="it-IT" sz="1100">
              <a:effectLst/>
              <a:latin typeface="+mn-lt"/>
              <a:ea typeface="Times New Roman" panose="02020603050405020304" pitchFamily="18" charset="0"/>
            </a:rPr>
            <a:t> to </a:t>
          </a:r>
          <a:r>
            <a:rPr lang="it-IT" sz="1100" err="1">
              <a:effectLst/>
              <a:latin typeface="+mn-lt"/>
              <a:ea typeface="Times New Roman" panose="02020603050405020304" pitchFamily="18" charset="0"/>
            </a:rPr>
            <a:t>obtain</a:t>
          </a:r>
          <a:r>
            <a:rPr lang="it-IT" sz="1100">
              <a:effectLst/>
              <a:latin typeface="+mn-lt"/>
              <a:ea typeface="Times New Roman" panose="02020603050405020304" pitchFamily="18" charset="0"/>
            </a:rPr>
            <a:t> the production of </a:t>
          </a:r>
          <a:r>
            <a:rPr lang="it-IT" sz="1100" err="1">
              <a:effectLst/>
              <a:latin typeface="+mn-lt"/>
              <a:ea typeface="Times New Roman" panose="02020603050405020304" pitchFamily="18" charset="0"/>
            </a:rPr>
            <a:t>electric</a:t>
          </a:r>
          <a:r>
            <a:rPr lang="it-IT" sz="1100">
              <a:latin typeface="+mn-lt"/>
              <a:ea typeface="Times New Roman" panose="02020603050405020304" pitchFamily="18" charset="0"/>
            </a:rPr>
            <a:t>, </a:t>
          </a:r>
          <a:r>
            <a:rPr lang="it-IT" sz="1100" err="1">
              <a:latin typeface="+mn-lt"/>
              <a:ea typeface="Times New Roman" panose="02020603050405020304" pitchFamily="18" charset="0"/>
            </a:rPr>
            <a:t>thermal</a:t>
          </a:r>
          <a:r>
            <a:rPr lang="it-IT" sz="1100">
              <a:latin typeface="+mn-lt"/>
              <a:ea typeface="Times New Roman" panose="02020603050405020304" pitchFamily="18" charset="0"/>
            </a:rPr>
            <a:t> and </a:t>
          </a:r>
          <a:r>
            <a:rPr lang="it-IT" sz="1100" err="1">
              <a:latin typeface="+mn-lt"/>
              <a:ea typeface="Times New Roman" panose="02020603050405020304" pitchFamily="18" charset="0"/>
            </a:rPr>
            <a:t>cooling</a:t>
          </a:r>
          <a:r>
            <a:rPr lang="it-IT" sz="1100">
              <a:latin typeface="+mn-lt"/>
              <a:ea typeface="Times New Roman" panose="02020603050405020304" pitchFamily="18" charset="0"/>
            </a:rPr>
            <a:t> energy for </a:t>
          </a:r>
          <a:r>
            <a:rPr lang="it-IT" sz="1100" err="1">
              <a:latin typeface="+mn-lt"/>
              <a:ea typeface="Times New Roman" panose="02020603050405020304" pitchFamily="18" charset="0"/>
            </a:rPr>
            <a:t>several</a:t>
          </a:r>
          <a:r>
            <a:rPr lang="it-IT" sz="1100">
              <a:latin typeface="+mn-lt"/>
              <a:ea typeface="Times New Roman" panose="02020603050405020304" pitchFamily="18" charset="0"/>
            </a:rPr>
            <a:t> users.</a:t>
          </a:r>
          <a:endParaRPr lang="it-IT" sz="1100">
            <a:latin typeface="+mn-lt"/>
          </a:endParaRPr>
        </a:p>
      </dgm:t>
    </dgm:pt>
    <dgm:pt modelId="{C78FB480-4B70-46B8-8475-3D5A088BE303}" type="parTrans" cxnId="{6E4AB232-BDD2-488C-8E37-9481CC78315B}">
      <dgm:prSet/>
      <dgm:spPr/>
      <dgm:t>
        <a:bodyPr/>
        <a:lstStyle/>
        <a:p>
          <a:endParaRPr lang="it-IT"/>
        </a:p>
      </dgm:t>
    </dgm:pt>
    <dgm:pt modelId="{2940823E-FE6E-4A20-A5F3-F303C18F5835}" type="sibTrans" cxnId="{6E4AB232-BDD2-488C-8E37-9481CC78315B}">
      <dgm:prSet/>
      <dgm:spPr/>
      <dgm:t>
        <a:bodyPr/>
        <a:lstStyle/>
        <a:p>
          <a:endParaRPr lang="it-IT"/>
        </a:p>
      </dgm:t>
    </dgm:pt>
    <dgm:pt modelId="{02DFA942-1B3D-4440-8E52-CC235A8072B8}">
      <dgm:prSet phldrT="[Testo]"/>
      <dgm:spPr>
        <a:solidFill>
          <a:srgbClr val="92D050"/>
        </a:solidFill>
      </dgm:spPr>
      <dgm:t>
        <a:bodyPr/>
        <a:lstStyle/>
        <a:p>
          <a:pPr>
            <a:buFont typeface="Arial" panose="020B0604020202020204" pitchFamily="34" charset="0"/>
            <a:buChar char="•"/>
          </a:pPr>
          <a:r>
            <a:rPr lang="en-GB">
              <a:latin typeface="Avenir Book" panose="02000503020000020003" pitchFamily="2" charset="0"/>
            </a:rPr>
            <a:t>The energy transition based on the distributed energy systems at low environmental impact.</a:t>
          </a:r>
          <a:endParaRPr lang="it-IT"/>
        </a:p>
      </dgm:t>
    </dgm:pt>
    <dgm:pt modelId="{ED34C31F-88C3-4746-B179-E50D0171EC9E}" type="parTrans" cxnId="{A7F9FBAE-F40F-47A9-9C4F-1B6744A6A76B}">
      <dgm:prSet/>
      <dgm:spPr/>
      <dgm:t>
        <a:bodyPr/>
        <a:lstStyle/>
        <a:p>
          <a:endParaRPr lang="it-IT"/>
        </a:p>
      </dgm:t>
    </dgm:pt>
    <dgm:pt modelId="{7CB9D9B7-1858-4732-8768-58679AFE9F3A}" type="sibTrans" cxnId="{A7F9FBAE-F40F-47A9-9C4F-1B6744A6A76B}">
      <dgm:prSet/>
      <dgm:spPr/>
      <dgm:t>
        <a:bodyPr/>
        <a:lstStyle/>
        <a:p>
          <a:endParaRPr lang="it-IT"/>
        </a:p>
      </dgm:t>
    </dgm:pt>
    <dgm:pt modelId="{A6848901-C70C-4847-9268-E99718002D13}">
      <dgm:prSet phldrT="[Testo]"/>
      <dgm:spPr>
        <a:solidFill>
          <a:srgbClr val="46DC86"/>
        </a:solidFill>
      </dgm:spPr>
      <dgm:t>
        <a:bodyPr/>
        <a:lstStyle/>
        <a:p>
          <a:pPr>
            <a:buFont typeface="Arial" panose="020B0604020202020204" pitchFamily="34" charset="0"/>
            <a:buChar char="•"/>
          </a:pPr>
          <a:r>
            <a:rPr lang="en-US"/>
            <a:t>A system aims at reducing the energy dependency from foreign countries. </a:t>
          </a:r>
          <a:endParaRPr lang="it-IT"/>
        </a:p>
      </dgm:t>
    </dgm:pt>
    <dgm:pt modelId="{EF7E570A-C696-4A70-BC78-E8A11CCD287E}" type="parTrans" cxnId="{567C3969-6D59-49E4-8545-AABF0F3C4DDC}">
      <dgm:prSet/>
      <dgm:spPr/>
      <dgm:t>
        <a:bodyPr/>
        <a:lstStyle/>
        <a:p>
          <a:endParaRPr lang="it-IT"/>
        </a:p>
      </dgm:t>
    </dgm:pt>
    <dgm:pt modelId="{BAB57352-9C5A-48F9-9C8B-1D27C3EFDD72}" type="sibTrans" cxnId="{567C3969-6D59-49E4-8545-AABF0F3C4DDC}">
      <dgm:prSet/>
      <dgm:spPr/>
      <dgm:t>
        <a:bodyPr/>
        <a:lstStyle/>
        <a:p>
          <a:endParaRPr lang="it-IT"/>
        </a:p>
      </dgm:t>
    </dgm:pt>
    <dgm:pt modelId="{E9C2420A-8A64-4A0B-8E1E-A2FA2036C653}">
      <dgm:prSet phldrT="[Testo]"/>
      <dgm:spPr>
        <a:solidFill>
          <a:srgbClr val="92D050"/>
        </a:solidFill>
      </dgm:spPr>
      <dgm:t>
        <a:bodyPr/>
        <a:lstStyle/>
        <a:p>
          <a:pPr>
            <a:buFont typeface="Arial" panose="020B0604020202020204" pitchFamily="34" charset="0"/>
            <a:buChar char="•"/>
          </a:pPr>
          <a:r>
            <a:rPr lang="en-US"/>
            <a:t>The development of innovative storage systems based on high energy density and competitive costs technologies.</a:t>
          </a:r>
          <a:endParaRPr lang="it-IT"/>
        </a:p>
      </dgm:t>
    </dgm:pt>
    <dgm:pt modelId="{AE1F9BED-1601-4BD1-8724-6F39A3C65F96}" type="parTrans" cxnId="{864CE554-9110-4FC8-A99B-413F3F598DDD}">
      <dgm:prSet/>
      <dgm:spPr/>
      <dgm:t>
        <a:bodyPr/>
        <a:lstStyle/>
        <a:p>
          <a:endParaRPr lang="it-IT"/>
        </a:p>
      </dgm:t>
    </dgm:pt>
    <dgm:pt modelId="{EB3BBE8C-7CBE-49A3-BD5B-E88DEB7FF450}" type="sibTrans" cxnId="{864CE554-9110-4FC8-A99B-413F3F598DDD}">
      <dgm:prSet/>
      <dgm:spPr/>
      <dgm:t>
        <a:bodyPr/>
        <a:lstStyle/>
        <a:p>
          <a:endParaRPr lang="it-IT"/>
        </a:p>
      </dgm:t>
    </dgm:pt>
    <dgm:pt modelId="{35B1CA97-92F7-4956-9E3A-B13E8472D13B}">
      <dgm:prSet phldrT="[Testo]"/>
      <dgm:spPr>
        <a:solidFill>
          <a:srgbClr val="00B050"/>
        </a:solidFill>
      </dgm:spPr>
      <dgm:t>
        <a:bodyPr/>
        <a:lstStyle/>
        <a:p>
          <a:pPr>
            <a:buFont typeface="Arial" panose="020B0604020202020204" pitchFamily="34" charset="0"/>
            <a:buChar char="•"/>
          </a:pPr>
          <a:r>
            <a:rPr lang="en-US"/>
            <a:t>The production from renewable energy sources in order to drastically limit the electricity from the grid.</a:t>
          </a:r>
          <a:endParaRPr lang="it-IT"/>
        </a:p>
      </dgm:t>
    </dgm:pt>
    <dgm:pt modelId="{91EA2C98-54D3-4287-9EAD-042A91BC9A5C}" type="parTrans" cxnId="{2633099D-6F3D-4475-8B0C-83BC370D39DD}">
      <dgm:prSet/>
      <dgm:spPr/>
      <dgm:t>
        <a:bodyPr/>
        <a:lstStyle/>
        <a:p>
          <a:endParaRPr lang="it-IT"/>
        </a:p>
      </dgm:t>
    </dgm:pt>
    <dgm:pt modelId="{5E2B62A2-05C9-447D-8A44-FCC89B8038BF}" type="sibTrans" cxnId="{2633099D-6F3D-4475-8B0C-83BC370D39DD}">
      <dgm:prSet/>
      <dgm:spPr/>
      <dgm:t>
        <a:bodyPr/>
        <a:lstStyle/>
        <a:p>
          <a:endParaRPr lang="it-IT"/>
        </a:p>
      </dgm:t>
    </dgm:pt>
    <dgm:pt modelId="{7A3002A9-BD33-4BD5-A8A3-95A50C66E87D}" type="pres">
      <dgm:prSet presAssocID="{65408897-4BD8-4D25-8570-AA88771482F1}" presName="cycle" presStyleCnt="0">
        <dgm:presLayoutVars>
          <dgm:dir/>
          <dgm:resizeHandles val="exact"/>
        </dgm:presLayoutVars>
      </dgm:prSet>
      <dgm:spPr/>
    </dgm:pt>
    <dgm:pt modelId="{7C4A66D9-97B1-42F4-88E5-1F2CDC2DE14F}" type="pres">
      <dgm:prSet presAssocID="{6BAEED4B-C23A-4D48-9EC2-8D07B7925B39}" presName="node" presStyleLbl="node1" presStyleIdx="0" presStyleCnt="5">
        <dgm:presLayoutVars>
          <dgm:bulletEnabled val="1"/>
        </dgm:presLayoutVars>
      </dgm:prSet>
      <dgm:spPr/>
    </dgm:pt>
    <dgm:pt modelId="{8B11193E-63E0-439F-97A8-D42484788D3D}" type="pres">
      <dgm:prSet presAssocID="{2940823E-FE6E-4A20-A5F3-F303C18F5835}" presName="sibTrans" presStyleLbl="sibTrans2D1" presStyleIdx="0" presStyleCnt="5"/>
      <dgm:spPr/>
    </dgm:pt>
    <dgm:pt modelId="{35EF1E37-8C5F-4058-9D28-D90AAA8AB1F8}" type="pres">
      <dgm:prSet presAssocID="{2940823E-FE6E-4A20-A5F3-F303C18F5835}" presName="connectorText" presStyleLbl="sibTrans2D1" presStyleIdx="0" presStyleCnt="5"/>
      <dgm:spPr/>
    </dgm:pt>
    <dgm:pt modelId="{10D04033-FEE7-428A-93FE-244BC87D6C23}" type="pres">
      <dgm:prSet presAssocID="{02DFA942-1B3D-4440-8E52-CC235A8072B8}" presName="node" presStyleLbl="node1" presStyleIdx="1" presStyleCnt="5">
        <dgm:presLayoutVars>
          <dgm:bulletEnabled val="1"/>
        </dgm:presLayoutVars>
      </dgm:prSet>
      <dgm:spPr/>
    </dgm:pt>
    <dgm:pt modelId="{63CAF73A-0DED-4F8B-B99D-844B955AEECE}" type="pres">
      <dgm:prSet presAssocID="{7CB9D9B7-1858-4732-8768-58679AFE9F3A}" presName="sibTrans" presStyleLbl="sibTrans2D1" presStyleIdx="1" presStyleCnt="5"/>
      <dgm:spPr/>
    </dgm:pt>
    <dgm:pt modelId="{5B9BE5A8-8894-46D0-B64E-962E488B482B}" type="pres">
      <dgm:prSet presAssocID="{7CB9D9B7-1858-4732-8768-58679AFE9F3A}" presName="connectorText" presStyleLbl="sibTrans2D1" presStyleIdx="1" presStyleCnt="5"/>
      <dgm:spPr/>
    </dgm:pt>
    <dgm:pt modelId="{858BF2DB-9ABF-4C79-B825-CD20F3334894}" type="pres">
      <dgm:prSet presAssocID="{A6848901-C70C-4847-9268-E99718002D13}" presName="node" presStyleLbl="node1" presStyleIdx="2" presStyleCnt="5">
        <dgm:presLayoutVars>
          <dgm:bulletEnabled val="1"/>
        </dgm:presLayoutVars>
      </dgm:prSet>
      <dgm:spPr/>
    </dgm:pt>
    <dgm:pt modelId="{094CA233-57A5-42FB-B6CC-D32B17FC11DC}" type="pres">
      <dgm:prSet presAssocID="{BAB57352-9C5A-48F9-9C8B-1D27C3EFDD72}" presName="sibTrans" presStyleLbl="sibTrans2D1" presStyleIdx="2" presStyleCnt="5"/>
      <dgm:spPr/>
    </dgm:pt>
    <dgm:pt modelId="{28BFBCE0-695C-447E-A2D0-561127917577}" type="pres">
      <dgm:prSet presAssocID="{BAB57352-9C5A-48F9-9C8B-1D27C3EFDD72}" presName="connectorText" presStyleLbl="sibTrans2D1" presStyleIdx="2" presStyleCnt="5"/>
      <dgm:spPr/>
    </dgm:pt>
    <dgm:pt modelId="{7AF5B859-A549-46B1-86F0-371BBB22E746}" type="pres">
      <dgm:prSet presAssocID="{E9C2420A-8A64-4A0B-8E1E-A2FA2036C653}" presName="node" presStyleLbl="node1" presStyleIdx="3" presStyleCnt="5">
        <dgm:presLayoutVars>
          <dgm:bulletEnabled val="1"/>
        </dgm:presLayoutVars>
      </dgm:prSet>
      <dgm:spPr/>
    </dgm:pt>
    <dgm:pt modelId="{33348007-D82E-45ED-BD97-4338E96C223B}" type="pres">
      <dgm:prSet presAssocID="{EB3BBE8C-7CBE-49A3-BD5B-E88DEB7FF450}" presName="sibTrans" presStyleLbl="sibTrans2D1" presStyleIdx="3" presStyleCnt="5"/>
      <dgm:spPr/>
    </dgm:pt>
    <dgm:pt modelId="{2A560A97-AE30-406E-B9B1-6DE2D718271A}" type="pres">
      <dgm:prSet presAssocID="{EB3BBE8C-7CBE-49A3-BD5B-E88DEB7FF450}" presName="connectorText" presStyleLbl="sibTrans2D1" presStyleIdx="3" presStyleCnt="5"/>
      <dgm:spPr/>
    </dgm:pt>
    <dgm:pt modelId="{5FC894AA-2DF1-41C0-BBA5-44284C129936}" type="pres">
      <dgm:prSet presAssocID="{35B1CA97-92F7-4956-9E3A-B13E8472D13B}" presName="node" presStyleLbl="node1" presStyleIdx="4" presStyleCnt="5">
        <dgm:presLayoutVars>
          <dgm:bulletEnabled val="1"/>
        </dgm:presLayoutVars>
      </dgm:prSet>
      <dgm:spPr/>
    </dgm:pt>
    <dgm:pt modelId="{4E5A126A-6677-4B6D-ABE2-77DF06EEA0C9}" type="pres">
      <dgm:prSet presAssocID="{5E2B62A2-05C9-447D-8A44-FCC89B8038BF}" presName="sibTrans" presStyleLbl="sibTrans2D1" presStyleIdx="4" presStyleCnt="5"/>
      <dgm:spPr/>
    </dgm:pt>
    <dgm:pt modelId="{757C1F66-EC4E-475C-978A-EFD7B03B408B}" type="pres">
      <dgm:prSet presAssocID="{5E2B62A2-05C9-447D-8A44-FCC89B8038BF}" presName="connectorText" presStyleLbl="sibTrans2D1" presStyleIdx="4" presStyleCnt="5"/>
      <dgm:spPr/>
    </dgm:pt>
  </dgm:ptLst>
  <dgm:cxnLst>
    <dgm:cxn modelId="{F61C6304-5016-47CC-895A-32364436C608}" type="presOf" srcId="{BAB57352-9C5A-48F9-9C8B-1D27C3EFDD72}" destId="{28BFBCE0-695C-447E-A2D0-561127917577}" srcOrd="1" destOrd="0" presId="urn:microsoft.com/office/officeart/2005/8/layout/cycle2"/>
    <dgm:cxn modelId="{6BCA900D-A111-41A9-97BB-D42BC5B38622}" type="presOf" srcId="{EB3BBE8C-7CBE-49A3-BD5B-E88DEB7FF450}" destId="{2A560A97-AE30-406E-B9B1-6DE2D718271A}" srcOrd="1" destOrd="0" presId="urn:microsoft.com/office/officeart/2005/8/layout/cycle2"/>
    <dgm:cxn modelId="{AA32521D-3518-44E2-B327-58368508AF5F}" type="presOf" srcId="{EB3BBE8C-7CBE-49A3-BD5B-E88DEB7FF450}" destId="{33348007-D82E-45ED-BD97-4338E96C223B}" srcOrd="0" destOrd="0" presId="urn:microsoft.com/office/officeart/2005/8/layout/cycle2"/>
    <dgm:cxn modelId="{F8CC8524-3AB8-4252-8E03-E6BAF3A63781}" type="presOf" srcId="{A6848901-C70C-4847-9268-E99718002D13}" destId="{858BF2DB-9ABF-4C79-B825-CD20F3334894}" srcOrd="0" destOrd="0" presId="urn:microsoft.com/office/officeart/2005/8/layout/cycle2"/>
    <dgm:cxn modelId="{B5DBB628-9D9E-4528-8B70-4B723B6F4DB7}" type="presOf" srcId="{BAB57352-9C5A-48F9-9C8B-1D27C3EFDD72}" destId="{094CA233-57A5-42FB-B6CC-D32B17FC11DC}" srcOrd="0" destOrd="0" presId="urn:microsoft.com/office/officeart/2005/8/layout/cycle2"/>
    <dgm:cxn modelId="{6E4AB232-BDD2-488C-8E37-9481CC78315B}" srcId="{65408897-4BD8-4D25-8570-AA88771482F1}" destId="{6BAEED4B-C23A-4D48-9EC2-8D07B7925B39}" srcOrd="0" destOrd="0" parTransId="{C78FB480-4B70-46B8-8475-3D5A088BE303}" sibTransId="{2940823E-FE6E-4A20-A5F3-F303C18F5835}"/>
    <dgm:cxn modelId="{621DF363-61CA-4D92-B78D-C811126FD3EB}" type="presOf" srcId="{7CB9D9B7-1858-4732-8768-58679AFE9F3A}" destId="{63CAF73A-0DED-4F8B-B99D-844B955AEECE}" srcOrd="0" destOrd="0" presId="urn:microsoft.com/office/officeart/2005/8/layout/cycle2"/>
    <dgm:cxn modelId="{567C3969-6D59-49E4-8545-AABF0F3C4DDC}" srcId="{65408897-4BD8-4D25-8570-AA88771482F1}" destId="{A6848901-C70C-4847-9268-E99718002D13}" srcOrd="2" destOrd="0" parTransId="{EF7E570A-C696-4A70-BC78-E8A11CCD287E}" sibTransId="{BAB57352-9C5A-48F9-9C8B-1D27C3EFDD72}"/>
    <dgm:cxn modelId="{83C75E49-17D5-401B-A1BB-FCAD8CD03DFC}" type="presOf" srcId="{65408897-4BD8-4D25-8570-AA88771482F1}" destId="{7A3002A9-BD33-4BD5-A8A3-95A50C66E87D}" srcOrd="0" destOrd="0" presId="urn:microsoft.com/office/officeart/2005/8/layout/cycle2"/>
    <dgm:cxn modelId="{33CCB36D-D43A-4B8C-9F52-8C7C604C46CE}" type="presOf" srcId="{35B1CA97-92F7-4956-9E3A-B13E8472D13B}" destId="{5FC894AA-2DF1-41C0-BBA5-44284C129936}" srcOrd="0" destOrd="0" presId="urn:microsoft.com/office/officeart/2005/8/layout/cycle2"/>
    <dgm:cxn modelId="{BFDE0072-E931-42E1-A7B5-15AF946CA3BD}" type="presOf" srcId="{5E2B62A2-05C9-447D-8A44-FCC89B8038BF}" destId="{4E5A126A-6677-4B6D-ABE2-77DF06EEA0C9}" srcOrd="0" destOrd="0" presId="urn:microsoft.com/office/officeart/2005/8/layout/cycle2"/>
    <dgm:cxn modelId="{864CE554-9110-4FC8-A99B-413F3F598DDD}" srcId="{65408897-4BD8-4D25-8570-AA88771482F1}" destId="{E9C2420A-8A64-4A0B-8E1E-A2FA2036C653}" srcOrd="3" destOrd="0" parTransId="{AE1F9BED-1601-4BD1-8724-6F39A3C65F96}" sibTransId="{EB3BBE8C-7CBE-49A3-BD5B-E88DEB7FF450}"/>
    <dgm:cxn modelId="{FDDBF479-C64F-4077-BAB1-56C96440C762}" type="presOf" srcId="{5E2B62A2-05C9-447D-8A44-FCC89B8038BF}" destId="{757C1F66-EC4E-475C-978A-EFD7B03B408B}" srcOrd="1" destOrd="0" presId="urn:microsoft.com/office/officeart/2005/8/layout/cycle2"/>
    <dgm:cxn modelId="{7B3EE87B-0085-45DF-8E33-72CE648B719A}" type="presOf" srcId="{6BAEED4B-C23A-4D48-9EC2-8D07B7925B39}" destId="{7C4A66D9-97B1-42F4-88E5-1F2CDC2DE14F}" srcOrd="0" destOrd="0" presId="urn:microsoft.com/office/officeart/2005/8/layout/cycle2"/>
    <dgm:cxn modelId="{2633099D-6F3D-4475-8B0C-83BC370D39DD}" srcId="{65408897-4BD8-4D25-8570-AA88771482F1}" destId="{35B1CA97-92F7-4956-9E3A-B13E8472D13B}" srcOrd="4" destOrd="0" parTransId="{91EA2C98-54D3-4287-9EAD-042A91BC9A5C}" sibTransId="{5E2B62A2-05C9-447D-8A44-FCC89B8038BF}"/>
    <dgm:cxn modelId="{3CCD55A6-FC92-42EE-A27A-04EC65ED57AC}" type="presOf" srcId="{2940823E-FE6E-4A20-A5F3-F303C18F5835}" destId="{8B11193E-63E0-439F-97A8-D42484788D3D}" srcOrd="0" destOrd="0" presId="urn:microsoft.com/office/officeart/2005/8/layout/cycle2"/>
    <dgm:cxn modelId="{D991C1A7-7D0E-4C49-B077-0160CC18B651}" type="presOf" srcId="{2940823E-FE6E-4A20-A5F3-F303C18F5835}" destId="{35EF1E37-8C5F-4058-9D28-D90AAA8AB1F8}" srcOrd="1" destOrd="0" presId="urn:microsoft.com/office/officeart/2005/8/layout/cycle2"/>
    <dgm:cxn modelId="{A7F9FBAE-F40F-47A9-9C4F-1B6744A6A76B}" srcId="{65408897-4BD8-4D25-8570-AA88771482F1}" destId="{02DFA942-1B3D-4440-8E52-CC235A8072B8}" srcOrd="1" destOrd="0" parTransId="{ED34C31F-88C3-4746-B179-E50D0171EC9E}" sibTransId="{7CB9D9B7-1858-4732-8768-58679AFE9F3A}"/>
    <dgm:cxn modelId="{20F640BC-1FFB-492C-B8C9-43EED18B5C98}" type="presOf" srcId="{7CB9D9B7-1858-4732-8768-58679AFE9F3A}" destId="{5B9BE5A8-8894-46D0-B64E-962E488B482B}" srcOrd="1" destOrd="0" presId="urn:microsoft.com/office/officeart/2005/8/layout/cycle2"/>
    <dgm:cxn modelId="{381D5EBE-83FD-4720-9D89-92553AE5F47E}" type="presOf" srcId="{E9C2420A-8A64-4A0B-8E1E-A2FA2036C653}" destId="{7AF5B859-A549-46B1-86F0-371BBB22E746}" srcOrd="0" destOrd="0" presId="urn:microsoft.com/office/officeart/2005/8/layout/cycle2"/>
    <dgm:cxn modelId="{8BB6ECCA-E0FE-4F36-8B5C-6FA821408B48}" type="presOf" srcId="{02DFA942-1B3D-4440-8E52-CC235A8072B8}" destId="{10D04033-FEE7-428A-93FE-244BC87D6C23}" srcOrd="0" destOrd="0" presId="urn:microsoft.com/office/officeart/2005/8/layout/cycle2"/>
    <dgm:cxn modelId="{16E2273E-3D22-436A-AA23-30E35746B895}" type="presParOf" srcId="{7A3002A9-BD33-4BD5-A8A3-95A50C66E87D}" destId="{7C4A66D9-97B1-42F4-88E5-1F2CDC2DE14F}" srcOrd="0" destOrd="0" presId="urn:microsoft.com/office/officeart/2005/8/layout/cycle2"/>
    <dgm:cxn modelId="{C252D220-CC2F-4708-920E-7382CC7902D5}" type="presParOf" srcId="{7A3002A9-BD33-4BD5-A8A3-95A50C66E87D}" destId="{8B11193E-63E0-439F-97A8-D42484788D3D}" srcOrd="1" destOrd="0" presId="urn:microsoft.com/office/officeart/2005/8/layout/cycle2"/>
    <dgm:cxn modelId="{278AAC8E-36C7-40E1-B658-DC34014B471A}" type="presParOf" srcId="{8B11193E-63E0-439F-97A8-D42484788D3D}" destId="{35EF1E37-8C5F-4058-9D28-D90AAA8AB1F8}" srcOrd="0" destOrd="0" presId="urn:microsoft.com/office/officeart/2005/8/layout/cycle2"/>
    <dgm:cxn modelId="{9ED0BF4D-38FA-4C26-9960-07CF97F7DF50}" type="presParOf" srcId="{7A3002A9-BD33-4BD5-A8A3-95A50C66E87D}" destId="{10D04033-FEE7-428A-93FE-244BC87D6C23}" srcOrd="2" destOrd="0" presId="urn:microsoft.com/office/officeart/2005/8/layout/cycle2"/>
    <dgm:cxn modelId="{27E798C9-2CE5-452E-AE19-C744618FAF43}" type="presParOf" srcId="{7A3002A9-BD33-4BD5-A8A3-95A50C66E87D}" destId="{63CAF73A-0DED-4F8B-B99D-844B955AEECE}" srcOrd="3" destOrd="0" presId="urn:microsoft.com/office/officeart/2005/8/layout/cycle2"/>
    <dgm:cxn modelId="{CD85264C-8CBA-47B6-A9E1-A3A488A59E58}" type="presParOf" srcId="{63CAF73A-0DED-4F8B-B99D-844B955AEECE}" destId="{5B9BE5A8-8894-46D0-B64E-962E488B482B}" srcOrd="0" destOrd="0" presId="urn:microsoft.com/office/officeart/2005/8/layout/cycle2"/>
    <dgm:cxn modelId="{E058C46A-927D-4A6B-BB23-47CD0A4C4B0D}" type="presParOf" srcId="{7A3002A9-BD33-4BD5-A8A3-95A50C66E87D}" destId="{858BF2DB-9ABF-4C79-B825-CD20F3334894}" srcOrd="4" destOrd="0" presId="urn:microsoft.com/office/officeart/2005/8/layout/cycle2"/>
    <dgm:cxn modelId="{7920FBF7-4D8D-4611-A20E-ABAE9C7552D1}" type="presParOf" srcId="{7A3002A9-BD33-4BD5-A8A3-95A50C66E87D}" destId="{094CA233-57A5-42FB-B6CC-D32B17FC11DC}" srcOrd="5" destOrd="0" presId="urn:microsoft.com/office/officeart/2005/8/layout/cycle2"/>
    <dgm:cxn modelId="{32B72B61-9D23-4A84-A1DF-C1737F9823DA}" type="presParOf" srcId="{094CA233-57A5-42FB-B6CC-D32B17FC11DC}" destId="{28BFBCE0-695C-447E-A2D0-561127917577}" srcOrd="0" destOrd="0" presId="urn:microsoft.com/office/officeart/2005/8/layout/cycle2"/>
    <dgm:cxn modelId="{1BE49A1C-2F2F-4D7D-B34D-EAE61B63391E}" type="presParOf" srcId="{7A3002A9-BD33-4BD5-A8A3-95A50C66E87D}" destId="{7AF5B859-A549-46B1-86F0-371BBB22E746}" srcOrd="6" destOrd="0" presId="urn:microsoft.com/office/officeart/2005/8/layout/cycle2"/>
    <dgm:cxn modelId="{4B4FBA3C-49AC-48B5-BCA9-5C1335BD8A9D}" type="presParOf" srcId="{7A3002A9-BD33-4BD5-A8A3-95A50C66E87D}" destId="{33348007-D82E-45ED-BD97-4338E96C223B}" srcOrd="7" destOrd="0" presId="urn:microsoft.com/office/officeart/2005/8/layout/cycle2"/>
    <dgm:cxn modelId="{383A0855-2C86-4272-848E-BE095BF9CD19}" type="presParOf" srcId="{33348007-D82E-45ED-BD97-4338E96C223B}" destId="{2A560A97-AE30-406E-B9B1-6DE2D718271A}" srcOrd="0" destOrd="0" presId="urn:microsoft.com/office/officeart/2005/8/layout/cycle2"/>
    <dgm:cxn modelId="{158D014D-807A-4B74-98F6-B7D5C1DB87A0}" type="presParOf" srcId="{7A3002A9-BD33-4BD5-A8A3-95A50C66E87D}" destId="{5FC894AA-2DF1-41C0-BBA5-44284C129936}" srcOrd="8" destOrd="0" presId="urn:microsoft.com/office/officeart/2005/8/layout/cycle2"/>
    <dgm:cxn modelId="{9DADCD3A-1CD8-4521-B592-245AD6A8EAD1}" type="presParOf" srcId="{7A3002A9-BD33-4BD5-A8A3-95A50C66E87D}" destId="{4E5A126A-6677-4B6D-ABE2-77DF06EEA0C9}" srcOrd="9" destOrd="0" presId="urn:microsoft.com/office/officeart/2005/8/layout/cycle2"/>
    <dgm:cxn modelId="{B2844C53-23DB-42D6-8FD8-3432A01B5A64}" type="presParOf" srcId="{4E5A126A-6677-4B6D-ABE2-77DF06EEA0C9}" destId="{757C1F66-EC4E-475C-978A-EFD7B03B408B}" srcOrd="0" destOrd="0" presId="urn:microsoft.com/office/officeart/2005/8/layout/cycle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580DA4-2D83-4AB7-B5A3-539FBD83437D}" type="doc">
      <dgm:prSet loTypeId="urn:microsoft.com/office/officeart/2008/layout/VerticalCurvedList" loCatId="list" qsTypeId="urn:microsoft.com/office/officeart/2005/8/quickstyle/3d2" qsCatId="3D" csTypeId="urn:microsoft.com/office/officeart/2005/8/colors/colorful2" csCatId="colorful" phldr="1"/>
      <dgm:spPr/>
      <dgm:t>
        <a:bodyPr/>
        <a:lstStyle/>
        <a:p>
          <a:endParaRPr lang="en-US"/>
        </a:p>
      </dgm:t>
    </dgm:pt>
    <dgm:pt modelId="{94A4EFD3-B6A9-46C5-80A5-C1BC1AE706BE}">
      <dgm:prSet phldrT="[Testo]" custT="1"/>
      <dgm:spPr/>
      <dgm:t>
        <a:bodyPr/>
        <a:lstStyle/>
        <a:p>
          <a:r>
            <a:rPr lang="en-US" sz="1600" noProof="0" dirty="0"/>
            <a:t>The World is </a:t>
          </a:r>
          <a:r>
            <a:rPr lang="en-US" sz="1600" b="1" noProof="0" dirty="0">
              <a:solidFill>
                <a:srgbClr val="FF0000"/>
              </a:solidFill>
            </a:rPr>
            <a:t>far from being on track </a:t>
          </a:r>
          <a:r>
            <a:rPr lang="en-US" sz="1600" noProof="0" dirty="0"/>
            <a:t>to achieve the goal of 1.5°C temperature increase</a:t>
          </a:r>
        </a:p>
      </dgm:t>
    </dgm:pt>
    <dgm:pt modelId="{7C5F03D5-26DE-401F-9100-68B92E0BBB0C}" type="parTrans" cxnId="{9B82639A-9A16-4474-BA15-909E6EB0F821}">
      <dgm:prSet/>
      <dgm:spPr/>
      <dgm:t>
        <a:bodyPr/>
        <a:lstStyle/>
        <a:p>
          <a:endParaRPr lang="en-US" sz="1800"/>
        </a:p>
      </dgm:t>
    </dgm:pt>
    <dgm:pt modelId="{4DB70B3B-D77B-476F-9628-24632B926985}" type="sibTrans" cxnId="{9B82639A-9A16-4474-BA15-909E6EB0F821}">
      <dgm:prSet/>
      <dgm:spPr/>
      <dgm:t>
        <a:bodyPr/>
        <a:lstStyle/>
        <a:p>
          <a:endParaRPr lang="en-US" sz="1800"/>
        </a:p>
      </dgm:t>
    </dgm:pt>
    <dgm:pt modelId="{7D5E29FE-4E6C-450F-83C8-586E3342CD93}">
      <dgm:prSet phldrT="[Testo]" custT="1"/>
      <dgm:spPr/>
      <dgm:t>
        <a:bodyPr/>
        <a:lstStyle/>
        <a:p>
          <a:r>
            <a:rPr lang="en-US" sz="1600" noProof="0" dirty="0"/>
            <a:t>A </a:t>
          </a:r>
          <a:r>
            <a:rPr lang="en-US" sz="1600" b="1" noProof="0" dirty="0">
              <a:solidFill>
                <a:srgbClr val="FF0000"/>
              </a:solidFill>
            </a:rPr>
            <a:t>novel energy paradigm </a:t>
          </a:r>
          <a:r>
            <a:rPr lang="en-US" sz="1600" noProof="0" dirty="0"/>
            <a:t>must be mandatory implemented, based on smart energy networks and renewable</a:t>
          </a:r>
        </a:p>
      </dgm:t>
    </dgm:pt>
    <dgm:pt modelId="{7BB9A08C-B206-48BA-9674-8125FDA6AFEA}" type="parTrans" cxnId="{3586CB2B-73FE-45D7-910D-A453BC089025}">
      <dgm:prSet/>
      <dgm:spPr/>
      <dgm:t>
        <a:bodyPr/>
        <a:lstStyle/>
        <a:p>
          <a:endParaRPr lang="en-US" sz="1800"/>
        </a:p>
      </dgm:t>
    </dgm:pt>
    <dgm:pt modelId="{E9ECD708-A9E8-41CC-A993-95D9F649C534}" type="sibTrans" cxnId="{3586CB2B-73FE-45D7-910D-A453BC089025}">
      <dgm:prSet/>
      <dgm:spPr/>
      <dgm:t>
        <a:bodyPr/>
        <a:lstStyle/>
        <a:p>
          <a:endParaRPr lang="en-US" sz="1800"/>
        </a:p>
      </dgm:t>
    </dgm:pt>
    <dgm:pt modelId="{440CD781-56B3-4481-A1CB-E55421AFE4C3}">
      <dgm:prSet phldrT="[Testo]" custT="1"/>
      <dgm:spPr/>
      <dgm:t>
        <a:bodyPr/>
        <a:lstStyle/>
        <a:p>
          <a:r>
            <a:rPr lang="en-US" sz="1600" noProof="0" dirty="0"/>
            <a:t>In the future scenario a </a:t>
          </a:r>
          <a:r>
            <a:rPr lang="en-US" sz="1600" b="1" noProof="0" dirty="0">
              <a:solidFill>
                <a:srgbClr val="FF0000"/>
              </a:solidFill>
            </a:rPr>
            <a:t>massive electrification </a:t>
          </a:r>
          <a:r>
            <a:rPr lang="en-US" sz="1600" noProof="0" dirty="0"/>
            <a:t>of user demand is expected, also considering the use of HP and 4° and 5° generation DHC</a:t>
          </a:r>
        </a:p>
      </dgm:t>
    </dgm:pt>
    <dgm:pt modelId="{2EA9B20A-2277-4230-B1B3-BA102B9C9FDB}" type="parTrans" cxnId="{67337F9D-E26B-4BC5-82BB-92BA0DDC62B8}">
      <dgm:prSet/>
      <dgm:spPr/>
      <dgm:t>
        <a:bodyPr/>
        <a:lstStyle/>
        <a:p>
          <a:endParaRPr lang="en-US" sz="1800"/>
        </a:p>
      </dgm:t>
    </dgm:pt>
    <dgm:pt modelId="{C052E6A0-6260-46B5-8736-DCBBF3972111}" type="sibTrans" cxnId="{67337F9D-E26B-4BC5-82BB-92BA0DDC62B8}">
      <dgm:prSet/>
      <dgm:spPr/>
      <dgm:t>
        <a:bodyPr/>
        <a:lstStyle/>
        <a:p>
          <a:endParaRPr lang="en-US" sz="1800"/>
        </a:p>
      </dgm:t>
    </dgm:pt>
    <dgm:pt modelId="{A30B46CE-F569-4EEF-B4D7-825D41D0809A}">
      <dgm:prSet phldrT="[Testo]" custT="1"/>
      <dgm:spPr/>
      <dgm:t>
        <a:bodyPr/>
        <a:lstStyle/>
        <a:p>
          <a:r>
            <a:rPr lang="en-US" sz="1600" noProof="0" dirty="0"/>
            <a:t>A dramatic increase of the VRE (mostly wind and PV) is expected pointing out the issue of the </a:t>
          </a:r>
          <a:r>
            <a:rPr lang="en-US" sz="1600" b="1" i="1" noProof="0" dirty="0">
              <a:solidFill>
                <a:srgbClr val="FF0000"/>
              </a:solidFill>
            </a:rPr>
            <a:t>mismatching</a:t>
          </a:r>
          <a:r>
            <a:rPr lang="en-US" sz="1600" noProof="0" dirty="0"/>
            <a:t> between renewable production and user demand </a:t>
          </a:r>
        </a:p>
      </dgm:t>
    </dgm:pt>
    <dgm:pt modelId="{D349E59C-B0EE-4F37-BE08-2EECA6FDA62B}" type="parTrans" cxnId="{AABB5845-4A44-4A27-8F2E-9F6BF8B9B210}">
      <dgm:prSet/>
      <dgm:spPr/>
      <dgm:t>
        <a:bodyPr/>
        <a:lstStyle/>
        <a:p>
          <a:endParaRPr lang="en-US" sz="1800"/>
        </a:p>
      </dgm:t>
    </dgm:pt>
    <dgm:pt modelId="{6B2710C9-C0A8-4D3B-8020-5E3B907AB75B}" type="sibTrans" cxnId="{AABB5845-4A44-4A27-8F2E-9F6BF8B9B210}">
      <dgm:prSet/>
      <dgm:spPr/>
      <dgm:t>
        <a:bodyPr/>
        <a:lstStyle/>
        <a:p>
          <a:endParaRPr lang="en-US" sz="1800"/>
        </a:p>
      </dgm:t>
    </dgm:pt>
    <dgm:pt modelId="{2B5B0BA4-01BE-4CDE-9217-5446A16ED8DD}">
      <dgm:prSet phldrT="[Testo]" custT="1"/>
      <dgm:spPr/>
      <dgm:t>
        <a:bodyPr/>
        <a:lstStyle/>
        <a:p>
          <a:r>
            <a:rPr lang="en-US" sz="1600" b="1" noProof="0" dirty="0">
              <a:solidFill>
                <a:srgbClr val="FF0000"/>
              </a:solidFill>
            </a:rPr>
            <a:t>P2X technology </a:t>
          </a:r>
          <a:r>
            <a:rPr lang="en-US" sz="1600" noProof="0" dirty="0"/>
            <a:t>will play a crucial role, converting the excess renewable production in: methane, hydrogen, </a:t>
          </a:r>
          <a:r>
            <a:rPr lang="en-US" sz="1600" noProof="0" dirty="0" err="1"/>
            <a:t>efuels</a:t>
          </a:r>
          <a:r>
            <a:rPr lang="en-US" sz="1600" noProof="0" dirty="0"/>
            <a:t>, heat, chemicals, etc. It can be also used as electrical storage</a:t>
          </a:r>
        </a:p>
      </dgm:t>
    </dgm:pt>
    <dgm:pt modelId="{75A4FAC5-8BBB-4A6C-9639-7E80D70DDAEC}" type="parTrans" cxnId="{65CDAB3C-5759-4BD8-BFE0-98C63448B9F7}">
      <dgm:prSet/>
      <dgm:spPr/>
      <dgm:t>
        <a:bodyPr/>
        <a:lstStyle/>
        <a:p>
          <a:endParaRPr lang="en-US" sz="1800"/>
        </a:p>
      </dgm:t>
    </dgm:pt>
    <dgm:pt modelId="{080EEE79-AF04-437A-B2C6-29BC80FDF1D1}" type="sibTrans" cxnId="{65CDAB3C-5759-4BD8-BFE0-98C63448B9F7}">
      <dgm:prSet/>
      <dgm:spPr/>
      <dgm:t>
        <a:bodyPr/>
        <a:lstStyle/>
        <a:p>
          <a:endParaRPr lang="en-US" sz="1800"/>
        </a:p>
      </dgm:t>
    </dgm:pt>
    <dgm:pt modelId="{6393546B-7CB9-4E5D-B81A-336D45651518}">
      <dgm:prSet phldrT="[Testo]" custT="1"/>
      <dgm:spPr/>
      <dgm:t>
        <a:bodyPr/>
        <a:lstStyle/>
        <a:p>
          <a:r>
            <a:rPr lang="en-US" sz="1600" noProof="0" dirty="0"/>
            <a:t>The integration of P2X in existing and novel smart energy networks is crucial to optimize system performance and to achieve a </a:t>
          </a:r>
          <a:r>
            <a:rPr lang="en-US" sz="1600" b="1" noProof="0" dirty="0">
              <a:solidFill>
                <a:srgbClr val="FF0000"/>
              </a:solidFill>
            </a:rPr>
            <a:t>reasonable economic profitability</a:t>
          </a:r>
        </a:p>
      </dgm:t>
    </dgm:pt>
    <dgm:pt modelId="{B28F68D0-C54F-4135-9091-C2FE0AD99B36}" type="parTrans" cxnId="{742E66A9-E874-4911-92FA-9CC6750CD32C}">
      <dgm:prSet/>
      <dgm:spPr/>
      <dgm:t>
        <a:bodyPr/>
        <a:lstStyle/>
        <a:p>
          <a:endParaRPr lang="en-US" sz="1800"/>
        </a:p>
      </dgm:t>
    </dgm:pt>
    <dgm:pt modelId="{FDA2EC1B-40DD-4AA0-8D1F-D0A7FF8388F3}" type="sibTrans" cxnId="{742E66A9-E874-4911-92FA-9CC6750CD32C}">
      <dgm:prSet/>
      <dgm:spPr/>
      <dgm:t>
        <a:bodyPr/>
        <a:lstStyle/>
        <a:p>
          <a:endParaRPr lang="en-US" sz="1800"/>
        </a:p>
      </dgm:t>
    </dgm:pt>
    <dgm:pt modelId="{5550B574-1966-457A-870E-B39FE85868C2}" type="pres">
      <dgm:prSet presAssocID="{87580DA4-2D83-4AB7-B5A3-539FBD83437D}" presName="Name0" presStyleCnt="0">
        <dgm:presLayoutVars>
          <dgm:chMax val="7"/>
          <dgm:chPref val="7"/>
          <dgm:dir/>
        </dgm:presLayoutVars>
      </dgm:prSet>
      <dgm:spPr/>
    </dgm:pt>
    <dgm:pt modelId="{D668B9F8-B348-498C-924E-8E2954903542}" type="pres">
      <dgm:prSet presAssocID="{87580DA4-2D83-4AB7-B5A3-539FBD83437D}" presName="Name1" presStyleCnt="0"/>
      <dgm:spPr/>
    </dgm:pt>
    <dgm:pt modelId="{F592D4E8-20D6-4022-B7AA-5810D1E8C14E}" type="pres">
      <dgm:prSet presAssocID="{87580DA4-2D83-4AB7-B5A3-539FBD83437D}" presName="cycle" presStyleCnt="0"/>
      <dgm:spPr/>
    </dgm:pt>
    <dgm:pt modelId="{D498D148-7DE9-4295-B7B7-9729951EA5B0}" type="pres">
      <dgm:prSet presAssocID="{87580DA4-2D83-4AB7-B5A3-539FBD83437D}" presName="srcNode" presStyleLbl="node1" presStyleIdx="0" presStyleCnt="6"/>
      <dgm:spPr/>
    </dgm:pt>
    <dgm:pt modelId="{E2E5A54D-DC85-416F-9085-990BA76CB9D8}" type="pres">
      <dgm:prSet presAssocID="{87580DA4-2D83-4AB7-B5A3-539FBD83437D}" presName="conn" presStyleLbl="parChTrans1D2" presStyleIdx="0" presStyleCnt="1"/>
      <dgm:spPr/>
    </dgm:pt>
    <dgm:pt modelId="{C22F4AFE-5A0E-467F-ADFD-92593320FE59}" type="pres">
      <dgm:prSet presAssocID="{87580DA4-2D83-4AB7-B5A3-539FBD83437D}" presName="extraNode" presStyleLbl="node1" presStyleIdx="0" presStyleCnt="6"/>
      <dgm:spPr/>
    </dgm:pt>
    <dgm:pt modelId="{620B16D8-C265-49AB-8F76-B11D234B45FF}" type="pres">
      <dgm:prSet presAssocID="{87580DA4-2D83-4AB7-B5A3-539FBD83437D}" presName="dstNode" presStyleLbl="node1" presStyleIdx="0" presStyleCnt="6"/>
      <dgm:spPr/>
    </dgm:pt>
    <dgm:pt modelId="{434E9E99-4EBD-4856-8A65-2E3165881972}" type="pres">
      <dgm:prSet presAssocID="{94A4EFD3-B6A9-46C5-80A5-C1BC1AE706BE}" presName="text_1" presStyleLbl="node1" presStyleIdx="0" presStyleCnt="6">
        <dgm:presLayoutVars>
          <dgm:bulletEnabled val="1"/>
        </dgm:presLayoutVars>
      </dgm:prSet>
      <dgm:spPr/>
    </dgm:pt>
    <dgm:pt modelId="{8D570FEB-0715-4EAC-ABCF-A057E67362D5}" type="pres">
      <dgm:prSet presAssocID="{94A4EFD3-B6A9-46C5-80A5-C1BC1AE706BE}" presName="accent_1" presStyleCnt="0"/>
      <dgm:spPr/>
    </dgm:pt>
    <dgm:pt modelId="{529A4270-D6DB-4406-9E1A-F1474DCC6C56}" type="pres">
      <dgm:prSet presAssocID="{94A4EFD3-B6A9-46C5-80A5-C1BC1AE706BE}" presName="accentRepeatNode" presStyleLbl="solidFgAcc1" presStyleIdx="0" presStyleCnt="6"/>
      <dgm:spPr/>
    </dgm:pt>
    <dgm:pt modelId="{E3FF5A06-430B-4C1E-80F6-850CD7BD9DF0}" type="pres">
      <dgm:prSet presAssocID="{7D5E29FE-4E6C-450F-83C8-586E3342CD93}" presName="text_2" presStyleLbl="node1" presStyleIdx="1" presStyleCnt="6">
        <dgm:presLayoutVars>
          <dgm:bulletEnabled val="1"/>
        </dgm:presLayoutVars>
      </dgm:prSet>
      <dgm:spPr/>
    </dgm:pt>
    <dgm:pt modelId="{DB9A9D8C-EAE5-44D2-A134-674BC5FA9DC4}" type="pres">
      <dgm:prSet presAssocID="{7D5E29FE-4E6C-450F-83C8-586E3342CD93}" presName="accent_2" presStyleCnt="0"/>
      <dgm:spPr/>
    </dgm:pt>
    <dgm:pt modelId="{6AF7891D-729B-4D33-8155-F148FC7A0614}" type="pres">
      <dgm:prSet presAssocID="{7D5E29FE-4E6C-450F-83C8-586E3342CD93}" presName="accentRepeatNode" presStyleLbl="solidFgAcc1" presStyleIdx="1" presStyleCnt="6"/>
      <dgm:spPr/>
    </dgm:pt>
    <dgm:pt modelId="{2F10353E-6E87-4804-BF12-9B2264769309}" type="pres">
      <dgm:prSet presAssocID="{440CD781-56B3-4481-A1CB-E55421AFE4C3}" presName="text_3" presStyleLbl="node1" presStyleIdx="2" presStyleCnt="6">
        <dgm:presLayoutVars>
          <dgm:bulletEnabled val="1"/>
        </dgm:presLayoutVars>
      </dgm:prSet>
      <dgm:spPr/>
    </dgm:pt>
    <dgm:pt modelId="{59ACE9C5-E7C7-43EA-9AA6-5563F31FA6D7}" type="pres">
      <dgm:prSet presAssocID="{440CD781-56B3-4481-A1CB-E55421AFE4C3}" presName="accent_3" presStyleCnt="0"/>
      <dgm:spPr/>
    </dgm:pt>
    <dgm:pt modelId="{51249900-CB9A-47EA-B4DA-71B0559BE2EE}" type="pres">
      <dgm:prSet presAssocID="{440CD781-56B3-4481-A1CB-E55421AFE4C3}" presName="accentRepeatNode" presStyleLbl="solidFgAcc1" presStyleIdx="2" presStyleCnt="6"/>
      <dgm:spPr/>
    </dgm:pt>
    <dgm:pt modelId="{2DA33BBC-184A-4203-9625-4D9BEA0F4E8B}" type="pres">
      <dgm:prSet presAssocID="{A30B46CE-F569-4EEF-B4D7-825D41D0809A}" presName="text_4" presStyleLbl="node1" presStyleIdx="3" presStyleCnt="6">
        <dgm:presLayoutVars>
          <dgm:bulletEnabled val="1"/>
        </dgm:presLayoutVars>
      </dgm:prSet>
      <dgm:spPr/>
    </dgm:pt>
    <dgm:pt modelId="{89779907-22FA-4918-8762-5BE10AB0F3E3}" type="pres">
      <dgm:prSet presAssocID="{A30B46CE-F569-4EEF-B4D7-825D41D0809A}" presName="accent_4" presStyleCnt="0"/>
      <dgm:spPr/>
    </dgm:pt>
    <dgm:pt modelId="{2E821D28-44CC-4822-821A-4B0084FE8A42}" type="pres">
      <dgm:prSet presAssocID="{A30B46CE-F569-4EEF-B4D7-825D41D0809A}" presName="accentRepeatNode" presStyleLbl="solidFgAcc1" presStyleIdx="3" presStyleCnt="6"/>
      <dgm:spPr/>
    </dgm:pt>
    <dgm:pt modelId="{9E2DD380-47EC-40E2-B03B-739053E04139}" type="pres">
      <dgm:prSet presAssocID="{2B5B0BA4-01BE-4CDE-9217-5446A16ED8DD}" presName="text_5" presStyleLbl="node1" presStyleIdx="4" presStyleCnt="6">
        <dgm:presLayoutVars>
          <dgm:bulletEnabled val="1"/>
        </dgm:presLayoutVars>
      </dgm:prSet>
      <dgm:spPr/>
    </dgm:pt>
    <dgm:pt modelId="{59FDC569-9AD0-446E-AA8E-F63A9A5D4828}" type="pres">
      <dgm:prSet presAssocID="{2B5B0BA4-01BE-4CDE-9217-5446A16ED8DD}" presName="accent_5" presStyleCnt="0"/>
      <dgm:spPr/>
    </dgm:pt>
    <dgm:pt modelId="{33C88273-09F3-47A4-9D38-7DE6912391EF}" type="pres">
      <dgm:prSet presAssocID="{2B5B0BA4-01BE-4CDE-9217-5446A16ED8DD}" presName="accentRepeatNode" presStyleLbl="solidFgAcc1" presStyleIdx="4" presStyleCnt="6"/>
      <dgm:spPr/>
    </dgm:pt>
    <dgm:pt modelId="{AC542994-545D-471F-BD5F-FA19AC19673B}" type="pres">
      <dgm:prSet presAssocID="{6393546B-7CB9-4E5D-B81A-336D45651518}" presName="text_6" presStyleLbl="node1" presStyleIdx="5" presStyleCnt="6">
        <dgm:presLayoutVars>
          <dgm:bulletEnabled val="1"/>
        </dgm:presLayoutVars>
      </dgm:prSet>
      <dgm:spPr/>
    </dgm:pt>
    <dgm:pt modelId="{E9499EC4-09D7-4AB1-8C6A-2E93A5D68774}" type="pres">
      <dgm:prSet presAssocID="{6393546B-7CB9-4E5D-B81A-336D45651518}" presName="accent_6" presStyleCnt="0"/>
      <dgm:spPr/>
    </dgm:pt>
    <dgm:pt modelId="{8225FAC6-118E-40B4-8AFA-EC74EE81BB38}" type="pres">
      <dgm:prSet presAssocID="{6393546B-7CB9-4E5D-B81A-336D45651518}" presName="accentRepeatNode" presStyleLbl="solidFgAcc1" presStyleIdx="5" presStyleCnt="6"/>
      <dgm:spPr/>
    </dgm:pt>
  </dgm:ptLst>
  <dgm:cxnLst>
    <dgm:cxn modelId="{3FCC0923-D113-4E86-B705-6505D2CBDA30}" type="presOf" srcId="{2B5B0BA4-01BE-4CDE-9217-5446A16ED8DD}" destId="{9E2DD380-47EC-40E2-B03B-739053E04139}" srcOrd="0" destOrd="0" presId="urn:microsoft.com/office/officeart/2008/layout/VerticalCurvedList"/>
    <dgm:cxn modelId="{3586CB2B-73FE-45D7-910D-A453BC089025}" srcId="{87580DA4-2D83-4AB7-B5A3-539FBD83437D}" destId="{7D5E29FE-4E6C-450F-83C8-586E3342CD93}" srcOrd="1" destOrd="0" parTransId="{7BB9A08C-B206-48BA-9674-8125FDA6AFEA}" sibTransId="{E9ECD708-A9E8-41CC-A993-95D9F649C534}"/>
    <dgm:cxn modelId="{DADBF638-DAE3-49A4-83D4-5DBE7610A7F9}" type="presOf" srcId="{A30B46CE-F569-4EEF-B4D7-825D41D0809A}" destId="{2DA33BBC-184A-4203-9625-4D9BEA0F4E8B}" srcOrd="0" destOrd="0" presId="urn:microsoft.com/office/officeart/2008/layout/VerticalCurvedList"/>
    <dgm:cxn modelId="{65CDAB3C-5759-4BD8-BFE0-98C63448B9F7}" srcId="{87580DA4-2D83-4AB7-B5A3-539FBD83437D}" destId="{2B5B0BA4-01BE-4CDE-9217-5446A16ED8DD}" srcOrd="4" destOrd="0" parTransId="{75A4FAC5-8BBB-4A6C-9639-7E80D70DDAEC}" sibTransId="{080EEE79-AF04-437A-B2C6-29BC80FDF1D1}"/>
    <dgm:cxn modelId="{33267540-B397-4FCE-AA41-63863128B6CF}" type="presOf" srcId="{440CD781-56B3-4481-A1CB-E55421AFE4C3}" destId="{2F10353E-6E87-4804-BF12-9B2264769309}" srcOrd="0" destOrd="0" presId="urn:microsoft.com/office/officeart/2008/layout/VerticalCurvedList"/>
    <dgm:cxn modelId="{AABB5845-4A44-4A27-8F2E-9F6BF8B9B210}" srcId="{87580DA4-2D83-4AB7-B5A3-539FBD83437D}" destId="{A30B46CE-F569-4EEF-B4D7-825D41D0809A}" srcOrd="3" destOrd="0" parTransId="{D349E59C-B0EE-4F37-BE08-2EECA6FDA62B}" sibTransId="{6B2710C9-C0A8-4D3B-8020-5E3B907AB75B}"/>
    <dgm:cxn modelId="{2C48EA96-2E99-4E2F-B396-C2B5FE6FC266}" type="presOf" srcId="{87580DA4-2D83-4AB7-B5A3-539FBD83437D}" destId="{5550B574-1966-457A-870E-B39FE85868C2}" srcOrd="0" destOrd="0" presId="urn:microsoft.com/office/officeart/2008/layout/VerticalCurvedList"/>
    <dgm:cxn modelId="{9B82639A-9A16-4474-BA15-909E6EB0F821}" srcId="{87580DA4-2D83-4AB7-B5A3-539FBD83437D}" destId="{94A4EFD3-B6A9-46C5-80A5-C1BC1AE706BE}" srcOrd="0" destOrd="0" parTransId="{7C5F03D5-26DE-401F-9100-68B92E0BBB0C}" sibTransId="{4DB70B3B-D77B-476F-9628-24632B926985}"/>
    <dgm:cxn modelId="{67337F9D-E26B-4BC5-82BB-92BA0DDC62B8}" srcId="{87580DA4-2D83-4AB7-B5A3-539FBD83437D}" destId="{440CD781-56B3-4481-A1CB-E55421AFE4C3}" srcOrd="2" destOrd="0" parTransId="{2EA9B20A-2277-4230-B1B3-BA102B9C9FDB}" sibTransId="{C052E6A0-6260-46B5-8736-DCBBF3972111}"/>
    <dgm:cxn modelId="{23D888A5-3DCB-4D10-A703-8A3ED276499D}" type="presOf" srcId="{4DB70B3B-D77B-476F-9628-24632B926985}" destId="{E2E5A54D-DC85-416F-9085-990BA76CB9D8}" srcOrd="0" destOrd="0" presId="urn:microsoft.com/office/officeart/2008/layout/VerticalCurvedList"/>
    <dgm:cxn modelId="{D668EDA5-4666-4778-A8D0-0DE9144E6410}" type="presOf" srcId="{94A4EFD3-B6A9-46C5-80A5-C1BC1AE706BE}" destId="{434E9E99-4EBD-4856-8A65-2E3165881972}" srcOrd="0" destOrd="0" presId="urn:microsoft.com/office/officeart/2008/layout/VerticalCurvedList"/>
    <dgm:cxn modelId="{742E66A9-E874-4911-92FA-9CC6750CD32C}" srcId="{87580DA4-2D83-4AB7-B5A3-539FBD83437D}" destId="{6393546B-7CB9-4E5D-B81A-336D45651518}" srcOrd="5" destOrd="0" parTransId="{B28F68D0-C54F-4135-9091-C2FE0AD99B36}" sibTransId="{FDA2EC1B-40DD-4AA0-8D1F-D0A7FF8388F3}"/>
    <dgm:cxn modelId="{995C58CF-FBFC-4002-8EFF-50F12811CF59}" type="presOf" srcId="{6393546B-7CB9-4E5D-B81A-336D45651518}" destId="{AC542994-545D-471F-BD5F-FA19AC19673B}" srcOrd="0" destOrd="0" presId="urn:microsoft.com/office/officeart/2008/layout/VerticalCurvedList"/>
    <dgm:cxn modelId="{E8E632E1-8C52-40AA-B524-F3151981162E}" type="presOf" srcId="{7D5E29FE-4E6C-450F-83C8-586E3342CD93}" destId="{E3FF5A06-430B-4C1E-80F6-850CD7BD9DF0}" srcOrd="0" destOrd="0" presId="urn:microsoft.com/office/officeart/2008/layout/VerticalCurvedList"/>
    <dgm:cxn modelId="{3E275636-FE91-4A0D-A76E-DCC5ED36F16A}" type="presParOf" srcId="{5550B574-1966-457A-870E-B39FE85868C2}" destId="{D668B9F8-B348-498C-924E-8E2954903542}" srcOrd="0" destOrd="0" presId="urn:microsoft.com/office/officeart/2008/layout/VerticalCurvedList"/>
    <dgm:cxn modelId="{02EE8A9A-01CD-4159-8A91-BDB911E69E2F}" type="presParOf" srcId="{D668B9F8-B348-498C-924E-8E2954903542}" destId="{F592D4E8-20D6-4022-B7AA-5810D1E8C14E}" srcOrd="0" destOrd="0" presId="urn:microsoft.com/office/officeart/2008/layout/VerticalCurvedList"/>
    <dgm:cxn modelId="{24C1315D-F23C-49D3-B73B-048EE1BCB19C}" type="presParOf" srcId="{F592D4E8-20D6-4022-B7AA-5810D1E8C14E}" destId="{D498D148-7DE9-4295-B7B7-9729951EA5B0}" srcOrd="0" destOrd="0" presId="urn:microsoft.com/office/officeart/2008/layout/VerticalCurvedList"/>
    <dgm:cxn modelId="{B15D1E0D-738C-4B13-A5F6-69F20CD1498D}" type="presParOf" srcId="{F592D4E8-20D6-4022-B7AA-5810D1E8C14E}" destId="{E2E5A54D-DC85-416F-9085-990BA76CB9D8}" srcOrd="1" destOrd="0" presId="urn:microsoft.com/office/officeart/2008/layout/VerticalCurvedList"/>
    <dgm:cxn modelId="{C34BD12B-A5E0-4E47-A677-D518849949C9}" type="presParOf" srcId="{F592D4E8-20D6-4022-B7AA-5810D1E8C14E}" destId="{C22F4AFE-5A0E-467F-ADFD-92593320FE59}" srcOrd="2" destOrd="0" presId="urn:microsoft.com/office/officeart/2008/layout/VerticalCurvedList"/>
    <dgm:cxn modelId="{BC6069C8-BEC7-4D43-9C02-993403AD4514}" type="presParOf" srcId="{F592D4E8-20D6-4022-B7AA-5810D1E8C14E}" destId="{620B16D8-C265-49AB-8F76-B11D234B45FF}" srcOrd="3" destOrd="0" presId="urn:microsoft.com/office/officeart/2008/layout/VerticalCurvedList"/>
    <dgm:cxn modelId="{8318F1CF-6F87-4C30-B25C-011366606C04}" type="presParOf" srcId="{D668B9F8-B348-498C-924E-8E2954903542}" destId="{434E9E99-4EBD-4856-8A65-2E3165881972}" srcOrd="1" destOrd="0" presId="urn:microsoft.com/office/officeart/2008/layout/VerticalCurvedList"/>
    <dgm:cxn modelId="{823774FC-CFF9-4BF2-911F-9559BD64A9BF}" type="presParOf" srcId="{D668B9F8-B348-498C-924E-8E2954903542}" destId="{8D570FEB-0715-4EAC-ABCF-A057E67362D5}" srcOrd="2" destOrd="0" presId="urn:microsoft.com/office/officeart/2008/layout/VerticalCurvedList"/>
    <dgm:cxn modelId="{3FA61ADD-1C25-4D9F-B3EB-B1987C4165C3}" type="presParOf" srcId="{8D570FEB-0715-4EAC-ABCF-A057E67362D5}" destId="{529A4270-D6DB-4406-9E1A-F1474DCC6C56}" srcOrd="0" destOrd="0" presId="urn:microsoft.com/office/officeart/2008/layout/VerticalCurvedList"/>
    <dgm:cxn modelId="{C9EFCF47-BF5B-4B4B-A76E-9F48A15906FB}" type="presParOf" srcId="{D668B9F8-B348-498C-924E-8E2954903542}" destId="{E3FF5A06-430B-4C1E-80F6-850CD7BD9DF0}" srcOrd="3" destOrd="0" presId="urn:microsoft.com/office/officeart/2008/layout/VerticalCurvedList"/>
    <dgm:cxn modelId="{3DC473E5-7873-4C71-93E6-1D015FB0A18E}" type="presParOf" srcId="{D668B9F8-B348-498C-924E-8E2954903542}" destId="{DB9A9D8C-EAE5-44D2-A134-674BC5FA9DC4}" srcOrd="4" destOrd="0" presId="urn:microsoft.com/office/officeart/2008/layout/VerticalCurvedList"/>
    <dgm:cxn modelId="{72F83AC8-8CCD-49C8-A914-C10D81172C23}" type="presParOf" srcId="{DB9A9D8C-EAE5-44D2-A134-674BC5FA9DC4}" destId="{6AF7891D-729B-4D33-8155-F148FC7A0614}" srcOrd="0" destOrd="0" presId="urn:microsoft.com/office/officeart/2008/layout/VerticalCurvedList"/>
    <dgm:cxn modelId="{AF08FDE6-1878-4EC6-A5B3-02AA01982248}" type="presParOf" srcId="{D668B9F8-B348-498C-924E-8E2954903542}" destId="{2F10353E-6E87-4804-BF12-9B2264769309}" srcOrd="5" destOrd="0" presId="urn:microsoft.com/office/officeart/2008/layout/VerticalCurvedList"/>
    <dgm:cxn modelId="{56F78B1F-FB2C-4ECC-8520-936F9ED35B51}" type="presParOf" srcId="{D668B9F8-B348-498C-924E-8E2954903542}" destId="{59ACE9C5-E7C7-43EA-9AA6-5563F31FA6D7}" srcOrd="6" destOrd="0" presId="urn:microsoft.com/office/officeart/2008/layout/VerticalCurvedList"/>
    <dgm:cxn modelId="{5C166437-C965-4BD3-85C4-440D58D1E3A2}" type="presParOf" srcId="{59ACE9C5-E7C7-43EA-9AA6-5563F31FA6D7}" destId="{51249900-CB9A-47EA-B4DA-71B0559BE2EE}" srcOrd="0" destOrd="0" presId="urn:microsoft.com/office/officeart/2008/layout/VerticalCurvedList"/>
    <dgm:cxn modelId="{8DB56A77-5E52-4574-98CA-8D936CE40AA9}" type="presParOf" srcId="{D668B9F8-B348-498C-924E-8E2954903542}" destId="{2DA33BBC-184A-4203-9625-4D9BEA0F4E8B}" srcOrd="7" destOrd="0" presId="urn:microsoft.com/office/officeart/2008/layout/VerticalCurvedList"/>
    <dgm:cxn modelId="{D1E1F49A-2A4B-404A-AC8F-532E4A0F6786}" type="presParOf" srcId="{D668B9F8-B348-498C-924E-8E2954903542}" destId="{89779907-22FA-4918-8762-5BE10AB0F3E3}" srcOrd="8" destOrd="0" presId="urn:microsoft.com/office/officeart/2008/layout/VerticalCurvedList"/>
    <dgm:cxn modelId="{C24BC3A4-8EAD-47E2-A2F5-247B198D602D}" type="presParOf" srcId="{89779907-22FA-4918-8762-5BE10AB0F3E3}" destId="{2E821D28-44CC-4822-821A-4B0084FE8A42}" srcOrd="0" destOrd="0" presId="urn:microsoft.com/office/officeart/2008/layout/VerticalCurvedList"/>
    <dgm:cxn modelId="{E691B082-9394-4DD0-9A68-749E7CAE4967}" type="presParOf" srcId="{D668B9F8-B348-498C-924E-8E2954903542}" destId="{9E2DD380-47EC-40E2-B03B-739053E04139}" srcOrd="9" destOrd="0" presId="urn:microsoft.com/office/officeart/2008/layout/VerticalCurvedList"/>
    <dgm:cxn modelId="{6F90F2B4-F6CD-471A-8A98-E3F6280D0C1D}" type="presParOf" srcId="{D668B9F8-B348-498C-924E-8E2954903542}" destId="{59FDC569-9AD0-446E-AA8E-F63A9A5D4828}" srcOrd="10" destOrd="0" presId="urn:microsoft.com/office/officeart/2008/layout/VerticalCurvedList"/>
    <dgm:cxn modelId="{47B662AD-0545-4A60-BC28-5AC856A96B58}" type="presParOf" srcId="{59FDC569-9AD0-446E-AA8E-F63A9A5D4828}" destId="{33C88273-09F3-47A4-9D38-7DE6912391EF}" srcOrd="0" destOrd="0" presId="urn:microsoft.com/office/officeart/2008/layout/VerticalCurvedList"/>
    <dgm:cxn modelId="{3B868711-4B23-4245-8B4A-4FE55E92B0D8}" type="presParOf" srcId="{D668B9F8-B348-498C-924E-8E2954903542}" destId="{AC542994-545D-471F-BD5F-FA19AC19673B}" srcOrd="11" destOrd="0" presId="urn:microsoft.com/office/officeart/2008/layout/VerticalCurvedList"/>
    <dgm:cxn modelId="{7A143657-4A61-406C-9D92-B979EA991BF9}" type="presParOf" srcId="{D668B9F8-B348-498C-924E-8E2954903542}" destId="{E9499EC4-09D7-4AB1-8C6A-2E93A5D68774}" srcOrd="12" destOrd="0" presId="urn:microsoft.com/office/officeart/2008/layout/VerticalCurvedList"/>
    <dgm:cxn modelId="{C5621DE0-9FE3-4191-83D7-2FC3F7270332}" type="presParOf" srcId="{E9499EC4-09D7-4AB1-8C6A-2E93A5D68774}" destId="{8225FAC6-118E-40B4-8AFA-EC74EE81BB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E246-BB34-43C2-83F2-F7FB0DA900EA}">
      <dsp:nvSpPr>
        <dsp:cNvPr id="0" name=""/>
        <dsp:cNvSpPr/>
      </dsp:nvSpPr>
      <dsp:spPr>
        <a:xfrm>
          <a:off x="4234" y="1644932"/>
          <a:ext cx="1575298" cy="630119"/>
        </a:xfrm>
        <a:prstGeom prst="chevron">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Green H2</a:t>
          </a:r>
        </a:p>
      </dsp:txBody>
      <dsp:txXfrm>
        <a:off x="319294" y="1644932"/>
        <a:ext cx="945179" cy="630119"/>
      </dsp:txXfrm>
    </dsp:sp>
    <dsp:sp modelId="{27DEC4AF-243F-462F-B0FC-F7C0BD2245C7}">
      <dsp:nvSpPr>
        <dsp:cNvPr id="0" name=""/>
        <dsp:cNvSpPr/>
      </dsp:nvSpPr>
      <dsp:spPr>
        <a:xfrm>
          <a:off x="1422003" y="1644932"/>
          <a:ext cx="1575298" cy="630119"/>
        </a:xfrm>
        <a:prstGeom prst="chevron">
          <a:avLst/>
        </a:prstGeom>
        <a:solidFill>
          <a:schemeClr val="accent4">
            <a:hueOff val="1496996"/>
            <a:satOff val="-8277"/>
            <a:lumOff val="-70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Bioenergy</a:t>
          </a:r>
        </a:p>
      </dsp:txBody>
      <dsp:txXfrm>
        <a:off x="1737063" y="1644932"/>
        <a:ext cx="945179" cy="630119"/>
      </dsp:txXfrm>
    </dsp:sp>
    <dsp:sp modelId="{D0371FBA-4947-4E6C-AACF-FE8DC36767E5}">
      <dsp:nvSpPr>
        <dsp:cNvPr id="0" name=""/>
        <dsp:cNvSpPr/>
      </dsp:nvSpPr>
      <dsp:spPr>
        <a:xfrm>
          <a:off x="2839772" y="1644932"/>
          <a:ext cx="1575298" cy="630119"/>
        </a:xfrm>
        <a:prstGeom prst="chevron">
          <a:avLst/>
        </a:prstGeom>
        <a:solidFill>
          <a:schemeClr val="accent4">
            <a:hueOff val="2993992"/>
            <a:satOff val="-16555"/>
            <a:lumOff val="-1412"/>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EV</a:t>
          </a:r>
        </a:p>
      </dsp:txBody>
      <dsp:txXfrm>
        <a:off x="3154832" y="1644932"/>
        <a:ext cx="945179" cy="630119"/>
      </dsp:txXfrm>
    </dsp:sp>
    <dsp:sp modelId="{5ECA483A-9AA2-465D-A93D-7C16EE50E3EC}">
      <dsp:nvSpPr>
        <dsp:cNvPr id="0" name=""/>
        <dsp:cNvSpPr/>
      </dsp:nvSpPr>
      <dsp:spPr>
        <a:xfrm>
          <a:off x="4257541" y="1644932"/>
          <a:ext cx="1575298" cy="630119"/>
        </a:xfrm>
        <a:prstGeom prst="chevron">
          <a:avLst/>
        </a:prstGeom>
        <a:solidFill>
          <a:schemeClr val="accent4">
            <a:hueOff val="4490988"/>
            <a:satOff val="-24832"/>
            <a:lumOff val="-2117"/>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Buildings</a:t>
          </a:r>
        </a:p>
      </dsp:txBody>
      <dsp:txXfrm>
        <a:off x="4572601" y="1644932"/>
        <a:ext cx="945179" cy="630119"/>
      </dsp:txXfrm>
    </dsp:sp>
    <dsp:sp modelId="{62E187AF-4338-42DB-A2D0-FE15243EAFB6}">
      <dsp:nvSpPr>
        <dsp:cNvPr id="0" name=""/>
        <dsp:cNvSpPr/>
      </dsp:nvSpPr>
      <dsp:spPr>
        <a:xfrm>
          <a:off x="5675309" y="1644932"/>
          <a:ext cx="1575298" cy="630119"/>
        </a:xfrm>
        <a:prstGeom prst="chevron">
          <a:avLst/>
        </a:prstGeom>
        <a:solidFill>
          <a:schemeClr val="accent4">
            <a:hueOff val="5987983"/>
            <a:satOff val="-33110"/>
            <a:lumOff val="-2823"/>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Energy networks</a:t>
          </a:r>
        </a:p>
      </dsp:txBody>
      <dsp:txXfrm>
        <a:off x="5990369" y="1644932"/>
        <a:ext cx="945179" cy="630119"/>
      </dsp:txXfrm>
    </dsp:sp>
    <dsp:sp modelId="{0336FC9F-DDDC-45FC-B981-302E49A15B3B}">
      <dsp:nvSpPr>
        <dsp:cNvPr id="0" name=""/>
        <dsp:cNvSpPr/>
      </dsp:nvSpPr>
      <dsp:spPr>
        <a:xfrm>
          <a:off x="7093078" y="1644932"/>
          <a:ext cx="1575298" cy="630119"/>
        </a:xfrm>
        <a:prstGeom prst="chevron">
          <a:avLst/>
        </a:prstGeom>
        <a:solidFill>
          <a:schemeClr val="accent4">
            <a:hueOff val="7484979"/>
            <a:satOff val="-41387"/>
            <a:lumOff val="-3529"/>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it-IT" sz="1700" b="1" i="1" kern="1200">
              <a:solidFill>
                <a:schemeClr val="tx1"/>
              </a:solidFill>
            </a:rPr>
            <a:t>Energy Storage</a:t>
          </a:r>
        </a:p>
      </dsp:txBody>
      <dsp:txXfrm>
        <a:off x="7408138" y="1644932"/>
        <a:ext cx="945179" cy="630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34D1B-DC64-46A8-962A-28AB5AE10B0A}">
      <dsp:nvSpPr>
        <dsp:cNvPr id="0" name=""/>
        <dsp:cNvSpPr/>
      </dsp:nvSpPr>
      <dsp:spPr>
        <a:xfrm>
          <a:off x="2516" y="0"/>
          <a:ext cx="3575109" cy="2857519"/>
        </a:xfrm>
        <a:prstGeom prst="roundRect">
          <a:avLst>
            <a:gd name="adj" fmla="val 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i="1" kern="1200" noProof="0">
              <a:solidFill>
                <a:srgbClr val="FFFF00"/>
              </a:solidFill>
            </a:rPr>
            <a:t>Resources</a:t>
          </a:r>
        </a:p>
      </dsp:txBody>
      <dsp:txXfrm rot="16200000">
        <a:off x="-811555" y="814072"/>
        <a:ext cx="2343166" cy="715021"/>
      </dsp:txXfrm>
    </dsp:sp>
    <dsp:sp modelId="{2AD2071D-8BBF-43E2-BEE3-149DDA1E9456}">
      <dsp:nvSpPr>
        <dsp:cNvPr id="0" name=""/>
        <dsp:cNvSpPr/>
      </dsp:nvSpPr>
      <dsp:spPr>
        <a:xfrm>
          <a:off x="717538" y="0"/>
          <a:ext cx="2663456" cy="2857519"/>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u="sng" kern="1200" noProof="0">
              <a:solidFill>
                <a:srgbClr val="FFFF00"/>
              </a:solidFill>
            </a:rPr>
            <a:t>Fossil fuels: </a:t>
          </a:r>
        </a:p>
        <a:p>
          <a:pPr marL="0" lvl="0" indent="0" algn="l" defTabSz="889000">
            <a:lnSpc>
              <a:spcPct val="90000"/>
            </a:lnSpc>
            <a:spcBef>
              <a:spcPct val="0"/>
            </a:spcBef>
            <a:spcAft>
              <a:spcPct val="35000"/>
            </a:spcAft>
            <a:buNone/>
          </a:pPr>
          <a:r>
            <a:rPr lang="en-US" sz="2000" kern="1200" noProof="0">
              <a:solidFill>
                <a:srgbClr val="FFFF00"/>
              </a:solidFill>
            </a:rPr>
            <a:t>Oil, Natural gas, Coal, etc.</a:t>
          </a:r>
        </a:p>
        <a:p>
          <a:pPr marL="0" lvl="0" indent="0" algn="l" defTabSz="889000">
            <a:lnSpc>
              <a:spcPct val="90000"/>
            </a:lnSpc>
            <a:spcBef>
              <a:spcPct val="0"/>
            </a:spcBef>
            <a:spcAft>
              <a:spcPct val="35000"/>
            </a:spcAft>
            <a:buNone/>
          </a:pPr>
          <a:r>
            <a:rPr lang="en-US" sz="2000" b="1" i="0" u="sng" kern="1200" noProof="0">
              <a:solidFill>
                <a:srgbClr val="FFFF00"/>
              </a:solidFill>
            </a:rPr>
            <a:t>Renewable energy </a:t>
          </a:r>
        </a:p>
        <a:p>
          <a:pPr marL="0" lvl="0" indent="0" algn="l" defTabSz="889000">
            <a:lnSpc>
              <a:spcPct val="90000"/>
            </a:lnSpc>
            <a:spcBef>
              <a:spcPct val="0"/>
            </a:spcBef>
            <a:spcAft>
              <a:spcPct val="35000"/>
            </a:spcAft>
            <a:buNone/>
          </a:pPr>
          <a:r>
            <a:rPr lang="en-US" sz="2000" kern="1200" noProof="0">
              <a:solidFill>
                <a:srgbClr val="FFFF00"/>
              </a:solidFill>
            </a:rPr>
            <a:t>Sun, Wind, Biomass, etc</a:t>
          </a:r>
        </a:p>
        <a:p>
          <a:pPr marL="0" lvl="0" indent="0" algn="l" defTabSz="889000">
            <a:lnSpc>
              <a:spcPct val="90000"/>
            </a:lnSpc>
            <a:spcBef>
              <a:spcPct val="0"/>
            </a:spcBef>
            <a:spcAft>
              <a:spcPct val="35000"/>
            </a:spcAft>
            <a:buNone/>
          </a:pPr>
          <a:r>
            <a:rPr lang="en-US" sz="2000" b="1" i="0" u="sng" kern="1200" noProof="0">
              <a:solidFill>
                <a:srgbClr val="FFFF00"/>
              </a:solidFill>
            </a:rPr>
            <a:t>Natural resources</a:t>
          </a:r>
        </a:p>
        <a:p>
          <a:pPr marL="0" lvl="0" indent="0" algn="l" defTabSz="889000">
            <a:lnSpc>
              <a:spcPct val="90000"/>
            </a:lnSpc>
            <a:spcBef>
              <a:spcPct val="0"/>
            </a:spcBef>
            <a:spcAft>
              <a:spcPct val="35000"/>
            </a:spcAft>
            <a:buNone/>
          </a:pPr>
          <a:r>
            <a:rPr lang="en-US" sz="2000" b="0" i="0" u="none" kern="1200" noProof="0">
              <a:solidFill>
                <a:srgbClr val="FFFF00"/>
              </a:solidFill>
            </a:rPr>
            <a:t>Maize, Sugar Cane, etc</a:t>
          </a:r>
          <a:r>
            <a:rPr lang="en-US" sz="2000" b="1" i="0" u="sng" kern="1200" noProof="0">
              <a:solidFill>
                <a:srgbClr val="FFFF00"/>
              </a:solidFill>
            </a:rPr>
            <a:t> </a:t>
          </a:r>
        </a:p>
        <a:p>
          <a:pPr marL="0" lvl="0" indent="0" algn="l" defTabSz="889000">
            <a:lnSpc>
              <a:spcPct val="90000"/>
            </a:lnSpc>
            <a:spcBef>
              <a:spcPct val="0"/>
            </a:spcBef>
            <a:spcAft>
              <a:spcPct val="35000"/>
            </a:spcAft>
            <a:buNone/>
          </a:pPr>
          <a:endParaRPr lang="en-US" sz="2000" kern="1200" noProof="0">
            <a:solidFill>
              <a:srgbClr val="FFFF00"/>
            </a:solidFill>
          </a:endParaRPr>
        </a:p>
        <a:p>
          <a:pPr marL="0" lvl="0" indent="0" algn="l" defTabSz="889000">
            <a:lnSpc>
              <a:spcPct val="90000"/>
            </a:lnSpc>
            <a:spcBef>
              <a:spcPct val="0"/>
            </a:spcBef>
            <a:spcAft>
              <a:spcPct val="35000"/>
            </a:spcAft>
            <a:buNone/>
          </a:pPr>
          <a:endParaRPr lang="en-US" sz="2400" kern="1200" noProof="0">
            <a:solidFill>
              <a:srgbClr val="FFFF00"/>
            </a:solidFill>
          </a:endParaRPr>
        </a:p>
        <a:p>
          <a:pPr marL="0" lvl="0" indent="0" algn="l" defTabSz="889000">
            <a:lnSpc>
              <a:spcPct val="90000"/>
            </a:lnSpc>
            <a:spcBef>
              <a:spcPct val="0"/>
            </a:spcBef>
            <a:spcAft>
              <a:spcPct val="35000"/>
            </a:spcAft>
            <a:buNone/>
          </a:pPr>
          <a:endParaRPr lang="en-US" sz="2400" kern="1200" noProof="0">
            <a:solidFill>
              <a:srgbClr val="FFFF00"/>
            </a:solidFill>
          </a:endParaRPr>
        </a:p>
      </dsp:txBody>
      <dsp:txXfrm>
        <a:off x="717538" y="0"/>
        <a:ext cx="2663456" cy="2857519"/>
      </dsp:txXfrm>
    </dsp:sp>
    <dsp:sp modelId="{DA7F1516-465E-4B5C-A4B2-5B1132137BB8}">
      <dsp:nvSpPr>
        <dsp:cNvPr id="0" name=""/>
        <dsp:cNvSpPr/>
      </dsp:nvSpPr>
      <dsp:spPr>
        <a:xfrm>
          <a:off x="3702754" y="0"/>
          <a:ext cx="794889" cy="2857519"/>
        </a:xfrm>
        <a:prstGeom prst="roundRect">
          <a:avLst>
            <a:gd name="adj" fmla="val 5000"/>
          </a:avLst>
        </a:prstGeom>
        <a:solidFill>
          <a:schemeClr val="accent3">
            <a:hueOff val="-808782"/>
            <a:satOff val="20694"/>
            <a:lumOff val="78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i="1" kern="1200" noProof="0"/>
            <a:t>Polygeneration</a:t>
          </a:r>
        </a:p>
      </dsp:txBody>
      <dsp:txXfrm rot="16200000">
        <a:off x="2610660" y="1092094"/>
        <a:ext cx="2343166" cy="158977"/>
      </dsp:txXfrm>
    </dsp:sp>
    <dsp:sp modelId="{FEE7CB26-4F9D-4BC3-9EA7-882EF7835845}">
      <dsp:nvSpPr>
        <dsp:cNvPr id="0" name=""/>
        <dsp:cNvSpPr/>
      </dsp:nvSpPr>
      <dsp:spPr>
        <a:xfrm rot="5400000">
          <a:off x="3510653" y="2181591"/>
          <a:ext cx="419952" cy="536266"/>
        </a:xfrm>
        <a:prstGeom prst="flowChartExtra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1288EF-4DF1-49AE-A74A-77A3B9E3CE87}">
      <dsp:nvSpPr>
        <dsp:cNvPr id="0" name=""/>
        <dsp:cNvSpPr/>
      </dsp:nvSpPr>
      <dsp:spPr>
        <a:xfrm>
          <a:off x="4063298" y="0"/>
          <a:ext cx="592192" cy="2857519"/>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en-US" sz="3600" kern="1200" noProof="0"/>
            <a:t>  </a:t>
          </a:r>
        </a:p>
      </dsp:txBody>
      <dsp:txXfrm>
        <a:off x="4063298" y="0"/>
        <a:ext cx="592192" cy="2857519"/>
      </dsp:txXfrm>
    </dsp:sp>
    <dsp:sp modelId="{E87B55F3-84A8-47D1-8B01-A797BB64A0FD}">
      <dsp:nvSpPr>
        <dsp:cNvPr id="0" name=""/>
        <dsp:cNvSpPr/>
      </dsp:nvSpPr>
      <dsp:spPr>
        <a:xfrm>
          <a:off x="4783136" y="0"/>
          <a:ext cx="3575109" cy="2857519"/>
        </a:xfrm>
        <a:prstGeom prst="roundRect">
          <a:avLst>
            <a:gd name="adj" fmla="val 5000"/>
          </a:avLst>
        </a:prstGeom>
        <a:solidFill>
          <a:schemeClr val="accent3">
            <a:hueOff val="-1617565"/>
            <a:satOff val="41387"/>
            <a:lumOff val="156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i="1" kern="1200" noProof="0">
              <a:solidFill>
                <a:schemeClr val="accent1">
                  <a:lumMod val="50000"/>
                </a:schemeClr>
              </a:solidFill>
            </a:rPr>
            <a:t>Products</a:t>
          </a:r>
        </a:p>
      </dsp:txBody>
      <dsp:txXfrm rot="16200000">
        <a:off x="3969064" y="814072"/>
        <a:ext cx="2343166" cy="715021"/>
      </dsp:txXfrm>
    </dsp:sp>
    <dsp:sp modelId="{2868A608-FE66-4D4D-A105-5C669FCD3A24}">
      <dsp:nvSpPr>
        <dsp:cNvPr id="0" name=""/>
        <dsp:cNvSpPr/>
      </dsp:nvSpPr>
      <dsp:spPr>
        <a:xfrm rot="5400000">
          <a:off x="4588519" y="2181591"/>
          <a:ext cx="419952" cy="536266"/>
        </a:xfrm>
        <a:prstGeom prst="flowChartExtract">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6EFBB227-D3B2-4DE1-AE00-F38E1E2D9DA8}">
      <dsp:nvSpPr>
        <dsp:cNvPr id="0" name=""/>
        <dsp:cNvSpPr/>
      </dsp:nvSpPr>
      <dsp:spPr>
        <a:xfrm>
          <a:off x="5498158" y="0"/>
          <a:ext cx="2663456" cy="2857519"/>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u="sng" kern="1200" noProof="0">
              <a:solidFill>
                <a:schemeClr val="accent1">
                  <a:lumMod val="50000"/>
                </a:schemeClr>
              </a:solidFill>
            </a:rPr>
            <a:t>Energy vectors:</a:t>
          </a:r>
        </a:p>
        <a:p>
          <a:pPr marL="0" lvl="0" indent="0" algn="l" defTabSz="889000">
            <a:lnSpc>
              <a:spcPct val="90000"/>
            </a:lnSpc>
            <a:spcBef>
              <a:spcPct val="0"/>
            </a:spcBef>
            <a:spcAft>
              <a:spcPct val="35000"/>
            </a:spcAft>
            <a:buNone/>
          </a:pPr>
          <a:r>
            <a:rPr lang="en-US" sz="2000" kern="1200" noProof="0">
              <a:solidFill>
                <a:schemeClr val="accent1">
                  <a:lumMod val="50000"/>
                </a:schemeClr>
              </a:solidFill>
            </a:rPr>
            <a:t>Electricity, Cool, Heat, etc.</a:t>
          </a:r>
        </a:p>
        <a:p>
          <a:pPr marL="0" lvl="0" indent="0" algn="l" defTabSz="889000">
            <a:lnSpc>
              <a:spcPct val="90000"/>
            </a:lnSpc>
            <a:spcBef>
              <a:spcPct val="0"/>
            </a:spcBef>
            <a:spcAft>
              <a:spcPct val="35000"/>
            </a:spcAft>
            <a:buNone/>
          </a:pPr>
          <a:r>
            <a:rPr lang="en-US" sz="2000" b="1" u="sng" kern="1200" noProof="0">
              <a:solidFill>
                <a:schemeClr val="accent1">
                  <a:lumMod val="50000"/>
                </a:schemeClr>
              </a:solidFill>
            </a:rPr>
            <a:t>Energy Products:</a:t>
          </a:r>
        </a:p>
        <a:p>
          <a:pPr marL="0" lvl="0" indent="0" algn="l" defTabSz="889000">
            <a:lnSpc>
              <a:spcPct val="90000"/>
            </a:lnSpc>
            <a:spcBef>
              <a:spcPct val="0"/>
            </a:spcBef>
            <a:spcAft>
              <a:spcPct val="35000"/>
            </a:spcAft>
            <a:buNone/>
          </a:pPr>
          <a:r>
            <a:rPr lang="en-US" sz="2000" kern="1200" noProof="0">
              <a:solidFill>
                <a:schemeClr val="accent1">
                  <a:lumMod val="50000"/>
                </a:schemeClr>
              </a:solidFill>
            </a:rPr>
            <a:t>Hydrogen, Ethanol, Methanol,  Biogas, </a:t>
          </a:r>
          <a:r>
            <a:rPr lang="en-US" sz="2000" kern="1200" noProof="0" err="1">
              <a:solidFill>
                <a:schemeClr val="accent1">
                  <a:lumMod val="50000"/>
                </a:schemeClr>
              </a:solidFill>
            </a:rPr>
            <a:t>Syngas</a:t>
          </a:r>
          <a:r>
            <a:rPr lang="en-US" sz="2000" kern="1200" noProof="0">
              <a:solidFill>
                <a:schemeClr val="accent1">
                  <a:lumMod val="50000"/>
                </a:schemeClr>
              </a:solidFill>
            </a:rPr>
            <a:t>,  Steam, etc</a:t>
          </a:r>
        </a:p>
        <a:p>
          <a:pPr marL="0" lvl="0" indent="0" algn="l" defTabSz="889000">
            <a:lnSpc>
              <a:spcPct val="90000"/>
            </a:lnSpc>
            <a:spcBef>
              <a:spcPct val="0"/>
            </a:spcBef>
            <a:spcAft>
              <a:spcPct val="35000"/>
            </a:spcAft>
            <a:buNone/>
          </a:pPr>
          <a:r>
            <a:rPr lang="en-US" sz="2000" b="1" u="sng" kern="1200" noProof="0">
              <a:solidFill>
                <a:schemeClr val="accent1">
                  <a:lumMod val="50000"/>
                </a:schemeClr>
              </a:solidFill>
            </a:rPr>
            <a:t>Non Energy products</a:t>
          </a:r>
        </a:p>
        <a:p>
          <a:pPr marL="0" lvl="0" indent="0" algn="l" defTabSz="889000">
            <a:lnSpc>
              <a:spcPct val="90000"/>
            </a:lnSpc>
            <a:spcBef>
              <a:spcPct val="0"/>
            </a:spcBef>
            <a:spcAft>
              <a:spcPct val="35000"/>
            </a:spcAft>
            <a:buNone/>
          </a:pPr>
          <a:r>
            <a:rPr lang="en-US" sz="2000" kern="1200" noProof="0">
              <a:solidFill>
                <a:schemeClr val="accent1">
                  <a:lumMod val="50000"/>
                </a:schemeClr>
              </a:solidFill>
            </a:rPr>
            <a:t>Drinking water, Sugar, CO</a:t>
          </a:r>
          <a:r>
            <a:rPr lang="en-US" sz="2000" kern="1200" baseline="-25000" noProof="0">
              <a:solidFill>
                <a:schemeClr val="accent1">
                  <a:lumMod val="50000"/>
                </a:schemeClr>
              </a:solidFill>
            </a:rPr>
            <a:t>2</a:t>
          </a:r>
          <a:r>
            <a:rPr lang="en-US" sz="2000" kern="1200" noProof="0">
              <a:solidFill>
                <a:schemeClr val="accent1">
                  <a:lumMod val="50000"/>
                </a:schemeClr>
              </a:solidFill>
            </a:rPr>
            <a:t>, O</a:t>
          </a:r>
          <a:r>
            <a:rPr lang="en-US" sz="2000" kern="1200" baseline="-25000" noProof="0">
              <a:solidFill>
                <a:schemeClr val="accent1">
                  <a:lumMod val="50000"/>
                </a:schemeClr>
              </a:solidFill>
            </a:rPr>
            <a:t>2</a:t>
          </a:r>
          <a:r>
            <a:rPr lang="en-US" sz="2000" kern="1200" noProof="0">
              <a:solidFill>
                <a:schemeClr val="accent1">
                  <a:lumMod val="50000"/>
                </a:schemeClr>
              </a:solidFill>
            </a:rPr>
            <a:t>, etc </a:t>
          </a:r>
        </a:p>
      </dsp:txBody>
      <dsp:txXfrm>
        <a:off x="5498158" y="0"/>
        <a:ext cx="2663456" cy="2857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F466E-B0DD-4541-9533-BC945B636535}">
      <dsp:nvSpPr>
        <dsp:cNvPr id="0" name=""/>
        <dsp:cNvSpPr/>
      </dsp:nvSpPr>
      <dsp:spPr>
        <a:xfrm>
          <a:off x="801437" y="128484"/>
          <a:ext cx="2549922" cy="885554"/>
        </a:xfrm>
        <a:prstGeom prst="ellipse">
          <a:avLst/>
        </a:prstGeom>
        <a:solidFill>
          <a:schemeClr val="accent1">
            <a:tint val="50000"/>
            <a:alpha val="40000"/>
            <a:hueOff val="0"/>
            <a:satOff val="0"/>
            <a:lumOff val="0"/>
            <a:alphaOff val="0"/>
          </a:schemeClr>
        </a:solidFill>
        <a:ln w="100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0745ED6E-B40E-4D28-A652-B8C5D937BE0A}">
      <dsp:nvSpPr>
        <dsp:cNvPr id="0" name=""/>
        <dsp:cNvSpPr/>
      </dsp:nvSpPr>
      <dsp:spPr>
        <a:xfrm>
          <a:off x="1833266" y="2296907"/>
          <a:ext cx="494171" cy="316269"/>
        </a:xfrm>
        <a:prstGeom prst="down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D5134E2-D3C0-4A15-8158-BCC0F549435B}">
      <dsp:nvSpPr>
        <dsp:cNvPr id="0" name=""/>
        <dsp:cNvSpPr/>
      </dsp:nvSpPr>
      <dsp:spPr>
        <a:xfrm>
          <a:off x="894341" y="2549922"/>
          <a:ext cx="2372021" cy="593005"/>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it-IT" sz="2200" kern="1200"/>
            <a:t>CO</a:t>
          </a:r>
          <a:r>
            <a:rPr lang="it-IT" sz="2200" kern="1200" baseline="-25000"/>
            <a:t>2</a:t>
          </a:r>
          <a:endParaRPr lang="en-US" sz="2200" kern="1200" baseline="-25000"/>
        </a:p>
      </dsp:txBody>
      <dsp:txXfrm>
        <a:off x="894341" y="2549922"/>
        <a:ext cx="2372021" cy="593005"/>
      </dsp:txXfrm>
    </dsp:sp>
    <dsp:sp modelId="{38CE81B8-4AA5-40EF-BB50-64837F025D12}">
      <dsp:nvSpPr>
        <dsp:cNvPr id="0" name=""/>
        <dsp:cNvSpPr/>
      </dsp:nvSpPr>
      <dsp:spPr>
        <a:xfrm>
          <a:off x="1728502" y="1082432"/>
          <a:ext cx="889507" cy="889507"/>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a:t>Power &amp; industrial </a:t>
          </a:r>
          <a:r>
            <a:rPr lang="it-IT" sz="1300" kern="1200" err="1"/>
            <a:t>plants</a:t>
          </a:r>
          <a:endParaRPr lang="en-US" sz="1300" kern="1200"/>
        </a:p>
      </dsp:txBody>
      <dsp:txXfrm>
        <a:off x="1858767" y="1212697"/>
        <a:ext cx="628977" cy="628977"/>
      </dsp:txXfrm>
    </dsp:sp>
    <dsp:sp modelId="{4333888E-699C-4785-A626-F8CFA8F34A99}">
      <dsp:nvSpPr>
        <dsp:cNvPr id="0" name=""/>
        <dsp:cNvSpPr/>
      </dsp:nvSpPr>
      <dsp:spPr>
        <a:xfrm>
          <a:off x="1092010" y="415103"/>
          <a:ext cx="889507" cy="889507"/>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err="1"/>
            <a:t>Biomass</a:t>
          </a:r>
          <a:endParaRPr lang="en-US" sz="1300" kern="1200"/>
        </a:p>
      </dsp:txBody>
      <dsp:txXfrm>
        <a:off x="1222275" y="545368"/>
        <a:ext cx="628977" cy="628977"/>
      </dsp:txXfrm>
    </dsp:sp>
    <dsp:sp modelId="{84038F04-78A2-46F1-B618-C861A74CDD13}">
      <dsp:nvSpPr>
        <dsp:cNvPr id="0" name=""/>
        <dsp:cNvSpPr/>
      </dsp:nvSpPr>
      <dsp:spPr>
        <a:xfrm>
          <a:off x="2001285" y="200040"/>
          <a:ext cx="889507" cy="889507"/>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a:t>Ambient Air</a:t>
          </a:r>
          <a:endParaRPr lang="en-US" sz="1300" kern="1200"/>
        </a:p>
      </dsp:txBody>
      <dsp:txXfrm>
        <a:off x="2131550" y="330305"/>
        <a:ext cx="628977" cy="628977"/>
      </dsp:txXfrm>
    </dsp:sp>
    <dsp:sp modelId="{F55F390D-8BC6-4F17-9BB2-09B02E507363}">
      <dsp:nvSpPr>
        <dsp:cNvPr id="0" name=""/>
        <dsp:cNvSpPr/>
      </dsp:nvSpPr>
      <dsp:spPr>
        <a:xfrm>
          <a:off x="696673" y="19766"/>
          <a:ext cx="2767358" cy="2213886"/>
        </a:xfrm>
        <a:prstGeom prst="funnel">
          <a:avLst/>
        </a:prstGeom>
        <a:solidFill>
          <a:schemeClr val="lt1">
            <a:alpha val="40000"/>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A66D9-97B1-42F4-88E5-1F2CDC2DE14F}">
      <dsp:nvSpPr>
        <dsp:cNvPr id="0" name=""/>
        <dsp:cNvSpPr/>
      </dsp:nvSpPr>
      <dsp:spPr>
        <a:xfrm>
          <a:off x="2621979" y="106"/>
          <a:ext cx="1614041" cy="1614041"/>
        </a:xfrm>
        <a:prstGeom prst="ellipse">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it-IT" sz="1100" kern="1200">
              <a:effectLst/>
              <a:latin typeface="+mn-lt"/>
              <a:ea typeface="Times New Roman" panose="02020603050405020304" pitchFamily="18" charset="0"/>
            </a:rPr>
            <a:t>A novel </a:t>
          </a:r>
          <a:r>
            <a:rPr lang="it-IT" sz="1100" kern="1200" err="1">
              <a:effectLst/>
              <a:latin typeface="+mn-lt"/>
              <a:ea typeface="Times New Roman" panose="02020603050405020304" pitchFamily="18" charset="0"/>
            </a:rPr>
            <a:t>paradigm</a:t>
          </a:r>
          <a:r>
            <a:rPr lang="it-IT" sz="1100" kern="1200">
              <a:effectLst/>
              <a:latin typeface="+mn-lt"/>
              <a:ea typeface="Times New Roman" panose="02020603050405020304" pitchFamily="18" charset="0"/>
            </a:rPr>
            <a:t> </a:t>
          </a:r>
          <a:r>
            <a:rPr lang="it-IT" sz="1100" kern="1200" err="1">
              <a:effectLst/>
              <a:latin typeface="+mn-lt"/>
              <a:ea typeface="Times New Roman" panose="02020603050405020304" pitchFamily="18" charset="0"/>
            </a:rPr>
            <a:t>based</a:t>
          </a:r>
          <a:r>
            <a:rPr lang="it-IT" sz="1100" kern="1200">
              <a:effectLst/>
              <a:latin typeface="+mn-lt"/>
              <a:ea typeface="Times New Roman" panose="02020603050405020304" pitchFamily="18" charset="0"/>
            </a:rPr>
            <a:t> on the fuel </a:t>
          </a:r>
          <a:r>
            <a:rPr lang="it-IT" sz="1100" kern="1200" err="1">
              <a:effectLst/>
              <a:latin typeface="+mn-lt"/>
              <a:ea typeface="Times New Roman" panose="02020603050405020304" pitchFamily="18" charset="0"/>
            </a:rPr>
            <a:t>cells</a:t>
          </a:r>
          <a:r>
            <a:rPr lang="it-IT" sz="1100" kern="1200">
              <a:effectLst/>
              <a:latin typeface="+mn-lt"/>
              <a:ea typeface="Times New Roman" panose="02020603050405020304" pitchFamily="18" charset="0"/>
            </a:rPr>
            <a:t> and green </a:t>
          </a:r>
          <a:r>
            <a:rPr lang="it-IT" sz="1100" kern="1200" err="1">
              <a:effectLst/>
              <a:latin typeface="+mn-lt"/>
              <a:ea typeface="Times New Roman" panose="02020603050405020304" pitchFamily="18" charset="0"/>
            </a:rPr>
            <a:t>hydrogen</a:t>
          </a:r>
          <a:r>
            <a:rPr lang="it-IT" sz="1100" kern="1200">
              <a:effectLst/>
              <a:latin typeface="+mn-lt"/>
              <a:ea typeface="Times New Roman" panose="02020603050405020304" pitchFamily="18" charset="0"/>
            </a:rPr>
            <a:t> in </a:t>
          </a:r>
          <a:r>
            <a:rPr lang="it-IT" sz="1100" kern="1200" err="1">
              <a:effectLst/>
              <a:latin typeface="+mn-lt"/>
              <a:ea typeface="Times New Roman" panose="02020603050405020304" pitchFamily="18" charset="0"/>
            </a:rPr>
            <a:t>order</a:t>
          </a:r>
          <a:r>
            <a:rPr lang="it-IT" sz="1100" kern="1200">
              <a:effectLst/>
              <a:latin typeface="+mn-lt"/>
              <a:ea typeface="Times New Roman" panose="02020603050405020304" pitchFamily="18" charset="0"/>
            </a:rPr>
            <a:t> to </a:t>
          </a:r>
          <a:r>
            <a:rPr lang="it-IT" sz="1100" kern="1200" err="1">
              <a:effectLst/>
              <a:latin typeface="+mn-lt"/>
              <a:ea typeface="Times New Roman" panose="02020603050405020304" pitchFamily="18" charset="0"/>
            </a:rPr>
            <a:t>obtain</a:t>
          </a:r>
          <a:r>
            <a:rPr lang="it-IT" sz="1100" kern="1200">
              <a:effectLst/>
              <a:latin typeface="+mn-lt"/>
              <a:ea typeface="Times New Roman" panose="02020603050405020304" pitchFamily="18" charset="0"/>
            </a:rPr>
            <a:t> the production of </a:t>
          </a:r>
          <a:r>
            <a:rPr lang="it-IT" sz="1100" kern="1200" err="1">
              <a:effectLst/>
              <a:latin typeface="+mn-lt"/>
              <a:ea typeface="Times New Roman" panose="02020603050405020304" pitchFamily="18" charset="0"/>
            </a:rPr>
            <a:t>electric</a:t>
          </a:r>
          <a:r>
            <a:rPr lang="it-IT" sz="1100" kern="1200">
              <a:latin typeface="+mn-lt"/>
              <a:ea typeface="Times New Roman" panose="02020603050405020304" pitchFamily="18" charset="0"/>
            </a:rPr>
            <a:t>, </a:t>
          </a:r>
          <a:r>
            <a:rPr lang="it-IT" sz="1100" kern="1200" err="1">
              <a:latin typeface="+mn-lt"/>
              <a:ea typeface="Times New Roman" panose="02020603050405020304" pitchFamily="18" charset="0"/>
            </a:rPr>
            <a:t>thermal</a:t>
          </a:r>
          <a:r>
            <a:rPr lang="it-IT" sz="1100" kern="1200">
              <a:latin typeface="+mn-lt"/>
              <a:ea typeface="Times New Roman" panose="02020603050405020304" pitchFamily="18" charset="0"/>
            </a:rPr>
            <a:t> and </a:t>
          </a:r>
          <a:r>
            <a:rPr lang="it-IT" sz="1100" kern="1200" err="1">
              <a:latin typeface="+mn-lt"/>
              <a:ea typeface="Times New Roman" panose="02020603050405020304" pitchFamily="18" charset="0"/>
            </a:rPr>
            <a:t>cooling</a:t>
          </a:r>
          <a:r>
            <a:rPr lang="it-IT" sz="1100" kern="1200">
              <a:latin typeface="+mn-lt"/>
              <a:ea typeface="Times New Roman" panose="02020603050405020304" pitchFamily="18" charset="0"/>
            </a:rPr>
            <a:t> energy for </a:t>
          </a:r>
          <a:r>
            <a:rPr lang="it-IT" sz="1100" kern="1200" err="1">
              <a:latin typeface="+mn-lt"/>
              <a:ea typeface="Times New Roman" panose="02020603050405020304" pitchFamily="18" charset="0"/>
            </a:rPr>
            <a:t>several</a:t>
          </a:r>
          <a:r>
            <a:rPr lang="it-IT" sz="1100" kern="1200">
              <a:latin typeface="+mn-lt"/>
              <a:ea typeface="Times New Roman" panose="02020603050405020304" pitchFamily="18" charset="0"/>
            </a:rPr>
            <a:t> users.</a:t>
          </a:r>
          <a:endParaRPr lang="it-IT" sz="1100" kern="1200">
            <a:latin typeface="+mn-lt"/>
          </a:endParaRPr>
        </a:p>
      </dsp:txBody>
      <dsp:txXfrm>
        <a:off x="2858350" y="236477"/>
        <a:ext cx="1141299" cy="1141299"/>
      </dsp:txXfrm>
    </dsp:sp>
    <dsp:sp modelId="{8B11193E-63E0-439F-97A8-D42484788D3D}">
      <dsp:nvSpPr>
        <dsp:cNvPr id="0" name=""/>
        <dsp:cNvSpPr/>
      </dsp:nvSpPr>
      <dsp:spPr>
        <a:xfrm rot="2160000">
          <a:off x="4184803" y="1239436"/>
          <a:ext cx="428208" cy="54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a:off x="4197070" y="1310630"/>
        <a:ext cx="299746" cy="326842"/>
      </dsp:txXfrm>
    </dsp:sp>
    <dsp:sp modelId="{10D04033-FEE7-428A-93FE-244BC87D6C23}">
      <dsp:nvSpPr>
        <dsp:cNvPr id="0" name=""/>
        <dsp:cNvSpPr/>
      </dsp:nvSpPr>
      <dsp:spPr>
        <a:xfrm>
          <a:off x="4581404" y="1423711"/>
          <a:ext cx="1614041" cy="1614041"/>
        </a:xfrm>
        <a:prstGeom prst="ellipse">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latin typeface="Avenir Book" panose="02000503020000020003" pitchFamily="2" charset="0"/>
            </a:rPr>
            <a:t>The energy transition based on the distributed energy systems at low environmental impact.</a:t>
          </a:r>
          <a:endParaRPr lang="it-IT" sz="1200" kern="1200"/>
        </a:p>
      </dsp:txBody>
      <dsp:txXfrm>
        <a:off x="4817775" y="1660082"/>
        <a:ext cx="1141299" cy="1141299"/>
      </dsp:txXfrm>
    </dsp:sp>
    <dsp:sp modelId="{63CAF73A-0DED-4F8B-B99D-844B955AEECE}">
      <dsp:nvSpPr>
        <dsp:cNvPr id="0" name=""/>
        <dsp:cNvSpPr/>
      </dsp:nvSpPr>
      <dsp:spPr>
        <a:xfrm rot="6480000">
          <a:off x="4803848" y="3098557"/>
          <a:ext cx="428208" cy="54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rot="10800000">
        <a:off x="4887927" y="3146418"/>
        <a:ext cx="299746" cy="326842"/>
      </dsp:txXfrm>
    </dsp:sp>
    <dsp:sp modelId="{858BF2DB-9ABF-4C79-B825-CD20F3334894}">
      <dsp:nvSpPr>
        <dsp:cNvPr id="0" name=""/>
        <dsp:cNvSpPr/>
      </dsp:nvSpPr>
      <dsp:spPr>
        <a:xfrm>
          <a:off x="3832970" y="3727153"/>
          <a:ext cx="1614041" cy="1614041"/>
        </a:xfrm>
        <a:prstGeom prst="ellipse">
          <a:avLst/>
        </a:prstGeom>
        <a:solidFill>
          <a:srgbClr val="46DC86"/>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t>A system aims at reducing the energy dependency from foreign countries. </a:t>
          </a:r>
          <a:endParaRPr lang="it-IT" sz="1200" kern="1200"/>
        </a:p>
      </dsp:txBody>
      <dsp:txXfrm>
        <a:off x="4069341" y="3963524"/>
        <a:ext cx="1141299" cy="1141299"/>
      </dsp:txXfrm>
    </dsp:sp>
    <dsp:sp modelId="{094CA233-57A5-42FB-B6CC-D32B17FC11DC}">
      <dsp:nvSpPr>
        <dsp:cNvPr id="0" name=""/>
        <dsp:cNvSpPr/>
      </dsp:nvSpPr>
      <dsp:spPr>
        <a:xfrm rot="10800000">
          <a:off x="3227014" y="4261804"/>
          <a:ext cx="428208" cy="54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rot="10800000">
        <a:off x="3355476" y="4370752"/>
        <a:ext cx="299746" cy="326842"/>
      </dsp:txXfrm>
    </dsp:sp>
    <dsp:sp modelId="{7AF5B859-A549-46B1-86F0-371BBB22E746}">
      <dsp:nvSpPr>
        <dsp:cNvPr id="0" name=""/>
        <dsp:cNvSpPr/>
      </dsp:nvSpPr>
      <dsp:spPr>
        <a:xfrm>
          <a:off x="1410988" y="3727153"/>
          <a:ext cx="1614041" cy="1614041"/>
        </a:xfrm>
        <a:prstGeom prst="ellipse">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t>The development of innovative storage systems based on high energy density and competitive costs technologies.</a:t>
          </a:r>
          <a:endParaRPr lang="it-IT" sz="1200" kern="1200"/>
        </a:p>
      </dsp:txBody>
      <dsp:txXfrm>
        <a:off x="1647359" y="3963524"/>
        <a:ext cx="1141299" cy="1141299"/>
      </dsp:txXfrm>
    </dsp:sp>
    <dsp:sp modelId="{33348007-D82E-45ED-BD97-4338E96C223B}">
      <dsp:nvSpPr>
        <dsp:cNvPr id="0" name=""/>
        <dsp:cNvSpPr/>
      </dsp:nvSpPr>
      <dsp:spPr>
        <a:xfrm rot="15120000">
          <a:off x="1633432" y="3121609"/>
          <a:ext cx="428208" cy="54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rot="10800000">
        <a:off x="1717511" y="3291644"/>
        <a:ext cx="299746" cy="326842"/>
      </dsp:txXfrm>
    </dsp:sp>
    <dsp:sp modelId="{5FC894AA-2DF1-41C0-BBA5-44284C129936}">
      <dsp:nvSpPr>
        <dsp:cNvPr id="0" name=""/>
        <dsp:cNvSpPr/>
      </dsp:nvSpPr>
      <dsp:spPr>
        <a:xfrm>
          <a:off x="662554" y="1423711"/>
          <a:ext cx="1614041" cy="1614041"/>
        </a:xfrm>
        <a:prstGeom prst="ellipse">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t>The production from renewable energy sources in order to drastically limit the electricity from the grid.</a:t>
          </a:r>
          <a:endParaRPr lang="it-IT" sz="1200" kern="1200"/>
        </a:p>
      </dsp:txBody>
      <dsp:txXfrm>
        <a:off x="898925" y="1660082"/>
        <a:ext cx="1141299" cy="1141299"/>
      </dsp:txXfrm>
    </dsp:sp>
    <dsp:sp modelId="{4E5A126A-6677-4B6D-ABE2-77DF06EEA0C9}">
      <dsp:nvSpPr>
        <dsp:cNvPr id="0" name=""/>
        <dsp:cNvSpPr/>
      </dsp:nvSpPr>
      <dsp:spPr>
        <a:xfrm rot="19440000">
          <a:off x="2225378" y="1253683"/>
          <a:ext cx="428208" cy="54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a:off x="2237645" y="1400385"/>
        <a:ext cx="299746" cy="326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5A54D-DC85-416F-9085-990BA76CB9D8}">
      <dsp:nvSpPr>
        <dsp:cNvPr id="0" name=""/>
        <dsp:cNvSpPr/>
      </dsp:nvSpPr>
      <dsp:spPr>
        <a:xfrm>
          <a:off x="-5916242" y="-905372"/>
          <a:ext cx="7043145" cy="7043145"/>
        </a:xfrm>
        <a:prstGeom prst="blockArc">
          <a:avLst>
            <a:gd name="adj1" fmla="val 18900000"/>
            <a:gd name="adj2" fmla="val 2700000"/>
            <a:gd name="adj3" fmla="val 307"/>
          </a:avLst>
        </a:prstGeom>
        <a:noFill/>
        <a:ln w="1905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34E9E99-4EBD-4856-8A65-2E3165881972}">
      <dsp:nvSpPr>
        <dsp:cNvPr id="0" name=""/>
        <dsp:cNvSpPr/>
      </dsp:nvSpPr>
      <dsp:spPr>
        <a:xfrm>
          <a:off x="419775" y="275538"/>
          <a:ext cx="8650584" cy="550867"/>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The World is </a:t>
          </a:r>
          <a:r>
            <a:rPr lang="en-US" sz="1600" b="1" kern="1200" noProof="0" dirty="0">
              <a:solidFill>
                <a:srgbClr val="FF0000"/>
              </a:solidFill>
            </a:rPr>
            <a:t>far from being on track </a:t>
          </a:r>
          <a:r>
            <a:rPr lang="en-US" sz="1600" kern="1200" noProof="0" dirty="0"/>
            <a:t>to achieve the goal of 1.5°C temperature increase</a:t>
          </a:r>
        </a:p>
      </dsp:txBody>
      <dsp:txXfrm>
        <a:off x="419775" y="275538"/>
        <a:ext cx="8650584" cy="550867"/>
      </dsp:txXfrm>
    </dsp:sp>
    <dsp:sp modelId="{529A4270-D6DB-4406-9E1A-F1474DCC6C56}">
      <dsp:nvSpPr>
        <dsp:cNvPr id="0" name=""/>
        <dsp:cNvSpPr/>
      </dsp:nvSpPr>
      <dsp:spPr>
        <a:xfrm>
          <a:off x="75483" y="206679"/>
          <a:ext cx="688583" cy="688583"/>
        </a:xfrm>
        <a:prstGeom prst="ellipse">
          <a:avLst/>
        </a:prstGeom>
        <a:solidFill>
          <a:schemeClr val="lt1">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3FF5A06-430B-4C1E-80F6-850CD7BD9DF0}">
      <dsp:nvSpPr>
        <dsp:cNvPr id="0" name=""/>
        <dsp:cNvSpPr/>
      </dsp:nvSpPr>
      <dsp:spPr>
        <a:xfrm>
          <a:off x="872900" y="1101734"/>
          <a:ext cx="8197458" cy="550867"/>
        </a:xfrm>
        <a:prstGeom prst="rect">
          <a:avLst/>
        </a:prstGeom>
        <a:solidFill>
          <a:schemeClr val="accent2">
            <a:hueOff val="549268"/>
            <a:satOff val="-9762"/>
            <a:lumOff val="314"/>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A </a:t>
          </a:r>
          <a:r>
            <a:rPr lang="en-US" sz="1600" b="1" kern="1200" noProof="0" dirty="0">
              <a:solidFill>
                <a:srgbClr val="FF0000"/>
              </a:solidFill>
            </a:rPr>
            <a:t>novel energy paradigm </a:t>
          </a:r>
          <a:r>
            <a:rPr lang="en-US" sz="1600" kern="1200" noProof="0" dirty="0"/>
            <a:t>must be mandatory implemented, based on smart energy networks and renewable</a:t>
          </a:r>
        </a:p>
      </dsp:txBody>
      <dsp:txXfrm>
        <a:off x="872900" y="1101734"/>
        <a:ext cx="8197458" cy="550867"/>
      </dsp:txXfrm>
    </dsp:sp>
    <dsp:sp modelId="{6AF7891D-729B-4D33-8155-F148FC7A0614}">
      <dsp:nvSpPr>
        <dsp:cNvPr id="0" name=""/>
        <dsp:cNvSpPr/>
      </dsp:nvSpPr>
      <dsp:spPr>
        <a:xfrm>
          <a:off x="528609" y="1032875"/>
          <a:ext cx="688583" cy="688583"/>
        </a:xfrm>
        <a:prstGeom prst="ellipse">
          <a:avLst/>
        </a:prstGeom>
        <a:solidFill>
          <a:schemeClr val="lt1">
            <a:hueOff val="0"/>
            <a:satOff val="0"/>
            <a:lumOff val="0"/>
            <a:alphaOff val="0"/>
          </a:schemeClr>
        </a:solidFill>
        <a:ln w="10000" cap="flat" cmpd="sng" algn="ctr">
          <a:solidFill>
            <a:schemeClr val="accent2">
              <a:hueOff val="549268"/>
              <a:satOff val="-9762"/>
              <a:lumOff val="314"/>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F10353E-6E87-4804-BF12-9B2264769309}">
      <dsp:nvSpPr>
        <dsp:cNvPr id="0" name=""/>
        <dsp:cNvSpPr/>
      </dsp:nvSpPr>
      <dsp:spPr>
        <a:xfrm>
          <a:off x="1080103" y="1927930"/>
          <a:ext cx="7990255" cy="550867"/>
        </a:xfrm>
        <a:prstGeom prst="rect">
          <a:avLst/>
        </a:prstGeom>
        <a:solidFill>
          <a:schemeClr val="accent2">
            <a:hueOff val="1098536"/>
            <a:satOff val="-19523"/>
            <a:lumOff val="628"/>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In the future scenario a </a:t>
          </a:r>
          <a:r>
            <a:rPr lang="en-US" sz="1600" b="1" kern="1200" noProof="0" dirty="0">
              <a:solidFill>
                <a:srgbClr val="FF0000"/>
              </a:solidFill>
            </a:rPr>
            <a:t>massive electrification </a:t>
          </a:r>
          <a:r>
            <a:rPr lang="en-US" sz="1600" kern="1200" noProof="0" dirty="0"/>
            <a:t>of user demand is expected, also considering the use of HP and 4° and 5° generation DHC</a:t>
          </a:r>
        </a:p>
      </dsp:txBody>
      <dsp:txXfrm>
        <a:off x="1080103" y="1927930"/>
        <a:ext cx="7990255" cy="550867"/>
      </dsp:txXfrm>
    </dsp:sp>
    <dsp:sp modelId="{51249900-CB9A-47EA-B4DA-71B0559BE2EE}">
      <dsp:nvSpPr>
        <dsp:cNvPr id="0" name=""/>
        <dsp:cNvSpPr/>
      </dsp:nvSpPr>
      <dsp:spPr>
        <a:xfrm>
          <a:off x="735812" y="1859071"/>
          <a:ext cx="688583" cy="688583"/>
        </a:xfrm>
        <a:prstGeom prst="ellipse">
          <a:avLst/>
        </a:prstGeom>
        <a:solidFill>
          <a:schemeClr val="lt1">
            <a:hueOff val="0"/>
            <a:satOff val="0"/>
            <a:lumOff val="0"/>
            <a:alphaOff val="0"/>
          </a:schemeClr>
        </a:solidFill>
        <a:ln w="10000" cap="flat" cmpd="sng" algn="ctr">
          <a:solidFill>
            <a:schemeClr val="accent2">
              <a:hueOff val="1098536"/>
              <a:satOff val="-19523"/>
              <a:lumOff val="628"/>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DA33BBC-184A-4203-9625-4D9BEA0F4E8B}">
      <dsp:nvSpPr>
        <dsp:cNvPr id="0" name=""/>
        <dsp:cNvSpPr/>
      </dsp:nvSpPr>
      <dsp:spPr>
        <a:xfrm>
          <a:off x="1080103" y="2753602"/>
          <a:ext cx="7990255" cy="550867"/>
        </a:xfrm>
        <a:prstGeom prst="rect">
          <a:avLst/>
        </a:prstGeom>
        <a:solidFill>
          <a:schemeClr val="accent2">
            <a:hueOff val="1647804"/>
            <a:satOff val="-29285"/>
            <a:lumOff val="941"/>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A dramatic increase of the VRE (mostly wind and PV) is expected pointing out the issue of the </a:t>
          </a:r>
          <a:r>
            <a:rPr lang="en-US" sz="1600" b="1" i="1" kern="1200" noProof="0" dirty="0">
              <a:solidFill>
                <a:srgbClr val="FF0000"/>
              </a:solidFill>
            </a:rPr>
            <a:t>mismatching</a:t>
          </a:r>
          <a:r>
            <a:rPr lang="en-US" sz="1600" kern="1200" noProof="0" dirty="0"/>
            <a:t> between renewable production and user demand </a:t>
          </a:r>
        </a:p>
      </dsp:txBody>
      <dsp:txXfrm>
        <a:off x="1080103" y="2753602"/>
        <a:ext cx="7990255" cy="550867"/>
      </dsp:txXfrm>
    </dsp:sp>
    <dsp:sp modelId="{2E821D28-44CC-4822-821A-4B0084FE8A42}">
      <dsp:nvSpPr>
        <dsp:cNvPr id="0" name=""/>
        <dsp:cNvSpPr/>
      </dsp:nvSpPr>
      <dsp:spPr>
        <a:xfrm>
          <a:off x="735812" y="2684744"/>
          <a:ext cx="688583" cy="688583"/>
        </a:xfrm>
        <a:prstGeom prst="ellipse">
          <a:avLst/>
        </a:prstGeom>
        <a:solidFill>
          <a:schemeClr val="lt1">
            <a:hueOff val="0"/>
            <a:satOff val="0"/>
            <a:lumOff val="0"/>
            <a:alphaOff val="0"/>
          </a:schemeClr>
        </a:solidFill>
        <a:ln w="10000" cap="flat" cmpd="sng" algn="ctr">
          <a:solidFill>
            <a:schemeClr val="accent2">
              <a:hueOff val="1647804"/>
              <a:satOff val="-29285"/>
              <a:lumOff val="941"/>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E2DD380-47EC-40E2-B03B-739053E04139}">
      <dsp:nvSpPr>
        <dsp:cNvPr id="0" name=""/>
        <dsp:cNvSpPr/>
      </dsp:nvSpPr>
      <dsp:spPr>
        <a:xfrm>
          <a:off x="872900" y="3579798"/>
          <a:ext cx="8197458" cy="550867"/>
        </a:xfrm>
        <a:prstGeom prst="rect">
          <a:avLst/>
        </a:prstGeom>
        <a:solidFill>
          <a:schemeClr val="accent2">
            <a:hueOff val="2197072"/>
            <a:satOff val="-39046"/>
            <a:lumOff val="1255"/>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noProof="0" dirty="0">
              <a:solidFill>
                <a:srgbClr val="FF0000"/>
              </a:solidFill>
            </a:rPr>
            <a:t>P2X technology </a:t>
          </a:r>
          <a:r>
            <a:rPr lang="en-US" sz="1600" kern="1200" noProof="0" dirty="0"/>
            <a:t>will play a crucial role, converting the excess renewable production in: methane, hydrogen, </a:t>
          </a:r>
          <a:r>
            <a:rPr lang="en-US" sz="1600" kern="1200" noProof="0" dirty="0" err="1"/>
            <a:t>efuels</a:t>
          </a:r>
          <a:r>
            <a:rPr lang="en-US" sz="1600" kern="1200" noProof="0" dirty="0"/>
            <a:t>, heat, chemicals, etc. It can be also used as electrical storage</a:t>
          </a:r>
        </a:p>
      </dsp:txBody>
      <dsp:txXfrm>
        <a:off x="872900" y="3579798"/>
        <a:ext cx="8197458" cy="550867"/>
      </dsp:txXfrm>
    </dsp:sp>
    <dsp:sp modelId="{33C88273-09F3-47A4-9D38-7DE6912391EF}">
      <dsp:nvSpPr>
        <dsp:cNvPr id="0" name=""/>
        <dsp:cNvSpPr/>
      </dsp:nvSpPr>
      <dsp:spPr>
        <a:xfrm>
          <a:off x="528609" y="3510940"/>
          <a:ext cx="688583" cy="688583"/>
        </a:xfrm>
        <a:prstGeom prst="ellipse">
          <a:avLst/>
        </a:prstGeom>
        <a:solidFill>
          <a:schemeClr val="lt1">
            <a:hueOff val="0"/>
            <a:satOff val="0"/>
            <a:lumOff val="0"/>
            <a:alphaOff val="0"/>
          </a:schemeClr>
        </a:solidFill>
        <a:ln w="10000" cap="flat" cmpd="sng" algn="ctr">
          <a:solidFill>
            <a:schemeClr val="accent2">
              <a:hueOff val="2197072"/>
              <a:satOff val="-39046"/>
              <a:lumOff val="1255"/>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C542994-545D-471F-BD5F-FA19AC19673B}">
      <dsp:nvSpPr>
        <dsp:cNvPr id="0" name=""/>
        <dsp:cNvSpPr/>
      </dsp:nvSpPr>
      <dsp:spPr>
        <a:xfrm>
          <a:off x="419775" y="4405994"/>
          <a:ext cx="8650584" cy="550867"/>
        </a:xfrm>
        <a:prstGeom prst="rect">
          <a:avLst/>
        </a:prstGeom>
        <a:solidFill>
          <a:schemeClr val="accent2">
            <a:hueOff val="2746340"/>
            <a:satOff val="-48808"/>
            <a:lumOff val="1569"/>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72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The integration of P2X in existing and novel smart energy networks is crucial to optimize system performance and to achieve a </a:t>
          </a:r>
          <a:r>
            <a:rPr lang="en-US" sz="1600" b="1" kern="1200" noProof="0" dirty="0">
              <a:solidFill>
                <a:srgbClr val="FF0000"/>
              </a:solidFill>
            </a:rPr>
            <a:t>reasonable economic profitability</a:t>
          </a:r>
        </a:p>
      </dsp:txBody>
      <dsp:txXfrm>
        <a:off x="419775" y="4405994"/>
        <a:ext cx="8650584" cy="550867"/>
      </dsp:txXfrm>
    </dsp:sp>
    <dsp:sp modelId="{8225FAC6-118E-40B4-8AFA-EC74EE81BB38}">
      <dsp:nvSpPr>
        <dsp:cNvPr id="0" name=""/>
        <dsp:cNvSpPr/>
      </dsp:nvSpPr>
      <dsp:spPr>
        <a:xfrm>
          <a:off x="75483" y="4337136"/>
          <a:ext cx="688583" cy="688583"/>
        </a:xfrm>
        <a:prstGeom prst="ellipse">
          <a:avLst/>
        </a:prstGeom>
        <a:solidFill>
          <a:schemeClr val="lt1">
            <a:hueOff val="0"/>
            <a:satOff val="0"/>
            <a:lumOff val="0"/>
            <a:alphaOff val="0"/>
          </a:schemeClr>
        </a:solidFill>
        <a:ln w="10000" cap="flat" cmpd="sng" algn="ctr">
          <a:solidFill>
            <a:schemeClr val="accent2">
              <a:hueOff val="2746340"/>
              <a:satOff val="-48808"/>
              <a:lumOff val="1569"/>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0.78695</cdr:x>
      <cdr:y>0.06883</cdr:y>
    </cdr:from>
    <cdr:to>
      <cdr:x>1</cdr:x>
      <cdr:y>0.92631</cdr:y>
    </cdr:to>
    <cdr:sp macro="" textlink="">
      <cdr:nvSpPr>
        <cdr:cNvPr id="2" name="TextBox 1"/>
        <cdr:cNvSpPr txBox="1"/>
      </cdr:nvSpPr>
      <cdr:spPr bwMode="auto">
        <a:xfrm xmlns:a="http://schemas.openxmlformats.org/drawingml/2006/main">
          <a:off x="3094463" y="213190"/>
          <a:ext cx="837775" cy="26557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1" i="0" dirty="0">
              <a:solidFill>
                <a:schemeClr val="accent5"/>
              </a:solidFill>
              <a:ea typeface="Times New Roman" charset="0"/>
              <a:cs typeface="Times New Roman" charset="0"/>
            </a:rPr>
            <a:t>High</a:t>
          </a:r>
          <a:r>
            <a:rPr lang="en-US" sz="1200" b="1" i="0" baseline="0" dirty="0">
              <a:solidFill>
                <a:schemeClr val="accent5"/>
              </a:solidFill>
              <a:ea typeface="Times New Roman" charset="0"/>
              <a:cs typeface="Times New Roman" charset="0"/>
            </a:rPr>
            <a:t> </a:t>
          </a:r>
        </a:p>
        <a:p xmlns:a="http://schemas.openxmlformats.org/drawingml/2006/main">
          <a:pPr eaLnBrk="0" hangingPunct="0"/>
          <a:r>
            <a:rPr lang="en-US" sz="1200" b="1" i="0" baseline="0" dirty="0">
              <a:solidFill>
                <a:schemeClr val="accent5"/>
              </a:solidFill>
              <a:ea typeface="Times New Roman" charset="0"/>
              <a:cs typeface="Times New Roman" charset="0"/>
            </a:rPr>
            <a:t>Economic</a:t>
          </a:r>
        </a:p>
        <a:p xmlns:a="http://schemas.openxmlformats.org/drawingml/2006/main">
          <a:pPr eaLnBrk="0" hangingPunct="0"/>
          <a:r>
            <a:rPr lang="en-US" sz="1200" b="1" i="0" baseline="0" dirty="0">
              <a:solidFill>
                <a:schemeClr val="accent5"/>
              </a:solidFill>
              <a:ea typeface="Times New Roman" charset="0"/>
              <a:cs typeface="Times New Roman" charset="0"/>
            </a:rPr>
            <a:t>Growth</a:t>
          </a:r>
          <a:endParaRPr lang="en-US" sz="1200" b="1" i="0" dirty="0">
            <a:solidFill>
              <a:schemeClr val="accent5"/>
            </a:solidFill>
            <a:ea typeface="Times New Roman" charset="0"/>
            <a:cs typeface="Times New Roman" charset="0"/>
          </a:endParaRPr>
        </a:p>
        <a:p xmlns:a="http://schemas.openxmlformats.org/drawingml/2006/main">
          <a:pPr eaLnBrk="0" hangingPunct="0"/>
          <a:r>
            <a:rPr lang="en-US" sz="1200" b="1" i="0" dirty="0">
              <a:solidFill>
                <a:schemeClr val="accent5">
                  <a:lumMod val="50000"/>
                </a:schemeClr>
              </a:solidFill>
              <a:ea typeface="Times New Roman" charset="0"/>
              <a:cs typeface="Times New Roman" charset="0"/>
            </a:rPr>
            <a:t>Reference</a:t>
          </a:r>
        </a:p>
        <a:p xmlns:a="http://schemas.openxmlformats.org/drawingml/2006/main">
          <a:pPr eaLnBrk="0" hangingPunct="0"/>
          <a:r>
            <a:rPr lang="en-US" sz="1200" b="1" i="0" dirty="0">
              <a:solidFill>
                <a:schemeClr val="accent5">
                  <a:lumMod val="40000"/>
                  <a:lumOff val="60000"/>
                </a:schemeClr>
              </a:solidFill>
              <a:ea typeface="Times New Roman" charset="0"/>
              <a:cs typeface="Times New Roman" charset="0"/>
            </a:rPr>
            <a:t>Low</a:t>
          </a:r>
          <a:r>
            <a:rPr lang="en-US" sz="1200" b="1" i="0" baseline="0" dirty="0">
              <a:solidFill>
                <a:schemeClr val="accent5">
                  <a:lumMod val="40000"/>
                  <a:lumOff val="60000"/>
                </a:schemeClr>
              </a:solidFill>
              <a:ea typeface="Times New Roman" charset="0"/>
              <a:cs typeface="Times New Roman" charset="0"/>
            </a:rPr>
            <a:t> </a:t>
          </a:r>
        </a:p>
        <a:p xmlns:a="http://schemas.openxmlformats.org/drawingml/2006/main">
          <a:pPr eaLnBrk="0" hangingPunct="0"/>
          <a:r>
            <a:rPr lang="en-US" sz="1200" b="1" i="0" baseline="0" dirty="0">
              <a:solidFill>
                <a:schemeClr val="accent5">
                  <a:lumMod val="40000"/>
                  <a:lumOff val="60000"/>
                </a:schemeClr>
              </a:solidFill>
              <a:effectLst/>
            </a:rPr>
            <a:t>Economic</a:t>
          </a:r>
          <a:endParaRPr lang="en-US" sz="1200" b="1" dirty="0">
            <a:solidFill>
              <a:schemeClr val="accent5">
                <a:lumMod val="40000"/>
                <a:lumOff val="60000"/>
              </a:schemeClr>
            </a:solidFill>
            <a:effectLst/>
          </a:endParaRPr>
        </a:p>
        <a:p xmlns:a="http://schemas.openxmlformats.org/drawingml/2006/main">
          <a:pPr eaLnBrk="0" hangingPunct="0"/>
          <a:r>
            <a:rPr lang="en-US" sz="1200" b="1" i="0" baseline="0" dirty="0">
              <a:solidFill>
                <a:schemeClr val="accent5">
                  <a:lumMod val="40000"/>
                  <a:lumOff val="60000"/>
                </a:schemeClr>
              </a:solidFill>
              <a:effectLst/>
            </a:rPr>
            <a:t>Growth</a:t>
          </a:r>
          <a:endParaRPr lang="en-US" sz="1200" b="1" i="0" baseline="0" dirty="0">
            <a:solidFill>
              <a:schemeClr val="accent5">
                <a:lumMod val="40000"/>
                <a:lumOff val="60000"/>
              </a:schemeClr>
            </a:solidFill>
            <a:ea typeface="Times New Roman" charset="0"/>
            <a:cs typeface="Times New Roman" charset="0"/>
          </a:endParaRPr>
        </a:p>
        <a:p xmlns:a="http://schemas.openxmlformats.org/drawingml/2006/main">
          <a:pPr eaLnBrk="0" hangingPunct="0"/>
          <a:r>
            <a:rPr lang="en-US" sz="1200" b="1" i="0" dirty="0">
              <a:solidFill>
                <a:schemeClr val="tx2">
                  <a:lumMod val="75000"/>
                  <a:lumOff val="25000"/>
                </a:schemeClr>
              </a:solidFill>
              <a:effectLst/>
            </a:rPr>
            <a:t>High</a:t>
          </a:r>
          <a:r>
            <a:rPr lang="en-US" sz="1200" b="1" i="0" baseline="0" dirty="0">
              <a:solidFill>
                <a:schemeClr val="tx2">
                  <a:lumMod val="75000"/>
                  <a:lumOff val="25000"/>
                </a:schemeClr>
              </a:solidFill>
              <a:effectLst/>
            </a:rPr>
            <a:t> </a:t>
          </a:r>
          <a:endParaRPr lang="en-US" sz="1200" b="1" dirty="0">
            <a:solidFill>
              <a:schemeClr val="tx2">
                <a:lumMod val="75000"/>
                <a:lumOff val="25000"/>
              </a:schemeClr>
            </a:solidFill>
            <a:effectLst/>
          </a:endParaRPr>
        </a:p>
        <a:p xmlns:a="http://schemas.openxmlformats.org/drawingml/2006/main">
          <a:pPr eaLnBrk="0" hangingPunct="0"/>
          <a:r>
            <a:rPr lang="en-US" sz="1200" b="1" i="0" baseline="0" dirty="0">
              <a:solidFill>
                <a:schemeClr val="tx2">
                  <a:lumMod val="75000"/>
                  <a:lumOff val="25000"/>
                </a:schemeClr>
              </a:solidFill>
              <a:effectLst/>
            </a:rPr>
            <a:t>Economic</a:t>
          </a:r>
          <a:endParaRPr lang="en-US" sz="1200" b="1" dirty="0">
            <a:solidFill>
              <a:schemeClr val="tx2">
                <a:lumMod val="75000"/>
                <a:lumOff val="25000"/>
              </a:schemeClr>
            </a:solidFill>
            <a:effectLst/>
          </a:endParaRPr>
        </a:p>
        <a:p xmlns:a="http://schemas.openxmlformats.org/drawingml/2006/main">
          <a:pPr eaLnBrk="0" hangingPunct="0"/>
          <a:r>
            <a:rPr lang="en-US" sz="1200" b="1" i="0" baseline="0" dirty="0">
              <a:solidFill>
                <a:schemeClr val="tx2">
                  <a:lumMod val="75000"/>
                  <a:lumOff val="25000"/>
                </a:schemeClr>
              </a:solidFill>
              <a:effectLst/>
            </a:rPr>
            <a:t>Growth</a:t>
          </a:r>
          <a:endParaRPr lang="en-US" sz="1200" b="1" dirty="0">
            <a:solidFill>
              <a:schemeClr val="tx2">
                <a:lumMod val="75000"/>
                <a:lumOff val="25000"/>
              </a:schemeClr>
            </a:solidFill>
            <a:effectLst/>
          </a:endParaRPr>
        </a:p>
        <a:p xmlns:a="http://schemas.openxmlformats.org/drawingml/2006/main">
          <a:pPr eaLnBrk="0" hangingPunct="0"/>
          <a:r>
            <a:rPr lang="en-US" sz="1200" b="1" i="0" dirty="0">
              <a:effectLst/>
            </a:rPr>
            <a:t>Reference</a:t>
          </a:r>
          <a:endParaRPr lang="en-US" sz="1200" b="1" dirty="0">
            <a:effectLst/>
          </a:endParaRPr>
        </a:p>
        <a:p xmlns:a="http://schemas.openxmlformats.org/drawingml/2006/main">
          <a:pPr eaLnBrk="0" hangingPunct="0"/>
          <a:r>
            <a:rPr lang="en-US" sz="1200" b="1" i="0" dirty="0">
              <a:solidFill>
                <a:schemeClr val="tx2">
                  <a:lumMod val="25000"/>
                  <a:lumOff val="75000"/>
                </a:schemeClr>
              </a:solidFill>
              <a:effectLst/>
            </a:rPr>
            <a:t>Low</a:t>
          </a:r>
          <a:r>
            <a:rPr lang="en-US" sz="1200" b="1" i="0" baseline="0" dirty="0">
              <a:solidFill>
                <a:schemeClr val="tx2">
                  <a:lumMod val="25000"/>
                  <a:lumOff val="75000"/>
                </a:schemeClr>
              </a:solidFill>
              <a:effectLst/>
            </a:rPr>
            <a:t> </a:t>
          </a:r>
          <a:endParaRPr lang="en-US" sz="1200" b="1" dirty="0">
            <a:solidFill>
              <a:schemeClr val="tx2">
                <a:lumMod val="25000"/>
                <a:lumOff val="75000"/>
              </a:schemeClr>
            </a:solidFill>
            <a:effectLst/>
          </a:endParaRPr>
        </a:p>
        <a:p xmlns:a="http://schemas.openxmlformats.org/drawingml/2006/main">
          <a:pPr eaLnBrk="0" hangingPunct="0"/>
          <a:r>
            <a:rPr lang="en-US" sz="1200" b="1" i="0" baseline="0" dirty="0">
              <a:solidFill>
                <a:schemeClr val="tx2">
                  <a:lumMod val="25000"/>
                  <a:lumOff val="75000"/>
                </a:schemeClr>
              </a:solidFill>
              <a:effectLst/>
            </a:rPr>
            <a:t>Economic</a:t>
          </a:r>
          <a:endParaRPr lang="en-US" sz="1200" b="1" dirty="0">
            <a:solidFill>
              <a:schemeClr val="tx2">
                <a:lumMod val="25000"/>
                <a:lumOff val="75000"/>
              </a:schemeClr>
            </a:solidFill>
            <a:effectLst/>
          </a:endParaRPr>
        </a:p>
        <a:p xmlns:a="http://schemas.openxmlformats.org/drawingml/2006/main">
          <a:pPr eaLnBrk="0" hangingPunct="0"/>
          <a:r>
            <a:rPr lang="en-US" sz="1200" b="1" i="0" baseline="0" dirty="0">
              <a:solidFill>
                <a:schemeClr val="tx2">
                  <a:lumMod val="25000"/>
                  <a:lumOff val="75000"/>
                </a:schemeClr>
              </a:solidFill>
              <a:effectLst/>
            </a:rPr>
            <a:t>Growth</a:t>
          </a:r>
          <a:endParaRPr lang="en-US" sz="1200" b="1" dirty="0">
            <a:solidFill>
              <a:schemeClr val="tx2">
                <a:lumMod val="25000"/>
                <a:lumOff val="75000"/>
              </a:schemeClr>
            </a:solidFill>
            <a:effectLst/>
          </a:endParaRPr>
        </a:p>
      </cdr:txBody>
    </cdr:sp>
  </cdr:relSizeAnchor>
  <cdr:relSizeAnchor xmlns:cdr="http://schemas.openxmlformats.org/drawingml/2006/chartDrawing">
    <cdr:from>
      <cdr:x>0.57619</cdr:x>
      <cdr:y>0.78373</cdr:y>
    </cdr:from>
    <cdr:to>
      <cdr:x>0.74312</cdr:x>
      <cdr:y>0.84738</cdr:y>
    </cdr:to>
    <cdr:sp macro="" textlink="">
      <cdr:nvSpPr>
        <cdr:cNvPr id="3" name="TextBox 2"/>
        <cdr:cNvSpPr txBox="1"/>
      </cdr:nvSpPr>
      <cdr:spPr bwMode="auto">
        <a:xfrm xmlns:a="http://schemas.openxmlformats.org/drawingml/2006/main">
          <a:off x="2271971" y="2427379"/>
          <a:ext cx="658217" cy="1971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1" i="0" dirty="0">
              <a:solidFill>
                <a:schemeClr val="tx2"/>
              </a:solidFill>
              <a:latin typeface="+mn-lt"/>
              <a:ea typeface="Times New Roman" charset="0"/>
              <a:cs typeface="Times New Roman" charset="0"/>
            </a:rPr>
            <a:t>OECD</a:t>
          </a:r>
        </a:p>
      </cdr:txBody>
    </cdr:sp>
  </cdr:relSizeAnchor>
  <cdr:relSizeAnchor xmlns:cdr="http://schemas.openxmlformats.org/drawingml/2006/chartDrawing">
    <cdr:from>
      <cdr:x>0.55848</cdr:x>
      <cdr:y>0.28949</cdr:y>
    </cdr:from>
    <cdr:to>
      <cdr:x>0.76991</cdr:x>
      <cdr:y>0.34378</cdr:y>
    </cdr:to>
    <cdr:sp macro="" textlink="">
      <cdr:nvSpPr>
        <cdr:cNvPr id="4" name="TextBox 1"/>
        <cdr:cNvSpPr txBox="1"/>
      </cdr:nvSpPr>
      <cdr:spPr bwMode="auto">
        <a:xfrm xmlns:a="http://schemas.openxmlformats.org/drawingml/2006/main">
          <a:off x="2202121" y="896608"/>
          <a:ext cx="833687" cy="1681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non-OECD</a:t>
          </a:r>
        </a:p>
      </cdr:txBody>
    </cdr:sp>
  </cdr:relSizeAnchor>
  <cdr:relSizeAnchor xmlns:cdr="http://schemas.openxmlformats.org/drawingml/2006/chartDrawing">
    <cdr:from>
      <cdr:x>0.11662</cdr:x>
      <cdr:y>0.06893</cdr:y>
    </cdr:from>
    <cdr:to>
      <cdr:x>0.53514</cdr:x>
      <cdr:y>0.13253</cdr:y>
    </cdr:to>
    <cdr:sp macro="" textlink="">
      <cdr:nvSpPr>
        <cdr:cNvPr id="5" name="TextBox 1"/>
        <cdr:cNvSpPr txBox="1"/>
      </cdr:nvSpPr>
      <cdr:spPr>
        <a:xfrm xmlns:a="http://schemas.openxmlformats.org/drawingml/2006/main">
          <a:off x="458578" y="213491"/>
          <a:ext cx="1645714" cy="196992"/>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US" sz="1200" dirty="0"/>
            <a:t>history    projections</a:t>
          </a:r>
        </a:p>
      </cdr:txBody>
    </cdr:sp>
  </cdr:relSizeAnchor>
  <cdr:relSizeAnchor xmlns:cdr="http://schemas.openxmlformats.org/drawingml/2006/chartDrawing">
    <cdr:from>
      <cdr:x>0</cdr:x>
      <cdr:y>0</cdr:y>
    </cdr:from>
    <cdr:to>
      <cdr:x>0.65068</cdr:x>
      <cdr:y>0.08447</cdr:y>
    </cdr:to>
    <cdr:sp macro="" textlink="">
      <cdr:nvSpPr>
        <cdr:cNvPr id="6" name="TextBox 14"/>
        <cdr:cNvSpPr txBox="1"/>
      </cdr:nvSpPr>
      <cdr:spPr>
        <a:xfrm xmlns:a="http://schemas.openxmlformats.org/drawingml/2006/main">
          <a:off x="0" y="0"/>
          <a:ext cx="2558629"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0.80602</cdr:x>
      <cdr:y>0.06163</cdr:y>
    </cdr:from>
    <cdr:to>
      <cdr:x>0.99043</cdr:x>
      <cdr:y>0.97552</cdr:y>
    </cdr:to>
    <cdr:sp macro="" textlink="">
      <cdr:nvSpPr>
        <cdr:cNvPr id="2" name="TextBox 1"/>
        <cdr:cNvSpPr txBox="1"/>
      </cdr:nvSpPr>
      <cdr:spPr bwMode="auto">
        <a:xfrm xmlns:a="http://schemas.openxmlformats.org/drawingml/2006/main">
          <a:off x="3242391" y="190881"/>
          <a:ext cx="741837" cy="28305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1" i="0" dirty="0">
              <a:solidFill>
                <a:schemeClr val="accent5"/>
              </a:solidFill>
              <a:ea typeface="Times New Roman" charset="0"/>
              <a:cs typeface="Times New Roman" charset="0"/>
            </a:rPr>
            <a:t>High</a:t>
          </a:r>
          <a:r>
            <a:rPr lang="en-US" sz="1200" b="1" i="0" baseline="0" dirty="0">
              <a:solidFill>
                <a:schemeClr val="accent5"/>
              </a:solidFill>
              <a:ea typeface="Times New Roman" charset="0"/>
              <a:cs typeface="Times New Roman" charset="0"/>
            </a:rPr>
            <a:t> </a:t>
          </a:r>
        </a:p>
        <a:p xmlns:a="http://schemas.openxmlformats.org/drawingml/2006/main">
          <a:pPr eaLnBrk="0" hangingPunct="0"/>
          <a:r>
            <a:rPr lang="en-US" sz="1200" b="1" i="0" dirty="0">
              <a:solidFill>
                <a:schemeClr val="accent5"/>
              </a:solidFill>
              <a:ea typeface="Times New Roman" charset="0"/>
              <a:cs typeface="Times New Roman" charset="0"/>
            </a:rPr>
            <a:t>Economic</a:t>
          </a:r>
        </a:p>
        <a:p xmlns:a="http://schemas.openxmlformats.org/drawingml/2006/main">
          <a:pPr eaLnBrk="0" hangingPunct="0"/>
          <a:r>
            <a:rPr lang="en-US" sz="1200" b="1" i="0" baseline="0" dirty="0">
              <a:solidFill>
                <a:schemeClr val="accent5"/>
              </a:solidFill>
              <a:ea typeface="Times New Roman" charset="0"/>
              <a:cs typeface="Times New Roman" charset="0"/>
            </a:rPr>
            <a:t>Growth</a:t>
          </a:r>
          <a:endParaRPr lang="en-US" sz="1200" b="1" i="0" dirty="0">
            <a:solidFill>
              <a:schemeClr val="accent5"/>
            </a:solidFill>
            <a:ea typeface="Times New Roman" charset="0"/>
            <a:cs typeface="Times New Roman" charset="0"/>
          </a:endParaRPr>
        </a:p>
        <a:p xmlns:a="http://schemas.openxmlformats.org/drawingml/2006/main">
          <a:pPr eaLnBrk="0" hangingPunct="0"/>
          <a:r>
            <a:rPr lang="en-US" sz="1200" b="1" i="0" dirty="0">
              <a:solidFill>
                <a:schemeClr val="accent5">
                  <a:lumMod val="50000"/>
                </a:schemeClr>
              </a:solidFill>
              <a:ea typeface="Times New Roman" charset="0"/>
              <a:cs typeface="Times New Roman" charset="0"/>
            </a:rPr>
            <a:t>Reference</a:t>
          </a:r>
        </a:p>
        <a:p xmlns:a="http://schemas.openxmlformats.org/drawingml/2006/main">
          <a:pPr eaLnBrk="0" hangingPunct="0"/>
          <a:r>
            <a:rPr lang="en-US" sz="1200" b="1" i="0" dirty="0">
              <a:solidFill>
                <a:schemeClr val="accent5">
                  <a:lumMod val="40000"/>
                  <a:lumOff val="60000"/>
                </a:schemeClr>
              </a:solidFill>
              <a:ea typeface="Times New Roman" charset="0"/>
              <a:cs typeface="Times New Roman" charset="0"/>
            </a:rPr>
            <a:t>Low</a:t>
          </a:r>
          <a:r>
            <a:rPr lang="en-US" sz="1200" b="1" i="0" baseline="0" dirty="0">
              <a:solidFill>
                <a:schemeClr val="accent5">
                  <a:lumMod val="40000"/>
                  <a:lumOff val="60000"/>
                </a:schemeClr>
              </a:solidFill>
              <a:ea typeface="Times New Roman" charset="0"/>
              <a:cs typeface="Times New Roman" charset="0"/>
            </a:rPr>
            <a:t> </a:t>
          </a:r>
        </a:p>
        <a:p xmlns:a="http://schemas.openxmlformats.org/drawingml/2006/main">
          <a:pPr eaLnBrk="0" hangingPunct="0"/>
          <a:r>
            <a:rPr lang="en-US" sz="1200" b="1" i="0" baseline="0" dirty="0">
              <a:solidFill>
                <a:schemeClr val="accent5">
                  <a:lumMod val="40000"/>
                  <a:lumOff val="60000"/>
                </a:schemeClr>
              </a:solidFill>
              <a:effectLst/>
            </a:rPr>
            <a:t>Economic</a:t>
          </a:r>
          <a:endParaRPr lang="en-US" sz="1200" b="1" dirty="0">
            <a:solidFill>
              <a:schemeClr val="accent5">
                <a:lumMod val="40000"/>
                <a:lumOff val="60000"/>
              </a:schemeClr>
            </a:solidFill>
            <a:effectLst/>
          </a:endParaRPr>
        </a:p>
        <a:p xmlns:a="http://schemas.openxmlformats.org/drawingml/2006/main">
          <a:pPr eaLnBrk="0" hangingPunct="0"/>
          <a:r>
            <a:rPr lang="en-US" sz="1200" b="1" i="0" baseline="0" dirty="0">
              <a:solidFill>
                <a:schemeClr val="accent5">
                  <a:lumMod val="40000"/>
                  <a:lumOff val="60000"/>
                </a:schemeClr>
              </a:solidFill>
              <a:effectLst/>
            </a:rPr>
            <a:t>Growth</a:t>
          </a:r>
          <a:endParaRPr lang="en-US" sz="1200" b="1" dirty="0">
            <a:solidFill>
              <a:schemeClr val="accent5">
                <a:lumMod val="40000"/>
                <a:lumOff val="60000"/>
              </a:schemeClr>
            </a:solidFill>
            <a:effectLst/>
          </a:endParaRPr>
        </a:p>
        <a:p xmlns:a="http://schemas.openxmlformats.org/drawingml/2006/main">
          <a:pPr eaLnBrk="0" hangingPunct="0"/>
          <a:r>
            <a:rPr lang="en-US" sz="1200" b="1" i="0" dirty="0">
              <a:solidFill>
                <a:schemeClr val="tx2">
                  <a:lumMod val="75000"/>
                  <a:lumOff val="25000"/>
                </a:schemeClr>
              </a:solidFill>
              <a:effectLst/>
            </a:rPr>
            <a:t>High</a:t>
          </a:r>
          <a:r>
            <a:rPr lang="en-US" sz="1200" b="1" i="0" baseline="0" dirty="0">
              <a:solidFill>
                <a:schemeClr val="tx2">
                  <a:lumMod val="75000"/>
                  <a:lumOff val="25000"/>
                </a:schemeClr>
              </a:solidFill>
              <a:effectLst/>
            </a:rPr>
            <a:t> </a:t>
          </a:r>
          <a:endParaRPr lang="en-US" sz="1200" b="1" dirty="0">
            <a:solidFill>
              <a:schemeClr val="tx2">
                <a:lumMod val="75000"/>
                <a:lumOff val="25000"/>
              </a:schemeClr>
            </a:solidFill>
            <a:effectLst/>
          </a:endParaRPr>
        </a:p>
        <a:p xmlns:a="http://schemas.openxmlformats.org/drawingml/2006/main">
          <a:pPr eaLnBrk="0" hangingPunct="0"/>
          <a:r>
            <a:rPr lang="en-US" sz="1200" b="1" i="0" baseline="0" dirty="0">
              <a:solidFill>
                <a:schemeClr val="tx2">
                  <a:lumMod val="75000"/>
                  <a:lumOff val="25000"/>
                </a:schemeClr>
              </a:solidFill>
              <a:effectLst/>
            </a:rPr>
            <a:t>Economic</a:t>
          </a:r>
          <a:endParaRPr lang="en-US" sz="1200" b="1" dirty="0">
            <a:solidFill>
              <a:schemeClr val="tx2">
                <a:lumMod val="75000"/>
                <a:lumOff val="25000"/>
              </a:schemeClr>
            </a:solidFill>
            <a:effectLst/>
          </a:endParaRPr>
        </a:p>
        <a:p xmlns:a="http://schemas.openxmlformats.org/drawingml/2006/main">
          <a:pPr eaLnBrk="0" hangingPunct="0"/>
          <a:r>
            <a:rPr lang="en-US" sz="1200" b="1" i="0" baseline="0" dirty="0">
              <a:solidFill>
                <a:schemeClr val="tx2">
                  <a:lumMod val="75000"/>
                  <a:lumOff val="25000"/>
                </a:schemeClr>
              </a:solidFill>
              <a:effectLst/>
            </a:rPr>
            <a:t>Growth</a:t>
          </a:r>
          <a:endParaRPr lang="en-US" sz="1200" b="1" dirty="0">
            <a:solidFill>
              <a:schemeClr val="tx2">
                <a:lumMod val="75000"/>
                <a:lumOff val="25000"/>
              </a:schemeClr>
            </a:solidFill>
            <a:effectLst/>
          </a:endParaRPr>
        </a:p>
        <a:p xmlns:a="http://schemas.openxmlformats.org/drawingml/2006/main">
          <a:pPr eaLnBrk="0" hangingPunct="0"/>
          <a:r>
            <a:rPr lang="en-US" sz="1200" b="1" i="0" dirty="0">
              <a:effectLst/>
            </a:rPr>
            <a:t>Reference</a:t>
          </a:r>
          <a:endParaRPr lang="en-US" sz="1200" b="1" dirty="0">
            <a:effectLst/>
          </a:endParaRPr>
        </a:p>
        <a:p xmlns:a="http://schemas.openxmlformats.org/drawingml/2006/main">
          <a:pPr eaLnBrk="0" hangingPunct="0"/>
          <a:r>
            <a:rPr lang="en-US" sz="1200" b="1" i="0" dirty="0">
              <a:solidFill>
                <a:schemeClr val="tx2">
                  <a:lumMod val="25000"/>
                  <a:lumOff val="75000"/>
                </a:schemeClr>
              </a:solidFill>
              <a:effectLst/>
            </a:rPr>
            <a:t>Low</a:t>
          </a:r>
          <a:r>
            <a:rPr lang="en-US" sz="1200" b="1" i="0" baseline="0" dirty="0">
              <a:solidFill>
                <a:schemeClr val="tx2">
                  <a:lumMod val="25000"/>
                  <a:lumOff val="75000"/>
                </a:schemeClr>
              </a:solidFill>
              <a:effectLst/>
            </a:rPr>
            <a:t> </a:t>
          </a:r>
          <a:endParaRPr lang="en-US" sz="1200" b="1" dirty="0">
            <a:solidFill>
              <a:schemeClr val="tx2">
                <a:lumMod val="25000"/>
                <a:lumOff val="75000"/>
              </a:schemeClr>
            </a:solidFill>
            <a:effectLst/>
          </a:endParaRPr>
        </a:p>
        <a:p xmlns:a="http://schemas.openxmlformats.org/drawingml/2006/main">
          <a:pPr eaLnBrk="0" hangingPunct="0"/>
          <a:r>
            <a:rPr lang="en-US" sz="1200" b="1" i="0" baseline="0" dirty="0">
              <a:solidFill>
                <a:schemeClr val="tx2">
                  <a:lumMod val="25000"/>
                  <a:lumOff val="75000"/>
                </a:schemeClr>
              </a:solidFill>
              <a:effectLst/>
            </a:rPr>
            <a:t>Economic</a:t>
          </a:r>
          <a:endParaRPr lang="en-US" sz="1200" b="1" dirty="0">
            <a:solidFill>
              <a:schemeClr val="tx2">
                <a:lumMod val="25000"/>
                <a:lumOff val="75000"/>
              </a:schemeClr>
            </a:solidFill>
            <a:effectLst/>
          </a:endParaRPr>
        </a:p>
        <a:p xmlns:a="http://schemas.openxmlformats.org/drawingml/2006/main">
          <a:pPr eaLnBrk="0" hangingPunct="0"/>
          <a:r>
            <a:rPr lang="en-US" sz="1200" b="1" i="0" baseline="0" dirty="0">
              <a:solidFill>
                <a:schemeClr val="tx2">
                  <a:lumMod val="25000"/>
                  <a:lumOff val="75000"/>
                </a:schemeClr>
              </a:solidFill>
              <a:effectLst/>
            </a:rPr>
            <a:t>Growth</a:t>
          </a:r>
          <a:endParaRPr lang="en-US" sz="1200" b="1" dirty="0">
            <a:solidFill>
              <a:schemeClr val="tx2">
                <a:lumMod val="25000"/>
                <a:lumOff val="75000"/>
              </a:schemeClr>
            </a:solidFill>
            <a:effectLst/>
          </a:endParaRPr>
        </a:p>
      </cdr:txBody>
    </cdr:sp>
  </cdr:relSizeAnchor>
  <cdr:relSizeAnchor xmlns:cdr="http://schemas.openxmlformats.org/drawingml/2006/chartDrawing">
    <cdr:from>
      <cdr:x>0.56446</cdr:x>
      <cdr:y>0.692</cdr:y>
    </cdr:from>
    <cdr:to>
      <cdr:x>0.77835</cdr:x>
      <cdr:y>0.75776</cdr:y>
    </cdr:to>
    <cdr:sp macro="" textlink="">
      <cdr:nvSpPr>
        <cdr:cNvPr id="3" name="TextBox 2"/>
        <cdr:cNvSpPr txBox="1"/>
      </cdr:nvSpPr>
      <cdr:spPr bwMode="auto">
        <a:xfrm xmlns:a="http://schemas.openxmlformats.org/drawingml/2006/main">
          <a:off x="2270681" y="2143286"/>
          <a:ext cx="860421" cy="20367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1" i="0" dirty="0">
              <a:solidFill>
                <a:schemeClr val="tx2"/>
              </a:solidFill>
              <a:latin typeface="+mn-lt"/>
              <a:ea typeface="Times New Roman" charset="0"/>
              <a:cs typeface="Times New Roman" charset="0"/>
            </a:rPr>
            <a:t>OECD</a:t>
          </a:r>
        </a:p>
      </cdr:txBody>
    </cdr:sp>
  </cdr:relSizeAnchor>
  <cdr:relSizeAnchor xmlns:cdr="http://schemas.openxmlformats.org/drawingml/2006/chartDrawing">
    <cdr:from>
      <cdr:x>0.56288</cdr:x>
      <cdr:y>0.07608</cdr:y>
    </cdr:from>
    <cdr:to>
      <cdr:x>0.80348</cdr:x>
      <cdr:y>0.13607</cdr:y>
    </cdr:to>
    <cdr:sp macro="" textlink="">
      <cdr:nvSpPr>
        <cdr:cNvPr id="4" name="TextBox 1"/>
        <cdr:cNvSpPr txBox="1"/>
      </cdr:nvSpPr>
      <cdr:spPr bwMode="auto">
        <a:xfrm xmlns:a="http://schemas.openxmlformats.org/drawingml/2006/main">
          <a:off x="2264331" y="235621"/>
          <a:ext cx="967867" cy="1858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1" i="0" dirty="0">
              <a:solidFill>
                <a:schemeClr val="accent5"/>
              </a:solidFill>
              <a:latin typeface="+mn-lt"/>
              <a:ea typeface="Times New Roman" charset="0"/>
              <a:cs typeface="Times New Roman" charset="0"/>
            </a:rPr>
            <a:t>non-OECD</a:t>
          </a:r>
        </a:p>
      </cdr:txBody>
    </cdr:sp>
  </cdr:relSizeAnchor>
  <cdr:relSizeAnchor xmlns:cdr="http://schemas.openxmlformats.org/drawingml/2006/chartDrawing">
    <cdr:from>
      <cdr:x>0</cdr:x>
      <cdr:y>3.22871E-7</cdr:y>
    </cdr:from>
    <cdr:to>
      <cdr:x>0.65399</cdr:x>
      <cdr:y>0.08447</cdr:y>
    </cdr:to>
    <cdr:sp macro="" textlink="">
      <cdr:nvSpPr>
        <cdr:cNvPr id="5" name="TextBox 15"/>
        <cdr:cNvSpPr txBox="1"/>
      </cdr:nvSpPr>
      <cdr:spPr>
        <a:xfrm xmlns:a="http://schemas.openxmlformats.org/drawingml/2006/main">
          <a:off x="0" y="1"/>
          <a:ext cx="2630822"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endParaRPr lang="en-US" dirty="0"/>
        </a:p>
      </cdr:txBody>
    </cdr:sp>
  </cdr:relSizeAnchor>
  <cdr:relSizeAnchor xmlns:cdr="http://schemas.openxmlformats.org/drawingml/2006/chartDrawing">
    <cdr:from>
      <cdr:x>0.12136</cdr:x>
      <cdr:y>0.05868</cdr:y>
    </cdr:from>
    <cdr:to>
      <cdr:x>0.57502</cdr:x>
      <cdr:y>0.14952</cdr:y>
    </cdr:to>
    <cdr:sp macro="" textlink="">
      <cdr:nvSpPr>
        <cdr:cNvPr id="6" name="TextBox 5"/>
        <cdr:cNvSpPr txBox="1"/>
      </cdr:nvSpPr>
      <cdr:spPr>
        <a:xfrm xmlns:a="http://schemas.openxmlformats.org/drawingml/2006/main">
          <a:off x="488208" y="181758"/>
          <a:ext cx="1824949" cy="281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history   projections</a:t>
          </a:r>
        </a:p>
      </cdr:txBody>
    </cdr:sp>
  </cdr:relSizeAnchor>
</c:userShapes>
</file>

<file path=ppt/drawings/drawing3.xml><?xml version="1.0" encoding="utf-8"?>
<c:userShapes xmlns:c="http://schemas.openxmlformats.org/drawingml/2006/chart">
  <cdr:relSizeAnchor xmlns:cdr="http://schemas.openxmlformats.org/drawingml/2006/chartDrawing">
    <cdr:from>
      <cdr:x>0.75012</cdr:x>
      <cdr:y>0.20566</cdr:y>
    </cdr:from>
    <cdr:to>
      <cdr:x>1</cdr:x>
      <cdr:y>0.94412</cdr:y>
    </cdr:to>
    <cdr:sp macro="" textlink="">
      <cdr:nvSpPr>
        <cdr:cNvPr id="2" name="TextBox 1"/>
        <cdr:cNvSpPr txBox="1"/>
      </cdr:nvSpPr>
      <cdr:spPr bwMode="auto">
        <a:xfrm xmlns:a="http://schemas.openxmlformats.org/drawingml/2006/main">
          <a:off x="3068970" y="636984"/>
          <a:ext cx="1022335" cy="22871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1" dirty="0">
              <a:solidFill>
                <a:schemeClr val="accent2"/>
              </a:solidFill>
              <a:ea typeface="Times New Roman" charset="0"/>
              <a:cs typeface="Times New Roman" charset="0"/>
            </a:rPr>
            <a:t>p</a:t>
          </a:r>
          <a:r>
            <a:rPr lang="en-US" sz="1200" b="1" i="0" dirty="0">
              <a:solidFill>
                <a:schemeClr val="accent2"/>
              </a:solidFill>
              <a:ea typeface="Times New Roman" charset="0"/>
              <a:cs typeface="Times New Roman" charset="0"/>
            </a:rPr>
            <a:t>etroleum</a:t>
          </a:r>
        </a:p>
        <a:p xmlns:a="http://schemas.openxmlformats.org/drawingml/2006/main">
          <a:pPr eaLnBrk="0" hangingPunct="0"/>
          <a:r>
            <a:rPr lang="en-US" sz="1200" b="1" dirty="0">
              <a:solidFill>
                <a:schemeClr val="accent2"/>
              </a:solidFill>
              <a:ea typeface="Times New Roman" charset="0"/>
              <a:cs typeface="Times New Roman" charset="0"/>
            </a:rPr>
            <a:t>and other</a:t>
          </a:r>
        </a:p>
        <a:p xmlns:a="http://schemas.openxmlformats.org/drawingml/2006/main">
          <a:pPr eaLnBrk="0" hangingPunct="0"/>
          <a:r>
            <a:rPr lang="en-US" sz="1200" b="1" i="0" dirty="0">
              <a:solidFill>
                <a:schemeClr val="accent2"/>
              </a:solidFill>
              <a:ea typeface="Times New Roman" charset="0"/>
              <a:cs typeface="Times New Roman" charset="0"/>
            </a:rPr>
            <a:t>liquids</a:t>
          </a:r>
        </a:p>
        <a:p xmlns:a="http://schemas.openxmlformats.org/drawingml/2006/main">
          <a:pPr eaLnBrk="0" hangingPunct="0"/>
          <a:endParaRPr lang="en-US" sz="1200" b="1" dirty="0">
            <a:solidFill>
              <a:schemeClr val="accent3"/>
            </a:solidFill>
            <a:ea typeface="Times New Roman" charset="0"/>
            <a:cs typeface="Times New Roman" charset="0"/>
          </a:endParaRPr>
        </a:p>
        <a:p xmlns:a="http://schemas.openxmlformats.org/drawingml/2006/main">
          <a:pPr eaLnBrk="0" hangingPunct="0"/>
          <a:endParaRPr lang="en-US" sz="1600" b="1" i="0" dirty="0">
            <a:solidFill>
              <a:schemeClr val="accent4"/>
            </a:solidFill>
            <a:ea typeface="Times New Roman" charset="0"/>
            <a:cs typeface="Times New Roman" charset="0"/>
          </a:endParaRPr>
        </a:p>
        <a:p xmlns:a="http://schemas.openxmlformats.org/drawingml/2006/main">
          <a:pPr eaLnBrk="0" hangingPunct="0"/>
          <a:r>
            <a:rPr lang="en-US" sz="1200" b="1" dirty="0">
              <a:solidFill>
                <a:schemeClr val="accent1"/>
              </a:solidFill>
              <a:ea typeface="Times New Roman" charset="0"/>
              <a:cs typeface="Times New Roman" charset="0"/>
            </a:rPr>
            <a:t>n</a:t>
          </a:r>
          <a:r>
            <a:rPr lang="en-US" sz="1200" b="1" i="0" dirty="0">
              <a:solidFill>
                <a:schemeClr val="accent1"/>
              </a:solidFill>
              <a:ea typeface="Times New Roman" charset="0"/>
              <a:cs typeface="Times New Roman" charset="0"/>
            </a:rPr>
            <a:t>atural</a:t>
          </a:r>
          <a:r>
            <a:rPr lang="en-US" sz="1200" b="1" i="0" baseline="0" dirty="0">
              <a:solidFill>
                <a:schemeClr val="accent1"/>
              </a:solidFill>
              <a:ea typeface="Times New Roman" charset="0"/>
              <a:cs typeface="Times New Roman" charset="0"/>
            </a:rPr>
            <a:t> gas</a:t>
          </a:r>
        </a:p>
        <a:p xmlns:a="http://schemas.openxmlformats.org/drawingml/2006/main">
          <a:pPr eaLnBrk="0" hangingPunct="0"/>
          <a:r>
            <a:rPr lang="en-US" sz="1200" b="1" dirty="0">
              <a:solidFill>
                <a:schemeClr val="accent6">
                  <a:lumMod val="60000"/>
                  <a:lumOff val="40000"/>
                </a:schemeClr>
              </a:solidFill>
              <a:ea typeface="Times New Roman" charset="0"/>
              <a:cs typeface="Times New Roman" charset="0"/>
            </a:rPr>
            <a:t>electricity</a:t>
          </a:r>
          <a:endParaRPr lang="en-US" sz="1200" b="1" i="0" baseline="0" dirty="0">
            <a:solidFill>
              <a:schemeClr val="accent6">
                <a:lumMod val="60000"/>
                <a:lumOff val="40000"/>
              </a:schemeClr>
            </a:solidFill>
            <a:ea typeface="Times New Roman" charset="0"/>
            <a:cs typeface="Times New Roman" charset="0"/>
          </a:endParaRPr>
        </a:p>
        <a:p xmlns:a="http://schemas.openxmlformats.org/drawingml/2006/main">
          <a:pPr eaLnBrk="0" hangingPunct="0"/>
          <a:endParaRPr lang="en-US" sz="600" b="1" dirty="0">
            <a:solidFill>
              <a:schemeClr val="tx1"/>
            </a:solidFill>
            <a:ea typeface="Times New Roman" charset="0"/>
            <a:cs typeface="Times New Roman" charset="0"/>
          </a:endParaRPr>
        </a:p>
        <a:p xmlns:a="http://schemas.openxmlformats.org/drawingml/2006/main">
          <a:pPr eaLnBrk="0" hangingPunct="0"/>
          <a:r>
            <a:rPr lang="en-US" sz="1200" b="1" dirty="0">
              <a:solidFill>
                <a:schemeClr val="tx1"/>
              </a:solidFill>
              <a:ea typeface="Times New Roman" charset="0"/>
              <a:cs typeface="Times New Roman" charset="0"/>
            </a:rPr>
            <a:t>coal</a:t>
          </a:r>
          <a:endParaRPr lang="en-US" sz="1200" b="1" i="0" baseline="0" dirty="0">
            <a:solidFill>
              <a:schemeClr val="accent5"/>
            </a:solidFill>
            <a:ea typeface="Times New Roman" charset="0"/>
            <a:cs typeface="Times New Roman" charset="0"/>
          </a:endParaRPr>
        </a:p>
        <a:p xmlns:a="http://schemas.openxmlformats.org/drawingml/2006/main">
          <a:pPr eaLnBrk="0" hangingPunct="0"/>
          <a:endParaRPr lang="en-US" sz="1200" b="1" dirty="0">
            <a:solidFill>
              <a:schemeClr val="accent3"/>
            </a:solidFill>
            <a:ea typeface="Times New Roman" charset="0"/>
            <a:cs typeface="Times New Roman" charset="0"/>
          </a:endParaRPr>
        </a:p>
        <a:p xmlns:a="http://schemas.openxmlformats.org/drawingml/2006/main">
          <a:pPr eaLnBrk="0" hangingPunct="0"/>
          <a:r>
            <a:rPr lang="en-US" sz="1200" b="1" dirty="0">
              <a:solidFill>
                <a:schemeClr val="accent3"/>
              </a:solidFill>
              <a:ea typeface="Times New Roman" charset="0"/>
              <a:cs typeface="Times New Roman" charset="0"/>
            </a:rPr>
            <a:t>renewables</a:t>
          </a:r>
          <a:endParaRPr lang="en-US" sz="1200" b="1" i="0" baseline="0" dirty="0">
            <a:solidFill>
              <a:schemeClr val="accent3"/>
            </a:solidFill>
            <a:ea typeface="Times New Roman" charset="0"/>
            <a:cs typeface="Times New Roman" charset="0"/>
          </a:endParaRPr>
        </a:p>
      </cdr:txBody>
    </cdr:sp>
  </cdr:relSizeAnchor>
  <cdr:relSizeAnchor xmlns:cdr="http://schemas.openxmlformats.org/drawingml/2006/chartDrawing">
    <cdr:from>
      <cdr:x>0.10689</cdr:x>
      <cdr:y>0.03781</cdr:y>
    </cdr:from>
    <cdr:to>
      <cdr:x>0.54843</cdr:x>
      <cdr:y>0.12924</cdr:y>
    </cdr:to>
    <cdr:sp macro="" textlink="">
      <cdr:nvSpPr>
        <cdr:cNvPr id="3" name="TextBox 2"/>
        <cdr:cNvSpPr txBox="1"/>
      </cdr:nvSpPr>
      <cdr:spPr>
        <a:xfrm xmlns:a="http://schemas.openxmlformats.org/drawingml/2006/main">
          <a:off x="437330" y="119370"/>
          <a:ext cx="1806475" cy="2886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history   projections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B2FAFA6-CF25-4D34-BEC9-4B23EAD4DC43}" type="datetimeFigureOut">
              <a:rPr lang="it-IT" smtClean="0"/>
              <a:pPr/>
              <a:t>20/04/2023</a:t>
            </a:fld>
            <a:endParaRPr lang="it-IT"/>
          </a:p>
        </p:txBody>
      </p:sp>
      <p:sp>
        <p:nvSpPr>
          <p:cNvPr id="4" name="Segnaposto piè di pa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02AEEC-0366-4679-993A-AF10274BF19C}" type="slidenum">
              <a:rPr lang="it-IT" smtClean="0"/>
              <a:pPr/>
              <a:t>‹N›</a:t>
            </a:fld>
            <a:endParaRPr 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7F9E0A5-3FC6-4CF2-A954-FEBB2DD08495}" type="datetimeFigureOut">
              <a:rPr lang="it-IT"/>
              <a:pPr>
                <a:defRPr/>
              </a:pPr>
              <a:t>20/04/2023</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E618290-F4D6-4A3D-8B5F-8AF7911ADBDB}" type="slidenum">
              <a:rPr lang="it-IT"/>
              <a:pPr>
                <a:defRPr/>
              </a:pPr>
              <a:t>‹N›</a:t>
            </a:fld>
            <a:endParaRPr lang="it-IT"/>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1241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31</a:t>
            </a:fld>
            <a:endParaRPr lang="it-IT"/>
          </a:p>
        </p:txBody>
      </p:sp>
    </p:spTree>
    <p:extLst>
      <p:ext uri="{BB962C8B-B14F-4D97-AF65-F5344CB8AC3E}">
        <p14:creationId xmlns:p14="http://schemas.microsoft.com/office/powerpoint/2010/main" val="328537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33</a:t>
            </a:fld>
            <a:endParaRPr lang="it-IT"/>
          </a:p>
        </p:txBody>
      </p:sp>
    </p:spTree>
    <p:extLst>
      <p:ext uri="{BB962C8B-B14F-4D97-AF65-F5344CB8AC3E}">
        <p14:creationId xmlns:p14="http://schemas.microsoft.com/office/powerpoint/2010/main" val="380365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37</a:t>
            </a:fld>
            <a:endParaRPr lang="it-IT"/>
          </a:p>
        </p:txBody>
      </p:sp>
    </p:spTree>
    <p:extLst>
      <p:ext uri="{BB962C8B-B14F-4D97-AF65-F5344CB8AC3E}">
        <p14:creationId xmlns:p14="http://schemas.microsoft.com/office/powerpoint/2010/main" val="143254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38</a:t>
            </a:fld>
            <a:endParaRPr lang="it-IT"/>
          </a:p>
        </p:txBody>
      </p:sp>
    </p:spTree>
    <p:extLst>
      <p:ext uri="{BB962C8B-B14F-4D97-AF65-F5344CB8AC3E}">
        <p14:creationId xmlns:p14="http://schemas.microsoft.com/office/powerpoint/2010/main" val="200817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39</a:t>
            </a:fld>
            <a:endParaRPr lang="it-IT"/>
          </a:p>
        </p:txBody>
      </p:sp>
    </p:spTree>
    <p:extLst>
      <p:ext uri="{BB962C8B-B14F-4D97-AF65-F5344CB8AC3E}">
        <p14:creationId xmlns:p14="http://schemas.microsoft.com/office/powerpoint/2010/main" val="340262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40</a:t>
            </a:fld>
            <a:endParaRPr lang="it-IT"/>
          </a:p>
        </p:txBody>
      </p:sp>
    </p:spTree>
    <p:extLst>
      <p:ext uri="{BB962C8B-B14F-4D97-AF65-F5344CB8AC3E}">
        <p14:creationId xmlns:p14="http://schemas.microsoft.com/office/powerpoint/2010/main" val="102280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65</a:t>
            </a:fld>
            <a:endParaRPr lang="it-IT"/>
          </a:p>
        </p:txBody>
      </p:sp>
    </p:spTree>
    <p:extLst>
      <p:ext uri="{BB962C8B-B14F-4D97-AF65-F5344CB8AC3E}">
        <p14:creationId xmlns:p14="http://schemas.microsoft.com/office/powerpoint/2010/main" val="377409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45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688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431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209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79450" y="4714875"/>
            <a:ext cx="5438774" cy="4467224"/>
          </a:xfrm>
          <a:prstGeom prst="rect">
            <a:avLst/>
          </a:prstGeom>
        </p:spPr>
        <p:txBody>
          <a:bodyPr wrap="square" lIns="91425" tIns="91425" rIns="91425" bIns="91425" anchor="t" anchorCtr="0">
            <a:noAutofit/>
          </a:bodyPr>
          <a:lstStyle/>
          <a:p>
            <a:pPr lvl="0">
              <a:spcBef>
                <a:spcPts val="0"/>
              </a:spcBef>
              <a:buNone/>
            </a:pPr>
            <a:endParaRPr/>
          </a:p>
        </p:txBody>
      </p:sp>
      <p:sp>
        <p:nvSpPr>
          <p:cNvPr id="515" name="Shape 51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350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22222"/>
              </a:solidFill>
              <a:effectLst/>
              <a:latin typeface="arial" panose="020B0604020202020204" pitchFamily="34" charset="0"/>
            </a:endParaRPr>
          </a:p>
        </p:txBody>
      </p:sp>
      <p:sp>
        <p:nvSpPr>
          <p:cNvPr id="4" name="Segnaposto numero diapositiva 3"/>
          <p:cNvSpPr>
            <a:spLocks noGrp="1"/>
          </p:cNvSpPr>
          <p:nvPr>
            <p:ph type="sldNum" sz="quarter" idx="5"/>
          </p:nvPr>
        </p:nvSpPr>
        <p:spPr/>
        <p:txBody>
          <a:bodyPr/>
          <a:lstStyle/>
          <a:p>
            <a:fld id="{DCD71D38-F5FF-4BFD-A983-01BCC895CC56}" type="slidenum">
              <a:rPr lang="it-IT" smtClean="0"/>
              <a:t>23</a:t>
            </a:fld>
            <a:endParaRPr lang="it-IT"/>
          </a:p>
        </p:txBody>
      </p:sp>
    </p:spTree>
    <p:extLst>
      <p:ext uri="{BB962C8B-B14F-4D97-AF65-F5344CB8AC3E}">
        <p14:creationId xmlns:p14="http://schemas.microsoft.com/office/powerpoint/2010/main" val="98221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22222"/>
              </a:solidFill>
              <a:effectLst/>
              <a:latin typeface="arial" panose="020B0604020202020204" pitchFamily="34" charset="0"/>
            </a:endParaRPr>
          </a:p>
        </p:txBody>
      </p:sp>
      <p:sp>
        <p:nvSpPr>
          <p:cNvPr id="4" name="Segnaposto numero diapositiva 3"/>
          <p:cNvSpPr>
            <a:spLocks noGrp="1"/>
          </p:cNvSpPr>
          <p:nvPr>
            <p:ph type="sldNum" sz="quarter" idx="5"/>
          </p:nvPr>
        </p:nvSpPr>
        <p:spPr/>
        <p:txBody>
          <a:bodyPr/>
          <a:lstStyle/>
          <a:p>
            <a:fld id="{DCD71D38-F5FF-4BFD-A983-01BCC895CC56}" type="slidenum">
              <a:rPr lang="it-IT" smtClean="0"/>
              <a:t>24</a:t>
            </a:fld>
            <a:endParaRPr lang="it-IT"/>
          </a:p>
        </p:txBody>
      </p:sp>
    </p:spTree>
    <p:extLst>
      <p:ext uri="{BB962C8B-B14F-4D97-AF65-F5344CB8AC3E}">
        <p14:creationId xmlns:p14="http://schemas.microsoft.com/office/powerpoint/2010/main" val="389237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AE618290-F4D6-4A3D-8B5F-8AF7911ADBDB}" type="slidenum">
              <a:rPr lang="it-IT" smtClean="0"/>
              <a:pPr>
                <a:defRPr/>
              </a:pPr>
              <a:t>30</a:t>
            </a:fld>
            <a:endParaRPr lang="it-IT"/>
          </a:p>
        </p:txBody>
      </p:sp>
    </p:spTree>
    <p:extLst>
      <p:ext uri="{BB962C8B-B14F-4D97-AF65-F5344CB8AC3E}">
        <p14:creationId xmlns:p14="http://schemas.microsoft.com/office/powerpoint/2010/main" val="264459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7" name="Rettangolo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2362200" y="4038600"/>
            <a:ext cx="6477000" cy="1828800"/>
          </a:xfrm>
        </p:spPr>
        <p:txBody>
          <a:bodyPr anchor="b"/>
          <a:lstStyle>
            <a:lvl1pPr>
              <a:defRPr cap="all" baseline="0"/>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Segnaposto piè di pagina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kumimoji="0" lang="en-US"/>
          </a:p>
        </p:txBody>
      </p:sp>
      <p:sp>
        <p:nvSpPr>
          <p:cNvPr id="29" name="Segnaposto numero diapositiva 28"/>
          <p:cNvSpPr>
            <a:spLocks noGrp="1"/>
          </p:cNvSpPr>
          <p:nvPr>
            <p:ph type="sldNum" sz="quarter" idx="12"/>
          </p:nvPr>
        </p:nvSpPr>
        <p:spPr>
          <a:xfrm>
            <a:off x="8001000" y="228600"/>
            <a:ext cx="838200" cy="381000"/>
          </a:xfrm>
        </p:spPr>
        <p:txBody>
          <a:bodyPr/>
          <a:lstStyle>
            <a:lvl1pPr>
              <a:defRPr>
                <a:solidFill>
                  <a:schemeClr val="tx2"/>
                </a:solidFill>
              </a:defRPr>
            </a:lvl1pPr>
          </a:lstStyle>
          <a:p>
            <a:fld id="{A3DCDF73-85D2-4237-9B32-053DBDB0C312}" type="slidenum">
              <a:rPr kumimoji="0" lang="en-US" smtClean="0"/>
              <a:pPr/>
              <a:t>‹N›</a:t>
            </a:fld>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endParaRPr lang="it-IT"/>
          </a:p>
        </p:txBody>
      </p:sp>
      <p:sp>
        <p:nvSpPr>
          <p:cNvPr id="6" name="Segnaposto numero diapositiva 5"/>
          <p:cNvSpPr>
            <a:spLocks noGrp="1"/>
          </p:cNvSpPr>
          <p:nvPr>
            <p:ph type="sldNum" sz="quarter" idx="12"/>
          </p:nvPr>
        </p:nvSpPr>
        <p:spPr/>
        <p:txBody>
          <a:bodyPr/>
          <a:lstStyle/>
          <a:p>
            <a:pPr>
              <a:defRPr/>
            </a:pPr>
            <a:fld id="{08CABC79-E60B-44A7-BE35-9443BC731F8B}" type="slidenum">
              <a:rPr lang="it-IT" smtClean="0"/>
              <a:pPr>
                <a:defRPr/>
              </a:pPr>
              <a:t>‹N›</a:t>
            </a:fld>
            <a:endParaRPr lang="it-IT"/>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bg>
      <p:bgRef idx="1001">
        <a:schemeClr val="bg1"/>
      </p:bgRef>
    </p:bg>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3200" y="609600"/>
            <a:ext cx="2057400" cy="55165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609600"/>
            <a:ext cx="5562600" cy="5516564"/>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a:xfrm>
            <a:off x="6553200" y="6248402"/>
            <a:ext cx="2209800" cy="365125"/>
          </a:xfrm>
        </p:spPr>
        <p:txBody>
          <a:bodyPr/>
          <a:lstStyle/>
          <a:p>
            <a:pPr>
              <a:defRPr/>
            </a:pPr>
            <a:endParaRPr lang="it-IT"/>
          </a:p>
        </p:txBody>
      </p:sp>
      <p:sp>
        <p:nvSpPr>
          <p:cNvPr id="5" name="Segnaposto piè di pagina 4"/>
          <p:cNvSpPr>
            <a:spLocks noGrp="1"/>
          </p:cNvSpPr>
          <p:nvPr>
            <p:ph type="ftr" sz="quarter" idx="11"/>
          </p:nvPr>
        </p:nvSpPr>
        <p:spPr>
          <a:xfrm>
            <a:off x="457201" y="6248207"/>
            <a:ext cx="5573483" cy="365125"/>
          </a:xfrm>
        </p:spPr>
        <p:txBody>
          <a:bodyPr/>
          <a:lstStyle/>
          <a:p>
            <a:pPr>
              <a:defRPr/>
            </a:pPr>
            <a:endParaRPr lang="it-IT"/>
          </a:p>
        </p:txBody>
      </p:sp>
      <p:sp>
        <p:nvSpPr>
          <p:cNvPr id="7" name="Rettangolo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tangolo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egnaposto numero diapositiva 5"/>
          <p:cNvSpPr>
            <a:spLocks noGrp="1"/>
          </p:cNvSpPr>
          <p:nvPr>
            <p:ph type="sldNum" sz="quarter" idx="12"/>
          </p:nvPr>
        </p:nvSpPr>
        <p:spPr>
          <a:xfrm rot="5400000">
            <a:off x="5989638" y="144462"/>
            <a:ext cx="533400" cy="244476"/>
          </a:xfrm>
        </p:spPr>
        <p:txBody>
          <a:bodyPr/>
          <a:lstStyle/>
          <a:p>
            <a:pPr>
              <a:defRPr/>
            </a:pPr>
            <a:fld id="{6E7445AB-00AD-474E-B155-B28748415B12}" type="slidenum">
              <a:rPr lang="it-IT" smtClean="0"/>
              <a:pPr>
                <a:defRPr/>
              </a:pPr>
              <a:t>‹N›</a:t>
            </a:fld>
            <a:endParaRPr lang="it-IT"/>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D5882EA-353D-B54D-8305-8E84B8C2064D}"/>
              </a:ext>
            </a:extLst>
          </p:cNvPr>
          <p:cNvSpPr>
            <a:spLocks noGrp="1"/>
          </p:cNvSpPr>
          <p:nvPr>
            <p:ph sz="half" idx="1"/>
          </p:nvPr>
        </p:nvSpPr>
        <p:spPr>
          <a:xfrm>
            <a:off x="526419" y="1041854"/>
            <a:ext cx="818025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Tree>
    <p:extLst>
      <p:ext uri="{BB962C8B-B14F-4D97-AF65-F5344CB8AC3E}">
        <p14:creationId xmlns:p14="http://schemas.microsoft.com/office/powerpoint/2010/main" val="100529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ng title and 2 labeled columns">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685800" y="1722784"/>
            <a:ext cx="3931920" cy="4129377"/>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3"/>
          </p:nvPr>
        </p:nvSpPr>
        <p:spPr>
          <a:xfrm>
            <a:off x="4663440" y="1722784"/>
            <a:ext cx="4023360" cy="4129377"/>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7"/>
          </p:nvPr>
        </p:nvSpPr>
        <p:spPr>
          <a:xfrm>
            <a:off x="685800" y="1192694"/>
            <a:ext cx="3931920" cy="46780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6" name="Text Placeholder 13"/>
          <p:cNvSpPr>
            <a:spLocks noGrp="1"/>
          </p:cNvSpPr>
          <p:nvPr>
            <p:ph type="body" sz="quarter" idx="18"/>
          </p:nvPr>
        </p:nvSpPr>
        <p:spPr>
          <a:xfrm>
            <a:off x="4663440" y="1192694"/>
            <a:ext cx="4023360" cy="467801"/>
          </a:xfrm>
          <a:prstGeom prst="rect">
            <a:avLst/>
          </a:prstGeom>
        </p:spPr>
        <p:txBody>
          <a:bodyPr tIns="0" r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lgn="l">
              <a:defRPr sz="12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18" name="Oval 13"/>
          <p:cNvSpPr>
            <a:spLocks/>
          </p:cNvSpPr>
          <p:nvPr userDrawn="1"/>
        </p:nvSpPr>
        <p:spPr bwMode="auto">
          <a:xfrm>
            <a:off x="8732839" y="6456364"/>
            <a:ext cx="210312" cy="280416"/>
          </a:xfrm>
          <a:prstGeom prst="ellipse">
            <a:avLst/>
          </a:prstGeom>
          <a:solidFill>
            <a:srgbClr val="FFFFFF"/>
          </a:solidFill>
          <a:ln>
            <a:noFill/>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a:p>
        </p:txBody>
      </p:sp>
      <p:sp>
        <p:nvSpPr>
          <p:cNvPr id="21" name="Title 1"/>
          <p:cNvSpPr>
            <a:spLocks noGrp="1"/>
          </p:cNvSpPr>
          <p:nvPr>
            <p:ph type="title"/>
          </p:nvPr>
        </p:nvSpPr>
        <p:spPr>
          <a:xfrm>
            <a:off x="685800" y="121920"/>
            <a:ext cx="8001000" cy="991264"/>
          </a:xfrm>
          <a:prstGeom prst="rect">
            <a:avLst/>
          </a:prstGeom>
        </p:spPr>
        <p:txBody>
          <a:bodyPr lIns="0" tIns="0" rIns="0" bIns="0" anchor="b" anchorCtr="0"/>
          <a:lstStyle>
            <a:lvl1pPr algn="l">
              <a:defRPr sz="2200">
                <a:solidFill>
                  <a:schemeClr val="accent1"/>
                </a:solidFill>
              </a:defRPr>
            </a:lvl1pPr>
          </a:lstStyle>
          <a:p>
            <a:r>
              <a:rPr lang="en-US"/>
              <a:t>Click to edit Master title style</a:t>
            </a:r>
          </a:p>
        </p:txBody>
      </p:sp>
      <p:sp>
        <p:nvSpPr>
          <p:cNvPr id="14" name="Text Placeholder 15"/>
          <p:cNvSpPr>
            <a:spLocks noGrp="1"/>
          </p:cNvSpPr>
          <p:nvPr>
            <p:ph type="body" sz="quarter" idx="16"/>
          </p:nvPr>
        </p:nvSpPr>
        <p:spPr>
          <a:xfrm>
            <a:off x="685800" y="5943600"/>
            <a:ext cx="8001000" cy="27432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a:t>Click to edit Master text styles</a:t>
            </a:r>
          </a:p>
        </p:txBody>
      </p:sp>
      <p:sp>
        <p:nvSpPr>
          <p:cNvPr id="12" name="Slide Number Placeholder 5"/>
          <p:cNvSpPr>
            <a:spLocks noGrp="1"/>
          </p:cNvSpPr>
          <p:nvPr>
            <p:ph type="sldNum" sz="quarter" idx="4"/>
          </p:nvPr>
        </p:nvSpPr>
        <p:spPr>
          <a:xfrm>
            <a:off x="8648304" y="6410019"/>
            <a:ext cx="384175"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‹N›</a:t>
            </a:fld>
            <a:endParaRPr lang="en-US"/>
          </a:p>
        </p:txBody>
      </p:sp>
    </p:spTree>
    <p:extLst>
      <p:ext uri="{BB962C8B-B14F-4D97-AF65-F5344CB8AC3E}">
        <p14:creationId xmlns:p14="http://schemas.microsoft.com/office/powerpoint/2010/main" val="94129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12648" y="228600"/>
            <a:ext cx="8153400" cy="990600"/>
          </a:xfrm>
        </p:spPr>
        <p:txBody>
          <a:bodyPr/>
          <a:lstStyle/>
          <a:p>
            <a:r>
              <a:rPr kumimoji="0" lang="it-IT"/>
              <a:t>Fare clic per modificare lo stile del titolo</a:t>
            </a:r>
            <a:endParaRPr kumimoji="0" lang="en-US"/>
          </a:p>
        </p:txBody>
      </p:sp>
      <p:sp>
        <p:nvSpPr>
          <p:cNvPr id="4" name="Segnaposto data 3"/>
          <p:cNvSpPr>
            <a:spLocks noGrp="1"/>
          </p:cNvSpPr>
          <p:nvPr>
            <p:ph type="dt" sz="half" idx="10"/>
          </p:nvPr>
        </p:nvSpPr>
        <p:spPr/>
        <p:txBody>
          <a:bodyPr/>
          <a:lstStyle/>
          <a:p>
            <a:pPr>
              <a:defRPr/>
            </a:pPr>
            <a:endParaRPr lang="it-IT"/>
          </a:p>
        </p:txBody>
      </p:sp>
      <p:sp>
        <p:nvSpPr>
          <p:cNvPr id="5" name="Segnaposto piè di pagina 4"/>
          <p:cNvSpPr>
            <a:spLocks noGrp="1"/>
          </p:cNvSpPr>
          <p:nvPr>
            <p:ph type="ftr" sz="quarter" idx="11"/>
          </p:nvPr>
        </p:nvSpPr>
        <p:spPr/>
        <p:txBody>
          <a:bodyPr/>
          <a:lstStyle/>
          <a:p>
            <a:pPr>
              <a:defRPr/>
            </a:pPr>
            <a:endParaRPr lang="it-IT"/>
          </a:p>
        </p:txBody>
      </p:sp>
      <p:sp>
        <p:nvSpPr>
          <p:cNvPr id="6" name="Segnaposto numero diapositiva 5"/>
          <p:cNvSpPr>
            <a:spLocks noGrp="1"/>
          </p:cNvSpPr>
          <p:nvPr>
            <p:ph type="sldNum" sz="quarter" idx="12"/>
          </p:nvPr>
        </p:nvSpPr>
        <p:spPr/>
        <p:txBody>
          <a:bodyPr/>
          <a:lstStyle>
            <a:lvl1pPr>
              <a:defRPr>
                <a:solidFill>
                  <a:srgbClr val="FFFFFF"/>
                </a:solidFill>
              </a:defRPr>
            </a:lvl1pPr>
          </a:lstStyle>
          <a:p>
            <a:pPr>
              <a:defRPr/>
            </a:pPr>
            <a:fld id="{E1F2B20A-7852-423A-AD9B-2C5A79B102AF}" type="slidenum">
              <a:rPr lang="it-IT" smtClean="0"/>
              <a:pPr>
                <a:defRPr/>
              </a:pPr>
              <a:t>‹N›</a:t>
            </a:fld>
            <a:endParaRPr lang="it-IT"/>
          </a:p>
        </p:txBody>
      </p:sp>
      <p:sp>
        <p:nvSpPr>
          <p:cNvPr id="8" name="Segnaposto contenuto 7"/>
          <p:cNvSpPr>
            <a:spLocks noGrp="1"/>
          </p:cNvSpPr>
          <p:nvPr>
            <p:ph sz="quarter" idx="1"/>
          </p:nvPr>
        </p:nvSpPr>
        <p:spPr>
          <a:xfrm>
            <a:off x="612648" y="1600200"/>
            <a:ext cx="8153400" cy="44958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1"/>
      </p:bgRef>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7" name="Rettangolo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it-IT"/>
              <a:t>Fare clic per modificare lo stile del titolo</a:t>
            </a:r>
            <a:endParaRPr kumimoji="0" lang="en-US"/>
          </a:p>
        </p:txBody>
      </p:sp>
      <p:sp>
        <p:nvSpPr>
          <p:cNvPr id="12" name="Segnaposto data 11"/>
          <p:cNvSpPr>
            <a:spLocks noGrp="1"/>
          </p:cNvSpPr>
          <p:nvPr>
            <p:ph type="dt" sz="half" idx="10"/>
          </p:nvPr>
        </p:nvSpPr>
        <p:spPr/>
        <p:txBody>
          <a:bodyPr/>
          <a:lstStyle/>
          <a:p>
            <a:pPr>
              <a:defRPr/>
            </a:pPr>
            <a:endParaRPr lang="it-IT"/>
          </a:p>
        </p:txBody>
      </p:sp>
      <p:sp>
        <p:nvSpPr>
          <p:cNvPr id="13" name="Segnaposto numero diapositiva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E502D9DA-AF28-411F-86B7-14D96681F870}" type="slidenum">
              <a:rPr lang="it-IT" smtClean="0"/>
              <a:pPr>
                <a:defRPr/>
              </a:pPr>
              <a:t>‹N›</a:t>
            </a:fld>
            <a:endParaRPr lang="it-IT"/>
          </a:p>
        </p:txBody>
      </p:sp>
      <p:sp>
        <p:nvSpPr>
          <p:cNvPr id="14" name="Segnaposto piè di pagina 13"/>
          <p:cNvSpPr>
            <a:spLocks noGrp="1"/>
          </p:cNvSpPr>
          <p:nvPr>
            <p:ph type="ftr" sz="quarter" idx="12"/>
          </p:nvPr>
        </p:nvSpPr>
        <p:spPr/>
        <p:txBody>
          <a:bodyPr/>
          <a:lstStyle/>
          <a:p>
            <a:pPr>
              <a:defRPr/>
            </a:pPr>
            <a:endParaRPr lang="it-IT"/>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9" name="Segnaposto contenuto 8"/>
          <p:cNvSpPr>
            <a:spLocks noGrp="1"/>
          </p:cNvSpPr>
          <p:nvPr>
            <p:ph sz="quarter" idx="1"/>
          </p:nvPr>
        </p:nvSpPr>
        <p:spPr>
          <a:xfrm>
            <a:off x="609600" y="1589567"/>
            <a:ext cx="38862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4844901" y="1589567"/>
            <a:ext cx="38862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8" name="Segnaposto data 7"/>
          <p:cNvSpPr>
            <a:spLocks noGrp="1"/>
          </p:cNvSpPr>
          <p:nvPr>
            <p:ph type="dt" sz="half" idx="15"/>
          </p:nvPr>
        </p:nvSpPr>
        <p:spPr/>
        <p:txBody>
          <a:bodyPr rtlCol="0"/>
          <a:lstStyle/>
          <a:p>
            <a:pPr>
              <a:defRPr/>
            </a:pPr>
            <a:endParaRPr lang="it-IT"/>
          </a:p>
        </p:txBody>
      </p:sp>
      <p:sp>
        <p:nvSpPr>
          <p:cNvPr id="10" name="Segnaposto numero diapositiva 9"/>
          <p:cNvSpPr>
            <a:spLocks noGrp="1"/>
          </p:cNvSpPr>
          <p:nvPr>
            <p:ph type="sldNum" sz="quarter" idx="16"/>
          </p:nvPr>
        </p:nvSpPr>
        <p:spPr/>
        <p:txBody>
          <a:bodyPr rtlCol="0"/>
          <a:lstStyle/>
          <a:p>
            <a:pPr>
              <a:defRPr/>
            </a:pPr>
            <a:fld id="{AB636EE9-03B4-405C-B307-4A0B68EC0173}" type="slidenum">
              <a:rPr lang="it-IT" smtClean="0"/>
              <a:pPr>
                <a:defRPr/>
              </a:pPr>
              <a:t>‹N›</a:t>
            </a:fld>
            <a:endParaRPr lang="it-IT"/>
          </a:p>
        </p:txBody>
      </p:sp>
      <p:sp>
        <p:nvSpPr>
          <p:cNvPr id="12" name="Segnaposto piè di pagina 11"/>
          <p:cNvSpPr>
            <a:spLocks noGrp="1"/>
          </p:cNvSpPr>
          <p:nvPr>
            <p:ph type="ftr" sz="quarter" idx="17"/>
          </p:nvPr>
        </p:nvSpPr>
        <p:spPr/>
        <p:txBody>
          <a:bodyPr rtlCol="0"/>
          <a:lstStyle/>
          <a:p>
            <a:pPr>
              <a:defRPr/>
            </a:pPr>
            <a:endParaRPr lang="it-IT"/>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33400" y="273050"/>
            <a:ext cx="8153400" cy="869950"/>
          </a:xfrm>
        </p:spPr>
        <p:txBody>
          <a:bodyPr anchor="ctr"/>
          <a:lstStyle>
            <a:lvl1pPr>
              <a:defRPr/>
            </a:lvl1pPr>
          </a:lstStyle>
          <a:p>
            <a:r>
              <a:rPr kumimoji="0" lang="it-IT"/>
              <a:t>Fare clic per modificare lo stile del titolo</a:t>
            </a:r>
            <a:endParaRPr kumimoji="0" lang="en-US"/>
          </a:p>
        </p:txBody>
      </p:sp>
      <p:sp>
        <p:nvSpPr>
          <p:cNvPr id="11" name="Segnaposto contenuto 10"/>
          <p:cNvSpPr>
            <a:spLocks noGrp="1"/>
          </p:cNvSpPr>
          <p:nvPr>
            <p:ph sz="quarter" idx="2"/>
          </p:nvPr>
        </p:nvSpPr>
        <p:spPr>
          <a:xfrm>
            <a:off x="609600" y="2438400"/>
            <a:ext cx="3886200" cy="35814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4800600" y="2438400"/>
            <a:ext cx="3886200" cy="35814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0" name="Segnaposto data 9"/>
          <p:cNvSpPr>
            <a:spLocks noGrp="1"/>
          </p:cNvSpPr>
          <p:nvPr>
            <p:ph type="dt" sz="half" idx="15"/>
          </p:nvPr>
        </p:nvSpPr>
        <p:spPr/>
        <p:txBody>
          <a:bodyPr rtlCol="0"/>
          <a:lstStyle/>
          <a:p>
            <a:pPr>
              <a:defRPr/>
            </a:pPr>
            <a:endParaRPr lang="it-IT"/>
          </a:p>
        </p:txBody>
      </p:sp>
      <p:sp>
        <p:nvSpPr>
          <p:cNvPr id="12" name="Segnaposto numero diapositiva 11"/>
          <p:cNvSpPr>
            <a:spLocks noGrp="1"/>
          </p:cNvSpPr>
          <p:nvPr>
            <p:ph type="sldNum" sz="quarter" idx="16"/>
          </p:nvPr>
        </p:nvSpPr>
        <p:spPr/>
        <p:txBody>
          <a:bodyPr rtlCol="0"/>
          <a:lstStyle/>
          <a:p>
            <a:pPr>
              <a:defRPr/>
            </a:pPr>
            <a:fld id="{387BEC55-0DA4-4EC8-91CC-AB5E18EA70AC}" type="slidenum">
              <a:rPr lang="it-IT" smtClean="0"/>
              <a:pPr>
                <a:defRPr/>
              </a:pPr>
              <a:t>‹N›</a:t>
            </a:fld>
            <a:endParaRPr lang="it-IT"/>
          </a:p>
        </p:txBody>
      </p:sp>
      <p:sp>
        <p:nvSpPr>
          <p:cNvPr id="14" name="Segnaposto piè di pagina 13"/>
          <p:cNvSpPr>
            <a:spLocks noGrp="1"/>
          </p:cNvSpPr>
          <p:nvPr>
            <p:ph type="ftr" sz="quarter" idx="17"/>
          </p:nvPr>
        </p:nvSpPr>
        <p:spPr/>
        <p:txBody>
          <a:bodyPr rtlCol="0"/>
          <a:lstStyle/>
          <a:p>
            <a:pPr>
              <a:defRPr/>
            </a:pPr>
            <a:endParaRPr lang="it-IT"/>
          </a:p>
        </p:txBody>
      </p:sp>
      <p:sp>
        <p:nvSpPr>
          <p:cNvPr id="16" name="Segnaposto testo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sp>
        <p:nvSpPr>
          <p:cNvPr id="15" name="Segnaposto testo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pPr>
              <a:defRPr/>
            </a:pPr>
            <a:endParaRPr lang="it-IT"/>
          </a:p>
        </p:txBody>
      </p:sp>
      <p:sp>
        <p:nvSpPr>
          <p:cNvPr id="4" name="Segnaposto piè di pagina 3"/>
          <p:cNvSpPr>
            <a:spLocks noGrp="1"/>
          </p:cNvSpPr>
          <p:nvPr>
            <p:ph type="ftr" sz="quarter" idx="11"/>
          </p:nvPr>
        </p:nvSpPr>
        <p:spPr/>
        <p:txBody>
          <a:bodyPr/>
          <a:lstStyle/>
          <a:p>
            <a:pPr>
              <a:defRPr/>
            </a:pPr>
            <a:endParaRPr lang="it-IT"/>
          </a:p>
        </p:txBody>
      </p:sp>
      <p:sp>
        <p:nvSpPr>
          <p:cNvPr id="5" name="Segnaposto numero diapositiva 4"/>
          <p:cNvSpPr>
            <a:spLocks noGrp="1"/>
          </p:cNvSpPr>
          <p:nvPr>
            <p:ph type="sldNum" sz="quarter" idx="12"/>
          </p:nvPr>
        </p:nvSpPr>
        <p:spPr/>
        <p:txBody>
          <a:bodyPr/>
          <a:lstStyle>
            <a:lvl1pPr>
              <a:defRPr>
                <a:solidFill>
                  <a:srgbClr val="FFFFFF"/>
                </a:solidFill>
              </a:defRPr>
            </a:lvl1pPr>
          </a:lstStyle>
          <a:p>
            <a:pPr>
              <a:defRPr/>
            </a:pPr>
            <a:fld id="{8732127C-8006-4360-A813-AF598F4CE04A}" type="slidenum">
              <a:rPr lang="it-IT" smtClean="0"/>
              <a:pPr>
                <a:defRPr/>
              </a:pPr>
              <a:t>‹N›</a:t>
            </a:fld>
            <a:endParaRPr lang="it-IT"/>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endParaRPr lang="it-IT"/>
          </a:p>
        </p:txBody>
      </p:sp>
      <p:sp>
        <p:nvSpPr>
          <p:cNvPr id="3" name="Segnaposto piè di pagina 2"/>
          <p:cNvSpPr>
            <a:spLocks noGrp="1"/>
          </p:cNvSpPr>
          <p:nvPr>
            <p:ph type="ftr" sz="quarter" idx="11"/>
          </p:nvPr>
        </p:nvSpPr>
        <p:spPr/>
        <p:txBody>
          <a:bodyPr/>
          <a:lstStyle/>
          <a:p>
            <a:pPr>
              <a:defRPr/>
            </a:pPr>
            <a:endParaRPr lang="it-IT"/>
          </a:p>
        </p:txBody>
      </p:sp>
      <p:sp>
        <p:nvSpPr>
          <p:cNvPr id="4" name="Segnaposto numero diapositiva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0F57AE7-9548-4832-A850-F0CBF5443D4C}" type="slidenum">
              <a:rPr lang="it-IT" smtClean="0"/>
              <a:pPr>
                <a:defRPr/>
              </a:pPr>
              <a:t>‹N›</a:t>
            </a:fld>
            <a:endParaRPr lang="it-IT"/>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8077200" cy="869950"/>
          </a:xfrm>
        </p:spPr>
        <p:txBody>
          <a:bodyPr anchor="ctr"/>
          <a:lstStyle>
            <a:lvl1pPr algn="l">
              <a:buNone/>
              <a:defRPr sz="4400" b="0"/>
            </a:lvl1p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pPr>
              <a:defRPr/>
            </a:pPr>
            <a:endParaRPr lang="it-IT"/>
          </a:p>
        </p:txBody>
      </p:sp>
      <p:sp>
        <p:nvSpPr>
          <p:cNvPr id="6" name="Segnaposto piè di pagina 5"/>
          <p:cNvSpPr>
            <a:spLocks noGrp="1"/>
          </p:cNvSpPr>
          <p:nvPr>
            <p:ph type="ftr" sz="quarter" idx="11"/>
          </p:nvPr>
        </p:nvSpPr>
        <p:spPr/>
        <p:txBody>
          <a:bodyPr/>
          <a:lstStyle/>
          <a:p>
            <a:pPr>
              <a:defRPr/>
            </a:pPr>
            <a:endParaRPr lang="it-IT"/>
          </a:p>
        </p:txBody>
      </p:sp>
      <p:sp>
        <p:nvSpPr>
          <p:cNvPr id="7" name="Segnaposto numero diapositiva 6"/>
          <p:cNvSpPr>
            <a:spLocks noGrp="1"/>
          </p:cNvSpPr>
          <p:nvPr>
            <p:ph type="sldNum" sz="quarter" idx="12"/>
          </p:nvPr>
        </p:nvSpPr>
        <p:spPr/>
        <p:txBody>
          <a:bodyPr/>
          <a:lstStyle>
            <a:lvl1pPr>
              <a:defRPr>
                <a:solidFill>
                  <a:srgbClr val="FFFFFF"/>
                </a:solidFill>
              </a:defRPr>
            </a:lvl1pPr>
          </a:lstStyle>
          <a:p>
            <a:pPr>
              <a:defRPr/>
            </a:pPr>
            <a:fld id="{0B240526-EBC7-48D4-A0D3-FF0F33E906B1}" type="slidenum">
              <a:rPr lang="it-IT" smtClean="0"/>
              <a:pPr>
                <a:defRPr/>
              </a:pPr>
              <a:t>‹N›</a:t>
            </a:fld>
            <a:endParaRPr lang="it-IT"/>
          </a:p>
        </p:txBody>
      </p:sp>
      <p:sp>
        <p:nvSpPr>
          <p:cNvPr id="3" name="Segnaposto testo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9" name="Segnaposto contenuto 8"/>
          <p:cNvSpPr>
            <a:spLocks noGrp="1"/>
          </p:cNvSpPr>
          <p:nvPr>
            <p:ph sz="quarter" idx="1"/>
          </p:nvPr>
        </p:nvSpPr>
        <p:spPr>
          <a:xfrm>
            <a:off x="2362200" y="1752600"/>
            <a:ext cx="6400800" cy="4419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3">
        <a:schemeClr val="bg2"/>
      </p:bgRef>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8" name="Rettangolo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it-IT"/>
              <a:t>Fare clic per modificare lo stile del titolo</a:t>
            </a:r>
            <a:endParaRPr kumimoji="0" lang="en-US"/>
          </a:p>
        </p:txBody>
      </p:sp>
      <p:sp>
        <p:nvSpPr>
          <p:cNvPr id="11" name="Rettangolo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egnaposto data 11"/>
          <p:cNvSpPr>
            <a:spLocks noGrp="1"/>
          </p:cNvSpPr>
          <p:nvPr>
            <p:ph type="dt" sz="half" idx="10"/>
          </p:nvPr>
        </p:nvSpPr>
        <p:spPr>
          <a:xfrm>
            <a:off x="6248400" y="6248400"/>
            <a:ext cx="2667000" cy="365125"/>
          </a:xfrm>
        </p:spPr>
        <p:txBody>
          <a:bodyPr rtlCol="0"/>
          <a:lstStyle/>
          <a:p>
            <a:pPr>
              <a:defRPr/>
            </a:pPr>
            <a:endParaRPr lang="it-IT"/>
          </a:p>
        </p:txBody>
      </p:sp>
      <p:sp>
        <p:nvSpPr>
          <p:cNvPr id="13" name="Segnaposto numero diapositiva 12"/>
          <p:cNvSpPr>
            <a:spLocks noGrp="1"/>
          </p:cNvSpPr>
          <p:nvPr>
            <p:ph type="sldNum" sz="quarter" idx="11"/>
          </p:nvPr>
        </p:nvSpPr>
        <p:spPr>
          <a:xfrm>
            <a:off x="0" y="4667249"/>
            <a:ext cx="1447800" cy="663578"/>
          </a:xfrm>
        </p:spPr>
        <p:txBody>
          <a:bodyPr rtlCol="0"/>
          <a:lstStyle>
            <a:lvl1pPr>
              <a:defRPr sz="2800"/>
            </a:lvl1pPr>
          </a:lstStyle>
          <a:p>
            <a:pPr>
              <a:defRPr/>
            </a:pPr>
            <a:fld id="{1A5D28EA-7367-4371-8188-E63284499D2F}" type="slidenum">
              <a:rPr lang="it-IT" smtClean="0"/>
              <a:pPr>
                <a:defRPr/>
              </a:pPr>
              <a:t>‹N›</a:t>
            </a:fld>
            <a:endParaRPr lang="it-IT"/>
          </a:p>
        </p:txBody>
      </p:sp>
      <p:sp>
        <p:nvSpPr>
          <p:cNvPr id="14" name="Segnaposto piè di pagina 13"/>
          <p:cNvSpPr>
            <a:spLocks noGrp="1"/>
          </p:cNvSpPr>
          <p:nvPr>
            <p:ph type="ftr" sz="quarter" idx="12"/>
          </p:nvPr>
        </p:nvSpPr>
        <p:spPr>
          <a:xfrm>
            <a:off x="1600200" y="6248206"/>
            <a:ext cx="4572000" cy="365125"/>
          </a:xfrm>
        </p:spPr>
        <p:txBody>
          <a:bodyPr rtlCol="0"/>
          <a:lstStyle/>
          <a:p>
            <a:pPr>
              <a:defRPr/>
            </a:pPr>
            <a:endParaRPr lang="it-IT"/>
          </a:p>
        </p:txBody>
      </p:sp>
      <p:sp>
        <p:nvSpPr>
          <p:cNvPr id="3" name="Segnaposto immagine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it-IT"/>
              <a:t>Fare clic sull'icona per inserire un'immagine</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609600" y="228600"/>
            <a:ext cx="8153400" cy="9906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it-IT"/>
          </a:p>
        </p:txBody>
      </p:sp>
      <p:sp>
        <p:nvSpPr>
          <p:cNvPr id="3" name="Segnaposto piè di pagina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it-IT"/>
          </a:p>
        </p:txBody>
      </p:sp>
      <p:sp>
        <p:nvSpPr>
          <p:cNvPr id="7" name="Rettangolo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egnaposto numero diapositiva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482D78BA-F376-4467-B30C-44887D737D62}" type="slidenum">
              <a:rPr lang="it-IT" smtClean="0"/>
              <a:pPr>
                <a:defRPr/>
              </a:pPr>
              <a:t>‹N›</a:t>
            </a:fld>
            <a:endParaRPr lang="it-IT"/>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Lst>
  <p:transition>
    <p:fade/>
  </p:transition>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Layout" Target="../diagrams/layout4.xml"/><Relationship Id="rId7" Type="http://schemas.openxmlformats.org/officeDocument/2006/relationships/image" Target="../media/image100.emf"/><Relationship Id="rId12" Type="http://schemas.openxmlformats.org/officeDocument/2006/relationships/image" Target="../media/image10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04.jpeg"/><Relationship Id="rId5" Type="http://schemas.openxmlformats.org/officeDocument/2006/relationships/diagramColors" Target="../diagrams/colors4.xml"/><Relationship Id="rId10" Type="http://schemas.openxmlformats.org/officeDocument/2006/relationships/image" Target="../media/image103.jpeg"/><Relationship Id="rId4" Type="http://schemas.openxmlformats.org/officeDocument/2006/relationships/diagramQuickStyle" Target="../diagrams/quickStyle4.xml"/><Relationship Id="rId9"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png"/><Relationship Id="rId7"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10.png"/></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1124744"/>
            <a:ext cx="9144000" cy="4464496"/>
          </a:xfrm>
        </p:spPr>
        <p:txBody>
          <a:bodyPr>
            <a:normAutofit fontScale="90000"/>
          </a:bodyPr>
          <a:lstStyle/>
          <a:p>
            <a:pPr algn="ctr">
              <a:defRPr/>
            </a:pPr>
            <a:r>
              <a:rPr lang="en-US" sz="4000" b="1">
                <a:solidFill>
                  <a:schemeClr val="accent4">
                    <a:lumMod val="20000"/>
                    <a:lumOff val="80000"/>
                  </a:schemeClr>
                </a:solidFill>
              </a:rPr>
              <a:t>An analysis of power-to-X technologies in modern district energy networks</a:t>
            </a:r>
            <a:br>
              <a:rPr lang="it-IT" b="1"/>
            </a:br>
            <a:br>
              <a:rPr lang="en-US"/>
            </a:br>
            <a:r>
              <a:rPr lang="en-US" sz="3100" i="1"/>
              <a:t>Francesco Calise</a:t>
            </a:r>
            <a:br>
              <a:rPr lang="en-US" sz="2400"/>
            </a:br>
            <a:br>
              <a:rPr lang="en-US" sz="2400"/>
            </a:br>
            <a:r>
              <a:rPr lang="en-US" sz="2400"/>
              <a:t>Department of industrial engineering</a:t>
            </a:r>
            <a:br>
              <a:rPr lang="en-US" sz="2400"/>
            </a:br>
            <a:r>
              <a:rPr lang="en-US" sz="2400" cap="none"/>
              <a:t> University of Naples FEDERICO II</a:t>
            </a:r>
            <a:br>
              <a:rPr lang="en-US" sz="2400" cap="none"/>
            </a:br>
            <a:endParaRPr lang="it-IT"/>
          </a:p>
        </p:txBody>
      </p:sp>
      <p:sp>
        <p:nvSpPr>
          <p:cNvPr id="15363" name="Sottotitolo 2"/>
          <p:cNvSpPr>
            <a:spLocks noGrp="1"/>
          </p:cNvSpPr>
          <p:nvPr>
            <p:ph type="subTitle" idx="1"/>
          </p:nvPr>
        </p:nvSpPr>
        <p:spPr>
          <a:xfrm>
            <a:off x="2339752" y="6123962"/>
            <a:ext cx="6804248" cy="590021"/>
          </a:xfrm>
        </p:spPr>
        <p:txBody>
          <a:bodyPr>
            <a:normAutofit fontScale="92500"/>
          </a:bodyPr>
          <a:lstStyle/>
          <a:p>
            <a:r>
              <a:rPr lang="en-US" sz="2000" b="1" i="1" dirty="0">
                <a:solidFill>
                  <a:schemeClr val="bg1"/>
                </a:solidFill>
                <a:effectLst>
                  <a:outerShdw blurRad="38100" dist="38100" dir="2700000" algn="tl">
                    <a:srgbClr val="000000">
                      <a:alpha val="43137"/>
                    </a:srgbClr>
                  </a:outerShdw>
                </a:effectLst>
              </a:rPr>
              <a:t>12</a:t>
            </a:r>
            <a:r>
              <a:rPr lang="en-US" sz="2000" b="1" i="1" baseline="30000" dirty="0">
                <a:solidFill>
                  <a:schemeClr val="bg1"/>
                </a:solidFill>
                <a:effectLst>
                  <a:outerShdw blurRad="38100" dist="38100" dir="2700000" algn="tl">
                    <a:srgbClr val="000000">
                      <a:alpha val="43137"/>
                    </a:srgbClr>
                  </a:outerShdw>
                </a:effectLst>
              </a:rPr>
              <a:t>th</a:t>
            </a:r>
            <a:r>
              <a:rPr lang="en-US" sz="2000" b="1" i="1" dirty="0">
                <a:solidFill>
                  <a:schemeClr val="bg1"/>
                </a:solidFill>
                <a:effectLst>
                  <a:outerShdw blurRad="38100" dist="38100" dir="2700000" algn="tl">
                    <a:srgbClr val="000000">
                      <a:alpha val="43137"/>
                    </a:srgbClr>
                  </a:outerShdw>
                </a:effectLst>
              </a:rPr>
              <a:t> International Conference on Smart Cities and Green ICT Systems</a:t>
            </a:r>
          </a:p>
        </p:txBody>
      </p:sp>
      <p:pic>
        <p:nvPicPr>
          <p:cNvPr id="35842" name="Picture 2" descr="http://www.dicata.unina.it/immagini/federico_trasparente_azzurr.gif"/>
          <p:cNvPicPr>
            <a:picLocks noChangeAspect="1" noChangeArrowheads="1"/>
          </p:cNvPicPr>
          <p:nvPr/>
        </p:nvPicPr>
        <p:blipFill>
          <a:blip r:embed="rId2"/>
          <a:srcRect/>
          <a:stretch>
            <a:fillRect/>
          </a:stretch>
        </p:blipFill>
        <p:spPr bwMode="auto">
          <a:xfrm>
            <a:off x="428596" y="4071942"/>
            <a:ext cx="1285884" cy="1241307"/>
          </a:xfrm>
          <a:prstGeom prst="rect">
            <a:avLst/>
          </a:prstGeom>
          <a:noFill/>
        </p:spPr>
      </p:pic>
      <p:sp>
        <p:nvSpPr>
          <p:cNvPr id="5" name="Sottotitolo 2">
            <a:extLst>
              <a:ext uri="{FF2B5EF4-FFF2-40B4-BE49-F238E27FC236}">
                <a16:creationId xmlns:a16="http://schemas.microsoft.com/office/drawing/2014/main" id="{3808BE3C-8190-46FC-95AD-2DE4BB74FE71}"/>
              </a:ext>
            </a:extLst>
          </p:cNvPr>
          <p:cNvSpPr txBox="1">
            <a:spLocks/>
          </p:cNvSpPr>
          <p:nvPr/>
        </p:nvSpPr>
        <p:spPr>
          <a:xfrm>
            <a:off x="0" y="6029991"/>
            <a:ext cx="2339752" cy="764704"/>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fontAlgn="auto">
              <a:spcAft>
                <a:spcPts val="0"/>
              </a:spcAft>
            </a:pPr>
            <a:r>
              <a:rPr lang="en-US" sz="2000" b="1" i="1" dirty="0">
                <a:solidFill>
                  <a:schemeClr val="bg1"/>
                </a:solidFill>
                <a:effectLst>
                  <a:outerShdw blurRad="38100" dist="38100" dir="2700000" algn="tl">
                    <a:srgbClr val="000000">
                      <a:alpha val="43137"/>
                    </a:srgbClr>
                  </a:outerShdw>
                </a:effectLst>
              </a:rPr>
              <a:t>SMARTGREENS2023</a:t>
            </a:r>
            <a:endParaRPr lang="en-US" sz="1800" b="1" i="1" dirty="0">
              <a:solidFill>
                <a:schemeClr val="bg1"/>
              </a:solidFill>
              <a:effectLst>
                <a:outerShdw blurRad="38100" dist="38100" dir="2700000" algn="tl">
                  <a:srgbClr val="000000">
                    <a:alpha val="43137"/>
                  </a:srgbClr>
                </a:outerShdw>
              </a:effectLst>
            </a:endParaRPr>
          </a:p>
        </p:txBody>
      </p:sp>
      <p:pic>
        <p:nvPicPr>
          <p:cNvPr id="3" name="Immagine 2">
            <a:extLst>
              <a:ext uri="{FF2B5EF4-FFF2-40B4-BE49-F238E27FC236}">
                <a16:creationId xmlns:a16="http://schemas.microsoft.com/office/drawing/2014/main" id="{1669F046-A5E2-4C6A-99A3-FEC990E0A263}"/>
              </a:ext>
            </a:extLst>
          </p:cNvPr>
          <p:cNvPicPr>
            <a:picLocks noChangeAspect="1"/>
          </p:cNvPicPr>
          <p:nvPr/>
        </p:nvPicPr>
        <p:blipFill rotWithShape="1">
          <a:blip r:embed="rId3"/>
          <a:srcRect r="49893"/>
          <a:stretch/>
        </p:blipFill>
        <p:spPr>
          <a:xfrm>
            <a:off x="7539911" y="4205501"/>
            <a:ext cx="1289125" cy="104250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5D062-DECC-5193-5735-DC90CB3540C5}"/>
              </a:ext>
            </a:extLst>
          </p:cNvPr>
          <p:cNvSpPr>
            <a:spLocks noGrp="1"/>
          </p:cNvSpPr>
          <p:nvPr>
            <p:ph type="title"/>
          </p:nvPr>
        </p:nvSpPr>
        <p:spPr/>
        <p:txBody>
          <a:bodyPr/>
          <a:lstStyle/>
          <a:p>
            <a:r>
              <a:rPr lang="en-US" noProof="1"/>
              <a:t>Stated Policies EU and USA</a:t>
            </a:r>
          </a:p>
        </p:txBody>
      </p:sp>
      <p:sp>
        <p:nvSpPr>
          <p:cNvPr id="4" name="Content Placeholder 2">
            <a:extLst>
              <a:ext uri="{FF2B5EF4-FFF2-40B4-BE49-F238E27FC236}">
                <a16:creationId xmlns:a16="http://schemas.microsoft.com/office/drawing/2014/main" id="{6A85457E-946A-99AF-C45F-338B04212125}"/>
              </a:ext>
            </a:extLst>
          </p:cNvPr>
          <p:cNvSpPr txBox="1">
            <a:spLocks/>
          </p:cNvSpPr>
          <p:nvPr/>
        </p:nvSpPr>
        <p:spPr>
          <a:xfrm>
            <a:off x="232590" y="3753352"/>
            <a:ext cx="5140952" cy="430890"/>
          </a:xfrm>
          <a:prstGeom prst="roundRect">
            <a:avLst/>
          </a:prstGeom>
          <a:noFill/>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1950" b="1">
                <a:solidFill>
                  <a:schemeClr val="accent2"/>
                </a:solidFill>
                <a:latin typeface="EC Square Sans Pro" panose="020B0506040000020004" pitchFamily="34" charset="0"/>
              </a:rPr>
              <a:t>FIT FOR 55’ package</a:t>
            </a:r>
          </a:p>
        </p:txBody>
      </p:sp>
      <p:sp>
        <p:nvSpPr>
          <p:cNvPr id="6" name="Content Placeholder 2">
            <a:extLst>
              <a:ext uri="{FF2B5EF4-FFF2-40B4-BE49-F238E27FC236}">
                <a16:creationId xmlns:a16="http://schemas.microsoft.com/office/drawing/2014/main" id="{7B0EB916-4CC7-3C1F-A781-656C09F26A17}"/>
              </a:ext>
            </a:extLst>
          </p:cNvPr>
          <p:cNvSpPr txBox="1">
            <a:spLocks/>
          </p:cNvSpPr>
          <p:nvPr/>
        </p:nvSpPr>
        <p:spPr>
          <a:xfrm>
            <a:off x="-135243" y="2019442"/>
            <a:ext cx="6166685" cy="1875495"/>
          </a:xfrm>
          <a:prstGeom prst="roundRect">
            <a:avLst/>
          </a:prstGeom>
          <a:noFill/>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algn="just">
              <a:spcAft>
                <a:spcPts val="900"/>
              </a:spcAft>
              <a:buClr>
                <a:schemeClr val="accent1"/>
              </a:buClr>
              <a:buFont typeface="EC Square Sans Pro" panose="020B0506040000020004" pitchFamily="34" charset="0"/>
              <a:buChar char="‣"/>
            </a:pPr>
            <a:r>
              <a:rPr lang="en-US" sz="1200" b="1">
                <a:latin typeface="EC Square Sans Pro" panose="020B0506040000020004" pitchFamily="34" charset="0"/>
              </a:rPr>
              <a:t>Energy System Integration</a:t>
            </a:r>
            <a:r>
              <a:rPr lang="en-US" sz="1200">
                <a:latin typeface="EC Square Sans Pro" panose="020B0506040000020004" pitchFamily="34" charset="0"/>
              </a:rPr>
              <a:t>,</a:t>
            </a:r>
            <a:r>
              <a:rPr lang="en-US" sz="1200" b="1">
                <a:latin typeface="EC Square Sans Pro" panose="020B0506040000020004" pitchFamily="34" charset="0"/>
              </a:rPr>
              <a:t> Hydrogen</a:t>
            </a:r>
            <a:r>
              <a:rPr lang="en-US" sz="1200">
                <a:latin typeface="EC Square Sans Pro" panose="020B0506040000020004" pitchFamily="34" charset="0"/>
              </a:rPr>
              <a:t>, </a:t>
            </a:r>
            <a:r>
              <a:rPr lang="en-US" sz="1200" b="1">
                <a:latin typeface="EC Square Sans Pro" panose="020B0506040000020004" pitchFamily="34" charset="0"/>
              </a:rPr>
              <a:t>Methane</a:t>
            </a:r>
            <a:r>
              <a:rPr lang="en-US" sz="1200">
                <a:latin typeface="EC Square Sans Pro" panose="020B0506040000020004" pitchFamily="34" charset="0"/>
              </a:rPr>
              <a:t>,</a:t>
            </a:r>
            <a:r>
              <a:rPr lang="en-US" sz="1200" b="1">
                <a:latin typeface="EC Square Sans Pro" panose="020B0506040000020004" pitchFamily="34" charset="0"/>
              </a:rPr>
              <a:t> Offshore Renewable Energy, Energy efficiency</a:t>
            </a:r>
            <a:r>
              <a:rPr lang="en-US" sz="1200">
                <a:latin typeface="EC Square Sans Pro" panose="020B0506040000020004" pitchFamily="34" charset="0"/>
              </a:rPr>
              <a:t>, Power sector based largely on </a:t>
            </a:r>
            <a:r>
              <a:rPr lang="en-US" sz="1200" b="1">
                <a:latin typeface="EC Square Sans Pro" panose="020B0506040000020004" pitchFamily="34" charset="0"/>
              </a:rPr>
              <a:t>renewable sources</a:t>
            </a:r>
            <a:r>
              <a:rPr lang="en-US" sz="1200">
                <a:latin typeface="EC Square Sans Pro" panose="020B0506040000020004" pitchFamily="34" charset="0"/>
              </a:rPr>
              <a:t>, S</a:t>
            </a:r>
            <a:r>
              <a:rPr lang="en-US" sz="1200" b="1">
                <a:latin typeface="EC Square Sans Pro" panose="020B0506040000020004" pitchFamily="34" charset="0"/>
              </a:rPr>
              <a:t>ecure and affordable EU energy supply</a:t>
            </a:r>
            <a:r>
              <a:rPr lang="en-US" sz="1200">
                <a:latin typeface="EC Square Sans Pro" panose="020B0506040000020004" pitchFamily="34" charset="0"/>
              </a:rPr>
              <a:t>, a fully </a:t>
            </a:r>
            <a:r>
              <a:rPr lang="en-US" sz="1200" b="1">
                <a:latin typeface="EC Square Sans Pro" panose="020B0506040000020004" pitchFamily="34" charset="0"/>
              </a:rPr>
              <a:t>integrated, interconnected and </a:t>
            </a:r>
            <a:r>
              <a:rPr lang="en-US" sz="1200" b="1" err="1">
                <a:latin typeface="EC Square Sans Pro" panose="020B0506040000020004" pitchFamily="34" charset="0"/>
              </a:rPr>
              <a:t>digitalised</a:t>
            </a:r>
            <a:r>
              <a:rPr lang="en-US" sz="1200" b="1">
                <a:latin typeface="EC Square Sans Pro" panose="020B0506040000020004" pitchFamily="34" charset="0"/>
              </a:rPr>
              <a:t> EU energy market, EU Biodiversity Strategy for 2030 establishing protected areas (30% of land and 30% of sea in Europe</a:t>
            </a:r>
            <a:r>
              <a:rPr lang="en-US" sz="1200">
                <a:latin typeface="EC Square Sans Pro" panose="020B0506040000020004" pitchFamily="34" charset="0"/>
              </a:rPr>
              <a:t>), </a:t>
            </a:r>
            <a:r>
              <a:rPr lang="en-US" sz="1200" b="1">
                <a:latin typeface="EC Square Sans Pro" panose="020B0506040000020004" pitchFamily="34" charset="0"/>
              </a:rPr>
              <a:t>Farm to Fork’ Strategy, Sustainable and Smart Mobility Strategy </a:t>
            </a:r>
            <a:r>
              <a:rPr lang="en-US" sz="1200">
                <a:latin typeface="EC Square Sans Pro" panose="020B0506040000020004" pitchFamily="34" charset="0"/>
              </a:rPr>
              <a:t>to </a:t>
            </a:r>
            <a:r>
              <a:rPr lang="en-US" sz="1200" b="1">
                <a:latin typeface="EC Square Sans Pro" panose="020B0506040000020004" pitchFamily="34" charset="0"/>
              </a:rPr>
              <a:t>cut emissions by 90% by 2050</a:t>
            </a:r>
            <a:r>
              <a:rPr lang="en-US" sz="1200">
                <a:latin typeface="EC Square Sans Pro" panose="020B0506040000020004" pitchFamily="34" charset="0"/>
              </a:rPr>
              <a:t>.</a:t>
            </a:r>
          </a:p>
          <a:p>
            <a:pPr algn="just">
              <a:spcAft>
                <a:spcPts val="900"/>
              </a:spcAft>
              <a:buClr>
                <a:schemeClr val="accent1"/>
              </a:buClr>
              <a:buFont typeface="EC Square Sans Pro" panose="020B0506040000020004" pitchFamily="34" charset="0"/>
              <a:buChar char="‣"/>
            </a:pPr>
            <a:r>
              <a:rPr lang="en-US" sz="1200">
                <a:latin typeface="EC Square Sans Pro" panose="020B0506040000020004" pitchFamily="34" charset="0"/>
              </a:rPr>
              <a:t>Aiming for </a:t>
            </a:r>
            <a:r>
              <a:rPr lang="en-US" sz="1200" b="1">
                <a:latin typeface="EC Square Sans Pro" panose="020B0506040000020004" pitchFamily="34" charset="0"/>
              </a:rPr>
              <a:t>at least 32% share for renewable energy </a:t>
            </a:r>
            <a:r>
              <a:rPr lang="en-US" sz="1200">
                <a:latin typeface="EC Square Sans Pro" panose="020B0506040000020004" pitchFamily="34" charset="0"/>
              </a:rPr>
              <a:t>and </a:t>
            </a:r>
            <a:r>
              <a:rPr lang="en-US" sz="1200" b="1">
                <a:latin typeface="EC Square Sans Pro" panose="020B0506040000020004" pitchFamily="34" charset="0"/>
              </a:rPr>
              <a:t>at least 32.5% improvement in energy efficiency </a:t>
            </a:r>
            <a:r>
              <a:rPr lang="en-US" sz="1200">
                <a:latin typeface="EC Square Sans Pro" panose="020B0506040000020004" pitchFamily="34" charset="0"/>
              </a:rPr>
              <a:t>by 2030.</a:t>
            </a:r>
          </a:p>
          <a:p>
            <a:pPr algn="just">
              <a:buClr>
                <a:schemeClr val="accent1"/>
              </a:buClr>
              <a:buFont typeface="EC Square Sans Pro" panose="020B0506040000020004" pitchFamily="34" charset="0"/>
              <a:buChar char="‣"/>
            </a:pPr>
            <a:endParaRPr lang="en-US" sz="1200">
              <a:latin typeface="EC Square Sans Pro" panose="020B0506040000020004" pitchFamily="34" charset="0"/>
            </a:endParaRPr>
          </a:p>
          <a:p>
            <a:endParaRPr lang="en-US" sz="1200">
              <a:highlight>
                <a:srgbClr val="FFFF00"/>
              </a:highlight>
              <a:latin typeface="EC Square Sans Pro" panose="020B0506040000020004" pitchFamily="34" charset="0"/>
            </a:endParaRPr>
          </a:p>
        </p:txBody>
      </p:sp>
      <p:sp>
        <p:nvSpPr>
          <p:cNvPr id="9" name="Content Placeholder 2">
            <a:extLst>
              <a:ext uri="{FF2B5EF4-FFF2-40B4-BE49-F238E27FC236}">
                <a16:creationId xmlns:a16="http://schemas.microsoft.com/office/drawing/2014/main" id="{0AD5D5E4-E03D-C6ED-BD4B-D1B8D89EE5CD}"/>
              </a:ext>
            </a:extLst>
          </p:cNvPr>
          <p:cNvSpPr txBox="1">
            <a:spLocks/>
          </p:cNvSpPr>
          <p:nvPr/>
        </p:nvSpPr>
        <p:spPr>
          <a:xfrm>
            <a:off x="177811" y="1584517"/>
            <a:ext cx="9340596" cy="455345"/>
          </a:xfrm>
          <a:prstGeom prst="roundRect">
            <a:avLst/>
          </a:prstGeom>
          <a:noFill/>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1950" b="1">
                <a:solidFill>
                  <a:schemeClr val="accent6">
                    <a:lumMod val="50000"/>
                  </a:schemeClr>
                </a:solidFill>
                <a:latin typeface="EC Square Sans Pro" panose="020B0506040000020004" pitchFamily="34" charset="0"/>
              </a:rPr>
              <a:t>GREEN DEAL</a:t>
            </a:r>
          </a:p>
        </p:txBody>
      </p:sp>
      <p:cxnSp>
        <p:nvCxnSpPr>
          <p:cNvPr id="10" name="Straight Connector 7">
            <a:extLst>
              <a:ext uri="{FF2B5EF4-FFF2-40B4-BE49-F238E27FC236}">
                <a16:creationId xmlns:a16="http://schemas.microsoft.com/office/drawing/2014/main" id="{5C9551FB-AB1E-74F0-5EBD-DBA7B1230415}"/>
              </a:ext>
            </a:extLst>
          </p:cNvPr>
          <p:cNvCxnSpPr/>
          <p:nvPr/>
        </p:nvCxnSpPr>
        <p:spPr>
          <a:xfrm>
            <a:off x="177811" y="1657155"/>
            <a:ext cx="0" cy="30193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Immagine 9">
            <a:extLst>
              <a:ext uri="{FF2B5EF4-FFF2-40B4-BE49-F238E27FC236}">
                <a16:creationId xmlns:a16="http://schemas.microsoft.com/office/drawing/2014/main" id="{AFFDCEF1-E2AC-1F7B-B9C3-5A6DF806C9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022" y="3654535"/>
            <a:ext cx="3671421" cy="179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C2C1C6A8-95FB-04E8-AE1D-3332C4D8C5B4}"/>
              </a:ext>
            </a:extLst>
          </p:cNvPr>
          <p:cNvSpPr txBox="1">
            <a:spLocks/>
          </p:cNvSpPr>
          <p:nvPr/>
        </p:nvSpPr>
        <p:spPr>
          <a:xfrm>
            <a:off x="2110747" y="1556792"/>
            <a:ext cx="6900039" cy="451819"/>
          </a:xfrm>
          <a:prstGeom prst="round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algn="just">
              <a:buClr>
                <a:schemeClr val="accent1"/>
              </a:buClr>
              <a:buFont typeface="EC Square Sans Pro" panose="020B0506040000020004" pitchFamily="34" charset="0"/>
              <a:buChar char="‣"/>
            </a:pPr>
            <a:r>
              <a:rPr lang="en-US" sz="1200">
                <a:latin typeface="EC Square Sans Pro" panose="020B0506040000020004" pitchFamily="34" charset="0"/>
              </a:rPr>
              <a:t>European ‘</a:t>
            </a:r>
            <a:r>
              <a:rPr lang="en-US" sz="1200" b="1">
                <a:latin typeface="EC Square Sans Pro" panose="020B0506040000020004" pitchFamily="34" charset="0"/>
              </a:rPr>
              <a:t>Climate Law</a:t>
            </a:r>
            <a:r>
              <a:rPr lang="en-US" sz="1200">
                <a:latin typeface="EC Square Sans Pro" panose="020B0506040000020004" pitchFamily="34" charset="0"/>
              </a:rPr>
              <a:t>’ enshrines the </a:t>
            </a:r>
            <a:r>
              <a:rPr lang="en-US" sz="1200" b="1">
                <a:latin typeface="EC Square Sans Pro" panose="020B0506040000020004" pitchFamily="34" charset="0"/>
              </a:rPr>
              <a:t>2030 intermediate target </a:t>
            </a:r>
            <a:r>
              <a:rPr lang="en-US" sz="1200">
                <a:latin typeface="EC Square Sans Pro" panose="020B0506040000020004" pitchFamily="34" charset="0"/>
              </a:rPr>
              <a:t>and the </a:t>
            </a:r>
            <a:r>
              <a:rPr lang="en-US" sz="1200" b="1">
                <a:latin typeface="EC Square Sans Pro" panose="020B0506040000020004" pitchFamily="34" charset="0"/>
              </a:rPr>
              <a:t>2050 climate neutrality</a:t>
            </a:r>
            <a:r>
              <a:rPr lang="en-US" sz="1200">
                <a:latin typeface="EC Square Sans Pro" panose="020B0506040000020004" pitchFamily="34" charset="0"/>
              </a:rPr>
              <a:t> objective into legislation, strengthening the framework for ambitious climate action.</a:t>
            </a:r>
          </a:p>
          <a:p>
            <a:pPr marL="0" indent="0">
              <a:buNone/>
            </a:pPr>
            <a:endParaRPr lang="en-US" sz="1200">
              <a:highlight>
                <a:srgbClr val="FFFF00"/>
              </a:highlight>
              <a:latin typeface="EC Square Sans Pro" panose="020B0506040000020004" pitchFamily="34" charset="0"/>
            </a:endParaRPr>
          </a:p>
        </p:txBody>
      </p:sp>
      <p:sp>
        <p:nvSpPr>
          <p:cNvPr id="13" name="CasellaDiTesto 12">
            <a:extLst>
              <a:ext uri="{FF2B5EF4-FFF2-40B4-BE49-F238E27FC236}">
                <a16:creationId xmlns:a16="http://schemas.microsoft.com/office/drawing/2014/main" id="{2BFD4796-972C-B065-53BF-00AFE587BD50}"/>
              </a:ext>
            </a:extLst>
          </p:cNvPr>
          <p:cNvSpPr txBox="1"/>
          <p:nvPr/>
        </p:nvSpPr>
        <p:spPr>
          <a:xfrm>
            <a:off x="13381" y="5527308"/>
            <a:ext cx="9050746" cy="1015663"/>
          </a:xfrm>
          <a:prstGeom prst="rect">
            <a:avLst/>
          </a:prstGeom>
          <a:noFill/>
        </p:spPr>
        <p:txBody>
          <a:bodyPr wrap="square">
            <a:spAutoFit/>
          </a:bodyPr>
          <a:lstStyle/>
          <a:p>
            <a:pPr>
              <a:buClr>
                <a:schemeClr val="accent1"/>
              </a:buClr>
              <a:buFont typeface="EC Square Sans Pro" panose="020B0506040000020004" pitchFamily="34" charset="0"/>
              <a:buChar char="‣"/>
            </a:pPr>
            <a:endParaRPr lang="en-US" sz="1200">
              <a:latin typeface="EC Square Sans Pro" panose="020B0506040000020004" pitchFamily="34" charset="0"/>
            </a:endParaRPr>
          </a:p>
          <a:p>
            <a:pPr>
              <a:buClr>
                <a:schemeClr val="accent1"/>
              </a:buClr>
              <a:buFont typeface="EC Square Sans Pro" panose="020B0506040000020004" pitchFamily="34" charset="0"/>
              <a:buChar char="‣"/>
            </a:pPr>
            <a:r>
              <a:rPr lang="en-US" sz="1200">
                <a:latin typeface="EC Square Sans Pro" panose="020B0506040000020004" pitchFamily="34" charset="0"/>
              </a:rPr>
              <a:t>The White House set out a target </a:t>
            </a:r>
            <a:r>
              <a:rPr lang="en-US" sz="1200" b="1" i="1" u="sng">
                <a:solidFill>
                  <a:srgbClr val="FF0000"/>
                </a:solidFill>
                <a:latin typeface="EC Square Sans Pro" panose="020B0506040000020004" pitchFamily="34" charset="0"/>
              </a:rPr>
              <a:t>of 80% renewable energy generation by 2030 and 100% carbon-free electricity five years late</a:t>
            </a:r>
            <a:r>
              <a:rPr lang="en-US" sz="1200">
                <a:latin typeface="EC Square Sans Pro" panose="020B0506040000020004" pitchFamily="34" charset="0"/>
              </a:rPr>
              <a:t>r.</a:t>
            </a:r>
          </a:p>
          <a:p>
            <a:pPr>
              <a:buClr>
                <a:schemeClr val="accent1"/>
              </a:buClr>
              <a:buFont typeface="EC Square Sans Pro" panose="020B0506040000020004" pitchFamily="34" charset="0"/>
              <a:buChar char="‣"/>
            </a:pPr>
            <a:r>
              <a:rPr lang="en-US" sz="1200">
                <a:latin typeface="EC Square Sans Pro" panose="020B0506040000020004" pitchFamily="34" charset="0"/>
              </a:rPr>
              <a:t> Nuclear energy could replace nearly 80% of all coal power plants in the U.S.</a:t>
            </a:r>
          </a:p>
          <a:p>
            <a:pPr>
              <a:buClr>
                <a:schemeClr val="accent1"/>
              </a:buClr>
              <a:buFont typeface="EC Square Sans Pro" panose="020B0506040000020004" pitchFamily="34" charset="0"/>
              <a:buChar char="‣"/>
            </a:pPr>
            <a:r>
              <a:rPr lang="en-US" sz="1200">
                <a:latin typeface="EC Square Sans Pro" panose="020B0506040000020004" pitchFamily="34" charset="0"/>
              </a:rPr>
              <a:t>Massive offshore wind turbines can produce more power on a smaller </a:t>
            </a:r>
            <a:r>
              <a:rPr lang="en-US" sz="1200">
                <a:solidFill>
                  <a:srgbClr val="333333"/>
                </a:solidFill>
                <a:latin typeface="inherit"/>
              </a:rPr>
              <a:t>footprint.</a:t>
            </a:r>
          </a:p>
          <a:p>
            <a:pPr>
              <a:buClr>
                <a:schemeClr val="accent1"/>
              </a:buClr>
              <a:buFont typeface="EC Square Sans Pro" panose="020B0506040000020004" pitchFamily="34" charset="0"/>
              <a:buChar char="‣"/>
            </a:pPr>
            <a:r>
              <a:rPr lang="en-US" sz="1200">
                <a:solidFill>
                  <a:srgbClr val="333333"/>
                </a:solidFill>
                <a:latin typeface="inherit"/>
              </a:rPr>
              <a:t>Long-term energy storage is key for a carbon-free power grid of the future.</a:t>
            </a:r>
          </a:p>
        </p:txBody>
      </p:sp>
      <p:cxnSp>
        <p:nvCxnSpPr>
          <p:cNvPr id="14" name="Straight Connector 7">
            <a:extLst>
              <a:ext uri="{FF2B5EF4-FFF2-40B4-BE49-F238E27FC236}">
                <a16:creationId xmlns:a16="http://schemas.microsoft.com/office/drawing/2014/main" id="{28ADCB03-1683-47C6-151E-07DC13F76DA8}"/>
              </a:ext>
            </a:extLst>
          </p:cNvPr>
          <p:cNvCxnSpPr/>
          <p:nvPr/>
        </p:nvCxnSpPr>
        <p:spPr>
          <a:xfrm>
            <a:off x="177811" y="3758648"/>
            <a:ext cx="0" cy="3019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4F5C1E74-D5BA-72E7-392E-AB0D3E861C6F}"/>
              </a:ext>
            </a:extLst>
          </p:cNvPr>
          <p:cNvSpPr txBox="1">
            <a:spLocks/>
          </p:cNvSpPr>
          <p:nvPr/>
        </p:nvSpPr>
        <p:spPr>
          <a:xfrm>
            <a:off x="133215" y="4160612"/>
            <a:ext cx="2297566" cy="1000691"/>
          </a:xfrm>
          <a:prstGeom prst="round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buClr>
              <a:buNone/>
            </a:pPr>
            <a:r>
              <a:rPr lang="en-US" sz="1200">
                <a:latin typeface="EC Square Sans Pro" panose="020B0506040000020004" pitchFamily="34" charset="0"/>
              </a:rPr>
              <a:t>It will help implement the EU’s revised 2030 climate target of </a:t>
            </a:r>
            <a:r>
              <a:rPr lang="en-US" sz="1200" b="1">
                <a:latin typeface="EC Square Sans Pro" panose="020B0506040000020004" pitchFamily="34" charset="0"/>
              </a:rPr>
              <a:t>at least 55% </a:t>
            </a:r>
            <a:r>
              <a:rPr lang="en-US" sz="1200">
                <a:latin typeface="EC Square Sans Pro" panose="020B0506040000020004" pitchFamily="34" charset="0"/>
              </a:rPr>
              <a:t>in a responsible way, revising all relevant legislative measures</a:t>
            </a:r>
          </a:p>
          <a:p>
            <a:pPr marL="0" indent="0" algn="ctr">
              <a:buNone/>
            </a:pPr>
            <a:endParaRPr lang="en-US" sz="1200">
              <a:highlight>
                <a:srgbClr val="FFFF00"/>
              </a:highlight>
              <a:latin typeface="EC Square Sans Pro" panose="020B0506040000020004" pitchFamily="34" charset="0"/>
            </a:endParaRPr>
          </a:p>
        </p:txBody>
      </p:sp>
      <p:sp>
        <p:nvSpPr>
          <p:cNvPr id="16" name="Content Placeholder 2">
            <a:extLst>
              <a:ext uri="{FF2B5EF4-FFF2-40B4-BE49-F238E27FC236}">
                <a16:creationId xmlns:a16="http://schemas.microsoft.com/office/drawing/2014/main" id="{BD8DC33E-8324-E7B2-F96B-3D83091D97ED}"/>
              </a:ext>
            </a:extLst>
          </p:cNvPr>
          <p:cNvSpPr txBox="1">
            <a:spLocks/>
          </p:cNvSpPr>
          <p:nvPr/>
        </p:nvSpPr>
        <p:spPr>
          <a:xfrm>
            <a:off x="76976" y="5276577"/>
            <a:ext cx="2508547" cy="395842"/>
          </a:xfrm>
          <a:prstGeom prst="roundRect">
            <a:avLst/>
          </a:prstGeom>
          <a:noFill/>
          <a:ln>
            <a:noFill/>
          </a:ln>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1950" b="1">
                <a:solidFill>
                  <a:srgbClr val="0070C0"/>
                </a:solidFill>
                <a:latin typeface="EC Square Sans Pro" panose="020B0506040000020004" pitchFamily="34" charset="0"/>
              </a:rPr>
              <a:t>USA POLICIES</a:t>
            </a:r>
          </a:p>
        </p:txBody>
      </p:sp>
      <p:cxnSp>
        <p:nvCxnSpPr>
          <p:cNvPr id="17" name="Straight Connector 7">
            <a:extLst>
              <a:ext uri="{FF2B5EF4-FFF2-40B4-BE49-F238E27FC236}">
                <a16:creationId xmlns:a16="http://schemas.microsoft.com/office/drawing/2014/main" id="{F68803D6-EA65-057F-ABE0-426640138E0E}"/>
              </a:ext>
            </a:extLst>
          </p:cNvPr>
          <p:cNvCxnSpPr>
            <a:cxnSpLocks/>
          </p:cNvCxnSpPr>
          <p:nvPr/>
        </p:nvCxnSpPr>
        <p:spPr>
          <a:xfrm>
            <a:off x="76976" y="5366247"/>
            <a:ext cx="0" cy="26953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F3BB588-95C4-6666-677A-A7AE646C95B7}"/>
              </a:ext>
            </a:extLst>
          </p:cNvPr>
          <p:cNvSpPr txBox="1">
            <a:spLocks/>
          </p:cNvSpPr>
          <p:nvPr/>
        </p:nvSpPr>
        <p:spPr>
          <a:xfrm>
            <a:off x="5373542" y="6080426"/>
            <a:ext cx="3277738" cy="430889"/>
          </a:xfrm>
          <a:prstGeom prst="round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buClr>
              <a:buNone/>
            </a:pPr>
            <a:r>
              <a:rPr lang="en-US" sz="1200">
                <a:latin typeface="EC Square Sans Pro" panose="020B0506040000020004" pitchFamily="34" charset="0"/>
              </a:rPr>
              <a:t>Biden Administration plans to eliminate fossil fuels as a form of energy generation by 2035.</a:t>
            </a:r>
          </a:p>
          <a:p>
            <a:pPr marL="0" indent="0" algn="ctr">
              <a:buNone/>
            </a:pPr>
            <a:endParaRPr lang="en-US" sz="1200">
              <a:highlight>
                <a:srgbClr val="FFFF00"/>
              </a:highlight>
              <a:latin typeface="EC Square Sans Pro" panose="020B0506040000020004" pitchFamily="34" charset="0"/>
            </a:endParaRPr>
          </a:p>
        </p:txBody>
      </p:sp>
      <p:pic>
        <p:nvPicPr>
          <p:cNvPr id="19" name="Immagine 18">
            <a:extLst>
              <a:ext uri="{FF2B5EF4-FFF2-40B4-BE49-F238E27FC236}">
                <a16:creationId xmlns:a16="http://schemas.microsoft.com/office/drawing/2014/main" id="{8645BD98-C813-6459-4C25-2ACA452FCACB}"/>
              </a:ext>
            </a:extLst>
          </p:cNvPr>
          <p:cNvPicPr>
            <a:picLocks noChangeAspect="1"/>
          </p:cNvPicPr>
          <p:nvPr/>
        </p:nvPicPr>
        <p:blipFill>
          <a:blip r:embed="rId3"/>
          <a:stretch>
            <a:fillRect/>
          </a:stretch>
        </p:blipFill>
        <p:spPr>
          <a:xfrm>
            <a:off x="6014025" y="2128205"/>
            <a:ext cx="3050101" cy="3124884"/>
          </a:xfrm>
          <a:prstGeom prst="rect">
            <a:avLst/>
          </a:prstGeom>
        </p:spPr>
      </p:pic>
      <p:sp>
        <p:nvSpPr>
          <p:cNvPr id="5" name="Segnaposto numero diapositiva 4">
            <a:extLst>
              <a:ext uri="{FF2B5EF4-FFF2-40B4-BE49-F238E27FC236}">
                <a16:creationId xmlns:a16="http://schemas.microsoft.com/office/drawing/2014/main" id="{50573258-C4F4-B09F-A071-D06DE5206B37}"/>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10</a:t>
            </a:fld>
            <a:endParaRPr lang="it-IT"/>
          </a:p>
        </p:txBody>
      </p:sp>
    </p:spTree>
    <p:extLst>
      <p:ext uri="{BB962C8B-B14F-4D97-AF65-F5344CB8AC3E}">
        <p14:creationId xmlns:p14="http://schemas.microsoft.com/office/powerpoint/2010/main" val="33832167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36F087-B5F1-9B0A-282D-EDE5375A815C}"/>
              </a:ext>
            </a:extLst>
          </p:cNvPr>
          <p:cNvSpPr>
            <a:spLocks noGrp="1"/>
          </p:cNvSpPr>
          <p:nvPr>
            <p:ph type="title"/>
          </p:nvPr>
        </p:nvSpPr>
        <p:spPr>
          <a:xfrm>
            <a:off x="149262" y="228600"/>
            <a:ext cx="8994738" cy="990600"/>
          </a:xfrm>
        </p:spPr>
        <p:txBody>
          <a:bodyPr>
            <a:normAutofit fontScale="90000"/>
          </a:bodyPr>
          <a:lstStyle/>
          <a:p>
            <a:r>
              <a:rPr lang="it-IT"/>
              <a:t>IEA Net Zero </a:t>
            </a:r>
            <a:r>
              <a:rPr lang="it-IT" err="1"/>
              <a:t>Emission</a:t>
            </a:r>
            <a:r>
              <a:rPr lang="it-IT"/>
              <a:t> (NZE) scenario 2050</a:t>
            </a:r>
          </a:p>
        </p:txBody>
      </p:sp>
      <p:pic>
        <p:nvPicPr>
          <p:cNvPr id="6" name="Segnaposto contenuto 5">
            <a:extLst>
              <a:ext uri="{FF2B5EF4-FFF2-40B4-BE49-F238E27FC236}">
                <a16:creationId xmlns:a16="http://schemas.microsoft.com/office/drawing/2014/main" id="{FD1EAF26-5FAB-7D3B-4E7D-DEE751C22D4A}"/>
              </a:ext>
            </a:extLst>
          </p:cNvPr>
          <p:cNvPicPr>
            <a:picLocks noGrp="1" noChangeAspect="1"/>
          </p:cNvPicPr>
          <p:nvPr>
            <p:ph sz="quarter" idx="1"/>
          </p:nvPr>
        </p:nvPicPr>
        <p:blipFill>
          <a:blip r:embed="rId2"/>
          <a:stretch>
            <a:fillRect/>
          </a:stretch>
        </p:blipFill>
        <p:spPr>
          <a:xfrm>
            <a:off x="139002" y="1516698"/>
            <a:ext cx="5922367" cy="2906928"/>
          </a:xfrm>
        </p:spPr>
      </p:pic>
      <p:pic>
        <p:nvPicPr>
          <p:cNvPr id="8" name="Immagine 7">
            <a:extLst>
              <a:ext uri="{FF2B5EF4-FFF2-40B4-BE49-F238E27FC236}">
                <a16:creationId xmlns:a16="http://schemas.microsoft.com/office/drawing/2014/main" id="{7B4A2823-F740-7FA4-9DFA-738CBFD1618D}"/>
              </a:ext>
            </a:extLst>
          </p:cNvPr>
          <p:cNvPicPr>
            <a:picLocks noChangeAspect="1"/>
          </p:cNvPicPr>
          <p:nvPr/>
        </p:nvPicPr>
        <p:blipFill>
          <a:blip r:embed="rId3"/>
          <a:stretch>
            <a:fillRect/>
          </a:stretch>
        </p:blipFill>
        <p:spPr>
          <a:xfrm>
            <a:off x="3241824" y="4423626"/>
            <a:ext cx="5640815" cy="2387945"/>
          </a:xfrm>
          <a:prstGeom prst="rect">
            <a:avLst/>
          </a:prstGeom>
        </p:spPr>
      </p:pic>
      <p:sp>
        <p:nvSpPr>
          <p:cNvPr id="4" name="Rettangolo con angoli arrotondati 3">
            <a:extLst>
              <a:ext uri="{FF2B5EF4-FFF2-40B4-BE49-F238E27FC236}">
                <a16:creationId xmlns:a16="http://schemas.microsoft.com/office/drawing/2014/main" id="{1A87178A-3FD2-E5B4-94A3-6695A093E419}"/>
              </a:ext>
            </a:extLst>
          </p:cNvPr>
          <p:cNvSpPr/>
          <p:nvPr/>
        </p:nvSpPr>
        <p:spPr>
          <a:xfrm>
            <a:off x="5478328" y="2150561"/>
            <a:ext cx="3516410" cy="5692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The current trend (SPS scenario) will fail to meet the goals of NZE by 2050.</a:t>
            </a:r>
          </a:p>
        </p:txBody>
      </p:sp>
      <p:sp>
        <p:nvSpPr>
          <p:cNvPr id="5" name="Rettangolo con angoli arrotondati 4">
            <a:extLst>
              <a:ext uri="{FF2B5EF4-FFF2-40B4-BE49-F238E27FC236}">
                <a16:creationId xmlns:a16="http://schemas.microsoft.com/office/drawing/2014/main" id="{6566A16F-6CD3-CD65-FE36-5A20E87D95F7}"/>
              </a:ext>
            </a:extLst>
          </p:cNvPr>
          <p:cNvSpPr/>
          <p:nvPr/>
        </p:nvSpPr>
        <p:spPr>
          <a:xfrm>
            <a:off x="5478328" y="3364316"/>
            <a:ext cx="3516410" cy="5692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Additional policies must be implemented in order to achieve NZE by 2050.</a:t>
            </a:r>
          </a:p>
        </p:txBody>
      </p:sp>
      <p:sp>
        <p:nvSpPr>
          <p:cNvPr id="7" name="Freccia in giù 6">
            <a:extLst>
              <a:ext uri="{FF2B5EF4-FFF2-40B4-BE49-F238E27FC236}">
                <a16:creationId xmlns:a16="http://schemas.microsoft.com/office/drawing/2014/main" id="{1F333ECB-C4B0-0BA2-F31F-DD11A27E6587}"/>
              </a:ext>
            </a:extLst>
          </p:cNvPr>
          <p:cNvSpPr/>
          <p:nvPr/>
        </p:nvSpPr>
        <p:spPr>
          <a:xfrm>
            <a:off x="7020272" y="2822157"/>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con angoli arrotondati 8">
            <a:extLst>
              <a:ext uri="{FF2B5EF4-FFF2-40B4-BE49-F238E27FC236}">
                <a16:creationId xmlns:a16="http://schemas.microsoft.com/office/drawing/2014/main" id="{484D2722-8AEC-4253-1990-310031AC5715}"/>
              </a:ext>
            </a:extLst>
          </p:cNvPr>
          <p:cNvSpPr/>
          <p:nvPr/>
        </p:nvSpPr>
        <p:spPr>
          <a:xfrm>
            <a:off x="200879" y="4603180"/>
            <a:ext cx="2979068" cy="20262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b="1" u="sng">
                <a:effectLst>
                  <a:outerShdw blurRad="38100" dist="38100" dir="2700000" algn="tl">
                    <a:srgbClr val="000000">
                      <a:alpha val="43137"/>
                    </a:srgbClr>
                  </a:outerShdw>
                </a:effectLst>
              </a:rPr>
              <a:t>Crucial Points</a:t>
            </a:r>
          </a:p>
          <a:p>
            <a:pPr marL="342900" indent="-342900">
              <a:buAutoNum type="arabicPeriod"/>
            </a:pPr>
            <a:r>
              <a:rPr lang="en-US" sz="1600"/>
              <a:t>Investments in green technologies.</a:t>
            </a:r>
          </a:p>
          <a:p>
            <a:pPr marL="342900" indent="-342900">
              <a:buAutoNum type="arabicPeriod"/>
            </a:pPr>
            <a:r>
              <a:rPr lang="en-US" sz="1600"/>
              <a:t>Emerging Countries must develop green technologies.</a:t>
            </a:r>
          </a:p>
          <a:p>
            <a:pPr marL="342900" indent="-342900">
              <a:buAutoNum type="arabicPeriod"/>
            </a:pPr>
            <a:r>
              <a:rPr lang="en-US" sz="1600"/>
              <a:t>Availability of  materials for the green technologies.</a:t>
            </a:r>
          </a:p>
        </p:txBody>
      </p:sp>
      <p:sp>
        <p:nvSpPr>
          <p:cNvPr id="10" name="Segnaposto numero diapositiva 9">
            <a:extLst>
              <a:ext uri="{FF2B5EF4-FFF2-40B4-BE49-F238E27FC236}">
                <a16:creationId xmlns:a16="http://schemas.microsoft.com/office/drawing/2014/main" id="{68A55E8E-61BC-437C-0CEB-4371F1DE56CA}"/>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11</a:t>
            </a:fld>
            <a:endParaRPr lang="it-IT"/>
          </a:p>
        </p:txBody>
      </p:sp>
    </p:spTree>
    <p:extLst>
      <p:ext uri="{BB962C8B-B14F-4D97-AF65-F5344CB8AC3E}">
        <p14:creationId xmlns:p14="http://schemas.microsoft.com/office/powerpoint/2010/main" val="13048366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5D062-DECC-5193-5735-DC90CB3540C5}"/>
              </a:ext>
            </a:extLst>
          </p:cNvPr>
          <p:cNvSpPr>
            <a:spLocks noGrp="1"/>
          </p:cNvSpPr>
          <p:nvPr>
            <p:ph type="title"/>
          </p:nvPr>
        </p:nvSpPr>
        <p:spPr/>
        <p:txBody>
          <a:bodyPr>
            <a:normAutofit fontScale="90000"/>
          </a:bodyPr>
          <a:lstStyle/>
          <a:p>
            <a:r>
              <a:rPr lang="en-US" noProof="1"/>
              <a:t>Change in generation: current scenario</a:t>
            </a:r>
          </a:p>
        </p:txBody>
      </p:sp>
      <p:sp>
        <p:nvSpPr>
          <p:cNvPr id="7" name="Rettangolo con angoli arrotondati 6">
            <a:extLst>
              <a:ext uri="{FF2B5EF4-FFF2-40B4-BE49-F238E27FC236}">
                <a16:creationId xmlns:a16="http://schemas.microsoft.com/office/drawing/2014/main" id="{42AEA694-3493-0689-F9B1-1BB3FB6E52F8}"/>
              </a:ext>
            </a:extLst>
          </p:cNvPr>
          <p:cNvSpPr/>
          <p:nvPr/>
        </p:nvSpPr>
        <p:spPr>
          <a:xfrm>
            <a:off x="1691680" y="5815357"/>
            <a:ext cx="6336704" cy="6832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solidFill>
                  <a:schemeClr val="tx1"/>
                </a:solidFill>
              </a:rPr>
              <a:t>Coal will be rapidly replaced by renewables; a certain share of nuclear and natural gas is expected by 2030.</a:t>
            </a:r>
          </a:p>
        </p:txBody>
      </p:sp>
      <p:sp>
        <p:nvSpPr>
          <p:cNvPr id="8" name="CasellaDiTesto 7">
            <a:extLst>
              <a:ext uri="{FF2B5EF4-FFF2-40B4-BE49-F238E27FC236}">
                <a16:creationId xmlns:a16="http://schemas.microsoft.com/office/drawing/2014/main" id="{C8FB88CA-64FF-9FCB-3705-79F82B8F3DBD}"/>
              </a:ext>
            </a:extLst>
          </p:cNvPr>
          <p:cNvSpPr txBox="1"/>
          <p:nvPr/>
        </p:nvSpPr>
        <p:spPr>
          <a:xfrm>
            <a:off x="6732240" y="6498595"/>
            <a:ext cx="2304256" cy="261610"/>
          </a:xfrm>
          <a:prstGeom prst="rect">
            <a:avLst/>
          </a:prstGeom>
          <a:noFill/>
        </p:spPr>
        <p:txBody>
          <a:bodyPr wrap="square" rtlCol="0">
            <a:spAutoFit/>
          </a:bodyPr>
          <a:lstStyle/>
          <a:p>
            <a:r>
              <a:rPr lang="it-IT" sz="1050"/>
              <a:t>Source: IEA 2022</a:t>
            </a:r>
          </a:p>
        </p:txBody>
      </p:sp>
      <p:pic>
        <p:nvPicPr>
          <p:cNvPr id="6" name="Immagine 5">
            <a:extLst>
              <a:ext uri="{FF2B5EF4-FFF2-40B4-BE49-F238E27FC236}">
                <a16:creationId xmlns:a16="http://schemas.microsoft.com/office/drawing/2014/main" id="{7CB8E30B-FDEA-E4E8-7283-5AEDB0894FC3}"/>
              </a:ext>
            </a:extLst>
          </p:cNvPr>
          <p:cNvPicPr>
            <a:picLocks noChangeAspect="1"/>
          </p:cNvPicPr>
          <p:nvPr/>
        </p:nvPicPr>
        <p:blipFill>
          <a:blip r:embed="rId2"/>
          <a:stretch>
            <a:fillRect/>
          </a:stretch>
        </p:blipFill>
        <p:spPr>
          <a:xfrm>
            <a:off x="0" y="1575970"/>
            <a:ext cx="9144000" cy="4085278"/>
          </a:xfrm>
          <a:prstGeom prst="rect">
            <a:avLst/>
          </a:prstGeom>
        </p:spPr>
      </p:pic>
      <p:sp>
        <p:nvSpPr>
          <p:cNvPr id="4" name="Segnaposto numero diapositiva 3">
            <a:extLst>
              <a:ext uri="{FF2B5EF4-FFF2-40B4-BE49-F238E27FC236}">
                <a16:creationId xmlns:a16="http://schemas.microsoft.com/office/drawing/2014/main" id="{575B1735-9BDC-1A95-D6B3-C0A9C3CDA5A4}"/>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12</a:t>
            </a:fld>
            <a:endParaRPr lang="it-IT"/>
          </a:p>
        </p:txBody>
      </p:sp>
    </p:spTree>
    <p:extLst>
      <p:ext uri="{BB962C8B-B14F-4D97-AF65-F5344CB8AC3E}">
        <p14:creationId xmlns:p14="http://schemas.microsoft.com/office/powerpoint/2010/main" val="17136418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1AB37D8-247C-B646-5417-FAB329912070}"/>
              </a:ext>
            </a:extLst>
          </p:cNvPr>
          <p:cNvPicPr>
            <a:picLocks noChangeAspect="1"/>
          </p:cNvPicPr>
          <p:nvPr/>
        </p:nvPicPr>
        <p:blipFill>
          <a:blip r:embed="rId2"/>
          <a:stretch>
            <a:fillRect/>
          </a:stretch>
        </p:blipFill>
        <p:spPr>
          <a:xfrm>
            <a:off x="11448" y="2372309"/>
            <a:ext cx="9144000" cy="4075299"/>
          </a:xfrm>
          <a:prstGeom prst="rect">
            <a:avLst/>
          </a:prstGeom>
        </p:spPr>
      </p:pic>
      <p:sp>
        <p:nvSpPr>
          <p:cNvPr id="2" name="Titolo 1">
            <a:extLst>
              <a:ext uri="{FF2B5EF4-FFF2-40B4-BE49-F238E27FC236}">
                <a16:creationId xmlns:a16="http://schemas.microsoft.com/office/drawing/2014/main" id="{9845D062-DECC-5193-5735-DC90CB3540C5}"/>
              </a:ext>
            </a:extLst>
          </p:cNvPr>
          <p:cNvSpPr>
            <a:spLocks noGrp="1"/>
          </p:cNvSpPr>
          <p:nvPr>
            <p:ph type="title"/>
          </p:nvPr>
        </p:nvSpPr>
        <p:spPr/>
        <p:txBody>
          <a:bodyPr>
            <a:normAutofit fontScale="90000"/>
          </a:bodyPr>
          <a:lstStyle/>
          <a:p>
            <a:r>
              <a:rPr lang="en-US" noProof="1"/>
              <a:t>Toward a fully electric energy scenario</a:t>
            </a:r>
          </a:p>
        </p:txBody>
      </p:sp>
      <p:sp>
        <p:nvSpPr>
          <p:cNvPr id="8" name="CasellaDiTesto 7">
            <a:extLst>
              <a:ext uri="{FF2B5EF4-FFF2-40B4-BE49-F238E27FC236}">
                <a16:creationId xmlns:a16="http://schemas.microsoft.com/office/drawing/2014/main" id="{C8FB88CA-64FF-9FCB-3705-79F82B8F3DBD}"/>
              </a:ext>
            </a:extLst>
          </p:cNvPr>
          <p:cNvSpPr txBox="1"/>
          <p:nvPr/>
        </p:nvSpPr>
        <p:spPr>
          <a:xfrm>
            <a:off x="6732240" y="6453336"/>
            <a:ext cx="2304256" cy="261610"/>
          </a:xfrm>
          <a:prstGeom prst="rect">
            <a:avLst/>
          </a:prstGeom>
          <a:noFill/>
        </p:spPr>
        <p:txBody>
          <a:bodyPr wrap="square" rtlCol="0">
            <a:spAutoFit/>
          </a:bodyPr>
          <a:lstStyle/>
          <a:p>
            <a:r>
              <a:rPr lang="it-IT" sz="1050"/>
              <a:t>Source: IEA 2022</a:t>
            </a:r>
          </a:p>
        </p:txBody>
      </p:sp>
      <p:sp>
        <p:nvSpPr>
          <p:cNvPr id="7" name="Rettangolo con angoli arrotondati 6">
            <a:extLst>
              <a:ext uri="{FF2B5EF4-FFF2-40B4-BE49-F238E27FC236}">
                <a16:creationId xmlns:a16="http://schemas.microsoft.com/office/drawing/2014/main" id="{42AEA694-3493-0689-F9B1-1BB3FB6E52F8}"/>
              </a:ext>
            </a:extLst>
          </p:cNvPr>
          <p:cNvSpPr/>
          <p:nvPr/>
        </p:nvSpPr>
        <p:spPr>
          <a:xfrm>
            <a:off x="1763688" y="1549866"/>
            <a:ext cx="6336704" cy="7920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solidFill>
                  <a:schemeClr val="tx1"/>
                </a:solidFill>
              </a:rPr>
              <a:t>Energy security issues brings to an end the growth of the NG demand. LNG will continue to play a crucial role.</a:t>
            </a:r>
          </a:p>
        </p:txBody>
      </p:sp>
      <p:sp>
        <p:nvSpPr>
          <p:cNvPr id="4" name="Segnaposto numero diapositiva 3">
            <a:extLst>
              <a:ext uri="{FF2B5EF4-FFF2-40B4-BE49-F238E27FC236}">
                <a16:creationId xmlns:a16="http://schemas.microsoft.com/office/drawing/2014/main" id="{991C6BF5-7820-FDE3-52E4-D25C2BB5295F}"/>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13</a:t>
            </a:fld>
            <a:endParaRPr lang="it-IT"/>
          </a:p>
        </p:txBody>
      </p:sp>
    </p:spTree>
    <p:extLst>
      <p:ext uri="{BB962C8B-B14F-4D97-AF65-F5344CB8AC3E}">
        <p14:creationId xmlns:p14="http://schemas.microsoft.com/office/powerpoint/2010/main" val="37357410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compact disk, screenshot&#10;&#10;Description automatically generated">
            <a:extLst>
              <a:ext uri="{FF2B5EF4-FFF2-40B4-BE49-F238E27FC236}">
                <a16:creationId xmlns:a16="http://schemas.microsoft.com/office/drawing/2014/main" id="{429684D5-82C1-3A4C-A40A-825B487F04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34" r="15012"/>
          <a:stretch/>
        </p:blipFill>
        <p:spPr>
          <a:xfrm>
            <a:off x="0" y="1651605"/>
            <a:ext cx="5544617" cy="3352570"/>
          </a:xfrm>
          <a:prstGeom prst="rect">
            <a:avLst/>
          </a:prstGeom>
        </p:spPr>
      </p:pic>
      <p:sp>
        <p:nvSpPr>
          <p:cNvPr id="2" name="Titolo 1">
            <a:extLst>
              <a:ext uri="{FF2B5EF4-FFF2-40B4-BE49-F238E27FC236}">
                <a16:creationId xmlns:a16="http://schemas.microsoft.com/office/drawing/2014/main" id="{0EF32647-F74B-03B2-8E9D-3CF118BB8432}"/>
              </a:ext>
            </a:extLst>
          </p:cNvPr>
          <p:cNvSpPr txBox="1">
            <a:spLocks/>
          </p:cNvSpPr>
          <p:nvPr/>
        </p:nvSpPr>
        <p:spPr>
          <a:xfrm>
            <a:off x="612648" y="228600"/>
            <a:ext cx="8153400" cy="990600"/>
          </a:xfrm>
          <a:prstGeom prst="rect">
            <a:avLst/>
          </a:prstGeom>
        </p:spPr>
        <p:txBody>
          <a:bodyPr>
            <a:normAutofit fontScale="97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en-US" noProof="1"/>
              <a:t>Technologies for NZE scenario</a:t>
            </a:r>
          </a:p>
          <a:p>
            <a:pPr fontAlgn="auto">
              <a:spcAft>
                <a:spcPts val="0"/>
              </a:spcAft>
            </a:pPr>
            <a:r>
              <a:rPr lang="en-US" sz="2000" noProof="1"/>
              <a:t>1.5 °C increase pathaway</a:t>
            </a:r>
          </a:p>
        </p:txBody>
      </p:sp>
      <p:sp>
        <p:nvSpPr>
          <p:cNvPr id="4" name="CasellaDiTesto 3">
            <a:extLst>
              <a:ext uri="{FF2B5EF4-FFF2-40B4-BE49-F238E27FC236}">
                <a16:creationId xmlns:a16="http://schemas.microsoft.com/office/drawing/2014/main" id="{7DEC2278-8B4E-9478-5FF3-C978CA811470}"/>
              </a:ext>
            </a:extLst>
          </p:cNvPr>
          <p:cNvSpPr txBox="1"/>
          <p:nvPr/>
        </p:nvSpPr>
        <p:spPr>
          <a:xfrm>
            <a:off x="6732240" y="6498595"/>
            <a:ext cx="2304256" cy="261610"/>
          </a:xfrm>
          <a:prstGeom prst="rect">
            <a:avLst/>
          </a:prstGeom>
          <a:noFill/>
        </p:spPr>
        <p:txBody>
          <a:bodyPr wrap="square" rtlCol="0">
            <a:spAutoFit/>
          </a:bodyPr>
          <a:lstStyle/>
          <a:p>
            <a:r>
              <a:rPr lang="it-IT" sz="1050"/>
              <a:t>Source: IRENA 2022</a:t>
            </a:r>
          </a:p>
        </p:txBody>
      </p:sp>
      <p:sp>
        <p:nvSpPr>
          <p:cNvPr id="8" name="Rettangolo con angoli arrotondati 7">
            <a:extLst>
              <a:ext uri="{FF2B5EF4-FFF2-40B4-BE49-F238E27FC236}">
                <a16:creationId xmlns:a16="http://schemas.microsoft.com/office/drawing/2014/main" id="{72578569-7859-FFA4-4635-AA84F12437D5}"/>
              </a:ext>
            </a:extLst>
          </p:cNvPr>
          <p:cNvSpPr/>
          <p:nvPr/>
        </p:nvSpPr>
        <p:spPr>
          <a:xfrm>
            <a:off x="5649313" y="2773292"/>
            <a:ext cx="3312368" cy="19077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buFont typeface="Arial" panose="020B0604020202020204" pitchFamily="34" charset="0"/>
              <a:buChar char="•"/>
            </a:pPr>
            <a:r>
              <a:rPr lang="en-US"/>
              <a:t>Energy efficiency</a:t>
            </a:r>
          </a:p>
          <a:p>
            <a:pPr marL="285750" indent="-285750">
              <a:buFont typeface="Arial" panose="020B0604020202020204" pitchFamily="34" charset="0"/>
              <a:buChar char="•"/>
            </a:pPr>
            <a:r>
              <a:rPr lang="en-US"/>
              <a:t>Carbon Capture</a:t>
            </a:r>
          </a:p>
          <a:p>
            <a:pPr marL="285750" indent="-285750">
              <a:buFont typeface="Arial" panose="020B0604020202020204" pitchFamily="34" charset="0"/>
              <a:buChar char="•"/>
            </a:pPr>
            <a:r>
              <a:rPr lang="en-US"/>
              <a:t>Energy storage (H2, P2X)</a:t>
            </a:r>
          </a:p>
          <a:p>
            <a:pPr marL="285750" indent="-285750">
              <a:buFont typeface="Arial" panose="020B0604020202020204" pitchFamily="34" charset="0"/>
              <a:buChar char="•"/>
            </a:pPr>
            <a:r>
              <a:rPr lang="en-US"/>
              <a:t>Direct utilization of renewable electricity</a:t>
            </a:r>
          </a:p>
        </p:txBody>
      </p:sp>
      <p:sp>
        <p:nvSpPr>
          <p:cNvPr id="11" name="Rettangolo con angoli arrotondati 10">
            <a:extLst>
              <a:ext uri="{FF2B5EF4-FFF2-40B4-BE49-F238E27FC236}">
                <a16:creationId xmlns:a16="http://schemas.microsoft.com/office/drawing/2014/main" id="{7AEC9417-7E96-1CEC-9166-3F37748FAE42}"/>
              </a:ext>
            </a:extLst>
          </p:cNvPr>
          <p:cNvSpPr/>
          <p:nvPr/>
        </p:nvSpPr>
        <p:spPr>
          <a:xfrm>
            <a:off x="1115616" y="5427192"/>
            <a:ext cx="6912768" cy="6966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a:t>Decarbonization and Electrification of user demand (EV, HP)</a:t>
            </a:r>
          </a:p>
        </p:txBody>
      </p:sp>
      <p:pic>
        <p:nvPicPr>
          <p:cNvPr id="3" name="Immagine 2">
            <a:extLst>
              <a:ext uri="{FF2B5EF4-FFF2-40B4-BE49-F238E27FC236}">
                <a16:creationId xmlns:a16="http://schemas.microsoft.com/office/drawing/2014/main" id="{0F298CDC-1018-7873-4F59-33BA5BE2DA0D}"/>
              </a:ext>
            </a:extLst>
          </p:cNvPr>
          <p:cNvPicPr>
            <a:picLocks noChangeAspect="1"/>
          </p:cNvPicPr>
          <p:nvPr/>
        </p:nvPicPr>
        <p:blipFill>
          <a:blip r:embed="rId4"/>
          <a:stretch>
            <a:fillRect/>
          </a:stretch>
        </p:blipFill>
        <p:spPr>
          <a:xfrm>
            <a:off x="5649313" y="1653943"/>
            <a:ext cx="3227821" cy="849427"/>
          </a:xfrm>
          <a:prstGeom prst="rect">
            <a:avLst/>
          </a:prstGeom>
        </p:spPr>
      </p:pic>
      <p:sp>
        <p:nvSpPr>
          <p:cNvPr id="9" name="Segnaposto numero diapositiva 3">
            <a:extLst>
              <a:ext uri="{FF2B5EF4-FFF2-40B4-BE49-F238E27FC236}">
                <a16:creationId xmlns:a16="http://schemas.microsoft.com/office/drawing/2014/main" id="{87BF6B9A-F2E7-0FA7-6577-58614635C714}"/>
              </a:ext>
            </a:extLst>
          </p:cNvPr>
          <p:cNvSpPr txBox="1">
            <a:spLocks/>
          </p:cNvSpPr>
          <p:nvPr/>
        </p:nvSpPr>
        <p:spPr>
          <a:xfrm>
            <a:off x="0" y="1272222"/>
            <a:ext cx="533400" cy="244476"/>
          </a:xfrm>
          <a:prstGeom prst="rect">
            <a:avLst/>
          </a:prstGeom>
        </p:spPr>
        <p:txBody>
          <a:bodyPr>
            <a:normAutofit fontScale="62500" lnSpcReduction="20000"/>
          </a:bodyPr>
          <a:ls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1F2B20A-7852-423A-AD9B-2C5A79B102AF}" type="slidenum">
              <a:rPr lang="it-IT" sz="1900" b="1" smtClean="0">
                <a:solidFill>
                  <a:schemeClr val="bg1"/>
                </a:solidFill>
              </a:rPr>
              <a:pPr>
                <a:defRPr/>
              </a:pPr>
              <a:t>14</a:t>
            </a:fld>
            <a:endParaRPr lang="it-IT" b="1">
              <a:solidFill>
                <a:schemeClr val="bg1"/>
              </a:solidFill>
            </a:endParaRPr>
          </a:p>
        </p:txBody>
      </p:sp>
    </p:spTree>
    <p:extLst>
      <p:ext uri="{BB962C8B-B14F-4D97-AF65-F5344CB8AC3E}">
        <p14:creationId xmlns:p14="http://schemas.microsoft.com/office/powerpoint/2010/main" val="333183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2C1E1B85-4488-4F4C-4D76-1CC7AEB48852}"/>
              </a:ext>
            </a:extLst>
          </p:cNvPr>
          <p:cNvGraphicFramePr/>
          <p:nvPr>
            <p:extLst>
              <p:ext uri="{D42A27DB-BD31-4B8C-83A1-F6EECF244321}">
                <p14:modId xmlns:p14="http://schemas.microsoft.com/office/powerpoint/2010/main" val="1864152332"/>
              </p:ext>
            </p:extLst>
          </p:nvPr>
        </p:nvGraphicFramePr>
        <p:xfrm>
          <a:off x="235694" y="4149080"/>
          <a:ext cx="8672612" cy="3919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233716D-B9D9-3B43-8F53-E2E22D2289EF}"/>
              </a:ext>
            </a:extLst>
          </p:cNvPr>
          <p:cNvSpPr>
            <a:spLocks noGrp="1"/>
          </p:cNvSpPr>
          <p:nvPr>
            <p:ph sz="half" idx="1"/>
          </p:nvPr>
        </p:nvSpPr>
        <p:spPr>
          <a:xfrm>
            <a:off x="235694" y="5102919"/>
            <a:ext cx="8530354" cy="342305"/>
          </a:xfr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rmAutofit/>
          </a:bodyPr>
          <a:lstStyle/>
          <a:p>
            <a:pPr marL="0" indent="0" algn="ctr">
              <a:buNone/>
            </a:pPr>
            <a:r>
              <a:rPr lang="en-US" sz="1500"/>
              <a:t>The actions taken by 2030 will affect the results achieved in 2050. A radical change is mandatorily required.</a:t>
            </a:r>
            <a:endParaRPr lang="en-AE" sz="1500">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42E922EC-1E60-4B45-8584-57828E94E6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63" r="17182"/>
          <a:stretch/>
        </p:blipFill>
        <p:spPr>
          <a:xfrm>
            <a:off x="13301" y="1575760"/>
            <a:ext cx="5328592" cy="3357631"/>
          </a:xfrm>
          <a:prstGeom prst="rect">
            <a:avLst/>
          </a:prstGeom>
        </p:spPr>
      </p:pic>
      <p:sp>
        <p:nvSpPr>
          <p:cNvPr id="2" name="CasellaDiTesto 1">
            <a:extLst>
              <a:ext uri="{FF2B5EF4-FFF2-40B4-BE49-F238E27FC236}">
                <a16:creationId xmlns:a16="http://schemas.microsoft.com/office/drawing/2014/main" id="{EB121C75-E1C0-D139-A389-71CB47D59EEF}"/>
              </a:ext>
            </a:extLst>
          </p:cNvPr>
          <p:cNvSpPr txBox="1"/>
          <p:nvPr/>
        </p:nvSpPr>
        <p:spPr>
          <a:xfrm>
            <a:off x="6732240" y="6498595"/>
            <a:ext cx="2304256" cy="261610"/>
          </a:xfrm>
          <a:prstGeom prst="rect">
            <a:avLst/>
          </a:prstGeom>
          <a:noFill/>
        </p:spPr>
        <p:txBody>
          <a:bodyPr wrap="square" rtlCol="0">
            <a:spAutoFit/>
          </a:bodyPr>
          <a:lstStyle/>
          <a:p>
            <a:r>
              <a:rPr lang="it-IT" sz="1050"/>
              <a:t>Source: IRENA 2022</a:t>
            </a:r>
          </a:p>
        </p:txBody>
      </p:sp>
      <p:sp>
        <p:nvSpPr>
          <p:cNvPr id="4" name="Titolo 1">
            <a:extLst>
              <a:ext uri="{FF2B5EF4-FFF2-40B4-BE49-F238E27FC236}">
                <a16:creationId xmlns:a16="http://schemas.microsoft.com/office/drawing/2014/main" id="{342D7042-ED6D-3A4B-4AAB-31D1B1FFDADC}"/>
              </a:ext>
            </a:extLst>
          </p:cNvPr>
          <p:cNvSpPr txBox="1">
            <a:spLocks/>
          </p:cNvSpPr>
          <p:nvPr/>
        </p:nvSpPr>
        <p:spPr>
          <a:xfrm>
            <a:off x="13301" y="228600"/>
            <a:ext cx="9130699" cy="990600"/>
          </a:xfrm>
          <a:prstGeom prst="rect">
            <a:avLst/>
          </a:prstGeom>
        </p:spPr>
        <p:txBody>
          <a:bodyPr>
            <a:normAutofit fontScale="8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en-US" noProof="1"/>
              <a:t>The transition is far from being on track to 1.5 °C</a:t>
            </a:r>
          </a:p>
        </p:txBody>
      </p:sp>
      <p:pic>
        <p:nvPicPr>
          <p:cNvPr id="10" name="Immagine 9">
            <a:extLst>
              <a:ext uri="{FF2B5EF4-FFF2-40B4-BE49-F238E27FC236}">
                <a16:creationId xmlns:a16="http://schemas.microsoft.com/office/drawing/2014/main" id="{7E7AD8DA-6C6A-04A3-18F6-AB8CC80897B5}"/>
              </a:ext>
            </a:extLst>
          </p:cNvPr>
          <p:cNvPicPr>
            <a:picLocks noChangeAspect="1"/>
          </p:cNvPicPr>
          <p:nvPr/>
        </p:nvPicPr>
        <p:blipFill>
          <a:blip r:embed="rId9"/>
          <a:stretch>
            <a:fillRect/>
          </a:stretch>
        </p:blipFill>
        <p:spPr>
          <a:xfrm>
            <a:off x="5284837" y="1665044"/>
            <a:ext cx="3845837" cy="3268347"/>
          </a:xfrm>
          <a:prstGeom prst="rect">
            <a:avLst/>
          </a:prstGeom>
        </p:spPr>
      </p:pic>
      <p:sp>
        <p:nvSpPr>
          <p:cNvPr id="6" name="Segnaposto numero diapositiva 3">
            <a:extLst>
              <a:ext uri="{FF2B5EF4-FFF2-40B4-BE49-F238E27FC236}">
                <a16:creationId xmlns:a16="http://schemas.microsoft.com/office/drawing/2014/main" id="{6410885F-B2AA-65A3-D7CD-6D5BACAB1794}"/>
              </a:ext>
            </a:extLst>
          </p:cNvPr>
          <p:cNvSpPr txBox="1">
            <a:spLocks/>
          </p:cNvSpPr>
          <p:nvPr/>
        </p:nvSpPr>
        <p:spPr>
          <a:xfrm>
            <a:off x="0" y="1272222"/>
            <a:ext cx="533400" cy="244476"/>
          </a:xfrm>
          <a:prstGeom prst="rect">
            <a:avLst/>
          </a:prstGeom>
        </p:spPr>
        <p:txBody>
          <a:bodyPr>
            <a:normAutofit fontScale="62500" lnSpcReduction="20000"/>
          </a:bodyPr>
          <a:ls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1F2B20A-7852-423A-AD9B-2C5A79B102AF}" type="slidenum">
              <a:rPr lang="it-IT" sz="1900" b="1" smtClean="0">
                <a:solidFill>
                  <a:schemeClr val="bg1"/>
                </a:solidFill>
              </a:rPr>
              <a:pPr>
                <a:defRPr/>
              </a:pPr>
              <a:t>15</a:t>
            </a:fld>
            <a:endParaRPr lang="it-IT" b="1">
              <a:solidFill>
                <a:schemeClr val="bg1"/>
              </a:solidFill>
            </a:endParaRPr>
          </a:p>
        </p:txBody>
      </p:sp>
    </p:spTree>
    <p:extLst>
      <p:ext uri="{BB962C8B-B14F-4D97-AF65-F5344CB8AC3E}">
        <p14:creationId xmlns:p14="http://schemas.microsoft.com/office/powerpoint/2010/main" val="3923567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D27D825-F6FF-6F46-B1DF-D5E35E21B0FC}"/>
              </a:ext>
            </a:extLst>
          </p:cNvPr>
          <p:cNvSpPr txBox="1">
            <a:spLocks/>
          </p:cNvSpPr>
          <p:nvPr/>
        </p:nvSpPr>
        <p:spPr>
          <a:xfrm>
            <a:off x="1" y="1500188"/>
            <a:ext cx="9143999" cy="261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defRPr/>
            </a:pPr>
            <a:endParaRPr lang="en-AE" sz="2100" b="1">
              <a:solidFill>
                <a:prstClr val="black"/>
              </a:solidFill>
              <a:latin typeface="Calibri" panose="020F0502020204030204" pitchFamily="34" charset="0"/>
              <a:cs typeface="Calibri" panose="020F0502020204030204" pitchFamily="34" charset="0"/>
              <a:sym typeface="Arial"/>
            </a:endParaRPr>
          </a:p>
        </p:txBody>
      </p:sp>
      <p:pic>
        <p:nvPicPr>
          <p:cNvPr id="9" name="Picture 8" descr="Graphical user interface, chart&#10;&#10;Description automatically generated">
            <a:extLst>
              <a:ext uri="{FF2B5EF4-FFF2-40B4-BE49-F238E27FC236}">
                <a16:creationId xmlns:a16="http://schemas.microsoft.com/office/drawing/2014/main" id="{4957F2F6-FCBC-BB4D-9724-A80CC8D60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608" y="1434542"/>
            <a:ext cx="6624736" cy="2774109"/>
          </a:xfrm>
          <a:prstGeom prst="rect">
            <a:avLst/>
          </a:prstGeom>
        </p:spPr>
      </p:pic>
      <p:pic>
        <p:nvPicPr>
          <p:cNvPr id="4" name="Immagine 3">
            <a:extLst>
              <a:ext uri="{FF2B5EF4-FFF2-40B4-BE49-F238E27FC236}">
                <a16:creationId xmlns:a16="http://schemas.microsoft.com/office/drawing/2014/main" id="{1A8A4270-C6A2-DECF-F537-B7653914D527}"/>
              </a:ext>
            </a:extLst>
          </p:cNvPr>
          <p:cNvPicPr>
            <a:picLocks noChangeAspect="1"/>
          </p:cNvPicPr>
          <p:nvPr/>
        </p:nvPicPr>
        <p:blipFill>
          <a:blip r:embed="rId4"/>
          <a:stretch>
            <a:fillRect/>
          </a:stretch>
        </p:blipFill>
        <p:spPr>
          <a:xfrm>
            <a:off x="4396122" y="4075937"/>
            <a:ext cx="4752429" cy="2774109"/>
          </a:xfrm>
          <a:prstGeom prst="rect">
            <a:avLst/>
          </a:prstGeom>
        </p:spPr>
      </p:pic>
      <p:sp>
        <p:nvSpPr>
          <p:cNvPr id="5" name="Titolo 1">
            <a:extLst>
              <a:ext uri="{FF2B5EF4-FFF2-40B4-BE49-F238E27FC236}">
                <a16:creationId xmlns:a16="http://schemas.microsoft.com/office/drawing/2014/main" id="{2894C34D-D494-09CC-A6E6-64281A533802}"/>
              </a:ext>
            </a:extLst>
          </p:cNvPr>
          <p:cNvSpPr txBox="1">
            <a:spLocks/>
          </p:cNvSpPr>
          <p:nvPr/>
        </p:nvSpPr>
        <p:spPr>
          <a:xfrm>
            <a:off x="612648" y="228600"/>
            <a:ext cx="8153400" cy="990600"/>
          </a:xfrm>
          <a:prstGeom prst="rect">
            <a:avLst/>
          </a:prstGeom>
        </p:spPr>
        <p:txBody>
          <a:bodyP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en-US" noProof="1"/>
              <a:t>Renewable electricity</a:t>
            </a:r>
          </a:p>
        </p:txBody>
      </p:sp>
      <p:sp>
        <p:nvSpPr>
          <p:cNvPr id="6" name="Rettangolo con angoli arrotondati 5">
            <a:extLst>
              <a:ext uri="{FF2B5EF4-FFF2-40B4-BE49-F238E27FC236}">
                <a16:creationId xmlns:a16="http://schemas.microsoft.com/office/drawing/2014/main" id="{30DE0552-4891-9500-A622-37BC522B9A29}"/>
              </a:ext>
            </a:extLst>
          </p:cNvPr>
          <p:cNvSpPr/>
          <p:nvPr/>
        </p:nvSpPr>
        <p:spPr>
          <a:xfrm>
            <a:off x="5449455" y="1516698"/>
            <a:ext cx="3699245" cy="1207881"/>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i="1" u="sng"/>
              <a:t>PV and wind </a:t>
            </a:r>
            <a:r>
              <a:rPr lang="en-US"/>
              <a:t>technologies show the best </a:t>
            </a:r>
            <a:r>
              <a:rPr lang="en-US" b="1" i="1" u="sng"/>
              <a:t>profitability</a:t>
            </a:r>
            <a:r>
              <a:rPr lang="en-US"/>
              <a:t>, also showing the fastest increase in the installed capacity.</a:t>
            </a:r>
          </a:p>
        </p:txBody>
      </p:sp>
      <p:sp>
        <p:nvSpPr>
          <p:cNvPr id="8" name="Rettangolo con angoli arrotondati 7">
            <a:extLst>
              <a:ext uri="{FF2B5EF4-FFF2-40B4-BE49-F238E27FC236}">
                <a16:creationId xmlns:a16="http://schemas.microsoft.com/office/drawing/2014/main" id="{5B5C477D-4231-0E39-05F1-7FB1B9F681C7}"/>
              </a:ext>
            </a:extLst>
          </p:cNvPr>
          <p:cNvSpPr/>
          <p:nvPr/>
        </p:nvSpPr>
        <p:spPr>
          <a:xfrm>
            <a:off x="0" y="4243402"/>
            <a:ext cx="4385779" cy="580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t>The total installed renewable capacity in </a:t>
            </a:r>
            <a:r>
              <a:rPr lang="en-US" b="1" i="1"/>
              <a:t>2021</a:t>
            </a:r>
            <a:r>
              <a:rPr lang="en-US"/>
              <a:t> is </a:t>
            </a:r>
            <a:r>
              <a:rPr lang="en-US" b="1"/>
              <a:t>3.1 TW</a:t>
            </a:r>
            <a:r>
              <a:rPr lang="en-US"/>
              <a:t>, generating about </a:t>
            </a:r>
            <a:r>
              <a:rPr lang="en-US" b="1"/>
              <a:t>8.0 </a:t>
            </a:r>
            <a:r>
              <a:rPr lang="en-US" b="1" err="1"/>
              <a:t>PWh</a:t>
            </a:r>
            <a:r>
              <a:rPr lang="en-US"/>
              <a:t>.</a:t>
            </a:r>
          </a:p>
        </p:txBody>
      </p:sp>
      <p:sp>
        <p:nvSpPr>
          <p:cNvPr id="12" name="CasellaDiTesto 11">
            <a:extLst>
              <a:ext uri="{FF2B5EF4-FFF2-40B4-BE49-F238E27FC236}">
                <a16:creationId xmlns:a16="http://schemas.microsoft.com/office/drawing/2014/main" id="{D4C89CF0-0A19-0946-133C-21AFC45F35D9}"/>
              </a:ext>
            </a:extLst>
          </p:cNvPr>
          <p:cNvSpPr txBox="1"/>
          <p:nvPr/>
        </p:nvSpPr>
        <p:spPr>
          <a:xfrm>
            <a:off x="4385779" y="3814780"/>
            <a:ext cx="2304256" cy="261610"/>
          </a:xfrm>
          <a:prstGeom prst="rect">
            <a:avLst/>
          </a:prstGeom>
          <a:noFill/>
        </p:spPr>
        <p:txBody>
          <a:bodyPr wrap="square" rtlCol="0">
            <a:spAutoFit/>
          </a:bodyPr>
          <a:lstStyle/>
          <a:p>
            <a:r>
              <a:rPr lang="it-IT" sz="1050"/>
              <a:t>Source: IRENA 2022</a:t>
            </a:r>
          </a:p>
        </p:txBody>
      </p:sp>
      <p:sp>
        <p:nvSpPr>
          <p:cNvPr id="2" name="Segnaposto numero diapositiva 3">
            <a:extLst>
              <a:ext uri="{FF2B5EF4-FFF2-40B4-BE49-F238E27FC236}">
                <a16:creationId xmlns:a16="http://schemas.microsoft.com/office/drawing/2014/main" id="{53AFC612-C27F-89AB-07E2-1B0ACC7E9611}"/>
              </a:ext>
            </a:extLst>
          </p:cNvPr>
          <p:cNvSpPr txBox="1">
            <a:spLocks/>
          </p:cNvSpPr>
          <p:nvPr/>
        </p:nvSpPr>
        <p:spPr>
          <a:xfrm>
            <a:off x="0" y="1272222"/>
            <a:ext cx="533400" cy="244476"/>
          </a:xfrm>
          <a:prstGeom prst="rect">
            <a:avLst/>
          </a:prstGeom>
        </p:spPr>
        <p:txBody>
          <a:bodyPr>
            <a:normAutofit fontScale="62500" lnSpcReduction="20000"/>
          </a:bodyPr>
          <a:ls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1F2B20A-7852-423A-AD9B-2C5A79B102AF}" type="slidenum">
              <a:rPr lang="it-IT" sz="1900" b="1" smtClean="0">
                <a:solidFill>
                  <a:schemeClr val="bg1"/>
                </a:solidFill>
              </a:rPr>
              <a:pPr>
                <a:defRPr/>
              </a:pPr>
              <a:t>16</a:t>
            </a:fld>
            <a:endParaRPr lang="it-IT" b="1">
              <a:solidFill>
                <a:schemeClr val="bg1"/>
              </a:solidFill>
            </a:endParaRPr>
          </a:p>
        </p:txBody>
      </p:sp>
      <p:sp>
        <p:nvSpPr>
          <p:cNvPr id="3" name="Rettangolo con angoli arrotondati 2">
            <a:extLst>
              <a:ext uri="{FF2B5EF4-FFF2-40B4-BE49-F238E27FC236}">
                <a16:creationId xmlns:a16="http://schemas.microsoft.com/office/drawing/2014/main" id="{07B391CC-5822-701B-8A81-E15ABB09D938}"/>
              </a:ext>
            </a:extLst>
          </p:cNvPr>
          <p:cNvSpPr/>
          <p:nvPr/>
        </p:nvSpPr>
        <p:spPr>
          <a:xfrm>
            <a:off x="0" y="5988867"/>
            <a:ext cx="4385779" cy="6405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t>The renewable capacity installed in 2021 is lower than the one of 2020!!!!</a:t>
            </a:r>
          </a:p>
        </p:txBody>
      </p:sp>
      <p:sp>
        <p:nvSpPr>
          <p:cNvPr id="10" name="Rettangolo con angoli arrotondati 9">
            <a:extLst>
              <a:ext uri="{FF2B5EF4-FFF2-40B4-BE49-F238E27FC236}">
                <a16:creationId xmlns:a16="http://schemas.microsoft.com/office/drawing/2014/main" id="{7BB70DB2-7A03-8C3F-B621-A0C0F66120EE}"/>
              </a:ext>
            </a:extLst>
          </p:cNvPr>
          <p:cNvSpPr/>
          <p:nvPr/>
        </p:nvSpPr>
        <p:spPr>
          <a:xfrm>
            <a:off x="0" y="4914694"/>
            <a:ext cx="4385779" cy="9650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t>To meet the 1.5 °C scenario, the installed renewable capacity must grow </a:t>
            </a:r>
            <a:r>
              <a:rPr lang="en-US" b="1" u="sng"/>
              <a:t>by a factor 3</a:t>
            </a:r>
            <a:r>
              <a:rPr lang="en-US"/>
              <a:t>, by 2030</a:t>
            </a:r>
          </a:p>
        </p:txBody>
      </p:sp>
      <p:sp>
        <p:nvSpPr>
          <p:cNvPr id="11" name="Rettangolo con angoli arrotondati 10">
            <a:extLst>
              <a:ext uri="{FF2B5EF4-FFF2-40B4-BE49-F238E27FC236}">
                <a16:creationId xmlns:a16="http://schemas.microsoft.com/office/drawing/2014/main" id="{C5C02E2C-2444-AF2C-B799-86C66851AA56}"/>
              </a:ext>
            </a:extLst>
          </p:cNvPr>
          <p:cNvSpPr/>
          <p:nvPr/>
        </p:nvSpPr>
        <p:spPr>
          <a:xfrm>
            <a:off x="5444754" y="2856840"/>
            <a:ext cx="3699245" cy="66629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t>PV and wind </a:t>
            </a:r>
            <a:r>
              <a:rPr lang="en-US" b="1" i="1" u="sng"/>
              <a:t>LCOE</a:t>
            </a:r>
            <a:r>
              <a:rPr lang="en-US"/>
              <a:t> is competitive with the one of fossil fuels.</a:t>
            </a:r>
          </a:p>
        </p:txBody>
      </p:sp>
    </p:spTree>
    <p:extLst>
      <p:ext uri="{BB962C8B-B14F-4D97-AF65-F5344CB8AC3E}">
        <p14:creationId xmlns:p14="http://schemas.microsoft.com/office/powerpoint/2010/main" val="399972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D27D825-F6FF-6F46-B1DF-D5E35E21B0FC}"/>
              </a:ext>
            </a:extLst>
          </p:cNvPr>
          <p:cNvSpPr txBox="1">
            <a:spLocks/>
          </p:cNvSpPr>
          <p:nvPr/>
        </p:nvSpPr>
        <p:spPr>
          <a:xfrm>
            <a:off x="1" y="1450237"/>
            <a:ext cx="9143999" cy="261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defRPr/>
            </a:pPr>
            <a:endParaRPr lang="en-AE" sz="2100" b="1">
              <a:solidFill>
                <a:prstClr val="black"/>
              </a:solidFill>
              <a:latin typeface="Calibri" panose="020F0502020204030204" pitchFamily="34" charset="0"/>
              <a:cs typeface="Calibri" panose="020F0502020204030204" pitchFamily="34" charset="0"/>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7C623D29-24A2-8B4D-A872-51E9C6B5019E}"/>
              </a:ext>
            </a:extLst>
          </p:cNvPr>
          <p:cNvPicPr>
            <a:picLocks noChangeAspect="1"/>
          </p:cNvPicPr>
          <p:nvPr/>
        </p:nvPicPr>
        <p:blipFill rotWithShape="1">
          <a:blip r:embed="rId3">
            <a:extLst>
              <a:ext uri="{28A0092B-C50C-407E-A947-70E740481C1C}">
                <a14:useLocalDpi xmlns:a14="http://schemas.microsoft.com/office/drawing/2010/main" val="0"/>
              </a:ext>
            </a:extLst>
          </a:blip>
          <a:srcRect l="27534" r="26798"/>
          <a:stretch/>
        </p:blipFill>
        <p:spPr>
          <a:xfrm>
            <a:off x="281835" y="1923826"/>
            <a:ext cx="4687709" cy="4298384"/>
          </a:xfrm>
          <a:prstGeom prst="rect">
            <a:avLst/>
          </a:prstGeom>
        </p:spPr>
      </p:pic>
      <p:sp>
        <p:nvSpPr>
          <p:cNvPr id="2" name="Titolo 1">
            <a:extLst>
              <a:ext uri="{FF2B5EF4-FFF2-40B4-BE49-F238E27FC236}">
                <a16:creationId xmlns:a16="http://schemas.microsoft.com/office/drawing/2014/main" id="{9073DC1E-E807-8575-FB6B-8E0C6634F3A3}"/>
              </a:ext>
            </a:extLst>
          </p:cNvPr>
          <p:cNvSpPr txBox="1">
            <a:spLocks/>
          </p:cNvSpPr>
          <p:nvPr/>
        </p:nvSpPr>
        <p:spPr>
          <a:xfrm>
            <a:off x="612648" y="228600"/>
            <a:ext cx="8153400" cy="990600"/>
          </a:xfrm>
          <a:prstGeom prst="rect">
            <a:avLst/>
          </a:prstGeom>
        </p:spPr>
        <p:txBody>
          <a:bodyP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en-US" noProof="1"/>
              <a:t>Electrification of end user demand</a:t>
            </a:r>
          </a:p>
        </p:txBody>
      </p:sp>
      <p:sp>
        <p:nvSpPr>
          <p:cNvPr id="4" name="Rettangolo con angoli arrotondati 3">
            <a:extLst>
              <a:ext uri="{FF2B5EF4-FFF2-40B4-BE49-F238E27FC236}">
                <a16:creationId xmlns:a16="http://schemas.microsoft.com/office/drawing/2014/main" id="{6A59D932-143C-8438-5185-3C0CA117467E}"/>
              </a:ext>
            </a:extLst>
          </p:cNvPr>
          <p:cNvSpPr/>
          <p:nvPr/>
        </p:nvSpPr>
        <p:spPr>
          <a:xfrm>
            <a:off x="4969544" y="2554012"/>
            <a:ext cx="4174456" cy="1371443"/>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r>
              <a:rPr lang="en-US"/>
              <a:t>The share of electrification in end-use sectors like </a:t>
            </a:r>
            <a:r>
              <a:rPr lang="en-US" b="1"/>
              <a:t>industry, buildings, transport</a:t>
            </a:r>
            <a:r>
              <a:rPr lang="en-US"/>
              <a:t> to reach </a:t>
            </a:r>
            <a:r>
              <a:rPr lang="en-US" b="1"/>
              <a:t>28%, 56%, and 9% </a:t>
            </a:r>
            <a:r>
              <a:rPr lang="en-US"/>
              <a:t>in 2030, respectively.</a:t>
            </a:r>
          </a:p>
        </p:txBody>
      </p:sp>
      <p:sp>
        <p:nvSpPr>
          <p:cNvPr id="9" name="CasellaDiTesto 8">
            <a:extLst>
              <a:ext uri="{FF2B5EF4-FFF2-40B4-BE49-F238E27FC236}">
                <a16:creationId xmlns:a16="http://schemas.microsoft.com/office/drawing/2014/main" id="{D0E26FD2-D322-B2F1-41F5-ACF61B866B15}"/>
              </a:ext>
            </a:extLst>
          </p:cNvPr>
          <p:cNvSpPr txBox="1"/>
          <p:nvPr/>
        </p:nvSpPr>
        <p:spPr>
          <a:xfrm>
            <a:off x="2385092" y="6222210"/>
            <a:ext cx="2304256" cy="261610"/>
          </a:xfrm>
          <a:prstGeom prst="rect">
            <a:avLst/>
          </a:prstGeom>
          <a:noFill/>
        </p:spPr>
        <p:txBody>
          <a:bodyPr wrap="square" rtlCol="0">
            <a:spAutoFit/>
          </a:bodyPr>
          <a:lstStyle/>
          <a:p>
            <a:r>
              <a:rPr lang="it-IT" sz="1050"/>
              <a:t>Source: IRENA 2022</a:t>
            </a:r>
          </a:p>
        </p:txBody>
      </p:sp>
      <p:sp>
        <p:nvSpPr>
          <p:cNvPr id="5" name="Segnaposto numero diapositiva 3">
            <a:extLst>
              <a:ext uri="{FF2B5EF4-FFF2-40B4-BE49-F238E27FC236}">
                <a16:creationId xmlns:a16="http://schemas.microsoft.com/office/drawing/2014/main" id="{866CE486-2029-9635-FCC6-FE8B28A6FB79}"/>
              </a:ext>
            </a:extLst>
          </p:cNvPr>
          <p:cNvSpPr txBox="1">
            <a:spLocks/>
          </p:cNvSpPr>
          <p:nvPr/>
        </p:nvSpPr>
        <p:spPr>
          <a:xfrm>
            <a:off x="0" y="1272222"/>
            <a:ext cx="533400" cy="244476"/>
          </a:xfrm>
          <a:prstGeom prst="rect">
            <a:avLst/>
          </a:prstGeom>
        </p:spPr>
        <p:txBody>
          <a:bodyPr>
            <a:normAutofit fontScale="62500" lnSpcReduction="20000"/>
          </a:bodyPr>
          <a:ls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1F2B20A-7852-423A-AD9B-2C5A79B102AF}" type="slidenum">
              <a:rPr lang="it-IT" sz="1900" b="1" smtClean="0">
                <a:solidFill>
                  <a:schemeClr val="bg1"/>
                </a:solidFill>
              </a:rPr>
              <a:pPr>
                <a:defRPr/>
              </a:pPr>
              <a:t>17</a:t>
            </a:fld>
            <a:endParaRPr lang="it-IT" b="1">
              <a:solidFill>
                <a:schemeClr val="bg1"/>
              </a:solidFill>
            </a:endParaRPr>
          </a:p>
        </p:txBody>
      </p:sp>
      <p:sp>
        <p:nvSpPr>
          <p:cNvPr id="6" name="Rettangolo con angoli arrotondati 5">
            <a:extLst>
              <a:ext uri="{FF2B5EF4-FFF2-40B4-BE49-F238E27FC236}">
                <a16:creationId xmlns:a16="http://schemas.microsoft.com/office/drawing/2014/main" id="{F71509BE-81F3-6644-C495-F1CC5A5678BB}"/>
              </a:ext>
            </a:extLst>
          </p:cNvPr>
          <p:cNvSpPr/>
          <p:nvPr/>
        </p:nvSpPr>
        <p:spPr>
          <a:xfrm>
            <a:off x="5509364" y="4857140"/>
            <a:ext cx="3352801" cy="9248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t>World electricity demand will rise to </a:t>
            </a:r>
            <a:r>
              <a:rPr lang="en-US" b="1"/>
              <a:t>31 </a:t>
            </a:r>
            <a:r>
              <a:rPr lang="en-US" b="1" err="1"/>
              <a:t>PWh</a:t>
            </a:r>
            <a:r>
              <a:rPr lang="en-US" b="1"/>
              <a:t> </a:t>
            </a:r>
            <a:r>
              <a:rPr lang="en-US"/>
              <a:t>by 2030 </a:t>
            </a:r>
          </a:p>
          <a:p>
            <a:r>
              <a:rPr lang="en-US"/>
              <a:t>(1.3 higher with respect to 2019)</a:t>
            </a:r>
          </a:p>
        </p:txBody>
      </p:sp>
    </p:spTree>
    <p:extLst>
      <p:ext uri="{BB962C8B-B14F-4D97-AF65-F5344CB8AC3E}">
        <p14:creationId xmlns:p14="http://schemas.microsoft.com/office/powerpoint/2010/main" val="3402061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3716D-B9D9-3B43-8F53-E2E22D2289EF}"/>
              </a:ext>
            </a:extLst>
          </p:cNvPr>
          <p:cNvSpPr>
            <a:spLocks noGrp="1"/>
          </p:cNvSpPr>
          <p:nvPr>
            <p:ph sz="half" idx="1"/>
          </p:nvPr>
        </p:nvSpPr>
        <p:spPr>
          <a:xfrm>
            <a:off x="432708" y="5491606"/>
            <a:ext cx="8333340" cy="1233798"/>
          </a:xfrm>
        </p:spPr>
        <p:style>
          <a:lnRef idx="1">
            <a:schemeClr val="accent2"/>
          </a:lnRef>
          <a:fillRef idx="2">
            <a:schemeClr val="accent2"/>
          </a:fillRef>
          <a:effectRef idx="1">
            <a:schemeClr val="accent2"/>
          </a:effectRef>
          <a:fontRef idx="minor">
            <a:schemeClr val="dk1"/>
          </a:fontRef>
        </p:style>
        <p:txBody>
          <a:bodyPr>
            <a:normAutofit/>
          </a:bodyPr>
          <a:lstStyle/>
          <a:p>
            <a:r>
              <a:rPr lang="en-US" sz="1500">
                <a:solidFill>
                  <a:schemeClr val="tx1"/>
                </a:solidFill>
                <a:latin typeface="Calibri" panose="020F0502020204030204" pitchFamily="34" charset="0"/>
                <a:ea typeface="Arial"/>
                <a:cs typeface="Calibri" panose="020F0502020204030204" pitchFamily="34" charset="0"/>
                <a:sym typeface="Arial"/>
              </a:rPr>
              <a:t>Renewables will provide </a:t>
            </a:r>
            <a:r>
              <a:rPr lang="en-US" sz="1500" b="1">
                <a:solidFill>
                  <a:schemeClr val="tx1"/>
                </a:solidFill>
                <a:latin typeface="Calibri" panose="020F0502020204030204" pitchFamily="34" charset="0"/>
                <a:ea typeface="Arial"/>
                <a:cs typeface="Calibri" panose="020F0502020204030204" pitchFamily="34" charset="0"/>
                <a:sym typeface="Arial"/>
              </a:rPr>
              <a:t>65%</a:t>
            </a:r>
            <a:r>
              <a:rPr lang="en-US" sz="1500">
                <a:solidFill>
                  <a:schemeClr val="tx1"/>
                </a:solidFill>
                <a:latin typeface="Calibri" panose="020F0502020204030204" pitchFamily="34" charset="0"/>
                <a:ea typeface="Arial"/>
                <a:cs typeface="Calibri" panose="020F0502020204030204" pitchFamily="34" charset="0"/>
                <a:sym typeface="Arial"/>
              </a:rPr>
              <a:t>  (42 % consisting of variable RE) of the </a:t>
            </a:r>
            <a:r>
              <a:rPr lang="en-US" sz="1500" b="1">
                <a:solidFill>
                  <a:schemeClr val="tx1"/>
                </a:solidFill>
                <a:latin typeface="Calibri" panose="020F0502020204030204" pitchFamily="34" charset="0"/>
                <a:ea typeface="Arial"/>
                <a:cs typeface="Calibri" panose="020F0502020204030204" pitchFamily="34" charset="0"/>
                <a:sym typeface="Arial"/>
              </a:rPr>
              <a:t>total electricity supply </a:t>
            </a:r>
            <a:r>
              <a:rPr lang="en-US" sz="1500">
                <a:solidFill>
                  <a:schemeClr val="tx1"/>
                </a:solidFill>
                <a:latin typeface="Calibri" panose="020F0502020204030204" pitchFamily="34" charset="0"/>
                <a:ea typeface="Arial"/>
                <a:cs typeface="Calibri" panose="020F0502020204030204" pitchFamily="34" charset="0"/>
                <a:sym typeface="Arial"/>
              </a:rPr>
              <a:t>by </a:t>
            </a:r>
            <a:r>
              <a:rPr lang="en-US" sz="1500" b="1">
                <a:solidFill>
                  <a:schemeClr val="tx1"/>
                </a:solidFill>
                <a:latin typeface="Calibri" panose="020F0502020204030204" pitchFamily="34" charset="0"/>
                <a:ea typeface="Arial"/>
                <a:cs typeface="Calibri" panose="020F0502020204030204" pitchFamily="34" charset="0"/>
                <a:sym typeface="Arial"/>
              </a:rPr>
              <a:t>2030</a:t>
            </a:r>
            <a:r>
              <a:rPr lang="en-US" sz="1500">
                <a:solidFill>
                  <a:schemeClr val="tx1"/>
                </a:solidFill>
                <a:latin typeface="Calibri" panose="020F0502020204030204" pitchFamily="34" charset="0"/>
                <a:ea typeface="Arial"/>
                <a:cs typeface="Calibri" panose="020F0502020204030204" pitchFamily="34" charset="0"/>
                <a:sym typeface="Arial"/>
              </a:rPr>
              <a:t> </a:t>
            </a:r>
          </a:p>
          <a:p>
            <a:r>
              <a:rPr lang="en-US" sz="1500">
                <a:solidFill>
                  <a:schemeClr val="tx1"/>
                </a:solidFill>
                <a:latin typeface="Calibri" panose="020F0502020204030204" pitchFamily="34" charset="0"/>
                <a:cs typeface="Calibri" panose="020F0502020204030204" pitchFamily="34" charset="0"/>
              </a:rPr>
              <a:t>Specific policies and measures such as </a:t>
            </a:r>
            <a:r>
              <a:rPr lang="en-US" sz="1500" b="1">
                <a:solidFill>
                  <a:schemeClr val="tx1"/>
                </a:solidFill>
                <a:latin typeface="Calibri" panose="020F0502020204030204" pitchFamily="34" charset="0"/>
                <a:cs typeface="Calibri" panose="020F0502020204030204" pitchFamily="34" charset="0"/>
              </a:rPr>
              <a:t>RE targets, tax incentives, pricing mechanisms</a:t>
            </a:r>
            <a:r>
              <a:rPr lang="en-US" sz="1500">
                <a:solidFill>
                  <a:schemeClr val="tx1"/>
                </a:solidFill>
                <a:latin typeface="Calibri" panose="020F0502020204030204" pitchFamily="34" charset="0"/>
                <a:cs typeface="Calibri" panose="020F0502020204030204" pitchFamily="34" charset="0"/>
              </a:rPr>
              <a:t>, among others are needed to increase the deployment of renewables</a:t>
            </a:r>
          </a:p>
          <a:p>
            <a:r>
              <a:rPr lang="en-US" sz="1500" b="1" u="sng">
                <a:solidFill>
                  <a:srgbClr val="FF0000"/>
                </a:solidFill>
                <a:latin typeface="Calibri" panose="020F0502020204030204" pitchFamily="34" charset="0"/>
                <a:cs typeface="Calibri" panose="020F0502020204030204" pitchFamily="34" charset="0"/>
              </a:rPr>
              <a:t>Huge increase of VREs</a:t>
            </a:r>
            <a:r>
              <a:rPr lang="en-US" sz="1500">
                <a:solidFill>
                  <a:schemeClr val="tx1"/>
                </a:solidFill>
                <a:latin typeface="Calibri" panose="020F0502020204030204" pitchFamily="34" charset="0"/>
                <a:cs typeface="Calibri" panose="020F0502020204030204" pitchFamily="34" charset="0"/>
              </a:rPr>
              <a:t>: need for energy storage and/or P2X technologies</a:t>
            </a:r>
          </a:p>
        </p:txBody>
      </p:sp>
      <p:sp>
        <p:nvSpPr>
          <p:cNvPr id="7" name="Content Placeholder 2">
            <a:extLst>
              <a:ext uri="{FF2B5EF4-FFF2-40B4-BE49-F238E27FC236}">
                <a16:creationId xmlns:a16="http://schemas.microsoft.com/office/drawing/2014/main" id="{5D27D825-F6FF-6F46-B1DF-D5E35E21B0FC}"/>
              </a:ext>
            </a:extLst>
          </p:cNvPr>
          <p:cNvSpPr txBox="1">
            <a:spLocks/>
          </p:cNvSpPr>
          <p:nvPr/>
        </p:nvSpPr>
        <p:spPr>
          <a:xfrm>
            <a:off x="1" y="1462000"/>
            <a:ext cx="9143999" cy="261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defRPr/>
            </a:pPr>
            <a:endParaRPr lang="en-AE" sz="2100" b="1">
              <a:solidFill>
                <a:prstClr val="black"/>
              </a:solidFill>
              <a:latin typeface="Calibri" panose="020F0502020204030204" pitchFamily="34" charset="0"/>
              <a:cs typeface="Calibri" panose="020F0502020204030204" pitchFamily="34" charset="0"/>
              <a:sym typeface="Arial"/>
            </a:endParaRPr>
          </a:p>
        </p:txBody>
      </p:sp>
      <p:pic>
        <p:nvPicPr>
          <p:cNvPr id="2" name="Immagine 1">
            <a:extLst>
              <a:ext uri="{FF2B5EF4-FFF2-40B4-BE49-F238E27FC236}">
                <a16:creationId xmlns:a16="http://schemas.microsoft.com/office/drawing/2014/main" id="{8BA8760F-FB31-A915-2869-9119676B3B87}"/>
              </a:ext>
            </a:extLst>
          </p:cNvPr>
          <p:cNvPicPr>
            <a:picLocks noChangeAspect="1"/>
          </p:cNvPicPr>
          <p:nvPr/>
        </p:nvPicPr>
        <p:blipFill>
          <a:blip r:embed="rId3"/>
          <a:stretch>
            <a:fillRect/>
          </a:stretch>
        </p:blipFill>
        <p:spPr>
          <a:xfrm>
            <a:off x="1528545" y="1528508"/>
            <a:ext cx="6086910" cy="3896590"/>
          </a:xfrm>
          <a:prstGeom prst="rect">
            <a:avLst/>
          </a:prstGeom>
        </p:spPr>
      </p:pic>
      <p:sp>
        <p:nvSpPr>
          <p:cNvPr id="4" name="Titolo 1">
            <a:extLst>
              <a:ext uri="{FF2B5EF4-FFF2-40B4-BE49-F238E27FC236}">
                <a16:creationId xmlns:a16="http://schemas.microsoft.com/office/drawing/2014/main" id="{8D7C5EA8-5628-91AD-0079-7F2E054FC6B7}"/>
              </a:ext>
            </a:extLst>
          </p:cNvPr>
          <p:cNvSpPr txBox="1">
            <a:spLocks/>
          </p:cNvSpPr>
          <p:nvPr/>
        </p:nvSpPr>
        <p:spPr>
          <a:xfrm>
            <a:off x="612648" y="228600"/>
            <a:ext cx="8153400" cy="990600"/>
          </a:xfrm>
          <a:prstGeom prst="rect">
            <a:avLst/>
          </a:prstGeom>
        </p:spPr>
        <p:txBody>
          <a:bodyP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en-US" noProof="1"/>
              <a:t>IRENA 1.5 C scenario: electricity</a:t>
            </a:r>
          </a:p>
        </p:txBody>
      </p:sp>
      <p:sp>
        <p:nvSpPr>
          <p:cNvPr id="8" name="CasellaDiTesto 7">
            <a:extLst>
              <a:ext uri="{FF2B5EF4-FFF2-40B4-BE49-F238E27FC236}">
                <a16:creationId xmlns:a16="http://schemas.microsoft.com/office/drawing/2014/main" id="{EBAB41FE-9704-4F33-2791-FC8B8453E0FF}"/>
              </a:ext>
            </a:extLst>
          </p:cNvPr>
          <p:cNvSpPr txBox="1"/>
          <p:nvPr/>
        </p:nvSpPr>
        <p:spPr>
          <a:xfrm>
            <a:off x="7432732" y="4822991"/>
            <a:ext cx="2304256" cy="261610"/>
          </a:xfrm>
          <a:prstGeom prst="rect">
            <a:avLst/>
          </a:prstGeom>
          <a:noFill/>
        </p:spPr>
        <p:txBody>
          <a:bodyPr wrap="square" rtlCol="0">
            <a:spAutoFit/>
          </a:bodyPr>
          <a:lstStyle/>
          <a:p>
            <a:r>
              <a:rPr lang="it-IT" sz="1050"/>
              <a:t>Source: IRENA 2022</a:t>
            </a:r>
          </a:p>
        </p:txBody>
      </p:sp>
      <p:sp>
        <p:nvSpPr>
          <p:cNvPr id="5" name="Segnaposto numero diapositiva 3">
            <a:extLst>
              <a:ext uri="{FF2B5EF4-FFF2-40B4-BE49-F238E27FC236}">
                <a16:creationId xmlns:a16="http://schemas.microsoft.com/office/drawing/2014/main" id="{ABF4E836-5FAE-D71C-489C-4837CE85E3A9}"/>
              </a:ext>
            </a:extLst>
          </p:cNvPr>
          <p:cNvSpPr txBox="1">
            <a:spLocks/>
          </p:cNvSpPr>
          <p:nvPr/>
        </p:nvSpPr>
        <p:spPr>
          <a:xfrm>
            <a:off x="0" y="1272222"/>
            <a:ext cx="533400" cy="244476"/>
          </a:xfrm>
          <a:prstGeom prst="rect">
            <a:avLst/>
          </a:prstGeom>
        </p:spPr>
        <p:txBody>
          <a:bodyPr>
            <a:normAutofit fontScale="62500" lnSpcReduction="20000"/>
          </a:bodyPr>
          <a:ls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1F2B20A-7852-423A-AD9B-2C5A79B102AF}" type="slidenum">
              <a:rPr lang="it-IT" sz="1900" b="1" smtClean="0">
                <a:solidFill>
                  <a:schemeClr val="bg1"/>
                </a:solidFill>
              </a:rPr>
              <a:pPr>
                <a:defRPr/>
              </a:pPr>
              <a:t>18</a:t>
            </a:fld>
            <a:endParaRPr lang="it-IT" b="1">
              <a:solidFill>
                <a:schemeClr val="bg1"/>
              </a:solidFill>
            </a:endParaRPr>
          </a:p>
        </p:txBody>
      </p:sp>
    </p:spTree>
    <p:extLst>
      <p:ext uri="{BB962C8B-B14F-4D97-AF65-F5344CB8AC3E}">
        <p14:creationId xmlns:p14="http://schemas.microsoft.com/office/powerpoint/2010/main" val="156837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magine 3">
            <a:extLst>
              <a:ext uri="{FF2B5EF4-FFF2-40B4-BE49-F238E27FC236}">
                <a16:creationId xmlns:a16="http://schemas.microsoft.com/office/drawing/2014/main" id="{90B7E042-602A-E819-7AF2-532835202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5750"/>
            <a:ext cx="5202238"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con angoli arrotondati 5">
            <a:extLst>
              <a:ext uri="{FF2B5EF4-FFF2-40B4-BE49-F238E27FC236}">
                <a16:creationId xmlns:a16="http://schemas.microsoft.com/office/drawing/2014/main" id="{7CE3293E-4867-5722-4E41-365EB170CA19}"/>
              </a:ext>
            </a:extLst>
          </p:cNvPr>
          <p:cNvSpPr/>
          <p:nvPr/>
        </p:nvSpPr>
        <p:spPr>
          <a:xfrm>
            <a:off x="617101" y="6242896"/>
            <a:ext cx="7583487" cy="525462"/>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a:solidFill>
                  <a:schemeClr val="bg1"/>
                </a:solidFill>
              </a:rPr>
              <a:t>Future (smart) energy network based on renewable multigeneration systems. </a:t>
            </a:r>
          </a:p>
        </p:txBody>
      </p:sp>
      <p:sp>
        <p:nvSpPr>
          <p:cNvPr id="7" name="Titolo 1">
            <a:extLst>
              <a:ext uri="{FF2B5EF4-FFF2-40B4-BE49-F238E27FC236}">
                <a16:creationId xmlns:a16="http://schemas.microsoft.com/office/drawing/2014/main" id="{1878A40F-F38A-F524-E626-EB0FA0A6DFF0}"/>
              </a:ext>
            </a:extLst>
          </p:cNvPr>
          <p:cNvSpPr>
            <a:spLocks noGrp="1"/>
          </p:cNvSpPr>
          <p:nvPr>
            <p:ph type="title"/>
          </p:nvPr>
        </p:nvSpPr>
        <p:spPr>
          <a:xfrm>
            <a:off x="457200" y="409575"/>
            <a:ext cx="8229600" cy="714375"/>
          </a:xfrm>
        </p:spPr>
        <p:txBody>
          <a:bodyPr>
            <a:normAutofit fontScale="90000"/>
          </a:bodyPr>
          <a:lstStyle/>
          <a:p>
            <a:pPr algn="ctr" eaLnBrk="1" fontAlgn="auto" hangingPunct="1">
              <a:spcAft>
                <a:spcPts val="0"/>
              </a:spcAft>
              <a:defRPr/>
            </a:pPr>
            <a:r>
              <a:rPr lang="en-US" altLang="it-IT">
                <a:solidFill>
                  <a:schemeClr val="tx1">
                    <a:lumMod val="75000"/>
                    <a:lumOff val="25000"/>
                  </a:schemeClr>
                </a:solidFill>
              </a:rPr>
              <a:t>Smart Energy Networks</a:t>
            </a:r>
            <a:br>
              <a:rPr lang="en-US" altLang="it-IT">
                <a:solidFill>
                  <a:schemeClr val="tx1">
                    <a:lumMod val="75000"/>
                    <a:lumOff val="25000"/>
                  </a:schemeClr>
                </a:solidFill>
              </a:rPr>
            </a:br>
            <a:endParaRPr lang="en-US" altLang="it-IT" sz="2800" i="1">
              <a:solidFill>
                <a:schemeClr val="tx1">
                  <a:lumMod val="75000"/>
                  <a:lumOff val="25000"/>
                </a:schemeClr>
              </a:solidFill>
            </a:endParaRPr>
          </a:p>
        </p:txBody>
      </p:sp>
      <p:sp>
        <p:nvSpPr>
          <p:cNvPr id="2" name="Segnaposto numero diapositiva 1">
            <a:extLst>
              <a:ext uri="{FF2B5EF4-FFF2-40B4-BE49-F238E27FC236}">
                <a16:creationId xmlns:a16="http://schemas.microsoft.com/office/drawing/2014/main" id="{CAAF148A-202B-A325-D868-1B948A44BDEC}"/>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19</a:t>
            </a:fld>
            <a:endParaRPr lang="it-IT"/>
          </a:p>
        </p:txBody>
      </p:sp>
      <p:sp>
        <p:nvSpPr>
          <p:cNvPr id="3" name="Rettangolo con angoli arrotondati 2">
            <a:extLst>
              <a:ext uri="{FF2B5EF4-FFF2-40B4-BE49-F238E27FC236}">
                <a16:creationId xmlns:a16="http://schemas.microsoft.com/office/drawing/2014/main" id="{48010444-9F3E-0E22-2BD6-59768F95F1CF}"/>
              </a:ext>
            </a:extLst>
          </p:cNvPr>
          <p:cNvSpPr/>
          <p:nvPr/>
        </p:nvSpPr>
        <p:spPr>
          <a:xfrm>
            <a:off x="4771529" y="1555750"/>
            <a:ext cx="4081463" cy="1405564"/>
          </a:xfrm>
          <a:prstGeom prst="roundRect">
            <a:avLst/>
          </a:prstGeom>
          <a:solidFill>
            <a:schemeClr val="bg1">
              <a:lumMod val="8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u="sng" dirty="0">
                <a:solidFill>
                  <a:schemeClr val="tx1"/>
                </a:solidFill>
                <a:effectLst>
                  <a:outerShdw blurRad="38100" dist="38100" dir="2700000" algn="tl">
                    <a:srgbClr val="000000">
                      <a:alpha val="43137"/>
                    </a:srgbClr>
                  </a:outerShdw>
                </a:effectLst>
              </a:rPr>
              <a:t>Integration of several energy users</a:t>
            </a:r>
          </a:p>
          <a:p>
            <a:pPr algn="ctr">
              <a:defRPr/>
            </a:pPr>
            <a:endParaRPr lang="en-US" dirty="0">
              <a:solidFill>
                <a:schemeClr val="tx1"/>
              </a:solidFill>
              <a:sym typeface="Wingdings" panose="05000000000000000000" pitchFamily="2" charset="2"/>
            </a:endParaRPr>
          </a:p>
          <a:p>
            <a:pPr algn="ctr">
              <a:defRPr/>
            </a:pPr>
            <a:r>
              <a:rPr lang="en-US" b="1" u="sng" dirty="0">
                <a:solidFill>
                  <a:schemeClr val="tx1"/>
                </a:solidFill>
                <a:effectLst>
                  <a:outerShdw blurRad="38100" dist="38100" dir="2700000" algn="tl">
                    <a:srgbClr val="000000">
                      <a:alpha val="43137"/>
                    </a:srgbClr>
                  </a:outerShdw>
                </a:effectLst>
                <a:sym typeface="Wingdings" panose="05000000000000000000" pitchFamily="2" charset="2"/>
              </a:rPr>
              <a:t>Optimization </a:t>
            </a:r>
            <a:r>
              <a:rPr lang="en-US" dirty="0">
                <a:solidFill>
                  <a:schemeClr val="tx1"/>
                </a:solidFill>
                <a:sym typeface="Wingdings" panose="05000000000000000000" pitchFamily="2" charset="2"/>
              </a:rPr>
              <a:t>of the overall load profile, implementing suitable </a:t>
            </a:r>
            <a:r>
              <a:rPr lang="en-US" b="1" u="sng" dirty="0">
                <a:solidFill>
                  <a:schemeClr val="tx1"/>
                </a:solidFill>
                <a:effectLst>
                  <a:outerShdw blurRad="38100" dist="38100" dir="2700000" algn="tl">
                    <a:srgbClr val="000000">
                      <a:alpha val="43137"/>
                    </a:srgbClr>
                  </a:outerShdw>
                </a:effectLst>
                <a:sym typeface="Wingdings" panose="05000000000000000000" pitchFamily="2" charset="2"/>
              </a:rPr>
              <a:t>synergies</a:t>
            </a:r>
            <a:r>
              <a:rPr lang="en-US" dirty="0">
                <a:solidFill>
                  <a:schemeClr val="tx1"/>
                </a:solidFill>
                <a:sym typeface="Wingdings" panose="05000000000000000000" pitchFamily="2" charset="2"/>
              </a:rPr>
              <a:t> among different energy users.</a:t>
            </a:r>
            <a:endParaRPr lang="en-US" dirty="0">
              <a:solidFill>
                <a:schemeClr val="tx1"/>
              </a:solidFill>
            </a:endParaRPr>
          </a:p>
        </p:txBody>
      </p:sp>
      <p:sp>
        <p:nvSpPr>
          <p:cNvPr id="4" name="Rettangolo con angoli arrotondati 3">
            <a:extLst>
              <a:ext uri="{FF2B5EF4-FFF2-40B4-BE49-F238E27FC236}">
                <a16:creationId xmlns:a16="http://schemas.microsoft.com/office/drawing/2014/main" id="{63B1CB70-F40E-5F85-D371-15EF43A7D375}"/>
              </a:ext>
            </a:extLst>
          </p:cNvPr>
          <p:cNvSpPr/>
          <p:nvPr/>
        </p:nvSpPr>
        <p:spPr>
          <a:xfrm>
            <a:off x="5302295" y="4721444"/>
            <a:ext cx="3550698" cy="1405564"/>
          </a:xfrm>
          <a:prstGeom prst="round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u="sng" dirty="0">
                <a:solidFill>
                  <a:schemeClr val="tx1"/>
                </a:solidFill>
                <a:effectLst>
                  <a:outerShdw blurRad="38100" dist="38100" dir="2700000" algn="tl">
                    <a:srgbClr val="000000">
                      <a:alpha val="43137"/>
                    </a:srgbClr>
                  </a:outerShdw>
                </a:effectLst>
              </a:rPr>
              <a:t>Polygeneration</a:t>
            </a:r>
          </a:p>
          <a:p>
            <a:pPr algn="ctr">
              <a:defRPr/>
            </a:pPr>
            <a:r>
              <a:rPr lang="en-US" dirty="0">
                <a:solidFill>
                  <a:schemeClr val="tx1"/>
                </a:solidFill>
                <a:sym typeface="Wingdings" panose="05000000000000000000" pitchFamily="2" charset="2"/>
              </a:rPr>
              <a:t></a:t>
            </a:r>
          </a:p>
          <a:p>
            <a:pPr algn="ctr">
              <a:defRPr/>
            </a:pPr>
            <a:r>
              <a:rPr lang="en-US" b="1" dirty="0">
                <a:solidFill>
                  <a:schemeClr val="tx1"/>
                </a:solidFill>
                <a:effectLst>
                  <a:outerShdw blurRad="38100" dist="38100" dir="2700000" algn="tl">
                    <a:srgbClr val="000000">
                      <a:alpha val="43137"/>
                    </a:srgbClr>
                  </a:outerShdw>
                </a:effectLst>
                <a:sym typeface="Wingdings" panose="05000000000000000000" pitchFamily="2" charset="2"/>
              </a:rPr>
              <a:t>Production of several energy vectors and/or byproducts.</a:t>
            </a:r>
            <a:endParaRPr lang="en-US" b="1" dirty="0">
              <a:solidFill>
                <a:schemeClr val="tx1"/>
              </a:solidFill>
              <a:effectLst>
                <a:outerShdw blurRad="38100" dist="38100" dir="2700000" algn="tl">
                  <a:srgbClr val="000000">
                    <a:alpha val="43137"/>
                  </a:srgbClr>
                </a:outerShdw>
              </a:effectLst>
            </a:endParaRPr>
          </a:p>
        </p:txBody>
      </p:sp>
      <p:sp>
        <p:nvSpPr>
          <p:cNvPr id="5" name="Rettangolo con angoli arrotondati 4">
            <a:extLst>
              <a:ext uri="{FF2B5EF4-FFF2-40B4-BE49-F238E27FC236}">
                <a16:creationId xmlns:a16="http://schemas.microsoft.com/office/drawing/2014/main" id="{6AB16807-0280-813F-B776-8FBDAE280476}"/>
              </a:ext>
            </a:extLst>
          </p:cNvPr>
          <p:cNvSpPr/>
          <p:nvPr/>
        </p:nvSpPr>
        <p:spPr>
          <a:xfrm>
            <a:off x="4771529" y="3077202"/>
            <a:ext cx="4081463" cy="1528354"/>
          </a:xfrm>
          <a:prstGeom prst="roundRect">
            <a:avLst/>
          </a:prstGeom>
          <a:solidFill>
            <a:schemeClr val="accent5">
              <a:lumMod val="40000"/>
              <a:lumOff val="60000"/>
            </a:schemeClr>
          </a:solidFill>
          <a:ln w="57150">
            <a:solidFill>
              <a:srgbClr val="066C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i="1" u="sng" dirty="0">
                <a:solidFill>
                  <a:schemeClr val="tx1"/>
                </a:solidFill>
                <a:effectLst>
                  <a:outerShdw blurRad="38100" dist="38100" dir="2700000" algn="tl">
                    <a:srgbClr val="000000">
                      <a:alpha val="43137"/>
                    </a:srgbClr>
                  </a:outerShdw>
                </a:effectLst>
              </a:rPr>
              <a:t>Control strategies</a:t>
            </a:r>
          </a:p>
          <a:p>
            <a:pPr algn="ctr">
              <a:defRPr/>
            </a:pPr>
            <a:endParaRPr lang="en-US" dirty="0">
              <a:solidFill>
                <a:schemeClr val="tx1"/>
              </a:solidFill>
              <a:sym typeface="Wingdings" panose="05000000000000000000" pitchFamily="2" charset="2"/>
            </a:endParaRPr>
          </a:p>
          <a:p>
            <a:pPr algn="ctr">
              <a:defRPr/>
            </a:pPr>
            <a:r>
              <a:rPr lang="en-US" dirty="0">
                <a:solidFill>
                  <a:schemeClr val="tx1"/>
                </a:solidFill>
                <a:sym typeface="Wingdings" panose="05000000000000000000" pitchFamily="2" charset="2"/>
              </a:rPr>
              <a:t>Development of </a:t>
            </a:r>
            <a:r>
              <a:rPr lang="en-US" b="1" dirty="0">
                <a:solidFill>
                  <a:schemeClr val="tx1"/>
                </a:solidFill>
                <a:effectLst>
                  <a:outerShdw blurRad="38100" dist="38100" dir="2700000" algn="tl">
                    <a:srgbClr val="000000">
                      <a:alpha val="43137"/>
                    </a:srgbClr>
                  </a:outerShdw>
                </a:effectLst>
                <a:sym typeface="Wingdings" panose="05000000000000000000" pitchFamily="2" charset="2"/>
              </a:rPr>
              <a:t>advanced control strategies </a:t>
            </a:r>
            <a:r>
              <a:rPr lang="en-US" dirty="0">
                <a:solidFill>
                  <a:schemeClr val="tx1"/>
                </a:solidFill>
                <a:sym typeface="Wingdings" panose="05000000000000000000" pitchFamily="2" charset="2"/>
              </a:rPr>
              <a:t>to improve the energy efficiency of the network.</a:t>
            </a:r>
            <a:endParaRPr lang="en-US" dirty="0">
              <a:solidFill>
                <a:schemeClr val="tx1"/>
              </a:solidFill>
            </a:endParaRPr>
          </a:p>
        </p:txBody>
      </p:sp>
    </p:spTree>
    <p:extLst>
      <p:ext uri="{BB962C8B-B14F-4D97-AF65-F5344CB8AC3E}">
        <p14:creationId xmlns:p14="http://schemas.microsoft.com/office/powerpoint/2010/main" val="30416717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err="1"/>
              <a:t>Outline</a:t>
            </a:r>
            <a:endParaRPr lang="it-IT"/>
          </a:p>
        </p:txBody>
      </p:sp>
      <p:sp>
        <p:nvSpPr>
          <p:cNvPr id="4" name="Segnaposto contenuto 3">
            <a:extLst>
              <a:ext uri="{FF2B5EF4-FFF2-40B4-BE49-F238E27FC236}">
                <a16:creationId xmlns:a16="http://schemas.microsoft.com/office/drawing/2014/main" id="{0849E050-834C-4788-8A98-DB1B95EE6FAE}"/>
              </a:ext>
            </a:extLst>
          </p:cNvPr>
          <p:cNvSpPr>
            <a:spLocks noGrp="1"/>
          </p:cNvSpPr>
          <p:nvPr>
            <p:ph sz="quarter" idx="1"/>
          </p:nvPr>
        </p:nvSpPr>
        <p:spPr>
          <a:xfrm>
            <a:off x="612648" y="1600200"/>
            <a:ext cx="8153400" cy="4997152"/>
          </a:xfrm>
        </p:spPr>
        <p:txBody>
          <a:bodyPr>
            <a:normAutofit fontScale="92500" lnSpcReduction="20000"/>
          </a:bodyPr>
          <a:lstStyle/>
          <a:p>
            <a:r>
              <a:rPr lang="en-US"/>
              <a:t>Present Scenario and perspectives by 2050</a:t>
            </a:r>
          </a:p>
          <a:p>
            <a:r>
              <a:rPr lang="en-US"/>
              <a:t>Energy Transition and related Policies</a:t>
            </a:r>
          </a:p>
          <a:p>
            <a:r>
              <a:rPr lang="en-US"/>
              <a:t>Novel Energy Networks</a:t>
            </a:r>
          </a:p>
          <a:p>
            <a:r>
              <a:rPr lang="en-US"/>
              <a:t>District Heating and Cooling Networks</a:t>
            </a:r>
          </a:p>
          <a:p>
            <a:r>
              <a:rPr lang="en-US"/>
              <a:t>Smart Grids</a:t>
            </a:r>
          </a:p>
          <a:p>
            <a:r>
              <a:rPr lang="en-US"/>
              <a:t>Power-to-x </a:t>
            </a:r>
          </a:p>
          <a:p>
            <a:pPr lvl="1"/>
            <a:r>
              <a:rPr lang="en-US"/>
              <a:t>Power to fuel</a:t>
            </a:r>
          </a:p>
          <a:p>
            <a:pPr lvl="1"/>
            <a:r>
              <a:rPr lang="en-US"/>
              <a:t>Power to gas</a:t>
            </a:r>
          </a:p>
          <a:p>
            <a:pPr lvl="1"/>
            <a:r>
              <a:rPr lang="en-US"/>
              <a:t>Power to heat</a:t>
            </a:r>
          </a:p>
          <a:p>
            <a:pPr lvl="1"/>
            <a:r>
              <a:rPr lang="en-US"/>
              <a:t>Power to Power</a:t>
            </a:r>
          </a:p>
          <a:p>
            <a:r>
              <a:rPr lang="en-US"/>
              <a:t>Research and Development</a:t>
            </a:r>
          </a:p>
          <a:p>
            <a:r>
              <a:rPr lang="en-US"/>
              <a:t>Conclusions</a:t>
            </a:r>
          </a:p>
          <a:p>
            <a:endParaRPr lang="en-US"/>
          </a:p>
        </p:txBody>
      </p:sp>
      <p:sp>
        <p:nvSpPr>
          <p:cNvPr id="5" name="Segnaposto numero diapositiva 4">
            <a:extLst>
              <a:ext uri="{FF2B5EF4-FFF2-40B4-BE49-F238E27FC236}">
                <a16:creationId xmlns:a16="http://schemas.microsoft.com/office/drawing/2014/main" id="{1E899C89-31C7-25CF-22DE-54318C0C06CD}"/>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a:t>
            </a:fld>
            <a:endParaRPr lang="it-IT"/>
          </a:p>
        </p:txBody>
      </p:sp>
    </p:spTree>
    <p:extLst>
      <p:ext uri="{BB962C8B-B14F-4D97-AF65-F5344CB8AC3E}">
        <p14:creationId xmlns:p14="http://schemas.microsoft.com/office/powerpoint/2010/main" val="42571168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179512" y="228600"/>
            <a:ext cx="8913717" cy="990600"/>
          </a:xfrm>
        </p:spPr>
        <p:txBody>
          <a:bodyPr>
            <a:normAutofit fontScale="90000"/>
          </a:bodyPr>
          <a:lstStyle/>
          <a:p>
            <a:pPr eaLnBrk="1" hangingPunct="1"/>
            <a:r>
              <a:rPr lang="en-US"/>
              <a:t>A novel paradigm based on distributed polygeneration</a:t>
            </a:r>
          </a:p>
        </p:txBody>
      </p:sp>
      <p:sp>
        <p:nvSpPr>
          <p:cNvPr id="4" name="Segnaposto contenuto 3"/>
          <p:cNvSpPr>
            <a:spLocks noGrp="1"/>
          </p:cNvSpPr>
          <p:nvPr>
            <p:ph sz="quarter" idx="1"/>
          </p:nvPr>
        </p:nvSpPr>
        <p:spPr>
          <a:xfrm>
            <a:off x="285720" y="1571625"/>
            <a:ext cx="8480455" cy="2214565"/>
          </a:xfrm>
        </p:spPr>
        <p:txBody>
          <a:bodyPr>
            <a:noAutofit/>
          </a:bodyPr>
          <a:lstStyle/>
          <a:p>
            <a:pPr marL="320040" indent="-320040" algn="just" eaLnBrk="1" fontAlgn="auto" hangingPunct="1">
              <a:spcAft>
                <a:spcPts val="0"/>
              </a:spcAft>
              <a:buFont typeface="Wingdings"/>
              <a:buChar char=""/>
              <a:defRPr/>
            </a:pPr>
            <a:r>
              <a:rPr lang="en-US" sz="2000">
                <a:solidFill>
                  <a:srgbClr val="FF0000"/>
                </a:solidFill>
              </a:rPr>
              <a:t>Polygeneration</a:t>
            </a:r>
            <a:r>
              <a:rPr lang="en-US" sz="2000"/>
              <a:t>, or multi-generation, is usually defined as  the combined production of multiple energy vectors (e.g. electricity, cool, heat, </a:t>
            </a:r>
            <a:r>
              <a:rPr lang="en-US" sz="2000" err="1"/>
              <a:t>etc</a:t>
            </a:r>
            <a:r>
              <a:rPr lang="en-US" sz="2000"/>
              <a:t>) and/or products (e.g. hydrogen, methanol, </a:t>
            </a:r>
            <a:r>
              <a:rPr lang="en-US" sz="2000" err="1"/>
              <a:t>etc</a:t>
            </a:r>
            <a:r>
              <a:rPr lang="en-US" sz="2000"/>
              <a:t>) using natural resources (fossil fuels, wood, </a:t>
            </a:r>
            <a:r>
              <a:rPr lang="en-US" sz="2000" err="1"/>
              <a:t>etc</a:t>
            </a:r>
            <a:r>
              <a:rPr lang="en-US" sz="2000"/>
              <a:t>) and/or renewable energy sources (solar, wind, biomass, </a:t>
            </a:r>
            <a:r>
              <a:rPr lang="en-US" sz="2000" err="1"/>
              <a:t>etc</a:t>
            </a:r>
            <a:r>
              <a:rPr lang="en-US" sz="2000"/>
              <a:t>).</a:t>
            </a:r>
          </a:p>
          <a:p>
            <a:pPr marL="320040" indent="-320040" algn="just" eaLnBrk="1" fontAlgn="auto" hangingPunct="1">
              <a:spcAft>
                <a:spcPts val="0"/>
              </a:spcAft>
              <a:buFont typeface="Wingdings"/>
              <a:buChar char=""/>
              <a:defRPr/>
            </a:pPr>
            <a:r>
              <a:rPr lang="en-US" sz="2000"/>
              <a:t>Simple examples are: </a:t>
            </a:r>
            <a:r>
              <a:rPr lang="en-US" sz="2000">
                <a:solidFill>
                  <a:srgbClr val="FF0000"/>
                </a:solidFill>
              </a:rPr>
              <a:t>Cogeneration and Trigeneration.</a:t>
            </a:r>
          </a:p>
        </p:txBody>
      </p:sp>
      <p:graphicFrame>
        <p:nvGraphicFramePr>
          <p:cNvPr id="7" name="Diagramma 6"/>
          <p:cNvGraphicFramePr/>
          <p:nvPr/>
        </p:nvGraphicFramePr>
        <p:xfrm>
          <a:off x="500034" y="3786190"/>
          <a:ext cx="8358246" cy="285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egnaposto numero diapositiva 1">
            <a:extLst>
              <a:ext uri="{FF2B5EF4-FFF2-40B4-BE49-F238E27FC236}">
                <a16:creationId xmlns:a16="http://schemas.microsoft.com/office/drawing/2014/main" id="{79D9A86C-28F9-A7B7-B6C5-3AAFF83A5BE9}"/>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20</a:t>
            </a:fld>
            <a:endParaRPr lang="it-IT"/>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621900" y="245743"/>
            <a:ext cx="8153399" cy="990599"/>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400" b="0" i="0" u="none" strike="noStrike" cap="none">
                <a:solidFill>
                  <a:schemeClr val="dk2"/>
                </a:solidFill>
                <a:latin typeface="Tw Cen MT" panose="020B0602020104020603" pitchFamily="34" charset="0"/>
                <a:sym typeface="Questrial"/>
              </a:rPr>
              <a:t>Polygeneration: layouts</a:t>
            </a:r>
          </a:p>
        </p:txBody>
      </p:sp>
      <p:sp>
        <p:nvSpPr>
          <p:cNvPr id="519" name="Shape 519"/>
          <p:cNvSpPr/>
          <p:nvPr/>
        </p:nvSpPr>
        <p:spPr>
          <a:xfrm>
            <a:off x="0" y="0"/>
            <a:ext cx="91440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6" name="Gruppo 5">
            <a:extLst>
              <a:ext uri="{FF2B5EF4-FFF2-40B4-BE49-F238E27FC236}">
                <a16:creationId xmlns:a16="http://schemas.microsoft.com/office/drawing/2014/main" id="{B81E102C-A8BE-4601-9262-3B6DC1CC6B3C}"/>
              </a:ext>
            </a:extLst>
          </p:cNvPr>
          <p:cNvGrpSpPr/>
          <p:nvPr/>
        </p:nvGrpSpPr>
        <p:grpSpPr>
          <a:xfrm>
            <a:off x="251520" y="1628800"/>
            <a:ext cx="8784976" cy="5063394"/>
            <a:chOff x="0" y="0"/>
            <a:chExt cx="6217561" cy="3819418"/>
          </a:xfrm>
        </p:grpSpPr>
        <p:cxnSp>
          <p:nvCxnSpPr>
            <p:cNvPr id="7" name="Connettore 2 6">
              <a:extLst>
                <a:ext uri="{FF2B5EF4-FFF2-40B4-BE49-F238E27FC236}">
                  <a16:creationId xmlns:a16="http://schemas.microsoft.com/office/drawing/2014/main" id="{FCA91CA4-BA30-42DB-BE19-6897B9D8A092}"/>
                </a:ext>
              </a:extLst>
            </p:cNvPr>
            <p:cNvCxnSpPr/>
            <p:nvPr/>
          </p:nvCxnSpPr>
          <p:spPr>
            <a:xfrm flipH="1" flipV="1">
              <a:off x="2924355" y="3329797"/>
              <a:ext cx="259307" cy="368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11FE1680-3FB0-43B2-A483-5A012EC00CAB}"/>
                </a:ext>
              </a:extLst>
            </p:cNvPr>
            <p:cNvCxnSpPr/>
            <p:nvPr/>
          </p:nvCxnSpPr>
          <p:spPr>
            <a:xfrm flipH="1">
              <a:off x="4666891" y="2234242"/>
              <a:ext cx="1453487" cy="101179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47197038-8EBF-421F-8868-C256F4227A5B}"/>
                </a:ext>
              </a:extLst>
            </p:cNvPr>
            <p:cNvCxnSpPr/>
            <p:nvPr/>
          </p:nvCxnSpPr>
          <p:spPr>
            <a:xfrm>
              <a:off x="1733910" y="897147"/>
              <a:ext cx="1192696" cy="1519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8ADAAF56-481E-4ED0-AE1E-0252C9C4D481}"/>
                </a:ext>
              </a:extLst>
            </p:cNvPr>
            <p:cNvCxnSpPr/>
            <p:nvPr/>
          </p:nvCxnSpPr>
          <p:spPr>
            <a:xfrm flipH="1">
              <a:off x="1733910" y="819510"/>
              <a:ext cx="1143956" cy="45217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7A390B7A-333B-466C-8DE3-C754A2195707}"/>
                </a:ext>
              </a:extLst>
            </p:cNvPr>
            <p:cNvCxnSpPr/>
            <p:nvPr/>
          </p:nvCxnSpPr>
          <p:spPr>
            <a:xfrm flipH="1">
              <a:off x="1716657" y="819510"/>
              <a:ext cx="1155934" cy="719028"/>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557BF14B-88E3-43F9-A371-01C09E97E9BC}"/>
                </a:ext>
              </a:extLst>
            </p:cNvPr>
            <p:cNvCxnSpPr/>
            <p:nvPr/>
          </p:nvCxnSpPr>
          <p:spPr>
            <a:xfrm flipH="1">
              <a:off x="3174521" y="1380227"/>
              <a:ext cx="124749" cy="30639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84BCC857-9FEB-47BD-810D-4F46D82123A4}"/>
                </a:ext>
              </a:extLst>
            </p:cNvPr>
            <p:cNvCxnSpPr/>
            <p:nvPr/>
          </p:nvCxnSpPr>
          <p:spPr>
            <a:xfrm flipH="1" flipV="1">
              <a:off x="3010619" y="1889185"/>
              <a:ext cx="45719" cy="20423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841E3321-8D94-49AD-9DE8-396BCE0C998A}"/>
                </a:ext>
              </a:extLst>
            </p:cNvPr>
            <p:cNvCxnSpPr/>
            <p:nvPr/>
          </p:nvCxnSpPr>
          <p:spPr>
            <a:xfrm flipV="1">
              <a:off x="1837427" y="1958197"/>
              <a:ext cx="957286" cy="129722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E117E71F-FC77-45E1-BBBA-09A2D5AB244C}"/>
                </a:ext>
              </a:extLst>
            </p:cNvPr>
            <p:cNvCxnSpPr/>
            <p:nvPr/>
          </p:nvCxnSpPr>
          <p:spPr>
            <a:xfrm flipV="1">
              <a:off x="2518913" y="1975449"/>
              <a:ext cx="140183" cy="129532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1E324F7D-103A-4F11-B06B-AAA16078BEF4}"/>
                </a:ext>
              </a:extLst>
            </p:cNvPr>
            <p:cNvCxnSpPr/>
            <p:nvPr/>
          </p:nvCxnSpPr>
          <p:spPr>
            <a:xfrm flipH="1" flipV="1">
              <a:off x="3131389" y="2656936"/>
              <a:ext cx="114706" cy="1102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1194F990-5662-4D30-B6E2-DE2409B2208B}"/>
                </a:ext>
              </a:extLst>
            </p:cNvPr>
            <p:cNvCxnSpPr/>
            <p:nvPr/>
          </p:nvCxnSpPr>
          <p:spPr>
            <a:xfrm flipH="1">
              <a:off x="2035834" y="802257"/>
              <a:ext cx="897179" cy="129156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B7A4E4C9-CF93-413D-9BCE-C28BEF2B0A3F}"/>
                </a:ext>
              </a:extLst>
            </p:cNvPr>
            <p:cNvCxnSpPr/>
            <p:nvPr/>
          </p:nvCxnSpPr>
          <p:spPr>
            <a:xfrm>
              <a:off x="776378" y="715993"/>
              <a:ext cx="717311" cy="152156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632FF33B-D576-4BB2-9B96-85C8D0BC9681}"/>
                </a:ext>
              </a:extLst>
            </p:cNvPr>
            <p:cNvCxnSpPr/>
            <p:nvPr/>
          </p:nvCxnSpPr>
          <p:spPr>
            <a:xfrm flipH="1">
              <a:off x="1975449" y="802257"/>
              <a:ext cx="963016" cy="103146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621214FC-A889-4992-9978-7B36587BD29F}"/>
                </a:ext>
              </a:extLst>
            </p:cNvPr>
            <p:cNvCxnSpPr/>
            <p:nvPr/>
          </p:nvCxnSpPr>
          <p:spPr>
            <a:xfrm>
              <a:off x="1759789" y="923027"/>
              <a:ext cx="868238" cy="83148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EAAC4D5-A77B-4D59-BAAF-8C2A0EA7FD30}"/>
                </a:ext>
              </a:extLst>
            </p:cNvPr>
            <p:cNvCxnSpPr/>
            <p:nvPr/>
          </p:nvCxnSpPr>
          <p:spPr>
            <a:xfrm flipV="1">
              <a:off x="862642" y="1147314"/>
              <a:ext cx="378313" cy="457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Pentagono 317">
              <a:extLst>
                <a:ext uri="{FF2B5EF4-FFF2-40B4-BE49-F238E27FC236}">
                  <a16:creationId xmlns:a16="http://schemas.microsoft.com/office/drawing/2014/main" id="{6AA60865-98D8-4DA0-973A-3D823A4351F5}"/>
                </a:ext>
              </a:extLst>
            </p:cNvPr>
            <p:cNvSpPr/>
            <p:nvPr/>
          </p:nvSpPr>
          <p:spPr>
            <a:xfrm>
              <a:off x="0" y="1078302"/>
              <a:ext cx="661670" cy="183515"/>
            </a:xfrm>
            <a:prstGeom prst="homePlat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Biomass</a:t>
              </a:r>
              <a:endParaRPr lang="it-IT" sz="3600">
                <a:solidFill>
                  <a:srgbClr val="000000"/>
                </a:solidFill>
                <a:effectLst/>
                <a:latin typeface="Times New Roman" panose="02020603050405020304" pitchFamily="18" charset="0"/>
                <a:ea typeface="Times New Roman" panose="02020603050405020304" pitchFamily="18" charset="0"/>
              </a:endParaRPr>
            </a:p>
          </p:txBody>
        </p:sp>
        <p:grpSp>
          <p:nvGrpSpPr>
            <p:cNvPr id="23" name="Gruppo 22">
              <a:extLst>
                <a:ext uri="{FF2B5EF4-FFF2-40B4-BE49-F238E27FC236}">
                  <a16:creationId xmlns:a16="http://schemas.microsoft.com/office/drawing/2014/main" id="{8A27ADEC-0D9F-47CC-95FD-041C8376F231}"/>
                </a:ext>
              </a:extLst>
            </p:cNvPr>
            <p:cNvGrpSpPr/>
            <p:nvPr/>
          </p:nvGrpSpPr>
          <p:grpSpPr>
            <a:xfrm>
              <a:off x="8628" y="1095555"/>
              <a:ext cx="6086476" cy="2503242"/>
              <a:chOff x="1" y="254430"/>
              <a:chExt cx="6087107" cy="2503242"/>
            </a:xfrm>
          </p:grpSpPr>
          <p:grpSp>
            <p:nvGrpSpPr>
              <p:cNvPr id="66" name="Gruppo 65">
                <a:extLst>
                  <a:ext uri="{FF2B5EF4-FFF2-40B4-BE49-F238E27FC236}">
                    <a16:creationId xmlns:a16="http://schemas.microsoft.com/office/drawing/2014/main" id="{6B10BB49-B534-48DA-B3A7-08F40F5D8108}"/>
                  </a:ext>
                </a:extLst>
              </p:cNvPr>
              <p:cNvGrpSpPr/>
              <p:nvPr/>
            </p:nvGrpSpPr>
            <p:grpSpPr>
              <a:xfrm>
                <a:off x="1" y="254430"/>
                <a:ext cx="6087107" cy="2503242"/>
                <a:chOff x="0" y="254441"/>
                <a:chExt cx="6087288" cy="2503353"/>
              </a:xfrm>
            </p:grpSpPr>
            <p:cxnSp>
              <p:nvCxnSpPr>
                <p:cNvPr id="68" name="Connettore 2 67">
                  <a:extLst>
                    <a:ext uri="{FF2B5EF4-FFF2-40B4-BE49-F238E27FC236}">
                      <a16:creationId xmlns:a16="http://schemas.microsoft.com/office/drawing/2014/main" id="{423DF6EC-4B16-460F-88DB-445C21AAD5B8}"/>
                    </a:ext>
                  </a:extLst>
                </p:cNvPr>
                <p:cNvCxnSpPr>
                  <a:endCxn id="97" idx="0"/>
                </p:cNvCxnSpPr>
                <p:nvPr/>
              </p:nvCxnSpPr>
              <p:spPr>
                <a:xfrm flipH="1" flipV="1">
                  <a:off x="4733730" y="551608"/>
                  <a:ext cx="1353558" cy="7449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uppo 68">
                  <a:extLst>
                    <a:ext uri="{FF2B5EF4-FFF2-40B4-BE49-F238E27FC236}">
                      <a16:creationId xmlns:a16="http://schemas.microsoft.com/office/drawing/2014/main" id="{2D79478A-2C36-4EAA-8C58-69AA7C75D062}"/>
                    </a:ext>
                  </a:extLst>
                </p:cNvPr>
                <p:cNvGrpSpPr/>
                <p:nvPr/>
              </p:nvGrpSpPr>
              <p:grpSpPr>
                <a:xfrm>
                  <a:off x="0" y="254441"/>
                  <a:ext cx="5586836" cy="2503353"/>
                  <a:chOff x="0" y="254441"/>
                  <a:chExt cx="5586836" cy="2503353"/>
                </a:xfrm>
              </p:grpSpPr>
              <p:grpSp>
                <p:nvGrpSpPr>
                  <p:cNvPr id="70" name="Gruppo 69">
                    <a:extLst>
                      <a:ext uri="{FF2B5EF4-FFF2-40B4-BE49-F238E27FC236}">
                        <a16:creationId xmlns:a16="http://schemas.microsoft.com/office/drawing/2014/main" id="{8C9B713D-F95E-4687-A220-335CC16496F6}"/>
                      </a:ext>
                    </a:extLst>
                  </p:cNvPr>
                  <p:cNvGrpSpPr/>
                  <p:nvPr/>
                </p:nvGrpSpPr>
                <p:grpSpPr>
                  <a:xfrm>
                    <a:off x="4738977" y="938253"/>
                    <a:ext cx="756776" cy="452019"/>
                    <a:chOff x="203208" y="0"/>
                    <a:chExt cx="757466" cy="452759"/>
                  </a:xfrm>
                </p:grpSpPr>
                <p:sp>
                  <p:nvSpPr>
                    <p:cNvPr id="118" name="Rettangolo arrotondato 300">
                      <a:extLst>
                        <a:ext uri="{FF2B5EF4-FFF2-40B4-BE49-F238E27FC236}">
                          <a16:creationId xmlns:a16="http://schemas.microsoft.com/office/drawing/2014/main" id="{9FC7E497-95E4-4640-A755-96C3A1E4DAED}"/>
                        </a:ext>
                      </a:extLst>
                    </p:cNvPr>
                    <p:cNvSpPr/>
                    <p:nvPr/>
                  </p:nvSpPr>
                  <p:spPr>
                    <a:xfrm>
                      <a:off x="276674" y="0"/>
                      <a:ext cx="684000" cy="273050"/>
                    </a:xfrm>
                    <a:prstGeom prst="roundRect">
                      <a:avLst>
                        <a:gd name="adj" fmla="val 50000"/>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Cooling</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19" name="Connettore 2 118">
                      <a:extLst>
                        <a:ext uri="{FF2B5EF4-FFF2-40B4-BE49-F238E27FC236}">
                          <a16:creationId xmlns:a16="http://schemas.microsoft.com/office/drawing/2014/main" id="{B2140861-4D31-47B0-A878-A3F3B9208F33}"/>
                        </a:ext>
                      </a:extLst>
                    </p:cNvPr>
                    <p:cNvCxnSpPr/>
                    <p:nvPr/>
                  </p:nvCxnSpPr>
                  <p:spPr>
                    <a:xfrm flipV="1">
                      <a:off x="203208" y="272538"/>
                      <a:ext cx="263553" cy="18022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Connettore 2 70">
                    <a:extLst>
                      <a:ext uri="{FF2B5EF4-FFF2-40B4-BE49-F238E27FC236}">
                        <a16:creationId xmlns:a16="http://schemas.microsoft.com/office/drawing/2014/main" id="{8FB39E12-4812-402F-93ED-CC57207C6EFF}"/>
                      </a:ext>
                    </a:extLst>
                  </p:cNvPr>
                  <p:cNvCxnSpPr/>
                  <p:nvPr/>
                </p:nvCxnSpPr>
                <p:spPr>
                  <a:xfrm flipV="1">
                    <a:off x="1749286" y="1113182"/>
                    <a:ext cx="932485" cy="113385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uppo 71">
                    <a:extLst>
                      <a:ext uri="{FF2B5EF4-FFF2-40B4-BE49-F238E27FC236}">
                        <a16:creationId xmlns:a16="http://schemas.microsoft.com/office/drawing/2014/main" id="{4AA001E7-0498-488F-BF81-DCE8D3C39520}"/>
                      </a:ext>
                    </a:extLst>
                  </p:cNvPr>
                  <p:cNvGrpSpPr/>
                  <p:nvPr/>
                </p:nvGrpSpPr>
                <p:grpSpPr>
                  <a:xfrm>
                    <a:off x="4556231" y="2305878"/>
                    <a:ext cx="1030605" cy="299720"/>
                    <a:chOff x="24763" y="0"/>
                    <a:chExt cx="1031545" cy="300847"/>
                  </a:xfrm>
                  <a:solidFill>
                    <a:schemeClr val="accent5"/>
                  </a:solidFill>
                </p:grpSpPr>
                <p:sp>
                  <p:nvSpPr>
                    <p:cNvPr id="116" name="Rettangolo arrotondato 282">
                      <a:extLst>
                        <a:ext uri="{FF2B5EF4-FFF2-40B4-BE49-F238E27FC236}">
                          <a16:creationId xmlns:a16="http://schemas.microsoft.com/office/drawing/2014/main" id="{34FF9B8C-2B3E-43E6-AEB8-FC3E4F885301}"/>
                        </a:ext>
                      </a:extLst>
                    </p:cNvPr>
                    <p:cNvSpPr/>
                    <p:nvPr/>
                  </p:nvSpPr>
                  <p:spPr>
                    <a:xfrm>
                      <a:off x="372308" y="0"/>
                      <a:ext cx="684000" cy="273050"/>
                    </a:xfrm>
                    <a:prstGeom prst="roundRect">
                      <a:avLst>
                        <a:gd name="adj" fmla="val 50000"/>
                      </a:avLst>
                    </a:prstGeom>
                    <a:grp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Times New Roman" panose="02020603050405020304" pitchFamily="18" charset="0"/>
                          <a:ea typeface="Times New Roman" panose="02020603050405020304" pitchFamily="18" charset="0"/>
                        </a:rPr>
                        <a:t>Fresh</a:t>
                      </a:r>
                      <a:r>
                        <a:rPr lang="it-IT" sz="1400">
                          <a:solidFill>
                            <a:srgbClr val="000000"/>
                          </a:solidFill>
                          <a:effectLst/>
                          <a:latin typeface="Times New Roman" panose="02020603050405020304" pitchFamily="18" charset="0"/>
                          <a:ea typeface="Times New Roman" panose="02020603050405020304" pitchFamily="18" charset="0"/>
                        </a:rPr>
                        <a:t> water</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17" name="Connettore 2 116">
                      <a:extLst>
                        <a:ext uri="{FF2B5EF4-FFF2-40B4-BE49-F238E27FC236}">
                          <a16:creationId xmlns:a16="http://schemas.microsoft.com/office/drawing/2014/main" id="{D0CA6F4C-E526-43EB-A376-512571089D72}"/>
                        </a:ext>
                      </a:extLst>
                    </p:cNvPr>
                    <p:cNvCxnSpPr/>
                    <p:nvPr/>
                  </p:nvCxnSpPr>
                  <p:spPr>
                    <a:xfrm flipV="1">
                      <a:off x="24763" y="101178"/>
                      <a:ext cx="336620" cy="199669"/>
                    </a:xfrm>
                    <a:prstGeom prst="straightConnector1">
                      <a:avLst/>
                    </a:prstGeom>
                    <a:grpFill/>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3" name="Connettore 2 72">
                    <a:extLst>
                      <a:ext uri="{FF2B5EF4-FFF2-40B4-BE49-F238E27FC236}">
                        <a16:creationId xmlns:a16="http://schemas.microsoft.com/office/drawing/2014/main" id="{F919494D-9BED-41A4-B550-76DDBB0E3198}"/>
                      </a:ext>
                    </a:extLst>
                  </p:cNvPr>
                  <p:cNvCxnSpPr/>
                  <p:nvPr/>
                </p:nvCxnSpPr>
                <p:spPr>
                  <a:xfrm>
                    <a:off x="1725433" y="691763"/>
                    <a:ext cx="940435" cy="875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uppo 73">
                    <a:extLst>
                      <a:ext uri="{FF2B5EF4-FFF2-40B4-BE49-F238E27FC236}">
                        <a16:creationId xmlns:a16="http://schemas.microsoft.com/office/drawing/2014/main" id="{6D6963EC-08E2-42FF-9FF4-53D73FCE59EA}"/>
                      </a:ext>
                    </a:extLst>
                  </p:cNvPr>
                  <p:cNvGrpSpPr/>
                  <p:nvPr/>
                </p:nvGrpSpPr>
                <p:grpSpPr>
                  <a:xfrm>
                    <a:off x="4484535" y="254441"/>
                    <a:ext cx="1024255" cy="274320"/>
                    <a:chOff x="-64515" y="0"/>
                    <a:chExt cx="1025189" cy="275405"/>
                  </a:xfrm>
                  <a:solidFill>
                    <a:schemeClr val="accent5"/>
                  </a:solidFill>
                </p:grpSpPr>
                <p:sp>
                  <p:nvSpPr>
                    <p:cNvPr id="114" name="Rettangolo arrotondato 296">
                      <a:extLst>
                        <a:ext uri="{FF2B5EF4-FFF2-40B4-BE49-F238E27FC236}">
                          <a16:creationId xmlns:a16="http://schemas.microsoft.com/office/drawing/2014/main" id="{FD525F76-0D2D-4BA4-B5F1-1743BD72495D}"/>
                        </a:ext>
                      </a:extLst>
                    </p:cNvPr>
                    <p:cNvSpPr/>
                    <p:nvPr/>
                  </p:nvSpPr>
                  <p:spPr>
                    <a:xfrm>
                      <a:off x="276674" y="0"/>
                      <a:ext cx="684000" cy="273050"/>
                    </a:xfrm>
                    <a:prstGeom prst="roundRect">
                      <a:avLst>
                        <a:gd name="adj" fmla="val 50000"/>
                      </a:avLst>
                    </a:prstGeom>
                    <a:grp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Fresh</a:t>
                      </a:r>
                      <a:r>
                        <a:rPr lang="it-IT" sz="1400">
                          <a:solidFill>
                            <a:srgbClr val="000000"/>
                          </a:solidFill>
                          <a:effectLst/>
                          <a:latin typeface="Palatino Linotype" panose="02040502050505030304" pitchFamily="18" charset="0"/>
                          <a:ea typeface="Times New Roman" panose="02020603050405020304" pitchFamily="18" charset="0"/>
                        </a:rPr>
                        <a:t> water</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15" name="Connettore 2 114">
                      <a:extLst>
                        <a:ext uri="{FF2B5EF4-FFF2-40B4-BE49-F238E27FC236}">
                          <a16:creationId xmlns:a16="http://schemas.microsoft.com/office/drawing/2014/main" id="{00342820-81C8-4A4C-BD24-FD1D34A04B2D}"/>
                        </a:ext>
                      </a:extLst>
                    </p:cNvPr>
                    <p:cNvCxnSpPr/>
                    <p:nvPr/>
                  </p:nvCxnSpPr>
                  <p:spPr>
                    <a:xfrm flipV="1">
                      <a:off x="-64515" y="75736"/>
                      <a:ext cx="336620" cy="199669"/>
                    </a:xfrm>
                    <a:prstGeom prst="straightConnector1">
                      <a:avLst/>
                    </a:prstGeom>
                    <a:grpFill/>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Connettore 2 74">
                    <a:extLst>
                      <a:ext uri="{FF2B5EF4-FFF2-40B4-BE49-F238E27FC236}">
                        <a16:creationId xmlns:a16="http://schemas.microsoft.com/office/drawing/2014/main" id="{0861A7BB-3955-47D3-A268-D87400339CEE}"/>
                      </a:ext>
                    </a:extLst>
                  </p:cNvPr>
                  <p:cNvCxnSpPr/>
                  <p:nvPr/>
                </p:nvCxnSpPr>
                <p:spPr>
                  <a:xfrm flipV="1">
                    <a:off x="2091193" y="1741335"/>
                    <a:ext cx="532933" cy="45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a:extLst>
                      <a:ext uri="{FF2B5EF4-FFF2-40B4-BE49-F238E27FC236}">
                        <a16:creationId xmlns:a16="http://schemas.microsoft.com/office/drawing/2014/main" id="{3106D945-27A3-47F7-8C2D-B29045326D4D}"/>
                      </a:ext>
                    </a:extLst>
                  </p:cNvPr>
                  <p:cNvCxnSpPr/>
                  <p:nvPr/>
                </p:nvCxnSpPr>
                <p:spPr>
                  <a:xfrm>
                    <a:off x="1971923" y="1113182"/>
                    <a:ext cx="613124" cy="4862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ttore 2 76">
                    <a:extLst>
                      <a:ext uri="{FF2B5EF4-FFF2-40B4-BE49-F238E27FC236}">
                        <a16:creationId xmlns:a16="http://schemas.microsoft.com/office/drawing/2014/main" id="{B6734958-680A-4040-8C24-AD2C1C479EBC}"/>
                      </a:ext>
                    </a:extLst>
                  </p:cNvPr>
                  <p:cNvCxnSpPr/>
                  <p:nvPr/>
                </p:nvCxnSpPr>
                <p:spPr>
                  <a:xfrm>
                    <a:off x="2035533" y="1431234"/>
                    <a:ext cx="549401" cy="2476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8FB4DFA9-8F82-475A-949D-1CB16AC127ED}"/>
                      </a:ext>
                    </a:extLst>
                  </p:cNvPr>
                  <p:cNvCxnSpPr/>
                  <p:nvPr/>
                </p:nvCxnSpPr>
                <p:spPr>
                  <a:xfrm>
                    <a:off x="818984" y="1017767"/>
                    <a:ext cx="767715" cy="662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Ovale 78">
                    <a:extLst>
                      <a:ext uri="{FF2B5EF4-FFF2-40B4-BE49-F238E27FC236}">
                        <a16:creationId xmlns:a16="http://schemas.microsoft.com/office/drawing/2014/main" id="{15669F6E-C897-4605-B4E9-6E1B970521C9}"/>
                      </a:ext>
                    </a:extLst>
                  </p:cNvPr>
                  <p:cNvSpPr/>
                  <p:nvPr/>
                </p:nvSpPr>
                <p:spPr>
                  <a:xfrm>
                    <a:off x="731520" y="91440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80" name="Pentagono 243">
                    <a:extLst>
                      <a:ext uri="{FF2B5EF4-FFF2-40B4-BE49-F238E27FC236}">
                        <a16:creationId xmlns:a16="http://schemas.microsoft.com/office/drawing/2014/main" id="{29E568DF-AA50-4B69-9727-BEDEC93F92BE}"/>
                      </a:ext>
                    </a:extLst>
                  </p:cNvPr>
                  <p:cNvSpPr/>
                  <p:nvPr/>
                </p:nvSpPr>
                <p:spPr>
                  <a:xfrm>
                    <a:off x="0" y="842741"/>
                    <a:ext cx="684000" cy="3821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Natural gas</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81" name="Connettore 2 80">
                    <a:extLst>
                      <a:ext uri="{FF2B5EF4-FFF2-40B4-BE49-F238E27FC236}">
                        <a16:creationId xmlns:a16="http://schemas.microsoft.com/office/drawing/2014/main" id="{46928646-0E6D-4619-A651-795BA53B2421}"/>
                      </a:ext>
                    </a:extLst>
                  </p:cNvPr>
                  <p:cNvCxnSpPr/>
                  <p:nvPr/>
                </p:nvCxnSpPr>
                <p:spPr>
                  <a:xfrm>
                    <a:off x="906448" y="985961"/>
                    <a:ext cx="497205" cy="83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a:extLst>
                      <a:ext uri="{FF2B5EF4-FFF2-40B4-BE49-F238E27FC236}">
                        <a16:creationId xmlns:a16="http://schemas.microsoft.com/office/drawing/2014/main" id="{38D867EB-0EAB-414A-A0E3-EBEC8E2FA60F}"/>
                      </a:ext>
                    </a:extLst>
                  </p:cNvPr>
                  <p:cNvCxnSpPr/>
                  <p:nvPr/>
                </p:nvCxnSpPr>
                <p:spPr>
                  <a:xfrm>
                    <a:off x="818984" y="1009815"/>
                    <a:ext cx="692785" cy="386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Ovale 82">
                    <a:extLst>
                      <a:ext uri="{FF2B5EF4-FFF2-40B4-BE49-F238E27FC236}">
                        <a16:creationId xmlns:a16="http://schemas.microsoft.com/office/drawing/2014/main" id="{90EA9112-585F-447D-A979-F0D023AB21A2}"/>
                      </a:ext>
                    </a:extLst>
                  </p:cNvPr>
                  <p:cNvSpPr/>
                  <p:nvPr/>
                </p:nvSpPr>
                <p:spPr>
                  <a:xfrm>
                    <a:off x="3260034" y="884502"/>
                    <a:ext cx="179070" cy="17970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cxnSp>
                <p:nvCxnSpPr>
                  <p:cNvPr id="84" name="Connettore 2 83">
                    <a:extLst>
                      <a:ext uri="{FF2B5EF4-FFF2-40B4-BE49-F238E27FC236}">
                        <a16:creationId xmlns:a16="http://schemas.microsoft.com/office/drawing/2014/main" id="{33F52214-C86B-4709-A17A-44A1859528A2}"/>
                      </a:ext>
                    </a:extLst>
                  </p:cNvPr>
                  <p:cNvCxnSpPr/>
                  <p:nvPr/>
                </p:nvCxnSpPr>
                <p:spPr>
                  <a:xfrm>
                    <a:off x="1725433" y="795130"/>
                    <a:ext cx="866830" cy="15856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ttore 2 84">
                    <a:extLst>
                      <a:ext uri="{FF2B5EF4-FFF2-40B4-BE49-F238E27FC236}">
                        <a16:creationId xmlns:a16="http://schemas.microsoft.com/office/drawing/2014/main" id="{50489956-CA8D-4B53-951A-ABF17724E5FD}"/>
                      </a:ext>
                    </a:extLst>
                  </p:cNvPr>
                  <p:cNvCxnSpPr/>
                  <p:nvPr/>
                </p:nvCxnSpPr>
                <p:spPr>
                  <a:xfrm flipV="1">
                    <a:off x="2091193" y="1097280"/>
                    <a:ext cx="575437" cy="47269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ttore 2 85">
                    <a:extLst>
                      <a:ext uri="{FF2B5EF4-FFF2-40B4-BE49-F238E27FC236}">
                        <a16:creationId xmlns:a16="http://schemas.microsoft.com/office/drawing/2014/main" id="{47C5F282-09B4-49DD-BBDB-F2F63293221B}"/>
                      </a:ext>
                    </a:extLst>
                  </p:cNvPr>
                  <p:cNvCxnSpPr/>
                  <p:nvPr/>
                </p:nvCxnSpPr>
                <p:spPr>
                  <a:xfrm flipV="1">
                    <a:off x="1971923" y="1009815"/>
                    <a:ext cx="617932" cy="8194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a:extLst>
                      <a:ext uri="{FF2B5EF4-FFF2-40B4-BE49-F238E27FC236}">
                        <a16:creationId xmlns:a16="http://schemas.microsoft.com/office/drawing/2014/main" id="{1FAA6B94-400A-4C69-BEDC-83920305AC10}"/>
                      </a:ext>
                    </a:extLst>
                  </p:cNvPr>
                  <p:cNvCxnSpPr/>
                  <p:nvPr/>
                </p:nvCxnSpPr>
                <p:spPr>
                  <a:xfrm flipV="1">
                    <a:off x="2035533" y="1065474"/>
                    <a:ext cx="552856" cy="32766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8" name="Pentagono 264">
                    <a:extLst>
                      <a:ext uri="{FF2B5EF4-FFF2-40B4-BE49-F238E27FC236}">
                        <a16:creationId xmlns:a16="http://schemas.microsoft.com/office/drawing/2014/main" id="{993D3E04-35DB-41C5-AE3A-92530B6235B9}"/>
                      </a:ext>
                    </a:extLst>
                  </p:cNvPr>
                  <p:cNvSpPr/>
                  <p:nvPr/>
                </p:nvSpPr>
                <p:spPr>
                  <a:xfrm>
                    <a:off x="2645875" y="862556"/>
                    <a:ext cx="611505" cy="184150"/>
                  </a:xfrm>
                  <a:prstGeom prst="homePlate">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b="1">
                        <a:solidFill>
                          <a:srgbClr val="000000"/>
                        </a:solidFill>
                        <a:effectLst/>
                        <a:latin typeface="Palatino Linotype" panose="02040502050505030304" pitchFamily="18" charset="0"/>
                        <a:ea typeface="Times New Roman" panose="02020603050405020304" pitchFamily="18" charset="0"/>
                      </a:rPr>
                      <a:t>Power</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89" name="Ovale 88">
                    <a:extLst>
                      <a:ext uri="{FF2B5EF4-FFF2-40B4-BE49-F238E27FC236}">
                        <a16:creationId xmlns:a16="http://schemas.microsoft.com/office/drawing/2014/main" id="{FB880623-0B5D-404F-80C9-D9695DBB33DB}"/>
                      </a:ext>
                    </a:extLst>
                  </p:cNvPr>
                  <p:cNvSpPr/>
                  <p:nvPr/>
                </p:nvSpPr>
                <p:spPr>
                  <a:xfrm>
                    <a:off x="3260034" y="1614114"/>
                    <a:ext cx="179705" cy="1797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90" name="Pentagono 267">
                    <a:extLst>
                      <a:ext uri="{FF2B5EF4-FFF2-40B4-BE49-F238E27FC236}">
                        <a16:creationId xmlns:a16="http://schemas.microsoft.com/office/drawing/2014/main" id="{7FDF2513-76AB-44CA-B945-82C5F4CD5FEF}"/>
                      </a:ext>
                    </a:extLst>
                  </p:cNvPr>
                  <p:cNvSpPr/>
                  <p:nvPr/>
                </p:nvSpPr>
                <p:spPr>
                  <a:xfrm>
                    <a:off x="2653826" y="1590260"/>
                    <a:ext cx="611505" cy="184150"/>
                  </a:xfrm>
                  <a:prstGeom prst="homeP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b="1">
                        <a:solidFill>
                          <a:srgbClr val="000000"/>
                        </a:solidFill>
                        <a:effectLst/>
                        <a:latin typeface="Palatino Linotype" panose="02040502050505030304" pitchFamily="18" charset="0"/>
                        <a:ea typeface="Times New Roman" panose="02020603050405020304" pitchFamily="18" charset="0"/>
                      </a:rPr>
                      <a:t>Heat</a:t>
                    </a:r>
                    <a:endParaRPr lang="it-IT" sz="3600">
                      <a:solidFill>
                        <a:srgbClr val="000000"/>
                      </a:solidFill>
                      <a:effectLst/>
                      <a:latin typeface="Times New Roman" panose="02020603050405020304" pitchFamily="18" charset="0"/>
                      <a:ea typeface="Times New Roman" panose="02020603050405020304" pitchFamily="18" charset="0"/>
                    </a:endParaRPr>
                  </a:p>
                </p:txBody>
              </p:sp>
              <p:grpSp>
                <p:nvGrpSpPr>
                  <p:cNvPr id="91" name="Gruppo 90">
                    <a:extLst>
                      <a:ext uri="{FF2B5EF4-FFF2-40B4-BE49-F238E27FC236}">
                        <a16:creationId xmlns:a16="http://schemas.microsoft.com/office/drawing/2014/main" id="{04BDB475-F27E-4CC9-AD1F-C0CF85068F52}"/>
                      </a:ext>
                    </a:extLst>
                  </p:cNvPr>
                  <p:cNvGrpSpPr/>
                  <p:nvPr/>
                </p:nvGrpSpPr>
                <p:grpSpPr>
                  <a:xfrm>
                    <a:off x="818984" y="652007"/>
                    <a:ext cx="937259" cy="344805"/>
                    <a:chOff x="0" y="0"/>
                    <a:chExt cx="937630" cy="345370"/>
                  </a:xfrm>
                </p:grpSpPr>
                <p:sp>
                  <p:nvSpPr>
                    <p:cNvPr id="112" name="Rettangolo arrotondato 253">
                      <a:extLst>
                        <a:ext uri="{FF2B5EF4-FFF2-40B4-BE49-F238E27FC236}">
                          <a16:creationId xmlns:a16="http://schemas.microsoft.com/office/drawing/2014/main" id="{935AF451-BAE3-4D5B-BD96-DFBA31ECEB71}"/>
                        </a:ext>
                      </a:extLst>
                    </p:cNvPr>
                    <p:cNvSpPr/>
                    <p:nvPr/>
                  </p:nvSpPr>
                  <p:spPr>
                    <a:xfrm>
                      <a:off x="361630" y="0"/>
                      <a:ext cx="576000" cy="27305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ICE</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13" name="Connettore 2 112">
                      <a:extLst>
                        <a:ext uri="{FF2B5EF4-FFF2-40B4-BE49-F238E27FC236}">
                          <a16:creationId xmlns:a16="http://schemas.microsoft.com/office/drawing/2014/main" id="{22CBE892-29D9-4EFE-90E0-0157BCD85EC3}"/>
                        </a:ext>
                      </a:extLst>
                    </p:cNvPr>
                    <p:cNvCxnSpPr>
                      <a:endCxn id="112" idx="1"/>
                    </p:cNvCxnSpPr>
                    <p:nvPr/>
                  </p:nvCxnSpPr>
                  <p:spPr>
                    <a:xfrm flipV="1">
                      <a:off x="0" y="136525"/>
                      <a:ext cx="361630" cy="208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2" name="Rettangolo arrotondato 248">
                    <a:extLst>
                      <a:ext uri="{FF2B5EF4-FFF2-40B4-BE49-F238E27FC236}">
                        <a16:creationId xmlns:a16="http://schemas.microsoft.com/office/drawing/2014/main" id="{3664571B-B43F-40C2-9AB2-5462F0F95ADA}"/>
                      </a:ext>
                    </a:extLst>
                  </p:cNvPr>
                  <p:cNvSpPr/>
                  <p:nvPr/>
                </p:nvSpPr>
                <p:spPr>
                  <a:xfrm>
                    <a:off x="1399429" y="946205"/>
                    <a:ext cx="635000" cy="287655"/>
                  </a:xfrm>
                  <a:prstGeom prst="roundRect">
                    <a:avLst>
                      <a:gd name="adj" fmla="val 50000"/>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GT, MGT</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3" name="Rettangolo arrotondato 249">
                    <a:extLst>
                      <a:ext uri="{FF2B5EF4-FFF2-40B4-BE49-F238E27FC236}">
                        <a16:creationId xmlns:a16="http://schemas.microsoft.com/office/drawing/2014/main" id="{FCD403F8-E629-45F9-B63C-67A36FE117EB}"/>
                      </a:ext>
                    </a:extLst>
                  </p:cNvPr>
                  <p:cNvSpPr/>
                  <p:nvPr/>
                </p:nvSpPr>
                <p:spPr>
                  <a:xfrm>
                    <a:off x="1510747" y="1248354"/>
                    <a:ext cx="575945" cy="273050"/>
                  </a:xfrm>
                  <a:prstGeom prst="roundRect">
                    <a:avLst>
                      <a:gd name="adj" fmla="val 50000"/>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FC</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4" name="Rettangolo arrotondato 250">
                    <a:extLst>
                      <a:ext uri="{FF2B5EF4-FFF2-40B4-BE49-F238E27FC236}">
                        <a16:creationId xmlns:a16="http://schemas.microsoft.com/office/drawing/2014/main" id="{EA2A4151-21B3-4185-B825-F495A7B3EFD6}"/>
                      </a:ext>
                    </a:extLst>
                  </p:cNvPr>
                  <p:cNvSpPr/>
                  <p:nvPr/>
                </p:nvSpPr>
                <p:spPr>
                  <a:xfrm>
                    <a:off x="1590260" y="1542553"/>
                    <a:ext cx="575945" cy="273050"/>
                  </a:xfrm>
                  <a:prstGeom prst="roundRect">
                    <a:avLst>
                      <a:gd name="adj" fmla="val 50000"/>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STE</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5" name="Callout 13 273">
                    <a:extLst>
                      <a:ext uri="{FF2B5EF4-FFF2-40B4-BE49-F238E27FC236}">
                        <a16:creationId xmlns:a16="http://schemas.microsoft.com/office/drawing/2014/main" id="{192A1422-4662-45C5-9AD8-8161D767D78A}"/>
                      </a:ext>
                    </a:extLst>
                  </p:cNvPr>
                  <p:cNvSpPr/>
                  <p:nvPr/>
                </p:nvSpPr>
                <p:spPr>
                  <a:xfrm>
                    <a:off x="3546281" y="2019631"/>
                    <a:ext cx="1151890" cy="244475"/>
                  </a:xfrm>
                  <a:prstGeom prst="accentBorderCallout1">
                    <a:avLst>
                      <a:gd name="adj1" fmla="val 18750"/>
                      <a:gd name="adj2" fmla="val -3787"/>
                      <a:gd name="adj3" fmla="val -146179"/>
                      <a:gd name="adj4" fmla="val -179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DHW, Heating</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6" name="Callout 13 274">
                    <a:extLst>
                      <a:ext uri="{FF2B5EF4-FFF2-40B4-BE49-F238E27FC236}">
                        <a16:creationId xmlns:a16="http://schemas.microsoft.com/office/drawing/2014/main" id="{4BA52468-75F6-4AD5-8BE5-F8D8B30B7180}"/>
                      </a:ext>
                    </a:extLst>
                  </p:cNvPr>
                  <p:cNvSpPr/>
                  <p:nvPr/>
                </p:nvSpPr>
                <p:spPr>
                  <a:xfrm>
                    <a:off x="3530379" y="2409244"/>
                    <a:ext cx="1151890" cy="348550"/>
                  </a:xfrm>
                  <a:prstGeom prst="accentBorderCallout1">
                    <a:avLst>
                      <a:gd name="adj1" fmla="val 18750"/>
                      <a:gd name="adj2" fmla="val -2144"/>
                      <a:gd name="adj3" fmla="val -300215"/>
                      <a:gd name="adj4" fmla="val -16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Thermal </a:t>
                    </a:r>
                    <a:r>
                      <a:rPr lang="it-IT" sz="1400" err="1">
                        <a:solidFill>
                          <a:srgbClr val="000000"/>
                        </a:solidFill>
                        <a:effectLst/>
                        <a:latin typeface="Palatino Linotype" panose="02040502050505030304" pitchFamily="18" charset="0"/>
                        <a:ea typeface="Times New Roman" panose="02020603050405020304" pitchFamily="18" charset="0"/>
                      </a:rPr>
                      <a:t>desalination</a:t>
                    </a:r>
                    <a:r>
                      <a:rPr lang="it-IT" sz="1400">
                        <a:solidFill>
                          <a:srgbClr val="000000"/>
                        </a:solidFill>
                        <a:effectLst/>
                        <a:latin typeface="Palatino Linotype" panose="02040502050505030304" pitchFamily="18" charset="0"/>
                        <a:ea typeface="Times New Roman" panose="02020603050405020304" pitchFamily="18" charset="0"/>
                      </a:rPr>
                      <a:t> uni</a:t>
                    </a:r>
                    <a:r>
                      <a:rPr lang="en-GB" sz="1400">
                        <a:solidFill>
                          <a:srgbClr val="000000"/>
                        </a:solidFill>
                        <a:effectLst/>
                        <a:latin typeface="Palatino Linotype" panose="02040502050505030304" pitchFamily="18" charset="0"/>
                        <a:ea typeface="Times New Roman" panose="02020603050405020304" pitchFamily="18" charset="0"/>
                      </a:rPr>
                      <a:t>t</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7" name="Callout 13 275">
                    <a:extLst>
                      <a:ext uri="{FF2B5EF4-FFF2-40B4-BE49-F238E27FC236}">
                        <a16:creationId xmlns:a16="http://schemas.microsoft.com/office/drawing/2014/main" id="{32F2EFAD-90D2-4233-AAC4-DF53ED8ED303}"/>
                      </a:ext>
                    </a:extLst>
                  </p:cNvPr>
                  <p:cNvSpPr/>
                  <p:nvPr/>
                </p:nvSpPr>
                <p:spPr>
                  <a:xfrm>
                    <a:off x="3546281" y="429370"/>
                    <a:ext cx="1187450" cy="244475"/>
                  </a:xfrm>
                  <a:prstGeom prst="accentBorderCallout1">
                    <a:avLst>
                      <a:gd name="adj1" fmla="val 23339"/>
                      <a:gd name="adj2" fmla="val -2724"/>
                      <a:gd name="adj3" fmla="val 212924"/>
                      <a:gd name="adj4" fmla="val -15578"/>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Electrical desalination unit</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98" name="Callout 13 277">
                    <a:extLst>
                      <a:ext uri="{FF2B5EF4-FFF2-40B4-BE49-F238E27FC236}">
                        <a16:creationId xmlns:a16="http://schemas.microsoft.com/office/drawing/2014/main" id="{3B9B3BE6-4FB3-4298-A192-E51EA292A938}"/>
                      </a:ext>
                    </a:extLst>
                  </p:cNvPr>
                  <p:cNvSpPr/>
                  <p:nvPr/>
                </p:nvSpPr>
                <p:spPr>
                  <a:xfrm>
                    <a:off x="3546281" y="834887"/>
                    <a:ext cx="1187450" cy="244475"/>
                  </a:xfrm>
                  <a:prstGeom prst="accentBorderCallout1">
                    <a:avLst>
                      <a:gd name="adj1" fmla="val 23339"/>
                      <a:gd name="adj2" fmla="val -2724"/>
                      <a:gd name="adj3" fmla="val 69061"/>
                      <a:gd name="adj4" fmla="val -1681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Electricity to user</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99" name="Connettore 2 98">
                    <a:extLst>
                      <a:ext uri="{FF2B5EF4-FFF2-40B4-BE49-F238E27FC236}">
                        <a16:creationId xmlns:a16="http://schemas.microsoft.com/office/drawing/2014/main" id="{F5ABC0AB-E96B-4261-949D-43B038AFE727}"/>
                      </a:ext>
                    </a:extLst>
                  </p:cNvPr>
                  <p:cNvCxnSpPr/>
                  <p:nvPr/>
                </p:nvCxnSpPr>
                <p:spPr>
                  <a:xfrm flipV="1">
                    <a:off x="4738977" y="1224500"/>
                    <a:ext cx="397637" cy="51937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0" name="Callout 13 291">
                    <a:extLst>
                      <a:ext uri="{FF2B5EF4-FFF2-40B4-BE49-F238E27FC236}">
                        <a16:creationId xmlns:a16="http://schemas.microsoft.com/office/drawing/2014/main" id="{956AA20F-7798-4313-AB82-030E2EE28A4D}"/>
                      </a:ext>
                    </a:extLst>
                  </p:cNvPr>
                  <p:cNvSpPr/>
                  <p:nvPr/>
                </p:nvSpPr>
                <p:spPr>
                  <a:xfrm>
                    <a:off x="3538330" y="1622066"/>
                    <a:ext cx="1187450" cy="244475"/>
                  </a:xfrm>
                  <a:prstGeom prst="accentBorderCallout1">
                    <a:avLst>
                      <a:gd name="adj1" fmla="val 18750"/>
                      <a:gd name="adj2" fmla="val -3787"/>
                      <a:gd name="adj3" fmla="val 16424"/>
                      <a:gd name="adj4" fmla="val -156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Thermal </a:t>
                    </a:r>
                    <a:r>
                      <a:rPr lang="it-IT" sz="1400" err="1">
                        <a:solidFill>
                          <a:srgbClr val="000000"/>
                        </a:solidFill>
                        <a:effectLst/>
                        <a:latin typeface="Palatino Linotype" panose="02040502050505030304" pitchFamily="18" charset="0"/>
                        <a:ea typeface="Times New Roman" panose="02020603050405020304" pitchFamily="18" charset="0"/>
                      </a:rPr>
                      <a:t>chiller</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101" name="Callout 13 298">
                    <a:extLst>
                      <a:ext uri="{FF2B5EF4-FFF2-40B4-BE49-F238E27FC236}">
                        <a16:creationId xmlns:a16="http://schemas.microsoft.com/office/drawing/2014/main" id="{D27D4932-761F-4A39-8686-E43E39A3AE95}"/>
                      </a:ext>
                    </a:extLst>
                  </p:cNvPr>
                  <p:cNvSpPr/>
                  <p:nvPr/>
                </p:nvSpPr>
                <p:spPr>
                  <a:xfrm>
                    <a:off x="3546281" y="1216549"/>
                    <a:ext cx="1187450" cy="244475"/>
                  </a:xfrm>
                  <a:prstGeom prst="accentBorderCallout1">
                    <a:avLst>
                      <a:gd name="adj1" fmla="val 23339"/>
                      <a:gd name="adj2" fmla="val -2724"/>
                      <a:gd name="adj3" fmla="val -83542"/>
                      <a:gd name="adj4" fmla="val -17426"/>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Electrical chiller</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102" name="Pentagono 302">
                    <a:extLst>
                      <a:ext uri="{FF2B5EF4-FFF2-40B4-BE49-F238E27FC236}">
                        <a16:creationId xmlns:a16="http://schemas.microsoft.com/office/drawing/2014/main" id="{5EFDF5D8-3D8F-419B-8FE4-6A25D1427C4D}"/>
                      </a:ext>
                    </a:extLst>
                  </p:cNvPr>
                  <p:cNvSpPr/>
                  <p:nvPr/>
                </p:nvSpPr>
                <p:spPr>
                  <a:xfrm>
                    <a:off x="47707" y="2242267"/>
                    <a:ext cx="662305" cy="184150"/>
                  </a:xfrm>
                  <a:prstGeom prst="homePlat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Solar</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103" name="Ovale 102">
                    <a:extLst>
                      <a:ext uri="{FF2B5EF4-FFF2-40B4-BE49-F238E27FC236}">
                        <a16:creationId xmlns:a16="http://schemas.microsoft.com/office/drawing/2014/main" id="{A2B0BB59-ACA0-4AAE-AE86-90B22D9896B1}"/>
                      </a:ext>
                    </a:extLst>
                  </p:cNvPr>
                  <p:cNvSpPr/>
                  <p:nvPr/>
                </p:nvSpPr>
                <p:spPr>
                  <a:xfrm>
                    <a:off x="771276" y="2242267"/>
                    <a:ext cx="179705" cy="179705"/>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cxnSp>
                <p:nvCxnSpPr>
                  <p:cNvPr id="104" name="Connettore 2 103">
                    <a:extLst>
                      <a:ext uri="{FF2B5EF4-FFF2-40B4-BE49-F238E27FC236}">
                        <a16:creationId xmlns:a16="http://schemas.microsoft.com/office/drawing/2014/main" id="{7A489A93-63B1-4FBA-9BDF-F2E4B5153652}"/>
                      </a:ext>
                    </a:extLst>
                  </p:cNvPr>
                  <p:cNvCxnSpPr/>
                  <p:nvPr/>
                </p:nvCxnSpPr>
                <p:spPr>
                  <a:xfrm>
                    <a:off x="858740" y="2305878"/>
                    <a:ext cx="534009" cy="1826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uppo 104">
                    <a:extLst>
                      <a:ext uri="{FF2B5EF4-FFF2-40B4-BE49-F238E27FC236}">
                        <a16:creationId xmlns:a16="http://schemas.microsoft.com/office/drawing/2014/main" id="{49C6CE94-F93B-48E9-966D-69F1F458513C}"/>
                      </a:ext>
                    </a:extLst>
                  </p:cNvPr>
                  <p:cNvGrpSpPr/>
                  <p:nvPr/>
                </p:nvGrpSpPr>
                <p:grpSpPr>
                  <a:xfrm>
                    <a:off x="874643" y="2057662"/>
                    <a:ext cx="952804" cy="289629"/>
                    <a:chOff x="-326132" y="-17622"/>
                    <a:chExt cx="953793" cy="290672"/>
                  </a:xfrm>
                </p:grpSpPr>
                <p:sp>
                  <p:nvSpPr>
                    <p:cNvPr id="110" name="Rettangolo arrotondato 306">
                      <a:extLst>
                        <a:ext uri="{FF2B5EF4-FFF2-40B4-BE49-F238E27FC236}">
                          <a16:creationId xmlns:a16="http://schemas.microsoft.com/office/drawing/2014/main" id="{95A8F52C-2306-4DF9-8037-9FE1F2219389}"/>
                        </a:ext>
                      </a:extLst>
                    </p:cNvPr>
                    <p:cNvSpPr/>
                    <p:nvPr/>
                  </p:nvSpPr>
                  <p:spPr>
                    <a:xfrm>
                      <a:off x="51661" y="-17622"/>
                      <a:ext cx="576000" cy="27305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PV</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11" name="Connettore 2 110">
                      <a:extLst>
                        <a:ext uri="{FF2B5EF4-FFF2-40B4-BE49-F238E27FC236}">
                          <a16:creationId xmlns:a16="http://schemas.microsoft.com/office/drawing/2014/main" id="{648A51F1-7742-41FE-96DF-3514332F52BC}"/>
                        </a:ext>
                      </a:extLst>
                    </p:cNvPr>
                    <p:cNvCxnSpPr/>
                    <p:nvPr/>
                  </p:nvCxnSpPr>
                  <p:spPr>
                    <a:xfrm flipV="1">
                      <a:off x="-326132" y="73381"/>
                      <a:ext cx="336620" cy="19966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6" name="Connettore 2 105">
                    <a:extLst>
                      <a:ext uri="{FF2B5EF4-FFF2-40B4-BE49-F238E27FC236}">
                        <a16:creationId xmlns:a16="http://schemas.microsoft.com/office/drawing/2014/main" id="{B9A32047-A18C-4314-ADB0-D9A061B3E703}"/>
                      </a:ext>
                    </a:extLst>
                  </p:cNvPr>
                  <p:cNvCxnSpPr>
                    <a:endCxn id="67" idx="1"/>
                  </p:cNvCxnSpPr>
                  <p:nvPr/>
                </p:nvCxnSpPr>
                <p:spPr>
                  <a:xfrm flipV="1">
                    <a:off x="858740" y="1883106"/>
                    <a:ext cx="155575" cy="48638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7" name="Rettangolo arrotondato 308">
                    <a:extLst>
                      <a:ext uri="{FF2B5EF4-FFF2-40B4-BE49-F238E27FC236}">
                        <a16:creationId xmlns:a16="http://schemas.microsoft.com/office/drawing/2014/main" id="{38F79B6D-E955-4EC9-80D9-FC0969B5F559}"/>
                      </a:ext>
                    </a:extLst>
                  </p:cNvPr>
                  <p:cNvSpPr/>
                  <p:nvPr/>
                </p:nvSpPr>
                <p:spPr>
                  <a:xfrm>
                    <a:off x="1391478" y="2351678"/>
                    <a:ext cx="575945" cy="287655"/>
                  </a:xfrm>
                  <a:prstGeom prst="roundRect">
                    <a:avLst>
                      <a:gd name="adj" fmla="val 50000"/>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PVT</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108" name="Connettore 2 107">
                    <a:extLst>
                      <a:ext uri="{FF2B5EF4-FFF2-40B4-BE49-F238E27FC236}">
                        <a16:creationId xmlns:a16="http://schemas.microsoft.com/office/drawing/2014/main" id="{47EFBB75-7D8B-410C-9EE8-01109AA333DB}"/>
                      </a:ext>
                    </a:extLst>
                  </p:cNvPr>
                  <p:cNvCxnSpPr>
                    <a:stCxn id="67" idx="3"/>
                  </p:cNvCxnSpPr>
                  <p:nvPr/>
                </p:nvCxnSpPr>
                <p:spPr>
                  <a:xfrm>
                    <a:off x="1590260" y="1883106"/>
                    <a:ext cx="823829" cy="5237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ttore 2 108">
                    <a:extLst>
                      <a:ext uri="{FF2B5EF4-FFF2-40B4-BE49-F238E27FC236}">
                        <a16:creationId xmlns:a16="http://schemas.microsoft.com/office/drawing/2014/main" id="{BAE7697A-7E37-4EDC-AACB-D2FD94955925}"/>
                      </a:ext>
                    </a:extLst>
                  </p:cNvPr>
                  <p:cNvCxnSpPr/>
                  <p:nvPr/>
                </p:nvCxnSpPr>
                <p:spPr>
                  <a:xfrm flipV="1">
                    <a:off x="1971923" y="1814250"/>
                    <a:ext cx="613011" cy="678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7" name="Rettangolo arrotondato 320">
                <a:extLst>
                  <a:ext uri="{FF2B5EF4-FFF2-40B4-BE49-F238E27FC236}">
                    <a16:creationId xmlns:a16="http://schemas.microsoft.com/office/drawing/2014/main" id="{2170995C-5AFD-44D4-A800-B5477BEECC48}"/>
                  </a:ext>
                </a:extLst>
              </p:cNvPr>
              <p:cNvSpPr/>
              <p:nvPr/>
            </p:nvSpPr>
            <p:spPr>
              <a:xfrm>
                <a:off x="1014284" y="1746503"/>
                <a:ext cx="575928" cy="273038"/>
              </a:xfrm>
              <a:prstGeom prst="roundRect">
                <a:avLst>
                  <a:gd name="adj" fmla="val 50000"/>
                </a:avLst>
              </a:prstGeom>
              <a:solidFill>
                <a:srgbClr val="FC3722"/>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STC</a:t>
                </a:r>
                <a:endParaRPr lang="it-IT" sz="3600">
                  <a:solidFill>
                    <a:srgbClr val="000000"/>
                  </a:solidFill>
                  <a:effectLst/>
                  <a:latin typeface="Times New Roman" panose="02020603050405020304" pitchFamily="18" charset="0"/>
                  <a:ea typeface="Times New Roman" panose="02020603050405020304" pitchFamily="18" charset="0"/>
                </a:endParaRPr>
              </a:p>
            </p:txBody>
          </p:sp>
        </p:grpSp>
        <p:grpSp>
          <p:nvGrpSpPr>
            <p:cNvPr id="24" name="Gruppo 23">
              <a:extLst>
                <a:ext uri="{FF2B5EF4-FFF2-40B4-BE49-F238E27FC236}">
                  <a16:creationId xmlns:a16="http://schemas.microsoft.com/office/drawing/2014/main" id="{395BDF1F-1B71-4817-BC7B-F88B0008CD6D}"/>
                </a:ext>
              </a:extLst>
            </p:cNvPr>
            <p:cNvGrpSpPr/>
            <p:nvPr/>
          </p:nvGrpSpPr>
          <p:grpSpPr>
            <a:xfrm>
              <a:off x="733246" y="207036"/>
              <a:ext cx="4861473" cy="1072517"/>
              <a:chOff x="-76376" y="1503504"/>
              <a:chExt cx="4862374" cy="1073031"/>
            </a:xfrm>
          </p:grpSpPr>
          <p:sp>
            <p:nvSpPr>
              <p:cNvPr id="54" name="Callout 13 334">
                <a:extLst>
                  <a:ext uri="{FF2B5EF4-FFF2-40B4-BE49-F238E27FC236}">
                    <a16:creationId xmlns:a16="http://schemas.microsoft.com/office/drawing/2014/main" id="{E0E10EC6-C301-4F88-AA68-497D44FA5966}"/>
                  </a:ext>
                </a:extLst>
              </p:cNvPr>
              <p:cNvSpPr/>
              <p:nvPr/>
            </p:nvSpPr>
            <p:spPr>
              <a:xfrm>
                <a:off x="2738694" y="1775095"/>
                <a:ext cx="1151255" cy="243840"/>
              </a:xfrm>
              <a:prstGeom prst="accentBorderCallout1">
                <a:avLst>
                  <a:gd name="adj1" fmla="val 18750"/>
                  <a:gd name="adj2" fmla="val -2144"/>
                  <a:gd name="adj3" fmla="val 135997"/>
                  <a:gd name="adj4" fmla="val -57086"/>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Production </a:t>
                </a:r>
                <a:r>
                  <a:rPr lang="en-GB" sz="1400">
                    <a:solidFill>
                      <a:srgbClr val="000000"/>
                    </a:solidFill>
                    <a:effectLst/>
                    <a:latin typeface="Palatino Linotype" panose="02040502050505030304" pitchFamily="18" charset="0"/>
                    <a:ea typeface="Times New Roman" panose="02020603050405020304" pitchFamily="18" charset="0"/>
                  </a:rPr>
                  <a:t>unit</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55" name="Connettore 2 54">
                <a:extLst>
                  <a:ext uri="{FF2B5EF4-FFF2-40B4-BE49-F238E27FC236}">
                    <a16:creationId xmlns:a16="http://schemas.microsoft.com/office/drawing/2014/main" id="{CF758793-2384-4BC5-B205-05863F0EC17C}"/>
                  </a:ext>
                </a:extLst>
              </p:cNvPr>
              <p:cNvCxnSpPr/>
              <p:nvPr/>
            </p:nvCxnSpPr>
            <p:spPr>
              <a:xfrm flipV="1">
                <a:off x="3884107" y="1576508"/>
                <a:ext cx="128944" cy="197189"/>
              </a:xfrm>
              <a:prstGeom prst="straightConnector1">
                <a:avLst/>
              </a:prstGeom>
              <a:grpFill/>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4FCDE4E0-5833-4167-AA18-D9CB1F9B9BC4}"/>
                  </a:ext>
                </a:extLst>
              </p:cNvPr>
              <p:cNvCxnSpPr>
                <a:cxnSpLocks/>
                <a:stCxn id="57" idx="0"/>
                <a:endCxn id="58" idx="1"/>
              </p:cNvCxnSpPr>
              <p:nvPr/>
            </p:nvCxnSpPr>
            <p:spPr>
              <a:xfrm flipV="1">
                <a:off x="13474" y="1774057"/>
                <a:ext cx="328415" cy="60366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Ovale 56">
                <a:extLst>
                  <a:ext uri="{FF2B5EF4-FFF2-40B4-BE49-F238E27FC236}">
                    <a16:creationId xmlns:a16="http://schemas.microsoft.com/office/drawing/2014/main" id="{0DAD7A1C-E185-46F9-A622-124E317F0C51}"/>
                  </a:ext>
                </a:extLst>
              </p:cNvPr>
              <p:cNvSpPr/>
              <p:nvPr/>
            </p:nvSpPr>
            <p:spPr>
              <a:xfrm>
                <a:off x="-76376" y="2377720"/>
                <a:ext cx="179700" cy="179697"/>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58" name="Rettangolo arrotondato 321">
                <a:extLst>
                  <a:ext uri="{FF2B5EF4-FFF2-40B4-BE49-F238E27FC236}">
                    <a16:creationId xmlns:a16="http://schemas.microsoft.com/office/drawing/2014/main" id="{C2C03B91-46E6-4DCE-AE1C-98A1B2E1D30E}"/>
                  </a:ext>
                </a:extLst>
              </p:cNvPr>
              <p:cNvSpPr/>
              <p:nvPr/>
            </p:nvSpPr>
            <p:spPr>
              <a:xfrm>
                <a:off x="341889" y="1637849"/>
                <a:ext cx="681729" cy="272415"/>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Gasifier</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59" name="Connettore 2 58">
                <a:extLst>
                  <a:ext uri="{FF2B5EF4-FFF2-40B4-BE49-F238E27FC236}">
                    <a16:creationId xmlns:a16="http://schemas.microsoft.com/office/drawing/2014/main" id="{82554264-81FD-439A-B12A-0E53700AA04F}"/>
                  </a:ext>
                </a:extLst>
              </p:cNvPr>
              <p:cNvCxnSpPr>
                <a:cxnSpLocks/>
                <a:stCxn id="58" idx="3"/>
                <a:endCxn id="63" idx="0"/>
              </p:cNvCxnSpPr>
              <p:nvPr/>
            </p:nvCxnSpPr>
            <p:spPr>
              <a:xfrm>
                <a:off x="1023618" y="1774057"/>
                <a:ext cx="466355" cy="18762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ttangolo arrotondato 330">
                <a:extLst>
                  <a:ext uri="{FF2B5EF4-FFF2-40B4-BE49-F238E27FC236}">
                    <a16:creationId xmlns:a16="http://schemas.microsoft.com/office/drawing/2014/main" id="{E3AA579C-78A7-4814-BC2F-FFA2CBDBD1BE}"/>
                  </a:ext>
                </a:extLst>
              </p:cNvPr>
              <p:cNvSpPr/>
              <p:nvPr/>
            </p:nvSpPr>
            <p:spPr>
              <a:xfrm>
                <a:off x="426490" y="1965600"/>
                <a:ext cx="575928" cy="273038"/>
              </a:xfrm>
              <a:prstGeom prst="roundRect">
                <a:avLst>
                  <a:gd name="adj" fmla="val 50000"/>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CC</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61" name="Connettore 2 60">
                <a:extLst>
                  <a:ext uri="{FF2B5EF4-FFF2-40B4-BE49-F238E27FC236}">
                    <a16:creationId xmlns:a16="http://schemas.microsoft.com/office/drawing/2014/main" id="{E1C9F072-2F60-4C21-B2B3-3F35067275C8}"/>
                  </a:ext>
                </a:extLst>
              </p:cNvPr>
              <p:cNvCxnSpPr>
                <a:cxnSpLocks/>
                <a:stCxn id="63" idx="1"/>
                <a:endCxn id="60" idx="3"/>
              </p:cNvCxnSpPr>
              <p:nvPr/>
            </p:nvCxnSpPr>
            <p:spPr>
              <a:xfrm flipH="1" flipV="1">
                <a:off x="1002418" y="2102119"/>
                <a:ext cx="144240" cy="733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Ovale 61">
                <a:extLst>
                  <a:ext uri="{FF2B5EF4-FFF2-40B4-BE49-F238E27FC236}">
                    <a16:creationId xmlns:a16="http://schemas.microsoft.com/office/drawing/2014/main" id="{3FEF58B6-8A99-48D5-8FE7-708CBA915FF5}"/>
                  </a:ext>
                </a:extLst>
              </p:cNvPr>
              <p:cNvSpPr/>
              <p:nvPr/>
            </p:nvSpPr>
            <p:spPr>
              <a:xfrm>
                <a:off x="2022875" y="2009123"/>
                <a:ext cx="179070" cy="179070"/>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63" name="Pentagono 335">
                <a:extLst>
                  <a:ext uri="{FF2B5EF4-FFF2-40B4-BE49-F238E27FC236}">
                    <a16:creationId xmlns:a16="http://schemas.microsoft.com/office/drawing/2014/main" id="{4CF3836C-8C10-4D74-A690-BCD8A35EB72D}"/>
                  </a:ext>
                </a:extLst>
              </p:cNvPr>
              <p:cNvSpPr/>
              <p:nvPr/>
            </p:nvSpPr>
            <p:spPr>
              <a:xfrm>
                <a:off x="1146658" y="1961680"/>
                <a:ext cx="825238" cy="295546"/>
              </a:xfrm>
              <a:prstGeom prst="homePlat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b="1">
                    <a:solidFill>
                      <a:srgbClr val="000000"/>
                    </a:solidFill>
                    <a:effectLst/>
                    <a:latin typeface="Palatino Linotype" panose="02040502050505030304" pitchFamily="18" charset="0"/>
                    <a:ea typeface="Times New Roman" panose="02020603050405020304" pitchFamily="18" charset="0"/>
                  </a:rPr>
                  <a:t>Syngas</a:t>
                </a:r>
                <a:r>
                  <a:rPr lang="it-IT" sz="1400" b="1">
                    <a:solidFill>
                      <a:srgbClr val="000000"/>
                    </a:solidFill>
                    <a:effectLst/>
                    <a:latin typeface="Palatino Linotype" panose="02040502050505030304" pitchFamily="18" charset="0"/>
                    <a:ea typeface="Times New Roman" panose="02020603050405020304" pitchFamily="18" charset="0"/>
                  </a:rPr>
                  <a:t> / biogas</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64" name="Rettangolo arrotondato 336">
                <a:extLst>
                  <a:ext uri="{FF2B5EF4-FFF2-40B4-BE49-F238E27FC236}">
                    <a16:creationId xmlns:a16="http://schemas.microsoft.com/office/drawing/2014/main" id="{5CF3D3C3-6EAD-4647-8912-5BCBA352E8D5}"/>
                  </a:ext>
                </a:extLst>
              </p:cNvPr>
              <p:cNvSpPr/>
              <p:nvPr/>
            </p:nvSpPr>
            <p:spPr>
              <a:xfrm>
                <a:off x="4022165" y="1503504"/>
                <a:ext cx="763833" cy="271780"/>
              </a:xfrm>
              <a:prstGeom prst="roundRect">
                <a:avLst>
                  <a:gd name="adj" fmla="val 50000"/>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Methanol</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65" name="Rettangolo arrotondato 324">
                <a:extLst>
                  <a:ext uri="{FF2B5EF4-FFF2-40B4-BE49-F238E27FC236}">
                    <a16:creationId xmlns:a16="http://schemas.microsoft.com/office/drawing/2014/main" id="{6DBE9C06-B196-40A1-B57A-9CDA22C0C126}"/>
                  </a:ext>
                </a:extLst>
              </p:cNvPr>
              <p:cNvSpPr/>
              <p:nvPr/>
            </p:nvSpPr>
            <p:spPr>
              <a:xfrm>
                <a:off x="437204" y="2303497"/>
                <a:ext cx="575928" cy="27303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Boiler</a:t>
                </a:r>
                <a:endParaRPr lang="it-IT" sz="3600">
                  <a:solidFill>
                    <a:srgbClr val="000000"/>
                  </a:solidFill>
                  <a:effectLst/>
                  <a:latin typeface="Times New Roman" panose="02020603050405020304" pitchFamily="18" charset="0"/>
                  <a:ea typeface="Times New Roman" panose="02020603050405020304" pitchFamily="18" charset="0"/>
                </a:endParaRPr>
              </a:p>
            </p:txBody>
          </p:sp>
        </p:grpSp>
        <p:cxnSp>
          <p:nvCxnSpPr>
            <p:cNvPr id="25" name="Connettore 2 24">
              <a:extLst>
                <a:ext uri="{FF2B5EF4-FFF2-40B4-BE49-F238E27FC236}">
                  <a16:creationId xmlns:a16="http://schemas.microsoft.com/office/drawing/2014/main" id="{D27E5221-9381-48A6-8868-228607A067DC}"/>
                </a:ext>
              </a:extLst>
            </p:cNvPr>
            <p:cNvCxnSpPr/>
            <p:nvPr/>
          </p:nvCxnSpPr>
          <p:spPr>
            <a:xfrm flipV="1">
              <a:off x="810883" y="845389"/>
              <a:ext cx="407796" cy="913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FB58CB85-6E0B-47A2-BEBB-42EEF7C98D02}"/>
                </a:ext>
              </a:extLst>
            </p:cNvPr>
            <p:cNvCxnSpPr/>
            <p:nvPr/>
          </p:nvCxnSpPr>
          <p:spPr>
            <a:xfrm>
              <a:off x="1725283" y="1268083"/>
              <a:ext cx="1058937" cy="1132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9B996240-BC53-4BF0-B0F5-BC545100FB4D}"/>
                </a:ext>
              </a:extLst>
            </p:cNvPr>
            <p:cNvCxnSpPr/>
            <p:nvPr/>
          </p:nvCxnSpPr>
          <p:spPr>
            <a:xfrm flipV="1">
              <a:off x="879895" y="1268083"/>
              <a:ext cx="423221" cy="500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3657B5A8-2B07-47C8-8EC5-D8B3C6F9411F}"/>
                </a:ext>
              </a:extLst>
            </p:cNvPr>
            <p:cNvCxnSpPr/>
            <p:nvPr/>
          </p:nvCxnSpPr>
          <p:spPr>
            <a:xfrm>
              <a:off x="4684144" y="715993"/>
              <a:ext cx="137386" cy="86238"/>
            </a:xfrm>
            <a:prstGeom prst="straightConnector1">
              <a:avLst/>
            </a:prstGeom>
            <a:grpFill/>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ttangolo arrotondato 347">
              <a:extLst>
                <a:ext uri="{FF2B5EF4-FFF2-40B4-BE49-F238E27FC236}">
                  <a16:creationId xmlns:a16="http://schemas.microsoft.com/office/drawing/2014/main" id="{83F029FB-D64D-4B74-B047-39CFBD15FB8D}"/>
                </a:ext>
              </a:extLst>
            </p:cNvPr>
            <p:cNvSpPr/>
            <p:nvPr/>
          </p:nvSpPr>
          <p:spPr>
            <a:xfrm>
              <a:off x="4848045" y="681487"/>
              <a:ext cx="682625" cy="271145"/>
            </a:xfrm>
            <a:prstGeom prst="roundRect">
              <a:avLst>
                <a:gd name="adj" fmla="val 50000"/>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Ethanol</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30" name="Connettore 2 29">
              <a:extLst>
                <a:ext uri="{FF2B5EF4-FFF2-40B4-BE49-F238E27FC236}">
                  <a16:creationId xmlns:a16="http://schemas.microsoft.com/office/drawing/2014/main" id="{3B73CED7-E85B-4A7C-B972-833B7ABA2B46}"/>
                </a:ext>
              </a:extLst>
            </p:cNvPr>
            <p:cNvCxnSpPr/>
            <p:nvPr/>
          </p:nvCxnSpPr>
          <p:spPr>
            <a:xfrm flipH="1" flipV="1">
              <a:off x="3640347" y="301925"/>
              <a:ext cx="80137" cy="167894"/>
            </a:xfrm>
            <a:prstGeom prst="straightConnector1">
              <a:avLst/>
            </a:prstGeom>
            <a:grpFill/>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2F58BC6B-0957-43F4-8F47-FB4DFF791CDF}"/>
                </a:ext>
              </a:extLst>
            </p:cNvPr>
            <p:cNvCxnSpPr/>
            <p:nvPr/>
          </p:nvCxnSpPr>
          <p:spPr>
            <a:xfrm flipH="1">
              <a:off x="2078966" y="379563"/>
              <a:ext cx="943331" cy="192506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DA3287CF-AD6A-4D51-984A-3CB1DE4CAB32}"/>
                </a:ext>
              </a:extLst>
            </p:cNvPr>
            <p:cNvCxnSpPr/>
            <p:nvPr/>
          </p:nvCxnSpPr>
          <p:spPr>
            <a:xfrm flipH="1">
              <a:off x="1733910" y="379563"/>
              <a:ext cx="1287475" cy="28321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Pentagono 353">
              <a:extLst>
                <a:ext uri="{FF2B5EF4-FFF2-40B4-BE49-F238E27FC236}">
                  <a16:creationId xmlns:a16="http://schemas.microsoft.com/office/drawing/2014/main" id="{4DE43BFA-4FD2-4EAE-AD07-8741B53250BA}"/>
                </a:ext>
              </a:extLst>
            </p:cNvPr>
            <p:cNvSpPr/>
            <p:nvPr/>
          </p:nvSpPr>
          <p:spPr>
            <a:xfrm>
              <a:off x="0" y="603849"/>
              <a:ext cx="661670" cy="183515"/>
            </a:xfrm>
            <a:prstGeom prst="homePlate">
              <a:avLst/>
            </a:prstGeom>
            <a:solidFill>
              <a:srgbClr val="F667F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Coal</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34" name="Connettore 2 33">
              <a:extLst>
                <a:ext uri="{FF2B5EF4-FFF2-40B4-BE49-F238E27FC236}">
                  <a16:creationId xmlns:a16="http://schemas.microsoft.com/office/drawing/2014/main" id="{35B98AD5-3931-47B9-A2A2-37F8A7513AFD}"/>
                </a:ext>
              </a:extLst>
            </p:cNvPr>
            <p:cNvCxnSpPr/>
            <p:nvPr/>
          </p:nvCxnSpPr>
          <p:spPr>
            <a:xfrm flipV="1">
              <a:off x="828136" y="422695"/>
              <a:ext cx="320688" cy="1975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Ovale 34">
              <a:extLst>
                <a:ext uri="{FF2B5EF4-FFF2-40B4-BE49-F238E27FC236}">
                  <a16:creationId xmlns:a16="http://schemas.microsoft.com/office/drawing/2014/main" id="{EB4C9823-3D24-41FB-AA78-F85423532C29}"/>
                </a:ext>
              </a:extLst>
            </p:cNvPr>
            <p:cNvSpPr/>
            <p:nvPr/>
          </p:nvSpPr>
          <p:spPr>
            <a:xfrm>
              <a:off x="690113" y="621102"/>
              <a:ext cx="179667" cy="179611"/>
            </a:xfrm>
            <a:prstGeom prst="ellipse">
              <a:avLst/>
            </a:prstGeom>
            <a:solidFill>
              <a:srgbClr val="F667F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cxnSp>
          <p:nvCxnSpPr>
            <p:cNvPr id="36" name="Connettore 2 35">
              <a:extLst>
                <a:ext uri="{FF2B5EF4-FFF2-40B4-BE49-F238E27FC236}">
                  <a16:creationId xmlns:a16="http://schemas.microsoft.com/office/drawing/2014/main" id="{DA2D043A-E46A-4CD1-8550-099E7C640764}"/>
                </a:ext>
              </a:extLst>
            </p:cNvPr>
            <p:cNvCxnSpPr/>
            <p:nvPr/>
          </p:nvCxnSpPr>
          <p:spPr>
            <a:xfrm>
              <a:off x="3700732" y="310551"/>
              <a:ext cx="406832" cy="167589"/>
            </a:xfrm>
            <a:prstGeom prst="straightConnector1">
              <a:avLst/>
            </a:prstGeom>
            <a:grpFill/>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B001D82A-F70B-4F0A-9B42-A2BF039B0406}"/>
                </a:ext>
              </a:extLst>
            </p:cNvPr>
            <p:cNvCxnSpPr/>
            <p:nvPr/>
          </p:nvCxnSpPr>
          <p:spPr>
            <a:xfrm flipV="1">
              <a:off x="4192438" y="276046"/>
              <a:ext cx="128920" cy="197094"/>
            </a:xfrm>
            <a:prstGeom prst="straightConnector1">
              <a:avLst/>
            </a:prstGeom>
            <a:grpFill/>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ttangolo arrotondato 358">
              <a:extLst>
                <a:ext uri="{FF2B5EF4-FFF2-40B4-BE49-F238E27FC236}">
                  <a16:creationId xmlns:a16="http://schemas.microsoft.com/office/drawing/2014/main" id="{7F1EF1C2-1BBC-4F4B-976F-7F30A30A87EE}"/>
                </a:ext>
              </a:extLst>
            </p:cNvPr>
            <p:cNvSpPr/>
            <p:nvPr/>
          </p:nvSpPr>
          <p:spPr>
            <a:xfrm>
              <a:off x="4063042" y="0"/>
              <a:ext cx="757321" cy="271145"/>
            </a:xfrm>
            <a:prstGeom prst="roundRect">
              <a:avLst>
                <a:gd name="adj" fmla="val 50000"/>
              </a:avLst>
            </a:prstGeom>
            <a:solidFill>
              <a:schemeClr val="accent3"/>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a:solidFill>
                    <a:srgbClr val="000000"/>
                  </a:solidFill>
                  <a:effectLst/>
                  <a:latin typeface="Palatino Linotype" panose="02040502050505030304" pitchFamily="18" charset="0"/>
                  <a:ea typeface="Times New Roman" panose="02020603050405020304" pitchFamily="18" charset="0"/>
                </a:rPr>
                <a:t>Fertilizer</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39" name="Pentagono 359">
              <a:extLst>
                <a:ext uri="{FF2B5EF4-FFF2-40B4-BE49-F238E27FC236}">
                  <a16:creationId xmlns:a16="http://schemas.microsoft.com/office/drawing/2014/main" id="{F8746482-6E2C-4FA2-A677-292B2F69BA39}"/>
                </a:ext>
              </a:extLst>
            </p:cNvPr>
            <p:cNvSpPr/>
            <p:nvPr/>
          </p:nvSpPr>
          <p:spPr>
            <a:xfrm>
              <a:off x="3088257" y="172529"/>
              <a:ext cx="641339" cy="206734"/>
            </a:xfrm>
            <a:prstGeom prst="homePlat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H2</a:t>
              </a:r>
              <a:r>
                <a:rPr lang="it-IT" sz="1400" b="1">
                  <a:solidFill>
                    <a:srgbClr val="000000"/>
                  </a:solidFill>
                  <a:effectLst/>
                  <a:highlight>
                    <a:srgbClr val="FFFF00"/>
                  </a:highlight>
                  <a:latin typeface="Palatino Linotype" panose="02040502050505030304" pitchFamily="18" charset="0"/>
                  <a:ea typeface="Times New Roman" panose="02020603050405020304" pitchFamily="18" charset="0"/>
                </a:rPr>
                <a:t> </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40" name="Ovale 39">
              <a:extLst>
                <a:ext uri="{FF2B5EF4-FFF2-40B4-BE49-F238E27FC236}">
                  <a16:creationId xmlns:a16="http://schemas.microsoft.com/office/drawing/2014/main" id="{B5ED3872-7546-4D39-90D9-858EECC58334}"/>
                </a:ext>
              </a:extLst>
            </p:cNvPr>
            <p:cNvSpPr/>
            <p:nvPr/>
          </p:nvSpPr>
          <p:spPr>
            <a:xfrm>
              <a:off x="2881223" y="241540"/>
              <a:ext cx="178435" cy="178435"/>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41" name="Pentagono 365">
              <a:extLst>
                <a:ext uri="{FF2B5EF4-FFF2-40B4-BE49-F238E27FC236}">
                  <a16:creationId xmlns:a16="http://schemas.microsoft.com/office/drawing/2014/main" id="{C7A57AAA-2B2B-4EBB-A4BE-7BEE3D2AB054}"/>
                </a:ext>
              </a:extLst>
            </p:cNvPr>
            <p:cNvSpPr/>
            <p:nvPr/>
          </p:nvSpPr>
          <p:spPr>
            <a:xfrm>
              <a:off x="2174544" y="3631721"/>
              <a:ext cx="874617" cy="187697"/>
            </a:xfrm>
            <a:prstGeom prst="homePlat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b="1">
                  <a:solidFill>
                    <a:srgbClr val="000000"/>
                  </a:solidFill>
                  <a:effectLst/>
                  <a:latin typeface="Palatino Linotype" panose="02040502050505030304" pitchFamily="18" charset="0"/>
                  <a:ea typeface="Times New Roman" panose="02020603050405020304" pitchFamily="18" charset="0"/>
                </a:rPr>
                <a:t>Geothermal</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42" name="Ovale 41">
              <a:extLst>
                <a:ext uri="{FF2B5EF4-FFF2-40B4-BE49-F238E27FC236}">
                  <a16:creationId xmlns:a16="http://schemas.microsoft.com/office/drawing/2014/main" id="{89918A90-4486-4AE0-86E1-D23F8FBF95F6}"/>
                </a:ext>
              </a:extLst>
            </p:cNvPr>
            <p:cNvSpPr/>
            <p:nvPr/>
          </p:nvSpPr>
          <p:spPr>
            <a:xfrm>
              <a:off x="3096883" y="3640347"/>
              <a:ext cx="179070" cy="179070"/>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sp>
          <p:nvSpPr>
            <p:cNvPr id="43" name="Rettangolo arrotondato 368">
              <a:extLst>
                <a:ext uri="{FF2B5EF4-FFF2-40B4-BE49-F238E27FC236}">
                  <a16:creationId xmlns:a16="http://schemas.microsoft.com/office/drawing/2014/main" id="{FE9DAF22-A3E7-45AC-B398-BB5C719D5358}"/>
                </a:ext>
              </a:extLst>
            </p:cNvPr>
            <p:cNvSpPr/>
            <p:nvPr/>
          </p:nvSpPr>
          <p:spPr>
            <a:xfrm>
              <a:off x="2363638" y="3252159"/>
              <a:ext cx="575310" cy="272415"/>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ORC</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44" name="Connettore 2 43">
              <a:extLst>
                <a:ext uri="{FF2B5EF4-FFF2-40B4-BE49-F238E27FC236}">
                  <a16:creationId xmlns:a16="http://schemas.microsoft.com/office/drawing/2014/main" id="{A0710421-6A63-4196-8E84-6F41F69775B3}"/>
                </a:ext>
              </a:extLst>
            </p:cNvPr>
            <p:cNvCxnSpPr/>
            <p:nvPr/>
          </p:nvCxnSpPr>
          <p:spPr>
            <a:xfrm flipV="1">
              <a:off x="2656936" y="2631057"/>
              <a:ext cx="182169" cy="6242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361FCEF0-4CE4-4F53-9FAE-3925189EE7B5}"/>
                </a:ext>
              </a:extLst>
            </p:cNvPr>
            <p:cNvCxnSpPr/>
            <p:nvPr/>
          </p:nvCxnSpPr>
          <p:spPr>
            <a:xfrm flipV="1">
              <a:off x="1595887" y="2648310"/>
              <a:ext cx="997459" cy="862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4F49AB10-90F9-42C2-AD01-C976D2A952ED}"/>
                </a:ext>
              </a:extLst>
            </p:cNvPr>
            <p:cNvCxnSpPr/>
            <p:nvPr/>
          </p:nvCxnSpPr>
          <p:spPr>
            <a:xfrm flipH="1" flipV="1">
              <a:off x="3001993" y="2303253"/>
              <a:ext cx="45719" cy="2292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ttangolo arrotondato 376">
              <a:extLst>
                <a:ext uri="{FF2B5EF4-FFF2-40B4-BE49-F238E27FC236}">
                  <a16:creationId xmlns:a16="http://schemas.microsoft.com/office/drawing/2014/main" id="{ACE1427A-4353-46DE-BF33-A4776030C1DD}"/>
                </a:ext>
              </a:extLst>
            </p:cNvPr>
            <p:cNvSpPr/>
            <p:nvPr/>
          </p:nvSpPr>
          <p:spPr>
            <a:xfrm>
              <a:off x="2829464" y="2035834"/>
              <a:ext cx="575821" cy="272907"/>
            </a:xfrm>
            <a:prstGeom prst="roundRect">
              <a:avLst>
                <a:gd name="adj" fmla="val 50000"/>
              </a:avLst>
            </a:prstGeom>
            <a:solidFill>
              <a:srgbClr val="64ACFC"/>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a:solidFill>
                    <a:srgbClr val="000000"/>
                  </a:solidFill>
                  <a:effectLst/>
                  <a:latin typeface="Palatino Linotype" panose="02040502050505030304" pitchFamily="18" charset="0"/>
                  <a:ea typeface="Times New Roman" panose="02020603050405020304" pitchFamily="18" charset="0"/>
                </a:rPr>
                <a:t>ST</a:t>
              </a:r>
              <a:endParaRPr lang="it-IT" sz="3600">
                <a:solidFill>
                  <a:srgbClr val="000000"/>
                </a:solidFill>
                <a:effectLst/>
                <a:latin typeface="Times New Roman" panose="02020603050405020304" pitchFamily="18" charset="0"/>
                <a:ea typeface="Times New Roman" panose="02020603050405020304" pitchFamily="18" charset="0"/>
              </a:endParaRPr>
            </a:p>
          </p:txBody>
        </p:sp>
        <p:cxnSp>
          <p:nvCxnSpPr>
            <p:cNvPr id="48" name="Connettore 2 47">
              <a:extLst>
                <a:ext uri="{FF2B5EF4-FFF2-40B4-BE49-F238E27FC236}">
                  <a16:creationId xmlns:a16="http://schemas.microsoft.com/office/drawing/2014/main" id="{D08B7B0E-5D87-4D8F-B4F6-F76E7689346E}"/>
                </a:ext>
              </a:extLst>
            </p:cNvPr>
            <p:cNvCxnSpPr/>
            <p:nvPr/>
          </p:nvCxnSpPr>
          <p:spPr>
            <a:xfrm flipH="1">
              <a:off x="3157268" y="2311880"/>
              <a:ext cx="94996" cy="1191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Pentagono 382">
              <a:extLst>
                <a:ext uri="{FF2B5EF4-FFF2-40B4-BE49-F238E27FC236}">
                  <a16:creationId xmlns:a16="http://schemas.microsoft.com/office/drawing/2014/main" id="{80D4EDCE-4CE0-49B0-BBAB-2924001D3DF1}"/>
                </a:ext>
              </a:extLst>
            </p:cNvPr>
            <p:cNvSpPr/>
            <p:nvPr/>
          </p:nvSpPr>
          <p:spPr>
            <a:xfrm>
              <a:off x="2665562" y="1276710"/>
              <a:ext cx="517517" cy="183515"/>
            </a:xfrm>
            <a:prstGeom prst="homePlate">
              <a:avLst/>
            </a:prstGeom>
            <a:solidFill>
              <a:schemeClr val="bg2">
                <a:lumMod val="75000"/>
              </a:schemeClr>
            </a:solidFill>
            <a:ln>
              <a:solidFill>
                <a:srgbClr val="F667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it-IT" sz="1400" b="1">
                  <a:solidFill>
                    <a:srgbClr val="000000"/>
                  </a:solidFill>
                  <a:effectLst/>
                  <a:latin typeface="Palatino Linotype" panose="02040502050505030304" pitchFamily="18" charset="0"/>
                  <a:ea typeface="Times New Roman" panose="02020603050405020304" pitchFamily="18" charset="0"/>
                </a:rPr>
                <a:t>Wind</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50" name="Ovale 49">
              <a:extLst>
                <a:ext uri="{FF2B5EF4-FFF2-40B4-BE49-F238E27FC236}">
                  <a16:creationId xmlns:a16="http://schemas.microsoft.com/office/drawing/2014/main" id="{6DE5E50F-EEA4-4E90-8433-4CCE91E70C63}"/>
                </a:ext>
              </a:extLst>
            </p:cNvPr>
            <p:cNvSpPr/>
            <p:nvPr/>
          </p:nvSpPr>
          <p:spPr>
            <a:xfrm>
              <a:off x="3209027" y="1276710"/>
              <a:ext cx="179070" cy="179070"/>
            </a:xfrm>
            <a:prstGeom prst="ellipse">
              <a:avLst/>
            </a:prstGeom>
            <a:solidFill>
              <a:schemeClr val="accent3"/>
            </a:solidFill>
            <a:ln>
              <a:solidFill>
                <a:srgbClr val="F667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cxnSp>
          <p:nvCxnSpPr>
            <p:cNvPr id="51" name="Connettore 2 50">
              <a:extLst>
                <a:ext uri="{FF2B5EF4-FFF2-40B4-BE49-F238E27FC236}">
                  <a16:creationId xmlns:a16="http://schemas.microsoft.com/office/drawing/2014/main" id="{2B67AA6B-C33E-4439-8444-D33362BC09F8}"/>
                </a:ext>
              </a:extLst>
            </p:cNvPr>
            <p:cNvCxnSpPr/>
            <p:nvPr/>
          </p:nvCxnSpPr>
          <p:spPr>
            <a:xfrm flipH="1">
              <a:off x="2786332" y="2639683"/>
              <a:ext cx="268046" cy="6211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Pentagono 389">
              <a:extLst>
                <a:ext uri="{FF2B5EF4-FFF2-40B4-BE49-F238E27FC236}">
                  <a16:creationId xmlns:a16="http://schemas.microsoft.com/office/drawing/2014/main" id="{B72C3A64-5B61-4A05-A63D-714F0F35C613}"/>
                </a:ext>
              </a:extLst>
            </p:cNvPr>
            <p:cNvSpPr/>
            <p:nvPr/>
          </p:nvSpPr>
          <p:spPr>
            <a:xfrm>
              <a:off x="5253487" y="2113472"/>
              <a:ext cx="749935" cy="211455"/>
            </a:xfrm>
            <a:prstGeom prst="homePlat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spcAft>
                  <a:spcPts val="0"/>
                </a:spcAft>
              </a:pPr>
              <a:r>
                <a:rPr lang="en-GB" sz="1400" b="1">
                  <a:solidFill>
                    <a:srgbClr val="FFFFFF"/>
                  </a:solidFill>
                  <a:effectLst/>
                  <a:latin typeface="Palatino Linotype" panose="02040502050505030304" pitchFamily="18" charset="0"/>
                  <a:ea typeface="Times New Roman" panose="02020603050405020304" pitchFamily="18" charset="0"/>
                </a:rPr>
                <a:t>Seawater </a:t>
              </a:r>
              <a:endParaRPr lang="it-IT" sz="3600">
                <a:solidFill>
                  <a:srgbClr val="000000"/>
                </a:solidFill>
                <a:effectLst/>
                <a:latin typeface="Times New Roman" panose="02020603050405020304" pitchFamily="18" charset="0"/>
                <a:ea typeface="Times New Roman" panose="02020603050405020304" pitchFamily="18" charset="0"/>
              </a:endParaRPr>
            </a:p>
          </p:txBody>
        </p:sp>
        <p:sp>
          <p:nvSpPr>
            <p:cNvPr id="53" name="Ovale 52">
              <a:extLst>
                <a:ext uri="{FF2B5EF4-FFF2-40B4-BE49-F238E27FC236}">
                  <a16:creationId xmlns:a16="http://schemas.microsoft.com/office/drawing/2014/main" id="{69F7DD18-4E7F-44DC-BB67-A4D7DC7E2817}"/>
                </a:ext>
              </a:extLst>
            </p:cNvPr>
            <p:cNvSpPr/>
            <p:nvPr/>
          </p:nvSpPr>
          <p:spPr>
            <a:xfrm>
              <a:off x="6038491" y="2139351"/>
              <a:ext cx="179070" cy="179070"/>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sz="4800"/>
            </a:p>
          </p:txBody>
        </p:sp>
      </p:grpSp>
      <p:sp>
        <p:nvSpPr>
          <p:cNvPr id="2" name="Segnaposto numero diapositiva 1">
            <a:extLst>
              <a:ext uri="{FF2B5EF4-FFF2-40B4-BE49-F238E27FC236}">
                <a16:creationId xmlns:a16="http://schemas.microsoft.com/office/drawing/2014/main" id="{30C1C305-1523-47CA-AE95-65106D387911}"/>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21</a:t>
            </a:fld>
            <a:endParaRPr lang="it-IT"/>
          </a:p>
        </p:txBody>
      </p:sp>
    </p:spTree>
    <p:extLst>
      <p:ext uri="{BB962C8B-B14F-4D97-AF65-F5344CB8AC3E}">
        <p14:creationId xmlns:p14="http://schemas.microsoft.com/office/powerpoint/2010/main" val="39151233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CE7F7A56-6F66-B10B-A2FE-C9A37414D12E}"/>
              </a:ext>
            </a:extLst>
          </p:cNvPr>
          <p:cNvSpPr>
            <a:spLocks noGrp="1"/>
          </p:cNvSpPr>
          <p:nvPr>
            <p:ph type="title"/>
          </p:nvPr>
        </p:nvSpPr>
        <p:spPr>
          <a:xfrm>
            <a:off x="457200" y="10392"/>
            <a:ext cx="8229600" cy="1382713"/>
          </a:xfrm>
        </p:spPr>
        <p:txBody>
          <a:bodyPr>
            <a:normAutofit/>
          </a:bodyPr>
          <a:lstStyle/>
          <a:p>
            <a:pPr algn="ctr" eaLnBrk="1" fontAlgn="auto" hangingPunct="1">
              <a:spcAft>
                <a:spcPts val="0"/>
              </a:spcAft>
              <a:defRPr/>
            </a:pPr>
            <a:r>
              <a:rPr lang="en-US" b="1">
                <a:effectLst>
                  <a:outerShdw blurRad="38100" dist="38100" dir="2700000" algn="tl">
                    <a:srgbClr val="000000">
                      <a:alpha val="43137"/>
                    </a:srgbClr>
                  </a:outerShdw>
                </a:effectLst>
              </a:rPr>
              <a:t>Thermal Energy Networks: DHC</a:t>
            </a:r>
            <a:endParaRPr lang="en-US" altLang="it-IT" b="1">
              <a:solidFill>
                <a:schemeClr val="tx1">
                  <a:lumMod val="75000"/>
                  <a:lumOff val="25000"/>
                </a:schemeClr>
              </a:solidFill>
              <a:effectLst>
                <a:outerShdw blurRad="38100" dist="38100" dir="2700000" algn="tl">
                  <a:srgbClr val="000000">
                    <a:alpha val="43137"/>
                  </a:srgbClr>
                </a:outerShdw>
              </a:effectLst>
            </a:endParaRPr>
          </a:p>
        </p:txBody>
      </p:sp>
      <p:pic>
        <p:nvPicPr>
          <p:cNvPr id="82948" name="Immagine 4" descr="Immagine che contiene testo, esterni, parcheggio, mucchio&#10;&#10;Descrizione generata automaticamente">
            <a:extLst>
              <a:ext uri="{FF2B5EF4-FFF2-40B4-BE49-F238E27FC236}">
                <a16:creationId xmlns:a16="http://schemas.microsoft.com/office/drawing/2014/main" id="{D66C8B76-3241-33A4-50B8-048FE098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4893"/>
            <a:ext cx="90360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F92E3CFC-1283-4361-C4BA-BC5BB56D4828}"/>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22</a:t>
            </a:fld>
            <a:endParaRPr lang="it-IT"/>
          </a:p>
        </p:txBody>
      </p:sp>
      <p:sp>
        <p:nvSpPr>
          <p:cNvPr id="4" name="CasellaDiTesto 3">
            <a:extLst>
              <a:ext uri="{FF2B5EF4-FFF2-40B4-BE49-F238E27FC236}">
                <a16:creationId xmlns:a16="http://schemas.microsoft.com/office/drawing/2014/main" id="{318CD41F-FA34-F830-D696-71A0B310C5B7}"/>
              </a:ext>
            </a:extLst>
          </p:cNvPr>
          <p:cNvSpPr txBox="1"/>
          <p:nvPr/>
        </p:nvSpPr>
        <p:spPr>
          <a:xfrm>
            <a:off x="143163" y="6581001"/>
            <a:ext cx="5472545" cy="276999"/>
          </a:xfrm>
          <a:prstGeom prst="rect">
            <a:avLst/>
          </a:prstGeom>
          <a:noFill/>
        </p:spPr>
        <p:txBody>
          <a:bodyPr wrap="square">
            <a:spAutoFit/>
          </a:bodyPr>
          <a:lstStyle/>
          <a:p>
            <a:r>
              <a:rPr lang="it-IT" sz="1200"/>
              <a:t>Energy Volume 68, 15 April 2014, Pages 1-11</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AACDCE1-F774-1FE8-9DBA-15A6A30668E2}"/>
              </a:ext>
            </a:extLst>
          </p:cNvPr>
          <p:cNvPicPr>
            <a:picLocks noChangeAspect="1"/>
          </p:cNvPicPr>
          <p:nvPr/>
        </p:nvPicPr>
        <p:blipFill>
          <a:blip r:embed="rId4"/>
          <a:stretch>
            <a:fillRect/>
          </a:stretch>
        </p:blipFill>
        <p:spPr>
          <a:xfrm>
            <a:off x="522206" y="1648508"/>
            <a:ext cx="4261607" cy="3163639"/>
          </a:xfrm>
          <a:prstGeom prst="rect">
            <a:avLst/>
          </a:prstGeom>
        </p:spPr>
      </p:pic>
      <p:sp>
        <p:nvSpPr>
          <p:cNvPr id="5" name="Rectangle 1">
            <a:extLst>
              <a:ext uri="{FF2B5EF4-FFF2-40B4-BE49-F238E27FC236}">
                <a16:creationId xmlns:a16="http://schemas.microsoft.com/office/drawing/2014/main" id="{11313CD4-6FE3-4AF1-8BA4-C11998CF6793}"/>
              </a:ext>
            </a:extLst>
          </p:cNvPr>
          <p:cNvSpPr>
            <a:spLocks noChangeArrowheads="1"/>
          </p:cNvSpPr>
          <p:nvPr/>
        </p:nvSpPr>
        <p:spPr bwMode="auto">
          <a:xfrm>
            <a:off x="0" y="934441"/>
            <a:ext cx="65" cy="188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685800" eaLnBrk="0" hangingPunct="0"/>
            <a:endParaRPr lang="it-IT" altLang="it-IT" sz="1350">
              <a:latin typeface="Arial" panose="020B0604020202020204" pitchFamily="34" charset="0"/>
            </a:endParaRPr>
          </a:p>
        </p:txBody>
      </p:sp>
      <p:sp>
        <p:nvSpPr>
          <p:cNvPr id="25" name="Pentagono 7">
            <a:extLst>
              <a:ext uri="{FF2B5EF4-FFF2-40B4-BE49-F238E27FC236}">
                <a16:creationId xmlns:a16="http://schemas.microsoft.com/office/drawing/2014/main" id="{306CF7D0-7BEF-4A91-95CE-554A6CF1DCD9}"/>
              </a:ext>
            </a:extLst>
          </p:cNvPr>
          <p:cNvSpPr/>
          <p:nvPr/>
        </p:nvSpPr>
        <p:spPr>
          <a:xfrm>
            <a:off x="5314769" y="1807550"/>
            <a:ext cx="3686617" cy="875463"/>
          </a:xfrm>
          <a:prstGeom prst="homePlate">
            <a:avLst>
              <a:gd name="adj" fmla="val 53140"/>
            </a:avLst>
          </a:prstGeom>
          <a:solidFill>
            <a:schemeClr val="accent2">
              <a:lumMod val="75000"/>
            </a:schemeClr>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bg1"/>
                </a:solidFill>
                <a:latin typeface="Times New Roman" panose="02020603050405020304" pitchFamily="18" charset="0"/>
                <a:cs typeface="Times New Roman" panose="02020603050405020304" pitchFamily="18" charset="0"/>
              </a:rPr>
              <a:t>Low </a:t>
            </a:r>
            <a:r>
              <a:rPr lang="it-IT" err="1">
                <a:solidFill>
                  <a:schemeClr val="bg1"/>
                </a:solidFill>
                <a:latin typeface="Times New Roman" panose="02020603050405020304" pitchFamily="18" charset="0"/>
                <a:cs typeface="Times New Roman" panose="02020603050405020304" pitchFamily="18" charset="0"/>
              </a:rPr>
              <a:t>operating</a:t>
            </a:r>
            <a:r>
              <a:rPr lang="it-IT">
                <a:solidFill>
                  <a:schemeClr val="bg1"/>
                </a:solidFill>
                <a:latin typeface="Times New Roman" panose="02020603050405020304" pitchFamily="18" charset="0"/>
                <a:cs typeface="Times New Roman" panose="02020603050405020304" pitchFamily="18" charset="0"/>
              </a:rPr>
              <a:t> temperature</a:t>
            </a:r>
            <a:r>
              <a:rPr lang="it-IT" i="1">
                <a:solidFill>
                  <a:schemeClr val="bg1"/>
                </a:solidFill>
                <a:latin typeface="Times New Roman" panose="02020603050405020304" pitchFamily="18" charset="0"/>
                <a:cs typeface="Times New Roman" panose="02020603050405020304" pitchFamily="18" charset="0"/>
              </a:rPr>
              <a:t>: 55-60</a:t>
            </a:r>
            <a:r>
              <a:rPr lang="it-IT">
                <a:solidFill>
                  <a:schemeClr val="bg1"/>
                </a:solidFill>
                <a:latin typeface="Times New Roman" panose="02020603050405020304" pitchFamily="18" charset="0"/>
                <a:cs typeface="Times New Roman" panose="02020603050405020304" pitchFamily="18" charset="0"/>
              </a:rPr>
              <a:t>°C supply / </a:t>
            </a:r>
            <a:r>
              <a:rPr lang="it-IT" i="1">
                <a:solidFill>
                  <a:schemeClr val="bg1"/>
                </a:solidFill>
                <a:latin typeface="Times New Roman" panose="02020603050405020304" pitchFamily="18" charset="0"/>
                <a:cs typeface="Times New Roman" panose="02020603050405020304" pitchFamily="18" charset="0"/>
              </a:rPr>
              <a:t>25-30</a:t>
            </a:r>
            <a:r>
              <a:rPr lang="it-IT">
                <a:solidFill>
                  <a:schemeClr val="bg1"/>
                </a:solidFill>
                <a:latin typeface="Times New Roman" panose="02020603050405020304" pitchFamily="18" charset="0"/>
                <a:cs typeface="Times New Roman" panose="02020603050405020304" pitchFamily="18" charset="0"/>
              </a:rPr>
              <a:t> °C </a:t>
            </a:r>
            <a:r>
              <a:rPr lang="it-IT" err="1">
                <a:solidFill>
                  <a:schemeClr val="bg1"/>
                </a:solidFill>
                <a:latin typeface="Times New Roman" panose="02020603050405020304" pitchFamily="18" charset="0"/>
                <a:cs typeface="Times New Roman" panose="02020603050405020304" pitchFamily="18" charset="0"/>
              </a:rPr>
              <a:t>return</a:t>
            </a:r>
            <a:r>
              <a:rPr lang="it-IT">
                <a:solidFill>
                  <a:schemeClr val="bg1"/>
                </a:solidFill>
                <a:latin typeface="Times New Roman" panose="02020603050405020304" pitchFamily="18" charset="0"/>
                <a:cs typeface="Times New Roman" panose="02020603050405020304" pitchFamily="18" charset="0"/>
              </a:rPr>
              <a:t>.</a:t>
            </a:r>
          </a:p>
        </p:txBody>
      </p:sp>
      <p:sp>
        <p:nvSpPr>
          <p:cNvPr id="26" name="Pentagono 20">
            <a:extLst>
              <a:ext uri="{FF2B5EF4-FFF2-40B4-BE49-F238E27FC236}">
                <a16:creationId xmlns:a16="http://schemas.microsoft.com/office/drawing/2014/main" id="{ECDA507D-19D8-4D7F-B2AB-77B6C32DA34A}"/>
              </a:ext>
            </a:extLst>
          </p:cNvPr>
          <p:cNvSpPr/>
          <p:nvPr/>
        </p:nvSpPr>
        <p:spPr>
          <a:xfrm>
            <a:off x="5314771" y="2802810"/>
            <a:ext cx="3752684" cy="489440"/>
          </a:xfrm>
          <a:prstGeom prst="homePlate">
            <a:avLst/>
          </a:prstGeom>
          <a:solidFill>
            <a:schemeClr val="accent2">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err="1">
                <a:solidFill>
                  <a:schemeClr val="tx1"/>
                </a:solidFill>
                <a:latin typeface="Times New Roman" panose="02020603050405020304" pitchFamily="18" charset="0"/>
                <a:cs typeface="Times New Roman" panose="02020603050405020304" pitchFamily="18" charset="0"/>
              </a:rPr>
              <a:t>Centralized</a:t>
            </a:r>
            <a:r>
              <a:rPr lang="it-IT">
                <a:solidFill>
                  <a:schemeClr val="tx1"/>
                </a:solidFill>
                <a:latin typeface="Times New Roman" panose="02020603050405020304" pitchFamily="18" charset="0"/>
                <a:cs typeface="Times New Roman" panose="02020603050405020304" pitchFamily="18" charset="0"/>
              </a:rPr>
              <a:t> </a:t>
            </a:r>
            <a:r>
              <a:rPr lang="it-IT" err="1">
                <a:solidFill>
                  <a:schemeClr val="tx1"/>
                </a:solidFill>
                <a:latin typeface="Times New Roman" panose="02020603050405020304" pitchFamily="18" charset="0"/>
                <a:cs typeface="Times New Roman" panose="02020603050405020304" pitchFamily="18" charset="0"/>
              </a:rPr>
              <a:t>thermal</a:t>
            </a:r>
            <a:r>
              <a:rPr lang="it-IT">
                <a:solidFill>
                  <a:schemeClr val="tx1"/>
                </a:solidFill>
                <a:latin typeface="Times New Roman" panose="02020603050405020304" pitchFamily="18" charset="0"/>
                <a:cs typeface="Times New Roman" panose="02020603050405020304" pitchFamily="18" charset="0"/>
              </a:rPr>
              <a:t> energy production.</a:t>
            </a:r>
            <a:endParaRPr lang="it-IT" i="1">
              <a:solidFill>
                <a:schemeClr val="tx1"/>
              </a:solidFill>
              <a:latin typeface="Times New Roman" panose="02020603050405020304" pitchFamily="18" charset="0"/>
              <a:cs typeface="Times New Roman" panose="02020603050405020304" pitchFamily="18" charset="0"/>
            </a:endParaRPr>
          </a:p>
        </p:txBody>
      </p:sp>
      <p:sp>
        <p:nvSpPr>
          <p:cNvPr id="27" name="Pentagono 21">
            <a:extLst>
              <a:ext uri="{FF2B5EF4-FFF2-40B4-BE49-F238E27FC236}">
                <a16:creationId xmlns:a16="http://schemas.microsoft.com/office/drawing/2014/main" id="{8755B201-FC47-4878-AD9A-90B9AFD0C7CE}"/>
              </a:ext>
            </a:extLst>
          </p:cNvPr>
          <p:cNvSpPr/>
          <p:nvPr/>
        </p:nvSpPr>
        <p:spPr>
          <a:xfrm>
            <a:off x="5314771" y="3382347"/>
            <a:ext cx="3752684" cy="661654"/>
          </a:xfrm>
          <a:prstGeom prst="homePlate">
            <a:avLst>
              <a:gd name="adj" fmla="val 35964"/>
            </a:avLst>
          </a:prstGeom>
          <a:solidFill>
            <a:schemeClr val="accent2">
              <a:lumMod val="75000"/>
            </a:schemeClr>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bg1"/>
                </a:solidFill>
                <a:latin typeface="Times New Roman" panose="02020603050405020304" pitchFamily="18" charset="0"/>
                <a:cs typeface="Times New Roman" panose="02020603050405020304" pitchFamily="18" charset="0"/>
              </a:rPr>
              <a:t>Integration of </a:t>
            </a:r>
            <a:r>
              <a:rPr lang="it-IT" err="1">
                <a:solidFill>
                  <a:schemeClr val="bg1"/>
                </a:solidFill>
                <a:latin typeface="Times New Roman" panose="02020603050405020304" pitchFamily="18" charset="0"/>
                <a:cs typeface="Times New Roman" panose="02020603050405020304" pitchFamily="18" charset="0"/>
              </a:rPr>
              <a:t>renewable</a:t>
            </a:r>
            <a:r>
              <a:rPr lang="it-IT">
                <a:solidFill>
                  <a:schemeClr val="bg1"/>
                </a:solidFill>
                <a:latin typeface="Times New Roman" panose="02020603050405020304" pitchFamily="18" charset="0"/>
                <a:cs typeface="Times New Roman" panose="02020603050405020304" pitchFamily="18" charset="0"/>
              </a:rPr>
              <a:t> energy technologies.</a:t>
            </a:r>
          </a:p>
        </p:txBody>
      </p:sp>
      <p:sp>
        <p:nvSpPr>
          <p:cNvPr id="28" name="Pentagono 22">
            <a:extLst>
              <a:ext uri="{FF2B5EF4-FFF2-40B4-BE49-F238E27FC236}">
                <a16:creationId xmlns:a16="http://schemas.microsoft.com/office/drawing/2014/main" id="{7F7B9E1B-85CC-4FF5-9A02-7069069F4F17}"/>
              </a:ext>
            </a:extLst>
          </p:cNvPr>
          <p:cNvSpPr/>
          <p:nvPr/>
        </p:nvSpPr>
        <p:spPr>
          <a:xfrm>
            <a:off x="5314770" y="4168484"/>
            <a:ext cx="3752685" cy="992494"/>
          </a:xfrm>
          <a:prstGeom prst="homePlate">
            <a:avLst>
              <a:gd name="adj" fmla="val 34062"/>
            </a:avLst>
          </a:prstGeom>
          <a:solidFill>
            <a:schemeClr val="accent2">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tx1"/>
                </a:solidFill>
                <a:latin typeface="Times New Roman" panose="02020603050405020304" pitchFamily="18" charset="0"/>
                <a:cs typeface="Times New Roman" panose="02020603050405020304" pitchFamily="18" charset="0"/>
              </a:rPr>
              <a:t>Use of </a:t>
            </a:r>
            <a:r>
              <a:rPr lang="it-IT" err="1">
                <a:solidFill>
                  <a:schemeClr val="tx1"/>
                </a:solidFill>
                <a:latin typeface="Times New Roman" panose="02020603050405020304" pitchFamily="18" charset="0"/>
                <a:cs typeface="Times New Roman" panose="02020603050405020304" pitchFamily="18" charset="0"/>
              </a:rPr>
              <a:t>thermal</a:t>
            </a:r>
            <a:r>
              <a:rPr lang="it-IT">
                <a:solidFill>
                  <a:schemeClr val="tx1"/>
                </a:solidFill>
                <a:latin typeface="Times New Roman" panose="02020603050405020304" pitchFamily="18" charset="0"/>
                <a:cs typeface="Times New Roman" panose="02020603050405020304" pitchFamily="18" charset="0"/>
              </a:rPr>
              <a:t> energy storages (TES) to reduce </a:t>
            </a:r>
            <a:r>
              <a:rPr lang="it-IT" err="1">
                <a:solidFill>
                  <a:schemeClr val="tx1"/>
                </a:solidFill>
                <a:latin typeface="Times New Roman" panose="02020603050405020304" pitchFamily="18" charset="0"/>
                <a:cs typeface="Times New Roman" panose="02020603050405020304" pitchFamily="18" charset="0"/>
              </a:rPr>
              <a:t>peak</a:t>
            </a:r>
            <a:r>
              <a:rPr lang="it-IT">
                <a:solidFill>
                  <a:schemeClr val="tx1"/>
                </a:solidFill>
                <a:latin typeface="Times New Roman" panose="02020603050405020304" pitchFamily="18" charset="0"/>
                <a:cs typeface="Times New Roman" panose="02020603050405020304" pitchFamily="18" charset="0"/>
              </a:rPr>
              <a:t> network flows.</a:t>
            </a:r>
            <a:endParaRPr lang="it-IT" i="1">
              <a:solidFill>
                <a:schemeClr val="tx1"/>
              </a:solidFill>
              <a:latin typeface="Times New Roman" panose="02020603050405020304" pitchFamily="18" charset="0"/>
              <a:cs typeface="Times New Roman" panose="02020603050405020304" pitchFamily="18" charset="0"/>
            </a:endParaRPr>
          </a:p>
        </p:txBody>
      </p:sp>
      <p:sp>
        <p:nvSpPr>
          <p:cNvPr id="29" name="Google Shape;325;p37">
            <a:extLst>
              <a:ext uri="{FF2B5EF4-FFF2-40B4-BE49-F238E27FC236}">
                <a16:creationId xmlns:a16="http://schemas.microsoft.com/office/drawing/2014/main" id="{BE68CEA4-ADF0-437D-9CC2-4108622D5898}"/>
              </a:ext>
            </a:extLst>
          </p:cNvPr>
          <p:cNvSpPr/>
          <p:nvPr/>
        </p:nvSpPr>
        <p:spPr>
          <a:xfrm>
            <a:off x="90722" y="4889506"/>
            <a:ext cx="2380977" cy="989296"/>
          </a:xfrm>
          <a:prstGeom prst="rect">
            <a:avLst/>
          </a:prstGeom>
          <a:solidFill>
            <a:schemeClr val="accent2">
              <a:lumMod val="75000"/>
            </a:schemeClr>
          </a:solidFill>
          <a:ln>
            <a:noFill/>
          </a:ln>
        </p:spPr>
        <p:txBody>
          <a:bodyPr spcFirstLastPara="1" wrap="square" lIns="68569" tIns="68569" rIns="68569" bIns="68569" anchor="ctr" anchorCtr="0">
            <a:noAutofit/>
          </a:bodyPr>
          <a:lstStyle/>
          <a:p>
            <a:pPr lvl="0"/>
            <a:r>
              <a:rPr lang="en-US">
                <a:solidFill>
                  <a:schemeClr val="bg1"/>
                </a:solidFill>
                <a:latin typeface="Times New Roman" panose="02020603050405020304" pitchFamily="18" charset="0"/>
                <a:cs typeface="Times New Roman" panose="02020603050405020304" pitchFamily="18" charset="0"/>
              </a:rPr>
              <a:t>Integration of HPs and low-temperature renewable sources. </a:t>
            </a:r>
          </a:p>
        </p:txBody>
      </p:sp>
      <p:sp>
        <p:nvSpPr>
          <p:cNvPr id="30" name="Google Shape;3329;p56">
            <a:extLst>
              <a:ext uri="{FF2B5EF4-FFF2-40B4-BE49-F238E27FC236}">
                <a16:creationId xmlns:a16="http://schemas.microsoft.com/office/drawing/2014/main" id="{43C179A2-14CD-40D9-8679-57A89830FA1D}"/>
              </a:ext>
            </a:extLst>
          </p:cNvPr>
          <p:cNvSpPr/>
          <p:nvPr/>
        </p:nvSpPr>
        <p:spPr>
          <a:xfrm>
            <a:off x="2482237" y="5774836"/>
            <a:ext cx="414353" cy="286449"/>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tx1"/>
          </a:solidFill>
          <a:ln>
            <a:noFill/>
          </a:ln>
        </p:spPr>
        <p:txBody>
          <a:bodyPr spcFirstLastPara="1" wrap="square" lIns="68569" tIns="68569" rIns="68569" bIns="68569" anchor="ctr" anchorCtr="0">
            <a:noAutofit/>
          </a:bodyPr>
          <a:lstStyle/>
          <a:p>
            <a:pPr>
              <a:spcBef>
                <a:spcPts val="0"/>
              </a:spcBef>
              <a:spcAft>
                <a:spcPts val="0"/>
              </a:spcAft>
            </a:pPr>
            <a:endParaRPr>
              <a:solidFill>
                <a:schemeClr val="tx1">
                  <a:lumMod val="50000"/>
                </a:schemeClr>
              </a:solidFill>
              <a:latin typeface="Times New Roman" panose="02020603050405020304" pitchFamily="18" charset="0"/>
              <a:cs typeface="Times New Roman" panose="02020603050405020304" pitchFamily="18" charset="0"/>
            </a:endParaRPr>
          </a:p>
        </p:txBody>
      </p:sp>
      <p:sp>
        <p:nvSpPr>
          <p:cNvPr id="31" name="Rettangolo arrotondato 17">
            <a:extLst>
              <a:ext uri="{FF2B5EF4-FFF2-40B4-BE49-F238E27FC236}">
                <a16:creationId xmlns:a16="http://schemas.microsoft.com/office/drawing/2014/main" id="{E7D14342-D33F-4FFB-A1E2-4BC50CE62136}"/>
              </a:ext>
            </a:extLst>
          </p:cNvPr>
          <p:cNvSpPr/>
          <p:nvPr/>
        </p:nvSpPr>
        <p:spPr>
          <a:xfrm>
            <a:off x="2871875" y="5296108"/>
            <a:ext cx="1785098" cy="1165387"/>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err="1">
                <a:solidFill>
                  <a:schemeClr val="tx1"/>
                </a:solidFill>
                <a:latin typeface="Times New Roman" panose="02020603050405020304" pitchFamily="18" charset="0"/>
                <a:cs typeface="Times New Roman" panose="02020603050405020304" pitchFamily="18" charset="0"/>
              </a:rPr>
              <a:t>Different</a:t>
            </a:r>
            <a:r>
              <a:rPr lang="it-IT">
                <a:solidFill>
                  <a:schemeClr val="tx1"/>
                </a:solidFill>
                <a:latin typeface="Times New Roman" panose="02020603050405020304" pitchFamily="18" charset="0"/>
                <a:cs typeface="Times New Roman" panose="02020603050405020304" pitchFamily="18" charset="0"/>
              </a:rPr>
              <a:t> </a:t>
            </a:r>
            <a:r>
              <a:rPr lang="it-IT" err="1">
                <a:solidFill>
                  <a:schemeClr val="tx1"/>
                </a:solidFill>
                <a:latin typeface="Times New Roman" panose="02020603050405020304" pitchFamily="18" charset="0"/>
                <a:cs typeface="Times New Roman" panose="02020603050405020304" pitchFamily="18" charset="0"/>
              </a:rPr>
              <a:t>pipings</a:t>
            </a:r>
            <a:r>
              <a:rPr lang="it-IT">
                <a:solidFill>
                  <a:schemeClr val="tx1"/>
                </a:solidFill>
                <a:latin typeface="Times New Roman" panose="02020603050405020304" pitchFamily="18" charset="0"/>
                <a:cs typeface="Times New Roman" panose="02020603050405020304" pitchFamily="18" charset="0"/>
              </a:rPr>
              <a:t> for </a:t>
            </a:r>
            <a:r>
              <a:rPr lang="it-IT" err="1">
                <a:solidFill>
                  <a:schemeClr val="tx1"/>
                </a:solidFill>
                <a:latin typeface="Times New Roman" panose="02020603050405020304" pitchFamily="18" charset="0"/>
                <a:cs typeface="Times New Roman" panose="02020603050405020304" pitchFamily="18" charset="0"/>
              </a:rPr>
              <a:t>heating</a:t>
            </a:r>
            <a:r>
              <a:rPr lang="it-IT">
                <a:solidFill>
                  <a:schemeClr val="tx1"/>
                </a:solidFill>
                <a:latin typeface="Times New Roman" panose="02020603050405020304" pitchFamily="18" charset="0"/>
                <a:cs typeface="Times New Roman" panose="02020603050405020304" pitchFamily="18" charset="0"/>
              </a:rPr>
              <a:t> and </a:t>
            </a:r>
            <a:r>
              <a:rPr lang="it-IT" err="1">
                <a:solidFill>
                  <a:schemeClr val="tx1"/>
                </a:solidFill>
                <a:latin typeface="Times New Roman" panose="02020603050405020304" pitchFamily="18" charset="0"/>
                <a:cs typeface="Times New Roman" panose="02020603050405020304" pitchFamily="18" charset="0"/>
              </a:rPr>
              <a:t>cooling</a:t>
            </a:r>
            <a:endParaRPr lang="it-IT" b="1">
              <a:solidFill>
                <a:schemeClr val="tx1"/>
              </a:solidFill>
              <a:latin typeface="Times New Roman" panose="02020603050405020304" pitchFamily="18" charset="0"/>
              <a:cs typeface="Times New Roman" panose="02020603050405020304" pitchFamily="18" charset="0"/>
            </a:endParaRPr>
          </a:p>
        </p:txBody>
      </p:sp>
      <p:sp>
        <p:nvSpPr>
          <p:cNvPr id="32" name="Ovale 31">
            <a:extLst>
              <a:ext uri="{FF2B5EF4-FFF2-40B4-BE49-F238E27FC236}">
                <a16:creationId xmlns:a16="http://schemas.microsoft.com/office/drawing/2014/main" id="{6F4574A2-E08D-41CB-925A-D4B03A32311E}"/>
              </a:ext>
            </a:extLst>
          </p:cNvPr>
          <p:cNvSpPr/>
          <p:nvPr/>
        </p:nvSpPr>
        <p:spPr>
          <a:xfrm>
            <a:off x="3236272" y="2658934"/>
            <a:ext cx="1016585" cy="723413"/>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3" name="Ovale 32">
            <a:extLst>
              <a:ext uri="{FF2B5EF4-FFF2-40B4-BE49-F238E27FC236}">
                <a16:creationId xmlns:a16="http://schemas.microsoft.com/office/drawing/2014/main" id="{77465B41-9457-4EB5-BF91-78220D292B6F}"/>
              </a:ext>
            </a:extLst>
          </p:cNvPr>
          <p:cNvSpPr/>
          <p:nvPr/>
        </p:nvSpPr>
        <p:spPr>
          <a:xfrm>
            <a:off x="1940055" y="3292250"/>
            <a:ext cx="1034935" cy="83884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5" name="Ovale 34">
            <a:extLst>
              <a:ext uri="{FF2B5EF4-FFF2-40B4-BE49-F238E27FC236}">
                <a16:creationId xmlns:a16="http://schemas.microsoft.com/office/drawing/2014/main" id="{41A01F0E-33CF-4D3C-80F7-6D7C96FE1094}"/>
              </a:ext>
            </a:extLst>
          </p:cNvPr>
          <p:cNvSpPr/>
          <p:nvPr/>
        </p:nvSpPr>
        <p:spPr>
          <a:xfrm>
            <a:off x="2176293" y="2623031"/>
            <a:ext cx="928397" cy="70355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6" name="Google Shape;325;p37">
            <a:extLst>
              <a:ext uri="{FF2B5EF4-FFF2-40B4-BE49-F238E27FC236}">
                <a16:creationId xmlns:a16="http://schemas.microsoft.com/office/drawing/2014/main" id="{4B8910BF-AB0E-4488-B934-D5ADFA0AF864}"/>
              </a:ext>
            </a:extLst>
          </p:cNvPr>
          <p:cNvSpPr/>
          <p:nvPr/>
        </p:nvSpPr>
        <p:spPr>
          <a:xfrm>
            <a:off x="5314769" y="5244769"/>
            <a:ext cx="3829231" cy="875463"/>
          </a:xfrm>
          <a:prstGeom prst="rect">
            <a:avLst/>
          </a:prstGeom>
          <a:solidFill>
            <a:schemeClr val="accent2">
              <a:lumMod val="75000"/>
            </a:schemeClr>
          </a:solidFill>
          <a:ln>
            <a:noFill/>
          </a:ln>
        </p:spPr>
        <p:txBody>
          <a:bodyPr spcFirstLastPara="1" wrap="square" lIns="68569" tIns="68569" rIns="68569" bIns="68569" anchor="ctr" anchorCtr="0">
            <a:noAutofit/>
          </a:bodyPr>
          <a:lstStyle/>
          <a:p>
            <a:r>
              <a:rPr lang="en-US">
                <a:solidFill>
                  <a:schemeClr val="bg1"/>
                </a:solidFill>
                <a:latin typeface="Times New Roman" panose="02020603050405020304" pitchFamily="18" charset="0"/>
                <a:cs typeface="Times New Roman" panose="02020603050405020304" pitchFamily="18" charset="0"/>
              </a:rPr>
              <a:t>The system is not able to simultaneously match both buildings heating and cooling demands</a:t>
            </a:r>
            <a:endParaRPr>
              <a:solidFill>
                <a:schemeClr val="bg1"/>
              </a:solidFill>
              <a:latin typeface="Times New Roman" panose="02020603050405020304" pitchFamily="18" charset="0"/>
              <a:cs typeface="Times New Roman" panose="02020603050405020304" pitchFamily="18" charset="0"/>
            </a:endParaRPr>
          </a:p>
        </p:txBody>
      </p:sp>
      <p:sp>
        <p:nvSpPr>
          <p:cNvPr id="37" name="Google Shape;3329;p56">
            <a:extLst>
              <a:ext uri="{FF2B5EF4-FFF2-40B4-BE49-F238E27FC236}">
                <a16:creationId xmlns:a16="http://schemas.microsoft.com/office/drawing/2014/main" id="{75F15F2A-92E4-480A-BFA4-8F2EE2B3BB15}"/>
              </a:ext>
            </a:extLst>
          </p:cNvPr>
          <p:cNvSpPr/>
          <p:nvPr/>
        </p:nvSpPr>
        <p:spPr>
          <a:xfrm rot="10800000" flipH="1">
            <a:off x="4662243" y="5956161"/>
            <a:ext cx="414353" cy="286449"/>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tx1"/>
          </a:solidFill>
          <a:ln>
            <a:noFill/>
          </a:ln>
        </p:spPr>
        <p:txBody>
          <a:bodyPr spcFirstLastPara="1" wrap="square" lIns="68569" tIns="68569" rIns="68569" bIns="68569" anchor="ctr" anchorCtr="0">
            <a:noAutofit/>
          </a:bodyPr>
          <a:lstStyle/>
          <a:p>
            <a:pPr>
              <a:spcBef>
                <a:spcPts val="0"/>
              </a:spcBef>
              <a:spcAft>
                <a:spcPts val="0"/>
              </a:spcAft>
            </a:pPr>
            <a:endParaRPr>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Segnaposto numero diapositiva 5">
            <a:extLst>
              <a:ext uri="{FF2B5EF4-FFF2-40B4-BE49-F238E27FC236}">
                <a16:creationId xmlns:a16="http://schemas.microsoft.com/office/drawing/2014/main" id="{30EEA34C-5946-35E5-0108-B4CF74361B07}"/>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23</a:t>
            </a:fld>
            <a:endParaRPr lang="it-IT"/>
          </a:p>
        </p:txBody>
      </p:sp>
      <p:sp>
        <p:nvSpPr>
          <p:cNvPr id="7" name="Titolo 1">
            <a:extLst>
              <a:ext uri="{FF2B5EF4-FFF2-40B4-BE49-F238E27FC236}">
                <a16:creationId xmlns:a16="http://schemas.microsoft.com/office/drawing/2014/main" id="{F922E8B3-9424-3676-7F53-938FD6854860}"/>
              </a:ext>
            </a:extLst>
          </p:cNvPr>
          <p:cNvSpPr>
            <a:spLocks noGrp="1"/>
          </p:cNvSpPr>
          <p:nvPr>
            <p:ph type="title"/>
          </p:nvPr>
        </p:nvSpPr>
        <p:spPr>
          <a:xfrm>
            <a:off x="457200" y="33338"/>
            <a:ext cx="8229600" cy="1079501"/>
          </a:xfrm>
        </p:spPr>
        <p:txBody>
          <a:bodyPr>
            <a:normAutofit/>
          </a:bodyPr>
          <a:lstStyle/>
          <a:p>
            <a:pPr algn="ctr" eaLnBrk="1" fontAlgn="auto" hangingPunct="1">
              <a:spcAft>
                <a:spcPts val="0"/>
              </a:spcAft>
              <a:defRPr/>
            </a:pPr>
            <a:r>
              <a:rPr lang="en-US" sz="4000"/>
              <a:t>4</a:t>
            </a:r>
            <a:r>
              <a:rPr lang="en-US" sz="4000" baseline="30000"/>
              <a:t>th</a:t>
            </a:r>
            <a:r>
              <a:rPr lang="en-US" sz="4000"/>
              <a:t> generation DHC</a:t>
            </a:r>
            <a:endParaRPr lang="en-US" altLang="it-IT" sz="4000">
              <a:solidFill>
                <a:schemeClr val="tx1">
                  <a:lumMod val="75000"/>
                  <a:lumOff val="25000"/>
                </a:schemeClr>
              </a:solidFill>
              <a:effectLst>
                <a:outerShdw blurRad="38100" dist="38100" dir="2700000" algn="tl">
                  <a:srgbClr val="000000">
                    <a:alpha val="43137"/>
                  </a:srgbClr>
                </a:outerShdw>
              </a:effectLst>
            </a:endParaRPr>
          </a:p>
        </p:txBody>
      </p:sp>
      <p:sp>
        <p:nvSpPr>
          <p:cNvPr id="2" name="Google Shape;325;p37">
            <a:extLst>
              <a:ext uri="{FF2B5EF4-FFF2-40B4-BE49-F238E27FC236}">
                <a16:creationId xmlns:a16="http://schemas.microsoft.com/office/drawing/2014/main" id="{3112AB93-FB24-2465-CE52-837B24855CAA}"/>
              </a:ext>
            </a:extLst>
          </p:cNvPr>
          <p:cNvSpPr/>
          <p:nvPr/>
        </p:nvSpPr>
        <p:spPr>
          <a:xfrm>
            <a:off x="76545" y="5986387"/>
            <a:ext cx="2380977" cy="871613"/>
          </a:xfrm>
          <a:prstGeom prst="rect">
            <a:avLst/>
          </a:prstGeom>
          <a:solidFill>
            <a:schemeClr val="accent2">
              <a:lumMod val="75000"/>
            </a:schemeClr>
          </a:solidFill>
          <a:ln>
            <a:noFill/>
          </a:ln>
        </p:spPr>
        <p:txBody>
          <a:bodyPr spcFirstLastPara="1" wrap="square" lIns="68569" tIns="68569" rIns="68569" bIns="68569" anchor="ctr" anchorCtr="0">
            <a:noAutofit/>
          </a:bodyPr>
          <a:lstStyle/>
          <a:p>
            <a:pPr lvl="0"/>
            <a:r>
              <a:rPr lang="en-US">
                <a:solidFill>
                  <a:schemeClr val="bg1"/>
                </a:solidFill>
                <a:latin typeface="Times New Roman" panose="02020603050405020304" pitchFamily="18" charset="0"/>
                <a:cs typeface="Times New Roman" panose="02020603050405020304" pitchFamily="18" charset="0"/>
              </a:rPr>
              <a:t>Temperatures of heating and cooling loops are different.</a:t>
            </a:r>
          </a:p>
        </p:txBody>
      </p:sp>
      <p:sp>
        <p:nvSpPr>
          <p:cNvPr id="3" name="Google Shape;325;p37">
            <a:extLst>
              <a:ext uri="{FF2B5EF4-FFF2-40B4-BE49-F238E27FC236}">
                <a16:creationId xmlns:a16="http://schemas.microsoft.com/office/drawing/2014/main" id="{51971EB3-E3A8-3B23-FA10-BABB7A156CA2}"/>
              </a:ext>
            </a:extLst>
          </p:cNvPr>
          <p:cNvSpPr/>
          <p:nvPr/>
        </p:nvSpPr>
        <p:spPr>
          <a:xfrm>
            <a:off x="5314769" y="6204023"/>
            <a:ext cx="3829231" cy="653977"/>
          </a:xfrm>
          <a:prstGeom prst="rect">
            <a:avLst/>
          </a:prstGeom>
          <a:solidFill>
            <a:schemeClr val="accent2">
              <a:lumMod val="75000"/>
            </a:schemeClr>
          </a:solidFill>
          <a:ln>
            <a:noFill/>
          </a:ln>
        </p:spPr>
        <p:txBody>
          <a:bodyPr spcFirstLastPara="1" wrap="square" lIns="68569" tIns="68569" rIns="68569" bIns="68569" anchor="ctr" anchorCtr="0">
            <a:noAutofit/>
          </a:bodyPr>
          <a:lstStyle/>
          <a:p>
            <a:r>
              <a:rPr lang="en-US">
                <a:solidFill>
                  <a:schemeClr val="bg1"/>
                </a:solidFill>
                <a:latin typeface="Times New Roman" panose="02020603050405020304" pitchFamily="18" charset="0"/>
                <a:cs typeface="Times New Roman" panose="02020603050405020304" pitchFamily="18" charset="0"/>
              </a:rPr>
              <a:t>The centralized production is not feasible for all the urban areas</a:t>
            </a:r>
            <a:endParaRPr>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1231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1313CD4-6FE3-4AF1-8BA4-C11998CF6793}"/>
              </a:ext>
            </a:extLst>
          </p:cNvPr>
          <p:cNvSpPr>
            <a:spLocks noChangeArrowheads="1"/>
          </p:cNvSpPr>
          <p:nvPr/>
        </p:nvSpPr>
        <p:spPr bwMode="auto">
          <a:xfrm>
            <a:off x="0" y="934441"/>
            <a:ext cx="65" cy="188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685800" eaLnBrk="0" hangingPunct="0"/>
            <a:endParaRPr lang="it-IT" altLang="it-IT" sz="1350">
              <a:latin typeface="Arial" panose="020B0604020202020204" pitchFamily="34" charset="0"/>
            </a:endParaRPr>
          </a:p>
        </p:txBody>
      </p:sp>
      <p:pic>
        <p:nvPicPr>
          <p:cNvPr id="23" name="Picture 2" descr="https://d2grids.com/wp-content/uploads/2020/07/Sch%C3%A9ma-5G-1-768x451.jpg">
            <a:extLst>
              <a:ext uri="{FF2B5EF4-FFF2-40B4-BE49-F238E27FC236}">
                <a16:creationId xmlns:a16="http://schemas.microsoft.com/office/drawing/2014/main" id="{D20A5CBD-4394-4845-9747-F9B0EE638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33" t="13451" r="4394" b="3321"/>
          <a:stretch/>
        </p:blipFill>
        <p:spPr bwMode="auto">
          <a:xfrm>
            <a:off x="64345" y="1759636"/>
            <a:ext cx="5673437" cy="3162742"/>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341;p38">
            <a:extLst>
              <a:ext uri="{FF2B5EF4-FFF2-40B4-BE49-F238E27FC236}">
                <a16:creationId xmlns:a16="http://schemas.microsoft.com/office/drawing/2014/main" id="{437401B0-AA68-4D8F-998E-0D8A02FAEDF5}"/>
              </a:ext>
            </a:extLst>
          </p:cNvPr>
          <p:cNvSpPr txBox="1">
            <a:spLocks/>
          </p:cNvSpPr>
          <p:nvPr/>
        </p:nvSpPr>
        <p:spPr>
          <a:xfrm>
            <a:off x="3615132" y="3118619"/>
            <a:ext cx="2122650" cy="3656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3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4000" b="1" i="0" u="none" strike="noStrike" cap="none">
                <a:solidFill>
                  <a:schemeClr val="dk1"/>
                </a:solidFill>
                <a:latin typeface="Livvic"/>
                <a:ea typeface="Livvic"/>
                <a:cs typeface="Livvic"/>
                <a:sym typeface="Livvic"/>
              </a:defRPr>
            </a:lvl9pPr>
          </a:lstStyle>
          <a:p>
            <a:pPr algn="ctr"/>
            <a:r>
              <a:rPr lang="es" sz="2400" kern="0">
                <a:solidFill>
                  <a:schemeClr val="lt1"/>
                </a:solidFill>
                <a:latin typeface="Times New Roman" panose="02020603050405020304" pitchFamily="18" charset="0"/>
                <a:cs typeface="Times New Roman" panose="02020603050405020304" pitchFamily="18" charset="0"/>
              </a:rPr>
              <a:t>2,000 </a:t>
            </a:r>
          </a:p>
        </p:txBody>
      </p:sp>
      <p:sp>
        <p:nvSpPr>
          <p:cNvPr id="25" name="Pentagono 7">
            <a:extLst>
              <a:ext uri="{FF2B5EF4-FFF2-40B4-BE49-F238E27FC236}">
                <a16:creationId xmlns:a16="http://schemas.microsoft.com/office/drawing/2014/main" id="{306CF7D0-7BEF-4A91-95CE-554A6CF1DCD9}"/>
              </a:ext>
            </a:extLst>
          </p:cNvPr>
          <p:cNvSpPr/>
          <p:nvPr/>
        </p:nvSpPr>
        <p:spPr>
          <a:xfrm>
            <a:off x="5921990" y="1844824"/>
            <a:ext cx="3157664" cy="666502"/>
          </a:xfrm>
          <a:prstGeom prst="homePlate">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err="1">
                <a:solidFill>
                  <a:schemeClr val="bg1"/>
                </a:solidFill>
                <a:latin typeface="Times New Roman" panose="02020603050405020304" pitchFamily="18" charset="0"/>
                <a:cs typeface="Times New Roman" panose="02020603050405020304" pitchFamily="18" charset="0"/>
              </a:rPr>
              <a:t>Neutral</a:t>
            </a:r>
            <a:r>
              <a:rPr lang="it-IT">
                <a:solidFill>
                  <a:schemeClr val="bg1"/>
                </a:solidFill>
                <a:latin typeface="Times New Roman" panose="02020603050405020304" pitchFamily="18" charset="0"/>
                <a:cs typeface="Times New Roman" panose="02020603050405020304" pitchFamily="18" charset="0"/>
              </a:rPr>
              <a:t> </a:t>
            </a:r>
            <a:r>
              <a:rPr lang="it-IT" err="1">
                <a:solidFill>
                  <a:schemeClr val="bg1"/>
                </a:solidFill>
                <a:latin typeface="Times New Roman" panose="02020603050405020304" pitchFamily="18" charset="0"/>
                <a:cs typeface="Times New Roman" panose="02020603050405020304" pitchFamily="18" charset="0"/>
              </a:rPr>
              <a:t>operating</a:t>
            </a:r>
            <a:r>
              <a:rPr lang="it-IT">
                <a:solidFill>
                  <a:schemeClr val="bg1"/>
                </a:solidFill>
                <a:latin typeface="Times New Roman" panose="02020603050405020304" pitchFamily="18" charset="0"/>
                <a:cs typeface="Times New Roman" panose="02020603050405020304" pitchFamily="18" charset="0"/>
              </a:rPr>
              <a:t> temperature</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-5 °C→35 °C </a:t>
            </a:r>
          </a:p>
        </p:txBody>
      </p:sp>
      <p:sp>
        <p:nvSpPr>
          <p:cNvPr id="26" name="Pentagono 20">
            <a:extLst>
              <a:ext uri="{FF2B5EF4-FFF2-40B4-BE49-F238E27FC236}">
                <a16:creationId xmlns:a16="http://schemas.microsoft.com/office/drawing/2014/main" id="{ECDA507D-19D8-4D7F-B2AB-77B6C32DA34A}"/>
              </a:ext>
            </a:extLst>
          </p:cNvPr>
          <p:cNvSpPr/>
          <p:nvPr/>
        </p:nvSpPr>
        <p:spPr>
          <a:xfrm>
            <a:off x="5921990" y="2658935"/>
            <a:ext cx="3157664" cy="584376"/>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tx1"/>
                </a:solidFill>
                <a:latin typeface="Times New Roman" panose="02020603050405020304" pitchFamily="18" charset="0"/>
                <a:cs typeface="Times New Roman" panose="02020603050405020304" pitchFamily="18" charset="0"/>
              </a:rPr>
              <a:t>Bi-</a:t>
            </a:r>
            <a:r>
              <a:rPr lang="it-IT" err="1">
                <a:solidFill>
                  <a:schemeClr val="tx1"/>
                </a:solidFill>
                <a:latin typeface="Times New Roman" panose="02020603050405020304" pitchFamily="18" charset="0"/>
                <a:cs typeface="Times New Roman" panose="02020603050405020304" pitchFamily="18" charset="0"/>
              </a:rPr>
              <a:t>directional</a:t>
            </a:r>
            <a:r>
              <a:rPr lang="it-IT">
                <a:solidFill>
                  <a:schemeClr val="tx1"/>
                </a:solidFill>
                <a:latin typeface="Times New Roman" panose="02020603050405020304" pitchFamily="18" charset="0"/>
                <a:cs typeface="Times New Roman" panose="02020603050405020304" pitchFamily="18" charset="0"/>
              </a:rPr>
              <a:t> low temperature networks.</a:t>
            </a:r>
            <a:endParaRPr lang="it-IT" i="1">
              <a:solidFill>
                <a:schemeClr val="tx1"/>
              </a:solidFill>
              <a:latin typeface="Times New Roman" panose="02020603050405020304" pitchFamily="18" charset="0"/>
              <a:cs typeface="Times New Roman" panose="02020603050405020304" pitchFamily="18" charset="0"/>
            </a:endParaRPr>
          </a:p>
        </p:txBody>
      </p:sp>
      <p:sp>
        <p:nvSpPr>
          <p:cNvPr id="27" name="Pentagono 21">
            <a:extLst>
              <a:ext uri="{FF2B5EF4-FFF2-40B4-BE49-F238E27FC236}">
                <a16:creationId xmlns:a16="http://schemas.microsoft.com/office/drawing/2014/main" id="{8755B201-FC47-4878-AD9A-90B9AFD0C7CE}"/>
              </a:ext>
            </a:extLst>
          </p:cNvPr>
          <p:cNvSpPr/>
          <p:nvPr/>
        </p:nvSpPr>
        <p:spPr>
          <a:xfrm>
            <a:off x="5921990" y="3371851"/>
            <a:ext cx="3157664" cy="777717"/>
          </a:xfrm>
          <a:prstGeom prst="homePlate">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bg1"/>
                </a:solidFill>
                <a:latin typeface="Times New Roman" panose="02020603050405020304" pitchFamily="18" charset="0"/>
                <a:cs typeface="Times New Roman" panose="02020603050405020304" pitchFamily="18" charset="0"/>
              </a:rPr>
              <a:t>Use of </a:t>
            </a:r>
            <a:r>
              <a:rPr lang="it-IT" err="1">
                <a:solidFill>
                  <a:schemeClr val="bg1"/>
                </a:solidFill>
                <a:latin typeface="Times New Roman" panose="02020603050405020304" pitchFamily="18" charset="0"/>
                <a:cs typeface="Times New Roman" panose="02020603050405020304" pitchFamily="18" charset="0"/>
              </a:rPr>
              <a:t>hybrid</a:t>
            </a:r>
            <a:r>
              <a:rPr lang="it-IT">
                <a:solidFill>
                  <a:schemeClr val="bg1"/>
                </a:solidFill>
                <a:latin typeface="Times New Roman" panose="02020603050405020304" pitchFamily="18" charset="0"/>
                <a:cs typeface="Times New Roman" panose="02020603050405020304" pitchFamily="18" charset="0"/>
              </a:rPr>
              <a:t> </a:t>
            </a:r>
            <a:r>
              <a:rPr lang="it-IT" err="1">
                <a:solidFill>
                  <a:schemeClr val="bg1"/>
                </a:solidFill>
                <a:latin typeface="Times New Roman" panose="02020603050405020304" pitchFamily="18" charset="0"/>
                <a:cs typeface="Times New Roman" panose="02020603050405020304" pitchFamily="18" charset="0"/>
              </a:rPr>
              <a:t>substations</a:t>
            </a:r>
            <a:r>
              <a:rPr lang="it-IT">
                <a:solidFill>
                  <a:schemeClr val="bg1"/>
                </a:solidFill>
                <a:latin typeface="Times New Roman" panose="02020603050405020304" pitchFamily="18" charset="0"/>
                <a:cs typeface="Times New Roman" panose="02020603050405020304" pitchFamily="18" charset="0"/>
              </a:rPr>
              <a:t> </a:t>
            </a:r>
            <a:r>
              <a:rPr lang="it-IT" err="1">
                <a:solidFill>
                  <a:schemeClr val="bg1"/>
                </a:solidFill>
                <a:latin typeface="Times New Roman" panose="02020603050405020304" pitchFamily="18" charset="0"/>
                <a:cs typeface="Times New Roman" panose="02020603050405020304" pitchFamily="18" charset="0"/>
              </a:rPr>
              <a:t>based</a:t>
            </a:r>
            <a:r>
              <a:rPr lang="it-IT">
                <a:solidFill>
                  <a:schemeClr val="bg1"/>
                </a:solidFill>
                <a:latin typeface="Times New Roman" panose="02020603050405020304" pitchFamily="18" charset="0"/>
                <a:cs typeface="Times New Roman" panose="02020603050405020304" pitchFamily="18" charset="0"/>
              </a:rPr>
              <a:t> on </a:t>
            </a:r>
            <a:r>
              <a:rPr lang="it-IT" err="1">
                <a:solidFill>
                  <a:schemeClr val="bg1"/>
                </a:solidFill>
                <a:latin typeface="Times New Roman" panose="02020603050405020304" pitchFamily="18" charset="0"/>
                <a:cs typeface="Times New Roman" panose="02020603050405020304" pitchFamily="18" charset="0"/>
              </a:rPr>
              <a:t>reversible</a:t>
            </a:r>
            <a:r>
              <a:rPr lang="it-IT">
                <a:solidFill>
                  <a:schemeClr val="bg1"/>
                </a:solidFill>
                <a:latin typeface="Times New Roman" panose="02020603050405020304" pitchFamily="18" charset="0"/>
                <a:cs typeface="Times New Roman" panose="02020603050405020304" pitchFamily="18" charset="0"/>
              </a:rPr>
              <a:t> heat pumps.</a:t>
            </a:r>
          </a:p>
        </p:txBody>
      </p:sp>
      <p:sp>
        <p:nvSpPr>
          <p:cNvPr id="28" name="Pentagono 22">
            <a:extLst>
              <a:ext uri="{FF2B5EF4-FFF2-40B4-BE49-F238E27FC236}">
                <a16:creationId xmlns:a16="http://schemas.microsoft.com/office/drawing/2014/main" id="{7F7B9E1B-85CC-4FF5-9A02-7069069F4F17}"/>
              </a:ext>
            </a:extLst>
          </p:cNvPr>
          <p:cNvSpPr/>
          <p:nvPr/>
        </p:nvSpPr>
        <p:spPr>
          <a:xfrm>
            <a:off x="5921990" y="4264396"/>
            <a:ext cx="3157663" cy="864993"/>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a:solidFill>
                  <a:schemeClr val="tx1"/>
                </a:solidFill>
                <a:latin typeface="Times New Roman" panose="02020603050405020304" pitchFamily="18" charset="0"/>
                <a:cs typeface="Times New Roman" panose="02020603050405020304" pitchFamily="18" charset="0"/>
              </a:rPr>
              <a:t>Use of thermal energy storages (TES), in some </a:t>
            </a:r>
            <a:r>
              <a:rPr lang="it-IT" err="1">
                <a:solidFill>
                  <a:schemeClr val="tx1"/>
                </a:solidFill>
                <a:latin typeface="Times New Roman" panose="02020603050405020304" pitchFamily="18" charset="0"/>
                <a:cs typeface="Times New Roman" panose="02020603050405020304" pitchFamily="18" charset="0"/>
              </a:rPr>
              <a:t>cases</a:t>
            </a:r>
            <a:r>
              <a:rPr lang="it-IT">
                <a:solidFill>
                  <a:schemeClr val="tx1"/>
                </a:solidFill>
                <a:latin typeface="Times New Roman" panose="02020603050405020304" pitchFamily="18" charset="0"/>
                <a:cs typeface="Times New Roman" panose="02020603050405020304" pitchFamily="18" charset="0"/>
              </a:rPr>
              <a:t>.</a:t>
            </a:r>
            <a:endParaRPr lang="it-IT" i="1">
              <a:solidFill>
                <a:schemeClr val="tx1"/>
              </a:solidFill>
              <a:latin typeface="Times New Roman" panose="02020603050405020304" pitchFamily="18" charset="0"/>
              <a:cs typeface="Times New Roman" panose="02020603050405020304" pitchFamily="18" charset="0"/>
            </a:endParaRPr>
          </a:p>
        </p:txBody>
      </p:sp>
      <p:sp>
        <p:nvSpPr>
          <p:cNvPr id="29" name="Google Shape;325;p37">
            <a:extLst>
              <a:ext uri="{FF2B5EF4-FFF2-40B4-BE49-F238E27FC236}">
                <a16:creationId xmlns:a16="http://schemas.microsoft.com/office/drawing/2014/main" id="{BE68CEA4-ADF0-437D-9CC2-4108622D5898}"/>
              </a:ext>
            </a:extLst>
          </p:cNvPr>
          <p:cNvSpPr/>
          <p:nvPr/>
        </p:nvSpPr>
        <p:spPr>
          <a:xfrm>
            <a:off x="207902" y="5585778"/>
            <a:ext cx="2380977" cy="1219389"/>
          </a:xfrm>
          <a:prstGeom prst="rect">
            <a:avLst/>
          </a:prstGeom>
          <a:solidFill>
            <a:srgbClr val="434343"/>
          </a:solidFill>
          <a:ln>
            <a:noFill/>
          </a:ln>
        </p:spPr>
        <p:txBody>
          <a:bodyPr spcFirstLastPara="1" wrap="square" lIns="68569" tIns="68569" rIns="68569" bIns="68569" anchor="ctr" anchorCtr="0">
            <a:noAutofit/>
          </a:bodyPr>
          <a:lstStyle/>
          <a:p>
            <a:pPr lvl="0"/>
            <a:r>
              <a:rPr lang="en-US">
                <a:solidFill>
                  <a:schemeClr val="bg1"/>
                </a:solidFill>
                <a:latin typeface="Times New Roman" panose="02020603050405020304" pitchFamily="18" charset="0"/>
                <a:cs typeface="Times New Roman" panose="02020603050405020304" pitchFamily="18" charset="0"/>
              </a:rPr>
              <a:t>Exchange of excess thermal / cooling energy among buildings in the network.</a:t>
            </a:r>
            <a:endParaRPr>
              <a:solidFill>
                <a:schemeClr val="bg1"/>
              </a:solidFill>
              <a:latin typeface="Times New Roman" panose="02020603050405020304" pitchFamily="18" charset="0"/>
              <a:cs typeface="Times New Roman" panose="02020603050405020304" pitchFamily="18" charset="0"/>
            </a:endParaRPr>
          </a:p>
        </p:txBody>
      </p:sp>
      <p:sp>
        <p:nvSpPr>
          <p:cNvPr id="30" name="Google Shape;3329;p56">
            <a:extLst>
              <a:ext uri="{FF2B5EF4-FFF2-40B4-BE49-F238E27FC236}">
                <a16:creationId xmlns:a16="http://schemas.microsoft.com/office/drawing/2014/main" id="{43C179A2-14CD-40D9-8679-57A89830FA1D}"/>
              </a:ext>
            </a:extLst>
          </p:cNvPr>
          <p:cNvSpPr/>
          <p:nvPr/>
        </p:nvSpPr>
        <p:spPr>
          <a:xfrm>
            <a:off x="2617153" y="6040974"/>
            <a:ext cx="414353" cy="286449"/>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tx1"/>
          </a:solidFill>
          <a:ln>
            <a:noFill/>
          </a:ln>
        </p:spPr>
        <p:txBody>
          <a:bodyPr spcFirstLastPara="1" wrap="square" lIns="68569" tIns="68569" rIns="68569" bIns="68569" anchor="ctr" anchorCtr="0">
            <a:noAutofit/>
          </a:bodyPr>
          <a:lstStyle/>
          <a:p>
            <a:pPr>
              <a:spcBef>
                <a:spcPts val="0"/>
              </a:spcBef>
              <a:spcAft>
                <a:spcPts val="0"/>
              </a:spcAft>
            </a:pPr>
            <a:endParaRPr>
              <a:solidFill>
                <a:schemeClr val="tx1">
                  <a:lumMod val="50000"/>
                </a:schemeClr>
              </a:solidFill>
              <a:latin typeface="Times New Roman" panose="02020603050405020304" pitchFamily="18" charset="0"/>
              <a:cs typeface="Times New Roman" panose="02020603050405020304" pitchFamily="18" charset="0"/>
            </a:endParaRPr>
          </a:p>
        </p:txBody>
      </p:sp>
      <p:sp>
        <p:nvSpPr>
          <p:cNvPr id="31" name="Rettangolo arrotondato 17">
            <a:extLst>
              <a:ext uri="{FF2B5EF4-FFF2-40B4-BE49-F238E27FC236}">
                <a16:creationId xmlns:a16="http://schemas.microsoft.com/office/drawing/2014/main" id="{E7D14342-D33F-4FFB-A1E2-4BC50CE62136}"/>
              </a:ext>
            </a:extLst>
          </p:cNvPr>
          <p:cNvSpPr/>
          <p:nvPr/>
        </p:nvSpPr>
        <p:spPr>
          <a:xfrm>
            <a:off x="3034369" y="5834099"/>
            <a:ext cx="1785098" cy="700199"/>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latin typeface="Times New Roman" panose="02020603050405020304" pitchFamily="18" charset="0"/>
                <a:cs typeface="Times New Roman" panose="02020603050405020304" pitchFamily="18" charset="0"/>
              </a:rPr>
              <a:t>Users are</a:t>
            </a:r>
          </a:p>
          <a:p>
            <a:pPr algn="ctr"/>
            <a:r>
              <a:rPr lang="it-IT" b="1">
                <a:solidFill>
                  <a:schemeClr val="tx1"/>
                </a:solidFill>
                <a:latin typeface="Times New Roman" panose="02020603050405020304" pitchFamily="18" charset="0"/>
                <a:cs typeface="Times New Roman" panose="02020603050405020304" pitchFamily="18" charset="0"/>
              </a:rPr>
              <a:t>PROSUMERS</a:t>
            </a:r>
          </a:p>
        </p:txBody>
      </p:sp>
      <p:sp>
        <p:nvSpPr>
          <p:cNvPr id="32" name="Ovale 31">
            <a:extLst>
              <a:ext uri="{FF2B5EF4-FFF2-40B4-BE49-F238E27FC236}">
                <a16:creationId xmlns:a16="http://schemas.microsoft.com/office/drawing/2014/main" id="{6F4574A2-E08D-41CB-925A-D4B03A32311E}"/>
              </a:ext>
            </a:extLst>
          </p:cNvPr>
          <p:cNvSpPr/>
          <p:nvPr/>
        </p:nvSpPr>
        <p:spPr>
          <a:xfrm>
            <a:off x="2686735" y="1735573"/>
            <a:ext cx="1016585" cy="723413"/>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3" name="Ovale 32">
            <a:extLst>
              <a:ext uri="{FF2B5EF4-FFF2-40B4-BE49-F238E27FC236}">
                <a16:creationId xmlns:a16="http://schemas.microsoft.com/office/drawing/2014/main" id="{77465B41-9457-4EB5-BF91-78220D292B6F}"/>
              </a:ext>
            </a:extLst>
          </p:cNvPr>
          <p:cNvSpPr/>
          <p:nvPr/>
        </p:nvSpPr>
        <p:spPr>
          <a:xfrm>
            <a:off x="4064924" y="4149568"/>
            <a:ext cx="1034935" cy="83884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4" name="Ovale 33">
            <a:extLst>
              <a:ext uri="{FF2B5EF4-FFF2-40B4-BE49-F238E27FC236}">
                <a16:creationId xmlns:a16="http://schemas.microsoft.com/office/drawing/2014/main" id="{6BACA339-B54D-446C-83F7-3233B1CF6A26}"/>
              </a:ext>
            </a:extLst>
          </p:cNvPr>
          <p:cNvSpPr/>
          <p:nvPr/>
        </p:nvSpPr>
        <p:spPr>
          <a:xfrm>
            <a:off x="714351" y="1755432"/>
            <a:ext cx="928397" cy="70355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35" name="Ovale 34">
            <a:extLst>
              <a:ext uri="{FF2B5EF4-FFF2-40B4-BE49-F238E27FC236}">
                <a16:creationId xmlns:a16="http://schemas.microsoft.com/office/drawing/2014/main" id="{41A01F0E-33CF-4D3C-80F7-6D7C96FE1094}"/>
              </a:ext>
            </a:extLst>
          </p:cNvPr>
          <p:cNvSpPr/>
          <p:nvPr/>
        </p:nvSpPr>
        <p:spPr>
          <a:xfrm>
            <a:off x="64346" y="2453294"/>
            <a:ext cx="928397" cy="70355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6" name="Google Shape;325;p37">
            <a:extLst>
              <a:ext uri="{FF2B5EF4-FFF2-40B4-BE49-F238E27FC236}">
                <a16:creationId xmlns:a16="http://schemas.microsoft.com/office/drawing/2014/main" id="{BD2E3DA2-82B3-4F83-C9C0-4509826A64AA}"/>
              </a:ext>
            </a:extLst>
          </p:cNvPr>
          <p:cNvSpPr/>
          <p:nvPr/>
        </p:nvSpPr>
        <p:spPr>
          <a:xfrm>
            <a:off x="5280247" y="5241394"/>
            <a:ext cx="3863753" cy="864992"/>
          </a:xfrm>
          <a:prstGeom prst="rect">
            <a:avLst/>
          </a:prstGeom>
          <a:solidFill>
            <a:srgbClr val="434343"/>
          </a:solidFill>
          <a:ln>
            <a:noFill/>
          </a:ln>
        </p:spPr>
        <p:txBody>
          <a:bodyPr spcFirstLastPara="1" wrap="square" lIns="68569" tIns="68569" rIns="68569" bIns="68569" anchor="ctr" anchorCtr="0">
            <a:noAutofit/>
          </a:bodyPr>
          <a:lstStyle/>
          <a:p>
            <a:r>
              <a:rPr lang="en-US">
                <a:solidFill>
                  <a:schemeClr val="bg1"/>
                </a:solidFill>
                <a:latin typeface="Times New Roman" panose="02020603050405020304" pitchFamily="18" charset="0"/>
                <a:cs typeface="Times New Roman" panose="02020603050405020304" pitchFamily="18" charset="0"/>
              </a:rPr>
              <a:t>The system </a:t>
            </a:r>
            <a:r>
              <a:rPr lang="en-US" dirty="0">
                <a:solidFill>
                  <a:schemeClr val="bg1"/>
                </a:solidFill>
                <a:latin typeface="Times New Roman" panose="02020603050405020304" pitchFamily="18" charset="0"/>
                <a:cs typeface="Times New Roman" panose="02020603050405020304" pitchFamily="18" charset="0"/>
              </a:rPr>
              <a:t>simultaneously matches both the heating and cooling demands of different buildings</a:t>
            </a:r>
          </a:p>
        </p:txBody>
      </p:sp>
      <p:sp>
        <p:nvSpPr>
          <p:cNvPr id="7" name="Google Shape;3329;p56">
            <a:extLst>
              <a:ext uri="{FF2B5EF4-FFF2-40B4-BE49-F238E27FC236}">
                <a16:creationId xmlns:a16="http://schemas.microsoft.com/office/drawing/2014/main" id="{AEB933A6-5356-7EB6-46B3-2300ECFEABD3}"/>
              </a:ext>
            </a:extLst>
          </p:cNvPr>
          <p:cNvSpPr/>
          <p:nvPr/>
        </p:nvSpPr>
        <p:spPr>
          <a:xfrm rot="10800000" flipH="1">
            <a:off x="4876016" y="6085143"/>
            <a:ext cx="414353" cy="286449"/>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tx1"/>
          </a:solidFill>
          <a:ln>
            <a:noFill/>
          </a:ln>
        </p:spPr>
        <p:txBody>
          <a:bodyPr spcFirstLastPara="1" wrap="square" lIns="68569" tIns="68569" rIns="68569" bIns="68569" anchor="ctr" anchorCtr="0">
            <a:noAutofit/>
          </a:bodyPr>
          <a:lstStyle/>
          <a:p>
            <a:pPr>
              <a:spcBef>
                <a:spcPts val="0"/>
              </a:spcBef>
              <a:spcAft>
                <a:spcPts val="0"/>
              </a:spcAft>
            </a:pPr>
            <a:endParaRPr>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Segnaposto numero diapositiva 3">
            <a:extLst>
              <a:ext uri="{FF2B5EF4-FFF2-40B4-BE49-F238E27FC236}">
                <a16:creationId xmlns:a16="http://schemas.microsoft.com/office/drawing/2014/main" id="{CC413692-08FB-846A-2D42-46B1DE752BED}"/>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24</a:t>
            </a:fld>
            <a:endParaRPr lang="it-IT"/>
          </a:p>
        </p:txBody>
      </p:sp>
      <p:sp>
        <p:nvSpPr>
          <p:cNvPr id="10" name="Titolo 1">
            <a:extLst>
              <a:ext uri="{FF2B5EF4-FFF2-40B4-BE49-F238E27FC236}">
                <a16:creationId xmlns:a16="http://schemas.microsoft.com/office/drawing/2014/main" id="{B07930CC-2C4A-0B23-519F-EACD876967E3}"/>
              </a:ext>
            </a:extLst>
          </p:cNvPr>
          <p:cNvSpPr>
            <a:spLocks noGrp="1"/>
          </p:cNvSpPr>
          <p:nvPr>
            <p:ph type="title"/>
          </p:nvPr>
        </p:nvSpPr>
        <p:spPr>
          <a:xfrm>
            <a:off x="457200" y="33338"/>
            <a:ext cx="8229600" cy="1079501"/>
          </a:xfrm>
        </p:spPr>
        <p:txBody>
          <a:bodyPr>
            <a:normAutofit/>
          </a:bodyPr>
          <a:lstStyle/>
          <a:p>
            <a:pPr algn="ctr" eaLnBrk="1" fontAlgn="auto" hangingPunct="1">
              <a:spcAft>
                <a:spcPts val="0"/>
              </a:spcAft>
              <a:defRPr/>
            </a:pPr>
            <a:r>
              <a:rPr lang="en-US" sz="4000"/>
              <a:t>5</a:t>
            </a:r>
            <a:r>
              <a:rPr lang="en-US" sz="4000" baseline="30000"/>
              <a:t>th</a:t>
            </a:r>
            <a:r>
              <a:rPr lang="en-US" sz="4000"/>
              <a:t> generation DHC</a:t>
            </a:r>
            <a:endParaRPr lang="en-US" altLang="it-IT" sz="4000">
              <a:solidFill>
                <a:schemeClr val="tx1">
                  <a:lumMod val="75000"/>
                  <a:lumOff val="25000"/>
                </a:schemeClr>
              </a:solidFill>
              <a:effectLst>
                <a:outerShdw blurRad="38100" dist="38100" dir="2700000" algn="tl">
                  <a:srgbClr val="000000">
                    <a:alpha val="43137"/>
                  </a:srgbClr>
                </a:outerShdw>
              </a:effectLst>
            </a:endParaRPr>
          </a:p>
        </p:txBody>
      </p:sp>
      <p:sp>
        <p:nvSpPr>
          <p:cNvPr id="2" name="Google Shape;325;p37">
            <a:extLst>
              <a:ext uri="{FF2B5EF4-FFF2-40B4-BE49-F238E27FC236}">
                <a16:creationId xmlns:a16="http://schemas.microsoft.com/office/drawing/2014/main" id="{E754C985-2182-846E-1DF8-9213ABD24BB8}"/>
              </a:ext>
            </a:extLst>
          </p:cNvPr>
          <p:cNvSpPr/>
          <p:nvPr/>
        </p:nvSpPr>
        <p:spPr>
          <a:xfrm>
            <a:off x="5290369" y="6164197"/>
            <a:ext cx="3863753" cy="700199"/>
          </a:xfrm>
          <a:prstGeom prst="rect">
            <a:avLst/>
          </a:prstGeom>
          <a:solidFill>
            <a:srgbClr val="434343"/>
          </a:solidFill>
          <a:ln>
            <a:noFill/>
          </a:ln>
        </p:spPr>
        <p:txBody>
          <a:bodyPr spcFirstLastPara="1" wrap="square" lIns="68569" tIns="68569" rIns="68569" bIns="68569" anchor="ctr" anchorCtr="0">
            <a:noAutofit/>
          </a:bodyPr>
          <a:lstStyle/>
          <a:p>
            <a:r>
              <a:rPr lang="en-US">
                <a:solidFill>
                  <a:schemeClr val="bg1"/>
                </a:solidFill>
                <a:latin typeface="Times New Roman" panose="02020603050405020304" pitchFamily="18" charset="0"/>
                <a:cs typeface="Times New Roman" panose="02020603050405020304" pitchFamily="18" charset="0"/>
              </a:rPr>
              <a:t>The system should be installed in densely populated areas.</a:t>
            </a:r>
            <a:endParaRPr>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321305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M Learning Center - How Energy Use Varies with the Seasons">
            <a:extLst>
              <a:ext uri="{FF2B5EF4-FFF2-40B4-BE49-F238E27FC236}">
                <a16:creationId xmlns:a16="http://schemas.microsoft.com/office/drawing/2014/main" id="{1A940FCB-6AE9-05F9-AF80-5FF163061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7" y="4954045"/>
            <a:ext cx="3229630" cy="1903955"/>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1">
            <a:extLst>
              <a:ext uri="{FF2B5EF4-FFF2-40B4-BE49-F238E27FC236}">
                <a16:creationId xmlns:a16="http://schemas.microsoft.com/office/drawing/2014/main" id="{3CC783FD-77E0-4D14-9B1C-C3B0858E3F84}"/>
              </a:ext>
            </a:extLst>
          </p:cNvPr>
          <p:cNvSpPr>
            <a:spLocks noGrp="1"/>
          </p:cNvSpPr>
          <p:nvPr>
            <p:ph type="title"/>
          </p:nvPr>
        </p:nvSpPr>
        <p:spPr>
          <a:xfrm>
            <a:off x="364922" y="267362"/>
            <a:ext cx="8414156" cy="742950"/>
          </a:xfrm>
        </p:spPr>
        <p:txBody>
          <a:bodyPr>
            <a:normAutofit fontScale="90000"/>
          </a:bodyPr>
          <a:lstStyle/>
          <a:p>
            <a:pPr algn="ctr"/>
            <a:r>
              <a:rPr lang="it-IT"/>
              <a:t>Smart Energy Networks</a:t>
            </a:r>
            <a:br>
              <a:rPr lang="it-IT"/>
            </a:br>
            <a:r>
              <a:rPr lang="it-IT" sz="3100" i="1" err="1"/>
              <a:t>electrical</a:t>
            </a:r>
            <a:r>
              <a:rPr lang="it-IT" sz="3100" i="1"/>
              <a:t> balance</a:t>
            </a:r>
            <a:endParaRPr lang="it-IT" i="1"/>
          </a:p>
        </p:txBody>
      </p:sp>
      <p:sp>
        <p:nvSpPr>
          <p:cNvPr id="4" name="CasellaDiTesto 3">
            <a:extLst>
              <a:ext uri="{FF2B5EF4-FFF2-40B4-BE49-F238E27FC236}">
                <a16:creationId xmlns:a16="http://schemas.microsoft.com/office/drawing/2014/main" id="{C872CF6F-7BF5-4518-9BC0-C895E5A2D17E}"/>
              </a:ext>
            </a:extLst>
          </p:cNvPr>
          <p:cNvSpPr txBox="1"/>
          <p:nvPr/>
        </p:nvSpPr>
        <p:spPr>
          <a:xfrm>
            <a:off x="218113" y="1564167"/>
            <a:ext cx="2973365" cy="64633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t>4</a:t>
            </a:r>
            <a:r>
              <a:rPr lang="en-US" baseline="30000"/>
              <a:t>th</a:t>
            </a:r>
            <a:r>
              <a:rPr lang="en-US"/>
              <a:t> and 5</a:t>
            </a:r>
            <a:r>
              <a:rPr lang="en-US" baseline="30000"/>
              <a:t>th</a:t>
            </a:r>
            <a:r>
              <a:rPr lang="en-US"/>
              <a:t> generation DHC, mainly based on electrical HPs</a:t>
            </a:r>
          </a:p>
        </p:txBody>
      </p:sp>
      <p:sp>
        <p:nvSpPr>
          <p:cNvPr id="2" name="Segnaposto numero diapositiva 1">
            <a:extLst>
              <a:ext uri="{FF2B5EF4-FFF2-40B4-BE49-F238E27FC236}">
                <a16:creationId xmlns:a16="http://schemas.microsoft.com/office/drawing/2014/main" id="{798D2531-BDF0-4442-0A8F-B8CEB84D1795}"/>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25</a:t>
            </a:fld>
            <a:endParaRPr lang="it-IT"/>
          </a:p>
        </p:txBody>
      </p:sp>
      <p:sp>
        <p:nvSpPr>
          <p:cNvPr id="3" name="CasellaDiTesto 2">
            <a:extLst>
              <a:ext uri="{FF2B5EF4-FFF2-40B4-BE49-F238E27FC236}">
                <a16:creationId xmlns:a16="http://schemas.microsoft.com/office/drawing/2014/main" id="{843BC0FD-31FE-8B57-C882-8E2B427BA40B}"/>
              </a:ext>
            </a:extLst>
          </p:cNvPr>
          <p:cNvSpPr txBox="1"/>
          <p:nvPr/>
        </p:nvSpPr>
        <p:spPr>
          <a:xfrm>
            <a:off x="5696063" y="1625560"/>
            <a:ext cx="2722289" cy="36933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t>VREs (wind, PV, </a:t>
            </a:r>
            <a:r>
              <a:rPr lang="en-US" err="1"/>
              <a:t>etc</a:t>
            </a:r>
            <a:r>
              <a:rPr lang="en-US"/>
              <a:t>)</a:t>
            </a:r>
          </a:p>
        </p:txBody>
      </p:sp>
      <p:sp>
        <p:nvSpPr>
          <p:cNvPr id="5" name="CasellaDiTesto 4">
            <a:extLst>
              <a:ext uri="{FF2B5EF4-FFF2-40B4-BE49-F238E27FC236}">
                <a16:creationId xmlns:a16="http://schemas.microsoft.com/office/drawing/2014/main" id="{65A3B5C8-C371-2D5A-EB51-F710A9D272DE}"/>
              </a:ext>
            </a:extLst>
          </p:cNvPr>
          <p:cNvSpPr txBox="1"/>
          <p:nvPr/>
        </p:nvSpPr>
        <p:spPr>
          <a:xfrm>
            <a:off x="533400" y="4814715"/>
            <a:ext cx="2295862" cy="3693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t>User load demand</a:t>
            </a:r>
          </a:p>
        </p:txBody>
      </p:sp>
      <p:pic>
        <p:nvPicPr>
          <p:cNvPr id="6" name="Immagine 5">
            <a:extLst>
              <a:ext uri="{FF2B5EF4-FFF2-40B4-BE49-F238E27FC236}">
                <a16:creationId xmlns:a16="http://schemas.microsoft.com/office/drawing/2014/main" id="{8760BF30-BC8A-853F-A81F-D046B6E25282}"/>
              </a:ext>
            </a:extLst>
          </p:cNvPr>
          <p:cNvPicPr>
            <a:picLocks noChangeAspect="1"/>
          </p:cNvPicPr>
          <p:nvPr/>
        </p:nvPicPr>
        <p:blipFill>
          <a:blip r:embed="rId3"/>
          <a:stretch>
            <a:fillRect/>
          </a:stretch>
        </p:blipFill>
        <p:spPr>
          <a:xfrm>
            <a:off x="267572" y="2376211"/>
            <a:ext cx="2923906" cy="2276748"/>
          </a:xfrm>
          <a:prstGeom prst="rect">
            <a:avLst/>
          </a:prstGeom>
        </p:spPr>
      </p:pic>
      <p:pic>
        <p:nvPicPr>
          <p:cNvPr id="9" name="Immagine 8">
            <a:extLst>
              <a:ext uri="{FF2B5EF4-FFF2-40B4-BE49-F238E27FC236}">
                <a16:creationId xmlns:a16="http://schemas.microsoft.com/office/drawing/2014/main" id="{E38519DB-C635-74CF-062D-98165B504A63}"/>
              </a:ext>
            </a:extLst>
          </p:cNvPr>
          <p:cNvPicPr>
            <a:picLocks noChangeAspect="1"/>
          </p:cNvPicPr>
          <p:nvPr/>
        </p:nvPicPr>
        <p:blipFill>
          <a:blip r:embed="rId4"/>
          <a:stretch>
            <a:fillRect/>
          </a:stretch>
        </p:blipFill>
        <p:spPr>
          <a:xfrm>
            <a:off x="5763237" y="2210498"/>
            <a:ext cx="2722289" cy="2043318"/>
          </a:xfrm>
          <a:prstGeom prst="rect">
            <a:avLst/>
          </a:prstGeom>
        </p:spPr>
      </p:pic>
      <p:pic>
        <p:nvPicPr>
          <p:cNvPr id="8" name="Picture 2" descr="PDF) Wind power forecasting &amp; prediction methods">
            <a:extLst>
              <a:ext uri="{FF2B5EF4-FFF2-40B4-BE49-F238E27FC236}">
                <a16:creationId xmlns:a16="http://schemas.microsoft.com/office/drawing/2014/main" id="{6510B30F-A6CC-185B-430A-9CA90C57D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14" y="4253816"/>
            <a:ext cx="2449586" cy="24495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DD165A6E-4277-2128-DFA0-7E767A8C06A7}"/>
                  </a:ext>
                </a:extLst>
              </p:cNvPr>
              <p:cNvSpPr txBox="1"/>
              <p:nvPr/>
            </p:nvSpPr>
            <p:spPr>
              <a:xfrm>
                <a:off x="3804406" y="3770852"/>
                <a:ext cx="1279321" cy="11079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7200" smtClean="0">
                          <a:latin typeface="Cambria Math" panose="02040503050406030204" pitchFamily="18" charset="0"/>
                        </a:rPr>
                        <m:t>≠</m:t>
                      </m:r>
                    </m:oMath>
                  </m:oMathPara>
                </a14:m>
                <a:endParaRPr lang="en-US" sz="7200"/>
              </a:p>
            </p:txBody>
          </p:sp>
        </mc:Choice>
        <mc:Fallback xmlns="">
          <p:sp>
            <p:nvSpPr>
              <p:cNvPr id="11" name="CasellaDiTesto 10">
                <a:extLst>
                  <a:ext uri="{FF2B5EF4-FFF2-40B4-BE49-F238E27FC236}">
                    <a16:creationId xmlns:a16="http://schemas.microsoft.com/office/drawing/2014/main" id="{DD165A6E-4277-2128-DFA0-7E767A8C06A7}"/>
                  </a:ext>
                </a:extLst>
              </p:cNvPr>
              <p:cNvSpPr txBox="1">
                <a:spLocks noRot="1" noChangeAspect="1" noMove="1" noResize="1" noEditPoints="1" noAdjustHandles="1" noChangeArrowheads="1" noChangeShapeType="1" noTextEdit="1"/>
              </p:cNvSpPr>
              <p:nvPr/>
            </p:nvSpPr>
            <p:spPr>
              <a:xfrm>
                <a:off x="3804406" y="3770852"/>
                <a:ext cx="1279321" cy="1107996"/>
              </a:xfrm>
              <a:prstGeom prst="rect">
                <a:avLst/>
              </a:prstGeom>
              <a:blipFill>
                <a:blip r:embed="rId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26546727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A82D1B3-B22A-1164-FEA9-2970A3EAC31A}"/>
              </a:ext>
            </a:extLst>
          </p:cNvPr>
          <p:cNvPicPr>
            <a:picLocks noChangeAspect="1"/>
          </p:cNvPicPr>
          <p:nvPr/>
        </p:nvPicPr>
        <p:blipFill>
          <a:blip r:embed="rId2"/>
          <a:stretch>
            <a:fillRect/>
          </a:stretch>
        </p:blipFill>
        <p:spPr>
          <a:xfrm>
            <a:off x="1052004" y="1545104"/>
            <a:ext cx="7039992" cy="3414330"/>
          </a:xfrm>
          <a:prstGeom prst="rect">
            <a:avLst/>
          </a:prstGeom>
        </p:spPr>
      </p:pic>
      <p:sp>
        <p:nvSpPr>
          <p:cNvPr id="9" name="Rettangolo con angoli arrotondati 8">
            <a:extLst>
              <a:ext uri="{FF2B5EF4-FFF2-40B4-BE49-F238E27FC236}">
                <a16:creationId xmlns:a16="http://schemas.microsoft.com/office/drawing/2014/main" id="{78E5CF7C-0CA4-458A-9F61-9D1189B51A26}"/>
              </a:ext>
            </a:extLst>
          </p:cNvPr>
          <p:cNvSpPr/>
          <p:nvPr/>
        </p:nvSpPr>
        <p:spPr>
          <a:xfrm>
            <a:off x="2940666" y="4842265"/>
            <a:ext cx="3262668" cy="361645"/>
          </a:xfrm>
          <a:prstGeom prst="round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a:solidFill>
                  <a:schemeClr val="tx1">
                    <a:lumMod val="95000"/>
                    <a:lumOff val="5000"/>
                  </a:schemeClr>
                </a:solidFill>
              </a:rPr>
              <a:t>Storage Systems</a:t>
            </a:r>
          </a:p>
        </p:txBody>
      </p:sp>
      <p:sp>
        <p:nvSpPr>
          <p:cNvPr id="11" name="Titolo 1">
            <a:extLst>
              <a:ext uri="{FF2B5EF4-FFF2-40B4-BE49-F238E27FC236}">
                <a16:creationId xmlns:a16="http://schemas.microsoft.com/office/drawing/2014/main" id="{31FF8857-9DCF-4502-B482-FAAC7A56E501}"/>
              </a:ext>
            </a:extLst>
          </p:cNvPr>
          <p:cNvSpPr>
            <a:spLocks noGrp="1"/>
          </p:cNvSpPr>
          <p:nvPr>
            <p:ph type="title"/>
          </p:nvPr>
        </p:nvSpPr>
        <p:spPr>
          <a:xfrm>
            <a:off x="0" y="160291"/>
            <a:ext cx="9144000" cy="987520"/>
          </a:xfrm>
        </p:spPr>
        <p:txBody>
          <a:bodyPr>
            <a:normAutofit fontScale="90000"/>
          </a:bodyPr>
          <a:lstStyle/>
          <a:p>
            <a:pPr algn="ctr"/>
            <a:r>
              <a:rPr lang="en-US"/>
              <a:t>Smart energy networks</a:t>
            </a:r>
            <a:br>
              <a:rPr lang="en-US"/>
            </a:br>
            <a:r>
              <a:rPr lang="en-US" sz="2700"/>
              <a:t>VRE and excess renewable energy</a:t>
            </a:r>
            <a:endParaRPr lang="en-US"/>
          </a:p>
        </p:txBody>
      </p:sp>
      <p:pic>
        <p:nvPicPr>
          <p:cNvPr id="14" name="Elemento grafico 13" descr="Batterie en charge con riempimento a tinta unita">
            <a:extLst>
              <a:ext uri="{FF2B5EF4-FFF2-40B4-BE49-F238E27FC236}">
                <a16:creationId xmlns:a16="http://schemas.microsoft.com/office/drawing/2014/main" id="{97A09106-090C-41F0-9A7C-9A9F7FD329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1720" y="4781816"/>
            <a:ext cx="835991" cy="482541"/>
          </a:xfrm>
          <a:prstGeom prst="rect">
            <a:avLst/>
          </a:prstGeom>
        </p:spPr>
      </p:pic>
      <p:sp>
        <p:nvSpPr>
          <p:cNvPr id="2" name="Rettangolo con angoli arrotondati 1">
            <a:extLst>
              <a:ext uri="{FF2B5EF4-FFF2-40B4-BE49-F238E27FC236}">
                <a16:creationId xmlns:a16="http://schemas.microsoft.com/office/drawing/2014/main" id="{646F1D0E-1252-43D0-BF76-55ED0CA8E039}"/>
              </a:ext>
            </a:extLst>
          </p:cNvPr>
          <p:cNvSpPr/>
          <p:nvPr/>
        </p:nvSpPr>
        <p:spPr>
          <a:xfrm>
            <a:off x="475672" y="5710189"/>
            <a:ext cx="8192655" cy="987520"/>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solidFill>
                  <a:schemeClr val="bg1"/>
                </a:solidFill>
              </a:rPr>
              <a:t>The penetration of renewables in </a:t>
            </a:r>
            <a:r>
              <a:rPr lang="en-US" sz="1600" b="1">
                <a:solidFill>
                  <a:schemeClr val="bg1"/>
                </a:solidFill>
                <a:effectLst>
                  <a:outerShdw blurRad="38100" dist="38100" dir="2700000" algn="tl">
                    <a:srgbClr val="000000">
                      <a:alpha val="43137"/>
                    </a:srgbClr>
                  </a:outerShdw>
                </a:effectLst>
              </a:rPr>
              <a:t>energy networks </a:t>
            </a:r>
            <a:r>
              <a:rPr lang="en-US" sz="1600">
                <a:solidFill>
                  <a:schemeClr val="bg1"/>
                </a:solidFill>
              </a:rPr>
              <a:t>and </a:t>
            </a:r>
            <a:r>
              <a:rPr lang="en-US" sz="1600" b="1">
                <a:solidFill>
                  <a:schemeClr val="bg1"/>
                </a:solidFill>
                <a:effectLst>
                  <a:outerShdw blurRad="38100" dist="38100" dir="2700000" algn="tl">
                    <a:srgbClr val="000000">
                      <a:alpha val="43137"/>
                    </a:srgbClr>
                  </a:outerShdw>
                </a:effectLst>
              </a:rPr>
              <a:t>smart energy networks </a:t>
            </a:r>
            <a:r>
              <a:rPr lang="en-US" sz="1600">
                <a:solidFill>
                  <a:schemeClr val="bg1"/>
                </a:solidFill>
              </a:rPr>
              <a:t>is limited by the </a:t>
            </a:r>
            <a:r>
              <a:rPr lang="en-US" sz="1600" u="sng">
                <a:solidFill>
                  <a:schemeClr val="bg1"/>
                </a:solidFill>
              </a:rPr>
              <a:t>mismatch between the renewable power production and power demand</a:t>
            </a:r>
            <a:r>
              <a:rPr lang="en-US" sz="1600">
                <a:solidFill>
                  <a:schemeClr val="bg1"/>
                </a:solidFill>
              </a:rPr>
              <a:t>.</a:t>
            </a:r>
          </a:p>
          <a:p>
            <a:pPr algn="ctr"/>
            <a:r>
              <a:rPr lang="en-US" sz="1600" b="1">
                <a:solidFill>
                  <a:schemeClr val="bg1"/>
                </a:solidFill>
                <a:effectLst>
                  <a:outerShdw blurRad="38100" dist="38100" dir="2700000" algn="tl">
                    <a:srgbClr val="000000">
                      <a:alpha val="43137"/>
                    </a:srgbClr>
                  </a:outerShdw>
                </a:effectLst>
              </a:rPr>
              <a:t>Electricity imported/exported to the grid should be limited to avoid a stress of the grid</a:t>
            </a:r>
            <a:r>
              <a:rPr lang="en-US" sz="1600">
                <a:solidFill>
                  <a:schemeClr val="bg1"/>
                </a:solidFill>
              </a:rPr>
              <a:t>.</a:t>
            </a:r>
          </a:p>
        </p:txBody>
      </p:sp>
      <p:sp>
        <p:nvSpPr>
          <p:cNvPr id="6" name="Segnaposto numero diapositiva 5">
            <a:extLst>
              <a:ext uri="{FF2B5EF4-FFF2-40B4-BE49-F238E27FC236}">
                <a16:creationId xmlns:a16="http://schemas.microsoft.com/office/drawing/2014/main" id="{B169E574-B2B7-0DD8-0900-2081A972A5A9}"/>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26</a:t>
            </a:fld>
            <a:endParaRPr lang="it-IT"/>
          </a:p>
        </p:txBody>
      </p:sp>
      <p:sp>
        <p:nvSpPr>
          <p:cNvPr id="8" name="CasellaDiTesto 7">
            <a:extLst>
              <a:ext uri="{FF2B5EF4-FFF2-40B4-BE49-F238E27FC236}">
                <a16:creationId xmlns:a16="http://schemas.microsoft.com/office/drawing/2014/main" id="{2303B64F-3A81-4A73-B3BF-F188EF1EC63E}"/>
              </a:ext>
            </a:extLst>
          </p:cNvPr>
          <p:cNvSpPr txBox="1"/>
          <p:nvPr/>
        </p:nvSpPr>
        <p:spPr>
          <a:xfrm>
            <a:off x="6110589" y="1500986"/>
            <a:ext cx="1518082" cy="369332"/>
          </a:xfrm>
          <a:prstGeom prst="rect">
            <a:avLst/>
          </a:prstGeom>
          <a:noFill/>
        </p:spPr>
        <p:txBody>
          <a:bodyPr wrap="square" rtlCol="0">
            <a:spAutoFit/>
          </a:bodyPr>
          <a:lstStyle/>
          <a:p>
            <a:r>
              <a:rPr lang="it-IT"/>
              <a:t>Germany</a:t>
            </a:r>
          </a:p>
        </p:txBody>
      </p:sp>
    </p:spTree>
    <p:extLst>
      <p:ext uri="{BB962C8B-B14F-4D97-AF65-F5344CB8AC3E}">
        <p14:creationId xmlns:p14="http://schemas.microsoft.com/office/powerpoint/2010/main" val="364455961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con angoli arrotondati 8">
            <a:extLst>
              <a:ext uri="{FF2B5EF4-FFF2-40B4-BE49-F238E27FC236}">
                <a16:creationId xmlns:a16="http://schemas.microsoft.com/office/drawing/2014/main" id="{78E5CF7C-0CA4-458A-9F61-9D1189B51A26}"/>
              </a:ext>
            </a:extLst>
          </p:cNvPr>
          <p:cNvSpPr/>
          <p:nvPr/>
        </p:nvSpPr>
        <p:spPr>
          <a:xfrm>
            <a:off x="2940666" y="1734831"/>
            <a:ext cx="3262668" cy="484748"/>
          </a:xfrm>
          <a:prstGeom prst="round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a:solidFill>
                  <a:schemeClr val="tx1">
                    <a:lumMod val="95000"/>
                    <a:lumOff val="5000"/>
                  </a:schemeClr>
                </a:solidFill>
              </a:rPr>
              <a:t>Storage Systems</a:t>
            </a:r>
          </a:p>
        </p:txBody>
      </p:sp>
      <p:sp>
        <p:nvSpPr>
          <p:cNvPr id="11" name="Titolo 1">
            <a:extLst>
              <a:ext uri="{FF2B5EF4-FFF2-40B4-BE49-F238E27FC236}">
                <a16:creationId xmlns:a16="http://schemas.microsoft.com/office/drawing/2014/main" id="{31FF8857-9DCF-4502-B482-FAAC7A56E501}"/>
              </a:ext>
            </a:extLst>
          </p:cNvPr>
          <p:cNvSpPr>
            <a:spLocks noGrp="1"/>
          </p:cNvSpPr>
          <p:nvPr>
            <p:ph type="title"/>
          </p:nvPr>
        </p:nvSpPr>
        <p:spPr>
          <a:xfrm>
            <a:off x="1494458" y="330326"/>
            <a:ext cx="6115050" cy="742950"/>
          </a:xfrm>
        </p:spPr>
        <p:txBody>
          <a:bodyPr>
            <a:normAutofit fontScale="90000"/>
          </a:bodyPr>
          <a:lstStyle/>
          <a:p>
            <a:pPr algn="ctr"/>
            <a:r>
              <a:rPr lang="en-US"/>
              <a:t>Excess</a:t>
            </a:r>
            <a:r>
              <a:rPr lang="it-IT"/>
              <a:t> renewable energy</a:t>
            </a:r>
          </a:p>
        </p:txBody>
      </p:sp>
      <p:pic>
        <p:nvPicPr>
          <p:cNvPr id="14" name="Elemento grafico 13" descr="Batterie en charge con riempimento a tinta unita">
            <a:extLst>
              <a:ext uri="{FF2B5EF4-FFF2-40B4-BE49-F238E27FC236}">
                <a16:creationId xmlns:a16="http://schemas.microsoft.com/office/drawing/2014/main" id="{97A09106-090C-41F0-9A7C-9A9F7FD32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2050" y="1565517"/>
            <a:ext cx="1350150" cy="779318"/>
          </a:xfrm>
          <a:prstGeom prst="rect">
            <a:avLst/>
          </a:prstGeom>
        </p:spPr>
      </p:pic>
      <p:pic>
        <p:nvPicPr>
          <p:cNvPr id="15" name="Picture 2" descr="Lithium Iron Phosphate vs. Lithium-Ion: Differences and Pros – Evergen">
            <a:extLst>
              <a:ext uri="{FF2B5EF4-FFF2-40B4-BE49-F238E27FC236}">
                <a16:creationId xmlns:a16="http://schemas.microsoft.com/office/drawing/2014/main" id="{29CB91D0-37DF-4D0C-B89C-F7E233DF75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844" y="2833280"/>
            <a:ext cx="2386679" cy="1791845"/>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con due angoli in diagonale ritagliati 16">
            <a:extLst>
              <a:ext uri="{FF2B5EF4-FFF2-40B4-BE49-F238E27FC236}">
                <a16:creationId xmlns:a16="http://schemas.microsoft.com/office/drawing/2014/main" id="{90CD932B-469A-4D8A-8CD4-C20B7D629A40}"/>
              </a:ext>
            </a:extLst>
          </p:cNvPr>
          <p:cNvSpPr/>
          <p:nvPr/>
        </p:nvSpPr>
        <p:spPr>
          <a:xfrm>
            <a:off x="1436108" y="4657695"/>
            <a:ext cx="972108" cy="216024"/>
          </a:xfrm>
          <a:prstGeom prst="snip2DiagRect">
            <a:avLst/>
          </a:prstGeom>
          <a:solidFill>
            <a:schemeClr val="accent5">
              <a:lumMod val="40000"/>
              <a:lumOff val="60000"/>
            </a:schemeClr>
          </a:solidFill>
          <a:ln w="38100">
            <a:solidFill>
              <a:srgbClr val="066C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Pros</a:t>
            </a:r>
          </a:p>
        </p:txBody>
      </p:sp>
      <p:sp>
        <p:nvSpPr>
          <p:cNvPr id="18" name="Rettangolo con due angoli in diagonale ritagliati 17">
            <a:extLst>
              <a:ext uri="{FF2B5EF4-FFF2-40B4-BE49-F238E27FC236}">
                <a16:creationId xmlns:a16="http://schemas.microsoft.com/office/drawing/2014/main" id="{04D75C6E-EBA8-45A2-A812-4E4E0A1E86D9}"/>
              </a:ext>
            </a:extLst>
          </p:cNvPr>
          <p:cNvSpPr/>
          <p:nvPr/>
        </p:nvSpPr>
        <p:spPr>
          <a:xfrm>
            <a:off x="2998946" y="4657403"/>
            <a:ext cx="972108" cy="216024"/>
          </a:xfrm>
          <a:prstGeom prst="snip2Diag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Cons</a:t>
            </a:r>
          </a:p>
        </p:txBody>
      </p:sp>
      <p:sp>
        <p:nvSpPr>
          <p:cNvPr id="20" name="CasellaDiTesto 19">
            <a:extLst>
              <a:ext uri="{FF2B5EF4-FFF2-40B4-BE49-F238E27FC236}">
                <a16:creationId xmlns:a16="http://schemas.microsoft.com/office/drawing/2014/main" id="{63D827AD-7A07-4E8B-9580-E859CBB9F1DE}"/>
              </a:ext>
            </a:extLst>
          </p:cNvPr>
          <p:cNvSpPr txBox="1"/>
          <p:nvPr/>
        </p:nvSpPr>
        <p:spPr>
          <a:xfrm>
            <a:off x="0" y="5310912"/>
            <a:ext cx="2469951" cy="646331"/>
          </a:xfrm>
          <a:prstGeom prst="rect">
            <a:avLst/>
          </a:prstGeom>
          <a:solidFill>
            <a:schemeClr val="accent5">
              <a:lumMod val="40000"/>
              <a:lumOff val="60000"/>
            </a:schemeClr>
          </a:solidFill>
          <a:ln w="38100">
            <a:solidFill>
              <a:srgbClr val="066C09"/>
            </a:solidFill>
          </a:ln>
        </p:spPr>
        <p:txBody>
          <a:bodyPr wrap="square" rtlCol="0">
            <a:spAutoFit/>
          </a:bodyPr>
          <a:lstStyle/>
          <a:p>
            <a:pPr marL="214313" indent="-214313" algn="just">
              <a:buFont typeface="Wingdings" panose="05000000000000000000" pitchFamily="2" charset="2"/>
              <a:buChar char="v"/>
            </a:pPr>
            <a:r>
              <a:rPr lang="en-US"/>
              <a:t>mature technology</a:t>
            </a:r>
          </a:p>
          <a:p>
            <a:pPr marL="214313" indent="-214313" algn="just">
              <a:buFont typeface="Wingdings" panose="05000000000000000000" pitchFamily="2" charset="2"/>
              <a:buChar char="v"/>
            </a:pPr>
            <a:r>
              <a:rPr lang="en-US"/>
              <a:t>low capital cost</a:t>
            </a:r>
          </a:p>
        </p:txBody>
      </p:sp>
      <p:sp>
        <p:nvSpPr>
          <p:cNvPr id="21" name="CasellaDiTesto 20">
            <a:extLst>
              <a:ext uri="{FF2B5EF4-FFF2-40B4-BE49-F238E27FC236}">
                <a16:creationId xmlns:a16="http://schemas.microsoft.com/office/drawing/2014/main" id="{C10BD27F-0A7E-427C-804D-2696800A0810}"/>
              </a:ext>
            </a:extLst>
          </p:cNvPr>
          <p:cNvSpPr txBox="1"/>
          <p:nvPr/>
        </p:nvSpPr>
        <p:spPr>
          <a:xfrm>
            <a:off x="2710184" y="5310912"/>
            <a:ext cx="1469577" cy="646331"/>
          </a:xfrm>
          <a:prstGeom prst="rect">
            <a:avLst/>
          </a:prstGeom>
          <a:solidFill>
            <a:schemeClr val="accent1">
              <a:lumMod val="40000"/>
              <a:lumOff val="60000"/>
            </a:schemeClr>
          </a:solidFill>
          <a:ln w="38100">
            <a:solidFill>
              <a:srgbClr val="C00000"/>
            </a:solidFill>
          </a:ln>
        </p:spPr>
        <p:txBody>
          <a:bodyPr wrap="square" rtlCol="0">
            <a:spAutoFit/>
          </a:bodyPr>
          <a:lstStyle>
            <a:defPPr>
              <a:defRPr lang="it-IT"/>
            </a:defPPr>
            <a:lvl1pPr marL="285750" indent="-285750" algn="just">
              <a:buFont typeface="Wingdings" panose="05000000000000000000" pitchFamily="2" charset="2"/>
              <a:buChar char="v"/>
            </a:lvl1pPr>
          </a:lstStyle>
          <a:p>
            <a:r>
              <a:rPr lang="en-US"/>
              <a:t>limited flexibility</a:t>
            </a:r>
          </a:p>
        </p:txBody>
      </p:sp>
      <p:sp>
        <p:nvSpPr>
          <p:cNvPr id="23" name="Rettangolo con due angoli in diagonale ritagliati 22">
            <a:extLst>
              <a:ext uri="{FF2B5EF4-FFF2-40B4-BE49-F238E27FC236}">
                <a16:creationId xmlns:a16="http://schemas.microsoft.com/office/drawing/2014/main" id="{8F371C28-6BEF-4049-A21C-99E69B25ABFE}"/>
              </a:ext>
            </a:extLst>
          </p:cNvPr>
          <p:cNvSpPr/>
          <p:nvPr/>
        </p:nvSpPr>
        <p:spPr>
          <a:xfrm>
            <a:off x="4960625" y="4657403"/>
            <a:ext cx="972108" cy="216024"/>
          </a:xfrm>
          <a:prstGeom prst="snip2DiagRect">
            <a:avLst/>
          </a:prstGeom>
          <a:solidFill>
            <a:schemeClr val="accent5">
              <a:lumMod val="40000"/>
              <a:lumOff val="60000"/>
            </a:schemeClr>
          </a:solidFill>
          <a:ln w="38100">
            <a:solidFill>
              <a:srgbClr val="066C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Pros</a:t>
            </a:r>
          </a:p>
        </p:txBody>
      </p:sp>
      <p:sp>
        <p:nvSpPr>
          <p:cNvPr id="24" name="Rettangolo con due angoli in diagonale ritagliati 23">
            <a:extLst>
              <a:ext uri="{FF2B5EF4-FFF2-40B4-BE49-F238E27FC236}">
                <a16:creationId xmlns:a16="http://schemas.microsoft.com/office/drawing/2014/main" id="{CEEE5B48-3CBA-4A36-B782-3019636AD1A9}"/>
              </a:ext>
            </a:extLst>
          </p:cNvPr>
          <p:cNvSpPr/>
          <p:nvPr/>
        </p:nvSpPr>
        <p:spPr>
          <a:xfrm>
            <a:off x="6516216" y="4657403"/>
            <a:ext cx="972108" cy="216024"/>
          </a:xfrm>
          <a:prstGeom prst="snip2Diag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Cons</a:t>
            </a:r>
          </a:p>
        </p:txBody>
      </p:sp>
      <p:sp>
        <p:nvSpPr>
          <p:cNvPr id="25" name="CasellaDiTesto 24">
            <a:extLst>
              <a:ext uri="{FF2B5EF4-FFF2-40B4-BE49-F238E27FC236}">
                <a16:creationId xmlns:a16="http://schemas.microsoft.com/office/drawing/2014/main" id="{46BC2B3E-D4B4-4210-9AD6-CDB3D28F3BE1}"/>
              </a:ext>
            </a:extLst>
          </p:cNvPr>
          <p:cNvSpPr txBox="1"/>
          <p:nvPr/>
        </p:nvSpPr>
        <p:spPr>
          <a:xfrm>
            <a:off x="4299878" y="5320151"/>
            <a:ext cx="2569209" cy="646331"/>
          </a:xfrm>
          <a:prstGeom prst="rect">
            <a:avLst/>
          </a:prstGeom>
          <a:solidFill>
            <a:schemeClr val="accent5">
              <a:lumMod val="40000"/>
              <a:lumOff val="60000"/>
            </a:schemeClr>
          </a:solidFill>
          <a:ln w="38100">
            <a:solidFill>
              <a:srgbClr val="066C09"/>
            </a:solidFill>
          </a:ln>
        </p:spPr>
        <p:txBody>
          <a:bodyPr wrap="square" rtlCol="0">
            <a:spAutoFit/>
          </a:bodyPr>
          <a:lstStyle/>
          <a:p>
            <a:pPr marL="214313" indent="-214313" algn="just">
              <a:buFont typeface="Wingdings" panose="05000000000000000000" pitchFamily="2" charset="2"/>
              <a:buChar char="v"/>
            </a:pPr>
            <a:r>
              <a:rPr lang="en-US"/>
              <a:t>very flexible</a:t>
            </a:r>
          </a:p>
          <a:p>
            <a:pPr marL="214313" indent="-214313" algn="just">
              <a:buFont typeface="Wingdings" panose="05000000000000000000" pitchFamily="2" charset="2"/>
              <a:buChar char="v"/>
            </a:pPr>
            <a:r>
              <a:rPr lang="en-US"/>
              <a:t>higher power density</a:t>
            </a:r>
          </a:p>
        </p:txBody>
      </p:sp>
      <p:sp>
        <p:nvSpPr>
          <p:cNvPr id="26" name="CasellaDiTesto 25">
            <a:extLst>
              <a:ext uri="{FF2B5EF4-FFF2-40B4-BE49-F238E27FC236}">
                <a16:creationId xmlns:a16="http://schemas.microsoft.com/office/drawing/2014/main" id="{7D443D1F-538E-4B34-AC8A-65D83AFB3CCA}"/>
              </a:ext>
            </a:extLst>
          </p:cNvPr>
          <p:cNvSpPr txBox="1"/>
          <p:nvPr/>
        </p:nvSpPr>
        <p:spPr>
          <a:xfrm>
            <a:off x="6989204" y="5310913"/>
            <a:ext cx="2160165" cy="646331"/>
          </a:xfrm>
          <a:prstGeom prst="rect">
            <a:avLst/>
          </a:prstGeom>
          <a:solidFill>
            <a:schemeClr val="accent1">
              <a:lumMod val="40000"/>
              <a:lumOff val="60000"/>
            </a:schemeClr>
          </a:solidFill>
          <a:ln w="38100">
            <a:solidFill>
              <a:srgbClr val="C00000"/>
            </a:solidFill>
          </a:ln>
        </p:spPr>
        <p:txBody>
          <a:bodyPr wrap="square" rtlCol="0">
            <a:spAutoFit/>
          </a:bodyPr>
          <a:lstStyle/>
          <a:p>
            <a:pPr marL="214313" indent="-214313" algn="just">
              <a:buFont typeface="Wingdings" panose="05000000000000000000" pitchFamily="2" charset="2"/>
              <a:buChar char="v"/>
            </a:pPr>
            <a:r>
              <a:rPr lang="en-US"/>
              <a:t>not yet mature</a:t>
            </a:r>
          </a:p>
          <a:p>
            <a:pPr marL="214313" indent="-214313" algn="just">
              <a:buFont typeface="Wingdings" panose="05000000000000000000" pitchFamily="2" charset="2"/>
              <a:buChar char="v"/>
            </a:pPr>
            <a:r>
              <a:rPr lang="en-US"/>
              <a:t>high capital cost</a:t>
            </a:r>
          </a:p>
        </p:txBody>
      </p:sp>
      <p:pic>
        <p:nvPicPr>
          <p:cNvPr id="28" name="Picture 4">
            <a:extLst>
              <a:ext uri="{FF2B5EF4-FFF2-40B4-BE49-F238E27FC236}">
                <a16:creationId xmlns:a16="http://schemas.microsoft.com/office/drawing/2014/main" id="{1E1E8DF3-F572-4A32-A9D4-2D359788E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5803" y="3079005"/>
            <a:ext cx="2799926" cy="127941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con angoli arrotondati 1">
            <a:extLst>
              <a:ext uri="{FF2B5EF4-FFF2-40B4-BE49-F238E27FC236}">
                <a16:creationId xmlns:a16="http://schemas.microsoft.com/office/drawing/2014/main" id="{ED6D643E-98DF-44DF-AF2B-AD7FB1AF255D}"/>
              </a:ext>
            </a:extLst>
          </p:cNvPr>
          <p:cNvSpPr/>
          <p:nvPr/>
        </p:nvSpPr>
        <p:spPr>
          <a:xfrm>
            <a:off x="1655676" y="2322838"/>
            <a:ext cx="2179233" cy="5104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effectLst>
                  <a:outerShdw blurRad="38100" dist="38100" dir="2700000" algn="tl">
                    <a:srgbClr val="000000">
                      <a:alpha val="43137"/>
                    </a:srgbClr>
                  </a:outerShdw>
                </a:effectLst>
              </a:rPr>
              <a:t>Lithium-ion battery</a:t>
            </a:r>
          </a:p>
        </p:txBody>
      </p:sp>
      <p:sp>
        <p:nvSpPr>
          <p:cNvPr id="19" name="Rettangolo con angoli arrotondati 18">
            <a:extLst>
              <a:ext uri="{FF2B5EF4-FFF2-40B4-BE49-F238E27FC236}">
                <a16:creationId xmlns:a16="http://schemas.microsoft.com/office/drawing/2014/main" id="{4C037C51-6923-4905-A439-B473B030C53D}"/>
              </a:ext>
            </a:extLst>
          </p:cNvPr>
          <p:cNvSpPr/>
          <p:nvPr/>
        </p:nvSpPr>
        <p:spPr>
          <a:xfrm>
            <a:off x="5101645" y="2344835"/>
            <a:ext cx="2386679" cy="4749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effectLst>
                  <a:outerShdw blurRad="38100" dist="38100" dir="2700000" algn="tl">
                    <a:srgbClr val="000000">
                      <a:alpha val="43137"/>
                    </a:srgbClr>
                  </a:outerShdw>
                </a:effectLst>
              </a:rPr>
              <a:t>Power to X</a:t>
            </a:r>
          </a:p>
        </p:txBody>
      </p:sp>
      <p:sp>
        <p:nvSpPr>
          <p:cNvPr id="4" name="Segnaposto numero diapositiva 3">
            <a:extLst>
              <a:ext uri="{FF2B5EF4-FFF2-40B4-BE49-F238E27FC236}">
                <a16:creationId xmlns:a16="http://schemas.microsoft.com/office/drawing/2014/main" id="{013CFC87-1E56-60C8-BF67-BDD226AFFEF4}"/>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27</a:t>
            </a:fld>
            <a:endParaRPr lang="it-IT"/>
          </a:p>
        </p:txBody>
      </p:sp>
    </p:spTree>
    <p:extLst>
      <p:ext uri="{BB962C8B-B14F-4D97-AF65-F5344CB8AC3E}">
        <p14:creationId xmlns:p14="http://schemas.microsoft.com/office/powerpoint/2010/main" val="1979409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Power-to-X: Definition</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28</a:t>
            </a:fld>
            <a:endParaRPr lang="it-IT"/>
          </a:p>
        </p:txBody>
      </p:sp>
      <p:sp>
        <p:nvSpPr>
          <p:cNvPr id="9" name="Rettangolo con angoli arrotondati 8">
            <a:extLst>
              <a:ext uri="{FF2B5EF4-FFF2-40B4-BE49-F238E27FC236}">
                <a16:creationId xmlns:a16="http://schemas.microsoft.com/office/drawing/2014/main" id="{E1404336-3F8F-1FC3-27F7-787E47BC3DE6}"/>
              </a:ext>
            </a:extLst>
          </p:cNvPr>
          <p:cNvSpPr/>
          <p:nvPr/>
        </p:nvSpPr>
        <p:spPr>
          <a:xfrm>
            <a:off x="117987" y="1592826"/>
            <a:ext cx="5014452" cy="13273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1600"/>
              <a:t>“Power-to-X processes are defined as processes with the goal to </a:t>
            </a:r>
            <a:r>
              <a:rPr lang="en-US" sz="1600" b="1" u="sng"/>
              <a:t>exploit</a:t>
            </a:r>
            <a:r>
              <a:rPr lang="en-US" sz="1600"/>
              <a:t> the environmental and economic potential of </a:t>
            </a:r>
            <a:r>
              <a:rPr lang="en-US" sz="1600" b="1" u="sng"/>
              <a:t>renewable electricity</a:t>
            </a:r>
            <a:r>
              <a:rPr lang="en-US" sz="1600"/>
              <a:t>”</a:t>
            </a:r>
          </a:p>
          <a:p>
            <a:pPr algn="just"/>
            <a:endParaRPr lang="en-US" sz="1600" i="1"/>
          </a:p>
          <a:p>
            <a:pPr algn="r"/>
            <a:r>
              <a:rPr lang="en-US" sz="1600" i="1"/>
              <a:t>J</a:t>
            </a:r>
            <a:r>
              <a:rPr lang="it-IT" sz="1600" i="1" err="1"/>
              <a:t>annik</a:t>
            </a:r>
            <a:r>
              <a:rPr lang="it-IT" sz="1600" i="1"/>
              <a:t> </a:t>
            </a:r>
            <a:r>
              <a:rPr lang="it-IT" sz="1600" i="1" err="1"/>
              <a:t>Burre</a:t>
            </a:r>
            <a:r>
              <a:rPr lang="it-IT" sz="1600" i="1"/>
              <a:t> </a:t>
            </a:r>
            <a:r>
              <a:rPr lang="en-US" sz="1600" i="1"/>
              <a:t>et al. – </a:t>
            </a:r>
            <a:r>
              <a:rPr lang="en-US" sz="1600" i="1" err="1"/>
              <a:t>Chemie</a:t>
            </a:r>
            <a:r>
              <a:rPr lang="en-US" sz="1600" i="1"/>
              <a:t> </a:t>
            </a:r>
            <a:r>
              <a:rPr lang="en-US" sz="1600" i="1" err="1"/>
              <a:t>Ingenieur</a:t>
            </a:r>
            <a:r>
              <a:rPr lang="en-US" sz="1600" i="1"/>
              <a:t> Technik</a:t>
            </a:r>
            <a:r>
              <a:rPr lang="en-US" sz="1600" i="1">
                <a:effectLst>
                  <a:outerShdw blurRad="38100" dist="38100" dir="2700000" algn="tl">
                    <a:srgbClr val="000000">
                      <a:alpha val="43137"/>
                    </a:srgbClr>
                  </a:outerShdw>
                </a:effectLst>
              </a:rPr>
              <a:t>, 2019</a:t>
            </a:r>
            <a:endParaRPr lang="en-US" sz="1600" i="1"/>
          </a:p>
        </p:txBody>
      </p:sp>
      <p:sp>
        <p:nvSpPr>
          <p:cNvPr id="10" name="Rettangolo con angoli arrotondati 9">
            <a:extLst>
              <a:ext uri="{FF2B5EF4-FFF2-40B4-BE49-F238E27FC236}">
                <a16:creationId xmlns:a16="http://schemas.microsoft.com/office/drawing/2014/main" id="{7458C10E-ACE9-63B3-9A7B-17962E15BF0E}"/>
              </a:ext>
            </a:extLst>
          </p:cNvPr>
          <p:cNvSpPr/>
          <p:nvPr/>
        </p:nvSpPr>
        <p:spPr>
          <a:xfrm>
            <a:off x="1681316" y="3015973"/>
            <a:ext cx="7374194" cy="16285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a:t>“the means to convert electricity, understood to be primary energy, into an energy carrier, heat, cold, product, or raw material. It is </a:t>
            </a:r>
            <a:r>
              <a:rPr lang="en-US" sz="1600" b="1" u="sng"/>
              <a:t>an umbrella term for different ways of generating energy</a:t>
            </a:r>
            <a:r>
              <a:rPr lang="en-US" sz="1600"/>
              <a:t>, namely power-to-gas, power-to-liquid, power-to-fuel, power-to-chemicals and power-to-heat”</a:t>
            </a:r>
          </a:p>
          <a:p>
            <a:pPr algn="just"/>
            <a:endParaRPr lang="en-US" sz="1600" i="1"/>
          </a:p>
          <a:p>
            <a:pPr algn="r"/>
            <a:r>
              <a:rPr lang="en-US" sz="1600"/>
              <a:t>Michael Sterner, professor of OTH Regensburg University (GE)</a:t>
            </a:r>
            <a:r>
              <a:rPr lang="en-US" sz="1600" i="1">
                <a:effectLst>
                  <a:outerShdw blurRad="38100" dist="38100" dir="2700000" algn="tl">
                    <a:srgbClr val="000000">
                      <a:alpha val="43137"/>
                    </a:srgbClr>
                  </a:outerShdw>
                </a:effectLst>
              </a:rPr>
              <a:t>, 2021</a:t>
            </a:r>
            <a:endParaRPr lang="en-US" sz="1600" i="1"/>
          </a:p>
        </p:txBody>
      </p:sp>
      <p:sp>
        <p:nvSpPr>
          <p:cNvPr id="11" name="Rettangolo con angoli arrotondati 10">
            <a:extLst>
              <a:ext uri="{FF2B5EF4-FFF2-40B4-BE49-F238E27FC236}">
                <a16:creationId xmlns:a16="http://schemas.microsoft.com/office/drawing/2014/main" id="{08EB355E-0476-7551-574B-6B5A1ACB79EA}"/>
              </a:ext>
            </a:extLst>
          </p:cNvPr>
          <p:cNvSpPr/>
          <p:nvPr/>
        </p:nvSpPr>
        <p:spPr>
          <a:xfrm>
            <a:off x="117987" y="4740269"/>
            <a:ext cx="3077497" cy="132735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1600"/>
              <a:t>“the process of converting </a:t>
            </a:r>
            <a:r>
              <a:rPr lang="en-US" sz="1600" b="1" u="sng"/>
              <a:t>green electricity into hydrogen </a:t>
            </a:r>
            <a:r>
              <a:rPr lang="en-US" sz="1600"/>
              <a:t>or </a:t>
            </a:r>
            <a:r>
              <a:rPr lang="en-US" sz="1600" err="1"/>
              <a:t>PtX</a:t>
            </a:r>
            <a:r>
              <a:rPr lang="en-US" sz="1600"/>
              <a:t> products based on hydrogen”</a:t>
            </a:r>
          </a:p>
          <a:p>
            <a:pPr algn="just"/>
            <a:endParaRPr lang="en-US" sz="1600" i="1"/>
          </a:p>
          <a:p>
            <a:pPr algn="r"/>
            <a:r>
              <a:rPr lang="en-US" sz="1600" i="1">
                <a:effectLst>
                  <a:outerShdw blurRad="38100" dist="38100" dir="2700000" algn="tl">
                    <a:srgbClr val="000000">
                      <a:alpha val="43137"/>
                    </a:srgbClr>
                  </a:outerShdw>
                </a:effectLst>
              </a:rPr>
              <a:t>DANSK ENERGI, 2020</a:t>
            </a:r>
            <a:endParaRPr lang="en-US" sz="1600" i="1"/>
          </a:p>
        </p:txBody>
      </p:sp>
      <p:sp>
        <p:nvSpPr>
          <p:cNvPr id="12" name="Rettangolo con angoli arrotondati 11">
            <a:extLst>
              <a:ext uri="{FF2B5EF4-FFF2-40B4-BE49-F238E27FC236}">
                <a16:creationId xmlns:a16="http://schemas.microsoft.com/office/drawing/2014/main" id="{F672F331-A071-94D4-CB26-595580AD56CE}"/>
              </a:ext>
            </a:extLst>
          </p:cNvPr>
          <p:cNvSpPr/>
          <p:nvPr/>
        </p:nvSpPr>
        <p:spPr>
          <a:xfrm>
            <a:off x="3411793" y="5403946"/>
            <a:ext cx="5643717" cy="1327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600"/>
              <a:t>“the concept of Power-to-X can be further incorporated to transform the generated </a:t>
            </a:r>
            <a:r>
              <a:rPr lang="en-US" sz="1600" b="1" u="sng"/>
              <a:t>renewable electricity</a:t>
            </a:r>
            <a:r>
              <a:rPr lang="en-US" sz="1600"/>
              <a:t> into chemical energy </a:t>
            </a:r>
            <a:r>
              <a:rPr lang="en-US" sz="1600" b="1" u="sng"/>
              <a:t>stored in the gas form</a:t>
            </a:r>
            <a:r>
              <a:rPr lang="en-US" sz="1600"/>
              <a:t>”</a:t>
            </a:r>
          </a:p>
          <a:p>
            <a:pPr algn="just"/>
            <a:endParaRPr lang="en-US" sz="1600" i="1"/>
          </a:p>
          <a:p>
            <a:pPr algn="r"/>
            <a:r>
              <a:rPr lang="it-IT" sz="1600"/>
              <a:t>Lim JY et al. – Applied Energy</a:t>
            </a:r>
            <a:r>
              <a:rPr lang="en-US" sz="1600" i="1">
                <a:effectLst>
                  <a:outerShdw blurRad="38100" dist="38100" dir="2700000" algn="tl">
                    <a:srgbClr val="000000">
                      <a:alpha val="43137"/>
                    </a:srgbClr>
                  </a:outerShdw>
                </a:effectLst>
              </a:rPr>
              <a:t>, 2021</a:t>
            </a:r>
            <a:endParaRPr lang="en-US" sz="1600" i="1"/>
          </a:p>
        </p:txBody>
      </p:sp>
    </p:spTree>
    <p:extLst>
      <p:ext uri="{BB962C8B-B14F-4D97-AF65-F5344CB8AC3E}">
        <p14:creationId xmlns:p14="http://schemas.microsoft.com/office/powerpoint/2010/main" val="13292815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Power-to-X: History</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29</a:t>
            </a:fld>
            <a:endParaRPr lang="it-IT"/>
          </a:p>
        </p:txBody>
      </p:sp>
      <p:pic>
        <p:nvPicPr>
          <p:cNvPr id="7" name="Immagine 6">
            <a:extLst>
              <a:ext uri="{FF2B5EF4-FFF2-40B4-BE49-F238E27FC236}">
                <a16:creationId xmlns:a16="http://schemas.microsoft.com/office/drawing/2014/main" id="{3F2C4416-F737-B146-AF23-20B842962B92}"/>
              </a:ext>
            </a:extLst>
          </p:cNvPr>
          <p:cNvPicPr>
            <a:picLocks noChangeAspect="1"/>
          </p:cNvPicPr>
          <p:nvPr/>
        </p:nvPicPr>
        <p:blipFill rotWithShape="1">
          <a:blip r:embed="rId2"/>
          <a:srcRect l="1928" r="920"/>
          <a:stretch/>
        </p:blipFill>
        <p:spPr>
          <a:xfrm>
            <a:off x="0" y="1516698"/>
            <a:ext cx="6758639" cy="5341302"/>
          </a:xfrm>
          <a:prstGeom prst="rect">
            <a:avLst/>
          </a:prstGeom>
        </p:spPr>
      </p:pic>
      <p:sp>
        <p:nvSpPr>
          <p:cNvPr id="8" name="Ovale 7">
            <a:extLst>
              <a:ext uri="{FF2B5EF4-FFF2-40B4-BE49-F238E27FC236}">
                <a16:creationId xmlns:a16="http://schemas.microsoft.com/office/drawing/2014/main" id="{CF9A47CE-DD3C-DAAB-97E0-07E6D1484FA8}"/>
              </a:ext>
            </a:extLst>
          </p:cNvPr>
          <p:cNvSpPr/>
          <p:nvPr/>
        </p:nvSpPr>
        <p:spPr>
          <a:xfrm>
            <a:off x="835742" y="2851355"/>
            <a:ext cx="511277" cy="50144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5A37536E-00A3-076D-834D-4FE226C9B232}"/>
              </a:ext>
            </a:extLst>
          </p:cNvPr>
          <p:cNvSpPr/>
          <p:nvPr/>
        </p:nvSpPr>
        <p:spPr>
          <a:xfrm>
            <a:off x="90014" y="5713597"/>
            <a:ext cx="1629107" cy="1038634"/>
          </a:xfrm>
          <a:prstGeom prst="roundRect">
            <a:avLst/>
          </a:prstGeom>
          <a:solidFill>
            <a:schemeClr val="accent2">
              <a:lumMod val="20000"/>
              <a:lumOff val="80000"/>
            </a:schemeClr>
          </a:solidFill>
          <a:ln w="28575">
            <a:noFill/>
          </a:ln>
          <a:effectLst>
            <a:glow rad="101600">
              <a:schemeClr val="accent2">
                <a:satMod val="175000"/>
                <a:alpha val="40000"/>
              </a:schemeClr>
            </a:glow>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i="1"/>
              <a:t>First appearance of the term.</a:t>
            </a:r>
          </a:p>
        </p:txBody>
      </p:sp>
      <p:cxnSp>
        <p:nvCxnSpPr>
          <p:cNvPr id="13" name="Connettore 2 12">
            <a:extLst>
              <a:ext uri="{FF2B5EF4-FFF2-40B4-BE49-F238E27FC236}">
                <a16:creationId xmlns:a16="http://schemas.microsoft.com/office/drawing/2014/main" id="{9DE103E9-05EF-592E-3887-7A59A8E3EF9D}"/>
              </a:ext>
            </a:extLst>
          </p:cNvPr>
          <p:cNvCxnSpPr>
            <a:cxnSpLocks/>
            <a:stCxn id="11" idx="0"/>
          </p:cNvCxnSpPr>
          <p:nvPr/>
        </p:nvCxnSpPr>
        <p:spPr>
          <a:xfrm flipV="1">
            <a:off x="904568" y="4253218"/>
            <a:ext cx="144056" cy="146037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e 16">
            <a:extLst>
              <a:ext uri="{FF2B5EF4-FFF2-40B4-BE49-F238E27FC236}">
                <a16:creationId xmlns:a16="http://schemas.microsoft.com/office/drawing/2014/main" id="{FC3783A6-5E00-D2BB-3AFB-3E5D09A88788}"/>
              </a:ext>
            </a:extLst>
          </p:cNvPr>
          <p:cNvSpPr/>
          <p:nvPr/>
        </p:nvSpPr>
        <p:spPr>
          <a:xfrm>
            <a:off x="5463934" y="5341302"/>
            <a:ext cx="511277" cy="50144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con angoli arrotondati 17">
            <a:extLst>
              <a:ext uri="{FF2B5EF4-FFF2-40B4-BE49-F238E27FC236}">
                <a16:creationId xmlns:a16="http://schemas.microsoft.com/office/drawing/2014/main" id="{1BC6CC6D-4900-4246-159C-801FC163C56B}"/>
              </a:ext>
            </a:extLst>
          </p:cNvPr>
          <p:cNvSpPr/>
          <p:nvPr/>
        </p:nvSpPr>
        <p:spPr>
          <a:xfrm>
            <a:off x="6938667" y="4496955"/>
            <a:ext cx="2205333" cy="1688694"/>
          </a:xfrm>
          <a:prstGeom prst="roundRect">
            <a:avLst/>
          </a:prstGeom>
          <a:solidFill>
            <a:schemeClr val="accent2">
              <a:lumMod val="20000"/>
              <a:lumOff val="80000"/>
            </a:schemeClr>
          </a:solidFill>
          <a:ln w="28575">
            <a:noFill/>
          </a:ln>
          <a:effectLst>
            <a:glow rad="101600">
              <a:schemeClr val="accent2">
                <a:satMod val="175000"/>
                <a:alpha val="40000"/>
              </a:schemeClr>
            </a:glow>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i="1"/>
              <a:t>First mention to the e-fuels, which are chemicals produced starting from renewable electricity. </a:t>
            </a:r>
          </a:p>
        </p:txBody>
      </p:sp>
      <p:cxnSp>
        <p:nvCxnSpPr>
          <p:cNvPr id="19" name="Connettore 2 18">
            <a:extLst>
              <a:ext uri="{FF2B5EF4-FFF2-40B4-BE49-F238E27FC236}">
                <a16:creationId xmlns:a16="http://schemas.microsoft.com/office/drawing/2014/main" id="{F46A1BFA-273C-4E3A-C08D-7D00B5789CA5}"/>
              </a:ext>
            </a:extLst>
          </p:cNvPr>
          <p:cNvCxnSpPr>
            <a:cxnSpLocks/>
            <a:stCxn id="18" idx="1"/>
            <a:endCxn id="17" idx="6"/>
          </p:cNvCxnSpPr>
          <p:nvPr/>
        </p:nvCxnSpPr>
        <p:spPr>
          <a:xfrm flipH="1">
            <a:off x="5975211" y="5341302"/>
            <a:ext cx="963456" cy="2507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e 32">
            <a:extLst>
              <a:ext uri="{FF2B5EF4-FFF2-40B4-BE49-F238E27FC236}">
                <a16:creationId xmlns:a16="http://schemas.microsoft.com/office/drawing/2014/main" id="{DB98855F-A2D5-DA47-1EB3-7CF05A93056C}"/>
              </a:ext>
            </a:extLst>
          </p:cNvPr>
          <p:cNvSpPr/>
          <p:nvPr/>
        </p:nvSpPr>
        <p:spPr>
          <a:xfrm>
            <a:off x="2430682" y="2851353"/>
            <a:ext cx="511277" cy="50144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con angoli arrotondati 33">
            <a:extLst>
              <a:ext uri="{FF2B5EF4-FFF2-40B4-BE49-F238E27FC236}">
                <a16:creationId xmlns:a16="http://schemas.microsoft.com/office/drawing/2014/main" id="{29351728-8BAC-D35E-F777-D0C9AE2FC990}"/>
              </a:ext>
            </a:extLst>
          </p:cNvPr>
          <p:cNvSpPr/>
          <p:nvPr/>
        </p:nvSpPr>
        <p:spPr>
          <a:xfrm>
            <a:off x="6885321" y="2008896"/>
            <a:ext cx="2205333" cy="1617528"/>
          </a:xfrm>
          <a:prstGeom prst="roundRect">
            <a:avLst/>
          </a:prstGeom>
          <a:solidFill>
            <a:schemeClr val="accent2">
              <a:lumMod val="20000"/>
              <a:lumOff val="80000"/>
            </a:schemeClr>
          </a:solidFill>
          <a:ln w="28575">
            <a:noFill/>
          </a:ln>
          <a:effectLst>
            <a:glow rad="101600">
              <a:schemeClr val="accent2">
                <a:satMod val="175000"/>
                <a:alpha val="40000"/>
              </a:schemeClr>
            </a:glow>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i="1"/>
              <a:t>The terminology is a broader extending of large-scale storage systems.</a:t>
            </a:r>
          </a:p>
        </p:txBody>
      </p:sp>
      <p:cxnSp>
        <p:nvCxnSpPr>
          <p:cNvPr id="35" name="Connettore 2 34">
            <a:extLst>
              <a:ext uri="{FF2B5EF4-FFF2-40B4-BE49-F238E27FC236}">
                <a16:creationId xmlns:a16="http://schemas.microsoft.com/office/drawing/2014/main" id="{CBD7F0DB-1565-8566-8EF0-D3149253FAA3}"/>
              </a:ext>
            </a:extLst>
          </p:cNvPr>
          <p:cNvCxnSpPr>
            <a:cxnSpLocks/>
            <a:stCxn id="34" idx="1"/>
            <a:endCxn id="33" idx="6"/>
          </p:cNvCxnSpPr>
          <p:nvPr/>
        </p:nvCxnSpPr>
        <p:spPr>
          <a:xfrm flipH="1">
            <a:off x="2941959" y="2817660"/>
            <a:ext cx="3943362" cy="2844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e 37">
            <a:extLst>
              <a:ext uri="{FF2B5EF4-FFF2-40B4-BE49-F238E27FC236}">
                <a16:creationId xmlns:a16="http://schemas.microsoft.com/office/drawing/2014/main" id="{CE288970-E897-2A6A-4EBF-D7DBD9BE8091}"/>
              </a:ext>
            </a:extLst>
          </p:cNvPr>
          <p:cNvSpPr/>
          <p:nvPr/>
        </p:nvSpPr>
        <p:spPr>
          <a:xfrm>
            <a:off x="3966280" y="2851354"/>
            <a:ext cx="511276" cy="50144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2 38">
            <a:extLst>
              <a:ext uri="{FF2B5EF4-FFF2-40B4-BE49-F238E27FC236}">
                <a16:creationId xmlns:a16="http://schemas.microsoft.com/office/drawing/2014/main" id="{AE99EBC3-0623-D71E-CF1B-7BE7E5728FA2}"/>
              </a:ext>
            </a:extLst>
          </p:cNvPr>
          <p:cNvCxnSpPr>
            <a:cxnSpLocks/>
            <a:stCxn id="34" idx="1"/>
            <a:endCxn id="38" idx="6"/>
          </p:cNvCxnSpPr>
          <p:nvPr/>
        </p:nvCxnSpPr>
        <p:spPr>
          <a:xfrm flipH="1">
            <a:off x="4477556" y="2817660"/>
            <a:ext cx="2407765" cy="2844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FC54D931-8998-26EF-EB4D-BCAC5B663087}"/>
              </a:ext>
            </a:extLst>
          </p:cNvPr>
          <p:cNvSpPr txBox="1"/>
          <p:nvPr/>
        </p:nvSpPr>
        <p:spPr>
          <a:xfrm>
            <a:off x="-85344" y="1476003"/>
            <a:ext cx="2206752" cy="415498"/>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41907138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85799" y="121920"/>
            <a:ext cx="8346679" cy="991264"/>
          </a:xfrm>
        </p:spPr>
        <p:txBody>
          <a:bodyPr>
            <a:normAutofit fontScale="90000"/>
          </a:bodyPr>
          <a:lstStyle/>
          <a:p>
            <a:r>
              <a:rPr lang="en-US" sz="4400">
                <a:solidFill>
                  <a:schemeClr val="tx2"/>
                </a:solidFill>
              </a:rPr>
              <a:t>CO</a:t>
            </a:r>
            <a:r>
              <a:rPr lang="en-US" sz="4400" baseline="-25000">
                <a:solidFill>
                  <a:schemeClr val="tx2"/>
                </a:solidFill>
              </a:rPr>
              <a:t>2</a:t>
            </a:r>
            <a:r>
              <a:rPr lang="en-US" sz="4400">
                <a:solidFill>
                  <a:schemeClr val="tx2"/>
                </a:solidFill>
              </a:rPr>
              <a:t> emissions and temperature increase</a:t>
            </a:r>
          </a:p>
        </p:txBody>
      </p:sp>
      <p:sp>
        <p:nvSpPr>
          <p:cNvPr id="4" name="Segnaposto numero diapositiva 3">
            <a:extLst>
              <a:ext uri="{FF2B5EF4-FFF2-40B4-BE49-F238E27FC236}">
                <a16:creationId xmlns:a16="http://schemas.microsoft.com/office/drawing/2014/main" id="{6364A770-4264-C382-BD92-A325B7265989}"/>
              </a:ext>
            </a:extLst>
          </p:cNvPr>
          <p:cNvSpPr>
            <a:spLocks noGrp="1"/>
          </p:cNvSpPr>
          <p:nvPr>
            <p:ph type="sldNum" sz="quarter" idx="4"/>
          </p:nvPr>
        </p:nvSpPr>
        <p:spPr/>
        <p:txBody>
          <a:bodyPr/>
          <a:lstStyle/>
          <a:p>
            <a:pPr>
              <a:defRPr/>
            </a:pPr>
            <a:fld id="{84948DD1-5963-4816-BE5A-05BCCCAC15E0}" type="slidenum">
              <a:rPr lang="en-US" smtClean="0"/>
              <a:pPr>
                <a:defRPr/>
              </a:pPr>
              <a:t>3</a:t>
            </a:fld>
            <a:endParaRPr lang="en-US"/>
          </a:p>
        </p:txBody>
      </p:sp>
      <p:sp>
        <p:nvSpPr>
          <p:cNvPr id="17" name="Rettangolo con angoli arrotondati 16">
            <a:extLst>
              <a:ext uri="{FF2B5EF4-FFF2-40B4-BE49-F238E27FC236}">
                <a16:creationId xmlns:a16="http://schemas.microsoft.com/office/drawing/2014/main" id="{4EF8E3A1-7570-9B2C-150F-5853DF25128B}"/>
              </a:ext>
            </a:extLst>
          </p:cNvPr>
          <p:cNvSpPr/>
          <p:nvPr/>
        </p:nvSpPr>
        <p:spPr>
          <a:xfrm>
            <a:off x="179512" y="1700808"/>
            <a:ext cx="8852965" cy="15841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“Dear friends, humanity is on thin ice and that ice is melting fast. As today’s report of the Intergovernmental Panel on Climate Change (IPCC) details, humans are responsible for virtually all global heating over the last 200 years.  The rate of temperature rise in the last half century is the highest in 2,000 years. Concentrations of carbon dioxide are at their highest in at least 2 million years. </a:t>
            </a:r>
            <a:r>
              <a:rPr lang="en-US" sz="1600" b="1" i="1" u="sng">
                <a:effectLst>
                  <a:outerShdw blurRad="38100" dist="38100" dir="2700000" algn="tl">
                    <a:srgbClr val="000000">
                      <a:alpha val="43137"/>
                    </a:srgbClr>
                  </a:outerShdw>
                </a:effectLst>
              </a:rPr>
              <a:t>The climate time-bomb is ticking”</a:t>
            </a:r>
          </a:p>
          <a:p>
            <a:pPr algn="r"/>
            <a:r>
              <a:rPr lang="en-US" sz="1600" i="1"/>
              <a:t>UN Secretary-General António Guterres</a:t>
            </a:r>
            <a:r>
              <a:rPr lang="en-US" sz="1600" i="1">
                <a:effectLst>
                  <a:outerShdw blurRad="38100" dist="38100" dir="2700000" algn="tl">
                    <a:srgbClr val="000000">
                      <a:alpha val="43137"/>
                    </a:srgbClr>
                  </a:outerShdw>
                </a:effectLst>
              </a:rPr>
              <a:t>, March 2023</a:t>
            </a:r>
            <a:endParaRPr lang="en-US" sz="1600" i="1"/>
          </a:p>
        </p:txBody>
      </p:sp>
      <p:pic>
        <p:nvPicPr>
          <p:cNvPr id="3" name="Immagine 2">
            <a:extLst>
              <a:ext uri="{FF2B5EF4-FFF2-40B4-BE49-F238E27FC236}">
                <a16:creationId xmlns:a16="http://schemas.microsoft.com/office/drawing/2014/main" id="{D0B20254-B298-80FD-2792-C8B4793F65C8}"/>
              </a:ext>
            </a:extLst>
          </p:cNvPr>
          <p:cNvPicPr>
            <a:picLocks noChangeAspect="1"/>
          </p:cNvPicPr>
          <p:nvPr/>
        </p:nvPicPr>
        <p:blipFill>
          <a:blip r:embed="rId2"/>
          <a:stretch>
            <a:fillRect/>
          </a:stretch>
        </p:blipFill>
        <p:spPr>
          <a:xfrm>
            <a:off x="2214483" y="3327621"/>
            <a:ext cx="6912285" cy="3530379"/>
          </a:xfrm>
          <a:prstGeom prst="rect">
            <a:avLst/>
          </a:prstGeom>
        </p:spPr>
      </p:pic>
      <p:sp>
        <p:nvSpPr>
          <p:cNvPr id="5" name="CasellaDiTesto 4">
            <a:extLst>
              <a:ext uri="{FF2B5EF4-FFF2-40B4-BE49-F238E27FC236}">
                <a16:creationId xmlns:a16="http://schemas.microsoft.com/office/drawing/2014/main" id="{6EDD7E23-D23B-942B-7AD8-EC42A0ED3928}"/>
              </a:ext>
            </a:extLst>
          </p:cNvPr>
          <p:cNvSpPr txBox="1"/>
          <p:nvPr/>
        </p:nvSpPr>
        <p:spPr>
          <a:xfrm>
            <a:off x="7827602" y="6592581"/>
            <a:ext cx="1507742" cy="261610"/>
          </a:xfrm>
          <a:prstGeom prst="rect">
            <a:avLst/>
          </a:prstGeom>
          <a:noFill/>
        </p:spPr>
        <p:txBody>
          <a:bodyPr wrap="square" rtlCol="0">
            <a:spAutoFit/>
          </a:bodyPr>
          <a:lstStyle/>
          <a:p>
            <a:r>
              <a:rPr lang="it-IT" sz="1050"/>
              <a:t>Source: IPCC 2022</a:t>
            </a:r>
          </a:p>
        </p:txBody>
      </p:sp>
      <p:sp>
        <p:nvSpPr>
          <p:cNvPr id="6" name="CasellaDiTesto 5">
            <a:extLst>
              <a:ext uri="{FF2B5EF4-FFF2-40B4-BE49-F238E27FC236}">
                <a16:creationId xmlns:a16="http://schemas.microsoft.com/office/drawing/2014/main" id="{B83AA747-E10E-B9FA-99C3-E985C5F4CA28}"/>
              </a:ext>
            </a:extLst>
          </p:cNvPr>
          <p:cNvSpPr txBox="1"/>
          <p:nvPr/>
        </p:nvSpPr>
        <p:spPr>
          <a:xfrm>
            <a:off x="-39824" y="3410942"/>
            <a:ext cx="2517648" cy="584775"/>
          </a:xfrm>
          <a:prstGeom prst="rect">
            <a:avLst/>
          </a:prstGeom>
          <a:noFill/>
        </p:spPr>
        <p:txBody>
          <a:bodyPr wrap="square">
            <a:spAutoFit/>
          </a:bodyPr>
          <a:lstStyle/>
          <a:p>
            <a:pPr algn="ctr"/>
            <a:r>
              <a:rPr lang="en-US" sz="1600"/>
              <a:t> Shared Socioeconomic </a:t>
            </a:r>
          </a:p>
          <a:p>
            <a:pPr algn="ctr"/>
            <a:r>
              <a:rPr lang="en-US" sz="1600"/>
              <a:t>Pathways (SSP) </a:t>
            </a:r>
          </a:p>
        </p:txBody>
      </p:sp>
      <p:pic>
        <p:nvPicPr>
          <p:cNvPr id="7" name="Immagine 6">
            <a:extLst>
              <a:ext uri="{FF2B5EF4-FFF2-40B4-BE49-F238E27FC236}">
                <a16:creationId xmlns:a16="http://schemas.microsoft.com/office/drawing/2014/main" id="{0E6DAC7C-DF2B-26DE-8A35-946A492AA07F}"/>
              </a:ext>
            </a:extLst>
          </p:cNvPr>
          <p:cNvPicPr>
            <a:picLocks noChangeAspect="1"/>
          </p:cNvPicPr>
          <p:nvPr/>
        </p:nvPicPr>
        <p:blipFill>
          <a:blip r:embed="rId3"/>
          <a:stretch>
            <a:fillRect/>
          </a:stretch>
        </p:blipFill>
        <p:spPr>
          <a:xfrm>
            <a:off x="70502" y="3882210"/>
            <a:ext cx="2203685" cy="1667828"/>
          </a:xfrm>
          <a:prstGeom prst="rect">
            <a:avLst/>
          </a:prstGeom>
        </p:spPr>
      </p:pic>
      <p:sp>
        <p:nvSpPr>
          <p:cNvPr id="10" name="Rettangolo con angoli arrotondati 9">
            <a:extLst>
              <a:ext uri="{FF2B5EF4-FFF2-40B4-BE49-F238E27FC236}">
                <a16:creationId xmlns:a16="http://schemas.microsoft.com/office/drawing/2014/main" id="{979CFF5D-899E-8D47-514C-259EF737BB47}"/>
              </a:ext>
            </a:extLst>
          </p:cNvPr>
          <p:cNvSpPr/>
          <p:nvPr/>
        </p:nvSpPr>
        <p:spPr>
          <a:xfrm>
            <a:off x="17232" y="5599311"/>
            <a:ext cx="2120194" cy="11758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ts val="1300"/>
              </a:lnSpc>
              <a:spcAft>
                <a:spcPts val="0"/>
              </a:spcAft>
            </a:pPr>
            <a:r>
              <a:rPr lang="en-US" sz="1600" b="1">
                <a:effectLst>
                  <a:outerShdw blurRad="38100" dist="38100" dir="2700000" algn="tl">
                    <a:srgbClr val="000000">
                      <a:alpha val="43137"/>
                    </a:srgbClr>
                  </a:outerShdw>
                </a:effectLst>
              </a:rPr>
              <a:t>Radiative forcing </a:t>
            </a:r>
            <a:r>
              <a:rPr lang="en-US" sz="1600"/>
              <a:t>is the change in the balance between radiation coming into the atmosphere and radiation going out.</a:t>
            </a:r>
          </a:p>
        </p:txBody>
      </p:sp>
      <p:sp>
        <p:nvSpPr>
          <p:cNvPr id="11" name="Rettangolo 10">
            <a:extLst>
              <a:ext uri="{FF2B5EF4-FFF2-40B4-BE49-F238E27FC236}">
                <a16:creationId xmlns:a16="http://schemas.microsoft.com/office/drawing/2014/main" id="{8E37FE06-48B0-818E-C054-6D4FF9461698}"/>
              </a:ext>
            </a:extLst>
          </p:cNvPr>
          <p:cNvSpPr/>
          <p:nvPr/>
        </p:nvSpPr>
        <p:spPr>
          <a:xfrm>
            <a:off x="2936147" y="3995717"/>
            <a:ext cx="172813" cy="8363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ttore 2 13">
            <a:extLst>
              <a:ext uri="{FF2B5EF4-FFF2-40B4-BE49-F238E27FC236}">
                <a16:creationId xmlns:a16="http://schemas.microsoft.com/office/drawing/2014/main" id="{DECC08B2-C36E-BB62-F928-E88B53BEFB8D}"/>
              </a:ext>
            </a:extLst>
          </p:cNvPr>
          <p:cNvCxnSpPr>
            <a:cxnSpLocks/>
            <a:stCxn id="11" idx="2"/>
            <a:endCxn id="10" idx="3"/>
          </p:cNvCxnSpPr>
          <p:nvPr/>
        </p:nvCxnSpPr>
        <p:spPr>
          <a:xfrm flipH="1">
            <a:off x="2137426" y="4832059"/>
            <a:ext cx="885128" cy="135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egnaposto numero diapositiva 4">
            <a:extLst>
              <a:ext uri="{FF2B5EF4-FFF2-40B4-BE49-F238E27FC236}">
                <a16:creationId xmlns:a16="http://schemas.microsoft.com/office/drawing/2014/main" id="{9C4FF338-8705-3BDF-6FFE-A167ABCCEA74}"/>
              </a:ext>
            </a:extLst>
          </p:cNvPr>
          <p:cNvSpPr txBox="1">
            <a:spLocks/>
          </p:cNvSpPr>
          <p:nvPr/>
        </p:nvSpPr>
        <p:spPr>
          <a:xfrm>
            <a:off x="0" y="1272222"/>
            <a:ext cx="533400" cy="244476"/>
          </a:xfrm>
          <a:prstGeom prst="rect">
            <a:avLst/>
          </a:prstGeom>
        </p:spPr>
        <p:txBody>
          <a:bodyPr vert="horz" lIns="0" rIns="0">
            <a:noAutofit/>
          </a:bodyPr>
          <a:lstStyle>
            <a:lvl1pPr marL="237744" indent="-237744" algn="l" rtl="0" eaLnBrk="1" latinLnBrk="0" hangingPunct="1">
              <a:spcBef>
                <a:spcPts val="1600"/>
              </a:spcBef>
              <a:spcAft>
                <a:spcPts val="600"/>
              </a:spcAft>
              <a:buClr>
                <a:schemeClr val="accent2"/>
              </a:buClr>
              <a:buSzPct val="60000"/>
              <a:buFont typeface="Wingdings"/>
              <a:buChar char=""/>
              <a:defRPr kumimoji="0" sz="1800" kern="1200">
                <a:solidFill>
                  <a:schemeClr val="tx1"/>
                </a:solidFill>
                <a:latin typeface="+mn-lt"/>
                <a:ea typeface="+mn-ea"/>
                <a:cs typeface="+mn-cs"/>
              </a:defRPr>
            </a:lvl1pPr>
            <a:lvl2pPr marL="640080" indent="-274320" algn="l" rtl="0" eaLnBrk="1" latinLnBrk="0" hangingPunct="1">
              <a:spcBef>
                <a:spcPts val="550"/>
              </a:spcBef>
              <a:spcAft>
                <a:spcPts val="400"/>
              </a:spcAft>
              <a:buClr>
                <a:schemeClr val="accent1"/>
              </a:buClr>
              <a:buSzPct val="70000"/>
              <a:buFont typeface="Wingdings 2"/>
              <a:buChar char=""/>
              <a:defRPr kumimoji="0" sz="1400" kern="1200">
                <a:solidFill>
                  <a:schemeClr val="tx1"/>
                </a:solidFill>
                <a:latin typeface="+mn-lt"/>
                <a:ea typeface="+mn-ea"/>
                <a:cs typeface="+mn-cs"/>
              </a:defRPr>
            </a:lvl2pPr>
            <a:lvl3pPr marL="914400" indent="-228600" algn="l" rtl="0" eaLnBrk="1" latinLnBrk="0" hangingPunct="1">
              <a:spcBef>
                <a:spcPts val="500"/>
              </a:spcBef>
              <a:spcAft>
                <a:spcPts val="400"/>
              </a:spcAft>
              <a:buClr>
                <a:schemeClr val="accent2"/>
              </a:buClr>
              <a:buSzPct val="75000"/>
              <a:buFont typeface="Wingdings"/>
              <a:buChar char=""/>
              <a:defRPr kumimoji="0" sz="1400" kern="1200">
                <a:solidFill>
                  <a:schemeClr val="tx1"/>
                </a:solidFill>
                <a:latin typeface="+mn-lt"/>
                <a:ea typeface="+mn-ea"/>
                <a:cs typeface="+mn-cs"/>
              </a:defRPr>
            </a:lvl3pPr>
            <a:lvl4pPr marL="1371600" indent="-228600" algn="l" rtl="0" eaLnBrk="1" latinLnBrk="0" hangingPunct="1">
              <a:spcBef>
                <a:spcPts val="400"/>
              </a:spcBef>
              <a:spcAft>
                <a:spcPts val="400"/>
              </a:spcAft>
              <a:buClr>
                <a:schemeClr val="accent3"/>
              </a:buClr>
              <a:buSzPct val="75000"/>
              <a:buFont typeface="Wingdings"/>
              <a:buChar char=""/>
              <a:defRPr kumimoji="0" sz="1400" kern="1200">
                <a:solidFill>
                  <a:schemeClr val="tx1"/>
                </a:solidFill>
                <a:latin typeface="+mn-lt"/>
                <a:ea typeface="+mn-ea"/>
                <a:cs typeface="+mn-cs"/>
              </a:defRPr>
            </a:lvl4pPr>
            <a:lvl5pPr marL="1828800" indent="-228600" algn="l" rtl="0" eaLnBrk="1" latinLnBrk="0" hangingPunct="1">
              <a:spcBef>
                <a:spcPts val="400"/>
              </a:spcBef>
              <a:spcAft>
                <a:spcPts val="400"/>
              </a:spcAft>
              <a:buClr>
                <a:schemeClr val="accent4"/>
              </a:buClr>
              <a:buSzPct val="65000"/>
              <a:buFont typeface="Arial" pitchFamily="34" charset="0"/>
              <a:buChar char="•"/>
              <a:defRPr kumimoji="0" sz="14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defRPr/>
            </a:pPr>
            <a:fld id="{E1F2B20A-7852-423A-AD9B-2C5A79B102AF}" type="slidenum">
              <a:rPr lang="it-IT" sz="1200" b="1" smtClean="0">
                <a:solidFill>
                  <a:schemeClr val="bg1"/>
                </a:solidFill>
                <a:latin typeface="Arial" panose="020B0604020202020204" pitchFamily="34" charset="0"/>
                <a:cs typeface="Arial" panose="020B0604020202020204" pitchFamily="34" charset="0"/>
              </a:rPr>
              <a:pPr fontAlgn="auto">
                <a:defRPr/>
              </a:pPr>
              <a:t>3</a:t>
            </a:fld>
            <a:endParaRPr lang="it-IT"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98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Power-to-X: Overview</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30</a:t>
            </a:fld>
            <a:endParaRPr lang="it-IT"/>
          </a:p>
        </p:txBody>
      </p:sp>
      <p:pic>
        <p:nvPicPr>
          <p:cNvPr id="5" name="Immagine 4">
            <a:extLst>
              <a:ext uri="{FF2B5EF4-FFF2-40B4-BE49-F238E27FC236}">
                <a16:creationId xmlns:a16="http://schemas.microsoft.com/office/drawing/2014/main" id="{86772319-B095-B0F7-593F-E10944AAC8B5}"/>
              </a:ext>
            </a:extLst>
          </p:cNvPr>
          <p:cNvPicPr>
            <a:picLocks noChangeAspect="1"/>
          </p:cNvPicPr>
          <p:nvPr/>
        </p:nvPicPr>
        <p:blipFill>
          <a:blip r:embed="rId3"/>
          <a:stretch>
            <a:fillRect/>
          </a:stretch>
        </p:blipFill>
        <p:spPr>
          <a:xfrm>
            <a:off x="0" y="1723378"/>
            <a:ext cx="5362825" cy="5143500"/>
          </a:xfrm>
          <a:prstGeom prst="rect">
            <a:avLst/>
          </a:prstGeom>
        </p:spPr>
      </p:pic>
      <p:pic>
        <p:nvPicPr>
          <p:cNvPr id="6" name="Immagine 5">
            <a:extLst>
              <a:ext uri="{FF2B5EF4-FFF2-40B4-BE49-F238E27FC236}">
                <a16:creationId xmlns:a16="http://schemas.microsoft.com/office/drawing/2014/main" id="{CFEC6120-9DE5-D2D3-45EC-08B32E5731AE}"/>
              </a:ext>
            </a:extLst>
          </p:cNvPr>
          <p:cNvPicPr>
            <a:picLocks noChangeAspect="1"/>
          </p:cNvPicPr>
          <p:nvPr/>
        </p:nvPicPr>
        <p:blipFill rotWithShape="1">
          <a:blip r:embed="rId4"/>
          <a:srcRect l="47312"/>
          <a:stretch/>
        </p:blipFill>
        <p:spPr>
          <a:xfrm>
            <a:off x="5626986" y="5605580"/>
            <a:ext cx="2400974" cy="1261298"/>
          </a:xfrm>
          <a:prstGeom prst="rect">
            <a:avLst/>
          </a:prstGeom>
        </p:spPr>
      </p:pic>
      <p:sp>
        <p:nvSpPr>
          <p:cNvPr id="7" name="CasellaDiTesto 6">
            <a:extLst>
              <a:ext uri="{FF2B5EF4-FFF2-40B4-BE49-F238E27FC236}">
                <a16:creationId xmlns:a16="http://schemas.microsoft.com/office/drawing/2014/main" id="{99844CBE-C826-ABFD-AC99-F36906D0BF79}"/>
              </a:ext>
            </a:extLst>
          </p:cNvPr>
          <p:cNvSpPr txBox="1"/>
          <p:nvPr/>
        </p:nvSpPr>
        <p:spPr>
          <a:xfrm>
            <a:off x="9832" y="1483710"/>
            <a:ext cx="4119716" cy="253916"/>
          </a:xfrm>
          <a:prstGeom prst="rect">
            <a:avLst/>
          </a:prstGeom>
          <a:noFill/>
        </p:spPr>
        <p:txBody>
          <a:bodyPr wrap="square">
            <a:spAutoFit/>
          </a:bodyPr>
          <a:lstStyle/>
          <a:p>
            <a:pPr algn="ctr"/>
            <a:r>
              <a:rPr lang="en-US" sz="1050" b="0" i="0" strike="noStrike">
                <a:effectLst/>
                <a:latin typeface="+mn-lt"/>
              </a:rPr>
              <a:t>Renewable and Sustainable Energy Reviews 112</a:t>
            </a:r>
            <a:r>
              <a:rPr lang="en-US" sz="1050" b="0" i="0">
                <a:effectLst/>
                <a:latin typeface="+mn-lt"/>
              </a:rPr>
              <a:t>, 2019, 865-879</a:t>
            </a:r>
          </a:p>
        </p:txBody>
      </p:sp>
      <p:pic>
        <p:nvPicPr>
          <p:cNvPr id="8" name="Immagine 7">
            <a:extLst>
              <a:ext uri="{FF2B5EF4-FFF2-40B4-BE49-F238E27FC236}">
                <a16:creationId xmlns:a16="http://schemas.microsoft.com/office/drawing/2014/main" id="{FC14D760-66AB-CC4E-9903-8350C8B1C3E8}"/>
              </a:ext>
            </a:extLst>
          </p:cNvPr>
          <p:cNvPicPr>
            <a:picLocks noChangeAspect="1"/>
          </p:cNvPicPr>
          <p:nvPr/>
        </p:nvPicPr>
        <p:blipFill>
          <a:blip r:embed="rId5"/>
          <a:stretch>
            <a:fillRect/>
          </a:stretch>
        </p:blipFill>
        <p:spPr>
          <a:xfrm>
            <a:off x="6662173" y="1564354"/>
            <a:ext cx="1745131" cy="388654"/>
          </a:xfrm>
          <a:prstGeom prst="rect">
            <a:avLst/>
          </a:prstGeom>
        </p:spPr>
      </p:pic>
      <p:sp>
        <p:nvSpPr>
          <p:cNvPr id="12" name="CasellaDiTesto 11">
            <a:extLst>
              <a:ext uri="{FF2B5EF4-FFF2-40B4-BE49-F238E27FC236}">
                <a16:creationId xmlns:a16="http://schemas.microsoft.com/office/drawing/2014/main" id="{C6A65F34-A185-87AD-5706-3C13CED06322}"/>
              </a:ext>
            </a:extLst>
          </p:cNvPr>
          <p:cNvSpPr txBox="1"/>
          <p:nvPr/>
        </p:nvSpPr>
        <p:spPr>
          <a:xfrm>
            <a:off x="8407304" y="1597443"/>
            <a:ext cx="628540" cy="276999"/>
          </a:xfrm>
          <a:prstGeom prst="rect">
            <a:avLst/>
          </a:prstGeom>
          <a:noFill/>
        </p:spPr>
        <p:txBody>
          <a:bodyPr wrap="square" rtlCol="0">
            <a:spAutoFit/>
          </a:bodyPr>
          <a:lstStyle/>
          <a:p>
            <a:r>
              <a:rPr lang="it-IT" sz="1200" dirty="0"/>
              <a:t>DRM</a:t>
            </a:r>
            <a:endParaRPr lang="en-US" sz="1200" dirty="0"/>
          </a:p>
        </p:txBody>
      </p:sp>
      <p:sp>
        <p:nvSpPr>
          <p:cNvPr id="14" name="CasellaDiTesto 13">
            <a:extLst>
              <a:ext uri="{FF2B5EF4-FFF2-40B4-BE49-F238E27FC236}">
                <a16:creationId xmlns:a16="http://schemas.microsoft.com/office/drawing/2014/main" id="{B2967D41-7239-FA34-F6E5-9D00F3F85EF6}"/>
              </a:ext>
            </a:extLst>
          </p:cNvPr>
          <p:cNvSpPr txBox="1"/>
          <p:nvPr/>
        </p:nvSpPr>
        <p:spPr>
          <a:xfrm>
            <a:off x="8254767" y="1960083"/>
            <a:ext cx="836823" cy="276999"/>
          </a:xfrm>
          <a:prstGeom prst="rect">
            <a:avLst/>
          </a:prstGeom>
          <a:noFill/>
        </p:spPr>
        <p:txBody>
          <a:bodyPr wrap="square" rtlCol="0">
            <a:spAutoFit/>
          </a:bodyPr>
          <a:lstStyle/>
          <a:p>
            <a:r>
              <a:rPr lang="it-IT" sz="1200" dirty="0"/>
              <a:t>RWGS</a:t>
            </a:r>
            <a:endParaRPr lang="en-US" sz="1200" dirty="0"/>
          </a:p>
        </p:txBody>
      </p:sp>
      <p:pic>
        <p:nvPicPr>
          <p:cNvPr id="15" name="Immagine 14">
            <a:extLst>
              <a:ext uri="{FF2B5EF4-FFF2-40B4-BE49-F238E27FC236}">
                <a16:creationId xmlns:a16="http://schemas.microsoft.com/office/drawing/2014/main" id="{15AB82AB-D05D-C0CA-A1C0-48512BAB1189}"/>
              </a:ext>
            </a:extLst>
          </p:cNvPr>
          <p:cNvPicPr>
            <a:picLocks noChangeAspect="1"/>
          </p:cNvPicPr>
          <p:nvPr/>
        </p:nvPicPr>
        <p:blipFill>
          <a:blip r:embed="rId6"/>
          <a:stretch>
            <a:fillRect/>
          </a:stretch>
        </p:blipFill>
        <p:spPr>
          <a:xfrm>
            <a:off x="6296250" y="2365762"/>
            <a:ext cx="1978050" cy="279111"/>
          </a:xfrm>
          <a:prstGeom prst="rect">
            <a:avLst/>
          </a:prstGeom>
        </p:spPr>
      </p:pic>
      <p:sp>
        <p:nvSpPr>
          <p:cNvPr id="16" name="CasellaDiTesto 15">
            <a:extLst>
              <a:ext uri="{FF2B5EF4-FFF2-40B4-BE49-F238E27FC236}">
                <a16:creationId xmlns:a16="http://schemas.microsoft.com/office/drawing/2014/main" id="{84519265-2B9D-C2B3-6D62-39434B467F47}"/>
              </a:ext>
            </a:extLst>
          </p:cNvPr>
          <p:cNvSpPr txBox="1"/>
          <p:nvPr/>
        </p:nvSpPr>
        <p:spPr>
          <a:xfrm>
            <a:off x="8292122" y="2328047"/>
            <a:ext cx="836823" cy="276999"/>
          </a:xfrm>
          <a:prstGeom prst="rect">
            <a:avLst/>
          </a:prstGeom>
          <a:noFill/>
        </p:spPr>
        <p:txBody>
          <a:bodyPr wrap="square" rtlCol="0">
            <a:spAutoFit/>
          </a:bodyPr>
          <a:lstStyle/>
          <a:p>
            <a:r>
              <a:rPr lang="it-IT" sz="1200" dirty="0"/>
              <a:t>DHG</a:t>
            </a:r>
            <a:endParaRPr lang="en-US" sz="1200" dirty="0"/>
          </a:p>
        </p:txBody>
      </p:sp>
      <p:pic>
        <p:nvPicPr>
          <p:cNvPr id="19" name="Immagine 18">
            <a:extLst>
              <a:ext uri="{FF2B5EF4-FFF2-40B4-BE49-F238E27FC236}">
                <a16:creationId xmlns:a16="http://schemas.microsoft.com/office/drawing/2014/main" id="{1C1F0C1D-0976-1917-6045-9C124FD77873}"/>
              </a:ext>
            </a:extLst>
          </p:cNvPr>
          <p:cNvPicPr>
            <a:picLocks noChangeAspect="1"/>
          </p:cNvPicPr>
          <p:nvPr/>
        </p:nvPicPr>
        <p:blipFill>
          <a:blip r:embed="rId7"/>
          <a:stretch>
            <a:fillRect/>
          </a:stretch>
        </p:blipFill>
        <p:spPr>
          <a:xfrm>
            <a:off x="6643148" y="1980003"/>
            <a:ext cx="1686157" cy="289231"/>
          </a:xfrm>
          <a:prstGeom prst="rect">
            <a:avLst/>
          </a:prstGeom>
        </p:spPr>
      </p:pic>
      <p:pic>
        <p:nvPicPr>
          <p:cNvPr id="21" name="Immagine 20">
            <a:extLst>
              <a:ext uri="{FF2B5EF4-FFF2-40B4-BE49-F238E27FC236}">
                <a16:creationId xmlns:a16="http://schemas.microsoft.com/office/drawing/2014/main" id="{EBF8C262-4F11-53C6-C8D8-C4482269AC26}"/>
              </a:ext>
            </a:extLst>
          </p:cNvPr>
          <p:cNvPicPr>
            <a:picLocks noChangeAspect="1"/>
          </p:cNvPicPr>
          <p:nvPr/>
        </p:nvPicPr>
        <p:blipFill rotWithShape="1">
          <a:blip r:embed="rId8"/>
          <a:srcRect l="12738" r="2265"/>
          <a:stretch/>
        </p:blipFill>
        <p:spPr>
          <a:xfrm>
            <a:off x="5520132" y="2621914"/>
            <a:ext cx="3600962" cy="2938418"/>
          </a:xfrm>
          <a:prstGeom prst="rect">
            <a:avLst/>
          </a:prstGeom>
        </p:spPr>
      </p:pic>
      <p:pic>
        <p:nvPicPr>
          <p:cNvPr id="22" name="Immagine 21">
            <a:extLst>
              <a:ext uri="{FF2B5EF4-FFF2-40B4-BE49-F238E27FC236}">
                <a16:creationId xmlns:a16="http://schemas.microsoft.com/office/drawing/2014/main" id="{D50ACD55-A962-851B-5CBD-3F607B99A678}"/>
              </a:ext>
            </a:extLst>
          </p:cNvPr>
          <p:cNvPicPr>
            <a:picLocks noChangeAspect="1"/>
          </p:cNvPicPr>
          <p:nvPr/>
        </p:nvPicPr>
        <p:blipFill>
          <a:blip r:embed="rId9"/>
          <a:stretch>
            <a:fillRect/>
          </a:stretch>
        </p:blipFill>
        <p:spPr>
          <a:xfrm>
            <a:off x="8086987" y="5562138"/>
            <a:ext cx="1033471" cy="211994"/>
          </a:xfrm>
          <a:prstGeom prst="rect">
            <a:avLst/>
          </a:prstGeom>
        </p:spPr>
      </p:pic>
    </p:spTree>
    <p:extLst>
      <p:ext uri="{BB962C8B-B14F-4D97-AF65-F5344CB8AC3E}">
        <p14:creationId xmlns:p14="http://schemas.microsoft.com/office/powerpoint/2010/main" val="29620099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34FC421-9D3F-E35E-496E-A4DDEACE2BAB}"/>
              </a:ext>
            </a:extLst>
          </p:cNvPr>
          <p:cNvPicPr>
            <a:picLocks noChangeAspect="1"/>
          </p:cNvPicPr>
          <p:nvPr/>
        </p:nvPicPr>
        <p:blipFill rotWithShape="1">
          <a:blip r:embed="rId3"/>
          <a:srcRect l="991" t="3916" r="102"/>
          <a:stretch/>
        </p:blipFill>
        <p:spPr>
          <a:xfrm>
            <a:off x="6034953" y="-25889"/>
            <a:ext cx="2971305" cy="1766931"/>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09600" y="273050"/>
            <a:ext cx="8077200" cy="869950"/>
          </a:xfrm>
        </p:spPr>
        <p:txBody>
          <a:bodyPr vert="horz" anchor="ctr">
            <a:normAutofit/>
          </a:bodyPr>
          <a:lstStyle/>
          <a:p>
            <a:r>
              <a:rPr lang="it-IT"/>
              <a:t>e-Fuels</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0" y="1272222"/>
            <a:ext cx="533400" cy="244476"/>
          </a:xfrm>
        </p:spPr>
        <p:txBody>
          <a:bodyPr vert="horz" anchor="ctr" anchorCtr="0">
            <a:normAutofit/>
          </a:bodyPr>
          <a:lstStyle/>
          <a:p>
            <a:pPr>
              <a:lnSpc>
                <a:spcPct val="90000"/>
              </a:lnSpc>
              <a:spcAft>
                <a:spcPts val="600"/>
              </a:spcAft>
              <a:defRPr/>
            </a:pPr>
            <a:fld id="{E1F2B20A-7852-423A-AD9B-2C5A79B102AF}" type="slidenum">
              <a:rPr lang="it-IT" sz="1100" smtClean="0"/>
              <a:pPr>
                <a:lnSpc>
                  <a:spcPct val="90000"/>
                </a:lnSpc>
                <a:spcAft>
                  <a:spcPts val="600"/>
                </a:spcAft>
                <a:defRPr/>
              </a:pPr>
              <a:t>31</a:t>
            </a:fld>
            <a:endParaRPr lang="it-IT" sz="1100"/>
          </a:p>
        </p:txBody>
      </p:sp>
      <p:sp>
        <p:nvSpPr>
          <p:cNvPr id="4" name="Rettangolo con angoli arrotondati 3">
            <a:extLst>
              <a:ext uri="{FF2B5EF4-FFF2-40B4-BE49-F238E27FC236}">
                <a16:creationId xmlns:a16="http://schemas.microsoft.com/office/drawing/2014/main" id="{234F0CA9-4EB6-3D6E-9129-FE0BC15B7EA9}"/>
              </a:ext>
            </a:extLst>
          </p:cNvPr>
          <p:cNvSpPr/>
          <p:nvPr/>
        </p:nvSpPr>
        <p:spPr>
          <a:xfrm>
            <a:off x="21043" y="1579669"/>
            <a:ext cx="2120891" cy="61619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a:t>Fuels with net zero CO</a:t>
            </a:r>
            <a:r>
              <a:rPr lang="en-US" sz="1600" baseline="-25000"/>
              <a:t>2</a:t>
            </a:r>
            <a:r>
              <a:rPr lang="en-US" sz="1600"/>
              <a:t> emissions.</a:t>
            </a:r>
          </a:p>
        </p:txBody>
      </p:sp>
      <p:sp>
        <p:nvSpPr>
          <p:cNvPr id="5" name="Rettangolo con angoli arrotondati 4">
            <a:extLst>
              <a:ext uri="{FF2B5EF4-FFF2-40B4-BE49-F238E27FC236}">
                <a16:creationId xmlns:a16="http://schemas.microsoft.com/office/drawing/2014/main" id="{FCC78F9F-10AA-FAE4-81FD-3DF6E2DADBE5}"/>
              </a:ext>
            </a:extLst>
          </p:cNvPr>
          <p:cNvSpPr/>
          <p:nvPr/>
        </p:nvSpPr>
        <p:spPr>
          <a:xfrm>
            <a:off x="21043" y="3837064"/>
            <a:ext cx="2331204" cy="3736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a:t>Aviation sector</a:t>
            </a:r>
          </a:p>
        </p:txBody>
      </p:sp>
      <p:sp>
        <p:nvSpPr>
          <p:cNvPr id="6" name="Rettangolo con angoli arrotondati 5">
            <a:extLst>
              <a:ext uri="{FF2B5EF4-FFF2-40B4-BE49-F238E27FC236}">
                <a16:creationId xmlns:a16="http://schemas.microsoft.com/office/drawing/2014/main" id="{C3F0FE21-000A-8E74-181F-E3BC4B2D9A48}"/>
              </a:ext>
            </a:extLst>
          </p:cNvPr>
          <p:cNvSpPr/>
          <p:nvPr/>
        </p:nvSpPr>
        <p:spPr>
          <a:xfrm>
            <a:off x="6776041" y="3669916"/>
            <a:ext cx="2331204" cy="37369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a:t>Maritime sector</a:t>
            </a:r>
          </a:p>
        </p:txBody>
      </p:sp>
      <p:pic>
        <p:nvPicPr>
          <p:cNvPr id="8" name="Immagine 7">
            <a:extLst>
              <a:ext uri="{FF2B5EF4-FFF2-40B4-BE49-F238E27FC236}">
                <a16:creationId xmlns:a16="http://schemas.microsoft.com/office/drawing/2014/main" id="{C689EFFC-CC63-0B7B-E9AB-F20CAE7E2FB3}"/>
              </a:ext>
            </a:extLst>
          </p:cNvPr>
          <p:cNvPicPr>
            <a:picLocks noChangeAspect="1"/>
          </p:cNvPicPr>
          <p:nvPr/>
        </p:nvPicPr>
        <p:blipFill>
          <a:blip r:embed="rId4"/>
          <a:stretch>
            <a:fillRect/>
          </a:stretch>
        </p:blipFill>
        <p:spPr>
          <a:xfrm>
            <a:off x="132791" y="4290453"/>
            <a:ext cx="1839892" cy="1184960"/>
          </a:xfrm>
          <a:prstGeom prst="rect">
            <a:avLst/>
          </a:prstGeom>
        </p:spPr>
      </p:pic>
      <p:pic>
        <p:nvPicPr>
          <p:cNvPr id="9" name="Immagine 8">
            <a:extLst>
              <a:ext uri="{FF2B5EF4-FFF2-40B4-BE49-F238E27FC236}">
                <a16:creationId xmlns:a16="http://schemas.microsoft.com/office/drawing/2014/main" id="{71E0B759-3EB6-348B-BE14-7A1C1D53FE99}"/>
              </a:ext>
            </a:extLst>
          </p:cNvPr>
          <p:cNvPicPr>
            <a:picLocks noChangeAspect="1"/>
          </p:cNvPicPr>
          <p:nvPr/>
        </p:nvPicPr>
        <p:blipFill>
          <a:blip r:embed="rId5"/>
          <a:stretch>
            <a:fillRect/>
          </a:stretch>
        </p:blipFill>
        <p:spPr>
          <a:xfrm>
            <a:off x="7099953" y="4158030"/>
            <a:ext cx="1845429" cy="1184960"/>
          </a:xfrm>
          <a:prstGeom prst="rect">
            <a:avLst/>
          </a:prstGeom>
        </p:spPr>
      </p:pic>
      <p:sp>
        <p:nvSpPr>
          <p:cNvPr id="11" name="Rettangolo con angoli arrotondati 10">
            <a:extLst>
              <a:ext uri="{FF2B5EF4-FFF2-40B4-BE49-F238E27FC236}">
                <a16:creationId xmlns:a16="http://schemas.microsoft.com/office/drawing/2014/main" id="{46C082E5-D6C0-67FD-6004-EA1EE96A3F24}"/>
              </a:ext>
            </a:extLst>
          </p:cNvPr>
          <p:cNvSpPr/>
          <p:nvPr/>
        </p:nvSpPr>
        <p:spPr>
          <a:xfrm>
            <a:off x="21044" y="5836768"/>
            <a:ext cx="2398884" cy="91260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a:t>E-kerosene:</a:t>
            </a:r>
            <a:r>
              <a:rPr lang="en-US" sz="1600"/>
              <a:t> is produced from renewable electricity and captured CO</a:t>
            </a:r>
            <a:r>
              <a:rPr lang="en-US" sz="1600" baseline="-25000"/>
              <a:t>2</a:t>
            </a:r>
            <a:r>
              <a:rPr lang="en-US" sz="1600"/>
              <a:t>. </a:t>
            </a:r>
          </a:p>
        </p:txBody>
      </p:sp>
      <p:sp>
        <p:nvSpPr>
          <p:cNvPr id="12" name="Rettangolo con angoli arrotondati 11">
            <a:extLst>
              <a:ext uri="{FF2B5EF4-FFF2-40B4-BE49-F238E27FC236}">
                <a16:creationId xmlns:a16="http://schemas.microsoft.com/office/drawing/2014/main" id="{9126E8F7-7AA9-5826-3340-52827D000D43}"/>
              </a:ext>
            </a:extLst>
          </p:cNvPr>
          <p:cNvSpPr/>
          <p:nvPr/>
        </p:nvSpPr>
        <p:spPr>
          <a:xfrm>
            <a:off x="2352246" y="1540370"/>
            <a:ext cx="4423795" cy="86668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a:t>The H</a:t>
            </a:r>
            <a:r>
              <a:rPr lang="en-US" sz="1600" baseline="-25000" dirty="0"/>
              <a:t>2</a:t>
            </a:r>
            <a:r>
              <a:rPr lang="en-US" sz="1600" dirty="0"/>
              <a:t> comes from electrolysis driven by the excess renewable energy and the CO</a:t>
            </a:r>
            <a:r>
              <a:rPr lang="en-US" sz="1600" baseline="-25000" dirty="0"/>
              <a:t>2</a:t>
            </a:r>
            <a:r>
              <a:rPr lang="en-US" sz="1600" dirty="0"/>
              <a:t> is captured from the atmosphere, power or industrial plants</a:t>
            </a:r>
          </a:p>
        </p:txBody>
      </p:sp>
      <p:sp>
        <p:nvSpPr>
          <p:cNvPr id="13" name="Rettangolo con angoli arrotondati 12">
            <a:extLst>
              <a:ext uri="{FF2B5EF4-FFF2-40B4-BE49-F238E27FC236}">
                <a16:creationId xmlns:a16="http://schemas.microsoft.com/office/drawing/2014/main" id="{8C2094C0-1B6A-8EA8-279B-823ADA72B82A}"/>
              </a:ext>
            </a:extLst>
          </p:cNvPr>
          <p:cNvSpPr/>
          <p:nvPr/>
        </p:nvSpPr>
        <p:spPr>
          <a:xfrm>
            <a:off x="6497025" y="5734798"/>
            <a:ext cx="2687263" cy="86562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a:t>E-ammonia:</a:t>
            </a:r>
            <a:r>
              <a:rPr lang="en-US" sz="1600"/>
              <a:t> produced do be used in blended dual-fuel engines to abate CO</a:t>
            </a:r>
            <a:r>
              <a:rPr lang="en-US" sz="1600" baseline="-25000"/>
              <a:t>x</a:t>
            </a:r>
            <a:r>
              <a:rPr lang="en-US" sz="1600"/>
              <a:t>. </a:t>
            </a:r>
          </a:p>
        </p:txBody>
      </p:sp>
      <p:sp>
        <p:nvSpPr>
          <p:cNvPr id="14" name="Rettangolo con angoli arrotondati 13">
            <a:extLst>
              <a:ext uri="{FF2B5EF4-FFF2-40B4-BE49-F238E27FC236}">
                <a16:creationId xmlns:a16="http://schemas.microsoft.com/office/drawing/2014/main" id="{AE08F166-1810-5AF5-369D-7BC38C367A08}"/>
              </a:ext>
            </a:extLst>
          </p:cNvPr>
          <p:cNvSpPr/>
          <p:nvPr/>
        </p:nvSpPr>
        <p:spPr>
          <a:xfrm>
            <a:off x="7133190" y="1822164"/>
            <a:ext cx="1974054" cy="3736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Road vehicles  sector</a:t>
            </a:r>
          </a:p>
        </p:txBody>
      </p:sp>
      <p:sp>
        <p:nvSpPr>
          <p:cNvPr id="15" name="Rettangolo con angoli arrotondati 14">
            <a:extLst>
              <a:ext uri="{FF2B5EF4-FFF2-40B4-BE49-F238E27FC236}">
                <a16:creationId xmlns:a16="http://schemas.microsoft.com/office/drawing/2014/main" id="{BA720DE6-771A-DAAC-9CE4-5A4EED55F019}"/>
              </a:ext>
            </a:extLst>
          </p:cNvPr>
          <p:cNvSpPr/>
          <p:nvPr/>
        </p:nvSpPr>
        <p:spPr>
          <a:xfrm>
            <a:off x="21043" y="2407053"/>
            <a:ext cx="2021090" cy="37369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a:t>Building sector</a:t>
            </a:r>
          </a:p>
        </p:txBody>
      </p:sp>
      <p:pic>
        <p:nvPicPr>
          <p:cNvPr id="1026" name="Picture 2" descr="Home - EDGE Buildings">
            <a:extLst>
              <a:ext uri="{FF2B5EF4-FFF2-40B4-BE49-F238E27FC236}">
                <a16:creationId xmlns:a16="http://schemas.microsoft.com/office/drawing/2014/main" id="{68F9F86E-C420-CE17-CC47-D57D5849F0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791" y="2851404"/>
            <a:ext cx="1608322" cy="964993"/>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37A65C53-750E-E48E-31DB-9EA53863D799}"/>
              </a:ext>
            </a:extLst>
          </p:cNvPr>
          <p:cNvPicPr>
            <a:picLocks noChangeAspect="1"/>
          </p:cNvPicPr>
          <p:nvPr/>
        </p:nvPicPr>
        <p:blipFill>
          <a:blip r:embed="rId7"/>
          <a:stretch>
            <a:fillRect/>
          </a:stretch>
        </p:blipFill>
        <p:spPr>
          <a:xfrm>
            <a:off x="6987604" y="2314130"/>
            <a:ext cx="1845429" cy="1323138"/>
          </a:xfrm>
          <a:prstGeom prst="rect">
            <a:avLst/>
          </a:prstGeom>
        </p:spPr>
      </p:pic>
      <p:sp>
        <p:nvSpPr>
          <p:cNvPr id="16" name="Rettangolo con angoli arrotondati 15">
            <a:extLst>
              <a:ext uri="{FF2B5EF4-FFF2-40B4-BE49-F238E27FC236}">
                <a16:creationId xmlns:a16="http://schemas.microsoft.com/office/drawing/2014/main" id="{FBE62848-D8BD-7FDC-F4CC-B378598EED35}"/>
              </a:ext>
            </a:extLst>
          </p:cNvPr>
          <p:cNvSpPr/>
          <p:nvPr/>
        </p:nvSpPr>
        <p:spPr>
          <a:xfrm>
            <a:off x="2749632" y="3952320"/>
            <a:ext cx="3644736" cy="866683"/>
          </a:xfrm>
          <a:prstGeom prst="roundRect">
            <a:avLst/>
          </a:prstGeom>
          <a:solidFill>
            <a:schemeClr val="accent5">
              <a:tint val="50000"/>
              <a:alpha val="70000"/>
            </a:schemeClr>
          </a:solidFill>
          <a:ln>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i="1" u="sng">
                <a:effectLst>
                  <a:outerShdw blurRad="38100" dist="38100" dir="2700000" algn="tl">
                    <a:srgbClr val="000000">
                      <a:alpha val="43137"/>
                    </a:srgbClr>
                  </a:outerShdw>
                </a:effectLst>
              </a:rPr>
              <a:t>Fit For 55</a:t>
            </a:r>
          </a:p>
          <a:p>
            <a:pPr algn="ctr"/>
            <a:r>
              <a:rPr lang="it-IT" sz="1600" b="1" err="1"/>
              <a:t>ReFuelEU</a:t>
            </a:r>
            <a:r>
              <a:rPr lang="it-IT" sz="1600" b="1"/>
              <a:t> </a:t>
            </a:r>
            <a:r>
              <a:rPr lang="it-IT" sz="1600"/>
              <a:t>Aviation  - </a:t>
            </a:r>
            <a:r>
              <a:rPr lang="it-IT" sz="1600" b="1" err="1"/>
              <a:t>FuelEU</a:t>
            </a:r>
            <a:r>
              <a:rPr lang="it-IT" sz="1600"/>
              <a:t> Maritime</a:t>
            </a:r>
            <a:endParaRPr lang="en-US" sz="1600"/>
          </a:p>
        </p:txBody>
      </p:sp>
      <p:sp>
        <p:nvSpPr>
          <p:cNvPr id="17" name="Rettangolo con angoli arrotondati 16">
            <a:extLst>
              <a:ext uri="{FF2B5EF4-FFF2-40B4-BE49-F238E27FC236}">
                <a16:creationId xmlns:a16="http://schemas.microsoft.com/office/drawing/2014/main" id="{53FE15B7-9033-AD72-2D85-23E399C32676}"/>
              </a:ext>
            </a:extLst>
          </p:cNvPr>
          <p:cNvSpPr/>
          <p:nvPr/>
        </p:nvSpPr>
        <p:spPr>
          <a:xfrm>
            <a:off x="2042133" y="2478102"/>
            <a:ext cx="4733908" cy="1323138"/>
          </a:xfrm>
          <a:prstGeom prst="roundRect">
            <a:avLst>
              <a:gd name="adj" fmla="val 19553"/>
            </a:avLst>
          </a:prstGeom>
          <a:solidFill>
            <a:schemeClr val="accent5">
              <a:tint val="50000"/>
              <a:alpha val="70000"/>
            </a:schemeClr>
          </a:solidFill>
          <a:ln>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i="1" u="sng">
                <a:effectLst>
                  <a:outerShdw blurRad="38100" dist="38100" dir="2700000" algn="tl">
                    <a:srgbClr val="000000">
                      <a:alpha val="43137"/>
                    </a:srgbClr>
                  </a:outerShdw>
                </a:effectLst>
              </a:rPr>
              <a:t>European Green Deal </a:t>
            </a:r>
          </a:p>
          <a:p>
            <a:pPr algn="ctr"/>
            <a:r>
              <a:rPr lang="en-US" sz="1600"/>
              <a:t>H</a:t>
            </a:r>
            <a:r>
              <a:rPr lang="en-US" sz="1600" baseline="-25000"/>
              <a:t>2</a:t>
            </a:r>
            <a:r>
              <a:rPr lang="en-US" sz="1600"/>
              <a:t> Strategy: 40 GW </a:t>
            </a:r>
            <a:r>
              <a:rPr lang="en-US" sz="1600" err="1"/>
              <a:t>electrolysers</a:t>
            </a:r>
            <a:r>
              <a:rPr lang="en-US" sz="1600"/>
              <a:t> and 10 million </a:t>
            </a:r>
            <a:r>
              <a:rPr lang="en-US" sz="1600" err="1"/>
              <a:t>tonnes</a:t>
            </a:r>
            <a:r>
              <a:rPr lang="en-US" sz="1600"/>
              <a:t> of renewable H</a:t>
            </a:r>
            <a:r>
              <a:rPr lang="en-US" sz="1600" baseline="-25000"/>
              <a:t>2</a:t>
            </a:r>
            <a:r>
              <a:rPr lang="en-US" sz="1600"/>
              <a:t> by 2030</a:t>
            </a:r>
          </a:p>
          <a:p>
            <a:pPr algn="ctr"/>
            <a:r>
              <a:rPr lang="en-US" sz="1600"/>
              <a:t>H</a:t>
            </a:r>
            <a:r>
              <a:rPr lang="en-US" sz="1600" baseline="-25000"/>
              <a:t>2</a:t>
            </a:r>
            <a:r>
              <a:rPr lang="en-US" sz="1600"/>
              <a:t>-derived synthetic fuels or </a:t>
            </a:r>
            <a:r>
              <a:rPr lang="en-US" sz="1600" err="1"/>
              <a:t>PtX</a:t>
            </a:r>
            <a:r>
              <a:rPr lang="en-US" sz="1600"/>
              <a:t> fuels such as e-kerosene and other </a:t>
            </a:r>
            <a:r>
              <a:rPr lang="en-US" sz="1600" err="1"/>
              <a:t>electrofuels</a:t>
            </a:r>
            <a:r>
              <a:rPr lang="en-US" sz="1600"/>
              <a:t>.</a:t>
            </a:r>
          </a:p>
        </p:txBody>
      </p:sp>
      <p:sp>
        <p:nvSpPr>
          <p:cNvPr id="18" name="Rettangolo con angoli arrotondati 17">
            <a:extLst>
              <a:ext uri="{FF2B5EF4-FFF2-40B4-BE49-F238E27FC236}">
                <a16:creationId xmlns:a16="http://schemas.microsoft.com/office/drawing/2014/main" id="{BD1BD654-93F6-0CB7-2D85-0B42D28D85EA}"/>
              </a:ext>
            </a:extLst>
          </p:cNvPr>
          <p:cNvSpPr/>
          <p:nvPr/>
        </p:nvSpPr>
        <p:spPr>
          <a:xfrm>
            <a:off x="2713949" y="4960776"/>
            <a:ext cx="3644736" cy="1788596"/>
          </a:xfrm>
          <a:prstGeom prst="roundRect">
            <a:avLst/>
          </a:prstGeom>
          <a:solidFill>
            <a:schemeClr val="accent5">
              <a:tint val="50000"/>
              <a:alpha val="70000"/>
            </a:schemeClr>
          </a:solidFill>
          <a:ln>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i="1" u="sng">
                <a:effectLst>
                  <a:outerShdw blurRad="38100" dist="38100" dir="2700000" algn="tl">
                    <a:srgbClr val="000000">
                      <a:alpha val="43137"/>
                    </a:srgbClr>
                  </a:outerShdw>
                </a:effectLst>
              </a:rPr>
              <a:t>RED II</a:t>
            </a:r>
          </a:p>
          <a:p>
            <a:pPr algn="ctr"/>
            <a:r>
              <a:rPr lang="en-US" sz="1600" b="1"/>
              <a:t>Renewable fuels of non-biological origin </a:t>
            </a:r>
            <a:r>
              <a:rPr lang="en-US" sz="1600"/>
              <a:t>(RFNBOs)</a:t>
            </a:r>
          </a:p>
          <a:p>
            <a:pPr algn="ctr"/>
            <a:r>
              <a:rPr lang="en-US" sz="1600" b="1"/>
              <a:t>R</a:t>
            </a:r>
            <a:r>
              <a:rPr lang="it-IT" sz="1600" b="1" err="1"/>
              <a:t>ecycled</a:t>
            </a:r>
            <a:r>
              <a:rPr lang="it-IT" sz="1600" b="1"/>
              <a:t> carbon </a:t>
            </a:r>
            <a:r>
              <a:rPr lang="it-IT" sz="1600" b="1" err="1"/>
              <a:t>fuels</a:t>
            </a:r>
            <a:r>
              <a:rPr lang="it-IT" sz="1600" b="1"/>
              <a:t> </a:t>
            </a:r>
            <a:r>
              <a:rPr lang="it-IT" sz="1600"/>
              <a:t>(R</a:t>
            </a:r>
            <a:r>
              <a:rPr lang="en-US" sz="1600"/>
              <a:t>CFs) under which P2X pathways are included with hydrogen (in the case of RFNBO).</a:t>
            </a:r>
          </a:p>
        </p:txBody>
      </p:sp>
    </p:spTree>
    <p:extLst>
      <p:ext uri="{BB962C8B-B14F-4D97-AF65-F5344CB8AC3E}">
        <p14:creationId xmlns:p14="http://schemas.microsoft.com/office/powerpoint/2010/main" val="24487710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2ED3022-A995-B313-ED62-38411335E315}"/>
              </a:ext>
            </a:extLst>
          </p:cNvPr>
          <p:cNvSpPr>
            <a:spLocks noGrp="1"/>
          </p:cNvSpPr>
          <p:nvPr>
            <p:ph type="sldNum" sz="quarter" idx="12"/>
          </p:nvPr>
        </p:nvSpPr>
        <p:spPr/>
        <p:txBody>
          <a:bodyPr>
            <a:normAutofit fontScale="85000" lnSpcReduction="20000"/>
          </a:bodyPr>
          <a:lstStyle/>
          <a:p>
            <a:pPr>
              <a:defRPr/>
            </a:pPr>
            <a:fld id="{0B240526-EBC7-48D4-A0D3-FF0F33E906B1}" type="slidenum">
              <a:rPr lang="it-IT" smtClean="0"/>
              <a:pPr>
                <a:defRPr/>
              </a:pPr>
              <a:t>32</a:t>
            </a:fld>
            <a:endParaRPr lang="it-IT"/>
          </a:p>
        </p:txBody>
      </p:sp>
      <p:sp>
        <p:nvSpPr>
          <p:cNvPr id="6" name="Titolo 1">
            <a:extLst>
              <a:ext uri="{FF2B5EF4-FFF2-40B4-BE49-F238E27FC236}">
                <a16:creationId xmlns:a16="http://schemas.microsoft.com/office/drawing/2014/main" id="{D3169A2F-50E6-3797-3602-34CB2563C38E}"/>
              </a:ext>
            </a:extLst>
          </p:cNvPr>
          <p:cNvSpPr>
            <a:spLocks noGrp="1"/>
          </p:cNvSpPr>
          <p:nvPr>
            <p:ph type="title"/>
          </p:nvPr>
        </p:nvSpPr>
        <p:spPr>
          <a:xfrm>
            <a:off x="609600" y="273050"/>
            <a:ext cx="8077200" cy="869950"/>
          </a:xfrm>
        </p:spPr>
        <p:txBody>
          <a:bodyPr vert="horz" anchor="ctr">
            <a:normAutofit/>
          </a:bodyPr>
          <a:lstStyle/>
          <a:p>
            <a:r>
              <a:rPr lang="it-IT"/>
              <a:t>e-</a:t>
            </a:r>
            <a:r>
              <a:rPr lang="it-IT" err="1"/>
              <a:t>Fuels</a:t>
            </a:r>
            <a:r>
              <a:rPr lang="it-IT"/>
              <a:t>: </a:t>
            </a:r>
            <a:r>
              <a:rPr lang="it-IT" err="1"/>
              <a:t>FuelEU</a:t>
            </a:r>
            <a:r>
              <a:rPr lang="it-IT"/>
              <a:t> Maritime</a:t>
            </a:r>
          </a:p>
        </p:txBody>
      </p:sp>
      <p:pic>
        <p:nvPicPr>
          <p:cNvPr id="8" name="Immagine 7">
            <a:extLst>
              <a:ext uri="{FF2B5EF4-FFF2-40B4-BE49-F238E27FC236}">
                <a16:creationId xmlns:a16="http://schemas.microsoft.com/office/drawing/2014/main" id="{70109E4C-5C29-8546-D75C-83FDBC70737F}"/>
              </a:ext>
            </a:extLst>
          </p:cNvPr>
          <p:cNvPicPr>
            <a:picLocks noChangeAspect="1"/>
          </p:cNvPicPr>
          <p:nvPr/>
        </p:nvPicPr>
        <p:blipFill>
          <a:blip r:embed="rId2"/>
          <a:stretch>
            <a:fillRect/>
          </a:stretch>
        </p:blipFill>
        <p:spPr>
          <a:xfrm>
            <a:off x="0" y="1516697"/>
            <a:ext cx="5751576" cy="4531744"/>
          </a:xfrm>
          <a:prstGeom prst="rect">
            <a:avLst/>
          </a:prstGeom>
        </p:spPr>
      </p:pic>
      <p:sp>
        <p:nvSpPr>
          <p:cNvPr id="9" name="Rettangolo con angoli arrotondati 8">
            <a:extLst>
              <a:ext uri="{FF2B5EF4-FFF2-40B4-BE49-F238E27FC236}">
                <a16:creationId xmlns:a16="http://schemas.microsoft.com/office/drawing/2014/main" id="{347F9D9C-0DFC-DE4B-779A-3A167AA11E72}"/>
              </a:ext>
            </a:extLst>
          </p:cNvPr>
          <p:cNvSpPr/>
          <p:nvPr/>
        </p:nvSpPr>
        <p:spPr>
          <a:xfrm>
            <a:off x="5647706" y="1608367"/>
            <a:ext cx="3398794" cy="1881022"/>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The envisaged regulatory trajectory is calculated on the basis of 2020 fuel mix resulting in a 90.3 gCO</a:t>
            </a:r>
            <a:r>
              <a:rPr lang="en-US" sz="1600" baseline="-25000"/>
              <a:t>2</a:t>
            </a:r>
            <a:r>
              <a:rPr lang="en-US" sz="1600"/>
              <a:t>eq/MJ 1 fleet-level baseline Well-To-Wake (WTW) fuel carbon intensity performance.</a:t>
            </a:r>
          </a:p>
        </p:txBody>
      </p:sp>
      <p:sp>
        <p:nvSpPr>
          <p:cNvPr id="10" name="Rettangolo con angoli arrotondati 9">
            <a:extLst>
              <a:ext uri="{FF2B5EF4-FFF2-40B4-BE49-F238E27FC236}">
                <a16:creationId xmlns:a16="http://schemas.microsoft.com/office/drawing/2014/main" id="{BA982BEF-11B3-5803-1BAA-1A9509982BA4}"/>
              </a:ext>
            </a:extLst>
          </p:cNvPr>
          <p:cNvSpPr/>
          <p:nvPr/>
        </p:nvSpPr>
        <p:spPr>
          <a:xfrm>
            <a:off x="5751576" y="3704480"/>
            <a:ext cx="3294924" cy="294447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a:t>Competitiveness:</a:t>
            </a:r>
          </a:p>
          <a:p>
            <a:pPr algn="just"/>
            <a:r>
              <a:rPr lang="en-US"/>
              <a:t>1</a:t>
            </a:r>
            <a:r>
              <a:rPr lang="en-US" baseline="30000"/>
              <a:t>st</a:t>
            </a:r>
            <a:r>
              <a:rPr lang="en-US"/>
              <a:t>: fossil LNG in dual-fuel (8.5-9.3 €/GJ) </a:t>
            </a:r>
          </a:p>
          <a:p>
            <a:pPr algn="just"/>
            <a:r>
              <a:rPr lang="en-US"/>
              <a:t>2</a:t>
            </a:r>
            <a:r>
              <a:rPr lang="en-US" baseline="30000"/>
              <a:t>nd</a:t>
            </a:r>
            <a:r>
              <a:rPr lang="en-US"/>
              <a:t>: Waste-based biodiesel (2030 price 14.8-32.0 €/GJ for used cooking oil).</a:t>
            </a:r>
          </a:p>
          <a:p>
            <a:pPr algn="just"/>
            <a:r>
              <a:rPr lang="en-US"/>
              <a:t>3</a:t>
            </a:r>
            <a:r>
              <a:rPr lang="en-US" baseline="30000"/>
              <a:t>rd</a:t>
            </a:r>
            <a:r>
              <a:rPr lang="en-US"/>
              <a:t>: green ammonia (26.9-67.2 c€/GJ).</a:t>
            </a:r>
          </a:p>
        </p:txBody>
      </p:sp>
      <p:sp>
        <p:nvSpPr>
          <p:cNvPr id="11" name="Rettangolo con angoli arrotondati 10">
            <a:extLst>
              <a:ext uri="{FF2B5EF4-FFF2-40B4-BE49-F238E27FC236}">
                <a16:creationId xmlns:a16="http://schemas.microsoft.com/office/drawing/2014/main" id="{B69D2C30-7555-5702-1DAE-3C67A92A3223}"/>
              </a:ext>
            </a:extLst>
          </p:cNvPr>
          <p:cNvSpPr/>
          <p:nvPr/>
        </p:nvSpPr>
        <p:spPr>
          <a:xfrm>
            <a:off x="322326" y="6048441"/>
            <a:ext cx="4991100" cy="727263"/>
          </a:xfrm>
          <a:prstGeom prst="roundRect">
            <a:avLst/>
          </a:prstGeom>
          <a:solidFill>
            <a:schemeClr val="accent2">
              <a:lumMod val="40000"/>
              <a:lumOff val="60000"/>
            </a:schemeClr>
          </a:solidFill>
          <a:ln>
            <a:solidFill>
              <a:srgbClr val="C00000"/>
            </a:solidFill>
          </a:ln>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Biodiesel can be dropped-in in existing dual-fuel engines, e-ammonia requires new vessels.</a:t>
            </a:r>
          </a:p>
        </p:txBody>
      </p:sp>
    </p:spTree>
    <p:extLst>
      <p:ext uri="{BB962C8B-B14F-4D97-AF65-F5344CB8AC3E}">
        <p14:creationId xmlns:p14="http://schemas.microsoft.com/office/powerpoint/2010/main" val="383811555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2ED3022-A995-B313-ED62-38411335E315}"/>
              </a:ext>
            </a:extLst>
          </p:cNvPr>
          <p:cNvSpPr>
            <a:spLocks noGrp="1"/>
          </p:cNvSpPr>
          <p:nvPr>
            <p:ph type="sldNum" sz="quarter" idx="12"/>
          </p:nvPr>
        </p:nvSpPr>
        <p:spPr/>
        <p:txBody>
          <a:bodyPr>
            <a:normAutofit fontScale="85000" lnSpcReduction="20000"/>
          </a:bodyPr>
          <a:lstStyle/>
          <a:p>
            <a:pPr>
              <a:defRPr/>
            </a:pPr>
            <a:fld id="{0B240526-EBC7-48D4-A0D3-FF0F33E906B1}" type="slidenum">
              <a:rPr lang="it-IT" smtClean="0"/>
              <a:pPr>
                <a:defRPr/>
              </a:pPr>
              <a:t>33</a:t>
            </a:fld>
            <a:endParaRPr lang="it-IT"/>
          </a:p>
        </p:txBody>
      </p:sp>
      <p:sp>
        <p:nvSpPr>
          <p:cNvPr id="6" name="Titolo 1">
            <a:extLst>
              <a:ext uri="{FF2B5EF4-FFF2-40B4-BE49-F238E27FC236}">
                <a16:creationId xmlns:a16="http://schemas.microsoft.com/office/drawing/2014/main" id="{D3169A2F-50E6-3797-3602-34CB2563C38E}"/>
              </a:ext>
            </a:extLst>
          </p:cNvPr>
          <p:cNvSpPr>
            <a:spLocks noGrp="1"/>
          </p:cNvSpPr>
          <p:nvPr>
            <p:ph type="title"/>
          </p:nvPr>
        </p:nvSpPr>
        <p:spPr>
          <a:xfrm>
            <a:off x="609600" y="273050"/>
            <a:ext cx="8077200" cy="869950"/>
          </a:xfrm>
        </p:spPr>
        <p:txBody>
          <a:bodyPr vert="horz" anchor="ctr">
            <a:normAutofit/>
          </a:bodyPr>
          <a:lstStyle/>
          <a:p>
            <a:r>
              <a:rPr lang="it-IT"/>
              <a:t>e-</a:t>
            </a:r>
            <a:r>
              <a:rPr lang="it-IT" err="1"/>
              <a:t>Fuels</a:t>
            </a:r>
            <a:r>
              <a:rPr lang="it-IT"/>
              <a:t>: </a:t>
            </a:r>
            <a:r>
              <a:rPr lang="it-IT" err="1"/>
              <a:t>ReFuelEU</a:t>
            </a:r>
            <a:r>
              <a:rPr lang="it-IT"/>
              <a:t> Aviation</a:t>
            </a:r>
          </a:p>
        </p:txBody>
      </p:sp>
      <p:sp>
        <p:nvSpPr>
          <p:cNvPr id="4" name="Rettangolo con angoli arrotondati 3">
            <a:extLst>
              <a:ext uri="{FF2B5EF4-FFF2-40B4-BE49-F238E27FC236}">
                <a16:creationId xmlns:a16="http://schemas.microsoft.com/office/drawing/2014/main" id="{C3AA8840-4F1E-2E23-24F1-9FC654DE449F}"/>
              </a:ext>
            </a:extLst>
          </p:cNvPr>
          <p:cNvSpPr/>
          <p:nvPr/>
        </p:nvSpPr>
        <p:spPr>
          <a:xfrm>
            <a:off x="5394960" y="4559617"/>
            <a:ext cx="3462528" cy="15633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t>The Commission puts forward obligations on fuel suppliers to </a:t>
            </a:r>
            <a:r>
              <a:rPr lang="en-US" sz="1600" b="1" dirty="0">
                <a:solidFill>
                  <a:srgbClr val="FF0000"/>
                </a:solidFill>
              </a:rPr>
              <a:t>distribute SAF when supplying fuel at EU airports</a:t>
            </a:r>
            <a:r>
              <a:rPr lang="en-US" sz="1600"/>
              <a:t>, in order to enhance SAF uptake by airlines and so help reduce emissions from aviation. </a:t>
            </a:r>
          </a:p>
        </p:txBody>
      </p:sp>
      <p:sp>
        <p:nvSpPr>
          <p:cNvPr id="5" name="Rettangolo con angoli arrotondati 4">
            <a:extLst>
              <a:ext uri="{FF2B5EF4-FFF2-40B4-BE49-F238E27FC236}">
                <a16:creationId xmlns:a16="http://schemas.microsoft.com/office/drawing/2014/main" id="{565A59C1-A342-E246-2340-C9AB04379B9D}"/>
              </a:ext>
            </a:extLst>
          </p:cNvPr>
          <p:cNvSpPr/>
          <p:nvPr/>
        </p:nvSpPr>
        <p:spPr>
          <a:xfrm>
            <a:off x="266700" y="1676115"/>
            <a:ext cx="4861560" cy="1134459"/>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The </a:t>
            </a:r>
            <a:r>
              <a:rPr lang="it-IT" sz="1600" err="1"/>
              <a:t>fit</a:t>
            </a:r>
            <a:r>
              <a:rPr lang="it-IT" sz="1600"/>
              <a:t> for 55 </a:t>
            </a:r>
            <a:r>
              <a:rPr lang="en-US" sz="1600"/>
              <a:t>package includes a proposal to increase production and use of </a:t>
            </a:r>
            <a:r>
              <a:rPr lang="en-US" sz="1600" b="1" u="sng">
                <a:solidFill>
                  <a:srgbClr val="FF0000"/>
                </a:solidFill>
              </a:rPr>
              <a:t>sustainable aviation fuels (SAF)</a:t>
            </a:r>
            <a:r>
              <a:rPr lang="en-US" sz="1600"/>
              <a:t>, also known as the </a:t>
            </a:r>
            <a:r>
              <a:rPr lang="en-US" sz="1600" err="1"/>
              <a:t>ReFuelEU</a:t>
            </a:r>
            <a:r>
              <a:rPr lang="en-US" sz="1600"/>
              <a:t> Aviation initiative.</a:t>
            </a:r>
          </a:p>
        </p:txBody>
      </p:sp>
      <p:pic>
        <p:nvPicPr>
          <p:cNvPr id="7" name="Immagine 6">
            <a:extLst>
              <a:ext uri="{FF2B5EF4-FFF2-40B4-BE49-F238E27FC236}">
                <a16:creationId xmlns:a16="http://schemas.microsoft.com/office/drawing/2014/main" id="{F5CB7B86-B4D1-781E-6343-B38463FDA92F}"/>
              </a:ext>
            </a:extLst>
          </p:cNvPr>
          <p:cNvPicPr>
            <a:picLocks noChangeAspect="1"/>
          </p:cNvPicPr>
          <p:nvPr/>
        </p:nvPicPr>
        <p:blipFill rotWithShape="1">
          <a:blip r:embed="rId3"/>
          <a:srcRect l="1492" t="5548" b="2799"/>
          <a:stretch/>
        </p:blipFill>
        <p:spPr>
          <a:xfrm>
            <a:off x="5394960" y="1516698"/>
            <a:ext cx="2971800" cy="2587752"/>
          </a:xfrm>
          <a:prstGeom prst="rect">
            <a:avLst/>
          </a:prstGeom>
        </p:spPr>
      </p:pic>
      <p:pic>
        <p:nvPicPr>
          <p:cNvPr id="8" name="Immagine 7">
            <a:extLst>
              <a:ext uri="{FF2B5EF4-FFF2-40B4-BE49-F238E27FC236}">
                <a16:creationId xmlns:a16="http://schemas.microsoft.com/office/drawing/2014/main" id="{D7AC88BA-ED05-7446-0DF9-A2AF03C5D5B8}"/>
              </a:ext>
            </a:extLst>
          </p:cNvPr>
          <p:cNvPicPr>
            <a:picLocks noChangeAspect="1"/>
          </p:cNvPicPr>
          <p:nvPr/>
        </p:nvPicPr>
        <p:blipFill>
          <a:blip r:embed="rId4"/>
          <a:stretch>
            <a:fillRect/>
          </a:stretch>
        </p:blipFill>
        <p:spPr>
          <a:xfrm>
            <a:off x="147881" y="2952886"/>
            <a:ext cx="4980379" cy="3632064"/>
          </a:xfrm>
          <a:prstGeom prst="rect">
            <a:avLst/>
          </a:prstGeom>
        </p:spPr>
      </p:pic>
    </p:spTree>
    <p:extLst>
      <p:ext uri="{BB962C8B-B14F-4D97-AF65-F5344CB8AC3E}">
        <p14:creationId xmlns:p14="http://schemas.microsoft.com/office/powerpoint/2010/main" val="282990347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DA3C8A-A42E-D930-C64D-A01F11143F4C}"/>
              </a:ext>
            </a:extLst>
          </p:cNvPr>
          <p:cNvSpPr>
            <a:spLocks noGrp="1"/>
          </p:cNvSpPr>
          <p:nvPr>
            <p:ph type="title"/>
          </p:nvPr>
        </p:nvSpPr>
        <p:spPr/>
        <p:txBody>
          <a:bodyPr/>
          <a:lstStyle/>
          <a:p>
            <a:r>
              <a:rPr lang="it-IT"/>
              <a:t>Power-to-Gas: </a:t>
            </a:r>
            <a:r>
              <a:rPr lang="it-IT" err="1"/>
              <a:t>Electrolysis</a:t>
            </a:r>
            <a:endParaRPr lang="en-US"/>
          </a:p>
        </p:txBody>
      </p:sp>
      <p:sp>
        <p:nvSpPr>
          <p:cNvPr id="3" name="Segnaposto numero diapositiva 2">
            <a:extLst>
              <a:ext uri="{FF2B5EF4-FFF2-40B4-BE49-F238E27FC236}">
                <a16:creationId xmlns:a16="http://schemas.microsoft.com/office/drawing/2014/main" id="{F90860A4-ADC4-D083-103E-3C1F40E39FD7}"/>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34</a:t>
            </a:fld>
            <a:endParaRPr lang="it-IT"/>
          </a:p>
        </p:txBody>
      </p:sp>
      <p:pic>
        <p:nvPicPr>
          <p:cNvPr id="5" name="Immagine 4">
            <a:extLst>
              <a:ext uri="{FF2B5EF4-FFF2-40B4-BE49-F238E27FC236}">
                <a16:creationId xmlns:a16="http://schemas.microsoft.com/office/drawing/2014/main" id="{64A01A03-883D-9B10-6638-81B42CB30A0B}"/>
              </a:ext>
            </a:extLst>
          </p:cNvPr>
          <p:cNvPicPr>
            <a:picLocks noChangeAspect="1"/>
          </p:cNvPicPr>
          <p:nvPr/>
        </p:nvPicPr>
        <p:blipFill>
          <a:blip r:embed="rId2"/>
          <a:stretch>
            <a:fillRect/>
          </a:stretch>
        </p:blipFill>
        <p:spPr>
          <a:xfrm>
            <a:off x="917121" y="1973157"/>
            <a:ext cx="7544454" cy="4884843"/>
          </a:xfrm>
          <a:prstGeom prst="rect">
            <a:avLst/>
          </a:prstGeom>
        </p:spPr>
      </p:pic>
      <p:sp>
        <p:nvSpPr>
          <p:cNvPr id="6" name="Rettangolo con angoli arrotondati 5">
            <a:extLst>
              <a:ext uri="{FF2B5EF4-FFF2-40B4-BE49-F238E27FC236}">
                <a16:creationId xmlns:a16="http://schemas.microsoft.com/office/drawing/2014/main" id="{75FB3A9D-D5B5-D4E9-9720-E518096B4193}"/>
              </a:ext>
            </a:extLst>
          </p:cNvPr>
          <p:cNvSpPr/>
          <p:nvPr/>
        </p:nvSpPr>
        <p:spPr>
          <a:xfrm>
            <a:off x="5217953" y="1585519"/>
            <a:ext cx="1644242" cy="605491"/>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1.3 – 2.3 k€/kW</a:t>
            </a:r>
          </a:p>
          <a:p>
            <a:pPr algn="ctr"/>
            <a:r>
              <a:rPr lang="en-US" sz="1600">
                <a:latin typeface="GreekC" panose="00000400000000000000" pitchFamily="2" charset="0"/>
                <a:cs typeface="GreekC" panose="00000400000000000000" pitchFamily="2" charset="0"/>
              </a:rPr>
              <a:t>h </a:t>
            </a:r>
            <a:r>
              <a:rPr lang="en-US" sz="1600"/>
              <a:t>50% - 80%</a:t>
            </a:r>
          </a:p>
        </p:txBody>
      </p:sp>
      <p:sp>
        <p:nvSpPr>
          <p:cNvPr id="7" name="Rettangolo con angoli arrotondati 6">
            <a:extLst>
              <a:ext uri="{FF2B5EF4-FFF2-40B4-BE49-F238E27FC236}">
                <a16:creationId xmlns:a16="http://schemas.microsoft.com/office/drawing/2014/main" id="{89C243BF-F72C-35E1-FF2C-F974CF00F3BD}"/>
              </a:ext>
            </a:extLst>
          </p:cNvPr>
          <p:cNvSpPr/>
          <p:nvPr/>
        </p:nvSpPr>
        <p:spPr>
          <a:xfrm>
            <a:off x="6997817" y="1606838"/>
            <a:ext cx="1644242" cy="605491"/>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4.0 – 6.0 k€/kW</a:t>
            </a:r>
          </a:p>
          <a:p>
            <a:pPr algn="ctr"/>
            <a:r>
              <a:rPr lang="en-US" sz="1600">
                <a:latin typeface="GreekC" panose="00000400000000000000" pitchFamily="2" charset="0"/>
                <a:cs typeface="GreekC" panose="00000400000000000000" pitchFamily="2" charset="0"/>
              </a:rPr>
              <a:t>h </a:t>
            </a:r>
            <a:r>
              <a:rPr lang="en-US" sz="1600"/>
              <a:t>80% - 90%</a:t>
            </a:r>
          </a:p>
        </p:txBody>
      </p:sp>
      <p:sp>
        <p:nvSpPr>
          <p:cNvPr id="8" name="Rettangolo con angoli arrotondati 7">
            <a:extLst>
              <a:ext uri="{FF2B5EF4-FFF2-40B4-BE49-F238E27FC236}">
                <a16:creationId xmlns:a16="http://schemas.microsoft.com/office/drawing/2014/main" id="{C9B82D4C-B5EA-A629-EDB5-FA236DD05F33}"/>
              </a:ext>
            </a:extLst>
          </p:cNvPr>
          <p:cNvSpPr/>
          <p:nvPr/>
        </p:nvSpPr>
        <p:spPr>
          <a:xfrm>
            <a:off x="2132202" y="1585518"/>
            <a:ext cx="1644242" cy="605491"/>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0.8 – 1.2 k€/kW</a:t>
            </a:r>
          </a:p>
          <a:p>
            <a:pPr algn="ctr"/>
            <a:r>
              <a:rPr lang="en-US" sz="1600">
                <a:latin typeface="GreekC" panose="00000400000000000000" pitchFamily="2" charset="0"/>
                <a:cs typeface="GreekC" panose="00000400000000000000" pitchFamily="2" charset="0"/>
              </a:rPr>
              <a:t>h </a:t>
            </a:r>
            <a:r>
              <a:rPr lang="en-US" sz="1600"/>
              <a:t>70% - 82%</a:t>
            </a:r>
          </a:p>
        </p:txBody>
      </p:sp>
    </p:spTree>
    <p:extLst>
      <p:ext uri="{BB962C8B-B14F-4D97-AF65-F5344CB8AC3E}">
        <p14:creationId xmlns:p14="http://schemas.microsoft.com/office/powerpoint/2010/main" val="138149405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35</a:t>
            </a:fld>
            <a:endParaRPr lang="it-IT"/>
          </a:p>
        </p:txBody>
      </p:sp>
      <p:grpSp>
        <p:nvGrpSpPr>
          <p:cNvPr id="7" name="Gruppo 6">
            <a:extLst>
              <a:ext uri="{FF2B5EF4-FFF2-40B4-BE49-F238E27FC236}">
                <a16:creationId xmlns:a16="http://schemas.microsoft.com/office/drawing/2014/main" id="{2851E10C-8CBB-953D-CC74-4E9ED6229A31}"/>
              </a:ext>
            </a:extLst>
          </p:cNvPr>
          <p:cNvGrpSpPr/>
          <p:nvPr/>
        </p:nvGrpSpPr>
        <p:grpSpPr>
          <a:xfrm>
            <a:off x="129636" y="2685785"/>
            <a:ext cx="2998660" cy="453234"/>
            <a:chOff x="4599994" y="1210260"/>
            <a:chExt cx="2823288" cy="369332"/>
          </a:xfrm>
        </p:grpSpPr>
        <p:sp>
          <p:nvSpPr>
            <p:cNvPr id="8" name="Rettangolo 7">
              <a:extLst>
                <a:ext uri="{FF2B5EF4-FFF2-40B4-BE49-F238E27FC236}">
                  <a16:creationId xmlns:a16="http://schemas.microsoft.com/office/drawing/2014/main" id="{D79C8CF2-41AE-7781-7D19-096BAE3695B0}"/>
                </a:ext>
              </a:extLst>
            </p:cNvPr>
            <p:cNvSpPr/>
            <p:nvPr/>
          </p:nvSpPr>
          <p:spPr>
            <a:xfrm>
              <a:off x="4599994" y="1210260"/>
              <a:ext cx="2823288" cy="3693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8">
              <a:extLst>
                <a:ext uri="{FF2B5EF4-FFF2-40B4-BE49-F238E27FC236}">
                  <a16:creationId xmlns:a16="http://schemas.microsoft.com/office/drawing/2014/main" id="{54C0F9E4-E672-BC63-9A38-776DD2EFF6B5}"/>
                </a:ext>
              </a:extLst>
            </p:cNvPr>
            <p:cNvSpPr txBox="1"/>
            <p:nvPr/>
          </p:nvSpPr>
          <p:spPr>
            <a:xfrm>
              <a:off x="4740342" y="1228028"/>
              <a:ext cx="2542592" cy="300962"/>
            </a:xfrm>
            <a:prstGeom prst="rect">
              <a:avLst/>
            </a:prstGeom>
            <a:noFill/>
          </p:spPr>
          <p:txBody>
            <a:bodyPr wrap="square">
              <a:spAutoFit/>
            </a:bodyPr>
            <a:lstStyle/>
            <a:p>
              <a:pPr marL="0" indent="0" algn="just">
                <a:buNone/>
              </a:pPr>
              <a:r>
                <a:rPr lang="it-IT" sz="1800">
                  <a:solidFill>
                    <a:prstClr val="black"/>
                  </a:solidFill>
                  <a:latin typeface="Times New Roman" panose="02020603050405020304" pitchFamily="18" charset="0"/>
                  <a:cs typeface="Times New Roman" panose="02020603050405020304" pitchFamily="18" charset="0"/>
                </a:rPr>
                <a:t>CO</a:t>
              </a:r>
              <a:r>
                <a:rPr lang="it-IT" sz="1800" baseline="-25000">
                  <a:solidFill>
                    <a:prstClr val="black"/>
                  </a:solidFill>
                  <a:latin typeface="Times New Roman" panose="02020603050405020304" pitchFamily="18" charset="0"/>
                  <a:cs typeface="Times New Roman" panose="02020603050405020304" pitchFamily="18" charset="0"/>
                </a:rPr>
                <a:t>2 </a:t>
              </a:r>
              <a:r>
                <a:rPr lang="it-IT" sz="1800">
                  <a:solidFill>
                    <a:prstClr val="black"/>
                  </a:solidFill>
                  <a:latin typeface="Times New Roman" panose="02020603050405020304" pitchFamily="18" charset="0"/>
                  <a:cs typeface="Times New Roman" panose="02020603050405020304" pitchFamily="18" charset="0"/>
                </a:rPr>
                <a:t>+ 4H</a:t>
              </a:r>
              <a:r>
                <a:rPr lang="it-IT" sz="1800" baseline="-25000">
                  <a:solidFill>
                    <a:prstClr val="black"/>
                  </a:solidFill>
                  <a:latin typeface="Times New Roman" panose="02020603050405020304" pitchFamily="18" charset="0"/>
                  <a:cs typeface="Times New Roman" panose="02020603050405020304" pitchFamily="18" charset="0"/>
                </a:rPr>
                <a:t>2 </a:t>
              </a:r>
              <a:r>
                <a:rPr lang="it-IT" sz="1800">
                  <a:solidFill>
                    <a:prstClr val="black"/>
                  </a:solidFill>
                  <a:latin typeface="Times New Roman" panose="02020603050405020304" pitchFamily="18" charset="0"/>
                  <a:cs typeface="Times New Roman" panose="02020603050405020304" pitchFamily="18" charset="0"/>
                </a:rPr>
                <a:t>→ CH</a:t>
              </a:r>
              <a:r>
                <a:rPr lang="it-IT" sz="1800" baseline="-25000">
                  <a:solidFill>
                    <a:prstClr val="black"/>
                  </a:solidFill>
                  <a:latin typeface="Times New Roman" panose="02020603050405020304" pitchFamily="18" charset="0"/>
                  <a:cs typeface="Times New Roman" panose="02020603050405020304" pitchFamily="18" charset="0"/>
                </a:rPr>
                <a:t>4 </a:t>
              </a:r>
              <a:r>
                <a:rPr lang="it-IT" sz="1800">
                  <a:solidFill>
                    <a:prstClr val="black"/>
                  </a:solidFill>
                  <a:latin typeface="Times New Roman" panose="02020603050405020304" pitchFamily="18" charset="0"/>
                  <a:cs typeface="Times New Roman" panose="02020603050405020304" pitchFamily="18" charset="0"/>
                </a:rPr>
                <a:t>+ 2H</a:t>
              </a:r>
              <a:r>
                <a:rPr lang="it-IT" sz="1800" baseline="-25000">
                  <a:solidFill>
                    <a:prstClr val="black"/>
                  </a:solidFill>
                  <a:latin typeface="Times New Roman" panose="02020603050405020304" pitchFamily="18" charset="0"/>
                  <a:cs typeface="Times New Roman" panose="02020603050405020304" pitchFamily="18" charset="0"/>
                </a:rPr>
                <a:t>2</a:t>
              </a:r>
              <a:r>
                <a:rPr lang="it-IT" sz="1800">
                  <a:solidFill>
                    <a:prstClr val="black"/>
                  </a:solidFill>
                  <a:latin typeface="Times New Roman" panose="02020603050405020304" pitchFamily="18" charset="0"/>
                  <a:cs typeface="Times New Roman" panose="02020603050405020304" pitchFamily="18" charset="0"/>
                </a:rPr>
                <a:t>O</a:t>
              </a:r>
            </a:p>
          </p:txBody>
        </p:sp>
      </p:grpSp>
      <p:grpSp>
        <p:nvGrpSpPr>
          <p:cNvPr id="10" name="Gruppo 9">
            <a:extLst>
              <a:ext uri="{FF2B5EF4-FFF2-40B4-BE49-F238E27FC236}">
                <a16:creationId xmlns:a16="http://schemas.microsoft.com/office/drawing/2014/main" id="{9B30A4B7-2F6A-13A9-C80B-E1F0E6B7964C}"/>
              </a:ext>
            </a:extLst>
          </p:cNvPr>
          <p:cNvGrpSpPr/>
          <p:nvPr/>
        </p:nvGrpSpPr>
        <p:grpSpPr>
          <a:xfrm>
            <a:off x="2183760" y="3181373"/>
            <a:ext cx="3260696" cy="1912614"/>
            <a:chOff x="3118262" y="1761462"/>
            <a:chExt cx="5906277" cy="2020762"/>
          </a:xfrm>
        </p:grpSpPr>
        <p:sp>
          <p:nvSpPr>
            <p:cNvPr id="11" name="CasellaDiTesto 10">
              <a:extLst>
                <a:ext uri="{FF2B5EF4-FFF2-40B4-BE49-F238E27FC236}">
                  <a16:creationId xmlns:a16="http://schemas.microsoft.com/office/drawing/2014/main" id="{FF6F484E-8E91-CA2E-5AD8-DFA7FFD28493}"/>
                </a:ext>
              </a:extLst>
            </p:cNvPr>
            <p:cNvSpPr txBox="1"/>
            <p:nvPr/>
          </p:nvSpPr>
          <p:spPr>
            <a:xfrm>
              <a:off x="3118262" y="1863663"/>
              <a:ext cx="5906277" cy="1918561"/>
            </a:xfrm>
            <a:prstGeom prst="rect">
              <a:avLst/>
            </a:prstGeom>
            <a:noFill/>
            <a:ln>
              <a:solidFill>
                <a:schemeClr val="accent5">
                  <a:lumMod val="50000"/>
                </a:schemeClr>
              </a:solidFill>
            </a:ln>
          </p:spPr>
          <p:txBody>
            <a:bodyPr wrap="square" rtlCol="0">
              <a:spAutoFit/>
            </a:bodyPr>
            <a:lstStyle/>
            <a:p>
              <a:endParaRPr lang="it-IT" sz="1600">
                <a:latin typeface="+mn-lt"/>
              </a:endParaRPr>
            </a:p>
            <a:p>
              <a:pPr marL="285750" indent="-285750">
                <a:buFont typeface="Arial" panose="020B0604020202020204" pitchFamily="34" charset="0"/>
                <a:buChar char="•"/>
              </a:pPr>
              <a:r>
                <a:rPr lang="it-IT" sz="1600" err="1">
                  <a:latin typeface="+mn-lt"/>
                </a:rPr>
                <a:t>Exothermic</a:t>
              </a:r>
              <a:r>
                <a:rPr lang="it-IT" sz="1600">
                  <a:latin typeface="+mn-lt"/>
                </a:rPr>
                <a:t> reaction </a:t>
              </a:r>
              <a:r>
                <a:rPr lang="it-IT" sz="1600">
                  <a:solidFill>
                    <a:prstClr val="black"/>
                  </a:solidFill>
                  <a:latin typeface="+mn-lt"/>
                  <a:cs typeface="Times New Roman" panose="02020603050405020304" pitchFamily="18" charset="0"/>
                </a:rPr>
                <a:t>∆H</a:t>
              </a:r>
              <a:r>
                <a:rPr lang="it-IT" sz="1600" baseline="30000">
                  <a:solidFill>
                    <a:prstClr val="black"/>
                  </a:solidFill>
                  <a:latin typeface="+mn-lt"/>
                  <a:cs typeface="Times New Roman" panose="02020603050405020304" pitchFamily="18" charset="0"/>
                </a:rPr>
                <a:t>0</a:t>
              </a:r>
              <a:r>
                <a:rPr lang="it-IT" sz="1600" baseline="-25000">
                  <a:solidFill>
                    <a:prstClr val="black"/>
                  </a:solidFill>
                  <a:latin typeface="+mn-lt"/>
                  <a:cs typeface="Times New Roman" panose="02020603050405020304" pitchFamily="18" charset="0"/>
                </a:rPr>
                <a:t>298K </a:t>
              </a:r>
              <a:r>
                <a:rPr lang="it-IT" sz="1600">
                  <a:latin typeface="+mn-lt"/>
                </a:rPr>
                <a:t>= -206.28 kJ/mol;</a:t>
              </a:r>
            </a:p>
            <a:p>
              <a:pPr marL="285750" indent="-285750">
                <a:buFont typeface="Arial" panose="020B0604020202020204" pitchFamily="34" charset="0"/>
                <a:buChar char="•"/>
              </a:pPr>
              <a:r>
                <a:rPr lang="it-IT" sz="1600">
                  <a:latin typeface="+mn-lt"/>
                </a:rPr>
                <a:t>Nichel-Allumina </a:t>
              </a:r>
              <a:r>
                <a:rPr lang="it-IT" sz="1600" err="1">
                  <a:latin typeface="+mn-lt"/>
                </a:rPr>
                <a:t>catalyst</a:t>
              </a:r>
              <a:r>
                <a:rPr lang="it-IT" sz="1600">
                  <a:latin typeface="+mn-lt"/>
                </a:rPr>
                <a:t>;</a:t>
              </a:r>
            </a:p>
            <a:p>
              <a:pPr marL="285750" indent="-285750">
                <a:buFont typeface="Arial" panose="020B0604020202020204" pitchFamily="34" charset="0"/>
                <a:buChar char="•"/>
              </a:pPr>
              <a:r>
                <a:rPr lang="it-IT" sz="1600" err="1">
                  <a:latin typeface="+mn-lt"/>
                </a:rPr>
                <a:t>Catalytic</a:t>
              </a:r>
              <a:r>
                <a:rPr lang="it-IT" sz="1600">
                  <a:latin typeface="+mn-lt"/>
                </a:rPr>
                <a:t> </a:t>
              </a:r>
              <a:r>
                <a:rPr lang="it-IT" sz="1600" err="1">
                  <a:latin typeface="+mn-lt"/>
                </a:rPr>
                <a:t>methanation</a:t>
              </a:r>
              <a:r>
                <a:rPr lang="it-IT" sz="1600">
                  <a:latin typeface="+mn-lt"/>
                </a:rPr>
                <a:t> </a:t>
              </a:r>
              <a:r>
                <a:rPr lang="it-IT" sz="1600" err="1">
                  <a:latin typeface="+mn-lt"/>
                </a:rPr>
                <a:t>occurs</a:t>
              </a:r>
              <a:r>
                <a:rPr lang="it-IT" sz="1600">
                  <a:latin typeface="+mn-lt"/>
                </a:rPr>
                <a:t> </a:t>
              </a:r>
              <a:r>
                <a:rPr lang="it-IT" sz="1600" err="1">
                  <a:latin typeface="+mn-lt"/>
                </a:rPr>
                <a:t>at</a:t>
              </a:r>
              <a:r>
                <a:rPr lang="it-IT" sz="1600">
                  <a:latin typeface="+mn-lt"/>
                </a:rPr>
                <a:t> </a:t>
              </a:r>
              <a:r>
                <a:rPr lang="it-IT" sz="1600" b="1">
                  <a:latin typeface="+mn-lt"/>
                </a:rPr>
                <a:t>T &gt; 250 °C.</a:t>
              </a:r>
            </a:p>
            <a:p>
              <a:endParaRPr lang="en-GB" sz="1600">
                <a:latin typeface="+mn-lt"/>
              </a:endParaRPr>
            </a:p>
          </p:txBody>
        </p:sp>
        <p:sp>
          <p:nvSpPr>
            <p:cNvPr id="13" name="Rettangolo con angoli arrotondati 12">
              <a:extLst>
                <a:ext uri="{FF2B5EF4-FFF2-40B4-BE49-F238E27FC236}">
                  <a16:creationId xmlns:a16="http://schemas.microsoft.com/office/drawing/2014/main" id="{1AC92309-CF05-7989-ACD9-FF519BEDE199}"/>
                </a:ext>
              </a:extLst>
            </p:cNvPr>
            <p:cNvSpPr/>
            <p:nvPr/>
          </p:nvSpPr>
          <p:spPr>
            <a:xfrm>
              <a:off x="3726802" y="1761462"/>
              <a:ext cx="4738396" cy="23528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Key factors</a:t>
              </a:r>
            </a:p>
          </p:txBody>
        </p:sp>
      </p:grpSp>
      <p:pic>
        <p:nvPicPr>
          <p:cNvPr id="15" name="Immagine 14">
            <a:extLst>
              <a:ext uri="{FF2B5EF4-FFF2-40B4-BE49-F238E27FC236}">
                <a16:creationId xmlns:a16="http://schemas.microsoft.com/office/drawing/2014/main" id="{EF516323-56E5-B504-ED62-B46255BA4BF2}"/>
              </a:ext>
            </a:extLst>
          </p:cNvPr>
          <p:cNvPicPr>
            <a:picLocks noChangeAspect="1"/>
          </p:cNvPicPr>
          <p:nvPr/>
        </p:nvPicPr>
        <p:blipFill>
          <a:blip r:embed="rId2"/>
          <a:stretch>
            <a:fillRect/>
          </a:stretch>
        </p:blipFill>
        <p:spPr>
          <a:xfrm>
            <a:off x="273029" y="3271406"/>
            <a:ext cx="1637701" cy="1799509"/>
          </a:xfrm>
          <a:prstGeom prst="rect">
            <a:avLst/>
          </a:prstGeom>
        </p:spPr>
      </p:pic>
      <p:sp>
        <p:nvSpPr>
          <p:cNvPr id="21" name="Titolo 1">
            <a:extLst>
              <a:ext uri="{FF2B5EF4-FFF2-40B4-BE49-F238E27FC236}">
                <a16:creationId xmlns:a16="http://schemas.microsoft.com/office/drawing/2014/main" id="{E9589AFD-0B93-CB0B-BD8D-93BFC0281B32}"/>
              </a:ext>
            </a:extLst>
          </p:cNvPr>
          <p:cNvSpPr txBox="1">
            <a:spLocks/>
          </p:cNvSpPr>
          <p:nvPr/>
        </p:nvSpPr>
        <p:spPr>
          <a:xfrm>
            <a:off x="533400" y="236605"/>
            <a:ext cx="8153400" cy="990600"/>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Power-to-Gas: Methanation</a:t>
            </a:r>
          </a:p>
        </p:txBody>
      </p:sp>
      <p:sp>
        <p:nvSpPr>
          <p:cNvPr id="22" name="Rettangolo con angoli arrotondati 21">
            <a:extLst>
              <a:ext uri="{FF2B5EF4-FFF2-40B4-BE49-F238E27FC236}">
                <a16:creationId xmlns:a16="http://schemas.microsoft.com/office/drawing/2014/main" id="{1CE50FDE-7092-95C8-1AB8-88F280748ED6}"/>
              </a:ext>
            </a:extLst>
          </p:cNvPr>
          <p:cNvSpPr/>
          <p:nvPr/>
        </p:nvSpPr>
        <p:spPr>
          <a:xfrm>
            <a:off x="0" y="1557553"/>
            <a:ext cx="5624052" cy="990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err="1"/>
              <a:t>Methanation</a:t>
            </a:r>
            <a:r>
              <a:rPr lang="it-IT" sz="1600"/>
              <a:t> </a:t>
            </a:r>
            <a:r>
              <a:rPr lang="it-IT" sz="1600" err="1"/>
              <a:t>process</a:t>
            </a:r>
            <a:r>
              <a:rPr lang="it-IT" sz="1600"/>
              <a:t> combines </a:t>
            </a:r>
            <a:r>
              <a:rPr lang="it-IT" sz="1600" err="1"/>
              <a:t>hydrogen</a:t>
            </a:r>
            <a:r>
              <a:rPr lang="it-IT" sz="1600"/>
              <a:t> and carbon </a:t>
            </a:r>
            <a:r>
              <a:rPr lang="it-IT" sz="1600" err="1"/>
              <a:t>dioxide</a:t>
            </a:r>
            <a:r>
              <a:rPr lang="it-IT" sz="1600"/>
              <a:t> to produce </a:t>
            </a:r>
            <a:r>
              <a:rPr lang="it-IT" sz="1600" err="1"/>
              <a:t>methane</a:t>
            </a:r>
            <a:r>
              <a:rPr lang="it-IT" sz="1600"/>
              <a:t> and </a:t>
            </a:r>
            <a:r>
              <a:rPr lang="it-IT" sz="1600" err="1"/>
              <a:t>steam</a:t>
            </a:r>
            <a:r>
              <a:rPr lang="it-IT" sz="1600"/>
              <a:t>, </a:t>
            </a:r>
            <a:r>
              <a:rPr lang="it-IT" sz="1600" err="1"/>
              <a:t>according</a:t>
            </a:r>
            <a:r>
              <a:rPr lang="it-IT" sz="1600"/>
              <a:t> to </a:t>
            </a:r>
            <a:r>
              <a:rPr lang="it-IT" sz="1600" b="1"/>
              <a:t>Sabatier</a:t>
            </a:r>
            <a:r>
              <a:rPr lang="it-IT" sz="1600"/>
              <a:t> reaction. At the </a:t>
            </a:r>
            <a:r>
              <a:rPr lang="it-IT" sz="1600" err="1"/>
              <a:t>equilibrium</a:t>
            </a:r>
            <a:r>
              <a:rPr lang="it-IT" sz="1600" b="1"/>
              <a:t>, the production of </a:t>
            </a:r>
            <a:r>
              <a:rPr lang="it-IT" sz="1600" b="1" err="1"/>
              <a:t>methane</a:t>
            </a:r>
            <a:r>
              <a:rPr lang="it-IT" sz="1600" b="1"/>
              <a:t> </a:t>
            </a:r>
            <a:r>
              <a:rPr lang="it-IT" sz="1600" b="1" err="1">
                <a:solidFill>
                  <a:srgbClr val="FF0000"/>
                </a:solidFill>
              </a:rPr>
              <a:t>is</a:t>
            </a:r>
            <a:r>
              <a:rPr lang="it-IT" sz="1600" b="1">
                <a:solidFill>
                  <a:srgbClr val="FF0000"/>
                </a:solidFill>
              </a:rPr>
              <a:t> </a:t>
            </a:r>
            <a:r>
              <a:rPr lang="it-IT" sz="1600" b="1" err="1">
                <a:solidFill>
                  <a:srgbClr val="FF0000"/>
                </a:solidFill>
              </a:rPr>
              <a:t>promoted</a:t>
            </a:r>
            <a:r>
              <a:rPr lang="it-IT" sz="1600" b="1">
                <a:solidFill>
                  <a:srgbClr val="FF0000"/>
                </a:solidFill>
              </a:rPr>
              <a:t> </a:t>
            </a:r>
            <a:r>
              <a:rPr lang="it-IT" sz="1600" b="1" err="1">
                <a:solidFill>
                  <a:srgbClr val="FF0000"/>
                </a:solidFill>
              </a:rPr>
              <a:t>at</a:t>
            </a:r>
            <a:r>
              <a:rPr lang="it-IT" sz="1600" b="1">
                <a:solidFill>
                  <a:srgbClr val="FF0000"/>
                </a:solidFill>
              </a:rPr>
              <a:t> high pressure</a:t>
            </a:r>
            <a:r>
              <a:rPr lang="it-IT" sz="1600" b="1"/>
              <a:t> and </a:t>
            </a:r>
            <a:r>
              <a:rPr lang="it-IT" sz="1600" b="1" err="1">
                <a:solidFill>
                  <a:srgbClr val="FF0000"/>
                </a:solidFill>
              </a:rPr>
              <a:t>inhibited</a:t>
            </a:r>
            <a:r>
              <a:rPr lang="it-IT" sz="1600" b="1">
                <a:solidFill>
                  <a:srgbClr val="FF0000"/>
                </a:solidFill>
              </a:rPr>
              <a:t> </a:t>
            </a:r>
            <a:r>
              <a:rPr lang="it-IT" sz="1600" b="1" err="1">
                <a:solidFill>
                  <a:srgbClr val="FF0000"/>
                </a:solidFill>
              </a:rPr>
              <a:t>at</a:t>
            </a:r>
            <a:r>
              <a:rPr lang="it-IT" sz="1600" b="1">
                <a:solidFill>
                  <a:srgbClr val="FF0000"/>
                </a:solidFill>
              </a:rPr>
              <a:t> high temperature </a:t>
            </a:r>
            <a:r>
              <a:rPr lang="it-IT" sz="1600" b="1" err="1">
                <a:solidFill>
                  <a:srgbClr val="FF0000"/>
                </a:solidFill>
              </a:rPr>
              <a:t>level</a:t>
            </a:r>
            <a:r>
              <a:rPr lang="it-IT" sz="1600"/>
              <a:t>.</a:t>
            </a:r>
            <a:endParaRPr lang="it-IT" sz="1600" b="1"/>
          </a:p>
        </p:txBody>
      </p:sp>
      <p:sp>
        <p:nvSpPr>
          <p:cNvPr id="23" name="Rettangolo con angoli arrotondati 22">
            <a:extLst>
              <a:ext uri="{FF2B5EF4-FFF2-40B4-BE49-F238E27FC236}">
                <a16:creationId xmlns:a16="http://schemas.microsoft.com/office/drawing/2014/main" id="{014DF352-7E09-2E8D-F4A0-8A145BEE7A3B}"/>
              </a:ext>
            </a:extLst>
          </p:cNvPr>
          <p:cNvSpPr/>
          <p:nvPr/>
        </p:nvSpPr>
        <p:spPr>
          <a:xfrm>
            <a:off x="39838" y="5413479"/>
            <a:ext cx="4665406" cy="1218804"/>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1600" err="1"/>
              <a:t>Since</a:t>
            </a:r>
            <a:r>
              <a:rPr lang="it-IT" sz="1600"/>
              <a:t> </a:t>
            </a:r>
            <a:r>
              <a:rPr lang="it-IT" sz="1600" err="1"/>
              <a:t>catalytic</a:t>
            </a:r>
            <a:r>
              <a:rPr lang="it-IT" sz="1600"/>
              <a:t> </a:t>
            </a:r>
            <a:r>
              <a:rPr lang="it-IT" sz="1600" b="1" err="1"/>
              <a:t>reactors</a:t>
            </a:r>
            <a:r>
              <a:rPr lang="it-IT" sz="1600" b="1"/>
              <a:t> are </a:t>
            </a:r>
            <a:r>
              <a:rPr lang="it-IT" sz="1600" b="1" err="1"/>
              <a:t>not</a:t>
            </a:r>
            <a:r>
              <a:rPr lang="it-IT" sz="1600" b="1"/>
              <a:t> </a:t>
            </a:r>
            <a:r>
              <a:rPr lang="it-IT" sz="1600" b="1" err="1"/>
              <a:t>supposed</a:t>
            </a:r>
            <a:r>
              <a:rPr lang="it-IT" sz="1600" b="1"/>
              <a:t> to </a:t>
            </a:r>
            <a:r>
              <a:rPr lang="it-IT" sz="1600" b="1" err="1"/>
              <a:t>withstand</a:t>
            </a:r>
            <a:r>
              <a:rPr lang="it-IT" sz="1600" b="1"/>
              <a:t> </a:t>
            </a:r>
            <a:r>
              <a:rPr lang="it-IT" sz="1600" b="1" err="1"/>
              <a:t>temperatures</a:t>
            </a:r>
            <a:r>
              <a:rPr lang="it-IT" sz="1600" b="1"/>
              <a:t> </a:t>
            </a:r>
            <a:r>
              <a:rPr lang="it-IT" sz="1600" b="1" err="1"/>
              <a:t>higher</a:t>
            </a:r>
            <a:r>
              <a:rPr lang="it-IT" sz="1600" b="1"/>
              <a:t> </a:t>
            </a:r>
            <a:r>
              <a:rPr lang="it-IT" sz="1600" b="1" err="1"/>
              <a:t>than</a:t>
            </a:r>
            <a:r>
              <a:rPr lang="it-IT" sz="1600" b="1"/>
              <a:t> 550 – 700 °C</a:t>
            </a:r>
            <a:r>
              <a:rPr lang="it-IT" sz="1600"/>
              <a:t>, the </a:t>
            </a:r>
            <a:r>
              <a:rPr lang="it-IT" sz="1600" err="1"/>
              <a:t>main</a:t>
            </a:r>
            <a:r>
              <a:rPr lang="it-IT" sz="1600"/>
              <a:t> </a:t>
            </a:r>
            <a:r>
              <a:rPr lang="it-IT" sz="1600" err="1"/>
              <a:t>interest</a:t>
            </a:r>
            <a:r>
              <a:rPr lang="it-IT" sz="1600"/>
              <a:t> in </a:t>
            </a:r>
            <a:r>
              <a:rPr lang="it-IT" sz="1600" err="1"/>
              <a:t>research</a:t>
            </a:r>
            <a:r>
              <a:rPr lang="it-IT" sz="1600"/>
              <a:t> </a:t>
            </a:r>
            <a:r>
              <a:rPr lang="it-IT" sz="1600" err="1"/>
              <a:t>regards</a:t>
            </a:r>
            <a:r>
              <a:rPr lang="it-IT" sz="1600"/>
              <a:t> the </a:t>
            </a:r>
            <a:r>
              <a:rPr lang="it-IT" sz="1600" b="1">
                <a:solidFill>
                  <a:srgbClr val="FF0000"/>
                </a:solidFill>
              </a:rPr>
              <a:t>control of the </a:t>
            </a:r>
            <a:r>
              <a:rPr lang="it-IT" sz="1600" b="1" err="1">
                <a:solidFill>
                  <a:srgbClr val="FF0000"/>
                </a:solidFill>
              </a:rPr>
              <a:t>operating</a:t>
            </a:r>
            <a:r>
              <a:rPr lang="it-IT" sz="1600" b="1">
                <a:solidFill>
                  <a:srgbClr val="FF0000"/>
                </a:solidFill>
              </a:rPr>
              <a:t> temperature of the </a:t>
            </a:r>
            <a:r>
              <a:rPr lang="it-IT" sz="1600" b="1" err="1">
                <a:solidFill>
                  <a:srgbClr val="FF0000"/>
                </a:solidFill>
              </a:rPr>
              <a:t>process</a:t>
            </a:r>
            <a:r>
              <a:rPr lang="it-IT" sz="1600"/>
              <a:t>.</a:t>
            </a:r>
          </a:p>
        </p:txBody>
      </p:sp>
      <p:pic>
        <p:nvPicPr>
          <p:cNvPr id="2" name="Immagine 1">
            <a:extLst>
              <a:ext uri="{FF2B5EF4-FFF2-40B4-BE49-F238E27FC236}">
                <a16:creationId xmlns:a16="http://schemas.microsoft.com/office/drawing/2014/main" id="{66CF2871-FD75-14B3-3C0A-60EFAB1171CA}"/>
              </a:ext>
            </a:extLst>
          </p:cNvPr>
          <p:cNvPicPr>
            <a:picLocks noChangeAspect="1"/>
          </p:cNvPicPr>
          <p:nvPr/>
        </p:nvPicPr>
        <p:blipFill rotWithShape="1">
          <a:blip r:embed="rId3"/>
          <a:srcRect l="-3444" t="45005" r="44481" b="1132"/>
          <a:stretch/>
        </p:blipFill>
        <p:spPr>
          <a:xfrm>
            <a:off x="6193681" y="1557553"/>
            <a:ext cx="2493119" cy="2346656"/>
          </a:xfrm>
          <a:prstGeom prst="rect">
            <a:avLst/>
          </a:prstGeom>
        </p:spPr>
      </p:pic>
      <p:sp>
        <p:nvSpPr>
          <p:cNvPr id="4" name="Rettangolo con angoli arrotondati 3">
            <a:extLst>
              <a:ext uri="{FF2B5EF4-FFF2-40B4-BE49-F238E27FC236}">
                <a16:creationId xmlns:a16="http://schemas.microsoft.com/office/drawing/2014/main" id="{93EEB27D-97A0-8A81-185D-C538F16FF006}"/>
              </a:ext>
            </a:extLst>
          </p:cNvPr>
          <p:cNvSpPr/>
          <p:nvPr/>
        </p:nvSpPr>
        <p:spPr>
          <a:xfrm>
            <a:off x="4795042" y="5823938"/>
            <a:ext cx="4108246" cy="761949"/>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The heat </a:t>
            </a:r>
            <a:r>
              <a:rPr lang="it-IT" sz="1600" err="1"/>
              <a:t>produced</a:t>
            </a:r>
            <a:r>
              <a:rPr lang="it-IT" sz="1600"/>
              <a:t> by the </a:t>
            </a:r>
            <a:r>
              <a:rPr lang="it-IT" sz="1600" err="1"/>
              <a:t>exhotermic</a:t>
            </a:r>
            <a:r>
              <a:rPr lang="it-IT" sz="1600"/>
              <a:t> reaction </a:t>
            </a:r>
            <a:r>
              <a:rPr lang="it-IT" sz="1600" err="1"/>
              <a:t>may</a:t>
            </a:r>
            <a:r>
              <a:rPr lang="it-IT" sz="1600"/>
              <a:t> be </a:t>
            </a:r>
            <a:r>
              <a:rPr lang="it-IT" sz="1600" err="1"/>
              <a:t>recovered</a:t>
            </a:r>
            <a:r>
              <a:rPr lang="it-IT" sz="1600"/>
              <a:t> </a:t>
            </a:r>
            <a:r>
              <a:rPr lang="it-IT" sz="1600" b="1">
                <a:solidFill>
                  <a:srgbClr val="FF0000"/>
                </a:solidFill>
              </a:rPr>
              <a:t>to support </a:t>
            </a:r>
            <a:r>
              <a:rPr lang="it-IT" sz="1600" b="1" err="1">
                <a:solidFill>
                  <a:srgbClr val="FF0000"/>
                </a:solidFill>
              </a:rPr>
              <a:t>steam</a:t>
            </a:r>
            <a:r>
              <a:rPr lang="it-IT" sz="1600" b="1">
                <a:solidFill>
                  <a:srgbClr val="FF0000"/>
                </a:solidFill>
              </a:rPr>
              <a:t> production </a:t>
            </a:r>
            <a:r>
              <a:rPr lang="it-IT" sz="1600"/>
              <a:t>in case of SOEC </a:t>
            </a:r>
            <a:r>
              <a:rPr lang="it-IT" sz="1600" err="1"/>
              <a:t>electrolysis</a:t>
            </a:r>
            <a:r>
              <a:rPr lang="it-IT" sz="1600"/>
              <a:t>.</a:t>
            </a:r>
          </a:p>
        </p:txBody>
      </p:sp>
      <p:sp>
        <p:nvSpPr>
          <p:cNvPr id="5" name="Rettangolo con angoli arrotondati 4">
            <a:extLst>
              <a:ext uri="{FF2B5EF4-FFF2-40B4-BE49-F238E27FC236}">
                <a16:creationId xmlns:a16="http://schemas.microsoft.com/office/drawing/2014/main" id="{8094439F-5F02-58D4-5F03-233226B9D498}"/>
              </a:ext>
            </a:extLst>
          </p:cNvPr>
          <p:cNvSpPr/>
          <p:nvPr/>
        </p:nvSpPr>
        <p:spPr>
          <a:xfrm>
            <a:off x="5624052" y="4007738"/>
            <a:ext cx="3279236" cy="16675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600"/>
              <a:t>A </a:t>
            </a:r>
            <a:r>
              <a:rPr lang="it-IT" sz="1600" b="1" u="sng" err="1">
                <a:solidFill>
                  <a:srgbClr val="FF0000"/>
                </a:solidFill>
              </a:rPr>
              <a:t>biological</a:t>
            </a:r>
            <a:r>
              <a:rPr lang="it-IT" sz="1600" b="1" u="sng">
                <a:solidFill>
                  <a:srgbClr val="FF0000"/>
                </a:solidFill>
              </a:rPr>
              <a:t> </a:t>
            </a:r>
            <a:r>
              <a:rPr lang="it-IT" sz="1600" b="1" u="sng" err="1">
                <a:solidFill>
                  <a:srgbClr val="FF0000"/>
                </a:solidFill>
              </a:rPr>
              <a:t>methanation</a:t>
            </a:r>
            <a:r>
              <a:rPr lang="it-IT" sz="1600" b="1" u="sng">
                <a:solidFill>
                  <a:srgbClr val="FF0000"/>
                </a:solidFill>
              </a:rPr>
              <a:t> </a:t>
            </a:r>
            <a:r>
              <a:rPr lang="it-IT" sz="1600" err="1"/>
              <a:t>process</a:t>
            </a:r>
            <a:r>
              <a:rPr lang="it-IT" sz="1600"/>
              <a:t> </a:t>
            </a:r>
            <a:r>
              <a:rPr lang="it-IT" sz="1600" err="1"/>
              <a:t>is</a:t>
            </a:r>
            <a:r>
              <a:rPr lang="it-IT" sz="1600"/>
              <a:t> </a:t>
            </a:r>
            <a:r>
              <a:rPr lang="it-IT" sz="1600" err="1"/>
              <a:t>also</a:t>
            </a:r>
            <a:r>
              <a:rPr lang="it-IT" sz="1600"/>
              <a:t> under </a:t>
            </a:r>
            <a:r>
              <a:rPr lang="it-IT" sz="1600" err="1"/>
              <a:t>investigation</a:t>
            </a:r>
            <a:r>
              <a:rPr lang="it-IT" sz="1600"/>
              <a:t>. The </a:t>
            </a:r>
            <a:r>
              <a:rPr lang="it-IT" sz="1600" err="1"/>
              <a:t>process</a:t>
            </a:r>
            <a:r>
              <a:rPr lang="it-IT" sz="1600"/>
              <a:t> </a:t>
            </a:r>
            <a:r>
              <a:rPr lang="it-IT" sz="1600" err="1"/>
              <a:t>is</a:t>
            </a:r>
            <a:r>
              <a:rPr lang="it-IT" sz="1600"/>
              <a:t> </a:t>
            </a:r>
            <a:r>
              <a:rPr lang="it-IT" sz="1600" err="1"/>
              <a:t>supported</a:t>
            </a:r>
            <a:r>
              <a:rPr lang="it-IT" sz="1600"/>
              <a:t> </a:t>
            </a:r>
            <a:r>
              <a:rPr lang="en-US" sz="1600"/>
              <a:t>by highly specialized microorganisms (Archaea) within a technical system converting H</a:t>
            </a:r>
            <a:r>
              <a:rPr lang="en-US" sz="1600" baseline="-25000"/>
              <a:t>2</a:t>
            </a:r>
            <a:r>
              <a:rPr lang="en-US" sz="1600"/>
              <a:t> and CO</a:t>
            </a:r>
            <a:r>
              <a:rPr lang="en-US" sz="1600" baseline="-25000"/>
              <a:t>2</a:t>
            </a:r>
            <a:r>
              <a:rPr lang="en-US" sz="1600"/>
              <a:t> in CH</a:t>
            </a:r>
            <a:r>
              <a:rPr lang="en-US" sz="1600" baseline="-25000"/>
              <a:t>4.</a:t>
            </a:r>
            <a:endParaRPr lang="it-IT" sz="1600" baseline="-25000"/>
          </a:p>
        </p:txBody>
      </p:sp>
    </p:spTree>
    <p:extLst>
      <p:ext uri="{BB962C8B-B14F-4D97-AF65-F5344CB8AC3E}">
        <p14:creationId xmlns:p14="http://schemas.microsoft.com/office/powerpoint/2010/main" val="8360466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normAutofit fontScale="90000"/>
          </a:bodyPr>
          <a:lstStyle/>
          <a:p>
            <a:r>
              <a:rPr lang="it-IT"/>
              <a:t>Power-to-Gas: Methanation reactors</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36</a:t>
            </a:fld>
            <a:endParaRPr lang="it-IT"/>
          </a:p>
        </p:txBody>
      </p:sp>
      <p:grpSp>
        <p:nvGrpSpPr>
          <p:cNvPr id="5" name="Gruppo 4">
            <a:extLst>
              <a:ext uri="{FF2B5EF4-FFF2-40B4-BE49-F238E27FC236}">
                <a16:creationId xmlns:a16="http://schemas.microsoft.com/office/drawing/2014/main" id="{C971C715-69A0-F3BA-E2D8-1DD5607BD5B7}"/>
              </a:ext>
            </a:extLst>
          </p:cNvPr>
          <p:cNvGrpSpPr/>
          <p:nvPr/>
        </p:nvGrpSpPr>
        <p:grpSpPr>
          <a:xfrm>
            <a:off x="168702" y="5292948"/>
            <a:ext cx="8806596" cy="1492012"/>
            <a:chOff x="337404" y="5319907"/>
            <a:chExt cx="8806596" cy="1492012"/>
          </a:xfrm>
        </p:grpSpPr>
        <p:pic>
          <p:nvPicPr>
            <p:cNvPr id="7" name="Immagine 6">
              <a:extLst>
                <a:ext uri="{FF2B5EF4-FFF2-40B4-BE49-F238E27FC236}">
                  <a16:creationId xmlns:a16="http://schemas.microsoft.com/office/drawing/2014/main" id="{465D4C25-DC9A-68D2-E81F-969622A922EB}"/>
                </a:ext>
              </a:extLst>
            </p:cNvPr>
            <p:cNvPicPr>
              <a:picLocks noChangeAspect="1"/>
            </p:cNvPicPr>
            <p:nvPr/>
          </p:nvPicPr>
          <p:blipFill>
            <a:blip r:embed="rId2"/>
            <a:stretch>
              <a:fillRect/>
            </a:stretch>
          </p:blipFill>
          <p:spPr>
            <a:xfrm>
              <a:off x="5683655" y="5319907"/>
              <a:ext cx="3460345" cy="1492012"/>
            </a:xfrm>
            <a:prstGeom prst="rect">
              <a:avLst/>
            </a:prstGeom>
          </p:spPr>
        </p:pic>
        <p:sp>
          <p:nvSpPr>
            <p:cNvPr id="8" name="Rettangolo 7">
              <a:extLst>
                <a:ext uri="{FF2B5EF4-FFF2-40B4-BE49-F238E27FC236}">
                  <a16:creationId xmlns:a16="http://schemas.microsoft.com/office/drawing/2014/main" id="{63D1BBEF-255D-77DE-DA39-E06EAAE03FD3}"/>
                </a:ext>
              </a:extLst>
            </p:cNvPr>
            <p:cNvSpPr/>
            <p:nvPr/>
          </p:nvSpPr>
          <p:spPr>
            <a:xfrm>
              <a:off x="337404" y="5640072"/>
              <a:ext cx="5222478" cy="338554"/>
            </a:xfrm>
            <a:prstGeom prst="rect">
              <a:avLst/>
            </a:prstGeom>
          </p:spPr>
          <p:txBody>
            <a:bodyPr wrap="square">
              <a:spAutoFit/>
            </a:bodyPr>
            <a:lstStyle/>
            <a:p>
              <a:pPr algn="just"/>
              <a:endParaRPr lang="it-IT" sz="1600"/>
            </a:p>
          </p:txBody>
        </p:sp>
      </p:grpSp>
      <p:grpSp>
        <p:nvGrpSpPr>
          <p:cNvPr id="9" name="Gruppo 8">
            <a:extLst>
              <a:ext uri="{FF2B5EF4-FFF2-40B4-BE49-F238E27FC236}">
                <a16:creationId xmlns:a16="http://schemas.microsoft.com/office/drawing/2014/main" id="{1E6FFFE2-D475-C66B-9FC2-61E97205B777}"/>
              </a:ext>
            </a:extLst>
          </p:cNvPr>
          <p:cNvGrpSpPr/>
          <p:nvPr/>
        </p:nvGrpSpPr>
        <p:grpSpPr>
          <a:xfrm>
            <a:off x="22655" y="1565098"/>
            <a:ext cx="2749508" cy="3179509"/>
            <a:chOff x="360059" y="1197133"/>
            <a:chExt cx="2749560" cy="3532349"/>
          </a:xfrm>
        </p:grpSpPr>
        <p:sp>
          <p:nvSpPr>
            <p:cNvPr id="10" name="Rettangolo 9">
              <a:extLst>
                <a:ext uri="{FF2B5EF4-FFF2-40B4-BE49-F238E27FC236}">
                  <a16:creationId xmlns:a16="http://schemas.microsoft.com/office/drawing/2014/main" id="{50C50F76-A0A7-645C-B534-20C22247B592}"/>
                </a:ext>
              </a:extLst>
            </p:cNvPr>
            <p:cNvSpPr/>
            <p:nvPr/>
          </p:nvSpPr>
          <p:spPr>
            <a:xfrm>
              <a:off x="360059" y="4353358"/>
              <a:ext cx="2749560" cy="376124"/>
            </a:xfrm>
            <a:prstGeom prst="rect">
              <a:avLst/>
            </a:prstGeom>
          </p:spPr>
          <p:txBody>
            <a:bodyPr wrap="square">
              <a:spAutoFit/>
            </a:bodyPr>
            <a:lstStyle/>
            <a:p>
              <a:pPr algn="ctr"/>
              <a:endParaRPr lang="it-IT" sz="1600">
                <a:latin typeface="+mn-lt"/>
              </a:endParaRPr>
            </a:p>
          </p:txBody>
        </p:sp>
        <p:grpSp>
          <p:nvGrpSpPr>
            <p:cNvPr id="11" name="Gruppo 10">
              <a:extLst>
                <a:ext uri="{FF2B5EF4-FFF2-40B4-BE49-F238E27FC236}">
                  <a16:creationId xmlns:a16="http://schemas.microsoft.com/office/drawing/2014/main" id="{FD70A472-AD24-72E5-248C-CC5CCE760B9F}"/>
                </a:ext>
              </a:extLst>
            </p:cNvPr>
            <p:cNvGrpSpPr/>
            <p:nvPr/>
          </p:nvGrpSpPr>
          <p:grpSpPr>
            <a:xfrm>
              <a:off x="485591" y="1197133"/>
              <a:ext cx="2519240" cy="3019986"/>
              <a:chOff x="769676" y="1114533"/>
              <a:chExt cx="2519240" cy="3019986"/>
            </a:xfrm>
          </p:grpSpPr>
          <p:pic>
            <p:nvPicPr>
              <p:cNvPr id="13" name="Immagine 12">
                <a:extLst>
                  <a:ext uri="{FF2B5EF4-FFF2-40B4-BE49-F238E27FC236}">
                    <a16:creationId xmlns:a16="http://schemas.microsoft.com/office/drawing/2014/main" id="{1F85CD86-A5F1-DFEA-6B67-33A2AD58585E}"/>
                  </a:ext>
                </a:extLst>
              </p:cNvPr>
              <p:cNvPicPr>
                <a:picLocks noChangeAspect="1"/>
              </p:cNvPicPr>
              <p:nvPr/>
            </p:nvPicPr>
            <p:blipFill>
              <a:blip r:embed="rId3"/>
              <a:stretch>
                <a:fillRect/>
              </a:stretch>
            </p:blipFill>
            <p:spPr>
              <a:xfrm>
                <a:off x="935071" y="1568661"/>
                <a:ext cx="2167708" cy="2565858"/>
              </a:xfrm>
              <a:prstGeom prst="rect">
                <a:avLst/>
              </a:prstGeom>
            </p:spPr>
          </p:pic>
          <p:sp>
            <p:nvSpPr>
              <p:cNvPr id="15" name="Rettangolo 14">
                <a:extLst>
                  <a:ext uri="{FF2B5EF4-FFF2-40B4-BE49-F238E27FC236}">
                    <a16:creationId xmlns:a16="http://schemas.microsoft.com/office/drawing/2014/main" id="{7096483C-7319-D9C1-CBAF-3B56ACECFA1A}"/>
                  </a:ext>
                </a:extLst>
              </p:cNvPr>
              <p:cNvSpPr/>
              <p:nvPr/>
            </p:nvSpPr>
            <p:spPr>
              <a:xfrm>
                <a:off x="769676" y="1114533"/>
                <a:ext cx="2519240" cy="390748"/>
              </a:xfrm>
              <a:prstGeom prst="rect">
                <a:avLst/>
              </a:prstGeom>
            </p:spPr>
            <p:txBody>
              <a:bodyPr wrap="square">
                <a:spAutoFit/>
              </a:bodyPr>
              <a:lstStyle/>
              <a:p>
                <a:pPr algn="just"/>
                <a:r>
                  <a:rPr lang="it-IT" sz="1600" b="1" err="1">
                    <a:latin typeface="+mn-lt"/>
                  </a:rPr>
                  <a:t>Fixed</a:t>
                </a:r>
                <a:r>
                  <a:rPr lang="it-IT" sz="1600" b="1">
                    <a:latin typeface="+mn-lt"/>
                  </a:rPr>
                  <a:t>-bed adiabatic reactor</a:t>
                </a:r>
              </a:p>
            </p:txBody>
          </p:sp>
        </p:grpSp>
      </p:grpSp>
      <p:pic>
        <p:nvPicPr>
          <p:cNvPr id="19" name="Immagine 18">
            <a:extLst>
              <a:ext uri="{FF2B5EF4-FFF2-40B4-BE49-F238E27FC236}">
                <a16:creationId xmlns:a16="http://schemas.microsoft.com/office/drawing/2014/main" id="{435A3E83-FDDB-32DF-3171-A17D0C31223B}"/>
              </a:ext>
            </a:extLst>
          </p:cNvPr>
          <p:cNvPicPr>
            <a:picLocks noChangeAspect="1"/>
          </p:cNvPicPr>
          <p:nvPr/>
        </p:nvPicPr>
        <p:blipFill>
          <a:blip r:embed="rId4"/>
          <a:stretch>
            <a:fillRect/>
          </a:stretch>
        </p:blipFill>
        <p:spPr>
          <a:xfrm>
            <a:off x="4849614" y="1876405"/>
            <a:ext cx="1857914" cy="2252903"/>
          </a:xfrm>
          <a:prstGeom prst="rect">
            <a:avLst/>
          </a:prstGeom>
        </p:spPr>
      </p:pic>
      <p:pic>
        <p:nvPicPr>
          <p:cNvPr id="24" name="Immagine 23">
            <a:extLst>
              <a:ext uri="{FF2B5EF4-FFF2-40B4-BE49-F238E27FC236}">
                <a16:creationId xmlns:a16="http://schemas.microsoft.com/office/drawing/2014/main" id="{1D02D35D-27DE-295F-02E4-EE45CFB1078F}"/>
              </a:ext>
            </a:extLst>
          </p:cNvPr>
          <p:cNvPicPr>
            <a:picLocks noChangeAspect="1"/>
          </p:cNvPicPr>
          <p:nvPr/>
        </p:nvPicPr>
        <p:blipFill rotWithShape="1">
          <a:blip r:embed="rId5"/>
          <a:srcRect t="3391" b="3298"/>
          <a:stretch/>
        </p:blipFill>
        <p:spPr>
          <a:xfrm>
            <a:off x="7023839" y="1816729"/>
            <a:ext cx="1566724" cy="2658060"/>
          </a:xfrm>
          <a:prstGeom prst="rect">
            <a:avLst/>
          </a:prstGeom>
        </p:spPr>
      </p:pic>
      <p:grpSp>
        <p:nvGrpSpPr>
          <p:cNvPr id="26" name="Gruppo 25">
            <a:extLst>
              <a:ext uri="{FF2B5EF4-FFF2-40B4-BE49-F238E27FC236}">
                <a16:creationId xmlns:a16="http://schemas.microsoft.com/office/drawing/2014/main" id="{9E4E7559-1994-9DC0-A289-9814D5925229}"/>
              </a:ext>
            </a:extLst>
          </p:cNvPr>
          <p:cNvGrpSpPr/>
          <p:nvPr/>
        </p:nvGrpSpPr>
        <p:grpSpPr>
          <a:xfrm>
            <a:off x="2227765" y="1919921"/>
            <a:ext cx="2475436" cy="2451677"/>
            <a:chOff x="3292746" y="1595696"/>
            <a:chExt cx="2934224" cy="3006392"/>
          </a:xfrm>
        </p:grpSpPr>
        <p:pic>
          <p:nvPicPr>
            <p:cNvPr id="30" name="Immagine 29">
              <a:extLst>
                <a:ext uri="{FF2B5EF4-FFF2-40B4-BE49-F238E27FC236}">
                  <a16:creationId xmlns:a16="http://schemas.microsoft.com/office/drawing/2014/main" id="{CDCFD4A2-6142-34A8-22F0-CE6B033C6326}"/>
                </a:ext>
              </a:extLst>
            </p:cNvPr>
            <p:cNvPicPr/>
            <p:nvPr/>
          </p:nvPicPr>
          <p:blipFill rotWithShape="1">
            <a:blip r:embed="rId6"/>
            <a:srcRect l="1387" t="9811" r="6990"/>
            <a:stretch/>
          </p:blipFill>
          <p:spPr>
            <a:xfrm>
              <a:off x="3292746" y="1595696"/>
              <a:ext cx="2804996" cy="3006392"/>
            </a:xfrm>
            <a:prstGeom prst="rect">
              <a:avLst/>
            </a:prstGeom>
          </p:spPr>
        </p:pic>
        <p:sp>
          <p:nvSpPr>
            <p:cNvPr id="28" name="Rettangolo 27">
              <a:extLst>
                <a:ext uri="{FF2B5EF4-FFF2-40B4-BE49-F238E27FC236}">
                  <a16:creationId xmlns:a16="http://schemas.microsoft.com/office/drawing/2014/main" id="{4E1100FE-425A-9386-C2C1-06D199DFEE83}"/>
                </a:ext>
              </a:extLst>
            </p:cNvPr>
            <p:cNvSpPr/>
            <p:nvPr/>
          </p:nvSpPr>
          <p:spPr>
            <a:xfrm>
              <a:off x="3421974" y="4043592"/>
              <a:ext cx="2804996" cy="415155"/>
            </a:xfrm>
            <a:prstGeom prst="rect">
              <a:avLst/>
            </a:prstGeom>
          </p:spPr>
          <p:txBody>
            <a:bodyPr wrap="square">
              <a:spAutoFit/>
            </a:bodyPr>
            <a:lstStyle/>
            <a:p>
              <a:pPr algn="just"/>
              <a:endParaRPr lang="it-IT" sz="1600" b="1"/>
            </a:p>
          </p:txBody>
        </p:sp>
        <p:pic>
          <p:nvPicPr>
            <p:cNvPr id="29" name="Elemento grafico 28" descr="Segno di spunta con riempimento a tinta unita">
              <a:extLst>
                <a:ext uri="{FF2B5EF4-FFF2-40B4-BE49-F238E27FC236}">
                  <a16:creationId xmlns:a16="http://schemas.microsoft.com/office/drawing/2014/main" id="{284CF6D9-0E52-E806-DF7C-C93F1F757F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9882" y="3446470"/>
              <a:ext cx="513447" cy="513447"/>
            </a:xfrm>
            <a:prstGeom prst="rect">
              <a:avLst/>
            </a:prstGeom>
          </p:spPr>
        </p:pic>
      </p:grpSp>
      <p:sp>
        <p:nvSpPr>
          <p:cNvPr id="32" name="Rettangolo con angoli arrotondati 31">
            <a:extLst>
              <a:ext uri="{FF2B5EF4-FFF2-40B4-BE49-F238E27FC236}">
                <a16:creationId xmlns:a16="http://schemas.microsoft.com/office/drawing/2014/main" id="{46D502EC-014E-8C41-4EDF-BB2D99814DC3}"/>
              </a:ext>
            </a:extLst>
          </p:cNvPr>
          <p:cNvSpPr/>
          <p:nvPr/>
        </p:nvSpPr>
        <p:spPr>
          <a:xfrm>
            <a:off x="32182" y="4337366"/>
            <a:ext cx="1993130" cy="7787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sz="1600">
                <a:latin typeface="+mn-lt"/>
              </a:rPr>
              <a:t>High internal temperature due to exotermic reaction.</a:t>
            </a:r>
          </a:p>
        </p:txBody>
      </p:sp>
      <p:sp>
        <p:nvSpPr>
          <p:cNvPr id="33" name="Rettangolo 32">
            <a:extLst>
              <a:ext uri="{FF2B5EF4-FFF2-40B4-BE49-F238E27FC236}">
                <a16:creationId xmlns:a16="http://schemas.microsoft.com/office/drawing/2014/main" id="{48B0F8DE-3439-D1BA-CCCF-FF144603880E}"/>
              </a:ext>
            </a:extLst>
          </p:cNvPr>
          <p:cNvSpPr/>
          <p:nvPr/>
        </p:nvSpPr>
        <p:spPr>
          <a:xfrm>
            <a:off x="2608914" y="1565097"/>
            <a:ext cx="2312357" cy="351717"/>
          </a:xfrm>
          <a:prstGeom prst="rect">
            <a:avLst/>
          </a:prstGeom>
        </p:spPr>
        <p:txBody>
          <a:bodyPr wrap="square">
            <a:spAutoFit/>
          </a:bodyPr>
          <a:lstStyle/>
          <a:p>
            <a:pPr algn="just"/>
            <a:r>
              <a:rPr lang="it-IT" sz="1600" b="1" err="1">
                <a:latin typeface="+mn-lt"/>
              </a:rPr>
              <a:t>Fixed</a:t>
            </a:r>
            <a:r>
              <a:rPr lang="it-IT" sz="1600" b="1">
                <a:latin typeface="+mn-lt"/>
              </a:rPr>
              <a:t>-bed </a:t>
            </a:r>
            <a:r>
              <a:rPr lang="it-IT" sz="1600" b="1" err="1">
                <a:latin typeface="+mn-lt"/>
              </a:rPr>
              <a:t>cooled</a:t>
            </a:r>
            <a:r>
              <a:rPr lang="it-IT" sz="1600" b="1">
                <a:latin typeface="+mn-lt"/>
              </a:rPr>
              <a:t> reactor</a:t>
            </a:r>
          </a:p>
        </p:txBody>
      </p:sp>
      <p:sp>
        <p:nvSpPr>
          <p:cNvPr id="34" name="Rettangolo con angoli arrotondati 33">
            <a:extLst>
              <a:ext uri="{FF2B5EF4-FFF2-40B4-BE49-F238E27FC236}">
                <a16:creationId xmlns:a16="http://schemas.microsoft.com/office/drawing/2014/main" id="{BDB70142-CCB9-232A-FA5C-6E85200E88F4}"/>
              </a:ext>
            </a:extLst>
          </p:cNvPr>
          <p:cNvSpPr/>
          <p:nvPr/>
        </p:nvSpPr>
        <p:spPr>
          <a:xfrm>
            <a:off x="2198891" y="4372624"/>
            <a:ext cx="2158109" cy="6794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600">
                <a:latin typeface="+mn-lt"/>
              </a:rPr>
              <a:t>Combines </a:t>
            </a:r>
            <a:r>
              <a:rPr lang="it-IT" sz="1600" err="1">
                <a:latin typeface="+mn-lt"/>
              </a:rPr>
              <a:t>advantages</a:t>
            </a:r>
            <a:r>
              <a:rPr lang="it-IT" sz="1600">
                <a:latin typeface="+mn-lt"/>
              </a:rPr>
              <a:t> of </a:t>
            </a:r>
            <a:r>
              <a:rPr lang="it-IT" sz="1600" err="1">
                <a:latin typeface="+mn-lt"/>
              </a:rPr>
              <a:t>isothermal</a:t>
            </a:r>
            <a:r>
              <a:rPr lang="it-IT" sz="1600">
                <a:latin typeface="+mn-lt"/>
              </a:rPr>
              <a:t> and </a:t>
            </a:r>
            <a:r>
              <a:rPr lang="it-IT" sz="1600" err="1">
                <a:latin typeface="+mn-lt"/>
              </a:rPr>
              <a:t>adiabatic</a:t>
            </a:r>
            <a:r>
              <a:rPr lang="it-IT" sz="1600">
                <a:latin typeface="+mn-lt"/>
              </a:rPr>
              <a:t> </a:t>
            </a:r>
            <a:r>
              <a:rPr lang="it-IT" sz="1600" err="1">
                <a:latin typeface="+mn-lt"/>
              </a:rPr>
              <a:t>reactors</a:t>
            </a:r>
            <a:r>
              <a:rPr lang="it-IT" sz="1600">
                <a:latin typeface="+mn-lt"/>
              </a:rPr>
              <a:t>.</a:t>
            </a:r>
          </a:p>
        </p:txBody>
      </p:sp>
      <p:sp>
        <p:nvSpPr>
          <p:cNvPr id="35" name="Rettangolo 34">
            <a:extLst>
              <a:ext uri="{FF2B5EF4-FFF2-40B4-BE49-F238E27FC236}">
                <a16:creationId xmlns:a16="http://schemas.microsoft.com/office/drawing/2014/main" id="{F545168F-0F36-678D-49ED-73CCF0DCF69C}"/>
              </a:ext>
            </a:extLst>
          </p:cNvPr>
          <p:cNvSpPr/>
          <p:nvPr/>
        </p:nvSpPr>
        <p:spPr>
          <a:xfrm>
            <a:off x="4914674" y="1573226"/>
            <a:ext cx="1998258" cy="338554"/>
          </a:xfrm>
          <a:prstGeom prst="rect">
            <a:avLst/>
          </a:prstGeom>
        </p:spPr>
        <p:txBody>
          <a:bodyPr wrap="square">
            <a:spAutoFit/>
          </a:bodyPr>
          <a:lstStyle/>
          <a:p>
            <a:pPr algn="just"/>
            <a:r>
              <a:rPr lang="it-IT" sz="1600" b="1" err="1">
                <a:latin typeface="+mn-lt"/>
              </a:rPr>
              <a:t>Fluidized</a:t>
            </a:r>
            <a:r>
              <a:rPr lang="it-IT" sz="1600" b="1">
                <a:latin typeface="+mn-lt"/>
              </a:rPr>
              <a:t>-bed reactor</a:t>
            </a:r>
          </a:p>
        </p:txBody>
      </p:sp>
      <p:sp>
        <p:nvSpPr>
          <p:cNvPr id="36" name="Rettangolo con angoli arrotondati 35">
            <a:extLst>
              <a:ext uri="{FF2B5EF4-FFF2-40B4-BE49-F238E27FC236}">
                <a16:creationId xmlns:a16="http://schemas.microsoft.com/office/drawing/2014/main" id="{B0A31814-E9E7-B37A-8BD6-5F1C6990EF71}"/>
              </a:ext>
            </a:extLst>
          </p:cNvPr>
          <p:cNvSpPr/>
          <p:nvPr/>
        </p:nvSpPr>
        <p:spPr>
          <a:xfrm>
            <a:off x="4513731" y="4281072"/>
            <a:ext cx="2329374" cy="86630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600">
                <a:latin typeface="+mn-lt"/>
              </a:rPr>
              <a:t>Molecules fluidification comes with mechanical stress on reactor’ surface.</a:t>
            </a:r>
          </a:p>
        </p:txBody>
      </p:sp>
      <p:sp>
        <p:nvSpPr>
          <p:cNvPr id="37" name="Rettangolo 36">
            <a:extLst>
              <a:ext uri="{FF2B5EF4-FFF2-40B4-BE49-F238E27FC236}">
                <a16:creationId xmlns:a16="http://schemas.microsoft.com/office/drawing/2014/main" id="{09A41B96-7155-0A0C-F677-26A981B68705}"/>
              </a:ext>
            </a:extLst>
          </p:cNvPr>
          <p:cNvSpPr/>
          <p:nvPr/>
        </p:nvSpPr>
        <p:spPr>
          <a:xfrm>
            <a:off x="7002685" y="1582566"/>
            <a:ext cx="1642893" cy="338554"/>
          </a:xfrm>
          <a:prstGeom prst="rect">
            <a:avLst/>
          </a:prstGeom>
        </p:spPr>
        <p:txBody>
          <a:bodyPr wrap="square">
            <a:spAutoFit/>
          </a:bodyPr>
          <a:lstStyle/>
          <a:p>
            <a:pPr algn="just"/>
            <a:r>
              <a:rPr lang="it-IT" sz="1600" b="1">
                <a:latin typeface="+mn-lt"/>
              </a:rPr>
              <a:t>Tri-</a:t>
            </a:r>
            <a:r>
              <a:rPr lang="it-IT" sz="1600" b="1" err="1">
                <a:latin typeface="+mn-lt"/>
              </a:rPr>
              <a:t>phase</a:t>
            </a:r>
            <a:r>
              <a:rPr lang="it-IT" sz="1600" b="1">
                <a:latin typeface="+mn-lt"/>
              </a:rPr>
              <a:t> reactor</a:t>
            </a:r>
          </a:p>
        </p:txBody>
      </p:sp>
      <p:sp>
        <p:nvSpPr>
          <p:cNvPr id="38" name="Rettangolo con angoli arrotondati 37">
            <a:extLst>
              <a:ext uri="{FF2B5EF4-FFF2-40B4-BE49-F238E27FC236}">
                <a16:creationId xmlns:a16="http://schemas.microsoft.com/office/drawing/2014/main" id="{F6375747-61D0-EFFF-3E12-BF27E7FDCBA4}"/>
              </a:ext>
            </a:extLst>
          </p:cNvPr>
          <p:cNvSpPr/>
          <p:nvPr/>
        </p:nvSpPr>
        <p:spPr>
          <a:xfrm>
            <a:off x="6961665" y="4265429"/>
            <a:ext cx="2182335" cy="86630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it-IT" sz="1600" err="1">
                <a:latin typeface="+mn-lt"/>
              </a:rPr>
              <a:t>Disadvantage</a:t>
            </a:r>
            <a:r>
              <a:rPr lang="it-IT" sz="1600" err="1"/>
              <a:t>s</a:t>
            </a:r>
            <a:r>
              <a:rPr lang="it-IT" sz="1600"/>
              <a:t> due to </a:t>
            </a:r>
            <a:r>
              <a:rPr lang="it-IT" sz="1600" err="1"/>
              <a:t>liquid</a:t>
            </a:r>
            <a:r>
              <a:rPr lang="it-IT" sz="1600"/>
              <a:t>-gas </a:t>
            </a:r>
            <a:r>
              <a:rPr lang="it-IT" sz="1600" err="1"/>
              <a:t>resistance</a:t>
            </a:r>
            <a:r>
              <a:rPr lang="it-IT" sz="1600">
                <a:latin typeface="+mn-lt"/>
              </a:rPr>
              <a:t>.</a:t>
            </a:r>
          </a:p>
        </p:txBody>
      </p:sp>
      <p:sp>
        <p:nvSpPr>
          <p:cNvPr id="39" name="Rettangolo con angoli arrotondati 38">
            <a:extLst>
              <a:ext uri="{FF2B5EF4-FFF2-40B4-BE49-F238E27FC236}">
                <a16:creationId xmlns:a16="http://schemas.microsoft.com/office/drawing/2014/main" id="{8136A35B-5A53-3126-612F-DE1292120FFA}"/>
              </a:ext>
            </a:extLst>
          </p:cNvPr>
          <p:cNvSpPr/>
          <p:nvPr/>
        </p:nvSpPr>
        <p:spPr>
          <a:xfrm>
            <a:off x="307300" y="5428772"/>
            <a:ext cx="4929725" cy="1150022"/>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err="1"/>
              <a:t>Usually</a:t>
            </a:r>
            <a:r>
              <a:rPr lang="it-IT" sz="1600"/>
              <a:t> </a:t>
            </a:r>
            <a:r>
              <a:rPr lang="it-IT" sz="1600" err="1"/>
              <a:t>these</a:t>
            </a:r>
            <a:r>
              <a:rPr lang="it-IT" sz="1600"/>
              <a:t> </a:t>
            </a:r>
            <a:r>
              <a:rPr lang="it-IT" sz="1600" err="1"/>
              <a:t>reactors</a:t>
            </a:r>
            <a:r>
              <a:rPr lang="it-IT" sz="1600"/>
              <a:t> are </a:t>
            </a:r>
            <a:r>
              <a:rPr lang="it-IT" sz="1600" err="1"/>
              <a:t>modelled</a:t>
            </a:r>
            <a:r>
              <a:rPr lang="it-IT" sz="1600"/>
              <a:t> </a:t>
            </a:r>
            <a:r>
              <a:rPr lang="it-IT" sz="1600" err="1"/>
              <a:t>as</a:t>
            </a:r>
            <a:r>
              <a:rPr lang="it-IT" sz="1600"/>
              <a:t> </a:t>
            </a:r>
            <a:r>
              <a:rPr lang="it-IT" sz="1600" b="1"/>
              <a:t>plug flow </a:t>
            </a:r>
            <a:r>
              <a:rPr lang="it-IT" sz="1600" b="1" err="1"/>
              <a:t>reactor</a:t>
            </a:r>
            <a:r>
              <a:rPr lang="it-IT" sz="1600" b="1"/>
              <a:t> (PFR) </a:t>
            </a:r>
            <a:r>
              <a:rPr lang="it-IT" sz="1600"/>
              <a:t>to </a:t>
            </a:r>
            <a:r>
              <a:rPr lang="it-IT" sz="1600" err="1"/>
              <a:t>observe</a:t>
            </a:r>
            <a:r>
              <a:rPr lang="it-IT" sz="1600"/>
              <a:t> the temperature </a:t>
            </a:r>
            <a:r>
              <a:rPr lang="it-IT" sz="1600" err="1"/>
              <a:t>gradient</a:t>
            </a:r>
            <a:r>
              <a:rPr lang="it-IT" sz="1600"/>
              <a:t> </a:t>
            </a:r>
            <a:r>
              <a:rPr lang="it-IT" sz="1600" err="1"/>
              <a:t>along</a:t>
            </a:r>
            <a:r>
              <a:rPr lang="it-IT" sz="1600"/>
              <a:t> the </a:t>
            </a:r>
            <a:r>
              <a:rPr lang="it-IT" sz="1600" err="1"/>
              <a:t>reactor</a:t>
            </a:r>
            <a:r>
              <a:rPr lang="it-IT" sz="1600"/>
              <a:t>. The control of the </a:t>
            </a:r>
            <a:r>
              <a:rPr lang="it-IT" sz="1600" err="1"/>
              <a:t>process</a:t>
            </a:r>
            <a:r>
              <a:rPr lang="it-IT" sz="1600"/>
              <a:t> </a:t>
            </a:r>
            <a:r>
              <a:rPr lang="it-IT" sz="1600" err="1"/>
              <a:t>heat</a:t>
            </a:r>
            <a:r>
              <a:rPr lang="it-IT" sz="1600"/>
              <a:t> </a:t>
            </a:r>
            <a:r>
              <a:rPr lang="it-IT" sz="1600" err="1"/>
              <a:t>is</a:t>
            </a:r>
            <a:r>
              <a:rPr lang="it-IT" sz="1600"/>
              <a:t> </a:t>
            </a:r>
            <a:r>
              <a:rPr lang="it-IT" sz="1600" err="1"/>
              <a:t>crucial</a:t>
            </a:r>
            <a:r>
              <a:rPr lang="it-IT" sz="1600"/>
              <a:t> for </a:t>
            </a:r>
            <a:r>
              <a:rPr lang="it-IT" sz="1600" err="1"/>
              <a:t>these</a:t>
            </a:r>
            <a:r>
              <a:rPr lang="it-IT" sz="1600"/>
              <a:t> </a:t>
            </a:r>
            <a:r>
              <a:rPr lang="it-IT" sz="1600" err="1"/>
              <a:t>reactors</a:t>
            </a:r>
            <a:r>
              <a:rPr lang="it-IT" sz="1600"/>
              <a:t>.</a:t>
            </a:r>
          </a:p>
        </p:txBody>
      </p:sp>
      <p:sp>
        <p:nvSpPr>
          <p:cNvPr id="4" name="CasellaDiTesto 3">
            <a:extLst>
              <a:ext uri="{FF2B5EF4-FFF2-40B4-BE49-F238E27FC236}">
                <a16:creationId xmlns:a16="http://schemas.microsoft.com/office/drawing/2014/main" id="{60CDEAAF-4E75-AB62-0FCA-334A5FEFDC0C}"/>
              </a:ext>
            </a:extLst>
          </p:cNvPr>
          <p:cNvSpPr txBox="1"/>
          <p:nvPr/>
        </p:nvSpPr>
        <p:spPr>
          <a:xfrm>
            <a:off x="1903191" y="5014151"/>
            <a:ext cx="2749508" cy="415498"/>
          </a:xfrm>
          <a:prstGeom prst="rect">
            <a:avLst/>
          </a:prstGeom>
          <a:noFill/>
        </p:spPr>
        <p:txBody>
          <a:bodyPr wrap="square">
            <a:spAutoFit/>
          </a:bodyPr>
          <a:lstStyle/>
          <a:p>
            <a:pPr algn="ctr"/>
            <a:r>
              <a:rPr lang="en-US" sz="1050" b="0" i="0" strike="noStrike">
                <a:effectLst/>
                <a:latin typeface="+mn-lt"/>
              </a:rPr>
              <a:t>Renewable Energy </a:t>
            </a:r>
          </a:p>
          <a:p>
            <a:pPr algn="ctr"/>
            <a:r>
              <a:rPr lang="en-US" sz="1050" b="0" i="0" strike="noStrike">
                <a:effectLst/>
                <a:latin typeface="+mn-lt"/>
              </a:rPr>
              <a:t>170</a:t>
            </a:r>
            <a:r>
              <a:rPr lang="en-US" sz="1050" b="0" i="0">
                <a:effectLst/>
                <a:latin typeface="+mn-lt"/>
              </a:rPr>
              <a:t>, 2021, 1040-1051</a:t>
            </a:r>
          </a:p>
        </p:txBody>
      </p:sp>
      <p:sp>
        <p:nvSpPr>
          <p:cNvPr id="16" name="CasellaDiTesto 15">
            <a:extLst>
              <a:ext uri="{FF2B5EF4-FFF2-40B4-BE49-F238E27FC236}">
                <a16:creationId xmlns:a16="http://schemas.microsoft.com/office/drawing/2014/main" id="{03BE4E9B-2397-537B-7BBB-EC92C23C6D2F}"/>
              </a:ext>
            </a:extLst>
          </p:cNvPr>
          <p:cNvSpPr txBox="1"/>
          <p:nvPr/>
        </p:nvSpPr>
        <p:spPr>
          <a:xfrm>
            <a:off x="-107977" y="5050702"/>
            <a:ext cx="2264136" cy="415498"/>
          </a:xfrm>
          <a:prstGeom prst="rect">
            <a:avLst/>
          </a:prstGeom>
          <a:noFill/>
        </p:spPr>
        <p:txBody>
          <a:bodyPr wrap="square">
            <a:spAutoFit/>
          </a:bodyPr>
          <a:lstStyle/>
          <a:p>
            <a:pPr algn="ctr"/>
            <a:r>
              <a:rPr lang="it-IT" sz="1050" b="0" i="0">
                <a:effectLst/>
                <a:latin typeface="+mn-lt"/>
              </a:rPr>
              <a:t>Energy </a:t>
            </a:r>
            <a:r>
              <a:rPr lang="it-IT" sz="1050" b="0" i="0" err="1">
                <a:effectLst/>
                <a:latin typeface="+mn-lt"/>
              </a:rPr>
              <a:t>Convers</a:t>
            </a:r>
            <a:r>
              <a:rPr lang="it-IT" sz="1050" b="0" i="0">
                <a:effectLst/>
                <a:latin typeface="+mn-lt"/>
              </a:rPr>
              <a:t>. </a:t>
            </a:r>
            <a:r>
              <a:rPr lang="it-IT" sz="1050" b="0" i="0" err="1">
                <a:effectLst/>
                <a:latin typeface="+mn-lt"/>
              </a:rPr>
              <a:t>Manage</a:t>
            </a:r>
            <a:r>
              <a:rPr lang="it-IT" sz="1050" b="0" i="0">
                <a:effectLst/>
                <a:latin typeface="+mn-lt"/>
              </a:rPr>
              <a:t>.</a:t>
            </a:r>
          </a:p>
          <a:p>
            <a:pPr algn="ctr"/>
            <a:r>
              <a:rPr lang="it-IT" sz="1050" b="0" i="0">
                <a:effectLst/>
                <a:latin typeface="+mn-lt"/>
              </a:rPr>
              <a:t> 115, 2016, 308-326</a:t>
            </a:r>
            <a:endParaRPr lang="en-US" sz="1050" b="0" i="0">
              <a:effectLst/>
              <a:latin typeface="+mn-lt"/>
            </a:endParaRPr>
          </a:p>
        </p:txBody>
      </p:sp>
    </p:spTree>
    <p:extLst>
      <p:ext uri="{BB962C8B-B14F-4D97-AF65-F5344CB8AC3E}">
        <p14:creationId xmlns:p14="http://schemas.microsoft.com/office/powerpoint/2010/main" val="14376797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09600" y="273050"/>
            <a:ext cx="8077200" cy="869950"/>
          </a:xfrm>
        </p:spPr>
        <p:txBody>
          <a:bodyPr vert="horz" anchor="ctr">
            <a:normAutofit/>
          </a:bodyPr>
          <a:lstStyle/>
          <a:p>
            <a:r>
              <a:rPr lang="it-IT"/>
              <a:t>CO</a:t>
            </a:r>
            <a:r>
              <a:rPr lang="it-IT" baseline="-25000"/>
              <a:t>2</a:t>
            </a:r>
            <a:r>
              <a:rPr lang="it-IT"/>
              <a:t> Capture</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0" y="1272222"/>
            <a:ext cx="533400" cy="244476"/>
          </a:xfrm>
        </p:spPr>
        <p:txBody>
          <a:bodyPr vert="horz" anchor="ctr" anchorCtr="0">
            <a:normAutofit/>
          </a:bodyPr>
          <a:lstStyle/>
          <a:p>
            <a:pPr>
              <a:lnSpc>
                <a:spcPct val="90000"/>
              </a:lnSpc>
              <a:spcAft>
                <a:spcPts val="600"/>
              </a:spcAft>
              <a:defRPr/>
            </a:pPr>
            <a:fld id="{E1F2B20A-7852-423A-AD9B-2C5A79B102AF}" type="slidenum">
              <a:rPr lang="it-IT" sz="1100" smtClean="0"/>
              <a:pPr>
                <a:lnSpc>
                  <a:spcPct val="90000"/>
                </a:lnSpc>
                <a:spcAft>
                  <a:spcPts val="600"/>
                </a:spcAft>
                <a:defRPr/>
              </a:pPr>
              <a:t>37</a:t>
            </a:fld>
            <a:endParaRPr lang="it-IT" sz="1100"/>
          </a:p>
        </p:txBody>
      </p:sp>
      <p:sp>
        <p:nvSpPr>
          <p:cNvPr id="4" name="Rettangolo con angoli arrotondati 3">
            <a:extLst>
              <a:ext uri="{FF2B5EF4-FFF2-40B4-BE49-F238E27FC236}">
                <a16:creationId xmlns:a16="http://schemas.microsoft.com/office/drawing/2014/main" id="{234F0CA9-4EB6-3D6E-9129-FE0BC15B7EA9}"/>
              </a:ext>
            </a:extLst>
          </p:cNvPr>
          <p:cNvSpPr/>
          <p:nvPr/>
        </p:nvSpPr>
        <p:spPr>
          <a:xfrm>
            <a:off x="89868" y="1790458"/>
            <a:ext cx="4971659" cy="712099"/>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CO</a:t>
            </a:r>
            <a:r>
              <a:rPr lang="en-US" sz="1600" baseline="-25000"/>
              <a:t>2</a:t>
            </a:r>
            <a:r>
              <a:rPr lang="en-US" sz="1600"/>
              <a:t> can be obtained from biomass plants, power generation plants, industrial processes and ambient air.</a:t>
            </a:r>
          </a:p>
        </p:txBody>
      </p:sp>
      <p:sp>
        <p:nvSpPr>
          <p:cNvPr id="11" name="Rettangolo con angoli arrotondati 10">
            <a:extLst>
              <a:ext uri="{FF2B5EF4-FFF2-40B4-BE49-F238E27FC236}">
                <a16:creationId xmlns:a16="http://schemas.microsoft.com/office/drawing/2014/main" id="{46C082E5-D6C0-67FD-6004-EA1EE96A3F24}"/>
              </a:ext>
            </a:extLst>
          </p:cNvPr>
          <p:cNvSpPr/>
          <p:nvPr/>
        </p:nvSpPr>
        <p:spPr>
          <a:xfrm>
            <a:off x="4647501" y="4345497"/>
            <a:ext cx="4353886" cy="13550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1600"/>
              <a:t>The most relevant CO</a:t>
            </a:r>
            <a:r>
              <a:rPr lang="en-US" sz="1600" baseline="-25000"/>
              <a:t>2</a:t>
            </a:r>
            <a:r>
              <a:rPr lang="en-US" sz="1600"/>
              <a:t> sources, are these from cement manufacturing, iron and steel making, and chemical processes, in which CO</a:t>
            </a:r>
            <a:r>
              <a:rPr lang="en-US" sz="1600" baseline="-25000"/>
              <a:t>2</a:t>
            </a:r>
            <a:r>
              <a:rPr lang="en-US" sz="1600"/>
              <a:t> is generated as by-product as in the process of ethylene production.</a:t>
            </a:r>
          </a:p>
        </p:txBody>
      </p:sp>
      <p:sp>
        <p:nvSpPr>
          <p:cNvPr id="12" name="Rettangolo con angoli arrotondati 11">
            <a:extLst>
              <a:ext uri="{FF2B5EF4-FFF2-40B4-BE49-F238E27FC236}">
                <a16:creationId xmlns:a16="http://schemas.microsoft.com/office/drawing/2014/main" id="{9126E8F7-7AA9-5826-3340-52827D000D43}"/>
              </a:ext>
            </a:extLst>
          </p:cNvPr>
          <p:cNvSpPr/>
          <p:nvPr/>
        </p:nvSpPr>
        <p:spPr>
          <a:xfrm>
            <a:off x="4647501" y="5901202"/>
            <a:ext cx="4412609" cy="86995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n-US" sz="1600"/>
              <a:t>CO</a:t>
            </a:r>
            <a:r>
              <a:rPr lang="en-US" sz="1600" baseline="-25000"/>
              <a:t>2</a:t>
            </a:r>
            <a:r>
              <a:rPr lang="en-US" sz="1600"/>
              <a:t> from ambient air (DAC) is technically feasible but, due to the very low partial pressure of CO</a:t>
            </a:r>
            <a:r>
              <a:rPr lang="en-US" sz="1600" baseline="-25000"/>
              <a:t>2</a:t>
            </a:r>
            <a:r>
              <a:rPr lang="en-US" sz="1600"/>
              <a:t>, the specific costs of the vision are very high.</a:t>
            </a:r>
          </a:p>
        </p:txBody>
      </p:sp>
      <p:graphicFrame>
        <p:nvGraphicFramePr>
          <p:cNvPr id="14" name="Tabella 13">
            <a:extLst>
              <a:ext uri="{FF2B5EF4-FFF2-40B4-BE49-F238E27FC236}">
                <a16:creationId xmlns:a16="http://schemas.microsoft.com/office/drawing/2014/main" id="{A1914A48-FCD5-E739-0DD9-053C6F50AC37}"/>
              </a:ext>
            </a:extLst>
          </p:cNvPr>
          <p:cNvGraphicFramePr>
            <a:graphicFrameLocks noGrp="1"/>
          </p:cNvGraphicFramePr>
          <p:nvPr>
            <p:extLst>
              <p:ext uri="{D42A27DB-BD31-4B8C-83A1-F6EECF244321}">
                <p14:modId xmlns:p14="http://schemas.microsoft.com/office/powerpoint/2010/main" val="1247216106"/>
              </p:ext>
            </p:extLst>
          </p:nvPr>
        </p:nvGraphicFramePr>
        <p:xfrm>
          <a:off x="0" y="2820195"/>
          <a:ext cx="4549079" cy="3489935"/>
        </p:xfrm>
        <a:graphic>
          <a:graphicData uri="http://schemas.openxmlformats.org/drawingml/2006/table">
            <a:tbl>
              <a:tblPr firstRow="1" firstCol="1" bandRow="1">
                <a:tableStyleId>{5C22544A-7EE6-4342-B048-85BDC9FD1C3A}</a:tableStyleId>
              </a:tblPr>
              <a:tblGrid>
                <a:gridCol w="1516045">
                  <a:extLst>
                    <a:ext uri="{9D8B030D-6E8A-4147-A177-3AD203B41FA5}">
                      <a16:colId xmlns:a16="http://schemas.microsoft.com/office/drawing/2014/main" val="2677176786"/>
                    </a:ext>
                  </a:extLst>
                </a:gridCol>
                <a:gridCol w="1516517">
                  <a:extLst>
                    <a:ext uri="{9D8B030D-6E8A-4147-A177-3AD203B41FA5}">
                      <a16:colId xmlns:a16="http://schemas.microsoft.com/office/drawing/2014/main" val="1953065153"/>
                    </a:ext>
                  </a:extLst>
                </a:gridCol>
                <a:gridCol w="1516517">
                  <a:extLst>
                    <a:ext uri="{9D8B030D-6E8A-4147-A177-3AD203B41FA5}">
                      <a16:colId xmlns:a16="http://schemas.microsoft.com/office/drawing/2014/main" val="3138688598"/>
                    </a:ext>
                  </a:extLst>
                </a:gridCol>
              </a:tblGrid>
              <a:tr h="409953">
                <a:tc>
                  <a:txBody>
                    <a:bodyPr/>
                    <a:lstStyle/>
                    <a:p>
                      <a:pPr algn="ctr">
                        <a:lnSpc>
                          <a:spcPct val="115000"/>
                        </a:lnSpc>
                        <a:spcAft>
                          <a:spcPts val="1000"/>
                        </a:spcAft>
                      </a:pPr>
                      <a:r>
                        <a:rPr lang="en-CA" sz="1200" kern="100">
                          <a:effectLst/>
                          <a:latin typeface="+mn-lt"/>
                        </a:rPr>
                        <a:t>Sector</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CA" sz="1200" kern="100">
                          <a:effectLst/>
                          <a:latin typeface="+mn-lt"/>
                        </a:rPr>
                        <a:t>CO</a:t>
                      </a:r>
                      <a:r>
                        <a:rPr lang="en-CA" sz="1200" kern="100" baseline="-25000">
                          <a:effectLst/>
                          <a:latin typeface="+mn-lt"/>
                        </a:rPr>
                        <a:t>2</a:t>
                      </a:r>
                      <a:r>
                        <a:rPr lang="en-CA" sz="1200" kern="100">
                          <a:effectLst/>
                          <a:latin typeface="+mn-lt"/>
                        </a:rPr>
                        <a:t> sources</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CA" sz="1200" kern="100">
                          <a:effectLst/>
                          <a:latin typeface="+mn-lt"/>
                        </a:rPr>
                        <a:t>CO</a:t>
                      </a:r>
                      <a:r>
                        <a:rPr lang="en-CA" sz="1200" kern="100" baseline="-25000">
                          <a:effectLst/>
                          <a:latin typeface="+mn-lt"/>
                        </a:rPr>
                        <a:t>2</a:t>
                      </a:r>
                      <a:r>
                        <a:rPr lang="en-CA" sz="1200" kern="100">
                          <a:effectLst/>
                          <a:latin typeface="+mn-lt"/>
                        </a:rPr>
                        <a:t> concentration in exhaust gas [vol%]</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7943178"/>
                  </a:ext>
                </a:extLst>
              </a:tr>
              <a:tr h="264702">
                <a:tc rowSpan="3">
                  <a:txBody>
                    <a:bodyPr/>
                    <a:lstStyle/>
                    <a:p>
                      <a:pPr algn="ctr">
                        <a:lnSpc>
                          <a:spcPct val="115000"/>
                        </a:lnSpc>
                        <a:spcAft>
                          <a:spcPts val="1000"/>
                        </a:spcAft>
                      </a:pPr>
                      <a:r>
                        <a:rPr lang="en-CA" sz="1200" kern="100">
                          <a:effectLst/>
                          <a:latin typeface="+mn-lt"/>
                        </a:rPr>
                        <a:t>Biomass processes</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Biomass </a:t>
                      </a:r>
                      <a:r>
                        <a:rPr lang="it-IT" sz="1200" kern="100" err="1">
                          <a:effectLst/>
                          <a:latin typeface="+mn-lt"/>
                        </a:rPr>
                        <a:t>fermentation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15–50</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2842253"/>
                  </a:ext>
                </a:extLst>
              </a:tr>
              <a:tr h="264702">
                <a:tc vMerge="1">
                  <a:txBody>
                    <a:bodyPr/>
                    <a:lstStyle/>
                    <a:p>
                      <a:endParaRPr lang="it-IT"/>
                    </a:p>
                  </a:txBody>
                  <a:tcPr/>
                </a:tc>
                <a:tc>
                  <a:txBody>
                    <a:bodyPr/>
                    <a:lstStyle/>
                    <a:p>
                      <a:pPr algn="ctr">
                        <a:lnSpc>
                          <a:spcPct val="115000"/>
                        </a:lnSpc>
                        <a:spcAft>
                          <a:spcPts val="1000"/>
                        </a:spcAft>
                      </a:pPr>
                      <a:r>
                        <a:rPr lang="it-IT" sz="1200" kern="100">
                          <a:effectLst/>
                          <a:latin typeface="+mn-lt"/>
                        </a:rPr>
                        <a:t>Biogas upgrading</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≈100</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8759954"/>
                  </a:ext>
                </a:extLst>
              </a:tr>
              <a:tr h="264702">
                <a:tc vMerge="1">
                  <a:txBody>
                    <a:bodyPr/>
                    <a:lstStyle/>
                    <a:p>
                      <a:endParaRPr lang="it-IT"/>
                    </a:p>
                  </a:txBody>
                  <a:tcPr/>
                </a:tc>
                <a:tc>
                  <a:txBody>
                    <a:bodyPr/>
                    <a:lstStyle/>
                    <a:p>
                      <a:pPr algn="ctr">
                        <a:lnSpc>
                          <a:spcPct val="115000"/>
                        </a:lnSpc>
                        <a:spcAft>
                          <a:spcPts val="1000"/>
                        </a:spcAft>
                      </a:pPr>
                      <a:r>
                        <a:rPr lang="it-IT" sz="1200" kern="100" err="1">
                          <a:effectLst/>
                          <a:latin typeface="+mn-lt"/>
                        </a:rPr>
                        <a:t>Bioethanol</a:t>
                      </a:r>
                      <a:r>
                        <a:rPr lang="it-IT" sz="1200" kern="100">
                          <a:effectLst/>
                          <a:latin typeface="+mn-lt"/>
                        </a:rPr>
                        <a:t> production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≈100</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8032779"/>
                  </a:ext>
                </a:extLst>
              </a:tr>
              <a:tr h="264702">
                <a:tc rowSpan="3">
                  <a:txBody>
                    <a:bodyPr/>
                    <a:lstStyle/>
                    <a:p>
                      <a:pPr algn="ctr">
                        <a:lnSpc>
                          <a:spcPct val="115000"/>
                        </a:lnSpc>
                        <a:spcAft>
                          <a:spcPts val="1000"/>
                        </a:spcAft>
                      </a:pPr>
                      <a:r>
                        <a:rPr lang="en-CA" sz="1200" kern="100">
                          <a:effectLst/>
                          <a:latin typeface="+mn-lt"/>
                        </a:rPr>
                        <a:t>Power generation</a:t>
                      </a:r>
                      <a:endParaRPr lang="it-IT" sz="1200" kern="100">
                        <a:effectLst/>
                        <a:latin typeface="+mn-lt"/>
                      </a:endParaRPr>
                    </a:p>
                    <a:p>
                      <a:pPr algn="ctr">
                        <a:lnSpc>
                          <a:spcPct val="115000"/>
                        </a:lnSpc>
                        <a:spcAft>
                          <a:spcPts val="1000"/>
                        </a:spcAft>
                      </a:pPr>
                      <a:r>
                        <a:rPr lang="en-CA" sz="1200" kern="100">
                          <a:effectLst/>
                          <a:latin typeface="+mn-lt"/>
                        </a:rPr>
                        <a:t>plants</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Natural gas </a:t>
                      </a:r>
                      <a:r>
                        <a:rPr lang="it-IT" sz="1200" kern="100" err="1">
                          <a:effectLst/>
                          <a:latin typeface="+mn-lt"/>
                        </a:rPr>
                        <a:t>combustion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CA" sz="1200" kern="100">
                          <a:effectLst/>
                          <a:latin typeface="+mn-lt"/>
                        </a:rPr>
                        <a:t>3-5</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3290641"/>
                  </a:ext>
                </a:extLst>
              </a:tr>
              <a:tr h="264702">
                <a:tc vMerge="1">
                  <a:txBody>
                    <a:bodyPr/>
                    <a:lstStyle/>
                    <a:p>
                      <a:endParaRPr lang="it-IT"/>
                    </a:p>
                  </a:txBody>
                  <a:tcPr/>
                </a:tc>
                <a:tc>
                  <a:txBody>
                    <a:bodyPr/>
                    <a:lstStyle/>
                    <a:p>
                      <a:pPr algn="ctr">
                        <a:lnSpc>
                          <a:spcPct val="115000"/>
                        </a:lnSpc>
                        <a:spcAft>
                          <a:spcPts val="1000"/>
                        </a:spcAft>
                      </a:pPr>
                      <a:r>
                        <a:rPr lang="it-IT" sz="1200" kern="100">
                          <a:effectLst/>
                          <a:latin typeface="+mn-lt"/>
                        </a:rPr>
                        <a:t>Petroleum </a:t>
                      </a:r>
                      <a:r>
                        <a:rPr lang="it-IT" sz="1200" kern="100" err="1">
                          <a:effectLst/>
                          <a:latin typeface="+mn-lt"/>
                        </a:rPr>
                        <a:t>combustion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CA" sz="1200" kern="100">
                          <a:effectLst/>
                          <a:latin typeface="+mn-lt"/>
                        </a:rPr>
                        <a:t>3-8</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9653950"/>
                  </a:ext>
                </a:extLst>
              </a:tr>
              <a:tr h="264702">
                <a:tc vMerge="1">
                  <a:txBody>
                    <a:bodyPr/>
                    <a:lstStyle/>
                    <a:p>
                      <a:endParaRPr lang="it-IT"/>
                    </a:p>
                  </a:txBody>
                  <a:tcPr/>
                </a:tc>
                <a:tc>
                  <a:txBody>
                    <a:bodyPr/>
                    <a:lstStyle/>
                    <a:p>
                      <a:pPr algn="ctr">
                        <a:lnSpc>
                          <a:spcPct val="115000"/>
                        </a:lnSpc>
                        <a:spcAft>
                          <a:spcPts val="1000"/>
                        </a:spcAft>
                      </a:pPr>
                      <a:r>
                        <a:rPr lang="it-IT" sz="1200" kern="100" err="1">
                          <a:effectLst/>
                          <a:latin typeface="+mn-lt"/>
                        </a:rPr>
                        <a:t>Coal</a:t>
                      </a:r>
                      <a:r>
                        <a:rPr lang="it-IT" sz="1200" kern="100">
                          <a:effectLst/>
                          <a:latin typeface="+mn-lt"/>
                        </a:rPr>
                        <a:t> </a:t>
                      </a:r>
                      <a:r>
                        <a:rPr lang="it-IT" sz="1200" kern="100" err="1">
                          <a:effectLst/>
                          <a:latin typeface="+mn-lt"/>
                        </a:rPr>
                        <a:t>combustion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CA" sz="1200" kern="100">
                          <a:effectLst/>
                          <a:latin typeface="+mn-lt"/>
                        </a:rPr>
                        <a:t>10-15</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014574"/>
                  </a:ext>
                </a:extLst>
              </a:tr>
              <a:tr h="264702">
                <a:tc rowSpan="3">
                  <a:txBody>
                    <a:bodyPr/>
                    <a:lstStyle/>
                    <a:p>
                      <a:pPr algn="ctr">
                        <a:lnSpc>
                          <a:spcPct val="115000"/>
                        </a:lnSpc>
                        <a:spcAft>
                          <a:spcPts val="1000"/>
                        </a:spcAft>
                      </a:pPr>
                      <a:r>
                        <a:rPr lang="en-CA" sz="1200" kern="100">
                          <a:effectLst/>
                          <a:latin typeface="+mn-lt"/>
                        </a:rPr>
                        <a:t>Industrial processes</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 Cement production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CA" sz="1200" kern="100">
                          <a:effectLst/>
                          <a:latin typeface="+mn-lt"/>
                        </a:rPr>
                        <a:t>14-33</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2844084"/>
                  </a:ext>
                </a:extLst>
              </a:tr>
              <a:tr h="409953">
                <a:tc vMerge="1">
                  <a:txBody>
                    <a:bodyPr/>
                    <a:lstStyle/>
                    <a:p>
                      <a:endParaRPr lang="it-IT"/>
                    </a:p>
                  </a:txBody>
                  <a:tcPr/>
                </a:tc>
                <a:tc>
                  <a:txBody>
                    <a:bodyPr/>
                    <a:lstStyle/>
                    <a:p>
                      <a:pPr algn="ctr">
                        <a:lnSpc>
                          <a:spcPct val="115000"/>
                        </a:lnSpc>
                        <a:spcAft>
                          <a:spcPts val="1000"/>
                        </a:spcAft>
                      </a:pPr>
                      <a:r>
                        <a:rPr lang="it-IT" sz="1200" kern="100" err="1">
                          <a:effectLst/>
                          <a:latin typeface="+mn-lt"/>
                        </a:rPr>
                        <a:t>Iron</a:t>
                      </a:r>
                      <a:r>
                        <a:rPr lang="it-IT" sz="1200" kern="100">
                          <a:effectLst/>
                          <a:latin typeface="+mn-lt"/>
                        </a:rPr>
                        <a:t> and </a:t>
                      </a:r>
                      <a:r>
                        <a:rPr lang="it-IT" sz="1200" kern="100" err="1">
                          <a:effectLst/>
                          <a:latin typeface="+mn-lt"/>
                        </a:rPr>
                        <a:t>steel</a:t>
                      </a:r>
                      <a:r>
                        <a:rPr lang="it-IT" sz="1200" kern="100">
                          <a:effectLst/>
                          <a:latin typeface="+mn-lt"/>
                        </a:rPr>
                        <a:t> production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CA" sz="1200" kern="100">
                          <a:effectLst/>
                          <a:latin typeface="+mn-lt"/>
                        </a:rPr>
                        <a:t>20-30</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6161157"/>
                  </a:ext>
                </a:extLst>
              </a:tr>
              <a:tr h="409953">
                <a:tc vMerge="1">
                  <a:txBody>
                    <a:bodyPr/>
                    <a:lstStyle/>
                    <a:p>
                      <a:endParaRPr lang="it-IT"/>
                    </a:p>
                  </a:txBody>
                  <a:tcPr/>
                </a:tc>
                <a:tc>
                  <a:txBody>
                    <a:bodyPr/>
                    <a:lstStyle/>
                    <a:p>
                      <a:pPr algn="ctr">
                        <a:lnSpc>
                          <a:spcPct val="115000"/>
                        </a:lnSpc>
                        <a:spcAft>
                          <a:spcPts val="1000"/>
                        </a:spcAft>
                      </a:pPr>
                      <a:r>
                        <a:rPr lang="it-IT" sz="1200" kern="100" err="1">
                          <a:effectLst/>
                          <a:latin typeface="+mn-lt"/>
                        </a:rPr>
                        <a:t>Ethylene</a:t>
                      </a:r>
                      <a:r>
                        <a:rPr lang="it-IT" sz="1200" kern="100">
                          <a:effectLst/>
                          <a:latin typeface="+mn-lt"/>
                        </a:rPr>
                        <a:t> oxide production</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it-IT" sz="1200" kern="100">
                          <a:effectLst/>
                          <a:latin typeface="+mn-lt"/>
                        </a:rPr>
                        <a:t>≈100</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9927861"/>
                  </a:ext>
                </a:extLst>
              </a:tr>
              <a:tr h="264702">
                <a:tc>
                  <a:txBody>
                    <a:bodyPr/>
                    <a:lstStyle/>
                    <a:p>
                      <a:pPr algn="ctr">
                        <a:lnSpc>
                          <a:spcPct val="115000"/>
                        </a:lnSpc>
                        <a:spcAft>
                          <a:spcPts val="1000"/>
                        </a:spcAft>
                      </a:pPr>
                      <a:r>
                        <a:rPr lang="en-CA" sz="1200" kern="100">
                          <a:effectLst/>
                          <a:latin typeface="+mn-lt"/>
                        </a:rPr>
                        <a:t>Environment</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CA" sz="1200" kern="100">
                          <a:effectLst/>
                          <a:latin typeface="+mn-lt"/>
                        </a:rPr>
                        <a:t>Ambient air</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it-IT" sz="1200" kern="100">
                          <a:effectLst/>
                          <a:latin typeface="+mn-lt"/>
                        </a:rPr>
                        <a:t>≈0.04</a:t>
                      </a:r>
                      <a:endParaRPr lang="it-IT" sz="1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921765"/>
                  </a:ext>
                </a:extLst>
              </a:tr>
            </a:tbl>
          </a:graphicData>
        </a:graphic>
      </p:graphicFrame>
      <p:graphicFrame>
        <p:nvGraphicFramePr>
          <p:cNvPr id="5" name="Diagramma 4">
            <a:extLst>
              <a:ext uri="{FF2B5EF4-FFF2-40B4-BE49-F238E27FC236}">
                <a16:creationId xmlns:a16="http://schemas.microsoft.com/office/drawing/2014/main" id="{DEC35C88-3577-6BA3-A949-2C890BD09661}"/>
              </a:ext>
            </a:extLst>
          </p:cNvPr>
          <p:cNvGraphicFramePr/>
          <p:nvPr>
            <p:extLst>
              <p:ext uri="{D42A27DB-BD31-4B8C-83A1-F6EECF244321}">
                <p14:modId xmlns:p14="http://schemas.microsoft.com/office/powerpoint/2010/main" val="4031935561"/>
              </p:ext>
            </p:extLst>
          </p:nvPr>
        </p:nvGraphicFramePr>
        <p:xfrm>
          <a:off x="4893427" y="1272221"/>
          <a:ext cx="4160705" cy="3162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78712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09600" y="273050"/>
            <a:ext cx="8077200" cy="869950"/>
          </a:xfrm>
        </p:spPr>
        <p:txBody>
          <a:bodyPr vert="horz" anchor="ctr">
            <a:normAutofit/>
          </a:bodyPr>
          <a:lstStyle/>
          <a:p>
            <a:r>
              <a:rPr lang="it-IT"/>
              <a:t>CO</a:t>
            </a:r>
            <a:r>
              <a:rPr lang="it-IT" baseline="-25000"/>
              <a:t>2</a:t>
            </a:r>
            <a:r>
              <a:rPr lang="it-IT"/>
              <a:t> Capture</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0" y="1272222"/>
            <a:ext cx="533400" cy="244476"/>
          </a:xfrm>
        </p:spPr>
        <p:txBody>
          <a:bodyPr vert="horz" anchor="ctr" anchorCtr="0">
            <a:normAutofit/>
          </a:bodyPr>
          <a:lstStyle/>
          <a:p>
            <a:pPr>
              <a:lnSpc>
                <a:spcPct val="90000"/>
              </a:lnSpc>
              <a:spcAft>
                <a:spcPts val="600"/>
              </a:spcAft>
              <a:defRPr/>
            </a:pPr>
            <a:fld id="{E1F2B20A-7852-423A-AD9B-2C5A79B102AF}" type="slidenum">
              <a:rPr lang="it-IT" sz="1100" smtClean="0"/>
              <a:pPr>
                <a:lnSpc>
                  <a:spcPct val="90000"/>
                </a:lnSpc>
                <a:spcAft>
                  <a:spcPts val="600"/>
                </a:spcAft>
                <a:defRPr/>
              </a:pPr>
              <a:t>38</a:t>
            </a:fld>
            <a:endParaRPr lang="it-IT" sz="1100"/>
          </a:p>
        </p:txBody>
      </p:sp>
      <p:sp>
        <p:nvSpPr>
          <p:cNvPr id="4" name="Rettangolo con angoli arrotondati 3">
            <a:extLst>
              <a:ext uri="{FF2B5EF4-FFF2-40B4-BE49-F238E27FC236}">
                <a16:creationId xmlns:a16="http://schemas.microsoft.com/office/drawing/2014/main" id="{234F0CA9-4EB6-3D6E-9129-FE0BC15B7EA9}"/>
              </a:ext>
            </a:extLst>
          </p:cNvPr>
          <p:cNvSpPr/>
          <p:nvPr/>
        </p:nvSpPr>
        <p:spPr>
          <a:xfrm>
            <a:off x="1343024" y="1591226"/>
            <a:ext cx="6457951" cy="1178876"/>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The CO</a:t>
            </a:r>
            <a:r>
              <a:rPr lang="en-US" sz="1600" baseline="-25000"/>
              <a:t>2</a:t>
            </a:r>
            <a:r>
              <a:rPr lang="en-US" sz="1600"/>
              <a:t> capture process in the CCS (Carbon Capture and Storage) unit could be divided into two phases: CO</a:t>
            </a:r>
            <a:r>
              <a:rPr lang="en-US" sz="1600" baseline="-25000"/>
              <a:t>2</a:t>
            </a:r>
            <a:r>
              <a:rPr lang="en-US" sz="1600"/>
              <a:t> separation and CO</a:t>
            </a:r>
            <a:r>
              <a:rPr lang="en-US" sz="1600" baseline="-25000"/>
              <a:t>2</a:t>
            </a:r>
            <a:r>
              <a:rPr lang="en-US" sz="1600"/>
              <a:t> compression. CO</a:t>
            </a:r>
            <a:r>
              <a:rPr lang="en-US" sz="1600" baseline="-25000"/>
              <a:t>2</a:t>
            </a:r>
            <a:r>
              <a:rPr lang="en-US" sz="1600"/>
              <a:t> separation is the main part of the CO</a:t>
            </a:r>
            <a:r>
              <a:rPr lang="en-US" sz="1600" baseline="-25000"/>
              <a:t>2</a:t>
            </a:r>
            <a:r>
              <a:rPr lang="en-US" sz="1600"/>
              <a:t> capture process.</a:t>
            </a:r>
          </a:p>
        </p:txBody>
      </p:sp>
      <p:pic>
        <p:nvPicPr>
          <p:cNvPr id="5" name="Immagine 4">
            <a:extLst>
              <a:ext uri="{FF2B5EF4-FFF2-40B4-BE49-F238E27FC236}">
                <a16:creationId xmlns:a16="http://schemas.microsoft.com/office/drawing/2014/main" id="{B2D7502F-7C7E-2C5E-5A2B-2C9A5483067F}"/>
              </a:ext>
            </a:extLst>
          </p:cNvPr>
          <p:cNvPicPr>
            <a:picLocks noChangeAspect="1"/>
          </p:cNvPicPr>
          <p:nvPr/>
        </p:nvPicPr>
        <p:blipFill rotWithShape="1">
          <a:blip r:embed="rId3"/>
          <a:srcRect l="2260"/>
          <a:stretch/>
        </p:blipFill>
        <p:spPr>
          <a:xfrm>
            <a:off x="476250" y="3099557"/>
            <a:ext cx="8191500" cy="3513967"/>
          </a:xfrm>
          <a:prstGeom prst="rect">
            <a:avLst/>
          </a:prstGeom>
        </p:spPr>
      </p:pic>
      <p:sp>
        <p:nvSpPr>
          <p:cNvPr id="7" name="CasellaDiTesto 6">
            <a:extLst>
              <a:ext uri="{FF2B5EF4-FFF2-40B4-BE49-F238E27FC236}">
                <a16:creationId xmlns:a16="http://schemas.microsoft.com/office/drawing/2014/main" id="{ACF5E7AF-076D-0579-76AC-D8CCFABFE641}"/>
              </a:ext>
            </a:extLst>
          </p:cNvPr>
          <p:cNvSpPr txBox="1"/>
          <p:nvPr/>
        </p:nvSpPr>
        <p:spPr>
          <a:xfrm>
            <a:off x="266700" y="6371868"/>
            <a:ext cx="4572000" cy="415498"/>
          </a:xfrm>
          <a:prstGeom prst="rect">
            <a:avLst/>
          </a:prstGeom>
          <a:noFill/>
        </p:spPr>
        <p:txBody>
          <a:bodyPr wrap="square">
            <a:spAutoFit/>
          </a:bodyPr>
          <a:lstStyle/>
          <a:p>
            <a:pPr algn="ctr"/>
            <a:br>
              <a:rPr lang="en-US" sz="1050" b="0" i="0" u="none" strike="noStrike">
                <a:effectLst/>
                <a:latin typeface="+mn-lt"/>
              </a:rPr>
            </a:br>
            <a:r>
              <a:rPr lang="en-US" sz="1050" b="0" i="0" u="none" strike="noStrike">
                <a:effectLst/>
                <a:latin typeface="+mn-lt"/>
              </a:rPr>
              <a:t>International Journal of Electrical Power &amp; Energy Systems, 143</a:t>
            </a:r>
            <a:r>
              <a:rPr lang="en-US" sz="1050" b="0" i="0">
                <a:effectLst/>
                <a:latin typeface="+mn-lt"/>
              </a:rPr>
              <a:t>, 2022, 108503</a:t>
            </a:r>
          </a:p>
        </p:txBody>
      </p:sp>
    </p:spTree>
    <p:extLst>
      <p:ext uri="{BB962C8B-B14F-4D97-AF65-F5344CB8AC3E}">
        <p14:creationId xmlns:p14="http://schemas.microsoft.com/office/powerpoint/2010/main" val="364870923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con angoli arrotondati 35">
            <a:extLst>
              <a:ext uri="{FF2B5EF4-FFF2-40B4-BE49-F238E27FC236}">
                <a16:creationId xmlns:a16="http://schemas.microsoft.com/office/drawing/2014/main" id="{15A10A63-22D3-0019-D0C4-84B447C3F868}"/>
              </a:ext>
            </a:extLst>
          </p:cNvPr>
          <p:cNvSpPr/>
          <p:nvPr/>
        </p:nvSpPr>
        <p:spPr>
          <a:xfrm>
            <a:off x="4222658" y="3673476"/>
            <a:ext cx="4856155" cy="785793"/>
          </a:xfrm>
          <a:prstGeom prst="roundRect">
            <a:avLst/>
          </a:prstGeom>
          <a:solidFill>
            <a:srgbClr val="92D050"/>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High </a:t>
            </a:r>
            <a:r>
              <a:rPr lang="en-US" sz="1600"/>
              <a:t>CO</a:t>
            </a:r>
            <a:r>
              <a:rPr lang="en-US" sz="1600" baseline="-25000"/>
              <a:t>2</a:t>
            </a:r>
            <a:r>
              <a:rPr lang="en-US" sz="1600"/>
              <a:t> </a:t>
            </a:r>
            <a:r>
              <a:rPr lang="it-IT" sz="1600"/>
              <a:t>capacity </a:t>
            </a:r>
            <a:r>
              <a:rPr lang="it-IT" sz="1600" err="1"/>
              <a:t>at</a:t>
            </a:r>
            <a:r>
              <a:rPr lang="it-IT" sz="1600"/>
              <a:t> high pressure </a:t>
            </a:r>
            <a:r>
              <a:rPr lang="it-IT" sz="1600" err="1"/>
              <a:t>but</a:t>
            </a:r>
            <a:r>
              <a:rPr lang="it-IT" sz="1600"/>
              <a:t> </a:t>
            </a:r>
            <a:r>
              <a:rPr lang="it-IT" sz="1600" err="1"/>
              <a:t>huge</a:t>
            </a:r>
            <a:r>
              <a:rPr lang="it-IT" sz="1600"/>
              <a:t> energy </a:t>
            </a:r>
            <a:r>
              <a:rPr lang="it-IT" sz="1600" err="1"/>
              <a:t>consumption</a:t>
            </a:r>
            <a:r>
              <a:rPr lang="it-IT" sz="1600"/>
              <a:t>.</a:t>
            </a:r>
            <a:endParaRPr lang="en-US" sz="1600"/>
          </a:p>
        </p:txBody>
      </p:sp>
      <p:pic>
        <p:nvPicPr>
          <p:cNvPr id="11" name="Immagine 10">
            <a:extLst>
              <a:ext uri="{FF2B5EF4-FFF2-40B4-BE49-F238E27FC236}">
                <a16:creationId xmlns:a16="http://schemas.microsoft.com/office/drawing/2014/main" id="{E2DE141C-DA09-D3AF-D1F7-1DEC58B5D7A8}"/>
              </a:ext>
            </a:extLst>
          </p:cNvPr>
          <p:cNvPicPr>
            <a:picLocks noChangeAspect="1"/>
          </p:cNvPicPr>
          <p:nvPr/>
        </p:nvPicPr>
        <p:blipFill rotWithShape="1">
          <a:blip r:embed="rId3"/>
          <a:srcRect l="523" t="1808" r="40383" b="60454"/>
          <a:stretch/>
        </p:blipFill>
        <p:spPr>
          <a:xfrm>
            <a:off x="0" y="1929384"/>
            <a:ext cx="3291841" cy="1499616"/>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09600" y="273050"/>
            <a:ext cx="8077200" cy="869950"/>
          </a:xfrm>
        </p:spPr>
        <p:txBody>
          <a:bodyPr vert="horz" anchor="ctr">
            <a:normAutofit/>
          </a:bodyPr>
          <a:lstStyle/>
          <a:p>
            <a:r>
              <a:rPr lang="it-IT"/>
              <a:t>CO</a:t>
            </a:r>
            <a:r>
              <a:rPr lang="it-IT" baseline="-25000"/>
              <a:t>2</a:t>
            </a:r>
            <a:r>
              <a:rPr lang="it-IT"/>
              <a:t> </a:t>
            </a:r>
            <a:r>
              <a:rPr lang="it-IT" err="1"/>
              <a:t>separation</a:t>
            </a:r>
            <a:r>
              <a:rPr lang="it-IT"/>
              <a:t> technologies</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0" y="1272222"/>
            <a:ext cx="533400" cy="244476"/>
          </a:xfrm>
        </p:spPr>
        <p:txBody>
          <a:bodyPr vert="horz" anchor="ctr" anchorCtr="0">
            <a:normAutofit/>
          </a:bodyPr>
          <a:lstStyle/>
          <a:p>
            <a:pPr>
              <a:lnSpc>
                <a:spcPct val="90000"/>
              </a:lnSpc>
              <a:spcAft>
                <a:spcPts val="600"/>
              </a:spcAft>
              <a:defRPr/>
            </a:pPr>
            <a:fld id="{E1F2B20A-7852-423A-AD9B-2C5A79B102AF}" type="slidenum">
              <a:rPr lang="it-IT" sz="1100" smtClean="0"/>
              <a:pPr>
                <a:lnSpc>
                  <a:spcPct val="90000"/>
                </a:lnSpc>
                <a:spcAft>
                  <a:spcPts val="600"/>
                </a:spcAft>
                <a:defRPr/>
              </a:pPr>
              <a:t>39</a:t>
            </a:fld>
            <a:endParaRPr lang="it-IT" sz="1100"/>
          </a:p>
        </p:txBody>
      </p:sp>
      <p:sp>
        <p:nvSpPr>
          <p:cNvPr id="14" name="Rettangolo con angoli arrotondati 13">
            <a:extLst>
              <a:ext uri="{FF2B5EF4-FFF2-40B4-BE49-F238E27FC236}">
                <a16:creationId xmlns:a16="http://schemas.microsoft.com/office/drawing/2014/main" id="{955BDD7A-B2A8-D5D3-6A87-6FF1F3BA5766}"/>
              </a:ext>
            </a:extLst>
          </p:cNvPr>
          <p:cNvSpPr/>
          <p:nvPr/>
        </p:nvSpPr>
        <p:spPr>
          <a:xfrm>
            <a:off x="1162765" y="1600803"/>
            <a:ext cx="1153716" cy="244476"/>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Absorption</a:t>
            </a:r>
          </a:p>
        </p:txBody>
      </p:sp>
      <p:pic>
        <p:nvPicPr>
          <p:cNvPr id="23" name="Immagine 22">
            <a:extLst>
              <a:ext uri="{FF2B5EF4-FFF2-40B4-BE49-F238E27FC236}">
                <a16:creationId xmlns:a16="http://schemas.microsoft.com/office/drawing/2014/main" id="{B8C9437B-E9DD-B0F7-EE4E-0A70665DF23D}"/>
              </a:ext>
            </a:extLst>
          </p:cNvPr>
          <p:cNvPicPr>
            <a:picLocks noChangeAspect="1"/>
          </p:cNvPicPr>
          <p:nvPr/>
        </p:nvPicPr>
        <p:blipFill rotWithShape="1">
          <a:blip r:embed="rId3"/>
          <a:srcRect l="64870" t="2444" r="2410" b="59818"/>
          <a:stretch/>
        </p:blipFill>
        <p:spPr>
          <a:xfrm>
            <a:off x="6650736" y="1929384"/>
            <a:ext cx="1822705" cy="1499616"/>
          </a:xfrm>
          <a:prstGeom prst="rect">
            <a:avLst/>
          </a:prstGeom>
        </p:spPr>
      </p:pic>
      <p:sp>
        <p:nvSpPr>
          <p:cNvPr id="24" name="Rettangolo con angoli arrotondati 23">
            <a:extLst>
              <a:ext uri="{FF2B5EF4-FFF2-40B4-BE49-F238E27FC236}">
                <a16:creationId xmlns:a16="http://schemas.microsoft.com/office/drawing/2014/main" id="{42C7BE65-C46D-D576-2F1D-C23A9320866F}"/>
              </a:ext>
            </a:extLst>
          </p:cNvPr>
          <p:cNvSpPr/>
          <p:nvPr/>
        </p:nvSpPr>
        <p:spPr>
          <a:xfrm>
            <a:off x="6985230" y="1598057"/>
            <a:ext cx="1153716" cy="244476"/>
          </a:xfrm>
          <a:prstGeom prst="roundRect">
            <a:avLst/>
          </a:prstGeom>
          <a:solidFill>
            <a:schemeClr val="accent4">
              <a:lumMod val="60000"/>
              <a:lumOff val="40000"/>
            </a:schemeClr>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Adsorption</a:t>
            </a:r>
          </a:p>
        </p:txBody>
      </p:sp>
      <p:pic>
        <p:nvPicPr>
          <p:cNvPr id="25" name="Immagine 24">
            <a:extLst>
              <a:ext uri="{FF2B5EF4-FFF2-40B4-BE49-F238E27FC236}">
                <a16:creationId xmlns:a16="http://schemas.microsoft.com/office/drawing/2014/main" id="{EE8065A0-E384-89D6-56CD-5B64E2B1D02F}"/>
              </a:ext>
            </a:extLst>
          </p:cNvPr>
          <p:cNvPicPr>
            <a:picLocks noChangeAspect="1"/>
          </p:cNvPicPr>
          <p:nvPr/>
        </p:nvPicPr>
        <p:blipFill rotWithShape="1">
          <a:blip r:embed="rId3"/>
          <a:srcRect l="975" t="53853" r="68165" b="8409"/>
          <a:stretch/>
        </p:blipFill>
        <p:spPr>
          <a:xfrm>
            <a:off x="792481" y="4863369"/>
            <a:ext cx="1719072" cy="1499616"/>
          </a:xfrm>
          <a:prstGeom prst="rect">
            <a:avLst/>
          </a:prstGeom>
        </p:spPr>
      </p:pic>
      <p:sp>
        <p:nvSpPr>
          <p:cNvPr id="26" name="Rettangolo con angoli arrotondati 25">
            <a:extLst>
              <a:ext uri="{FF2B5EF4-FFF2-40B4-BE49-F238E27FC236}">
                <a16:creationId xmlns:a16="http://schemas.microsoft.com/office/drawing/2014/main" id="{ECFD87FC-4F2C-0428-6F1F-F01417A82038}"/>
              </a:ext>
            </a:extLst>
          </p:cNvPr>
          <p:cNvSpPr/>
          <p:nvPr/>
        </p:nvSpPr>
        <p:spPr>
          <a:xfrm>
            <a:off x="1016655" y="4504500"/>
            <a:ext cx="1153716" cy="244476"/>
          </a:xfrm>
          <a:prstGeom prst="roundRect">
            <a:avLst/>
          </a:prstGeom>
          <a:solidFill>
            <a:srgbClr val="D0EB6F"/>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Membrane</a:t>
            </a:r>
          </a:p>
        </p:txBody>
      </p:sp>
      <p:pic>
        <p:nvPicPr>
          <p:cNvPr id="27" name="Immagine 26">
            <a:extLst>
              <a:ext uri="{FF2B5EF4-FFF2-40B4-BE49-F238E27FC236}">
                <a16:creationId xmlns:a16="http://schemas.microsoft.com/office/drawing/2014/main" id="{F9D7E0DF-2588-D9B1-9153-F43F0022419C}"/>
              </a:ext>
            </a:extLst>
          </p:cNvPr>
          <p:cNvPicPr>
            <a:picLocks noChangeAspect="1"/>
          </p:cNvPicPr>
          <p:nvPr/>
        </p:nvPicPr>
        <p:blipFill rotWithShape="1">
          <a:blip r:embed="rId3"/>
          <a:srcRect l="39796" t="53994" r="1111" b="6220"/>
          <a:stretch/>
        </p:blipFill>
        <p:spPr>
          <a:xfrm>
            <a:off x="5625037" y="4860623"/>
            <a:ext cx="3291840" cy="1580975"/>
          </a:xfrm>
          <a:prstGeom prst="rect">
            <a:avLst/>
          </a:prstGeom>
        </p:spPr>
      </p:pic>
      <p:sp>
        <p:nvSpPr>
          <p:cNvPr id="28" name="Rettangolo con angoli arrotondati 27">
            <a:extLst>
              <a:ext uri="{FF2B5EF4-FFF2-40B4-BE49-F238E27FC236}">
                <a16:creationId xmlns:a16="http://schemas.microsoft.com/office/drawing/2014/main" id="{C44DE1F1-6331-1167-7B6F-5D4BEE410B8D}"/>
              </a:ext>
            </a:extLst>
          </p:cNvPr>
          <p:cNvSpPr/>
          <p:nvPr/>
        </p:nvSpPr>
        <p:spPr>
          <a:xfrm>
            <a:off x="6985230" y="4616147"/>
            <a:ext cx="1153716" cy="244476"/>
          </a:xfrm>
          <a:prstGeom prst="roundRect">
            <a:avLst/>
          </a:prstGeom>
          <a:solidFill>
            <a:srgbClr val="92D050"/>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Cryogenic</a:t>
            </a:r>
          </a:p>
        </p:txBody>
      </p:sp>
      <p:sp>
        <p:nvSpPr>
          <p:cNvPr id="29" name="Rettangolo con angoli arrotondati 28">
            <a:extLst>
              <a:ext uri="{FF2B5EF4-FFF2-40B4-BE49-F238E27FC236}">
                <a16:creationId xmlns:a16="http://schemas.microsoft.com/office/drawing/2014/main" id="{B7061F73-47C0-9D68-6276-4980EB257016}"/>
              </a:ext>
            </a:extLst>
          </p:cNvPr>
          <p:cNvSpPr/>
          <p:nvPr/>
        </p:nvSpPr>
        <p:spPr>
          <a:xfrm>
            <a:off x="1162765" y="1598057"/>
            <a:ext cx="1153716" cy="244476"/>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Absorption</a:t>
            </a:r>
          </a:p>
        </p:txBody>
      </p:sp>
      <p:sp>
        <p:nvSpPr>
          <p:cNvPr id="35" name="Rettangolo con angoli arrotondati 34">
            <a:extLst>
              <a:ext uri="{FF2B5EF4-FFF2-40B4-BE49-F238E27FC236}">
                <a16:creationId xmlns:a16="http://schemas.microsoft.com/office/drawing/2014/main" id="{D0BBDCB8-E9C5-14CA-F93D-BEFCFCC43E5A}"/>
              </a:ext>
            </a:extLst>
          </p:cNvPr>
          <p:cNvSpPr/>
          <p:nvPr/>
        </p:nvSpPr>
        <p:spPr>
          <a:xfrm>
            <a:off x="3372660" y="2069842"/>
            <a:ext cx="3278075" cy="957804"/>
          </a:xfrm>
          <a:prstGeom prst="roundRect">
            <a:avLst/>
          </a:prstGeom>
          <a:solidFill>
            <a:schemeClr val="accent4">
              <a:lumMod val="60000"/>
              <a:lumOff val="40000"/>
            </a:schemeClr>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solidFill>
                  <a:schemeClr val="dk1"/>
                </a:solidFill>
              </a:rPr>
              <a:t>Fast </a:t>
            </a:r>
            <a:r>
              <a:rPr lang="it-IT" sz="1600" err="1">
                <a:solidFill>
                  <a:schemeClr val="dk1"/>
                </a:solidFill>
              </a:rPr>
              <a:t>kinetics</a:t>
            </a:r>
            <a:r>
              <a:rPr lang="it-IT" sz="1600">
                <a:solidFill>
                  <a:schemeClr val="dk1"/>
                </a:solidFill>
              </a:rPr>
              <a:t> and high </a:t>
            </a:r>
            <a:r>
              <a:rPr lang="it-IT" sz="1600" err="1">
                <a:solidFill>
                  <a:schemeClr val="dk1"/>
                </a:solidFill>
              </a:rPr>
              <a:t>thermal</a:t>
            </a:r>
            <a:r>
              <a:rPr lang="it-IT" sz="1600">
                <a:solidFill>
                  <a:schemeClr val="dk1"/>
                </a:solidFill>
              </a:rPr>
              <a:t> </a:t>
            </a:r>
            <a:r>
              <a:rPr lang="it-IT" sz="1600" err="1">
                <a:solidFill>
                  <a:schemeClr val="dk1"/>
                </a:solidFill>
              </a:rPr>
              <a:t>stability</a:t>
            </a:r>
            <a:r>
              <a:rPr lang="it-IT" sz="1600">
                <a:solidFill>
                  <a:schemeClr val="dk1"/>
                </a:solidFill>
              </a:rPr>
              <a:t> </a:t>
            </a:r>
            <a:r>
              <a:rPr lang="it-IT" sz="1600" err="1">
                <a:solidFill>
                  <a:schemeClr val="dk1"/>
                </a:solidFill>
              </a:rPr>
              <a:t>but</a:t>
            </a:r>
            <a:r>
              <a:rPr lang="it-IT" sz="1600">
                <a:solidFill>
                  <a:schemeClr val="dk1"/>
                </a:solidFill>
              </a:rPr>
              <a:t> low </a:t>
            </a:r>
            <a:r>
              <a:rPr lang="en-US" sz="1600">
                <a:solidFill>
                  <a:schemeClr val="dk1"/>
                </a:solidFill>
              </a:rPr>
              <a:t>CO</a:t>
            </a:r>
            <a:r>
              <a:rPr lang="en-US" sz="1600" baseline="-25000">
                <a:solidFill>
                  <a:schemeClr val="dk1"/>
                </a:solidFill>
              </a:rPr>
              <a:t>2</a:t>
            </a:r>
            <a:r>
              <a:rPr lang="en-US" sz="1600">
                <a:solidFill>
                  <a:schemeClr val="dk1"/>
                </a:solidFill>
              </a:rPr>
              <a:t> </a:t>
            </a:r>
            <a:r>
              <a:rPr lang="it-IT" sz="1600">
                <a:solidFill>
                  <a:schemeClr val="dk1"/>
                </a:solidFill>
              </a:rPr>
              <a:t>capacity </a:t>
            </a:r>
            <a:r>
              <a:rPr lang="it-IT" sz="1600" err="1">
                <a:solidFill>
                  <a:schemeClr val="dk1"/>
                </a:solidFill>
              </a:rPr>
              <a:t>at</a:t>
            </a:r>
            <a:r>
              <a:rPr lang="it-IT" sz="1600">
                <a:solidFill>
                  <a:schemeClr val="dk1"/>
                </a:solidFill>
              </a:rPr>
              <a:t> low pressures.</a:t>
            </a:r>
            <a:endParaRPr lang="en-US" sz="1600">
              <a:solidFill>
                <a:schemeClr val="dk1"/>
              </a:solidFill>
            </a:endParaRPr>
          </a:p>
        </p:txBody>
      </p:sp>
      <p:sp>
        <p:nvSpPr>
          <p:cNvPr id="37" name="Rettangolo con angoli arrotondati 36">
            <a:extLst>
              <a:ext uri="{FF2B5EF4-FFF2-40B4-BE49-F238E27FC236}">
                <a16:creationId xmlns:a16="http://schemas.microsoft.com/office/drawing/2014/main" id="{22331C5A-0B33-7741-A4E1-D1582E56105E}"/>
              </a:ext>
            </a:extLst>
          </p:cNvPr>
          <p:cNvSpPr/>
          <p:nvPr/>
        </p:nvSpPr>
        <p:spPr>
          <a:xfrm>
            <a:off x="2727257" y="4591320"/>
            <a:ext cx="4157744" cy="773896"/>
          </a:xfrm>
          <a:prstGeom prst="roundRect">
            <a:avLst/>
          </a:prstGeom>
          <a:solidFill>
            <a:srgbClr val="D0EB6F"/>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b="1"/>
              <a:t>Low capital costs </a:t>
            </a:r>
            <a:r>
              <a:rPr lang="it-IT" sz="1600"/>
              <a:t>and compact design </a:t>
            </a:r>
            <a:r>
              <a:rPr lang="it-IT" sz="1600" err="1"/>
              <a:t>but</a:t>
            </a:r>
            <a:r>
              <a:rPr lang="it-IT" sz="1600"/>
              <a:t> </a:t>
            </a:r>
            <a:r>
              <a:rPr lang="it-IT" sz="1600" b="1"/>
              <a:t>low gas capacity</a:t>
            </a:r>
            <a:r>
              <a:rPr lang="it-IT" sz="1600"/>
              <a:t> and high </a:t>
            </a:r>
            <a:r>
              <a:rPr lang="it-IT" sz="1600" err="1"/>
              <a:t>temperatures</a:t>
            </a:r>
            <a:r>
              <a:rPr lang="it-IT" sz="1600"/>
              <a:t> cause </a:t>
            </a:r>
            <a:r>
              <a:rPr lang="it-IT" sz="1600" err="1"/>
              <a:t>degradation</a:t>
            </a:r>
            <a:r>
              <a:rPr lang="it-IT" sz="1600"/>
              <a:t> of the </a:t>
            </a:r>
            <a:r>
              <a:rPr lang="it-IT" sz="1600" err="1"/>
              <a:t>membranes</a:t>
            </a:r>
            <a:r>
              <a:rPr lang="it-IT" sz="1600"/>
              <a:t>.</a:t>
            </a:r>
            <a:endParaRPr lang="en-US" sz="1600"/>
          </a:p>
        </p:txBody>
      </p:sp>
      <p:sp>
        <p:nvSpPr>
          <p:cNvPr id="41" name="Rettangolo con angoli arrotondati 40">
            <a:extLst>
              <a:ext uri="{FF2B5EF4-FFF2-40B4-BE49-F238E27FC236}">
                <a16:creationId xmlns:a16="http://schemas.microsoft.com/office/drawing/2014/main" id="{C123780A-B0C5-FFD3-1AE0-693F66221CD1}"/>
              </a:ext>
            </a:extLst>
          </p:cNvPr>
          <p:cNvSpPr/>
          <p:nvPr/>
        </p:nvSpPr>
        <p:spPr>
          <a:xfrm>
            <a:off x="35691" y="3481931"/>
            <a:ext cx="3855815" cy="68829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solidFill>
                  <a:schemeClr val="dk1"/>
                </a:solidFill>
              </a:rPr>
              <a:t>With amine </a:t>
            </a:r>
            <a:r>
              <a:rPr lang="it-IT" sz="1600">
                <a:solidFill>
                  <a:schemeClr val="dk1"/>
                </a:solidFill>
                <a:sym typeface="Wingdings" panose="05000000000000000000" pitchFamily="2" charset="2"/>
              </a:rPr>
              <a:t> mature </a:t>
            </a:r>
            <a:r>
              <a:rPr lang="it-IT" sz="1600" err="1">
                <a:solidFill>
                  <a:schemeClr val="dk1"/>
                </a:solidFill>
                <a:sym typeface="Wingdings" panose="05000000000000000000" pitchFamily="2" charset="2"/>
              </a:rPr>
              <a:t>but</a:t>
            </a:r>
            <a:r>
              <a:rPr lang="it-IT" sz="1600">
                <a:solidFill>
                  <a:schemeClr val="dk1"/>
                </a:solidFill>
                <a:sym typeface="Wingdings" panose="05000000000000000000" pitchFamily="2" charset="2"/>
              </a:rPr>
              <a:t> corrosive.</a:t>
            </a:r>
          </a:p>
          <a:p>
            <a:pPr algn="ctr"/>
            <a:r>
              <a:rPr lang="it-IT" sz="1600">
                <a:solidFill>
                  <a:schemeClr val="dk1"/>
                </a:solidFill>
                <a:sym typeface="Wingdings" panose="05000000000000000000" pitchFamily="2" charset="2"/>
              </a:rPr>
              <a:t>With water  no </a:t>
            </a:r>
            <a:r>
              <a:rPr lang="it-IT" sz="1600" err="1">
                <a:solidFill>
                  <a:schemeClr val="dk1"/>
                </a:solidFill>
                <a:sym typeface="Wingdings" panose="05000000000000000000" pitchFamily="2" charset="2"/>
              </a:rPr>
              <a:t>corrosion</a:t>
            </a:r>
            <a:r>
              <a:rPr lang="it-IT" sz="1600">
                <a:solidFill>
                  <a:schemeClr val="dk1"/>
                </a:solidFill>
                <a:sym typeface="Wingdings" panose="05000000000000000000" pitchFamily="2" charset="2"/>
              </a:rPr>
              <a:t> </a:t>
            </a:r>
            <a:r>
              <a:rPr lang="it-IT" sz="1600" err="1">
                <a:solidFill>
                  <a:schemeClr val="dk1"/>
                </a:solidFill>
                <a:sym typeface="Wingdings" panose="05000000000000000000" pitchFamily="2" charset="2"/>
              </a:rPr>
              <a:t>but</a:t>
            </a:r>
            <a:r>
              <a:rPr lang="it-IT" sz="1600">
                <a:solidFill>
                  <a:schemeClr val="dk1"/>
                </a:solidFill>
                <a:sym typeface="Wingdings" panose="05000000000000000000" pitchFamily="2" charset="2"/>
              </a:rPr>
              <a:t> high </a:t>
            </a:r>
            <a:r>
              <a:rPr lang="it-IT" sz="1600" err="1">
                <a:solidFill>
                  <a:schemeClr val="dk1"/>
                </a:solidFill>
                <a:sym typeface="Wingdings" panose="05000000000000000000" pitchFamily="2" charset="2"/>
              </a:rPr>
              <a:t>losses</a:t>
            </a:r>
            <a:r>
              <a:rPr lang="it-IT" sz="1600">
                <a:solidFill>
                  <a:schemeClr val="dk1"/>
                </a:solidFill>
                <a:sym typeface="Wingdings" panose="05000000000000000000" pitchFamily="2" charset="2"/>
              </a:rPr>
              <a:t>.</a:t>
            </a:r>
            <a:endParaRPr lang="en-US" sz="1600">
              <a:solidFill>
                <a:schemeClr val="dk1"/>
              </a:solidFill>
            </a:endParaRPr>
          </a:p>
        </p:txBody>
      </p:sp>
      <p:sp>
        <p:nvSpPr>
          <p:cNvPr id="4" name="CasellaDiTesto 3">
            <a:extLst>
              <a:ext uri="{FF2B5EF4-FFF2-40B4-BE49-F238E27FC236}">
                <a16:creationId xmlns:a16="http://schemas.microsoft.com/office/drawing/2014/main" id="{848E63BC-BC7B-8C0E-C629-1467B084B8F2}"/>
              </a:ext>
            </a:extLst>
          </p:cNvPr>
          <p:cNvSpPr txBox="1"/>
          <p:nvPr/>
        </p:nvSpPr>
        <p:spPr>
          <a:xfrm>
            <a:off x="-160732" y="6476973"/>
            <a:ext cx="4157744" cy="253916"/>
          </a:xfrm>
          <a:prstGeom prst="rect">
            <a:avLst/>
          </a:prstGeom>
          <a:noFill/>
        </p:spPr>
        <p:txBody>
          <a:bodyPr wrap="square">
            <a:spAutoFit/>
          </a:bodyPr>
          <a:lstStyle/>
          <a:p>
            <a:pPr algn="ctr"/>
            <a:r>
              <a:rPr lang="en-US" sz="1050" b="0" i="0" strike="noStrike">
                <a:effectLst/>
                <a:latin typeface="+mn-lt"/>
              </a:rPr>
              <a:t>Renewable and Sustainable Energy Reviews 81</a:t>
            </a:r>
            <a:r>
              <a:rPr lang="en-US" sz="1050" b="0" i="0">
                <a:effectLst/>
                <a:latin typeface="+mn-lt"/>
              </a:rPr>
              <a:t>, 2018, 433-446</a:t>
            </a:r>
          </a:p>
        </p:txBody>
      </p:sp>
      <p:sp>
        <p:nvSpPr>
          <p:cNvPr id="5" name="Rettangolo con angoli arrotondati 4">
            <a:extLst>
              <a:ext uri="{FF2B5EF4-FFF2-40B4-BE49-F238E27FC236}">
                <a16:creationId xmlns:a16="http://schemas.microsoft.com/office/drawing/2014/main" id="{8125566E-2E26-B8F5-5C48-C05AEF32F70F}"/>
              </a:ext>
            </a:extLst>
          </p:cNvPr>
          <p:cNvSpPr/>
          <p:nvPr/>
        </p:nvSpPr>
        <p:spPr>
          <a:xfrm>
            <a:off x="4415876" y="3103927"/>
            <a:ext cx="2234859" cy="365861"/>
          </a:xfrm>
          <a:prstGeom prst="roundRect">
            <a:avLst/>
          </a:prstGeom>
          <a:solidFill>
            <a:schemeClr val="accent4">
              <a:lumMod val="60000"/>
              <a:lumOff val="40000"/>
            </a:schemeClr>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CAPEX </a:t>
            </a:r>
            <a:r>
              <a:rPr lang="it-IT" sz="1600">
                <a:sym typeface="Wingdings" panose="05000000000000000000" pitchFamily="2" charset="2"/>
              </a:rPr>
              <a:t>= 5.5 k€/(m</a:t>
            </a:r>
            <a:r>
              <a:rPr lang="it-IT" sz="1600" baseline="30000">
                <a:sym typeface="Wingdings" panose="05000000000000000000" pitchFamily="2" charset="2"/>
              </a:rPr>
              <a:t>3</a:t>
            </a:r>
            <a:r>
              <a:rPr lang="it-IT" sz="1600">
                <a:sym typeface="Wingdings" panose="05000000000000000000" pitchFamily="2" charset="2"/>
              </a:rPr>
              <a:t>/h) </a:t>
            </a:r>
            <a:endParaRPr lang="en-US" sz="1600"/>
          </a:p>
        </p:txBody>
      </p:sp>
      <p:sp>
        <p:nvSpPr>
          <p:cNvPr id="6" name="Rettangolo con angoli arrotondati 5">
            <a:extLst>
              <a:ext uri="{FF2B5EF4-FFF2-40B4-BE49-F238E27FC236}">
                <a16:creationId xmlns:a16="http://schemas.microsoft.com/office/drawing/2014/main" id="{AA305781-CB4A-61F9-CE2A-3BCF9435F38F}"/>
              </a:ext>
            </a:extLst>
          </p:cNvPr>
          <p:cNvSpPr/>
          <p:nvPr/>
        </p:nvSpPr>
        <p:spPr>
          <a:xfrm>
            <a:off x="2573193" y="1552636"/>
            <a:ext cx="2438504" cy="365861"/>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CAPEX </a:t>
            </a:r>
            <a:r>
              <a:rPr lang="it-IT" sz="1600">
                <a:sym typeface="Wingdings" panose="05000000000000000000" pitchFamily="2" charset="2"/>
              </a:rPr>
              <a:t>= 4-5 k€/(m</a:t>
            </a:r>
            <a:r>
              <a:rPr lang="it-IT" sz="1600" baseline="30000">
                <a:sym typeface="Wingdings" panose="05000000000000000000" pitchFamily="2" charset="2"/>
              </a:rPr>
              <a:t>3</a:t>
            </a:r>
            <a:r>
              <a:rPr lang="it-IT" sz="1600">
                <a:sym typeface="Wingdings" panose="05000000000000000000" pitchFamily="2" charset="2"/>
              </a:rPr>
              <a:t>/h)</a:t>
            </a:r>
            <a:endParaRPr lang="en-US" sz="1600"/>
          </a:p>
        </p:txBody>
      </p:sp>
      <p:sp>
        <p:nvSpPr>
          <p:cNvPr id="7" name="Rettangolo con angoli arrotondati 6">
            <a:extLst>
              <a:ext uri="{FF2B5EF4-FFF2-40B4-BE49-F238E27FC236}">
                <a16:creationId xmlns:a16="http://schemas.microsoft.com/office/drawing/2014/main" id="{70D6A85A-E67E-A00A-EFEA-64FF215CE6C9}"/>
              </a:ext>
            </a:extLst>
          </p:cNvPr>
          <p:cNvSpPr/>
          <p:nvPr/>
        </p:nvSpPr>
        <p:spPr>
          <a:xfrm>
            <a:off x="2675015" y="5542293"/>
            <a:ext cx="2234860" cy="468486"/>
          </a:xfrm>
          <a:prstGeom prst="roundRect">
            <a:avLst/>
          </a:prstGeom>
          <a:solidFill>
            <a:srgbClr val="D0EB6F"/>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CAPEX </a:t>
            </a:r>
            <a:r>
              <a:rPr lang="it-IT" sz="1600">
                <a:sym typeface="Wingdings" panose="05000000000000000000" pitchFamily="2" charset="2"/>
              </a:rPr>
              <a:t>= 4.5 k€/(m</a:t>
            </a:r>
            <a:r>
              <a:rPr lang="it-IT" sz="1600" baseline="30000">
                <a:sym typeface="Wingdings" panose="05000000000000000000" pitchFamily="2" charset="2"/>
              </a:rPr>
              <a:t>3</a:t>
            </a:r>
            <a:r>
              <a:rPr lang="it-IT" sz="1600">
                <a:sym typeface="Wingdings" panose="05000000000000000000" pitchFamily="2" charset="2"/>
              </a:rPr>
              <a:t>/h) </a:t>
            </a:r>
            <a:endParaRPr lang="en-US" sz="1600"/>
          </a:p>
        </p:txBody>
      </p:sp>
      <p:sp>
        <p:nvSpPr>
          <p:cNvPr id="8" name="Rettangolo con angoli arrotondati 7">
            <a:extLst>
              <a:ext uri="{FF2B5EF4-FFF2-40B4-BE49-F238E27FC236}">
                <a16:creationId xmlns:a16="http://schemas.microsoft.com/office/drawing/2014/main" id="{5AE49140-0046-6A7E-C615-909710331B23}"/>
              </a:ext>
            </a:extLst>
          </p:cNvPr>
          <p:cNvSpPr/>
          <p:nvPr/>
        </p:nvSpPr>
        <p:spPr>
          <a:xfrm>
            <a:off x="5409333" y="6353449"/>
            <a:ext cx="2255240" cy="416402"/>
          </a:xfrm>
          <a:prstGeom prst="roundRect">
            <a:avLst/>
          </a:prstGeom>
          <a:solidFill>
            <a:srgbClr val="92D050"/>
          </a:solidFill>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a:t>CAPEX </a:t>
            </a:r>
            <a:r>
              <a:rPr lang="it-IT" sz="1600">
                <a:sym typeface="Wingdings" panose="05000000000000000000" pitchFamily="2" charset="2"/>
              </a:rPr>
              <a:t>= 6 k€/(m</a:t>
            </a:r>
            <a:r>
              <a:rPr lang="it-IT" sz="1600" baseline="30000">
                <a:sym typeface="Wingdings" panose="05000000000000000000" pitchFamily="2" charset="2"/>
              </a:rPr>
              <a:t>3</a:t>
            </a:r>
            <a:r>
              <a:rPr lang="it-IT" sz="1600">
                <a:sym typeface="Wingdings" panose="05000000000000000000" pitchFamily="2" charset="2"/>
              </a:rPr>
              <a:t>/h) </a:t>
            </a:r>
            <a:endParaRPr lang="en-US" sz="1600"/>
          </a:p>
        </p:txBody>
      </p:sp>
    </p:spTree>
    <p:extLst>
      <p:ext uri="{BB962C8B-B14F-4D97-AF65-F5344CB8AC3E}">
        <p14:creationId xmlns:p14="http://schemas.microsoft.com/office/powerpoint/2010/main" val="5959952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400">
                <a:solidFill>
                  <a:schemeClr val="tx2"/>
                </a:solidFill>
              </a:rPr>
              <a:t>GDP growth rates projections</a:t>
            </a:r>
          </a:p>
        </p:txBody>
      </p:sp>
      <p:sp>
        <p:nvSpPr>
          <p:cNvPr id="2" name="CasellaDiTesto 1">
            <a:extLst>
              <a:ext uri="{FF2B5EF4-FFF2-40B4-BE49-F238E27FC236}">
                <a16:creationId xmlns:a16="http://schemas.microsoft.com/office/drawing/2014/main" id="{E25E7196-CB85-1B6E-4DAD-0031CAC7A09E}"/>
              </a:ext>
            </a:extLst>
          </p:cNvPr>
          <p:cNvSpPr txBox="1"/>
          <p:nvPr/>
        </p:nvSpPr>
        <p:spPr>
          <a:xfrm>
            <a:off x="2566684" y="1698251"/>
            <a:ext cx="3506456" cy="253916"/>
          </a:xfrm>
          <a:prstGeom prst="rect">
            <a:avLst/>
          </a:prstGeom>
          <a:noFill/>
        </p:spPr>
        <p:txBody>
          <a:bodyPr wrap="square" rtlCol="0">
            <a:spAutoFit/>
          </a:bodyPr>
          <a:lstStyle/>
          <a:p>
            <a:r>
              <a:rPr lang="it-IT" sz="1050"/>
              <a:t>Statistical Department of US Department of Energy</a:t>
            </a:r>
          </a:p>
        </p:txBody>
      </p:sp>
      <p:graphicFrame>
        <p:nvGraphicFramePr>
          <p:cNvPr id="18" name="s22sh3">
            <a:extLst>
              <a:ext uri="{FF2B5EF4-FFF2-40B4-BE49-F238E27FC236}">
                <a16:creationId xmlns:a16="http://schemas.microsoft.com/office/drawing/2014/main" id="{D2849070-FA9E-DBA7-711F-35588E2F6F83}"/>
              </a:ext>
            </a:extLst>
          </p:cNvPr>
          <p:cNvGraphicFramePr>
            <a:graphicFrameLocks noGrp="1"/>
          </p:cNvGraphicFramePr>
          <p:nvPr>
            <p:ph sz="quarter" idx="12"/>
            <p:extLst>
              <p:ext uri="{D42A27DB-BD31-4B8C-83A1-F6EECF244321}">
                <p14:modId xmlns:p14="http://schemas.microsoft.com/office/powerpoint/2010/main" val="543805290"/>
              </p:ext>
            </p:extLst>
          </p:nvPr>
        </p:nvGraphicFramePr>
        <p:xfrm>
          <a:off x="182562" y="2131987"/>
          <a:ext cx="4389438" cy="3097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s22sh4">
            <a:extLst>
              <a:ext uri="{FF2B5EF4-FFF2-40B4-BE49-F238E27FC236}">
                <a16:creationId xmlns:a16="http://schemas.microsoft.com/office/drawing/2014/main" id="{DA21ABBA-AF4F-C014-243F-FB5C3A589805}"/>
              </a:ext>
            </a:extLst>
          </p:cNvPr>
          <p:cNvGraphicFramePr>
            <a:graphicFrameLocks noGrp="1"/>
          </p:cNvGraphicFramePr>
          <p:nvPr>
            <p:ph sz="quarter" idx="13"/>
            <p:extLst>
              <p:ext uri="{D42A27DB-BD31-4B8C-83A1-F6EECF244321}">
                <p14:modId xmlns:p14="http://schemas.microsoft.com/office/powerpoint/2010/main" val="1227186675"/>
              </p:ext>
            </p:extLst>
          </p:nvPr>
        </p:nvGraphicFramePr>
        <p:xfrm>
          <a:off x="4686300" y="2113432"/>
          <a:ext cx="4022725" cy="3097213"/>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Placeholder 5">
            <a:extLst>
              <a:ext uri="{FF2B5EF4-FFF2-40B4-BE49-F238E27FC236}">
                <a16:creationId xmlns:a16="http://schemas.microsoft.com/office/drawing/2014/main" id="{0E33A144-FD52-5C94-12EA-B71EE7EE2826}"/>
              </a:ext>
            </a:extLst>
          </p:cNvPr>
          <p:cNvSpPr>
            <a:spLocks noGrp="1"/>
          </p:cNvSpPr>
          <p:nvPr>
            <p:ph type="body" sz="quarter" idx="17"/>
          </p:nvPr>
        </p:nvSpPr>
        <p:spPr>
          <a:xfrm>
            <a:off x="685800" y="1887871"/>
            <a:ext cx="3587262" cy="488231"/>
          </a:xfrm>
        </p:spPr>
        <p:txBody>
          <a:bodyPr/>
          <a:lstStyle/>
          <a:p>
            <a:pPr marL="0">
              <a:lnSpc>
                <a:spcPct val="90000"/>
              </a:lnSpc>
              <a:spcBef>
                <a:spcPts val="0"/>
              </a:spcBef>
            </a:pPr>
            <a:r>
              <a:rPr lang="en-US" b="1">
                <a:solidFill>
                  <a:sysClr val="windowText" lastClr="000000"/>
                </a:solidFill>
                <a:cs typeface="Arial" panose="020B0604020202020204" pitchFamily="34" charset="0"/>
              </a:rPr>
              <a:t>Average annual percentage change in GDP, OECD</a:t>
            </a:r>
          </a:p>
          <a:p>
            <a:pPr marL="0">
              <a:lnSpc>
                <a:spcPct val="90000"/>
              </a:lnSpc>
              <a:spcBef>
                <a:spcPts val="0"/>
              </a:spcBef>
            </a:pPr>
            <a:r>
              <a:rPr lang="en-US" sz="1100">
                <a:solidFill>
                  <a:sysClr val="windowText" lastClr="000000"/>
                </a:solidFill>
                <a:cs typeface="Arial" panose="020B0604020202020204" pitchFamily="34" charset="0"/>
              </a:rPr>
              <a:t>2020–2050</a:t>
            </a:r>
          </a:p>
        </p:txBody>
      </p:sp>
      <p:sp>
        <p:nvSpPr>
          <p:cNvPr id="21" name="Rectangle 4">
            <a:extLst>
              <a:ext uri="{FF2B5EF4-FFF2-40B4-BE49-F238E27FC236}">
                <a16:creationId xmlns:a16="http://schemas.microsoft.com/office/drawing/2014/main" id="{D4FB7455-D70F-B288-B28C-65B7A1263395}"/>
              </a:ext>
            </a:extLst>
          </p:cNvPr>
          <p:cNvSpPr/>
          <p:nvPr/>
        </p:nvSpPr>
        <p:spPr>
          <a:xfrm>
            <a:off x="4776300" y="2049344"/>
            <a:ext cx="3784795" cy="318549"/>
          </a:xfrm>
          <a:prstGeom prst="rect">
            <a:avLst/>
          </a:prstGeom>
        </p:spPr>
        <p:txBody>
          <a:bodyPr wrap="square" lIns="0" tIns="0" bIns="0" anchor="b" anchorCtr="0">
            <a:spAutoFit/>
          </a:bodyPr>
          <a:lstStyle/>
          <a:p>
            <a:pPr indent="-342900">
              <a:lnSpc>
                <a:spcPct val="90000"/>
              </a:lnSpc>
              <a:spcBef>
                <a:spcPts val="0"/>
              </a:spcBef>
            </a:pPr>
            <a:r>
              <a:rPr lang="en-US" sz="1200" b="1">
                <a:solidFill>
                  <a:sysClr val="windowText" lastClr="000000"/>
                </a:solidFill>
                <a:latin typeface="+mn-lt"/>
                <a:cs typeface="Arial" panose="020B0604020202020204" pitchFamily="34" charset="0"/>
              </a:rPr>
              <a:t>Average annual percentage change in GDP, non-OECD</a:t>
            </a:r>
          </a:p>
          <a:p>
            <a:pPr indent="-342900">
              <a:lnSpc>
                <a:spcPct val="90000"/>
              </a:lnSpc>
              <a:spcBef>
                <a:spcPts val="0"/>
              </a:spcBef>
            </a:pPr>
            <a:r>
              <a:rPr lang="en-US" sz="1100">
                <a:solidFill>
                  <a:sysClr val="windowText" lastClr="000000"/>
                </a:solidFill>
                <a:latin typeface="+mn-lt"/>
                <a:cs typeface="Arial" panose="020B0604020202020204" pitchFamily="34" charset="0"/>
              </a:rPr>
              <a:t>2020–2050</a:t>
            </a:r>
          </a:p>
        </p:txBody>
      </p:sp>
      <p:sp>
        <p:nvSpPr>
          <p:cNvPr id="3" name="Rettangolo con angoli arrotondati 2">
            <a:extLst>
              <a:ext uri="{FF2B5EF4-FFF2-40B4-BE49-F238E27FC236}">
                <a16:creationId xmlns:a16="http://schemas.microsoft.com/office/drawing/2014/main" id="{35D82BEB-F60B-1798-B17F-5B737B13B4FF}"/>
              </a:ext>
            </a:extLst>
          </p:cNvPr>
          <p:cNvSpPr/>
          <p:nvPr/>
        </p:nvSpPr>
        <p:spPr>
          <a:xfrm>
            <a:off x="528315" y="5274733"/>
            <a:ext cx="8087370" cy="13538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a:t>GDP is expected to grow by 2050 (annual percentage change ranging from </a:t>
            </a:r>
            <a:r>
              <a:rPr lang="en-US" b="1" u="sng"/>
              <a:t>1.5 to 3.5 %, </a:t>
            </a:r>
            <a:r>
              <a:rPr lang="en-US"/>
              <a:t>depending on the area). For developed Countries the increase is limited whereas it may be significantly high for developing regions (e.g., Africa). This increase in GDP must be </a:t>
            </a:r>
            <a:r>
              <a:rPr lang="en-US" b="1" i="1" u="sng"/>
              <a:t>SUSTAINABLE</a:t>
            </a:r>
            <a:r>
              <a:rPr lang="en-US"/>
              <a:t> for the environment and mankind. </a:t>
            </a:r>
          </a:p>
        </p:txBody>
      </p:sp>
      <p:pic>
        <p:nvPicPr>
          <p:cNvPr id="5" name="Picture 14">
            <a:extLst>
              <a:ext uri="{FF2B5EF4-FFF2-40B4-BE49-F238E27FC236}">
                <a16:creationId xmlns:a16="http://schemas.microsoft.com/office/drawing/2014/main" id="{D946A7CA-6861-52DC-B400-16ED48E88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62" y="1524479"/>
            <a:ext cx="2157609" cy="440329"/>
          </a:xfrm>
          <a:prstGeom prst="rect">
            <a:avLst/>
          </a:prstGeom>
        </p:spPr>
      </p:pic>
      <p:sp>
        <p:nvSpPr>
          <p:cNvPr id="7" name="Segnaposto numero diapositiva 3">
            <a:extLst>
              <a:ext uri="{FF2B5EF4-FFF2-40B4-BE49-F238E27FC236}">
                <a16:creationId xmlns:a16="http://schemas.microsoft.com/office/drawing/2014/main" id="{9D5AB0BA-6EF5-235E-611D-48D7D5692A47}"/>
              </a:ext>
            </a:extLst>
          </p:cNvPr>
          <p:cNvSpPr>
            <a:spLocks noGrp="1"/>
          </p:cNvSpPr>
          <p:nvPr>
            <p:ph type="sldNum" sz="quarter" idx="4"/>
          </p:nvPr>
        </p:nvSpPr>
        <p:spPr>
          <a:xfrm>
            <a:off x="74756" y="1208845"/>
            <a:ext cx="384175" cy="365125"/>
          </a:xfrm>
        </p:spPr>
        <p:txBody>
          <a:bodyPr>
            <a:normAutofit/>
          </a:bodyPr>
          <a:lstStyle/>
          <a:p>
            <a:pPr>
              <a:defRPr/>
            </a:pPr>
            <a:fld id="{84948DD1-5963-4816-BE5A-05BCCCAC15E0}" type="slidenum">
              <a:rPr lang="en-US" sz="1200" smtClean="0">
                <a:solidFill>
                  <a:schemeClr val="bg1"/>
                </a:solidFill>
                <a:latin typeface="Arial" panose="020B0604020202020204" pitchFamily="34" charset="0"/>
                <a:cs typeface="Arial" panose="020B0604020202020204" pitchFamily="34" charset="0"/>
              </a:rPr>
              <a:pPr>
                <a:defRPr/>
              </a:pPr>
              <a:t>4</a:t>
            </a:fld>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820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09600" y="273050"/>
            <a:ext cx="8077200" cy="869950"/>
          </a:xfrm>
        </p:spPr>
        <p:txBody>
          <a:bodyPr vert="horz" anchor="ctr">
            <a:normAutofit/>
          </a:bodyPr>
          <a:lstStyle/>
          <a:p>
            <a:r>
              <a:rPr lang="it-IT"/>
              <a:t>CO</a:t>
            </a:r>
            <a:r>
              <a:rPr lang="it-IT" baseline="-25000"/>
              <a:t>2</a:t>
            </a:r>
            <a:r>
              <a:rPr lang="it-IT"/>
              <a:t> Capture from Biogas</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0" y="1272222"/>
            <a:ext cx="533400" cy="244476"/>
          </a:xfrm>
        </p:spPr>
        <p:txBody>
          <a:bodyPr vert="horz" anchor="ctr" anchorCtr="0">
            <a:normAutofit/>
          </a:bodyPr>
          <a:lstStyle/>
          <a:p>
            <a:pPr>
              <a:lnSpc>
                <a:spcPct val="90000"/>
              </a:lnSpc>
              <a:spcAft>
                <a:spcPts val="600"/>
              </a:spcAft>
              <a:defRPr/>
            </a:pPr>
            <a:fld id="{E1F2B20A-7852-423A-AD9B-2C5A79B102AF}" type="slidenum">
              <a:rPr lang="it-IT" sz="1100" smtClean="0"/>
              <a:pPr>
                <a:lnSpc>
                  <a:spcPct val="90000"/>
                </a:lnSpc>
                <a:spcAft>
                  <a:spcPts val="600"/>
                </a:spcAft>
                <a:defRPr/>
              </a:pPr>
              <a:t>40</a:t>
            </a:fld>
            <a:endParaRPr lang="it-IT" sz="1100"/>
          </a:p>
        </p:txBody>
      </p:sp>
      <p:sp>
        <p:nvSpPr>
          <p:cNvPr id="4" name="Rettangolo con angoli arrotondati 3">
            <a:extLst>
              <a:ext uri="{FF2B5EF4-FFF2-40B4-BE49-F238E27FC236}">
                <a16:creationId xmlns:a16="http://schemas.microsoft.com/office/drawing/2014/main" id="{234F0CA9-4EB6-3D6E-9129-FE0BC15B7EA9}"/>
              </a:ext>
            </a:extLst>
          </p:cNvPr>
          <p:cNvSpPr/>
          <p:nvPr/>
        </p:nvSpPr>
        <p:spPr>
          <a:xfrm>
            <a:off x="89868" y="1625548"/>
            <a:ext cx="4911899" cy="1163372"/>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CO</a:t>
            </a:r>
            <a:r>
              <a:rPr lang="en-US" sz="1600" baseline="-25000"/>
              <a:t>2</a:t>
            </a:r>
            <a:r>
              <a:rPr lang="en-US" sz="1600"/>
              <a:t> is withdrawn as a by-product of the </a:t>
            </a:r>
            <a:r>
              <a:rPr lang="en-US" sz="1600" b="1" i="1"/>
              <a:t>biogas upgrading unit</a:t>
            </a:r>
            <a:r>
              <a:rPr lang="en-US" sz="1600"/>
              <a:t>, which selectively separates the methane from the carbon dioxide.</a:t>
            </a:r>
          </a:p>
        </p:txBody>
      </p:sp>
      <p:sp>
        <p:nvSpPr>
          <p:cNvPr id="12" name="Rettangolo con angoli arrotondati 11">
            <a:extLst>
              <a:ext uri="{FF2B5EF4-FFF2-40B4-BE49-F238E27FC236}">
                <a16:creationId xmlns:a16="http://schemas.microsoft.com/office/drawing/2014/main" id="{9126E8F7-7AA9-5826-3340-52827D000D43}"/>
              </a:ext>
            </a:extLst>
          </p:cNvPr>
          <p:cNvSpPr/>
          <p:nvPr/>
        </p:nvSpPr>
        <p:spPr>
          <a:xfrm>
            <a:off x="3057236" y="4722450"/>
            <a:ext cx="5572260" cy="8185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t>The biogas is a gaseous compound obtained from the anaerobic digestion (AD) process of several types of organic biomasses. </a:t>
            </a:r>
          </a:p>
        </p:txBody>
      </p:sp>
      <p:pic>
        <p:nvPicPr>
          <p:cNvPr id="5" name="Immagine 4">
            <a:extLst>
              <a:ext uri="{FF2B5EF4-FFF2-40B4-BE49-F238E27FC236}">
                <a16:creationId xmlns:a16="http://schemas.microsoft.com/office/drawing/2014/main" id="{168861A9-9C13-D844-EB86-2C05D8C2BF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5" b="-1"/>
          <a:stretch/>
        </p:blipFill>
        <p:spPr>
          <a:xfrm>
            <a:off x="3584449" y="3066458"/>
            <a:ext cx="3383279" cy="1325150"/>
          </a:xfrm>
          <a:prstGeom prst="rect">
            <a:avLst/>
          </a:prstGeom>
          <a:ln w="28575">
            <a:solidFill>
              <a:schemeClr val="bg2">
                <a:lumMod val="50000"/>
              </a:schemeClr>
            </a:solidFill>
          </a:ln>
        </p:spPr>
      </p:pic>
      <p:pic>
        <p:nvPicPr>
          <p:cNvPr id="6" name="Immagine 5">
            <a:extLst>
              <a:ext uri="{FF2B5EF4-FFF2-40B4-BE49-F238E27FC236}">
                <a16:creationId xmlns:a16="http://schemas.microsoft.com/office/drawing/2014/main" id="{E46673AF-7CB7-CCC3-BB98-1D917A2F9AD8}"/>
              </a:ext>
            </a:extLst>
          </p:cNvPr>
          <p:cNvPicPr>
            <a:picLocks noChangeAspect="1"/>
          </p:cNvPicPr>
          <p:nvPr/>
        </p:nvPicPr>
        <p:blipFill rotWithShape="1">
          <a:blip r:embed="rId4">
            <a:extLst>
              <a:ext uri="{28A0092B-C50C-407E-A947-70E740481C1C}">
                <a14:useLocalDpi xmlns:a14="http://schemas.microsoft.com/office/drawing/2010/main" val="0"/>
              </a:ext>
            </a:extLst>
          </a:blip>
          <a:srcRect l="2303" t="30364" r="263" b="34046"/>
          <a:stretch/>
        </p:blipFill>
        <p:spPr>
          <a:xfrm>
            <a:off x="0" y="5383824"/>
            <a:ext cx="4179750" cy="1483412"/>
          </a:xfrm>
          <a:prstGeom prst="rect">
            <a:avLst/>
          </a:prstGeom>
        </p:spPr>
      </p:pic>
      <p:sp>
        <p:nvSpPr>
          <p:cNvPr id="7" name="Freccia curva 6">
            <a:extLst>
              <a:ext uri="{FF2B5EF4-FFF2-40B4-BE49-F238E27FC236}">
                <a16:creationId xmlns:a16="http://schemas.microsoft.com/office/drawing/2014/main" id="{5A1D2201-A9B8-5573-C51F-73417846B590}"/>
              </a:ext>
            </a:extLst>
          </p:cNvPr>
          <p:cNvSpPr/>
          <p:nvPr/>
        </p:nvSpPr>
        <p:spPr>
          <a:xfrm>
            <a:off x="1197864" y="3408628"/>
            <a:ext cx="2478966" cy="2020824"/>
          </a:xfrm>
          <a:prstGeom prst="bentArrow">
            <a:avLst>
              <a:gd name="adj1" fmla="val 25000"/>
              <a:gd name="adj2" fmla="val 5546"/>
              <a:gd name="adj3" fmla="val 14000"/>
              <a:gd name="adj4" fmla="val 46659"/>
            </a:avLst>
          </a:prstGeom>
          <a:solidFill>
            <a:schemeClr val="accent5">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8" name="Immagine 7" descr="Immagine che contiene interni&#10;&#10;Descrizione generata automaticamente">
            <a:extLst>
              <a:ext uri="{FF2B5EF4-FFF2-40B4-BE49-F238E27FC236}">
                <a16:creationId xmlns:a16="http://schemas.microsoft.com/office/drawing/2014/main" id="{A5BBC915-E809-0EDB-785F-A781200E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719" y="3066458"/>
            <a:ext cx="363301" cy="402790"/>
          </a:xfrm>
          <a:prstGeom prst="rect">
            <a:avLst/>
          </a:prstGeom>
        </p:spPr>
      </p:pic>
      <p:pic>
        <p:nvPicPr>
          <p:cNvPr id="9" name="Immagine 8" descr="Immagine che contiene interni&#10;&#10;Descrizione generata automaticamente">
            <a:extLst>
              <a:ext uri="{FF2B5EF4-FFF2-40B4-BE49-F238E27FC236}">
                <a16:creationId xmlns:a16="http://schemas.microsoft.com/office/drawing/2014/main" id="{0990909A-2A5C-B04F-BD28-74D8F23D0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909" y="3227605"/>
            <a:ext cx="363301" cy="402790"/>
          </a:xfrm>
          <a:prstGeom prst="rect">
            <a:avLst/>
          </a:prstGeom>
        </p:spPr>
      </p:pic>
      <p:pic>
        <p:nvPicPr>
          <p:cNvPr id="10" name="Immagine 9" descr="Immagine che contiene interni&#10;&#10;Descrizione generata automaticamente">
            <a:extLst>
              <a:ext uri="{FF2B5EF4-FFF2-40B4-BE49-F238E27FC236}">
                <a16:creationId xmlns:a16="http://schemas.microsoft.com/office/drawing/2014/main" id="{AD9DE32F-92EF-57C9-9E67-F61B5DC00D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98" y="3353991"/>
            <a:ext cx="363301" cy="402790"/>
          </a:xfrm>
          <a:prstGeom prst="rect">
            <a:avLst/>
          </a:prstGeom>
        </p:spPr>
      </p:pic>
      <p:pic>
        <p:nvPicPr>
          <p:cNvPr id="13" name="Immagine 12">
            <a:extLst>
              <a:ext uri="{FF2B5EF4-FFF2-40B4-BE49-F238E27FC236}">
                <a16:creationId xmlns:a16="http://schemas.microsoft.com/office/drawing/2014/main" id="{00B85B01-7BD8-35B8-5AF7-94EE70122D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18" y="3667375"/>
            <a:ext cx="582976" cy="437232"/>
          </a:xfrm>
          <a:prstGeom prst="rect">
            <a:avLst/>
          </a:prstGeom>
        </p:spPr>
      </p:pic>
      <p:pic>
        <p:nvPicPr>
          <p:cNvPr id="15" name="Immagine 14">
            <a:extLst>
              <a:ext uri="{FF2B5EF4-FFF2-40B4-BE49-F238E27FC236}">
                <a16:creationId xmlns:a16="http://schemas.microsoft.com/office/drawing/2014/main" id="{16970835-AE52-6668-5118-BBB4DC2AB7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136" y="3729033"/>
            <a:ext cx="582976" cy="437232"/>
          </a:xfrm>
          <a:prstGeom prst="rect">
            <a:avLst/>
          </a:prstGeom>
        </p:spPr>
      </p:pic>
      <p:pic>
        <p:nvPicPr>
          <p:cNvPr id="16" name="Immagine 15">
            <a:extLst>
              <a:ext uri="{FF2B5EF4-FFF2-40B4-BE49-F238E27FC236}">
                <a16:creationId xmlns:a16="http://schemas.microsoft.com/office/drawing/2014/main" id="{9F52E70F-6C4A-B49E-1640-E23DEBAEC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136" y="4195448"/>
            <a:ext cx="582976" cy="437232"/>
          </a:xfrm>
          <a:prstGeom prst="rect">
            <a:avLst/>
          </a:prstGeom>
        </p:spPr>
      </p:pic>
      <p:sp>
        <p:nvSpPr>
          <p:cNvPr id="17" name="Freccia a destra 16">
            <a:extLst>
              <a:ext uri="{FF2B5EF4-FFF2-40B4-BE49-F238E27FC236}">
                <a16:creationId xmlns:a16="http://schemas.microsoft.com/office/drawing/2014/main" id="{4B8AF19F-066A-B868-9CA6-A326E9855850}"/>
              </a:ext>
            </a:extLst>
          </p:cNvPr>
          <p:cNvSpPr/>
          <p:nvPr/>
        </p:nvSpPr>
        <p:spPr>
          <a:xfrm>
            <a:off x="6962996" y="4104607"/>
            <a:ext cx="884400" cy="218616"/>
          </a:xfrm>
          <a:prstGeom prst="rightArrow">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20A0594A-DA98-8911-FEE8-D3D788F51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139" y="1496955"/>
            <a:ext cx="1828112" cy="1552578"/>
          </a:xfrm>
          <a:prstGeom prst="rect">
            <a:avLst/>
          </a:prstGeom>
        </p:spPr>
      </p:pic>
      <p:sp>
        <p:nvSpPr>
          <p:cNvPr id="19" name="Freccia curva 18">
            <a:extLst>
              <a:ext uri="{FF2B5EF4-FFF2-40B4-BE49-F238E27FC236}">
                <a16:creationId xmlns:a16="http://schemas.microsoft.com/office/drawing/2014/main" id="{0DDB6D8B-1885-65AD-DCDD-79174FEDD7C6}"/>
              </a:ext>
            </a:extLst>
          </p:cNvPr>
          <p:cNvSpPr/>
          <p:nvPr/>
        </p:nvSpPr>
        <p:spPr>
          <a:xfrm>
            <a:off x="4926656" y="2753392"/>
            <a:ext cx="2461695" cy="658908"/>
          </a:xfrm>
          <a:prstGeom prst="bentArrow">
            <a:avLst>
              <a:gd name="adj1" fmla="val 25000"/>
              <a:gd name="adj2" fmla="val 5546"/>
              <a:gd name="adj3" fmla="val 14000"/>
              <a:gd name="adj4" fmla="val 46659"/>
            </a:avLst>
          </a:prstGeom>
          <a:solidFill>
            <a:schemeClr val="accent5">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CasellaDiTesto 19">
            <a:extLst>
              <a:ext uri="{FF2B5EF4-FFF2-40B4-BE49-F238E27FC236}">
                <a16:creationId xmlns:a16="http://schemas.microsoft.com/office/drawing/2014/main" id="{095CE22E-C022-CE9A-3DF6-B9F963B69620}"/>
              </a:ext>
            </a:extLst>
          </p:cNvPr>
          <p:cNvSpPr txBox="1"/>
          <p:nvPr/>
        </p:nvSpPr>
        <p:spPr>
          <a:xfrm>
            <a:off x="5557909" y="2450366"/>
            <a:ext cx="1239358" cy="338554"/>
          </a:xfrm>
          <a:prstGeom prst="rect">
            <a:avLst/>
          </a:prstGeom>
          <a:noFill/>
        </p:spPr>
        <p:txBody>
          <a:bodyPr wrap="square" rtlCol="0">
            <a:spAutoFit/>
          </a:bodyPr>
          <a:lstStyle/>
          <a:p>
            <a:r>
              <a:rPr lang="it-IT" sz="1600">
                <a:solidFill>
                  <a:schemeClr val="dk1"/>
                </a:solidFill>
                <a:latin typeface="+mn-lt"/>
                <a:cs typeface="+mn-cs"/>
              </a:rPr>
              <a:t>Bio-methane</a:t>
            </a:r>
          </a:p>
        </p:txBody>
      </p:sp>
      <p:sp>
        <p:nvSpPr>
          <p:cNvPr id="21" name="CasellaDiTesto 20">
            <a:extLst>
              <a:ext uri="{FF2B5EF4-FFF2-40B4-BE49-F238E27FC236}">
                <a16:creationId xmlns:a16="http://schemas.microsoft.com/office/drawing/2014/main" id="{EA1333B0-F715-95C5-2EF8-8A7A853EC57E}"/>
              </a:ext>
            </a:extLst>
          </p:cNvPr>
          <p:cNvSpPr txBox="1"/>
          <p:nvPr/>
        </p:nvSpPr>
        <p:spPr>
          <a:xfrm>
            <a:off x="7116074" y="4279805"/>
            <a:ext cx="582976" cy="338554"/>
          </a:xfrm>
          <a:prstGeom prst="rect">
            <a:avLst/>
          </a:prstGeom>
          <a:noFill/>
        </p:spPr>
        <p:txBody>
          <a:bodyPr wrap="square" rtlCol="0">
            <a:spAutoFit/>
          </a:bodyPr>
          <a:lstStyle/>
          <a:p>
            <a:r>
              <a:rPr lang="it-IT" sz="1600">
                <a:solidFill>
                  <a:schemeClr val="dk1"/>
                </a:solidFill>
                <a:latin typeface="+mn-lt"/>
                <a:cs typeface="+mn-cs"/>
              </a:rPr>
              <a:t>CO</a:t>
            </a:r>
            <a:r>
              <a:rPr lang="it-IT" sz="1600" baseline="-25000">
                <a:solidFill>
                  <a:schemeClr val="dk1"/>
                </a:solidFill>
                <a:latin typeface="+mn-lt"/>
                <a:cs typeface="+mn-cs"/>
              </a:rPr>
              <a:t>2</a:t>
            </a:r>
          </a:p>
        </p:txBody>
      </p:sp>
      <p:sp>
        <p:nvSpPr>
          <p:cNvPr id="22" name="CasellaDiTesto 21">
            <a:extLst>
              <a:ext uri="{FF2B5EF4-FFF2-40B4-BE49-F238E27FC236}">
                <a16:creationId xmlns:a16="http://schemas.microsoft.com/office/drawing/2014/main" id="{D1B0463A-0EBD-9569-8E9A-0295F2F85126}"/>
              </a:ext>
            </a:extLst>
          </p:cNvPr>
          <p:cNvSpPr txBox="1"/>
          <p:nvPr/>
        </p:nvSpPr>
        <p:spPr>
          <a:xfrm>
            <a:off x="1444950" y="3955964"/>
            <a:ext cx="804474" cy="338554"/>
          </a:xfrm>
          <a:prstGeom prst="rect">
            <a:avLst/>
          </a:prstGeom>
          <a:noFill/>
        </p:spPr>
        <p:txBody>
          <a:bodyPr wrap="square" rtlCol="0">
            <a:spAutoFit/>
          </a:bodyPr>
          <a:lstStyle/>
          <a:p>
            <a:r>
              <a:rPr lang="it-IT" sz="1600">
                <a:solidFill>
                  <a:schemeClr val="dk1"/>
                </a:solidFill>
                <a:latin typeface="+mn-lt"/>
                <a:cs typeface="+mn-cs"/>
              </a:rPr>
              <a:t>Biogas</a:t>
            </a:r>
          </a:p>
        </p:txBody>
      </p:sp>
      <p:sp>
        <p:nvSpPr>
          <p:cNvPr id="11" name="Rettangolo con angoli arrotondati 10">
            <a:extLst>
              <a:ext uri="{FF2B5EF4-FFF2-40B4-BE49-F238E27FC236}">
                <a16:creationId xmlns:a16="http://schemas.microsoft.com/office/drawing/2014/main" id="{3C4CE193-82E5-92C1-D493-91A6163E7526}"/>
              </a:ext>
            </a:extLst>
          </p:cNvPr>
          <p:cNvSpPr/>
          <p:nvPr/>
        </p:nvSpPr>
        <p:spPr>
          <a:xfrm>
            <a:off x="3975329" y="5777524"/>
            <a:ext cx="5168671" cy="910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The collected CO</a:t>
            </a:r>
            <a:r>
              <a:rPr lang="en-US" sz="1600" baseline="-25000"/>
              <a:t>2</a:t>
            </a:r>
            <a:r>
              <a:rPr lang="en-US" sz="1600"/>
              <a:t> maybe combined with the H</a:t>
            </a:r>
            <a:r>
              <a:rPr lang="en-US" sz="1600" baseline="-25000"/>
              <a:t>2</a:t>
            </a:r>
            <a:r>
              <a:rPr lang="en-US" sz="1600"/>
              <a:t> produced by electrolysis using the excess renewable energy, producing methane, featured by a net-zero environmental impact.</a:t>
            </a:r>
          </a:p>
        </p:txBody>
      </p:sp>
    </p:spTree>
    <p:extLst>
      <p:ext uri="{BB962C8B-B14F-4D97-AF65-F5344CB8AC3E}">
        <p14:creationId xmlns:p14="http://schemas.microsoft.com/office/powerpoint/2010/main" val="376950324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Green and blue </a:t>
            </a:r>
            <a:r>
              <a:rPr lang="it-IT" err="1"/>
              <a:t>hydrogen</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41</a:t>
            </a:fld>
            <a:endParaRPr lang="it-IT"/>
          </a:p>
        </p:txBody>
      </p:sp>
      <p:pic>
        <p:nvPicPr>
          <p:cNvPr id="4" name="Immagine 3">
            <a:extLst>
              <a:ext uri="{FF2B5EF4-FFF2-40B4-BE49-F238E27FC236}">
                <a16:creationId xmlns:a16="http://schemas.microsoft.com/office/drawing/2014/main" id="{6C3F60D4-CEBD-3488-FCBE-534206E4E239}"/>
              </a:ext>
            </a:extLst>
          </p:cNvPr>
          <p:cNvPicPr>
            <a:picLocks noChangeAspect="1"/>
          </p:cNvPicPr>
          <p:nvPr/>
        </p:nvPicPr>
        <p:blipFill>
          <a:blip r:embed="rId2"/>
          <a:stretch>
            <a:fillRect/>
          </a:stretch>
        </p:blipFill>
        <p:spPr>
          <a:xfrm>
            <a:off x="100884" y="2322975"/>
            <a:ext cx="4741084" cy="3593561"/>
          </a:xfrm>
          <a:prstGeom prst="rect">
            <a:avLst/>
          </a:prstGeom>
        </p:spPr>
      </p:pic>
      <p:pic>
        <p:nvPicPr>
          <p:cNvPr id="5" name="Immagine 4">
            <a:extLst>
              <a:ext uri="{FF2B5EF4-FFF2-40B4-BE49-F238E27FC236}">
                <a16:creationId xmlns:a16="http://schemas.microsoft.com/office/drawing/2014/main" id="{A2205D21-7195-3B07-4E6D-48C6047B80CF}"/>
              </a:ext>
            </a:extLst>
          </p:cNvPr>
          <p:cNvPicPr>
            <a:picLocks noChangeAspect="1"/>
          </p:cNvPicPr>
          <p:nvPr/>
        </p:nvPicPr>
        <p:blipFill rotWithShape="1">
          <a:blip r:embed="rId3"/>
          <a:srcRect l="-190"/>
          <a:stretch/>
        </p:blipFill>
        <p:spPr>
          <a:xfrm>
            <a:off x="4841968" y="3055050"/>
            <a:ext cx="4302032" cy="2384002"/>
          </a:xfrm>
          <a:prstGeom prst="rect">
            <a:avLst/>
          </a:prstGeom>
        </p:spPr>
      </p:pic>
      <p:pic>
        <p:nvPicPr>
          <p:cNvPr id="6" name="Immagine 5">
            <a:extLst>
              <a:ext uri="{FF2B5EF4-FFF2-40B4-BE49-F238E27FC236}">
                <a16:creationId xmlns:a16="http://schemas.microsoft.com/office/drawing/2014/main" id="{64D89941-1A5F-FA15-9E3D-CABDFF7CC767}"/>
              </a:ext>
            </a:extLst>
          </p:cNvPr>
          <p:cNvPicPr>
            <a:picLocks noChangeAspect="1"/>
          </p:cNvPicPr>
          <p:nvPr/>
        </p:nvPicPr>
        <p:blipFill rotWithShape="1">
          <a:blip r:embed="rId4"/>
          <a:srcRect t="48670" r="50363"/>
          <a:stretch/>
        </p:blipFill>
        <p:spPr>
          <a:xfrm>
            <a:off x="4773347" y="1516699"/>
            <a:ext cx="2276047" cy="1136146"/>
          </a:xfrm>
          <a:prstGeom prst="rect">
            <a:avLst/>
          </a:prstGeom>
        </p:spPr>
      </p:pic>
      <p:pic>
        <p:nvPicPr>
          <p:cNvPr id="8" name="Immagine 7">
            <a:extLst>
              <a:ext uri="{FF2B5EF4-FFF2-40B4-BE49-F238E27FC236}">
                <a16:creationId xmlns:a16="http://schemas.microsoft.com/office/drawing/2014/main" id="{61FDC01F-F034-E972-3D3B-A32B495C6BCE}"/>
              </a:ext>
            </a:extLst>
          </p:cNvPr>
          <p:cNvPicPr>
            <a:picLocks noChangeAspect="1"/>
          </p:cNvPicPr>
          <p:nvPr/>
        </p:nvPicPr>
        <p:blipFill rotWithShape="1">
          <a:blip r:embed="rId4"/>
          <a:srcRect r="50526" b="51438"/>
          <a:stretch/>
        </p:blipFill>
        <p:spPr>
          <a:xfrm>
            <a:off x="102210" y="1497815"/>
            <a:ext cx="1818869" cy="861801"/>
          </a:xfrm>
          <a:prstGeom prst="rect">
            <a:avLst/>
          </a:prstGeom>
        </p:spPr>
      </p:pic>
      <p:pic>
        <p:nvPicPr>
          <p:cNvPr id="9" name="Immagine 8">
            <a:extLst>
              <a:ext uri="{FF2B5EF4-FFF2-40B4-BE49-F238E27FC236}">
                <a16:creationId xmlns:a16="http://schemas.microsoft.com/office/drawing/2014/main" id="{A4C7F476-1115-A3E0-91DB-B35C4E938DBC}"/>
              </a:ext>
            </a:extLst>
          </p:cNvPr>
          <p:cNvPicPr>
            <a:picLocks noChangeAspect="1"/>
          </p:cNvPicPr>
          <p:nvPr/>
        </p:nvPicPr>
        <p:blipFill rotWithShape="1">
          <a:blip r:embed="rId4"/>
          <a:srcRect l="50525" b="50000"/>
          <a:stretch/>
        </p:blipFill>
        <p:spPr>
          <a:xfrm>
            <a:off x="100883" y="5623582"/>
            <a:ext cx="2250869" cy="1098068"/>
          </a:xfrm>
          <a:prstGeom prst="rect">
            <a:avLst/>
          </a:prstGeom>
        </p:spPr>
      </p:pic>
      <p:pic>
        <p:nvPicPr>
          <p:cNvPr id="10" name="Immagine 9">
            <a:extLst>
              <a:ext uri="{FF2B5EF4-FFF2-40B4-BE49-F238E27FC236}">
                <a16:creationId xmlns:a16="http://schemas.microsoft.com/office/drawing/2014/main" id="{0D493EED-8EE5-E2DE-7787-8F10AF9447DB}"/>
              </a:ext>
            </a:extLst>
          </p:cNvPr>
          <p:cNvPicPr>
            <a:picLocks noChangeAspect="1"/>
          </p:cNvPicPr>
          <p:nvPr/>
        </p:nvPicPr>
        <p:blipFill rotWithShape="1">
          <a:blip r:embed="rId4"/>
          <a:srcRect l="50004" t="48868" r="-327" b="467"/>
          <a:stretch/>
        </p:blipFill>
        <p:spPr>
          <a:xfrm>
            <a:off x="2957178" y="5652226"/>
            <a:ext cx="2337836" cy="1136145"/>
          </a:xfrm>
          <a:prstGeom prst="rect">
            <a:avLst/>
          </a:prstGeom>
        </p:spPr>
      </p:pic>
      <p:sp>
        <p:nvSpPr>
          <p:cNvPr id="11" name="Ovale 10">
            <a:extLst>
              <a:ext uri="{FF2B5EF4-FFF2-40B4-BE49-F238E27FC236}">
                <a16:creationId xmlns:a16="http://schemas.microsoft.com/office/drawing/2014/main" id="{A9C2E218-3F63-321B-3D15-A5CE31644B8C}"/>
              </a:ext>
            </a:extLst>
          </p:cNvPr>
          <p:cNvSpPr/>
          <p:nvPr/>
        </p:nvSpPr>
        <p:spPr>
          <a:xfrm>
            <a:off x="100884" y="2943440"/>
            <a:ext cx="1427698" cy="606306"/>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5C86453E-21DE-7EBA-CC1C-AC8D06AC75C1}"/>
              </a:ext>
            </a:extLst>
          </p:cNvPr>
          <p:cNvSpPr/>
          <p:nvPr/>
        </p:nvSpPr>
        <p:spPr>
          <a:xfrm>
            <a:off x="1757577" y="2960117"/>
            <a:ext cx="1427698" cy="606306"/>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76BB2461-E6BC-EA5F-A308-6A71B42584F8}"/>
              </a:ext>
            </a:extLst>
          </p:cNvPr>
          <p:cNvSpPr/>
          <p:nvPr/>
        </p:nvSpPr>
        <p:spPr>
          <a:xfrm>
            <a:off x="100883" y="4465389"/>
            <a:ext cx="1427698" cy="606306"/>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E20AC12E-12C9-9740-0491-82D08A0E09E3}"/>
              </a:ext>
            </a:extLst>
          </p:cNvPr>
          <p:cNvSpPr/>
          <p:nvPr/>
        </p:nvSpPr>
        <p:spPr>
          <a:xfrm>
            <a:off x="1757577" y="3974375"/>
            <a:ext cx="1427698" cy="606306"/>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angoli arrotondati 15">
            <a:extLst>
              <a:ext uri="{FF2B5EF4-FFF2-40B4-BE49-F238E27FC236}">
                <a16:creationId xmlns:a16="http://schemas.microsoft.com/office/drawing/2014/main" id="{8DEB7066-1ACD-62E3-06FF-E7AF1EB578E6}"/>
              </a:ext>
            </a:extLst>
          </p:cNvPr>
          <p:cNvSpPr/>
          <p:nvPr/>
        </p:nvSpPr>
        <p:spPr>
          <a:xfrm>
            <a:off x="5433238" y="5623582"/>
            <a:ext cx="3587482" cy="1164789"/>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The hydrogen produced by renewables is called “</a:t>
            </a:r>
            <a:r>
              <a:rPr lang="en-US" sz="1600" b="1" dirty="0">
                <a:solidFill>
                  <a:srgbClr val="00B050"/>
                </a:solidFill>
              </a:rPr>
              <a:t>green</a:t>
            </a:r>
            <a:r>
              <a:rPr lang="en-US" sz="1600"/>
              <a:t>” whereas the one produced by fossil source is “</a:t>
            </a:r>
            <a:r>
              <a:rPr lang="en-US" sz="1600" b="1" dirty="0">
                <a:solidFill>
                  <a:srgbClr val="0070C0"/>
                </a:solidFill>
              </a:rPr>
              <a:t>blue</a:t>
            </a:r>
            <a:r>
              <a:rPr lang="en-US" sz="1600"/>
              <a:t>” in case of </a:t>
            </a:r>
            <a:r>
              <a:rPr lang="en-US" sz="1600" dirty="0"/>
              <a:t>CCS or “</a:t>
            </a:r>
            <a:r>
              <a:rPr lang="en-US" sz="1600" b="1" dirty="0">
                <a:solidFill>
                  <a:schemeClr val="tx1">
                    <a:lumMod val="50000"/>
                    <a:lumOff val="50000"/>
                  </a:schemeClr>
                </a:solidFill>
              </a:rPr>
              <a:t>gray</a:t>
            </a:r>
            <a:r>
              <a:rPr lang="en-US" sz="1600" dirty="0"/>
              <a:t>” without CCS</a:t>
            </a:r>
            <a:r>
              <a:rPr lang="en-US" sz="1600"/>
              <a:t>.</a:t>
            </a:r>
          </a:p>
        </p:txBody>
      </p:sp>
      <p:sp>
        <p:nvSpPr>
          <p:cNvPr id="17" name="Rettangolo con angoli arrotondati 16">
            <a:extLst>
              <a:ext uri="{FF2B5EF4-FFF2-40B4-BE49-F238E27FC236}">
                <a16:creationId xmlns:a16="http://schemas.microsoft.com/office/drawing/2014/main" id="{2BC51EB9-5EED-AA34-525A-8ED967C3B12E}"/>
              </a:ext>
            </a:extLst>
          </p:cNvPr>
          <p:cNvSpPr/>
          <p:nvPr/>
        </p:nvSpPr>
        <p:spPr>
          <a:xfrm>
            <a:off x="7098903" y="1603494"/>
            <a:ext cx="1942887" cy="1067262"/>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In 2020, on 70 millions of H</a:t>
            </a:r>
            <a:r>
              <a:rPr lang="en-US" sz="1600" baseline="-25000"/>
              <a:t>2</a:t>
            </a:r>
            <a:r>
              <a:rPr lang="en-US" sz="1600"/>
              <a:t> produced, only 4% was “</a:t>
            </a:r>
            <a:r>
              <a:rPr lang="en-US" sz="1600" b="1">
                <a:ln w="22225">
                  <a:solidFill>
                    <a:srgbClr val="00B050"/>
                  </a:solidFill>
                  <a:prstDash val="solid"/>
                </a:ln>
                <a:solidFill>
                  <a:schemeClr val="accent2">
                    <a:lumMod val="40000"/>
                    <a:lumOff val="60000"/>
                  </a:schemeClr>
                </a:solidFill>
              </a:rPr>
              <a:t>green</a:t>
            </a:r>
            <a:r>
              <a:rPr lang="en-US" sz="1600"/>
              <a:t>”.</a:t>
            </a:r>
          </a:p>
        </p:txBody>
      </p:sp>
      <p:sp>
        <p:nvSpPr>
          <p:cNvPr id="14" name="CasellaDiTesto 13">
            <a:extLst>
              <a:ext uri="{FF2B5EF4-FFF2-40B4-BE49-F238E27FC236}">
                <a16:creationId xmlns:a16="http://schemas.microsoft.com/office/drawing/2014/main" id="{2D103E12-4259-3C04-3E93-54C46CB79927}"/>
              </a:ext>
            </a:extLst>
          </p:cNvPr>
          <p:cNvSpPr txBox="1"/>
          <p:nvPr/>
        </p:nvSpPr>
        <p:spPr>
          <a:xfrm>
            <a:off x="5729393" y="2855286"/>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167450438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Power-to-Liquid H</a:t>
            </a:r>
            <a:r>
              <a:rPr lang="it-IT" baseline="-25000"/>
              <a:t>2</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42</a:t>
            </a:fld>
            <a:endParaRPr lang="it-IT"/>
          </a:p>
        </p:txBody>
      </p:sp>
      <p:pic>
        <p:nvPicPr>
          <p:cNvPr id="4" name="Immagine 3">
            <a:extLst>
              <a:ext uri="{FF2B5EF4-FFF2-40B4-BE49-F238E27FC236}">
                <a16:creationId xmlns:a16="http://schemas.microsoft.com/office/drawing/2014/main" id="{E3297ECB-CCF0-3BFD-2151-A2AD9673A690}"/>
              </a:ext>
            </a:extLst>
          </p:cNvPr>
          <p:cNvPicPr>
            <a:picLocks noChangeAspect="1"/>
          </p:cNvPicPr>
          <p:nvPr/>
        </p:nvPicPr>
        <p:blipFill>
          <a:blip r:embed="rId2"/>
          <a:stretch>
            <a:fillRect/>
          </a:stretch>
        </p:blipFill>
        <p:spPr>
          <a:xfrm>
            <a:off x="0" y="1516698"/>
            <a:ext cx="5952820" cy="3618828"/>
          </a:xfrm>
          <a:prstGeom prst="rect">
            <a:avLst/>
          </a:prstGeom>
        </p:spPr>
      </p:pic>
      <p:pic>
        <p:nvPicPr>
          <p:cNvPr id="6" name="Immagine 5">
            <a:extLst>
              <a:ext uri="{FF2B5EF4-FFF2-40B4-BE49-F238E27FC236}">
                <a16:creationId xmlns:a16="http://schemas.microsoft.com/office/drawing/2014/main" id="{F2F96001-4898-D292-5E27-5AA329FF1350}"/>
              </a:ext>
            </a:extLst>
          </p:cNvPr>
          <p:cNvPicPr>
            <a:picLocks noChangeAspect="1"/>
          </p:cNvPicPr>
          <p:nvPr/>
        </p:nvPicPr>
        <p:blipFill>
          <a:blip r:embed="rId3"/>
          <a:stretch>
            <a:fillRect/>
          </a:stretch>
        </p:blipFill>
        <p:spPr>
          <a:xfrm>
            <a:off x="6087702" y="2426332"/>
            <a:ext cx="2898644" cy="789595"/>
          </a:xfrm>
          <a:prstGeom prst="rect">
            <a:avLst/>
          </a:prstGeom>
        </p:spPr>
      </p:pic>
      <p:sp>
        <p:nvSpPr>
          <p:cNvPr id="7" name="Rettangolo con angoli arrotondati 6">
            <a:extLst>
              <a:ext uri="{FF2B5EF4-FFF2-40B4-BE49-F238E27FC236}">
                <a16:creationId xmlns:a16="http://schemas.microsoft.com/office/drawing/2014/main" id="{1DCE19E6-6C4B-581E-3244-F3E9854B2DF7}"/>
              </a:ext>
            </a:extLst>
          </p:cNvPr>
          <p:cNvSpPr/>
          <p:nvPr/>
        </p:nvSpPr>
        <p:spPr>
          <a:xfrm>
            <a:off x="6087702" y="1645939"/>
            <a:ext cx="2965298" cy="65069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Electrolysis reaction:</a:t>
            </a:r>
          </a:p>
        </p:txBody>
      </p:sp>
      <p:sp>
        <p:nvSpPr>
          <p:cNvPr id="8" name="Rettangolo con angoli arrotondati 7">
            <a:extLst>
              <a:ext uri="{FF2B5EF4-FFF2-40B4-BE49-F238E27FC236}">
                <a16:creationId xmlns:a16="http://schemas.microsoft.com/office/drawing/2014/main" id="{B2FD55BF-62E3-94FC-4890-497DC752D782}"/>
              </a:ext>
            </a:extLst>
          </p:cNvPr>
          <p:cNvSpPr/>
          <p:nvPr/>
        </p:nvSpPr>
        <p:spPr>
          <a:xfrm>
            <a:off x="6054374" y="3349888"/>
            <a:ext cx="2998625" cy="1288787"/>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Liquid H</a:t>
            </a:r>
            <a:r>
              <a:rPr lang="en-US" sz="1600" baseline="-25000"/>
              <a:t>2</a:t>
            </a:r>
            <a:r>
              <a:rPr lang="en-US" sz="1600"/>
              <a:t> is recommended for </a:t>
            </a:r>
            <a:r>
              <a:rPr lang="en-US" sz="1600" b="1" u="sng">
                <a:solidFill>
                  <a:srgbClr val="FF0000"/>
                </a:solidFill>
              </a:rPr>
              <a:t>long distance transportation </a:t>
            </a:r>
            <a:r>
              <a:rPr lang="en-US" sz="1600"/>
              <a:t>and large-scale consumers, where H</a:t>
            </a:r>
            <a:r>
              <a:rPr lang="en-US" sz="1600" baseline="-25000"/>
              <a:t>2</a:t>
            </a:r>
            <a:r>
              <a:rPr lang="en-US" sz="1600"/>
              <a:t> compression is no more feasible.</a:t>
            </a:r>
          </a:p>
        </p:txBody>
      </p:sp>
      <p:sp>
        <p:nvSpPr>
          <p:cNvPr id="9" name="Rettangolo con angoli arrotondati 8">
            <a:extLst>
              <a:ext uri="{FF2B5EF4-FFF2-40B4-BE49-F238E27FC236}">
                <a16:creationId xmlns:a16="http://schemas.microsoft.com/office/drawing/2014/main" id="{25D554F5-67FD-9409-C61C-43BE0D68F0D9}"/>
              </a:ext>
            </a:extLst>
          </p:cNvPr>
          <p:cNvSpPr/>
          <p:nvPr/>
        </p:nvSpPr>
        <p:spPr>
          <a:xfrm>
            <a:off x="11112" y="5433024"/>
            <a:ext cx="2965298" cy="65069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The liquefaction process follows a Claude cycle.</a:t>
            </a:r>
          </a:p>
        </p:txBody>
      </p:sp>
      <p:sp>
        <p:nvSpPr>
          <p:cNvPr id="10" name="Ovale 9">
            <a:extLst>
              <a:ext uri="{FF2B5EF4-FFF2-40B4-BE49-F238E27FC236}">
                <a16:creationId xmlns:a16="http://schemas.microsoft.com/office/drawing/2014/main" id="{CFA8570A-9312-3E3D-8C13-7FCAC6679950}"/>
              </a:ext>
            </a:extLst>
          </p:cNvPr>
          <p:cNvSpPr/>
          <p:nvPr/>
        </p:nvSpPr>
        <p:spPr>
          <a:xfrm>
            <a:off x="1441987" y="1993479"/>
            <a:ext cx="3417092" cy="2525357"/>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a:extLst>
              <a:ext uri="{FF2B5EF4-FFF2-40B4-BE49-F238E27FC236}">
                <a16:creationId xmlns:a16="http://schemas.microsoft.com/office/drawing/2014/main" id="{D47F88BB-B5E6-BC62-5005-2624C8DD8AAC}"/>
              </a:ext>
            </a:extLst>
          </p:cNvPr>
          <p:cNvCxnSpPr>
            <a:cxnSpLocks/>
          </p:cNvCxnSpPr>
          <p:nvPr/>
        </p:nvCxnSpPr>
        <p:spPr>
          <a:xfrm flipV="1">
            <a:off x="1441987" y="4434840"/>
            <a:ext cx="1360876" cy="99818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con angoli arrotondati 15">
            <a:extLst>
              <a:ext uri="{FF2B5EF4-FFF2-40B4-BE49-F238E27FC236}">
                <a16:creationId xmlns:a16="http://schemas.microsoft.com/office/drawing/2014/main" id="{7A38783F-2B61-E820-2C03-D7586741AEF1}"/>
              </a:ext>
            </a:extLst>
          </p:cNvPr>
          <p:cNvSpPr/>
          <p:nvPr/>
        </p:nvSpPr>
        <p:spPr>
          <a:xfrm>
            <a:off x="3219671" y="5337601"/>
            <a:ext cx="5833328" cy="13906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a:t>The green alternative final price is 7 $/kgLH</a:t>
            </a:r>
            <a:r>
              <a:rPr lang="en-US" sz="1600" baseline="-25000"/>
              <a:t>2</a:t>
            </a:r>
            <a:r>
              <a:rPr lang="en-US" sz="1600"/>
              <a:t> or in a range 2.5–4.5 $/kgLH</a:t>
            </a:r>
            <a:r>
              <a:rPr lang="en-US" sz="1600" baseline="-25000"/>
              <a:t>2</a:t>
            </a:r>
            <a:r>
              <a:rPr lang="en-US" sz="1600"/>
              <a:t> because of the significant difference in electricity price. The price of green liquid hydrogen is approximately two to three times higher than the cost of conventional liquid hydrogen production from fossil fuels, including CCS 1.4–3.4 $/kgLH</a:t>
            </a:r>
            <a:r>
              <a:rPr lang="en-US" sz="1600" baseline="-25000"/>
              <a:t>2</a:t>
            </a:r>
            <a:r>
              <a:rPr lang="en-US" sz="1600"/>
              <a:t>. </a:t>
            </a:r>
          </a:p>
        </p:txBody>
      </p:sp>
      <p:sp>
        <p:nvSpPr>
          <p:cNvPr id="12" name="CasellaDiTesto 11">
            <a:extLst>
              <a:ext uri="{FF2B5EF4-FFF2-40B4-BE49-F238E27FC236}">
                <a16:creationId xmlns:a16="http://schemas.microsoft.com/office/drawing/2014/main" id="{236C259C-DBAD-E391-A417-8C5B821EE0B1}"/>
              </a:ext>
            </a:extLst>
          </p:cNvPr>
          <p:cNvSpPr txBox="1"/>
          <p:nvPr/>
        </p:nvSpPr>
        <p:spPr>
          <a:xfrm>
            <a:off x="2638760" y="1568850"/>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128637029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90D25D2-F621-0F9E-55FD-7C1D5DDE541F}"/>
              </a:ext>
            </a:extLst>
          </p:cNvPr>
          <p:cNvPicPr>
            <a:picLocks noChangeAspect="1"/>
          </p:cNvPicPr>
          <p:nvPr/>
        </p:nvPicPr>
        <p:blipFill rotWithShape="1">
          <a:blip r:embed="rId2"/>
          <a:srcRect t="9845"/>
          <a:stretch/>
        </p:blipFill>
        <p:spPr>
          <a:xfrm>
            <a:off x="6870349" y="2655741"/>
            <a:ext cx="1400004" cy="2251764"/>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Power-to-Liquid H</a:t>
            </a:r>
            <a:r>
              <a:rPr lang="it-IT" baseline="-25000"/>
              <a:t>2</a:t>
            </a:r>
            <a:r>
              <a:rPr lang="it-IT"/>
              <a:t>: Key factors</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43</a:t>
            </a:fld>
            <a:endParaRPr lang="it-IT"/>
          </a:p>
        </p:txBody>
      </p:sp>
      <p:pic>
        <p:nvPicPr>
          <p:cNvPr id="4" name="Immagine 3">
            <a:extLst>
              <a:ext uri="{FF2B5EF4-FFF2-40B4-BE49-F238E27FC236}">
                <a16:creationId xmlns:a16="http://schemas.microsoft.com/office/drawing/2014/main" id="{E3297ECB-CCF0-3BFD-2151-A2AD9673A690}"/>
              </a:ext>
            </a:extLst>
          </p:cNvPr>
          <p:cNvPicPr>
            <a:picLocks noChangeAspect="1"/>
          </p:cNvPicPr>
          <p:nvPr/>
        </p:nvPicPr>
        <p:blipFill>
          <a:blip r:embed="rId3"/>
          <a:stretch>
            <a:fillRect/>
          </a:stretch>
        </p:blipFill>
        <p:spPr>
          <a:xfrm>
            <a:off x="0" y="1516698"/>
            <a:ext cx="5952820" cy="3618828"/>
          </a:xfrm>
          <a:prstGeom prst="rect">
            <a:avLst/>
          </a:prstGeom>
        </p:spPr>
      </p:pic>
      <p:sp>
        <p:nvSpPr>
          <p:cNvPr id="7" name="Rettangolo con angoli arrotondati 6">
            <a:extLst>
              <a:ext uri="{FF2B5EF4-FFF2-40B4-BE49-F238E27FC236}">
                <a16:creationId xmlns:a16="http://schemas.microsoft.com/office/drawing/2014/main" id="{1DCE19E6-6C4B-581E-3244-F3E9854B2DF7}"/>
              </a:ext>
            </a:extLst>
          </p:cNvPr>
          <p:cNvSpPr/>
          <p:nvPr/>
        </p:nvSpPr>
        <p:spPr>
          <a:xfrm>
            <a:off x="6087702" y="1645939"/>
            <a:ext cx="2965298" cy="9242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t>Roundtrip efficiency of the system:</a:t>
            </a:r>
          </a:p>
          <a:p>
            <a:pPr algn="ctr"/>
            <a:r>
              <a:rPr lang="en-US" sz="1600"/>
              <a:t> 0.35 – 0.45</a:t>
            </a:r>
          </a:p>
        </p:txBody>
      </p:sp>
      <p:sp>
        <p:nvSpPr>
          <p:cNvPr id="9" name="Rettangolo con angoli arrotondati 8">
            <a:extLst>
              <a:ext uri="{FF2B5EF4-FFF2-40B4-BE49-F238E27FC236}">
                <a16:creationId xmlns:a16="http://schemas.microsoft.com/office/drawing/2014/main" id="{25D554F5-67FD-9409-C61C-43BE0D68F0D9}"/>
              </a:ext>
            </a:extLst>
          </p:cNvPr>
          <p:cNvSpPr/>
          <p:nvPr/>
        </p:nvSpPr>
        <p:spPr>
          <a:xfrm>
            <a:off x="144775" y="5310082"/>
            <a:ext cx="5570225" cy="92446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1600"/>
              <a:t>Hydrogen, </a:t>
            </a:r>
            <a:r>
              <a:rPr lang="en-US" sz="1600"/>
              <a:t>either</a:t>
            </a:r>
            <a:r>
              <a:rPr lang="it-IT" sz="1600"/>
              <a:t> in gas </a:t>
            </a:r>
            <a:r>
              <a:rPr lang="en-US" sz="1600"/>
              <a:t>or liquid form, can store less hydrogen in the same volume as ammonia or methanol. </a:t>
            </a:r>
          </a:p>
        </p:txBody>
      </p:sp>
      <p:sp>
        <p:nvSpPr>
          <p:cNvPr id="14" name="Rettangolo con angoli arrotondati 13">
            <a:extLst>
              <a:ext uri="{FF2B5EF4-FFF2-40B4-BE49-F238E27FC236}">
                <a16:creationId xmlns:a16="http://schemas.microsoft.com/office/drawing/2014/main" id="{EFA7C204-B5A2-FA1B-04F7-E581F9EE1181}"/>
              </a:ext>
            </a:extLst>
          </p:cNvPr>
          <p:cNvSpPr/>
          <p:nvPr/>
        </p:nvSpPr>
        <p:spPr>
          <a:xfrm>
            <a:off x="6033927" y="5212061"/>
            <a:ext cx="2965298" cy="12122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Energy density (W/cm</a:t>
            </a:r>
            <a:r>
              <a:rPr lang="en-US" sz="1600" baseline="30000"/>
              <a:t>2</a:t>
            </a:r>
            <a:r>
              <a:rPr lang="en-US" sz="1600"/>
              <a:t>):</a:t>
            </a:r>
          </a:p>
          <a:p>
            <a:pPr algn="ctr"/>
            <a:r>
              <a:rPr lang="en-US" sz="1600"/>
              <a:t> 0.20 – 0.45 (generation)</a:t>
            </a:r>
          </a:p>
          <a:p>
            <a:pPr algn="ctr"/>
            <a:r>
              <a:rPr lang="en-US" sz="1600"/>
              <a:t>0.35 – 1.15 (storage)</a:t>
            </a:r>
          </a:p>
        </p:txBody>
      </p:sp>
      <p:sp>
        <p:nvSpPr>
          <p:cNvPr id="6" name="CasellaDiTesto 5">
            <a:extLst>
              <a:ext uri="{FF2B5EF4-FFF2-40B4-BE49-F238E27FC236}">
                <a16:creationId xmlns:a16="http://schemas.microsoft.com/office/drawing/2014/main" id="{D282A855-59E4-F91D-B4FD-3A661F8E38E7}"/>
              </a:ext>
            </a:extLst>
          </p:cNvPr>
          <p:cNvSpPr txBox="1"/>
          <p:nvPr/>
        </p:nvSpPr>
        <p:spPr>
          <a:xfrm>
            <a:off x="2638760" y="1568850"/>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128598470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a:t>
            </a:r>
            <a:r>
              <a:rPr lang="it-IT" err="1"/>
              <a:t>Methane</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44</a:t>
            </a:fld>
            <a:endParaRPr lang="it-IT"/>
          </a:p>
        </p:txBody>
      </p:sp>
      <p:pic>
        <p:nvPicPr>
          <p:cNvPr id="4" name="Immagine 3">
            <a:extLst>
              <a:ext uri="{FF2B5EF4-FFF2-40B4-BE49-F238E27FC236}">
                <a16:creationId xmlns:a16="http://schemas.microsoft.com/office/drawing/2014/main" id="{AF4FF993-7F5A-F582-0D4B-C8F883E65948}"/>
              </a:ext>
            </a:extLst>
          </p:cNvPr>
          <p:cNvPicPr>
            <a:picLocks noChangeAspect="1"/>
          </p:cNvPicPr>
          <p:nvPr/>
        </p:nvPicPr>
        <p:blipFill>
          <a:blip r:embed="rId2"/>
          <a:stretch>
            <a:fillRect/>
          </a:stretch>
        </p:blipFill>
        <p:spPr>
          <a:xfrm>
            <a:off x="0" y="2250003"/>
            <a:ext cx="6776251" cy="4175961"/>
          </a:xfrm>
          <a:prstGeom prst="rect">
            <a:avLst/>
          </a:prstGeom>
        </p:spPr>
      </p:pic>
      <p:sp>
        <p:nvSpPr>
          <p:cNvPr id="5" name="Rettangolo con angoli arrotondati 4">
            <a:extLst>
              <a:ext uri="{FF2B5EF4-FFF2-40B4-BE49-F238E27FC236}">
                <a16:creationId xmlns:a16="http://schemas.microsoft.com/office/drawing/2014/main" id="{3CDD283B-055B-B74D-5680-60BA4E46FEA7}"/>
              </a:ext>
            </a:extLst>
          </p:cNvPr>
          <p:cNvSpPr/>
          <p:nvPr/>
        </p:nvSpPr>
        <p:spPr>
          <a:xfrm>
            <a:off x="176169" y="1770077"/>
            <a:ext cx="3365614" cy="114018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Power-to-Gas could promote a rapid transition to low-carbon fuels by </a:t>
            </a:r>
            <a:r>
              <a:rPr lang="en-US" sz="1600" b="1" i="1" u="sng"/>
              <a:t>blending natural gas (NG) </a:t>
            </a:r>
            <a:r>
              <a:rPr lang="en-US" sz="1600"/>
              <a:t>and hydrogen in existing pipelines.</a:t>
            </a:r>
          </a:p>
        </p:txBody>
      </p:sp>
      <p:sp>
        <p:nvSpPr>
          <p:cNvPr id="6" name="Rettangolo con angoli arrotondati 5">
            <a:extLst>
              <a:ext uri="{FF2B5EF4-FFF2-40B4-BE49-F238E27FC236}">
                <a16:creationId xmlns:a16="http://schemas.microsoft.com/office/drawing/2014/main" id="{BD883B35-F6EE-909D-23A6-7FEEF9D170CC}"/>
              </a:ext>
            </a:extLst>
          </p:cNvPr>
          <p:cNvSpPr/>
          <p:nvPr/>
        </p:nvSpPr>
        <p:spPr>
          <a:xfrm>
            <a:off x="6082827" y="4523544"/>
            <a:ext cx="2951018" cy="21058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600"/>
              <a:t>Hydrogen causes embrittlement and </a:t>
            </a:r>
            <a:r>
              <a:rPr lang="en-US" sz="1600" b="1" i="1" u="sng"/>
              <a:t>corrosion in the natural gas pipelines</a:t>
            </a:r>
            <a:r>
              <a:rPr lang="en-US" sz="1600"/>
              <a:t>, and special materials such as polyethylene should replace the steel pipelines when dealing with percentages higher than 20 % of hydrogen mixture.</a:t>
            </a:r>
          </a:p>
        </p:txBody>
      </p:sp>
      <p:sp>
        <p:nvSpPr>
          <p:cNvPr id="7" name="Rettangolo con angoli arrotondati 6">
            <a:extLst>
              <a:ext uri="{FF2B5EF4-FFF2-40B4-BE49-F238E27FC236}">
                <a16:creationId xmlns:a16="http://schemas.microsoft.com/office/drawing/2014/main" id="{FAAB3009-60DD-4090-D112-20317B716C64}"/>
              </a:ext>
            </a:extLst>
          </p:cNvPr>
          <p:cNvSpPr/>
          <p:nvPr/>
        </p:nvSpPr>
        <p:spPr>
          <a:xfrm>
            <a:off x="6151419" y="2306552"/>
            <a:ext cx="2882426" cy="125599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the Power-to-Methane (</a:t>
            </a:r>
            <a:r>
              <a:rPr lang="en-US" sz="1600" err="1"/>
              <a:t>PtM</a:t>
            </a:r>
            <a:r>
              <a:rPr lang="en-US" sz="1600"/>
              <a:t>) concept is a promising option to exploit surplus renewable energy.</a:t>
            </a:r>
          </a:p>
        </p:txBody>
      </p:sp>
      <p:sp>
        <p:nvSpPr>
          <p:cNvPr id="8" name="CasellaDiTesto 7">
            <a:extLst>
              <a:ext uri="{FF2B5EF4-FFF2-40B4-BE49-F238E27FC236}">
                <a16:creationId xmlns:a16="http://schemas.microsoft.com/office/drawing/2014/main" id="{C37D8B2D-8B47-00A2-FDF2-4A606A4703ED}"/>
              </a:ext>
            </a:extLst>
          </p:cNvPr>
          <p:cNvSpPr txBox="1"/>
          <p:nvPr/>
        </p:nvSpPr>
        <p:spPr>
          <a:xfrm>
            <a:off x="176169" y="6057413"/>
            <a:ext cx="4157744" cy="253916"/>
          </a:xfrm>
          <a:prstGeom prst="rect">
            <a:avLst/>
          </a:prstGeom>
          <a:noFill/>
        </p:spPr>
        <p:txBody>
          <a:bodyPr wrap="square">
            <a:spAutoFit/>
          </a:bodyPr>
          <a:lstStyle/>
          <a:p>
            <a:pPr algn="ctr"/>
            <a:r>
              <a:rPr lang="en-US" sz="1050" b="0" i="0" strike="noStrike">
                <a:effectLst/>
                <a:latin typeface="+mn-lt"/>
              </a:rPr>
              <a:t>Renewable and Sustainable Energy Reviews 98</a:t>
            </a:r>
            <a:r>
              <a:rPr lang="en-US" sz="1050" b="0" i="0">
                <a:effectLst/>
                <a:latin typeface="+mn-lt"/>
              </a:rPr>
              <a:t>, 2018, 302-316</a:t>
            </a:r>
          </a:p>
        </p:txBody>
      </p:sp>
    </p:spTree>
    <p:extLst>
      <p:ext uri="{BB962C8B-B14F-4D97-AF65-F5344CB8AC3E}">
        <p14:creationId xmlns:p14="http://schemas.microsoft.com/office/powerpoint/2010/main" val="401503546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C6A61FD-79D5-02CF-9FE8-A1BABC35D947}"/>
              </a:ext>
            </a:extLst>
          </p:cNvPr>
          <p:cNvPicPr>
            <a:picLocks noChangeAspect="1"/>
          </p:cNvPicPr>
          <p:nvPr/>
        </p:nvPicPr>
        <p:blipFill rotWithShape="1">
          <a:blip r:embed="rId2"/>
          <a:srcRect l="2446" t="3738" r="1396"/>
          <a:stretch/>
        </p:blipFill>
        <p:spPr>
          <a:xfrm>
            <a:off x="0" y="1516698"/>
            <a:ext cx="5025207" cy="4218558"/>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normAutofit fontScale="90000"/>
          </a:bodyPr>
          <a:lstStyle/>
          <a:p>
            <a:r>
              <a:rPr lang="it-IT"/>
              <a:t>Power-to-Gas: </a:t>
            </a:r>
            <a:r>
              <a:rPr lang="it-IT" dirty="0"/>
              <a:t>CH</a:t>
            </a:r>
            <a:r>
              <a:rPr lang="it-IT" baseline="-25000" dirty="0"/>
              <a:t>4</a:t>
            </a:r>
            <a:r>
              <a:rPr lang="it-IT" dirty="0"/>
              <a:t> &amp; </a:t>
            </a:r>
            <a:r>
              <a:rPr lang="it-IT"/>
              <a:t>CH</a:t>
            </a:r>
            <a:r>
              <a:rPr lang="it-IT" baseline="-25000"/>
              <a:t>4</a:t>
            </a:r>
            <a:r>
              <a:rPr lang="it-IT"/>
              <a:t>-H</a:t>
            </a:r>
            <a:r>
              <a:rPr lang="it-IT" baseline="-25000"/>
              <a:t>2</a:t>
            </a:r>
            <a:r>
              <a:rPr lang="it-IT"/>
              <a:t> </a:t>
            </a:r>
            <a:r>
              <a:rPr lang="en-US" dirty="0"/>
              <a:t>blending</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45</a:t>
            </a:fld>
            <a:endParaRPr lang="it-IT"/>
          </a:p>
        </p:txBody>
      </p:sp>
      <p:pic>
        <p:nvPicPr>
          <p:cNvPr id="5" name="Immagine 4">
            <a:extLst>
              <a:ext uri="{FF2B5EF4-FFF2-40B4-BE49-F238E27FC236}">
                <a16:creationId xmlns:a16="http://schemas.microsoft.com/office/drawing/2014/main" id="{924D28DE-0287-E83E-9A49-692F0E5DFB9B}"/>
              </a:ext>
            </a:extLst>
          </p:cNvPr>
          <p:cNvPicPr>
            <a:picLocks noChangeAspect="1"/>
          </p:cNvPicPr>
          <p:nvPr/>
        </p:nvPicPr>
        <p:blipFill>
          <a:blip r:embed="rId3"/>
          <a:stretch>
            <a:fillRect/>
          </a:stretch>
        </p:blipFill>
        <p:spPr>
          <a:xfrm>
            <a:off x="4273669" y="5160517"/>
            <a:ext cx="4492379" cy="1468883"/>
          </a:xfrm>
          <a:prstGeom prst="rect">
            <a:avLst/>
          </a:prstGeom>
        </p:spPr>
      </p:pic>
      <p:sp>
        <p:nvSpPr>
          <p:cNvPr id="6" name="Rettangolo con angoli arrotondati 5">
            <a:extLst>
              <a:ext uri="{FF2B5EF4-FFF2-40B4-BE49-F238E27FC236}">
                <a16:creationId xmlns:a16="http://schemas.microsoft.com/office/drawing/2014/main" id="{C3FC2099-7B0B-D90C-4150-529778E2E137}"/>
              </a:ext>
            </a:extLst>
          </p:cNvPr>
          <p:cNvSpPr/>
          <p:nvPr/>
        </p:nvSpPr>
        <p:spPr>
          <a:xfrm>
            <a:off x="5110305" y="1887442"/>
            <a:ext cx="3920304" cy="13553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1600"/>
              <a:t>The methanation reaction is exothermic and its change in moles is negative, therefore the process is promoted at </a:t>
            </a:r>
            <a:r>
              <a:rPr lang="en-US" sz="1600" b="1" i="1" u="sng"/>
              <a:t>low temperature and high pressure</a:t>
            </a:r>
            <a:r>
              <a:rPr lang="en-US" sz="1600"/>
              <a:t>.</a:t>
            </a:r>
          </a:p>
        </p:txBody>
      </p:sp>
      <p:sp>
        <p:nvSpPr>
          <p:cNvPr id="7" name="Rettangolo con angoli arrotondati 6">
            <a:extLst>
              <a:ext uri="{FF2B5EF4-FFF2-40B4-BE49-F238E27FC236}">
                <a16:creationId xmlns:a16="http://schemas.microsoft.com/office/drawing/2014/main" id="{2B08E6C7-2463-6B0F-3BEE-A159DECD9743}"/>
              </a:ext>
            </a:extLst>
          </p:cNvPr>
          <p:cNvSpPr/>
          <p:nvPr/>
        </p:nvSpPr>
        <p:spPr>
          <a:xfrm>
            <a:off x="5124735" y="3565236"/>
            <a:ext cx="3891445" cy="11828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1600"/>
              <a:t>Hydrogen can be produced at a price of 5.8–6 $/kg H</a:t>
            </a:r>
            <a:r>
              <a:rPr lang="en-US" sz="1600" baseline="-25000"/>
              <a:t>2</a:t>
            </a:r>
            <a:r>
              <a:rPr lang="en-US" sz="1600"/>
              <a:t> from wind electrolysis, while hydrogen produced by the steam reforming process costs 1.25–3.5 $/kg H</a:t>
            </a:r>
            <a:r>
              <a:rPr lang="en-US" sz="1600" baseline="-25000"/>
              <a:t>2</a:t>
            </a:r>
            <a:r>
              <a:rPr lang="en-US" sz="1600"/>
              <a:t>.</a:t>
            </a:r>
            <a:endParaRPr lang="en-US" sz="1600" baseline="-25000"/>
          </a:p>
        </p:txBody>
      </p:sp>
      <p:sp>
        <p:nvSpPr>
          <p:cNvPr id="9" name="Ovale 8">
            <a:extLst>
              <a:ext uri="{FF2B5EF4-FFF2-40B4-BE49-F238E27FC236}">
                <a16:creationId xmlns:a16="http://schemas.microsoft.com/office/drawing/2014/main" id="{4F5A4BEE-597B-EC8C-92A7-5822BF639C4F}"/>
              </a:ext>
            </a:extLst>
          </p:cNvPr>
          <p:cNvSpPr/>
          <p:nvPr/>
        </p:nvSpPr>
        <p:spPr>
          <a:xfrm flipV="1">
            <a:off x="5025207" y="5571130"/>
            <a:ext cx="3459797" cy="1222397"/>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F1E14DF9-F1CF-4760-5E84-BB96B1DA9544}"/>
              </a:ext>
            </a:extLst>
          </p:cNvPr>
          <p:cNvCxnSpPr>
            <a:cxnSpLocks/>
            <a:stCxn id="7" idx="2"/>
            <a:endCxn id="9" idx="4"/>
          </p:cNvCxnSpPr>
          <p:nvPr/>
        </p:nvCxnSpPr>
        <p:spPr>
          <a:xfrm flipH="1">
            <a:off x="6755106" y="4748052"/>
            <a:ext cx="315352" cy="823078"/>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a16="http://schemas.microsoft.com/office/drawing/2014/main" id="{A28A7181-F58A-3B67-4567-D3B981DB4F4F}"/>
              </a:ext>
            </a:extLst>
          </p:cNvPr>
          <p:cNvSpPr/>
          <p:nvPr/>
        </p:nvSpPr>
        <p:spPr>
          <a:xfrm>
            <a:off x="402923" y="2417978"/>
            <a:ext cx="1963104" cy="8357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t>Roundtrip efficiency of the system:</a:t>
            </a:r>
          </a:p>
          <a:p>
            <a:pPr algn="ctr"/>
            <a:r>
              <a:rPr lang="en-US" sz="1600"/>
              <a:t> 0.36 – 0. 56</a:t>
            </a:r>
          </a:p>
        </p:txBody>
      </p:sp>
      <p:sp>
        <p:nvSpPr>
          <p:cNvPr id="14" name="Rettangolo con angoli arrotondati 13">
            <a:extLst>
              <a:ext uri="{FF2B5EF4-FFF2-40B4-BE49-F238E27FC236}">
                <a16:creationId xmlns:a16="http://schemas.microsoft.com/office/drawing/2014/main" id="{3E8B4589-D543-65D1-555A-4A367588F9D3}"/>
              </a:ext>
            </a:extLst>
          </p:cNvPr>
          <p:cNvSpPr/>
          <p:nvPr/>
        </p:nvSpPr>
        <p:spPr>
          <a:xfrm>
            <a:off x="612648" y="5851775"/>
            <a:ext cx="2961062" cy="85898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a:t>Energy density (W/cm</a:t>
            </a:r>
            <a:r>
              <a:rPr lang="en-US" sz="1600" baseline="30000"/>
              <a:t>2</a:t>
            </a:r>
            <a:r>
              <a:rPr lang="en-US" sz="1600"/>
              <a:t>):</a:t>
            </a:r>
          </a:p>
          <a:p>
            <a:pPr algn="ctr"/>
            <a:r>
              <a:rPr lang="en-US" sz="1600"/>
              <a:t> 0.20 – 0.45 (generation)</a:t>
            </a:r>
          </a:p>
          <a:p>
            <a:pPr algn="ctr"/>
            <a:r>
              <a:rPr lang="en-US" sz="1600"/>
              <a:t>0.40 – 1.20 (storage)</a:t>
            </a:r>
          </a:p>
        </p:txBody>
      </p:sp>
      <p:sp>
        <p:nvSpPr>
          <p:cNvPr id="4" name="CasellaDiTesto 3">
            <a:extLst>
              <a:ext uri="{FF2B5EF4-FFF2-40B4-BE49-F238E27FC236}">
                <a16:creationId xmlns:a16="http://schemas.microsoft.com/office/drawing/2014/main" id="{25F59E8A-4756-A857-58F1-39B0941A5E36}"/>
              </a:ext>
            </a:extLst>
          </p:cNvPr>
          <p:cNvSpPr txBox="1"/>
          <p:nvPr/>
        </p:nvSpPr>
        <p:spPr>
          <a:xfrm>
            <a:off x="4233127" y="4968876"/>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344433027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Power-to-NH</a:t>
            </a:r>
            <a:r>
              <a:rPr lang="it-IT" baseline="-25000"/>
              <a:t>3</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46</a:t>
            </a:fld>
            <a:endParaRPr lang="it-IT"/>
          </a:p>
        </p:txBody>
      </p:sp>
      <p:pic>
        <p:nvPicPr>
          <p:cNvPr id="4" name="Immagine 3">
            <a:extLst>
              <a:ext uri="{FF2B5EF4-FFF2-40B4-BE49-F238E27FC236}">
                <a16:creationId xmlns:a16="http://schemas.microsoft.com/office/drawing/2014/main" id="{87FF04FD-1435-B60F-FE8C-9F016DED94E0}"/>
              </a:ext>
            </a:extLst>
          </p:cNvPr>
          <p:cNvPicPr>
            <a:picLocks noChangeAspect="1"/>
          </p:cNvPicPr>
          <p:nvPr/>
        </p:nvPicPr>
        <p:blipFill>
          <a:blip r:embed="rId2"/>
          <a:stretch>
            <a:fillRect/>
          </a:stretch>
        </p:blipFill>
        <p:spPr>
          <a:xfrm>
            <a:off x="0" y="1516698"/>
            <a:ext cx="5996066" cy="3657447"/>
          </a:xfrm>
          <a:prstGeom prst="rect">
            <a:avLst/>
          </a:prstGeom>
        </p:spPr>
      </p:pic>
      <p:pic>
        <p:nvPicPr>
          <p:cNvPr id="5" name="Immagine 4">
            <a:extLst>
              <a:ext uri="{FF2B5EF4-FFF2-40B4-BE49-F238E27FC236}">
                <a16:creationId xmlns:a16="http://schemas.microsoft.com/office/drawing/2014/main" id="{609B5E16-937F-18D1-4D91-A9BFFBD07662}"/>
              </a:ext>
            </a:extLst>
          </p:cNvPr>
          <p:cNvPicPr>
            <a:picLocks noChangeAspect="1"/>
          </p:cNvPicPr>
          <p:nvPr/>
        </p:nvPicPr>
        <p:blipFill>
          <a:blip r:embed="rId3"/>
          <a:stretch>
            <a:fillRect/>
          </a:stretch>
        </p:blipFill>
        <p:spPr>
          <a:xfrm>
            <a:off x="0" y="5911339"/>
            <a:ext cx="3754059" cy="834235"/>
          </a:xfrm>
          <a:prstGeom prst="rect">
            <a:avLst/>
          </a:prstGeom>
        </p:spPr>
      </p:pic>
      <p:sp>
        <p:nvSpPr>
          <p:cNvPr id="6" name="Rettangolo con angoli arrotondati 5">
            <a:extLst>
              <a:ext uri="{FF2B5EF4-FFF2-40B4-BE49-F238E27FC236}">
                <a16:creationId xmlns:a16="http://schemas.microsoft.com/office/drawing/2014/main" id="{83AC6DFA-FDCA-F462-5386-FDBFF427A865}"/>
              </a:ext>
            </a:extLst>
          </p:cNvPr>
          <p:cNvSpPr/>
          <p:nvPr/>
        </p:nvSpPr>
        <p:spPr>
          <a:xfrm>
            <a:off x="266700" y="5418621"/>
            <a:ext cx="2965298" cy="65069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Haber-Bosch synthesis:</a:t>
            </a:r>
          </a:p>
        </p:txBody>
      </p:sp>
      <p:sp>
        <p:nvSpPr>
          <p:cNvPr id="7" name="Rettangolo con angoli arrotondati 6">
            <a:extLst>
              <a:ext uri="{FF2B5EF4-FFF2-40B4-BE49-F238E27FC236}">
                <a16:creationId xmlns:a16="http://schemas.microsoft.com/office/drawing/2014/main" id="{5C9355D4-9790-CBAC-AF5B-2BB795B9893F}"/>
              </a:ext>
            </a:extLst>
          </p:cNvPr>
          <p:cNvSpPr/>
          <p:nvPr/>
        </p:nvSpPr>
        <p:spPr>
          <a:xfrm>
            <a:off x="3867150" y="5630727"/>
            <a:ext cx="5093771" cy="834235"/>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Ammonia is a </a:t>
            </a:r>
            <a:r>
              <a:rPr lang="en-US" sz="1600" u="sng">
                <a:solidFill>
                  <a:srgbClr val="FF0000"/>
                </a:solidFill>
              </a:rPr>
              <a:t>promising hydrogen carrier </a:t>
            </a:r>
            <a:r>
              <a:rPr lang="en-US" sz="1600"/>
              <a:t>because every molecule of ammonia (NH</a:t>
            </a:r>
            <a:r>
              <a:rPr lang="en-US" sz="1600" baseline="-25000"/>
              <a:t>3</a:t>
            </a:r>
            <a:r>
              <a:rPr lang="en-US" sz="1600"/>
              <a:t>) contains three hydrogen atoms.</a:t>
            </a:r>
          </a:p>
        </p:txBody>
      </p:sp>
      <p:sp>
        <p:nvSpPr>
          <p:cNvPr id="8" name="Rettangolo con angoli arrotondati 7">
            <a:extLst>
              <a:ext uri="{FF2B5EF4-FFF2-40B4-BE49-F238E27FC236}">
                <a16:creationId xmlns:a16="http://schemas.microsoft.com/office/drawing/2014/main" id="{AE5583F4-96C7-9391-844C-C107A8DFE5C8}"/>
              </a:ext>
            </a:extLst>
          </p:cNvPr>
          <p:cNvSpPr/>
          <p:nvPr/>
        </p:nvSpPr>
        <p:spPr>
          <a:xfrm>
            <a:off x="6160957" y="1627532"/>
            <a:ext cx="2799964" cy="1943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Ammonia is currently used mainly in the </a:t>
            </a:r>
            <a:r>
              <a:rPr lang="en-US" sz="1600">
                <a:solidFill>
                  <a:srgbClr val="FF0000"/>
                </a:solidFill>
              </a:rPr>
              <a:t>agricultural industry</a:t>
            </a:r>
            <a:r>
              <a:rPr lang="en-US" sz="1600"/>
              <a:t> as a fertilizer, but it is also heavily used in the </a:t>
            </a:r>
            <a:r>
              <a:rPr lang="en-US" sz="1600">
                <a:solidFill>
                  <a:srgbClr val="FF0000"/>
                </a:solidFill>
              </a:rPr>
              <a:t>refrigeration industry </a:t>
            </a:r>
            <a:r>
              <a:rPr lang="en-US" sz="1600"/>
              <a:t>as a working fluid.</a:t>
            </a:r>
          </a:p>
        </p:txBody>
      </p:sp>
      <p:sp>
        <p:nvSpPr>
          <p:cNvPr id="11" name="Rettangolo con angoli arrotondati 10">
            <a:extLst>
              <a:ext uri="{FF2B5EF4-FFF2-40B4-BE49-F238E27FC236}">
                <a16:creationId xmlns:a16="http://schemas.microsoft.com/office/drawing/2014/main" id="{7447292F-CFC3-93B5-DC73-B53948CE6AF6}"/>
              </a:ext>
            </a:extLst>
          </p:cNvPr>
          <p:cNvSpPr/>
          <p:nvPr/>
        </p:nvSpPr>
        <p:spPr>
          <a:xfrm>
            <a:off x="6160957" y="3707203"/>
            <a:ext cx="2799964" cy="17114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a:t>The long-distance transportation of hydrogen can be performed in </a:t>
            </a:r>
            <a:r>
              <a:rPr lang="en-US" sz="1600">
                <a:solidFill>
                  <a:srgbClr val="FF0000"/>
                </a:solidFill>
              </a:rPr>
              <a:t>ships powered by clean ammonia</a:t>
            </a:r>
            <a:r>
              <a:rPr lang="en-US" sz="1600"/>
              <a:t>, after the development of an ammonia dual-fuel engine (2025).</a:t>
            </a:r>
          </a:p>
        </p:txBody>
      </p:sp>
      <p:sp>
        <p:nvSpPr>
          <p:cNvPr id="9" name="CasellaDiTesto 8">
            <a:extLst>
              <a:ext uri="{FF2B5EF4-FFF2-40B4-BE49-F238E27FC236}">
                <a16:creationId xmlns:a16="http://schemas.microsoft.com/office/drawing/2014/main" id="{5C07D0B4-4C68-2F65-A441-32D7596684BF}"/>
              </a:ext>
            </a:extLst>
          </p:cNvPr>
          <p:cNvSpPr txBox="1"/>
          <p:nvPr/>
        </p:nvSpPr>
        <p:spPr>
          <a:xfrm>
            <a:off x="0" y="1511978"/>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
        <p:nvSpPr>
          <p:cNvPr id="10" name="CasellaDiTesto 9">
            <a:extLst>
              <a:ext uri="{FF2B5EF4-FFF2-40B4-BE49-F238E27FC236}">
                <a16:creationId xmlns:a16="http://schemas.microsoft.com/office/drawing/2014/main" id="{6096FF69-17AA-4B32-26BF-3DE13A33DC6F}"/>
              </a:ext>
            </a:extLst>
          </p:cNvPr>
          <p:cNvSpPr txBox="1"/>
          <p:nvPr/>
        </p:nvSpPr>
        <p:spPr>
          <a:xfrm>
            <a:off x="0" y="1516698"/>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95927497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7093A24C-9D1A-C0E2-AD91-C6C805D97972}"/>
              </a:ext>
            </a:extLst>
          </p:cNvPr>
          <p:cNvPicPr>
            <a:picLocks noChangeAspect="1"/>
          </p:cNvPicPr>
          <p:nvPr/>
        </p:nvPicPr>
        <p:blipFill>
          <a:blip r:embed="rId2"/>
          <a:stretch>
            <a:fillRect/>
          </a:stretch>
        </p:blipFill>
        <p:spPr>
          <a:xfrm>
            <a:off x="6911164" y="2851483"/>
            <a:ext cx="1318374" cy="2133785"/>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Power-to-NH</a:t>
            </a:r>
            <a:r>
              <a:rPr lang="it-IT" baseline="-25000"/>
              <a:t>3</a:t>
            </a:r>
            <a:r>
              <a:rPr lang="it-IT"/>
              <a:t>: Key factors</a:t>
            </a:r>
            <a:endParaRPr lang="it-IT" baseline="-25000"/>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47</a:t>
            </a:fld>
            <a:endParaRPr lang="it-IT"/>
          </a:p>
        </p:txBody>
      </p:sp>
      <p:pic>
        <p:nvPicPr>
          <p:cNvPr id="4" name="Immagine 3">
            <a:extLst>
              <a:ext uri="{FF2B5EF4-FFF2-40B4-BE49-F238E27FC236}">
                <a16:creationId xmlns:a16="http://schemas.microsoft.com/office/drawing/2014/main" id="{87FF04FD-1435-B60F-FE8C-9F016DED94E0}"/>
              </a:ext>
            </a:extLst>
          </p:cNvPr>
          <p:cNvPicPr>
            <a:picLocks noChangeAspect="1"/>
          </p:cNvPicPr>
          <p:nvPr/>
        </p:nvPicPr>
        <p:blipFill>
          <a:blip r:embed="rId3"/>
          <a:stretch>
            <a:fillRect/>
          </a:stretch>
        </p:blipFill>
        <p:spPr>
          <a:xfrm>
            <a:off x="0" y="1516698"/>
            <a:ext cx="5996066" cy="3657447"/>
          </a:xfrm>
          <a:prstGeom prst="rect">
            <a:avLst/>
          </a:prstGeom>
        </p:spPr>
      </p:pic>
      <p:sp>
        <p:nvSpPr>
          <p:cNvPr id="6" name="Rettangolo con angoli arrotondati 5">
            <a:extLst>
              <a:ext uri="{FF2B5EF4-FFF2-40B4-BE49-F238E27FC236}">
                <a16:creationId xmlns:a16="http://schemas.microsoft.com/office/drawing/2014/main" id="{83AC6DFA-FDCA-F462-5386-FDBFF427A865}"/>
              </a:ext>
            </a:extLst>
          </p:cNvPr>
          <p:cNvSpPr/>
          <p:nvPr/>
        </p:nvSpPr>
        <p:spPr>
          <a:xfrm>
            <a:off x="362952" y="5683044"/>
            <a:ext cx="4545932" cy="946355"/>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a:t>SPB</a:t>
            </a:r>
            <a:r>
              <a:rPr lang="it-IT" sz="1600" b="1"/>
              <a:t> 5 </a:t>
            </a:r>
            <a:r>
              <a:rPr lang="it-IT" sz="1600" b="1" err="1"/>
              <a:t>years</a:t>
            </a:r>
            <a:r>
              <a:rPr lang="it-IT" sz="1600" b="1"/>
              <a:t> </a:t>
            </a:r>
            <a:r>
              <a:rPr lang="it-IT" sz="1600"/>
              <a:t>with </a:t>
            </a:r>
            <a:r>
              <a:rPr lang="en-US" sz="1600"/>
              <a:t>Haber-Bosch reactor and Solid Oxide electrolyzer technology.</a:t>
            </a:r>
          </a:p>
        </p:txBody>
      </p:sp>
      <p:sp>
        <p:nvSpPr>
          <p:cNvPr id="12" name="Rettangolo con angoli arrotondati 11">
            <a:extLst>
              <a:ext uri="{FF2B5EF4-FFF2-40B4-BE49-F238E27FC236}">
                <a16:creationId xmlns:a16="http://schemas.microsoft.com/office/drawing/2014/main" id="{2B790F49-41BA-F127-07B5-965144DEBAAC}"/>
              </a:ext>
            </a:extLst>
          </p:cNvPr>
          <p:cNvSpPr/>
          <p:nvPr/>
        </p:nvSpPr>
        <p:spPr>
          <a:xfrm>
            <a:off x="6087702" y="1645938"/>
            <a:ext cx="2965298" cy="12055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t>Roundtrip efficiency of the system:</a:t>
            </a:r>
          </a:p>
          <a:p>
            <a:pPr algn="ctr"/>
            <a:r>
              <a:rPr lang="en-US" sz="1600"/>
              <a:t> 0.26 – 0.43</a:t>
            </a:r>
          </a:p>
        </p:txBody>
      </p:sp>
      <p:sp>
        <p:nvSpPr>
          <p:cNvPr id="13" name="Rettangolo con angoli arrotondati 12">
            <a:extLst>
              <a:ext uri="{FF2B5EF4-FFF2-40B4-BE49-F238E27FC236}">
                <a16:creationId xmlns:a16="http://schemas.microsoft.com/office/drawing/2014/main" id="{F11337B9-04A1-AA1F-3132-9340C05C3DC6}"/>
              </a:ext>
            </a:extLst>
          </p:cNvPr>
          <p:cNvSpPr/>
          <p:nvPr/>
        </p:nvSpPr>
        <p:spPr>
          <a:xfrm>
            <a:off x="6087702" y="5212062"/>
            <a:ext cx="2965298" cy="12880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Energy density (W/cm</a:t>
            </a:r>
            <a:r>
              <a:rPr lang="en-US" sz="1600" baseline="30000"/>
              <a:t>2</a:t>
            </a:r>
            <a:r>
              <a:rPr lang="en-US" sz="1600"/>
              <a:t>):</a:t>
            </a:r>
          </a:p>
          <a:p>
            <a:pPr algn="ctr"/>
            <a:r>
              <a:rPr lang="en-US" sz="1600"/>
              <a:t> 0.18 – 0.35 (generation)</a:t>
            </a:r>
          </a:p>
          <a:p>
            <a:pPr algn="ctr"/>
            <a:r>
              <a:rPr lang="en-US" sz="1600"/>
              <a:t>0.30 – 0.80 (storage)</a:t>
            </a:r>
          </a:p>
        </p:txBody>
      </p:sp>
      <p:sp>
        <p:nvSpPr>
          <p:cNvPr id="7" name="CasellaDiTesto 6">
            <a:extLst>
              <a:ext uri="{FF2B5EF4-FFF2-40B4-BE49-F238E27FC236}">
                <a16:creationId xmlns:a16="http://schemas.microsoft.com/office/drawing/2014/main" id="{2DCED190-B62A-316F-53C8-8E1E625C24C8}"/>
              </a:ext>
            </a:extLst>
          </p:cNvPr>
          <p:cNvSpPr txBox="1"/>
          <p:nvPr/>
        </p:nvSpPr>
        <p:spPr>
          <a:xfrm>
            <a:off x="0" y="1516698"/>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397025202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a:t>
            </a:r>
            <a:r>
              <a:rPr lang="it-IT" err="1"/>
              <a:t>methanol</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48</a:t>
            </a:fld>
            <a:endParaRPr lang="it-IT"/>
          </a:p>
        </p:txBody>
      </p:sp>
      <p:pic>
        <p:nvPicPr>
          <p:cNvPr id="4" name="Immagine 3">
            <a:extLst>
              <a:ext uri="{FF2B5EF4-FFF2-40B4-BE49-F238E27FC236}">
                <a16:creationId xmlns:a16="http://schemas.microsoft.com/office/drawing/2014/main" id="{4A46E9CA-FC4B-ED18-8C7C-9657671F0F06}"/>
              </a:ext>
            </a:extLst>
          </p:cNvPr>
          <p:cNvPicPr>
            <a:picLocks noChangeAspect="1"/>
          </p:cNvPicPr>
          <p:nvPr/>
        </p:nvPicPr>
        <p:blipFill rotWithShape="1">
          <a:blip r:embed="rId2"/>
          <a:srcRect t="436" b="-1"/>
          <a:stretch/>
        </p:blipFill>
        <p:spPr>
          <a:xfrm>
            <a:off x="-1286" y="1724145"/>
            <a:ext cx="5951095" cy="3617157"/>
          </a:xfrm>
          <a:prstGeom prst="rect">
            <a:avLst/>
          </a:prstGeom>
        </p:spPr>
      </p:pic>
      <p:pic>
        <p:nvPicPr>
          <p:cNvPr id="5" name="Immagine 4">
            <a:extLst>
              <a:ext uri="{FF2B5EF4-FFF2-40B4-BE49-F238E27FC236}">
                <a16:creationId xmlns:a16="http://schemas.microsoft.com/office/drawing/2014/main" id="{24409947-BD2E-9628-C5A9-EEDB21C1A391}"/>
              </a:ext>
            </a:extLst>
          </p:cNvPr>
          <p:cNvPicPr>
            <a:picLocks noChangeAspect="1"/>
          </p:cNvPicPr>
          <p:nvPr/>
        </p:nvPicPr>
        <p:blipFill rotWithShape="1">
          <a:blip r:embed="rId3"/>
          <a:srcRect b="21558"/>
          <a:stretch/>
        </p:blipFill>
        <p:spPr>
          <a:xfrm>
            <a:off x="266700" y="5585778"/>
            <a:ext cx="5415125" cy="935142"/>
          </a:xfrm>
          <a:prstGeom prst="rect">
            <a:avLst/>
          </a:prstGeom>
        </p:spPr>
      </p:pic>
      <p:sp>
        <p:nvSpPr>
          <p:cNvPr id="6" name="Rettangolo con angoli arrotondati 5">
            <a:extLst>
              <a:ext uri="{FF2B5EF4-FFF2-40B4-BE49-F238E27FC236}">
                <a16:creationId xmlns:a16="http://schemas.microsoft.com/office/drawing/2014/main" id="{A19894F1-9360-FC7E-1074-CABB37ED7F5A}"/>
              </a:ext>
            </a:extLst>
          </p:cNvPr>
          <p:cNvSpPr/>
          <p:nvPr/>
        </p:nvSpPr>
        <p:spPr>
          <a:xfrm>
            <a:off x="6160956" y="1627532"/>
            <a:ext cx="2803161" cy="2584704"/>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In 2020, 157 million metric tons of methanol were produced worldwide, making it </a:t>
            </a:r>
            <a:r>
              <a:rPr lang="en-US" sz="1600">
                <a:solidFill>
                  <a:srgbClr val="FF0000"/>
                </a:solidFill>
              </a:rPr>
              <a:t>one of the most highly synthesized chemicals </a:t>
            </a:r>
            <a:r>
              <a:rPr lang="en-US" sz="1600"/>
              <a:t>after ammonia, but it is expected to equal ammonia production in 2030.</a:t>
            </a:r>
          </a:p>
        </p:txBody>
      </p:sp>
      <p:sp>
        <p:nvSpPr>
          <p:cNvPr id="7" name="Rettangolo con angoli arrotondati 6">
            <a:extLst>
              <a:ext uri="{FF2B5EF4-FFF2-40B4-BE49-F238E27FC236}">
                <a16:creationId xmlns:a16="http://schemas.microsoft.com/office/drawing/2014/main" id="{8F08124A-4032-6C5B-AA27-361184131B05}"/>
              </a:ext>
            </a:extLst>
          </p:cNvPr>
          <p:cNvSpPr/>
          <p:nvPr/>
        </p:nvSpPr>
        <p:spPr>
          <a:xfrm>
            <a:off x="6160955" y="4531070"/>
            <a:ext cx="2803161" cy="21094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n-US" sz="1600"/>
              <a:t>It is </a:t>
            </a:r>
            <a:r>
              <a:rPr lang="en-US" sz="1600">
                <a:solidFill>
                  <a:srgbClr val="FF0000"/>
                </a:solidFill>
              </a:rPr>
              <a:t>mainly used for producing other chemicals</a:t>
            </a:r>
            <a:r>
              <a:rPr lang="en-US" sz="1600"/>
              <a:t>, such as formaldehyde, acetic acid, and plastics, but smaller quantities are also used as fuel for vehicles, ships, industrial boilers, and cooking. </a:t>
            </a:r>
          </a:p>
        </p:txBody>
      </p:sp>
      <p:sp>
        <p:nvSpPr>
          <p:cNvPr id="8" name="CasellaDiTesto 7">
            <a:extLst>
              <a:ext uri="{FF2B5EF4-FFF2-40B4-BE49-F238E27FC236}">
                <a16:creationId xmlns:a16="http://schemas.microsoft.com/office/drawing/2014/main" id="{810E848B-0E70-53A0-7638-DB128A04B7F5}"/>
              </a:ext>
            </a:extLst>
          </p:cNvPr>
          <p:cNvSpPr txBox="1"/>
          <p:nvPr/>
        </p:nvSpPr>
        <p:spPr>
          <a:xfrm>
            <a:off x="0" y="1516698"/>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48630772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343730D-9C22-6490-371F-151A38F12C6E}"/>
              </a:ext>
            </a:extLst>
          </p:cNvPr>
          <p:cNvPicPr>
            <a:picLocks noChangeAspect="1"/>
          </p:cNvPicPr>
          <p:nvPr/>
        </p:nvPicPr>
        <p:blipFill>
          <a:blip r:embed="rId2"/>
          <a:stretch>
            <a:fillRect/>
          </a:stretch>
        </p:blipFill>
        <p:spPr>
          <a:xfrm>
            <a:off x="6922595" y="2851483"/>
            <a:ext cx="1295512" cy="2187130"/>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a:t>
            </a:r>
            <a:r>
              <a:rPr lang="it-IT" err="1"/>
              <a:t>methanol</a:t>
            </a:r>
            <a:r>
              <a:rPr lang="it-IT"/>
              <a:t>: Key </a:t>
            </a:r>
            <a:r>
              <a:rPr lang="it-IT" err="1"/>
              <a:t>factors</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49</a:t>
            </a:fld>
            <a:endParaRPr lang="it-IT"/>
          </a:p>
        </p:txBody>
      </p:sp>
      <p:pic>
        <p:nvPicPr>
          <p:cNvPr id="4" name="Immagine 3">
            <a:extLst>
              <a:ext uri="{FF2B5EF4-FFF2-40B4-BE49-F238E27FC236}">
                <a16:creationId xmlns:a16="http://schemas.microsoft.com/office/drawing/2014/main" id="{4A46E9CA-FC4B-ED18-8C7C-9657671F0F06}"/>
              </a:ext>
            </a:extLst>
          </p:cNvPr>
          <p:cNvPicPr>
            <a:picLocks noChangeAspect="1"/>
          </p:cNvPicPr>
          <p:nvPr/>
        </p:nvPicPr>
        <p:blipFill rotWithShape="1">
          <a:blip r:embed="rId3"/>
          <a:srcRect t="436" b="-1"/>
          <a:stretch/>
        </p:blipFill>
        <p:spPr>
          <a:xfrm>
            <a:off x="0" y="1724145"/>
            <a:ext cx="5951095" cy="3617157"/>
          </a:xfrm>
          <a:prstGeom prst="rect">
            <a:avLst/>
          </a:prstGeom>
        </p:spPr>
      </p:pic>
      <p:sp>
        <p:nvSpPr>
          <p:cNvPr id="8" name="Rettangolo con angoli arrotondati 7">
            <a:extLst>
              <a:ext uri="{FF2B5EF4-FFF2-40B4-BE49-F238E27FC236}">
                <a16:creationId xmlns:a16="http://schemas.microsoft.com/office/drawing/2014/main" id="{D664B832-9B51-0068-57A7-2A97D64C5288}"/>
              </a:ext>
            </a:extLst>
          </p:cNvPr>
          <p:cNvSpPr/>
          <p:nvPr/>
        </p:nvSpPr>
        <p:spPr>
          <a:xfrm>
            <a:off x="393665" y="5585778"/>
            <a:ext cx="5329925" cy="783153"/>
          </a:xfrm>
          <a:prstGeom prst="roundRect">
            <a:avLst/>
          </a:prstGeom>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a:t>SPB</a:t>
            </a:r>
            <a:r>
              <a:rPr lang="it-IT" sz="1600" b="1"/>
              <a:t> &lt; 5 </a:t>
            </a:r>
            <a:r>
              <a:rPr lang="it-IT" sz="1600" b="1" err="1"/>
              <a:t>years</a:t>
            </a:r>
            <a:r>
              <a:rPr lang="it-IT" sz="1600" b="1"/>
              <a:t> </a:t>
            </a:r>
            <a:r>
              <a:rPr lang="it-IT" sz="1600"/>
              <a:t>for </a:t>
            </a:r>
            <a:r>
              <a:rPr lang="it-IT" sz="1600" err="1"/>
              <a:t>biomass</a:t>
            </a:r>
            <a:r>
              <a:rPr lang="it-IT" sz="1600"/>
              <a:t> </a:t>
            </a:r>
            <a:r>
              <a:rPr lang="it-IT" sz="1600" err="1"/>
              <a:t>integrated</a:t>
            </a:r>
            <a:r>
              <a:rPr lang="it-IT" sz="1600"/>
              <a:t> with SOEC </a:t>
            </a:r>
            <a:r>
              <a:rPr lang="it-IT" sz="1600" err="1"/>
              <a:t>plants</a:t>
            </a:r>
            <a:r>
              <a:rPr lang="en-US" sz="1600"/>
              <a:t>.</a:t>
            </a:r>
          </a:p>
        </p:txBody>
      </p:sp>
      <p:sp>
        <p:nvSpPr>
          <p:cNvPr id="10" name="Rettangolo con angoli arrotondati 9">
            <a:extLst>
              <a:ext uri="{FF2B5EF4-FFF2-40B4-BE49-F238E27FC236}">
                <a16:creationId xmlns:a16="http://schemas.microsoft.com/office/drawing/2014/main" id="{5148207C-D223-CCB5-2AE5-1704830F1AE4}"/>
              </a:ext>
            </a:extLst>
          </p:cNvPr>
          <p:cNvSpPr/>
          <p:nvPr/>
        </p:nvSpPr>
        <p:spPr>
          <a:xfrm>
            <a:off x="6087702" y="1645939"/>
            <a:ext cx="2965298" cy="990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t>Roundtrip efficiency of the system:</a:t>
            </a:r>
          </a:p>
          <a:p>
            <a:pPr algn="ctr"/>
            <a:r>
              <a:rPr lang="en-US" sz="1600"/>
              <a:t> 0.33 – 0.45</a:t>
            </a:r>
          </a:p>
        </p:txBody>
      </p:sp>
      <p:sp>
        <p:nvSpPr>
          <p:cNvPr id="11" name="Rettangolo con angoli arrotondati 10">
            <a:extLst>
              <a:ext uri="{FF2B5EF4-FFF2-40B4-BE49-F238E27FC236}">
                <a16:creationId xmlns:a16="http://schemas.microsoft.com/office/drawing/2014/main" id="{99104D06-9870-3A85-4D97-75FF60FCDFCB}"/>
              </a:ext>
            </a:extLst>
          </p:cNvPr>
          <p:cNvSpPr/>
          <p:nvPr/>
        </p:nvSpPr>
        <p:spPr>
          <a:xfrm>
            <a:off x="6085373" y="5341302"/>
            <a:ext cx="2965298" cy="12205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Energy density (W/cm</a:t>
            </a:r>
            <a:r>
              <a:rPr lang="en-US" sz="1600" baseline="30000"/>
              <a:t>2</a:t>
            </a:r>
            <a:r>
              <a:rPr lang="en-US" sz="1600"/>
              <a:t>):</a:t>
            </a:r>
          </a:p>
          <a:p>
            <a:pPr algn="ctr"/>
            <a:r>
              <a:rPr lang="en-US" sz="1600"/>
              <a:t> 0.17 – 0.38 (generation)</a:t>
            </a:r>
          </a:p>
          <a:p>
            <a:pPr algn="ctr"/>
            <a:r>
              <a:rPr lang="en-US" sz="1600"/>
              <a:t>0.40 – 0.90 (storage)</a:t>
            </a:r>
          </a:p>
        </p:txBody>
      </p:sp>
      <p:sp>
        <p:nvSpPr>
          <p:cNvPr id="5" name="CasellaDiTesto 4">
            <a:extLst>
              <a:ext uri="{FF2B5EF4-FFF2-40B4-BE49-F238E27FC236}">
                <a16:creationId xmlns:a16="http://schemas.microsoft.com/office/drawing/2014/main" id="{65719EA4-47B9-2238-285D-E49A6563B139}"/>
              </a:ext>
            </a:extLst>
          </p:cNvPr>
          <p:cNvSpPr txBox="1"/>
          <p:nvPr/>
        </p:nvSpPr>
        <p:spPr>
          <a:xfrm>
            <a:off x="0" y="1516698"/>
            <a:ext cx="3314060" cy="253916"/>
          </a:xfrm>
          <a:prstGeom prst="rect">
            <a:avLst/>
          </a:prstGeom>
          <a:noFill/>
        </p:spPr>
        <p:txBody>
          <a:bodyPr wrap="square">
            <a:spAutoFit/>
          </a:bodyPr>
          <a:lstStyle/>
          <a:p>
            <a:pPr algn="ctr"/>
            <a:r>
              <a:rPr lang="en-US" sz="1050" b="0" i="0" strike="noStrike">
                <a:effectLst/>
                <a:latin typeface="+mn-lt"/>
              </a:rPr>
              <a:t>Energy Conversion and Management</a:t>
            </a:r>
            <a:r>
              <a:rPr lang="en-US" sz="1050">
                <a:latin typeface="+mn-lt"/>
              </a:rPr>
              <a:t> </a:t>
            </a:r>
            <a:r>
              <a:rPr lang="en-US" sz="1050" b="0" i="0" strike="noStrike">
                <a:effectLst/>
                <a:latin typeface="+mn-lt"/>
              </a:rPr>
              <a:t>266</a:t>
            </a:r>
            <a:r>
              <a:rPr lang="en-US" sz="1050" b="0" i="0">
                <a:effectLst/>
                <a:latin typeface="+mn-lt"/>
              </a:rPr>
              <a:t>, 2022, 115814</a:t>
            </a:r>
          </a:p>
        </p:txBody>
      </p:sp>
    </p:spTree>
    <p:extLst>
      <p:ext uri="{BB962C8B-B14F-4D97-AF65-F5344CB8AC3E}">
        <p14:creationId xmlns:p14="http://schemas.microsoft.com/office/powerpoint/2010/main" val="33506132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HMLMGDPChart"/>
          <p:cNvGraphicFramePr>
            <a:graphicFrameLocks noGrp="1"/>
          </p:cNvGraphicFramePr>
          <p:nvPr>
            <p:ph sz="quarter" idx="12"/>
          </p:nvPr>
        </p:nvGraphicFramePr>
        <p:xfrm>
          <a:off x="685800" y="2162254"/>
          <a:ext cx="3879056" cy="30844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HMLMChart"/>
          <p:cNvGraphicFramePr>
            <a:graphicFrameLocks noGrp="1"/>
          </p:cNvGraphicFramePr>
          <p:nvPr>
            <p:ph sz="quarter" idx="13"/>
          </p:nvPr>
        </p:nvGraphicFramePr>
        <p:xfrm>
          <a:off x="4664076" y="2149476"/>
          <a:ext cx="4022725" cy="30972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7"/>
          </p:nvPr>
        </p:nvSpPr>
        <p:spPr>
          <a:xfrm>
            <a:off x="685800" y="1751771"/>
            <a:ext cx="3931920" cy="350851"/>
          </a:xfrm>
        </p:spPr>
        <p:txBody>
          <a:bodyPr>
            <a:normAutofit fontScale="92500" lnSpcReduction="10000"/>
          </a:bodyPr>
          <a:lstStyle/>
          <a:p>
            <a:r>
              <a:rPr lang="en-US" b="1"/>
              <a:t>World GDP</a:t>
            </a:r>
          </a:p>
          <a:p>
            <a:r>
              <a:rPr lang="en-US"/>
              <a:t>trillion 2015 dollars, purchasing power parity (PPP)</a:t>
            </a:r>
          </a:p>
        </p:txBody>
      </p:sp>
      <p:sp>
        <p:nvSpPr>
          <p:cNvPr id="6" name="Text Placeholder 5"/>
          <p:cNvSpPr>
            <a:spLocks noGrp="1"/>
          </p:cNvSpPr>
          <p:nvPr>
            <p:ph type="body" sz="quarter" idx="18"/>
          </p:nvPr>
        </p:nvSpPr>
        <p:spPr>
          <a:xfrm>
            <a:off x="4663440" y="1751771"/>
            <a:ext cx="4023360" cy="350851"/>
          </a:xfrm>
        </p:spPr>
        <p:txBody>
          <a:bodyPr vert="horz" lIns="0" tIns="0" rIns="0" bIns="0" anchor="b" anchorCtr="0">
            <a:normAutofit lnSpcReduction="10000"/>
          </a:bodyPr>
          <a:lstStyle/>
          <a:p>
            <a:pPr lvl="0"/>
            <a:r>
              <a:rPr lang="en-US" b="1"/>
              <a:t>Energy consumption</a:t>
            </a:r>
          </a:p>
          <a:p>
            <a:pPr lvl="0"/>
            <a:r>
              <a:rPr lang="en-US" sz="1100"/>
              <a:t>quadrillion British thermal units</a:t>
            </a:r>
          </a:p>
        </p:txBody>
      </p:sp>
      <p:sp>
        <p:nvSpPr>
          <p:cNvPr id="12" name="Title 11"/>
          <p:cNvSpPr>
            <a:spLocks noGrp="1"/>
          </p:cNvSpPr>
          <p:nvPr>
            <p:ph type="title"/>
          </p:nvPr>
        </p:nvSpPr>
        <p:spPr/>
        <p:txBody>
          <a:bodyPr>
            <a:normAutofit/>
          </a:bodyPr>
          <a:lstStyle/>
          <a:p>
            <a:r>
              <a:rPr lang="en-US" sz="4400">
                <a:solidFill>
                  <a:schemeClr val="tx2"/>
                </a:solidFill>
              </a:rPr>
              <a:t>GDP and energy consumption </a:t>
            </a:r>
          </a:p>
        </p:txBody>
      </p:sp>
      <p:sp>
        <p:nvSpPr>
          <p:cNvPr id="2" name="CasellaDiTesto 1">
            <a:extLst>
              <a:ext uri="{FF2B5EF4-FFF2-40B4-BE49-F238E27FC236}">
                <a16:creationId xmlns:a16="http://schemas.microsoft.com/office/drawing/2014/main" id="{E25E7196-CB85-1B6E-4DAD-0031CAC7A09E}"/>
              </a:ext>
            </a:extLst>
          </p:cNvPr>
          <p:cNvSpPr txBox="1"/>
          <p:nvPr/>
        </p:nvSpPr>
        <p:spPr>
          <a:xfrm>
            <a:off x="6948264" y="5246689"/>
            <a:ext cx="2088232" cy="261610"/>
          </a:xfrm>
          <a:prstGeom prst="rect">
            <a:avLst/>
          </a:prstGeom>
          <a:noFill/>
        </p:spPr>
        <p:txBody>
          <a:bodyPr wrap="square" rtlCol="0">
            <a:spAutoFit/>
          </a:bodyPr>
          <a:lstStyle/>
          <a:p>
            <a:r>
              <a:rPr lang="it-IT" sz="1050"/>
              <a:t>Source: EIA  2021</a:t>
            </a:r>
          </a:p>
        </p:txBody>
      </p:sp>
      <p:sp>
        <p:nvSpPr>
          <p:cNvPr id="3" name="Rettangolo con angoli arrotondati 2">
            <a:extLst>
              <a:ext uri="{FF2B5EF4-FFF2-40B4-BE49-F238E27FC236}">
                <a16:creationId xmlns:a16="http://schemas.microsoft.com/office/drawing/2014/main" id="{D849A351-9074-7ACC-A37E-608843F7A57C}"/>
              </a:ext>
            </a:extLst>
          </p:cNvPr>
          <p:cNvSpPr/>
          <p:nvPr/>
        </p:nvSpPr>
        <p:spPr>
          <a:xfrm>
            <a:off x="179512" y="5274732"/>
            <a:ext cx="8712968" cy="146134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The growth in GDP is strictly related to the increase in the overall </a:t>
            </a:r>
            <a:r>
              <a:rPr lang="en-US" sz="1600" b="1" i="1" u="sng"/>
              <a:t>primary energy demand</a:t>
            </a:r>
            <a:r>
              <a:rPr lang="en-US" sz="1600"/>
              <a:t>, required to support the development. For </a:t>
            </a:r>
            <a:r>
              <a:rPr lang="en-US" sz="1600" b="1"/>
              <a:t>developed Countries</a:t>
            </a:r>
            <a:r>
              <a:rPr lang="en-US" sz="1600"/>
              <a:t>, a limited increase in primary energy demand is expected, due to the </a:t>
            </a:r>
            <a:r>
              <a:rPr lang="en-US" sz="1600" b="1" i="1" u="sng"/>
              <a:t>recent policies in terms of climate change</a:t>
            </a:r>
            <a:r>
              <a:rPr lang="en-US" sz="1600"/>
              <a:t>. Conversely, for </a:t>
            </a:r>
            <a:r>
              <a:rPr lang="en-US" sz="1600" b="1"/>
              <a:t>developing Countries </a:t>
            </a:r>
            <a:r>
              <a:rPr lang="en-US" sz="1600"/>
              <a:t>a dramatic growth in primary energy demand is expected. Therefore, urgent actions must be implemented </a:t>
            </a:r>
            <a:r>
              <a:rPr lang="en-US" sz="1600" b="1" i="1" u="sng"/>
              <a:t>to prevent a dramatic environmental impact </a:t>
            </a:r>
            <a:r>
              <a:rPr lang="en-US" sz="1600"/>
              <a:t>of this growth.</a:t>
            </a:r>
          </a:p>
        </p:txBody>
      </p:sp>
      <p:sp>
        <p:nvSpPr>
          <p:cNvPr id="4" name="Segnaposto numero diapositiva 3">
            <a:extLst>
              <a:ext uri="{FF2B5EF4-FFF2-40B4-BE49-F238E27FC236}">
                <a16:creationId xmlns:a16="http://schemas.microsoft.com/office/drawing/2014/main" id="{6364A770-4264-C382-BD92-A325B7265989}"/>
              </a:ext>
            </a:extLst>
          </p:cNvPr>
          <p:cNvSpPr>
            <a:spLocks noGrp="1"/>
          </p:cNvSpPr>
          <p:nvPr>
            <p:ph type="sldNum" sz="quarter" idx="4"/>
          </p:nvPr>
        </p:nvSpPr>
        <p:spPr>
          <a:xfrm>
            <a:off x="74756" y="1208845"/>
            <a:ext cx="384175" cy="365125"/>
          </a:xfrm>
        </p:spPr>
        <p:txBody>
          <a:bodyPr>
            <a:normAutofit/>
          </a:bodyPr>
          <a:lstStyle/>
          <a:p>
            <a:pPr>
              <a:defRPr/>
            </a:pPr>
            <a:fld id="{84948DD1-5963-4816-BE5A-05BCCCAC15E0}" type="slidenum">
              <a:rPr lang="en-US" sz="1200" smtClean="0">
                <a:solidFill>
                  <a:schemeClr val="bg1"/>
                </a:solidFill>
                <a:latin typeface="Arial" panose="020B0604020202020204" pitchFamily="34" charset="0"/>
                <a:cs typeface="Arial" panose="020B0604020202020204" pitchFamily="34" charset="0"/>
              </a:rPr>
              <a:pPr>
                <a:defRPr/>
              </a:pPr>
              <a:t>5</a:t>
            </a:fld>
            <a:endParaRPr lang="en-US" sz="1200">
              <a:solidFill>
                <a:schemeClr val="bg1"/>
              </a:solidFill>
              <a:latin typeface="Arial" panose="020B0604020202020204" pitchFamily="34" charset="0"/>
              <a:cs typeface="Arial" panose="020B0604020202020204" pitchFamily="34" charset="0"/>
            </a:endParaRPr>
          </a:p>
        </p:txBody>
      </p:sp>
      <p:pic>
        <p:nvPicPr>
          <p:cNvPr id="7" name="Picture 14">
            <a:extLst>
              <a:ext uri="{FF2B5EF4-FFF2-40B4-BE49-F238E27FC236}">
                <a16:creationId xmlns:a16="http://schemas.microsoft.com/office/drawing/2014/main" id="{A3EA58CA-3BBF-C1A8-6A7C-83A1CE25D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1721925"/>
            <a:ext cx="2157609" cy="440329"/>
          </a:xfrm>
          <a:prstGeom prst="rect">
            <a:avLst/>
          </a:prstGeom>
        </p:spPr>
      </p:pic>
    </p:spTree>
    <p:extLst>
      <p:ext uri="{BB962C8B-B14F-4D97-AF65-F5344CB8AC3E}">
        <p14:creationId xmlns:p14="http://schemas.microsoft.com/office/powerpoint/2010/main" val="650072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Power-to-Heat</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50</a:t>
            </a:fld>
            <a:endParaRPr lang="it-IT"/>
          </a:p>
        </p:txBody>
      </p:sp>
      <p:pic>
        <p:nvPicPr>
          <p:cNvPr id="5" name="Immagine 4">
            <a:extLst>
              <a:ext uri="{FF2B5EF4-FFF2-40B4-BE49-F238E27FC236}">
                <a16:creationId xmlns:a16="http://schemas.microsoft.com/office/drawing/2014/main" id="{86E09C38-323E-16EE-38BE-6A667DD4DB42}"/>
              </a:ext>
            </a:extLst>
          </p:cNvPr>
          <p:cNvPicPr>
            <a:picLocks noChangeAspect="1"/>
          </p:cNvPicPr>
          <p:nvPr/>
        </p:nvPicPr>
        <p:blipFill rotWithShape="1">
          <a:blip r:embed="rId2"/>
          <a:srcRect l="1834" t="1631" b="1895"/>
          <a:stretch/>
        </p:blipFill>
        <p:spPr>
          <a:xfrm>
            <a:off x="257948" y="1651610"/>
            <a:ext cx="8628103" cy="4719484"/>
          </a:xfrm>
          <a:prstGeom prst="rect">
            <a:avLst/>
          </a:prstGeom>
        </p:spPr>
      </p:pic>
      <p:sp>
        <p:nvSpPr>
          <p:cNvPr id="4" name="Rettangolo con angoli arrotondati 3">
            <a:extLst>
              <a:ext uri="{FF2B5EF4-FFF2-40B4-BE49-F238E27FC236}">
                <a16:creationId xmlns:a16="http://schemas.microsoft.com/office/drawing/2014/main" id="{5EA68647-1FBA-1C08-6A07-E34E0786E030}"/>
              </a:ext>
            </a:extLst>
          </p:cNvPr>
          <p:cNvSpPr/>
          <p:nvPr/>
        </p:nvSpPr>
        <p:spPr>
          <a:xfrm>
            <a:off x="5383645" y="4885876"/>
            <a:ext cx="3631045" cy="776015"/>
          </a:xfrm>
          <a:prstGeom prst="roundRect">
            <a:avLst/>
          </a:prstGeom>
          <a:solidFill>
            <a:schemeClr val="accent4">
              <a:lumMod val="40000"/>
              <a:lumOff val="60000"/>
            </a:schemeClr>
          </a:solidFill>
          <a:ln>
            <a:solidFill>
              <a:srgbClr val="C00000"/>
            </a:solidFill>
          </a:ln>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P2H using excess variable renewable energy (VRE) may be used to supply heat by electric boilers or HPs.</a:t>
            </a:r>
          </a:p>
        </p:txBody>
      </p:sp>
      <p:sp>
        <p:nvSpPr>
          <p:cNvPr id="7" name="CasellaDiTesto 6">
            <a:extLst>
              <a:ext uri="{FF2B5EF4-FFF2-40B4-BE49-F238E27FC236}">
                <a16:creationId xmlns:a16="http://schemas.microsoft.com/office/drawing/2014/main" id="{CB01DB4E-3B1C-33EE-DD89-B289600F0977}"/>
              </a:ext>
            </a:extLst>
          </p:cNvPr>
          <p:cNvSpPr txBox="1"/>
          <p:nvPr/>
        </p:nvSpPr>
        <p:spPr>
          <a:xfrm>
            <a:off x="2493127" y="6379048"/>
            <a:ext cx="4157744" cy="253916"/>
          </a:xfrm>
          <a:prstGeom prst="rect">
            <a:avLst/>
          </a:prstGeom>
          <a:noFill/>
        </p:spPr>
        <p:txBody>
          <a:bodyPr wrap="square">
            <a:spAutoFit/>
          </a:bodyPr>
          <a:lstStyle/>
          <a:p>
            <a:pPr algn="ctr"/>
            <a:r>
              <a:rPr lang="en-US" sz="1050" b="0" i="0" strike="noStrike">
                <a:effectLst/>
                <a:latin typeface="+mn-lt"/>
              </a:rPr>
              <a:t>Applied Energy 212</a:t>
            </a:r>
            <a:r>
              <a:rPr lang="en-US" sz="1050" b="0" i="0">
                <a:effectLst/>
                <a:latin typeface="+mn-lt"/>
              </a:rPr>
              <a:t>, 2018, 1611-1626</a:t>
            </a:r>
          </a:p>
        </p:txBody>
      </p:sp>
    </p:spTree>
    <p:extLst>
      <p:ext uri="{BB962C8B-B14F-4D97-AF65-F5344CB8AC3E}">
        <p14:creationId xmlns:p14="http://schemas.microsoft.com/office/powerpoint/2010/main" val="40048592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a:xfrm>
            <a:off x="-117446" y="1277103"/>
            <a:ext cx="533400" cy="244476"/>
          </a:xfrm>
        </p:spPr>
        <p:txBody>
          <a:bodyPr>
            <a:normAutofit fontScale="85000" lnSpcReduction="20000"/>
          </a:bodyPr>
          <a:lstStyle/>
          <a:p>
            <a:pPr>
              <a:defRPr/>
            </a:pPr>
            <a:fld id="{E1F2B20A-7852-423A-AD9B-2C5A79B102AF}" type="slidenum">
              <a:rPr lang="it-IT" smtClean="0"/>
              <a:pPr>
                <a:defRPr/>
              </a:pPr>
              <a:t>51</a:t>
            </a:fld>
            <a:endParaRPr lang="it-IT"/>
          </a:p>
        </p:txBody>
      </p:sp>
      <p:pic>
        <p:nvPicPr>
          <p:cNvPr id="4" name="Immagine 3">
            <a:extLst>
              <a:ext uri="{FF2B5EF4-FFF2-40B4-BE49-F238E27FC236}">
                <a16:creationId xmlns:a16="http://schemas.microsoft.com/office/drawing/2014/main" id="{AA888B4A-239A-C810-34BF-33D7C1BD2E57}"/>
              </a:ext>
            </a:extLst>
          </p:cNvPr>
          <p:cNvPicPr>
            <a:picLocks noChangeAspect="1"/>
          </p:cNvPicPr>
          <p:nvPr/>
        </p:nvPicPr>
        <p:blipFill rotWithShape="1">
          <a:blip r:embed="rId2"/>
          <a:srcRect l="3673" t="1780"/>
          <a:stretch/>
        </p:blipFill>
        <p:spPr>
          <a:xfrm>
            <a:off x="594176" y="1516698"/>
            <a:ext cx="7737337" cy="4586033"/>
          </a:xfrm>
          <a:prstGeom prst="rect">
            <a:avLst/>
          </a:prstGeom>
          <a:ln>
            <a:noFill/>
          </a:ln>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a:t>
            </a:r>
            <a:r>
              <a:rPr lang="it-IT" err="1"/>
              <a:t>Heat</a:t>
            </a:r>
            <a:r>
              <a:rPr lang="it-IT"/>
              <a:t>: Applications</a:t>
            </a:r>
          </a:p>
        </p:txBody>
      </p:sp>
      <p:sp>
        <p:nvSpPr>
          <p:cNvPr id="5" name="Rettangolo con angoli arrotondati 4">
            <a:extLst>
              <a:ext uri="{FF2B5EF4-FFF2-40B4-BE49-F238E27FC236}">
                <a16:creationId xmlns:a16="http://schemas.microsoft.com/office/drawing/2014/main" id="{DA95DDFA-D135-A8D8-77AC-08739C77BB5D}"/>
              </a:ext>
            </a:extLst>
          </p:cNvPr>
          <p:cNvSpPr/>
          <p:nvPr/>
        </p:nvSpPr>
        <p:spPr>
          <a:xfrm>
            <a:off x="40197" y="4669030"/>
            <a:ext cx="2939440" cy="91186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a:t>Power to heat conversion is far from the location of the demand (storage is mandatory).</a:t>
            </a:r>
            <a:endParaRPr lang="en-US" sz="1600" baseline="-25000"/>
          </a:p>
        </p:txBody>
      </p:sp>
      <p:sp>
        <p:nvSpPr>
          <p:cNvPr id="6" name="Ovale 5">
            <a:extLst>
              <a:ext uri="{FF2B5EF4-FFF2-40B4-BE49-F238E27FC236}">
                <a16:creationId xmlns:a16="http://schemas.microsoft.com/office/drawing/2014/main" id="{192A4752-DE2B-5DA5-E071-331B079FE93E}"/>
              </a:ext>
            </a:extLst>
          </p:cNvPr>
          <p:cNvSpPr/>
          <p:nvPr/>
        </p:nvSpPr>
        <p:spPr>
          <a:xfrm flipV="1">
            <a:off x="1115720" y="2396207"/>
            <a:ext cx="1880664" cy="9118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BEC6358A-68FD-39C5-6EEE-A369AD1B5BEC}"/>
              </a:ext>
            </a:extLst>
          </p:cNvPr>
          <p:cNvCxnSpPr>
            <a:cxnSpLocks/>
            <a:stCxn id="5" idx="0"/>
            <a:endCxn id="6" idx="0"/>
          </p:cNvCxnSpPr>
          <p:nvPr/>
        </p:nvCxnSpPr>
        <p:spPr>
          <a:xfrm flipV="1">
            <a:off x="1509917" y="3308074"/>
            <a:ext cx="546135" cy="13609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con angoli arrotondati 11">
            <a:extLst>
              <a:ext uri="{FF2B5EF4-FFF2-40B4-BE49-F238E27FC236}">
                <a16:creationId xmlns:a16="http://schemas.microsoft.com/office/drawing/2014/main" id="{9B80B0A4-D531-AE18-8F9E-A30CE2CD71B7}"/>
              </a:ext>
            </a:extLst>
          </p:cNvPr>
          <p:cNvSpPr/>
          <p:nvPr/>
        </p:nvSpPr>
        <p:spPr>
          <a:xfrm>
            <a:off x="2245969" y="5863135"/>
            <a:ext cx="2939440" cy="9118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t>Power to heat conversion is close to the location of the demand (storage may be not necessary).</a:t>
            </a:r>
            <a:endParaRPr lang="en-US" sz="1600" baseline="-25000"/>
          </a:p>
        </p:txBody>
      </p:sp>
      <p:sp>
        <p:nvSpPr>
          <p:cNvPr id="13" name="Ovale 12">
            <a:extLst>
              <a:ext uri="{FF2B5EF4-FFF2-40B4-BE49-F238E27FC236}">
                <a16:creationId xmlns:a16="http://schemas.microsoft.com/office/drawing/2014/main" id="{74B6DC47-8AA8-D2A8-9B73-F3C9D1ABFC37}"/>
              </a:ext>
            </a:extLst>
          </p:cNvPr>
          <p:cNvSpPr/>
          <p:nvPr/>
        </p:nvSpPr>
        <p:spPr>
          <a:xfrm flipV="1">
            <a:off x="4345497" y="2429718"/>
            <a:ext cx="1880664" cy="9118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a:extLst>
              <a:ext uri="{FF2B5EF4-FFF2-40B4-BE49-F238E27FC236}">
                <a16:creationId xmlns:a16="http://schemas.microsoft.com/office/drawing/2014/main" id="{E345110C-4285-0644-2ABF-513E094E2284}"/>
              </a:ext>
            </a:extLst>
          </p:cNvPr>
          <p:cNvCxnSpPr>
            <a:cxnSpLocks/>
            <a:stCxn id="12" idx="0"/>
            <a:endCxn id="13" idx="0"/>
          </p:cNvCxnSpPr>
          <p:nvPr/>
        </p:nvCxnSpPr>
        <p:spPr>
          <a:xfrm flipV="1">
            <a:off x="3715689" y="3341585"/>
            <a:ext cx="1570140" cy="25215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con angoli arrotondati 15">
            <a:extLst>
              <a:ext uri="{FF2B5EF4-FFF2-40B4-BE49-F238E27FC236}">
                <a16:creationId xmlns:a16="http://schemas.microsoft.com/office/drawing/2014/main" id="{47040225-5B45-F5FD-1374-FB68AF973ECA}"/>
              </a:ext>
            </a:extLst>
          </p:cNvPr>
          <p:cNvSpPr/>
          <p:nvPr/>
        </p:nvSpPr>
        <p:spPr>
          <a:xfrm>
            <a:off x="6449671" y="1578188"/>
            <a:ext cx="2694329" cy="1791376"/>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a:t>Thermal Energy Storage (TES) can play a crucial role in achieving future decarbonization goals in Europe, especially in a highly renewable energy integrated system.</a:t>
            </a:r>
            <a:endParaRPr lang="en-US" sz="1600" baseline="-25000"/>
          </a:p>
        </p:txBody>
      </p:sp>
      <p:sp>
        <p:nvSpPr>
          <p:cNvPr id="9" name="CasellaDiTesto 8">
            <a:extLst>
              <a:ext uri="{FF2B5EF4-FFF2-40B4-BE49-F238E27FC236}">
                <a16:creationId xmlns:a16="http://schemas.microsoft.com/office/drawing/2014/main" id="{62F05F4D-2656-FAB3-9C13-8E969DCAB026}"/>
              </a:ext>
            </a:extLst>
          </p:cNvPr>
          <p:cNvSpPr txBox="1"/>
          <p:nvPr/>
        </p:nvSpPr>
        <p:spPr>
          <a:xfrm>
            <a:off x="4819159" y="6145373"/>
            <a:ext cx="4157744" cy="253916"/>
          </a:xfrm>
          <a:prstGeom prst="rect">
            <a:avLst/>
          </a:prstGeom>
          <a:noFill/>
        </p:spPr>
        <p:txBody>
          <a:bodyPr wrap="square">
            <a:spAutoFit/>
          </a:bodyPr>
          <a:lstStyle/>
          <a:p>
            <a:pPr algn="ctr"/>
            <a:r>
              <a:rPr lang="en-US" sz="1050" b="0" i="0" strike="noStrike">
                <a:effectLst/>
                <a:latin typeface="+mn-lt"/>
              </a:rPr>
              <a:t>Applied Energy 212</a:t>
            </a:r>
            <a:r>
              <a:rPr lang="en-US" sz="1050" b="0" i="0">
                <a:effectLst/>
                <a:latin typeface="+mn-lt"/>
              </a:rPr>
              <a:t>, 2018, 1611-1626</a:t>
            </a:r>
          </a:p>
        </p:txBody>
      </p:sp>
    </p:spTree>
    <p:extLst>
      <p:ext uri="{BB962C8B-B14F-4D97-AF65-F5344CB8AC3E}">
        <p14:creationId xmlns:p14="http://schemas.microsoft.com/office/powerpoint/2010/main" val="140371134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52</a:t>
            </a:fld>
            <a:endParaRPr lang="it-IT"/>
          </a:p>
        </p:txBody>
      </p:sp>
      <p:pic>
        <p:nvPicPr>
          <p:cNvPr id="4" name="Immagine 3">
            <a:extLst>
              <a:ext uri="{FF2B5EF4-FFF2-40B4-BE49-F238E27FC236}">
                <a16:creationId xmlns:a16="http://schemas.microsoft.com/office/drawing/2014/main" id="{95CEF25E-E026-573F-5B66-3E4DDD0A0C13}"/>
              </a:ext>
            </a:extLst>
          </p:cNvPr>
          <p:cNvPicPr>
            <a:picLocks noChangeAspect="1"/>
          </p:cNvPicPr>
          <p:nvPr/>
        </p:nvPicPr>
        <p:blipFill>
          <a:blip r:embed="rId2"/>
          <a:stretch>
            <a:fillRect/>
          </a:stretch>
        </p:blipFill>
        <p:spPr>
          <a:xfrm>
            <a:off x="3698951" y="0"/>
            <a:ext cx="5422970" cy="6838488"/>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a:xfrm>
            <a:off x="612648" y="228600"/>
            <a:ext cx="3632181" cy="990600"/>
          </a:xfrm>
        </p:spPr>
        <p:txBody>
          <a:bodyPr>
            <a:normAutofit fontScale="90000"/>
          </a:bodyPr>
          <a:lstStyle/>
          <a:p>
            <a:r>
              <a:rPr lang="it-IT"/>
              <a:t>Power-to-</a:t>
            </a:r>
            <a:r>
              <a:rPr lang="it-IT" err="1"/>
              <a:t>Heat</a:t>
            </a:r>
            <a:br>
              <a:rPr lang="it-IT"/>
            </a:br>
            <a:r>
              <a:rPr lang="it-IT"/>
              <a:t> </a:t>
            </a:r>
            <a:r>
              <a:rPr lang="it-IT" sz="2200" err="1"/>
              <a:t>Classification</a:t>
            </a:r>
            <a:endParaRPr lang="it-IT"/>
          </a:p>
        </p:txBody>
      </p:sp>
      <p:sp>
        <p:nvSpPr>
          <p:cNvPr id="5" name="Rettangolo con angoli arrotondati 4">
            <a:extLst>
              <a:ext uri="{FF2B5EF4-FFF2-40B4-BE49-F238E27FC236}">
                <a16:creationId xmlns:a16="http://schemas.microsoft.com/office/drawing/2014/main" id="{E3627B61-39F8-C9C9-729F-3AB40F4C0F02}"/>
              </a:ext>
            </a:extLst>
          </p:cNvPr>
          <p:cNvSpPr/>
          <p:nvPr/>
        </p:nvSpPr>
        <p:spPr>
          <a:xfrm>
            <a:off x="151000" y="1783828"/>
            <a:ext cx="3548546" cy="1645171"/>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i="1" u="sng"/>
              <a:t>Sectors:</a:t>
            </a:r>
          </a:p>
          <a:p>
            <a:pPr algn="ctr"/>
            <a:endParaRPr lang="en-US" sz="1600" b="1" i="1" u="sng"/>
          </a:p>
          <a:p>
            <a:pPr marL="342900" indent="-342900">
              <a:buFont typeface="Arial" panose="020B0604020202020204" pitchFamily="34" charset="0"/>
              <a:buChar char="•"/>
            </a:pPr>
            <a:r>
              <a:rPr lang="en-US" sz="1600"/>
              <a:t>households and TCS (</a:t>
            </a:r>
            <a:r>
              <a:rPr lang="it-IT" sz="1600"/>
              <a:t>trade, commerce, and service)</a:t>
            </a:r>
            <a:endParaRPr lang="en-US" sz="1600"/>
          </a:p>
          <a:p>
            <a:pPr marL="342900" indent="-342900">
              <a:buFont typeface="Arial" panose="020B0604020202020204" pitchFamily="34" charset="0"/>
              <a:buChar char="•"/>
            </a:pPr>
            <a:r>
              <a:rPr lang="en-US" sz="1600"/>
              <a:t>industry and process heat</a:t>
            </a:r>
          </a:p>
          <a:p>
            <a:pPr marL="342900" indent="-342900">
              <a:buFont typeface="Arial" panose="020B0604020202020204" pitchFamily="34" charset="0"/>
              <a:buChar char="•"/>
            </a:pPr>
            <a:r>
              <a:rPr lang="en-US" sz="1600"/>
              <a:t>district heating.</a:t>
            </a:r>
            <a:endParaRPr lang="en-US" sz="1600" baseline="-25000"/>
          </a:p>
        </p:txBody>
      </p:sp>
      <p:sp>
        <p:nvSpPr>
          <p:cNvPr id="6" name="Rettangolo con angoli arrotondati 5">
            <a:extLst>
              <a:ext uri="{FF2B5EF4-FFF2-40B4-BE49-F238E27FC236}">
                <a16:creationId xmlns:a16="http://schemas.microsoft.com/office/drawing/2014/main" id="{2E96B7B5-8316-CF53-BE91-1EAA33D73B89}"/>
              </a:ext>
            </a:extLst>
          </p:cNvPr>
          <p:cNvSpPr/>
          <p:nvPr/>
        </p:nvSpPr>
        <p:spPr>
          <a:xfrm>
            <a:off x="150405" y="3696129"/>
            <a:ext cx="3548546" cy="1346926"/>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i="1" u="sng"/>
              <a:t>Temperature</a:t>
            </a:r>
          </a:p>
          <a:p>
            <a:pPr algn="ctr"/>
            <a:endParaRPr lang="en-US" sz="1600" b="1" i="1" u="sng"/>
          </a:p>
          <a:p>
            <a:pPr marL="285750" indent="-285750">
              <a:buFont typeface="Arial" panose="020B0604020202020204" pitchFamily="34" charset="0"/>
              <a:buChar char="•"/>
            </a:pPr>
            <a:r>
              <a:rPr lang="en-US" sz="1600"/>
              <a:t>low (&lt;120°C)</a:t>
            </a:r>
          </a:p>
          <a:p>
            <a:pPr marL="285750" indent="-285750">
              <a:buFont typeface="Arial" panose="020B0604020202020204" pitchFamily="34" charset="0"/>
              <a:buChar char="•"/>
            </a:pPr>
            <a:r>
              <a:rPr lang="en-US" sz="1600"/>
              <a:t>medium </a:t>
            </a:r>
            <a:r>
              <a:rPr lang="it-IT" sz="1600"/>
              <a:t>(120-1000°C</a:t>
            </a:r>
            <a:r>
              <a:rPr lang="it-IT" sz="1600" dirty="0"/>
              <a:t>)</a:t>
            </a:r>
            <a:endParaRPr lang="it-IT" sz="1600"/>
          </a:p>
          <a:p>
            <a:pPr marL="285750" indent="-285750">
              <a:buFont typeface="Arial" panose="020B0604020202020204" pitchFamily="34" charset="0"/>
              <a:buChar char="•"/>
            </a:pPr>
            <a:r>
              <a:rPr lang="it-IT" sz="1600"/>
              <a:t>high (&gt;1000°C)</a:t>
            </a:r>
            <a:endParaRPr lang="en-US" sz="1600" baseline="-25000"/>
          </a:p>
        </p:txBody>
      </p:sp>
      <p:sp>
        <p:nvSpPr>
          <p:cNvPr id="7" name="Rettangolo con angoli arrotondati 6">
            <a:extLst>
              <a:ext uri="{FF2B5EF4-FFF2-40B4-BE49-F238E27FC236}">
                <a16:creationId xmlns:a16="http://schemas.microsoft.com/office/drawing/2014/main" id="{5CE153DD-7ECD-D6C4-5C94-AA29E6CF8CAE}"/>
              </a:ext>
            </a:extLst>
          </p:cNvPr>
          <p:cNvSpPr/>
          <p:nvPr/>
        </p:nvSpPr>
        <p:spPr>
          <a:xfrm>
            <a:off x="150405" y="5253358"/>
            <a:ext cx="3548546" cy="1249041"/>
          </a:xfrm>
          <a:prstGeom prst="roundRect">
            <a:avLst/>
          </a:prstGeom>
          <a:solidFill>
            <a:schemeClr val="accent4">
              <a:lumMod val="40000"/>
              <a:lumOff val="60000"/>
            </a:schemeClr>
          </a:solidFill>
          <a:ln>
            <a:solidFill>
              <a:srgbClr val="C00000"/>
            </a:solidFill>
          </a:ln>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i="1" u="sng"/>
              <a:t>Technologies</a:t>
            </a:r>
          </a:p>
          <a:p>
            <a:pPr algn="ctr"/>
            <a:endParaRPr lang="en-US" sz="1600"/>
          </a:p>
          <a:p>
            <a:pPr marL="285750" indent="-285750">
              <a:buFont typeface="Arial" panose="020B0604020202020204" pitchFamily="34" charset="0"/>
              <a:buChar char="•"/>
            </a:pPr>
            <a:r>
              <a:rPr lang="en-US" sz="1600"/>
              <a:t>Electric heat pumps </a:t>
            </a:r>
          </a:p>
          <a:p>
            <a:pPr marL="285750" indent="-285750">
              <a:buFont typeface="Arial" panose="020B0604020202020204" pitchFamily="34" charset="0"/>
              <a:buChar char="•"/>
            </a:pPr>
            <a:r>
              <a:rPr lang="en-US" sz="1600"/>
              <a:t>Electric resistance heaters</a:t>
            </a:r>
            <a:endParaRPr lang="en-US" sz="1600" baseline="-25000"/>
          </a:p>
        </p:txBody>
      </p:sp>
      <p:sp>
        <p:nvSpPr>
          <p:cNvPr id="9" name="CasellaDiTesto 8">
            <a:extLst>
              <a:ext uri="{FF2B5EF4-FFF2-40B4-BE49-F238E27FC236}">
                <a16:creationId xmlns:a16="http://schemas.microsoft.com/office/drawing/2014/main" id="{C5840EE0-CA14-EC38-F3D6-E9DA401C38AF}"/>
              </a:ext>
            </a:extLst>
          </p:cNvPr>
          <p:cNvSpPr txBox="1"/>
          <p:nvPr/>
        </p:nvSpPr>
        <p:spPr>
          <a:xfrm>
            <a:off x="3699546" y="101642"/>
            <a:ext cx="4572000" cy="253916"/>
          </a:xfrm>
          <a:prstGeom prst="rect">
            <a:avLst/>
          </a:prstGeom>
          <a:noFill/>
        </p:spPr>
        <p:txBody>
          <a:bodyPr wrap="square">
            <a:spAutoFit/>
          </a:bodyPr>
          <a:lstStyle/>
          <a:p>
            <a:pPr algn="ctr"/>
            <a:r>
              <a:rPr lang="it-IT" sz="1050" b="0" i="0" u="none" strike="noStrike" err="1">
                <a:effectLst/>
                <a:latin typeface="+mn-lt"/>
              </a:rPr>
              <a:t>Sustainable</a:t>
            </a:r>
            <a:r>
              <a:rPr lang="it-IT" sz="1050" b="0" i="0" u="none" strike="noStrike">
                <a:effectLst/>
                <a:latin typeface="+mn-lt"/>
              </a:rPr>
              <a:t> Energy Technologies and </a:t>
            </a:r>
            <a:r>
              <a:rPr lang="it-IT" sz="1050" b="0" i="0" u="none" strike="noStrike" err="1">
                <a:effectLst/>
                <a:latin typeface="+mn-lt"/>
              </a:rPr>
              <a:t>Assessments</a:t>
            </a:r>
            <a:r>
              <a:rPr lang="it-IT" sz="1050">
                <a:latin typeface="+mn-lt"/>
              </a:rPr>
              <a:t>,</a:t>
            </a:r>
            <a:r>
              <a:rPr lang="it-IT" sz="1050" b="0" i="0" u="none" strike="noStrike">
                <a:effectLst/>
                <a:latin typeface="+mn-lt"/>
              </a:rPr>
              <a:t> 53, </a:t>
            </a:r>
            <a:r>
              <a:rPr lang="it-IT" sz="1050" b="0" i="0">
                <a:effectLst/>
                <a:latin typeface="+mn-lt"/>
              </a:rPr>
              <a:t>2022, 102553</a:t>
            </a:r>
          </a:p>
        </p:txBody>
      </p:sp>
    </p:spTree>
    <p:extLst>
      <p:ext uri="{BB962C8B-B14F-4D97-AF65-F5344CB8AC3E}">
        <p14:creationId xmlns:p14="http://schemas.microsoft.com/office/powerpoint/2010/main" val="25261402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D7B5AF-C701-8329-9573-949257CC382B}"/>
              </a:ext>
            </a:extLst>
          </p:cNvPr>
          <p:cNvPicPr>
            <a:picLocks noChangeAspect="1"/>
          </p:cNvPicPr>
          <p:nvPr/>
        </p:nvPicPr>
        <p:blipFill>
          <a:blip r:embed="rId2"/>
          <a:stretch>
            <a:fillRect/>
          </a:stretch>
        </p:blipFill>
        <p:spPr>
          <a:xfrm>
            <a:off x="0" y="3529781"/>
            <a:ext cx="3813584" cy="3328219"/>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Power-to-Power</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53</a:t>
            </a:fld>
            <a:endParaRPr lang="it-IT"/>
          </a:p>
        </p:txBody>
      </p:sp>
      <p:sp>
        <p:nvSpPr>
          <p:cNvPr id="4" name="Rettangolo con angoli arrotondati 3">
            <a:extLst>
              <a:ext uri="{FF2B5EF4-FFF2-40B4-BE49-F238E27FC236}">
                <a16:creationId xmlns:a16="http://schemas.microsoft.com/office/drawing/2014/main" id="{80F9CB19-7916-C943-6DAC-0968F64292D4}"/>
              </a:ext>
            </a:extLst>
          </p:cNvPr>
          <p:cNvSpPr/>
          <p:nvPr/>
        </p:nvSpPr>
        <p:spPr>
          <a:xfrm>
            <a:off x="266700" y="1803556"/>
            <a:ext cx="3980243" cy="12838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600" err="1"/>
              <a:t>Electrolytical</a:t>
            </a:r>
            <a:r>
              <a:rPr lang="it-IT" sz="1600"/>
              <a:t> </a:t>
            </a:r>
            <a:r>
              <a:rPr lang="it-IT" sz="1600" err="1"/>
              <a:t>conversion</a:t>
            </a:r>
            <a:r>
              <a:rPr lang="it-IT" sz="1600"/>
              <a:t> of </a:t>
            </a:r>
            <a:r>
              <a:rPr lang="it-IT" sz="1600" err="1"/>
              <a:t>renewable</a:t>
            </a:r>
            <a:r>
              <a:rPr lang="it-IT" sz="1600"/>
              <a:t> power surplus </a:t>
            </a:r>
            <a:r>
              <a:rPr lang="it-IT" sz="1600" err="1"/>
              <a:t>into</a:t>
            </a:r>
            <a:r>
              <a:rPr lang="it-IT" sz="1600"/>
              <a:t> </a:t>
            </a:r>
            <a:r>
              <a:rPr lang="it-IT" sz="1600" err="1"/>
              <a:t>hydrogen</a:t>
            </a:r>
            <a:r>
              <a:rPr lang="it-IT" sz="1600"/>
              <a:t> and, or, </a:t>
            </a:r>
            <a:r>
              <a:rPr lang="it-IT" sz="1600" err="1"/>
              <a:t>chemicals</a:t>
            </a:r>
            <a:r>
              <a:rPr lang="it-IT" sz="1600"/>
              <a:t>. </a:t>
            </a:r>
            <a:r>
              <a:rPr lang="it-IT" sz="1600" err="1"/>
              <a:t>Electrochemical</a:t>
            </a:r>
            <a:r>
              <a:rPr lang="it-IT" sz="1600"/>
              <a:t> </a:t>
            </a:r>
            <a:r>
              <a:rPr lang="it-IT" sz="1600" err="1"/>
              <a:t>conversion</a:t>
            </a:r>
            <a:r>
              <a:rPr lang="it-IT" sz="1600"/>
              <a:t> of </a:t>
            </a:r>
            <a:r>
              <a:rPr lang="it-IT" sz="1600" err="1"/>
              <a:t>chemical</a:t>
            </a:r>
            <a:r>
              <a:rPr lang="it-IT" sz="1600"/>
              <a:t> storage </a:t>
            </a:r>
            <a:r>
              <a:rPr lang="it-IT" sz="1600" err="1"/>
              <a:t>into</a:t>
            </a:r>
            <a:r>
              <a:rPr lang="it-IT" sz="1600"/>
              <a:t> </a:t>
            </a:r>
            <a:r>
              <a:rPr lang="it-IT" sz="1600" err="1"/>
              <a:t>available</a:t>
            </a:r>
            <a:r>
              <a:rPr lang="it-IT" sz="1600"/>
              <a:t> power.</a:t>
            </a:r>
            <a:endParaRPr lang="en-US" sz="1600" baseline="-25000"/>
          </a:p>
        </p:txBody>
      </p:sp>
      <p:sp>
        <p:nvSpPr>
          <p:cNvPr id="6" name="Rettangolo con angoli arrotondati 5">
            <a:extLst>
              <a:ext uri="{FF2B5EF4-FFF2-40B4-BE49-F238E27FC236}">
                <a16:creationId xmlns:a16="http://schemas.microsoft.com/office/drawing/2014/main" id="{87EEBA31-67F4-D779-ED9F-0036A3CF69A0}"/>
              </a:ext>
            </a:extLst>
          </p:cNvPr>
          <p:cNvSpPr/>
          <p:nvPr/>
        </p:nvSpPr>
        <p:spPr>
          <a:xfrm>
            <a:off x="4572000" y="1783828"/>
            <a:ext cx="3980243" cy="1283837"/>
          </a:xfrm>
          <a:prstGeom prst="roundRect">
            <a:avLst/>
          </a:prstGeom>
          <a:solidFill>
            <a:srgbClr val="BDF4BA"/>
          </a:solidFill>
          <a:ln>
            <a:solidFill>
              <a:srgbClr val="00B050"/>
            </a:solidFill>
          </a:ln>
          <a:effectLst>
            <a:outerShdw blurRad="38100" dist="30000" dir="5400000" rotWithShape="0">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00" err="1"/>
              <a:t>Gaseous</a:t>
            </a:r>
            <a:r>
              <a:rPr lang="it-IT" sz="1600"/>
              <a:t> Hydrogen </a:t>
            </a:r>
            <a:r>
              <a:rPr lang="it-IT" sz="1600" err="1"/>
              <a:t>is</a:t>
            </a:r>
            <a:r>
              <a:rPr lang="it-IT" sz="1600"/>
              <a:t> the </a:t>
            </a:r>
            <a:r>
              <a:rPr lang="it-IT" sz="1600" err="1"/>
              <a:t>most</a:t>
            </a:r>
            <a:r>
              <a:rPr lang="it-IT" sz="1600"/>
              <a:t> </a:t>
            </a:r>
            <a:r>
              <a:rPr lang="it-IT" sz="1600" err="1"/>
              <a:t>adopted</a:t>
            </a:r>
            <a:r>
              <a:rPr lang="it-IT" sz="1600"/>
              <a:t> </a:t>
            </a:r>
            <a:r>
              <a:rPr lang="it-IT" sz="1600" err="1"/>
              <a:t>chemical</a:t>
            </a:r>
            <a:r>
              <a:rPr lang="it-IT" sz="1600"/>
              <a:t> storage option, by </a:t>
            </a:r>
            <a:r>
              <a:rPr lang="it-IT" sz="1600" err="1"/>
              <a:t>means</a:t>
            </a:r>
            <a:r>
              <a:rPr lang="it-IT" sz="1600"/>
              <a:t> of </a:t>
            </a:r>
            <a:r>
              <a:rPr lang="it-IT" sz="1600" err="1"/>
              <a:t>several</a:t>
            </a:r>
            <a:r>
              <a:rPr lang="it-IT" sz="1600"/>
              <a:t> technologies.</a:t>
            </a:r>
            <a:endParaRPr lang="en-US" sz="1600" baseline="-25000"/>
          </a:p>
        </p:txBody>
      </p:sp>
      <p:sp>
        <p:nvSpPr>
          <p:cNvPr id="7" name="Ovale 6">
            <a:extLst>
              <a:ext uri="{FF2B5EF4-FFF2-40B4-BE49-F238E27FC236}">
                <a16:creationId xmlns:a16="http://schemas.microsoft.com/office/drawing/2014/main" id="{CCD8500F-3332-E52B-AB03-A6726BD2F9BF}"/>
              </a:ext>
            </a:extLst>
          </p:cNvPr>
          <p:cNvSpPr/>
          <p:nvPr/>
        </p:nvSpPr>
        <p:spPr>
          <a:xfrm>
            <a:off x="2121065" y="3751007"/>
            <a:ext cx="1969154" cy="85540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25255F75-DB4A-4885-E51F-3B301205850F}"/>
              </a:ext>
            </a:extLst>
          </p:cNvPr>
          <p:cNvCxnSpPr>
            <a:cxnSpLocks/>
            <a:stCxn id="6" idx="2"/>
            <a:endCxn id="7" idx="0"/>
          </p:cNvCxnSpPr>
          <p:nvPr/>
        </p:nvCxnSpPr>
        <p:spPr>
          <a:xfrm flipH="1">
            <a:off x="3105642" y="3067665"/>
            <a:ext cx="3456480" cy="68334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Freccia a destra 18">
            <a:extLst>
              <a:ext uri="{FF2B5EF4-FFF2-40B4-BE49-F238E27FC236}">
                <a16:creationId xmlns:a16="http://schemas.microsoft.com/office/drawing/2014/main" id="{19D0CC1B-40DF-B939-64B9-511A9B85ACE2}"/>
              </a:ext>
            </a:extLst>
          </p:cNvPr>
          <p:cNvSpPr/>
          <p:nvPr/>
        </p:nvSpPr>
        <p:spPr>
          <a:xfrm rot="5400000">
            <a:off x="618991" y="4616246"/>
            <a:ext cx="707922" cy="196645"/>
          </a:xfrm>
          <a:prstGeom prst="rightArrow">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1594B6D4-82D4-D23B-F5DF-AC37FF69F258}"/>
              </a:ext>
            </a:extLst>
          </p:cNvPr>
          <p:cNvSpPr/>
          <p:nvPr/>
        </p:nvSpPr>
        <p:spPr>
          <a:xfrm rot="5400000">
            <a:off x="1657645" y="4970207"/>
            <a:ext cx="707922" cy="196645"/>
          </a:xfrm>
          <a:prstGeom prst="rightArrow">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a destra 20">
            <a:extLst>
              <a:ext uri="{FF2B5EF4-FFF2-40B4-BE49-F238E27FC236}">
                <a16:creationId xmlns:a16="http://schemas.microsoft.com/office/drawing/2014/main" id="{9B003BA0-2E9C-4BB4-A8C3-1DDE67B1960C}"/>
              </a:ext>
            </a:extLst>
          </p:cNvPr>
          <p:cNvSpPr/>
          <p:nvPr/>
        </p:nvSpPr>
        <p:spPr>
          <a:xfrm rot="5400000">
            <a:off x="2809987" y="5324168"/>
            <a:ext cx="707922" cy="196645"/>
          </a:xfrm>
          <a:prstGeom prst="rightArrow">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F5F36BC3-8CEB-7DA1-5BC3-375D289201C2}"/>
              </a:ext>
            </a:extLst>
          </p:cNvPr>
          <p:cNvSpPr/>
          <p:nvPr/>
        </p:nvSpPr>
        <p:spPr>
          <a:xfrm>
            <a:off x="4688213" y="4360607"/>
            <a:ext cx="4160318" cy="1895532"/>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i="1" u="sng"/>
              <a:t>Reducing the cost of SOECs </a:t>
            </a:r>
            <a:r>
              <a:rPr lang="en-US" sz="1600"/>
              <a:t>will likely require a combination of different approaches, including materials development, manufacturing improvements, stack design, energy efficiency, and government policies.</a:t>
            </a:r>
            <a:endParaRPr lang="en-US" sz="1600" baseline="-25000"/>
          </a:p>
        </p:txBody>
      </p:sp>
      <p:sp>
        <p:nvSpPr>
          <p:cNvPr id="9" name="CasellaDiTesto 8">
            <a:extLst>
              <a:ext uri="{FF2B5EF4-FFF2-40B4-BE49-F238E27FC236}">
                <a16:creationId xmlns:a16="http://schemas.microsoft.com/office/drawing/2014/main" id="{599620DF-AFEE-AADB-2CCB-F47D9EA847BA}"/>
              </a:ext>
            </a:extLst>
          </p:cNvPr>
          <p:cNvSpPr txBox="1"/>
          <p:nvPr/>
        </p:nvSpPr>
        <p:spPr>
          <a:xfrm>
            <a:off x="3044418" y="6542997"/>
            <a:ext cx="4572000" cy="253916"/>
          </a:xfrm>
          <a:prstGeom prst="rect">
            <a:avLst/>
          </a:prstGeom>
          <a:noFill/>
        </p:spPr>
        <p:txBody>
          <a:bodyPr wrap="square">
            <a:spAutoFit/>
          </a:bodyPr>
          <a:lstStyle/>
          <a:p>
            <a:pPr algn="ctr"/>
            <a:r>
              <a:rPr lang="it-IT" sz="1050" b="0" i="0" u="none" strike="noStrike">
                <a:effectLst/>
                <a:latin typeface="+mn-lt"/>
              </a:rPr>
              <a:t>International Journal of Hydrogen Energy, </a:t>
            </a:r>
            <a:r>
              <a:rPr lang="it-IT" sz="1050" b="0" i="0" u="none" strike="noStrike" err="1">
                <a:effectLst/>
                <a:latin typeface="+mn-lt"/>
              </a:rPr>
              <a:t>February</a:t>
            </a:r>
            <a:r>
              <a:rPr lang="it-IT" sz="1050" b="0" i="0" u="none" strike="noStrike">
                <a:effectLst/>
                <a:latin typeface="+mn-lt"/>
              </a:rPr>
              <a:t> </a:t>
            </a:r>
            <a:r>
              <a:rPr lang="it-IT" sz="1050" b="0" i="0">
                <a:effectLst/>
                <a:latin typeface="+mn-lt"/>
              </a:rPr>
              <a:t>2023</a:t>
            </a:r>
          </a:p>
        </p:txBody>
      </p:sp>
    </p:spTree>
    <p:extLst>
      <p:ext uri="{BB962C8B-B14F-4D97-AF65-F5344CB8AC3E}">
        <p14:creationId xmlns:p14="http://schemas.microsoft.com/office/powerpoint/2010/main" val="70563208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C1870D0F-D3BC-52A9-D72A-6DA3102804BC}"/>
              </a:ext>
            </a:extLst>
          </p:cNvPr>
          <p:cNvPicPr>
            <a:picLocks noChangeAspect="1"/>
          </p:cNvPicPr>
          <p:nvPr/>
        </p:nvPicPr>
        <p:blipFill>
          <a:blip r:embed="rId2"/>
          <a:stretch>
            <a:fillRect/>
          </a:stretch>
        </p:blipFill>
        <p:spPr>
          <a:xfrm>
            <a:off x="0" y="2228040"/>
            <a:ext cx="6156247" cy="3309101"/>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Power-to-Power: Storage</a:t>
            </a:r>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54</a:t>
            </a:fld>
            <a:endParaRPr lang="it-IT"/>
          </a:p>
        </p:txBody>
      </p:sp>
      <p:sp>
        <p:nvSpPr>
          <p:cNvPr id="4" name="Rettangolo con angoli arrotondati 3">
            <a:extLst>
              <a:ext uri="{FF2B5EF4-FFF2-40B4-BE49-F238E27FC236}">
                <a16:creationId xmlns:a16="http://schemas.microsoft.com/office/drawing/2014/main" id="{80F9CB19-7916-C943-6DAC-0968F64292D4}"/>
              </a:ext>
            </a:extLst>
          </p:cNvPr>
          <p:cNvSpPr/>
          <p:nvPr/>
        </p:nvSpPr>
        <p:spPr>
          <a:xfrm>
            <a:off x="6156247" y="1930542"/>
            <a:ext cx="2987753" cy="110066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1600"/>
              <a:t>The energy density of hydrogen is extremely low even at 300 bar.</a:t>
            </a:r>
          </a:p>
        </p:txBody>
      </p:sp>
      <p:sp>
        <p:nvSpPr>
          <p:cNvPr id="11" name="Rettangolo con angoli arrotondati 10">
            <a:extLst>
              <a:ext uri="{FF2B5EF4-FFF2-40B4-BE49-F238E27FC236}">
                <a16:creationId xmlns:a16="http://schemas.microsoft.com/office/drawing/2014/main" id="{F392824B-09E8-EA6F-C17B-AB0484F365D4}"/>
              </a:ext>
            </a:extLst>
          </p:cNvPr>
          <p:cNvSpPr/>
          <p:nvPr/>
        </p:nvSpPr>
        <p:spPr>
          <a:xfrm>
            <a:off x="1236253" y="1600330"/>
            <a:ext cx="3683739" cy="450143"/>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it-IT" sz="1600"/>
              <a:t>Hydrogen storage technologies</a:t>
            </a:r>
            <a:endParaRPr lang="en-US" sz="1600" baseline="-25000"/>
          </a:p>
        </p:txBody>
      </p:sp>
      <p:sp>
        <p:nvSpPr>
          <p:cNvPr id="5" name="Rettangolo con angoli arrotondati 4">
            <a:extLst>
              <a:ext uri="{FF2B5EF4-FFF2-40B4-BE49-F238E27FC236}">
                <a16:creationId xmlns:a16="http://schemas.microsoft.com/office/drawing/2014/main" id="{51A7E226-705D-4CF5-F2D6-E2DDD34A27AC}"/>
              </a:ext>
            </a:extLst>
          </p:cNvPr>
          <p:cNvSpPr/>
          <p:nvPr/>
        </p:nvSpPr>
        <p:spPr>
          <a:xfrm>
            <a:off x="6127011" y="3114841"/>
            <a:ext cx="2987753" cy="13229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endParaRPr lang="en-US" sz="1600"/>
          </a:p>
          <a:p>
            <a:r>
              <a:rPr lang="en-US" sz="1600"/>
              <a:t>Only liquid (cryogenic) or solid (metal hydrides) storage would make a difference.</a:t>
            </a:r>
          </a:p>
          <a:p>
            <a:endParaRPr lang="en-US" sz="1600"/>
          </a:p>
          <a:p>
            <a:endParaRPr lang="en-US" sz="1600" baseline="-25000"/>
          </a:p>
        </p:txBody>
      </p:sp>
      <p:sp>
        <p:nvSpPr>
          <p:cNvPr id="6" name="Rettangolo con angoli arrotondati 5">
            <a:extLst>
              <a:ext uri="{FF2B5EF4-FFF2-40B4-BE49-F238E27FC236}">
                <a16:creationId xmlns:a16="http://schemas.microsoft.com/office/drawing/2014/main" id="{0DEDDC84-6AB8-A918-724D-8B6DCBAAFB67}"/>
              </a:ext>
            </a:extLst>
          </p:cNvPr>
          <p:cNvSpPr/>
          <p:nvPr/>
        </p:nvSpPr>
        <p:spPr>
          <a:xfrm>
            <a:off x="6156247" y="4723730"/>
            <a:ext cx="2987753" cy="120169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1600"/>
              <a:t>These processes are either highly energy demanding or not suitable for large-scale hydrogen storage.</a:t>
            </a:r>
            <a:endParaRPr lang="en-US" sz="1600" baseline="-25000"/>
          </a:p>
        </p:txBody>
      </p:sp>
      <p:sp>
        <p:nvSpPr>
          <p:cNvPr id="8" name="CasellaDiTesto 7">
            <a:extLst>
              <a:ext uri="{FF2B5EF4-FFF2-40B4-BE49-F238E27FC236}">
                <a16:creationId xmlns:a16="http://schemas.microsoft.com/office/drawing/2014/main" id="{CE2DFD42-C435-87F1-24F4-F23CB6DF6491}"/>
              </a:ext>
            </a:extLst>
          </p:cNvPr>
          <p:cNvSpPr txBox="1"/>
          <p:nvPr/>
        </p:nvSpPr>
        <p:spPr>
          <a:xfrm>
            <a:off x="0" y="5620773"/>
            <a:ext cx="3790188" cy="253916"/>
          </a:xfrm>
          <a:prstGeom prst="rect">
            <a:avLst/>
          </a:prstGeom>
          <a:noFill/>
        </p:spPr>
        <p:txBody>
          <a:bodyPr wrap="square">
            <a:spAutoFit/>
          </a:bodyPr>
          <a:lstStyle/>
          <a:p>
            <a:pPr algn="ctr"/>
            <a:r>
              <a:rPr lang="en-US" sz="1050" i="0" strike="noStrike">
                <a:effectLst/>
                <a:latin typeface="+mn-lt"/>
              </a:rPr>
              <a:t>International Journal of Hydrogen Energy, 47,</a:t>
            </a:r>
            <a:r>
              <a:rPr lang="en-US" sz="1050" i="0">
                <a:effectLst/>
                <a:latin typeface="+mn-lt"/>
              </a:rPr>
              <a:t> 2022, 17505-17525</a:t>
            </a:r>
          </a:p>
        </p:txBody>
      </p:sp>
    </p:spTree>
    <p:extLst>
      <p:ext uri="{BB962C8B-B14F-4D97-AF65-F5344CB8AC3E}">
        <p14:creationId xmlns:p14="http://schemas.microsoft.com/office/powerpoint/2010/main" val="276539236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807AF4E-BFC7-635C-79EB-8210277BCEBD}"/>
              </a:ext>
            </a:extLst>
          </p:cNvPr>
          <p:cNvPicPr>
            <a:picLocks noChangeAspect="1"/>
          </p:cNvPicPr>
          <p:nvPr/>
        </p:nvPicPr>
        <p:blipFill>
          <a:blip r:embed="rId2"/>
          <a:stretch>
            <a:fillRect/>
          </a:stretch>
        </p:blipFill>
        <p:spPr>
          <a:xfrm>
            <a:off x="171640" y="1600330"/>
            <a:ext cx="4943094" cy="1791367"/>
          </a:xfrm>
          <a:prstGeom prst="rect">
            <a:avLst/>
          </a:prstGeom>
        </p:spPr>
      </p:pic>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Power-to-Power: </a:t>
            </a:r>
            <a:r>
              <a:rPr lang="it-IT" err="1"/>
              <a:t>Gaseous</a:t>
            </a:r>
            <a:r>
              <a:rPr lang="it-IT"/>
              <a:t> H</a:t>
            </a:r>
            <a:r>
              <a:rPr lang="it-IT" baseline="-25000"/>
              <a:t>2</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55</a:t>
            </a:fld>
            <a:endParaRPr lang="it-IT"/>
          </a:p>
        </p:txBody>
      </p:sp>
      <p:sp>
        <p:nvSpPr>
          <p:cNvPr id="11" name="Rettangolo con angoli arrotondati 10">
            <a:extLst>
              <a:ext uri="{FF2B5EF4-FFF2-40B4-BE49-F238E27FC236}">
                <a16:creationId xmlns:a16="http://schemas.microsoft.com/office/drawing/2014/main" id="{F392824B-09E8-EA6F-C17B-AB0484F365D4}"/>
              </a:ext>
            </a:extLst>
          </p:cNvPr>
          <p:cNvSpPr/>
          <p:nvPr/>
        </p:nvSpPr>
        <p:spPr>
          <a:xfrm>
            <a:off x="2730130" y="1600330"/>
            <a:ext cx="3683739" cy="544078"/>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1600"/>
              <a:t>Hydrogen </a:t>
            </a:r>
            <a:r>
              <a:rPr lang="it-IT" sz="1600" err="1"/>
              <a:t>compression</a:t>
            </a:r>
            <a:endParaRPr lang="en-US" sz="1600" baseline="-25000"/>
          </a:p>
        </p:txBody>
      </p:sp>
      <p:pic>
        <p:nvPicPr>
          <p:cNvPr id="5" name="Immagine 4">
            <a:extLst>
              <a:ext uri="{FF2B5EF4-FFF2-40B4-BE49-F238E27FC236}">
                <a16:creationId xmlns:a16="http://schemas.microsoft.com/office/drawing/2014/main" id="{FC6E4502-5FDE-5A8A-64F7-EAFC4364C101}"/>
              </a:ext>
            </a:extLst>
          </p:cNvPr>
          <p:cNvPicPr>
            <a:picLocks noChangeAspect="1"/>
          </p:cNvPicPr>
          <p:nvPr/>
        </p:nvPicPr>
        <p:blipFill rotWithShape="1">
          <a:blip r:embed="rId3"/>
          <a:srcRect l="2267" t="1764" r="2835" b="4137"/>
          <a:stretch/>
        </p:blipFill>
        <p:spPr>
          <a:xfrm>
            <a:off x="0" y="3391697"/>
            <a:ext cx="6087969" cy="3466303"/>
          </a:xfrm>
          <a:prstGeom prst="rect">
            <a:avLst/>
          </a:prstGeom>
        </p:spPr>
      </p:pic>
      <p:sp>
        <p:nvSpPr>
          <p:cNvPr id="7" name="Rettangolo con angoli arrotondati 6">
            <a:extLst>
              <a:ext uri="{FF2B5EF4-FFF2-40B4-BE49-F238E27FC236}">
                <a16:creationId xmlns:a16="http://schemas.microsoft.com/office/drawing/2014/main" id="{E65BEAB0-A5E0-3985-5508-75F1D0531173}"/>
              </a:ext>
            </a:extLst>
          </p:cNvPr>
          <p:cNvSpPr/>
          <p:nvPr/>
        </p:nvSpPr>
        <p:spPr>
          <a:xfrm>
            <a:off x="6087969" y="2205460"/>
            <a:ext cx="2973850" cy="152187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t>Compression from 1 to 1000 bar requires twice as much work as compression from 30 to 1000 bar, 4 kWh/kgH2 and 2 kWh/kgH2, respectively.</a:t>
            </a:r>
            <a:endParaRPr lang="en-US" sz="1600" baseline="-25000"/>
          </a:p>
        </p:txBody>
      </p:sp>
      <p:sp>
        <p:nvSpPr>
          <p:cNvPr id="8" name="Rettangolo con angoli arrotondati 7">
            <a:extLst>
              <a:ext uri="{FF2B5EF4-FFF2-40B4-BE49-F238E27FC236}">
                <a16:creationId xmlns:a16="http://schemas.microsoft.com/office/drawing/2014/main" id="{CB19F314-A5A6-BBC2-F84D-203F8E60DABC}"/>
              </a:ext>
            </a:extLst>
          </p:cNvPr>
          <p:cNvSpPr/>
          <p:nvPr/>
        </p:nvSpPr>
        <p:spPr>
          <a:xfrm>
            <a:off x="6087969" y="4224272"/>
            <a:ext cx="2973850" cy="206679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 Increasing the stages leads to a reduction of compression work because the process gets closer to isothermal.  </a:t>
            </a:r>
          </a:p>
          <a:p>
            <a:pPr algn="ctr"/>
            <a:r>
              <a:rPr lang="en-US" sz="1600"/>
              <a:t>For n stages, non-isentropic compression increases the total compression work.</a:t>
            </a:r>
            <a:endParaRPr lang="en-US" sz="1600" baseline="-25000"/>
          </a:p>
        </p:txBody>
      </p:sp>
      <p:sp>
        <p:nvSpPr>
          <p:cNvPr id="4" name="CasellaDiTesto 3">
            <a:extLst>
              <a:ext uri="{FF2B5EF4-FFF2-40B4-BE49-F238E27FC236}">
                <a16:creationId xmlns:a16="http://schemas.microsoft.com/office/drawing/2014/main" id="{A800EFDE-1575-4701-29E9-60B254D029D2}"/>
              </a:ext>
            </a:extLst>
          </p:cNvPr>
          <p:cNvSpPr txBox="1"/>
          <p:nvPr/>
        </p:nvSpPr>
        <p:spPr>
          <a:xfrm>
            <a:off x="2297781" y="3302042"/>
            <a:ext cx="3790188" cy="253916"/>
          </a:xfrm>
          <a:prstGeom prst="rect">
            <a:avLst/>
          </a:prstGeom>
          <a:noFill/>
        </p:spPr>
        <p:txBody>
          <a:bodyPr wrap="square">
            <a:spAutoFit/>
          </a:bodyPr>
          <a:lstStyle/>
          <a:p>
            <a:pPr algn="ctr"/>
            <a:r>
              <a:rPr lang="en-US" sz="1050" i="0" strike="noStrike">
                <a:effectLst/>
                <a:latin typeface="+mn-lt"/>
              </a:rPr>
              <a:t>International Journal of Hydrogen Energy, 47,</a:t>
            </a:r>
            <a:r>
              <a:rPr lang="en-US" sz="1050" i="0">
                <a:effectLst/>
                <a:latin typeface="+mn-lt"/>
              </a:rPr>
              <a:t> 2022, 17505-17525</a:t>
            </a:r>
          </a:p>
        </p:txBody>
      </p:sp>
    </p:spTree>
    <p:extLst>
      <p:ext uri="{BB962C8B-B14F-4D97-AF65-F5344CB8AC3E}">
        <p14:creationId xmlns:p14="http://schemas.microsoft.com/office/powerpoint/2010/main" val="8369861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Power-to-Power: Liquid H</a:t>
            </a:r>
            <a:r>
              <a:rPr lang="it-IT" baseline="-25000"/>
              <a:t>2</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56</a:t>
            </a:fld>
            <a:endParaRPr lang="it-IT"/>
          </a:p>
        </p:txBody>
      </p:sp>
      <p:sp>
        <p:nvSpPr>
          <p:cNvPr id="11" name="Rettangolo con angoli arrotondati 10">
            <a:extLst>
              <a:ext uri="{FF2B5EF4-FFF2-40B4-BE49-F238E27FC236}">
                <a16:creationId xmlns:a16="http://schemas.microsoft.com/office/drawing/2014/main" id="{F392824B-09E8-EA6F-C17B-AB0484F365D4}"/>
              </a:ext>
            </a:extLst>
          </p:cNvPr>
          <p:cNvSpPr/>
          <p:nvPr/>
        </p:nvSpPr>
        <p:spPr>
          <a:xfrm>
            <a:off x="2730130" y="1660960"/>
            <a:ext cx="3683739" cy="544078"/>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1600"/>
              <a:t>Hydrogen </a:t>
            </a:r>
            <a:r>
              <a:rPr lang="it-IT" sz="1600" err="1"/>
              <a:t>liquefaction</a:t>
            </a:r>
            <a:endParaRPr lang="en-US" sz="1600" baseline="-25000"/>
          </a:p>
        </p:txBody>
      </p:sp>
      <p:pic>
        <p:nvPicPr>
          <p:cNvPr id="6" name="Immagine 5">
            <a:extLst>
              <a:ext uri="{FF2B5EF4-FFF2-40B4-BE49-F238E27FC236}">
                <a16:creationId xmlns:a16="http://schemas.microsoft.com/office/drawing/2014/main" id="{0D5A6A03-7A6F-877F-B616-D5F796BA9091}"/>
              </a:ext>
            </a:extLst>
          </p:cNvPr>
          <p:cNvPicPr>
            <a:picLocks noChangeAspect="1"/>
          </p:cNvPicPr>
          <p:nvPr/>
        </p:nvPicPr>
        <p:blipFill rotWithShape="1">
          <a:blip r:embed="rId2"/>
          <a:srcRect l="967"/>
          <a:stretch/>
        </p:blipFill>
        <p:spPr>
          <a:xfrm>
            <a:off x="0" y="2406580"/>
            <a:ext cx="5857875" cy="4459809"/>
          </a:xfrm>
          <a:prstGeom prst="rect">
            <a:avLst/>
          </a:prstGeom>
        </p:spPr>
      </p:pic>
      <p:sp>
        <p:nvSpPr>
          <p:cNvPr id="4" name="Rettangolo con angoli arrotondati 3">
            <a:extLst>
              <a:ext uri="{FF2B5EF4-FFF2-40B4-BE49-F238E27FC236}">
                <a16:creationId xmlns:a16="http://schemas.microsoft.com/office/drawing/2014/main" id="{BA3EA78D-6401-F8F1-EF2E-619303B44B04}"/>
              </a:ext>
            </a:extLst>
          </p:cNvPr>
          <p:cNvSpPr/>
          <p:nvPr/>
        </p:nvSpPr>
        <p:spPr>
          <a:xfrm>
            <a:off x="4915949" y="2422069"/>
            <a:ext cx="3999451" cy="192392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a:t>Liquefaction of hydrogen can be divided into four general stages:</a:t>
            </a:r>
          </a:p>
          <a:p>
            <a:pPr marL="342900" indent="-342900">
              <a:buAutoNum type="arabicPeriod"/>
            </a:pPr>
            <a:r>
              <a:rPr lang="en-US" sz="1600"/>
              <a:t>Precompression (ambient conditions).</a:t>
            </a:r>
          </a:p>
          <a:p>
            <a:pPr marL="342900" indent="-342900">
              <a:buAutoNum type="arabicPeriod"/>
            </a:pPr>
            <a:r>
              <a:rPr lang="en-US" sz="1600"/>
              <a:t>Precooling (ambient to about 80 K).</a:t>
            </a:r>
          </a:p>
          <a:p>
            <a:pPr marL="342900" indent="-342900">
              <a:buAutoNum type="arabicPeriod"/>
            </a:pPr>
            <a:r>
              <a:rPr lang="en-US" sz="1600"/>
              <a:t>Cryo-cooling (80 K - 30 K).</a:t>
            </a:r>
          </a:p>
          <a:p>
            <a:pPr marL="342900" indent="-342900">
              <a:buAutoNum type="arabicPeriod"/>
            </a:pPr>
            <a:r>
              <a:rPr lang="en-US" sz="1600"/>
              <a:t>Liquefaction (30 K to LH</a:t>
            </a:r>
            <a:r>
              <a:rPr lang="en-US" sz="1600" baseline="-25000"/>
              <a:t>2</a:t>
            </a:r>
            <a:r>
              <a:rPr lang="en-US" sz="1600"/>
              <a:t> at atmospheric pressure).</a:t>
            </a:r>
          </a:p>
        </p:txBody>
      </p:sp>
      <p:sp>
        <p:nvSpPr>
          <p:cNvPr id="7" name="Rettangolo con angoli arrotondati 6">
            <a:extLst>
              <a:ext uri="{FF2B5EF4-FFF2-40B4-BE49-F238E27FC236}">
                <a16:creationId xmlns:a16="http://schemas.microsoft.com/office/drawing/2014/main" id="{D83C0315-65EC-09B9-11BA-2B4966284818}"/>
              </a:ext>
            </a:extLst>
          </p:cNvPr>
          <p:cNvSpPr/>
          <p:nvPr/>
        </p:nvSpPr>
        <p:spPr>
          <a:xfrm>
            <a:off x="5857875" y="4482393"/>
            <a:ext cx="3057525" cy="106646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just"/>
            <a:r>
              <a:rPr lang="en-US" sz="1600"/>
              <a:t>Total power consumption of conventional H</a:t>
            </a:r>
            <a:r>
              <a:rPr lang="en-US" sz="1600" baseline="-25000"/>
              <a:t>2</a:t>
            </a:r>
            <a:r>
              <a:rPr lang="en-US" sz="1600"/>
              <a:t> liquefaction plants is about 13 kWh/kgH</a:t>
            </a:r>
            <a:r>
              <a:rPr lang="en-US" sz="1600" baseline="-25000"/>
              <a:t>2</a:t>
            </a:r>
            <a:r>
              <a:rPr lang="en-US" sz="1600"/>
              <a:t> (≈40% of H</a:t>
            </a:r>
            <a:r>
              <a:rPr lang="en-US" sz="1600" baseline="-25000"/>
              <a:t>2</a:t>
            </a:r>
            <a:r>
              <a:rPr lang="en-US" sz="1600"/>
              <a:t> LHV).</a:t>
            </a:r>
            <a:endParaRPr lang="it-IT" sz="1600"/>
          </a:p>
        </p:txBody>
      </p:sp>
      <p:sp>
        <p:nvSpPr>
          <p:cNvPr id="5" name="Rettangolo con angoli arrotondati 4">
            <a:extLst>
              <a:ext uri="{FF2B5EF4-FFF2-40B4-BE49-F238E27FC236}">
                <a16:creationId xmlns:a16="http://schemas.microsoft.com/office/drawing/2014/main" id="{512B8EEF-0D1F-44F5-5AD0-E2323B63C019}"/>
              </a:ext>
            </a:extLst>
          </p:cNvPr>
          <p:cNvSpPr/>
          <p:nvPr/>
        </p:nvSpPr>
        <p:spPr>
          <a:xfrm>
            <a:off x="5951552" y="5685263"/>
            <a:ext cx="3057525" cy="7826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a:t>For advanced arrangements this consumption can be roughly halved.</a:t>
            </a:r>
            <a:endParaRPr lang="it-IT" sz="1600"/>
          </a:p>
        </p:txBody>
      </p:sp>
      <p:sp>
        <p:nvSpPr>
          <p:cNvPr id="8" name="CasellaDiTesto 7">
            <a:extLst>
              <a:ext uri="{FF2B5EF4-FFF2-40B4-BE49-F238E27FC236}">
                <a16:creationId xmlns:a16="http://schemas.microsoft.com/office/drawing/2014/main" id="{046CE466-DD86-05BA-05C1-12D92919ABDE}"/>
              </a:ext>
            </a:extLst>
          </p:cNvPr>
          <p:cNvSpPr txBox="1"/>
          <p:nvPr/>
        </p:nvSpPr>
        <p:spPr>
          <a:xfrm>
            <a:off x="0" y="2207026"/>
            <a:ext cx="3790188" cy="253916"/>
          </a:xfrm>
          <a:prstGeom prst="rect">
            <a:avLst/>
          </a:prstGeom>
          <a:noFill/>
        </p:spPr>
        <p:txBody>
          <a:bodyPr wrap="square">
            <a:spAutoFit/>
          </a:bodyPr>
          <a:lstStyle/>
          <a:p>
            <a:pPr algn="ctr"/>
            <a:r>
              <a:rPr lang="en-US" sz="1050" i="0" strike="noStrike">
                <a:effectLst/>
                <a:latin typeface="+mn-lt"/>
              </a:rPr>
              <a:t>International Journal of Hydrogen Energy, 47,</a:t>
            </a:r>
            <a:r>
              <a:rPr lang="en-US" sz="1050" i="0">
                <a:effectLst/>
                <a:latin typeface="+mn-lt"/>
              </a:rPr>
              <a:t> 2022, 17505-17525</a:t>
            </a:r>
          </a:p>
        </p:txBody>
      </p:sp>
    </p:spTree>
    <p:extLst>
      <p:ext uri="{BB962C8B-B14F-4D97-AF65-F5344CB8AC3E}">
        <p14:creationId xmlns:p14="http://schemas.microsoft.com/office/powerpoint/2010/main" val="34162542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E118-B1BA-4B70-AEF3-5D9671271AE3}"/>
              </a:ext>
            </a:extLst>
          </p:cNvPr>
          <p:cNvSpPr>
            <a:spLocks noGrp="1"/>
          </p:cNvSpPr>
          <p:nvPr>
            <p:ph type="title"/>
          </p:nvPr>
        </p:nvSpPr>
        <p:spPr/>
        <p:txBody>
          <a:bodyPr/>
          <a:lstStyle/>
          <a:p>
            <a:r>
              <a:rPr lang="it-IT"/>
              <a:t>Power-to-Power: Solid H</a:t>
            </a:r>
            <a:r>
              <a:rPr lang="it-IT" baseline="-25000"/>
              <a:t>2</a:t>
            </a:r>
            <a:endParaRPr lang="it-IT"/>
          </a:p>
        </p:txBody>
      </p:sp>
      <p:sp>
        <p:nvSpPr>
          <p:cNvPr id="3" name="Segnaposto numero diapositiva 2">
            <a:extLst>
              <a:ext uri="{FF2B5EF4-FFF2-40B4-BE49-F238E27FC236}">
                <a16:creationId xmlns:a16="http://schemas.microsoft.com/office/drawing/2014/main" id="{C6E01C67-8DAD-41F9-86D7-D2894B81640B}"/>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57</a:t>
            </a:fld>
            <a:endParaRPr lang="it-IT"/>
          </a:p>
        </p:txBody>
      </p:sp>
      <p:sp>
        <p:nvSpPr>
          <p:cNvPr id="11" name="Rettangolo con angoli arrotondati 10">
            <a:extLst>
              <a:ext uri="{FF2B5EF4-FFF2-40B4-BE49-F238E27FC236}">
                <a16:creationId xmlns:a16="http://schemas.microsoft.com/office/drawing/2014/main" id="{F392824B-09E8-EA6F-C17B-AB0484F365D4}"/>
              </a:ext>
            </a:extLst>
          </p:cNvPr>
          <p:cNvSpPr/>
          <p:nvPr/>
        </p:nvSpPr>
        <p:spPr>
          <a:xfrm>
            <a:off x="2730131" y="1600330"/>
            <a:ext cx="3683739" cy="544078"/>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1600"/>
              <a:t>Hydrogen metal </a:t>
            </a:r>
            <a:r>
              <a:rPr lang="it-IT" sz="1600" err="1"/>
              <a:t>hydrides</a:t>
            </a:r>
            <a:r>
              <a:rPr lang="it-IT" sz="1600"/>
              <a:t> (MH)</a:t>
            </a:r>
            <a:endParaRPr lang="en-US" sz="1600" baseline="-25000"/>
          </a:p>
        </p:txBody>
      </p:sp>
      <p:pic>
        <p:nvPicPr>
          <p:cNvPr id="7" name="Immagine 6">
            <a:extLst>
              <a:ext uri="{FF2B5EF4-FFF2-40B4-BE49-F238E27FC236}">
                <a16:creationId xmlns:a16="http://schemas.microsoft.com/office/drawing/2014/main" id="{AB02BA79-E8B5-D36D-33E2-CE5160BC7D38}"/>
              </a:ext>
            </a:extLst>
          </p:cNvPr>
          <p:cNvPicPr>
            <a:picLocks noChangeAspect="1"/>
          </p:cNvPicPr>
          <p:nvPr/>
        </p:nvPicPr>
        <p:blipFill>
          <a:blip r:embed="rId2"/>
          <a:stretch>
            <a:fillRect/>
          </a:stretch>
        </p:blipFill>
        <p:spPr>
          <a:xfrm>
            <a:off x="6413870" y="5859760"/>
            <a:ext cx="1603594" cy="544077"/>
          </a:xfrm>
          <a:prstGeom prst="rect">
            <a:avLst/>
          </a:prstGeom>
        </p:spPr>
      </p:pic>
      <p:sp>
        <p:nvSpPr>
          <p:cNvPr id="8" name="Rettangolo con angoli arrotondati 7">
            <a:extLst>
              <a:ext uri="{FF2B5EF4-FFF2-40B4-BE49-F238E27FC236}">
                <a16:creationId xmlns:a16="http://schemas.microsoft.com/office/drawing/2014/main" id="{D18D9171-45AD-2EB6-5108-B9A4D1C2AB6F}"/>
              </a:ext>
            </a:extLst>
          </p:cNvPr>
          <p:cNvSpPr/>
          <p:nvPr/>
        </p:nvSpPr>
        <p:spPr>
          <a:xfrm>
            <a:off x="247650" y="2294040"/>
            <a:ext cx="3427302" cy="113496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a:t>The combination of metals or alloys with hydrogen leads to the formation of metal hydrides.</a:t>
            </a:r>
            <a:endParaRPr lang="it-IT" sz="1600" b="1"/>
          </a:p>
        </p:txBody>
      </p:sp>
      <p:sp>
        <p:nvSpPr>
          <p:cNvPr id="9" name="Rettangolo con angoli arrotondati 8">
            <a:extLst>
              <a:ext uri="{FF2B5EF4-FFF2-40B4-BE49-F238E27FC236}">
                <a16:creationId xmlns:a16="http://schemas.microsoft.com/office/drawing/2014/main" id="{AB89FCBE-3E44-EABC-283C-CF4853C25CB6}"/>
              </a:ext>
            </a:extLst>
          </p:cNvPr>
          <p:cNvSpPr/>
          <p:nvPr/>
        </p:nvSpPr>
        <p:spPr>
          <a:xfrm>
            <a:off x="2589927" y="4559340"/>
            <a:ext cx="4852856" cy="89494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1600"/>
              <a:t>During loading, hydrogen is adsorbed through an exothermic reaction. Conversely, hydrogen is released (desorbed) when heat is supplied to the metal hydride.</a:t>
            </a:r>
            <a:endParaRPr lang="it-IT" sz="1600"/>
          </a:p>
        </p:txBody>
      </p:sp>
      <p:sp>
        <p:nvSpPr>
          <p:cNvPr id="10" name="Ovale 9">
            <a:extLst>
              <a:ext uri="{FF2B5EF4-FFF2-40B4-BE49-F238E27FC236}">
                <a16:creationId xmlns:a16="http://schemas.microsoft.com/office/drawing/2014/main" id="{1E6D84F0-EF3B-8A5E-DD1C-F80A14979735}"/>
              </a:ext>
            </a:extLst>
          </p:cNvPr>
          <p:cNvSpPr/>
          <p:nvPr/>
        </p:nvSpPr>
        <p:spPr>
          <a:xfrm>
            <a:off x="6159665" y="5859760"/>
            <a:ext cx="1969154" cy="85540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a:extLst>
              <a:ext uri="{FF2B5EF4-FFF2-40B4-BE49-F238E27FC236}">
                <a16:creationId xmlns:a16="http://schemas.microsoft.com/office/drawing/2014/main" id="{72C98FF8-CFCA-050E-F3C4-AACD6CAA68E0}"/>
              </a:ext>
            </a:extLst>
          </p:cNvPr>
          <p:cNvCxnSpPr>
            <a:cxnSpLocks/>
            <a:stCxn id="9" idx="2"/>
            <a:endCxn id="10" idx="0"/>
          </p:cNvCxnSpPr>
          <p:nvPr/>
        </p:nvCxnSpPr>
        <p:spPr>
          <a:xfrm>
            <a:off x="5016355" y="5454280"/>
            <a:ext cx="2127887" cy="4054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con angoli arrotondati 15">
            <a:extLst>
              <a:ext uri="{FF2B5EF4-FFF2-40B4-BE49-F238E27FC236}">
                <a16:creationId xmlns:a16="http://schemas.microsoft.com/office/drawing/2014/main" id="{1E5FF2AE-57FB-6AB0-7307-D21C9CE03645}"/>
              </a:ext>
            </a:extLst>
          </p:cNvPr>
          <p:cNvSpPr/>
          <p:nvPr/>
        </p:nvSpPr>
        <p:spPr>
          <a:xfrm>
            <a:off x="92209" y="5585778"/>
            <a:ext cx="5611696" cy="1174808"/>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just"/>
            <a:r>
              <a:rPr lang="en-US" sz="1600"/>
              <a:t>The adsorption/desorption processes make use of cooling and heating sources. These reservoirs are at temperatures of ~10°C for cooling and ~50°C for heating, even though this depends on the specific MH chosen.</a:t>
            </a:r>
            <a:endParaRPr lang="it-IT" sz="1600"/>
          </a:p>
        </p:txBody>
      </p:sp>
      <p:sp>
        <p:nvSpPr>
          <p:cNvPr id="5" name="Rettangolo con angoli arrotondati 4">
            <a:extLst>
              <a:ext uri="{FF2B5EF4-FFF2-40B4-BE49-F238E27FC236}">
                <a16:creationId xmlns:a16="http://schemas.microsoft.com/office/drawing/2014/main" id="{D8134AFA-796A-4122-CDF4-EAC051087899}"/>
              </a:ext>
            </a:extLst>
          </p:cNvPr>
          <p:cNvSpPr/>
          <p:nvPr/>
        </p:nvSpPr>
        <p:spPr>
          <a:xfrm>
            <a:off x="266700" y="3532902"/>
            <a:ext cx="3427302" cy="89494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1600"/>
              <a:t>Metal hydrides density is higher than </a:t>
            </a:r>
            <a:r>
              <a:rPr lang="en-US" sz="1600" b="1"/>
              <a:t>115 kgH</a:t>
            </a:r>
            <a:r>
              <a:rPr lang="en-US" sz="1600" b="1" baseline="-25000"/>
              <a:t>2</a:t>
            </a:r>
            <a:r>
              <a:rPr lang="en-US" sz="1600" b="1"/>
              <a:t>/m</a:t>
            </a:r>
            <a:r>
              <a:rPr lang="en-US" sz="1600" b="1" baseline="30000"/>
              <a:t>3</a:t>
            </a:r>
            <a:r>
              <a:rPr lang="en-US" sz="1600" b="1"/>
              <a:t>.</a:t>
            </a:r>
            <a:endParaRPr lang="it-IT" sz="1600" b="1"/>
          </a:p>
        </p:txBody>
      </p:sp>
      <p:pic>
        <p:nvPicPr>
          <p:cNvPr id="13" name="Immagine 12">
            <a:extLst>
              <a:ext uri="{FF2B5EF4-FFF2-40B4-BE49-F238E27FC236}">
                <a16:creationId xmlns:a16="http://schemas.microsoft.com/office/drawing/2014/main" id="{A3812239-33EB-B340-7BA3-3E2CCC821356}"/>
              </a:ext>
            </a:extLst>
          </p:cNvPr>
          <p:cNvPicPr>
            <a:picLocks noChangeAspect="1"/>
          </p:cNvPicPr>
          <p:nvPr/>
        </p:nvPicPr>
        <p:blipFill rotWithShape="1">
          <a:blip r:embed="rId3"/>
          <a:srcRect b="9415"/>
          <a:stretch/>
        </p:blipFill>
        <p:spPr>
          <a:xfrm>
            <a:off x="4026715" y="2247852"/>
            <a:ext cx="5065348" cy="2179990"/>
          </a:xfrm>
          <a:prstGeom prst="rect">
            <a:avLst/>
          </a:prstGeom>
        </p:spPr>
      </p:pic>
    </p:spTree>
    <p:extLst>
      <p:ext uri="{BB962C8B-B14F-4D97-AF65-F5344CB8AC3E}">
        <p14:creationId xmlns:p14="http://schemas.microsoft.com/office/powerpoint/2010/main" val="426637564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58</a:t>
            </a:fld>
            <a:endParaRPr lang="it-IT"/>
          </a:p>
        </p:txBody>
      </p:sp>
      <p:sp>
        <p:nvSpPr>
          <p:cNvPr id="3" name="Titolo 1">
            <a:extLst>
              <a:ext uri="{FF2B5EF4-FFF2-40B4-BE49-F238E27FC236}">
                <a16:creationId xmlns:a16="http://schemas.microsoft.com/office/drawing/2014/main" id="{EFB90141-6A06-250B-BC8A-F5AE9EBBFB71}"/>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Power-to-Power: Fuel Cells</a:t>
            </a:r>
          </a:p>
        </p:txBody>
      </p:sp>
      <p:graphicFrame>
        <p:nvGraphicFramePr>
          <p:cNvPr id="11" name="Tabella 10">
            <a:extLst>
              <a:ext uri="{FF2B5EF4-FFF2-40B4-BE49-F238E27FC236}">
                <a16:creationId xmlns:a16="http://schemas.microsoft.com/office/drawing/2014/main" id="{1896FA85-9286-CBC7-337F-515680D4079E}"/>
              </a:ext>
            </a:extLst>
          </p:cNvPr>
          <p:cNvGraphicFramePr>
            <a:graphicFrameLocks noGrp="1"/>
          </p:cNvGraphicFramePr>
          <p:nvPr>
            <p:extLst>
              <p:ext uri="{D42A27DB-BD31-4B8C-83A1-F6EECF244321}">
                <p14:modId xmlns:p14="http://schemas.microsoft.com/office/powerpoint/2010/main" val="2411763412"/>
              </p:ext>
            </p:extLst>
          </p:nvPr>
        </p:nvGraphicFramePr>
        <p:xfrm>
          <a:off x="0" y="1516695"/>
          <a:ext cx="9144000" cy="5341305"/>
        </p:xfrm>
        <a:graphic>
          <a:graphicData uri="http://schemas.openxmlformats.org/drawingml/2006/table">
            <a:tbl>
              <a:tblPr firstRow="1" firstCol="1" lastRow="1" lastCol="1" bandRow="1" bandCol="1">
                <a:tableStyleId>{5C22544A-7EE6-4342-B048-85BDC9FD1C3A}</a:tableStyleId>
              </a:tblPr>
              <a:tblGrid>
                <a:gridCol w="2124536">
                  <a:extLst>
                    <a:ext uri="{9D8B030D-6E8A-4147-A177-3AD203B41FA5}">
                      <a16:colId xmlns:a16="http://schemas.microsoft.com/office/drawing/2014/main" val="2589269306"/>
                    </a:ext>
                  </a:extLst>
                </a:gridCol>
                <a:gridCol w="1412937">
                  <a:extLst>
                    <a:ext uri="{9D8B030D-6E8A-4147-A177-3AD203B41FA5}">
                      <a16:colId xmlns:a16="http://schemas.microsoft.com/office/drawing/2014/main" val="883832019"/>
                    </a:ext>
                  </a:extLst>
                </a:gridCol>
                <a:gridCol w="1412937">
                  <a:extLst>
                    <a:ext uri="{9D8B030D-6E8A-4147-A177-3AD203B41FA5}">
                      <a16:colId xmlns:a16="http://schemas.microsoft.com/office/drawing/2014/main" val="1290237970"/>
                    </a:ext>
                  </a:extLst>
                </a:gridCol>
                <a:gridCol w="1322476">
                  <a:extLst>
                    <a:ext uri="{9D8B030D-6E8A-4147-A177-3AD203B41FA5}">
                      <a16:colId xmlns:a16="http://schemas.microsoft.com/office/drawing/2014/main" val="1016225737"/>
                    </a:ext>
                  </a:extLst>
                </a:gridCol>
                <a:gridCol w="228030">
                  <a:extLst>
                    <a:ext uri="{9D8B030D-6E8A-4147-A177-3AD203B41FA5}">
                      <a16:colId xmlns:a16="http://schemas.microsoft.com/office/drawing/2014/main" val="1128201897"/>
                    </a:ext>
                  </a:extLst>
                </a:gridCol>
                <a:gridCol w="1322476">
                  <a:extLst>
                    <a:ext uri="{9D8B030D-6E8A-4147-A177-3AD203B41FA5}">
                      <a16:colId xmlns:a16="http://schemas.microsoft.com/office/drawing/2014/main" val="353976660"/>
                    </a:ext>
                  </a:extLst>
                </a:gridCol>
                <a:gridCol w="1320608">
                  <a:extLst>
                    <a:ext uri="{9D8B030D-6E8A-4147-A177-3AD203B41FA5}">
                      <a16:colId xmlns:a16="http://schemas.microsoft.com/office/drawing/2014/main" val="718460348"/>
                    </a:ext>
                  </a:extLst>
                </a:gridCol>
              </a:tblGrid>
              <a:tr h="185798">
                <a:tc rowSpan="2">
                  <a:txBody>
                    <a:bodyPr/>
                    <a:lstStyle/>
                    <a:p>
                      <a:pPr algn="ctr"/>
                      <a:br>
                        <a:rPr lang="it-IT" sz="1000">
                          <a:effectLst/>
                          <a:latin typeface="+mn-lt"/>
                        </a:rPr>
                      </a:br>
                      <a:br>
                        <a:rPr lang="it-IT" sz="1000">
                          <a:effectLst/>
                          <a:latin typeface="+mn-lt"/>
                        </a:rPr>
                      </a:br>
                      <a:endParaRPr lang="it-IT" sz="1050">
                        <a:effectLst/>
                        <a:latin typeface="+mn-lt"/>
                        <a:ea typeface="Times New Roman" panose="02020603050405020304" pitchFamily="18" charset="0"/>
                      </a:endParaRPr>
                    </a:p>
                  </a:txBody>
                  <a:tcPr marL="32226" marR="32226" marT="0" marB="0"/>
                </a:tc>
                <a:tc gridSpan="3">
                  <a:txBody>
                    <a:bodyPr/>
                    <a:lstStyle/>
                    <a:p>
                      <a:pPr algn="ctr"/>
                      <a:r>
                        <a:rPr lang="it-IT" sz="1200">
                          <a:effectLst/>
                          <a:latin typeface="+mn-lt"/>
                          <a:ea typeface="Times New Roman" panose="02020603050405020304" pitchFamily="18" charset="0"/>
                        </a:rPr>
                        <a:t>Low temperature fuel cells</a:t>
                      </a:r>
                      <a:endParaRPr lang="it-IT" sz="1400">
                        <a:effectLst/>
                        <a:latin typeface="+mn-lt"/>
                        <a:ea typeface="Times New Roman" panose="02020603050405020304" pitchFamily="18" charset="0"/>
                      </a:endParaRPr>
                    </a:p>
                  </a:txBody>
                  <a:tcPr marL="32226" marR="32226" marT="0" marB="0"/>
                </a:tc>
                <a:tc hMerge="1">
                  <a:txBody>
                    <a:bodyPr/>
                    <a:lstStyle/>
                    <a:p>
                      <a:endParaRPr lang="it-IT"/>
                    </a:p>
                  </a:txBody>
                  <a:tcPr/>
                </a:tc>
                <a:tc hMerge="1">
                  <a:txBody>
                    <a:bodyPr/>
                    <a:lstStyle/>
                    <a:p>
                      <a:endParaRPr lang="it-IT"/>
                    </a:p>
                  </a:txBody>
                  <a:tcPr/>
                </a:tc>
                <a:tc gridSpan="3">
                  <a:txBody>
                    <a:bodyPr/>
                    <a:lstStyle/>
                    <a:p>
                      <a:pPr algn="ctr"/>
                      <a:r>
                        <a:rPr lang="it-IT" sz="1200">
                          <a:effectLst/>
                          <a:latin typeface="+mn-lt"/>
                          <a:ea typeface="Times New Roman" panose="02020603050405020304" pitchFamily="18" charset="0"/>
                        </a:rPr>
                        <a:t>High temperature fuel </a:t>
                      </a:r>
                      <a:r>
                        <a:rPr lang="it-IT" sz="1200" err="1">
                          <a:effectLst/>
                          <a:latin typeface="+mn-lt"/>
                          <a:ea typeface="Times New Roman" panose="02020603050405020304" pitchFamily="18" charset="0"/>
                        </a:rPr>
                        <a:t>cells</a:t>
                      </a:r>
                      <a:endParaRPr lang="it-IT" sz="1400">
                        <a:effectLst/>
                        <a:latin typeface="+mn-lt"/>
                        <a:ea typeface="Times New Roman" panose="02020603050405020304" pitchFamily="18" charset="0"/>
                      </a:endParaRPr>
                    </a:p>
                  </a:txBody>
                  <a:tcPr marL="32226" marR="32226" marT="0" marB="0"/>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068258509"/>
                  </a:ext>
                </a:extLst>
              </a:tr>
              <a:tr h="371595">
                <a:tc vMerge="1">
                  <a:txBody>
                    <a:bodyPr/>
                    <a:lstStyle/>
                    <a:p>
                      <a:endParaRPr lang="it-IT"/>
                    </a:p>
                  </a:txBody>
                  <a:tcPr/>
                </a:tc>
                <a:tc>
                  <a:txBody>
                    <a:bodyPr/>
                    <a:lstStyle/>
                    <a:p>
                      <a:pPr algn="ctr"/>
                      <a:r>
                        <a:rPr lang="en-US" sz="1200" b="1">
                          <a:solidFill>
                            <a:sysClr val="windowText" lastClr="000000"/>
                          </a:solidFill>
                          <a:effectLst/>
                          <a:latin typeface="+mn-lt"/>
                        </a:rPr>
                        <a:t>AFC</a:t>
                      </a:r>
                    </a:p>
                    <a:p>
                      <a:pPr algn="ctr"/>
                      <a:r>
                        <a:rPr lang="en-US" sz="1200" b="1">
                          <a:solidFill>
                            <a:sysClr val="windowText" lastClr="000000"/>
                          </a:solidFill>
                          <a:effectLst/>
                          <a:latin typeface="+mn-lt"/>
                          <a:ea typeface="Times New Roman" panose="02020603050405020304" pitchFamily="18" charset="0"/>
                        </a:rPr>
                        <a:t>(Alkaline)</a:t>
                      </a:r>
                      <a:endParaRPr lang="it-IT" sz="1400" b="1">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en-US" sz="1200" b="1">
                          <a:solidFill>
                            <a:sysClr val="windowText" lastClr="000000"/>
                          </a:solidFill>
                          <a:effectLst/>
                          <a:latin typeface="+mn-lt"/>
                        </a:rPr>
                        <a:t>PEFC</a:t>
                      </a:r>
                    </a:p>
                    <a:p>
                      <a:pPr algn="ctr"/>
                      <a:r>
                        <a:rPr lang="en-US" sz="1200" b="1">
                          <a:solidFill>
                            <a:sysClr val="windowText" lastClr="000000"/>
                          </a:solidFill>
                          <a:effectLst/>
                          <a:latin typeface="+mn-lt"/>
                          <a:ea typeface="Times New Roman" panose="02020603050405020304" pitchFamily="18" charset="0"/>
                        </a:rPr>
                        <a:t>(Proton Exchange)</a:t>
                      </a:r>
                      <a:endParaRPr lang="it-IT" sz="1400" b="1">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en-US" sz="1200" b="1">
                          <a:solidFill>
                            <a:sysClr val="windowText" lastClr="000000"/>
                          </a:solidFill>
                          <a:effectLst/>
                          <a:latin typeface="+mn-lt"/>
                        </a:rPr>
                        <a:t>PAFC</a:t>
                      </a:r>
                    </a:p>
                    <a:p>
                      <a:pPr algn="ctr"/>
                      <a:r>
                        <a:rPr lang="en-US" sz="1200" b="1">
                          <a:solidFill>
                            <a:sysClr val="windowText" lastClr="000000"/>
                          </a:solidFill>
                          <a:effectLst/>
                          <a:latin typeface="+mn-lt"/>
                          <a:ea typeface="Times New Roman" panose="02020603050405020304" pitchFamily="18" charset="0"/>
                        </a:rPr>
                        <a:t>(Phosphoric Acid)</a:t>
                      </a:r>
                      <a:endParaRPr lang="it-IT" sz="1400" b="1">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1">
                          <a:solidFill>
                            <a:sysClr val="windowText" lastClr="000000"/>
                          </a:solidFill>
                          <a:effectLst/>
                          <a:latin typeface="+mn-lt"/>
                        </a:rPr>
                        <a:t>MCFC</a:t>
                      </a:r>
                    </a:p>
                    <a:p>
                      <a:pPr algn="ctr"/>
                      <a:r>
                        <a:rPr lang="it-IT" sz="1200" b="1">
                          <a:solidFill>
                            <a:sysClr val="windowText" lastClr="000000"/>
                          </a:solidFill>
                          <a:effectLst/>
                          <a:latin typeface="+mn-lt"/>
                          <a:ea typeface="Times New Roman" panose="02020603050405020304" pitchFamily="18" charset="0"/>
                        </a:rPr>
                        <a:t>(Molten Carbonate)</a:t>
                      </a:r>
                      <a:endParaRPr lang="it-IT" sz="1400" b="1">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1">
                          <a:solidFill>
                            <a:sysClr val="windowText" lastClr="000000"/>
                          </a:solidFill>
                          <a:effectLst/>
                          <a:latin typeface="+mn-lt"/>
                        </a:rPr>
                        <a:t>SOFC</a:t>
                      </a:r>
                    </a:p>
                    <a:p>
                      <a:pPr algn="ctr"/>
                      <a:r>
                        <a:rPr lang="it-IT" sz="1200" b="1">
                          <a:solidFill>
                            <a:sysClr val="windowText" lastClr="000000"/>
                          </a:solidFill>
                          <a:effectLst/>
                          <a:latin typeface="+mn-lt"/>
                          <a:ea typeface="Times New Roman" panose="02020603050405020304" pitchFamily="18" charset="0"/>
                        </a:rPr>
                        <a:t>(Solid </a:t>
                      </a:r>
                      <a:r>
                        <a:rPr lang="it-IT" sz="1200" b="1" err="1">
                          <a:solidFill>
                            <a:sysClr val="windowText" lastClr="000000"/>
                          </a:solidFill>
                          <a:effectLst/>
                          <a:latin typeface="+mn-lt"/>
                          <a:ea typeface="Times New Roman" panose="02020603050405020304" pitchFamily="18" charset="0"/>
                        </a:rPr>
                        <a:t>Oxide</a:t>
                      </a:r>
                      <a:r>
                        <a:rPr lang="it-IT" sz="1200" b="1">
                          <a:solidFill>
                            <a:sysClr val="windowText" lastClr="000000"/>
                          </a:solidFill>
                          <a:effectLst/>
                          <a:latin typeface="+mn-lt"/>
                          <a:ea typeface="Times New Roman" panose="02020603050405020304" pitchFamily="18" charset="0"/>
                        </a:rPr>
                        <a:t>)</a:t>
                      </a:r>
                      <a:endParaRPr lang="it-IT" sz="1400" b="1">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923048719"/>
                  </a:ext>
                </a:extLst>
              </a:tr>
              <a:tr h="185798">
                <a:tc>
                  <a:txBody>
                    <a:bodyPr/>
                    <a:lstStyle/>
                    <a:p>
                      <a:pPr algn="ctr"/>
                      <a:r>
                        <a:rPr lang="it-IT" sz="1200">
                          <a:effectLst/>
                          <a:latin typeface="+mn-lt"/>
                        </a:rPr>
                        <a:t>Temperature (°C)</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60-120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70-100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160-220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600-650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800-1000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889861333"/>
                  </a:ext>
                </a:extLst>
              </a:tr>
              <a:tr h="185798">
                <a:tc>
                  <a:txBody>
                    <a:bodyPr/>
                    <a:lstStyle/>
                    <a:p>
                      <a:pPr algn="ctr"/>
                      <a:r>
                        <a:rPr lang="it-IT" sz="1200">
                          <a:effectLst/>
                          <a:latin typeface="+mn-lt"/>
                        </a:rPr>
                        <a:t>Pressure (bar)</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1.5-4</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1744972097"/>
                  </a:ext>
                </a:extLst>
              </a:tr>
              <a:tr h="362025">
                <a:tc>
                  <a:txBody>
                    <a:bodyPr/>
                    <a:lstStyle/>
                    <a:p>
                      <a:pPr algn="ctr"/>
                      <a:r>
                        <a:rPr lang="it-IT" sz="1200">
                          <a:effectLst/>
                          <a:latin typeface="+mn-lt"/>
                        </a:rPr>
                        <a:t>Electrodes</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PFTE e noble metals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de-DE" sz="1200" b="0">
                          <a:solidFill>
                            <a:sysClr val="windowText" lastClr="000000"/>
                          </a:solidFill>
                          <a:effectLst/>
                          <a:latin typeface="+mn-lt"/>
                        </a:rPr>
                        <a:t>Graphite </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de-DE" sz="1200" b="0">
                          <a:solidFill>
                            <a:sysClr val="windowText" lastClr="000000"/>
                          </a:solidFill>
                          <a:effectLst/>
                          <a:latin typeface="+mn-lt"/>
                        </a:rPr>
                        <a:t>PFTE</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de-DE" sz="1200" b="0">
                          <a:solidFill>
                            <a:sysClr val="windowText" lastClr="000000"/>
                          </a:solidFill>
                          <a:effectLst/>
                          <a:latin typeface="+mn-lt"/>
                        </a:rPr>
                        <a:t>Nichel </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LMS, Ni,ZnO</a:t>
                      </a:r>
                      <a:r>
                        <a:rPr lang="it-IT" sz="1200" b="0" baseline="-25000">
                          <a:solidFill>
                            <a:sysClr val="windowText" lastClr="000000"/>
                          </a:solidFill>
                          <a:effectLst/>
                          <a:latin typeface="+mn-lt"/>
                        </a:rPr>
                        <a:t>2</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1244716752"/>
                  </a:ext>
                </a:extLst>
              </a:tr>
              <a:tr h="371595">
                <a:tc>
                  <a:txBody>
                    <a:bodyPr/>
                    <a:lstStyle/>
                    <a:p>
                      <a:pPr algn="ctr"/>
                      <a:r>
                        <a:rPr lang="it-IT" sz="1200">
                          <a:effectLst/>
                          <a:latin typeface="+mn-lt"/>
                        </a:rPr>
                        <a:t>Electrolyte</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KOH </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Polymer membrane</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ea typeface="Times New Roman" panose="02020603050405020304" pitchFamily="18" charset="0"/>
                        </a:rPr>
                        <a:t>H</a:t>
                      </a:r>
                      <a:r>
                        <a:rPr lang="it-IT" sz="1200" b="0" baseline="-25000">
                          <a:solidFill>
                            <a:sysClr val="windowText" lastClr="000000"/>
                          </a:solidFill>
                          <a:effectLst/>
                          <a:latin typeface="+mn-lt"/>
                          <a:ea typeface="Times New Roman" panose="02020603050405020304" pitchFamily="18" charset="0"/>
                        </a:rPr>
                        <a:t>3</a:t>
                      </a:r>
                      <a:r>
                        <a:rPr lang="it-IT" sz="1200" b="0">
                          <a:solidFill>
                            <a:sysClr val="windowText" lastClr="000000"/>
                          </a:solidFill>
                          <a:effectLst/>
                          <a:latin typeface="+mn-lt"/>
                          <a:ea typeface="Times New Roman" panose="02020603050405020304" pitchFamily="18" charset="0"/>
                        </a:rPr>
                        <a:t>PO</a:t>
                      </a:r>
                      <a:r>
                        <a:rPr lang="it-IT" sz="1200" b="0" baseline="-25000">
                          <a:solidFill>
                            <a:sysClr val="windowText" lastClr="000000"/>
                          </a:solidFill>
                          <a:effectLst/>
                          <a:latin typeface="+mn-lt"/>
                          <a:ea typeface="Times New Roman" panose="02020603050405020304" pitchFamily="18" charset="0"/>
                        </a:rPr>
                        <a:t>4</a:t>
                      </a:r>
                      <a:endParaRPr lang="it-IT" sz="1400" b="0" baseline="-2500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Alkaline metals carbonate (CO</a:t>
                      </a:r>
                      <a:r>
                        <a:rPr lang="it-IT" sz="1200" b="0" baseline="-25000">
                          <a:solidFill>
                            <a:sysClr val="windowText" lastClr="000000"/>
                          </a:solidFill>
                          <a:effectLst/>
                          <a:latin typeface="+mn-lt"/>
                        </a:rPr>
                        <a:t>3</a:t>
                      </a:r>
                      <a:r>
                        <a:rPr lang="it-IT" sz="1200" b="0" baseline="30000">
                          <a:solidFill>
                            <a:sysClr val="windowText" lastClr="000000"/>
                          </a:solidFill>
                          <a:effectLst/>
                          <a:latin typeface="+mn-lt"/>
                        </a:rPr>
                        <a:t>2-</a:t>
                      </a: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Yttrium-stabilized Zirconia</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1664811069"/>
                  </a:ext>
                </a:extLst>
              </a:tr>
              <a:tr h="185798">
                <a:tc>
                  <a:txBody>
                    <a:bodyPr/>
                    <a:lstStyle/>
                    <a:p>
                      <a:pPr algn="ctr"/>
                      <a:r>
                        <a:rPr lang="it-IT" sz="1200">
                          <a:effectLst/>
                          <a:latin typeface="+mn-lt"/>
                        </a:rPr>
                        <a:t>Catalyst</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Pt, Pd, Ag, Ni</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fr-FR" sz="1200" b="0">
                          <a:solidFill>
                            <a:sysClr val="windowText" lastClr="000000"/>
                          </a:solidFill>
                          <a:effectLst/>
                          <a:latin typeface="+mn-lt"/>
                        </a:rPr>
                        <a:t>Pt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fr-FR" sz="1200" b="0">
                          <a:solidFill>
                            <a:sysClr val="windowText" lastClr="000000"/>
                          </a:solidFill>
                          <a:effectLst/>
                          <a:latin typeface="+mn-lt"/>
                        </a:rPr>
                        <a:t>Pt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fr-FR" sz="1200" b="0">
                          <a:solidFill>
                            <a:sysClr val="windowText" lastClr="000000"/>
                          </a:solidFill>
                          <a:effectLst/>
                          <a:latin typeface="+mn-lt"/>
                        </a:rPr>
                        <a:t>Ni</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872519747"/>
                  </a:ext>
                </a:extLst>
              </a:tr>
              <a:tr h="185798">
                <a:tc>
                  <a:txBody>
                    <a:bodyPr/>
                    <a:lstStyle/>
                    <a:p>
                      <a:pPr algn="ctr"/>
                      <a:r>
                        <a:rPr lang="it-IT" sz="1200">
                          <a:effectLst/>
                          <a:latin typeface="+mn-lt"/>
                          <a:ea typeface="Times New Roman" panose="02020603050405020304" pitchFamily="18" charset="0"/>
                        </a:rPr>
                        <a:t>Charge carrier</a:t>
                      </a:r>
                      <a:endParaRPr lang="it-IT" sz="1400">
                        <a:effectLst/>
                        <a:latin typeface="+mn-lt"/>
                        <a:ea typeface="Times New Roman" panose="02020603050405020304" pitchFamily="18" charset="0"/>
                      </a:endParaRPr>
                    </a:p>
                  </a:txBody>
                  <a:tcPr marL="32226" marR="32226" marT="0" marB="0" anchor="ctr"/>
                </a:tc>
                <a:tc>
                  <a:txBody>
                    <a:bodyPr/>
                    <a:lstStyle/>
                    <a:p>
                      <a:pPr algn="ctr"/>
                      <a:r>
                        <a:rPr lang="en-US" sz="1200" b="0">
                          <a:solidFill>
                            <a:sysClr val="windowText" lastClr="000000"/>
                          </a:solidFill>
                          <a:effectLst/>
                          <a:latin typeface="+mn-lt"/>
                        </a:rPr>
                        <a:t>OH</a:t>
                      </a:r>
                      <a:r>
                        <a:rPr lang="en-US" sz="1200" b="0" baseline="3000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en-US" sz="1200" b="0">
                          <a:solidFill>
                            <a:sysClr val="windowText" lastClr="000000"/>
                          </a:solidFill>
                          <a:effectLst/>
                          <a:latin typeface="+mn-lt"/>
                        </a:rPr>
                        <a:t>H</a:t>
                      </a:r>
                      <a:r>
                        <a:rPr lang="en-US" sz="1200" b="0" baseline="3000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en-US" sz="1200" b="0">
                          <a:solidFill>
                            <a:sysClr val="windowText" lastClr="000000"/>
                          </a:solidFill>
                          <a:effectLst/>
                          <a:latin typeface="+mn-lt"/>
                        </a:rPr>
                        <a:t>H</a:t>
                      </a:r>
                      <a:r>
                        <a:rPr lang="en-US" sz="1200" b="0" baseline="30000">
                          <a:solidFill>
                            <a:sysClr val="windowText" lastClr="000000"/>
                          </a:solidFill>
                          <a:effectLst/>
                          <a:latin typeface="+mn-lt"/>
                        </a:rPr>
                        <a:t>-</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en-US" sz="1200" b="0">
                          <a:solidFill>
                            <a:sysClr val="windowText" lastClr="000000"/>
                          </a:solidFill>
                          <a:effectLst/>
                          <a:latin typeface="+mn-lt"/>
                        </a:rPr>
                        <a:t>CO</a:t>
                      </a:r>
                      <a:r>
                        <a:rPr lang="en-US" sz="1200" b="0" baseline="-25000">
                          <a:solidFill>
                            <a:sysClr val="windowText" lastClr="000000"/>
                          </a:solidFill>
                          <a:effectLst/>
                          <a:latin typeface="+mn-lt"/>
                        </a:rPr>
                        <a:t>3</a:t>
                      </a:r>
                      <a:r>
                        <a:rPr lang="en-US" sz="1200" b="0" baseline="30000">
                          <a:solidFill>
                            <a:sysClr val="windowText" lastClr="000000"/>
                          </a:solidFill>
                          <a:effectLst/>
                          <a:latin typeface="+mn-lt"/>
                        </a:rPr>
                        <a:t>2-</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O</a:t>
                      </a:r>
                      <a:r>
                        <a:rPr lang="it-IT" sz="1200" b="0" baseline="30000">
                          <a:solidFill>
                            <a:sysClr val="windowText" lastClr="000000"/>
                          </a:solidFill>
                          <a:effectLst/>
                          <a:latin typeface="+mn-lt"/>
                        </a:rPr>
                        <a:t>2-</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043345765"/>
                  </a:ext>
                </a:extLst>
              </a:tr>
              <a:tr h="205014">
                <a:tc>
                  <a:txBody>
                    <a:bodyPr/>
                    <a:lstStyle/>
                    <a:p>
                      <a:pPr algn="ctr"/>
                      <a:r>
                        <a:rPr lang="it-IT" sz="1200">
                          <a:effectLst/>
                          <a:latin typeface="+mn-lt"/>
                        </a:rPr>
                        <a:t>Electric efficiency (LHV) (%)</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60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40-50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40-50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45-55</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45-60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034990227"/>
                  </a:ext>
                </a:extLst>
              </a:tr>
              <a:tr h="205014">
                <a:tc>
                  <a:txBody>
                    <a:bodyPr/>
                    <a:lstStyle/>
                    <a:p>
                      <a:pPr algn="ctr"/>
                      <a:r>
                        <a:rPr lang="it-IT" sz="1200">
                          <a:effectLst/>
                          <a:latin typeface="+mn-lt"/>
                        </a:rPr>
                        <a:t>Power density (mW/cm</a:t>
                      </a:r>
                      <a:r>
                        <a:rPr lang="it-IT" sz="1200" baseline="30000">
                          <a:effectLst/>
                          <a:latin typeface="+mn-lt"/>
                        </a:rPr>
                        <a:t>2</a:t>
                      </a:r>
                      <a:r>
                        <a:rPr lang="it-IT" sz="1200">
                          <a:effectLst/>
                          <a:latin typeface="+mn-lt"/>
                        </a:rPr>
                        <a:t>)</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300-500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300-900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150-300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150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150-270</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542599456"/>
                  </a:ext>
                </a:extLst>
              </a:tr>
              <a:tr h="371595">
                <a:tc>
                  <a:txBody>
                    <a:bodyPr/>
                    <a:lstStyle/>
                    <a:p>
                      <a:pPr algn="ctr"/>
                      <a:r>
                        <a:rPr lang="it-IT" sz="1200">
                          <a:effectLst/>
                          <a:latin typeface="+mn-lt"/>
                        </a:rPr>
                        <a:t>Materials</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Plastic, graphite,</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Inconel</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Graphites, metals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Graphites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Nichel,</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inox</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Ceramics,</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metals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58652747"/>
                  </a:ext>
                </a:extLst>
              </a:tr>
              <a:tr h="557393">
                <a:tc>
                  <a:txBody>
                    <a:bodyPr/>
                    <a:lstStyle/>
                    <a:p>
                      <a:pPr algn="ctr"/>
                      <a:r>
                        <a:rPr lang="it-IT" sz="1200">
                          <a:effectLst/>
                          <a:latin typeface="+mn-lt"/>
                        </a:rPr>
                        <a:t>State of art</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Small power plants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Advanced experimentals</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Demonstrative plants up to</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11 MW</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Demonstrative plants up to</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2 MW</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Demonstrative plants up to</a:t>
                      </a:r>
                      <a:endParaRPr lang="it-IT" sz="1400" b="0">
                        <a:solidFill>
                          <a:sysClr val="windowText" lastClr="000000"/>
                        </a:solidFill>
                        <a:effectLst/>
                        <a:latin typeface="+mn-lt"/>
                      </a:endParaRPr>
                    </a:p>
                    <a:p>
                      <a:pPr algn="ctr"/>
                      <a:r>
                        <a:rPr lang="it-IT" sz="1200" b="0">
                          <a:solidFill>
                            <a:sysClr val="windowText" lastClr="000000"/>
                          </a:solidFill>
                          <a:effectLst/>
                          <a:latin typeface="+mn-lt"/>
                        </a:rPr>
                        <a:t>0.30 MW</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242505709"/>
                  </a:ext>
                </a:extLst>
              </a:tr>
              <a:tr h="1073500">
                <a:tc>
                  <a:txBody>
                    <a:bodyPr/>
                    <a:lstStyle/>
                    <a:p>
                      <a:pPr algn="ctr"/>
                      <a:r>
                        <a:rPr lang="it-IT" sz="1200">
                          <a:effectLst/>
                          <a:latin typeface="+mn-lt"/>
                          <a:ea typeface="Times New Roman" panose="02020603050405020304" pitchFamily="18" charset="0"/>
                        </a:rPr>
                        <a:t>Pros</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High power density</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ysClr val="windowText" lastClr="000000"/>
                          </a:solidFill>
                          <a:effectLst/>
                          <a:latin typeface="+mn-lt"/>
                        </a:rPr>
                        <a:t>High power density</a:t>
                      </a:r>
                      <a:r>
                        <a:rPr lang="it-IT" sz="1400" b="0">
                          <a:solidFill>
                            <a:sysClr val="windowText" lastClr="000000"/>
                          </a:solidFill>
                          <a:effectLst/>
                          <a:latin typeface="+mn-lt"/>
                        </a:rPr>
                        <a:t>,</a:t>
                      </a:r>
                      <a:r>
                        <a:rPr lang="it-IT" sz="1200" b="0">
                          <a:solidFill>
                            <a:sysClr val="windowText" lastClr="000000"/>
                          </a:solidFill>
                          <a:effectLst/>
                          <a:latin typeface="+mn-lt"/>
                        </a:rPr>
                        <a:t> non volatile electrolyte, fast starting up</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High efficiency in CHP, mature technology</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High temperature heat, high efficiency, possibility of internal reforming</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High temperature heat, high efficiency, catalysts not necessary</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380553527"/>
                  </a:ext>
                </a:extLst>
              </a:tr>
              <a:tr h="894584">
                <a:tc>
                  <a:txBody>
                    <a:bodyPr/>
                    <a:lstStyle/>
                    <a:p>
                      <a:pPr algn="ctr"/>
                      <a:r>
                        <a:rPr lang="it-IT" sz="1200">
                          <a:effectLst/>
                          <a:latin typeface="+mn-lt"/>
                          <a:ea typeface="Times New Roman" panose="02020603050405020304" pitchFamily="18" charset="0"/>
                        </a:rPr>
                        <a:t>Cons</a:t>
                      </a:r>
                      <a:endParaRPr lang="it-IT" sz="1400">
                        <a:effectLst/>
                        <a:latin typeface="+mn-lt"/>
                        <a:ea typeface="Times New Roman" panose="02020603050405020304" pitchFamily="18" charset="0"/>
                      </a:endParaRPr>
                    </a:p>
                  </a:txBody>
                  <a:tcPr marL="32226" marR="32226" marT="0" marB="0" anchor="ctr"/>
                </a:tc>
                <a:tc>
                  <a:txBody>
                    <a:bodyPr/>
                    <a:lstStyle/>
                    <a:p>
                      <a:pPr algn="ctr"/>
                      <a:r>
                        <a:rPr lang="it-IT" sz="1200" b="0">
                          <a:solidFill>
                            <a:sysClr val="windowText" lastClr="000000"/>
                          </a:solidFill>
                          <a:effectLst/>
                          <a:latin typeface="+mn-lt"/>
                        </a:rPr>
                        <a:t>No tolerance to CO, high purity of input fuel</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Low tolerance to CO, water management </a:t>
                      </a:r>
                      <a:r>
                        <a:rPr lang="it-IT" sz="1200" b="0" err="1">
                          <a:solidFill>
                            <a:sysClr val="windowText" lastClr="000000"/>
                          </a:solidFill>
                          <a:effectLst/>
                          <a:latin typeface="+mn-lt"/>
                        </a:rPr>
                        <a:t>problem</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gridSpan="2">
                  <a:txBody>
                    <a:bodyPr/>
                    <a:lstStyle/>
                    <a:p>
                      <a:pPr algn="ctr"/>
                      <a:r>
                        <a:rPr lang="it-IT" sz="1200" b="0">
                          <a:solidFill>
                            <a:sysClr val="windowText" lastClr="000000"/>
                          </a:solidFill>
                          <a:effectLst/>
                          <a:latin typeface="+mn-lt"/>
                        </a:rPr>
                        <a:t>Low tolerance to CO</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hMerge="1">
                  <a:txBody>
                    <a:bodyPr/>
                    <a:lstStyle/>
                    <a:p>
                      <a:endParaRPr lang="it-IT"/>
                    </a:p>
                  </a:txBody>
                  <a:tcPr/>
                </a:tc>
                <a:tc>
                  <a:txBody>
                    <a:bodyPr/>
                    <a:lstStyle/>
                    <a:p>
                      <a:pPr algn="ctr"/>
                      <a:r>
                        <a:rPr lang="it-IT" sz="1200" b="0">
                          <a:solidFill>
                            <a:sysClr val="windowText" lastClr="000000"/>
                          </a:solidFill>
                          <a:effectLst/>
                          <a:latin typeface="+mn-lt"/>
                        </a:rPr>
                        <a:t>Life and stability problems, CO</a:t>
                      </a:r>
                      <a:r>
                        <a:rPr lang="it-IT" sz="1200" b="0" baseline="-25000">
                          <a:solidFill>
                            <a:sysClr val="windowText" lastClr="000000"/>
                          </a:solidFill>
                          <a:effectLst/>
                          <a:latin typeface="+mn-lt"/>
                        </a:rPr>
                        <a:t>2</a:t>
                      </a:r>
                      <a:r>
                        <a:rPr lang="it-IT" sz="1200" b="0">
                          <a:solidFill>
                            <a:sysClr val="windowText" lastClr="000000"/>
                          </a:solidFill>
                          <a:effectLst/>
                          <a:latin typeface="+mn-lt"/>
                        </a:rPr>
                        <a:t> reicirculation required</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tc>
                  <a:txBody>
                    <a:bodyPr/>
                    <a:lstStyle/>
                    <a:p>
                      <a:pPr algn="ctr"/>
                      <a:r>
                        <a:rPr lang="it-IT" sz="1200" b="0">
                          <a:solidFill>
                            <a:sysClr val="windowText" lastClr="000000"/>
                          </a:solidFill>
                          <a:effectLst/>
                          <a:latin typeface="+mn-lt"/>
                        </a:rPr>
                        <a:t>High </a:t>
                      </a:r>
                      <a:r>
                        <a:rPr lang="it-IT" sz="1200" b="0" err="1">
                          <a:solidFill>
                            <a:sysClr val="windowText" lastClr="000000"/>
                          </a:solidFill>
                          <a:effectLst/>
                          <a:latin typeface="+mn-lt"/>
                        </a:rPr>
                        <a:t>thermal</a:t>
                      </a:r>
                      <a:r>
                        <a:rPr lang="it-IT" sz="1200" b="0">
                          <a:solidFill>
                            <a:sysClr val="windowText" lastClr="000000"/>
                          </a:solidFill>
                          <a:effectLst/>
                          <a:latin typeface="+mn-lt"/>
                        </a:rPr>
                        <a:t> stress, slow </a:t>
                      </a:r>
                      <a:r>
                        <a:rPr lang="it-IT" sz="1200" b="0" err="1">
                          <a:solidFill>
                            <a:sysClr val="windowText" lastClr="000000"/>
                          </a:solidFill>
                          <a:effectLst/>
                          <a:latin typeface="+mn-lt"/>
                        </a:rPr>
                        <a:t>starting</a:t>
                      </a:r>
                      <a:r>
                        <a:rPr lang="it-IT" sz="1200" b="0">
                          <a:solidFill>
                            <a:sysClr val="windowText" lastClr="000000"/>
                          </a:solidFill>
                          <a:effectLst/>
                          <a:latin typeface="+mn-lt"/>
                        </a:rPr>
                        <a:t> up</a:t>
                      </a:r>
                      <a:endParaRPr lang="it-IT" sz="1400" b="0">
                        <a:solidFill>
                          <a:sysClr val="windowText" lastClr="000000"/>
                        </a:solidFill>
                        <a:effectLst/>
                        <a:latin typeface="+mn-lt"/>
                        <a:ea typeface="Times New Roman" panose="02020603050405020304" pitchFamily="18" charset="0"/>
                      </a:endParaRPr>
                    </a:p>
                  </a:txBody>
                  <a:tcPr marL="32226" marR="32226" marT="0" marB="0" anchor="ctr">
                    <a:solidFill>
                      <a:schemeClr val="accent1">
                        <a:lumMod val="40000"/>
                        <a:lumOff val="60000"/>
                      </a:schemeClr>
                    </a:solidFill>
                  </a:tcPr>
                </a:tc>
                <a:extLst>
                  <a:ext uri="{0D108BD9-81ED-4DB2-BD59-A6C34878D82A}">
                    <a16:rowId xmlns:a16="http://schemas.microsoft.com/office/drawing/2014/main" val="2506402114"/>
                  </a:ext>
                </a:extLst>
              </a:tr>
            </a:tbl>
          </a:graphicData>
        </a:graphic>
      </p:graphicFrame>
      <p:sp>
        <p:nvSpPr>
          <p:cNvPr id="12" name="Rectangle 1">
            <a:extLst>
              <a:ext uri="{FF2B5EF4-FFF2-40B4-BE49-F238E27FC236}">
                <a16:creationId xmlns:a16="http://schemas.microsoft.com/office/drawing/2014/main" id="{883AE12E-CC78-8493-3A32-4311CF1D2998}"/>
              </a:ext>
            </a:extLst>
          </p:cNvPr>
          <p:cNvSpPr>
            <a:spLocks noChangeArrowheads="1"/>
          </p:cNvSpPr>
          <p:nvPr/>
        </p:nvSpPr>
        <p:spPr bwMode="auto">
          <a:xfrm>
            <a:off x="3533775" y="1341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915061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59</a:t>
            </a:fld>
            <a:endParaRPr lang="it-IT"/>
          </a:p>
        </p:txBody>
      </p:sp>
      <p:sp>
        <p:nvSpPr>
          <p:cNvPr id="2" name="Titolo 1">
            <a:extLst>
              <a:ext uri="{FF2B5EF4-FFF2-40B4-BE49-F238E27FC236}">
                <a16:creationId xmlns:a16="http://schemas.microsoft.com/office/drawing/2014/main" id="{793A6318-7111-4D9B-5163-FA01E9AFA117}"/>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GRETHA Project</a:t>
            </a:r>
          </a:p>
        </p:txBody>
      </p:sp>
      <p:sp>
        <p:nvSpPr>
          <p:cNvPr id="3" name="Titolo 4">
            <a:extLst>
              <a:ext uri="{FF2B5EF4-FFF2-40B4-BE49-F238E27FC236}">
                <a16:creationId xmlns:a16="http://schemas.microsoft.com/office/drawing/2014/main" id="{07CF72CB-8C56-B75D-F659-F1B3B55B78B9}"/>
              </a:ext>
            </a:extLst>
          </p:cNvPr>
          <p:cNvSpPr txBox="1">
            <a:spLocks/>
          </p:cNvSpPr>
          <p:nvPr/>
        </p:nvSpPr>
        <p:spPr>
          <a:xfrm>
            <a:off x="5398374" y="292640"/>
            <a:ext cx="3737235" cy="8546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b="1">
                <a:solidFill>
                  <a:srgbClr val="14564F"/>
                </a:solidFill>
                <a:latin typeface="+mn-lt"/>
              </a:rPr>
              <a:t>A project for the polygeneration based on the green hydrogen production</a:t>
            </a:r>
          </a:p>
          <a:p>
            <a:r>
              <a:rPr lang="en-GB" sz="1600" b="1">
                <a:solidFill>
                  <a:schemeClr val="accent6"/>
                </a:solidFill>
                <a:latin typeface="+mn-lt"/>
              </a:rPr>
              <a:t>Objectives</a:t>
            </a:r>
          </a:p>
        </p:txBody>
      </p:sp>
      <p:graphicFrame>
        <p:nvGraphicFramePr>
          <p:cNvPr id="4" name="Diagramma 3">
            <a:extLst>
              <a:ext uri="{FF2B5EF4-FFF2-40B4-BE49-F238E27FC236}">
                <a16:creationId xmlns:a16="http://schemas.microsoft.com/office/drawing/2014/main" id="{F67A7F93-A104-3641-F86B-CECA1792CD43}"/>
              </a:ext>
            </a:extLst>
          </p:cNvPr>
          <p:cNvGraphicFramePr/>
          <p:nvPr>
            <p:extLst>
              <p:ext uri="{D42A27DB-BD31-4B8C-83A1-F6EECF244321}">
                <p14:modId xmlns:p14="http://schemas.microsoft.com/office/powerpoint/2010/main" val="3716601437"/>
              </p:ext>
            </p:extLst>
          </p:nvPr>
        </p:nvGraphicFramePr>
        <p:xfrm>
          <a:off x="2286001" y="1516698"/>
          <a:ext cx="6858000" cy="5341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EC154D7D-11F8-EB59-81CC-8C603FCC014E}"/>
              </a:ext>
            </a:extLst>
          </p:cNvPr>
          <p:cNvPicPr>
            <a:picLocks noChangeAspect="1"/>
          </p:cNvPicPr>
          <p:nvPr/>
        </p:nvPicPr>
        <p:blipFill>
          <a:blip r:embed="rId7"/>
          <a:stretch>
            <a:fillRect/>
          </a:stretch>
        </p:blipFill>
        <p:spPr>
          <a:xfrm>
            <a:off x="48118" y="1584298"/>
            <a:ext cx="2917597" cy="1179454"/>
          </a:xfrm>
          <a:prstGeom prst="rect">
            <a:avLst/>
          </a:prstGeom>
        </p:spPr>
      </p:pic>
      <p:pic>
        <p:nvPicPr>
          <p:cNvPr id="7" name="Picture 2" descr="Graded">
            <a:extLst>
              <a:ext uri="{FF2B5EF4-FFF2-40B4-BE49-F238E27FC236}">
                <a16:creationId xmlns:a16="http://schemas.microsoft.com/office/drawing/2014/main" id="{00AF200E-E7ED-5F5A-066D-80C14F92C3CC}"/>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36962" y="5987475"/>
            <a:ext cx="939909" cy="278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nav">
            <a:extLst>
              <a:ext uri="{FF2B5EF4-FFF2-40B4-BE49-F238E27FC236}">
                <a16:creationId xmlns:a16="http://schemas.microsoft.com/office/drawing/2014/main" id="{DEC18392-1D51-7A4B-A26C-D68F675BF5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5647" y="2976450"/>
            <a:ext cx="1022538" cy="278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mau">
            <a:extLst>
              <a:ext uri="{FF2B5EF4-FFF2-40B4-BE49-F238E27FC236}">
                <a16:creationId xmlns:a16="http://schemas.microsoft.com/office/drawing/2014/main" id="{E98DBA61-7C8A-853E-25CF-0F14BF1DBB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474" y="3468022"/>
            <a:ext cx="1724886" cy="37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3F4D778B-5A34-89F8-AB3B-5056892259B6}"/>
              </a:ext>
            </a:extLst>
          </p:cNvPr>
          <p:cNvPicPr>
            <a:picLocks noChangeAspect="1"/>
          </p:cNvPicPr>
          <p:nvPr/>
        </p:nvPicPr>
        <p:blipFill>
          <a:blip r:embed="rId11"/>
          <a:stretch>
            <a:fillRect/>
          </a:stretch>
        </p:blipFill>
        <p:spPr>
          <a:xfrm>
            <a:off x="929144" y="5273702"/>
            <a:ext cx="1155543" cy="369905"/>
          </a:xfrm>
          <a:prstGeom prst="rect">
            <a:avLst/>
          </a:prstGeom>
        </p:spPr>
      </p:pic>
      <p:pic>
        <p:nvPicPr>
          <p:cNvPr id="11" name="Picture 12" descr="DIPARTIMENTO DI INGEGNERIA INDUSTRIALE UNIVERSITÀ DEGLI STUDI DI NAPOLI  FEDERICO II | Federtec">
            <a:extLst>
              <a:ext uri="{FF2B5EF4-FFF2-40B4-BE49-F238E27FC236}">
                <a16:creationId xmlns:a16="http://schemas.microsoft.com/office/drawing/2014/main" id="{4A3B4994-D043-51F8-0941-558100C572F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547" t="21656" r="23219" b="21656"/>
          <a:stretch/>
        </p:blipFill>
        <p:spPr bwMode="auto">
          <a:xfrm>
            <a:off x="1086657" y="4051301"/>
            <a:ext cx="840520" cy="87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35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3200">
                <a:solidFill>
                  <a:schemeClr val="tx2"/>
                </a:solidFill>
              </a:rPr>
              <a:t>World energy consumption by sector and fuel</a:t>
            </a:r>
          </a:p>
        </p:txBody>
      </p:sp>
      <p:sp>
        <p:nvSpPr>
          <p:cNvPr id="2" name="CasellaDiTesto 1">
            <a:extLst>
              <a:ext uri="{FF2B5EF4-FFF2-40B4-BE49-F238E27FC236}">
                <a16:creationId xmlns:a16="http://schemas.microsoft.com/office/drawing/2014/main" id="{E25E7196-CB85-1B6E-4DAD-0031CAC7A09E}"/>
              </a:ext>
            </a:extLst>
          </p:cNvPr>
          <p:cNvSpPr txBox="1"/>
          <p:nvPr/>
        </p:nvSpPr>
        <p:spPr>
          <a:xfrm>
            <a:off x="6660232" y="5430635"/>
            <a:ext cx="2304256" cy="261610"/>
          </a:xfrm>
          <a:prstGeom prst="rect">
            <a:avLst/>
          </a:prstGeom>
          <a:noFill/>
        </p:spPr>
        <p:txBody>
          <a:bodyPr wrap="square" rtlCol="0">
            <a:spAutoFit/>
          </a:bodyPr>
          <a:lstStyle/>
          <a:p>
            <a:r>
              <a:rPr lang="it-IT" sz="1050"/>
              <a:t>Source: EIA  2021</a:t>
            </a:r>
          </a:p>
        </p:txBody>
      </p:sp>
      <p:graphicFrame>
        <p:nvGraphicFramePr>
          <p:cNvPr id="14" name="worldbysector">
            <a:extLst>
              <a:ext uri="{FF2B5EF4-FFF2-40B4-BE49-F238E27FC236}">
                <a16:creationId xmlns:a16="http://schemas.microsoft.com/office/drawing/2014/main" id="{01D0B89D-A44B-17A8-B3E5-3D6EA9090AF8}"/>
              </a:ext>
            </a:extLst>
          </p:cNvPr>
          <p:cNvGraphicFramePr>
            <a:graphicFrameLocks noGrp="1"/>
          </p:cNvGraphicFramePr>
          <p:nvPr>
            <p:ph sz="quarter" idx="12"/>
            <p:extLst>
              <p:ext uri="{D42A27DB-BD31-4B8C-83A1-F6EECF244321}">
                <p14:modId xmlns:p14="http://schemas.microsoft.com/office/powerpoint/2010/main" val="310104285"/>
              </p:ext>
            </p:extLst>
          </p:nvPr>
        </p:nvGraphicFramePr>
        <p:xfrm>
          <a:off x="539552" y="2276872"/>
          <a:ext cx="3932238" cy="3097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endusefrac">
            <a:extLst>
              <a:ext uri="{FF2B5EF4-FFF2-40B4-BE49-F238E27FC236}">
                <a16:creationId xmlns:a16="http://schemas.microsoft.com/office/drawing/2014/main" id="{D3233D9C-5190-C2D0-71FD-F48C36EEB8F0}"/>
              </a:ext>
            </a:extLst>
          </p:cNvPr>
          <p:cNvGraphicFramePr>
            <a:graphicFrameLocks noGrp="1"/>
          </p:cNvGraphicFramePr>
          <p:nvPr>
            <p:ph sz="quarter" idx="13"/>
            <p:extLst>
              <p:ext uri="{D42A27DB-BD31-4B8C-83A1-F6EECF244321}">
                <p14:modId xmlns:p14="http://schemas.microsoft.com/office/powerpoint/2010/main" val="1935984525"/>
              </p:ext>
            </p:extLst>
          </p:nvPr>
        </p:nvGraphicFramePr>
        <p:xfrm>
          <a:off x="4471472" y="2273179"/>
          <a:ext cx="4091305" cy="315745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9">
            <a:extLst>
              <a:ext uri="{FF2B5EF4-FFF2-40B4-BE49-F238E27FC236}">
                <a16:creationId xmlns:a16="http://schemas.microsoft.com/office/drawing/2014/main" id="{64F3A009-4977-93FE-9ABF-2D5422F77D6A}"/>
              </a:ext>
            </a:extLst>
          </p:cNvPr>
          <p:cNvSpPr>
            <a:spLocks noGrp="1"/>
          </p:cNvSpPr>
          <p:nvPr>
            <p:ph type="body" sz="quarter" idx="17"/>
          </p:nvPr>
        </p:nvSpPr>
        <p:spPr>
          <a:xfrm>
            <a:off x="539552" y="1871146"/>
            <a:ext cx="3931920" cy="350851"/>
          </a:xfrm>
        </p:spPr>
        <p:txBody>
          <a:bodyPr>
            <a:normAutofit lnSpcReduction="10000"/>
          </a:bodyPr>
          <a:lstStyle/>
          <a:p>
            <a:r>
              <a:rPr lang="en-US" b="1">
                <a:latin typeface="Arial" panose="020B0604020202020204" pitchFamily="34" charset="0"/>
                <a:cs typeface="Arial" panose="020B0604020202020204" pitchFamily="34" charset="0"/>
              </a:rPr>
              <a:t>End-use energy consumption by sector, world</a:t>
            </a:r>
          </a:p>
          <a:p>
            <a:r>
              <a:rPr lang="en-US" sz="1100">
                <a:latin typeface="Arial" panose="020B0604020202020204" pitchFamily="34" charset="0"/>
                <a:cs typeface="Arial" panose="020B0604020202020204" pitchFamily="34" charset="0"/>
              </a:rPr>
              <a:t>quadrillion British thermal units</a:t>
            </a:r>
          </a:p>
        </p:txBody>
      </p:sp>
      <p:sp>
        <p:nvSpPr>
          <p:cNvPr id="17" name="TextBox 1">
            <a:extLst>
              <a:ext uri="{FF2B5EF4-FFF2-40B4-BE49-F238E27FC236}">
                <a16:creationId xmlns:a16="http://schemas.microsoft.com/office/drawing/2014/main" id="{C7A196C6-DFB5-5C6A-DED5-1AA5C23EA536}"/>
              </a:ext>
            </a:extLst>
          </p:cNvPr>
          <p:cNvSpPr txBox="1"/>
          <p:nvPr/>
        </p:nvSpPr>
        <p:spPr>
          <a:xfrm>
            <a:off x="855616" y="2392549"/>
            <a:ext cx="1372369" cy="2452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 history   projections</a:t>
            </a:r>
          </a:p>
        </p:txBody>
      </p:sp>
      <p:sp>
        <p:nvSpPr>
          <p:cNvPr id="18" name="Rectangle 6">
            <a:extLst>
              <a:ext uri="{FF2B5EF4-FFF2-40B4-BE49-F238E27FC236}">
                <a16:creationId xmlns:a16="http://schemas.microsoft.com/office/drawing/2014/main" id="{08580D48-BAA1-3A6A-8E23-DFC681C48539}"/>
              </a:ext>
            </a:extLst>
          </p:cNvPr>
          <p:cNvSpPr/>
          <p:nvPr/>
        </p:nvSpPr>
        <p:spPr>
          <a:xfrm>
            <a:off x="457932" y="1926508"/>
            <a:ext cx="3429000" cy="253916"/>
          </a:xfrm>
          <a:prstGeom prst="rect">
            <a:avLst/>
          </a:prstGeom>
        </p:spPr>
        <p:txBody>
          <a:bodyPr>
            <a:spAutoFit/>
          </a:bodyPr>
          <a:lstStyle/>
          <a:p>
            <a:pPr>
              <a:defRPr sz="1400" b="0" i="0" u="none" strike="noStrike" kern="1200" spc="0" baseline="0">
                <a:solidFill>
                  <a:prstClr val="black">
                    <a:lumMod val="65000"/>
                    <a:lumOff val="35000"/>
                  </a:prstClr>
                </a:solidFill>
                <a:latin typeface="+mn-lt"/>
                <a:ea typeface="+mn-ea"/>
                <a:cs typeface="+mn-cs"/>
              </a:defRPr>
            </a:pPr>
            <a:endParaRPr lang="en-US" sz="1050">
              <a:solidFill>
                <a:sysClr val="windowText" lastClr="000000"/>
              </a:solidFill>
              <a:latin typeface="Arial" panose="020B0604020202020204" pitchFamily="34" charset="0"/>
              <a:cs typeface="Arial" panose="020B0604020202020204" pitchFamily="34" charset="0"/>
            </a:endParaRPr>
          </a:p>
        </p:txBody>
      </p:sp>
      <p:sp>
        <p:nvSpPr>
          <p:cNvPr id="19" name="TextBox 1">
            <a:extLst>
              <a:ext uri="{FF2B5EF4-FFF2-40B4-BE49-F238E27FC236}">
                <a16:creationId xmlns:a16="http://schemas.microsoft.com/office/drawing/2014/main" id="{A66DC0FE-9D3A-8891-FD66-9C859042FD29}"/>
              </a:ext>
            </a:extLst>
          </p:cNvPr>
          <p:cNvSpPr txBox="1"/>
          <p:nvPr/>
        </p:nvSpPr>
        <p:spPr>
          <a:xfrm>
            <a:off x="3251157" y="2446198"/>
            <a:ext cx="1243651" cy="25264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a:solidFill>
                  <a:schemeClr val="accent3">
                    <a:lumMod val="60000"/>
                    <a:lumOff val="40000"/>
                  </a:schemeClr>
                </a:solidFill>
                <a:latin typeface="Arial" panose="020B0604020202020204" pitchFamily="34" charset="0"/>
                <a:cs typeface="Arial" panose="020B0604020202020204" pitchFamily="34" charset="0"/>
              </a:rPr>
              <a:t>industrial</a:t>
            </a:r>
          </a:p>
          <a:p>
            <a:endParaRPr lang="en-US" sz="1200" b="1">
              <a:solidFill>
                <a:schemeClr val="accent4"/>
              </a:solidFill>
              <a:latin typeface="Arial" panose="020B0604020202020204" pitchFamily="34" charset="0"/>
              <a:cs typeface="Arial" panose="020B0604020202020204" pitchFamily="34" charset="0"/>
            </a:endParaRPr>
          </a:p>
          <a:p>
            <a:endParaRPr lang="en-US" sz="1200" b="1">
              <a:solidFill>
                <a:schemeClr val="accent4"/>
              </a:solidFill>
              <a:latin typeface="Arial" panose="020B0604020202020204" pitchFamily="34" charset="0"/>
              <a:cs typeface="Arial" panose="020B0604020202020204" pitchFamily="34" charset="0"/>
            </a:endParaRPr>
          </a:p>
          <a:p>
            <a:endParaRPr lang="en-US" sz="1200" b="1">
              <a:solidFill>
                <a:schemeClr val="accent2"/>
              </a:solidFill>
              <a:latin typeface="Arial" panose="020B0604020202020204" pitchFamily="34" charset="0"/>
              <a:cs typeface="Arial" panose="020B0604020202020204" pitchFamily="34" charset="0"/>
            </a:endParaRPr>
          </a:p>
          <a:p>
            <a:endParaRPr lang="en-US" sz="1200" b="1">
              <a:solidFill>
                <a:schemeClr val="accent2"/>
              </a:solidFill>
              <a:latin typeface="Arial" panose="020B0604020202020204" pitchFamily="34" charset="0"/>
              <a:cs typeface="Arial" panose="020B0604020202020204" pitchFamily="34" charset="0"/>
            </a:endParaRPr>
          </a:p>
          <a:p>
            <a:endParaRPr lang="en-US" sz="1200" b="1">
              <a:solidFill>
                <a:schemeClr val="accent1"/>
              </a:solidFill>
              <a:latin typeface="Arial" panose="020B0604020202020204" pitchFamily="34" charset="0"/>
              <a:cs typeface="Arial" panose="020B0604020202020204" pitchFamily="34" charset="0"/>
            </a:endParaRPr>
          </a:p>
          <a:p>
            <a:endParaRPr lang="en-US" sz="1200" b="1">
              <a:solidFill>
                <a:schemeClr val="accent1"/>
              </a:solidFill>
              <a:latin typeface="Arial" panose="020B0604020202020204" pitchFamily="34" charset="0"/>
              <a:cs typeface="Arial" panose="020B0604020202020204" pitchFamily="34" charset="0"/>
            </a:endParaRPr>
          </a:p>
          <a:p>
            <a:endParaRPr lang="en-US" sz="800" b="1">
              <a:solidFill>
                <a:schemeClr val="accent1"/>
              </a:solidFill>
              <a:latin typeface="Arial" panose="020B0604020202020204" pitchFamily="34" charset="0"/>
              <a:cs typeface="Arial" panose="020B0604020202020204" pitchFamily="34" charset="0"/>
            </a:endParaRPr>
          </a:p>
          <a:p>
            <a:r>
              <a:rPr lang="en-US" sz="1200" b="1">
                <a:solidFill>
                  <a:schemeClr val="accent1">
                    <a:lumMod val="60000"/>
                    <a:lumOff val="40000"/>
                  </a:schemeClr>
                </a:solidFill>
                <a:latin typeface="Arial" panose="020B0604020202020204" pitchFamily="34" charset="0"/>
                <a:cs typeface="Arial" panose="020B0604020202020204" pitchFamily="34" charset="0"/>
              </a:rPr>
              <a:t>transportation</a:t>
            </a:r>
          </a:p>
          <a:p>
            <a:endParaRPr lang="en-US" sz="600" b="1">
              <a:solidFill>
                <a:schemeClr val="accent2"/>
              </a:solidFill>
              <a:latin typeface="Arial" panose="020B0604020202020204" pitchFamily="34" charset="0"/>
              <a:cs typeface="Arial" panose="020B0604020202020204" pitchFamily="34" charset="0"/>
            </a:endParaRPr>
          </a:p>
          <a:p>
            <a:endParaRPr lang="en-US" sz="1200" b="1">
              <a:solidFill>
                <a:schemeClr val="accent2"/>
              </a:solidFill>
              <a:latin typeface="Arial" panose="020B0604020202020204" pitchFamily="34" charset="0"/>
              <a:cs typeface="Arial" panose="020B0604020202020204" pitchFamily="34" charset="0"/>
            </a:endParaRPr>
          </a:p>
          <a:p>
            <a:r>
              <a:rPr lang="en-US" sz="1200" b="1">
                <a:solidFill>
                  <a:schemeClr val="accent6">
                    <a:lumMod val="40000"/>
                    <a:lumOff val="60000"/>
                  </a:schemeClr>
                </a:solidFill>
                <a:latin typeface="Arial" panose="020B0604020202020204" pitchFamily="34" charset="0"/>
                <a:cs typeface="Arial" panose="020B0604020202020204" pitchFamily="34" charset="0"/>
              </a:rPr>
              <a:t>residential</a:t>
            </a:r>
          </a:p>
          <a:p>
            <a:endParaRPr lang="en-US" sz="800" b="1">
              <a:latin typeface="Arial" panose="020B0604020202020204" pitchFamily="34" charset="0"/>
              <a:cs typeface="Arial" panose="020B0604020202020204" pitchFamily="34" charset="0"/>
            </a:endParaRPr>
          </a:p>
          <a:p>
            <a:r>
              <a:rPr lang="en-US" sz="1200" b="1">
                <a:solidFill>
                  <a:schemeClr val="accent2">
                    <a:lumMod val="50000"/>
                  </a:schemeClr>
                </a:solidFill>
                <a:latin typeface="Arial" panose="020B0604020202020204" pitchFamily="34" charset="0"/>
                <a:cs typeface="Arial" panose="020B0604020202020204" pitchFamily="34" charset="0"/>
              </a:rPr>
              <a:t>commercial</a:t>
            </a:r>
          </a:p>
          <a:p>
            <a:endParaRPr lang="en-US" sz="1400" b="1">
              <a:solidFill>
                <a:srgbClr val="C00000"/>
              </a:solidFill>
            </a:endParaRPr>
          </a:p>
        </p:txBody>
      </p:sp>
      <p:sp>
        <p:nvSpPr>
          <p:cNvPr id="20" name="Rectangle 23">
            <a:extLst>
              <a:ext uri="{FF2B5EF4-FFF2-40B4-BE49-F238E27FC236}">
                <a16:creationId xmlns:a16="http://schemas.microsoft.com/office/drawing/2014/main" id="{7E236B72-C01B-C122-0BA5-918B318065D1}"/>
              </a:ext>
            </a:extLst>
          </p:cNvPr>
          <p:cNvSpPr/>
          <p:nvPr/>
        </p:nvSpPr>
        <p:spPr>
          <a:xfrm>
            <a:off x="4471472" y="1811515"/>
            <a:ext cx="3429318" cy="461665"/>
          </a:xfrm>
          <a:prstGeom prst="rect">
            <a:avLst/>
          </a:prstGeom>
        </p:spPr>
        <p:txBody>
          <a:bodyPr wrap="square" lIns="0" rIns="0">
            <a:spAutoFit/>
          </a:bodyPr>
          <a:lstStyle/>
          <a:p>
            <a:pPr>
              <a:defRPr sz="1400" b="0" i="0" u="none" strike="noStrike" kern="1200" spc="0" baseline="0">
                <a:solidFill>
                  <a:prstClr val="black">
                    <a:lumMod val="65000"/>
                    <a:lumOff val="35000"/>
                  </a:prstClr>
                </a:solidFill>
                <a:latin typeface="+mn-lt"/>
                <a:ea typeface="+mn-ea"/>
                <a:cs typeface="+mn-cs"/>
              </a:defRPr>
            </a:pPr>
            <a:r>
              <a:rPr lang="en-US" sz="1200" b="1">
                <a:solidFill>
                  <a:sysClr val="windowText" lastClr="000000"/>
                </a:solidFill>
                <a:latin typeface="Arial" panose="020B0604020202020204" pitchFamily="34" charset="0"/>
                <a:cs typeface="Arial" panose="020B0604020202020204" pitchFamily="34" charset="0"/>
              </a:rPr>
              <a:t>End-use energy consumption by fuel, world</a:t>
            </a:r>
          </a:p>
          <a:p>
            <a:pPr>
              <a:defRPr sz="1400" b="0" i="0" u="none" strike="noStrike" kern="1200" spc="0" baseline="0">
                <a:solidFill>
                  <a:prstClr val="black">
                    <a:lumMod val="65000"/>
                    <a:lumOff val="35000"/>
                  </a:prstClr>
                </a:solidFill>
                <a:latin typeface="+mn-lt"/>
                <a:ea typeface="+mn-ea"/>
                <a:cs typeface="+mn-cs"/>
              </a:defRPr>
            </a:pPr>
            <a:r>
              <a:rPr lang="en-US" sz="1100">
                <a:solidFill>
                  <a:sysClr val="windowText" lastClr="000000"/>
                </a:solidFill>
                <a:latin typeface="Arial" panose="020B0604020202020204" pitchFamily="34" charset="0"/>
                <a:cs typeface="Arial" panose="020B0604020202020204" pitchFamily="34" charset="0"/>
              </a:rPr>
              <a:t>quadrillion British thermal units</a:t>
            </a:r>
          </a:p>
        </p:txBody>
      </p:sp>
      <p:sp>
        <p:nvSpPr>
          <p:cNvPr id="3" name="Rettangolo con angoli arrotondati 2">
            <a:extLst>
              <a:ext uri="{FF2B5EF4-FFF2-40B4-BE49-F238E27FC236}">
                <a16:creationId xmlns:a16="http://schemas.microsoft.com/office/drawing/2014/main" id="{0C7EB428-661D-10F9-758D-8979CF573941}"/>
              </a:ext>
            </a:extLst>
          </p:cNvPr>
          <p:cNvSpPr/>
          <p:nvPr/>
        </p:nvSpPr>
        <p:spPr>
          <a:xfrm>
            <a:off x="179512" y="5692245"/>
            <a:ext cx="8712968" cy="104383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In the reference scenario developed by the EIA, the </a:t>
            </a:r>
            <a:r>
              <a:rPr lang="en-US" sz="1600" b="1" i="1" u="sng"/>
              <a:t>demand of fossil fuels will continuously increase</a:t>
            </a:r>
            <a:r>
              <a:rPr lang="en-US" sz="1600"/>
              <a:t>. This trend must be mandatory modified toward </a:t>
            </a:r>
            <a:r>
              <a:rPr lang="en-US" sz="1600" b="1" i="1" u="sng"/>
              <a:t>a sustainable development </a:t>
            </a:r>
            <a:r>
              <a:rPr lang="en-US" sz="1600"/>
              <a:t>based on renewable energy sources. A new energy paradigm must be implemented to limit the average temperature increase </a:t>
            </a:r>
            <a:r>
              <a:rPr lang="en-US" sz="1600" b="1" i="1" u="sng"/>
              <a:t>below 1.5 °C</a:t>
            </a:r>
            <a:r>
              <a:rPr lang="en-US" sz="1600"/>
              <a:t>, as agreed by the majority of worldwide Countries</a:t>
            </a:r>
          </a:p>
        </p:txBody>
      </p:sp>
      <p:sp>
        <p:nvSpPr>
          <p:cNvPr id="5" name="Segnaposto numero diapositiva 14">
            <a:extLst>
              <a:ext uri="{FF2B5EF4-FFF2-40B4-BE49-F238E27FC236}">
                <a16:creationId xmlns:a16="http://schemas.microsoft.com/office/drawing/2014/main" id="{84E0E11F-5D18-E340-61B4-D5305F26078C}"/>
              </a:ext>
            </a:extLst>
          </p:cNvPr>
          <p:cNvSpPr txBox="1">
            <a:spLocks/>
          </p:cNvSpPr>
          <p:nvPr/>
        </p:nvSpPr>
        <p:spPr>
          <a:xfrm>
            <a:off x="0" y="1247689"/>
            <a:ext cx="533400" cy="244476"/>
          </a:xfrm>
          <a:prstGeom prst="rect">
            <a:avLst/>
          </a:prstGeom>
        </p:spPr>
        <p:txBody>
          <a:bodyPr vert="horz" lIns="0" rIns="0">
            <a:noAutofit/>
          </a:bodyPr>
          <a:lstStyle>
            <a:lvl1pPr marL="237744" indent="-237744" algn="l" rtl="0" eaLnBrk="1" latinLnBrk="0" hangingPunct="1">
              <a:spcBef>
                <a:spcPts val="1600"/>
              </a:spcBef>
              <a:spcAft>
                <a:spcPts val="600"/>
              </a:spcAft>
              <a:buClr>
                <a:schemeClr val="accent2"/>
              </a:buClr>
              <a:buSzPct val="60000"/>
              <a:buFont typeface="Wingdings"/>
              <a:buChar char=""/>
              <a:defRPr kumimoji="0" sz="1800" kern="1200">
                <a:solidFill>
                  <a:schemeClr val="tx1"/>
                </a:solidFill>
                <a:latin typeface="+mn-lt"/>
                <a:ea typeface="+mn-ea"/>
                <a:cs typeface="+mn-cs"/>
              </a:defRPr>
            </a:lvl1pPr>
            <a:lvl2pPr marL="640080" indent="-274320" algn="l" rtl="0" eaLnBrk="1" latinLnBrk="0" hangingPunct="1">
              <a:spcBef>
                <a:spcPts val="550"/>
              </a:spcBef>
              <a:spcAft>
                <a:spcPts val="400"/>
              </a:spcAft>
              <a:buClr>
                <a:schemeClr val="accent1"/>
              </a:buClr>
              <a:buSzPct val="70000"/>
              <a:buFont typeface="Wingdings 2"/>
              <a:buChar char=""/>
              <a:defRPr kumimoji="0" sz="1400" kern="1200">
                <a:solidFill>
                  <a:schemeClr val="tx1"/>
                </a:solidFill>
                <a:latin typeface="+mn-lt"/>
                <a:ea typeface="+mn-ea"/>
                <a:cs typeface="+mn-cs"/>
              </a:defRPr>
            </a:lvl2pPr>
            <a:lvl3pPr marL="914400" indent="-228600" algn="l" rtl="0" eaLnBrk="1" latinLnBrk="0" hangingPunct="1">
              <a:spcBef>
                <a:spcPts val="500"/>
              </a:spcBef>
              <a:spcAft>
                <a:spcPts val="400"/>
              </a:spcAft>
              <a:buClr>
                <a:schemeClr val="accent2"/>
              </a:buClr>
              <a:buSzPct val="75000"/>
              <a:buFont typeface="Wingdings"/>
              <a:buChar char=""/>
              <a:defRPr kumimoji="0" sz="1400" kern="1200">
                <a:solidFill>
                  <a:schemeClr val="tx1"/>
                </a:solidFill>
                <a:latin typeface="+mn-lt"/>
                <a:ea typeface="+mn-ea"/>
                <a:cs typeface="+mn-cs"/>
              </a:defRPr>
            </a:lvl3pPr>
            <a:lvl4pPr marL="1371600" indent="-228600" algn="l" rtl="0" eaLnBrk="1" latinLnBrk="0" hangingPunct="1">
              <a:spcBef>
                <a:spcPts val="400"/>
              </a:spcBef>
              <a:spcAft>
                <a:spcPts val="400"/>
              </a:spcAft>
              <a:buClr>
                <a:schemeClr val="accent3"/>
              </a:buClr>
              <a:buSzPct val="75000"/>
              <a:buFont typeface="Wingdings"/>
              <a:buChar char=""/>
              <a:defRPr kumimoji="0" sz="1400" kern="1200">
                <a:solidFill>
                  <a:schemeClr val="tx1"/>
                </a:solidFill>
                <a:latin typeface="+mn-lt"/>
                <a:ea typeface="+mn-ea"/>
                <a:cs typeface="+mn-cs"/>
              </a:defRPr>
            </a:lvl4pPr>
            <a:lvl5pPr marL="1828800" indent="-228600" algn="l" rtl="0" eaLnBrk="1" latinLnBrk="0" hangingPunct="1">
              <a:spcBef>
                <a:spcPts val="400"/>
              </a:spcBef>
              <a:spcAft>
                <a:spcPts val="400"/>
              </a:spcAft>
              <a:buClr>
                <a:schemeClr val="accent4"/>
              </a:buClr>
              <a:buSzPct val="65000"/>
              <a:buFont typeface="Arial" pitchFamily="34" charset="0"/>
              <a:buChar char="•"/>
              <a:defRPr kumimoji="0" sz="14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defRPr/>
            </a:pPr>
            <a:fld id="{E1F2B20A-7852-423A-AD9B-2C5A79B102AF}" type="slidenum">
              <a:rPr lang="it-IT" sz="1200" b="1" smtClean="0">
                <a:solidFill>
                  <a:schemeClr val="bg1"/>
                </a:solidFill>
                <a:latin typeface="Arial" panose="020B0604020202020204" pitchFamily="34" charset="0"/>
                <a:cs typeface="Arial" panose="020B0604020202020204" pitchFamily="34" charset="0"/>
              </a:rPr>
              <a:pPr fontAlgn="auto">
                <a:defRPr/>
              </a:pPr>
              <a:t>6</a:t>
            </a:fld>
            <a:endParaRPr lang="it-IT" sz="1200" b="1">
              <a:solidFill>
                <a:schemeClr val="bg1"/>
              </a:solidFill>
              <a:latin typeface="Arial" panose="020B0604020202020204" pitchFamily="34" charset="0"/>
              <a:cs typeface="Arial" panose="020B0604020202020204" pitchFamily="34" charset="0"/>
            </a:endParaRPr>
          </a:p>
        </p:txBody>
      </p:sp>
      <p:pic>
        <p:nvPicPr>
          <p:cNvPr id="4" name="Picture 14">
            <a:extLst>
              <a:ext uri="{FF2B5EF4-FFF2-40B4-BE49-F238E27FC236}">
                <a16:creationId xmlns:a16="http://schemas.microsoft.com/office/drawing/2014/main" id="{5031E173-5C99-A840-8A68-0A41B4C37D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391" y="2294990"/>
            <a:ext cx="2157609" cy="440329"/>
          </a:xfrm>
          <a:prstGeom prst="rect">
            <a:avLst/>
          </a:prstGeom>
        </p:spPr>
      </p:pic>
    </p:spTree>
    <p:extLst>
      <p:ext uri="{BB962C8B-B14F-4D97-AF65-F5344CB8AC3E}">
        <p14:creationId xmlns:p14="http://schemas.microsoft.com/office/powerpoint/2010/main" val="1721525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60</a:t>
            </a:fld>
            <a:endParaRPr lang="it-IT"/>
          </a:p>
        </p:txBody>
      </p:sp>
      <p:sp>
        <p:nvSpPr>
          <p:cNvPr id="2" name="Titolo 1">
            <a:extLst>
              <a:ext uri="{FF2B5EF4-FFF2-40B4-BE49-F238E27FC236}">
                <a16:creationId xmlns:a16="http://schemas.microsoft.com/office/drawing/2014/main" id="{CBECAD3F-2397-FAE6-B203-7259A726FD8D}"/>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GRETHA Project</a:t>
            </a:r>
          </a:p>
        </p:txBody>
      </p:sp>
      <p:sp>
        <p:nvSpPr>
          <p:cNvPr id="3" name="Titolo 4">
            <a:extLst>
              <a:ext uri="{FF2B5EF4-FFF2-40B4-BE49-F238E27FC236}">
                <a16:creationId xmlns:a16="http://schemas.microsoft.com/office/drawing/2014/main" id="{4BFD3095-D476-3A7E-B30E-387C3480766E}"/>
              </a:ext>
            </a:extLst>
          </p:cNvPr>
          <p:cNvSpPr txBox="1">
            <a:spLocks/>
          </p:cNvSpPr>
          <p:nvPr/>
        </p:nvSpPr>
        <p:spPr>
          <a:xfrm>
            <a:off x="5398374" y="292640"/>
            <a:ext cx="3737235" cy="8546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b="1">
                <a:solidFill>
                  <a:srgbClr val="14564F"/>
                </a:solidFill>
                <a:latin typeface="+mn-lt"/>
              </a:rPr>
              <a:t>A project for the polygeneration based on the green hydrogen production</a:t>
            </a:r>
          </a:p>
          <a:p>
            <a:r>
              <a:rPr lang="en-GB" sz="1600" b="1">
                <a:solidFill>
                  <a:schemeClr val="accent6"/>
                </a:solidFill>
                <a:latin typeface="+mn-lt"/>
              </a:rPr>
              <a:t>Layout</a:t>
            </a:r>
          </a:p>
        </p:txBody>
      </p:sp>
      <p:pic>
        <p:nvPicPr>
          <p:cNvPr id="4" name="Immagine 3">
            <a:extLst>
              <a:ext uri="{FF2B5EF4-FFF2-40B4-BE49-F238E27FC236}">
                <a16:creationId xmlns:a16="http://schemas.microsoft.com/office/drawing/2014/main" id="{608529D6-2930-0E64-7AEA-01E9546752D5}"/>
              </a:ext>
            </a:extLst>
          </p:cNvPr>
          <p:cNvPicPr>
            <a:picLocks noChangeAspect="1"/>
          </p:cNvPicPr>
          <p:nvPr/>
        </p:nvPicPr>
        <p:blipFill>
          <a:blip r:embed="rId2"/>
          <a:stretch>
            <a:fillRect/>
          </a:stretch>
        </p:blipFill>
        <p:spPr>
          <a:xfrm>
            <a:off x="0" y="1500229"/>
            <a:ext cx="7986248" cy="3857541"/>
          </a:xfrm>
          <a:prstGeom prst="rect">
            <a:avLst/>
          </a:prstGeom>
        </p:spPr>
      </p:pic>
      <p:sp>
        <p:nvSpPr>
          <p:cNvPr id="6" name="CasellaDiTesto 5">
            <a:extLst>
              <a:ext uri="{FF2B5EF4-FFF2-40B4-BE49-F238E27FC236}">
                <a16:creationId xmlns:a16="http://schemas.microsoft.com/office/drawing/2014/main" id="{B6895266-DFF0-DF67-0939-49F8C274F060}"/>
              </a:ext>
            </a:extLst>
          </p:cNvPr>
          <p:cNvSpPr txBox="1"/>
          <p:nvPr/>
        </p:nvSpPr>
        <p:spPr>
          <a:xfrm>
            <a:off x="2543176" y="4625307"/>
            <a:ext cx="6489070" cy="1080167"/>
          </a:xfrm>
          <a:prstGeom prst="rect">
            <a:avLst/>
          </a:prstGeom>
          <a:solidFill>
            <a:schemeClr val="accent6">
              <a:lumMod val="40000"/>
              <a:lumOff val="60000"/>
            </a:schemeClr>
          </a:solidFill>
          <a:ln>
            <a:solidFill>
              <a:schemeClr val="accent6"/>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1600">
                <a:effectLst/>
                <a:ea typeface="Calibri" panose="020F0502020204030204" pitchFamily="34" charset="0"/>
              </a:rPr>
              <a:t>The project </a:t>
            </a:r>
            <a:r>
              <a:rPr lang="it-IT" sz="1600" err="1">
                <a:effectLst/>
                <a:ea typeface="Calibri" panose="020F0502020204030204" pitchFamily="34" charset="0"/>
              </a:rPr>
              <a:t>aims</a:t>
            </a:r>
            <a:r>
              <a:rPr lang="it-IT" sz="1600">
                <a:effectLst/>
                <a:ea typeface="Calibri" panose="020F0502020204030204" pitchFamily="34" charset="0"/>
              </a:rPr>
              <a:t> </a:t>
            </a:r>
            <a:r>
              <a:rPr lang="it-IT" sz="1600" err="1">
                <a:effectLst/>
                <a:ea typeface="Calibri" panose="020F0502020204030204" pitchFamily="34" charset="0"/>
              </a:rPr>
              <a:t>at</a:t>
            </a:r>
            <a:r>
              <a:rPr lang="it-IT" sz="1600">
                <a:effectLst/>
                <a:ea typeface="Calibri" panose="020F0502020204030204" pitchFamily="34" charset="0"/>
              </a:rPr>
              <a:t> </a:t>
            </a:r>
            <a:r>
              <a:rPr lang="it-IT" sz="1600" err="1">
                <a:effectLst/>
                <a:ea typeface="Calibri" panose="020F0502020204030204" pitchFamily="34" charset="0"/>
              </a:rPr>
              <a:t>developing</a:t>
            </a:r>
            <a:r>
              <a:rPr lang="it-IT" sz="1600">
                <a:effectLst/>
                <a:ea typeface="Calibri" panose="020F0502020204030204" pitchFamily="34" charset="0"/>
              </a:rPr>
              <a:t> a novel </a:t>
            </a:r>
            <a:r>
              <a:rPr lang="it-IT" sz="1600" err="1">
                <a:effectLst/>
                <a:ea typeface="Calibri" panose="020F0502020204030204" pitchFamily="34" charset="0"/>
              </a:rPr>
              <a:t>trigeneration</a:t>
            </a:r>
            <a:r>
              <a:rPr lang="it-IT" sz="1600">
                <a:effectLst/>
                <a:ea typeface="Calibri" panose="020F0502020204030204" pitchFamily="34" charset="0"/>
              </a:rPr>
              <a:t> system </a:t>
            </a:r>
            <a:r>
              <a:rPr lang="it-IT" sz="1600" err="1">
                <a:effectLst/>
                <a:ea typeface="Calibri" panose="020F0502020204030204" pitchFamily="34" charset="0"/>
              </a:rPr>
              <a:t>based</a:t>
            </a:r>
            <a:r>
              <a:rPr lang="it-IT" sz="1600">
                <a:effectLst/>
                <a:ea typeface="Calibri" panose="020F0502020204030204" pitchFamily="34" charset="0"/>
              </a:rPr>
              <a:t> on PV panels, a high temperature PEM fuel cell</a:t>
            </a:r>
            <a:r>
              <a:rPr lang="it-IT" sz="1600">
                <a:effectLst/>
                <a:ea typeface="Times New Roman" panose="02020603050405020304" pitchFamily="18" charset="0"/>
              </a:rPr>
              <a:t>, electrolyzer</a:t>
            </a:r>
            <a:r>
              <a:rPr lang="it-IT" sz="1600">
                <a:ea typeface="Times New Roman" panose="02020603050405020304" pitchFamily="18" charset="0"/>
              </a:rPr>
              <a:t> for green </a:t>
            </a:r>
            <a:r>
              <a:rPr lang="it-IT" sz="1600" err="1">
                <a:ea typeface="Times New Roman" panose="02020603050405020304" pitchFamily="18" charset="0"/>
              </a:rPr>
              <a:t>hydrogen</a:t>
            </a:r>
            <a:r>
              <a:rPr lang="it-IT" sz="1600">
                <a:ea typeface="Times New Roman" panose="02020603050405020304" pitchFamily="18" charset="0"/>
              </a:rPr>
              <a:t> production</a:t>
            </a:r>
            <a:r>
              <a:rPr lang="it-IT" sz="1600">
                <a:effectLst/>
                <a:ea typeface="Times New Roman" panose="02020603050405020304" pitchFamily="18" charset="0"/>
              </a:rPr>
              <a:t>, a </a:t>
            </a:r>
            <a:r>
              <a:rPr lang="it-IT" sz="1600" err="1">
                <a:effectLst/>
                <a:ea typeface="Times New Roman" panose="02020603050405020304" pitchFamily="18" charset="0"/>
              </a:rPr>
              <a:t>biomethane</a:t>
            </a:r>
            <a:r>
              <a:rPr lang="it-IT" sz="1600">
                <a:effectLst/>
                <a:ea typeface="Times New Roman" panose="02020603050405020304" pitchFamily="18" charset="0"/>
              </a:rPr>
              <a:t> reforming  </a:t>
            </a:r>
            <a:r>
              <a:rPr lang="it-IT" sz="1600" err="1">
                <a:effectLst/>
                <a:ea typeface="Times New Roman" panose="02020603050405020304" pitchFamily="18" charset="0"/>
              </a:rPr>
              <a:t>unit</a:t>
            </a:r>
            <a:r>
              <a:rPr lang="it-IT" sz="1600">
                <a:effectLst/>
                <a:ea typeface="Times New Roman" panose="02020603050405020304" pitchFamily="18" charset="0"/>
              </a:rPr>
              <a:t>, an ACH, </a:t>
            </a:r>
            <a:r>
              <a:rPr lang="it-IT" sz="1600" err="1">
                <a:effectLst/>
                <a:ea typeface="Times New Roman" panose="02020603050405020304" pitchFamily="18" charset="0"/>
              </a:rPr>
              <a:t>hydrogen</a:t>
            </a:r>
            <a:r>
              <a:rPr lang="it-IT" sz="1600">
                <a:effectLst/>
                <a:ea typeface="Times New Roman" panose="02020603050405020304" pitchFamily="18" charset="0"/>
              </a:rPr>
              <a:t> </a:t>
            </a:r>
            <a:r>
              <a:rPr lang="it-IT" sz="1600" err="1">
                <a:effectLst/>
                <a:ea typeface="Times New Roman" panose="02020603050405020304" pitchFamily="18" charset="0"/>
              </a:rPr>
              <a:t>vehicles</a:t>
            </a:r>
            <a:r>
              <a:rPr lang="it-IT" sz="1600">
                <a:effectLst/>
                <a:ea typeface="Times New Roman" panose="02020603050405020304" pitchFamily="18" charset="0"/>
              </a:rPr>
              <a:t> and a metal </a:t>
            </a:r>
            <a:r>
              <a:rPr lang="it-IT" sz="1600" err="1">
                <a:effectLst/>
                <a:ea typeface="Times New Roman" panose="02020603050405020304" pitchFamily="18" charset="0"/>
              </a:rPr>
              <a:t>hydrides</a:t>
            </a:r>
            <a:r>
              <a:rPr lang="it-IT" sz="1600">
                <a:ea typeface="Times New Roman" panose="02020603050405020304" pitchFamily="18" charset="0"/>
              </a:rPr>
              <a:t> storage system.</a:t>
            </a:r>
            <a:endParaRPr lang="en-GB" sz="1600"/>
          </a:p>
        </p:txBody>
      </p:sp>
      <p:pic>
        <p:nvPicPr>
          <p:cNvPr id="7" name="Picture 2" descr="Graded">
            <a:extLst>
              <a:ext uri="{FF2B5EF4-FFF2-40B4-BE49-F238E27FC236}">
                <a16:creationId xmlns:a16="http://schemas.microsoft.com/office/drawing/2014/main" id="{5F98327A-75E3-577F-4AD4-A6AF2D1D1C5B}"/>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68719" y="6186718"/>
            <a:ext cx="939909" cy="278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nav">
            <a:extLst>
              <a:ext uri="{FF2B5EF4-FFF2-40B4-BE49-F238E27FC236}">
                <a16:creationId xmlns:a16="http://schemas.microsoft.com/office/drawing/2014/main" id="{C9188EA1-DCF0-FDF8-52E3-D209447C30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32" y="6326155"/>
            <a:ext cx="1022538" cy="278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mau">
            <a:extLst>
              <a:ext uri="{FF2B5EF4-FFF2-40B4-BE49-F238E27FC236}">
                <a16:creationId xmlns:a16="http://schemas.microsoft.com/office/drawing/2014/main" id="{135764B9-03CE-9ED5-7FB0-5018C8E8DC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7516" y="6234448"/>
            <a:ext cx="1724886" cy="37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1845D45E-0167-EBF7-E384-5AE66C8636A0}"/>
              </a:ext>
            </a:extLst>
          </p:cNvPr>
          <p:cNvPicPr>
            <a:picLocks noChangeAspect="1"/>
          </p:cNvPicPr>
          <p:nvPr/>
        </p:nvPicPr>
        <p:blipFill>
          <a:blip r:embed="rId6"/>
          <a:stretch>
            <a:fillRect/>
          </a:stretch>
        </p:blipFill>
        <p:spPr>
          <a:xfrm>
            <a:off x="6077082" y="6326155"/>
            <a:ext cx="1155543" cy="369905"/>
          </a:xfrm>
          <a:prstGeom prst="rect">
            <a:avLst/>
          </a:prstGeom>
        </p:spPr>
      </p:pic>
      <p:pic>
        <p:nvPicPr>
          <p:cNvPr id="11" name="Picture 12" descr="DIPARTIMENTO DI INGEGNERIA INDUSTRIALE UNIVERSITÀ DEGLI STUDI DI NAPOLI  FEDERICO II | Federtec">
            <a:extLst>
              <a:ext uri="{FF2B5EF4-FFF2-40B4-BE49-F238E27FC236}">
                <a16:creationId xmlns:a16="http://schemas.microsoft.com/office/drawing/2014/main" id="{3CA76BEA-D9D4-1B9C-E741-BE310851965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47" t="21656" r="23219" b="21656"/>
          <a:stretch/>
        </p:blipFill>
        <p:spPr bwMode="auto">
          <a:xfrm>
            <a:off x="4482492" y="5789762"/>
            <a:ext cx="840520" cy="878533"/>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6F1A1A39-C191-A765-0642-C4B922FBEF73}"/>
              </a:ext>
            </a:extLst>
          </p:cNvPr>
          <p:cNvPicPr>
            <a:picLocks noChangeAspect="1"/>
          </p:cNvPicPr>
          <p:nvPr/>
        </p:nvPicPr>
        <p:blipFill>
          <a:blip r:embed="rId8"/>
          <a:stretch>
            <a:fillRect/>
          </a:stretch>
        </p:blipFill>
        <p:spPr>
          <a:xfrm>
            <a:off x="2192790" y="1599607"/>
            <a:ext cx="1710420" cy="731580"/>
          </a:xfrm>
          <a:prstGeom prst="rect">
            <a:avLst/>
          </a:prstGeom>
        </p:spPr>
      </p:pic>
    </p:spTree>
    <p:extLst>
      <p:ext uri="{BB962C8B-B14F-4D97-AF65-F5344CB8AC3E}">
        <p14:creationId xmlns:p14="http://schemas.microsoft.com/office/powerpoint/2010/main" val="3678298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61</a:t>
            </a:fld>
            <a:endParaRPr lang="it-IT"/>
          </a:p>
        </p:txBody>
      </p:sp>
      <p:grpSp>
        <p:nvGrpSpPr>
          <p:cNvPr id="17" name="Gruppo 16">
            <a:extLst>
              <a:ext uri="{FF2B5EF4-FFF2-40B4-BE49-F238E27FC236}">
                <a16:creationId xmlns:a16="http://schemas.microsoft.com/office/drawing/2014/main" id="{9950943A-BF65-86EF-5F82-0162BF9E2035}"/>
              </a:ext>
            </a:extLst>
          </p:cNvPr>
          <p:cNvGrpSpPr/>
          <p:nvPr/>
        </p:nvGrpSpPr>
        <p:grpSpPr>
          <a:xfrm>
            <a:off x="67535" y="1593044"/>
            <a:ext cx="6838949" cy="4604563"/>
            <a:chOff x="67535" y="1593044"/>
            <a:chExt cx="6838949" cy="4604563"/>
          </a:xfrm>
        </p:grpSpPr>
        <p:sp>
          <p:nvSpPr>
            <p:cNvPr id="18" name="Rettangolo 17">
              <a:extLst>
                <a:ext uri="{FF2B5EF4-FFF2-40B4-BE49-F238E27FC236}">
                  <a16:creationId xmlns:a16="http://schemas.microsoft.com/office/drawing/2014/main" id="{A3334D45-53C6-C7FF-1600-0726E9D7AF6F}"/>
                </a:ext>
              </a:extLst>
            </p:cNvPr>
            <p:cNvSpPr/>
            <p:nvPr/>
          </p:nvSpPr>
          <p:spPr>
            <a:xfrm>
              <a:off x="67535" y="2024487"/>
              <a:ext cx="6838949" cy="907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igura a mano libera: forma 18">
              <a:extLst>
                <a:ext uri="{FF2B5EF4-FFF2-40B4-BE49-F238E27FC236}">
                  <a16:creationId xmlns:a16="http://schemas.microsoft.com/office/drawing/2014/main" id="{3B68D543-C1C8-BD23-47D8-9B19BFB0CCED}"/>
                </a:ext>
              </a:extLst>
            </p:cNvPr>
            <p:cNvSpPr/>
            <p:nvPr/>
          </p:nvSpPr>
          <p:spPr>
            <a:xfrm>
              <a:off x="266701" y="1593044"/>
              <a:ext cx="6517071" cy="1054239"/>
            </a:xfrm>
            <a:custGeom>
              <a:avLst/>
              <a:gdLst>
                <a:gd name="connsiteX0" fmla="*/ 0 w 6517071"/>
                <a:gd name="connsiteY0" fmla="*/ 175710 h 1054239"/>
                <a:gd name="connsiteX1" fmla="*/ 175710 w 6517071"/>
                <a:gd name="connsiteY1" fmla="*/ 0 h 1054239"/>
                <a:gd name="connsiteX2" fmla="*/ 6341361 w 6517071"/>
                <a:gd name="connsiteY2" fmla="*/ 0 h 1054239"/>
                <a:gd name="connsiteX3" fmla="*/ 6517071 w 6517071"/>
                <a:gd name="connsiteY3" fmla="*/ 175710 h 1054239"/>
                <a:gd name="connsiteX4" fmla="*/ 6517071 w 6517071"/>
                <a:gd name="connsiteY4" fmla="*/ 878529 h 1054239"/>
                <a:gd name="connsiteX5" fmla="*/ 6341361 w 6517071"/>
                <a:gd name="connsiteY5" fmla="*/ 1054239 h 1054239"/>
                <a:gd name="connsiteX6" fmla="*/ 175710 w 6517071"/>
                <a:gd name="connsiteY6" fmla="*/ 1054239 h 1054239"/>
                <a:gd name="connsiteX7" fmla="*/ 0 w 6517071"/>
                <a:gd name="connsiteY7" fmla="*/ 878529 h 1054239"/>
                <a:gd name="connsiteX8" fmla="*/ 0 w 6517071"/>
                <a:gd name="connsiteY8" fmla="*/ 175710 h 105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7071" h="1054239">
                  <a:moveTo>
                    <a:pt x="0" y="175710"/>
                  </a:moveTo>
                  <a:cubicBezTo>
                    <a:pt x="0" y="78668"/>
                    <a:pt x="78668" y="0"/>
                    <a:pt x="175710" y="0"/>
                  </a:cubicBezTo>
                  <a:lnTo>
                    <a:pt x="6341361" y="0"/>
                  </a:lnTo>
                  <a:cubicBezTo>
                    <a:pt x="6438403" y="0"/>
                    <a:pt x="6517071" y="78668"/>
                    <a:pt x="6517071" y="175710"/>
                  </a:cubicBezTo>
                  <a:lnTo>
                    <a:pt x="6517071" y="878529"/>
                  </a:lnTo>
                  <a:cubicBezTo>
                    <a:pt x="6517071" y="975571"/>
                    <a:pt x="6438403" y="1054239"/>
                    <a:pt x="6341361" y="1054239"/>
                  </a:cubicBezTo>
                  <a:lnTo>
                    <a:pt x="175710" y="1054239"/>
                  </a:lnTo>
                  <a:cubicBezTo>
                    <a:pt x="78668" y="1054239"/>
                    <a:pt x="0" y="975571"/>
                    <a:pt x="0" y="878529"/>
                  </a:cubicBezTo>
                  <a:lnTo>
                    <a:pt x="0" y="17571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2411" tIns="51464" rIns="232411" bIns="51464"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kern="1200">
                  <a:solidFill>
                    <a:srgbClr val="000000"/>
                  </a:solidFill>
                  <a:effectLst/>
                  <a:latin typeface="+mn-lt"/>
                </a:rPr>
                <a:t>Development of a dynamic calculation tool for energy and economic simulation and optimization of the research prototype to predict its operation fo</a:t>
              </a:r>
              <a:r>
                <a:rPr lang="en-US" sz="1600" kern="1200">
                  <a:solidFill>
                    <a:srgbClr val="000000"/>
                  </a:solidFill>
                  <a:latin typeface="+mn-lt"/>
                </a:rPr>
                <a:t>r </a:t>
              </a:r>
              <a:r>
                <a:rPr lang="en-US" sz="1600" b="0" i="0" kern="1200">
                  <a:solidFill>
                    <a:srgbClr val="000000"/>
                  </a:solidFill>
                  <a:effectLst/>
                  <a:latin typeface="+mn-lt"/>
                </a:rPr>
                <a:t>any plant configuration, for different users and for any possible weather zone.</a:t>
              </a:r>
              <a:endParaRPr lang="it-IT" sz="1600" kern="1200">
                <a:latin typeface="+mn-lt"/>
              </a:endParaRPr>
            </a:p>
          </p:txBody>
        </p:sp>
        <p:sp>
          <p:nvSpPr>
            <p:cNvPr id="20" name="Rettangolo 19">
              <a:extLst>
                <a:ext uri="{FF2B5EF4-FFF2-40B4-BE49-F238E27FC236}">
                  <a16:creationId xmlns:a16="http://schemas.microsoft.com/office/drawing/2014/main" id="{2AA514F9-8B58-3994-58DF-CAD5A28702A9}"/>
                </a:ext>
              </a:extLst>
            </p:cNvPr>
            <p:cNvSpPr/>
            <p:nvPr/>
          </p:nvSpPr>
          <p:spPr>
            <a:xfrm>
              <a:off x="67535" y="3657447"/>
              <a:ext cx="6838949" cy="907200"/>
            </a:xfrm>
            <a:prstGeom prst="rect">
              <a:avLst/>
            </a:prstGeom>
          </p:spPr>
          <p:style>
            <a:lnRef idx="2">
              <a:schemeClr val="accent5">
                <a:hueOff val="-4990872"/>
                <a:satOff val="-7727"/>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igura a mano libera: forma 20">
              <a:extLst>
                <a:ext uri="{FF2B5EF4-FFF2-40B4-BE49-F238E27FC236}">
                  <a16:creationId xmlns:a16="http://schemas.microsoft.com/office/drawing/2014/main" id="{060C18C5-9992-CE58-70EF-266B02595681}"/>
                </a:ext>
              </a:extLst>
            </p:cNvPr>
            <p:cNvSpPr/>
            <p:nvPr/>
          </p:nvSpPr>
          <p:spPr>
            <a:xfrm>
              <a:off x="269392" y="2983163"/>
              <a:ext cx="6511688" cy="1427242"/>
            </a:xfrm>
            <a:custGeom>
              <a:avLst/>
              <a:gdLst>
                <a:gd name="connsiteX0" fmla="*/ 0 w 6511688"/>
                <a:gd name="connsiteY0" fmla="*/ 177124 h 1062720"/>
                <a:gd name="connsiteX1" fmla="*/ 177124 w 6511688"/>
                <a:gd name="connsiteY1" fmla="*/ 0 h 1062720"/>
                <a:gd name="connsiteX2" fmla="*/ 6334564 w 6511688"/>
                <a:gd name="connsiteY2" fmla="*/ 0 h 1062720"/>
                <a:gd name="connsiteX3" fmla="*/ 6511688 w 6511688"/>
                <a:gd name="connsiteY3" fmla="*/ 177124 h 1062720"/>
                <a:gd name="connsiteX4" fmla="*/ 6511688 w 6511688"/>
                <a:gd name="connsiteY4" fmla="*/ 885596 h 1062720"/>
                <a:gd name="connsiteX5" fmla="*/ 6334564 w 6511688"/>
                <a:gd name="connsiteY5" fmla="*/ 1062720 h 1062720"/>
                <a:gd name="connsiteX6" fmla="*/ 177124 w 6511688"/>
                <a:gd name="connsiteY6" fmla="*/ 1062720 h 1062720"/>
                <a:gd name="connsiteX7" fmla="*/ 0 w 6511688"/>
                <a:gd name="connsiteY7" fmla="*/ 885596 h 1062720"/>
                <a:gd name="connsiteX8" fmla="*/ 0 w 6511688"/>
                <a:gd name="connsiteY8" fmla="*/ 177124 h 106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1688" h="1062720">
                  <a:moveTo>
                    <a:pt x="0" y="177124"/>
                  </a:moveTo>
                  <a:cubicBezTo>
                    <a:pt x="0" y="79301"/>
                    <a:pt x="79301" y="0"/>
                    <a:pt x="177124" y="0"/>
                  </a:cubicBezTo>
                  <a:lnTo>
                    <a:pt x="6334564" y="0"/>
                  </a:lnTo>
                  <a:cubicBezTo>
                    <a:pt x="6432387" y="0"/>
                    <a:pt x="6511688" y="79301"/>
                    <a:pt x="6511688" y="177124"/>
                  </a:cubicBezTo>
                  <a:lnTo>
                    <a:pt x="6511688" y="885596"/>
                  </a:lnTo>
                  <a:cubicBezTo>
                    <a:pt x="6511688" y="983419"/>
                    <a:pt x="6432387" y="1062720"/>
                    <a:pt x="6334564" y="1062720"/>
                  </a:cubicBezTo>
                  <a:lnTo>
                    <a:pt x="177124" y="1062720"/>
                  </a:lnTo>
                  <a:cubicBezTo>
                    <a:pt x="79301" y="1062720"/>
                    <a:pt x="0" y="983419"/>
                    <a:pt x="0" y="885596"/>
                  </a:cubicBezTo>
                  <a:lnTo>
                    <a:pt x="0" y="177124"/>
                  </a:lnTo>
                  <a:close/>
                </a:path>
              </a:pathLst>
            </a:custGeom>
          </p:spPr>
          <p:style>
            <a:lnRef idx="2">
              <a:schemeClr val="lt1">
                <a:hueOff val="0"/>
                <a:satOff val="0"/>
                <a:lumOff val="0"/>
                <a:alphaOff val="0"/>
              </a:schemeClr>
            </a:lnRef>
            <a:fillRef idx="1">
              <a:schemeClr val="accent5">
                <a:hueOff val="-4990872"/>
                <a:satOff val="-7727"/>
                <a:lumOff val="0"/>
                <a:alphaOff val="0"/>
              </a:schemeClr>
            </a:fillRef>
            <a:effectRef idx="0">
              <a:schemeClr val="accent5">
                <a:hueOff val="-4990872"/>
                <a:satOff val="-7727"/>
                <a:lumOff val="0"/>
                <a:alphaOff val="0"/>
              </a:schemeClr>
            </a:effectRef>
            <a:fontRef idx="minor">
              <a:schemeClr val="lt1"/>
            </a:fontRef>
          </p:style>
          <p:txBody>
            <a:bodyPr spcFirstLastPara="0" vert="horz" wrap="square" lIns="232825" tIns="51878" rIns="232825" bIns="51878"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solidFill>
                    <a:schemeClr val="tx1"/>
                  </a:solidFill>
                  <a:latin typeface="+mn-lt"/>
                </a:rPr>
                <a:t>Experimental investigation: the most important result of the research and development activities will be the design, construction, installation and experimental test of the proposed system. The measurements performed during the tests will be able to carefully monitor all the operating parameters and environmental effects in order to validate the benefits expected from the proposed technology</a:t>
              </a:r>
              <a:endParaRPr lang="it-IT" sz="1600" kern="1200">
                <a:solidFill>
                  <a:schemeClr val="tx1"/>
                </a:solidFill>
                <a:latin typeface="+mn-lt"/>
              </a:endParaRPr>
            </a:p>
          </p:txBody>
        </p:sp>
        <p:sp>
          <p:nvSpPr>
            <p:cNvPr id="22" name="Rettangolo 21">
              <a:extLst>
                <a:ext uri="{FF2B5EF4-FFF2-40B4-BE49-F238E27FC236}">
                  <a16:creationId xmlns:a16="http://schemas.microsoft.com/office/drawing/2014/main" id="{E11E7A3C-47F4-7716-1DDB-89B2A80EFC12}"/>
                </a:ext>
              </a:extLst>
            </p:cNvPr>
            <p:cNvSpPr/>
            <p:nvPr/>
          </p:nvSpPr>
          <p:spPr>
            <a:xfrm>
              <a:off x="67535" y="5290407"/>
              <a:ext cx="6838949" cy="907200"/>
            </a:xfrm>
            <a:prstGeom prst="rect">
              <a:avLst/>
            </a:prstGeom>
          </p:spPr>
          <p:style>
            <a:lnRef idx="2">
              <a:schemeClr val="accent5">
                <a:hueOff val="-9981745"/>
                <a:satOff val="-15454"/>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igura a mano libera: forma 22">
              <a:extLst>
                <a:ext uri="{FF2B5EF4-FFF2-40B4-BE49-F238E27FC236}">
                  <a16:creationId xmlns:a16="http://schemas.microsoft.com/office/drawing/2014/main" id="{13A087DE-E03B-9B65-AF37-BB403FB35B2C}"/>
                </a:ext>
              </a:extLst>
            </p:cNvPr>
            <p:cNvSpPr/>
            <p:nvPr/>
          </p:nvSpPr>
          <p:spPr>
            <a:xfrm>
              <a:off x="266700" y="4722593"/>
              <a:ext cx="6511688" cy="1150623"/>
            </a:xfrm>
            <a:custGeom>
              <a:avLst/>
              <a:gdLst>
                <a:gd name="connsiteX0" fmla="*/ 0 w 6511688"/>
                <a:gd name="connsiteY0" fmla="*/ 177124 h 1062720"/>
                <a:gd name="connsiteX1" fmla="*/ 177124 w 6511688"/>
                <a:gd name="connsiteY1" fmla="*/ 0 h 1062720"/>
                <a:gd name="connsiteX2" fmla="*/ 6334564 w 6511688"/>
                <a:gd name="connsiteY2" fmla="*/ 0 h 1062720"/>
                <a:gd name="connsiteX3" fmla="*/ 6511688 w 6511688"/>
                <a:gd name="connsiteY3" fmla="*/ 177124 h 1062720"/>
                <a:gd name="connsiteX4" fmla="*/ 6511688 w 6511688"/>
                <a:gd name="connsiteY4" fmla="*/ 885596 h 1062720"/>
                <a:gd name="connsiteX5" fmla="*/ 6334564 w 6511688"/>
                <a:gd name="connsiteY5" fmla="*/ 1062720 h 1062720"/>
                <a:gd name="connsiteX6" fmla="*/ 177124 w 6511688"/>
                <a:gd name="connsiteY6" fmla="*/ 1062720 h 1062720"/>
                <a:gd name="connsiteX7" fmla="*/ 0 w 6511688"/>
                <a:gd name="connsiteY7" fmla="*/ 885596 h 1062720"/>
                <a:gd name="connsiteX8" fmla="*/ 0 w 6511688"/>
                <a:gd name="connsiteY8" fmla="*/ 177124 h 106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1688" h="1062720">
                  <a:moveTo>
                    <a:pt x="0" y="177124"/>
                  </a:moveTo>
                  <a:cubicBezTo>
                    <a:pt x="0" y="79301"/>
                    <a:pt x="79301" y="0"/>
                    <a:pt x="177124" y="0"/>
                  </a:cubicBezTo>
                  <a:lnTo>
                    <a:pt x="6334564" y="0"/>
                  </a:lnTo>
                  <a:cubicBezTo>
                    <a:pt x="6432387" y="0"/>
                    <a:pt x="6511688" y="79301"/>
                    <a:pt x="6511688" y="177124"/>
                  </a:cubicBezTo>
                  <a:lnTo>
                    <a:pt x="6511688" y="885596"/>
                  </a:lnTo>
                  <a:cubicBezTo>
                    <a:pt x="6511688" y="983419"/>
                    <a:pt x="6432387" y="1062720"/>
                    <a:pt x="6334564" y="1062720"/>
                  </a:cubicBezTo>
                  <a:lnTo>
                    <a:pt x="177124" y="1062720"/>
                  </a:lnTo>
                  <a:cubicBezTo>
                    <a:pt x="79301" y="1062720"/>
                    <a:pt x="0" y="983419"/>
                    <a:pt x="0" y="885596"/>
                  </a:cubicBezTo>
                  <a:lnTo>
                    <a:pt x="0" y="177124"/>
                  </a:lnTo>
                  <a:close/>
                </a:path>
              </a:pathLst>
            </a:custGeom>
          </p:spPr>
          <p:style>
            <a:lnRef idx="2">
              <a:schemeClr val="lt1">
                <a:hueOff val="0"/>
                <a:satOff val="0"/>
                <a:lumOff val="0"/>
                <a:alphaOff val="0"/>
              </a:schemeClr>
            </a:lnRef>
            <a:fillRef idx="1">
              <a:schemeClr val="accent5">
                <a:hueOff val="-9981745"/>
                <a:satOff val="-15454"/>
                <a:lumOff val="0"/>
                <a:alphaOff val="0"/>
              </a:schemeClr>
            </a:fillRef>
            <a:effectRef idx="0">
              <a:schemeClr val="accent5">
                <a:hueOff val="-9981745"/>
                <a:satOff val="-15454"/>
                <a:lumOff val="0"/>
                <a:alphaOff val="0"/>
              </a:schemeClr>
            </a:effectRef>
            <a:fontRef idx="minor">
              <a:schemeClr val="lt1"/>
            </a:fontRef>
          </p:style>
          <p:txBody>
            <a:bodyPr spcFirstLastPara="0" vert="horz" wrap="square" lIns="232825" tIns="51878" rIns="232825" bIns="51878"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600" kern="1200">
                  <a:solidFill>
                    <a:schemeClr val="tx1"/>
                  </a:solidFill>
                  <a:ea typeface="Times New Roman" panose="02020603050405020304" pitchFamily="18" charset="0"/>
                  <a:cs typeface="Times New Roman" panose="02020603050405020304" pitchFamily="18" charset="0"/>
                </a:rPr>
                <a:t>Development of prototype design standards considering that the innovation of the proposed system innovative system. In particular, there are no specific methods for the design of the components, nor defined procedures for the authorization of the processes and/or for the management of the whole plant.</a:t>
              </a:r>
              <a:endParaRPr lang="it-IT" sz="1600" kern="1200">
                <a:solidFill>
                  <a:schemeClr val="tx1"/>
                </a:solidFill>
              </a:endParaRPr>
            </a:p>
          </p:txBody>
        </p:sp>
      </p:grpSp>
      <p:pic>
        <p:nvPicPr>
          <p:cNvPr id="4" name="Picture 2" descr="Graded">
            <a:extLst>
              <a:ext uri="{FF2B5EF4-FFF2-40B4-BE49-F238E27FC236}">
                <a16:creationId xmlns:a16="http://schemas.microsoft.com/office/drawing/2014/main" id="{8407594B-6A22-C051-9111-E7E5DA85126C}"/>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27083" y="6234448"/>
            <a:ext cx="939909" cy="278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nav">
            <a:extLst>
              <a:ext uri="{FF2B5EF4-FFF2-40B4-BE49-F238E27FC236}">
                <a16:creationId xmlns:a16="http://schemas.microsoft.com/office/drawing/2014/main" id="{B6C0CC79-009F-9164-0CE5-7FCE55F28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674" y="6080788"/>
            <a:ext cx="1022538" cy="278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mau">
            <a:extLst>
              <a:ext uri="{FF2B5EF4-FFF2-40B4-BE49-F238E27FC236}">
                <a16:creationId xmlns:a16="http://schemas.microsoft.com/office/drawing/2014/main" id="{C627B0F4-B7E2-A64B-698B-AC171821ED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885" y="6001427"/>
            <a:ext cx="1724886" cy="37058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9E932F7B-4137-A8CD-3EBF-6A4DB1F56304}"/>
              </a:ext>
            </a:extLst>
          </p:cNvPr>
          <p:cNvPicPr>
            <a:picLocks noChangeAspect="1"/>
          </p:cNvPicPr>
          <p:nvPr/>
        </p:nvPicPr>
        <p:blipFill>
          <a:blip r:embed="rId5"/>
          <a:stretch>
            <a:fillRect/>
          </a:stretch>
        </p:blipFill>
        <p:spPr>
          <a:xfrm>
            <a:off x="4930752" y="6035272"/>
            <a:ext cx="1155543" cy="369905"/>
          </a:xfrm>
          <a:prstGeom prst="rect">
            <a:avLst/>
          </a:prstGeom>
        </p:spPr>
      </p:pic>
      <p:pic>
        <p:nvPicPr>
          <p:cNvPr id="12" name="Picture 12" descr="DIPARTIMENTO DI INGEGNERIA INDUSTRIALE UNIVERSITÀ DEGLI STUDI DI NAPOLI  FEDERICO II | Federtec">
            <a:extLst>
              <a:ext uri="{FF2B5EF4-FFF2-40B4-BE49-F238E27FC236}">
                <a16:creationId xmlns:a16="http://schemas.microsoft.com/office/drawing/2014/main" id="{C3B06377-DCA4-754A-4EE2-F5A90BE3CF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47" t="21656" r="23219" b="21656"/>
          <a:stretch/>
        </p:blipFill>
        <p:spPr bwMode="auto">
          <a:xfrm>
            <a:off x="3849444" y="5886888"/>
            <a:ext cx="840520" cy="878533"/>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4">
            <a:extLst>
              <a:ext uri="{FF2B5EF4-FFF2-40B4-BE49-F238E27FC236}">
                <a16:creationId xmlns:a16="http://schemas.microsoft.com/office/drawing/2014/main" id="{42276C66-802A-B284-7AEA-B4AE81C7849A}"/>
              </a:ext>
            </a:extLst>
          </p:cNvPr>
          <p:cNvSpPr txBox="1">
            <a:spLocks/>
          </p:cNvSpPr>
          <p:nvPr/>
        </p:nvSpPr>
        <p:spPr>
          <a:xfrm>
            <a:off x="5398374" y="292640"/>
            <a:ext cx="3737235" cy="8546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b="1">
                <a:solidFill>
                  <a:srgbClr val="14564F"/>
                </a:solidFill>
                <a:latin typeface="+mn-lt"/>
              </a:rPr>
              <a:t>A project for the polygeneration based on the green hydrogen production</a:t>
            </a:r>
          </a:p>
          <a:p>
            <a:r>
              <a:rPr lang="en-GB" sz="1600" b="1">
                <a:solidFill>
                  <a:schemeClr val="accent6"/>
                </a:solidFill>
                <a:latin typeface="+mn-lt"/>
              </a:rPr>
              <a:t>Results</a:t>
            </a:r>
          </a:p>
        </p:txBody>
      </p:sp>
      <p:pic>
        <p:nvPicPr>
          <p:cNvPr id="14" name="Immagine 13">
            <a:extLst>
              <a:ext uri="{FF2B5EF4-FFF2-40B4-BE49-F238E27FC236}">
                <a16:creationId xmlns:a16="http://schemas.microsoft.com/office/drawing/2014/main" id="{C6335D67-65D5-7386-618A-78C025D64DA9}"/>
              </a:ext>
            </a:extLst>
          </p:cNvPr>
          <p:cNvPicPr>
            <a:picLocks noChangeAspect="1"/>
          </p:cNvPicPr>
          <p:nvPr/>
        </p:nvPicPr>
        <p:blipFill>
          <a:blip r:embed="rId7"/>
          <a:stretch>
            <a:fillRect/>
          </a:stretch>
        </p:blipFill>
        <p:spPr>
          <a:xfrm>
            <a:off x="7003868" y="3091170"/>
            <a:ext cx="2014536" cy="1210055"/>
          </a:xfrm>
          <a:prstGeom prst="rect">
            <a:avLst/>
          </a:prstGeom>
        </p:spPr>
      </p:pic>
      <p:pic>
        <p:nvPicPr>
          <p:cNvPr id="15" name="Immagine 14">
            <a:extLst>
              <a:ext uri="{FF2B5EF4-FFF2-40B4-BE49-F238E27FC236}">
                <a16:creationId xmlns:a16="http://schemas.microsoft.com/office/drawing/2014/main" id="{C4ABD6C3-E29F-59A0-2B62-EE656854F9F3}"/>
              </a:ext>
            </a:extLst>
          </p:cNvPr>
          <p:cNvPicPr>
            <a:picLocks noChangeAspect="1"/>
          </p:cNvPicPr>
          <p:nvPr/>
        </p:nvPicPr>
        <p:blipFill>
          <a:blip r:embed="rId8"/>
          <a:stretch>
            <a:fillRect/>
          </a:stretch>
        </p:blipFill>
        <p:spPr>
          <a:xfrm>
            <a:off x="7003868" y="4745577"/>
            <a:ext cx="2014536" cy="1290177"/>
          </a:xfrm>
          <a:prstGeom prst="rect">
            <a:avLst/>
          </a:prstGeom>
        </p:spPr>
      </p:pic>
      <p:pic>
        <p:nvPicPr>
          <p:cNvPr id="16" name="Immagine 15">
            <a:extLst>
              <a:ext uri="{FF2B5EF4-FFF2-40B4-BE49-F238E27FC236}">
                <a16:creationId xmlns:a16="http://schemas.microsoft.com/office/drawing/2014/main" id="{F21B3C66-CE03-7D7A-1280-ADF7334E62E2}"/>
              </a:ext>
            </a:extLst>
          </p:cNvPr>
          <p:cNvPicPr>
            <a:picLocks noChangeAspect="1"/>
          </p:cNvPicPr>
          <p:nvPr/>
        </p:nvPicPr>
        <p:blipFill>
          <a:blip r:embed="rId9"/>
          <a:stretch>
            <a:fillRect/>
          </a:stretch>
        </p:blipFill>
        <p:spPr>
          <a:xfrm>
            <a:off x="7003868" y="1578028"/>
            <a:ext cx="2014536" cy="1068790"/>
          </a:xfrm>
          <a:prstGeom prst="rect">
            <a:avLst/>
          </a:prstGeom>
        </p:spPr>
      </p:pic>
      <p:sp>
        <p:nvSpPr>
          <p:cNvPr id="24" name="Titolo 1">
            <a:extLst>
              <a:ext uri="{FF2B5EF4-FFF2-40B4-BE49-F238E27FC236}">
                <a16:creationId xmlns:a16="http://schemas.microsoft.com/office/drawing/2014/main" id="{ECA3DA4E-DDDD-C07A-7C07-F157DC6F4885}"/>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GRETHA Project</a:t>
            </a:r>
          </a:p>
        </p:txBody>
      </p:sp>
    </p:spTree>
    <p:extLst>
      <p:ext uri="{BB962C8B-B14F-4D97-AF65-F5344CB8AC3E}">
        <p14:creationId xmlns:p14="http://schemas.microsoft.com/office/powerpoint/2010/main" val="267391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62</a:t>
            </a:fld>
            <a:endParaRPr lang="it-IT"/>
          </a:p>
        </p:txBody>
      </p:sp>
      <p:sp>
        <p:nvSpPr>
          <p:cNvPr id="24" name="Titolo 1">
            <a:extLst>
              <a:ext uri="{FF2B5EF4-FFF2-40B4-BE49-F238E27FC236}">
                <a16:creationId xmlns:a16="http://schemas.microsoft.com/office/drawing/2014/main" id="{ECA3DA4E-DDDD-C07A-7C07-F157DC6F4885}"/>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Research Projects: Power-to-Power</a:t>
            </a:r>
          </a:p>
        </p:txBody>
      </p:sp>
      <p:pic>
        <p:nvPicPr>
          <p:cNvPr id="2" name="Picture 12">
            <a:extLst>
              <a:ext uri="{FF2B5EF4-FFF2-40B4-BE49-F238E27FC236}">
                <a16:creationId xmlns:a16="http://schemas.microsoft.com/office/drawing/2014/main" id="{6FAB729F-4D8E-387C-1680-59B531FD5988}"/>
              </a:ext>
            </a:extLst>
          </p:cNvPr>
          <p:cNvPicPr>
            <a:picLocks noChangeAspect="1"/>
          </p:cNvPicPr>
          <p:nvPr/>
        </p:nvPicPr>
        <p:blipFill rotWithShape="1">
          <a:blip r:embed="rId2"/>
          <a:srcRect l="2200" t="5600" r="4838" b="4425"/>
          <a:stretch/>
        </p:blipFill>
        <p:spPr bwMode="auto">
          <a:xfrm>
            <a:off x="0" y="2359742"/>
            <a:ext cx="7567454" cy="4498258"/>
          </a:xfrm>
          <a:prstGeom prst="rect">
            <a:avLst/>
          </a:prstGeom>
          <a:ln>
            <a:noFill/>
          </a:ln>
          <a:extLst>
            <a:ext uri="{53640926-AAD7-44D8-BBD7-CCE9431645EC}">
              <a14:shadowObscured xmlns:a14="http://schemas.microsoft.com/office/drawing/2010/main"/>
            </a:ext>
          </a:extLst>
        </p:spPr>
      </p:pic>
      <p:sp>
        <p:nvSpPr>
          <p:cNvPr id="3" name="Rettangolo con angoli arrotondati 2">
            <a:extLst>
              <a:ext uri="{FF2B5EF4-FFF2-40B4-BE49-F238E27FC236}">
                <a16:creationId xmlns:a16="http://schemas.microsoft.com/office/drawing/2014/main" id="{8A56C2BA-DDF9-5529-3126-A8A0455352B8}"/>
              </a:ext>
            </a:extLst>
          </p:cNvPr>
          <p:cNvSpPr/>
          <p:nvPr/>
        </p:nvSpPr>
        <p:spPr>
          <a:xfrm>
            <a:off x="266700" y="1597921"/>
            <a:ext cx="5779702" cy="68059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a:t>Power-to-power technology based on </a:t>
            </a:r>
            <a:r>
              <a:rPr lang="it-IT" sz="2000" err="1"/>
              <a:t>reversible</a:t>
            </a:r>
            <a:r>
              <a:rPr lang="it-IT" sz="2000"/>
              <a:t> SOFC</a:t>
            </a:r>
            <a:endParaRPr lang="en-US" sz="2000" baseline="-25000"/>
          </a:p>
        </p:txBody>
      </p:sp>
      <p:sp>
        <p:nvSpPr>
          <p:cNvPr id="6" name="Rettangolo con angoli arrotondati 5">
            <a:extLst>
              <a:ext uri="{FF2B5EF4-FFF2-40B4-BE49-F238E27FC236}">
                <a16:creationId xmlns:a16="http://schemas.microsoft.com/office/drawing/2014/main" id="{AABFE0D2-E3C5-474A-BC44-4C33F9875546}"/>
              </a:ext>
            </a:extLst>
          </p:cNvPr>
          <p:cNvSpPr/>
          <p:nvPr/>
        </p:nvSpPr>
        <p:spPr>
          <a:xfrm>
            <a:off x="6367244" y="1597921"/>
            <a:ext cx="2551204" cy="15872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a:t>The layout is compared with the mature lithium-ion battery storage technology.</a:t>
            </a:r>
            <a:endParaRPr lang="en-US" sz="2000" baseline="-25000"/>
          </a:p>
        </p:txBody>
      </p:sp>
    </p:spTree>
    <p:extLst>
      <p:ext uri="{BB962C8B-B14F-4D97-AF65-F5344CB8AC3E}">
        <p14:creationId xmlns:p14="http://schemas.microsoft.com/office/powerpoint/2010/main" val="345296464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63</a:t>
            </a:fld>
            <a:endParaRPr lang="it-IT"/>
          </a:p>
        </p:txBody>
      </p:sp>
      <p:sp>
        <p:nvSpPr>
          <p:cNvPr id="24" name="Titolo 1">
            <a:extLst>
              <a:ext uri="{FF2B5EF4-FFF2-40B4-BE49-F238E27FC236}">
                <a16:creationId xmlns:a16="http://schemas.microsoft.com/office/drawing/2014/main" id="{ECA3DA4E-DDDD-C07A-7C07-F157DC6F4885}"/>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Research Projects: Power-to-Heat</a:t>
            </a:r>
          </a:p>
        </p:txBody>
      </p:sp>
      <p:pic>
        <p:nvPicPr>
          <p:cNvPr id="2" name="Immagine 1">
            <a:extLst>
              <a:ext uri="{FF2B5EF4-FFF2-40B4-BE49-F238E27FC236}">
                <a16:creationId xmlns:a16="http://schemas.microsoft.com/office/drawing/2014/main" id="{91C5B025-5771-16D2-8275-2DEAAF5648DB}"/>
              </a:ext>
            </a:extLst>
          </p:cNvPr>
          <p:cNvPicPr>
            <a:picLocks noChangeAspect="1"/>
          </p:cNvPicPr>
          <p:nvPr/>
        </p:nvPicPr>
        <p:blipFill rotWithShape="1">
          <a:blip r:embed="rId2"/>
          <a:srcRect l="1519" t="1816"/>
          <a:stretch/>
        </p:blipFill>
        <p:spPr bwMode="auto">
          <a:xfrm>
            <a:off x="0" y="2699630"/>
            <a:ext cx="9144000" cy="4158370"/>
          </a:xfrm>
          <a:prstGeom prst="rect">
            <a:avLst/>
          </a:prstGeom>
          <a:ln>
            <a:noFill/>
          </a:ln>
          <a:extLst>
            <a:ext uri="{53640926-AAD7-44D8-BBD7-CCE9431645EC}">
              <a14:shadowObscured xmlns:a14="http://schemas.microsoft.com/office/drawing/2010/main"/>
            </a:ext>
          </a:extLst>
        </p:spPr>
      </p:pic>
      <p:sp>
        <p:nvSpPr>
          <p:cNvPr id="3" name="Rettangolo con angoli arrotondati 2">
            <a:extLst>
              <a:ext uri="{FF2B5EF4-FFF2-40B4-BE49-F238E27FC236}">
                <a16:creationId xmlns:a16="http://schemas.microsoft.com/office/drawing/2014/main" id="{873B32E6-9FD5-01FE-C22B-B261B6327330}"/>
              </a:ext>
            </a:extLst>
          </p:cNvPr>
          <p:cNvSpPr/>
          <p:nvPr/>
        </p:nvSpPr>
        <p:spPr>
          <a:xfrm>
            <a:off x="0" y="1655680"/>
            <a:ext cx="6065274" cy="90496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it-IT"/>
              <a:t>Power-to-heat technology based on 5</a:t>
            </a:r>
            <a:r>
              <a:rPr lang="it-IT" baseline="30000"/>
              <a:t>th</a:t>
            </a:r>
            <a:r>
              <a:rPr lang="it-IT"/>
              <a:t> generation DHC integrated with </a:t>
            </a:r>
            <a:r>
              <a:rPr lang="it-IT" err="1"/>
              <a:t>photovoltaic</a:t>
            </a:r>
            <a:r>
              <a:rPr lang="it-IT"/>
              <a:t> system</a:t>
            </a:r>
            <a:endParaRPr lang="en-US" baseline="-25000"/>
          </a:p>
        </p:txBody>
      </p:sp>
      <p:sp>
        <p:nvSpPr>
          <p:cNvPr id="4" name="Rettangolo con angoli arrotondati 3">
            <a:extLst>
              <a:ext uri="{FF2B5EF4-FFF2-40B4-BE49-F238E27FC236}">
                <a16:creationId xmlns:a16="http://schemas.microsoft.com/office/drawing/2014/main" id="{147CBC29-9049-12FA-631F-019D7D58C7DA}"/>
              </a:ext>
            </a:extLst>
          </p:cNvPr>
          <p:cNvSpPr/>
          <p:nvPr/>
        </p:nvSpPr>
        <p:spPr>
          <a:xfrm>
            <a:off x="6266576" y="1655680"/>
            <a:ext cx="2877424" cy="8516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1600" err="1"/>
              <a:t>Simultaneous</a:t>
            </a:r>
            <a:r>
              <a:rPr lang="it-IT" sz="1600"/>
              <a:t> </a:t>
            </a:r>
            <a:r>
              <a:rPr lang="it-IT" sz="1600" err="1"/>
              <a:t>heating</a:t>
            </a:r>
            <a:r>
              <a:rPr lang="it-IT" sz="1600"/>
              <a:t> and cooling demands at the same time.</a:t>
            </a:r>
            <a:endParaRPr lang="en-US" sz="1600" baseline="-25000"/>
          </a:p>
        </p:txBody>
      </p:sp>
    </p:spTree>
    <p:extLst>
      <p:ext uri="{BB962C8B-B14F-4D97-AF65-F5344CB8AC3E}">
        <p14:creationId xmlns:p14="http://schemas.microsoft.com/office/powerpoint/2010/main" val="41231195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963CB90-0A86-F6E8-FF74-4698599F645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64</a:t>
            </a:fld>
            <a:endParaRPr lang="it-IT"/>
          </a:p>
        </p:txBody>
      </p:sp>
      <p:sp>
        <p:nvSpPr>
          <p:cNvPr id="24" name="Titolo 1">
            <a:extLst>
              <a:ext uri="{FF2B5EF4-FFF2-40B4-BE49-F238E27FC236}">
                <a16:creationId xmlns:a16="http://schemas.microsoft.com/office/drawing/2014/main" id="{ECA3DA4E-DDDD-C07A-7C07-F157DC6F4885}"/>
              </a:ext>
            </a:extLst>
          </p:cNvPr>
          <p:cNvSpPr txBox="1">
            <a:spLocks/>
          </p:cNvSpPr>
          <p:nvPr/>
        </p:nvSpPr>
        <p:spPr>
          <a:xfrm>
            <a:off x="765048" y="381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fontAlgn="auto">
              <a:spcAft>
                <a:spcPts val="0"/>
              </a:spcAft>
            </a:pPr>
            <a:r>
              <a:rPr lang="it-IT"/>
              <a:t>Research Projects: Power-to-Gas</a:t>
            </a:r>
          </a:p>
        </p:txBody>
      </p:sp>
      <p:pic>
        <p:nvPicPr>
          <p:cNvPr id="2" name="Immagine 1">
            <a:extLst>
              <a:ext uri="{FF2B5EF4-FFF2-40B4-BE49-F238E27FC236}">
                <a16:creationId xmlns:a16="http://schemas.microsoft.com/office/drawing/2014/main" id="{DE448646-F655-02BC-395A-D65503A0EC2F}"/>
              </a:ext>
            </a:extLst>
          </p:cNvPr>
          <p:cNvPicPr>
            <a:picLocks noChangeAspect="1"/>
          </p:cNvPicPr>
          <p:nvPr/>
        </p:nvPicPr>
        <p:blipFill rotWithShape="1">
          <a:blip r:embed="rId2"/>
          <a:srcRect l="827" t="618"/>
          <a:stretch/>
        </p:blipFill>
        <p:spPr bwMode="auto">
          <a:xfrm>
            <a:off x="3109595" y="2000250"/>
            <a:ext cx="6034405" cy="4857750"/>
          </a:xfrm>
          <a:prstGeom prst="rect">
            <a:avLst/>
          </a:prstGeom>
          <a:ln>
            <a:noFill/>
          </a:ln>
          <a:extLst>
            <a:ext uri="{53640926-AAD7-44D8-BBD7-CCE9431645EC}">
              <a14:shadowObscured xmlns:a14="http://schemas.microsoft.com/office/drawing/2010/main"/>
            </a:ext>
          </a:extLst>
        </p:spPr>
      </p:pic>
      <p:sp>
        <p:nvSpPr>
          <p:cNvPr id="3" name="Rettangolo con angoli arrotondati 2">
            <a:extLst>
              <a:ext uri="{FF2B5EF4-FFF2-40B4-BE49-F238E27FC236}">
                <a16:creationId xmlns:a16="http://schemas.microsoft.com/office/drawing/2014/main" id="{0150B4B9-29C8-90B7-57A6-3233F30F5B00}"/>
              </a:ext>
            </a:extLst>
          </p:cNvPr>
          <p:cNvSpPr/>
          <p:nvPr/>
        </p:nvSpPr>
        <p:spPr>
          <a:xfrm>
            <a:off x="0" y="1528757"/>
            <a:ext cx="9144000" cy="4835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2400"/>
              <a:t>Power-to-gas technology based on PV and solid oxide electrolyzer</a:t>
            </a:r>
            <a:endParaRPr lang="en-US" sz="2400" baseline="-25000"/>
          </a:p>
        </p:txBody>
      </p:sp>
      <p:sp>
        <p:nvSpPr>
          <p:cNvPr id="4" name="Rettangolo con angoli arrotondati 3">
            <a:extLst>
              <a:ext uri="{FF2B5EF4-FFF2-40B4-BE49-F238E27FC236}">
                <a16:creationId xmlns:a16="http://schemas.microsoft.com/office/drawing/2014/main" id="{04293C17-79E0-D581-0788-1227ACC6B05C}"/>
              </a:ext>
            </a:extLst>
          </p:cNvPr>
          <p:cNvSpPr/>
          <p:nvPr/>
        </p:nvSpPr>
        <p:spPr>
          <a:xfrm>
            <a:off x="266700" y="4429125"/>
            <a:ext cx="3754786" cy="18948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a:t>The </a:t>
            </a:r>
            <a:r>
              <a:rPr lang="it-IT" sz="2000" err="1"/>
              <a:t>hydrogen</a:t>
            </a:r>
            <a:r>
              <a:rPr lang="it-IT" sz="2000"/>
              <a:t> is produced by means of solid oxide electrolysis and the carbon dioxide is obtained as a by-product of the biogas upgrading process.</a:t>
            </a:r>
            <a:endParaRPr lang="en-US" sz="2000" baseline="-25000"/>
          </a:p>
        </p:txBody>
      </p:sp>
    </p:spTree>
    <p:extLst>
      <p:ext uri="{BB962C8B-B14F-4D97-AF65-F5344CB8AC3E}">
        <p14:creationId xmlns:p14="http://schemas.microsoft.com/office/powerpoint/2010/main" val="21270774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Conclusions</a:t>
            </a:r>
          </a:p>
        </p:txBody>
      </p:sp>
      <p:sp>
        <p:nvSpPr>
          <p:cNvPr id="5" name="Segnaposto numero diapositiva 4">
            <a:extLst>
              <a:ext uri="{FF2B5EF4-FFF2-40B4-BE49-F238E27FC236}">
                <a16:creationId xmlns:a16="http://schemas.microsoft.com/office/drawing/2014/main" id="{0A2BC6BE-6EC4-B37E-4B72-1EB2221A2E5C}"/>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65</a:t>
            </a:fld>
            <a:endParaRPr lang="it-IT"/>
          </a:p>
        </p:txBody>
      </p:sp>
      <p:graphicFrame>
        <p:nvGraphicFramePr>
          <p:cNvPr id="7" name="Diagramma 6">
            <a:extLst>
              <a:ext uri="{FF2B5EF4-FFF2-40B4-BE49-F238E27FC236}">
                <a16:creationId xmlns:a16="http://schemas.microsoft.com/office/drawing/2014/main" id="{21DCED1B-F048-A4B6-555B-68DF5D2F4CFC}"/>
              </a:ext>
            </a:extLst>
          </p:cNvPr>
          <p:cNvGraphicFramePr/>
          <p:nvPr>
            <p:extLst>
              <p:ext uri="{D42A27DB-BD31-4B8C-83A1-F6EECF244321}">
                <p14:modId xmlns:p14="http://schemas.microsoft.com/office/powerpoint/2010/main" val="2285461936"/>
              </p:ext>
            </p:extLst>
          </p:nvPr>
        </p:nvGraphicFramePr>
        <p:xfrm>
          <a:off x="0" y="1272222"/>
          <a:ext cx="91440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51009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612648" y="228600"/>
            <a:ext cx="8153400" cy="541497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8000" b="0" i="0" u="none" strike="noStrike" kern="1200" cap="none" spc="0" normalizeH="0" baseline="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none" spc="0" normalizeH="0" baseline="0">
                <a:ln>
                  <a:noFill/>
                </a:ln>
                <a:solidFill>
                  <a:schemeClr val="tx2"/>
                </a:solidFill>
                <a:effectLst/>
                <a:uLnTx/>
                <a:uFillTx/>
                <a:latin typeface="+mj-lt"/>
                <a:ea typeface="+mj-ea"/>
                <a:cs typeface="+mj-cs"/>
              </a:rPr>
              <a:t>Thank you for your attention!</a:t>
            </a:r>
          </a:p>
        </p:txBody>
      </p:sp>
      <p:sp>
        <p:nvSpPr>
          <p:cNvPr id="2" name="Segnaposto numero diapositiva 1">
            <a:extLst>
              <a:ext uri="{FF2B5EF4-FFF2-40B4-BE49-F238E27FC236}">
                <a16:creationId xmlns:a16="http://schemas.microsoft.com/office/drawing/2014/main" id="{17479870-6E1D-F50F-FA08-DC78A265AD4A}"/>
              </a:ext>
            </a:extLst>
          </p:cNvPr>
          <p:cNvSpPr>
            <a:spLocks noGrp="1"/>
          </p:cNvSpPr>
          <p:nvPr>
            <p:ph type="sldNum" sz="quarter" idx="12"/>
          </p:nvPr>
        </p:nvSpPr>
        <p:spPr/>
        <p:txBody>
          <a:bodyPr/>
          <a:lstStyle/>
          <a:p>
            <a:pPr>
              <a:defRPr/>
            </a:pPr>
            <a:fld id="{10F57AE7-9548-4832-A850-F0CBF5443D4C}" type="slidenum">
              <a:rPr lang="it-IT" smtClean="0"/>
              <a:pPr>
                <a:defRPr/>
              </a:pPr>
              <a:t>66</a:t>
            </a:fld>
            <a:endParaRPr lang="it-IT"/>
          </a:p>
        </p:txBody>
      </p:sp>
    </p:spTree>
    <p:extLst>
      <p:ext uri="{BB962C8B-B14F-4D97-AF65-F5344CB8AC3E}">
        <p14:creationId xmlns:p14="http://schemas.microsoft.com/office/powerpoint/2010/main" val="23411207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60B099-DCA3-57A2-9417-E495774BD0A9}"/>
              </a:ext>
            </a:extLst>
          </p:cNvPr>
          <p:cNvSpPr>
            <a:spLocks noGrp="1"/>
          </p:cNvSpPr>
          <p:nvPr>
            <p:ph type="title"/>
          </p:nvPr>
        </p:nvSpPr>
        <p:spPr/>
        <p:txBody>
          <a:bodyPr/>
          <a:lstStyle/>
          <a:p>
            <a:r>
              <a:rPr lang="it-IT"/>
              <a:t>IEA scenario: Fossil </a:t>
            </a:r>
            <a:r>
              <a:rPr lang="it-IT" err="1"/>
              <a:t>fuel</a:t>
            </a:r>
            <a:r>
              <a:rPr lang="it-IT"/>
              <a:t> demand</a:t>
            </a:r>
          </a:p>
        </p:txBody>
      </p:sp>
      <p:pic>
        <p:nvPicPr>
          <p:cNvPr id="6" name="Segnaposto contenuto 5">
            <a:extLst>
              <a:ext uri="{FF2B5EF4-FFF2-40B4-BE49-F238E27FC236}">
                <a16:creationId xmlns:a16="http://schemas.microsoft.com/office/drawing/2014/main" id="{4FF34A83-F567-8141-E805-7A03A4F425FF}"/>
              </a:ext>
            </a:extLst>
          </p:cNvPr>
          <p:cNvPicPr>
            <a:picLocks noGrp="1" noChangeAspect="1"/>
          </p:cNvPicPr>
          <p:nvPr>
            <p:ph sz="quarter" idx="1"/>
          </p:nvPr>
        </p:nvPicPr>
        <p:blipFill>
          <a:blip r:embed="rId2"/>
          <a:stretch>
            <a:fillRect/>
          </a:stretch>
        </p:blipFill>
        <p:spPr>
          <a:xfrm>
            <a:off x="612648" y="2486597"/>
            <a:ext cx="8153400" cy="3849809"/>
          </a:xfrm>
        </p:spPr>
      </p:pic>
      <p:sp>
        <p:nvSpPr>
          <p:cNvPr id="7" name="CasellaDiTesto 6">
            <a:extLst>
              <a:ext uri="{FF2B5EF4-FFF2-40B4-BE49-F238E27FC236}">
                <a16:creationId xmlns:a16="http://schemas.microsoft.com/office/drawing/2014/main" id="{3B1D6CC5-B228-AD08-C158-B5CBFD9015D3}"/>
              </a:ext>
            </a:extLst>
          </p:cNvPr>
          <p:cNvSpPr txBox="1"/>
          <p:nvPr/>
        </p:nvSpPr>
        <p:spPr>
          <a:xfrm>
            <a:off x="6732240" y="6453336"/>
            <a:ext cx="2304256" cy="261610"/>
          </a:xfrm>
          <a:prstGeom prst="rect">
            <a:avLst/>
          </a:prstGeom>
          <a:noFill/>
        </p:spPr>
        <p:txBody>
          <a:bodyPr wrap="square" rtlCol="0">
            <a:spAutoFit/>
          </a:bodyPr>
          <a:lstStyle/>
          <a:p>
            <a:r>
              <a:rPr lang="it-IT" sz="1050"/>
              <a:t>Source: IEA 2022</a:t>
            </a:r>
          </a:p>
        </p:txBody>
      </p:sp>
      <p:sp>
        <p:nvSpPr>
          <p:cNvPr id="8" name="Rettangolo con angoli arrotondati 7">
            <a:extLst>
              <a:ext uri="{FF2B5EF4-FFF2-40B4-BE49-F238E27FC236}">
                <a16:creationId xmlns:a16="http://schemas.microsoft.com/office/drawing/2014/main" id="{005819B0-25B7-E0EF-3D2D-5B1C363F3B5D}"/>
              </a:ext>
            </a:extLst>
          </p:cNvPr>
          <p:cNvSpPr/>
          <p:nvPr/>
        </p:nvSpPr>
        <p:spPr>
          <a:xfrm>
            <a:off x="201336" y="1633628"/>
            <a:ext cx="8279815" cy="85296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solidFill>
                  <a:schemeClr val="tx1"/>
                </a:solidFill>
              </a:rPr>
              <a:t>According to the future scenario presented by IEA, considering the present energy policies, </a:t>
            </a:r>
            <a:r>
              <a:rPr lang="en-US" b="1" u="sng">
                <a:solidFill>
                  <a:srgbClr val="FF0000"/>
                </a:solidFill>
              </a:rPr>
              <a:t>a peak in fossil fuel demand is expected by 2030</a:t>
            </a:r>
            <a:r>
              <a:rPr lang="en-US">
                <a:solidFill>
                  <a:schemeClr val="tx1"/>
                </a:solidFill>
              </a:rPr>
              <a:t>, mainly due do the decrease of the growth of NG demand and to the reduction of the use of coal</a:t>
            </a:r>
          </a:p>
        </p:txBody>
      </p:sp>
      <p:cxnSp>
        <p:nvCxnSpPr>
          <p:cNvPr id="10" name="Connettore 2 9">
            <a:extLst>
              <a:ext uri="{FF2B5EF4-FFF2-40B4-BE49-F238E27FC236}">
                <a16:creationId xmlns:a16="http://schemas.microsoft.com/office/drawing/2014/main" id="{D41811AB-55CA-31C5-C60D-20E0233EE766}"/>
              </a:ext>
            </a:extLst>
          </p:cNvPr>
          <p:cNvCxnSpPr>
            <a:cxnSpLocks/>
            <a:stCxn id="8" idx="2"/>
          </p:cNvCxnSpPr>
          <p:nvPr/>
        </p:nvCxnSpPr>
        <p:spPr>
          <a:xfrm>
            <a:off x="4341244" y="2486597"/>
            <a:ext cx="3059787" cy="108012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Segnaposto numero diapositiva 14">
            <a:extLst>
              <a:ext uri="{FF2B5EF4-FFF2-40B4-BE49-F238E27FC236}">
                <a16:creationId xmlns:a16="http://schemas.microsoft.com/office/drawing/2014/main" id="{55938263-0E48-0257-CAE3-A22BCCD1A05F}"/>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7</a:t>
            </a:fld>
            <a:endParaRPr lang="it-IT"/>
          </a:p>
        </p:txBody>
      </p:sp>
      <p:pic>
        <p:nvPicPr>
          <p:cNvPr id="3" name="Immagine 2">
            <a:extLst>
              <a:ext uri="{FF2B5EF4-FFF2-40B4-BE49-F238E27FC236}">
                <a16:creationId xmlns:a16="http://schemas.microsoft.com/office/drawing/2014/main" id="{5925E917-9CE3-017F-A04F-4C4E0836EB8E}"/>
              </a:ext>
            </a:extLst>
          </p:cNvPr>
          <p:cNvPicPr>
            <a:picLocks noChangeAspect="1"/>
          </p:cNvPicPr>
          <p:nvPr/>
        </p:nvPicPr>
        <p:blipFill>
          <a:blip r:embed="rId3"/>
          <a:stretch>
            <a:fillRect/>
          </a:stretch>
        </p:blipFill>
        <p:spPr>
          <a:xfrm>
            <a:off x="1354189" y="3193569"/>
            <a:ext cx="2017529" cy="1120850"/>
          </a:xfrm>
          <a:prstGeom prst="rect">
            <a:avLst/>
          </a:prstGeom>
        </p:spPr>
      </p:pic>
    </p:spTree>
    <p:extLst>
      <p:ext uri="{BB962C8B-B14F-4D97-AF65-F5344CB8AC3E}">
        <p14:creationId xmlns:p14="http://schemas.microsoft.com/office/powerpoint/2010/main" val="6638460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5D062-DECC-5193-5735-DC90CB3540C5}"/>
              </a:ext>
            </a:extLst>
          </p:cNvPr>
          <p:cNvSpPr>
            <a:spLocks noGrp="1"/>
          </p:cNvSpPr>
          <p:nvPr>
            <p:ph type="title"/>
          </p:nvPr>
        </p:nvSpPr>
        <p:spPr/>
        <p:txBody>
          <a:bodyPr/>
          <a:lstStyle/>
          <a:p>
            <a:r>
              <a:rPr lang="en-US" noProof="1"/>
              <a:t>Pandemic and Ukrainian war</a:t>
            </a:r>
          </a:p>
        </p:txBody>
      </p:sp>
      <p:pic>
        <p:nvPicPr>
          <p:cNvPr id="6" name="Immagine 5">
            <a:extLst>
              <a:ext uri="{FF2B5EF4-FFF2-40B4-BE49-F238E27FC236}">
                <a16:creationId xmlns:a16="http://schemas.microsoft.com/office/drawing/2014/main" id="{D51D4BC3-FDAD-4BC6-B93E-222AEB0C86F5}"/>
              </a:ext>
            </a:extLst>
          </p:cNvPr>
          <p:cNvPicPr>
            <a:picLocks noChangeAspect="1"/>
          </p:cNvPicPr>
          <p:nvPr/>
        </p:nvPicPr>
        <p:blipFill>
          <a:blip r:embed="rId2"/>
          <a:stretch>
            <a:fillRect/>
          </a:stretch>
        </p:blipFill>
        <p:spPr>
          <a:xfrm>
            <a:off x="51367" y="2160828"/>
            <a:ext cx="9041265" cy="3740954"/>
          </a:xfrm>
          <a:prstGeom prst="rect">
            <a:avLst/>
          </a:prstGeom>
        </p:spPr>
      </p:pic>
      <p:sp>
        <p:nvSpPr>
          <p:cNvPr id="7" name="Rettangolo con angoli arrotondati 6">
            <a:extLst>
              <a:ext uri="{FF2B5EF4-FFF2-40B4-BE49-F238E27FC236}">
                <a16:creationId xmlns:a16="http://schemas.microsoft.com/office/drawing/2014/main" id="{42AEA694-3493-0689-F9B1-1BB3FB6E52F8}"/>
              </a:ext>
            </a:extLst>
          </p:cNvPr>
          <p:cNvSpPr/>
          <p:nvPr/>
        </p:nvSpPr>
        <p:spPr>
          <a:xfrm>
            <a:off x="323528" y="6150267"/>
            <a:ext cx="3456384" cy="63797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solidFill>
                  <a:schemeClr val="tx1"/>
                </a:solidFill>
              </a:rPr>
              <a:t>Energy crisis is responsible of the huge growth of inflation.</a:t>
            </a:r>
          </a:p>
        </p:txBody>
      </p:sp>
      <p:sp>
        <p:nvSpPr>
          <p:cNvPr id="8" name="CasellaDiTesto 7">
            <a:extLst>
              <a:ext uri="{FF2B5EF4-FFF2-40B4-BE49-F238E27FC236}">
                <a16:creationId xmlns:a16="http://schemas.microsoft.com/office/drawing/2014/main" id="{C8FB88CA-64FF-9FCB-3705-79F82B8F3DBD}"/>
              </a:ext>
            </a:extLst>
          </p:cNvPr>
          <p:cNvSpPr txBox="1"/>
          <p:nvPr/>
        </p:nvSpPr>
        <p:spPr>
          <a:xfrm>
            <a:off x="8010202" y="5486284"/>
            <a:ext cx="962384" cy="415498"/>
          </a:xfrm>
          <a:prstGeom prst="rect">
            <a:avLst/>
          </a:prstGeom>
          <a:noFill/>
        </p:spPr>
        <p:txBody>
          <a:bodyPr wrap="square" rtlCol="0">
            <a:spAutoFit/>
          </a:bodyPr>
          <a:lstStyle/>
          <a:p>
            <a:r>
              <a:rPr lang="it-IT" sz="1050"/>
              <a:t>Source: IEA 2022</a:t>
            </a:r>
          </a:p>
        </p:txBody>
      </p:sp>
      <p:sp>
        <p:nvSpPr>
          <p:cNvPr id="9" name="Rettangolo con angoli arrotondati 8">
            <a:extLst>
              <a:ext uri="{FF2B5EF4-FFF2-40B4-BE49-F238E27FC236}">
                <a16:creationId xmlns:a16="http://schemas.microsoft.com/office/drawing/2014/main" id="{E44F97C4-BE8B-7311-9320-5D0682D4E21E}"/>
              </a:ext>
            </a:extLst>
          </p:cNvPr>
          <p:cNvSpPr/>
          <p:nvPr/>
        </p:nvSpPr>
        <p:spPr>
          <a:xfrm>
            <a:off x="5004048" y="5988496"/>
            <a:ext cx="3816424" cy="82488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solidFill>
                  <a:schemeClr val="tx1"/>
                </a:solidFill>
              </a:rPr>
              <a:t>The transition to a clean energy paradigm is crucial to avoid such crisis in the next future.</a:t>
            </a:r>
          </a:p>
        </p:txBody>
      </p:sp>
      <p:sp>
        <p:nvSpPr>
          <p:cNvPr id="10" name="Freccia a destra 9">
            <a:extLst>
              <a:ext uri="{FF2B5EF4-FFF2-40B4-BE49-F238E27FC236}">
                <a16:creationId xmlns:a16="http://schemas.microsoft.com/office/drawing/2014/main" id="{56CFA8BD-4270-94F4-E6FC-C5331E590159}"/>
              </a:ext>
            </a:extLst>
          </p:cNvPr>
          <p:cNvSpPr/>
          <p:nvPr/>
        </p:nvSpPr>
        <p:spPr>
          <a:xfrm>
            <a:off x="3923928" y="6381328"/>
            <a:ext cx="864096" cy="2880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a:solidFill>
                <a:schemeClr val="tx1"/>
              </a:solidFill>
            </a:endParaRPr>
          </a:p>
        </p:txBody>
      </p:sp>
      <p:sp>
        <p:nvSpPr>
          <p:cNvPr id="4" name="Rettangolo con angoli arrotondati 3">
            <a:extLst>
              <a:ext uri="{FF2B5EF4-FFF2-40B4-BE49-F238E27FC236}">
                <a16:creationId xmlns:a16="http://schemas.microsoft.com/office/drawing/2014/main" id="{EAEF79A0-DD5E-09AB-3016-715018060FF4}"/>
              </a:ext>
            </a:extLst>
          </p:cNvPr>
          <p:cNvSpPr/>
          <p:nvPr/>
        </p:nvSpPr>
        <p:spPr>
          <a:xfrm>
            <a:off x="133784" y="1527511"/>
            <a:ext cx="8712968" cy="5692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1600"/>
              <a:t>The recent events (pandemic and Ukrainian war) are becoming </a:t>
            </a:r>
            <a:r>
              <a:rPr lang="en-US" sz="1600" b="1" i="1" u="sng">
                <a:solidFill>
                  <a:srgbClr val="FF0000"/>
                </a:solidFill>
              </a:rPr>
              <a:t>the major driver</a:t>
            </a:r>
            <a:r>
              <a:rPr lang="en-US" sz="1600">
                <a:solidFill>
                  <a:srgbClr val="FF0000"/>
                </a:solidFill>
              </a:rPr>
              <a:t> </a:t>
            </a:r>
            <a:r>
              <a:rPr lang="en-US" sz="1600"/>
              <a:t>toward an energy transition to a fully decarbonized paradigm. </a:t>
            </a:r>
            <a:r>
              <a:rPr lang="en-US" sz="1600" b="1" i="1" u="sng">
                <a:solidFill>
                  <a:srgbClr val="FF0000"/>
                </a:solidFill>
              </a:rPr>
              <a:t>Energy security </a:t>
            </a:r>
            <a:r>
              <a:rPr lang="en-US" sz="1600"/>
              <a:t>is becoming a critical issue in EU.</a:t>
            </a:r>
          </a:p>
        </p:txBody>
      </p:sp>
      <p:sp>
        <p:nvSpPr>
          <p:cNvPr id="5" name="Segnaposto numero diapositiva 4">
            <a:extLst>
              <a:ext uri="{FF2B5EF4-FFF2-40B4-BE49-F238E27FC236}">
                <a16:creationId xmlns:a16="http://schemas.microsoft.com/office/drawing/2014/main" id="{7E8F59BE-8053-D966-F2AF-8983DBCEB094}"/>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8</a:t>
            </a:fld>
            <a:endParaRPr lang="it-IT"/>
          </a:p>
        </p:txBody>
      </p:sp>
    </p:spTree>
    <p:extLst>
      <p:ext uri="{BB962C8B-B14F-4D97-AF65-F5344CB8AC3E}">
        <p14:creationId xmlns:p14="http://schemas.microsoft.com/office/powerpoint/2010/main" val="38079129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06A963E-DAC0-04A7-66FB-63BB636589DE}"/>
              </a:ext>
            </a:extLst>
          </p:cNvPr>
          <p:cNvPicPr>
            <a:picLocks noChangeAspect="1"/>
          </p:cNvPicPr>
          <p:nvPr/>
        </p:nvPicPr>
        <p:blipFill>
          <a:blip r:embed="rId2"/>
          <a:stretch>
            <a:fillRect/>
          </a:stretch>
        </p:blipFill>
        <p:spPr>
          <a:xfrm>
            <a:off x="6112" y="1516698"/>
            <a:ext cx="6141908" cy="2823866"/>
          </a:xfrm>
          <a:prstGeom prst="rect">
            <a:avLst/>
          </a:prstGeom>
        </p:spPr>
      </p:pic>
      <p:sp>
        <p:nvSpPr>
          <p:cNvPr id="2" name="Titolo 1">
            <a:extLst>
              <a:ext uri="{FF2B5EF4-FFF2-40B4-BE49-F238E27FC236}">
                <a16:creationId xmlns:a16="http://schemas.microsoft.com/office/drawing/2014/main" id="{9845D062-DECC-5193-5735-DC90CB3540C5}"/>
              </a:ext>
            </a:extLst>
          </p:cNvPr>
          <p:cNvSpPr>
            <a:spLocks noGrp="1"/>
          </p:cNvSpPr>
          <p:nvPr>
            <p:ph type="title"/>
          </p:nvPr>
        </p:nvSpPr>
        <p:spPr/>
        <p:txBody>
          <a:bodyPr/>
          <a:lstStyle/>
          <a:p>
            <a:r>
              <a:rPr lang="en-US" noProof="1"/>
              <a:t>Investiments in Clean Energy</a:t>
            </a:r>
          </a:p>
        </p:txBody>
      </p:sp>
      <p:sp>
        <p:nvSpPr>
          <p:cNvPr id="7" name="Rettangolo con angoli arrotondati 6">
            <a:extLst>
              <a:ext uri="{FF2B5EF4-FFF2-40B4-BE49-F238E27FC236}">
                <a16:creationId xmlns:a16="http://schemas.microsoft.com/office/drawing/2014/main" id="{42AEA694-3493-0689-F9B1-1BB3FB6E52F8}"/>
              </a:ext>
            </a:extLst>
          </p:cNvPr>
          <p:cNvSpPr/>
          <p:nvPr/>
        </p:nvSpPr>
        <p:spPr>
          <a:xfrm>
            <a:off x="6084168" y="1536506"/>
            <a:ext cx="2952328" cy="11676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b="1" u="sng">
                <a:solidFill>
                  <a:schemeClr val="tx1"/>
                </a:solidFill>
              </a:rPr>
              <a:t>US</a:t>
            </a:r>
            <a:r>
              <a:rPr lang="en-US">
                <a:solidFill>
                  <a:schemeClr val="tx1"/>
                </a:solidFill>
              </a:rPr>
              <a:t>: Inflation Reduction Act (391 billions $ for climate change and energy)</a:t>
            </a:r>
          </a:p>
          <a:p>
            <a:r>
              <a:rPr lang="en-US" b="1" u="sng">
                <a:solidFill>
                  <a:schemeClr val="tx1"/>
                </a:solidFill>
              </a:rPr>
              <a:t>EU</a:t>
            </a:r>
            <a:r>
              <a:rPr lang="en-US">
                <a:solidFill>
                  <a:schemeClr val="tx1"/>
                </a:solidFill>
              </a:rPr>
              <a:t>: Fit for 55</a:t>
            </a:r>
          </a:p>
        </p:txBody>
      </p:sp>
      <p:sp>
        <p:nvSpPr>
          <p:cNvPr id="8" name="CasellaDiTesto 7">
            <a:extLst>
              <a:ext uri="{FF2B5EF4-FFF2-40B4-BE49-F238E27FC236}">
                <a16:creationId xmlns:a16="http://schemas.microsoft.com/office/drawing/2014/main" id="{C8FB88CA-64FF-9FCB-3705-79F82B8F3DBD}"/>
              </a:ext>
            </a:extLst>
          </p:cNvPr>
          <p:cNvSpPr txBox="1"/>
          <p:nvPr/>
        </p:nvSpPr>
        <p:spPr>
          <a:xfrm>
            <a:off x="107504" y="1606473"/>
            <a:ext cx="2304256" cy="261610"/>
          </a:xfrm>
          <a:prstGeom prst="rect">
            <a:avLst/>
          </a:prstGeom>
          <a:noFill/>
        </p:spPr>
        <p:txBody>
          <a:bodyPr wrap="square" rtlCol="0">
            <a:spAutoFit/>
          </a:bodyPr>
          <a:lstStyle/>
          <a:p>
            <a:r>
              <a:rPr lang="it-IT" sz="1050"/>
              <a:t>Source: IEA 2022</a:t>
            </a:r>
          </a:p>
        </p:txBody>
      </p:sp>
      <p:sp>
        <p:nvSpPr>
          <p:cNvPr id="9" name="Rettangolo con angoli arrotondati 8">
            <a:extLst>
              <a:ext uri="{FF2B5EF4-FFF2-40B4-BE49-F238E27FC236}">
                <a16:creationId xmlns:a16="http://schemas.microsoft.com/office/drawing/2014/main" id="{34EAADBF-97A9-DB37-D962-64DF7711DA8B}"/>
              </a:ext>
            </a:extLst>
          </p:cNvPr>
          <p:cNvSpPr/>
          <p:nvPr/>
        </p:nvSpPr>
        <p:spPr>
          <a:xfrm>
            <a:off x="6084168" y="2752269"/>
            <a:ext cx="3060563" cy="137224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b="1" u="sng">
                <a:solidFill>
                  <a:schemeClr val="tx1"/>
                </a:solidFill>
              </a:rPr>
              <a:t>Japan</a:t>
            </a:r>
            <a:r>
              <a:rPr lang="en-US">
                <a:solidFill>
                  <a:schemeClr val="tx1"/>
                </a:solidFill>
              </a:rPr>
              <a:t>: Green Transformation Policy (1.1 trillion $ for carbon neutrality)</a:t>
            </a:r>
          </a:p>
          <a:p>
            <a:r>
              <a:rPr lang="en-US" b="1" u="sng">
                <a:solidFill>
                  <a:schemeClr val="tx1"/>
                </a:solidFill>
              </a:rPr>
              <a:t>China</a:t>
            </a:r>
            <a:r>
              <a:rPr lang="en-US">
                <a:solidFill>
                  <a:schemeClr val="tx1"/>
                </a:solidFill>
              </a:rPr>
              <a:t>: clean energy targets</a:t>
            </a:r>
          </a:p>
          <a:p>
            <a:r>
              <a:rPr lang="en-US">
                <a:solidFill>
                  <a:schemeClr val="tx1"/>
                </a:solidFill>
              </a:rPr>
              <a:t>India: solar revolution</a:t>
            </a:r>
          </a:p>
        </p:txBody>
      </p:sp>
      <p:pic>
        <p:nvPicPr>
          <p:cNvPr id="11" name="Immagine 10">
            <a:extLst>
              <a:ext uri="{FF2B5EF4-FFF2-40B4-BE49-F238E27FC236}">
                <a16:creationId xmlns:a16="http://schemas.microsoft.com/office/drawing/2014/main" id="{223C2664-23F6-13FA-D13F-709B1145088D}"/>
              </a:ext>
            </a:extLst>
          </p:cNvPr>
          <p:cNvPicPr>
            <a:picLocks noChangeAspect="1"/>
          </p:cNvPicPr>
          <p:nvPr/>
        </p:nvPicPr>
        <p:blipFill>
          <a:blip r:embed="rId3"/>
          <a:stretch>
            <a:fillRect/>
          </a:stretch>
        </p:blipFill>
        <p:spPr>
          <a:xfrm>
            <a:off x="14904" y="4270056"/>
            <a:ext cx="4981793" cy="2587944"/>
          </a:xfrm>
          <a:prstGeom prst="rect">
            <a:avLst/>
          </a:prstGeom>
        </p:spPr>
      </p:pic>
      <p:sp>
        <p:nvSpPr>
          <p:cNvPr id="4" name="Segnaposto numero diapositiva 3">
            <a:extLst>
              <a:ext uri="{FF2B5EF4-FFF2-40B4-BE49-F238E27FC236}">
                <a16:creationId xmlns:a16="http://schemas.microsoft.com/office/drawing/2014/main" id="{2D4C964F-4BED-F40F-2A23-8E1AD68E79F3}"/>
              </a:ext>
            </a:extLst>
          </p:cNvPr>
          <p:cNvSpPr>
            <a:spLocks noGrp="1"/>
          </p:cNvSpPr>
          <p:nvPr>
            <p:ph type="sldNum" sz="quarter" idx="12"/>
          </p:nvPr>
        </p:nvSpPr>
        <p:spPr/>
        <p:txBody>
          <a:bodyPr>
            <a:normAutofit fontScale="85000" lnSpcReduction="20000"/>
          </a:bodyPr>
          <a:lstStyle/>
          <a:p>
            <a:pPr>
              <a:defRPr/>
            </a:pPr>
            <a:fld id="{E1F2B20A-7852-423A-AD9B-2C5A79B102AF}" type="slidenum">
              <a:rPr lang="it-IT" smtClean="0"/>
              <a:pPr>
                <a:defRPr/>
              </a:pPr>
              <a:t>9</a:t>
            </a:fld>
            <a:endParaRPr lang="it-IT"/>
          </a:p>
        </p:txBody>
      </p:sp>
      <p:sp>
        <p:nvSpPr>
          <p:cNvPr id="10" name="Rettangolo con angoli arrotondati 9">
            <a:extLst>
              <a:ext uri="{FF2B5EF4-FFF2-40B4-BE49-F238E27FC236}">
                <a16:creationId xmlns:a16="http://schemas.microsoft.com/office/drawing/2014/main" id="{2A1A6C8A-D917-F0CD-1D08-166EC9D683B8}"/>
              </a:ext>
            </a:extLst>
          </p:cNvPr>
          <p:cNvSpPr/>
          <p:nvPr/>
        </p:nvSpPr>
        <p:spPr>
          <a:xfrm>
            <a:off x="5540413" y="4270056"/>
            <a:ext cx="3603587" cy="51166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a:solidFill>
                  <a:schemeClr val="tx1"/>
                </a:solidFill>
              </a:rPr>
              <a:t>According to Bloomberg in 2022 </a:t>
            </a:r>
          </a:p>
          <a:p>
            <a:pPr algn="ctr"/>
            <a:r>
              <a:rPr lang="en-US" sz="1600">
                <a:solidFill>
                  <a:schemeClr val="tx1"/>
                </a:solidFill>
              </a:rPr>
              <a:t>US$ billions</a:t>
            </a:r>
          </a:p>
        </p:txBody>
      </p:sp>
      <p:pic>
        <p:nvPicPr>
          <p:cNvPr id="14" name="Immagine 13">
            <a:extLst>
              <a:ext uri="{FF2B5EF4-FFF2-40B4-BE49-F238E27FC236}">
                <a16:creationId xmlns:a16="http://schemas.microsoft.com/office/drawing/2014/main" id="{E00A6913-930E-2BC0-FC6D-EA4D07AE5498}"/>
              </a:ext>
            </a:extLst>
          </p:cNvPr>
          <p:cNvPicPr>
            <a:picLocks noChangeAspect="1"/>
          </p:cNvPicPr>
          <p:nvPr/>
        </p:nvPicPr>
        <p:blipFill>
          <a:blip r:embed="rId4"/>
          <a:stretch>
            <a:fillRect/>
          </a:stretch>
        </p:blipFill>
        <p:spPr>
          <a:xfrm>
            <a:off x="4742667" y="4927271"/>
            <a:ext cx="4386429" cy="1930729"/>
          </a:xfrm>
          <a:prstGeom prst="rect">
            <a:avLst/>
          </a:prstGeom>
        </p:spPr>
      </p:pic>
    </p:spTree>
    <p:extLst>
      <p:ext uri="{BB962C8B-B14F-4D97-AF65-F5344CB8AC3E}">
        <p14:creationId xmlns:p14="http://schemas.microsoft.com/office/powerpoint/2010/main" val="356345546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3.7|8.5|4.2|5.3|4.2|8|8.4"/>
</p:tagLst>
</file>

<file path=ppt/tags/tag2.xml><?xml version="1.0" encoding="utf-8"?>
<p:tagLst xmlns:a="http://schemas.openxmlformats.org/drawingml/2006/main" xmlns:r="http://schemas.openxmlformats.org/officeDocument/2006/relationships" xmlns:p="http://schemas.openxmlformats.org/presentationml/2006/main">
  <p:tag name="TIMING" val="|3.7|8.5|4.2|5.3|4.2|8|8.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Luna">
  <a:themeElements>
    <a:clrScheme name="Lun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Lun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Lun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TotalTime>
  <Words>5371</Words>
  <Application>Microsoft Office PowerPoint</Application>
  <PresentationFormat>Presentazione su schermo (4:3)</PresentationFormat>
  <Paragraphs>770</Paragraphs>
  <Slides>66</Slides>
  <Notes>16</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66</vt:i4>
      </vt:variant>
    </vt:vector>
  </HeadingPairs>
  <TitlesOfParts>
    <vt:vector size="82" baseType="lpstr">
      <vt:lpstr>Arial</vt:lpstr>
      <vt:lpstr>Arial</vt:lpstr>
      <vt:lpstr>Avenir Book</vt:lpstr>
      <vt:lpstr>Calibri</vt:lpstr>
      <vt:lpstr>Cambria Math</vt:lpstr>
      <vt:lpstr>EC Square Sans Pro</vt:lpstr>
      <vt:lpstr>GreekC</vt:lpstr>
      <vt:lpstr>inherit</vt:lpstr>
      <vt:lpstr>Livvic</vt:lpstr>
      <vt:lpstr>Palatino Linotype</vt:lpstr>
      <vt:lpstr>Questrial</vt:lpstr>
      <vt:lpstr>Times New Roman</vt:lpstr>
      <vt:lpstr>Tw Cen MT</vt:lpstr>
      <vt:lpstr>Wingdings</vt:lpstr>
      <vt:lpstr>Wingdings 2</vt:lpstr>
      <vt:lpstr>Luna</vt:lpstr>
      <vt:lpstr>An analysis of power-to-X technologies in modern district energy networks  Francesco Calise  Department of industrial engineering  University of Naples FEDERICO II </vt:lpstr>
      <vt:lpstr>Outline</vt:lpstr>
      <vt:lpstr>CO2 emissions and temperature increase</vt:lpstr>
      <vt:lpstr>GDP growth rates projections</vt:lpstr>
      <vt:lpstr>GDP and energy consumption </vt:lpstr>
      <vt:lpstr>World energy consumption by sector and fuel</vt:lpstr>
      <vt:lpstr>IEA scenario: Fossil fuel demand</vt:lpstr>
      <vt:lpstr>Pandemic and Ukrainian war</vt:lpstr>
      <vt:lpstr>Investiments in Clean Energy</vt:lpstr>
      <vt:lpstr>Stated Policies EU and USA</vt:lpstr>
      <vt:lpstr>IEA Net Zero Emission (NZE) scenario 2050</vt:lpstr>
      <vt:lpstr>Change in generation: current scenario</vt:lpstr>
      <vt:lpstr>Toward a fully electric energy scenario</vt:lpstr>
      <vt:lpstr>Presentazione standard di PowerPoint</vt:lpstr>
      <vt:lpstr>Presentazione standard di PowerPoint</vt:lpstr>
      <vt:lpstr>Presentazione standard di PowerPoint</vt:lpstr>
      <vt:lpstr>Presentazione standard di PowerPoint</vt:lpstr>
      <vt:lpstr>Presentazione standard di PowerPoint</vt:lpstr>
      <vt:lpstr>Smart Energy Networks </vt:lpstr>
      <vt:lpstr>A novel paradigm based on distributed polygeneration</vt:lpstr>
      <vt:lpstr>Polygeneration: layouts</vt:lpstr>
      <vt:lpstr>Thermal Energy Networks: DHC</vt:lpstr>
      <vt:lpstr>4th generation DHC</vt:lpstr>
      <vt:lpstr>5th generation DHC</vt:lpstr>
      <vt:lpstr>Smart Energy Networks electrical balance</vt:lpstr>
      <vt:lpstr>Smart energy networks VRE and excess renewable energy</vt:lpstr>
      <vt:lpstr>Excess renewable energy</vt:lpstr>
      <vt:lpstr>Power-to-X: Definition</vt:lpstr>
      <vt:lpstr>Power-to-X: History</vt:lpstr>
      <vt:lpstr>Power-to-X: Overview</vt:lpstr>
      <vt:lpstr>e-Fuels</vt:lpstr>
      <vt:lpstr>e-Fuels: FuelEU Maritime</vt:lpstr>
      <vt:lpstr>e-Fuels: ReFuelEU Aviation</vt:lpstr>
      <vt:lpstr>Power-to-Gas: Electrolysis</vt:lpstr>
      <vt:lpstr>Presentazione standard di PowerPoint</vt:lpstr>
      <vt:lpstr>Power-to-Gas: Methanation reactors</vt:lpstr>
      <vt:lpstr>CO2 Capture</vt:lpstr>
      <vt:lpstr>CO2 Capture</vt:lpstr>
      <vt:lpstr>CO2 separation technologies</vt:lpstr>
      <vt:lpstr>CO2 Capture from Biogas</vt:lpstr>
      <vt:lpstr>Green and blue hydrogen</vt:lpstr>
      <vt:lpstr>Power-to-Liquid H2</vt:lpstr>
      <vt:lpstr>Power-to-Liquid H2: Key factors</vt:lpstr>
      <vt:lpstr>Power-to-Methane</vt:lpstr>
      <vt:lpstr>Power-to-Gas: CH4 &amp; CH4-H2 blending</vt:lpstr>
      <vt:lpstr>Power-to-NH3</vt:lpstr>
      <vt:lpstr>Power-to-NH3: Key factors</vt:lpstr>
      <vt:lpstr>Power-to-methanol</vt:lpstr>
      <vt:lpstr>Power-to-methanol: Key factors</vt:lpstr>
      <vt:lpstr>Power-to-Heat</vt:lpstr>
      <vt:lpstr>Power-to-Heat: Applications</vt:lpstr>
      <vt:lpstr>Power-to-Heat  Classification</vt:lpstr>
      <vt:lpstr>Power-to-Power</vt:lpstr>
      <vt:lpstr>Power-to-Power: Storage</vt:lpstr>
      <vt:lpstr>Power-to-Power: Gaseous H2</vt:lpstr>
      <vt:lpstr>Power-to-Power: Liquid H2</vt:lpstr>
      <vt:lpstr>Power-to-Power: Solid H2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Transient Simulation of Polygeneration Systems Based on Fuel Cells and Solar Cooling Technologies</dc:title>
  <dc:creator>Francesco</dc:creator>
  <cp:lastModifiedBy>francesco calise</cp:lastModifiedBy>
  <cp:revision>1</cp:revision>
  <dcterms:created xsi:type="dcterms:W3CDTF">2010-05-26T12:48:57Z</dcterms:created>
  <dcterms:modified xsi:type="dcterms:W3CDTF">2023-04-20T16:42:57Z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2023-03-27T06:53:05Z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6cd98da6-07f2-422e-8d50-9e3ab73bf6db</vt:lpwstr>
  </property>
  <property fmtid="{D5CDD505-2E9C-101B-9397-08002B2CF9AE}" pid="8" name="MSIP_Label_2ad0b24d-6422-44b0-b3de-abb3a9e8c81a_ContentBits">
    <vt:lpwstr>0</vt:lpwstr>
  </property>
</Properties>
</file>