
<file path=[Content_Types].xml><?xml version="1.0" encoding="utf-8"?>
<Types xmlns="http://schemas.openxmlformats.org/package/2006/content-types">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7"/>
  </p:notesMasterIdLst>
  <p:sldIdLst>
    <p:sldId id="257" r:id="rId2"/>
    <p:sldId id="722" r:id="rId3"/>
    <p:sldId id="736" r:id="rId4"/>
    <p:sldId id="737" r:id="rId5"/>
    <p:sldId id="709" r:id="rId6"/>
    <p:sldId id="738" r:id="rId7"/>
    <p:sldId id="723" r:id="rId8"/>
    <p:sldId id="740" r:id="rId9"/>
    <p:sldId id="741" r:id="rId10"/>
    <p:sldId id="725" r:id="rId11"/>
    <p:sldId id="729" r:id="rId12"/>
    <p:sldId id="754" r:id="rId13"/>
    <p:sldId id="742" r:id="rId14"/>
    <p:sldId id="567" r:id="rId15"/>
    <p:sldId id="753" r:id="rId16"/>
    <p:sldId id="726" r:id="rId17"/>
    <p:sldId id="728" r:id="rId18"/>
    <p:sldId id="730" r:id="rId19"/>
    <p:sldId id="727" r:id="rId20"/>
    <p:sldId id="271" r:id="rId21"/>
    <p:sldId id="710" r:id="rId22"/>
    <p:sldId id="263" r:id="rId23"/>
    <p:sldId id="743" r:id="rId24"/>
    <p:sldId id="568" r:id="rId25"/>
    <p:sldId id="265" r:id="rId26"/>
    <p:sldId id="266" r:id="rId27"/>
    <p:sldId id="267" r:id="rId28"/>
    <p:sldId id="716" r:id="rId29"/>
    <p:sldId id="745" r:id="rId30"/>
    <p:sldId id="746" r:id="rId31"/>
    <p:sldId id="747" r:id="rId32"/>
    <p:sldId id="748" r:id="rId33"/>
    <p:sldId id="749" r:id="rId34"/>
    <p:sldId id="750" r:id="rId35"/>
    <p:sldId id="756" r:id="rId36"/>
    <p:sldId id="289" r:id="rId37"/>
    <p:sldId id="274" r:id="rId38"/>
    <p:sldId id="275" r:id="rId39"/>
    <p:sldId id="276" r:id="rId40"/>
    <p:sldId id="292" r:id="rId41"/>
    <p:sldId id="298" r:id="rId42"/>
    <p:sldId id="293" r:id="rId43"/>
    <p:sldId id="724" r:id="rId44"/>
    <p:sldId id="348" r:id="rId45"/>
    <p:sldId id="744" r:id="rId46"/>
  </p:sldIdLst>
  <p:sldSz cx="12192000" cy="6858000"/>
  <p:notesSz cx="6858000" cy="9144000"/>
  <p:defaultText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B8788"/>
    <a:srgbClr val="79050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03"/>
    <p:restoredTop sz="85272"/>
  </p:normalViewPr>
  <p:slideViewPr>
    <p:cSldViewPr snapToGrid="0">
      <p:cViewPr>
        <p:scale>
          <a:sx n="120" d="100"/>
          <a:sy n="120" d="100"/>
        </p:scale>
        <p:origin x="1456" y="105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F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29DFD3-9B02-1441-ADE2-5945525B9677}" type="datetimeFigureOut">
              <a:rPr lang="en-FR" smtClean="0"/>
              <a:t>30/06/2026</a:t>
            </a:fld>
            <a:endParaRPr lang="en-F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F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F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EDFCC4-55C5-C541-AC32-1DB19D40322F}" type="slidenum">
              <a:rPr lang="en-FR" smtClean="0"/>
              <a:t>‹#›</a:t>
            </a:fld>
            <a:endParaRPr lang="en-FR"/>
          </a:p>
        </p:txBody>
      </p:sp>
    </p:spTree>
    <p:extLst>
      <p:ext uri="{BB962C8B-B14F-4D97-AF65-F5344CB8AC3E}">
        <p14:creationId xmlns:p14="http://schemas.microsoft.com/office/powerpoint/2010/main" val="2789386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9382A7-79BF-4A24-93B1-37B6C18D83A1}" type="slidenum">
              <a:rPr lang="en-US" smtClean="0"/>
              <a:t>1</a:t>
            </a:fld>
            <a:endParaRPr lang="en-US"/>
          </a:p>
        </p:txBody>
      </p:sp>
    </p:spTree>
    <p:extLst>
      <p:ext uri="{BB962C8B-B14F-4D97-AF65-F5344CB8AC3E}">
        <p14:creationId xmlns:p14="http://schemas.microsoft.com/office/powerpoint/2010/main" val="104590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2</a:t>
            </a:fld>
            <a:endParaRPr lang="en-FR"/>
          </a:p>
        </p:txBody>
      </p:sp>
    </p:spTree>
    <p:extLst>
      <p:ext uri="{BB962C8B-B14F-4D97-AF65-F5344CB8AC3E}">
        <p14:creationId xmlns:p14="http://schemas.microsoft.com/office/powerpoint/2010/main" val="3257105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3</a:t>
            </a:fld>
            <a:endParaRPr lang="en-FR"/>
          </a:p>
        </p:txBody>
      </p:sp>
    </p:spTree>
    <p:extLst>
      <p:ext uri="{BB962C8B-B14F-4D97-AF65-F5344CB8AC3E}">
        <p14:creationId xmlns:p14="http://schemas.microsoft.com/office/powerpoint/2010/main" val="616516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FR" dirty="0"/>
              <a:t>lone </a:t>
            </a:r>
          </a:p>
        </p:txBody>
      </p:sp>
      <p:sp>
        <p:nvSpPr>
          <p:cNvPr id="4" name="Slide Number Placeholder 3"/>
          <p:cNvSpPr>
            <a:spLocks noGrp="1"/>
          </p:cNvSpPr>
          <p:nvPr>
            <p:ph type="sldNum" sz="quarter" idx="5"/>
          </p:nvPr>
        </p:nvSpPr>
        <p:spPr/>
        <p:txBody>
          <a:bodyPr/>
          <a:lstStyle/>
          <a:p>
            <a:fld id="{3BEDFCC4-55C5-C541-AC32-1DB19D40322F}" type="slidenum">
              <a:rPr lang="en-FR" smtClean="0"/>
              <a:t>4</a:t>
            </a:fld>
            <a:endParaRPr lang="en-FR"/>
          </a:p>
        </p:txBody>
      </p:sp>
    </p:spTree>
    <p:extLst>
      <p:ext uri="{BB962C8B-B14F-4D97-AF65-F5344CB8AC3E}">
        <p14:creationId xmlns:p14="http://schemas.microsoft.com/office/powerpoint/2010/main" val="4158687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6DD6D46C-CB01-2F4E-9543-07E46F5EFDCC}" type="slidenum">
              <a:rPr lang="fr-FR" smtClean="0"/>
              <a:pPr/>
              <a:t>5</a:t>
            </a:fld>
            <a:endParaRPr lang="fr-FR"/>
          </a:p>
        </p:txBody>
      </p:sp>
    </p:spTree>
    <p:extLst>
      <p:ext uri="{BB962C8B-B14F-4D97-AF65-F5344CB8AC3E}">
        <p14:creationId xmlns:p14="http://schemas.microsoft.com/office/powerpoint/2010/main" val="3146951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FR" dirty="0"/>
              <a:t>Terminology: common usage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t>
            </a:r>
            <a:r>
              <a:rPr lang="en-FR" dirty="0"/>
              <a:t>ropagated by press and hollywood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g_d0_f2"/>
              </a:rPr>
              <a:t>Emergency planning often relies on assumptions about how crowds will behave in emergencies.</a:t>
            </a:r>
            <a:endParaRPr lang="en-FR" dirty="0"/>
          </a:p>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7</a:t>
            </a:fld>
            <a:endParaRPr lang="en-FR"/>
          </a:p>
        </p:txBody>
      </p:sp>
    </p:spTree>
    <p:extLst>
      <p:ext uri="{BB962C8B-B14F-4D97-AF65-F5344CB8AC3E}">
        <p14:creationId xmlns:p14="http://schemas.microsoft.com/office/powerpoint/2010/main" val="4208592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FR" dirty="0"/>
              <a:t>Event managers using code-words when there is a fire</a:t>
            </a:r>
          </a:p>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8</a:t>
            </a:fld>
            <a:endParaRPr lang="en-FR"/>
          </a:p>
        </p:txBody>
      </p:sp>
    </p:spTree>
    <p:extLst>
      <p:ext uri="{BB962C8B-B14F-4D97-AF65-F5344CB8AC3E}">
        <p14:creationId xmlns:p14="http://schemas.microsoft.com/office/powerpoint/2010/main" val="3117417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
            </a:r>
            <a:r>
              <a:rPr lang="en-FR" dirty="0"/>
              <a:t>eople often prefer to stay behind with others rather than flee</a:t>
            </a:r>
          </a:p>
        </p:txBody>
      </p:sp>
      <p:sp>
        <p:nvSpPr>
          <p:cNvPr id="4" name="Slide Number Placeholder 3"/>
          <p:cNvSpPr>
            <a:spLocks noGrp="1"/>
          </p:cNvSpPr>
          <p:nvPr>
            <p:ph type="sldNum" sz="quarter" idx="5"/>
          </p:nvPr>
        </p:nvSpPr>
        <p:spPr/>
        <p:txBody>
          <a:bodyPr/>
          <a:lstStyle/>
          <a:p>
            <a:fld id="{3BEDFCC4-55C5-C541-AC32-1DB19D40322F}" type="slidenum">
              <a:rPr lang="en-FR" smtClean="0"/>
              <a:t>9</a:t>
            </a:fld>
            <a:endParaRPr lang="en-FR"/>
          </a:p>
        </p:txBody>
      </p:sp>
    </p:spTree>
    <p:extLst>
      <p:ext uri="{BB962C8B-B14F-4D97-AF65-F5344CB8AC3E}">
        <p14:creationId xmlns:p14="http://schemas.microsoft.com/office/powerpoint/2010/main" val="2864415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FR" dirty="0"/>
              <a:t>, PensylvaniaEvent managers using code-words when there is a fire</a:t>
            </a:r>
          </a:p>
          <a:p>
            <a:endParaRPr lang="en-FR" dirty="0"/>
          </a:p>
          <a:p>
            <a:r>
              <a:rPr lang="en-GB" dirty="0"/>
              <a:t>1979     3 mile island – partial nuclear meltdown released radioactive gases and radioactive iodine. U</a:t>
            </a:r>
            <a:r>
              <a:rPr lang="en-GB" dirty="0">
                <a:effectLst/>
                <a:latin typeface="Helvetica" pitchFamily="2" charset="0"/>
              </a:rPr>
              <a:t>tility representatives</a:t>
            </a:r>
          </a:p>
          <a:p>
            <a:r>
              <a:rPr lang="en-GB" dirty="0">
                <a:effectLst/>
                <a:latin typeface="Helvetica" pitchFamily="2" charset="0"/>
              </a:rPr>
              <a:t>failed to tell people and even government officials how serious</a:t>
            </a:r>
          </a:p>
          <a:p>
            <a:r>
              <a:rPr lang="en-GB" dirty="0">
                <a:effectLst/>
                <a:latin typeface="Helvetica" pitchFamily="2" charset="0"/>
              </a:rPr>
              <a:t>the situation was because they were trying to “ease the</a:t>
            </a:r>
          </a:p>
          <a:p>
            <a:r>
              <a:rPr lang="en-GB" dirty="0">
                <a:effectLst/>
                <a:latin typeface="Helvetica" pitchFamily="2" charset="0"/>
              </a:rPr>
              <a:t>level of panic and concern.”</a:t>
            </a:r>
          </a:p>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10</a:t>
            </a:fld>
            <a:endParaRPr lang="en-FR"/>
          </a:p>
        </p:txBody>
      </p:sp>
    </p:spTree>
    <p:extLst>
      <p:ext uri="{BB962C8B-B14F-4D97-AF65-F5344CB8AC3E}">
        <p14:creationId xmlns:p14="http://schemas.microsoft.com/office/powerpoint/2010/main" val="1765436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13</a:t>
            </a:fld>
            <a:endParaRPr lang="en-FR"/>
          </a:p>
        </p:txBody>
      </p:sp>
    </p:spTree>
    <p:extLst>
      <p:ext uri="{BB962C8B-B14F-4D97-AF65-F5344CB8AC3E}">
        <p14:creationId xmlns:p14="http://schemas.microsoft.com/office/powerpoint/2010/main" val="1245556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FR" dirty="0"/>
              <a:t>Social ties – dépend on culture, </a:t>
            </a:r>
            <a:r>
              <a:rPr lang="fr-FR" dirty="0" err="1"/>
              <a:t>also</a:t>
            </a:r>
            <a:r>
              <a:rPr lang="fr-FR" dirty="0"/>
              <a:t> pets</a:t>
            </a:r>
          </a:p>
        </p:txBody>
      </p:sp>
      <p:sp>
        <p:nvSpPr>
          <p:cNvPr id="4" name="Espace réservé du numéro de diapositive 3"/>
          <p:cNvSpPr>
            <a:spLocks noGrp="1"/>
          </p:cNvSpPr>
          <p:nvPr>
            <p:ph type="sldNum" sz="quarter" idx="10"/>
          </p:nvPr>
        </p:nvSpPr>
        <p:spPr/>
        <p:txBody>
          <a:bodyPr/>
          <a:lstStyle/>
          <a:p>
            <a:fld id="{6DD6D46C-CB01-2F4E-9543-07E46F5EFDCC}" type="slidenum">
              <a:rPr lang="fr-FR" smtClean="0"/>
              <a:pPr/>
              <a:t>14</a:t>
            </a:fld>
            <a:endParaRPr lang="fr-FR"/>
          </a:p>
        </p:txBody>
      </p:sp>
    </p:spTree>
    <p:extLst>
      <p:ext uri="{BB962C8B-B14F-4D97-AF65-F5344CB8AC3E}">
        <p14:creationId xmlns:p14="http://schemas.microsoft.com/office/powerpoint/2010/main" val="38192811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en-GB" dirty="0"/>
              <a:t>the company eventually occupied 22 floors in the South Tower. Frequent and surprise evacuation drills (unpopular with senior management)</a:t>
            </a:r>
          </a:p>
          <a:p>
            <a:r>
              <a:rPr lang="en-GB" dirty="0"/>
              <a:t>saved 2687 employees out of a total staff of 2700 </a:t>
            </a:r>
            <a:endParaRPr lang="fr-FR" dirty="0"/>
          </a:p>
        </p:txBody>
      </p:sp>
      <p:sp>
        <p:nvSpPr>
          <p:cNvPr id="4" name="Espace réservé du numéro de diapositive 3"/>
          <p:cNvSpPr>
            <a:spLocks noGrp="1"/>
          </p:cNvSpPr>
          <p:nvPr>
            <p:ph type="sldNum" sz="quarter" idx="10"/>
          </p:nvPr>
        </p:nvSpPr>
        <p:spPr/>
        <p:txBody>
          <a:bodyPr/>
          <a:lstStyle/>
          <a:p>
            <a:fld id="{6DD6D46C-CB01-2F4E-9543-07E46F5EFDCC}" type="slidenum">
              <a:rPr lang="fr-FR" smtClean="0"/>
              <a:pPr/>
              <a:t>15</a:t>
            </a:fld>
            <a:endParaRPr lang="fr-FR"/>
          </a:p>
        </p:txBody>
      </p:sp>
    </p:spTree>
    <p:extLst>
      <p:ext uri="{BB962C8B-B14F-4D97-AF65-F5344CB8AC3E}">
        <p14:creationId xmlns:p14="http://schemas.microsoft.com/office/powerpoint/2010/main" val="23179841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en-GB" dirty="0">
                <a:effectLst/>
                <a:latin typeface="g_d0_f4"/>
              </a:rPr>
              <a:t>Black Saturday bushfire 2009</a:t>
            </a:r>
          </a:p>
          <a:p>
            <a:r>
              <a:rPr lang="en-GB" dirty="0">
                <a:effectLst/>
                <a:latin typeface="g_d0_f4"/>
              </a:rPr>
              <a:t>Country Fire Authority</a:t>
            </a:r>
          </a:p>
          <a:p>
            <a:r>
              <a:rPr lang="en-GB" dirty="0">
                <a:effectLst/>
                <a:latin typeface="g_d0_f4"/>
              </a:rPr>
              <a:t>Works for marketing!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g_d0_f4"/>
              </a:rPr>
              <a:t>Natasha died</a:t>
            </a:r>
          </a:p>
          <a:p>
            <a:endParaRPr lang="fr-FR" dirty="0"/>
          </a:p>
        </p:txBody>
      </p:sp>
      <p:sp>
        <p:nvSpPr>
          <p:cNvPr id="4" name="Espace réservé du numéro de diapositive 3"/>
          <p:cNvSpPr>
            <a:spLocks noGrp="1"/>
          </p:cNvSpPr>
          <p:nvPr>
            <p:ph type="sldNum" sz="quarter" idx="10"/>
          </p:nvPr>
        </p:nvSpPr>
        <p:spPr/>
        <p:txBody>
          <a:bodyPr/>
          <a:lstStyle/>
          <a:p>
            <a:fld id="{6DD6D46C-CB01-2F4E-9543-07E46F5EFDCC}" type="slidenum">
              <a:rPr lang="fr-FR" smtClean="0"/>
              <a:pPr/>
              <a:t>16</a:t>
            </a:fld>
            <a:endParaRPr lang="fr-FR"/>
          </a:p>
        </p:txBody>
      </p:sp>
    </p:spTree>
    <p:extLst>
      <p:ext uri="{BB962C8B-B14F-4D97-AF65-F5344CB8AC3E}">
        <p14:creationId xmlns:p14="http://schemas.microsoft.com/office/powerpoint/2010/main" val="36302439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FR" dirty="0"/>
              <a:t>Alice </a:t>
            </a:r>
            <a:r>
              <a:rPr lang="fr-FR" dirty="0" err="1"/>
              <a:t>lost</a:t>
            </a:r>
            <a:r>
              <a:rPr lang="fr-FR" dirty="0"/>
              <a:t> </a:t>
            </a:r>
            <a:r>
              <a:rPr lang="fr-FR" dirty="0" err="1"/>
              <a:t>her</a:t>
            </a:r>
            <a:r>
              <a:rPr lang="fr-FR" dirty="0"/>
              <a:t> house</a:t>
            </a:r>
          </a:p>
        </p:txBody>
      </p:sp>
      <p:sp>
        <p:nvSpPr>
          <p:cNvPr id="4" name="Espace réservé du numéro de diapositive 3"/>
          <p:cNvSpPr>
            <a:spLocks noGrp="1"/>
          </p:cNvSpPr>
          <p:nvPr>
            <p:ph type="sldNum" sz="quarter" idx="10"/>
          </p:nvPr>
        </p:nvSpPr>
        <p:spPr/>
        <p:txBody>
          <a:bodyPr/>
          <a:lstStyle/>
          <a:p>
            <a:fld id="{6DD6D46C-CB01-2F4E-9543-07E46F5EFDCC}" type="slidenum">
              <a:rPr lang="fr-FR" smtClean="0"/>
              <a:pPr/>
              <a:t>17</a:t>
            </a:fld>
            <a:endParaRPr lang="fr-FR"/>
          </a:p>
        </p:txBody>
      </p:sp>
    </p:spTree>
    <p:extLst>
      <p:ext uri="{BB962C8B-B14F-4D97-AF65-F5344CB8AC3E}">
        <p14:creationId xmlns:p14="http://schemas.microsoft.com/office/powerpoint/2010/main" val="6499746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FR" dirty="0" err="1"/>
              <a:t>Explain</a:t>
            </a:r>
            <a:r>
              <a:rPr lang="fr-FR" dirty="0"/>
              <a:t> flat </a:t>
            </a:r>
            <a:r>
              <a:rPr lang="fr-FR" dirty="0" err="1"/>
              <a:t>earthers</a:t>
            </a:r>
            <a:endParaRPr lang="fr-FR" dirty="0"/>
          </a:p>
        </p:txBody>
      </p:sp>
      <p:sp>
        <p:nvSpPr>
          <p:cNvPr id="4" name="Espace réservé du numéro de diapositive 3"/>
          <p:cNvSpPr>
            <a:spLocks noGrp="1"/>
          </p:cNvSpPr>
          <p:nvPr>
            <p:ph type="sldNum" sz="quarter" idx="10"/>
          </p:nvPr>
        </p:nvSpPr>
        <p:spPr/>
        <p:txBody>
          <a:bodyPr/>
          <a:lstStyle/>
          <a:p>
            <a:fld id="{6DD6D46C-CB01-2F4E-9543-07E46F5EFDCC}" type="slidenum">
              <a:rPr lang="fr-FR" smtClean="0"/>
              <a:pPr/>
              <a:t>18</a:t>
            </a:fld>
            <a:endParaRPr lang="fr-FR"/>
          </a:p>
        </p:txBody>
      </p:sp>
    </p:spTree>
    <p:extLst>
      <p:ext uri="{BB962C8B-B14F-4D97-AF65-F5344CB8AC3E}">
        <p14:creationId xmlns:p14="http://schemas.microsoft.com/office/powerpoint/2010/main" val="1420007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en-GB" dirty="0"/>
              <a:t>The analysis showed that instead of choosing shortest routes, pedestrians chose routes that were slightly longer but more directly point towards the destination — the pointiest paths. That is, they choose paths that allow them to more directly face their endpoint as they start the route. </a:t>
            </a:r>
            <a:endParaRPr lang="fr-FR" dirty="0"/>
          </a:p>
        </p:txBody>
      </p:sp>
      <p:sp>
        <p:nvSpPr>
          <p:cNvPr id="4" name="Espace réservé du numéro de diapositive 3"/>
          <p:cNvSpPr>
            <a:spLocks noGrp="1"/>
          </p:cNvSpPr>
          <p:nvPr>
            <p:ph type="sldNum" sz="quarter" idx="10"/>
          </p:nvPr>
        </p:nvSpPr>
        <p:spPr/>
        <p:txBody>
          <a:bodyPr/>
          <a:lstStyle/>
          <a:p>
            <a:fld id="{6DD6D46C-CB01-2F4E-9543-07E46F5EFDCC}" type="slidenum">
              <a:rPr lang="fr-FR" smtClean="0"/>
              <a:pPr/>
              <a:t>19</a:t>
            </a:fld>
            <a:endParaRPr lang="fr-FR"/>
          </a:p>
        </p:txBody>
      </p:sp>
    </p:spTree>
    <p:extLst>
      <p:ext uri="{BB962C8B-B14F-4D97-AF65-F5344CB8AC3E}">
        <p14:creationId xmlns:p14="http://schemas.microsoft.com/office/powerpoint/2010/main" val="5664965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en-US" dirty="0"/>
          </a:p>
          <a:p>
            <a:endParaRPr lang="fr-FR" dirty="0"/>
          </a:p>
        </p:txBody>
      </p:sp>
      <p:sp>
        <p:nvSpPr>
          <p:cNvPr id="4" name="Espace réservé du numéro de diapositive 3"/>
          <p:cNvSpPr>
            <a:spLocks noGrp="1"/>
          </p:cNvSpPr>
          <p:nvPr>
            <p:ph type="sldNum" sz="quarter" idx="10"/>
          </p:nvPr>
        </p:nvSpPr>
        <p:spPr/>
        <p:txBody>
          <a:bodyPr/>
          <a:lstStyle/>
          <a:p>
            <a:fld id="{8E10F062-09CE-4554-B62B-1695C99CEB79}" type="slidenum">
              <a:rPr lang="fr-FR" smtClean="0"/>
              <a:t>20</a:t>
            </a:fld>
            <a:endParaRPr lang="fr-FR"/>
          </a:p>
        </p:txBody>
      </p:sp>
    </p:spTree>
    <p:extLst>
      <p:ext uri="{BB962C8B-B14F-4D97-AF65-F5344CB8AC3E}">
        <p14:creationId xmlns:p14="http://schemas.microsoft.com/office/powerpoint/2010/main" val="26247082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6DD6D46C-CB01-2F4E-9543-07E46F5EFDCC}" type="slidenum">
              <a:rPr lang="fr-FR" smtClean="0"/>
              <a:pPr/>
              <a:t>21</a:t>
            </a:fld>
            <a:endParaRPr lang="fr-FR"/>
          </a:p>
        </p:txBody>
      </p:sp>
    </p:spTree>
    <p:extLst>
      <p:ext uri="{BB962C8B-B14F-4D97-AF65-F5344CB8AC3E}">
        <p14:creationId xmlns:p14="http://schemas.microsoft.com/office/powerpoint/2010/main" val="4255228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8F4520F5-7783-B241-BA1D-52ED6550243A}" type="slidenum">
              <a:rPr lang="en-FR" smtClean="0"/>
              <a:t>24</a:t>
            </a:fld>
            <a:endParaRPr lang="en-FR"/>
          </a:p>
        </p:txBody>
      </p:sp>
    </p:spTree>
    <p:extLst>
      <p:ext uri="{BB962C8B-B14F-4D97-AF65-F5344CB8AC3E}">
        <p14:creationId xmlns:p14="http://schemas.microsoft.com/office/powerpoint/2010/main" val="23918235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5A542C74-088A-4D66-A1C0-373B3EFFB48B}" type="slidenum">
              <a:rPr lang="fr-FR" smtClean="0"/>
              <a:t>26</a:t>
            </a:fld>
            <a:endParaRPr lang="fr-FR"/>
          </a:p>
        </p:txBody>
      </p:sp>
    </p:spTree>
    <p:extLst>
      <p:ext uri="{BB962C8B-B14F-4D97-AF65-F5344CB8AC3E}">
        <p14:creationId xmlns:p14="http://schemas.microsoft.com/office/powerpoint/2010/main" val="5273821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27</a:t>
            </a:fld>
            <a:endParaRPr lang="en-FR"/>
          </a:p>
        </p:txBody>
      </p:sp>
    </p:spTree>
    <p:extLst>
      <p:ext uri="{BB962C8B-B14F-4D97-AF65-F5344CB8AC3E}">
        <p14:creationId xmlns:p14="http://schemas.microsoft.com/office/powerpoint/2010/main" val="8671050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S"/>
          </a:p>
        </p:txBody>
      </p:sp>
      <p:sp>
        <p:nvSpPr>
          <p:cNvPr id="4" name="Slide Number Placeholder 3"/>
          <p:cNvSpPr>
            <a:spLocks noGrp="1"/>
          </p:cNvSpPr>
          <p:nvPr>
            <p:ph type="sldNum" sz="quarter" idx="5"/>
          </p:nvPr>
        </p:nvSpPr>
        <p:spPr/>
        <p:txBody>
          <a:bodyPr/>
          <a:lstStyle/>
          <a:p>
            <a:fld id="{B95BF5A2-032B-3848-A983-49A4E821D7A2}" type="slidenum">
              <a:rPr lang="en-ES" smtClean="0"/>
              <a:t>28</a:t>
            </a:fld>
            <a:endParaRPr lang="en-ES"/>
          </a:p>
        </p:txBody>
      </p:sp>
    </p:spTree>
    <p:extLst>
      <p:ext uri="{BB962C8B-B14F-4D97-AF65-F5344CB8AC3E}">
        <p14:creationId xmlns:p14="http://schemas.microsoft.com/office/powerpoint/2010/main" val="26818658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Times New Roman" panose="02020603050405020304" pitchFamily="18" charset="0"/>
              </a:rPr>
              <a:t>Although the LIBRIS database contains valuable attributes (construction period and number of floors) for 7 692 buildings in Beirut, the attributes of the corresponding OSM buildings could not be directly identified from the LIBRIS database due to georeferencing incompatibilities between the LIBRIS and the OSM layers </a:t>
            </a:r>
          </a:p>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29</a:t>
            </a:fld>
            <a:endParaRPr lang="en-FR"/>
          </a:p>
        </p:txBody>
      </p:sp>
    </p:spTree>
    <p:extLst>
      <p:ext uri="{BB962C8B-B14F-4D97-AF65-F5344CB8AC3E}">
        <p14:creationId xmlns:p14="http://schemas.microsoft.com/office/powerpoint/2010/main" val="11271614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30</a:t>
            </a:fld>
            <a:endParaRPr lang="en-FR"/>
          </a:p>
        </p:txBody>
      </p:sp>
    </p:spTree>
    <p:extLst>
      <p:ext uri="{BB962C8B-B14F-4D97-AF65-F5344CB8AC3E}">
        <p14:creationId xmlns:p14="http://schemas.microsoft.com/office/powerpoint/2010/main" val="39293864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31</a:t>
            </a:fld>
            <a:endParaRPr lang="en-FR"/>
          </a:p>
        </p:txBody>
      </p:sp>
    </p:spTree>
    <p:extLst>
      <p:ext uri="{BB962C8B-B14F-4D97-AF65-F5344CB8AC3E}">
        <p14:creationId xmlns:p14="http://schemas.microsoft.com/office/powerpoint/2010/main" val="15976738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32</a:t>
            </a:fld>
            <a:endParaRPr lang="en-FR"/>
          </a:p>
        </p:txBody>
      </p:sp>
    </p:spTree>
    <p:extLst>
      <p:ext uri="{BB962C8B-B14F-4D97-AF65-F5344CB8AC3E}">
        <p14:creationId xmlns:p14="http://schemas.microsoft.com/office/powerpoint/2010/main" val="4683400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33</a:t>
            </a:fld>
            <a:endParaRPr lang="en-FR"/>
          </a:p>
        </p:txBody>
      </p:sp>
    </p:spTree>
    <p:extLst>
      <p:ext uri="{BB962C8B-B14F-4D97-AF65-F5344CB8AC3E}">
        <p14:creationId xmlns:p14="http://schemas.microsoft.com/office/powerpoint/2010/main" val="39570214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34</a:t>
            </a:fld>
            <a:endParaRPr lang="en-FR"/>
          </a:p>
        </p:txBody>
      </p:sp>
    </p:spTree>
    <p:extLst>
      <p:ext uri="{BB962C8B-B14F-4D97-AF65-F5344CB8AC3E}">
        <p14:creationId xmlns:p14="http://schemas.microsoft.com/office/powerpoint/2010/main" val="10573214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a:t>
            </a:r>
            <a:r>
              <a:rPr lang="en-FR" dirty="0"/>
              <a:t>f model simulator</a:t>
            </a:r>
          </a:p>
        </p:txBody>
      </p:sp>
      <p:sp>
        <p:nvSpPr>
          <p:cNvPr id="4" name="Slide Number Placeholder 3"/>
          <p:cNvSpPr>
            <a:spLocks noGrp="1"/>
          </p:cNvSpPr>
          <p:nvPr>
            <p:ph type="sldNum" sz="quarter" idx="5"/>
          </p:nvPr>
        </p:nvSpPr>
        <p:spPr/>
        <p:txBody>
          <a:bodyPr/>
          <a:lstStyle/>
          <a:p>
            <a:fld id="{3BEDFCC4-55C5-C541-AC32-1DB19D40322F}" type="slidenum">
              <a:rPr lang="en-FR" smtClean="0"/>
              <a:t>35</a:t>
            </a:fld>
            <a:endParaRPr lang="en-FR"/>
          </a:p>
        </p:txBody>
      </p:sp>
    </p:spTree>
    <p:extLst>
      <p:ext uri="{BB962C8B-B14F-4D97-AF65-F5344CB8AC3E}">
        <p14:creationId xmlns:p14="http://schemas.microsoft.com/office/powerpoint/2010/main" val="34660310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S"/>
          </a:p>
        </p:txBody>
      </p:sp>
      <p:sp>
        <p:nvSpPr>
          <p:cNvPr id="4" name="Slide Number Placeholder 3"/>
          <p:cNvSpPr>
            <a:spLocks noGrp="1"/>
          </p:cNvSpPr>
          <p:nvPr>
            <p:ph type="sldNum" sz="quarter" idx="5"/>
          </p:nvPr>
        </p:nvSpPr>
        <p:spPr/>
        <p:txBody>
          <a:bodyPr/>
          <a:lstStyle/>
          <a:p>
            <a:fld id="{B95BF5A2-032B-3848-A983-49A4E821D7A2}" type="slidenum">
              <a:rPr lang="en-ES" smtClean="0"/>
              <a:t>36</a:t>
            </a:fld>
            <a:endParaRPr lang="en-ES"/>
          </a:p>
        </p:txBody>
      </p:sp>
    </p:spTree>
    <p:extLst>
      <p:ext uri="{BB962C8B-B14F-4D97-AF65-F5344CB8AC3E}">
        <p14:creationId xmlns:p14="http://schemas.microsoft.com/office/powerpoint/2010/main" val="41842985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FR" dirty="0"/>
              <a:t>1999 big earthquake</a:t>
            </a:r>
          </a:p>
          <a:p>
            <a:r>
              <a:rPr lang="en-GB" dirty="0"/>
              <a:t>magnitude of 6.0 and a maximum Mercalli intensity of IX (</a:t>
            </a:r>
            <a:r>
              <a:rPr lang="en-GB" i="1" dirty="0"/>
              <a:t>Violent</a:t>
            </a:r>
            <a:r>
              <a:rPr lang="en-GB" dirty="0"/>
              <a:t>).</a:t>
            </a:r>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37</a:t>
            </a:fld>
            <a:endParaRPr lang="en-FR"/>
          </a:p>
        </p:txBody>
      </p:sp>
    </p:spTree>
    <p:extLst>
      <p:ext uri="{BB962C8B-B14F-4D97-AF65-F5344CB8AC3E}">
        <p14:creationId xmlns:p14="http://schemas.microsoft.com/office/powerpoint/2010/main" val="36069202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CC9382A7-79BF-4A24-93B1-37B6C18D83A1}" type="slidenum">
              <a:rPr lang="en-US" smtClean="0"/>
              <a:t>39</a:t>
            </a:fld>
            <a:endParaRPr lang="en-US"/>
          </a:p>
        </p:txBody>
      </p:sp>
    </p:spTree>
    <p:extLst>
      <p:ext uri="{BB962C8B-B14F-4D97-AF65-F5344CB8AC3E}">
        <p14:creationId xmlns:p14="http://schemas.microsoft.com/office/powerpoint/2010/main" val="37158281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S" dirty="0"/>
          </a:p>
        </p:txBody>
      </p:sp>
      <p:sp>
        <p:nvSpPr>
          <p:cNvPr id="4" name="Slide Number Placeholder 3"/>
          <p:cNvSpPr>
            <a:spLocks noGrp="1"/>
          </p:cNvSpPr>
          <p:nvPr>
            <p:ph type="sldNum" sz="quarter" idx="5"/>
          </p:nvPr>
        </p:nvSpPr>
        <p:spPr/>
        <p:txBody>
          <a:bodyPr/>
          <a:lstStyle/>
          <a:p>
            <a:fld id="{B95BF5A2-032B-3848-A983-49A4E821D7A2}" type="slidenum">
              <a:rPr lang="en-ES" smtClean="0"/>
              <a:t>40</a:t>
            </a:fld>
            <a:endParaRPr lang="en-ES"/>
          </a:p>
        </p:txBody>
      </p:sp>
    </p:spTree>
    <p:extLst>
      <p:ext uri="{BB962C8B-B14F-4D97-AF65-F5344CB8AC3E}">
        <p14:creationId xmlns:p14="http://schemas.microsoft.com/office/powerpoint/2010/main" val="9020656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S" dirty="0"/>
          </a:p>
        </p:txBody>
      </p:sp>
      <p:sp>
        <p:nvSpPr>
          <p:cNvPr id="4" name="Slide Number Placeholder 3"/>
          <p:cNvSpPr>
            <a:spLocks noGrp="1"/>
          </p:cNvSpPr>
          <p:nvPr>
            <p:ph type="sldNum" sz="quarter" idx="5"/>
          </p:nvPr>
        </p:nvSpPr>
        <p:spPr/>
        <p:txBody>
          <a:bodyPr/>
          <a:lstStyle/>
          <a:p>
            <a:fld id="{B95BF5A2-032B-3848-A983-49A4E821D7A2}" type="slidenum">
              <a:rPr lang="en-ES" smtClean="0"/>
              <a:t>42</a:t>
            </a:fld>
            <a:endParaRPr lang="en-ES"/>
          </a:p>
        </p:txBody>
      </p:sp>
    </p:spTree>
    <p:extLst>
      <p:ext uri="{BB962C8B-B14F-4D97-AF65-F5344CB8AC3E}">
        <p14:creationId xmlns:p14="http://schemas.microsoft.com/office/powerpoint/2010/main" val="29159092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3BEDFCC4-55C5-C541-AC32-1DB19D40322F}" type="slidenum">
              <a:rPr lang="en-FR" smtClean="0"/>
              <a:t>43</a:t>
            </a:fld>
            <a:endParaRPr lang="en-FR"/>
          </a:p>
        </p:txBody>
      </p:sp>
    </p:spTree>
    <p:extLst>
      <p:ext uri="{BB962C8B-B14F-4D97-AF65-F5344CB8AC3E}">
        <p14:creationId xmlns:p14="http://schemas.microsoft.com/office/powerpoint/2010/main" val="3161826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9382A7-79BF-4A24-93B1-37B6C18D83A1}" type="slidenum">
              <a:rPr lang="en-US" smtClean="0"/>
              <a:t>45</a:t>
            </a:fld>
            <a:endParaRPr lang="en-US"/>
          </a:p>
        </p:txBody>
      </p:sp>
    </p:spTree>
    <p:extLst>
      <p:ext uri="{BB962C8B-B14F-4D97-AF65-F5344CB8AC3E}">
        <p14:creationId xmlns:p14="http://schemas.microsoft.com/office/powerpoint/2010/main" val="4094584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68B32-6990-8042-5B1B-322D77E627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FR"/>
          </a:p>
        </p:txBody>
      </p:sp>
      <p:sp>
        <p:nvSpPr>
          <p:cNvPr id="3" name="Subtitle 2">
            <a:extLst>
              <a:ext uri="{FF2B5EF4-FFF2-40B4-BE49-F238E27FC236}">
                <a16:creationId xmlns:a16="http://schemas.microsoft.com/office/drawing/2014/main" id="{6900C82D-FD56-501D-446F-DA1B2377C8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FR"/>
          </a:p>
        </p:txBody>
      </p:sp>
      <p:sp>
        <p:nvSpPr>
          <p:cNvPr id="4" name="Date Placeholder 3">
            <a:extLst>
              <a:ext uri="{FF2B5EF4-FFF2-40B4-BE49-F238E27FC236}">
                <a16:creationId xmlns:a16="http://schemas.microsoft.com/office/drawing/2014/main" id="{691045DF-4B39-374C-55B2-DCF9861FEBD3}"/>
              </a:ext>
            </a:extLst>
          </p:cNvPr>
          <p:cNvSpPr>
            <a:spLocks noGrp="1"/>
          </p:cNvSpPr>
          <p:nvPr>
            <p:ph type="dt" sz="half" idx="10"/>
          </p:nvPr>
        </p:nvSpPr>
        <p:spPr/>
        <p:txBody>
          <a:bodyPr/>
          <a:lstStyle/>
          <a:p>
            <a:fld id="{99A66EA2-329E-024F-B062-EC1ECCCEE154}" type="datetime1">
              <a:rPr lang="fr-FR" smtClean="0"/>
              <a:t>30/06/2026</a:t>
            </a:fld>
            <a:endParaRPr lang="en-FR"/>
          </a:p>
        </p:txBody>
      </p:sp>
      <p:sp>
        <p:nvSpPr>
          <p:cNvPr id="5" name="Footer Placeholder 4">
            <a:extLst>
              <a:ext uri="{FF2B5EF4-FFF2-40B4-BE49-F238E27FC236}">
                <a16:creationId xmlns:a16="http://schemas.microsoft.com/office/drawing/2014/main" id="{3AE1DC69-1DB3-97FA-8941-0E336E03E48C}"/>
              </a:ext>
            </a:extLst>
          </p:cNvPr>
          <p:cNvSpPr>
            <a:spLocks noGrp="1"/>
          </p:cNvSpPr>
          <p:nvPr>
            <p:ph type="ftr" sz="quarter" idx="11"/>
          </p:nvPr>
        </p:nvSpPr>
        <p:spPr/>
        <p:txBody>
          <a:bodyPr/>
          <a:lstStyle/>
          <a:p>
            <a:r>
              <a:rPr lang="en-GB"/>
              <a:t>Workshop: Digital twins for cities facing risks and crises</a:t>
            </a:r>
            <a:endParaRPr lang="en-FR"/>
          </a:p>
        </p:txBody>
      </p:sp>
      <p:sp>
        <p:nvSpPr>
          <p:cNvPr id="6" name="Slide Number Placeholder 5">
            <a:extLst>
              <a:ext uri="{FF2B5EF4-FFF2-40B4-BE49-F238E27FC236}">
                <a16:creationId xmlns:a16="http://schemas.microsoft.com/office/drawing/2014/main" id="{AD3BABDC-E7DA-7FA8-1767-73124FD6940E}"/>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2265862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FCF95-26FF-CA53-82B7-776578AFE897}"/>
              </a:ext>
            </a:extLst>
          </p:cNvPr>
          <p:cNvSpPr>
            <a:spLocks noGrp="1"/>
          </p:cNvSpPr>
          <p:nvPr>
            <p:ph type="title"/>
          </p:nvPr>
        </p:nvSpPr>
        <p:spPr/>
        <p:txBody>
          <a:bodyPr/>
          <a:lstStyle/>
          <a:p>
            <a:r>
              <a:rPr lang="en-GB"/>
              <a:t>Click to edit Master title style</a:t>
            </a:r>
            <a:endParaRPr lang="en-FR"/>
          </a:p>
        </p:txBody>
      </p:sp>
      <p:sp>
        <p:nvSpPr>
          <p:cNvPr id="3" name="Content Placeholder 2">
            <a:extLst>
              <a:ext uri="{FF2B5EF4-FFF2-40B4-BE49-F238E27FC236}">
                <a16:creationId xmlns:a16="http://schemas.microsoft.com/office/drawing/2014/main" id="{3B19C8D9-981E-5E06-9D67-6A0FFDA3DC0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1AB571A9-89D6-4533-ACEC-1921710568AA}"/>
              </a:ext>
            </a:extLst>
          </p:cNvPr>
          <p:cNvSpPr>
            <a:spLocks noGrp="1"/>
          </p:cNvSpPr>
          <p:nvPr>
            <p:ph type="dt" sz="half" idx="10"/>
          </p:nvPr>
        </p:nvSpPr>
        <p:spPr/>
        <p:txBody>
          <a:bodyPr/>
          <a:lstStyle/>
          <a:p>
            <a:fld id="{3F7E0F5B-CA38-824D-A76E-9F37BB9B9A57}" type="datetime1">
              <a:rPr lang="fr-FR" smtClean="0"/>
              <a:t>30/06/2026</a:t>
            </a:fld>
            <a:endParaRPr lang="en-FR"/>
          </a:p>
        </p:txBody>
      </p:sp>
      <p:sp>
        <p:nvSpPr>
          <p:cNvPr id="5" name="Footer Placeholder 4">
            <a:extLst>
              <a:ext uri="{FF2B5EF4-FFF2-40B4-BE49-F238E27FC236}">
                <a16:creationId xmlns:a16="http://schemas.microsoft.com/office/drawing/2014/main" id="{44E6A4E6-BCC2-429C-C1BB-C8901C08B121}"/>
              </a:ext>
            </a:extLst>
          </p:cNvPr>
          <p:cNvSpPr>
            <a:spLocks noGrp="1"/>
          </p:cNvSpPr>
          <p:nvPr>
            <p:ph type="ftr" sz="quarter" idx="11"/>
          </p:nvPr>
        </p:nvSpPr>
        <p:spPr/>
        <p:txBody>
          <a:bodyPr/>
          <a:lstStyle/>
          <a:p>
            <a:r>
              <a:rPr lang="en-GB"/>
              <a:t>Workshop: Digital twins for cities facing risks and crises</a:t>
            </a:r>
            <a:endParaRPr lang="en-FR"/>
          </a:p>
        </p:txBody>
      </p:sp>
      <p:sp>
        <p:nvSpPr>
          <p:cNvPr id="6" name="Slide Number Placeholder 5">
            <a:extLst>
              <a:ext uri="{FF2B5EF4-FFF2-40B4-BE49-F238E27FC236}">
                <a16:creationId xmlns:a16="http://schemas.microsoft.com/office/drawing/2014/main" id="{023262D7-32E9-9D14-1B46-9834B55373E1}"/>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2679862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66892-D94D-C5EB-0267-E2F00C2DA48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FR"/>
          </a:p>
        </p:txBody>
      </p:sp>
      <p:sp>
        <p:nvSpPr>
          <p:cNvPr id="3" name="Text Placeholder 2">
            <a:extLst>
              <a:ext uri="{FF2B5EF4-FFF2-40B4-BE49-F238E27FC236}">
                <a16:creationId xmlns:a16="http://schemas.microsoft.com/office/drawing/2014/main" id="{BE87606D-EF2C-3766-FADB-220BFA4F73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7E1761-337B-28A1-0F7C-28B83B9C1466}"/>
              </a:ext>
            </a:extLst>
          </p:cNvPr>
          <p:cNvSpPr>
            <a:spLocks noGrp="1"/>
          </p:cNvSpPr>
          <p:nvPr>
            <p:ph type="dt" sz="half" idx="10"/>
          </p:nvPr>
        </p:nvSpPr>
        <p:spPr/>
        <p:txBody>
          <a:bodyPr/>
          <a:lstStyle/>
          <a:p>
            <a:fld id="{E1B6D4AF-4381-2747-B980-EE954C80217D}" type="datetime1">
              <a:rPr lang="fr-FR" smtClean="0"/>
              <a:t>30/06/2026</a:t>
            </a:fld>
            <a:endParaRPr lang="en-FR"/>
          </a:p>
        </p:txBody>
      </p:sp>
      <p:sp>
        <p:nvSpPr>
          <p:cNvPr id="5" name="Footer Placeholder 4">
            <a:extLst>
              <a:ext uri="{FF2B5EF4-FFF2-40B4-BE49-F238E27FC236}">
                <a16:creationId xmlns:a16="http://schemas.microsoft.com/office/drawing/2014/main" id="{448947E0-831F-72A5-AF57-CAE3EA3D7984}"/>
              </a:ext>
            </a:extLst>
          </p:cNvPr>
          <p:cNvSpPr>
            <a:spLocks noGrp="1"/>
          </p:cNvSpPr>
          <p:nvPr>
            <p:ph type="ftr" sz="quarter" idx="11"/>
          </p:nvPr>
        </p:nvSpPr>
        <p:spPr/>
        <p:txBody>
          <a:bodyPr/>
          <a:lstStyle/>
          <a:p>
            <a:r>
              <a:rPr lang="en-GB"/>
              <a:t>Workshop: Digital twins for cities facing risks and crises</a:t>
            </a:r>
            <a:endParaRPr lang="en-FR"/>
          </a:p>
        </p:txBody>
      </p:sp>
      <p:sp>
        <p:nvSpPr>
          <p:cNvPr id="6" name="Slide Number Placeholder 5">
            <a:extLst>
              <a:ext uri="{FF2B5EF4-FFF2-40B4-BE49-F238E27FC236}">
                <a16:creationId xmlns:a16="http://schemas.microsoft.com/office/drawing/2014/main" id="{AF80C115-6DAF-8CE8-685A-C3D643FE8318}"/>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2575890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D3BC7-7F18-EA3B-2526-1FF94AAB856D}"/>
              </a:ext>
            </a:extLst>
          </p:cNvPr>
          <p:cNvSpPr>
            <a:spLocks noGrp="1"/>
          </p:cNvSpPr>
          <p:nvPr>
            <p:ph type="title"/>
          </p:nvPr>
        </p:nvSpPr>
        <p:spPr/>
        <p:txBody>
          <a:bodyPr/>
          <a:lstStyle/>
          <a:p>
            <a:r>
              <a:rPr lang="en-GB"/>
              <a:t>Click to edit Master title style</a:t>
            </a:r>
            <a:endParaRPr lang="en-FR"/>
          </a:p>
        </p:txBody>
      </p:sp>
      <p:sp>
        <p:nvSpPr>
          <p:cNvPr id="3" name="Content Placeholder 2">
            <a:extLst>
              <a:ext uri="{FF2B5EF4-FFF2-40B4-BE49-F238E27FC236}">
                <a16:creationId xmlns:a16="http://schemas.microsoft.com/office/drawing/2014/main" id="{4637EC82-A428-091E-5A50-DEAF0E33DB8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Content Placeholder 3">
            <a:extLst>
              <a:ext uri="{FF2B5EF4-FFF2-40B4-BE49-F238E27FC236}">
                <a16:creationId xmlns:a16="http://schemas.microsoft.com/office/drawing/2014/main" id="{4D6944FA-5404-9DFC-96DF-0A13A82696D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5" name="Date Placeholder 4">
            <a:extLst>
              <a:ext uri="{FF2B5EF4-FFF2-40B4-BE49-F238E27FC236}">
                <a16:creationId xmlns:a16="http://schemas.microsoft.com/office/drawing/2014/main" id="{25E6CDB5-216F-560D-1B7B-E31C66310289}"/>
              </a:ext>
            </a:extLst>
          </p:cNvPr>
          <p:cNvSpPr>
            <a:spLocks noGrp="1"/>
          </p:cNvSpPr>
          <p:nvPr>
            <p:ph type="dt" sz="half" idx="10"/>
          </p:nvPr>
        </p:nvSpPr>
        <p:spPr/>
        <p:txBody>
          <a:bodyPr/>
          <a:lstStyle/>
          <a:p>
            <a:fld id="{226B73E6-6E51-4145-B49D-A6395FA543FA}" type="datetime1">
              <a:rPr lang="fr-FR" smtClean="0"/>
              <a:t>30/06/2026</a:t>
            </a:fld>
            <a:endParaRPr lang="en-FR"/>
          </a:p>
        </p:txBody>
      </p:sp>
      <p:sp>
        <p:nvSpPr>
          <p:cNvPr id="6" name="Footer Placeholder 5">
            <a:extLst>
              <a:ext uri="{FF2B5EF4-FFF2-40B4-BE49-F238E27FC236}">
                <a16:creationId xmlns:a16="http://schemas.microsoft.com/office/drawing/2014/main" id="{B511B322-F314-CA9F-5A91-BBBC577D272C}"/>
              </a:ext>
            </a:extLst>
          </p:cNvPr>
          <p:cNvSpPr>
            <a:spLocks noGrp="1"/>
          </p:cNvSpPr>
          <p:nvPr>
            <p:ph type="ftr" sz="quarter" idx="11"/>
          </p:nvPr>
        </p:nvSpPr>
        <p:spPr/>
        <p:txBody>
          <a:bodyPr/>
          <a:lstStyle/>
          <a:p>
            <a:r>
              <a:rPr lang="en-GB"/>
              <a:t>Workshop: Digital twins for cities facing risks and crises</a:t>
            </a:r>
            <a:endParaRPr lang="en-FR"/>
          </a:p>
        </p:txBody>
      </p:sp>
      <p:sp>
        <p:nvSpPr>
          <p:cNvPr id="7" name="Slide Number Placeholder 6">
            <a:extLst>
              <a:ext uri="{FF2B5EF4-FFF2-40B4-BE49-F238E27FC236}">
                <a16:creationId xmlns:a16="http://schemas.microsoft.com/office/drawing/2014/main" id="{4B66EF8F-B850-E682-0AC7-7E4C39E92B6F}"/>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1158844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D96B-9315-6A24-3EFC-D815BA4317D5}"/>
              </a:ext>
            </a:extLst>
          </p:cNvPr>
          <p:cNvSpPr>
            <a:spLocks noGrp="1"/>
          </p:cNvSpPr>
          <p:nvPr>
            <p:ph type="title"/>
          </p:nvPr>
        </p:nvSpPr>
        <p:spPr>
          <a:xfrm>
            <a:off x="839788" y="365125"/>
            <a:ext cx="10515600" cy="1325563"/>
          </a:xfrm>
        </p:spPr>
        <p:txBody>
          <a:bodyPr/>
          <a:lstStyle/>
          <a:p>
            <a:r>
              <a:rPr lang="en-GB"/>
              <a:t>Click to edit Master title style</a:t>
            </a:r>
            <a:endParaRPr lang="en-FR"/>
          </a:p>
        </p:txBody>
      </p:sp>
      <p:sp>
        <p:nvSpPr>
          <p:cNvPr id="3" name="Text Placeholder 2">
            <a:extLst>
              <a:ext uri="{FF2B5EF4-FFF2-40B4-BE49-F238E27FC236}">
                <a16:creationId xmlns:a16="http://schemas.microsoft.com/office/drawing/2014/main" id="{4A9AD449-1FD2-5335-CAAC-F1DCA13051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15DE4D4-50ED-2933-B6B0-8F220C2C7C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5" name="Text Placeholder 4">
            <a:extLst>
              <a:ext uri="{FF2B5EF4-FFF2-40B4-BE49-F238E27FC236}">
                <a16:creationId xmlns:a16="http://schemas.microsoft.com/office/drawing/2014/main" id="{217EFA86-0354-1689-DD24-A391DF3675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47BBD55-B6E0-CC27-57C3-56EF1C8B883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7" name="Date Placeholder 6">
            <a:extLst>
              <a:ext uri="{FF2B5EF4-FFF2-40B4-BE49-F238E27FC236}">
                <a16:creationId xmlns:a16="http://schemas.microsoft.com/office/drawing/2014/main" id="{6059AE3E-85E3-2677-F9F2-32EF3F4435FA}"/>
              </a:ext>
            </a:extLst>
          </p:cNvPr>
          <p:cNvSpPr>
            <a:spLocks noGrp="1"/>
          </p:cNvSpPr>
          <p:nvPr>
            <p:ph type="dt" sz="half" idx="10"/>
          </p:nvPr>
        </p:nvSpPr>
        <p:spPr/>
        <p:txBody>
          <a:bodyPr/>
          <a:lstStyle/>
          <a:p>
            <a:fld id="{9C3E9271-8121-1345-B4C4-4FBC891457C8}" type="datetime1">
              <a:rPr lang="fr-FR" smtClean="0"/>
              <a:t>30/06/2026</a:t>
            </a:fld>
            <a:endParaRPr lang="en-FR"/>
          </a:p>
        </p:txBody>
      </p:sp>
      <p:sp>
        <p:nvSpPr>
          <p:cNvPr id="8" name="Footer Placeholder 7">
            <a:extLst>
              <a:ext uri="{FF2B5EF4-FFF2-40B4-BE49-F238E27FC236}">
                <a16:creationId xmlns:a16="http://schemas.microsoft.com/office/drawing/2014/main" id="{A35A29D0-5F4A-E4F1-3F32-5A5698FFEC39}"/>
              </a:ext>
            </a:extLst>
          </p:cNvPr>
          <p:cNvSpPr>
            <a:spLocks noGrp="1"/>
          </p:cNvSpPr>
          <p:nvPr>
            <p:ph type="ftr" sz="quarter" idx="11"/>
          </p:nvPr>
        </p:nvSpPr>
        <p:spPr/>
        <p:txBody>
          <a:bodyPr/>
          <a:lstStyle/>
          <a:p>
            <a:r>
              <a:rPr lang="en-GB"/>
              <a:t>Workshop: Digital twins for cities facing risks and crises</a:t>
            </a:r>
            <a:endParaRPr lang="en-FR"/>
          </a:p>
        </p:txBody>
      </p:sp>
      <p:sp>
        <p:nvSpPr>
          <p:cNvPr id="9" name="Slide Number Placeholder 8">
            <a:extLst>
              <a:ext uri="{FF2B5EF4-FFF2-40B4-BE49-F238E27FC236}">
                <a16:creationId xmlns:a16="http://schemas.microsoft.com/office/drawing/2014/main" id="{5D6ABE1C-DAFB-3C68-DBB7-E8E3375D4404}"/>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2260647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C0BD1-57C3-0B94-E49D-BE467D95D2FE}"/>
              </a:ext>
            </a:extLst>
          </p:cNvPr>
          <p:cNvSpPr>
            <a:spLocks noGrp="1"/>
          </p:cNvSpPr>
          <p:nvPr>
            <p:ph type="title"/>
          </p:nvPr>
        </p:nvSpPr>
        <p:spPr/>
        <p:txBody>
          <a:bodyPr/>
          <a:lstStyle/>
          <a:p>
            <a:r>
              <a:rPr lang="en-GB"/>
              <a:t>Click to edit Master title style</a:t>
            </a:r>
            <a:endParaRPr lang="en-FR"/>
          </a:p>
        </p:txBody>
      </p:sp>
      <p:sp>
        <p:nvSpPr>
          <p:cNvPr id="3" name="Date Placeholder 2">
            <a:extLst>
              <a:ext uri="{FF2B5EF4-FFF2-40B4-BE49-F238E27FC236}">
                <a16:creationId xmlns:a16="http://schemas.microsoft.com/office/drawing/2014/main" id="{C42FB84C-8C4D-A4B4-A38B-925454FAB10D}"/>
              </a:ext>
            </a:extLst>
          </p:cNvPr>
          <p:cNvSpPr>
            <a:spLocks noGrp="1"/>
          </p:cNvSpPr>
          <p:nvPr>
            <p:ph type="dt" sz="half" idx="10"/>
          </p:nvPr>
        </p:nvSpPr>
        <p:spPr/>
        <p:txBody>
          <a:bodyPr/>
          <a:lstStyle/>
          <a:p>
            <a:fld id="{7203935F-6D52-964D-904A-7F353F61A80B}" type="datetime1">
              <a:rPr lang="fr-FR" smtClean="0"/>
              <a:t>30/06/2026</a:t>
            </a:fld>
            <a:endParaRPr lang="en-FR"/>
          </a:p>
        </p:txBody>
      </p:sp>
      <p:sp>
        <p:nvSpPr>
          <p:cNvPr id="4" name="Footer Placeholder 3">
            <a:extLst>
              <a:ext uri="{FF2B5EF4-FFF2-40B4-BE49-F238E27FC236}">
                <a16:creationId xmlns:a16="http://schemas.microsoft.com/office/drawing/2014/main" id="{42C813F6-4C08-7B43-43CA-9D768597756A}"/>
              </a:ext>
            </a:extLst>
          </p:cNvPr>
          <p:cNvSpPr>
            <a:spLocks noGrp="1"/>
          </p:cNvSpPr>
          <p:nvPr>
            <p:ph type="ftr" sz="quarter" idx="11"/>
          </p:nvPr>
        </p:nvSpPr>
        <p:spPr/>
        <p:txBody>
          <a:bodyPr/>
          <a:lstStyle/>
          <a:p>
            <a:r>
              <a:rPr lang="en-GB"/>
              <a:t>Workshop: Digital twins for cities facing risks and crises</a:t>
            </a:r>
            <a:endParaRPr lang="en-FR"/>
          </a:p>
        </p:txBody>
      </p:sp>
      <p:sp>
        <p:nvSpPr>
          <p:cNvPr id="5" name="Slide Number Placeholder 4">
            <a:extLst>
              <a:ext uri="{FF2B5EF4-FFF2-40B4-BE49-F238E27FC236}">
                <a16:creationId xmlns:a16="http://schemas.microsoft.com/office/drawing/2014/main" id="{D0B5CF04-0EED-D510-A924-F7D3317EE8A3}"/>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618448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58202B-4634-0F27-6B58-4C5F308C864A}"/>
              </a:ext>
            </a:extLst>
          </p:cNvPr>
          <p:cNvSpPr>
            <a:spLocks noGrp="1"/>
          </p:cNvSpPr>
          <p:nvPr>
            <p:ph type="dt" sz="half" idx="10"/>
          </p:nvPr>
        </p:nvSpPr>
        <p:spPr/>
        <p:txBody>
          <a:bodyPr/>
          <a:lstStyle/>
          <a:p>
            <a:fld id="{75E4EC4C-5980-BF4F-81EC-ED1119CB4B21}" type="datetime1">
              <a:rPr lang="fr-FR" smtClean="0"/>
              <a:t>30/06/2026</a:t>
            </a:fld>
            <a:endParaRPr lang="en-FR"/>
          </a:p>
        </p:txBody>
      </p:sp>
      <p:sp>
        <p:nvSpPr>
          <p:cNvPr id="3" name="Footer Placeholder 2">
            <a:extLst>
              <a:ext uri="{FF2B5EF4-FFF2-40B4-BE49-F238E27FC236}">
                <a16:creationId xmlns:a16="http://schemas.microsoft.com/office/drawing/2014/main" id="{13277259-2786-DDBA-ABC4-BA7F48EA0CCF}"/>
              </a:ext>
            </a:extLst>
          </p:cNvPr>
          <p:cNvSpPr>
            <a:spLocks noGrp="1"/>
          </p:cNvSpPr>
          <p:nvPr>
            <p:ph type="ftr" sz="quarter" idx="11"/>
          </p:nvPr>
        </p:nvSpPr>
        <p:spPr/>
        <p:txBody>
          <a:bodyPr/>
          <a:lstStyle/>
          <a:p>
            <a:r>
              <a:rPr lang="en-GB"/>
              <a:t>Workshop: Digital twins for cities facing risks and crises</a:t>
            </a:r>
            <a:endParaRPr lang="en-FR"/>
          </a:p>
        </p:txBody>
      </p:sp>
      <p:sp>
        <p:nvSpPr>
          <p:cNvPr id="4" name="Slide Number Placeholder 3">
            <a:extLst>
              <a:ext uri="{FF2B5EF4-FFF2-40B4-BE49-F238E27FC236}">
                <a16:creationId xmlns:a16="http://schemas.microsoft.com/office/drawing/2014/main" id="{CCEE5B51-2638-7153-0394-A169518E8CFB}"/>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3258720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0BABA-2B3E-F3B7-B64E-FFD9624C07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FR"/>
          </a:p>
        </p:txBody>
      </p:sp>
      <p:sp>
        <p:nvSpPr>
          <p:cNvPr id="3" name="Content Placeholder 2">
            <a:extLst>
              <a:ext uri="{FF2B5EF4-FFF2-40B4-BE49-F238E27FC236}">
                <a16:creationId xmlns:a16="http://schemas.microsoft.com/office/drawing/2014/main" id="{E0012CA8-6CA4-F8E6-8074-F922C0248F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Text Placeholder 3">
            <a:extLst>
              <a:ext uri="{FF2B5EF4-FFF2-40B4-BE49-F238E27FC236}">
                <a16:creationId xmlns:a16="http://schemas.microsoft.com/office/drawing/2014/main" id="{64606328-06E0-25BC-FF12-036399FE12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F6F66E3-380E-C03F-9754-4DF0E606E6D4}"/>
              </a:ext>
            </a:extLst>
          </p:cNvPr>
          <p:cNvSpPr>
            <a:spLocks noGrp="1"/>
          </p:cNvSpPr>
          <p:nvPr>
            <p:ph type="dt" sz="half" idx="10"/>
          </p:nvPr>
        </p:nvSpPr>
        <p:spPr/>
        <p:txBody>
          <a:bodyPr/>
          <a:lstStyle/>
          <a:p>
            <a:fld id="{67AEB2F1-BE79-9540-B7F0-8F710CEB4BA4}" type="datetime1">
              <a:rPr lang="fr-FR" smtClean="0"/>
              <a:t>30/06/2026</a:t>
            </a:fld>
            <a:endParaRPr lang="en-FR"/>
          </a:p>
        </p:txBody>
      </p:sp>
      <p:sp>
        <p:nvSpPr>
          <p:cNvPr id="6" name="Footer Placeholder 5">
            <a:extLst>
              <a:ext uri="{FF2B5EF4-FFF2-40B4-BE49-F238E27FC236}">
                <a16:creationId xmlns:a16="http://schemas.microsoft.com/office/drawing/2014/main" id="{EDB519B9-0EAA-3E9A-1F49-7A834ED1EBB7}"/>
              </a:ext>
            </a:extLst>
          </p:cNvPr>
          <p:cNvSpPr>
            <a:spLocks noGrp="1"/>
          </p:cNvSpPr>
          <p:nvPr>
            <p:ph type="ftr" sz="quarter" idx="11"/>
          </p:nvPr>
        </p:nvSpPr>
        <p:spPr/>
        <p:txBody>
          <a:bodyPr/>
          <a:lstStyle/>
          <a:p>
            <a:r>
              <a:rPr lang="en-GB"/>
              <a:t>Workshop: Digital twins for cities facing risks and crises</a:t>
            </a:r>
            <a:endParaRPr lang="en-FR"/>
          </a:p>
        </p:txBody>
      </p:sp>
      <p:sp>
        <p:nvSpPr>
          <p:cNvPr id="7" name="Slide Number Placeholder 6">
            <a:extLst>
              <a:ext uri="{FF2B5EF4-FFF2-40B4-BE49-F238E27FC236}">
                <a16:creationId xmlns:a16="http://schemas.microsoft.com/office/drawing/2014/main" id="{A77886B3-051B-AD27-01E1-BD0EA8EC44A7}"/>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1580059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ECED-3566-06E9-021D-6F23A5A568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FR"/>
          </a:p>
        </p:txBody>
      </p:sp>
      <p:sp>
        <p:nvSpPr>
          <p:cNvPr id="3" name="Picture Placeholder 2">
            <a:extLst>
              <a:ext uri="{FF2B5EF4-FFF2-40B4-BE49-F238E27FC236}">
                <a16:creationId xmlns:a16="http://schemas.microsoft.com/office/drawing/2014/main" id="{26A90B66-2A5F-19B7-BE7F-514152D291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FR"/>
          </a:p>
        </p:txBody>
      </p:sp>
      <p:sp>
        <p:nvSpPr>
          <p:cNvPr id="4" name="Text Placeholder 3">
            <a:extLst>
              <a:ext uri="{FF2B5EF4-FFF2-40B4-BE49-F238E27FC236}">
                <a16:creationId xmlns:a16="http://schemas.microsoft.com/office/drawing/2014/main" id="{4404937A-B776-9D94-9ED9-10533A2E7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69F8D4-C6D4-3C06-1634-9B677BF37873}"/>
              </a:ext>
            </a:extLst>
          </p:cNvPr>
          <p:cNvSpPr>
            <a:spLocks noGrp="1"/>
          </p:cNvSpPr>
          <p:nvPr>
            <p:ph type="dt" sz="half" idx="10"/>
          </p:nvPr>
        </p:nvSpPr>
        <p:spPr/>
        <p:txBody>
          <a:bodyPr/>
          <a:lstStyle/>
          <a:p>
            <a:fld id="{F1521BF3-05E1-6B41-B42A-3E10E568E215}" type="datetime1">
              <a:rPr lang="fr-FR" smtClean="0"/>
              <a:t>30/06/2026</a:t>
            </a:fld>
            <a:endParaRPr lang="en-FR"/>
          </a:p>
        </p:txBody>
      </p:sp>
      <p:sp>
        <p:nvSpPr>
          <p:cNvPr id="6" name="Footer Placeholder 5">
            <a:extLst>
              <a:ext uri="{FF2B5EF4-FFF2-40B4-BE49-F238E27FC236}">
                <a16:creationId xmlns:a16="http://schemas.microsoft.com/office/drawing/2014/main" id="{B80F89E7-EE7C-7FDD-E0C1-DF519F5081E8}"/>
              </a:ext>
            </a:extLst>
          </p:cNvPr>
          <p:cNvSpPr>
            <a:spLocks noGrp="1"/>
          </p:cNvSpPr>
          <p:nvPr>
            <p:ph type="ftr" sz="quarter" idx="11"/>
          </p:nvPr>
        </p:nvSpPr>
        <p:spPr/>
        <p:txBody>
          <a:bodyPr/>
          <a:lstStyle/>
          <a:p>
            <a:r>
              <a:rPr lang="en-GB"/>
              <a:t>Workshop: Digital twins for cities facing risks and crises</a:t>
            </a:r>
            <a:endParaRPr lang="en-FR"/>
          </a:p>
        </p:txBody>
      </p:sp>
      <p:sp>
        <p:nvSpPr>
          <p:cNvPr id="7" name="Slide Number Placeholder 6">
            <a:extLst>
              <a:ext uri="{FF2B5EF4-FFF2-40B4-BE49-F238E27FC236}">
                <a16:creationId xmlns:a16="http://schemas.microsoft.com/office/drawing/2014/main" id="{9C0BC419-9A03-9702-F11E-581FDF9D03FE}"/>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616284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2869-27F1-384E-4F85-BA1C192F5E47}"/>
              </a:ext>
            </a:extLst>
          </p:cNvPr>
          <p:cNvSpPr>
            <a:spLocks noGrp="1"/>
          </p:cNvSpPr>
          <p:nvPr>
            <p:ph type="title"/>
          </p:nvPr>
        </p:nvSpPr>
        <p:spPr/>
        <p:txBody>
          <a:bodyPr/>
          <a:lstStyle/>
          <a:p>
            <a:r>
              <a:rPr lang="en-GB"/>
              <a:t>Click to edit Master title style</a:t>
            </a:r>
            <a:endParaRPr lang="en-FR"/>
          </a:p>
        </p:txBody>
      </p:sp>
      <p:sp>
        <p:nvSpPr>
          <p:cNvPr id="3" name="Vertical Text Placeholder 2">
            <a:extLst>
              <a:ext uri="{FF2B5EF4-FFF2-40B4-BE49-F238E27FC236}">
                <a16:creationId xmlns:a16="http://schemas.microsoft.com/office/drawing/2014/main" id="{662F5652-DD16-10D2-DA2F-EC3B0926C48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40D0F0D0-5FAA-1C73-D8B0-D18874685BE1}"/>
              </a:ext>
            </a:extLst>
          </p:cNvPr>
          <p:cNvSpPr>
            <a:spLocks noGrp="1"/>
          </p:cNvSpPr>
          <p:nvPr>
            <p:ph type="dt" sz="half" idx="10"/>
          </p:nvPr>
        </p:nvSpPr>
        <p:spPr/>
        <p:txBody>
          <a:bodyPr/>
          <a:lstStyle/>
          <a:p>
            <a:fld id="{094B841A-BE76-3542-B7FF-40435A4978FA}" type="datetime1">
              <a:rPr lang="fr-FR" smtClean="0"/>
              <a:t>30/06/2026</a:t>
            </a:fld>
            <a:endParaRPr lang="en-FR"/>
          </a:p>
        </p:txBody>
      </p:sp>
      <p:sp>
        <p:nvSpPr>
          <p:cNvPr id="5" name="Footer Placeholder 4">
            <a:extLst>
              <a:ext uri="{FF2B5EF4-FFF2-40B4-BE49-F238E27FC236}">
                <a16:creationId xmlns:a16="http://schemas.microsoft.com/office/drawing/2014/main" id="{BEB4FC41-4C89-FD91-3A9E-51EEFC43E1FE}"/>
              </a:ext>
            </a:extLst>
          </p:cNvPr>
          <p:cNvSpPr>
            <a:spLocks noGrp="1"/>
          </p:cNvSpPr>
          <p:nvPr>
            <p:ph type="ftr" sz="quarter" idx="11"/>
          </p:nvPr>
        </p:nvSpPr>
        <p:spPr/>
        <p:txBody>
          <a:bodyPr/>
          <a:lstStyle/>
          <a:p>
            <a:r>
              <a:rPr lang="en-GB"/>
              <a:t>Workshop: Digital twins for cities facing risks and crises</a:t>
            </a:r>
            <a:endParaRPr lang="en-FR"/>
          </a:p>
        </p:txBody>
      </p:sp>
      <p:sp>
        <p:nvSpPr>
          <p:cNvPr id="6" name="Slide Number Placeholder 5">
            <a:extLst>
              <a:ext uri="{FF2B5EF4-FFF2-40B4-BE49-F238E27FC236}">
                <a16:creationId xmlns:a16="http://schemas.microsoft.com/office/drawing/2014/main" id="{2DDF29AC-EE06-FA2D-51AA-7809E742FBB1}"/>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3621962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E5C13-A669-615F-51AA-446E4B25EFB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FR"/>
          </a:p>
        </p:txBody>
      </p:sp>
      <p:sp>
        <p:nvSpPr>
          <p:cNvPr id="3" name="Vertical Text Placeholder 2">
            <a:extLst>
              <a:ext uri="{FF2B5EF4-FFF2-40B4-BE49-F238E27FC236}">
                <a16:creationId xmlns:a16="http://schemas.microsoft.com/office/drawing/2014/main" id="{CDBA8FC0-E98A-6186-3D90-0F88A70FD76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CE86C24C-AA16-18C4-2591-58A9C0066A9B}"/>
              </a:ext>
            </a:extLst>
          </p:cNvPr>
          <p:cNvSpPr>
            <a:spLocks noGrp="1"/>
          </p:cNvSpPr>
          <p:nvPr>
            <p:ph type="dt" sz="half" idx="10"/>
          </p:nvPr>
        </p:nvSpPr>
        <p:spPr/>
        <p:txBody>
          <a:bodyPr/>
          <a:lstStyle/>
          <a:p>
            <a:fld id="{7BA0A222-2839-7A47-AA9F-4D11C534B07D}" type="datetime1">
              <a:rPr lang="fr-FR" smtClean="0"/>
              <a:t>30/06/2026</a:t>
            </a:fld>
            <a:endParaRPr lang="en-FR"/>
          </a:p>
        </p:txBody>
      </p:sp>
      <p:sp>
        <p:nvSpPr>
          <p:cNvPr id="5" name="Footer Placeholder 4">
            <a:extLst>
              <a:ext uri="{FF2B5EF4-FFF2-40B4-BE49-F238E27FC236}">
                <a16:creationId xmlns:a16="http://schemas.microsoft.com/office/drawing/2014/main" id="{5E985F7C-C36F-6A46-3BDD-853B06E898FC}"/>
              </a:ext>
            </a:extLst>
          </p:cNvPr>
          <p:cNvSpPr>
            <a:spLocks noGrp="1"/>
          </p:cNvSpPr>
          <p:nvPr>
            <p:ph type="ftr" sz="quarter" idx="11"/>
          </p:nvPr>
        </p:nvSpPr>
        <p:spPr/>
        <p:txBody>
          <a:bodyPr/>
          <a:lstStyle/>
          <a:p>
            <a:r>
              <a:rPr lang="en-GB"/>
              <a:t>Workshop: Digital twins for cities facing risks and crises</a:t>
            </a:r>
            <a:endParaRPr lang="en-FR"/>
          </a:p>
        </p:txBody>
      </p:sp>
      <p:sp>
        <p:nvSpPr>
          <p:cNvPr id="6" name="Slide Number Placeholder 5">
            <a:extLst>
              <a:ext uri="{FF2B5EF4-FFF2-40B4-BE49-F238E27FC236}">
                <a16:creationId xmlns:a16="http://schemas.microsoft.com/office/drawing/2014/main" id="{78F348D1-453A-E283-EDD6-C2C019E043AD}"/>
              </a:ext>
            </a:extLst>
          </p:cNvPr>
          <p:cNvSpPr>
            <a:spLocks noGrp="1"/>
          </p:cNvSpPr>
          <p:nvPr>
            <p:ph type="sldNum" sz="quarter" idx="12"/>
          </p:nvPr>
        </p:nvSpPr>
        <p:spPr/>
        <p:txBody>
          <a:bodyPr/>
          <a:lstStyle/>
          <a:p>
            <a:fld id="{5B3189AA-B002-954D-9F97-AE9F16A857C1}" type="slidenum">
              <a:rPr lang="en-FR" smtClean="0"/>
              <a:t>‹#›</a:t>
            </a:fld>
            <a:endParaRPr lang="en-FR"/>
          </a:p>
        </p:txBody>
      </p:sp>
    </p:spTree>
    <p:extLst>
      <p:ext uri="{BB962C8B-B14F-4D97-AF65-F5344CB8AC3E}">
        <p14:creationId xmlns:p14="http://schemas.microsoft.com/office/powerpoint/2010/main" val="2268634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5E22CB-AFA4-9860-C3C2-100AC4B721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FR"/>
          </a:p>
        </p:txBody>
      </p:sp>
      <p:sp>
        <p:nvSpPr>
          <p:cNvPr id="3" name="Text Placeholder 2">
            <a:extLst>
              <a:ext uri="{FF2B5EF4-FFF2-40B4-BE49-F238E27FC236}">
                <a16:creationId xmlns:a16="http://schemas.microsoft.com/office/drawing/2014/main" id="{E6DFFD95-C994-DDFD-75C4-14084A7922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21540D62-0D6F-DFFF-747D-EE363CFE89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A28B27-C830-204D-BA15-5F981C8803CD}" type="datetime1">
              <a:rPr lang="fr-FR" smtClean="0"/>
              <a:t>30/06/2026</a:t>
            </a:fld>
            <a:endParaRPr lang="en-FR"/>
          </a:p>
        </p:txBody>
      </p:sp>
      <p:sp>
        <p:nvSpPr>
          <p:cNvPr id="5" name="Footer Placeholder 4">
            <a:extLst>
              <a:ext uri="{FF2B5EF4-FFF2-40B4-BE49-F238E27FC236}">
                <a16:creationId xmlns:a16="http://schemas.microsoft.com/office/drawing/2014/main" id="{F4AB99FA-D8D2-672B-0D42-74F384BAEE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Workshop: Digital twins for cities facing risks and crises</a:t>
            </a:r>
            <a:endParaRPr lang="en-FR"/>
          </a:p>
        </p:txBody>
      </p:sp>
      <p:sp>
        <p:nvSpPr>
          <p:cNvPr id="6" name="Slide Number Placeholder 5">
            <a:extLst>
              <a:ext uri="{FF2B5EF4-FFF2-40B4-BE49-F238E27FC236}">
                <a16:creationId xmlns:a16="http://schemas.microsoft.com/office/drawing/2014/main" id="{58154274-7030-9A61-D312-292AF551B7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3189AA-B002-954D-9F97-AE9F16A857C1}" type="slidenum">
              <a:rPr lang="en-FR" smtClean="0"/>
              <a:t>‹#›</a:t>
            </a:fld>
            <a:endParaRPr lang="en-FR"/>
          </a:p>
        </p:txBody>
      </p:sp>
    </p:spTree>
    <p:extLst>
      <p:ext uri="{BB962C8B-B14F-4D97-AF65-F5344CB8AC3E}">
        <p14:creationId xmlns:p14="http://schemas.microsoft.com/office/powerpoint/2010/main" val="21876607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e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jpeg"/><Relationship Id="rId10" Type="http://schemas.openxmlformats.org/officeDocument/2006/relationships/image" Target="../media/image8.png"/><Relationship Id="rId4" Type="http://schemas.openxmlformats.org/officeDocument/2006/relationships/image" Target="../media/image2.jpg"/><Relationship Id="rId9" Type="http://schemas.openxmlformats.org/officeDocument/2006/relationships/image" Target="../media/image7.png"/><Relationship Id="rId14" Type="http://schemas.openxmlformats.org/officeDocument/2006/relationships/image" Target="../media/image12.jpeg"/></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3.jpeg"/><Relationship Id="rId11" Type="http://schemas.openxmlformats.org/officeDocument/2006/relationships/image" Target="../media/image28.jpeg"/><Relationship Id="rId5" Type="http://schemas.openxmlformats.org/officeDocument/2006/relationships/image" Target="../media/image22.jpeg"/><Relationship Id="rId10" Type="http://schemas.openxmlformats.org/officeDocument/2006/relationships/image" Target="../media/image27.jpeg"/><Relationship Id="rId4" Type="http://schemas.openxmlformats.org/officeDocument/2006/relationships/image" Target="../media/image21.jpeg"/><Relationship Id="rId9" Type="http://schemas.openxmlformats.org/officeDocument/2006/relationships/image" Target="../media/image2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jpeg"/></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1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9.jpeg"/><Relationship Id="rId7" Type="http://schemas.openxmlformats.org/officeDocument/2006/relationships/image" Target="../media/image42.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1.png"/><Relationship Id="rId5" Type="http://schemas.microsoft.com/office/2007/relationships/hdphoto" Target="../media/hdphoto1.wdp"/><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image" Target="../media/image44.jpeg"/><Relationship Id="rId7" Type="http://schemas.openxmlformats.org/officeDocument/2006/relationships/image" Target="../media/image48.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7.jpeg"/><Relationship Id="rId5" Type="http://schemas.openxmlformats.org/officeDocument/2006/relationships/image" Target="../media/image46.png"/><Relationship Id="rId4" Type="http://schemas.openxmlformats.org/officeDocument/2006/relationships/image" Target="../media/image45.jpeg"/><Relationship Id="rId9" Type="http://schemas.openxmlformats.org/officeDocument/2006/relationships/image" Target="../media/image50.jpeg"/></Relationships>
</file>

<file path=ppt/slides/_rels/slide1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53.jpeg"/><Relationship Id="rId4" Type="http://schemas.openxmlformats.org/officeDocument/2006/relationships/image" Target="../media/image52.jpeg"/></Relationships>
</file>

<file path=ppt/slides/_rels/slide1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1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59.jpeg"/><Relationship Id="rId4" Type="http://schemas.openxmlformats.org/officeDocument/2006/relationships/image" Target="../media/image58.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16.png"/><Relationship Id="rId5" Type="http://schemas.openxmlformats.org/officeDocument/2006/relationships/image" Target="../media/image60.png"/><Relationship Id="rId4"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62.png"/></Relationships>
</file>

<file path=ppt/slides/_rels/slide2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24.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image" Target="../media/image71.png"/><Relationship Id="rId7" Type="http://schemas.openxmlformats.org/officeDocument/2006/relationships/image" Target="../media/image74.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73.jpeg"/><Relationship Id="rId4" Type="http://schemas.openxmlformats.org/officeDocument/2006/relationships/image" Target="../media/image72.jpeg"/></Relationships>
</file>

<file path=ppt/slides/_rels/slide2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30.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image" Target="../media/image76.png"/><Relationship Id="rId7" Type="http://schemas.openxmlformats.org/officeDocument/2006/relationships/image" Target="../media/image84.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31.xml.rels><?xml version="1.0" encoding="UTF-8" standalone="yes"?>
<Relationships xmlns="http://schemas.openxmlformats.org/package/2006/relationships"><Relationship Id="rId8" Type="http://schemas.openxmlformats.org/officeDocument/2006/relationships/image" Target="../media/image90.jpeg"/><Relationship Id="rId3" Type="http://schemas.openxmlformats.org/officeDocument/2006/relationships/image" Target="../media/image76.png"/><Relationship Id="rId7" Type="http://schemas.openxmlformats.org/officeDocument/2006/relationships/image" Target="../media/image89.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88.png"/><Relationship Id="rId5" Type="http://schemas.openxmlformats.org/officeDocument/2006/relationships/image" Target="../media/image87.png"/><Relationship Id="rId10" Type="http://schemas.openxmlformats.org/officeDocument/2006/relationships/image" Target="../media/image92.png"/><Relationship Id="rId4" Type="http://schemas.openxmlformats.org/officeDocument/2006/relationships/image" Target="../media/image86.png"/><Relationship Id="rId9" Type="http://schemas.openxmlformats.org/officeDocument/2006/relationships/image" Target="../media/image91.jpeg"/></Relationships>
</file>

<file path=ppt/slides/_rels/slide32.xml.rels><?xml version="1.0" encoding="UTF-8" standalone="yes"?>
<Relationships xmlns="http://schemas.openxmlformats.org/package/2006/relationships"><Relationship Id="rId8" Type="http://schemas.openxmlformats.org/officeDocument/2006/relationships/image" Target="../media/image97.jpeg"/><Relationship Id="rId3" Type="http://schemas.openxmlformats.org/officeDocument/2006/relationships/image" Target="../media/image76.png"/><Relationship Id="rId7" Type="http://schemas.openxmlformats.org/officeDocument/2006/relationships/image" Target="../media/image96.jpe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95.png"/><Relationship Id="rId5" Type="http://schemas.openxmlformats.org/officeDocument/2006/relationships/image" Target="../media/image94.png"/><Relationship Id="rId10" Type="http://schemas.openxmlformats.org/officeDocument/2006/relationships/image" Target="../media/image99.jpeg"/><Relationship Id="rId4" Type="http://schemas.openxmlformats.org/officeDocument/2006/relationships/image" Target="../media/image93.png"/><Relationship Id="rId9" Type="http://schemas.openxmlformats.org/officeDocument/2006/relationships/image" Target="../media/image98.png"/></Relationships>
</file>

<file path=ppt/slides/_rels/slide33.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76.png"/><Relationship Id="rId7" Type="http://schemas.openxmlformats.org/officeDocument/2006/relationships/image" Target="../media/image103.png"/><Relationship Id="rId12" Type="http://schemas.openxmlformats.org/officeDocument/2006/relationships/image" Target="../media/image108.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102.png"/><Relationship Id="rId11" Type="http://schemas.openxmlformats.org/officeDocument/2006/relationships/image" Target="../media/image107.jpeg"/><Relationship Id="rId5" Type="http://schemas.openxmlformats.org/officeDocument/2006/relationships/image" Target="../media/image101.png"/><Relationship Id="rId10" Type="http://schemas.openxmlformats.org/officeDocument/2006/relationships/image" Target="../media/image106.jpeg"/><Relationship Id="rId4" Type="http://schemas.openxmlformats.org/officeDocument/2006/relationships/image" Target="../media/image100.png"/><Relationship Id="rId9" Type="http://schemas.openxmlformats.org/officeDocument/2006/relationships/image" Target="../media/image105.png"/></Relationships>
</file>

<file path=ppt/slides/_rels/slide3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35.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112.png"/><Relationship Id="rId7" Type="http://schemas.openxmlformats.org/officeDocument/2006/relationships/image" Target="../media/image116.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 Id="rId9" Type="http://schemas.openxmlformats.org/officeDocument/2006/relationships/image" Target="../media/image118.png"/></Relationships>
</file>

<file path=ppt/slides/_rels/slide36.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120.png"/></Relationships>
</file>

<file path=ppt/slides/_rels/slide3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122.png"/><Relationship Id="rId4" Type="http://schemas.openxmlformats.org/officeDocument/2006/relationships/image" Target="../media/image108.png"/></Relationships>
</file>

<file path=ppt/slides/_rels/slide38.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28.png"/><Relationship Id="rId5" Type="http://schemas.openxmlformats.org/officeDocument/2006/relationships/image" Target="../media/image127.png"/><Relationship Id="rId4" Type="http://schemas.openxmlformats.org/officeDocument/2006/relationships/image" Target="../media/image126.png"/></Relationships>
</file>

<file path=ppt/slides/_rels/slide40.xml.rels><?xml version="1.0" encoding="UTF-8" standalone="yes"?>
<Relationships xmlns="http://schemas.openxmlformats.org/package/2006/relationships"><Relationship Id="rId8" Type="http://schemas.openxmlformats.org/officeDocument/2006/relationships/notesSlide" Target="../notesSlides/notesSlide33.xml"/><Relationship Id="rId3" Type="http://schemas.microsoft.com/office/2007/relationships/media" Target="../media/media3.mov"/><Relationship Id="rId7" Type="http://schemas.openxmlformats.org/officeDocument/2006/relationships/slideLayout" Target="../slideLayouts/slideLayout7.xml"/><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video" Target="../media/media4.mov"/><Relationship Id="rId11" Type="http://schemas.openxmlformats.org/officeDocument/2006/relationships/image" Target="../media/image131.png"/><Relationship Id="rId5" Type="http://schemas.microsoft.com/office/2007/relationships/media" Target="../media/media4.mov"/><Relationship Id="rId10" Type="http://schemas.openxmlformats.org/officeDocument/2006/relationships/image" Target="../media/image130.png"/><Relationship Id="rId4" Type="http://schemas.openxmlformats.org/officeDocument/2006/relationships/video" Target="../media/media3.mov"/><Relationship Id="rId9" Type="http://schemas.openxmlformats.org/officeDocument/2006/relationships/image" Target="../media/image129.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ov"/><Relationship Id="rId1" Type="http://schemas.microsoft.com/office/2007/relationships/media" Target="../media/media5.mov"/><Relationship Id="rId4" Type="http://schemas.openxmlformats.org/officeDocument/2006/relationships/image" Target="../media/image132.png"/></Relationships>
</file>

<file path=ppt/slides/_rels/slide42.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135.png"/><Relationship Id="rId4" Type="http://schemas.openxmlformats.org/officeDocument/2006/relationships/image" Target="../media/image134.png"/></Relationships>
</file>

<file path=ppt/slides/_rels/slide43.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4.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e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image" Target="../media/image10.jpeg"/><Relationship Id="rId2" Type="http://schemas.openxmlformats.org/officeDocument/2006/relationships/notesSlide" Target="../notesSlides/notesSlide36.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jpeg"/><Relationship Id="rId10" Type="http://schemas.openxmlformats.org/officeDocument/2006/relationships/image" Target="../media/image8.png"/><Relationship Id="rId4" Type="http://schemas.openxmlformats.org/officeDocument/2006/relationships/image" Target="../media/image2.jp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2738437" y="1874581"/>
            <a:ext cx="6715125"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682A42E-9933-073C-2976-A000747A7DA7}"/>
              </a:ext>
            </a:extLst>
          </p:cNvPr>
          <p:cNvSpPr txBox="1"/>
          <p:nvPr/>
        </p:nvSpPr>
        <p:spPr>
          <a:xfrm>
            <a:off x="3217600" y="3389440"/>
            <a:ext cx="5043155" cy="1846659"/>
          </a:xfrm>
          <a:prstGeom prst="rect">
            <a:avLst/>
          </a:prstGeom>
          <a:noFill/>
        </p:spPr>
        <p:txBody>
          <a:bodyPr wrap="square" lIns="91440" tIns="45720" rIns="91440" bIns="45720" rtlCol="0" anchor="t">
            <a:spAutoFit/>
          </a:bodyPr>
          <a:lstStyle/>
          <a:p>
            <a:pPr marL="0" indent="0" algn="ctr">
              <a:buFont typeface="Arial" panose="020B0604020202020204" pitchFamily="34" charset="0"/>
              <a:buNone/>
            </a:pPr>
            <a:r>
              <a:rPr lang="en-GB" sz="2000" dirty="0">
                <a:latin typeface="Times New Roman"/>
                <a:ea typeface="+mj-ea"/>
                <a:cs typeface="Times New Roman"/>
              </a:rPr>
              <a:t>Prof. </a:t>
            </a:r>
            <a:r>
              <a:rPr lang="en-GB" sz="2000" b="0" i="0" dirty="0">
                <a:effectLst/>
                <a:latin typeface="Times New Roman"/>
                <a:cs typeface="Times New Roman"/>
              </a:rPr>
              <a:t>Julie Dugdale, </a:t>
            </a:r>
          </a:p>
          <a:p>
            <a:pPr marL="0" indent="0" algn="ctr">
              <a:buFont typeface="Arial" panose="020B0604020202020204" pitchFamily="34" charset="0"/>
              <a:buNone/>
            </a:pPr>
            <a:r>
              <a:rPr lang="en-GB" b="0" i="0" dirty="0">
                <a:effectLst/>
                <a:latin typeface="Times New Roman"/>
                <a:cs typeface="Times New Roman"/>
              </a:rPr>
              <a:t>University Grenoble Alps</a:t>
            </a:r>
          </a:p>
          <a:p>
            <a:pPr marL="0" indent="0" algn="ctr">
              <a:buFont typeface="Arial" panose="020B0604020202020204" pitchFamily="34" charset="0"/>
              <a:buNone/>
            </a:pPr>
            <a:endParaRPr lang="en-GB" sz="1200" dirty="0">
              <a:latin typeface="Times New Roman"/>
              <a:cs typeface="Times New Roman"/>
            </a:endParaRPr>
          </a:p>
          <a:p>
            <a:pPr marL="0" indent="0" algn="ctr">
              <a:buFont typeface="Arial" panose="020B0604020202020204" pitchFamily="34" charset="0"/>
              <a:buNone/>
            </a:pPr>
            <a:r>
              <a:rPr lang="en-GB" sz="1600" dirty="0" err="1">
                <a:latin typeface="Times New Roman"/>
                <a:cs typeface="Times New Roman"/>
              </a:rPr>
              <a:t>Julie.Dugdale@imag.fr</a:t>
            </a:r>
            <a:endParaRPr lang="en-GB" sz="1600" b="0" i="0" dirty="0">
              <a:effectLst/>
              <a:latin typeface="Times New Roman"/>
              <a:cs typeface="Times New Roman"/>
            </a:endParaRPr>
          </a:p>
          <a:p>
            <a:pPr algn="ctr"/>
            <a:r>
              <a:rPr lang="en-GB" sz="1600" dirty="0"/>
              <a:t>https://</a:t>
            </a:r>
            <a:r>
              <a:rPr lang="en-GB" sz="1600" dirty="0" err="1"/>
              <a:t>lig-membres.imag.fr</a:t>
            </a:r>
            <a:r>
              <a:rPr lang="en-GB" sz="1600" dirty="0"/>
              <a:t>/</a:t>
            </a:r>
            <a:r>
              <a:rPr lang="en-GB" sz="1600" dirty="0" err="1"/>
              <a:t>dugdale</a:t>
            </a:r>
            <a:r>
              <a:rPr lang="en-GB" sz="1600" dirty="0"/>
              <a:t>/</a:t>
            </a:r>
            <a:endParaRPr lang="en-FR" sz="1600" dirty="0"/>
          </a:p>
          <a:p>
            <a:pPr marL="0" indent="0" algn="ctr">
              <a:buFont typeface="Arial" panose="020B0604020202020204" pitchFamily="34" charset="0"/>
              <a:buNone/>
            </a:pPr>
            <a:endParaRPr lang="en-GB" sz="1400" b="0" i="0" u="sng" dirty="0">
              <a:effectLst/>
              <a:latin typeface="Times New Roman"/>
              <a:cs typeface="Times New Roman"/>
            </a:endParaRPr>
          </a:p>
          <a:p>
            <a:pPr marL="0" indent="0" algn="r">
              <a:buFont typeface="Arial" panose="020B0604020202020204" pitchFamily="34" charset="0"/>
              <a:buNone/>
            </a:pPr>
            <a:endParaRPr lang="en-GB" sz="1400" b="0" i="0" dirty="0">
              <a:solidFill>
                <a:srgbClr val="424242"/>
              </a:solidFill>
              <a:effectLst/>
              <a:latin typeface="Times New Roman"/>
              <a:cs typeface="Times New Roman"/>
            </a:endParaRPr>
          </a:p>
        </p:txBody>
      </p:sp>
      <p:pic>
        <p:nvPicPr>
          <p:cNvPr id="1030" name="Picture 6" descr="Grenoble – Swansea Resilience Conference - International ...">
            <a:extLst>
              <a:ext uri="{FF2B5EF4-FFF2-40B4-BE49-F238E27FC236}">
                <a16:creationId xmlns:a16="http://schemas.microsoft.com/office/drawing/2014/main" id="{8E9B2CAF-98C2-A883-95C9-A3C585BA0A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012" y="6302058"/>
            <a:ext cx="1344835" cy="712366"/>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5E0430C4-C394-C46E-4B97-806261AC6545}"/>
              </a:ext>
            </a:extLst>
          </p:cNvPr>
          <p:cNvSpPr txBox="1"/>
          <p:nvPr/>
        </p:nvSpPr>
        <p:spPr>
          <a:xfrm>
            <a:off x="-10500" y="2050882"/>
            <a:ext cx="11770285" cy="954107"/>
          </a:xfrm>
          <a:prstGeom prst="rect">
            <a:avLst/>
          </a:prstGeom>
          <a:noFill/>
        </p:spPr>
        <p:txBody>
          <a:bodyPr wrap="square" rtlCol="0">
            <a:spAutoFit/>
          </a:bodyPr>
          <a:lstStyle/>
          <a:p>
            <a:pPr algn="ctr"/>
            <a:r>
              <a:rPr lang="en-GB" sz="2800" dirty="0"/>
              <a:t>When Simulations Get People Wrong –</a:t>
            </a:r>
          </a:p>
          <a:p>
            <a:pPr algn="ctr"/>
            <a:r>
              <a:rPr lang="en-GB" sz="2800" dirty="0"/>
              <a:t>Human Behaviour Modelling and Simulation for Evacuation</a:t>
            </a:r>
            <a:endParaRPr lang="en-FR" dirty="0"/>
          </a:p>
        </p:txBody>
      </p:sp>
      <p:pic>
        <p:nvPicPr>
          <p:cNvPr id="4" name="Picture 3">
            <a:extLst>
              <a:ext uri="{FF2B5EF4-FFF2-40B4-BE49-F238E27FC236}">
                <a16:creationId xmlns:a16="http://schemas.microsoft.com/office/drawing/2014/main" id="{1514F94A-41C1-D30D-7212-7EC01F1AA2FE}"/>
              </a:ext>
            </a:extLst>
          </p:cNvPr>
          <p:cNvPicPr>
            <a:picLocks noChangeAspect="1"/>
          </p:cNvPicPr>
          <p:nvPr/>
        </p:nvPicPr>
        <p:blipFill>
          <a:blip r:embed="rId4"/>
          <a:stretch>
            <a:fillRect/>
          </a:stretch>
        </p:blipFill>
        <p:spPr>
          <a:xfrm>
            <a:off x="3075293" y="6286822"/>
            <a:ext cx="839847" cy="562051"/>
          </a:xfrm>
          <a:prstGeom prst="rect">
            <a:avLst/>
          </a:prstGeom>
        </p:spPr>
      </p:pic>
      <p:pic>
        <p:nvPicPr>
          <p:cNvPr id="1028" name="Picture 4" descr="Live Blog: Yaan earthquake | South China Morning Post">
            <a:extLst>
              <a:ext uri="{FF2B5EF4-FFF2-40B4-BE49-F238E27FC236}">
                <a16:creationId xmlns:a16="http://schemas.microsoft.com/office/drawing/2014/main" id="{EE9F0F22-D89B-5F92-08F8-F4C388464F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276" y="3302959"/>
            <a:ext cx="3475486" cy="182463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Driving Through Flood Water... What you need to know! - Gwyndaf Evans,  Dolgellau, Gwynedd">
            <a:extLst>
              <a:ext uri="{FF2B5EF4-FFF2-40B4-BE49-F238E27FC236}">
                <a16:creationId xmlns:a16="http://schemas.microsoft.com/office/drawing/2014/main" id="{74AAB3ED-917F-22FA-8833-C43F0EE66F2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43150" y="3763603"/>
            <a:ext cx="3016081" cy="22276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at To Know About Wildfire Insurance – Forbes Advisor">
            <a:extLst>
              <a:ext uri="{FF2B5EF4-FFF2-40B4-BE49-F238E27FC236}">
                <a16:creationId xmlns:a16="http://schemas.microsoft.com/office/drawing/2014/main" id="{65C774BD-977F-A089-DEE5-6D9B9820450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04" y="4787748"/>
            <a:ext cx="2940872" cy="165289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Quakes crack buildings, panic tourists in Philippine town">
            <a:extLst>
              <a:ext uri="{FF2B5EF4-FFF2-40B4-BE49-F238E27FC236}">
                <a16:creationId xmlns:a16="http://schemas.microsoft.com/office/drawing/2014/main" id="{6477E507-0844-F245-6709-89D4F5EBD5C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60070" y="3275127"/>
            <a:ext cx="2688314" cy="1509936"/>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D92D53EE-AA48-2945-C9FF-074BCABDD4D5}"/>
              </a:ext>
            </a:extLst>
          </p:cNvPr>
          <p:cNvGrpSpPr/>
          <p:nvPr/>
        </p:nvGrpSpPr>
        <p:grpSpPr>
          <a:xfrm>
            <a:off x="3962932" y="4806090"/>
            <a:ext cx="3712237" cy="2042783"/>
            <a:chOff x="7050536" y="1052043"/>
            <a:chExt cx="4930647" cy="2802874"/>
          </a:xfrm>
        </p:grpSpPr>
        <p:pic>
          <p:nvPicPr>
            <p:cNvPr id="10" name="Picture 9">
              <a:extLst>
                <a:ext uri="{FF2B5EF4-FFF2-40B4-BE49-F238E27FC236}">
                  <a16:creationId xmlns:a16="http://schemas.microsoft.com/office/drawing/2014/main" id="{FDE71D31-F103-EE6F-5F58-717E0A13BD9B}"/>
                </a:ext>
              </a:extLst>
            </p:cNvPr>
            <p:cNvPicPr>
              <a:picLocks noChangeAspect="1"/>
            </p:cNvPicPr>
            <p:nvPr/>
          </p:nvPicPr>
          <p:blipFill>
            <a:blip r:embed="rId9"/>
            <a:stretch>
              <a:fillRect/>
            </a:stretch>
          </p:blipFill>
          <p:spPr>
            <a:xfrm>
              <a:off x="7050536" y="1052043"/>
              <a:ext cx="4930647" cy="2802874"/>
            </a:xfrm>
            <a:prstGeom prst="rect">
              <a:avLst/>
            </a:prstGeom>
          </p:spPr>
        </p:pic>
        <p:cxnSp>
          <p:nvCxnSpPr>
            <p:cNvPr id="12" name="Straight Arrow Connector 11">
              <a:extLst>
                <a:ext uri="{FF2B5EF4-FFF2-40B4-BE49-F238E27FC236}">
                  <a16:creationId xmlns:a16="http://schemas.microsoft.com/office/drawing/2014/main" id="{79F41EC5-1D26-8D15-9968-D169BE93FE53}"/>
                </a:ext>
              </a:extLst>
            </p:cNvPr>
            <p:cNvCxnSpPr/>
            <p:nvPr/>
          </p:nvCxnSpPr>
          <p:spPr>
            <a:xfrm flipH="1" flipV="1">
              <a:off x="10549054" y="2906224"/>
              <a:ext cx="386575" cy="81775"/>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E1BC8F36-251F-16FB-32B1-C83ADCF0F273}"/>
                </a:ext>
              </a:extLst>
            </p:cNvPr>
            <p:cNvCxnSpPr>
              <a:cxnSpLocks/>
            </p:cNvCxnSpPr>
            <p:nvPr/>
          </p:nvCxnSpPr>
          <p:spPr>
            <a:xfrm flipH="1">
              <a:off x="7328210" y="3344253"/>
              <a:ext cx="538977" cy="6842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A2EF297-CAAE-DB4A-1C4A-98D6A334C9F1}"/>
                </a:ext>
              </a:extLst>
            </p:cNvPr>
            <p:cNvCxnSpPr>
              <a:cxnSpLocks/>
            </p:cNvCxnSpPr>
            <p:nvPr/>
          </p:nvCxnSpPr>
          <p:spPr>
            <a:xfrm flipH="1" flipV="1">
              <a:off x="8192429" y="2486044"/>
              <a:ext cx="423749" cy="15475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FDD4D46-5094-A129-2C4C-FF787F17EF3D}"/>
                </a:ext>
              </a:extLst>
            </p:cNvPr>
            <p:cNvCxnSpPr>
              <a:cxnSpLocks/>
            </p:cNvCxnSpPr>
            <p:nvPr/>
          </p:nvCxnSpPr>
          <p:spPr>
            <a:xfrm flipH="1" flipV="1">
              <a:off x="9426498" y="2677713"/>
              <a:ext cx="423749" cy="15475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550CFF6-6B57-8621-AA87-CFDFA825CA17}"/>
                </a:ext>
              </a:extLst>
            </p:cNvPr>
            <p:cNvCxnSpPr>
              <a:cxnSpLocks/>
            </p:cNvCxnSpPr>
            <p:nvPr/>
          </p:nvCxnSpPr>
          <p:spPr>
            <a:xfrm flipH="1" flipV="1">
              <a:off x="7166517" y="2370965"/>
              <a:ext cx="288073" cy="115079"/>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03C624B-BC33-37CB-3384-69DEA33C5C4E}"/>
                </a:ext>
              </a:extLst>
            </p:cNvPr>
            <p:cNvCxnSpPr>
              <a:cxnSpLocks/>
            </p:cNvCxnSpPr>
            <p:nvPr/>
          </p:nvCxnSpPr>
          <p:spPr>
            <a:xfrm flipH="1" flipV="1">
              <a:off x="7790985" y="1820008"/>
              <a:ext cx="76203" cy="11156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9FC3B26B-D600-DD60-554C-38573DC96332}"/>
                </a:ext>
              </a:extLst>
            </p:cNvPr>
            <p:cNvCxnSpPr>
              <a:cxnSpLocks/>
            </p:cNvCxnSpPr>
            <p:nvPr/>
          </p:nvCxnSpPr>
          <p:spPr>
            <a:xfrm flipH="1" flipV="1">
              <a:off x="9214624" y="3479487"/>
              <a:ext cx="423749" cy="15475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B28A9A4-95E0-CE66-4575-C19592DBCABD}"/>
                </a:ext>
              </a:extLst>
            </p:cNvPr>
            <p:cNvCxnSpPr>
              <a:cxnSpLocks/>
            </p:cNvCxnSpPr>
            <p:nvPr/>
          </p:nvCxnSpPr>
          <p:spPr>
            <a:xfrm flipH="1">
              <a:off x="10080702" y="2043864"/>
              <a:ext cx="215592" cy="6882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C4B61672-614A-FC21-B800-82591EEB5B5E}"/>
                </a:ext>
              </a:extLst>
            </p:cNvPr>
            <p:cNvCxnSpPr>
              <a:cxnSpLocks/>
            </p:cNvCxnSpPr>
            <p:nvPr/>
          </p:nvCxnSpPr>
          <p:spPr>
            <a:xfrm flipH="1" flipV="1">
              <a:off x="8887520" y="1979133"/>
              <a:ext cx="327104" cy="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E49C14DF-34E9-26C7-3BF1-60390B35BFDB}"/>
                </a:ext>
              </a:extLst>
            </p:cNvPr>
            <p:cNvCxnSpPr/>
            <p:nvPr/>
          </p:nvCxnSpPr>
          <p:spPr>
            <a:xfrm flipH="1" flipV="1">
              <a:off x="10742341" y="3593354"/>
              <a:ext cx="386575" cy="81775"/>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A22B5E2-570D-5510-B304-A4450CD8668A}"/>
                </a:ext>
              </a:extLst>
            </p:cNvPr>
            <p:cNvCxnSpPr>
              <a:cxnSpLocks/>
            </p:cNvCxnSpPr>
            <p:nvPr/>
          </p:nvCxnSpPr>
          <p:spPr>
            <a:xfrm flipH="1" flipV="1">
              <a:off x="9277815" y="2112684"/>
              <a:ext cx="263913" cy="8363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33B2DA1E-23CE-72D7-38FC-73E336501BDB}"/>
                </a:ext>
              </a:extLst>
            </p:cNvPr>
            <p:cNvCxnSpPr>
              <a:cxnSpLocks/>
            </p:cNvCxnSpPr>
            <p:nvPr/>
          </p:nvCxnSpPr>
          <p:spPr>
            <a:xfrm flipH="1" flipV="1">
              <a:off x="10444976" y="1820008"/>
              <a:ext cx="220055" cy="4468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45AFEE8-D447-59E4-597F-13C0F94DC1A4}"/>
                </a:ext>
              </a:extLst>
            </p:cNvPr>
            <p:cNvCxnSpPr>
              <a:cxnSpLocks/>
            </p:cNvCxnSpPr>
            <p:nvPr/>
          </p:nvCxnSpPr>
          <p:spPr>
            <a:xfrm flipH="1" flipV="1">
              <a:off x="9814158" y="1746702"/>
              <a:ext cx="155033" cy="73307"/>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E83BA55-4355-1239-493F-5AD426448983}"/>
                </a:ext>
              </a:extLst>
            </p:cNvPr>
            <p:cNvCxnSpPr>
              <a:cxnSpLocks/>
            </p:cNvCxnSpPr>
            <p:nvPr/>
          </p:nvCxnSpPr>
          <p:spPr>
            <a:xfrm flipH="1">
              <a:off x="9214624" y="1783355"/>
              <a:ext cx="211874" cy="81336"/>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BE7178E0-DC76-DEA1-8DE5-96D41FA6EFBA}"/>
                </a:ext>
              </a:extLst>
            </p:cNvPr>
            <p:cNvCxnSpPr>
              <a:cxnSpLocks/>
            </p:cNvCxnSpPr>
            <p:nvPr/>
          </p:nvCxnSpPr>
          <p:spPr>
            <a:xfrm flipH="1" flipV="1">
              <a:off x="7516068" y="2112684"/>
              <a:ext cx="288073" cy="115079"/>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28" name="Slide Number Placeholder 27">
            <a:extLst>
              <a:ext uri="{FF2B5EF4-FFF2-40B4-BE49-F238E27FC236}">
                <a16:creationId xmlns:a16="http://schemas.microsoft.com/office/drawing/2014/main" id="{E0625A2F-92CF-CB4B-6AFF-DC160F31614D}"/>
              </a:ext>
            </a:extLst>
          </p:cNvPr>
          <p:cNvSpPr>
            <a:spLocks noGrp="1"/>
          </p:cNvSpPr>
          <p:nvPr>
            <p:ph type="sldNum" sz="quarter" idx="12"/>
          </p:nvPr>
        </p:nvSpPr>
        <p:spPr/>
        <p:txBody>
          <a:bodyPr/>
          <a:lstStyle/>
          <a:p>
            <a:fld id="{5B3189AA-B002-954D-9F97-AE9F16A857C1}" type="slidenum">
              <a:rPr lang="en-FR" smtClean="0"/>
              <a:t>1</a:t>
            </a:fld>
            <a:endParaRPr lang="en-FR"/>
          </a:p>
        </p:txBody>
      </p:sp>
      <p:pic>
        <p:nvPicPr>
          <p:cNvPr id="1026" name="Picture 2" descr="Banner">
            <a:extLst>
              <a:ext uri="{FF2B5EF4-FFF2-40B4-BE49-F238E27FC236}">
                <a16:creationId xmlns:a16="http://schemas.microsoft.com/office/drawing/2014/main" id="{0D2B315A-9601-4989-B517-7E3F1B0CCB3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9127"/>
            <a:ext cx="12192000" cy="192672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a:extLst>
              <a:ext uri="{FF2B5EF4-FFF2-40B4-BE49-F238E27FC236}">
                <a16:creationId xmlns:a16="http://schemas.microsoft.com/office/drawing/2014/main" id="{4A7DCFCD-E419-8B2A-3086-72DEECF1C4F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415135" y="6046598"/>
            <a:ext cx="744096" cy="7302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889AC26D-525B-72E9-4308-1BE931E204F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306946" y="6044242"/>
            <a:ext cx="1046854" cy="73023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Channelling European funds - ICO_EN">
            <a:extLst>
              <a:ext uri="{FF2B5EF4-FFF2-40B4-BE49-F238E27FC236}">
                <a16:creationId xmlns:a16="http://schemas.microsoft.com/office/drawing/2014/main" id="{347E66CB-EEA6-5475-BD0B-7A27AB925AC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377430" y="6184281"/>
            <a:ext cx="1813811" cy="51273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7BFABB37-0B4F-224E-849B-B5DA69F37D4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052801" y="6449724"/>
            <a:ext cx="938367" cy="476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53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4BADF-D0D6-A5E4-CFA9-2610FC2D5B5C}"/>
              </a:ext>
            </a:extLst>
          </p:cNvPr>
          <p:cNvSpPr>
            <a:spLocks noGrp="1"/>
          </p:cNvSpPr>
          <p:nvPr>
            <p:ph type="title"/>
          </p:nvPr>
        </p:nvSpPr>
        <p:spPr/>
        <p:txBody>
          <a:bodyPr/>
          <a:lstStyle/>
          <a:p>
            <a:r>
              <a:rPr lang="en-FR" dirty="0"/>
              <a:t>Let’s imagine…</a:t>
            </a:r>
          </a:p>
        </p:txBody>
      </p:sp>
      <p:sp>
        <p:nvSpPr>
          <p:cNvPr id="3" name="Content Placeholder 2">
            <a:extLst>
              <a:ext uri="{FF2B5EF4-FFF2-40B4-BE49-F238E27FC236}">
                <a16:creationId xmlns:a16="http://schemas.microsoft.com/office/drawing/2014/main" id="{B923C876-879C-A87C-BDF2-3765D14B14A2}"/>
              </a:ext>
            </a:extLst>
          </p:cNvPr>
          <p:cNvSpPr>
            <a:spLocks noGrp="1"/>
          </p:cNvSpPr>
          <p:nvPr>
            <p:ph idx="1"/>
          </p:nvPr>
        </p:nvSpPr>
        <p:spPr>
          <a:xfrm>
            <a:off x="745490" y="1690688"/>
            <a:ext cx="8314113" cy="4351338"/>
          </a:xfrm>
        </p:spPr>
        <p:txBody>
          <a:bodyPr>
            <a:normAutofit fontScale="92500" lnSpcReduction="20000"/>
          </a:bodyPr>
          <a:lstStyle/>
          <a:p>
            <a:pPr marL="0" indent="0">
              <a:buNone/>
            </a:pPr>
            <a:r>
              <a:rPr lang="en-FR" dirty="0"/>
              <a:t>It’s Monday, you are at home with your youngest child. Your other child, a 5 year old, is playing outside with her best friend, 2 streets away. Your partner is at work in the city. </a:t>
            </a:r>
          </a:p>
          <a:p>
            <a:pPr marL="0" indent="0">
              <a:buNone/>
            </a:pPr>
            <a:endParaRPr lang="en-FR" dirty="0"/>
          </a:p>
          <a:p>
            <a:pPr marL="0" indent="0">
              <a:buNone/>
            </a:pPr>
            <a:r>
              <a:rPr lang="en-FR" dirty="0"/>
              <a:t>You’ve all recently moved to the area from Turkey to be close to your elderly widowed mother who lives across town.  You are settling in and have made some great new friends, one of whom has lived all her life </a:t>
            </a:r>
            <a:r>
              <a:rPr lang="en-GB" dirty="0"/>
              <a:t>in the area and she lives next door.</a:t>
            </a:r>
          </a:p>
          <a:p>
            <a:pPr marL="0" indent="0">
              <a:buNone/>
            </a:pPr>
            <a:endParaRPr lang="en-GB" dirty="0"/>
          </a:p>
          <a:p>
            <a:pPr marL="0" indent="0">
              <a:buNone/>
            </a:pPr>
            <a:r>
              <a:rPr lang="en-GB" dirty="0"/>
              <a:t>And then….</a:t>
            </a:r>
          </a:p>
          <a:p>
            <a:pPr marL="0" indent="0">
              <a:buNone/>
            </a:pPr>
            <a:r>
              <a:rPr lang="en-FR" dirty="0"/>
              <a:t> </a:t>
            </a:r>
          </a:p>
        </p:txBody>
      </p:sp>
      <p:pic>
        <p:nvPicPr>
          <p:cNvPr id="2050" name="Picture 2" descr="Earthquake death toll in Turkey and Syria passes 5,000 as rescuers race  against time – POLITICO">
            <a:extLst>
              <a:ext uri="{FF2B5EF4-FFF2-40B4-BE49-F238E27FC236}">
                <a16:creationId xmlns:a16="http://schemas.microsoft.com/office/drawing/2014/main" id="{80A7A3D3-98F7-B8C7-1320-35AF08252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7685658"/>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BED4E57-90E0-FBBD-B116-DACEDEB5566C}"/>
              </a:ext>
            </a:extLst>
          </p:cNvPr>
          <p:cNvSpPr>
            <a:spLocks noGrp="1"/>
          </p:cNvSpPr>
          <p:nvPr>
            <p:ph type="sldNum" sz="quarter" idx="12"/>
          </p:nvPr>
        </p:nvSpPr>
        <p:spPr/>
        <p:txBody>
          <a:bodyPr/>
          <a:lstStyle/>
          <a:p>
            <a:fld id="{5B3189AA-B002-954D-9F97-AE9F16A857C1}" type="slidenum">
              <a:rPr lang="en-FR" smtClean="0"/>
              <a:t>2</a:t>
            </a:fld>
            <a:endParaRPr lang="en-FR"/>
          </a:p>
        </p:txBody>
      </p:sp>
      <p:pic>
        <p:nvPicPr>
          <p:cNvPr id="5" name="Picture 4">
            <a:extLst>
              <a:ext uri="{FF2B5EF4-FFF2-40B4-BE49-F238E27FC236}">
                <a16:creationId xmlns:a16="http://schemas.microsoft.com/office/drawing/2014/main" id="{7D98BCBB-9ACA-8E04-E9BB-8F5F33BA8E6D}"/>
              </a:ext>
            </a:extLst>
          </p:cNvPr>
          <p:cNvPicPr>
            <a:picLocks noChangeAspect="1"/>
          </p:cNvPicPr>
          <p:nvPr/>
        </p:nvPicPr>
        <p:blipFill>
          <a:blip r:embed="rId4"/>
          <a:stretch>
            <a:fillRect/>
          </a:stretch>
        </p:blipFill>
        <p:spPr>
          <a:xfrm>
            <a:off x="10223500" y="0"/>
            <a:ext cx="1968500" cy="2209800"/>
          </a:xfrm>
          <a:prstGeom prst="rect">
            <a:avLst/>
          </a:prstGeom>
        </p:spPr>
      </p:pic>
    </p:spTree>
    <p:extLst>
      <p:ext uri="{BB962C8B-B14F-4D97-AF65-F5344CB8AC3E}">
        <p14:creationId xmlns:p14="http://schemas.microsoft.com/office/powerpoint/2010/main" val="286956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anim calcmode="lin" valueType="num">
                                      <p:cBhvr additive="base">
                                        <p:cTn id="13" dur="500" fill="hold"/>
                                        <p:tgtEl>
                                          <p:spTgt spid="2050"/>
                                        </p:tgtEl>
                                        <p:attrNameLst>
                                          <p:attrName>ppt_x</p:attrName>
                                        </p:attrNameLst>
                                      </p:cBhvr>
                                      <p:tavLst>
                                        <p:tav tm="0">
                                          <p:val>
                                            <p:strVal val="#ppt_x"/>
                                          </p:val>
                                        </p:tav>
                                        <p:tav tm="100000">
                                          <p:val>
                                            <p:strVal val="#ppt_x"/>
                                          </p:val>
                                        </p:tav>
                                      </p:tavLst>
                                    </p:anim>
                                    <p:anim calcmode="lin" valueType="num">
                                      <p:cBhvr additive="base">
                                        <p:cTn id="14"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A961F-31C5-4D95-035A-B1D6CB573535}"/>
              </a:ext>
            </a:extLst>
          </p:cNvPr>
          <p:cNvSpPr>
            <a:spLocks noGrp="1"/>
          </p:cNvSpPr>
          <p:nvPr>
            <p:ph type="title"/>
          </p:nvPr>
        </p:nvSpPr>
        <p:spPr>
          <a:xfrm>
            <a:off x="0" y="1"/>
            <a:ext cx="12192000" cy="1524434"/>
          </a:xfrm>
          <a:solidFill>
            <a:schemeClr val="accent5">
              <a:lumMod val="20000"/>
              <a:lumOff val="80000"/>
            </a:schemeClr>
          </a:solidFill>
        </p:spPr>
        <p:txBody>
          <a:bodyPr/>
          <a:lstStyle/>
          <a:p>
            <a:pPr algn="ctr"/>
            <a:r>
              <a:rPr lang="en-FR" dirty="0"/>
              <a:t>Your response?</a:t>
            </a:r>
          </a:p>
        </p:txBody>
      </p:sp>
      <p:sp>
        <p:nvSpPr>
          <p:cNvPr id="3" name="Content Placeholder 2">
            <a:extLst>
              <a:ext uri="{FF2B5EF4-FFF2-40B4-BE49-F238E27FC236}">
                <a16:creationId xmlns:a16="http://schemas.microsoft.com/office/drawing/2014/main" id="{F76DD8F5-80F6-579F-49FF-20EBD91B5978}"/>
              </a:ext>
            </a:extLst>
          </p:cNvPr>
          <p:cNvSpPr>
            <a:spLocks noGrp="1"/>
          </p:cNvSpPr>
          <p:nvPr>
            <p:ph idx="1"/>
          </p:nvPr>
        </p:nvSpPr>
        <p:spPr>
          <a:xfrm>
            <a:off x="0" y="1321724"/>
            <a:ext cx="12192000" cy="5536275"/>
          </a:xfrm>
          <a:solidFill>
            <a:schemeClr val="accent5">
              <a:lumMod val="20000"/>
              <a:lumOff val="80000"/>
            </a:schemeClr>
          </a:solidFill>
        </p:spPr>
        <p:txBody>
          <a:bodyPr/>
          <a:lstStyle/>
          <a:p>
            <a:pPr algn="ctr"/>
            <a:endParaRPr lang="en-GB" dirty="0"/>
          </a:p>
          <a:p>
            <a:pPr algn="ctr"/>
            <a:r>
              <a:rPr lang="en-GB" dirty="0"/>
              <a:t>Protect the child beside you?</a:t>
            </a:r>
          </a:p>
          <a:p>
            <a:pPr algn="ctr"/>
            <a:r>
              <a:rPr lang="en-GB" dirty="0"/>
              <a:t>Find your older child?</a:t>
            </a:r>
          </a:p>
          <a:p>
            <a:pPr algn="ctr"/>
            <a:r>
              <a:rPr lang="en-GB" dirty="0"/>
              <a:t>Contact your partner?</a:t>
            </a:r>
          </a:p>
          <a:p>
            <a:pPr algn="ctr"/>
            <a:r>
              <a:rPr lang="en-GB" dirty="0"/>
              <a:t>Go to your neighbour next door?</a:t>
            </a:r>
          </a:p>
          <a:p>
            <a:pPr algn="ctr"/>
            <a:r>
              <a:rPr lang="en-GB" dirty="0"/>
              <a:t>Try to get to your elderly mother?</a:t>
            </a:r>
          </a:p>
          <a:p>
            <a:pPr algn="ctr"/>
            <a:r>
              <a:rPr lang="en-GB" dirty="0"/>
              <a:t>Decide whether to evacuate? </a:t>
            </a:r>
          </a:p>
          <a:p>
            <a:pPr algn="ctr"/>
            <a:r>
              <a:rPr lang="en-GB" dirty="0"/>
              <a:t>Help neighbours? </a:t>
            </a:r>
          </a:p>
          <a:p>
            <a:pPr algn="ctr"/>
            <a:r>
              <a:rPr lang="en-GB" dirty="0"/>
              <a:t>Gather supplies?</a:t>
            </a:r>
          </a:p>
          <a:p>
            <a:pPr algn="ctr"/>
            <a:r>
              <a:rPr lang="en-GB" dirty="0"/>
              <a:t>Understand what is happening?</a:t>
            </a:r>
            <a:endParaRPr lang="en-FR" dirty="0"/>
          </a:p>
        </p:txBody>
      </p:sp>
      <p:sp>
        <p:nvSpPr>
          <p:cNvPr id="5" name="Slide Number Placeholder 4">
            <a:extLst>
              <a:ext uri="{FF2B5EF4-FFF2-40B4-BE49-F238E27FC236}">
                <a16:creationId xmlns:a16="http://schemas.microsoft.com/office/drawing/2014/main" id="{0F137FFE-E004-B98A-31A1-542C8C3E7592}"/>
              </a:ext>
            </a:extLst>
          </p:cNvPr>
          <p:cNvSpPr>
            <a:spLocks noGrp="1"/>
          </p:cNvSpPr>
          <p:nvPr>
            <p:ph type="sldNum" sz="quarter" idx="12"/>
          </p:nvPr>
        </p:nvSpPr>
        <p:spPr/>
        <p:txBody>
          <a:bodyPr/>
          <a:lstStyle/>
          <a:p>
            <a:fld id="{5B3189AA-B002-954D-9F97-AE9F16A857C1}" type="slidenum">
              <a:rPr lang="en-FR" smtClean="0"/>
              <a:t>3</a:t>
            </a:fld>
            <a:endParaRPr lang="en-FR"/>
          </a:p>
        </p:txBody>
      </p:sp>
    </p:spTree>
    <p:extLst>
      <p:ext uri="{BB962C8B-B14F-4D97-AF65-F5344CB8AC3E}">
        <p14:creationId xmlns:p14="http://schemas.microsoft.com/office/powerpoint/2010/main" val="4165912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8AB2F02-7CBE-A391-8C56-CFA97BB8554A}"/>
              </a:ext>
            </a:extLst>
          </p:cNvPr>
          <p:cNvPicPr>
            <a:picLocks noGrp="1" noChangeAspect="1"/>
          </p:cNvPicPr>
          <p:nvPr>
            <p:ph idx="1"/>
          </p:nvPr>
        </p:nvPicPr>
        <p:blipFill>
          <a:blip r:embed="rId3"/>
          <a:stretch>
            <a:fillRect/>
          </a:stretch>
        </p:blipFill>
        <p:spPr>
          <a:xfrm>
            <a:off x="3581401" y="444542"/>
            <a:ext cx="4207595" cy="5968915"/>
          </a:xfrm>
        </p:spPr>
      </p:pic>
      <p:sp>
        <p:nvSpPr>
          <p:cNvPr id="5" name="Slide Number Placeholder 4">
            <a:extLst>
              <a:ext uri="{FF2B5EF4-FFF2-40B4-BE49-F238E27FC236}">
                <a16:creationId xmlns:a16="http://schemas.microsoft.com/office/drawing/2014/main" id="{23991FFF-211B-8185-9787-C73927A3AB79}"/>
              </a:ext>
            </a:extLst>
          </p:cNvPr>
          <p:cNvSpPr>
            <a:spLocks noGrp="1"/>
          </p:cNvSpPr>
          <p:nvPr>
            <p:ph type="sldNum" sz="quarter" idx="12"/>
          </p:nvPr>
        </p:nvSpPr>
        <p:spPr/>
        <p:txBody>
          <a:bodyPr/>
          <a:lstStyle/>
          <a:p>
            <a:fld id="{5B3189AA-B002-954D-9F97-AE9F16A857C1}" type="slidenum">
              <a:rPr lang="en-FR" smtClean="0"/>
              <a:t>4</a:t>
            </a:fld>
            <a:endParaRPr lang="en-FR"/>
          </a:p>
        </p:txBody>
      </p:sp>
      <p:sp>
        <p:nvSpPr>
          <p:cNvPr id="2" name="Title 1">
            <a:extLst>
              <a:ext uri="{FF2B5EF4-FFF2-40B4-BE49-F238E27FC236}">
                <a16:creationId xmlns:a16="http://schemas.microsoft.com/office/drawing/2014/main" id="{DE81026E-0E26-CD0F-F812-B6E4C2C9FFB7}"/>
              </a:ext>
            </a:extLst>
          </p:cNvPr>
          <p:cNvSpPr>
            <a:spLocks noGrp="1"/>
          </p:cNvSpPr>
          <p:nvPr>
            <p:ph type="title"/>
          </p:nvPr>
        </p:nvSpPr>
        <p:spPr>
          <a:xfrm>
            <a:off x="2878941" y="610796"/>
            <a:ext cx="2736273" cy="2094808"/>
          </a:xfrm>
          <a:solidFill>
            <a:schemeClr val="bg1">
              <a:lumMod val="75000"/>
            </a:schemeClr>
          </a:solidFill>
        </p:spPr>
        <p:txBody>
          <a:bodyPr>
            <a:normAutofit/>
          </a:bodyPr>
          <a:lstStyle/>
          <a:p>
            <a:r>
              <a:rPr lang="en-FR" dirty="0">
                <a:highlight>
                  <a:srgbClr val="C0C0C0"/>
                </a:highlight>
              </a:rPr>
              <a:t>What we didn’t do…</a:t>
            </a:r>
            <a:br>
              <a:rPr lang="en-FR" dirty="0">
                <a:highlight>
                  <a:srgbClr val="C0C0C0"/>
                </a:highlight>
              </a:rPr>
            </a:br>
            <a:endParaRPr lang="en-FR" dirty="0">
              <a:highlight>
                <a:srgbClr val="C0C0C0"/>
              </a:highlight>
            </a:endParaRPr>
          </a:p>
        </p:txBody>
      </p:sp>
      <p:sp>
        <p:nvSpPr>
          <p:cNvPr id="9" name="TextBox 8">
            <a:extLst>
              <a:ext uri="{FF2B5EF4-FFF2-40B4-BE49-F238E27FC236}">
                <a16:creationId xmlns:a16="http://schemas.microsoft.com/office/drawing/2014/main" id="{A3070D29-E397-EC30-32B0-7E3FF47D0FAE}"/>
              </a:ext>
            </a:extLst>
          </p:cNvPr>
          <p:cNvSpPr txBox="1"/>
          <p:nvPr/>
        </p:nvSpPr>
        <p:spPr>
          <a:xfrm>
            <a:off x="3532912" y="4289367"/>
            <a:ext cx="340822" cy="369332"/>
          </a:xfrm>
          <a:prstGeom prst="rect">
            <a:avLst/>
          </a:prstGeom>
          <a:solidFill>
            <a:srgbClr val="8B8788"/>
          </a:solidFill>
        </p:spPr>
        <p:txBody>
          <a:bodyPr wrap="square" rtlCol="0">
            <a:spAutoFit/>
          </a:bodyPr>
          <a:lstStyle/>
          <a:p>
            <a:r>
              <a:rPr lang="en-FR" dirty="0"/>
              <a:t> </a:t>
            </a:r>
          </a:p>
        </p:txBody>
      </p:sp>
    </p:spTree>
    <p:extLst>
      <p:ext uri="{BB962C8B-B14F-4D97-AF65-F5344CB8AC3E}">
        <p14:creationId xmlns:p14="http://schemas.microsoft.com/office/powerpoint/2010/main" val="4261700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6531" y="996218"/>
            <a:ext cx="6438096" cy="3022366"/>
          </a:xfrm>
          <a:prstGeom prst="rect">
            <a:avLst/>
          </a:prstGeom>
        </p:spPr>
        <p:txBody>
          <a:bodyPr wrap="square">
            <a:spAutoFit/>
          </a:bodyPr>
          <a:lstStyle/>
          <a:p>
            <a:pPr marL="342900" indent="-342900">
              <a:lnSpc>
                <a:spcPct val="150000"/>
              </a:lnSpc>
              <a:buFont typeface="Arial" panose="020B0604020202020204" pitchFamily="34" charset="0"/>
              <a:buChar char="•"/>
            </a:pPr>
            <a:r>
              <a:rPr lang="en-GB" sz="2000" dirty="0"/>
              <a:t>What we do in a crisis has a deep consequence on our survival and maybe the survival of others</a:t>
            </a:r>
          </a:p>
          <a:p>
            <a:pPr marL="342900" indent="-342900">
              <a:lnSpc>
                <a:spcPct val="150000"/>
              </a:lnSpc>
              <a:buFont typeface="Arial" panose="020B0604020202020204" pitchFamily="34" charset="0"/>
              <a:buChar char="•"/>
            </a:pPr>
            <a:endParaRPr lang="en-GB" sz="900" dirty="0"/>
          </a:p>
          <a:p>
            <a:pPr marL="342900" indent="-342900">
              <a:lnSpc>
                <a:spcPct val="150000"/>
              </a:lnSpc>
              <a:buFont typeface="Arial" panose="020B0604020202020204" pitchFamily="34" charset="0"/>
              <a:buChar char="•"/>
            </a:pPr>
            <a:r>
              <a:rPr lang="en-GB" sz="2000" dirty="0"/>
              <a:t>Our actions do not always appear “rational”, for example</a:t>
            </a:r>
          </a:p>
          <a:p>
            <a:pPr marL="800100" lvl="1" indent="-342900">
              <a:lnSpc>
                <a:spcPct val="150000"/>
              </a:lnSpc>
              <a:buFont typeface="Arial" panose="020B0604020202020204" pitchFamily="34" charset="0"/>
              <a:buChar char="•"/>
            </a:pPr>
            <a:r>
              <a:rPr lang="en-GB" sz="2000" dirty="0"/>
              <a:t>Entering into a partially collapsed earthquake-struck building</a:t>
            </a:r>
          </a:p>
          <a:p>
            <a:pPr marL="800100" lvl="1" indent="-342900">
              <a:lnSpc>
                <a:spcPct val="150000"/>
              </a:lnSpc>
              <a:buFont typeface="Arial" panose="020B0604020202020204" pitchFamily="34" charset="0"/>
              <a:buChar char="•"/>
            </a:pPr>
            <a:endParaRPr lang="en-GB" sz="2000" dirty="0"/>
          </a:p>
        </p:txBody>
      </p:sp>
      <p:sp>
        <p:nvSpPr>
          <p:cNvPr id="2" name="Title 1">
            <a:extLst>
              <a:ext uri="{FF2B5EF4-FFF2-40B4-BE49-F238E27FC236}">
                <a16:creationId xmlns:a16="http://schemas.microsoft.com/office/drawing/2014/main" id="{B7E94DB7-2528-66B7-E617-1723E3F690C6}"/>
              </a:ext>
            </a:extLst>
          </p:cNvPr>
          <p:cNvSpPr>
            <a:spLocks noGrp="1"/>
          </p:cNvSpPr>
          <p:nvPr>
            <p:ph type="title"/>
          </p:nvPr>
        </p:nvSpPr>
        <p:spPr>
          <a:xfrm>
            <a:off x="101697" y="0"/>
            <a:ext cx="9404723" cy="1400530"/>
          </a:xfrm>
        </p:spPr>
        <p:txBody>
          <a:bodyPr/>
          <a:lstStyle/>
          <a:p>
            <a:r>
              <a:rPr lang="en-FR" dirty="0"/>
              <a:t>Context</a:t>
            </a:r>
          </a:p>
        </p:txBody>
      </p:sp>
      <p:pic>
        <p:nvPicPr>
          <p:cNvPr id="5" name="Picture 2" descr="ITDRR 2023">
            <a:extLst>
              <a:ext uri="{FF2B5EF4-FFF2-40B4-BE49-F238E27FC236}">
                <a16:creationId xmlns:a16="http://schemas.microsoft.com/office/drawing/2014/main" id="{5F669842-DCD0-5475-F6B6-6F8187611B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59540" y="6359035"/>
            <a:ext cx="913394" cy="50236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ater and river crossings explained – 4x4 driving tips | Practical Motoring">
            <a:extLst>
              <a:ext uri="{FF2B5EF4-FFF2-40B4-BE49-F238E27FC236}">
                <a16:creationId xmlns:a16="http://schemas.microsoft.com/office/drawing/2014/main" id="{AF2FE10B-2118-F097-342E-DB123A9C54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640975"/>
            <a:ext cx="4289367" cy="321702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48E34FA2-B012-C612-1196-B38A00DE9DD5}"/>
              </a:ext>
            </a:extLst>
          </p:cNvPr>
          <p:cNvPicPr>
            <a:picLocks noChangeAspect="1"/>
          </p:cNvPicPr>
          <p:nvPr/>
        </p:nvPicPr>
        <p:blipFill>
          <a:blip r:embed="rId5"/>
          <a:stretch>
            <a:fillRect/>
          </a:stretch>
        </p:blipFill>
        <p:spPr>
          <a:xfrm>
            <a:off x="6946110" y="0"/>
            <a:ext cx="5245890" cy="3460782"/>
          </a:xfrm>
          <a:prstGeom prst="rect">
            <a:avLst/>
          </a:prstGeom>
        </p:spPr>
      </p:pic>
      <p:sp>
        <p:nvSpPr>
          <p:cNvPr id="9" name="Rectangle 8">
            <a:extLst>
              <a:ext uri="{FF2B5EF4-FFF2-40B4-BE49-F238E27FC236}">
                <a16:creationId xmlns:a16="http://schemas.microsoft.com/office/drawing/2014/main" id="{071FB9FB-8BDB-6057-85E1-EB1F4E3DB690}"/>
              </a:ext>
            </a:extLst>
          </p:cNvPr>
          <p:cNvSpPr/>
          <p:nvPr/>
        </p:nvSpPr>
        <p:spPr>
          <a:xfrm>
            <a:off x="4484236" y="4647087"/>
            <a:ext cx="7321685" cy="1891287"/>
          </a:xfrm>
          <a:prstGeom prst="rect">
            <a:avLst/>
          </a:prstGeom>
        </p:spPr>
        <p:txBody>
          <a:bodyPr wrap="square">
            <a:spAutoFit/>
          </a:bodyPr>
          <a:lstStyle/>
          <a:p>
            <a:pPr marL="800100" lvl="1" indent="-342900">
              <a:lnSpc>
                <a:spcPct val="150000"/>
              </a:lnSpc>
              <a:buFont typeface="Arial" panose="020B0604020202020204" pitchFamily="34" charset="0"/>
              <a:buChar char="•"/>
            </a:pPr>
            <a:r>
              <a:rPr lang="en-GB" sz="2000" dirty="0"/>
              <a:t>Driving our car through flood water</a:t>
            </a:r>
          </a:p>
          <a:p>
            <a:pPr marL="800100" lvl="1" indent="-342900">
              <a:lnSpc>
                <a:spcPct val="150000"/>
              </a:lnSpc>
              <a:buFont typeface="Arial" panose="020B0604020202020204" pitchFamily="34" charset="0"/>
              <a:buChar char="•"/>
            </a:pPr>
            <a:r>
              <a:rPr lang="en-GB" sz="2000" dirty="0"/>
              <a:t>Doing nothing when an earthquake strikes</a:t>
            </a:r>
          </a:p>
          <a:p>
            <a:pPr marL="800100" lvl="1" indent="-342900">
              <a:lnSpc>
                <a:spcPct val="150000"/>
              </a:lnSpc>
              <a:buFont typeface="Arial" panose="020B0604020202020204" pitchFamily="34" charset="0"/>
              <a:buChar char="•"/>
            </a:pPr>
            <a:r>
              <a:rPr lang="en-GB" sz="2000" dirty="0"/>
              <a:t>etc</a:t>
            </a:r>
          </a:p>
          <a:p>
            <a:pPr marL="800100" lvl="1" indent="-342900">
              <a:lnSpc>
                <a:spcPct val="150000"/>
              </a:lnSpc>
              <a:buFont typeface="Arial" panose="020B0604020202020204" pitchFamily="34" charset="0"/>
              <a:buChar char="•"/>
            </a:pPr>
            <a:endParaRPr lang="en-GB" sz="2000" dirty="0"/>
          </a:p>
        </p:txBody>
      </p:sp>
    </p:spTree>
    <p:extLst>
      <p:ext uri="{BB962C8B-B14F-4D97-AF65-F5344CB8AC3E}">
        <p14:creationId xmlns:p14="http://schemas.microsoft.com/office/powerpoint/2010/main" val="1171059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8C47261-E115-159E-7583-19999408DBFD}"/>
              </a:ext>
            </a:extLst>
          </p:cNvPr>
          <p:cNvSpPr>
            <a:spLocks noGrp="1"/>
          </p:cNvSpPr>
          <p:nvPr>
            <p:ph type="sldNum" sz="quarter" idx="12"/>
          </p:nvPr>
        </p:nvSpPr>
        <p:spPr/>
        <p:txBody>
          <a:bodyPr/>
          <a:lstStyle/>
          <a:p>
            <a:fld id="{5B3189AA-B002-954D-9F97-AE9F16A857C1}" type="slidenum">
              <a:rPr lang="en-FR" smtClean="0"/>
              <a:t>6</a:t>
            </a:fld>
            <a:endParaRPr lang="en-FR"/>
          </a:p>
        </p:txBody>
      </p:sp>
      <p:pic>
        <p:nvPicPr>
          <p:cNvPr id="4098" name="Picture 2" descr="How to Identify and Get Through a Panic Attack | Men's Health">
            <a:extLst>
              <a:ext uri="{FF2B5EF4-FFF2-40B4-BE49-F238E27FC236}">
                <a16:creationId xmlns:a16="http://schemas.microsoft.com/office/drawing/2014/main" id="{FC08DCC3-E31C-1195-4D87-349263AF18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6743" y="-14559"/>
            <a:ext cx="9177251" cy="688711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8C53244-46DD-27B8-467D-C27FE29F3630}"/>
              </a:ext>
            </a:extLst>
          </p:cNvPr>
          <p:cNvSpPr>
            <a:spLocks noGrp="1"/>
          </p:cNvSpPr>
          <p:nvPr>
            <p:ph type="title"/>
          </p:nvPr>
        </p:nvSpPr>
        <p:spPr>
          <a:xfrm>
            <a:off x="3397829" y="136525"/>
            <a:ext cx="7349836" cy="1325563"/>
          </a:xfrm>
        </p:spPr>
        <p:txBody>
          <a:bodyPr>
            <a:normAutofit fontScale="90000"/>
          </a:bodyPr>
          <a:lstStyle/>
          <a:p>
            <a:r>
              <a:rPr lang="en-FR" dirty="0">
                <a:solidFill>
                  <a:schemeClr val="accent1">
                    <a:lumMod val="75000"/>
                  </a:schemeClr>
                </a:solidFill>
              </a:rPr>
              <a:t>But before….A word about panic</a:t>
            </a:r>
            <a:br>
              <a:rPr lang="en-FR" dirty="0">
                <a:solidFill>
                  <a:schemeClr val="accent1">
                    <a:lumMod val="75000"/>
                  </a:schemeClr>
                </a:solidFill>
              </a:rPr>
            </a:br>
            <a:endParaRPr lang="en-FR" dirty="0">
              <a:solidFill>
                <a:schemeClr val="accent1">
                  <a:lumMod val="75000"/>
                </a:schemeClr>
              </a:solidFill>
            </a:endParaRPr>
          </a:p>
        </p:txBody>
      </p:sp>
    </p:spTree>
    <p:extLst>
      <p:ext uri="{BB962C8B-B14F-4D97-AF65-F5344CB8AC3E}">
        <p14:creationId xmlns:p14="http://schemas.microsoft.com/office/powerpoint/2010/main" val="1026819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DC82C-CCBC-29B7-3E3D-C16DF03C1E47}"/>
              </a:ext>
            </a:extLst>
          </p:cNvPr>
          <p:cNvSpPr>
            <a:spLocks noGrp="1"/>
          </p:cNvSpPr>
          <p:nvPr>
            <p:ph type="title"/>
          </p:nvPr>
        </p:nvSpPr>
        <p:spPr/>
        <p:txBody>
          <a:bodyPr/>
          <a:lstStyle/>
          <a:p>
            <a:endParaRPr lang="en-FR"/>
          </a:p>
        </p:txBody>
      </p:sp>
      <p:pic>
        <p:nvPicPr>
          <p:cNvPr id="2050" name="Picture 2" descr="1928 Madrid theater fire disaster... - RareNewspapers.com">
            <a:extLst>
              <a:ext uri="{FF2B5EF4-FFF2-40B4-BE49-F238E27FC236}">
                <a16:creationId xmlns:a16="http://schemas.microsoft.com/office/drawing/2014/main" id="{6923A65A-F436-3C9F-30BA-B2CF70A562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115621" cy="489249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Evacuation order creates panic in southern Gaza - ABC News">
            <a:extLst>
              <a:ext uri="{FF2B5EF4-FFF2-40B4-BE49-F238E27FC236}">
                <a16:creationId xmlns:a16="http://schemas.microsoft.com/office/drawing/2014/main" id="{A472D25C-6554-0F32-28D6-83C171160F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700" y="2522195"/>
            <a:ext cx="5426581" cy="305323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ewspaper headlines: 'Panic on the platform' - BBC News">
            <a:extLst>
              <a:ext uri="{FF2B5EF4-FFF2-40B4-BE49-F238E27FC236}">
                <a16:creationId xmlns:a16="http://schemas.microsoft.com/office/drawing/2014/main" id="{168401BD-94C4-E69F-3CD9-CB0B47824C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8054" y="662021"/>
            <a:ext cx="8590444" cy="48321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Panic in paradise: The night the floods came to Karekare - NZ Herald">
            <a:extLst>
              <a:ext uri="{FF2B5EF4-FFF2-40B4-BE49-F238E27FC236}">
                <a16:creationId xmlns:a16="http://schemas.microsoft.com/office/drawing/2014/main" id="{6916CFA3-777D-94C8-826A-94B64DE6D69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37655" y="2283984"/>
            <a:ext cx="2055356" cy="3652463"/>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AF948C13-DCF5-8DB3-81FF-617F4AC7CB60}"/>
              </a:ext>
            </a:extLst>
          </p:cNvPr>
          <p:cNvSpPr>
            <a:spLocks noGrp="1"/>
          </p:cNvSpPr>
          <p:nvPr>
            <p:ph type="sldNum" sz="quarter" idx="12"/>
          </p:nvPr>
        </p:nvSpPr>
        <p:spPr/>
        <p:txBody>
          <a:bodyPr/>
          <a:lstStyle/>
          <a:p>
            <a:fld id="{5B3189AA-B002-954D-9F97-AE9F16A857C1}" type="slidenum">
              <a:rPr lang="en-FR" smtClean="0"/>
              <a:t>7</a:t>
            </a:fld>
            <a:endParaRPr lang="en-FR"/>
          </a:p>
        </p:txBody>
      </p:sp>
      <p:pic>
        <p:nvPicPr>
          <p:cNvPr id="8" name="Picture 7">
            <a:extLst>
              <a:ext uri="{FF2B5EF4-FFF2-40B4-BE49-F238E27FC236}">
                <a16:creationId xmlns:a16="http://schemas.microsoft.com/office/drawing/2014/main" id="{AE558AC5-0AE4-A8B7-A5EB-78408C52D911}"/>
              </a:ext>
            </a:extLst>
          </p:cNvPr>
          <p:cNvPicPr>
            <a:picLocks noChangeAspect="1"/>
          </p:cNvPicPr>
          <p:nvPr/>
        </p:nvPicPr>
        <p:blipFill>
          <a:blip r:embed="rId7"/>
          <a:stretch>
            <a:fillRect/>
          </a:stretch>
        </p:blipFill>
        <p:spPr>
          <a:xfrm>
            <a:off x="5609451" y="19253"/>
            <a:ext cx="4112614" cy="2359245"/>
          </a:xfrm>
          <a:prstGeom prst="rect">
            <a:avLst/>
          </a:prstGeom>
        </p:spPr>
      </p:pic>
      <p:pic>
        <p:nvPicPr>
          <p:cNvPr id="10" name="Picture 2">
            <a:extLst>
              <a:ext uri="{FF2B5EF4-FFF2-40B4-BE49-F238E27FC236}">
                <a16:creationId xmlns:a16="http://schemas.microsoft.com/office/drawing/2014/main" id="{14E3C68B-7A2E-5B9A-AD99-D25932F2A9D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9152" y="4348421"/>
            <a:ext cx="4386349" cy="328976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64279C77-0848-22E5-BF75-920373313FCB}"/>
              </a:ext>
            </a:extLst>
          </p:cNvPr>
          <p:cNvPicPr>
            <a:picLocks noChangeAspect="1"/>
          </p:cNvPicPr>
          <p:nvPr/>
        </p:nvPicPr>
        <p:blipFill>
          <a:blip r:embed="rId9"/>
          <a:stretch>
            <a:fillRect/>
          </a:stretch>
        </p:blipFill>
        <p:spPr>
          <a:xfrm>
            <a:off x="9722065" y="39548"/>
            <a:ext cx="2118889" cy="2793694"/>
          </a:xfrm>
          <a:prstGeom prst="rect">
            <a:avLst/>
          </a:prstGeom>
        </p:spPr>
      </p:pic>
      <p:pic>
        <p:nvPicPr>
          <p:cNvPr id="17" name="Picture 4" descr="No alternative text description for this image">
            <a:extLst>
              <a:ext uri="{FF2B5EF4-FFF2-40B4-BE49-F238E27FC236}">
                <a16:creationId xmlns:a16="http://schemas.microsoft.com/office/drawing/2014/main" id="{63E339B4-7E70-907C-E096-36CDDDD4112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67812" y="5872082"/>
            <a:ext cx="4783747" cy="401511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he 1990 Earthquake Panic | Living St. Louis | Facebook">
            <a:extLst>
              <a:ext uri="{FF2B5EF4-FFF2-40B4-BE49-F238E27FC236}">
                <a16:creationId xmlns:a16="http://schemas.microsoft.com/office/drawing/2014/main" id="{31FF6D6F-A71D-84BC-5787-68B9A895390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779107" y="4922303"/>
            <a:ext cx="4465799" cy="2500847"/>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2B2C34E5-BAF4-D960-ED1A-78441E3E1D34}"/>
              </a:ext>
            </a:extLst>
          </p:cNvPr>
          <p:cNvPicPr>
            <a:picLocks noChangeAspect="1"/>
          </p:cNvPicPr>
          <p:nvPr/>
        </p:nvPicPr>
        <p:blipFill>
          <a:blip r:embed="rId12"/>
          <a:stretch>
            <a:fillRect/>
          </a:stretch>
        </p:blipFill>
        <p:spPr>
          <a:xfrm>
            <a:off x="4629843" y="5511067"/>
            <a:ext cx="3314700" cy="1422400"/>
          </a:xfrm>
          <a:prstGeom prst="rect">
            <a:avLst/>
          </a:prstGeom>
        </p:spPr>
      </p:pic>
    </p:spTree>
    <p:extLst>
      <p:ext uri="{BB962C8B-B14F-4D97-AF65-F5344CB8AC3E}">
        <p14:creationId xmlns:p14="http://schemas.microsoft.com/office/powerpoint/2010/main" val="3905517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6B0A8-FCAC-B712-AD31-3AD870F280B5}"/>
              </a:ext>
            </a:extLst>
          </p:cNvPr>
          <p:cNvSpPr>
            <a:spLocks noGrp="1"/>
          </p:cNvSpPr>
          <p:nvPr>
            <p:ph type="title"/>
          </p:nvPr>
        </p:nvSpPr>
        <p:spPr/>
        <p:txBody>
          <a:bodyPr/>
          <a:lstStyle/>
          <a:p>
            <a:r>
              <a:rPr lang="en-FR" dirty="0"/>
              <a:t>Panic</a:t>
            </a:r>
          </a:p>
        </p:txBody>
      </p:sp>
      <p:sp>
        <p:nvSpPr>
          <p:cNvPr id="3" name="Content Placeholder 2">
            <a:extLst>
              <a:ext uri="{FF2B5EF4-FFF2-40B4-BE49-F238E27FC236}">
                <a16:creationId xmlns:a16="http://schemas.microsoft.com/office/drawing/2014/main" id="{3ED18834-CD53-FE15-BAF4-3D34835EACA4}"/>
              </a:ext>
            </a:extLst>
          </p:cNvPr>
          <p:cNvSpPr>
            <a:spLocks noGrp="1"/>
          </p:cNvSpPr>
          <p:nvPr>
            <p:ph idx="1"/>
          </p:nvPr>
        </p:nvSpPr>
        <p:spPr>
          <a:xfrm>
            <a:off x="838200" y="1825625"/>
            <a:ext cx="10515600" cy="4957560"/>
          </a:xfrm>
        </p:spPr>
        <p:txBody>
          <a:bodyPr>
            <a:normAutofit fontScale="92500" lnSpcReduction="10000"/>
          </a:bodyPr>
          <a:lstStyle/>
          <a:p>
            <a:r>
              <a:rPr lang="en-FR" sz="3800" b="1" dirty="0"/>
              <a:t>Panic is rare in disasters!</a:t>
            </a:r>
          </a:p>
          <a:p>
            <a:endParaRPr lang="en-FR" b="1" dirty="0"/>
          </a:p>
          <a:p>
            <a:r>
              <a:rPr lang="en-FR" dirty="0"/>
              <a:t>“</a:t>
            </a:r>
            <a:r>
              <a:rPr lang="en-GB" i="1" dirty="0"/>
              <a:t>Sudden </a:t>
            </a:r>
            <a:r>
              <a:rPr lang="en-GB" i="1" dirty="0">
                <a:solidFill>
                  <a:srgbClr val="FF0000"/>
                </a:solidFill>
              </a:rPr>
              <a:t>uncontrollable </a:t>
            </a:r>
            <a:r>
              <a:rPr lang="en-GB" i="1" dirty="0"/>
              <a:t>fear or anxiety, often causing </a:t>
            </a:r>
            <a:r>
              <a:rPr lang="en-GB" i="1" dirty="0">
                <a:solidFill>
                  <a:srgbClr val="FF0000"/>
                </a:solidFill>
              </a:rPr>
              <a:t>wildly</a:t>
            </a:r>
            <a:r>
              <a:rPr lang="en-GB" i="1" dirty="0"/>
              <a:t> </a:t>
            </a:r>
            <a:r>
              <a:rPr lang="en-GB" i="1" dirty="0">
                <a:solidFill>
                  <a:srgbClr val="FF0000"/>
                </a:solidFill>
              </a:rPr>
              <a:t>unthinking behaviour</a:t>
            </a:r>
            <a:r>
              <a:rPr lang="en-GB" i="1" dirty="0"/>
              <a:t>.”</a:t>
            </a:r>
            <a:r>
              <a:rPr lang="en-FR" i="1" dirty="0"/>
              <a:t> </a:t>
            </a:r>
            <a:r>
              <a:rPr lang="en-FR" dirty="0"/>
              <a:t>[Oxford English Dictionary]</a:t>
            </a:r>
          </a:p>
          <a:p>
            <a:endParaRPr lang="en-GB" dirty="0"/>
          </a:p>
          <a:p>
            <a:r>
              <a:rPr lang="en-GB" dirty="0"/>
              <a:t>Common assumption is that when a disaster occurs (potential) victims will panic and engage in any behaviour, often irrational, which they deem necessary in the moment to facilitate their escape.</a:t>
            </a:r>
          </a:p>
          <a:p>
            <a:pPr marL="0" indent="0">
              <a:buNone/>
            </a:pPr>
            <a:endParaRPr lang="en-FR" dirty="0"/>
          </a:p>
          <a:p>
            <a:r>
              <a:rPr lang="en-GB" dirty="0">
                <a:effectLst/>
                <a:latin typeface="g_d0_f2"/>
              </a:rPr>
              <a:t>Fleeing, fear, screaming, or other responses to perceived danger may be entirely reasonable given the limited information available to people in the midst of an emergency</a:t>
            </a:r>
            <a:r>
              <a:rPr lang="en-GB" dirty="0"/>
              <a:t> (Drury 2012)</a:t>
            </a:r>
          </a:p>
          <a:p>
            <a:endParaRPr lang="en-GB" b="1" dirty="0"/>
          </a:p>
        </p:txBody>
      </p:sp>
      <p:sp>
        <p:nvSpPr>
          <p:cNvPr id="5" name="Slide Number Placeholder 4">
            <a:extLst>
              <a:ext uri="{FF2B5EF4-FFF2-40B4-BE49-F238E27FC236}">
                <a16:creationId xmlns:a16="http://schemas.microsoft.com/office/drawing/2014/main" id="{54990E2C-1D3F-746A-05CA-8880D687DBF2}"/>
              </a:ext>
            </a:extLst>
          </p:cNvPr>
          <p:cNvSpPr>
            <a:spLocks noGrp="1"/>
          </p:cNvSpPr>
          <p:nvPr>
            <p:ph type="sldNum" sz="quarter" idx="12"/>
          </p:nvPr>
        </p:nvSpPr>
        <p:spPr/>
        <p:txBody>
          <a:bodyPr/>
          <a:lstStyle/>
          <a:p>
            <a:fld id="{5B3189AA-B002-954D-9F97-AE9F16A857C1}" type="slidenum">
              <a:rPr lang="en-FR" smtClean="0"/>
              <a:t>8</a:t>
            </a:fld>
            <a:endParaRPr lang="en-FR"/>
          </a:p>
        </p:txBody>
      </p:sp>
    </p:spTree>
    <p:extLst>
      <p:ext uri="{BB962C8B-B14F-4D97-AF65-F5344CB8AC3E}">
        <p14:creationId xmlns:p14="http://schemas.microsoft.com/office/powerpoint/2010/main" val="2022094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21ED3B-C55E-1657-49D2-1DD30F9121E0}"/>
              </a:ext>
            </a:extLst>
          </p:cNvPr>
          <p:cNvSpPr>
            <a:spLocks noGrp="1"/>
          </p:cNvSpPr>
          <p:nvPr>
            <p:ph idx="1"/>
          </p:nvPr>
        </p:nvSpPr>
        <p:spPr>
          <a:xfrm>
            <a:off x="303645" y="412461"/>
            <a:ext cx="3043844" cy="4351338"/>
          </a:xfrm>
        </p:spPr>
        <p:txBody>
          <a:bodyPr/>
          <a:lstStyle/>
          <a:p>
            <a:r>
              <a:rPr lang="en-FR" dirty="0"/>
              <a:t>Cooperation is common in disasters (during and after)</a:t>
            </a:r>
          </a:p>
          <a:p>
            <a:endParaRPr lang="en-FR" dirty="0"/>
          </a:p>
          <a:p>
            <a:r>
              <a:rPr lang="en-FR" dirty="0"/>
              <a:t>Normal rules for social conduct are often maintained (during and after)</a:t>
            </a:r>
          </a:p>
        </p:txBody>
      </p:sp>
      <p:sp>
        <p:nvSpPr>
          <p:cNvPr id="5" name="Slide Number Placeholder 4">
            <a:extLst>
              <a:ext uri="{FF2B5EF4-FFF2-40B4-BE49-F238E27FC236}">
                <a16:creationId xmlns:a16="http://schemas.microsoft.com/office/drawing/2014/main" id="{BFC6A563-F34F-7087-0281-F906B074E858}"/>
              </a:ext>
            </a:extLst>
          </p:cNvPr>
          <p:cNvSpPr>
            <a:spLocks noGrp="1"/>
          </p:cNvSpPr>
          <p:nvPr>
            <p:ph type="sldNum" sz="quarter" idx="12"/>
          </p:nvPr>
        </p:nvSpPr>
        <p:spPr/>
        <p:txBody>
          <a:bodyPr/>
          <a:lstStyle/>
          <a:p>
            <a:fld id="{5B3189AA-B002-954D-9F97-AE9F16A857C1}" type="slidenum">
              <a:rPr lang="en-FR" smtClean="0"/>
              <a:t>9</a:t>
            </a:fld>
            <a:endParaRPr lang="en-FR"/>
          </a:p>
        </p:txBody>
      </p:sp>
      <p:pic>
        <p:nvPicPr>
          <p:cNvPr id="5124" name="Picture 4" descr="Visually searched image">
            <a:extLst>
              <a:ext uri="{FF2B5EF4-FFF2-40B4-BE49-F238E27FC236}">
                <a16:creationId xmlns:a16="http://schemas.microsoft.com/office/drawing/2014/main" id="{101E0C74-8262-679A-3523-AFC6BCF394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0935" y="4374013"/>
            <a:ext cx="3227463" cy="241431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How local and national leaders are tested by major natural disasters | Iowa  Public Radio">
            <a:extLst>
              <a:ext uri="{FF2B5EF4-FFF2-40B4-BE49-F238E27FC236}">
                <a16:creationId xmlns:a16="http://schemas.microsoft.com/office/drawing/2014/main" id="{E3217C48-836B-E53F-949B-321BD504C7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8763" y="1825625"/>
            <a:ext cx="7453237" cy="496269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C9155C3-9E2D-86E3-AEA7-2CFD8FFCE138}"/>
              </a:ext>
            </a:extLst>
          </p:cNvPr>
          <p:cNvPicPr>
            <a:picLocks noChangeAspect="1"/>
          </p:cNvPicPr>
          <p:nvPr/>
        </p:nvPicPr>
        <p:blipFill>
          <a:blip r:embed="rId5"/>
          <a:stretch>
            <a:fillRect/>
          </a:stretch>
        </p:blipFill>
        <p:spPr>
          <a:xfrm>
            <a:off x="3495847" y="69676"/>
            <a:ext cx="4712673" cy="3197225"/>
          </a:xfrm>
          <a:prstGeom prst="rect">
            <a:avLst/>
          </a:prstGeom>
        </p:spPr>
      </p:pic>
    </p:spTree>
    <p:extLst>
      <p:ext uri="{BB962C8B-B14F-4D97-AF65-F5344CB8AC3E}">
        <p14:creationId xmlns:p14="http://schemas.microsoft.com/office/powerpoint/2010/main" val="1397355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6B0A8-FCAC-B712-AD31-3AD870F280B5}"/>
              </a:ext>
            </a:extLst>
          </p:cNvPr>
          <p:cNvSpPr>
            <a:spLocks noGrp="1"/>
          </p:cNvSpPr>
          <p:nvPr>
            <p:ph type="title"/>
          </p:nvPr>
        </p:nvSpPr>
        <p:spPr>
          <a:xfrm>
            <a:off x="623455" y="136525"/>
            <a:ext cx="10515600" cy="1325563"/>
          </a:xfrm>
        </p:spPr>
        <p:txBody>
          <a:bodyPr/>
          <a:lstStyle/>
          <a:p>
            <a:r>
              <a:rPr lang="en-FR" dirty="0"/>
              <a:t>Panic</a:t>
            </a:r>
          </a:p>
        </p:txBody>
      </p:sp>
      <p:sp>
        <p:nvSpPr>
          <p:cNvPr id="3" name="Content Placeholder 2">
            <a:extLst>
              <a:ext uri="{FF2B5EF4-FFF2-40B4-BE49-F238E27FC236}">
                <a16:creationId xmlns:a16="http://schemas.microsoft.com/office/drawing/2014/main" id="{3ED18834-CD53-FE15-BAF4-3D34835EACA4}"/>
              </a:ext>
            </a:extLst>
          </p:cNvPr>
          <p:cNvSpPr>
            <a:spLocks noGrp="1"/>
          </p:cNvSpPr>
          <p:nvPr>
            <p:ph idx="1"/>
          </p:nvPr>
        </p:nvSpPr>
        <p:spPr>
          <a:xfrm>
            <a:off x="623455" y="1462088"/>
            <a:ext cx="7722523" cy="4351338"/>
          </a:xfrm>
        </p:spPr>
        <p:txBody>
          <a:bodyPr>
            <a:normAutofit/>
          </a:bodyPr>
          <a:lstStyle/>
          <a:p>
            <a:r>
              <a:rPr lang="en-GB" dirty="0"/>
              <a:t>May lead to potentially damaging decisions by authorities, e.g.</a:t>
            </a:r>
          </a:p>
          <a:p>
            <a:pPr lvl="1"/>
            <a:r>
              <a:rPr lang="en-GB" dirty="0"/>
              <a:t>Authorities may provide unfounded reassurances </a:t>
            </a:r>
          </a:p>
          <a:p>
            <a:pPr lvl="1"/>
            <a:r>
              <a:rPr lang="en-GB" dirty="0"/>
              <a:t>Withholding of information by the authorities. (Drury et al. 2013) </a:t>
            </a:r>
          </a:p>
          <a:p>
            <a:pPr lvl="1"/>
            <a:r>
              <a:rPr lang="en-GB" dirty="0"/>
              <a:t>Delaying the implementation of evacuation procedures (3 Mile Island Disaster)</a:t>
            </a:r>
          </a:p>
        </p:txBody>
      </p:sp>
      <p:sp>
        <p:nvSpPr>
          <p:cNvPr id="5" name="Slide Number Placeholder 4">
            <a:extLst>
              <a:ext uri="{FF2B5EF4-FFF2-40B4-BE49-F238E27FC236}">
                <a16:creationId xmlns:a16="http://schemas.microsoft.com/office/drawing/2014/main" id="{54990E2C-1D3F-746A-05CA-8880D687DBF2}"/>
              </a:ext>
            </a:extLst>
          </p:cNvPr>
          <p:cNvSpPr>
            <a:spLocks noGrp="1"/>
          </p:cNvSpPr>
          <p:nvPr>
            <p:ph type="sldNum" sz="quarter" idx="12"/>
          </p:nvPr>
        </p:nvSpPr>
        <p:spPr/>
        <p:txBody>
          <a:bodyPr/>
          <a:lstStyle/>
          <a:p>
            <a:fld id="{5B3189AA-B002-954D-9F97-AE9F16A857C1}" type="slidenum">
              <a:rPr lang="en-FR" smtClean="0"/>
              <a:t>10</a:t>
            </a:fld>
            <a:endParaRPr lang="en-FR"/>
          </a:p>
        </p:txBody>
      </p:sp>
      <p:sp>
        <p:nvSpPr>
          <p:cNvPr id="9" name="TextBox 8">
            <a:extLst>
              <a:ext uri="{FF2B5EF4-FFF2-40B4-BE49-F238E27FC236}">
                <a16:creationId xmlns:a16="http://schemas.microsoft.com/office/drawing/2014/main" id="{159170DB-2A0F-05A2-6D5A-DD8D3D73B774}"/>
              </a:ext>
            </a:extLst>
          </p:cNvPr>
          <p:cNvSpPr txBox="1"/>
          <p:nvPr/>
        </p:nvSpPr>
        <p:spPr>
          <a:xfrm>
            <a:off x="623455" y="4414058"/>
            <a:ext cx="10997738" cy="2339102"/>
          </a:xfrm>
          <a:prstGeom prst="rect">
            <a:avLst/>
          </a:prstGeom>
          <a:solidFill>
            <a:schemeClr val="accent5">
              <a:lumMod val="20000"/>
              <a:lumOff val="80000"/>
            </a:schemeClr>
          </a:solidFill>
          <a:ln>
            <a:solidFill>
              <a:schemeClr val="tx1"/>
            </a:solidFill>
            <a:extLst>
              <a:ext uri="{C807C97D-BFC1-408E-A445-0C87EB9F89A2}">
                <ask:lineSketchStyleProps xmlns:ask="http://schemas.microsoft.com/office/drawing/2018/sketchyshapes" sd="1766935477">
                  <a:custGeom>
                    <a:avLst/>
                    <a:gdLst>
                      <a:gd name="connsiteX0" fmla="*/ 0 w 10997738"/>
                      <a:gd name="connsiteY0" fmla="*/ 0 h 2339102"/>
                      <a:gd name="connsiteX1" fmla="*/ 578828 w 10997738"/>
                      <a:gd name="connsiteY1" fmla="*/ 0 h 2339102"/>
                      <a:gd name="connsiteX2" fmla="*/ 827724 w 10997738"/>
                      <a:gd name="connsiteY2" fmla="*/ 0 h 2339102"/>
                      <a:gd name="connsiteX3" fmla="*/ 1186598 w 10997738"/>
                      <a:gd name="connsiteY3" fmla="*/ 0 h 2339102"/>
                      <a:gd name="connsiteX4" fmla="*/ 1875404 w 10997738"/>
                      <a:gd name="connsiteY4" fmla="*/ 0 h 2339102"/>
                      <a:gd name="connsiteX5" fmla="*/ 2564209 w 10997738"/>
                      <a:gd name="connsiteY5" fmla="*/ 0 h 2339102"/>
                      <a:gd name="connsiteX6" fmla="*/ 2923083 w 10997738"/>
                      <a:gd name="connsiteY6" fmla="*/ 0 h 2339102"/>
                      <a:gd name="connsiteX7" fmla="*/ 3171979 w 10997738"/>
                      <a:gd name="connsiteY7" fmla="*/ 0 h 2339102"/>
                      <a:gd name="connsiteX8" fmla="*/ 3420875 w 10997738"/>
                      <a:gd name="connsiteY8" fmla="*/ 0 h 2339102"/>
                      <a:gd name="connsiteX9" fmla="*/ 4219658 w 10997738"/>
                      <a:gd name="connsiteY9" fmla="*/ 0 h 2339102"/>
                      <a:gd name="connsiteX10" fmla="*/ 4468555 w 10997738"/>
                      <a:gd name="connsiteY10" fmla="*/ 0 h 2339102"/>
                      <a:gd name="connsiteX11" fmla="*/ 4827428 w 10997738"/>
                      <a:gd name="connsiteY11" fmla="*/ 0 h 2339102"/>
                      <a:gd name="connsiteX12" fmla="*/ 5406256 w 10997738"/>
                      <a:gd name="connsiteY12" fmla="*/ 0 h 2339102"/>
                      <a:gd name="connsiteX13" fmla="*/ 5985085 w 10997738"/>
                      <a:gd name="connsiteY13" fmla="*/ 0 h 2339102"/>
                      <a:gd name="connsiteX14" fmla="*/ 6233981 w 10997738"/>
                      <a:gd name="connsiteY14" fmla="*/ 0 h 2339102"/>
                      <a:gd name="connsiteX15" fmla="*/ 6922787 w 10997738"/>
                      <a:gd name="connsiteY15" fmla="*/ 0 h 2339102"/>
                      <a:gd name="connsiteX16" fmla="*/ 7501615 w 10997738"/>
                      <a:gd name="connsiteY16" fmla="*/ 0 h 2339102"/>
                      <a:gd name="connsiteX17" fmla="*/ 7860489 w 10997738"/>
                      <a:gd name="connsiteY17" fmla="*/ 0 h 2339102"/>
                      <a:gd name="connsiteX18" fmla="*/ 8219362 w 10997738"/>
                      <a:gd name="connsiteY18" fmla="*/ 0 h 2339102"/>
                      <a:gd name="connsiteX19" fmla="*/ 8908168 w 10997738"/>
                      <a:gd name="connsiteY19" fmla="*/ 0 h 2339102"/>
                      <a:gd name="connsiteX20" fmla="*/ 9377019 w 10997738"/>
                      <a:gd name="connsiteY20" fmla="*/ 0 h 2339102"/>
                      <a:gd name="connsiteX21" fmla="*/ 9735892 w 10997738"/>
                      <a:gd name="connsiteY21" fmla="*/ 0 h 2339102"/>
                      <a:gd name="connsiteX22" fmla="*/ 10204743 w 10997738"/>
                      <a:gd name="connsiteY22" fmla="*/ 0 h 2339102"/>
                      <a:gd name="connsiteX23" fmla="*/ 10997738 w 10997738"/>
                      <a:gd name="connsiteY23" fmla="*/ 0 h 2339102"/>
                      <a:gd name="connsiteX24" fmla="*/ 10997738 w 10997738"/>
                      <a:gd name="connsiteY24" fmla="*/ 584776 h 2339102"/>
                      <a:gd name="connsiteX25" fmla="*/ 10997738 w 10997738"/>
                      <a:gd name="connsiteY25" fmla="*/ 1192942 h 2339102"/>
                      <a:gd name="connsiteX26" fmla="*/ 10997738 w 10997738"/>
                      <a:gd name="connsiteY26" fmla="*/ 1824500 h 2339102"/>
                      <a:gd name="connsiteX27" fmla="*/ 10997738 w 10997738"/>
                      <a:gd name="connsiteY27" fmla="*/ 2339102 h 2339102"/>
                      <a:gd name="connsiteX28" fmla="*/ 10418910 w 10997738"/>
                      <a:gd name="connsiteY28" fmla="*/ 2339102 h 2339102"/>
                      <a:gd name="connsiteX29" fmla="*/ 9840081 w 10997738"/>
                      <a:gd name="connsiteY29" fmla="*/ 2339102 h 2339102"/>
                      <a:gd name="connsiteX30" fmla="*/ 9151276 w 10997738"/>
                      <a:gd name="connsiteY30" fmla="*/ 2339102 h 2339102"/>
                      <a:gd name="connsiteX31" fmla="*/ 8572447 w 10997738"/>
                      <a:gd name="connsiteY31" fmla="*/ 2339102 h 2339102"/>
                      <a:gd name="connsiteX32" fmla="*/ 7773664 w 10997738"/>
                      <a:gd name="connsiteY32" fmla="*/ 2339102 h 2339102"/>
                      <a:gd name="connsiteX33" fmla="*/ 7304813 w 10997738"/>
                      <a:gd name="connsiteY33" fmla="*/ 2339102 h 2339102"/>
                      <a:gd name="connsiteX34" fmla="*/ 6835962 w 10997738"/>
                      <a:gd name="connsiteY34" fmla="*/ 2339102 h 2339102"/>
                      <a:gd name="connsiteX35" fmla="*/ 6147157 w 10997738"/>
                      <a:gd name="connsiteY35" fmla="*/ 2339102 h 2339102"/>
                      <a:gd name="connsiteX36" fmla="*/ 5568328 w 10997738"/>
                      <a:gd name="connsiteY36" fmla="*/ 2339102 h 2339102"/>
                      <a:gd name="connsiteX37" fmla="*/ 4769545 w 10997738"/>
                      <a:gd name="connsiteY37" fmla="*/ 2339102 h 2339102"/>
                      <a:gd name="connsiteX38" fmla="*/ 3970762 w 10997738"/>
                      <a:gd name="connsiteY38" fmla="*/ 2339102 h 2339102"/>
                      <a:gd name="connsiteX39" fmla="*/ 3391934 w 10997738"/>
                      <a:gd name="connsiteY39" fmla="*/ 2339102 h 2339102"/>
                      <a:gd name="connsiteX40" fmla="*/ 2703128 w 10997738"/>
                      <a:gd name="connsiteY40" fmla="*/ 2339102 h 2339102"/>
                      <a:gd name="connsiteX41" fmla="*/ 1904345 w 10997738"/>
                      <a:gd name="connsiteY41" fmla="*/ 2339102 h 2339102"/>
                      <a:gd name="connsiteX42" fmla="*/ 1435494 w 10997738"/>
                      <a:gd name="connsiteY42" fmla="*/ 2339102 h 2339102"/>
                      <a:gd name="connsiteX43" fmla="*/ 1186598 w 10997738"/>
                      <a:gd name="connsiteY43" fmla="*/ 2339102 h 2339102"/>
                      <a:gd name="connsiteX44" fmla="*/ 937702 w 10997738"/>
                      <a:gd name="connsiteY44" fmla="*/ 2339102 h 2339102"/>
                      <a:gd name="connsiteX45" fmla="*/ 688806 w 10997738"/>
                      <a:gd name="connsiteY45" fmla="*/ 2339102 h 2339102"/>
                      <a:gd name="connsiteX46" fmla="*/ 0 w 10997738"/>
                      <a:gd name="connsiteY46" fmla="*/ 2339102 h 2339102"/>
                      <a:gd name="connsiteX47" fmla="*/ 0 w 10997738"/>
                      <a:gd name="connsiteY47" fmla="*/ 1801109 h 2339102"/>
                      <a:gd name="connsiteX48" fmla="*/ 0 w 10997738"/>
                      <a:gd name="connsiteY48" fmla="*/ 1192942 h 2339102"/>
                      <a:gd name="connsiteX49" fmla="*/ 0 w 10997738"/>
                      <a:gd name="connsiteY49" fmla="*/ 654949 h 2339102"/>
                      <a:gd name="connsiteX50" fmla="*/ 0 w 10997738"/>
                      <a:gd name="connsiteY50" fmla="*/ 0 h 233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997738" h="2339102" fill="none" extrusionOk="0">
                        <a:moveTo>
                          <a:pt x="0" y="0"/>
                        </a:moveTo>
                        <a:cubicBezTo>
                          <a:pt x="277175" y="-48672"/>
                          <a:pt x="437506" y="64557"/>
                          <a:pt x="578828" y="0"/>
                        </a:cubicBezTo>
                        <a:cubicBezTo>
                          <a:pt x="720150" y="-64557"/>
                          <a:pt x="762116" y="10986"/>
                          <a:pt x="827724" y="0"/>
                        </a:cubicBezTo>
                        <a:cubicBezTo>
                          <a:pt x="893332" y="-10986"/>
                          <a:pt x="1097905" y="35920"/>
                          <a:pt x="1186598" y="0"/>
                        </a:cubicBezTo>
                        <a:cubicBezTo>
                          <a:pt x="1275291" y="-35920"/>
                          <a:pt x="1555871" y="40419"/>
                          <a:pt x="1875404" y="0"/>
                        </a:cubicBezTo>
                        <a:cubicBezTo>
                          <a:pt x="2194937" y="-40419"/>
                          <a:pt x="2356315" y="41658"/>
                          <a:pt x="2564209" y="0"/>
                        </a:cubicBezTo>
                        <a:cubicBezTo>
                          <a:pt x="2772104" y="-41658"/>
                          <a:pt x="2781277" y="12643"/>
                          <a:pt x="2923083" y="0"/>
                        </a:cubicBezTo>
                        <a:cubicBezTo>
                          <a:pt x="3064889" y="-12643"/>
                          <a:pt x="3099245" y="2094"/>
                          <a:pt x="3171979" y="0"/>
                        </a:cubicBezTo>
                        <a:cubicBezTo>
                          <a:pt x="3244713" y="-2094"/>
                          <a:pt x="3311194" y="14531"/>
                          <a:pt x="3420875" y="0"/>
                        </a:cubicBezTo>
                        <a:cubicBezTo>
                          <a:pt x="3530556" y="-14531"/>
                          <a:pt x="3852637" y="74318"/>
                          <a:pt x="4219658" y="0"/>
                        </a:cubicBezTo>
                        <a:cubicBezTo>
                          <a:pt x="4586679" y="-74318"/>
                          <a:pt x="4400063" y="19594"/>
                          <a:pt x="4468555" y="0"/>
                        </a:cubicBezTo>
                        <a:cubicBezTo>
                          <a:pt x="4537047" y="-19594"/>
                          <a:pt x="4740070" y="21504"/>
                          <a:pt x="4827428" y="0"/>
                        </a:cubicBezTo>
                        <a:cubicBezTo>
                          <a:pt x="4914786" y="-21504"/>
                          <a:pt x="5172623" y="68153"/>
                          <a:pt x="5406256" y="0"/>
                        </a:cubicBezTo>
                        <a:cubicBezTo>
                          <a:pt x="5639889" y="-68153"/>
                          <a:pt x="5855638" y="19224"/>
                          <a:pt x="5985085" y="0"/>
                        </a:cubicBezTo>
                        <a:cubicBezTo>
                          <a:pt x="6114532" y="-19224"/>
                          <a:pt x="6173443" y="13813"/>
                          <a:pt x="6233981" y="0"/>
                        </a:cubicBezTo>
                        <a:cubicBezTo>
                          <a:pt x="6294519" y="-13813"/>
                          <a:pt x="6685351" y="38833"/>
                          <a:pt x="6922787" y="0"/>
                        </a:cubicBezTo>
                        <a:cubicBezTo>
                          <a:pt x="7160223" y="-38833"/>
                          <a:pt x="7301935" y="47319"/>
                          <a:pt x="7501615" y="0"/>
                        </a:cubicBezTo>
                        <a:cubicBezTo>
                          <a:pt x="7701295" y="-47319"/>
                          <a:pt x="7745329" y="1254"/>
                          <a:pt x="7860489" y="0"/>
                        </a:cubicBezTo>
                        <a:cubicBezTo>
                          <a:pt x="7975649" y="-1254"/>
                          <a:pt x="8044729" y="505"/>
                          <a:pt x="8219362" y="0"/>
                        </a:cubicBezTo>
                        <a:cubicBezTo>
                          <a:pt x="8393995" y="-505"/>
                          <a:pt x="8766101" y="16257"/>
                          <a:pt x="8908168" y="0"/>
                        </a:cubicBezTo>
                        <a:cubicBezTo>
                          <a:pt x="9050235" y="-16257"/>
                          <a:pt x="9256083" y="2775"/>
                          <a:pt x="9377019" y="0"/>
                        </a:cubicBezTo>
                        <a:cubicBezTo>
                          <a:pt x="9497955" y="-2775"/>
                          <a:pt x="9600611" y="13973"/>
                          <a:pt x="9735892" y="0"/>
                        </a:cubicBezTo>
                        <a:cubicBezTo>
                          <a:pt x="9871173" y="-13973"/>
                          <a:pt x="10019491" y="12918"/>
                          <a:pt x="10204743" y="0"/>
                        </a:cubicBezTo>
                        <a:cubicBezTo>
                          <a:pt x="10389995" y="-12918"/>
                          <a:pt x="10828962" y="78652"/>
                          <a:pt x="10997738" y="0"/>
                        </a:cubicBezTo>
                        <a:cubicBezTo>
                          <a:pt x="11060977" y="208081"/>
                          <a:pt x="10936749" y="295353"/>
                          <a:pt x="10997738" y="584776"/>
                        </a:cubicBezTo>
                        <a:cubicBezTo>
                          <a:pt x="11058727" y="874199"/>
                          <a:pt x="10986727" y="974174"/>
                          <a:pt x="10997738" y="1192942"/>
                        </a:cubicBezTo>
                        <a:cubicBezTo>
                          <a:pt x="11008749" y="1411710"/>
                          <a:pt x="10970979" y="1548110"/>
                          <a:pt x="10997738" y="1824500"/>
                        </a:cubicBezTo>
                        <a:cubicBezTo>
                          <a:pt x="11024497" y="2100890"/>
                          <a:pt x="10970114" y="2118501"/>
                          <a:pt x="10997738" y="2339102"/>
                        </a:cubicBezTo>
                        <a:cubicBezTo>
                          <a:pt x="10825259" y="2379200"/>
                          <a:pt x="10584889" y="2295696"/>
                          <a:pt x="10418910" y="2339102"/>
                        </a:cubicBezTo>
                        <a:cubicBezTo>
                          <a:pt x="10252931" y="2382508"/>
                          <a:pt x="10015570" y="2331117"/>
                          <a:pt x="9840081" y="2339102"/>
                        </a:cubicBezTo>
                        <a:cubicBezTo>
                          <a:pt x="9664592" y="2347087"/>
                          <a:pt x="9377051" y="2301860"/>
                          <a:pt x="9151276" y="2339102"/>
                        </a:cubicBezTo>
                        <a:cubicBezTo>
                          <a:pt x="8925502" y="2376344"/>
                          <a:pt x="8781563" y="2275062"/>
                          <a:pt x="8572447" y="2339102"/>
                        </a:cubicBezTo>
                        <a:cubicBezTo>
                          <a:pt x="8363331" y="2403142"/>
                          <a:pt x="8142868" y="2259224"/>
                          <a:pt x="7773664" y="2339102"/>
                        </a:cubicBezTo>
                        <a:cubicBezTo>
                          <a:pt x="7404460" y="2418980"/>
                          <a:pt x="7472405" y="2303654"/>
                          <a:pt x="7304813" y="2339102"/>
                        </a:cubicBezTo>
                        <a:cubicBezTo>
                          <a:pt x="7137221" y="2374550"/>
                          <a:pt x="7027487" y="2324139"/>
                          <a:pt x="6835962" y="2339102"/>
                        </a:cubicBezTo>
                        <a:cubicBezTo>
                          <a:pt x="6644437" y="2354065"/>
                          <a:pt x="6428841" y="2329975"/>
                          <a:pt x="6147157" y="2339102"/>
                        </a:cubicBezTo>
                        <a:cubicBezTo>
                          <a:pt x="5865474" y="2348229"/>
                          <a:pt x="5692961" y="2275730"/>
                          <a:pt x="5568328" y="2339102"/>
                        </a:cubicBezTo>
                        <a:cubicBezTo>
                          <a:pt x="5443695" y="2402474"/>
                          <a:pt x="5110171" y="2315928"/>
                          <a:pt x="4769545" y="2339102"/>
                        </a:cubicBezTo>
                        <a:cubicBezTo>
                          <a:pt x="4428919" y="2362276"/>
                          <a:pt x="4230643" y="2268964"/>
                          <a:pt x="3970762" y="2339102"/>
                        </a:cubicBezTo>
                        <a:cubicBezTo>
                          <a:pt x="3710881" y="2409240"/>
                          <a:pt x="3552570" y="2288803"/>
                          <a:pt x="3391934" y="2339102"/>
                        </a:cubicBezTo>
                        <a:cubicBezTo>
                          <a:pt x="3231298" y="2389401"/>
                          <a:pt x="3044934" y="2275859"/>
                          <a:pt x="2703128" y="2339102"/>
                        </a:cubicBezTo>
                        <a:cubicBezTo>
                          <a:pt x="2361322" y="2402345"/>
                          <a:pt x="2076062" y="2304119"/>
                          <a:pt x="1904345" y="2339102"/>
                        </a:cubicBezTo>
                        <a:cubicBezTo>
                          <a:pt x="1732628" y="2374085"/>
                          <a:pt x="1573733" y="2310108"/>
                          <a:pt x="1435494" y="2339102"/>
                        </a:cubicBezTo>
                        <a:cubicBezTo>
                          <a:pt x="1297255" y="2368096"/>
                          <a:pt x="1295142" y="2330997"/>
                          <a:pt x="1186598" y="2339102"/>
                        </a:cubicBezTo>
                        <a:cubicBezTo>
                          <a:pt x="1078054" y="2347207"/>
                          <a:pt x="1045123" y="2336198"/>
                          <a:pt x="937702" y="2339102"/>
                        </a:cubicBezTo>
                        <a:cubicBezTo>
                          <a:pt x="830281" y="2342006"/>
                          <a:pt x="743684" y="2335834"/>
                          <a:pt x="688806" y="2339102"/>
                        </a:cubicBezTo>
                        <a:cubicBezTo>
                          <a:pt x="633928" y="2342370"/>
                          <a:pt x="221558" y="2303842"/>
                          <a:pt x="0" y="2339102"/>
                        </a:cubicBezTo>
                        <a:cubicBezTo>
                          <a:pt x="-54855" y="2096706"/>
                          <a:pt x="19740" y="2005833"/>
                          <a:pt x="0" y="1801109"/>
                        </a:cubicBezTo>
                        <a:cubicBezTo>
                          <a:pt x="-19740" y="1596385"/>
                          <a:pt x="56495" y="1395912"/>
                          <a:pt x="0" y="1192942"/>
                        </a:cubicBezTo>
                        <a:cubicBezTo>
                          <a:pt x="-56495" y="989972"/>
                          <a:pt x="33786" y="854675"/>
                          <a:pt x="0" y="654949"/>
                        </a:cubicBezTo>
                        <a:cubicBezTo>
                          <a:pt x="-33786" y="455223"/>
                          <a:pt x="73743" y="172549"/>
                          <a:pt x="0" y="0"/>
                        </a:cubicBezTo>
                        <a:close/>
                      </a:path>
                      <a:path w="10997738" h="2339102" stroke="0" extrusionOk="0">
                        <a:moveTo>
                          <a:pt x="0" y="0"/>
                        </a:moveTo>
                        <a:cubicBezTo>
                          <a:pt x="338756" y="-39767"/>
                          <a:pt x="606727" y="72288"/>
                          <a:pt x="798783" y="0"/>
                        </a:cubicBezTo>
                        <a:cubicBezTo>
                          <a:pt x="990839" y="-72288"/>
                          <a:pt x="1198480" y="39115"/>
                          <a:pt x="1597566" y="0"/>
                        </a:cubicBezTo>
                        <a:cubicBezTo>
                          <a:pt x="1996652" y="-39115"/>
                          <a:pt x="2101510" y="80850"/>
                          <a:pt x="2396349" y="0"/>
                        </a:cubicBezTo>
                        <a:cubicBezTo>
                          <a:pt x="2691188" y="-80850"/>
                          <a:pt x="2896450" y="7738"/>
                          <a:pt x="3085155" y="0"/>
                        </a:cubicBezTo>
                        <a:cubicBezTo>
                          <a:pt x="3273860" y="-7738"/>
                          <a:pt x="3526265" y="73510"/>
                          <a:pt x="3883938" y="0"/>
                        </a:cubicBezTo>
                        <a:cubicBezTo>
                          <a:pt x="4241611" y="-73510"/>
                          <a:pt x="4101299" y="9423"/>
                          <a:pt x="4242812" y="0"/>
                        </a:cubicBezTo>
                        <a:cubicBezTo>
                          <a:pt x="4384325" y="-9423"/>
                          <a:pt x="4438771" y="1172"/>
                          <a:pt x="4491708" y="0"/>
                        </a:cubicBezTo>
                        <a:cubicBezTo>
                          <a:pt x="4544645" y="-1172"/>
                          <a:pt x="4675418" y="36568"/>
                          <a:pt x="4850581" y="0"/>
                        </a:cubicBezTo>
                        <a:cubicBezTo>
                          <a:pt x="5025744" y="-36568"/>
                          <a:pt x="5074038" y="27760"/>
                          <a:pt x="5209455" y="0"/>
                        </a:cubicBezTo>
                        <a:cubicBezTo>
                          <a:pt x="5344872" y="-27760"/>
                          <a:pt x="5786126" y="67966"/>
                          <a:pt x="6008238" y="0"/>
                        </a:cubicBezTo>
                        <a:cubicBezTo>
                          <a:pt x="6230350" y="-67966"/>
                          <a:pt x="6234426" y="13461"/>
                          <a:pt x="6367111" y="0"/>
                        </a:cubicBezTo>
                        <a:cubicBezTo>
                          <a:pt x="6499796" y="-13461"/>
                          <a:pt x="6720599" y="48712"/>
                          <a:pt x="6945940" y="0"/>
                        </a:cubicBezTo>
                        <a:cubicBezTo>
                          <a:pt x="7171281" y="-48712"/>
                          <a:pt x="7143548" y="5368"/>
                          <a:pt x="7194836" y="0"/>
                        </a:cubicBezTo>
                        <a:cubicBezTo>
                          <a:pt x="7246124" y="-5368"/>
                          <a:pt x="7346376" y="3161"/>
                          <a:pt x="7443732" y="0"/>
                        </a:cubicBezTo>
                        <a:cubicBezTo>
                          <a:pt x="7541088" y="-3161"/>
                          <a:pt x="7715678" y="27844"/>
                          <a:pt x="7802606" y="0"/>
                        </a:cubicBezTo>
                        <a:cubicBezTo>
                          <a:pt x="7889534" y="-27844"/>
                          <a:pt x="8287708" y="55727"/>
                          <a:pt x="8491411" y="0"/>
                        </a:cubicBezTo>
                        <a:cubicBezTo>
                          <a:pt x="8695114" y="-55727"/>
                          <a:pt x="8647289" y="19925"/>
                          <a:pt x="8740308" y="0"/>
                        </a:cubicBezTo>
                        <a:cubicBezTo>
                          <a:pt x="8833327" y="-19925"/>
                          <a:pt x="9148116" y="15735"/>
                          <a:pt x="9429113" y="0"/>
                        </a:cubicBezTo>
                        <a:cubicBezTo>
                          <a:pt x="9710110" y="-15735"/>
                          <a:pt x="9789431" y="33711"/>
                          <a:pt x="9897964" y="0"/>
                        </a:cubicBezTo>
                        <a:cubicBezTo>
                          <a:pt x="10006497" y="-33711"/>
                          <a:pt x="10473772" y="32680"/>
                          <a:pt x="10997738" y="0"/>
                        </a:cubicBezTo>
                        <a:cubicBezTo>
                          <a:pt x="11017754" y="125283"/>
                          <a:pt x="10976110" y="475198"/>
                          <a:pt x="10997738" y="608167"/>
                        </a:cubicBezTo>
                        <a:cubicBezTo>
                          <a:pt x="11019366" y="741136"/>
                          <a:pt x="10951201" y="1021671"/>
                          <a:pt x="10997738" y="1192942"/>
                        </a:cubicBezTo>
                        <a:cubicBezTo>
                          <a:pt x="11044275" y="1364214"/>
                          <a:pt x="10967958" y="1529241"/>
                          <a:pt x="10997738" y="1707544"/>
                        </a:cubicBezTo>
                        <a:cubicBezTo>
                          <a:pt x="11027518" y="1885847"/>
                          <a:pt x="10991160" y="2121951"/>
                          <a:pt x="10997738" y="2339102"/>
                        </a:cubicBezTo>
                        <a:cubicBezTo>
                          <a:pt x="10811141" y="2343929"/>
                          <a:pt x="10661652" y="2321559"/>
                          <a:pt x="10418910" y="2339102"/>
                        </a:cubicBezTo>
                        <a:cubicBezTo>
                          <a:pt x="10176168" y="2356645"/>
                          <a:pt x="10165699" y="2336809"/>
                          <a:pt x="10060036" y="2339102"/>
                        </a:cubicBezTo>
                        <a:cubicBezTo>
                          <a:pt x="9954373" y="2341395"/>
                          <a:pt x="9548619" y="2263000"/>
                          <a:pt x="9261253" y="2339102"/>
                        </a:cubicBezTo>
                        <a:cubicBezTo>
                          <a:pt x="8973887" y="2415204"/>
                          <a:pt x="8855335" y="2329062"/>
                          <a:pt x="8462470" y="2339102"/>
                        </a:cubicBezTo>
                        <a:cubicBezTo>
                          <a:pt x="8069605" y="2349142"/>
                          <a:pt x="8089271" y="2279786"/>
                          <a:pt x="7883642" y="2339102"/>
                        </a:cubicBezTo>
                        <a:cubicBezTo>
                          <a:pt x="7678013" y="2398418"/>
                          <a:pt x="7424150" y="2286619"/>
                          <a:pt x="7304813" y="2339102"/>
                        </a:cubicBezTo>
                        <a:cubicBezTo>
                          <a:pt x="7185476" y="2391585"/>
                          <a:pt x="6863580" y="2335408"/>
                          <a:pt x="6616008" y="2339102"/>
                        </a:cubicBezTo>
                        <a:cubicBezTo>
                          <a:pt x="6368436" y="2342796"/>
                          <a:pt x="6201897" y="2289712"/>
                          <a:pt x="6037179" y="2339102"/>
                        </a:cubicBezTo>
                        <a:cubicBezTo>
                          <a:pt x="5872461" y="2388492"/>
                          <a:pt x="5682893" y="2304336"/>
                          <a:pt x="5458351" y="2339102"/>
                        </a:cubicBezTo>
                        <a:cubicBezTo>
                          <a:pt x="5233809" y="2373868"/>
                          <a:pt x="5049051" y="2285013"/>
                          <a:pt x="4879523" y="2339102"/>
                        </a:cubicBezTo>
                        <a:cubicBezTo>
                          <a:pt x="4709995" y="2393191"/>
                          <a:pt x="4305221" y="2289089"/>
                          <a:pt x="4080740" y="2339102"/>
                        </a:cubicBezTo>
                        <a:cubicBezTo>
                          <a:pt x="3856259" y="2389115"/>
                          <a:pt x="3567014" y="2250969"/>
                          <a:pt x="3281957" y="2339102"/>
                        </a:cubicBezTo>
                        <a:cubicBezTo>
                          <a:pt x="2996900" y="2427235"/>
                          <a:pt x="2937453" y="2277698"/>
                          <a:pt x="2703128" y="2339102"/>
                        </a:cubicBezTo>
                        <a:cubicBezTo>
                          <a:pt x="2468803" y="2400506"/>
                          <a:pt x="2467102" y="2297183"/>
                          <a:pt x="2234277" y="2339102"/>
                        </a:cubicBezTo>
                        <a:cubicBezTo>
                          <a:pt x="2001452" y="2381021"/>
                          <a:pt x="2016522" y="2317516"/>
                          <a:pt x="1875404" y="2339102"/>
                        </a:cubicBezTo>
                        <a:cubicBezTo>
                          <a:pt x="1734286" y="2360688"/>
                          <a:pt x="1612535" y="2296147"/>
                          <a:pt x="1516530" y="2339102"/>
                        </a:cubicBezTo>
                        <a:cubicBezTo>
                          <a:pt x="1420525" y="2382057"/>
                          <a:pt x="985650" y="2280112"/>
                          <a:pt x="717747" y="2339102"/>
                        </a:cubicBezTo>
                        <a:cubicBezTo>
                          <a:pt x="449844" y="2398092"/>
                          <a:pt x="244732" y="2295797"/>
                          <a:pt x="0" y="2339102"/>
                        </a:cubicBezTo>
                        <a:cubicBezTo>
                          <a:pt x="-46640" y="2148650"/>
                          <a:pt x="55888" y="1953825"/>
                          <a:pt x="0" y="1824500"/>
                        </a:cubicBezTo>
                        <a:cubicBezTo>
                          <a:pt x="-55888" y="1695175"/>
                          <a:pt x="37899" y="1553503"/>
                          <a:pt x="0" y="1286506"/>
                        </a:cubicBezTo>
                        <a:cubicBezTo>
                          <a:pt x="-37899" y="1019509"/>
                          <a:pt x="36939" y="910270"/>
                          <a:pt x="0" y="748513"/>
                        </a:cubicBezTo>
                        <a:cubicBezTo>
                          <a:pt x="-36939" y="586756"/>
                          <a:pt x="57830" y="173429"/>
                          <a:pt x="0" y="0"/>
                        </a:cubicBezTo>
                        <a:close/>
                      </a:path>
                    </a:pathLst>
                  </a:custGeom>
                  <ask:type>
                    <ask:lineSketchScribble/>
                  </ask:type>
                </ask:lineSketchStyleProps>
              </a:ext>
            </a:extLst>
          </a:ln>
        </p:spPr>
        <p:txBody>
          <a:bodyPr wrap="square">
            <a:spAutoFit/>
          </a:bodyPr>
          <a:lstStyle/>
          <a:p>
            <a:r>
              <a:rPr lang="en-GB" dirty="0">
                <a:effectLst/>
                <a:latin typeface="Helvetica" pitchFamily="2" charset="0"/>
              </a:rPr>
              <a:t>Politicians and corporate managers have a litany of responses:</a:t>
            </a:r>
          </a:p>
          <a:p>
            <a:endParaRPr lang="en-GB" dirty="0">
              <a:effectLst/>
              <a:latin typeface="Helvetica" pitchFamily="2" charset="0"/>
            </a:endParaRPr>
          </a:p>
          <a:p>
            <a:r>
              <a:rPr lang="en-GB" dirty="0">
                <a:effectLst/>
                <a:latin typeface="Helvetica" pitchFamily="2" charset="0"/>
              </a:rPr>
              <a:t>“There was never any danger to the public.”</a:t>
            </a:r>
          </a:p>
          <a:p>
            <a:endParaRPr lang="en-GB" dirty="0">
              <a:effectLst/>
              <a:latin typeface="Helvetica" pitchFamily="2" charset="0"/>
            </a:endParaRPr>
          </a:p>
          <a:p>
            <a:r>
              <a:rPr lang="en-GB" dirty="0">
                <a:effectLst/>
                <a:latin typeface="Helvetica" pitchFamily="2" charset="0"/>
              </a:rPr>
              <a:t>“Everything is under control.”</a:t>
            </a:r>
          </a:p>
          <a:p>
            <a:endParaRPr lang="en-GB" dirty="0">
              <a:effectLst/>
              <a:latin typeface="Helvetica" pitchFamily="2" charset="0"/>
            </a:endParaRPr>
          </a:p>
          <a:p>
            <a:r>
              <a:rPr lang="en-GB" dirty="0">
                <a:effectLst/>
                <a:latin typeface="Helvetica" pitchFamily="2" charset="0"/>
              </a:rPr>
              <a:t>“There is no reason for concern.”</a:t>
            </a:r>
          </a:p>
          <a:p>
            <a:endParaRPr lang="en-GB" sz="2000" dirty="0">
              <a:effectLst/>
              <a:latin typeface="Helvetica" pitchFamily="2" charset="0"/>
            </a:endParaRPr>
          </a:p>
        </p:txBody>
      </p:sp>
      <p:pic>
        <p:nvPicPr>
          <p:cNvPr id="12290" name="Picture 2">
            <a:extLst>
              <a:ext uri="{FF2B5EF4-FFF2-40B4-BE49-F238E27FC236}">
                <a16:creationId xmlns:a16="http://schemas.microsoft.com/office/drawing/2014/main" id="{104757A0-B312-B9E6-D9C3-8E0547013D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6174" y="136525"/>
            <a:ext cx="3556000" cy="2794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7E56941-122F-1990-C5A1-1BBA87ED5BEE}"/>
              </a:ext>
            </a:extLst>
          </p:cNvPr>
          <p:cNvSpPr txBox="1"/>
          <p:nvPr/>
        </p:nvSpPr>
        <p:spPr>
          <a:xfrm>
            <a:off x="8512014" y="2945621"/>
            <a:ext cx="3364319" cy="276999"/>
          </a:xfrm>
          <a:prstGeom prst="rect">
            <a:avLst/>
          </a:prstGeom>
          <a:noFill/>
        </p:spPr>
        <p:txBody>
          <a:bodyPr wrap="none" rtlCol="0">
            <a:spAutoFit/>
          </a:bodyPr>
          <a:lstStyle/>
          <a:p>
            <a:r>
              <a:rPr lang="en-FR" sz="1200" dirty="0"/>
              <a:t>3 Mile Island </a:t>
            </a:r>
            <a:r>
              <a:rPr lang="en-GB" sz="1200" dirty="0"/>
              <a:t>Nuclear</a:t>
            </a:r>
            <a:r>
              <a:rPr lang="en-FR" sz="1200" dirty="0"/>
              <a:t> Facility, </a:t>
            </a:r>
            <a:r>
              <a:rPr lang="en-GB" sz="1200" dirty="0"/>
              <a:t>Pennsylvania.</a:t>
            </a:r>
            <a:r>
              <a:rPr lang="en-FR" sz="1200" dirty="0"/>
              <a:t>  c.1979</a:t>
            </a:r>
          </a:p>
        </p:txBody>
      </p:sp>
    </p:spTree>
    <p:extLst>
      <p:ext uri="{BB962C8B-B14F-4D97-AF65-F5344CB8AC3E}">
        <p14:creationId xmlns:p14="http://schemas.microsoft.com/office/powerpoint/2010/main" val="3376778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E704A-E85B-38F0-D82B-26186FCBD91B}"/>
              </a:ext>
            </a:extLst>
          </p:cNvPr>
          <p:cNvSpPr>
            <a:spLocks noGrp="1"/>
          </p:cNvSpPr>
          <p:nvPr>
            <p:ph type="title"/>
          </p:nvPr>
        </p:nvSpPr>
        <p:spPr>
          <a:xfrm>
            <a:off x="838200" y="167162"/>
            <a:ext cx="10515600" cy="1325563"/>
          </a:xfrm>
        </p:spPr>
        <p:txBody>
          <a:bodyPr/>
          <a:lstStyle/>
          <a:p>
            <a:r>
              <a:rPr lang="en-FR" dirty="0"/>
              <a:t>Panic, although rare, does occur</a:t>
            </a:r>
          </a:p>
        </p:txBody>
      </p:sp>
      <p:sp>
        <p:nvSpPr>
          <p:cNvPr id="3" name="Content Placeholder 2">
            <a:extLst>
              <a:ext uri="{FF2B5EF4-FFF2-40B4-BE49-F238E27FC236}">
                <a16:creationId xmlns:a16="http://schemas.microsoft.com/office/drawing/2014/main" id="{8D6F00AA-CA22-4403-7402-120545BB2E30}"/>
              </a:ext>
            </a:extLst>
          </p:cNvPr>
          <p:cNvSpPr>
            <a:spLocks noGrp="1"/>
          </p:cNvSpPr>
          <p:nvPr>
            <p:ph idx="1"/>
          </p:nvPr>
        </p:nvSpPr>
        <p:spPr>
          <a:xfrm>
            <a:off x="5603193" y="3742442"/>
            <a:ext cx="6656109" cy="4351338"/>
          </a:xfrm>
        </p:spPr>
        <p:txBody>
          <a:bodyPr/>
          <a:lstStyle/>
          <a:p>
            <a:r>
              <a:rPr lang="en-GB" dirty="0"/>
              <a:t>E</a:t>
            </a:r>
            <a:r>
              <a:rPr lang="en-FR" dirty="0"/>
              <a:t>.g. stampedes</a:t>
            </a:r>
          </a:p>
          <a:p>
            <a:r>
              <a:rPr lang="en-FR" dirty="0"/>
              <a:t>Panic may be highly contageous</a:t>
            </a:r>
          </a:p>
          <a:p>
            <a:r>
              <a:rPr lang="en-FR" dirty="0"/>
              <a:t>Conditions for panic:</a:t>
            </a:r>
          </a:p>
          <a:p>
            <a:pPr lvl="1"/>
            <a:r>
              <a:rPr lang="en-FR" dirty="0"/>
              <a:t>Feeling of immediate danger to oneself</a:t>
            </a:r>
          </a:p>
          <a:p>
            <a:pPr lvl="1"/>
            <a:r>
              <a:rPr lang="en-FR" dirty="0"/>
              <a:t>Feeling trapped and unable to escape</a:t>
            </a:r>
          </a:p>
          <a:p>
            <a:pPr lvl="1"/>
            <a:r>
              <a:rPr lang="en-FR" dirty="0"/>
              <a:t>Feeling helpless</a:t>
            </a:r>
          </a:p>
          <a:p>
            <a:pPr lvl="1"/>
            <a:r>
              <a:rPr lang="en-GB" dirty="0"/>
              <a:t>S</a:t>
            </a:r>
            <a:r>
              <a:rPr lang="en-FR" dirty="0"/>
              <a:t>eparation from loved ones (Mawson)</a:t>
            </a:r>
          </a:p>
        </p:txBody>
      </p:sp>
      <p:pic>
        <p:nvPicPr>
          <p:cNvPr id="4100" name="Picture 4" descr="Indian Stampede Kills at Least 27 at Religious Festival - The New York Times">
            <a:extLst>
              <a:ext uri="{FF2B5EF4-FFF2-40B4-BE49-F238E27FC236}">
                <a16:creationId xmlns:a16="http://schemas.microsoft.com/office/drawing/2014/main" id="{0F2DAB6C-0174-8D56-819E-1403246588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163" y="1385740"/>
            <a:ext cx="4806141" cy="331352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Love Parade' Tragedy Dooms One Of Europe's Largest Techno Festivals">
            <a:extLst>
              <a:ext uri="{FF2B5EF4-FFF2-40B4-BE49-F238E27FC236}">
                <a16:creationId xmlns:a16="http://schemas.microsoft.com/office/drawing/2014/main" id="{5C7ED584-8787-FFF2-1197-88079643D0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5000" y="1105550"/>
            <a:ext cx="4684144" cy="2636892"/>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Deadly nightclub stampede kills at least six | Facebook">
            <a:extLst>
              <a:ext uri="{FF2B5EF4-FFF2-40B4-BE49-F238E27FC236}">
                <a16:creationId xmlns:a16="http://schemas.microsoft.com/office/drawing/2014/main" id="{FFE8CDC2-5D45-5073-47E5-4C8A86494E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6970" y="4501506"/>
            <a:ext cx="4208023" cy="2356493"/>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CD10CFB-FC90-A89F-D880-21C6CE108051}"/>
              </a:ext>
            </a:extLst>
          </p:cNvPr>
          <p:cNvSpPr>
            <a:spLocks noGrp="1"/>
          </p:cNvSpPr>
          <p:nvPr>
            <p:ph type="sldNum" sz="quarter" idx="12"/>
          </p:nvPr>
        </p:nvSpPr>
        <p:spPr/>
        <p:txBody>
          <a:bodyPr/>
          <a:lstStyle/>
          <a:p>
            <a:fld id="{5B3189AA-B002-954D-9F97-AE9F16A857C1}" type="slidenum">
              <a:rPr lang="en-FR" smtClean="0"/>
              <a:t>11</a:t>
            </a:fld>
            <a:endParaRPr lang="en-FR"/>
          </a:p>
        </p:txBody>
      </p:sp>
      <p:sp>
        <p:nvSpPr>
          <p:cNvPr id="5" name="TextBox 4">
            <a:extLst>
              <a:ext uri="{FF2B5EF4-FFF2-40B4-BE49-F238E27FC236}">
                <a16:creationId xmlns:a16="http://schemas.microsoft.com/office/drawing/2014/main" id="{C7752BC0-DAED-596C-64B1-C1C4B4190344}"/>
              </a:ext>
            </a:extLst>
          </p:cNvPr>
          <p:cNvSpPr txBox="1"/>
          <p:nvPr/>
        </p:nvSpPr>
        <p:spPr>
          <a:xfrm>
            <a:off x="0" y="4699262"/>
            <a:ext cx="1296970" cy="830997"/>
          </a:xfrm>
          <a:prstGeom prst="rect">
            <a:avLst/>
          </a:prstGeom>
          <a:noFill/>
        </p:spPr>
        <p:txBody>
          <a:bodyPr wrap="square" rtlCol="0">
            <a:spAutoFit/>
          </a:bodyPr>
          <a:lstStyle/>
          <a:p>
            <a:r>
              <a:rPr lang="en-FR" sz="1200" dirty="0"/>
              <a:t>Stampede during Indian religious festival kills 27 (July 2015)</a:t>
            </a:r>
          </a:p>
        </p:txBody>
      </p:sp>
      <p:sp>
        <p:nvSpPr>
          <p:cNvPr id="7" name="TextBox 6">
            <a:extLst>
              <a:ext uri="{FF2B5EF4-FFF2-40B4-BE49-F238E27FC236}">
                <a16:creationId xmlns:a16="http://schemas.microsoft.com/office/drawing/2014/main" id="{C586A690-E590-1EEB-F0E9-070583D7006A}"/>
              </a:ext>
            </a:extLst>
          </p:cNvPr>
          <p:cNvSpPr txBox="1"/>
          <p:nvPr/>
        </p:nvSpPr>
        <p:spPr>
          <a:xfrm>
            <a:off x="5877928" y="2026752"/>
            <a:ext cx="1296970" cy="830997"/>
          </a:xfrm>
          <a:prstGeom prst="rect">
            <a:avLst/>
          </a:prstGeom>
          <a:noFill/>
        </p:spPr>
        <p:txBody>
          <a:bodyPr wrap="square" rtlCol="0">
            <a:spAutoFit/>
          </a:bodyPr>
          <a:lstStyle/>
          <a:p>
            <a:r>
              <a:rPr lang="en-FR" sz="1200" dirty="0"/>
              <a:t>19 people killed at Germany’s “Love Parade” (July 2010)</a:t>
            </a:r>
          </a:p>
        </p:txBody>
      </p:sp>
    </p:spTree>
    <p:extLst>
      <p:ext uri="{BB962C8B-B14F-4D97-AF65-F5344CB8AC3E}">
        <p14:creationId xmlns:p14="http://schemas.microsoft.com/office/powerpoint/2010/main" val="1425367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B814C-D896-6D3B-93A5-81C34946C9DE}"/>
              </a:ext>
            </a:extLst>
          </p:cNvPr>
          <p:cNvSpPr>
            <a:spLocks noGrp="1"/>
          </p:cNvSpPr>
          <p:nvPr>
            <p:ph type="title"/>
          </p:nvPr>
        </p:nvSpPr>
        <p:spPr/>
        <p:txBody>
          <a:bodyPr/>
          <a:lstStyle/>
          <a:p>
            <a:pPr algn="ctr"/>
            <a:r>
              <a:rPr lang="en-FR" dirty="0"/>
              <a:t>Reactions to a threat – with and without attachment figures</a:t>
            </a:r>
          </a:p>
        </p:txBody>
      </p:sp>
      <p:pic>
        <p:nvPicPr>
          <p:cNvPr id="7" name="Content Placeholder 6">
            <a:extLst>
              <a:ext uri="{FF2B5EF4-FFF2-40B4-BE49-F238E27FC236}">
                <a16:creationId xmlns:a16="http://schemas.microsoft.com/office/drawing/2014/main" id="{C3AC4916-EE2E-AAAE-24FF-4BA7D8719EDE}"/>
              </a:ext>
            </a:extLst>
          </p:cNvPr>
          <p:cNvPicPr>
            <a:picLocks noGrp="1" noChangeAspect="1"/>
          </p:cNvPicPr>
          <p:nvPr>
            <p:ph idx="1"/>
          </p:nvPr>
        </p:nvPicPr>
        <p:blipFill>
          <a:blip r:embed="rId2"/>
          <a:stretch>
            <a:fillRect/>
          </a:stretch>
        </p:blipFill>
        <p:spPr>
          <a:xfrm>
            <a:off x="616125" y="2726267"/>
            <a:ext cx="11575875" cy="2140744"/>
          </a:xfrm>
        </p:spPr>
      </p:pic>
      <p:sp>
        <p:nvSpPr>
          <p:cNvPr id="5" name="Slide Number Placeholder 4">
            <a:extLst>
              <a:ext uri="{FF2B5EF4-FFF2-40B4-BE49-F238E27FC236}">
                <a16:creationId xmlns:a16="http://schemas.microsoft.com/office/drawing/2014/main" id="{BE86773D-11AB-3B1A-ED62-494706190EF0}"/>
              </a:ext>
            </a:extLst>
          </p:cNvPr>
          <p:cNvSpPr>
            <a:spLocks noGrp="1"/>
          </p:cNvSpPr>
          <p:nvPr>
            <p:ph type="sldNum" sz="quarter" idx="12"/>
          </p:nvPr>
        </p:nvSpPr>
        <p:spPr>
          <a:xfrm>
            <a:off x="6612467" y="5204884"/>
            <a:ext cx="4834465" cy="365125"/>
          </a:xfrm>
        </p:spPr>
        <p:txBody>
          <a:bodyPr/>
          <a:lstStyle/>
          <a:p>
            <a:r>
              <a:rPr lang="en-GB" dirty="0">
                <a:solidFill>
                  <a:schemeClr val="tx1"/>
                </a:solidFill>
              </a:rPr>
              <a:t>Mawson, A.R., 2005. Understanding mass panic and other collective responses to threat and disaster. </a:t>
            </a:r>
            <a:r>
              <a:rPr lang="en-GB" i="1" dirty="0">
                <a:solidFill>
                  <a:schemeClr val="tx1"/>
                </a:solidFill>
              </a:rPr>
              <a:t>Psychiatry</a:t>
            </a:r>
            <a:r>
              <a:rPr lang="en-GB" dirty="0">
                <a:solidFill>
                  <a:schemeClr val="tx1"/>
                </a:solidFill>
              </a:rPr>
              <a:t>, </a:t>
            </a:r>
            <a:r>
              <a:rPr lang="en-GB" i="1" dirty="0">
                <a:solidFill>
                  <a:schemeClr val="tx1"/>
                </a:solidFill>
              </a:rPr>
              <a:t>68</a:t>
            </a:r>
            <a:r>
              <a:rPr lang="en-GB" dirty="0">
                <a:solidFill>
                  <a:schemeClr val="tx1"/>
                </a:solidFill>
              </a:rPr>
              <a:t>(2), pp.95-113.</a:t>
            </a:r>
            <a:fld id="{5B3189AA-B002-954D-9F97-AE9F16A857C1}" type="slidenum">
              <a:rPr lang="en-FR" smtClean="0">
                <a:solidFill>
                  <a:schemeClr val="tx1"/>
                </a:solidFill>
              </a:rPr>
              <a:t>12</a:t>
            </a:fld>
            <a:endParaRPr lang="en-FR" dirty="0">
              <a:solidFill>
                <a:schemeClr val="tx1"/>
              </a:solidFill>
            </a:endParaRPr>
          </a:p>
        </p:txBody>
      </p:sp>
      <p:sp>
        <p:nvSpPr>
          <p:cNvPr id="8" name="Oval 7">
            <a:extLst>
              <a:ext uri="{FF2B5EF4-FFF2-40B4-BE49-F238E27FC236}">
                <a16:creationId xmlns:a16="http://schemas.microsoft.com/office/drawing/2014/main" id="{6E69F018-1261-D7EC-BC07-0E3A65DC9F0B}"/>
              </a:ext>
            </a:extLst>
          </p:cNvPr>
          <p:cNvSpPr/>
          <p:nvPr/>
        </p:nvSpPr>
        <p:spPr>
          <a:xfrm>
            <a:off x="8119533" y="4140199"/>
            <a:ext cx="3809999" cy="726812"/>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a:p>
        </p:txBody>
      </p:sp>
      <p:sp>
        <p:nvSpPr>
          <p:cNvPr id="9" name="Oval 8">
            <a:extLst>
              <a:ext uri="{FF2B5EF4-FFF2-40B4-BE49-F238E27FC236}">
                <a16:creationId xmlns:a16="http://schemas.microsoft.com/office/drawing/2014/main" id="{F159A115-D45F-75C6-5F5C-31E5C5406887}"/>
              </a:ext>
            </a:extLst>
          </p:cNvPr>
          <p:cNvSpPr/>
          <p:nvPr/>
        </p:nvSpPr>
        <p:spPr>
          <a:xfrm>
            <a:off x="4499062" y="4140199"/>
            <a:ext cx="3809999" cy="726812"/>
          </a:xfrm>
          <a:prstGeom prst="ellipse">
            <a:avLst/>
          </a:prstGeom>
          <a:noFill/>
          <a:ln w="381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a:p>
        </p:txBody>
      </p:sp>
    </p:spTree>
    <p:extLst>
      <p:ext uri="{BB962C8B-B14F-4D97-AF65-F5344CB8AC3E}">
        <p14:creationId xmlns:p14="http://schemas.microsoft.com/office/powerpoint/2010/main" val="2831959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1"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DEEA29B-A25B-2B34-BD68-EE15FD30371B}"/>
              </a:ext>
            </a:extLst>
          </p:cNvPr>
          <p:cNvSpPr>
            <a:spLocks noGrp="1"/>
          </p:cNvSpPr>
          <p:nvPr>
            <p:ph type="sldNum" sz="quarter" idx="12"/>
          </p:nvPr>
        </p:nvSpPr>
        <p:spPr/>
        <p:txBody>
          <a:bodyPr/>
          <a:lstStyle/>
          <a:p>
            <a:fld id="{5B3189AA-B002-954D-9F97-AE9F16A857C1}" type="slidenum">
              <a:rPr lang="en-FR" smtClean="0"/>
              <a:t>13</a:t>
            </a:fld>
            <a:endParaRPr lang="en-FR"/>
          </a:p>
        </p:txBody>
      </p:sp>
      <p:pic>
        <p:nvPicPr>
          <p:cNvPr id="6146" name="Picture 2" descr="Human Behavior">
            <a:extLst>
              <a:ext uri="{FF2B5EF4-FFF2-40B4-BE49-F238E27FC236}">
                <a16:creationId xmlns:a16="http://schemas.microsoft.com/office/drawing/2014/main" id="{9BB736D3-9331-CADF-FF89-1383926457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377681" cy="6833937"/>
          </a:xfrm>
          <a:prstGeom prst="rect">
            <a:avLst/>
          </a:prstGeom>
          <a:noFill/>
          <a:effectLst>
            <a:outerShdw blurRad="50800" dist="50800" dir="5400000" algn="ctr" rotWithShape="0">
              <a:srgbClr val="000000">
                <a:alpha val="14000"/>
              </a:srgbClr>
            </a:outerShdw>
          </a:effectLst>
        </p:spPr>
      </p:pic>
      <p:sp>
        <p:nvSpPr>
          <p:cNvPr id="3" name="Content Placeholder 2">
            <a:extLst>
              <a:ext uri="{FF2B5EF4-FFF2-40B4-BE49-F238E27FC236}">
                <a16:creationId xmlns:a16="http://schemas.microsoft.com/office/drawing/2014/main" id="{BFB8A2B9-8FDB-45EA-914C-DEA3B4802A2B}"/>
              </a:ext>
            </a:extLst>
          </p:cNvPr>
          <p:cNvSpPr>
            <a:spLocks noGrp="1"/>
          </p:cNvSpPr>
          <p:nvPr>
            <p:ph idx="1"/>
          </p:nvPr>
        </p:nvSpPr>
        <p:spPr>
          <a:xfrm>
            <a:off x="7485321" y="935665"/>
            <a:ext cx="4582632" cy="4423144"/>
          </a:xfrm>
          <a:noFill/>
        </p:spPr>
        <p:txBody>
          <a:bodyPr>
            <a:normAutofit/>
          </a:bodyPr>
          <a:lstStyle/>
          <a:p>
            <a:pPr marL="0" indent="0" algn="ctr">
              <a:buNone/>
            </a:pPr>
            <a:r>
              <a:rPr lang="en-GB" sz="3200" dirty="0">
                <a:solidFill>
                  <a:srgbClr val="790505"/>
                </a:solidFill>
              </a:rPr>
              <a:t>What do we need to consider when modelling and simulating human behaviour?</a:t>
            </a:r>
          </a:p>
          <a:p>
            <a:pPr marL="0" indent="0" algn="ctr">
              <a:buNone/>
            </a:pPr>
            <a:br>
              <a:rPr lang="en-GB" sz="3200" dirty="0">
                <a:solidFill>
                  <a:srgbClr val="790505"/>
                </a:solidFill>
              </a:rPr>
            </a:br>
            <a:r>
              <a:rPr lang="en-GB" sz="3200" dirty="0">
                <a:solidFill>
                  <a:srgbClr val="790505"/>
                </a:solidFill>
              </a:rPr>
              <a:t>….Or rather, what influences our behaviours?</a:t>
            </a:r>
            <a:endParaRPr lang="en-FR" sz="3200" dirty="0">
              <a:solidFill>
                <a:srgbClr val="790505"/>
              </a:solidFill>
            </a:endParaRPr>
          </a:p>
        </p:txBody>
      </p:sp>
    </p:spTree>
    <p:extLst>
      <p:ext uri="{BB962C8B-B14F-4D97-AF65-F5344CB8AC3E}">
        <p14:creationId xmlns:p14="http://schemas.microsoft.com/office/powerpoint/2010/main" val="1704547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numéro de diapositive 5"/>
          <p:cNvSpPr>
            <a:spLocks noGrp="1"/>
          </p:cNvSpPr>
          <p:nvPr>
            <p:ph type="sldNum" sz="quarter" idx="12"/>
          </p:nvPr>
        </p:nvSpPr>
        <p:spPr/>
        <p:txBody>
          <a:bodyPr/>
          <a:lstStyle/>
          <a:p>
            <a:fld id="{B96A7883-E3A5-6143-A0A7-91E129B6CA05}" type="slidenum">
              <a:rPr lang="fr-FR" smtClean="0"/>
              <a:pPr/>
              <a:t>14</a:t>
            </a:fld>
            <a:endParaRPr lang="fr-FR" dirty="0"/>
          </a:p>
        </p:txBody>
      </p:sp>
      <p:sp>
        <p:nvSpPr>
          <p:cNvPr id="4" name="Rectangle 3"/>
          <p:cNvSpPr/>
          <p:nvPr/>
        </p:nvSpPr>
        <p:spPr>
          <a:xfrm>
            <a:off x="4259276" y="316283"/>
            <a:ext cx="4629030" cy="1697068"/>
          </a:xfrm>
          <a:prstGeom prst="rect">
            <a:avLst/>
          </a:prstGeom>
        </p:spPr>
        <p:txBody>
          <a:bodyPr wrap="square">
            <a:spAutoFit/>
          </a:bodyPr>
          <a:lstStyle/>
          <a:p>
            <a:pPr marL="342900" indent="-342900">
              <a:lnSpc>
                <a:spcPct val="150000"/>
              </a:lnSpc>
              <a:buFont typeface="Arial" panose="020B0604020202020204" pitchFamily="34" charset="0"/>
              <a:buChar char="•"/>
            </a:pPr>
            <a:r>
              <a:rPr lang="en-GB" sz="2400" dirty="0"/>
              <a:t>Social ties, </a:t>
            </a:r>
          </a:p>
          <a:p>
            <a:pPr marL="342900" indent="-342900">
              <a:lnSpc>
                <a:spcPct val="150000"/>
              </a:lnSpc>
              <a:buFont typeface="Arial" panose="020B0604020202020204" pitchFamily="34" charset="0"/>
              <a:buChar char="•"/>
            </a:pPr>
            <a:r>
              <a:rPr lang="en-GB" sz="2400" dirty="0"/>
              <a:t>Attachment to objects, places, activities</a:t>
            </a:r>
          </a:p>
        </p:txBody>
      </p:sp>
      <p:pic>
        <p:nvPicPr>
          <p:cNvPr id="2050" name="Picture 2" descr="20 951 bilder, fotografier och illustrationer med Home Evacuation - Getty  Images">
            <a:extLst>
              <a:ext uri="{FF2B5EF4-FFF2-40B4-BE49-F238E27FC236}">
                <a16:creationId xmlns:a16="http://schemas.microsoft.com/office/drawing/2014/main" id="{B4AE32B1-1E02-D484-BCEB-EB98E0B023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489" y="91350"/>
            <a:ext cx="3135855" cy="2146933"/>
          </a:xfrm>
          <a:prstGeom prst="rect">
            <a:avLst/>
          </a:prstGeom>
          <a:noFill/>
          <a:extLst>
            <a:ext uri="{909E8E84-426E-40DD-AFC4-6F175D3DCCD1}">
              <a14:hiddenFill xmlns:a14="http://schemas.microsoft.com/office/drawing/2010/main">
                <a:solidFill>
                  <a:srgbClr val="FFFFFF"/>
                </a:solidFill>
              </a14:hiddenFill>
            </a:ext>
          </a:extLst>
        </p:spPr>
      </p:pic>
      <p:grpSp>
        <p:nvGrpSpPr>
          <p:cNvPr id="16" name="Group 15">
            <a:extLst>
              <a:ext uri="{FF2B5EF4-FFF2-40B4-BE49-F238E27FC236}">
                <a16:creationId xmlns:a16="http://schemas.microsoft.com/office/drawing/2014/main" id="{CD4DF280-41C4-5285-4F65-8F75E85C4952}"/>
              </a:ext>
            </a:extLst>
          </p:cNvPr>
          <p:cNvGrpSpPr/>
          <p:nvPr/>
        </p:nvGrpSpPr>
        <p:grpSpPr>
          <a:xfrm>
            <a:off x="8695267" y="43923"/>
            <a:ext cx="3354103" cy="2352143"/>
            <a:chOff x="7055002" y="1806693"/>
            <a:chExt cx="2067266" cy="1635233"/>
          </a:xfrm>
        </p:grpSpPr>
        <p:pic>
          <p:nvPicPr>
            <p:cNvPr id="9" name="Picture 8">
              <a:extLst>
                <a:ext uri="{FF2B5EF4-FFF2-40B4-BE49-F238E27FC236}">
                  <a16:creationId xmlns:a16="http://schemas.microsoft.com/office/drawing/2014/main" id="{70D483CB-A3A4-6965-9B46-31E8CADF02F7}"/>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56000" contrast="26000"/>
                      </a14:imgEffect>
                    </a14:imgLayer>
                  </a14:imgProps>
                </a:ext>
              </a:extLst>
            </a:blip>
            <a:stretch>
              <a:fillRect/>
            </a:stretch>
          </p:blipFill>
          <p:spPr>
            <a:xfrm>
              <a:off x="7055002" y="1806693"/>
              <a:ext cx="2067266" cy="1635233"/>
            </a:xfrm>
            <a:prstGeom prst="rect">
              <a:avLst/>
            </a:prstGeom>
            <a:ln w="28575">
              <a:noFill/>
            </a:ln>
          </p:spPr>
        </p:pic>
        <p:sp>
          <p:nvSpPr>
            <p:cNvPr id="10" name="Oval 9">
              <a:extLst>
                <a:ext uri="{FF2B5EF4-FFF2-40B4-BE49-F238E27FC236}">
                  <a16:creationId xmlns:a16="http://schemas.microsoft.com/office/drawing/2014/main" id="{C947E627-4789-A383-A43A-2AF0B070D825}"/>
                </a:ext>
              </a:extLst>
            </p:cNvPr>
            <p:cNvSpPr/>
            <p:nvPr/>
          </p:nvSpPr>
          <p:spPr>
            <a:xfrm>
              <a:off x="7974471" y="1860908"/>
              <a:ext cx="929489" cy="1211021"/>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a:p>
          </p:txBody>
        </p:sp>
      </p:grpSp>
      <p:sp>
        <p:nvSpPr>
          <p:cNvPr id="11" name="TextBox 10">
            <a:extLst>
              <a:ext uri="{FF2B5EF4-FFF2-40B4-BE49-F238E27FC236}">
                <a16:creationId xmlns:a16="http://schemas.microsoft.com/office/drawing/2014/main" id="{C65415B5-0E60-A086-7B19-4135A891D108}"/>
              </a:ext>
            </a:extLst>
          </p:cNvPr>
          <p:cNvSpPr txBox="1"/>
          <p:nvPr/>
        </p:nvSpPr>
        <p:spPr>
          <a:xfrm>
            <a:off x="8640230" y="2422461"/>
            <a:ext cx="3135854" cy="415498"/>
          </a:xfrm>
          <a:prstGeom prst="rect">
            <a:avLst/>
          </a:prstGeom>
          <a:noFill/>
        </p:spPr>
        <p:txBody>
          <a:bodyPr wrap="square" rtlCol="0">
            <a:spAutoFit/>
          </a:bodyPr>
          <a:lstStyle/>
          <a:p>
            <a:r>
              <a:rPr lang="en-GB" sz="1050" dirty="0"/>
              <a:t>A woman running back into the office to collect her phone during a major earthquake</a:t>
            </a:r>
          </a:p>
        </p:txBody>
      </p:sp>
      <p:pic>
        <p:nvPicPr>
          <p:cNvPr id="18" name="Picture 17">
            <a:extLst>
              <a:ext uri="{FF2B5EF4-FFF2-40B4-BE49-F238E27FC236}">
                <a16:creationId xmlns:a16="http://schemas.microsoft.com/office/drawing/2014/main" id="{65B62232-5DE0-B726-0F41-B47FB76D93AC}"/>
              </a:ext>
            </a:extLst>
          </p:cNvPr>
          <p:cNvPicPr>
            <a:picLocks noChangeAspect="1"/>
          </p:cNvPicPr>
          <p:nvPr/>
        </p:nvPicPr>
        <p:blipFill>
          <a:blip r:embed="rId6"/>
          <a:stretch>
            <a:fillRect/>
          </a:stretch>
        </p:blipFill>
        <p:spPr>
          <a:xfrm>
            <a:off x="4328138" y="2792582"/>
            <a:ext cx="6422193" cy="3855105"/>
          </a:xfrm>
          <a:prstGeom prst="rect">
            <a:avLst/>
          </a:prstGeom>
        </p:spPr>
      </p:pic>
      <p:sp>
        <p:nvSpPr>
          <p:cNvPr id="19" name="TextBox 18">
            <a:extLst>
              <a:ext uri="{FF2B5EF4-FFF2-40B4-BE49-F238E27FC236}">
                <a16:creationId xmlns:a16="http://schemas.microsoft.com/office/drawing/2014/main" id="{A5300CE8-7244-4911-F85D-921050537633}"/>
              </a:ext>
            </a:extLst>
          </p:cNvPr>
          <p:cNvSpPr txBox="1"/>
          <p:nvPr/>
        </p:nvSpPr>
        <p:spPr>
          <a:xfrm>
            <a:off x="5145910" y="6602310"/>
            <a:ext cx="6221255" cy="276999"/>
          </a:xfrm>
          <a:prstGeom prst="rect">
            <a:avLst/>
          </a:prstGeom>
          <a:noFill/>
        </p:spPr>
        <p:txBody>
          <a:bodyPr wrap="none" rtlCol="0">
            <a:spAutoFit/>
          </a:bodyPr>
          <a:lstStyle/>
          <a:p>
            <a:r>
              <a:rPr lang="en-FR" sz="1200" dirty="0"/>
              <a:t>Julius Bangate. Multi-agent-modelling of Seismic Crisis. PhD Thesis 2019. University Grenoble Alps</a:t>
            </a:r>
          </a:p>
        </p:txBody>
      </p:sp>
      <p:pic>
        <p:nvPicPr>
          <p:cNvPr id="7176" name="Picture 8" descr="May be an image of text that says &quot;109Dos I Dogs 逸品 ONE ΑΝ'ς FIRST PRIORITY DURING VENEZUELA'S WORST EARTHQUAKE IN 126 YEARS WAS SAVING HIS DOGS PHOTO: RT ÚLTIMA HORA&quot;">
            <a:extLst>
              <a:ext uri="{FF2B5EF4-FFF2-40B4-BE49-F238E27FC236}">
                <a16:creationId xmlns:a16="http://schemas.microsoft.com/office/drawing/2014/main" id="{7C7C9A51-D746-A69B-B4AE-6D48D83705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78686" y="1370740"/>
            <a:ext cx="2126366" cy="2657958"/>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descr="During the 7.8 magnitude earthquake in the Philippines, a grandmother  bravely risked her life to protect her grandson., #azaaddigital">
            <a:extLst>
              <a:ext uri="{FF2B5EF4-FFF2-40B4-BE49-F238E27FC236}">
                <a16:creationId xmlns:a16="http://schemas.microsoft.com/office/drawing/2014/main" id="{045F8836-BF90-147F-3D71-A83D2E0DB6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909" y="3399381"/>
            <a:ext cx="1889412" cy="3367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8653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numéro de diapositive 5"/>
          <p:cNvSpPr>
            <a:spLocks noGrp="1"/>
          </p:cNvSpPr>
          <p:nvPr>
            <p:ph type="sldNum" sz="quarter" idx="12"/>
          </p:nvPr>
        </p:nvSpPr>
        <p:spPr/>
        <p:txBody>
          <a:bodyPr/>
          <a:lstStyle/>
          <a:p>
            <a:fld id="{B96A7883-E3A5-6143-A0A7-91E129B6CA05}" type="slidenum">
              <a:rPr lang="fr-FR" smtClean="0"/>
              <a:pPr/>
              <a:t>15</a:t>
            </a:fld>
            <a:endParaRPr lang="fr-FR" dirty="0"/>
          </a:p>
        </p:txBody>
      </p:sp>
      <p:sp>
        <p:nvSpPr>
          <p:cNvPr id="4" name="Rectangle 3"/>
          <p:cNvSpPr/>
          <p:nvPr/>
        </p:nvSpPr>
        <p:spPr>
          <a:xfrm>
            <a:off x="4457648" y="847883"/>
            <a:ext cx="4629030" cy="3913059"/>
          </a:xfrm>
          <a:prstGeom prst="rect">
            <a:avLst/>
          </a:prstGeom>
        </p:spPr>
        <p:txBody>
          <a:bodyPr wrap="square">
            <a:spAutoFit/>
          </a:bodyPr>
          <a:lstStyle/>
          <a:p>
            <a:pPr>
              <a:lnSpc>
                <a:spcPct val="150000"/>
              </a:lnSpc>
            </a:pPr>
            <a:endParaRPr lang="en-GB" sz="2400" dirty="0"/>
          </a:p>
          <a:p>
            <a:pPr marL="342900" indent="-342900">
              <a:lnSpc>
                <a:spcPct val="150000"/>
              </a:lnSpc>
              <a:buFont typeface="Arial" panose="020B0604020202020204" pitchFamily="34" charset="0"/>
              <a:buChar char="•"/>
            </a:pPr>
            <a:r>
              <a:rPr lang="en-GB" sz="2400" dirty="0"/>
              <a:t>Own knowledge (training), </a:t>
            </a:r>
          </a:p>
          <a:p>
            <a:pPr marL="342900" indent="-342900">
              <a:lnSpc>
                <a:spcPct val="150000"/>
              </a:lnSpc>
              <a:buFont typeface="Arial" panose="020B0604020202020204" pitchFamily="34" charset="0"/>
              <a:buChar char="•"/>
            </a:pPr>
            <a:r>
              <a:rPr lang="en-GB" sz="2400" dirty="0"/>
              <a:t>Previous experience,</a:t>
            </a:r>
          </a:p>
          <a:p>
            <a:pPr marL="342900" indent="-342900">
              <a:lnSpc>
                <a:spcPct val="150000"/>
              </a:lnSpc>
              <a:buFont typeface="Arial" panose="020B0604020202020204" pitchFamily="34" charset="0"/>
              <a:buChar char="•"/>
            </a:pPr>
            <a:r>
              <a:rPr lang="en-GB" sz="2400" dirty="0"/>
              <a:t>Perception of risk (e.g. the solidity of our house), </a:t>
            </a:r>
          </a:p>
          <a:p>
            <a:pPr marL="342900" indent="-342900">
              <a:lnSpc>
                <a:spcPct val="150000"/>
              </a:lnSpc>
              <a:buFont typeface="Arial" panose="020B0604020202020204" pitchFamily="34" charset="0"/>
              <a:buChar char="•"/>
            </a:pPr>
            <a:r>
              <a:rPr lang="en-GB" sz="2400" dirty="0"/>
              <a:t>Perception of our own capabilities</a:t>
            </a:r>
          </a:p>
        </p:txBody>
      </p:sp>
      <p:pic>
        <p:nvPicPr>
          <p:cNvPr id="2054" name="Picture 6" descr="An old run down house with two doors and a roof photo – Free El bierzo  Image on Unsplash">
            <a:extLst>
              <a:ext uri="{FF2B5EF4-FFF2-40B4-BE49-F238E27FC236}">
                <a16:creationId xmlns:a16="http://schemas.microsoft.com/office/drawing/2014/main" id="{E23FF97B-F78D-95D4-B309-714D13CB3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9698" y="341065"/>
            <a:ext cx="2979521" cy="198726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82AF061-2204-E36A-AA33-2C2A7A4BFCC1}"/>
              </a:ext>
            </a:extLst>
          </p:cNvPr>
          <p:cNvSpPr txBox="1"/>
          <p:nvPr/>
        </p:nvSpPr>
        <p:spPr>
          <a:xfrm>
            <a:off x="9349092" y="341065"/>
            <a:ext cx="2352760" cy="276999"/>
          </a:xfrm>
          <a:prstGeom prst="rect">
            <a:avLst/>
          </a:prstGeom>
          <a:noFill/>
        </p:spPr>
        <p:txBody>
          <a:bodyPr wrap="none" rtlCol="0">
            <a:spAutoFit/>
          </a:bodyPr>
          <a:lstStyle/>
          <a:p>
            <a:r>
              <a:rPr lang="en-GB" sz="1200" dirty="0"/>
              <a:t>Y</a:t>
            </a:r>
            <a:r>
              <a:rPr lang="en-FR" sz="1200" dirty="0"/>
              <a:t>our perception of </a:t>
            </a:r>
            <a:r>
              <a:rPr lang="en-GB" sz="1200" dirty="0"/>
              <a:t>building</a:t>
            </a:r>
            <a:r>
              <a:rPr lang="en-FR" sz="1200" dirty="0"/>
              <a:t> safety?</a:t>
            </a:r>
          </a:p>
        </p:txBody>
      </p:sp>
      <p:pic>
        <p:nvPicPr>
          <p:cNvPr id="2058" name="Picture 10" descr="Examining the future for earthquake-resistant buildings · Cobalt UK">
            <a:extLst>
              <a:ext uri="{FF2B5EF4-FFF2-40B4-BE49-F238E27FC236}">
                <a16:creationId xmlns:a16="http://schemas.microsoft.com/office/drawing/2014/main" id="{3C863CEE-E68E-851C-6F42-C266C0A025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69697" y="3113824"/>
            <a:ext cx="3000933" cy="225070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6D1ED45-AF93-4A83-59CC-23CFAD2E5F10}"/>
              </a:ext>
            </a:extLst>
          </p:cNvPr>
          <p:cNvSpPr txBox="1"/>
          <p:nvPr/>
        </p:nvSpPr>
        <p:spPr>
          <a:xfrm>
            <a:off x="9211471" y="3152001"/>
            <a:ext cx="2352760" cy="276999"/>
          </a:xfrm>
          <a:prstGeom prst="rect">
            <a:avLst/>
          </a:prstGeom>
          <a:noFill/>
        </p:spPr>
        <p:txBody>
          <a:bodyPr wrap="none" rtlCol="0">
            <a:spAutoFit/>
          </a:bodyPr>
          <a:lstStyle/>
          <a:p>
            <a:r>
              <a:rPr lang="en-GB" sz="1200" dirty="0"/>
              <a:t>Y</a:t>
            </a:r>
            <a:r>
              <a:rPr lang="en-FR" sz="1200" dirty="0"/>
              <a:t>our perception of </a:t>
            </a:r>
            <a:r>
              <a:rPr lang="en-GB" sz="1200" dirty="0"/>
              <a:t>building</a:t>
            </a:r>
            <a:r>
              <a:rPr lang="en-FR" sz="1200" dirty="0"/>
              <a:t> safety?</a:t>
            </a:r>
          </a:p>
        </p:txBody>
      </p:sp>
      <p:pic>
        <p:nvPicPr>
          <p:cNvPr id="15" name="Picture 14">
            <a:extLst>
              <a:ext uri="{FF2B5EF4-FFF2-40B4-BE49-F238E27FC236}">
                <a16:creationId xmlns:a16="http://schemas.microsoft.com/office/drawing/2014/main" id="{700E049D-9744-0119-4DE7-8267D66FEF6E}"/>
              </a:ext>
            </a:extLst>
          </p:cNvPr>
          <p:cNvPicPr>
            <a:picLocks noChangeAspect="1"/>
          </p:cNvPicPr>
          <p:nvPr/>
        </p:nvPicPr>
        <p:blipFill>
          <a:blip r:embed="rId5"/>
          <a:stretch>
            <a:fillRect/>
          </a:stretch>
        </p:blipFill>
        <p:spPr>
          <a:xfrm>
            <a:off x="4925156" y="4760942"/>
            <a:ext cx="3145922" cy="1836208"/>
          </a:xfrm>
          <a:prstGeom prst="rect">
            <a:avLst/>
          </a:prstGeom>
        </p:spPr>
      </p:pic>
      <p:pic>
        <p:nvPicPr>
          <p:cNvPr id="7174" name="Picture 6" descr="Disaster Prevention Training 1 - What's Cool - Kids Web Japan - Web Japan">
            <a:extLst>
              <a:ext uri="{FF2B5EF4-FFF2-40B4-BE49-F238E27FC236}">
                <a16:creationId xmlns:a16="http://schemas.microsoft.com/office/drawing/2014/main" id="{21004278-2D03-703D-DC71-683C002A329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3706929" cy="2468657"/>
          </a:xfrm>
          <a:prstGeom prst="rect">
            <a:avLst/>
          </a:prstGeom>
          <a:noFill/>
          <a:extLst>
            <a:ext uri="{909E8E84-426E-40DD-AFC4-6F175D3DCCD1}">
              <a14:hiddenFill xmlns:a14="http://schemas.microsoft.com/office/drawing/2010/main">
                <a:solidFill>
                  <a:srgbClr val="FFFFFF"/>
                </a:solidFill>
              </a14:hiddenFill>
            </a:ext>
          </a:extLst>
        </p:spPr>
      </p:pic>
      <p:pic>
        <p:nvPicPr>
          <p:cNvPr id="15362" name="Picture 2" descr="Bushfire Awareness Experience">
            <a:extLst>
              <a:ext uri="{FF2B5EF4-FFF2-40B4-BE49-F238E27FC236}">
                <a16:creationId xmlns:a16="http://schemas.microsoft.com/office/drawing/2014/main" id="{717F9694-E1CE-28FD-04D0-312BF002FC5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11015" y="4853411"/>
            <a:ext cx="2615609" cy="174373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10555E8-CEA5-2D8A-4D98-86BA4DD7259F}"/>
              </a:ext>
            </a:extLst>
          </p:cNvPr>
          <p:cNvSpPr txBox="1"/>
          <p:nvPr/>
        </p:nvSpPr>
        <p:spPr>
          <a:xfrm>
            <a:off x="8969697" y="5471297"/>
            <a:ext cx="3135854" cy="577081"/>
          </a:xfrm>
          <a:prstGeom prst="rect">
            <a:avLst/>
          </a:prstGeom>
          <a:noFill/>
        </p:spPr>
        <p:txBody>
          <a:bodyPr wrap="square" rtlCol="0">
            <a:spAutoFit/>
          </a:bodyPr>
          <a:lstStyle/>
          <a:p>
            <a:r>
              <a:rPr lang="en-GB" sz="1050" dirty="0"/>
              <a:t>Japanese earthquake proof building. </a:t>
            </a:r>
            <a:r>
              <a:rPr lang="en-GB" sz="1050" dirty="0" err="1"/>
              <a:t>Cabkoma</a:t>
            </a:r>
            <a:r>
              <a:rPr lang="en-GB" sz="1050" dirty="0"/>
              <a:t> strand rod, a lightweight, carbon fibre material used to absorb seismic energy</a:t>
            </a:r>
          </a:p>
        </p:txBody>
      </p:sp>
      <p:pic>
        <p:nvPicPr>
          <p:cNvPr id="15364" name="Picture 4" descr="Black smoke billowing over Manhattan from the Twin Towers">
            <a:extLst>
              <a:ext uri="{FF2B5EF4-FFF2-40B4-BE49-F238E27FC236}">
                <a16:creationId xmlns:a16="http://schemas.microsoft.com/office/drawing/2014/main" id="{F5A03593-7CE6-EE6F-DA18-9016E71DD3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0526" y="2017742"/>
            <a:ext cx="3657600" cy="2743200"/>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a:extLst>
              <a:ext uri="{FF2B5EF4-FFF2-40B4-BE49-F238E27FC236}">
                <a16:creationId xmlns:a16="http://schemas.microsoft.com/office/drawing/2014/main" id="{B9F2FB55-EC4B-E84C-88FC-F086836E3B0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3867061"/>
            <a:ext cx="1775637" cy="25569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79CB343-B98A-1136-0653-1E0A5B15273F}"/>
              </a:ext>
            </a:extLst>
          </p:cNvPr>
          <p:cNvSpPr txBox="1"/>
          <p:nvPr/>
        </p:nvSpPr>
        <p:spPr>
          <a:xfrm>
            <a:off x="0" y="6423979"/>
            <a:ext cx="2022351" cy="415498"/>
          </a:xfrm>
          <a:prstGeom prst="rect">
            <a:avLst/>
          </a:prstGeom>
          <a:noFill/>
        </p:spPr>
        <p:txBody>
          <a:bodyPr wrap="square" rtlCol="0">
            <a:spAutoFit/>
          </a:bodyPr>
          <a:lstStyle/>
          <a:p>
            <a:pPr algn="ctr"/>
            <a:r>
              <a:rPr lang="en-GB" sz="1050" dirty="0"/>
              <a:t>Rick </a:t>
            </a:r>
            <a:r>
              <a:rPr lang="en-GB" sz="1050" dirty="0" err="1"/>
              <a:t>Riscorla</a:t>
            </a:r>
            <a:r>
              <a:rPr lang="en-GB" sz="1050" dirty="0"/>
              <a:t>, Director of Security, Morgan Stanley</a:t>
            </a:r>
          </a:p>
        </p:txBody>
      </p:sp>
    </p:spTree>
    <p:extLst>
      <p:ext uri="{BB962C8B-B14F-4D97-AF65-F5344CB8AC3E}">
        <p14:creationId xmlns:p14="http://schemas.microsoft.com/office/powerpoint/2010/main" val="377304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numéro de diapositive 5"/>
          <p:cNvSpPr>
            <a:spLocks noGrp="1"/>
          </p:cNvSpPr>
          <p:nvPr>
            <p:ph type="sldNum" sz="quarter" idx="12"/>
          </p:nvPr>
        </p:nvSpPr>
        <p:spPr/>
        <p:txBody>
          <a:bodyPr/>
          <a:lstStyle/>
          <a:p>
            <a:fld id="{B96A7883-E3A5-6143-A0A7-91E129B6CA05}" type="slidenum">
              <a:rPr lang="fr-FR" smtClean="0"/>
              <a:pPr/>
              <a:t>16</a:t>
            </a:fld>
            <a:endParaRPr lang="fr-FR" dirty="0"/>
          </a:p>
        </p:txBody>
      </p:sp>
      <p:sp>
        <p:nvSpPr>
          <p:cNvPr id="4" name="Rectangle 3"/>
          <p:cNvSpPr/>
          <p:nvPr/>
        </p:nvSpPr>
        <p:spPr>
          <a:xfrm>
            <a:off x="153444" y="1557017"/>
            <a:ext cx="4930186" cy="2291397"/>
          </a:xfrm>
          <a:prstGeom prst="rect">
            <a:avLst/>
          </a:prstGeom>
        </p:spPr>
        <p:txBody>
          <a:bodyPr wrap="square">
            <a:spAutoFit/>
          </a:bodyPr>
          <a:lstStyle/>
          <a:p>
            <a:pPr marL="342900" indent="-342900">
              <a:lnSpc>
                <a:spcPct val="150000"/>
              </a:lnSpc>
              <a:buFont typeface="Arial" panose="020B0604020202020204" pitchFamily="34" charset="0"/>
              <a:buChar char="•"/>
            </a:pPr>
            <a:r>
              <a:rPr lang="en-GB" sz="2400" dirty="0"/>
              <a:t>Cognitive biases (about 100)</a:t>
            </a:r>
          </a:p>
          <a:p>
            <a:pPr marL="800100" lvl="1" indent="-342900">
              <a:buFont typeface="Arial" panose="020B0604020202020204" pitchFamily="34" charset="0"/>
              <a:buChar char="•"/>
            </a:pPr>
            <a:r>
              <a:rPr lang="en-GB" sz="2000" dirty="0">
                <a:solidFill>
                  <a:srgbClr val="FF0000"/>
                </a:solidFill>
              </a:rPr>
              <a:t>Illusory Truth Bias</a:t>
            </a:r>
            <a:r>
              <a:rPr lang="en-GB" sz="2000" dirty="0"/>
              <a:t>: </a:t>
            </a:r>
            <a:r>
              <a:rPr lang="en-GB" sz="2000" dirty="0">
                <a:effectLst/>
                <a:latin typeface="g_d0_f4"/>
              </a:rPr>
              <a:t>the more one hears some information, the more one is inclined believe that the information is true. </a:t>
            </a:r>
          </a:p>
          <a:p>
            <a:pPr marL="1257300" lvl="2" indent="-342900">
              <a:lnSpc>
                <a:spcPct val="150000"/>
              </a:lnSpc>
              <a:buFont typeface="Arial" panose="020B0604020202020204" pitchFamily="34" charset="0"/>
              <a:buChar char="•"/>
            </a:pPr>
            <a:endParaRPr lang="en-GB" sz="2000" dirty="0"/>
          </a:p>
        </p:txBody>
      </p:sp>
      <p:pic>
        <p:nvPicPr>
          <p:cNvPr id="1026" name="Picture 2" descr="American English at State - Have you ever heard a lie repeated over and  over? Did the fact that it was repeated so many times make you question if  it was true">
            <a:extLst>
              <a:ext uri="{FF2B5EF4-FFF2-40B4-BE49-F238E27FC236}">
                <a16:creationId xmlns:a16="http://schemas.microsoft.com/office/drawing/2014/main" id="{2B385EE3-6FE8-DC6D-BDD1-33E4527CC3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5900" y="76571"/>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Crisis of the Australia Bushfires: A Government’s Failure">
            <a:extLst>
              <a:ext uri="{FF2B5EF4-FFF2-40B4-BE49-F238E27FC236}">
                <a16:creationId xmlns:a16="http://schemas.microsoft.com/office/drawing/2014/main" id="{AAC78685-DBA1-9AC8-8C38-6841EE0524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0441" y="2181138"/>
            <a:ext cx="4777409" cy="318641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uilding in a Bushfire Prone Area. Is it worth it?">
            <a:extLst>
              <a:ext uri="{FF2B5EF4-FFF2-40B4-BE49-F238E27FC236}">
                <a16:creationId xmlns:a16="http://schemas.microsoft.com/office/drawing/2014/main" id="{5AEF27CB-0F39-2742-B2A2-5F96AB0A6A6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42000" y="641023"/>
            <a:ext cx="3539593" cy="23614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7BC4F1E-7307-DAF2-961C-1EA8B3C35EA5}"/>
              </a:ext>
            </a:extLst>
          </p:cNvPr>
          <p:cNvSpPr txBox="1"/>
          <p:nvPr/>
        </p:nvSpPr>
        <p:spPr>
          <a:xfrm>
            <a:off x="218819" y="4222419"/>
            <a:ext cx="5213022" cy="1754326"/>
          </a:xfrm>
          <a:prstGeom prst="rect">
            <a:avLst/>
          </a:prstGeom>
          <a:noFill/>
        </p:spPr>
        <p:txBody>
          <a:bodyPr wrap="square" rtlCol="0">
            <a:spAutoFit/>
          </a:bodyPr>
          <a:lstStyle/>
          <a:p>
            <a:r>
              <a:rPr lang="en-GB" sz="1800" dirty="0">
                <a:latin typeface="g_d0_f4"/>
              </a:rPr>
              <a:t>“</a:t>
            </a:r>
            <a:r>
              <a:rPr lang="en-GB" sz="1800" i="1" dirty="0">
                <a:effectLst/>
                <a:latin typeface="g_d0_f4"/>
              </a:rPr>
              <a:t>Peter listened to ABC </a:t>
            </a:r>
            <a:r>
              <a:rPr lang="en-GB" sz="1800" i="1" dirty="0">
                <a:solidFill>
                  <a:schemeClr val="accent2">
                    <a:lumMod val="75000"/>
                  </a:schemeClr>
                </a:solidFill>
                <a:effectLst/>
                <a:latin typeface="g_d0_f4"/>
              </a:rPr>
              <a:t>radio during the entire day</a:t>
            </a:r>
            <a:r>
              <a:rPr lang="en-GB" sz="1800" i="1" dirty="0">
                <a:effectLst/>
                <a:latin typeface="g_d0_f4"/>
              </a:rPr>
              <a:t>. He believed the accuracy of ABC announcements, since </a:t>
            </a:r>
            <a:r>
              <a:rPr lang="en-GB" sz="1800" i="1" dirty="0">
                <a:solidFill>
                  <a:schemeClr val="accent2">
                    <a:lumMod val="75000"/>
                  </a:schemeClr>
                </a:solidFill>
                <a:effectLst/>
                <a:latin typeface="g_d0_f4"/>
              </a:rPr>
              <a:t>the announcer repeated that they provided the most up-to-date source </a:t>
            </a:r>
            <a:r>
              <a:rPr lang="en-GB" sz="1800" i="1" dirty="0">
                <a:effectLst/>
                <a:latin typeface="g_d0_f4"/>
              </a:rPr>
              <a:t>of information concerning the bushfire</a:t>
            </a:r>
            <a:r>
              <a:rPr lang="en-GB" sz="1800" dirty="0">
                <a:effectLst/>
                <a:latin typeface="g_d0_f4"/>
              </a:rPr>
              <a:t>”</a:t>
            </a:r>
          </a:p>
          <a:p>
            <a:endParaRPr lang="en-FR" dirty="0"/>
          </a:p>
        </p:txBody>
      </p:sp>
      <p:sp>
        <p:nvSpPr>
          <p:cNvPr id="7" name="TextBox 6">
            <a:extLst>
              <a:ext uri="{FF2B5EF4-FFF2-40B4-BE49-F238E27FC236}">
                <a16:creationId xmlns:a16="http://schemas.microsoft.com/office/drawing/2014/main" id="{F5C3E8D1-D606-0A96-9B8D-60E475890F2E}"/>
              </a:ext>
            </a:extLst>
          </p:cNvPr>
          <p:cNvSpPr txBox="1"/>
          <p:nvPr/>
        </p:nvSpPr>
        <p:spPr>
          <a:xfrm>
            <a:off x="1850930" y="5612086"/>
            <a:ext cx="9747440" cy="1477328"/>
          </a:xfrm>
          <a:prstGeom prst="rect">
            <a:avLst/>
          </a:prstGeom>
          <a:noFill/>
        </p:spPr>
        <p:txBody>
          <a:bodyPr wrap="square" rtlCol="0">
            <a:spAutoFit/>
          </a:bodyPr>
          <a:lstStyle/>
          <a:p>
            <a:r>
              <a:rPr lang="en-GB" sz="1800" dirty="0">
                <a:latin typeface="g_d0_f4"/>
              </a:rPr>
              <a:t>“</a:t>
            </a:r>
            <a:r>
              <a:rPr lang="en-GB" sz="1800" i="1" dirty="0">
                <a:effectLst/>
                <a:latin typeface="g_d0_f4"/>
              </a:rPr>
              <a:t>Natasha </a:t>
            </a:r>
            <a:r>
              <a:rPr lang="en-GB" sz="1800" i="1" dirty="0">
                <a:solidFill>
                  <a:schemeClr val="accent2">
                    <a:lumMod val="75000"/>
                  </a:schemeClr>
                </a:solidFill>
                <a:effectLst/>
                <a:latin typeface="g_d0_f4"/>
              </a:rPr>
              <a:t>believed that a well-prepared and defended house is a safe place </a:t>
            </a:r>
            <a:r>
              <a:rPr lang="en-GB" sz="1800" i="1" dirty="0">
                <a:effectLst/>
                <a:latin typeface="g_d0_f4"/>
              </a:rPr>
              <a:t>in case of a fire event. She had been </a:t>
            </a:r>
            <a:r>
              <a:rPr lang="en-GB" sz="1800" i="1" dirty="0">
                <a:solidFill>
                  <a:schemeClr val="accent2">
                    <a:lumMod val="75000"/>
                  </a:schemeClr>
                </a:solidFill>
                <a:effectLst/>
                <a:latin typeface="g_d0_f4"/>
              </a:rPr>
              <a:t>reading brochures</a:t>
            </a:r>
            <a:r>
              <a:rPr lang="en-GB" sz="1800" i="1" dirty="0">
                <a:effectLst/>
                <a:latin typeface="g_d0_f4"/>
              </a:rPr>
              <a:t>, comparing what they were going to do in the face of a fire to what their neighbours were going to do. </a:t>
            </a:r>
            <a:r>
              <a:rPr lang="en-GB" sz="1800" i="1" dirty="0">
                <a:solidFill>
                  <a:schemeClr val="accent2">
                    <a:lumMod val="75000"/>
                  </a:schemeClr>
                </a:solidFill>
                <a:effectLst/>
                <a:latin typeface="g_d0_f4"/>
              </a:rPr>
              <a:t>She went to CFA meetings</a:t>
            </a:r>
            <a:r>
              <a:rPr lang="en-GB" sz="1800" i="1" dirty="0">
                <a:effectLst/>
                <a:latin typeface="g_d0_f4"/>
              </a:rPr>
              <a:t>. The CFA </a:t>
            </a:r>
            <a:r>
              <a:rPr lang="en-GB" sz="1800" i="1" dirty="0">
                <a:solidFill>
                  <a:schemeClr val="accent2">
                    <a:lumMod val="75000"/>
                  </a:schemeClr>
                </a:solidFill>
                <a:effectLst/>
                <a:latin typeface="g_d0_f4"/>
              </a:rPr>
              <a:t>brochures they consulted implied that if one is well prepared, one has nothing to fear from a fire</a:t>
            </a:r>
            <a:r>
              <a:rPr lang="en-GB" sz="1800" dirty="0">
                <a:effectLst/>
                <a:latin typeface="g_d0_f4"/>
              </a:rPr>
              <a:t>”</a:t>
            </a:r>
            <a:r>
              <a:rPr lang="en-GB" sz="1800" dirty="0"/>
              <a:t> </a:t>
            </a:r>
          </a:p>
          <a:p>
            <a:endParaRPr lang="en-FR" dirty="0"/>
          </a:p>
        </p:txBody>
      </p:sp>
      <p:sp>
        <p:nvSpPr>
          <p:cNvPr id="15" name="Title 1">
            <a:extLst>
              <a:ext uri="{FF2B5EF4-FFF2-40B4-BE49-F238E27FC236}">
                <a16:creationId xmlns:a16="http://schemas.microsoft.com/office/drawing/2014/main" id="{099A35EC-3AF4-56FD-EEDC-AD6E2087BB6D}"/>
              </a:ext>
            </a:extLst>
          </p:cNvPr>
          <p:cNvSpPr txBox="1">
            <a:spLocks/>
          </p:cNvSpPr>
          <p:nvPr/>
        </p:nvSpPr>
        <p:spPr>
          <a:xfrm>
            <a:off x="63740" y="136525"/>
            <a:ext cx="5045588" cy="1154553"/>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dirty="0"/>
              <a:t>Human behaviours are also strongly influenced by:</a:t>
            </a:r>
          </a:p>
        </p:txBody>
      </p:sp>
    </p:spTree>
    <p:extLst>
      <p:ext uri="{BB962C8B-B14F-4D97-AF65-F5344CB8AC3E}">
        <p14:creationId xmlns:p14="http://schemas.microsoft.com/office/powerpoint/2010/main" val="9781294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Neglect of probability black&quot; Poster for Sale by EdimQuotes | Redbubble">
            <a:extLst>
              <a:ext uri="{FF2B5EF4-FFF2-40B4-BE49-F238E27FC236}">
                <a16:creationId xmlns:a16="http://schemas.microsoft.com/office/drawing/2014/main" id="{48401A3B-FB0C-65B9-4858-50A1F3FBAD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9328" y="-1355567"/>
            <a:ext cx="4594227" cy="4594227"/>
          </a:xfrm>
          <a:prstGeom prst="rect">
            <a:avLst/>
          </a:prstGeom>
          <a:noFill/>
          <a:extLst>
            <a:ext uri="{909E8E84-426E-40DD-AFC4-6F175D3DCCD1}">
              <a14:hiddenFill xmlns:a14="http://schemas.microsoft.com/office/drawing/2010/main">
                <a:solidFill>
                  <a:srgbClr val="FFFFFF"/>
                </a:solidFill>
              </a14:hiddenFill>
            </a:ext>
          </a:extLst>
        </p:spPr>
      </p:pic>
      <p:sp>
        <p:nvSpPr>
          <p:cNvPr id="6" name="Espace réservé du numéro de diapositive 5"/>
          <p:cNvSpPr>
            <a:spLocks noGrp="1"/>
          </p:cNvSpPr>
          <p:nvPr>
            <p:ph type="sldNum" sz="quarter" idx="12"/>
          </p:nvPr>
        </p:nvSpPr>
        <p:spPr/>
        <p:txBody>
          <a:bodyPr/>
          <a:lstStyle/>
          <a:p>
            <a:fld id="{B96A7883-E3A5-6143-A0A7-91E129B6CA05}" type="slidenum">
              <a:rPr lang="fr-FR" smtClean="0"/>
              <a:pPr/>
              <a:t>17</a:t>
            </a:fld>
            <a:endParaRPr lang="fr-FR" dirty="0"/>
          </a:p>
        </p:txBody>
      </p:sp>
      <p:sp>
        <p:nvSpPr>
          <p:cNvPr id="4" name="Rectangle 3"/>
          <p:cNvSpPr/>
          <p:nvPr/>
        </p:nvSpPr>
        <p:spPr>
          <a:xfrm>
            <a:off x="121441" y="1948306"/>
            <a:ext cx="4930186" cy="861774"/>
          </a:xfrm>
          <a:prstGeom prst="rect">
            <a:avLst/>
          </a:prstGeom>
        </p:spPr>
        <p:txBody>
          <a:bodyPr wrap="square">
            <a:spAutoFit/>
          </a:bodyPr>
          <a:lstStyle/>
          <a:p>
            <a:pPr marL="800100" lvl="1" indent="-342900">
              <a:lnSpc>
                <a:spcPct val="150000"/>
              </a:lnSpc>
              <a:buFont typeface="Arial" panose="020B0604020202020204" pitchFamily="34" charset="0"/>
              <a:buChar char="•"/>
            </a:pPr>
            <a:r>
              <a:rPr lang="en-GB" sz="2000" dirty="0"/>
              <a:t>Cognitive biases,</a:t>
            </a:r>
          </a:p>
          <a:p>
            <a:pPr marL="1257300" lvl="2" indent="-342900">
              <a:buFont typeface="Arial" panose="020B0604020202020204" pitchFamily="34" charset="0"/>
              <a:buChar char="•"/>
            </a:pPr>
            <a:r>
              <a:rPr lang="en-GB" sz="2000" dirty="0">
                <a:solidFill>
                  <a:srgbClr val="FF0000"/>
                </a:solidFill>
              </a:rPr>
              <a:t>Neglect of Probability Bias</a:t>
            </a:r>
            <a:endParaRPr lang="en-GB" sz="2000" dirty="0"/>
          </a:p>
        </p:txBody>
      </p:sp>
      <p:sp>
        <p:nvSpPr>
          <p:cNvPr id="5" name="TextBox 4">
            <a:extLst>
              <a:ext uri="{FF2B5EF4-FFF2-40B4-BE49-F238E27FC236}">
                <a16:creationId xmlns:a16="http://schemas.microsoft.com/office/drawing/2014/main" id="{97BC4F1E-7307-DAF2-961C-1EA8B3C35EA5}"/>
              </a:ext>
            </a:extLst>
          </p:cNvPr>
          <p:cNvSpPr txBox="1"/>
          <p:nvPr/>
        </p:nvSpPr>
        <p:spPr>
          <a:xfrm>
            <a:off x="612743" y="3486403"/>
            <a:ext cx="5213022" cy="646331"/>
          </a:xfrm>
          <a:prstGeom prst="rect">
            <a:avLst/>
          </a:prstGeom>
          <a:noFill/>
        </p:spPr>
        <p:txBody>
          <a:bodyPr wrap="square" rtlCol="0">
            <a:spAutoFit/>
          </a:bodyPr>
          <a:lstStyle/>
          <a:p>
            <a:r>
              <a:rPr lang="en-GB" sz="1800" dirty="0">
                <a:latin typeface="g_d0_f4"/>
              </a:rPr>
              <a:t>ALICE: “</a:t>
            </a:r>
            <a:r>
              <a:rPr lang="en-GB" sz="1800" dirty="0">
                <a:solidFill>
                  <a:schemeClr val="accent2">
                    <a:lumMod val="75000"/>
                  </a:schemeClr>
                </a:solidFill>
                <a:effectLst/>
                <a:latin typeface="g_d0_f4"/>
              </a:rPr>
              <a:t>what will happen will happen</a:t>
            </a:r>
            <a:r>
              <a:rPr lang="en-GB" sz="1800" dirty="0">
                <a:effectLst/>
                <a:latin typeface="g_d0_f4"/>
              </a:rPr>
              <a:t>..”</a:t>
            </a:r>
          </a:p>
          <a:p>
            <a:endParaRPr lang="en-FR" dirty="0"/>
          </a:p>
        </p:txBody>
      </p:sp>
      <p:sp>
        <p:nvSpPr>
          <p:cNvPr id="7" name="TextBox 6">
            <a:extLst>
              <a:ext uri="{FF2B5EF4-FFF2-40B4-BE49-F238E27FC236}">
                <a16:creationId xmlns:a16="http://schemas.microsoft.com/office/drawing/2014/main" id="{F5C3E8D1-D606-0A96-9B8D-60E475890F2E}"/>
              </a:ext>
            </a:extLst>
          </p:cNvPr>
          <p:cNvSpPr txBox="1"/>
          <p:nvPr/>
        </p:nvSpPr>
        <p:spPr>
          <a:xfrm>
            <a:off x="612743" y="4359211"/>
            <a:ext cx="9747440" cy="2308324"/>
          </a:xfrm>
          <a:prstGeom prst="rect">
            <a:avLst/>
          </a:prstGeom>
          <a:noFill/>
        </p:spPr>
        <p:txBody>
          <a:bodyPr wrap="square" rtlCol="0">
            <a:spAutoFit/>
          </a:bodyPr>
          <a:lstStyle/>
          <a:p>
            <a:r>
              <a:rPr lang="en-GB" sz="1800" dirty="0">
                <a:latin typeface="g_d0_f4"/>
              </a:rPr>
              <a:t>Fiona and Heather were </a:t>
            </a:r>
            <a:r>
              <a:rPr lang="en-GB" dirty="0">
                <a:effectLst/>
                <a:latin typeface="g_d0_f4"/>
              </a:rPr>
              <a:t>both were </a:t>
            </a:r>
            <a:r>
              <a:rPr lang="en-GB" dirty="0">
                <a:solidFill>
                  <a:schemeClr val="accent2">
                    <a:lumMod val="75000"/>
                  </a:schemeClr>
                </a:solidFill>
                <a:effectLst/>
                <a:latin typeface="g_d0_f4"/>
              </a:rPr>
              <a:t>aware of the warning issued</a:t>
            </a:r>
            <a:r>
              <a:rPr lang="en-GB" dirty="0">
                <a:effectLst/>
                <a:latin typeface="g_d0_f4"/>
              </a:rPr>
              <a:t> by the authorities during the days prior to Black Saturday: </a:t>
            </a:r>
          </a:p>
          <a:p>
            <a:endParaRPr lang="en-GB" dirty="0">
              <a:effectLst/>
              <a:latin typeface="g_d0_f4"/>
            </a:endParaRPr>
          </a:p>
          <a:p>
            <a:r>
              <a:rPr lang="en-GB" dirty="0">
                <a:effectLst/>
                <a:latin typeface="g_d0_f4"/>
              </a:rPr>
              <a:t>“</a:t>
            </a:r>
            <a:r>
              <a:rPr lang="en-GB" i="1" dirty="0">
                <a:effectLst/>
                <a:latin typeface="g_d0_f4"/>
              </a:rPr>
              <a:t>the comparisons to Ash Wednesday emphasised the severity of the risk and </a:t>
            </a:r>
            <a:r>
              <a:rPr lang="en-GB" i="1" dirty="0">
                <a:solidFill>
                  <a:schemeClr val="accent2">
                    <a:lumMod val="75000"/>
                  </a:schemeClr>
                </a:solidFill>
                <a:effectLst/>
                <a:latin typeface="g_d0_f4"/>
              </a:rPr>
              <a:t>we knew that it was going to be an extremely bad fire danger day</a:t>
            </a:r>
            <a:r>
              <a:rPr lang="en-GB" dirty="0">
                <a:effectLst/>
                <a:latin typeface="g_d0_f4"/>
              </a:rPr>
              <a:t>.”</a:t>
            </a:r>
          </a:p>
          <a:p>
            <a:endParaRPr lang="en-GB" dirty="0">
              <a:effectLst/>
              <a:latin typeface="g_d0_f4"/>
            </a:endParaRPr>
          </a:p>
          <a:p>
            <a:r>
              <a:rPr lang="en-GB" sz="1800" dirty="0">
                <a:latin typeface="g_d0_f4"/>
              </a:rPr>
              <a:t>“</a:t>
            </a:r>
            <a:r>
              <a:rPr lang="en-GB" i="1" dirty="0">
                <a:solidFill>
                  <a:schemeClr val="accent2">
                    <a:lumMod val="75000"/>
                  </a:schemeClr>
                </a:solidFill>
                <a:effectLst/>
                <a:latin typeface="g_d0_f4"/>
              </a:rPr>
              <a:t>We reasoned that even when there is a major fire, a huge amount of rural Victoria does not get burnt</a:t>
            </a:r>
            <a:r>
              <a:rPr lang="en-GB" sz="1800" dirty="0">
                <a:effectLst/>
                <a:latin typeface="g_d0_f4"/>
              </a:rPr>
              <a:t>”</a:t>
            </a:r>
            <a:r>
              <a:rPr lang="en-GB" sz="1800" dirty="0"/>
              <a:t> </a:t>
            </a:r>
          </a:p>
          <a:p>
            <a:endParaRPr lang="en-FR" dirty="0"/>
          </a:p>
        </p:txBody>
      </p:sp>
      <p:sp>
        <p:nvSpPr>
          <p:cNvPr id="10" name="Title 1">
            <a:extLst>
              <a:ext uri="{FF2B5EF4-FFF2-40B4-BE49-F238E27FC236}">
                <a16:creationId xmlns:a16="http://schemas.microsoft.com/office/drawing/2014/main" id="{1AA7307C-71C1-C289-74ED-9A3CC45A5BC8}"/>
              </a:ext>
            </a:extLst>
          </p:cNvPr>
          <p:cNvSpPr txBox="1">
            <a:spLocks/>
          </p:cNvSpPr>
          <p:nvPr/>
        </p:nvSpPr>
        <p:spPr>
          <a:xfrm>
            <a:off x="63740" y="136525"/>
            <a:ext cx="5045588" cy="115455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dirty="0"/>
              <a:t>Human behaviours are strongly influenced by:</a:t>
            </a:r>
          </a:p>
        </p:txBody>
      </p:sp>
      <p:pic>
        <p:nvPicPr>
          <p:cNvPr id="2" name="Picture 2" descr="Man who mowed lawn with tornado behind him says he 'was keeping an eye on  it' | CBC News">
            <a:extLst>
              <a:ext uri="{FF2B5EF4-FFF2-40B4-BE49-F238E27FC236}">
                <a16:creationId xmlns:a16="http://schemas.microsoft.com/office/drawing/2014/main" id="{F556AD77-D07E-A704-7AF8-3C4969DD28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72121" y="1441619"/>
            <a:ext cx="4862868" cy="2736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9290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numéro de diapositive 5"/>
          <p:cNvSpPr>
            <a:spLocks noGrp="1"/>
          </p:cNvSpPr>
          <p:nvPr>
            <p:ph type="sldNum" sz="quarter" idx="12"/>
          </p:nvPr>
        </p:nvSpPr>
        <p:spPr/>
        <p:txBody>
          <a:bodyPr/>
          <a:lstStyle/>
          <a:p>
            <a:fld id="{B96A7883-E3A5-6143-A0A7-91E129B6CA05}" type="slidenum">
              <a:rPr lang="fr-FR" smtClean="0"/>
              <a:pPr/>
              <a:t>18</a:t>
            </a:fld>
            <a:endParaRPr lang="fr-FR" dirty="0"/>
          </a:p>
        </p:txBody>
      </p:sp>
      <p:sp>
        <p:nvSpPr>
          <p:cNvPr id="4" name="Rectangle 3"/>
          <p:cNvSpPr/>
          <p:nvPr/>
        </p:nvSpPr>
        <p:spPr>
          <a:xfrm>
            <a:off x="-358291" y="1427603"/>
            <a:ext cx="4930186" cy="1785104"/>
          </a:xfrm>
          <a:prstGeom prst="rect">
            <a:avLst/>
          </a:prstGeom>
        </p:spPr>
        <p:txBody>
          <a:bodyPr wrap="square">
            <a:spAutoFit/>
          </a:bodyPr>
          <a:lstStyle/>
          <a:p>
            <a:pPr marL="800100" lvl="1" indent="-342900">
              <a:lnSpc>
                <a:spcPct val="150000"/>
              </a:lnSpc>
              <a:buFont typeface="Arial" panose="020B0604020202020204" pitchFamily="34" charset="0"/>
              <a:buChar char="•"/>
            </a:pPr>
            <a:r>
              <a:rPr lang="en-GB" sz="2000" dirty="0"/>
              <a:t>Cognitive biases</a:t>
            </a:r>
          </a:p>
          <a:p>
            <a:pPr marL="1257300" lvl="2" indent="-342900">
              <a:buFont typeface="Arial" panose="020B0604020202020204" pitchFamily="34" charset="0"/>
              <a:buChar char="•"/>
            </a:pPr>
            <a:r>
              <a:rPr lang="en-GB" sz="2000" dirty="0">
                <a:solidFill>
                  <a:srgbClr val="FF0000"/>
                </a:solidFill>
              </a:rPr>
              <a:t>Belief perseverance </a:t>
            </a:r>
            <a:r>
              <a:rPr lang="en-GB" sz="2000" dirty="0"/>
              <a:t>(Semmelweis Reflex): </a:t>
            </a:r>
            <a:r>
              <a:rPr lang="en-GB" sz="2000" dirty="0">
                <a:solidFill>
                  <a:srgbClr val="FF0000"/>
                </a:solidFill>
              </a:rPr>
              <a:t>Clinging to a belief even with compelling evidence that it is false</a:t>
            </a:r>
            <a:endParaRPr lang="en-GB" sz="2000" dirty="0"/>
          </a:p>
        </p:txBody>
      </p:sp>
      <p:sp>
        <p:nvSpPr>
          <p:cNvPr id="7" name="TextBox 6">
            <a:extLst>
              <a:ext uri="{FF2B5EF4-FFF2-40B4-BE49-F238E27FC236}">
                <a16:creationId xmlns:a16="http://schemas.microsoft.com/office/drawing/2014/main" id="{F5C3E8D1-D606-0A96-9B8D-60E475890F2E}"/>
              </a:ext>
            </a:extLst>
          </p:cNvPr>
          <p:cNvSpPr txBox="1"/>
          <p:nvPr/>
        </p:nvSpPr>
        <p:spPr>
          <a:xfrm>
            <a:off x="63740" y="4127198"/>
            <a:ext cx="9747440" cy="1754326"/>
          </a:xfrm>
          <a:prstGeom prst="rect">
            <a:avLst/>
          </a:prstGeom>
          <a:noFill/>
        </p:spPr>
        <p:txBody>
          <a:bodyPr wrap="square" rtlCol="0">
            <a:spAutoFit/>
          </a:bodyPr>
          <a:lstStyle/>
          <a:p>
            <a:r>
              <a:rPr lang="en-GB" dirty="0">
                <a:effectLst/>
                <a:latin typeface="g_d0_f4"/>
              </a:rPr>
              <a:t>John </a:t>
            </a:r>
            <a:r>
              <a:rPr lang="en-GB" dirty="0">
                <a:solidFill>
                  <a:schemeClr val="accent2">
                    <a:lumMod val="75000"/>
                  </a:schemeClr>
                </a:solidFill>
                <a:effectLst/>
                <a:latin typeface="g_d0_f4"/>
              </a:rPr>
              <a:t>felt a North wind blowing</a:t>
            </a:r>
            <a:r>
              <a:rPr lang="en-GB" dirty="0">
                <a:effectLst/>
                <a:latin typeface="g_d0_f4"/>
              </a:rPr>
              <a:t>. </a:t>
            </a:r>
          </a:p>
          <a:p>
            <a:r>
              <a:rPr lang="en-GB" dirty="0">
                <a:effectLst/>
                <a:latin typeface="g_d0_f4"/>
              </a:rPr>
              <a:t>At 3pm he </a:t>
            </a:r>
            <a:r>
              <a:rPr lang="en-GB" dirty="0">
                <a:solidFill>
                  <a:schemeClr val="accent2">
                    <a:lumMod val="75000"/>
                  </a:schemeClr>
                </a:solidFill>
                <a:effectLst/>
                <a:latin typeface="g_d0_f4"/>
              </a:rPr>
              <a:t>received a call from a friend, warning him </a:t>
            </a:r>
            <a:r>
              <a:rPr lang="en-GB" dirty="0">
                <a:effectLst/>
                <a:latin typeface="g_d0_f4"/>
              </a:rPr>
              <a:t>that a fire was coming from the </a:t>
            </a:r>
            <a:r>
              <a:rPr lang="en-GB" dirty="0">
                <a:solidFill>
                  <a:schemeClr val="accent2">
                    <a:lumMod val="75000"/>
                  </a:schemeClr>
                </a:solidFill>
                <a:effectLst/>
                <a:latin typeface="g_d0_f4"/>
              </a:rPr>
              <a:t>West</a:t>
            </a:r>
            <a:r>
              <a:rPr lang="en-GB" dirty="0">
                <a:effectLst/>
                <a:latin typeface="g_d0_f4"/>
              </a:rPr>
              <a:t> to his property. </a:t>
            </a:r>
            <a:r>
              <a:rPr lang="en-GB" dirty="0">
                <a:solidFill>
                  <a:schemeClr val="accent2">
                    <a:lumMod val="75000"/>
                  </a:schemeClr>
                </a:solidFill>
                <a:effectLst/>
                <a:latin typeface="g_d0_f4"/>
              </a:rPr>
              <a:t>John ignored this warning. </a:t>
            </a:r>
          </a:p>
          <a:p>
            <a:r>
              <a:rPr lang="en-GB" dirty="0">
                <a:effectLst/>
                <a:latin typeface="g_d0_f4"/>
              </a:rPr>
              <a:t>Later, </a:t>
            </a:r>
            <a:r>
              <a:rPr lang="en-GB" dirty="0">
                <a:solidFill>
                  <a:schemeClr val="accent2">
                    <a:lumMod val="75000"/>
                  </a:schemeClr>
                </a:solidFill>
                <a:effectLst/>
                <a:latin typeface="g_d0_f4"/>
              </a:rPr>
              <a:t>he saw people evacuating</a:t>
            </a:r>
            <a:r>
              <a:rPr lang="en-GB" dirty="0">
                <a:solidFill>
                  <a:srgbClr val="FF0000"/>
                </a:solidFill>
                <a:effectLst/>
                <a:latin typeface="g_d0_f4"/>
              </a:rPr>
              <a:t> </a:t>
            </a:r>
            <a:r>
              <a:rPr lang="en-GB" dirty="0">
                <a:effectLst/>
                <a:latin typeface="g_d0_f4"/>
              </a:rPr>
              <a:t>near his property. He did not pick up on these cues either</a:t>
            </a:r>
            <a:r>
              <a:rPr lang="en-GB" dirty="0"/>
              <a:t> </a:t>
            </a:r>
            <a:br>
              <a:rPr lang="en-GB" dirty="0"/>
            </a:br>
            <a:br>
              <a:rPr lang="en-GB" dirty="0"/>
            </a:br>
            <a:endParaRPr lang="en-FR" dirty="0"/>
          </a:p>
        </p:txBody>
      </p:sp>
      <p:sp>
        <p:nvSpPr>
          <p:cNvPr id="12" name="Title 1">
            <a:extLst>
              <a:ext uri="{FF2B5EF4-FFF2-40B4-BE49-F238E27FC236}">
                <a16:creationId xmlns:a16="http://schemas.microsoft.com/office/drawing/2014/main" id="{3AEB8B16-46BF-E090-7AD0-CBF60F8C033A}"/>
              </a:ext>
            </a:extLst>
          </p:cNvPr>
          <p:cNvSpPr txBox="1">
            <a:spLocks/>
          </p:cNvSpPr>
          <p:nvPr/>
        </p:nvSpPr>
        <p:spPr>
          <a:xfrm>
            <a:off x="63740" y="136525"/>
            <a:ext cx="5045588" cy="115455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dirty="0"/>
              <a:t>Human behaviours are strongly influenced by:</a:t>
            </a:r>
          </a:p>
        </p:txBody>
      </p:sp>
      <p:pic>
        <p:nvPicPr>
          <p:cNvPr id="13314" name="Picture 2" descr="Understanding belief perseverance bias and its impact on decision making">
            <a:extLst>
              <a:ext uri="{FF2B5EF4-FFF2-40B4-BE49-F238E27FC236}">
                <a16:creationId xmlns:a16="http://schemas.microsoft.com/office/drawing/2014/main" id="{C4C654A2-51D9-CD01-0416-85D69CA6E7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9328" y="0"/>
            <a:ext cx="7102448" cy="3990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16814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numéro de diapositive 5"/>
          <p:cNvSpPr>
            <a:spLocks noGrp="1"/>
          </p:cNvSpPr>
          <p:nvPr>
            <p:ph type="sldNum" sz="quarter" idx="12"/>
          </p:nvPr>
        </p:nvSpPr>
        <p:spPr/>
        <p:txBody>
          <a:bodyPr/>
          <a:lstStyle/>
          <a:p>
            <a:fld id="{B96A7883-E3A5-6143-A0A7-91E129B6CA05}" type="slidenum">
              <a:rPr lang="fr-FR" smtClean="0"/>
              <a:pPr/>
              <a:t>19</a:t>
            </a:fld>
            <a:endParaRPr lang="fr-FR" dirty="0"/>
          </a:p>
        </p:txBody>
      </p:sp>
      <p:sp>
        <p:nvSpPr>
          <p:cNvPr id="4" name="Rectangle 3"/>
          <p:cNvSpPr/>
          <p:nvPr/>
        </p:nvSpPr>
        <p:spPr>
          <a:xfrm>
            <a:off x="-1" y="1672382"/>
            <a:ext cx="5387419" cy="2805063"/>
          </a:xfrm>
          <a:prstGeom prst="rect">
            <a:avLst/>
          </a:prstGeom>
        </p:spPr>
        <p:txBody>
          <a:bodyPr wrap="square">
            <a:spAutoFit/>
          </a:bodyPr>
          <a:lstStyle/>
          <a:p>
            <a:pPr marL="800100" lvl="1" indent="-342900">
              <a:lnSpc>
                <a:spcPct val="150000"/>
              </a:lnSpc>
              <a:buFont typeface="Arial" panose="020B0604020202020204" pitchFamily="34" charset="0"/>
              <a:buChar char="•"/>
            </a:pPr>
            <a:r>
              <a:rPr lang="en-GB" sz="2400" dirty="0"/>
              <a:t>Context, </a:t>
            </a:r>
          </a:p>
          <a:p>
            <a:pPr marL="800100" lvl="1" indent="-342900">
              <a:lnSpc>
                <a:spcPct val="150000"/>
              </a:lnSpc>
              <a:buFont typeface="Arial" panose="020B0604020202020204" pitchFamily="34" charset="0"/>
              <a:buChar char="•"/>
            </a:pPr>
            <a:r>
              <a:rPr lang="en-GB" sz="2400" dirty="0"/>
              <a:t>Trust in others (leaders, rescue services, etc) </a:t>
            </a:r>
          </a:p>
          <a:p>
            <a:pPr marL="800100" lvl="1" indent="-342900">
              <a:lnSpc>
                <a:spcPct val="150000"/>
              </a:lnSpc>
              <a:buFont typeface="Arial" panose="020B0604020202020204" pitchFamily="34" charset="0"/>
              <a:buChar char="•"/>
            </a:pPr>
            <a:r>
              <a:rPr lang="en-GB" sz="2400" dirty="0"/>
              <a:t>Religion,</a:t>
            </a:r>
          </a:p>
          <a:p>
            <a:pPr marL="800100" lvl="1" indent="-342900">
              <a:lnSpc>
                <a:spcPct val="150000"/>
              </a:lnSpc>
              <a:buFont typeface="Arial" panose="020B0604020202020204" pitchFamily="34" charset="0"/>
              <a:buChar char="•"/>
            </a:pPr>
            <a:r>
              <a:rPr lang="en-GB" sz="2400" dirty="0"/>
              <a:t>etc. </a:t>
            </a:r>
          </a:p>
        </p:txBody>
      </p:sp>
      <p:sp>
        <p:nvSpPr>
          <p:cNvPr id="8" name="Title 1">
            <a:extLst>
              <a:ext uri="{FF2B5EF4-FFF2-40B4-BE49-F238E27FC236}">
                <a16:creationId xmlns:a16="http://schemas.microsoft.com/office/drawing/2014/main" id="{8409641C-1B93-94D8-33CA-3C78E265C570}"/>
              </a:ext>
            </a:extLst>
          </p:cNvPr>
          <p:cNvSpPr txBox="1">
            <a:spLocks/>
          </p:cNvSpPr>
          <p:nvPr/>
        </p:nvSpPr>
        <p:spPr>
          <a:xfrm>
            <a:off x="63740" y="136525"/>
            <a:ext cx="5045588" cy="115455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dirty="0"/>
              <a:t>Human behaviours are strongly influenced by:</a:t>
            </a:r>
          </a:p>
        </p:txBody>
      </p:sp>
      <p:pic>
        <p:nvPicPr>
          <p:cNvPr id="2050" name="Picture 2" descr="Natural disasters that shook the tourism industry to its core, from 2023  Rhodes wildfires to 2019 Venice floods to 2004 Indian Ocean tsunami | South  China Morning Post">
            <a:extLst>
              <a:ext uri="{FF2B5EF4-FFF2-40B4-BE49-F238E27FC236}">
                <a16:creationId xmlns:a16="http://schemas.microsoft.com/office/drawing/2014/main" id="{ACA6F764-9CF6-6C49-73BA-5AD7FA4D8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4968" y="3317515"/>
            <a:ext cx="3894464" cy="259550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On an Indonesian Island Hit by Multiple Earthquakes, Can Tourism Recover? -  The New York Times">
            <a:extLst>
              <a:ext uri="{FF2B5EF4-FFF2-40B4-BE49-F238E27FC236}">
                <a16:creationId xmlns:a16="http://schemas.microsoft.com/office/drawing/2014/main" id="{55B0612A-9E6D-2241-DA0D-9EE9DDB00C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39537" y="58573"/>
            <a:ext cx="4777303" cy="320079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sunami 2004: Cardiff tourist stayed in bed and survived - BBC News">
            <a:extLst>
              <a:ext uri="{FF2B5EF4-FFF2-40B4-BE49-F238E27FC236}">
                <a16:creationId xmlns:a16="http://schemas.microsoft.com/office/drawing/2014/main" id="{E284E792-9736-FCD2-FA5D-5C049029F03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78069" y="3563669"/>
            <a:ext cx="4361468" cy="245332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17829D7-C4F5-6C25-2497-DD9C3FD2C5F3}"/>
              </a:ext>
            </a:extLst>
          </p:cNvPr>
          <p:cNvSpPr txBox="1"/>
          <p:nvPr/>
        </p:nvSpPr>
        <p:spPr>
          <a:xfrm>
            <a:off x="8272441" y="6016995"/>
            <a:ext cx="2965939" cy="646331"/>
          </a:xfrm>
          <a:prstGeom prst="rect">
            <a:avLst/>
          </a:prstGeom>
          <a:noFill/>
        </p:spPr>
        <p:txBody>
          <a:bodyPr wrap="square" rtlCol="0">
            <a:spAutoFit/>
          </a:bodyPr>
          <a:lstStyle/>
          <a:p>
            <a:r>
              <a:rPr lang="en-FR" dirty="0"/>
              <a:t>Tourists in emergency situations</a:t>
            </a:r>
          </a:p>
        </p:txBody>
      </p:sp>
      <p:sp>
        <p:nvSpPr>
          <p:cNvPr id="2" name="TextBox 1">
            <a:extLst>
              <a:ext uri="{FF2B5EF4-FFF2-40B4-BE49-F238E27FC236}">
                <a16:creationId xmlns:a16="http://schemas.microsoft.com/office/drawing/2014/main" id="{C2311463-B990-F4B0-077D-04A1AC0E032E}"/>
              </a:ext>
            </a:extLst>
          </p:cNvPr>
          <p:cNvSpPr txBox="1"/>
          <p:nvPr/>
        </p:nvSpPr>
        <p:spPr>
          <a:xfrm>
            <a:off x="3235480" y="1414521"/>
            <a:ext cx="2610196" cy="646331"/>
          </a:xfrm>
          <a:prstGeom prst="rect">
            <a:avLst/>
          </a:prstGeom>
          <a:noFill/>
        </p:spPr>
        <p:txBody>
          <a:bodyPr wrap="square" rtlCol="0">
            <a:spAutoFit/>
          </a:bodyPr>
          <a:lstStyle/>
          <a:p>
            <a:r>
              <a:rPr lang="en-FR" dirty="0"/>
              <a:t>Shortest Path versus “Pointiest Path”</a:t>
            </a:r>
          </a:p>
        </p:txBody>
      </p:sp>
      <p:sp>
        <p:nvSpPr>
          <p:cNvPr id="3" name="TextBox 2">
            <a:extLst>
              <a:ext uri="{FF2B5EF4-FFF2-40B4-BE49-F238E27FC236}">
                <a16:creationId xmlns:a16="http://schemas.microsoft.com/office/drawing/2014/main" id="{220CC27E-1F16-8BC2-CBE8-FD83C8F7F5D9}"/>
              </a:ext>
            </a:extLst>
          </p:cNvPr>
          <p:cNvSpPr txBox="1"/>
          <p:nvPr/>
        </p:nvSpPr>
        <p:spPr>
          <a:xfrm>
            <a:off x="5035007" y="1737686"/>
            <a:ext cx="2121985" cy="1015663"/>
          </a:xfrm>
          <a:prstGeom prst="rect">
            <a:avLst/>
          </a:prstGeom>
          <a:noFill/>
        </p:spPr>
        <p:txBody>
          <a:bodyPr wrap="square" rtlCol="0">
            <a:spAutoFit/>
          </a:bodyPr>
          <a:lstStyle/>
          <a:p>
            <a:r>
              <a:rPr lang="en-GB" sz="1000" dirty="0" err="1"/>
              <a:t>Bongiorno</a:t>
            </a:r>
            <a:r>
              <a:rPr lang="en-GB" sz="1000" dirty="0"/>
              <a:t>, C., Zhou, Y., </a:t>
            </a:r>
            <a:r>
              <a:rPr lang="en-GB" sz="1000" dirty="0" err="1"/>
              <a:t>Kryven</a:t>
            </a:r>
            <a:r>
              <a:rPr lang="en-GB" sz="1000" dirty="0"/>
              <a:t>, M., </a:t>
            </a:r>
            <a:r>
              <a:rPr lang="en-GB" sz="1000" dirty="0" err="1"/>
              <a:t>Theurel</a:t>
            </a:r>
            <a:r>
              <a:rPr lang="en-GB" sz="1000" dirty="0"/>
              <a:t>, D., Rizzo, A., Santi, P., Tenenbaum, J. and </a:t>
            </a:r>
            <a:r>
              <a:rPr lang="en-GB" sz="1000" dirty="0" err="1"/>
              <a:t>Ratti</a:t>
            </a:r>
            <a:r>
              <a:rPr lang="en-GB" sz="1000" dirty="0"/>
              <a:t>, C., 2021. Vector-based pedestrian navigation in cities. </a:t>
            </a:r>
            <a:r>
              <a:rPr lang="en-GB" sz="1000" i="1" dirty="0"/>
              <a:t>Nature computational science</a:t>
            </a:r>
            <a:r>
              <a:rPr lang="en-GB" sz="1000" dirty="0"/>
              <a:t>, </a:t>
            </a:r>
            <a:r>
              <a:rPr lang="en-GB" sz="1000" i="1" dirty="0"/>
              <a:t>1</a:t>
            </a:r>
            <a:r>
              <a:rPr lang="en-GB" sz="1000" dirty="0"/>
              <a:t>(10), pp.678-685.</a:t>
            </a:r>
            <a:endParaRPr lang="en-FR" sz="1000" dirty="0"/>
          </a:p>
        </p:txBody>
      </p:sp>
    </p:spTree>
    <p:extLst>
      <p:ext uri="{BB962C8B-B14F-4D97-AF65-F5344CB8AC3E}">
        <p14:creationId xmlns:p14="http://schemas.microsoft.com/office/powerpoint/2010/main" val="1692548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512809" y="21114"/>
            <a:ext cx="10515600" cy="1325563"/>
          </a:xfrm>
        </p:spPr>
        <p:txBody>
          <a:bodyPr>
            <a:normAutofit/>
          </a:bodyPr>
          <a:lstStyle/>
          <a:p>
            <a:r>
              <a:rPr lang="fr-FR" cap="none" dirty="0" err="1"/>
              <a:t>Human</a:t>
            </a:r>
            <a:r>
              <a:rPr lang="fr-FR" cap="none" dirty="0"/>
              <a:t> </a:t>
            </a:r>
            <a:r>
              <a:rPr lang="fr-FR" cap="none" dirty="0" err="1"/>
              <a:t>behaviors</a:t>
            </a:r>
            <a:r>
              <a:rPr lang="fr-FR" cap="none" dirty="0"/>
              <a:t> in </a:t>
            </a:r>
            <a:r>
              <a:rPr lang="fr-FR" cap="none" dirty="0" err="1"/>
              <a:t>earthquakes</a:t>
            </a:r>
            <a:endParaRPr lang="fr-FR" cap="none" dirty="0"/>
          </a:p>
        </p:txBody>
      </p:sp>
      <p:sp>
        <p:nvSpPr>
          <p:cNvPr id="3" name="Espace réservé du numéro de diapositive 2"/>
          <p:cNvSpPr>
            <a:spLocks noGrp="1"/>
          </p:cNvSpPr>
          <p:nvPr>
            <p:ph type="sldNum" sz="quarter" idx="12"/>
          </p:nvPr>
        </p:nvSpPr>
        <p:spPr/>
        <p:txBody>
          <a:bodyPr/>
          <a:lstStyle/>
          <a:p>
            <a:fld id="{D528635D-EA49-4CA9-A092-DA34D035BBDD}" type="slidenum">
              <a:rPr lang="fr-FR" smtClean="0"/>
              <a:t>20</a:t>
            </a:fld>
            <a:endParaRPr lang="fr-FR" dirty="0"/>
          </a:p>
        </p:txBody>
      </p:sp>
      <p:pic>
        <p:nvPicPr>
          <p:cNvPr id="4" name="Projet sans nom">
            <a:hlinkClick r:id="" action="ppaction://media"/>
          </p:cNvPr>
          <p:cNvPicPr>
            <a:picLocks noChangeAspect="1"/>
          </p:cNvPicPr>
          <p:nvPr>
            <a:videoFile r:link="rId1"/>
            <p:extLst>
              <p:ext uri="{DAA4B4D4-6D71-4841-9C94-3DE7FCFB9230}">
                <p14:media xmlns:p14="http://schemas.microsoft.com/office/powerpoint/2010/main" r:embed="rId2">
                  <p14:trim end="3015.9999"/>
                </p14:media>
              </p:ext>
            </p:extLst>
          </p:nvPr>
        </p:nvPicPr>
        <p:blipFill>
          <a:blip r:embed="rId5"/>
          <a:stretch>
            <a:fillRect/>
          </a:stretch>
        </p:blipFill>
        <p:spPr>
          <a:xfrm>
            <a:off x="240629" y="1073688"/>
            <a:ext cx="7393815" cy="4158845"/>
          </a:xfrm>
          <a:prstGeom prst="rect">
            <a:avLst/>
          </a:prstGeom>
        </p:spPr>
      </p:pic>
      <p:sp>
        <p:nvSpPr>
          <p:cNvPr id="5" name="Flèche vers le bas 4"/>
          <p:cNvSpPr/>
          <p:nvPr/>
        </p:nvSpPr>
        <p:spPr>
          <a:xfrm rot="179035">
            <a:off x="6439681" y="1692517"/>
            <a:ext cx="301116" cy="756031"/>
          </a:xfrm>
          <a:prstGeom prst="downArrow">
            <a:avLst>
              <a:gd name="adj1" fmla="val 28577"/>
              <a:gd name="adj2" fmla="val 54133"/>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Ellipse 5"/>
          <p:cNvSpPr/>
          <p:nvPr/>
        </p:nvSpPr>
        <p:spPr>
          <a:xfrm>
            <a:off x="6195382" y="2551176"/>
            <a:ext cx="684882" cy="109372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Flèche vers le bas 6"/>
          <p:cNvSpPr/>
          <p:nvPr/>
        </p:nvSpPr>
        <p:spPr>
          <a:xfrm rot="2363702">
            <a:off x="4885179" y="2402469"/>
            <a:ext cx="377281" cy="840086"/>
          </a:xfrm>
          <a:prstGeom prst="downArrow">
            <a:avLst>
              <a:gd name="adj1" fmla="val 28577"/>
              <a:gd name="adj2" fmla="val 54133"/>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Flèche vers le bas 7"/>
          <p:cNvSpPr/>
          <p:nvPr/>
        </p:nvSpPr>
        <p:spPr>
          <a:xfrm rot="179035">
            <a:off x="5606178" y="1767311"/>
            <a:ext cx="328863" cy="782188"/>
          </a:xfrm>
          <a:prstGeom prst="downArrow">
            <a:avLst>
              <a:gd name="adj1" fmla="val 28577"/>
              <a:gd name="adj2" fmla="val 54133"/>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Flèche vers le bas 8"/>
          <p:cNvSpPr/>
          <p:nvPr/>
        </p:nvSpPr>
        <p:spPr>
          <a:xfrm rot="179035">
            <a:off x="3982937" y="2103351"/>
            <a:ext cx="326944" cy="593688"/>
          </a:xfrm>
          <a:prstGeom prst="downArrow">
            <a:avLst>
              <a:gd name="adj1" fmla="val 28577"/>
              <a:gd name="adj2" fmla="val 54133"/>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ZoneTexte 9"/>
          <p:cNvSpPr txBox="1"/>
          <p:nvPr/>
        </p:nvSpPr>
        <p:spPr>
          <a:xfrm>
            <a:off x="240629" y="6312598"/>
            <a:ext cx="11710741" cy="369332"/>
          </a:xfrm>
          <a:prstGeom prst="rect">
            <a:avLst/>
          </a:prstGeom>
          <a:noFill/>
        </p:spPr>
        <p:txBody>
          <a:bodyPr wrap="square" rtlCol="0">
            <a:spAutoFit/>
          </a:bodyPr>
          <a:lstStyle/>
          <a:p>
            <a:r>
              <a:rPr lang="fr-FR" dirty="0"/>
              <a:t>Live CCTV </a:t>
            </a:r>
            <a:r>
              <a:rPr lang="fr-FR" dirty="0" err="1"/>
              <a:t>footage</a:t>
            </a:r>
            <a:r>
              <a:rPr lang="fr-FR" dirty="0"/>
              <a:t> </a:t>
            </a:r>
            <a:r>
              <a:rPr lang="fr-FR" dirty="0" err="1"/>
              <a:t>from</a:t>
            </a:r>
            <a:r>
              <a:rPr lang="fr-FR" dirty="0"/>
              <a:t> a </a:t>
            </a:r>
            <a:r>
              <a:rPr lang="fr-FR" dirty="0" err="1"/>
              <a:t>market</a:t>
            </a:r>
            <a:r>
              <a:rPr lang="fr-FR" dirty="0"/>
              <a:t> in </a:t>
            </a:r>
            <a:r>
              <a:rPr lang="fr-FR" dirty="0" err="1"/>
              <a:t>Kathmandu</a:t>
            </a:r>
            <a:r>
              <a:rPr lang="fr-FR" dirty="0"/>
              <a:t>. </a:t>
            </a:r>
            <a:r>
              <a:rPr lang="fr-FR" dirty="0" err="1"/>
              <a:t>Nepal</a:t>
            </a:r>
            <a:r>
              <a:rPr lang="fr-FR" dirty="0"/>
              <a:t> 2015 </a:t>
            </a:r>
            <a:r>
              <a:rPr lang="fr-FR" dirty="0" err="1"/>
              <a:t>earthquake</a:t>
            </a:r>
            <a:endParaRPr lang="fr-FR" dirty="0"/>
          </a:p>
        </p:txBody>
      </p:sp>
      <p:sp>
        <p:nvSpPr>
          <p:cNvPr id="11" name="ZoneTexte 10"/>
          <p:cNvSpPr txBox="1"/>
          <p:nvPr/>
        </p:nvSpPr>
        <p:spPr>
          <a:xfrm>
            <a:off x="8765477" y="1813391"/>
            <a:ext cx="3510216" cy="3970318"/>
          </a:xfrm>
          <a:prstGeom prst="rect">
            <a:avLst/>
          </a:prstGeom>
          <a:noFill/>
        </p:spPr>
        <p:txBody>
          <a:bodyPr wrap="square" rtlCol="0">
            <a:spAutoFit/>
          </a:bodyPr>
          <a:lstStyle/>
          <a:p>
            <a:r>
              <a:rPr lang="fr-FR" dirty="0" err="1"/>
              <a:t>Gathering</a:t>
            </a:r>
            <a:r>
              <a:rPr lang="fr-FR" dirty="0"/>
              <a:t> in an open </a:t>
            </a:r>
            <a:r>
              <a:rPr lang="fr-FR" dirty="0" err="1"/>
              <a:t>space</a:t>
            </a:r>
            <a:endParaRPr lang="fr-FR" dirty="0"/>
          </a:p>
          <a:p>
            <a:endParaRPr lang="fr-FR" dirty="0"/>
          </a:p>
          <a:p>
            <a:r>
              <a:rPr lang="fr-FR" dirty="0" err="1"/>
              <a:t>Debris</a:t>
            </a:r>
            <a:endParaRPr lang="fr-FR" dirty="0"/>
          </a:p>
          <a:p>
            <a:endParaRPr lang="fr-FR" dirty="0"/>
          </a:p>
          <a:p>
            <a:r>
              <a:rPr lang="fr-FR" dirty="0" err="1"/>
              <a:t>Tourist</a:t>
            </a:r>
            <a:r>
              <a:rPr lang="fr-FR" dirty="0"/>
              <a:t> </a:t>
            </a:r>
          </a:p>
          <a:p>
            <a:endParaRPr lang="fr-FR" dirty="0"/>
          </a:p>
          <a:p>
            <a:r>
              <a:rPr lang="fr-FR" dirty="0"/>
              <a:t>Running back </a:t>
            </a:r>
            <a:r>
              <a:rPr lang="fr-FR" dirty="0" err="1"/>
              <a:t>towards</a:t>
            </a:r>
            <a:r>
              <a:rPr lang="fr-FR" dirty="0"/>
              <a:t> buildings</a:t>
            </a:r>
          </a:p>
          <a:p>
            <a:endParaRPr lang="fr-FR" dirty="0"/>
          </a:p>
          <a:p>
            <a:r>
              <a:rPr lang="fr-FR" dirty="0"/>
              <a:t>Family </a:t>
            </a:r>
            <a:r>
              <a:rPr lang="fr-FR" dirty="0" err="1"/>
              <a:t>evacuating</a:t>
            </a:r>
            <a:r>
              <a:rPr lang="fr-FR" dirty="0"/>
              <a:t> </a:t>
            </a:r>
            <a:r>
              <a:rPr lang="fr-FR" dirty="0" err="1"/>
              <a:t>together</a:t>
            </a:r>
            <a:endParaRPr lang="fr-FR" dirty="0"/>
          </a:p>
          <a:p>
            <a:endParaRPr lang="fr-FR" dirty="0"/>
          </a:p>
          <a:p>
            <a:r>
              <a:rPr lang="fr-FR" dirty="0" err="1"/>
              <a:t>Praying</a:t>
            </a:r>
            <a:endParaRPr lang="fr-FR" dirty="0"/>
          </a:p>
          <a:p>
            <a:endParaRPr lang="fr-FR" dirty="0"/>
          </a:p>
          <a:p>
            <a:endParaRPr lang="fr-FR" dirty="0"/>
          </a:p>
        </p:txBody>
      </p:sp>
      <p:sp>
        <p:nvSpPr>
          <p:cNvPr id="14" name="Flèche vers le bas 13"/>
          <p:cNvSpPr/>
          <p:nvPr/>
        </p:nvSpPr>
        <p:spPr>
          <a:xfrm rot="179035">
            <a:off x="2806140" y="2245968"/>
            <a:ext cx="301116" cy="756031"/>
          </a:xfrm>
          <a:prstGeom prst="downArrow">
            <a:avLst>
              <a:gd name="adj1" fmla="val 28577"/>
              <a:gd name="adj2" fmla="val 54133"/>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Flèche vers le bas 14"/>
          <p:cNvSpPr/>
          <p:nvPr/>
        </p:nvSpPr>
        <p:spPr>
          <a:xfrm rot="179035">
            <a:off x="4214741" y="2310999"/>
            <a:ext cx="301116" cy="756031"/>
          </a:xfrm>
          <a:prstGeom prst="downArrow">
            <a:avLst>
              <a:gd name="adj1" fmla="val 28577"/>
              <a:gd name="adj2" fmla="val 54133"/>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TextBox 12">
            <a:extLst>
              <a:ext uri="{FF2B5EF4-FFF2-40B4-BE49-F238E27FC236}">
                <a16:creationId xmlns:a16="http://schemas.microsoft.com/office/drawing/2014/main" id="{36D17755-006A-C207-D051-2205797AACD8}"/>
              </a:ext>
            </a:extLst>
          </p:cNvPr>
          <p:cNvSpPr txBox="1"/>
          <p:nvPr/>
        </p:nvSpPr>
        <p:spPr>
          <a:xfrm>
            <a:off x="7634444" y="5890478"/>
            <a:ext cx="4695512" cy="830997"/>
          </a:xfrm>
          <a:prstGeom prst="rect">
            <a:avLst/>
          </a:prstGeom>
          <a:noFill/>
        </p:spPr>
        <p:txBody>
          <a:bodyPr wrap="square">
            <a:spAutoFit/>
          </a:bodyPr>
          <a:lstStyle/>
          <a:p>
            <a:pPr marL="0" indent="0" algn="ctr">
              <a:buNone/>
            </a:pPr>
            <a:r>
              <a:rPr lang="fr-FR" sz="2400" dirty="0">
                <a:solidFill>
                  <a:srgbClr val="FF0000"/>
                </a:solidFill>
              </a:rPr>
              <a:t>How to </a:t>
            </a:r>
            <a:r>
              <a:rPr lang="fr-FR" sz="2400" dirty="0" err="1">
                <a:solidFill>
                  <a:srgbClr val="FF0000"/>
                </a:solidFill>
              </a:rPr>
              <a:t>include</a:t>
            </a:r>
            <a:r>
              <a:rPr lang="fr-FR" sz="2400" dirty="0">
                <a:solidFill>
                  <a:srgbClr val="FF0000"/>
                </a:solidFill>
              </a:rPr>
              <a:t> </a:t>
            </a:r>
            <a:r>
              <a:rPr lang="fr-FR" sz="2400" dirty="0" err="1">
                <a:solidFill>
                  <a:srgbClr val="FF0000"/>
                </a:solidFill>
              </a:rPr>
              <a:t>human</a:t>
            </a:r>
            <a:r>
              <a:rPr lang="fr-FR" sz="2400" dirty="0">
                <a:solidFill>
                  <a:srgbClr val="FF0000"/>
                </a:solidFill>
              </a:rPr>
              <a:t> </a:t>
            </a:r>
            <a:r>
              <a:rPr lang="fr-FR" sz="2400" dirty="0" err="1">
                <a:solidFill>
                  <a:srgbClr val="FF0000"/>
                </a:solidFill>
              </a:rPr>
              <a:t>behaviour</a:t>
            </a:r>
            <a:r>
              <a:rPr lang="fr-FR" sz="2400" dirty="0">
                <a:solidFill>
                  <a:srgbClr val="FF0000"/>
                </a:solidFill>
              </a:rPr>
              <a:t> </a:t>
            </a:r>
            <a:r>
              <a:rPr lang="fr-FR" sz="2400" dirty="0" err="1">
                <a:solidFill>
                  <a:srgbClr val="FF0000"/>
                </a:solidFill>
              </a:rPr>
              <a:t>into</a:t>
            </a:r>
            <a:r>
              <a:rPr lang="fr-FR" sz="2400" dirty="0">
                <a:solidFill>
                  <a:srgbClr val="FF0000"/>
                </a:solidFill>
              </a:rPr>
              <a:t> </a:t>
            </a:r>
            <a:r>
              <a:rPr lang="fr-FR" sz="2400" dirty="0" err="1">
                <a:solidFill>
                  <a:srgbClr val="FF0000"/>
                </a:solidFill>
              </a:rPr>
              <a:t>models</a:t>
            </a:r>
            <a:r>
              <a:rPr lang="fr-FR" sz="2400" dirty="0">
                <a:solidFill>
                  <a:srgbClr val="FF0000"/>
                </a:solidFill>
              </a:rPr>
              <a:t>?</a:t>
            </a:r>
          </a:p>
        </p:txBody>
      </p:sp>
      <p:pic>
        <p:nvPicPr>
          <p:cNvPr id="12" name="Picture 2" descr="ITDRR 2023">
            <a:extLst>
              <a:ext uri="{FF2B5EF4-FFF2-40B4-BE49-F238E27FC236}">
                <a16:creationId xmlns:a16="http://schemas.microsoft.com/office/drawing/2014/main" id="{F978C7FA-688B-A9D6-D734-75595F57E68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259540" y="6359035"/>
            <a:ext cx="913394" cy="502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3208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75" fill="hold"/>
                                        <p:tgtEl>
                                          <p:spTgt spid="4"/>
                                        </p:tgtEl>
                                      </p:cBhvr>
                                    </p:cmd>
                                  </p:childTnLst>
                                </p:cTn>
                              </p:par>
                              <p:par>
                                <p:cTn id="7" presetID="1" presetClass="entr" presetSubtype="0" fill="hold" grpId="0" nodeType="withEffect">
                                  <p:stCondLst>
                                    <p:cond delay="1400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1400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par>
                                <p:cTn id="11" presetID="1" presetClass="exit" presetSubtype="0" fill="hold" grpId="1" nodeType="withEffect">
                                  <p:stCondLst>
                                    <p:cond delay="16500"/>
                                  </p:stCondLst>
                                  <p:childTnLst>
                                    <p:set>
                                      <p:cBhvr>
                                        <p:cTn id="12" dur="1" fill="hold">
                                          <p:stCondLst>
                                            <p:cond delay="0"/>
                                          </p:stCondLst>
                                        </p:cTn>
                                        <p:tgtEl>
                                          <p:spTgt spid="14"/>
                                        </p:tgtEl>
                                        <p:attrNameLst>
                                          <p:attrName>style.visibility</p:attrName>
                                        </p:attrNameLst>
                                      </p:cBhvr>
                                      <p:to>
                                        <p:strVal val="hidden"/>
                                      </p:to>
                                    </p:set>
                                  </p:childTnLst>
                                </p:cTn>
                              </p:par>
                              <p:par>
                                <p:cTn id="13" presetID="1" presetClass="entr" presetSubtype="0" fill="hold" grpId="0" nodeType="withEffect">
                                  <p:stCondLst>
                                    <p:cond delay="1850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1850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nodeType="withEffect">
                                  <p:stCondLst>
                                    <p:cond delay="18500"/>
                                  </p:stCondLst>
                                  <p:childTnLst>
                                    <p:set>
                                      <p:cBhvr>
                                        <p:cTn id="18" dur="1" fill="hold">
                                          <p:stCondLst>
                                            <p:cond delay="0"/>
                                          </p:stCondLst>
                                        </p:cTn>
                                        <p:tgtEl>
                                          <p:spTgt spid="11">
                                            <p:txEl>
                                              <p:pRg st="2" end="2"/>
                                            </p:txEl>
                                          </p:spTgt>
                                        </p:tgtEl>
                                        <p:attrNameLst>
                                          <p:attrName>style.visibility</p:attrName>
                                        </p:attrNameLst>
                                      </p:cBhvr>
                                      <p:to>
                                        <p:strVal val="visible"/>
                                      </p:to>
                                    </p:set>
                                  </p:childTnLst>
                                </p:cTn>
                              </p:par>
                              <p:par>
                                <p:cTn id="19" presetID="1" presetClass="exit" presetSubtype="0" fill="hold" grpId="1" nodeType="withEffect">
                                  <p:stCondLst>
                                    <p:cond delay="19500"/>
                                  </p:stCondLst>
                                  <p:childTnLst>
                                    <p:set>
                                      <p:cBhvr>
                                        <p:cTn id="20" dur="1" fill="hold">
                                          <p:stCondLst>
                                            <p:cond delay="0"/>
                                          </p:stCondLst>
                                        </p:cTn>
                                        <p:tgtEl>
                                          <p:spTgt spid="5"/>
                                        </p:tgtEl>
                                        <p:attrNameLst>
                                          <p:attrName>style.visibility</p:attrName>
                                        </p:attrNameLst>
                                      </p:cBhvr>
                                      <p:to>
                                        <p:strVal val="hidden"/>
                                      </p:to>
                                    </p:set>
                                  </p:childTnLst>
                                </p:cTn>
                              </p:par>
                              <p:par>
                                <p:cTn id="21" presetID="1" presetClass="exit" presetSubtype="0" fill="hold" grpId="1" nodeType="withEffect">
                                  <p:stCondLst>
                                    <p:cond delay="20000"/>
                                  </p:stCondLst>
                                  <p:childTnLst>
                                    <p:set>
                                      <p:cBhvr>
                                        <p:cTn id="22" dur="1" fill="hold">
                                          <p:stCondLst>
                                            <p:cond delay="0"/>
                                          </p:stCondLst>
                                        </p:cTn>
                                        <p:tgtEl>
                                          <p:spTgt spid="6"/>
                                        </p:tgtEl>
                                        <p:attrNameLst>
                                          <p:attrName>style.visibility</p:attrName>
                                        </p:attrNameLst>
                                      </p:cBhvr>
                                      <p:to>
                                        <p:strVal val="hidden"/>
                                      </p:to>
                                    </p:set>
                                  </p:childTnLst>
                                </p:cTn>
                              </p:par>
                              <p:par>
                                <p:cTn id="23" presetID="1" presetClass="entr" presetSubtype="0" fill="hold" grpId="0" nodeType="withEffect">
                                  <p:stCondLst>
                                    <p:cond delay="2416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nodeType="withEffect">
                                  <p:stCondLst>
                                    <p:cond delay="24160"/>
                                  </p:stCondLst>
                                  <p:childTnLst>
                                    <p:set>
                                      <p:cBhvr>
                                        <p:cTn id="26" dur="1" fill="hold">
                                          <p:stCondLst>
                                            <p:cond delay="0"/>
                                          </p:stCondLst>
                                        </p:cTn>
                                        <p:tgtEl>
                                          <p:spTgt spid="11">
                                            <p:txEl>
                                              <p:pRg st="4" end="4"/>
                                            </p:txEl>
                                          </p:spTgt>
                                        </p:tgtEl>
                                        <p:attrNameLst>
                                          <p:attrName>style.visibility</p:attrName>
                                        </p:attrNameLst>
                                      </p:cBhvr>
                                      <p:to>
                                        <p:strVal val="visible"/>
                                      </p:to>
                                    </p:set>
                                  </p:childTnLst>
                                </p:cTn>
                              </p:par>
                              <p:par>
                                <p:cTn id="27" presetID="1" presetClass="exit" presetSubtype="0" fill="hold" grpId="1" nodeType="withEffect">
                                  <p:stCondLst>
                                    <p:cond delay="25000"/>
                                  </p:stCondLst>
                                  <p:childTnLst>
                                    <p:set>
                                      <p:cBhvr>
                                        <p:cTn id="28" dur="1" fill="hold">
                                          <p:stCondLst>
                                            <p:cond delay="0"/>
                                          </p:stCondLst>
                                        </p:cTn>
                                        <p:tgtEl>
                                          <p:spTgt spid="7"/>
                                        </p:tgtEl>
                                        <p:attrNameLst>
                                          <p:attrName>style.visibility</p:attrName>
                                        </p:attrNameLst>
                                      </p:cBhvr>
                                      <p:to>
                                        <p:strVal val="hidden"/>
                                      </p:to>
                                    </p:set>
                                  </p:childTnLst>
                                </p:cTn>
                              </p:par>
                              <p:par>
                                <p:cTn id="29" presetID="1" presetClass="entr" presetSubtype="0" fill="hold" grpId="0" nodeType="withEffect">
                                  <p:stCondLst>
                                    <p:cond delay="3100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nodeType="withEffect">
                                  <p:stCondLst>
                                    <p:cond delay="31000"/>
                                  </p:stCondLst>
                                  <p:childTnLst>
                                    <p:set>
                                      <p:cBhvr>
                                        <p:cTn id="32" dur="1" fill="hold">
                                          <p:stCondLst>
                                            <p:cond delay="0"/>
                                          </p:stCondLst>
                                        </p:cTn>
                                        <p:tgtEl>
                                          <p:spTgt spid="11">
                                            <p:txEl>
                                              <p:pRg st="6" end="6"/>
                                            </p:txEl>
                                          </p:spTgt>
                                        </p:tgtEl>
                                        <p:attrNameLst>
                                          <p:attrName>style.visibility</p:attrName>
                                        </p:attrNameLst>
                                      </p:cBhvr>
                                      <p:to>
                                        <p:strVal val="visible"/>
                                      </p:to>
                                    </p:set>
                                  </p:childTnLst>
                                </p:cTn>
                              </p:par>
                              <p:par>
                                <p:cTn id="33" presetID="1" presetClass="exit" presetSubtype="0" fill="hold" grpId="1" nodeType="withEffect">
                                  <p:stCondLst>
                                    <p:cond delay="32000"/>
                                  </p:stCondLst>
                                  <p:childTnLst>
                                    <p:set>
                                      <p:cBhvr>
                                        <p:cTn id="34" dur="1" fill="hold">
                                          <p:stCondLst>
                                            <p:cond delay="0"/>
                                          </p:stCondLst>
                                        </p:cTn>
                                        <p:tgtEl>
                                          <p:spTgt spid="15"/>
                                        </p:tgtEl>
                                        <p:attrNameLst>
                                          <p:attrName>style.visibility</p:attrName>
                                        </p:attrNameLst>
                                      </p:cBhvr>
                                      <p:to>
                                        <p:strVal val="hidden"/>
                                      </p:to>
                                    </p:set>
                                  </p:childTnLst>
                                </p:cTn>
                              </p:par>
                              <p:par>
                                <p:cTn id="35" presetID="1" presetClass="entr" presetSubtype="0" fill="hold" grpId="0" nodeType="withEffect">
                                  <p:stCondLst>
                                    <p:cond delay="36000"/>
                                  </p:stCondLst>
                                  <p:childTnLst>
                                    <p:set>
                                      <p:cBhvr>
                                        <p:cTn id="36" dur="1" fill="hold">
                                          <p:stCondLst>
                                            <p:cond delay="0"/>
                                          </p:stCondLst>
                                        </p:cTn>
                                        <p:tgtEl>
                                          <p:spTgt spid="8"/>
                                        </p:tgtEl>
                                        <p:attrNameLst>
                                          <p:attrName>style.visibility</p:attrName>
                                        </p:attrNameLst>
                                      </p:cBhvr>
                                      <p:to>
                                        <p:strVal val="visible"/>
                                      </p:to>
                                    </p:set>
                                  </p:childTnLst>
                                </p:cTn>
                              </p:par>
                              <p:par>
                                <p:cTn id="37" presetID="1" presetClass="entr" presetSubtype="0" fill="hold" nodeType="withEffect">
                                  <p:stCondLst>
                                    <p:cond delay="36000"/>
                                  </p:stCondLst>
                                  <p:childTnLst>
                                    <p:set>
                                      <p:cBhvr>
                                        <p:cTn id="38" dur="1" fill="hold">
                                          <p:stCondLst>
                                            <p:cond delay="0"/>
                                          </p:stCondLst>
                                        </p:cTn>
                                        <p:tgtEl>
                                          <p:spTgt spid="11">
                                            <p:txEl>
                                              <p:pRg st="8" end="8"/>
                                            </p:txEl>
                                          </p:spTgt>
                                        </p:tgtEl>
                                        <p:attrNameLst>
                                          <p:attrName>style.visibility</p:attrName>
                                        </p:attrNameLst>
                                      </p:cBhvr>
                                      <p:to>
                                        <p:strVal val="visible"/>
                                      </p:to>
                                    </p:set>
                                  </p:childTnLst>
                                </p:cTn>
                              </p:par>
                              <p:par>
                                <p:cTn id="39" presetID="1" presetClass="exit" presetSubtype="0" fill="hold" grpId="1" nodeType="withEffect">
                                  <p:stCondLst>
                                    <p:cond delay="37000"/>
                                  </p:stCondLst>
                                  <p:childTnLst>
                                    <p:set>
                                      <p:cBhvr>
                                        <p:cTn id="40" dur="1" fill="hold">
                                          <p:stCondLst>
                                            <p:cond delay="0"/>
                                          </p:stCondLst>
                                        </p:cTn>
                                        <p:tgtEl>
                                          <p:spTgt spid="8"/>
                                        </p:tgtEl>
                                        <p:attrNameLst>
                                          <p:attrName>style.visibility</p:attrName>
                                        </p:attrNameLst>
                                      </p:cBhvr>
                                      <p:to>
                                        <p:strVal val="hidden"/>
                                      </p:to>
                                    </p:set>
                                  </p:childTnLst>
                                </p:cTn>
                              </p:par>
                              <p:par>
                                <p:cTn id="41" presetID="1" presetClass="entr" presetSubtype="0" fill="hold" grpId="0" nodeType="withEffect">
                                  <p:stCondLst>
                                    <p:cond delay="44000"/>
                                  </p:stCondLst>
                                  <p:childTnLst>
                                    <p:set>
                                      <p:cBhvr>
                                        <p:cTn id="42" dur="1" fill="hold">
                                          <p:stCondLst>
                                            <p:cond delay="0"/>
                                          </p:stCondLst>
                                        </p:cTn>
                                        <p:tgtEl>
                                          <p:spTgt spid="9"/>
                                        </p:tgtEl>
                                        <p:attrNameLst>
                                          <p:attrName>style.visibility</p:attrName>
                                        </p:attrNameLst>
                                      </p:cBhvr>
                                      <p:to>
                                        <p:strVal val="visible"/>
                                      </p:to>
                                    </p:set>
                                  </p:childTnLst>
                                </p:cTn>
                              </p:par>
                              <p:par>
                                <p:cTn id="43" presetID="1" presetClass="entr" presetSubtype="0" fill="hold" nodeType="withEffect">
                                  <p:stCondLst>
                                    <p:cond delay="44000"/>
                                  </p:stCondLst>
                                  <p:childTnLst>
                                    <p:set>
                                      <p:cBhvr>
                                        <p:cTn id="44" dur="1" fill="hold">
                                          <p:stCondLst>
                                            <p:cond delay="0"/>
                                          </p:stCondLst>
                                        </p:cTn>
                                        <p:tgtEl>
                                          <p:spTgt spid="11">
                                            <p:txEl>
                                              <p:pRg st="10" end="10"/>
                                            </p:txEl>
                                          </p:spTgt>
                                        </p:tgtEl>
                                        <p:attrNameLst>
                                          <p:attrName>style.visibility</p:attrName>
                                        </p:attrNameLst>
                                      </p:cBhvr>
                                      <p:to>
                                        <p:strVal val="visible"/>
                                      </p:to>
                                    </p:set>
                                  </p:childTnLst>
                                </p:cTn>
                              </p:par>
                              <p:par>
                                <p:cTn id="45" presetID="1" presetClass="exit" presetSubtype="0" fill="hold" grpId="1" nodeType="withEffect">
                                  <p:stCondLst>
                                    <p:cond delay="46000"/>
                                  </p:stCondLst>
                                  <p:childTnLst>
                                    <p:set>
                                      <p:cBhvr>
                                        <p:cTn id="46"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7" fill="hold" display="0">
                  <p:stCondLst>
                    <p:cond delay="indefinite"/>
                  </p:stCondLst>
                </p:cTn>
                <p:tgtEl>
                  <p:spTgt spid="4"/>
                </p:tgtEl>
              </p:cMediaNode>
            </p:video>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4" grpId="0" animBg="1"/>
      <p:bldP spid="14" grpId="1" animBg="1"/>
      <p:bldP spid="15" grpId="0" animBg="1"/>
      <p:bldP spid="15" grpId="1"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numéro de diapositive 5"/>
          <p:cNvSpPr>
            <a:spLocks noGrp="1"/>
          </p:cNvSpPr>
          <p:nvPr>
            <p:ph type="sldNum" sz="quarter" idx="12"/>
          </p:nvPr>
        </p:nvSpPr>
        <p:spPr/>
        <p:txBody>
          <a:bodyPr/>
          <a:lstStyle/>
          <a:p>
            <a:fld id="{B96A7883-E3A5-6143-A0A7-91E129B6CA05}" type="slidenum">
              <a:rPr lang="fr-FR" smtClean="0"/>
              <a:pPr/>
              <a:t>21</a:t>
            </a:fld>
            <a:endParaRPr lang="fr-FR"/>
          </a:p>
        </p:txBody>
      </p:sp>
      <p:sp>
        <p:nvSpPr>
          <p:cNvPr id="4" name="Rectangle 3"/>
          <p:cNvSpPr/>
          <p:nvPr/>
        </p:nvSpPr>
        <p:spPr>
          <a:xfrm>
            <a:off x="447472" y="1086884"/>
            <a:ext cx="11146994" cy="1891287"/>
          </a:xfrm>
          <a:prstGeom prst="rect">
            <a:avLst/>
          </a:prstGeom>
        </p:spPr>
        <p:txBody>
          <a:bodyPr wrap="square">
            <a:spAutoFit/>
          </a:bodyPr>
          <a:lstStyle/>
          <a:p>
            <a:pPr marL="342900" indent="-342900">
              <a:lnSpc>
                <a:spcPct val="150000"/>
              </a:lnSpc>
              <a:buFont typeface="Arial" panose="020B0604020202020204" pitchFamily="34" charset="0"/>
              <a:buChar char="•"/>
            </a:pPr>
            <a:r>
              <a:rPr lang="en-GB" sz="2000" dirty="0">
                <a:cs typeface="Apple Chancery"/>
              </a:rPr>
              <a:t>Many crisis management plans, e.g. for evacuation, assume that we will behave rationally (“perfectly”)</a:t>
            </a:r>
          </a:p>
          <a:p>
            <a:pPr marL="342900" indent="-342900">
              <a:lnSpc>
                <a:spcPct val="150000"/>
              </a:lnSpc>
              <a:buFont typeface="Arial" panose="020B0604020202020204" pitchFamily="34" charset="0"/>
              <a:buChar char="•"/>
            </a:pPr>
            <a:r>
              <a:rPr lang="en-GB" sz="2000" dirty="0"/>
              <a:t>Models and simulations are a useful tool in testing these plans</a:t>
            </a:r>
          </a:p>
          <a:p>
            <a:pPr marL="342900" indent="-342900">
              <a:lnSpc>
                <a:spcPct val="150000"/>
              </a:lnSpc>
              <a:buFont typeface="Arial" panose="020B0604020202020204" pitchFamily="34" charset="0"/>
              <a:buChar char="•"/>
            </a:pPr>
            <a:r>
              <a:rPr lang="en-GB" sz="2000" dirty="0"/>
              <a:t>However, many simulators often </a:t>
            </a:r>
            <a:r>
              <a:rPr lang="en-GB" sz="2000" dirty="0">
                <a:solidFill>
                  <a:srgbClr val="FF0000"/>
                </a:solidFill>
              </a:rPr>
              <a:t>lack realistic focus on human behaviours</a:t>
            </a:r>
            <a:endParaRPr lang="en-GB" sz="2000" dirty="0"/>
          </a:p>
          <a:p>
            <a:pPr marL="342900" indent="-342900">
              <a:lnSpc>
                <a:spcPct val="150000"/>
              </a:lnSpc>
              <a:buFont typeface="Arial" panose="020B0604020202020204" pitchFamily="34" charset="0"/>
              <a:buChar char="•"/>
            </a:pPr>
            <a:r>
              <a:rPr lang="en-GB" sz="2000" dirty="0"/>
              <a:t>They model what people are supposed to do rather than </a:t>
            </a:r>
            <a:r>
              <a:rPr lang="en-GB" sz="2000" dirty="0">
                <a:solidFill>
                  <a:srgbClr val="FF0000"/>
                </a:solidFill>
              </a:rPr>
              <a:t>what they actually do</a:t>
            </a:r>
            <a:endParaRPr lang="en-GB" sz="2000" dirty="0"/>
          </a:p>
        </p:txBody>
      </p:sp>
      <p:sp>
        <p:nvSpPr>
          <p:cNvPr id="2" name="Title 1">
            <a:extLst>
              <a:ext uri="{FF2B5EF4-FFF2-40B4-BE49-F238E27FC236}">
                <a16:creationId xmlns:a16="http://schemas.microsoft.com/office/drawing/2014/main" id="{B7E94DB7-2528-66B7-E617-1723E3F690C6}"/>
              </a:ext>
            </a:extLst>
          </p:cNvPr>
          <p:cNvSpPr>
            <a:spLocks noGrp="1"/>
          </p:cNvSpPr>
          <p:nvPr>
            <p:ph type="title"/>
          </p:nvPr>
        </p:nvSpPr>
        <p:spPr>
          <a:xfrm>
            <a:off x="315944" y="52538"/>
            <a:ext cx="9404723" cy="1400530"/>
          </a:xfrm>
        </p:spPr>
        <p:txBody>
          <a:bodyPr/>
          <a:lstStyle/>
          <a:p>
            <a:r>
              <a:rPr lang="en-FR" dirty="0"/>
              <a:t>Problem</a:t>
            </a:r>
          </a:p>
        </p:txBody>
      </p:sp>
      <p:pic>
        <p:nvPicPr>
          <p:cNvPr id="5" name="Picture 2" descr="Evacuation modelling - Mott MacDonald">
            <a:extLst>
              <a:ext uri="{FF2B5EF4-FFF2-40B4-BE49-F238E27FC236}">
                <a16:creationId xmlns:a16="http://schemas.microsoft.com/office/drawing/2014/main" id="{E92D6EC4-C690-4FCF-80D4-4B59D71C6E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4243" y="3628733"/>
            <a:ext cx="3666922" cy="293353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76008E4C-3CE4-E770-0D25-730FA081D134}"/>
              </a:ext>
            </a:extLst>
          </p:cNvPr>
          <p:cNvPicPr>
            <a:picLocks noChangeAspect="1"/>
          </p:cNvPicPr>
          <p:nvPr/>
        </p:nvPicPr>
        <p:blipFill>
          <a:blip r:embed="rId4"/>
          <a:stretch>
            <a:fillRect/>
          </a:stretch>
        </p:blipFill>
        <p:spPr>
          <a:xfrm>
            <a:off x="819787" y="3628733"/>
            <a:ext cx="4821088" cy="2825512"/>
          </a:xfrm>
          <a:prstGeom prst="rect">
            <a:avLst/>
          </a:prstGeom>
        </p:spPr>
      </p:pic>
      <p:pic>
        <p:nvPicPr>
          <p:cNvPr id="11" name="Picture 2" descr="ITDRR 2023">
            <a:extLst>
              <a:ext uri="{FF2B5EF4-FFF2-40B4-BE49-F238E27FC236}">
                <a16:creationId xmlns:a16="http://schemas.microsoft.com/office/drawing/2014/main" id="{4F3366E1-42B4-7164-BB78-31AAD34AA2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59540" y="6359035"/>
            <a:ext cx="913394" cy="502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7875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799695" y="361156"/>
            <a:ext cx="9163050" cy="1325563"/>
          </a:xfrm>
        </p:spPr>
        <p:txBody>
          <a:bodyPr/>
          <a:lstStyle/>
          <a:p>
            <a:r>
              <a:rPr lang="fr-FR" dirty="0" err="1"/>
              <a:t>What</a:t>
            </a:r>
            <a:r>
              <a:rPr lang="fr-FR" dirty="0"/>
              <a:t> </a:t>
            </a:r>
            <a:r>
              <a:rPr lang="fr-FR" dirty="0" err="1"/>
              <a:t>is</a:t>
            </a:r>
            <a:r>
              <a:rPr lang="fr-FR" dirty="0"/>
              <a:t> agent </a:t>
            </a:r>
            <a:r>
              <a:rPr lang="fr-FR" dirty="0" err="1"/>
              <a:t>based</a:t>
            </a:r>
            <a:r>
              <a:rPr lang="fr-FR" dirty="0"/>
              <a:t> </a:t>
            </a:r>
            <a:r>
              <a:rPr lang="fr-FR" dirty="0" err="1"/>
              <a:t>modelling</a:t>
            </a:r>
            <a:r>
              <a:rPr lang="fr-FR" dirty="0"/>
              <a:t> and simulation?</a:t>
            </a:r>
            <a:endParaRPr lang="fr-FR" dirty="0">
              <a:solidFill>
                <a:srgbClr val="345C7D"/>
              </a:solidFill>
            </a:endParaRPr>
          </a:p>
        </p:txBody>
      </p:sp>
      <p:sp>
        <p:nvSpPr>
          <p:cNvPr id="3" name="Espace réservé du contenu 2"/>
          <p:cNvSpPr>
            <a:spLocks noGrp="1"/>
          </p:cNvSpPr>
          <p:nvPr>
            <p:ph idx="1"/>
          </p:nvPr>
        </p:nvSpPr>
        <p:spPr>
          <a:xfrm>
            <a:off x="896972" y="1889186"/>
            <a:ext cx="5342164" cy="4351338"/>
          </a:xfrm>
        </p:spPr>
        <p:txBody>
          <a:bodyPr>
            <a:normAutofit fontScale="85000" lnSpcReduction="10000"/>
          </a:bodyPr>
          <a:lstStyle/>
          <a:p>
            <a:pPr marL="0" indent="0">
              <a:buNone/>
            </a:pPr>
            <a:r>
              <a:rPr lang="fr-FR" dirty="0"/>
              <a:t>A software agent :</a:t>
            </a:r>
          </a:p>
          <a:p>
            <a:r>
              <a:rPr lang="en-US" dirty="0">
                <a:ea typeface="ＭＳ Ｐゴシック" charset="0"/>
                <a:cs typeface="ＭＳ Ｐゴシック" charset="0"/>
              </a:rPr>
              <a:t>Has a </a:t>
            </a:r>
            <a:r>
              <a:rPr lang="en-US" dirty="0">
                <a:solidFill>
                  <a:srgbClr val="FF0000"/>
                </a:solidFill>
                <a:ea typeface="ＭＳ Ｐゴシック" charset="0"/>
                <a:cs typeface="ＭＳ Ｐゴシック" charset="0"/>
              </a:rPr>
              <a:t>set of characteristics </a:t>
            </a:r>
            <a:r>
              <a:rPr lang="en-US" dirty="0">
                <a:ea typeface="ＭＳ Ｐゴシック" charset="0"/>
                <a:cs typeface="ＭＳ Ｐゴシック" charset="0"/>
              </a:rPr>
              <a:t>(attributes)</a:t>
            </a:r>
          </a:p>
          <a:p>
            <a:r>
              <a:rPr lang="en-US" dirty="0">
                <a:ea typeface="ＭＳ Ｐゴシック" charset="0"/>
                <a:cs typeface="ＭＳ Ｐゴシック" charset="0"/>
              </a:rPr>
              <a:t>Has a </a:t>
            </a:r>
            <a:r>
              <a:rPr lang="en-US" dirty="0">
                <a:solidFill>
                  <a:srgbClr val="FF0000"/>
                </a:solidFill>
                <a:ea typeface="ＭＳ Ｐゴシック" charset="0"/>
                <a:cs typeface="ＭＳ Ｐゴシック" charset="0"/>
              </a:rPr>
              <a:t>set of actions </a:t>
            </a:r>
            <a:r>
              <a:rPr lang="en-US" dirty="0">
                <a:ea typeface="ＭＳ Ｐゴシック" charset="0"/>
                <a:cs typeface="ＭＳ Ｐゴシック" charset="0"/>
              </a:rPr>
              <a:t>that it can do (</a:t>
            </a:r>
            <a:r>
              <a:rPr lang="en-US" dirty="0" err="1">
                <a:ea typeface="ＭＳ Ｐゴシック" charset="0"/>
                <a:cs typeface="ＭＳ Ｐゴシック" charset="0"/>
              </a:rPr>
              <a:t>behaviours</a:t>
            </a:r>
            <a:r>
              <a:rPr lang="en-US" dirty="0">
                <a:ea typeface="ＭＳ Ｐゴシック" charset="0"/>
                <a:cs typeface="ＭＳ Ｐゴシック" charset="0"/>
              </a:rPr>
              <a:t> or methods)</a:t>
            </a:r>
          </a:p>
          <a:p>
            <a:r>
              <a:rPr lang="en-US" dirty="0">
                <a:ea typeface="ＭＳ Ｐゴシック" charset="0"/>
                <a:cs typeface="ＭＳ Ｐゴシック" charset="0"/>
              </a:rPr>
              <a:t>Can </a:t>
            </a:r>
            <a:r>
              <a:rPr lang="en-US" dirty="0">
                <a:solidFill>
                  <a:srgbClr val="FF0000"/>
                </a:solidFill>
                <a:ea typeface="ＭＳ Ｐゴシック" charset="0"/>
                <a:cs typeface="ＭＳ Ｐゴシック" charset="0"/>
              </a:rPr>
              <a:t>communicate with other agents</a:t>
            </a:r>
            <a:r>
              <a:rPr lang="en-US" dirty="0">
                <a:ea typeface="ＭＳ Ｐゴシック" charset="0"/>
                <a:cs typeface="ＭＳ Ｐゴシック" charset="0"/>
              </a:rPr>
              <a:t> (by sending messages) the message can evoke an action in another agent</a:t>
            </a:r>
          </a:p>
          <a:p>
            <a:r>
              <a:rPr lang="en-US" dirty="0">
                <a:ea typeface="ＭＳ Ｐゴシック" charset="0"/>
                <a:cs typeface="ＭＳ Ｐゴシック" charset="0"/>
              </a:rPr>
              <a:t>Can also </a:t>
            </a:r>
            <a:r>
              <a:rPr lang="en-US" dirty="0">
                <a:solidFill>
                  <a:srgbClr val="FF0000"/>
                </a:solidFill>
                <a:ea typeface="ＭＳ Ｐゴシック" charset="0"/>
                <a:cs typeface="ＭＳ Ｐゴシック" charset="0"/>
              </a:rPr>
              <a:t>receive information from its environment</a:t>
            </a:r>
            <a:r>
              <a:rPr lang="en-US" dirty="0">
                <a:ea typeface="ＭＳ Ｐゴシック" charset="0"/>
                <a:cs typeface="ＭＳ Ｐゴシック" charset="0"/>
              </a:rPr>
              <a:t>, this may also invoke an action</a:t>
            </a:r>
          </a:p>
          <a:p>
            <a:r>
              <a:rPr lang="en-US" dirty="0">
                <a:ea typeface="ＭＳ Ｐゴシック" charset="0"/>
                <a:cs typeface="ＭＳ Ｐゴシック" charset="0"/>
              </a:rPr>
              <a:t>Can </a:t>
            </a:r>
            <a:r>
              <a:rPr lang="en-US" dirty="0">
                <a:solidFill>
                  <a:srgbClr val="FF0000"/>
                </a:solidFill>
                <a:ea typeface="ＭＳ Ｐゴシック" charset="0"/>
                <a:cs typeface="ＭＳ Ｐゴシック" charset="0"/>
              </a:rPr>
              <a:t>decide what to do </a:t>
            </a:r>
            <a:r>
              <a:rPr lang="en-US" dirty="0">
                <a:ea typeface="ＭＳ Ｐゴシック" charset="0"/>
                <a:cs typeface="ＭＳ Ｐゴシック" charset="0"/>
              </a:rPr>
              <a:t>(autonomous)</a:t>
            </a:r>
          </a:p>
          <a:p>
            <a:pPr marL="0" indent="0">
              <a:buNone/>
            </a:pPr>
            <a:endParaRPr lang="fr-FR" dirty="0"/>
          </a:p>
        </p:txBody>
      </p:sp>
      <p:pic>
        <p:nvPicPr>
          <p:cNvPr id="8" name="Picture 4">
            <a:extLst>
              <a:ext uri="{FF2B5EF4-FFF2-40B4-BE49-F238E27FC236}">
                <a16:creationId xmlns:a16="http://schemas.microsoft.com/office/drawing/2014/main" id="{0EBECE74-E534-6349-B852-4D2830E53EC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04387" y="3360338"/>
            <a:ext cx="5420331" cy="3361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 name="Picture 5">
            <a:extLst>
              <a:ext uri="{FF2B5EF4-FFF2-40B4-BE49-F238E27FC236}">
                <a16:creationId xmlns:a16="http://schemas.microsoft.com/office/drawing/2014/main" id="{629CFA5B-A656-0543-AD38-7B748A38A61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65662" y="3678950"/>
            <a:ext cx="1061773" cy="10617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Slide Number Placeholder 6">
            <a:extLst>
              <a:ext uri="{FF2B5EF4-FFF2-40B4-BE49-F238E27FC236}">
                <a16:creationId xmlns:a16="http://schemas.microsoft.com/office/drawing/2014/main" id="{83EA0853-AA53-92F5-3F7D-8555931497B4}"/>
              </a:ext>
            </a:extLst>
          </p:cNvPr>
          <p:cNvSpPr>
            <a:spLocks noGrp="1"/>
          </p:cNvSpPr>
          <p:nvPr>
            <p:ph type="sldNum" sz="quarter" idx="12"/>
          </p:nvPr>
        </p:nvSpPr>
        <p:spPr/>
        <p:txBody>
          <a:bodyPr/>
          <a:lstStyle/>
          <a:p>
            <a:fld id="{898E9560-31A6-6A4D-A39C-90917660522D}" type="slidenum">
              <a:rPr lang="en-FR" smtClean="0"/>
              <a:t>22</a:t>
            </a:fld>
            <a:endParaRPr lang="en-FR"/>
          </a:p>
        </p:txBody>
      </p:sp>
      <p:pic>
        <p:nvPicPr>
          <p:cNvPr id="4" name="Picture 2" descr="ITDRR 2023">
            <a:extLst>
              <a:ext uri="{FF2B5EF4-FFF2-40B4-BE49-F238E27FC236}">
                <a16:creationId xmlns:a16="http://schemas.microsoft.com/office/drawing/2014/main" id="{730C6F28-61D1-3E9E-A7B2-C3457E44C9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59540" y="6359035"/>
            <a:ext cx="913394" cy="502366"/>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F62013C8-191F-32D5-E56F-766BF396613B}"/>
              </a:ext>
            </a:extLst>
          </p:cNvPr>
          <p:cNvGrpSpPr/>
          <p:nvPr/>
        </p:nvGrpSpPr>
        <p:grpSpPr>
          <a:xfrm>
            <a:off x="9788710" y="-145487"/>
            <a:ext cx="2216821" cy="3796016"/>
            <a:chOff x="990600" y="2328432"/>
            <a:chExt cx="4061708" cy="2548368"/>
          </a:xfrm>
        </p:grpSpPr>
        <p:sp>
          <p:nvSpPr>
            <p:cNvPr id="6" name="Rectangle 4">
              <a:extLst>
                <a:ext uri="{FF2B5EF4-FFF2-40B4-BE49-F238E27FC236}">
                  <a16:creationId xmlns:a16="http://schemas.microsoft.com/office/drawing/2014/main" id="{E1AD8D52-80BF-7622-CEF7-B66288E5127C}"/>
                </a:ext>
              </a:extLst>
            </p:cNvPr>
            <p:cNvSpPr>
              <a:spLocks noChangeArrowheads="1"/>
            </p:cNvSpPr>
            <p:nvPr/>
          </p:nvSpPr>
          <p:spPr bwMode="auto">
            <a:xfrm>
              <a:off x="1013708" y="2328432"/>
              <a:ext cx="4038600" cy="457200"/>
            </a:xfrm>
            <a:prstGeom prst="rect">
              <a:avLst/>
            </a:prstGeom>
            <a:solidFill>
              <a:schemeClr val="bg1"/>
            </a:solidFill>
            <a:ln w="12700">
              <a:solidFill>
                <a:schemeClr val="bg2"/>
              </a:solidFill>
              <a:miter lim="800000"/>
              <a:headEnd/>
              <a:tailEnd/>
            </a:ln>
            <a:effectLst/>
          </p:spPr>
          <p:txBody>
            <a:bodyPr wrap="none" anchor="ctr">
              <a:prstTxWarp prst="textNoShape">
                <a:avLst/>
              </a:prstTxWarp>
            </a:bodyPr>
            <a:lstStyle/>
            <a:p>
              <a:r>
                <a:rPr lang="fr-FR" dirty="0"/>
                <a:t>Person Agent</a:t>
              </a:r>
            </a:p>
          </p:txBody>
        </p:sp>
        <p:sp>
          <p:nvSpPr>
            <p:cNvPr id="11" name="Rectangle 5">
              <a:extLst>
                <a:ext uri="{FF2B5EF4-FFF2-40B4-BE49-F238E27FC236}">
                  <a16:creationId xmlns:a16="http://schemas.microsoft.com/office/drawing/2014/main" id="{C1866FC7-A61C-83F8-1E16-FDE10EE4DF6E}"/>
                </a:ext>
              </a:extLst>
            </p:cNvPr>
            <p:cNvSpPr>
              <a:spLocks noChangeArrowheads="1"/>
            </p:cNvSpPr>
            <p:nvPr/>
          </p:nvSpPr>
          <p:spPr bwMode="auto">
            <a:xfrm>
              <a:off x="990600" y="2895600"/>
              <a:ext cx="4038600" cy="990600"/>
            </a:xfrm>
            <a:prstGeom prst="rect">
              <a:avLst/>
            </a:prstGeom>
            <a:solidFill>
              <a:schemeClr val="bg1"/>
            </a:solidFill>
            <a:ln w="12700">
              <a:solidFill>
                <a:schemeClr val="bg2"/>
              </a:solidFill>
              <a:miter lim="800000"/>
              <a:headEnd/>
              <a:tailEnd/>
            </a:ln>
            <a:effectLst/>
          </p:spPr>
          <p:txBody>
            <a:bodyPr wrap="none" anchor="ctr">
              <a:prstTxWarp prst="textNoShape">
                <a:avLst/>
              </a:prstTxWarp>
            </a:bodyPr>
            <a:lstStyle/>
            <a:p>
              <a:pPr algn="l"/>
              <a:r>
                <a:rPr lang="fr-FR" sz="1200" u="sng" dirty="0"/>
                <a:t>ATTRIBUTES</a:t>
              </a:r>
            </a:p>
            <a:p>
              <a:pPr algn="l"/>
              <a:r>
                <a:rPr lang="fr-FR" sz="1200" dirty="0"/>
                <a:t>ID</a:t>
              </a:r>
            </a:p>
            <a:p>
              <a:pPr algn="l"/>
              <a:r>
                <a:rPr lang="fr-FR" sz="1200" dirty="0"/>
                <a:t>Age</a:t>
              </a:r>
            </a:p>
            <a:p>
              <a:pPr algn="l"/>
              <a:r>
                <a:rPr lang="fr-FR" sz="1200" dirty="0" err="1"/>
                <a:t>Gender</a:t>
              </a:r>
              <a:endParaRPr lang="fr-FR" sz="1200" dirty="0"/>
            </a:p>
            <a:p>
              <a:pPr algn="l"/>
              <a:r>
                <a:rPr lang="fr-FR" sz="1200" dirty="0"/>
                <a:t>Family</a:t>
              </a:r>
              <a:br>
                <a:rPr lang="fr-FR" sz="1200" dirty="0"/>
              </a:br>
              <a:r>
                <a:rPr lang="fr-FR" sz="1200" dirty="0" err="1"/>
                <a:t>Disability</a:t>
              </a:r>
              <a:endParaRPr lang="fr-FR" sz="1200" dirty="0"/>
            </a:p>
            <a:p>
              <a:pPr algn="l"/>
              <a:r>
                <a:rPr lang="fr-FR" sz="1200" dirty="0" err="1"/>
                <a:t>Beliefs</a:t>
              </a:r>
              <a:endParaRPr lang="fr-FR" sz="1200" dirty="0"/>
            </a:p>
            <a:p>
              <a:pPr algn="l"/>
              <a:r>
                <a:rPr lang="fr-FR" sz="1200" dirty="0" err="1"/>
                <a:t>Desires</a:t>
              </a:r>
              <a:endParaRPr lang="fr-FR" sz="1200" dirty="0"/>
            </a:p>
            <a:p>
              <a:pPr algn="l"/>
              <a:r>
                <a:rPr lang="fr-FR" sz="1200" dirty="0"/>
                <a:t>Intentions</a:t>
              </a:r>
              <a:br>
                <a:rPr lang="fr-FR" sz="1000" dirty="0"/>
              </a:br>
              <a:endParaRPr lang="fr-FR" sz="1000" dirty="0"/>
            </a:p>
          </p:txBody>
        </p:sp>
        <p:sp>
          <p:nvSpPr>
            <p:cNvPr id="12" name="Rectangle 6">
              <a:extLst>
                <a:ext uri="{FF2B5EF4-FFF2-40B4-BE49-F238E27FC236}">
                  <a16:creationId xmlns:a16="http://schemas.microsoft.com/office/drawing/2014/main" id="{ED79162E-383D-2962-2FC4-9524558F77EA}"/>
                </a:ext>
              </a:extLst>
            </p:cNvPr>
            <p:cNvSpPr>
              <a:spLocks noChangeArrowheads="1"/>
            </p:cNvSpPr>
            <p:nvPr/>
          </p:nvSpPr>
          <p:spPr bwMode="auto">
            <a:xfrm>
              <a:off x="990600" y="3886200"/>
              <a:ext cx="4038600" cy="990600"/>
            </a:xfrm>
            <a:prstGeom prst="rect">
              <a:avLst/>
            </a:prstGeom>
            <a:solidFill>
              <a:schemeClr val="bg1"/>
            </a:solidFill>
            <a:ln w="12700">
              <a:solidFill>
                <a:schemeClr val="bg2"/>
              </a:solidFill>
              <a:miter lim="800000"/>
              <a:headEnd/>
              <a:tailEnd/>
            </a:ln>
            <a:effectLst/>
          </p:spPr>
          <p:txBody>
            <a:bodyPr wrap="none" anchor="ctr">
              <a:prstTxWarp prst="textNoShape">
                <a:avLst/>
              </a:prstTxWarp>
            </a:bodyPr>
            <a:lstStyle/>
            <a:p>
              <a:pPr algn="l"/>
              <a:r>
                <a:rPr lang="fr-FR" sz="1200" u="sng" dirty="0"/>
                <a:t>BEHAVIOURS</a:t>
              </a:r>
            </a:p>
            <a:p>
              <a:pPr algn="l"/>
              <a:r>
                <a:rPr lang="fr-FR" sz="1200" dirty="0"/>
                <a:t>Move</a:t>
              </a:r>
            </a:p>
            <a:p>
              <a:pPr algn="l"/>
              <a:r>
                <a:rPr lang="fr-FR" sz="1200" dirty="0" err="1"/>
                <a:t>Navigate</a:t>
              </a:r>
              <a:endParaRPr lang="fr-FR" sz="1200" dirty="0"/>
            </a:p>
            <a:p>
              <a:pPr algn="l"/>
              <a:r>
                <a:rPr lang="fr-FR" sz="1200" dirty="0" err="1"/>
                <a:t>Avoid</a:t>
              </a:r>
              <a:r>
                <a:rPr lang="fr-FR" sz="1200" dirty="0"/>
                <a:t> Hazard</a:t>
              </a:r>
            </a:p>
            <a:p>
              <a:pPr algn="l"/>
              <a:r>
                <a:rPr lang="fr-FR" sz="1200" dirty="0" err="1"/>
                <a:t>Communicate</a:t>
              </a:r>
              <a:endParaRPr lang="fr-FR" sz="1200" dirty="0"/>
            </a:p>
            <a:p>
              <a:pPr algn="l"/>
              <a:r>
                <a:rPr lang="fr-FR" sz="1200" dirty="0" err="1"/>
                <a:t>Take</a:t>
              </a:r>
              <a:r>
                <a:rPr lang="fr-FR" sz="1200" dirty="0"/>
                <a:t> </a:t>
              </a:r>
              <a:r>
                <a:rPr lang="fr-FR" sz="1200" dirty="0" err="1"/>
                <a:t>shelter</a:t>
              </a:r>
              <a:endParaRPr lang="fr-FR" sz="1200" dirty="0"/>
            </a:p>
            <a:p>
              <a:pPr algn="l"/>
              <a:r>
                <a:rPr lang="fr-FR" sz="1200" dirty="0"/>
                <a:t>Do </a:t>
              </a:r>
              <a:r>
                <a:rPr lang="fr-FR" sz="1200" dirty="0" err="1"/>
                <a:t>nothing</a:t>
              </a:r>
              <a:endParaRPr lang="fr-FR" sz="1200" dirty="0"/>
            </a:p>
          </p:txBody>
        </p:sp>
      </p:grpSp>
    </p:spTree>
    <p:extLst>
      <p:ext uri="{BB962C8B-B14F-4D97-AF65-F5344CB8AC3E}">
        <p14:creationId xmlns:p14="http://schemas.microsoft.com/office/powerpoint/2010/main" val="604114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0" y="1395976"/>
            <a:ext cx="5768502" cy="5226561"/>
          </a:xfrm>
        </p:spPr>
        <p:txBody>
          <a:bodyPr>
            <a:normAutofit lnSpcReduction="10000"/>
          </a:bodyPr>
          <a:lstStyle/>
          <a:p>
            <a:pPr marL="411480" lvl="1" indent="0">
              <a:buNone/>
            </a:pPr>
            <a:endParaRPr lang="en-GB" dirty="0"/>
          </a:p>
          <a:p>
            <a:pPr marL="571500" indent="-457200"/>
            <a:r>
              <a:rPr lang="en-GB" dirty="0"/>
              <a:t>What type of agent</a:t>
            </a:r>
          </a:p>
          <a:p>
            <a:pPr marL="1028700" lvl="1" indent="-457200"/>
            <a:r>
              <a:rPr lang="en-GB" dirty="0"/>
              <a:t>Reactive, Proactive, Hybrid, Learning, etc.</a:t>
            </a:r>
          </a:p>
          <a:p>
            <a:pPr marL="571500" indent="-457200"/>
            <a:r>
              <a:rPr lang="en-GB" dirty="0"/>
              <a:t>How do agents make decisions?</a:t>
            </a:r>
          </a:p>
          <a:p>
            <a:pPr marL="1028700" lvl="1" indent="-457200"/>
            <a:r>
              <a:rPr lang="en-GB" dirty="0"/>
              <a:t>If…then…rules</a:t>
            </a:r>
          </a:p>
          <a:p>
            <a:pPr marL="1028700" lvl="1" indent="-457200"/>
            <a:r>
              <a:rPr lang="en-GB" dirty="0"/>
              <a:t>Neural networks</a:t>
            </a:r>
          </a:p>
          <a:p>
            <a:pPr marL="1028700" lvl="1" indent="-457200"/>
            <a:r>
              <a:rPr lang="en-GB" dirty="0"/>
              <a:t>Genetic algorithms</a:t>
            </a:r>
          </a:p>
          <a:p>
            <a:pPr marL="1028700" lvl="1" indent="-457200"/>
            <a:r>
              <a:rPr lang="en-GB" dirty="0"/>
              <a:t>Markov chains</a:t>
            </a:r>
          </a:p>
          <a:p>
            <a:pPr marL="1028700" lvl="1" indent="-457200"/>
            <a:r>
              <a:rPr lang="en-GB" dirty="0"/>
              <a:t>Game theory</a:t>
            </a:r>
          </a:p>
          <a:p>
            <a:pPr marL="1028700" lvl="1" indent="-457200"/>
            <a:r>
              <a:rPr lang="en-GB" dirty="0"/>
              <a:t>Constraint satisfaction</a:t>
            </a:r>
          </a:p>
          <a:p>
            <a:pPr marL="1028700" lvl="1" indent="-457200"/>
            <a:r>
              <a:rPr lang="en-GB" dirty="0"/>
              <a:t>Case based reasoning</a:t>
            </a:r>
          </a:p>
          <a:p>
            <a:pPr marL="1028700" lvl="1" indent="-457200"/>
            <a:r>
              <a:rPr lang="en-GB" dirty="0"/>
              <a:t>… </a:t>
            </a:r>
          </a:p>
          <a:p>
            <a:pPr marL="1028700" lvl="1" indent="-457200"/>
            <a:r>
              <a:rPr lang="en-GB" dirty="0">
                <a:solidFill>
                  <a:srgbClr val="FF0000"/>
                </a:solidFill>
              </a:rPr>
              <a:t>Belief – Desire – Intention</a:t>
            </a:r>
          </a:p>
          <a:p>
            <a:pPr marL="1028700" lvl="1" indent="-457200"/>
            <a:endParaRPr lang="en-GB" dirty="0"/>
          </a:p>
          <a:p>
            <a:pPr marL="571500" indent="-457200"/>
            <a:endParaRPr lang="en-GB" dirty="0"/>
          </a:p>
        </p:txBody>
      </p:sp>
      <p:sp>
        <p:nvSpPr>
          <p:cNvPr id="6" name="Espace réservé du numéro de diapositive 5"/>
          <p:cNvSpPr>
            <a:spLocks noGrp="1"/>
          </p:cNvSpPr>
          <p:nvPr>
            <p:ph type="sldNum" sz="quarter" idx="12"/>
          </p:nvPr>
        </p:nvSpPr>
        <p:spPr/>
        <p:txBody>
          <a:bodyPr/>
          <a:lstStyle/>
          <a:p>
            <a:fld id="{B96A7883-E3A5-6143-A0A7-91E129B6CA05}" type="slidenum">
              <a:rPr lang="fr-FR" smtClean="0"/>
              <a:pPr/>
              <a:t>23</a:t>
            </a:fld>
            <a:endParaRPr lang="fr-FR"/>
          </a:p>
        </p:txBody>
      </p:sp>
      <p:sp>
        <p:nvSpPr>
          <p:cNvPr id="2" name="Titre 1">
            <a:extLst>
              <a:ext uri="{FF2B5EF4-FFF2-40B4-BE49-F238E27FC236}">
                <a16:creationId xmlns:a16="http://schemas.microsoft.com/office/drawing/2014/main" id="{D15D19FE-FCAE-9330-CAFB-9E2CD8B9710D}"/>
              </a:ext>
            </a:extLst>
          </p:cNvPr>
          <p:cNvSpPr>
            <a:spLocks noGrp="1"/>
          </p:cNvSpPr>
          <p:nvPr>
            <p:ph type="title"/>
          </p:nvPr>
        </p:nvSpPr>
        <p:spPr>
          <a:xfrm>
            <a:off x="799695" y="361156"/>
            <a:ext cx="9163050" cy="1325563"/>
          </a:xfrm>
        </p:spPr>
        <p:txBody>
          <a:bodyPr/>
          <a:lstStyle/>
          <a:p>
            <a:r>
              <a:rPr lang="fr-FR" dirty="0"/>
              <a:t>Agents</a:t>
            </a:r>
            <a:endParaRPr lang="fr-FR" dirty="0">
              <a:solidFill>
                <a:srgbClr val="345C7D"/>
              </a:solidFill>
            </a:endParaRPr>
          </a:p>
        </p:txBody>
      </p:sp>
      <p:pic>
        <p:nvPicPr>
          <p:cNvPr id="1028" name="Picture 4" descr="Schematic diagram of a generic belief-desire- intention architecture. [4] |  Download Scientific Diagram">
            <a:extLst>
              <a:ext uri="{FF2B5EF4-FFF2-40B4-BE49-F238E27FC236}">
                <a16:creationId xmlns:a16="http://schemas.microsoft.com/office/drawing/2014/main" id="{D2186351-BA1F-346E-899E-0E2AAEA703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7361" y="1258879"/>
            <a:ext cx="2898869" cy="27626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D835DA6-A7F6-4509-5CF5-B6482471137F}"/>
              </a:ext>
            </a:extLst>
          </p:cNvPr>
          <p:cNvSpPr txBox="1"/>
          <p:nvPr/>
        </p:nvSpPr>
        <p:spPr>
          <a:xfrm>
            <a:off x="5768502" y="4021534"/>
            <a:ext cx="2842098" cy="246221"/>
          </a:xfrm>
          <a:prstGeom prst="rect">
            <a:avLst/>
          </a:prstGeom>
          <a:noFill/>
        </p:spPr>
        <p:txBody>
          <a:bodyPr wrap="square" rtlCol="0">
            <a:spAutoFit/>
          </a:bodyPr>
          <a:lstStyle/>
          <a:p>
            <a:r>
              <a:rPr lang="en-FR" sz="1000" dirty="0"/>
              <a:t>Acknowlegement: Mohamed Ghazouani</a:t>
            </a:r>
          </a:p>
        </p:txBody>
      </p:sp>
      <p:pic>
        <p:nvPicPr>
          <p:cNvPr id="7" name="Picture 4">
            <a:extLst>
              <a:ext uri="{FF2B5EF4-FFF2-40B4-BE49-F238E27FC236}">
                <a16:creationId xmlns:a16="http://schemas.microsoft.com/office/drawing/2014/main" id="{7EC42CA4-49B1-6534-CF34-E14EB2600E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2101" y="2762655"/>
            <a:ext cx="2604630" cy="4068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59F5E5C0-0747-BBB6-AF95-EB754A6335E8}"/>
              </a:ext>
            </a:extLst>
          </p:cNvPr>
          <p:cNvPicPr>
            <a:picLocks noChangeAspect="1"/>
          </p:cNvPicPr>
          <p:nvPr/>
        </p:nvPicPr>
        <p:blipFill>
          <a:blip r:embed="rId4"/>
          <a:stretch>
            <a:fillRect/>
          </a:stretch>
        </p:blipFill>
        <p:spPr>
          <a:xfrm>
            <a:off x="9012192" y="27274"/>
            <a:ext cx="2909446" cy="2540828"/>
          </a:xfrm>
          <a:prstGeom prst="rect">
            <a:avLst/>
          </a:prstGeom>
        </p:spPr>
      </p:pic>
    </p:spTree>
    <p:extLst>
      <p:ext uri="{BB962C8B-B14F-4D97-AF65-F5344CB8AC3E}">
        <p14:creationId xmlns:p14="http://schemas.microsoft.com/office/powerpoint/2010/main" val="18761405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338CE8E-9F55-DDF3-B485-65786B85DB54}"/>
              </a:ext>
            </a:extLst>
          </p:cNvPr>
          <p:cNvPicPr>
            <a:picLocks noGrp="1" noChangeAspect="1"/>
          </p:cNvPicPr>
          <p:nvPr>
            <p:ph idx="1"/>
          </p:nvPr>
        </p:nvPicPr>
        <p:blipFill>
          <a:blip r:embed="rId3"/>
          <a:stretch>
            <a:fillRect/>
          </a:stretch>
        </p:blipFill>
        <p:spPr>
          <a:xfrm>
            <a:off x="1225946" y="354276"/>
            <a:ext cx="9276954" cy="6184636"/>
          </a:xfrm>
        </p:spPr>
      </p:pic>
      <p:sp>
        <p:nvSpPr>
          <p:cNvPr id="4" name="Slide Number Placeholder 3">
            <a:extLst>
              <a:ext uri="{FF2B5EF4-FFF2-40B4-BE49-F238E27FC236}">
                <a16:creationId xmlns:a16="http://schemas.microsoft.com/office/drawing/2014/main" id="{99EB9E96-510E-B7C0-2C00-D7C4C7B62D81}"/>
              </a:ext>
            </a:extLst>
          </p:cNvPr>
          <p:cNvSpPr>
            <a:spLocks noGrp="1"/>
          </p:cNvSpPr>
          <p:nvPr>
            <p:ph type="sldNum" sz="quarter" idx="12"/>
          </p:nvPr>
        </p:nvSpPr>
        <p:spPr>
          <a:xfrm>
            <a:off x="-812800" y="6492875"/>
            <a:ext cx="2743200" cy="365125"/>
          </a:xfrm>
        </p:spPr>
        <p:txBody>
          <a:bodyPr/>
          <a:lstStyle/>
          <a:p>
            <a:r>
              <a:rPr lang="en-FR" dirty="0"/>
              <a:t>Generated using ChatGPT</a:t>
            </a:r>
            <a:fld id="{8FC3D125-2AD7-7343-AFFE-A87EDF450A68}" type="slidenum">
              <a:rPr lang="en-FR" smtClean="0"/>
              <a:t>24</a:t>
            </a:fld>
            <a:endParaRPr lang="en-FR" dirty="0"/>
          </a:p>
        </p:txBody>
      </p:sp>
    </p:spTree>
    <p:extLst>
      <p:ext uri="{BB962C8B-B14F-4D97-AF65-F5344CB8AC3E}">
        <p14:creationId xmlns:p14="http://schemas.microsoft.com/office/powerpoint/2010/main" val="7297407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71677" y="149157"/>
            <a:ext cx="7124276" cy="1325563"/>
          </a:xfrm>
        </p:spPr>
        <p:txBody>
          <a:bodyPr/>
          <a:lstStyle/>
          <a:p>
            <a:r>
              <a:rPr lang="fr-FR" dirty="0"/>
              <a:t>Put agents </a:t>
            </a:r>
            <a:r>
              <a:rPr lang="fr-FR" dirty="0" err="1"/>
              <a:t>together</a:t>
            </a:r>
            <a:r>
              <a:rPr lang="fr-FR" dirty="0"/>
              <a:t> </a:t>
            </a:r>
            <a:r>
              <a:rPr lang="fr-FR" dirty="0">
                <a:sym typeface="Wingdings" pitchFamily="2" charset="2"/>
              </a:rPr>
              <a:t> a Multi-agent system</a:t>
            </a:r>
            <a:endParaRPr lang="fr-FR" dirty="0">
              <a:solidFill>
                <a:srgbClr val="345C7D"/>
              </a:solidFill>
            </a:endParaRPr>
          </a:p>
        </p:txBody>
      </p:sp>
      <p:sp>
        <p:nvSpPr>
          <p:cNvPr id="3" name="Espace réservé du contenu 2"/>
          <p:cNvSpPr>
            <a:spLocks noGrp="1"/>
          </p:cNvSpPr>
          <p:nvPr>
            <p:ph idx="1"/>
          </p:nvPr>
        </p:nvSpPr>
        <p:spPr>
          <a:xfrm>
            <a:off x="371677" y="1738075"/>
            <a:ext cx="6807336" cy="4809091"/>
          </a:xfrm>
        </p:spPr>
        <p:txBody>
          <a:bodyPr>
            <a:normAutofit lnSpcReduction="10000"/>
          </a:bodyPr>
          <a:lstStyle/>
          <a:p>
            <a:r>
              <a:rPr lang="en-US" sz="2600" dirty="0">
                <a:ea typeface="ＭＳ Ｐゴシック" charset="0"/>
                <a:cs typeface="ＭＳ Ｐゴシック" charset="0"/>
              </a:rPr>
              <a:t>Main idea: even when agents are programmed with </a:t>
            </a:r>
            <a:r>
              <a:rPr lang="en-US" sz="2600" dirty="0">
                <a:solidFill>
                  <a:srgbClr val="FF0000"/>
                </a:solidFill>
                <a:ea typeface="ＭＳ Ｐゴシック" charset="0"/>
                <a:cs typeface="ＭＳ Ｐゴシック" charset="0"/>
              </a:rPr>
              <a:t>very simple </a:t>
            </a:r>
            <a:r>
              <a:rPr lang="en-US" sz="2600" dirty="0" err="1">
                <a:solidFill>
                  <a:srgbClr val="FF0000"/>
                </a:solidFill>
                <a:ea typeface="ＭＳ Ｐゴシック" charset="0"/>
                <a:cs typeface="ＭＳ Ｐゴシック" charset="0"/>
              </a:rPr>
              <a:t>behaviours</a:t>
            </a:r>
            <a:r>
              <a:rPr lang="en-US" sz="2600" dirty="0">
                <a:ea typeface="ＭＳ Ｐゴシック" charset="0"/>
                <a:cs typeface="ＭＳ Ｐゴシック" charset="0"/>
              </a:rPr>
              <a:t> (e.g. rules), the overall </a:t>
            </a:r>
            <a:r>
              <a:rPr lang="en-US" sz="2600" dirty="0">
                <a:solidFill>
                  <a:srgbClr val="FF0000"/>
                </a:solidFill>
                <a:ea typeface="ＭＳ Ｐゴシック" charset="0"/>
                <a:cs typeface="ＭＳ Ｐゴシック" charset="0"/>
              </a:rPr>
              <a:t>resulting </a:t>
            </a:r>
            <a:r>
              <a:rPr lang="en-US" sz="2600" dirty="0" err="1">
                <a:solidFill>
                  <a:srgbClr val="FF0000"/>
                </a:solidFill>
                <a:ea typeface="ＭＳ Ｐゴシック" charset="0"/>
                <a:cs typeface="ＭＳ Ｐゴシック" charset="0"/>
              </a:rPr>
              <a:t>behaviour</a:t>
            </a:r>
            <a:r>
              <a:rPr lang="en-US" sz="2600" dirty="0">
                <a:solidFill>
                  <a:srgbClr val="FF0000"/>
                </a:solidFill>
                <a:ea typeface="ＭＳ Ｐゴシック" charset="0"/>
                <a:cs typeface="ＭＳ Ｐゴシック" charset="0"/>
              </a:rPr>
              <a:t> </a:t>
            </a:r>
            <a:r>
              <a:rPr lang="en-US" sz="2600" dirty="0">
                <a:ea typeface="ＭＳ Ｐゴシック" charset="0"/>
                <a:cs typeface="ＭＳ Ｐゴシック" charset="0"/>
              </a:rPr>
              <a:t>of a community of agents can be very complex.</a:t>
            </a:r>
          </a:p>
          <a:p>
            <a:r>
              <a:rPr lang="en-US" sz="2600" dirty="0">
                <a:ea typeface="ＭＳ Ｐゴシック" charset="0"/>
                <a:cs typeface="ＭＳ Ｐゴシック" charset="0"/>
              </a:rPr>
              <a:t>A bottom-up approach</a:t>
            </a:r>
          </a:p>
          <a:p>
            <a:endParaRPr lang="en-US" dirty="0">
              <a:ea typeface="ＭＳ Ｐゴシック" charset="0"/>
              <a:cs typeface="ＭＳ Ｐゴシック" charset="0"/>
            </a:endParaRPr>
          </a:p>
          <a:p>
            <a:pPr lvl="1"/>
            <a:r>
              <a:rPr lang="en-US" sz="2600" dirty="0">
                <a:ea typeface="ＭＳ Ｐゴシック" charset="0"/>
              </a:rPr>
              <a:t>Higher level we are interested in observing emergence phenomena at a global level (Macro-Level).	</a:t>
            </a:r>
          </a:p>
          <a:p>
            <a:pPr lvl="1"/>
            <a:endParaRPr lang="en-US" sz="2600" dirty="0">
              <a:ea typeface="ＭＳ Ｐゴシック" charset="0"/>
            </a:endParaRPr>
          </a:p>
          <a:p>
            <a:pPr lvl="1"/>
            <a:r>
              <a:rPr lang="en-US" sz="2600" dirty="0">
                <a:ea typeface="ＭＳ Ｐゴシック" charset="0"/>
              </a:rPr>
              <a:t>Lowest level we are interested in observing the individual </a:t>
            </a:r>
            <a:r>
              <a:rPr lang="en-US" sz="2600" dirty="0" err="1">
                <a:ea typeface="ＭＳ Ｐゴシック" charset="0"/>
              </a:rPr>
              <a:t>behaviour</a:t>
            </a:r>
            <a:r>
              <a:rPr lang="en-US" sz="2600" dirty="0">
                <a:ea typeface="ＭＳ Ｐゴシック" charset="0"/>
              </a:rPr>
              <a:t> of the agents (Micro-level)</a:t>
            </a:r>
          </a:p>
          <a:p>
            <a:pPr marL="0" indent="0">
              <a:buNone/>
            </a:pPr>
            <a:endParaRPr lang="fr-FR" dirty="0"/>
          </a:p>
        </p:txBody>
      </p:sp>
      <p:pic>
        <p:nvPicPr>
          <p:cNvPr id="7" name="Picture 5" descr="Screen Shot 2013-01-09 at 3.26.51 PM.png">
            <a:extLst>
              <a:ext uri="{FF2B5EF4-FFF2-40B4-BE49-F238E27FC236}">
                <a16:creationId xmlns:a16="http://schemas.microsoft.com/office/drawing/2014/main" id="{0D79F708-40F3-3046-BAB7-DE2F474FBC3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44557" y="152400"/>
            <a:ext cx="4447443" cy="6705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Slide Number Placeholder 7">
            <a:extLst>
              <a:ext uri="{FF2B5EF4-FFF2-40B4-BE49-F238E27FC236}">
                <a16:creationId xmlns:a16="http://schemas.microsoft.com/office/drawing/2014/main" id="{71D76AAD-AF39-7F0B-E425-C73381992DFB}"/>
              </a:ext>
            </a:extLst>
          </p:cNvPr>
          <p:cNvSpPr>
            <a:spLocks noGrp="1"/>
          </p:cNvSpPr>
          <p:nvPr>
            <p:ph type="sldNum" sz="quarter" idx="12"/>
          </p:nvPr>
        </p:nvSpPr>
        <p:spPr/>
        <p:txBody>
          <a:bodyPr/>
          <a:lstStyle/>
          <a:p>
            <a:fld id="{898E9560-31A6-6A4D-A39C-90917660522D}" type="slidenum">
              <a:rPr lang="en-FR" smtClean="0"/>
              <a:t>25</a:t>
            </a:fld>
            <a:endParaRPr lang="en-FR"/>
          </a:p>
        </p:txBody>
      </p:sp>
      <p:sp>
        <p:nvSpPr>
          <p:cNvPr id="4" name="TextBox 3">
            <a:extLst>
              <a:ext uri="{FF2B5EF4-FFF2-40B4-BE49-F238E27FC236}">
                <a16:creationId xmlns:a16="http://schemas.microsoft.com/office/drawing/2014/main" id="{D38C4DBD-F2DC-11C0-711D-A660C21AA0A0}"/>
              </a:ext>
            </a:extLst>
          </p:cNvPr>
          <p:cNvSpPr txBox="1"/>
          <p:nvPr/>
        </p:nvSpPr>
        <p:spPr>
          <a:xfrm>
            <a:off x="6548589" y="6396335"/>
            <a:ext cx="1296970" cy="461665"/>
          </a:xfrm>
          <a:prstGeom prst="rect">
            <a:avLst/>
          </a:prstGeom>
          <a:noFill/>
        </p:spPr>
        <p:txBody>
          <a:bodyPr wrap="square" rtlCol="0">
            <a:spAutoFit/>
          </a:bodyPr>
          <a:lstStyle/>
          <a:p>
            <a:r>
              <a:rPr lang="en-FR" sz="1200" dirty="0"/>
              <a:t>Acknowlegement Alexis Drogoul</a:t>
            </a:r>
          </a:p>
        </p:txBody>
      </p:sp>
    </p:spTree>
    <p:extLst>
      <p:ext uri="{BB962C8B-B14F-4D97-AF65-F5344CB8AC3E}">
        <p14:creationId xmlns:p14="http://schemas.microsoft.com/office/powerpoint/2010/main" val="8510622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190750" y="143866"/>
            <a:ext cx="5557942" cy="1325563"/>
          </a:xfrm>
        </p:spPr>
        <p:txBody>
          <a:bodyPr/>
          <a:lstStyle/>
          <a:p>
            <a:r>
              <a:rPr lang="fr-FR" dirty="0" err="1"/>
              <a:t>Artificial</a:t>
            </a:r>
            <a:r>
              <a:rPr lang="fr-FR" dirty="0"/>
              <a:t> world</a:t>
            </a:r>
            <a:endParaRPr lang="fr-FR" dirty="0">
              <a:solidFill>
                <a:srgbClr val="345C7D"/>
              </a:solidFill>
            </a:endParaRPr>
          </a:p>
        </p:txBody>
      </p:sp>
      <p:pic>
        <p:nvPicPr>
          <p:cNvPr id="10" name="Picture 4">
            <a:extLst>
              <a:ext uri="{FF2B5EF4-FFF2-40B4-BE49-F238E27FC236}">
                <a16:creationId xmlns:a16="http://schemas.microsoft.com/office/drawing/2014/main" id="{059BE93A-297D-B640-9064-461FAD0A065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2656" r="2656"/>
          <a:stretch>
            <a:fillRect/>
          </a:stretch>
        </p:blipFill>
        <p:spPr>
          <a:xfrm>
            <a:off x="1771650" y="1326378"/>
            <a:ext cx="8229600" cy="4876800"/>
          </a:xfrm>
          <a:noFill/>
        </p:spPr>
      </p:pic>
      <p:sp>
        <p:nvSpPr>
          <p:cNvPr id="3" name="Slide Number Placeholder 2">
            <a:extLst>
              <a:ext uri="{FF2B5EF4-FFF2-40B4-BE49-F238E27FC236}">
                <a16:creationId xmlns:a16="http://schemas.microsoft.com/office/drawing/2014/main" id="{EBE2E127-18CC-528B-9D15-1AB8A8557399}"/>
              </a:ext>
            </a:extLst>
          </p:cNvPr>
          <p:cNvSpPr>
            <a:spLocks noGrp="1"/>
          </p:cNvSpPr>
          <p:nvPr>
            <p:ph type="sldNum" sz="quarter" idx="12"/>
          </p:nvPr>
        </p:nvSpPr>
        <p:spPr/>
        <p:txBody>
          <a:bodyPr/>
          <a:lstStyle/>
          <a:p>
            <a:fld id="{898E9560-31A6-6A4D-A39C-90917660522D}" type="slidenum">
              <a:rPr lang="en-FR" smtClean="0"/>
              <a:t>26</a:t>
            </a:fld>
            <a:endParaRPr lang="en-FR"/>
          </a:p>
        </p:txBody>
      </p:sp>
      <p:pic>
        <p:nvPicPr>
          <p:cNvPr id="4" name="Picture 2" descr="ITDRR 2023">
            <a:extLst>
              <a:ext uri="{FF2B5EF4-FFF2-40B4-BE49-F238E27FC236}">
                <a16:creationId xmlns:a16="http://schemas.microsoft.com/office/drawing/2014/main" id="{CA997532-6EC3-DEA6-457D-BF791664BF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59540" y="6359035"/>
            <a:ext cx="913394" cy="5023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E3B9C8D-FB3F-E861-4562-00C8B109F834}"/>
              </a:ext>
            </a:extLst>
          </p:cNvPr>
          <p:cNvSpPr txBox="1"/>
          <p:nvPr/>
        </p:nvSpPr>
        <p:spPr>
          <a:xfrm>
            <a:off x="10079665" y="2509284"/>
            <a:ext cx="1531188" cy="369332"/>
          </a:xfrm>
          <a:prstGeom prst="rect">
            <a:avLst/>
          </a:prstGeom>
          <a:noFill/>
        </p:spPr>
        <p:txBody>
          <a:bodyPr wrap="none" rtlCol="0">
            <a:spAutoFit/>
          </a:bodyPr>
          <a:lstStyle/>
          <a:p>
            <a:r>
              <a:rPr lang="en-FR" dirty="0"/>
              <a:t>Scenarios 1…n</a:t>
            </a:r>
          </a:p>
        </p:txBody>
      </p:sp>
    </p:spTree>
    <p:extLst>
      <p:ext uri="{BB962C8B-B14F-4D97-AF65-F5344CB8AC3E}">
        <p14:creationId xmlns:p14="http://schemas.microsoft.com/office/powerpoint/2010/main" val="33458878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5" descr="Screen Shot 2013-01-09 at 4.20.10 PM.png">
            <a:extLst>
              <a:ext uri="{FF2B5EF4-FFF2-40B4-BE49-F238E27FC236}">
                <a16:creationId xmlns:a16="http://schemas.microsoft.com/office/drawing/2014/main" id="{57A73D53-71A5-2045-B318-005902226E55}"/>
              </a:ext>
            </a:extLst>
          </p:cNvPr>
          <p:cNvPicPr>
            <a:picLocks noChangeAspect="1"/>
          </p:cNvPicPr>
          <p:nvPr/>
        </p:nvPicPr>
        <p:blipFill>
          <a:blip r:embed="rId3">
            <a:extLst>
              <a:ext uri="{28A0092B-C50C-407E-A947-70E740481C1C}">
                <a14:useLocalDpi xmlns:a14="http://schemas.microsoft.com/office/drawing/2010/main" val="0"/>
              </a:ext>
            </a:extLst>
          </a:blip>
          <a:srcRect l="-25110" r="-25110"/>
          <a:stretch>
            <a:fillRect/>
          </a:stretch>
        </p:blipFill>
        <p:spPr>
          <a:xfrm>
            <a:off x="-340373" y="400643"/>
            <a:ext cx="11233559" cy="6161628"/>
          </a:xfrm>
          <a:prstGeom prst="rect">
            <a:avLst/>
          </a:prstGeom>
        </p:spPr>
      </p:pic>
      <p:sp>
        <p:nvSpPr>
          <p:cNvPr id="2" name="Slide Number Placeholder 1">
            <a:extLst>
              <a:ext uri="{FF2B5EF4-FFF2-40B4-BE49-F238E27FC236}">
                <a16:creationId xmlns:a16="http://schemas.microsoft.com/office/drawing/2014/main" id="{3F016A52-DF73-CFC2-5C6D-527318A8F669}"/>
              </a:ext>
            </a:extLst>
          </p:cNvPr>
          <p:cNvSpPr>
            <a:spLocks noGrp="1"/>
          </p:cNvSpPr>
          <p:nvPr>
            <p:ph type="sldNum" sz="quarter" idx="12"/>
          </p:nvPr>
        </p:nvSpPr>
        <p:spPr/>
        <p:txBody>
          <a:bodyPr/>
          <a:lstStyle/>
          <a:p>
            <a:fld id="{898E9560-31A6-6A4D-A39C-90917660522D}" type="slidenum">
              <a:rPr lang="en-FR" smtClean="0"/>
              <a:t>27</a:t>
            </a:fld>
            <a:endParaRPr lang="en-FR"/>
          </a:p>
        </p:txBody>
      </p:sp>
      <p:pic>
        <p:nvPicPr>
          <p:cNvPr id="2050" name="Picture 2" descr="Earthquake in Lorca, Murcia, Spain: in pictures">
            <a:extLst>
              <a:ext uri="{FF2B5EF4-FFF2-40B4-BE49-F238E27FC236}">
                <a16:creationId xmlns:a16="http://schemas.microsoft.com/office/drawing/2014/main" id="{C1D74E09-9F31-5430-8715-FFFF9EEE87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66514" y="400643"/>
            <a:ext cx="1836345" cy="122028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urcia Today - Lorca History: Lorca Earthquake May 2011">
            <a:extLst>
              <a:ext uri="{FF2B5EF4-FFF2-40B4-BE49-F238E27FC236}">
                <a16:creationId xmlns:a16="http://schemas.microsoft.com/office/drawing/2014/main" id="{4774CEE7-2B83-9364-30F5-09A3EF3DDA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6514" y="1634188"/>
            <a:ext cx="1836344" cy="122121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ITDRR 2023">
            <a:extLst>
              <a:ext uri="{FF2B5EF4-FFF2-40B4-BE49-F238E27FC236}">
                <a16:creationId xmlns:a16="http://schemas.microsoft.com/office/drawing/2014/main" id="{9E376ED6-BE21-873E-4A41-5080B737E4B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259540" y="6359035"/>
            <a:ext cx="913394" cy="50236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68DF221-6FF7-675E-D030-77835B185BF7}"/>
              </a:ext>
            </a:extLst>
          </p:cNvPr>
          <p:cNvPicPr>
            <a:picLocks noChangeAspect="1"/>
          </p:cNvPicPr>
          <p:nvPr/>
        </p:nvPicPr>
        <p:blipFill>
          <a:blip r:embed="rId7"/>
          <a:stretch>
            <a:fillRect/>
          </a:stretch>
        </p:blipFill>
        <p:spPr>
          <a:xfrm>
            <a:off x="3651397" y="2657870"/>
            <a:ext cx="2536751" cy="1866873"/>
          </a:xfrm>
          <a:prstGeom prst="rect">
            <a:avLst/>
          </a:prstGeom>
        </p:spPr>
      </p:pic>
    </p:spTree>
    <p:extLst>
      <p:ext uri="{BB962C8B-B14F-4D97-AF65-F5344CB8AC3E}">
        <p14:creationId xmlns:p14="http://schemas.microsoft.com/office/powerpoint/2010/main" val="2548848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23A027-01C5-2A11-58B1-EF8E351946FD}"/>
              </a:ext>
            </a:extLst>
          </p:cNvPr>
          <p:cNvSpPr txBox="1"/>
          <p:nvPr/>
        </p:nvSpPr>
        <p:spPr>
          <a:xfrm>
            <a:off x="5120640" y="4066807"/>
            <a:ext cx="332472" cy="210827"/>
          </a:xfrm>
          <a:prstGeom prst="rect">
            <a:avLst/>
          </a:prstGeom>
          <a:noFill/>
        </p:spPr>
        <p:txBody>
          <a:bodyPr wrap="square" rtlCol="0">
            <a:spAutoFit/>
          </a:bodyPr>
          <a:lstStyle/>
          <a:p>
            <a:pPr defTabSz="502920">
              <a:spcAft>
                <a:spcPts val="600"/>
              </a:spcAft>
            </a:pPr>
            <a:r>
              <a:rPr lang="en-ES" sz="770" kern="1200">
                <a:solidFill>
                  <a:schemeClr val="bg1">
                    <a:lumMod val="50000"/>
                  </a:schemeClr>
                </a:solidFill>
                <a:latin typeface="Times New Roman" panose="02020603050405020304" pitchFamily="18" charset="0"/>
                <a:ea typeface="+mn-ea"/>
                <a:cs typeface="Times New Roman" panose="02020603050405020304" pitchFamily="18" charset="0"/>
              </a:rPr>
              <a:t>1</a:t>
            </a:r>
            <a:endParaRPr lang="en-ES" sz="1400">
              <a:solidFill>
                <a:schemeClr val="bg1">
                  <a:lumMod val="50000"/>
                </a:schemeClr>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D0A8B60C-0FCC-1464-D14A-6D07B6ADB5FD}"/>
              </a:ext>
            </a:extLst>
          </p:cNvPr>
          <p:cNvSpPr txBox="1"/>
          <p:nvPr/>
        </p:nvSpPr>
        <p:spPr>
          <a:xfrm>
            <a:off x="1043468" y="108785"/>
            <a:ext cx="9724220" cy="1338828"/>
          </a:xfrm>
          <a:prstGeom prst="rect">
            <a:avLst/>
          </a:prstGeom>
          <a:noFill/>
        </p:spPr>
        <p:txBody>
          <a:bodyPr wrap="square">
            <a:spAutoFit/>
          </a:bodyPr>
          <a:lstStyle/>
          <a:p>
            <a:pPr algn="ctr" defTabSz="502920">
              <a:spcAft>
                <a:spcPts val="600"/>
              </a:spcAft>
            </a:pPr>
            <a:r>
              <a:rPr lang="en-GB" sz="2800" dirty="0"/>
              <a:t>What to include in your model?</a:t>
            </a:r>
          </a:p>
          <a:p>
            <a:pPr algn="ctr" defTabSz="502920">
              <a:spcAft>
                <a:spcPts val="600"/>
              </a:spcAft>
            </a:pPr>
            <a:r>
              <a:rPr lang="en-GB" sz="2400" dirty="0"/>
              <a:t>A Framework for Constructing Agent-based Models for Evaluating Emergency Evacuation Procedures</a:t>
            </a:r>
            <a:endParaRPr lang="en-ES" sz="2400" b="1" u="sng"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49C6B79B-983E-0377-0CFA-9C446865874B}"/>
              </a:ext>
            </a:extLst>
          </p:cNvPr>
          <p:cNvSpPr>
            <a:spLocks noGrp="1"/>
          </p:cNvSpPr>
          <p:nvPr>
            <p:ph type="sldNum" sz="quarter" idx="12"/>
          </p:nvPr>
        </p:nvSpPr>
        <p:spPr/>
        <p:txBody>
          <a:bodyPr/>
          <a:lstStyle/>
          <a:p>
            <a:fld id="{5B3189AA-B002-954D-9F97-AE9F16A857C1}" type="slidenum">
              <a:rPr lang="en-FR" smtClean="0"/>
              <a:t>28</a:t>
            </a:fld>
            <a:endParaRPr lang="en-FR"/>
          </a:p>
        </p:txBody>
      </p:sp>
      <p:pic>
        <p:nvPicPr>
          <p:cNvPr id="2" name="Picture 1">
            <a:extLst>
              <a:ext uri="{FF2B5EF4-FFF2-40B4-BE49-F238E27FC236}">
                <a16:creationId xmlns:a16="http://schemas.microsoft.com/office/drawing/2014/main" id="{0BD8B483-29CD-E241-8C4A-F5CEDD1519D3}"/>
              </a:ext>
            </a:extLst>
          </p:cNvPr>
          <p:cNvPicPr>
            <a:picLocks noChangeAspect="1"/>
          </p:cNvPicPr>
          <p:nvPr/>
        </p:nvPicPr>
        <p:blipFill>
          <a:blip r:embed="rId3"/>
          <a:stretch>
            <a:fillRect/>
          </a:stretch>
        </p:blipFill>
        <p:spPr>
          <a:xfrm>
            <a:off x="779837" y="1501567"/>
            <a:ext cx="8015025" cy="4389537"/>
          </a:xfrm>
          <a:prstGeom prst="rect">
            <a:avLst/>
          </a:prstGeom>
        </p:spPr>
      </p:pic>
      <p:sp>
        <p:nvSpPr>
          <p:cNvPr id="8" name="TextBox 7">
            <a:extLst>
              <a:ext uri="{FF2B5EF4-FFF2-40B4-BE49-F238E27FC236}">
                <a16:creationId xmlns:a16="http://schemas.microsoft.com/office/drawing/2014/main" id="{C7F4EED5-64B4-5DD2-4554-D068956A28FF}"/>
              </a:ext>
            </a:extLst>
          </p:cNvPr>
          <p:cNvSpPr txBox="1"/>
          <p:nvPr/>
        </p:nvSpPr>
        <p:spPr>
          <a:xfrm>
            <a:off x="164177" y="5945059"/>
            <a:ext cx="6097384" cy="954107"/>
          </a:xfrm>
          <a:prstGeom prst="rect">
            <a:avLst/>
          </a:prstGeom>
          <a:noFill/>
        </p:spPr>
        <p:txBody>
          <a:bodyPr wrap="square">
            <a:spAutoFit/>
          </a:bodyPr>
          <a:lstStyle/>
          <a:p>
            <a:r>
              <a:rPr lang="en-GB" sz="1400" dirty="0"/>
              <a:t>Moradi, H., Iskandar, R., Rodriguez, S., Singh, D., Dugdale, J., </a:t>
            </a:r>
            <a:r>
              <a:rPr lang="en-GB" sz="1400" dirty="0" err="1"/>
              <a:t>Tzempelikos</a:t>
            </a:r>
            <a:r>
              <a:rPr lang="en-GB" sz="1400" dirty="0"/>
              <a:t>, D. and </a:t>
            </a:r>
            <a:r>
              <a:rPr lang="en-GB" sz="1400" dirty="0" err="1"/>
              <a:t>Sfetsos</a:t>
            </a:r>
            <a:r>
              <a:rPr lang="en-GB" sz="1400" dirty="0"/>
              <a:t>, A., 2025, January. A Framework for Constructing Agent-based Models for Evaluating Emergency Evacuation Procedures; A Case Study Applied to </a:t>
            </a:r>
            <a:r>
              <a:rPr lang="en-GB" sz="1400" dirty="0" err="1"/>
              <a:t>Egaleo</a:t>
            </a:r>
            <a:r>
              <a:rPr lang="en-GB" sz="1400" dirty="0"/>
              <a:t>, Greece. In </a:t>
            </a:r>
            <a:r>
              <a:rPr lang="en-GB" sz="1400" i="1" dirty="0"/>
              <a:t>58th Hawaii International Conference on System Sciences</a:t>
            </a:r>
            <a:r>
              <a:rPr lang="en-GB" sz="1400" dirty="0"/>
              <a:t>.</a:t>
            </a:r>
            <a:endParaRPr lang="en-FR" sz="1400" dirty="0"/>
          </a:p>
        </p:txBody>
      </p:sp>
      <p:sp>
        <p:nvSpPr>
          <p:cNvPr id="9" name="Oval 8">
            <a:extLst>
              <a:ext uri="{FF2B5EF4-FFF2-40B4-BE49-F238E27FC236}">
                <a16:creationId xmlns:a16="http://schemas.microsoft.com/office/drawing/2014/main" id="{2EA2A996-F3B6-39F2-58D6-DCC7397530E7}"/>
              </a:ext>
            </a:extLst>
          </p:cNvPr>
          <p:cNvSpPr/>
          <p:nvPr/>
        </p:nvSpPr>
        <p:spPr>
          <a:xfrm>
            <a:off x="3873694" y="2066848"/>
            <a:ext cx="1579418" cy="39069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sp>
        <p:nvSpPr>
          <p:cNvPr id="11" name="Oval 10">
            <a:extLst>
              <a:ext uri="{FF2B5EF4-FFF2-40B4-BE49-F238E27FC236}">
                <a16:creationId xmlns:a16="http://schemas.microsoft.com/office/drawing/2014/main" id="{5E27158E-9367-735F-A330-A0561D2690EB}"/>
              </a:ext>
            </a:extLst>
          </p:cNvPr>
          <p:cNvSpPr/>
          <p:nvPr/>
        </p:nvSpPr>
        <p:spPr>
          <a:xfrm>
            <a:off x="3873694" y="2721776"/>
            <a:ext cx="1579418" cy="416028"/>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sp>
        <p:nvSpPr>
          <p:cNvPr id="12" name="Oval 11">
            <a:extLst>
              <a:ext uri="{FF2B5EF4-FFF2-40B4-BE49-F238E27FC236}">
                <a16:creationId xmlns:a16="http://schemas.microsoft.com/office/drawing/2014/main" id="{B6193401-A542-B0D2-6435-6A66705189C2}"/>
              </a:ext>
            </a:extLst>
          </p:cNvPr>
          <p:cNvSpPr/>
          <p:nvPr/>
        </p:nvSpPr>
        <p:spPr>
          <a:xfrm>
            <a:off x="3873694" y="3346193"/>
            <a:ext cx="1579418" cy="39069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sp>
        <p:nvSpPr>
          <p:cNvPr id="13" name="Oval 12">
            <a:extLst>
              <a:ext uri="{FF2B5EF4-FFF2-40B4-BE49-F238E27FC236}">
                <a16:creationId xmlns:a16="http://schemas.microsoft.com/office/drawing/2014/main" id="{C284D804-391F-AC96-C164-F8C164946C95}"/>
              </a:ext>
            </a:extLst>
          </p:cNvPr>
          <p:cNvSpPr/>
          <p:nvPr/>
        </p:nvSpPr>
        <p:spPr>
          <a:xfrm>
            <a:off x="3873694" y="4035371"/>
            <a:ext cx="1579418" cy="39069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sp>
        <p:nvSpPr>
          <p:cNvPr id="15" name="Oval 14">
            <a:extLst>
              <a:ext uri="{FF2B5EF4-FFF2-40B4-BE49-F238E27FC236}">
                <a16:creationId xmlns:a16="http://schemas.microsoft.com/office/drawing/2014/main" id="{067C1C6A-D533-4F2D-08B0-4D3A1A36BC4F}"/>
              </a:ext>
            </a:extLst>
          </p:cNvPr>
          <p:cNvSpPr/>
          <p:nvPr/>
        </p:nvSpPr>
        <p:spPr>
          <a:xfrm>
            <a:off x="3922604" y="4649615"/>
            <a:ext cx="1579418" cy="39069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sp>
        <p:nvSpPr>
          <p:cNvPr id="16" name="Oval 15">
            <a:extLst>
              <a:ext uri="{FF2B5EF4-FFF2-40B4-BE49-F238E27FC236}">
                <a16:creationId xmlns:a16="http://schemas.microsoft.com/office/drawing/2014/main" id="{ED8C53D3-B22F-5056-C5F0-70C2C4FA65EE}"/>
              </a:ext>
            </a:extLst>
          </p:cNvPr>
          <p:cNvSpPr/>
          <p:nvPr/>
        </p:nvSpPr>
        <p:spPr>
          <a:xfrm>
            <a:off x="3997641" y="5333252"/>
            <a:ext cx="1579418" cy="39069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sp>
        <p:nvSpPr>
          <p:cNvPr id="17" name="TextBox 16">
            <a:extLst>
              <a:ext uri="{FF2B5EF4-FFF2-40B4-BE49-F238E27FC236}">
                <a16:creationId xmlns:a16="http://schemas.microsoft.com/office/drawing/2014/main" id="{83F71B34-943F-9DD9-311A-DB0563512ACE}"/>
              </a:ext>
            </a:extLst>
          </p:cNvPr>
          <p:cNvSpPr txBox="1"/>
          <p:nvPr/>
        </p:nvSpPr>
        <p:spPr>
          <a:xfrm>
            <a:off x="9097508" y="2467664"/>
            <a:ext cx="3094492" cy="3785652"/>
          </a:xfrm>
          <a:prstGeom prst="rect">
            <a:avLst/>
          </a:prstGeom>
          <a:noFill/>
        </p:spPr>
        <p:txBody>
          <a:bodyPr wrap="square" rtlCol="0">
            <a:spAutoFit/>
          </a:bodyPr>
          <a:lstStyle/>
          <a:p>
            <a:r>
              <a:rPr lang="en-FR" sz="2400" dirty="0"/>
              <a:t>Framework has been applied to developing simulators in the case of:</a:t>
            </a:r>
          </a:p>
          <a:p>
            <a:r>
              <a:rPr lang="en-FR" sz="2400" dirty="0"/>
              <a:t>- Earthquakes, </a:t>
            </a:r>
          </a:p>
          <a:p>
            <a:r>
              <a:rPr lang="en-FR" sz="2400" dirty="0"/>
              <a:t>- Flash floods, </a:t>
            </a:r>
          </a:p>
          <a:p>
            <a:r>
              <a:rPr lang="en-FR" sz="2400" dirty="0"/>
              <a:t>- Forest fires </a:t>
            </a:r>
          </a:p>
          <a:p>
            <a:r>
              <a:rPr lang="en-FR" sz="2400" dirty="0"/>
              <a:t>- Cascading disasters (earthquake </a:t>
            </a:r>
            <a:r>
              <a:rPr lang="en-FR" sz="2400" dirty="0">
                <a:sym typeface="Wingdings" pitchFamily="2" charset="2"/>
              </a:rPr>
              <a:t></a:t>
            </a:r>
            <a:r>
              <a:rPr lang="en-FR" sz="2400" dirty="0"/>
              <a:t> flood caused by dam break)</a:t>
            </a:r>
          </a:p>
        </p:txBody>
      </p:sp>
    </p:spTree>
    <p:extLst>
      <p:ext uri="{BB962C8B-B14F-4D97-AF65-F5344CB8AC3E}">
        <p14:creationId xmlns:p14="http://schemas.microsoft.com/office/powerpoint/2010/main" val="7829793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22B0D9-677C-71E6-6CB5-56CBF801BBF6}"/>
              </a:ext>
            </a:extLst>
          </p:cNvPr>
          <p:cNvSpPr>
            <a:spLocks noGrp="1"/>
          </p:cNvSpPr>
          <p:nvPr>
            <p:ph type="sldNum" sz="quarter" idx="12"/>
          </p:nvPr>
        </p:nvSpPr>
        <p:spPr/>
        <p:txBody>
          <a:bodyPr/>
          <a:lstStyle/>
          <a:p>
            <a:fld id="{5B3189AA-B002-954D-9F97-AE9F16A857C1}" type="slidenum">
              <a:rPr lang="en-FR" smtClean="0"/>
              <a:t>29</a:t>
            </a:fld>
            <a:endParaRPr lang="en-FR"/>
          </a:p>
        </p:txBody>
      </p:sp>
      <p:pic>
        <p:nvPicPr>
          <p:cNvPr id="5" name="Picture 4">
            <a:extLst>
              <a:ext uri="{FF2B5EF4-FFF2-40B4-BE49-F238E27FC236}">
                <a16:creationId xmlns:a16="http://schemas.microsoft.com/office/drawing/2014/main" id="{E34DC127-B104-8A6E-67E4-5986274ADF7E}"/>
              </a:ext>
            </a:extLst>
          </p:cNvPr>
          <p:cNvPicPr>
            <a:picLocks noChangeAspect="1"/>
          </p:cNvPicPr>
          <p:nvPr/>
        </p:nvPicPr>
        <p:blipFill>
          <a:blip r:embed="rId3"/>
          <a:stretch>
            <a:fillRect/>
          </a:stretch>
        </p:blipFill>
        <p:spPr>
          <a:xfrm>
            <a:off x="497840" y="1056178"/>
            <a:ext cx="2235200" cy="4978400"/>
          </a:xfrm>
          <a:prstGeom prst="rect">
            <a:avLst/>
          </a:prstGeom>
        </p:spPr>
      </p:pic>
      <p:sp>
        <p:nvSpPr>
          <p:cNvPr id="6" name="Oval 5">
            <a:extLst>
              <a:ext uri="{FF2B5EF4-FFF2-40B4-BE49-F238E27FC236}">
                <a16:creationId xmlns:a16="http://schemas.microsoft.com/office/drawing/2014/main" id="{14702F48-503E-2BF7-9037-B1B9FDF8BF04}"/>
              </a:ext>
            </a:extLst>
          </p:cNvPr>
          <p:cNvSpPr/>
          <p:nvPr/>
        </p:nvSpPr>
        <p:spPr>
          <a:xfrm>
            <a:off x="747367" y="1871064"/>
            <a:ext cx="1579418" cy="39069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pic>
        <p:nvPicPr>
          <p:cNvPr id="9" name="Picture 8">
            <a:extLst>
              <a:ext uri="{FF2B5EF4-FFF2-40B4-BE49-F238E27FC236}">
                <a16:creationId xmlns:a16="http://schemas.microsoft.com/office/drawing/2014/main" id="{53637EB0-0E13-4B40-BC4F-FAD3240ADBC2}"/>
              </a:ext>
            </a:extLst>
          </p:cNvPr>
          <p:cNvPicPr>
            <a:picLocks noChangeAspect="1"/>
          </p:cNvPicPr>
          <p:nvPr/>
        </p:nvPicPr>
        <p:blipFill>
          <a:blip r:embed="rId4"/>
          <a:stretch>
            <a:fillRect/>
          </a:stretch>
        </p:blipFill>
        <p:spPr>
          <a:xfrm>
            <a:off x="7227686" y="0"/>
            <a:ext cx="4977938" cy="2341771"/>
          </a:xfrm>
          <a:prstGeom prst="rect">
            <a:avLst/>
          </a:prstGeom>
        </p:spPr>
      </p:pic>
      <p:sp>
        <p:nvSpPr>
          <p:cNvPr id="10" name="TextBox 9">
            <a:extLst>
              <a:ext uri="{FF2B5EF4-FFF2-40B4-BE49-F238E27FC236}">
                <a16:creationId xmlns:a16="http://schemas.microsoft.com/office/drawing/2014/main" id="{84B111EF-5CB6-3978-C511-73EA641F7E14}"/>
              </a:ext>
            </a:extLst>
          </p:cNvPr>
          <p:cNvSpPr txBox="1"/>
          <p:nvPr/>
        </p:nvSpPr>
        <p:spPr>
          <a:xfrm>
            <a:off x="8026749" y="2309616"/>
            <a:ext cx="4076052" cy="369332"/>
          </a:xfrm>
          <a:prstGeom prst="rect">
            <a:avLst/>
          </a:prstGeom>
          <a:noFill/>
        </p:spPr>
        <p:txBody>
          <a:bodyPr wrap="none" rtlCol="0">
            <a:spAutoFit/>
          </a:bodyPr>
          <a:lstStyle/>
          <a:p>
            <a:r>
              <a:rPr lang="en-FR" dirty="0"/>
              <a:t>Grenoble Bastille area: Lidar and cell data</a:t>
            </a:r>
          </a:p>
        </p:txBody>
      </p:sp>
      <p:pic>
        <p:nvPicPr>
          <p:cNvPr id="11" name="Picture 10">
            <a:extLst>
              <a:ext uri="{FF2B5EF4-FFF2-40B4-BE49-F238E27FC236}">
                <a16:creationId xmlns:a16="http://schemas.microsoft.com/office/drawing/2014/main" id="{4B2254B9-9315-C7DA-FE3B-3CAC987C0D17}"/>
              </a:ext>
            </a:extLst>
          </p:cNvPr>
          <p:cNvPicPr>
            <a:picLocks noChangeAspect="1"/>
          </p:cNvPicPr>
          <p:nvPr/>
        </p:nvPicPr>
        <p:blipFill>
          <a:blip r:embed="rId5"/>
          <a:stretch>
            <a:fillRect/>
          </a:stretch>
        </p:blipFill>
        <p:spPr>
          <a:xfrm>
            <a:off x="7226591" y="2624968"/>
            <a:ext cx="1449059" cy="1444430"/>
          </a:xfrm>
          <a:prstGeom prst="rect">
            <a:avLst/>
          </a:prstGeom>
        </p:spPr>
      </p:pic>
      <p:sp>
        <p:nvSpPr>
          <p:cNvPr id="13" name="TextBox 12">
            <a:extLst>
              <a:ext uri="{FF2B5EF4-FFF2-40B4-BE49-F238E27FC236}">
                <a16:creationId xmlns:a16="http://schemas.microsoft.com/office/drawing/2014/main" id="{459DF76E-C868-5F78-0BF1-F756F7D0600B}"/>
              </a:ext>
            </a:extLst>
          </p:cNvPr>
          <p:cNvSpPr txBox="1"/>
          <p:nvPr/>
        </p:nvSpPr>
        <p:spPr>
          <a:xfrm>
            <a:off x="7226591" y="4043819"/>
            <a:ext cx="3487462" cy="369332"/>
          </a:xfrm>
          <a:prstGeom prst="rect">
            <a:avLst/>
          </a:prstGeom>
          <a:noFill/>
        </p:spPr>
        <p:txBody>
          <a:bodyPr wrap="square" rtlCol="0">
            <a:spAutoFit/>
          </a:bodyPr>
          <a:lstStyle/>
          <a:p>
            <a:r>
              <a:rPr lang="en-FR" dirty="0"/>
              <a:t>Grenoble Bastille area: Lidar data</a:t>
            </a:r>
          </a:p>
        </p:txBody>
      </p:sp>
      <p:sp>
        <p:nvSpPr>
          <p:cNvPr id="15" name="TextBox 14">
            <a:extLst>
              <a:ext uri="{FF2B5EF4-FFF2-40B4-BE49-F238E27FC236}">
                <a16:creationId xmlns:a16="http://schemas.microsoft.com/office/drawing/2014/main" id="{87AD3278-843A-D888-FE0D-AA6481AD2625}"/>
              </a:ext>
            </a:extLst>
          </p:cNvPr>
          <p:cNvSpPr txBox="1"/>
          <p:nvPr/>
        </p:nvSpPr>
        <p:spPr>
          <a:xfrm>
            <a:off x="9006148" y="2705240"/>
            <a:ext cx="3185852" cy="1200329"/>
          </a:xfrm>
          <a:prstGeom prst="rect">
            <a:avLst/>
          </a:prstGeom>
          <a:noFill/>
        </p:spPr>
        <p:txBody>
          <a:bodyPr wrap="square">
            <a:spAutoFit/>
          </a:bodyPr>
          <a:lstStyle/>
          <a:p>
            <a:r>
              <a:rPr lang="en-GB" sz="1200" dirty="0"/>
              <a:t>Loup, F., </a:t>
            </a:r>
            <a:r>
              <a:rPr lang="en-GB" sz="1200" dirty="0" err="1"/>
              <a:t>Belfrage</a:t>
            </a:r>
            <a:r>
              <a:rPr lang="en-GB" sz="1200" dirty="0"/>
              <a:t>, M., Di </a:t>
            </a:r>
            <a:r>
              <a:rPr lang="en-GB" sz="1200" dirty="0" err="1"/>
              <a:t>Tursi</a:t>
            </a:r>
            <a:r>
              <a:rPr lang="en-GB" sz="1200" dirty="0"/>
              <a:t>, F., </a:t>
            </a:r>
            <a:r>
              <a:rPr lang="en-GB" sz="1200" dirty="0" err="1"/>
              <a:t>Lorig</a:t>
            </a:r>
            <a:r>
              <a:rPr lang="en-GB" sz="1200" dirty="0"/>
              <a:t>, F., Dugdale, J., </a:t>
            </a:r>
            <a:r>
              <a:rPr lang="en-GB" sz="1200" dirty="0" err="1"/>
              <a:t>Davidsson</a:t>
            </a:r>
            <a:r>
              <a:rPr lang="en-GB" sz="1200" dirty="0"/>
              <a:t>, P., Adam, C. and Frantz, C., 2026, May. </a:t>
            </a:r>
            <a:r>
              <a:rPr lang="en-GB" sz="1200" dirty="0" err="1"/>
              <a:t>HoMer</a:t>
            </a:r>
            <a:r>
              <a:rPr lang="en-GB" sz="1200" dirty="0"/>
              <a:t>: Modelling Environments Affording Agent-Environment Interactions Leveraging GIS Data. In </a:t>
            </a:r>
            <a:r>
              <a:rPr lang="en-GB" sz="1200" i="1" dirty="0"/>
              <a:t>Proceedings of the International ISCRAM Conference</a:t>
            </a:r>
            <a:r>
              <a:rPr lang="en-GB" sz="1200" dirty="0"/>
              <a:t> (Vol. 23).</a:t>
            </a:r>
            <a:endParaRPr lang="en-FR" sz="1200" dirty="0"/>
          </a:p>
        </p:txBody>
      </p:sp>
      <p:sp>
        <p:nvSpPr>
          <p:cNvPr id="16" name="TextBox 15">
            <a:extLst>
              <a:ext uri="{FF2B5EF4-FFF2-40B4-BE49-F238E27FC236}">
                <a16:creationId xmlns:a16="http://schemas.microsoft.com/office/drawing/2014/main" id="{FC82496A-0318-52B2-60D8-1F5433C37D1B}"/>
              </a:ext>
            </a:extLst>
          </p:cNvPr>
          <p:cNvSpPr txBox="1"/>
          <p:nvPr/>
        </p:nvSpPr>
        <p:spPr>
          <a:xfrm>
            <a:off x="2829626" y="2959640"/>
            <a:ext cx="4066468" cy="938719"/>
          </a:xfrm>
          <a:prstGeom prst="rect">
            <a:avLst/>
          </a:prstGeom>
          <a:noFill/>
        </p:spPr>
        <p:txBody>
          <a:bodyPr wrap="square" rtlCol="0">
            <a:spAutoFit/>
          </a:bodyPr>
          <a:lstStyle/>
          <a:p>
            <a:r>
              <a:rPr lang="en-GB" sz="1100" dirty="0" err="1"/>
              <a:t>Rouba</a:t>
            </a:r>
            <a:r>
              <a:rPr lang="en-GB" sz="1100" dirty="0"/>
              <a:t> Iskandar, Julie Dugdale, Elise Beck, Cécile </a:t>
            </a:r>
            <a:r>
              <a:rPr lang="en-GB" sz="1100" dirty="0" err="1"/>
              <a:t>Cornou</a:t>
            </a:r>
            <a:r>
              <a:rPr lang="en-GB" sz="1100" dirty="0"/>
              <a:t>. “Agent-based simulation of seismic crisis including human behaviour: Application to the city of Beirut, Lebanon”. </a:t>
            </a:r>
            <a:r>
              <a:rPr lang="en-GB" sz="1100" i="1" dirty="0"/>
              <a:t>Simulation: Transactions of the Society for </a:t>
            </a:r>
            <a:r>
              <a:rPr lang="en-GB" sz="1100" i="1" dirty="0" err="1"/>
              <a:t>Modeling</a:t>
            </a:r>
            <a:r>
              <a:rPr lang="en-GB" sz="1100" i="1" dirty="0"/>
              <a:t> and Simulation International</a:t>
            </a:r>
            <a:r>
              <a:rPr lang="en-GB" sz="1100" dirty="0"/>
              <a:t>. Sage. no. 4 (2024): 357-377.</a:t>
            </a:r>
            <a:endParaRPr lang="en-FR" sz="1100" dirty="0"/>
          </a:p>
        </p:txBody>
      </p:sp>
      <p:pic>
        <p:nvPicPr>
          <p:cNvPr id="17" name="Picture 16">
            <a:extLst>
              <a:ext uri="{FF2B5EF4-FFF2-40B4-BE49-F238E27FC236}">
                <a16:creationId xmlns:a16="http://schemas.microsoft.com/office/drawing/2014/main" id="{C3AA51C6-3DF0-8A9B-4E20-DFADD26434F2}"/>
              </a:ext>
            </a:extLst>
          </p:cNvPr>
          <p:cNvPicPr>
            <a:picLocks noChangeAspect="1"/>
          </p:cNvPicPr>
          <p:nvPr/>
        </p:nvPicPr>
        <p:blipFill>
          <a:blip r:embed="rId6"/>
          <a:stretch>
            <a:fillRect/>
          </a:stretch>
        </p:blipFill>
        <p:spPr>
          <a:xfrm>
            <a:off x="2982567" y="20317"/>
            <a:ext cx="3760586" cy="2658631"/>
          </a:xfrm>
          <a:prstGeom prst="rect">
            <a:avLst/>
          </a:prstGeom>
        </p:spPr>
      </p:pic>
      <p:sp>
        <p:nvSpPr>
          <p:cNvPr id="18" name="TextBox 17">
            <a:extLst>
              <a:ext uri="{FF2B5EF4-FFF2-40B4-BE49-F238E27FC236}">
                <a16:creationId xmlns:a16="http://schemas.microsoft.com/office/drawing/2014/main" id="{4CFEA91C-D3F3-532C-CFA0-27E9F90266B9}"/>
              </a:ext>
            </a:extLst>
          </p:cNvPr>
          <p:cNvSpPr txBox="1"/>
          <p:nvPr/>
        </p:nvSpPr>
        <p:spPr>
          <a:xfrm>
            <a:off x="3115366" y="2636308"/>
            <a:ext cx="3363741" cy="369332"/>
          </a:xfrm>
          <a:prstGeom prst="rect">
            <a:avLst/>
          </a:prstGeom>
          <a:noFill/>
        </p:spPr>
        <p:txBody>
          <a:bodyPr wrap="none" rtlCol="0">
            <a:spAutoFit/>
          </a:bodyPr>
          <a:lstStyle/>
          <a:p>
            <a:r>
              <a:rPr lang="en-FR" dirty="0"/>
              <a:t>Urban features in Beirut, Lebanon</a:t>
            </a:r>
          </a:p>
        </p:txBody>
      </p:sp>
      <p:sp>
        <p:nvSpPr>
          <p:cNvPr id="23" name="TextBox 22">
            <a:extLst>
              <a:ext uri="{FF2B5EF4-FFF2-40B4-BE49-F238E27FC236}">
                <a16:creationId xmlns:a16="http://schemas.microsoft.com/office/drawing/2014/main" id="{AB519A0C-3769-7BBA-9653-1B480FEBCD52}"/>
              </a:ext>
            </a:extLst>
          </p:cNvPr>
          <p:cNvSpPr txBox="1"/>
          <p:nvPr/>
        </p:nvSpPr>
        <p:spPr>
          <a:xfrm>
            <a:off x="7104446" y="4432867"/>
            <a:ext cx="4821433" cy="2308324"/>
          </a:xfrm>
          <a:prstGeom prst="rect">
            <a:avLst/>
          </a:prstGeom>
          <a:noFill/>
        </p:spPr>
        <p:txBody>
          <a:bodyPr wrap="square" rtlCol="0">
            <a:spAutoFit/>
          </a:bodyPr>
          <a:lstStyle/>
          <a:p>
            <a:r>
              <a:rPr lang="en-FR" sz="2400" dirty="0">
                <a:solidFill>
                  <a:srgbClr val="FF0000"/>
                </a:solidFill>
              </a:rPr>
              <a:t>Problems:</a:t>
            </a:r>
          </a:p>
          <a:p>
            <a:r>
              <a:rPr lang="en-FR" sz="2400" dirty="0"/>
              <a:t> - Lack of data</a:t>
            </a:r>
          </a:p>
          <a:p>
            <a:r>
              <a:rPr lang="en-FR" sz="2400" dirty="0"/>
              <a:t>-  Discrepancy between data (OSM &amp; LIBRIS database)</a:t>
            </a:r>
          </a:p>
          <a:p>
            <a:r>
              <a:rPr lang="en-FR" sz="2400" dirty="0"/>
              <a:t>-  </a:t>
            </a:r>
            <a:r>
              <a:rPr lang="en-GB" sz="2400" dirty="0"/>
              <a:t>Discrepancy</a:t>
            </a:r>
            <a:r>
              <a:rPr lang="en-FR" sz="2400" dirty="0"/>
              <a:t> between OSM data and real life!</a:t>
            </a:r>
          </a:p>
        </p:txBody>
      </p:sp>
      <p:pic>
        <p:nvPicPr>
          <p:cNvPr id="27" name="Picture 26">
            <a:extLst>
              <a:ext uri="{FF2B5EF4-FFF2-40B4-BE49-F238E27FC236}">
                <a16:creationId xmlns:a16="http://schemas.microsoft.com/office/drawing/2014/main" id="{FFAB0411-5DFF-6B54-058F-46F3921F6977}"/>
              </a:ext>
            </a:extLst>
          </p:cNvPr>
          <p:cNvPicPr>
            <a:picLocks noChangeAspect="1"/>
          </p:cNvPicPr>
          <p:nvPr/>
        </p:nvPicPr>
        <p:blipFill>
          <a:blip r:embed="rId7"/>
          <a:stretch>
            <a:fillRect/>
          </a:stretch>
        </p:blipFill>
        <p:spPr>
          <a:xfrm>
            <a:off x="3514766" y="4107653"/>
            <a:ext cx="3390155" cy="2373973"/>
          </a:xfrm>
          <a:prstGeom prst="rect">
            <a:avLst/>
          </a:prstGeom>
        </p:spPr>
      </p:pic>
    </p:spTree>
    <p:extLst>
      <p:ext uri="{BB962C8B-B14F-4D97-AF65-F5344CB8AC3E}">
        <p14:creationId xmlns:p14="http://schemas.microsoft.com/office/powerpoint/2010/main" val="2724116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22B0D9-677C-71E6-6CB5-56CBF801BBF6}"/>
              </a:ext>
            </a:extLst>
          </p:cNvPr>
          <p:cNvSpPr>
            <a:spLocks noGrp="1"/>
          </p:cNvSpPr>
          <p:nvPr>
            <p:ph type="sldNum" sz="quarter" idx="12"/>
          </p:nvPr>
        </p:nvSpPr>
        <p:spPr/>
        <p:txBody>
          <a:bodyPr/>
          <a:lstStyle/>
          <a:p>
            <a:fld id="{5B3189AA-B002-954D-9F97-AE9F16A857C1}" type="slidenum">
              <a:rPr lang="en-FR" smtClean="0"/>
              <a:t>30</a:t>
            </a:fld>
            <a:endParaRPr lang="en-FR"/>
          </a:p>
        </p:txBody>
      </p:sp>
      <p:pic>
        <p:nvPicPr>
          <p:cNvPr id="5" name="Picture 4">
            <a:extLst>
              <a:ext uri="{FF2B5EF4-FFF2-40B4-BE49-F238E27FC236}">
                <a16:creationId xmlns:a16="http://schemas.microsoft.com/office/drawing/2014/main" id="{E34DC127-B104-8A6E-67E4-5986274ADF7E}"/>
              </a:ext>
            </a:extLst>
          </p:cNvPr>
          <p:cNvPicPr>
            <a:picLocks noChangeAspect="1"/>
          </p:cNvPicPr>
          <p:nvPr/>
        </p:nvPicPr>
        <p:blipFill>
          <a:blip r:embed="rId3"/>
          <a:stretch>
            <a:fillRect/>
          </a:stretch>
        </p:blipFill>
        <p:spPr>
          <a:xfrm>
            <a:off x="497840" y="1056178"/>
            <a:ext cx="2235200" cy="4978400"/>
          </a:xfrm>
          <a:prstGeom prst="rect">
            <a:avLst/>
          </a:prstGeom>
        </p:spPr>
      </p:pic>
      <p:sp>
        <p:nvSpPr>
          <p:cNvPr id="6" name="Oval 5">
            <a:extLst>
              <a:ext uri="{FF2B5EF4-FFF2-40B4-BE49-F238E27FC236}">
                <a16:creationId xmlns:a16="http://schemas.microsoft.com/office/drawing/2014/main" id="{14702F48-503E-2BF7-9037-B1B9FDF8BF04}"/>
              </a:ext>
            </a:extLst>
          </p:cNvPr>
          <p:cNvSpPr/>
          <p:nvPr/>
        </p:nvSpPr>
        <p:spPr>
          <a:xfrm>
            <a:off x="676332" y="2561020"/>
            <a:ext cx="1579418" cy="39069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pic>
        <p:nvPicPr>
          <p:cNvPr id="4" name="Picture 3">
            <a:extLst>
              <a:ext uri="{FF2B5EF4-FFF2-40B4-BE49-F238E27FC236}">
                <a16:creationId xmlns:a16="http://schemas.microsoft.com/office/drawing/2014/main" id="{C7241CDF-36AA-D0CB-9E93-508D9D822BE9}"/>
              </a:ext>
            </a:extLst>
          </p:cNvPr>
          <p:cNvPicPr>
            <a:picLocks noChangeAspect="1"/>
          </p:cNvPicPr>
          <p:nvPr/>
        </p:nvPicPr>
        <p:blipFill>
          <a:blip r:embed="rId4"/>
          <a:stretch>
            <a:fillRect/>
          </a:stretch>
        </p:blipFill>
        <p:spPr>
          <a:xfrm>
            <a:off x="6390380" y="331759"/>
            <a:ext cx="4595365" cy="1706422"/>
          </a:xfrm>
          <a:prstGeom prst="rect">
            <a:avLst/>
          </a:prstGeom>
        </p:spPr>
      </p:pic>
      <p:sp>
        <p:nvSpPr>
          <p:cNvPr id="7" name="AutoShape 2" descr="Insee - Institut national de la statistique et des études économiques - Mesurer pour comprendre - Accueil">
            <a:extLst>
              <a:ext uri="{FF2B5EF4-FFF2-40B4-BE49-F238E27FC236}">
                <a16:creationId xmlns:a16="http://schemas.microsoft.com/office/drawing/2014/main" id="{91F6EBFE-CF90-3C77-ED1C-2123121FE55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FR"/>
          </a:p>
        </p:txBody>
      </p:sp>
      <p:pic>
        <p:nvPicPr>
          <p:cNvPr id="14" name="Picture 13">
            <a:extLst>
              <a:ext uri="{FF2B5EF4-FFF2-40B4-BE49-F238E27FC236}">
                <a16:creationId xmlns:a16="http://schemas.microsoft.com/office/drawing/2014/main" id="{9125A5D2-7BDF-54AE-6AF3-F3876680A403}"/>
              </a:ext>
            </a:extLst>
          </p:cNvPr>
          <p:cNvPicPr>
            <a:picLocks noChangeAspect="1"/>
          </p:cNvPicPr>
          <p:nvPr/>
        </p:nvPicPr>
        <p:blipFill>
          <a:blip r:embed="rId5"/>
          <a:stretch>
            <a:fillRect/>
          </a:stretch>
        </p:blipFill>
        <p:spPr>
          <a:xfrm>
            <a:off x="7892972" y="2718958"/>
            <a:ext cx="3937000" cy="1168400"/>
          </a:xfrm>
          <a:prstGeom prst="rect">
            <a:avLst/>
          </a:prstGeom>
        </p:spPr>
      </p:pic>
      <p:sp>
        <p:nvSpPr>
          <p:cNvPr id="19" name="TextBox 18">
            <a:extLst>
              <a:ext uri="{FF2B5EF4-FFF2-40B4-BE49-F238E27FC236}">
                <a16:creationId xmlns:a16="http://schemas.microsoft.com/office/drawing/2014/main" id="{BA777A43-C4BE-C469-4B0F-9DC2691AE2A7}"/>
              </a:ext>
            </a:extLst>
          </p:cNvPr>
          <p:cNvSpPr txBox="1"/>
          <p:nvPr/>
        </p:nvSpPr>
        <p:spPr>
          <a:xfrm>
            <a:off x="8028785" y="3867028"/>
            <a:ext cx="3665375" cy="461665"/>
          </a:xfrm>
          <a:prstGeom prst="rect">
            <a:avLst/>
          </a:prstGeom>
          <a:noFill/>
        </p:spPr>
        <p:txBody>
          <a:bodyPr wrap="square" rtlCol="0">
            <a:spAutoFit/>
          </a:bodyPr>
          <a:lstStyle/>
          <a:p>
            <a:r>
              <a:rPr lang="en-GB" sz="1200" dirty="0">
                <a:effectLst/>
              </a:rPr>
              <a:t>The National Institute of Statistics and Economic Studies (INSEE) is the national statistics bureau of France.</a:t>
            </a:r>
            <a:endParaRPr lang="en-FR" sz="1200" dirty="0"/>
          </a:p>
        </p:txBody>
      </p:sp>
      <p:sp>
        <p:nvSpPr>
          <p:cNvPr id="26" name="TextBox 25">
            <a:extLst>
              <a:ext uri="{FF2B5EF4-FFF2-40B4-BE49-F238E27FC236}">
                <a16:creationId xmlns:a16="http://schemas.microsoft.com/office/drawing/2014/main" id="{558A15C9-160E-C3AE-72AF-A4BF51DA38FF}"/>
              </a:ext>
            </a:extLst>
          </p:cNvPr>
          <p:cNvSpPr txBox="1"/>
          <p:nvPr/>
        </p:nvSpPr>
        <p:spPr>
          <a:xfrm>
            <a:off x="3257854" y="2420772"/>
            <a:ext cx="4320814" cy="1200329"/>
          </a:xfrm>
          <a:prstGeom prst="rect">
            <a:avLst/>
          </a:prstGeom>
          <a:noFill/>
        </p:spPr>
        <p:txBody>
          <a:bodyPr wrap="square" rtlCol="0">
            <a:spAutoFit/>
          </a:bodyPr>
          <a:lstStyle/>
          <a:p>
            <a:r>
              <a:rPr lang="en-FR" sz="2400" dirty="0"/>
              <a:t>Social demography, household structure, education level,  disability, etc.</a:t>
            </a:r>
          </a:p>
        </p:txBody>
      </p:sp>
      <p:pic>
        <p:nvPicPr>
          <p:cNvPr id="28" name="Picture 27">
            <a:extLst>
              <a:ext uri="{FF2B5EF4-FFF2-40B4-BE49-F238E27FC236}">
                <a16:creationId xmlns:a16="http://schemas.microsoft.com/office/drawing/2014/main" id="{D8ADBBFE-85C6-26BA-A91D-869E2BF584F6}"/>
              </a:ext>
            </a:extLst>
          </p:cNvPr>
          <p:cNvPicPr>
            <a:picLocks noChangeAspect="1"/>
          </p:cNvPicPr>
          <p:nvPr/>
        </p:nvPicPr>
        <p:blipFill>
          <a:blip r:embed="rId6"/>
          <a:stretch>
            <a:fillRect/>
          </a:stretch>
        </p:blipFill>
        <p:spPr>
          <a:xfrm>
            <a:off x="6779760" y="5322015"/>
            <a:ext cx="5248878" cy="1425125"/>
          </a:xfrm>
          <a:prstGeom prst="rect">
            <a:avLst/>
          </a:prstGeom>
        </p:spPr>
      </p:pic>
      <p:pic>
        <p:nvPicPr>
          <p:cNvPr id="31" name="Picture 30">
            <a:extLst>
              <a:ext uri="{FF2B5EF4-FFF2-40B4-BE49-F238E27FC236}">
                <a16:creationId xmlns:a16="http://schemas.microsoft.com/office/drawing/2014/main" id="{201B1C47-2CF7-6538-B100-83B1B0674E88}"/>
              </a:ext>
            </a:extLst>
          </p:cNvPr>
          <p:cNvPicPr>
            <a:picLocks noChangeAspect="1"/>
          </p:cNvPicPr>
          <p:nvPr/>
        </p:nvPicPr>
        <p:blipFill>
          <a:blip r:embed="rId7"/>
          <a:stretch>
            <a:fillRect/>
          </a:stretch>
        </p:blipFill>
        <p:spPr>
          <a:xfrm>
            <a:off x="3393125" y="4086213"/>
            <a:ext cx="3633065" cy="1425125"/>
          </a:xfrm>
          <a:prstGeom prst="rect">
            <a:avLst/>
          </a:prstGeom>
        </p:spPr>
      </p:pic>
      <p:pic>
        <p:nvPicPr>
          <p:cNvPr id="9223" name="Picture 7" descr="Link to the home page of the website">
            <a:extLst>
              <a:ext uri="{FF2B5EF4-FFF2-40B4-BE49-F238E27FC236}">
                <a16:creationId xmlns:a16="http://schemas.microsoft.com/office/drawing/2014/main" id="{FDDBB530-0D85-82E5-6BB2-A9CCA74FF8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30414" y="804660"/>
            <a:ext cx="3017986" cy="115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51089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22B0D9-677C-71E6-6CB5-56CBF801BBF6}"/>
              </a:ext>
            </a:extLst>
          </p:cNvPr>
          <p:cNvSpPr>
            <a:spLocks noGrp="1"/>
          </p:cNvSpPr>
          <p:nvPr>
            <p:ph type="sldNum" sz="quarter" idx="12"/>
          </p:nvPr>
        </p:nvSpPr>
        <p:spPr/>
        <p:txBody>
          <a:bodyPr/>
          <a:lstStyle/>
          <a:p>
            <a:fld id="{5B3189AA-B002-954D-9F97-AE9F16A857C1}" type="slidenum">
              <a:rPr lang="en-FR" smtClean="0"/>
              <a:t>31</a:t>
            </a:fld>
            <a:endParaRPr lang="en-FR"/>
          </a:p>
        </p:txBody>
      </p:sp>
      <p:pic>
        <p:nvPicPr>
          <p:cNvPr id="5" name="Picture 4">
            <a:extLst>
              <a:ext uri="{FF2B5EF4-FFF2-40B4-BE49-F238E27FC236}">
                <a16:creationId xmlns:a16="http://schemas.microsoft.com/office/drawing/2014/main" id="{E34DC127-B104-8A6E-67E4-5986274ADF7E}"/>
              </a:ext>
            </a:extLst>
          </p:cNvPr>
          <p:cNvPicPr>
            <a:picLocks noChangeAspect="1"/>
          </p:cNvPicPr>
          <p:nvPr/>
        </p:nvPicPr>
        <p:blipFill>
          <a:blip r:embed="rId3"/>
          <a:stretch>
            <a:fillRect/>
          </a:stretch>
        </p:blipFill>
        <p:spPr>
          <a:xfrm>
            <a:off x="497840" y="1056178"/>
            <a:ext cx="2235200" cy="4978400"/>
          </a:xfrm>
          <a:prstGeom prst="rect">
            <a:avLst/>
          </a:prstGeom>
        </p:spPr>
      </p:pic>
      <p:sp>
        <p:nvSpPr>
          <p:cNvPr id="6" name="Oval 5">
            <a:extLst>
              <a:ext uri="{FF2B5EF4-FFF2-40B4-BE49-F238E27FC236}">
                <a16:creationId xmlns:a16="http://schemas.microsoft.com/office/drawing/2014/main" id="{14702F48-503E-2BF7-9037-B1B9FDF8BF04}"/>
              </a:ext>
            </a:extLst>
          </p:cNvPr>
          <p:cNvSpPr/>
          <p:nvPr/>
        </p:nvSpPr>
        <p:spPr>
          <a:xfrm>
            <a:off x="663402" y="3233650"/>
            <a:ext cx="1579418" cy="39069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sp>
        <p:nvSpPr>
          <p:cNvPr id="8" name="Espace réservé du contenu 2">
            <a:extLst>
              <a:ext uri="{FF2B5EF4-FFF2-40B4-BE49-F238E27FC236}">
                <a16:creationId xmlns:a16="http://schemas.microsoft.com/office/drawing/2014/main" id="{BB1CD0C2-85CE-F710-BECF-86CAEF8BB057}"/>
              </a:ext>
            </a:extLst>
          </p:cNvPr>
          <p:cNvSpPr txBox="1">
            <a:spLocks/>
          </p:cNvSpPr>
          <p:nvPr/>
        </p:nvSpPr>
        <p:spPr>
          <a:xfrm>
            <a:off x="5986584" y="7278413"/>
            <a:ext cx="5768502" cy="522656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1480" lvl="1" indent="0">
              <a:buFont typeface="Arial" panose="020B0604020202020204" pitchFamily="34" charset="0"/>
              <a:buNone/>
            </a:pPr>
            <a:endParaRPr lang="en-GB" dirty="0"/>
          </a:p>
          <a:p>
            <a:pPr marL="571500" indent="-457200"/>
            <a:r>
              <a:rPr lang="en-GB" dirty="0"/>
              <a:t>Hossein infrastructure, </a:t>
            </a:r>
            <a:r>
              <a:rPr lang="en-GB" dirty="0" err="1"/>
              <a:t>Rouba</a:t>
            </a:r>
            <a:r>
              <a:rPr lang="en-GB" dirty="0"/>
              <a:t>, </a:t>
            </a:r>
            <a:r>
              <a:rPr lang="en-GB" dirty="0" err="1"/>
              <a:t>Flavien</a:t>
            </a:r>
            <a:endParaRPr lang="en-GB" dirty="0"/>
          </a:p>
          <a:p>
            <a:pPr marL="571500" indent="-457200"/>
            <a:r>
              <a:rPr lang="en-GB" dirty="0">
                <a:solidFill>
                  <a:srgbClr val="FF0000"/>
                </a:solidFill>
              </a:rPr>
              <a:t>Work with stakeholders, estimate building heights, Lidar</a:t>
            </a:r>
          </a:p>
          <a:p>
            <a:pPr marL="1028700" lvl="1" indent="-457200"/>
            <a:endParaRPr lang="en-GB" dirty="0"/>
          </a:p>
          <a:p>
            <a:pPr marL="571500" indent="-457200"/>
            <a:endParaRPr lang="en-GB" dirty="0"/>
          </a:p>
        </p:txBody>
      </p:sp>
      <p:sp>
        <p:nvSpPr>
          <p:cNvPr id="4" name="TextBox 3">
            <a:extLst>
              <a:ext uri="{FF2B5EF4-FFF2-40B4-BE49-F238E27FC236}">
                <a16:creationId xmlns:a16="http://schemas.microsoft.com/office/drawing/2014/main" id="{0EF21687-B031-2476-B501-1E53444C8539}"/>
              </a:ext>
            </a:extLst>
          </p:cNvPr>
          <p:cNvSpPr txBox="1"/>
          <p:nvPr/>
        </p:nvSpPr>
        <p:spPr>
          <a:xfrm>
            <a:off x="3153483" y="2108615"/>
            <a:ext cx="3339954" cy="646331"/>
          </a:xfrm>
          <a:prstGeom prst="rect">
            <a:avLst/>
          </a:prstGeom>
          <a:noFill/>
        </p:spPr>
        <p:txBody>
          <a:bodyPr wrap="square">
            <a:spAutoFit/>
          </a:bodyPr>
          <a:lstStyle/>
          <a:p>
            <a:pPr algn="ctr"/>
            <a:r>
              <a:rPr lang="en-GB" dirty="0"/>
              <a:t>Municipal Safeguarding Plan (PCS)</a:t>
            </a:r>
            <a:endParaRPr lang="en-FR" dirty="0"/>
          </a:p>
        </p:txBody>
      </p:sp>
      <p:pic>
        <p:nvPicPr>
          <p:cNvPr id="11266" name="Picture 2">
            <a:extLst>
              <a:ext uri="{FF2B5EF4-FFF2-40B4-BE49-F238E27FC236}">
                <a16:creationId xmlns:a16="http://schemas.microsoft.com/office/drawing/2014/main" id="{05296B0C-03AA-0C25-ADDF-7F3640EF5B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5860" y="197725"/>
            <a:ext cx="2235200" cy="192760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Visually searched image">
            <a:extLst>
              <a:ext uri="{FF2B5EF4-FFF2-40B4-BE49-F238E27FC236}">
                <a16:creationId xmlns:a16="http://schemas.microsoft.com/office/drawing/2014/main" id="{F01D854B-54E6-4EE2-4494-2408B19A87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1060" y="82272"/>
            <a:ext cx="3736588" cy="2141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C22C6299-9BDF-1F18-656E-9AF93BA2E15B}"/>
              </a:ext>
            </a:extLst>
          </p:cNvPr>
          <p:cNvPicPr>
            <a:picLocks noChangeAspect="1"/>
          </p:cNvPicPr>
          <p:nvPr/>
        </p:nvPicPr>
        <p:blipFill>
          <a:blip r:embed="rId6"/>
          <a:stretch>
            <a:fillRect/>
          </a:stretch>
        </p:blipFill>
        <p:spPr>
          <a:xfrm>
            <a:off x="9639037" y="93701"/>
            <a:ext cx="2552963" cy="2135651"/>
          </a:xfrm>
          <a:prstGeom prst="rect">
            <a:avLst/>
          </a:prstGeom>
        </p:spPr>
      </p:pic>
      <p:pic>
        <p:nvPicPr>
          <p:cNvPr id="11270" name="Picture 6" descr="Service Départemental d'Incendie et de Secours">
            <a:extLst>
              <a:ext uri="{FF2B5EF4-FFF2-40B4-BE49-F238E27FC236}">
                <a16:creationId xmlns:a16="http://schemas.microsoft.com/office/drawing/2014/main" id="{0A034467-6D77-3120-35B4-BD5ED4D13D8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89256" y="3358217"/>
            <a:ext cx="1521344" cy="1733177"/>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Ville de Grenoble | LinkedIn">
            <a:extLst>
              <a:ext uri="{FF2B5EF4-FFF2-40B4-BE49-F238E27FC236}">
                <a16:creationId xmlns:a16="http://schemas.microsoft.com/office/drawing/2014/main" id="{C0880592-BDD6-2C60-DA37-2C3FE028A80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22288" y="3624349"/>
            <a:ext cx="1270000" cy="1270000"/>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Factory fire in Egaleo continues for second day | eKathimerini.com">
            <a:extLst>
              <a:ext uri="{FF2B5EF4-FFF2-40B4-BE49-F238E27FC236}">
                <a16:creationId xmlns:a16="http://schemas.microsoft.com/office/drawing/2014/main" id="{6C851682-F332-E597-9CE8-0B0375157C7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81544" y="5189966"/>
            <a:ext cx="2295721" cy="1434826"/>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72E0DCF4-E0AA-AECA-7FF2-2F9D923CCA22}"/>
              </a:ext>
            </a:extLst>
          </p:cNvPr>
          <p:cNvSpPr txBox="1"/>
          <p:nvPr/>
        </p:nvSpPr>
        <p:spPr>
          <a:xfrm>
            <a:off x="7170662" y="2337998"/>
            <a:ext cx="4584424" cy="369332"/>
          </a:xfrm>
          <a:prstGeom prst="rect">
            <a:avLst/>
          </a:prstGeom>
          <a:noFill/>
        </p:spPr>
        <p:txBody>
          <a:bodyPr wrap="square">
            <a:spAutoFit/>
          </a:bodyPr>
          <a:lstStyle/>
          <a:p>
            <a:r>
              <a:rPr lang="en-GB" dirty="0"/>
              <a:t>ORSEC: Organisation of Civil Security Response</a:t>
            </a:r>
            <a:endParaRPr lang="en-FR" dirty="0"/>
          </a:p>
        </p:txBody>
      </p:sp>
      <p:sp>
        <p:nvSpPr>
          <p:cNvPr id="23" name="TextBox 22">
            <a:extLst>
              <a:ext uri="{FF2B5EF4-FFF2-40B4-BE49-F238E27FC236}">
                <a16:creationId xmlns:a16="http://schemas.microsoft.com/office/drawing/2014/main" id="{586DF981-C71E-99BC-5198-8F93B5F4EC72}"/>
              </a:ext>
            </a:extLst>
          </p:cNvPr>
          <p:cNvSpPr txBox="1"/>
          <p:nvPr/>
        </p:nvSpPr>
        <p:spPr>
          <a:xfrm>
            <a:off x="6285957" y="5151109"/>
            <a:ext cx="1893932" cy="1200329"/>
          </a:xfrm>
          <a:prstGeom prst="rect">
            <a:avLst/>
          </a:prstGeom>
          <a:noFill/>
        </p:spPr>
        <p:txBody>
          <a:bodyPr wrap="square">
            <a:spAutoFit/>
          </a:bodyPr>
          <a:lstStyle/>
          <a:p>
            <a:r>
              <a:rPr lang="en-GB" dirty="0"/>
              <a:t>Discussions with stakeholders (fire service, Local Council, etc.)</a:t>
            </a:r>
            <a:endParaRPr lang="en-FR" dirty="0"/>
          </a:p>
        </p:txBody>
      </p:sp>
      <p:pic>
        <p:nvPicPr>
          <p:cNvPr id="11278" name="Picture 14" descr="Blason de Grenoble-Alpes Métropole">
            <a:extLst>
              <a:ext uri="{FF2B5EF4-FFF2-40B4-BE49-F238E27FC236}">
                <a16:creationId xmlns:a16="http://schemas.microsoft.com/office/drawing/2014/main" id="{40FA32F1-8D8A-734A-47D3-677AB23E37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826000" y="5189966"/>
            <a:ext cx="1270000" cy="127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51083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22B0D9-677C-71E6-6CB5-56CBF801BBF6}"/>
              </a:ext>
            </a:extLst>
          </p:cNvPr>
          <p:cNvSpPr>
            <a:spLocks noGrp="1"/>
          </p:cNvSpPr>
          <p:nvPr>
            <p:ph type="sldNum" sz="quarter" idx="12"/>
          </p:nvPr>
        </p:nvSpPr>
        <p:spPr/>
        <p:txBody>
          <a:bodyPr/>
          <a:lstStyle/>
          <a:p>
            <a:fld id="{5B3189AA-B002-954D-9F97-AE9F16A857C1}" type="slidenum">
              <a:rPr lang="en-FR" smtClean="0"/>
              <a:t>32</a:t>
            </a:fld>
            <a:endParaRPr lang="en-FR" dirty="0"/>
          </a:p>
        </p:txBody>
      </p:sp>
      <p:pic>
        <p:nvPicPr>
          <p:cNvPr id="5" name="Picture 4">
            <a:extLst>
              <a:ext uri="{FF2B5EF4-FFF2-40B4-BE49-F238E27FC236}">
                <a16:creationId xmlns:a16="http://schemas.microsoft.com/office/drawing/2014/main" id="{E34DC127-B104-8A6E-67E4-5986274ADF7E}"/>
              </a:ext>
            </a:extLst>
          </p:cNvPr>
          <p:cNvPicPr>
            <a:picLocks noChangeAspect="1"/>
          </p:cNvPicPr>
          <p:nvPr/>
        </p:nvPicPr>
        <p:blipFill>
          <a:blip r:embed="rId3"/>
          <a:stretch>
            <a:fillRect/>
          </a:stretch>
        </p:blipFill>
        <p:spPr>
          <a:xfrm>
            <a:off x="497985" y="1056786"/>
            <a:ext cx="2235200" cy="4978400"/>
          </a:xfrm>
          <a:prstGeom prst="rect">
            <a:avLst/>
          </a:prstGeom>
        </p:spPr>
      </p:pic>
      <p:sp>
        <p:nvSpPr>
          <p:cNvPr id="6" name="Oval 5">
            <a:extLst>
              <a:ext uri="{FF2B5EF4-FFF2-40B4-BE49-F238E27FC236}">
                <a16:creationId xmlns:a16="http://schemas.microsoft.com/office/drawing/2014/main" id="{14702F48-503E-2BF7-9037-B1B9FDF8BF04}"/>
              </a:ext>
            </a:extLst>
          </p:cNvPr>
          <p:cNvSpPr/>
          <p:nvPr/>
        </p:nvSpPr>
        <p:spPr>
          <a:xfrm>
            <a:off x="747367" y="3849493"/>
            <a:ext cx="1579418" cy="39069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sp>
        <p:nvSpPr>
          <p:cNvPr id="8" name="Espace réservé du contenu 2">
            <a:extLst>
              <a:ext uri="{FF2B5EF4-FFF2-40B4-BE49-F238E27FC236}">
                <a16:creationId xmlns:a16="http://schemas.microsoft.com/office/drawing/2014/main" id="{BB1CD0C2-85CE-F710-BECF-86CAEF8BB057}"/>
              </a:ext>
            </a:extLst>
          </p:cNvPr>
          <p:cNvSpPr txBox="1">
            <a:spLocks/>
          </p:cNvSpPr>
          <p:nvPr/>
        </p:nvSpPr>
        <p:spPr>
          <a:xfrm>
            <a:off x="5986584" y="7278413"/>
            <a:ext cx="5768502" cy="522656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1480" lvl="1" indent="0">
              <a:buFont typeface="Arial" panose="020B0604020202020204" pitchFamily="34" charset="0"/>
              <a:buNone/>
            </a:pPr>
            <a:endParaRPr lang="en-GB" dirty="0"/>
          </a:p>
          <a:p>
            <a:pPr marL="571500" indent="-457200"/>
            <a:r>
              <a:rPr lang="en-GB" dirty="0"/>
              <a:t>Hossein infrastructure, </a:t>
            </a:r>
            <a:r>
              <a:rPr lang="en-GB" dirty="0" err="1"/>
              <a:t>Rouba</a:t>
            </a:r>
            <a:r>
              <a:rPr lang="en-GB" dirty="0"/>
              <a:t>, </a:t>
            </a:r>
            <a:r>
              <a:rPr lang="en-GB" dirty="0" err="1"/>
              <a:t>Flavien</a:t>
            </a:r>
            <a:endParaRPr lang="en-GB" dirty="0"/>
          </a:p>
          <a:p>
            <a:pPr marL="571500" indent="-457200"/>
            <a:r>
              <a:rPr lang="en-GB" dirty="0">
                <a:solidFill>
                  <a:srgbClr val="FF0000"/>
                </a:solidFill>
              </a:rPr>
              <a:t>Work with stakeholders, estimate building heights, Lidar</a:t>
            </a:r>
          </a:p>
          <a:p>
            <a:pPr marL="1028700" lvl="1" indent="-457200"/>
            <a:endParaRPr lang="en-GB" dirty="0"/>
          </a:p>
          <a:p>
            <a:pPr marL="571500" indent="-457200"/>
            <a:endParaRPr lang="en-GB" dirty="0"/>
          </a:p>
        </p:txBody>
      </p:sp>
      <p:pic>
        <p:nvPicPr>
          <p:cNvPr id="23" name="Picture 22">
            <a:extLst>
              <a:ext uri="{FF2B5EF4-FFF2-40B4-BE49-F238E27FC236}">
                <a16:creationId xmlns:a16="http://schemas.microsoft.com/office/drawing/2014/main" id="{9E138B7B-D66F-85BF-67A6-F6EE50CB16B1}"/>
              </a:ext>
            </a:extLst>
          </p:cNvPr>
          <p:cNvPicPr>
            <a:picLocks noChangeAspect="1"/>
          </p:cNvPicPr>
          <p:nvPr/>
        </p:nvPicPr>
        <p:blipFill>
          <a:blip r:embed="rId4"/>
          <a:stretch>
            <a:fillRect/>
          </a:stretch>
        </p:blipFill>
        <p:spPr>
          <a:xfrm>
            <a:off x="8567270" y="2249894"/>
            <a:ext cx="3536950" cy="2502173"/>
          </a:xfrm>
          <a:prstGeom prst="rect">
            <a:avLst/>
          </a:prstGeom>
        </p:spPr>
      </p:pic>
      <p:sp>
        <p:nvSpPr>
          <p:cNvPr id="25" name="TextBox 24">
            <a:extLst>
              <a:ext uri="{FF2B5EF4-FFF2-40B4-BE49-F238E27FC236}">
                <a16:creationId xmlns:a16="http://schemas.microsoft.com/office/drawing/2014/main" id="{61359EA1-547B-A9F0-FD4B-04D8FFD1CEC3}"/>
              </a:ext>
            </a:extLst>
          </p:cNvPr>
          <p:cNvSpPr txBox="1"/>
          <p:nvPr/>
        </p:nvSpPr>
        <p:spPr>
          <a:xfrm>
            <a:off x="9320149" y="4733803"/>
            <a:ext cx="2895076" cy="1107996"/>
          </a:xfrm>
          <a:prstGeom prst="rect">
            <a:avLst/>
          </a:prstGeom>
          <a:noFill/>
        </p:spPr>
        <p:txBody>
          <a:bodyPr wrap="square">
            <a:spAutoFit/>
          </a:bodyPr>
          <a:lstStyle/>
          <a:p>
            <a:r>
              <a:rPr lang="en-GB" sz="1600" dirty="0">
                <a:effectLst/>
                <a:latin typeface="Times New Roman" panose="02020603050405020304" pitchFamily="18" charset="0"/>
              </a:rPr>
              <a:t>Spatial distribution of the debris height in Beirut for a seismic scenario of PGA = 0.5 g. </a:t>
            </a:r>
          </a:p>
          <a:p>
            <a:endParaRPr lang="en-GB" dirty="0">
              <a:effectLst/>
              <a:latin typeface="Times New Roman" panose="02020603050405020304" pitchFamily="18" charset="0"/>
            </a:endParaRPr>
          </a:p>
        </p:txBody>
      </p:sp>
      <p:pic>
        <p:nvPicPr>
          <p:cNvPr id="14338" name="Picture 2" descr="FlamMap62">
            <a:extLst>
              <a:ext uri="{FF2B5EF4-FFF2-40B4-BE49-F238E27FC236}">
                <a16:creationId xmlns:a16="http://schemas.microsoft.com/office/drawing/2014/main" id="{D5708C98-6472-5990-F165-B2656128FB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8010" y="234985"/>
            <a:ext cx="2723683" cy="1643602"/>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A94FC433-CAE7-0C3F-732F-1420F6979FC2}"/>
              </a:ext>
            </a:extLst>
          </p:cNvPr>
          <p:cNvSpPr txBox="1"/>
          <p:nvPr/>
        </p:nvSpPr>
        <p:spPr>
          <a:xfrm>
            <a:off x="2748010" y="2070105"/>
            <a:ext cx="2663575" cy="738664"/>
          </a:xfrm>
          <a:prstGeom prst="rect">
            <a:avLst/>
          </a:prstGeom>
          <a:noFill/>
        </p:spPr>
        <p:txBody>
          <a:bodyPr wrap="square" rtlCol="0">
            <a:spAutoFit/>
          </a:bodyPr>
          <a:lstStyle/>
          <a:p>
            <a:r>
              <a:rPr lang="en-FR" sz="1400" dirty="0"/>
              <a:t>FlamMap </a:t>
            </a:r>
            <a:r>
              <a:rPr lang="en-GB" sz="1400" dirty="0"/>
              <a:t>https://</a:t>
            </a:r>
            <a:r>
              <a:rPr lang="en-GB" sz="1400" dirty="0" err="1"/>
              <a:t>research.fs.usda.gov</a:t>
            </a:r>
            <a:r>
              <a:rPr lang="en-GB" sz="1400" dirty="0"/>
              <a:t>/</a:t>
            </a:r>
            <a:r>
              <a:rPr lang="en-GB" sz="1400" dirty="0" err="1"/>
              <a:t>firelab</a:t>
            </a:r>
            <a:r>
              <a:rPr lang="en-GB" sz="1400" dirty="0"/>
              <a:t>/projects/</a:t>
            </a:r>
            <a:r>
              <a:rPr lang="en-GB" sz="1400" dirty="0" err="1"/>
              <a:t>flammap</a:t>
            </a:r>
            <a:endParaRPr lang="en-FR" sz="1400" dirty="0"/>
          </a:p>
        </p:txBody>
      </p:sp>
      <p:pic>
        <p:nvPicPr>
          <p:cNvPr id="27" name="Picture 26">
            <a:extLst>
              <a:ext uri="{FF2B5EF4-FFF2-40B4-BE49-F238E27FC236}">
                <a16:creationId xmlns:a16="http://schemas.microsoft.com/office/drawing/2014/main" id="{308F3940-1005-B51F-5FF9-B9A869452562}"/>
              </a:ext>
            </a:extLst>
          </p:cNvPr>
          <p:cNvPicPr>
            <a:picLocks noChangeAspect="1"/>
          </p:cNvPicPr>
          <p:nvPr/>
        </p:nvPicPr>
        <p:blipFill>
          <a:blip r:embed="rId6"/>
          <a:stretch>
            <a:fillRect/>
          </a:stretch>
        </p:blipFill>
        <p:spPr>
          <a:xfrm>
            <a:off x="5671249" y="4461361"/>
            <a:ext cx="2678084" cy="1091071"/>
          </a:xfrm>
          <a:prstGeom prst="rect">
            <a:avLst/>
          </a:prstGeom>
        </p:spPr>
      </p:pic>
      <p:sp>
        <p:nvSpPr>
          <p:cNvPr id="29" name="TextBox 28">
            <a:extLst>
              <a:ext uri="{FF2B5EF4-FFF2-40B4-BE49-F238E27FC236}">
                <a16:creationId xmlns:a16="http://schemas.microsoft.com/office/drawing/2014/main" id="{E012FEC3-65A9-B9FD-0FA8-14BCA4221608}"/>
              </a:ext>
            </a:extLst>
          </p:cNvPr>
          <p:cNvSpPr txBox="1"/>
          <p:nvPr/>
        </p:nvSpPr>
        <p:spPr>
          <a:xfrm>
            <a:off x="4804107" y="5816998"/>
            <a:ext cx="4686530" cy="1061829"/>
          </a:xfrm>
          <a:prstGeom prst="rect">
            <a:avLst/>
          </a:prstGeom>
          <a:noFill/>
        </p:spPr>
        <p:txBody>
          <a:bodyPr wrap="square" rtlCol="0">
            <a:spAutoFit/>
          </a:bodyPr>
          <a:lstStyle/>
          <a:p>
            <a:r>
              <a:rPr lang="en-GB" sz="1050" dirty="0" err="1"/>
              <a:t>Rouba</a:t>
            </a:r>
            <a:r>
              <a:rPr lang="en-GB" sz="1050" dirty="0"/>
              <a:t> Iskandar; Bilal Al </a:t>
            </a:r>
            <a:r>
              <a:rPr lang="en-GB" sz="1050" dirty="0" err="1"/>
              <a:t>Tfaily</a:t>
            </a:r>
            <a:r>
              <a:rPr lang="en-GB" sz="1050" dirty="0"/>
              <a:t>; Cécile </a:t>
            </a:r>
            <a:r>
              <a:rPr lang="en-GB" sz="1050" dirty="0" err="1"/>
              <a:t>Cornou</a:t>
            </a:r>
            <a:r>
              <a:rPr lang="en-GB" sz="1050" dirty="0"/>
              <a:t>; Pierre-Yves Bard; Bertrand </a:t>
            </a:r>
            <a:r>
              <a:rPr lang="en-GB" sz="1050" dirty="0" err="1"/>
              <a:t>Guillier</a:t>
            </a:r>
            <a:r>
              <a:rPr lang="en-GB" sz="1050" dirty="0"/>
              <a:t>; Jacques </a:t>
            </a:r>
            <a:r>
              <a:rPr lang="en-GB" sz="1050" dirty="0" err="1"/>
              <a:t>Harb</a:t>
            </a:r>
            <a:r>
              <a:rPr lang="en-GB" sz="1050" dirty="0"/>
              <a:t>; Pascal Lacroix; Jocelyne </a:t>
            </a:r>
            <a:r>
              <a:rPr lang="en-GB" sz="1050" dirty="0" err="1"/>
              <a:t>Adjizian</a:t>
            </a:r>
            <a:r>
              <a:rPr lang="en-GB" sz="1050" dirty="0"/>
              <a:t>-Gérard; Elise Beck; Julie Dugdale; Christelle Salameh; Nada </a:t>
            </a:r>
            <a:r>
              <a:rPr lang="en-GB" sz="1050" dirty="0" err="1"/>
              <a:t>Saliba</a:t>
            </a:r>
            <a:r>
              <a:rPr lang="en-GB" sz="1050" dirty="0"/>
              <a:t>; Rita </a:t>
            </a:r>
            <a:r>
              <a:rPr lang="en-GB" sz="1050" dirty="0" err="1"/>
              <a:t>Zaarour</a:t>
            </a:r>
            <a:r>
              <a:rPr lang="en-GB" sz="1050" dirty="0"/>
              <a:t>. “Estimating urban seismic damages and debris at the building-level: Application to the city of Beirut, Lebanon”. </a:t>
            </a:r>
            <a:r>
              <a:rPr lang="en-GB" sz="1050" i="1" dirty="0"/>
              <a:t>Bulletin of Earthquake Engineering</a:t>
            </a:r>
            <a:r>
              <a:rPr lang="en-GB" sz="1050" dirty="0"/>
              <a:t>. September 2023. Springer. https://</a:t>
            </a:r>
            <a:r>
              <a:rPr lang="en-GB" sz="1050" dirty="0" err="1"/>
              <a:t>doi.org</a:t>
            </a:r>
            <a:r>
              <a:rPr lang="en-GB" sz="1050" dirty="0"/>
              <a:t>/10.1007/s10518-023-01768-x.</a:t>
            </a:r>
            <a:endParaRPr lang="en-FR" sz="1050" dirty="0"/>
          </a:p>
        </p:txBody>
      </p:sp>
      <p:sp>
        <p:nvSpPr>
          <p:cNvPr id="30" name="TextBox 29">
            <a:extLst>
              <a:ext uri="{FF2B5EF4-FFF2-40B4-BE49-F238E27FC236}">
                <a16:creationId xmlns:a16="http://schemas.microsoft.com/office/drawing/2014/main" id="{6E3DAA74-631D-1B63-2E7C-5E504E55FCED}"/>
              </a:ext>
            </a:extLst>
          </p:cNvPr>
          <p:cNvSpPr txBox="1"/>
          <p:nvPr/>
        </p:nvSpPr>
        <p:spPr>
          <a:xfrm>
            <a:off x="5114277" y="5501031"/>
            <a:ext cx="3602140" cy="338554"/>
          </a:xfrm>
          <a:prstGeom prst="rect">
            <a:avLst/>
          </a:prstGeom>
          <a:noFill/>
        </p:spPr>
        <p:txBody>
          <a:bodyPr wrap="none" rtlCol="0">
            <a:spAutoFit/>
          </a:bodyPr>
          <a:lstStyle/>
          <a:p>
            <a:r>
              <a:rPr lang="en-FR" sz="1600" dirty="0"/>
              <a:t>Debris calculation model for earthquakes</a:t>
            </a:r>
          </a:p>
        </p:txBody>
      </p:sp>
      <p:pic>
        <p:nvPicPr>
          <p:cNvPr id="14340" name="Picture 4" descr="1999 Athens earthquake Athens gemecd">
            <a:extLst>
              <a:ext uri="{FF2B5EF4-FFF2-40B4-BE49-F238E27FC236}">
                <a16:creationId xmlns:a16="http://schemas.microsoft.com/office/drawing/2014/main" id="{D1C26E21-AADD-F77F-E70D-572088927AE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88342" y="3020834"/>
            <a:ext cx="2505306" cy="1817146"/>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15291215-561C-0FF9-B14B-17888D6DC1CA}"/>
              </a:ext>
            </a:extLst>
          </p:cNvPr>
          <p:cNvSpPr txBox="1"/>
          <p:nvPr/>
        </p:nvSpPr>
        <p:spPr>
          <a:xfrm>
            <a:off x="2717992" y="4802845"/>
            <a:ext cx="2482924" cy="369332"/>
          </a:xfrm>
          <a:prstGeom prst="rect">
            <a:avLst/>
          </a:prstGeom>
          <a:noFill/>
        </p:spPr>
        <p:txBody>
          <a:bodyPr wrap="none" rtlCol="0">
            <a:spAutoFit/>
          </a:bodyPr>
          <a:lstStyle/>
          <a:p>
            <a:r>
              <a:rPr lang="en-GB" b="0" dirty="0">
                <a:effectLst/>
              </a:rPr>
              <a:t>1999 Athens earthquake</a:t>
            </a:r>
          </a:p>
        </p:txBody>
      </p:sp>
      <p:pic>
        <p:nvPicPr>
          <p:cNvPr id="14342" name="Picture 6">
            <a:extLst>
              <a:ext uri="{FF2B5EF4-FFF2-40B4-BE49-F238E27FC236}">
                <a16:creationId xmlns:a16="http://schemas.microsoft.com/office/drawing/2014/main" id="{BC8ECD5A-E25C-63C6-22A1-497A0E755FC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20149" y="36394"/>
            <a:ext cx="2784071" cy="1862772"/>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0C4BB3BD-1C6F-9569-B7C0-5ABBFC3DFBE5}"/>
              </a:ext>
            </a:extLst>
          </p:cNvPr>
          <p:cNvSpPr txBox="1"/>
          <p:nvPr/>
        </p:nvSpPr>
        <p:spPr>
          <a:xfrm>
            <a:off x="9260041" y="1867755"/>
            <a:ext cx="2588850" cy="369332"/>
          </a:xfrm>
          <a:prstGeom prst="rect">
            <a:avLst/>
          </a:prstGeom>
          <a:noFill/>
        </p:spPr>
        <p:txBody>
          <a:bodyPr wrap="none" rtlCol="0">
            <a:spAutoFit/>
          </a:bodyPr>
          <a:lstStyle/>
          <a:p>
            <a:r>
              <a:rPr lang="en-FR" dirty="0"/>
              <a:t>Flood </a:t>
            </a:r>
            <a:r>
              <a:rPr lang="en-GB" dirty="0"/>
              <a:t>Sant </a:t>
            </a:r>
            <a:r>
              <a:rPr lang="en-GB" dirty="0" err="1"/>
              <a:t>Llorenç</a:t>
            </a:r>
            <a:r>
              <a:rPr lang="en-GB" dirty="0"/>
              <a:t>, Spain</a:t>
            </a:r>
            <a:endParaRPr lang="en-FR" dirty="0"/>
          </a:p>
        </p:txBody>
      </p:sp>
      <p:pic>
        <p:nvPicPr>
          <p:cNvPr id="35" name="Picture 34">
            <a:extLst>
              <a:ext uri="{FF2B5EF4-FFF2-40B4-BE49-F238E27FC236}">
                <a16:creationId xmlns:a16="http://schemas.microsoft.com/office/drawing/2014/main" id="{062AC563-FCAF-6FB6-0493-4C7128C0EAE1}"/>
              </a:ext>
            </a:extLst>
          </p:cNvPr>
          <p:cNvPicPr>
            <a:picLocks noChangeAspect="1"/>
          </p:cNvPicPr>
          <p:nvPr/>
        </p:nvPicPr>
        <p:blipFill>
          <a:blip r:embed="rId9"/>
          <a:stretch>
            <a:fillRect/>
          </a:stretch>
        </p:blipFill>
        <p:spPr>
          <a:xfrm>
            <a:off x="2230161" y="5980227"/>
            <a:ext cx="2527300" cy="774700"/>
          </a:xfrm>
          <a:prstGeom prst="rect">
            <a:avLst/>
          </a:prstGeom>
        </p:spPr>
      </p:pic>
      <p:pic>
        <p:nvPicPr>
          <p:cNvPr id="36" name="Picture 35" descr="A map of a flooded area&#10;&#10;AI-generated content may be incorrect.">
            <a:extLst>
              <a:ext uri="{FF2B5EF4-FFF2-40B4-BE49-F238E27FC236}">
                <a16:creationId xmlns:a16="http://schemas.microsoft.com/office/drawing/2014/main" id="{0C6BF9F2-451F-EF4C-D83A-3E8834EFE856}"/>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671248" y="158857"/>
            <a:ext cx="2678085" cy="3787127"/>
          </a:xfrm>
          <a:prstGeom prst="rect">
            <a:avLst/>
          </a:prstGeom>
          <a:noFill/>
          <a:ln>
            <a:noFill/>
          </a:ln>
        </p:spPr>
      </p:pic>
      <p:sp>
        <p:nvSpPr>
          <p:cNvPr id="38" name="TextBox 37">
            <a:extLst>
              <a:ext uri="{FF2B5EF4-FFF2-40B4-BE49-F238E27FC236}">
                <a16:creationId xmlns:a16="http://schemas.microsoft.com/office/drawing/2014/main" id="{5AF69482-50BE-54DA-D037-CE4D7D05CA43}"/>
              </a:ext>
            </a:extLst>
          </p:cNvPr>
          <p:cNvSpPr txBox="1"/>
          <p:nvPr/>
        </p:nvSpPr>
        <p:spPr>
          <a:xfrm>
            <a:off x="5572139" y="3868676"/>
            <a:ext cx="3337984" cy="646331"/>
          </a:xfrm>
          <a:prstGeom prst="rect">
            <a:avLst/>
          </a:prstGeom>
          <a:noFill/>
        </p:spPr>
        <p:txBody>
          <a:bodyPr wrap="square">
            <a:spAutoFit/>
          </a:bodyPr>
          <a:lstStyle/>
          <a:p>
            <a:r>
              <a:rPr lang="en-GB" sz="1200" dirty="0"/>
              <a:t>Modelled water depth and recorded impacts during the Es </a:t>
            </a:r>
            <a:r>
              <a:rPr lang="en-GB" sz="1200" dirty="0" err="1"/>
              <a:t>Mercadal</a:t>
            </a:r>
            <a:r>
              <a:rPr lang="en-GB" sz="1200" dirty="0"/>
              <a:t> flood event, 15 August 2024</a:t>
            </a:r>
          </a:p>
        </p:txBody>
      </p:sp>
    </p:spTree>
    <p:extLst>
      <p:ext uri="{BB962C8B-B14F-4D97-AF65-F5344CB8AC3E}">
        <p14:creationId xmlns:p14="http://schemas.microsoft.com/office/powerpoint/2010/main" val="25874206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22B0D9-677C-71E6-6CB5-56CBF801BBF6}"/>
              </a:ext>
            </a:extLst>
          </p:cNvPr>
          <p:cNvSpPr>
            <a:spLocks noGrp="1"/>
          </p:cNvSpPr>
          <p:nvPr>
            <p:ph type="sldNum" sz="quarter" idx="12"/>
          </p:nvPr>
        </p:nvSpPr>
        <p:spPr/>
        <p:txBody>
          <a:bodyPr/>
          <a:lstStyle/>
          <a:p>
            <a:fld id="{5B3189AA-B002-954D-9F97-AE9F16A857C1}" type="slidenum">
              <a:rPr lang="en-FR" smtClean="0"/>
              <a:t>33</a:t>
            </a:fld>
            <a:endParaRPr lang="en-FR"/>
          </a:p>
        </p:txBody>
      </p:sp>
      <p:pic>
        <p:nvPicPr>
          <p:cNvPr id="5" name="Picture 4">
            <a:extLst>
              <a:ext uri="{FF2B5EF4-FFF2-40B4-BE49-F238E27FC236}">
                <a16:creationId xmlns:a16="http://schemas.microsoft.com/office/drawing/2014/main" id="{E34DC127-B104-8A6E-67E4-5986274ADF7E}"/>
              </a:ext>
            </a:extLst>
          </p:cNvPr>
          <p:cNvPicPr>
            <a:picLocks noChangeAspect="1"/>
          </p:cNvPicPr>
          <p:nvPr/>
        </p:nvPicPr>
        <p:blipFill>
          <a:blip r:embed="rId3"/>
          <a:stretch>
            <a:fillRect/>
          </a:stretch>
        </p:blipFill>
        <p:spPr>
          <a:xfrm>
            <a:off x="497840" y="1056178"/>
            <a:ext cx="2235200" cy="4978400"/>
          </a:xfrm>
          <a:prstGeom prst="rect">
            <a:avLst/>
          </a:prstGeom>
        </p:spPr>
      </p:pic>
      <p:sp>
        <p:nvSpPr>
          <p:cNvPr id="6" name="Oval 5">
            <a:extLst>
              <a:ext uri="{FF2B5EF4-FFF2-40B4-BE49-F238E27FC236}">
                <a16:creationId xmlns:a16="http://schemas.microsoft.com/office/drawing/2014/main" id="{14702F48-503E-2BF7-9037-B1B9FDF8BF04}"/>
              </a:ext>
            </a:extLst>
          </p:cNvPr>
          <p:cNvSpPr/>
          <p:nvPr/>
        </p:nvSpPr>
        <p:spPr>
          <a:xfrm>
            <a:off x="663402" y="4496058"/>
            <a:ext cx="1579418" cy="474222"/>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sp>
        <p:nvSpPr>
          <p:cNvPr id="8" name="Espace réservé du contenu 2">
            <a:extLst>
              <a:ext uri="{FF2B5EF4-FFF2-40B4-BE49-F238E27FC236}">
                <a16:creationId xmlns:a16="http://schemas.microsoft.com/office/drawing/2014/main" id="{BB1CD0C2-85CE-F710-BECF-86CAEF8BB057}"/>
              </a:ext>
            </a:extLst>
          </p:cNvPr>
          <p:cNvSpPr txBox="1">
            <a:spLocks/>
          </p:cNvSpPr>
          <p:nvPr/>
        </p:nvSpPr>
        <p:spPr>
          <a:xfrm>
            <a:off x="5986584" y="7278413"/>
            <a:ext cx="5768502" cy="522656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1480" lvl="1" indent="0">
              <a:buFont typeface="Arial" panose="020B0604020202020204" pitchFamily="34" charset="0"/>
              <a:buNone/>
            </a:pPr>
            <a:endParaRPr lang="en-GB" dirty="0"/>
          </a:p>
          <a:p>
            <a:pPr marL="571500" indent="-457200"/>
            <a:r>
              <a:rPr lang="en-GB" dirty="0"/>
              <a:t>Hossein infrastructure, </a:t>
            </a:r>
            <a:r>
              <a:rPr lang="en-GB" dirty="0" err="1"/>
              <a:t>Rouba</a:t>
            </a:r>
            <a:r>
              <a:rPr lang="en-GB" dirty="0"/>
              <a:t>, </a:t>
            </a:r>
            <a:r>
              <a:rPr lang="en-GB" dirty="0" err="1"/>
              <a:t>Flavien</a:t>
            </a:r>
            <a:endParaRPr lang="en-GB" dirty="0"/>
          </a:p>
          <a:p>
            <a:pPr marL="571500" indent="-457200"/>
            <a:r>
              <a:rPr lang="en-GB" dirty="0">
                <a:solidFill>
                  <a:srgbClr val="FF0000"/>
                </a:solidFill>
              </a:rPr>
              <a:t>Work with stakeholders, estimate building heights, Lidar</a:t>
            </a:r>
          </a:p>
          <a:p>
            <a:pPr marL="1028700" lvl="1" indent="-457200"/>
            <a:endParaRPr lang="en-GB" dirty="0"/>
          </a:p>
          <a:p>
            <a:pPr marL="571500" indent="-457200"/>
            <a:endParaRPr lang="en-GB" dirty="0"/>
          </a:p>
        </p:txBody>
      </p:sp>
      <p:pic>
        <p:nvPicPr>
          <p:cNvPr id="4" name="Picture 3">
            <a:extLst>
              <a:ext uri="{FF2B5EF4-FFF2-40B4-BE49-F238E27FC236}">
                <a16:creationId xmlns:a16="http://schemas.microsoft.com/office/drawing/2014/main" id="{66AE789F-42D1-3F2F-4771-80A4C9F09F25}"/>
              </a:ext>
            </a:extLst>
          </p:cNvPr>
          <p:cNvPicPr>
            <a:picLocks noChangeAspect="1"/>
          </p:cNvPicPr>
          <p:nvPr/>
        </p:nvPicPr>
        <p:blipFill>
          <a:blip r:embed="rId4"/>
          <a:stretch>
            <a:fillRect/>
          </a:stretch>
        </p:blipFill>
        <p:spPr>
          <a:xfrm>
            <a:off x="2468687" y="187521"/>
            <a:ext cx="3873090" cy="1828720"/>
          </a:xfrm>
          <a:prstGeom prst="rect">
            <a:avLst/>
          </a:prstGeom>
        </p:spPr>
      </p:pic>
      <p:sp>
        <p:nvSpPr>
          <p:cNvPr id="7" name="TextBox 6">
            <a:extLst>
              <a:ext uri="{FF2B5EF4-FFF2-40B4-BE49-F238E27FC236}">
                <a16:creationId xmlns:a16="http://schemas.microsoft.com/office/drawing/2014/main" id="{E56DCB07-7B9C-E271-19F4-0112EF1190B5}"/>
              </a:ext>
            </a:extLst>
          </p:cNvPr>
          <p:cNvSpPr txBox="1"/>
          <p:nvPr/>
        </p:nvSpPr>
        <p:spPr>
          <a:xfrm>
            <a:off x="3404875" y="2006895"/>
            <a:ext cx="2035237" cy="369332"/>
          </a:xfrm>
          <a:prstGeom prst="rect">
            <a:avLst/>
          </a:prstGeom>
          <a:noFill/>
        </p:spPr>
        <p:txBody>
          <a:bodyPr wrap="none" rtlCol="0">
            <a:spAutoFit/>
          </a:bodyPr>
          <a:lstStyle/>
          <a:p>
            <a:r>
              <a:rPr lang="en-FR" dirty="0"/>
              <a:t>Witness statements</a:t>
            </a:r>
          </a:p>
        </p:txBody>
      </p:sp>
      <p:pic>
        <p:nvPicPr>
          <p:cNvPr id="14" name="Picture 13">
            <a:extLst>
              <a:ext uri="{FF2B5EF4-FFF2-40B4-BE49-F238E27FC236}">
                <a16:creationId xmlns:a16="http://schemas.microsoft.com/office/drawing/2014/main" id="{50144F92-C6D2-F315-D440-D9FC33636490}"/>
              </a:ext>
            </a:extLst>
          </p:cNvPr>
          <p:cNvPicPr>
            <a:picLocks noChangeAspect="1"/>
          </p:cNvPicPr>
          <p:nvPr/>
        </p:nvPicPr>
        <p:blipFill>
          <a:blip r:embed="rId5"/>
          <a:stretch>
            <a:fillRect/>
          </a:stretch>
        </p:blipFill>
        <p:spPr>
          <a:xfrm>
            <a:off x="7926851" y="61139"/>
            <a:ext cx="2953630" cy="3143109"/>
          </a:xfrm>
          <a:prstGeom prst="rect">
            <a:avLst/>
          </a:prstGeom>
        </p:spPr>
      </p:pic>
      <p:pic>
        <p:nvPicPr>
          <p:cNvPr id="23" name="Picture 22">
            <a:extLst>
              <a:ext uri="{FF2B5EF4-FFF2-40B4-BE49-F238E27FC236}">
                <a16:creationId xmlns:a16="http://schemas.microsoft.com/office/drawing/2014/main" id="{3A86AA38-DDDD-23A7-4A6A-BF934FF71C4C}"/>
              </a:ext>
            </a:extLst>
          </p:cNvPr>
          <p:cNvPicPr>
            <a:picLocks noChangeAspect="1"/>
          </p:cNvPicPr>
          <p:nvPr/>
        </p:nvPicPr>
        <p:blipFill>
          <a:blip r:embed="rId6"/>
          <a:stretch>
            <a:fillRect/>
          </a:stretch>
        </p:blipFill>
        <p:spPr>
          <a:xfrm>
            <a:off x="9755105" y="1708079"/>
            <a:ext cx="2436895" cy="2551411"/>
          </a:xfrm>
          <a:prstGeom prst="rect">
            <a:avLst/>
          </a:prstGeom>
        </p:spPr>
      </p:pic>
      <p:pic>
        <p:nvPicPr>
          <p:cNvPr id="25" name="Picture 24">
            <a:extLst>
              <a:ext uri="{FF2B5EF4-FFF2-40B4-BE49-F238E27FC236}">
                <a16:creationId xmlns:a16="http://schemas.microsoft.com/office/drawing/2014/main" id="{9C45F608-B5E9-2BAE-8EF3-341E54898D2E}"/>
              </a:ext>
            </a:extLst>
          </p:cNvPr>
          <p:cNvPicPr>
            <a:picLocks noChangeAspect="1"/>
          </p:cNvPicPr>
          <p:nvPr/>
        </p:nvPicPr>
        <p:blipFill>
          <a:blip r:embed="rId7"/>
          <a:stretch>
            <a:fillRect/>
          </a:stretch>
        </p:blipFill>
        <p:spPr>
          <a:xfrm>
            <a:off x="7738898" y="3440744"/>
            <a:ext cx="2900051" cy="2593834"/>
          </a:xfrm>
          <a:prstGeom prst="rect">
            <a:avLst/>
          </a:prstGeom>
        </p:spPr>
      </p:pic>
      <p:sp>
        <p:nvSpPr>
          <p:cNvPr id="26" name="TextBox 25">
            <a:extLst>
              <a:ext uri="{FF2B5EF4-FFF2-40B4-BE49-F238E27FC236}">
                <a16:creationId xmlns:a16="http://schemas.microsoft.com/office/drawing/2014/main" id="{E5206C13-59F5-BFB7-6EA5-DEB51799F0CC}"/>
              </a:ext>
            </a:extLst>
          </p:cNvPr>
          <p:cNvSpPr txBox="1"/>
          <p:nvPr/>
        </p:nvSpPr>
        <p:spPr>
          <a:xfrm>
            <a:off x="8190086" y="2191561"/>
            <a:ext cx="902298" cy="369332"/>
          </a:xfrm>
          <a:prstGeom prst="rect">
            <a:avLst/>
          </a:prstGeom>
          <a:noFill/>
        </p:spPr>
        <p:txBody>
          <a:bodyPr wrap="none" rtlCol="0">
            <a:spAutoFit/>
          </a:bodyPr>
          <a:lstStyle/>
          <a:p>
            <a:r>
              <a:rPr lang="en-FR" dirty="0"/>
              <a:t>Surveys</a:t>
            </a:r>
          </a:p>
        </p:txBody>
      </p:sp>
      <p:pic>
        <p:nvPicPr>
          <p:cNvPr id="28" name="Picture 27">
            <a:extLst>
              <a:ext uri="{FF2B5EF4-FFF2-40B4-BE49-F238E27FC236}">
                <a16:creationId xmlns:a16="http://schemas.microsoft.com/office/drawing/2014/main" id="{A1C944C8-495C-044C-9CBA-3ED7EB2B3A94}"/>
              </a:ext>
            </a:extLst>
          </p:cNvPr>
          <p:cNvPicPr>
            <a:picLocks noChangeAspect="1"/>
          </p:cNvPicPr>
          <p:nvPr/>
        </p:nvPicPr>
        <p:blipFill>
          <a:blip r:embed="rId8"/>
          <a:stretch>
            <a:fillRect/>
          </a:stretch>
        </p:blipFill>
        <p:spPr>
          <a:xfrm>
            <a:off x="2788334" y="2814438"/>
            <a:ext cx="2223984" cy="1918731"/>
          </a:xfrm>
          <a:prstGeom prst="rect">
            <a:avLst/>
          </a:prstGeom>
        </p:spPr>
      </p:pic>
      <p:sp>
        <p:nvSpPr>
          <p:cNvPr id="29" name="TextBox 28">
            <a:extLst>
              <a:ext uri="{FF2B5EF4-FFF2-40B4-BE49-F238E27FC236}">
                <a16:creationId xmlns:a16="http://schemas.microsoft.com/office/drawing/2014/main" id="{2501E910-DFB4-D046-2603-531E920695CD}"/>
              </a:ext>
            </a:extLst>
          </p:cNvPr>
          <p:cNvSpPr txBox="1"/>
          <p:nvPr/>
        </p:nvSpPr>
        <p:spPr>
          <a:xfrm>
            <a:off x="3205622" y="4714476"/>
            <a:ext cx="1216872" cy="369332"/>
          </a:xfrm>
          <a:prstGeom prst="rect">
            <a:avLst/>
          </a:prstGeom>
          <a:noFill/>
        </p:spPr>
        <p:txBody>
          <a:bodyPr wrap="none" rtlCol="0">
            <a:spAutoFit/>
          </a:bodyPr>
          <a:lstStyle/>
          <a:p>
            <a:r>
              <a:rPr lang="en-FR" dirty="0"/>
              <a:t>Video Data</a:t>
            </a:r>
          </a:p>
        </p:txBody>
      </p:sp>
      <p:pic>
        <p:nvPicPr>
          <p:cNvPr id="32" name="Picture 31">
            <a:extLst>
              <a:ext uri="{FF2B5EF4-FFF2-40B4-BE49-F238E27FC236}">
                <a16:creationId xmlns:a16="http://schemas.microsoft.com/office/drawing/2014/main" id="{8249AAD1-6115-1E00-B021-A87C2E319C02}"/>
              </a:ext>
            </a:extLst>
          </p:cNvPr>
          <p:cNvPicPr>
            <a:picLocks noChangeAspect="1"/>
          </p:cNvPicPr>
          <p:nvPr/>
        </p:nvPicPr>
        <p:blipFill>
          <a:blip r:embed="rId9"/>
          <a:stretch>
            <a:fillRect/>
          </a:stretch>
        </p:blipFill>
        <p:spPr>
          <a:xfrm>
            <a:off x="2788883" y="5047894"/>
            <a:ext cx="2722276" cy="1437920"/>
          </a:xfrm>
          <a:prstGeom prst="rect">
            <a:avLst/>
          </a:prstGeom>
        </p:spPr>
      </p:pic>
      <p:sp>
        <p:nvSpPr>
          <p:cNvPr id="33" name="TextBox 32">
            <a:extLst>
              <a:ext uri="{FF2B5EF4-FFF2-40B4-BE49-F238E27FC236}">
                <a16:creationId xmlns:a16="http://schemas.microsoft.com/office/drawing/2014/main" id="{2088450D-3292-6275-4171-21F2C908A395}"/>
              </a:ext>
            </a:extLst>
          </p:cNvPr>
          <p:cNvSpPr txBox="1"/>
          <p:nvPr/>
        </p:nvSpPr>
        <p:spPr>
          <a:xfrm>
            <a:off x="3489840" y="6412157"/>
            <a:ext cx="1320361" cy="369332"/>
          </a:xfrm>
          <a:prstGeom prst="rect">
            <a:avLst/>
          </a:prstGeom>
          <a:noFill/>
        </p:spPr>
        <p:txBody>
          <a:bodyPr wrap="none" rtlCol="0">
            <a:spAutoFit/>
          </a:bodyPr>
          <a:lstStyle/>
          <a:p>
            <a:r>
              <a:rPr lang="en-FR" dirty="0"/>
              <a:t>Publications</a:t>
            </a:r>
          </a:p>
        </p:txBody>
      </p:sp>
      <p:pic>
        <p:nvPicPr>
          <p:cNvPr id="18436" name="Picture 4" descr="Migrant deaths at sea: Spanish firefighters on trial for rescuing refugees  at sea | Spain | EL PAÍS English">
            <a:extLst>
              <a:ext uri="{FF2B5EF4-FFF2-40B4-BE49-F238E27FC236}">
                <a16:creationId xmlns:a16="http://schemas.microsoft.com/office/drawing/2014/main" id="{73F7146F-DD41-9841-C319-64FD56770F6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411803" y="2357253"/>
            <a:ext cx="2115563" cy="1586672"/>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88A86DD5-923A-E240-4588-0522B58CBB6E}"/>
              </a:ext>
            </a:extLst>
          </p:cNvPr>
          <p:cNvSpPr txBox="1"/>
          <p:nvPr/>
        </p:nvSpPr>
        <p:spPr>
          <a:xfrm>
            <a:off x="5623701" y="3941911"/>
            <a:ext cx="1462900" cy="923330"/>
          </a:xfrm>
          <a:prstGeom prst="rect">
            <a:avLst/>
          </a:prstGeom>
          <a:noFill/>
        </p:spPr>
        <p:txBody>
          <a:bodyPr wrap="square" rtlCol="0">
            <a:spAutoFit/>
          </a:bodyPr>
          <a:lstStyle/>
          <a:p>
            <a:r>
              <a:rPr lang="en-FR" dirty="0"/>
              <a:t>First responder interviews</a:t>
            </a:r>
          </a:p>
        </p:txBody>
      </p:sp>
      <p:pic>
        <p:nvPicPr>
          <p:cNvPr id="18438" name="Picture 6" descr="Visually searched image">
            <a:extLst>
              <a:ext uri="{FF2B5EF4-FFF2-40B4-BE49-F238E27FC236}">
                <a16:creationId xmlns:a16="http://schemas.microsoft.com/office/drawing/2014/main" id="{89D5CEAB-1300-234F-2156-28557F4E309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67889" y="4923841"/>
            <a:ext cx="2244412" cy="1559321"/>
          </a:xfrm>
          <a:prstGeom prst="rect">
            <a:avLst/>
          </a:prstGeom>
          <a:noFill/>
          <a:extLst>
            <a:ext uri="{909E8E84-426E-40DD-AFC4-6F175D3DCCD1}">
              <a14:hiddenFill xmlns:a14="http://schemas.microsoft.com/office/drawing/2010/main">
                <a:solidFill>
                  <a:srgbClr val="FFFFFF"/>
                </a:solidFill>
              </a14:hiddenFill>
            </a:ext>
          </a:extLst>
        </p:spPr>
      </p:pic>
      <p:sp>
        <p:nvSpPr>
          <p:cNvPr id="35" name="TextBox 34">
            <a:extLst>
              <a:ext uri="{FF2B5EF4-FFF2-40B4-BE49-F238E27FC236}">
                <a16:creationId xmlns:a16="http://schemas.microsoft.com/office/drawing/2014/main" id="{766E045E-D033-C7EE-F82D-D7CC121B7EBC}"/>
              </a:ext>
            </a:extLst>
          </p:cNvPr>
          <p:cNvSpPr txBox="1"/>
          <p:nvPr/>
        </p:nvSpPr>
        <p:spPr>
          <a:xfrm>
            <a:off x="5440112" y="6488216"/>
            <a:ext cx="2872325" cy="369332"/>
          </a:xfrm>
          <a:prstGeom prst="rect">
            <a:avLst/>
          </a:prstGeom>
          <a:noFill/>
        </p:spPr>
        <p:txBody>
          <a:bodyPr wrap="none" rtlCol="0">
            <a:spAutoFit/>
          </a:bodyPr>
          <a:lstStyle/>
          <a:p>
            <a:r>
              <a:rPr lang="en-FR" dirty="0"/>
              <a:t>Real life Simulation Exercises</a:t>
            </a:r>
          </a:p>
        </p:txBody>
      </p:sp>
      <p:pic>
        <p:nvPicPr>
          <p:cNvPr id="36" name="Picture 35">
            <a:extLst>
              <a:ext uri="{FF2B5EF4-FFF2-40B4-BE49-F238E27FC236}">
                <a16:creationId xmlns:a16="http://schemas.microsoft.com/office/drawing/2014/main" id="{E7948F4B-E15D-0B53-5F67-405F436F9EBC}"/>
              </a:ext>
            </a:extLst>
          </p:cNvPr>
          <p:cNvPicPr>
            <a:picLocks noChangeAspect="1"/>
          </p:cNvPicPr>
          <p:nvPr/>
        </p:nvPicPr>
        <p:blipFill>
          <a:blip r:embed="rId12"/>
          <a:stretch>
            <a:fillRect/>
          </a:stretch>
        </p:blipFill>
        <p:spPr>
          <a:xfrm>
            <a:off x="8827563" y="4471822"/>
            <a:ext cx="3326289" cy="2390279"/>
          </a:xfrm>
          <a:prstGeom prst="rect">
            <a:avLst/>
          </a:prstGeom>
        </p:spPr>
      </p:pic>
    </p:spTree>
    <p:extLst>
      <p:ext uri="{BB962C8B-B14F-4D97-AF65-F5344CB8AC3E}">
        <p14:creationId xmlns:p14="http://schemas.microsoft.com/office/powerpoint/2010/main" val="26800019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22B0D9-677C-71E6-6CB5-56CBF801BBF6}"/>
              </a:ext>
            </a:extLst>
          </p:cNvPr>
          <p:cNvSpPr>
            <a:spLocks noGrp="1"/>
          </p:cNvSpPr>
          <p:nvPr>
            <p:ph type="sldNum" sz="quarter" idx="12"/>
          </p:nvPr>
        </p:nvSpPr>
        <p:spPr/>
        <p:txBody>
          <a:bodyPr/>
          <a:lstStyle/>
          <a:p>
            <a:fld id="{5B3189AA-B002-954D-9F97-AE9F16A857C1}" type="slidenum">
              <a:rPr lang="en-FR" smtClean="0"/>
              <a:t>34</a:t>
            </a:fld>
            <a:endParaRPr lang="en-FR"/>
          </a:p>
        </p:txBody>
      </p:sp>
      <p:pic>
        <p:nvPicPr>
          <p:cNvPr id="5" name="Picture 4">
            <a:extLst>
              <a:ext uri="{FF2B5EF4-FFF2-40B4-BE49-F238E27FC236}">
                <a16:creationId xmlns:a16="http://schemas.microsoft.com/office/drawing/2014/main" id="{E34DC127-B104-8A6E-67E4-5986274ADF7E}"/>
              </a:ext>
            </a:extLst>
          </p:cNvPr>
          <p:cNvPicPr>
            <a:picLocks noChangeAspect="1"/>
          </p:cNvPicPr>
          <p:nvPr/>
        </p:nvPicPr>
        <p:blipFill>
          <a:blip r:embed="rId3"/>
          <a:stretch>
            <a:fillRect/>
          </a:stretch>
        </p:blipFill>
        <p:spPr>
          <a:xfrm>
            <a:off x="497840" y="1056178"/>
            <a:ext cx="2235200" cy="4978400"/>
          </a:xfrm>
          <a:prstGeom prst="rect">
            <a:avLst/>
          </a:prstGeom>
        </p:spPr>
      </p:pic>
      <p:sp>
        <p:nvSpPr>
          <p:cNvPr id="6" name="Oval 5">
            <a:extLst>
              <a:ext uri="{FF2B5EF4-FFF2-40B4-BE49-F238E27FC236}">
                <a16:creationId xmlns:a16="http://schemas.microsoft.com/office/drawing/2014/main" id="{14702F48-503E-2BF7-9037-B1B9FDF8BF04}"/>
              </a:ext>
            </a:extLst>
          </p:cNvPr>
          <p:cNvSpPr/>
          <p:nvPr/>
        </p:nvSpPr>
        <p:spPr>
          <a:xfrm>
            <a:off x="706393" y="5244884"/>
            <a:ext cx="1579418" cy="39069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R" dirty="0"/>
          </a:p>
        </p:txBody>
      </p:sp>
      <p:sp>
        <p:nvSpPr>
          <p:cNvPr id="8" name="Espace réservé du contenu 2">
            <a:extLst>
              <a:ext uri="{FF2B5EF4-FFF2-40B4-BE49-F238E27FC236}">
                <a16:creationId xmlns:a16="http://schemas.microsoft.com/office/drawing/2014/main" id="{BB1CD0C2-85CE-F710-BECF-86CAEF8BB057}"/>
              </a:ext>
            </a:extLst>
          </p:cNvPr>
          <p:cNvSpPr txBox="1">
            <a:spLocks/>
          </p:cNvSpPr>
          <p:nvPr/>
        </p:nvSpPr>
        <p:spPr>
          <a:xfrm>
            <a:off x="5986584" y="7278413"/>
            <a:ext cx="5768502" cy="522656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1480" lvl="1" indent="0">
              <a:buFont typeface="Arial" panose="020B0604020202020204" pitchFamily="34" charset="0"/>
              <a:buNone/>
            </a:pPr>
            <a:endParaRPr lang="en-GB" dirty="0"/>
          </a:p>
          <a:p>
            <a:pPr marL="571500" indent="-457200"/>
            <a:r>
              <a:rPr lang="en-GB" dirty="0"/>
              <a:t>Hossein infrastructure, </a:t>
            </a:r>
            <a:r>
              <a:rPr lang="en-GB" dirty="0" err="1"/>
              <a:t>Rouba</a:t>
            </a:r>
            <a:r>
              <a:rPr lang="en-GB" dirty="0"/>
              <a:t>, </a:t>
            </a:r>
            <a:r>
              <a:rPr lang="en-GB" dirty="0" err="1"/>
              <a:t>Flavien</a:t>
            </a:r>
            <a:endParaRPr lang="en-GB" dirty="0"/>
          </a:p>
          <a:p>
            <a:pPr marL="571500" indent="-457200"/>
            <a:r>
              <a:rPr lang="en-GB" dirty="0">
                <a:solidFill>
                  <a:srgbClr val="FF0000"/>
                </a:solidFill>
              </a:rPr>
              <a:t>Work with stakeholders, estimate building heights, Lidar</a:t>
            </a:r>
          </a:p>
          <a:p>
            <a:pPr marL="1028700" lvl="1" indent="-457200"/>
            <a:endParaRPr lang="en-GB" dirty="0"/>
          </a:p>
          <a:p>
            <a:pPr marL="571500" indent="-457200"/>
            <a:endParaRPr lang="en-GB" dirty="0"/>
          </a:p>
        </p:txBody>
      </p:sp>
      <p:pic>
        <p:nvPicPr>
          <p:cNvPr id="2" name="Picture 1">
            <a:extLst>
              <a:ext uri="{FF2B5EF4-FFF2-40B4-BE49-F238E27FC236}">
                <a16:creationId xmlns:a16="http://schemas.microsoft.com/office/drawing/2014/main" id="{12E1BC2E-0525-5F6F-D40B-541D1609824C}"/>
              </a:ext>
            </a:extLst>
          </p:cNvPr>
          <p:cNvPicPr>
            <a:picLocks noChangeAspect="1"/>
          </p:cNvPicPr>
          <p:nvPr/>
        </p:nvPicPr>
        <p:blipFill>
          <a:blip r:embed="rId4"/>
          <a:stretch>
            <a:fillRect/>
          </a:stretch>
        </p:blipFill>
        <p:spPr>
          <a:xfrm>
            <a:off x="3923299" y="126690"/>
            <a:ext cx="3727338" cy="3144190"/>
          </a:xfrm>
          <a:prstGeom prst="rect">
            <a:avLst/>
          </a:prstGeom>
        </p:spPr>
      </p:pic>
      <p:pic>
        <p:nvPicPr>
          <p:cNvPr id="4" name="Picture 3">
            <a:extLst>
              <a:ext uri="{FF2B5EF4-FFF2-40B4-BE49-F238E27FC236}">
                <a16:creationId xmlns:a16="http://schemas.microsoft.com/office/drawing/2014/main" id="{DDAD3D3D-6D1C-5E40-853C-19CB3DEC5B7E}"/>
              </a:ext>
            </a:extLst>
          </p:cNvPr>
          <p:cNvPicPr>
            <a:picLocks noChangeAspect="1"/>
          </p:cNvPicPr>
          <p:nvPr/>
        </p:nvPicPr>
        <p:blipFill>
          <a:blip r:embed="rId5"/>
          <a:stretch>
            <a:fillRect/>
          </a:stretch>
        </p:blipFill>
        <p:spPr>
          <a:xfrm>
            <a:off x="4433731" y="3270880"/>
            <a:ext cx="3299568" cy="2763698"/>
          </a:xfrm>
          <a:prstGeom prst="rect">
            <a:avLst/>
          </a:prstGeom>
        </p:spPr>
      </p:pic>
      <p:pic>
        <p:nvPicPr>
          <p:cNvPr id="14" name="Picture 13">
            <a:extLst>
              <a:ext uri="{FF2B5EF4-FFF2-40B4-BE49-F238E27FC236}">
                <a16:creationId xmlns:a16="http://schemas.microsoft.com/office/drawing/2014/main" id="{859F1F31-CC32-D6E4-8970-E0FF89B19236}"/>
              </a:ext>
            </a:extLst>
          </p:cNvPr>
          <p:cNvPicPr>
            <a:picLocks noChangeAspect="1"/>
          </p:cNvPicPr>
          <p:nvPr/>
        </p:nvPicPr>
        <p:blipFill>
          <a:blip r:embed="rId6"/>
          <a:stretch>
            <a:fillRect/>
          </a:stretch>
        </p:blipFill>
        <p:spPr>
          <a:xfrm>
            <a:off x="7964136" y="2312030"/>
            <a:ext cx="3790950" cy="1917700"/>
          </a:xfrm>
          <a:prstGeom prst="rect">
            <a:avLst/>
          </a:prstGeom>
        </p:spPr>
      </p:pic>
    </p:spTree>
    <p:extLst>
      <p:ext uri="{BB962C8B-B14F-4D97-AF65-F5344CB8AC3E}">
        <p14:creationId xmlns:p14="http://schemas.microsoft.com/office/powerpoint/2010/main" val="6926444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2BB54-DB25-91A4-2E68-52341A829144}"/>
              </a:ext>
            </a:extLst>
          </p:cNvPr>
          <p:cNvSpPr>
            <a:spLocks noGrp="1"/>
          </p:cNvSpPr>
          <p:nvPr>
            <p:ph type="title"/>
          </p:nvPr>
        </p:nvSpPr>
        <p:spPr>
          <a:xfrm>
            <a:off x="2231515" y="50269"/>
            <a:ext cx="6036733" cy="1325563"/>
          </a:xfrm>
        </p:spPr>
        <p:txBody>
          <a:bodyPr/>
          <a:lstStyle/>
          <a:p>
            <a:r>
              <a:rPr lang="en-FR" dirty="0"/>
              <a:t>The importance of stakeholder involvement!</a:t>
            </a:r>
          </a:p>
        </p:txBody>
      </p:sp>
      <p:sp>
        <p:nvSpPr>
          <p:cNvPr id="3" name="Content Placeholder 2">
            <a:extLst>
              <a:ext uri="{FF2B5EF4-FFF2-40B4-BE49-F238E27FC236}">
                <a16:creationId xmlns:a16="http://schemas.microsoft.com/office/drawing/2014/main" id="{AAB98446-B702-2110-3D65-E0781A1BDC62}"/>
              </a:ext>
            </a:extLst>
          </p:cNvPr>
          <p:cNvSpPr>
            <a:spLocks noGrp="1"/>
          </p:cNvSpPr>
          <p:nvPr>
            <p:ph idx="1"/>
          </p:nvPr>
        </p:nvSpPr>
        <p:spPr>
          <a:xfrm>
            <a:off x="3234487" y="1119877"/>
            <a:ext cx="6767620" cy="3987418"/>
          </a:xfrm>
        </p:spPr>
        <p:txBody>
          <a:bodyPr/>
          <a:lstStyle/>
          <a:p>
            <a:pPr marL="0" indent="0">
              <a:buNone/>
            </a:pPr>
            <a:endParaRPr lang="en-FR" dirty="0"/>
          </a:p>
          <a:p>
            <a:r>
              <a:rPr lang="en-FR" dirty="0"/>
              <a:t>Right from the outset</a:t>
            </a:r>
          </a:p>
          <a:p>
            <a:r>
              <a:rPr lang="en-FR" dirty="0"/>
              <a:t>Co-creation of model</a:t>
            </a:r>
          </a:p>
          <a:p>
            <a:r>
              <a:rPr lang="en-FR" dirty="0"/>
              <a:t>Design of metrics and scenarios</a:t>
            </a:r>
          </a:p>
          <a:p>
            <a:r>
              <a:rPr lang="en-FR" dirty="0"/>
              <a:t>Validation of model &amp; simulator with different stakeholder </a:t>
            </a:r>
            <a:r>
              <a:rPr lang="en-GB" dirty="0"/>
              <a:t>groups</a:t>
            </a:r>
            <a:endParaRPr lang="en-FR" dirty="0"/>
          </a:p>
          <a:p>
            <a:r>
              <a:rPr lang="en-FR" dirty="0"/>
              <a:t>Increased acceptance of the final tool</a:t>
            </a:r>
          </a:p>
          <a:p>
            <a:endParaRPr lang="en-FR" dirty="0"/>
          </a:p>
        </p:txBody>
      </p:sp>
      <p:sp>
        <p:nvSpPr>
          <p:cNvPr id="5" name="Slide Number Placeholder 4">
            <a:extLst>
              <a:ext uri="{FF2B5EF4-FFF2-40B4-BE49-F238E27FC236}">
                <a16:creationId xmlns:a16="http://schemas.microsoft.com/office/drawing/2014/main" id="{A0DE04E8-137D-B3FB-06E1-D4F19BA59614}"/>
              </a:ext>
            </a:extLst>
          </p:cNvPr>
          <p:cNvSpPr>
            <a:spLocks noGrp="1"/>
          </p:cNvSpPr>
          <p:nvPr>
            <p:ph type="sldNum" sz="quarter" idx="12"/>
          </p:nvPr>
        </p:nvSpPr>
        <p:spPr/>
        <p:txBody>
          <a:bodyPr/>
          <a:lstStyle/>
          <a:p>
            <a:fld id="{5B3189AA-B002-954D-9F97-AE9F16A857C1}" type="slidenum">
              <a:rPr lang="en-FR" smtClean="0"/>
              <a:t>35</a:t>
            </a:fld>
            <a:endParaRPr lang="en-FR"/>
          </a:p>
        </p:txBody>
      </p:sp>
      <p:pic>
        <p:nvPicPr>
          <p:cNvPr id="7" name="Picture 6">
            <a:extLst>
              <a:ext uri="{FF2B5EF4-FFF2-40B4-BE49-F238E27FC236}">
                <a16:creationId xmlns:a16="http://schemas.microsoft.com/office/drawing/2014/main" id="{BCEB14EC-1603-F8BE-D8DA-2E07864E688A}"/>
              </a:ext>
            </a:extLst>
          </p:cNvPr>
          <p:cNvPicPr>
            <a:picLocks noChangeAspect="1"/>
          </p:cNvPicPr>
          <p:nvPr/>
        </p:nvPicPr>
        <p:blipFill>
          <a:blip r:embed="rId3"/>
          <a:stretch>
            <a:fillRect/>
          </a:stretch>
        </p:blipFill>
        <p:spPr>
          <a:xfrm>
            <a:off x="9395254" y="1887238"/>
            <a:ext cx="2438400" cy="3175000"/>
          </a:xfrm>
          <a:prstGeom prst="rect">
            <a:avLst/>
          </a:prstGeom>
        </p:spPr>
      </p:pic>
      <p:pic>
        <p:nvPicPr>
          <p:cNvPr id="16" name="Picture 15">
            <a:extLst>
              <a:ext uri="{FF2B5EF4-FFF2-40B4-BE49-F238E27FC236}">
                <a16:creationId xmlns:a16="http://schemas.microsoft.com/office/drawing/2014/main" id="{4C9FB978-EDB2-F797-771D-A1114EAD3DA5}"/>
              </a:ext>
            </a:extLst>
          </p:cNvPr>
          <p:cNvPicPr>
            <a:picLocks noChangeAspect="1"/>
          </p:cNvPicPr>
          <p:nvPr/>
        </p:nvPicPr>
        <p:blipFill>
          <a:blip r:embed="rId4"/>
          <a:stretch>
            <a:fillRect/>
          </a:stretch>
        </p:blipFill>
        <p:spPr>
          <a:xfrm>
            <a:off x="9680835" y="5062238"/>
            <a:ext cx="2282565" cy="1659237"/>
          </a:xfrm>
          <a:prstGeom prst="rect">
            <a:avLst/>
          </a:prstGeom>
        </p:spPr>
      </p:pic>
      <p:pic>
        <p:nvPicPr>
          <p:cNvPr id="18" name="Picture 17">
            <a:extLst>
              <a:ext uri="{FF2B5EF4-FFF2-40B4-BE49-F238E27FC236}">
                <a16:creationId xmlns:a16="http://schemas.microsoft.com/office/drawing/2014/main" id="{A846DC6A-D76E-DC9F-9088-FB5605435F89}"/>
              </a:ext>
            </a:extLst>
          </p:cNvPr>
          <p:cNvPicPr>
            <a:picLocks noChangeAspect="1"/>
          </p:cNvPicPr>
          <p:nvPr/>
        </p:nvPicPr>
        <p:blipFill>
          <a:blip r:embed="rId5"/>
          <a:stretch>
            <a:fillRect/>
          </a:stretch>
        </p:blipFill>
        <p:spPr>
          <a:xfrm>
            <a:off x="354702" y="3551768"/>
            <a:ext cx="2556933" cy="2025686"/>
          </a:xfrm>
          <a:prstGeom prst="rect">
            <a:avLst/>
          </a:prstGeom>
        </p:spPr>
      </p:pic>
      <p:pic>
        <p:nvPicPr>
          <p:cNvPr id="22" name="Picture 21">
            <a:extLst>
              <a:ext uri="{FF2B5EF4-FFF2-40B4-BE49-F238E27FC236}">
                <a16:creationId xmlns:a16="http://schemas.microsoft.com/office/drawing/2014/main" id="{86A896B4-F0D0-903F-3A48-9380EDE1FFBB}"/>
              </a:ext>
            </a:extLst>
          </p:cNvPr>
          <p:cNvPicPr>
            <a:picLocks noChangeAspect="1"/>
          </p:cNvPicPr>
          <p:nvPr/>
        </p:nvPicPr>
        <p:blipFill>
          <a:blip r:embed="rId6"/>
          <a:stretch>
            <a:fillRect/>
          </a:stretch>
        </p:blipFill>
        <p:spPr>
          <a:xfrm>
            <a:off x="6423455" y="4997146"/>
            <a:ext cx="2971799" cy="1565585"/>
          </a:xfrm>
          <a:prstGeom prst="rect">
            <a:avLst/>
          </a:prstGeom>
        </p:spPr>
      </p:pic>
      <p:pic>
        <p:nvPicPr>
          <p:cNvPr id="24" name="Picture 23">
            <a:extLst>
              <a:ext uri="{FF2B5EF4-FFF2-40B4-BE49-F238E27FC236}">
                <a16:creationId xmlns:a16="http://schemas.microsoft.com/office/drawing/2014/main" id="{DB4C59F4-6D63-7587-D45A-0A32918B3B62}"/>
              </a:ext>
            </a:extLst>
          </p:cNvPr>
          <p:cNvPicPr>
            <a:picLocks noChangeAspect="1"/>
          </p:cNvPicPr>
          <p:nvPr/>
        </p:nvPicPr>
        <p:blipFill>
          <a:blip r:embed="rId7"/>
          <a:stretch>
            <a:fillRect/>
          </a:stretch>
        </p:blipFill>
        <p:spPr>
          <a:xfrm>
            <a:off x="8404963" y="207963"/>
            <a:ext cx="3638007" cy="1655248"/>
          </a:xfrm>
          <a:prstGeom prst="rect">
            <a:avLst/>
          </a:prstGeom>
        </p:spPr>
      </p:pic>
      <p:pic>
        <p:nvPicPr>
          <p:cNvPr id="26" name="Picture 25">
            <a:extLst>
              <a:ext uri="{FF2B5EF4-FFF2-40B4-BE49-F238E27FC236}">
                <a16:creationId xmlns:a16="http://schemas.microsoft.com/office/drawing/2014/main" id="{DAB3EE70-CBC3-B933-3A1E-E77DA92DD119}"/>
              </a:ext>
            </a:extLst>
          </p:cNvPr>
          <p:cNvPicPr>
            <a:picLocks noChangeAspect="1"/>
          </p:cNvPicPr>
          <p:nvPr/>
        </p:nvPicPr>
        <p:blipFill>
          <a:blip r:embed="rId8"/>
          <a:stretch>
            <a:fillRect/>
          </a:stretch>
        </p:blipFill>
        <p:spPr>
          <a:xfrm>
            <a:off x="228600" y="1498600"/>
            <a:ext cx="2501558" cy="1807633"/>
          </a:xfrm>
          <a:prstGeom prst="rect">
            <a:avLst/>
          </a:prstGeom>
        </p:spPr>
      </p:pic>
      <p:pic>
        <p:nvPicPr>
          <p:cNvPr id="27" name="Picture 26">
            <a:extLst>
              <a:ext uri="{FF2B5EF4-FFF2-40B4-BE49-F238E27FC236}">
                <a16:creationId xmlns:a16="http://schemas.microsoft.com/office/drawing/2014/main" id="{E4F6413C-F231-47CC-7103-B8FD684977CD}"/>
              </a:ext>
            </a:extLst>
          </p:cNvPr>
          <p:cNvPicPr>
            <a:picLocks noChangeAspect="1"/>
          </p:cNvPicPr>
          <p:nvPr/>
        </p:nvPicPr>
        <p:blipFill>
          <a:blip r:embed="rId9"/>
          <a:stretch>
            <a:fillRect/>
          </a:stretch>
        </p:blipFill>
        <p:spPr>
          <a:xfrm>
            <a:off x="3060787" y="4648914"/>
            <a:ext cx="3173405" cy="1915688"/>
          </a:xfrm>
          <a:prstGeom prst="rect">
            <a:avLst/>
          </a:prstGeom>
        </p:spPr>
      </p:pic>
      <p:sp>
        <p:nvSpPr>
          <p:cNvPr id="28" name="TextBox 27">
            <a:extLst>
              <a:ext uri="{FF2B5EF4-FFF2-40B4-BE49-F238E27FC236}">
                <a16:creationId xmlns:a16="http://schemas.microsoft.com/office/drawing/2014/main" id="{74E0AE3A-222E-D3EE-BE99-635E84BF5038}"/>
              </a:ext>
            </a:extLst>
          </p:cNvPr>
          <p:cNvSpPr txBox="1"/>
          <p:nvPr/>
        </p:nvSpPr>
        <p:spPr>
          <a:xfrm>
            <a:off x="838200" y="6562731"/>
            <a:ext cx="1829003" cy="276999"/>
          </a:xfrm>
          <a:prstGeom prst="rect">
            <a:avLst/>
          </a:prstGeom>
          <a:noFill/>
        </p:spPr>
        <p:txBody>
          <a:bodyPr wrap="square" rtlCol="0">
            <a:spAutoFit/>
          </a:bodyPr>
          <a:lstStyle/>
          <a:p>
            <a:r>
              <a:rPr lang="en-FR" sz="1200" dirty="0"/>
              <a:t>Stakeholder meetings</a:t>
            </a:r>
          </a:p>
        </p:txBody>
      </p:sp>
    </p:spTree>
    <p:extLst>
      <p:ext uri="{BB962C8B-B14F-4D97-AF65-F5344CB8AC3E}">
        <p14:creationId xmlns:p14="http://schemas.microsoft.com/office/powerpoint/2010/main" val="25452177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72ADC8-590A-CEB3-4CC5-A0D76A79641A}"/>
              </a:ext>
            </a:extLst>
          </p:cNvPr>
          <p:cNvSpPr txBox="1">
            <a:spLocks/>
          </p:cNvSpPr>
          <p:nvPr/>
        </p:nvSpPr>
        <p:spPr>
          <a:xfrm>
            <a:off x="1709918" y="80407"/>
            <a:ext cx="3410712" cy="1106424"/>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b="1" i="0" kern="1200">
                <a:solidFill>
                  <a:srgbClr val="FFFFFF"/>
                </a:solidFill>
                <a:latin typeface="Arial"/>
                <a:ea typeface="+mj-ea"/>
                <a:cs typeface="Arial"/>
              </a:defRPr>
            </a:lvl1pPr>
          </a:lstStyle>
          <a:p>
            <a:pPr defTabSz="914400">
              <a:lnSpc>
                <a:spcPct val="90000"/>
              </a:lnSpc>
              <a:spcAft>
                <a:spcPts val="600"/>
              </a:spcAft>
            </a:pPr>
            <a:r>
              <a:rPr lang="en-US" kern="1200" dirty="0">
                <a:solidFill>
                  <a:schemeClr val="tx1"/>
                </a:solidFill>
                <a:latin typeface="+mn-lt"/>
                <a:cs typeface="Times New Roman" panose="02020603050405020304" pitchFamily="18" charset="0"/>
              </a:rPr>
              <a:t>Aims</a:t>
            </a:r>
          </a:p>
        </p:txBody>
      </p:sp>
      <p:sp>
        <p:nvSpPr>
          <p:cNvPr id="2" name="TextBox 1">
            <a:extLst>
              <a:ext uri="{FF2B5EF4-FFF2-40B4-BE49-F238E27FC236}">
                <a16:creationId xmlns:a16="http://schemas.microsoft.com/office/drawing/2014/main" id="{2FAD6592-FC1E-2865-0211-3F5345D1D90E}"/>
              </a:ext>
            </a:extLst>
          </p:cNvPr>
          <p:cNvSpPr txBox="1"/>
          <p:nvPr/>
        </p:nvSpPr>
        <p:spPr>
          <a:xfrm>
            <a:off x="459840" y="920261"/>
            <a:ext cx="4108691" cy="5017477"/>
          </a:xfrm>
          <a:prstGeom prst="rect">
            <a:avLst/>
          </a:prstGeom>
        </p:spPr>
        <p:txBody>
          <a:bodyPr vert="horz" lIns="91440" tIns="45720" rIns="91440" bIns="45720" rtlCol="0">
            <a:normAutofit fontScale="25000" lnSpcReduction="20000"/>
          </a:bodyPr>
          <a:lstStyle/>
          <a:p>
            <a:pPr marL="457200" indent="-457200" algn="just">
              <a:lnSpc>
                <a:spcPct val="170000"/>
              </a:lnSpc>
              <a:spcAft>
                <a:spcPts val="600"/>
              </a:spcAft>
              <a:buFont typeface="Arial" panose="020B0604020202020204" pitchFamily="34" charset="0"/>
              <a:buChar char="•"/>
            </a:pPr>
            <a:r>
              <a:rPr lang="en-US" sz="7200" dirty="0"/>
              <a:t>Improve pre-disaster preparedness in terms of evacuation planning</a:t>
            </a:r>
          </a:p>
          <a:p>
            <a:pPr marL="457200" indent="-457200" algn="just">
              <a:lnSpc>
                <a:spcPct val="170000"/>
              </a:lnSpc>
              <a:buFont typeface="Arial" panose="020B0604020202020204" pitchFamily="34" charset="0"/>
              <a:buChar char="•"/>
            </a:pPr>
            <a:r>
              <a:rPr lang="en-US" sz="7200" dirty="0"/>
              <a:t>3 case studies (evacuation simulators)</a:t>
            </a:r>
          </a:p>
          <a:p>
            <a:pPr marL="914400" lvl="1" indent="-457200" algn="just">
              <a:lnSpc>
                <a:spcPct val="120000"/>
              </a:lnSpc>
              <a:buFont typeface="Arial" panose="020B0604020202020204" pitchFamily="34" charset="0"/>
              <a:buChar char="•"/>
            </a:pPr>
            <a:r>
              <a:rPr lang="en-GB" sz="7200" dirty="0">
                <a:solidFill>
                  <a:srgbClr val="FF0000"/>
                </a:solidFill>
              </a:rPr>
              <a:t>Earthquake – </a:t>
            </a:r>
            <a:r>
              <a:rPr lang="en-GB" sz="7200" dirty="0" err="1">
                <a:solidFill>
                  <a:srgbClr val="FF0000"/>
                </a:solidFill>
              </a:rPr>
              <a:t>Egaleo</a:t>
            </a:r>
            <a:r>
              <a:rPr lang="en-GB" sz="7200" dirty="0">
                <a:solidFill>
                  <a:srgbClr val="FF0000"/>
                </a:solidFill>
              </a:rPr>
              <a:t>, Greece</a:t>
            </a:r>
          </a:p>
          <a:p>
            <a:pPr marL="914400" lvl="1" indent="-457200" algn="just">
              <a:lnSpc>
                <a:spcPct val="120000"/>
              </a:lnSpc>
              <a:buFont typeface="Arial" panose="020B0604020202020204" pitchFamily="34" charset="0"/>
              <a:buChar char="•"/>
            </a:pPr>
            <a:r>
              <a:rPr lang="en-GB" sz="7200" dirty="0"/>
              <a:t>Flash Floods – Mallorca</a:t>
            </a:r>
          </a:p>
          <a:p>
            <a:pPr marL="914400" lvl="1" indent="-457200" algn="just">
              <a:lnSpc>
                <a:spcPct val="120000"/>
              </a:lnSpc>
              <a:buFont typeface="Arial" panose="020B0604020202020204" pitchFamily="34" charset="0"/>
              <a:buChar char="•"/>
            </a:pPr>
            <a:r>
              <a:rPr lang="en-GB" sz="7200" dirty="0"/>
              <a:t>Forest fires – Mallorca </a:t>
            </a:r>
          </a:p>
          <a:p>
            <a:pPr marL="457200" indent="-457200" algn="just">
              <a:lnSpc>
                <a:spcPct val="170000"/>
              </a:lnSpc>
              <a:spcAft>
                <a:spcPts val="600"/>
              </a:spcAft>
              <a:buFont typeface="Arial" panose="020B0604020202020204" pitchFamily="34" charset="0"/>
              <a:buChar char="•"/>
            </a:pPr>
            <a:r>
              <a:rPr lang="en-US" sz="7200" dirty="0"/>
              <a:t>Focus on </a:t>
            </a:r>
            <a:r>
              <a:rPr lang="en-US" sz="7200" dirty="0" err="1"/>
              <a:t>Egaleo</a:t>
            </a:r>
            <a:r>
              <a:rPr lang="en-US" sz="7200" dirty="0"/>
              <a:t> for this presentation</a:t>
            </a:r>
            <a:endParaRPr lang="en-US" sz="7200" dirty="0">
              <a:solidFill>
                <a:srgbClr val="FF0000"/>
              </a:solidFill>
            </a:endParaRPr>
          </a:p>
          <a:p>
            <a:pPr marL="457200" indent="-457200" algn="just">
              <a:lnSpc>
                <a:spcPct val="170000"/>
              </a:lnSpc>
              <a:spcAft>
                <a:spcPts val="600"/>
              </a:spcAft>
              <a:buFont typeface="Arial" panose="020B0604020202020204" pitchFamily="34" charset="0"/>
              <a:buChar char="•"/>
            </a:pPr>
            <a:r>
              <a:rPr lang="en-US" sz="7200" dirty="0"/>
              <a:t>Ensure relevance, acceptance, and final use of our tool we involved stakeholder partners </a:t>
            </a:r>
            <a:r>
              <a:rPr lang="en-US" sz="7200" dirty="0">
                <a:solidFill>
                  <a:srgbClr val="FF0000"/>
                </a:solidFill>
              </a:rPr>
              <a:t>throughout the entire development lifecycle, spanning from conception to design, implementation, and testing/validation. </a:t>
            </a:r>
          </a:p>
          <a:p>
            <a:pPr indent="-228600" algn="just">
              <a:lnSpc>
                <a:spcPct val="90000"/>
              </a:lnSpc>
              <a:spcAft>
                <a:spcPts val="600"/>
              </a:spcAft>
              <a:buFont typeface="Arial" panose="020B0604020202020204" pitchFamily="34" charset="0"/>
              <a:buChar char="•"/>
            </a:pPr>
            <a:endParaRPr lang="en-US" sz="1600" dirty="0"/>
          </a:p>
        </p:txBody>
      </p:sp>
      <p:sp>
        <p:nvSpPr>
          <p:cNvPr id="5" name="TextBox 4">
            <a:extLst>
              <a:ext uri="{FF2B5EF4-FFF2-40B4-BE49-F238E27FC236}">
                <a16:creationId xmlns:a16="http://schemas.microsoft.com/office/drawing/2014/main" id="{F923A027-01C5-2A11-58B1-EF8E351946FD}"/>
              </a:ext>
            </a:extLst>
          </p:cNvPr>
          <p:cNvSpPr txBox="1"/>
          <p:nvPr/>
        </p:nvSpPr>
        <p:spPr>
          <a:xfrm>
            <a:off x="5120640" y="4066807"/>
            <a:ext cx="332472" cy="210827"/>
          </a:xfrm>
          <a:prstGeom prst="rect">
            <a:avLst/>
          </a:prstGeom>
          <a:noFill/>
        </p:spPr>
        <p:txBody>
          <a:bodyPr wrap="square" rtlCol="0">
            <a:spAutoFit/>
          </a:bodyPr>
          <a:lstStyle/>
          <a:p>
            <a:pPr defTabSz="502920">
              <a:spcAft>
                <a:spcPts val="600"/>
              </a:spcAft>
            </a:pPr>
            <a:r>
              <a:rPr lang="en-ES" sz="770" kern="1200">
                <a:solidFill>
                  <a:schemeClr val="bg1">
                    <a:lumMod val="50000"/>
                  </a:schemeClr>
                </a:solidFill>
                <a:latin typeface="Times New Roman" panose="02020603050405020304" pitchFamily="18" charset="0"/>
                <a:ea typeface="+mn-ea"/>
                <a:cs typeface="Times New Roman" panose="02020603050405020304" pitchFamily="18" charset="0"/>
              </a:rPr>
              <a:t>1</a:t>
            </a:r>
            <a:endParaRPr lang="en-ES" sz="1400">
              <a:solidFill>
                <a:schemeClr val="bg1">
                  <a:lumMod val="50000"/>
                </a:schemeClr>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35138FF-C082-FDD1-56A6-5096F37BC036}"/>
              </a:ext>
            </a:extLst>
          </p:cNvPr>
          <p:cNvSpPr txBox="1"/>
          <p:nvPr/>
        </p:nvSpPr>
        <p:spPr>
          <a:xfrm>
            <a:off x="5672738" y="633619"/>
            <a:ext cx="6248347" cy="4170372"/>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just" defTabSz="502920">
              <a:spcAft>
                <a:spcPts val="600"/>
              </a:spcAft>
            </a:pPr>
            <a:r>
              <a:rPr lang="fr-FR" sz="2800" b="1" kern="1200" dirty="0" err="1">
                <a:solidFill>
                  <a:schemeClr val="tx1"/>
                </a:solidFill>
                <a:latin typeface="+mn-lt"/>
                <a:ea typeface="+mn-ea"/>
                <a:cs typeface="+mn-cs"/>
              </a:rPr>
              <a:t>Approach</a:t>
            </a:r>
            <a:endParaRPr lang="en-ES" sz="2800" b="1" kern="1200" dirty="0">
              <a:solidFill>
                <a:schemeClr val="tx1"/>
              </a:solidFill>
              <a:latin typeface="+mn-lt"/>
              <a:ea typeface="+mn-ea"/>
              <a:cs typeface="+mn-cs"/>
            </a:endParaRPr>
          </a:p>
          <a:p>
            <a:pPr algn="just" defTabSz="502920">
              <a:spcAft>
                <a:spcPts val="600"/>
              </a:spcAft>
            </a:pPr>
            <a:endParaRPr lang="en-ES" sz="2000" kern="1200" dirty="0">
              <a:solidFill>
                <a:schemeClr val="tx1"/>
              </a:solidFill>
              <a:latin typeface="+mn-lt"/>
              <a:ea typeface="+mn-ea"/>
              <a:cs typeface="+mn-cs"/>
            </a:endParaRPr>
          </a:p>
          <a:p>
            <a:pPr algn="just" defTabSz="502920">
              <a:spcAft>
                <a:spcPts val="600"/>
              </a:spcAft>
            </a:pPr>
            <a:r>
              <a:rPr lang="en-GB" sz="2400" kern="1200" dirty="0">
                <a:solidFill>
                  <a:schemeClr val="tx1"/>
                </a:solidFill>
              </a:rPr>
              <a:t>Use an agent-based approach with a BDI (Belief-Desire-Intention) architecture for human decision-making. </a:t>
            </a:r>
          </a:p>
          <a:p>
            <a:pPr algn="just" defTabSz="502920">
              <a:spcAft>
                <a:spcPts val="600"/>
              </a:spcAft>
            </a:pPr>
            <a:endParaRPr lang="en-GB" sz="2400" dirty="0">
              <a:solidFill>
                <a:schemeClr val="tx1"/>
              </a:solidFill>
            </a:endParaRPr>
          </a:p>
          <a:p>
            <a:pPr algn="just" defTabSz="502920">
              <a:spcAft>
                <a:spcPts val="600"/>
              </a:spcAft>
            </a:pPr>
            <a:endParaRPr lang="en-GB" sz="2400" kern="1200" dirty="0">
              <a:solidFill>
                <a:schemeClr val="tx1"/>
              </a:solidFill>
            </a:endParaRPr>
          </a:p>
          <a:p>
            <a:pPr algn="just" defTabSz="502920">
              <a:spcAft>
                <a:spcPts val="600"/>
              </a:spcAft>
            </a:pPr>
            <a:r>
              <a:rPr lang="en-GB" sz="2400" dirty="0">
                <a:solidFill>
                  <a:schemeClr val="tx1"/>
                </a:solidFill>
              </a:rPr>
              <a:t>Have co</a:t>
            </a:r>
            <a:r>
              <a:rPr lang="en-GB" sz="2400" kern="1200" dirty="0">
                <a:solidFill>
                  <a:schemeClr val="tx1"/>
                </a:solidFill>
              </a:rPr>
              <a:t>gnitive agents so that they dynamically choose strategies that are suited to their current situation and BDI.</a:t>
            </a:r>
            <a:endParaRPr lang="en-ES" sz="2400" dirty="0"/>
          </a:p>
        </p:txBody>
      </p:sp>
      <p:sp>
        <p:nvSpPr>
          <p:cNvPr id="7" name="Slide Number Placeholder 6">
            <a:extLst>
              <a:ext uri="{FF2B5EF4-FFF2-40B4-BE49-F238E27FC236}">
                <a16:creationId xmlns:a16="http://schemas.microsoft.com/office/drawing/2014/main" id="{88D807FA-B263-78C1-D6EF-51F0E275DC3C}"/>
              </a:ext>
            </a:extLst>
          </p:cNvPr>
          <p:cNvSpPr>
            <a:spLocks noGrp="1"/>
          </p:cNvSpPr>
          <p:nvPr>
            <p:ph type="sldNum" sz="quarter" idx="12"/>
          </p:nvPr>
        </p:nvSpPr>
        <p:spPr/>
        <p:txBody>
          <a:bodyPr/>
          <a:lstStyle/>
          <a:p>
            <a:fld id="{BFDB8F1D-40DA-457A-9EE1-950A4F06F78E}" type="slidenum">
              <a:rPr lang="en-US" smtClean="0"/>
              <a:t>36</a:t>
            </a:fld>
            <a:endParaRPr lang="en-US"/>
          </a:p>
        </p:txBody>
      </p:sp>
      <p:pic>
        <p:nvPicPr>
          <p:cNvPr id="15362" name="Picture 2" descr="C2IMPRESS">
            <a:extLst>
              <a:ext uri="{FF2B5EF4-FFF2-40B4-BE49-F238E27FC236}">
                <a16:creationId xmlns:a16="http://schemas.microsoft.com/office/drawing/2014/main" id="{4A420CAB-42DA-6594-5059-335A7637B4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368" y="125619"/>
            <a:ext cx="1482549" cy="508000"/>
          </a:xfrm>
          <a:prstGeom prst="rect">
            <a:avLst/>
          </a:prstGeom>
          <a:noFill/>
          <a:extLst>
            <a:ext uri="{909E8E84-426E-40DD-AFC4-6F175D3DCCD1}">
              <a14:hiddenFill xmlns:a14="http://schemas.microsoft.com/office/drawing/2010/main">
                <a:solidFill>
                  <a:srgbClr val="FFFFFF"/>
                </a:solidFill>
              </a14:hiddenFill>
            </a:ext>
          </a:extLst>
        </p:spPr>
      </p:pic>
      <p:pic>
        <p:nvPicPr>
          <p:cNvPr id="11" name="Εικόνα 9" descr="Εικόνα που περιέχει κείμενο&#10;&#10;Περιγραφή που δημιουργήθηκε αυτόματα">
            <a:extLst>
              <a:ext uri="{FF2B5EF4-FFF2-40B4-BE49-F238E27FC236}">
                <a16:creationId xmlns:a16="http://schemas.microsoft.com/office/drawing/2014/main" id="{118E8D96-B442-5A68-6307-508CC96C9C3F}"/>
              </a:ext>
            </a:extLst>
          </p:cNvPr>
          <p:cNvPicPr>
            <a:picLocks noChangeAspect="1"/>
          </p:cNvPicPr>
          <p:nvPr/>
        </p:nvPicPr>
        <p:blipFill>
          <a:blip r:embed="rId4"/>
          <a:stretch>
            <a:fillRect/>
          </a:stretch>
        </p:blipFill>
        <p:spPr>
          <a:xfrm>
            <a:off x="8672297" y="6255022"/>
            <a:ext cx="2223372" cy="466453"/>
          </a:xfrm>
          <a:prstGeom prst="rect">
            <a:avLst/>
          </a:prstGeom>
        </p:spPr>
      </p:pic>
    </p:spTree>
    <p:extLst>
      <p:ext uri="{BB962C8B-B14F-4D97-AF65-F5344CB8AC3E}">
        <p14:creationId xmlns:p14="http://schemas.microsoft.com/office/powerpoint/2010/main" val="1998058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28600" y="694500"/>
            <a:ext cx="5867400" cy="1325563"/>
          </a:xfrm>
        </p:spPr>
        <p:txBody>
          <a:bodyPr>
            <a:normAutofit fontScale="90000"/>
          </a:bodyPr>
          <a:lstStyle/>
          <a:p>
            <a:r>
              <a:rPr lang="en-US" b="0" dirty="0">
                <a:solidFill>
                  <a:schemeClr val="tx1"/>
                </a:solidFill>
              </a:rPr>
              <a:t>Survey on human </a:t>
            </a:r>
            <a:r>
              <a:rPr lang="en-US" b="0" dirty="0" err="1">
                <a:solidFill>
                  <a:schemeClr val="tx1"/>
                </a:solidFill>
              </a:rPr>
              <a:t>behaviours</a:t>
            </a:r>
            <a:r>
              <a:rPr lang="en-US" b="0" dirty="0">
                <a:solidFill>
                  <a:schemeClr val="tx1"/>
                </a:solidFill>
              </a:rPr>
              <a:t> in previous earthquakes in </a:t>
            </a:r>
            <a:r>
              <a:rPr lang="en-US" b="0" dirty="0" err="1">
                <a:solidFill>
                  <a:schemeClr val="tx1"/>
                </a:solidFill>
              </a:rPr>
              <a:t>Egaleo</a:t>
            </a:r>
            <a:r>
              <a:rPr lang="en-US" b="0" dirty="0">
                <a:solidFill>
                  <a:schemeClr val="tx1"/>
                </a:solidFill>
              </a:rPr>
              <a:t>, Greece</a:t>
            </a:r>
            <a:endParaRPr lang="fr-FR" b="0" dirty="0">
              <a:solidFill>
                <a:schemeClr val="tx1"/>
              </a:solidFill>
            </a:endParaRPr>
          </a:p>
        </p:txBody>
      </p:sp>
      <p:sp>
        <p:nvSpPr>
          <p:cNvPr id="3" name="Espace réservé du contenu 2"/>
          <p:cNvSpPr>
            <a:spLocks noGrp="1"/>
          </p:cNvSpPr>
          <p:nvPr>
            <p:ph idx="1"/>
          </p:nvPr>
        </p:nvSpPr>
        <p:spPr>
          <a:xfrm>
            <a:off x="334107" y="2716579"/>
            <a:ext cx="6875585" cy="4351338"/>
          </a:xfrm>
        </p:spPr>
        <p:txBody>
          <a:bodyPr>
            <a:normAutofit/>
          </a:bodyPr>
          <a:lstStyle/>
          <a:p>
            <a:r>
              <a:rPr lang="fr-FR" dirty="0">
                <a:solidFill>
                  <a:schemeClr val="tx1"/>
                </a:solidFill>
              </a:rPr>
              <a:t>3 main sections</a:t>
            </a:r>
          </a:p>
          <a:p>
            <a:pPr marL="914400" lvl="1" indent="-457200">
              <a:buFont typeface="+mj-lt"/>
              <a:buAutoNum type="arabicPeriod"/>
            </a:pPr>
            <a:r>
              <a:rPr lang="fr-FR" dirty="0" err="1">
                <a:solidFill>
                  <a:schemeClr val="tx1"/>
                </a:solidFill>
              </a:rPr>
              <a:t>Respondent’s</a:t>
            </a:r>
            <a:r>
              <a:rPr lang="fr-FR" dirty="0">
                <a:solidFill>
                  <a:schemeClr val="tx1"/>
                </a:solidFill>
              </a:rPr>
              <a:t> </a:t>
            </a:r>
            <a:r>
              <a:rPr lang="fr-FR" dirty="0" err="1">
                <a:solidFill>
                  <a:srgbClr val="FF0000"/>
                </a:solidFill>
              </a:rPr>
              <a:t>socio-demographic</a:t>
            </a:r>
            <a:r>
              <a:rPr lang="fr-FR" dirty="0">
                <a:solidFill>
                  <a:schemeClr val="tx1"/>
                </a:solidFill>
              </a:rPr>
              <a:t> </a:t>
            </a:r>
            <a:r>
              <a:rPr lang="fr-FR" dirty="0" err="1">
                <a:solidFill>
                  <a:schemeClr val="tx1"/>
                </a:solidFill>
              </a:rPr>
              <a:t>characteristics</a:t>
            </a:r>
            <a:endParaRPr lang="fr-FR" dirty="0">
              <a:solidFill>
                <a:schemeClr val="tx1"/>
              </a:solidFill>
            </a:endParaRPr>
          </a:p>
          <a:p>
            <a:pPr marL="914400" lvl="1" indent="-457200">
              <a:buFont typeface="+mj-lt"/>
              <a:buAutoNum type="arabicPeriod"/>
            </a:pPr>
            <a:r>
              <a:rPr lang="fr-FR" dirty="0" err="1">
                <a:solidFill>
                  <a:schemeClr val="tx1"/>
                </a:solidFill>
              </a:rPr>
              <a:t>Respondent’s</a:t>
            </a:r>
            <a:r>
              <a:rPr lang="fr-FR" dirty="0">
                <a:solidFill>
                  <a:schemeClr val="tx1"/>
                </a:solidFill>
              </a:rPr>
              <a:t> </a:t>
            </a:r>
            <a:r>
              <a:rPr lang="fr-FR" dirty="0" err="1">
                <a:solidFill>
                  <a:srgbClr val="FF0000"/>
                </a:solidFill>
              </a:rPr>
              <a:t>earthquake</a:t>
            </a:r>
            <a:r>
              <a:rPr lang="fr-FR" dirty="0">
                <a:solidFill>
                  <a:srgbClr val="FF0000"/>
                </a:solidFill>
              </a:rPr>
              <a:t> </a:t>
            </a:r>
            <a:r>
              <a:rPr lang="fr-FR" dirty="0" err="1">
                <a:solidFill>
                  <a:srgbClr val="FF0000"/>
                </a:solidFill>
              </a:rPr>
              <a:t>experience</a:t>
            </a:r>
            <a:r>
              <a:rPr lang="fr-FR" dirty="0">
                <a:solidFill>
                  <a:srgbClr val="FF0000"/>
                </a:solidFill>
              </a:rPr>
              <a:t> and </a:t>
            </a:r>
            <a:r>
              <a:rPr lang="en-US" dirty="0">
                <a:solidFill>
                  <a:srgbClr val="FF0000"/>
                </a:solidFill>
              </a:rPr>
              <a:t>response</a:t>
            </a:r>
          </a:p>
          <a:p>
            <a:pPr marL="914400" lvl="1" indent="-457200">
              <a:buFont typeface="+mj-lt"/>
              <a:buAutoNum type="arabicPeriod"/>
            </a:pPr>
            <a:r>
              <a:rPr lang="en-US" dirty="0">
                <a:solidFill>
                  <a:schemeClr val="tx1"/>
                </a:solidFill>
              </a:rPr>
              <a:t>R</a:t>
            </a:r>
            <a:r>
              <a:rPr lang="fr-FR" dirty="0" err="1">
                <a:solidFill>
                  <a:schemeClr val="tx1"/>
                </a:solidFill>
              </a:rPr>
              <a:t>espondent’s</a:t>
            </a:r>
            <a:r>
              <a:rPr lang="fr-FR" dirty="0">
                <a:solidFill>
                  <a:schemeClr val="tx1"/>
                </a:solidFill>
              </a:rPr>
              <a:t> </a:t>
            </a:r>
            <a:r>
              <a:rPr lang="fr-FR" dirty="0" err="1">
                <a:solidFill>
                  <a:srgbClr val="FF0000"/>
                </a:solidFill>
              </a:rPr>
              <a:t>preparation</a:t>
            </a:r>
            <a:r>
              <a:rPr lang="fr-FR" dirty="0">
                <a:solidFill>
                  <a:srgbClr val="FF0000"/>
                </a:solidFill>
              </a:rPr>
              <a:t> and </a:t>
            </a:r>
            <a:r>
              <a:rPr lang="fr-FR" dirty="0" err="1">
                <a:solidFill>
                  <a:srgbClr val="FF0000"/>
                </a:solidFill>
              </a:rPr>
              <a:t>knowledge</a:t>
            </a:r>
            <a:r>
              <a:rPr lang="fr-FR" dirty="0">
                <a:solidFill>
                  <a:srgbClr val="FF0000"/>
                </a:solidFill>
              </a:rPr>
              <a:t> of </a:t>
            </a:r>
            <a:r>
              <a:rPr lang="fr-FR" dirty="0" err="1">
                <a:solidFill>
                  <a:srgbClr val="FF0000"/>
                </a:solidFill>
              </a:rPr>
              <a:t>recommendations</a:t>
            </a:r>
            <a:endParaRPr lang="en-US" sz="1904" dirty="0">
              <a:solidFill>
                <a:schemeClr val="tx1"/>
              </a:solidFill>
            </a:endParaRPr>
          </a:p>
        </p:txBody>
      </p:sp>
      <p:pic>
        <p:nvPicPr>
          <p:cNvPr id="8" name="Picture 7">
            <a:extLst>
              <a:ext uri="{FF2B5EF4-FFF2-40B4-BE49-F238E27FC236}">
                <a16:creationId xmlns:a16="http://schemas.microsoft.com/office/drawing/2014/main" id="{07E37732-6304-41C8-9782-3308428C26D0}"/>
              </a:ext>
            </a:extLst>
          </p:cNvPr>
          <p:cNvPicPr>
            <a:picLocks noChangeAspect="1"/>
          </p:cNvPicPr>
          <p:nvPr/>
        </p:nvPicPr>
        <p:blipFill>
          <a:blip r:embed="rId3"/>
          <a:stretch>
            <a:fillRect/>
          </a:stretch>
        </p:blipFill>
        <p:spPr>
          <a:xfrm>
            <a:off x="6096000" y="180025"/>
            <a:ext cx="4452815" cy="2248821"/>
          </a:xfrm>
          <a:prstGeom prst="rect">
            <a:avLst/>
          </a:prstGeom>
        </p:spPr>
      </p:pic>
      <p:sp>
        <p:nvSpPr>
          <p:cNvPr id="10" name="TextBox 9">
            <a:extLst>
              <a:ext uri="{FF2B5EF4-FFF2-40B4-BE49-F238E27FC236}">
                <a16:creationId xmlns:a16="http://schemas.microsoft.com/office/drawing/2014/main" id="{1B030100-E95A-EFD5-E07C-E5BE72795A61}"/>
              </a:ext>
            </a:extLst>
          </p:cNvPr>
          <p:cNvSpPr txBox="1"/>
          <p:nvPr/>
        </p:nvSpPr>
        <p:spPr>
          <a:xfrm>
            <a:off x="6096000" y="2468263"/>
            <a:ext cx="6096000" cy="600164"/>
          </a:xfrm>
          <a:prstGeom prst="rect">
            <a:avLst/>
          </a:prstGeom>
          <a:noFill/>
        </p:spPr>
        <p:txBody>
          <a:bodyPr wrap="square">
            <a:spAutoFit/>
          </a:bodyPr>
          <a:lstStyle/>
          <a:p>
            <a:pPr algn="just"/>
            <a:r>
              <a:rPr lang="en-GB" sz="1100" dirty="0" err="1"/>
              <a:t>Foumelis</a:t>
            </a:r>
            <a:r>
              <a:rPr lang="en-GB" sz="1100" dirty="0"/>
              <a:t>, M., </a:t>
            </a:r>
            <a:r>
              <a:rPr lang="en-GB" sz="1100" dirty="0" err="1"/>
              <a:t>Fountoulis</a:t>
            </a:r>
            <a:r>
              <a:rPr lang="en-GB" sz="1100" dirty="0"/>
              <a:t>, I., Papanikolaou, I.D. and Papanikolaou, D., 2013. Geodetic evidence for passive control of a major Miocene tectonic boundary on the contemporary deformation field of Athens (Greece). </a:t>
            </a:r>
            <a:r>
              <a:rPr lang="en-GB" sz="1100" i="1" dirty="0"/>
              <a:t>Annals of Geophysics</a:t>
            </a:r>
            <a:r>
              <a:rPr lang="en-GB" sz="1100" dirty="0"/>
              <a:t>, </a:t>
            </a:r>
            <a:r>
              <a:rPr lang="en-GB" sz="1100" i="1" dirty="0"/>
              <a:t>56</a:t>
            </a:r>
            <a:r>
              <a:rPr lang="en-GB" sz="1100" dirty="0"/>
              <a:t>(6).</a:t>
            </a:r>
            <a:endParaRPr lang="en-FR" sz="1100" dirty="0"/>
          </a:p>
        </p:txBody>
      </p:sp>
      <p:pic>
        <p:nvPicPr>
          <p:cNvPr id="12" name="Picture 11">
            <a:extLst>
              <a:ext uri="{FF2B5EF4-FFF2-40B4-BE49-F238E27FC236}">
                <a16:creationId xmlns:a16="http://schemas.microsoft.com/office/drawing/2014/main" id="{55C1F3A9-D54A-8C89-E3AB-BE7B913F2C25}"/>
              </a:ext>
            </a:extLst>
          </p:cNvPr>
          <p:cNvPicPr>
            <a:picLocks noChangeAspect="1"/>
          </p:cNvPicPr>
          <p:nvPr/>
        </p:nvPicPr>
        <p:blipFill>
          <a:blip r:embed="rId4"/>
          <a:stretch>
            <a:fillRect/>
          </a:stretch>
        </p:blipFill>
        <p:spPr>
          <a:xfrm>
            <a:off x="7326453" y="3107844"/>
            <a:ext cx="3326289" cy="2390279"/>
          </a:xfrm>
          <a:prstGeom prst="rect">
            <a:avLst/>
          </a:prstGeom>
        </p:spPr>
      </p:pic>
      <p:pic>
        <p:nvPicPr>
          <p:cNvPr id="14" name="Picture 13">
            <a:extLst>
              <a:ext uri="{FF2B5EF4-FFF2-40B4-BE49-F238E27FC236}">
                <a16:creationId xmlns:a16="http://schemas.microsoft.com/office/drawing/2014/main" id="{07D64FB6-DAF4-5BF1-A46E-D123E46A78A4}"/>
              </a:ext>
            </a:extLst>
          </p:cNvPr>
          <p:cNvPicPr>
            <a:picLocks noChangeAspect="1"/>
          </p:cNvPicPr>
          <p:nvPr/>
        </p:nvPicPr>
        <p:blipFill>
          <a:blip r:embed="rId5"/>
          <a:stretch>
            <a:fillRect/>
          </a:stretch>
        </p:blipFill>
        <p:spPr>
          <a:xfrm>
            <a:off x="8743682" y="3961227"/>
            <a:ext cx="3319364" cy="2554329"/>
          </a:xfrm>
          <a:prstGeom prst="rect">
            <a:avLst/>
          </a:prstGeom>
        </p:spPr>
      </p:pic>
      <p:sp>
        <p:nvSpPr>
          <p:cNvPr id="15" name="TextBox 14">
            <a:extLst>
              <a:ext uri="{FF2B5EF4-FFF2-40B4-BE49-F238E27FC236}">
                <a16:creationId xmlns:a16="http://schemas.microsoft.com/office/drawing/2014/main" id="{4EC05497-CA4E-98D0-4BA2-3355DFA8E2AD}"/>
              </a:ext>
            </a:extLst>
          </p:cNvPr>
          <p:cNvSpPr txBox="1"/>
          <p:nvPr/>
        </p:nvSpPr>
        <p:spPr>
          <a:xfrm>
            <a:off x="128954" y="6377354"/>
            <a:ext cx="4618892" cy="369332"/>
          </a:xfrm>
          <a:prstGeom prst="rect">
            <a:avLst/>
          </a:prstGeom>
          <a:noFill/>
        </p:spPr>
        <p:txBody>
          <a:bodyPr wrap="square" rtlCol="0">
            <a:spAutoFit/>
          </a:bodyPr>
          <a:lstStyle/>
          <a:p>
            <a:r>
              <a:rPr lang="en-FR" dirty="0"/>
              <a:t>Dr Rouba Iskandar, Uni. Grenoble Alps, France </a:t>
            </a:r>
          </a:p>
        </p:txBody>
      </p:sp>
      <p:sp>
        <p:nvSpPr>
          <p:cNvPr id="4" name="Slide Number Placeholder 3">
            <a:extLst>
              <a:ext uri="{FF2B5EF4-FFF2-40B4-BE49-F238E27FC236}">
                <a16:creationId xmlns:a16="http://schemas.microsoft.com/office/drawing/2014/main" id="{9B9737FA-5ECB-C68A-7599-D16B60D1FBE2}"/>
              </a:ext>
            </a:extLst>
          </p:cNvPr>
          <p:cNvSpPr>
            <a:spLocks noGrp="1"/>
          </p:cNvSpPr>
          <p:nvPr>
            <p:ph type="sldNum" sz="quarter" idx="12"/>
          </p:nvPr>
        </p:nvSpPr>
        <p:spPr/>
        <p:txBody>
          <a:bodyPr/>
          <a:lstStyle/>
          <a:p>
            <a:fld id="{5B3189AA-B002-954D-9F97-AE9F16A857C1}" type="slidenum">
              <a:rPr lang="en-FR" smtClean="0"/>
              <a:t>37</a:t>
            </a:fld>
            <a:endParaRPr lang="en-FR"/>
          </a:p>
        </p:txBody>
      </p:sp>
    </p:spTree>
    <p:extLst>
      <p:ext uri="{BB962C8B-B14F-4D97-AF65-F5344CB8AC3E}">
        <p14:creationId xmlns:p14="http://schemas.microsoft.com/office/powerpoint/2010/main" val="21468211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t>Main </a:t>
            </a:r>
            <a:r>
              <a:rPr lang="fr-FR" dirty="0" err="1"/>
              <a:t>findings</a:t>
            </a:r>
            <a:endParaRPr lang="fr-FR" dirty="0"/>
          </a:p>
        </p:txBody>
      </p:sp>
      <p:pic>
        <p:nvPicPr>
          <p:cNvPr id="5" name="New picture"/>
          <p:cNvPicPr/>
          <p:nvPr/>
        </p:nvPicPr>
        <p:blipFill>
          <a:blip r:embed="rId2"/>
          <a:stretch>
            <a:fillRect/>
          </a:stretch>
        </p:blipFill>
        <p:spPr>
          <a:xfrm>
            <a:off x="561339" y="2139228"/>
            <a:ext cx="4658375" cy="3324689"/>
          </a:xfrm>
          <a:prstGeom prst="rect">
            <a:avLst/>
          </a:prstGeom>
        </p:spPr>
      </p:pic>
      <p:pic>
        <p:nvPicPr>
          <p:cNvPr id="9" name="New picture"/>
          <p:cNvPicPr/>
          <p:nvPr/>
        </p:nvPicPr>
        <p:blipFill>
          <a:blip r:embed="rId3"/>
          <a:stretch>
            <a:fillRect/>
          </a:stretch>
        </p:blipFill>
        <p:spPr>
          <a:xfrm>
            <a:off x="5635458" y="1735196"/>
            <a:ext cx="6287378" cy="3839111"/>
          </a:xfrm>
          <a:prstGeom prst="rect">
            <a:avLst/>
          </a:prstGeom>
        </p:spPr>
      </p:pic>
      <p:sp>
        <p:nvSpPr>
          <p:cNvPr id="10" name="ZoneTexte 9"/>
          <p:cNvSpPr txBox="1"/>
          <p:nvPr/>
        </p:nvSpPr>
        <p:spPr>
          <a:xfrm>
            <a:off x="838200" y="1528824"/>
            <a:ext cx="2315758" cy="408702"/>
          </a:xfrm>
          <a:prstGeom prst="rect">
            <a:avLst/>
          </a:prstGeom>
          <a:noFill/>
        </p:spPr>
        <p:txBody>
          <a:bodyPr wrap="square" rtlCol="0">
            <a:spAutoFit/>
          </a:bodyPr>
          <a:lstStyle/>
          <a:p>
            <a:pPr defTabSz="870146">
              <a:lnSpc>
                <a:spcPct val="90000"/>
              </a:lnSpc>
              <a:spcBef>
                <a:spcPts val="951"/>
              </a:spcBef>
            </a:pPr>
            <a:r>
              <a:rPr lang="fr-FR" sz="2284" b="1" dirty="0" err="1">
                <a:solidFill>
                  <a:srgbClr val="283895"/>
                </a:solidFill>
                <a:latin typeface="Dosis" pitchFamily="2" charset="0"/>
                <a:cs typeface="Arial" panose="020B0604020202020204" pitchFamily="34" charset="0"/>
              </a:rPr>
              <a:t>Behaviours</a:t>
            </a:r>
            <a:endParaRPr lang="fr-FR" sz="2284" b="1" dirty="0">
              <a:solidFill>
                <a:srgbClr val="283895"/>
              </a:solidFill>
              <a:latin typeface="Dosis" pitchFamily="2" charset="0"/>
              <a:cs typeface="Arial" panose="020B0604020202020204" pitchFamily="34" charset="0"/>
            </a:endParaRPr>
          </a:p>
        </p:txBody>
      </p:sp>
      <p:sp>
        <p:nvSpPr>
          <p:cNvPr id="14" name="Rectangle 13"/>
          <p:cNvSpPr/>
          <p:nvPr/>
        </p:nvSpPr>
        <p:spPr>
          <a:xfrm>
            <a:off x="784094" y="5659000"/>
            <a:ext cx="3916457" cy="307777"/>
          </a:xfrm>
          <a:prstGeom prst="rect">
            <a:avLst/>
          </a:prstGeom>
        </p:spPr>
        <p:txBody>
          <a:bodyPr wrap="none">
            <a:spAutoFit/>
          </a:bodyPr>
          <a:lstStyle/>
          <a:p>
            <a:r>
              <a:rPr lang="fr-FR" sz="1400" b="1" dirty="0">
                <a:solidFill>
                  <a:srgbClr val="283895"/>
                </a:solidFill>
                <a:latin typeface="Dosis" pitchFamily="2" charset="0"/>
                <a:cs typeface="Arial" panose="020B0604020202020204" pitchFamily="34" charset="0"/>
              </a:rPr>
              <a:t>Most </a:t>
            </a:r>
            <a:r>
              <a:rPr lang="fr-FR" sz="1400" b="1" dirty="0" err="1">
                <a:solidFill>
                  <a:srgbClr val="283895"/>
                </a:solidFill>
                <a:latin typeface="Dosis" pitchFamily="2" charset="0"/>
                <a:cs typeface="Arial" panose="020B0604020202020204" pitchFamily="34" charset="0"/>
              </a:rPr>
              <a:t>respondents</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evacuated</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from</a:t>
            </a:r>
            <a:r>
              <a:rPr lang="fr-FR" sz="1400" b="1" dirty="0">
                <a:solidFill>
                  <a:srgbClr val="283895"/>
                </a:solidFill>
                <a:latin typeface="Dosis" pitchFamily="2" charset="0"/>
                <a:cs typeface="Arial" panose="020B0604020202020204" pitchFamily="34" charset="0"/>
              </a:rPr>
              <a:t> buildings</a:t>
            </a:r>
          </a:p>
        </p:txBody>
      </p:sp>
      <p:sp>
        <p:nvSpPr>
          <p:cNvPr id="15" name="Rectangle 14"/>
          <p:cNvSpPr/>
          <p:nvPr/>
        </p:nvSpPr>
        <p:spPr>
          <a:xfrm>
            <a:off x="6525096" y="5580652"/>
            <a:ext cx="4573688" cy="523220"/>
          </a:xfrm>
          <a:prstGeom prst="rect">
            <a:avLst/>
          </a:prstGeom>
        </p:spPr>
        <p:txBody>
          <a:bodyPr wrap="none">
            <a:spAutoFit/>
          </a:bodyPr>
          <a:lstStyle/>
          <a:p>
            <a:r>
              <a:rPr lang="fr-FR" sz="1400" b="1" dirty="0">
                <a:solidFill>
                  <a:srgbClr val="283895"/>
                </a:solidFill>
                <a:latin typeface="Dosis" pitchFamily="2" charset="0"/>
                <a:cs typeface="Arial" panose="020B0604020202020204" pitchFamily="34" charset="0"/>
              </a:rPr>
              <a:t>Most </a:t>
            </a:r>
            <a:r>
              <a:rPr lang="fr-FR" sz="1400" b="1" dirty="0" err="1">
                <a:solidFill>
                  <a:srgbClr val="283895"/>
                </a:solidFill>
                <a:latin typeface="Dosis" pitchFamily="2" charset="0"/>
                <a:cs typeface="Arial" panose="020B0604020202020204" pitchFamily="34" charset="0"/>
              </a:rPr>
              <a:t>common</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behaviours</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when</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outside</a:t>
            </a:r>
            <a:r>
              <a:rPr lang="fr-FR" sz="1400" b="1" dirty="0">
                <a:solidFill>
                  <a:srgbClr val="283895"/>
                </a:solidFill>
                <a:latin typeface="Dosis" pitchFamily="2" charset="0"/>
                <a:cs typeface="Arial" panose="020B0604020202020204" pitchFamily="34" charset="0"/>
              </a:rPr>
              <a:t> of buildings </a:t>
            </a:r>
          </a:p>
          <a:p>
            <a:r>
              <a:rPr lang="fr-FR" sz="1400" b="1" dirty="0">
                <a:solidFill>
                  <a:srgbClr val="283895"/>
                </a:solidFill>
                <a:latin typeface="Dosis" pitchFamily="2" charset="0"/>
                <a:cs typeface="Arial" panose="020B0604020202020204" pitchFamily="34" charset="0"/>
              </a:rPr>
              <a:t>are </a:t>
            </a:r>
            <a:r>
              <a:rPr lang="fr-FR" sz="1400" b="1" dirty="0" err="1">
                <a:solidFill>
                  <a:srgbClr val="283895"/>
                </a:solidFill>
                <a:latin typeface="Dosis" pitchFamily="2" charset="0"/>
                <a:cs typeface="Arial" panose="020B0604020202020204" pitchFamily="34" charset="0"/>
              </a:rPr>
              <a:t>joining</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family</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members</a:t>
            </a:r>
            <a:r>
              <a:rPr lang="fr-FR" sz="1400" b="1" dirty="0">
                <a:solidFill>
                  <a:srgbClr val="283895"/>
                </a:solidFill>
                <a:latin typeface="Dosis" pitchFamily="2" charset="0"/>
                <a:cs typeface="Arial" panose="020B0604020202020204" pitchFamily="34" charset="0"/>
              </a:rPr>
              <a:t> and </a:t>
            </a:r>
            <a:r>
              <a:rPr lang="fr-FR" sz="1400" b="1" dirty="0" err="1">
                <a:solidFill>
                  <a:srgbClr val="283895"/>
                </a:solidFill>
                <a:latin typeface="Dosis" pitchFamily="2" charset="0"/>
                <a:cs typeface="Arial" panose="020B0604020202020204" pitchFamily="34" charset="0"/>
              </a:rPr>
              <a:t>moving</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away</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from</a:t>
            </a:r>
            <a:r>
              <a:rPr lang="fr-FR" sz="1400" b="1" dirty="0">
                <a:solidFill>
                  <a:srgbClr val="283895"/>
                </a:solidFill>
                <a:latin typeface="Dosis" pitchFamily="2" charset="0"/>
                <a:cs typeface="Arial" panose="020B0604020202020204" pitchFamily="34" charset="0"/>
              </a:rPr>
              <a:t> buildings</a:t>
            </a:r>
          </a:p>
        </p:txBody>
      </p:sp>
      <p:sp>
        <p:nvSpPr>
          <p:cNvPr id="16" name="Rectangle 15"/>
          <p:cNvSpPr/>
          <p:nvPr/>
        </p:nvSpPr>
        <p:spPr>
          <a:xfrm>
            <a:off x="5913120" y="2909454"/>
            <a:ext cx="5525193" cy="332509"/>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 name="Rectangle 16"/>
          <p:cNvSpPr/>
          <p:nvPr/>
        </p:nvSpPr>
        <p:spPr>
          <a:xfrm>
            <a:off x="5857703" y="4131425"/>
            <a:ext cx="5658196" cy="332509"/>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Slide Number Placeholder 3">
            <a:extLst>
              <a:ext uri="{FF2B5EF4-FFF2-40B4-BE49-F238E27FC236}">
                <a16:creationId xmlns:a16="http://schemas.microsoft.com/office/drawing/2014/main" id="{92411AB5-D08E-494B-6CF2-52F5C5E02565}"/>
              </a:ext>
            </a:extLst>
          </p:cNvPr>
          <p:cNvSpPr>
            <a:spLocks noGrp="1"/>
          </p:cNvSpPr>
          <p:nvPr>
            <p:ph type="sldNum" sz="quarter" idx="12"/>
          </p:nvPr>
        </p:nvSpPr>
        <p:spPr/>
        <p:txBody>
          <a:bodyPr/>
          <a:lstStyle/>
          <a:p>
            <a:fld id="{5B3189AA-B002-954D-9F97-AE9F16A857C1}" type="slidenum">
              <a:rPr lang="en-FR" smtClean="0"/>
              <a:t>38</a:t>
            </a:fld>
            <a:endParaRPr lang="en-FR"/>
          </a:p>
        </p:txBody>
      </p:sp>
    </p:spTree>
    <p:extLst>
      <p:ext uri="{BB962C8B-B14F-4D97-AF65-F5344CB8AC3E}">
        <p14:creationId xmlns:p14="http://schemas.microsoft.com/office/powerpoint/2010/main" val="9860833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New picture"/>
          <p:cNvPicPr/>
          <p:nvPr/>
        </p:nvPicPr>
        <p:blipFill>
          <a:blip r:embed="rId3"/>
          <a:stretch>
            <a:fillRect/>
          </a:stretch>
        </p:blipFill>
        <p:spPr>
          <a:xfrm>
            <a:off x="429537" y="785591"/>
            <a:ext cx="3879073" cy="2727208"/>
          </a:xfrm>
          <a:prstGeom prst="rect">
            <a:avLst/>
          </a:prstGeom>
        </p:spPr>
      </p:pic>
      <p:pic>
        <p:nvPicPr>
          <p:cNvPr id="6" name="New picture"/>
          <p:cNvPicPr/>
          <p:nvPr/>
        </p:nvPicPr>
        <p:blipFill>
          <a:blip r:embed="rId4"/>
          <a:stretch>
            <a:fillRect/>
          </a:stretch>
        </p:blipFill>
        <p:spPr>
          <a:xfrm>
            <a:off x="6610812" y="615481"/>
            <a:ext cx="4573579" cy="2735678"/>
          </a:xfrm>
          <a:prstGeom prst="rect">
            <a:avLst/>
          </a:prstGeom>
        </p:spPr>
      </p:pic>
      <p:pic>
        <p:nvPicPr>
          <p:cNvPr id="7" name="New picture"/>
          <p:cNvPicPr>
            <a:picLocks noChangeAspect="1"/>
          </p:cNvPicPr>
          <p:nvPr/>
        </p:nvPicPr>
        <p:blipFill>
          <a:blip r:embed="rId5"/>
          <a:stretch>
            <a:fillRect/>
          </a:stretch>
        </p:blipFill>
        <p:spPr>
          <a:xfrm>
            <a:off x="653368" y="3677103"/>
            <a:ext cx="4607746" cy="2713450"/>
          </a:xfrm>
          <a:prstGeom prst="rect">
            <a:avLst/>
          </a:prstGeom>
        </p:spPr>
      </p:pic>
      <p:pic>
        <p:nvPicPr>
          <p:cNvPr id="8" name="New picture"/>
          <p:cNvPicPr>
            <a:picLocks noChangeAspect="1"/>
          </p:cNvPicPr>
          <p:nvPr/>
        </p:nvPicPr>
        <p:blipFill>
          <a:blip r:embed="rId6"/>
          <a:stretch>
            <a:fillRect/>
          </a:stretch>
        </p:blipFill>
        <p:spPr>
          <a:xfrm>
            <a:off x="6610812" y="3498630"/>
            <a:ext cx="5212409" cy="2764156"/>
          </a:xfrm>
          <a:prstGeom prst="rect">
            <a:avLst/>
          </a:prstGeom>
        </p:spPr>
      </p:pic>
      <p:sp>
        <p:nvSpPr>
          <p:cNvPr id="10" name="ZoneTexte 9"/>
          <p:cNvSpPr txBox="1"/>
          <p:nvPr/>
        </p:nvSpPr>
        <p:spPr>
          <a:xfrm>
            <a:off x="3339912" y="206779"/>
            <a:ext cx="4239598" cy="408702"/>
          </a:xfrm>
          <a:prstGeom prst="rect">
            <a:avLst/>
          </a:prstGeom>
          <a:noFill/>
        </p:spPr>
        <p:txBody>
          <a:bodyPr wrap="square" rtlCol="0">
            <a:spAutoFit/>
          </a:bodyPr>
          <a:lstStyle/>
          <a:p>
            <a:pPr defTabSz="870146">
              <a:lnSpc>
                <a:spcPct val="90000"/>
              </a:lnSpc>
              <a:spcBef>
                <a:spcPts val="951"/>
              </a:spcBef>
            </a:pPr>
            <a:r>
              <a:rPr lang="fr-FR" sz="2284" b="1" dirty="0" err="1">
                <a:solidFill>
                  <a:srgbClr val="283895"/>
                </a:solidFill>
                <a:latin typeface="Dosis" pitchFamily="2" charset="0"/>
                <a:cs typeface="Arial" panose="020B0604020202020204" pitchFamily="34" charset="0"/>
              </a:rPr>
              <a:t>Knowledge</a:t>
            </a:r>
            <a:r>
              <a:rPr lang="fr-FR" sz="2284" b="1" dirty="0">
                <a:solidFill>
                  <a:srgbClr val="283895"/>
                </a:solidFill>
                <a:latin typeface="Dosis" pitchFamily="2" charset="0"/>
                <a:cs typeface="Arial" panose="020B0604020202020204" pitchFamily="34" charset="0"/>
              </a:rPr>
              <a:t>/</a:t>
            </a:r>
            <a:r>
              <a:rPr lang="fr-FR" sz="2284" b="1" dirty="0" err="1">
                <a:solidFill>
                  <a:srgbClr val="283895"/>
                </a:solidFill>
                <a:latin typeface="Dosis" pitchFamily="2" charset="0"/>
                <a:cs typeface="Arial" panose="020B0604020202020204" pitchFamily="34" charset="0"/>
              </a:rPr>
              <a:t>preparation</a:t>
            </a:r>
            <a:endParaRPr lang="fr-FR" sz="2284" b="1" dirty="0">
              <a:solidFill>
                <a:srgbClr val="283895"/>
              </a:solidFill>
              <a:latin typeface="Dosis" pitchFamily="2" charset="0"/>
              <a:cs typeface="Arial" panose="020B0604020202020204" pitchFamily="34" charset="0"/>
            </a:endParaRPr>
          </a:p>
        </p:txBody>
      </p:sp>
      <p:sp>
        <p:nvSpPr>
          <p:cNvPr id="11" name="Rectangle 10"/>
          <p:cNvSpPr/>
          <p:nvPr/>
        </p:nvSpPr>
        <p:spPr>
          <a:xfrm>
            <a:off x="249275" y="3281650"/>
            <a:ext cx="6437981" cy="307777"/>
          </a:xfrm>
          <a:prstGeom prst="rect">
            <a:avLst/>
          </a:prstGeom>
        </p:spPr>
        <p:txBody>
          <a:bodyPr wrap="none">
            <a:spAutoFit/>
          </a:bodyPr>
          <a:lstStyle/>
          <a:p>
            <a:r>
              <a:rPr lang="fr-FR" sz="1400" b="1" dirty="0">
                <a:solidFill>
                  <a:srgbClr val="283895"/>
                </a:solidFill>
                <a:latin typeface="Dosis" pitchFamily="2" charset="0"/>
                <a:cs typeface="Arial" panose="020B0604020202020204" pitchFamily="34" charset="0"/>
              </a:rPr>
              <a:t>78% of the </a:t>
            </a:r>
            <a:r>
              <a:rPr lang="fr-FR" sz="1400" b="1" dirty="0" err="1">
                <a:solidFill>
                  <a:srgbClr val="283895"/>
                </a:solidFill>
                <a:latin typeface="Dosis" pitchFamily="2" charset="0"/>
                <a:cs typeface="Arial" panose="020B0604020202020204" pitchFamily="34" charset="0"/>
              </a:rPr>
              <a:t>respondents</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received</a:t>
            </a:r>
            <a:r>
              <a:rPr lang="fr-FR" sz="1400" b="1" dirty="0">
                <a:solidFill>
                  <a:srgbClr val="283895"/>
                </a:solidFill>
                <a:latin typeface="Dosis" pitchFamily="2" charset="0"/>
                <a:cs typeface="Arial" panose="020B0604020202020204" pitchFamily="34" charset="0"/>
              </a:rPr>
              <a:t> information about </a:t>
            </a:r>
            <a:r>
              <a:rPr lang="fr-FR" sz="1400" b="1" dirty="0" err="1">
                <a:solidFill>
                  <a:srgbClr val="283895"/>
                </a:solidFill>
                <a:latin typeface="Dosis" pitchFamily="2" charset="0"/>
                <a:cs typeface="Arial" panose="020B0604020202020204" pitchFamily="34" charset="0"/>
              </a:rPr>
              <a:t>what</a:t>
            </a:r>
            <a:r>
              <a:rPr lang="fr-FR" sz="1400" b="1" dirty="0">
                <a:solidFill>
                  <a:srgbClr val="283895"/>
                </a:solidFill>
                <a:latin typeface="Dosis" pitchFamily="2" charset="0"/>
                <a:cs typeface="Arial" panose="020B0604020202020204" pitchFamily="34" charset="0"/>
              </a:rPr>
              <a:t> to do in case of </a:t>
            </a:r>
            <a:r>
              <a:rPr lang="fr-FR" sz="1400" b="1" dirty="0" err="1">
                <a:solidFill>
                  <a:srgbClr val="283895"/>
                </a:solidFill>
                <a:latin typeface="Dosis" pitchFamily="2" charset="0"/>
                <a:cs typeface="Arial" panose="020B0604020202020204" pitchFamily="34" charset="0"/>
              </a:rPr>
              <a:t>earthquakes</a:t>
            </a:r>
            <a:endParaRPr lang="fr-FR" sz="1400" b="1" dirty="0">
              <a:solidFill>
                <a:srgbClr val="283895"/>
              </a:solidFill>
              <a:latin typeface="Dosis" pitchFamily="2" charset="0"/>
              <a:cs typeface="Arial" panose="020B0604020202020204" pitchFamily="34" charset="0"/>
            </a:endParaRPr>
          </a:p>
        </p:txBody>
      </p:sp>
      <p:sp>
        <p:nvSpPr>
          <p:cNvPr id="12" name="Rectangle 11"/>
          <p:cNvSpPr/>
          <p:nvPr/>
        </p:nvSpPr>
        <p:spPr>
          <a:xfrm>
            <a:off x="6699703" y="3297960"/>
            <a:ext cx="5533887" cy="307777"/>
          </a:xfrm>
          <a:prstGeom prst="rect">
            <a:avLst/>
          </a:prstGeom>
        </p:spPr>
        <p:txBody>
          <a:bodyPr wrap="none">
            <a:spAutoFit/>
          </a:bodyPr>
          <a:lstStyle/>
          <a:p>
            <a:r>
              <a:rPr lang="fr-FR" sz="1400" b="1" dirty="0" err="1">
                <a:solidFill>
                  <a:srgbClr val="283895"/>
                </a:solidFill>
                <a:latin typeface="Dosis" pitchFamily="2" charset="0"/>
                <a:cs typeface="Arial" panose="020B0604020202020204" pitchFamily="34" charset="0"/>
              </a:rPr>
              <a:t>Educational</a:t>
            </a:r>
            <a:r>
              <a:rPr lang="fr-FR" sz="1400" b="1" dirty="0">
                <a:solidFill>
                  <a:srgbClr val="283895"/>
                </a:solidFill>
                <a:latin typeface="Dosis" pitchFamily="2" charset="0"/>
                <a:cs typeface="Arial" panose="020B0604020202020204" pitchFamily="34" charset="0"/>
              </a:rPr>
              <a:t> establishments are the </a:t>
            </a:r>
            <a:r>
              <a:rPr lang="fr-FR" sz="1400" b="1" dirty="0" err="1">
                <a:solidFill>
                  <a:srgbClr val="283895"/>
                </a:solidFill>
                <a:latin typeface="Dosis" pitchFamily="2" charset="0"/>
                <a:cs typeface="Arial" panose="020B0604020202020204" pitchFamily="34" charset="0"/>
              </a:rPr>
              <a:t>most</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common</a:t>
            </a:r>
            <a:r>
              <a:rPr lang="fr-FR" sz="1400" b="1" dirty="0">
                <a:solidFill>
                  <a:srgbClr val="283895"/>
                </a:solidFill>
                <a:latin typeface="Dosis" pitchFamily="2" charset="0"/>
                <a:cs typeface="Arial" panose="020B0604020202020204" pitchFamily="34" charset="0"/>
              </a:rPr>
              <a:t> sources of information</a:t>
            </a:r>
          </a:p>
        </p:txBody>
      </p:sp>
      <p:sp>
        <p:nvSpPr>
          <p:cNvPr id="13" name="Rectangle 12"/>
          <p:cNvSpPr/>
          <p:nvPr/>
        </p:nvSpPr>
        <p:spPr>
          <a:xfrm>
            <a:off x="398060" y="6262786"/>
            <a:ext cx="5533887" cy="307777"/>
          </a:xfrm>
          <a:prstGeom prst="rect">
            <a:avLst/>
          </a:prstGeom>
        </p:spPr>
        <p:txBody>
          <a:bodyPr wrap="none">
            <a:spAutoFit/>
          </a:bodyPr>
          <a:lstStyle/>
          <a:p>
            <a:r>
              <a:rPr lang="fr-FR" sz="1400" b="1" dirty="0">
                <a:solidFill>
                  <a:srgbClr val="283895"/>
                </a:solidFill>
                <a:latin typeface="Dosis" pitchFamily="2" charset="0"/>
                <a:cs typeface="Arial" panose="020B0604020202020204" pitchFamily="34" charset="0"/>
              </a:rPr>
              <a:t>Most </a:t>
            </a:r>
            <a:r>
              <a:rPr lang="fr-FR" sz="1400" b="1" dirty="0" err="1">
                <a:solidFill>
                  <a:srgbClr val="283895"/>
                </a:solidFill>
                <a:latin typeface="Dosis" pitchFamily="2" charset="0"/>
                <a:cs typeface="Arial" panose="020B0604020202020204" pitchFamily="34" charset="0"/>
              </a:rPr>
              <a:t>respondents</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received</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did</a:t>
            </a:r>
            <a:r>
              <a:rPr lang="fr-FR" sz="1400" b="1" dirty="0">
                <a:solidFill>
                  <a:srgbClr val="283895"/>
                </a:solidFill>
                <a:latin typeface="Dosis" pitchFamily="2" charset="0"/>
                <a:cs typeface="Arial" panose="020B0604020202020204" pitchFamily="34" charset="0"/>
              </a:rPr>
              <a:t> not </a:t>
            </a:r>
            <a:r>
              <a:rPr lang="fr-FR" sz="1400" b="1" dirty="0" err="1">
                <a:solidFill>
                  <a:srgbClr val="283895"/>
                </a:solidFill>
                <a:latin typeface="Dosis" pitchFamily="2" charset="0"/>
                <a:cs typeface="Arial" panose="020B0604020202020204" pitchFamily="34" charset="0"/>
              </a:rPr>
              <a:t>receive</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any</a:t>
            </a:r>
            <a:r>
              <a:rPr lang="fr-FR" sz="1400" b="1" dirty="0">
                <a:solidFill>
                  <a:srgbClr val="283895"/>
                </a:solidFill>
                <a:latin typeface="Dosis" pitchFamily="2" charset="0"/>
                <a:cs typeface="Arial" panose="020B0604020202020204" pitchFamily="34" charset="0"/>
              </a:rPr>
              <a:t> training in the </a:t>
            </a:r>
            <a:r>
              <a:rPr lang="fr-FR" sz="1400" b="1" dirty="0" err="1">
                <a:solidFill>
                  <a:srgbClr val="283895"/>
                </a:solidFill>
                <a:latin typeface="Dosis" pitchFamily="2" charset="0"/>
                <a:cs typeface="Arial" panose="020B0604020202020204" pitchFamily="34" charset="0"/>
              </a:rPr>
              <a:t>past</a:t>
            </a:r>
            <a:r>
              <a:rPr lang="fr-FR" sz="1400" b="1" dirty="0">
                <a:solidFill>
                  <a:srgbClr val="283895"/>
                </a:solidFill>
                <a:latin typeface="Dosis" pitchFamily="2" charset="0"/>
                <a:cs typeface="Arial" panose="020B0604020202020204" pitchFamily="34" charset="0"/>
              </a:rPr>
              <a:t> 5 </a:t>
            </a:r>
            <a:r>
              <a:rPr lang="fr-FR" sz="1400" b="1" dirty="0" err="1">
                <a:solidFill>
                  <a:srgbClr val="283895"/>
                </a:solidFill>
                <a:latin typeface="Dosis" pitchFamily="2" charset="0"/>
                <a:cs typeface="Arial" panose="020B0604020202020204" pitchFamily="34" charset="0"/>
              </a:rPr>
              <a:t>years</a:t>
            </a:r>
            <a:endParaRPr lang="fr-FR" sz="1400" b="1" dirty="0">
              <a:solidFill>
                <a:srgbClr val="283895"/>
              </a:solidFill>
              <a:latin typeface="Dosis" pitchFamily="2" charset="0"/>
              <a:cs typeface="Arial" panose="020B0604020202020204" pitchFamily="34" charset="0"/>
            </a:endParaRPr>
          </a:p>
        </p:txBody>
      </p:sp>
      <p:sp>
        <p:nvSpPr>
          <p:cNvPr id="14" name="Rectangle 13"/>
          <p:cNvSpPr/>
          <p:nvPr/>
        </p:nvSpPr>
        <p:spPr>
          <a:xfrm>
            <a:off x="6699703" y="6149061"/>
            <a:ext cx="5581977" cy="307777"/>
          </a:xfrm>
          <a:prstGeom prst="rect">
            <a:avLst/>
          </a:prstGeom>
        </p:spPr>
        <p:txBody>
          <a:bodyPr wrap="none">
            <a:spAutoFit/>
          </a:bodyPr>
          <a:lstStyle/>
          <a:p>
            <a:r>
              <a:rPr lang="fr-FR" sz="1400" b="1" dirty="0">
                <a:solidFill>
                  <a:srgbClr val="283895"/>
                </a:solidFill>
                <a:latin typeface="Dosis" pitchFamily="2" charset="0"/>
                <a:cs typeface="Arial" panose="020B0604020202020204" pitchFamily="34" charset="0"/>
              </a:rPr>
              <a:t>More </a:t>
            </a:r>
            <a:r>
              <a:rPr lang="fr-FR" sz="1400" b="1" dirty="0" err="1">
                <a:solidFill>
                  <a:srgbClr val="283895"/>
                </a:solidFill>
                <a:latin typeface="Dosis" pitchFamily="2" charset="0"/>
                <a:cs typeface="Arial" panose="020B0604020202020204" pitchFamily="34" charset="0"/>
              </a:rPr>
              <a:t>than</a:t>
            </a:r>
            <a:r>
              <a:rPr lang="fr-FR" sz="1400" b="1" dirty="0">
                <a:solidFill>
                  <a:srgbClr val="283895"/>
                </a:solidFill>
                <a:latin typeface="Dosis" pitchFamily="2" charset="0"/>
                <a:cs typeface="Arial" panose="020B0604020202020204" pitchFamily="34" charset="0"/>
              </a:rPr>
              <a:t> 50% of the </a:t>
            </a:r>
            <a:r>
              <a:rPr lang="fr-FR" sz="1400" b="1" dirty="0" err="1">
                <a:solidFill>
                  <a:srgbClr val="283895"/>
                </a:solidFill>
                <a:latin typeface="Dosis" pitchFamily="2" charset="0"/>
                <a:cs typeface="Arial" panose="020B0604020202020204" pitchFamily="34" charset="0"/>
              </a:rPr>
              <a:t>respondents</a:t>
            </a:r>
            <a:r>
              <a:rPr lang="fr-FR" sz="1400" b="1" dirty="0">
                <a:solidFill>
                  <a:srgbClr val="283895"/>
                </a:solidFill>
                <a:latin typeface="Dosis" pitchFamily="2" charset="0"/>
                <a:cs typeface="Arial" panose="020B0604020202020204" pitchFamily="34" charset="0"/>
              </a:rPr>
              <a:t> do not </a:t>
            </a:r>
            <a:r>
              <a:rPr lang="fr-FR" sz="1400" b="1" dirty="0" err="1">
                <a:solidFill>
                  <a:srgbClr val="283895"/>
                </a:solidFill>
                <a:latin typeface="Dosis" pitchFamily="2" charset="0"/>
                <a:cs typeface="Arial" panose="020B0604020202020204" pitchFamily="34" charset="0"/>
              </a:rPr>
              <a:t>feel</a:t>
            </a:r>
            <a:r>
              <a:rPr lang="fr-FR" sz="1400" b="1" dirty="0">
                <a:solidFill>
                  <a:srgbClr val="283895"/>
                </a:solidFill>
                <a:latin typeface="Dosis" pitchFamily="2" charset="0"/>
                <a:cs typeface="Arial" panose="020B0604020202020204" pitchFamily="34" charset="0"/>
              </a:rPr>
              <a:t> </a:t>
            </a:r>
            <a:r>
              <a:rPr lang="fr-FR" sz="1400" b="1" dirty="0" err="1">
                <a:solidFill>
                  <a:srgbClr val="283895"/>
                </a:solidFill>
                <a:latin typeface="Dosis" pitchFamily="2" charset="0"/>
                <a:cs typeface="Arial" panose="020B0604020202020204" pitchFamily="34" charset="0"/>
              </a:rPr>
              <a:t>prepared</a:t>
            </a:r>
            <a:r>
              <a:rPr lang="fr-FR" sz="1400" b="1" dirty="0">
                <a:solidFill>
                  <a:srgbClr val="283895"/>
                </a:solidFill>
                <a:latin typeface="Dosis" pitchFamily="2" charset="0"/>
                <a:cs typeface="Arial" panose="020B0604020202020204" pitchFamily="34" charset="0"/>
              </a:rPr>
              <a:t> for an </a:t>
            </a:r>
            <a:r>
              <a:rPr lang="fr-FR" sz="1400" b="1" dirty="0" err="1">
                <a:solidFill>
                  <a:srgbClr val="283895"/>
                </a:solidFill>
                <a:latin typeface="Dosis" pitchFamily="2" charset="0"/>
                <a:cs typeface="Arial" panose="020B0604020202020204" pitchFamily="34" charset="0"/>
              </a:rPr>
              <a:t>earthquake</a:t>
            </a:r>
            <a:endParaRPr lang="fr-FR" sz="1400" b="1" dirty="0">
              <a:solidFill>
                <a:srgbClr val="283895"/>
              </a:solidFill>
              <a:latin typeface="Dosis" pitchFamily="2" charset="0"/>
              <a:cs typeface="Arial" panose="020B0604020202020204" pitchFamily="34" charset="0"/>
            </a:endParaRPr>
          </a:p>
        </p:txBody>
      </p:sp>
      <p:sp>
        <p:nvSpPr>
          <p:cNvPr id="2" name="Slide Number Placeholder 1">
            <a:extLst>
              <a:ext uri="{FF2B5EF4-FFF2-40B4-BE49-F238E27FC236}">
                <a16:creationId xmlns:a16="http://schemas.microsoft.com/office/drawing/2014/main" id="{DCAB6222-0ED0-D609-1730-0E1F9DDC1A0C}"/>
              </a:ext>
            </a:extLst>
          </p:cNvPr>
          <p:cNvSpPr>
            <a:spLocks noGrp="1"/>
          </p:cNvSpPr>
          <p:nvPr>
            <p:ph type="sldNum" sz="quarter" idx="12"/>
          </p:nvPr>
        </p:nvSpPr>
        <p:spPr/>
        <p:txBody>
          <a:bodyPr/>
          <a:lstStyle/>
          <a:p>
            <a:fld id="{5B3189AA-B002-954D-9F97-AE9F16A857C1}" type="slidenum">
              <a:rPr lang="en-FR" smtClean="0"/>
              <a:t>39</a:t>
            </a:fld>
            <a:endParaRPr lang="en-FR"/>
          </a:p>
        </p:txBody>
      </p:sp>
    </p:spTree>
    <p:extLst>
      <p:ext uri="{BB962C8B-B14F-4D97-AF65-F5344CB8AC3E}">
        <p14:creationId xmlns:p14="http://schemas.microsoft.com/office/powerpoint/2010/main" val="30826367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72ADC8-590A-CEB3-4CC5-A0D76A79641A}"/>
              </a:ext>
            </a:extLst>
          </p:cNvPr>
          <p:cNvSpPr txBox="1">
            <a:spLocks/>
          </p:cNvSpPr>
          <p:nvPr/>
        </p:nvSpPr>
        <p:spPr>
          <a:xfrm>
            <a:off x="841246" y="978619"/>
            <a:ext cx="3610935" cy="1106424"/>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b="1" i="0" kern="1200">
                <a:solidFill>
                  <a:srgbClr val="FFFFFF"/>
                </a:solidFill>
                <a:latin typeface="Arial"/>
                <a:ea typeface="+mj-ea"/>
                <a:cs typeface="Arial"/>
              </a:defRPr>
            </a:lvl1pPr>
          </a:lstStyle>
          <a:p>
            <a:pPr defTabSz="914400">
              <a:lnSpc>
                <a:spcPct val="90000"/>
              </a:lnSpc>
              <a:spcAft>
                <a:spcPts val="600"/>
              </a:spcAft>
            </a:pPr>
            <a:r>
              <a:rPr lang="en-US" sz="2400" kern="1200" dirty="0">
                <a:solidFill>
                  <a:schemeClr val="tx1"/>
                </a:solidFill>
                <a:latin typeface="Times New Roman" panose="02020603050405020304" pitchFamily="18" charset="0"/>
                <a:cs typeface="Times New Roman" panose="02020603050405020304" pitchFamily="18" charset="0"/>
              </a:rPr>
              <a:t>Scenarios</a:t>
            </a:r>
          </a:p>
        </p:txBody>
      </p:sp>
      <p:sp>
        <p:nvSpPr>
          <p:cNvPr id="2" name="TextBox 1">
            <a:extLst>
              <a:ext uri="{FF2B5EF4-FFF2-40B4-BE49-F238E27FC236}">
                <a16:creationId xmlns:a16="http://schemas.microsoft.com/office/drawing/2014/main" id="{2FAD6592-FC1E-2865-0211-3F5345D1D90E}"/>
              </a:ext>
            </a:extLst>
          </p:cNvPr>
          <p:cNvSpPr txBox="1"/>
          <p:nvPr/>
        </p:nvSpPr>
        <p:spPr>
          <a:xfrm>
            <a:off x="426633" y="1995851"/>
            <a:ext cx="4262325" cy="4271307"/>
          </a:xfrm>
          <a:prstGeom prst="rect">
            <a:avLst/>
          </a:prstGeom>
        </p:spPr>
        <p:txBody>
          <a:bodyPr vert="horz" lIns="91440" tIns="45720" rIns="91440" bIns="45720" rtlCol="0">
            <a:normAutofit/>
          </a:bodyPr>
          <a:lstStyle/>
          <a:p>
            <a:pPr algn="just">
              <a:lnSpc>
                <a:spcPct val="170000"/>
              </a:lnSpc>
              <a:spcAft>
                <a:spcPts val="600"/>
              </a:spcAft>
            </a:pPr>
            <a:r>
              <a:rPr lang="en-US" sz="1200" b="1" u="sng" dirty="0"/>
              <a:t>S1: Compliance with Evacuation Instructions</a:t>
            </a:r>
          </a:p>
          <a:p>
            <a:pPr algn="just">
              <a:lnSpc>
                <a:spcPct val="170000"/>
              </a:lnSpc>
              <a:spcAft>
                <a:spcPts val="600"/>
              </a:spcAft>
            </a:pPr>
            <a:r>
              <a:rPr lang="en-US" sz="1200" dirty="0"/>
              <a:t>Assume </a:t>
            </a:r>
            <a:r>
              <a:rPr lang="en-US" sz="1200" dirty="0">
                <a:solidFill>
                  <a:srgbClr val="FF0000"/>
                </a:solidFill>
              </a:rPr>
              <a:t>complete compliance </a:t>
            </a:r>
            <a:r>
              <a:rPr lang="en-US" sz="1200" dirty="0"/>
              <a:t>of all agents with the evacuation protocol. Agents </a:t>
            </a:r>
            <a:r>
              <a:rPr lang="en-US" sz="1200" dirty="0">
                <a:solidFill>
                  <a:srgbClr val="FF0000"/>
                </a:solidFill>
              </a:rPr>
              <a:t>immediately proceed to the nearest evacuation </a:t>
            </a:r>
            <a:r>
              <a:rPr lang="en-US" sz="1200" dirty="0" err="1"/>
              <a:t>centre</a:t>
            </a:r>
            <a:r>
              <a:rPr lang="en-US" sz="1200" dirty="0"/>
              <a:t> following an earthquake. </a:t>
            </a:r>
          </a:p>
          <a:p>
            <a:pPr algn="just">
              <a:lnSpc>
                <a:spcPct val="170000"/>
              </a:lnSpc>
              <a:spcAft>
                <a:spcPts val="600"/>
              </a:spcAft>
            </a:pPr>
            <a:r>
              <a:rPr lang="en-US" sz="1200" b="1" u="sng" dirty="0"/>
              <a:t>S2: Informed Capacity availability at Evacuation Centers</a:t>
            </a:r>
          </a:p>
          <a:p>
            <a:pPr algn="just">
              <a:lnSpc>
                <a:spcPct val="170000"/>
              </a:lnSpc>
              <a:spcAft>
                <a:spcPts val="600"/>
              </a:spcAft>
            </a:pPr>
            <a:r>
              <a:rPr lang="en-US" sz="1200" dirty="0"/>
              <a:t>Maintains the </a:t>
            </a:r>
            <a:r>
              <a:rPr lang="en-US" sz="1200" dirty="0">
                <a:solidFill>
                  <a:srgbClr val="FF0000"/>
                </a:solidFill>
              </a:rPr>
              <a:t>compliance of agents </a:t>
            </a:r>
            <a:r>
              <a:rPr lang="en-US" sz="1200" dirty="0"/>
              <a:t>but introduces capacity limitations. </a:t>
            </a:r>
            <a:r>
              <a:rPr lang="en-US" sz="1200" dirty="0">
                <a:solidFill>
                  <a:srgbClr val="FF0000"/>
                </a:solidFill>
              </a:rPr>
              <a:t>Agents are pre-informed about the nearest evacuation </a:t>
            </a:r>
            <a:r>
              <a:rPr lang="en-US" sz="1200" dirty="0" err="1">
                <a:solidFill>
                  <a:srgbClr val="FF0000"/>
                </a:solidFill>
              </a:rPr>
              <a:t>centre</a:t>
            </a:r>
            <a:r>
              <a:rPr lang="en-US" sz="1200" dirty="0">
                <a:solidFill>
                  <a:srgbClr val="FF0000"/>
                </a:solidFill>
              </a:rPr>
              <a:t> with available capacity</a:t>
            </a:r>
            <a:r>
              <a:rPr lang="en-US" sz="1200" dirty="0"/>
              <a:t>. </a:t>
            </a:r>
          </a:p>
          <a:p>
            <a:pPr algn="just">
              <a:lnSpc>
                <a:spcPct val="170000"/>
              </a:lnSpc>
              <a:spcAft>
                <a:spcPts val="600"/>
              </a:spcAft>
            </a:pPr>
            <a:r>
              <a:rPr lang="en-US" sz="1200" b="1" u="sng" dirty="0"/>
              <a:t>S3: Real-World </a:t>
            </a:r>
            <a:r>
              <a:rPr lang="en-US" sz="1200" b="1" u="sng" dirty="0" err="1"/>
              <a:t>Behavioural</a:t>
            </a:r>
            <a:r>
              <a:rPr lang="en-US" sz="1200" b="1" u="sng" dirty="0"/>
              <a:t> Patterns in Evacuation Modeling</a:t>
            </a:r>
          </a:p>
          <a:p>
            <a:pPr algn="just">
              <a:lnSpc>
                <a:spcPct val="170000"/>
              </a:lnSpc>
              <a:spcAft>
                <a:spcPts val="600"/>
              </a:spcAft>
            </a:pPr>
            <a:r>
              <a:rPr lang="en-US" sz="1200" dirty="0"/>
              <a:t>Introduces a variety of agent responses </a:t>
            </a:r>
            <a:r>
              <a:rPr lang="en-US" sz="1200" dirty="0">
                <a:solidFill>
                  <a:srgbClr val="FF0000"/>
                </a:solidFill>
              </a:rPr>
              <a:t>based on real-world behavioral patterns</a:t>
            </a:r>
            <a:r>
              <a:rPr lang="en-US" sz="1200" dirty="0"/>
              <a:t>. Assess how evacuation unfolds in practice when agent behaviors vary significantly.</a:t>
            </a:r>
            <a:endParaRPr lang="en-US" sz="1000" dirty="0"/>
          </a:p>
        </p:txBody>
      </p:sp>
      <p:sp>
        <p:nvSpPr>
          <p:cNvPr id="16" name="TextBox 15">
            <a:extLst>
              <a:ext uri="{FF2B5EF4-FFF2-40B4-BE49-F238E27FC236}">
                <a16:creationId xmlns:a16="http://schemas.microsoft.com/office/drawing/2014/main" id="{89A0EC0F-FB47-EBA7-5E67-4FE8E1456E06}"/>
              </a:ext>
            </a:extLst>
          </p:cNvPr>
          <p:cNvSpPr txBox="1"/>
          <p:nvPr/>
        </p:nvSpPr>
        <p:spPr>
          <a:xfrm>
            <a:off x="4981969" y="270312"/>
            <a:ext cx="6800456" cy="1354217"/>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just" defTabSz="502920">
              <a:spcAft>
                <a:spcPts val="600"/>
              </a:spcAft>
            </a:pPr>
            <a:r>
              <a:rPr lang="en-ES" sz="1600" b="1" u="sng" kern="1200" dirty="0">
                <a:solidFill>
                  <a:schemeClr val="tx1"/>
                </a:solidFill>
                <a:latin typeface="+mn-lt"/>
                <a:ea typeface="+mn-ea"/>
                <a:cs typeface="+mn-cs"/>
              </a:rPr>
              <a:t>Showcase</a:t>
            </a:r>
            <a:endParaRPr lang="en-ES" sz="1400" kern="1200" dirty="0">
              <a:solidFill>
                <a:schemeClr val="tx1"/>
              </a:solidFill>
              <a:latin typeface="+mn-lt"/>
              <a:ea typeface="+mn-ea"/>
              <a:cs typeface="+mn-cs"/>
            </a:endParaRPr>
          </a:p>
          <a:p>
            <a:pPr algn="just" defTabSz="502920">
              <a:spcAft>
                <a:spcPts val="600"/>
              </a:spcAft>
            </a:pPr>
            <a:r>
              <a:rPr lang="en-GB" sz="1400" dirty="0">
                <a:solidFill>
                  <a:schemeClr val="tx1"/>
                </a:solidFill>
              </a:rPr>
              <a:t>For illustration we simulate the evacuation of seven distinct agents (Agent 0 to 6), each representing specific archetypes identified through our research.  In real simulator – about 5000 agents</a:t>
            </a:r>
          </a:p>
          <a:p>
            <a:pPr algn="just" defTabSz="502920">
              <a:spcAft>
                <a:spcPts val="600"/>
              </a:spcAft>
            </a:pPr>
            <a:r>
              <a:rPr lang="en-GB" sz="1400" dirty="0">
                <a:solidFill>
                  <a:schemeClr val="tx1"/>
                </a:solidFill>
              </a:rPr>
              <a:t>In S1, all agents move towards officially designated open spaces. </a:t>
            </a:r>
          </a:p>
        </p:txBody>
      </p:sp>
      <p:pic>
        <p:nvPicPr>
          <p:cNvPr id="17" name="s1">
            <a:hlinkClick r:id="" action="ppaction://media"/>
            <a:extLst>
              <a:ext uri="{FF2B5EF4-FFF2-40B4-BE49-F238E27FC236}">
                <a16:creationId xmlns:a16="http://schemas.microsoft.com/office/drawing/2014/main" id="{6A3B60E6-ECA9-82A5-0A08-7768FF7DC3FC}"/>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4950701" y="3826289"/>
            <a:ext cx="2149670" cy="2654824"/>
          </a:xfrm>
          <a:prstGeom prst="rect">
            <a:avLst/>
          </a:prstGeom>
        </p:spPr>
      </p:pic>
      <p:pic>
        <p:nvPicPr>
          <p:cNvPr id="18" name="s2">
            <a:hlinkClick r:id="" action="ppaction://media"/>
            <a:extLst>
              <a:ext uri="{FF2B5EF4-FFF2-40B4-BE49-F238E27FC236}">
                <a16:creationId xmlns:a16="http://schemas.microsoft.com/office/drawing/2014/main" id="{C53343E7-AD97-2E59-D58B-FBD2244FDA8F}"/>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7281230" y="3826289"/>
            <a:ext cx="2149670" cy="2662435"/>
          </a:xfrm>
          <a:prstGeom prst="rect">
            <a:avLst/>
          </a:prstGeom>
        </p:spPr>
      </p:pic>
      <p:pic>
        <p:nvPicPr>
          <p:cNvPr id="19" name="S3">
            <a:hlinkClick r:id="" action="ppaction://media"/>
            <a:extLst>
              <a:ext uri="{FF2B5EF4-FFF2-40B4-BE49-F238E27FC236}">
                <a16:creationId xmlns:a16="http://schemas.microsoft.com/office/drawing/2014/main" id="{947D7B0C-2B43-CF60-8BAE-DE91D3DD9E2B}"/>
              </a:ext>
            </a:extLst>
          </p:cNvPr>
          <p:cNvPicPr>
            <a:picLocks noChangeAspect="1"/>
          </p:cNvPicPr>
          <p:nvPr>
            <a:videoFile r:link="rId6"/>
            <p:extLst>
              <p:ext uri="{DAA4B4D4-6D71-4841-9C94-3DE7FCFB9230}">
                <p14:media xmlns:p14="http://schemas.microsoft.com/office/powerpoint/2010/main" r:embed="rId5"/>
              </p:ext>
            </p:extLst>
          </p:nvPr>
        </p:nvPicPr>
        <p:blipFill>
          <a:blip r:embed="rId11"/>
          <a:stretch>
            <a:fillRect/>
          </a:stretch>
        </p:blipFill>
        <p:spPr>
          <a:xfrm>
            <a:off x="9611759" y="3826289"/>
            <a:ext cx="2149670" cy="2631503"/>
          </a:xfrm>
          <a:prstGeom prst="rect">
            <a:avLst/>
          </a:prstGeom>
        </p:spPr>
      </p:pic>
      <p:sp>
        <p:nvSpPr>
          <p:cNvPr id="20" name="TextBox 19">
            <a:extLst>
              <a:ext uri="{FF2B5EF4-FFF2-40B4-BE49-F238E27FC236}">
                <a16:creationId xmlns:a16="http://schemas.microsoft.com/office/drawing/2014/main" id="{FDEE0819-AA7F-6FBC-2093-D8044C28E188}"/>
              </a:ext>
            </a:extLst>
          </p:cNvPr>
          <p:cNvSpPr txBox="1"/>
          <p:nvPr/>
        </p:nvSpPr>
        <p:spPr>
          <a:xfrm>
            <a:off x="5744954" y="6577860"/>
            <a:ext cx="466659" cy="369332"/>
          </a:xfrm>
          <a:prstGeom prst="rect">
            <a:avLst/>
          </a:prstGeom>
          <a:noFill/>
        </p:spPr>
        <p:txBody>
          <a:bodyPr wrap="square" rtlCol="0">
            <a:spAutoFit/>
          </a:bodyPr>
          <a:lstStyle/>
          <a:p>
            <a:r>
              <a:rPr lang="en-ES" dirty="0"/>
              <a:t>S1</a:t>
            </a:r>
          </a:p>
        </p:txBody>
      </p:sp>
      <p:sp>
        <p:nvSpPr>
          <p:cNvPr id="21" name="TextBox 20">
            <a:extLst>
              <a:ext uri="{FF2B5EF4-FFF2-40B4-BE49-F238E27FC236}">
                <a16:creationId xmlns:a16="http://schemas.microsoft.com/office/drawing/2014/main" id="{A68E661C-2E2D-3306-70C0-9C61F47273CF}"/>
              </a:ext>
            </a:extLst>
          </p:cNvPr>
          <p:cNvSpPr txBox="1"/>
          <p:nvPr/>
        </p:nvSpPr>
        <p:spPr>
          <a:xfrm>
            <a:off x="5003735" y="1624529"/>
            <a:ext cx="6800456" cy="523220"/>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just" defTabSz="502920">
              <a:spcAft>
                <a:spcPts val="600"/>
              </a:spcAft>
            </a:pPr>
            <a:r>
              <a:rPr lang="en-GB" sz="1400" dirty="0">
                <a:solidFill>
                  <a:schemeClr val="tx1"/>
                </a:solidFill>
              </a:rPr>
              <a:t>S2 sees a shift, with some agents opting for further away open spaces due to the nearest centres reaching full capacity. </a:t>
            </a:r>
          </a:p>
        </p:txBody>
      </p:sp>
      <p:sp>
        <p:nvSpPr>
          <p:cNvPr id="22" name="TextBox 21">
            <a:extLst>
              <a:ext uri="{FF2B5EF4-FFF2-40B4-BE49-F238E27FC236}">
                <a16:creationId xmlns:a16="http://schemas.microsoft.com/office/drawing/2014/main" id="{77CFCED5-7086-C1D4-55CE-44D8CF200A1A}"/>
              </a:ext>
            </a:extLst>
          </p:cNvPr>
          <p:cNvSpPr txBox="1"/>
          <p:nvPr/>
        </p:nvSpPr>
        <p:spPr>
          <a:xfrm>
            <a:off x="5003735" y="2173783"/>
            <a:ext cx="6800456" cy="1384995"/>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just" defTabSz="502920">
              <a:spcAft>
                <a:spcPts val="600"/>
              </a:spcAft>
            </a:pPr>
            <a:r>
              <a:rPr lang="en-GB" sz="1400" dirty="0">
                <a:solidFill>
                  <a:schemeClr val="tx1"/>
                </a:solidFill>
              </a:rPr>
              <a:t>S3, behaviours diverge significantly: one agent </a:t>
            </a:r>
            <a:r>
              <a:rPr lang="en-GB" sz="1400" dirty="0">
                <a:solidFill>
                  <a:schemeClr val="accent2">
                    <a:lumMod val="75000"/>
                  </a:schemeClr>
                </a:solidFill>
              </a:rPr>
              <a:t>stays home </a:t>
            </a:r>
            <a:r>
              <a:rPr lang="en-GB" sz="1400" dirty="0">
                <a:solidFill>
                  <a:schemeClr val="tx1"/>
                </a:solidFill>
              </a:rPr>
              <a:t>(Agent 0), another seeks safety </a:t>
            </a:r>
            <a:r>
              <a:rPr lang="en-GB" sz="1400" dirty="0">
                <a:solidFill>
                  <a:schemeClr val="accent2">
                    <a:lumMod val="75000"/>
                  </a:schemeClr>
                </a:solidFill>
              </a:rPr>
              <a:t>within their neighbourhood</a:t>
            </a:r>
            <a:r>
              <a:rPr lang="en-GB" sz="1400" dirty="0">
                <a:solidFill>
                  <a:schemeClr val="tx1"/>
                </a:solidFill>
              </a:rPr>
              <a:t> (Agent 1), others </a:t>
            </a:r>
            <a:r>
              <a:rPr lang="en-GB" sz="1400" dirty="0">
                <a:solidFill>
                  <a:schemeClr val="accent2">
                    <a:lumMod val="75000"/>
                  </a:schemeClr>
                </a:solidFill>
              </a:rPr>
              <a:t>choose between official and unofficial open spaces</a:t>
            </a:r>
            <a:r>
              <a:rPr lang="en-GB" sz="1400" dirty="0">
                <a:solidFill>
                  <a:schemeClr val="tx1"/>
                </a:solidFill>
              </a:rPr>
              <a:t> (Agents 2 and 3), and one </a:t>
            </a:r>
            <a:r>
              <a:rPr lang="en-GB" sz="1400" dirty="0">
                <a:solidFill>
                  <a:schemeClr val="accent2">
                    <a:lumMod val="75000"/>
                  </a:schemeClr>
                </a:solidFill>
              </a:rPr>
              <a:t>heads to relatives home </a:t>
            </a:r>
            <a:r>
              <a:rPr lang="en-GB" sz="1400" dirty="0">
                <a:solidFill>
                  <a:schemeClr val="tx1"/>
                </a:solidFill>
              </a:rPr>
              <a:t>(Agent 4), with some eventually </a:t>
            </a:r>
            <a:r>
              <a:rPr lang="en-GB" sz="1400" dirty="0">
                <a:solidFill>
                  <a:schemeClr val="accent2">
                    <a:lumMod val="75000"/>
                  </a:schemeClr>
                </a:solidFill>
              </a:rPr>
              <a:t>moving to different open spaces based on situational changes </a:t>
            </a:r>
            <a:r>
              <a:rPr lang="en-GB" sz="1400" dirty="0">
                <a:solidFill>
                  <a:schemeClr val="tx1"/>
                </a:solidFill>
              </a:rPr>
              <a:t>(Agents 5 and 6). This highlights the nuanced nature of evacuation behaviours, reflecting the critical role of individual and contextual factors</a:t>
            </a:r>
          </a:p>
        </p:txBody>
      </p:sp>
      <p:sp>
        <p:nvSpPr>
          <p:cNvPr id="23" name="TextBox 22">
            <a:extLst>
              <a:ext uri="{FF2B5EF4-FFF2-40B4-BE49-F238E27FC236}">
                <a16:creationId xmlns:a16="http://schemas.microsoft.com/office/drawing/2014/main" id="{8442B088-BB7C-D965-52B0-9C9F6725B485}"/>
              </a:ext>
            </a:extLst>
          </p:cNvPr>
          <p:cNvSpPr txBox="1"/>
          <p:nvPr/>
        </p:nvSpPr>
        <p:spPr>
          <a:xfrm>
            <a:off x="8170633" y="6577860"/>
            <a:ext cx="466659" cy="369332"/>
          </a:xfrm>
          <a:prstGeom prst="rect">
            <a:avLst/>
          </a:prstGeom>
          <a:noFill/>
        </p:spPr>
        <p:txBody>
          <a:bodyPr wrap="square" rtlCol="0">
            <a:spAutoFit/>
          </a:bodyPr>
          <a:lstStyle/>
          <a:p>
            <a:r>
              <a:rPr lang="en-ES" dirty="0"/>
              <a:t>S2</a:t>
            </a:r>
          </a:p>
        </p:txBody>
      </p:sp>
      <p:sp>
        <p:nvSpPr>
          <p:cNvPr id="24" name="TextBox 23">
            <a:extLst>
              <a:ext uri="{FF2B5EF4-FFF2-40B4-BE49-F238E27FC236}">
                <a16:creationId xmlns:a16="http://schemas.microsoft.com/office/drawing/2014/main" id="{54C08AED-FF9D-4175-5FBD-4D62867027AC}"/>
              </a:ext>
            </a:extLst>
          </p:cNvPr>
          <p:cNvSpPr txBox="1"/>
          <p:nvPr/>
        </p:nvSpPr>
        <p:spPr>
          <a:xfrm>
            <a:off x="10498674" y="6577860"/>
            <a:ext cx="466659" cy="369332"/>
          </a:xfrm>
          <a:prstGeom prst="rect">
            <a:avLst/>
          </a:prstGeom>
          <a:noFill/>
        </p:spPr>
        <p:txBody>
          <a:bodyPr wrap="square" rtlCol="0">
            <a:spAutoFit/>
          </a:bodyPr>
          <a:lstStyle/>
          <a:p>
            <a:r>
              <a:rPr lang="en-ES" dirty="0"/>
              <a:t>S3</a:t>
            </a:r>
          </a:p>
        </p:txBody>
      </p:sp>
      <p:sp>
        <p:nvSpPr>
          <p:cNvPr id="5" name="Slide Number Placeholder 4">
            <a:extLst>
              <a:ext uri="{FF2B5EF4-FFF2-40B4-BE49-F238E27FC236}">
                <a16:creationId xmlns:a16="http://schemas.microsoft.com/office/drawing/2014/main" id="{3F39836F-80C4-A39F-2A05-4B1ED17B732E}"/>
              </a:ext>
            </a:extLst>
          </p:cNvPr>
          <p:cNvSpPr>
            <a:spLocks noGrp="1"/>
          </p:cNvSpPr>
          <p:nvPr>
            <p:ph type="sldNum" sz="quarter" idx="12"/>
          </p:nvPr>
        </p:nvSpPr>
        <p:spPr/>
        <p:txBody>
          <a:bodyPr/>
          <a:lstStyle/>
          <a:p>
            <a:fld id="{BFDB8F1D-40DA-457A-9EE1-950A4F06F78E}" type="slidenum">
              <a:rPr lang="en-US" smtClean="0"/>
              <a:t>40</a:t>
            </a:fld>
            <a:endParaRPr lang="en-US"/>
          </a:p>
        </p:txBody>
      </p:sp>
    </p:spTree>
    <p:extLst>
      <p:ext uri="{BB962C8B-B14F-4D97-AF65-F5344CB8AC3E}">
        <p14:creationId xmlns:p14="http://schemas.microsoft.com/office/powerpoint/2010/main" val="2071278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par>
                                <p:cTn id="19" presetID="10" presetClass="entr" presetSubtype="0"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500"/>
                                        <p:tgtEl>
                                          <p:spTgt spid="1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3"/>
                                        </p:tgtEl>
                                        <p:attrNameLst>
                                          <p:attrName>style.visibility</p:attrName>
                                        </p:attrNameLst>
                                      </p:cBhvr>
                                      <p:to>
                                        <p:strVal val="visible"/>
                                      </p:to>
                                    </p:set>
                                    <p:animEffect transition="in" filter="fade">
                                      <p:cBhvr>
                                        <p:cTn id="24" dur="500"/>
                                        <p:tgtEl>
                                          <p:spTgt spid="23"/>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nodeType="with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fade">
                                      <p:cBhvr>
                                        <p:cTn id="35"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6" fill="hold" display="0">
                  <p:stCondLst>
                    <p:cond delay="indefinite"/>
                  </p:stCondLst>
                </p:cTn>
                <p:tgtEl>
                  <p:spTgt spid="17"/>
                </p:tgtEl>
              </p:cMediaNode>
            </p:video>
            <p:video>
              <p:cMediaNode vol="80000">
                <p:cTn id="37" fill="hold" display="0">
                  <p:stCondLst>
                    <p:cond delay="indefinite"/>
                  </p:stCondLst>
                </p:cTn>
                <p:tgtEl>
                  <p:spTgt spid="18"/>
                </p:tgtEl>
              </p:cMediaNode>
            </p:video>
            <p:video>
              <p:cMediaNode vol="80000">
                <p:cTn id="38" fill="hold" display="0">
                  <p:stCondLst>
                    <p:cond delay="indefinite"/>
                  </p:stCondLst>
                </p:cTn>
                <p:tgtEl>
                  <p:spTgt spid="19"/>
                </p:tgtEl>
              </p:cMediaNode>
            </p:video>
          </p:childTnLst>
        </p:cTn>
      </p:par>
    </p:tnLst>
    <p:bldLst>
      <p:bldP spid="16" grpId="0" animBg="1"/>
      <p:bldP spid="20" grpId="0"/>
      <p:bldP spid="21" grpId="0" animBg="1"/>
      <p:bldP spid="22" grpId="0" animBg="1"/>
      <p:bldP spid="23" grpId="0"/>
      <p:bldP spid="24" grpId="0"/>
    </p:bld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3">
            <a:extLst>
              <a:ext uri="{FF2B5EF4-FFF2-40B4-BE49-F238E27FC236}">
                <a16:creationId xmlns:a16="http://schemas.microsoft.com/office/drawing/2014/main" id="{40865DCD-D342-86C1-681F-2D0869B6F0B0}"/>
              </a:ext>
            </a:extLst>
          </p:cNvPr>
          <p:cNvSpPr txBox="1">
            <a:spLocks/>
          </p:cNvSpPr>
          <p:nvPr/>
        </p:nvSpPr>
        <p:spPr>
          <a:xfrm>
            <a:off x="489251" y="443526"/>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lvl1pPr algn="l" defTabSz="457200" rtl="0" eaLnBrk="1" latinLnBrk="0" hangingPunct="1">
              <a:spcBef>
                <a:spcPct val="0"/>
              </a:spcBef>
              <a:buNone/>
              <a:defRPr sz="3200" b="1" i="0" kern="1200">
                <a:solidFill>
                  <a:srgbClr val="FFFFFF"/>
                </a:solidFill>
                <a:latin typeface="Arial"/>
                <a:ea typeface="+mj-ea"/>
                <a:cs typeface="Arial"/>
              </a:defRPr>
            </a:lvl1pPr>
          </a:lstStyle>
          <a:p>
            <a:pPr algn="ctr" defTabSz="914400">
              <a:lnSpc>
                <a:spcPct val="90000"/>
              </a:lnSpc>
              <a:spcAft>
                <a:spcPts val="600"/>
              </a:spcAft>
            </a:pPr>
            <a:r>
              <a:rPr lang="en-US" sz="2600" kern="1200">
                <a:latin typeface="+mj-lt"/>
                <a:ea typeface="+mj-ea"/>
                <a:cs typeface="+mj-cs"/>
              </a:rPr>
              <a:t>Model Showcase (Egaleo Earthquake)</a:t>
            </a:r>
          </a:p>
        </p:txBody>
      </p:sp>
      <p:pic>
        <p:nvPicPr>
          <p:cNvPr id="3" name="3CA7862B-5229-4CB2-AB7B-8FFAE27B0CD2">
            <a:hlinkClick r:id="" action="ppaction://media"/>
            <a:extLst>
              <a:ext uri="{FF2B5EF4-FFF2-40B4-BE49-F238E27FC236}">
                <a16:creationId xmlns:a16="http://schemas.microsoft.com/office/drawing/2014/main" id="{0F3C45DB-7B41-E960-0A66-E40C2219ED0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780148" y="518475"/>
            <a:ext cx="8298499" cy="5020592"/>
          </a:xfrm>
          <a:prstGeom prst="rect">
            <a:avLst/>
          </a:prstGeom>
        </p:spPr>
      </p:pic>
      <p:sp>
        <p:nvSpPr>
          <p:cNvPr id="2" name="TextBox 1">
            <a:extLst>
              <a:ext uri="{FF2B5EF4-FFF2-40B4-BE49-F238E27FC236}">
                <a16:creationId xmlns:a16="http://schemas.microsoft.com/office/drawing/2014/main" id="{239D52C2-0C31-B333-B00E-3F362E691D63}"/>
              </a:ext>
            </a:extLst>
          </p:cNvPr>
          <p:cNvSpPr txBox="1"/>
          <p:nvPr/>
        </p:nvSpPr>
        <p:spPr>
          <a:xfrm>
            <a:off x="187570" y="5884985"/>
            <a:ext cx="5660337" cy="923330"/>
          </a:xfrm>
          <a:prstGeom prst="rect">
            <a:avLst/>
          </a:prstGeom>
          <a:noFill/>
        </p:spPr>
        <p:txBody>
          <a:bodyPr wrap="square" rtlCol="0">
            <a:spAutoFit/>
          </a:bodyPr>
          <a:lstStyle/>
          <a:p>
            <a:r>
              <a:rPr lang="en-FR" dirty="0"/>
              <a:t>Dr Hossein Moradi RMITE (RMIT Europe/UGA, France)</a:t>
            </a:r>
          </a:p>
          <a:p>
            <a:r>
              <a:rPr lang="en-FR" dirty="0"/>
              <a:t>Dr Sebastian Rodriguez (RMIT, Australia)</a:t>
            </a:r>
          </a:p>
          <a:p>
            <a:r>
              <a:rPr lang="en-FR" dirty="0"/>
              <a:t>Dr Dihrendra Singh (CSIRO, Australia)</a:t>
            </a:r>
          </a:p>
        </p:txBody>
      </p:sp>
      <p:sp>
        <p:nvSpPr>
          <p:cNvPr id="4" name="Slide Number Placeholder 3">
            <a:extLst>
              <a:ext uri="{FF2B5EF4-FFF2-40B4-BE49-F238E27FC236}">
                <a16:creationId xmlns:a16="http://schemas.microsoft.com/office/drawing/2014/main" id="{B87491C5-88DA-8E0B-CA02-5F4C1E3D1633}"/>
              </a:ext>
            </a:extLst>
          </p:cNvPr>
          <p:cNvSpPr>
            <a:spLocks noGrp="1"/>
          </p:cNvSpPr>
          <p:nvPr>
            <p:ph type="sldNum" sz="quarter" idx="12"/>
          </p:nvPr>
        </p:nvSpPr>
        <p:spPr/>
        <p:txBody>
          <a:bodyPr/>
          <a:lstStyle/>
          <a:p>
            <a:fld id="{5B3189AA-B002-954D-9F97-AE9F16A857C1}" type="slidenum">
              <a:rPr lang="en-FR" smtClean="0"/>
              <a:t>41</a:t>
            </a:fld>
            <a:endParaRPr lang="en-FR"/>
          </a:p>
        </p:txBody>
      </p:sp>
    </p:spTree>
    <p:extLst>
      <p:ext uri="{BB962C8B-B14F-4D97-AF65-F5344CB8AC3E}">
        <p14:creationId xmlns:p14="http://schemas.microsoft.com/office/powerpoint/2010/main" val="375706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3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72ADC8-590A-CEB3-4CC5-A0D76A79641A}"/>
              </a:ext>
            </a:extLst>
          </p:cNvPr>
          <p:cNvSpPr txBox="1">
            <a:spLocks/>
          </p:cNvSpPr>
          <p:nvPr/>
        </p:nvSpPr>
        <p:spPr>
          <a:xfrm>
            <a:off x="841246" y="978619"/>
            <a:ext cx="3610935" cy="1106424"/>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b="1" i="0" kern="1200">
                <a:solidFill>
                  <a:srgbClr val="FFFFFF"/>
                </a:solidFill>
                <a:latin typeface="Arial"/>
                <a:ea typeface="+mj-ea"/>
                <a:cs typeface="Arial"/>
              </a:defRPr>
            </a:lvl1pPr>
          </a:lstStyle>
          <a:p>
            <a:pPr defTabSz="914400">
              <a:lnSpc>
                <a:spcPct val="90000"/>
              </a:lnSpc>
              <a:spcAft>
                <a:spcPts val="600"/>
              </a:spcAft>
            </a:pPr>
            <a:r>
              <a:rPr lang="en-US" sz="2400" kern="1200" dirty="0">
                <a:solidFill>
                  <a:schemeClr val="tx1"/>
                </a:solidFill>
                <a:latin typeface="Times New Roman" panose="02020603050405020304" pitchFamily="18" charset="0"/>
                <a:cs typeface="Times New Roman" panose="02020603050405020304" pitchFamily="18" charset="0"/>
              </a:rPr>
              <a:t>Comparisons</a:t>
            </a:r>
          </a:p>
        </p:txBody>
      </p:sp>
      <p:sp>
        <p:nvSpPr>
          <p:cNvPr id="2" name="TextBox 1">
            <a:extLst>
              <a:ext uri="{FF2B5EF4-FFF2-40B4-BE49-F238E27FC236}">
                <a16:creationId xmlns:a16="http://schemas.microsoft.com/office/drawing/2014/main" id="{2FAD6592-FC1E-2865-0211-3F5345D1D90E}"/>
              </a:ext>
            </a:extLst>
          </p:cNvPr>
          <p:cNvSpPr txBox="1"/>
          <p:nvPr/>
        </p:nvSpPr>
        <p:spPr>
          <a:xfrm>
            <a:off x="841248" y="2252870"/>
            <a:ext cx="3412219" cy="3560251"/>
          </a:xfrm>
          <a:prstGeom prst="rect">
            <a:avLst/>
          </a:prstGeom>
        </p:spPr>
        <p:txBody>
          <a:bodyPr vert="horz" lIns="91440" tIns="45720" rIns="91440" bIns="45720" rtlCol="0">
            <a:normAutofit fontScale="55000" lnSpcReduction="20000"/>
          </a:bodyPr>
          <a:lstStyle/>
          <a:p>
            <a:pPr algn="just">
              <a:lnSpc>
                <a:spcPct val="170000"/>
              </a:lnSpc>
              <a:spcAft>
                <a:spcPts val="600"/>
              </a:spcAft>
            </a:pPr>
            <a:r>
              <a:rPr lang="en-US" sz="2800" dirty="0"/>
              <a:t>We track:</a:t>
            </a:r>
          </a:p>
          <a:p>
            <a:pPr marL="457200" indent="-457200" algn="just">
              <a:lnSpc>
                <a:spcPct val="170000"/>
              </a:lnSpc>
              <a:spcAft>
                <a:spcPts val="600"/>
              </a:spcAft>
              <a:buFont typeface="Arial" panose="020B0604020202020204" pitchFamily="34" charset="0"/>
              <a:buChar char="•"/>
            </a:pPr>
            <a:r>
              <a:rPr lang="en-US" sz="2800" dirty="0"/>
              <a:t>The distribution of individuals across evacuation </a:t>
            </a:r>
            <a:r>
              <a:rPr lang="en-US" sz="2800" dirty="0" err="1"/>
              <a:t>centres</a:t>
            </a:r>
            <a:endParaRPr lang="en-US" sz="2800" dirty="0"/>
          </a:p>
          <a:p>
            <a:pPr marL="457200" indent="-457200" algn="just">
              <a:lnSpc>
                <a:spcPct val="170000"/>
              </a:lnSpc>
              <a:spcAft>
                <a:spcPts val="600"/>
              </a:spcAft>
              <a:buFont typeface="Arial" panose="020B0604020202020204" pitchFamily="34" charset="0"/>
              <a:buChar char="•"/>
            </a:pPr>
            <a:r>
              <a:rPr lang="en-US" sz="2800" dirty="0"/>
              <a:t>A statistical analysis of evacuation times</a:t>
            </a:r>
          </a:p>
          <a:p>
            <a:pPr marL="457200" indent="-457200" algn="just">
              <a:lnSpc>
                <a:spcPct val="170000"/>
              </a:lnSpc>
              <a:spcAft>
                <a:spcPts val="600"/>
              </a:spcAft>
              <a:buFont typeface="Arial" panose="020B0604020202020204" pitchFamily="34" charset="0"/>
              <a:buChar char="•"/>
            </a:pPr>
            <a:r>
              <a:rPr lang="en-US" sz="2800" dirty="0"/>
              <a:t>Visualization of people flow within the road network through heatmaps.</a:t>
            </a:r>
            <a:endParaRPr lang="en-US" sz="1600" dirty="0"/>
          </a:p>
        </p:txBody>
      </p:sp>
      <p:pic>
        <p:nvPicPr>
          <p:cNvPr id="6" name="Picture 5" descr="A screenshot of a graph&#10;&#10;Description automatically generated">
            <a:extLst>
              <a:ext uri="{FF2B5EF4-FFF2-40B4-BE49-F238E27FC236}">
                <a16:creationId xmlns:a16="http://schemas.microsoft.com/office/drawing/2014/main" id="{A5D50F46-BED0-17EB-E416-3DE4138248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3852" y="633619"/>
            <a:ext cx="2623382" cy="5236258"/>
          </a:xfrm>
          <a:prstGeom prst="rect">
            <a:avLst/>
          </a:prstGeom>
        </p:spPr>
      </p:pic>
      <p:pic>
        <p:nvPicPr>
          <p:cNvPr id="9" name="Picture 8" descr="A screen shot of a diagram&#10;&#10;Description automatically generated">
            <a:extLst>
              <a:ext uri="{FF2B5EF4-FFF2-40B4-BE49-F238E27FC236}">
                <a16:creationId xmlns:a16="http://schemas.microsoft.com/office/drawing/2014/main" id="{50363ABD-7421-B568-63C4-50C81243F7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57672" y="464069"/>
            <a:ext cx="2069936" cy="5312978"/>
          </a:xfrm>
          <a:prstGeom prst="rect">
            <a:avLst/>
          </a:prstGeom>
        </p:spPr>
      </p:pic>
      <p:pic>
        <p:nvPicPr>
          <p:cNvPr id="11" name="Picture 10" descr="A graph of different sizes and colors&#10;&#10;Description automatically generated with medium confidence">
            <a:extLst>
              <a:ext uri="{FF2B5EF4-FFF2-40B4-BE49-F238E27FC236}">
                <a16:creationId xmlns:a16="http://schemas.microsoft.com/office/drawing/2014/main" id="{BD8BF79E-A610-0A6A-D9C5-EEDDE2DA19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34894" y="4370387"/>
            <a:ext cx="2358387" cy="1406660"/>
          </a:xfrm>
          <a:prstGeom prst="rect">
            <a:avLst/>
          </a:prstGeom>
        </p:spPr>
      </p:pic>
      <p:sp>
        <p:nvSpPr>
          <p:cNvPr id="12" name="TextBox 11">
            <a:extLst>
              <a:ext uri="{FF2B5EF4-FFF2-40B4-BE49-F238E27FC236}">
                <a16:creationId xmlns:a16="http://schemas.microsoft.com/office/drawing/2014/main" id="{1A2835D5-D74B-7B42-0BBC-67074FF03A92}"/>
              </a:ext>
            </a:extLst>
          </p:cNvPr>
          <p:cNvSpPr txBox="1"/>
          <p:nvPr/>
        </p:nvSpPr>
        <p:spPr>
          <a:xfrm>
            <a:off x="5993448" y="2240389"/>
            <a:ext cx="611636" cy="3939540"/>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just" defTabSz="502920">
              <a:spcAft>
                <a:spcPts val="600"/>
              </a:spcAft>
            </a:pPr>
            <a:r>
              <a:rPr lang="en-GB" sz="1400" dirty="0">
                <a:solidFill>
                  <a:schemeClr val="tx1"/>
                </a:solidFill>
              </a:rPr>
              <a:t>S1</a:t>
            </a:r>
          </a:p>
          <a:p>
            <a:pPr algn="just" defTabSz="502920">
              <a:spcAft>
                <a:spcPts val="600"/>
              </a:spcAft>
            </a:pPr>
            <a:endParaRPr lang="en-GB" sz="1400" dirty="0">
              <a:solidFill>
                <a:schemeClr val="tx1"/>
              </a:solidFill>
            </a:endParaRPr>
          </a:p>
          <a:p>
            <a:pPr algn="just" defTabSz="502920">
              <a:spcAft>
                <a:spcPts val="600"/>
              </a:spcAft>
            </a:pPr>
            <a:endParaRPr lang="en-GB" sz="1600" dirty="0">
              <a:solidFill>
                <a:schemeClr val="tx1"/>
              </a:solidFill>
            </a:endParaRPr>
          </a:p>
          <a:p>
            <a:pPr algn="just" defTabSz="502920">
              <a:spcAft>
                <a:spcPts val="600"/>
              </a:spcAft>
            </a:pPr>
            <a:endParaRPr lang="en-GB" sz="1400" dirty="0">
              <a:solidFill>
                <a:schemeClr val="tx1"/>
              </a:solidFill>
            </a:endParaRPr>
          </a:p>
          <a:p>
            <a:pPr algn="just" defTabSz="502920">
              <a:spcAft>
                <a:spcPts val="600"/>
              </a:spcAft>
            </a:pPr>
            <a:endParaRPr lang="en-GB" sz="1400" dirty="0">
              <a:solidFill>
                <a:schemeClr val="tx1"/>
              </a:solidFill>
            </a:endParaRPr>
          </a:p>
          <a:p>
            <a:pPr algn="just" defTabSz="502920">
              <a:spcAft>
                <a:spcPts val="600"/>
              </a:spcAft>
            </a:pPr>
            <a:endParaRPr lang="en-GB" sz="1400" dirty="0">
              <a:solidFill>
                <a:schemeClr val="tx1"/>
              </a:solidFill>
            </a:endParaRPr>
          </a:p>
          <a:p>
            <a:pPr algn="just" defTabSz="502920">
              <a:spcAft>
                <a:spcPts val="600"/>
              </a:spcAft>
            </a:pPr>
            <a:r>
              <a:rPr lang="en-GB" sz="1400" dirty="0">
                <a:solidFill>
                  <a:schemeClr val="tx1"/>
                </a:solidFill>
              </a:rPr>
              <a:t>S2</a:t>
            </a:r>
          </a:p>
          <a:p>
            <a:pPr algn="just" defTabSz="502920">
              <a:spcAft>
                <a:spcPts val="600"/>
              </a:spcAft>
            </a:pPr>
            <a:endParaRPr lang="en-GB" sz="1400" dirty="0">
              <a:solidFill>
                <a:schemeClr val="tx1"/>
              </a:solidFill>
            </a:endParaRPr>
          </a:p>
          <a:p>
            <a:pPr algn="just" defTabSz="502920">
              <a:spcAft>
                <a:spcPts val="600"/>
              </a:spcAft>
            </a:pPr>
            <a:endParaRPr lang="en-GB" dirty="0">
              <a:solidFill>
                <a:schemeClr val="tx1"/>
              </a:solidFill>
            </a:endParaRPr>
          </a:p>
          <a:p>
            <a:pPr algn="just" defTabSz="502920">
              <a:spcAft>
                <a:spcPts val="600"/>
              </a:spcAft>
            </a:pPr>
            <a:endParaRPr lang="en-GB" dirty="0">
              <a:solidFill>
                <a:schemeClr val="tx1"/>
              </a:solidFill>
            </a:endParaRPr>
          </a:p>
          <a:p>
            <a:pPr algn="just" defTabSz="502920">
              <a:spcAft>
                <a:spcPts val="600"/>
              </a:spcAft>
            </a:pPr>
            <a:endParaRPr lang="en-GB" sz="1400" dirty="0">
              <a:solidFill>
                <a:schemeClr val="tx1"/>
              </a:solidFill>
            </a:endParaRPr>
          </a:p>
          <a:p>
            <a:pPr algn="just" defTabSz="502920">
              <a:spcAft>
                <a:spcPts val="600"/>
              </a:spcAft>
            </a:pPr>
            <a:endParaRPr lang="en-GB" sz="1400" dirty="0">
              <a:solidFill>
                <a:schemeClr val="tx1"/>
              </a:solidFill>
            </a:endParaRPr>
          </a:p>
          <a:p>
            <a:pPr algn="just" defTabSz="502920">
              <a:spcAft>
                <a:spcPts val="600"/>
              </a:spcAft>
            </a:pPr>
            <a:r>
              <a:rPr lang="en-GB" sz="1400" dirty="0">
                <a:solidFill>
                  <a:schemeClr val="tx1"/>
                </a:solidFill>
              </a:rPr>
              <a:t>S3</a:t>
            </a:r>
          </a:p>
        </p:txBody>
      </p:sp>
      <p:cxnSp>
        <p:nvCxnSpPr>
          <p:cNvPr id="14" name="Straight Arrow Connector 13">
            <a:extLst>
              <a:ext uri="{FF2B5EF4-FFF2-40B4-BE49-F238E27FC236}">
                <a16:creationId xmlns:a16="http://schemas.microsoft.com/office/drawing/2014/main" id="{65A63D96-A903-D78C-D66F-1AD7982D503C}"/>
              </a:ext>
            </a:extLst>
          </p:cNvPr>
          <p:cNvCxnSpPr/>
          <p:nvPr/>
        </p:nvCxnSpPr>
        <p:spPr>
          <a:xfrm>
            <a:off x="7435018" y="792532"/>
            <a:ext cx="5612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2645C9D-7F78-24F7-219A-C6D402D105DA}"/>
              </a:ext>
            </a:extLst>
          </p:cNvPr>
          <p:cNvSpPr txBox="1"/>
          <p:nvPr/>
        </p:nvSpPr>
        <p:spPr>
          <a:xfrm>
            <a:off x="8124248" y="396919"/>
            <a:ext cx="1505330" cy="1015663"/>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just" defTabSz="502920">
              <a:spcAft>
                <a:spcPts val="600"/>
              </a:spcAft>
            </a:pPr>
            <a:r>
              <a:rPr lang="en-GB" sz="1200" dirty="0">
                <a:solidFill>
                  <a:schemeClr val="tx1"/>
                </a:solidFill>
              </a:rPr>
              <a:t>The change in the distribution of people among different safe places are evident.  </a:t>
            </a:r>
          </a:p>
        </p:txBody>
      </p:sp>
      <p:cxnSp>
        <p:nvCxnSpPr>
          <p:cNvPr id="19" name="Straight Arrow Connector 18">
            <a:extLst>
              <a:ext uri="{FF2B5EF4-FFF2-40B4-BE49-F238E27FC236}">
                <a16:creationId xmlns:a16="http://schemas.microsoft.com/office/drawing/2014/main" id="{88164690-31FA-EB73-1E5E-21B9051060C9}"/>
              </a:ext>
            </a:extLst>
          </p:cNvPr>
          <p:cNvCxnSpPr>
            <a:cxnSpLocks/>
          </p:cNvCxnSpPr>
          <p:nvPr/>
        </p:nvCxnSpPr>
        <p:spPr>
          <a:xfrm flipV="1">
            <a:off x="8814087" y="3907755"/>
            <a:ext cx="0" cy="4626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CA48317-DD3A-614F-676C-19453E836352}"/>
              </a:ext>
            </a:extLst>
          </p:cNvPr>
          <p:cNvSpPr txBox="1"/>
          <p:nvPr/>
        </p:nvSpPr>
        <p:spPr>
          <a:xfrm>
            <a:off x="8126799" y="2825164"/>
            <a:ext cx="1584760" cy="1015663"/>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just" defTabSz="502920">
              <a:spcAft>
                <a:spcPts val="600"/>
              </a:spcAft>
            </a:pPr>
            <a:r>
              <a:rPr lang="en-GB" sz="1200" dirty="0">
                <a:solidFill>
                  <a:schemeClr val="tx1"/>
                </a:solidFill>
              </a:rPr>
              <a:t>Between Scenarios S2 and S3, there’s a difference of nearly 25 percent in evacuation times.</a:t>
            </a:r>
          </a:p>
        </p:txBody>
      </p:sp>
      <p:cxnSp>
        <p:nvCxnSpPr>
          <p:cNvPr id="22" name="Straight Arrow Connector 21">
            <a:extLst>
              <a:ext uri="{FF2B5EF4-FFF2-40B4-BE49-F238E27FC236}">
                <a16:creationId xmlns:a16="http://schemas.microsoft.com/office/drawing/2014/main" id="{C41274AA-8DAC-9479-C0F9-C98E857C345C}"/>
              </a:ext>
            </a:extLst>
          </p:cNvPr>
          <p:cNvCxnSpPr>
            <a:cxnSpLocks/>
          </p:cNvCxnSpPr>
          <p:nvPr/>
        </p:nvCxnSpPr>
        <p:spPr>
          <a:xfrm flipH="1">
            <a:off x="9752771" y="2232824"/>
            <a:ext cx="54878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804DADD0-F9F9-4594-F026-96883EAF4F0C}"/>
              </a:ext>
            </a:extLst>
          </p:cNvPr>
          <p:cNvSpPr txBox="1"/>
          <p:nvPr/>
        </p:nvSpPr>
        <p:spPr>
          <a:xfrm>
            <a:off x="8117510" y="1705796"/>
            <a:ext cx="1505330" cy="830997"/>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just" defTabSz="502920">
              <a:spcAft>
                <a:spcPts val="600"/>
              </a:spcAft>
            </a:pPr>
            <a:r>
              <a:rPr lang="en-GB" sz="1200" dirty="0">
                <a:solidFill>
                  <a:schemeClr val="tx1"/>
                </a:solidFill>
              </a:rPr>
              <a:t>The shift in people's distribution across different links is clearly observable.</a:t>
            </a:r>
          </a:p>
        </p:txBody>
      </p:sp>
      <p:sp>
        <p:nvSpPr>
          <p:cNvPr id="27" name="TextBox 26">
            <a:extLst>
              <a:ext uri="{FF2B5EF4-FFF2-40B4-BE49-F238E27FC236}">
                <a16:creationId xmlns:a16="http://schemas.microsoft.com/office/drawing/2014/main" id="{9BCB8326-D33F-663A-91CD-A75DD6E0FC20}"/>
              </a:ext>
            </a:extLst>
          </p:cNvPr>
          <p:cNvSpPr txBox="1"/>
          <p:nvPr/>
        </p:nvSpPr>
        <p:spPr>
          <a:xfrm>
            <a:off x="10809555" y="1987374"/>
            <a:ext cx="611636" cy="3939540"/>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just" defTabSz="502920">
              <a:spcAft>
                <a:spcPts val="600"/>
              </a:spcAft>
            </a:pPr>
            <a:r>
              <a:rPr lang="en-GB" sz="1400" dirty="0">
                <a:solidFill>
                  <a:schemeClr val="tx1"/>
                </a:solidFill>
              </a:rPr>
              <a:t>S1</a:t>
            </a:r>
          </a:p>
          <a:p>
            <a:pPr algn="just" defTabSz="502920">
              <a:spcAft>
                <a:spcPts val="600"/>
              </a:spcAft>
            </a:pPr>
            <a:endParaRPr lang="en-GB" sz="1400" dirty="0">
              <a:solidFill>
                <a:schemeClr val="tx1"/>
              </a:solidFill>
            </a:endParaRPr>
          </a:p>
          <a:p>
            <a:pPr algn="just" defTabSz="502920">
              <a:spcAft>
                <a:spcPts val="600"/>
              </a:spcAft>
            </a:pPr>
            <a:endParaRPr lang="en-GB" sz="1600" dirty="0">
              <a:solidFill>
                <a:schemeClr val="tx1"/>
              </a:solidFill>
            </a:endParaRPr>
          </a:p>
          <a:p>
            <a:pPr algn="just" defTabSz="502920">
              <a:spcAft>
                <a:spcPts val="600"/>
              </a:spcAft>
            </a:pPr>
            <a:endParaRPr lang="en-GB" sz="1400" dirty="0">
              <a:solidFill>
                <a:schemeClr val="tx1"/>
              </a:solidFill>
            </a:endParaRPr>
          </a:p>
          <a:p>
            <a:pPr algn="just" defTabSz="502920">
              <a:spcAft>
                <a:spcPts val="600"/>
              </a:spcAft>
            </a:pPr>
            <a:endParaRPr lang="en-GB" sz="1400" dirty="0">
              <a:solidFill>
                <a:schemeClr val="tx1"/>
              </a:solidFill>
            </a:endParaRPr>
          </a:p>
          <a:p>
            <a:pPr algn="just" defTabSz="502920">
              <a:spcAft>
                <a:spcPts val="600"/>
              </a:spcAft>
            </a:pPr>
            <a:endParaRPr lang="en-GB" sz="1400" dirty="0">
              <a:solidFill>
                <a:schemeClr val="tx1"/>
              </a:solidFill>
            </a:endParaRPr>
          </a:p>
          <a:p>
            <a:pPr algn="just" defTabSz="502920">
              <a:spcAft>
                <a:spcPts val="600"/>
              </a:spcAft>
            </a:pPr>
            <a:r>
              <a:rPr lang="en-GB" sz="1400" dirty="0">
                <a:solidFill>
                  <a:schemeClr val="tx1"/>
                </a:solidFill>
              </a:rPr>
              <a:t>S2</a:t>
            </a:r>
          </a:p>
          <a:p>
            <a:pPr algn="just" defTabSz="502920">
              <a:spcAft>
                <a:spcPts val="600"/>
              </a:spcAft>
            </a:pPr>
            <a:endParaRPr lang="en-GB" sz="1400" dirty="0">
              <a:solidFill>
                <a:schemeClr val="tx1"/>
              </a:solidFill>
            </a:endParaRPr>
          </a:p>
          <a:p>
            <a:pPr algn="just" defTabSz="502920">
              <a:spcAft>
                <a:spcPts val="600"/>
              </a:spcAft>
            </a:pPr>
            <a:endParaRPr lang="en-GB" dirty="0">
              <a:solidFill>
                <a:schemeClr val="tx1"/>
              </a:solidFill>
            </a:endParaRPr>
          </a:p>
          <a:p>
            <a:pPr algn="just" defTabSz="502920">
              <a:spcAft>
                <a:spcPts val="600"/>
              </a:spcAft>
            </a:pPr>
            <a:endParaRPr lang="en-GB" dirty="0">
              <a:solidFill>
                <a:schemeClr val="tx1"/>
              </a:solidFill>
            </a:endParaRPr>
          </a:p>
          <a:p>
            <a:pPr algn="just" defTabSz="502920">
              <a:spcAft>
                <a:spcPts val="600"/>
              </a:spcAft>
            </a:pPr>
            <a:endParaRPr lang="en-GB" sz="1400" dirty="0">
              <a:solidFill>
                <a:schemeClr val="tx1"/>
              </a:solidFill>
            </a:endParaRPr>
          </a:p>
          <a:p>
            <a:pPr algn="just" defTabSz="502920">
              <a:spcAft>
                <a:spcPts val="600"/>
              </a:spcAft>
            </a:pPr>
            <a:endParaRPr lang="en-GB" sz="1400" dirty="0">
              <a:solidFill>
                <a:schemeClr val="tx1"/>
              </a:solidFill>
            </a:endParaRPr>
          </a:p>
          <a:p>
            <a:pPr algn="just" defTabSz="502920">
              <a:spcAft>
                <a:spcPts val="600"/>
              </a:spcAft>
            </a:pPr>
            <a:r>
              <a:rPr lang="en-GB" sz="1400" dirty="0">
                <a:solidFill>
                  <a:schemeClr val="tx1"/>
                </a:solidFill>
              </a:rPr>
              <a:t>S3</a:t>
            </a:r>
          </a:p>
        </p:txBody>
      </p:sp>
      <p:sp>
        <p:nvSpPr>
          <p:cNvPr id="5" name="Slide Number Placeholder 4">
            <a:extLst>
              <a:ext uri="{FF2B5EF4-FFF2-40B4-BE49-F238E27FC236}">
                <a16:creationId xmlns:a16="http://schemas.microsoft.com/office/drawing/2014/main" id="{CC7DA511-4326-BD93-51F5-AA36A7F6773E}"/>
              </a:ext>
            </a:extLst>
          </p:cNvPr>
          <p:cNvSpPr>
            <a:spLocks noGrp="1"/>
          </p:cNvSpPr>
          <p:nvPr>
            <p:ph type="sldNum" sz="quarter" idx="12"/>
          </p:nvPr>
        </p:nvSpPr>
        <p:spPr/>
        <p:txBody>
          <a:bodyPr/>
          <a:lstStyle/>
          <a:p>
            <a:fld id="{BFDB8F1D-40DA-457A-9EE1-950A4F06F78E}" type="slidenum">
              <a:rPr lang="en-US" smtClean="0"/>
              <a:t>42</a:t>
            </a:fld>
            <a:endParaRPr lang="en-US"/>
          </a:p>
        </p:txBody>
      </p:sp>
    </p:spTree>
    <p:extLst>
      <p:ext uri="{BB962C8B-B14F-4D97-AF65-F5344CB8AC3E}">
        <p14:creationId xmlns:p14="http://schemas.microsoft.com/office/powerpoint/2010/main" val="2107706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par>
                                <p:cTn id="22" presetID="10" presetClass="entr" presetSubtype="0" fill="hold" nodeType="with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fade">
                                      <p:cBhvr>
                                        <p:cTn id="24" dur="500"/>
                                        <p:tgtEl>
                                          <p:spTgt spid="1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7"/>
                                        </p:tgtEl>
                                        <p:attrNameLst>
                                          <p:attrName>style.visibility</p:attrName>
                                        </p:attrNameLst>
                                      </p:cBhvr>
                                      <p:to>
                                        <p:strVal val="visible"/>
                                      </p:to>
                                    </p:set>
                                    <p:animEffect transition="in" filter="fade">
                                      <p:cBhvr>
                                        <p:cTn id="35" dur="500"/>
                                        <p:tgtEl>
                                          <p:spTgt spid="27"/>
                                        </p:tgtEl>
                                      </p:cBhvr>
                                    </p:animEffect>
                                  </p:childTnLst>
                                </p:cTn>
                              </p:par>
                              <p:par>
                                <p:cTn id="36" presetID="10" presetClass="entr" presetSubtype="0" fill="hold" nodeType="withEffect">
                                  <p:stCondLst>
                                    <p:cond delay="0"/>
                                  </p:stCondLst>
                                  <p:childTnLst>
                                    <p:set>
                                      <p:cBhvr>
                                        <p:cTn id="37" dur="1" fill="hold">
                                          <p:stCondLst>
                                            <p:cond delay="0"/>
                                          </p:stCondLst>
                                        </p:cTn>
                                        <p:tgtEl>
                                          <p:spTgt spid="22"/>
                                        </p:tgtEl>
                                        <p:attrNameLst>
                                          <p:attrName>style.visibility</p:attrName>
                                        </p:attrNameLst>
                                      </p:cBhvr>
                                      <p:to>
                                        <p:strVal val="visible"/>
                                      </p:to>
                                    </p:set>
                                    <p:animEffect transition="in" filter="fade">
                                      <p:cBhvr>
                                        <p:cTn id="38" dur="500"/>
                                        <p:tgtEl>
                                          <p:spTgt spid="22"/>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fade">
                                      <p:cBhvr>
                                        <p:cTn id="41"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5" grpId="0"/>
      <p:bldP spid="20" grpId="0"/>
      <p:bldP spid="23" grpId="0"/>
      <p:bldP spid="2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09C47-FE33-E9F9-EF32-E46BB7F642A9}"/>
              </a:ext>
            </a:extLst>
          </p:cNvPr>
          <p:cNvSpPr>
            <a:spLocks noGrp="1"/>
          </p:cNvSpPr>
          <p:nvPr>
            <p:ph type="title"/>
          </p:nvPr>
        </p:nvSpPr>
        <p:spPr>
          <a:xfrm>
            <a:off x="5169877" y="641381"/>
            <a:ext cx="5725507" cy="1400530"/>
          </a:xfrm>
        </p:spPr>
        <p:txBody>
          <a:bodyPr/>
          <a:lstStyle/>
          <a:p>
            <a:r>
              <a:rPr lang="en-FR" dirty="0"/>
              <a:t>Agent-based models of human behaviour</a:t>
            </a:r>
          </a:p>
        </p:txBody>
      </p:sp>
      <p:sp>
        <p:nvSpPr>
          <p:cNvPr id="3" name="Content Placeholder 2">
            <a:extLst>
              <a:ext uri="{FF2B5EF4-FFF2-40B4-BE49-F238E27FC236}">
                <a16:creationId xmlns:a16="http://schemas.microsoft.com/office/drawing/2014/main" id="{D5245E47-0D28-67E8-5D9E-1071A7B11558}"/>
              </a:ext>
            </a:extLst>
          </p:cNvPr>
          <p:cNvSpPr>
            <a:spLocks noGrp="1"/>
          </p:cNvSpPr>
          <p:nvPr>
            <p:ph idx="1"/>
          </p:nvPr>
        </p:nvSpPr>
        <p:spPr>
          <a:xfrm>
            <a:off x="209992" y="2916914"/>
            <a:ext cx="11962941" cy="4195481"/>
          </a:xfrm>
        </p:spPr>
        <p:txBody>
          <a:bodyPr>
            <a:noAutofit/>
          </a:bodyPr>
          <a:lstStyle/>
          <a:p>
            <a:pPr>
              <a:spcAft>
                <a:spcPts val="1200"/>
              </a:spcAft>
              <a:buFont typeface="Wingdings" pitchFamily="2" charset="2"/>
              <a:buChar char="Ø"/>
            </a:pPr>
            <a:r>
              <a:rPr lang="en-FR" dirty="0"/>
              <a:t> Finding data (reports, census reports, surveys, videos, witness statements, experts, real-life training simulations, etc.)</a:t>
            </a:r>
          </a:p>
          <a:p>
            <a:pPr>
              <a:spcAft>
                <a:spcPts val="1200"/>
              </a:spcAft>
              <a:buFont typeface="Wingdings" pitchFamily="2" charset="2"/>
              <a:buChar char="Ø"/>
            </a:pPr>
            <a:r>
              <a:rPr lang="en-FR" dirty="0"/>
              <a:t> What to include in the model</a:t>
            </a:r>
          </a:p>
          <a:p>
            <a:pPr>
              <a:spcAft>
                <a:spcPts val="1200"/>
              </a:spcAft>
              <a:buFont typeface="Wingdings" pitchFamily="2" charset="2"/>
              <a:buChar char="Ø"/>
            </a:pPr>
            <a:r>
              <a:rPr lang="en-FR" dirty="0"/>
              <a:t> Deriving accurate models of behaviour (e.g. cognitive biases – theoretical models)</a:t>
            </a:r>
          </a:p>
          <a:p>
            <a:pPr>
              <a:spcAft>
                <a:spcPts val="1200"/>
              </a:spcAft>
              <a:buFont typeface="Wingdings" pitchFamily="2" charset="2"/>
              <a:buChar char="Ø"/>
            </a:pPr>
            <a:r>
              <a:rPr lang="en-FR" dirty="0"/>
              <a:t> Validation</a:t>
            </a:r>
          </a:p>
          <a:p>
            <a:pPr>
              <a:spcAft>
                <a:spcPts val="1200"/>
              </a:spcAft>
              <a:buFont typeface="Wingdings" pitchFamily="2" charset="2"/>
              <a:buChar char="Ø"/>
            </a:pPr>
            <a:r>
              <a:rPr lang="en-FR" dirty="0"/>
              <a:t> Data analysis of experiments</a:t>
            </a:r>
          </a:p>
        </p:txBody>
      </p:sp>
      <p:sp>
        <p:nvSpPr>
          <p:cNvPr id="6" name="Slide Number Placeholder 5">
            <a:extLst>
              <a:ext uri="{FF2B5EF4-FFF2-40B4-BE49-F238E27FC236}">
                <a16:creationId xmlns:a16="http://schemas.microsoft.com/office/drawing/2014/main" id="{8B40ABC7-79AD-2E9D-08C1-3C434ABBAF5A}"/>
              </a:ext>
            </a:extLst>
          </p:cNvPr>
          <p:cNvSpPr>
            <a:spLocks noGrp="1"/>
          </p:cNvSpPr>
          <p:nvPr>
            <p:ph type="sldNum" sz="quarter" idx="12"/>
          </p:nvPr>
        </p:nvSpPr>
        <p:spPr/>
        <p:txBody>
          <a:bodyPr/>
          <a:lstStyle/>
          <a:p>
            <a:fld id="{C5F8A6D4-2F48-497A-9E1A-DFBA8A99C28E}" type="slidenum">
              <a:rPr lang="en-GB" smtClean="0"/>
              <a:t>43</a:t>
            </a:fld>
            <a:endParaRPr lang="en-GB"/>
          </a:p>
        </p:txBody>
      </p:sp>
      <p:pic>
        <p:nvPicPr>
          <p:cNvPr id="5122" name="Picture 2" descr="6 Marketing Challenges And The Shortcuts To Solve Them">
            <a:extLst>
              <a:ext uri="{FF2B5EF4-FFF2-40B4-BE49-F238E27FC236}">
                <a16:creationId xmlns:a16="http://schemas.microsoft.com/office/drawing/2014/main" id="{A0B20FE8-B48C-BB6B-5C40-5E0854FB8D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4038600" cy="268329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TDRR 2023">
            <a:extLst>
              <a:ext uri="{FF2B5EF4-FFF2-40B4-BE49-F238E27FC236}">
                <a16:creationId xmlns:a16="http://schemas.microsoft.com/office/drawing/2014/main" id="{59DB2471-939C-41A9-C879-9C5F16DC15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59540" y="6359035"/>
            <a:ext cx="913394" cy="502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80768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A28A3-66EC-DF48-B54E-AD70396E610D}"/>
              </a:ext>
            </a:extLst>
          </p:cNvPr>
          <p:cNvSpPr>
            <a:spLocks noGrp="1"/>
          </p:cNvSpPr>
          <p:nvPr>
            <p:ph type="title"/>
          </p:nvPr>
        </p:nvSpPr>
        <p:spPr>
          <a:xfrm>
            <a:off x="256926" y="2123835"/>
            <a:ext cx="11678147" cy="5437275"/>
          </a:xfrm>
        </p:spPr>
        <p:txBody>
          <a:bodyPr>
            <a:normAutofit/>
          </a:bodyPr>
          <a:lstStyle/>
          <a:p>
            <a:r>
              <a:rPr lang="en-FR" sz="3600" dirty="0">
                <a:latin typeface="+mn-lt"/>
              </a:rPr>
              <a:t>- </a:t>
            </a:r>
            <a:r>
              <a:rPr lang="en-FR" sz="2700" dirty="0">
                <a:latin typeface="+mn-lt"/>
              </a:rPr>
              <a:t>Human behaviour is often taken for granted – we will all do the “right” thing</a:t>
            </a:r>
            <a:br>
              <a:rPr lang="en-FR" sz="2700" dirty="0">
                <a:latin typeface="+mn-lt"/>
              </a:rPr>
            </a:br>
            <a:br>
              <a:rPr lang="en-FR" sz="2700" dirty="0">
                <a:latin typeface="+mn-lt"/>
              </a:rPr>
            </a:br>
            <a:r>
              <a:rPr lang="en-FR" sz="2700" dirty="0">
                <a:latin typeface="+mn-lt"/>
              </a:rPr>
              <a:t>- Resulting behaviours are the result of a complex intertwining of many factors</a:t>
            </a:r>
            <a:br>
              <a:rPr lang="en-FR" sz="2700" dirty="0">
                <a:latin typeface="+mn-lt"/>
              </a:rPr>
            </a:br>
            <a:br>
              <a:rPr lang="en-FR" sz="2700" dirty="0">
                <a:latin typeface="+mn-lt"/>
              </a:rPr>
            </a:br>
            <a:r>
              <a:rPr lang="en-FR" sz="2700" dirty="0">
                <a:latin typeface="+mn-lt"/>
              </a:rPr>
              <a:t>- Incorporating realistic behaviours can help decis</a:t>
            </a:r>
            <a:r>
              <a:rPr lang="en-GB" sz="2700" dirty="0" err="1">
                <a:latin typeface="+mn-lt"/>
              </a:rPr>
              <a:t>i</a:t>
            </a:r>
            <a:r>
              <a:rPr lang="en-FR" sz="2700" dirty="0">
                <a:latin typeface="+mn-lt"/>
              </a:rPr>
              <a:t>on makers to make more appropriate plans (avoid bottlenecks, placement of evacuation centres, etc.) and develop information/training campaigns</a:t>
            </a:r>
            <a:endParaRPr lang="en-FR" dirty="0"/>
          </a:p>
        </p:txBody>
      </p:sp>
      <p:sp>
        <p:nvSpPr>
          <p:cNvPr id="3" name="Slide Number Placeholder 2">
            <a:extLst>
              <a:ext uri="{FF2B5EF4-FFF2-40B4-BE49-F238E27FC236}">
                <a16:creationId xmlns:a16="http://schemas.microsoft.com/office/drawing/2014/main" id="{8E2EEB82-B87C-CA2D-1663-10796C6F4EBC}"/>
              </a:ext>
            </a:extLst>
          </p:cNvPr>
          <p:cNvSpPr>
            <a:spLocks noGrp="1"/>
          </p:cNvSpPr>
          <p:nvPr>
            <p:ph type="sldNum" sz="quarter" idx="12"/>
          </p:nvPr>
        </p:nvSpPr>
        <p:spPr/>
        <p:txBody>
          <a:bodyPr/>
          <a:lstStyle/>
          <a:p>
            <a:fld id="{D528635D-EA49-4CA9-A092-DA34D035BBDD}" type="slidenum">
              <a:rPr lang="fr-FR" smtClean="0"/>
              <a:pPr/>
              <a:t>44</a:t>
            </a:fld>
            <a:endParaRPr lang="fr-FR" dirty="0"/>
          </a:p>
        </p:txBody>
      </p:sp>
      <p:pic>
        <p:nvPicPr>
          <p:cNvPr id="6" name="Picture 2" descr="ITDRR 2023">
            <a:extLst>
              <a:ext uri="{FF2B5EF4-FFF2-40B4-BE49-F238E27FC236}">
                <a16:creationId xmlns:a16="http://schemas.microsoft.com/office/drawing/2014/main" id="{EC8CAC74-B5AC-B6DB-E820-A7C617949B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59540" y="6359035"/>
            <a:ext cx="913394" cy="50236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AD94805-51FD-DBB0-71F6-3D86A2FD37B9}"/>
              </a:ext>
            </a:extLst>
          </p:cNvPr>
          <p:cNvPicPr>
            <a:picLocks noChangeAspect="1"/>
          </p:cNvPicPr>
          <p:nvPr/>
        </p:nvPicPr>
        <p:blipFill>
          <a:blip r:embed="rId3"/>
          <a:stretch>
            <a:fillRect/>
          </a:stretch>
        </p:blipFill>
        <p:spPr>
          <a:xfrm>
            <a:off x="-1" y="20729"/>
            <a:ext cx="12200951" cy="3010338"/>
          </a:xfrm>
          <a:prstGeom prst="rect">
            <a:avLst/>
          </a:prstGeom>
        </p:spPr>
      </p:pic>
    </p:spTree>
    <p:extLst>
      <p:ext uri="{BB962C8B-B14F-4D97-AF65-F5344CB8AC3E}">
        <p14:creationId xmlns:p14="http://schemas.microsoft.com/office/powerpoint/2010/main" val="11900998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2738437" y="1874581"/>
            <a:ext cx="6715125"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682A42E-9933-073C-2976-A000747A7DA7}"/>
              </a:ext>
            </a:extLst>
          </p:cNvPr>
          <p:cNvSpPr txBox="1"/>
          <p:nvPr/>
        </p:nvSpPr>
        <p:spPr>
          <a:xfrm>
            <a:off x="3217600" y="3389440"/>
            <a:ext cx="5043155" cy="1846659"/>
          </a:xfrm>
          <a:prstGeom prst="rect">
            <a:avLst/>
          </a:prstGeom>
          <a:noFill/>
        </p:spPr>
        <p:txBody>
          <a:bodyPr wrap="square" lIns="91440" tIns="45720" rIns="91440" bIns="45720" rtlCol="0" anchor="t">
            <a:spAutoFit/>
          </a:bodyPr>
          <a:lstStyle/>
          <a:p>
            <a:pPr marL="0" indent="0" algn="ctr">
              <a:buFont typeface="Arial" panose="020B0604020202020204" pitchFamily="34" charset="0"/>
              <a:buNone/>
            </a:pPr>
            <a:r>
              <a:rPr lang="en-GB" sz="2000" dirty="0">
                <a:latin typeface="Times New Roman"/>
                <a:ea typeface="+mj-ea"/>
                <a:cs typeface="Times New Roman"/>
              </a:rPr>
              <a:t>Prof. </a:t>
            </a:r>
            <a:r>
              <a:rPr lang="en-GB" sz="2000" b="0" i="0" dirty="0">
                <a:effectLst/>
                <a:latin typeface="Times New Roman"/>
                <a:cs typeface="Times New Roman"/>
              </a:rPr>
              <a:t>Julie Dugdale, </a:t>
            </a:r>
          </a:p>
          <a:p>
            <a:pPr marL="0" indent="0" algn="ctr">
              <a:buFont typeface="Arial" panose="020B0604020202020204" pitchFamily="34" charset="0"/>
              <a:buNone/>
            </a:pPr>
            <a:r>
              <a:rPr lang="en-GB" b="0" i="0" dirty="0">
                <a:effectLst/>
                <a:latin typeface="Times New Roman"/>
                <a:cs typeface="Times New Roman"/>
              </a:rPr>
              <a:t>University Grenoble Alps</a:t>
            </a:r>
          </a:p>
          <a:p>
            <a:pPr marL="0" indent="0" algn="ctr">
              <a:buFont typeface="Arial" panose="020B0604020202020204" pitchFamily="34" charset="0"/>
              <a:buNone/>
            </a:pPr>
            <a:endParaRPr lang="en-GB" sz="1200" dirty="0">
              <a:latin typeface="Times New Roman"/>
              <a:cs typeface="Times New Roman"/>
            </a:endParaRPr>
          </a:p>
          <a:p>
            <a:pPr marL="0" indent="0" algn="ctr">
              <a:buFont typeface="Arial" panose="020B0604020202020204" pitchFamily="34" charset="0"/>
              <a:buNone/>
            </a:pPr>
            <a:r>
              <a:rPr lang="en-GB" sz="1600" dirty="0" err="1">
                <a:latin typeface="Times New Roman"/>
                <a:cs typeface="Times New Roman"/>
              </a:rPr>
              <a:t>Julie.Dugdale@imag.fr</a:t>
            </a:r>
            <a:endParaRPr lang="en-GB" sz="1600" b="0" i="0" dirty="0">
              <a:effectLst/>
              <a:latin typeface="Times New Roman"/>
              <a:cs typeface="Times New Roman"/>
            </a:endParaRPr>
          </a:p>
          <a:p>
            <a:pPr algn="ctr"/>
            <a:r>
              <a:rPr lang="en-GB" sz="1600" dirty="0"/>
              <a:t>https://</a:t>
            </a:r>
            <a:r>
              <a:rPr lang="en-GB" sz="1600" dirty="0" err="1"/>
              <a:t>lig-membres.imag.fr</a:t>
            </a:r>
            <a:r>
              <a:rPr lang="en-GB" sz="1600" dirty="0"/>
              <a:t>/</a:t>
            </a:r>
            <a:r>
              <a:rPr lang="en-GB" sz="1600" dirty="0" err="1"/>
              <a:t>dugdale</a:t>
            </a:r>
            <a:r>
              <a:rPr lang="en-GB" sz="1600" dirty="0"/>
              <a:t>/</a:t>
            </a:r>
            <a:endParaRPr lang="en-FR" sz="1600" dirty="0"/>
          </a:p>
          <a:p>
            <a:pPr marL="0" indent="0" algn="ctr">
              <a:buFont typeface="Arial" panose="020B0604020202020204" pitchFamily="34" charset="0"/>
              <a:buNone/>
            </a:pPr>
            <a:endParaRPr lang="en-GB" sz="1400" b="0" i="0" u="sng" dirty="0">
              <a:effectLst/>
              <a:latin typeface="Times New Roman"/>
              <a:cs typeface="Times New Roman"/>
            </a:endParaRPr>
          </a:p>
          <a:p>
            <a:pPr marL="0" indent="0" algn="r">
              <a:buFont typeface="Arial" panose="020B0604020202020204" pitchFamily="34" charset="0"/>
              <a:buNone/>
            </a:pPr>
            <a:endParaRPr lang="en-GB" sz="1400" b="0" i="0" dirty="0">
              <a:solidFill>
                <a:srgbClr val="424242"/>
              </a:solidFill>
              <a:effectLst/>
              <a:latin typeface="Times New Roman"/>
              <a:cs typeface="Times New Roman"/>
            </a:endParaRPr>
          </a:p>
        </p:txBody>
      </p:sp>
      <p:pic>
        <p:nvPicPr>
          <p:cNvPr id="1030" name="Picture 6" descr="Grenoble – Swansea Resilience Conference - International ...">
            <a:extLst>
              <a:ext uri="{FF2B5EF4-FFF2-40B4-BE49-F238E27FC236}">
                <a16:creationId xmlns:a16="http://schemas.microsoft.com/office/drawing/2014/main" id="{8E9B2CAF-98C2-A883-95C9-A3C585BA0A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00" y="6428813"/>
            <a:ext cx="1344835" cy="712366"/>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5E0430C4-C394-C46E-4B97-806261AC6545}"/>
              </a:ext>
            </a:extLst>
          </p:cNvPr>
          <p:cNvSpPr txBox="1"/>
          <p:nvPr/>
        </p:nvSpPr>
        <p:spPr>
          <a:xfrm>
            <a:off x="-10500" y="2050882"/>
            <a:ext cx="11770285" cy="954107"/>
          </a:xfrm>
          <a:prstGeom prst="rect">
            <a:avLst/>
          </a:prstGeom>
          <a:noFill/>
        </p:spPr>
        <p:txBody>
          <a:bodyPr wrap="square" rtlCol="0">
            <a:spAutoFit/>
          </a:bodyPr>
          <a:lstStyle/>
          <a:p>
            <a:pPr algn="ctr"/>
            <a:r>
              <a:rPr lang="en-GB" sz="2800" dirty="0"/>
              <a:t>When Simulations Get People Wrong –</a:t>
            </a:r>
          </a:p>
          <a:p>
            <a:pPr algn="ctr"/>
            <a:r>
              <a:rPr lang="en-GB" sz="2800" dirty="0"/>
              <a:t>Human Behaviour Modelling and Simulation for Evacuation</a:t>
            </a:r>
            <a:endParaRPr lang="en-FR" dirty="0"/>
          </a:p>
        </p:txBody>
      </p:sp>
      <p:pic>
        <p:nvPicPr>
          <p:cNvPr id="4" name="Picture 3">
            <a:extLst>
              <a:ext uri="{FF2B5EF4-FFF2-40B4-BE49-F238E27FC236}">
                <a16:creationId xmlns:a16="http://schemas.microsoft.com/office/drawing/2014/main" id="{1514F94A-41C1-D30D-7212-7EC01F1AA2FE}"/>
              </a:ext>
            </a:extLst>
          </p:cNvPr>
          <p:cNvPicPr>
            <a:picLocks noChangeAspect="1"/>
          </p:cNvPicPr>
          <p:nvPr/>
        </p:nvPicPr>
        <p:blipFill>
          <a:blip r:embed="rId4"/>
          <a:stretch>
            <a:fillRect/>
          </a:stretch>
        </p:blipFill>
        <p:spPr>
          <a:xfrm>
            <a:off x="2900208" y="6304122"/>
            <a:ext cx="839847" cy="562051"/>
          </a:xfrm>
          <a:prstGeom prst="rect">
            <a:avLst/>
          </a:prstGeom>
        </p:spPr>
      </p:pic>
      <p:pic>
        <p:nvPicPr>
          <p:cNvPr id="1028" name="Picture 4" descr="Live Blog: Yaan earthquake | South China Morning Post">
            <a:extLst>
              <a:ext uri="{FF2B5EF4-FFF2-40B4-BE49-F238E27FC236}">
                <a16:creationId xmlns:a16="http://schemas.microsoft.com/office/drawing/2014/main" id="{EE9F0F22-D89B-5F92-08F8-F4C388464F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276" y="3302959"/>
            <a:ext cx="3475486" cy="182463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Driving Through Flood Water... What you need to know! - Gwyndaf Evans,  Dolgellau, Gwynedd">
            <a:extLst>
              <a:ext uri="{FF2B5EF4-FFF2-40B4-BE49-F238E27FC236}">
                <a16:creationId xmlns:a16="http://schemas.microsoft.com/office/drawing/2014/main" id="{74AAB3ED-917F-22FA-8833-C43F0EE66F2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43150" y="3763603"/>
            <a:ext cx="3016081" cy="22276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at To Know About Wildfire Insurance – Forbes Advisor">
            <a:extLst>
              <a:ext uri="{FF2B5EF4-FFF2-40B4-BE49-F238E27FC236}">
                <a16:creationId xmlns:a16="http://schemas.microsoft.com/office/drawing/2014/main" id="{65C774BD-977F-A089-DEE5-6D9B9820450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04" y="4787748"/>
            <a:ext cx="2940872" cy="165289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Quakes crack buildings, panic tourists in Philippine town">
            <a:extLst>
              <a:ext uri="{FF2B5EF4-FFF2-40B4-BE49-F238E27FC236}">
                <a16:creationId xmlns:a16="http://schemas.microsoft.com/office/drawing/2014/main" id="{6477E507-0844-F245-6709-89D4F5EBD5C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60070" y="3275127"/>
            <a:ext cx="2688314" cy="1509936"/>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D92D53EE-AA48-2945-C9FF-074BCABDD4D5}"/>
              </a:ext>
            </a:extLst>
          </p:cNvPr>
          <p:cNvGrpSpPr/>
          <p:nvPr/>
        </p:nvGrpSpPr>
        <p:grpSpPr>
          <a:xfrm>
            <a:off x="3962932" y="4806090"/>
            <a:ext cx="3712237" cy="2042783"/>
            <a:chOff x="7050536" y="1052043"/>
            <a:chExt cx="4930647" cy="2802874"/>
          </a:xfrm>
        </p:grpSpPr>
        <p:pic>
          <p:nvPicPr>
            <p:cNvPr id="10" name="Picture 9">
              <a:extLst>
                <a:ext uri="{FF2B5EF4-FFF2-40B4-BE49-F238E27FC236}">
                  <a16:creationId xmlns:a16="http://schemas.microsoft.com/office/drawing/2014/main" id="{FDE71D31-F103-EE6F-5F58-717E0A13BD9B}"/>
                </a:ext>
              </a:extLst>
            </p:cNvPr>
            <p:cNvPicPr>
              <a:picLocks noChangeAspect="1"/>
            </p:cNvPicPr>
            <p:nvPr/>
          </p:nvPicPr>
          <p:blipFill>
            <a:blip r:embed="rId9"/>
            <a:stretch>
              <a:fillRect/>
            </a:stretch>
          </p:blipFill>
          <p:spPr>
            <a:xfrm>
              <a:off x="7050536" y="1052043"/>
              <a:ext cx="4930647" cy="2802874"/>
            </a:xfrm>
            <a:prstGeom prst="rect">
              <a:avLst/>
            </a:prstGeom>
          </p:spPr>
        </p:pic>
        <p:cxnSp>
          <p:nvCxnSpPr>
            <p:cNvPr id="12" name="Straight Arrow Connector 11">
              <a:extLst>
                <a:ext uri="{FF2B5EF4-FFF2-40B4-BE49-F238E27FC236}">
                  <a16:creationId xmlns:a16="http://schemas.microsoft.com/office/drawing/2014/main" id="{79F41EC5-1D26-8D15-9968-D169BE93FE53}"/>
                </a:ext>
              </a:extLst>
            </p:cNvPr>
            <p:cNvCxnSpPr/>
            <p:nvPr/>
          </p:nvCxnSpPr>
          <p:spPr>
            <a:xfrm flipH="1" flipV="1">
              <a:off x="10549054" y="2906224"/>
              <a:ext cx="386575" cy="81775"/>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E1BC8F36-251F-16FB-32B1-C83ADCF0F273}"/>
                </a:ext>
              </a:extLst>
            </p:cNvPr>
            <p:cNvCxnSpPr>
              <a:cxnSpLocks/>
            </p:cNvCxnSpPr>
            <p:nvPr/>
          </p:nvCxnSpPr>
          <p:spPr>
            <a:xfrm flipH="1">
              <a:off x="7328210" y="3344253"/>
              <a:ext cx="538977" cy="6842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A2EF297-CAAE-DB4A-1C4A-98D6A334C9F1}"/>
                </a:ext>
              </a:extLst>
            </p:cNvPr>
            <p:cNvCxnSpPr>
              <a:cxnSpLocks/>
            </p:cNvCxnSpPr>
            <p:nvPr/>
          </p:nvCxnSpPr>
          <p:spPr>
            <a:xfrm flipH="1" flipV="1">
              <a:off x="8192429" y="2486044"/>
              <a:ext cx="423749" cy="15475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FDD4D46-5094-A129-2C4C-FF787F17EF3D}"/>
                </a:ext>
              </a:extLst>
            </p:cNvPr>
            <p:cNvCxnSpPr>
              <a:cxnSpLocks/>
            </p:cNvCxnSpPr>
            <p:nvPr/>
          </p:nvCxnSpPr>
          <p:spPr>
            <a:xfrm flipH="1" flipV="1">
              <a:off x="9426498" y="2677713"/>
              <a:ext cx="423749" cy="15475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550CFF6-6B57-8621-AA87-CFDFA825CA17}"/>
                </a:ext>
              </a:extLst>
            </p:cNvPr>
            <p:cNvCxnSpPr>
              <a:cxnSpLocks/>
            </p:cNvCxnSpPr>
            <p:nvPr/>
          </p:nvCxnSpPr>
          <p:spPr>
            <a:xfrm flipH="1" flipV="1">
              <a:off x="7166517" y="2370965"/>
              <a:ext cx="288073" cy="115079"/>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03C624B-BC33-37CB-3384-69DEA33C5C4E}"/>
                </a:ext>
              </a:extLst>
            </p:cNvPr>
            <p:cNvCxnSpPr>
              <a:cxnSpLocks/>
            </p:cNvCxnSpPr>
            <p:nvPr/>
          </p:nvCxnSpPr>
          <p:spPr>
            <a:xfrm flipH="1" flipV="1">
              <a:off x="7790985" y="1820008"/>
              <a:ext cx="76203" cy="11156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9FC3B26B-D600-DD60-554C-38573DC96332}"/>
                </a:ext>
              </a:extLst>
            </p:cNvPr>
            <p:cNvCxnSpPr>
              <a:cxnSpLocks/>
            </p:cNvCxnSpPr>
            <p:nvPr/>
          </p:nvCxnSpPr>
          <p:spPr>
            <a:xfrm flipH="1" flipV="1">
              <a:off x="9214624" y="3479487"/>
              <a:ext cx="423749" cy="15475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B28A9A4-95E0-CE66-4575-C19592DBCABD}"/>
                </a:ext>
              </a:extLst>
            </p:cNvPr>
            <p:cNvCxnSpPr>
              <a:cxnSpLocks/>
            </p:cNvCxnSpPr>
            <p:nvPr/>
          </p:nvCxnSpPr>
          <p:spPr>
            <a:xfrm flipH="1">
              <a:off x="10080702" y="2043864"/>
              <a:ext cx="215592" cy="6882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C4B61672-614A-FC21-B800-82591EEB5B5E}"/>
                </a:ext>
              </a:extLst>
            </p:cNvPr>
            <p:cNvCxnSpPr>
              <a:cxnSpLocks/>
            </p:cNvCxnSpPr>
            <p:nvPr/>
          </p:nvCxnSpPr>
          <p:spPr>
            <a:xfrm flipH="1" flipV="1">
              <a:off x="8887520" y="1979133"/>
              <a:ext cx="327104" cy="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E49C14DF-34E9-26C7-3BF1-60390B35BFDB}"/>
                </a:ext>
              </a:extLst>
            </p:cNvPr>
            <p:cNvCxnSpPr/>
            <p:nvPr/>
          </p:nvCxnSpPr>
          <p:spPr>
            <a:xfrm flipH="1" flipV="1">
              <a:off x="10742341" y="3593354"/>
              <a:ext cx="386575" cy="81775"/>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A22B5E2-570D-5510-B304-A4450CD8668A}"/>
                </a:ext>
              </a:extLst>
            </p:cNvPr>
            <p:cNvCxnSpPr>
              <a:cxnSpLocks/>
            </p:cNvCxnSpPr>
            <p:nvPr/>
          </p:nvCxnSpPr>
          <p:spPr>
            <a:xfrm flipH="1" flipV="1">
              <a:off x="9277815" y="2112684"/>
              <a:ext cx="263913" cy="8363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33B2DA1E-23CE-72D7-38FC-73E336501BDB}"/>
                </a:ext>
              </a:extLst>
            </p:cNvPr>
            <p:cNvCxnSpPr>
              <a:cxnSpLocks/>
            </p:cNvCxnSpPr>
            <p:nvPr/>
          </p:nvCxnSpPr>
          <p:spPr>
            <a:xfrm flipH="1" flipV="1">
              <a:off x="10444976" y="1820008"/>
              <a:ext cx="220055" cy="4468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45AFEE8-D447-59E4-597F-13C0F94DC1A4}"/>
                </a:ext>
              </a:extLst>
            </p:cNvPr>
            <p:cNvCxnSpPr>
              <a:cxnSpLocks/>
            </p:cNvCxnSpPr>
            <p:nvPr/>
          </p:nvCxnSpPr>
          <p:spPr>
            <a:xfrm flipH="1" flipV="1">
              <a:off x="9814158" y="1746702"/>
              <a:ext cx="155033" cy="73307"/>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E83BA55-4355-1239-493F-5AD426448983}"/>
                </a:ext>
              </a:extLst>
            </p:cNvPr>
            <p:cNvCxnSpPr>
              <a:cxnSpLocks/>
            </p:cNvCxnSpPr>
            <p:nvPr/>
          </p:nvCxnSpPr>
          <p:spPr>
            <a:xfrm flipH="1">
              <a:off x="9214624" y="1783355"/>
              <a:ext cx="211874" cy="81336"/>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BE7178E0-DC76-DEA1-8DE5-96D41FA6EFBA}"/>
                </a:ext>
              </a:extLst>
            </p:cNvPr>
            <p:cNvCxnSpPr>
              <a:cxnSpLocks/>
            </p:cNvCxnSpPr>
            <p:nvPr/>
          </p:nvCxnSpPr>
          <p:spPr>
            <a:xfrm flipH="1" flipV="1">
              <a:off x="7516068" y="2112684"/>
              <a:ext cx="288073" cy="115079"/>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28" name="Slide Number Placeholder 27">
            <a:extLst>
              <a:ext uri="{FF2B5EF4-FFF2-40B4-BE49-F238E27FC236}">
                <a16:creationId xmlns:a16="http://schemas.microsoft.com/office/drawing/2014/main" id="{E0625A2F-92CF-CB4B-6AFF-DC160F31614D}"/>
              </a:ext>
            </a:extLst>
          </p:cNvPr>
          <p:cNvSpPr>
            <a:spLocks noGrp="1"/>
          </p:cNvSpPr>
          <p:nvPr>
            <p:ph type="sldNum" sz="quarter" idx="12"/>
          </p:nvPr>
        </p:nvSpPr>
        <p:spPr/>
        <p:txBody>
          <a:bodyPr/>
          <a:lstStyle/>
          <a:p>
            <a:fld id="{5B3189AA-B002-954D-9F97-AE9F16A857C1}" type="slidenum">
              <a:rPr lang="en-FR" smtClean="0"/>
              <a:t>45</a:t>
            </a:fld>
            <a:endParaRPr lang="en-FR"/>
          </a:p>
        </p:txBody>
      </p:sp>
      <p:pic>
        <p:nvPicPr>
          <p:cNvPr id="1026" name="Picture 2" descr="Banner">
            <a:extLst>
              <a:ext uri="{FF2B5EF4-FFF2-40B4-BE49-F238E27FC236}">
                <a16:creationId xmlns:a16="http://schemas.microsoft.com/office/drawing/2014/main" id="{0D2B315A-9601-4989-B517-7E3F1B0CCB3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9127"/>
            <a:ext cx="12192000" cy="192672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a:extLst>
              <a:ext uri="{FF2B5EF4-FFF2-40B4-BE49-F238E27FC236}">
                <a16:creationId xmlns:a16="http://schemas.microsoft.com/office/drawing/2014/main" id="{4A7DCFCD-E419-8B2A-3086-72DEECF1C4F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415135" y="6046598"/>
            <a:ext cx="744096" cy="7302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889AC26D-525B-72E9-4308-1BE931E204F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306946" y="6044242"/>
            <a:ext cx="1046854" cy="73023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Channelling European funds - ICO_EN">
            <a:extLst>
              <a:ext uri="{FF2B5EF4-FFF2-40B4-BE49-F238E27FC236}">
                <a16:creationId xmlns:a16="http://schemas.microsoft.com/office/drawing/2014/main" id="{347E66CB-EEA6-5475-BD0B-7A27AB925AC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377430" y="6184281"/>
            <a:ext cx="1813811" cy="512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15880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43106</TotalTime>
  <Words>3180</Words>
  <Application>Microsoft Macintosh PowerPoint</Application>
  <PresentationFormat>Widescreen</PresentationFormat>
  <Paragraphs>442</Paragraphs>
  <Slides>45</Slides>
  <Notes>36</Notes>
  <HiddenSlides>1</HiddenSlides>
  <MMClips>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45</vt:i4>
      </vt:variant>
    </vt:vector>
  </HeadingPairs>
  <TitlesOfParts>
    <vt:vector size="55" baseType="lpstr">
      <vt:lpstr>Arial</vt:lpstr>
      <vt:lpstr>Calibri</vt:lpstr>
      <vt:lpstr>Calibri Light</vt:lpstr>
      <vt:lpstr>Dosis</vt:lpstr>
      <vt:lpstr>g_d0_f2</vt:lpstr>
      <vt:lpstr>g_d0_f4</vt:lpstr>
      <vt:lpstr>Helvetica</vt:lpstr>
      <vt:lpstr>Times New Roman</vt:lpstr>
      <vt:lpstr>Wingdings</vt:lpstr>
      <vt:lpstr>Office Theme</vt:lpstr>
      <vt:lpstr>PowerPoint Presentation</vt:lpstr>
      <vt:lpstr>Let’s imagine…</vt:lpstr>
      <vt:lpstr>Your response?</vt:lpstr>
      <vt:lpstr>What we didn’t do… </vt:lpstr>
      <vt:lpstr>Context</vt:lpstr>
      <vt:lpstr>But before….A word about panic </vt:lpstr>
      <vt:lpstr>PowerPoint Presentation</vt:lpstr>
      <vt:lpstr>Panic</vt:lpstr>
      <vt:lpstr>PowerPoint Presentation</vt:lpstr>
      <vt:lpstr>Panic</vt:lpstr>
      <vt:lpstr>Panic, although rare, does occur</vt:lpstr>
      <vt:lpstr>Reactions to a threat – with and without attachment figures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Human behaviors in earthquakes</vt:lpstr>
      <vt:lpstr>Problem</vt:lpstr>
      <vt:lpstr>What is agent based modelling and simulation?</vt:lpstr>
      <vt:lpstr>Agents</vt:lpstr>
      <vt:lpstr>PowerPoint Presentation</vt:lpstr>
      <vt:lpstr>Put agents together  a Multi-agent system</vt:lpstr>
      <vt:lpstr>Artificial world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importance of stakeholder involvement!</vt:lpstr>
      <vt:lpstr>PowerPoint Presentation</vt:lpstr>
      <vt:lpstr>Survey on human behaviours in previous earthquakes in Egaleo, Greece</vt:lpstr>
      <vt:lpstr>Main findings</vt:lpstr>
      <vt:lpstr>PowerPoint Presentation</vt:lpstr>
      <vt:lpstr>PowerPoint Presentation</vt:lpstr>
      <vt:lpstr>PowerPoint Presentation</vt:lpstr>
      <vt:lpstr>PowerPoint Presentation</vt:lpstr>
      <vt:lpstr>Agent-based models of human behaviour</vt:lpstr>
      <vt:lpstr>- Human behaviour is often taken for granted – we will all do the “right” thing  - Resulting behaviours are the result of a complex intertwining of many factors  - Incorporating realistic behaviours can help decision makers to make more appropriate plans (avoid bottlenecks, placement of evacuation centres, etc.) and develop information/training campaigns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Dugdale</dc:creator>
  <cp:lastModifiedBy>Julie Dugdale</cp:lastModifiedBy>
  <cp:revision>121</cp:revision>
  <dcterms:created xsi:type="dcterms:W3CDTF">2024-05-18T12:21:40Z</dcterms:created>
  <dcterms:modified xsi:type="dcterms:W3CDTF">2026-07-17T07:48:46Z</dcterms:modified>
</cp:coreProperties>
</file>