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330" r:id="rId5"/>
    <p:sldId id="332" r:id="rId6"/>
    <p:sldId id="419" r:id="rId7"/>
    <p:sldId id="357" r:id="rId8"/>
    <p:sldId id="364" r:id="rId9"/>
    <p:sldId id="369" r:id="rId10"/>
    <p:sldId id="365" r:id="rId11"/>
    <p:sldId id="366" r:id="rId12"/>
    <p:sldId id="374" r:id="rId13"/>
    <p:sldId id="353" r:id="rId14"/>
    <p:sldId id="392" r:id="rId15"/>
    <p:sldId id="393" r:id="rId16"/>
    <p:sldId id="384" r:id="rId17"/>
    <p:sldId id="445" r:id="rId18"/>
    <p:sldId id="324" r:id="rId19"/>
    <p:sldId id="432" r:id="rId20"/>
    <p:sldId id="433" r:id="rId21"/>
    <p:sldId id="323" r:id="rId22"/>
    <p:sldId id="437" r:id="rId23"/>
    <p:sldId id="403" r:id="rId24"/>
    <p:sldId id="442" r:id="rId25"/>
    <p:sldId id="440" r:id="rId26"/>
    <p:sldId id="398" r:id="rId27"/>
    <p:sldId id="446" r:id="rId28"/>
    <p:sldId id="464" r:id="rId29"/>
    <p:sldId id="424" r:id="rId30"/>
    <p:sldId id="447" r:id="rId31"/>
    <p:sldId id="449" r:id="rId32"/>
    <p:sldId id="448" r:id="rId33"/>
    <p:sldId id="458" r:id="rId34"/>
    <p:sldId id="459" r:id="rId35"/>
    <p:sldId id="457" r:id="rId36"/>
    <p:sldId id="461" r:id="rId37"/>
    <p:sldId id="454" r:id="rId38"/>
    <p:sldId id="453" r:id="rId39"/>
    <p:sldId id="456" r:id="rId40"/>
    <p:sldId id="455" r:id="rId41"/>
    <p:sldId id="460" r:id="rId42"/>
    <p:sldId id="462" r:id="rId43"/>
    <p:sldId id="452" r:id="rId44"/>
    <p:sldId id="326" r:id="rId45"/>
    <p:sldId id="463" r:id="rId46"/>
    <p:sldId id="427" r:id="rId47"/>
    <p:sldId id="426" r:id="rId48"/>
  </p:sldIdLst>
  <p:sldSz cx="12192000" cy="6858000"/>
  <p:notesSz cx="1162050" cy="6858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B3E019E4-7172-B24B-BEC5-8F3A464863B8}">
          <p14:sldIdLst>
            <p14:sldId id="330"/>
            <p14:sldId id="332"/>
            <p14:sldId id="419"/>
            <p14:sldId id="357"/>
            <p14:sldId id="364"/>
            <p14:sldId id="369"/>
            <p14:sldId id="365"/>
            <p14:sldId id="366"/>
            <p14:sldId id="374"/>
            <p14:sldId id="353"/>
            <p14:sldId id="392"/>
            <p14:sldId id="393"/>
            <p14:sldId id="384"/>
            <p14:sldId id="445"/>
            <p14:sldId id="324"/>
            <p14:sldId id="432"/>
            <p14:sldId id="433"/>
            <p14:sldId id="323"/>
            <p14:sldId id="437"/>
            <p14:sldId id="403"/>
            <p14:sldId id="442"/>
            <p14:sldId id="440"/>
            <p14:sldId id="398"/>
            <p14:sldId id="446"/>
            <p14:sldId id="464"/>
            <p14:sldId id="424"/>
            <p14:sldId id="447"/>
            <p14:sldId id="449"/>
            <p14:sldId id="448"/>
            <p14:sldId id="458"/>
            <p14:sldId id="459"/>
            <p14:sldId id="457"/>
            <p14:sldId id="461"/>
            <p14:sldId id="454"/>
            <p14:sldId id="453"/>
            <p14:sldId id="456"/>
            <p14:sldId id="455"/>
            <p14:sldId id="460"/>
            <p14:sldId id="462"/>
            <p14:sldId id="452"/>
            <p14:sldId id="326"/>
            <p14:sldId id="463"/>
            <p14:sldId id="427"/>
            <p14:sldId id="42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 Scott Yeomans" initials="JSY" lastIdx="1" clrIdx="0">
    <p:extLst>
      <p:ext uri="{19B8F6BF-5375-455C-9EA6-DF929625EA0E}">
        <p15:presenceInfo xmlns:p15="http://schemas.microsoft.com/office/powerpoint/2012/main" userId="428cf5955361702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33FF"/>
    <a:srgbClr val="FF00FF"/>
    <a:srgbClr val="23B900"/>
    <a:srgbClr val="FFFFFF"/>
    <a:srgbClr val="F6CEF1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738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37232582271188"/>
          <c:y val="6.1551425749571877E-2"/>
          <c:w val="0.84001709088689491"/>
          <c:h val="0.677510880760158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'[SimDec invest 3.xlsm]Monte_Carlo'!$V$10</c:f>
              <c:strCache>
                <c:ptCount val="1"/>
                <c:pt idx="0">
                  <c:v>sc1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ysClr val="windowText" lastClr="000000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1.4E-3</c:v>
                </c:pt>
                <c:pt idx="6">
                  <c:v>4.7000000000000002E-3</c:v>
                </c:pt>
                <c:pt idx="7">
                  <c:v>6.1999999999999998E-3</c:v>
                </c:pt>
                <c:pt idx="8">
                  <c:v>7.6E-3</c:v>
                </c:pt>
                <c:pt idx="9">
                  <c:v>8.0999999999999996E-3</c:v>
                </c:pt>
                <c:pt idx="10">
                  <c:v>8.3999999999999995E-3</c:v>
                </c:pt>
                <c:pt idx="11">
                  <c:v>7.1999999999999998E-3</c:v>
                </c:pt>
                <c:pt idx="12">
                  <c:v>5.7000000000000002E-3</c:v>
                </c:pt>
                <c:pt idx="13">
                  <c:v>6.7999999999999996E-3</c:v>
                </c:pt>
                <c:pt idx="14">
                  <c:v>4.7000000000000002E-3</c:v>
                </c:pt>
                <c:pt idx="15">
                  <c:v>5.4000000000000003E-3</c:v>
                </c:pt>
                <c:pt idx="16">
                  <c:v>4.5999999999999999E-3</c:v>
                </c:pt>
                <c:pt idx="17">
                  <c:v>6.1000000000000004E-3</c:v>
                </c:pt>
                <c:pt idx="18">
                  <c:v>4.4000000000000003E-3</c:v>
                </c:pt>
                <c:pt idx="19">
                  <c:v>4.1000000000000003E-3</c:v>
                </c:pt>
                <c:pt idx="20">
                  <c:v>3.8999999999999998E-3</c:v>
                </c:pt>
                <c:pt idx="21">
                  <c:v>3.7000000000000002E-3</c:v>
                </c:pt>
                <c:pt idx="22">
                  <c:v>4.0000000000000001E-3</c:v>
                </c:pt>
                <c:pt idx="23">
                  <c:v>2.8E-3</c:v>
                </c:pt>
                <c:pt idx="24">
                  <c:v>1.9E-3</c:v>
                </c:pt>
                <c:pt idx="25">
                  <c:v>1E-3</c:v>
                </c:pt>
                <c:pt idx="26">
                  <c:v>1.1000000000000001E-3</c:v>
                </c:pt>
                <c:pt idx="27">
                  <c:v>4.0000000000000002E-4</c:v>
                </c:pt>
                <c:pt idx="28">
                  <c:v>1E-4</c:v>
                </c:pt>
                <c:pt idx="29">
                  <c:v>2.0000000000000001E-4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52-4DB4-93AD-3C660744607F}"/>
            </c:ext>
          </c:extLst>
        </c:ser>
        <c:ser>
          <c:idx val="1"/>
          <c:order val="1"/>
          <c:tx>
            <c:strRef>
              <c:f>'[SimDec invest 3.xlsm]Monte_Carlo'!$V$11</c:f>
              <c:strCache>
                <c:ptCount val="1"/>
                <c:pt idx="0">
                  <c:v>sc2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ysClr val="windowText" lastClr="000000"/>
              </a:solidFill>
              <a:round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chemeClr val="tx1">
                  <a:lumMod val="50000"/>
                </a:schemeClr>
              </a:solidFill>
              <a:ln w="3175" cap="flat" cmpd="sng" algn="ctr">
                <a:solidFill>
                  <a:sysClr val="windowText" lastClr="0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2852-4DB4-93AD-3C660744607F}"/>
              </c:ext>
            </c:extLst>
          </c:dPt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2.9999999999999997E-4</c:v>
                </c:pt>
                <c:pt idx="4">
                  <c:v>1.9E-3</c:v>
                </c:pt>
                <c:pt idx="5">
                  <c:v>3.5999999999999999E-3</c:v>
                </c:pt>
                <c:pt idx="6">
                  <c:v>5.7000000000000002E-3</c:v>
                </c:pt>
                <c:pt idx="7">
                  <c:v>6.0000000000000001E-3</c:v>
                </c:pt>
                <c:pt idx="8">
                  <c:v>7.0000000000000001E-3</c:v>
                </c:pt>
                <c:pt idx="9">
                  <c:v>8.8999999999999999E-3</c:v>
                </c:pt>
                <c:pt idx="10">
                  <c:v>7.4000000000000003E-3</c:v>
                </c:pt>
                <c:pt idx="11">
                  <c:v>5.7999999999999996E-3</c:v>
                </c:pt>
                <c:pt idx="12">
                  <c:v>6.7000000000000002E-3</c:v>
                </c:pt>
                <c:pt idx="13">
                  <c:v>5.3E-3</c:v>
                </c:pt>
                <c:pt idx="14">
                  <c:v>5.4999999999999997E-3</c:v>
                </c:pt>
                <c:pt idx="15">
                  <c:v>4.0000000000000001E-3</c:v>
                </c:pt>
                <c:pt idx="16">
                  <c:v>3.7000000000000002E-3</c:v>
                </c:pt>
                <c:pt idx="17">
                  <c:v>4.8999999999999998E-3</c:v>
                </c:pt>
                <c:pt idx="18">
                  <c:v>4.0000000000000001E-3</c:v>
                </c:pt>
                <c:pt idx="19">
                  <c:v>4.4999999999999997E-3</c:v>
                </c:pt>
                <c:pt idx="20">
                  <c:v>3.5000000000000001E-3</c:v>
                </c:pt>
                <c:pt idx="21">
                  <c:v>2.8E-3</c:v>
                </c:pt>
                <c:pt idx="22">
                  <c:v>1.9E-3</c:v>
                </c:pt>
                <c:pt idx="23">
                  <c:v>1.9E-3</c:v>
                </c:pt>
                <c:pt idx="24">
                  <c:v>8.9999999999999998E-4</c:v>
                </c:pt>
                <c:pt idx="25">
                  <c:v>5.0000000000000001E-4</c:v>
                </c:pt>
                <c:pt idx="26">
                  <c:v>5.0000000000000001E-4</c:v>
                </c:pt>
                <c:pt idx="27">
                  <c:v>1E-4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52-4DB4-93AD-3C660744607F}"/>
            </c:ext>
          </c:extLst>
        </c:ser>
        <c:ser>
          <c:idx val="2"/>
          <c:order val="2"/>
          <c:tx>
            <c:strRef>
              <c:f>'[SimDec invest 3.xlsm]Monte_Carlo'!$V$12</c:f>
              <c:strCache>
                <c:ptCount val="1"/>
                <c:pt idx="0">
                  <c:v>sc3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ysClr val="windowText" lastClr="000000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3.xlsm'!sc_hist_3</c:f>
              <c:numCache>
                <c:formatCode>0%</c:formatCode>
                <c:ptCount val="51"/>
                <c:pt idx="0">
                  <c:v>0</c:v>
                </c:pt>
                <c:pt idx="1">
                  <c:v>1E-4</c:v>
                </c:pt>
                <c:pt idx="2">
                  <c:v>1E-4</c:v>
                </c:pt>
                <c:pt idx="3">
                  <c:v>2.0999999999999999E-3</c:v>
                </c:pt>
                <c:pt idx="4">
                  <c:v>5.8999999999999999E-3</c:v>
                </c:pt>
                <c:pt idx="5">
                  <c:v>9.4000000000000004E-3</c:v>
                </c:pt>
                <c:pt idx="6">
                  <c:v>1.0699999999999999E-2</c:v>
                </c:pt>
                <c:pt idx="7">
                  <c:v>1.04E-2</c:v>
                </c:pt>
                <c:pt idx="8">
                  <c:v>1.0800000000000001E-2</c:v>
                </c:pt>
                <c:pt idx="9">
                  <c:v>1.06E-2</c:v>
                </c:pt>
                <c:pt idx="10">
                  <c:v>7.6E-3</c:v>
                </c:pt>
                <c:pt idx="11">
                  <c:v>7.0000000000000001E-3</c:v>
                </c:pt>
                <c:pt idx="12">
                  <c:v>7.4000000000000003E-3</c:v>
                </c:pt>
                <c:pt idx="13">
                  <c:v>6.4000000000000003E-3</c:v>
                </c:pt>
                <c:pt idx="14">
                  <c:v>6.1000000000000004E-3</c:v>
                </c:pt>
                <c:pt idx="15">
                  <c:v>5.4999999999999997E-3</c:v>
                </c:pt>
                <c:pt idx="16">
                  <c:v>5.4999999999999997E-3</c:v>
                </c:pt>
                <c:pt idx="17">
                  <c:v>6.1000000000000004E-3</c:v>
                </c:pt>
                <c:pt idx="18">
                  <c:v>5.4999999999999997E-3</c:v>
                </c:pt>
                <c:pt idx="19">
                  <c:v>3.7000000000000002E-3</c:v>
                </c:pt>
                <c:pt idx="20">
                  <c:v>3.8E-3</c:v>
                </c:pt>
                <c:pt idx="21">
                  <c:v>2.3E-3</c:v>
                </c:pt>
                <c:pt idx="22">
                  <c:v>2.5000000000000001E-3</c:v>
                </c:pt>
                <c:pt idx="23">
                  <c:v>1.4E-3</c:v>
                </c:pt>
                <c:pt idx="24">
                  <c:v>8.0000000000000004E-4</c:v>
                </c:pt>
                <c:pt idx="25">
                  <c:v>2.0000000000000001E-4</c:v>
                </c:pt>
                <c:pt idx="26">
                  <c:v>2.0000000000000001E-4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52-4DB4-93AD-3C660744607F}"/>
            </c:ext>
          </c:extLst>
        </c:ser>
        <c:ser>
          <c:idx val="3"/>
          <c:order val="3"/>
          <c:tx>
            <c:strRef>
              <c:f>'[SimDec invest 3.xlsm]Monte_Carlo'!$V$13</c:f>
              <c:strCache>
                <c:ptCount val="1"/>
                <c:pt idx="0">
                  <c:v>sc4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ysClr val="windowText" lastClr="000000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3.xlsm'!sc_hist_4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1E-3</c:v>
                </c:pt>
                <c:pt idx="5">
                  <c:v>1.4E-3</c:v>
                </c:pt>
                <c:pt idx="6">
                  <c:v>2.3999999999999998E-3</c:v>
                </c:pt>
                <c:pt idx="7">
                  <c:v>3.8E-3</c:v>
                </c:pt>
                <c:pt idx="8">
                  <c:v>4.4999999999999997E-3</c:v>
                </c:pt>
                <c:pt idx="9">
                  <c:v>4.8999999999999998E-3</c:v>
                </c:pt>
                <c:pt idx="10">
                  <c:v>5.7000000000000002E-3</c:v>
                </c:pt>
                <c:pt idx="11">
                  <c:v>4.4999999999999997E-3</c:v>
                </c:pt>
                <c:pt idx="12">
                  <c:v>4.8999999999999998E-3</c:v>
                </c:pt>
                <c:pt idx="13">
                  <c:v>6.1000000000000004E-3</c:v>
                </c:pt>
                <c:pt idx="14">
                  <c:v>4.1999999999999997E-3</c:v>
                </c:pt>
                <c:pt idx="15">
                  <c:v>3.7000000000000002E-3</c:v>
                </c:pt>
                <c:pt idx="16">
                  <c:v>5.5999999999999999E-3</c:v>
                </c:pt>
                <c:pt idx="17">
                  <c:v>4.0000000000000001E-3</c:v>
                </c:pt>
                <c:pt idx="18">
                  <c:v>4.3E-3</c:v>
                </c:pt>
                <c:pt idx="19">
                  <c:v>4.1000000000000003E-3</c:v>
                </c:pt>
                <c:pt idx="20">
                  <c:v>3.5000000000000001E-3</c:v>
                </c:pt>
                <c:pt idx="21">
                  <c:v>3.3999999999999998E-3</c:v>
                </c:pt>
                <c:pt idx="22">
                  <c:v>3.3999999999999998E-3</c:v>
                </c:pt>
                <c:pt idx="23">
                  <c:v>3.8E-3</c:v>
                </c:pt>
                <c:pt idx="24">
                  <c:v>4.4000000000000003E-3</c:v>
                </c:pt>
                <c:pt idx="25">
                  <c:v>2.5999999999999999E-3</c:v>
                </c:pt>
                <c:pt idx="26">
                  <c:v>2.2000000000000001E-3</c:v>
                </c:pt>
                <c:pt idx="27">
                  <c:v>3.0000000000000001E-3</c:v>
                </c:pt>
                <c:pt idx="28">
                  <c:v>3.5999999999999999E-3</c:v>
                </c:pt>
                <c:pt idx="29">
                  <c:v>1.9E-3</c:v>
                </c:pt>
                <c:pt idx="30">
                  <c:v>1.4E-3</c:v>
                </c:pt>
                <c:pt idx="31">
                  <c:v>1.6000000000000001E-3</c:v>
                </c:pt>
                <c:pt idx="32">
                  <c:v>5.9999999999999995E-4</c:v>
                </c:pt>
                <c:pt idx="33">
                  <c:v>2.9999999999999997E-4</c:v>
                </c:pt>
                <c:pt idx="34">
                  <c:v>2.0000000000000001E-4</c:v>
                </c:pt>
                <c:pt idx="35">
                  <c:v>1E-4</c:v>
                </c:pt>
                <c:pt idx="36">
                  <c:v>1E-4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52-4DB4-93AD-3C660744607F}"/>
            </c:ext>
          </c:extLst>
        </c:ser>
        <c:ser>
          <c:idx val="4"/>
          <c:order val="4"/>
          <c:tx>
            <c:strRef>
              <c:f>'[SimDec invest 3.xlsm]Monte_Carlo'!$V$14</c:f>
              <c:strCache>
                <c:ptCount val="1"/>
                <c:pt idx="0">
                  <c:v>sc5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ysClr val="windowText" lastClr="000000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3.xlsm'!sc_hist_5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6.9999999999999999E-4</c:v>
                </c:pt>
                <c:pt idx="4">
                  <c:v>2E-3</c:v>
                </c:pt>
                <c:pt idx="5">
                  <c:v>2.0999999999999999E-3</c:v>
                </c:pt>
                <c:pt idx="6">
                  <c:v>3.3E-3</c:v>
                </c:pt>
                <c:pt idx="7">
                  <c:v>4.3E-3</c:v>
                </c:pt>
                <c:pt idx="8">
                  <c:v>5.3E-3</c:v>
                </c:pt>
                <c:pt idx="9">
                  <c:v>4.5999999999999999E-3</c:v>
                </c:pt>
                <c:pt idx="10">
                  <c:v>6.4999999999999997E-3</c:v>
                </c:pt>
                <c:pt idx="11">
                  <c:v>6.4000000000000003E-3</c:v>
                </c:pt>
                <c:pt idx="12">
                  <c:v>5.3E-3</c:v>
                </c:pt>
                <c:pt idx="13">
                  <c:v>4.8999999999999998E-3</c:v>
                </c:pt>
                <c:pt idx="14">
                  <c:v>4.8999999999999998E-3</c:v>
                </c:pt>
                <c:pt idx="15">
                  <c:v>3.8999999999999998E-3</c:v>
                </c:pt>
                <c:pt idx="16">
                  <c:v>4.0000000000000001E-3</c:v>
                </c:pt>
                <c:pt idx="17">
                  <c:v>3.7000000000000002E-3</c:v>
                </c:pt>
                <c:pt idx="18">
                  <c:v>3.7000000000000002E-3</c:v>
                </c:pt>
                <c:pt idx="19">
                  <c:v>3.2000000000000002E-3</c:v>
                </c:pt>
                <c:pt idx="20">
                  <c:v>3.0999999999999999E-3</c:v>
                </c:pt>
                <c:pt idx="21">
                  <c:v>3.3E-3</c:v>
                </c:pt>
                <c:pt idx="22">
                  <c:v>3.3999999999999998E-3</c:v>
                </c:pt>
                <c:pt idx="23">
                  <c:v>2.3E-3</c:v>
                </c:pt>
                <c:pt idx="24">
                  <c:v>3.8E-3</c:v>
                </c:pt>
                <c:pt idx="25">
                  <c:v>2.5999999999999999E-3</c:v>
                </c:pt>
                <c:pt idx="26">
                  <c:v>3.5000000000000001E-3</c:v>
                </c:pt>
                <c:pt idx="27">
                  <c:v>2E-3</c:v>
                </c:pt>
                <c:pt idx="28">
                  <c:v>1.8E-3</c:v>
                </c:pt>
                <c:pt idx="29">
                  <c:v>1.8E-3</c:v>
                </c:pt>
                <c:pt idx="30">
                  <c:v>1E-3</c:v>
                </c:pt>
                <c:pt idx="31">
                  <c:v>1.2999999999999999E-3</c:v>
                </c:pt>
                <c:pt idx="32">
                  <c:v>4.0000000000000002E-4</c:v>
                </c:pt>
                <c:pt idx="33">
                  <c:v>8.0000000000000004E-4</c:v>
                </c:pt>
                <c:pt idx="34">
                  <c:v>2.0000000000000001E-4</c:v>
                </c:pt>
                <c:pt idx="35">
                  <c:v>1E-4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852-4DB4-93AD-3C660744607F}"/>
            </c:ext>
          </c:extLst>
        </c:ser>
        <c:ser>
          <c:idx val="5"/>
          <c:order val="5"/>
          <c:tx>
            <c:strRef>
              <c:f>'[SimDec invest 3.xlsm]Monte_Carlo'!$V$15</c:f>
              <c:strCache>
                <c:ptCount val="1"/>
                <c:pt idx="0">
                  <c:v>sc6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3.xlsm'!sc_hist_6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5.9999999999999995E-4</c:v>
                </c:pt>
                <c:pt idx="3">
                  <c:v>2.8E-3</c:v>
                </c:pt>
                <c:pt idx="4">
                  <c:v>3.8E-3</c:v>
                </c:pt>
                <c:pt idx="5">
                  <c:v>4.1999999999999997E-3</c:v>
                </c:pt>
                <c:pt idx="6">
                  <c:v>6.1999999999999998E-3</c:v>
                </c:pt>
                <c:pt idx="7">
                  <c:v>7.1000000000000004E-3</c:v>
                </c:pt>
                <c:pt idx="8">
                  <c:v>7.7999999999999996E-3</c:v>
                </c:pt>
                <c:pt idx="9">
                  <c:v>6.7000000000000002E-3</c:v>
                </c:pt>
                <c:pt idx="10">
                  <c:v>7.3000000000000001E-3</c:v>
                </c:pt>
                <c:pt idx="11">
                  <c:v>6.1999999999999998E-3</c:v>
                </c:pt>
                <c:pt idx="12">
                  <c:v>5.8999999999999999E-3</c:v>
                </c:pt>
                <c:pt idx="13">
                  <c:v>7.0000000000000001E-3</c:v>
                </c:pt>
                <c:pt idx="14">
                  <c:v>4.8999999999999998E-3</c:v>
                </c:pt>
                <c:pt idx="15">
                  <c:v>6.6E-3</c:v>
                </c:pt>
                <c:pt idx="16">
                  <c:v>5.0000000000000001E-3</c:v>
                </c:pt>
                <c:pt idx="17">
                  <c:v>5.0000000000000001E-3</c:v>
                </c:pt>
                <c:pt idx="18">
                  <c:v>4.4999999999999997E-3</c:v>
                </c:pt>
                <c:pt idx="19">
                  <c:v>4.0000000000000001E-3</c:v>
                </c:pt>
                <c:pt idx="20">
                  <c:v>4.0000000000000001E-3</c:v>
                </c:pt>
                <c:pt idx="21">
                  <c:v>4.1000000000000003E-3</c:v>
                </c:pt>
                <c:pt idx="22">
                  <c:v>3.3999999999999998E-3</c:v>
                </c:pt>
                <c:pt idx="23">
                  <c:v>4.3E-3</c:v>
                </c:pt>
                <c:pt idx="24">
                  <c:v>3.3999999999999998E-3</c:v>
                </c:pt>
                <c:pt idx="25">
                  <c:v>3.3999999999999998E-3</c:v>
                </c:pt>
                <c:pt idx="26">
                  <c:v>2.5000000000000001E-3</c:v>
                </c:pt>
                <c:pt idx="27">
                  <c:v>2E-3</c:v>
                </c:pt>
                <c:pt idx="28">
                  <c:v>1E-3</c:v>
                </c:pt>
                <c:pt idx="29">
                  <c:v>1.1999999999999999E-3</c:v>
                </c:pt>
                <c:pt idx="30">
                  <c:v>1.2999999999999999E-3</c:v>
                </c:pt>
                <c:pt idx="31">
                  <c:v>8.0000000000000004E-4</c:v>
                </c:pt>
                <c:pt idx="32">
                  <c:v>5.0000000000000001E-4</c:v>
                </c:pt>
                <c:pt idx="33">
                  <c:v>2.9999999999999997E-4</c:v>
                </c:pt>
                <c:pt idx="34">
                  <c:v>1E-4</c:v>
                </c:pt>
                <c:pt idx="35">
                  <c:v>2.0000000000000001E-4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52-4DB4-93AD-3C660744607F}"/>
            </c:ext>
          </c:extLst>
        </c:ser>
        <c:ser>
          <c:idx val="6"/>
          <c:order val="6"/>
          <c:tx>
            <c:strRef>
              <c:f>'[SimDec invest 3.xlsm]Monte_Carlo'!$V$16</c:f>
              <c:strCache>
                <c:ptCount val="1"/>
                <c:pt idx="0">
                  <c:v>sc7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3.xlsm'!sc_hist_7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2.0000000000000001E-4</c:v>
                </c:pt>
                <c:pt idx="4">
                  <c:v>1E-3</c:v>
                </c:pt>
                <c:pt idx="5">
                  <c:v>2.7000000000000001E-3</c:v>
                </c:pt>
                <c:pt idx="6">
                  <c:v>2.0999999999999999E-3</c:v>
                </c:pt>
                <c:pt idx="7">
                  <c:v>2.5999999999999999E-3</c:v>
                </c:pt>
                <c:pt idx="8">
                  <c:v>3.3E-3</c:v>
                </c:pt>
                <c:pt idx="9">
                  <c:v>3.8E-3</c:v>
                </c:pt>
                <c:pt idx="10">
                  <c:v>4.5999999999999999E-3</c:v>
                </c:pt>
                <c:pt idx="11">
                  <c:v>5.1999999999999998E-3</c:v>
                </c:pt>
                <c:pt idx="12">
                  <c:v>3.8999999999999998E-3</c:v>
                </c:pt>
                <c:pt idx="13">
                  <c:v>3.5999999999999999E-3</c:v>
                </c:pt>
                <c:pt idx="14">
                  <c:v>4.4000000000000003E-3</c:v>
                </c:pt>
                <c:pt idx="15">
                  <c:v>3.3999999999999998E-3</c:v>
                </c:pt>
                <c:pt idx="16">
                  <c:v>2.3999999999999998E-3</c:v>
                </c:pt>
                <c:pt idx="17">
                  <c:v>2.3999999999999998E-3</c:v>
                </c:pt>
                <c:pt idx="18">
                  <c:v>2.8999999999999998E-3</c:v>
                </c:pt>
                <c:pt idx="19">
                  <c:v>2.8999999999999998E-3</c:v>
                </c:pt>
                <c:pt idx="20">
                  <c:v>3.7000000000000002E-3</c:v>
                </c:pt>
                <c:pt idx="21">
                  <c:v>3.0999999999999999E-3</c:v>
                </c:pt>
                <c:pt idx="22">
                  <c:v>2.8999999999999998E-3</c:v>
                </c:pt>
                <c:pt idx="23">
                  <c:v>2.8E-3</c:v>
                </c:pt>
                <c:pt idx="24">
                  <c:v>2.8E-3</c:v>
                </c:pt>
                <c:pt idx="25">
                  <c:v>2.8999999999999998E-3</c:v>
                </c:pt>
                <c:pt idx="26">
                  <c:v>2.5999999999999999E-3</c:v>
                </c:pt>
                <c:pt idx="27">
                  <c:v>3.0999999999999999E-3</c:v>
                </c:pt>
                <c:pt idx="28">
                  <c:v>1.9E-3</c:v>
                </c:pt>
                <c:pt idx="29">
                  <c:v>2.5000000000000001E-3</c:v>
                </c:pt>
                <c:pt idx="30">
                  <c:v>2E-3</c:v>
                </c:pt>
                <c:pt idx="31">
                  <c:v>2.5000000000000001E-3</c:v>
                </c:pt>
                <c:pt idx="32">
                  <c:v>1.8E-3</c:v>
                </c:pt>
                <c:pt idx="33">
                  <c:v>2.2000000000000001E-3</c:v>
                </c:pt>
                <c:pt idx="34">
                  <c:v>1.9E-3</c:v>
                </c:pt>
                <c:pt idx="35">
                  <c:v>2.3999999999999998E-3</c:v>
                </c:pt>
                <c:pt idx="36">
                  <c:v>1.6999999999999999E-3</c:v>
                </c:pt>
                <c:pt idx="37">
                  <c:v>1.9E-3</c:v>
                </c:pt>
                <c:pt idx="38">
                  <c:v>8.0000000000000004E-4</c:v>
                </c:pt>
                <c:pt idx="39">
                  <c:v>5.9999999999999995E-4</c:v>
                </c:pt>
                <c:pt idx="40">
                  <c:v>8.0000000000000004E-4</c:v>
                </c:pt>
                <c:pt idx="41">
                  <c:v>2.0000000000000001E-4</c:v>
                </c:pt>
                <c:pt idx="42">
                  <c:v>1E-4</c:v>
                </c:pt>
                <c:pt idx="43">
                  <c:v>2.0000000000000001E-4</c:v>
                </c:pt>
                <c:pt idx="44">
                  <c:v>0</c:v>
                </c:pt>
                <c:pt idx="45">
                  <c:v>1E-4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52-4DB4-93AD-3C660744607F}"/>
            </c:ext>
          </c:extLst>
        </c:ser>
        <c:ser>
          <c:idx val="7"/>
          <c:order val="7"/>
          <c:tx>
            <c:strRef>
              <c:f>'[SimDec invest 3.xlsm]Monte_Carlo'!$V$17</c:f>
              <c:strCache>
                <c:ptCount val="1"/>
                <c:pt idx="0">
                  <c:v>sc8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3.xlsm'!sc_hist_8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5.0000000000000001E-4</c:v>
                </c:pt>
                <c:pt idx="3">
                  <c:v>6.9999999999999999E-4</c:v>
                </c:pt>
                <c:pt idx="4">
                  <c:v>1.9E-3</c:v>
                </c:pt>
                <c:pt idx="5">
                  <c:v>2.3E-3</c:v>
                </c:pt>
                <c:pt idx="6">
                  <c:v>2.2000000000000001E-3</c:v>
                </c:pt>
                <c:pt idx="7">
                  <c:v>3.5000000000000001E-3</c:v>
                </c:pt>
                <c:pt idx="8">
                  <c:v>3.5000000000000001E-3</c:v>
                </c:pt>
                <c:pt idx="9">
                  <c:v>4.1999999999999997E-3</c:v>
                </c:pt>
                <c:pt idx="10">
                  <c:v>3.7000000000000002E-3</c:v>
                </c:pt>
                <c:pt idx="11">
                  <c:v>4.1000000000000003E-3</c:v>
                </c:pt>
                <c:pt idx="12">
                  <c:v>3.8999999999999998E-3</c:v>
                </c:pt>
                <c:pt idx="13">
                  <c:v>3.0000000000000001E-3</c:v>
                </c:pt>
                <c:pt idx="14">
                  <c:v>4.4999999999999997E-3</c:v>
                </c:pt>
                <c:pt idx="15">
                  <c:v>3.8999999999999998E-3</c:v>
                </c:pt>
                <c:pt idx="16">
                  <c:v>4.1000000000000003E-3</c:v>
                </c:pt>
                <c:pt idx="17">
                  <c:v>2.5000000000000001E-3</c:v>
                </c:pt>
                <c:pt idx="18">
                  <c:v>2.2000000000000001E-3</c:v>
                </c:pt>
                <c:pt idx="19">
                  <c:v>2.7000000000000001E-3</c:v>
                </c:pt>
                <c:pt idx="20">
                  <c:v>3.7000000000000002E-3</c:v>
                </c:pt>
                <c:pt idx="21">
                  <c:v>3.3999999999999998E-3</c:v>
                </c:pt>
                <c:pt idx="22">
                  <c:v>2.3E-3</c:v>
                </c:pt>
                <c:pt idx="23">
                  <c:v>2.3E-3</c:v>
                </c:pt>
                <c:pt idx="24">
                  <c:v>2.5999999999999999E-3</c:v>
                </c:pt>
                <c:pt idx="25">
                  <c:v>2.5999999999999999E-3</c:v>
                </c:pt>
                <c:pt idx="26">
                  <c:v>3.3E-3</c:v>
                </c:pt>
                <c:pt idx="27">
                  <c:v>2.3E-3</c:v>
                </c:pt>
                <c:pt idx="28">
                  <c:v>3.5000000000000001E-3</c:v>
                </c:pt>
                <c:pt idx="29">
                  <c:v>1.9E-3</c:v>
                </c:pt>
                <c:pt idx="30">
                  <c:v>3.7000000000000002E-3</c:v>
                </c:pt>
                <c:pt idx="31">
                  <c:v>2.5000000000000001E-3</c:v>
                </c:pt>
                <c:pt idx="32">
                  <c:v>1.6999999999999999E-3</c:v>
                </c:pt>
                <c:pt idx="33">
                  <c:v>2.3E-3</c:v>
                </c:pt>
                <c:pt idx="34">
                  <c:v>1.4E-3</c:v>
                </c:pt>
                <c:pt idx="35">
                  <c:v>1.9E-3</c:v>
                </c:pt>
                <c:pt idx="36">
                  <c:v>1.4E-3</c:v>
                </c:pt>
                <c:pt idx="37">
                  <c:v>8.0000000000000004E-4</c:v>
                </c:pt>
                <c:pt idx="38">
                  <c:v>1E-3</c:v>
                </c:pt>
                <c:pt idx="39">
                  <c:v>1.1999999999999999E-3</c:v>
                </c:pt>
                <c:pt idx="40">
                  <c:v>4.0000000000000002E-4</c:v>
                </c:pt>
                <c:pt idx="41">
                  <c:v>2.9999999999999997E-4</c:v>
                </c:pt>
                <c:pt idx="42">
                  <c:v>1E-4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852-4DB4-93AD-3C660744607F}"/>
            </c:ext>
          </c:extLst>
        </c:ser>
        <c:ser>
          <c:idx val="8"/>
          <c:order val="8"/>
          <c:tx>
            <c:strRef>
              <c:f>'[SimDec invest 3.xlsm]Monte_Carlo'!$V$18</c:f>
              <c:strCache>
                <c:ptCount val="1"/>
                <c:pt idx="0">
                  <c:v>sc9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3.xlsm'!sc_hist_9</c:f>
              <c:numCache>
                <c:formatCode>0%</c:formatCode>
                <c:ptCount val="51"/>
                <c:pt idx="0">
                  <c:v>2.0000000000000001E-4</c:v>
                </c:pt>
                <c:pt idx="1">
                  <c:v>4.0000000000000002E-4</c:v>
                </c:pt>
                <c:pt idx="2">
                  <c:v>1.2999999999999999E-3</c:v>
                </c:pt>
                <c:pt idx="3">
                  <c:v>2.7000000000000001E-3</c:v>
                </c:pt>
                <c:pt idx="4">
                  <c:v>3.5999999999999999E-3</c:v>
                </c:pt>
                <c:pt idx="5">
                  <c:v>3.3999999999999998E-3</c:v>
                </c:pt>
                <c:pt idx="6">
                  <c:v>6.0000000000000001E-3</c:v>
                </c:pt>
                <c:pt idx="7">
                  <c:v>5.3E-3</c:v>
                </c:pt>
                <c:pt idx="8">
                  <c:v>7.1999999999999998E-3</c:v>
                </c:pt>
                <c:pt idx="9">
                  <c:v>5.0000000000000001E-3</c:v>
                </c:pt>
                <c:pt idx="10">
                  <c:v>4.5999999999999999E-3</c:v>
                </c:pt>
                <c:pt idx="11">
                  <c:v>5.7000000000000002E-3</c:v>
                </c:pt>
                <c:pt idx="12">
                  <c:v>6.1000000000000004E-3</c:v>
                </c:pt>
                <c:pt idx="13">
                  <c:v>4.4000000000000003E-3</c:v>
                </c:pt>
                <c:pt idx="14">
                  <c:v>4.4999999999999997E-3</c:v>
                </c:pt>
                <c:pt idx="15">
                  <c:v>5.0000000000000001E-3</c:v>
                </c:pt>
                <c:pt idx="16">
                  <c:v>5.4000000000000003E-3</c:v>
                </c:pt>
                <c:pt idx="17">
                  <c:v>4.4000000000000003E-3</c:v>
                </c:pt>
                <c:pt idx="18">
                  <c:v>4.0000000000000001E-3</c:v>
                </c:pt>
                <c:pt idx="19">
                  <c:v>4.0000000000000001E-3</c:v>
                </c:pt>
                <c:pt idx="20">
                  <c:v>3.3E-3</c:v>
                </c:pt>
                <c:pt idx="21">
                  <c:v>3.8E-3</c:v>
                </c:pt>
                <c:pt idx="22">
                  <c:v>4.1000000000000003E-3</c:v>
                </c:pt>
                <c:pt idx="23">
                  <c:v>4.3E-3</c:v>
                </c:pt>
                <c:pt idx="24">
                  <c:v>2.8999999999999998E-3</c:v>
                </c:pt>
                <c:pt idx="25">
                  <c:v>3.8E-3</c:v>
                </c:pt>
                <c:pt idx="26">
                  <c:v>3.2000000000000002E-3</c:v>
                </c:pt>
                <c:pt idx="27">
                  <c:v>3.3E-3</c:v>
                </c:pt>
                <c:pt idx="28">
                  <c:v>4.0000000000000001E-3</c:v>
                </c:pt>
                <c:pt idx="29">
                  <c:v>2.8999999999999998E-3</c:v>
                </c:pt>
                <c:pt idx="30">
                  <c:v>3.0000000000000001E-3</c:v>
                </c:pt>
                <c:pt idx="31">
                  <c:v>2.3E-3</c:v>
                </c:pt>
                <c:pt idx="32">
                  <c:v>2.8E-3</c:v>
                </c:pt>
                <c:pt idx="33">
                  <c:v>1.6000000000000001E-3</c:v>
                </c:pt>
                <c:pt idx="34">
                  <c:v>2.3999999999999998E-3</c:v>
                </c:pt>
                <c:pt idx="35">
                  <c:v>1.6000000000000001E-3</c:v>
                </c:pt>
                <c:pt idx="36">
                  <c:v>1.2999999999999999E-3</c:v>
                </c:pt>
                <c:pt idx="37">
                  <c:v>1.6999999999999999E-3</c:v>
                </c:pt>
                <c:pt idx="38">
                  <c:v>8.9999999999999998E-4</c:v>
                </c:pt>
                <c:pt idx="39">
                  <c:v>5.9999999999999995E-4</c:v>
                </c:pt>
                <c:pt idx="40">
                  <c:v>2.9999999999999997E-4</c:v>
                </c:pt>
                <c:pt idx="41">
                  <c:v>2.9999999999999997E-4</c:v>
                </c:pt>
                <c:pt idx="42">
                  <c:v>0</c:v>
                </c:pt>
                <c:pt idx="43">
                  <c:v>1E-4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852-4DB4-93AD-3C660744607F}"/>
            </c:ext>
          </c:extLst>
        </c:ser>
        <c:ser>
          <c:idx val="9"/>
          <c:order val="9"/>
          <c:tx>
            <c:strRef>
              <c:f>'[SimDec invest 3.xlsm]Monte_Carlo'!$V$19</c:f>
              <c:strCache>
                <c:ptCount val="1"/>
                <c:pt idx="0">
                  <c:v>sc10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75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75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7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75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3.xlsm'!sc_hist_10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852-4DB4-93AD-3C660744607F}"/>
            </c:ext>
          </c:extLst>
        </c:ser>
        <c:ser>
          <c:idx val="10"/>
          <c:order val="10"/>
          <c:tx>
            <c:strRef>
              <c:f>'[SimDec invest 3.xlsm]Monte_Carlo'!$V$20</c:f>
              <c:strCache>
                <c:ptCount val="1"/>
                <c:pt idx="0">
                  <c:v>sc11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79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79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79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79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3.xlsm'!sc_hist_11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852-4DB4-93AD-3C660744607F}"/>
            </c:ext>
          </c:extLst>
        </c:ser>
        <c:ser>
          <c:idx val="11"/>
          <c:order val="11"/>
          <c:tx>
            <c:strRef>
              <c:f>'[SimDec invest 3.xlsm]Monte_Carlo'!$V$21</c:f>
              <c:strCache>
                <c:ptCount val="1"/>
                <c:pt idx="0">
                  <c:v>sc12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84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84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84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84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852-4DB4-93AD-3C660744607F}"/>
            </c:ext>
          </c:extLst>
        </c:ser>
        <c:ser>
          <c:idx val="12"/>
          <c:order val="12"/>
          <c:tx>
            <c:strRef>
              <c:f>'[SimDec invest 3.xlsm]Monte_Carlo'!$V$22</c:f>
              <c:strCache>
                <c:ptCount val="1"/>
                <c:pt idx="0">
                  <c:v>sc13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88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88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88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88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3.xlsm'!sc_hist_13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852-4DB4-93AD-3C660744607F}"/>
            </c:ext>
          </c:extLst>
        </c:ser>
        <c:ser>
          <c:idx val="13"/>
          <c:order val="13"/>
          <c:tx>
            <c:strRef>
              <c:f>'[SimDec invest 3.xlsm]Monte_Carlo'!$V$23</c:f>
              <c:strCache>
                <c:ptCount val="1"/>
                <c:pt idx="0">
                  <c:v>sc14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93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93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93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3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3.xlsm'!sc_hist_14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852-4DB4-93AD-3C660744607F}"/>
            </c:ext>
          </c:extLst>
        </c:ser>
        <c:ser>
          <c:idx val="14"/>
          <c:order val="14"/>
          <c:tx>
            <c:strRef>
              <c:f>'[SimDec invest 3.xlsm]Monte_Carlo'!$V$24</c:f>
              <c:strCache>
                <c:ptCount val="1"/>
                <c:pt idx="0">
                  <c:v>sc15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97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97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97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7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3.xlsm'!sc_hist_15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852-4DB4-93AD-3C660744607F}"/>
            </c:ext>
          </c:extLst>
        </c:ser>
        <c:ser>
          <c:idx val="15"/>
          <c:order val="15"/>
          <c:tx>
            <c:strRef>
              <c:f>'[SimDec invest 3.xlsm]Monte_Carlo'!$V$25</c:f>
              <c:strCache>
                <c:ptCount val="1"/>
                <c:pt idx="0">
                  <c:v>sc16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8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98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98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98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3.xlsm'!sc_hist_16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852-4DB4-93AD-3C660744607F}"/>
            </c:ext>
          </c:extLst>
        </c:ser>
        <c:ser>
          <c:idx val="16"/>
          <c:order val="16"/>
          <c:tx>
            <c:strRef>
              <c:f>'[SimDec invest 3.xlsm]Monte_Carlo'!$V$26</c:f>
              <c:strCache>
                <c:ptCount val="1"/>
                <c:pt idx="0">
                  <c:v>sc17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4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94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94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94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3.xlsm'!sc_hist_17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852-4DB4-93AD-3C660744607F}"/>
            </c:ext>
          </c:extLst>
        </c:ser>
        <c:ser>
          <c:idx val="17"/>
          <c:order val="17"/>
          <c:tx>
            <c:strRef>
              <c:f>'[SimDec invest 3.xlsm]Monte_Carlo'!$V$27</c:f>
              <c:strCache>
                <c:ptCount val="1"/>
                <c:pt idx="0">
                  <c:v>sc18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89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89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89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89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3.xlsm'!sc_hist_18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2852-4DB4-93AD-3C660744607F}"/>
            </c:ext>
          </c:extLst>
        </c:ser>
        <c:ser>
          <c:idx val="18"/>
          <c:order val="18"/>
          <c:tx>
            <c:strRef>
              <c:f>'[SimDec invest 3.xlsm]Monte_Carlo'!$V$28</c:f>
              <c:strCache>
                <c:ptCount val="1"/>
                <c:pt idx="0">
                  <c:v>sc19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85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85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8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85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3.xlsm'!sc_hist_19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852-4DB4-93AD-3C660744607F}"/>
            </c:ext>
          </c:extLst>
        </c:ser>
        <c:ser>
          <c:idx val="19"/>
          <c:order val="19"/>
          <c:tx>
            <c:strRef>
              <c:f>'[SimDec invest 3.xlsm]Monte_Carlo'!$V$29</c:f>
              <c:strCache>
                <c:ptCount val="1"/>
                <c:pt idx="0">
                  <c:v>sc20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80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80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80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80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3.xlsm'!sc_hist_20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2852-4DB4-93AD-3C660744607F}"/>
            </c:ext>
          </c:extLst>
        </c:ser>
        <c:ser>
          <c:idx val="20"/>
          <c:order val="20"/>
          <c:tx>
            <c:strRef>
              <c:f>'[SimDec invest 3.xlsm]Monte_Carlo'!$V$30</c:f>
              <c:strCache>
                <c:ptCount val="1"/>
                <c:pt idx="0">
                  <c:v>sc21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76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76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76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76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3.xlsm'!sc_hist_21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852-4DB4-93AD-3C660744607F}"/>
            </c:ext>
          </c:extLst>
        </c:ser>
        <c:ser>
          <c:idx val="21"/>
          <c:order val="21"/>
          <c:tx>
            <c:strRef>
              <c:f>'[SimDec invest 3.xlsm]Monte_Carlo'!$V$31</c:f>
              <c:strCache>
                <c:ptCount val="1"/>
                <c:pt idx="0">
                  <c:v>sc22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71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71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71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71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2852-4DB4-93AD-3C660744607F}"/>
            </c:ext>
          </c:extLst>
        </c:ser>
        <c:ser>
          <c:idx val="22"/>
          <c:order val="22"/>
          <c:tx>
            <c:strRef>
              <c:f>'[SimDec invest 3.xlsm]Monte_Carlo'!$V$32</c:f>
              <c:strCache>
                <c:ptCount val="1"/>
                <c:pt idx="0">
                  <c:v>sc23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7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67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67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67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3.xlsm'!sc_hist_23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852-4DB4-93AD-3C660744607F}"/>
            </c:ext>
          </c:extLst>
        </c:ser>
        <c:ser>
          <c:idx val="23"/>
          <c:order val="23"/>
          <c:tx>
            <c:strRef>
              <c:f>'[SimDec invest 3.xlsm]Monte_Carlo'!$V$33</c:f>
              <c:strCache>
                <c:ptCount val="1"/>
                <c:pt idx="0">
                  <c:v>sc24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2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62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62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62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3.xlsm'!sc_hist_24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2852-4DB4-93AD-3C660744607F}"/>
            </c:ext>
          </c:extLst>
        </c:ser>
        <c:ser>
          <c:idx val="24"/>
          <c:order val="24"/>
          <c:tx>
            <c:strRef>
              <c:f>'[SimDec invest 3.xlsm]Monte_Carlo'!$V$34</c:f>
              <c:strCache>
                <c:ptCount val="1"/>
                <c:pt idx="0">
                  <c:v>sc25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8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58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58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58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3.xlsm'!sc_hist_25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2852-4DB4-93AD-3C660744607F}"/>
            </c:ext>
          </c:extLst>
        </c:ser>
        <c:ser>
          <c:idx val="25"/>
          <c:order val="25"/>
          <c:tx>
            <c:strRef>
              <c:f>'[SimDec invest 3.xlsm]Monte_Carlo'!$V$35</c:f>
              <c:strCache>
                <c:ptCount val="1"/>
                <c:pt idx="0">
                  <c:v>sc26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3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53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53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53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3.xlsm'!sc_hist_26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2852-4DB4-93AD-3C660744607F}"/>
            </c:ext>
          </c:extLst>
        </c:ser>
        <c:ser>
          <c:idx val="26"/>
          <c:order val="26"/>
          <c:tx>
            <c:strRef>
              <c:f>'[SimDec invest 3.xlsm]Monte_Carlo'!$V$36</c:f>
              <c:strCache>
                <c:ptCount val="1"/>
                <c:pt idx="0">
                  <c:v>sc27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49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49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49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49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3.xlsm'!sc_hist_27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2852-4DB4-93AD-3C660744607F}"/>
            </c:ext>
          </c:extLst>
        </c:ser>
        <c:ser>
          <c:idx val="27"/>
          <c:order val="27"/>
          <c:tx>
            <c:strRef>
              <c:f>'[SimDec invest 3.xlsm]Monte_Carlo'!$V$37</c:f>
              <c:strCache>
                <c:ptCount val="1"/>
                <c:pt idx="0">
                  <c:v>sc28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44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44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44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44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3.xlsm'!sc_hist_28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2852-4DB4-93AD-3C660744607F}"/>
            </c:ext>
          </c:extLst>
        </c:ser>
        <c:ser>
          <c:idx val="28"/>
          <c:order val="28"/>
          <c:tx>
            <c:strRef>
              <c:f>'[SimDec invest 3.xlsm]Monte_Carlo'!$V$38</c:f>
              <c:strCache>
                <c:ptCount val="1"/>
                <c:pt idx="0">
                  <c:v>sc29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40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40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40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40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3.xlsm'!sc_hist_29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2852-4DB4-93AD-3C660744607F}"/>
            </c:ext>
          </c:extLst>
        </c:ser>
        <c:ser>
          <c:idx val="29"/>
          <c:order val="29"/>
          <c:tx>
            <c:strRef>
              <c:f>'[SimDec invest 3.xlsm]Monte_Carlo'!$V$39</c:f>
              <c:strCache>
                <c:ptCount val="1"/>
                <c:pt idx="0">
                  <c:v>sc30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5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35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3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317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3.xlsm'!sc_hist_30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2852-4DB4-93AD-3C66074460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990422192"/>
        <c:axId val="990416208"/>
      </c:barChart>
      <c:catAx>
        <c:axId val="990422192"/>
        <c:scaling>
          <c:orientation val="minMax"/>
        </c:scaling>
        <c:delete val="0"/>
        <c:axPos val="b"/>
        <c:numFmt formatCode="0" sourceLinked="1"/>
        <c:majorTickMark val="in"/>
        <c:minorTickMark val="none"/>
        <c:tickLblPos val="low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416208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990416208"/>
        <c:scaling>
          <c:orientation val="minMax"/>
          <c:max val="0.15000000000000002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422192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95000"/>
      </a:schemeClr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19587157958845"/>
          <c:y val="8.3381003437777462E-2"/>
          <c:w val="0.83040522904250236"/>
          <c:h val="0.6824151077876873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'[SimDec invest 3.xlsm]Monte_Carlo'!$V$10</c:f>
              <c:strCache>
                <c:ptCount val="1"/>
                <c:pt idx="0">
                  <c:v>sc1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ysClr val="windowText" lastClr="000000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3.8E-3</c:v>
                </c:pt>
                <c:pt idx="11">
                  <c:v>1.3100000000000001E-2</c:v>
                </c:pt>
                <c:pt idx="12">
                  <c:v>2.4E-2</c:v>
                </c:pt>
                <c:pt idx="13">
                  <c:v>2.1700000000000001E-2</c:v>
                </c:pt>
                <c:pt idx="14">
                  <c:v>1.7399999999999999E-2</c:v>
                </c:pt>
                <c:pt idx="15">
                  <c:v>1.2699999999999999E-2</c:v>
                </c:pt>
                <c:pt idx="16">
                  <c:v>5.0000000000000001E-3</c:v>
                </c:pt>
                <c:pt idx="17">
                  <c:v>8.0000000000000004E-4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9-4553-8310-94B34EA72D1E}"/>
            </c:ext>
          </c:extLst>
        </c:ser>
        <c:ser>
          <c:idx val="1"/>
          <c:order val="1"/>
          <c:tx>
            <c:strRef>
              <c:f>'[SimDec invest 3.xlsm]Monte_Carlo'!$V$11</c:f>
              <c:strCache>
                <c:ptCount val="1"/>
                <c:pt idx="0">
                  <c:v>sc2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ysClr val="windowText" lastClr="000000"/>
              </a:solidFill>
              <a:round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chemeClr val="tx1">
                  <a:lumMod val="50000"/>
                </a:schemeClr>
              </a:solidFill>
              <a:ln w="3175" cap="flat" cmpd="sng" algn="ctr">
                <a:solidFill>
                  <a:sysClr val="windowText" lastClr="0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4819-4553-8310-94B34EA72D1E}"/>
              </c:ext>
            </c:extLst>
          </c:dPt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3.0000000000000001E-3</c:v>
                </c:pt>
                <c:pt idx="10">
                  <c:v>1.49E-2</c:v>
                </c:pt>
                <c:pt idx="11">
                  <c:v>2.1999999999999999E-2</c:v>
                </c:pt>
                <c:pt idx="12">
                  <c:v>2.4E-2</c:v>
                </c:pt>
                <c:pt idx="13">
                  <c:v>1.6299999999999999E-2</c:v>
                </c:pt>
                <c:pt idx="14">
                  <c:v>1.21E-2</c:v>
                </c:pt>
                <c:pt idx="15">
                  <c:v>5.7999999999999996E-3</c:v>
                </c:pt>
                <c:pt idx="16">
                  <c:v>5.0000000000000001E-4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19-4553-8310-94B34EA72D1E}"/>
            </c:ext>
          </c:extLst>
        </c:ser>
        <c:ser>
          <c:idx val="2"/>
          <c:order val="2"/>
          <c:tx>
            <c:strRef>
              <c:f>'[SimDec invest 3.xlsm]Monte_Carlo'!$V$12</c:f>
              <c:strCache>
                <c:ptCount val="1"/>
                <c:pt idx="0">
                  <c:v>sc3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ysClr val="windowText" lastClr="000000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3.xlsm'!sc_hist_3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8.9999999999999998E-4</c:v>
                </c:pt>
                <c:pt idx="8">
                  <c:v>8.3999999999999995E-3</c:v>
                </c:pt>
                <c:pt idx="9">
                  <c:v>2.3599999999999999E-2</c:v>
                </c:pt>
                <c:pt idx="10">
                  <c:v>0.03</c:v>
                </c:pt>
                <c:pt idx="11">
                  <c:v>2.7699999999999999E-2</c:v>
                </c:pt>
                <c:pt idx="12">
                  <c:v>2.2800000000000001E-2</c:v>
                </c:pt>
                <c:pt idx="13">
                  <c:v>1.3599999999999999E-2</c:v>
                </c:pt>
                <c:pt idx="14">
                  <c:v>4.7000000000000002E-3</c:v>
                </c:pt>
                <c:pt idx="15">
                  <c:v>4.0000000000000002E-4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19-4553-8310-94B34EA72D1E}"/>
            </c:ext>
          </c:extLst>
        </c:ser>
        <c:ser>
          <c:idx val="3"/>
          <c:order val="3"/>
          <c:tx>
            <c:strRef>
              <c:f>'[SimDec invest 3.xlsm]Monte_Carlo'!$V$13</c:f>
              <c:strCache>
                <c:ptCount val="1"/>
                <c:pt idx="0">
                  <c:v>sc4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ysClr val="windowText" lastClr="000000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3.xlsm'!sc_hist_4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3.3999999999999998E-3</c:v>
                </c:pt>
                <c:pt idx="13">
                  <c:v>1.24E-2</c:v>
                </c:pt>
                <c:pt idx="14">
                  <c:v>1.6899999999999998E-2</c:v>
                </c:pt>
                <c:pt idx="15">
                  <c:v>1.8599999999999998E-2</c:v>
                </c:pt>
                <c:pt idx="16">
                  <c:v>1.6899999999999998E-2</c:v>
                </c:pt>
                <c:pt idx="17">
                  <c:v>1.72E-2</c:v>
                </c:pt>
                <c:pt idx="18">
                  <c:v>1.0500000000000001E-2</c:v>
                </c:pt>
                <c:pt idx="19">
                  <c:v>7.1000000000000004E-3</c:v>
                </c:pt>
                <c:pt idx="20">
                  <c:v>2E-3</c:v>
                </c:pt>
                <c:pt idx="21">
                  <c:v>2.0000000000000001E-4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819-4553-8310-94B34EA72D1E}"/>
            </c:ext>
          </c:extLst>
        </c:ser>
        <c:ser>
          <c:idx val="4"/>
          <c:order val="4"/>
          <c:tx>
            <c:strRef>
              <c:f>'[SimDec invest 3.xlsm]Monte_Carlo'!$V$14</c:f>
              <c:strCache>
                <c:ptCount val="1"/>
                <c:pt idx="0">
                  <c:v>sc5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ysClr val="windowText" lastClr="000000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3.xlsm'!sc_hist_5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1E-4</c:v>
                </c:pt>
                <c:pt idx="11">
                  <c:v>4.4999999999999997E-3</c:v>
                </c:pt>
                <c:pt idx="12">
                  <c:v>1.23E-2</c:v>
                </c:pt>
                <c:pt idx="13">
                  <c:v>1.61E-2</c:v>
                </c:pt>
                <c:pt idx="14">
                  <c:v>1.67E-2</c:v>
                </c:pt>
                <c:pt idx="15">
                  <c:v>1.4800000000000001E-2</c:v>
                </c:pt>
                <c:pt idx="16">
                  <c:v>1.49E-2</c:v>
                </c:pt>
                <c:pt idx="17">
                  <c:v>1.12E-2</c:v>
                </c:pt>
                <c:pt idx="18">
                  <c:v>4.5999999999999999E-3</c:v>
                </c:pt>
                <c:pt idx="19">
                  <c:v>1.6999999999999999E-3</c:v>
                </c:pt>
                <c:pt idx="20">
                  <c:v>2.0000000000000001E-4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19-4553-8310-94B34EA72D1E}"/>
            </c:ext>
          </c:extLst>
        </c:ser>
        <c:ser>
          <c:idx val="5"/>
          <c:order val="5"/>
          <c:tx>
            <c:strRef>
              <c:f>'[SimDec invest 3.xlsm]Monte_Carlo'!$V$15</c:f>
              <c:strCache>
                <c:ptCount val="1"/>
                <c:pt idx="0">
                  <c:v>sc6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3.xlsm'!sc_hist_6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5.9999999999999995E-4</c:v>
                </c:pt>
                <c:pt idx="10">
                  <c:v>8.9999999999999993E-3</c:v>
                </c:pt>
                <c:pt idx="11">
                  <c:v>1.7600000000000001E-2</c:v>
                </c:pt>
                <c:pt idx="12">
                  <c:v>1.89E-2</c:v>
                </c:pt>
                <c:pt idx="13">
                  <c:v>2.4199999999999999E-2</c:v>
                </c:pt>
                <c:pt idx="14">
                  <c:v>2.2100000000000002E-2</c:v>
                </c:pt>
                <c:pt idx="15">
                  <c:v>1.9699999999999999E-2</c:v>
                </c:pt>
                <c:pt idx="16">
                  <c:v>1.35E-2</c:v>
                </c:pt>
                <c:pt idx="17">
                  <c:v>7.1999999999999998E-3</c:v>
                </c:pt>
                <c:pt idx="18">
                  <c:v>2E-3</c:v>
                </c:pt>
                <c:pt idx="19">
                  <c:v>1E-4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819-4553-8310-94B34EA72D1E}"/>
            </c:ext>
          </c:extLst>
        </c:ser>
        <c:ser>
          <c:idx val="6"/>
          <c:order val="6"/>
          <c:tx>
            <c:strRef>
              <c:f>'[SimDec invest 3.xlsm]Monte_Carlo'!$V$16</c:f>
              <c:strCache>
                <c:ptCount val="1"/>
                <c:pt idx="0">
                  <c:v>sc7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3.xlsm'!sc_hist_7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1E-4</c:v>
                </c:pt>
                <c:pt idx="14">
                  <c:v>3.2000000000000002E-3</c:v>
                </c:pt>
                <c:pt idx="15">
                  <c:v>1.14E-2</c:v>
                </c:pt>
                <c:pt idx="16">
                  <c:v>1.12E-2</c:v>
                </c:pt>
                <c:pt idx="17">
                  <c:v>1.34E-2</c:v>
                </c:pt>
                <c:pt idx="18">
                  <c:v>1.3899999999999999E-2</c:v>
                </c:pt>
                <c:pt idx="19">
                  <c:v>1.3599999999999999E-2</c:v>
                </c:pt>
                <c:pt idx="20">
                  <c:v>1.4200000000000001E-2</c:v>
                </c:pt>
                <c:pt idx="21">
                  <c:v>8.5000000000000006E-3</c:v>
                </c:pt>
                <c:pt idx="22">
                  <c:v>7.3000000000000001E-3</c:v>
                </c:pt>
                <c:pt idx="23">
                  <c:v>3.0999999999999999E-3</c:v>
                </c:pt>
                <c:pt idx="24">
                  <c:v>6.9999999999999999E-4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819-4553-8310-94B34EA72D1E}"/>
            </c:ext>
          </c:extLst>
        </c:ser>
        <c:ser>
          <c:idx val="7"/>
          <c:order val="7"/>
          <c:tx>
            <c:strRef>
              <c:f>'[SimDec invest 3.xlsm]Monte_Carlo'!$V$17</c:f>
              <c:strCache>
                <c:ptCount val="1"/>
                <c:pt idx="0">
                  <c:v>sc8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3.xlsm'!sc_hist_8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4.0000000000000002E-4</c:v>
                </c:pt>
                <c:pt idx="13">
                  <c:v>4.1000000000000003E-3</c:v>
                </c:pt>
                <c:pt idx="14">
                  <c:v>1.09E-2</c:v>
                </c:pt>
                <c:pt idx="15">
                  <c:v>1.2699999999999999E-2</c:v>
                </c:pt>
                <c:pt idx="16">
                  <c:v>1.2E-2</c:v>
                </c:pt>
                <c:pt idx="17">
                  <c:v>1.43E-2</c:v>
                </c:pt>
                <c:pt idx="18">
                  <c:v>1.32E-2</c:v>
                </c:pt>
                <c:pt idx="19">
                  <c:v>1.3299999999999999E-2</c:v>
                </c:pt>
                <c:pt idx="20">
                  <c:v>1.03E-2</c:v>
                </c:pt>
                <c:pt idx="21">
                  <c:v>7.3000000000000001E-3</c:v>
                </c:pt>
                <c:pt idx="22">
                  <c:v>2.8E-3</c:v>
                </c:pt>
                <c:pt idx="23">
                  <c:v>4.0000000000000002E-4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819-4553-8310-94B34EA72D1E}"/>
            </c:ext>
          </c:extLst>
        </c:ser>
        <c:ser>
          <c:idx val="8"/>
          <c:order val="8"/>
          <c:tx>
            <c:strRef>
              <c:f>'[SimDec invest 3.xlsm]Monte_Carlo'!$V$18</c:f>
              <c:strCache>
                <c:ptCount val="1"/>
                <c:pt idx="0">
                  <c:v>sc9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3.xlsm'!sc_hist_9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1.4E-3</c:v>
                </c:pt>
                <c:pt idx="12">
                  <c:v>7.4999999999999997E-3</c:v>
                </c:pt>
                <c:pt idx="13">
                  <c:v>1.41E-2</c:v>
                </c:pt>
                <c:pt idx="14">
                  <c:v>1.7899999999999999E-2</c:v>
                </c:pt>
                <c:pt idx="15">
                  <c:v>1.67E-2</c:v>
                </c:pt>
                <c:pt idx="16">
                  <c:v>1.46E-2</c:v>
                </c:pt>
                <c:pt idx="17">
                  <c:v>1.7399999999999999E-2</c:v>
                </c:pt>
                <c:pt idx="18">
                  <c:v>1.7000000000000001E-2</c:v>
                </c:pt>
                <c:pt idx="19">
                  <c:v>1.32E-2</c:v>
                </c:pt>
                <c:pt idx="20">
                  <c:v>8.3999999999999995E-3</c:v>
                </c:pt>
                <c:pt idx="21">
                  <c:v>3.0999999999999999E-3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819-4553-8310-94B34EA72D1E}"/>
            </c:ext>
          </c:extLst>
        </c:ser>
        <c:ser>
          <c:idx val="9"/>
          <c:order val="9"/>
          <c:tx>
            <c:strRef>
              <c:f>'[SimDec invest 3.xlsm]Monte_Carlo'!$V$19</c:f>
              <c:strCache>
                <c:ptCount val="1"/>
                <c:pt idx="0">
                  <c:v>sc10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75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75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7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75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3.xlsm'!sc_hist_10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819-4553-8310-94B34EA72D1E}"/>
            </c:ext>
          </c:extLst>
        </c:ser>
        <c:ser>
          <c:idx val="10"/>
          <c:order val="10"/>
          <c:tx>
            <c:strRef>
              <c:f>'[SimDec invest 3.xlsm]Monte_Carlo'!$V$20</c:f>
              <c:strCache>
                <c:ptCount val="1"/>
                <c:pt idx="0">
                  <c:v>sc11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79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79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79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79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3.xlsm'!sc_hist_11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819-4553-8310-94B34EA72D1E}"/>
            </c:ext>
          </c:extLst>
        </c:ser>
        <c:ser>
          <c:idx val="11"/>
          <c:order val="11"/>
          <c:tx>
            <c:strRef>
              <c:f>'[SimDec invest 3.xlsm]Monte_Carlo'!$V$21</c:f>
              <c:strCache>
                <c:ptCount val="1"/>
                <c:pt idx="0">
                  <c:v>sc12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84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84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84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84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819-4553-8310-94B34EA72D1E}"/>
            </c:ext>
          </c:extLst>
        </c:ser>
        <c:ser>
          <c:idx val="12"/>
          <c:order val="12"/>
          <c:tx>
            <c:strRef>
              <c:f>'[SimDec invest 3.xlsm]Monte_Carlo'!$V$22</c:f>
              <c:strCache>
                <c:ptCount val="1"/>
                <c:pt idx="0">
                  <c:v>sc13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88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88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88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88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3.xlsm'!sc_hist_13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819-4553-8310-94B34EA72D1E}"/>
            </c:ext>
          </c:extLst>
        </c:ser>
        <c:ser>
          <c:idx val="13"/>
          <c:order val="13"/>
          <c:tx>
            <c:strRef>
              <c:f>'[SimDec invest 3.xlsm]Monte_Carlo'!$V$23</c:f>
              <c:strCache>
                <c:ptCount val="1"/>
                <c:pt idx="0">
                  <c:v>sc14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93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93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93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3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3.xlsm'!sc_hist_14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819-4553-8310-94B34EA72D1E}"/>
            </c:ext>
          </c:extLst>
        </c:ser>
        <c:ser>
          <c:idx val="14"/>
          <c:order val="14"/>
          <c:tx>
            <c:strRef>
              <c:f>'[SimDec invest 3.xlsm]Monte_Carlo'!$V$24</c:f>
              <c:strCache>
                <c:ptCount val="1"/>
                <c:pt idx="0">
                  <c:v>sc15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97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97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97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7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3.xlsm'!sc_hist_15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819-4553-8310-94B34EA72D1E}"/>
            </c:ext>
          </c:extLst>
        </c:ser>
        <c:ser>
          <c:idx val="15"/>
          <c:order val="15"/>
          <c:tx>
            <c:strRef>
              <c:f>'[SimDec invest 3.xlsm]Monte_Carlo'!$V$25</c:f>
              <c:strCache>
                <c:ptCount val="1"/>
                <c:pt idx="0">
                  <c:v>sc16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8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98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98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98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3.xlsm'!sc_hist_16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819-4553-8310-94B34EA72D1E}"/>
            </c:ext>
          </c:extLst>
        </c:ser>
        <c:ser>
          <c:idx val="16"/>
          <c:order val="16"/>
          <c:tx>
            <c:strRef>
              <c:f>'[SimDec invest 3.xlsm]Monte_Carlo'!$V$26</c:f>
              <c:strCache>
                <c:ptCount val="1"/>
                <c:pt idx="0">
                  <c:v>sc17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4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94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94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94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3.xlsm'!sc_hist_17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819-4553-8310-94B34EA72D1E}"/>
            </c:ext>
          </c:extLst>
        </c:ser>
        <c:ser>
          <c:idx val="17"/>
          <c:order val="17"/>
          <c:tx>
            <c:strRef>
              <c:f>'[SimDec invest 3.xlsm]Monte_Carlo'!$V$27</c:f>
              <c:strCache>
                <c:ptCount val="1"/>
                <c:pt idx="0">
                  <c:v>sc18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89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89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89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89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3.xlsm'!sc_hist_18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819-4553-8310-94B34EA72D1E}"/>
            </c:ext>
          </c:extLst>
        </c:ser>
        <c:ser>
          <c:idx val="18"/>
          <c:order val="18"/>
          <c:tx>
            <c:strRef>
              <c:f>'[SimDec invest 3.xlsm]Monte_Carlo'!$V$28</c:f>
              <c:strCache>
                <c:ptCount val="1"/>
                <c:pt idx="0">
                  <c:v>sc19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85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85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8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85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3.xlsm'!sc_hist_19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819-4553-8310-94B34EA72D1E}"/>
            </c:ext>
          </c:extLst>
        </c:ser>
        <c:ser>
          <c:idx val="19"/>
          <c:order val="19"/>
          <c:tx>
            <c:strRef>
              <c:f>'[SimDec invest 3.xlsm]Monte_Carlo'!$V$29</c:f>
              <c:strCache>
                <c:ptCount val="1"/>
                <c:pt idx="0">
                  <c:v>sc20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80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80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80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80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3.xlsm'!sc_hist_20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4819-4553-8310-94B34EA72D1E}"/>
            </c:ext>
          </c:extLst>
        </c:ser>
        <c:ser>
          <c:idx val="20"/>
          <c:order val="20"/>
          <c:tx>
            <c:strRef>
              <c:f>'[SimDec invest 3.xlsm]Monte_Carlo'!$V$30</c:f>
              <c:strCache>
                <c:ptCount val="1"/>
                <c:pt idx="0">
                  <c:v>sc21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76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76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76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76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3.xlsm'!sc_hist_21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819-4553-8310-94B34EA72D1E}"/>
            </c:ext>
          </c:extLst>
        </c:ser>
        <c:ser>
          <c:idx val="21"/>
          <c:order val="21"/>
          <c:tx>
            <c:strRef>
              <c:f>'[SimDec invest 3.xlsm]Monte_Carlo'!$V$31</c:f>
              <c:strCache>
                <c:ptCount val="1"/>
                <c:pt idx="0">
                  <c:v>sc22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71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71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71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71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4819-4553-8310-94B34EA72D1E}"/>
            </c:ext>
          </c:extLst>
        </c:ser>
        <c:ser>
          <c:idx val="22"/>
          <c:order val="22"/>
          <c:tx>
            <c:strRef>
              <c:f>'[SimDec invest 3.xlsm]Monte_Carlo'!$V$32</c:f>
              <c:strCache>
                <c:ptCount val="1"/>
                <c:pt idx="0">
                  <c:v>sc23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7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67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67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67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3.xlsm'!sc_hist_23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4819-4553-8310-94B34EA72D1E}"/>
            </c:ext>
          </c:extLst>
        </c:ser>
        <c:ser>
          <c:idx val="23"/>
          <c:order val="23"/>
          <c:tx>
            <c:strRef>
              <c:f>'[SimDec invest 3.xlsm]Monte_Carlo'!$V$33</c:f>
              <c:strCache>
                <c:ptCount val="1"/>
                <c:pt idx="0">
                  <c:v>sc24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2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62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62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62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3.xlsm'!sc_hist_24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4819-4553-8310-94B34EA72D1E}"/>
            </c:ext>
          </c:extLst>
        </c:ser>
        <c:ser>
          <c:idx val="24"/>
          <c:order val="24"/>
          <c:tx>
            <c:strRef>
              <c:f>'[SimDec invest 3.xlsm]Monte_Carlo'!$V$34</c:f>
              <c:strCache>
                <c:ptCount val="1"/>
                <c:pt idx="0">
                  <c:v>sc25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8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58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58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58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3.xlsm'!sc_hist_25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4819-4553-8310-94B34EA72D1E}"/>
            </c:ext>
          </c:extLst>
        </c:ser>
        <c:ser>
          <c:idx val="25"/>
          <c:order val="25"/>
          <c:tx>
            <c:strRef>
              <c:f>'[SimDec invest 3.xlsm]Monte_Carlo'!$V$35</c:f>
              <c:strCache>
                <c:ptCount val="1"/>
                <c:pt idx="0">
                  <c:v>sc26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3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53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53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53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3.xlsm'!sc_hist_26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4819-4553-8310-94B34EA72D1E}"/>
            </c:ext>
          </c:extLst>
        </c:ser>
        <c:ser>
          <c:idx val="26"/>
          <c:order val="26"/>
          <c:tx>
            <c:strRef>
              <c:f>'[SimDec invest 3.xlsm]Monte_Carlo'!$V$36</c:f>
              <c:strCache>
                <c:ptCount val="1"/>
                <c:pt idx="0">
                  <c:v>sc27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49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49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49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49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3.xlsm'!sc_hist_27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4819-4553-8310-94B34EA72D1E}"/>
            </c:ext>
          </c:extLst>
        </c:ser>
        <c:ser>
          <c:idx val="27"/>
          <c:order val="27"/>
          <c:tx>
            <c:strRef>
              <c:f>'[SimDec invest 3.xlsm]Monte_Carlo'!$V$37</c:f>
              <c:strCache>
                <c:ptCount val="1"/>
                <c:pt idx="0">
                  <c:v>sc28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44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44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44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44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3.xlsm'!sc_hist_28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4819-4553-8310-94B34EA72D1E}"/>
            </c:ext>
          </c:extLst>
        </c:ser>
        <c:ser>
          <c:idx val="28"/>
          <c:order val="28"/>
          <c:tx>
            <c:strRef>
              <c:f>'[SimDec invest 3.xlsm]Monte_Carlo'!$V$38</c:f>
              <c:strCache>
                <c:ptCount val="1"/>
                <c:pt idx="0">
                  <c:v>sc29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40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40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40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40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3.xlsm'!sc_hist_29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4819-4553-8310-94B34EA72D1E}"/>
            </c:ext>
          </c:extLst>
        </c:ser>
        <c:ser>
          <c:idx val="29"/>
          <c:order val="29"/>
          <c:tx>
            <c:strRef>
              <c:f>'[SimDec invest 3.xlsm]Monte_Carlo'!$V$39</c:f>
              <c:strCache>
                <c:ptCount val="1"/>
                <c:pt idx="0">
                  <c:v>sc30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5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35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3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317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3.xlsm'!sc_hist_30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4819-4553-8310-94B34EA72D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990411856"/>
        <c:axId val="990416752"/>
      </c:barChart>
      <c:catAx>
        <c:axId val="990411856"/>
        <c:scaling>
          <c:orientation val="minMax"/>
        </c:scaling>
        <c:delete val="0"/>
        <c:axPos val="b"/>
        <c:numFmt formatCode="0" sourceLinked="1"/>
        <c:majorTickMark val="in"/>
        <c:minorTickMark val="none"/>
        <c:tickLblPos val="low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416752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990416752"/>
        <c:scaling>
          <c:orientation val="minMax"/>
          <c:max val="0.15000000000000002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411856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95000"/>
      </a:schemeClr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16127502134522"/>
          <c:y val="6.4159581617709627E-2"/>
          <c:w val="0.8472282832115865"/>
          <c:h val="0.703203312780088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'[SimDec invest 3.xlsm]Monte_Carlo'!$V$10</c:f>
              <c:strCache>
                <c:ptCount val="1"/>
                <c:pt idx="0">
                  <c:v>sc1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ysClr val="windowText" lastClr="000000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3.2000000000000002E-3</c:v>
                </c:pt>
                <c:pt idx="7">
                  <c:v>2.0299999999999999E-2</c:v>
                </c:pt>
                <c:pt idx="8">
                  <c:v>2.52E-2</c:v>
                </c:pt>
                <c:pt idx="9">
                  <c:v>2.2200000000000001E-2</c:v>
                </c:pt>
                <c:pt idx="10">
                  <c:v>2.1299999999999999E-2</c:v>
                </c:pt>
                <c:pt idx="11">
                  <c:v>8.6E-3</c:v>
                </c:pt>
                <c:pt idx="12">
                  <c:v>5.0000000000000001E-4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4D-4E97-AE59-0BE283A944F6}"/>
            </c:ext>
          </c:extLst>
        </c:ser>
        <c:ser>
          <c:idx val="1"/>
          <c:order val="1"/>
          <c:tx>
            <c:strRef>
              <c:f>'[SimDec invest 3.xlsm]Monte_Carlo'!$V$11</c:f>
              <c:strCache>
                <c:ptCount val="1"/>
                <c:pt idx="0">
                  <c:v>sc2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ysClr val="windowText" lastClr="000000"/>
              </a:solidFill>
              <a:round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chemeClr val="tx1">
                  <a:lumMod val="50000"/>
                </a:schemeClr>
              </a:solidFill>
              <a:ln w="3175" cap="flat" cmpd="sng" algn="ctr">
                <a:solidFill>
                  <a:sysClr val="windowText" lastClr="0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284D-4E97-AE59-0BE283A944F6}"/>
              </c:ext>
            </c:extLst>
          </c:dPt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3.8999999999999998E-3</c:v>
                </c:pt>
                <c:pt idx="6">
                  <c:v>2.12E-2</c:v>
                </c:pt>
                <c:pt idx="7">
                  <c:v>2.4500000000000001E-2</c:v>
                </c:pt>
                <c:pt idx="8">
                  <c:v>2.46E-2</c:v>
                </c:pt>
                <c:pt idx="9">
                  <c:v>2.1299999999999999E-2</c:v>
                </c:pt>
                <c:pt idx="10">
                  <c:v>8.6999999999999994E-3</c:v>
                </c:pt>
                <c:pt idx="11">
                  <c:v>2.0000000000000001E-4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4D-4E97-AE59-0BE283A944F6}"/>
            </c:ext>
          </c:extLst>
        </c:ser>
        <c:ser>
          <c:idx val="2"/>
          <c:order val="2"/>
          <c:tx>
            <c:strRef>
              <c:f>'[SimDec invest 3.xlsm]Monte_Carlo'!$V$12</c:f>
              <c:strCache>
                <c:ptCount val="1"/>
                <c:pt idx="0">
                  <c:v>sc3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ysClr val="windowText" lastClr="000000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3.xlsm'!sc_hist_3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1E-4</c:v>
                </c:pt>
                <c:pt idx="4">
                  <c:v>1.38E-2</c:v>
                </c:pt>
                <c:pt idx="5">
                  <c:v>2.92E-2</c:v>
                </c:pt>
                <c:pt idx="6">
                  <c:v>3.1099999999999999E-2</c:v>
                </c:pt>
                <c:pt idx="7">
                  <c:v>2.92E-2</c:v>
                </c:pt>
                <c:pt idx="8">
                  <c:v>2.3300000000000001E-2</c:v>
                </c:pt>
                <c:pt idx="9">
                  <c:v>7.4000000000000003E-3</c:v>
                </c:pt>
                <c:pt idx="10">
                  <c:v>5.0000000000000001E-4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4D-4E97-AE59-0BE283A944F6}"/>
            </c:ext>
          </c:extLst>
        </c:ser>
        <c:ser>
          <c:idx val="3"/>
          <c:order val="3"/>
          <c:tx>
            <c:strRef>
              <c:f>'[SimDec invest 3.xlsm]Monte_Carlo'!$V$13</c:f>
              <c:strCache>
                <c:ptCount val="1"/>
                <c:pt idx="0">
                  <c:v>sc4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ysClr val="windowText" lastClr="000000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3.xlsm'!sc_hist_4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3.2000000000000002E-3</c:v>
                </c:pt>
                <c:pt idx="13">
                  <c:v>1.0200000000000001E-2</c:v>
                </c:pt>
                <c:pt idx="14">
                  <c:v>1.5599999999999999E-2</c:v>
                </c:pt>
                <c:pt idx="15">
                  <c:v>1.6299999999999999E-2</c:v>
                </c:pt>
                <c:pt idx="16">
                  <c:v>1.55E-2</c:v>
                </c:pt>
                <c:pt idx="17">
                  <c:v>1.43E-2</c:v>
                </c:pt>
                <c:pt idx="18">
                  <c:v>1.26E-2</c:v>
                </c:pt>
                <c:pt idx="19">
                  <c:v>6.4999999999999997E-3</c:v>
                </c:pt>
                <c:pt idx="20">
                  <c:v>2.8999999999999998E-3</c:v>
                </c:pt>
                <c:pt idx="21">
                  <c:v>2.9999999999999997E-4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4D-4E97-AE59-0BE283A944F6}"/>
            </c:ext>
          </c:extLst>
        </c:ser>
        <c:ser>
          <c:idx val="4"/>
          <c:order val="4"/>
          <c:tx>
            <c:strRef>
              <c:f>'[SimDec invest 3.xlsm]Monte_Carlo'!$V$14</c:f>
              <c:strCache>
                <c:ptCount val="1"/>
                <c:pt idx="0">
                  <c:v>sc5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ysClr val="windowText" lastClr="000000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3.xlsm'!sc_hist_5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3.8999999999999998E-3</c:v>
                </c:pt>
                <c:pt idx="12">
                  <c:v>1.21E-2</c:v>
                </c:pt>
                <c:pt idx="13">
                  <c:v>1.7399999999999999E-2</c:v>
                </c:pt>
                <c:pt idx="14">
                  <c:v>1.4999999999999999E-2</c:v>
                </c:pt>
                <c:pt idx="15">
                  <c:v>1.7600000000000001E-2</c:v>
                </c:pt>
                <c:pt idx="16">
                  <c:v>1.43E-2</c:v>
                </c:pt>
                <c:pt idx="17">
                  <c:v>1.15E-2</c:v>
                </c:pt>
                <c:pt idx="18">
                  <c:v>7.0000000000000001E-3</c:v>
                </c:pt>
                <c:pt idx="19">
                  <c:v>2.3E-3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84D-4E97-AE59-0BE283A944F6}"/>
            </c:ext>
          </c:extLst>
        </c:ser>
        <c:ser>
          <c:idx val="5"/>
          <c:order val="5"/>
          <c:tx>
            <c:strRef>
              <c:f>'[SimDec invest 3.xlsm]Monte_Carlo'!$V$15</c:f>
              <c:strCache>
                <c:ptCount val="1"/>
                <c:pt idx="0">
                  <c:v>sc6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3.xlsm'!sc_hist_6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5.9999999999999995E-4</c:v>
                </c:pt>
                <c:pt idx="10">
                  <c:v>8.8999999999999999E-3</c:v>
                </c:pt>
                <c:pt idx="11">
                  <c:v>2.1700000000000001E-2</c:v>
                </c:pt>
                <c:pt idx="12">
                  <c:v>2.01E-2</c:v>
                </c:pt>
                <c:pt idx="13">
                  <c:v>0.02</c:v>
                </c:pt>
                <c:pt idx="14">
                  <c:v>2.1499999999999998E-2</c:v>
                </c:pt>
                <c:pt idx="15">
                  <c:v>1.6500000000000001E-2</c:v>
                </c:pt>
                <c:pt idx="16">
                  <c:v>1.26E-2</c:v>
                </c:pt>
                <c:pt idx="17">
                  <c:v>7.7000000000000002E-3</c:v>
                </c:pt>
                <c:pt idx="18">
                  <c:v>1.8E-3</c:v>
                </c:pt>
                <c:pt idx="19">
                  <c:v>1E-4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4D-4E97-AE59-0BE283A944F6}"/>
            </c:ext>
          </c:extLst>
        </c:ser>
        <c:ser>
          <c:idx val="6"/>
          <c:order val="6"/>
          <c:tx>
            <c:strRef>
              <c:f>'[SimDec invest 3.xlsm]Monte_Carlo'!$V$16</c:f>
              <c:strCache>
                <c:ptCount val="1"/>
                <c:pt idx="0">
                  <c:v>sc7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3.xlsm'!sc_hist_7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5.9999999999999995E-4</c:v>
                </c:pt>
                <c:pt idx="18">
                  <c:v>5.4999999999999997E-3</c:v>
                </c:pt>
                <c:pt idx="19">
                  <c:v>9.1000000000000004E-3</c:v>
                </c:pt>
                <c:pt idx="20">
                  <c:v>1.4E-2</c:v>
                </c:pt>
                <c:pt idx="21">
                  <c:v>1.14E-2</c:v>
                </c:pt>
                <c:pt idx="22">
                  <c:v>1.3299999999999999E-2</c:v>
                </c:pt>
                <c:pt idx="23">
                  <c:v>1.2800000000000001E-2</c:v>
                </c:pt>
                <c:pt idx="24">
                  <c:v>1.1599999999999999E-2</c:v>
                </c:pt>
                <c:pt idx="25">
                  <c:v>1.04E-2</c:v>
                </c:pt>
                <c:pt idx="26">
                  <c:v>7.4000000000000003E-3</c:v>
                </c:pt>
                <c:pt idx="27">
                  <c:v>4.4999999999999997E-3</c:v>
                </c:pt>
                <c:pt idx="28">
                  <c:v>1.8E-3</c:v>
                </c:pt>
                <c:pt idx="29">
                  <c:v>2.0000000000000001E-4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4D-4E97-AE59-0BE283A944F6}"/>
            </c:ext>
          </c:extLst>
        </c:ser>
        <c:ser>
          <c:idx val="7"/>
          <c:order val="7"/>
          <c:tx>
            <c:strRef>
              <c:f>'[SimDec invest 3.xlsm]Monte_Carlo'!$V$17</c:f>
              <c:strCache>
                <c:ptCount val="1"/>
                <c:pt idx="0">
                  <c:v>sc8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3.xlsm'!sc_hist_8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4.0000000000000002E-4</c:v>
                </c:pt>
                <c:pt idx="17">
                  <c:v>5.7000000000000002E-3</c:v>
                </c:pt>
                <c:pt idx="18">
                  <c:v>1.0500000000000001E-2</c:v>
                </c:pt>
                <c:pt idx="19">
                  <c:v>1.24E-2</c:v>
                </c:pt>
                <c:pt idx="20">
                  <c:v>1.2999999999999999E-2</c:v>
                </c:pt>
                <c:pt idx="21">
                  <c:v>1.2200000000000001E-2</c:v>
                </c:pt>
                <c:pt idx="22">
                  <c:v>1.01E-2</c:v>
                </c:pt>
                <c:pt idx="23">
                  <c:v>1.0800000000000001E-2</c:v>
                </c:pt>
                <c:pt idx="24">
                  <c:v>8.8999999999999999E-3</c:v>
                </c:pt>
                <c:pt idx="25">
                  <c:v>5.4000000000000003E-3</c:v>
                </c:pt>
                <c:pt idx="26">
                  <c:v>4.3E-3</c:v>
                </c:pt>
                <c:pt idx="27">
                  <c:v>1E-3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84D-4E97-AE59-0BE283A944F6}"/>
            </c:ext>
          </c:extLst>
        </c:ser>
        <c:ser>
          <c:idx val="8"/>
          <c:order val="8"/>
          <c:tx>
            <c:strRef>
              <c:f>'[SimDec invest 3.xlsm]Monte_Carlo'!$V$18</c:f>
              <c:strCache>
                <c:ptCount val="1"/>
                <c:pt idx="0">
                  <c:v>sc9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3.xlsm'!sc_hist_9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1E-4</c:v>
                </c:pt>
                <c:pt idx="15">
                  <c:v>2.0999999999999999E-3</c:v>
                </c:pt>
                <c:pt idx="16">
                  <c:v>9.1000000000000004E-3</c:v>
                </c:pt>
                <c:pt idx="17">
                  <c:v>1.6E-2</c:v>
                </c:pt>
                <c:pt idx="18">
                  <c:v>1.6899999999999998E-2</c:v>
                </c:pt>
                <c:pt idx="19">
                  <c:v>1.84E-2</c:v>
                </c:pt>
                <c:pt idx="20">
                  <c:v>1.7600000000000001E-2</c:v>
                </c:pt>
                <c:pt idx="21">
                  <c:v>1.5699999999999999E-2</c:v>
                </c:pt>
                <c:pt idx="22">
                  <c:v>1.37E-2</c:v>
                </c:pt>
                <c:pt idx="23">
                  <c:v>1.0800000000000001E-2</c:v>
                </c:pt>
                <c:pt idx="24">
                  <c:v>8.0000000000000002E-3</c:v>
                </c:pt>
                <c:pt idx="25">
                  <c:v>3.3999999999999998E-3</c:v>
                </c:pt>
                <c:pt idx="26">
                  <c:v>5.9999999999999995E-4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84D-4E97-AE59-0BE283A944F6}"/>
            </c:ext>
          </c:extLst>
        </c:ser>
        <c:ser>
          <c:idx val="9"/>
          <c:order val="9"/>
          <c:tx>
            <c:strRef>
              <c:f>'[SimDec invest 3.xlsm]Monte_Carlo'!$V$19</c:f>
              <c:strCache>
                <c:ptCount val="1"/>
                <c:pt idx="0">
                  <c:v>sc10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75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75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7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75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3.xlsm'!sc_hist_10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84D-4E97-AE59-0BE283A944F6}"/>
            </c:ext>
          </c:extLst>
        </c:ser>
        <c:ser>
          <c:idx val="10"/>
          <c:order val="10"/>
          <c:tx>
            <c:strRef>
              <c:f>'[SimDec invest 3.xlsm]Monte_Carlo'!$V$20</c:f>
              <c:strCache>
                <c:ptCount val="1"/>
                <c:pt idx="0">
                  <c:v>sc11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79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79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79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79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3.xlsm'!sc_hist_11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84D-4E97-AE59-0BE283A944F6}"/>
            </c:ext>
          </c:extLst>
        </c:ser>
        <c:ser>
          <c:idx val="11"/>
          <c:order val="11"/>
          <c:tx>
            <c:strRef>
              <c:f>'[SimDec invest 3.xlsm]Monte_Carlo'!$V$21</c:f>
              <c:strCache>
                <c:ptCount val="1"/>
                <c:pt idx="0">
                  <c:v>sc12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84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84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84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84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84D-4E97-AE59-0BE283A944F6}"/>
            </c:ext>
          </c:extLst>
        </c:ser>
        <c:ser>
          <c:idx val="12"/>
          <c:order val="12"/>
          <c:tx>
            <c:strRef>
              <c:f>'[SimDec invest 3.xlsm]Monte_Carlo'!$V$22</c:f>
              <c:strCache>
                <c:ptCount val="1"/>
                <c:pt idx="0">
                  <c:v>sc13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88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88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88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88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3.xlsm'!sc_hist_13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84D-4E97-AE59-0BE283A944F6}"/>
            </c:ext>
          </c:extLst>
        </c:ser>
        <c:ser>
          <c:idx val="13"/>
          <c:order val="13"/>
          <c:tx>
            <c:strRef>
              <c:f>'[SimDec invest 3.xlsm]Monte_Carlo'!$V$23</c:f>
              <c:strCache>
                <c:ptCount val="1"/>
                <c:pt idx="0">
                  <c:v>sc14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93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93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93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3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3.xlsm'!sc_hist_14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84D-4E97-AE59-0BE283A944F6}"/>
            </c:ext>
          </c:extLst>
        </c:ser>
        <c:ser>
          <c:idx val="14"/>
          <c:order val="14"/>
          <c:tx>
            <c:strRef>
              <c:f>'[SimDec invest 3.xlsm]Monte_Carlo'!$V$24</c:f>
              <c:strCache>
                <c:ptCount val="1"/>
                <c:pt idx="0">
                  <c:v>sc15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97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shade val="97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shade val="97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7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3.xlsm'!sc_hist_15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84D-4E97-AE59-0BE283A944F6}"/>
            </c:ext>
          </c:extLst>
        </c:ser>
        <c:ser>
          <c:idx val="15"/>
          <c:order val="15"/>
          <c:tx>
            <c:strRef>
              <c:f>'[SimDec invest 3.xlsm]Monte_Carlo'!$V$25</c:f>
              <c:strCache>
                <c:ptCount val="1"/>
                <c:pt idx="0">
                  <c:v>sc16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8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98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98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98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3.xlsm'!sc_hist_16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84D-4E97-AE59-0BE283A944F6}"/>
            </c:ext>
          </c:extLst>
        </c:ser>
        <c:ser>
          <c:idx val="16"/>
          <c:order val="16"/>
          <c:tx>
            <c:strRef>
              <c:f>'[SimDec invest 3.xlsm]Monte_Carlo'!$V$26</c:f>
              <c:strCache>
                <c:ptCount val="1"/>
                <c:pt idx="0">
                  <c:v>sc17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4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94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94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94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3.xlsm'!sc_hist_17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84D-4E97-AE59-0BE283A944F6}"/>
            </c:ext>
          </c:extLst>
        </c:ser>
        <c:ser>
          <c:idx val="17"/>
          <c:order val="17"/>
          <c:tx>
            <c:strRef>
              <c:f>'[SimDec invest 3.xlsm]Monte_Carlo'!$V$27</c:f>
              <c:strCache>
                <c:ptCount val="1"/>
                <c:pt idx="0">
                  <c:v>sc18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89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89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89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89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3.xlsm'!sc_hist_18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284D-4E97-AE59-0BE283A944F6}"/>
            </c:ext>
          </c:extLst>
        </c:ser>
        <c:ser>
          <c:idx val="18"/>
          <c:order val="18"/>
          <c:tx>
            <c:strRef>
              <c:f>'[SimDec invest 3.xlsm]Monte_Carlo'!$V$28</c:f>
              <c:strCache>
                <c:ptCount val="1"/>
                <c:pt idx="0">
                  <c:v>sc19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85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85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85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85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3.xlsm'!sc_hist_19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84D-4E97-AE59-0BE283A944F6}"/>
            </c:ext>
          </c:extLst>
        </c:ser>
        <c:ser>
          <c:idx val="19"/>
          <c:order val="19"/>
          <c:tx>
            <c:strRef>
              <c:f>'[SimDec invest 3.xlsm]Monte_Carlo'!$V$29</c:f>
              <c:strCache>
                <c:ptCount val="1"/>
                <c:pt idx="0">
                  <c:v>sc20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80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80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80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80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3.xlsm'!sc_hist_20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284D-4E97-AE59-0BE283A944F6}"/>
            </c:ext>
          </c:extLst>
        </c:ser>
        <c:ser>
          <c:idx val="20"/>
          <c:order val="20"/>
          <c:tx>
            <c:strRef>
              <c:f>'[SimDec invest 3.xlsm]Monte_Carlo'!$V$30</c:f>
              <c:strCache>
                <c:ptCount val="1"/>
                <c:pt idx="0">
                  <c:v>sc21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76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76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76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76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3.xlsm'!sc_hist_21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84D-4E97-AE59-0BE283A944F6}"/>
            </c:ext>
          </c:extLst>
        </c:ser>
        <c:ser>
          <c:idx val="21"/>
          <c:order val="21"/>
          <c:tx>
            <c:strRef>
              <c:f>'[SimDec invest 3.xlsm]Monte_Carlo'!$V$31</c:f>
              <c:strCache>
                <c:ptCount val="1"/>
                <c:pt idx="0">
                  <c:v>sc22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71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71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71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71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3.xlsm'!sc_hist_22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284D-4E97-AE59-0BE283A944F6}"/>
            </c:ext>
          </c:extLst>
        </c:ser>
        <c:ser>
          <c:idx val="22"/>
          <c:order val="22"/>
          <c:tx>
            <c:strRef>
              <c:f>'[SimDec invest 3.xlsm]Monte_Carlo'!$V$32</c:f>
              <c:strCache>
                <c:ptCount val="1"/>
                <c:pt idx="0">
                  <c:v>sc23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7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67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67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67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3.xlsm'!sc_hist_23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84D-4E97-AE59-0BE283A944F6}"/>
            </c:ext>
          </c:extLst>
        </c:ser>
        <c:ser>
          <c:idx val="23"/>
          <c:order val="23"/>
          <c:tx>
            <c:strRef>
              <c:f>'[SimDec invest 3.xlsm]Monte_Carlo'!$V$33</c:f>
              <c:strCache>
                <c:ptCount val="1"/>
                <c:pt idx="0">
                  <c:v>sc24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2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62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62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62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3.xlsm'!sc_hist_24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284D-4E97-AE59-0BE283A944F6}"/>
            </c:ext>
          </c:extLst>
        </c:ser>
        <c:ser>
          <c:idx val="24"/>
          <c:order val="24"/>
          <c:tx>
            <c:strRef>
              <c:f>'[SimDec invest 3.xlsm]Monte_Carlo'!$V$34</c:f>
              <c:strCache>
                <c:ptCount val="1"/>
                <c:pt idx="0">
                  <c:v>sc25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8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58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58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58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3.xlsm'!sc_hist_25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284D-4E97-AE59-0BE283A944F6}"/>
            </c:ext>
          </c:extLst>
        </c:ser>
        <c:ser>
          <c:idx val="25"/>
          <c:order val="25"/>
          <c:tx>
            <c:strRef>
              <c:f>'[SimDec invest 3.xlsm]Monte_Carlo'!$V$35</c:f>
              <c:strCache>
                <c:ptCount val="1"/>
                <c:pt idx="0">
                  <c:v>sc26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3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53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53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53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3.xlsm'!sc_hist_26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284D-4E97-AE59-0BE283A944F6}"/>
            </c:ext>
          </c:extLst>
        </c:ser>
        <c:ser>
          <c:idx val="26"/>
          <c:order val="26"/>
          <c:tx>
            <c:strRef>
              <c:f>'[SimDec invest 3.xlsm]Monte_Carlo'!$V$36</c:f>
              <c:strCache>
                <c:ptCount val="1"/>
                <c:pt idx="0">
                  <c:v>sc27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49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49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49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49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3.xlsm'!sc_hist_27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284D-4E97-AE59-0BE283A944F6}"/>
            </c:ext>
          </c:extLst>
        </c:ser>
        <c:ser>
          <c:idx val="27"/>
          <c:order val="27"/>
          <c:tx>
            <c:strRef>
              <c:f>'[SimDec invest 3.xlsm]Monte_Carlo'!$V$37</c:f>
              <c:strCache>
                <c:ptCount val="1"/>
                <c:pt idx="0">
                  <c:v>sc28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44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44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44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44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3.xlsm'!sc_hist_28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284D-4E97-AE59-0BE283A944F6}"/>
            </c:ext>
          </c:extLst>
        </c:ser>
        <c:ser>
          <c:idx val="28"/>
          <c:order val="28"/>
          <c:tx>
            <c:strRef>
              <c:f>'[SimDec invest 3.xlsm]Monte_Carlo'!$V$38</c:f>
              <c:strCache>
                <c:ptCount val="1"/>
                <c:pt idx="0">
                  <c:v>sc29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40000"/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tint val="40000"/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tint val="40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tint val="40000"/>
                  <a:shade val="95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3.xlsm'!sc_hist_29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284D-4E97-AE59-0BE283A944F6}"/>
            </c:ext>
          </c:extLst>
        </c:ser>
        <c:ser>
          <c:idx val="29"/>
          <c:order val="29"/>
          <c:tx>
            <c:strRef>
              <c:f>'[SimDec invest 3.xlsm]Monte_Carlo'!$V$39</c:f>
              <c:strCache>
                <c:ptCount val="1"/>
                <c:pt idx="0">
                  <c:v>sc30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317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'SimDec invest 3.xlsm'!intervals</c:f>
              <c:numCache>
                <c:formatCode>0</c:formatCode>
                <c:ptCount val="51"/>
                <c:pt idx="0">
                  <c:v>-4000</c:v>
                </c:pt>
                <c:pt idx="1">
                  <c:v>-3720</c:v>
                </c:pt>
                <c:pt idx="2">
                  <c:v>-3440</c:v>
                </c:pt>
                <c:pt idx="3">
                  <c:v>-3160</c:v>
                </c:pt>
                <c:pt idx="4">
                  <c:v>-2880</c:v>
                </c:pt>
                <c:pt idx="5">
                  <c:v>-2600</c:v>
                </c:pt>
                <c:pt idx="6">
                  <c:v>-2320</c:v>
                </c:pt>
                <c:pt idx="7">
                  <c:v>-2040</c:v>
                </c:pt>
                <c:pt idx="8">
                  <c:v>-1760</c:v>
                </c:pt>
                <c:pt idx="9">
                  <c:v>-1480</c:v>
                </c:pt>
                <c:pt idx="10">
                  <c:v>-1200</c:v>
                </c:pt>
                <c:pt idx="11">
                  <c:v>-920</c:v>
                </c:pt>
                <c:pt idx="12">
                  <c:v>-640</c:v>
                </c:pt>
                <c:pt idx="13">
                  <c:v>-360</c:v>
                </c:pt>
                <c:pt idx="14">
                  <c:v>-80</c:v>
                </c:pt>
                <c:pt idx="15">
                  <c:v>200</c:v>
                </c:pt>
                <c:pt idx="16">
                  <c:v>480</c:v>
                </c:pt>
                <c:pt idx="17">
                  <c:v>760</c:v>
                </c:pt>
                <c:pt idx="18">
                  <c:v>1040</c:v>
                </c:pt>
                <c:pt idx="19">
                  <c:v>1320</c:v>
                </c:pt>
                <c:pt idx="20">
                  <c:v>1600</c:v>
                </c:pt>
                <c:pt idx="21">
                  <c:v>1880</c:v>
                </c:pt>
                <c:pt idx="22">
                  <c:v>2160</c:v>
                </c:pt>
                <c:pt idx="23">
                  <c:v>2440</c:v>
                </c:pt>
                <c:pt idx="24">
                  <c:v>2720</c:v>
                </c:pt>
                <c:pt idx="25">
                  <c:v>3000</c:v>
                </c:pt>
                <c:pt idx="26">
                  <c:v>3280</c:v>
                </c:pt>
                <c:pt idx="27">
                  <c:v>3560</c:v>
                </c:pt>
                <c:pt idx="28">
                  <c:v>3840</c:v>
                </c:pt>
                <c:pt idx="29">
                  <c:v>4120</c:v>
                </c:pt>
                <c:pt idx="30">
                  <c:v>4400</c:v>
                </c:pt>
                <c:pt idx="31">
                  <c:v>4680</c:v>
                </c:pt>
                <c:pt idx="32">
                  <c:v>4960</c:v>
                </c:pt>
                <c:pt idx="33">
                  <c:v>5240</c:v>
                </c:pt>
                <c:pt idx="34">
                  <c:v>5520</c:v>
                </c:pt>
                <c:pt idx="35">
                  <c:v>5800</c:v>
                </c:pt>
                <c:pt idx="36">
                  <c:v>6080</c:v>
                </c:pt>
                <c:pt idx="37">
                  <c:v>6360</c:v>
                </c:pt>
                <c:pt idx="38">
                  <c:v>6640</c:v>
                </c:pt>
                <c:pt idx="39">
                  <c:v>6920</c:v>
                </c:pt>
                <c:pt idx="40">
                  <c:v>7200</c:v>
                </c:pt>
                <c:pt idx="41">
                  <c:v>7480</c:v>
                </c:pt>
                <c:pt idx="42">
                  <c:v>7760</c:v>
                </c:pt>
                <c:pt idx="43">
                  <c:v>8040</c:v>
                </c:pt>
                <c:pt idx="44">
                  <c:v>8320</c:v>
                </c:pt>
                <c:pt idx="45">
                  <c:v>8600</c:v>
                </c:pt>
                <c:pt idx="46">
                  <c:v>8880</c:v>
                </c:pt>
                <c:pt idx="47">
                  <c:v>9160</c:v>
                </c:pt>
                <c:pt idx="48">
                  <c:v>9440</c:v>
                </c:pt>
                <c:pt idx="49">
                  <c:v>9720</c:v>
                </c:pt>
                <c:pt idx="50">
                  <c:v>10000</c:v>
                </c:pt>
              </c:numCache>
            </c:numRef>
          </c:cat>
          <c:val>
            <c:numRef>
              <c:f>'SimDec invest 3.xlsm'!sc_hist_30</c:f>
              <c:numCache>
                <c:formatCode>0%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284D-4E97-AE59-0BE283A944F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990424912"/>
        <c:axId val="990417840"/>
      </c:barChart>
      <c:catAx>
        <c:axId val="990424912"/>
        <c:scaling>
          <c:orientation val="minMax"/>
        </c:scaling>
        <c:delete val="0"/>
        <c:axPos val="b"/>
        <c:numFmt formatCode="0" sourceLinked="1"/>
        <c:majorTickMark val="in"/>
        <c:minorTickMark val="none"/>
        <c:tickLblPos val="low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417840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990417840"/>
        <c:scaling>
          <c:orientation val="minMax"/>
          <c:max val="0.15000000000000002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424912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95000"/>
      </a:schemeClr>
    </a:solidFill>
    <a:ln w="9525" cap="flat" cmpd="sng" algn="ctr">
      <a:noFill/>
      <a:round/>
    </a:ln>
    <a:effectLst/>
  </c:spPr>
  <c:txPr>
    <a:bodyPr/>
    <a:lstStyle/>
    <a:p>
      <a:pPr>
        <a:defRPr>
          <a:ln>
            <a:noFill/>
          </a:ln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0.31522</cdr:x>
      <cdr:y>0.77498</cdr:y>
    </cdr:from>
    <cdr:to>
      <cdr:x>0.37872</cdr:x>
      <cdr:y>0.91684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1000C1C2-86CF-4AD7-BBCC-E45BF887C339}"/>
            </a:ext>
          </a:extLst>
        </cdr:cNvPr>
        <cdr:cNvSpPr txBox="1"/>
      </cdr:nvSpPr>
      <cdr:spPr>
        <a:xfrm xmlns:a="http://schemas.openxmlformats.org/drawingml/2006/main">
          <a:off x="1234988" y="1261031"/>
          <a:ext cx="248786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fi-FI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dirty="0"/>
            <a:t>0</a:t>
          </a:r>
          <a:endParaRPr lang="fi-FI" sz="900" dirty="0"/>
        </a:p>
      </cdr:txBody>
    </cdr:sp>
  </cdr:relSizeAnchor>
  <cdr:relSizeAnchor xmlns:cdr="http://schemas.openxmlformats.org/drawingml/2006/chartDrawing">
    <cdr:from>
      <cdr:x>0.34778</cdr:x>
      <cdr:y>0.74318</cdr:y>
    </cdr:from>
    <cdr:to>
      <cdr:x>0.34778</cdr:x>
      <cdr:y>0.76659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E72993E2-C149-4342-8DDC-26C3A949A2B5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1362556" y="1209287"/>
          <a:ext cx="0" cy="3810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FFFF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0.34698</cdr:x>
      <cdr:y>0.7471</cdr:y>
    </cdr:from>
    <cdr:to>
      <cdr:x>0.34698</cdr:x>
      <cdr:y>0.76947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E72993E2-C149-4342-8DDC-26C3A949A2B5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1359419" y="1272600"/>
          <a:ext cx="0" cy="3810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FFFF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0.31441</cdr:x>
      <cdr:y>0.77459</cdr:y>
    </cdr:from>
    <cdr:to>
      <cdr:x>0.37791</cdr:x>
      <cdr:y>0.9101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1C0260CA-6337-4247-B8FF-72E9FC4B5540}"/>
            </a:ext>
          </a:extLst>
        </cdr:cNvPr>
        <cdr:cNvSpPr txBox="1"/>
      </cdr:nvSpPr>
      <cdr:spPr>
        <a:xfrm xmlns:a="http://schemas.openxmlformats.org/drawingml/2006/main">
          <a:off x="1231816" y="1319426"/>
          <a:ext cx="248786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dirty="0">
              <a:solidFill>
                <a:schemeClr val="tx1"/>
              </a:solidFill>
            </a:rPr>
            <a:t>0</a:t>
          </a:r>
          <a:endParaRPr lang="fi-FI" sz="900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339BF2D-6ADD-6642-BD8F-9AA139A168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671407" cy="20330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546765A-AC34-E441-A243-1240FB59F3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877724" y="0"/>
            <a:ext cx="671407" cy="20330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63E84-7AF4-FD4D-AF19-0549193D11AF}" type="datetimeFigureOut">
              <a:rPr lang="fi-FI" smtClean="0"/>
              <a:t>5.6.2025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C5E6EAD-45AF-2A46-A091-CF1592AA5E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38440408"/>
            <a:ext cx="671407" cy="20330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9A4E491-751F-4944-905D-8964AF7F5E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877724" y="38440408"/>
            <a:ext cx="671407" cy="20330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235E7-FC2C-B446-B105-9AECB7EC0BD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444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671407" cy="20307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877635" y="3"/>
            <a:ext cx="671407" cy="20307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9046F-E8EB-0C47-86C7-1FD69868CBF9}" type="datetimeFigureOut">
              <a:rPr lang="fi-FI" smtClean="0"/>
              <a:t>5.6.2025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11366500" y="5059363"/>
            <a:ext cx="24282400" cy="13658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154940" y="19477841"/>
            <a:ext cx="1239520" cy="159364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38442748"/>
            <a:ext cx="671407" cy="20306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877635" y="38442748"/>
            <a:ext cx="671407" cy="20306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44212-3F84-8F44-8983-D695A965B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6877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44212-3F84-8F44-8983-D695A965B2A8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866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44212-3F84-8F44-8983-D695A965B2A8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1451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290D0-C512-5B46-2A88-EA0451258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139460-464F-12BA-9808-3DE24B883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AEB44D-BC5A-F32C-EC67-374CA9E73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BD775-2285-873E-5A17-087DE10315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44212-3F84-8F44-8983-D695A965B2A8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0789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57FBF-87D5-00EB-C43E-327CB2220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C4A31-CB28-B041-BDEB-B9DE2787F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8AA84C-56BE-487F-BCCE-7622B7B33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38213-07F2-7522-074E-D340ACD86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44212-3F84-8F44-8983-D695A965B2A8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9153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19447-419A-F9E5-7F95-F7256F03B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DC734C-2BED-F0B8-40DA-A4FE06B2E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CD22D-2282-426C-159A-0B7DABDDC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D674-915A-C198-04A0-E690C8CC7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44212-3F84-8F44-8983-D695A965B2A8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818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A20ED-B252-8202-BC28-6992ECB9D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EE34BD-447D-B2DC-30BA-8B66627074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2BC8DA-8C89-3355-1972-827917015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A7C42-E3A2-8C96-EE66-AD46682B1D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44212-3F84-8F44-8983-D695A965B2A8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404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youtu.be/PpFawdT8CDE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- Always the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lehti, saniainen, vihreä&#10;&#10;Kuvaus luotu automaattisesti">
            <a:extLst>
              <a:ext uri="{FF2B5EF4-FFF2-40B4-BE49-F238E27FC236}">
                <a16:creationId xmlns:a16="http://schemas.microsoft.com/office/drawing/2014/main" id="{EE478EF1-487A-BA45-8AA0-A72000AF34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2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rategy - 4.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3343D-5185-4D45-A3D6-9E3C95A14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3" name="Kolmio 2">
            <a:hlinkClick r:id="rId4"/>
            <a:extLst>
              <a:ext uri="{FF2B5EF4-FFF2-40B4-BE49-F238E27FC236}">
                <a16:creationId xmlns:a16="http://schemas.microsoft.com/office/drawing/2014/main" id="{3989AE8B-8D6C-7141-AD79-D8464E456E22}"/>
              </a:ext>
            </a:extLst>
          </p:cNvPr>
          <p:cNvSpPr/>
          <p:nvPr userDrawn="1"/>
        </p:nvSpPr>
        <p:spPr>
          <a:xfrm rot="5400000">
            <a:off x="5737609" y="2612575"/>
            <a:ext cx="1077599" cy="1117794"/>
          </a:xfrm>
          <a:prstGeom prst="triangle">
            <a:avLst/>
          </a:prstGeom>
          <a:solidFill>
            <a:schemeClr val="accent1">
              <a:alpha val="0"/>
            </a:schemeClr>
          </a:solidFill>
          <a:ln w="60325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riangle 5">
            <a:hlinkClick r:id="rId4"/>
            <a:extLst>
              <a:ext uri="{FF2B5EF4-FFF2-40B4-BE49-F238E27FC236}">
                <a16:creationId xmlns:a16="http://schemas.microsoft.com/office/drawing/2014/main" id="{1B943E4B-4580-644A-928E-75FDE84E85A5}"/>
              </a:ext>
            </a:extLst>
          </p:cNvPr>
          <p:cNvSpPr/>
          <p:nvPr userDrawn="1"/>
        </p:nvSpPr>
        <p:spPr>
          <a:xfrm rot="5400000">
            <a:off x="5751979" y="2605368"/>
            <a:ext cx="1092573" cy="1146361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626236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 of the Curi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D62816-BB75-CA4E-BC70-2AFA647A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7E1C3E8-BDE9-6A49-85BA-550376CCB48B}"/>
              </a:ext>
            </a:extLst>
          </p:cNvPr>
          <p:cNvSpPr txBox="1"/>
          <p:nvPr userDrawn="1"/>
        </p:nvSpPr>
        <p:spPr>
          <a:xfrm>
            <a:off x="1002241" y="2639367"/>
            <a:ext cx="4899026" cy="2533946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r>
              <a:rPr lang="fi-FI" sz="1500" baseline="0"/>
              <a:t>The LUT community shares a certain attitude and state of mind. We do things differently. We look at things from unexpected perspectives, we question, and we search for solutions. We fight for a better world.</a:t>
            </a:r>
          </a:p>
          <a:p>
            <a:endParaRPr lang="fi-FI" sz="1500" baseline="0"/>
          </a:p>
          <a:p>
            <a:r>
              <a:rPr lang="fi-FI" sz="1500" baseline="0"/>
              <a:t>We are a community where curious people inspire curious people. Without curiosity, we cannot</a:t>
            </a:r>
            <a:br>
              <a:rPr lang="fi-FI" sz="1500" baseline="0"/>
            </a:br>
            <a:r>
              <a:rPr lang="fi-FI" sz="1500" baseline="0"/>
              <a:t>change the world.</a:t>
            </a:r>
          </a:p>
          <a:p>
            <a:endParaRPr lang="fi-FI" sz="1500" baseline="0"/>
          </a:p>
          <a:p>
            <a:r>
              <a:rPr lang="fi-FI" sz="1500" baseline="0"/>
              <a:t>Our campuses are located in Lappeenranta and Lahti, but our state of mind can be achieved anywhere.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7DF7B16A-03B3-E445-AA1F-466F746603EA}"/>
              </a:ext>
            </a:extLst>
          </p:cNvPr>
          <p:cNvSpPr/>
          <p:nvPr userDrawn="1"/>
        </p:nvSpPr>
        <p:spPr>
          <a:xfrm>
            <a:off x="1002242" y="1684687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863DA70-171B-AD44-8F01-037CDB884300}"/>
              </a:ext>
            </a:extLst>
          </p:cNvPr>
          <p:cNvSpPr txBox="1"/>
          <p:nvPr userDrawn="1"/>
        </p:nvSpPr>
        <p:spPr>
          <a:xfrm>
            <a:off x="880098" y="1836140"/>
            <a:ext cx="5545108" cy="58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500" b="1" i="0">
                <a:latin typeface="Arial" panose="020B0604020202020204" pitchFamily="34" charset="0"/>
                <a:cs typeface="Arial" panose="020B0604020202020204" pitchFamily="34" charset="0"/>
              </a:rPr>
              <a:t>LAND OF THE CURIOUS</a:t>
            </a:r>
          </a:p>
        </p:txBody>
      </p:sp>
    </p:spTree>
    <p:extLst>
      <p:ext uri="{BB962C8B-B14F-4D97-AF65-F5344CB8AC3E}">
        <p14:creationId xmlns:p14="http://schemas.microsoft.com/office/powerpoint/2010/main" val="82006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rn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5A21BB1-B25C-7A43-8B6D-5C17BBC1B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29802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056A9-0314-3442-AA1C-39475A47F4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2524139"/>
            <a:ext cx="9710105" cy="36479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385824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niper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istuminen, musta, kukka, maljakko&#10;&#10;Kuvaus luotu automaattisesti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4C6EE2D3-6EC4-AD49-8E2D-C0624EF515D5}"/>
              </a:ext>
            </a:extLst>
          </p:cNvPr>
          <p:cNvSpPr/>
          <p:nvPr userDrawn="1"/>
        </p:nvSpPr>
        <p:spPr>
          <a:xfrm>
            <a:off x="1012073" y="1606250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EE266DDD-EE87-BA4E-82B5-5BC073C305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29802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ED8EEE9-FB68-F644-AF1D-0068CA9BD3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2524139"/>
            <a:ext cx="9710105" cy="36479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89714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w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50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4C6EE2D3-6EC4-AD49-8E2D-C0624EF515D5}"/>
              </a:ext>
            </a:extLst>
          </p:cNvPr>
          <p:cNvSpPr/>
          <p:nvPr userDrawn="1"/>
        </p:nvSpPr>
        <p:spPr>
          <a:xfrm>
            <a:off x="1012073" y="1606250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B52D216F-BA7C-EE41-BB3E-C83EC6D6C4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29802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C23EAA9-3958-9D4F-A785-F6DC001DAB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2524139"/>
            <a:ext cx="9710105" cy="36479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613073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e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50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4C6EE2D3-6EC4-AD49-8E2D-C0624EF515D5}"/>
              </a:ext>
            </a:extLst>
          </p:cNvPr>
          <p:cNvSpPr/>
          <p:nvPr userDrawn="1"/>
        </p:nvSpPr>
        <p:spPr>
          <a:xfrm>
            <a:off x="1012073" y="1606250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37DF8444-4F91-B642-8181-A6F156123E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29802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A766A0-DAD7-444C-935F-55B9562773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2524139"/>
            <a:ext cx="9710105" cy="36479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133541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wberry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2443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4C6EE2D3-6EC4-AD49-8E2D-C0624EF515D5}"/>
              </a:ext>
            </a:extLst>
          </p:cNvPr>
          <p:cNvSpPr/>
          <p:nvPr userDrawn="1"/>
        </p:nvSpPr>
        <p:spPr>
          <a:xfrm>
            <a:off x="1012073" y="1606250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9D5F0A50-2C78-DD4F-9B61-C77BABD8C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29802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B9318D-5A03-6842-9412-840709EDDB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2524139"/>
            <a:ext cx="9710105" cy="36479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546525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63E617-64D6-EC40-9329-D969D96E9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770" y="4733751"/>
            <a:ext cx="9601200" cy="712615"/>
          </a:xfrm>
        </p:spPr>
        <p:txBody>
          <a:bodyPr wrap="none" anchor="t" anchorCtr="0">
            <a:noAutofit/>
          </a:bodyPr>
          <a:lstStyle>
            <a:lvl1pPr algn="l">
              <a:defRPr sz="6000"/>
            </a:lvl1pPr>
          </a:lstStyle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0C07929-F6C2-BC40-BF90-D0A792EC8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426" y="5565645"/>
            <a:ext cx="9601200" cy="4139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43F0461C-FF74-D546-959D-DC63A29E5E38}"/>
              </a:ext>
            </a:extLst>
          </p:cNvPr>
          <p:cNvSpPr/>
          <p:nvPr userDrawn="1"/>
        </p:nvSpPr>
        <p:spPr>
          <a:xfrm>
            <a:off x="1012406" y="4454656"/>
            <a:ext cx="654118" cy="146304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15B804CA-6A49-3544-9B22-05109DB84D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38796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3099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07054270-04AF-5B45-90A5-7758E8027E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  <a:lumOff val="2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8A9A2C1-A622-EB4F-8F54-DFD4B94609C4}"/>
              </a:ext>
            </a:extLst>
          </p:cNvPr>
          <p:cNvSpPr txBox="1"/>
          <p:nvPr userDrawn="1"/>
        </p:nvSpPr>
        <p:spPr>
          <a:xfrm>
            <a:off x="1007722" y="-534567"/>
            <a:ext cx="4576082" cy="7848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/>
              <a:t>x</a:t>
            </a:r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9518384A-8F93-0842-81E2-3B5FF05AB7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8629" y="-650753"/>
            <a:ext cx="4575175" cy="7964488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x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B15D91-919A-8D45-8FF6-08C750B7E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645" y="1317171"/>
            <a:ext cx="3932237" cy="1175658"/>
          </a:xfrm>
        </p:spPr>
        <p:txBody>
          <a:bodyPr wrap="square" anchor="b">
            <a:normAutofit/>
          </a:bodyPr>
          <a:lstStyle>
            <a:lvl1pPr>
              <a:defRPr sz="3200"/>
            </a:lvl1pPr>
          </a:lstStyle>
          <a:p>
            <a:endParaRPr lang="fi-FI"/>
          </a:p>
        </p:txBody>
      </p:sp>
      <p:sp>
        <p:nvSpPr>
          <p:cNvPr id="16" name="Kuvan paikkamerkki 14">
            <a:extLst>
              <a:ext uri="{FF2B5EF4-FFF2-40B4-BE49-F238E27FC236}">
                <a16:creationId xmlns:a16="http://schemas.microsoft.com/office/drawing/2014/main" id="{495D083D-957D-1B4E-929C-A3AC0DB26F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7383" y="1008324"/>
            <a:ext cx="403738" cy="83127"/>
          </a:xfrm>
          <a:solidFill>
            <a:srgbClr val="23B900"/>
          </a:solidFill>
        </p:spPr>
        <p:txBody>
          <a:bodyPr wrap="none" lIns="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rgbClr val="23B900"/>
                </a:solidFill>
              </a:defRPr>
            </a:lvl1pPr>
          </a:lstStyle>
          <a:p>
            <a:r>
              <a:rPr lang="fi-FI"/>
              <a:t>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6454E-6A45-1F4A-8546-DE798F7793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9644" y="2660961"/>
            <a:ext cx="3932237" cy="36479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341911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3121D5-98DC-A847-855D-0D1960F36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1860818"/>
            <a:ext cx="10515600" cy="464602"/>
          </a:xfrm>
        </p:spPr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5CAA61-E2CD-E94C-870F-44414EBD3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7100" y="2505075"/>
            <a:ext cx="5157787" cy="594741"/>
          </a:xfrm>
        </p:spPr>
        <p:txBody>
          <a:bodyPr anchor="b">
            <a:noAutofit/>
          </a:bodyPr>
          <a:lstStyle>
            <a:lvl1pPr marL="0" indent="0">
              <a:buNone/>
              <a:defRPr sz="15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i-FI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9B86EDFB-62AC-944A-B9A7-E830C80B467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81928" y="2505074"/>
            <a:ext cx="5157787" cy="594741"/>
          </a:xfrm>
        </p:spPr>
        <p:txBody>
          <a:bodyPr anchor="b">
            <a:normAutofit/>
          </a:bodyPr>
          <a:lstStyle>
            <a:lvl1pPr marL="0" indent="0">
              <a:buNone/>
              <a:defRPr sz="15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i-FI"/>
          </a:p>
        </p:txBody>
      </p:sp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E3CD7D5B-2454-9341-BB2A-7998A19A53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1447368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EB66A7-9004-2C43-B043-23E2491155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7100" y="3279471"/>
            <a:ext cx="5157786" cy="25606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      </a:t>
            </a:r>
            <a:endParaRPr lang="aa-ET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D34A219-A206-1C4C-8D8A-C844E11777A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81929" y="3279471"/>
            <a:ext cx="5157786" cy="25606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      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570544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2 - Always the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kasvi, lehti, saniainen, vihreä&#10;&#10;Kuvaus luotu automaattisesti">
            <a:extLst>
              <a:ext uri="{FF2B5EF4-FFF2-40B4-BE49-F238E27FC236}">
                <a16:creationId xmlns:a16="http://schemas.microsoft.com/office/drawing/2014/main" id="{5AF51AB2-74BE-7D47-927D-E452C462FA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98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5A21BB1-B25C-7A43-8B6D-5C17BBC1B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29802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F3D9319-FEA8-D849-A58C-CF7B7D36AEDC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96938" y="2625725"/>
            <a:ext cx="10515600" cy="3929063"/>
          </a:xfrm>
        </p:spPr>
        <p:txBody>
          <a:bodyPr/>
          <a:lstStyle/>
          <a:p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90280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2443"/>
            <a:ext cx="12192000" cy="6851650"/>
          </a:xfrm>
          <a:prstGeom prst="rect">
            <a:avLst/>
          </a:prstGeom>
          <a:noFill/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4C6EE2D3-6EC4-AD49-8E2D-C0624EF515D5}"/>
              </a:ext>
            </a:extLst>
          </p:cNvPr>
          <p:cNvSpPr/>
          <p:nvPr userDrawn="1"/>
        </p:nvSpPr>
        <p:spPr>
          <a:xfrm>
            <a:off x="1012073" y="1606250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9D5F0A50-2C78-DD4F-9B61-C77BABD8C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4825" y="1529802"/>
            <a:ext cx="3492500" cy="220663"/>
          </a:xfrm>
        </p:spPr>
        <p:txBody>
          <a:bodyPr lIns="0" bIns="0" anchor="b" anchorCtr="0">
            <a:noAutofit/>
          </a:bodyPr>
          <a:lstStyle>
            <a:lvl1pPr marL="0" indent="0">
              <a:buFontTx/>
              <a:buNone/>
              <a:defRPr sz="1200" b="0"/>
            </a:lvl1pPr>
          </a:lstStyle>
          <a:p>
            <a:pPr lvl="0"/>
            <a:endParaRPr lang="fi-FI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F759D64-1364-9B4A-913B-9AD87899EF31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96938" y="2798763"/>
            <a:ext cx="10515600" cy="3694112"/>
          </a:xfrm>
        </p:spPr>
        <p:txBody>
          <a:bodyPr/>
          <a:lstStyle/>
          <a:p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064075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D62816-BB75-CA4E-BC70-2AFA647A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321" y="1754884"/>
            <a:ext cx="869383" cy="711313"/>
          </a:xfrm>
          <a:prstGeom prst="rect">
            <a:avLst/>
          </a:prstGeom>
        </p:spPr>
      </p:pic>
      <p:sp>
        <p:nvSpPr>
          <p:cNvPr id="9" name="Tekstin paikkamerkki 10">
            <a:extLst>
              <a:ext uri="{FF2B5EF4-FFF2-40B4-BE49-F238E27FC236}">
                <a16:creationId xmlns:a16="http://schemas.microsoft.com/office/drawing/2014/main" id="{92F8974B-6345-3347-8050-607169C22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321" y="2906204"/>
            <a:ext cx="6111621" cy="1085223"/>
          </a:xfrm>
        </p:spPr>
        <p:txBody>
          <a:bodyPr tIns="10800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/>
            </a:lvl1pPr>
          </a:lstStyle>
          <a:p>
            <a:pPr lvl="0"/>
            <a:endParaRPr lang="fi-FI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28374634-A5A3-5241-944D-B72B978EC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2321" y="4160128"/>
            <a:ext cx="6111621" cy="1085223"/>
          </a:xfrm>
        </p:spPr>
        <p:txBody>
          <a:bodyPr tIns="10800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500" b="0"/>
            </a:lvl1pPr>
          </a:lstStyle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1394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D62816-BB75-CA4E-BC70-2AFA647A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175" y="2586777"/>
            <a:ext cx="869383" cy="711313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7E1C3E8-BDE9-6A49-85BA-550376CCB48B}"/>
              </a:ext>
            </a:extLst>
          </p:cNvPr>
          <p:cNvSpPr txBox="1"/>
          <p:nvPr userDrawn="1"/>
        </p:nvSpPr>
        <p:spPr>
          <a:xfrm>
            <a:off x="1019175" y="4592791"/>
            <a:ext cx="4815840" cy="268793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endParaRPr lang="fi-FI" sz="1500" baseline="0"/>
          </a:p>
        </p:txBody>
      </p:sp>
      <p:sp>
        <p:nvSpPr>
          <p:cNvPr id="9" name="Tekstin paikkamerkki 10">
            <a:extLst>
              <a:ext uri="{FF2B5EF4-FFF2-40B4-BE49-F238E27FC236}">
                <a16:creationId xmlns:a16="http://schemas.microsoft.com/office/drawing/2014/main" id="{92F8974B-6345-3347-8050-607169C22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321" y="3298090"/>
            <a:ext cx="6111621" cy="1085223"/>
          </a:xfrm>
        </p:spPr>
        <p:txBody>
          <a:bodyPr tIns="10800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/>
            </a:lvl1pPr>
          </a:lstStyle>
          <a:p>
            <a:pPr lvl="0"/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84911E18-B2A8-B54D-A3A9-A88F62AFA8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2320" y="4535433"/>
            <a:ext cx="6111621" cy="1085223"/>
          </a:xfrm>
        </p:spPr>
        <p:txBody>
          <a:bodyPr tIns="10800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500" b="0"/>
            </a:lvl1pPr>
          </a:lstStyle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2510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825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FB7551AB-D8DF-3A46-98D7-FD00A24F3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7916" y="3429000"/>
            <a:ext cx="7201941" cy="589946"/>
          </a:xfrm>
        </p:spPr>
        <p:txBody>
          <a:bodyPr wrap="none">
            <a:noAutofit/>
          </a:bodyPr>
          <a:lstStyle>
            <a:lvl1pPr>
              <a:defRPr/>
            </a:lvl1pPr>
          </a:lstStyle>
          <a:p>
            <a:r>
              <a:rPr lang="fi-FI" err="1"/>
              <a:t>presentation name</a:t>
            </a:r>
            <a:endParaRPr lang="fi-FI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CAE96DE-E366-FC45-AAE3-280E40FB56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916" y="4018946"/>
            <a:ext cx="6984227" cy="857854"/>
          </a:xfrm>
        </p:spPr>
        <p:txBody>
          <a:bodyPr lIns="108000">
            <a:normAutofit/>
          </a:bodyPr>
          <a:lstStyle>
            <a:lvl1pPr marL="0" indent="0">
              <a:buNone/>
              <a:defRPr sz="1500" baseline="0"/>
            </a:lvl1pPr>
          </a:lstStyle>
          <a:p>
            <a:pPr lvl="0"/>
            <a:r>
              <a:rPr lang="fi-FI"/>
              <a:t>Subtitle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AC66544D-4E64-CA46-BFF3-E88D268B3E35}"/>
              </a:ext>
            </a:extLst>
          </p:cNvPr>
          <p:cNvSpPr/>
          <p:nvPr userDrawn="1"/>
        </p:nvSpPr>
        <p:spPr>
          <a:xfrm>
            <a:off x="1019175" y="3117038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n paikkamerkki 10">
            <a:extLst>
              <a:ext uri="{FF2B5EF4-FFF2-40B4-BE49-F238E27FC236}">
                <a16:creationId xmlns:a16="http://schemas.microsoft.com/office/drawing/2014/main" id="{FF492EFE-5B1E-104C-841C-28BAEC6E4C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7916" y="4999968"/>
            <a:ext cx="6984227" cy="857854"/>
          </a:xfrm>
        </p:spPr>
        <p:txBody>
          <a:bodyPr lIns="108000">
            <a:normAutofit/>
          </a:bodyPr>
          <a:lstStyle>
            <a:lvl1pPr marL="0" indent="0">
              <a:lnSpc>
                <a:spcPts val="1000"/>
              </a:lnSpc>
              <a:buNone/>
              <a:defRPr sz="1200" b="0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fi-FI"/>
              <a:t>Name</a:t>
            </a:r>
          </a:p>
          <a:p>
            <a:pPr lvl="0"/>
            <a:r>
              <a:rPr lang="fi-FI"/>
              <a:t>Title | Organisation</a:t>
            </a:r>
          </a:p>
          <a:p>
            <a:pPr lvl="0"/>
            <a:r>
              <a:rPr lang="fi-FI"/>
              <a:t>Contact</a:t>
            </a:r>
          </a:p>
        </p:txBody>
      </p:sp>
      <p:sp>
        <p:nvSpPr>
          <p:cNvPr id="16" name="Tekstin paikkamerkki 10">
            <a:extLst>
              <a:ext uri="{FF2B5EF4-FFF2-40B4-BE49-F238E27FC236}">
                <a16:creationId xmlns:a16="http://schemas.microsoft.com/office/drawing/2014/main" id="{037F49E4-C5C8-A341-BDE0-42D68A3DB7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9988" y="3067878"/>
            <a:ext cx="6298537" cy="176956"/>
          </a:xfrm>
        </p:spPr>
        <p:txBody>
          <a:bodyPr wrap="none" lIns="0" bIns="0" anchor="b" anchorCtr="0">
            <a:noAutofit/>
          </a:bodyPr>
          <a:lstStyle>
            <a:lvl1pPr marL="0" indent="0">
              <a:lnSpc>
                <a:spcPts val="1000"/>
              </a:lnSpc>
              <a:buNone/>
              <a:defRPr sz="10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fi-FI"/>
              <a:t>event and date</a:t>
            </a:r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1D1A91F1-B34F-4D49-9F7E-2973B78444F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550210" y="2715859"/>
            <a:ext cx="2265265" cy="224802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394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D62816-BB75-CA4E-BC70-2AFA647A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7067" y="1233001"/>
            <a:ext cx="869383" cy="711313"/>
          </a:xfrm>
          <a:prstGeom prst="rect">
            <a:avLst/>
          </a:prstGeom>
        </p:spPr>
      </p:pic>
      <p:sp>
        <p:nvSpPr>
          <p:cNvPr id="9" name="Tekstiruutu 13">
            <a:extLst>
              <a:ext uri="{FF2B5EF4-FFF2-40B4-BE49-F238E27FC236}">
                <a16:creationId xmlns:a16="http://schemas.microsoft.com/office/drawing/2014/main" id="{D6BCEB57-A04E-F044-922A-38F9D819B88A}"/>
              </a:ext>
            </a:extLst>
          </p:cNvPr>
          <p:cNvSpPr txBox="1"/>
          <p:nvPr userDrawn="1"/>
        </p:nvSpPr>
        <p:spPr>
          <a:xfrm>
            <a:off x="1447067" y="2291346"/>
            <a:ext cx="5347758" cy="1750374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r>
              <a:rPr lang="en-GB" sz="15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Clean energy, water and air are life-giving resources for which we at LUT University seek new solutions with our expertise in technology and business.</a:t>
            </a:r>
          </a:p>
          <a:p>
            <a:endParaRPr lang="en-GB" sz="15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5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help society and businesses in their sustainable renewal. Our international community consists of 6500 members.</a:t>
            </a:r>
            <a:br>
              <a:rPr lang="en-GB" sz="15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5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campuses are in Lappeenranta and Lahti, Finland.</a:t>
            </a:r>
          </a:p>
        </p:txBody>
      </p:sp>
    </p:spTree>
    <p:extLst>
      <p:ext uri="{BB962C8B-B14F-4D97-AF65-F5344CB8AC3E}">
        <p14:creationId xmlns:p14="http://schemas.microsoft.com/office/powerpoint/2010/main" val="442393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ED62816-BB75-CA4E-BC70-2AFA647A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75" y="862650"/>
            <a:ext cx="869383" cy="711313"/>
          </a:xfrm>
          <a:prstGeom prst="rect">
            <a:avLst/>
          </a:prstGeom>
        </p:spPr>
      </p:pic>
      <p:sp>
        <p:nvSpPr>
          <p:cNvPr id="6" name="Tekstiruutu 13">
            <a:extLst>
              <a:ext uri="{FF2B5EF4-FFF2-40B4-BE49-F238E27FC236}">
                <a16:creationId xmlns:a16="http://schemas.microsoft.com/office/drawing/2014/main" id="{356E3FCE-4EA8-2447-B93E-D112AFEEDC7F}"/>
              </a:ext>
            </a:extLst>
          </p:cNvPr>
          <p:cNvSpPr txBox="1"/>
          <p:nvPr userDrawn="1"/>
        </p:nvSpPr>
        <p:spPr>
          <a:xfrm>
            <a:off x="1019175" y="1864893"/>
            <a:ext cx="5347758" cy="1750374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r>
              <a:rPr lang="en-GB" sz="15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Clean energy, water and air are life-giving resources for which we at LUT University seek new solutions with our expertise in technology and business.</a:t>
            </a:r>
          </a:p>
          <a:p>
            <a:endParaRPr lang="en-GB" sz="15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5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help society and businesses in their sustainable renewal. Our international community consists of 6500 members.</a:t>
            </a:r>
            <a:br>
              <a:rPr lang="en-GB" sz="15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5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campuses are in Lappeenranta and Lahti, Finland.</a:t>
            </a:r>
          </a:p>
        </p:txBody>
      </p:sp>
    </p:spTree>
    <p:extLst>
      <p:ext uri="{BB962C8B-B14F-4D97-AF65-F5344CB8AC3E}">
        <p14:creationId xmlns:p14="http://schemas.microsoft.com/office/powerpoint/2010/main" val="45851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rategy - 1. 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4ABAA-AB16-B04C-B98E-9E27895831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17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rategy - 2. System Ear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614182-D5C1-E944-9EA0-91716C06A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6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rategy - 3. Scientific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67412B-1598-9A40-92FC-C9ECFD8C73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7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Strategy - 3. Scientific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EC0C52-5F1A-2B40-8056-3360BCE90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0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Kuva, joka sisältää kohteen istuminen, pöytä, kannettava, musta&#10;&#10;Kuvaus luotu automaattisesti">
            <a:extLst>
              <a:ext uri="{FF2B5EF4-FFF2-40B4-BE49-F238E27FC236}">
                <a16:creationId xmlns:a16="http://schemas.microsoft.com/office/drawing/2014/main" id="{146A491B-636F-3E44-8966-7CF5322CBC7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25460"/>
            <a:ext cx="12192000" cy="685165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737077E-75BF-2D47-8119-523F6C5BD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84955"/>
            <a:ext cx="10515600" cy="468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1C5B255-5C87-0C4B-8515-13ADB9718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F7931C4-CCCE-1249-9F24-0D4D6E5E1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48D3B-1FF9-624C-8C50-0B4815CF6181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4D7171AA-1D90-B440-8FE9-4E47D7ED058C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ADFCFECA-7C74-4A44-BBAD-3D9B2F6E6DDF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7657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50" r:id="rId3"/>
    <p:sldLayoutId id="2147483654" r:id="rId4"/>
    <p:sldLayoutId id="2147483668" r:id="rId5"/>
    <p:sldLayoutId id="2147483655" r:id="rId6"/>
    <p:sldLayoutId id="2147483672" r:id="rId7"/>
    <p:sldLayoutId id="2147483673" r:id="rId8"/>
    <p:sldLayoutId id="2147483678" r:id="rId9"/>
    <p:sldLayoutId id="2147483674" r:id="rId10"/>
    <p:sldLayoutId id="2147483665" r:id="rId11"/>
    <p:sldLayoutId id="2147483664" r:id="rId12"/>
    <p:sldLayoutId id="2147483660" r:id="rId13"/>
    <p:sldLayoutId id="2147483661" r:id="rId14"/>
    <p:sldLayoutId id="2147483662" r:id="rId15"/>
    <p:sldLayoutId id="2147483663" r:id="rId16"/>
    <p:sldLayoutId id="2147483649" r:id="rId17"/>
    <p:sldLayoutId id="2147483677" r:id="rId18"/>
    <p:sldLayoutId id="2147483676" r:id="rId19"/>
    <p:sldLayoutId id="2147483679" r:id="rId20"/>
    <p:sldLayoutId id="2147483680" r:id="rId21"/>
    <p:sldLayoutId id="2147483666" r:id="rId22"/>
    <p:sldLayoutId id="2147483667" r:id="rId23"/>
    <p:sldLayoutId id="214748367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3B900"/>
        </a:buClr>
        <a:buSzPct val="100000"/>
        <a:buFontTx/>
        <a:buBlip>
          <a:blip r:embed="rId28"/>
        </a:buBlip>
        <a:defRPr sz="15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50.png"/><Relationship Id="rId7" Type="http://schemas.openxmlformats.org/officeDocument/2006/relationships/image" Target="../media/image39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0.png"/><Relationship Id="rId11" Type="http://schemas.openxmlformats.org/officeDocument/2006/relationships/image" Target="../media/image45.JPG"/><Relationship Id="rId5" Type="http://schemas.openxmlformats.org/officeDocument/2006/relationships/image" Target="../media/image370.png"/><Relationship Id="rId10" Type="http://schemas.openxmlformats.org/officeDocument/2006/relationships/image" Target="../media/image42.png"/><Relationship Id="rId4" Type="http://schemas.openxmlformats.org/officeDocument/2006/relationships/image" Target="../media/image360.png"/><Relationship Id="rId9" Type="http://schemas.openxmlformats.org/officeDocument/2006/relationships/image" Target="../media/image4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4.jpg"/><Relationship Id="rId2" Type="http://schemas.openxmlformats.org/officeDocument/2006/relationships/hyperlink" Target="mailto:syeomans@schulich.yorku.ca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3.jpg"/><Relationship Id="rId4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g"/><Relationship Id="rId5" Type="http://schemas.openxmlformats.org/officeDocument/2006/relationships/image" Target="../media/image27.jpg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image" Target="../media/image91.gif"/><Relationship Id="rId7" Type="http://schemas.openxmlformats.org/officeDocument/2006/relationships/image" Target="../media/image92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syeomans@schulich.yorku.ca" TargetMode="External"/><Relationship Id="rId11" Type="http://schemas.openxmlformats.org/officeDocument/2006/relationships/image" Target="../media/image96.gif"/><Relationship Id="rId5" Type="http://schemas.openxmlformats.org/officeDocument/2006/relationships/image" Target="../media/image25.gif"/><Relationship Id="rId10" Type="http://schemas.openxmlformats.org/officeDocument/2006/relationships/image" Target="../media/image95.gif"/><Relationship Id="rId4" Type="http://schemas.openxmlformats.org/officeDocument/2006/relationships/hyperlink" Target="mailto:Mariia.Kozlova@lut.fi" TargetMode="External"/><Relationship Id="rId9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5A0E581-CDE5-C95C-D6BF-75071B28AA7B}"/>
              </a:ext>
            </a:extLst>
          </p:cNvPr>
          <p:cNvSpPr txBox="1">
            <a:spLocks/>
          </p:cNvSpPr>
          <p:nvPr/>
        </p:nvSpPr>
        <p:spPr>
          <a:xfrm>
            <a:off x="356544" y="997463"/>
            <a:ext cx="10483733" cy="5726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400" dirty="0"/>
              <a:t>A well-known scientist (some say it was Bertrand Russell) once gave a public lecture on astronomy. </a:t>
            </a:r>
            <a:br>
              <a:rPr lang="en-CA" sz="2400" dirty="0"/>
            </a:br>
            <a:br>
              <a:rPr lang="en-CA" sz="2400" dirty="0"/>
            </a:br>
            <a:r>
              <a:rPr lang="en-CA" sz="2400" dirty="0"/>
              <a:t>He described how the earth orbits around the sun and how the sun, in turn, orbits around the centre of a vast collection of stars called our galaxy. </a:t>
            </a:r>
            <a:br>
              <a:rPr lang="en-CA" sz="2400" dirty="0"/>
            </a:br>
            <a:br>
              <a:rPr lang="en-CA" sz="2400" dirty="0"/>
            </a:br>
            <a:r>
              <a:rPr lang="en-CA" sz="2400" dirty="0"/>
              <a:t>At the end of the lecture, a little old lady at the back of the room got up and said: "</a:t>
            </a:r>
            <a:r>
              <a:rPr lang="en-CA" sz="2400" b="1" i="1" dirty="0">
                <a:solidFill>
                  <a:srgbClr val="FFFF00"/>
                </a:solidFill>
              </a:rPr>
              <a:t>What you have told us is rubbish. The world is really a flat plate supported on the back of a giant tortoise</a:t>
            </a:r>
            <a:r>
              <a:rPr lang="en-CA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r>
              <a:rPr lang="en-CA" sz="2400" dirty="0"/>
              <a:t>" </a:t>
            </a:r>
            <a:br>
              <a:rPr lang="en-CA" sz="2400" dirty="0"/>
            </a:br>
            <a:br>
              <a:rPr lang="en-CA" sz="2400" dirty="0"/>
            </a:br>
            <a:r>
              <a:rPr lang="en-CA" sz="2400" dirty="0"/>
              <a:t>The scientist gave a superior smile before replying, </a:t>
            </a:r>
            <a:br>
              <a:rPr lang="en-CA" sz="2400" dirty="0"/>
            </a:br>
            <a:r>
              <a:rPr lang="en-CA" sz="2400" dirty="0"/>
              <a:t>"</a:t>
            </a:r>
            <a:r>
              <a:rPr lang="en-CA" sz="24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is the tortoise standing on?</a:t>
            </a:r>
            <a:r>
              <a:rPr lang="en-CA" sz="2400" dirty="0"/>
              <a:t>" </a:t>
            </a:r>
            <a:br>
              <a:rPr lang="en-CA" sz="2400" dirty="0"/>
            </a:br>
            <a:br>
              <a:rPr lang="en-CA" sz="2400" dirty="0"/>
            </a:br>
            <a:r>
              <a:rPr lang="en-CA" sz="2400" dirty="0"/>
              <a:t>"</a:t>
            </a:r>
            <a:r>
              <a:rPr lang="en-CA" sz="2400" b="1" i="1" dirty="0">
                <a:solidFill>
                  <a:srgbClr val="FFFF00"/>
                </a:solidFill>
              </a:rPr>
              <a:t>You're very clever, young man, very clever</a:t>
            </a:r>
            <a:r>
              <a:rPr lang="en-CA" sz="2400" dirty="0"/>
              <a:t>," said the old lady. </a:t>
            </a:r>
            <a:br>
              <a:rPr lang="en-CA" sz="2400" dirty="0"/>
            </a:br>
            <a:r>
              <a:rPr lang="en-CA" sz="2400" dirty="0"/>
              <a:t>"</a:t>
            </a:r>
            <a:r>
              <a:rPr lang="en-CA" sz="3200" b="1" i="1" dirty="0">
                <a:solidFill>
                  <a:srgbClr val="FFFF00"/>
                </a:solidFill>
              </a:rPr>
              <a:t>BUT IT'S </a:t>
            </a:r>
            <a:r>
              <a:rPr lang="en-CA" sz="3200" b="1" i="1" u="sng" dirty="0">
                <a:solidFill>
                  <a:srgbClr val="FF00FF"/>
                </a:solidFill>
              </a:rPr>
              <a:t>TURTLES ALL THE WAY DOWN</a:t>
            </a:r>
            <a:r>
              <a:rPr lang="en-CA" sz="2800" b="1" i="1" dirty="0">
                <a:solidFill>
                  <a:srgbClr val="FFFF00"/>
                </a:solidFill>
              </a:rPr>
              <a:t>!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/>
              <a:t>"	</a:t>
            </a:r>
            <a:br>
              <a:rPr lang="en-CA" sz="2400" dirty="0"/>
            </a:br>
            <a:r>
              <a:rPr lang="en-CA" sz="2400" dirty="0"/>
              <a:t>			</a:t>
            </a:r>
            <a:br>
              <a:rPr lang="en-CA" sz="2400" dirty="0"/>
            </a:br>
            <a:r>
              <a:rPr lang="en-CA" sz="2400" dirty="0"/>
              <a:t>- </a:t>
            </a:r>
            <a:r>
              <a:rPr lang="en-CA" sz="2000" b="1" dirty="0">
                <a:solidFill>
                  <a:srgbClr val="FF0000"/>
                </a:solidFill>
              </a:rPr>
              <a:t>Stephen Hawking</a:t>
            </a:r>
            <a:r>
              <a:rPr lang="en-CA" sz="2000" dirty="0"/>
              <a:t>, </a:t>
            </a:r>
            <a:r>
              <a:rPr lang="en-CA" sz="2000" i="1" dirty="0"/>
              <a:t>A Brief History of Time</a:t>
            </a:r>
            <a:r>
              <a:rPr lang="en-CA" sz="2000" dirty="0"/>
              <a:t>, 1988</a:t>
            </a:r>
            <a:endParaRPr lang="en-CA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A0BC3-DFA1-B8F8-78A7-118705173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632" y="4389120"/>
            <a:ext cx="1700075" cy="23352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92EE06-0CE2-71F9-E9C0-A3CC55BBD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44" y="138495"/>
            <a:ext cx="677727" cy="677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8C6546-4274-E618-808D-6C547BCF2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7728" y="209051"/>
            <a:ext cx="677728" cy="67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14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347327-BBE2-4A26-9E4E-CC54BBAF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8" y="1870207"/>
            <a:ext cx="11953460" cy="468479"/>
          </a:xfrm>
        </p:spPr>
        <p:txBody>
          <a:bodyPr>
            <a:normAutofit fontScale="90000"/>
          </a:bodyPr>
          <a:lstStyle/>
          <a:p>
            <a:r>
              <a:rPr lang="en-CA" dirty="0"/>
              <a:t>simple binning indices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E6F806D-2E56-4C3A-845A-83645EA54559}"/>
              </a:ext>
            </a:extLst>
          </p:cNvPr>
          <p:cNvSpPr txBox="1">
            <a:spLocks/>
          </p:cNvSpPr>
          <p:nvPr/>
        </p:nvSpPr>
        <p:spPr>
          <a:xfrm>
            <a:off x="578977" y="2632101"/>
            <a:ext cx="11480501" cy="4086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b="1" dirty="0">
                <a:solidFill>
                  <a:srgbClr val="FFFF00"/>
                </a:solidFill>
              </a:rPr>
              <a:t>First-order</a:t>
            </a:r>
            <a:r>
              <a:rPr lang="en-CA" sz="2400" b="1" dirty="0"/>
              <a:t> indices</a:t>
            </a:r>
            <a:br>
              <a:rPr lang="en-CA" sz="2400" b="1" dirty="0"/>
            </a:br>
            <a:r>
              <a:rPr lang="en-CA" sz="2400" b="1" dirty="0"/>
              <a:t>	- Influence measure [0,1]</a:t>
            </a:r>
          </a:p>
          <a:p>
            <a:endParaRPr lang="en-CA" sz="2400" b="1" dirty="0"/>
          </a:p>
          <a:p>
            <a:r>
              <a:rPr lang="en-CA" sz="2400" b="1" dirty="0">
                <a:solidFill>
                  <a:srgbClr val="FFFF00"/>
                </a:solidFill>
              </a:rPr>
              <a:t>Second-order</a:t>
            </a:r>
            <a:r>
              <a:rPr lang="en-CA" sz="2400" b="1" dirty="0"/>
              <a:t> indices</a:t>
            </a:r>
            <a:br>
              <a:rPr lang="en-CA" sz="2400" b="1" dirty="0"/>
            </a:br>
            <a:r>
              <a:rPr lang="en-CA" sz="2400" b="1" dirty="0"/>
              <a:t>	- Influence range [-1,1]</a:t>
            </a:r>
            <a:br>
              <a:rPr lang="en-CA" sz="2400" b="1" dirty="0"/>
            </a:br>
            <a:r>
              <a:rPr lang="en-CA" sz="2400" b="1" dirty="0"/>
              <a:t>		- Positive  ~ interaction</a:t>
            </a:r>
            <a:br>
              <a:rPr lang="en-CA" sz="2400" b="1" dirty="0"/>
            </a:br>
            <a:r>
              <a:rPr lang="en-CA" sz="2400" b="1" dirty="0"/>
              <a:t>		- Negative ~ correlation</a:t>
            </a:r>
          </a:p>
          <a:p>
            <a:pPr marL="0" indent="0">
              <a:buNone/>
            </a:pPr>
            <a:endParaRPr lang="en-CA" sz="2400" b="1" dirty="0"/>
          </a:p>
          <a:p>
            <a:r>
              <a:rPr lang="en-CA" sz="2400" b="1" dirty="0">
                <a:solidFill>
                  <a:srgbClr val="FFFF00"/>
                </a:solidFill>
              </a:rPr>
              <a:t>Combined</a:t>
            </a:r>
            <a:r>
              <a:rPr lang="en-CA" sz="2400" b="1" dirty="0"/>
              <a:t> first-order/second-order indices</a:t>
            </a:r>
            <a:endParaRPr lang="en-CA" sz="2400" dirty="0"/>
          </a:p>
          <a:p>
            <a:endParaRPr lang="en-CA" sz="2400" dirty="0"/>
          </a:p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F9186-C009-3E9A-7AAF-7C1E016AFDA2}"/>
              </a:ext>
            </a:extLst>
          </p:cNvPr>
          <p:cNvSpPr txBox="1"/>
          <p:nvPr/>
        </p:nvSpPr>
        <p:spPr>
          <a:xfrm>
            <a:off x="281101" y="6396335"/>
            <a:ext cx="11603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Kozlova</a:t>
            </a:r>
            <a:r>
              <a:rPr lang="fr-FR" sz="1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‘</a:t>
            </a:r>
            <a:r>
              <a:rPr lang="en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Binning Algorithm and SimDec Visualization for Comprehensive Sensitivity Analysis of Complex Computational Models’</a:t>
            </a:r>
            <a:r>
              <a:rPr lang="fr-FR" sz="1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Environmental Informatics Letters</a:t>
            </a:r>
            <a:r>
              <a:rPr lang="en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13, 1, 38-56, </a:t>
            </a:r>
            <a:r>
              <a:rPr lang="fr-FR" sz="1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C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A2299-9C25-6485-F2C6-EEB3BF979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294" y="526451"/>
            <a:ext cx="6448184" cy="36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2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347327-BBE2-4A26-9E4E-CC54BBAF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870207"/>
            <a:ext cx="11979965" cy="4684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Combined</a:t>
            </a:r>
            <a:r>
              <a:rPr lang="en-US" dirty="0"/>
              <a:t> simple Binning Index</a:t>
            </a:r>
            <a:r>
              <a:rPr lang="en-CA" sz="3600" dirty="0"/>
              <a:t> for each variable 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952D2AD-256E-480A-77B6-F576A5D2335B}"/>
              </a:ext>
            </a:extLst>
          </p:cNvPr>
          <p:cNvSpPr txBox="1">
            <a:spLocks/>
          </p:cNvSpPr>
          <p:nvPr/>
        </p:nvSpPr>
        <p:spPr>
          <a:xfrm>
            <a:off x="212035" y="2565840"/>
            <a:ext cx="11728174" cy="4126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b="1" i="1" dirty="0">
                <a:solidFill>
                  <a:srgbClr val="FFFF00"/>
                </a:solidFill>
              </a:rPr>
              <a:t>S</a:t>
            </a:r>
            <a:r>
              <a:rPr lang="en-CA" sz="1800" b="1" i="1" dirty="0">
                <a:solidFill>
                  <a:srgbClr val="FFFF00"/>
                </a:solidFill>
              </a:rPr>
              <a:t>combinedXi</a:t>
            </a:r>
            <a:r>
              <a:rPr lang="en-CA" sz="2400" dirty="0"/>
              <a:t> aggregates all existing effects in a model</a:t>
            </a:r>
          </a:p>
          <a:p>
            <a:endParaRPr lang="en-CA" sz="2400" dirty="0"/>
          </a:p>
          <a:p>
            <a:r>
              <a:rPr lang="en-CA" sz="2400" b="1" dirty="0">
                <a:solidFill>
                  <a:srgbClr val="FFFF00"/>
                </a:solidFill>
              </a:rPr>
              <a:t>A value equal to 1 </a:t>
            </a:r>
            <a:r>
              <a:rPr lang="en-CA" sz="2400" dirty="0"/>
              <a:t>indicates entire variability of the output variable is explained</a:t>
            </a:r>
          </a:p>
          <a:p>
            <a:endParaRPr lang="en-CA" sz="2400" dirty="0"/>
          </a:p>
          <a:p>
            <a:r>
              <a:rPr lang="en-CA" sz="2400" dirty="0"/>
              <a:t>Sum of combined effects can be different from 1 in complex models </a:t>
            </a:r>
            <a:br>
              <a:rPr lang="en-CA" sz="2400" dirty="0"/>
            </a:br>
            <a:r>
              <a:rPr lang="en-CA" sz="2400" dirty="0"/>
              <a:t>	- when </a:t>
            </a:r>
            <a:r>
              <a:rPr lang="en-CA" sz="24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higher-order interactions </a:t>
            </a:r>
            <a:r>
              <a:rPr lang="en-CA" sz="2400" dirty="0"/>
              <a:t>or </a:t>
            </a:r>
            <a:r>
              <a:rPr lang="en-CA" sz="24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correlations</a:t>
            </a:r>
            <a:r>
              <a:rPr lang="en-CA" sz="2400" dirty="0"/>
              <a:t> are present</a:t>
            </a:r>
          </a:p>
          <a:p>
            <a:endParaRPr lang="en-CA" sz="2400" dirty="0"/>
          </a:p>
          <a:p>
            <a:r>
              <a:rPr lang="en-CA" sz="2400" dirty="0"/>
              <a:t>Enables identification of </a:t>
            </a:r>
            <a:r>
              <a:rPr lang="en-CA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influential variables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15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42E296-CE05-BA63-6EBD-082E0AFC3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443" y="315402"/>
            <a:ext cx="3180522" cy="17890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C347327-BBE2-4A26-9E4E-CC54BBAF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870207"/>
            <a:ext cx="11979965" cy="468479"/>
          </a:xfrm>
        </p:spPr>
        <p:txBody>
          <a:bodyPr>
            <a:normAutofit fontScale="90000"/>
          </a:bodyPr>
          <a:lstStyle/>
          <a:p>
            <a:r>
              <a:rPr lang="en-CA" dirty="0"/>
              <a:t>simple binning vs </a:t>
            </a:r>
            <a:r>
              <a:rPr lang="en-CA" sz="3600" dirty="0"/>
              <a:t>Sobol’ + Shapley</a:t>
            </a:r>
            <a:r>
              <a:rPr lang="en-CA" dirty="0"/>
              <a:t> 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952D2AD-256E-480A-77B6-F576A5D2335B}"/>
              </a:ext>
            </a:extLst>
          </p:cNvPr>
          <p:cNvSpPr txBox="1">
            <a:spLocks/>
          </p:cNvSpPr>
          <p:nvPr/>
        </p:nvSpPr>
        <p:spPr>
          <a:xfrm>
            <a:off x="212035" y="2469313"/>
            <a:ext cx="10522226" cy="3388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3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b="1" u="sng" dirty="0">
                <a:solidFill>
                  <a:srgbClr val="FFFF00"/>
                </a:solidFill>
              </a:rPr>
              <a:t>EASIER</a:t>
            </a:r>
            <a:r>
              <a:rPr lang="en-CA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to calculate</a:t>
            </a:r>
            <a:br>
              <a:rPr lang="en-CA" sz="2400" dirty="0"/>
            </a:br>
            <a:r>
              <a:rPr lang="en-CA" sz="2400" dirty="0"/>
              <a:t>			- fewer calculations</a:t>
            </a:r>
            <a:br>
              <a:rPr lang="en-CA" sz="2400" dirty="0"/>
            </a:br>
            <a:r>
              <a:rPr lang="en-CA" sz="2400" dirty="0"/>
              <a:t>			- less data </a:t>
            </a:r>
            <a:br>
              <a:rPr lang="en-CA" sz="2400" dirty="0"/>
            </a:br>
            <a:r>
              <a:rPr lang="en-CA" sz="2400" dirty="0"/>
              <a:t>			- fewer simulation iterations</a:t>
            </a:r>
          </a:p>
          <a:p>
            <a:endParaRPr lang="en-CA" sz="2400" dirty="0"/>
          </a:p>
          <a:p>
            <a:r>
              <a:rPr lang="en-CA" sz="2400" b="1" u="sng" dirty="0">
                <a:solidFill>
                  <a:srgbClr val="FFFF00"/>
                </a:solidFill>
              </a:rPr>
              <a:t>NO CONFOUNDING</a:t>
            </a:r>
            <a:r>
              <a:rPr lang="en-CA" sz="2400" dirty="0"/>
              <a:t> </a:t>
            </a:r>
            <a:br>
              <a:rPr lang="en-CA" sz="2400" dirty="0"/>
            </a:br>
            <a:r>
              <a:rPr lang="en-CA" sz="2400" dirty="0"/>
              <a:t>			- interaction &amp; correlation</a:t>
            </a:r>
          </a:p>
          <a:p>
            <a:endParaRPr lang="en-CA" sz="2400" dirty="0"/>
          </a:p>
          <a:p>
            <a:r>
              <a:rPr lang="en-CA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Lower range </a:t>
            </a:r>
            <a:r>
              <a:rPr lang="en-CA" sz="2400" b="1" u="sng" dirty="0">
                <a:solidFill>
                  <a:srgbClr val="FFFF00"/>
                </a:solidFill>
              </a:rPr>
              <a:t>“VARIABILITY”</a:t>
            </a:r>
            <a:r>
              <a:rPr lang="en-CA" sz="2400" dirty="0"/>
              <a:t> </a:t>
            </a:r>
            <a:br>
              <a:rPr lang="en-CA" sz="2400" dirty="0"/>
            </a:br>
            <a:r>
              <a:rPr lang="en-CA" sz="2400" dirty="0"/>
              <a:t>			- of calculated measures</a:t>
            </a:r>
            <a:endParaRPr lang="en-CA" sz="2400" b="1" u="sng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C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B559DC-D950-7902-49FC-013D8E7F5BE5}"/>
              </a:ext>
            </a:extLst>
          </p:cNvPr>
          <p:cNvSpPr txBox="1"/>
          <p:nvPr/>
        </p:nvSpPr>
        <p:spPr>
          <a:xfrm>
            <a:off x="281101" y="6396335"/>
            <a:ext cx="11603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Kozlova</a:t>
            </a:r>
            <a:r>
              <a:rPr lang="fr-FR" sz="1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‘</a:t>
            </a:r>
            <a:r>
              <a:rPr lang="en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Binning Algorithm and SimDec Visualization for Comprehensive Sensitivity Analysis of Complex Computational Models’</a:t>
            </a:r>
            <a:r>
              <a:rPr lang="fr-FR" sz="1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Environmental Informatics Letters</a:t>
            </a:r>
            <a:r>
              <a:rPr lang="en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13, 1, 38-56, </a:t>
            </a:r>
            <a:r>
              <a:rPr lang="fr-FR" sz="1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C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93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347327-BBE2-4A26-9E4E-CC54BBAF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8838"/>
            <a:ext cx="12192000" cy="468479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/>
              <a:t>“</a:t>
            </a:r>
            <a:r>
              <a:rPr lang="en-US" dirty="0">
                <a:solidFill>
                  <a:srgbClr val="FFFF00"/>
                </a:solidFill>
              </a:rPr>
              <a:t>variability</a:t>
            </a:r>
            <a:r>
              <a:rPr lang="en-US" b="0" dirty="0"/>
              <a:t>”</a:t>
            </a:r>
            <a:r>
              <a:rPr lang="en-US" dirty="0"/>
              <a:t> of Simple binning vs Sobol’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9B1F4A-1BD2-C5EB-DC41-6E258DE2A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581" y="1527317"/>
            <a:ext cx="7278837" cy="5171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560CC-3D01-CC3B-AE33-70E4E948D0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03" b="6817"/>
          <a:stretch>
            <a:fillRect/>
          </a:stretch>
        </p:blipFill>
        <p:spPr>
          <a:xfrm>
            <a:off x="10453165" y="1763803"/>
            <a:ext cx="1323127" cy="1899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950858-8AE3-38DA-82A6-130882FF72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169" r="1786" b="6304"/>
          <a:stretch>
            <a:fillRect/>
          </a:stretch>
        </p:blipFill>
        <p:spPr>
          <a:xfrm>
            <a:off x="415708" y="1761556"/>
            <a:ext cx="1054086" cy="1233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7DDFFC-EC23-C41C-0A12-5619C74884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639" b="6304"/>
          <a:stretch>
            <a:fillRect/>
          </a:stretch>
        </p:blipFill>
        <p:spPr>
          <a:xfrm>
            <a:off x="10605413" y="4565727"/>
            <a:ext cx="1018630" cy="123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70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6EF46-35AD-E7C2-A2EB-505EEBF43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3780F2B-A0FD-3B60-F4C8-41862793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110354"/>
            <a:ext cx="11979965" cy="4684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Simple binning with different </a:t>
            </a:r>
            <a:r>
              <a:rPr lang="en-US" dirty="0">
                <a:solidFill>
                  <a:srgbClr val="FFFF00"/>
                </a:solidFill>
              </a:rPr>
              <a:t>sampling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EB00E-A319-8DBF-2380-65ADA83EF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440" y="1578833"/>
            <a:ext cx="7693120" cy="50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14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587DFBE6-C22F-44F8-B222-B2CF07EAC83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70483" y="2041841"/>
              <a:ext cx="4120226" cy="212978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87553">
                      <a:extLst>
                        <a:ext uri="{9D8B030D-6E8A-4147-A177-3AD203B41FA5}">
                          <a16:colId xmlns:a16="http://schemas.microsoft.com/office/drawing/2014/main" val="3536623455"/>
                        </a:ext>
                      </a:extLst>
                    </a:gridCol>
                    <a:gridCol w="746331">
                      <a:extLst>
                        <a:ext uri="{9D8B030D-6E8A-4147-A177-3AD203B41FA5}">
                          <a16:colId xmlns:a16="http://schemas.microsoft.com/office/drawing/2014/main" val="866688497"/>
                        </a:ext>
                      </a:extLst>
                    </a:gridCol>
                    <a:gridCol w="1109349">
                      <a:extLst>
                        <a:ext uri="{9D8B030D-6E8A-4147-A177-3AD203B41FA5}">
                          <a16:colId xmlns:a16="http://schemas.microsoft.com/office/drawing/2014/main" val="3151810702"/>
                        </a:ext>
                      </a:extLst>
                    </a:gridCol>
                    <a:gridCol w="1176993">
                      <a:extLst>
                        <a:ext uri="{9D8B030D-6E8A-4147-A177-3AD203B41FA5}">
                          <a16:colId xmlns:a16="http://schemas.microsoft.com/office/drawing/2014/main" val="3456193150"/>
                        </a:ext>
                      </a:extLst>
                    </a:gridCol>
                  </a:tblGrid>
                  <a:tr h="374869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Variable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i-FI" sz="12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i-FI" sz="1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Range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State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</m:oMath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Boundary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</m:oMath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16878244"/>
                      </a:ext>
                    </a:extLst>
                  </a:tr>
                  <a:tr h="350984">
                    <a:tc rowSpan="3"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i-FI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fi-FI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i-FI" sz="1200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: 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oMath>
                            </m:oMathPara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3"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[0, 100]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11</m:t>
                                  </m:r>
                                </m:sub>
                              </m:sSub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 </m:t>
                              </m:r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Low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[0, 30)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789705030"/>
                      </a:ext>
                    </a:extLst>
                  </a:tr>
                  <a:tr h="350984">
                    <a:tc vMerge="1">
                      <a:txBody>
                        <a:bodyPr/>
                        <a:lstStyle/>
                        <a:p>
                          <a:endParaRPr lang="fi-FI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i-FI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12</m:t>
                                  </m:r>
                                </m:sub>
                              </m:sSub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 </m:t>
                              </m:r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Medium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[30, 60)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00381492"/>
                      </a:ext>
                    </a:extLst>
                  </a:tr>
                  <a:tr h="350984">
                    <a:tc vMerge="1">
                      <a:txBody>
                        <a:bodyPr/>
                        <a:lstStyle/>
                        <a:p>
                          <a:endParaRPr lang="fi-FI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fi-FI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13</m:t>
                                  </m:r>
                                </m:sub>
                              </m:sSub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 </m:t>
                              </m:r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[60, 100]</a:t>
                          </a:r>
                        </a:p>
                      </a:txBody>
                      <a:tcPr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6647823"/>
                      </a:ext>
                    </a:extLst>
                  </a:tr>
                  <a:tr h="350984">
                    <a:tc rowSpan="2"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i-FI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fi-FI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i-FI" sz="1200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: 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fi-FI" sz="12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 {</a:t>
                          </a:r>
                          <a:r>
                            <a:rPr lang="ru-RU" sz="12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12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,1</a:t>
                          </a:r>
                          <a:r>
                            <a:rPr lang="fi-FI" sz="12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}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21</m:t>
                                  </m:r>
                                </m:sub>
                              </m:sSub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 </m:t>
                              </m:r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True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</a:t>
                          </a:r>
                          <a:r>
                            <a:rPr lang="fi-FI" sz="12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{</a:t>
                          </a:r>
                          <a:r>
                            <a:rPr lang="en-US" sz="12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fi-FI" sz="12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}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55040297"/>
                      </a:ext>
                    </a:extLst>
                  </a:tr>
                  <a:tr h="350984">
                    <a:tc vMerge="1">
                      <a:txBody>
                        <a:bodyPr/>
                        <a:lstStyle/>
                        <a:p>
                          <a:endParaRPr lang="fi-FI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fi-FI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22</m:t>
                                  </m:r>
                                </m:sub>
                              </m:sSub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 </m:t>
                              </m:r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False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</a:t>
                          </a:r>
                          <a:r>
                            <a:rPr lang="fi-FI" sz="12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{</a:t>
                          </a:r>
                          <a:r>
                            <a:rPr lang="ru-RU" sz="12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fi-FI" sz="12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}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290216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587DFBE6-C22F-44F8-B222-B2CF07EAC8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3107758"/>
                  </p:ext>
                </p:extLst>
              </p:nvPr>
            </p:nvGraphicFramePr>
            <p:xfrm>
              <a:off x="1070483" y="2041841"/>
              <a:ext cx="4120226" cy="212978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87553">
                      <a:extLst>
                        <a:ext uri="{9D8B030D-6E8A-4147-A177-3AD203B41FA5}">
                          <a16:colId xmlns:a16="http://schemas.microsoft.com/office/drawing/2014/main" val="3536623455"/>
                        </a:ext>
                      </a:extLst>
                    </a:gridCol>
                    <a:gridCol w="746331">
                      <a:extLst>
                        <a:ext uri="{9D8B030D-6E8A-4147-A177-3AD203B41FA5}">
                          <a16:colId xmlns:a16="http://schemas.microsoft.com/office/drawing/2014/main" val="866688497"/>
                        </a:ext>
                      </a:extLst>
                    </a:gridCol>
                    <a:gridCol w="1109349">
                      <a:extLst>
                        <a:ext uri="{9D8B030D-6E8A-4147-A177-3AD203B41FA5}">
                          <a16:colId xmlns:a16="http://schemas.microsoft.com/office/drawing/2014/main" val="3151810702"/>
                        </a:ext>
                      </a:extLst>
                    </a:gridCol>
                    <a:gridCol w="1176993">
                      <a:extLst>
                        <a:ext uri="{9D8B030D-6E8A-4147-A177-3AD203B41FA5}">
                          <a16:colId xmlns:a16="http://schemas.microsoft.com/office/drawing/2014/main" val="3456193150"/>
                        </a:ext>
                      </a:extLst>
                    </a:gridCol>
                  </a:tblGrid>
                  <a:tr h="374869"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59" t="-4839" r="-280447" b="-46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Range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5027" t="-4839" r="-107650" b="-46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51295" t="-4839" r="-2073" b="-4693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6878244"/>
                      </a:ext>
                    </a:extLst>
                  </a:tr>
                  <a:tr h="350984">
                    <a:tc rowSpan="3"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59" t="-37572" r="-280447" b="-68208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l"/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[0, 100]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165027" t="-112069" r="-107650" b="-40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251295" t="-112069" r="-2073" b="-40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9705030"/>
                      </a:ext>
                    </a:extLst>
                  </a:tr>
                  <a:tr h="350984">
                    <a:tc vMerge="1">
                      <a:txBody>
                        <a:bodyPr/>
                        <a:lstStyle/>
                        <a:p>
                          <a:endParaRPr lang="fi-FI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i-FI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65027" t="-215789" r="-107650" b="-3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1295" t="-215789" r="-2073" b="-3087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00381492"/>
                      </a:ext>
                    </a:extLst>
                  </a:tr>
                  <a:tr h="350984">
                    <a:tc vMerge="1">
                      <a:txBody>
                        <a:bodyPr/>
                        <a:lstStyle/>
                        <a:p>
                          <a:endParaRPr lang="fi-FI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fi-FI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5027" t="-310345" r="-10765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 anchor="ctr"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51295" t="-310345" r="-2073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647823"/>
                      </a:ext>
                    </a:extLst>
                  </a:tr>
                  <a:tr h="350984">
                    <a:tc rowSpan="2"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559" t="-205172" r="-280447" b="-1724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fi-FI" sz="12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 {</a:t>
                          </a:r>
                          <a:r>
                            <a:rPr lang="ru-RU" sz="12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12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,1</a:t>
                          </a:r>
                          <a:r>
                            <a:rPr lang="fi-FI" sz="12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}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165027" t="-410345" r="-10765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251295" t="-410345" r="-2073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040297"/>
                      </a:ext>
                    </a:extLst>
                  </a:tr>
                  <a:tr h="350984">
                    <a:tc vMerge="1">
                      <a:txBody>
                        <a:bodyPr/>
                        <a:lstStyle/>
                        <a:p>
                          <a:endParaRPr lang="fi-FI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fi-FI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65027" t="-510345" r="-10765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1295" t="-510345" r="-2073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902169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Arrow: Right 5">
            <a:extLst>
              <a:ext uri="{FF2B5EF4-FFF2-40B4-BE49-F238E27FC236}">
                <a16:creationId xmlns:a16="http://schemas.microsoft.com/office/drawing/2014/main" id="{E36F7AD9-8B5A-4E79-AD79-9C697BE33AA5}"/>
              </a:ext>
            </a:extLst>
          </p:cNvPr>
          <p:cNvSpPr/>
          <p:nvPr/>
        </p:nvSpPr>
        <p:spPr>
          <a:xfrm>
            <a:off x="5335841" y="2739103"/>
            <a:ext cx="431913" cy="735263"/>
          </a:xfrm>
          <a:prstGeom prst="rightArrow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14187-B5E5-425A-9DF3-12F3933DF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2" y="946502"/>
            <a:ext cx="8573306" cy="360075"/>
          </a:xfrm>
        </p:spPr>
        <p:txBody>
          <a:bodyPr>
            <a:noAutofit/>
          </a:bodyPr>
          <a:lstStyle/>
          <a:p>
            <a:r>
              <a:rPr lang="en-CA" sz="28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visualization</a:t>
            </a:r>
            <a:r>
              <a:rPr lang="en-US" sz="2800" dirty="0"/>
              <a:t> of </a:t>
            </a:r>
            <a:r>
              <a:rPr lang="en-CA" sz="2800" dirty="0">
                <a:solidFill>
                  <a:srgbClr val="FFFF00"/>
                </a:solidFill>
              </a:rPr>
              <a:t>variable Decomposition</a:t>
            </a:r>
            <a:endParaRPr lang="fi-FI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691F544-5548-441F-B247-AD60D363D1A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860654" y="2043752"/>
              <a:ext cx="3974237" cy="212979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09154">
                      <a:extLst>
                        <a:ext uri="{9D8B030D-6E8A-4147-A177-3AD203B41FA5}">
                          <a16:colId xmlns:a16="http://schemas.microsoft.com/office/drawing/2014/main" val="1594967433"/>
                        </a:ext>
                      </a:extLst>
                    </a:gridCol>
                    <a:gridCol w="1119849">
                      <a:extLst>
                        <a:ext uri="{9D8B030D-6E8A-4147-A177-3AD203B41FA5}">
                          <a16:colId xmlns:a16="http://schemas.microsoft.com/office/drawing/2014/main" val="941864133"/>
                        </a:ext>
                      </a:extLst>
                    </a:gridCol>
                    <a:gridCol w="905268">
                      <a:extLst>
                        <a:ext uri="{9D8B030D-6E8A-4147-A177-3AD203B41FA5}">
                          <a16:colId xmlns:a16="http://schemas.microsoft.com/office/drawing/2014/main" val="1096907591"/>
                        </a:ext>
                      </a:extLst>
                    </a:gridCol>
                    <a:gridCol w="1139966">
                      <a:extLst>
                        <a:ext uri="{9D8B030D-6E8A-4147-A177-3AD203B41FA5}">
                          <a16:colId xmlns:a16="http://schemas.microsoft.com/office/drawing/2014/main" val="1732119783"/>
                        </a:ext>
                      </a:extLst>
                    </a:gridCol>
                  </a:tblGrid>
                  <a:tr h="33418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Group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i-FI" sz="12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fi-FI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state</a:t>
                          </a: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i-FI" sz="12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fi-FI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state</a:t>
                          </a: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Combination of states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61673644"/>
                      </a:ext>
                    </a:extLst>
                  </a:tr>
                  <a:tr h="20375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i-FI" sz="12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fi-FI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𝐺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2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rowSpan="2"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11</m:t>
                                  </m:r>
                                </m:sub>
                              </m:sSub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 </m:t>
                              </m:r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Low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21</m:t>
                                  </m:r>
                                </m:sub>
                              </m:sSub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 </m:t>
                              </m:r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True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{</m:t>
                                </m:r>
                                <m:sSub>
                                  <m:sSubPr>
                                    <m:ctrlPr>
                                      <a:rPr lang="fi-FI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fi-FI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a:rPr lang="en-US" sz="12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fi-FI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fi-FI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2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lang="en-US" sz="12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2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823"/>
                      </a:ext>
                    </a:extLst>
                  </a:tr>
                  <a:tr h="20375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i-FI" sz="12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fi-FI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𝐺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2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l"/>
                          <a:endParaRPr lang="fi-FI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22</m:t>
                                  </m:r>
                                </m:sub>
                              </m:sSub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 </m:t>
                              </m:r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False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{</m:t>
                                </m:r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a:rPr kumimoji="0" lang="en-US" sz="12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22</m:t>
                                    </m:r>
                                  </m:sub>
                                </m:sSub>
                                <m:r>
                                  <a:rPr kumimoji="0" lang="en-US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kumimoji="0" lang="fi-FI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5513866"/>
                      </a:ext>
                    </a:extLst>
                  </a:tr>
                  <a:tr h="20375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𝐺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i-FI" sz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12</m:t>
                                  </m:r>
                                </m:sub>
                              </m:sSub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 </m:t>
                              </m:r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Medium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21</m:t>
                                  </m:r>
                                </m:sub>
                              </m:sSub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 </m:t>
                              </m:r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True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{</m:t>
                                </m:r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kumimoji="0" lang="en-US" sz="12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0" lang="en-US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kumimoji="0" lang="fi-FI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1874215"/>
                      </a:ext>
                    </a:extLst>
                  </a:tr>
                  <a:tr h="20375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𝐺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i-FI" sz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l"/>
                          <a:endParaRPr lang="fi-FI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22</m:t>
                                  </m:r>
                                </m:sub>
                              </m:sSub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 </m:t>
                              </m:r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False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{</m:t>
                                </m:r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kumimoji="0" lang="en-US" sz="12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22</m:t>
                                    </m:r>
                                  </m:sub>
                                </m:sSub>
                                <m:r>
                                  <a:rPr kumimoji="0" lang="en-US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kumimoji="0" lang="fi-FI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40115076"/>
                      </a:ext>
                    </a:extLst>
                  </a:tr>
                  <a:tr h="20375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𝐺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i-FI" sz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13</m:t>
                                  </m:r>
                                </m:sub>
                              </m:sSub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 </m:t>
                              </m:r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21</m:t>
                                  </m:r>
                                </m:sub>
                              </m:sSub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 </m:t>
                              </m:r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True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{</m:t>
                                </m:r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kumimoji="0" lang="en-US" sz="12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0" lang="en-US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kumimoji="0" lang="fi-FI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1382361"/>
                      </a:ext>
                    </a:extLst>
                  </a:tr>
                  <a:tr h="20375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𝐺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i-FI" sz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l"/>
                          <a:endParaRPr lang="fi-FI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22</m:t>
                                  </m:r>
                                </m:sub>
                              </m:sSub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 </m:t>
                              </m:r>
                            </m:oMath>
                          </a14:m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False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{</m:t>
                                </m:r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kumimoji="0" lang="en-US" sz="12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22</m:t>
                                    </m:r>
                                  </m:sub>
                                </m:sSub>
                                <m:r>
                                  <a:rPr kumimoji="0" lang="en-US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kumimoji="0" lang="fi-FI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62228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691F544-5548-441F-B247-AD60D363D1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383444"/>
                  </p:ext>
                </p:extLst>
              </p:nvPr>
            </p:nvGraphicFramePr>
            <p:xfrm>
              <a:off x="5860654" y="2043752"/>
              <a:ext cx="3974237" cy="212979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09154">
                      <a:extLst>
                        <a:ext uri="{9D8B030D-6E8A-4147-A177-3AD203B41FA5}">
                          <a16:colId xmlns:a16="http://schemas.microsoft.com/office/drawing/2014/main" val="1594967433"/>
                        </a:ext>
                      </a:extLst>
                    </a:gridCol>
                    <a:gridCol w="1119849">
                      <a:extLst>
                        <a:ext uri="{9D8B030D-6E8A-4147-A177-3AD203B41FA5}">
                          <a16:colId xmlns:a16="http://schemas.microsoft.com/office/drawing/2014/main" val="941864133"/>
                        </a:ext>
                      </a:extLst>
                    </a:gridCol>
                    <a:gridCol w="905268">
                      <a:extLst>
                        <a:ext uri="{9D8B030D-6E8A-4147-A177-3AD203B41FA5}">
                          <a16:colId xmlns:a16="http://schemas.microsoft.com/office/drawing/2014/main" val="1096907591"/>
                        </a:ext>
                      </a:extLst>
                    </a:gridCol>
                    <a:gridCol w="1139966">
                      <a:extLst>
                        <a:ext uri="{9D8B030D-6E8A-4147-A177-3AD203B41FA5}">
                          <a16:colId xmlns:a16="http://schemas.microsoft.com/office/drawing/2014/main" val="173211978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52" t="-5333" r="-393985" b="-377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2826" t="-5333" r="-184783" b="-377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3423" t="-5333" r="-128188" b="-377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Combination of states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61673644"/>
                      </a:ext>
                    </a:extLst>
                  </a:tr>
                  <a:tr h="278765"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752" t="-171739" r="-393985" b="-515217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 anchor="ctr"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72826" t="-85870" r="-184783" b="-207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213423" t="-171739" r="-128188" b="-5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249733" t="-171739" r="-2139" b="-5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823"/>
                      </a:ext>
                    </a:extLst>
                  </a:tr>
                  <a:tr h="278765"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3"/>
                          <a:stretch>
                            <a:fillRect l="-752" t="-271739" r="-393985" b="-41521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l"/>
                          <a:endParaRPr lang="fi-FI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3"/>
                          <a:stretch>
                            <a:fillRect l="-213423" t="-271739" r="-128188" b="-4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3"/>
                          <a:stretch>
                            <a:fillRect l="-249733" t="-271739" r="-2139" b="-4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15513866"/>
                      </a:ext>
                    </a:extLst>
                  </a:tr>
                  <a:tr h="278765"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3"/>
                          <a:stretch>
                            <a:fillRect l="-752" t="-371739" r="-393985" b="-315217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2826" t="-187912" r="-184783" b="-1098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3"/>
                          <a:stretch>
                            <a:fillRect l="-213423" t="-371739" r="-128188" b="-3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3"/>
                          <a:stretch>
                            <a:fillRect l="-249733" t="-371739" r="-2139" b="-3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1874215"/>
                      </a:ext>
                    </a:extLst>
                  </a:tr>
                  <a:tr h="278765"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3"/>
                          <a:stretch>
                            <a:fillRect l="-752" t="-482222" r="-393985" b="-222222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l"/>
                          <a:endParaRPr lang="fi-FI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3"/>
                          <a:stretch>
                            <a:fillRect l="-213423" t="-482222" r="-128188" b="-2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3"/>
                          <a:stretch>
                            <a:fillRect l="-249733" t="-482222" r="-2139" b="-2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40115076"/>
                      </a:ext>
                    </a:extLst>
                  </a:tr>
                  <a:tr h="278765"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3"/>
                          <a:stretch>
                            <a:fillRect l="-752" t="-569565" r="-393985" b="-117391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2826" t="-284783" r="-184783" b="-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3"/>
                          <a:stretch>
                            <a:fillRect l="-213423" t="-569565" r="-128188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3"/>
                          <a:stretch>
                            <a:fillRect l="-249733" t="-569565" r="-2139" b="-117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61382361"/>
                      </a:ext>
                    </a:extLst>
                  </a:tr>
                  <a:tr h="278765"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3"/>
                          <a:stretch>
                            <a:fillRect l="-752" t="-669565" r="-393985" b="-17391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l"/>
                          <a:endParaRPr lang="fi-FI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3"/>
                          <a:stretch>
                            <a:fillRect l="-213423" t="-669565" r="-128188" b="-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3"/>
                          <a:stretch>
                            <a:fillRect l="-249733" t="-669565" r="-2139" b="-17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62228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Arrow: Right 16">
            <a:extLst>
              <a:ext uri="{FF2B5EF4-FFF2-40B4-BE49-F238E27FC236}">
                <a16:creationId xmlns:a16="http://schemas.microsoft.com/office/drawing/2014/main" id="{8DDFF6F6-AA4B-4449-8B02-0A21EBD11A01}"/>
              </a:ext>
            </a:extLst>
          </p:cNvPr>
          <p:cNvSpPr/>
          <p:nvPr/>
        </p:nvSpPr>
        <p:spPr>
          <a:xfrm rot="5400000">
            <a:off x="7671606" y="4030840"/>
            <a:ext cx="347062" cy="735263"/>
          </a:xfrm>
          <a:prstGeom prst="rightArrow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F17A1D4F-C95A-4F9B-8770-95A6C1724F2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860654" y="4682970"/>
              <a:ext cx="3974237" cy="212979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07798">
                      <a:extLst>
                        <a:ext uri="{9D8B030D-6E8A-4147-A177-3AD203B41FA5}">
                          <a16:colId xmlns:a16="http://schemas.microsoft.com/office/drawing/2014/main" val="4196132358"/>
                        </a:ext>
                      </a:extLst>
                    </a:gridCol>
                    <a:gridCol w="651515">
                      <a:extLst>
                        <a:ext uri="{9D8B030D-6E8A-4147-A177-3AD203B41FA5}">
                          <a16:colId xmlns:a16="http://schemas.microsoft.com/office/drawing/2014/main" val="1594967433"/>
                        </a:ext>
                      </a:extLst>
                    </a:gridCol>
                    <a:gridCol w="772509">
                      <a:extLst>
                        <a:ext uri="{9D8B030D-6E8A-4147-A177-3AD203B41FA5}">
                          <a16:colId xmlns:a16="http://schemas.microsoft.com/office/drawing/2014/main" val="3023562823"/>
                        </a:ext>
                      </a:extLst>
                    </a:gridCol>
                    <a:gridCol w="716666">
                      <a:extLst>
                        <a:ext uri="{9D8B030D-6E8A-4147-A177-3AD203B41FA5}">
                          <a16:colId xmlns:a16="http://schemas.microsoft.com/office/drawing/2014/main" val="1096907591"/>
                        </a:ext>
                      </a:extLst>
                    </a:gridCol>
                    <a:gridCol w="925749">
                      <a:extLst>
                        <a:ext uri="{9D8B030D-6E8A-4147-A177-3AD203B41FA5}">
                          <a16:colId xmlns:a16="http://schemas.microsoft.com/office/drawing/2014/main" val="1732119783"/>
                        </a:ext>
                      </a:extLst>
                    </a:gridCol>
                  </a:tblGrid>
                  <a:tr h="33418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Simulation iteration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Output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i-FI" sz="12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fi-FI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state</a:t>
                          </a:r>
                        </a:p>
                        <a:p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i-FI" sz="12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fi-FI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state</a:t>
                          </a: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Resulting</a:t>
                          </a:r>
                          <a:r>
                            <a:rPr lang="en-US" sz="12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g</a:t>
                          </a:r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roup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61673644"/>
                      </a:ext>
                    </a:extLst>
                  </a:tr>
                  <a:tr h="203758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 ∈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11</m:t>
                                  </m:r>
                                </m:sub>
                              </m:sSub>
                            </m:oMath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∈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21</m:t>
                                  </m:r>
                                </m:sub>
                              </m:sSub>
                            </m:oMath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i-FI" sz="12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fi-FI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𝐺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2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823"/>
                      </a:ext>
                    </a:extLst>
                  </a:tr>
                  <a:tr h="203758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79 ∈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13</m:t>
                                  </m:r>
                                </m:sub>
                              </m:sSub>
                            </m:oMath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∈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22</m:t>
                                  </m:r>
                                </m:sub>
                              </m:sSub>
                            </m:oMath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i-FI" sz="12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fi-FI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𝐺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2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5513866"/>
                      </a:ext>
                    </a:extLst>
                  </a:tr>
                  <a:tr h="203758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75 ∈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13</m:t>
                                  </m:r>
                                </m:sub>
                              </m:sSub>
                            </m:oMath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∈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22</m:t>
                                  </m:r>
                                </m:sub>
                              </m:sSub>
                            </m:oMath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𝐺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i-FI" sz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1874215"/>
                      </a:ext>
                    </a:extLst>
                  </a:tr>
                  <a:tr h="203758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 ∈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11</m:t>
                                  </m:r>
                                </m:sub>
                              </m:sSub>
                            </m:oMath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∈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21</m:t>
                                  </m:r>
                                </m:sub>
                              </m:sSub>
                            </m:oMath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𝐺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i-FI" sz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40115076"/>
                      </a:ext>
                    </a:extLst>
                  </a:tr>
                  <a:tr h="203758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…….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fi-FI" sz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661382361"/>
                      </a:ext>
                    </a:extLst>
                  </a:tr>
                  <a:tr h="203758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10000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75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 ∈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12</m:t>
                                  </m:r>
                                </m:sub>
                              </m:sSub>
                            </m:oMath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∈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i-FI" sz="12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fi-FI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21</m:t>
                                  </m:r>
                                </m:sub>
                              </m:sSub>
                            </m:oMath>
                          </a14:m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fi-FI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kumimoji="0" lang="fi-FI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kumimoji="0" lang="en-US" sz="12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𝐺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kumimoji="0" lang="en-US" sz="1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i-FI" sz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62228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F17A1D4F-C95A-4F9B-8770-95A6C1724F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7732952"/>
                  </p:ext>
                </p:extLst>
              </p:nvPr>
            </p:nvGraphicFramePr>
            <p:xfrm>
              <a:off x="5860654" y="4682970"/>
              <a:ext cx="3974237" cy="212979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07798">
                      <a:extLst>
                        <a:ext uri="{9D8B030D-6E8A-4147-A177-3AD203B41FA5}">
                          <a16:colId xmlns:a16="http://schemas.microsoft.com/office/drawing/2014/main" val="4196132358"/>
                        </a:ext>
                      </a:extLst>
                    </a:gridCol>
                    <a:gridCol w="651515">
                      <a:extLst>
                        <a:ext uri="{9D8B030D-6E8A-4147-A177-3AD203B41FA5}">
                          <a16:colId xmlns:a16="http://schemas.microsoft.com/office/drawing/2014/main" val="1594967433"/>
                        </a:ext>
                      </a:extLst>
                    </a:gridCol>
                    <a:gridCol w="772509">
                      <a:extLst>
                        <a:ext uri="{9D8B030D-6E8A-4147-A177-3AD203B41FA5}">
                          <a16:colId xmlns:a16="http://schemas.microsoft.com/office/drawing/2014/main" val="3023562823"/>
                        </a:ext>
                      </a:extLst>
                    </a:gridCol>
                    <a:gridCol w="716666">
                      <a:extLst>
                        <a:ext uri="{9D8B030D-6E8A-4147-A177-3AD203B41FA5}">
                          <a16:colId xmlns:a16="http://schemas.microsoft.com/office/drawing/2014/main" val="1096907591"/>
                        </a:ext>
                      </a:extLst>
                    </a:gridCol>
                    <a:gridCol w="925749">
                      <a:extLst>
                        <a:ext uri="{9D8B030D-6E8A-4147-A177-3AD203B41FA5}">
                          <a16:colId xmlns:a16="http://schemas.microsoft.com/office/drawing/2014/main" val="1732119783"/>
                        </a:ext>
                      </a:extLst>
                    </a:gridCol>
                  </a:tblGrid>
                  <a:tr h="461645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Simulation iteration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Output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2362" t="-5263" r="-215748" b="-3710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25424" t="-5263" r="-132203" b="-3710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30263" t="-5263" r="-2632" b="-3710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1673644"/>
                      </a:ext>
                    </a:extLst>
                  </a:tr>
                  <a:tr h="278765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02362" t="-173913" r="-215748" b="-5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325424" t="-173913" r="-132203" b="-5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330263" t="-173913" r="-2632" b="-5130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823"/>
                      </a:ext>
                    </a:extLst>
                  </a:tr>
                  <a:tr h="278765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4"/>
                          <a:stretch>
                            <a:fillRect l="-202362" t="-280000" r="-215748" b="-42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4"/>
                          <a:stretch>
                            <a:fillRect l="-325424" t="-280000" r="-132203" b="-42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4"/>
                          <a:stretch>
                            <a:fillRect l="-330263" t="-280000" r="-2632" b="-42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15513866"/>
                      </a:ext>
                    </a:extLst>
                  </a:tr>
                  <a:tr h="278765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4"/>
                          <a:stretch>
                            <a:fillRect l="-202362" t="-371739" r="-215748" b="-3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4"/>
                          <a:stretch>
                            <a:fillRect l="-325424" t="-371739" r="-132203" b="-3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4"/>
                          <a:stretch>
                            <a:fillRect l="-330263" t="-371739" r="-2632" b="-3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1874215"/>
                      </a:ext>
                    </a:extLst>
                  </a:tr>
                  <a:tr h="278765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4"/>
                          <a:stretch>
                            <a:fillRect l="-202362" t="-471739" r="-215748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4"/>
                          <a:stretch>
                            <a:fillRect l="-325424" t="-471739" r="-132203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4"/>
                          <a:stretch>
                            <a:fillRect l="-330263" t="-471739" r="-2632" b="-2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4011507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…….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fi-FI" sz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661382361"/>
                      </a:ext>
                    </a:extLst>
                  </a:tr>
                  <a:tr h="278765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10000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75</a:t>
                          </a:r>
                          <a:endParaRPr lang="fi-FI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4"/>
                          <a:stretch>
                            <a:fillRect l="-202362" t="-669565" r="-215748" b="-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4"/>
                          <a:stretch>
                            <a:fillRect l="-325424" t="-669565" r="-132203" b="-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i-FI"/>
                        </a:p>
                      </a:txBody>
                      <a:tcPr>
                        <a:blipFill>
                          <a:blip r:embed="rId4"/>
                          <a:stretch>
                            <a:fillRect l="-330263" t="-669565" r="-2632" b="-17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62228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Arrow: Right 18">
            <a:extLst>
              <a:ext uri="{FF2B5EF4-FFF2-40B4-BE49-F238E27FC236}">
                <a16:creationId xmlns:a16="http://schemas.microsoft.com/office/drawing/2014/main" id="{60E7910B-6691-40E0-9A47-4D7CA6E1EBC8}"/>
              </a:ext>
            </a:extLst>
          </p:cNvPr>
          <p:cNvSpPr/>
          <p:nvPr/>
        </p:nvSpPr>
        <p:spPr>
          <a:xfrm rot="10800000">
            <a:off x="5335840" y="5380231"/>
            <a:ext cx="431914" cy="735263"/>
          </a:xfrm>
          <a:prstGeom prst="rightArrow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66C1D40-A57C-46E3-8A53-AF23FDB00D06}"/>
              </a:ext>
            </a:extLst>
          </p:cNvPr>
          <p:cNvCxnSpPr>
            <a:cxnSpLocks/>
          </p:cNvCxnSpPr>
          <p:nvPr/>
        </p:nvCxnSpPr>
        <p:spPr>
          <a:xfrm>
            <a:off x="1710458" y="6477001"/>
            <a:ext cx="32153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AC0131C-3CA9-4B1E-BE0F-D3B7776CCE3A}"/>
              </a:ext>
            </a:extLst>
          </p:cNvPr>
          <p:cNvCxnSpPr>
            <a:cxnSpLocks/>
          </p:cNvCxnSpPr>
          <p:nvPr/>
        </p:nvCxnSpPr>
        <p:spPr>
          <a:xfrm flipV="1">
            <a:off x="1710458" y="5067940"/>
            <a:ext cx="4610" cy="14090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0F6D8F7-2B5E-43C2-A3D4-94E08C342ADE}"/>
              </a:ext>
            </a:extLst>
          </p:cNvPr>
          <p:cNvSpPr txBox="1"/>
          <p:nvPr/>
        </p:nvSpPr>
        <p:spPr>
          <a:xfrm rot="16200000">
            <a:off x="1136583" y="5641238"/>
            <a:ext cx="870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Probability</a:t>
            </a:r>
            <a:endParaRPr lang="fi-FI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AC648D-3673-47AF-A445-6F559CA61400}"/>
              </a:ext>
            </a:extLst>
          </p:cNvPr>
          <p:cNvSpPr txBox="1"/>
          <p:nvPr/>
        </p:nvSpPr>
        <p:spPr>
          <a:xfrm>
            <a:off x="2786979" y="6535761"/>
            <a:ext cx="750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endParaRPr lang="fi-FI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29E3E60-326F-4DC1-88FE-75128110E2F2}"/>
              </a:ext>
            </a:extLst>
          </p:cNvPr>
          <p:cNvSpPr/>
          <p:nvPr/>
        </p:nvSpPr>
        <p:spPr>
          <a:xfrm>
            <a:off x="2024551" y="5180390"/>
            <a:ext cx="2178050" cy="1295400"/>
          </a:xfrm>
          <a:custGeom>
            <a:avLst/>
            <a:gdLst>
              <a:gd name="connsiteX0" fmla="*/ 0 w 2178050"/>
              <a:gd name="connsiteY0" fmla="*/ 1292225 h 1295400"/>
              <a:gd name="connsiteX1" fmla="*/ 0 w 2178050"/>
              <a:gd name="connsiteY1" fmla="*/ 911225 h 1295400"/>
              <a:gd name="connsiteX2" fmla="*/ 177800 w 2178050"/>
              <a:gd name="connsiteY2" fmla="*/ 911225 h 1295400"/>
              <a:gd name="connsiteX3" fmla="*/ 177800 w 2178050"/>
              <a:gd name="connsiteY3" fmla="*/ 733425 h 1295400"/>
              <a:gd name="connsiteX4" fmla="*/ 349250 w 2178050"/>
              <a:gd name="connsiteY4" fmla="*/ 733425 h 1295400"/>
              <a:gd name="connsiteX5" fmla="*/ 349250 w 2178050"/>
              <a:gd name="connsiteY5" fmla="*/ 390525 h 1295400"/>
              <a:gd name="connsiteX6" fmla="*/ 501650 w 2178050"/>
              <a:gd name="connsiteY6" fmla="*/ 390525 h 1295400"/>
              <a:gd name="connsiteX7" fmla="*/ 501650 w 2178050"/>
              <a:gd name="connsiteY7" fmla="*/ 73025 h 1295400"/>
              <a:gd name="connsiteX8" fmla="*/ 660400 w 2178050"/>
              <a:gd name="connsiteY8" fmla="*/ 73025 h 1295400"/>
              <a:gd name="connsiteX9" fmla="*/ 660400 w 2178050"/>
              <a:gd name="connsiteY9" fmla="*/ 0 h 1295400"/>
              <a:gd name="connsiteX10" fmla="*/ 809625 w 2178050"/>
              <a:gd name="connsiteY10" fmla="*/ 0 h 1295400"/>
              <a:gd name="connsiteX11" fmla="*/ 809625 w 2178050"/>
              <a:gd name="connsiteY11" fmla="*/ 63500 h 1295400"/>
              <a:gd name="connsiteX12" fmla="*/ 939800 w 2178050"/>
              <a:gd name="connsiteY12" fmla="*/ 63500 h 1295400"/>
              <a:gd name="connsiteX13" fmla="*/ 1060450 w 2178050"/>
              <a:gd name="connsiteY13" fmla="*/ 63500 h 1295400"/>
              <a:gd name="connsiteX14" fmla="*/ 1060450 w 2178050"/>
              <a:gd name="connsiteY14" fmla="*/ 203200 h 1295400"/>
              <a:gd name="connsiteX15" fmla="*/ 1200150 w 2178050"/>
              <a:gd name="connsiteY15" fmla="*/ 203200 h 1295400"/>
              <a:gd name="connsiteX16" fmla="*/ 1200150 w 2178050"/>
              <a:gd name="connsiteY16" fmla="*/ 403225 h 1295400"/>
              <a:gd name="connsiteX17" fmla="*/ 1460500 w 2178050"/>
              <a:gd name="connsiteY17" fmla="*/ 403225 h 1295400"/>
              <a:gd name="connsiteX18" fmla="*/ 1460500 w 2178050"/>
              <a:gd name="connsiteY18" fmla="*/ 517525 h 1295400"/>
              <a:gd name="connsiteX19" fmla="*/ 1587500 w 2178050"/>
              <a:gd name="connsiteY19" fmla="*/ 517525 h 1295400"/>
              <a:gd name="connsiteX20" fmla="*/ 1587500 w 2178050"/>
              <a:gd name="connsiteY20" fmla="*/ 831850 h 1295400"/>
              <a:gd name="connsiteX21" fmla="*/ 1701800 w 2178050"/>
              <a:gd name="connsiteY21" fmla="*/ 831850 h 1295400"/>
              <a:gd name="connsiteX22" fmla="*/ 1701800 w 2178050"/>
              <a:gd name="connsiteY22" fmla="*/ 1019175 h 1295400"/>
              <a:gd name="connsiteX23" fmla="*/ 1851025 w 2178050"/>
              <a:gd name="connsiteY23" fmla="*/ 1019175 h 1295400"/>
              <a:gd name="connsiteX24" fmla="*/ 1851025 w 2178050"/>
              <a:gd name="connsiteY24" fmla="*/ 1152525 h 1295400"/>
              <a:gd name="connsiteX25" fmla="*/ 2178050 w 2178050"/>
              <a:gd name="connsiteY25" fmla="*/ 1152525 h 1295400"/>
              <a:gd name="connsiteX26" fmla="*/ 2178050 w 2178050"/>
              <a:gd name="connsiteY26" fmla="*/ 1295400 h 1295400"/>
              <a:gd name="connsiteX27" fmla="*/ 0 w 2178050"/>
              <a:gd name="connsiteY27" fmla="*/ 1292225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78050" h="1295400">
                <a:moveTo>
                  <a:pt x="0" y="1292225"/>
                </a:moveTo>
                <a:lnTo>
                  <a:pt x="0" y="911225"/>
                </a:lnTo>
                <a:lnTo>
                  <a:pt x="177800" y="911225"/>
                </a:lnTo>
                <a:lnTo>
                  <a:pt x="177800" y="733425"/>
                </a:lnTo>
                <a:lnTo>
                  <a:pt x="349250" y="733425"/>
                </a:lnTo>
                <a:lnTo>
                  <a:pt x="349250" y="390525"/>
                </a:lnTo>
                <a:lnTo>
                  <a:pt x="501650" y="390525"/>
                </a:lnTo>
                <a:lnTo>
                  <a:pt x="501650" y="73025"/>
                </a:lnTo>
                <a:lnTo>
                  <a:pt x="660400" y="73025"/>
                </a:lnTo>
                <a:lnTo>
                  <a:pt x="660400" y="0"/>
                </a:lnTo>
                <a:lnTo>
                  <a:pt x="809625" y="0"/>
                </a:lnTo>
                <a:lnTo>
                  <a:pt x="809625" y="63500"/>
                </a:lnTo>
                <a:lnTo>
                  <a:pt x="939800" y="63500"/>
                </a:lnTo>
                <a:lnTo>
                  <a:pt x="1060450" y="63500"/>
                </a:lnTo>
                <a:lnTo>
                  <a:pt x="1060450" y="203200"/>
                </a:lnTo>
                <a:lnTo>
                  <a:pt x="1200150" y="203200"/>
                </a:lnTo>
                <a:lnTo>
                  <a:pt x="1200150" y="403225"/>
                </a:lnTo>
                <a:lnTo>
                  <a:pt x="1460500" y="403225"/>
                </a:lnTo>
                <a:lnTo>
                  <a:pt x="1460500" y="517525"/>
                </a:lnTo>
                <a:lnTo>
                  <a:pt x="1587500" y="517525"/>
                </a:lnTo>
                <a:lnTo>
                  <a:pt x="1587500" y="831850"/>
                </a:lnTo>
                <a:lnTo>
                  <a:pt x="1701800" y="831850"/>
                </a:lnTo>
                <a:lnTo>
                  <a:pt x="1701800" y="1019175"/>
                </a:lnTo>
                <a:lnTo>
                  <a:pt x="1851025" y="1019175"/>
                </a:lnTo>
                <a:lnTo>
                  <a:pt x="1851025" y="1152525"/>
                </a:lnTo>
                <a:lnTo>
                  <a:pt x="2178050" y="1152525"/>
                </a:lnTo>
                <a:lnTo>
                  <a:pt x="2178050" y="1295400"/>
                </a:lnTo>
                <a:lnTo>
                  <a:pt x="0" y="1292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BC3C22A-9566-406C-94D0-79EB27C26B20}"/>
              </a:ext>
            </a:extLst>
          </p:cNvPr>
          <p:cNvCxnSpPr>
            <a:cxnSpLocks/>
          </p:cNvCxnSpPr>
          <p:nvPr/>
        </p:nvCxnSpPr>
        <p:spPr>
          <a:xfrm flipH="1">
            <a:off x="2386838" y="5909075"/>
            <a:ext cx="317072" cy="242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79FE3C-492A-4CE2-AAC7-4963D0FC7FFA}"/>
              </a:ext>
            </a:extLst>
          </p:cNvPr>
          <p:cNvCxnSpPr>
            <a:cxnSpLocks/>
          </p:cNvCxnSpPr>
          <p:nvPr/>
        </p:nvCxnSpPr>
        <p:spPr>
          <a:xfrm>
            <a:off x="2703910" y="5910286"/>
            <a:ext cx="0" cy="56550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42B0AE-F3D4-42F6-8DD8-C491D07C12DD}"/>
              </a:ext>
            </a:extLst>
          </p:cNvPr>
          <p:cNvCxnSpPr>
            <a:cxnSpLocks/>
          </p:cNvCxnSpPr>
          <p:nvPr/>
        </p:nvCxnSpPr>
        <p:spPr>
          <a:xfrm>
            <a:off x="3287200" y="6193038"/>
            <a:ext cx="0" cy="28275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4291335-F266-4594-BAB7-D7C55B26F130}"/>
              </a:ext>
            </a:extLst>
          </p:cNvPr>
          <p:cNvCxnSpPr>
            <a:cxnSpLocks/>
          </p:cNvCxnSpPr>
          <p:nvPr/>
        </p:nvCxnSpPr>
        <p:spPr>
          <a:xfrm flipH="1">
            <a:off x="2703910" y="6063542"/>
            <a:ext cx="444073" cy="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D12F813-DCF1-43C5-8942-ADB4AC6FBC71}"/>
              </a:ext>
            </a:extLst>
          </p:cNvPr>
          <p:cNvCxnSpPr>
            <a:cxnSpLocks/>
          </p:cNvCxnSpPr>
          <p:nvPr/>
        </p:nvCxnSpPr>
        <p:spPr>
          <a:xfrm>
            <a:off x="3160851" y="6063542"/>
            <a:ext cx="0" cy="12675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6A17660-FE19-447C-97DC-DC3009B4061A}"/>
                  </a:ext>
                </a:extLst>
              </p:cNvPr>
              <p:cNvSpPr/>
              <p:nvPr/>
            </p:nvSpPr>
            <p:spPr>
              <a:xfrm>
                <a:off x="2221622" y="6074369"/>
                <a:ext cx="380168" cy="2814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fi-FI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i-FI" sz="1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6A17660-FE19-447C-97DC-DC3009B40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622" y="6074369"/>
                <a:ext cx="380168" cy="281487"/>
              </a:xfrm>
              <a:prstGeom prst="rect">
                <a:avLst/>
              </a:prstGeom>
              <a:blipFill>
                <a:blip r:embed="rId5"/>
                <a:stretch>
                  <a:fillRect t="-8511" r="-4762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037578B-AF3E-41FB-BDB8-97CFB1DBB0BB}"/>
                  </a:ext>
                </a:extLst>
              </p:cNvPr>
              <p:cNvSpPr/>
              <p:nvPr/>
            </p:nvSpPr>
            <p:spPr>
              <a:xfrm>
                <a:off x="2817237" y="6128923"/>
                <a:ext cx="380168" cy="2814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fi-FI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i-FI" sz="12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037578B-AF3E-41FB-BDB8-97CFB1DBB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237" y="6128923"/>
                <a:ext cx="380168" cy="281487"/>
              </a:xfrm>
              <a:prstGeom prst="rect">
                <a:avLst/>
              </a:prstGeom>
              <a:blipFill>
                <a:blip r:embed="rId6"/>
                <a:stretch>
                  <a:fillRect t="-8511" r="-4762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CFA0E53-0A58-4805-A59D-985A4D57001B}"/>
                  </a:ext>
                </a:extLst>
              </p:cNvPr>
              <p:cNvSpPr/>
              <p:nvPr/>
            </p:nvSpPr>
            <p:spPr>
              <a:xfrm>
                <a:off x="3287291" y="6183534"/>
                <a:ext cx="380168" cy="2814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fi-FI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i-FI" sz="12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CFA0E53-0A58-4805-A59D-985A4D570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291" y="6183534"/>
                <a:ext cx="380168" cy="281487"/>
              </a:xfrm>
              <a:prstGeom prst="rect">
                <a:avLst/>
              </a:prstGeom>
              <a:blipFill>
                <a:blip r:embed="rId7"/>
                <a:stretch>
                  <a:fillRect t="-8511" r="-4762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2A4E08A-4614-49FB-8B4A-8C6A4B31BECB}"/>
              </a:ext>
            </a:extLst>
          </p:cNvPr>
          <p:cNvCxnSpPr>
            <a:cxnSpLocks/>
          </p:cNvCxnSpPr>
          <p:nvPr/>
        </p:nvCxnSpPr>
        <p:spPr>
          <a:xfrm>
            <a:off x="3729216" y="6324278"/>
            <a:ext cx="0" cy="14475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C2A478B-3B6B-44C3-9E6E-220D9C7C8B09}"/>
              </a:ext>
            </a:extLst>
          </p:cNvPr>
          <p:cNvCxnSpPr>
            <a:cxnSpLocks/>
          </p:cNvCxnSpPr>
          <p:nvPr/>
        </p:nvCxnSpPr>
        <p:spPr>
          <a:xfrm flipH="1">
            <a:off x="3605701" y="6330038"/>
            <a:ext cx="105286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B62D32A-2170-4F61-BD0C-C6607B7C98F5}"/>
              </a:ext>
            </a:extLst>
          </p:cNvPr>
          <p:cNvCxnSpPr>
            <a:cxnSpLocks/>
          </p:cNvCxnSpPr>
          <p:nvPr/>
        </p:nvCxnSpPr>
        <p:spPr>
          <a:xfrm>
            <a:off x="3605701" y="6215113"/>
            <a:ext cx="0" cy="12675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13E48A2-FE95-47A6-831B-B5A7E9DF3B05}"/>
              </a:ext>
            </a:extLst>
          </p:cNvPr>
          <p:cNvCxnSpPr>
            <a:cxnSpLocks/>
          </p:cNvCxnSpPr>
          <p:nvPr/>
        </p:nvCxnSpPr>
        <p:spPr>
          <a:xfrm flipH="1" flipV="1">
            <a:off x="3159149" y="6194473"/>
            <a:ext cx="444796" cy="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E17991-26F6-4219-8C36-C320F6527C5B}"/>
              </a:ext>
            </a:extLst>
          </p:cNvPr>
          <p:cNvCxnSpPr>
            <a:cxnSpLocks/>
          </p:cNvCxnSpPr>
          <p:nvPr/>
        </p:nvCxnSpPr>
        <p:spPr>
          <a:xfrm>
            <a:off x="2964046" y="5489718"/>
            <a:ext cx="0" cy="56550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DE544EC-6F4F-419F-9B85-3A1573A51225}"/>
              </a:ext>
            </a:extLst>
          </p:cNvPr>
          <p:cNvCxnSpPr>
            <a:cxnSpLocks/>
          </p:cNvCxnSpPr>
          <p:nvPr/>
        </p:nvCxnSpPr>
        <p:spPr>
          <a:xfrm flipH="1" flipV="1">
            <a:off x="2830910" y="5488507"/>
            <a:ext cx="128045" cy="91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9D2BA6-ECC5-4A9E-83BF-533050569652}"/>
              </a:ext>
            </a:extLst>
          </p:cNvPr>
          <p:cNvCxnSpPr>
            <a:cxnSpLocks/>
          </p:cNvCxnSpPr>
          <p:nvPr/>
        </p:nvCxnSpPr>
        <p:spPr>
          <a:xfrm>
            <a:off x="2830910" y="5240361"/>
            <a:ext cx="0" cy="24814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0009C33-9E0F-4898-82E8-C8C7DD6CC4B5}"/>
                  </a:ext>
                </a:extLst>
              </p:cNvPr>
              <p:cNvSpPr/>
              <p:nvPr/>
            </p:nvSpPr>
            <p:spPr>
              <a:xfrm>
                <a:off x="2490979" y="5510551"/>
                <a:ext cx="380168" cy="2814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fi-FI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fi-FI" sz="12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0009C33-9E0F-4898-82E8-C8C7DD6CC4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979" y="5510551"/>
                <a:ext cx="380168" cy="281487"/>
              </a:xfrm>
              <a:prstGeom prst="rect">
                <a:avLst/>
              </a:prstGeom>
              <a:blipFill>
                <a:blip r:embed="rId8"/>
                <a:stretch>
                  <a:fillRect t="-8696" r="-4839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7765765-096B-4E73-9606-CA9EC0F1F7D7}"/>
                  </a:ext>
                </a:extLst>
              </p:cNvPr>
              <p:cNvSpPr/>
              <p:nvPr/>
            </p:nvSpPr>
            <p:spPr>
              <a:xfrm>
                <a:off x="2972707" y="5638993"/>
                <a:ext cx="380168" cy="2814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fi-FI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fi-FI" sz="12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7765765-096B-4E73-9606-CA9EC0F1F7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2707" y="5638993"/>
                <a:ext cx="380168" cy="281487"/>
              </a:xfrm>
              <a:prstGeom prst="rect">
                <a:avLst/>
              </a:prstGeom>
              <a:blipFill>
                <a:blip r:embed="rId9"/>
                <a:stretch>
                  <a:fillRect t="-8696" r="-4839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5A99AEC-24FB-43CA-BB59-DA8401FEC417}"/>
                  </a:ext>
                </a:extLst>
              </p:cNvPr>
              <p:cNvSpPr/>
              <p:nvPr/>
            </p:nvSpPr>
            <p:spPr>
              <a:xfrm>
                <a:off x="3310697" y="5839735"/>
                <a:ext cx="380168" cy="2814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fi-FI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fi-FI" sz="1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5A99AEC-24FB-43CA-BB59-DA8401FEC4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697" y="5839735"/>
                <a:ext cx="380168" cy="281487"/>
              </a:xfrm>
              <a:prstGeom prst="rect">
                <a:avLst/>
              </a:prstGeom>
              <a:blipFill>
                <a:blip r:embed="rId10"/>
                <a:stretch>
                  <a:fillRect t="-8696" r="-6452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40D29AF-3C2B-4352-9D5E-DEEF9A62215C}"/>
              </a:ext>
            </a:extLst>
          </p:cNvPr>
          <p:cNvCxnSpPr>
            <a:cxnSpLocks/>
          </p:cNvCxnSpPr>
          <p:nvPr/>
        </p:nvCxnSpPr>
        <p:spPr>
          <a:xfrm>
            <a:off x="3350218" y="5580152"/>
            <a:ext cx="0" cy="603382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C84FE79-23ED-4418-9DD4-60A91B851A0C}"/>
              </a:ext>
            </a:extLst>
          </p:cNvPr>
          <p:cNvSpPr/>
          <p:nvPr/>
        </p:nvSpPr>
        <p:spPr>
          <a:xfrm>
            <a:off x="2925946" y="1976461"/>
            <a:ext cx="2283986" cy="15466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D98D6FF-4A53-4F3E-B0A8-4FD9F6F49B8C}"/>
              </a:ext>
            </a:extLst>
          </p:cNvPr>
          <p:cNvSpPr/>
          <p:nvPr/>
        </p:nvSpPr>
        <p:spPr>
          <a:xfrm>
            <a:off x="2925946" y="3523130"/>
            <a:ext cx="2283986" cy="7018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FE4544A-3B73-4C38-A656-C46500DB00FA}"/>
              </a:ext>
            </a:extLst>
          </p:cNvPr>
          <p:cNvSpPr/>
          <p:nvPr/>
        </p:nvSpPr>
        <p:spPr>
          <a:xfrm>
            <a:off x="5302832" y="2687704"/>
            <a:ext cx="464922" cy="916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9B6ED16-7680-4E60-B0C6-EBA6B202DF8A}"/>
              </a:ext>
            </a:extLst>
          </p:cNvPr>
          <p:cNvSpPr/>
          <p:nvPr/>
        </p:nvSpPr>
        <p:spPr>
          <a:xfrm>
            <a:off x="5841431" y="3065075"/>
            <a:ext cx="4066844" cy="11360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25D0FBD-CFF2-4AC5-8219-E50D4F5D6DFE}"/>
              </a:ext>
            </a:extLst>
          </p:cNvPr>
          <p:cNvSpPr/>
          <p:nvPr/>
        </p:nvSpPr>
        <p:spPr>
          <a:xfrm>
            <a:off x="5860654" y="4201160"/>
            <a:ext cx="4066844" cy="4541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1EB4B47-583D-4D0A-A1E2-AB36253121F6}"/>
              </a:ext>
            </a:extLst>
          </p:cNvPr>
          <p:cNvSpPr/>
          <p:nvPr/>
        </p:nvSpPr>
        <p:spPr>
          <a:xfrm>
            <a:off x="5841432" y="4667548"/>
            <a:ext cx="3073846" cy="750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2E4F33E-A535-486D-A6E2-3DC9BA42F46A}"/>
              </a:ext>
            </a:extLst>
          </p:cNvPr>
          <p:cNvSpPr/>
          <p:nvPr/>
        </p:nvSpPr>
        <p:spPr>
          <a:xfrm>
            <a:off x="8914438" y="4655353"/>
            <a:ext cx="993837" cy="7352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ED983CB-E160-447A-A702-BC7E55F1372E}"/>
              </a:ext>
            </a:extLst>
          </p:cNvPr>
          <p:cNvSpPr/>
          <p:nvPr/>
        </p:nvSpPr>
        <p:spPr>
          <a:xfrm>
            <a:off x="5827189" y="5423004"/>
            <a:ext cx="3088088" cy="309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494459F-0FE1-462B-B88D-CCAC25FC37CF}"/>
              </a:ext>
            </a:extLst>
          </p:cNvPr>
          <p:cNvSpPr/>
          <p:nvPr/>
        </p:nvSpPr>
        <p:spPr>
          <a:xfrm>
            <a:off x="8924497" y="5405824"/>
            <a:ext cx="924638" cy="3269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C1BFD5-16C3-7DAA-7B45-D4ED7CCF17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7896" y="122813"/>
            <a:ext cx="3572251" cy="180099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7FAAD3AB-AA1E-4306-A98F-260E1610C241}"/>
              </a:ext>
            </a:extLst>
          </p:cNvPr>
          <p:cNvSpPr/>
          <p:nvPr/>
        </p:nvSpPr>
        <p:spPr>
          <a:xfrm>
            <a:off x="5832032" y="5732793"/>
            <a:ext cx="4026318" cy="11075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2D3BEE7-DC9A-446C-913D-18C7905B0D60}"/>
              </a:ext>
            </a:extLst>
          </p:cNvPr>
          <p:cNvSpPr/>
          <p:nvPr/>
        </p:nvSpPr>
        <p:spPr>
          <a:xfrm>
            <a:off x="2030730" y="5242560"/>
            <a:ext cx="1764030" cy="1223010"/>
          </a:xfrm>
          <a:custGeom>
            <a:avLst/>
            <a:gdLst>
              <a:gd name="connsiteX0" fmla="*/ 0 w 1764030"/>
              <a:gd name="connsiteY0" fmla="*/ 1219200 h 1223010"/>
              <a:gd name="connsiteX1" fmla="*/ 0 w 1764030"/>
              <a:gd name="connsiteY1" fmla="*/ 853440 h 1223010"/>
              <a:gd name="connsiteX2" fmla="*/ 354330 w 1764030"/>
              <a:gd name="connsiteY2" fmla="*/ 857250 h 1223010"/>
              <a:gd name="connsiteX3" fmla="*/ 346710 w 1764030"/>
              <a:gd name="connsiteY3" fmla="*/ 685800 h 1223010"/>
              <a:gd name="connsiteX4" fmla="*/ 365760 w 1764030"/>
              <a:gd name="connsiteY4" fmla="*/ 396240 h 1223010"/>
              <a:gd name="connsiteX5" fmla="*/ 571500 w 1764030"/>
              <a:gd name="connsiteY5" fmla="*/ 335280 h 1223010"/>
              <a:gd name="connsiteX6" fmla="*/ 739140 w 1764030"/>
              <a:gd name="connsiteY6" fmla="*/ 0 h 1223010"/>
              <a:gd name="connsiteX7" fmla="*/ 834390 w 1764030"/>
              <a:gd name="connsiteY7" fmla="*/ 15240 h 1223010"/>
              <a:gd name="connsiteX8" fmla="*/ 1024890 w 1764030"/>
              <a:gd name="connsiteY8" fmla="*/ 41910 h 1223010"/>
              <a:gd name="connsiteX9" fmla="*/ 1055370 w 1764030"/>
              <a:gd name="connsiteY9" fmla="*/ 243840 h 1223010"/>
              <a:gd name="connsiteX10" fmla="*/ 1146810 w 1764030"/>
              <a:gd name="connsiteY10" fmla="*/ 297180 h 1223010"/>
              <a:gd name="connsiteX11" fmla="*/ 1154430 w 1764030"/>
              <a:gd name="connsiteY11" fmla="*/ 381000 h 1223010"/>
              <a:gd name="connsiteX12" fmla="*/ 1322070 w 1764030"/>
              <a:gd name="connsiteY12" fmla="*/ 346710 h 1223010"/>
              <a:gd name="connsiteX13" fmla="*/ 1436370 w 1764030"/>
              <a:gd name="connsiteY13" fmla="*/ 502920 h 1223010"/>
              <a:gd name="connsiteX14" fmla="*/ 1550670 w 1764030"/>
              <a:gd name="connsiteY14" fmla="*/ 586740 h 1223010"/>
              <a:gd name="connsiteX15" fmla="*/ 1565910 w 1764030"/>
              <a:gd name="connsiteY15" fmla="*/ 853440 h 1223010"/>
              <a:gd name="connsiteX16" fmla="*/ 1672590 w 1764030"/>
              <a:gd name="connsiteY16" fmla="*/ 1013460 h 1223010"/>
              <a:gd name="connsiteX17" fmla="*/ 1764030 w 1764030"/>
              <a:gd name="connsiteY17" fmla="*/ 1177290 h 1223010"/>
              <a:gd name="connsiteX18" fmla="*/ 1756410 w 1764030"/>
              <a:gd name="connsiteY18" fmla="*/ 1223010 h 1223010"/>
              <a:gd name="connsiteX19" fmla="*/ 0 w 1764030"/>
              <a:gd name="connsiteY19" fmla="*/ 1219200 h 122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64030" h="1223010">
                <a:moveTo>
                  <a:pt x="0" y="1219200"/>
                </a:moveTo>
                <a:lnTo>
                  <a:pt x="0" y="853440"/>
                </a:lnTo>
                <a:lnTo>
                  <a:pt x="354330" y="857250"/>
                </a:lnTo>
                <a:lnTo>
                  <a:pt x="346710" y="685800"/>
                </a:lnTo>
                <a:lnTo>
                  <a:pt x="365760" y="396240"/>
                </a:lnTo>
                <a:lnTo>
                  <a:pt x="571500" y="335280"/>
                </a:lnTo>
                <a:lnTo>
                  <a:pt x="739140" y="0"/>
                </a:lnTo>
                <a:lnTo>
                  <a:pt x="834390" y="15240"/>
                </a:lnTo>
                <a:lnTo>
                  <a:pt x="1024890" y="41910"/>
                </a:lnTo>
                <a:lnTo>
                  <a:pt x="1055370" y="243840"/>
                </a:lnTo>
                <a:lnTo>
                  <a:pt x="1146810" y="297180"/>
                </a:lnTo>
                <a:lnTo>
                  <a:pt x="1154430" y="381000"/>
                </a:lnTo>
                <a:lnTo>
                  <a:pt x="1322070" y="346710"/>
                </a:lnTo>
                <a:lnTo>
                  <a:pt x="1436370" y="502920"/>
                </a:lnTo>
                <a:lnTo>
                  <a:pt x="1550670" y="586740"/>
                </a:lnTo>
                <a:lnTo>
                  <a:pt x="1565910" y="853440"/>
                </a:lnTo>
                <a:lnTo>
                  <a:pt x="1672590" y="1013460"/>
                </a:lnTo>
                <a:lnTo>
                  <a:pt x="1764030" y="1177290"/>
                </a:lnTo>
                <a:lnTo>
                  <a:pt x="1756410" y="122301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0F4184D-6196-4E7C-8CBC-5E02CD2D7F13}"/>
              </a:ext>
            </a:extLst>
          </p:cNvPr>
          <p:cNvSpPr/>
          <p:nvPr/>
        </p:nvSpPr>
        <p:spPr>
          <a:xfrm>
            <a:off x="1287783" y="4742734"/>
            <a:ext cx="4534426" cy="20700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0F5523B-D4B6-46F1-82D1-17B3FD809C86}"/>
              </a:ext>
            </a:extLst>
          </p:cNvPr>
          <p:cNvSpPr/>
          <p:nvPr/>
        </p:nvSpPr>
        <p:spPr>
          <a:xfrm>
            <a:off x="5841431" y="2019972"/>
            <a:ext cx="4066844" cy="10403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753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5" grpId="0" animBg="1"/>
      <p:bldP spid="46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3" grpId="0" animBg="1"/>
      <p:bldP spid="59" grpId="0" animBg="1"/>
      <p:bldP spid="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347327-BBE2-4A26-9E4E-CC54BBAF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01846"/>
            <a:ext cx="12192000" cy="468479"/>
          </a:xfrm>
        </p:spPr>
        <p:txBody>
          <a:bodyPr>
            <a:noAutofit/>
          </a:bodyPr>
          <a:lstStyle/>
          <a:p>
            <a:pPr algn="ctr"/>
            <a:r>
              <a:rPr lang="en-CA" sz="2800" dirty="0"/>
              <a:t>Interpreting Influences with SimDec (wikipedia)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C72C7-E0BA-BCF4-47A8-89F2BD7D0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39" y="2170325"/>
            <a:ext cx="5214732" cy="4432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C96377-B50F-7DA0-999F-D0A149302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184" y="2170325"/>
            <a:ext cx="6298143" cy="443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11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347327-BBE2-4A26-9E4E-CC54BBAF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01846"/>
            <a:ext cx="12192000" cy="468479"/>
          </a:xfrm>
        </p:spPr>
        <p:txBody>
          <a:bodyPr>
            <a:noAutofit/>
          </a:bodyPr>
          <a:lstStyle/>
          <a:p>
            <a:pPr algn="ctr"/>
            <a:r>
              <a:rPr lang="en-CA" sz="2800" dirty="0"/>
              <a:t>Visualizing interaction types in SimDec (wikipedia)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FBDC3-895E-6015-5C42-97F9E016B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89" y="2404648"/>
            <a:ext cx="10861219" cy="39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32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5C3FF-9FD4-4AC1-BF4E-A2392A8E9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Investment Profitability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1A947-58A0-48BE-B640-FA17D492E2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7031" y="2606519"/>
            <a:ext cx="2515247" cy="1141697"/>
          </a:xfrm>
        </p:spPr>
        <p:txBody>
          <a:bodyPr/>
          <a:lstStyle/>
          <a:p>
            <a:r>
              <a:rPr lang="en-US" dirty="0"/>
              <a:t>Market</a:t>
            </a:r>
          </a:p>
          <a:p>
            <a:r>
              <a:rPr lang="en-US" dirty="0"/>
              <a:t>Bilateral contract</a:t>
            </a:r>
          </a:p>
          <a:p>
            <a:r>
              <a:rPr lang="en-US" dirty="0"/>
              <a:t>Subsidy</a:t>
            </a:r>
            <a:endParaRPr lang="fi-FI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F731733-29C4-4FB2-947F-9E177C120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420" y="3815704"/>
            <a:ext cx="2515247" cy="2515247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86C1717-8D7C-45A1-AC13-D3A95B30E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561441"/>
              </p:ext>
            </p:extLst>
          </p:nvPr>
        </p:nvGraphicFramePr>
        <p:xfrm>
          <a:off x="4534483" y="2465151"/>
          <a:ext cx="2896154" cy="2194390"/>
        </p:xfrm>
        <a:graphic>
          <a:graphicData uri="http://schemas.openxmlformats.org/drawingml/2006/table">
            <a:tbl>
              <a:tblPr firstRow="1" firstCol="1" bandRow="1"/>
              <a:tblGrid>
                <a:gridCol w="642134">
                  <a:extLst>
                    <a:ext uri="{9D8B030D-6E8A-4147-A177-3AD203B41FA5}">
                      <a16:colId xmlns:a16="http://schemas.microsoft.com/office/drawing/2014/main" val="3868991867"/>
                    </a:ext>
                  </a:extLst>
                </a:gridCol>
                <a:gridCol w="642134">
                  <a:extLst>
                    <a:ext uri="{9D8B030D-6E8A-4147-A177-3AD203B41FA5}">
                      <a16:colId xmlns:a16="http://schemas.microsoft.com/office/drawing/2014/main" val="51896962"/>
                    </a:ext>
                  </a:extLst>
                </a:gridCol>
                <a:gridCol w="773181">
                  <a:extLst>
                    <a:ext uri="{9D8B030D-6E8A-4147-A177-3AD203B41FA5}">
                      <a16:colId xmlns:a16="http://schemas.microsoft.com/office/drawing/2014/main" val="900561103"/>
                    </a:ext>
                  </a:extLst>
                </a:gridCol>
                <a:gridCol w="838705">
                  <a:extLst>
                    <a:ext uri="{9D8B030D-6E8A-4147-A177-3AD203B41FA5}">
                      <a16:colId xmlns:a16="http://schemas.microsoft.com/office/drawing/2014/main" val="655485662"/>
                    </a:ext>
                  </a:extLst>
                </a:gridCol>
              </a:tblGrid>
              <a:tr h="184262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Legend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i-FI" sz="1000"/>
                    </a:p>
                  </a:txBody>
                  <a:tcPr marL="24553" marR="2455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 sz="1000"/>
                    </a:p>
                  </a:txBody>
                  <a:tcPr marL="50510" marR="50510" marT="25255" marB="25255"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i-FI" sz="1000"/>
                    </a:p>
                  </a:txBody>
                  <a:tcPr marL="50510" marR="50510" marT="25255" marB="25255"/>
                </a:tc>
                <a:extLst>
                  <a:ext uri="{0D108BD9-81ED-4DB2-BD59-A6C34878D82A}">
                    <a16:rowId xmlns:a16="http://schemas.microsoft.com/office/drawing/2014/main" val="3607442016"/>
                  </a:ext>
                </a:extLst>
              </a:tr>
              <a:tr h="2432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Color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Scenario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Production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Investment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173667"/>
                  </a:ext>
                </a:extLst>
              </a:tr>
              <a:tr h="202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0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sc1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low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optimistic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8314056"/>
                  </a:ext>
                </a:extLst>
              </a:tr>
              <a:tr h="184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3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sc2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realistic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74476"/>
                  </a:ext>
                </a:extLst>
              </a:tr>
              <a:tr h="202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9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sc3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pessimistic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064634"/>
                  </a:ext>
                </a:extLst>
              </a:tr>
              <a:tr h="202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sc4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medium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optimistic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7220647"/>
                  </a:ext>
                </a:extLst>
              </a:tr>
              <a:tr h="184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sc5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realistic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365839"/>
                  </a:ext>
                </a:extLst>
              </a:tr>
              <a:tr h="202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FF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sc6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pessimistic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4683543"/>
                  </a:ext>
                </a:extLst>
              </a:tr>
              <a:tr h="202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sc7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optimistic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1372898"/>
                  </a:ext>
                </a:extLst>
              </a:tr>
              <a:tr h="184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sc8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realistic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286559"/>
                  </a:ext>
                </a:extLst>
              </a:tr>
              <a:tr h="202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i-FI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sc9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pessimistic</a:t>
                      </a:r>
                      <a:endParaRPr lang="fi-FI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553" marR="245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226684"/>
                  </a:ext>
                </a:extLst>
              </a:tr>
            </a:tbl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C6A8E4D-80A7-4D47-BC2E-CC7D14DACA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5175540"/>
              </p:ext>
            </p:extLst>
          </p:nvPr>
        </p:nvGraphicFramePr>
        <p:xfrm>
          <a:off x="7578813" y="1633538"/>
          <a:ext cx="3917902" cy="165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4D86244-92C7-4718-A73C-8EE24F147C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1324995"/>
              </p:ext>
            </p:extLst>
          </p:nvPr>
        </p:nvGraphicFramePr>
        <p:xfrm>
          <a:off x="7578812" y="3289300"/>
          <a:ext cx="3917902" cy="162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F86B1128-0332-43D3-92BB-A32AA08DE8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1250320"/>
              </p:ext>
            </p:extLst>
          </p:nvPr>
        </p:nvGraphicFramePr>
        <p:xfrm>
          <a:off x="7581984" y="4953576"/>
          <a:ext cx="3917902" cy="1703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000C1C2-86CF-4AD7-BBCC-E45BF887C339}"/>
              </a:ext>
            </a:extLst>
          </p:cNvPr>
          <p:cNvSpPr txBox="1"/>
          <p:nvPr/>
        </p:nvSpPr>
        <p:spPr>
          <a:xfrm>
            <a:off x="8813800" y="287335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0</a:t>
            </a:r>
            <a:endParaRPr lang="fi-FI" sz="9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2993E2-C149-4342-8DDC-26C3A949A2B5}"/>
              </a:ext>
            </a:extLst>
          </p:cNvPr>
          <p:cNvCxnSpPr>
            <a:cxnSpLocks/>
          </p:cNvCxnSpPr>
          <p:nvPr/>
        </p:nvCxnSpPr>
        <p:spPr>
          <a:xfrm flipV="1">
            <a:off x="8941368" y="2820988"/>
            <a:ext cx="0" cy="3810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C666511-3149-4779-9DBC-A6DB59E12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466" y="1485142"/>
            <a:ext cx="4060121" cy="51718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12E65B3-FA65-4196-80D0-D9FCB5814D2B}"/>
              </a:ext>
            </a:extLst>
          </p:cNvPr>
          <p:cNvSpPr/>
          <p:nvPr/>
        </p:nvSpPr>
        <p:spPr>
          <a:xfrm>
            <a:off x="6569161" y="652615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NPV of investment under the price uncertainty</a:t>
            </a:r>
            <a:endParaRPr lang="fi-FI" sz="1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E17AC-E0DA-4D03-9EDD-7BE667F480D1}"/>
              </a:ext>
            </a:extLst>
          </p:cNvPr>
          <p:cNvSpPr/>
          <p:nvPr/>
        </p:nvSpPr>
        <p:spPr>
          <a:xfrm>
            <a:off x="0" y="6526158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Kozlova, M. &amp; Yeomans, J. S. (2022). Monte Carlo enhancement via simulation decomposition: a “must-have” inclusion for many disciplines. </a:t>
            </a:r>
            <a:r>
              <a:rPr lang="en-US" sz="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INFORMS Transactions on Education</a:t>
            </a:r>
            <a:r>
              <a:rPr lang="en-US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22(3), 147-159</a:t>
            </a:r>
            <a:endParaRPr lang="fi-FI" sz="800" dirty="0"/>
          </a:p>
        </p:txBody>
      </p:sp>
    </p:spTree>
    <p:extLst>
      <p:ext uri="{BB962C8B-B14F-4D97-AF65-F5344CB8AC3E}">
        <p14:creationId xmlns:p14="http://schemas.microsoft.com/office/powerpoint/2010/main" val="19977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Graphic spid="12" grpId="0">
        <p:bldAsOne/>
      </p:bldGraphic>
      <p:bldGraphic spid="13" grpId="0">
        <p:bldAsOne/>
      </p:bldGraphic>
      <p:bldGraphic spid="14" grpId="0">
        <p:bldAsOne/>
      </p:bldGraphic>
      <p:bldP spid="3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347327-BBE2-4A26-9E4E-CC54BBAF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764190"/>
            <a:ext cx="11979965" cy="4684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simDec GSA </a:t>
            </a:r>
            <a:r>
              <a:rPr lang="en-US" dirty="0"/>
              <a:t>: SA with uncertainty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3DB27-9C49-F438-81B7-9E3B8EAB4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556" y="2338686"/>
            <a:ext cx="8794887" cy="441343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8C569C-3039-1CB4-3DD5-AD37DD4F8D1E}"/>
              </a:ext>
            </a:extLst>
          </p:cNvPr>
          <p:cNvSpPr/>
          <p:nvPr/>
        </p:nvSpPr>
        <p:spPr>
          <a:xfrm>
            <a:off x="1287888" y="2232669"/>
            <a:ext cx="4430332" cy="2287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543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411E508-649C-A542-8018-A020896039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298" y="5865912"/>
            <a:ext cx="6984227" cy="857854"/>
          </a:xfrm>
        </p:spPr>
        <p:txBody>
          <a:bodyPr vert="horz" lIns="108000" tIns="45720" rIns="91440" bIns="45720" rtlCol="0" anchor="t">
            <a:normAutofit/>
          </a:bodyPr>
          <a:lstStyle/>
          <a:p>
            <a:r>
              <a:rPr lang="fi-FI" sz="24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Julian Yeomans</a:t>
            </a:r>
            <a:endParaRPr lang="fi-FI" sz="2400" dirty="0">
              <a:solidFill>
                <a:schemeClr val="accent4">
                  <a:lumMod val="60000"/>
                  <a:lumOff val="40000"/>
                </a:schemeClr>
              </a:solidFill>
              <a:cs typeface="Arial"/>
            </a:endParaRPr>
          </a:p>
          <a:p>
            <a:r>
              <a:rPr lang="fi-FI">
                <a:latin typeface="Arial"/>
                <a:cs typeface="Arial"/>
              </a:rPr>
              <a:t>Professor of OMIS | Schulich School of Business, York </a:t>
            </a:r>
            <a:r>
              <a:rPr lang="fi-FI" dirty="0" err="1">
                <a:latin typeface="Arial"/>
                <a:cs typeface="Arial"/>
              </a:rPr>
              <a:t>University</a:t>
            </a:r>
            <a:r>
              <a:rPr lang="fi-FI">
                <a:latin typeface="Arial"/>
                <a:cs typeface="Arial"/>
              </a:rPr>
              <a:t>, Toronto, Canada</a:t>
            </a:r>
            <a:endParaRPr lang="fi-FI" dirty="0">
              <a:latin typeface="Arial"/>
              <a:cs typeface="Arial"/>
            </a:endParaRPr>
          </a:p>
          <a:p>
            <a:r>
              <a:rPr lang="fi-FI">
                <a:latin typeface="Arial"/>
                <a:cs typeface="Arial"/>
                <a:hlinkClick r:id="rId2"/>
              </a:rPr>
              <a:t>syeomans@yorku.ca</a:t>
            </a:r>
            <a:endParaRPr lang="fi-FI">
              <a:latin typeface="Arial"/>
              <a:cs typeface="Arial"/>
            </a:endParaRPr>
          </a:p>
          <a:p>
            <a:endParaRPr lang="fi-FI" dirty="0">
              <a:latin typeface="Arial"/>
              <a:cs typeface="Arial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98C7192-FE82-6146-9B3F-6D57084744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 dirty="0"/>
              <a:t>SIMULTECH Conference, Bilbao, Spain, June 2025</a:t>
            </a:r>
            <a:endParaRPr lang="fi-FI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83B1DA-9605-44AB-826D-614C67F2E399}"/>
              </a:ext>
            </a:extLst>
          </p:cNvPr>
          <p:cNvGrpSpPr/>
          <p:nvPr/>
        </p:nvGrpSpPr>
        <p:grpSpPr>
          <a:xfrm>
            <a:off x="8981306" y="4593823"/>
            <a:ext cx="2626135" cy="1868773"/>
            <a:chOff x="8727345" y="3628564"/>
            <a:chExt cx="2626135" cy="1868773"/>
          </a:xfrm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B962FB4-2EF1-452A-9FC1-E6E550569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345" y="3628564"/>
              <a:ext cx="2626135" cy="18003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D6EC43-05E5-4920-95F4-5D3407451F3D}"/>
                </a:ext>
              </a:extLst>
            </p:cNvPr>
            <p:cNvSpPr txBox="1"/>
            <p:nvPr/>
          </p:nvSpPr>
          <p:spPr>
            <a:xfrm>
              <a:off x="9047992" y="4727896"/>
              <a:ext cx="19848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4400" dirty="0">
                  <a:solidFill>
                    <a:srgbClr val="7F7F7F"/>
                  </a:solidFill>
                  <a:latin typeface="Berlin Sans FB Demi" panose="020E0802020502020306" pitchFamily="34" charset="0"/>
                </a:rPr>
                <a:t>SimDec</a:t>
              </a: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356C6036-66D5-C340-BF89-64876045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331" y="3420911"/>
            <a:ext cx="9773337" cy="1623263"/>
          </a:xfrm>
        </p:spPr>
        <p:txBody>
          <a:bodyPr/>
          <a:lstStyle/>
          <a:p>
            <a:pPr algn="ctr"/>
            <a:r>
              <a:rPr lang="en-CA" sz="2800" dirty="0"/>
              <a:t>IS </a:t>
            </a:r>
            <a:r>
              <a:rPr lang="en-CA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</a:t>
            </a:r>
            <a:r>
              <a:rPr lang="en-CA" sz="2800" dirty="0">
                <a:solidFill>
                  <a:srgbClr val="FF0000"/>
                </a:solidFill>
              </a:rPr>
              <a:t>i</a:t>
            </a:r>
            <a:r>
              <a:rPr lang="en-CA" sz="2800" dirty="0">
                <a:solidFill>
                  <a:srgbClr val="FFC000"/>
                </a:solidFill>
              </a:rPr>
              <a:t>m</a:t>
            </a:r>
            <a:r>
              <a:rPr lang="en-CA" sz="2800" dirty="0">
                <a:solidFill>
                  <a:srgbClr val="FF0000"/>
                </a:solidFill>
              </a:rPr>
              <a:t>D</a:t>
            </a:r>
            <a:r>
              <a:rPr lang="en-CA" sz="2800" dirty="0">
                <a:solidFill>
                  <a:srgbClr val="FFC000"/>
                </a:solidFill>
              </a:rPr>
              <a:t>e</a:t>
            </a:r>
            <a:r>
              <a:rPr lang="en-CA" sz="2800" dirty="0">
                <a:solidFill>
                  <a:srgbClr val="FFFF00"/>
                </a:solidFill>
              </a:rPr>
              <a:t>c </a:t>
            </a:r>
            <a:r>
              <a:rPr lang="en-CA" sz="2800" dirty="0"/>
              <a:t>Truly a Revelatory Approach </a:t>
            </a:r>
            <a:br>
              <a:rPr lang="en-CA" sz="2800" dirty="0"/>
            </a:br>
            <a:r>
              <a:rPr lang="en-CA" sz="2800" dirty="0"/>
              <a:t>for Global Sensitivity Analysis?</a:t>
            </a:r>
            <a:br>
              <a:rPr lang="en-CA" sz="2800" dirty="0"/>
            </a:br>
            <a:r>
              <a:rPr lang="en-CA" sz="2800" dirty="0"/>
              <a:t> </a:t>
            </a:r>
            <a:br>
              <a:rPr lang="en-CA" sz="2800" dirty="0"/>
            </a:br>
            <a:r>
              <a:rPr lang="en-CA" sz="2800" dirty="0"/>
              <a:t>or is it Turtles All the Way Down?</a:t>
            </a:r>
            <a:endParaRPr lang="fi-FI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16175A-3DAE-0C96-58B0-2CAD655E0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1" y="5528210"/>
            <a:ext cx="902767" cy="119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C279AA-9A4D-D434-D582-228129B6D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857" y="89193"/>
            <a:ext cx="902769" cy="902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14BCA6-6077-4217-5FD9-F3BD03923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4" y="89194"/>
            <a:ext cx="902768" cy="9027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971B99-7AB6-2574-E8BD-281F7976D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2435" y="89193"/>
            <a:ext cx="902769" cy="9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91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347327-BBE2-4A26-9E4E-CC54BBAF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091422"/>
            <a:ext cx="11979965" cy="4684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GSA with </a:t>
            </a:r>
            <a:r>
              <a:rPr lang="en-US" dirty="0">
                <a:solidFill>
                  <a:srgbClr val="FFFF00"/>
                </a:solidFill>
              </a:rPr>
              <a:t>simdec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A3D5AA-9A4B-55B4-A2B3-E6129949E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66717"/>
            <a:ext cx="5883965" cy="2661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2EB892-4513-7BE1-B845-D5F439B95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281976"/>
            <a:ext cx="5957886" cy="2814637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952D2AD-256E-480A-77B6-F576A5D2335B}"/>
              </a:ext>
            </a:extLst>
          </p:cNvPr>
          <p:cNvSpPr txBox="1">
            <a:spLocks/>
          </p:cNvSpPr>
          <p:nvPr/>
        </p:nvSpPr>
        <p:spPr>
          <a:xfrm>
            <a:off x="212035" y="2384606"/>
            <a:ext cx="11728174" cy="4401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4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600" dirty="0"/>
              <a:t>Original SimDec was </a:t>
            </a:r>
            <a:r>
              <a:rPr lang="en-CA" sz="2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exploratory</a:t>
            </a:r>
            <a:br>
              <a:rPr lang="en-CA" sz="2600" dirty="0"/>
            </a:br>
            <a:r>
              <a:rPr lang="en-CA" sz="2600" dirty="0"/>
              <a:t>	- Visualization of interactions</a:t>
            </a:r>
            <a:br>
              <a:rPr lang="en-CA" sz="2600" dirty="0"/>
            </a:br>
            <a:r>
              <a:rPr lang="en-CA" sz="2600" dirty="0"/>
              <a:t>	- </a:t>
            </a:r>
            <a:r>
              <a:rPr lang="en-CA" sz="2600" dirty="0">
                <a:solidFill>
                  <a:srgbClr val="FFFF00"/>
                </a:solidFill>
              </a:rPr>
              <a:t>Heterogeneous relationships</a:t>
            </a:r>
          </a:p>
          <a:p>
            <a:endParaRPr lang="en-CA" sz="2600" dirty="0"/>
          </a:p>
          <a:p>
            <a:r>
              <a:rPr lang="en-CA" sz="2600" dirty="0"/>
              <a:t>Decomposition at </a:t>
            </a:r>
            <a:r>
              <a:rPr lang="en-CA" sz="2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user’s discretion</a:t>
            </a:r>
            <a:br>
              <a:rPr lang="en-CA" sz="260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CA" sz="2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en-CA" sz="2600" dirty="0"/>
              <a:t>- “Chromatic-hacking” (p-hacking)</a:t>
            </a:r>
            <a:br>
              <a:rPr lang="en-CA" sz="2600" dirty="0"/>
            </a:br>
            <a:r>
              <a:rPr lang="en-CA" sz="2600" dirty="0"/>
              <a:t>	- Influential inputs excluded?</a:t>
            </a:r>
            <a:br>
              <a:rPr lang="en-CA" sz="2600" dirty="0"/>
            </a:br>
            <a:r>
              <a:rPr lang="en-CA" sz="2600" dirty="0"/>
              <a:t>	- Insights missed?</a:t>
            </a:r>
          </a:p>
          <a:p>
            <a:endParaRPr lang="en-CA" sz="2600" dirty="0"/>
          </a:p>
          <a:p>
            <a:r>
              <a:rPr lang="en-CA" sz="2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SimDec</a:t>
            </a:r>
            <a:r>
              <a:rPr lang="en-CA" sz="2600" dirty="0"/>
              <a:t> </a:t>
            </a:r>
            <a:r>
              <a:rPr lang="en-CA" sz="2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GSA </a:t>
            </a:r>
            <a:r>
              <a:rPr lang="en-CA" sz="2600" dirty="0"/>
              <a:t>uses Binning as selector</a:t>
            </a:r>
            <a:br>
              <a:rPr lang="en-CA" sz="2600" dirty="0"/>
            </a:br>
            <a:r>
              <a:rPr lang="en-CA" sz="2600" dirty="0"/>
              <a:t>	- “Holy Grail” GSA incorporating uncertainty analysis</a:t>
            </a:r>
          </a:p>
        </p:txBody>
      </p:sp>
    </p:spTree>
    <p:extLst>
      <p:ext uri="{BB962C8B-B14F-4D97-AF65-F5344CB8AC3E}">
        <p14:creationId xmlns:p14="http://schemas.microsoft.com/office/powerpoint/2010/main" val="2694544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D737E-3879-6F5B-1217-DD71F9421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CB5E5B-9A8E-7A22-59D4-A3AEE8EB2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870207"/>
            <a:ext cx="11979965" cy="468479"/>
          </a:xfrm>
        </p:spPr>
        <p:txBody>
          <a:bodyPr>
            <a:normAutofit fontScale="90000"/>
          </a:bodyPr>
          <a:lstStyle/>
          <a:p>
            <a:r>
              <a:rPr lang="en-US" dirty="0"/>
              <a:t>CERN accelerator – superconducting magnets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CCEB0C-0D79-4C25-91E6-C90522C33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748" y="2384050"/>
            <a:ext cx="3664867" cy="42705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A48873-15D6-84D0-C73E-F331B2100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61" y="2384050"/>
            <a:ext cx="6661826" cy="427052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A4F9B56-EE15-98A1-2D26-6BC51A661BB5}"/>
              </a:ext>
            </a:extLst>
          </p:cNvPr>
          <p:cNvSpPr/>
          <p:nvPr/>
        </p:nvSpPr>
        <p:spPr>
          <a:xfrm>
            <a:off x="1455313" y="4519314"/>
            <a:ext cx="3245476" cy="2338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253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3D47E-2262-D5A6-0591-8A942148C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5609056-FA49-EFA1-D9C6-8E5CB835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1846"/>
            <a:ext cx="7444654" cy="468479"/>
          </a:xfrm>
        </p:spPr>
        <p:txBody>
          <a:bodyPr>
            <a:noAutofit/>
          </a:bodyPr>
          <a:lstStyle/>
          <a:p>
            <a:r>
              <a:rPr lang="en-CA" sz="2800" dirty="0">
                <a:solidFill>
                  <a:srgbClr val="FFFF00"/>
                </a:solidFill>
              </a:rPr>
              <a:t>Heterogeneity</a:t>
            </a:r>
            <a:r>
              <a:rPr lang="en-CA" sz="2800" dirty="0"/>
              <a:t> in cern output</a:t>
            </a:r>
            <a:endParaRPr lang="en-US" sz="2000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78244C6-64C4-45D6-EE1A-0D83437D5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233" y="2170325"/>
            <a:ext cx="6030188" cy="439877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DD5925A-7194-E7D1-F5BA-833D1BDCD5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413449"/>
              </p:ext>
            </p:extLst>
          </p:nvPr>
        </p:nvGraphicFramePr>
        <p:xfrm>
          <a:off x="7940841" y="3861459"/>
          <a:ext cx="3121359" cy="2707640"/>
        </p:xfrm>
        <a:graphic>
          <a:graphicData uri="http://schemas.openxmlformats.org/drawingml/2006/table">
            <a:tbl>
              <a:tblPr/>
              <a:tblGrid>
                <a:gridCol w="1040453">
                  <a:extLst>
                    <a:ext uri="{9D8B030D-6E8A-4147-A177-3AD203B41FA5}">
                      <a16:colId xmlns:a16="http://schemas.microsoft.com/office/drawing/2014/main" val="1491898715"/>
                    </a:ext>
                  </a:extLst>
                </a:gridCol>
                <a:gridCol w="1040453">
                  <a:extLst>
                    <a:ext uri="{9D8B030D-6E8A-4147-A177-3AD203B41FA5}">
                      <a16:colId xmlns:a16="http://schemas.microsoft.com/office/drawing/2014/main" val="1873770959"/>
                    </a:ext>
                  </a:extLst>
                </a:gridCol>
                <a:gridCol w="1040453">
                  <a:extLst>
                    <a:ext uri="{9D8B030D-6E8A-4147-A177-3AD203B41FA5}">
                      <a16:colId xmlns:a16="http://schemas.microsoft.com/office/drawing/2014/main" val="4002043439"/>
                    </a:ext>
                  </a:extLst>
                </a:gridCol>
              </a:tblGrid>
              <a:tr h="164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dirty="0"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Color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b="1" i="1" dirty="0"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b="1" i="1" dirty="0"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6680531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dirty="0">
                          <a:solidFill>
                            <a:srgbClr val="FFFFFF"/>
                          </a:solidFill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8B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i="1" dirty="0"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i="1" dirty="0"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358012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i="1" dirty="0"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014485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i="1" dirty="0"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5198853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C6F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i="1" dirty="0"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i="1" dirty="0"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290203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D81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i="1" dirty="0"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34417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7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i="1" dirty="0"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624463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20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i="1" dirty="0"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i="1" dirty="0"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7221313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DF4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i="1" dirty="0"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580798"/>
                  </a:ext>
                </a:extLst>
              </a:tr>
              <a:tr h="164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i-FI" sz="240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8C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CA" sz="1600" i="1" dirty="0">
                          <a:effectLst/>
                          <a:latin typeface="Palatino Linotype" panose="0204050205050503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fi-FI" sz="2400" dirty="0">
                        <a:effectLst/>
                        <a:latin typeface="Palatino Linotype" panose="0204050205050503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9622917"/>
                  </a:ext>
                </a:extLst>
              </a:tr>
            </a:tbl>
          </a:graphicData>
        </a:graphic>
      </p:graphicFrame>
      <p:pic>
        <p:nvPicPr>
          <p:cNvPr id="6" name="Graphic 5">
            <a:extLst>
              <a:ext uri="{FF2B5EF4-FFF2-40B4-BE49-F238E27FC236}">
                <a16:creationId xmlns:a16="http://schemas.microsoft.com/office/drawing/2014/main" id="{8F1FCCDE-D3D4-5E93-C7F1-13371CD1D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0841" y="991741"/>
            <a:ext cx="3465094" cy="258838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6495963-6544-72CB-4254-1ACD44289C4F}"/>
              </a:ext>
            </a:extLst>
          </p:cNvPr>
          <p:cNvSpPr/>
          <p:nvPr/>
        </p:nvSpPr>
        <p:spPr>
          <a:xfrm>
            <a:off x="4559121" y="4702827"/>
            <a:ext cx="991673" cy="13888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88D44A-806D-20FB-DEC8-EA10BA6D59D5}"/>
              </a:ext>
            </a:extLst>
          </p:cNvPr>
          <p:cNvSpPr/>
          <p:nvPr/>
        </p:nvSpPr>
        <p:spPr>
          <a:xfrm>
            <a:off x="4018208" y="4724477"/>
            <a:ext cx="540913" cy="13888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B2CA3D-01BB-EA6E-0213-E91D8F22B66A}"/>
              </a:ext>
            </a:extLst>
          </p:cNvPr>
          <p:cNvSpPr/>
          <p:nvPr/>
        </p:nvSpPr>
        <p:spPr>
          <a:xfrm>
            <a:off x="7703776" y="4349930"/>
            <a:ext cx="3358424" cy="3745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EFC6E1-DC68-98EE-CAFC-A1B46A382000}"/>
              </a:ext>
            </a:extLst>
          </p:cNvPr>
          <p:cNvSpPr/>
          <p:nvPr/>
        </p:nvSpPr>
        <p:spPr>
          <a:xfrm>
            <a:off x="5418754" y="5548648"/>
            <a:ext cx="991673" cy="5666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918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347327-BBE2-4A26-9E4E-CC54BBAF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70207"/>
            <a:ext cx="12192000" cy="468479"/>
          </a:xfrm>
        </p:spPr>
        <p:txBody>
          <a:bodyPr>
            <a:normAutofit fontScale="90000"/>
          </a:bodyPr>
          <a:lstStyle/>
          <a:p>
            <a:r>
              <a:rPr lang="en-CA" dirty="0"/>
              <a:t>simdec </a:t>
            </a:r>
            <a:r>
              <a:rPr lang="en-CA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Benchmark</a:t>
            </a:r>
            <a:r>
              <a:rPr lang="en-CA" dirty="0"/>
              <a:t> for </a:t>
            </a:r>
            <a:r>
              <a:rPr lang="en-CA" dirty="0">
                <a:solidFill>
                  <a:srgbClr val="FFFF00"/>
                </a:solidFill>
              </a:rPr>
              <a:t>global sensitivity analysis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8E25D-8675-E2C4-F745-67DD3FDC0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466" y="2445035"/>
            <a:ext cx="4357067" cy="4148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1EAB65-7339-4E4F-05B2-1EE33F7F58D5}"/>
              </a:ext>
            </a:extLst>
          </p:cNvPr>
          <p:cNvSpPr txBox="1"/>
          <p:nvPr/>
        </p:nvSpPr>
        <p:spPr>
          <a:xfrm>
            <a:off x="8680175" y="3549818"/>
            <a:ext cx="3511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Comparison of SA methods by ability to </a:t>
            </a:r>
            <a:r>
              <a:rPr lang="en-CA" sz="2400" dirty="0">
                <a:solidFill>
                  <a:srgbClr val="FFFF00"/>
                </a:solidFill>
              </a:rPr>
              <a:t>discover</a:t>
            </a:r>
            <a:r>
              <a:rPr lang="en-CA" sz="2400" dirty="0"/>
              <a:t> presence and to </a:t>
            </a:r>
            <a:r>
              <a:rPr lang="en-CA" sz="2400" dirty="0">
                <a:solidFill>
                  <a:srgbClr val="FFFF00"/>
                </a:solidFill>
              </a:rPr>
              <a:t>display</a:t>
            </a:r>
            <a:r>
              <a:rPr lang="en-CA" sz="2400" dirty="0"/>
              <a:t> type of heterogeneous effects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14D04E2-2617-62E4-71CC-067043CFDB3A}"/>
              </a:ext>
            </a:extLst>
          </p:cNvPr>
          <p:cNvSpPr/>
          <p:nvPr/>
        </p:nvSpPr>
        <p:spPr>
          <a:xfrm>
            <a:off x="6728067" y="5675042"/>
            <a:ext cx="1749287" cy="10249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716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17DB0-B9FA-2B1E-8DD7-91DC6FC45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3518332-95C9-C17E-CEFD-A335654BC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5498"/>
            <a:ext cx="12192000" cy="468479"/>
          </a:xfrm>
        </p:spPr>
        <p:txBody>
          <a:bodyPr>
            <a:noAutofit/>
          </a:bodyPr>
          <a:lstStyle/>
          <a:p>
            <a:pPr algn="ctr"/>
            <a:r>
              <a:rPr lang="en-CA" sz="2800" dirty="0"/>
              <a:t>alternate </a:t>
            </a:r>
            <a:r>
              <a:rPr lang="en-CA" sz="2800" dirty="0">
                <a:solidFill>
                  <a:srgbClr val="FFFF00"/>
                </a:solidFill>
              </a:rPr>
              <a:t>boxplot visualization </a:t>
            </a:r>
            <a:r>
              <a:rPr lang="en-CA" sz="2800" dirty="0"/>
              <a:t>- Simdec dashboard </a:t>
            </a:r>
            <a:endParaRPr lang="en-US" sz="2800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745947-2534-8AEB-D5D6-CE53373B8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1108" y="1597168"/>
            <a:ext cx="7109783" cy="49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10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5646E-038B-C3C8-A9F1-A304F319C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B73203-3637-54F5-93F6-40120940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3" y="248896"/>
            <a:ext cx="12192000" cy="468479"/>
          </a:xfrm>
        </p:spPr>
        <p:txBody>
          <a:bodyPr>
            <a:noAutofit/>
          </a:bodyPr>
          <a:lstStyle/>
          <a:p>
            <a:pPr algn="ctr"/>
            <a:r>
              <a:rPr lang="en-CA" sz="2800" dirty="0"/>
              <a:t>alternate </a:t>
            </a:r>
            <a:r>
              <a:rPr lang="en-CA" sz="2800" dirty="0">
                <a:solidFill>
                  <a:srgbClr val="FFFF00"/>
                </a:solidFill>
              </a:rPr>
              <a:t>2-output visualization </a:t>
            </a:r>
            <a:r>
              <a:rPr lang="en-CA" sz="2800" dirty="0"/>
              <a:t>- Breast cancer data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1DF97-9E1C-0AC0-8E81-C86C5A0C2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2" y="717375"/>
            <a:ext cx="7493736" cy="4215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36317A-58DF-5108-5DDA-9D164E314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043" y="2554250"/>
            <a:ext cx="7493735" cy="421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03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347327-BBE2-4A26-9E4E-CC54BBAF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2" y="1761947"/>
            <a:ext cx="6710901" cy="493165"/>
          </a:xfrm>
        </p:spPr>
        <p:txBody>
          <a:bodyPr>
            <a:normAutofit fontScale="90000"/>
          </a:bodyPr>
          <a:lstStyle/>
          <a:p>
            <a:r>
              <a:rPr lang="en-CA" sz="3600" dirty="0"/>
              <a:t>timeline of GSA software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8200A6-A465-1D49-FBD5-D7C10F60C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453" y="98925"/>
            <a:ext cx="5165530" cy="2047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4817B-768D-40C8-454F-A55CC2277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422" y="2363372"/>
            <a:ext cx="6483156" cy="427888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876804-8BE4-B3C8-18B3-3B4D484A3960}"/>
              </a:ext>
            </a:extLst>
          </p:cNvPr>
          <p:cNvSpPr/>
          <p:nvPr/>
        </p:nvSpPr>
        <p:spPr>
          <a:xfrm>
            <a:off x="7443939" y="5734173"/>
            <a:ext cx="1749287" cy="10249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731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9F72F-10F6-CC67-5B3D-D5BD7467E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07EA421-D6E0-0268-54DB-D9577058B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70207"/>
            <a:ext cx="12192000" cy="468479"/>
          </a:xfrm>
        </p:spPr>
        <p:txBody>
          <a:bodyPr>
            <a:normAutofit fontScale="90000"/>
          </a:bodyPr>
          <a:lstStyle/>
          <a:p>
            <a:r>
              <a:rPr lang="en-CA" u="sng" dirty="0">
                <a:solidFill>
                  <a:srgbClr val="FF0000"/>
                </a:solidFill>
              </a:rPr>
              <a:t>GSA Case</a:t>
            </a:r>
            <a:r>
              <a:rPr lang="en-CA" dirty="0"/>
              <a:t>: Hypoxia in the gulf of </a:t>
            </a:r>
            <a:r>
              <a:rPr lang="en-CA" strike="sngStrike" dirty="0"/>
              <a:t>America</a:t>
            </a:r>
            <a:r>
              <a:rPr lang="en-CA" dirty="0"/>
              <a:t> mexico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2469BAD-17C7-8C87-3BA5-225D32D08C89}"/>
              </a:ext>
            </a:extLst>
          </p:cNvPr>
          <p:cNvSpPr txBox="1">
            <a:spLocks/>
          </p:cNvSpPr>
          <p:nvPr/>
        </p:nvSpPr>
        <p:spPr>
          <a:xfrm>
            <a:off x="212034" y="2469313"/>
            <a:ext cx="11386407" cy="39635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b="1" u="sng" dirty="0">
                <a:solidFill>
                  <a:srgbClr val="FFFF00"/>
                </a:solidFill>
              </a:rPr>
              <a:t>Hypoxia</a:t>
            </a:r>
            <a:r>
              <a:rPr lang="en-CA" sz="2400" b="1" dirty="0"/>
              <a:t> (low dissolved oxygen) “d</a:t>
            </a:r>
            <a:r>
              <a:rPr lang="en-CA" sz="2400" dirty="0"/>
              <a:t>ead zone” </a:t>
            </a:r>
            <a:r>
              <a:rPr lang="en-CA" sz="2400" b="1" dirty="0"/>
              <a:t>in </a:t>
            </a:r>
            <a:r>
              <a:rPr lang="en-CA" sz="2400" b="1" dirty="0">
                <a:solidFill>
                  <a:srgbClr val="FFFF00"/>
                </a:solidFill>
              </a:rPr>
              <a:t>Northern Gulf of Mexico</a:t>
            </a:r>
            <a:br>
              <a:rPr lang="en-CA" sz="2400" dirty="0"/>
            </a:br>
            <a:br>
              <a:rPr lang="en-CA" sz="2400" dirty="0"/>
            </a:br>
            <a:r>
              <a:rPr lang="en-CA" sz="2400" dirty="0"/>
              <a:t>		- severe environmental and socioeconomic consequences</a:t>
            </a:r>
            <a:br>
              <a:rPr lang="en-CA" sz="2400" dirty="0"/>
            </a:br>
            <a:r>
              <a:rPr lang="en-CA" sz="2400" dirty="0"/>
              <a:t>		- driven by </a:t>
            </a:r>
            <a:r>
              <a:rPr lang="en-CA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nitrogen-rich</a:t>
            </a:r>
            <a:r>
              <a:rPr lang="en-CA" sz="2400" dirty="0"/>
              <a:t> water from the </a:t>
            </a:r>
            <a:r>
              <a:rPr lang="en-CA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Mississippi River</a:t>
            </a:r>
            <a:br>
              <a:rPr lang="en-CA" sz="2400" dirty="0"/>
            </a:br>
            <a:r>
              <a:rPr lang="en-CA" sz="2400" dirty="0"/>
              <a:t>		- </a:t>
            </a:r>
            <a:r>
              <a:rPr lang="en-CA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Midwest Corn Belt </a:t>
            </a:r>
            <a:r>
              <a:rPr lang="en-CA" sz="2400" dirty="0"/>
              <a:t>(esp. </a:t>
            </a:r>
            <a:r>
              <a:rPr lang="en-CA" sz="2400" b="1" dirty="0">
                <a:solidFill>
                  <a:srgbClr val="FFFF00"/>
                </a:solidFill>
              </a:rPr>
              <a:t>Iowa</a:t>
            </a:r>
            <a:r>
              <a:rPr lang="en-CA" sz="2400" dirty="0"/>
              <a:t>) major contributor</a:t>
            </a:r>
          </a:p>
          <a:p>
            <a:endParaRPr lang="en-CA" sz="2400" dirty="0"/>
          </a:p>
          <a:p>
            <a:r>
              <a:rPr lang="en-CA" sz="2400" b="1" u="sng" dirty="0">
                <a:solidFill>
                  <a:srgbClr val="FFFF00"/>
                </a:solidFill>
              </a:rPr>
              <a:t>Iowa</a:t>
            </a:r>
            <a:r>
              <a:rPr lang="en-CA" sz="2400" dirty="0"/>
              <a:t> nitrate run-off arises mainly from agriculture</a:t>
            </a:r>
            <a:br>
              <a:rPr lang="en-CA" sz="2400" dirty="0"/>
            </a:br>
            <a:br>
              <a:rPr lang="en-CA" sz="2400" dirty="0"/>
            </a:br>
            <a:r>
              <a:rPr lang="en-CA" sz="2400" dirty="0"/>
              <a:t>		- subsurface drainage of </a:t>
            </a:r>
            <a:r>
              <a:rPr lang="en-CA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corn</a:t>
            </a:r>
            <a:r>
              <a:rPr lang="en-CA" sz="2400" dirty="0"/>
              <a:t> and </a:t>
            </a:r>
            <a:r>
              <a:rPr lang="en-CA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soybean</a:t>
            </a:r>
            <a:r>
              <a:rPr lang="en-CA" sz="2400" dirty="0"/>
              <a:t> systems</a:t>
            </a:r>
            <a:br>
              <a:rPr lang="en-CA" sz="2400" dirty="0"/>
            </a:br>
            <a:r>
              <a:rPr lang="en-CA" sz="2400" dirty="0"/>
              <a:t>		- </a:t>
            </a:r>
            <a:r>
              <a:rPr lang="en-CA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ethanol</a:t>
            </a:r>
            <a:r>
              <a:rPr lang="en-CA" sz="2400" dirty="0"/>
              <a:t> production</a:t>
            </a:r>
            <a:br>
              <a:rPr lang="en-CA" sz="2400" dirty="0"/>
            </a:br>
            <a:r>
              <a:rPr lang="en-CA" sz="2400" dirty="0"/>
              <a:t>		- increasing </a:t>
            </a:r>
            <a:r>
              <a:rPr lang="en-CA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animal protein </a:t>
            </a:r>
            <a:r>
              <a:rPr lang="en-CA" sz="2400" dirty="0"/>
              <a:t>agriculture</a:t>
            </a:r>
          </a:p>
          <a:p>
            <a:endParaRPr lang="en-CA" sz="2400" dirty="0"/>
          </a:p>
          <a:p>
            <a:r>
              <a:rPr lang="en-CA" sz="2400" dirty="0"/>
              <a:t>Analysis of the USDA-EPA </a:t>
            </a:r>
            <a:r>
              <a:rPr lang="en-CA" sz="2400" b="1" u="sng" dirty="0">
                <a:solidFill>
                  <a:srgbClr val="FFFF00"/>
                </a:solidFill>
              </a:rPr>
              <a:t>Iowa Food-Energy-Water </a:t>
            </a:r>
            <a:r>
              <a:rPr lang="en-CA" sz="2400" dirty="0"/>
              <a:t>(</a:t>
            </a:r>
            <a:r>
              <a:rPr lang="en-CA" sz="2400" b="1" dirty="0">
                <a:solidFill>
                  <a:srgbClr val="FFFF00"/>
                </a:solidFill>
              </a:rPr>
              <a:t>IFEW</a:t>
            </a:r>
            <a:r>
              <a:rPr lang="en-CA" sz="2400" dirty="0"/>
              <a:t>) system</a:t>
            </a:r>
          </a:p>
          <a:p>
            <a:pPr marL="0" indent="0">
              <a:buNone/>
            </a:pPr>
            <a:endParaRPr lang="en-CA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481567-2968-317B-638D-E3050B680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486" y="238230"/>
            <a:ext cx="3381375" cy="1352550"/>
          </a:xfrm>
          <a:prstGeom prst="rect">
            <a:avLst/>
          </a:prstGeom>
        </p:spPr>
      </p:pic>
      <p:sp>
        <p:nvSpPr>
          <p:cNvPr id="9" name="Flowchart: Summing Junction 8">
            <a:extLst>
              <a:ext uri="{FF2B5EF4-FFF2-40B4-BE49-F238E27FC236}">
                <a16:creationId xmlns:a16="http://schemas.microsoft.com/office/drawing/2014/main" id="{9FD21E0C-6533-E20B-FA0C-D745D5119766}"/>
              </a:ext>
            </a:extLst>
          </p:cNvPr>
          <p:cNvSpPr/>
          <p:nvPr/>
        </p:nvSpPr>
        <p:spPr>
          <a:xfrm>
            <a:off x="7872516" y="214632"/>
            <a:ext cx="3988180" cy="1554913"/>
          </a:xfrm>
          <a:prstGeom prst="flowChartSummingJunction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EDB9B-413D-41E9-C8DE-63F92C799C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03" t="5405" r="6403" b="16670"/>
          <a:stretch/>
        </p:blipFill>
        <p:spPr>
          <a:xfrm>
            <a:off x="9345571" y="4932428"/>
            <a:ext cx="2252870" cy="1500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56457C-459C-1A28-D37C-D0F6AA0A3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644" y="214632"/>
            <a:ext cx="1789768" cy="1557412"/>
          </a:xfrm>
          <a:prstGeom prst="rect">
            <a:avLst/>
          </a:prstGeom>
        </p:spPr>
      </p:pic>
      <p:sp>
        <p:nvSpPr>
          <p:cNvPr id="7" name="Flowchart: Summing Junction 6">
            <a:extLst>
              <a:ext uri="{FF2B5EF4-FFF2-40B4-BE49-F238E27FC236}">
                <a16:creationId xmlns:a16="http://schemas.microsoft.com/office/drawing/2014/main" id="{532DD102-57A5-A9CA-D3A6-111C6ECA1453}"/>
              </a:ext>
            </a:extLst>
          </p:cNvPr>
          <p:cNvSpPr/>
          <p:nvPr/>
        </p:nvSpPr>
        <p:spPr>
          <a:xfrm>
            <a:off x="4890052" y="214633"/>
            <a:ext cx="2875722" cy="1376148"/>
          </a:xfrm>
          <a:prstGeom prst="flowChartSummingJunction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1074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8BD96-2DC7-423C-107A-2A390B1D8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79B5A0-5CB0-A2D1-8EDC-D017CD17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5498"/>
            <a:ext cx="12192000" cy="468479"/>
          </a:xfrm>
        </p:spPr>
        <p:txBody>
          <a:bodyPr>
            <a:noAutofit/>
          </a:bodyPr>
          <a:lstStyle/>
          <a:p>
            <a:pPr algn="ctr"/>
            <a:r>
              <a:rPr lang="en-CA" sz="2800" dirty="0"/>
              <a:t>Mississippi watershed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DFCE1-AEDF-C253-D3FE-D035FE067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692" y="1573977"/>
            <a:ext cx="5186406" cy="4730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09A75D-C8F0-8EA0-3C29-48848DEAD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02" y="1573978"/>
            <a:ext cx="6024545" cy="47305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2B69E30-7D92-F9A8-6873-E35556E3CB4C}"/>
              </a:ext>
            </a:extLst>
          </p:cNvPr>
          <p:cNvSpPr/>
          <p:nvPr/>
        </p:nvSpPr>
        <p:spPr>
          <a:xfrm>
            <a:off x="2831082" y="3020041"/>
            <a:ext cx="1749287" cy="10249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03886A5-81F2-D703-948E-42D57A1F3281}"/>
              </a:ext>
            </a:extLst>
          </p:cNvPr>
          <p:cNvSpPr/>
          <p:nvPr/>
        </p:nvSpPr>
        <p:spPr>
          <a:xfrm>
            <a:off x="8855627" y="3144252"/>
            <a:ext cx="865889" cy="6898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E026E04-FCDC-B1DC-1471-CE7EF99AB2F8}"/>
              </a:ext>
            </a:extLst>
          </p:cNvPr>
          <p:cNvSpPr/>
          <p:nvPr/>
        </p:nvSpPr>
        <p:spPr>
          <a:xfrm>
            <a:off x="8855627" y="5284023"/>
            <a:ext cx="1427362" cy="6898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390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ED0BF-7EFE-7F75-FA24-0A48F02E6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66E5DE9-39DA-4192-FA80-2D6F5AD7E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870207"/>
            <a:ext cx="11979965" cy="468479"/>
          </a:xfrm>
        </p:spPr>
        <p:txBody>
          <a:bodyPr>
            <a:normAutofit fontScale="90000"/>
          </a:bodyPr>
          <a:lstStyle/>
          <a:p>
            <a:r>
              <a:rPr lang="en-CA" dirty="0"/>
              <a:t>Iowa food-energy-water (IFEW) system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9CEC5F0-3915-38AE-96FB-6172F2953E73}"/>
              </a:ext>
            </a:extLst>
          </p:cNvPr>
          <p:cNvSpPr txBox="1">
            <a:spLocks/>
          </p:cNvSpPr>
          <p:nvPr/>
        </p:nvSpPr>
        <p:spPr>
          <a:xfrm>
            <a:off x="212034" y="2469312"/>
            <a:ext cx="11767929" cy="4388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/>
              <a:t>Interconnection of agriculture, animal agriculture, water, energy, weather, food, and nitrogen</a:t>
            </a:r>
          </a:p>
          <a:p>
            <a:endParaRPr lang="en-CA" sz="2400" dirty="0"/>
          </a:p>
          <a:p>
            <a:r>
              <a:rPr lang="en-CA" sz="2400" dirty="0"/>
              <a:t>USDA county level data for all 99 Iowa counties from 1968 to 2019</a:t>
            </a:r>
          </a:p>
          <a:p>
            <a:endParaRPr lang="en-CA" sz="2400" dirty="0"/>
          </a:p>
          <a:p>
            <a:r>
              <a:rPr lang="en-CA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Nitrogen surplus </a:t>
            </a:r>
            <a:r>
              <a:rPr lang="en-CA" sz="2400" dirty="0"/>
              <a:t>is estimated by:</a:t>
            </a:r>
            <a:br>
              <a:rPr lang="en-CA" sz="2400" dirty="0"/>
            </a:br>
            <a:br>
              <a:rPr lang="en-CA" sz="2400" dirty="0"/>
            </a:br>
            <a:r>
              <a:rPr lang="en-CA" sz="2400" dirty="0"/>
              <a:t>	</a:t>
            </a:r>
            <a:r>
              <a:rPr lang="en-CA" sz="2400" b="1" i="1" dirty="0">
                <a:solidFill>
                  <a:srgbClr val="FFFF00"/>
                </a:solidFill>
              </a:rPr>
              <a:t>NS</a:t>
            </a:r>
            <a:r>
              <a:rPr lang="en-CA" sz="2400" dirty="0"/>
              <a:t> = </a:t>
            </a:r>
            <a:r>
              <a:rPr lang="en-CA" sz="2400" b="1" i="1" dirty="0">
                <a:solidFill>
                  <a:srgbClr val="FFFF00"/>
                </a:solidFill>
              </a:rPr>
              <a:t>CN</a:t>
            </a:r>
            <a:r>
              <a:rPr lang="en-CA" sz="2400" dirty="0"/>
              <a:t> + </a:t>
            </a:r>
            <a:r>
              <a:rPr lang="en-CA" sz="2400" b="1" i="1" dirty="0">
                <a:solidFill>
                  <a:srgbClr val="FFFF00"/>
                </a:solidFill>
              </a:rPr>
              <a:t>MN</a:t>
            </a:r>
            <a:r>
              <a:rPr lang="en-CA" sz="2400" dirty="0"/>
              <a:t> + </a:t>
            </a:r>
            <a:r>
              <a:rPr lang="en-CA" sz="2400" b="1" i="1" dirty="0">
                <a:solidFill>
                  <a:srgbClr val="FFFF00"/>
                </a:solidFill>
              </a:rPr>
              <a:t>FN</a:t>
            </a:r>
            <a:r>
              <a:rPr lang="en-CA" sz="2400" dirty="0"/>
              <a:t> – </a:t>
            </a:r>
            <a:r>
              <a:rPr lang="en-CA" sz="2400" b="1" i="1" dirty="0">
                <a:solidFill>
                  <a:srgbClr val="FFFF00"/>
                </a:solidFill>
              </a:rPr>
              <a:t>GN</a:t>
            </a:r>
            <a:br>
              <a:rPr lang="en-CA" sz="2400" dirty="0"/>
            </a:br>
            <a:br>
              <a:rPr lang="en-CA" sz="2400" dirty="0"/>
            </a:br>
            <a:r>
              <a:rPr lang="en-CA" sz="2400" dirty="0"/>
              <a:t>where</a:t>
            </a:r>
            <a:br>
              <a:rPr lang="en-CA" sz="2400" dirty="0"/>
            </a:br>
            <a:r>
              <a:rPr lang="en-CA" sz="2400" dirty="0"/>
              <a:t>	</a:t>
            </a:r>
            <a:r>
              <a:rPr lang="en-CA" sz="2400" b="1" i="1" dirty="0">
                <a:solidFill>
                  <a:srgbClr val="FFFF00"/>
                </a:solidFill>
              </a:rPr>
              <a:t>FN</a:t>
            </a:r>
            <a:r>
              <a:rPr lang="en-CA" sz="2400" dirty="0"/>
              <a:t> is the </a:t>
            </a:r>
            <a:r>
              <a:rPr lang="en-CA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fixation nitrogen </a:t>
            </a:r>
            <a:r>
              <a:rPr lang="en-CA" sz="2400" dirty="0"/>
              <a:t>by soybean crops </a:t>
            </a:r>
            <a:br>
              <a:rPr lang="en-CA" sz="2400" dirty="0"/>
            </a:br>
            <a:r>
              <a:rPr lang="en-CA" sz="2400" dirty="0"/>
              <a:t>	</a:t>
            </a:r>
            <a:r>
              <a:rPr lang="en-CA" sz="2400" b="1" i="1" dirty="0">
                <a:solidFill>
                  <a:srgbClr val="FFFF00"/>
                </a:solidFill>
              </a:rPr>
              <a:t>GN</a:t>
            </a:r>
            <a:r>
              <a:rPr lang="en-CA" sz="2400" dirty="0"/>
              <a:t> is the harvested</a:t>
            </a:r>
            <a:r>
              <a:rPr lang="en-CA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grain nitrogen</a:t>
            </a:r>
            <a:r>
              <a:rPr lang="en-CA" sz="2400" dirty="0"/>
              <a:t> </a:t>
            </a:r>
            <a:br>
              <a:rPr lang="en-CA" sz="2400" dirty="0"/>
            </a:br>
            <a:r>
              <a:rPr lang="en-CA" sz="2400" dirty="0"/>
              <a:t>	</a:t>
            </a:r>
            <a:r>
              <a:rPr lang="en-CA" sz="2400" b="1" i="1" dirty="0">
                <a:solidFill>
                  <a:srgbClr val="FFFF00"/>
                </a:solidFill>
              </a:rPr>
              <a:t>MN</a:t>
            </a:r>
            <a:r>
              <a:rPr lang="en-CA" sz="2400" dirty="0"/>
              <a:t> is the </a:t>
            </a:r>
            <a:r>
              <a:rPr lang="en-CA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manure nitrogen </a:t>
            </a:r>
            <a:br>
              <a:rPr lang="en-CA" sz="2400" dirty="0"/>
            </a:br>
            <a:r>
              <a:rPr lang="en-CA" sz="2400" dirty="0"/>
              <a:t>	</a:t>
            </a:r>
            <a:r>
              <a:rPr lang="en-CA" sz="2400" b="1" i="1" dirty="0">
                <a:solidFill>
                  <a:srgbClr val="FFFF00"/>
                </a:solidFill>
              </a:rPr>
              <a:t>CN</a:t>
            </a:r>
            <a:r>
              <a:rPr lang="en-CA" sz="2400" dirty="0"/>
              <a:t> is the </a:t>
            </a:r>
            <a:r>
              <a:rPr lang="en-CA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commercial nitrogen</a:t>
            </a:r>
            <a:endParaRPr lang="en-CA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C3548-3CB5-EC3B-69FF-9B9B7CE4D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547" y="198640"/>
            <a:ext cx="4151417" cy="1669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EB9B41-DAE9-7725-43A7-001F352DE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467" y="3649246"/>
            <a:ext cx="4545496" cy="301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47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B99489-B05B-939E-3ABD-A09F8C519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100" y="2239617"/>
            <a:ext cx="2703443" cy="27034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CB1154-EFF8-489E-AE61-A2148E544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3" y="1636333"/>
            <a:ext cx="12133277" cy="6032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Sensitivity analysis: </a:t>
            </a:r>
            <a:r>
              <a:rPr lang="en-CA" sz="3600" dirty="0">
                <a:solidFill>
                  <a:srgbClr val="FFFFFF"/>
                </a:solidFill>
              </a:rPr>
              <a:t>comprehensive data analysis</a:t>
            </a:r>
            <a:endParaRPr lang="fi-FI" sz="3600" dirty="0">
              <a:solidFill>
                <a:srgbClr val="FFFFFF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4F0AA47-C4BD-157A-F069-0EC51F05F9BA}"/>
              </a:ext>
            </a:extLst>
          </p:cNvPr>
          <p:cNvSpPr txBox="1">
            <a:spLocks/>
          </p:cNvSpPr>
          <p:nvPr/>
        </p:nvSpPr>
        <p:spPr>
          <a:xfrm>
            <a:off x="119266" y="2239617"/>
            <a:ext cx="12072734" cy="4618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3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/>
              <a:t>Basic data analysis:</a:t>
            </a:r>
            <a:br>
              <a:rPr lang="en-CA" sz="2400" dirty="0"/>
            </a:br>
            <a:r>
              <a:rPr lang="en-CA" sz="2400" dirty="0"/>
              <a:t>		- identify most </a:t>
            </a:r>
            <a:r>
              <a:rPr lang="en-CA" sz="2400" dirty="0">
                <a:solidFill>
                  <a:srgbClr val="FFFF00"/>
                </a:solidFill>
              </a:rPr>
              <a:t>influential factors</a:t>
            </a:r>
            <a:br>
              <a:rPr lang="en-CA" sz="2400" dirty="0"/>
            </a:br>
            <a:r>
              <a:rPr lang="en-CA" sz="2400" dirty="0"/>
              <a:t>		- assess relative </a:t>
            </a:r>
            <a:r>
              <a:rPr lang="en-CA" sz="2400" dirty="0">
                <a:solidFill>
                  <a:srgbClr val="FFFF00"/>
                </a:solidFill>
              </a:rPr>
              <a:t>impacts</a:t>
            </a:r>
            <a:br>
              <a:rPr lang="en-CA" sz="2400" dirty="0"/>
            </a:br>
            <a:r>
              <a:rPr lang="en-CA" sz="2400" dirty="0"/>
              <a:t>		- what happens if these </a:t>
            </a:r>
            <a:r>
              <a:rPr lang="en-CA" sz="2400" dirty="0">
                <a:solidFill>
                  <a:srgbClr val="FFFF00"/>
                </a:solidFill>
              </a:rPr>
              <a:t>change</a:t>
            </a:r>
          </a:p>
          <a:p>
            <a:endParaRPr lang="en-CA" sz="2400" dirty="0"/>
          </a:p>
          <a:p>
            <a:r>
              <a:rPr lang="en-CA" sz="2400" dirty="0">
                <a:solidFill>
                  <a:srgbClr val="FFFF00"/>
                </a:solidFill>
              </a:rPr>
              <a:t>SA</a:t>
            </a:r>
            <a:r>
              <a:rPr lang="en-CA" sz="2400" dirty="0"/>
              <a:t> studies how uncertainty in outputs can be “attributed” to uncertainties in inputs</a:t>
            </a:r>
          </a:p>
          <a:p>
            <a:endParaRPr lang="en-CA" sz="2400" dirty="0"/>
          </a:p>
          <a:p>
            <a:r>
              <a:rPr lang="en-CA" sz="2400" dirty="0">
                <a:solidFill>
                  <a:srgbClr val="FFFF00"/>
                </a:solidFill>
              </a:rPr>
              <a:t>Uncertainty analysis</a:t>
            </a:r>
            <a:r>
              <a:rPr lang="en-CA" sz="2400" dirty="0"/>
              <a:t>: the quantification and propagation of those uncertainties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17224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7EC80-8605-C5AA-6F86-554EE65BA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D6E0C8-58BE-F839-D4ED-E8BFCFDAA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870207"/>
            <a:ext cx="11979965" cy="468479"/>
          </a:xfrm>
        </p:spPr>
        <p:txBody>
          <a:bodyPr>
            <a:normAutofit fontScale="90000"/>
          </a:bodyPr>
          <a:lstStyle/>
          <a:p>
            <a:r>
              <a:rPr lang="en-CA" dirty="0"/>
              <a:t>IFEW Computational model </a:t>
            </a:r>
            <a:r>
              <a:rPr lang="en-CA" u="sng" dirty="0">
                <a:solidFill>
                  <a:srgbClr val="FFFF00"/>
                </a:solidFill>
              </a:rPr>
              <a:t>aggregate</a:t>
            </a:r>
            <a:r>
              <a:rPr lang="en-CA" dirty="0"/>
              <a:t> Elements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7FD14-8035-3A59-8384-A23FC606F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493" y="3316705"/>
            <a:ext cx="4256484" cy="83820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3708B23-D0A0-854B-6A64-30EE917800D0}"/>
              </a:ext>
            </a:extLst>
          </p:cNvPr>
          <p:cNvSpPr txBox="1">
            <a:spLocks/>
          </p:cNvSpPr>
          <p:nvPr/>
        </p:nvSpPr>
        <p:spPr>
          <a:xfrm>
            <a:off x="212034" y="2469312"/>
            <a:ext cx="11767929" cy="4388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3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b="1" i="1" dirty="0">
                <a:solidFill>
                  <a:srgbClr val="FFFF00"/>
                </a:solidFill>
              </a:rPr>
              <a:t>CN</a:t>
            </a:r>
            <a:r>
              <a:rPr lang="en-CA" sz="2400" dirty="0"/>
              <a:t> is derived from county-level data</a:t>
            </a:r>
          </a:p>
          <a:p>
            <a:endParaRPr lang="en-CA" sz="2400" b="1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CA" sz="2400" b="1" i="1" dirty="0">
                <a:solidFill>
                  <a:srgbClr val="FFFF00"/>
                </a:solidFill>
              </a:rPr>
              <a:t>GN</a:t>
            </a:r>
            <a:r>
              <a:rPr lang="en-CA" sz="2400" dirty="0"/>
              <a:t> is calculated as: </a:t>
            </a:r>
            <a:br>
              <a:rPr lang="en-CA" sz="2400" dirty="0"/>
            </a:br>
            <a:br>
              <a:rPr lang="en-CA" sz="2400" dirty="0"/>
            </a:br>
            <a:r>
              <a:rPr lang="en-CA" sz="2400" dirty="0"/>
              <a:t>where</a:t>
            </a:r>
            <a:br>
              <a:rPr lang="en-CA" sz="2400" dirty="0"/>
            </a:br>
            <a:r>
              <a:rPr lang="en-CA" sz="2400" dirty="0"/>
              <a:t>			</a:t>
            </a:r>
            <a:r>
              <a:rPr lang="en-CA" sz="2400" b="1" i="1" dirty="0">
                <a:solidFill>
                  <a:srgbClr val="FFFF00"/>
                </a:solidFill>
              </a:rPr>
              <a:t>x</a:t>
            </a:r>
            <a:r>
              <a:rPr lang="en-CA" sz="1600" b="1" i="1" dirty="0">
                <a:solidFill>
                  <a:srgbClr val="FFFF00"/>
                </a:solidFill>
              </a:rPr>
              <a:t>1</a:t>
            </a:r>
            <a:r>
              <a:rPr lang="en-CA" sz="2400" dirty="0"/>
              <a:t> is the </a:t>
            </a:r>
            <a:r>
              <a:rPr lang="en-CA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corn yield</a:t>
            </a:r>
            <a:r>
              <a:rPr lang="en-CA" sz="2400" dirty="0"/>
              <a:t> </a:t>
            </a:r>
            <a:br>
              <a:rPr lang="en-CA" sz="2400" dirty="0"/>
            </a:br>
            <a:r>
              <a:rPr lang="en-CA" sz="2400" dirty="0"/>
              <a:t>			</a:t>
            </a:r>
            <a:r>
              <a:rPr lang="en-CA" sz="2400" b="1" i="1" dirty="0">
                <a:solidFill>
                  <a:srgbClr val="FFFF00"/>
                </a:solidFill>
              </a:rPr>
              <a:t>x</a:t>
            </a:r>
            <a:r>
              <a:rPr lang="en-CA" sz="1600" b="1" i="1" dirty="0">
                <a:solidFill>
                  <a:srgbClr val="FFFF00"/>
                </a:solidFill>
              </a:rPr>
              <a:t>2</a:t>
            </a:r>
            <a:r>
              <a:rPr lang="en-CA" sz="2400" dirty="0"/>
              <a:t> is the </a:t>
            </a:r>
            <a:r>
              <a:rPr lang="en-CA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soybean yield</a:t>
            </a:r>
            <a:r>
              <a:rPr lang="en-CA" sz="2400" dirty="0"/>
              <a:t> </a:t>
            </a:r>
            <a:br>
              <a:rPr lang="en-CA" sz="2400" dirty="0"/>
            </a:br>
            <a:r>
              <a:rPr lang="en-CA" sz="2400" dirty="0"/>
              <a:t>			</a:t>
            </a:r>
            <a:r>
              <a:rPr lang="en-CA" sz="2400" b="1" i="1" dirty="0">
                <a:solidFill>
                  <a:srgbClr val="FFFF00"/>
                </a:solidFill>
              </a:rPr>
              <a:t>A</a:t>
            </a:r>
            <a:r>
              <a:rPr lang="en-CA" sz="1600" b="1" i="1" dirty="0">
                <a:solidFill>
                  <a:srgbClr val="FFFF00"/>
                </a:solidFill>
              </a:rPr>
              <a:t>corn</a:t>
            </a:r>
            <a:r>
              <a:rPr lang="en-CA" sz="2400" dirty="0"/>
              <a:t> is the </a:t>
            </a:r>
            <a:r>
              <a:rPr lang="en-CA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total acres planted with corn</a:t>
            </a:r>
            <a:br>
              <a:rPr lang="en-CA" sz="2400" dirty="0"/>
            </a:br>
            <a:r>
              <a:rPr lang="en-CA" sz="2400" dirty="0"/>
              <a:t>			</a:t>
            </a:r>
            <a:r>
              <a:rPr lang="en-CA" sz="2400" b="1" i="1" dirty="0">
                <a:solidFill>
                  <a:srgbClr val="FFFF00"/>
                </a:solidFill>
              </a:rPr>
              <a:t>A</a:t>
            </a:r>
            <a:r>
              <a:rPr lang="en-CA" sz="1600" b="1" i="1" dirty="0">
                <a:solidFill>
                  <a:srgbClr val="FFFF00"/>
                </a:solidFill>
              </a:rPr>
              <a:t>soy</a:t>
            </a:r>
            <a:r>
              <a:rPr lang="en-CA" sz="2400" dirty="0"/>
              <a:t> is the </a:t>
            </a:r>
            <a:r>
              <a:rPr lang="en-CA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total acres planted with soy</a:t>
            </a:r>
            <a:br>
              <a:rPr lang="en-CA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en-CA" sz="2400" dirty="0"/>
          </a:p>
          <a:p>
            <a:r>
              <a:rPr lang="en-CA" sz="2400" b="1" i="1" dirty="0">
                <a:solidFill>
                  <a:srgbClr val="FFFF00"/>
                </a:solidFill>
              </a:rPr>
              <a:t>FN</a:t>
            </a:r>
            <a:r>
              <a:rPr lang="en-CA" sz="2400" dirty="0"/>
              <a:t> is calculated as: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A44711-3B5E-98D3-55CA-3666BB757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493" y="5971124"/>
            <a:ext cx="2831181" cy="76864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C32EDA9-71A6-DF5D-482A-51B632B6A290}"/>
              </a:ext>
            </a:extLst>
          </p:cNvPr>
          <p:cNvSpPr/>
          <p:nvPr/>
        </p:nvSpPr>
        <p:spPr>
          <a:xfrm>
            <a:off x="1855305" y="4154906"/>
            <a:ext cx="7911548" cy="18162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2778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5E92D-8901-5C2D-2CE1-07D00623B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1546348-7F27-9944-A2AF-3873806DC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4" y="971849"/>
            <a:ext cx="11979965" cy="468479"/>
          </a:xfrm>
        </p:spPr>
        <p:txBody>
          <a:bodyPr>
            <a:normAutofit fontScale="90000"/>
          </a:bodyPr>
          <a:lstStyle/>
          <a:p>
            <a:r>
              <a:rPr lang="en-CA" dirty="0"/>
              <a:t>nitrogen content in Livestock </a:t>
            </a:r>
            <a:r>
              <a:rPr lang="en-CA" u="sng" dirty="0">
                <a:solidFill>
                  <a:srgbClr val="FFFF00"/>
                </a:solidFill>
              </a:rPr>
              <a:t>Manure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1D7ECC3-10D3-AACE-D164-8E4FFA47BA85}"/>
              </a:ext>
            </a:extLst>
          </p:cNvPr>
          <p:cNvSpPr txBox="1">
            <a:spLocks/>
          </p:cNvSpPr>
          <p:nvPr/>
        </p:nvSpPr>
        <p:spPr>
          <a:xfrm>
            <a:off x="155889" y="1843669"/>
            <a:ext cx="4416112" cy="4749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b="1" i="1" dirty="0">
                <a:solidFill>
                  <a:srgbClr val="FFFF00"/>
                </a:solidFill>
              </a:rPr>
              <a:t>MN</a:t>
            </a:r>
            <a:r>
              <a:rPr lang="en-CA" sz="1600" b="1" i="1" dirty="0">
                <a:solidFill>
                  <a:srgbClr val="FFFF00"/>
                </a:solidFill>
              </a:rPr>
              <a:t>i</a:t>
            </a:r>
            <a:r>
              <a:rPr lang="en-CA" sz="2400" dirty="0"/>
              <a:t> is calculated as:  </a:t>
            </a:r>
            <a:br>
              <a:rPr lang="en-CA" sz="2400" dirty="0"/>
            </a:br>
            <a:br>
              <a:rPr lang="en-CA" sz="2400" dirty="0"/>
            </a:br>
            <a:br>
              <a:rPr lang="en-CA" sz="2400" dirty="0"/>
            </a:br>
            <a:r>
              <a:rPr lang="en-CA" sz="2400" dirty="0"/>
              <a:t>where </a:t>
            </a:r>
            <a:r>
              <a:rPr lang="en-CA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for livestock  i</a:t>
            </a:r>
            <a:br>
              <a:rPr lang="en-CA" sz="2400" dirty="0"/>
            </a:br>
            <a:r>
              <a:rPr lang="en-CA" sz="2400" b="1" i="1" dirty="0">
                <a:solidFill>
                  <a:srgbClr val="FFFF00"/>
                </a:solidFill>
              </a:rPr>
              <a:t>MN</a:t>
            </a:r>
            <a:r>
              <a:rPr lang="en-CA" sz="1600" b="1" i="1" dirty="0">
                <a:solidFill>
                  <a:srgbClr val="FFFF00"/>
                </a:solidFill>
              </a:rPr>
              <a:t>i</a:t>
            </a:r>
            <a:r>
              <a:rPr lang="en-CA" sz="2400" dirty="0"/>
              <a:t> nitrogen in manure</a:t>
            </a:r>
            <a:r>
              <a:rPr lang="en-CA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br>
              <a:rPr lang="en-CA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CA" sz="2400" b="1" i="1" dirty="0">
                <a:solidFill>
                  <a:srgbClr val="FFFF00"/>
                </a:solidFill>
              </a:rPr>
              <a:t>x</a:t>
            </a:r>
            <a:r>
              <a:rPr lang="en-CA" sz="1600" b="1" i="1" dirty="0">
                <a:solidFill>
                  <a:srgbClr val="FFFF00"/>
                </a:solidFill>
              </a:rPr>
              <a:t>i</a:t>
            </a:r>
            <a:r>
              <a:rPr lang="en-CA" sz="2400" dirty="0"/>
              <a:t> headcount </a:t>
            </a:r>
            <a:br>
              <a:rPr lang="en-CA" sz="2400" dirty="0"/>
            </a:br>
            <a:r>
              <a:rPr lang="en-CA" sz="2400" b="1" i="1" dirty="0">
                <a:solidFill>
                  <a:srgbClr val="FFFF00"/>
                </a:solidFill>
              </a:rPr>
              <a:t>A</a:t>
            </a:r>
            <a:r>
              <a:rPr lang="en-CA" sz="1600" b="1" i="1" dirty="0">
                <a:solidFill>
                  <a:srgbClr val="FFFF00"/>
                </a:solidFill>
              </a:rPr>
              <a:t>MN</a:t>
            </a:r>
            <a:r>
              <a:rPr lang="en-CA" sz="1200" b="1" i="1" dirty="0">
                <a:solidFill>
                  <a:srgbClr val="FFFF00"/>
                </a:solidFill>
              </a:rPr>
              <a:t>i</a:t>
            </a:r>
            <a:r>
              <a:rPr lang="en-CA" sz="2400" dirty="0"/>
              <a:t> manure nitrogen content</a:t>
            </a:r>
            <a:br>
              <a:rPr lang="en-CA" sz="2400" dirty="0"/>
            </a:br>
            <a:r>
              <a:rPr lang="en-CA" sz="2400" b="1" i="1" dirty="0">
                <a:solidFill>
                  <a:srgbClr val="FFFF00"/>
                </a:solidFill>
              </a:rPr>
              <a:t>LF</a:t>
            </a:r>
            <a:r>
              <a:rPr lang="en-CA" sz="1600" b="1" i="1" dirty="0">
                <a:solidFill>
                  <a:srgbClr val="FFFF00"/>
                </a:solidFill>
              </a:rPr>
              <a:t>i</a:t>
            </a:r>
            <a:r>
              <a:rPr lang="en-CA" sz="2400" dirty="0"/>
              <a:t> life cycle</a:t>
            </a:r>
            <a:br>
              <a:rPr lang="en-CA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en-CA" sz="2400" dirty="0"/>
          </a:p>
          <a:p>
            <a:r>
              <a:rPr lang="en-CA" sz="2400" b="1" i="1" dirty="0">
                <a:solidFill>
                  <a:srgbClr val="FFFF00"/>
                </a:solidFill>
              </a:rPr>
              <a:t>MN</a:t>
            </a:r>
            <a:r>
              <a:rPr lang="en-CA" sz="2400" dirty="0"/>
              <a:t> is calculated as: </a:t>
            </a:r>
            <a:br>
              <a:rPr lang="en-CA" sz="2400" dirty="0"/>
            </a:br>
            <a:endParaRPr lang="en-CA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A8B00-57E7-60B8-76F6-9B938BDDC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83" y="2275974"/>
            <a:ext cx="2009796" cy="5323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19D6FF-1BB4-D979-9144-58BEBE177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83" y="5406940"/>
            <a:ext cx="2170217" cy="1043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09984-58BD-BB04-7F8A-275D92DF3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295" y="1840538"/>
            <a:ext cx="7366780" cy="317692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47C6B96-90AB-DFFF-34D1-DCFCB839BA9E}"/>
              </a:ext>
            </a:extLst>
          </p:cNvPr>
          <p:cNvSpPr/>
          <p:nvPr/>
        </p:nvSpPr>
        <p:spPr>
          <a:xfrm>
            <a:off x="4170949" y="1440327"/>
            <a:ext cx="4416112" cy="4445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8432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A2A2B-6AEB-8C56-1EE0-44038270D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AB1006-B711-DBAD-EEB9-EA0D77B37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144283"/>
            <a:ext cx="11979965" cy="796812"/>
          </a:xfrm>
        </p:spPr>
        <p:txBody>
          <a:bodyPr>
            <a:noAutofit/>
          </a:bodyPr>
          <a:lstStyle/>
          <a:p>
            <a:pPr algn="ctr"/>
            <a:r>
              <a:rPr lang="en-CA" sz="2800" dirty="0"/>
              <a:t>First-order, second-order, and combined effects of </a:t>
            </a:r>
            <a:r>
              <a:rPr lang="en-CA" sz="2800" u="sng" dirty="0">
                <a:solidFill>
                  <a:srgbClr val="FFFF00"/>
                </a:solidFill>
              </a:rPr>
              <a:t>low-level</a:t>
            </a:r>
            <a:r>
              <a:rPr lang="en-CA" sz="2800" dirty="0"/>
              <a:t> input variables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4CFC7-003B-5852-5EDB-F8D6EBD56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1941095"/>
            <a:ext cx="5410200" cy="47434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074D8D6-EB59-E18D-F27D-E7485D444DAA}"/>
              </a:ext>
            </a:extLst>
          </p:cNvPr>
          <p:cNvSpPr/>
          <p:nvPr/>
        </p:nvSpPr>
        <p:spPr>
          <a:xfrm>
            <a:off x="7418231" y="1812758"/>
            <a:ext cx="731158" cy="48717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67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9416B-11A9-5481-2F0F-5E02E25DD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B37B41B-C295-A2EE-140E-32CDD1250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5" y="1037450"/>
            <a:ext cx="11979965" cy="468479"/>
          </a:xfrm>
        </p:spPr>
        <p:txBody>
          <a:bodyPr>
            <a:normAutofit fontScale="90000"/>
          </a:bodyPr>
          <a:lstStyle/>
          <a:p>
            <a:r>
              <a:rPr lang="en-CA" dirty="0"/>
              <a:t>GSA – Low-level Simdec analysis of IFEW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EA8397A-B778-CEF3-9D0D-9DC1A581112D}"/>
              </a:ext>
            </a:extLst>
          </p:cNvPr>
          <p:cNvSpPr txBox="1">
            <a:spLocks/>
          </p:cNvSpPr>
          <p:nvPr/>
        </p:nvSpPr>
        <p:spPr>
          <a:xfrm>
            <a:off x="106015" y="1832497"/>
            <a:ext cx="11979965" cy="4894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/>
              <a:t>Numerous </a:t>
            </a:r>
            <a:r>
              <a:rPr lang="en-CA" sz="2400" b="1" dirty="0">
                <a:solidFill>
                  <a:srgbClr val="FFFF00"/>
                </a:solidFill>
              </a:rPr>
              <a:t>correlations</a:t>
            </a:r>
            <a:r>
              <a:rPr lang="en-CA" sz="2400" dirty="0"/>
              <a:t> revealed </a:t>
            </a:r>
            <a:br>
              <a:rPr lang="en-CA" sz="2400" dirty="0"/>
            </a:br>
            <a:r>
              <a:rPr lang="en-CA" sz="2400" dirty="0"/>
              <a:t>		- implying </a:t>
            </a:r>
            <a:r>
              <a:rPr lang="en-CA" sz="2400" b="1" dirty="0">
                <a:solidFill>
                  <a:srgbClr val="FFFF00"/>
                </a:solidFill>
              </a:rPr>
              <a:t>overlapping influences </a:t>
            </a:r>
            <a:r>
              <a:rPr lang="en-CA" sz="2400" dirty="0"/>
              <a:t>on nitrogen surplus output</a:t>
            </a:r>
            <a:br>
              <a:rPr lang="en-CA" sz="2400" dirty="0"/>
            </a:br>
            <a:r>
              <a:rPr lang="en-CA" sz="2400" dirty="0"/>
              <a:t>		- </a:t>
            </a:r>
            <a:r>
              <a:rPr lang="en-CA" sz="2400" dirty="0">
                <a:solidFill>
                  <a:srgbClr val="FFFF00"/>
                </a:solidFill>
              </a:rPr>
              <a:t>negative</a:t>
            </a:r>
            <a:r>
              <a:rPr lang="en-CA" sz="2400" dirty="0"/>
              <a:t> pairwise second-order indices</a:t>
            </a:r>
            <a:endParaRPr lang="en-CA" sz="2400" b="1" dirty="0">
              <a:solidFill>
                <a:srgbClr val="FFFF00"/>
              </a:solidFill>
            </a:endParaRPr>
          </a:p>
          <a:p>
            <a:endParaRPr lang="en-CA" sz="2400" dirty="0"/>
          </a:p>
          <a:p>
            <a:r>
              <a:rPr lang="en-CA" sz="2400" dirty="0">
                <a:solidFill>
                  <a:srgbClr val="FFFF00"/>
                </a:solidFill>
              </a:rPr>
              <a:t>Outliers</a:t>
            </a:r>
            <a:r>
              <a:rPr lang="en-CA" sz="2400" dirty="0"/>
              <a:t> skew distribution of inputs </a:t>
            </a:r>
            <a:br>
              <a:rPr lang="en-CA" sz="2400" dirty="0"/>
            </a:br>
            <a:r>
              <a:rPr lang="en-CA" sz="2400" dirty="0"/>
              <a:t>		- total value </a:t>
            </a:r>
            <a:r>
              <a:rPr lang="en-CA" sz="2400" dirty="0">
                <a:solidFill>
                  <a:srgbClr val="FFFF00"/>
                </a:solidFill>
              </a:rPr>
              <a:t>exceeds 1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4033604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2BB44-82FE-C90E-96BC-462C01584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9336B90-EDFB-31D5-4305-B565EC2B6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144283"/>
            <a:ext cx="11979965" cy="796812"/>
          </a:xfrm>
        </p:spPr>
        <p:txBody>
          <a:bodyPr>
            <a:noAutofit/>
          </a:bodyPr>
          <a:lstStyle/>
          <a:p>
            <a:pPr algn="ctr"/>
            <a:r>
              <a:rPr lang="en-CA" sz="2800" dirty="0"/>
              <a:t>First-order, second-order, and combined effects of </a:t>
            </a:r>
            <a:r>
              <a:rPr lang="en-CA" sz="2800" u="sng" dirty="0">
                <a:solidFill>
                  <a:srgbClr val="FFFF00"/>
                </a:solidFill>
              </a:rPr>
              <a:t>aggregate</a:t>
            </a:r>
            <a:r>
              <a:rPr lang="en-CA" sz="2800" dirty="0"/>
              <a:t> input variables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36DB6-12CF-3500-080F-D31F5CD5B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47" y="2513777"/>
            <a:ext cx="9699106" cy="29081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8813653-FC35-F5AD-DE74-A1DF5C6DAD17}"/>
              </a:ext>
            </a:extLst>
          </p:cNvPr>
          <p:cNvSpPr/>
          <p:nvPr/>
        </p:nvSpPr>
        <p:spPr>
          <a:xfrm>
            <a:off x="3331029" y="3543300"/>
            <a:ext cx="1143000" cy="4245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7E5E5D-61EB-3DD0-3F08-96476D699474}"/>
              </a:ext>
            </a:extLst>
          </p:cNvPr>
          <p:cNvSpPr/>
          <p:nvPr/>
        </p:nvSpPr>
        <p:spPr>
          <a:xfrm>
            <a:off x="9573986" y="3543300"/>
            <a:ext cx="1143000" cy="4245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226BC6-D6B6-102A-5E4E-69210D4E679B}"/>
              </a:ext>
            </a:extLst>
          </p:cNvPr>
          <p:cNvSpPr/>
          <p:nvPr/>
        </p:nvSpPr>
        <p:spPr>
          <a:xfrm>
            <a:off x="3331029" y="3967844"/>
            <a:ext cx="1143000" cy="4245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E6D722B-508F-BEB4-AED4-CD6E233CA76F}"/>
              </a:ext>
            </a:extLst>
          </p:cNvPr>
          <p:cNvSpPr/>
          <p:nvPr/>
        </p:nvSpPr>
        <p:spPr>
          <a:xfrm>
            <a:off x="9573986" y="3967844"/>
            <a:ext cx="1143000" cy="4245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A420C0-5651-BB9C-7FD5-3B42DD1270F9}"/>
              </a:ext>
            </a:extLst>
          </p:cNvPr>
          <p:cNvSpPr/>
          <p:nvPr/>
        </p:nvSpPr>
        <p:spPr>
          <a:xfrm>
            <a:off x="7146473" y="3951517"/>
            <a:ext cx="2198946" cy="4245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E862E9A-D785-A8B3-B3DB-7E04EA069192}"/>
              </a:ext>
            </a:extLst>
          </p:cNvPr>
          <p:cNvSpPr/>
          <p:nvPr/>
        </p:nvSpPr>
        <p:spPr>
          <a:xfrm>
            <a:off x="6073770" y="3543300"/>
            <a:ext cx="844136" cy="4245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454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D37BC-BEF4-D943-3D64-C44C5D1ED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41E182-148F-1FD4-5CF3-D42F9FD31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144283"/>
            <a:ext cx="11979965" cy="796812"/>
          </a:xfrm>
        </p:spPr>
        <p:txBody>
          <a:bodyPr>
            <a:noAutofit/>
          </a:bodyPr>
          <a:lstStyle/>
          <a:p>
            <a:pPr algn="ctr"/>
            <a:r>
              <a:rPr lang="en-CA" sz="2800" dirty="0"/>
              <a:t>Comparison of First-order and combined effects of </a:t>
            </a:r>
            <a:br>
              <a:rPr lang="en-CA" sz="2800" dirty="0"/>
            </a:br>
            <a:r>
              <a:rPr lang="en-CA" sz="2800" u="sng" dirty="0">
                <a:solidFill>
                  <a:srgbClr val="FFFF00"/>
                </a:solidFill>
              </a:rPr>
              <a:t>low</a:t>
            </a:r>
            <a:r>
              <a:rPr lang="en-CA" sz="2800" dirty="0"/>
              <a:t> and </a:t>
            </a:r>
            <a:r>
              <a:rPr lang="en-CA" sz="2800" u="sng" dirty="0">
                <a:solidFill>
                  <a:srgbClr val="FFFF00"/>
                </a:solidFill>
              </a:rPr>
              <a:t>aggregate</a:t>
            </a:r>
            <a:r>
              <a:rPr lang="en-CA" sz="2800" dirty="0"/>
              <a:t> input variables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E9531-9E64-9F15-7D5C-08D7BD68F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18" y="2775531"/>
            <a:ext cx="6915287" cy="2938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06E324-3786-E100-F29D-42E878284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731" y="2775532"/>
            <a:ext cx="4093651" cy="293818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8C5278D-F6DA-551A-6808-15530962A204}"/>
              </a:ext>
            </a:extLst>
          </p:cNvPr>
          <p:cNvSpPr/>
          <p:nvPr/>
        </p:nvSpPr>
        <p:spPr>
          <a:xfrm>
            <a:off x="5566612" y="2903621"/>
            <a:ext cx="858252" cy="28100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42F8AE-4826-AF0E-C6AC-88DB02155349}"/>
              </a:ext>
            </a:extLst>
          </p:cNvPr>
          <p:cNvSpPr/>
          <p:nvPr/>
        </p:nvSpPr>
        <p:spPr>
          <a:xfrm>
            <a:off x="8783055" y="2775531"/>
            <a:ext cx="858252" cy="28100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C2960E3-A0DD-5AF2-07DE-167BF78E8B87}"/>
              </a:ext>
            </a:extLst>
          </p:cNvPr>
          <p:cNvSpPr txBox="1">
            <a:spLocks/>
          </p:cNvSpPr>
          <p:nvPr/>
        </p:nvSpPr>
        <p:spPr>
          <a:xfrm>
            <a:off x="389618" y="6142380"/>
            <a:ext cx="5388330" cy="477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4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/>
              <a:t>White spaces illustrate correlations</a:t>
            </a:r>
          </a:p>
        </p:txBody>
      </p:sp>
    </p:spTree>
    <p:extLst>
      <p:ext uri="{BB962C8B-B14F-4D97-AF65-F5344CB8AC3E}">
        <p14:creationId xmlns:p14="http://schemas.microsoft.com/office/powerpoint/2010/main" val="100580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0E26E-8685-28BD-8A5E-2779805BB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342D83-35A5-3BE5-B0AA-729C52BAE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144283"/>
            <a:ext cx="11979965" cy="468479"/>
          </a:xfrm>
        </p:spPr>
        <p:txBody>
          <a:bodyPr>
            <a:noAutofit/>
          </a:bodyPr>
          <a:lstStyle/>
          <a:p>
            <a:pPr algn="ctr"/>
            <a:r>
              <a:rPr lang="en-CA" sz="2800" dirty="0"/>
              <a:t>Legend for Decomposition of ifew aggregate variables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C8020-1152-73F9-9069-AEB2C7B57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210" y="2141622"/>
            <a:ext cx="9717579" cy="36843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9F89B1-1C8B-1C35-24F1-6F060D41A63B}"/>
              </a:ext>
            </a:extLst>
          </p:cNvPr>
          <p:cNvSpPr/>
          <p:nvPr/>
        </p:nvSpPr>
        <p:spPr>
          <a:xfrm>
            <a:off x="3418114" y="2141621"/>
            <a:ext cx="1143000" cy="797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9E9E24-ACEC-6CB5-4378-5C0CCA361F43}"/>
              </a:ext>
            </a:extLst>
          </p:cNvPr>
          <p:cNvSpPr/>
          <p:nvPr/>
        </p:nvSpPr>
        <p:spPr>
          <a:xfrm>
            <a:off x="4435929" y="2141620"/>
            <a:ext cx="1143000" cy="7975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532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40296-3C17-3D27-C593-AC3E118A9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12FC36-9885-FA47-17A3-470561737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144283"/>
            <a:ext cx="11979965" cy="468479"/>
          </a:xfrm>
        </p:spPr>
        <p:txBody>
          <a:bodyPr>
            <a:noAutofit/>
          </a:bodyPr>
          <a:lstStyle/>
          <a:p>
            <a:pPr algn="ctr"/>
            <a:r>
              <a:rPr lang="en-CA" sz="2800" dirty="0"/>
              <a:t>Decomposition of ifew aggregate input variables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15A05-E686-5727-B2F5-24A879BB1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5" y="1868874"/>
            <a:ext cx="6015117" cy="430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E033C4-92AC-5E57-951A-C6C2181A9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60" y="1868874"/>
            <a:ext cx="5535705" cy="43073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C1F888C-CBA8-BFA0-9A1E-F897CD7D4B53}"/>
              </a:ext>
            </a:extLst>
          </p:cNvPr>
          <p:cNvSpPr/>
          <p:nvPr/>
        </p:nvSpPr>
        <p:spPr>
          <a:xfrm>
            <a:off x="6874329" y="3069771"/>
            <a:ext cx="2530929" cy="28085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E1D988-2A5E-D646-3092-8F51170FCEBB}"/>
              </a:ext>
            </a:extLst>
          </p:cNvPr>
          <p:cNvSpPr/>
          <p:nvPr/>
        </p:nvSpPr>
        <p:spPr>
          <a:xfrm>
            <a:off x="8489427" y="1612763"/>
            <a:ext cx="3299802" cy="1816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3747F2-0FBE-929B-1DB9-7DAB0AB6DA13}"/>
              </a:ext>
            </a:extLst>
          </p:cNvPr>
          <p:cNvSpPr/>
          <p:nvPr/>
        </p:nvSpPr>
        <p:spPr>
          <a:xfrm>
            <a:off x="2077740" y="5225143"/>
            <a:ext cx="4018259" cy="9510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5FE278F-E0AA-9D02-1A4D-A228CC769D53}"/>
              </a:ext>
            </a:extLst>
          </p:cNvPr>
          <p:cNvSpPr/>
          <p:nvPr/>
        </p:nvSpPr>
        <p:spPr>
          <a:xfrm>
            <a:off x="7301948" y="2623930"/>
            <a:ext cx="4365585" cy="6626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9191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99965-5241-3D98-571E-63CE2201D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DED01A1-0C0E-9085-EFAD-76FB2B7A7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5" y="1037450"/>
            <a:ext cx="11979965" cy="468479"/>
          </a:xfrm>
        </p:spPr>
        <p:txBody>
          <a:bodyPr>
            <a:normAutofit fontScale="90000"/>
          </a:bodyPr>
          <a:lstStyle/>
          <a:p>
            <a:r>
              <a:rPr lang="en-CA" dirty="0"/>
              <a:t>analysis - Simdec GSA of IFEW - Aggregate Values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679EBEB-8B38-08F0-2E22-C6F3399705B5}"/>
              </a:ext>
            </a:extLst>
          </p:cNvPr>
          <p:cNvSpPr txBox="1">
            <a:spLocks/>
          </p:cNvSpPr>
          <p:nvPr/>
        </p:nvSpPr>
        <p:spPr>
          <a:xfrm>
            <a:off x="106015" y="1832497"/>
            <a:ext cx="11979965" cy="4894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i="1" dirty="0"/>
              <a:t>MN</a:t>
            </a:r>
            <a:r>
              <a:rPr lang="en-CA" sz="2400" dirty="0"/>
              <a:t> is the </a:t>
            </a:r>
            <a:r>
              <a:rPr lang="en-CA" sz="2400" b="1" dirty="0">
                <a:solidFill>
                  <a:srgbClr val="FFFF00"/>
                </a:solidFill>
              </a:rPr>
              <a:t>primary driver </a:t>
            </a:r>
            <a:r>
              <a:rPr lang="en-CA" sz="2400" dirty="0"/>
              <a:t>of nitrogen output variation</a:t>
            </a:r>
          </a:p>
          <a:p>
            <a:endParaRPr lang="en-CA" sz="2400" dirty="0"/>
          </a:p>
          <a:p>
            <a:r>
              <a:rPr lang="en-CA" sz="2400" i="1" dirty="0"/>
              <a:t>MN</a:t>
            </a:r>
            <a:r>
              <a:rPr lang="en-CA" sz="2400" dirty="0"/>
              <a:t>’s </a:t>
            </a:r>
            <a:r>
              <a:rPr lang="en-CA" sz="2400" i="1" dirty="0"/>
              <a:t>low</a:t>
            </a:r>
            <a:r>
              <a:rPr lang="en-CA" sz="2400" dirty="0"/>
              <a:t> and </a:t>
            </a:r>
            <a:r>
              <a:rPr lang="en-CA" sz="2400" i="1" dirty="0"/>
              <a:t>medium</a:t>
            </a:r>
            <a:r>
              <a:rPr lang="en-CA" sz="2400" dirty="0"/>
              <a:t> states result in similar output ranges</a:t>
            </a:r>
          </a:p>
          <a:p>
            <a:r>
              <a:rPr lang="en-CA" sz="2400" i="1" dirty="0"/>
              <a:t>MN</a:t>
            </a:r>
            <a:r>
              <a:rPr lang="en-CA" sz="2400" dirty="0"/>
              <a:t>’s </a:t>
            </a:r>
            <a:r>
              <a:rPr lang="en-CA" sz="2400" i="1" dirty="0"/>
              <a:t>high</a:t>
            </a:r>
            <a:r>
              <a:rPr lang="en-CA" sz="2400" dirty="0"/>
              <a:t> state causes substantial increases in </a:t>
            </a:r>
            <a:r>
              <a:rPr lang="en-CA" sz="2400" i="1" dirty="0"/>
              <a:t>NS</a:t>
            </a:r>
          </a:p>
          <a:p>
            <a:endParaRPr lang="en-CA" sz="2400" dirty="0"/>
          </a:p>
          <a:p>
            <a:r>
              <a:rPr lang="en-CA" sz="2400" i="1" dirty="0"/>
              <a:t>CN</a:t>
            </a:r>
            <a:r>
              <a:rPr lang="en-CA" sz="2400" dirty="0"/>
              <a:t> has </a:t>
            </a:r>
            <a:r>
              <a:rPr lang="en-CA" sz="2400" dirty="0">
                <a:solidFill>
                  <a:srgbClr val="FFFF00"/>
                </a:solidFill>
              </a:rPr>
              <a:t>moderate effect </a:t>
            </a:r>
            <a:r>
              <a:rPr lang="en-CA" sz="2400" dirty="0"/>
              <a:t>in </a:t>
            </a:r>
            <a:r>
              <a:rPr lang="en-CA" sz="2400" i="1" dirty="0"/>
              <a:t>MN</a:t>
            </a:r>
            <a:r>
              <a:rPr lang="en-CA" sz="2400" dirty="0"/>
              <a:t>’s </a:t>
            </a:r>
            <a:r>
              <a:rPr lang="en-CA" sz="2400" i="1" dirty="0"/>
              <a:t>low</a:t>
            </a:r>
            <a:r>
              <a:rPr lang="en-CA" sz="2400" dirty="0"/>
              <a:t> and </a:t>
            </a:r>
            <a:r>
              <a:rPr lang="en-CA" sz="2400" i="1" dirty="0"/>
              <a:t>medium</a:t>
            </a:r>
            <a:r>
              <a:rPr lang="en-CA" sz="2400" dirty="0"/>
              <a:t> states </a:t>
            </a:r>
          </a:p>
          <a:p>
            <a:r>
              <a:rPr lang="en-CA" sz="2400" i="1" dirty="0"/>
              <a:t>CN</a:t>
            </a:r>
            <a:r>
              <a:rPr lang="en-CA" sz="2400" dirty="0"/>
              <a:t>’s influence becomes </a:t>
            </a:r>
            <a:r>
              <a:rPr lang="en-CA" sz="2400" dirty="0">
                <a:solidFill>
                  <a:srgbClr val="FFFF00"/>
                </a:solidFill>
              </a:rPr>
              <a:t>larger</a:t>
            </a:r>
            <a:r>
              <a:rPr lang="en-CA" sz="2400" dirty="0"/>
              <a:t> in the </a:t>
            </a:r>
            <a:r>
              <a:rPr lang="en-CA" sz="2400" i="1" dirty="0"/>
              <a:t>high</a:t>
            </a:r>
            <a:r>
              <a:rPr lang="en-CA" sz="2400" dirty="0"/>
              <a:t> state of </a:t>
            </a:r>
            <a:r>
              <a:rPr lang="en-CA" sz="2400" i="1" dirty="0"/>
              <a:t>MN</a:t>
            </a:r>
          </a:p>
          <a:p>
            <a:endParaRPr lang="en-CA" sz="2400" dirty="0"/>
          </a:p>
          <a:p>
            <a:r>
              <a:rPr lang="en-CA" sz="2400" dirty="0"/>
              <a:t>High </a:t>
            </a:r>
            <a:r>
              <a:rPr lang="en-CA" sz="2400" i="1" dirty="0"/>
              <a:t>MN</a:t>
            </a:r>
            <a:r>
              <a:rPr lang="en-CA" sz="2400" dirty="0"/>
              <a:t> and Low </a:t>
            </a:r>
            <a:r>
              <a:rPr lang="en-CA" sz="2400" i="1" dirty="0"/>
              <a:t>CN</a:t>
            </a:r>
            <a:r>
              <a:rPr lang="en-CA" sz="2400" dirty="0"/>
              <a:t> produces the highest Nitrogen Surplus</a:t>
            </a:r>
            <a:br>
              <a:rPr lang="en-CA" sz="2400" dirty="0"/>
            </a:br>
            <a:endParaRPr lang="en-CA" sz="2400" dirty="0"/>
          </a:p>
          <a:p>
            <a:r>
              <a:rPr lang="en-CA" sz="2400" dirty="0">
                <a:solidFill>
                  <a:srgbClr val="FFFF00"/>
                </a:solidFill>
              </a:rPr>
              <a:t>SimDec visualization </a:t>
            </a:r>
            <a:r>
              <a:rPr lang="en-CA" sz="2400" u="sng" dirty="0"/>
              <a:t>only method </a:t>
            </a:r>
            <a:r>
              <a:rPr lang="en-CA" sz="2400" dirty="0"/>
              <a:t>to reveal </a:t>
            </a:r>
            <a:r>
              <a:rPr lang="en-CA" sz="2400" b="1" dirty="0">
                <a:solidFill>
                  <a:srgbClr val="FFFF00"/>
                </a:solidFill>
              </a:rPr>
              <a:t>complex, heterogeneous relationships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940467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C7534-1FDD-C02E-64F7-854AD8E52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41EEC6F-203A-76A5-764A-DCB9612CC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5" y="1037450"/>
            <a:ext cx="11979965" cy="468479"/>
          </a:xfrm>
        </p:spPr>
        <p:txBody>
          <a:bodyPr>
            <a:normAutofit fontScale="90000"/>
          </a:bodyPr>
          <a:lstStyle/>
          <a:p>
            <a:r>
              <a:rPr lang="en-CA" dirty="0"/>
              <a:t>analysis - Simdec GSA of IFEW - Aggregate Values</a:t>
            </a:r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BBEA383-3027-23C8-5559-AFBC8E92EC4B}"/>
              </a:ext>
            </a:extLst>
          </p:cNvPr>
          <p:cNvSpPr txBox="1">
            <a:spLocks/>
          </p:cNvSpPr>
          <p:nvPr/>
        </p:nvSpPr>
        <p:spPr>
          <a:xfrm>
            <a:off x="106015" y="1832497"/>
            <a:ext cx="11979965" cy="4894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/>
              <a:t>SimDec can process </a:t>
            </a:r>
            <a:r>
              <a:rPr lang="en-CA" sz="2400" b="1" u="sng" dirty="0">
                <a:solidFill>
                  <a:srgbClr val="FFFF00"/>
                </a:solidFill>
              </a:rPr>
              <a:t>dependent</a:t>
            </a:r>
            <a:r>
              <a:rPr lang="en-CA" sz="2400" dirty="0"/>
              <a:t> inputs</a:t>
            </a:r>
          </a:p>
          <a:p>
            <a:endParaRPr lang="en-CA" sz="2400" dirty="0"/>
          </a:p>
          <a:p>
            <a:r>
              <a:rPr lang="en-CA" sz="2400" dirty="0"/>
              <a:t>Provides new opportunities to extend GSA into </a:t>
            </a:r>
            <a:r>
              <a:rPr lang="en-CA" sz="2400" b="1" u="sng" dirty="0">
                <a:solidFill>
                  <a:srgbClr val="FFFF00"/>
                </a:solidFill>
              </a:rPr>
              <a:t>multi-level</a:t>
            </a:r>
            <a:r>
              <a:rPr lang="en-CA" sz="2400" dirty="0"/>
              <a:t> analysis</a:t>
            </a:r>
            <a:br>
              <a:rPr lang="en-CA" sz="2400" dirty="0"/>
            </a:br>
            <a:r>
              <a:rPr lang="en-CA" sz="2400" dirty="0"/>
              <a:t>		- can jointly analyze aggregate variables composed of low-level inputs</a:t>
            </a:r>
            <a:br>
              <a:rPr lang="en-CA" sz="2400" dirty="0"/>
            </a:br>
            <a:r>
              <a:rPr lang="en-CA" sz="2400" dirty="0"/>
              <a:t>		- </a:t>
            </a:r>
            <a:r>
              <a:rPr lang="en-CA" sz="2400" dirty="0">
                <a:solidFill>
                  <a:srgbClr val="FFFF00"/>
                </a:solidFill>
              </a:rPr>
              <a:t>no disruption </a:t>
            </a:r>
            <a:r>
              <a:rPr lang="en-CA" sz="2400" dirty="0"/>
              <a:t>of overall model mechanics (same data)</a:t>
            </a:r>
            <a:br>
              <a:rPr lang="en-CA" sz="2400" dirty="0"/>
            </a:br>
            <a:r>
              <a:rPr lang="en-CA" sz="2400" dirty="0"/>
              <a:t>		- </a:t>
            </a:r>
            <a:r>
              <a:rPr lang="en-CA" sz="2400" dirty="0">
                <a:solidFill>
                  <a:srgbClr val="FFFF00"/>
                </a:solidFill>
              </a:rPr>
              <a:t>no reformulation </a:t>
            </a:r>
            <a:r>
              <a:rPr lang="en-CA" sz="2400" dirty="0"/>
              <a:t>of model with new variables and re-simulate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983137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347327-BBE2-4A26-9E4E-CC54BBAF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70207"/>
            <a:ext cx="11394831" cy="493165"/>
          </a:xfrm>
        </p:spPr>
        <p:txBody>
          <a:bodyPr>
            <a:normAutofit fontScale="90000"/>
          </a:bodyPr>
          <a:lstStyle/>
          <a:p>
            <a:r>
              <a:rPr lang="en-CA" sz="3600" dirty="0"/>
              <a:t>sensitivity analysis in</a:t>
            </a:r>
            <a:r>
              <a:rPr lang="en-CA" sz="3200" dirty="0"/>
              <a:t> Research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D6B25-C649-AC97-51E2-16DD6E0DE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184" y="2363372"/>
            <a:ext cx="7952056" cy="439249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AB416DD-203F-FB97-4329-78D9AE08F7A1}"/>
              </a:ext>
            </a:extLst>
          </p:cNvPr>
          <p:cNvSpPr txBox="1">
            <a:spLocks/>
          </p:cNvSpPr>
          <p:nvPr/>
        </p:nvSpPr>
        <p:spPr>
          <a:xfrm>
            <a:off x="365760" y="2482697"/>
            <a:ext cx="3392508" cy="4155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3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solidFill>
                  <a:srgbClr val="FFFF00"/>
                </a:solidFill>
              </a:rPr>
              <a:t>95%</a:t>
            </a:r>
            <a:r>
              <a:rPr lang="en-CA" sz="2400" dirty="0">
                <a:solidFill>
                  <a:srgbClr val="FFFFFF"/>
                </a:solidFill>
              </a:rPr>
              <a:t> of research </a:t>
            </a:r>
            <a:br>
              <a:rPr lang="en-CA" sz="2400" dirty="0">
                <a:solidFill>
                  <a:srgbClr val="FFFFFF"/>
                </a:solidFill>
              </a:rPr>
            </a:br>
            <a:r>
              <a:rPr lang="en-CA" sz="2400" dirty="0">
                <a:solidFill>
                  <a:srgbClr val="FFFFFF"/>
                </a:solidFill>
              </a:rPr>
              <a:t>- no SA at all!</a:t>
            </a:r>
          </a:p>
          <a:p>
            <a:endParaRPr lang="en-CA" sz="2400" dirty="0">
              <a:solidFill>
                <a:srgbClr val="FFFFFF"/>
              </a:solidFill>
            </a:endParaRPr>
          </a:p>
          <a:p>
            <a:r>
              <a:rPr lang="en-CA" sz="2400" dirty="0">
                <a:solidFill>
                  <a:srgbClr val="FFFFFF"/>
                </a:solidFill>
              </a:rPr>
              <a:t>Remaining 5%</a:t>
            </a:r>
            <a:br>
              <a:rPr lang="en-CA" sz="2400" dirty="0">
                <a:solidFill>
                  <a:srgbClr val="FFFFFF"/>
                </a:solidFill>
              </a:rPr>
            </a:br>
            <a:r>
              <a:rPr lang="en-CA" sz="2400" dirty="0">
                <a:solidFill>
                  <a:srgbClr val="FFFFFF"/>
                </a:solidFill>
              </a:rPr>
              <a:t>- </a:t>
            </a:r>
            <a:r>
              <a:rPr lang="en-CA" sz="2400" dirty="0">
                <a:solidFill>
                  <a:srgbClr val="FFFF00"/>
                </a:solidFill>
              </a:rPr>
              <a:t>4 out of 5 </a:t>
            </a:r>
            <a:r>
              <a:rPr lang="en-CA" sz="2400" dirty="0">
                <a:solidFill>
                  <a:srgbClr val="FFFFFF"/>
                </a:solidFill>
              </a:rPr>
              <a:t>SAs use </a:t>
            </a:r>
            <a:br>
              <a:rPr lang="en-CA" sz="2400" dirty="0">
                <a:solidFill>
                  <a:srgbClr val="FFFFFF"/>
                </a:solidFill>
              </a:rPr>
            </a:br>
            <a:r>
              <a:rPr lang="en-CA" sz="2400" dirty="0">
                <a:solidFill>
                  <a:srgbClr val="FFFFFF"/>
                </a:solidFill>
              </a:rPr>
              <a:t>  one-at-a-time (OAT)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A0F79-843F-B637-55EC-AA6720AFE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852" y="102138"/>
            <a:ext cx="3821927" cy="17499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5C49B1C-78CF-3CA4-2437-FFD65D801BC3}"/>
              </a:ext>
            </a:extLst>
          </p:cNvPr>
          <p:cNvSpPr/>
          <p:nvPr/>
        </p:nvSpPr>
        <p:spPr>
          <a:xfrm>
            <a:off x="3874184" y="6060703"/>
            <a:ext cx="1573579" cy="3481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0235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4D361-4991-3DB2-7A27-589C9E521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4975942-3356-73DC-3C75-14E349D9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44283"/>
            <a:ext cx="12192000" cy="468479"/>
          </a:xfrm>
        </p:spPr>
        <p:txBody>
          <a:bodyPr>
            <a:noAutofit/>
          </a:bodyPr>
          <a:lstStyle/>
          <a:p>
            <a:pPr algn="ctr"/>
            <a:r>
              <a:rPr lang="en-CA" sz="2800" dirty="0">
                <a:solidFill>
                  <a:srgbClr val="FFFF00"/>
                </a:solidFill>
              </a:rPr>
              <a:t>Multi-level gsa</a:t>
            </a:r>
            <a:r>
              <a:rPr lang="en-CA" sz="2800" dirty="0"/>
              <a:t>: Low-level inputs vs Aggregate variables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B6D51-DDCB-ADA9-6EF6-E9FD6A8BC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733" y="1612762"/>
            <a:ext cx="6064567" cy="489645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7273873-779C-CCDA-1E8F-CDA9E14CCFB8}"/>
              </a:ext>
            </a:extLst>
          </p:cNvPr>
          <p:cNvSpPr/>
          <p:nvPr/>
        </p:nvSpPr>
        <p:spPr>
          <a:xfrm>
            <a:off x="5436524" y="1612762"/>
            <a:ext cx="1429789" cy="32917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D446D5-7FC7-0B44-B952-113B15C866E8}"/>
              </a:ext>
            </a:extLst>
          </p:cNvPr>
          <p:cNvSpPr/>
          <p:nvPr/>
        </p:nvSpPr>
        <p:spPr>
          <a:xfrm>
            <a:off x="8517963" y="2707225"/>
            <a:ext cx="991798" cy="14435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5A514E-035B-5FA6-8A4D-5471BE8DE617}"/>
              </a:ext>
            </a:extLst>
          </p:cNvPr>
          <p:cNvSpPr/>
          <p:nvPr/>
        </p:nvSpPr>
        <p:spPr>
          <a:xfrm>
            <a:off x="2863448" y="4475313"/>
            <a:ext cx="991797" cy="1347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27E95FB-282F-2A03-0CA0-458D9E5D2B24}"/>
              </a:ext>
            </a:extLst>
          </p:cNvPr>
          <p:cNvSpPr/>
          <p:nvPr/>
        </p:nvSpPr>
        <p:spPr>
          <a:xfrm>
            <a:off x="3068536" y="1612762"/>
            <a:ext cx="786709" cy="721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628E13A-BD5E-52FE-855F-E7DF861D9A02}"/>
              </a:ext>
            </a:extLst>
          </p:cNvPr>
          <p:cNvSpPr/>
          <p:nvPr/>
        </p:nvSpPr>
        <p:spPr>
          <a:xfrm>
            <a:off x="3102492" y="5713717"/>
            <a:ext cx="861659" cy="8578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B07174-9B69-47C6-0EE5-FBD9B9BB41E1}"/>
              </a:ext>
            </a:extLst>
          </p:cNvPr>
          <p:cNvSpPr/>
          <p:nvPr/>
        </p:nvSpPr>
        <p:spPr>
          <a:xfrm>
            <a:off x="5737566" y="5589923"/>
            <a:ext cx="861659" cy="8578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2765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B1154-EFF8-489E-AE61-A2148E544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4859"/>
            <a:ext cx="11847443" cy="603284"/>
          </a:xfrm>
        </p:spPr>
        <p:txBody>
          <a:bodyPr>
            <a:normAutofit fontScale="90000"/>
          </a:bodyPr>
          <a:lstStyle/>
          <a:p>
            <a:r>
              <a:rPr lang="en-US" dirty="0"/>
              <a:t>SimDec GSA of Iowa Food-energy-water system</a:t>
            </a:r>
            <a:endParaRPr lang="fi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4F0AA47-C4BD-157A-F069-0EC51F05F9BA}"/>
              </a:ext>
            </a:extLst>
          </p:cNvPr>
          <p:cNvSpPr txBox="1">
            <a:spLocks/>
          </p:cNvSpPr>
          <p:nvPr/>
        </p:nvSpPr>
        <p:spPr>
          <a:xfrm>
            <a:off x="0" y="1809096"/>
            <a:ext cx="12185379" cy="4618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/>
              <a:t>IFEW model contains </a:t>
            </a:r>
            <a:r>
              <a:rPr lang="en-CA" sz="2800" b="1" dirty="0">
                <a:solidFill>
                  <a:srgbClr val="FFFF00"/>
                </a:solidFill>
              </a:rPr>
              <a:t>“real world” </a:t>
            </a:r>
            <a:r>
              <a:rPr lang="en-CA" sz="2800" b="1" u="sng" dirty="0">
                <a:solidFill>
                  <a:srgbClr val="FFFF00"/>
                </a:solidFill>
              </a:rPr>
              <a:t>aggregated</a:t>
            </a:r>
            <a:r>
              <a:rPr lang="en-CA" sz="2800" b="1" dirty="0">
                <a:solidFill>
                  <a:srgbClr val="FFFF00"/>
                </a:solidFill>
              </a:rPr>
              <a:t> variables</a:t>
            </a:r>
          </a:p>
          <a:p>
            <a:r>
              <a:rPr lang="en-CA" sz="2800" dirty="0"/>
              <a:t>Analyzing </a:t>
            </a:r>
            <a:r>
              <a:rPr lang="en-CA" sz="2800" b="1" u="sng" dirty="0">
                <a:solidFill>
                  <a:srgbClr val="FFFF00"/>
                </a:solidFill>
              </a:rPr>
              <a:t>lower-level inputs </a:t>
            </a:r>
            <a:r>
              <a:rPr lang="en-CA" sz="2800" dirty="0"/>
              <a:t>exposes completely overlooked interactions</a:t>
            </a:r>
          </a:p>
          <a:p>
            <a:endParaRPr lang="en-CA" sz="2800" dirty="0"/>
          </a:p>
          <a:p>
            <a:r>
              <a:rPr lang="en-CA" sz="2800" b="1" dirty="0">
                <a:solidFill>
                  <a:srgbClr val="FFFF00"/>
                </a:solidFill>
              </a:rPr>
              <a:t>Targeted nitrogen management strategies</a:t>
            </a:r>
            <a:br>
              <a:rPr lang="en-CA" sz="2800" dirty="0"/>
            </a:br>
            <a:r>
              <a:rPr lang="en-CA" sz="2800" dirty="0"/>
              <a:t>	- due to diverse agricultural practices in Iowa counties</a:t>
            </a:r>
            <a:br>
              <a:rPr lang="en-CA" sz="2800" dirty="0"/>
            </a:br>
            <a:r>
              <a:rPr lang="en-CA" sz="2800" dirty="0"/>
              <a:t>	e.g. pig populations in final growth stage</a:t>
            </a:r>
          </a:p>
          <a:p>
            <a:endParaRPr lang="en-CA" sz="2800" dirty="0"/>
          </a:p>
          <a:p>
            <a:r>
              <a:rPr lang="en-CA" sz="2800" u="sng" dirty="0">
                <a:solidFill>
                  <a:srgbClr val="FFFF00"/>
                </a:solidFill>
              </a:rPr>
              <a:t>Multi-level GSA </a:t>
            </a:r>
            <a:r>
              <a:rPr lang="en-CA" sz="2800" dirty="0"/>
              <a:t>shows aggregate contributions through low-level variables</a:t>
            </a:r>
          </a:p>
          <a:p>
            <a:r>
              <a:rPr lang="en-CA" sz="2800" dirty="0"/>
              <a:t>Aggregate, multi-level approach has </a:t>
            </a:r>
            <a:r>
              <a:rPr lang="en-CA" sz="2800" i="1" u="sng" dirty="0">
                <a:solidFill>
                  <a:srgbClr val="FFFF00"/>
                </a:solidFill>
              </a:rPr>
              <a:t>no precedent in sensitivity analysis</a:t>
            </a:r>
          </a:p>
          <a:p>
            <a:pPr marL="0" indent="0">
              <a:buNone/>
            </a:pP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245922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B1154-EFF8-489E-AE61-A2148E544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7" y="1636333"/>
            <a:ext cx="11847443" cy="603284"/>
          </a:xfrm>
        </p:spPr>
        <p:txBody>
          <a:bodyPr>
            <a:normAutofit/>
          </a:bodyPr>
          <a:lstStyle/>
          <a:p>
            <a:r>
              <a:rPr lang="en-US" dirty="0"/>
              <a:t>SimDec for GSA roundup</a:t>
            </a:r>
            <a:endParaRPr lang="fi-FI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3403984-4CA3-4E72-A77D-1FFED1A3E6CA}"/>
              </a:ext>
            </a:extLst>
          </p:cNvPr>
          <p:cNvSpPr txBox="1">
            <a:spLocks/>
          </p:cNvSpPr>
          <p:nvPr/>
        </p:nvSpPr>
        <p:spPr>
          <a:xfrm>
            <a:off x="897030" y="3036423"/>
            <a:ext cx="10102273" cy="3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u="sng" dirty="0">
              <a:solidFill>
                <a:srgbClr val="FFFF00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4F0AA47-C4BD-157A-F069-0EC51F05F9BA}"/>
              </a:ext>
            </a:extLst>
          </p:cNvPr>
          <p:cNvSpPr txBox="1">
            <a:spLocks/>
          </p:cNvSpPr>
          <p:nvPr/>
        </p:nvSpPr>
        <p:spPr>
          <a:xfrm>
            <a:off x="6620" y="2239617"/>
            <a:ext cx="12185379" cy="4618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Sensitivity indices </a:t>
            </a:r>
            <a:r>
              <a:rPr lang="en-CA" sz="2800" dirty="0"/>
              <a:t>– </a:t>
            </a:r>
            <a:r>
              <a:rPr lang="en-CA" sz="2800" b="1" dirty="0">
                <a:solidFill>
                  <a:srgbClr val="FFFF00"/>
                </a:solidFill>
              </a:rPr>
              <a:t>First-order, second-order</a:t>
            </a:r>
            <a:endParaRPr lang="en-CA" sz="2800" dirty="0"/>
          </a:p>
          <a:p>
            <a:r>
              <a:rPr lang="en-CA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Combined sensitivity index </a:t>
            </a:r>
            <a:r>
              <a:rPr lang="en-CA" sz="2800" dirty="0"/>
              <a:t>– </a:t>
            </a:r>
            <a:r>
              <a:rPr lang="en-CA" sz="2800" b="1" dirty="0">
                <a:solidFill>
                  <a:srgbClr val="FFFF00"/>
                </a:solidFill>
              </a:rPr>
              <a:t>(woohoo! </a:t>
            </a:r>
            <a:r>
              <a:rPr lang="en-CA" sz="2800" b="1" dirty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r>
              <a:rPr lang="en-CA" sz="2800" b="1" dirty="0">
                <a:solidFill>
                  <a:srgbClr val="FFFF00"/>
                </a:solidFill>
              </a:rPr>
              <a:t>)</a:t>
            </a:r>
          </a:p>
          <a:p>
            <a:r>
              <a:rPr lang="en-CA" sz="2800" b="1" i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Less data </a:t>
            </a:r>
            <a:r>
              <a:rPr lang="en-CA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required, far </a:t>
            </a:r>
            <a:r>
              <a:rPr lang="en-CA" sz="2800" b="1" i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fewer calculations</a:t>
            </a:r>
            <a:r>
              <a:rPr lang="en-CA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CA" sz="2800" b="1" i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narrower</a:t>
            </a:r>
            <a:r>
              <a:rPr lang="en-CA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estimate ranges</a:t>
            </a:r>
            <a:endParaRPr lang="en-CA" sz="2800" b="1" dirty="0"/>
          </a:p>
          <a:p>
            <a:r>
              <a:rPr lang="en-CA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Interaction and correlation measures </a:t>
            </a:r>
            <a:r>
              <a:rPr lang="en-CA" sz="2800" b="1" i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NOT</a:t>
            </a:r>
            <a:r>
              <a:rPr lang="en-CA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confounded </a:t>
            </a:r>
            <a:endParaRPr lang="en-CA" sz="2800" b="1" dirty="0"/>
          </a:p>
          <a:p>
            <a:r>
              <a:rPr lang="en-CA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Multi-level GSA done </a:t>
            </a:r>
            <a:r>
              <a:rPr lang="en-CA" sz="2800" b="1" i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simultaneously</a:t>
            </a:r>
            <a:r>
              <a:rPr lang="en-CA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CA" sz="2800" dirty="0"/>
              <a:t>– no precedent</a:t>
            </a:r>
          </a:p>
          <a:p>
            <a:r>
              <a:rPr lang="en-CA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Dependencies within Inputs can be analyzed in GSA </a:t>
            </a:r>
            <a:r>
              <a:rPr lang="en-CA" sz="2800" dirty="0"/>
              <a:t>– novel</a:t>
            </a:r>
          </a:p>
          <a:p>
            <a:r>
              <a:rPr lang="en-CA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Uncertainty analysis package</a:t>
            </a:r>
            <a:r>
              <a:rPr lang="en-CA" sz="2800" b="1" i="1" dirty="0"/>
              <a:t> </a:t>
            </a:r>
            <a:r>
              <a:rPr lang="en-CA" sz="2800" dirty="0"/>
              <a:t>– </a:t>
            </a:r>
            <a:r>
              <a:rPr lang="en-CA" sz="2800" dirty="0">
                <a:solidFill>
                  <a:srgbClr val="FFFF00"/>
                </a:solidFill>
              </a:rPr>
              <a:t>Visual analytics</a:t>
            </a:r>
            <a:r>
              <a:rPr lang="en-CA" sz="2800" dirty="0"/>
              <a:t> (MANOVA alternative?)</a:t>
            </a:r>
          </a:p>
          <a:p>
            <a:r>
              <a:rPr lang="en-CA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Piecewise visualizations reveal </a:t>
            </a:r>
            <a:r>
              <a:rPr lang="en-CA" sz="2800" b="1" i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HETEROGENEITY</a:t>
            </a:r>
            <a:r>
              <a:rPr lang="en-CA" sz="28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CA" sz="2800" dirty="0"/>
              <a:t>– new</a:t>
            </a:r>
          </a:p>
          <a:p>
            <a:r>
              <a:rPr lang="en-CA" sz="2800" b="1" i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Pre-eminent “real world” applied GSA method?</a:t>
            </a:r>
            <a:r>
              <a:rPr lang="en-CA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CA" sz="2800" dirty="0"/>
              <a:t>– </a:t>
            </a:r>
            <a:r>
              <a:rPr lang="en-CA" sz="2800" b="1" dirty="0">
                <a:solidFill>
                  <a:srgbClr val="FF00FF"/>
                </a:solidFill>
              </a:rPr>
              <a:t>Or is it just </a:t>
            </a:r>
            <a:r>
              <a:rPr lang="en-CA" sz="2800" b="1" u="sng" dirty="0">
                <a:solidFill>
                  <a:srgbClr val="FF00FF"/>
                </a:solidFill>
              </a:rPr>
              <a:t>Turtles</a:t>
            </a:r>
            <a:r>
              <a:rPr lang="en-CA" sz="2800" b="1" dirty="0">
                <a:solidFill>
                  <a:srgbClr val="FF00FF"/>
                </a:solidFill>
              </a:rPr>
              <a:t>?</a:t>
            </a:r>
            <a:endParaRPr lang="en-CA" sz="2800" dirty="0">
              <a:solidFill>
                <a:srgbClr val="FF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31793-1A28-2CE6-1B2B-179BC8FA2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67" y="71598"/>
            <a:ext cx="1060176" cy="1456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4460B6-697D-FC19-13F2-BF0B0461E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3408" y="129654"/>
            <a:ext cx="739325" cy="7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1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B1154-EFF8-489E-AE61-A2148E544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7" y="1636333"/>
            <a:ext cx="11847443" cy="60328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Open-source book, Codes, &amp; Discord Links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05B153-D59D-3B51-C775-2B30190E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367" y="2267914"/>
            <a:ext cx="3677266" cy="3657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B24EE7-FD8D-EB6D-2C0D-A60EFF38C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911" y="2267914"/>
            <a:ext cx="3685899" cy="3657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3FAB46-D2E1-E4D3-148D-05D2E0C31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90" y="2239616"/>
            <a:ext cx="3685899" cy="3685899"/>
          </a:xfrm>
          <a:prstGeom prst="rect">
            <a:avLst/>
          </a:prstGeom>
        </p:spPr>
      </p:pic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88E68F4C-D3D7-B229-4BB4-919D28E650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8986" y="6103954"/>
            <a:ext cx="5395084" cy="754046"/>
          </a:xfrm>
        </p:spPr>
        <p:txBody>
          <a:bodyPr vert="horz" lIns="108000" tIns="45720" rIns="91440" bIns="45720" rtlCol="0" anchor="t">
            <a:normAutofit fontScale="92500" lnSpcReduction="20000"/>
          </a:bodyPr>
          <a:lstStyle/>
          <a:p>
            <a:pPr algn="ctr"/>
            <a:r>
              <a:rPr lang="fi-FI" sz="2400" b="1">
                <a:solidFill>
                  <a:srgbClr val="F6CEF1"/>
                </a:solidFill>
                <a:latin typeface="Arial"/>
                <a:cs typeface="Arial"/>
              </a:rPr>
              <a:t>SimDec Website</a:t>
            </a:r>
            <a:r>
              <a:rPr lang="fi-FI" sz="2400">
                <a:solidFill>
                  <a:srgbClr val="F6CEF1"/>
                </a:solidFill>
                <a:latin typeface="Arial"/>
                <a:cs typeface="Arial"/>
              </a:rPr>
              <a:t>:</a:t>
            </a:r>
            <a:r>
              <a:rPr lang="fi-FI" sz="24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2400" b="1">
                <a:solidFill>
                  <a:srgbClr val="FFFF00"/>
                </a:solidFill>
                <a:latin typeface="Arial"/>
                <a:cs typeface="Arial"/>
              </a:rPr>
              <a:t>SIMDEC.F</a:t>
            </a:r>
            <a:r>
              <a:rPr lang="fi-FI" sz="240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lang="fi-FI" sz="24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endParaRPr lang="fi-FI" sz="2400" dirty="0">
              <a:solidFill>
                <a:schemeClr val="accent4">
                  <a:lumMod val="60000"/>
                  <a:lumOff val="40000"/>
                </a:schemeClr>
              </a:solidFill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B900"/>
              </a:buClr>
              <a:buSzPct val="100000"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F6CEF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Web Dashboard</a:t>
            </a: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F6CEF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237F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SIMDEC.IO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0BD2F-9392-3D9B-6DD9-85CB93332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68" y="96491"/>
            <a:ext cx="835994" cy="835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9E14D-8F4D-0E8C-0011-B8C01DA2E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6736" y="124790"/>
            <a:ext cx="835995" cy="83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62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7D6B321-DFAF-3049-1D01-B1A74CB35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359" y="1794805"/>
            <a:ext cx="3165281" cy="3504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762CAA-A3E3-3408-08F5-80928A7F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59" y="1794805"/>
            <a:ext cx="3479892" cy="3479892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411E508-649C-A542-8018-A020896039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57439" y="5514232"/>
            <a:ext cx="2293119" cy="794523"/>
          </a:xfrm>
        </p:spPr>
        <p:txBody>
          <a:bodyPr vert="horz" lIns="108000" tIns="45720" rIns="91440" bIns="45720" rtlCol="0" anchor="t">
            <a:normAutofit/>
          </a:bodyPr>
          <a:lstStyle/>
          <a:p>
            <a:pPr algn="ctr"/>
            <a:r>
              <a:rPr lang="fi-FI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Mariia Kozlova</a:t>
            </a:r>
            <a:endParaRPr lang="fi-FI" sz="2400" dirty="0">
              <a:solidFill>
                <a:schemeClr val="accent4">
                  <a:lumMod val="60000"/>
                  <a:lumOff val="40000"/>
                </a:schemeClr>
              </a:solidFill>
              <a:cs typeface="Arial"/>
            </a:endParaRPr>
          </a:p>
          <a:p>
            <a:pPr algn="ctr"/>
            <a:r>
              <a:rPr lang="fi-FI">
                <a:latin typeface="Arial"/>
                <a:cs typeface="Arial"/>
              </a:rPr>
              <a:t>LUT </a:t>
            </a:r>
            <a:r>
              <a:rPr lang="fi-FI" dirty="0" err="1">
                <a:latin typeface="Arial"/>
                <a:cs typeface="Arial"/>
              </a:rPr>
              <a:t>University</a:t>
            </a:r>
            <a:r>
              <a:rPr lang="fi-FI" dirty="0">
                <a:latin typeface="Arial"/>
                <a:cs typeface="Arial"/>
              </a:rPr>
              <a:t>, Finland</a:t>
            </a:r>
          </a:p>
          <a:p>
            <a:pPr algn="ctr"/>
            <a:r>
              <a:rPr lang="fi-FI" dirty="0">
                <a:latin typeface="Arial"/>
                <a:cs typeface="Arial"/>
                <a:hlinkClick r:id="rId4"/>
              </a:rPr>
              <a:t>Mariia.Kozlova@lut.fi</a:t>
            </a:r>
            <a:r>
              <a:rPr lang="fi-FI" dirty="0">
                <a:latin typeface="Arial"/>
                <a:cs typeface="Arial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83B1DA-9605-44AB-826D-614C67F2E399}"/>
              </a:ext>
            </a:extLst>
          </p:cNvPr>
          <p:cNvGrpSpPr/>
          <p:nvPr/>
        </p:nvGrpSpPr>
        <p:grpSpPr>
          <a:xfrm>
            <a:off x="8949222" y="4494508"/>
            <a:ext cx="2626135" cy="1868773"/>
            <a:chOff x="8727345" y="3628564"/>
            <a:chExt cx="2626135" cy="1868773"/>
          </a:xfrm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B962FB4-2EF1-452A-9FC1-E6E550569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345" y="3628564"/>
              <a:ext cx="2626135" cy="18003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D6EC43-05E5-4920-95F4-5D3407451F3D}"/>
                </a:ext>
              </a:extLst>
            </p:cNvPr>
            <p:cNvSpPr txBox="1"/>
            <p:nvPr/>
          </p:nvSpPr>
          <p:spPr>
            <a:xfrm>
              <a:off x="9047992" y="4727896"/>
              <a:ext cx="19848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4400" dirty="0">
                  <a:solidFill>
                    <a:srgbClr val="7F7F7F"/>
                  </a:solidFill>
                  <a:latin typeface="Berlin Sans FB Demi" panose="020E0802020502020306" pitchFamily="34" charset="0"/>
                </a:rPr>
                <a:t>SimDec</a:t>
              </a:r>
            </a:p>
          </p:txBody>
        </p:sp>
      </p:grp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1411E508-649C-A542-8018-A020896039DE}"/>
              </a:ext>
            </a:extLst>
          </p:cNvPr>
          <p:cNvSpPr txBox="1">
            <a:spLocks/>
          </p:cNvSpPr>
          <p:nvPr/>
        </p:nvSpPr>
        <p:spPr>
          <a:xfrm>
            <a:off x="6286495" y="5514231"/>
            <a:ext cx="2465236" cy="794523"/>
          </a:xfrm>
          <a:prstGeom prst="rect">
            <a:avLst/>
          </a:prstGeom>
        </p:spPr>
        <p:txBody>
          <a:bodyPr vert="horz" lIns="10800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None/>
              <a:defRPr sz="12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240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Julian Yeomans</a:t>
            </a:r>
            <a:endParaRPr lang="fi-FI" sz="2400">
              <a:solidFill>
                <a:schemeClr val="accent4">
                  <a:lumMod val="60000"/>
                  <a:lumOff val="40000"/>
                </a:schemeClr>
              </a:solidFill>
              <a:cs typeface="Arial"/>
            </a:endParaRPr>
          </a:p>
          <a:p>
            <a:pPr algn="ctr"/>
            <a:r>
              <a:rPr lang="fi-FI">
                <a:latin typeface="Arial"/>
                <a:cs typeface="Arial"/>
              </a:rPr>
              <a:t>Schulich School of Business</a:t>
            </a:r>
          </a:p>
          <a:p>
            <a:pPr algn="ctr"/>
            <a:r>
              <a:rPr lang="fi-FI">
                <a:latin typeface="Arial"/>
                <a:cs typeface="Arial"/>
                <a:hlinkClick r:id="rId6"/>
              </a:rPr>
              <a:t>syeomans@yorku.ca</a:t>
            </a:r>
            <a:endParaRPr lang="fi-FI">
              <a:latin typeface="Arial"/>
              <a:cs typeface="Arial"/>
            </a:endParaRPr>
          </a:p>
          <a:p>
            <a:endParaRPr lang="fi-FI" dirty="0">
              <a:latin typeface="Arial"/>
              <a:cs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0AB6BB8-CEC4-9050-9C01-60CF871FEF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5585" y="1782404"/>
            <a:ext cx="3247057" cy="35046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8CF6C3-51AA-EB7F-AAFB-170D571580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0344" y="1782403"/>
            <a:ext cx="3492293" cy="3492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90FFA5-FCBE-28F9-7663-CDCF14265A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145" y="4376748"/>
            <a:ext cx="1601812" cy="16018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76716D-15E1-B14D-B8BD-57C7917E66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779" y="115300"/>
            <a:ext cx="1601812" cy="1601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C42E4C-9D29-CC54-08BF-FA6EDEA050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34331" y="93735"/>
            <a:ext cx="1762890" cy="1762890"/>
          </a:xfrm>
          <a:prstGeom prst="rect">
            <a:avLst/>
          </a:prstGeom>
        </p:spPr>
      </p:pic>
      <p:sp>
        <p:nvSpPr>
          <p:cNvPr id="15" name="Tekstin paikkamerkki 3">
            <a:extLst>
              <a:ext uri="{FF2B5EF4-FFF2-40B4-BE49-F238E27FC236}">
                <a16:creationId xmlns:a16="http://schemas.microsoft.com/office/drawing/2014/main" id="{3B27CB22-929C-54E9-D57A-B714B00B5186}"/>
              </a:ext>
            </a:extLst>
          </p:cNvPr>
          <p:cNvSpPr txBox="1">
            <a:spLocks/>
          </p:cNvSpPr>
          <p:nvPr/>
        </p:nvSpPr>
        <p:spPr>
          <a:xfrm>
            <a:off x="322815" y="2074314"/>
            <a:ext cx="1345739" cy="734168"/>
          </a:xfrm>
          <a:prstGeom prst="rect">
            <a:avLst/>
          </a:prstGeom>
        </p:spPr>
        <p:txBody>
          <a:bodyPr vert="horz" lIns="10800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None/>
              <a:defRPr sz="12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Pamphile Roy</a:t>
            </a:r>
            <a:endParaRPr lang="fi-FI">
              <a:solidFill>
                <a:schemeClr val="accent4">
                  <a:lumMod val="60000"/>
                  <a:lumOff val="40000"/>
                </a:schemeClr>
              </a:solidFill>
              <a:cs typeface="Arial"/>
            </a:endParaRPr>
          </a:p>
          <a:p>
            <a:pPr algn="ctr"/>
            <a:r>
              <a:rPr lang="fi-FI" sz="1000">
                <a:latin typeface="Arial"/>
                <a:cs typeface="Arial"/>
              </a:rPr>
              <a:t>Manao, Austria</a:t>
            </a:r>
          </a:p>
          <a:p>
            <a:pPr algn="ctr"/>
            <a:r>
              <a:rPr lang="fi-FI" sz="1000">
                <a:latin typeface="Arial"/>
                <a:cs typeface="Arial"/>
              </a:rPr>
              <a:t>Python Developer</a:t>
            </a:r>
            <a:endParaRPr lang="fi-FI" sz="1000" dirty="0">
              <a:latin typeface="Arial"/>
              <a:cs typeface="Arial"/>
            </a:endParaRPr>
          </a:p>
        </p:txBody>
      </p:sp>
      <p:sp>
        <p:nvSpPr>
          <p:cNvPr id="17" name="Tekstin paikkamerkki 3">
            <a:extLst>
              <a:ext uri="{FF2B5EF4-FFF2-40B4-BE49-F238E27FC236}">
                <a16:creationId xmlns:a16="http://schemas.microsoft.com/office/drawing/2014/main" id="{6E5A09ED-0E2D-8074-3FC6-B1B9C0965EBA}"/>
              </a:ext>
            </a:extLst>
          </p:cNvPr>
          <p:cNvSpPr txBox="1">
            <a:spLocks/>
          </p:cNvSpPr>
          <p:nvPr/>
        </p:nvSpPr>
        <p:spPr>
          <a:xfrm>
            <a:off x="10523446" y="2074314"/>
            <a:ext cx="1345739" cy="734168"/>
          </a:xfrm>
          <a:prstGeom prst="rect">
            <a:avLst/>
          </a:prstGeom>
        </p:spPr>
        <p:txBody>
          <a:bodyPr vert="horz" lIns="10800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None/>
              <a:defRPr sz="12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Robert Moss</a:t>
            </a:r>
            <a:endParaRPr lang="fi-FI">
              <a:solidFill>
                <a:schemeClr val="accent4">
                  <a:lumMod val="60000"/>
                  <a:lumOff val="40000"/>
                </a:schemeClr>
              </a:solidFill>
              <a:cs typeface="Arial"/>
            </a:endParaRPr>
          </a:p>
          <a:p>
            <a:pPr algn="ctr"/>
            <a:r>
              <a:rPr lang="fi-FI" sz="1000">
                <a:latin typeface="Arial"/>
                <a:cs typeface="Arial"/>
              </a:rPr>
              <a:t>Stanford, USA</a:t>
            </a:r>
          </a:p>
          <a:p>
            <a:pPr algn="ctr"/>
            <a:r>
              <a:rPr lang="fi-FI" sz="1000">
                <a:latin typeface="Arial"/>
                <a:cs typeface="Arial"/>
              </a:rPr>
              <a:t>Julia Developer</a:t>
            </a:r>
            <a:endParaRPr lang="fi-FI" sz="1000" dirty="0">
              <a:latin typeface="Arial"/>
              <a:cs typeface="Arial"/>
            </a:endParaRPr>
          </a:p>
        </p:txBody>
      </p:sp>
      <p:sp>
        <p:nvSpPr>
          <p:cNvPr id="20" name="Tekstin paikkamerkki 3">
            <a:extLst>
              <a:ext uri="{FF2B5EF4-FFF2-40B4-BE49-F238E27FC236}">
                <a16:creationId xmlns:a16="http://schemas.microsoft.com/office/drawing/2014/main" id="{6BF16F02-F72E-411C-D345-EEFCFE033B9F}"/>
              </a:ext>
            </a:extLst>
          </p:cNvPr>
          <p:cNvSpPr txBox="1">
            <a:spLocks/>
          </p:cNvSpPr>
          <p:nvPr/>
        </p:nvSpPr>
        <p:spPr>
          <a:xfrm>
            <a:off x="321181" y="6123832"/>
            <a:ext cx="1345739" cy="734168"/>
          </a:xfrm>
          <a:prstGeom prst="rect">
            <a:avLst/>
          </a:prstGeom>
        </p:spPr>
        <p:txBody>
          <a:bodyPr vert="horz" lIns="10800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None/>
              <a:defRPr sz="12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Abid Alam</a:t>
            </a:r>
            <a:endParaRPr lang="fi-FI">
              <a:solidFill>
                <a:schemeClr val="accent4">
                  <a:lumMod val="60000"/>
                  <a:lumOff val="40000"/>
                </a:schemeClr>
              </a:solidFill>
              <a:cs typeface="Arial"/>
            </a:endParaRPr>
          </a:p>
          <a:p>
            <a:pPr algn="ctr"/>
            <a:r>
              <a:rPr lang="fi-FI" sz="1000">
                <a:latin typeface="Arial"/>
                <a:cs typeface="Arial"/>
              </a:rPr>
              <a:t>Queen’s, Canada</a:t>
            </a:r>
          </a:p>
          <a:p>
            <a:pPr algn="ctr"/>
            <a:r>
              <a:rPr lang="fi-FI" sz="1000">
                <a:latin typeface="Arial"/>
                <a:cs typeface="Arial"/>
              </a:rPr>
              <a:t>R Developer</a:t>
            </a:r>
            <a:endParaRPr lang="fi-FI" sz="1000" dirty="0"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D2C19-81D4-0A4F-9319-91F139838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575" y="549245"/>
            <a:ext cx="4015408" cy="90849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CA" sz="2800" b="0" i="0" u="none" strike="noStrike" baseline="0" dirty="0">
                <a:solidFill>
                  <a:srgbClr val="FFFFFF"/>
                </a:solidFill>
                <a:latin typeface="Charis SIL"/>
              </a:rPr>
              <a:t>Acknowledgement of collaborators</a:t>
            </a:r>
            <a:endParaRPr lang="fi-FI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5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347327-BBE2-4A26-9E4E-CC54BBAF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5" y="1870207"/>
            <a:ext cx="12046226" cy="468479"/>
          </a:xfrm>
        </p:spPr>
        <p:txBody>
          <a:bodyPr>
            <a:normAutofit fontScale="90000"/>
          </a:bodyPr>
          <a:lstStyle/>
          <a:p>
            <a:r>
              <a:rPr lang="en-US" dirty="0"/>
              <a:t>One-at-a-time sensitivity analysis of a “Structure”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3ACF9-A6F4-D902-6D86-702E9C22C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77" y="2566690"/>
            <a:ext cx="7210425" cy="3905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635EFD-605E-606A-661F-3A558D048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010" y="2566690"/>
            <a:ext cx="2572422" cy="39052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643041E-755A-422C-1205-654F8D387C46}"/>
              </a:ext>
            </a:extLst>
          </p:cNvPr>
          <p:cNvSpPr/>
          <p:nvPr/>
        </p:nvSpPr>
        <p:spPr>
          <a:xfrm>
            <a:off x="9133010" y="2438400"/>
            <a:ext cx="2572422" cy="848139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39ACC9A-3D9B-4386-6813-256C5207EB64}"/>
              </a:ext>
            </a:extLst>
          </p:cNvPr>
          <p:cNvSpPr/>
          <p:nvPr/>
        </p:nvSpPr>
        <p:spPr>
          <a:xfrm>
            <a:off x="10109529" y="4051599"/>
            <a:ext cx="1940987" cy="3481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928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347327-BBE2-4A26-9E4E-CC54BBAF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870207"/>
            <a:ext cx="11979965" cy="468479"/>
          </a:xfrm>
        </p:spPr>
        <p:txBody>
          <a:bodyPr>
            <a:normAutofit fontScale="90000"/>
          </a:bodyPr>
          <a:lstStyle/>
          <a:p>
            <a:r>
              <a:rPr lang="en-US" dirty="0"/>
              <a:t>One-at-a-time sensitivity analysis in </a:t>
            </a:r>
            <a:r>
              <a:rPr lang="en-US" i="1" dirty="0">
                <a:solidFill>
                  <a:srgbClr val="FF0000"/>
                </a:solidFill>
              </a:rPr>
              <a:t>2</a:t>
            </a:r>
            <a:r>
              <a:rPr lang="en-US" dirty="0"/>
              <a:t>-dimensions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307B0-A70D-6A1D-CBD5-92FA0372F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691" y="2338686"/>
            <a:ext cx="8116618" cy="434102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5E908F-6A3F-E5F2-A7C6-7812AECAA9A7}"/>
              </a:ext>
            </a:extLst>
          </p:cNvPr>
          <p:cNvSpPr/>
          <p:nvPr/>
        </p:nvSpPr>
        <p:spPr>
          <a:xfrm>
            <a:off x="7368209" y="5168348"/>
            <a:ext cx="1789043" cy="848139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89468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347327-BBE2-4A26-9E4E-CC54BBAF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870207"/>
            <a:ext cx="11979965" cy="468479"/>
          </a:xfrm>
        </p:spPr>
        <p:txBody>
          <a:bodyPr>
            <a:normAutofit fontScale="90000"/>
          </a:bodyPr>
          <a:lstStyle/>
          <a:p>
            <a:r>
              <a:rPr lang="en-US" dirty="0"/>
              <a:t>One-at-a-time sensitivity analysis in </a:t>
            </a:r>
            <a:r>
              <a:rPr lang="en-US" i="1" dirty="0">
                <a:solidFill>
                  <a:srgbClr val="FF0000"/>
                </a:solidFill>
              </a:rPr>
              <a:t>3</a:t>
            </a:r>
            <a:r>
              <a:rPr lang="en-US" dirty="0"/>
              <a:t>-dimensions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F1E15-41BB-410A-7FA1-2E528FB25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603" y="2338686"/>
            <a:ext cx="8718828" cy="423092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E73CD32-0031-B24D-38B1-8CE7D37CCC7A}"/>
              </a:ext>
            </a:extLst>
          </p:cNvPr>
          <p:cNvSpPr/>
          <p:nvPr/>
        </p:nvSpPr>
        <p:spPr>
          <a:xfrm>
            <a:off x="6997148" y="4890052"/>
            <a:ext cx="1789043" cy="848139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2889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347327-BBE2-4A26-9E4E-CC54BBAF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870207"/>
            <a:ext cx="11979965" cy="468479"/>
          </a:xfrm>
        </p:spPr>
        <p:txBody>
          <a:bodyPr>
            <a:normAutofit fontScale="90000"/>
          </a:bodyPr>
          <a:lstStyle/>
          <a:p>
            <a:r>
              <a:rPr lang="en-US" dirty="0"/>
              <a:t>One-at-a-time sensitivity analysis in </a:t>
            </a:r>
            <a:r>
              <a:rPr lang="en-US" i="1" dirty="0">
                <a:solidFill>
                  <a:srgbClr val="FF0000"/>
                </a:solidFill>
              </a:rPr>
              <a:t>10</a:t>
            </a:r>
            <a:r>
              <a:rPr lang="en-US" dirty="0"/>
              <a:t>-dimensions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2661F-2AA8-B128-787E-B1B4C9E8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969" y="2338686"/>
            <a:ext cx="7446061" cy="436805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B97676-8FF8-33BC-DF08-802F9440DF6C}"/>
              </a:ext>
            </a:extLst>
          </p:cNvPr>
          <p:cNvSpPr/>
          <p:nvPr/>
        </p:nvSpPr>
        <p:spPr>
          <a:xfrm>
            <a:off x="4876801" y="3250505"/>
            <a:ext cx="1643270" cy="725148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DC2E9B-79D9-1114-B1E5-49952DC81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290" y="3250503"/>
            <a:ext cx="3146740" cy="345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3403984-4CA3-4E72-A77D-1FFED1A3E6CA}"/>
              </a:ext>
            </a:extLst>
          </p:cNvPr>
          <p:cNvSpPr txBox="1">
            <a:spLocks/>
          </p:cNvSpPr>
          <p:nvPr/>
        </p:nvSpPr>
        <p:spPr>
          <a:xfrm>
            <a:off x="870527" y="2600143"/>
            <a:ext cx="9570802" cy="3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1800" dirty="0">
              <a:solidFill>
                <a:srgbClr val="FFFFFF"/>
              </a:solidFill>
            </a:endParaRP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31E9DE-671D-4EBF-BF8B-007D375B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96" y="1778345"/>
            <a:ext cx="12031204" cy="63355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Global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Sensitivity analysis </a:t>
            </a:r>
            <a:r>
              <a:rPr lang="en-US" sz="2800" dirty="0">
                <a:solidFill>
                  <a:srgbClr val="FFFFFF"/>
                </a:solidFill>
              </a:rPr>
              <a:t>uses </a:t>
            </a:r>
            <a:r>
              <a:rPr lang="en-US" sz="2800" dirty="0">
                <a:solidFill>
                  <a:srgbClr val="FFFF00"/>
                </a:solidFill>
              </a:rPr>
              <a:t>Sensitivity indices</a:t>
            </a:r>
            <a:endParaRPr lang="fi-FI" sz="2800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46879-D537-3570-EB04-C3ED3EC8D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100" y="2239617"/>
            <a:ext cx="2703443" cy="270344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118CF-C11A-44E7-A129-C54DE534CC02}"/>
              </a:ext>
            </a:extLst>
          </p:cNvPr>
          <p:cNvSpPr txBox="1">
            <a:spLocks/>
          </p:cNvSpPr>
          <p:nvPr/>
        </p:nvSpPr>
        <p:spPr>
          <a:xfrm>
            <a:off x="160796" y="2345635"/>
            <a:ext cx="11870408" cy="41222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900"/>
              </a:buClr>
              <a:buSzPct val="100000"/>
              <a:buFontTx/>
              <a:buBlip>
                <a:blip r:embed="rId2"/>
              </a:buBlip>
              <a:defRPr sz="15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900"/>
              </a:buClr>
              <a:buFont typeface="Wingdings" pitchFamily="2" charset="2"/>
              <a:buChar char="§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b="1" i="1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CA" sz="2400" b="1" i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GSA</a:t>
            </a:r>
            <a:r>
              <a:rPr lang="en-CA" sz="2400" dirty="0">
                <a:solidFill>
                  <a:srgbClr val="FFFF00"/>
                </a:solidFill>
              </a:rPr>
              <a:t> </a:t>
            </a:r>
            <a:r>
              <a:rPr lang="en-CA" sz="2400" dirty="0">
                <a:solidFill>
                  <a:srgbClr val="FFFFFF"/>
                </a:solidFill>
              </a:rPr>
              <a:t>- multi-variable SA, captures </a:t>
            </a:r>
            <a:r>
              <a:rPr lang="en-CA" sz="2400" dirty="0">
                <a:solidFill>
                  <a:srgbClr val="FFFF00"/>
                </a:solidFill>
              </a:rPr>
              <a:t>interactions</a:t>
            </a:r>
            <a:r>
              <a:rPr lang="en-CA" sz="2400" dirty="0">
                <a:solidFill>
                  <a:srgbClr val="FFFFFF"/>
                </a:solidFill>
              </a:rPr>
              <a:t> (aspirationally)</a:t>
            </a:r>
          </a:p>
          <a:p>
            <a:pPr marL="0" indent="0">
              <a:buNone/>
            </a:pPr>
            <a:br>
              <a:rPr lang="en-CA" sz="2400" dirty="0">
                <a:solidFill>
                  <a:srgbClr val="FFFF00"/>
                </a:solidFill>
              </a:rPr>
            </a:br>
            <a:endParaRPr lang="en-CA" sz="2400" dirty="0">
              <a:solidFill>
                <a:srgbClr val="FFFF00"/>
              </a:solidFill>
            </a:endParaRPr>
          </a:p>
          <a:p>
            <a:r>
              <a:rPr lang="en-CA" sz="2400" dirty="0">
                <a:solidFill>
                  <a:srgbClr val="FFFF00"/>
                </a:solidFill>
              </a:rPr>
              <a:t>Sensitivity indices </a:t>
            </a:r>
            <a:r>
              <a:rPr lang="en-CA" sz="2400" dirty="0"/>
              <a:t>quantify influence of an input (or group of inputs) on output</a:t>
            </a:r>
          </a:p>
          <a:p>
            <a:pPr marL="0" indent="0">
              <a:buNone/>
            </a:pPr>
            <a:r>
              <a:rPr lang="en-CA" sz="2400" dirty="0">
                <a:solidFill>
                  <a:srgbClr val="FFFF00"/>
                </a:solidFill>
              </a:rPr>
              <a:t>			- </a:t>
            </a:r>
            <a:r>
              <a:rPr lang="en-CA" sz="2400" b="1" dirty="0">
                <a:solidFill>
                  <a:srgbClr val="FFFF00"/>
                </a:solidFill>
              </a:rPr>
              <a:t>SHAPLEY VALUES</a:t>
            </a:r>
            <a:br>
              <a:rPr lang="en-CA" sz="2400" dirty="0">
                <a:solidFill>
                  <a:srgbClr val="FFFFFF"/>
                </a:solidFill>
              </a:rPr>
            </a:br>
            <a:br>
              <a:rPr lang="en-CA" sz="2400" dirty="0">
                <a:solidFill>
                  <a:srgbClr val="FFFF00"/>
                </a:solidFill>
              </a:rPr>
            </a:br>
            <a:r>
              <a:rPr lang="en-CA" sz="2400" dirty="0">
                <a:solidFill>
                  <a:srgbClr val="FFFF00"/>
                </a:solidFill>
              </a:rPr>
              <a:t>			- </a:t>
            </a:r>
            <a:r>
              <a:rPr lang="en-CA" sz="2400" b="1" dirty="0">
                <a:solidFill>
                  <a:srgbClr val="FFFF00"/>
                </a:solidFill>
              </a:rPr>
              <a:t>SOBOL’ INDICES</a:t>
            </a:r>
            <a:endParaRPr lang="en-CA" sz="2400" dirty="0">
              <a:solidFill>
                <a:srgbClr val="FFFFFF"/>
              </a:solidFill>
            </a:endParaRPr>
          </a:p>
          <a:p>
            <a:endParaRPr lang="en-CA" sz="2400" dirty="0">
              <a:solidFill>
                <a:srgbClr val="FFFFFF"/>
              </a:solidFill>
            </a:endParaRPr>
          </a:p>
          <a:p>
            <a:r>
              <a:rPr lang="en-CA" sz="2400" dirty="0">
                <a:solidFill>
                  <a:srgbClr val="FFFFFF"/>
                </a:solidFill>
              </a:rPr>
              <a:t>Complex, considerable data required, very computationally intensive</a:t>
            </a:r>
          </a:p>
          <a:p>
            <a:pPr marL="1828800" lvl="4" indent="0">
              <a:buNone/>
            </a:pPr>
            <a:r>
              <a:rPr lang="en-CA" sz="2100" dirty="0">
                <a:solidFill>
                  <a:srgbClr val="FFFFFF"/>
                </a:solidFill>
              </a:rPr>
              <a:t>(Impenetrable and inaccessible to the “Great Unwashed” </a:t>
            </a:r>
            <a:r>
              <a:rPr lang="en-CA" sz="2100" dirty="0">
                <a:solidFill>
                  <a:srgbClr val="FFFFFF"/>
                </a:solidFill>
                <a:sym typeface="Wingdings" panose="05000000000000000000" pitchFamily="2" charset="2"/>
              </a:rPr>
              <a:t>)</a:t>
            </a:r>
            <a:endParaRPr lang="en-CA" sz="21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A8058-5138-113F-274F-88687E572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157" y="4406774"/>
            <a:ext cx="1205948" cy="1205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914432-C177-498D-D247-F128AF866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4827" y="4413802"/>
            <a:ext cx="916147" cy="120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50148"/>
      </p:ext>
    </p:extLst>
  </p:cSld>
  <p:clrMapOvr>
    <a:masterClrMapping/>
  </p:clrMapOvr>
</p:sld>
</file>

<file path=ppt/theme/theme1.xml><?xml version="1.0" encoding="utf-8"?>
<a:theme xmlns:a="http://schemas.openxmlformats.org/drawingml/2006/main" name="LUT Presentation">
  <a:themeElements>
    <a:clrScheme name="LUT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23B900"/>
      </a:accent1>
      <a:accent2>
        <a:srgbClr val="EDB831"/>
      </a:accent2>
      <a:accent3>
        <a:srgbClr val="ED174D"/>
      </a:accent3>
      <a:accent4>
        <a:srgbClr val="237F00"/>
      </a:accent4>
      <a:accent5>
        <a:srgbClr val="FF8620"/>
      </a:accent5>
      <a:accent6>
        <a:srgbClr val="ED7F7C"/>
      </a:accent6>
      <a:hlink>
        <a:srgbClr val="058A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0d6b34ab5774f48b54ebc3ab56b5f0f xmlns="860501af-f85d-4bf7-b615-e4522cc7c3ae">
      <Terms xmlns="http://schemas.microsoft.com/office/infopath/2007/PartnerControls">
        <TermInfo xmlns="http://schemas.microsoft.com/office/infopath/2007/PartnerControls">
          <TermName xmlns="http://schemas.microsoft.com/office/infopath/2007/PartnerControls">Esitys</TermName>
          <TermId xmlns="http://schemas.microsoft.com/office/infopath/2007/PartnerControls">a8b2bc3c-e21c-45b3-ac0d-1e4be550bc10</TermId>
        </TermInfo>
      </Terms>
    </n0d6b34ab5774f48b54ebc3ab56b5f0f>
    <TaxCatchAll xmlns="860501af-f85d-4bf7-b615-e4522cc7c3ae">
      <Value>30</Value>
      <Value>33</Value>
    </TaxCatchAll>
    <ee353e260fe24878a55ec1dcbe42fb42 xmlns="860501af-f85d-4bf7-b615-e4522cc7c3ae">
      <Terms xmlns="http://schemas.microsoft.com/office/infopath/2007/PartnerControls">
        <TermInfo xmlns="http://schemas.microsoft.com/office/infopath/2007/PartnerControls">
          <TermName xmlns="http://schemas.microsoft.com/office/infopath/2007/PartnerControls">Viestintä</TermName>
          <TermId xmlns="http://schemas.microsoft.com/office/infopath/2007/PartnerControls">9b02cd0d-b40d-4d4c-989a-ef466ae7331a</TermId>
        </TermInfo>
      </Terms>
    </ee353e260fe24878a55ec1dcbe42fb42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LUT Dokumentti" ma:contentTypeID="0x010100A263FC25051C9649B8C3E095A090B4E100AF851BC56FCF374DAE887A8671E9C90C" ma:contentTypeVersion="5" ma:contentTypeDescription="" ma:contentTypeScope="" ma:versionID="f4fe6a19826d1682fbe5b6c17655a4e5">
  <xsd:schema xmlns:xsd="http://www.w3.org/2001/XMLSchema" xmlns:xs="http://www.w3.org/2001/XMLSchema" xmlns:p="http://schemas.microsoft.com/office/2006/metadata/properties" xmlns:ns2="860501af-f85d-4bf7-b615-e4522cc7c3ae" targetNamespace="http://schemas.microsoft.com/office/2006/metadata/properties" ma:root="true" ma:fieldsID="e1a72599b7b60919998f0547072b967c" ns2:_="">
    <xsd:import namespace="860501af-f85d-4bf7-b615-e4522cc7c3ae"/>
    <xsd:element name="properties">
      <xsd:complexType>
        <xsd:sequence>
          <xsd:element name="documentManagement">
            <xsd:complexType>
              <xsd:all>
                <xsd:element ref="ns2:ee353e260fe24878a55ec1dcbe42fb42" minOccurs="0"/>
                <xsd:element ref="ns2:TaxCatchAll" minOccurs="0"/>
                <xsd:element ref="ns2:TaxCatchAllLabel" minOccurs="0"/>
                <xsd:element ref="ns2:n0d6b34ab5774f48b54ebc3ab56b5f0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0501af-f85d-4bf7-b615-e4522cc7c3ae" elementFormDefault="qualified">
    <xsd:import namespace="http://schemas.microsoft.com/office/2006/documentManagement/types"/>
    <xsd:import namespace="http://schemas.microsoft.com/office/infopath/2007/PartnerControls"/>
    <xsd:element name="ee353e260fe24878a55ec1dcbe42fb42" ma:index="8" nillable="true" ma:taxonomy="true" ma:internalName="ee353e260fe24878a55ec1dcbe42fb42" ma:taxonomyFieldName="Kategoria" ma:displayName="Kategoria" ma:default="" ma:fieldId="{ee353e26-0fe2-4878-a55e-c1dcbe42fb42}" ma:taxonomyMulti="true" ma:sspId="3978a54a-7bf8-4648-88d3-e33103d6c039" ma:termSetId="fe3fba03-e69b-4e1a-bead-d9c3e9ec815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289d6c51-5859-4627-aa78-0b25c62d76a8}" ma:internalName="TaxCatchAll" ma:showField="CatchAllData" ma:web="860501af-f85d-4bf7-b615-e4522cc7c3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289d6c51-5859-4627-aa78-0b25c62d76a8}" ma:internalName="TaxCatchAllLabel" ma:readOnly="true" ma:showField="CatchAllDataLabel" ma:web="860501af-f85d-4bf7-b615-e4522cc7c3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0d6b34ab5774f48b54ebc3ab56b5f0f" ma:index="12" nillable="true" ma:taxonomy="true" ma:internalName="n0d6b34ab5774f48b54ebc3ab56b5f0f" ma:taxonomyFieldName="Dokumenttityyppi" ma:displayName="Dokumenttityyppi" ma:default="" ma:fieldId="{70d6b34a-b577-4f48-b54e-bc3ab56b5f0f}" ma:sspId="3978a54a-7bf8-4648-88d3-e33103d6c039" ma:termSetId="56836571-882b-4dd4-a2e2-32fab5508e5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78189D-FE94-4C3C-BE92-5921C6E5D05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60501af-f85d-4bf7-b615-e4522cc7c3a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8CECE9F-021D-4DDB-976F-E85151B2C3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0501af-f85d-4bf7-b615-e4522cc7c3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D8187B-65EB-4AA9-89E6-C310C8DBED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115171</TotalTime>
  <Words>1866</Words>
  <Application>Microsoft Office PowerPoint</Application>
  <PresentationFormat>Widescreen</PresentationFormat>
  <Paragraphs>312</Paragraphs>
  <Slides>44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Berlin Sans FB Demi</vt:lpstr>
      <vt:lpstr>Calibri</vt:lpstr>
      <vt:lpstr>Cambria Math</vt:lpstr>
      <vt:lpstr>Charis SIL</vt:lpstr>
      <vt:lpstr>Palatino Linotype</vt:lpstr>
      <vt:lpstr>Times New Roman</vt:lpstr>
      <vt:lpstr>Wingdings</vt:lpstr>
      <vt:lpstr>LUT Presentation</vt:lpstr>
      <vt:lpstr>PowerPoint Presentation</vt:lpstr>
      <vt:lpstr>IS SimDec Truly a Revelatory Approach  for Global Sensitivity Analysis?   or is it Turtles All the Way Down?</vt:lpstr>
      <vt:lpstr>Sensitivity analysis: comprehensive data analysis</vt:lpstr>
      <vt:lpstr>sensitivity analysis in Research</vt:lpstr>
      <vt:lpstr>One-at-a-time sensitivity analysis of a “Structure”</vt:lpstr>
      <vt:lpstr>One-at-a-time sensitivity analysis in 2-dimensions</vt:lpstr>
      <vt:lpstr>One-at-a-time sensitivity analysis in 3-dimensions</vt:lpstr>
      <vt:lpstr>One-at-a-time sensitivity analysis in 10-dimensions</vt:lpstr>
      <vt:lpstr>Global Sensitivity analysis uses Sensitivity indices</vt:lpstr>
      <vt:lpstr>simple binning indices</vt:lpstr>
      <vt:lpstr>Combined simple Binning Index for each variable </vt:lpstr>
      <vt:lpstr>simple binning vs Sobol’ + Shapley </vt:lpstr>
      <vt:lpstr>“variability” of Simple binning vs Sobol’</vt:lpstr>
      <vt:lpstr>Simple binning with different sampling Methods</vt:lpstr>
      <vt:lpstr>visualization of variable Decomposition</vt:lpstr>
      <vt:lpstr>Interpreting Influences with SimDec (wikipedia)</vt:lpstr>
      <vt:lpstr>Visualizing interaction types in SimDec (wikipedia)</vt:lpstr>
      <vt:lpstr>Investment Profitability</vt:lpstr>
      <vt:lpstr>simDec GSA : SA with uncertainty analysis</vt:lpstr>
      <vt:lpstr>GSA with simdec</vt:lpstr>
      <vt:lpstr>CERN accelerator – superconducting magnets</vt:lpstr>
      <vt:lpstr>Heterogeneity in cern output</vt:lpstr>
      <vt:lpstr>simdec Benchmark for global sensitivity analysis</vt:lpstr>
      <vt:lpstr>alternate boxplot visualization - Simdec dashboard </vt:lpstr>
      <vt:lpstr>alternate 2-output visualization - Breast cancer data</vt:lpstr>
      <vt:lpstr>timeline of GSA software</vt:lpstr>
      <vt:lpstr>GSA Case: Hypoxia in the gulf of America mexico</vt:lpstr>
      <vt:lpstr>Mississippi watershed</vt:lpstr>
      <vt:lpstr>Iowa food-energy-water (IFEW) system</vt:lpstr>
      <vt:lpstr>IFEW Computational model aggregate Elements</vt:lpstr>
      <vt:lpstr>nitrogen content in Livestock Manure</vt:lpstr>
      <vt:lpstr>First-order, second-order, and combined effects of low-level input variables</vt:lpstr>
      <vt:lpstr>GSA – Low-level Simdec analysis of IFEW</vt:lpstr>
      <vt:lpstr>First-order, second-order, and combined effects of aggregate input variables</vt:lpstr>
      <vt:lpstr>Comparison of First-order and combined effects of  low and aggregate input variables</vt:lpstr>
      <vt:lpstr>Legend for Decomposition of ifew aggregate variables</vt:lpstr>
      <vt:lpstr>Decomposition of ifew aggregate input variables</vt:lpstr>
      <vt:lpstr>analysis - Simdec GSA of IFEW - Aggregate Values</vt:lpstr>
      <vt:lpstr>analysis - Simdec GSA of IFEW - Aggregate Values</vt:lpstr>
      <vt:lpstr>Multi-level gsa: Low-level inputs vs Aggregate variables</vt:lpstr>
      <vt:lpstr>SimDec GSA of Iowa Food-energy-water system</vt:lpstr>
      <vt:lpstr>SimDec for GSA roundup</vt:lpstr>
      <vt:lpstr>Open-source book, Codes, &amp; Discord Links</vt:lpstr>
      <vt:lpstr>Acknowledgement of collaborators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Monte Carlo Enhancement Using  Simulation Decomposition: Visual Analytics  in Environmental Decision-Making</dc:title>
  <dc:creator>Julian Scott Yeomans</dc:creator>
  <cp:lastModifiedBy>Julian Scott Yeomans</cp:lastModifiedBy>
  <cp:revision>386</cp:revision>
  <cp:lastPrinted>2025-06-08T13:04:55Z</cp:lastPrinted>
  <dcterms:created xsi:type="dcterms:W3CDTF">2020-04-24T09:03:18Z</dcterms:created>
  <dcterms:modified xsi:type="dcterms:W3CDTF">2025-06-08T14:38:11Z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0x010100A263FC25051C9649B8C3E095A090B4E100AF851BC56FCF374DAE887A8671E9C90C</vt:lpwstr>
  </property>
  <property fmtid="{D5CDD505-2E9C-101B-9397-08002B2CF9AE}" pid="3" name="Kategoria">
    <vt:lpwstr>33;#Viestintä|9b02cd0d-b40d-4d4c-989a-ef466ae7331a</vt:lpwstr>
  </property>
  <property fmtid="{D5CDD505-2E9C-101B-9397-08002B2CF9AE}" pid="4" name="Dokumenttityyppi">
    <vt:lpwstr>30;#Esitys|a8b2bc3c-e21c-45b3-ac0d-1e4be550bc10</vt:lpwstr>
  </property>
</Properties>
</file>