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5" r:id="rId2"/>
  </p:sldMasterIdLst>
  <p:notesMasterIdLst>
    <p:notesMasterId r:id="rId39"/>
  </p:notesMasterIdLst>
  <p:sldIdLst>
    <p:sldId id="256" r:id="rId3"/>
    <p:sldId id="431" r:id="rId4"/>
    <p:sldId id="357" r:id="rId5"/>
    <p:sldId id="352" r:id="rId6"/>
    <p:sldId id="360" r:id="rId7"/>
    <p:sldId id="398" r:id="rId8"/>
    <p:sldId id="409" r:id="rId9"/>
    <p:sldId id="968" r:id="rId10"/>
    <p:sldId id="402" r:id="rId11"/>
    <p:sldId id="383" r:id="rId12"/>
    <p:sldId id="964" r:id="rId13"/>
    <p:sldId id="384" r:id="rId14"/>
    <p:sldId id="412" r:id="rId15"/>
    <p:sldId id="957" r:id="rId16"/>
    <p:sldId id="965" r:id="rId17"/>
    <p:sldId id="958" r:id="rId18"/>
    <p:sldId id="960" r:id="rId19"/>
    <p:sldId id="961" r:id="rId20"/>
    <p:sldId id="966" r:id="rId21"/>
    <p:sldId id="967" r:id="rId22"/>
    <p:sldId id="380" r:id="rId23"/>
    <p:sldId id="381" r:id="rId24"/>
    <p:sldId id="377" r:id="rId25"/>
    <p:sldId id="399" r:id="rId26"/>
    <p:sldId id="962" r:id="rId27"/>
    <p:sldId id="387" r:id="rId28"/>
    <p:sldId id="971" r:id="rId29"/>
    <p:sldId id="969" r:id="rId30"/>
    <p:sldId id="970" r:id="rId31"/>
    <p:sldId id="972" r:id="rId32"/>
    <p:sldId id="973" r:id="rId33"/>
    <p:sldId id="974" r:id="rId34"/>
    <p:sldId id="975" r:id="rId35"/>
    <p:sldId id="374" r:id="rId36"/>
    <p:sldId id="376" r:id="rId37"/>
    <p:sldId id="951" r:id="rId38"/>
  </p:sldIdLst>
  <p:sldSz cx="12192000" cy="6858000"/>
  <p:notesSz cx="6858000" cy="12192000"/>
  <p:defaultTextStyle>
    <a:defPPr>
      <a:defRPr lang="fr-FR"/>
    </a:defPPr>
    <a:lvl1pPr marL="0" algn="l" defTabSz="914400">
      <a:defRPr sz="18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>
      <a:defRPr sz="18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>
      <a:defRPr sz="18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>
      <a:defRPr sz="18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>
      <a:defRPr sz="18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>
      <a:defRPr sz="18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8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8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D0F1BD"/>
    <a:srgbClr val="E5E5E5"/>
    <a:srgbClr val="631058"/>
    <a:srgbClr val="00B0F0"/>
    <a:srgbClr val="7F7F7F"/>
    <a:srgbClr val="7821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422" y="5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C72552-9D37-4D1E-9727-D100D857E3E8}" type="doc">
      <dgm:prSet loTypeId="urn:microsoft.com/office/officeart/2008/layout/VerticalCurvedList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fr-FR"/>
        </a:p>
      </dgm:t>
    </dgm:pt>
    <dgm:pt modelId="{E2F4456D-59CC-470A-AA06-C0B67F418FFF}">
      <dgm:prSet phldrT="[Texte]" phldr="0" custT="1"/>
      <dgm:spPr>
        <a:solidFill>
          <a:srgbClr val="78216B"/>
        </a:solidFill>
      </dgm:spPr>
      <dgm:t>
        <a:bodyPr/>
        <a:lstStyle/>
        <a:p>
          <a:r>
            <a:rPr lang="en-US" sz="1600" b="1" noProof="0" dirty="0"/>
            <a:t>Performance</a:t>
          </a:r>
        </a:p>
      </dgm:t>
    </dgm:pt>
    <dgm:pt modelId="{7A893CE3-3E5A-42CF-BF3E-1A87CD67EE24}" type="parTrans" cxnId="{85E227F2-2CBC-46E1-ABD6-D9CD79FA73D2}">
      <dgm:prSet/>
      <dgm:spPr/>
      <dgm:t>
        <a:bodyPr/>
        <a:lstStyle/>
        <a:p>
          <a:endParaRPr lang="fr-FR" sz="2400" b="1"/>
        </a:p>
      </dgm:t>
    </dgm:pt>
    <dgm:pt modelId="{77E2128B-F76A-4B5D-A709-ABB32E6999C7}" type="sibTrans" cxnId="{85E227F2-2CBC-46E1-ABD6-D9CD79FA73D2}">
      <dgm:prSet custT="1"/>
      <dgm:spPr>
        <a:solidFill>
          <a:srgbClr val="78216B"/>
        </a:solidFill>
        <a:ln>
          <a:solidFill>
            <a:srgbClr val="631058"/>
          </a:solidFill>
        </a:ln>
      </dgm:spPr>
      <dgm:t>
        <a:bodyPr/>
        <a:lstStyle/>
        <a:p>
          <a:endParaRPr lang="fr-FR" sz="4400" b="1"/>
        </a:p>
      </dgm:t>
    </dgm:pt>
    <dgm:pt modelId="{614983BB-B42D-430D-BAD8-28182BC87C29}">
      <dgm:prSet phldrT="[Texte]" phldr="0" custT="1"/>
      <dgm:spPr>
        <a:solidFill>
          <a:srgbClr val="78216B"/>
        </a:solidFill>
      </dgm:spPr>
      <dgm:t>
        <a:bodyPr/>
        <a:lstStyle/>
        <a:p>
          <a:r>
            <a:rPr lang="en-US" sz="1600" b="1" noProof="0" dirty="0"/>
            <a:t>Security</a:t>
          </a:r>
        </a:p>
      </dgm:t>
    </dgm:pt>
    <dgm:pt modelId="{AB11C6BE-F2CF-494E-A6DD-DFFE2E34ADAD}" type="parTrans" cxnId="{DC2D4C61-916F-4F2A-BC4E-FC36D216CBE2}">
      <dgm:prSet/>
      <dgm:spPr/>
      <dgm:t>
        <a:bodyPr/>
        <a:lstStyle/>
        <a:p>
          <a:endParaRPr lang="fr-FR" sz="2400" b="1"/>
        </a:p>
      </dgm:t>
    </dgm:pt>
    <dgm:pt modelId="{01BCACF6-0DCC-43D7-BDF2-BDF406150984}" type="sibTrans" cxnId="{DC2D4C61-916F-4F2A-BC4E-FC36D216CBE2}">
      <dgm:prSet custT="1"/>
      <dgm:spPr>
        <a:solidFill>
          <a:srgbClr val="78216B"/>
        </a:solidFill>
      </dgm:spPr>
      <dgm:t>
        <a:bodyPr/>
        <a:lstStyle/>
        <a:p>
          <a:endParaRPr lang="fr-FR" sz="4400" b="1"/>
        </a:p>
      </dgm:t>
    </dgm:pt>
    <dgm:pt modelId="{C49A9A5A-68F0-4AE9-997F-566D30215BA9}">
      <dgm:prSet phldrT="[Texte]" phldr="0" custT="1"/>
      <dgm:spPr>
        <a:solidFill>
          <a:srgbClr val="78216B"/>
        </a:solidFill>
      </dgm:spPr>
      <dgm:t>
        <a:bodyPr/>
        <a:lstStyle/>
        <a:p>
          <a:r>
            <a:rPr lang="en-US" sz="1600" b="1" noProof="0" dirty="0"/>
            <a:t>Usability</a:t>
          </a:r>
        </a:p>
      </dgm:t>
    </dgm:pt>
    <dgm:pt modelId="{58F529DB-4136-4E6B-9CFE-D11E6FD5BB99}" type="parTrans" cxnId="{03A84335-10B9-4F12-A901-E045D5FCBD7D}">
      <dgm:prSet/>
      <dgm:spPr/>
      <dgm:t>
        <a:bodyPr/>
        <a:lstStyle/>
        <a:p>
          <a:endParaRPr lang="fr-FR" sz="2400" b="1"/>
        </a:p>
      </dgm:t>
    </dgm:pt>
    <dgm:pt modelId="{5B1C75EC-6E82-4EB6-9255-3186878D55B8}" type="sibTrans" cxnId="{03A84335-10B9-4F12-A901-E045D5FCBD7D}">
      <dgm:prSet custT="1"/>
      <dgm:spPr>
        <a:solidFill>
          <a:srgbClr val="78216B"/>
        </a:solidFill>
      </dgm:spPr>
      <dgm:t>
        <a:bodyPr/>
        <a:lstStyle/>
        <a:p>
          <a:endParaRPr lang="fr-FR" sz="4400" b="1"/>
        </a:p>
      </dgm:t>
    </dgm:pt>
    <dgm:pt modelId="{4EDC5E92-2FAB-49C1-9175-6F98E812DD5C}">
      <dgm:prSet phldrT="[Texte]" phldr="0" custT="1"/>
      <dgm:spPr>
        <a:solidFill>
          <a:srgbClr val="78216B"/>
        </a:solidFill>
      </dgm:spPr>
      <dgm:t>
        <a:bodyPr/>
        <a:lstStyle/>
        <a:p>
          <a:r>
            <a:rPr lang="en-US" sz="1600" b="1" noProof="0" dirty="0"/>
            <a:t>Fairness</a:t>
          </a:r>
        </a:p>
      </dgm:t>
    </dgm:pt>
    <dgm:pt modelId="{F297BB38-0791-4D4F-8CCA-72A35D9ECD96}" type="parTrans" cxnId="{859FB42B-07BF-4CE5-863B-AED54EE0FFF7}">
      <dgm:prSet/>
      <dgm:spPr/>
      <dgm:t>
        <a:bodyPr/>
        <a:lstStyle/>
        <a:p>
          <a:endParaRPr lang="fr-FR" sz="2400" b="1"/>
        </a:p>
      </dgm:t>
    </dgm:pt>
    <dgm:pt modelId="{42000017-7C4C-4939-8E45-ACB9B4FB9EAF}" type="sibTrans" cxnId="{859FB42B-07BF-4CE5-863B-AED54EE0FFF7}">
      <dgm:prSet custT="1"/>
      <dgm:spPr>
        <a:solidFill>
          <a:srgbClr val="78216B"/>
        </a:solidFill>
      </dgm:spPr>
      <dgm:t>
        <a:bodyPr/>
        <a:lstStyle/>
        <a:p>
          <a:endParaRPr lang="fr-FR" sz="4400" b="1"/>
        </a:p>
      </dgm:t>
    </dgm:pt>
    <dgm:pt modelId="{A414C987-DDF8-4B64-AE93-162DA4D5F3BD}">
      <dgm:prSet phldrT="[Texte]" phldr="0" custT="1"/>
      <dgm:spPr>
        <a:solidFill>
          <a:srgbClr val="78216B"/>
        </a:solidFill>
      </dgm:spPr>
      <dgm:t>
        <a:bodyPr/>
        <a:lstStyle/>
        <a:p>
          <a:r>
            <a:rPr lang="en-US" sz="1600" b="1" noProof="0" dirty="0"/>
            <a:t>Presentation attack</a:t>
          </a:r>
        </a:p>
      </dgm:t>
    </dgm:pt>
    <dgm:pt modelId="{878C8765-DF66-49D4-82D6-FEE81DF315CA}" type="parTrans" cxnId="{3BC0BE85-83FB-4B4B-B978-46047B571A52}">
      <dgm:prSet/>
      <dgm:spPr/>
      <dgm:t>
        <a:bodyPr/>
        <a:lstStyle/>
        <a:p>
          <a:endParaRPr lang="fr-FR" sz="2400"/>
        </a:p>
      </dgm:t>
    </dgm:pt>
    <dgm:pt modelId="{063B6749-E619-416D-BE98-950DF57FD746}" type="sibTrans" cxnId="{3BC0BE85-83FB-4B4B-B978-46047B571A52}">
      <dgm:prSet custT="1"/>
      <dgm:spPr>
        <a:solidFill>
          <a:srgbClr val="78216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 spcFirstLastPara="0" vert="horz" wrap="square" lIns="45720" tIns="45720" rIns="45720" bIns="45720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fr-FR" sz="1600" b="1" kern="1200">
            <a:solidFill>
              <a:prstClr val="white"/>
            </a:solidFill>
            <a:latin typeface="Calibri"/>
            <a:ea typeface="Arial"/>
            <a:cs typeface="Arial"/>
          </a:endParaRPr>
        </a:p>
      </dgm:t>
    </dgm:pt>
    <dgm:pt modelId="{E3900B70-F2E7-46B7-98B1-C78DCE6D0E5C}" type="pres">
      <dgm:prSet presAssocID="{D5C72552-9D37-4D1E-9727-D100D857E3E8}" presName="Name0" presStyleCnt="0">
        <dgm:presLayoutVars>
          <dgm:chMax val="7"/>
          <dgm:chPref val="7"/>
          <dgm:dir/>
        </dgm:presLayoutVars>
      </dgm:prSet>
      <dgm:spPr/>
    </dgm:pt>
    <dgm:pt modelId="{A6319999-9E33-4B9C-8331-4D65AFB22904}" type="pres">
      <dgm:prSet presAssocID="{D5C72552-9D37-4D1E-9727-D100D857E3E8}" presName="Name1" presStyleCnt="0"/>
      <dgm:spPr/>
    </dgm:pt>
    <dgm:pt modelId="{FF5E8782-A79C-4FF9-90B8-A937363D1371}" type="pres">
      <dgm:prSet presAssocID="{D5C72552-9D37-4D1E-9727-D100D857E3E8}" presName="cycle" presStyleCnt="0"/>
      <dgm:spPr/>
    </dgm:pt>
    <dgm:pt modelId="{1F103793-C657-4484-B725-BE20E250B3C4}" type="pres">
      <dgm:prSet presAssocID="{D5C72552-9D37-4D1E-9727-D100D857E3E8}" presName="srcNode" presStyleLbl="node1" presStyleIdx="0" presStyleCnt="5"/>
      <dgm:spPr/>
    </dgm:pt>
    <dgm:pt modelId="{E471F478-1CB0-43FF-8794-90CEAF03494E}" type="pres">
      <dgm:prSet presAssocID="{D5C72552-9D37-4D1E-9727-D100D857E3E8}" presName="conn" presStyleLbl="parChTrans1D2" presStyleIdx="0" presStyleCnt="1" custLinFactNeighborX="368" custLinFactNeighborY="216"/>
      <dgm:spPr/>
    </dgm:pt>
    <dgm:pt modelId="{085C3636-99D9-4E5F-9EF0-41EA434E0E18}" type="pres">
      <dgm:prSet presAssocID="{D5C72552-9D37-4D1E-9727-D100D857E3E8}" presName="extraNode" presStyleLbl="node1" presStyleIdx="0" presStyleCnt="5"/>
      <dgm:spPr/>
    </dgm:pt>
    <dgm:pt modelId="{6E09C947-2AC3-4F0B-ABB4-CDA9D9E72B6C}" type="pres">
      <dgm:prSet presAssocID="{D5C72552-9D37-4D1E-9727-D100D857E3E8}" presName="dstNode" presStyleLbl="node1" presStyleIdx="0" presStyleCnt="5"/>
      <dgm:spPr/>
    </dgm:pt>
    <dgm:pt modelId="{26DFEF27-2EF3-4326-B145-698FCE47CBDF}" type="pres">
      <dgm:prSet presAssocID="{E2F4456D-59CC-470A-AA06-C0B67F418FFF}" presName="text_1" presStyleLbl="node1" presStyleIdx="0" presStyleCnt="5">
        <dgm:presLayoutVars>
          <dgm:bulletEnabled val="1"/>
        </dgm:presLayoutVars>
      </dgm:prSet>
      <dgm:spPr/>
    </dgm:pt>
    <dgm:pt modelId="{0269B1E1-36DE-4109-B572-7CB53210C29F}" type="pres">
      <dgm:prSet presAssocID="{E2F4456D-59CC-470A-AA06-C0B67F418FFF}" presName="accent_1" presStyleCnt="0"/>
      <dgm:spPr/>
    </dgm:pt>
    <dgm:pt modelId="{1D7FCA90-3535-4C9B-8582-428B3C707B76}" type="pres">
      <dgm:prSet presAssocID="{E2F4456D-59CC-470A-AA06-C0B67F418FFF}" presName="accentRepeatNode" presStyleLbl="solidFgAcc1" presStyleIdx="0" presStyleCnt="5"/>
      <dgm:spPr>
        <a:ln>
          <a:solidFill>
            <a:srgbClr val="631058"/>
          </a:solidFill>
        </a:ln>
      </dgm:spPr>
    </dgm:pt>
    <dgm:pt modelId="{3E60E98D-D356-44B1-9076-4C01FC39D2CB}" type="pres">
      <dgm:prSet presAssocID="{614983BB-B42D-430D-BAD8-28182BC87C29}" presName="text_2" presStyleLbl="node1" presStyleIdx="1" presStyleCnt="5">
        <dgm:presLayoutVars>
          <dgm:bulletEnabled val="1"/>
        </dgm:presLayoutVars>
      </dgm:prSet>
      <dgm:spPr/>
    </dgm:pt>
    <dgm:pt modelId="{546D1F9B-C234-4CB4-A58B-C1244C0E6477}" type="pres">
      <dgm:prSet presAssocID="{614983BB-B42D-430D-BAD8-28182BC87C29}" presName="accent_2" presStyleCnt="0"/>
      <dgm:spPr/>
    </dgm:pt>
    <dgm:pt modelId="{97915078-2CC4-4821-ACB6-E4A3E729217A}" type="pres">
      <dgm:prSet presAssocID="{614983BB-B42D-430D-BAD8-28182BC87C29}" presName="accentRepeatNode" presStyleLbl="solidFgAcc1" presStyleIdx="1" presStyleCnt="5"/>
      <dgm:spPr>
        <a:ln>
          <a:solidFill>
            <a:srgbClr val="631058"/>
          </a:solidFill>
        </a:ln>
      </dgm:spPr>
    </dgm:pt>
    <dgm:pt modelId="{59423EB1-5C08-4444-8E82-69AD63437A9C}" type="pres">
      <dgm:prSet presAssocID="{A414C987-DDF8-4B64-AE93-162DA4D5F3BD}" presName="text_3" presStyleLbl="node1" presStyleIdx="2" presStyleCnt="5">
        <dgm:presLayoutVars>
          <dgm:bulletEnabled val="1"/>
        </dgm:presLayoutVars>
      </dgm:prSet>
      <dgm:spPr/>
    </dgm:pt>
    <dgm:pt modelId="{4D5CE974-FE2A-4E01-8907-33A869AACD5B}" type="pres">
      <dgm:prSet presAssocID="{A414C987-DDF8-4B64-AE93-162DA4D5F3BD}" presName="accent_3" presStyleCnt="0"/>
      <dgm:spPr/>
    </dgm:pt>
    <dgm:pt modelId="{C11A234B-0B93-4AF9-A4C2-838E1347B3E3}" type="pres">
      <dgm:prSet presAssocID="{A414C987-DDF8-4B64-AE93-162DA4D5F3BD}" presName="accentRepeatNode" presStyleLbl="solidFgAcc1" presStyleIdx="2" presStyleCnt="5"/>
      <dgm:spPr>
        <a:ln>
          <a:solidFill>
            <a:srgbClr val="631058"/>
          </a:solidFill>
        </a:ln>
      </dgm:spPr>
    </dgm:pt>
    <dgm:pt modelId="{7C492031-40E2-4902-8AC7-9E4F3A88A35D}" type="pres">
      <dgm:prSet presAssocID="{C49A9A5A-68F0-4AE9-997F-566D30215BA9}" presName="text_4" presStyleLbl="node1" presStyleIdx="3" presStyleCnt="5">
        <dgm:presLayoutVars>
          <dgm:bulletEnabled val="1"/>
        </dgm:presLayoutVars>
      </dgm:prSet>
      <dgm:spPr/>
    </dgm:pt>
    <dgm:pt modelId="{844406A9-2A67-4A57-AEE5-66A2722B4BE3}" type="pres">
      <dgm:prSet presAssocID="{C49A9A5A-68F0-4AE9-997F-566D30215BA9}" presName="accent_4" presStyleCnt="0"/>
      <dgm:spPr/>
    </dgm:pt>
    <dgm:pt modelId="{B2DC549E-573C-401E-9606-A753F2F97D6F}" type="pres">
      <dgm:prSet presAssocID="{C49A9A5A-68F0-4AE9-997F-566D30215BA9}" presName="accentRepeatNode" presStyleLbl="solidFgAcc1" presStyleIdx="3" presStyleCnt="5"/>
      <dgm:spPr>
        <a:ln>
          <a:solidFill>
            <a:srgbClr val="631058"/>
          </a:solidFill>
        </a:ln>
      </dgm:spPr>
    </dgm:pt>
    <dgm:pt modelId="{83ABEA90-6D1A-4FFC-9FCD-F562CCCF1394}" type="pres">
      <dgm:prSet presAssocID="{4EDC5E92-2FAB-49C1-9175-6F98E812DD5C}" presName="text_5" presStyleLbl="node1" presStyleIdx="4" presStyleCnt="5">
        <dgm:presLayoutVars>
          <dgm:bulletEnabled val="1"/>
        </dgm:presLayoutVars>
      </dgm:prSet>
      <dgm:spPr/>
    </dgm:pt>
    <dgm:pt modelId="{C9E373AE-CFCE-472F-8525-F5BBDCF3B26D}" type="pres">
      <dgm:prSet presAssocID="{4EDC5E92-2FAB-49C1-9175-6F98E812DD5C}" presName="accent_5" presStyleCnt="0"/>
      <dgm:spPr/>
    </dgm:pt>
    <dgm:pt modelId="{AF10F478-308E-4102-99D0-87D8DD706268}" type="pres">
      <dgm:prSet presAssocID="{4EDC5E92-2FAB-49C1-9175-6F98E812DD5C}" presName="accentRepeatNode" presStyleLbl="solidFgAcc1" presStyleIdx="4" presStyleCnt="5"/>
      <dgm:spPr>
        <a:ln>
          <a:solidFill>
            <a:srgbClr val="631058"/>
          </a:solidFill>
        </a:ln>
      </dgm:spPr>
    </dgm:pt>
  </dgm:ptLst>
  <dgm:cxnLst>
    <dgm:cxn modelId="{859FB42B-07BF-4CE5-863B-AED54EE0FFF7}" srcId="{D5C72552-9D37-4D1E-9727-D100D857E3E8}" destId="{4EDC5E92-2FAB-49C1-9175-6F98E812DD5C}" srcOrd="4" destOrd="0" parTransId="{F297BB38-0791-4D4F-8CCA-72A35D9ECD96}" sibTransId="{42000017-7C4C-4939-8E45-ACB9B4FB9EAF}"/>
    <dgm:cxn modelId="{3F7D4933-DE79-48AF-8DBD-1302FF2142B8}" type="presOf" srcId="{614983BB-B42D-430D-BAD8-28182BC87C29}" destId="{3E60E98D-D356-44B1-9076-4C01FC39D2CB}" srcOrd="0" destOrd="0" presId="urn:microsoft.com/office/officeart/2008/layout/VerticalCurvedList"/>
    <dgm:cxn modelId="{03A84335-10B9-4F12-A901-E045D5FCBD7D}" srcId="{D5C72552-9D37-4D1E-9727-D100D857E3E8}" destId="{C49A9A5A-68F0-4AE9-997F-566D30215BA9}" srcOrd="3" destOrd="0" parTransId="{58F529DB-4136-4E6B-9CFE-D11E6FD5BB99}" sibTransId="{5B1C75EC-6E82-4EB6-9255-3186878D55B8}"/>
    <dgm:cxn modelId="{DC2D4C61-916F-4F2A-BC4E-FC36D216CBE2}" srcId="{D5C72552-9D37-4D1E-9727-D100D857E3E8}" destId="{614983BB-B42D-430D-BAD8-28182BC87C29}" srcOrd="1" destOrd="0" parTransId="{AB11C6BE-F2CF-494E-A6DD-DFFE2E34ADAD}" sibTransId="{01BCACF6-0DCC-43D7-BDF2-BDF406150984}"/>
    <dgm:cxn modelId="{16204A65-419F-41B2-B6DB-5C2F08A42BD3}" type="presOf" srcId="{E2F4456D-59CC-470A-AA06-C0B67F418FFF}" destId="{26DFEF27-2EF3-4326-B145-698FCE47CBDF}" srcOrd="0" destOrd="0" presId="urn:microsoft.com/office/officeart/2008/layout/VerticalCurvedList"/>
    <dgm:cxn modelId="{C614F470-097F-4AC8-A6E9-EF95EFB4B453}" type="presOf" srcId="{4EDC5E92-2FAB-49C1-9175-6F98E812DD5C}" destId="{83ABEA90-6D1A-4FFC-9FCD-F562CCCF1394}" srcOrd="0" destOrd="0" presId="urn:microsoft.com/office/officeart/2008/layout/VerticalCurvedList"/>
    <dgm:cxn modelId="{79E8B37D-A556-4C00-A67C-404F94328A23}" type="presOf" srcId="{A414C987-DDF8-4B64-AE93-162DA4D5F3BD}" destId="{59423EB1-5C08-4444-8E82-69AD63437A9C}" srcOrd="0" destOrd="0" presId="urn:microsoft.com/office/officeart/2008/layout/VerticalCurvedList"/>
    <dgm:cxn modelId="{3BC0BE85-83FB-4B4B-B978-46047B571A52}" srcId="{D5C72552-9D37-4D1E-9727-D100D857E3E8}" destId="{A414C987-DDF8-4B64-AE93-162DA4D5F3BD}" srcOrd="2" destOrd="0" parTransId="{878C8765-DF66-49D4-82D6-FEE81DF315CA}" sibTransId="{063B6749-E619-416D-BE98-950DF57FD746}"/>
    <dgm:cxn modelId="{3CD74595-50D5-4E5C-A0E5-6479068ABA84}" type="presOf" srcId="{D5C72552-9D37-4D1E-9727-D100D857E3E8}" destId="{E3900B70-F2E7-46B7-98B1-C78DCE6D0E5C}" srcOrd="0" destOrd="0" presId="urn:microsoft.com/office/officeart/2008/layout/VerticalCurvedList"/>
    <dgm:cxn modelId="{E48E3599-A190-423C-9469-E4790E20BD22}" type="presOf" srcId="{77E2128B-F76A-4B5D-A709-ABB32E6999C7}" destId="{E471F478-1CB0-43FF-8794-90CEAF03494E}" srcOrd="0" destOrd="0" presId="urn:microsoft.com/office/officeart/2008/layout/VerticalCurvedList"/>
    <dgm:cxn modelId="{7FC128A9-FE01-4633-80C9-D86F768E73B1}" type="presOf" srcId="{C49A9A5A-68F0-4AE9-997F-566D30215BA9}" destId="{7C492031-40E2-4902-8AC7-9E4F3A88A35D}" srcOrd="0" destOrd="0" presId="urn:microsoft.com/office/officeart/2008/layout/VerticalCurvedList"/>
    <dgm:cxn modelId="{85E227F2-2CBC-46E1-ABD6-D9CD79FA73D2}" srcId="{D5C72552-9D37-4D1E-9727-D100D857E3E8}" destId="{E2F4456D-59CC-470A-AA06-C0B67F418FFF}" srcOrd="0" destOrd="0" parTransId="{7A893CE3-3E5A-42CF-BF3E-1A87CD67EE24}" sibTransId="{77E2128B-F76A-4B5D-A709-ABB32E6999C7}"/>
    <dgm:cxn modelId="{9AFD363C-2906-499B-BD97-D3F40B7990DC}" type="presParOf" srcId="{E3900B70-F2E7-46B7-98B1-C78DCE6D0E5C}" destId="{A6319999-9E33-4B9C-8331-4D65AFB22904}" srcOrd="0" destOrd="0" presId="urn:microsoft.com/office/officeart/2008/layout/VerticalCurvedList"/>
    <dgm:cxn modelId="{79D2E4BA-8224-4F59-9918-7D6DF26F2F02}" type="presParOf" srcId="{A6319999-9E33-4B9C-8331-4D65AFB22904}" destId="{FF5E8782-A79C-4FF9-90B8-A937363D1371}" srcOrd="0" destOrd="0" presId="urn:microsoft.com/office/officeart/2008/layout/VerticalCurvedList"/>
    <dgm:cxn modelId="{E09A328E-A2DE-405B-BB43-DC3429230D38}" type="presParOf" srcId="{FF5E8782-A79C-4FF9-90B8-A937363D1371}" destId="{1F103793-C657-4484-B725-BE20E250B3C4}" srcOrd="0" destOrd="0" presId="urn:microsoft.com/office/officeart/2008/layout/VerticalCurvedList"/>
    <dgm:cxn modelId="{26834B6E-6DE3-461D-8186-1C3933D5B32D}" type="presParOf" srcId="{FF5E8782-A79C-4FF9-90B8-A937363D1371}" destId="{E471F478-1CB0-43FF-8794-90CEAF03494E}" srcOrd="1" destOrd="0" presId="urn:microsoft.com/office/officeart/2008/layout/VerticalCurvedList"/>
    <dgm:cxn modelId="{2D33B1D8-2212-4F95-8685-ACF946C0DAE2}" type="presParOf" srcId="{FF5E8782-A79C-4FF9-90B8-A937363D1371}" destId="{085C3636-99D9-4E5F-9EF0-41EA434E0E18}" srcOrd="2" destOrd="0" presId="urn:microsoft.com/office/officeart/2008/layout/VerticalCurvedList"/>
    <dgm:cxn modelId="{6627BF09-4517-47F5-97AD-6278D3151FD0}" type="presParOf" srcId="{FF5E8782-A79C-4FF9-90B8-A937363D1371}" destId="{6E09C947-2AC3-4F0B-ABB4-CDA9D9E72B6C}" srcOrd="3" destOrd="0" presId="urn:microsoft.com/office/officeart/2008/layout/VerticalCurvedList"/>
    <dgm:cxn modelId="{9BB30C65-7A8C-424F-9330-D3C79A686D89}" type="presParOf" srcId="{A6319999-9E33-4B9C-8331-4D65AFB22904}" destId="{26DFEF27-2EF3-4326-B145-698FCE47CBDF}" srcOrd="1" destOrd="0" presId="urn:microsoft.com/office/officeart/2008/layout/VerticalCurvedList"/>
    <dgm:cxn modelId="{141A8E6B-3E54-4669-9687-3677E8A8F4E1}" type="presParOf" srcId="{A6319999-9E33-4B9C-8331-4D65AFB22904}" destId="{0269B1E1-36DE-4109-B572-7CB53210C29F}" srcOrd="2" destOrd="0" presId="urn:microsoft.com/office/officeart/2008/layout/VerticalCurvedList"/>
    <dgm:cxn modelId="{1481623B-FED7-44C3-BFB4-FE0D9398F3FF}" type="presParOf" srcId="{0269B1E1-36DE-4109-B572-7CB53210C29F}" destId="{1D7FCA90-3535-4C9B-8582-428B3C707B76}" srcOrd="0" destOrd="0" presId="urn:microsoft.com/office/officeart/2008/layout/VerticalCurvedList"/>
    <dgm:cxn modelId="{275DCECC-2D19-4C1C-9BEE-D12ECC952892}" type="presParOf" srcId="{A6319999-9E33-4B9C-8331-4D65AFB22904}" destId="{3E60E98D-D356-44B1-9076-4C01FC39D2CB}" srcOrd="3" destOrd="0" presId="urn:microsoft.com/office/officeart/2008/layout/VerticalCurvedList"/>
    <dgm:cxn modelId="{232EC1BB-D0AE-4CEA-AF2F-3926BB301E00}" type="presParOf" srcId="{A6319999-9E33-4B9C-8331-4D65AFB22904}" destId="{546D1F9B-C234-4CB4-A58B-C1244C0E6477}" srcOrd="4" destOrd="0" presId="urn:microsoft.com/office/officeart/2008/layout/VerticalCurvedList"/>
    <dgm:cxn modelId="{4A109F17-CCA2-491E-A238-BECEA85B1D0E}" type="presParOf" srcId="{546D1F9B-C234-4CB4-A58B-C1244C0E6477}" destId="{97915078-2CC4-4821-ACB6-E4A3E729217A}" srcOrd="0" destOrd="0" presId="urn:microsoft.com/office/officeart/2008/layout/VerticalCurvedList"/>
    <dgm:cxn modelId="{B02A4E48-DD6E-4C9E-B35E-B287FCA6DB48}" type="presParOf" srcId="{A6319999-9E33-4B9C-8331-4D65AFB22904}" destId="{59423EB1-5C08-4444-8E82-69AD63437A9C}" srcOrd="5" destOrd="0" presId="urn:microsoft.com/office/officeart/2008/layout/VerticalCurvedList"/>
    <dgm:cxn modelId="{3E7C9D3E-F7CE-45AC-8AE6-7EB6F6598744}" type="presParOf" srcId="{A6319999-9E33-4B9C-8331-4D65AFB22904}" destId="{4D5CE974-FE2A-4E01-8907-33A869AACD5B}" srcOrd="6" destOrd="0" presId="urn:microsoft.com/office/officeart/2008/layout/VerticalCurvedList"/>
    <dgm:cxn modelId="{459E833F-BA6A-480A-AE83-B02FF07F607F}" type="presParOf" srcId="{4D5CE974-FE2A-4E01-8907-33A869AACD5B}" destId="{C11A234B-0B93-4AF9-A4C2-838E1347B3E3}" srcOrd="0" destOrd="0" presId="urn:microsoft.com/office/officeart/2008/layout/VerticalCurvedList"/>
    <dgm:cxn modelId="{6D837260-C619-4D2C-AF22-B99CB0F7E318}" type="presParOf" srcId="{A6319999-9E33-4B9C-8331-4D65AFB22904}" destId="{7C492031-40E2-4902-8AC7-9E4F3A88A35D}" srcOrd="7" destOrd="0" presId="urn:microsoft.com/office/officeart/2008/layout/VerticalCurvedList"/>
    <dgm:cxn modelId="{9A38E61A-045C-44AC-93A7-5D835C28B3E9}" type="presParOf" srcId="{A6319999-9E33-4B9C-8331-4D65AFB22904}" destId="{844406A9-2A67-4A57-AEE5-66A2722B4BE3}" srcOrd="8" destOrd="0" presId="urn:microsoft.com/office/officeart/2008/layout/VerticalCurvedList"/>
    <dgm:cxn modelId="{5A06E150-E2B1-46F8-B7C1-EFEFF6DD8313}" type="presParOf" srcId="{844406A9-2A67-4A57-AEE5-66A2722B4BE3}" destId="{B2DC549E-573C-401E-9606-A753F2F97D6F}" srcOrd="0" destOrd="0" presId="urn:microsoft.com/office/officeart/2008/layout/VerticalCurvedList"/>
    <dgm:cxn modelId="{718ACE08-84A9-4804-B257-40DA2A2AE556}" type="presParOf" srcId="{A6319999-9E33-4B9C-8331-4D65AFB22904}" destId="{83ABEA90-6D1A-4FFC-9FCD-F562CCCF1394}" srcOrd="9" destOrd="0" presId="urn:microsoft.com/office/officeart/2008/layout/VerticalCurvedList"/>
    <dgm:cxn modelId="{101F4E3C-3ED5-45EF-B565-67BA6955B8E1}" type="presParOf" srcId="{A6319999-9E33-4B9C-8331-4D65AFB22904}" destId="{C9E373AE-CFCE-472F-8525-F5BBDCF3B26D}" srcOrd="10" destOrd="0" presId="urn:microsoft.com/office/officeart/2008/layout/VerticalCurvedList"/>
    <dgm:cxn modelId="{E4D2C9A4-27E4-4055-8F3F-228F10BA5C70}" type="presParOf" srcId="{C9E373AE-CFCE-472F-8525-F5BBDCF3B26D}" destId="{AF10F478-308E-4102-99D0-87D8DD706268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1F478-1CB0-43FF-8794-90CEAF03494E}">
      <dsp:nvSpPr>
        <dsp:cNvPr id="0" name=""/>
        <dsp:cNvSpPr/>
      </dsp:nvSpPr>
      <dsp:spPr>
        <a:xfrm>
          <a:off x="-5593652" y="-620805"/>
          <a:ext cx="6689174" cy="6689174"/>
        </a:xfrm>
        <a:prstGeom prst="blockArc">
          <a:avLst>
            <a:gd name="adj1" fmla="val 18900000"/>
            <a:gd name="adj2" fmla="val 2700000"/>
            <a:gd name="adj3" fmla="val 323"/>
          </a:avLst>
        </a:prstGeom>
        <a:solidFill>
          <a:srgbClr val="78216B"/>
        </a:solidFill>
        <a:ln w="12700" cap="flat" cmpd="sng" algn="ctr">
          <a:solidFill>
            <a:srgbClr val="631058"/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DFEF27-2EF3-4326-B145-698FCE47CBDF}">
      <dsp:nvSpPr>
        <dsp:cNvPr id="0" name=""/>
        <dsp:cNvSpPr/>
      </dsp:nvSpPr>
      <dsp:spPr>
        <a:xfrm>
          <a:off x="468168" y="535284"/>
          <a:ext cx="3437574" cy="621327"/>
        </a:xfrm>
        <a:prstGeom prst="rect">
          <a:avLst/>
        </a:prstGeom>
        <a:solidFill>
          <a:srgbClr val="78216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317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noProof="0" dirty="0"/>
            <a:t>Performance</a:t>
          </a:r>
        </a:p>
      </dsp:txBody>
      <dsp:txXfrm>
        <a:off x="468168" y="535284"/>
        <a:ext cx="3437574" cy="621327"/>
      </dsp:txXfrm>
    </dsp:sp>
    <dsp:sp modelId="{1D7FCA90-3535-4C9B-8582-428B3C707B76}">
      <dsp:nvSpPr>
        <dsp:cNvPr id="0" name=""/>
        <dsp:cNvSpPr/>
      </dsp:nvSpPr>
      <dsp:spPr>
        <a:xfrm>
          <a:off x="79838" y="457618"/>
          <a:ext cx="776659" cy="77665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631058"/>
          </a:solidFill>
          <a:prstDash val="solid"/>
          <a:miter lim="800000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E60E98D-D356-44B1-9076-4C01FC39D2CB}">
      <dsp:nvSpPr>
        <dsp:cNvPr id="0" name=""/>
        <dsp:cNvSpPr/>
      </dsp:nvSpPr>
      <dsp:spPr>
        <a:xfrm>
          <a:off x="913393" y="1466976"/>
          <a:ext cx="2992349" cy="621327"/>
        </a:xfrm>
        <a:prstGeom prst="rect">
          <a:avLst/>
        </a:prstGeom>
        <a:solidFill>
          <a:srgbClr val="78216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317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noProof="0" dirty="0"/>
            <a:t>Security</a:t>
          </a:r>
        </a:p>
      </dsp:txBody>
      <dsp:txXfrm>
        <a:off x="913393" y="1466976"/>
        <a:ext cx="2992349" cy="621327"/>
      </dsp:txXfrm>
    </dsp:sp>
    <dsp:sp modelId="{97915078-2CC4-4821-ACB6-E4A3E729217A}">
      <dsp:nvSpPr>
        <dsp:cNvPr id="0" name=""/>
        <dsp:cNvSpPr/>
      </dsp:nvSpPr>
      <dsp:spPr>
        <a:xfrm>
          <a:off x="525063" y="1389311"/>
          <a:ext cx="776659" cy="77665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631058"/>
          </a:solidFill>
          <a:prstDash val="solid"/>
          <a:miter lim="800000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423EB1-5C08-4444-8E82-69AD63437A9C}">
      <dsp:nvSpPr>
        <dsp:cNvPr id="0" name=""/>
        <dsp:cNvSpPr/>
      </dsp:nvSpPr>
      <dsp:spPr>
        <a:xfrm>
          <a:off x="1050041" y="2398669"/>
          <a:ext cx="2855700" cy="621327"/>
        </a:xfrm>
        <a:prstGeom prst="rect">
          <a:avLst/>
        </a:prstGeom>
        <a:solidFill>
          <a:srgbClr val="78216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317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noProof="0" dirty="0"/>
            <a:t>Presentation attack</a:t>
          </a:r>
        </a:p>
      </dsp:txBody>
      <dsp:txXfrm>
        <a:off x="1050041" y="2398669"/>
        <a:ext cx="2855700" cy="621327"/>
      </dsp:txXfrm>
    </dsp:sp>
    <dsp:sp modelId="{C11A234B-0B93-4AF9-A4C2-838E1347B3E3}">
      <dsp:nvSpPr>
        <dsp:cNvPr id="0" name=""/>
        <dsp:cNvSpPr/>
      </dsp:nvSpPr>
      <dsp:spPr>
        <a:xfrm>
          <a:off x="661712" y="2321003"/>
          <a:ext cx="776659" cy="77665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631058"/>
          </a:solidFill>
          <a:prstDash val="solid"/>
          <a:miter lim="800000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C492031-40E2-4902-8AC7-9E4F3A88A35D}">
      <dsp:nvSpPr>
        <dsp:cNvPr id="0" name=""/>
        <dsp:cNvSpPr/>
      </dsp:nvSpPr>
      <dsp:spPr>
        <a:xfrm>
          <a:off x="913393" y="3330362"/>
          <a:ext cx="2992349" cy="621327"/>
        </a:xfrm>
        <a:prstGeom prst="rect">
          <a:avLst/>
        </a:prstGeom>
        <a:solidFill>
          <a:srgbClr val="78216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317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noProof="0" dirty="0"/>
            <a:t>Usability</a:t>
          </a:r>
        </a:p>
      </dsp:txBody>
      <dsp:txXfrm>
        <a:off x="913393" y="3330362"/>
        <a:ext cx="2992349" cy="621327"/>
      </dsp:txXfrm>
    </dsp:sp>
    <dsp:sp modelId="{B2DC549E-573C-401E-9606-A753F2F97D6F}">
      <dsp:nvSpPr>
        <dsp:cNvPr id="0" name=""/>
        <dsp:cNvSpPr/>
      </dsp:nvSpPr>
      <dsp:spPr>
        <a:xfrm>
          <a:off x="525063" y="3252696"/>
          <a:ext cx="776659" cy="77665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631058"/>
          </a:solidFill>
          <a:prstDash val="solid"/>
          <a:miter lim="800000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3ABEA90-6D1A-4FFC-9FCD-F562CCCF1394}">
      <dsp:nvSpPr>
        <dsp:cNvPr id="0" name=""/>
        <dsp:cNvSpPr/>
      </dsp:nvSpPr>
      <dsp:spPr>
        <a:xfrm>
          <a:off x="468168" y="4262055"/>
          <a:ext cx="3437574" cy="621327"/>
        </a:xfrm>
        <a:prstGeom prst="rect">
          <a:avLst/>
        </a:prstGeom>
        <a:solidFill>
          <a:srgbClr val="78216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317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noProof="0" dirty="0"/>
            <a:t>Fairness</a:t>
          </a:r>
        </a:p>
      </dsp:txBody>
      <dsp:txXfrm>
        <a:off x="468168" y="4262055"/>
        <a:ext cx="3437574" cy="621327"/>
      </dsp:txXfrm>
    </dsp:sp>
    <dsp:sp modelId="{AF10F478-308E-4102-99D0-87D8DD706268}">
      <dsp:nvSpPr>
        <dsp:cNvPr id="0" name=""/>
        <dsp:cNvSpPr/>
      </dsp:nvSpPr>
      <dsp:spPr>
        <a:xfrm>
          <a:off x="79838" y="4184389"/>
          <a:ext cx="776659" cy="77665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rgbClr val="631058"/>
          </a:solidFill>
          <a:prstDash val="solid"/>
          <a:miter lim="800000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3F1B0E-5709-4616-BFD0-E3ECF810D968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Modifiez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17FB98-C56A-44FD-BCA7-F1C02EF489F1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79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7FB98-C56A-44FD-BCA7-F1C02EF489F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6383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074" name="Rectangle 1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pPr>
              <a:buFont typeface="Times New Roman" pitchFamily="16" charset="0"/>
              <a:buNone/>
            </a:pPr>
            <a:fld id="{E8968D61-261A-464E-A6EF-B85C34949C4A}" type="slidenum">
              <a:rPr lang="fr-FR" smtClean="0">
                <a:latin typeface="Arial" charset="0"/>
                <a:ea typeface="Lucida Sans Unicode" pitchFamily="32" charset="0"/>
                <a:cs typeface="Lucida Sans Unicode" pitchFamily="32" charset="0"/>
              </a:rPr>
              <a:pPr>
                <a:buFont typeface="Times New Roman" pitchFamily="16" charset="0"/>
                <a:buNone/>
              </a:pPr>
              <a:t>5</a:t>
            </a:fld>
            <a:endParaRPr lang="fr-FR">
              <a:latin typeface="Arial" charset="0"/>
              <a:ea typeface="Lucida Sans Unicode" pitchFamily="32" charset="0"/>
              <a:cs typeface="Lucida Sans Unicode" pitchFamily="32" charset="0"/>
            </a:endParaRPr>
          </a:p>
        </p:txBody>
      </p:sp>
      <p:sp>
        <p:nvSpPr>
          <p:cNvPr id="515075" name="Zone de texte 2"/>
          <p:cNvSpPr txBox="1">
            <a:spLocks noChangeArrowheads="1"/>
          </p:cNvSpPr>
          <p:nvPr/>
        </p:nvSpPr>
        <p:spPr bwMode="auto">
          <a:xfrm>
            <a:off x="4021664" y="9718046"/>
            <a:ext cx="3061045" cy="495249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7488" tIns="50694" rIns="97488" bIns="50694" anchor="b"/>
          <a:lstStyle/>
          <a:p>
            <a:pPr algn="r">
              <a:lnSpc>
                <a:spcPct val="93000"/>
              </a:lnSpc>
              <a:tabLst>
                <a:tab pos="0" algn="l"/>
                <a:tab pos="484922" algn="l"/>
                <a:tab pos="971563" algn="l"/>
                <a:tab pos="1458204" algn="l"/>
                <a:tab pos="1944846" algn="l"/>
                <a:tab pos="2431486" algn="l"/>
                <a:tab pos="2918128" algn="l"/>
                <a:tab pos="3404768" algn="l"/>
                <a:tab pos="3891410" algn="l"/>
                <a:tab pos="4378051" algn="l"/>
                <a:tab pos="4864692" algn="l"/>
                <a:tab pos="5351333" algn="l"/>
                <a:tab pos="5837975" algn="l"/>
                <a:tab pos="6324615" algn="l"/>
                <a:tab pos="6811257" algn="l"/>
                <a:tab pos="7297898" algn="l"/>
                <a:tab pos="7784539" algn="l"/>
                <a:tab pos="8271180" algn="l"/>
                <a:tab pos="8757821" algn="l"/>
                <a:tab pos="9244462" algn="l"/>
                <a:tab pos="9731104" algn="l"/>
              </a:tabLst>
            </a:pPr>
            <a:fld id="{3F9F8A09-F82B-4A2C-BB1E-A38D189F4FF4}" type="slidenum">
              <a:rPr lang="fr-FR" sz="1300">
                <a:solidFill>
                  <a:srgbClr val="000000"/>
                </a:solidFill>
              </a:rPr>
              <a:pPr algn="r">
                <a:lnSpc>
                  <a:spcPct val="93000"/>
                </a:lnSpc>
                <a:tabLst>
                  <a:tab pos="0" algn="l"/>
                  <a:tab pos="484922" algn="l"/>
                  <a:tab pos="971563" algn="l"/>
                  <a:tab pos="1458204" algn="l"/>
                  <a:tab pos="1944846" algn="l"/>
                  <a:tab pos="2431486" algn="l"/>
                  <a:tab pos="2918128" algn="l"/>
                  <a:tab pos="3404768" algn="l"/>
                  <a:tab pos="3891410" algn="l"/>
                  <a:tab pos="4378051" algn="l"/>
                  <a:tab pos="4864692" algn="l"/>
                  <a:tab pos="5351333" algn="l"/>
                  <a:tab pos="5837975" algn="l"/>
                  <a:tab pos="6324615" algn="l"/>
                  <a:tab pos="6811257" algn="l"/>
                  <a:tab pos="7297898" algn="l"/>
                  <a:tab pos="7784539" algn="l"/>
                  <a:tab pos="8271180" algn="l"/>
                  <a:tab pos="8757821" algn="l"/>
                  <a:tab pos="9244462" algn="l"/>
                  <a:tab pos="9731104" algn="l"/>
                </a:tabLst>
              </a:pPr>
              <a:t>5</a:t>
            </a:fld>
            <a:endParaRPr lang="fr-FR" sz="1300" dirty="0">
              <a:solidFill>
                <a:srgbClr val="000000"/>
              </a:solidFill>
            </a:endParaRPr>
          </a:p>
        </p:txBody>
      </p:sp>
      <p:sp>
        <p:nvSpPr>
          <p:cNvPr id="515076" name="Zone de texte 3"/>
          <p:cNvSpPr txBox="1">
            <a:spLocks noChangeArrowheads="1"/>
          </p:cNvSpPr>
          <p:nvPr/>
        </p:nvSpPr>
        <p:spPr bwMode="auto">
          <a:xfrm>
            <a:off x="4021666" y="9718044"/>
            <a:ext cx="3064362" cy="49853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7488" tIns="50694" rIns="97488" bIns="50694" anchor="b"/>
          <a:lstStyle/>
          <a:p>
            <a:pPr algn="r">
              <a:lnSpc>
                <a:spcPct val="93000"/>
              </a:lnSpc>
              <a:tabLst>
                <a:tab pos="0" algn="l"/>
                <a:tab pos="484922" algn="l"/>
                <a:tab pos="971563" algn="l"/>
                <a:tab pos="1458204" algn="l"/>
                <a:tab pos="1944846" algn="l"/>
                <a:tab pos="2431486" algn="l"/>
                <a:tab pos="2918128" algn="l"/>
                <a:tab pos="3404768" algn="l"/>
                <a:tab pos="3891410" algn="l"/>
                <a:tab pos="4378051" algn="l"/>
                <a:tab pos="4864692" algn="l"/>
                <a:tab pos="5351333" algn="l"/>
                <a:tab pos="5837975" algn="l"/>
                <a:tab pos="6324615" algn="l"/>
                <a:tab pos="6811257" algn="l"/>
                <a:tab pos="7297898" algn="l"/>
                <a:tab pos="7784539" algn="l"/>
                <a:tab pos="8271180" algn="l"/>
                <a:tab pos="8757821" algn="l"/>
                <a:tab pos="9244462" algn="l"/>
                <a:tab pos="9731104" algn="l"/>
              </a:tabLst>
            </a:pPr>
            <a:fld id="{9AE52C4B-28FA-4475-B1B2-3B6D5536B1B3}" type="slidenum">
              <a:rPr lang="fr-FR" sz="1300">
                <a:solidFill>
                  <a:srgbClr val="000000"/>
                </a:solidFill>
              </a:rPr>
              <a:pPr algn="r">
                <a:lnSpc>
                  <a:spcPct val="93000"/>
                </a:lnSpc>
                <a:tabLst>
                  <a:tab pos="0" algn="l"/>
                  <a:tab pos="484922" algn="l"/>
                  <a:tab pos="971563" algn="l"/>
                  <a:tab pos="1458204" algn="l"/>
                  <a:tab pos="1944846" algn="l"/>
                  <a:tab pos="2431486" algn="l"/>
                  <a:tab pos="2918128" algn="l"/>
                  <a:tab pos="3404768" algn="l"/>
                  <a:tab pos="3891410" algn="l"/>
                  <a:tab pos="4378051" algn="l"/>
                  <a:tab pos="4864692" algn="l"/>
                  <a:tab pos="5351333" algn="l"/>
                  <a:tab pos="5837975" algn="l"/>
                  <a:tab pos="6324615" algn="l"/>
                  <a:tab pos="6811257" algn="l"/>
                  <a:tab pos="7297898" algn="l"/>
                  <a:tab pos="7784539" algn="l"/>
                  <a:tab pos="8271180" algn="l"/>
                  <a:tab pos="8757821" algn="l"/>
                  <a:tab pos="9244462" algn="l"/>
                  <a:tab pos="9731104" algn="l"/>
                </a:tabLst>
              </a:pPr>
              <a:t>5</a:t>
            </a:fld>
            <a:endParaRPr lang="fr-FR" sz="1300" dirty="0">
              <a:solidFill>
                <a:srgbClr val="000000"/>
              </a:solidFill>
            </a:endParaRPr>
          </a:p>
        </p:txBody>
      </p:sp>
      <p:sp>
        <p:nvSpPr>
          <p:cNvPr id="515077" name="Zone de texte 4"/>
          <p:cNvSpPr txBox="1">
            <a:spLocks noChangeArrowheads="1"/>
          </p:cNvSpPr>
          <p:nvPr/>
        </p:nvSpPr>
        <p:spPr bwMode="auto">
          <a:xfrm>
            <a:off x="960621" y="767473"/>
            <a:ext cx="5176400" cy="3837364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lIns="99048" tIns="49524" rIns="99048" bIns="49524" anchor="ctr"/>
          <a:lstStyle/>
          <a:p>
            <a:endParaRPr lang="fr-FR"/>
          </a:p>
        </p:txBody>
      </p:sp>
      <p:sp>
        <p:nvSpPr>
          <p:cNvPr id="515078" name="Rectangle 5"/>
          <p:cNvSpPr>
            <a:spLocks noGrp="1" noChangeArrowheads="1"/>
          </p:cNvSpPr>
          <p:nvPr>
            <p:ph type="body"/>
          </p:nvPr>
        </p:nvSpPr>
        <p:spPr>
          <a:xfrm>
            <a:off x="147661" y="4716351"/>
            <a:ext cx="6789048" cy="488690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4953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7FB98-C56A-44FD-BCA7-F1C02EF489F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19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570C53-F9B6-15B8-9B0E-C9D3AE42E6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17">
            <a:extLst>
              <a:ext uri="{FF2B5EF4-FFF2-40B4-BE49-F238E27FC236}">
                <a16:creationId xmlns:a16="http://schemas.microsoft.com/office/drawing/2014/main" id="{53EA6666-04D4-DE8C-61D5-42928CEC6F0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59F40D4-7C03-4610-A62C-C8D35EB7927E}" type="slidenum">
              <a:rPr lang="fr-FR" altLang="fr-FR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56323" name="Zone de texte 2">
            <a:extLst>
              <a:ext uri="{FF2B5EF4-FFF2-40B4-BE49-F238E27FC236}">
                <a16:creationId xmlns:a16="http://schemas.microsoft.com/office/drawing/2014/main" id="{18E76920-0332-B0C2-CBEA-A8FD9B4D23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28938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2A34953C-8DD0-4A88-A381-F2D0E4918AA1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7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56324" name="Zone de texte 3">
            <a:extLst>
              <a:ext uri="{FF2B5EF4-FFF2-40B4-BE49-F238E27FC236}">
                <a16:creationId xmlns:a16="http://schemas.microsoft.com/office/drawing/2014/main" id="{A6D1554B-C499-31FA-5F17-A80541C433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32113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CB105DDB-21DE-4B60-A0D2-0DB5063F5A69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7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56325" name="Zone de texte 4">
            <a:extLst>
              <a:ext uri="{FF2B5EF4-FFF2-40B4-BE49-F238E27FC236}">
                <a16:creationId xmlns:a16="http://schemas.microsoft.com/office/drawing/2014/main" id="{60C0E708-668E-F28A-0500-23296951FA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2338" y="742950"/>
            <a:ext cx="4951412" cy="3713163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r-FR" altLang="fr-FR">
              <a:solidFill>
                <a:srgbClr val="FFFFFF"/>
              </a:solidFill>
            </a:endParaRPr>
          </a:p>
        </p:txBody>
      </p:sp>
      <p:sp>
        <p:nvSpPr>
          <p:cNvPr id="56326" name="Rectangle 5">
            <a:extLst>
              <a:ext uri="{FF2B5EF4-FFF2-40B4-BE49-F238E27FC236}">
                <a16:creationId xmlns:a16="http://schemas.microsoft.com/office/drawing/2014/main" id="{A1ABBDAD-84BB-BF9D-DF05-EB2C7D465E12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>
          <a:xfrm>
            <a:off x="141288" y="4565650"/>
            <a:ext cx="6496050" cy="473075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2171951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BDB59D-F64E-F003-B04B-96D613005E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>
            <a:extLst>
              <a:ext uri="{FF2B5EF4-FFF2-40B4-BE49-F238E27FC236}">
                <a16:creationId xmlns:a16="http://schemas.microsoft.com/office/drawing/2014/main" id="{2FC70FB2-0900-9297-65D5-B47EC0E420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>
            <a:extLst>
              <a:ext uri="{FF2B5EF4-FFF2-40B4-BE49-F238E27FC236}">
                <a16:creationId xmlns:a16="http://schemas.microsoft.com/office/drawing/2014/main" id="{EBB26394-DBA8-D57B-D729-782BBC0801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A811884-AEC1-BF4C-D026-0B5BEC9A5E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7FB98-C56A-44FD-BCA7-F1C02EF489F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9260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F4E36D-F6C2-5804-1E72-0F3BEFD4B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7">
            <a:extLst>
              <a:ext uri="{FF2B5EF4-FFF2-40B4-BE49-F238E27FC236}">
                <a16:creationId xmlns:a16="http://schemas.microsoft.com/office/drawing/2014/main" id="{B324591B-0AEE-F80F-0689-50E606A8CB43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C86F1B6-6905-4822-9455-47254FB4DB6E}" type="slidenum">
              <a:rPr lang="fr-FR" altLang="fr-FR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11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3" name="Zone de texte 2">
            <a:extLst>
              <a:ext uri="{FF2B5EF4-FFF2-40B4-BE49-F238E27FC236}">
                <a16:creationId xmlns:a16="http://schemas.microsoft.com/office/drawing/2014/main" id="{6C63AF12-B2F9-47A7-A7E4-59EAFB5D9B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28938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ACEB4318-519D-4CCC-9DAF-0D0EABA3E9C7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11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4" name="Zone de texte 3">
            <a:extLst>
              <a:ext uri="{FF2B5EF4-FFF2-40B4-BE49-F238E27FC236}">
                <a16:creationId xmlns:a16="http://schemas.microsoft.com/office/drawing/2014/main" id="{5B87E7BD-0352-CE83-2F99-8E8C7F37F1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32113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BF8D003B-CE66-435A-BBC8-6548963C29D8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11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5" name="Zone de texte 4">
            <a:extLst>
              <a:ext uri="{FF2B5EF4-FFF2-40B4-BE49-F238E27FC236}">
                <a16:creationId xmlns:a16="http://schemas.microsoft.com/office/drawing/2014/main" id="{30685C9C-4AC0-A189-76EF-0BBEDDABDE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163" y="742950"/>
            <a:ext cx="4953000" cy="371475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r-FR" altLang="fr-FR">
              <a:solidFill>
                <a:srgbClr val="FFFFFF"/>
              </a:solidFill>
            </a:endParaRPr>
          </a:p>
        </p:txBody>
      </p:sp>
      <p:sp>
        <p:nvSpPr>
          <p:cNvPr id="87046" name="Rectangle 5">
            <a:extLst>
              <a:ext uri="{FF2B5EF4-FFF2-40B4-BE49-F238E27FC236}">
                <a16:creationId xmlns:a16="http://schemas.microsoft.com/office/drawing/2014/main" id="{C3F819B8-4A2D-6ECA-F602-A6AE506C5D36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>
          <a:xfrm>
            <a:off x="141288" y="4565650"/>
            <a:ext cx="6496050" cy="473075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7376306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C86F1B6-6905-4822-9455-47254FB4DB6E}" type="slidenum">
              <a:rPr lang="fr-FR" altLang="fr-FR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12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3" name="Zone de texte 2"/>
          <p:cNvSpPr txBox="1">
            <a:spLocks noChangeArrowheads="1"/>
          </p:cNvSpPr>
          <p:nvPr/>
        </p:nvSpPr>
        <p:spPr bwMode="auto">
          <a:xfrm>
            <a:off x="3848100" y="9407525"/>
            <a:ext cx="2928938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ACEB4318-519D-4CCC-9DAF-0D0EABA3E9C7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12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4" name="Zone de texte 3"/>
          <p:cNvSpPr txBox="1">
            <a:spLocks noChangeArrowheads="1"/>
          </p:cNvSpPr>
          <p:nvPr/>
        </p:nvSpPr>
        <p:spPr bwMode="auto">
          <a:xfrm>
            <a:off x="3848100" y="9407525"/>
            <a:ext cx="2932113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BF8D003B-CE66-435A-BBC8-6548963C29D8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12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5" name="Zone de texte 4"/>
          <p:cNvSpPr txBox="1">
            <a:spLocks noChangeArrowheads="1"/>
          </p:cNvSpPr>
          <p:nvPr/>
        </p:nvSpPr>
        <p:spPr bwMode="auto">
          <a:xfrm>
            <a:off x="919163" y="742950"/>
            <a:ext cx="4953000" cy="371475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r-FR" altLang="fr-FR">
              <a:solidFill>
                <a:srgbClr val="FFFFFF"/>
              </a:solidFill>
            </a:endParaRPr>
          </a:p>
        </p:txBody>
      </p:sp>
      <p:sp>
        <p:nvSpPr>
          <p:cNvPr id="87046" name="Rectangle 5"/>
          <p:cNvSpPr>
            <a:spLocks noGrp="1" noChangeArrowheads="1"/>
          </p:cNvSpPr>
          <p:nvPr>
            <p:ph type="body"/>
          </p:nvPr>
        </p:nvSpPr>
        <p:spPr>
          <a:xfrm>
            <a:off x="141288" y="4565650"/>
            <a:ext cx="6496050" cy="473075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37270516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DCF0A2-6120-6657-4873-0CB30C49EF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7">
            <a:extLst>
              <a:ext uri="{FF2B5EF4-FFF2-40B4-BE49-F238E27FC236}">
                <a16:creationId xmlns:a16="http://schemas.microsoft.com/office/drawing/2014/main" id="{62FAE270-5723-C0A9-3653-2DE066C78502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C86F1B6-6905-4822-9455-47254FB4DB6E}" type="slidenum">
              <a:rPr lang="fr-FR" altLang="fr-FR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13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3" name="Zone de texte 2">
            <a:extLst>
              <a:ext uri="{FF2B5EF4-FFF2-40B4-BE49-F238E27FC236}">
                <a16:creationId xmlns:a16="http://schemas.microsoft.com/office/drawing/2014/main" id="{6108015C-69EE-1EC8-C8F2-36DB59B7E9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28938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ACEB4318-519D-4CCC-9DAF-0D0EABA3E9C7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13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4" name="Zone de texte 3">
            <a:extLst>
              <a:ext uri="{FF2B5EF4-FFF2-40B4-BE49-F238E27FC236}">
                <a16:creationId xmlns:a16="http://schemas.microsoft.com/office/drawing/2014/main" id="{8A19D24D-6200-7BCD-10EE-76D95F0F79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32113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BF8D003B-CE66-435A-BBC8-6548963C29D8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13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5" name="Zone de texte 4">
            <a:extLst>
              <a:ext uri="{FF2B5EF4-FFF2-40B4-BE49-F238E27FC236}">
                <a16:creationId xmlns:a16="http://schemas.microsoft.com/office/drawing/2014/main" id="{76AB761D-2778-4E9B-9328-823ED980C0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163" y="742950"/>
            <a:ext cx="4953000" cy="371475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r-FR" altLang="fr-FR">
              <a:solidFill>
                <a:srgbClr val="FFFFFF"/>
              </a:solidFill>
            </a:endParaRPr>
          </a:p>
        </p:txBody>
      </p:sp>
      <p:sp>
        <p:nvSpPr>
          <p:cNvPr id="87046" name="Rectangle 5">
            <a:extLst>
              <a:ext uri="{FF2B5EF4-FFF2-40B4-BE49-F238E27FC236}">
                <a16:creationId xmlns:a16="http://schemas.microsoft.com/office/drawing/2014/main" id="{4B8047FD-3B69-0419-E7B4-1F51331EB010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>
          <a:xfrm>
            <a:off x="141288" y="4565650"/>
            <a:ext cx="6496050" cy="473075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7028018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BCB485-E3D4-6958-480D-7AEF104FB1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7">
            <a:extLst>
              <a:ext uri="{FF2B5EF4-FFF2-40B4-BE49-F238E27FC236}">
                <a16:creationId xmlns:a16="http://schemas.microsoft.com/office/drawing/2014/main" id="{24F4E21F-4E61-3403-3F69-EC40F956671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C86F1B6-6905-4822-9455-47254FB4DB6E}" type="slidenum">
              <a:rPr lang="fr-FR" altLang="fr-FR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14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3" name="Zone de texte 2">
            <a:extLst>
              <a:ext uri="{FF2B5EF4-FFF2-40B4-BE49-F238E27FC236}">
                <a16:creationId xmlns:a16="http://schemas.microsoft.com/office/drawing/2014/main" id="{F1A46628-5A19-B735-3829-C7F5A51AF2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28938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ACEB4318-519D-4CCC-9DAF-0D0EABA3E9C7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14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4" name="Zone de texte 3">
            <a:extLst>
              <a:ext uri="{FF2B5EF4-FFF2-40B4-BE49-F238E27FC236}">
                <a16:creationId xmlns:a16="http://schemas.microsoft.com/office/drawing/2014/main" id="{CE6A7C05-8D84-3816-7D16-F0ECDA9ACC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32113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BF8D003B-CE66-435A-BBC8-6548963C29D8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14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5" name="Zone de texte 4">
            <a:extLst>
              <a:ext uri="{FF2B5EF4-FFF2-40B4-BE49-F238E27FC236}">
                <a16:creationId xmlns:a16="http://schemas.microsoft.com/office/drawing/2014/main" id="{A1537C0B-212B-94C7-5238-13541BBA4C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163" y="742950"/>
            <a:ext cx="4953000" cy="371475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r-FR" altLang="fr-FR">
              <a:solidFill>
                <a:srgbClr val="FFFFFF"/>
              </a:solidFill>
            </a:endParaRPr>
          </a:p>
        </p:txBody>
      </p:sp>
      <p:sp>
        <p:nvSpPr>
          <p:cNvPr id="87046" name="Rectangle 5">
            <a:extLst>
              <a:ext uri="{FF2B5EF4-FFF2-40B4-BE49-F238E27FC236}">
                <a16:creationId xmlns:a16="http://schemas.microsoft.com/office/drawing/2014/main" id="{2EB1ACC5-8372-37FA-940A-14EB7E8B5637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>
          <a:xfrm>
            <a:off x="141288" y="4565650"/>
            <a:ext cx="6496050" cy="473075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7467368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2395C6-A018-A122-6F5C-02F845DBBD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7">
            <a:extLst>
              <a:ext uri="{FF2B5EF4-FFF2-40B4-BE49-F238E27FC236}">
                <a16:creationId xmlns:a16="http://schemas.microsoft.com/office/drawing/2014/main" id="{27432F7F-EA1C-A0C7-E4CC-3A5E1072D9E8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C86F1B6-6905-4822-9455-47254FB4DB6E}" type="slidenum">
              <a:rPr lang="fr-FR" altLang="fr-FR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15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3" name="Zone de texte 2">
            <a:extLst>
              <a:ext uri="{FF2B5EF4-FFF2-40B4-BE49-F238E27FC236}">
                <a16:creationId xmlns:a16="http://schemas.microsoft.com/office/drawing/2014/main" id="{56A09594-59B0-E95D-61FB-D1A4A9723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28938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ACEB4318-519D-4CCC-9DAF-0D0EABA3E9C7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15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4" name="Zone de texte 3">
            <a:extLst>
              <a:ext uri="{FF2B5EF4-FFF2-40B4-BE49-F238E27FC236}">
                <a16:creationId xmlns:a16="http://schemas.microsoft.com/office/drawing/2014/main" id="{701BC1FE-12E8-A619-7943-6C1F379298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32113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BF8D003B-CE66-435A-BBC8-6548963C29D8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15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5" name="Zone de texte 4">
            <a:extLst>
              <a:ext uri="{FF2B5EF4-FFF2-40B4-BE49-F238E27FC236}">
                <a16:creationId xmlns:a16="http://schemas.microsoft.com/office/drawing/2014/main" id="{7590B5E6-49D7-1B70-6448-BBF572B5D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163" y="742950"/>
            <a:ext cx="4953000" cy="371475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r-FR" altLang="fr-FR">
              <a:solidFill>
                <a:srgbClr val="FFFFFF"/>
              </a:solidFill>
            </a:endParaRPr>
          </a:p>
        </p:txBody>
      </p:sp>
      <p:sp>
        <p:nvSpPr>
          <p:cNvPr id="87046" name="Rectangle 5">
            <a:extLst>
              <a:ext uri="{FF2B5EF4-FFF2-40B4-BE49-F238E27FC236}">
                <a16:creationId xmlns:a16="http://schemas.microsoft.com/office/drawing/2014/main" id="{1602DD59-057A-81D8-CFA6-02FDD534931C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>
          <a:xfrm>
            <a:off x="141288" y="4565650"/>
            <a:ext cx="6496050" cy="473075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5711302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2395C6-A018-A122-6F5C-02F845DBBD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7">
            <a:extLst>
              <a:ext uri="{FF2B5EF4-FFF2-40B4-BE49-F238E27FC236}">
                <a16:creationId xmlns:a16="http://schemas.microsoft.com/office/drawing/2014/main" id="{27432F7F-EA1C-A0C7-E4CC-3A5E1072D9E8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C86F1B6-6905-4822-9455-47254FB4DB6E}" type="slidenum">
              <a:rPr lang="fr-FR" altLang="fr-FR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16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3" name="Zone de texte 2">
            <a:extLst>
              <a:ext uri="{FF2B5EF4-FFF2-40B4-BE49-F238E27FC236}">
                <a16:creationId xmlns:a16="http://schemas.microsoft.com/office/drawing/2014/main" id="{56A09594-59B0-E95D-61FB-D1A4A9723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28938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ACEB4318-519D-4CCC-9DAF-0D0EABA3E9C7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16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4" name="Zone de texte 3">
            <a:extLst>
              <a:ext uri="{FF2B5EF4-FFF2-40B4-BE49-F238E27FC236}">
                <a16:creationId xmlns:a16="http://schemas.microsoft.com/office/drawing/2014/main" id="{701BC1FE-12E8-A619-7943-6C1F379298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32113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BF8D003B-CE66-435A-BBC8-6548963C29D8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16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5" name="Zone de texte 4">
            <a:extLst>
              <a:ext uri="{FF2B5EF4-FFF2-40B4-BE49-F238E27FC236}">
                <a16:creationId xmlns:a16="http://schemas.microsoft.com/office/drawing/2014/main" id="{7590B5E6-49D7-1B70-6448-BBF572B5D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163" y="742950"/>
            <a:ext cx="4953000" cy="371475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r-FR" altLang="fr-FR">
              <a:solidFill>
                <a:srgbClr val="FFFFFF"/>
              </a:solidFill>
            </a:endParaRPr>
          </a:p>
        </p:txBody>
      </p:sp>
      <p:sp>
        <p:nvSpPr>
          <p:cNvPr id="87046" name="Rectangle 5">
            <a:extLst>
              <a:ext uri="{FF2B5EF4-FFF2-40B4-BE49-F238E27FC236}">
                <a16:creationId xmlns:a16="http://schemas.microsoft.com/office/drawing/2014/main" id="{1602DD59-057A-81D8-CFA6-02FDD534931C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>
          <a:xfrm>
            <a:off x="141288" y="4565650"/>
            <a:ext cx="6496050" cy="473075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25073591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0A9891-62DE-0CD7-2DED-59C9C3C3B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7">
            <a:extLst>
              <a:ext uri="{FF2B5EF4-FFF2-40B4-BE49-F238E27FC236}">
                <a16:creationId xmlns:a16="http://schemas.microsoft.com/office/drawing/2014/main" id="{A5631F29-66D4-65F7-7D8B-94BEBD649A19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C86F1B6-6905-4822-9455-47254FB4DB6E}" type="slidenum">
              <a:rPr lang="fr-FR" altLang="fr-FR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18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3" name="Zone de texte 2">
            <a:extLst>
              <a:ext uri="{FF2B5EF4-FFF2-40B4-BE49-F238E27FC236}">
                <a16:creationId xmlns:a16="http://schemas.microsoft.com/office/drawing/2014/main" id="{F3716C0C-C135-39FC-A232-444DE6C37C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28938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ACEB4318-519D-4CCC-9DAF-0D0EABA3E9C7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18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4" name="Zone de texte 3">
            <a:extLst>
              <a:ext uri="{FF2B5EF4-FFF2-40B4-BE49-F238E27FC236}">
                <a16:creationId xmlns:a16="http://schemas.microsoft.com/office/drawing/2014/main" id="{8BD66B4A-D9FA-FC4D-18E2-8CA307BAB5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32113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BF8D003B-CE66-435A-BBC8-6548963C29D8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18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5" name="Zone de texte 4">
            <a:extLst>
              <a:ext uri="{FF2B5EF4-FFF2-40B4-BE49-F238E27FC236}">
                <a16:creationId xmlns:a16="http://schemas.microsoft.com/office/drawing/2014/main" id="{B643F147-B3CE-D333-00D6-4F5F156BC2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163" y="742950"/>
            <a:ext cx="4953000" cy="371475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r-FR" altLang="fr-FR">
              <a:solidFill>
                <a:srgbClr val="FFFFFF"/>
              </a:solidFill>
            </a:endParaRPr>
          </a:p>
        </p:txBody>
      </p:sp>
      <p:sp>
        <p:nvSpPr>
          <p:cNvPr id="87046" name="Rectangle 5">
            <a:extLst>
              <a:ext uri="{FF2B5EF4-FFF2-40B4-BE49-F238E27FC236}">
                <a16:creationId xmlns:a16="http://schemas.microsoft.com/office/drawing/2014/main" id="{69D74F59-12DD-F0DC-AA2F-F73BED951010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>
          <a:xfrm>
            <a:off x="141288" y="4565650"/>
            <a:ext cx="6496050" cy="473075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18389596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F0CC0A-AA56-5869-E667-762484A36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7">
            <a:extLst>
              <a:ext uri="{FF2B5EF4-FFF2-40B4-BE49-F238E27FC236}">
                <a16:creationId xmlns:a16="http://schemas.microsoft.com/office/drawing/2014/main" id="{201FBCD9-24F7-4D6B-BC86-7D5695CD0C3B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C86F1B6-6905-4822-9455-47254FB4DB6E}" type="slidenum">
              <a:rPr lang="fr-FR" altLang="fr-FR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19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3" name="Zone de texte 2">
            <a:extLst>
              <a:ext uri="{FF2B5EF4-FFF2-40B4-BE49-F238E27FC236}">
                <a16:creationId xmlns:a16="http://schemas.microsoft.com/office/drawing/2014/main" id="{6276D896-D761-102C-D8D4-0E23E35DE9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28938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ACEB4318-519D-4CCC-9DAF-0D0EABA3E9C7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19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4" name="Zone de texte 3">
            <a:extLst>
              <a:ext uri="{FF2B5EF4-FFF2-40B4-BE49-F238E27FC236}">
                <a16:creationId xmlns:a16="http://schemas.microsoft.com/office/drawing/2014/main" id="{CF4724D3-1F7E-AEC7-752E-F54E24E21A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32113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BF8D003B-CE66-435A-BBC8-6548963C29D8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19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5" name="Zone de texte 4">
            <a:extLst>
              <a:ext uri="{FF2B5EF4-FFF2-40B4-BE49-F238E27FC236}">
                <a16:creationId xmlns:a16="http://schemas.microsoft.com/office/drawing/2014/main" id="{E96E35FE-5597-9EBF-31E2-1F5D86C170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163" y="742950"/>
            <a:ext cx="4953000" cy="371475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r-FR" altLang="fr-FR">
              <a:solidFill>
                <a:srgbClr val="FFFFFF"/>
              </a:solidFill>
            </a:endParaRPr>
          </a:p>
        </p:txBody>
      </p:sp>
      <p:sp>
        <p:nvSpPr>
          <p:cNvPr id="87046" name="Rectangle 5">
            <a:extLst>
              <a:ext uri="{FF2B5EF4-FFF2-40B4-BE49-F238E27FC236}">
                <a16:creationId xmlns:a16="http://schemas.microsoft.com/office/drawing/2014/main" id="{08FE9E3E-269C-C7EE-9D67-1969FF5E4623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>
          <a:xfrm>
            <a:off x="141288" y="4565650"/>
            <a:ext cx="6496050" cy="473075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7763469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33B86D-042D-2AC8-B505-F38834E8E7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7">
            <a:extLst>
              <a:ext uri="{FF2B5EF4-FFF2-40B4-BE49-F238E27FC236}">
                <a16:creationId xmlns:a16="http://schemas.microsoft.com/office/drawing/2014/main" id="{F5DE7A67-F56A-11D5-926D-68CB974F0973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C86F1B6-6905-4822-9455-47254FB4DB6E}" type="slidenum">
              <a:rPr lang="fr-FR" altLang="fr-FR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20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3" name="Zone de texte 2">
            <a:extLst>
              <a:ext uri="{FF2B5EF4-FFF2-40B4-BE49-F238E27FC236}">
                <a16:creationId xmlns:a16="http://schemas.microsoft.com/office/drawing/2014/main" id="{C87A11DD-9094-0F60-874B-DEDB0BA9B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28938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ACEB4318-519D-4CCC-9DAF-0D0EABA3E9C7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20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4" name="Zone de texte 3">
            <a:extLst>
              <a:ext uri="{FF2B5EF4-FFF2-40B4-BE49-F238E27FC236}">
                <a16:creationId xmlns:a16="http://schemas.microsoft.com/office/drawing/2014/main" id="{69962DAF-E0E0-1B07-5182-CBBDEF4C9A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8100" y="9407525"/>
            <a:ext cx="2932113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lnSpc>
                <a:spcPct val="93000"/>
              </a:lnSpc>
              <a:spcBef>
                <a:spcPct val="0"/>
              </a:spcBef>
            </a:pPr>
            <a:fld id="{BF8D003B-CE66-435A-BBC8-6548963C29D8}" type="slidenum">
              <a:rPr lang="fr-FR" altLang="fr-FR">
                <a:latin typeface="Arial" panose="020B0604020202020204" pitchFamily="34" charset="0"/>
              </a:rPr>
              <a:pPr algn="r" eaLnBrk="1" hangingPunct="1">
                <a:lnSpc>
                  <a:spcPct val="93000"/>
                </a:lnSpc>
                <a:spcBef>
                  <a:spcPct val="0"/>
                </a:spcBef>
              </a:pPr>
              <a:t>20</a:t>
            </a:fld>
            <a:endParaRPr lang="fr-FR" altLang="fr-FR">
              <a:latin typeface="Arial" panose="020B0604020202020204" pitchFamily="34" charset="0"/>
            </a:endParaRPr>
          </a:p>
        </p:txBody>
      </p:sp>
      <p:sp>
        <p:nvSpPr>
          <p:cNvPr id="87045" name="Zone de texte 4">
            <a:extLst>
              <a:ext uri="{FF2B5EF4-FFF2-40B4-BE49-F238E27FC236}">
                <a16:creationId xmlns:a16="http://schemas.microsoft.com/office/drawing/2014/main" id="{56101831-3B5A-2CCD-7F3B-71F93840CA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163" y="742950"/>
            <a:ext cx="4953000" cy="371475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fr-FR" altLang="fr-FR">
              <a:solidFill>
                <a:srgbClr val="FFFFFF"/>
              </a:solidFill>
            </a:endParaRPr>
          </a:p>
        </p:txBody>
      </p:sp>
      <p:sp>
        <p:nvSpPr>
          <p:cNvPr id="87046" name="Rectangle 5">
            <a:extLst>
              <a:ext uri="{FF2B5EF4-FFF2-40B4-BE49-F238E27FC236}">
                <a16:creationId xmlns:a16="http://schemas.microsoft.com/office/drawing/2014/main" id="{EAAF53D3-0771-4637-E7DE-A3389758E278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>
          <a:xfrm>
            <a:off x="141288" y="4565650"/>
            <a:ext cx="6496050" cy="473075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 altLang="fr-FR"/>
          </a:p>
        </p:txBody>
      </p:sp>
    </p:spTree>
    <p:extLst>
      <p:ext uri="{BB962C8B-B14F-4D97-AF65-F5344CB8AC3E}">
        <p14:creationId xmlns:p14="http://schemas.microsoft.com/office/powerpoint/2010/main" val="24267964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074" name="Rectangle 1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pPr>
              <a:buFont typeface="Times New Roman" pitchFamily="16" charset="0"/>
              <a:buNone/>
            </a:pPr>
            <a:fld id="{E8968D61-261A-464E-A6EF-B85C34949C4A}" type="slidenum">
              <a:rPr lang="fr-FR" smtClean="0">
                <a:latin typeface="Arial" charset="0"/>
                <a:ea typeface="Lucida Sans Unicode" pitchFamily="32" charset="0"/>
                <a:cs typeface="Lucida Sans Unicode" pitchFamily="32" charset="0"/>
              </a:rPr>
              <a:pPr>
                <a:buFont typeface="Times New Roman" pitchFamily="16" charset="0"/>
                <a:buNone/>
              </a:pPr>
              <a:t>21</a:t>
            </a:fld>
            <a:endParaRPr lang="fr-FR">
              <a:latin typeface="Arial" charset="0"/>
              <a:ea typeface="Lucida Sans Unicode" pitchFamily="32" charset="0"/>
              <a:cs typeface="Lucida Sans Unicode" pitchFamily="32" charset="0"/>
            </a:endParaRPr>
          </a:p>
        </p:txBody>
      </p:sp>
      <p:sp>
        <p:nvSpPr>
          <p:cNvPr id="515075" name="Zone de texte 2"/>
          <p:cNvSpPr txBox="1">
            <a:spLocks noChangeArrowheads="1"/>
          </p:cNvSpPr>
          <p:nvPr/>
        </p:nvSpPr>
        <p:spPr bwMode="auto">
          <a:xfrm>
            <a:off x="4021664" y="9718046"/>
            <a:ext cx="3061045" cy="495249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7488" tIns="50694" rIns="97488" bIns="50694" anchor="b"/>
          <a:lstStyle/>
          <a:p>
            <a:pPr algn="r">
              <a:lnSpc>
                <a:spcPct val="93000"/>
              </a:lnSpc>
              <a:tabLst>
                <a:tab pos="0" algn="l"/>
                <a:tab pos="484922" algn="l"/>
                <a:tab pos="971563" algn="l"/>
                <a:tab pos="1458204" algn="l"/>
                <a:tab pos="1944846" algn="l"/>
                <a:tab pos="2431486" algn="l"/>
                <a:tab pos="2918128" algn="l"/>
                <a:tab pos="3404768" algn="l"/>
                <a:tab pos="3891410" algn="l"/>
                <a:tab pos="4378051" algn="l"/>
                <a:tab pos="4864692" algn="l"/>
                <a:tab pos="5351333" algn="l"/>
                <a:tab pos="5837975" algn="l"/>
                <a:tab pos="6324615" algn="l"/>
                <a:tab pos="6811257" algn="l"/>
                <a:tab pos="7297898" algn="l"/>
                <a:tab pos="7784539" algn="l"/>
                <a:tab pos="8271180" algn="l"/>
                <a:tab pos="8757821" algn="l"/>
                <a:tab pos="9244462" algn="l"/>
                <a:tab pos="9731104" algn="l"/>
              </a:tabLst>
            </a:pPr>
            <a:fld id="{3F9F8A09-F82B-4A2C-BB1E-A38D189F4FF4}" type="slidenum">
              <a:rPr lang="fr-FR" sz="1300">
                <a:solidFill>
                  <a:srgbClr val="000000"/>
                </a:solidFill>
              </a:rPr>
              <a:pPr algn="r">
                <a:lnSpc>
                  <a:spcPct val="93000"/>
                </a:lnSpc>
                <a:tabLst>
                  <a:tab pos="0" algn="l"/>
                  <a:tab pos="484922" algn="l"/>
                  <a:tab pos="971563" algn="l"/>
                  <a:tab pos="1458204" algn="l"/>
                  <a:tab pos="1944846" algn="l"/>
                  <a:tab pos="2431486" algn="l"/>
                  <a:tab pos="2918128" algn="l"/>
                  <a:tab pos="3404768" algn="l"/>
                  <a:tab pos="3891410" algn="l"/>
                  <a:tab pos="4378051" algn="l"/>
                  <a:tab pos="4864692" algn="l"/>
                  <a:tab pos="5351333" algn="l"/>
                  <a:tab pos="5837975" algn="l"/>
                  <a:tab pos="6324615" algn="l"/>
                  <a:tab pos="6811257" algn="l"/>
                  <a:tab pos="7297898" algn="l"/>
                  <a:tab pos="7784539" algn="l"/>
                  <a:tab pos="8271180" algn="l"/>
                  <a:tab pos="8757821" algn="l"/>
                  <a:tab pos="9244462" algn="l"/>
                  <a:tab pos="9731104" algn="l"/>
                </a:tabLst>
              </a:pPr>
              <a:t>21</a:t>
            </a:fld>
            <a:endParaRPr lang="fr-FR" sz="1300" dirty="0">
              <a:solidFill>
                <a:srgbClr val="000000"/>
              </a:solidFill>
            </a:endParaRPr>
          </a:p>
        </p:txBody>
      </p:sp>
      <p:sp>
        <p:nvSpPr>
          <p:cNvPr id="515076" name="Zone de texte 3"/>
          <p:cNvSpPr txBox="1">
            <a:spLocks noChangeArrowheads="1"/>
          </p:cNvSpPr>
          <p:nvPr/>
        </p:nvSpPr>
        <p:spPr bwMode="auto">
          <a:xfrm>
            <a:off x="4021666" y="9718044"/>
            <a:ext cx="3064362" cy="49853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7488" tIns="50694" rIns="97488" bIns="50694" anchor="b"/>
          <a:lstStyle/>
          <a:p>
            <a:pPr algn="r">
              <a:lnSpc>
                <a:spcPct val="93000"/>
              </a:lnSpc>
              <a:tabLst>
                <a:tab pos="0" algn="l"/>
                <a:tab pos="484922" algn="l"/>
                <a:tab pos="971563" algn="l"/>
                <a:tab pos="1458204" algn="l"/>
                <a:tab pos="1944846" algn="l"/>
                <a:tab pos="2431486" algn="l"/>
                <a:tab pos="2918128" algn="l"/>
                <a:tab pos="3404768" algn="l"/>
                <a:tab pos="3891410" algn="l"/>
                <a:tab pos="4378051" algn="l"/>
                <a:tab pos="4864692" algn="l"/>
                <a:tab pos="5351333" algn="l"/>
                <a:tab pos="5837975" algn="l"/>
                <a:tab pos="6324615" algn="l"/>
                <a:tab pos="6811257" algn="l"/>
                <a:tab pos="7297898" algn="l"/>
                <a:tab pos="7784539" algn="l"/>
                <a:tab pos="8271180" algn="l"/>
                <a:tab pos="8757821" algn="l"/>
                <a:tab pos="9244462" algn="l"/>
                <a:tab pos="9731104" algn="l"/>
              </a:tabLst>
            </a:pPr>
            <a:fld id="{9AE52C4B-28FA-4475-B1B2-3B6D5536B1B3}" type="slidenum">
              <a:rPr lang="fr-FR" sz="1300">
                <a:solidFill>
                  <a:srgbClr val="000000"/>
                </a:solidFill>
              </a:rPr>
              <a:pPr algn="r">
                <a:lnSpc>
                  <a:spcPct val="93000"/>
                </a:lnSpc>
                <a:tabLst>
                  <a:tab pos="0" algn="l"/>
                  <a:tab pos="484922" algn="l"/>
                  <a:tab pos="971563" algn="l"/>
                  <a:tab pos="1458204" algn="l"/>
                  <a:tab pos="1944846" algn="l"/>
                  <a:tab pos="2431486" algn="l"/>
                  <a:tab pos="2918128" algn="l"/>
                  <a:tab pos="3404768" algn="l"/>
                  <a:tab pos="3891410" algn="l"/>
                  <a:tab pos="4378051" algn="l"/>
                  <a:tab pos="4864692" algn="l"/>
                  <a:tab pos="5351333" algn="l"/>
                  <a:tab pos="5837975" algn="l"/>
                  <a:tab pos="6324615" algn="l"/>
                  <a:tab pos="6811257" algn="l"/>
                  <a:tab pos="7297898" algn="l"/>
                  <a:tab pos="7784539" algn="l"/>
                  <a:tab pos="8271180" algn="l"/>
                  <a:tab pos="8757821" algn="l"/>
                  <a:tab pos="9244462" algn="l"/>
                  <a:tab pos="9731104" algn="l"/>
                </a:tabLst>
              </a:pPr>
              <a:t>21</a:t>
            </a:fld>
            <a:endParaRPr lang="fr-FR" sz="1300" dirty="0">
              <a:solidFill>
                <a:srgbClr val="000000"/>
              </a:solidFill>
            </a:endParaRPr>
          </a:p>
        </p:txBody>
      </p:sp>
      <p:sp>
        <p:nvSpPr>
          <p:cNvPr id="515077" name="Zone de texte 4"/>
          <p:cNvSpPr txBox="1">
            <a:spLocks noChangeArrowheads="1"/>
          </p:cNvSpPr>
          <p:nvPr/>
        </p:nvSpPr>
        <p:spPr bwMode="auto">
          <a:xfrm>
            <a:off x="960621" y="767473"/>
            <a:ext cx="5176400" cy="3837364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lIns="99048" tIns="49524" rIns="99048" bIns="49524" anchor="ctr"/>
          <a:lstStyle/>
          <a:p>
            <a:endParaRPr lang="fr-FR"/>
          </a:p>
        </p:txBody>
      </p:sp>
      <p:sp>
        <p:nvSpPr>
          <p:cNvPr id="515078" name="Rectangle 5"/>
          <p:cNvSpPr>
            <a:spLocks noGrp="1" noChangeArrowheads="1"/>
          </p:cNvSpPr>
          <p:nvPr>
            <p:ph type="body"/>
          </p:nvPr>
        </p:nvSpPr>
        <p:spPr>
          <a:xfrm>
            <a:off x="147661" y="4716351"/>
            <a:ext cx="6789048" cy="4886900"/>
          </a:xfr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fr-FR"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03248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41CEFF5-F720-4E19-A282-AB02452007B7}" type="slidenum">
              <a:rPr lang="en-US"/>
              <a:pPr/>
              <a:t>26</a:t>
            </a:fld>
            <a:endParaRPr lang="en-US"/>
          </a:p>
        </p:txBody>
      </p:sp>
      <p:sp>
        <p:nvSpPr>
          <p:cNvPr id="481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42875" y="768350"/>
            <a:ext cx="6800850" cy="38258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46150" y="4860926"/>
            <a:ext cx="5172075" cy="457041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831318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F07B05-0723-6C8C-5FA6-EC711DE173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8">
            <a:extLst>
              <a:ext uri="{FF2B5EF4-FFF2-40B4-BE49-F238E27FC236}">
                <a16:creationId xmlns:a16="http://schemas.microsoft.com/office/drawing/2014/main" id="{D483E9C7-944B-CC8B-7386-F08B74F8701E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41CEFF5-F720-4E19-A282-AB02452007B7}" type="slidenum">
              <a:rPr lang="en-US"/>
              <a:pPr/>
              <a:t>27</a:t>
            </a:fld>
            <a:endParaRPr lang="en-US"/>
          </a:p>
        </p:txBody>
      </p:sp>
      <p:sp>
        <p:nvSpPr>
          <p:cNvPr id="48129" name="Rectangle 1">
            <a:extLst>
              <a:ext uri="{FF2B5EF4-FFF2-40B4-BE49-F238E27FC236}">
                <a16:creationId xmlns:a16="http://schemas.microsoft.com/office/drawing/2014/main" id="{CAECA247-42EB-150B-13B9-D8E2B47E0375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42875" y="768350"/>
            <a:ext cx="6800850" cy="38258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64D29127-68E7-2447-8C76-A03B36A517F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46150" y="4860926"/>
            <a:ext cx="5172075" cy="457041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84530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96DC8D-1417-C3F2-9575-F150DE863F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8">
            <a:extLst>
              <a:ext uri="{FF2B5EF4-FFF2-40B4-BE49-F238E27FC236}">
                <a16:creationId xmlns:a16="http://schemas.microsoft.com/office/drawing/2014/main" id="{4494D0CD-10E6-3D92-2EC2-71F376DC1837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41CEFF5-F720-4E19-A282-AB02452007B7}" type="slidenum">
              <a:rPr lang="en-US"/>
              <a:pPr/>
              <a:t>28</a:t>
            </a:fld>
            <a:endParaRPr lang="en-US"/>
          </a:p>
        </p:txBody>
      </p:sp>
      <p:sp>
        <p:nvSpPr>
          <p:cNvPr id="48129" name="Rectangle 1">
            <a:extLst>
              <a:ext uri="{FF2B5EF4-FFF2-40B4-BE49-F238E27FC236}">
                <a16:creationId xmlns:a16="http://schemas.microsoft.com/office/drawing/2014/main" id="{2A11C03E-D3A3-F954-D4DC-5C3AC1259866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42875" y="768350"/>
            <a:ext cx="6800850" cy="38258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B1C378CE-54AB-DDBA-1FCA-272ED189B063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46150" y="4860926"/>
            <a:ext cx="5172075" cy="457041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2066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7942DB-9897-104F-7C79-3007C4C60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8">
            <a:extLst>
              <a:ext uri="{FF2B5EF4-FFF2-40B4-BE49-F238E27FC236}">
                <a16:creationId xmlns:a16="http://schemas.microsoft.com/office/drawing/2014/main" id="{27DA2733-3325-D59A-E5E7-78A8A986A446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41CEFF5-F720-4E19-A282-AB02452007B7}" type="slidenum">
              <a:rPr lang="en-US"/>
              <a:pPr/>
              <a:t>29</a:t>
            </a:fld>
            <a:endParaRPr lang="en-US"/>
          </a:p>
        </p:txBody>
      </p:sp>
      <p:sp>
        <p:nvSpPr>
          <p:cNvPr id="48129" name="Rectangle 1">
            <a:extLst>
              <a:ext uri="{FF2B5EF4-FFF2-40B4-BE49-F238E27FC236}">
                <a16:creationId xmlns:a16="http://schemas.microsoft.com/office/drawing/2014/main" id="{4B788AA2-9923-AE63-15DF-EA52CA1C09EF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42875" y="768350"/>
            <a:ext cx="6800850" cy="38258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5D647E7D-D282-0509-FBBD-7BA442EF1D0E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46150" y="4860926"/>
            <a:ext cx="5172075" cy="457041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545234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132D9C-4EE0-5D64-80CD-0960E6135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8">
            <a:extLst>
              <a:ext uri="{FF2B5EF4-FFF2-40B4-BE49-F238E27FC236}">
                <a16:creationId xmlns:a16="http://schemas.microsoft.com/office/drawing/2014/main" id="{79A28B85-7513-1E8A-292B-446254BAD906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41CEFF5-F720-4E19-A282-AB02452007B7}" type="slidenum">
              <a:rPr lang="en-US"/>
              <a:pPr/>
              <a:t>30</a:t>
            </a:fld>
            <a:endParaRPr lang="en-US"/>
          </a:p>
        </p:txBody>
      </p:sp>
      <p:sp>
        <p:nvSpPr>
          <p:cNvPr id="48129" name="Rectangle 1">
            <a:extLst>
              <a:ext uri="{FF2B5EF4-FFF2-40B4-BE49-F238E27FC236}">
                <a16:creationId xmlns:a16="http://schemas.microsoft.com/office/drawing/2014/main" id="{F051D8F1-D0E4-0B4E-F8B4-9863CE3EFEE0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42875" y="768350"/>
            <a:ext cx="6800850" cy="38258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4A959721-9FC3-9E75-8847-4F4CBB3BD8B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46150" y="4860926"/>
            <a:ext cx="5172075" cy="457041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466457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9D45CA-116A-E4E5-DFD8-26BAC6F69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8">
            <a:extLst>
              <a:ext uri="{FF2B5EF4-FFF2-40B4-BE49-F238E27FC236}">
                <a16:creationId xmlns:a16="http://schemas.microsoft.com/office/drawing/2014/main" id="{0AFFDE8F-4A8E-4CCD-1F05-20D2D516DFD9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41CEFF5-F720-4E19-A282-AB02452007B7}" type="slidenum">
              <a:rPr lang="en-US"/>
              <a:pPr/>
              <a:t>31</a:t>
            </a:fld>
            <a:endParaRPr lang="en-US"/>
          </a:p>
        </p:txBody>
      </p:sp>
      <p:sp>
        <p:nvSpPr>
          <p:cNvPr id="48129" name="Rectangle 1">
            <a:extLst>
              <a:ext uri="{FF2B5EF4-FFF2-40B4-BE49-F238E27FC236}">
                <a16:creationId xmlns:a16="http://schemas.microsoft.com/office/drawing/2014/main" id="{9AD15FB9-33D0-01D1-B683-B9930A51804E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42875" y="768350"/>
            <a:ext cx="6800850" cy="38258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CE67B420-6DC7-A314-6044-F3A857EEB3C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46150" y="4860926"/>
            <a:ext cx="5172075" cy="457041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425401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385E85-603E-1549-4F11-E001ADAF85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8">
            <a:extLst>
              <a:ext uri="{FF2B5EF4-FFF2-40B4-BE49-F238E27FC236}">
                <a16:creationId xmlns:a16="http://schemas.microsoft.com/office/drawing/2014/main" id="{620A9B6E-E610-5414-1F51-687C9C152386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41CEFF5-F720-4E19-A282-AB02452007B7}" type="slidenum">
              <a:rPr lang="en-US"/>
              <a:pPr/>
              <a:t>32</a:t>
            </a:fld>
            <a:endParaRPr lang="en-US"/>
          </a:p>
        </p:txBody>
      </p:sp>
      <p:sp>
        <p:nvSpPr>
          <p:cNvPr id="48129" name="Rectangle 1">
            <a:extLst>
              <a:ext uri="{FF2B5EF4-FFF2-40B4-BE49-F238E27FC236}">
                <a16:creationId xmlns:a16="http://schemas.microsoft.com/office/drawing/2014/main" id="{029A35FB-CCD6-DF5B-8624-730B5EA15349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42875" y="768350"/>
            <a:ext cx="6800850" cy="38258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806921A5-DB0C-9BBA-0D40-4C1387E94E0C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46150" y="4860926"/>
            <a:ext cx="5172075" cy="457041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720515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72BFB2-EAB5-5EBC-3BBF-CD0DD9E5A6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8">
            <a:extLst>
              <a:ext uri="{FF2B5EF4-FFF2-40B4-BE49-F238E27FC236}">
                <a16:creationId xmlns:a16="http://schemas.microsoft.com/office/drawing/2014/main" id="{5F01102F-948A-15CA-B429-03AAB779D736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41CEFF5-F720-4E19-A282-AB02452007B7}" type="slidenum">
              <a:rPr lang="en-US"/>
              <a:pPr/>
              <a:t>33</a:t>
            </a:fld>
            <a:endParaRPr lang="en-US"/>
          </a:p>
        </p:txBody>
      </p:sp>
      <p:sp>
        <p:nvSpPr>
          <p:cNvPr id="48129" name="Rectangle 1">
            <a:extLst>
              <a:ext uri="{FF2B5EF4-FFF2-40B4-BE49-F238E27FC236}">
                <a16:creationId xmlns:a16="http://schemas.microsoft.com/office/drawing/2014/main" id="{99093196-E59D-947E-8406-181555B32CC0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42875" y="768350"/>
            <a:ext cx="6800850" cy="38258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0BE846AF-C2EE-83CF-B8B9-106D07A8C43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46150" y="4860926"/>
            <a:ext cx="5172075" cy="457041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38931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Relationship Id="rId9" Type="http://schemas.openxmlformats.org/officeDocument/2006/relationships/image" Target="../media/image10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gif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Diapositive de pla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 hasCustomPrompt="1"/>
          </p:nvPr>
        </p:nvSpPr>
        <p:spPr bwMode="auto">
          <a:xfrm>
            <a:off x="216408" y="163957"/>
            <a:ext cx="9775462" cy="933322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000" b="1">
                <a:latin typeface="Roboto"/>
                <a:ea typeface="Roboto"/>
              </a:defRPr>
            </a:lvl1pPr>
          </a:lstStyle>
          <a:p>
            <a:pPr>
              <a:defRPr/>
            </a:pPr>
            <a:r>
              <a:rPr lang="fr-FR"/>
              <a:t>Outline</a:t>
            </a:r>
          </a:p>
        </p:txBody>
      </p:sp>
      <p:sp>
        <p:nvSpPr>
          <p:cNvPr id="5" name="Espace réservé du contenu 2"/>
          <p:cNvSpPr>
            <a:spLocks noGrp="1"/>
          </p:cNvSpPr>
          <p:nvPr>
            <p:ph idx="1"/>
          </p:nvPr>
        </p:nvSpPr>
        <p:spPr bwMode="auto"/>
        <p:txBody>
          <a:bodyPr>
            <a:normAutofit/>
          </a:bodyPr>
          <a:lstStyle>
            <a:lvl1pPr marL="514350" indent="-514350">
              <a:buClr>
                <a:srgbClr val="631058"/>
              </a:buClr>
              <a:buSzPct val="100000"/>
              <a:buFont typeface="+mj-lt"/>
              <a:buAutoNum type="arabicPeriod"/>
              <a:defRPr sz="2400">
                <a:latin typeface="Roboto"/>
                <a:ea typeface="Roboto"/>
              </a:defRPr>
            </a:lvl1pPr>
          </a:lstStyle>
          <a:p>
            <a:pPr>
              <a:defRPr/>
            </a:pPr>
            <a:r>
              <a:rPr lang="fr-FR"/>
              <a:t>Modifier les styles du texte du masque</a:t>
            </a:r>
            <a:br>
              <a:rPr lang="fr-FR"/>
            </a:br>
            <a:r>
              <a:rPr lang="fr-FR"/>
              <a:t>Deuxième niveau</a:t>
            </a:r>
            <a:br>
              <a:rPr lang="fr-FR"/>
            </a:br>
            <a:r>
              <a:rPr lang="fr-FR"/>
              <a:t>Troisième niveau</a:t>
            </a:r>
            <a:br>
              <a:rPr lang="fr-FR"/>
            </a:br>
            <a:r>
              <a:rPr lang="fr-FR"/>
              <a:t>Quatrième niveau</a:t>
            </a:r>
            <a:br>
              <a:rPr lang="fr-FR"/>
            </a:br>
            <a:r>
              <a:rPr lang="fr-FR"/>
              <a:t>Cinquième niveau</a:t>
            </a:r>
            <a:endParaRPr/>
          </a:p>
        </p:txBody>
      </p:sp>
      <p:sp>
        <p:nvSpPr>
          <p:cNvPr id="6" name="Espace réservé du numéro de diapositive 5"/>
          <p:cNvSpPr>
            <a:spLocks noAdjustHandles="1"/>
          </p:cNvSpPr>
          <p:nvPr userDrawn="1"/>
        </p:nvSpPr>
        <p:spPr bwMode="auto">
          <a:xfrm>
            <a:off x="10680192" y="6583680"/>
            <a:ext cx="1511808" cy="274320"/>
          </a:xfrm>
          <a:prstGeom prst="rect">
            <a:avLst/>
          </a:prstGeom>
          <a:solidFill>
            <a:srgbClr val="631058"/>
          </a:solidFill>
        </p:spPr>
        <p:txBody>
          <a:bodyPr vert="horz" lIns="91440" tIns="45720" rIns="91440" bIns="45720" rtlCol="0" anchor="ctr"/>
          <a:lstStyle>
            <a:defPPr>
              <a:defRPr lang="fr-FR"/>
            </a:defPPr>
            <a:lvl1pPr marL="0" algn="r" defTabSz="914400">
              <a:defRPr sz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fld id="{B639E2CF-7054-5641-8473-8F5042C7E73C}" type="slidenum">
              <a:rPr lang="fr-FR"/>
              <a:t>‹N°›</a:t>
            </a:fld>
            <a:r>
              <a:rPr lang="fr-FR"/>
              <a:t> </a:t>
            </a:r>
          </a:p>
        </p:txBody>
      </p:sp>
      <p:sp>
        <p:nvSpPr>
          <p:cNvPr id="7" name="Espace réservé du numéro de diapositive 5"/>
          <p:cNvSpPr>
            <a:spLocks noAdjustHandles="1"/>
          </p:cNvSpPr>
          <p:nvPr userDrawn="1"/>
        </p:nvSpPr>
        <p:spPr bwMode="auto">
          <a:xfrm>
            <a:off x="0" y="6583680"/>
            <a:ext cx="2732154" cy="274320"/>
          </a:xfrm>
          <a:prstGeom prst="rect">
            <a:avLst/>
          </a:prstGeom>
          <a:solidFill>
            <a:srgbClr val="631058"/>
          </a:solidFill>
        </p:spPr>
        <p:txBody>
          <a:bodyPr vert="horz" lIns="91440" tIns="45720" rIns="91440" bIns="45720" rtlCol="0" anchor="ctr"/>
          <a:lstStyle>
            <a:defPPr>
              <a:defRPr lang="fr-FR"/>
            </a:defPPr>
            <a:lvl1pPr marL="0" algn="r" defTabSz="914400">
              <a:defRPr sz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fr-FR" dirty="0"/>
              <a:t>C. Rosenberger</a:t>
            </a:r>
            <a:endParaRPr dirty="0"/>
          </a:p>
        </p:txBody>
      </p:sp>
      <p:sp>
        <p:nvSpPr>
          <p:cNvPr id="8" name="Espace réservé du numéro de diapositive 5"/>
          <p:cNvSpPr>
            <a:spLocks noAdjustHandles="1"/>
          </p:cNvSpPr>
          <p:nvPr userDrawn="1"/>
        </p:nvSpPr>
        <p:spPr bwMode="auto">
          <a:xfrm>
            <a:off x="2732088" y="6583680"/>
            <a:ext cx="7948104" cy="274320"/>
          </a:xfrm>
          <a:prstGeom prst="rect">
            <a:avLst/>
          </a:prstGeom>
          <a:solidFill>
            <a:srgbClr val="631058">
              <a:alpha val="20392"/>
            </a:srgbClr>
          </a:solidFill>
        </p:spPr>
        <p:txBody>
          <a:bodyPr vert="horz" lIns="91440" tIns="45720" rIns="91440" bIns="45720" rtlCol="0" anchor="ctr">
            <a:normAutofit/>
          </a:bodyPr>
          <a:lstStyle>
            <a:defPPr>
              <a:defRPr lang="fr-FR"/>
            </a:defPPr>
            <a:lvl1pPr lvl="0" indent="0" algn="ctr">
              <a:lnSpc>
                <a:spcPct val="90000"/>
              </a:lnSpc>
              <a:spcBef>
                <a:spcPts val="1000"/>
              </a:spcBef>
              <a:buFont typeface="Arial"/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9pPr>
          </a:lstStyle>
          <a:p>
            <a:pPr lvl="0">
              <a:defRPr/>
            </a:pPr>
            <a:r>
              <a:rPr lang="fr-FR"/>
              <a:t>Titre </a:t>
            </a: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Diapositive de titr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Rectangle 31"/>
          <p:cNvSpPr/>
          <p:nvPr userDrawn="1"/>
        </p:nvSpPr>
        <p:spPr bwMode="auto">
          <a:xfrm>
            <a:off x="0" y="0"/>
            <a:ext cx="9966960" cy="6858000"/>
          </a:xfrm>
          <a:prstGeom prst="rect">
            <a:avLst/>
          </a:prstGeom>
          <a:solidFill>
            <a:srgbClr val="6310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fr-FR"/>
          </a:p>
        </p:txBody>
      </p:sp>
      <p:sp>
        <p:nvSpPr>
          <p:cNvPr id="5" name="Titre 1"/>
          <p:cNvSpPr>
            <a:spLocks noGrp="1"/>
          </p:cNvSpPr>
          <p:nvPr>
            <p:ph type="ctrTitle" hasCustomPrompt="1"/>
          </p:nvPr>
        </p:nvSpPr>
        <p:spPr bwMode="auto">
          <a:xfrm>
            <a:off x="621792" y="808038"/>
            <a:ext cx="8143900" cy="1016076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200" b="1" cap="all">
                <a:solidFill>
                  <a:schemeClr val="bg1"/>
                </a:solidFill>
                <a:latin typeface="Roboto"/>
                <a:ea typeface="Roboto"/>
              </a:defRPr>
            </a:lvl1pPr>
          </a:lstStyle>
          <a:p>
            <a:pPr>
              <a:defRPr/>
            </a:pPr>
            <a:r>
              <a:rPr lang="fr-FR"/>
              <a:t>TITRE</a:t>
            </a:r>
            <a:endParaRPr/>
          </a:p>
        </p:txBody>
      </p:sp>
      <p:sp>
        <p:nvSpPr>
          <p:cNvPr id="6" name="Sous-titre 2"/>
          <p:cNvSpPr>
            <a:spLocks noGrp="1"/>
          </p:cNvSpPr>
          <p:nvPr>
            <p:ph type="subTitle" idx="1" hasCustomPrompt="1"/>
          </p:nvPr>
        </p:nvSpPr>
        <p:spPr bwMode="auto">
          <a:xfrm>
            <a:off x="621792" y="1885367"/>
            <a:ext cx="8143900" cy="592209"/>
          </a:xfrm>
        </p:spPr>
        <p:txBody>
          <a:bodyPr>
            <a:normAutofit/>
          </a:bodyPr>
          <a:lstStyle>
            <a:lvl1pPr marL="0" indent="0" algn="l">
              <a:buNone/>
              <a:defRPr sz="2600">
                <a:solidFill>
                  <a:schemeClr val="bg1"/>
                </a:solidFill>
                <a:latin typeface="Roboto"/>
                <a:ea typeface="Roboto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>
              <a:defRPr/>
            </a:pPr>
            <a:r>
              <a:rPr lang="fr-FR"/>
              <a:t>Sous titre</a:t>
            </a:r>
            <a:endParaRPr/>
          </a:p>
        </p:txBody>
      </p:sp>
      <p:pic>
        <p:nvPicPr>
          <p:cNvPr id="7" name="Image 30"/>
          <p:cNvPicPr>
            <a:picLocks noChangeAspect="1"/>
          </p:cNvPicPr>
          <p:nvPr userDrawn="1"/>
        </p:nvPicPr>
        <p:blipFill>
          <a:blip r:embed="rId2"/>
          <a:stretch/>
        </p:blipFill>
        <p:spPr bwMode="auto">
          <a:xfrm>
            <a:off x="9608385" y="0"/>
            <a:ext cx="3838297" cy="6858000"/>
          </a:xfrm>
          <a:prstGeom prst="rect">
            <a:avLst/>
          </a:prstGeom>
        </p:spPr>
      </p:pic>
      <p:pic>
        <p:nvPicPr>
          <p:cNvPr id="8" name="Image 29"/>
          <p:cNvPicPr>
            <a:picLocks noChangeAspect="1"/>
          </p:cNvPicPr>
          <p:nvPr userDrawn="1"/>
        </p:nvPicPr>
        <p:blipFill>
          <a:blip r:embed="rId3"/>
          <a:stretch/>
        </p:blipFill>
        <p:spPr bwMode="auto">
          <a:xfrm>
            <a:off x="9667900" y="-422973"/>
            <a:ext cx="2841446" cy="1873250"/>
          </a:xfrm>
          <a:prstGeom prst="rect">
            <a:avLst/>
          </a:prstGeom>
        </p:spPr>
      </p:pic>
      <p:sp>
        <p:nvSpPr>
          <p:cNvPr id="9" name="Sous-titre 2"/>
          <p:cNvSpPr>
            <a:spLocks noAdjustHandles="1"/>
          </p:cNvSpPr>
          <p:nvPr userDrawn="1"/>
        </p:nvSpPr>
        <p:spPr bwMode="auto">
          <a:xfrm>
            <a:off x="911530" y="3870324"/>
            <a:ext cx="8143900" cy="8080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>
              <a:lnSpc>
                <a:spcPct val="90000"/>
              </a:lnSpc>
              <a:spcBef>
                <a:spcPts val="1000"/>
              </a:spcBef>
              <a:buFont typeface="Arial"/>
              <a:buNone/>
              <a:defRPr sz="24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>
              <a:lnSpc>
                <a:spcPct val="90000"/>
              </a:lnSpc>
              <a:spcBef>
                <a:spcPts val="500"/>
              </a:spcBef>
              <a:buFont typeface="Arial"/>
              <a:buNone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>
              <a:lnSpc>
                <a:spcPct val="90000"/>
              </a:lnSpc>
              <a:spcBef>
                <a:spcPts val="500"/>
              </a:spcBef>
              <a:buFont typeface="Arial"/>
              <a:buNone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>
              <a:lnSpc>
                <a:spcPct val="90000"/>
              </a:lnSpc>
              <a:spcBef>
                <a:spcPts val="500"/>
              </a:spcBef>
              <a:buFont typeface="Arial"/>
              <a:buNone/>
              <a:defRPr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fr-FR" b="1"/>
          </a:p>
        </p:txBody>
      </p:sp>
      <p:pic>
        <p:nvPicPr>
          <p:cNvPr id="10" name="Image 35"/>
          <p:cNvPicPr>
            <a:picLocks noChangeAspect="1"/>
          </p:cNvPicPr>
          <p:nvPr userDrawn="1"/>
        </p:nvPicPr>
        <p:blipFill>
          <a:blip r:embed="rId4"/>
          <a:stretch/>
        </p:blipFill>
        <p:spPr bwMode="auto">
          <a:xfrm>
            <a:off x="424688" y="5760720"/>
            <a:ext cx="3360928" cy="840232"/>
          </a:xfrm>
          <a:prstGeom prst="rect">
            <a:avLst/>
          </a:prstGeom>
        </p:spPr>
      </p:pic>
      <p:pic>
        <p:nvPicPr>
          <p:cNvPr id="11" name="Image 37"/>
          <p:cNvPicPr>
            <a:picLocks noChangeAspect="1"/>
          </p:cNvPicPr>
          <p:nvPr userDrawn="1"/>
        </p:nvPicPr>
        <p:blipFill>
          <a:blip r:embed="rId5"/>
          <a:stretch/>
        </p:blipFill>
        <p:spPr bwMode="auto">
          <a:xfrm>
            <a:off x="4628309" y="5899806"/>
            <a:ext cx="1176306" cy="720000"/>
          </a:xfrm>
          <a:prstGeom prst="rect">
            <a:avLst/>
          </a:prstGeom>
        </p:spPr>
      </p:pic>
      <p:pic>
        <p:nvPicPr>
          <p:cNvPr id="12" name="Image 39"/>
          <p:cNvPicPr>
            <a:picLocks noChangeAspect="1"/>
          </p:cNvPicPr>
          <p:nvPr userDrawn="1"/>
        </p:nvPicPr>
        <p:blipFill>
          <a:blip r:embed="rId6"/>
          <a:stretch/>
        </p:blipFill>
        <p:spPr bwMode="auto">
          <a:xfrm>
            <a:off x="5935458" y="5877405"/>
            <a:ext cx="711849" cy="720000"/>
          </a:xfrm>
          <a:prstGeom prst="rect">
            <a:avLst/>
          </a:prstGeom>
        </p:spPr>
      </p:pic>
      <p:pic>
        <p:nvPicPr>
          <p:cNvPr id="13" name="Image 41"/>
          <p:cNvPicPr>
            <a:picLocks noChangeAspect="1"/>
          </p:cNvPicPr>
          <p:nvPr userDrawn="1"/>
        </p:nvPicPr>
        <p:blipFill>
          <a:blip r:embed="rId7"/>
          <a:stretch/>
        </p:blipFill>
        <p:spPr bwMode="auto">
          <a:xfrm>
            <a:off x="6888941" y="5901003"/>
            <a:ext cx="1202330" cy="720000"/>
          </a:xfrm>
          <a:prstGeom prst="rect">
            <a:avLst/>
          </a:prstGeom>
        </p:spPr>
      </p:pic>
      <p:pic>
        <p:nvPicPr>
          <p:cNvPr id="14" name="Image 47"/>
          <p:cNvPicPr>
            <a:picLocks noChangeAspect="1"/>
          </p:cNvPicPr>
          <p:nvPr userDrawn="1"/>
        </p:nvPicPr>
        <p:blipFill>
          <a:blip r:embed="rId8"/>
          <a:stretch/>
        </p:blipFill>
        <p:spPr bwMode="auto">
          <a:xfrm>
            <a:off x="8341841" y="5877405"/>
            <a:ext cx="717182" cy="720000"/>
          </a:xfrm>
          <a:prstGeom prst="rect">
            <a:avLst/>
          </a:prstGeom>
        </p:spPr>
      </p:pic>
      <p:sp>
        <p:nvSpPr>
          <p:cNvPr id="15" name="Espace réservé du texte 4"/>
          <p:cNvSpPr>
            <a:spLocks noGrp="1"/>
          </p:cNvSpPr>
          <p:nvPr>
            <p:ph type="body" sz="quarter" idx="10" hasCustomPrompt="1"/>
          </p:nvPr>
        </p:nvSpPr>
        <p:spPr bwMode="auto">
          <a:xfrm>
            <a:off x="621817" y="2853959"/>
            <a:ext cx="8143875" cy="620761"/>
          </a:xfrm>
        </p:spPr>
        <p:txBody>
          <a:bodyPr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Roboto"/>
                <a:ea typeface="Roboto"/>
              </a:defRPr>
            </a:lvl1pPr>
          </a:lstStyle>
          <a:p>
            <a:pPr>
              <a:defRPr/>
            </a:pPr>
            <a:r>
              <a:rPr lang="fr-FR"/>
              <a:t>Auteurs</a:t>
            </a:r>
            <a:endParaRPr/>
          </a:p>
        </p:txBody>
      </p:sp>
      <p:sp>
        <p:nvSpPr>
          <p:cNvPr id="16" name="Espace réservé du texte 8"/>
          <p:cNvSpPr>
            <a:spLocks noGrp="1"/>
          </p:cNvSpPr>
          <p:nvPr>
            <p:ph type="body" sz="quarter" idx="11" hasCustomPrompt="1"/>
          </p:nvPr>
        </p:nvSpPr>
        <p:spPr bwMode="auto">
          <a:xfrm>
            <a:off x="622300" y="3673475"/>
            <a:ext cx="8143875" cy="669925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bg1"/>
                </a:solidFill>
                <a:latin typeface="Roboto"/>
                <a:ea typeface="Roboto"/>
              </a:defRPr>
            </a:lvl1pPr>
          </a:lstStyle>
          <a:p>
            <a:pPr>
              <a:defRPr/>
            </a:pPr>
            <a:r>
              <a:rPr lang="fr-FR"/>
              <a:t>Affiliations</a:t>
            </a:r>
            <a:endParaRPr/>
          </a:p>
        </p:txBody>
      </p:sp>
      <p:sp>
        <p:nvSpPr>
          <p:cNvPr id="17" name="Espace réservé du texte 8"/>
          <p:cNvSpPr>
            <a:spLocks noGrp="1"/>
          </p:cNvSpPr>
          <p:nvPr>
            <p:ph type="body" sz="quarter" idx="12" hasCustomPrompt="1"/>
          </p:nvPr>
        </p:nvSpPr>
        <p:spPr bwMode="auto">
          <a:xfrm>
            <a:off x="621817" y="4470798"/>
            <a:ext cx="8143875" cy="669925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400" b="1">
                <a:solidFill>
                  <a:schemeClr val="bg1"/>
                </a:solidFill>
                <a:latin typeface="Courier"/>
                <a:ea typeface="Roboto"/>
              </a:defRPr>
            </a:lvl1pPr>
          </a:lstStyle>
          <a:p>
            <a:pPr>
              <a:defRPr/>
            </a:pPr>
            <a:r>
              <a:rPr lang="fr-FR"/>
              <a:t>Email</a:t>
            </a:r>
            <a:endParaRPr/>
          </a:p>
          <a:p>
            <a:pPr>
              <a:defRPr/>
            </a:pPr>
            <a:r>
              <a:rPr lang="fr-FR"/>
              <a:t>Site web</a:t>
            </a:r>
            <a:endParaRPr/>
          </a:p>
        </p:txBody>
      </p:sp>
      <p:pic>
        <p:nvPicPr>
          <p:cNvPr id="2" name="bg object 18">
            <a:extLst>
              <a:ext uri="{FF2B5EF4-FFF2-40B4-BE49-F238E27FC236}">
                <a16:creationId xmlns:a16="http://schemas.microsoft.com/office/drawing/2014/main" id="{B9E7D0CC-906C-AF5A-9943-17A7830D7516}"/>
              </a:ext>
            </a:extLst>
          </p:cNvPr>
          <p:cNvPicPr/>
          <p:nvPr userDrawn="1"/>
        </p:nvPicPr>
        <p:blipFill rotWithShape="1">
          <a:blip r:embed="rId9" cstate="print"/>
          <a:srcRect r="6961"/>
          <a:stretch/>
        </p:blipFill>
        <p:spPr bwMode="auto">
          <a:xfrm>
            <a:off x="0" y="-1983"/>
            <a:ext cx="962439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Diapo avec items numérotés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 bwMode="auto">
          <a:xfrm>
            <a:off x="216000" y="165600"/>
            <a:ext cx="10515600" cy="903545"/>
          </a:xfrm>
        </p:spPr>
        <p:txBody>
          <a:bodyPr/>
          <a:lstStyle/>
          <a:p>
            <a:pPr>
              <a:defRPr/>
            </a:pPr>
            <a:r>
              <a:rPr lang="fr-FR"/>
              <a:t>Modifiez le style du titre</a:t>
            </a:r>
            <a:endParaRPr/>
          </a:p>
        </p:txBody>
      </p:sp>
      <p:sp>
        <p:nvSpPr>
          <p:cNvPr id="5" name="Espace réservé du texte 3"/>
          <p:cNvSpPr>
            <a:spLocks noGrp="1"/>
          </p:cNvSpPr>
          <p:nvPr>
            <p:ph type="body" sz="quarter" idx="10"/>
          </p:nvPr>
        </p:nvSpPr>
        <p:spPr bwMode="auto">
          <a:xfrm>
            <a:off x="787400" y="1857375"/>
            <a:ext cx="9944100" cy="815975"/>
          </a:xfrm>
        </p:spPr>
        <p:txBody>
          <a:bodyPr/>
          <a:lstStyle>
            <a:lvl1pPr marL="514350" indent="-514350">
              <a:buSzPct val="100000"/>
              <a:buFont typeface="+mj-lt"/>
              <a:buAutoNum type="arabicPeriod"/>
              <a:defRPr>
                <a:latin typeface="Roboto"/>
                <a:ea typeface="Roboto"/>
              </a:defRPr>
            </a:lvl1pPr>
          </a:lstStyle>
          <a:p>
            <a:pPr>
              <a:defRPr/>
            </a:pPr>
            <a:r>
              <a:rPr lang="fr-FR"/>
              <a:t>Modifier les styles du texte du masque</a:t>
            </a:r>
            <a:br>
              <a:rPr lang="fr-FR"/>
            </a:br>
            <a:r>
              <a:rPr lang="fr-FR"/>
              <a:t>Deuxième niveau</a:t>
            </a:r>
            <a:br>
              <a:rPr lang="fr-FR"/>
            </a:br>
            <a:r>
              <a:rPr lang="fr-FR"/>
              <a:t>Troisième niveau</a:t>
            </a:r>
            <a:br>
              <a:rPr lang="fr-FR"/>
            </a:br>
            <a:r>
              <a:rPr lang="fr-FR"/>
              <a:t>Quatrième niveau</a:t>
            </a:r>
            <a:br>
              <a:rPr lang="fr-FR"/>
            </a:br>
            <a:r>
              <a:rPr lang="fr-FR"/>
              <a:t>Cinquième niveau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Diapo avec items à puces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fr-FR"/>
              <a:t>Modifiez le style du titre</a:t>
            </a:r>
            <a:endParaRPr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10"/>
          </p:nvPr>
        </p:nvSpPr>
        <p:spPr bwMode="auto">
          <a:xfrm>
            <a:off x="838800" y="1825200"/>
            <a:ext cx="10198100" cy="4459288"/>
          </a:xfrm>
        </p:spPr>
        <p:txBody>
          <a:bodyPr/>
          <a:lstStyle/>
          <a:p>
            <a:pPr>
              <a:defRPr/>
            </a:pPr>
            <a:r>
              <a:rPr lang="fr-FR"/>
              <a:t>Modifier les styles du texte du masque</a:t>
            </a:r>
            <a:br>
              <a:rPr lang="fr-FR"/>
            </a:br>
            <a:r>
              <a:rPr lang="fr-FR"/>
              <a:t>Deuxième niveau</a:t>
            </a:r>
            <a:br>
              <a:rPr lang="fr-FR"/>
            </a:br>
            <a:r>
              <a:rPr lang="fr-FR"/>
              <a:t>Troisième niveau</a:t>
            </a:r>
            <a:br>
              <a:rPr lang="fr-FR"/>
            </a:br>
            <a:r>
              <a:rPr lang="fr-FR"/>
              <a:t>Quatrième niveau</a:t>
            </a:r>
            <a:br>
              <a:rPr lang="fr-FR"/>
            </a:br>
            <a:r>
              <a:rPr lang="fr-FR"/>
              <a:t>Cinquième niveau</a:t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Diapositive avec bloc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fr-FR"/>
              <a:t>Modifiez le style du titre</a:t>
            </a:r>
            <a:endParaRPr/>
          </a:p>
        </p:txBody>
      </p:sp>
      <p:sp>
        <p:nvSpPr>
          <p:cNvPr id="5" name="Espace réservé du contenu 3"/>
          <p:cNvSpPr>
            <a:spLocks noGrp="1"/>
          </p:cNvSpPr>
          <p:nvPr>
            <p:ph sz="quarter" idx="10" hasCustomPrompt="1"/>
          </p:nvPr>
        </p:nvSpPr>
        <p:spPr bwMode="auto">
          <a:xfrm>
            <a:off x="871538" y="2025650"/>
            <a:ext cx="9299575" cy="647700"/>
          </a:xfrm>
          <a:prstGeom prst="rect">
            <a:avLst/>
          </a:prstGeom>
          <a:solidFill>
            <a:srgbClr val="631058"/>
          </a:solidFill>
        </p:spPr>
        <p:txBody>
          <a:bodyPr/>
          <a:lstStyle>
            <a:lvl1pPr marL="0" indent="0">
              <a:buFontTx/>
              <a:buNone/>
              <a:defRPr>
                <a:solidFill>
                  <a:schemeClr val="bg1"/>
                </a:solidFill>
                <a:latin typeface="Roboto"/>
                <a:ea typeface="Roboto"/>
              </a:defRPr>
            </a:lvl1pPr>
          </a:lstStyle>
          <a:p>
            <a:pPr>
              <a:defRPr/>
            </a:pPr>
            <a:r>
              <a:rPr lang="fr-FR"/>
              <a:t>Un titre de bloc</a:t>
            </a:r>
            <a:endParaRPr/>
          </a:p>
        </p:txBody>
      </p:sp>
      <p:sp>
        <p:nvSpPr>
          <p:cNvPr id="6" name="Espace réservé du contenu 3"/>
          <p:cNvSpPr>
            <a:spLocks noGrp="1"/>
          </p:cNvSpPr>
          <p:nvPr>
            <p:ph sz="quarter" idx="11" hasCustomPrompt="1"/>
          </p:nvPr>
        </p:nvSpPr>
        <p:spPr bwMode="auto">
          <a:xfrm>
            <a:off x="871538" y="2673349"/>
            <a:ext cx="9299575" cy="2672373"/>
          </a:xfrm>
          <a:prstGeom prst="rect">
            <a:avLst/>
          </a:prstGeom>
          <a:solidFill>
            <a:srgbClr val="E0D0DD"/>
          </a:solidFill>
        </p:spPr>
        <p:txBody>
          <a:bodyPr/>
          <a:lstStyle>
            <a:lvl1pPr marL="0" indent="0">
              <a:buFontTx/>
              <a:buNone/>
              <a:defRPr>
                <a:solidFill>
                  <a:schemeClr val="tx1"/>
                </a:solidFill>
                <a:latin typeface="Roboto"/>
                <a:ea typeface="Roboto"/>
              </a:defRPr>
            </a:lvl1pPr>
          </a:lstStyle>
          <a:p>
            <a:pPr>
              <a:defRPr/>
            </a:pPr>
            <a:r>
              <a:rPr lang="fr-FR"/>
              <a:t>Un contenu de bloc</a:t>
            </a: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isposition personnalisé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ce réservé du contenu 6"/>
          <p:cNvSpPr>
            <a:spLocks noGrp="1"/>
          </p:cNvSpPr>
          <p:nvPr>
            <p:ph sz="quarter" idx="13"/>
          </p:nvPr>
        </p:nvSpPr>
        <p:spPr>
          <a:xfrm>
            <a:off x="515938" y="1773238"/>
            <a:ext cx="11160125" cy="4392612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§"/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fr-FR" dirty="0"/>
              <a:t>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13" name="Titre 12"/>
          <p:cNvSpPr>
            <a:spLocks noGrp="1"/>
          </p:cNvSpPr>
          <p:nvPr>
            <p:ph type="title"/>
          </p:nvPr>
        </p:nvSpPr>
        <p:spPr>
          <a:xfrm>
            <a:off x="0" y="542141"/>
            <a:ext cx="10705326" cy="681945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2" name="Espace réservé de la date 1"/>
          <p:cNvSpPr>
            <a:spLocks noGrp="1"/>
          </p:cNvSpPr>
          <p:nvPr>
            <p:ph type="dt" sz="half" idx="14"/>
          </p:nvPr>
        </p:nvSpPr>
        <p:spPr>
          <a:xfrm>
            <a:off x="304483" y="6391072"/>
            <a:ext cx="2091827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2017</a:t>
            </a:r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5"/>
          </p:nvPr>
        </p:nvSpPr>
        <p:spPr>
          <a:xfrm>
            <a:off x="2651760" y="6391072"/>
            <a:ext cx="682752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Modèle de présentation ENSICAEN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515968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Disposition personnalisé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ce réservé pour une image  7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5962338" cy="6858000"/>
          </a:xfrm>
        </p:spPr>
        <p:txBody>
          <a:bodyPr/>
          <a:lstStyle/>
          <a:p>
            <a:endParaRPr lang="fr-FR"/>
          </a:p>
        </p:txBody>
      </p:sp>
      <p:grpSp>
        <p:nvGrpSpPr>
          <p:cNvPr id="7" name="Group 8"/>
          <p:cNvGrpSpPr/>
          <p:nvPr userDrawn="1"/>
        </p:nvGrpSpPr>
        <p:grpSpPr>
          <a:xfrm rot="5400000">
            <a:off x="2600166" y="3362173"/>
            <a:ext cx="6858007" cy="133661"/>
            <a:chOff x="-14514" y="6444343"/>
            <a:chExt cx="2185249" cy="413657"/>
          </a:xfrm>
        </p:grpSpPr>
        <p:sp>
          <p:nvSpPr>
            <p:cNvPr id="9" name="Rectangle 8"/>
            <p:cNvSpPr/>
            <p:nvPr/>
          </p:nvSpPr>
          <p:spPr>
            <a:xfrm>
              <a:off x="-14514" y="6444343"/>
              <a:ext cx="437050" cy="4136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422536" y="6444343"/>
              <a:ext cx="437050" cy="41365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859585" y="6444343"/>
              <a:ext cx="437050" cy="413657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296635" y="6444343"/>
              <a:ext cx="437050" cy="413657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733685" y="6444343"/>
              <a:ext cx="437050" cy="41365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Espace réservé du contenu 5"/>
          <p:cNvSpPr>
            <a:spLocks noGrp="1"/>
          </p:cNvSpPr>
          <p:nvPr>
            <p:ph sz="quarter" idx="12"/>
          </p:nvPr>
        </p:nvSpPr>
        <p:spPr>
          <a:xfrm>
            <a:off x="6692630" y="2924634"/>
            <a:ext cx="4902740" cy="1744643"/>
          </a:xfrm>
        </p:spPr>
        <p:txBody>
          <a:bodyPr anchor="t">
            <a:normAutofit/>
          </a:bodyPr>
          <a:lstStyle>
            <a:lvl1pPr marL="0" indent="0" algn="ctr">
              <a:lnSpc>
                <a:spcPct val="120000"/>
              </a:lnSpc>
              <a:buFont typeface="Arial" panose="020B0604020202020204" pitchFamily="34" charset="0"/>
              <a:buNone/>
              <a:defRPr sz="2000" i="1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457200" indent="0" algn="ctr">
              <a:lnSpc>
                <a:spcPct val="120000"/>
              </a:lnSpc>
              <a:buFont typeface="Wingdings" panose="05000000000000000000" pitchFamily="2" charset="2"/>
              <a:buNone/>
              <a:defRPr sz="1800" i="1"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marL="914400" indent="0" algn="ctr">
              <a:lnSpc>
                <a:spcPct val="120000"/>
              </a:lnSpc>
              <a:buFont typeface="Wingdings" panose="05000000000000000000" pitchFamily="2" charset="2"/>
              <a:buNone/>
              <a:defRPr sz="1600" i="1">
                <a:latin typeface="Segoe UI Semilight" panose="020B0402040204020203" pitchFamily="34" charset="0"/>
                <a:cs typeface="Segoe UI Semilight" panose="020B0402040204020203" pitchFamily="34" charset="0"/>
              </a:defRPr>
            </a:lvl3pPr>
            <a:lvl4pPr marL="1371600" indent="0" algn="ctr">
              <a:lnSpc>
                <a:spcPct val="120000"/>
              </a:lnSpc>
              <a:buFont typeface="Wingdings" panose="05000000000000000000" pitchFamily="2" charset="2"/>
              <a:buNone/>
              <a:defRPr sz="1400" i="1">
                <a:latin typeface="Segoe UI Semilight" panose="020B0402040204020203" pitchFamily="34" charset="0"/>
                <a:cs typeface="Segoe UI Semilight" panose="020B0402040204020203" pitchFamily="34" charset="0"/>
              </a:defRPr>
            </a:lvl4pPr>
            <a:lvl5pPr marL="1828800" indent="0" algn="ctr">
              <a:lnSpc>
                <a:spcPct val="120000"/>
              </a:lnSpc>
              <a:buFont typeface="Wingdings" panose="05000000000000000000" pitchFamily="2" charset="2"/>
              <a:buNone/>
              <a:defRPr sz="1400" i="1">
                <a:latin typeface="Segoe UI Semilight" panose="020B0402040204020203" pitchFamily="34" charset="0"/>
                <a:cs typeface="Segoe UI Semilight" panose="020B0402040204020203" pitchFamily="34" charset="0"/>
              </a:defRPr>
            </a:lvl5pPr>
          </a:lstStyle>
          <a:p>
            <a:pPr lvl="0"/>
            <a:r>
              <a:rPr lang="fr-FR" dirty="0"/>
              <a:t>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19" name="Titre 4"/>
          <p:cNvSpPr>
            <a:spLocks noGrp="1"/>
          </p:cNvSpPr>
          <p:nvPr>
            <p:ph type="title"/>
          </p:nvPr>
        </p:nvSpPr>
        <p:spPr>
          <a:xfrm>
            <a:off x="6096000" y="2150693"/>
            <a:ext cx="6096000" cy="650874"/>
          </a:xfrm>
          <a:noFill/>
        </p:spPr>
        <p:txBody>
          <a:bodyPr lIns="90000">
            <a:normAutofit/>
          </a:bodyPr>
          <a:lstStyle>
            <a:lvl1pPr algn="ctr">
              <a:defRPr sz="2400" cap="all" baseline="0">
                <a:solidFill>
                  <a:schemeClr val="accent5"/>
                </a:solidFill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  <p:sp>
        <p:nvSpPr>
          <p:cNvPr id="20" name="Espace réservé pour une image  13"/>
          <p:cNvSpPr>
            <a:spLocks noGrp="1"/>
          </p:cNvSpPr>
          <p:nvPr>
            <p:ph type="pic" sz="quarter" idx="14"/>
          </p:nvPr>
        </p:nvSpPr>
        <p:spPr>
          <a:xfrm>
            <a:off x="8597668" y="832313"/>
            <a:ext cx="1078578" cy="107857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fr-FR" dirty="0"/>
          </a:p>
        </p:txBody>
      </p:sp>
      <p:sp>
        <p:nvSpPr>
          <p:cNvPr id="21" name="Espace réservé pour une image  2"/>
          <p:cNvSpPr>
            <a:spLocks noGrp="1"/>
          </p:cNvSpPr>
          <p:nvPr>
            <p:ph type="pic" sz="quarter" idx="15"/>
          </p:nvPr>
        </p:nvSpPr>
        <p:spPr>
          <a:xfrm>
            <a:off x="7902648" y="4792344"/>
            <a:ext cx="572972" cy="572972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/>
            </a:lvl1pPr>
          </a:lstStyle>
          <a:p>
            <a:endParaRPr lang="fr-FR" dirty="0"/>
          </a:p>
        </p:txBody>
      </p:sp>
      <p:sp>
        <p:nvSpPr>
          <p:cNvPr id="22" name="Espace réservé pour une image  18"/>
          <p:cNvSpPr>
            <a:spLocks noGrp="1"/>
          </p:cNvSpPr>
          <p:nvPr>
            <p:ph type="pic" sz="quarter" idx="16"/>
          </p:nvPr>
        </p:nvSpPr>
        <p:spPr>
          <a:xfrm>
            <a:off x="8854856" y="4792344"/>
            <a:ext cx="572972" cy="57297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fr-FR" dirty="0"/>
          </a:p>
        </p:txBody>
      </p:sp>
      <p:sp>
        <p:nvSpPr>
          <p:cNvPr id="23" name="Espace réservé pour une image  20"/>
          <p:cNvSpPr>
            <a:spLocks noGrp="1"/>
          </p:cNvSpPr>
          <p:nvPr>
            <p:ph type="pic" sz="quarter" idx="17"/>
          </p:nvPr>
        </p:nvSpPr>
        <p:spPr>
          <a:xfrm>
            <a:off x="9807064" y="4798605"/>
            <a:ext cx="572972" cy="57297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fr-FR"/>
          </a:p>
        </p:txBody>
      </p:sp>
      <p:sp>
        <p:nvSpPr>
          <p:cNvPr id="24" name="Espace réservé pour une image  20"/>
          <p:cNvSpPr>
            <a:spLocks noGrp="1"/>
          </p:cNvSpPr>
          <p:nvPr>
            <p:ph type="pic" sz="quarter" idx="18"/>
          </p:nvPr>
        </p:nvSpPr>
        <p:spPr>
          <a:xfrm>
            <a:off x="10759272" y="4792344"/>
            <a:ext cx="572972" cy="57297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fr-FR"/>
          </a:p>
        </p:txBody>
      </p:sp>
      <p:sp>
        <p:nvSpPr>
          <p:cNvPr id="25" name="Espace réservé pour une image  20"/>
          <p:cNvSpPr>
            <a:spLocks noGrp="1"/>
          </p:cNvSpPr>
          <p:nvPr>
            <p:ph type="pic" sz="quarter" idx="19"/>
          </p:nvPr>
        </p:nvSpPr>
        <p:spPr>
          <a:xfrm>
            <a:off x="6950440" y="4792348"/>
            <a:ext cx="572972" cy="57297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fr-FR" dirty="0"/>
          </a:p>
        </p:txBody>
      </p:sp>
      <p:pic>
        <p:nvPicPr>
          <p:cNvPr id="17" name="Espace réservé pour une image 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6421" y="5373216"/>
            <a:ext cx="1235158" cy="1371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811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Disposition personnalisé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ce réservé pour une image  7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5962338" cy="6858000"/>
          </a:xfrm>
        </p:spPr>
        <p:txBody>
          <a:bodyPr/>
          <a:lstStyle/>
          <a:p>
            <a:endParaRPr lang="fr-FR"/>
          </a:p>
        </p:txBody>
      </p:sp>
      <p:sp>
        <p:nvSpPr>
          <p:cNvPr id="18" name="Espace réservé du contenu 5"/>
          <p:cNvSpPr>
            <a:spLocks noGrp="1"/>
          </p:cNvSpPr>
          <p:nvPr>
            <p:ph sz="quarter" idx="12"/>
          </p:nvPr>
        </p:nvSpPr>
        <p:spPr>
          <a:xfrm>
            <a:off x="6692630" y="2924634"/>
            <a:ext cx="4902740" cy="1744643"/>
          </a:xfrm>
        </p:spPr>
        <p:txBody>
          <a:bodyPr anchor="t">
            <a:normAutofit/>
          </a:bodyPr>
          <a:lstStyle>
            <a:lvl1pPr marL="0" indent="0" algn="ctr">
              <a:lnSpc>
                <a:spcPct val="120000"/>
              </a:lnSpc>
              <a:buFont typeface="Arial" panose="020B0604020202020204" pitchFamily="34" charset="0"/>
              <a:buNone/>
              <a:defRPr sz="2000" i="1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457200" indent="0" algn="ctr">
              <a:lnSpc>
                <a:spcPct val="120000"/>
              </a:lnSpc>
              <a:buFont typeface="Wingdings" panose="05000000000000000000" pitchFamily="2" charset="2"/>
              <a:buNone/>
              <a:defRPr sz="1800" i="1"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marL="914400" indent="0" algn="ctr">
              <a:lnSpc>
                <a:spcPct val="120000"/>
              </a:lnSpc>
              <a:buFont typeface="Wingdings" panose="05000000000000000000" pitchFamily="2" charset="2"/>
              <a:buNone/>
              <a:defRPr sz="1600" i="1">
                <a:latin typeface="Segoe UI Semilight" panose="020B0402040204020203" pitchFamily="34" charset="0"/>
                <a:cs typeface="Segoe UI Semilight" panose="020B0402040204020203" pitchFamily="34" charset="0"/>
              </a:defRPr>
            </a:lvl3pPr>
            <a:lvl4pPr marL="1371600" indent="0" algn="ctr">
              <a:lnSpc>
                <a:spcPct val="120000"/>
              </a:lnSpc>
              <a:buFont typeface="Wingdings" panose="05000000000000000000" pitchFamily="2" charset="2"/>
              <a:buNone/>
              <a:defRPr sz="1400" i="1">
                <a:latin typeface="Segoe UI Semilight" panose="020B0402040204020203" pitchFamily="34" charset="0"/>
                <a:cs typeface="Segoe UI Semilight" panose="020B0402040204020203" pitchFamily="34" charset="0"/>
              </a:defRPr>
            </a:lvl4pPr>
            <a:lvl5pPr marL="1828800" indent="0" algn="ctr">
              <a:lnSpc>
                <a:spcPct val="120000"/>
              </a:lnSpc>
              <a:buFont typeface="Wingdings" panose="05000000000000000000" pitchFamily="2" charset="2"/>
              <a:buNone/>
              <a:defRPr sz="1400" i="1">
                <a:latin typeface="Segoe UI Semilight" panose="020B0402040204020203" pitchFamily="34" charset="0"/>
                <a:cs typeface="Segoe UI Semilight" panose="020B0402040204020203" pitchFamily="34" charset="0"/>
              </a:defRPr>
            </a:lvl5pPr>
          </a:lstStyle>
          <a:p>
            <a:pPr lvl="0"/>
            <a:r>
              <a:rPr lang="fr-FR" dirty="0"/>
              <a:t>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19" name="Titre 4"/>
          <p:cNvSpPr>
            <a:spLocks noGrp="1"/>
          </p:cNvSpPr>
          <p:nvPr>
            <p:ph type="title"/>
          </p:nvPr>
        </p:nvSpPr>
        <p:spPr>
          <a:xfrm>
            <a:off x="6096000" y="2150693"/>
            <a:ext cx="6096000" cy="650874"/>
          </a:xfrm>
          <a:noFill/>
        </p:spPr>
        <p:txBody>
          <a:bodyPr lIns="90000">
            <a:normAutofit/>
          </a:bodyPr>
          <a:lstStyle>
            <a:lvl1pPr algn="ctr">
              <a:defRPr sz="2400" cap="all" baseline="0">
                <a:solidFill>
                  <a:schemeClr val="accent5"/>
                </a:solidFill>
              </a:defRPr>
            </a:lvl1pPr>
          </a:lstStyle>
          <a:p>
            <a:r>
              <a:rPr lang="fr-FR" dirty="0"/>
              <a:t>Modifiez le style du titre</a:t>
            </a:r>
          </a:p>
        </p:txBody>
      </p:sp>
      <p:sp>
        <p:nvSpPr>
          <p:cNvPr id="20" name="Espace réservé pour une image  13"/>
          <p:cNvSpPr>
            <a:spLocks noGrp="1"/>
          </p:cNvSpPr>
          <p:nvPr>
            <p:ph type="pic" sz="quarter" idx="14"/>
          </p:nvPr>
        </p:nvSpPr>
        <p:spPr>
          <a:xfrm>
            <a:off x="8597668" y="832313"/>
            <a:ext cx="1078578" cy="107857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fr-FR" dirty="0"/>
          </a:p>
        </p:txBody>
      </p:sp>
      <p:sp>
        <p:nvSpPr>
          <p:cNvPr id="26" name="Rectangle 25"/>
          <p:cNvSpPr/>
          <p:nvPr userDrawn="1"/>
        </p:nvSpPr>
        <p:spPr>
          <a:xfrm>
            <a:off x="5961960" y="0"/>
            <a:ext cx="193320" cy="6591300"/>
          </a:xfrm>
          <a:prstGeom prst="rect">
            <a:avLst/>
          </a:prstGeom>
          <a:solidFill>
            <a:srgbClr val="63105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Espace réservé pour une image  15"/>
          <p:cNvPicPr/>
          <p:nvPr userDrawn="1"/>
        </p:nvPicPr>
        <p:blipFill>
          <a:blip r:embed="rId2"/>
          <a:stretch/>
        </p:blipFill>
        <p:spPr>
          <a:xfrm>
            <a:off x="8526600" y="5395320"/>
            <a:ext cx="1234800" cy="1371240"/>
          </a:xfrm>
          <a:prstGeom prst="rect">
            <a:avLst/>
          </a:prstGeom>
          <a:ln>
            <a:noFill/>
          </a:ln>
        </p:spPr>
      </p:pic>
      <p:pic>
        <p:nvPicPr>
          <p:cNvPr id="28" name="Picture 2"/>
          <p:cNvPicPr/>
          <p:nvPr userDrawn="1"/>
        </p:nvPicPr>
        <p:blipFill>
          <a:blip r:embed="rId3"/>
          <a:stretch/>
        </p:blipFill>
        <p:spPr>
          <a:xfrm>
            <a:off x="10420920" y="5534640"/>
            <a:ext cx="1076400" cy="1076400"/>
          </a:xfrm>
          <a:prstGeom prst="rect">
            <a:avLst/>
          </a:prstGeom>
          <a:ln>
            <a:noFill/>
          </a:ln>
        </p:spPr>
      </p:pic>
      <p:pic>
        <p:nvPicPr>
          <p:cNvPr id="29" name="Image 28"/>
          <p:cNvPicPr/>
          <p:nvPr userDrawn="1"/>
        </p:nvPicPr>
        <p:blipFill>
          <a:blip r:embed="rId4"/>
          <a:stretch/>
        </p:blipFill>
        <p:spPr>
          <a:xfrm>
            <a:off x="6814800" y="5534640"/>
            <a:ext cx="985320" cy="98532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12931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7048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subTitle"/>
          </p:nvPr>
        </p:nvSpPr>
        <p:spPr>
          <a:xfrm>
            <a:off x="1421280" y="3242520"/>
            <a:ext cx="4042800" cy="9118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fr-FR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3932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body"/>
          </p:nvPr>
        </p:nvSpPr>
        <p:spPr>
          <a:xfrm>
            <a:off x="1421280" y="3465720"/>
            <a:ext cx="4042800" cy="465480"/>
          </a:xfrm>
          <a:prstGeom prst="rect">
            <a:avLst/>
          </a:prstGeom>
        </p:spPr>
        <p:txBody>
          <a:bodyPr lIns="0" tIns="0" rIns="0" bIns="0">
            <a:normAutofit fontScale="48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5853364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body"/>
          </p:nvPr>
        </p:nvSpPr>
        <p:spPr>
          <a:xfrm>
            <a:off x="1421280" y="3465720"/>
            <a:ext cx="1972800" cy="465480"/>
          </a:xfrm>
          <a:prstGeom prst="rect">
            <a:avLst/>
          </a:prstGeom>
        </p:spPr>
        <p:txBody>
          <a:bodyPr lIns="0" tIns="0" rIns="0" bIns="0">
            <a:normAutofit fontScale="16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22" name="PlaceHolder 3"/>
          <p:cNvSpPr>
            <a:spLocks noGrp="1"/>
          </p:cNvSpPr>
          <p:nvPr>
            <p:ph type="body"/>
          </p:nvPr>
        </p:nvSpPr>
        <p:spPr>
          <a:xfrm>
            <a:off x="3493080" y="3465720"/>
            <a:ext cx="1972800" cy="465480"/>
          </a:xfrm>
          <a:prstGeom prst="rect">
            <a:avLst/>
          </a:prstGeom>
        </p:spPr>
        <p:txBody>
          <a:bodyPr lIns="0" tIns="0" rIns="0" bIns="0">
            <a:normAutofit fontScale="16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38784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147021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fr-FR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779731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body"/>
          </p:nvPr>
        </p:nvSpPr>
        <p:spPr>
          <a:xfrm>
            <a:off x="1421280" y="3465720"/>
            <a:ext cx="1972800" cy="221760"/>
          </a:xfrm>
          <a:prstGeom prst="rect">
            <a:avLst/>
          </a:prstGeom>
        </p:spPr>
        <p:txBody>
          <a:bodyPr lIns="0" tIns="0" rIns="0" bIns="0">
            <a:normAutofit fontScale="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27" name="PlaceHolder 3"/>
          <p:cNvSpPr>
            <a:spLocks noGrp="1"/>
          </p:cNvSpPr>
          <p:nvPr>
            <p:ph type="body"/>
          </p:nvPr>
        </p:nvSpPr>
        <p:spPr>
          <a:xfrm>
            <a:off x="3493080" y="3465720"/>
            <a:ext cx="1972800" cy="465480"/>
          </a:xfrm>
          <a:prstGeom prst="rect">
            <a:avLst/>
          </a:prstGeom>
        </p:spPr>
        <p:txBody>
          <a:bodyPr lIns="0" tIns="0" rIns="0" bIns="0">
            <a:normAutofit fontScale="16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28" name="PlaceHolder 4"/>
          <p:cNvSpPr>
            <a:spLocks noGrp="1"/>
          </p:cNvSpPr>
          <p:nvPr>
            <p:ph type="body"/>
          </p:nvPr>
        </p:nvSpPr>
        <p:spPr>
          <a:xfrm>
            <a:off x="1421280" y="3709080"/>
            <a:ext cx="1972800" cy="221760"/>
          </a:xfrm>
          <a:prstGeom prst="rect">
            <a:avLst/>
          </a:prstGeom>
        </p:spPr>
        <p:txBody>
          <a:bodyPr lIns="0" tIns="0" rIns="0" bIns="0">
            <a:normAutofit fontScale="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6579532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body"/>
          </p:nvPr>
        </p:nvSpPr>
        <p:spPr>
          <a:xfrm>
            <a:off x="1421280" y="3465720"/>
            <a:ext cx="1972800" cy="465480"/>
          </a:xfrm>
          <a:prstGeom prst="rect">
            <a:avLst/>
          </a:prstGeom>
        </p:spPr>
        <p:txBody>
          <a:bodyPr lIns="0" tIns="0" rIns="0" bIns="0">
            <a:normAutofit fontScale="16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31" name="PlaceHolder 3"/>
          <p:cNvSpPr>
            <a:spLocks noGrp="1"/>
          </p:cNvSpPr>
          <p:nvPr>
            <p:ph type="body"/>
          </p:nvPr>
        </p:nvSpPr>
        <p:spPr>
          <a:xfrm>
            <a:off x="3493080" y="3465720"/>
            <a:ext cx="1972800" cy="221760"/>
          </a:xfrm>
          <a:prstGeom prst="rect">
            <a:avLst/>
          </a:prstGeom>
        </p:spPr>
        <p:txBody>
          <a:bodyPr lIns="0" tIns="0" rIns="0" bIns="0">
            <a:normAutofit fontScale="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32" name="PlaceHolder 4"/>
          <p:cNvSpPr>
            <a:spLocks noGrp="1"/>
          </p:cNvSpPr>
          <p:nvPr>
            <p:ph type="body"/>
          </p:nvPr>
        </p:nvSpPr>
        <p:spPr>
          <a:xfrm>
            <a:off x="3493080" y="3709080"/>
            <a:ext cx="1972800" cy="221760"/>
          </a:xfrm>
          <a:prstGeom prst="rect">
            <a:avLst/>
          </a:prstGeom>
        </p:spPr>
        <p:txBody>
          <a:bodyPr lIns="0" tIns="0" rIns="0" bIns="0">
            <a:normAutofit fontScale="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208497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1421280" y="3465720"/>
            <a:ext cx="1972800" cy="221760"/>
          </a:xfrm>
          <a:prstGeom prst="rect">
            <a:avLst/>
          </a:prstGeom>
        </p:spPr>
        <p:txBody>
          <a:bodyPr lIns="0" tIns="0" rIns="0" bIns="0">
            <a:normAutofit fontScale="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35" name="PlaceHolder 3"/>
          <p:cNvSpPr>
            <a:spLocks noGrp="1"/>
          </p:cNvSpPr>
          <p:nvPr>
            <p:ph type="body"/>
          </p:nvPr>
        </p:nvSpPr>
        <p:spPr>
          <a:xfrm>
            <a:off x="3493080" y="3465720"/>
            <a:ext cx="1972800" cy="221760"/>
          </a:xfrm>
          <a:prstGeom prst="rect">
            <a:avLst/>
          </a:prstGeom>
        </p:spPr>
        <p:txBody>
          <a:bodyPr lIns="0" tIns="0" rIns="0" bIns="0">
            <a:normAutofit fontScale="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36" name="PlaceHolder 4"/>
          <p:cNvSpPr>
            <a:spLocks noGrp="1"/>
          </p:cNvSpPr>
          <p:nvPr>
            <p:ph type="body"/>
          </p:nvPr>
        </p:nvSpPr>
        <p:spPr>
          <a:xfrm>
            <a:off x="1421280" y="3709080"/>
            <a:ext cx="4042800" cy="221760"/>
          </a:xfrm>
          <a:prstGeom prst="rect">
            <a:avLst/>
          </a:prstGeom>
        </p:spPr>
        <p:txBody>
          <a:bodyPr lIns="0" tIns="0" rIns="0" bIns="0">
            <a:normAutofit fontScale="1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1417755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1421280" y="3465720"/>
            <a:ext cx="4042800" cy="221760"/>
          </a:xfrm>
          <a:prstGeom prst="rect">
            <a:avLst/>
          </a:prstGeom>
        </p:spPr>
        <p:txBody>
          <a:bodyPr lIns="0" tIns="0" rIns="0" bIns="0">
            <a:normAutofit fontScale="1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1421280" y="3709080"/>
            <a:ext cx="4042800" cy="221760"/>
          </a:xfrm>
          <a:prstGeom prst="rect">
            <a:avLst/>
          </a:prstGeom>
        </p:spPr>
        <p:txBody>
          <a:bodyPr lIns="0" tIns="0" rIns="0" bIns="0">
            <a:normAutofit fontScale="1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4130579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1421280" y="3465720"/>
            <a:ext cx="1972800" cy="221760"/>
          </a:xfrm>
          <a:prstGeom prst="rect">
            <a:avLst/>
          </a:prstGeom>
        </p:spPr>
        <p:txBody>
          <a:bodyPr lIns="0" tIns="0" rIns="0" bIns="0">
            <a:normAutofit fontScale="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3493080" y="3465720"/>
            <a:ext cx="1972800" cy="221760"/>
          </a:xfrm>
          <a:prstGeom prst="rect">
            <a:avLst/>
          </a:prstGeom>
        </p:spPr>
        <p:txBody>
          <a:bodyPr lIns="0" tIns="0" rIns="0" bIns="0">
            <a:normAutofit fontScale="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1421280" y="3709080"/>
            <a:ext cx="1972800" cy="221760"/>
          </a:xfrm>
          <a:prstGeom prst="rect">
            <a:avLst/>
          </a:prstGeom>
        </p:spPr>
        <p:txBody>
          <a:bodyPr lIns="0" tIns="0" rIns="0" bIns="0">
            <a:normAutofit fontScale="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44" name="PlaceHolder 5"/>
          <p:cNvSpPr>
            <a:spLocks noGrp="1"/>
          </p:cNvSpPr>
          <p:nvPr>
            <p:ph type="body"/>
          </p:nvPr>
        </p:nvSpPr>
        <p:spPr>
          <a:xfrm>
            <a:off x="3493080" y="3709080"/>
            <a:ext cx="1972800" cy="221760"/>
          </a:xfrm>
          <a:prstGeom prst="rect">
            <a:avLst/>
          </a:prstGeom>
        </p:spPr>
        <p:txBody>
          <a:bodyPr lIns="0" tIns="0" rIns="0" bIns="0">
            <a:normAutofit fontScale="5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2574424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fr-FR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body"/>
          </p:nvPr>
        </p:nvSpPr>
        <p:spPr>
          <a:xfrm>
            <a:off x="1421280" y="3465720"/>
            <a:ext cx="1301400" cy="221760"/>
          </a:xfrm>
          <a:prstGeom prst="rect">
            <a:avLst/>
          </a:prstGeom>
        </p:spPr>
        <p:txBody>
          <a:bodyPr lIns="0" tIns="0" rIns="0" bIns="0">
            <a:normAutofit fontScale="2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47" name="PlaceHolder 3"/>
          <p:cNvSpPr>
            <a:spLocks noGrp="1"/>
          </p:cNvSpPr>
          <p:nvPr>
            <p:ph type="body"/>
          </p:nvPr>
        </p:nvSpPr>
        <p:spPr>
          <a:xfrm>
            <a:off x="2788200" y="3465720"/>
            <a:ext cx="1301400" cy="221760"/>
          </a:xfrm>
          <a:prstGeom prst="rect">
            <a:avLst/>
          </a:prstGeom>
        </p:spPr>
        <p:txBody>
          <a:bodyPr lIns="0" tIns="0" rIns="0" bIns="0">
            <a:normAutofit fontScale="2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48" name="PlaceHolder 4"/>
          <p:cNvSpPr>
            <a:spLocks noGrp="1"/>
          </p:cNvSpPr>
          <p:nvPr>
            <p:ph type="body"/>
          </p:nvPr>
        </p:nvSpPr>
        <p:spPr>
          <a:xfrm>
            <a:off x="4155120" y="3465720"/>
            <a:ext cx="1301400" cy="221760"/>
          </a:xfrm>
          <a:prstGeom prst="rect">
            <a:avLst/>
          </a:prstGeom>
        </p:spPr>
        <p:txBody>
          <a:bodyPr lIns="0" tIns="0" rIns="0" bIns="0">
            <a:normAutofit fontScale="2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49" name="PlaceHolder 5"/>
          <p:cNvSpPr>
            <a:spLocks noGrp="1"/>
          </p:cNvSpPr>
          <p:nvPr>
            <p:ph type="body"/>
          </p:nvPr>
        </p:nvSpPr>
        <p:spPr>
          <a:xfrm>
            <a:off x="1421280" y="3709080"/>
            <a:ext cx="1301400" cy="221760"/>
          </a:xfrm>
          <a:prstGeom prst="rect">
            <a:avLst/>
          </a:prstGeom>
        </p:spPr>
        <p:txBody>
          <a:bodyPr lIns="0" tIns="0" rIns="0" bIns="0">
            <a:normAutofit fontScale="2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50" name="PlaceHolder 6"/>
          <p:cNvSpPr>
            <a:spLocks noGrp="1"/>
          </p:cNvSpPr>
          <p:nvPr>
            <p:ph type="body"/>
          </p:nvPr>
        </p:nvSpPr>
        <p:spPr>
          <a:xfrm>
            <a:off x="2788200" y="3709080"/>
            <a:ext cx="1301400" cy="221760"/>
          </a:xfrm>
          <a:prstGeom prst="rect">
            <a:avLst/>
          </a:prstGeom>
        </p:spPr>
        <p:txBody>
          <a:bodyPr lIns="0" tIns="0" rIns="0" bIns="0">
            <a:normAutofit fontScale="2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  <p:sp>
        <p:nvSpPr>
          <p:cNvPr id="151" name="PlaceHolder 7"/>
          <p:cNvSpPr>
            <a:spLocks noGrp="1"/>
          </p:cNvSpPr>
          <p:nvPr>
            <p:ph type="body"/>
          </p:nvPr>
        </p:nvSpPr>
        <p:spPr>
          <a:xfrm>
            <a:off x="4155120" y="3709080"/>
            <a:ext cx="1301400" cy="221760"/>
          </a:xfrm>
          <a:prstGeom prst="rect">
            <a:avLst/>
          </a:prstGeom>
        </p:spPr>
        <p:txBody>
          <a:bodyPr lIns="0" tIns="0" rIns="0" bIns="0">
            <a:normAutofit fontScale="2000"/>
          </a:bodyPr>
          <a:lstStyle/>
          <a:p>
            <a:endParaRPr lang="fr-FR" sz="2800" b="0" strike="noStrike" spc="-1">
              <a:solidFill>
                <a:srgbClr val="000000"/>
              </a:solidFill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589529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2.emf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emf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theme" Target="../theme/theme2.xml"/><Relationship Id="rId18" Type="http://schemas.openxmlformats.org/officeDocument/2006/relationships/image" Target="../media/image17.jpe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slideLayout" Target="../slideLayouts/slideLayout20.xml"/><Relationship Id="rId17" Type="http://schemas.openxmlformats.org/officeDocument/2006/relationships/image" Target="../media/image16.jpeg"/><Relationship Id="rId2" Type="http://schemas.openxmlformats.org/officeDocument/2006/relationships/slideLayout" Target="../slideLayouts/slideLayout10.xml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5" Type="http://schemas.openxmlformats.org/officeDocument/2006/relationships/image" Target="../media/image14.wmf"/><Relationship Id="rId10" Type="http://schemas.openxmlformats.org/officeDocument/2006/relationships/slideLayout" Target="../slideLayouts/slideLayout18.xml"/><Relationship Id="rId19" Type="http://schemas.openxmlformats.org/officeDocument/2006/relationships/image" Target="../media/image18.gif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Espace réservé du texte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defRPr/>
            </a:pPr>
            <a:r>
              <a:rPr lang="fr-FR"/>
              <a:t> Modifier les styles du texte du masque</a:t>
            </a:r>
            <a:br>
              <a:rPr lang="fr-FR"/>
            </a:br>
            <a:r>
              <a:rPr lang="fr-FR"/>
              <a:t> Deuxième niveau</a:t>
            </a:r>
            <a:br>
              <a:rPr lang="fr-FR"/>
            </a:br>
            <a:r>
              <a:rPr lang="fr-FR"/>
              <a:t> Troisième niveau</a:t>
            </a:r>
            <a:br>
              <a:rPr lang="fr-FR"/>
            </a:br>
            <a:r>
              <a:rPr lang="fr-FR"/>
              <a:t> Quatrième niveau</a:t>
            </a:r>
            <a:br>
              <a:rPr lang="fr-FR"/>
            </a:br>
            <a:r>
              <a:rPr lang="fr-FR"/>
              <a:t> Cinquième niveau</a:t>
            </a:r>
            <a:endParaRPr/>
          </a:p>
        </p:txBody>
      </p:sp>
      <p:pic>
        <p:nvPicPr>
          <p:cNvPr id="5" name="Image 6"/>
          <p:cNvPicPr>
            <a:picLocks noChangeAspect="1"/>
          </p:cNvPicPr>
          <p:nvPr userDrawn="1"/>
        </p:nvPicPr>
        <p:blipFill>
          <a:blip r:embed="rId10"/>
          <a:stretch/>
        </p:blipFill>
        <p:spPr bwMode="auto">
          <a:xfrm>
            <a:off x="10886699" y="-7954"/>
            <a:ext cx="1045520" cy="254878"/>
          </a:xfrm>
          <a:prstGeom prst="rect">
            <a:avLst/>
          </a:prstGeom>
        </p:spPr>
      </p:pic>
      <p:pic>
        <p:nvPicPr>
          <p:cNvPr id="6" name="Image 7"/>
          <p:cNvPicPr>
            <a:picLocks noChangeAspect="1"/>
          </p:cNvPicPr>
          <p:nvPr userDrawn="1"/>
        </p:nvPicPr>
        <p:blipFill>
          <a:blip r:embed="rId11"/>
          <a:stretch/>
        </p:blipFill>
        <p:spPr bwMode="auto">
          <a:xfrm>
            <a:off x="10156873" y="190651"/>
            <a:ext cx="1940349" cy="485087"/>
          </a:xfrm>
          <a:prstGeom prst="rect">
            <a:avLst/>
          </a:prstGeom>
        </p:spPr>
      </p:pic>
      <p:sp>
        <p:nvSpPr>
          <p:cNvPr id="7" name="Espace réservé du titre 9"/>
          <p:cNvSpPr>
            <a:spLocks noGrp="1"/>
          </p:cNvSpPr>
          <p:nvPr>
            <p:ph type="title"/>
          </p:nvPr>
        </p:nvSpPr>
        <p:spPr bwMode="auto">
          <a:xfrm>
            <a:off x="216000" y="165600"/>
            <a:ext cx="10515600" cy="9035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fr-FR"/>
              <a:t>Modifiez le style du titre</a:t>
            </a:r>
            <a:endParaRPr/>
          </a:p>
        </p:txBody>
      </p:sp>
      <p:sp>
        <p:nvSpPr>
          <p:cNvPr id="8" name="Espace réservé du numéro de diapositive 5"/>
          <p:cNvSpPr>
            <a:spLocks noAdjustHandles="1"/>
          </p:cNvSpPr>
          <p:nvPr userDrawn="1"/>
        </p:nvSpPr>
        <p:spPr bwMode="auto">
          <a:xfrm>
            <a:off x="10680192" y="6583680"/>
            <a:ext cx="1511808" cy="274320"/>
          </a:xfrm>
          <a:prstGeom prst="rect">
            <a:avLst/>
          </a:prstGeom>
          <a:solidFill>
            <a:srgbClr val="631058"/>
          </a:solidFill>
        </p:spPr>
        <p:txBody>
          <a:bodyPr vert="horz" lIns="91440" tIns="45720" rIns="91440" bIns="45720" rtlCol="0" anchor="ctr"/>
          <a:lstStyle>
            <a:defPPr>
              <a:defRPr lang="fr-FR"/>
            </a:defPPr>
            <a:lvl1pPr marL="0" algn="r" defTabSz="914400">
              <a:defRPr sz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fld id="{B639E2CF-7054-5641-8473-8F5042C7E73C}" type="slidenum">
              <a:rPr lang="fr-FR" smtClean="0"/>
              <a:t>‹N°›</a:t>
            </a:fld>
            <a:r>
              <a:rPr lang="fr-FR" dirty="0"/>
              <a:t>/36 </a:t>
            </a:r>
          </a:p>
        </p:txBody>
      </p:sp>
      <p:sp>
        <p:nvSpPr>
          <p:cNvPr id="9" name="Espace réservé du numéro de diapositive 5"/>
          <p:cNvSpPr>
            <a:spLocks noAdjustHandles="1"/>
          </p:cNvSpPr>
          <p:nvPr userDrawn="1"/>
        </p:nvSpPr>
        <p:spPr bwMode="auto">
          <a:xfrm>
            <a:off x="0" y="6583680"/>
            <a:ext cx="2732154" cy="274320"/>
          </a:xfrm>
          <a:prstGeom prst="rect">
            <a:avLst/>
          </a:prstGeom>
          <a:solidFill>
            <a:srgbClr val="631058"/>
          </a:solidFill>
        </p:spPr>
        <p:txBody>
          <a:bodyPr vert="horz" lIns="91440" tIns="45720" rIns="91440" bIns="45720" rtlCol="0" anchor="ctr"/>
          <a:lstStyle>
            <a:defPPr>
              <a:defRPr lang="fr-FR"/>
            </a:defPPr>
            <a:lvl1pPr marL="0" algn="r" defTabSz="914400">
              <a:defRPr sz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fr-FR" dirty="0"/>
              <a:t>C. Rosenberger</a:t>
            </a:r>
            <a:endParaRPr dirty="0"/>
          </a:p>
        </p:txBody>
      </p:sp>
      <p:sp>
        <p:nvSpPr>
          <p:cNvPr id="10" name="Espace réservé du numéro de diapositive 5"/>
          <p:cNvSpPr>
            <a:spLocks noAdjustHandles="1"/>
          </p:cNvSpPr>
          <p:nvPr userDrawn="1"/>
        </p:nvSpPr>
        <p:spPr bwMode="auto">
          <a:xfrm>
            <a:off x="2732088" y="6583680"/>
            <a:ext cx="7948104" cy="274320"/>
          </a:xfrm>
          <a:prstGeom prst="rect">
            <a:avLst/>
          </a:prstGeom>
          <a:solidFill>
            <a:srgbClr val="631058">
              <a:alpha val="20392"/>
            </a:srgbClr>
          </a:solidFill>
        </p:spPr>
        <p:txBody>
          <a:bodyPr vert="horz" lIns="91440" tIns="45720" rIns="91440" bIns="45720" rtlCol="0" anchor="ctr">
            <a:normAutofit/>
          </a:bodyPr>
          <a:lstStyle>
            <a:defPPr>
              <a:defRPr lang="fr-FR"/>
            </a:defPPr>
            <a:lvl1pPr lvl="0" indent="0" algn="ctr">
              <a:lnSpc>
                <a:spcPct val="90000"/>
              </a:lnSpc>
              <a:spcBef>
                <a:spcPts val="1000"/>
              </a:spcBef>
              <a:buFont typeface="Arial"/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9pPr>
          </a:lstStyle>
          <a:p>
            <a:pPr algn="r"/>
            <a:r>
              <a:rPr lang="it-IT" sz="1200" b="0" i="0" dirty="0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rPr>
              <a:t>SECRYPT 2026 conference - Porto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49" r:id="rId2"/>
    <p:sldLayoutId id="2147483651" r:id="rId3"/>
    <p:sldLayoutId id="2147483652" r:id="rId4"/>
    <p:sldLayoutId id="2147483653" r:id="rId5"/>
    <p:sldLayoutId id="2147483654" r:id="rId6"/>
    <p:sldLayoutId id="2147483668" r:id="rId7"/>
    <p:sldLayoutId id="2147483669" r:id="rId8"/>
  </p:sldLayoutIdLst>
  <p:txStyles>
    <p:titleStyle>
      <a:lvl1pPr algn="l" defTabSz="914400">
        <a:lnSpc>
          <a:spcPct val="90000"/>
        </a:lnSpc>
        <a:spcBef>
          <a:spcPts val="0"/>
        </a:spcBef>
        <a:buNone/>
        <a:defRPr sz="3000" b="1">
          <a:solidFill>
            <a:schemeClr val="tx1"/>
          </a:solidFill>
          <a:latin typeface="Roboto"/>
          <a:ea typeface="Roboto"/>
          <a:cs typeface="+mj-cs"/>
        </a:defRPr>
      </a:lvl1pPr>
    </p:titleStyle>
    <p:bodyStyle>
      <a:lvl1pPr marL="228600" indent="-228600" algn="l" defTabSz="914400">
        <a:lnSpc>
          <a:spcPct val="90000"/>
        </a:lnSpc>
        <a:spcBef>
          <a:spcPts val="1000"/>
        </a:spcBef>
        <a:buClr>
          <a:srgbClr val="631058"/>
        </a:buClr>
        <a:buSzPct val="70000"/>
        <a:buFont typeface="Lucida Grande"/>
        <a:buChar char="▶"/>
        <a:defRPr sz="2800">
          <a:solidFill>
            <a:schemeClr val="tx1"/>
          </a:solidFill>
          <a:latin typeface="Roboto"/>
          <a:ea typeface="Roboto"/>
          <a:cs typeface="+mn-cs"/>
        </a:defRPr>
      </a:lvl1pPr>
      <a:lvl2pPr marL="685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Image 6"/>
          <p:cNvPicPr/>
          <p:nvPr/>
        </p:nvPicPr>
        <p:blipFill>
          <a:blip r:embed="rId14"/>
          <a:stretch/>
        </p:blipFill>
        <p:spPr>
          <a:xfrm>
            <a:off x="10886760" y="-7920"/>
            <a:ext cx="1045080" cy="254520"/>
          </a:xfrm>
          <a:prstGeom prst="rect">
            <a:avLst/>
          </a:prstGeom>
          <a:ln>
            <a:noFill/>
          </a:ln>
        </p:spPr>
      </p:pic>
      <p:sp>
        <p:nvSpPr>
          <p:cNvPr id="99" name="CustomShape 1"/>
          <p:cNvSpPr/>
          <p:nvPr/>
        </p:nvSpPr>
        <p:spPr>
          <a:xfrm>
            <a:off x="10680120" y="6583680"/>
            <a:ext cx="1511280" cy="273960"/>
          </a:xfrm>
          <a:prstGeom prst="rect">
            <a:avLst/>
          </a:prstGeom>
          <a:solidFill>
            <a:srgbClr val="631058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fr-FR" sz="1200" b="0" strike="noStrike" spc="-1" dirty="0">
                <a:solidFill>
                  <a:srgbClr val="FFFFFF"/>
                </a:solidFill>
                <a:latin typeface="Calibri"/>
              </a:rPr>
              <a:t> </a:t>
            </a:r>
            <a:endParaRPr lang="fr-FR" sz="1200" b="0" strike="noStrike" spc="-1" dirty="0">
              <a:latin typeface="Arial"/>
            </a:endParaRPr>
          </a:p>
        </p:txBody>
      </p:sp>
      <p:sp>
        <p:nvSpPr>
          <p:cNvPr id="100" name="CustomShape 2"/>
          <p:cNvSpPr/>
          <p:nvPr/>
        </p:nvSpPr>
        <p:spPr>
          <a:xfrm>
            <a:off x="0" y="6583680"/>
            <a:ext cx="2731680" cy="273960"/>
          </a:xfrm>
          <a:prstGeom prst="rect">
            <a:avLst/>
          </a:prstGeom>
          <a:solidFill>
            <a:srgbClr val="631058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fr-FR" sz="1200" b="0" strike="noStrike" spc="-1">
                <a:solidFill>
                  <a:srgbClr val="FFFFFF"/>
                </a:solidFill>
                <a:latin typeface="Calibri"/>
              </a:rPr>
              <a:t>Auteurs </a:t>
            </a:r>
            <a:endParaRPr lang="fr-FR" sz="1200" b="0" strike="noStrike" spc="-1">
              <a:latin typeface="Arial"/>
            </a:endParaRPr>
          </a:p>
        </p:txBody>
      </p:sp>
      <p:pic>
        <p:nvPicPr>
          <p:cNvPr id="102" name="Image 3"/>
          <p:cNvPicPr/>
          <p:nvPr/>
        </p:nvPicPr>
        <p:blipFill>
          <a:blip r:embed="rId15"/>
          <a:stretch/>
        </p:blipFill>
        <p:spPr>
          <a:xfrm>
            <a:off x="10155600" y="190800"/>
            <a:ext cx="1943640" cy="485640"/>
          </a:xfrm>
          <a:prstGeom prst="rect">
            <a:avLst/>
          </a:prstGeom>
          <a:ln>
            <a:noFill/>
          </a:ln>
        </p:spPr>
      </p:pic>
      <p:sp>
        <p:nvSpPr>
          <p:cNvPr id="103" name="CustomShape 4"/>
          <p:cNvSpPr/>
          <p:nvPr/>
        </p:nvSpPr>
        <p:spPr>
          <a:xfrm>
            <a:off x="0" y="2098440"/>
            <a:ext cx="12191760" cy="3200400"/>
          </a:xfrm>
          <a:prstGeom prst="rect">
            <a:avLst/>
          </a:prstGeom>
          <a:solidFill>
            <a:srgbClr val="6310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fr-FR"/>
          </a:p>
        </p:txBody>
      </p:sp>
      <p:sp>
        <p:nvSpPr>
          <p:cNvPr id="104" name="CustomShape 5"/>
          <p:cNvSpPr/>
          <p:nvPr/>
        </p:nvSpPr>
        <p:spPr>
          <a:xfrm>
            <a:off x="1421280" y="2626200"/>
            <a:ext cx="3484440" cy="17355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5400" b="0" strike="noStrike" spc="-1">
                <a:solidFill>
                  <a:srgbClr val="FFFFFF"/>
                </a:solidFill>
                <a:latin typeface="Segoe UI Semibold"/>
                <a:ea typeface="Segoe UI Black"/>
              </a:rPr>
              <a:t>Questions</a:t>
            </a:r>
            <a:endParaRPr lang="fr-FR" sz="5400" b="0" strike="noStrike" spc="-1">
              <a:latin typeface="Arial"/>
            </a:endParaRPr>
          </a:p>
        </p:txBody>
      </p:sp>
      <p:sp>
        <p:nvSpPr>
          <p:cNvPr id="105" name="Line 6"/>
          <p:cNvSpPr/>
          <p:nvPr/>
        </p:nvSpPr>
        <p:spPr>
          <a:xfrm>
            <a:off x="5728680" y="2232720"/>
            <a:ext cx="0" cy="2841120"/>
          </a:xfrm>
          <a:prstGeom prst="line">
            <a:avLst/>
          </a:prstGeom>
          <a:ln w="3816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fr-FR"/>
          </a:p>
        </p:txBody>
      </p:sp>
      <p:pic>
        <p:nvPicPr>
          <p:cNvPr id="106" name="Image 4"/>
          <p:cNvPicPr/>
          <p:nvPr/>
        </p:nvPicPr>
        <p:blipFill>
          <a:blip r:embed="rId16"/>
          <a:stretch/>
        </p:blipFill>
        <p:spPr>
          <a:xfrm>
            <a:off x="5652720" y="1133640"/>
            <a:ext cx="686880" cy="686880"/>
          </a:xfrm>
          <a:prstGeom prst="rect">
            <a:avLst/>
          </a:prstGeom>
          <a:ln>
            <a:noFill/>
          </a:ln>
        </p:spPr>
      </p:pic>
      <p:pic>
        <p:nvPicPr>
          <p:cNvPr id="107" name="Image 5"/>
          <p:cNvPicPr/>
          <p:nvPr/>
        </p:nvPicPr>
        <p:blipFill>
          <a:blip r:embed="rId17"/>
          <a:stretch/>
        </p:blipFill>
        <p:spPr>
          <a:xfrm>
            <a:off x="4575960" y="1152720"/>
            <a:ext cx="1076400" cy="702360"/>
          </a:xfrm>
          <a:prstGeom prst="rect">
            <a:avLst/>
          </a:prstGeom>
          <a:ln>
            <a:noFill/>
          </a:ln>
        </p:spPr>
      </p:pic>
      <p:pic>
        <p:nvPicPr>
          <p:cNvPr id="108" name="Image 6"/>
          <p:cNvPicPr/>
          <p:nvPr/>
        </p:nvPicPr>
        <p:blipFill>
          <a:blip r:embed="rId18"/>
          <a:stretch/>
        </p:blipFill>
        <p:spPr>
          <a:xfrm>
            <a:off x="6422400" y="1133640"/>
            <a:ext cx="1144800" cy="739080"/>
          </a:xfrm>
          <a:prstGeom prst="rect">
            <a:avLst/>
          </a:prstGeom>
          <a:ln>
            <a:noFill/>
          </a:ln>
        </p:spPr>
      </p:pic>
      <p:pic>
        <p:nvPicPr>
          <p:cNvPr id="109" name="Image 7"/>
          <p:cNvPicPr/>
          <p:nvPr/>
        </p:nvPicPr>
        <p:blipFill>
          <a:blip r:embed="rId19"/>
          <a:stretch/>
        </p:blipFill>
        <p:spPr>
          <a:xfrm>
            <a:off x="3921120" y="1149840"/>
            <a:ext cx="654480" cy="654480"/>
          </a:xfrm>
          <a:prstGeom prst="rect">
            <a:avLst/>
          </a:prstGeom>
          <a:ln>
            <a:noFill/>
          </a:ln>
        </p:spPr>
      </p:pic>
      <p:sp>
        <p:nvSpPr>
          <p:cNvPr id="114" name="CustomShape 10"/>
          <p:cNvSpPr/>
          <p:nvPr/>
        </p:nvSpPr>
        <p:spPr>
          <a:xfrm>
            <a:off x="0" y="6583680"/>
            <a:ext cx="2731680" cy="273960"/>
          </a:xfrm>
          <a:prstGeom prst="rect">
            <a:avLst/>
          </a:prstGeom>
          <a:solidFill>
            <a:srgbClr val="631058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fr-FR" sz="1200" b="0" strike="noStrike" spc="-1" dirty="0">
                <a:solidFill>
                  <a:srgbClr val="FFFFFF"/>
                </a:solidFill>
                <a:latin typeface="Calibri"/>
              </a:rPr>
              <a:t>C. Rosenberger</a:t>
            </a:r>
            <a:endParaRPr lang="fr-FR" sz="1200" b="0" strike="noStrike" spc="-1" dirty="0">
              <a:latin typeface="Arial"/>
            </a:endParaRPr>
          </a:p>
        </p:txBody>
      </p:sp>
      <p:sp>
        <p:nvSpPr>
          <p:cNvPr id="115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fr-FR" sz="1800" b="0" strike="noStrike" spc="-1">
                <a:solidFill>
                  <a:srgbClr val="000000"/>
                </a:solidFill>
                <a:latin typeface="Calibri"/>
              </a:rPr>
              <a:t>Cliquez pour éditer le format du texte-titre</a:t>
            </a:r>
          </a:p>
        </p:txBody>
      </p:sp>
      <p:sp>
        <p:nvSpPr>
          <p:cNvPr id="2" name="Espace réservé du numéro de diapositive 5">
            <a:extLst>
              <a:ext uri="{FF2B5EF4-FFF2-40B4-BE49-F238E27FC236}">
                <a16:creationId xmlns:a16="http://schemas.microsoft.com/office/drawing/2014/main" id="{FB0F9EAD-4600-0EE1-3169-66F0DBA8396A}"/>
              </a:ext>
            </a:extLst>
          </p:cNvPr>
          <p:cNvSpPr>
            <a:spLocks noAdjustHandles="1"/>
          </p:cNvSpPr>
          <p:nvPr userDrawn="1"/>
        </p:nvSpPr>
        <p:spPr bwMode="auto">
          <a:xfrm>
            <a:off x="10680192" y="6583680"/>
            <a:ext cx="1511808" cy="274320"/>
          </a:xfrm>
          <a:prstGeom prst="rect">
            <a:avLst/>
          </a:prstGeom>
          <a:solidFill>
            <a:srgbClr val="631058"/>
          </a:solidFill>
        </p:spPr>
        <p:txBody>
          <a:bodyPr vert="horz" lIns="91440" tIns="45720" rIns="91440" bIns="45720" rtlCol="0" anchor="ctr"/>
          <a:lstStyle>
            <a:defPPr>
              <a:defRPr lang="fr-FR"/>
            </a:defPPr>
            <a:lvl1pPr marL="0" algn="r" defTabSz="914400">
              <a:defRPr sz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fld id="{B639E2CF-7054-5641-8473-8F5042C7E73C}" type="slidenum">
              <a:rPr lang="fr-FR" smtClean="0"/>
              <a:t>‹N°›</a:t>
            </a:fld>
            <a:r>
              <a:rPr lang="fr-FR" dirty="0"/>
              <a:t>/36 </a:t>
            </a:r>
          </a:p>
        </p:txBody>
      </p:sp>
      <p:sp>
        <p:nvSpPr>
          <p:cNvPr id="4" name="Espace réservé du numéro de diapositive 5">
            <a:extLst>
              <a:ext uri="{FF2B5EF4-FFF2-40B4-BE49-F238E27FC236}">
                <a16:creationId xmlns:a16="http://schemas.microsoft.com/office/drawing/2014/main" id="{4703E041-C72D-F5ED-54B2-6B9A102AAA88}"/>
              </a:ext>
            </a:extLst>
          </p:cNvPr>
          <p:cNvSpPr>
            <a:spLocks noAdjustHandles="1"/>
          </p:cNvSpPr>
          <p:nvPr userDrawn="1"/>
        </p:nvSpPr>
        <p:spPr bwMode="auto">
          <a:xfrm>
            <a:off x="2732088" y="6583680"/>
            <a:ext cx="7948104" cy="274320"/>
          </a:xfrm>
          <a:prstGeom prst="rect">
            <a:avLst/>
          </a:prstGeom>
          <a:solidFill>
            <a:srgbClr val="631058">
              <a:alpha val="20392"/>
            </a:srgbClr>
          </a:solidFill>
        </p:spPr>
        <p:txBody>
          <a:bodyPr vert="horz" lIns="91440" tIns="45720" rIns="91440" bIns="45720" rtlCol="0" anchor="ctr">
            <a:normAutofit/>
          </a:bodyPr>
          <a:lstStyle>
            <a:defPPr>
              <a:defRPr lang="fr-FR"/>
            </a:defPPr>
            <a:lvl1pPr lvl="0" indent="0" algn="ctr">
              <a:lnSpc>
                <a:spcPct val="90000"/>
              </a:lnSpc>
              <a:spcBef>
                <a:spcPts val="1000"/>
              </a:spcBef>
              <a:buFont typeface="Arial"/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9pPr>
          </a:lstStyle>
          <a:p>
            <a:pPr algn="r"/>
            <a:r>
              <a:rPr lang="it-IT" sz="1200" b="0" i="0" dirty="0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rPr>
              <a:t>SECRYPT 2026 conference - Porto</a:t>
            </a:r>
          </a:p>
        </p:txBody>
      </p:sp>
    </p:spTree>
    <p:extLst>
      <p:ext uri="{BB962C8B-B14F-4D97-AF65-F5344CB8AC3E}">
        <p14:creationId xmlns:p14="http://schemas.microsoft.com/office/powerpoint/2010/main" val="3749283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microsoft.com/office/2007/relationships/hdphoto" Target="../media/hdphoto1.wdp"/><Relationship Id="rId4" Type="http://schemas.openxmlformats.org/officeDocument/2006/relationships/image" Target="../media/image2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g"/><Relationship Id="rId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gif"/><Relationship Id="rId5" Type="http://schemas.openxmlformats.org/officeDocument/2006/relationships/image" Target="../media/image30.gif"/><Relationship Id="rId4" Type="http://schemas.openxmlformats.org/officeDocument/2006/relationships/image" Target="../media/image2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38.png"/><Relationship Id="rId3" Type="http://schemas.openxmlformats.org/officeDocument/2006/relationships/image" Target="../media/image35.png"/><Relationship Id="rId7" Type="http://schemas.openxmlformats.org/officeDocument/2006/relationships/diagramColors" Target="../diagrams/colors1.xml"/><Relationship Id="rId12" Type="http://schemas.openxmlformats.org/officeDocument/2006/relationships/hyperlink" Target="https://www.publicdomainpictures.net/en/view-image.php?image=19256&amp;picture=female-symbol" TargetMode="External"/><Relationship Id="rId17" Type="http://schemas.openxmlformats.org/officeDocument/2006/relationships/image" Target="../media/image40.png"/><Relationship Id="rId2" Type="http://schemas.openxmlformats.org/officeDocument/2006/relationships/notesSlide" Target="../notesSlides/notesSlide4.xml"/><Relationship Id="rId16" Type="http://schemas.openxmlformats.org/officeDocument/2006/relationships/hyperlink" Target="https://pixabay.com/fr/illustrations/cadenas-s%C3%A9curit%C3%A9-ic%C3%B4ne-design-plat-2873246/" TargetMode="Externa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37.jpg"/><Relationship Id="rId5" Type="http://schemas.openxmlformats.org/officeDocument/2006/relationships/diagramLayout" Target="../diagrams/layout1.xml"/><Relationship Id="rId15" Type="http://schemas.openxmlformats.org/officeDocument/2006/relationships/image" Target="../media/image39.png"/><Relationship Id="rId10" Type="http://schemas.openxmlformats.org/officeDocument/2006/relationships/hyperlink" Target="https://svgsilh.com/fr/image/2025099.html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36.svg"/><Relationship Id="rId14" Type="http://schemas.openxmlformats.org/officeDocument/2006/relationships/hyperlink" Target="https://freepngimg.com/png/20564-mask-clipart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jpe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10" Type="http://schemas.openxmlformats.org/officeDocument/2006/relationships/image" Target="../media/image51.png"/><Relationship Id="rId4" Type="http://schemas.openxmlformats.org/officeDocument/2006/relationships/image" Target="../media/image45.png"/><Relationship Id="rId9" Type="http://schemas.openxmlformats.org/officeDocument/2006/relationships/image" Target="../media/image5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jpeg"/><Relationship Id="rId3" Type="http://schemas.openxmlformats.org/officeDocument/2006/relationships/image" Target="../media/image54.png"/><Relationship Id="rId7" Type="http://schemas.openxmlformats.org/officeDocument/2006/relationships/image" Target="../media/image5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7.jpg"/><Relationship Id="rId11" Type="http://schemas.openxmlformats.org/officeDocument/2006/relationships/hyperlink" Target="https://rosenberger.ensicaen.fr/Face-identification/" TargetMode="External"/><Relationship Id="rId5" Type="http://schemas.openxmlformats.org/officeDocument/2006/relationships/image" Target="../media/image56.png"/><Relationship Id="rId10" Type="http://schemas.openxmlformats.org/officeDocument/2006/relationships/hyperlink" Target="https://rosenberger.ensicaen.fr/Face-detection/" TargetMode="External"/><Relationship Id="rId4" Type="http://schemas.openxmlformats.org/officeDocument/2006/relationships/image" Target="../media/image55.png"/><Relationship Id="rId9" Type="http://schemas.openxmlformats.org/officeDocument/2006/relationships/image" Target="../media/image6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5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microsoft.com/office/2007/relationships/hdphoto" Target="../media/hdphoto2.wdp"/><Relationship Id="rId5" Type="http://schemas.openxmlformats.org/officeDocument/2006/relationships/image" Target="../media/image64.png"/><Relationship Id="rId4" Type="http://schemas.openxmlformats.org/officeDocument/2006/relationships/notesSlide" Target="../notesSlides/notesSlide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9.jpg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7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png"/><Relationship Id="rId11" Type="http://schemas.openxmlformats.org/officeDocument/2006/relationships/image" Target="../media/image73.jpg"/><Relationship Id="rId5" Type="http://schemas.openxmlformats.org/officeDocument/2006/relationships/image" Target="../media/image47.png"/><Relationship Id="rId10" Type="http://schemas.microsoft.com/office/2007/relationships/hdphoto" Target="../media/hdphoto3.wdp"/><Relationship Id="rId4" Type="http://schemas.openxmlformats.org/officeDocument/2006/relationships/image" Target="../media/image46.png"/><Relationship Id="rId9" Type="http://schemas.openxmlformats.org/officeDocument/2006/relationships/image" Target="../media/image7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7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png"/><Relationship Id="rId11" Type="http://schemas.microsoft.com/office/2007/relationships/hdphoto" Target="../media/hdphoto4.wdp"/><Relationship Id="rId5" Type="http://schemas.openxmlformats.org/officeDocument/2006/relationships/image" Target="../media/image47.png"/><Relationship Id="rId10" Type="http://schemas.openxmlformats.org/officeDocument/2006/relationships/image" Target="../media/image75.png"/><Relationship Id="rId4" Type="http://schemas.openxmlformats.org/officeDocument/2006/relationships/image" Target="../media/image46.png"/><Relationship Id="rId9" Type="http://schemas.openxmlformats.org/officeDocument/2006/relationships/image" Target="../media/image7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13" Type="http://schemas.openxmlformats.org/officeDocument/2006/relationships/image" Target="../media/image82.png"/><Relationship Id="rId18" Type="http://schemas.openxmlformats.org/officeDocument/2006/relationships/image" Target="../media/image87.png"/><Relationship Id="rId3" Type="http://schemas.openxmlformats.org/officeDocument/2006/relationships/image" Target="../media/image44.png"/><Relationship Id="rId21" Type="http://schemas.openxmlformats.org/officeDocument/2006/relationships/image" Target="../media/image90.png"/><Relationship Id="rId7" Type="http://schemas.openxmlformats.org/officeDocument/2006/relationships/image" Target="../media/image76.png"/><Relationship Id="rId12" Type="http://schemas.openxmlformats.org/officeDocument/2006/relationships/image" Target="../media/image81.png"/><Relationship Id="rId17" Type="http://schemas.openxmlformats.org/officeDocument/2006/relationships/image" Target="../media/image86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85.png"/><Relationship Id="rId20" Type="http://schemas.openxmlformats.org/officeDocument/2006/relationships/image" Target="../media/image8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png"/><Relationship Id="rId11" Type="http://schemas.openxmlformats.org/officeDocument/2006/relationships/image" Target="../media/image80.png"/><Relationship Id="rId24" Type="http://schemas.openxmlformats.org/officeDocument/2006/relationships/image" Target="../media/image49.png"/><Relationship Id="rId5" Type="http://schemas.openxmlformats.org/officeDocument/2006/relationships/image" Target="../media/image47.png"/><Relationship Id="rId15" Type="http://schemas.openxmlformats.org/officeDocument/2006/relationships/image" Target="../media/image84.png"/><Relationship Id="rId23" Type="http://schemas.openxmlformats.org/officeDocument/2006/relationships/image" Target="../media/image92.png"/><Relationship Id="rId10" Type="http://schemas.openxmlformats.org/officeDocument/2006/relationships/image" Target="../media/image79.png"/><Relationship Id="rId19" Type="http://schemas.openxmlformats.org/officeDocument/2006/relationships/image" Target="../media/image88.jpg"/><Relationship Id="rId4" Type="http://schemas.openxmlformats.org/officeDocument/2006/relationships/image" Target="../media/image46.png"/><Relationship Id="rId9" Type="http://schemas.openxmlformats.org/officeDocument/2006/relationships/image" Target="../media/image78.png"/><Relationship Id="rId14" Type="http://schemas.openxmlformats.org/officeDocument/2006/relationships/image" Target="../media/image83.png"/><Relationship Id="rId22" Type="http://schemas.openxmlformats.org/officeDocument/2006/relationships/image" Target="../media/image9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webbtp-bae5bb.pages.unicaen.fr/" TargetMode="External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99.png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jpg"/><Relationship Id="rId3" Type="http://schemas.openxmlformats.org/officeDocument/2006/relationships/image" Target="../media/image44.png"/><Relationship Id="rId7" Type="http://schemas.openxmlformats.org/officeDocument/2006/relationships/image" Target="../media/image103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2.jpeg"/><Relationship Id="rId5" Type="http://schemas.openxmlformats.org/officeDocument/2006/relationships/image" Target="../media/image101.jpeg"/><Relationship Id="rId4" Type="http://schemas.openxmlformats.org/officeDocument/2006/relationships/image" Target="../media/image100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44.png"/><Relationship Id="rId7" Type="http://schemas.openxmlformats.org/officeDocument/2006/relationships/image" Target="../media/image8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1.jpeg"/><Relationship Id="rId5" Type="http://schemas.openxmlformats.org/officeDocument/2006/relationships/image" Target="../media/image49.png"/><Relationship Id="rId10" Type="http://schemas.openxmlformats.org/officeDocument/2006/relationships/image" Target="../media/image105.png"/><Relationship Id="rId4" Type="http://schemas.openxmlformats.org/officeDocument/2006/relationships/image" Target="../media/image46.png"/><Relationship Id="rId9" Type="http://schemas.openxmlformats.org/officeDocument/2006/relationships/image" Target="../media/image86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106.png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4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74.png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png"/><Relationship Id="rId11" Type="http://schemas.openxmlformats.org/officeDocument/2006/relationships/image" Target="../media/image111.png"/><Relationship Id="rId5" Type="http://schemas.openxmlformats.org/officeDocument/2006/relationships/image" Target="../media/image108.png"/><Relationship Id="rId10" Type="http://schemas.openxmlformats.org/officeDocument/2006/relationships/image" Target="../media/image110.png"/><Relationship Id="rId4" Type="http://schemas.openxmlformats.org/officeDocument/2006/relationships/image" Target="../media/image107.png"/><Relationship Id="rId9" Type="http://schemas.openxmlformats.org/officeDocument/2006/relationships/image" Target="../media/image10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19.gif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22.png"/><Relationship Id="rId4" Type="http://schemas.openxmlformats.org/officeDocument/2006/relationships/image" Target="../media/image1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ctrTitle"/>
          </p:nvPr>
        </p:nvSpPr>
        <p:spPr bwMode="auto">
          <a:xfrm>
            <a:off x="558177" y="1700808"/>
            <a:ext cx="4817743" cy="128411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4800" noProof="0" dirty="0"/>
              <a:t>BIOMETRICS</a:t>
            </a:r>
            <a:br>
              <a:rPr lang="en-US" sz="4800" noProof="0" dirty="0"/>
            </a:br>
            <a:r>
              <a:rPr lang="en-US" sz="4800" noProof="0" dirty="0"/>
              <a:t>UNDER</a:t>
            </a:r>
            <a:br>
              <a:rPr lang="en-US" sz="4800" noProof="0" dirty="0"/>
            </a:br>
            <a:r>
              <a:rPr lang="en-US" sz="4800" noProof="0" dirty="0"/>
              <a:t>ATTACKS</a:t>
            </a:r>
          </a:p>
        </p:txBody>
      </p:sp>
      <p:sp>
        <p:nvSpPr>
          <p:cNvPr id="6" name="Espace réservé du texte 3"/>
          <p:cNvSpPr>
            <a:spLocks noGrp="1"/>
          </p:cNvSpPr>
          <p:nvPr>
            <p:ph type="body" sz="quarter" idx="10"/>
          </p:nvPr>
        </p:nvSpPr>
        <p:spPr bwMode="auto">
          <a:xfrm>
            <a:off x="623392" y="3500882"/>
            <a:ext cx="4131594" cy="601618"/>
          </a:xfrm>
        </p:spPr>
        <p:txBody>
          <a:bodyPr/>
          <a:lstStyle/>
          <a:p>
            <a:pPr>
              <a:defRPr/>
            </a:pPr>
            <a:r>
              <a:rPr lang="en-US" noProof="0" dirty="0"/>
              <a:t>Christophe Rosenberger</a:t>
            </a:r>
          </a:p>
        </p:txBody>
      </p:sp>
      <p:sp>
        <p:nvSpPr>
          <p:cNvPr id="7" name="Espace réservé du texte 4"/>
          <p:cNvSpPr>
            <a:spLocks noGrp="1"/>
          </p:cNvSpPr>
          <p:nvPr>
            <p:ph type="body" sz="quarter" idx="11"/>
          </p:nvPr>
        </p:nvSpPr>
        <p:spPr bwMode="auto">
          <a:xfrm>
            <a:off x="633256" y="3931862"/>
            <a:ext cx="4121730" cy="649266"/>
          </a:xfrm>
        </p:spPr>
        <p:txBody>
          <a:bodyPr/>
          <a:lstStyle/>
          <a:p>
            <a:pPr>
              <a:defRPr/>
            </a:pPr>
            <a:r>
              <a:rPr lang="en-US" noProof="0" dirty="0"/>
              <a:t>ENSICAEN – GREYC</a:t>
            </a:r>
          </a:p>
          <a:p>
            <a:pPr>
              <a:defRPr/>
            </a:pPr>
            <a:r>
              <a:rPr lang="en-US" noProof="0" dirty="0"/>
              <a:t>FRANCE</a:t>
            </a:r>
          </a:p>
        </p:txBody>
      </p:sp>
      <p:sp>
        <p:nvSpPr>
          <p:cNvPr id="8" name="Espace réservé du texte 5"/>
          <p:cNvSpPr>
            <a:spLocks noGrp="1"/>
          </p:cNvSpPr>
          <p:nvPr>
            <p:ph type="body" sz="quarter" idx="12"/>
          </p:nvPr>
        </p:nvSpPr>
        <p:spPr bwMode="auto">
          <a:xfrm>
            <a:off x="633256" y="4579934"/>
            <a:ext cx="4121730" cy="649266"/>
          </a:xfrm>
        </p:spPr>
        <p:txBody>
          <a:bodyPr/>
          <a:lstStyle/>
          <a:p>
            <a:pPr>
              <a:defRPr/>
            </a:pPr>
            <a:r>
              <a:rPr lang="en-US" noProof="0" dirty="0"/>
              <a:t>Christophe.rosenberger@ensicaen.fr</a:t>
            </a:r>
          </a:p>
        </p:txBody>
      </p:sp>
      <p:pic>
        <p:nvPicPr>
          <p:cNvPr id="9" name="Image 8"/>
          <p:cNvPicPr>
            <a:picLocks noChangeAspect="1"/>
          </p:cNvPicPr>
          <p:nvPr/>
        </p:nvPicPr>
        <p:blipFill>
          <a:blip r:embed="rId3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40792" y="620688"/>
            <a:ext cx="2659464" cy="387271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0FB26A66-2A76-01DB-E704-4DABC8F56B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9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</a:extLst>
          </a:blip>
          <a:srcRect r="1915"/>
          <a:stretch>
            <a:fillRect/>
          </a:stretch>
        </p:blipFill>
        <p:spPr>
          <a:xfrm>
            <a:off x="5159897" y="4628595"/>
            <a:ext cx="4032448" cy="825954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1CC30D5E-0103-93D6-0AF0-AE8BBA6700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40792" y="1633111"/>
            <a:ext cx="2418547" cy="241192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 noProof="0" dirty="0"/>
              <a:t>WHO AM I?</a:t>
            </a:r>
          </a:p>
        </p:txBody>
      </p:sp>
      <p:sp>
        <p:nvSpPr>
          <p:cNvPr id="3" name="Rectangle 2"/>
          <p:cNvSpPr/>
          <p:nvPr/>
        </p:nvSpPr>
        <p:spPr>
          <a:xfrm>
            <a:off x="35254" y="6093296"/>
            <a:ext cx="32912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cs typeface="Arial"/>
              </a:rPr>
              <a:t>https://rosenberger.ensicaen.fr/</a:t>
            </a:r>
          </a:p>
        </p:txBody>
      </p:sp>
      <p:sp>
        <p:nvSpPr>
          <p:cNvPr id="12" name="Espace réservé du contenu 2"/>
          <p:cNvSpPr txBox="1">
            <a:spLocks/>
          </p:cNvSpPr>
          <p:nvPr/>
        </p:nvSpPr>
        <p:spPr>
          <a:xfrm>
            <a:off x="191344" y="1425164"/>
            <a:ext cx="8616304" cy="3083956"/>
          </a:xfrm>
          <a:prstGeom prst="roundRect">
            <a:avLst/>
          </a:prstGeom>
          <a:solidFill>
            <a:srgbClr val="631058"/>
          </a:solidFill>
        </p:spPr>
        <p:txBody>
          <a:bodyPr>
            <a:noAutofit/>
          </a:bodyPr>
          <a:lstStyle>
            <a:lvl1pPr marL="228600" indent="-228600" algn="l" defTabSz="914400">
              <a:lnSpc>
                <a:spcPct val="90000"/>
              </a:lnSpc>
              <a:spcBef>
                <a:spcPts val="1000"/>
              </a:spcBef>
              <a:buClr>
                <a:srgbClr val="631058"/>
              </a:buClr>
              <a:buSzPct val="70000"/>
              <a:buFont typeface="Lucida Grande"/>
              <a:buChar char="▶"/>
              <a:defRPr sz="2800">
                <a:solidFill>
                  <a:schemeClr val="tx1"/>
                </a:solidFill>
                <a:latin typeface="Roboto"/>
                <a:ea typeface="Roboto"/>
                <a:cs typeface="+mn-cs"/>
              </a:defRPr>
            </a:lvl1pPr>
            <a:lvl2pPr marL="6858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rgbClr val="631058"/>
              </a:buClr>
              <a:buSzPct val="70000"/>
              <a:buFont typeface="Lucida Grande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Lucida Sans Unicode" pitchFamily="32" charset="0"/>
                <a:cs typeface="Segoe UI" panose="020B0502040204020203" pitchFamily="34" charset="0"/>
              </a:rPr>
              <a:t>Christophe ROSENBERGER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Lucida Sans Unicode" pitchFamily="32" charset="0"/>
              <a:cs typeface="Segoe UI" panose="020B0502040204020203" pitchFamily="34" charset="0"/>
            </a:endParaRPr>
          </a:p>
          <a:p>
            <a:pPr marL="228600" marR="0" lvl="0" indent="-228600" algn="l" defTabSz="91440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Pct val="100000"/>
              <a:buFont typeface="Wingdings" panose="05000000000000000000" pitchFamily="2" charset="2"/>
              <a:buChar char="q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Lucida Sans Unicode" pitchFamily="32" charset="0"/>
                <a:cs typeface="Segoe UI" panose="020B0502040204020203" pitchFamily="34" charset="0"/>
              </a:rPr>
              <a:t> Full professor in Computer Science at ENSICAEN - FRANCE</a:t>
            </a:r>
          </a:p>
          <a:p>
            <a:pPr marL="228600" marR="0" lvl="0" indent="-228600" algn="l" defTabSz="91440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prstClr val="white"/>
              </a:buClr>
              <a:buSzPct val="100000"/>
              <a:buFont typeface="Wingdings" panose="05000000000000000000" pitchFamily="2" charset="2"/>
              <a:buChar char="q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Lucida Sans Unicode" pitchFamily="32" charset="0"/>
                <a:cs typeface="Segoe UI" panose="020B0502040204020203" pitchFamily="34" charset="0"/>
              </a:rPr>
              <a:t> Cybersecurity researcher in the GREYC research lab </a:t>
            </a:r>
          </a:p>
          <a:p>
            <a:pPr marL="685800" marR="0" lvl="1" indent="-228600" algn="l" defTabSz="91440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prstClr val="white"/>
              </a:buClr>
              <a:buSzPct val="100000"/>
              <a:buFont typeface="Wingdings" panose="05000000000000000000" pitchFamily="2" charset="2"/>
              <a:buChar char="ü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Lucida Sans Unicode" pitchFamily="32" charset="0"/>
                <a:cs typeface="Segoe UI" panose="020B0502040204020203" pitchFamily="34" charset="0"/>
              </a:rPr>
              <a:t>Biometrics (since 2005)</a:t>
            </a:r>
          </a:p>
          <a:p>
            <a:pPr marL="685800" marR="0" lvl="1" indent="-228600" algn="l" defTabSz="91440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prstClr val="white"/>
              </a:buClr>
              <a:buSzPct val="100000"/>
              <a:buFont typeface="Wingdings" panose="05000000000000000000" pitchFamily="2" charset="2"/>
              <a:buChar char="ü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Lucida Sans Unicode" pitchFamily="32" charset="0"/>
                <a:cs typeface="Segoe UI" panose="020B0502040204020203" pitchFamily="34" charset="0"/>
              </a:rPr>
              <a:t>Digital forensics (since 2021)</a:t>
            </a:r>
          </a:p>
          <a:p>
            <a:pPr lvl="0">
              <a:lnSpc>
                <a:spcPct val="110000"/>
              </a:lnSpc>
              <a:buClr>
                <a:prstClr val="white"/>
              </a:buClr>
              <a:buSzPct val="100000"/>
              <a:buFont typeface="Wingdings" panose="05000000000000000000" pitchFamily="2" charset="2"/>
              <a:buChar char="q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Lucida Sans Unicode" pitchFamily="32" charset="0"/>
                <a:cs typeface="Segoe UI" panose="020B0502040204020203" pitchFamily="34" charset="0"/>
              </a:rPr>
              <a:t> Reviewer in charge of the evaluation/monitoring </a:t>
            </a:r>
            <a:r>
              <a:rPr lang="en-US" sz="1800" noProof="0" dirty="0">
                <a:solidFill>
                  <a:prstClr val="white"/>
                </a:solidFill>
                <a:latin typeface="Segoe UI" panose="020B0502040204020203" pitchFamily="34" charset="0"/>
                <a:ea typeface="Lucida Sans Unicode" pitchFamily="32" charset="0"/>
                <a:cs typeface="Segoe UI" panose="020B0502040204020203" pitchFamily="34" charset="0"/>
              </a:rPr>
              <a:t>of the SERICS foundation (2022-2026)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Lucida Sans Unicode" pitchFamily="32" charset="0"/>
              <a:cs typeface="Segoe UI" panose="020B0502040204020203" pitchFamily="34" charset="0"/>
            </a:endParaRPr>
          </a:p>
          <a:p>
            <a:pPr marL="228600" marR="0" lvl="0" indent="-228600" algn="l" defTabSz="91440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631058"/>
              </a:buClr>
              <a:buSzPct val="70000"/>
              <a:buFont typeface="Lucida Grande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Lucida Sans Unicode" pitchFamily="32" charset="0"/>
              <a:cs typeface="Segoe UI" panose="020B0502040204020203" pitchFamily="34" charset="0"/>
            </a:endParaRPr>
          </a:p>
          <a:p>
            <a:pPr marL="228600" marR="0" lvl="0" indent="-228600" algn="l" defTabSz="91440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631058"/>
              </a:buClr>
              <a:buSzPct val="70000"/>
              <a:buFont typeface="Lucida Grande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Lucida Sans Unicode" pitchFamily="32" charset="0"/>
              <a:cs typeface="Segoe UI" panose="020B0502040204020203" pitchFamily="34" charset="0"/>
            </a:endParaRPr>
          </a:p>
          <a:p>
            <a:pPr marL="228600" marR="0" lvl="0" indent="-228600" algn="l" defTabSz="91440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631058"/>
              </a:buClr>
              <a:buSzPct val="70000"/>
              <a:buFont typeface="Lucida Grande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Lucida Sans Unicode" pitchFamily="32" charset="0"/>
              <a:cs typeface="Segoe UI" panose="020B0502040204020203" pitchFamily="34" charset="0"/>
            </a:endParaRPr>
          </a:p>
          <a:p>
            <a:pPr marL="228600" marR="0" lvl="0" indent="-228600" algn="l" defTabSz="91440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631058"/>
              </a:buClr>
              <a:buSzPct val="70000"/>
              <a:buFont typeface="Lucida Grande"/>
              <a:buChar char="▶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Lucida Sans Unicode" pitchFamily="32" charset="0"/>
              <a:cs typeface="Segoe UI" panose="020B0502040204020203" pitchFamily="34" charset="0"/>
            </a:endParaRPr>
          </a:p>
          <a:p>
            <a:pPr marL="0" marR="0" lvl="0" indent="0" algn="l" defTabSz="91440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631058"/>
              </a:buClr>
              <a:buSzPct val="70000"/>
              <a:buFont typeface="Lucida Grande"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Roboto"/>
              <a:cs typeface="Segoe UI" panose="020B0502040204020203" pitchFamily="34" charset="0"/>
            </a:endParaRPr>
          </a:p>
        </p:txBody>
      </p:sp>
      <p:pic>
        <p:nvPicPr>
          <p:cNvPr id="13" name="Google Shape;27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3817616" y="4755182"/>
            <a:ext cx="4366616" cy="1626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42" name="Picture 2" descr="springer boo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20" y="1340768"/>
            <a:ext cx="2971047" cy="44744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6201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 noProof="0" dirty="0"/>
              <a:t>PLAN</a:t>
            </a:r>
          </a:p>
        </p:txBody>
      </p:sp>
      <p:sp>
        <p:nvSpPr>
          <p:cNvPr id="10" name="Espace réservé du contenu 5"/>
          <p:cNvSpPr txBox="1">
            <a:spLocks/>
          </p:cNvSpPr>
          <p:nvPr/>
        </p:nvSpPr>
        <p:spPr>
          <a:xfrm>
            <a:off x="1199456" y="1988840"/>
            <a:ext cx="5167644" cy="3240360"/>
          </a:xfrm>
          <a:prstGeom prst="roundRect">
            <a:avLst/>
          </a:prstGeom>
          <a:solidFill>
            <a:srgbClr val="631058"/>
          </a:solidFill>
        </p:spPr>
        <p:txBody>
          <a:bodyPr>
            <a:noAutofit/>
          </a:bodyPr>
          <a:lstStyle>
            <a:lvl1pPr marL="228600" indent="-228600" algn="l" defTabSz="914400">
              <a:lnSpc>
                <a:spcPct val="90000"/>
              </a:lnSpc>
              <a:spcBef>
                <a:spcPts val="1000"/>
              </a:spcBef>
              <a:buClr>
                <a:srgbClr val="631058"/>
              </a:buClr>
              <a:buSzPct val="70000"/>
              <a:buFont typeface="Lucida Grande"/>
              <a:buChar char="▶"/>
              <a:defRPr sz="2800">
                <a:solidFill>
                  <a:schemeClr val="tx1"/>
                </a:solidFill>
                <a:latin typeface="Roboto"/>
                <a:ea typeface="Roboto"/>
                <a:cs typeface="+mn-cs"/>
              </a:defRPr>
            </a:lvl1pPr>
            <a:lvl2pPr marL="6858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93000"/>
              </a:lnSpc>
              <a:buFont typeface="Wingdings" charset="2"/>
              <a:buChar char="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Motivations</a:t>
            </a:r>
          </a:p>
          <a:p>
            <a:pPr>
              <a:lnSpc>
                <a:spcPct val="93000"/>
              </a:lnSpc>
              <a:spcBef>
                <a:spcPts val="5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1">
              <a:lnSpc>
                <a:spcPct val="93000"/>
              </a:lnSpc>
              <a:buFont typeface="Wingdings" charset="2"/>
              <a:buChar char="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Presentation &amp; injection attack</a:t>
            </a:r>
            <a:r>
              <a:rPr lang="en-US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(active) </a:t>
            </a: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1">
              <a:lnSpc>
                <a:spcPct val="93000"/>
              </a:lnSpc>
              <a:buFont typeface="Wingdings" charset="2"/>
              <a:buChar char="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1">
              <a:lnSpc>
                <a:spcPct val="93000"/>
              </a:lnSpc>
              <a:buFont typeface="Wingdings" charset="2"/>
              <a:buChar char="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Template attack</a:t>
            </a:r>
            <a:r>
              <a:rPr lang="en-US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(passive)</a:t>
            </a: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1">
              <a:lnSpc>
                <a:spcPct val="93000"/>
              </a:lnSpc>
              <a:buFont typeface="Wingdings" charset="2"/>
              <a:buChar char="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1">
              <a:lnSpc>
                <a:spcPct val="93000"/>
              </a:lnSpc>
              <a:buFont typeface="Wingdings" charset="2"/>
              <a:buChar char="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Backdoor &amp; adversarial attack</a:t>
            </a:r>
            <a:r>
              <a:rPr lang="en-US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(active)</a:t>
            </a: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1">
              <a:lnSpc>
                <a:spcPct val="93000"/>
              </a:lnSpc>
              <a:buFont typeface="Wingdings" charset="2"/>
              <a:buChar char="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1">
              <a:lnSpc>
                <a:spcPct val="93000"/>
              </a:lnSpc>
              <a:buFont typeface="Wingdings" charset="2"/>
              <a:buChar char="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Conclusion</a:t>
            </a:r>
          </a:p>
          <a:p>
            <a:pPr lvl="1">
              <a:lnSpc>
                <a:spcPct val="93000"/>
              </a:lnSpc>
              <a:buFont typeface="Wingdings" charset="2"/>
              <a:buChar char="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Imag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2104" y="1196752"/>
            <a:ext cx="4248472" cy="46720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1668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space réservé du contenu 16"/>
          <p:cNvSpPr>
            <a:spLocks noGrp="1"/>
          </p:cNvSpPr>
          <p:nvPr>
            <p:ph sz="quarter" idx="12"/>
          </p:nvPr>
        </p:nvSpPr>
        <p:spPr>
          <a:xfrm>
            <a:off x="6692630" y="2924634"/>
            <a:ext cx="4902740" cy="1986033"/>
          </a:xfrm>
        </p:spPr>
        <p:txBody>
          <a:bodyPr>
            <a:normAutofit/>
          </a:bodyPr>
          <a:lstStyle/>
          <a:p>
            <a:r>
              <a:rPr lang="en-US" noProof="0" dirty="0"/>
              <a:t>Automatic identification of an individual or verification of its identity by using </a:t>
            </a:r>
            <a:r>
              <a:rPr lang="en-US" sz="2100" spc="-1" noProof="0" dirty="0">
                <a:solidFill>
                  <a:srgbClr val="4ABBBF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morphological</a:t>
            </a:r>
            <a:r>
              <a:rPr lang="en-US" noProof="0" dirty="0"/>
              <a:t> or </a:t>
            </a:r>
            <a:r>
              <a:rPr lang="en-US" sz="2100" spc="-1" noProof="0" dirty="0">
                <a:solidFill>
                  <a:srgbClr val="4ABBBF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behavioral </a:t>
            </a:r>
            <a:r>
              <a:rPr lang="en-US" noProof="0" dirty="0"/>
              <a:t>characteristics</a:t>
            </a:r>
          </a:p>
          <a:p>
            <a:endParaRPr lang="en-US" noProof="0" dirty="0"/>
          </a:p>
        </p:txBody>
      </p:sp>
      <p:sp>
        <p:nvSpPr>
          <p:cNvPr id="16" name="Titr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>
                <a:solidFill>
                  <a:schemeClr val="accent1">
                    <a:lumMod val="50000"/>
                  </a:schemeClr>
                </a:solidFill>
              </a:rPr>
              <a:t>BIOMETRICS</a:t>
            </a:r>
          </a:p>
        </p:txBody>
      </p:sp>
      <p:pic>
        <p:nvPicPr>
          <p:cNvPr id="11" name="Imag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2104" y="5559044"/>
            <a:ext cx="894292" cy="894292"/>
          </a:xfrm>
          <a:prstGeom prst="rect">
            <a:avLst/>
          </a:prstGeom>
        </p:spPr>
      </p:pic>
      <p:pic>
        <p:nvPicPr>
          <p:cNvPr id="1026" name="Picture 2" descr="Résultat de recherche d'images pour &quot;unicaen logo&quot;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6480" y="5520521"/>
            <a:ext cx="1076831" cy="107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Image 6"/>
          <p:cNvPicPr/>
          <p:nvPr/>
        </p:nvPicPr>
        <p:blipFill>
          <a:blip r:embed="rId4"/>
          <a:stretch/>
        </p:blipFill>
        <p:spPr>
          <a:xfrm>
            <a:off x="6351120" y="187560"/>
            <a:ext cx="1924200" cy="1244160"/>
          </a:xfrm>
          <a:prstGeom prst="rect">
            <a:avLst/>
          </a:prstGeom>
          <a:ln>
            <a:noFill/>
          </a:ln>
        </p:spPr>
      </p:pic>
      <p:sp>
        <p:nvSpPr>
          <p:cNvPr id="2" name="Espace réservé pour une image  1"/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pic>
        <p:nvPicPr>
          <p:cNvPr id="9" name="Espace réservé pour une image  5"/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" r="6528"/>
          <a:stretch>
            <a:fillRect/>
          </a:stretch>
        </p:blipFill>
        <p:spPr>
          <a:xfrm>
            <a:off x="8313" y="0"/>
            <a:ext cx="5962338" cy="6597352"/>
          </a:xfrm>
        </p:spPr>
      </p:pic>
    </p:spTree>
    <p:extLst>
      <p:ext uri="{BB962C8B-B14F-4D97-AF65-F5344CB8AC3E}">
        <p14:creationId xmlns:p14="http://schemas.microsoft.com/office/powerpoint/2010/main" val="4143772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Unlock your phone with your EAR with sensor that turns body parts into  biometric password | Daily Mail Onli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232" y="3732073"/>
            <a:ext cx="4462516" cy="2702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re 1">
            <a:extLst>
              <a:ext uri="{FF2B5EF4-FFF2-40B4-BE49-F238E27FC236}">
                <a16:creationId xmlns:a16="http://schemas.microsoft.com/office/drawing/2014/main" id="{DB41B442-0D4D-4240-BFEB-20D2E78B2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APPLICATIONS</a:t>
            </a:r>
          </a:p>
        </p:txBody>
      </p:sp>
      <p:pic>
        <p:nvPicPr>
          <p:cNvPr id="1028" name="Picture 4" descr="Facial Recognition Will Change the Future of Border Security Syste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04" y="990909"/>
            <a:ext cx="3384376" cy="253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Imag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1448" y="630618"/>
            <a:ext cx="5303151" cy="2983022"/>
          </a:xfrm>
          <a:prstGeom prst="rect">
            <a:avLst/>
          </a:prstGeom>
        </p:spPr>
      </p:pic>
      <p:pic>
        <p:nvPicPr>
          <p:cNvPr id="3" name="Picture 4" descr="Touch ID scan Framer Freebie by Oleksandr Pronskyi on Dribbble">
            <a:extLst>
              <a:ext uri="{FF2B5EF4-FFF2-40B4-BE49-F238E27FC236}">
                <a16:creationId xmlns:a16="http://schemas.microsoft.com/office/drawing/2014/main" id="{832847A8-E49D-020C-1D4F-E6F4819BD8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64" r="31493"/>
          <a:stretch>
            <a:fillRect/>
          </a:stretch>
        </p:blipFill>
        <p:spPr bwMode="auto">
          <a:xfrm>
            <a:off x="9480376" y="1124744"/>
            <a:ext cx="2448272" cy="481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 3" descr="man stare to a phone with biometrics">
            <a:extLst>
              <a:ext uri="{FF2B5EF4-FFF2-40B4-BE49-F238E27FC236}">
                <a16:creationId xmlns:a16="http://schemas.microsoft.com/office/drawing/2014/main" id="{BCACF274-B1E0-6FA8-63D3-FF6C68AF2BF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1404"/>
          <a:stretch>
            <a:fillRect/>
          </a:stretch>
        </p:blipFill>
        <p:spPr>
          <a:xfrm>
            <a:off x="335360" y="3717032"/>
            <a:ext cx="4176464" cy="2655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847703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 noProof="0" dirty="0"/>
              <a:t>BIOMETRIC SYSTEM</a:t>
            </a: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003" y="764704"/>
            <a:ext cx="11414629" cy="381642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A4D10CE-C352-B8E2-5098-8AC67B33A46F}"/>
              </a:ext>
            </a:extLst>
          </p:cNvPr>
          <p:cNvSpPr/>
          <p:nvPr/>
        </p:nvSpPr>
        <p:spPr>
          <a:xfrm>
            <a:off x="407368" y="3749591"/>
            <a:ext cx="5256584" cy="9035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4545A6B0-2163-39B2-2223-168CD92331EC}"/>
              </a:ext>
            </a:extLst>
          </p:cNvPr>
          <p:cNvSpPr txBox="1"/>
          <p:nvPr/>
        </p:nvSpPr>
        <p:spPr>
          <a:xfrm>
            <a:off x="623392" y="4582580"/>
            <a:ext cx="60974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noProof="0" dirty="0">
                <a:latin typeface="Segoe UI" panose="020B0502040204020203" pitchFamily="34" charset="0"/>
                <a:cs typeface="Segoe UI" panose="020B0502040204020203" pitchFamily="34" charset="0"/>
              </a:rPr>
              <a:t>Artificial Intelligence</a:t>
            </a:r>
            <a:r>
              <a:rPr lang="en-US" noProof="0" dirty="0">
                <a:latin typeface="Segoe UI" panose="020B0502040204020203" pitchFamily="34" charset="0"/>
                <a:cs typeface="Segoe UI" panose="020B0502040204020203" pitchFamily="34" charset="0"/>
              </a:rPr>
              <a:t>, a key component: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noProof="0" dirty="0">
                <a:latin typeface="Segoe UI" panose="020B0502040204020203" pitchFamily="34" charset="0"/>
                <a:cs typeface="Segoe UI" panose="020B0502040204020203" pitchFamily="34" charset="0"/>
              </a:rPr>
              <a:t>Preprocessing (e.g. face detection)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noProof="0" dirty="0">
                <a:latin typeface="Segoe UI" panose="020B0502040204020203" pitchFamily="34" charset="0"/>
                <a:cs typeface="Segoe UI" panose="020B0502040204020203" pitchFamily="34" charset="0"/>
              </a:rPr>
              <a:t>Efficient feature extraction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noProof="0" dirty="0">
                <a:latin typeface="Segoe UI" panose="020B0502040204020203" pitchFamily="34" charset="0"/>
                <a:cs typeface="Segoe UI" panose="020B0502040204020203" pitchFamily="34" charset="0"/>
              </a:rPr>
              <a:t>Simple and fast comparison</a:t>
            </a:r>
            <a:endParaRPr lang="en-US" noProof="0" dirty="0"/>
          </a:p>
        </p:txBody>
      </p:sp>
      <p:pic>
        <p:nvPicPr>
          <p:cNvPr id="11" name="Enregistrement d’écran 10">
            <a:hlinkClick r:id="" action="ppaction://media"/>
            <a:extLst>
              <a:ext uri="{FF2B5EF4-FFF2-40B4-BE49-F238E27FC236}">
                <a16:creationId xmlns:a16="http://schemas.microsoft.com/office/drawing/2014/main" id="{0DC819FB-CDF1-BAF4-39A2-5E067C52D29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68306" y="4221088"/>
            <a:ext cx="2505099" cy="2110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621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28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 showWhenStopped="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ADB9A-0423-D381-6A1B-D414E32110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e 41">
            <a:extLst>
              <a:ext uri="{FF2B5EF4-FFF2-40B4-BE49-F238E27FC236}">
                <a16:creationId xmlns:a16="http://schemas.microsoft.com/office/drawing/2014/main" id="{D674AA51-B3E0-5B67-6CA6-E826F3F7AA46}"/>
              </a:ext>
            </a:extLst>
          </p:cNvPr>
          <p:cNvGrpSpPr/>
          <p:nvPr/>
        </p:nvGrpSpPr>
        <p:grpSpPr>
          <a:xfrm>
            <a:off x="176561" y="2314618"/>
            <a:ext cx="8120131" cy="1975418"/>
            <a:chOff x="294908" y="2443438"/>
            <a:chExt cx="8120131" cy="1975418"/>
          </a:xfrm>
        </p:grpSpPr>
        <p:pic>
          <p:nvPicPr>
            <p:cNvPr id="34" name="Image 33" descr="Une image contenant capture d’écran, Police, texte, Tracé&#10;&#10;Le contenu généré par l’IA peut être incorrect.">
              <a:extLst>
                <a:ext uri="{FF2B5EF4-FFF2-40B4-BE49-F238E27FC236}">
                  <a16:creationId xmlns:a16="http://schemas.microsoft.com/office/drawing/2014/main" id="{597A382B-D21C-84CA-1E3F-23CAC2E876E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4908" y="2443438"/>
              <a:ext cx="8012812" cy="1312506"/>
            </a:xfrm>
            <a:prstGeom prst="rect">
              <a:avLst/>
            </a:prstGeom>
          </p:spPr>
        </p:pic>
        <p:sp>
          <p:nvSpPr>
            <p:cNvPr id="36" name="ZoneTexte 35">
              <a:extLst>
                <a:ext uri="{FF2B5EF4-FFF2-40B4-BE49-F238E27FC236}">
                  <a16:creationId xmlns:a16="http://schemas.microsoft.com/office/drawing/2014/main" id="{F63A1C33-889E-ADDC-22C8-6DC9829BCCD9}"/>
                </a:ext>
              </a:extLst>
            </p:cNvPr>
            <p:cNvSpPr txBox="1"/>
            <p:nvPr/>
          </p:nvSpPr>
          <p:spPr>
            <a:xfrm>
              <a:off x="470584" y="3678922"/>
              <a:ext cx="957796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400" noProof="0" dirty="0">
                  <a:latin typeface="Segoe UI" panose="020B0502040204020203" pitchFamily="34" charset="0"/>
                  <a:cs typeface="Segoe UI" panose="020B0502040204020203" pitchFamily="34" charset="0"/>
                </a:rPr>
                <a:t>Biometric security</a:t>
              </a:r>
            </a:p>
          </p:txBody>
        </p:sp>
        <p:sp>
          <p:nvSpPr>
            <p:cNvPr id="37" name="ZoneTexte 36">
              <a:extLst>
                <a:ext uri="{FF2B5EF4-FFF2-40B4-BE49-F238E27FC236}">
                  <a16:creationId xmlns:a16="http://schemas.microsoft.com/office/drawing/2014/main" id="{A321CADC-32CD-93FB-3223-B4A1188E2E42}"/>
                </a:ext>
              </a:extLst>
            </p:cNvPr>
            <p:cNvSpPr txBox="1"/>
            <p:nvPr/>
          </p:nvSpPr>
          <p:spPr>
            <a:xfrm>
              <a:off x="1701629" y="3678922"/>
              <a:ext cx="1138079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400" noProof="0" dirty="0">
                  <a:latin typeface="Segoe UI" panose="020B0502040204020203" pitchFamily="34" charset="0"/>
                  <a:cs typeface="Segoe UI" panose="020B0502040204020203" pitchFamily="34" charset="0"/>
                </a:rPr>
                <a:t>Biometric component</a:t>
              </a:r>
            </a:p>
          </p:txBody>
        </p:sp>
        <p:sp>
          <p:nvSpPr>
            <p:cNvPr id="38" name="ZoneTexte 37">
              <a:extLst>
                <a:ext uri="{FF2B5EF4-FFF2-40B4-BE49-F238E27FC236}">
                  <a16:creationId xmlns:a16="http://schemas.microsoft.com/office/drawing/2014/main" id="{A8679242-9FEF-9E0B-E7D8-2B4C2E104702}"/>
                </a:ext>
              </a:extLst>
            </p:cNvPr>
            <p:cNvSpPr txBox="1"/>
            <p:nvPr/>
          </p:nvSpPr>
          <p:spPr>
            <a:xfrm>
              <a:off x="2999656" y="3678922"/>
              <a:ext cx="1173439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400" noProof="0" dirty="0">
                  <a:latin typeface="Segoe UI" panose="020B0502040204020203" pitchFamily="34" charset="0"/>
                  <a:cs typeface="Segoe UI" panose="020B0502040204020203" pitchFamily="34" charset="0"/>
                </a:rPr>
                <a:t>ISO 19795-1</a:t>
              </a:r>
            </a:p>
            <a:p>
              <a:r>
                <a:rPr lang="en-US" sz="1400" noProof="0" dirty="0">
                  <a:latin typeface="Segoe UI" panose="020B0502040204020203" pitchFamily="34" charset="0"/>
                  <a:cs typeface="Segoe UI" panose="020B0502040204020203" pitchFamily="34" charset="0"/>
                </a:rPr>
                <a:t>ISO 30107-3</a:t>
              </a:r>
            </a:p>
          </p:txBody>
        </p:sp>
        <p:sp>
          <p:nvSpPr>
            <p:cNvPr id="39" name="ZoneTexte 38">
              <a:extLst>
                <a:ext uri="{FF2B5EF4-FFF2-40B4-BE49-F238E27FC236}">
                  <a16:creationId xmlns:a16="http://schemas.microsoft.com/office/drawing/2014/main" id="{366DF17A-C366-2051-E181-4BB58428155E}"/>
                </a:ext>
              </a:extLst>
            </p:cNvPr>
            <p:cNvSpPr txBox="1"/>
            <p:nvPr/>
          </p:nvSpPr>
          <p:spPr>
            <a:xfrm>
              <a:off x="4341432" y="3680192"/>
              <a:ext cx="1440160" cy="7386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400" noProof="0" dirty="0">
                  <a:latin typeface="Segoe UI" panose="020B0502040204020203" pitchFamily="34" charset="0"/>
                  <a:cs typeface="Segoe UI" panose="020B0502040204020203" pitchFamily="34" charset="0"/>
                </a:rPr>
                <a:t>Biometric system on card</a:t>
              </a:r>
            </a:p>
            <a:p>
              <a:r>
                <a:rPr lang="en-US" sz="1400" noProof="0" dirty="0">
                  <a:latin typeface="Segoe UI" panose="020B0502040204020203" pitchFamily="34" charset="0"/>
                  <a:cs typeface="Segoe UI" panose="020B0502040204020203" pitchFamily="34" charset="0"/>
                </a:rPr>
                <a:t>(BSOC)</a:t>
              </a:r>
            </a:p>
          </p:txBody>
        </p:sp>
        <p:sp>
          <p:nvSpPr>
            <p:cNvPr id="40" name="ZoneTexte 39">
              <a:extLst>
                <a:ext uri="{FF2B5EF4-FFF2-40B4-BE49-F238E27FC236}">
                  <a16:creationId xmlns:a16="http://schemas.microsoft.com/office/drawing/2014/main" id="{F6C47302-28A3-1ACE-2564-0CA04B94BFE3}"/>
                </a:ext>
              </a:extLst>
            </p:cNvPr>
            <p:cNvSpPr txBox="1"/>
            <p:nvPr/>
          </p:nvSpPr>
          <p:spPr>
            <a:xfrm>
              <a:off x="5735960" y="3717032"/>
              <a:ext cx="1224136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400" noProof="0" dirty="0">
                  <a:latin typeface="Segoe UI" panose="020B0502040204020203" pitchFamily="34" charset="0"/>
                  <a:cs typeface="Segoe UI" panose="020B0502040204020203" pitchFamily="34" charset="0"/>
                </a:rPr>
                <a:t>NIST/NVLAP </a:t>
              </a:r>
            </a:p>
          </p:txBody>
        </p:sp>
        <p:sp>
          <p:nvSpPr>
            <p:cNvPr id="41" name="ZoneTexte 40">
              <a:extLst>
                <a:ext uri="{FF2B5EF4-FFF2-40B4-BE49-F238E27FC236}">
                  <a16:creationId xmlns:a16="http://schemas.microsoft.com/office/drawing/2014/main" id="{9DED90AC-031C-14CC-E35B-8B573469E395}"/>
                </a:ext>
              </a:extLst>
            </p:cNvPr>
            <p:cNvSpPr txBox="1"/>
            <p:nvPr/>
          </p:nvSpPr>
          <p:spPr>
            <a:xfrm>
              <a:off x="6974879" y="3674347"/>
              <a:ext cx="1440160" cy="7386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400" noProof="0" dirty="0">
                  <a:latin typeface="Segoe UI" panose="020B0502040204020203" pitchFamily="34" charset="0"/>
                  <a:cs typeface="Segoe UI" panose="020B0502040204020203" pitchFamily="34" charset="0"/>
                </a:rPr>
                <a:t>Biometric system on card</a:t>
              </a:r>
            </a:p>
            <a:p>
              <a:r>
                <a:rPr lang="en-US" sz="1400" noProof="0" dirty="0">
                  <a:latin typeface="Segoe UI" panose="020B0502040204020203" pitchFamily="34" charset="0"/>
                  <a:cs typeface="Segoe UI" panose="020B0502040204020203" pitchFamily="34" charset="0"/>
                </a:rPr>
                <a:t>(VBSS)</a:t>
              </a:r>
            </a:p>
          </p:txBody>
        </p:sp>
      </p:grpSp>
      <p:sp>
        <p:nvSpPr>
          <p:cNvPr id="7" name="Titre 1">
            <a:extLst>
              <a:ext uri="{FF2B5EF4-FFF2-40B4-BE49-F238E27FC236}">
                <a16:creationId xmlns:a16="http://schemas.microsoft.com/office/drawing/2014/main" id="{F4D8B30E-05F3-B38F-D626-5F3A81C56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CERTIFICATION</a:t>
            </a:r>
          </a:p>
        </p:txBody>
      </p:sp>
      <p:sp>
        <p:nvSpPr>
          <p:cNvPr id="4" name="Espace réservé du contenu 5">
            <a:extLst>
              <a:ext uri="{FF2B5EF4-FFF2-40B4-BE49-F238E27FC236}">
                <a16:creationId xmlns:a16="http://schemas.microsoft.com/office/drawing/2014/main" id="{DE63D906-F5C2-33AD-F0C8-F589DDCC9DA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73633" y="1268760"/>
            <a:ext cx="7431607" cy="686038"/>
          </a:xfrm>
          <a:prstGeom prst="roundRect">
            <a:avLst/>
          </a:prstGeom>
          <a:solidFill>
            <a:srgbClr val="631058"/>
          </a:solidFill>
        </p:spPr>
        <p:txBody>
          <a:bodyPr>
            <a:normAutofit/>
          </a:bodyPr>
          <a:lstStyle/>
          <a:p>
            <a:pPr marL="114300" indent="0">
              <a:lnSpc>
                <a:spcPct val="93000"/>
              </a:lnSpc>
              <a:spcBef>
                <a:spcPts val="5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product certification ensures that the system can be trusted to work accurately, even under challenging circumstances.</a:t>
            </a:r>
          </a:p>
        </p:txBody>
      </p:sp>
      <p:graphicFrame>
        <p:nvGraphicFramePr>
          <p:cNvPr id="5" name="Diagramme 4">
            <a:extLst>
              <a:ext uri="{FF2B5EF4-FFF2-40B4-BE49-F238E27FC236}">
                <a16:creationId xmlns:a16="http://schemas.microsoft.com/office/drawing/2014/main" id="{3184D7C1-79C4-CB6C-E27F-51F6365FE9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1579002"/>
              </p:ext>
            </p:extLst>
          </p:nvPr>
        </p:nvGraphicFramePr>
        <p:xfrm>
          <a:off x="8025433" y="1178685"/>
          <a:ext cx="397522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ZoneTexte 9">
            <a:extLst>
              <a:ext uri="{FF2B5EF4-FFF2-40B4-BE49-F238E27FC236}">
                <a16:creationId xmlns:a16="http://schemas.microsoft.com/office/drawing/2014/main" id="{DCBC0269-36A6-7E27-BE2C-1906B79BA103}"/>
              </a:ext>
            </a:extLst>
          </p:cNvPr>
          <p:cNvSpPr txBox="1"/>
          <p:nvPr/>
        </p:nvSpPr>
        <p:spPr>
          <a:xfrm>
            <a:off x="273633" y="4678157"/>
            <a:ext cx="7704856" cy="1409354"/>
          </a:xfrm>
          <a:prstGeom prst="roundRect">
            <a:avLst/>
          </a:prstGeom>
          <a:solidFill>
            <a:srgbClr val="631058"/>
          </a:solidFill>
        </p:spPr>
        <p:txBody>
          <a:bodyPr vert="horz" lIns="91440" tIns="45720" rIns="91440" bIns="45720" rtlCol="0">
            <a:noAutofit/>
          </a:bodyPr>
          <a:lstStyle>
            <a:lvl1pPr marL="114300" indent="0">
              <a:lnSpc>
                <a:spcPct val="93000"/>
              </a:lnSpc>
              <a:spcBef>
                <a:spcPts val="500"/>
              </a:spcBef>
              <a:buClr>
                <a:srgbClr val="631058"/>
              </a:buClr>
              <a:buSzPct val="70000"/>
              <a:buFont typeface="Wingdings" panose="05000000000000000000" pitchFamily="2" charset="2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bg1"/>
                </a:solidFill>
                <a:latin typeface="Segoe UI" panose="020B0502040204020203" pitchFamily="34" charset="0"/>
                <a:ea typeface="Roboto"/>
                <a:cs typeface="Segoe UI" panose="020B0502040204020203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/>
              <a:buChar char="•"/>
            </a:lvl9pPr>
          </a:lstStyle>
          <a:p>
            <a:pPr marL="457200" indent="-342900">
              <a:buClr>
                <a:srgbClr val="E5E5E5"/>
              </a:buClr>
              <a:buFont typeface="Wingdings" panose="05000000000000000000" pitchFamily="2" charset="2"/>
              <a:buChar char="q"/>
            </a:pPr>
            <a:r>
              <a:rPr lang="en-US" sz="1800" noProof="0" dirty="0"/>
              <a:t>Requirements defined by an international authority of stakeholders from industry, government, and subject matter experts ;</a:t>
            </a:r>
          </a:p>
          <a:p>
            <a:pPr marL="457200" indent="-342900">
              <a:buClr>
                <a:srgbClr val="E5E5E5"/>
              </a:buClr>
              <a:buFont typeface="Wingdings" panose="05000000000000000000" pitchFamily="2" charset="2"/>
              <a:buChar char="q"/>
            </a:pPr>
            <a:r>
              <a:rPr lang="en-US" sz="1800" noProof="0" dirty="0"/>
              <a:t>Tests done by an independent accredited laboratory ;</a:t>
            </a:r>
          </a:p>
          <a:p>
            <a:pPr marL="457200" indent="-342900">
              <a:buClr>
                <a:srgbClr val="E5E5E5"/>
              </a:buClr>
              <a:buFont typeface="Wingdings" panose="05000000000000000000" pitchFamily="2" charset="2"/>
              <a:buChar char="q"/>
            </a:pPr>
            <a:r>
              <a:rPr lang="en-US" sz="1800" noProof="0" dirty="0"/>
              <a:t>Attacks are useful for testing biometric systems.</a:t>
            </a:r>
          </a:p>
        </p:txBody>
      </p:sp>
      <p:pic>
        <p:nvPicPr>
          <p:cNvPr id="12" name="Graphique 11">
            <a:extLst>
              <a:ext uri="{FF2B5EF4-FFF2-40B4-BE49-F238E27FC236}">
                <a16:creationId xmlns:a16="http://schemas.microsoft.com/office/drawing/2014/main" id="{7D00796B-2F9B-AB99-31EA-A3A084497F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635013" y="4490148"/>
            <a:ext cx="637203" cy="561425"/>
          </a:xfrm>
          <a:prstGeom prst="rect">
            <a:avLst/>
          </a:prstGeom>
        </p:spPr>
      </p:pic>
      <p:pic>
        <p:nvPicPr>
          <p:cNvPr id="16" name="Image 15" descr="Une image contenant symbole, Police, cercle, logo&#10;&#10;Le contenu généré par l’IA peut être incorrect.">
            <a:extLst>
              <a:ext uri="{FF2B5EF4-FFF2-40B4-BE49-F238E27FC236}">
                <a16:creationId xmlns:a16="http://schemas.microsoft.com/office/drawing/2014/main" id="{2BB37D69-0A44-E915-319C-E438D6A1D69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8225388" y="5514172"/>
            <a:ext cx="574549" cy="430912"/>
          </a:xfrm>
          <a:prstGeom prst="rect">
            <a:avLst/>
          </a:prstGeom>
        </p:spPr>
      </p:pic>
      <p:pic>
        <p:nvPicPr>
          <p:cNvPr id="18" name="Image 17" descr="Une image contenant habits, masque, Masque, art&#10;&#10;Le contenu généré par l’IA peut être incorrect.">
            <a:extLst>
              <a:ext uri="{FF2B5EF4-FFF2-40B4-BE49-F238E27FC236}">
                <a16:creationId xmlns:a16="http://schemas.microsoft.com/office/drawing/2014/main" id="{F7EE0567-008C-FBD9-4E7C-9B60A40CDC1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8745049" y="3550700"/>
            <a:ext cx="664468" cy="664468"/>
          </a:xfrm>
          <a:prstGeom prst="rect">
            <a:avLst/>
          </a:prstGeom>
        </p:spPr>
      </p:pic>
      <p:pic>
        <p:nvPicPr>
          <p:cNvPr id="21" name="Image 20" descr="Une image contenant noir, obscurité&#10;&#10;Le contenu généré par l’IA peut être incorrect.">
            <a:extLst>
              <a:ext uri="{FF2B5EF4-FFF2-40B4-BE49-F238E27FC236}">
                <a16:creationId xmlns:a16="http://schemas.microsoft.com/office/drawing/2014/main" id="{95CAB95D-9053-648A-B24C-EC82261EF33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8629545" y="2629190"/>
            <a:ext cx="637203" cy="637203"/>
          </a:xfrm>
          <a:prstGeom prst="rect">
            <a:avLst/>
          </a:prstGeom>
        </p:spPr>
      </p:pic>
      <p:pic>
        <p:nvPicPr>
          <p:cNvPr id="32" name="Image 31" descr="Une image contenant diagramme, ligne, texte, Police&#10;&#10;Le contenu généré par l’IA peut être incorrect.">
            <a:extLst>
              <a:ext uri="{FF2B5EF4-FFF2-40B4-BE49-F238E27FC236}">
                <a16:creationId xmlns:a16="http://schemas.microsoft.com/office/drawing/2014/main" id="{75A72988-198D-02D8-FFEF-EDABA3B74952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214125" y="1870259"/>
            <a:ext cx="597074" cy="294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331010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73AB5960-D526-7F73-6C5E-C0400A94B1DE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80F65387-9AF4-7272-209C-2C56FB77FC1E}"/>
              </a:ext>
            </a:extLst>
          </p:cNvPr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 noProof="0" dirty="0"/>
              <a:t>THREAT MODEL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B3D5EE50-4212-2471-0455-7465441C40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03" y="764704"/>
            <a:ext cx="11414629" cy="381642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471961-75C4-0435-5134-5DC85CD48D17}"/>
              </a:ext>
            </a:extLst>
          </p:cNvPr>
          <p:cNvSpPr/>
          <p:nvPr/>
        </p:nvSpPr>
        <p:spPr>
          <a:xfrm>
            <a:off x="407368" y="3749591"/>
            <a:ext cx="5256584" cy="9035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16" name="Groupe 15">
            <a:extLst>
              <a:ext uri="{FF2B5EF4-FFF2-40B4-BE49-F238E27FC236}">
                <a16:creationId xmlns:a16="http://schemas.microsoft.com/office/drawing/2014/main" id="{3BFD9632-8811-D801-BA22-5FA3F71365EF}"/>
              </a:ext>
            </a:extLst>
          </p:cNvPr>
          <p:cNvGrpSpPr/>
          <p:nvPr/>
        </p:nvGrpSpPr>
        <p:grpSpPr>
          <a:xfrm>
            <a:off x="8093248" y="4814588"/>
            <a:ext cx="3888432" cy="1558261"/>
            <a:chOff x="7968209" y="4671061"/>
            <a:chExt cx="3888432" cy="1558261"/>
          </a:xfrm>
        </p:grpSpPr>
        <p:sp>
          <p:nvSpPr>
            <p:cNvPr id="6" name="Rectangle à coins arrondis 2">
              <a:extLst>
                <a:ext uri="{FF2B5EF4-FFF2-40B4-BE49-F238E27FC236}">
                  <a16:creationId xmlns:a16="http://schemas.microsoft.com/office/drawing/2014/main" id="{5C160ED5-53E0-EC66-8E8F-6F7B7D5A1F32}"/>
                </a:ext>
              </a:extLst>
            </p:cNvPr>
            <p:cNvSpPr/>
            <p:nvPr/>
          </p:nvSpPr>
          <p:spPr bwMode="auto">
            <a:xfrm>
              <a:off x="7968209" y="4941168"/>
              <a:ext cx="3888432" cy="1288154"/>
            </a:xfrm>
            <a:prstGeom prst="roundRect">
              <a:avLst/>
            </a:prstGeom>
            <a:solidFill>
              <a:srgbClr val="631058"/>
            </a:solidFill>
          </p:spPr>
          <p:txBody>
            <a:bodyPr wrap="square">
              <a:spAutoFit/>
            </a:bodyPr>
            <a:lstStyle/>
            <a:p>
              <a:pPr marL="0" lvl="1" algn="just">
                <a:lnSpc>
                  <a:spcPct val="87000"/>
                </a:lnSpc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Black box:</a:t>
              </a:r>
            </a:p>
            <a:p>
              <a:pPr marL="342900" lvl="1" indent="-342900" algn="just">
                <a:buFont typeface="Wingdings" panose="05000000000000000000" pitchFamily="2" charset="2"/>
                <a:buChar char="q"/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Access: </a:t>
              </a: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only decision</a:t>
              </a:r>
            </a:p>
            <a:p>
              <a:pPr marL="342900" lvl="1" indent="-342900" algn="just">
                <a:buFont typeface="Wingdings" panose="05000000000000000000" pitchFamily="2" charset="2"/>
                <a:buChar char="q"/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Realism: </a:t>
              </a: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yes (daily life)</a:t>
              </a:r>
            </a:p>
            <a:p>
              <a:pPr marL="342900" lvl="1" indent="-342900" algn="just">
                <a:buFont typeface="Wingdings" panose="05000000000000000000" pitchFamily="2" charset="2"/>
                <a:buChar char="q"/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Difficulty</a:t>
              </a: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: high </a:t>
              </a:r>
            </a:p>
          </p:txBody>
        </p:sp>
        <p:sp>
          <p:nvSpPr>
            <p:cNvPr id="9" name="Cube 8">
              <a:extLst>
                <a:ext uri="{FF2B5EF4-FFF2-40B4-BE49-F238E27FC236}">
                  <a16:creationId xmlns:a16="http://schemas.microsoft.com/office/drawing/2014/main" id="{47B7817D-3DFC-5F57-FF50-A2421591F870}"/>
                </a:ext>
              </a:extLst>
            </p:cNvPr>
            <p:cNvSpPr/>
            <p:nvPr/>
          </p:nvSpPr>
          <p:spPr>
            <a:xfrm>
              <a:off x="9605484" y="4671061"/>
              <a:ext cx="504056" cy="504056"/>
            </a:xfrm>
            <a:prstGeom prst="cub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e 14">
            <a:extLst>
              <a:ext uri="{FF2B5EF4-FFF2-40B4-BE49-F238E27FC236}">
                <a16:creationId xmlns:a16="http://schemas.microsoft.com/office/drawing/2014/main" id="{02956F22-CB3F-9929-4775-892CE4AFA9F9}"/>
              </a:ext>
            </a:extLst>
          </p:cNvPr>
          <p:cNvGrpSpPr/>
          <p:nvPr/>
        </p:nvGrpSpPr>
        <p:grpSpPr>
          <a:xfrm>
            <a:off x="4223792" y="4245355"/>
            <a:ext cx="3437428" cy="1869753"/>
            <a:chOff x="4400922" y="4329100"/>
            <a:chExt cx="3437428" cy="1869753"/>
          </a:xfrm>
        </p:grpSpPr>
        <p:sp>
          <p:nvSpPr>
            <p:cNvPr id="8" name="Rectangle à coins arrondis 2">
              <a:extLst>
                <a:ext uri="{FF2B5EF4-FFF2-40B4-BE49-F238E27FC236}">
                  <a16:creationId xmlns:a16="http://schemas.microsoft.com/office/drawing/2014/main" id="{AFA5F480-B22D-7F6A-54E3-DEA80F56FC3F}"/>
                </a:ext>
              </a:extLst>
            </p:cNvPr>
            <p:cNvSpPr/>
            <p:nvPr/>
          </p:nvSpPr>
          <p:spPr bwMode="auto">
            <a:xfrm>
              <a:off x="4400922" y="4604232"/>
              <a:ext cx="3437428" cy="1594621"/>
            </a:xfrm>
            <a:prstGeom prst="roundRect">
              <a:avLst/>
            </a:prstGeom>
            <a:solidFill>
              <a:srgbClr val="631058"/>
            </a:solidFill>
            <a:ln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pPr marL="0" lvl="1" algn="just">
                <a:lnSpc>
                  <a:spcPct val="87000"/>
                </a:lnSpc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Gray box:</a:t>
              </a:r>
            </a:p>
            <a:p>
              <a:pPr marL="342900" lvl="1" indent="-342900" algn="just">
                <a:buFont typeface="Wingdings" panose="05000000000000000000" pitchFamily="2" charset="2"/>
                <a:buChar char="q"/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Access: </a:t>
              </a: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few information (score, decision)</a:t>
              </a:r>
            </a:p>
            <a:p>
              <a:pPr marL="342900" lvl="1" indent="-342900" algn="just">
                <a:buFont typeface="Wingdings" panose="05000000000000000000" pitchFamily="2" charset="2"/>
                <a:buChar char="q"/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Realism: </a:t>
              </a: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yes (certification)</a:t>
              </a:r>
            </a:p>
            <a:p>
              <a:pPr marL="342900" lvl="1" indent="-342900" algn="just">
                <a:buFont typeface="Wingdings" panose="05000000000000000000" pitchFamily="2" charset="2"/>
                <a:buChar char="q"/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Difficulty</a:t>
              </a: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: average </a:t>
              </a:r>
            </a:p>
          </p:txBody>
        </p:sp>
        <p:sp>
          <p:nvSpPr>
            <p:cNvPr id="11" name="Cube 10">
              <a:extLst>
                <a:ext uri="{FF2B5EF4-FFF2-40B4-BE49-F238E27FC236}">
                  <a16:creationId xmlns:a16="http://schemas.microsoft.com/office/drawing/2014/main" id="{5DBBFC4D-D275-46E4-05FE-C012AFE5E542}"/>
                </a:ext>
              </a:extLst>
            </p:cNvPr>
            <p:cNvSpPr/>
            <p:nvPr/>
          </p:nvSpPr>
          <p:spPr>
            <a:xfrm>
              <a:off x="6023994" y="4329100"/>
              <a:ext cx="504056" cy="504056"/>
            </a:xfrm>
            <a:prstGeom prst="cub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4" name="Groupe 13">
            <a:extLst>
              <a:ext uri="{FF2B5EF4-FFF2-40B4-BE49-F238E27FC236}">
                <a16:creationId xmlns:a16="http://schemas.microsoft.com/office/drawing/2014/main" id="{4579CF40-F71E-8333-5066-28F22230E726}"/>
              </a:ext>
            </a:extLst>
          </p:cNvPr>
          <p:cNvGrpSpPr/>
          <p:nvPr/>
        </p:nvGrpSpPr>
        <p:grpSpPr>
          <a:xfrm>
            <a:off x="183515" y="3749591"/>
            <a:ext cx="3536221" cy="2461851"/>
            <a:chOff x="210320" y="3947067"/>
            <a:chExt cx="3536221" cy="2461851"/>
          </a:xfrm>
        </p:grpSpPr>
        <p:sp>
          <p:nvSpPr>
            <p:cNvPr id="3" name="Rectangle à coins arrondis 2">
              <a:extLst>
                <a:ext uri="{FF2B5EF4-FFF2-40B4-BE49-F238E27FC236}">
                  <a16:creationId xmlns:a16="http://schemas.microsoft.com/office/drawing/2014/main" id="{1F0187AB-76F3-DE14-4AFD-F2FE146C8D61}"/>
                </a:ext>
              </a:extLst>
            </p:cNvPr>
            <p:cNvSpPr/>
            <p:nvPr/>
          </p:nvSpPr>
          <p:spPr>
            <a:xfrm>
              <a:off x="210320" y="4201363"/>
              <a:ext cx="3536221" cy="2207555"/>
            </a:xfrm>
            <a:prstGeom prst="roundRect">
              <a:avLst/>
            </a:prstGeom>
            <a:solidFill>
              <a:srgbClr val="631058"/>
            </a:solidFill>
            <a:ln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pPr marL="0" lvl="1" algn="just">
                <a:lnSpc>
                  <a:spcPct val="87000"/>
                </a:lnSpc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White box:</a:t>
              </a:r>
            </a:p>
            <a:p>
              <a:pPr marL="342900" lvl="1" indent="-342900" algn="just">
                <a:buFont typeface="Wingdings" panose="05000000000000000000" pitchFamily="2" charset="2"/>
                <a:buChar char="q"/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Access: </a:t>
              </a: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everything (code, coefficients, score…)</a:t>
              </a:r>
            </a:p>
            <a:p>
              <a:pPr marL="342900" lvl="1" indent="-342900" algn="just">
                <a:buFont typeface="Wingdings" panose="05000000000000000000" pitchFamily="2" charset="2"/>
                <a:buChar char="q"/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Realism: </a:t>
              </a: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no (except If a BSP uses available deep models on Internet)</a:t>
              </a:r>
            </a:p>
            <a:p>
              <a:pPr marL="342900" lvl="1" indent="-342900" algn="just">
                <a:buFont typeface="Wingdings" panose="05000000000000000000" pitchFamily="2" charset="2"/>
                <a:buChar char="q"/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Difficulty</a:t>
              </a: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: easy </a:t>
              </a:r>
            </a:p>
          </p:txBody>
        </p:sp>
        <p:sp>
          <p:nvSpPr>
            <p:cNvPr id="13" name="Cube 12">
              <a:extLst>
                <a:ext uri="{FF2B5EF4-FFF2-40B4-BE49-F238E27FC236}">
                  <a16:creationId xmlns:a16="http://schemas.microsoft.com/office/drawing/2014/main" id="{88C4B038-B333-E6F0-9A3D-A91D6DC62EE3}"/>
                </a:ext>
              </a:extLst>
            </p:cNvPr>
            <p:cNvSpPr/>
            <p:nvPr/>
          </p:nvSpPr>
          <p:spPr>
            <a:xfrm>
              <a:off x="1911150" y="3947067"/>
              <a:ext cx="504056" cy="508591"/>
            </a:xfrm>
            <a:prstGeom prst="cube">
              <a:avLst/>
            </a:prstGeom>
            <a:solidFill>
              <a:srgbClr val="E5E5E5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60508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 noProof="0" dirty="0"/>
              <a:t>TRENDS IN BIOMETRICS</a:t>
            </a:r>
          </a:p>
        </p:txBody>
      </p:sp>
      <p:pic>
        <p:nvPicPr>
          <p:cNvPr id="2" name="Imag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21" y="1484784"/>
            <a:ext cx="12052951" cy="403244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19336" y="6093296"/>
            <a:ext cx="115932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rgbClr val="222222"/>
                </a:solidFill>
              </a:rPr>
              <a:t>Jain, A. K., Deb, D., &amp; Engelsma, J. J. (2021). Biometrics: Trust but verify. </a:t>
            </a:r>
            <a:r>
              <a:rPr lang="en-US" sz="1400" i="1" noProof="0" dirty="0">
                <a:solidFill>
                  <a:srgbClr val="222222"/>
                </a:solidFill>
              </a:rPr>
              <a:t>IEEE Transactions on Biometrics, Behavior, and Identity Science</a:t>
            </a:r>
            <a:r>
              <a:rPr lang="en-US" sz="1400" noProof="0" dirty="0">
                <a:solidFill>
                  <a:srgbClr val="222222"/>
                </a:solidFill>
              </a:rPr>
              <a:t>, </a:t>
            </a:r>
            <a:r>
              <a:rPr lang="en-US" sz="1400" i="1" noProof="0" dirty="0">
                <a:solidFill>
                  <a:srgbClr val="222222"/>
                </a:solidFill>
              </a:rPr>
              <a:t>4</a:t>
            </a:r>
            <a:r>
              <a:rPr lang="en-US" sz="1400" noProof="0" dirty="0">
                <a:solidFill>
                  <a:srgbClr val="222222"/>
                </a:solidFill>
              </a:rPr>
              <a:t>(3), 303-323.</a:t>
            </a:r>
            <a:endParaRPr lang="en-US" sz="1400" noProof="0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CBB27439-349F-B306-1A8B-93218303B9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096" y="764704"/>
            <a:ext cx="3022739" cy="3022739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C6A106BF-6ABC-F2C0-0C05-279F6EA724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223792" y="1439446"/>
            <a:ext cx="3933770" cy="3933770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8514F47D-3921-77E2-4156-FE07D6A0E9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976197" y="4258052"/>
            <a:ext cx="1835244" cy="1835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329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space réservé du contenu 16"/>
          <p:cNvSpPr>
            <a:spLocks noGrp="1"/>
          </p:cNvSpPr>
          <p:nvPr>
            <p:ph sz="quarter" idx="12"/>
          </p:nvPr>
        </p:nvSpPr>
        <p:spPr>
          <a:xfrm>
            <a:off x="7313220" y="2924944"/>
            <a:ext cx="3668974" cy="1986033"/>
          </a:xfrm>
        </p:spPr>
        <p:txBody>
          <a:bodyPr>
            <a:normAutofit/>
          </a:bodyPr>
          <a:lstStyle/>
          <a:p>
            <a:endParaRPr lang="en-US" noProof="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noProof="0" dirty="0">
                <a:latin typeface="Segoe UI" panose="020B0502040204020203" pitchFamily="34" charset="0"/>
                <a:cs typeface="Segoe UI" panose="020B0502040204020203" pitchFamily="34" charset="0"/>
              </a:rPr>
              <a:t>Avoiding the good functioning of a biometric system through the capture </a:t>
            </a:r>
          </a:p>
          <a:p>
            <a:endParaRPr lang="en-US" noProof="0" dirty="0"/>
          </a:p>
        </p:txBody>
      </p:sp>
      <p:sp>
        <p:nvSpPr>
          <p:cNvPr id="16" name="Titr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>
                <a:solidFill>
                  <a:schemeClr val="accent1">
                    <a:lumMod val="50000"/>
                  </a:schemeClr>
                </a:solidFill>
              </a:rPr>
              <a:t>PRESENTATION &amp; INJECTION ATTACKS</a:t>
            </a:r>
          </a:p>
        </p:txBody>
      </p:sp>
      <p:pic>
        <p:nvPicPr>
          <p:cNvPr id="11" name="Imag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2104" y="5559044"/>
            <a:ext cx="894292" cy="894292"/>
          </a:xfrm>
          <a:prstGeom prst="rect">
            <a:avLst/>
          </a:prstGeom>
        </p:spPr>
      </p:pic>
      <p:pic>
        <p:nvPicPr>
          <p:cNvPr id="1026" name="Picture 2" descr="Résultat de recherche d'images pour &quot;unicaen logo&quot;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6480" y="5445224"/>
            <a:ext cx="1076831" cy="107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Image 6"/>
          <p:cNvPicPr/>
          <p:nvPr/>
        </p:nvPicPr>
        <p:blipFill>
          <a:blip r:embed="rId4"/>
          <a:stretch/>
        </p:blipFill>
        <p:spPr>
          <a:xfrm>
            <a:off x="6351120" y="187560"/>
            <a:ext cx="1924200" cy="1244160"/>
          </a:xfrm>
          <a:prstGeom prst="rect">
            <a:avLst/>
          </a:prstGeom>
          <a:ln>
            <a:noFill/>
          </a:ln>
        </p:spPr>
      </p:pic>
      <p:sp>
        <p:nvSpPr>
          <p:cNvPr id="2" name="Espace réservé pour une image  1"/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Espace réservé pour une image  3"/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pic>
        <p:nvPicPr>
          <p:cNvPr id="4098" name="Picture 2" descr="Face Anti-Spoofing Techniques for Liveness Detection in Security Systems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21" r="7869"/>
          <a:stretch/>
        </p:blipFill>
        <p:spPr bwMode="auto">
          <a:xfrm>
            <a:off x="-1158" y="-12412"/>
            <a:ext cx="5963495" cy="6616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ube 4">
            <a:extLst>
              <a:ext uri="{FF2B5EF4-FFF2-40B4-BE49-F238E27FC236}">
                <a16:creationId xmlns:a16="http://schemas.microsoft.com/office/drawing/2014/main" id="{B971641A-4CD3-5C10-203E-E95D8C6D4AF0}"/>
              </a:ext>
            </a:extLst>
          </p:cNvPr>
          <p:cNvSpPr/>
          <p:nvPr/>
        </p:nvSpPr>
        <p:spPr>
          <a:xfrm>
            <a:off x="8832304" y="2786471"/>
            <a:ext cx="504056" cy="504056"/>
          </a:xfrm>
          <a:prstGeom prst="cub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23461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168A07-E245-DF06-9128-380A204790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 descr="Fichier:007 Logo.svg — Wikipédia">
            <a:extLst>
              <a:ext uri="{FF2B5EF4-FFF2-40B4-BE49-F238E27FC236}">
                <a16:creationId xmlns:a16="http://schemas.microsoft.com/office/drawing/2014/main" id="{31F18154-29FA-D7CB-4E7C-3B48476B27E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F3017A6D-319D-9135-2A16-4761B614E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PRESENTATION/INJECTION ATTACKS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AF0B94CD-94B5-B2F3-BC6A-9A7A6B9155A9}"/>
              </a:ext>
            </a:extLst>
          </p:cNvPr>
          <p:cNvSpPr txBox="1"/>
          <p:nvPr/>
        </p:nvSpPr>
        <p:spPr>
          <a:xfrm>
            <a:off x="7969690" y="5733256"/>
            <a:ext cx="424699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Günay Yılmaz, A., </a:t>
            </a:r>
            <a:r>
              <a:rPr lang="en-US" sz="1200" b="0" i="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Turhal</a:t>
            </a:r>
            <a:r>
              <a:rPr lang="en-US" sz="1200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U., &amp; Nabiyev, V. (2023). Face presentation attack detection performances of facial regions with multi-block LBP features. </a:t>
            </a:r>
            <a:r>
              <a:rPr lang="en-US" sz="1200" b="0" i="1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Multimedia Tools and Applications</a:t>
            </a:r>
            <a:r>
              <a:rPr lang="en-US" sz="1200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200" b="0" i="1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82</a:t>
            </a:r>
            <a:r>
              <a:rPr lang="en-US" sz="1200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(26), 40039-40063.</a:t>
            </a:r>
            <a:endParaRPr lang="en-US" sz="1200" noProof="0" dirty="0"/>
          </a:p>
        </p:txBody>
      </p:sp>
      <p:sp>
        <p:nvSpPr>
          <p:cNvPr id="4" name="Espace réservé du contenu 4">
            <a:extLst>
              <a:ext uri="{FF2B5EF4-FFF2-40B4-BE49-F238E27FC236}">
                <a16:creationId xmlns:a16="http://schemas.microsoft.com/office/drawing/2014/main" id="{882990E6-F013-0E2B-A3CC-DC018D2C35DF}"/>
              </a:ext>
            </a:extLst>
          </p:cNvPr>
          <p:cNvSpPr txBox="1">
            <a:spLocks/>
          </p:cNvSpPr>
          <p:nvPr/>
        </p:nvSpPr>
        <p:spPr bwMode="auto">
          <a:xfrm>
            <a:off x="8400256" y="2083118"/>
            <a:ext cx="3312368" cy="2858049"/>
          </a:xfrm>
          <a:prstGeom prst="roundRect">
            <a:avLst/>
          </a:prstGeom>
          <a:solidFill>
            <a:srgbClr val="631058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Two categories: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1600" b="1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Physical attack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Present to the sensor an altered content to the sensor.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1600" b="1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Digital attack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Altering the multimedia content with AI injected to the device or though a link.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6764D4DE-A6A2-0580-F0AE-EB34C52A08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0566" y="2795899"/>
            <a:ext cx="979272" cy="1425189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3F8AEBDF-695D-228D-6905-9A28D1EBFF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2237" y="3127945"/>
            <a:ext cx="2520263" cy="1100264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F399BDEB-0080-CD1C-6625-93B0DD64C1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2007" y="3559976"/>
            <a:ext cx="549599" cy="217283"/>
          </a:xfrm>
          <a:prstGeom prst="rect">
            <a:avLst/>
          </a:prstGeom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6D5783CE-F565-01A5-E843-DBCD76488A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657" y="2870520"/>
            <a:ext cx="812823" cy="1452499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AAE72918-EE1B-5376-7045-D519B87794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1880" y="3569435"/>
            <a:ext cx="549599" cy="217283"/>
          </a:xfrm>
          <a:prstGeom prst="rect">
            <a:avLst/>
          </a:prstGeom>
        </p:spPr>
      </p:pic>
      <p:pic>
        <p:nvPicPr>
          <p:cNvPr id="26" name="Image 25">
            <a:extLst>
              <a:ext uri="{FF2B5EF4-FFF2-40B4-BE49-F238E27FC236}">
                <a16:creationId xmlns:a16="http://schemas.microsoft.com/office/drawing/2014/main" id="{52AD9DDE-9B4E-250F-C4FE-BEF0AAA0BA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0336" y="3559975"/>
            <a:ext cx="549599" cy="217283"/>
          </a:xfrm>
          <a:prstGeom prst="rect">
            <a:avLst/>
          </a:prstGeom>
        </p:spPr>
      </p:pic>
      <p:grpSp>
        <p:nvGrpSpPr>
          <p:cNvPr id="32" name="Groupe 31">
            <a:extLst>
              <a:ext uri="{FF2B5EF4-FFF2-40B4-BE49-F238E27FC236}">
                <a16:creationId xmlns:a16="http://schemas.microsoft.com/office/drawing/2014/main" id="{E15A01BD-BFE6-2B8F-F062-F4B4E34A9477}"/>
              </a:ext>
            </a:extLst>
          </p:cNvPr>
          <p:cNvGrpSpPr/>
          <p:nvPr/>
        </p:nvGrpSpPr>
        <p:grpSpPr>
          <a:xfrm>
            <a:off x="607556" y="3738954"/>
            <a:ext cx="7021836" cy="2409800"/>
            <a:chOff x="607556" y="3738954"/>
            <a:chExt cx="7021836" cy="2409800"/>
          </a:xfrm>
        </p:grpSpPr>
        <p:pic>
          <p:nvPicPr>
            <p:cNvPr id="20" name="Image 19">
              <a:extLst>
                <a:ext uri="{FF2B5EF4-FFF2-40B4-BE49-F238E27FC236}">
                  <a16:creationId xmlns:a16="http://schemas.microsoft.com/office/drawing/2014/main" id="{44C6AEA8-D9FD-7BE2-CC1C-90398493DB4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07556" y="4537113"/>
              <a:ext cx="7021836" cy="1611641"/>
            </a:xfrm>
            <a:prstGeom prst="rect">
              <a:avLst/>
            </a:prstGeom>
          </p:spPr>
        </p:pic>
        <p:pic>
          <p:nvPicPr>
            <p:cNvPr id="28" name="Image 27">
              <a:extLst>
                <a:ext uri="{FF2B5EF4-FFF2-40B4-BE49-F238E27FC236}">
                  <a16:creationId xmlns:a16="http://schemas.microsoft.com/office/drawing/2014/main" id="{1471F02A-672E-BD11-56FE-F628B615B05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flipV="1">
              <a:off x="1523908" y="3738954"/>
              <a:ext cx="362001" cy="800212"/>
            </a:xfrm>
            <a:prstGeom prst="rect">
              <a:avLst/>
            </a:prstGeom>
          </p:spPr>
        </p:pic>
      </p:grpSp>
      <p:pic>
        <p:nvPicPr>
          <p:cNvPr id="29" name="Image 28" descr="Webcam : 33 mille images vectorielles de stock et images vectorielles |  Shutterstock">
            <a:extLst>
              <a:ext uri="{FF2B5EF4-FFF2-40B4-BE49-F238E27FC236}">
                <a16:creationId xmlns:a16="http://schemas.microsoft.com/office/drawing/2014/main" id="{8B155F08-399C-A75E-65C9-D8BF2BE81278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9249" b="27313"/>
          <a:stretch>
            <a:fillRect/>
          </a:stretch>
        </p:blipFill>
        <p:spPr>
          <a:xfrm>
            <a:off x="2004882" y="3258608"/>
            <a:ext cx="682678" cy="392871"/>
          </a:xfrm>
          <a:prstGeom prst="rect">
            <a:avLst/>
          </a:prstGeom>
        </p:spPr>
      </p:pic>
      <p:grpSp>
        <p:nvGrpSpPr>
          <p:cNvPr id="33" name="Groupe 32">
            <a:extLst>
              <a:ext uri="{FF2B5EF4-FFF2-40B4-BE49-F238E27FC236}">
                <a16:creationId xmlns:a16="http://schemas.microsoft.com/office/drawing/2014/main" id="{8F1C0147-8E38-AB12-EBA1-7004A60F0216}"/>
              </a:ext>
            </a:extLst>
          </p:cNvPr>
          <p:cNvGrpSpPr/>
          <p:nvPr/>
        </p:nvGrpSpPr>
        <p:grpSpPr>
          <a:xfrm>
            <a:off x="546972" y="1097279"/>
            <a:ext cx="7143005" cy="2411853"/>
            <a:chOff x="546972" y="1097279"/>
            <a:chExt cx="7143005" cy="2411853"/>
          </a:xfrm>
        </p:grpSpPr>
        <p:pic>
          <p:nvPicPr>
            <p:cNvPr id="18" name="Image 17">
              <a:extLst>
                <a:ext uri="{FF2B5EF4-FFF2-40B4-BE49-F238E27FC236}">
                  <a16:creationId xmlns:a16="http://schemas.microsoft.com/office/drawing/2014/main" id="{078463EF-3980-2BBF-990C-ACF89F5571B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546972" y="1097279"/>
              <a:ext cx="7143005" cy="1611641"/>
            </a:xfrm>
            <a:prstGeom prst="rect">
              <a:avLst/>
            </a:prstGeom>
          </p:spPr>
        </p:pic>
        <p:pic>
          <p:nvPicPr>
            <p:cNvPr id="31" name="Image 30">
              <a:extLst>
                <a:ext uri="{FF2B5EF4-FFF2-40B4-BE49-F238E27FC236}">
                  <a16:creationId xmlns:a16="http://schemas.microsoft.com/office/drawing/2014/main" id="{A5687C65-86FC-4E32-D5D9-E61959DEA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704272" y="2708920"/>
              <a:ext cx="362001" cy="800212"/>
            </a:xfrm>
            <a:prstGeom prst="rect">
              <a:avLst/>
            </a:prstGeom>
          </p:spPr>
        </p:pic>
      </p:grpSp>
      <p:sp>
        <p:nvSpPr>
          <p:cNvPr id="35" name="Cube 34">
            <a:extLst>
              <a:ext uri="{FF2B5EF4-FFF2-40B4-BE49-F238E27FC236}">
                <a16:creationId xmlns:a16="http://schemas.microsoft.com/office/drawing/2014/main" id="{8C8372AD-25C0-11CB-6FD5-6930DE94DC54}"/>
              </a:ext>
            </a:extLst>
          </p:cNvPr>
          <p:cNvSpPr/>
          <p:nvPr/>
        </p:nvSpPr>
        <p:spPr>
          <a:xfrm>
            <a:off x="9487814" y="188640"/>
            <a:ext cx="504056" cy="504056"/>
          </a:xfrm>
          <a:prstGeom prst="cub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9708211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à coins arrondis 2"/>
          <p:cNvSpPr/>
          <p:nvPr/>
        </p:nvSpPr>
        <p:spPr>
          <a:xfrm>
            <a:off x="307975" y="1174576"/>
            <a:ext cx="6768752" cy="2474152"/>
          </a:xfrm>
          <a:prstGeom prst="roundRect">
            <a:avLst/>
          </a:prstGeom>
          <a:solidFill>
            <a:srgbClr val="631058"/>
          </a:solidFill>
        </p:spPr>
        <p:txBody>
          <a:bodyPr wrap="square">
            <a:spAutoFit/>
          </a:bodyPr>
          <a:lstStyle/>
          <a:p>
            <a:pPr marL="0" lvl="1" algn="just">
              <a:lnSpc>
                <a:spcPct val="87000"/>
              </a:lnSpc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Definitions:</a:t>
            </a:r>
          </a:p>
          <a:p>
            <a:pPr marL="0" lvl="1" algn="just">
              <a:lnSpc>
                <a:spcPct val="87000"/>
              </a:lnSpc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b="1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Presentation attack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Presentation to the biometric capture subsystem with the goal of interfering with the operation of the biometric system 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Presentation Attack Instrument (PAI)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Biometric characteristic or object used in a presentation attack</a:t>
            </a:r>
          </a:p>
        </p:txBody>
      </p:sp>
      <p:sp>
        <p:nvSpPr>
          <p:cNvPr id="7" name="AutoShape 4" descr="Fichier:007 Logo.svg — Wikipédi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DB41B442-0D4D-4240-BFEB-20D2E78B2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PRESENTATION ATTACKS</a:t>
            </a:r>
          </a:p>
        </p:txBody>
      </p:sp>
      <p:sp>
        <p:nvSpPr>
          <p:cNvPr id="2" name="Espace réservé du contenu 4">
            <a:extLst>
              <a:ext uri="{FF2B5EF4-FFF2-40B4-BE49-F238E27FC236}">
                <a16:creationId xmlns:a16="http://schemas.microsoft.com/office/drawing/2014/main" id="{A671ED33-DCEE-892F-FC76-A23F6BA7D8FB}"/>
              </a:ext>
            </a:extLst>
          </p:cNvPr>
          <p:cNvSpPr txBox="1">
            <a:spLocks/>
          </p:cNvSpPr>
          <p:nvPr/>
        </p:nvSpPr>
        <p:spPr bwMode="auto">
          <a:xfrm>
            <a:off x="7372796" y="3684149"/>
            <a:ext cx="4432712" cy="2481155"/>
          </a:xfrm>
          <a:prstGeom prst="roundRect">
            <a:avLst/>
          </a:prstGeom>
          <a:solidFill>
            <a:srgbClr val="631058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Objectives: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1600" b="1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Identity concealer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Subversive biometric capture subject who attempts to avoid being matched to their own biometric reference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16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Identity impersonation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Attempt to be matched as another individual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2E044A60-8AB8-5F62-2DB8-39A030A44E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9690"/>
          <a:stretch/>
        </p:blipFill>
        <p:spPr>
          <a:xfrm>
            <a:off x="983432" y="4077072"/>
            <a:ext cx="2384828" cy="2002574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0BE5104E-0B78-B286-EA30-D5394BB4F2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062"/>
          <a:stretch/>
        </p:blipFill>
        <p:spPr>
          <a:xfrm>
            <a:off x="7465681" y="922260"/>
            <a:ext cx="4246943" cy="248115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9D27979-4BD6-386A-0A4E-DFA947AC99DD}"/>
              </a:ext>
            </a:extLst>
          </p:cNvPr>
          <p:cNvSpPr/>
          <p:nvPr/>
        </p:nvSpPr>
        <p:spPr>
          <a:xfrm>
            <a:off x="3564915" y="4415465"/>
            <a:ext cx="307808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noProof="0" dirty="0">
                <a:latin typeface="Segoe UI" panose="020B0502040204020203" pitchFamily="34" charset="0"/>
                <a:cs typeface="Segoe UI" panose="020B0502040204020203" pitchFamily="34" charset="0"/>
              </a:rPr>
              <a:t>James Bond movie </a:t>
            </a:r>
          </a:p>
          <a:p>
            <a:r>
              <a:rPr lang="en-US" noProof="0" dirty="0">
                <a:latin typeface="Segoe UI" panose="020B0502040204020203" pitchFamily="34" charset="0"/>
                <a:cs typeface="Segoe UI" panose="020B0502040204020203" pitchFamily="34" charset="0"/>
              </a:rPr>
              <a:t>Diamonds are forever (1971)</a:t>
            </a:r>
            <a:endParaRPr lang="en-US" noProof="0" dirty="0"/>
          </a:p>
        </p:txBody>
      </p:sp>
      <p:pic>
        <p:nvPicPr>
          <p:cNvPr id="12" name="Picture 8" descr="007 james bond par mark something | Téléchargez gratuitement un modèle STL  | Printables.com">
            <a:extLst>
              <a:ext uri="{FF2B5EF4-FFF2-40B4-BE49-F238E27FC236}">
                <a16:creationId xmlns:a16="http://schemas.microsoft.com/office/drawing/2014/main" id="{7BF850EC-4109-89CC-C226-31DD00508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626" y="5152108"/>
            <a:ext cx="2118330" cy="701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ube 4">
            <a:extLst>
              <a:ext uri="{FF2B5EF4-FFF2-40B4-BE49-F238E27FC236}">
                <a16:creationId xmlns:a16="http://schemas.microsoft.com/office/drawing/2014/main" id="{A73949BF-051C-8419-AB47-21EEB9BE73DD}"/>
              </a:ext>
            </a:extLst>
          </p:cNvPr>
          <p:cNvSpPr/>
          <p:nvPr/>
        </p:nvSpPr>
        <p:spPr>
          <a:xfrm>
            <a:off x="9487814" y="188640"/>
            <a:ext cx="504056" cy="504056"/>
          </a:xfrm>
          <a:prstGeom prst="cub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4543704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FCE2C3-87AF-59B0-E54D-AB18D5CB01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 descr="Fichier:007 Logo.svg — Wikipédia">
            <a:extLst>
              <a:ext uri="{FF2B5EF4-FFF2-40B4-BE49-F238E27FC236}">
                <a16:creationId xmlns:a16="http://schemas.microsoft.com/office/drawing/2014/main" id="{5BB4B391-10CD-0EA8-EFEC-6E0B9820A6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C2900182-7095-8182-9F47-24AE34D73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FACE PRESENTATION ATTACKS (1/3)</a:t>
            </a:r>
          </a:p>
        </p:txBody>
      </p:sp>
      <p:grpSp>
        <p:nvGrpSpPr>
          <p:cNvPr id="31" name="Groupe 30">
            <a:extLst>
              <a:ext uri="{FF2B5EF4-FFF2-40B4-BE49-F238E27FC236}">
                <a16:creationId xmlns:a16="http://schemas.microsoft.com/office/drawing/2014/main" id="{552302E6-B2C6-A9E8-305A-0FACF13EC065}"/>
              </a:ext>
            </a:extLst>
          </p:cNvPr>
          <p:cNvGrpSpPr/>
          <p:nvPr/>
        </p:nvGrpSpPr>
        <p:grpSpPr>
          <a:xfrm>
            <a:off x="7977110" y="1268760"/>
            <a:ext cx="3951538" cy="3066881"/>
            <a:chOff x="7941125" y="1892121"/>
            <a:chExt cx="3951538" cy="3066881"/>
          </a:xfrm>
        </p:grpSpPr>
        <p:pic>
          <p:nvPicPr>
            <p:cNvPr id="14" name="Image 13">
              <a:extLst>
                <a:ext uri="{FF2B5EF4-FFF2-40B4-BE49-F238E27FC236}">
                  <a16:creationId xmlns:a16="http://schemas.microsoft.com/office/drawing/2014/main" id="{D5FED966-E5A4-9851-00CA-18679A117DE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849" t="8516" r="63614" b="5443"/>
            <a:stretch/>
          </p:blipFill>
          <p:spPr>
            <a:xfrm>
              <a:off x="7941125" y="1892121"/>
              <a:ext cx="1665717" cy="2642970"/>
            </a:xfrm>
            <a:prstGeom prst="rect">
              <a:avLst/>
            </a:prstGeom>
          </p:spPr>
        </p:pic>
        <p:pic>
          <p:nvPicPr>
            <p:cNvPr id="15" name="Image 14">
              <a:extLst>
                <a:ext uri="{FF2B5EF4-FFF2-40B4-BE49-F238E27FC236}">
                  <a16:creationId xmlns:a16="http://schemas.microsoft.com/office/drawing/2014/main" id="{948030CD-F75D-7A20-D943-7642781BC08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9610" t="8607" r="23413"/>
            <a:stretch>
              <a:fillRect/>
            </a:stretch>
          </p:blipFill>
          <p:spPr>
            <a:xfrm>
              <a:off x="9845864" y="1892121"/>
              <a:ext cx="2046799" cy="2651543"/>
            </a:xfrm>
            <a:prstGeom prst="rect">
              <a:avLst/>
            </a:prstGeom>
          </p:spPr>
        </p:pic>
        <p:sp>
          <p:nvSpPr>
            <p:cNvPr id="25" name="ZoneTexte 11">
              <a:extLst>
                <a:ext uri="{FF2B5EF4-FFF2-40B4-BE49-F238E27FC236}">
                  <a16:creationId xmlns:a16="http://schemas.microsoft.com/office/drawing/2014/main" id="{AA07A7F4-2072-791C-F172-76FADCBF7D1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315648" y="4589670"/>
              <a:ext cx="294194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/>
            <a:p>
              <a:pPr algn="ctr" eaLnBrk="1" hangingPunct="1"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US" noProof="0" dirty="0"/>
                <a:t>Papercut mask</a:t>
              </a:r>
            </a:p>
          </p:txBody>
        </p:sp>
      </p:grpSp>
      <p:pic>
        <p:nvPicPr>
          <p:cNvPr id="28" name="Image 27" descr="Face presentation attack detection performances of facial regions with  multi-block LBP features | Multimedia Tools and Applications | Springer  Nature Link">
            <a:extLst>
              <a:ext uri="{FF2B5EF4-FFF2-40B4-BE49-F238E27FC236}">
                <a16:creationId xmlns:a16="http://schemas.microsoft.com/office/drawing/2014/main" id="{3E8ADBD3-C560-A464-9EEE-16DAFE4D794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9046"/>
          <a:stretch>
            <a:fillRect/>
          </a:stretch>
        </p:blipFill>
        <p:spPr>
          <a:xfrm>
            <a:off x="723503" y="1057275"/>
            <a:ext cx="6524625" cy="2157181"/>
          </a:xfrm>
          <a:prstGeom prst="rect">
            <a:avLst/>
          </a:prstGeom>
        </p:spPr>
      </p:pic>
      <p:sp>
        <p:nvSpPr>
          <p:cNvPr id="29" name="ZoneTexte 11">
            <a:extLst>
              <a:ext uri="{FF2B5EF4-FFF2-40B4-BE49-F238E27FC236}">
                <a16:creationId xmlns:a16="http://schemas.microsoft.com/office/drawing/2014/main" id="{A7C21F17-3D8C-B835-9138-24608C469C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842" y="3230580"/>
            <a:ext cx="294194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US" noProof="0" dirty="0"/>
              <a:t>Simple PAI </a:t>
            </a:r>
          </a:p>
        </p:txBody>
      </p:sp>
      <p:grpSp>
        <p:nvGrpSpPr>
          <p:cNvPr id="32" name="Groupe 31">
            <a:extLst>
              <a:ext uri="{FF2B5EF4-FFF2-40B4-BE49-F238E27FC236}">
                <a16:creationId xmlns:a16="http://schemas.microsoft.com/office/drawing/2014/main" id="{9540C028-7F71-E77B-E9D7-AB42B2971268}"/>
              </a:ext>
            </a:extLst>
          </p:cNvPr>
          <p:cNvGrpSpPr/>
          <p:nvPr/>
        </p:nvGrpSpPr>
        <p:grpSpPr>
          <a:xfrm>
            <a:off x="329400" y="3683136"/>
            <a:ext cx="7331025" cy="2833492"/>
            <a:chOff x="329400" y="3683136"/>
            <a:chExt cx="7331025" cy="2833492"/>
          </a:xfrm>
        </p:grpSpPr>
        <p:grpSp>
          <p:nvGrpSpPr>
            <p:cNvPr id="24" name="Groupe 23">
              <a:extLst>
                <a:ext uri="{FF2B5EF4-FFF2-40B4-BE49-F238E27FC236}">
                  <a16:creationId xmlns:a16="http://schemas.microsoft.com/office/drawing/2014/main" id="{169E4AF6-50BC-5496-93FB-1EA1ECDC8AD0}"/>
                </a:ext>
              </a:extLst>
            </p:cNvPr>
            <p:cNvGrpSpPr/>
            <p:nvPr/>
          </p:nvGrpSpPr>
          <p:grpSpPr>
            <a:xfrm>
              <a:off x="329400" y="3683136"/>
              <a:ext cx="7331025" cy="2439234"/>
              <a:chOff x="205135" y="1061774"/>
              <a:chExt cx="8665445" cy="2700890"/>
            </a:xfrm>
          </p:grpSpPr>
          <p:pic>
            <p:nvPicPr>
              <p:cNvPr id="3" name="Image 2">
                <a:extLst>
                  <a:ext uri="{FF2B5EF4-FFF2-40B4-BE49-F238E27FC236}">
                    <a16:creationId xmlns:a16="http://schemas.microsoft.com/office/drawing/2014/main" id="{32AE650D-DF46-7DB3-4314-B1717BD1458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0311"/>
              <a:stretch/>
            </p:blipFill>
            <p:spPr>
              <a:xfrm>
                <a:off x="2163367" y="1073818"/>
                <a:ext cx="2870446" cy="2688846"/>
              </a:xfrm>
              <a:prstGeom prst="rect">
                <a:avLst/>
              </a:prstGeom>
            </p:spPr>
          </p:pic>
          <p:pic>
            <p:nvPicPr>
              <p:cNvPr id="17" name="Image 16" descr="Melisandre">
                <a:extLst>
                  <a:ext uri="{FF2B5EF4-FFF2-40B4-BE49-F238E27FC236}">
                    <a16:creationId xmlns:a16="http://schemas.microsoft.com/office/drawing/2014/main" id="{5FE670C3-98B7-ECEA-8599-DBF50CC2F59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05135" y="1061774"/>
                <a:ext cx="1914094" cy="2688846"/>
              </a:xfrm>
              <a:prstGeom prst="rect">
                <a:avLst/>
              </a:prstGeom>
            </p:spPr>
          </p:pic>
          <p:pic>
            <p:nvPicPr>
              <p:cNvPr id="20" name="Image 19" descr="Brienne of Tarth">
                <a:extLst>
                  <a:ext uri="{FF2B5EF4-FFF2-40B4-BE49-F238E27FC236}">
                    <a16:creationId xmlns:a16="http://schemas.microsoft.com/office/drawing/2014/main" id="{224B1B8E-BDDF-CF6B-1EBD-CA5F9D979E0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095237" y="1073818"/>
                <a:ext cx="1914094" cy="2688846"/>
              </a:xfrm>
              <a:prstGeom prst="rect">
                <a:avLst/>
              </a:prstGeom>
            </p:spPr>
          </p:pic>
          <p:pic>
            <p:nvPicPr>
              <p:cNvPr id="22" name="Image 21" descr="Game of Thrones (Série télévisée 2011–2019) - IMDb">
                <a:extLst>
                  <a:ext uri="{FF2B5EF4-FFF2-40B4-BE49-F238E27FC236}">
                    <a16:creationId xmlns:a16="http://schemas.microsoft.com/office/drawing/2014/main" id="{A29FF949-6EF0-A6C8-8AE7-F6C9849BB54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083663" y="1073818"/>
                <a:ext cx="1786917" cy="2676802"/>
              </a:xfrm>
              <a:prstGeom prst="rect">
                <a:avLst/>
              </a:prstGeom>
            </p:spPr>
          </p:pic>
        </p:grpSp>
        <p:sp>
          <p:nvSpPr>
            <p:cNvPr id="30" name="ZoneTexte 11">
              <a:extLst>
                <a:ext uri="{FF2B5EF4-FFF2-40B4-BE49-F238E27FC236}">
                  <a16:creationId xmlns:a16="http://schemas.microsoft.com/office/drawing/2014/main" id="{DC46D7AC-5410-A1DA-7946-A8747195C47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48736" y="6147296"/>
              <a:ext cx="294194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/>
            <a:p>
              <a:pPr algn="ctr" eaLnBrk="1" hangingPunct="1"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US" noProof="0" dirty="0"/>
                <a:t>Makeup (@Paolo Ballesteros)</a:t>
              </a:r>
            </a:p>
          </p:txBody>
        </p:sp>
      </p:grpSp>
      <p:sp>
        <p:nvSpPr>
          <p:cNvPr id="33" name="ZoneTexte 32">
            <a:extLst>
              <a:ext uri="{FF2B5EF4-FFF2-40B4-BE49-F238E27FC236}">
                <a16:creationId xmlns:a16="http://schemas.microsoft.com/office/drawing/2014/main" id="{AAFAFA59-500A-0A93-8342-68A2D8C0A75C}"/>
              </a:ext>
            </a:extLst>
          </p:cNvPr>
          <p:cNvSpPr txBox="1"/>
          <p:nvPr/>
        </p:nvSpPr>
        <p:spPr>
          <a:xfrm>
            <a:off x="7824192" y="5733256"/>
            <a:ext cx="424699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Günay Yılmaz, A., </a:t>
            </a:r>
            <a:r>
              <a:rPr lang="en-US" sz="1200" b="0" i="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Turhal</a:t>
            </a:r>
            <a:r>
              <a:rPr lang="en-US" sz="1200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U., &amp; Nabiyev, V. (2023). Face presentation attack detection performances of facial regions with multi-block LBP features. </a:t>
            </a:r>
            <a:r>
              <a:rPr lang="en-US" sz="1200" b="0" i="1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Multimedia Tools and Applications</a:t>
            </a:r>
            <a:r>
              <a:rPr lang="en-US" sz="1200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200" b="0" i="1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82</a:t>
            </a:r>
            <a:r>
              <a:rPr lang="en-US" sz="1200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(26), 40039-40063.</a:t>
            </a:r>
            <a:endParaRPr lang="en-US" sz="1200" noProof="0" dirty="0"/>
          </a:p>
        </p:txBody>
      </p:sp>
      <p:sp>
        <p:nvSpPr>
          <p:cNvPr id="4" name="Cube 3">
            <a:extLst>
              <a:ext uri="{FF2B5EF4-FFF2-40B4-BE49-F238E27FC236}">
                <a16:creationId xmlns:a16="http://schemas.microsoft.com/office/drawing/2014/main" id="{FF4876E1-FCC1-8DAE-FDD8-BA7887685600}"/>
              </a:ext>
            </a:extLst>
          </p:cNvPr>
          <p:cNvSpPr/>
          <p:nvPr/>
        </p:nvSpPr>
        <p:spPr>
          <a:xfrm>
            <a:off x="9487814" y="188640"/>
            <a:ext cx="504056" cy="504056"/>
          </a:xfrm>
          <a:prstGeom prst="cub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B6ECD48E-CEE4-2D83-9135-1352F77C36C5}"/>
              </a:ext>
            </a:extLst>
          </p:cNvPr>
          <p:cNvSpPr txBox="1"/>
          <p:nvPr/>
        </p:nvSpPr>
        <p:spPr>
          <a:xfrm>
            <a:off x="9135594" y="4365104"/>
            <a:ext cx="15808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3200" b="1" dirty="0">
                <a:hlinkClick r:id="rId10"/>
              </a:rPr>
              <a:t>DEMO 1</a:t>
            </a:r>
            <a:endParaRPr lang="fr-FR" sz="3200" b="1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AD811D96-EEF1-149B-EDE3-68464C12A4DE}"/>
              </a:ext>
            </a:extLst>
          </p:cNvPr>
          <p:cNvSpPr txBox="1"/>
          <p:nvPr/>
        </p:nvSpPr>
        <p:spPr>
          <a:xfrm>
            <a:off x="9135819" y="5013176"/>
            <a:ext cx="15808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3200" b="1" dirty="0">
                <a:hlinkClick r:id="rId11"/>
              </a:rPr>
              <a:t>DEMO 2</a:t>
            </a:r>
            <a:endParaRPr lang="fr-FR" sz="3200" b="1" dirty="0"/>
          </a:p>
        </p:txBody>
      </p:sp>
    </p:spTree>
    <p:extLst>
      <p:ext uri="{BB962C8B-B14F-4D97-AF65-F5344CB8AC3E}">
        <p14:creationId xmlns:p14="http://schemas.microsoft.com/office/powerpoint/2010/main" val="40118990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329E14-FA99-EEFC-A798-BD182FA50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 descr="Fichier:007 Logo.svg — Wikipédia">
            <a:extLst>
              <a:ext uri="{FF2B5EF4-FFF2-40B4-BE49-F238E27FC236}">
                <a16:creationId xmlns:a16="http://schemas.microsoft.com/office/drawing/2014/main" id="{8538F303-51A4-3059-2073-99B9E12CD9E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grpSp>
        <p:nvGrpSpPr>
          <p:cNvPr id="16" name="Groupe 15">
            <a:extLst>
              <a:ext uri="{FF2B5EF4-FFF2-40B4-BE49-F238E27FC236}">
                <a16:creationId xmlns:a16="http://schemas.microsoft.com/office/drawing/2014/main" id="{C0495D64-09FB-5A34-16AD-9E0DAADE3BEB}"/>
              </a:ext>
            </a:extLst>
          </p:cNvPr>
          <p:cNvGrpSpPr/>
          <p:nvPr/>
        </p:nvGrpSpPr>
        <p:grpSpPr>
          <a:xfrm>
            <a:off x="1288513" y="1070520"/>
            <a:ext cx="4483497" cy="2767882"/>
            <a:chOff x="1288513" y="1070520"/>
            <a:chExt cx="4483497" cy="2767882"/>
          </a:xfrm>
        </p:grpSpPr>
        <p:sp>
          <p:nvSpPr>
            <p:cNvPr id="8" name="ZoneTexte 11">
              <a:extLst>
                <a:ext uri="{FF2B5EF4-FFF2-40B4-BE49-F238E27FC236}">
                  <a16:creationId xmlns:a16="http://schemas.microsoft.com/office/drawing/2014/main" id="{91B39673-C74B-EBAD-681B-FFDD8B3C45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59288" y="3469070"/>
              <a:ext cx="294194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/>
            <a:p>
              <a:pPr algn="ctr" eaLnBrk="1" hangingPunct="1"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US" noProof="0" dirty="0"/>
                <a:t>3D spoof (</a:t>
              </a:r>
              <a:r>
                <a:rPr lang="en-US" noProof="0" dirty="0" err="1"/>
                <a:t>FaceId</a:t>
              </a:r>
              <a:r>
                <a:rPr lang="en-US" noProof="0" dirty="0"/>
                <a:t> attack)</a:t>
              </a:r>
            </a:p>
          </p:txBody>
        </p:sp>
        <p:pic>
          <p:nvPicPr>
            <p:cNvPr id="9" name="Image 8">
              <a:extLst>
                <a:ext uri="{FF2B5EF4-FFF2-40B4-BE49-F238E27FC236}">
                  <a16:creationId xmlns:a16="http://schemas.microsoft.com/office/drawing/2014/main" id="{71651486-C00D-7BFD-720B-6166E9B4942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8513" y="1070520"/>
              <a:ext cx="4483497" cy="2349352"/>
            </a:xfrm>
            <a:prstGeom prst="rect">
              <a:avLst/>
            </a:prstGeom>
          </p:spPr>
        </p:pic>
      </p:grpSp>
      <p:grpSp>
        <p:nvGrpSpPr>
          <p:cNvPr id="2" name="Groupe 1">
            <a:extLst>
              <a:ext uri="{FF2B5EF4-FFF2-40B4-BE49-F238E27FC236}">
                <a16:creationId xmlns:a16="http://schemas.microsoft.com/office/drawing/2014/main" id="{75E17EAC-35DB-856F-C596-47D53BEFFBDF}"/>
              </a:ext>
            </a:extLst>
          </p:cNvPr>
          <p:cNvGrpSpPr/>
          <p:nvPr/>
        </p:nvGrpSpPr>
        <p:grpSpPr>
          <a:xfrm>
            <a:off x="6328670" y="1177221"/>
            <a:ext cx="5383954" cy="5132099"/>
            <a:chOff x="6463854" y="1097279"/>
            <a:chExt cx="5383954" cy="5132099"/>
          </a:xfrm>
        </p:grpSpPr>
        <p:pic>
          <p:nvPicPr>
            <p:cNvPr id="12" name="Image 11" descr="Une image contenant Visage humain, peau, capture d’écran&#10;&#10;Le contenu généré par l’IA peut être incorrect.">
              <a:extLst>
                <a:ext uri="{FF2B5EF4-FFF2-40B4-BE49-F238E27FC236}">
                  <a16:creationId xmlns:a16="http://schemas.microsoft.com/office/drawing/2014/main" id="{2A2C3978-03D2-D4B0-1D3D-392E89EF365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r="42747"/>
            <a:stretch>
              <a:fillRect/>
            </a:stretch>
          </p:blipFill>
          <p:spPr>
            <a:xfrm>
              <a:off x="6463854" y="1097279"/>
              <a:ext cx="5187318" cy="2553269"/>
            </a:xfrm>
            <a:prstGeom prst="rect">
              <a:avLst/>
            </a:prstGeom>
          </p:spPr>
        </p:pic>
        <p:pic>
          <p:nvPicPr>
            <p:cNvPr id="13" name="Image 12" descr="Une image contenant Visage humain, peau, capture d’écran&#10;&#10;Le contenu généré par l’IA peut être incorrect.">
              <a:extLst>
                <a:ext uri="{FF2B5EF4-FFF2-40B4-BE49-F238E27FC236}">
                  <a16:creationId xmlns:a16="http://schemas.microsoft.com/office/drawing/2014/main" id="{EE7EDC1E-F22C-12F8-0A21-481FFC7B3CA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57290"/>
            <a:stretch>
              <a:fillRect/>
            </a:stretch>
          </p:blipFill>
          <p:spPr>
            <a:xfrm>
              <a:off x="8328248" y="3645024"/>
              <a:ext cx="3322924" cy="2192538"/>
            </a:xfrm>
            <a:prstGeom prst="rect">
              <a:avLst/>
            </a:prstGeom>
          </p:spPr>
        </p:pic>
        <p:sp>
          <p:nvSpPr>
            <p:cNvPr id="21" name="ZoneTexte 20">
              <a:extLst>
                <a:ext uri="{FF2B5EF4-FFF2-40B4-BE49-F238E27FC236}">
                  <a16:creationId xmlns:a16="http://schemas.microsoft.com/office/drawing/2014/main" id="{9BEFDE35-67B8-F36F-035B-FB7DA5586577}"/>
                </a:ext>
              </a:extLst>
            </p:cNvPr>
            <p:cNvSpPr txBox="1"/>
            <p:nvPr/>
          </p:nvSpPr>
          <p:spPr>
            <a:xfrm>
              <a:off x="9336360" y="5860046"/>
              <a:ext cx="251144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noProof="0" dirty="0"/>
                <a:t>High quality mask</a:t>
              </a:r>
            </a:p>
          </p:txBody>
        </p:sp>
      </p:grpSp>
      <p:sp>
        <p:nvSpPr>
          <p:cNvPr id="5" name="Titre 1">
            <a:extLst>
              <a:ext uri="{FF2B5EF4-FFF2-40B4-BE49-F238E27FC236}">
                <a16:creationId xmlns:a16="http://schemas.microsoft.com/office/drawing/2014/main" id="{C0983DDE-D767-187C-1024-9708F40A6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FACE PRESENTATION ATTACKS (2/3)</a:t>
            </a:r>
          </a:p>
        </p:txBody>
      </p:sp>
      <p:grpSp>
        <p:nvGrpSpPr>
          <p:cNvPr id="19" name="Groupe 18">
            <a:extLst>
              <a:ext uri="{FF2B5EF4-FFF2-40B4-BE49-F238E27FC236}">
                <a16:creationId xmlns:a16="http://schemas.microsoft.com/office/drawing/2014/main" id="{EDBD4D72-BD9A-48A3-A923-BC41BA68B2E0}"/>
              </a:ext>
            </a:extLst>
          </p:cNvPr>
          <p:cNvGrpSpPr/>
          <p:nvPr/>
        </p:nvGrpSpPr>
        <p:grpSpPr>
          <a:xfrm>
            <a:off x="801160" y="3984651"/>
            <a:ext cx="6518976" cy="2468685"/>
            <a:chOff x="297104" y="3984651"/>
            <a:chExt cx="6446967" cy="2476280"/>
          </a:xfrm>
        </p:grpSpPr>
        <p:grpSp>
          <p:nvGrpSpPr>
            <p:cNvPr id="15" name="Groupe 14">
              <a:extLst>
                <a:ext uri="{FF2B5EF4-FFF2-40B4-BE49-F238E27FC236}">
                  <a16:creationId xmlns:a16="http://schemas.microsoft.com/office/drawing/2014/main" id="{2B75EE22-55DC-89CD-AD4C-8278F1E66C49}"/>
                </a:ext>
              </a:extLst>
            </p:cNvPr>
            <p:cNvGrpSpPr/>
            <p:nvPr/>
          </p:nvGrpSpPr>
          <p:grpSpPr>
            <a:xfrm>
              <a:off x="473877" y="3984651"/>
              <a:ext cx="6196545" cy="2111403"/>
              <a:chOff x="722006" y="4005064"/>
              <a:chExt cx="6196545" cy="2111403"/>
            </a:xfrm>
          </p:grpSpPr>
          <p:pic>
            <p:nvPicPr>
              <p:cNvPr id="4" name="Image 3">
                <a:extLst>
                  <a:ext uri="{FF2B5EF4-FFF2-40B4-BE49-F238E27FC236}">
                    <a16:creationId xmlns:a16="http://schemas.microsoft.com/office/drawing/2014/main" id="{A074E2DB-CA56-5A1F-C650-5C5254D320B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 r="63061" b="58650"/>
              <a:stretch>
                <a:fillRect/>
              </a:stretch>
            </p:blipFill>
            <p:spPr>
              <a:xfrm>
                <a:off x="722006" y="4005064"/>
                <a:ext cx="1467545" cy="2111403"/>
              </a:xfrm>
              <a:prstGeom prst="rect">
                <a:avLst/>
              </a:prstGeom>
            </p:spPr>
          </p:pic>
          <p:pic>
            <p:nvPicPr>
              <p:cNvPr id="10" name="Image 9">
                <a:extLst>
                  <a:ext uri="{FF2B5EF4-FFF2-40B4-BE49-F238E27FC236}">
                    <a16:creationId xmlns:a16="http://schemas.microsoft.com/office/drawing/2014/main" id="{0FA2DBBE-6365-4B86-B880-9524F402A67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 l="59778" t="57232" r="4313" b="5537"/>
              <a:stretch>
                <a:fillRect/>
              </a:stretch>
            </p:blipFill>
            <p:spPr>
              <a:xfrm>
                <a:off x="3956932" y="4025130"/>
                <a:ext cx="1530653" cy="2039776"/>
              </a:xfrm>
              <a:prstGeom prst="rect">
                <a:avLst/>
              </a:prstGeom>
            </p:spPr>
          </p:pic>
          <p:pic>
            <p:nvPicPr>
              <p:cNvPr id="11" name="Image 10">
                <a:extLst>
                  <a:ext uri="{FF2B5EF4-FFF2-40B4-BE49-F238E27FC236}">
                    <a16:creationId xmlns:a16="http://schemas.microsoft.com/office/drawing/2014/main" id="{BE8F8868-085F-7B8B-49F7-BDA8C84A084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 l="61663" t="2250" r="3824" b="62718"/>
              <a:stretch>
                <a:fillRect/>
              </a:stretch>
            </p:blipFill>
            <p:spPr>
              <a:xfrm>
                <a:off x="2282121" y="4033824"/>
                <a:ext cx="1563613" cy="2039775"/>
              </a:xfrm>
              <a:prstGeom prst="rect">
                <a:avLst/>
              </a:prstGeom>
            </p:spPr>
          </p:pic>
          <p:pic>
            <p:nvPicPr>
              <p:cNvPr id="14" name="Image 13">
                <a:extLst>
                  <a:ext uri="{FF2B5EF4-FFF2-40B4-BE49-F238E27FC236}">
                    <a16:creationId xmlns:a16="http://schemas.microsoft.com/office/drawing/2014/main" id="{C97E4FA6-0AC4-187E-F970-2187E43719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 l="1706" t="56894" r="67395" b="5306"/>
              <a:stretch>
                <a:fillRect/>
              </a:stretch>
            </p:blipFill>
            <p:spPr>
              <a:xfrm>
                <a:off x="5626743" y="4033824"/>
                <a:ext cx="1291808" cy="2031082"/>
              </a:xfrm>
              <a:prstGeom prst="rect">
                <a:avLst/>
              </a:prstGeom>
            </p:spPr>
          </p:pic>
        </p:grpSp>
        <p:sp>
          <p:nvSpPr>
            <p:cNvPr id="18" name="ZoneTexte 17">
              <a:extLst>
                <a:ext uri="{FF2B5EF4-FFF2-40B4-BE49-F238E27FC236}">
                  <a16:creationId xmlns:a16="http://schemas.microsoft.com/office/drawing/2014/main" id="{C73B1AE1-C8E6-96B2-59B4-1A41593651BB}"/>
                </a:ext>
              </a:extLst>
            </p:cNvPr>
            <p:cNvSpPr txBox="1"/>
            <p:nvPr/>
          </p:nvSpPr>
          <p:spPr>
            <a:xfrm>
              <a:off x="297104" y="6091599"/>
              <a:ext cx="644696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1" hangingPunct="1"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1881188" algn="l"/>
                </a:tabLst>
              </a:pPr>
              <a:r>
                <a:rPr lang="en-US" noProof="0" dirty="0"/>
                <a:t>	3D scan		papercut             PVC (artist) </a:t>
              </a:r>
            </a:p>
          </p:txBody>
        </p:sp>
      </p:grpSp>
      <p:sp>
        <p:nvSpPr>
          <p:cNvPr id="6" name="Cube 5">
            <a:extLst>
              <a:ext uri="{FF2B5EF4-FFF2-40B4-BE49-F238E27FC236}">
                <a16:creationId xmlns:a16="http://schemas.microsoft.com/office/drawing/2014/main" id="{ACE9A9B7-4A1B-18B1-D8BE-2ADCAEAECD86}"/>
              </a:ext>
            </a:extLst>
          </p:cNvPr>
          <p:cNvSpPr/>
          <p:nvPr/>
        </p:nvSpPr>
        <p:spPr>
          <a:xfrm>
            <a:off x="9487814" y="188640"/>
            <a:ext cx="504056" cy="504056"/>
          </a:xfrm>
          <a:prstGeom prst="cub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18506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75A55A-64B2-AFFD-D646-3A5A77FBC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 descr="Fichier:007 Logo.svg — Wikipédia">
            <a:extLst>
              <a:ext uri="{FF2B5EF4-FFF2-40B4-BE49-F238E27FC236}">
                <a16:creationId xmlns:a16="http://schemas.microsoft.com/office/drawing/2014/main" id="{1D0B749F-FDFB-530A-E125-6326AB8232B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5" name="Titre 1">
            <a:extLst>
              <a:ext uri="{FF2B5EF4-FFF2-40B4-BE49-F238E27FC236}">
                <a16:creationId xmlns:a16="http://schemas.microsoft.com/office/drawing/2014/main" id="{E66DB35A-4B7E-4D82-D2BB-2068B0A42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FACE PRESENTATION ATTACKS (3/3)</a:t>
            </a:r>
          </a:p>
        </p:txBody>
      </p:sp>
      <p:grpSp>
        <p:nvGrpSpPr>
          <p:cNvPr id="11" name="Groupe 10">
            <a:extLst>
              <a:ext uri="{FF2B5EF4-FFF2-40B4-BE49-F238E27FC236}">
                <a16:creationId xmlns:a16="http://schemas.microsoft.com/office/drawing/2014/main" id="{79207913-AAB2-7EB8-F2A1-E32CA4D32448}"/>
              </a:ext>
            </a:extLst>
          </p:cNvPr>
          <p:cNvGrpSpPr/>
          <p:nvPr/>
        </p:nvGrpSpPr>
        <p:grpSpPr>
          <a:xfrm>
            <a:off x="8904312" y="1556792"/>
            <a:ext cx="3057804" cy="3297368"/>
            <a:chOff x="8917788" y="1988839"/>
            <a:chExt cx="3057804" cy="3297368"/>
          </a:xfrm>
        </p:grpSpPr>
        <p:pic>
          <p:nvPicPr>
            <p:cNvPr id="3" name="Image 2">
              <a:extLst>
                <a:ext uri="{FF2B5EF4-FFF2-40B4-BE49-F238E27FC236}">
                  <a16:creationId xmlns:a16="http://schemas.microsoft.com/office/drawing/2014/main" id="{8579CD29-7E29-8465-2F92-AF0BABE896E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artisticMarker/>
                      </a14:imgEffect>
                    </a14:imgLayer>
                  </a14:imgProps>
                </a:ext>
              </a:extLst>
            </a:blip>
            <a:srcRect l="-1914" t="7065" r="1914" b="21802"/>
            <a:stretch>
              <a:fillRect/>
            </a:stretch>
          </p:blipFill>
          <p:spPr>
            <a:xfrm>
              <a:off x="8917788" y="1988839"/>
              <a:ext cx="3057804" cy="2900145"/>
            </a:xfrm>
            <a:prstGeom prst="rect">
              <a:avLst/>
            </a:prstGeom>
          </p:spPr>
        </p:pic>
        <p:sp>
          <p:nvSpPr>
            <p:cNvPr id="6" name="ZoneTexte 5">
              <a:extLst>
                <a:ext uri="{FF2B5EF4-FFF2-40B4-BE49-F238E27FC236}">
                  <a16:creationId xmlns:a16="http://schemas.microsoft.com/office/drawing/2014/main" id="{96F25A94-8099-8FC9-B096-04EE667EF768}"/>
                </a:ext>
              </a:extLst>
            </p:cNvPr>
            <p:cNvSpPr txBox="1"/>
            <p:nvPr/>
          </p:nvSpPr>
          <p:spPr>
            <a:xfrm>
              <a:off x="9709876" y="4916875"/>
              <a:ext cx="1896552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800" noProof="0" dirty="0"/>
                <a:t>Deceased person</a:t>
              </a:r>
              <a:endParaRPr lang="en-US" noProof="0" dirty="0"/>
            </a:p>
          </p:txBody>
        </p:sp>
      </p:grpSp>
      <p:pic>
        <p:nvPicPr>
          <p:cNvPr id="10" name="Traduction ITASEC">
            <a:hlinkClick r:id="" action="ppaction://media"/>
            <a:extLst>
              <a:ext uri="{FF2B5EF4-FFF2-40B4-BE49-F238E27FC236}">
                <a16:creationId xmlns:a16="http://schemas.microsoft.com/office/drawing/2014/main" id="{534911A1-A635-D37A-CFB0-4D9F6A6464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9336" y="1556792"/>
            <a:ext cx="8690864" cy="4077072"/>
          </a:xfrm>
          <a:prstGeom prst="rect">
            <a:avLst/>
          </a:prstGeom>
        </p:spPr>
      </p:pic>
      <p:pic>
        <p:nvPicPr>
          <p:cNvPr id="13" name="Picture 2">
            <a:extLst>
              <a:ext uri="{FF2B5EF4-FFF2-40B4-BE49-F238E27FC236}">
                <a16:creationId xmlns:a16="http://schemas.microsoft.com/office/drawing/2014/main" id="{B04A3D4E-D493-230C-C810-5DC1B8B33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6440" y="5013176"/>
            <a:ext cx="126981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ube 3">
            <a:extLst>
              <a:ext uri="{FF2B5EF4-FFF2-40B4-BE49-F238E27FC236}">
                <a16:creationId xmlns:a16="http://schemas.microsoft.com/office/drawing/2014/main" id="{09AFA8EE-BF26-92EB-F381-DAEDB39EE812}"/>
              </a:ext>
            </a:extLst>
          </p:cNvPr>
          <p:cNvSpPr/>
          <p:nvPr/>
        </p:nvSpPr>
        <p:spPr>
          <a:xfrm>
            <a:off x="9487814" y="188640"/>
            <a:ext cx="504056" cy="504056"/>
          </a:xfrm>
          <a:prstGeom prst="cub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873742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03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100000">
                <p:cTn id="16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75A55A-64B2-AFFD-D646-3A5A77FBC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 descr="Fichier:007 Logo.svg — Wikipédia">
            <a:extLst>
              <a:ext uri="{FF2B5EF4-FFF2-40B4-BE49-F238E27FC236}">
                <a16:creationId xmlns:a16="http://schemas.microsoft.com/office/drawing/2014/main" id="{1D0B749F-FDFB-530A-E125-6326AB8232B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5" name="Titre 1">
            <a:extLst>
              <a:ext uri="{FF2B5EF4-FFF2-40B4-BE49-F238E27FC236}">
                <a16:creationId xmlns:a16="http://schemas.microsoft.com/office/drawing/2014/main" id="{E66DB35A-4B7E-4D82-D2BB-2068B0A42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COUNTERMEASURE - PAD</a:t>
            </a:r>
          </a:p>
        </p:txBody>
      </p:sp>
      <p:pic>
        <p:nvPicPr>
          <p:cNvPr id="15" name="Image 14">
            <a:extLst>
              <a:ext uri="{FF2B5EF4-FFF2-40B4-BE49-F238E27FC236}">
                <a16:creationId xmlns:a16="http://schemas.microsoft.com/office/drawing/2014/main" id="{54949474-7DC1-9392-D43A-A9400A18A3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3712" y="3429000"/>
            <a:ext cx="8554202" cy="2880320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F91B8DAA-AE21-79DD-62FE-432DA59783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904" y="1658620"/>
            <a:ext cx="2992888" cy="3175753"/>
          </a:xfrm>
          <a:prstGeom prst="rect">
            <a:avLst/>
          </a:prstGeom>
        </p:spPr>
      </p:pic>
      <p:sp>
        <p:nvSpPr>
          <p:cNvPr id="19" name="ZoneTexte 18">
            <a:extLst>
              <a:ext uri="{FF2B5EF4-FFF2-40B4-BE49-F238E27FC236}">
                <a16:creationId xmlns:a16="http://schemas.microsoft.com/office/drawing/2014/main" id="{FEAAD072-5855-E785-4E35-CFF7B894DDBA}"/>
              </a:ext>
            </a:extLst>
          </p:cNvPr>
          <p:cNvSpPr txBox="1"/>
          <p:nvPr/>
        </p:nvSpPr>
        <p:spPr>
          <a:xfrm>
            <a:off x="72008" y="5619615"/>
            <a:ext cx="3431704" cy="842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75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George, A., </a:t>
            </a:r>
            <a:r>
              <a:rPr lang="en-US" sz="975" b="0" i="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Mostaani</a:t>
            </a:r>
            <a:r>
              <a:rPr lang="en-US" sz="975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Z., </a:t>
            </a:r>
            <a:r>
              <a:rPr lang="en-US" sz="975" b="0" i="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Geissenbuhler</a:t>
            </a:r>
            <a:r>
              <a:rPr lang="en-US" sz="975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D., </a:t>
            </a:r>
            <a:r>
              <a:rPr lang="en-US" sz="975" b="0" i="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Nikisins</a:t>
            </a:r>
            <a:r>
              <a:rPr lang="en-US" sz="975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O., Anjos, A., &amp; Marcel, S. (2019). Biometric face presentation attack detection with multi-channel convolutional neural network. </a:t>
            </a:r>
            <a:r>
              <a:rPr lang="en-US" sz="975" b="0" i="1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IEEE transactions on information forensics and security</a:t>
            </a:r>
            <a:r>
              <a:rPr lang="en-US" sz="975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975" b="0" i="1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15</a:t>
            </a:r>
            <a:r>
              <a:rPr lang="en-US" sz="975" b="0" i="0" noProof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42-55.</a:t>
            </a:r>
            <a:endParaRPr lang="en-US" noProof="0" dirty="0"/>
          </a:p>
        </p:txBody>
      </p:sp>
      <p:sp>
        <p:nvSpPr>
          <p:cNvPr id="21" name="Espace réservé du contenu 4">
            <a:extLst>
              <a:ext uri="{FF2B5EF4-FFF2-40B4-BE49-F238E27FC236}">
                <a16:creationId xmlns:a16="http://schemas.microsoft.com/office/drawing/2014/main" id="{EFD70C74-709F-84AC-D22E-637144E6AA94}"/>
              </a:ext>
            </a:extLst>
          </p:cNvPr>
          <p:cNvSpPr txBox="1">
            <a:spLocks/>
          </p:cNvSpPr>
          <p:nvPr/>
        </p:nvSpPr>
        <p:spPr bwMode="auto">
          <a:xfrm>
            <a:off x="4180413" y="1387863"/>
            <a:ext cx="7200800" cy="1706649"/>
          </a:xfrm>
          <a:prstGeom prst="roundRect">
            <a:avLst/>
          </a:prstGeom>
          <a:solidFill>
            <a:srgbClr val="631058"/>
          </a:solidFill>
          <a:ln w="9525">
            <a:noFill/>
            <a:round/>
            <a:headEnd/>
            <a:tailEnd/>
          </a:ln>
        </p:spPr>
        <p:txBody>
          <a:bodyPr lIns="0" tIns="0" rIns="0" bIns="0"/>
          <a:lstStyle/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Presentation Attack Detection (PAD)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Automated determination of a presentation attack</a:t>
            </a: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1600" b="1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lvl="1" algn="just"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Two main components</a:t>
            </a:r>
          </a:p>
          <a:p>
            <a:pPr marL="342900" lvl="1" indent="-342900" algn="just">
              <a:buFont typeface="Wingdings" panose="05000000000000000000" pitchFamily="2" charset="2"/>
              <a:buChar char="q"/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Sensor: </a:t>
            </a: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RGB, 3D information, infrared, thermal…</a:t>
            </a:r>
          </a:p>
          <a:p>
            <a:pPr marL="342900" lvl="1" indent="-342900" algn="just">
              <a:buFont typeface="Wingdings" panose="05000000000000000000" pitchFamily="2" charset="2"/>
              <a:buChar char="q"/>
              <a:tabLst>
                <a:tab pos="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AI: </a:t>
            </a: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deep models allowing to distinguish bona fide samples from an attack </a:t>
            </a:r>
          </a:p>
        </p:txBody>
      </p:sp>
    </p:spTree>
    <p:extLst>
      <p:ext uri="{BB962C8B-B14F-4D97-AF65-F5344CB8AC3E}">
        <p14:creationId xmlns:p14="http://schemas.microsoft.com/office/powerpoint/2010/main" val="3703262446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CA4F2-B782-F708-A80B-5497A2CA80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space réservé du contenu 16">
            <a:extLst>
              <a:ext uri="{FF2B5EF4-FFF2-40B4-BE49-F238E27FC236}">
                <a16:creationId xmlns:a16="http://schemas.microsoft.com/office/drawing/2014/main" id="{A2FFE682-BF81-CFA2-15A8-9E19D3A6D80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392144" y="3315175"/>
            <a:ext cx="3668974" cy="1986033"/>
          </a:xfrm>
        </p:spPr>
        <p:txBody>
          <a:bodyPr>
            <a:normAutofit/>
          </a:bodyPr>
          <a:lstStyle/>
          <a:p>
            <a:endParaRPr lang="en-US" noProof="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noProof="0" dirty="0">
                <a:latin typeface="Segoe UI" panose="020B0502040204020203" pitchFamily="34" charset="0"/>
                <a:cs typeface="Segoe UI" panose="020B0502040204020203" pitchFamily="34" charset="0"/>
              </a:rPr>
              <a:t>Security and privacy breaches from biometric templates</a:t>
            </a:r>
          </a:p>
          <a:p>
            <a:endParaRPr lang="en-US" noProof="0" dirty="0"/>
          </a:p>
        </p:txBody>
      </p:sp>
      <p:sp>
        <p:nvSpPr>
          <p:cNvPr id="16" name="Titre 15">
            <a:extLst>
              <a:ext uri="{FF2B5EF4-FFF2-40B4-BE49-F238E27FC236}">
                <a16:creationId xmlns:a16="http://schemas.microsoft.com/office/drawing/2014/main" id="{64DA8033-FADD-C55F-1A6F-5586E28D4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>
                <a:solidFill>
                  <a:schemeClr val="accent1">
                    <a:lumMod val="50000"/>
                  </a:schemeClr>
                </a:solidFill>
              </a:rPr>
              <a:t>TEMPLATE ATTACKS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7D8CA0D6-C720-43A9-71B7-09662321C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2104" y="5559044"/>
            <a:ext cx="894292" cy="894292"/>
          </a:xfrm>
          <a:prstGeom prst="rect">
            <a:avLst/>
          </a:prstGeom>
        </p:spPr>
      </p:pic>
      <p:pic>
        <p:nvPicPr>
          <p:cNvPr id="1026" name="Picture 2" descr="Résultat de recherche d'images pour &quot;unicaen logo&quot;">
            <a:extLst>
              <a:ext uri="{FF2B5EF4-FFF2-40B4-BE49-F238E27FC236}">
                <a16:creationId xmlns:a16="http://schemas.microsoft.com/office/drawing/2014/main" id="{F1DD0649-C8BF-D918-CAE2-18DA1C123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6480" y="5445224"/>
            <a:ext cx="1076831" cy="107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Image 6">
            <a:extLst>
              <a:ext uri="{FF2B5EF4-FFF2-40B4-BE49-F238E27FC236}">
                <a16:creationId xmlns:a16="http://schemas.microsoft.com/office/drawing/2014/main" id="{4E32EFC3-C1B0-E42B-2FB3-186A829F83FD}"/>
              </a:ext>
            </a:extLst>
          </p:cNvPr>
          <p:cNvPicPr/>
          <p:nvPr/>
        </p:nvPicPr>
        <p:blipFill>
          <a:blip r:embed="rId4"/>
          <a:stretch/>
        </p:blipFill>
        <p:spPr>
          <a:xfrm>
            <a:off x="6351120" y="187560"/>
            <a:ext cx="1924200" cy="1244160"/>
          </a:xfrm>
          <a:prstGeom prst="rect">
            <a:avLst/>
          </a:prstGeom>
          <a:ln>
            <a:noFill/>
          </a:ln>
        </p:spPr>
      </p:pic>
      <p:sp>
        <p:nvSpPr>
          <p:cNvPr id="2" name="Espace réservé pour une image  1">
            <a:extLst>
              <a:ext uri="{FF2B5EF4-FFF2-40B4-BE49-F238E27FC236}">
                <a16:creationId xmlns:a16="http://schemas.microsoft.com/office/drawing/2014/main" id="{7DCF2F89-2C6F-325D-CFB6-349CBCE0A66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D80C60E7-1B56-989C-FD89-72912DED08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Espace réservé pour une image  3">
            <a:extLst>
              <a:ext uri="{FF2B5EF4-FFF2-40B4-BE49-F238E27FC236}">
                <a16:creationId xmlns:a16="http://schemas.microsoft.com/office/drawing/2014/main" id="{25EDAD9F-F15E-2372-2945-81596720DE5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Cube 5">
            <a:extLst>
              <a:ext uri="{FF2B5EF4-FFF2-40B4-BE49-F238E27FC236}">
                <a16:creationId xmlns:a16="http://schemas.microsoft.com/office/drawing/2014/main" id="{FBF5F81C-FD08-44A0-32F9-79E9C3786017}"/>
              </a:ext>
            </a:extLst>
          </p:cNvPr>
          <p:cNvSpPr/>
          <p:nvPr/>
        </p:nvSpPr>
        <p:spPr>
          <a:xfrm>
            <a:off x="8899355" y="2838355"/>
            <a:ext cx="504056" cy="504056"/>
          </a:xfrm>
          <a:prstGeom prst="cub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Cube 8">
            <a:extLst>
              <a:ext uri="{FF2B5EF4-FFF2-40B4-BE49-F238E27FC236}">
                <a16:creationId xmlns:a16="http://schemas.microsoft.com/office/drawing/2014/main" id="{AAB02273-053E-7777-5365-D292755D1A25}"/>
              </a:ext>
            </a:extLst>
          </p:cNvPr>
          <p:cNvSpPr/>
          <p:nvPr/>
        </p:nvSpPr>
        <p:spPr>
          <a:xfrm>
            <a:off x="8112224" y="2874629"/>
            <a:ext cx="504056" cy="466937"/>
          </a:xfrm>
          <a:prstGeom prst="cube">
            <a:avLst/>
          </a:prstGeom>
          <a:solidFill>
            <a:srgbClr val="E5E5E5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10" name="Image 9" descr="Determined man climbing a hill vector illustration | Premium Vector">
            <a:extLst>
              <a:ext uri="{FF2B5EF4-FFF2-40B4-BE49-F238E27FC236}">
                <a16:creationId xmlns:a16="http://schemas.microsoft.com/office/drawing/2014/main" id="{858586EB-1A2A-B86E-A537-D3F08E264122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rgbClr val="631058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-10066" y="-27384"/>
            <a:ext cx="5972404" cy="6624736"/>
          </a:xfrm>
          <a:prstGeom prst="rect">
            <a:avLst/>
          </a:prstGeom>
        </p:spPr>
      </p:pic>
      <p:sp>
        <p:nvSpPr>
          <p:cNvPr id="13" name="Cube 12">
            <a:extLst>
              <a:ext uri="{FF2B5EF4-FFF2-40B4-BE49-F238E27FC236}">
                <a16:creationId xmlns:a16="http://schemas.microsoft.com/office/drawing/2014/main" id="{60095A49-2FAA-FE4C-220C-0F24EF1F2695}"/>
              </a:ext>
            </a:extLst>
          </p:cNvPr>
          <p:cNvSpPr/>
          <p:nvPr/>
        </p:nvSpPr>
        <p:spPr>
          <a:xfrm>
            <a:off x="9722419" y="2805676"/>
            <a:ext cx="504056" cy="504056"/>
          </a:xfrm>
          <a:prstGeom prst="cub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419318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64AFB9-54DB-4C22-9519-0CA8E425B2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 descr="Fichier:007 Logo.svg — Wikipédia">
            <a:extLst>
              <a:ext uri="{FF2B5EF4-FFF2-40B4-BE49-F238E27FC236}">
                <a16:creationId xmlns:a16="http://schemas.microsoft.com/office/drawing/2014/main" id="{B93CE7CC-BAD5-102C-959E-BE5536BFFDB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406B0480-8CD7-74E0-E296-D0F9B842A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SIDE CHANNEL ATTACKS (SECURITY)</a:t>
            </a:r>
          </a:p>
        </p:txBody>
      </p:sp>
      <p:sp>
        <p:nvSpPr>
          <p:cNvPr id="3" name="Cube 2">
            <a:extLst>
              <a:ext uri="{FF2B5EF4-FFF2-40B4-BE49-F238E27FC236}">
                <a16:creationId xmlns:a16="http://schemas.microsoft.com/office/drawing/2014/main" id="{885055BB-B1C3-5508-51DE-194704A5678A}"/>
              </a:ext>
            </a:extLst>
          </p:cNvPr>
          <p:cNvSpPr/>
          <p:nvPr/>
        </p:nvSpPr>
        <p:spPr>
          <a:xfrm>
            <a:off x="9464315" y="160338"/>
            <a:ext cx="504056" cy="504056"/>
          </a:xfrm>
          <a:prstGeom prst="cub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18" name="Groupe 17">
            <a:extLst>
              <a:ext uri="{FF2B5EF4-FFF2-40B4-BE49-F238E27FC236}">
                <a16:creationId xmlns:a16="http://schemas.microsoft.com/office/drawing/2014/main" id="{F12275E0-297B-7DF0-AAD4-4F8813F3A17F}"/>
              </a:ext>
            </a:extLst>
          </p:cNvPr>
          <p:cNvGrpSpPr/>
          <p:nvPr/>
        </p:nvGrpSpPr>
        <p:grpSpPr>
          <a:xfrm>
            <a:off x="407368" y="1484784"/>
            <a:ext cx="6470595" cy="1615769"/>
            <a:chOff x="1612763" y="2939298"/>
            <a:chExt cx="6470595" cy="1615769"/>
          </a:xfrm>
        </p:grpSpPr>
        <p:pic>
          <p:nvPicPr>
            <p:cNvPr id="5" name="Image 4">
              <a:extLst>
                <a:ext uri="{FF2B5EF4-FFF2-40B4-BE49-F238E27FC236}">
                  <a16:creationId xmlns:a16="http://schemas.microsoft.com/office/drawing/2014/main" id="{8A4751EC-6AD9-6A09-3B84-871D38936F1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352574" y="2939298"/>
              <a:ext cx="979272" cy="1425189"/>
            </a:xfrm>
            <a:prstGeom prst="rect">
              <a:avLst/>
            </a:prstGeom>
          </p:spPr>
        </p:pic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D9E84355-763E-5A51-3826-E6B7FEFF673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374015" y="3703375"/>
              <a:ext cx="549599" cy="217283"/>
            </a:xfrm>
            <a:prstGeom prst="rect">
              <a:avLst/>
            </a:prstGeom>
          </p:spPr>
        </p:pic>
        <p:pic>
          <p:nvPicPr>
            <p:cNvPr id="13" name="Image 12">
              <a:extLst>
                <a:ext uri="{FF2B5EF4-FFF2-40B4-BE49-F238E27FC236}">
                  <a16:creationId xmlns:a16="http://schemas.microsoft.com/office/drawing/2014/main" id="{0471A081-4076-F38D-8553-5B7BE01976B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612763" y="3035095"/>
              <a:ext cx="812823" cy="1452499"/>
            </a:xfrm>
            <a:prstGeom prst="rect">
              <a:avLst/>
            </a:prstGeom>
          </p:spPr>
        </p:pic>
        <p:pic>
          <p:nvPicPr>
            <p:cNvPr id="15" name="Image 14">
              <a:extLst>
                <a:ext uri="{FF2B5EF4-FFF2-40B4-BE49-F238E27FC236}">
                  <a16:creationId xmlns:a16="http://schemas.microsoft.com/office/drawing/2014/main" id="{9C8F4003-0454-4B70-E76A-7A6BED28651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589860" y="3703373"/>
              <a:ext cx="549599" cy="217283"/>
            </a:xfrm>
            <a:prstGeom prst="rect">
              <a:avLst/>
            </a:prstGeom>
          </p:spPr>
        </p:pic>
        <p:pic>
          <p:nvPicPr>
            <p:cNvPr id="17" name="Image 16">
              <a:extLst>
                <a:ext uri="{FF2B5EF4-FFF2-40B4-BE49-F238E27FC236}">
                  <a16:creationId xmlns:a16="http://schemas.microsoft.com/office/drawing/2014/main" id="{9C62EBD2-DE2C-31E8-B813-E537949901A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015880" y="3068960"/>
              <a:ext cx="3067478" cy="1486107"/>
            </a:xfrm>
            <a:prstGeom prst="rect">
              <a:avLst/>
            </a:prstGeom>
          </p:spPr>
        </p:pic>
      </p:grpSp>
      <p:sp>
        <p:nvSpPr>
          <p:cNvPr id="28" name="Cube 27">
            <a:extLst>
              <a:ext uri="{FF2B5EF4-FFF2-40B4-BE49-F238E27FC236}">
                <a16:creationId xmlns:a16="http://schemas.microsoft.com/office/drawing/2014/main" id="{C690F8C1-4CB2-281D-E56E-3E0B7F579494}"/>
              </a:ext>
            </a:extLst>
          </p:cNvPr>
          <p:cNvSpPr/>
          <p:nvPr/>
        </p:nvSpPr>
        <p:spPr>
          <a:xfrm>
            <a:off x="8760296" y="160338"/>
            <a:ext cx="504056" cy="508591"/>
          </a:xfrm>
          <a:prstGeom prst="cube">
            <a:avLst/>
          </a:prstGeom>
          <a:solidFill>
            <a:srgbClr val="E5E5E5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39" name="Groupe 38">
            <a:extLst>
              <a:ext uri="{FF2B5EF4-FFF2-40B4-BE49-F238E27FC236}">
                <a16:creationId xmlns:a16="http://schemas.microsoft.com/office/drawing/2014/main" id="{F1F59033-2928-64C6-1519-843BDB983C4C}"/>
              </a:ext>
            </a:extLst>
          </p:cNvPr>
          <p:cNvGrpSpPr/>
          <p:nvPr/>
        </p:nvGrpSpPr>
        <p:grpSpPr>
          <a:xfrm>
            <a:off x="1136177" y="1498207"/>
            <a:ext cx="10787642" cy="4632809"/>
            <a:chOff x="1136177" y="1498207"/>
            <a:chExt cx="10787642" cy="4632809"/>
          </a:xfrm>
        </p:grpSpPr>
        <p:grpSp>
          <p:nvGrpSpPr>
            <p:cNvPr id="37" name="Groupe 36">
              <a:extLst>
                <a:ext uri="{FF2B5EF4-FFF2-40B4-BE49-F238E27FC236}">
                  <a16:creationId xmlns:a16="http://schemas.microsoft.com/office/drawing/2014/main" id="{5718D215-4E0D-3D25-3550-86201CD1A484}"/>
                </a:ext>
              </a:extLst>
            </p:cNvPr>
            <p:cNvGrpSpPr/>
            <p:nvPr/>
          </p:nvGrpSpPr>
          <p:grpSpPr>
            <a:xfrm>
              <a:off x="1136177" y="2308465"/>
              <a:ext cx="10288415" cy="3822551"/>
              <a:chOff x="1136177" y="2308465"/>
              <a:chExt cx="10288415" cy="3822551"/>
            </a:xfrm>
          </p:grpSpPr>
          <p:grpSp>
            <p:nvGrpSpPr>
              <p:cNvPr id="34" name="Groupe 33">
                <a:extLst>
                  <a:ext uri="{FF2B5EF4-FFF2-40B4-BE49-F238E27FC236}">
                    <a16:creationId xmlns:a16="http://schemas.microsoft.com/office/drawing/2014/main" id="{4E2CACCC-1DBC-4352-55BF-0CB1D34619FE}"/>
                  </a:ext>
                </a:extLst>
              </p:cNvPr>
              <p:cNvGrpSpPr/>
              <p:nvPr/>
            </p:nvGrpSpPr>
            <p:grpSpPr>
              <a:xfrm>
                <a:off x="1136177" y="2308465"/>
                <a:ext cx="8966870" cy="3752405"/>
                <a:chOff x="1280193" y="2636912"/>
                <a:chExt cx="8966870" cy="3752405"/>
              </a:xfrm>
            </p:grpSpPr>
            <p:pic>
              <p:nvPicPr>
                <p:cNvPr id="20" name="Picture 2" descr="How To Create User Personas for your business? | by Rashi Desai | The  Startup | Medium">
                  <a:extLst>
                    <a:ext uri="{FF2B5EF4-FFF2-40B4-BE49-F238E27FC236}">
                      <a16:creationId xmlns:a16="http://schemas.microsoft.com/office/drawing/2014/main" id="{93D9FF13-DBE1-9B87-1D67-A3F587C59D8E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5610" t="6899" r="3943" b="67970"/>
                <a:stretch>
                  <a:fillRect/>
                </a:stretch>
              </p:blipFill>
              <p:spPr bwMode="auto">
                <a:xfrm>
                  <a:off x="1280193" y="4414861"/>
                  <a:ext cx="2582042" cy="921122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2" name="Picture 2" descr="How To Create User Personas for your business? | by Rashi Desai | The  Startup | Medium">
                  <a:extLst>
                    <a:ext uri="{FF2B5EF4-FFF2-40B4-BE49-F238E27FC236}">
                      <a16:creationId xmlns:a16="http://schemas.microsoft.com/office/drawing/2014/main" id="{2F5A158A-0F89-A9E3-A3D9-62F946CA1123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5610" t="68168" r="3943" b="6700"/>
                <a:stretch>
                  <a:fillRect/>
                </a:stretch>
              </p:blipFill>
              <p:spPr bwMode="auto">
                <a:xfrm>
                  <a:off x="1280193" y="5468195"/>
                  <a:ext cx="2582042" cy="921122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4" name="Image 23">
                  <a:extLst>
                    <a:ext uri="{FF2B5EF4-FFF2-40B4-BE49-F238E27FC236}">
                      <a16:creationId xmlns:a16="http://schemas.microsoft.com/office/drawing/2014/main" id="{630B36EF-2306-BB6B-8565-8B6C6223C06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 flipV="1">
                  <a:off x="2390213" y="3325399"/>
                  <a:ext cx="362001" cy="800212"/>
                </a:xfrm>
                <a:prstGeom prst="rect">
                  <a:avLst/>
                </a:prstGeom>
              </p:spPr>
            </p:pic>
            <p:pic>
              <p:nvPicPr>
                <p:cNvPr id="26" name="Image 25">
                  <a:extLst>
                    <a:ext uri="{FF2B5EF4-FFF2-40B4-BE49-F238E27FC236}">
                      <a16:creationId xmlns:a16="http://schemas.microsoft.com/office/drawing/2014/main" id="{006B889D-7175-E1B1-C77B-4775E126948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 rot="5400000" flipV="1">
                  <a:off x="5081550" y="3357189"/>
                  <a:ext cx="362001" cy="451379"/>
                </a:xfrm>
                <a:prstGeom prst="rect">
                  <a:avLst/>
                </a:prstGeom>
              </p:spPr>
            </p:pic>
            <p:pic>
              <p:nvPicPr>
                <p:cNvPr id="30" name="Image 29">
                  <a:extLst>
                    <a:ext uri="{FF2B5EF4-FFF2-40B4-BE49-F238E27FC236}">
                      <a16:creationId xmlns:a16="http://schemas.microsoft.com/office/drawing/2014/main" id="{D2CC0CD6-DB99-EC0F-DC00-40D786050F6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BEBA8EAE-BF5A-486C-A8C5-ECC9F3942E4B}">
                      <a14:imgProps xmlns:a14="http://schemas.microsoft.com/office/drawing/2010/main">
                        <a14:imgLayer r:embed="rId10">
                          <a14:imgEffect>
                            <a14:saturation sat="300000"/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657642" y="3294812"/>
                  <a:ext cx="1343212" cy="628738"/>
                </a:xfrm>
                <a:prstGeom prst="rect">
                  <a:avLst/>
                </a:prstGeom>
              </p:spPr>
            </p:pic>
            <p:sp>
              <p:nvSpPr>
                <p:cNvPr id="31" name="Accolade fermante 30">
                  <a:extLst>
                    <a:ext uri="{FF2B5EF4-FFF2-40B4-BE49-F238E27FC236}">
                      <a16:creationId xmlns:a16="http://schemas.microsoft.com/office/drawing/2014/main" id="{CC2FDE92-6A82-05FA-03DA-1947D00F00F4}"/>
                    </a:ext>
                  </a:extLst>
                </p:cNvPr>
                <p:cNvSpPr/>
                <p:nvPr/>
              </p:nvSpPr>
              <p:spPr>
                <a:xfrm>
                  <a:off x="7248128" y="2636912"/>
                  <a:ext cx="144016" cy="1077933"/>
                </a:xfrm>
                <a:prstGeom prst="rightBrace">
                  <a:avLst/>
                </a:prstGeom>
                <a:noFill/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33" name="ZoneTexte 32">
                  <a:extLst>
                    <a:ext uri="{FF2B5EF4-FFF2-40B4-BE49-F238E27FC236}">
                      <a16:creationId xmlns:a16="http://schemas.microsoft.com/office/drawing/2014/main" id="{5CF4E73D-596B-01DD-4C52-B028390D66D0}"/>
                    </a:ext>
                  </a:extLst>
                </p:cNvPr>
                <p:cNvSpPr txBox="1"/>
                <p:nvPr/>
              </p:nvSpPr>
              <p:spPr>
                <a:xfrm>
                  <a:off x="7436011" y="2975746"/>
                  <a:ext cx="2811052" cy="36933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r>
                    <a:rPr lang="en-US" sz="1800" b="1" noProof="0" dirty="0"/>
                    <a:t>Minimizing the difference</a:t>
                  </a:r>
                  <a:endParaRPr lang="en-US" b="1" noProof="0" dirty="0"/>
                </a:p>
              </p:txBody>
            </p:sp>
          </p:grpSp>
          <p:sp>
            <p:nvSpPr>
              <p:cNvPr id="36" name="Espace réservé du contenu 4">
                <a:extLst>
                  <a:ext uri="{FF2B5EF4-FFF2-40B4-BE49-F238E27FC236}">
                    <a16:creationId xmlns:a16="http://schemas.microsoft.com/office/drawing/2014/main" id="{9E123F14-F04F-4051-C878-BD125365BD7C}"/>
                  </a:ext>
                </a:extLst>
              </p:cNvPr>
              <p:cNvSpPr txBox="1">
                <a:spLocks/>
              </p:cNvSpPr>
              <p:nvPr/>
            </p:nvSpPr>
            <p:spPr bwMode="auto">
              <a:xfrm>
                <a:off x="4727848" y="4148480"/>
                <a:ext cx="6696744" cy="1982536"/>
              </a:xfrm>
              <a:prstGeom prst="roundRect">
                <a:avLst/>
              </a:prstGeom>
              <a:solidFill>
                <a:srgbClr val="631058"/>
              </a:solidFill>
              <a:ln w="9525">
                <a:noFill/>
                <a:round/>
                <a:headEnd/>
                <a:tailEnd/>
              </a:ln>
            </p:spPr>
            <p:txBody>
              <a:bodyPr lIns="0" tIns="0" rIns="0" bIns="0"/>
              <a:lstStyle/>
              <a:p>
                <a:pPr marL="0" lvl="1" algn="just">
                  <a:tabLst>
                    <a:tab pos="0" algn="l"/>
                    <a:tab pos="896938" algn="l"/>
                    <a:tab pos="1346200" algn="l"/>
                    <a:tab pos="1795463" algn="l"/>
                    <a:tab pos="2244725" algn="l"/>
                    <a:tab pos="2693988" algn="l"/>
                    <a:tab pos="3143250" algn="l"/>
                    <a:tab pos="3592513" algn="l"/>
                    <a:tab pos="4041775" algn="l"/>
                    <a:tab pos="4491038" algn="l"/>
                    <a:tab pos="4940300" algn="l"/>
                    <a:tab pos="5389563" algn="l"/>
                    <a:tab pos="5838825" algn="l"/>
                    <a:tab pos="6288088" algn="l"/>
                    <a:tab pos="6737350" algn="l"/>
                    <a:tab pos="7186613" algn="l"/>
                    <a:tab pos="7635875" algn="l"/>
                    <a:tab pos="8085138" algn="l"/>
                    <a:tab pos="8534400" algn="l"/>
                    <a:tab pos="8983663" algn="l"/>
                  </a:tabLst>
                </a:pPr>
                <a:r>
                  <a:rPr lang="en-US" sz="1600" b="1" noProof="0" dirty="0">
                    <a:solidFill>
                      <a:schemeClr val="bg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Observing the biometric system:</a:t>
                </a:r>
                <a:endParaRPr lang="en-US" sz="1600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 marL="285750" lvl="1" indent="-285750" algn="just">
                  <a:buFont typeface="Wingdings" panose="05000000000000000000" pitchFamily="2" charset="2"/>
                  <a:buChar char="q"/>
                  <a:tabLst>
                    <a:tab pos="0" algn="l"/>
                    <a:tab pos="896938" algn="l"/>
                    <a:tab pos="1346200" algn="l"/>
                    <a:tab pos="1795463" algn="l"/>
                    <a:tab pos="2244725" algn="l"/>
                    <a:tab pos="2693988" algn="l"/>
                    <a:tab pos="3143250" algn="l"/>
                    <a:tab pos="3592513" algn="l"/>
                    <a:tab pos="4041775" algn="l"/>
                    <a:tab pos="4491038" algn="l"/>
                    <a:tab pos="4940300" algn="l"/>
                    <a:tab pos="5389563" algn="l"/>
                    <a:tab pos="5838825" algn="l"/>
                    <a:tab pos="6288088" algn="l"/>
                    <a:tab pos="6737350" algn="l"/>
                    <a:tab pos="7186613" algn="l"/>
                    <a:tab pos="7635875" algn="l"/>
                    <a:tab pos="8085138" algn="l"/>
                    <a:tab pos="8534400" algn="l"/>
                    <a:tab pos="8983663" algn="l"/>
                  </a:tabLst>
                </a:pPr>
                <a:r>
                  <a:rPr lang="en-US" sz="1600" noProof="0" dirty="0">
                    <a:solidFill>
                      <a:schemeClr val="bg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White box: templates value</a:t>
                </a:r>
              </a:p>
              <a:p>
                <a:pPr marL="0" lvl="1" algn="just">
                  <a:tabLst>
                    <a:tab pos="0" algn="l"/>
                    <a:tab pos="896938" algn="l"/>
                    <a:tab pos="1346200" algn="l"/>
                    <a:tab pos="1795463" algn="l"/>
                    <a:tab pos="2244725" algn="l"/>
                    <a:tab pos="2693988" algn="l"/>
                    <a:tab pos="3143250" algn="l"/>
                    <a:tab pos="3592513" algn="l"/>
                    <a:tab pos="4041775" algn="l"/>
                    <a:tab pos="4491038" algn="l"/>
                    <a:tab pos="4940300" algn="l"/>
                    <a:tab pos="5389563" algn="l"/>
                    <a:tab pos="5838825" algn="l"/>
                    <a:tab pos="6288088" algn="l"/>
                    <a:tab pos="6737350" algn="l"/>
                    <a:tab pos="7186613" algn="l"/>
                    <a:tab pos="7635875" algn="l"/>
                    <a:tab pos="8085138" algn="l"/>
                    <a:tab pos="8534400" algn="l"/>
                    <a:tab pos="8983663" algn="l"/>
                  </a:tabLst>
                </a:pPr>
                <a:r>
                  <a:rPr lang="en-US" sz="1600" noProof="0" dirty="0">
                    <a:solidFill>
                      <a:schemeClr val="bg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Possible inversion of the deep model to recover the reference template</a:t>
                </a:r>
              </a:p>
              <a:p>
                <a:pPr marL="285750" lvl="1" indent="-285750" algn="just">
                  <a:buFont typeface="Wingdings" panose="05000000000000000000" pitchFamily="2" charset="2"/>
                  <a:buChar char="q"/>
                  <a:tabLst>
                    <a:tab pos="0" algn="l"/>
                    <a:tab pos="896938" algn="l"/>
                    <a:tab pos="1346200" algn="l"/>
                    <a:tab pos="1795463" algn="l"/>
                    <a:tab pos="2244725" algn="l"/>
                    <a:tab pos="2693988" algn="l"/>
                    <a:tab pos="3143250" algn="l"/>
                    <a:tab pos="3592513" algn="l"/>
                    <a:tab pos="4041775" algn="l"/>
                    <a:tab pos="4491038" algn="l"/>
                    <a:tab pos="4940300" algn="l"/>
                    <a:tab pos="5389563" algn="l"/>
                    <a:tab pos="5838825" algn="l"/>
                    <a:tab pos="6288088" algn="l"/>
                    <a:tab pos="6737350" algn="l"/>
                    <a:tab pos="7186613" algn="l"/>
                    <a:tab pos="7635875" algn="l"/>
                    <a:tab pos="8085138" algn="l"/>
                    <a:tab pos="8534400" algn="l"/>
                    <a:tab pos="8983663" algn="l"/>
                  </a:tabLst>
                </a:pPr>
                <a:endParaRPr lang="en-US" sz="1600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 marL="285750" lvl="1" indent="-285750" algn="just">
                  <a:buFont typeface="Wingdings" panose="05000000000000000000" pitchFamily="2" charset="2"/>
                  <a:buChar char="q"/>
                  <a:tabLst>
                    <a:tab pos="0" algn="l"/>
                    <a:tab pos="896938" algn="l"/>
                    <a:tab pos="1346200" algn="l"/>
                    <a:tab pos="1795463" algn="l"/>
                    <a:tab pos="2244725" algn="l"/>
                    <a:tab pos="2693988" algn="l"/>
                    <a:tab pos="3143250" algn="l"/>
                    <a:tab pos="3592513" algn="l"/>
                    <a:tab pos="4041775" algn="l"/>
                    <a:tab pos="4491038" algn="l"/>
                    <a:tab pos="4940300" algn="l"/>
                    <a:tab pos="5389563" algn="l"/>
                    <a:tab pos="5838825" algn="l"/>
                    <a:tab pos="6288088" algn="l"/>
                    <a:tab pos="6737350" algn="l"/>
                    <a:tab pos="7186613" algn="l"/>
                    <a:tab pos="7635875" algn="l"/>
                    <a:tab pos="8085138" algn="l"/>
                    <a:tab pos="8534400" algn="l"/>
                    <a:tab pos="8983663" algn="l"/>
                  </a:tabLst>
                </a:pPr>
                <a:r>
                  <a:rPr lang="en-US" sz="1600" noProof="0" dirty="0">
                    <a:solidFill>
                      <a:schemeClr val="bg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Gray box: match score</a:t>
                </a:r>
              </a:p>
              <a:p>
                <a:pPr marL="0" lvl="1" algn="just">
                  <a:tabLst>
                    <a:tab pos="0" algn="l"/>
                    <a:tab pos="896938" algn="l"/>
                    <a:tab pos="1346200" algn="l"/>
                    <a:tab pos="1795463" algn="l"/>
                    <a:tab pos="2244725" algn="l"/>
                    <a:tab pos="2693988" algn="l"/>
                    <a:tab pos="3143250" algn="l"/>
                    <a:tab pos="3592513" algn="l"/>
                    <a:tab pos="4041775" algn="l"/>
                    <a:tab pos="4491038" algn="l"/>
                    <a:tab pos="4940300" algn="l"/>
                    <a:tab pos="5389563" algn="l"/>
                    <a:tab pos="5838825" algn="l"/>
                    <a:tab pos="6288088" algn="l"/>
                    <a:tab pos="6737350" algn="l"/>
                    <a:tab pos="7186613" algn="l"/>
                    <a:tab pos="7635875" algn="l"/>
                    <a:tab pos="8085138" algn="l"/>
                    <a:tab pos="8534400" algn="l"/>
                    <a:tab pos="8983663" algn="l"/>
                  </a:tabLst>
                </a:pPr>
                <a:r>
                  <a:rPr lang="en-US" sz="1600" noProof="0" dirty="0">
                    <a:solidFill>
                      <a:schemeClr val="bg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In industrial biometric systems (such as smartphones), the match score is never displayed (only the decision) for security reasons</a:t>
                </a:r>
              </a:p>
              <a:p>
                <a:pPr marL="0" lvl="1" algn="just">
                  <a:tabLst>
                    <a:tab pos="0" algn="l"/>
                    <a:tab pos="896938" algn="l"/>
                    <a:tab pos="1346200" algn="l"/>
                    <a:tab pos="1795463" algn="l"/>
                    <a:tab pos="2244725" algn="l"/>
                    <a:tab pos="2693988" algn="l"/>
                    <a:tab pos="3143250" algn="l"/>
                    <a:tab pos="3592513" algn="l"/>
                    <a:tab pos="4041775" algn="l"/>
                    <a:tab pos="4491038" algn="l"/>
                    <a:tab pos="4940300" algn="l"/>
                    <a:tab pos="5389563" algn="l"/>
                    <a:tab pos="5838825" algn="l"/>
                    <a:tab pos="6288088" algn="l"/>
                    <a:tab pos="6737350" algn="l"/>
                    <a:tab pos="7186613" algn="l"/>
                    <a:tab pos="7635875" algn="l"/>
                    <a:tab pos="8085138" algn="l"/>
                    <a:tab pos="8534400" algn="l"/>
                    <a:tab pos="8983663" algn="l"/>
                  </a:tabLst>
                </a:pPr>
                <a:endParaRPr lang="en-US" sz="1600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pic>
          <p:nvPicPr>
            <p:cNvPr id="38" name="Image 37" descr="Mastermind — Wikipédia">
              <a:extLst>
                <a:ext uri="{FF2B5EF4-FFF2-40B4-BE49-F238E27FC236}">
                  <a16:creationId xmlns:a16="http://schemas.microsoft.com/office/drawing/2014/main" id="{EC090FC4-4F14-80A8-5623-BFAC7F59B55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9948722" y="1498207"/>
              <a:ext cx="1975097" cy="209689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852258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AE96B-9824-0CDA-38ED-6C23AFE578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 descr="Fichier:007 Logo.svg — Wikipédia">
            <a:extLst>
              <a:ext uri="{FF2B5EF4-FFF2-40B4-BE49-F238E27FC236}">
                <a16:creationId xmlns:a16="http://schemas.microsoft.com/office/drawing/2014/main" id="{C804D989-A34F-C457-1093-96B7D829200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806B369D-EF3E-3D3A-E21E-6DAA74ED2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SIDE CHANNEL ATTACKS (SECURITY)</a:t>
            </a:r>
          </a:p>
        </p:txBody>
      </p:sp>
      <p:sp>
        <p:nvSpPr>
          <p:cNvPr id="3" name="Cube 2">
            <a:extLst>
              <a:ext uri="{FF2B5EF4-FFF2-40B4-BE49-F238E27FC236}">
                <a16:creationId xmlns:a16="http://schemas.microsoft.com/office/drawing/2014/main" id="{6123D792-ADBC-4631-2F97-A7778D29237E}"/>
              </a:ext>
            </a:extLst>
          </p:cNvPr>
          <p:cNvSpPr/>
          <p:nvPr/>
        </p:nvSpPr>
        <p:spPr>
          <a:xfrm>
            <a:off x="9464315" y="160338"/>
            <a:ext cx="504056" cy="504056"/>
          </a:xfrm>
          <a:prstGeom prst="cub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18" name="Groupe 17">
            <a:extLst>
              <a:ext uri="{FF2B5EF4-FFF2-40B4-BE49-F238E27FC236}">
                <a16:creationId xmlns:a16="http://schemas.microsoft.com/office/drawing/2014/main" id="{338E4D98-DEA0-B4D3-91B0-9063B4283206}"/>
              </a:ext>
            </a:extLst>
          </p:cNvPr>
          <p:cNvGrpSpPr/>
          <p:nvPr/>
        </p:nvGrpSpPr>
        <p:grpSpPr>
          <a:xfrm>
            <a:off x="407368" y="1484784"/>
            <a:ext cx="5112568" cy="1615769"/>
            <a:chOff x="1612763" y="2939298"/>
            <a:chExt cx="5112568" cy="1615769"/>
          </a:xfrm>
        </p:grpSpPr>
        <p:pic>
          <p:nvPicPr>
            <p:cNvPr id="5" name="Image 4">
              <a:extLst>
                <a:ext uri="{FF2B5EF4-FFF2-40B4-BE49-F238E27FC236}">
                  <a16:creationId xmlns:a16="http://schemas.microsoft.com/office/drawing/2014/main" id="{874E240A-7502-4815-1F1B-C95E656BEDF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352574" y="2939298"/>
              <a:ext cx="979272" cy="1425189"/>
            </a:xfrm>
            <a:prstGeom prst="rect">
              <a:avLst/>
            </a:prstGeom>
          </p:spPr>
        </p:pic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9237DF4E-FB88-BFF8-0321-E6EF11C5549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374015" y="3703375"/>
              <a:ext cx="549599" cy="217283"/>
            </a:xfrm>
            <a:prstGeom prst="rect">
              <a:avLst/>
            </a:prstGeom>
          </p:spPr>
        </p:pic>
        <p:pic>
          <p:nvPicPr>
            <p:cNvPr id="13" name="Image 12">
              <a:extLst>
                <a:ext uri="{FF2B5EF4-FFF2-40B4-BE49-F238E27FC236}">
                  <a16:creationId xmlns:a16="http://schemas.microsoft.com/office/drawing/2014/main" id="{CCCFA87B-E7D5-A490-98A4-E1657A64E0C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612763" y="3035095"/>
              <a:ext cx="812823" cy="1452499"/>
            </a:xfrm>
            <a:prstGeom prst="rect">
              <a:avLst/>
            </a:prstGeom>
          </p:spPr>
        </p:pic>
        <p:pic>
          <p:nvPicPr>
            <p:cNvPr id="15" name="Image 14">
              <a:extLst>
                <a:ext uri="{FF2B5EF4-FFF2-40B4-BE49-F238E27FC236}">
                  <a16:creationId xmlns:a16="http://schemas.microsoft.com/office/drawing/2014/main" id="{DEF477C1-963A-F244-CB68-4F6BC492E77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589860" y="3703373"/>
              <a:ext cx="549599" cy="217283"/>
            </a:xfrm>
            <a:prstGeom prst="rect">
              <a:avLst/>
            </a:prstGeom>
          </p:spPr>
        </p:pic>
        <p:pic>
          <p:nvPicPr>
            <p:cNvPr id="17" name="Image 16">
              <a:extLst>
                <a:ext uri="{FF2B5EF4-FFF2-40B4-BE49-F238E27FC236}">
                  <a16:creationId xmlns:a16="http://schemas.microsoft.com/office/drawing/2014/main" id="{75FB3051-6CBE-A6CC-2A99-F4C65B7FBB7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r="44272"/>
            <a:stretch>
              <a:fillRect/>
            </a:stretch>
          </p:blipFill>
          <p:spPr>
            <a:xfrm>
              <a:off x="5015880" y="3068960"/>
              <a:ext cx="1709451" cy="1486107"/>
            </a:xfrm>
            <a:prstGeom prst="rect">
              <a:avLst/>
            </a:prstGeom>
          </p:spPr>
        </p:pic>
      </p:grpSp>
      <p:pic>
        <p:nvPicPr>
          <p:cNvPr id="20" name="Picture 2" descr="How To Create User Personas for your business? | by Rashi Desai | The  Startup | Medium">
            <a:extLst>
              <a:ext uri="{FF2B5EF4-FFF2-40B4-BE49-F238E27FC236}">
                <a16:creationId xmlns:a16="http://schemas.microsoft.com/office/drawing/2014/main" id="{DF98E4E5-101F-6149-3D0A-93592FAA4F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10" t="6899" r="3943" b="67970"/>
          <a:stretch>
            <a:fillRect/>
          </a:stretch>
        </p:blipFill>
        <p:spPr bwMode="auto">
          <a:xfrm>
            <a:off x="1136177" y="4086414"/>
            <a:ext cx="2582042" cy="92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ow To Create User Personas for your business? | by Rashi Desai | The  Startup | Medium">
            <a:extLst>
              <a:ext uri="{FF2B5EF4-FFF2-40B4-BE49-F238E27FC236}">
                <a16:creationId xmlns:a16="http://schemas.microsoft.com/office/drawing/2014/main" id="{4025F2E3-75C3-8E79-FFFE-70C8C6A290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10" t="68168" r="3943" b="6700"/>
          <a:stretch>
            <a:fillRect/>
          </a:stretch>
        </p:blipFill>
        <p:spPr bwMode="auto">
          <a:xfrm>
            <a:off x="1136177" y="5139748"/>
            <a:ext cx="2582042" cy="92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079973D8-066E-4FCE-9833-0FBF566088C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V="1">
            <a:off x="2246197" y="2996952"/>
            <a:ext cx="362001" cy="800212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45013F28-06C4-17F3-1F8A-A77EABAFC32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4985" y="2239372"/>
            <a:ext cx="1467055" cy="352474"/>
          </a:xfrm>
          <a:prstGeom prst="rect">
            <a:avLst/>
          </a:prstGeom>
        </p:spPr>
      </p:pic>
      <p:grpSp>
        <p:nvGrpSpPr>
          <p:cNvPr id="14" name="Groupe 13">
            <a:extLst>
              <a:ext uri="{FF2B5EF4-FFF2-40B4-BE49-F238E27FC236}">
                <a16:creationId xmlns:a16="http://schemas.microsoft.com/office/drawing/2014/main" id="{9D2A7526-56CA-ED2F-465C-BB2E39CF1BE4}"/>
              </a:ext>
            </a:extLst>
          </p:cNvPr>
          <p:cNvGrpSpPr/>
          <p:nvPr/>
        </p:nvGrpSpPr>
        <p:grpSpPr>
          <a:xfrm>
            <a:off x="3287688" y="1702673"/>
            <a:ext cx="8904312" cy="4798186"/>
            <a:chOff x="3287688" y="1702673"/>
            <a:chExt cx="8904312" cy="4798186"/>
          </a:xfrm>
        </p:grpSpPr>
        <p:sp>
          <p:nvSpPr>
            <p:cNvPr id="36" name="Espace réservé du contenu 4">
              <a:extLst>
                <a:ext uri="{FF2B5EF4-FFF2-40B4-BE49-F238E27FC236}">
                  <a16:creationId xmlns:a16="http://schemas.microsoft.com/office/drawing/2014/main" id="{4D9B1206-EE0B-8BC6-8720-2CDA8DAD2739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7824192" y="1702673"/>
              <a:ext cx="3599846" cy="907844"/>
            </a:xfrm>
            <a:prstGeom prst="roundRect">
              <a:avLst/>
            </a:prstGeom>
            <a:solidFill>
              <a:srgbClr val="631058"/>
            </a:solidFill>
            <a:ln w="9525">
              <a:noFill/>
              <a:round/>
              <a:headEnd/>
              <a:tailEnd/>
            </a:ln>
          </p:spPr>
          <p:txBody>
            <a:bodyPr lIns="0" tIns="0" rIns="0" bIns="0"/>
            <a:lstStyle/>
            <a:p>
              <a:pPr marL="0" lvl="1" algn="just"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sz="1600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Black box systems: </a:t>
              </a:r>
              <a:r>
                <a:rPr lang="en-US" sz="1600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comparison time</a:t>
              </a:r>
            </a:p>
            <a:p>
              <a:pPr marL="0" lvl="1" algn="just"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endParaRPr lang="en-US" sz="16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marL="0" lvl="1" algn="just"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r>
                <a:rPr lang="en-US" sz="1600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Less relevant nowadays with AI</a:t>
              </a:r>
            </a:p>
            <a:p>
              <a:pPr marL="0" lvl="1" algn="just">
                <a:tabLst>
                  <a:tab pos="0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endParaRPr lang="en-US" sz="16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pic>
          <p:nvPicPr>
            <p:cNvPr id="6" name="Image 5">
              <a:extLst>
                <a:ext uri="{FF2B5EF4-FFF2-40B4-BE49-F238E27FC236}">
                  <a16:creationId xmlns:a16="http://schemas.microsoft.com/office/drawing/2014/main" id="{5E444B0B-6D23-759E-F9C2-BD2DB67CE9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rightnessContrast contrast="-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618229" y="2948025"/>
              <a:ext cx="3950379" cy="292924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2" name="ZoneTexte 11">
              <a:extLst>
                <a:ext uri="{FF2B5EF4-FFF2-40B4-BE49-F238E27FC236}">
                  <a16:creationId xmlns:a16="http://schemas.microsoft.com/office/drawing/2014/main" id="{2496A16D-788A-CB7F-5C1C-6EF16C4706ED}"/>
                </a:ext>
              </a:extLst>
            </p:cNvPr>
            <p:cNvSpPr txBox="1"/>
            <p:nvPr/>
          </p:nvSpPr>
          <p:spPr>
            <a:xfrm>
              <a:off x="3287688" y="6193082"/>
              <a:ext cx="8904312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400" noProof="0" dirty="0" err="1"/>
                <a:t>Galbally</a:t>
              </a:r>
              <a:r>
                <a:rPr lang="en-US" sz="1400" noProof="0" dirty="0"/>
                <a:t>, Javier. "A new Foe in biometrics: A narrative review of side-channel attacks." Computers &amp; Security 96 (2020).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176160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59B1F0-CE9C-4D6F-C36A-28A6F39FDE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 descr="Fichier:007 Logo.svg — Wikipédia">
            <a:extLst>
              <a:ext uri="{FF2B5EF4-FFF2-40B4-BE49-F238E27FC236}">
                <a16:creationId xmlns:a16="http://schemas.microsoft.com/office/drawing/2014/main" id="{CAC81B2A-3C9F-D365-D116-7FB3558F951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A066C497-3F7E-58E9-EFC7-AFB734721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DIFFERENTIAL PRIVACY</a:t>
            </a:r>
          </a:p>
        </p:txBody>
      </p:sp>
      <p:sp>
        <p:nvSpPr>
          <p:cNvPr id="3" name="Cube 2">
            <a:extLst>
              <a:ext uri="{FF2B5EF4-FFF2-40B4-BE49-F238E27FC236}">
                <a16:creationId xmlns:a16="http://schemas.microsoft.com/office/drawing/2014/main" id="{E710B6B3-2918-0AEF-4DA7-FA68E9AA43EF}"/>
              </a:ext>
            </a:extLst>
          </p:cNvPr>
          <p:cNvSpPr/>
          <p:nvPr/>
        </p:nvSpPr>
        <p:spPr>
          <a:xfrm>
            <a:off x="9464315" y="160338"/>
            <a:ext cx="504056" cy="504056"/>
          </a:xfrm>
          <a:prstGeom prst="cub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18" name="Groupe 17">
            <a:extLst>
              <a:ext uri="{FF2B5EF4-FFF2-40B4-BE49-F238E27FC236}">
                <a16:creationId xmlns:a16="http://schemas.microsoft.com/office/drawing/2014/main" id="{FD0AB35C-B71D-1AD6-E814-33CD5C4222FA}"/>
              </a:ext>
            </a:extLst>
          </p:cNvPr>
          <p:cNvGrpSpPr/>
          <p:nvPr/>
        </p:nvGrpSpPr>
        <p:grpSpPr>
          <a:xfrm>
            <a:off x="407368" y="1484784"/>
            <a:ext cx="6470595" cy="1615769"/>
            <a:chOff x="1612763" y="2939298"/>
            <a:chExt cx="6470595" cy="1615769"/>
          </a:xfrm>
        </p:grpSpPr>
        <p:pic>
          <p:nvPicPr>
            <p:cNvPr id="5" name="Image 4">
              <a:extLst>
                <a:ext uri="{FF2B5EF4-FFF2-40B4-BE49-F238E27FC236}">
                  <a16:creationId xmlns:a16="http://schemas.microsoft.com/office/drawing/2014/main" id="{5C0EEA88-6942-D2AF-1101-655E02447A7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352574" y="2939298"/>
              <a:ext cx="979272" cy="1425189"/>
            </a:xfrm>
            <a:prstGeom prst="rect">
              <a:avLst/>
            </a:prstGeom>
          </p:spPr>
        </p:pic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DAB7CFD0-C501-393E-E87F-F04E83EDE6E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374015" y="3703375"/>
              <a:ext cx="549599" cy="217283"/>
            </a:xfrm>
            <a:prstGeom prst="rect">
              <a:avLst/>
            </a:prstGeom>
          </p:spPr>
        </p:pic>
        <p:pic>
          <p:nvPicPr>
            <p:cNvPr id="13" name="Image 12">
              <a:extLst>
                <a:ext uri="{FF2B5EF4-FFF2-40B4-BE49-F238E27FC236}">
                  <a16:creationId xmlns:a16="http://schemas.microsoft.com/office/drawing/2014/main" id="{0EEAFF74-5F61-59D2-2060-433DBEB2935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612763" y="3035095"/>
              <a:ext cx="812823" cy="1452499"/>
            </a:xfrm>
            <a:prstGeom prst="rect">
              <a:avLst/>
            </a:prstGeom>
          </p:spPr>
        </p:pic>
        <p:pic>
          <p:nvPicPr>
            <p:cNvPr id="15" name="Image 14">
              <a:extLst>
                <a:ext uri="{FF2B5EF4-FFF2-40B4-BE49-F238E27FC236}">
                  <a16:creationId xmlns:a16="http://schemas.microsoft.com/office/drawing/2014/main" id="{4B0BBA6A-3FAE-1965-A634-CE65EE3DDDC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589860" y="3703373"/>
              <a:ext cx="549599" cy="217283"/>
            </a:xfrm>
            <a:prstGeom prst="rect">
              <a:avLst/>
            </a:prstGeom>
          </p:spPr>
        </p:pic>
        <p:pic>
          <p:nvPicPr>
            <p:cNvPr id="17" name="Image 16">
              <a:extLst>
                <a:ext uri="{FF2B5EF4-FFF2-40B4-BE49-F238E27FC236}">
                  <a16:creationId xmlns:a16="http://schemas.microsoft.com/office/drawing/2014/main" id="{FEB57EF3-C54D-DE8F-9257-D02FBDF7B0B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015880" y="3068960"/>
              <a:ext cx="3067478" cy="1486107"/>
            </a:xfrm>
            <a:prstGeom prst="rect">
              <a:avLst/>
            </a:prstGeom>
          </p:spPr>
        </p:pic>
      </p:grpSp>
      <p:sp>
        <p:nvSpPr>
          <p:cNvPr id="4" name="ZoneTexte 3">
            <a:extLst>
              <a:ext uri="{FF2B5EF4-FFF2-40B4-BE49-F238E27FC236}">
                <a16:creationId xmlns:a16="http://schemas.microsoft.com/office/drawing/2014/main" id="{097896B9-C100-9907-43B5-1211DFE53A4F}"/>
              </a:ext>
            </a:extLst>
          </p:cNvPr>
          <p:cNvSpPr txBox="1"/>
          <p:nvPr/>
        </p:nvSpPr>
        <p:spPr>
          <a:xfrm>
            <a:off x="0" y="6217567"/>
            <a:ext cx="1236069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dirty="0"/>
              <a:t>Carmen Licciardi, Francesco </a:t>
            </a:r>
            <a:r>
              <a:rPr lang="fr-FR" sz="1400" dirty="0" err="1"/>
              <a:t>Buccafurri</a:t>
            </a:r>
            <a:r>
              <a:rPr lang="fr-FR" sz="1400" dirty="0"/>
              <a:t>, Neily Sanon and Christophe Rosenberger, « </a:t>
            </a:r>
            <a:r>
              <a:rPr lang="fr-FR" sz="1400" dirty="0" err="1"/>
              <a:t>Assessing</a:t>
            </a:r>
            <a:r>
              <a:rPr lang="fr-FR" sz="1400" dirty="0"/>
              <a:t> </a:t>
            </a:r>
            <a:r>
              <a:rPr lang="fr-FR" sz="1400" dirty="0" err="1"/>
              <a:t>Privacy</a:t>
            </a:r>
            <a:r>
              <a:rPr lang="fr-FR" sz="1400" dirty="0"/>
              <a:t> </a:t>
            </a:r>
            <a:r>
              <a:rPr lang="fr-FR" sz="1400" dirty="0" err="1"/>
              <a:t>Leakage</a:t>
            </a:r>
            <a:r>
              <a:rPr lang="fr-FR" sz="1400" dirty="0"/>
              <a:t> in </a:t>
            </a:r>
            <a:r>
              <a:rPr lang="fr-FR" sz="1400" dirty="0" err="1"/>
              <a:t>Biometric-Enabled</a:t>
            </a:r>
            <a:r>
              <a:rPr lang="fr-FR" sz="1400" dirty="0"/>
              <a:t> Information </a:t>
            </a:r>
            <a:r>
              <a:rPr lang="fr-FR" sz="1400" dirty="0" err="1"/>
              <a:t>Systems</a:t>
            </a:r>
            <a:r>
              <a:rPr lang="fr-FR" sz="1400" dirty="0"/>
              <a:t> » </a:t>
            </a:r>
            <a:r>
              <a:rPr lang="fr-FR" sz="1400" dirty="0" err="1"/>
              <a:t>submitted</a:t>
            </a:r>
            <a:endParaRPr lang="fr-FR" sz="1400" dirty="0"/>
          </a:p>
        </p:txBody>
      </p:sp>
      <p:grpSp>
        <p:nvGrpSpPr>
          <p:cNvPr id="6" name="Groupe 5">
            <a:extLst>
              <a:ext uri="{FF2B5EF4-FFF2-40B4-BE49-F238E27FC236}">
                <a16:creationId xmlns:a16="http://schemas.microsoft.com/office/drawing/2014/main" id="{0E4B05C5-1553-FE6E-EAF0-79D849584AC9}"/>
              </a:ext>
            </a:extLst>
          </p:cNvPr>
          <p:cNvGrpSpPr/>
          <p:nvPr/>
        </p:nvGrpSpPr>
        <p:grpSpPr>
          <a:xfrm>
            <a:off x="191344" y="1283573"/>
            <a:ext cx="11665296" cy="4446693"/>
            <a:chOff x="191344" y="1283573"/>
            <a:chExt cx="11665296" cy="4446693"/>
          </a:xfrm>
        </p:grpSpPr>
        <p:grpSp>
          <p:nvGrpSpPr>
            <p:cNvPr id="78" name="Groupe 77">
              <a:extLst>
                <a:ext uri="{FF2B5EF4-FFF2-40B4-BE49-F238E27FC236}">
                  <a16:creationId xmlns:a16="http://schemas.microsoft.com/office/drawing/2014/main" id="{90D270C4-A0BB-2E8B-511E-911C177054D5}"/>
                </a:ext>
              </a:extLst>
            </p:cNvPr>
            <p:cNvGrpSpPr/>
            <p:nvPr/>
          </p:nvGrpSpPr>
          <p:grpSpPr>
            <a:xfrm>
              <a:off x="191344" y="1283573"/>
              <a:ext cx="11665296" cy="4446693"/>
              <a:chOff x="191344" y="1283573"/>
              <a:chExt cx="11665296" cy="4446693"/>
            </a:xfrm>
          </p:grpSpPr>
          <p:grpSp>
            <p:nvGrpSpPr>
              <p:cNvPr id="73" name="Groupe 72">
                <a:extLst>
                  <a:ext uri="{FF2B5EF4-FFF2-40B4-BE49-F238E27FC236}">
                    <a16:creationId xmlns:a16="http://schemas.microsoft.com/office/drawing/2014/main" id="{6DF76907-46CE-1CCC-9132-8A8B8159178E}"/>
                  </a:ext>
                </a:extLst>
              </p:cNvPr>
              <p:cNvGrpSpPr/>
              <p:nvPr/>
            </p:nvGrpSpPr>
            <p:grpSpPr>
              <a:xfrm>
                <a:off x="191344" y="1283573"/>
                <a:ext cx="11665296" cy="4446693"/>
                <a:chOff x="225449" y="1283573"/>
                <a:chExt cx="11665296" cy="4446693"/>
              </a:xfrm>
            </p:grpSpPr>
            <p:sp>
              <p:nvSpPr>
                <p:cNvPr id="36" name="Espace réservé du contenu 4">
                  <a:extLst>
                    <a:ext uri="{FF2B5EF4-FFF2-40B4-BE49-F238E27FC236}">
                      <a16:creationId xmlns:a16="http://schemas.microsoft.com/office/drawing/2014/main" id="{330B07F1-AB00-A2A2-8ED7-0AECCCF8F560}"/>
                    </a:ext>
                  </a:extLst>
                </p:cNvPr>
                <p:cNvSpPr txBox="1">
                  <a:spLocks/>
                </p:cNvSpPr>
                <p:nvPr/>
              </p:nvSpPr>
              <p:spPr bwMode="auto">
                <a:xfrm>
                  <a:off x="6310404" y="4754212"/>
                  <a:ext cx="4250092" cy="957900"/>
                </a:xfrm>
                <a:prstGeom prst="roundRect">
                  <a:avLst/>
                </a:prstGeom>
                <a:solidFill>
                  <a:srgbClr val="631058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 lIns="0" tIns="0" rIns="0" bIns="0"/>
                <a:lstStyle/>
                <a:p>
                  <a:pPr marL="0" lvl="1" algn="just">
                    <a:tabLst>
                      <a:tab pos="0" algn="l"/>
                      <a:tab pos="896938" algn="l"/>
                      <a:tab pos="1346200" algn="l"/>
                      <a:tab pos="1795463" algn="l"/>
                      <a:tab pos="2244725" algn="l"/>
                      <a:tab pos="2693988" algn="l"/>
                      <a:tab pos="3143250" algn="l"/>
                      <a:tab pos="3592513" algn="l"/>
                      <a:tab pos="4041775" algn="l"/>
                      <a:tab pos="4491038" algn="l"/>
                      <a:tab pos="4940300" algn="l"/>
                      <a:tab pos="5389563" algn="l"/>
                      <a:tab pos="5838825" algn="l"/>
                      <a:tab pos="6288088" algn="l"/>
                      <a:tab pos="6737350" algn="l"/>
                      <a:tab pos="7186613" algn="l"/>
                      <a:tab pos="7635875" algn="l"/>
                      <a:tab pos="8085138" algn="l"/>
                      <a:tab pos="8534400" algn="l"/>
                      <a:tab pos="8983663" algn="l"/>
                    </a:tabLst>
                  </a:pPr>
                  <a:r>
                    <a:rPr lang="en-US" sz="1600" b="1" noProof="0" dirty="0">
                      <a:solidFill>
                        <a:schemeClr val="bg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Observations of scores for different inputs</a:t>
                  </a:r>
                </a:p>
                <a:p>
                  <a:pPr marL="0" lvl="1" algn="just">
                    <a:tabLst>
                      <a:tab pos="0" algn="l"/>
                      <a:tab pos="896938" algn="l"/>
                      <a:tab pos="1346200" algn="l"/>
                      <a:tab pos="1795463" algn="l"/>
                      <a:tab pos="2244725" algn="l"/>
                      <a:tab pos="2693988" algn="l"/>
                      <a:tab pos="3143250" algn="l"/>
                      <a:tab pos="3592513" algn="l"/>
                      <a:tab pos="4041775" algn="l"/>
                      <a:tab pos="4491038" algn="l"/>
                      <a:tab pos="4940300" algn="l"/>
                      <a:tab pos="5389563" algn="l"/>
                      <a:tab pos="5838825" algn="l"/>
                      <a:tab pos="6288088" algn="l"/>
                      <a:tab pos="6737350" algn="l"/>
                      <a:tab pos="7186613" algn="l"/>
                      <a:tab pos="7635875" algn="l"/>
                      <a:tab pos="8085138" algn="l"/>
                      <a:tab pos="8534400" algn="l"/>
                      <a:tab pos="8983663" algn="l"/>
                    </a:tabLst>
                  </a:pPr>
                  <a:endParaRPr lang="en-US" sz="1600" b="1" noProof="0" dirty="0">
                    <a:solidFill>
                      <a:schemeClr val="bg1"/>
                    </a:solidFill>
                    <a:latin typeface="Segoe UI" panose="020B0502040204020203" pitchFamily="34" charset="0"/>
                    <a:cs typeface="Segoe UI" panose="020B0502040204020203" pitchFamily="34" charset="0"/>
                  </a:endParaRPr>
                </a:p>
                <a:p>
                  <a:pPr marL="0" lvl="1" algn="just">
                    <a:tabLst>
                      <a:tab pos="0" algn="l"/>
                      <a:tab pos="896938" algn="l"/>
                      <a:tab pos="1346200" algn="l"/>
                      <a:tab pos="1795463" algn="l"/>
                      <a:tab pos="2244725" algn="l"/>
                      <a:tab pos="2693988" algn="l"/>
                      <a:tab pos="3143250" algn="l"/>
                      <a:tab pos="3592513" algn="l"/>
                      <a:tab pos="4041775" algn="l"/>
                      <a:tab pos="4491038" algn="l"/>
                      <a:tab pos="4940300" algn="l"/>
                      <a:tab pos="5389563" algn="l"/>
                      <a:tab pos="5838825" algn="l"/>
                      <a:tab pos="6288088" algn="l"/>
                      <a:tab pos="6737350" algn="l"/>
                      <a:tab pos="7186613" algn="l"/>
                      <a:tab pos="7635875" algn="l"/>
                      <a:tab pos="8085138" algn="l"/>
                      <a:tab pos="8534400" algn="l"/>
                      <a:tab pos="8983663" algn="l"/>
                    </a:tabLst>
                  </a:pPr>
                  <a:r>
                    <a:rPr lang="en-US" sz="1600" noProof="0" dirty="0">
                      <a:solidFill>
                        <a:schemeClr val="bg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Privacy leakage analysis (certification context)</a:t>
                  </a:r>
                </a:p>
              </p:txBody>
            </p:sp>
            <p:grpSp>
              <p:nvGrpSpPr>
                <p:cNvPr id="72" name="Groupe 71">
                  <a:extLst>
                    <a:ext uri="{FF2B5EF4-FFF2-40B4-BE49-F238E27FC236}">
                      <a16:creationId xmlns:a16="http://schemas.microsoft.com/office/drawing/2014/main" id="{F618956C-E2D4-5B94-0FC5-268C94C7EB9E}"/>
                    </a:ext>
                  </a:extLst>
                </p:cNvPr>
                <p:cNvGrpSpPr/>
                <p:nvPr/>
              </p:nvGrpSpPr>
              <p:grpSpPr>
                <a:xfrm>
                  <a:off x="225449" y="1283573"/>
                  <a:ext cx="11665296" cy="4446693"/>
                  <a:chOff x="225449" y="1283573"/>
                  <a:chExt cx="11665296" cy="4446693"/>
                </a:xfrm>
              </p:grpSpPr>
              <p:grpSp>
                <p:nvGrpSpPr>
                  <p:cNvPr id="58" name="Groupe 57">
                    <a:extLst>
                      <a:ext uri="{FF2B5EF4-FFF2-40B4-BE49-F238E27FC236}">
                        <a16:creationId xmlns:a16="http://schemas.microsoft.com/office/drawing/2014/main" id="{1959A9BD-889B-0416-3869-C048208D769B}"/>
                      </a:ext>
                    </a:extLst>
                  </p:cNvPr>
                  <p:cNvGrpSpPr/>
                  <p:nvPr/>
                </p:nvGrpSpPr>
                <p:grpSpPr>
                  <a:xfrm>
                    <a:off x="225449" y="3948028"/>
                    <a:ext cx="4312740" cy="1782238"/>
                    <a:chOff x="225449" y="3948028"/>
                    <a:chExt cx="4312740" cy="1782238"/>
                  </a:xfrm>
                </p:grpSpPr>
                <p:grpSp>
                  <p:nvGrpSpPr>
                    <p:cNvPr id="35" name="Groupe 34">
                      <a:extLst>
                        <a:ext uri="{FF2B5EF4-FFF2-40B4-BE49-F238E27FC236}">
                          <a16:creationId xmlns:a16="http://schemas.microsoft.com/office/drawing/2014/main" id="{FE82315B-CF46-9D30-D62B-CA171FEBD33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225449" y="3948028"/>
                      <a:ext cx="1954314" cy="1777580"/>
                      <a:chOff x="469278" y="3826911"/>
                      <a:chExt cx="2502198" cy="2260624"/>
                    </a:xfrm>
                  </p:grpSpPr>
                  <p:pic>
                    <p:nvPicPr>
                      <p:cNvPr id="9" name="Image 8">
                        <a:extLst>
                          <a:ext uri="{FF2B5EF4-FFF2-40B4-BE49-F238E27FC236}">
                            <a16:creationId xmlns:a16="http://schemas.microsoft.com/office/drawing/2014/main" id="{4062086A-E32A-7D28-90AA-C856D31E757F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69278" y="4999478"/>
                        <a:ext cx="812790" cy="1080000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14" name="Image 13">
                        <a:extLst>
                          <a:ext uri="{FF2B5EF4-FFF2-40B4-BE49-F238E27FC236}">
                            <a16:creationId xmlns:a16="http://schemas.microsoft.com/office/drawing/2014/main" id="{0218734C-9CFB-06B5-2B97-5FAC12AF064E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303168" y="4999478"/>
                        <a:ext cx="801810" cy="1080000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19" name="Image 18">
                        <a:extLst>
                          <a:ext uri="{FF2B5EF4-FFF2-40B4-BE49-F238E27FC236}">
                            <a16:creationId xmlns:a16="http://schemas.microsoft.com/office/drawing/2014/main" id="{B2D020D4-A660-7894-BFE2-62FEF9ACAF62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147179" y="5007535"/>
                        <a:ext cx="782460" cy="1080000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23" name="Image 22">
                        <a:extLst>
                          <a:ext uri="{FF2B5EF4-FFF2-40B4-BE49-F238E27FC236}">
                            <a16:creationId xmlns:a16="http://schemas.microsoft.com/office/drawing/2014/main" id="{1A1CA857-4773-B6BA-7579-A7A81C79C11E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169666" y="3826911"/>
                        <a:ext cx="801810" cy="1080000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27" name="Image 26">
                        <a:extLst>
                          <a:ext uri="{FF2B5EF4-FFF2-40B4-BE49-F238E27FC236}">
                            <a16:creationId xmlns:a16="http://schemas.microsoft.com/office/drawing/2014/main" id="{97A1C075-4E1E-A184-232E-ED57F2E8E814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06600" y="3836705"/>
                        <a:ext cx="819900" cy="1080000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32" name="Image 31">
                        <a:extLst>
                          <a:ext uri="{FF2B5EF4-FFF2-40B4-BE49-F238E27FC236}">
                            <a16:creationId xmlns:a16="http://schemas.microsoft.com/office/drawing/2014/main" id="{505FDF47-486F-EEBF-981D-1B4799E9D4A3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361719" y="3836705"/>
                        <a:ext cx="785460" cy="1080000"/>
                      </a:xfrm>
                      <a:prstGeom prst="rect">
                        <a:avLst/>
                      </a:prstGeom>
                    </p:spPr>
                  </p:pic>
                </p:grpSp>
                <p:grpSp>
                  <p:nvGrpSpPr>
                    <p:cNvPr id="51" name="Groupe 50">
                      <a:extLst>
                        <a:ext uri="{FF2B5EF4-FFF2-40B4-BE49-F238E27FC236}">
                          <a16:creationId xmlns:a16="http://schemas.microsoft.com/office/drawing/2014/main" id="{1049F0EC-F13A-D029-E9BD-346F0EA86CC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2453852" y="3959020"/>
                      <a:ext cx="2084337" cy="1771246"/>
                      <a:chOff x="4147620" y="4123799"/>
                      <a:chExt cx="2629330" cy="2198924"/>
                    </a:xfrm>
                  </p:grpSpPr>
                  <p:pic>
                    <p:nvPicPr>
                      <p:cNvPr id="40" name="Image 39">
                        <a:extLst>
                          <a:ext uri="{FF2B5EF4-FFF2-40B4-BE49-F238E27FC236}">
                            <a16:creationId xmlns:a16="http://schemas.microsoft.com/office/drawing/2014/main" id="{C9795F9A-FC8D-45D8-4426-9F282FA1F4E5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5909250" y="5242723"/>
                        <a:ext cx="860625" cy="1080000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42" name="Image 41">
                        <a:extLst>
                          <a:ext uri="{FF2B5EF4-FFF2-40B4-BE49-F238E27FC236}">
                            <a16:creationId xmlns:a16="http://schemas.microsoft.com/office/drawing/2014/main" id="{4B59AF2D-9A38-63A5-4CA8-6F28D9D3AD91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5890210" y="4143261"/>
                        <a:ext cx="886740" cy="1080000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44" name="Image 43">
                        <a:extLst>
                          <a:ext uri="{FF2B5EF4-FFF2-40B4-BE49-F238E27FC236}">
                            <a16:creationId xmlns:a16="http://schemas.microsoft.com/office/drawing/2014/main" id="{443F6E32-80F6-9C02-87B0-BBABB22A90E6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5038795" y="5226363"/>
                        <a:ext cx="825870" cy="1080000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46" name="Image 45">
                        <a:extLst>
                          <a:ext uri="{FF2B5EF4-FFF2-40B4-BE49-F238E27FC236}">
                            <a16:creationId xmlns:a16="http://schemas.microsoft.com/office/drawing/2014/main" id="{38346ADF-44B1-D27A-19A7-15FAD69B57E2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5028240" y="4123799"/>
                        <a:ext cx="901860" cy="1080000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48" name="Image 47">
                        <a:extLst>
                          <a:ext uri="{FF2B5EF4-FFF2-40B4-BE49-F238E27FC236}">
                            <a16:creationId xmlns:a16="http://schemas.microsoft.com/office/drawing/2014/main" id="{7B970E1D-B0D1-4B6A-F8C8-3F1F5B899C10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4157131" y="5226555"/>
                        <a:ext cx="822090" cy="1080000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50" name="Image 49">
                        <a:extLst>
                          <a:ext uri="{FF2B5EF4-FFF2-40B4-BE49-F238E27FC236}">
                            <a16:creationId xmlns:a16="http://schemas.microsoft.com/office/drawing/2014/main" id="{5F66E13B-58A9-7CD0-AEB9-F38F8F19DB8D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4147620" y="4163554"/>
                        <a:ext cx="880620" cy="1080000"/>
                      </a:xfrm>
                      <a:prstGeom prst="rect">
                        <a:avLst/>
                      </a:prstGeom>
                    </p:spPr>
                  </p:pic>
                </p:grpSp>
              </p:grpSp>
              <p:grpSp>
                <p:nvGrpSpPr>
                  <p:cNvPr id="71" name="Groupe 70">
                    <a:extLst>
                      <a:ext uri="{FF2B5EF4-FFF2-40B4-BE49-F238E27FC236}">
                        <a16:creationId xmlns:a16="http://schemas.microsoft.com/office/drawing/2014/main" id="{C0D88C9C-E2E1-DF53-BD30-6F4153058D19}"/>
                      </a:ext>
                    </a:extLst>
                  </p:cNvPr>
                  <p:cNvGrpSpPr/>
                  <p:nvPr/>
                </p:nvGrpSpPr>
                <p:grpSpPr>
                  <a:xfrm>
                    <a:off x="6912933" y="1283573"/>
                    <a:ext cx="4977812" cy="2727467"/>
                    <a:chOff x="6912933" y="1283573"/>
                    <a:chExt cx="4977812" cy="2727467"/>
                  </a:xfrm>
                </p:grpSpPr>
                <p:pic>
                  <p:nvPicPr>
                    <p:cNvPr id="52" name="Image 51" descr="53 900+ Symbole Des Genres Photos et images libres de droits - iStock">
                      <a:extLst>
                        <a:ext uri="{FF2B5EF4-FFF2-40B4-BE49-F238E27FC236}">
                          <a16:creationId xmlns:a16="http://schemas.microsoft.com/office/drawing/2014/main" id="{4A749D7F-3D86-0C03-54A8-FA2A601146B1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19"/>
                    <a:stretch>
                      <a:fillRect/>
                    </a:stretch>
                  </p:blipFill>
                  <p:spPr>
                    <a:xfrm>
                      <a:off x="7728579" y="1865419"/>
                      <a:ext cx="932160" cy="932160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54" name="Image 53">
                      <a:extLst>
                        <a:ext uri="{FF2B5EF4-FFF2-40B4-BE49-F238E27FC236}">
                          <a16:creationId xmlns:a16="http://schemas.microsoft.com/office/drawing/2014/main" id="{533EA7C6-0B4B-955D-0D4B-C347552A0760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4"/>
                    <a:stretch>
                      <a:fillRect/>
                    </a:stretch>
                  </p:blipFill>
                  <p:spPr>
                    <a:xfrm>
                      <a:off x="6912933" y="2310740"/>
                      <a:ext cx="549599" cy="217283"/>
                    </a:xfrm>
                    <a:prstGeom prst="rect">
                      <a:avLst/>
                    </a:prstGeom>
                  </p:spPr>
                </p:pic>
                <p:sp>
                  <p:nvSpPr>
                    <p:cNvPr id="56" name="ZoneTexte 55">
                      <a:extLst>
                        <a:ext uri="{FF2B5EF4-FFF2-40B4-BE49-F238E27FC236}">
                          <a16:creationId xmlns:a16="http://schemas.microsoft.com/office/drawing/2014/main" id="{56C43504-3E3B-DB3D-8920-3BACB33EB036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7093090" y="3672486"/>
                      <a:ext cx="2255912" cy="338554"/>
                    </a:xfrm>
                    <a:prstGeom prst="rect">
                      <a:avLst/>
                    </a:prstGeom>
                    <a:noFill/>
                  </p:spPr>
                  <p:txBody>
                    <a:bodyPr wrap="square">
                      <a:spAutoFit/>
                    </a:bodyPr>
                    <a:lstStyle/>
                    <a:p>
                      <a:r>
                        <a:rPr lang="en-US" sz="1600" b="1" noProof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Soft biometric traits</a:t>
                      </a:r>
                      <a:endParaRPr lang="en-US" b="1" noProof="0" dirty="0"/>
                    </a:p>
                  </p:txBody>
                </p:sp>
                <p:grpSp>
                  <p:nvGrpSpPr>
                    <p:cNvPr id="63" name="Groupe 62">
                      <a:extLst>
                        <a:ext uri="{FF2B5EF4-FFF2-40B4-BE49-F238E27FC236}">
                          <a16:creationId xmlns:a16="http://schemas.microsoft.com/office/drawing/2014/main" id="{A1A43554-B461-AD23-F71F-A9AC25BE2B8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78007" y="1283573"/>
                      <a:ext cx="1083377" cy="481445"/>
                      <a:chOff x="9464315" y="1295347"/>
                      <a:chExt cx="1164730" cy="468199"/>
                    </a:xfrm>
                  </p:grpSpPr>
                  <p:pic>
                    <p:nvPicPr>
                      <p:cNvPr id="60" name="Image 59">
                        <a:extLst>
                          <a:ext uri="{FF2B5EF4-FFF2-40B4-BE49-F238E27FC236}">
                            <a16:creationId xmlns:a16="http://schemas.microsoft.com/office/drawing/2014/main" id="{A77BF46D-DA4B-BD7C-C0DB-B8527F2DE3D6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9464315" y="1295347"/>
                        <a:ext cx="1164730" cy="225900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62" name="Image 61">
                        <a:extLst>
                          <a:ext uri="{FF2B5EF4-FFF2-40B4-BE49-F238E27FC236}">
                            <a16:creationId xmlns:a16="http://schemas.microsoft.com/office/drawing/2014/main" id="{45ED898E-FD64-196E-6870-81DA0DB356BF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9497119" y="1556792"/>
                        <a:ext cx="1131926" cy="206754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66" name="Image 65">
                      <a:extLst>
                        <a:ext uri="{FF2B5EF4-FFF2-40B4-BE49-F238E27FC236}">
                          <a16:creationId xmlns:a16="http://schemas.microsoft.com/office/drawing/2014/main" id="{B415F1BC-E92C-FFA3-0337-5F432E3A64DA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22"/>
                    <a:stretch>
                      <a:fillRect/>
                    </a:stretch>
                  </p:blipFill>
                  <p:spPr>
                    <a:xfrm>
                      <a:off x="7587218" y="2805899"/>
                      <a:ext cx="1124386" cy="749590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68" name="Image 67">
                      <a:extLst>
                        <a:ext uri="{FF2B5EF4-FFF2-40B4-BE49-F238E27FC236}">
                          <a16:creationId xmlns:a16="http://schemas.microsoft.com/office/drawing/2014/main" id="{CE2C19BC-03CD-4395-FD6C-0E0FAD70786A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23"/>
                    <a:stretch>
                      <a:fillRect/>
                    </a:stretch>
                  </p:blipFill>
                  <p:spPr>
                    <a:xfrm>
                      <a:off x="9987355" y="1776192"/>
                      <a:ext cx="1203314" cy="1291196"/>
                    </a:xfrm>
                    <a:prstGeom prst="rect">
                      <a:avLst/>
                    </a:prstGeom>
                  </p:spPr>
                </p:pic>
                <p:sp>
                  <p:nvSpPr>
                    <p:cNvPr id="70" name="ZoneTexte 69">
                      <a:extLst>
                        <a:ext uri="{FF2B5EF4-FFF2-40B4-BE49-F238E27FC236}">
                          <a16:creationId xmlns:a16="http://schemas.microsoft.com/office/drawing/2014/main" id="{6BB7F1BD-CFDD-47C0-4CAB-E1FBB56B9368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9634833" y="3067388"/>
                      <a:ext cx="2255912" cy="338554"/>
                    </a:xfrm>
                    <a:prstGeom prst="rect">
                      <a:avLst/>
                    </a:prstGeom>
                    <a:noFill/>
                  </p:spPr>
                  <p:txBody>
                    <a:bodyPr wrap="square">
                      <a:spAutoFit/>
                    </a:bodyPr>
                    <a:lstStyle/>
                    <a:p>
                      <a:r>
                        <a:rPr lang="en-US" sz="1600" b="1" noProof="0" dirty="0">
                          <a:latin typeface="Segoe UI" panose="020B0502040204020203" pitchFamily="34" charset="0"/>
                          <a:cs typeface="Segoe UI" panose="020B0502040204020203" pitchFamily="34" charset="0"/>
                        </a:rPr>
                        <a:t>Composite sketch</a:t>
                      </a:r>
                      <a:endParaRPr lang="en-US" b="1" noProof="0" dirty="0"/>
                    </a:p>
                  </p:txBody>
                </p:sp>
              </p:grpSp>
            </p:grpSp>
          </p:grpSp>
          <p:pic>
            <p:nvPicPr>
              <p:cNvPr id="77" name="Image 76">
                <a:extLst>
                  <a:ext uri="{FF2B5EF4-FFF2-40B4-BE49-F238E27FC236}">
                    <a16:creationId xmlns:a16="http://schemas.microsoft.com/office/drawing/2014/main" id="{B76DA642-6A89-C156-1C4C-10636BA502D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4"/>
              <a:stretch>
                <a:fillRect/>
              </a:stretch>
            </p:blipFill>
            <p:spPr>
              <a:xfrm flipV="1">
                <a:off x="2246197" y="2996952"/>
                <a:ext cx="362001" cy="800212"/>
              </a:xfrm>
              <a:prstGeom prst="rect">
                <a:avLst/>
              </a:prstGeom>
            </p:spPr>
          </p:pic>
        </p:grpSp>
        <p:sp>
          <p:nvSpPr>
            <p:cNvPr id="2" name="Flèche : droite 1">
              <a:extLst>
                <a:ext uri="{FF2B5EF4-FFF2-40B4-BE49-F238E27FC236}">
                  <a16:creationId xmlns:a16="http://schemas.microsoft.com/office/drawing/2014/main" id="{0D14211A-F875-C084-14C1-3E3EE9AACC86}"/>
                </a:ext>
              </a:extLst>
            </p:cNvPr>
            <p:cNvSpPr/>
            <p:nvPr/>
          </p:nvSpPr>
          <p:spPr>
            <a:xfrm>
              <a:off x="8904312" y="2363870"/>
              <a:ext cx="792088" cy="122010"/>
            </a:xfrm>
            <a:prstGeom prst="rightArrow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fr-FR"/>
            </a:p>
          </p:txBody>
        </p:sp>
      </p:grpSp>
    </p:spTree>
    <p:extLst>
      <p:ext uri="{BB962C8B-B14F-4D97-AF65-F5344CB8AC3E}">
        <p14:creationId xmlns:p14="http://schemas.microsoft.com/office/powerpoint/2010/main" val="24559750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re 1"/>
          <p:cNvSpPr>
            <a:spLocks noGrp="1"/>
          </p:cNvSpPr>
          <p:nvPr>
            <p:ph type="title"/>
          </p:nvPr>
        </p:nvSpPr>
        <p:spPr>
          <a:xfrm>
            <a:off x="287218" y="260648"/>
            <a:ext cx="10705326" cy="681945"/>
          </a:xfrm>
        </p:spPr>
        <p:txBody>
          <a:bodyPr/>
          <a:lstStyle/>
          <a:p>
            <a:r>
              <a:rPr lang="en-US" noProof="0" dirty="0"/>
              <a:t>COUNTERMEASURE - BTP</a:t>
            </a:r>
          </a:p>
        </p:txBody>
      </p:sp>
      <p:sp>
        <p:nvSpPr>
          <p:cNvPr id="8" name="Rectangle à coins arrondis 7"/>
          <p:cNvSpPr/>
          <p:nvPr/>
        </p:nvSpPr>
        <p:spPr>
          <a:xfrm>
            <a:off x="815345" y="1496090"/>
            <a:ext cx="4488567" cy="1940957"/>
          </a:xfrm>
          <a:prstGeom prst="roundRect">
            <a:avLst/>
          </a:prstGeom>
          <a:solidFill>
            <a:srgbClr val="631058"/>
          </a:solidFill>
        </p:spPr>
        <p:txBody>
          <a:bodyPr wrap="square">
            <a:spAutoFit/>
          </a:bodyPr>
          <a:lstStyle/>
          <a:p>
            <a:pPr algn="just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Biometric Template Protection (BTP): </a:t>
            </a:r>
          </a:p>
          <a:p>
            <a:pPr algn="just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Privacy Enhancing Technology (PET)</a:t>
            </a:r>
          </a:p>
          <a:p>
            <a:pPr algn="just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b="1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just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Taxonomy of existing approaches:</a:t>
            </a:r>
          </a:p>
          <a:p>
            <a:pPr marL="800100" lvl="1" indent="-342900" algn="just">
              <a:buFont typeface="Wingdings" panose="05000000000000000000" pitchFamily="2" charset="2"/>
              <a:buChar char="q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Hardware solutions</a:t>
            </a:r>
          </a:p>
          <a:p>
            <a:pPr marL="800100" lvl="1" indent="-342900" algn="just">
              <a:buFont typeface="Wingdings" panose="05000000000000000000" pitchFamily="2" charset="2"/>
              <a:buChar char="q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Software template protection</a:t>
            </a:r>
          </a:p>
        </p:txBody>
      </p:sp>
      <p:pic>
        <p:nvPicPr>
          <p:cNvPr id="10" name="Image 9" descr="PET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96688" y="3765936"/>
            <a:ext cx="3168352" cy="2859438"/>
          </a:xfrm>
          <a:prstGeom prst="rect">
            <a:avLst/>
          </a:prstGeom>
        </p:spPr>
      </p:pic>
      <p:pic>
        <p:nvPicPr>
          <p:cNvPr id="13" name="Imag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836712"/>
            <a:ext cx="5253873" cy="5156824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2855640" y="6004043"/>
            <a:ext cx="928855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noProof="0" dirty="0">
                <a:solidFill>
                  <a:srgbClr val="222222"/>
                </a:solidFill>
              </a:rPr>
              <a:t>Sardar, A., Umer, S., Pero, C., &amp; Nappi, M. (2020). A novel cancelable </a:t>
            </a:r>
            <a:r>
              <a:rPr lang="en-US" sz="1400" noProof="0" dirty="0" err="1">
                <a:solidFill>
                  <a:srgbClr val="222222"/>
                </a:solidFill>
              </a:rPr>
              <a:t>facehashing</a:t>
            </a:r>
            <a:r>
              <a:rPr lang="en-US" sz="1400" noProof="0" dirty="0">
                <a:solidFill>
                  <a:srgbClr val="222222"/>
                </a:solidFill>
              </a:rPr>
              <a:t> technique based on non-invertible transformation with encryption and decryption template. </a:t>
            </a:r>
            <a:r>
              <a:rPr lang="en-US" sz="1400" i="1" noProof="0" dirty="0">
                <a:solidFill>
                  <a:srgbClr val="222222"/>
                </a:solidFill>
              </a:rPr>
              <a:t>IEEE Access</a:t>
            </a:r>
            <a:r>
              <a:rPr lang="en-US" sz="1400" noProof="0" dirty="0">
                <a:solidFill>
                  <a:srgbClr val="222222"/>
                </a:solidFill>
              </a:rPr>
              <a:t>, </a:t>
            </a:r>
            <a:r>
              <a:rPr lang="en-US" sz="1400" i="1" noProof="0" dirty="0">
                <a:solidFill>
                  <a:srgbClr val="222222"/>
                </a:solidFill>
              </a:rPr>
              <a:t>8</a:t>
            </a:r>
            <a:r>
              <a:rPr lang="en-US" sz="1400" noProof="0" dirty="0">
                <a:solidFill>
                  <a:srgbClr val="222222"/>
                </a:solidFill>
              </a:rPr>
              <a:t>, 105263-105277.</a:t>
            </a:r>
            <a:endParaRPr lang="en-US" sz="1400" noProof="0" dirty="0"/>
          </a:p>
        </p:txBody>
      </p:sp>
    </p:spTree>
    <p:extLst>
      <p:ext uri="{BB962C8B-B14F-4D97-AF65-F5344CB8AC3E}">
        <p14:creationId xmlns:p14="http://schemas.microsoft.com/office/powerpoint/2010/main" val="1232039391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e 4"/>
          <p:cNvGrpSpPr/>
          <p:nvPr/>
        </p:nvGrpSpPr>
        <p:grpSpPr>
          <a:xfrm>
            <a:off x="407368" y="1868040"/>
            <a:ext cx="6553642" cy="4161764"/>
            <a:chOff x="2558896" y="1607151"/>
            <a:chExt cx="6038448" cy="4037571"/>
          </a:xfrm>
        </p:grpSpPr>
        <p:pic>
          <p:nvPicPr>
            <p:cNvPr id="6" name="Image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58896" y="1607151"/>
              <a:ext cx="1655465" cy="1655465"/>
            </a:xfrm>
            <a:prstGeom prst="rect">
              <a:avLst/>
            </a:prstGeom>
          </p:spPr>
        </p:pic>
        <p:sp>
          <p:nvSpPr>
            <p:cNvPr id="7" name="Rectangle à coins arrondis 6"/>
            <p:cNvSpPr/>
            <p:nvPr/>
          </p:nvSpPr>
          <p:spPr>
            <a:xfrm>
              <a:off x="5294444" y="1930821"/>
              <a:ext cx="1460270" cy="1007853"/>
            </a:xfrm>
            <a:prstGeom prst="roundRect">
              <a:avLst/>
            </a:prstGeom>
            <a:solidFill>
              <a:srgbClr val="631058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Feature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Extraction</a:t>
              </a:r>
            </a:p>
          </p:txBody>
        </p:sp>
        <p:cxnSp>
          <p:nvCxnSpPr>
            <p:cNvPr id="8" name="Connecteur droit avec flèche 7"/>
            <p:cNvCxnSpPr>
              <a:stCxn id="9" idx="1"/>
              <a:endCxn id="16" idx="3"/>
            </p:cNvCxnSpPr>
            <p:nvPr/>
          </p:nvCxnSpPr>
          <p:spPr>
            <a:xfrm flipH="1">
              <a:off x="6897974" y="3665562"/>
              <a:ext cx="504276" cy="4019"/>
            </a:xfrm>
            <a:prstGeom prst="straightConnector1">
              <a:avLst/>
            </a:prstGeom>
            <a:ln w="28575">
              <a:solidFill>
                <a:srgbClr val="78216B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Rectangle 8"/>
            <p:cNvSpPr/>
            <p:nvPr/>
          </p:nvSpPr>
          <p:spPr>
            <a:xfrm>
              <a:off x="7402250" y="3143026"/>
              <a:ext cx="1195094" cy="104507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Secret or helper data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(seed, password…)</a:t>
              </a:r>
            </a:p>
          </p:txBody>
        </p:sp>
        <p:cxnSp>
          <p:nvCxnSpPr>
            <p:cNvPr id="10" name="Connecteur droit avec flèche 9"/>
            <p:cNvCxnSpPr>
              <a:stCxn id="6" idx="3"/>
              <a:endCxn id="7" idx="1"/>
            </p:cNvCxnSpPr>
            <p:nvPr/>
          </p:nvCxnSpPr>
          <p:spPr>
            <a:xfrm flipV="1">
              <a:off x="4214361" y="2434748"/>
              <a:ext cx="1080082" cy="136"/>
            </a:xfrm>
            <a:prstGeom prst="straightConnector1">
              <a:avLst/>
            </a:prstGeom>
            <a:ln w="28575">
              <a:solidFill>
                <a:srgbClr val="78216B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Connecteur droit avec flèche 10"/>
            <p:cNvCxnSpPr>
              <a:stCxn id="16" idx="2"/>
              <a:endCxn id="14" idx="0"/>
            </p:cNvCxnSpPr>
            <p:nvPr/>
          </p:nvCxnSpPr>
          <p:spPr>
            <a:xfrm>
              <a:off x="6023452" y="4020499"/>
              <a:ext cx="1127" cy="447568"/>
            </a:xfrm>
            <a:prstGeom prst="straightConnector1">
              <a:avLst/>
            </a:prstGeom>
            <a:ln w="28575">
              <a:solidFill>
                <a:srgbClr val="78216B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12"/>
            <p:cNvSpPr/>
            <p:nvPr/>
          </p:nvSpPr>
          <p:spPr>
            <a:xfrm>
              <a:off x="2774920" y="3318663"/>
              <a:ext cx="1296144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Biometric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data</a:t>
              </a:r>
            </a:p>
          </p:txBody>
        </p:sp>
        <p:pic>
          <p:nvPicPr>
            <p:cNvPr id="14" name="Picture 2" descr="http://t1.gstatic.com/images?q=tbn:ANd9GcRGNTxVFri2FSPVxvFw1UfSnE9GdwrjKXzMJ6VSOFUraM1BSfbkB77d0-xK1Q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151184" y="4468067"/>
              <a:ext cx="1746790" cy="792088"/>
            </a:xfrm>
            <a:prstGeom prst="rect">
              <a:avLst/>
            </a:prstGeom>
            <a:noFill/>
          </p:spPr>
        </p:pic>
        <p:sp>
          <p:nvSpPr>
            <p:cNvPr id="15" name="Rectangle 14"/>
            <p:cNvSpPr/>
            <p:nvPr/>
          </p:nvSpPr>
          <p:spPr>
            <a:xfrm>
              <a:off x="5029401" y="5306168"/>
              <a:ext cx="1872208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BioCode</a:t>
              </a:r>
              <a:endPara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16" name="Rectangle à coins arrondis 15"/>
            <p:cNvSpPr/>
            <p:nvPr/>
          </p:nvSpPr>
          <p:spPr>
            <a:xfrm>
              <a:off x="5148930" y="3318663"/>
              <a:ext cx="1749044" cy="701836"/>
            </a:xfrm>
            <a:prstGeom prst="roundRect">
              <a:avLst/>
            </a:prstGeom>
            <a:solidFill>
              <a:srgbClr val="631058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"/>
                  <a:ea typeface="+mn-ea"/>
                  <a:cs typeface="+mn-cs"/>
                </a:rPr>
                <a:t>Transformation</a:t>
              </a:r>
            </a:p>
          </p:txBody>
        </p:sp>
        <p:cxnSp>
          <p:nvCxnSpPr>
            <p:cNvPr id="17" name="Connecteur droit avec flèche 16"/>
            <p:cNvCxnSpPr>
              <a:stCxn id="7" idx="2"/>
              <a:endCxn id="16" idx="0"/>
            </p:cNvCxnSpPr>
            <p:nvPr/>
          </p:nvCxnSpPr>
          <p:spPr>
            <a:xfrm flipH="1">
              <a:off x="6023452" y="2938674"/>
              <a:ext cx="1127" cy="379989"/>
            </a:xfrm>
            <a:prstGeom prst="straightConnector1">
              <a:avLst/>
            </a:prstGeom>
            <a:ln w="28575">
              <a:solidFill>
                <a:srgbClr val="78216B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-31354"/>
            <a:ext cx="65" cy="23853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-38088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Espace réservé du contenu 2"/>
          <p:cNvSpPr>
            <a:spLocks noGrp="1"/>
          </p:cNvSpPr>
          <p:nvPr>
            <p:ph sz="quarter" idx="13"/>
          </p:nvPr>
        </p:nvSpPr>
        <p:spPr>
          <a:xfrm>
            <a:off x="7320136" y="1124744"/>
            <a:ext cx="4546632" cy="4862671"/>
          </a:xfrm>
          <a:prstGeom prst="roundRect">
            <a:avLst/>
          </a:prstGeom>
          <a:solidFill>
            <a:srgbClr val="631058"/>
          </a:solidFill>
        </p:spPr>
        <p:txBody>
          <a:bodyPr>
            <a:noAutofit/>
          </a:bodyPr>
          <a:lstStyle/>
          <a:p>
            <a:pPr marL="0" indent="0"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None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Expected properties:</a:t>
            </a:r>
          </a:p>
          <a:p>
            <a:pPr marL="0" indent="0"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None/>
              <a:defRPr/>
            </a:pPr>
            <a:endParaRPr lang="en-US" sz="1600" b="1" noProof="0" dirty="0">
              <a:solidFill>
                <a:schemeClr val="bg1"/>
              </a:solidFill>
              <a:latin typeface="Segoe UI" panose="020B0502040204020203" pitchFamily="34" charset="0"/>
              <a:ea typeface="DejaVu Sans"/>
              <a:cs typeface="Segoe UI" panose="020B0502040204020203" pitchFamily="34" charset="0"/>
            </a:endParaRPr>
          </a:p>
          <a:p>
            <a:pPr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Verifiability</a:t>
            </a: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it is possible to authenticate a user given a </a:t>
            </a:r>
            <a:r>
              <a:rPr lang="en-US" sz="1600" noProof="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BioCode</a:t>
            </a:r>
            <a:endParaRPr lang="en-US" sz="16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endParaRPr lang="en-US" sz="1600" noProof="0" dirty="0">
              <a:solidFill>
                <a:schemeClr val="bg1"/>
              </a:solidFill>
              <a:latin typeface="Segoe UI" panose="020B0502040204020203" pitchFamily="34" charset="0"/>
              <a:ea typeface="DejaVu Sans"/>
              <a:cs typeface="Segoe UI" panose="020B0502040204020203" pitchFamily="34" charset="0"/>
            </a:endParaRPr>
          </a:p>
          <a:p>
            <a:pPr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Revocability</a:t>
            </a: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: it is possible to renew the </a:t>
            </a:r>
            <a:r>
              <a:rPr lang="en-US" sz="1600" noProof="0" dirty="0" err="1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BioCode</a:t>
            </a: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 in case of attack</a:t>
            </a:r>
          </a:p>
          <a:p>
            <a:pPr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endParaRPr lang="en-US" sz="1600" b="1" noProof="0" dirty="0">
              <a:solidFill>
                <a:schemeClr val="bg1"/>
              </a:solidFill>
              <a:latin typeface="Segoe UI" panose="020B0502040204020203" pitchFamily="34" charset="0"/>
              <a:ea typeface="DejaVu Sans"/>
              <a:cs typeface="Segoe UI" panose="020B0502040204020203" pitchFamily="34" charset="0"/>
            </a:endParaRPr>
          </a:p>
          <a:p>
            <a:pPr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Non invertibility or </a:t>
            </a:r>
            <a:r>
              <a:rPr lang="en-US" sz="1600" b="1" noProof="0" dirty="0" err="1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irreversability</a:t>
            </a: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: impossible to recover the raw biometric data given the </a:t>
            </a:r>
            <a:r>
              <a:rPr lang="en-US" sz="1600" noProof="0" dirty="0" err="1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BioCode</a:t>
            </a: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 and the Secret</a:t>
            </a:r>
          </a:p>
          <a:p>
            <a:pPr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endParaRPr lang="en-US" sz="1600" noProof="0" dirty="0">
              <a:solidFill>
                <a:schemeClr val="bg1"/>
              </a:solidFill>
              <a:latin typeface="Segoe UI" panose="020B0502040204020203" pitchFamily="34" charset="0"/>
              <a:ea typeface="DejaVu Sans"/>
              <a:cs typeface="Segoe UI" panose="020B0502040204020203" pitchFamily="34" charset="0"/>
            </a:endParaRPr>
          </a:p>
          <a:p>
            <a:pPr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600" b="1" noProof="0" dirty="0" err="1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Undistinguishability</a:t>
            </a: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:</a:t>
            </a: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 impossible to distinguish impostor </a:t>
            </a:r>
            <a:r>
              <a:rPr lang="en-US" sz="1600" noProof="0" dirty="0" err="1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BioCodes</a:t>
            </a: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 from legitimate ones with different Secrets</a:t>
            </a:r>
          </a:p>
          <a:p>
            <a:pPr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endParaRPr lang="en-US" sz="1600" noProof="0" dirty="0">
              <a:solidFill>
                <a:schemeClr val="bg1"/>
              </a:solidFill>
              <a:latin typeface="Segoe UI" panose="020B0502040204020203" pitchFamily="34" charset="0"/>
              <a:ea typeface="DejaVu Sans"/>
              <a:cs typeface="Segoe UI" panose="020B0502040204020203" pitchFamily="34" charset="0"/>
            </a:endParaRPr>
          </a:p>
          <a:p>
            <a:pPr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600" b="1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Unlikability</a:t>
            </a:r>
            <a:r>
              <a:rPr lang="en-US" sz="1600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: no information leakage from different legitimate </a:t>
            </a:r>
            <a:r>
              <a:rPr lang="en-US" sz="1600" noProof="0" dirty="0" err="1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Biocodes</a:t>
            </a:r>
            <a:endParaRPr lang="en-US" sz="1600" noProof="0" dirty="0">
              <a:solidFill>
                <a:schemeClr val="bg1"/>
              </a:solidFill>
              <a:latin typeface="Segoe UI" panose="020B0502040204020203" pitchFamily="34" charset="0"/>
              <a:ea typeface="DejaVu Sans"/>
              <a:cs typeface="Segoe UI" panose="020B0502040204020203" pitchFamily="34" charset="0"/>
            </a:endParaRPr>
          </a:p>
          <a:p>
            <a:pPr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defRPr/>
            </a:pPr>
            <a:endParaRPr lang="en-US" sz="1600" noProof="0" dirty="0">
              <a:solidFill>
                <a:schemeClr val="bg1"/>
              </a:solidFill>
              <a:latin typeface="Segoe UI" panose="020B0502040204020203" pitchFamily="34" charset="0"/>
              <a:ea typeface="DejaVu Sans"/>
              <a:cs typeface="Segoe UI" panose="020B0502040204020203" pitchFamily="34" charset="0"/>
            </a:endParaRPr>
          </a:p>
          <a:p>
            <a:pPr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Wingdings" pitchFamily="2" charset="2"/>
              <a:buChar char="ü"/>
              <a:defRPr/>
            </a:pPr>
            <a:endParaRPr lang="en-US" sz="1600" noProof="0" dirty="0">
              <a:solidFill>
                <a:schemeClr val="bg1"/>
              </a:solidFill>
              <a:latin typeface="Segoe UI" panose="020B0502040204020203" pitchFamily="34" charset="0"/>
              <a:ea typeface="DejaVu Sans"/>
              <a:cs typeface="Segoe UI" panose="020B0502040204020203" pitchFamily="34" charset="0"/>
            </a:endParaRPr>
          </a:p>
          <a:p>
            <a:pPr marL="0" indent="0"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None/>
              <a:defRPr/>
            </a:pPr>
            <a:endParaRPr lang="en-US" sz="16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9" name="Rectangle à coins arrondis 18"/>
          <p:cNvSpPr/>
          <p:nvPr/>
        </p:nvSpPr>
        <p:spPr>
          <a:xfrm>
            <a:off x="359226" y="1196752"/>
            <a:ext cx="3072478" cy="398407"/>
          </a:xfrm>
          <a:prstGeom prst="roundRect">
            <a:avLst/>
          </a:prstGeom>
          <a:solidFill>
            <a:srgbClr val="631058"/>
          </a:solidFill>
        </p:spPr>
        <p:txBody>
          <a:bodyPr wrap="square">
            <a:spAutoFit/>
          </a:bodyPr>
          <a:lstStyle/>
          <a:p>
            <a:pPr algn="just"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2000" b="1" noProof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" panose="020B0502040204020203" pitchFamily="34" charset="0"/>
                <a:cs typeface="Segoe UI" panose="020B0502040204020203" pitchFamily="34" charset="0"/>
              </a:rPr>
              <a:t>Cancelable biometrics: </a:t>
            </a:r>
            <a:endParaRPr lang="en-US" sz="2000" noProof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Titre 1">
            <a:extLst>
              <a:ext uri="{FF2B5EF4-FFF2-40B4-BE49-F238E27FC236}">
                <a16:creationId xmlns:a16="http://schemas.microsoft.com/office/drawing/2014/main" id="{AC285564-BF2A-470E-C88E-3F7C8715D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218" y="260648"/>
            <a:ext cx="10705326" cy="681945"/>
          </a:xfrm>
        </p:spPr>
        <p:txBody>
          <a:bodyPr/>
          <a:lstStyle/>
          <a:p>
            <a:r>
              <a:rPr lang="en-US" noProof="0" dirty="0"/>
              <a:t>COUNTERMEASURE - BTP</a:t>
            </a:r>
          </a:p>
        </p:txBody>
      </p:sp>
      <p:sp>
        <p:nvSpPr>
          <p:cNvPr id="21" name="ZoneTexte 20">
            <a:extLst>
              <a:ext uri="{FF2B5EF4-FFF2-40B4-BE49-F238E27FC236}">
                <a16:creationId xmlns:a16="http://schemas.microsoft.com/office/drawing/2014/main" id="{C060493C-D8DF-CFA3-D1BE-CEBB53F1786D}"/>
              </a:ext>
            </a:extLst>
          </p:cNvPr>
          <p:cNvSpPr txBox="1"/>
          <p:nvPr/>
        </p:nvSpPr>
        <p:spPr>
          <a:xfrm>
            <a:off x="98372" y="6040338"/>
            <a:ext cx="116142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noProof="0" dirty="0" err="1">
                <a:solidFill>
                  <a:srgbClr val="222222"/>
                </a:solidFill>
                <a:effectLst/>
              </a:rPr>
              <a:t>Lacharme</a:t>
            </a:r>
            <a:r>
              <a:rPr lang="en-US" sz="1400" b="0" i="0" noProof="0" dirty="0">
                <a:solidFill>
                  <a:srgbClr val="222222"/>
                </a:solidFill>
                <a:effectLst/>
              </a:rPr>
              <a:t> Patrick, Cherrier Estelle and Rosenberger Christophe. Preimage attack on </a:t>
            </a:r>
            <a:r>
              <a:rPr lang="en-US" sz="1400" b="0" i="0" noProof="0" dirty="0" err="1">
                <a:solidFill>
                  <a:srgbClr val="222222"/>
                </a:solidFill>
                <a:effectLst/>
              </a:rPr>
              <a:t>biohashing</a:t>
            </a:r>
            <a:r>
              <a:rPr lang="en-US" sz="1400" b="0" i="0" noProof="0" dirty="0">
                <a:solidFill>
                  <a:srgbClr val="222222"/>
                </a:solidFill>
                <a:effectLst/>
              </a:rPr>
              <a:t>. In : </a:t>
            </a:r>
            <a:r>
              <a:rPr lang="en-US" sz="1400" b="0" i="1" noProof="0" dirty="0">
                <a:solidFill>
                  <a:srgbClr val="222222"/>
                </a:solidFill>
                <a:effectLst/>
              </a:rPr>
              <a:t>2013 International Conference on Security and Cryptography (SECRYPT)</a:t>
            </a:r>
            <a:r>
              <a:rPr lang="en-US" sz="1400" b="0" i="0" noProof="0" dirty="0">
                <a:solidFill>
                  <a:srgbClr val="222222"/>
                </a:solidFill>
                <a:effectLst/>
              </a:rPr>
              <a:t>. IEEE, 2013. p. 1-8.</a:t>
            </a:r>
            <a:endParaRPr lang="en-US" sz="1400" noProof="0" dirty="0"/>
          </a:p>
        </p:txBody>
      </p:sp>
    </p:spTree>
    <p:extLst>
      <p:ext uri="{BB962C8B-B14F-4D97-AF65-F5344CB8AC3E}">
        <p14:creationId xmlns:p14="http://schemas.microsoft.com/office/powerpoint/2010/main" val="13416803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-31354"/>
            <a:ext cx="65" cy="23853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-38088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Espace réservé du contenu 2"/>
          <p:cNvSpPr>
            <a:spLocks noGrp="1"/>
          </p:cNvSpPr>
          <p:nvPr>
            <p:ph sz="quarter" idx="13"/>
          </p:nvPr>
        </p:nvSpPr>
        <p:spPr>
          <a:xfrm>
            <a:off x="407368" y="1948474"/>
            <a:ext cx="6528862" cy="2560646"/>
          </a:xfrm>
          <a:prstGeom prst="roundRect">
            <a:avLst/>
          </a:prstGeom>
          <a:solidFill>
            <a:srgbClr val="631058"/>
          </a:solidFill>
        </p:spPr>
        <p:txBody>
          <a:bodyPr>
            <a:noAutofit/>
          </a:bodyPr>
          <a:lstStyle/>
          <a:p>
            <a:pPr marL="0" indent="0"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None/>
              <a:defRPr/>
            </a:pPr>
            <a:r>
              <a:rPr lang="en-US" sz="1800" b="1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AI based BTP:</a:t>
            </a: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eaLnBrk="1" hangingPunct="1">
              <a:lnSpc>
                <a:spcPct val="93000"/>
              </a:lnSpc>
              <a:spcBef>
                <a:spcPts val="500"/>
              </a:spcBef>
              <a:defRPr/>
            </a:pP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Feature generation more efficient with AI</a:t>
            </a:r>
          </a:p>
          <a:p>
            <a:pPr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Deep networks can learn encrypted data (homomorphic)</a:t>
            </a:r>
          </a:p>
          <a:p>
            <a:pPr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Generation of secure biometric signatures</a:t>
            </a:r>
          </a:p>
        </p:txBody>
      </p:sp>
      <p:pic>
        <p:nvPicPr>
          <p:cNvPr id="8" name="Imag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8128" y="690118"/>
            <a:ext cx="4680032" cy="58919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19336" y="5733250"/>
            <a:ext cx="741682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noProof="0" dirty="0"/>
              <a:t>V. </a:t>
            </a:r>
            <a:r>
              <a:rPr lang="en-US" sz="1400" noProof="0" dirty="0" err="1"/>
              <a:t>Krivokuca</a:t>
            </a:r>
            <a:r>
              <a:rPr lang="en-US" sz="1400" noProof="0" dirty="0"/>
              <a:t> Hahn and S. Marcel, ‘‘Biometric template protection for neural-network-based face recognition systems: A survey of methods and evaluation techniques,’’ IEEE Transactions  Information Forensics Security, vol. 18, pp. 639–666, 2023</a:t>
            </a:r>
          </a:p>
        </p:txBody>
      </p:sp>
      <p:sp>
        <p:nvSpPr>
          <p:cNvPr id="7" name="Titre 1">
            <a:extLst>
              <a:ext uri="{FF2B5EF4-FFF2-40B4-BE49-F238E27FC236}">
                <a16:creationId xmlns:a16="http://schemas.microsoft.com/office/drawing/2014/main" id="{2BB6E465-5448-4DAB-1904-3134767A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218" y="260648"/>
            <a:ext cx="10705326" cy="681945"/>
          </a:xfrm>
        </p:spPr>
        <p:txBody>
          <a:bodyPr/>
          <a:lstStyle/>
          <a:p>
            <a:r>
              <a:rPr lang="en-US" noProof="0" dirty="0"/>
              <a:t>COUNTERMEASURE - BTP</a:t>
            </a:r>
          </a:p>
        </p:txBody>
      </p:sp>
    </p:spTree>
    <p:extLst>
      <p:ext uri="{BB962C8B-B14F-4D97-AF65-F5344CB8AC3E}">
        <p14:creationId xmlns:p14="http://schemas.microsoft.com/office/powerpoint/2010/main" val="24283718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22D5C317-AB13-2DF0-3ABC-E399472C15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368" y="1269853"/>
            <a:ext cx="11347096" cy="46074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itre 1">
            <a:extLst>
              <a:ext uri="{FF2B5EF4-FFF2-40B4-BE49-F238E27FC236}">
                <a16:creationId xmlns:a16="http://schemas.microsoft.com/office/drawing/2014/main" id="{88FC0DB1-7510-A53A-A3FA-E5EB2E87D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218" y="260648"/>
            <a:ext cx="10705326" cy="681945"/>
          </a:xfrm>
        </p:spPr>
        <p:txBody>
          <a:bodyPr/>
          <a:lstStyle/>
          <a:p>
            <a:r>
              <a:rPr lang="en-US" noProof="0" dirty="0"/>
              <a:t>COUNTERMEASURE - BTP</a:t>
            </a: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12EDD58E-AE69-4B5B-6595-FA0AA3E80068}"/>
              </a:ext>
            </a:extLst>
          </p:cNvPr>
          <p:cNvSpPr txBox="1"/>
          <p:nvPr/>
        </p:nvSpPr>
        <p:spPr>
          <a:xfrm>
            <a:off x="5149432" y="4707560"/>
            <a:ext cx="15536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4000" b="1" dirty="0">
                <a:hlinkClick r:id="rId3"/>
              </a:rPr>
              <a:t>DEMO</a:t>
            </a:r>
            <a:endParaRPr lang="fr-FR" sz="4000" b="1" dirty="0"/>
          </a:p>
        </p:txBody>
      </p:sp>
    </p:spTree>
    <p:extLst>
      <p:ext uri="{BB962C8B-B14F-4D97-AF65-F5344CB8AC3E}">
        <p14:creationId xmlns:p14="http://schemas.microsoft.com/office/powerpoint/2010/main" val="15719795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EE964C-685F-9711-1046-A398E3070C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space réservé du contenu 16">
            <a:extLst>
              <a:ext uri="{FF2B5EF4-FFF2-40B4-BE49-F238E27FC236}">
                <a16:creationId xmlns:a16="http://schemas.microsoft.com/office/drawing/2014/main" id="{134F75BB-6FD4-087C-CD8C-622A6B90206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456040" y="3603207"/>
            <a:ext cx="5184576" cy="1986033"/>
          </a:xfrm>
        </p:spPr>
        <p:txBody>
          <a:bodyPr>
            <a:normAutofit/>
          </a:bodyPr>
          <a:lstStyle/>
          <a:p>
            <a:r>
              <a:rPr lang="en-US" noProof="0" dirty="0">
                <a:latin typeface="Segoe UI" panose="020B0502040204020203" pitchFamily="34" charset="0"/>
                <a:cs typeface="Segoe UI" panose="020B0502040204020203" pitchFamily="34" charset="0"/>
              </a:rPr>
              <a:t>Manipulation of deep models by deliberately feeding them deceptive data to cause incorrect or unintended behavior </a:t>
            </a:r>
          </a:p>
        </p:txBody>
      </p:sp>
      <p:sp>
        <p:nvSpPr>
          <p:cNvPr id="16" name="Titre 15">
            <a:extLst>
              <a:ext uri="{FF2B5EF4-FFF2-40B4-BE49-F238E27FC236}">
                <a16:creationId xmlns:a16="http://schemas.microsoft.com/office/drawing/2014/main" id="{EE00D1AD-69D6-F55B-BF24-E2914AE40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dirty="0">
                <a:solidFill>
                  <a:schemeClr val="accent1">
                    <a:lumMod val="50000"/>
                  </a:schemeClr>
                </a:solidFill>
              </a:rPr>
              <a:t>BACKDOOR &amp; ADVERSARIAL ATTACKS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097E3C10-5E2B-290A-D57B-472A2BF196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2104" y="5559044"/>
            <a:ext cx="894292" cy="894292"/>
          </a:xfrm>
          <a:prstGeom prst="rect">
            <a:avLst/>
          </a:prstGeom>
        </p:spPr>
      </p:pic>
      <p:pic>
        <p:nvPicPr>
          <p:cNvPr id="1026" name="Picture 2" descr="Résultat de recherche d'images pour &quot;unicaen logo&quot;">
            <a:extLst>
              <a:ext uri="{FF2B5EF4-FFF2-40B4-BE49-F238E27FC236}">
                <a16:creationId xmlns:a16="http://schemas.microsoft.com/office/drawing/2014/main" id="{9B10F24D-0142-0010-9CC4-31A8316B87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6480" y="5445224"/>
            <a:ext cx="1076831" cy="107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Image 6">
            <a:extLst>
              <a:ext uri="{FF2B5EF4-FFF2-40B4-BE49-F238E27FC236}">
                <a16:creationId xmlns:a16="http://schemas.microsoft.com/office/drawing/2014/main" id="{155FC32D-0F21-6010-2DA4-8E94BF894AE6}"/>
              </a:ext>
            </a:extLst>
          </p:cNvPr>
          <p:cNvPicPr/>
          <p:nvPr/>
        </p:nvPicPr>
        <p:blipFill>
          <a:blip r:embed="rId4"/>
          <a:stretch/>
        </p:blipFill>
        <p:spPr>
          <a:xfrm>
            <a:off x="6351120" y="187560"/>
            <a:ext cx="1924200" cy="1244160"/>
          </a:xfrm>
          <a:prstGeom prst="rect">
            <a:avLst/>
          </a:prstGeom>
          <a:ln>
            <a:noFill/>
          </a:ln>
        </p:spPr>
      </p:pic>
      <p:sp>
        <p:nvSpPr>
          <p:cNvPr id="2" name="Espace réservé pour une image  1">
            <a:extLst>
              <a:ext uri="{FF2B5EF4-FFF2-40B4-BE49-F238E27FC236}">
                <a16:creationId xmlns:a16="http://schemas.microsoft.com/office/drawing/2014/main" id="{69819B7C-E745-8436-269F-854B993340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3B02ACEA-CA7E-B181-FE0C-86A93D0962F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Espace réservé pour une image  3">
            <a:extLst>
              <a:ext uri="{FF2B5EF4-FFF2-40B4-BE49-F238E27FC236}">
                <a16:creationId xmlns:a16="http://schemas.microsoft.com/office/drawing/2014/main" id="{5A20964A-8F33-0EE8-74DF-3D8F7F6FCE4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pic>
        <p:nvPicPr>
          <p:cNvPr id="5" name="Espace réservé pour une image  2">
            <a:extLst>
              <a:ext uri="{FF2B5EF4-FFF2-40B4-BE49-F238E27FC236}">
                <a16:creationId xmlns:a16="http://schemas.microsoft.com/office/drawing/2014/main" id="{7B167103-5D3F-4EB3-AE3C-2792737489C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056" b="9056"/>
          <a:stretch>
            <a:fillRect/>
          </a:stretch>
        </p:blipFill>
        <p:spPr bwMode="auto">
          <a:xfrm>
            <a:off x="-647" y="0"/>
            <a:ext cx="5962338" cy="6597352"/>
          </a:xfrm>
          <a:prstGeom prst="rect">
            <a:avLst/>
          </a:prstGeom>
        </p:spPr>
      </p:pic>
      <p:sp>
        <p:nvSpPr>
          <p:cNvPr id="15" name="Cube 14">
            <a:extLst>
              <a:ext uri="{FF2B5EF4-FFF2-40B4-BE49-F238E27FC236}">
                <a16:creationId xmlns:a16="http://schemas.microsoft.com/office/drawing/2014/main" id="{EA6EB21D-2519-2892-BAE8-1A2B78D8F0BE}"/>
              </a:ext>
            </a:extLst>
          </p:cNvPr>
          <p:cNvSpPr/>
          <p:nvPr/>
        </p:nvSpPr>
        <p:spPr>
          <a:xfrm>
            <a:off x="8899355" y="2838355"/>
            <a:ext cx="504056" cy="504056"/>
          </a:xfrm>
          <a:prstGeom prst="cub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Cube 18">
            <a:extLst>
              <a:ext uri="{FF2B5EF4-FFF2-40B4-BE49-F238E27FC236}">
                <a16:creationId xmlns:a16="http://schemas.microsoft.com/office/drawing/2014/main" id="{1CBDF41C-2EA1-7153-53FA-978757D99122}"/>
              </a:ext>
            </a:extLst>
          </p:cNvPr>
          <p:cNvSpPr/>
          <p:nvPr/>
        </p:nvSpPr>
        <p:spPr>
          <a:xfrm>
            <a:off x="8112224" y="2874629"/>
            <a:ext cx="504056" cy="466937"/>
          </a:xfrm>
          <a:prstGeom prst="cube">
            <a:avLst/>
          </a:prstGeom>
          <a:solidFill>
            <a:srgbClr val="E5E5E5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Cube 20">
            <a:extLst>
              <a:ext uri="{FF2B5EF4-FFF2-40B4-BE49-F238E27FC236}">
                <a16:creationId xmlns:a16="http://schemas.microsoft.com/office/drawing/2014/main" id="{E497A7B7-BBE3-ABF2-8011-00431EDC4030}"/>
              </a:ext>
            </a:extLst>
          </p:cNvPr>
          <p:cNvSpPr/>
          <p:nvPr/>
        </p:nvSpPr>
        <p:spPr>
          <a:xfrm>
            <a:off x="9722419" y="2805676"/>
            <a:ext cx="504056" cy="504056"/>
          </a:xfrm>
          <a:prstGeom prst="cub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845305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re 1">
            <a:extLst>
              <a:ext uri="{FF2B5EF4-FFF2-40B4-BE49-F238E27FC236}">
                <a16:creationId xmlns:a16="http://schemas.microsoft.com/office/drawing/2014/main" id="{DB41B442-0D4D-4240-BFEB-20D2E78B2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DATA POISONING</a:t>
            </a:r>
          </a:p>
        </p:txBody>
      </p:sp>
      <p:sp>
        <p:nvSpPr>
          <p:cNvPr id="9" name="Cube 8">
            <a:extLst>
              <a:ext uri="{FF2B5EF4-FFF2-40B4-BE49-F238E27FC236}">
                <a16:creationId xmlns:a16="http://schemas.microsoft.com/office/drawing/2014/main" id="{2E88E702-B19C-F772-AE4A-8D31EA95182E}"/>
              </a:ext>
            </a:extLst>
          </p:cNvPr>
          <p:cNvSpPr/>
          <p:nvPr/>
        </p:nvSpPr>
        <p:spPr>
          <a:xfrm>
            <a:off x="8760296" y="163957"/>
            <a:ext cx="504056" cy="466937"/>
          </a:xfrm>
          <a:prstGeom prst="cube">
            <a:avLst/>
          </a:prstGeom>
          <a:solidFill>
            <a:srgbClr val="E5E5E5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44" name="Image 43">
            <a:extLst>
              <a:ext uri="{FF2B5EF4-FFF2-40B4-BE49-F238E27FC236}">
                <a16:creationId xmlns:a16="http://schemas.microsoft.com/office/drawing/2014/main" id="{B4B8A419-A9D3-9536-AE43-B3DB7D398D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9321"/>
          <a:stretch>
            <a:fillRect/>
          </a:stretch>
        </p:blipFill>
        <p:spPr>
          <a:xfrm>
            <a:off x="695400" y="1196752"/>
            <a:ext cx="2868701" cy="2950844"/>
          </a:xfrm>
          <a:prstGeom prst="rect">
            <a:avLst/>
          </a:prstGeom>
        </p:spPr>
      </p:pic>
      <p:sp>
        <p:nvSpPr>
          <p:cNvPr id="47" name="Zone de texte 3">
            <a:extLst>
              <a:ext uri="{FF2B5EF4-FFF2-40B4-BE49-F238E27FC236}">
                <a16:creationId xmlns:a16="http://schemas.microsoft.com/office/drawing/2014/main" id="{1CBBFF6B-6623-9DEB-91CD-3DBFC1A61B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7768" y="1412776"/>
            <a:ext cx="7848872" cy="2376264"/>
          </a:xfrm>
          <a:prstGeom prst="roundRect">
            <a:avLst/>
          </a:prstGeom>
          <a:solidFill>
            <a:srgbClr val="631058"/>
          </a:solidFill>
          <a:ln>
            <a:noFill/>
          </a:ln>
          <a:effectLst/>
        </p:spPr>
        <p:txBody>
          <a:bodyPr lIns="90000" tIns="46800" rIns="90000" bIns="46800"/>
          <a:lstStyle>
            <a:lvl1pPr marL="325438" indent="-32543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1pPr>
            <a:lvl2pPr marL="725488" indent="-26828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2pPr>
            <a:lvl3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3pPr>
            <a:lvl4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4pPr>
            <a:lvl5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marL="0" indent="0" eaLnBrk="1" hangingPunct="1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/>
            </a:pPr>
            <a:r>
              <a:rPr lang="en-US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Deep models: </a:t>
            </a: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Large use in biometrics for detection (i.e. face detection) and template extraction</a:t>
            </a:r>
          </a:p>
          <a:p>
            <a:pPr marL="0" indent="0" eaLnBrk="1" hangingPunct="1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/>
            </a:pPr>
            <a:endParaRPr lang="en-US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eaLnBrk="1" hangingPunct="1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/>
            </a:pPr>
            <a:r>
              <a:rPr lang="en-US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Principle:</a:t>
            </a: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pPr marL="285750" indent="-28575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tabLst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/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Alter an input image with a visible/invisible and physical/digital trigger</a:t>
            </a:r>
          </a:p>
          <a:p>
            <a:pPr marL="285750" indent="-28575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tabLst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/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During training (backdoor) or use (adversarial)</a:t>
            </a:r>
          </a:p>
          <a:p>
            <a:pPr marL="285750" indent="-285750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tabLst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/>
            </a:pPr>
            <a:r>
              <a:rPr lang="en-US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Can be targeted to a specific user</a:t>
            </a:r>
            <a:endParaRPr lang="en-US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eaLnBrk="1" hangingPunct="1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/>
            </a:pPr>
            <a:endParaRPr lang="en-US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eaLnBrk="1" hangingPunct="1">
              <a:lnSpc>
                <a:spcPct val="93000"/>
              </a:lnSpc>
              <a:spcBef>
                <a:spcPts val="5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/>
            </a:pPr>
            <a:endParaRPr lang="en-US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indent="-34290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endParaRPr lang="en-US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9" name="Image 48">
            <a:extLst>
              <a:ext uri="{FF2B5EF4-FFF2-40B4-BE49-F238E27FC236}">
                <a16:creationId xmlns:a16="http://schemas.microsoft.com/office/drawing/2014/main" id="{3B19587D-5D24-C753-6C1A-B58F444D55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7528" y="2425479"/>
            <a:ext cx="576806" cy="576806"/>
          </a:xfrm>
          <a:prstGeom prst="rect">
            <a:avLst/>
          </a:prstGeom>
        </p:spPr>
      </p:pic>
      <p:sp>
        <p:nvSpPr>
          <p:cNvPr id="51" name="Cube 50">
            <a:extLst>
              <a:ext uri="{FF2B5EF4-FFF2-40B4-BE49-F238E27FC236}">
                <a16:creationId xmlns:a16="http://schemas.microsoft.com/office/drawing/2014/main" id="{087C8052-5C4B-A5C8-BECE-8FE96A8B6C98}"/>
              </a:ext>
            </a:extLst>
          </p:cNvPr>
          <p:cNvSpPr/>
          <p:nvPr/>
        </p:nvSpPr>
        <p:spPr>
          <a:xfrm>
            <a:off x="9487814" y="163957"/>
            <a:ext cx="504056" cy="504056"/>
          </a:xfrm>
          <a:prstGeom prst="cub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52" name="Image 51" descr="Adversarial Attacks against Face Recognition: A Comprehensive Study">
            <a:extLst>
              <a:ext uri="{FF2B5EF4-FFF2-40B4-BE49-F238E27FC236}">
                <a16:creationId xmlns:a16="http://schemas.microsoft.com/office/drawing/2014/main" id="{0F585CAC-4593-86BA-4630-99F9DBC0CA9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3078" b="60401"/>
          <a:stretch>
            <a:fillRect/>
          </a:stretch>
        </p:blipFill>
        <p:spPr>
          <a:xfrm>
            <a:off x="496047" y="4365104"/>
            <a:ext cx="4680520" cy="1486088"/>
          </a:xfrm>
          <a:prstGeom prst="rect">
            <a:avLst/>
          </a:prstGeom>
        </p:spPr>
      </p:pic>
      <p:pic>
        <p:nvPicPr>
          <p:cNvPr id="53" name="Image 52" descr="ProjAttacker: A Configurable Physical Adversarial Attack for Face  Recognition via Projector">
            <a:extLst>
              <a:ext uri="{FF2B5EF4-FFF2-40B4-BE49-F238E27FC236}">
                <a16:creationId xmlns:a16="http://schemas.microsoft.com/office/drawing/2014/main" id="{B980CF37-1B7B-9A51-D16C-5562A80430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3918" y="4380921"/>
            <a:ext cx="1470271" cy="1470271"/>
          </a:xfrm>
          <a:prstGeom prst="rect">
            <a:avLst/>
          </a:prstGeom>
        </p:spPr>
      </p:pic>
      <p:pic>
        <p:nvPicPr>
          <p:cNvPr id="54" name="Image 53" descr="Adversarial facial images generated by (a) a glasses attack and (b) our...  | Download Scientific Diagram">
            <a:extLst>
              <a:ext uri="{FF2B5EF4-FFF2-40B4-BE49-F238E27FC236}">
                <a16:creationId xmlns:a16="http://schemas.microsoft.com/office/drawing/2014/main" id="{2F20466B-194C-01E1-AD7B-6D6963712B3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b="9785"/>
          <a:stretch>
            <a:fillRect/>
          </a:stretch>
        </p:blipFill>
        <p:spPr>
          <a:xfrm>
            <a:off x="6981540" y="4365104"/>
            <a:ext cx="3026647" cy="1493730"/>
          </a:xfrm>
          <a:prstGeom prst="rect">
            <a:avLst/>
          </a:prstGeom>
        </p:spPr>
      </p:pic>
      <p:sp>
        <p:nvSpPr>
          <p:cNvPr id="56" name="ZoneTexte 55">
            <a:extLst>
              <a:ext uri="{FF2B5EF4-FFF2-40B4-BE49-F238E27FC236}">
                <a16:creationId xmlns:a16="http://schemas.microsoft.com/office/drawing/2014/main" id="{039E7423-3570-BD4F-90FC-97D6B6219A87}"/>
              </a:ext>
            </a:extLst>
          </p:cNvPr>
          <p:cNvSpPr txBox="1"/>
          <p:nvPr/>
        </p:nvSpPr>
        <p:spPr>
          <a:xfrm>
            <a:off x="72008" y="6021288"/>
            <a:ext cx="119286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noProof="0" dirty="0">
                <a:solidFill>
                  <a:srgbClr val="222222"/>
                </a:solidFill>
                <a:effectLst/>
              </a:rPr>
              <a:t>Xu, Y., Raja, K., Ramachandra, R., &amp; Busch, C. (2022). Adversarial attacks on face recognition systems. In </a:t>
            </a:r>
            <a:r>
              <a:rPr lang="en-US" sz="1400" b="0" i="1" noProof="0" dirty="0">
                <a:solidFill>
                  <a:srgbClr val="222222"/>
                </a:solidFill>
                <a:effectLst/>
              </a:rPr>
              <a:t>Handbook of Digital Face Manipulation and Detection: From </a:t>
            </a:r>
            <a:r>
              <a:rPr lang="en-US" sz="1400" b="0" i="1" noProof="0" dirty="0" err="1">
                <a:solidFill>
                  <a:srgbClr val="222222"/>
                </a:solidFill>
                <a:effectLst/>
              </a:rPr>
              <a:t>DeepFakes</a:t>
            </a:r>
            <a:r>
              <a:rPr lang="en-US" sz="1400" b="0" i="1" noProof="0" dirty="0">
                <a:solidFill>
                  <a:srgbClr val="222222"/>
                </a:solidFill>
                <a:effectLst/>
              </a:rPr>
              <a:t> to Morphing Attacks</a:t>
            </a:r>
            <a:r>
              <a:rPr lang="en-US" sz="1400" b="0" i="0" noProof="0" dirty="0">
                <a:solidFill>
                  <a:srgbClr val="222222"/>
                </a:solidFill>
                <a:effectLst/>
              </a:rPr>
              <a:t> (pp. 139-161). Cham: Springer International Publishing.</a:t>
            </a:r>
            <a:endParaRPr lang="en-US" sz="1400" noProof="0" dirty="0"/>
          </a:p>
        </p:txBody>
      </p:sp>
      <p:pic>
        <p:nvPicPr>
          <p:cNvPr id="57" name="Image 56">
            <a:extLst>
              <a:ext uri="{FF2B5EF4-FFF2-40B4-BE49-F238E27FC236}">
                <a16:creationId xmlns:a16="http://schemas.microsoft.com/office/drawing/2014/main" id="{20A4B03C-E63B-486E-A572-87421009991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80712" b="56071"/>
          <a:stretch>
            <a:fillRect/>
          </a:stretch>
        </p:blipFill>
        <p:spPr>
          <a:xfrm>
            <a:off x="10175537" y="4380921"/>
            <a:ext cx="1465079" cy="1470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24790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F4AD23-0E78-4434-A793-2324636594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ext Box 4">
            <a:extLst>
              <a:ext uri="{FF2B5EF4-FFF2-40B4-BE49-F238E27FC236}">
                <a16:creationId xmlns:a16="http://schemas.microsoft.com/office/drawing/2014/main" id="{D790995F-ECB2-B728-B001-A2F8E45934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7608" y="1116225"/>
            <a:ext cx="3384550" cy="2125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2000" noProof="0" dirty="0">
              <a:solidFill>
                <a:srgbClr val="000000"/>
              </a:solidFill>
              <a:latin typeface="Century Gothic" pitchFamily="32" charset="0"/>
            </a:endParaRPr>
          </a:p>
        </p:txBody>
      </p:sp>
      <p:sp>
        <p:nvSpPr>
          <p:cNvPr id="21" name="Zone de texte 3">
            <a:extLst>
              <a:ext uri="{FF2B5EF4-FFF2-40B4-BE49-F238E27FC236}">
                <a16:creationId xmlns:a16="http://schemas.microsoft.com/office/drawing/2014/main" id="{FA6E7BEB-13A0-EC52-8758-2A3F226A03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2145" y="1472001"/>
            <a:ext cx="7496463" cy="1340125"/>
          </a:xfrm>
          <a:prstGeom prst="roundRect">
            <a:avLst/>
          </a:prstGeom>
          <a:solidFill>
            <a:srgbClr val="631058"/>
          </a:solidFill>
          <a:ln>
            <a:noFill/>
          </a:ln>
          <a:effectLst/>
        </p:spPr>
        <p:txBody>
          <a:bodyPr lIns="90000" tIns="46800" rIns="90000" bIns="46800"/>
          <a:lstStyle>
            <a:lvl1pPr marL="325438" indent="-32543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1pPr>
            <a:lvl2pPr marL="725488" indent="-26828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2pPr>
            <a:lvl3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3pPr>
            <a:lvl4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4pPr>
            <a:lvl5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marL="342900" indent="-342900" eaLnBrk="1" hangingPunct="1"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Can be realized intentionally by the model owner or accidentally by using a subsystem with a backdoor (e.g. face detection) or poisoned data in the training set </a:t>
            </a:r>
          </a:p>
          <a:p>
            <a:pPr marL="342900" indent="-34290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Difficult to identify and could be reused by commercial systems</a:t>
            </a:r>
          </a:p>
        </p:txBody>
      </p:sp>
      <p:sp>
        <p:nvSpPr>
          <p:cNvPr id="22" name="Titre 1">
            <a:extLst>
              <a:ext uri="{FF2B5EF4-FFF2-40B4-BE49-F238E27FC236}">
                <a16:creationId xmlns:a16="http://schemas.microsoft.com/office/drawing/2014/main" id="{5394EAE5-3EF5-D855-9E9D-844C13091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BACKDOOR ATTACK</a:t>
            </a:r>
          </a:p>
        </p:txBody>
      </p:sp>
      <p:sp>
        <p:nvSpPr>
          <p:cNvPr id="9" name="Cube 8">
            <a:extLst>
              <a:ext uri="{FF2B5EF4-FFF2-40B4-BE49-F238E27FC236}">
                <a16:creationId xmlns:a16="http://schemas.microsoft.com/office/drawing/2014/main" id="{D4AF4F48-026B-0659-EE2D-ED91A64758B9}"/>
              </a:ext>
            </a:extLst>
          </p:cNvPr>
          <p:cNvSpPr/>
          <p:nvPr/>
        </p:nvSpPr>
        <p:spPr>
          <a:xfrm>
            <a:off x="9455394" y="163957"/>
            <a:ext cx="504056" cy="466937"/>
          </a:xfrm>
          <a:prstGeom prst="cube">
            <a:avLst/>
          </a:prstGeom>
          <a:solidFill>
            <a:srgbClr val="E5E5E5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10" name="Groupe 9">
            <a:extLst>
              <a:ext uri="{FF2B5EF4-FFF2-40B4-BE49-F238E27FC236}">
                <a16:creationId xmlns:a16="http://schemas.microsoft.com/office/drawing/2014/main" id="{4C142A36-49DA-01B3-DDE8-9DA2C6A8F3C7}"/>
              </a:ext>
            </a:extLst>
          </p:cNvPr>
          <p:cNvGrpSpPr/>
          <p:nvPr/>
        </p:nvGrpSpPr>
        <p:grpSpPr>
          <a:xfrm>
            <a:off x="1761393" y="1878804"/>
            <a:ext cx="1741986" cy="1031169"/>
            <a:chOff x="2589860" y="3333318"/>
            <a:chExt cx="1741986" cy="1031169"/>
          </a:xfrm>
        </p:grpSpPr>
        <p:pic>
          <p:nvPicPr>
            <p:cNvPr id="11" name="Image 10">
              <a:extLst>
                <a:ext uri="{FF2B5EF4-FFF2-40B4-BE49-F238E27FC236}">
                  <a16:creationId xmlns:a16="http://schemas.microsoft.com/office/drawing/2014/main" id="{3D8716B6-EE4D-3397-4305-FB137C4C67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27647"/>
            <a:stretch>
              <a:fillRect/>
            </a:stretch>
          </p:blipFill>
          <p:spPr>
            <a:xfrm>
              <a:off x="3352574" y="3333318"/>
              <a:ext cx="979272" cy="1031169"/>
            </a:xfrm>
            <a:prstGeom prst="rect">
              <a:avLst/>
            </a:prstGeom>
          </p:spPr>
        </p:pic>
        <p:pic>
          <p:nvPicPr>
            <p:cNvPr id="15" name="Image 14">
              <a:extLst>
                <a:ext uri="{FF2B5EF4-FFF2-40B4-BE49-F238E27FC236}">
                  <a16:creationId xmlns:a16="http://schemas.microsoft.com/office/drawing/2014/main" id="{93851903-9AFF-ED47-71EC-40EB6903260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589860" y="3703373"/>
              <a:ext cx="549599" cy="217283"/>
            </a:xfrm>
            <a:prstGeom prst="rect">
              <a:avLst/>
            </a:prstGeom>
          </p:spPr>
        </p:pic>
      </p:grpSp>
      <p:pic>
        <p:nvPicPr>
          <p:cNvPr id="18" name="Image 17">
            <a:extLst>
              <a:ext uri="{FF2B5EF4-FFF2-40B4-BE49-F238E27FC236}">
                <a16:creationId xmlns:a16="http://schemas.microsoft.com/office/drawing/2014/main" id="{CF4C655E-49F2-2D43-B7FE-F9146F80E6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V="1">
            <a:off x="2798559" y="2996952"/>
            <a:ext cx="362001" cy="800212"/>
          </a:xfrm>
          <a:prstGeom prst="rect">
            <a:avLst/>
          </a:prstGeom>
        </p:spPr>
      </p:pic>
      <p:grpSp>
        <p:nvGrpSpPr>
          <p:cNvPr id="27" name="Groupe 26">
            <a:extLst>
              <a:ext uri="{FF2B5EF4-FFF2-40B4-BE49-F238E27FC236}">
                <a16:creationId xmlns:a16="http://schemas.microsoft.com/office/drawing/2014/main" id="{A9830866-28BD-DC35-3A29-AC54B433BF87}"/>
              </a:ext>
            </a:extLst>
          </p:cNvPr>
          <p:cNvGrpSpPr/>
          <p:nvPr/>
        </p:nvGrpSpPr>
        <p:grpSpPr>
          <a:xfrm>
            <a:off x="479376" y="1878804"/>
            <a:ext cx="1216782" cy="933322"/>
            <a:chOff x="1136177" y="4086414"/>
            <a:chExt cx="2582042" cy="1974456"/>
          </a:xfrm>
        </p:grpSpPr>
        <p:pic>
          <p:nvPicPr>
            <p:cNvPr id="24" name="Picture 2" descr="How To Create User Personas for your business? | by Rashi Desai | The  Startup | Medium">
              <a:extLst>
                <a:ext uri="{FF2B5EF4-FFF2-40B4-BE49-F238E27FC236}">
                  <a16:creationId xmlns:a16="http://schemas.microsoft.com/office/drawing/2014/main" id="{657DF1E6-88C4-93BF-1521-64DC931D1DD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610" t="6899" r="3943" b="67970"/>
            <a:stretch>
              <a:fillRect/>
            </a:stretch>
          </p:blipFill>
          <p:spPr bwMode="auto">
            <a:xfrm>
              <a:off x="1136177" y="4086414"/>
              <a:ext cx="2582042" cy="9211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How To Create User Personas for your business? | by Rashi Desai | The  Startup | Medium">
              <a:extLst>
                <a:ext uri="{FF2B5EF4-FFF2-40B4-BE49-F238E27FC236}">
                  <a16:creationId xmlns:a16="http://schemas.microsoft.com/office/drawing/2014/main" id="{187D5009-112C-926B-8D26-EDFE82BED8D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610" t="68168" r="3943" b="6700"/>
            <a:stretch>
              <a:fillRect/>
            </a:stretch>
          </p:blipFill>
          <p:spPr bwMode="auto">
            <a:xfrm>
              <a:off x="1136177" y="5139748"/>
              <a:ext cx="2582042" cy="9211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Groupe 2">
            <a:extLst>
              <a:ext uri="{FF2B5EF4-FFF2-40B4-BE49-F238E27FC236}">
                <a16:creationId xmlns:a16="http://schemas.microsoft.com/office/drawing/2014/main" id="{D0127C08-FF3F-7079-DB7E-DF0439EEE343}"/>
              </a:ext>
            </a:extLst>
          </p:cNvPr>
          <p:cNvGrpSpPr/>
          <p:nvPr/>
        </p:nvGrpSpPr>
        <p:grpSpPr>
          <a:xfrm>
            <a:off x="479376" y="2840701"/>
            <a:ext cx="1292330" cy="544866"/>
            <a:chOff x="102448" y="2840701"/>
            <a:chExt cx="1292330" cy="544866"/>
          </a:xfrm>
        </p:grpSpPr>
        <p:grpSp>
          <p:nvGrpSpPr>
            <p:cNvPr id="35" name="Groupe 34">
              <a:extLst>
                <a:ext uri="{FF2B5EF4-FFF2-40B4-BE49-F238E27FC236}">
                  <a16:creationId xmlns:a16="http://schemas.microsoft.com/office/drawing/2014/main" id="{F8F87EBE-571D-82D0-8533-CD0B8750C4C1}"/>
                </a:ext>
              </a:extLst>
            </p:cNvPr>
            <p:cNvGrpSpPr/>
            <p:nvPr/>
          </p:nvGrpSpPr>
          <p:grpSpPr>
            <a:xfrm>
              <a:off x="102448" y="2853113"/>
              <a:ext cx="1292330" cy="503879"/>
              <a:chOff x="2461392" y="4847142"/>
              <a:chExt cx="2071188" cy="883124"/>
            </a:xfrm>
          </p:grpSpPr>
          <p:pic>
            <p:nvPicPr>
              <p:cNvPr id="29" name="Image 28">
                <a:extLst>
                  <a:ext uri="{FF2B5EF4-FFF2-40B4-BE49-F238E27FC236}">
                    <a16:creationId xmlns:a16="http://schemas.microsoft.com/office/drawing/2014/main" id="{2057B525-215B-998C-D7BC-9616334B6E0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850341" y="4860320"/>
                <a:ext cx="682239" cy="869946"/>
              </a:xfrm>
              <a:prstGeom prst="rect">
                <a:avLst/>
              </a:prstGeom>
            </p:spPr>
          </p:pic>
          <p:pic>
            <p:nvPicPr>
              <p:cNvPr id="31" name="Image 30">
                <a:extLst>
                  <a:ext uri="{FF2B5EF4-FFF2-40B4-BE49-F238E27FC236}">
                    <a16:creationId xmlns:a16="http://schemas.microsoft.com/office/drawing/2014/main" id="{A6BB3ECF-D899-2A4B-0356-4BCB124BA9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160309" y="4847142"/>
                <a:ext cx="654688" cy="869946"/>
              </a:xfrm>
              <a:prstGeom prst="rect">
                <a:avLst/>
              </a:prstGeom>
            </p:spPr>
          </p:pic>
          <p:pic>
            <p:nvPicPr>
              <p:cNvPr id="34" name="Image 33">
                <a:extLst>
                  <a:ext uri="{FF2B5EF4-FFF2-40B4-BE49-F238E27FC236}">
                    <a16:creationId xmlns:a16="http://schemas.microsoft.com/office/drawing/2014/main" id="{42FA94BB-4555-06B3-3EF9-EBD4F993F5D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461392" y="4847296"/>
                <a:ext cx="651692" cy="869946"/>
              </a:xfrm>
              <a:prstGeom prst="rect">
                <a:avLst/>
              </a:prstGeom>
            </p:spPr>
          </p:pic>
        </p:grp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3180778C-D73D-AC8B-FDC4-4BF8D3ECAD76}"/>
                </a:ext>
              </a:extLst>
            </p:cNvPr>
            <p:cNvSpPr/>
            <p:nvPr/>
          </p:nvSpPr>
          <p:spPr>
            <a:xfrm>
              <a:off x="102448" y="2840701"/>
              <a:ext cx="1292330" cy="544866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pic>
        <p:nvPicPr>
          <p:cNvPr id="5" name="Image 4">
            <a:extLst>
              <a:ext uri="{FF2B5EF4-FFF2-40B4-BE49-F238E27FC236}">
                <a16:creationId xmlns:a16="http://schemas.microsoft.com/office/drawing/2014/main" id="{DD39832A-B98E-0B2F-06AE-B48125D80D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V="1">
            <a:off x="938716" y="3549458"/>
            <a:ext cx="362001" cy="800212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711FF0FA-AAC3-C345-DE64-D5ED6728109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80257" y="3068960"/>
            <a:ext cx="6416343" cy="3237354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B6663F08-F23E-0FB5-0149-218EA49B14BB}"/>
              </a:ext>
            </a:extLst>
          </p:cNvPr>
          <p:cNvSpPr txBox="1"/>
          <p:nvPr/>
        </p:nvSpPr>
        <p:spPr>
          <a:xfrm>
            <a:off x="32420" y="5786680"/>
            <a:ext cx="476743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noProof="0" dirty="0">
                <a:solidFill>
                  <a:srgbClr val="222222"/>
                </a:solidFill>
                <a:effectLst/>
              </a:rPr>
              <a:t>Le Roux, Q., </a:t>
            </a:r>
            <a:r>
              <a:rPr lang="en-US" sz="1400" b="0" i="0" noProof="0" dirty="0" err="1">
                <a:solidFill>
                  <a:srgbClr val="222222"/>
                </a:solidFill>
                <a:effectLst/>
              </a:rPr>
              <a:t>Bourbao</a:t>
            </a:r>
            <a:r>
              <a:rPr lang="en-US" sz="1400" b="0" i="0" noProof="0" dirty="0">
                <a:solidFill>
                  <a:srgbClr val="222222"/>
                </a:solidFill>
                <a:effectLst/>
              </a:rPr>
              <a:t>, E., Teglia, Y., &amp; Kallas, K. (2024). A comprehensive survey on backdoor attacks and their defenses in face recognition systems. </a:t>
            </a:r>
            <a:r>
              <a:rPr lang="en-US" sz="1400" b="0" i="1" noProof="0" dirty="0">
                <a:solidFill>
                  <a:srgbClr val="222222"/>
                </a:solidFill>
                <a:effectLst/>
              </a:rPr>
              <a:t>IEEE Access</a:t>
            </a:r>
            <a:r>
              <a:rPr lang="en-US" sz="1400" b="0" i="0" noProof="0" dirty="0">
                <a:solidFill>
                  <a:srgbClr val="222222"/>
                </a:solidFill>
                <a:effectLst/>
              </a:rPr>
              <a:t>, </a:t>
            </a:r>
            <a:r>
              <a:rPr lang="en-US" sz="1400" b="0" i="1" noProof="0" dirty="0">
                <a:solidFill>
                  <a:srgbClr val="222222"/>
                </a:solidFill>
                <a:effectLst/>
              </a:rPr>
              <a:t>12</a:t>
            </a:r>
            <a:r>
              <a:rPr lang="en-US" sz="1400" b="0" i="0" noProof="0" dirty="0">
                <a:solidFill>
                  <a:srgbClr val="222222"/>
                </a:solidFill>
                <a:effectLst/>
              </a:rPr>
              <a:t>, 47433-47468.</a:t>
            </a:r>
            <a:endParaRPr lang="en-US" sz="1400" noProof="0" dirty="0"/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433CF81E-1AA3-6478-4182-521AB26AD6C3}"/>
              </a:ext>
            </a:extLst>
          </p:cNvPr>
          <p:cNvSpPr txBox="1"/>
          <p:nvPr/>
        </p:nvSpPr>
        <p:spPr>
          <a:xfrm>
            <a:off x="571878" y="4365104"/>
            <a:ext cx="112427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noProof="0" dirty="0"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Poisoned data in the training set</a:t>
            </a:r>
            <a:endParaRPr lang="en-US" sz="1600" noProof="0" dirty="0"/>
          </a:p>
        </p:txBody>
      </p:sp>
      <p:sp>
        <p:nvSpPr>
          <p:cNvPr id="20" name="ZoneTexte 19">
            <a:extLst>
              <a:ext uri="{FF2B5EF4-FFF2-40B4-BE49-F238E27FC236}">
                <a16:creationId xmlns:a16="http://schemas.microsoft.com/office/drawing/2014/main" id="{EADFD4C7-657C-2448-BD8A-B9FF52A1A582}"/>
              </a:ext>
            </a:extLst>
          </p:cNvPr>
          <p:cNvSpPr txBox="1"/>
          <p:nvPr/>
        </p:nvSpPr>
        <p:spPr>
          <a:xfrm>
            <a:off x="2509185" y="3775620"/>
            <a:ext cx="112427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noProof="0" dirty="0"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Subsystem with a backdoor</a:t>
            </a:r>
            <a:endParaRPr lang="en-US" sz="1600" noProof="0" dirty="0"/>
          </a:p>
        </p:txBody>
      </p:sp>
    </p:spTree>
    <p:extLst>
      <p:ext uri="{BB962C8B-B14F-4D97-AF65-F5344CB8AC3E}">
        <p14:creationId xmlns:p14="http://schemas.microsoft.com/office/powerpoint/2010/main" val="10572568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BBCA7-2005-ECD0-28E8-1C85995B75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ext Box 4">
            <a:extLst>
              <a:ext uri="{FF2B5EF4-FFF2-40B4-BE49-F238E27FC236}">
                <a16:creationId xmlns:a16="http://schemas.microsoft.com/office/drawing/2014/main" id="{7D17AC91-6FF0-1745-F385-34170169D4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6757" y="1116225"/>
            <a:ext cx="3384550" cy="2125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US" sz="2000" noProof="0" dirty="0">
              <a:solidFill>
                <a:srgbClr val="000000"/>
              </a:solidFill>
              <a:latin typeface="Century Gothic" pitchFamily="32" charset="0"/>
            </a:endParaRPr>
          </a:p>
        </p:txBody>
      </p:sp>
      <p:sp>
        <p:nvSpPr>
          <p:cNvPr id="22" name="Titre 1">
            <a:extLst>
              <a:ext uri="{FF2B5EF4-FFF2-40B4-BE49-F238E27FC236}">
                <a16:creationId xmlns:a16="http://schemas.microsoft.com/office/drawing/2014/main" id="{44CBA09B-6FDD-C5A8-FDBB-9521704CE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ADVERSARIAL ATTACK</a:t>
            </a: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3C2CD6FD-F52B-CFDD-10EE-7CD8DA3A6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090" y="2909973"/>
            <a:ext cx="6365016" cy="3569991"/>
          </a:xfrm>
          <a:prstGeom prst="rect">
            <a:avLst/>
          </a:prstGeom>
        </p:spPr>
      </p:pic>
      <p:sp>
        <p:nvSpPr>
          <p:cNvPr id="7" name="Cube 6">
            <a:extLst>
              <a:ext uri="{FF2B5EF4-FFF2-40B4-BE49-F238E27FC236}">
                <a16:creationId xmlns:a16="http://schemas.microsoft.com/office/drawing/2014/main" id="{EB9D88BD-8C76-5341-57AF-46C6976B4499}"/>
              </a:ext>
            </a:extLst>
          </p:cNvPr>
          <p:cNvSpPr/>
          <p:nvPr/>
        </p:nvSpPr>
        <p:spPr>
          <a:xfrm>
            <a:off x="9408368" y="163957"/>
            <a:ext cx="504056" cy="504056"/>
          </a:xfrm>
          <a:prstGeom prst="cub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" name="Groupe 1">
            <a:extLst>
              <a:ext uri="{FF2B5EF4-FFF2-40B4-BE49-F238E27FC236}">
                <a16:creationId xmlns:a16="http://schemas.microsoft.com/office/drawing/2014/main" id="{D856B79D-4532-7E73-3350-047C2407B643}"/>
              </a:ext>
            </a:extLst>
          </p:cNvPr>
          <p:cNvGrpSpPr/>
          <p:nvPr/>
        </p:nvGrpSpPr>
        <p:grpSpPr>
          <a:xfrm>
            <a:off x="407368" y="1484784"/>
            <a:ext cx="6470595" cy="1615769"/>
            <a:chOff x="1612763" y="2939298"/>
            <a:chExt cx="6470595" cy="1615769"/>
          </a:xfrm>
        </p:grpSpPr>
        <p:pic>
          <p:nvPicPr>
            <p:cNvPr id="4" name="Image 3">
              <a:extLst>
                <a:ext uri="{FF2B5EF4-FFF2-40B4-BE49-F238E27FC236}">
                  <a16:creationId xmlns:a16="http://schemas.microsoft.com/office/drawing/2014/main" id="{823BAF13-BD2E-2897-9BA2-F8715AC3643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52574" y="2939298"/>
              <a:ext cx="979272" cy="1425189"/>
            </a:xfrm>
            <a:prstGeom prst="rect">
              <a:avLst/>
            </a:prstGeom>
          </p:spPr>
        </p:pic>
        <p:pic>
          <p:nvPicPr>
            <p:cNvPr id="5" name="Image 4">
              <a:extLst>
                <a:ext uri="{FF2B5EF4-FFF2-40B4-BE49-F238E27FC236}">
                  <a16:creationId xmlns:a16="http://schemas.microsoft.com/office/drawing/2014/main" id="{9DEED907-FA4E-712F-100D-90E2732A652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374015" y="3703375"/>
              <a:ext cx="549599" cy="217283"/>
            </a:xfrm>
            <a:prstGeom prst="rect">
              <a:avLst/>
            </a:prstGeom>
          </p:spPr>
        </p:pic>
        <p:pic>
          <p:nvPicPr>
            <p:cNvPr id="6" name="Image 5">
              <a:extLst>
                <a:ext uri="{FF2B5EF4-FFF2-40B4-BE49-F238E27FC236}">
                  <a16:creationId xmlns:a16="http://schemas.microsoft.com/office/drawing/2014/main" id="{254244FB-3934-B9A5-9F06-A067FD171AD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612763" y="3035095"/>
              <a:ext cx="812823" cy="1452499"/>
            </a:xfrm>
            <a:prstGeom prst="rect">
              <a:avLst/>
            </a:prstGeom>
          </p:spPr>
        </p:pic>
        <p:pic>
          <p:nvPicPr>
            <p:cNvPr id="8" name="Image 7">
              <a:extLst>
                <a:ext uri="{FF2B5EF4-FFF2-40B4-BE49-F238E27FC236}">
                  <a16:creationId xmlns:a16="http://schemas.microsoft.com/office/drawing/2014/main" id="{C5A97932-916A-752D-B58B-77D9CA7B1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589860" y="3703373"/>
              <a:ext cx="549599" cy="217283"/>
            </a:xfrm>
            <a:prstGeom prst="rect">
              <a:avLst/>
            </a:prstGeom>
          </p:spPr>
        </p:pic>
        <p:pic>
          <p:nvPicPr>
            <p:cNvPr id="9" name="Image 8">
              <a:extLst>
                <a:ext uri="{FF2B5EF4-FFF2-40B4-BE49-F238E27FC236}">
                  <a16:creationId xmlns:a16="http://schemas.microsoft.com/office/drawing/2014/main" id="{932A50E4-23CC-64CB-4DB6-8E22B80032C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015880" y="3068960"/>
              <a:ext cx="3067478" cy="1486107"/>
            </a:xfrm>
            <a:prstGeom prst="rect">
              <a:avLst/>
            </a:prstGeom>
          </p:spPr>
        </p:pic>
      </p:grpSp>
      <p:pic>
        <p:nvPicPr>
          <p:cNvPr id="11" name="Image 10">
            <a:extLst>
              <a:ext uri="{FF2B5EF4-FFF2-40B4-BE49-F238E27FC236}">
                <a16:creationId xmlns:a16="http://schemas.microsoft.com/office/drawing/2014/main" id="{0706A845-10FE-2888-8F17-C7AAD05DA0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V="1">
            <a:off x="1414884" y="2509867"/>
            <a:ext cx="362001" cy="800212"/>
          </a:xfrm>
          <a:prstGeom prst="rect">
            <a:avLst/>
          </a:prstGeom>
        </p:spPr>
      </p:pic>
      <p:sp>
        <p:nvSpPr>
          <p:cNvPr id="14" name="ZoneTexte 13">
            <a:extLst>
              <a:ext uri="{FF2B5EF4-FFF2-40B4-BE49-F238E27FC236}">
                <a16:creationId xmlns:a16="http://schemas.microsoft.com/office/drawing/2014/main" id="{A3DBFB1A-6F13-903B-8C06-2BB5157538CC}"/>
              </a:ext>
            </a:extLst>
          </p:cNvPr>
          <p:cNvSpPr txBox="1"/>
          <p:nvPr/>
        </p:nvSpPr>
        <p:spPr>
          <a:xfrm>
            <a:off x="882873" y="3325513"/>
            <a:ext cx="14687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noProof="0" dirty="0"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Trigger injection</a:t>
            </a:r>
            <a:endParaRPr lang="en-US" sz="1600" noProof="0" dirty="0"/>
          </a:p>
        </p:txBody>
      </p:sp>
      <p:sp>
        <p:nvSpPr>
          <p:cNvPr id="16" name="Zone de texte 3">
            <a:extLst>
              <a:ext uri="{FF2B5EF4-FFF2-40B4-BE49-F238E27FC236}">
                <a16:creationId xmlns:a16="http://schemas.microsoft.com/office/drawing/2014/main" id="{EA1FA9FC-5297-F61F-E2C1-31E13BBFDE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3392" y="4374524"/>
            <a:ext cx="4392488" cy="1271125"/>
          </a:xfrm>
          <a:prstGeom prst="roundRect">
            <a:avLst/>
          </a:prstGeom>
          <a:solidFill>
            <a:srgbClr val="631058"/>
          </a:solidFill>
          <a:ln>
            <a:noFill/>
          </a:ln>
          <a:effectLst/>
        </p:spPr>
        <p:txBody>
          <a:bodyPr lIns="90000" tIns="46800" rIns="90000" bIns="46800"/>
          <a:lstStyle>
            <a:lvl1pPr marL="325438" indent="-32543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1pPr>
            <a:lvl2pPr marL="725488" indent="-26828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2pPr>
            <a:lvl3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3pPr>
            <a:lvl4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4pPr>
            <a:lvl5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marL="342900" indent="-34290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Attack realized during the use of a biometric system (API)</a:t>
            </a:r>
          </a:p>
          <a:p>
            <a:pPr marL="342900" indent="-34290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Alter the output (not be detected </a:t>
            </a:r>
            <a:r>
              <a:rPr lang="en-US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or </a:t>
            </a: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recognized, impersonation..)</a:t>
            </a:r>
          </a:p>
        </p:txBody>
      </p:sp>
    </p:spTree>
    <p:extLst>
      <p:ext uri="{BB962C8B-B14F-4D97-AF65-F5344CB8AC3E}">
        <p14:creationId xmlns:p14="http://schemas.microsoft.com/office/powerpoint/2010/main" val="30721442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A2E59C-5C48-017B-CAE9-83846DA001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re 1">
            <a:extLst>
              <a:ext uri="{FF2B5EF4-FFF2-40B4-BE49-F238E27FC236}">
                <a16:creationId xmlns:a16="http://schemas.microsoft.com/office/drawing/2014/main" id="{54F4AFE8-D5B5-BEE4-C6BC-9C4CC260C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ADVERSARIAL ATTACK</a:t>
            </a:r>
          </a:p>
        </p:txBody>
      </p:sp>
      <p:sp>
        <p:nvSpPr>
          <p:cNvPr id="7" name="Cube 6">
            <a:extLst>
              <a:ext uri="{FF2B5EF4-FFF2-40B4-BE49-F238E27FC236}">
                <a16:creationId xmlns:a16="http://schemas.microsoft.com/office/drawing/2014/main" id="{0E607AAD-C2D0-B875-ABB3-FE60CBCB20F7}"/>
              </a:ext>
            </a:extLst>
          </p:cNvPr>
          <p:cNvSpPr/>
          <p:nvPr/>
        </p:nvSpPr>
        <p:spPr>
          <a:xfrm>
            <a:off x="9408368" y="163957"/>
            <a:ext cx="504056" cy="504056"/>
          </a:xfrm>
          <a:prstGeom prst="cub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Cube 3">
            <a:extLst>
              <a:ext uri="{FF2B5EF4-FFF2-40B4-BE49-F238E27FC236}">
                <a16:creationId xmlns:a16="http://schemas.microsoft.com/office/drawing/2014/main" id="{F9326F5A-174F-551F-3978-A2AFB8F647E9}"/>
              </a:ext>
            </a:extLst>
          </p:cNvPr>
          <p:cNvSpPr/>
          <p:nvPr/>
        </p:nvSpPr>
        <p:spPr>
          <a:xfrm>
            <a:off x="9408368" y="173430"/>
            <a:ext cx="504056" cy="504056"/>
          </a:xfrm>
          <a:prstGeom prst="cub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14" name="Image 13">
            <a:extLst>
              <a:ext uri="{FF2B5EF4-FFF2-40B4-BE49-F238E27FC236}">
                <a16:creationId xmlns:a16="http://schemas.microsoft.com/office/drawing/2014/main" id="{FB8CCAE7-F4FF-D164-3215-3E9709965A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7113" y="1697350"/>
            <a:ext cx="1221779" cy="293544"/>
          </a:xfrm>
          <a:prstGeom prst="rect">
            <a:avLst/>
          </a:prstGeom>
        </p:spPr>
      </p:pic>
      <p:pic>
        <p:nvPicPr>
          <p:cNvPr id="31" name="Image 30">
            <a:extLst>
              <a:ext uri="{FF2B5EF4-FFF2-40B4-BE49-F238E27FC236}">
                <a16:creationId xmlns:a16="http://schemas.microsoft.com/office/drawing/2014/main" id="{45EF6C84-7E6E-BA25-BC45-3D1EAA6DC2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9118" y="1187234"/>
            <a:ext cx="1251361" cy="1326443"/>
          </a:xfrm>
          <a:prstGeom prst="rect">
            <a:avLst/>
          </a:prstGeom>
        </p:spPr>
      </p:pic>
      <p:pic>
        <p:nvPicPr>
          <p:cNvPr id="33" name="Image 32">
            <a:extLst>
              <a:ext uri="{FF2B5EF4-FFF2-40B4-BE49-F238E27FC236}">
                <a16:creationId xmlns:a16="http://schemas.microsoft.com/office/drawing/2014/main" id="{93B785FF-B72D-8752-810F-4949DA55B2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7648" y="1669454"/>
            <a:ext cx="362001" cy="362001"/>
          </a:xfrm>
          <a:prstGeom prst="rect">
            <a:avLst/>
          </a:prstGeom>
        </p:spPr>
      </p:pic>
      <p:pic>
        <p:nvPicPr>
          <p:cNvPr id="35" name="Image 34">
            <a:extLst>
              <a:ext uri="{FF2B5EF4-FFF2-40B4-BE49-F238E27FC236}">
                <a16:creationId xmlns:a16="http://schemas.microsoft.com/office/drawing/2014/main" id="{A1754CC5-915D-8B96-594C-3BB7217E46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79485" y="968230"/>
            <a:ext cx="979272" cy="1425189"/>
          </a:xfrm>
          <a:prstGeom prst="rect">
            <a:avLst/>
          </a:prstGeom>
        </p:spPr>
      </p:pic>
      <p:pic>
        <p:nvPicPr>
          <p:cNvPr id="39" name="Image 38">
            <a:extLst>
              <a:ext uri="{FF2B5EF4-FFF2-40B4-BE49-F238E27FC236}">
                <a16:creationId xmlns:a16="http://schemas.microsoft.com/office/drawing/2014/main" id="{188110BF-F867-F04C-7A1D-C52CC99B298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44272"/>
          <a:stretch>
            <a:fillRect/>
          </a:stretch>
        </p:blipFill>
        <p:spPr>
          <a:xfrm>
            <a:off x="6609478" y="1078290"/>
            <a:ext cx="1709451" cy="1486107"/>
          </a:xfrm>
          <a:prstGeom prst="rect">
            <a:avLst/>
          </a:prstGeom>
        </p:spPr>
      </p:pic>
      <p:pic>
        <p:nvPicPr>
          <p:cNvPr id="41" name="Image 40">
            <a:extLst>
              <a:ext uri="{FF2B5EF4-FFF2-40B4-BE49-F238E27FC236}">
                <a16:creationId xmlns:a16="http://schemas.microsoft.com/office/drawing/2014/main" id="{7D99D589-324A-F86C-6E61-D71D608D6B7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08802" y="1767023"/>
            <a:ext cx="461790" cy="182568"/>
          </a:xfrm>
          <a:prstGeom prst="rect">
            <a:avLst/>
          </a:prstGeom>
        </p:spPr>
      </p:pic>
      <p:pic>
        <p:nvPicPr>
          <p:cNvPr id="43" name="Image 42">
            <a:extLst>
              <a:ext uri="{FF2B5EF4-FFF2-40B4-BE49-F238E27FC236}">
                <a16:creationId xmlns:a16="http://schemas.microsoft.com/office/drawing/2014/main" id="{39BC74B1-5A5B-43D5-F38A-0CDCFF83AF9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7398" y="1768695"/>
            <a:ext cx="461790" cy="182568"/>
          </a:xfrm>
          <a:prstGeom prst="rect">
            <a:avLst/>
          </a:prstGeom>
        </p:spPr>
      </p:pic>
      <p:pic>
        <p:nvPicPr>
          <p:cNvPr id="53" name="Image 52">
            <a:extLst>
              <a:ext uri="{FF2B5EF4-FFF2-40B4-BE49-F238E27FC236}">
                <a16:creationId xmlns:a16="http://schemas.microsoft.com/office/drawing/2014/main" id="{AEDD4B5D-E0E2-1466-D8C8-71E11EDDF0A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09066" y="1097279"/>
            <a:ext cx="1312768" cy="1326443"/>
          </a:xfrm>
          <a:prstGeom prst="rect">
            <a:avLst/>
          </a:prstGeom>
        </p:spPr>
      </p:pic>
      <p:grpSp>
        <p:nvGrpSpPr>
          <p:cNvPr id="5" name="Groupe 4">
            <a:extLst>
              <a:ext uri="{FF2B5EF4-FFF2-40B4-BE49-F238E27FC236}">
                <a16:creationId xmlns:a16="http://schemas.microsoft.com/office/drawing/2014/main" id="{4F30A6C4-7C03-6EF7-ACDB-1C6DC77677B0}"/>
              </a:ext>
            </a:extLst>
          </p:cNvPr>
          <p:cNvGrpSpPr/>
          <p:nvPr/>
        </p:nvGrpSpPr>
        <p:grpSpPr>
          <a:xfrm>
            <a:off x="119336" y="2527629"/>
            <a:ext cx="12529392" cy="4017460"/>
            <a:chOff x="119336" y="2527629"/>
            <a:chExt cx="12529392" cy="4017460"/>
          </a:xfrm>
        </p:grpSpPr>
        <p:pic>
          <p:nvPicPr>
            <p:cNvPr id="29" name="Image 28">
              <a:extLst>
                <a:ext uri="{FF2B5EF4-FFF2-40B4-BE49-F238E27FC236}">
                  <a16:creationId xmlns:a16="http://schemas.microsoft.com/office/drawing/2014/main" id="{60FFC15D-9951-5CA7-28A9-45D35F5978F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rcRect r="5040"/>
            <a:stretch>
              <a:fillRect/>
            </a:stretch>
          </p:blipFill>
          <p:spPr>
            <a:xfrm>
              <a:off x="216408" y="2989419"/>
              <a:ext cx="5066033" cy="3113829"/>
            </a:xfrm>
            <a:prstGeom prst="rect">
              <a:avLst/>
            </a:prstGeom>
          </p:spPr>
        </p:pic>
        <p:pic>
          <p:nvPicPr>
            <p:cNvPr id="51" name="Image 50">
              <a:extLst>
                <a:ext uri="{FF2B5EF4-FFF2-40B4-BE49-F238E27FC236}">
                  <a16:creationId xmlns:a16="http://schemas.microsoft.com/office/drawing/2014/main" id="{A79919E5-895C-37D3-A164-EF067C422CF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16200000" flipV="1">
              <a:off x="1975656" y="2667240"/>
              <a:ext cx="461790" cy="182568"/>
            </a:xfrm>
            <a:prstGeom prst="rect">
              <a:avLst/>
            </a:prstGeom>
          </p:spPr>
        </p:pic>
        <p:sp>
          <p:nvSpPr>
            <p:cNvPr id="55" name="ZoneTexte 54">
              <a:extLst>
                <a:ext uri="{FF2B5EF4-FFF2-40B4-BE49-F238E27FC236}">
                  <a16:creationId xmlns:a16="http://schemas.microsoft.com/office/drawing/2014/main" id="{15DE6C45-065C-7A2F-A187-C78969B88342}"/>
                </a:ext>
              </a:extLst>
            </p:cNvPr>
            <p:cNvSpPr txBox="1"/>
            <p:nvPr/>
          </p:nvSpPr>
          <p:spPr>
            <a:xfrm>
              <a:off x="119336" y="6237312"/>
              <a:ext cx="12529392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E" sz="1400" dirty="0" err="1"/>
                <a:t>Dihia</a:t>
              </a:r>
              <a:r>
                <a:rPr lang="en-AE" sz="1400" dirty="0"/>
                <a:t> </a:t>
              </a:r>
              <a:r>
                <a:rPr lang="en-AE" sz="1400" dirty="0" err="1"/>
                <a:t>Slimana</a:t>
              </a:r>
              <a:r>
                <a:rPr lang="en-AE" sz="1400" dirty="0"/>
                <a:t>, Christophe Rosenberger, “</a:t>
              </a:r>
              <a:r>
                <a:rPr lang="en-AE" sz="1400" noProof="0" dirty="0"/>
                <a:t>Adversarial Attacks and Robustness Evaluation of Black Box Biometric Systems”, submitted</a:t>
              </a:r>
            </a:p>
          </p:txBody>
        </p:sp>
        <p:sp>
          <p:nvSpPr>
            <p:cNvPr id="57" name="Zone de texte 3">
              <a:extLst>
                <a:ext uri="{FF2B5EF4-FFF2-40B4-BE49-F238E27FC236}">
                  <a16:creationId xmlns:a16="http://schemas.microsoft.com/office/drawing/2014/main" id="{91731E95-5092-6690-B166-250FC19A73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10990" y="3477865"/>
              <a:ext cx="4392488" cy="1986653"/>
            </a:xfrm>
            <a:prstGeom prst="roundRect">
              <a:avLst/>
            </a:prstGeom>
            <a:solidFill>
              <a:srgbClr val="631058"/>
            </a:solidFill>
            <a:ln>
              <a:noFill/>
            </a:ln>
            <a:effectLst/>
          </p:spPr>
          <p:txBody>
            <a:bodyPr lIns="90000" tIns="46800" rIns="90000" bIns="46800"/>
            <a:lstStyle>
              <a:lvl1pPr marL="325438" indent="-325438"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1pPr>
              <a:lvl2pPr marL="725488" indent="-268288"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2pPr>
              <a:lvl3pPr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3pPr>
              <a:lvl4pPr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4pPr>
              <a:lvl5pPr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5pPr>
              <a:lvl6pPr marL="2514600" indent="-228600" defTabSz="457200" fontAlgn="base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8" charset="0"/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6pPr>
              <a:lvl7pPr marL="2971800" indent="-228600" defTabSz="457200" fontAlgn="base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8" charset="0"/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7pPr>
              <a:lvl8pPr marL="3429000" indent="-228600" defTabSz="457200" fontAlgn="base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8" charset="0"/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8pPr>
              <a:lvl9pPr marL="3886200" indent="-228600" defTabSz="457200" fontAlgn="base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8" charset="0"/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9pPr>
            </a:lstStyle>
            <a:p>
              <a:pPr marL="0" indent="0" eaLnBrk="1" hangingPunct="1">
                <a:lnSpc>
                  <a:spcPct val="93000"/>
                </a:lnSpc>
                <a:spcBef>
                  <a:spcPts val="500"/>
                </a:spcBef>
                <a:buClr>
                  <a:schemeClr val="bg1"/>
                </a:buClr>
                <a:buSzPct val="100000"/>
                <a:defRPr/>
              </a:pPr>
              <a:r>
                <a:rPr lang="en-US" b="1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Principle:</a:t>
              </a:r>
            </a:p>
            <a:p>
              <a:pPr marL="285750" indent="-285750" eaLnBrk="1" hangingPunct="1">
                <a:lnSpc>
                  <a:spcPct val="93000"/>
                </a:lnSpc>
                <a:spcBef>
                  <a:spcPts val="500"/>
                </a:spcBef>
                <a:buClr>
                  <a:schemeClr val="bg1"/>
                </a:buClr>
                <a:buSzPct val="100000"/>
                <a:buFont typeface="Wingdings" panose="05000000000000000000" pitchFamily="2" charset="2"/>
                <a:buChar char="q"/>
                <a:defRPr/>
              </a:pP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Optimize the trigger on multiple white box models (to increase poison impact)</a:t>
              </a:r>
            </a:p>
            <a:p>
              <a:pPr marL="342900" indent="-342900" eaLnBrk="1" hangingPunct="1">
                <a:lnSpc>
                  <a:spcPct val="93000"/>
                </a:lnSpc>
                <a:spcBef>
                  <a:spcPts val="500"/>
                </a:spcBef>
                <a:buClr>
                  <a:schemeClr val="bg1"/>
                </a:buClr>
                <a:buSzPct val="100000"/>
                <a:buFont typeface="Wingdings" panose="05000000000000000000" pitchFamily="2" charset="2"/>
                <a:buChar char="q"/>
                <a:defRPr/>
              </a:pP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Transfer the poison to a black box face recognition system</a:t>
              </a:r>
            </a:p>
          </p:txBody>
        </p:sp>
      </p:grpSp>
      <p:pic>
        <p:nvPicPr>
          <p:cNvPr id="3" name="Image 2">
            <a:extLst>
              <a:ext uri="{FF2B5EF4-FFF2-40B4-BE49-F238E27FC236}">
                <a16:creationId xmlns:a16="http://schemas.microsoft.com/office/drawing/2014/main" id="{14147D4C-885C-4DAC-CDD3-999EFE59A838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5801"/>
          <a:stretch>
            <a:fillRect/>
          </a:stretch>
        </p:blipFill>
        <p:spPr>
          <a:xfrm>
            <a:off x="1577080" y="1178569"/>
            <a:ext cx="1251361" cy="130744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6908B56-F868-2CB5-AACF-4F4C626F25F1}"/>
              </a:ext>
            </a:extLst>
          </p:cNvPr>
          <p:cNvSpPr/>
          <p:nvPr/>
        </p:nvSpPr>
        <p:spPr>
          <a:xfrm>
            <a:off x="8318929" y="1556792"/>
            <a:ext cx="1377471" cy="5946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988528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663895-8038-C644-934C-8695A0DEA5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re 1">
            <a:extLst>
              <a:ext uri="{FF2B5EF4-FFF2-40B4-BE49-F238E27FC236}">
                <a16:creationId xmlns:a16="http://schemas.microsoft.com/office/drawing/2014/main" id="{7C499D6A-8B3A-03BE-A0D5-02797C84A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ADVERSARIAL ATTACK</a:t>
            </a:r>
          </a:p>
        </p:txBody>
      </p:sp>
      <p:sp>
        <p:nvSpPr>
          <p:cNvPr id="7" name="Cube 6">
            <a:extLst>
              <a:ext uri="{FF2B5EF4-FFF2-40B4-BE49-F238E27FC236}">
                <a16:creationId xmlns:a16="http://schemas.microsoft.com/office/drawing/2014/main" id="{B70759CB-2188-3570-DC55-FD30FDAC6E5C}"/>
              </a:ext>
            </a:extLst>
          </p:cNvPr>
          <p:cNvSpPr/>
          <p:nvPr/>
        </p:nvSpPr>
        <p:spPr>
          <a:xfrm>
            <a:off x="9408368" y="163957"/>
            <a:ext cx="504056" cy="504056"/>
          </a:xfrm>
          <a:prstGeom prst="cub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Cube 3">
            <a:extLst>
              <a:ext uri="{FF2B5EF4-FFF2-40B4-BE49-F238E27FC236}">
                <a16:creationId xmlns:a16="http://schemas.microsoft.com/office/drawing/2014/main" id="{7C95107A-5C6D-F804-796E-2FD181CD6BF2}"/>
              </a:ext>
            </a:extLst>
          </p:cNvPr>
          <p:cNvSpPr/>
          <p:nvPr/>
        </p:nvSpPr>
        <p:spPr>
          <a:xfrm>
            <a:off x="9408368" y="173430"/>
            <a:ext cx="504056" cy="504056"/>
          </a:xfrm>
          <a:prstGeom prst="cub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47" name="Image 46">
            <a:extLst>
              <a:ext uri="{FF2B5EF4-FFF2-40B4-BE49-F238E27FC236}">
                <a16:creationId xmlns:a16="http://schemas.microsoft.com/office/drawing/2014/main" id="{141982FB-42DC-7B07-D3F6-F2F2281C45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7888" y="1020094"/>
            <a:ext cx="6912768" cy="3849066"/>
          </a:xfrm>
          <a:prstGeom prst="rect">
            <a:avLst/>
          </a:prstGeom>
        </p:spPr>
      </p:pic>
      <p:grpSp>
        <p:nvGrpSpPr>
          <p:cNvPr id="2" name="Groupe 1">
            <a:extLst>
              <a:ext uri="{FF2B5EF4-FFF2-40B4-BE49-F238E27FC236}">
                <a16:creationId xmlns:a16="http://schemas.microsoft.com/office/drawing/2014/main" id="{AFEB453F-4557-1BCE-61A5-9CD54038AE87}"/>
              </a:ext>
            </a:extLst>
          </p:cNvPr>
          <p:cNvGrpSpPr/>
          <p:nvPr/>
        </p:nvGrpSpPr>
        <p:grpSpPr>
          <a:xfrm>
            <a:off x="479376" y="5157192"/>
            <a:ext cx="10873208" cy="1026886"/>
            <a:chOff x="479376" y="5157192"/>
            <a:chExt cx="10873208" cy="1026886"/>
          </a:xfrm>
        </p:grpSpPr>
        <p:pic>
          <p:nvPicPr>
            <p:cNvPr id="49" name="Image 48">
              <a:extLst>
                <a:ext uri="{FF2B5EF4-FFF2-40B4-BE49-F238E27FC236}">
                  <a16:creationId xmlns:a16="http://schemas.microsoft.com/office/drawing/2014/main" id="{576A422E-20BB-D594-364A-90B47BA430F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672064" y="5157192"/>
              <a:ext cx="4680520" cy="1026886"/>
            </a:xfrm>
            <a:prstGeom prst="rect">
              <a:avLst/>
            </a:prstGeom>
          </p:spPr>
        </p:pic>
        <p:sp>
          <p:nvSpPr>
            <p:cNvPr id="3" name="Zone de texte 3">
              <a:extLst>
                <a:ext uri="{FF2B5EF4-FFF2-40B4-BE49-F238E27FC236}">
                  <a16:creationId xmlns:a16="http://schemas.microsoft.com/office/drawing/2014/main" id="{D031C06F-39FF-C0A8-7039-08E6FF86A7B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9376" y="5320890"/>
              <a:ext cx="5688632" cy="699489"/>
            </a:xfrm>
            <a:prstGeom prst="roundRect">
              <a:avLst/>
            </a:prstGeom>
            <a:solidFill>
              <a:srgbClr val="631058"/>
            </a:solidFill>
            <a:ln>
              <a:noFill/>
            </a:ln>
            <a:effectLst/>
          </p:spPr>
          <p:txBody>
            <a:bodyPr lIns="90000" tIns="46800" rIns="90000" bIns="46800"/>
            <a:lstStyle>
              <a:lvl1pPr marL="325438" indent="-325438"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1pPr>
              <a:lvl2pPr marL="725488" indent="-268288"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2pPr>
              <a:lvl3pPr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3pPr>
              <a:lvl4pPr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4pPr>
              <a:lvl5pPr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5pPr>
              <a:lvl6pPr marL="2514600" indent="-228600" defTabSz="457200" fontAlgn="base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8" charset="0"/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6pPr>
              <a:lvl7pPr marL="2971800" indent="-228600" defTabSz="457200" fontAlgn="base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8" charset="0"/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7pPr>
              <a:lvl8pPr marL="3429000" indent="-228600" defTabSz="457200" fontAlgn="base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8" charset="0"/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8pPr>
              <a:lvl9pPr marL="3886200" indent="-228600" defTabSz="457200" fontAlgn="base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8" charset="0"/>
                <a:tabLst>
                  <a:tab pos="327025" algn="l"/>
                  <a:tab pos="774700" algn="l"/>
                  <a:tab pos="1223963" algn="l"/>
                  <a:tab pos="1673225" algn="l"/>
                  <a:tab pos="2122488" algn="l"/>
                  <a:tab pos="2571750" algn="l"/>
                  <a:tab pos="3021013" algn="l"/>
                  <a:tab pos="3470275" algn="l"/>
                  <a:tab pos="3919538" algn="l"/>
                  <a:tab pos="4368800" algn="l"/>
                  <a:tab pos="4818063" algn="l"/>
                  <a:tab pos="5267325" algn="l"/>
                  <a:tab pos="5716588" algn="l"/>
                  <a:tab pos="6165850" algn="l"/>
                  <a:tab pos="6615113" algn="l"/>
                  <a:tab pos="7064375" algn="l"/>
                  <a:tab pos="7513638" algn="l"/>
                  <a:tab pos="7962900" algn="l"/>
                  <a:tab pos="8412163" algn="l"/>
                  <a:tab pos="8861425" algn="l"/>
                  <a:tab pos="9310688" algn="l"/>
                </a:tabLst>
                <a:defRPr>
                  <a:solidFill>
                    <a:srgbClr val="FFFFFF"/>
                  </a:solidFill>
                  <a:latin typeface="Arial" pitchFamily="34" charset="0"/>
                  <a:cs typeface="Lucida Sans Unicode" pitchFamily="34" charset="0"/>
                </a:defRPr>
              </a:lvl9pPr>
            </a:lstStyle>
            <a:p>
              <a:pPr marL="0" indent="0" eaLnBrk="1" hangingPunct="1">
                <a:lnSpc>
                  <a:spcPct val="93000"/>
                </a:lnSpc>
                <a:spcBef>
                  <a:spcPts val="500"/>
                </a:spcBef>
                <a:buClr>
                  <a:schemeClr val="bg1"/>
                </a:buClr>
                <a:buSzPct val="100000"/>
                <a:defRPr/>
              </a:pPr>
              <a:r>
                <a:rPr lang="en-US" noProof="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Tests on 4 commercial face recognition systems (Comparison between Angelina Jolie and Tom Cruise)</a:t>
              </a:r>
            </a:p>
          </p:txBody>
        </p:sp>
      </p:grpSp>
      <p:sp>
        <p:nvSpPr>
          <p:cNvPr id="9" name="Zone de texte 3">
            <a:extLst>
              <a:ext uri="{FF2B5EF4-FFF2-40B4-BE49-F238E27FC236}">
                <a16:creationId xmlns:a16="http://schemas.microsoft.com/office/drawing/2014/main" id="{85CFCC40-258D-150A-5354-5C05D519D5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416" y="2386308"/>
            <a:ext cx="3528392" cy="1330724"/>
          </a:xfrm>
          <a:prstGeom prst="roundRect">
            <a:avLst/>
          </a:prstGeom>
          <a:solidFill>
            <a:srgbClr val="631058"/>
          </a:solidFill>
          <a:ln>
            <a:noFill/>
          </a:ln>
          <a:effectLst/>
        </p:spPr>
        <p:txBody>
          <a:bodyPr lIns="90000" tIns="46800" rIns="90000" bIns="46800"/>
          <a:lstStyle>
            <a:lvl1pPr marL="325438" indent="-32543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1pPr>
            <a:lvl2pPr marL="725488" indent="-26828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2pPr>
            <a:lvl3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3pPr>
            <a:lvl4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4pPr>
            <a:lvl5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marL="0" indent="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defRPr/>
            </a:pPr>
            <a:r>
              <a:rPr lang="en-US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Experiments:</a:t>
            </a:r>
          </a:p>
          <a:p>
            <a:pPr marL="285750" indent="-28575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Impersonating Tom Cruise</a:t>
            </a:r>
          </a:p>
          <a:p>
            <a:pPr marL="285750" indent="-28575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Trigger optimized with white box models (noise)</a:t>
            </a:r>
            <a:endParaRPr lang="en-US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619DF-7FA9-AC6F-AE01-CEFF98FD1A42}"/>
              </a:ext>
            </a:extLst>
          </p:cNvPr>
          <p:cNvSpPr/>
          <p:nvPr/>
        </p:nvSpPr>
        <p:spPr>
          <a:xfrm>
            <a:off x="5980559" y="937295"/>
            <a:ext cx="1368152" cy="4054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72C4F3-7CBF-8A00-5C5D-33FD51E595B2}"/>
              </a:ext>
            </a:extLst>
          </p:cNvPr>
          <p:cNvSpPr/>
          <p:nvPr/>
        </p:nvSpPr>
        <p:spPr>
          <a:xfrm>
            <a:off x="9869097" y="965518"/>
            <a:ext cx="1368152" cy="4054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7F10CD71-11F6-41D9-083F-B3BCA188584C}"/>
              </a:ext>
            </a:extLst>
          </p:cNvPr>
          <p:cNvSpPr txBox="1"/>
          <p:nvPr/>
        </p:nvSpPr>
        <p:spPr>
          <a:xfrm>
            <a:off x="119336" y="6237312"/>
            <a:ext cx="1252939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E" sz="1400" dirty="0" err="1"/>
              <a:t>Dihia</a:t>
            </a:r>
            <a:r>
              <a:rPr lang="en-AE" sz="1400" dirty="0"/>
              <a:t> </a:t>
            </a:r>
            <a:r>
              <a:rPr lang="en-AE" sz="1400" dirty="0" err="1"/>
              <a:t>Slimana</a:t>
            </a:r>
            <a:r>
              <a:rPr lang="en-AE" sz="1400" dirty="0"/>
              <a:t>, Christophe Rosenberger, “</a:t>
            </a:r>
            <a:r>
              <a:rPr lang="en-AE" sz="1400" noProof="0" dirty="0"/>
              <a:t>Adversarial Attacks and Robustness Evaluation of Black Box Biometric Systems”, submitted</a:t>
            </a:r>
          </a:p>
        </p:txBody>
      </p:sp>
    </p:spTree>
    <p:extLst>
      <p:ext uri="{BB962C8B-B14F-4D97-AF65-F5344CB8AC3E}">
        <p14:creationId xmlns:p14="http://schemas.microsoft.com/office/powerpoint/2010/main" val="167005318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97C95F-19E3-E10F-0F97-5A5FA2892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re 1">
            <a:extLst>
              <a:ext uri="{FF2B5EF4-FFF2-40B4-BE49-F238E27FC236}">
                <a16:creationId xmlns:a16="http://schemas.microsoft.com/office/drawing/2014/main" id="{F706D209-B767-632A-6E31-0182FE1E8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COUNTERMEASURE – BACKDOOR DETECTION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768AC0E3-BA39-2E80-B37D-BEAF05F00941}"/>
              </a:ext>
            </a:extLst>
          </p:cNvPr>
          <p:cNvSpPr txBox="1"/>
          <p:nvPr/>
        </p:nvSpPr>
        <p:spPr>
          <a:xfrm>
            <a:off x="84162" y="6002124"/>
            <a:ext cx="119885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dirty="0" err="1"/>
              <a:t>Kolouri</a:t>
            </a:r>
            <a:r>
              <a:rPr lang="fr-FR" sz="1400" dirty="0"/>
              <a:t>, S., Saha, A., </a:t>
            </a:r>
            <a:r>
              <a:rPr lang="fr-FR" sz="1400" dirty="0" err="1"/>
              <a:t>Pirsiavash</a:t>
            </a:r>
            <a:r>
              <a:rPr lang="fr-FR" sz="1400" dirty="0"/>
              <a:t>, H., &amp; Hoffmann, H. (2020). Universal </a:t>
            </a:r>
            <a:r>
              <a:rPr lang="fr-FR" sz="1400" dirty="0" err="1"/>
              <a:t>litmus</a:t>
            </a:r>
            <a:r>
              <a:rPr lang="fr-FR" sz="1400" dirty="0"/>
              <a:t> patterns: </a:t>
            </a:r>
            <a:r>
              <a:rPr lang="fr-FR" sz="1400" dirty="0" err="1"/>
              <a:t>Revealing</a:t>
            </a:r>
            <a:r>
              <a:rPr lang="fr-FR" sz="1400" dirty="0"/>
              <a:t> backdoor </a:t>
            </a:r>
            <a:r>
              <a:rPr lang="fr-FR" sz="1400" dirty="0" err="1"/>
              <a:t>attacks</a:t>
            </a:r>
            <a:r>
              <a:rPr lang="fr-FR" sz="1400" dirty="0"/>
              <a:t> in </a:t>
            </a:r>
            <a:r>
              <a:rPr lang="fr-FR" sz="1400" dirty="0" err="1"/>
              <a:t>cnns</a:t>
            </a:r>
            <a:r>
              <a:rPr lang="fr-FR" sz="1400" dirty="0"/>
              <a:t>. In </a:t>
            </a:r>
            <a:r>
              <a:rPr lang="fr-FR" sz="1400" i="1" dirty="0" err="1"/>
              <a:t>Proceedings</a:t>
            </a:r>
            <a:r>
              <a:rPr lang="fr-FR" sz="1400" i="1" dirty="0"/>
              <a:t> of the IEEE/CVF </a:t>
            </a:r>
            <a:r>
              <a:rPr lang="fr-FR" sz="1400" i="1" dirty="0" err="1"/>
              <a:t>Conference</a:t>
            </a:r>
            <a:r>
              <a:rPr lang="fr-FR" sz="1400" i="1" dirty="0"/>
              <a:t> on Computer Vision and Pattern Recognition</a:t>
            </a:r>
            <a:r>
              <a:rPr lang="fr-FR" sz="1400" dirty="0"/>
              <a:t> (pp. 301-310).</a:t>
            </a:r>
            <a:endParaRPr lang="fr-FR" sz="1100" dirty="0"/>
          </a:p>
        </p:txBody>
      </p:sp>
      <p:sp>
        <p:nvSpPr>
          <p:cNvPr id="14" name="Zone de texte 3">
            <a:extLst>
              <a:ext uri="{FF2B5EF4-FFF2-40B4-BE49-F238E27FC236}">
                <a16:creationId xmlns:a16="http://schemas.microsoft.com/office/drawing/2014/main" id="{43529BAB-A644-8F78-B2FF-4392808316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360" y="1196752"/>
            <a:ext cx="5760640" cy="473169"/>
          </a:xfrm>
          <a:prstGeom prst="roundRect">
            <a:avLst/>
          </a:prstGeom>
          <a:solidFill>
            <a:srgbClr val="631058"/>
          </a:solidFill>
          <a:ln>
            <a:noFill/>
          </a:ln>
          <a:effectLst/>
        </p:spPr>
        <p:txBody>
          <a:bodyPr lIns="90000" tIns="46800" rIns="90000" bIns="46800"/>
          <a:lstStyle>
            <a:lvl1pPr marL="325438" indent="-32543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1pPr>
            <a:lvl2pPr marL="725488" indent="-26828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2pPr>
            <a:lvl3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3pPr>
            <a:lvl4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4pPr>
            <a:lvl5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marL="0" indent="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defRPr/>
            </a:pPr>
            <a:r>
              <a:rPr lang="en-US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Detection of backdoor attacks</a:t>
            </a:r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: </a:t>
            </a:r>
            <a:r>
              <a:rPr lang="en-US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deep learning task</a:t>
            </a:r>
            <a:endParaRPr lang="en-US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6" name="Image 15">
            <a:extLst>
              <a:ext uri="{FF2B5EF4-FFF2-40B4-BE49-F238E27FC236}">
                <a16:creationId xmlns:a16="http://schemas.microsoft.com/office/drawing/2014/main" id="{EA943489-B8DE-DDFF-1ECC-036191D85D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066" y="1938631"/>
            <a:ext cx="9775462" cy="3866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319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AAB427-D571-6640-A943-C08340826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re 1">
            <a:extLst>
              <a:ext uri="{FF2B5EF4-FFF2-40B4-BE49-F238E27FC236}">
                <a16:creationId xmlns:a16="http://schemas.microsoft.com/office/drawing/2014/main" id="{D4643F7C-BC5D-6A77-A645-3BCF18FAD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COUNTERMEASURE – EXPLANATIONS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5A67C687-965E-872D-0FB2-17B7B5D65A9E}"/>
              </a:ext>
            </a:extLst>
          </p:cNvPr>
          <p:cNvSpPr txBox="1"/>
          <p:nvPr/>
        </p:nvSpPr>
        <p:spPr>
          <a:xfrm>
            <a:off x="79970" y="6021288"/>
            <a:ext cx="120647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b="0" i="0" dirty="0">
                <a:solidFill>
                  <a:srgbClr val="222222"/>
                </a:solidFill>
                <a:effectLst/>
              </a:rPr>
              <a:t>Sun, M., Jing, L., Zhu, Z., &amp; Wang, R. (2024).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Makeupattack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: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Feature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space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 black-box backdoor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attack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 on face recognition via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makeup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transfer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. </a:t>
            </a:r>
            <a:r>
              <a:rPr lang="fr-FR" sz="1400" b="0" i="1" dirty="0" err="1">
                <a:solidFill>
                  <a:srgbClr val="222222"/>
                </a:solidFill>
                <a:effectLst/>
              </a:rPr>
              <a:t>arXiv</a:t>
            </a:r>
            <a:r>
              <a:rPr lang="fr-FR" sz="1400" b="0" i="1" dirty="0">
                <a:solidFill>
                  <a:srgbClr val="222222"/>
                </a:solidFill>
                <a:effectLst/>
              </a:rPr>
              <a:t> </a:t>
            </a:r>
            <a:r>
              <a:rPr lang="fr-FR" sz="1400" b="0" i="1" dirty="0" err="1">
                <a:solidFill>
                  <a:srgbClr val="222222"/>
                </a:solidFill>
                <a:effectLst/>
              </a:rPr>
              <a:t>preprint</a:t>
            </a:r>
            <a:r>
              <a:rPr lang="fr-FR" sz="1400" b="0" i="1" dirty="0">
                <a:solidFill>
                  <a:srgbClr val="222222"/>
                </a:solidFill>
                <a:effectLst/>
              </a:rPr>
              <a:t> arXiv:2408.12312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.</a:t>
            </a:r>
            <a:endParaRPr lang="fr-FR" sz="1400" dirty="0"/>
          </a:p>
        </p:txBody>
      </p:sp>
      <p:sp>
        <p:nvSpPr>
          <p:cNvPr id="9" name="Zone de texte 3">
            <a:extLst>
              <a:ext uri="{FF2B5EF4-FFF2-40B4-BE49-F238E27FC236}">
                <a16:creationId xmlns:a16="http://schemas.microsoft.com/office/drawing/2014/main" id="{731C22D0-6B67-A713-3A9C-0A5F695AA9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368" y="1515671"/>
            <a:ext cx="9937104" cy="473169"/>
          </a:xfrm>
          <a:prstGeom prst="roundRect">
            <a:avLst/>
          </a:prstGeom>
          <a:solidFill>
            <a:srgbClr val="631058"/>
          </a:solidFill>
          <a:ln>
            <a:noFill/>
          </a:ln>
          <a:effectLst/>
        </p:spPr>
        <p:txBody>
          <a:bodyPr lIns="90000" tIns="46800" rIns="90000" bIns="46800"/>
          <a:lstStyle>
            <a:lvl1pPr marL="325438" indent="-32543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1pPr>
            <a:lvl2pPr marL="725488" indent="-26828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2pPr>
            <a:lvl3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3pPr>
            <a:lvl4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4pPr>
            <a:lvl5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marL="0" indent="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defRPr/>
            </a:pPr>
            <a:r>
              <a:rPr lang="en-US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Adversarial &amp; </a:t>
            </a:r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backdoor </a:t>
            </a:r>
            <a:r>
              <a:rPr lang="en-US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attacks:</a:t>
            </a:r>
            <a:r>
              <a:rPr lang="en-US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different impacts on the decision different than a clean input</a:t>
            </a:r>
          </a:p>
        </p:txBody>
      </p:sp>
      <p:grpSp>
        <p:nvGrpSpPr>
          <p:cNvPr id="13" name="Groupe 12">
            <a:extLst>
              <a:ext uri="{FF2B5EF4-FFF2-40B4-BE49-F238E27FC236}">
                <a16:creationId xmlns:a16="http://schemas.microsoft.com/office/drawing/2014/main" id="{957684D3-F369-9B68-A9EE-FBE86A8282E7}"/>
              </a:ext>
            </a:extLst>
          </p:cNvPr>
          <p:cNvGrpSpPr/>
          <p:nvPr/>
        </p:nvGrpSpPr>
        <p:grpSpPr>
          <a:xfrm>
            <a:off x="263352" y="2295922"/>
            <a:ext cx="11712624" cy="3454125"/>
            <a:chOff x="335360" y="2407232"/>
            <a:chExt cx="11712624" cy="3454125"/>
          </a:xfrm>
        </p:grpSpPr>
        <p:pic>
          <p:nvPicPr>
            <p:cNvPr id="12" name="Image 11">
              <a:extLst>
                <a:ext uri="{FF2B5EF4-FFF2-40B4-BE49-F238E27FC236}">
                  <a16:creationId xmlns:a16="http://schemas.microsoft.com/office/drawing/2014/main" id="{AB444F71-EAC8-A85D-10B5-5CBCD38AA99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35360" y="2407232"/>
              <a:ext cx="11712624" cy="3454125"/>
            </a:xfrm>
            <a:prstGeom prst="rect">
              <a:avLst/>
            </a:prstGeom>
          </p:spPr>
        </p:pic>
        <p:sp>
          <p:nvSpPr>
            <p:cNvPr id="6" name="ZoneTexte 5">
              <a:extLst>
                <a:ext uri="{FF2B5EF4-FFF2-40B4-BE49-F238E27FC236}">
                  <a16:creationId xmlns:a16="http://schemas.microsoft.com/office/drawing/2014/main" id="{4DAF96D1-5D35-365D-DEDF-9B5100697DDF}"/>
                </a:ext>
              </a:extLst>
            </p:cNvPr>
            <p:cNvSpPr txBox="1"/>
            <p:nvPr/>
          </p:nvSpPr>
          <p:spPr>
            <a:xfrm>
              <a:off x="10344472" y="2492896"/>
              <a:ext cx="153760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1600" dirty="0" err="1">
                  <a:latin typeface="Alef" panose="00000500000000000000" pitchFamily="2" charset="-79"/>
                  <a:ea typeface="Amiri" panose="00000500000000000000" pitchFamily="2" charset="-78"/>
                  <a:cs typeface="Alef" panose="00000500000000000000" pitchFamily="2" charset="-79"/>
                </a:rPr>
                <a:t>MakeupAttack</a:t>
              </a:r>
              <a:endParaRPr lang="fr-FR" sz="1600" dirty="0">
                <a:latin typeface="Alef" panose="00000500000000000000" pitchFamily="2" charset="-79"/>
                <a:ea typeface="Amiri" panose="00000500000000000000" pitchFamily="2" charset="-78"/>
                <a:cs typeface="Alef" panose="00000500000000000000" pitchFamily="2" charset="-79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7964641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6D95EA-AC48-3C0F-025A-E6EF8537FE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re 1">
            <a:extLst>
              <a:ext uri="{FF2B5EF4-FFF2-40B4-BE49-F238E27FC236}">
                <a16:creationId xmlns:a16="http://schemas.microsoft.com/office/drawing/2014/main" id="{76B9A175-27E0-C9F9-3583-085E4C624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" y="163957"/>
            <a:ext cx="9775462" cy="933322"/>
          </a:xfrm>
        </p:spPr>
        <p:txBody>
          <a:bodyPr/>
          <a:lstStyle/>
          <a:p>
            <a:r>
              <a:rPr lang="en-US" noProof="0" dirty="0"/>
              <a:t>COUNTERMEASURE – PURIFICATION</a:t>
            </a: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3D1B50C0-88BB-94E1-ABB2-F62881CAAD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6340" y="1700808"/>
            <a:ext cx="9360180" cy="4248472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0C58C250-843F-60EA-6A6F-B6FC593F392B}"/>
              </a:ext>
            </a:extLst>
          </p:cNvPr>
          <p:cNvSpPr txBox="1"/>
          <p:nvPr/>
        </p:nvSpPr>
        <p:spPr>
          <a:xfrm>
            <a:off x="84162" y="6021288"/>
            <a:ext cx="119885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b="0" i="0" dirty="0">
                <a:solidFill>
                  <a:srgbClr val="222222"/>
                </a:solidFill>
                <a:effectLst/>
              </a:rPr>
              <a:t>Lim, M. Y., Kim, S. Y., Jeon, M., &amp; Lee, Y. K. (2025).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FacePurifier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: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Enhancing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 Face Identification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Robustness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 Against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Adversarial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Attacks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 via Two-Phase Image </a:t>
            </a:r>
            <a:r>
              <a:rPr lang="fr-FR" sz="1400" b="0" i="0" dirty="0" err="1">
                <a:solidFill>
                  <a:srgbClr val="222222"/>
                </a:solidFill>
                <a:effectLst/>
              </a:rPr>
              <a:t>Restoration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. </a:t>
            </a:r>
            <a:r>
              <a:rPr lang="fr-FR" sz="1400" b="0" i="1" dirty="0">
                <a:solidFill>
                  <a:srgbClr val="222222"/>
                </a:solidFill>
                <a:effectLst/>
              </a:rPr>
              <a:t>IEEE Access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, </a:t>
            </a:r>
            <a:r>
              <a:rPr lang="fr-FR" sz="1400" b="0" i="1" dirty="0">
                <a:solidFill>
                  <a:srgbClr val="222222"/>
                </a:solidFill>
                <a:effectLst/>
              </a:rPr>
              <a:t>13</a:t>
            </a:r>
            <a:r>
              <a:rPr lang="fr-FR" sz="1400" b="0" i="0" dirty="0">
                <a:solidFill>
                  <a:srgbClr val="222222"/>
                </a:solidFill>
                <a:effectLst/>
              </a:rPr>
              <a:t>, 215146-215159.</a:t>
            </a:r>
            <a:endParaRPr lang="fr-FR" sz="1400" dirty="0"/>
          </a:p>
        </p:txBody>
      </p:sp>
      <p:sp>
        <p:nvSpPr>
          <p:cNvPr id="14" name="Zone de texte 3">
            <a:extLst>
              <a:ext uri="{FF2B5EF4-FFF2-40B4-BE49-F238E27FC236}">
                <a16:creationId xmlns:a16="http://schemas.microsoft.com/office/drawing/2014/main" id="{9BD1DCBD-E4B7-F4D5-53B9-9EE34B6E46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360" y="1196752"/>
            <a:ext cx="5760640" cy="473169"/>
          </a:xfrm>
          <a:prstGeom prst="roundRect">
            <a:avLst/>
          </a:prstGeom>
          <a:solidFill>
            <a:srgbClr val="631058"/>
          </a:solidFill>
          <a:ln>
            <a:noFill/>
          </a:ln>
          <a:effectLst/>
        </p:spPr>
        <p:txBody>
          <a:bodyPr lIns="90000" tIns="46800" rIns="90000" bIns="46800"/>
          <a:lstStyle>
            <a:lvl1pPr marL="325438" indent="-32543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1pPr>
            <a:lvl2pPr marL="725488" indent="-268288"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2pPr>
            <a:lvl3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3pPr>
            <a:lvl4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4pPr>
            <a:lvl5pPr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27025" algn="l"/>
                <a:tab pos="774700" algn="l"/>
                <a:tab pos="1223963" algn="l"/>
                <a:tab pos="1673225" algn="l"/>
                <a:tab pos="2122488" algn="l"/>
                <a:tab pos="2571750" algn="l"/>
                <a:tab pos="3021013" algn="l"/>
                <a:tab pos="3470275" algn="l"/>
                <a:tab pos="3919538" algn="l"/>
                <a:tab pos="4368800" algn="l"/>
                <a:tab pos="4818063" algn="l"/>
                <a:tab pos="5267325" algn="l"/>
                <a:tab pos="5716588" algn="l"/>
                <a:tab pos="6165850" algn="l"/>
                <a:tab pos="6615113" algn="l"/>
                <a:tab pos="7064375" algn="l"/>
                <a:tab pos="7513638" algn="l"/>
                <a:tab pos="7962900" algn="l"/>
                <a:tab pos="8412163" algn="l"/>
                <a:tab pos="8861425" algn="l"/>
                <a:tab pos="9310688" algn="l"/>
              </a:tabLst>
              <a:defRPr>
                <a:solidFill>
                  <a:srgbClr val="FFFFFF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marL="0" indent="0" eaLnBrk="1" hangingPunct="1"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defRPr/>
            </a:pPr>
            <a:r>
              <a:rPr lang="en-US" b="1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Preprocessing </a:t>
            </a:r>
            <a:r>
              <a:rPr lang="en-US" b="1" noProof="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inpu</a:t>
            </a:r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 images: </a:t>
            </a:r>
            <a:r>
              <a:rPr lang="en-US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suppressing triggers</a:t>
            </a:r>
            <a:endParaRPr lang="en-US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78776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 6"/>
          <p:cNvPicPr/>
          <p:nvPr/>
        </p:nvPicPr>
        <p:blipFill>
          <a:blip r:embed="rId2"/>
          <a:stretch/>
        </p:blipFill>
        <p:spPr>
          <a:xfrm>
            <a:off x="6351120" y="187560"/>
            <a:ext cx="1924200" cy="1244160"/>
          </a:xfrm>
          <a:prstGeom prst="rect">
            <a:avLst/>
          </a:prstGeom>
          <a:ln>
            <a:noFill/>
          </a:ln>
        </p:spPr>
      </p:pic>
      <p:sp>
        <p:nvSpPr>
          <p:cNvPr id="4" name="Titr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1" noProof="0" dirty="0">
                <a:solidFill>
                  <a:srgbClr val="23606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CONCLUSION</a:t>
            </a:r>
            <a:endParaRPr lang="en-US" spc="-1" noProof="0" dirty="0">
              <a:solidFill>
                <a:srgbClr val="000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TextShape 1"/>
          <p:cNvSpPr txBox="1"/>
          <p:nvPr/>
        </p:nvSpPr>
        <p:spPr>
          <a:xfrm>
            <a:off x="6438900" y="2924640"/>
            <a:ext cx="5156340" cy="198576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lstStyle/>
          <a:p>
            <a:pPr algn="ctr">
              <a:lnSpc>
                <a:spcPct val="120000"/>
              </a:lnSpc>
              <a:spcBef>
                <a:spcPts val="1800"/>
              </a:spcBef>
            </a:pPr>
            <a:endParaRPr lang="en-US" sz="2000" b="0" strike="noStrike" spc="-1" noProof="0" dirty="0">
              <a:solidFill>
                <a:srgbClr val="000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lnSpc>
                <a:spcPct val="120000"/>
              </a:lnSpc>
              <a:spcBef>
                <a:spcPts val="1800"/>
              </a:spcBef>
            </a:pPr>
            <a:r>
              <a:rPr lang="en-US" sz="2000" b="0" strike="noStrike" spc="-1" noProof="0" dirty="0">
                <a:solidFill>
                  <a:srgbClr val="00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Which are the hot topics (for me)?</a:t>
            </a:r>
          </a:p>
        </p:txBody>
      </p:sp>
      <p:sp>
        <p:nvSpPr>
          <p:cNvPr id="5" name="Espace réservé pour une image  4"/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pic>
        <p:nvPicPr>
          <p:cNvPr id="8" name="Picture 2" descr="http://www.google.fr/url?source=imglanding&amp;ct=img&amp;q=http://1.bp.blogspot.com/-lsj1lF0Bu1o/TZXlqO14EiI/AAAAAAAAH9Q/WE22xFHRYWA/s1600/Biometric+wiki.jpg&amp;sa=X&amp;ei=KoupT-m0F6ak4ATwl_SzCQ&amp;ved=0CAkQ8wc41gE&amp;usg=AFQjCNHGKR7i5YLwN-ahpVXBfDYEFmAzw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0354" y="-29576"/>
            <a:ext cx="5962338" cy="65984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284365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-31354"/>
            <a:ext cx="65" cy="23853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-38088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Espace réservé du contenu 2"/>
          <p:cNvSpPr>
            <a:spLocks noGrp="1"/>
          </p:cNvSpPr>
          <p:nvPr>
            <p:ph sz="quarter" idx="13"/>
          </p:nvPr>
        </p:nvSpPr>
        <p:spPr>
          <a:xfrm>
            <a:off x="335360" y="1375928"/>
            <a:ext cx="4188050" cy="4429336"/>
          </a:xfrm>
          <a:prstGeom prst="roundRect">
            <a:avLst/>
          </a:prstGeom>
          <a:solidFill>
            <a:srgbClr val="631058"/>
          </a:solidFill>
        </p:spPr>
        <p:txBody>
          <a:bodyPr>
            <a:noAutofit/>
          </a:bodyPr>
          <a:lstStyle/>
          <a:p>
            <a:pPr marL="0" indent="0" defTabSz="44926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None/>
              <a:defRPr/>
            </a:pPr>
            <a:r>
              <a:rPr lang="en-US" sz="1800" b="1" noProof="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AI impacts on biometrics security and privacy:</a:t>
            </a: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Certification of biometric systems is crucial</a:t>
            </a:r>
          </a:p>
          <a:p>
            <a:pPr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800" dirty="0">
                <a:solidFill>
                  <a:schemeClr val="bg1"/>
                </a:solidFill>
                <a:latin typeface="Segoe UI" panose="020B0502040204020203" pitchFamily="34" charset="0"/>
                <a:ea typeface="DejaVu Sans"/>
                <a:cs typeface="Segoe UI" panose="020B0502040204020203" pitchFamily="34" charset="0"/>
              </a:rPr>
              <a:t>Very few works on privacy testing on biometric systems</a:t>
            </a:r>
            <a:endParaRPr lang="en-US" sz="1800" noProof="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How to detect backdoors and adversarial attacks in biometric systems?</a:t>
            </a:r>
          </a:p>
          <a:p>
            <a:pPr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Authenticity of biometric data is challenging (deepfakes, modifications…)</a:t>
            </a:r>
          </a:p>
          <a:p>
            <a:pPr>
              <a:lnSpc>
                <a:spcPct val="93000"/>
              </a:lnSpc>
              <a:spcBef>
                <a:spcPts val="500"/>
              </a:spcBef>
              <a:buClr>
                <a:schemeClr val="bg1"/>
              </a:buClr>
              <a:buSzPct val="100000"/>
              <a:buFont typeface="Wingdings" panose="05000000000000000000" pitchFamily="2" charset="2"/>
              <a:buChar char="q"/>
              <a:defRPr/>
            </a:pP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Is there still any b</a:t>
            </a:r>
            <a:r>
              <a:rPr lang="en-US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lack box system in biometrics?</a:t>
            </a:r>
            <a:r>
              <a:rPr lang="en-US" sz="1800" noProof="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</a:t>
            </a:r>
          </a:p>
        </p:txBody>
      </p:sp>
      <p:sp>
        <p:nvSpPr>
          <p:cNvPr id="20" name="Titre 1"/>
          <p:cNvSpPr>
            <a:spLocks noGrp="1"/>
          </p:cNvSpPr>
          <p:nvPr>
            <p:ph type="title"/>
          </p:nvPr>
        </p:nvSpPr>
        <p:spPr>
          <a:xfrm>
            <a:off x="287218" y="260648"/>
            <a:ext cx="10705326" cy="681945"/>
          </a:xfrm>
        </p:spPr>
        <p:txBody>
          <a:bodyPr/>
          <a:lstStyle/>
          <a:p>
            <a:r>
              <a:rPr lang="en-US" noProof="0" dirty="0"/>
              <a:t>PERSPECTIVES</a:t>
            </a:r>
          </a:p>
        </p:txBody>
      </p:sp>
      <p:pic>
        <p:nvPicPr>
          <p:cNvPr id="9" name="Image 8" descr="How Artificial Intelligence (AI) Is Used In Biometrics">
            <a:extLst>
              <a:ext uri="{FF2B5EF4-FFF2-40B4-BE49-F238E27FC236}">
                <a16:creationId xmlns:a16="http://schemas.microsoft.com/office/drawing/2014/main" id="{BC940F8C-F4A1-73B9-C4DC-6F127BCF76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0218" y="1628800"/>
            <a:ext cx="6949423" cy="40538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317373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TextShape 1"/>
          <p:cNvSpPr txBox="1"/>
          <p:nvPr/>
        </p:nvSpPr>
        <p:spPr>
          <a:xfrm>
            <a:off x="983432" y="3789040"/>
            <a:ext cx="4042800" cy="46548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-1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/>
              </a:rPr>
              <a:t>Christophe.rosenberger@ensicaen.fr</a:t>
            </a:r>
          </a:p>
        </p:txBody>
      </p:sp>
      <p:sp>
        <p:nvSpPr>
          <p:cNvPr id="182" name="TextShape 2"/>
          <p:cNvSpPr txBox="1"/>
          <p:nvPr/>
        </p:nvSpPr>
        <p:spPr>
          <a:xfrm>
            <a:off x="1421280" y="4365000"/>
            <a:ext cx="4042800" cy="46548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Roboto"/>
            </a:endParaRPr>
          </a:p>
        </p:txBody>
      </p:sp>
      <p:pic>
        <p:nvPicPr>
          <p:cNvPr id="2" name="Picture 2" descr="http://phdcomics.com/comics/archive/phd082117s.gif">
            <a:extLst>
              <a:ext uri="{FF2B5EF4-FFF2-40B4-BE49-F238E27FC236}">
                <a16:creationId xmlns:a16="http://schemas.microsoft.com/office/drawing/2014/main" id="{A1ED48C5-8BEA-648B-D22B-2A3DAC1BFD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97" y="2577023"/>
            <a:ext cx="5250873" cy="224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D8398001-B1AB-64C3-7C39-773DDDB95B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4727" y="5375344"/>
            <a:ext cx="3019425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B16D2E9C-DEA4-4630-3AA7-1B3D91CBC7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03808"/>
            <a:ext cx="4238667" cy="131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Shape 2">
            <a:extLst>
              <a:ext uri="{FF2B5EF4-FFF2-40B4-BE49-F238E27FC236}">
                <a16:creationId xmlns:a16="http://schemas.microsoft.com/office/drawing/2014/main" id="{80957275-A765-5B55-E4FF-A1A22B1F5D86}"/>
              </a:ext>
            </a:extLst>
          </p:cNvPr>
          <p:cNvSpPr txBox="1"/>
          <p:nvPr/>
        </p:nvSpPr>
        <p:spPr>
          <a:xfrm>
            <a:off x="1853328" y="4828758"/>
            <a:ext cx="4042800" cy="46548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Roboto"/>
            </a:endParaRP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133396CF-7F2E-1258-DA02-70A0525D221D}"/>
              </a:ext>
            </a:extLst>
          </p:cNvPr>
          <p:cNvSpPr txBox="1"/>
          <p:nvPr/>
        </p:nvSpPr>
        <p:spPr>
          <a:xfrm>
            <a:off x="7374086" y="4493890"/>
            <a:ext cx="3313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noProof="0" dirty="0">
                <a:solidFill>
                  <a:schemeClr val="bg1"/>
                </a:solidFill>
              </a:rPr>
              <a:t>https://rosenberger.ensicaen.fr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D3E86867-36BA-7CAD-2101-16496CE911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74189" y="5553585"/>
            <a:ext cx="3910443" cy="815092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298A2F76-C582-6407-9176-C8ECC33D2BDA}"/>
              </a:ext>
            </a:extLst>
          </p:cNvPr>
          <p:cNvSpPr txBox="1"/>
          <p:nvPr/>
        </p:nvSpPr>
        <p:spPr>
          <a:xfrm>
            <a:off x="6277269" y="3068960"/>
            <a:ext cx="5507363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noProof="0" dirty="0">
                <a:solidFill>
                  <a:schemeClr val="bg1"/>
                </a:solidFill>
              </a:rPr>
              <a:t>QUESTIONS?</a:t>
            </a:r>
            <a:endParaRPr lang="fr-FR" sz="6000" dirty="0"/>
          </a:p>
        </p:txBody>
      </p:sp>
    </p:spTree>
    <p:extLst>
      <p:ext uri="{BB962C8B-B14F-4D97-AF65-F5344CB8AC3E}">
        <p14:creationId xmlns:p14="http://schemas.microsoft.com/office/powerpoint/2010/main" val="774451419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GREYC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11337</TotalTime>
  <Words>1766</Words>
  <Application>Microsoft Office PowerPoint</Application>
  <DocSecurity>0</DocSecurity>
  <PresentationFormat>Grand écran</PresentationFormat>
  <Paragraphs>285</Paragraphs>
  <Slides>36</Slides>
  <Notes>23</Notes>
  <HiddenSlides>0</HiddenSlides>
  <MMClips>2</MMClips>
  <ScaleCrop>false</ScaleCrop>
  <HeadingPairs>
    <vt:vector size="6" baseType="variant">
      <vt:variant>
        <vt:lpstr>Polices utilisées</vt:lpstr>
      </vt:variant>
      <vt:variant>
        <vt:i4>12</vt:i4>
      </vt:variant>
      <vt:variant>
        <vt:lpstr>Thème</vt:lpstr>
      </vt:variant>
      <vt:variant>
        <vt:i4>2</vt:i4>
      </vt:variant>
      <vt:variant>
        <vt:lpstr>Titres des diapositives</vt:lpstr>
      </vt:variant>
      <vt:variant>
        <vt:i4>36</vt:i4>
      </vt:variant>
    </vt:vector>
  </HeadingPairs>
  <TitlesOfParts>
    <vt:vector size="50" baseType="lpstr">
      <vt:lpstr>Alef</vt:lpstr>
      <vt:lpstr>Arial</vt:lpstr>
      <vt:lpstr>Calibri</vt:lpstr>
      <vt:lpstr>Century Gothic</vt:lpstr>
      <vt:lpstr>Courier</vt:lpstr>
      <vt:lpstr>Lucida Grande</vt:lpstr>
      <vt:lpstr>Roboto</vt:lpstr>
      <vt:lpstr>Segoe UI</vt:lpstr>
      <vt:lpstr>Segoe UI Semibold</vt:lpstr>
      <vt:lpstr>Segoe UI Semilight</vt:lpstr>
      <vt:lpstr>Times New Roman</vt:lpstr>
      <vt:lpstr>Wingdings</vt:lpstr>
      <vt:lpstr>Thème GREYC</vt:lpstr>
      <vt:lpstr>1_Office Theme</vt:lpstr>
      <vt:lpstr>BIOMETRICS UNDER ATTACKS</vt:lpstr>
      <vt:lpstr>WHO AM I?</vt:lpstr>
      <vt:lpstr>PLAN</vt:lpstr>
      <vt:lpstr>BIOMETRICS</vt:lpstr>
      <vt:lpstr>APPLICATIONS</vt:lpstr>
      <vt:lpstr>BIOMETRIC SYSTEM</vt:lpstr>
      <vt:lpstr>CERTIFICATION</vt:lpstr>
      <vt:lpstr>THREAT MODEL</vt:lpstr>
      <vt:lpstr>TRENDS IN BIOMETRICS</vt:lpstr>
      <vt:lpstr>PRESENTATION &amp; INJECTION ATTACKS</vt:lpstr>
      <vt:lpstr>PRESENTATION/INJECTION ATTACKS</vt:lpstr>
      <vt:lpstr>PRESENTATION ATTACKS</vt:lpstr>
      <vt:lpstr>FACE PRESENTATION ATTACKS (1/3)</vt:lpstr>
      <vt:lpstr>FACE PRESENTATION ATTACKS (2/3)</vt:lpstr>
      <vt:lpstr>FACE PRESENTATION ATTACKS (3/3)</vt:lpstr>
      <vt:lpstr>COUNTERMEASURE - PAD</vt:lpstr>
      <vt:lpstr>TEMPLATE ATTACKS</vt:lpstr>
      <vt:lpstr>SIDE CHANNEL ATTACKS (SECURITY)</vt:lpstr>
      <vt:lpstr>SIDE CHANNEL ATTACKS (SECURITY)</vt:lpstr>
      <vt:lpstr>DIFFERENTIAL PRIVACY</vt:lpstr>
      <vt:lpstr>COUNTERMEASURE - BTP</vt:lpstr>
      <vt:lpstr>COUNTERMEASURE - BTP</vt:lpstr>
      <vt:lpstr>COUNTERMEASURE - BTP</vt:lpstr>
      <vt:lpstr>COUNTERMEASURE - BTP</vt:lpstr>
      <vt:lpstr>BACKDOOR &amp; ADVERSARIAL ATTACKS</vt:lpstr>
      <vt:lpstr>DATA POISONING</vt:lpstr>
      <vt:lpstr>BACKDOOR ATTACK</vt:lpstr>
      <vt:lpstr>ADVERSARIAL ATTACK</vt:lpstr>
      <vt:lpstr>ADVERSARIAL ATTACK</vt:lpstr>
      <vt:lpstr>ADVERSARIAL ATTACK</vt:lpstr>
      <vt:lpstr>COUNTERMEASURE – BACKDOOR DETECTION</vt:lpstr>
      <vt:lpstr>COUNTERMEASURE – EXPLANATIONS</vt:lpstr>
      <vt:lpstr>COUNTERMEASURE – PURIFICATION</vt:lpstr>
      <vt:lpstr>CONCLUSION</vt:lpstr>
      <vt:lpstr>PERSPECTIVES</vt:lpstr>
      <vt:lpstr>Présentation PowerPoint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subject/>
  <dc:creator>Olivier Lezoray</dc:creator>
  <cp:keywords/>
  <dc:description/>
  <cp:lastModifiedBy>Christophe Rosenberger</cp:lastModifiedBy>
  <cp:revision>273</cp:revision>
  <dcterms:created xsi:type="dcterms:W3CDTF">2020-07-07T18:21:42Z</dcterms:created>
  <dcterms:modified xsi:type="dcterms:W3CDTF">2026-07-16T14:53:38Z</dcterms:modified>
  <cp:category/>
  <dc:identifier/>
  <cp:contentStatus/>
  <dc:language/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b7595bc-492f-4d88-9880-737c41c1bf4b_Enabled">
    <vt:lpwstr>true</vt:lpwstr>
  </property>
  <property fmtid="{D5CDD505-2E9C-101B-9397-08002B2CF9AE}" pid="3" name="MSIP_Label_fb7595bc-492f-4d88-9880-737c41c1bf4b_SetDate">
    <vt:lpwstr>2026-04-19T13:52:15Z</vt:lpwstr>
  </property>
  <property fmtid="{D5CDD505-2E9C-101B-9397-08002B2CF9AE}" pid="4" name="MSIP_Label_fb7595bc-492f-4d88-9880-737c41c1bf4b_Method">
    <vt:lpwstr>Standard</vt:lpwstr>
  </property>
  <property fmtid="{D5CDD505-2E9C-101B-9397-08002B2CF9AE}" pid="5" name="MSIP_Label_fb7595bc-492f-4d88-9880-737c41c1bf4b_Name">
    <vt:lpwstr>Public</vt:lpwstr>
  </property>
  <property fmtid="{D5CDD505-2E9C-101B-9397-08002B2CF9AE}" pid="6" name="MSIP_Label_fb7595bc-492f-4d88-9880-737c41c1bf4b_SiteId">
    <vt:lpwstr>430c3e75-ff03-445f-b3f4-ae2809a0b10b</vt:lpwstr>
  </property>
  <property fmtid="{D5CDD505-2E9C-101B-9397-08002B2CF9AE}" pid="7" name="MSIP_Label_fb7595bc-492f-4d88-9880-737c41c1bf4b_ActionId">
    <vt:lpwstr>3586ba57-c6f4-4885-8f22-858189656e59</vt:lpwstr>
  </property>
  <property fmtid="{D5CDD505-2E9C-101B-9397-08002B2CF9AE}" pid="8" name="MSIP_Label_fb7595bc-492f-4d88-9880-737c41c1bf4b_ContentBits">
    <vt:lpwstr>0</vt:lpwstr>
  </property>
  <property fmtid="{D5CDD505-2E9C-101B-9397-08002B2CF9AE}" pid="9" name="MSIP_Label_fb7595bc-492f-4d88-9880-737c41c1bf4b_Tag">
    <vt:lpwstr>10, 3, 0, 1</vt:lpwstr>
  </property>
</Properties>
</file>