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sldIdLst>
    <p:sldId id="631" r:id="rId2"/>
    <p:sldId id="1293" r:id="rId3"/>
    <p:sldId id="1278" r:id="rId4"/>
    <p:sldId id="1295" r:id="rId5"/>
    <p:sldId id="1287" r:id="rId6"/>
    <p:sldId id="1288" r:id="rId7"/>
    <p:sldId id="1289" r:id="rId8"/>
    <p:sldId id="1296" r:id="rId9"/>
    <p:sldId id="1298" r:id="rId10"/>
    <p:sldId id="1043" r:id="rId11"/>
    <p:sldId id="1299" r:id="rId12"/>
    <p:sldId id="1300" r:id="rId13"/>
    <p:sldId id="1061" r:id="rId14"/>
    <p:sldId id="1057" r:id="rId15"/>
    <p:sldId id="1058" r:id="rId16"/>
    <p:sldId id="997" r:id="rId17"/>
    <p:sldId id="693" r:id="rId18"/>
    <p:sldId id="1294" r:id="rId19"/>
    <p:sldId id="1256" r:id="rId20"/>
    <p:sldId id="1273" r:id="rId21"/>
    <p:sldId id="1263" r:id="rId22"/>
    <p:sldId id="1274" r:id="rId23"/>
    <p:sldId id="1259" r:id="rId24"/>
    <p:sldId id="1282" r:id="rId25"/>
    <p:sldId id="1260" r:id="rId26"/>
    <p:sldId id="1291" r:id="rId27"/>
    <p:sldId id="1223" r:id="rId28"/>
    <p:sldId id="1232" r:id="rId29"/>
    <p:sldId id="1234" r:id="rId30"/>
    <p:sldId id="1157" r:id="rId31"/>
    <p:sldId id="1235" r:id="rId32"/>
    <p:sldId id="1236" r:id="rId33"/>
    <p:sldId id="1238" r:id="rId34"/>
    <p:sldId id="1239" r:id="rId35"/>
    <p:sldId id="1272" r:id="rId36"/>
    <p:sldId id="1301" r:id="rId37"/>
    <p:sldId id="1302" r:id="rId38"/>
    <p:sldId id="1303" r:id="rId39"/>
    <p:sldId id="1304" r:id="rId40"/>
    <p:sldId id="1305" r:id="rId41"/>
    <p:sldId id="1297" r:id="rId42"/>
    <p:sldId id="1306" r:id="rId43"/>
    <p:sldId id="1308" r:id="rId44"/>
    <p:sldId id="1310" r:id="rId45"/>
    <p:sldId id="1309" r:id="rId46"/>
    <p:sldId id="1311" r:id="rId47"/>
    <p:sldId id="1307" r:id="rId48"/>
    <p:sldId id="1140" r:id="rId49"/>
  </p:sldIdLst>
  <p:sldSz cx="12192000" cy="6858000"/>
  <p:notesSz cx="7099300" cy="10234613"/>
  <p:defaultTextStyle>
    <a:defPPr>
      <a:defRPr lang="en-US"/>
    </a:defPPr>
    <a:lvl1pPr algn="l" rtl="0" eaLnBrk="0" fontAlgn="base" hangingPunct="0">
      <a:lnSpc>
        <a:spcPct val="92000"/>
      </a:lnSpc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lnSpc>
        <a:spcPct val="92000"/>
      </a:lnSpc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lnSpc>
        <a:spcPct val="92000"/>
      </a:lnSpc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lnSpc>
        <a:spcPct val="92000"/>
      </a:lnSpc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lnSpc>
        <a:spcPct val="92000"/>
      </a:lnSpc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orient="horz" pos="1071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pos="4808" userDrawn="1">
          <p15:clr>
            <a:srgbClr val="A4A3A4"/>
          </p15:clr>
        </p15:guide>
        <p15:guide id="5" pos="2872" userDrawn="1">
          <p15:clr>
            <a:srgbClr val="A4A3A4"/>
          </p15:clr>
        </p15:guide>
        <p15:guide id="6" pos="5896" userDrawn="1">
          <p15:clr>
            <a:srgbClr val="A4A3A4"/>
          </p15:clr>
        </p15:guide>
        <p15:guide id="7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8CF"/>
    <a:srgbClr val="AF7A25"/>
    <a:srgbClr val="E5DB0F"/>
    <a:srgbClr val="000000"/>
    <a:srgbClr val="9C0416"/>
    <a:srgbClr val="00CC00"/>
    <a:srgbClr val="FF3300"/>
    <a:srgbClr val="CC0000"/>
    <a:srgbClr val="A06700"/>
    <a:srgbClr val="C7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2" autoAdjust="0"/>
    <p:restoredTop sz="94727" autoAdjust="0"/>
  </p:normalViewPr>
  <p:slideViewPr>
    <p:cSldViewPr>
      <p:cViewPr>
        <p:scale>
          <a:sx n="65" d="100"/>
          <a:sy n="65" d="100"/>
        </p:scale>
        <p:origin x="378" y="24"/>
      </p:cViewPr>
      <p:guideLst>
        <p:guide orient="horz" pos="2931"/>
        <p:guide orient="horz" pos="1071"/>
        <p:guide orient="horz" pos="4319"/>
        <p:guide pos="4808"/>
        <p:guide pos="2872"/>
        <p:guide pos="5896"/>
        <p:guide pos="393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6111"/>
    </p:cViewPr>
  </p:sorterViewPr>
  <p:notesViewPr>
    <p:cSldViewPr>
      <p:cViewPr varScale="1">
        <p:scale>
          <a:sx n="55" d="100"/>
          <a:sy n="55" d="100"/>
        </p:scale>
        <p:origin x="-1542" y="-8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04" tIns="47352" rIns="94704" bIns="47352" numCol="1" anchor="t" anchorCtr="0" compatLnSpc="1">
            <a:prstTxWarp prst="textNoShape">
              <a:avLst/>
            </a:prstTxWarp>
          </a:bodyPr>
          <a:lstStyle>
            <a:lvl1pPr defTabSz="947738">
              <a:lnSpc>
                <a:spcPct val="100000"/>
              </a:lnSpc>
              <a:defRPr sz="1200">
                <a:solidFill>
                  <a:schemeClr val="tx1"/>
                </a:solidFill>
                <a:latin typeface="CitigateFrutigerLight" pitchFamily="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04" tIns="47352" rIns="94704" bIns="47352" numCol="1" anchor="t" anchorCtr="0" compatLnSpc="1">
            <a:prstTxWarp prst="textNoShape">
              <a:avLst/>
            </a:prstTxWarp>
          </a:bodyPr>
          <a:lstStyle>
            <a:lvl1pPr algn="r" defTabSz="947738">
              <a:lnSpc>
                <a:spcPct val="100000"/>
              </a:lnSpc>
              <a:defRPr sz="1200">
                <a:solidFill>
                  <a:schemeClr val="tx1"/>
                </a:solidFill>
                <a:latin typeface="CitigateFrutigerLight" pitchFamily="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8350"/>
            <a:ext cx="68183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04" tIns="47352" rIns="94704" bIns="47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04" tIns="47352" rIns="94704" bIns="47352" numCol="1" anchor="b" anchorCtr="0" compatLnSpc="1">
            <a:prstTxWarp prst="textNoShape">
              <a:avLst/>
            </a:prstTxWarp>
          </a:bodyPr>
          <a:lstStyle>
            <a:lvl1pPr defTabSz="947738">
              <a:lnSpc>
                <a:spcPct val="100000"/>
              </a:lnSpc>
              <a:defRPr sz="1200">
                <a:solidFill>
                  <a:schemeClr val="tx1"/>
                </a:solidFill>
                <a:latin typeface="CitigateFrutigerLight" pitchFamily="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04" tIns="47352" rIns="94704" bIns="47352" numCol="1" anchor="b" anchorCtr="0" compatLnSpc="1">
            <a:prstTxWarp prst="textNoShape">
              <a:avLst/>
            </a:prstTxWarp>
          </a:bodyPr>
          <a:lstStyle>
            <a:lvl1pPr algn="r" defTabSz="947738">
              <a:lnSpc>
                <a:spcPct val="100000"/>
              </a:lnSpc>
              <a:defRPr sz="1200">
                <a:solidFill>
                  <a:schemeClr val="tx1"/>
                </a:solidFill>
                <a:latin typeface="CitigateFrutigerLight" pitchFamily="2" charset="0"/>
              </a:defRPr>
            </a:lvl1pPr>
          </a:lstStyle>
          <a:p>
            <a:pPr>
              <a:defRPr/>
            </a:pPr>
            <a:fld id="{E74CC9DA-0DE5-43A3-9A03-A0679CC9DE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72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4CC9DA-0DE5-43A3-9A03-A0679CC9DE5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773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22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61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23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79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24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644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25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6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CF63A-4B38-59C5-5F97-8B938D9E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D902B8-4894-952C-AF53-1CCD51839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26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29D3EF3-E73C-4B86-48B1-4C6B0B85E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8BD96EA-E8B4-E20B-E544-4A2F43285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82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27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3867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28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3454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29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4719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31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6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32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416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B2B2CB5-FC9A-4837-B8D7-F7250BDAE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CDFCE0F-CE8F-4F03-B739-17C4D5528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8D5DF76F-B2F2-4FA3-A1C6-AAAF08A86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3439FF9-7114-4CE8-98BF-51282B509929}" type="slidenum">
              <a:rPr lang="en-GB" altLang="en-US" sz="1200" smtClean="0">
                <a:solidFill>
                  <a:schemeClr val="tx1"/>
                </a:solidFill>
                <a:latin typeface="CitigateFrutigerLight" pitchFamily="2" charset="0"/>
              </a:rPr>
              <a:pPr/>
              <a:t>3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7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33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3484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34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6886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37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895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38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618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39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649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40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933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41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26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B2B2CB5-FC9A-4837-B8D7-F7250BDAE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CDFCE0F-CE8F-4F03-B739-17C4D5528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8D5DF76F-B2F2-4FA3-A1C6-AAAF08A86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3439FF9-7114-4CE8-98BF-51282B509929}" type="slidenum">
              <a:rPr lang="en-GB" altLang="en-US" sz="1200" smtClean="0">
                <a:solidFill>
                  <a:schemeClr val="tx1"/>
                </a:solidFill>
                <a:latin typeface="CitigateFrutigerLight" pitchFamily="2" charset="0"/>
              </a:rPr>
              <a:pPr/>
              <a:t>42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46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9052E-9657-1734-9103-16080FFE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85BF51B3-5488-B22B-709D-E82C5BF201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44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676CC9D0-ADAA-B640-EC19-EEAF31E8A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83FBD687-7528-3E92-98BD-6C77B7ACD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260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44979-2D5D-6103-B990-22EA6275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E904BA8-8B4B-DE0A-DEC7-0ACE4CB9D9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45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ADC78DC9-E036-4DCD-F76F-6D9960A97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2F831AF2-92E3-94CB-2C86-84BA02E89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00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1C810-41CF-C0D8-F76E-667454EF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425B5FC-C860-6932-9DC9-506C5F0DA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43E5BA16-4EB7-26D5-1883-5F90B318A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0D530838-2326-FE41-7A2A-DB516C4242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3439FF9-7114-4CE8-98BF-51282B509929}" type="slidenum">
              <a:rPr lang="en-GB" altLang="en-US" sz="1200" smtClean="0">
                <a:solidFill>
                  <a:schemeClr val="tx1"/>
                </a:solidFill>
                <a:latin typeface="CitigateFrutigerLight" pitchFamily="2" charset="0"/>
              </a:rPr>
              <a:pPr/>
              <a:t>4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70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6A50F-CC5C-212D-6FEA-C8296AFA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00CAB0A4-A20D-66A4-3DE9-B294D64F45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46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EA673B79-26DF-7436-D9DB-D4209D7AA5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881F6083-5115-2D9D-CDE1-341A8E331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10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B2B2CB5-FC9A-4837-B8D7-F7250BDAE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CDFCE0F-CE8F-4F03-B739-17C4D5528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8D5DF76F-B2F2-4FA3-A1C6-AAAF08A86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3439FF9-7114-4CE8-98BF-51282B509929}" type="slidenum">
              <a:rPr lang="en-GB" altLang="en-US" sz="1200" smtClean="0">
                <a:solidFill>
                  <a:schemeClr val="tx1"/>
                </a:solidFill>
                <a:latin typeface="CitigateFrutigerLight" pitchFamily="2" charset="0"/>
              </a:rPr>
              <a:pPr/>
              <a:t>8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6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D0F2B3F-EA45-CC92-4259-62476CA4C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17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CF20B2-24EE-9A9E-825F-821040D89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38FA3A1-BE1A-93CD-36EB-A9116935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001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F620-BF9A-8BD4-966B-73703386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59368B21-DB28-2103-82D6-2DD9F9703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FCD1A-FCEB-4A70-8428-5F593FAA4ED6}" type="slidenum">
              <a:rPr lang="en-GB" altLang="en-US" sz="1200">
                <a:solidFill>
                  <a:schemeClr val="tx1"/>
                </a:solidFill>
                <a:latin typeface="CitigateFrutigerLight" pitchFamily="2" charset="0"/>
              </a:rPr>
              <a:pPr/>
              <a:t>18</a:t>
            </a:fld>
            <a:endParaRPr lang="en-GB" altLang="en-US" sz="1200">
              <a:solidFill>
                <a:schemeClr val="tx1"/>
              </a:solidFill>
              <a:latin typeface="CitigateFrutigerLight" pitchFamily="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A2D331D-FE7A-2489-9668-1D5F0433B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FB3A87C4-9DE3-70B4-5B2E-0A11C328B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126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19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139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20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094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5A2D998D-CA19-4D90-9CB4-568868B24E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2981F1-AFC2-4E93-B71C-1D7A99BA5012}" type="slidenum">
              <a:rPr lang="en-GB" altLang="en-US" sz="1400" smtClean="0"/>
              <a:pPr>
                <a:spcBef>
                  <a:spcPct val="0"/>
                </a:spcBef>
              </a:pPr>
              <a:t>21</a:t>
            </a:fld>
            <a:endParaRPr lang="en-GB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3F3E35B9-D3EF-4680-9D84-F3722EEF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88643D3-98F7-498B-9C5A-C81CAEC3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71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2"/>
          <p:cNvSpPr>
            <a:spLocks noChangeArrowheads="1"/>
          </p:cNvSpPr>
          <p:nvPr/>
        </p:nvSpPr>
        <p:spPr bwMode="auto">
          <a:xfrm>
            <a:off x="0" y="1524000"/>
            <a:ext cx="12192000" cy="533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>
              <a:latin typeface="Arial" charset="0"/>
            </a:endParaRP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58851" y="230189"/>
            <a:ext cx="11036300" cy="877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43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958851" y="1982788"/>
            <a:ext cx="10365316" cy="4113212"/>
          </a:xfrm>
        </p:spPr>
        <p:txBody>
          <a:bodyPr/>
          <a:lstStyle>
            <a:lvl1pPr marL="0" indent="0">
              <a:lnSpc>
                <a:spcPts val="31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AC95A1-F97F-47B7-A5E0-B2806C3F8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1F891-9E3E-49F3-9EA0-42C77EA6B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7134" y="228600"/>
            <a:ext cx="2758017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8851" y="228600"/>
            <a:ext cx="8075083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CB54E-4046-47F9-9C52-387F946D2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2B436-E789-4F3D-B728-E24B5F59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3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51D4-2335-470B-9108-F824477B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7A419-69F4-4A36-9AC7-98EFAF7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8851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051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920E-B74D-43EA-B481-DD2DF9193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564B9-F85F-4971-9C2C-B07196056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2FB5-B55E-45F0-8EBE-65DB29F55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76095-7A77-40B5-9CE6-E70B3701E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DA5E-5A55-47AB-98B9-10D004DD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B32D-84AF-4C94-BFDA-16D012D27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2192000" cy="1511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>
              <a:latin typeface="Arial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228600"/>
            <a:ext cx="110363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E28E9FA-616B-48AC-90C9-73F615516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2" r:id="rId12"/>
  </p:sldLayoutIdLst>
  <p:txStyles>
    <p:titleStyle>
      <a:lvl1pPr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2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lnSpc>
          <a:spcPts val="2900"/>
        </a:lnSpc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video" Target="file:///C:\Users\k0961582\Dropbox\photon-4\photon-3\E-Drive\Extensa\tmp\tokyoproz\video_circulardipole_fly4.avi" TargetMode="External"/><Relationship Id="rId16" Type="http://schemas.openxmlformats.org/officeDocument/2006/relationships/image" Target="../media/image17.png"/><Relationship Id="rId1" Type="http://schemas.microsoft.com/office/2007/relationships/media" Target="file:///C:\Users\k0961582\Dropbox\photon-4\photon-3\E-Drive\Extensa\tmp\tokyoproz\video_circulardipole_fly4.avi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gif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90.gif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9.png"/><Relationship Id="rId4" Type="http://schemas.openxmlformats.org/officeDocument/2006/relationships/image" Target="../media/image2.png"/><Relationship Id="rId9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2.png"/><Relationship Id="rId3" Type="http://schemas.openxmlformats.org/officeDocument/2006/relationships/image" Target="../media/image107.jpeg"/><Relationship Id="rId7" Type="http://schemas.openxmlformats.org/officeDocument/2006/relationships/image" Target="../media/image110.jpg"/><Relationship Id="rId12" Type="http://schemas.openxmlformats.org/officeDocument/2006/relationships/image" Target="../media/image115.png"/><Relationship Id="rId1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4.png"/><Relationship Id="rId10" Type="http://schemas.openxmlformats.org/officeDocument/2006/relationships/image" Target="../media/image113.svg"/><Relationship Id="rId4" Type="http://schemas.openxmlformats.org/officeDocument/2006/relationships/hyperlink" Target="http://www.royalsoc.ac.uk/" TargetMode="External"/><Relationship Id="rId9" Type="http://schemas.openxmlformats.org/officeDocument/2006/relationships/image" Target="../media/image112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presentation background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12192000" cy="87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191344" y="1412009"/>
            <a:ext cx="13465496" cy="4328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FFFF00"/>
                </a:solidFill>
              </a:rPr>
              <a:t>	Plasmonic nanomaterials 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FFFF00"/>
                </a:solidFill>
              </a:rPr>
              <a:t>	ultrafast nonlinear optics and photochemistry</a:t>
            </a:r>
          </a:p>
        </p:txBody>
      </p:sp>
      <p:sp>
        <p:nvSpPr>
          <p:cNvPr id="1030" name="Rectangle 28"/>
          <p:cNvSpPr>
            <a:spLocks noChangeArrowheads="1"/>
          </p:cNvSpPr>
          <p:nvPr/>
        </p:nvSpPr>
        <p:spPr bwMode="auto">
          <a:xfrm>
            <a:off x="1236738" y="2986956"/>
            <a:ext cx="8675687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3100"/>
              </a:lnSpc>
              <a:spcBef>
                <a:spcPct val="20000"/>
              </a:spcBef>
            </a:pPr>
            <a:r>
              <a:rPr lang="en-GB" sz="2800" dirty="0">
                <a:solidFill>
                  <a:srgbClr val="FFFF00"/>
                </a:solidFill>
              </a:rPr>
              <a:t>Anatoly V Zayats </a:t>
            </a:r>
          </a:p>
          <a:p>
            <a:pPr>
              <a:lnSpc>
                <a:spcPts val="3100"/>
              </a:lnSpc>
              <a:spcBef>
                <a:spcPct val="20000"/>
              </a:spcBef>
            </a:pPr>
            <a:r>
              <a:rPr lang="en-GB" sz="2800" dirty="0">
                <a:solidFill>
                  <a:srgbClr val="FFFF00"/>
                </a:solidFill>
              </a:rPr>
              <a:t>www.nano-optics.org.uk</a:t>
            </a:r>
          </a:p>
          <a:p>
            <a:pPr>
              <a:lnSpc>
                <a:spcPts val="3100"/>
              </a:lnSpc>
              <a:spcBef>
                <a:spcPct val="20000"/>
              </a:spcBef>
            </a:pPr>
            <a:r>
              <a:rPr lang="en-GB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1" name="Picture 7" descr="KCL_noUoL_A4_40mm_white.png">
            <a:extLst>
              <a:ext uri="{FF2B5EF4-FFF2-40B4-BE49-F238E27FC236}">
                <a16:creationId xmlns:a16="http://schemas.microsoft.com/office/drawing/2014/main" id="{82504B53-5F3E-4ED3-82FC-C40965EA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5153026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24812-EFB4-47BC-8643-57539795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5154614"/>
            <a:ext cx="11922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3B94B-0739-4478-92A1-17EC3B9E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013" y="5106988"/>
            <a:ext cx="13001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text, tableware, clipart, plate&#10;&#10;Description automatically generated">
            <a:extLst>
              <a:ext uri="{FF2B5EF4-FFF2-40B4-BE49-F238E27FC236}">
                <a16:creationId xmlns:a16="http://schemas.microsoft.com/office/drawing/2014/main" id="{79B94238-31FD-9845-A89F-1BAB33A761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7" y="5390924"/>
            <a:ext cx="2742495" cy="7184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F94EC573-8BD7-4E96-BA38-09E9EE78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597" y="6546830"/>
            <a:ext cx="8209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Nanoscale Adv. 3, 767 (2021); Faraday Discussions 214, 385</a:t>
            </a:r>
            <a:r>
              <a:rPr lang="en-GB" altLang="en-US" sz="1600" b="1" dirty="0">
                <a:solidFill>
                  <a:srgbClr val="000000"/>
                </a:solidFill>
              </a:rPr>
              <a:t> (2019)</a:t>
            </a:r>
            <a:r>
              <a:rPr lang="en-US" altLang="en-US" sz="16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DF302212-A4AF-4159-82AC-410DF4B3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Plasmonic heterostructures</a:t>
            </a:r>
            <a:endParaRPr lang="en-GB" kern="0" dirty="0"/>
          </a:p>
        </p:txBody>
      </p:sp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6243BBC0-2D84-EE5A-596C-7D392284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97F63-5B54-7520-6CE6-6D1F07F8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719" y="1681199"/>
            <a:ext cx="2700155" cy="1583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DD9C8-D4BF-A627-D8C4-19B56CE63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328" y="1550031"/>
            <a:ext cx="2654226" cy="168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C2FC4-2134-082B-5090-98C05A48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37" y="1599874"/>
            <a:ext cx="1738895" cy="1589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E02F2-C6CE-B15A-1706-E3F1E5F29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639" y="3573099"/>
            <a:ext cx="2808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SiO2: </a:t>
            </a:r>
            <a:r>
              <a:rPr lang="en-GB" altLang="en-US" sz="2400" b="1" dirty="0"/>
              <a:t>support-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large surface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area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85E7B03-4C2E-F103-1A42-E90C6F7B1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344" y="3499689"/>
            <a:ext cx="30597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Au: </a:t>
            </a:r>
            <a:r>
              <a:rPr lang="en-GB" altLang="en-US" sz="2400" b="1" dirty="0"/>
              <a:t>LSP excitation-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hot-electron generation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A9FD68B-76A7-0E94-29FF-0795E32E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773" y="3455880"/>
            <a:ext cx="30597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Pt: </a:t>
            </a:r>
            <a:r>
              <a:rPr lang="en-GB" altLang="en-US" sz="2400" b="1" dirty="0"/>
              <a:t>molecular adsorption &amp; hot  hot-electron extract</a:t>
            </a:r>
          </a:p>
        </p:txBody>
      </p:sp>
    </p:spTree>
    <p:extLst>
      <p:ext uri="{BB962C8B-B14F-4D97-AF65-F5344CB8AC3E}">
        <p14:creationId xmlns:p14="http://schemas.microsoft.com/office/powerpoint/2010/main" val="354101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F94EC573-8BD7-4E96-BA38-09E9EE78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597" y="6546830"/>
            <a:ext cx="8209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Nanoscale Adv. 3, 767 (2021); Faraday Discussions 214, 385</a:t>
            </a:r>
            <a:r>
              <a:rPr lang="en-GB" altLang="en-US" sz="1600" b="1" dirty="0">
                <a:solidFill>
                  <a:srgbClr val="000000"/>
                </a:solidFill>
              </a:rPr>
              <a:t> (2019)</a:t>
            </a:r>
            <a:r>
              <a:rPr lang="en-US" altLang="en-US" sz="16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DF302212-A4AF-4159-82AC-410DF4B3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Plasmonic heterostructures</a:t>
            </a:r>
            <a:endParaRPr lang="en-GB" kern="0" dirty="0"/>
          </a:p>
        </p:txBody>
      </p:sp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6243BBC0-2D84-EE5A-596C-7D392284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3307D-E187-FF2D-6E9C-7AAC4E1B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18" y="1681199"/>
            <a:ext cx="2700155" cy="1583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6DFDB-2D35-92E3-3DDE-A87B956D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27" y="1550031"/>
            <a:ext cx="2654226" cy="168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3A87-A93F-09F7-6CFF-2F1629770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236" y="1599874"/>
            <a:ext cx="1738895" cy="15898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AD40F6-6319-CD9D-AF24-B0E332F47037}"/>
              </a:ext>
            </a:extLst>
          </p:cNvPr>
          <p:cNvGrpSpPr/>
          <p:nvPr/>
        </p:nvGrpSpPr>
        <p:grpSpPr>
          <a:xfrm>
            <a:off x="1819472" y="3189721"/>
            <a:ext cx="2700155" cy="2831567"/>
            <a:chOff x="469520" y="3189721"/>
            <a:chExt cx="3525714" cy="30944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EDB3AD-407E-D7F0-8310-832E9F8B6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520" y="3189721"/>
              <a:ext cx="3525714" cy="2820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728FAD-83A1-6DE5-CD11-BDE1F039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5656" y="6010293"/>
              <a:ext cx="1656184" cy="27385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5C493F9-76F1-E37C-7A66-51BBA6133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627" y="3265011"/>
            <a:ext cx="6156176" cy="231661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E7EA84FA-8FEB-1CE8-85B3-20901F6F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400" y="6021288"/>
            <a:ext cx="7350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Optical properties and hot electron generation</a:t>
            </a:r>
            <a:endParaRPr lang="en-GB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0094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F94EC573-8BD7-4E96-BA38-09E9EE78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597" y="6546830"/>
            <a:ext cx="8209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Nanoscale Adv. 3, 767 (2021); Faraday Discussions 214, 385</a:t>
            </a:r>
            <a:r>
              <a:rPr lang="en-GB" altLang="en-US" sz="1600" b="1" dirty="0">
                <a:solidFill>
                  <a:srgbClr val="000000"/>
                </a:solidFill>
              </a:rPr>
              <a:t> (2019)</a:t>
            </a:r>
            <a:r>
              <a:rPr lang="en-US" altLang="en-US" sz="1600" b="1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83126-385A-4743-AD0E-FEE522B1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6792"/>
            <a:ext cx="9144000" cy="4993682"/>
          </a:xfrm>
          <a:prstGeom prst="rect">
            <a:avLst/>
          </a:prstGeom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DF302212-A4AF-4159-82AC-410DF4B3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Plasmonic heterostructures</a:t>
            </a:r>
            <a:endParaRPr lang="en-GB" kern="0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008BBB9E-B462-4EA1-BCFC-89ACF353D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905" y="5503440"/>
            <a:ext cx="5472559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        </a:t>
            </a:r>
            <a:r>
              <a:rPr lang="en-GB" sz="2400" kern="0" dirty="0">
                <a:solidFill>
                  <a:srgbClr val="FFFF00"/>
                </a:solidFill>
              </a:rPr>
              <a:t>Hot-electron induced degradation of methylene blue on Au/Pt nanostructure</a:t>
            </a:r>
            <a:endParaRPr lang="en-GB" sz="2400" kern="0" dirty="0"/>
          </a:p>
        </p:txBody>
      </p:sp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6243BBC0-2D84-EE5A-596C-7D392284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5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DF302212-A4AF-4159-82AC-410DF4B3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        Hot-electron dynamics</a:t>
            </a:r>
            <a:endParaRPr lang="en-GB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CB8214-D633-452B-8D9F-BD446E5E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885129"/>
            <a:ext cx="3848100" cy="308610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16C016E2-D9F3-47EB-A913-7F8A4C03FC69}"/>
              </a:ext>
            </a:extLst>
          </p:cNvPr>
          <p:cNvSpPr/>
          <p:nvPr/>
        </p:nvSpPr>
        <p:spPr bwMode="auto">
          <a:xfrm>
            <a:off x="2691458" y="2130093"/>
            <a:ext cx="288032" cy="7211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latin typeface="Arial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42C23D9-E6FF-43A7-B72D-C1958F8A3755}"/>
              </a:ext>
            </a:extLst>
          </p:cNvPr>
          <p:cNvSpPr/>
          <p:nvPr/>
        </p:nvSpPr>
        <p:spPr bwMode="auto">
          <a:xfrm>
            <a:off x="2135560" y="2130094"/>
            <a:ext cx="288032" cy="721157"/>
          </a:xfrm>
          <a:prstGeom prst="downArrow">
            <a:avLst/>
          </a:prstGeom>
          <a:solidFill>
            <a:srgbClr val="0548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latin typeface="Arial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DE42C8D-8544-4AF2-8CF6-DA431013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74" y="1739203"/>
            <a:ext cx="1183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probe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259E8C1-9A20-4235-9526-A7EC9B2F3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490" y="1700808"/>
            <a:ext cx="1116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pump	 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826A654-B232-4463-BA66-401BDDCB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861" y="6546830"/>
            <a:ext cx="5256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Nanophotonics</a:t>
            </a:r>
            <a:r>
              <a:rPr lang="en-US" altLang="en-US" sz="1600" b="1" dirty="0">
                <a:solidFill>
                  <a:srgbClr val="000000"/>
                </a:solidFill>
              </a:rPr>
              <a:t> 10, 2929 (2021). </a:t>
            </a:r>
          </a:p>
        </p:txBody>
      </p:sp>
      <p:pic>
        <p:nvPicPr>
          <p:cNvPr id="4" name="Picture 7" descr="KCL_noUoL_A4_40mm_white.png">
            <a:extLst>
              <a:ext uri="{FF2B5EF4-FFF2-40B4-BE49-F238E27FC236}">
                <a16:creationId xmlns:a16="http://schemas.microsoft.com/office/drawing/2014/main" id="{8EBEDAC8-990A-BBD0-1C89-F9459990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0E71676-ED41-8DEF-9404-E2476997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97" y="1728732"/>
            <a:ext cx="6472109" cy="472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57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6E210515-9208-A941-AF63-B083255F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547057"/>
            <a:ext cx="6337003" cy="485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649BE-C632-4990-B887-3BF5A499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0" y="1720173"/>
            <a:ext cx="2808312" cy="214449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42F61468-5E09-4FDB-804B-B92B0624B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3883695"/>
            <a:ext cx="3499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Au: 10-15 nm; Pt: 1-2 nm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48219C2-0F0A-480E-B112-0C0A9A496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6196627"/>
            <a:ext cx="9890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Hot-carrier dynamics in Au/Pt heterostructures:  </a:t>
            </a:r>
            <a:r>
              <a:rPr lang="en-GB" altLang="en-US" sz="2400" b="1" dirty="0"/>
              <a:t>in water.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F7E4A7EF-80D4-78C9-6510-20AAA347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3E7847-D5F4-B648-E041-B1FB9762B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        Hot-electron dynamics</a:t>
            </a:r>
            <a:endParaRPr lang="en-GB" kern="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BF0B576-E11F-EECC-0674-E8374629D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861" y="6546830"/>
            <a:ext cx="5256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Nanophotonics</a:t>
            </a:r>
            <a:r>
              <a:rPr lang="en-US" altLang="en-US" sz="1600" b="1" dirty="0">
                <a:solidFill>
                  <a:srgbClr val="000000"/>
                </a:solidFill>
              </a:rPr>
              <a:t> 10, 2929 (2021).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9B51B8-B7E0-CE8B-DAFA-BF4E416DD8F5}"/>
              </a:ext>
            </a:extLst>
          </p:cNvPr>
          <p:cNvSpPr/>
          <p:nvPr/>
        </p:nvSpPr>
        <p:spPr bwMode="auto">
          <a:xfrm>
            <a:off x="8835840" y="5991014"/>
            <a:ext cx="1796664" cy="2056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8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DD7B077F-2AAE-1B95-3005-9F55ED1B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0DE5219-7E7D-9501-6AE2-CF4069AD7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01" y="764704"/>
            <a:ext cx="102250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FFF00"/>
                </a:solidFill>
              </a:rPr>
              <a:t>                                                                 Hot-electron dynamics</a:t>
            </a:r>
            <a:endParaRPr lang="en-GB" kern="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407FEE2-5525-040A-D974-4D86E33FF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861" y="6546830"/>
            <a:ext cx="5256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</a:rPr>
              <a:t>  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Nanophotonics</a:t>
            </a:r>
            <a:r>
              <a:rPr lang="en-US" altLang="en-US" sz="1600" b="1" dirty="0">
                <a:solidFill>
                  <a:srgbClr val="000000"/>
                </a:solidFill>
              </a:rPr>
              <a:t> 10, 2929 (2021).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E8A9B-7D8B-A49D-DC0C-327A235D5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6196627"/>
            <a:ext cx="11521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Hot-carrier dynamics in Au/Pt heterostructures:  </a:t>
            </a:r>
            <a:r>
              <a:rPr lang="en-GB" altLang="en-US" sz="2400" b="1" dirty="0"/>
              <a:t>in </a:t>
            </a:r>
            <a:r>
              <a:rPr lang="en-GB" altLang="en-US" sz="2400" b="1" dirty="0">
                <a:solidFill>
                  <a:srgbClr val="AF7A25"/>
                </a:solidFill>
              </a:rPr>
              <a:t>water</a:t>
            </a:r>
            <a:r>
              <a:rPr lang="en-GB" altLang="en-US" sz="2400" b="1" dirty="0"/>
              <a:t> and </a:t>
            </a:r>
            <a:r>
              <a:rPr lang="en-GB" altLang="en-US" sz="2400" b="1" dirty="0">
                <a:solidFill>
                  <a:srgbClr val="0548CF"/>
                </a:solidFill>
              </a:rPr>
              <a:t>glycerol.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FC3264-4E14-A4BF-7366-1AB620A2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0" y="1720173"/>
            <a:ext cx="2808312" cy="214449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40AA61A-BEE9-EF54-0FDB-AA983B0BB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3883695"/>
            <a:ext cx="3499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Au: 10-15 nm; Pt: 1-2 nm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7B416870-6F9D-840B-532C-95BAA1FA5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30" y="1694256"/>
            <a:ext cx="5933994" cy="434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006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sentation background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0" y="-11435"/>
            <a:ext cx="12192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1343472" y="1474788"/>
            <a:ext cx="10009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FFFF00"/>
                </a:solidFill>
              </a:rPr>
              <a:t>Ultrathin monocrystalline plasmonic nanofilms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3200" dirty="0">
                <a:solidFill>
                  <a:srgbClr val="FFFF00"/>
                </a:solidFill>
              </a:rPr>
              <a:t>	</a:t>
            </a:r>
            <a:r>
              <a:rPr lang="en-GB" altLang="en-US" sz="2800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07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20">
            <a:extLst>
              <a:ext uri="{FF2B5EF4-FFF2-40B4-BE49-F238E27FC236}">
                <a16:creationId xmlns:a16="http://schemas.microsoft.com/office/drawing/2014/main" id="{A0094A17-9450-AB6D-30D4-AFBC97CDF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5724" y="6412983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Monocrystalline ultrathin gold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7E22D-54B3-3B54-0D5C-40FB8DD6E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4" y="1628800"/>
            <a:ext cx="6341042" cy="4692501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EF52367-95C0-3633-47F5-0223B9B65AA2}"/>
              </a:ext>
            </a:extLst>
          </p:cNvPr>
          <p:cNvSpPr/>
          <p:nvPr/>
        </p:nvSpPr>
        <p:spPr bwMode="auto">
          <a:xfrm>
            <a:off x="6312024" y="2996952"/>
            <a:ext cx="144016" cy="169168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578875-90B1-6C0C-32C7-4DC1E8BD1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7528" y="2204864"/>
            <a:ext cx="216024" cy="21602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8BBF7AC-D0D4-6BDF-CDAF-31E4BBE97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39" y="1628800"/>
            <a:ext cx="63722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0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FF91-B1A3-94ED-320B-982569B3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20">
            <a:extLst>
              <a:ext uri="{FF2B5EF4-FFF2-40B4-BE49-F238E27FC236}">
                <a16:creationId xmlns:a16="http://schemas.microsoft.com/office/drawing/2014/main" id="{2E5610CA-6B99-AAFC-15A5-DEBB6A196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5724" y="6412983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A803F239-5FEE-B41B-BAAE-AC8373CAF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Monocrystalline ultrathin gold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98EDED5A-98EA-18E6-5ECC-8D0A4579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F076F-7AC2-2B10-7C46-F7CE65354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4" y="1628800"/>
            <a:ext cx="6341042" cy="469250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CD6754-D3E8-BB31-298F-5A8CC2FDBF55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7528" y="2204864"/>
            <a:ext cx="216024" cy="21602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5895D6A-AC3E-12BC-0CE9-5E8D619F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605" y="2439563"/>
            <a:ext cx="3456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/>
              <a:t>Atom layer etching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7671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9BB625EC-F90F-30C1-C0DB-5943B969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E164C-15F1-3AF6-8365-47C3C2E9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24" y="1654970"/>
            <a:ext cx="7632848" cy="3282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21D36-6A1D-1FC3-664A-800D22078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1648220"/>
            <a:ext cx="4223792" cy="3489219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ED6064F-415B-6C99-B695-8E6C1538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B86C2-61E3-7601-0526-FEE38E0F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5889466"/>
            <a:ext cx="94330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Ultrathin monocrystalline gold (and other plasmonic metals)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800" b="1" dirty="0"/>
              <a:t>(</a:t>
            </a:r>
            <a:r>
              <a:rPr lang="en-GB" altLang="en-US" sz="1800" b="1" dirty="0" err="1"/>
              <a:t>transdimensional</a:t>
            </a:r>
            <a:r>
              <a:rPr lang="en-GB" altLang="en-US" sz="1800" b="1" dirty="0"/>
              <a:t> materials family: Boltasseva &amp; Shalaev)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971369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E5861721-4539-4F3B-B441-B5D3B786B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601" y="764704"/>
            <a:ext cx="10513119" cy="877888"/>
          </a:xfrm>
        </p:spPr>
        <p:txBody>
          <a:bodyPr/>
          <a:lstStyle/>
          <a:p>
            <a:r>
              <a:rPr lang="en-GB" altLang="en-US" dirty="0">
                <a:solidFill>
                  <a:srgbClr val="FFFF00"/>
                </a:solidFill>
              </a:rPr>
              <a:t>                                                            </a:t>
            </a:r>
            <a:r>
              <a:rPr lang="en-GB" altLang="en-US" sz="2800" dirty="0">
                <a:solidFill>
                  <a:srgbClr val="FFFF00"/>
                </a:solidFill>
              </a:rPr>
              <a:t>Plasmonic nanomaterials </a:t>
            </a:r>
            <a:endParaRPr lang="en-GB" altLang="en-US" dirty="0"/>
          </a:p>
        </p:txBody>
      </p:sp>
      <p:pic>
        <p:nvPicPr>
          <p:cNvPr id="2" name="Picture 7" descr="KCL_noUoL_A4_40mm_white.png">
            <a:extLst>
              <a:ext uri="{FF2B5EF4-FFF2-40B4-BE49-F238E27FC236}">
                <a16:creationId xmlns:a16="http://schemas.microsoft.com/office/drawing/2014/main" id="{0A71F0AC-D0B2-803C-2B50-A4BE70DB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B65DF1D-3EAC-105E-372C-AE662DA38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95893" y="3473063"/>
            <a:ext cx="1410230" cy="1410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EDD6B9-7019-EFA5-3E92-94CBF5F32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5518599"/>
            <a:ext cx="1970622" cy="12261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4F5E72-C2B3-9C39-7742-882D455A4BEA}"/>
              </a:ext>
            </a:extLst>
          </p:cNvPr>
          <p:cNvGrpSpPr/>
          <p:nvPr/>
        </p:nvGrpSpPr>
        <p:grpSpPr>
          <a:xfrm>
            <a:off x="7744108" y="4560470"/>
            <a:ext cx="4400564" cy="2213432"/>
            <a:chOff x="4708768" y="4560470"/>
            <a:chExt cx="4400564" cy="22134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1341B0-D4C8-9D4C-F357-6A00119C6726}"/>
                </a:ext>
              </a:extLst>
            </p:cNvPr>
            <p:cNvGrpSpPr/>
            <p:nvPr/>
          </p:nvGrpSpPr>
          <p:grpSpPr>
            <a:xfrm>
              <a:off x="4781574" y="4560470"/>
              <a:ext cx="3935652" cy="1444925"/>
              <a:chOff x="4499994" y="4554389"/>
              <a:chExt cx="3935652" cy="14449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0270EAC-D72D-3BC4-3CB1-2C0E0275C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1065" y="4554389"/>
                <a:ext cx="1874581" cy="1424912"/>
              </a:xfrm>
              <a:prstGeom prst="rect">
                <a:avLst/>
              </a:prstGeom>
            </p:spPr>
          </p:pic>
          <p:pic>
            <p:nvPicPr>
              <p:cNvPr id="13" name="Picture 47" descr="Image7">
                <a:extLst>
                  <a:ext uri="{FF2B5EF4-FFF2-40B4-BE49-F238E27FC236}">
                    <a16:creationId xmlns:a16="http://schemas.microsoft.com/office/drawing/2014/main" id="{965037D1-958C-2EEA-9DEC-AD447166B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4" y="4563381"/>
                <a:ext cx="1758258" cy="1435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14D86-5280-BC46-D7A2-2B7FA6CCBABF}"/>
                </a:ext>
              </a:extLst>
            </p:cNvPr>
            <p:cNvSpPr txBox="1"/>
            <p:nvPr/>
          </p:nvSpPr>
          <p:spPr>
            <a:xfrm>
              <a:off x="4708768" y="6115260"/>
              <a:ext cx="4400564" cy="658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548CF"/>
                  </a:solidFill>
                </a:rPr>
                <a:t>Active and nonlinear hyperbolic &amp; </a:t>
              </a:r>
            </a:p>
            <a:p>
              <a:r>
                <a:rPr lang="en-GB" sz="2000" b="1" dirty="0">
                  <a:solidFill>
                    <a:srgbClr val="0548CF"/>
                  </a:solidFill>
                </a:rPr>
                <a:t>hybrid dielectric metamaterials 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68FF21-FB40-3958-762A-BA487AA244A0}"/>
              </a:ext>
            </a:extLst>
          </p:cNvPr>
          <p:cNvGrpSpPr/>
          <p:nvPr/>
        </p:nvGrpSpPr>
        <p:grpSpPr>
          <a:xfrm>
            <a:off x="10127620" y="1607834"/>
            <a:ext cx="1750800" cy="2889092"/>
            <a:chOff x="7115523" y="1607834"/>
            <a:chExt cx="1750800" cy="28890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69A944-4879-0C74-8F5D-1D6791C9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435" y="1607834"/>
              <a:ext cx="1630355" cy="215439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A33377-9358-6A0D-E765-A929EF511332}"/>
                </a:ext>
              </a:extLst>
            </p:cNvPr>
            <p:cNvSpPr txBox="1"/>
            <p:nvPr/>
          </p:nvSpPr>
          <p:spPr>
            <a:xfrm>
              <a:off x="7115523" y="3789040"/>
              <a:ext cx="17508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solidFill>
                    <a:srgbClr val="0548CF"/>
                  </a:solidFill>
                </a:rPr>
                <a:t>Metasurface</a:t>
              </a:r>
              <a:r>
                <a:rPr lang="en-GB" sz="2000" b="1" dirty="0">
                  <a:solidFill>
                    <a:srgbClr val="0548CF"/>
                  </a:solidFill>
                </a:rPr>
                <a:t> </a:t>
              </a:r>
            </a:p>
            <a:p>
              <a:r>
                <a:rPr lang="en-GB" sz="2000" b="1" dirty="0">
                  <a:solidFill>
                    <a:srgbClr val="0548CF"/>
                  </a:solidFill>
                </a:rPr>
                <a:t> holography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B45E28-EA7B-A616-DB8D-B15BF5AD4416}"/>
              </a:ext>
            </a:extLst>
          </p:cNvPr>
          <p:cNvGrpSpPr/>
          <p:nvPr/>
        </p:nvGrpSpPr>
        <p:grpSpPr>
          <a:xfrm>
            <a:off x="551384" y="1542783"/>
            <a:ext cx="3672977" cy="1896787"/>
            <a:chOff x="323528" y="1697369"/>
            <a:chExt cx="3672977" cy="1896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69ACA4-E756-48CD-F7F2-44246BFDC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B31128"/>
                </a:clrFrom>
                <a:clrTo>
                  <a:srgbClr val="B31128">
                    <a:alpha val="0"/>
                  </a:srgbClr>
                </a:clrTo>
              </a:clrChange>
            </a:blip>
            <a:srcRect l="43058" t="62288" r="41736" b="5735"/>
            <a:stretch/>
          </p:blipFill>
          <p:spPr>
            <a:xfrm>
              <a:off x="323528" y="1697369"/>
              <a:ext cx="1224136" cy="12300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C8827F-74EA-9C45-605C-681224D86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29" y="1762420"/>
              <a:ext cx="2161476" cy="1083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0ABC9A-EDAB-6D1E-AA61-CAD58A3D981C}"/>
                </a:ext>
              </a:extLst>
            </p:cNvPr>
            <p:cNvSpPr txBox="1"/>
            <p:nvPr/>
          </p:nvSpPr>
          <p:spPr>
            <a:xfrm>
              <a:off x="351990" y="2935514"/>
              <a:ext cx="3643946" cy="658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548CF"/>
                  </a:solidFill>
                </a:rPr>
                <a:t>Plasmonic hot-electrons for </a:t>
              </a:r>
            </a:p>
            <a:p>
              <a:r>
                <a:rPr lang="en-GB" sz="2000" b="1" dirty="0">
                  <a:solidFill>
                    <a:srgbClr val="0548CF"/>
                  </a:solidFill>
                </a:rPr>
                <a:t>photochemistry &amp; catalysis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8F8364-F958-00F8-0617-13375612C12B}"/>
              </a:ext>
            </a:extLst>
          </p:cNvPr>
          <p:cNvGrpSpPr/>
          <p:nvPr/>
        </p:nvGrpSpPr>
        <p:grpSpPr>
          <a:xfrm>
            <a:off x="349107" y="3501008"/>
            <a:ext cx="1847850" cy="2040927"/>
            <a:chOff x="43749" y="3723109"/>
            <a:chExt cx="1847850" cy="20409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623836-038A-75FD-E816-755EE3D7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49" y="3723109"/>
              <a:ext cx="1847850" cy="1362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4900F5-30D4-476E-AC08-196E83858E34}"/>
                </a:ext>
              </a:extLst>
            </p:cNvPr>
            <p:cNvSpPr txBox="1"/>
            <p:nvPr/>
          </p:nvSpPr>
          <p:spPr>
            <a:xfrm>
              <a:off x="179512" y="5105394"/>
              <a:ext cx="1523174" cy="658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548CF"/>
                  </a:solidFill>
                </a:rPr>
                <a:t>Bio- &amp; gas </a:t>
              </a:r>
            </a:p>
            <a:p>
              <a:r>
                <a:rPr lang="en-GB" sz="2000" b="1" dirty="0">
                  <a:solidFill>
                    <a:srgbClr val="0548CF"/>
                  </a:solidFill>
                </a:rPr>
                <a:t>sensing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0CA809C-D919-50C0-4476-41DAB02CD733}"/>
              </a:ext>
            </a:extLst>
          </p:cNvPr>
          <p:cNvSpPr txBox="1"/>
          <p:nvPr/>
        </p:nvSpPr>
        <p:spPr>
          <a:xfrm>
            <a:off x="2491952" y="4930598"/>
            <a:ext cx="2121093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548CF"/>
                </a:solidFill>
              </a:rPr>
              <a:t>New plasmonic </a:t>
            </a:r>
          </a:p>
          <a:p>
            <a:r>
              <a:rPr lang="en-GB" sz="2000" b="1" dirty="0">
                <a:solidFill>
                  <a:srgbClr val="0548CF"/>
                </a:solidFill>
              </a:rPr>
              <a:t>materials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80D88-4532-D1CA-FE8B-E2768943F852}"/>
              </a:ext>
            </a:extLst>
          </p:cNvPr>
          <p:cNvSpPr txBox="1"/>
          <p:nvPr/>
        </p:nvSpPr>
        <p:spPr>
          <a:xfrm>
            <a:off x="7161378" y="3057502"/>
            <a:ext cx="2972480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548CF"/>
                </a:solidFill>
              </a:rPr>
              <a:t>Topological photonics </a:t>
            </a:r>
          </a:p>
          <a:p>
            <a:endParaRPr lang="en-GB" sz="2000" b="1" dirty="0">
              <a:solidFill>
                <a:srgbClr val="0548C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EC2394-8669-A3B9-0875-6ECED377BF8A}"/>
              </a:ext>
            </a:extLst>
          </p:cNvPr>
          <p:cNvSpPr txBox="1"/>
          <p:nvPr/>
        </p:nvSpPr>
        <p:spPr>
          <a:xfrm>
            <a:off x="2196957" y="5945165"/>
            <a:ext cx="3046027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548CF"/>
                </a:solidFill>
              </a:rPr>
              <a:t>Ultrafast and nonlinear</a:t>
            </a:r>
          </a:p>
          <a:p>
            <a:r>
              <a:rPr lang="en-GB" sz="2000" b="1" dirty="0" err="1">
                <a:solidFill>
                  <a:srgbClr val="0548CF"/>
                </a:solidFill>
              </a:rPr>
              <a:t>nanophotonics</a:t>
            </a:r>
            <a:r>
              <a:rPr lang="en-GB" sz="2000" b="1" dirty="0">
                <a:solidFill>
                  <a:srgbClr val="0548CF"/>
                </a:solidFill>
              </a:rPr>
              <a:t>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818865-08B5-5245-F706-A77E77A81B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8189219" y="3280993"/>
            <a:ext cx="934280" cy="1521973"/>
          </a:xfrm>
          <a:prstGeom prst="rect">
            <a:avLst/>
          </a:prstGeom>
        </p:spPr>
      </p:pic>
      <p:pic>
        <p:nvPicPr>
          <p:cNvPr id="5" name="video_circulardipole_fly4.avi">
            <a:hlinkClick r:id="" action="ppaction://media"/>
            <a:extLst>
              <a:ext uri="{FF2B5EF4-FFF2-40B4-BE49-F238E27FC236}">
                <a16:creationId xmlns:a16="http://schemas.microsoft.com/office/drawing/2014/main" id="{C3E1F1E9-55A1-02B0-5EB5-21E28AB66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4863" y="1612415"/>
            <a:ext cx="1880309" cy="141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62D7A-4EE7-ABF0-EE81-00F8F11275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1986" y="4041979"/>
            <a:ext cx="1622560" cy="1934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3300F-29B1-BBD5-AB0E-6AD3D597371E}"/>
              </a:ext>
            </a:extLst>
          </p:cNvPr>
          <p:cNvSpPr txBox="1"/>
          <p:nvPr/>
        </p:nvSpPr>
        <p:spPr>
          <a:xfrm>
            <a:off x="5450370" y="5933704"/>
            <a:ext cx="1622560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548CF"/>
                </a:solidFill>
              </a:rPr>
              <a:t>Controlling </a:t>
            </a:r>
          </a:p>
          <a:p>
            <a:r>
              <a:rPr lang="en-GB" sz="2000" b="1" dirty="0">
                <a:solidFill>
                  <a:srgbClr val="0548CF"/>
                </a:solidFill>
              </a:rPr>
              <a:t>chirality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B166A6-318C-33E3-1A75-F8846309B6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7975" y="1600654"/>
            <a:ext cx="2546571" cy="17969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7FBD31-4349-D150-8502-8A61FB4736A6}"/>
              </a:ext>
            </a:extLst>
          </p:cNvPr>
          <p:cNvSpPr txBox="1"/>
          <p:nvPr/>
        </p:nvSpPr>
        <p:spPr>
          <a:xfrm>
            <a:off x="4296629" y="3473063"/>
            <a:ext cx="3102131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548CF"/>
                </a:solidFill>
              </a:rPr>
              <a:t>OAM and metamaterials</a:t>
            </a:r>
          </a:p>
          <a:p>
            <a:endParaRPr lang="en-GB" sz="2000" b="1" dirty="0">
              <a:solidFill>
                <a:srgbClr val="0548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12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9BB625EC-F90F-30C1-C0DB-5943B969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E164C-15F1-3AF6-8365-47C3C2E9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24" y="1654970"/>
            <a:ext cx="7632848" cy="3282070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ED6064F-415B-6C99-B695-8E6C1538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B86C2-61E3-7601-0526-FEE38E0F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5889466"/>
            <a:ext cx="94330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Ultrathin monocrystalline gold (and other plasmonic metals)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7DC86529-0005-B773-E74A-96862A332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696448"/>
            <a:ext cx="6480720" cy="4100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8D78F-74F1-A59F-5338-4E43110B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8568" y="2132856"/>
            <a:ext cx="137839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Ag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Cu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40245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A696-D1BA-047E-53DE-E1D8F996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0" y="1726995"/>
            <a:ext cx="4799564" cy="3917544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31BF991-08B7-C2C6-EC1C-BC4999D7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A5358-5A39-7AB7-3A28-EDFCBD74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77272"/>
            <a:ext cx="9793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SHG &amp; THG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ED42553-07A6-6BF5-BCEB-36BD6E97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47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A696-D1BA-047E-53DE-E1D8F996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0" y="1726995"/>
            <a:ext cx="4799564" cy="3917544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31BF991-08B7-C2C6-EC1C-BC4999D7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A5358-5A39-7AB7-3A28-EDFCBD74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77272"/>
            <a:ext cx="9793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SHG &amp; THG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ED42553-07A6-6BF5-BCEB-36BD6E97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25B88-77B3-6057-9567-9CBFF19E8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36" y="1528897"/>
            <a:ext cx="4799564" cy="4958712"/>
          </a:xfrm>
          <a:prstGeom prst="rect">
            <a:avLst/>
          </a:prstGeom>
        </p:spPr>
      </p:pic>
      <p:sp>
        <p:nvSpPr>
          <p:cNvPr id="13" name="Text Box 20">
            <a:extLst>
              <a:ext uri="{FF2B5EF4-FFF2-40B4-BE49-F238E27FC236}">
                <a16:creationId xmlns:a16="http://schemas.microsoft.com/office/drawing/2014/main" id="{77B1E81B-F9DD-AF42-09BF-BE408762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964" y="2406785"/>
            <a:ext cx="26396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rgbClr val="000000"/>
                </a:solidFill>
              </a:rPr>
              <a:t>IEEE J. Quant. Electr.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en-US" sz="1800" b="1" dirty="0">
                <a:solidFill>
                  <a:srgbClr val="000000"/>
                </a:solidFill>
              </a:rPr>
              <a:t>31, 2044 (1995): </a:t>
            </a:r>
            <a:r>
              <a:rPr lang="en-US" altLang="en-US" sz="1800" b="1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C00000"/>
                </a:solidFill>
              </a:rPr>
              <a:t>Nb ultrathin films</a:t>
            </a:r>
          </a:p>
        </p:txBody>
      </p:sp>
    </p:spTree>
    <p:extLst>
      <p:ext uri="{BB962C8B-B14F-4D97-AF65-F5344CB8AC3E}">
        <p14:creationId xmlns:p14="http://schemas.microsoft.com/office/powerpoint/2010/main" val="1176146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A696-D1BA-047E-53DE-E1D8F996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0" y="1726995"/>
            <a:ext cx="4799564" cy="3917544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31BF991-08B7-C2C6-EC1C-BC4999D7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CCD0D-5E64-6029-9532-545912562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1687715"/>
            <a:ext cx="3086100" cy="415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4A5358-5A39-7AB7-3A28-EDFCBD74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77272"/>
            <a:ext cx="9793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SHG &amp; THG                             </a:t>
            </a:r>
            <a:r>
              <a:rPr lang="en-GB" altLang="en-US" sz="2000" b="1" dirty="0">
                <a:solidFill>
                  <a:srgbClr val="C00000"/>
                </a:solidFill>
              </a:rPr>
              <a:t>quantum confinement effects           </a:t>
            </a:r>
            <a:r>
              <a:rPr lang="en-GB" altLang="en-US" sz="2000" b="1" dirty="0">
                <a:solidFill>
                  <a:srgbClr val="0548CF"/>
                </a:solidFill>
              </a:rPr>
              <a:t>                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9B0BE-3491-2328-1513-218C76E5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020" y="2105561"/>
            <a:ext cx="201622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bulk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20 layers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10 layers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ED42553-07A6-6BF5-BCEB-36BD6E97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21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A696-D1BA-047E-53DE-E1D8F996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0" y="1726995"/>
            <a:ext cx="4799564" cy="3917544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31BF991-08B7-C2C6-EC1C-BC4999D7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CCD0D-5E64-6029-9532-545912562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1687715"/>
            <a:ext cx="3086100" cy="415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4A5358-5A39-7AB7-3A28-EDFCBD74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77272"/>
            <a:ext cx="9793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SHG &amp; THG                             </a:t>
            </a:r>
            <a:r>
              <a:rPr lang="en-GB" altLang="en-US" sz="2000" b="1" dirty="0">
                <a:solidFill>
                  <a:srgbClr val="C00000"/>
                </a:solidFill>
              </a:rPr>
              <a:t>quantum confinement effects           </a:t>
            </a:r>
            <a:r>
              <a:rPr lang="en-GB" altLang="en-US" sz="2000" b="1" dirty="0">
                <a:solidFill>
                  <a:srgbClr val="0548CF"/>
                </a:solidFill>
              </a:rPr>
              <a:t>                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9B0BE-3491-2328-1513-218C76E5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020" y="2105561"/>
            <a:ext cx="201622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bulk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20 layers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10 layers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ED42553-07A6-6BF5-BCEB-36BD6E97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9F950-2AB7-B2A2-3757-116F3630DD73}"/>
              </a:ext>
            </a:extLst>
          </p:cNvPr>
          <p:cNvSpPr txBox="1"/>
          <p:nvPr/>
        </p:nvSpPr>
        <p:spPr>
          <a:xfrm>
            <a:off x="9120336" y="4005064"/>
            <a:ext cx="3384376" cy="1111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b="1" dirty="0">
                <a:solidFill>
                  <a:srgbClr val="0070C0"/>
                </a:solidFill>
              </a:rPr>
              <a:t>quantum effects:</a:t>
            </a:r>
          </a:p>
          <a:p>
            <a:r>
              <a:rPr lang="en-GB" b="1" dirty="0">
                <a:solidFill>
                  <a:srgbClr val="0070C0"/>
                </a:solidFill>
              </a:rPr>
              <a:t>    anisotropic gold</a:t>
            </a:r>
          </a:p>
          <a:p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1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F4A830-EB43-36ED-D57D-1DA7C601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432" y="1704643"/>
            <a:ext cx="2016224" cy="20162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A1531F-4F2D-4C54-D2EB-4321E4FC7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432" y="3795525"/>
            <a:ext cx="2016224" cy="2029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A696-D1BA-047E-53DE-E1D8F9964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40" y="1726995"/>
            <a:ext cx="4799564" cy="3917544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A31BF991-08B7-C2C6-EC1C-BC4999D7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95" y="6488668"/>
            <a:ext cx="380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CCD0D-5E64-6029-9532-545912562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920" y="1687715"/>
            <a:ext cx="3086100" cy="415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4A5358-5A39-7AB7-3A28-EDFCBD74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77272"/>
            <a:ext cx="9793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SHG &amp; THG                             </a:t>
            </a:r>
            <a:r>
              <a:rPr lang="en-GB" altLang="en-US" sz="2000" b="1" dirty="0">
                <a:solidFill>
                  <a:srgbClr val="C00000"/>
                </a:solidFill>
              </a:rPr>
              <a:t>quantum confinement effects           </a:t>
            </a:r>
            <a:r>
              <a:rPr lang="en-GB" altLang="en-US" sz="2000" b="1" dirty="0">
                <a:solidFill>
                  <a:srgbClr val="0548CF"/>
                </a:solidFill>
              </a:rPr>
              <a:t>               TPPL 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9B0BE-3491-2328-1513-218C76E5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020" y="2105561"/>
            <a:ext cx="201622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bulk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20 layers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C00000"/>
                </a:solidFill>
              </a:rPr>
              <a:t>10 layers</a:t>
            </a:r>
            <a:endParaRPr lang="en-GB" altLang="en-US" sz="2000" b="1" dirty="0">
              <a:solidFill>
                <a:srgbClr val="AF7A2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n-GB" altLang="en-US" sz="2000" b="1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42750BF7-8BE5-84B4-029B-44B7FA64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                              Towards </a:t>
            </a:r>
            <a:r>
              <a:rPr lang="en-GB" sz="2800" dirty="0" err="1">
                <a:solidFill>
                  <a:srgbClr val="FFFF00"/>
                </a:solidFill>
              </a:rPr>
              <a:t>goldphene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334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6ECF-A96A-DEB7-11DD-C0F284EF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20">
            <a:extLst>
              <a:ext uri="{FF2B5EF4-FFF2-40B4-BE49-F238E27FC236}">
                <a16:creationId xmlns:a16="http://schemas.microsoft.com/office/drawing/2014/main" id="{7ABBE0DD-4ED0-916B-C764-5A719F6B7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5724" y="6412983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Nature Comm. 15, 2840 (2024). 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9382B997-002A-3C0D-3301-0F6D313B4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Monocrystalline ultrathin gold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728ED469-284C-1AAB-3406-205E7695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0CA78-594D-422C-206A-E276EBE1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4" y="1628800"/>
            <a:ext cx="6341042" cy="4692501"/>
          </a:xfrm>
          <a:prstGeom prst="rect">
            <a:avLst/>
          </a:prstGeom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8BFD466F-388E-203F-6A50-7EA283E94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Nature Comm. 15, 703 (2024).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EF552-0BCE-6718-B8CB-CBAC987C1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280" y="1628800"/>
            <a:ext cx="2773789" cy="206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72DD5-196E-A931-C2CB-1C198C7F2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124" y="3515149"/>
            <a:ext cx="5354569" cy="2375915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E1E034E1-B17B-E25A-5C40-7F106C26413A}"/>
              </a:ext>
            </a:extLst>
          </p:cNvPr>
          <p:cNvSpPr/>
          <p:nvPr/>
        </p:nvSpPr>
        <p:spPr bwMode="auto">
          <a:xfrm>
            <a:off x="6312024" y="2996952"/>
            <a:ext cx="144016" cy="169168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EAA176-B5FE-EDAD-95E6-654BD906E7E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37446" y="3130061"/>
            <a:ext cx="1219076" cy="15815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F4A109-464E-F847-BB43-F63B24F4E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7528" y="2204864"/>
            <a:ext cx="216024" cy="21602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55892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DCDA5EF-2201-3C97-1E74-2C5C7DF5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370" y="1550433"/>
            <a:ext cx="4542629" cy="3994085"/>
          </a:xfrm>
          <a:prstGeom prst="rect">
            <a:avLst/>
          </a:prstGeom>
        </p:spPr>
      </p:pic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Nature Comm. 15, 703 (2024).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4F441-D201-2807-6071-C30240430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4" y="1700808"/>
            <a:ext cx="3673605" cy="28356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191CA6-AAF1-51D0-E1AC-B24C92332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5472595"/>
            <a:ext cx="7712471" cy="521685"/>
          </a:xfrm>
          <a:prstGeom prst="rect">
            <a:avLst/>
          </a:prstGeom>
        </p:spPr>
      </p:pic>
      <p:sp>
        <p:nvSpPr>
          <p:cNvPr id="5" name="Rectangle 48">
            <a:extLst>
              <a:ext uri="{FF2B5EF4-FFF2-40B4-BE49-F238E27FC236}">
                <a16:creationId xmlns:a16="http://schemas.microsoft.com/office/drawing/2014/main" id="{E3A0585E-ABB9-9185-4494-2591E36E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Ultrathin and ultrafast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DD83A-7E5E-A361-8CF4-1083315402DC}"/>
              </a:ext>
            </a:extLst>
          </p:cNvPr>
          <p:cNvSpPr txBox="1"/>
          <p:nvPr/>
        </p:nvSpPr>
        <p:spPr>
          <a:xfrm>
            <a:off x="1055440" y="6165543"/>
            <a:ext cx="7272808" cy="43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Sub-picosecond dynamics: Au/SiO2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81A7B-3FD6-E5DB-B0DD-81E8FF369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35404" y="3113219"/>
            <a:ext cx="4917024" cy="17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7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Ultrathin and ultrafast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Nature Comm. 15, 703 (2024).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B9951-20B2-0A52-A366-07077415F2E9}"/>
              </a:ext>
            </a:extLst>
          </p:cNvPr>
          <p:cNvSpPr txBox="1"/>
          <p:nvPr/>
        </p:nvSpPr>
        <p:spPr>
          <a:xfrm>
            <a:off x="691168" y="6067297"/>
            <a:ext cx="10249424" cy="43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Nonthermalised electron scattering rate: MC – 18 THz, PC – 24THz.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877AC-84C4-EB0E-618F-70CB87BB6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6" y="1534290"/>
            <a:ext cx="5636244" cy="4582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0B809-9B6F-98A2-A3BA-E3BDD018F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609" y="1700808"/>
            <a:ext cx="5700326" cy="4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5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Nature Comm. 15, 703 (2024).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B9951-20B2-0A52-A366-07077415F2E9}"/>
              </a:ext>
            </a:extLst>
          </p:cNvPr>
          <p:cNvSpPr txBox="1"/>
          <p:nvPr/>
        </p:nvSpPr>
        <p:spPr>
          <a:xfrm>
            <a:off x="479376" y="5349519"/>
            <a:ext cx="10081120" cy="145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70C0"/>
                </a:solidFill>
              </a:rPr>
              <a:t>Hot-carrier cooling at a metal-semiconductor interface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</a:p>
          <a:p>
            <a:r>
              <a:rPr lang="en-GB" b="1" dirty="0">
                <a:solidFill>
                  <a:srgbClr val="0070C0"/>
                </a:solidFill>
              </a:rPr>
              <a:t> - nearly theoretical transfer rate despite a smooth interface (~ 10%)</a:t>
            </a:r>
          </a:p>
          <a:p>
            <a:r>
              <a:rPr lang="en-GB" b="1" dirty="0">
                <a:solidFill>
                  <a:srgbClr val="0070C0"/>
                </a:solidFill>
              </a:rPr>
              <a:t> - electron-phonon thermalisation time increases: thin-film effects</a:t>
            </a:r>
          </a:p>
          <a:p>
            <a:r>
              <a:rPr lang="en-GB" b="1" dirty="0">
                <a:solidFill>
                  <a:srgbClr val="0070C0"/>
                </a:solidFill>
              </a:rPr>
              <a:t> - substrate phonon effects for MC ultrathin films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D9C9D-6BCE-B3D8-E4C7-36A2BA135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56" y="1700809"/>
            <a:ext cx="2560771" cy="216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CEC975-251F-CFEE-F57D-86555F75F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312" y="1668042"/>
            <a:ext cx="5137944" cy="3790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08FAC-39A0-21AF-F3C1-C1B7D40C9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359" y="2060848"/>
            <a:ext cx="2584263" cy="18636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85C2C1-439D-8B96-13F1-067837729EDC}"/>
              </a:ext>
            </a:extLst>
          </p:cNvPr>
          <p:cNvCxnSpPr/>
          <p:nvPr/>
        </p:nvCxnSpPr>
        <p:spPr bwMode="auto">
          <a:xfrm flipH="1">
            <a:off x="9192344" y="1700809"/>
            <a:ext cx="2232248" cy="266429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59AC91-AC53-8AF8-9DFF-96368BBECEA0}"/>
              </a:ext>
            </a:extLst>
          </p:cNvPr>
          <p:cNvCxnSpPr/>
          <p:nvPr/>
        </p:nvCxnSpPr>
        <p:spPr bwMode="auto">
          <a:xfrm>
            <a:off x="9336359" y="1844824"/>
            <a:ext cx="2376265" cy="25195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48">
            <a:extLst>
              <a:ext uri="{FF2B5EF4-FFF2-40B4-BE49-F238E27FC236}">
                <a16:creationId xmlns:a16="http://schemas.microsoft.com/office/drawing/2014/main" id="{E3FE6F11-0074-72FF-6A4F-BBD0303F5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80" y="966936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Ultrathin and ultrafast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7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10E29-7920-DE21-08D2-8585785A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47" y="1628800"/>
            <a:ext cx="7934325" cy="4914900"/>
          </a:xfrm>
          <a:prstGeom prst="rect">
            <a:avLst/>
          </a:prstGeom>
        </p:spPr>
      </p:pic>
      <p:pic>
        <p:nvPicPr>
          <p:cNvPr id="45058" name="Picture 7" descr="KCL_noUoL_A4_40mm_white.png">
            <a:extLst>
              <a:ext uri="{FF2B5EF4-FFF2-40B4-BE49-F238E27FC236}">
                <a16:creationId xmlns:a16="http://schemas.microsoft.com/office/drawing/2014/main" id="{6F1F3073-8C3C-4369-BE5A-8DCB5E25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297149D2-E16E-4439-8E80-CD339B79A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888" y="764704"/>
            <a:ext cx="6400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Nonlinear materials</a:t>
            </a: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6E71EDE0-E1D0-8B46-FB14-A7FE228D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5" y="6525343"/>
            <a:ext cx="5616624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J. Phys.: Photon. 6, 032502 (2024).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080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sentation background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1919536" y="1978844"/>
            <a:ext cx="957706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FFFF00"/>
                </a:solidFill>
              </a:rPr>
              <a:t> Monocrystalline </a:t>
            </a:r>
            <a:r>
              <a:rPr lang="en-GB" altLang="en-US" sz="3200" dirty="0" err="1">
                <a:solidFill>
                  <a:srgbClr val="FFFF00"/>
                </a:solidFill>
              </a:rPr>
              <a:t>CuS</a:t>
            </a: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3200" dirty="0">
                <a:solidFill>
                  <a:srgbClr val="FFFF00"/>
                </a:solidFill>
              </a:rPr>
              <a:t>	</a:t>
            </a:r>
            <a:r>
              <a:rPr lang="en-GB" altLang="en-US" sz="2800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105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928" y="966936"/>
            <a:ext cx="676875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       Mesoscopic </a:t>
            </a:r>
            <a:r>
              <a:rPr lang="en-GB" altLang="en-US" sz="2800" dirty="0" err="1">
                <a:solidFill>
                  <a:srgbClr val="FFFF00"/>
                </a:solidFill>
              </a:rPr>
              <a:t>CuS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    </a:t>
            </a:r>
            <a:r>
              <a:rPr lang="it-IT" altLang="en-US" sz="1800" b="1" dirty="0">
                <a:solidFill>
                  <a:srgbClr val="000000"/>
                </a:solidFill>
              </a:rPr>
              <a:t>ACS Nano 13, 6550 (2019). </a:t>
            </a:r>
            <a:r>
              <a:rPr lang="en-US" altLang="en-US" sz="1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78247C7-88E3-495F-9F7A-9E297C46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76" y="4108520"/>
            <a:ext cx="8748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covellite (</a:t>
            </a:r>
            <a:r>
              <a:rPr lang="en-GB" altLang="en-US" sz="2400" b="1" dirty="0" err="1">
                <a:solidFill>
                  <a:srgbClr val="0548CF"/>
                </a:solidFill>
              </a:rPr>
              <a:t>CuS</a:t>
            </a:r>
            <a:r>
              <a:rPr lang="en-GB" altLang="en-US" sz="2400" b="1" dirty="0">
                <a:solidFill>
                  <a:srgbClr val="0548CF"/>
                </a:solidFill>
              </a:rPr>
              <a:t>)       </a:t>
            </a:r>
            <a:r>
              <a:rPr lang="en-GB" altLang="en-US" sz="2400" b="1" dirty="0" err="1"/>
              <a:t>nanoscrystals</a:t>
            </a:r>
            <a:r>
              <a:rPr lang="en-GB" altLang="en-US" sz="2400" b="1" dirty="0"/>
              <a:t>:                  </a:t>
            </a:r>
            <a:r>
              <a:rPr lang="en-GB" altLang="en-US" sz="2400" b="1" dirty="0">
                <a:solidFill>
                  <a:srgbClr val="0548CF"/>
                </a:solidFill>
              </a:rPr>
              <a:t>monolayer of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                                 </a:t>
            </a:r>
            <a:r>
              <a:rPr lang="en-GB" altLang="en-US" sz="2400" b="1" dirty="0"/>
              <a:t>thickness 4-10 nm            </a:t>
            </a:r>
            <a:r>
              <a:rPr lang="en-GB" altLang="en-US" sz="2400" b="1" dirty="0">
                <a:solidFill>
                  <a:srgbClr val="0548CF"/>
                </a:solidFill>
              </a:rPr>
              <a:t>nanocrystals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                                 </a:t>
            </a:r>
            <a:r>
              <a:rPr lang="en-GB" altLang="en-US" sz="2400" b="1" dirty="0"/>
              <a:t>size: 15-200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EBFC0-2228-461A-892E-0F1FB0D3D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75" y="1756537"/>
            <a:ext cx="2515121" cy="2162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C27E6-4D47-401B-B943-2F3E96146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880" y="1756537"/>
            <a:ext cx="2515121" cy="2162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C1D26-DDFD-429D-AE6A-2A4ED55F1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42435" y="1076491"/>
            <a:ext cx="2162547" cy="3522639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28693514-6553-3F47-D033-01756F70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747" y="5397320"/>
            <a:ext cx="7704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p-type “metal”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free-carrier concentration: ~ 3x10</a:t>
            </a:r>
            <a:r>
              <a:rPr lang="en-GB" altLang="en-US" sz="2400" b="1" baseline="30000" dirty="0">
                <a:solidFill>
                  <a:srgbClr val="0548CF"/>
                </a:solidFill>
              </a:rPr>
              <a:t>21</a:t>
            </a:r>
            <a:r>
              <a:rPr lang="en-GB" altLang="en-US" sz="2400" b="1" dirty="0">
                <a:solidFill>
                  <a:srgbClr val="0548CF"/>
                </a:solidFill>
              </a:rPr>
              <a:t> cm</a:t>
            </a:r>
            <a:r>
              <a:rPr lang="en-GB" altLang="en-US" sz="2400" b="1" baseline="30000" dirty="0">
                <a:solidFill>
                  <a:srgbClr val="0548CF"/>
                </a:solidFill>
              </a:rPr>
              <a:t>-3</a:t>
            </a:r>
            <a:endParaRPr lang="en-GB" altLang="en-US" sz="2400" b="1" baseline="30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                          c.f. Au, Ag: ~ 6x10</a:t>
            </a:r>
            <a:r>
              <a:rPr lang="en-GB" altLang="en-US" sz="2400" b="1" baseline="30000" dirty="0"/>
              <a:t>22</a:t>
            </a:r>
            <a:r>
              <a:rPr lang="en-GB" altLang="en-US" sz="2400" b="1" dirty="0"/>
              <a:t> cm</a:t>
            </a:r>
            <a:r>
              <a:rPr lang="en-GB" altLang="en-US" sz="2400" b="1" baseline="30000" dirty="0"/>
              <a:t>-3</a:t>
            </a:r>
            <a:endParaRPr lang="en-GB" altLang="en-US" sz="2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46C608-C99C-9086-98FD-A599E9236E78}"/>
              </a:ext>
            </a:extLst>
          </p:cNvPr>
          <p:cNvSpPr/>
          <p:nvPr/>
        </p:nvSpPr>
        <p:spPr bwMode="auto">
          <a:xfrm>
            <a:off x="913954" y="5308849"/>
            <a:ext cx="6478190" cy="1288800"/>
          </a:xfrm>
          <a:prstGeom prst="roundRect">
            <a:avLst/>
          </a:prstGeom>
          <a:solidFill>
            <a:srgbClr val="00B0F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85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928" y="966936"/>
            <a:ext cx="676875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       Mesoscopic </a:t>
            </a:r>
            <a:r>
              <a:rPr lang="en-GB" altLang="en-US" sz="2800" dirty="0" err="1">
                <a:solidFill>
                  <a:srgbClr val="FFFF00"/>
                </a:solidFill>
              </a:rPr>
              <a:t>CuS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               </a:t>
            </a:r>
            <a:r>
              <a:rPr lang="it-IT" altLang="en-US" sz="1800" b="1" dirty="0">
                <a:solidFill>
                  <a:srgbClr val="000000"/>
                </a:solidFill>
              </a:rPr>
              <a:t>ACS Nano 13, 6550 (2019). </a:t>
            </a:r>
            <a:r>
              <a:rPr lang="en-US" altLang="en-US" sz="1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6C7015B-9B94-C24A-00DE-8A4CCC3FF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5291705"/>
            <a:ext cx="7704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400" b="1" dirty="0">
                <a:solidFill>
                  <a:srgbClr val="0548CF"/>
                </a:solidFill>
              </a:rPr>
              <a:t>anisotropic dielectric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400" b="1" dirty="0">
                <a:solidFill>
                  <a:srgbClr val="0548CF"/>
                </a:solidFill>
              </a:rPr>
              <a:t>hyperbolic material: ENZ properties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400" b="1" dirty="0">
                <a:solidFill>
                  <a:srgbClr val="0548CF"/>
                </a:solidFill>
              </a:rPr>
              <a:t>anisotropic plasmonic material </a:t>
            </a:r>
            <a:r>
              <a:rPr lang="en-GB" altLang="en-US" sz="24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28CF1-7664-99AD-048A-DBCA1DEE6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1670337"/>
            <a:ext cx="7875943" cy="35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9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928" y="966936"/>
            <a:ext cx="676875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       Mesoscopic </a:t>
            </a:r>
            <a:r>
              <a:rPr lang="en-GB" altLang="en-US" sz="2800" dirty="0" err="1">
                <a:solidFill>
                  <a:srgbClr val="FFFF00"/>
                </a:solidFill>
              </a:rPr>
              <a:t>CuS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F21962C3-E11B-328D-9BDD-019589B3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5574119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Nonthermalised carrier dynamics</a:t>
            </a:r>
            <a:endParaRPr lang="en-GB" altLang="en-US" sz="24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BDEA7-CB38-B03B-281C-085C15284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400" y="1840817"/>
            <a:ext cx="4807622" cy="3503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C9A3D-3C20-FAF6-A35A-3B33A8E7E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992" y="2079710"/>
            <a:ext cx="2684596" cy="134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61905-BE33-8553-7D1D-21A281152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024" y="3578121"/>
            <a:ext cx="2051594" cy="59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18EBA-0D57-8B6B-2227-834937A41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977" y="4336351"/>
            <a:ext cx="2927335" cy="938795"/>
          </a:xfrm>
          <a:prstGeom prst="rect">
            <a:avLst/>
          </a:prstGeom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id="{7BF7E7B8-30DD-CE26-337C-EC4D1434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</a:t>
            </a:r>
            <a:r>
              <a:rPr lang="it-IT" altLang="en-US" sz="1800" b="1" dirty="0">
                <a:solidFill>
                  <a:srgbClr val="000000"/>
                </a:solidFill>
              </a:rPr>
              <a:t>Laser Phot. Rev. 15, 2000346 (2021).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8294452-EDCB-0810-9ED5-1C4A00DED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32" y="3284983"/>
            <a:ext cx="1757167" cy="1757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94EAF8-9DD7-8B57-3ED9-AECD8D80E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133" y="1628800"/>
            <a:ext cx="1757168" cy="15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1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82723AD4-160B-D010-B511-E07E6AF1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928" y="966936"/>
            <a:ext cx="676875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       Mesoscopic </a:t>
            </a:r>
            <a:r>
              <a:rPr lang="en-GB" altLang="en-US" sz="2800" dirty="0" err="1">
                <a:solidFill>
                  <a:srgbClr val="FFFF00"/>
                </a:solidFill>
              </a:rPr>
              <a:t>CuS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en-GB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29E7C32C-93A9-4BA6-8CDE-521A34D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9553F673-68AC-25F9-CF7F-095B214C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24" y="6444044"/>
            <a:ext cx="597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                        </a:t>
            </a:r>
            <a:r>
              <a:rPr lang="it-IT" altLang="en-US" sz="1800" b="1" dirty="0">
                <a:solidFill>
                  <a:srgbClr val="000000"/>
                </a:solidFill>
              </a:rPr>
              <a:t>Laser Phot. Rev. 15, 2000346 (2021).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C021712-E369-57AE-7CFA-9B64F652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5574119"/>
            <a:ext cx="7704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Nonthermalised carrier dynamics: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                               nonlocal effects</a:t>
            </a:r>
            <a:endParaRPr lang="en-GB" altLang="en-US" sz="24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B01A7-2B73-C2C4-6291-F29AB59C2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364" y="3429001"/>
            <a:ext cx="3132396" cy="2671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5689C-0786-6504-5D93-6C37627D0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484" y="1942477"/>
            <a:ext cx="3628156" cy="1371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94704-888A-9789-69AB-6A059AEB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400" y="1840817"/>
            <a:ext cx="4807622" cy="350386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65FCBC2-A14F-BEF3-5E19-513BDDAF0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32" y="3284983"/>
            <a:ext cx="1757167" cy="1757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DC90FD-DDA1-F04D-D6F1-94B0B98FC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33" y="1628800"/>
            <a:ext cx="1757168" cy="15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7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sentation background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0" y="-11435"/>
            <a:ext cx="12192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1343472" y="1474788"/>
            <a:ext cx="10009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FFFF00"/>
                </a:solidFill>
              </a:rPr>
              <a:t>Electron dynamics in ultrathin monocrystalline plasmonic nanofilms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chemeClr val="bg1"/>
                </a:solidFill>
              </a:rPr>
              <a:t>Time-varying quadratic nonlinearity of ITO </a:t>
            </a:r>
          </a:p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altLang="en-US" sz="3200" dirty="0">
              <a:solidFill>
                <a:schemeClr val="bg1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3200" dirty="0">
                <a:solidFill>
                  <a:srgbClr val="FFFF00"/>
                </a:solidFill>
              </a:rPr>
              <a:t>	</a:t>
            </a:r>
            <a:r>
              <a:rPr lang="en-GB" altLang="en-US" sz="2800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24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ChangeArrowheads="1"/>
          </p:cNvSpPr>
          <p:nvPr/>
        </p:nvSpPr>
        <p:spPr bwMode="auto">
          <a:xfrm>
            <a:off x="4871864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Enhancing natural ENZ nonlinearity 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7497008" y="6575165"/>
            <a:ext cx="4824536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Nano Lett. 20, 5421 (2020).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5A2F-14AE-4000-8D83-5C058BC40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3" y="1654970"/>
            <a:ext cx="2621091" cy="1650120"/>
          </a:xfrm>
          <a:prstGeom prst="rect">
            <a:avLst/>
          </a:prstGeom>
        </p:spPr>
      </p:pic>
      <p:sp>
        <p:nvSpPr>
          <p:cNvPr id="8" name="Rectangle 87">
            <a:extLst>
              <a:ext uri="{FF2B5EF4-FFF2-40B4-BE49-F238E27FC236}">
                <a16:creationId xmlns:a16="http://schemas.microsoft.com/office/drawing/2014/main" id="{35F1C7E7-85A8-49F1-BCD9-D76D1BD49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6105617"/>
            <a:ext cx="5397631" cy="7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None/>
              <a:defRPr/>
            </a:pPr>
            <a:r>
              <a:rPr lang="en-GB" altLang="en-US" sz="2400" b="1" dirty="0">
                <a:solidFill>
                  <a:srgbClr val="0548CF"/>
                </a:solidFill>
              </a:rPr>
              <a:t>Plasmonic-ENZ </a:t>
            </a:r>
            <a:r>
              <a:rPr lang="en-GB" altLang="en-US" sz="2400" b="1" dirty="0" err="1">
                <a:solidFill>
                  <a:srgbClr val="0548CF"/>
                </a:solidFill>
              </a:rPr>
              <a:t>metasurface</a:t>
            </a:r>
            <a:r>
              <a:rPr lang="en-GB" altLang="en-US" sz="2400" b="1" dirty="0">
                <a:solidFill>
                  <a:srgbClr val="0548CF"/>
                </a:solidFill>
              </a:rPr>
              <a:t>: </a:t>
            </a:r>
          </a:p>
          <a:p>
            <a:pPr>
              <a:lnSpc>
                <a:spcPct val="92000"/>
              </a:lnSpc>
              <a:spcBef>
                <a:spcPct val="0"/>
              </a:spcBef>
              <a:buNone/>
              <a:defRPr/>
            </a:pPr>
            <a:r>
              <a:rPr lang="en-GB" altLang="en-US" sz="2400" b="1" dirty="0">
                <a:solidFill>
                  <a:srgbClr val="0548CF"/>
                </a:solidFill>
              </a:rPr>
              <a:t>         ~ 10</a:t>
            </a:r>
            <a:r>
              <a:rPr lang="en-GB" altLang="en-US" sz="2400" b="1" baseline="30000" dirty="0">
                <a:solidFill>
                  <a:srgbClr val="0548CF"/>
                </a:solidFill>
              </a:rPr>
              <a:t>4</a:t>
            </a:r>
            <a:r>
              <a:rPr lang="en-GB" altLang="en-US" sz="2400" b="1" dirty="0">
                <a:solidFill>
                  <a:srgbClr val="0548CF"/>
                </a:solidFill>
              </a:rPr>
              <a:t> SHG enhancement (exp)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FAB5B-6379-4A5B-98AC-3095B396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27" y="3429000"/>
            <a:ext cx="3298665" cy="2665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DBB3B-0263-427A-961C-5C0FC3B8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4077071"/>
            <a:ext cx="3096344" cy="2688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B2679-503A-44FA-8BE9-64493F1A1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33" y="1518795"/>
            <a:ext cx="3125972" cy="2596272"/>
          </a:xfrm>
          <a:prstGeom prst="rect">
            <a:avLst/>
          </a:prstGeom>
        </p:spPr>
      </p:pic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8C4F9F9F-91DF-17A5-8282-4D24A3E4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40DF19-EC30-D111-131E-FFE336286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279" y="1738576"/>
            <a:ext cx="2188608" cy="16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1176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FED1EA-C4CD-0972-EEC9-200AB863D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046598"/>
            <a:ext cx="4937358" cy="36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F8C64-821D-29B8-DD42-8A5ABDB85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846" y="2046598"/>
            <a:ext cx="5040560" cy="3078102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B993D02D-06A5-9ABB-AFDA-25ED3517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      Nano Lett. 24, </a:t>
            </a:r>
            <a:r>
              <a:rPr lang="it-IT" sz="1600" b="1" dirty="0">
                <a:solidFill>
                  <a:srgbClr val="000000"/>
                </a:solidFill>
              </a:rPr>
              <a:t>3744 (2024)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C6B8D53-54A5-D352-7FD0-419FECA1C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Time-dependent quadratic nonlinearity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65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DB91472-9925-BC0C-8947-FF0DEDBC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      Nano Lett. 24, </a:t>
            </a:r>
            <a:r>
              <a:rPr lang="it-IT" sz="1600" b="1" dirty="0">
                <a:solidFill>
                  <a:srgbClr val="000000"/>
                </a:solidFill>
              </a:rPr>
              <a:t>3744 (2024)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FC7C01-0FA7-17E2-C79A-6811D2FCF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31" y="1825624"/>
            <a:ext cx="5276850" cy="4772025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116105D1-3EA3-12A9-E10E-D8985DC7F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711" y="2489547"/>
            <a:ext cx="22939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GB" altLang="en-US" sz="1800" dirty="0"/>
              <a:t>Linear changes: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43334FE8-48D0-9BDB-0C3D-D346D8464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554" y="4314118"/>
            <a:ext cx="22939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200">
                <a:solidFill>
                  <a:srgbClr val="003333"/>
                </a:solidFill>
                <a:latin typeface="Arial" panose="020B0604020202020204" pitchFamily="34" charset="0"/>
                <a:cs typeface="WenQuanYi Zen Hei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GB" altLang="en-US" sz="1800" dirty="0"/>
              <a:t>SHG changes: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E569553-3EEF-377F-980B-00F11FD2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31" y="3183324"/>
            <a:ext cx="11080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 cap="flat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7437CC93-E85A-EAC1-DECB-B3AF03D8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60" y="5001469"/>
            <a:ext cx="20447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 cap="flat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13153902-9658-C8C4-CA94-F8D2F4CDB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388" y="5802297"/>
            <a:ext cx="590465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0548CF"/>
                </a:solidFill>
              </a:rPr>
              <a:t>Time-varying SHG &gt;&gt; time-varying linear T</a:t>
            </a:r>
            <a:endParaRPr lang="en-GB" altLang="en-US" sz="22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EA4903E2-9BFC-4563-3A08-36236132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Time-dependent quadratic nonlinearity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E6F68F5-E8E0-02C4-6072-D7CE755C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79" y="1778559"/>
            <a:ext cx="3657473" cy="36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4745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DB91472-9925-BC0C-8947-FF0DEDBC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      Nano Lett. 24, </a:t>
            </a:r>
            <a:r>
              <a:rPr lang="it-IT" sz="1600" b="1" dirty="0">
                <a:solidFill>
                  <a:srgbClr val="000000"/>
                </a:solidFill>
              </a:rPr>
              <a:t>3744 (2024)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96080-5ECA-175C-0698-35C45FFDE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756236"/>
            <a:ext cx="5540728" cy="484141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D4EB840-832F-E8F4-C47C-14A163D27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2856"/>
            <a:ext cx="59046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>
                <a:solidFill>
                  <a:srgbClr val="0548CF"/>
                </a:solidFill>
              </a:rPr>
              <a:t>Renormalisation of the plasma frequency: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0548C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                              ~ 40 nm</a:t>
            </a:r>
            <a:endParaRPr lang="en-GB" altLang="en-US" sz="20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D536208-428B-6DDB-DA9B-08883718C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74493"/>
            <a:ext cx="5904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/>
              <a:t>Time-varying second-order nonlinear susceptibility: ~ 10%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61D62C1-BBB1-457D-8FC2-F69A635A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510790"/>
            <a:ext cx="1872208" cy="3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DFBE3011-E4C0-4E33-3186-FB3AB2E00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Time-dependent quadratic nonlinearity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805E2B-1511-81C7-E320-61A116E68296}"/>
              </a:ext>
            </a:extLst>
          </p:cNvPr>
          <p:cNvSpPr/>
          <p:nvPr/>
        </p:nvSpPr>
        <p:spPr bwMode="auto">
          <a:xfrm>
            <a:off x="191344" y="3697667"/>
            <a:ext cx="5904656" cy="3001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69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1421-CABB-3EB2-E80B-567C12A8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KCL_noUoL_A4_40mm_white.png">
            <a:extLst>
              <a:ext uri="{FF2B5EF4-FFF2-40B4-BE49-F238E27FC236}">
                <a16:creationId xmlns:a16="http://schemas.microsoft.com/office/drawing/2014/main" id="{11415E47-A713-6030-C28D-DDBA186D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531B58DB-3CB3-1B89-4B49-551C468B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888" y="764704"/>
            <a:ext cx="6400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        Nonlinear materials</a:t>
            </a: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FE1CCBC3-7D2F-916A-F52A-27DC3953A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5" y="6525343"/>
            <a:ext cx="5616624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J. Phys.: Photon. 6, 032502 (2024).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AF4BD-3E7E-E68C-EDEC-9772426B8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7" y="1636707"/>
            <a:ext cx="7938125" cy="491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275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DB91472-9925-BC0C-8947-FF0DEDBC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      Nano Lett. 24, </a:t>
            </a:r>
            <a:r>
              <a:rPr lang="it-IT" sz="1600" b="1" dirty="0">
                <a:solidFill>
                  <a:srgbClr val="000000"/>
                </a:solidFill>
              </a:rPr>
              <a:t>3744 (2024)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96080-5ECA-175C-0698-35C45FFDE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756236"/>
            <a:ext cx="5540728" cy="484141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D4EB840-832F-E8F4-C47C-14A163D27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2856"/>
            <a:ext cx="59046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>
                <a:solidFill>
                  <a:srgbClr val="0548CF"/>
                </a:solidFill>
              </a:rPr>
              <a:t>Renormalisation of the plasma frequency: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0548C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                              ~ 40 nm</a:t>
            </a:r>
            <a:endParaRPr lang="en-GB" altLang="en-US" sz="20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D536208-428B-6DDB-DA9B-08883718C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74493"/>
            <a:ext cx="5904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/>
              <a:t>Time-varying second-order nonlinear susceptibility: ~ 10%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61D62C1-BBB1-457D-8FC2-F69A635A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510790"/>
            <a:ext cx="1872208" cy="3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DFBE3011-E4C0-4E33-3186-FB3AB2E00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Time-dependent quadratic nonlinearity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805E2B-1511-81C7-E320-61A116E68296}"/>
              </a:ext>
            </a:extLst>
          </p:cNvPr>
          <p:cNvSpPr/>
          <p:nvPr/>
        </p:nvSpPr>
        <p:spPr bwMode="auto">
          <a:xfrm>
            <a:off x="191344" y="3697667"/>
            <a:ext cx="5904656" cy="3001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52852-356E-2D8A-78DE-094DE7B06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918" y="4721407"/>
            <a:ext cx="3096343" cy="18762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9FA89-3596-9376-0C98-1D466BD5D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24" y="4933457"/>
            <a:ext cx="4244583" cy="900603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B1A6838-0DB7-D05C-7AC6-2DC91F58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66" y="4454837"/>
            <a:ext cx="5904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Miller’s rule for nonlinear susceptibility: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777CF4B-3B50-2E09-43ED-7B685AB65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285" y="4419959"/>
            <a:ext cx="5904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Nonlinear dipole density: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9969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A006CB72-1D3B-32B7-6553-2404FCAD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DB91472-9925-BC0C-8947-FF0DEDBC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      Nano Lett. 24, </a:t>
            </a:r>
            <a:r>
              <a:rPr lang="it-IT" sz="1600" b="1" dirty="0">
                <a:solidFill>
                  <a:srgbClr val="000000"/>
                </a:solidFill>
              </a:rPr>
              <a:t>3744 (2024)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96080-5ECA-175C-0698-35C45FFDE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756236"/>
            <a:ext cx="5540728" cy="484141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D4EB840-832F-E8F4-C47C-14A163D27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2856"/>
            <a:ext cx="59046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>
                <a:solidFill>
                  <a:srgbClr val="0548CF"/>
                </a:solidFill>
              </a:rPr>
              <a:t>Renormalisation of the plasma frequency: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000" b="1" dirty="0">
              <a:solidFill>
                <a:srgbClr val="0548C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                              ~ 40 nm</a:t>
            </a:r>
            <a:endParaRPr lang="en-GB" altLang="en-US" sz="20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D536208-428B-6DDB-DA9B-08883718C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74493"/>
            <a:ext cx="5904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/>
              <a:t>Time-varying second-order nonlinear susceptibility: ~ 10%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61D62C1-BBB1-457D-8FC2-F69A635A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510790"/>
            <a:ext cx="1872208" cy="3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BF004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B86EB091-2AEF-B5BE-4463-6F55C642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501569"/>
            <a:ext cx="59046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GB" altLang="en-US" sz="2000" b="1" dirty="0"/>
              <a:t>Coupling to resonant plasmonic </a:t>
            </a:r>
            <a:r>
              <a:rPr lang="en-GB" altLang="en-US" sz="2000" b="1" dirty="0" err="1"/>
              <a:t>metasurface</a:t>
            </a:r>
            <a:r>
              <a:rPr lang="en-GB" altLang="en-US" sz="2000" b="1" dirty="0"/>
              <a:t>: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/>
              <a:t>         - 10-fold enhancement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b="1" dirty="0"/>
              <a:t>         - control of circular polarised SHG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 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FBE3011-E4C0-4E33-3186-FB3AB2E00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               Time-dependent quadratic nonlinearity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05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KCL_noUoL_A4_40mm_white.png">
            <a:extLst>
              <a:ext uri="{FF2B5EF4-FFF2-40B4-BE49-F238E27FC236}">
                <a16:creationId xmlns:a16="http://schemas.microsoft.com/office/drawing/2014/main" id="{6F1F3073-8C3C-4369-BE5A-8DCB5E25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297149D2-E16E-4439-8E80-CD339B79A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888" y="764704"/>
            <a:ext cx="6400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Ultrafast nonlinear </a:t>
            </a:r>
            <a:r>
              <a:rPr lang="en-GB" altLang="en-US" sz="2800" dirty="0" err="1">
                <a:solidFill>
                  <a:srgbClr val="FFFF00"/>
                </a:solidFill>
              </a:rPr>
              <a:t>plasmonics</a:t>
            </a:r>
            <a:r>
              <a:rPr lang="en-GB" altLang="en-US" sz="2800" dirty="0">
                <a:solidFill>
                  <a:srgbClr val="FFFF00"/>
                </a:solidFill>
              </a:rPr>
              <a:t> </a:t>
            </a: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6E71EDE0-E1D0-8B46-FB14-A7FE228D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5" y="6525343"/>
            <a:ext cx="5616624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J. Phys.: Photon. 6, 032502 (2024).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244D7-C4F2-4CED-F589-A29C84F0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607776"/>
            <a:ext cx="4408550" cy="5152746"/>
          </a:xfrm>
          <a:prstGeom prst="rect">
            <a:avLst/>
          </a:prstGeom>
        </p:spPr>
      </p:pic>
      <p:pic>
        <p:nvPicPr>
          <p:cNvPr id="3" name="Picture 2" descr="A close-up of a clock&#10;&#10;Description automatically generated">
            <a:extLst>
              <a:ext uri="{FF2B5EF4-FFF2-40B4-BE49-F238E27FC236}">
                <a16:creationId xmlns:a16="http://schemas.microsoft.com/office/drawing/2014/main" id="{53B6104D-91E7-A749-56A5-BAE46439B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02" y="4581128"/>
            <a:ext cx="1350617" cy="1003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36BF7-EF77-8D18-3709-71CDE0541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358" y="3892951"/>
            <a:ext cx="1422058" cy="1048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809E2D-6E13-6AA0-2B14-2D87C6C5A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864" y="1607776"/>
            <a:ext cx="1495425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0F762-F2BD-68ED-7BC2-48FA6E814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387" y="5072513"/>
            <a:ext cx="1643173" cy="1367238"/>
          </a:xfrm>
          <a:prstGeom prst="rect">
            <a:avLst/>
          </a:prstGeom>
        </p:spPr>
      </p:pic>
      <p:pic>
        <p:nvPicPr>
          <p:cNvPr id="15" name="Picture 17" descr="Picture 2">
            <a:extLst>
              <a:ext uri="{FF2B5EF4-FFF2-40B4-BE49-F238E27FC236}">
                <a16:creationId xmlns:a16="http://schemas.microsoft.com/office/drawing/2014/main" id="{CB67CFF3-228D-551F-E546-4E3349EF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871864" y="5735593"/>
            <a:ext cx="1729937" cy="789750"/>
          </a:xfrm>
          <a:prstGeom prst="rect">
            <a:avLst/>
          </a:prstGeom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79171D-5BD5-0B0C-41D2-92016C672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0416" y="3850688"/>
            <a:ext cx="2219105" cy="1288073"/>
          </a:xfrm>
          <a:prstGeom prst="rect">
            <a:avLst/>
          </a:prstGeom>
        </p:spPr>
      </p:pic>
      <p:pic>
        <p:nvPicPr>
          <p:cNvPr id="17" name="Picture 2" descr="Figure 1">
            <a:extLst>
              <a:ext uri="{FF2B5EF4-FFF2-40B4-BE49-F238E27FC236}">
                <a16:creationId xmlns:a16="http://schemas.microsoft.com/office/drawing/2014/main" id="{0E7BF69E-8DD2-0EC7-AF79-D5D2687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95" y="3698849"/>
            <a:ext cx="1856013" cy="12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C7232-7096-DE92-CB76-5B2EE57C08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7475" y="5244847"/>
            <a:ext cx="1430865" cy="1147208"/>
          </a:xfrm>
          <a:prstGeom prst="rect">
            <a:avLst/>
          </a:prstGeom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22B8B35E-F035-632F-D36E-662E855FA48A}"/>
              </a:ext>
            </a:extLst>
          </p:cNvPr>
          <p:cNvGrpSpPr>
            <a:grpSpLocks/>
          </p:cNvGrpSpPr>
          <p:nvPr/>
        </p:nvGrpSpPr>
        <p:grpSpPr bwMode="auto">
          <a:xfrm>
            <a:off x="6478305" y="1590350"/>
            <a:ext cx="3091107" cy="1959552"/>
            <a:chOff x="2349" y="2064"/>
            <a:chExt cx="3341" cy="1872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B96C913E-0323-FF60-8558-114E033C0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353"/>
              <a:ext cx="2768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A26925D5-657C-FAF3-EB93-D04ECB371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2348"/>
              <a:ext cx="0" cy="15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A170BF05-8543-42EB-A823-80C81F3D2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7" y="2064"/>
              <a:ext cx="3003" cy="331"/>
              <a:chOff x="2693" y="855"/>
              <a:chExt cx="3003" cy="331"/>
            </a:xfrm>
          </p:grpSpPr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id="{679EAC30-43C2-5BF9-9829-92E04E512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0" y="1139"/>
                <a:ext cx="27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 Box 16">
                <a:extLst>
                  <a:ext uri="{FF2B5EF4-FFF2-40B4-BE49-F238E27FC236}">
                    <a16:creationId xmlns:a16="http://schemas.microsoft.com/office/drawing/2014/main" id="{E42AE8D9-5E47-ACFB-A366-B8901C1B34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6" y="855"/>
                <a:ext cx="829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solidFill>
                      <a:srgbClr val="0548CF"/>
                    </a:solidFill>
                    <a:latin typeface="Arial" charset="0"/>
                  </a:rPr>
                  <a:t>Time (</a:t>
                </a:r>
                <a:r>
                  <a:rPr lang="en-US" sz="1050" b="1" dirty="0" err="1">
                    <a:solidFill>
                      <a:srgbClr val="0548CF"/>
                    </a:solidFill>
                    <a:latin typeface="Arial" charset="0"/>
                  </a:rPr>
                  <a:t>ps</a:t>
                </a:r>
                <a:r>
                  <a:rPr lang="en-US" sz="1050" b="1" dirty="0">
                    <a:solidFill>
                      <a:srgbClr val="0548CF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31" name="Text Box 17">
                <a:extLst>
                  <a:ext uri="{FF2B5EF4-FFF2-40B4-BE49-F238E27FC236}">
                    <a16:creationId xmlns:a16="http://schemas.microsoft.com/office/drawing/2014/main" id="{84763C5F-A7FE-E413-B314-AFD3831CE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3" y="913"/>
                <a:ext cx="317" cy="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0548CF"/>
                    </a:solidFill>
                  </a:rPr>
                  <a:t>-1</a:t>
                </a:r>
              </a:p>
            </p:txBody>
          </p:sp>
          <p:sp>
            <p:nvSpPr>
              <p:cNvPr id="32" name="Text Box 18">
                <a:extLst>
                  <a:ext uri="{FF2B5EF4-FFF2-40B4-BE49-F238E27FC236}">
                    <a16:creationId xmlns:a16="http://schemas.microsoft.com/office/drawing/2014/main" id="{2FB561B2-52FD-666E-4C83-0EB805814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6" y="913"/>
                <a:ext cx="271" cy="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0548CF"/>
                    </a:solidFill>
                  </a:rPr>
                  <a:t>1</a:t>
                </a:r>
              </a:p>
            </p:txBody>
          </p:sp>
          <p:sp>
            <p:nvSpPr>
              <p:cNvPr id="33" name="Text Box 19">
                <a:extLst>
                  <a:ext uri="{FF2B5EF4-FFF2-40B4-BE49-F238E27FC236}">
                    <a16:creationId xmlns:a16="http://schemas.microsoft.com/office/drawing/2014/main" id="{A2F50EC3-2528-0512-018C-A6797C2E23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0" y="913"/>
                <a:ext cx="346" cy="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2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0548CF"/>
                    </a:solidFill>
                  </a:rPr>
                  <a:t>25</a:t>
                </a:r>
              </a:p>
            </p:txBody>
          </p:sp>
        </p:grpSp>
        <p:sp>
          <p:nvSpPr>
            <p:cNvPr id="26" name="Text Box 20">
              <a:extLst>
                <a:ext uri="{FF2B5EF4-FFF2-40B4-BE49-F238E27FC236}">
                  <a16:creationId xmlns:a16="http://schemas.microsoft.com/office/drawing/2014/main" id="{7EBD05B6-7FC6-B141-9D31-1566566FE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841" y="2814"/>
              <a:ext cx="1347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>
                  <a:solidFill>
                    <a:srgbClr val="0548CF"/>
                  </a:solidFill>
                </a:rPr>
                <a:t>Wavelength (nm)</a:t>
              </a:r>
            </a:p>
          </p:txBody>
        </p:sp>
        <p:sp>
          <p:nvSpPr>
            <p:cNvPr id="27" name="Text Box 21">
              <a:extLst>
                <a:ext uri="{FF2B5EF4-FFF2-40B4-BE49-F238E27FC236}">
                  <a16:creationId xmlns:a16="http://schemas.microsoft.com/office/drawing/2014/main" id="{D045B3EE-FD7A-7B03-6266-F8AE814C4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9" y="2239"/>
              <a:ext cx="42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>
                  <a:solidFill>
                    <a:srgbClr val="0548CF"/>
                  </a:solidFill>
                </a:rPr>
                <a:t>480</a:t>
              </a:r>
            </a:p>
          </p:txBody>
        </p:sp>
        <p:sp>
          <p:nvSpPr>
            <p:cNvPr id="28" name="Text Box 22">
              <a:extLst>
                <a:ext uri="{FF2B5EF4-FFF2-40B4-BE49-F238E27FC236}">
                  <a16:creationId xmlns:a16="http://schemas.microsoft.com/office/drawing/2014/main" id="{A1336A61-2D03-EB6A-6446-B8E99974D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9" y="3663"/>
              <a:ext cx="42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>
                  <a:solidFill>
                    <a:srgbClr val="0548CF"/>
                  </a:solidFill>
                </a:rPr>
                <a:t>750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B7591C-77D1-C0F6-BE9F-3518E55598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8880" y="1867748"/>
            <a:ext cx="2265261" cy="17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96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10CB-BDF1-91A2-BB55-EDFD5091F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sentation background">
            <a:extLst>
              <a:ext uri="{FF2B5EF4-FFF2-40B4-BE49-F238E27FC236}">
                <a16:creationId xmlns:a16="http://schemas.microsoft.com/office/drawing/2014/main" id="{7D9D4B68-F4DE-2818-067A-86A2E09E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0" y="-11435"/>
            <a:ext cx="12192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>
            <a:extLst>
              <a:ext uri="{FF2B5EF4-FFF2-40B4-BE49-F238E27FC236}">
                <a16:creationId xmlns:a16="http://schemas.microsoft.com/office/drawing/2014/main" id="{228DFDB2-3CD5-CD41-AA06-87442A9EC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1474788"/>
            <a:ext cx="10009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FFFF00"/>
                </a:solidFill>
              </a:rPr>
              <a:t>Unidirectional chiral scattering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3200" dirty="0">
                <a:solidFill>
                  <a:srgbClr val="FFFF00"/>
                </a:solidFill>
              </a:rPr>
              <a:t>	</a:t>
            </a:r>
            <a:r>
              <a:rPr lang="en-GB" altLang="en-US" sz="2800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014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1D2E8-7275-00FD-0710-38D6A49BD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443032C5-DE8C-8D96-15E2-FD1830A9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CD5E974E-13B7-3293-6489-F9D2AB5E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Nature Comm. 16, 1125</a:t>
            </a:r>
            <a:r>
              <a:rPr lang="it-IT" sz="1600" b="1" dirty="0">
                <a:solidFill>
                  <a:srgbClr val="000000"/>
                </a:solidFill>
              </a:rPr>
              <a:t> (2025)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08A5757-759E-CDDE-DE24-0F8C5009D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Unidirectional emission by rotating chiral dipoles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9B89A-82A5-811B-2622-4631A2D68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4" y="1752419"/>
            <a:ext cx="5185146" cy="19910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722298-5965-3331-356A-8989A375B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172" y="3786370"/>
            <a:ext cx="3171825" cy="2124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0CC590-B1DD-DAD0-323B-FFCFE08C7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267" y="5942615"/>
            <a:ext cx="2621971" cy="6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42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04D46-96D8-6E37-D745-09455E39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EB503F3B-C645-87C3-21C7-AEFB6B77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CCD414F-C143-49E9-ED30-2C6EA208D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Nature Comm. 16, 1125</a:t>
            </a:r>
            <a:r>
              <a:rPr lang="it-IT" sz="1600" b="1" dirty="0">
                <a:solidFill>
                  <a:srgbClr val="000000"/>
                </a:solidFill>
              </a:rPr>
              <a:t> (2025)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CAA60-C343-BAE8-D5EC-78DEAE0A6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4" y="1752419"/>
            <a:ext cx="5185146" cy="1991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C1B1A0-B8E4-511E-D2B6-6F8A0716F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482" y="1556792"/>
            <a:ext cx="4629150" cy="4772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84B088-EE72-99A8-3873-34DC309FC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172" y="3786370"/>
            <a:ext cx="3171825" cy="2124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C77C7A-6C2F-4C7E-09D9-DDA350285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267" y="5942615"/>
            <a:ext cx="2621971" cy="6718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14F43FB-110C-104C-BC54-4652741B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Unidirectional emission by rotating chiral dipoles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18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1AF44-323A-0FD2-2A36-E18E454D4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54E4CA1-421D-FACC-AAB9-3BC8F822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10" y="5157372"/>
            <a:ext cx="1940140" cy="1689799"/>
          </a:xfrm>
          <a:prstGeom prst="rect">
            <a:avLst/>
          </a:prstGeom>
        </p:spPr>
      </p:pic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7E60FDC9-A2F8-7CDA-1445-462EB2C9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54367AE6-AE29-1F44-2E10-91D490416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6525344"/>
            <a:ext cx="5721488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0000"/>
                </a:solidFill>
              </a:rPr>
              <a:t>                                             Nature Comm. 16, 1125</a:t>
            </a:r>
            <a:r>
              <a:rPr lang="it-IT" sz="1600" b="1" dirty="0">
                <a:solidFill>
                  <a:srgbClr val="000000"/>
                </a:solidFill>
              </a:rPr>
              <a:t> (2025)</a:t>
            </a:r>
            <a:r>
              <a:rPr lang="en-GB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E351A0-25B0-3AAE-4FE6-C93E7812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2" y="3898399"/>
            <a:ext cx="3522840" cy="2699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A9F0D-47A8-7874-9422-FCFE19E7E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41" y="1654971"/>
            <a:ext cx="1821883" cy="217257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06C86B-1B48-B438-9887-FB1AB1567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684" y="1772816"/>
            <a:ext cx="3301469" cy="246528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734051D-A875-590E-4E82-25C5BE1B0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9876" y="3414995"/>
            <a:ext cx="2003773" cy="17987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08FF31C-D44C-7FB4-EE34-3F67A60D6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9551" y="1644238"/>
            <a:ext cx="2100202" cy="1846038"/>
          </a:xfrm>
          <a:prstGeom prst="rect">
            <a:avLst/>
          </a:prstGeom>
        </p:spPr>
      </p:pic>
      <p:sp>
        <p:nvSpPr>
          <p:cNvPr id="63" name="TextBox 6">
            <a:extLst>
              <a:ext uri="{FF2B5EF4-FFF2-40B4-BE49-F238E27FC236}">
                <a16:creationId xmlns:a16="http://schemas.microsoft.com/office/drawing/2014/main" id="{3E2CD06E-BE77-77AD-235B-D59806E91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145" y="2904709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620 nm</a:t>
            </a:r>
            <a:endParaRPr lang="en-GB" altLang="en-US" sz="2000" b="1" dirty="0"/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D0A34845-FB5B-B25E-F4C3-9ABBE200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145" y="6151145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950 nm</a:t>
            </a:r>
            <a:endParaRPr lang="en-GB" altLang="en-US" sz="2000" b="1" dirty="0"/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28CEEA48-E4FC-BBBA-30B3-9DA91A0B1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145" y="4642065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548CF"/>
                </a:solidFill>
              </a:rPr>
              <a:t>860 nm</a:t>
            </a:r>
            <a:endParaRPr lang="en-GB" altLang="en-US" sz="2000" b="1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E908BC1A-A830-2FEC-43FB-02E3EF8D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777082"/>
            <a:ext cx="7805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00"/>
                </a:solidFill>
              </a:rPr>
              <a:t>Unidirectional emission by rotating chiral dipoles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8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KCL_noUoL_A4_40mm_white.png">
            <a:extLst>
              <a:ext uri="{FF2B5EF4-FFF2-40B4-BE49-F238E27FC236}">
                <a16:creationId xmlns:a16="http://schemas.microsoft.com/office/drawing/2014/main" id="{2A7A88E2-0868-42B5-846F-C1611998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BE8BF1-FCAA-D888-EE0D-FCD98CE1E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5288"/>
            <a:ext cx="9480375" cy="5332711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450135C9-CA83-4EB4-E808-38ED1A892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192" y="907326"/>
            <a:ext cx="10441160" cy="85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3200" b="1" dirty="0">
                <a:solidFill>
                  <a:srgbClr val="0548CF"/>
                </a:solidFill>
              </a:rPr>
              <a:t>   </a:t>
            </a:r>
            <a:r>
              <a:rPr lang="en-GB" altLang="en-US" sz="3200" b="1" dirty="0">
                <a:solidFill>
                  <a:srgbClr val="FFFF00"/>
                </a:solidFill>
              </a:rPr>
              <a:t>@</a:t>
            </a:r>
            <a:r>
              <a:rPr lang="en-GB" altLang="en-US" sz="3200" b="1" dirty="0" err="1">
                <a:solidFill>
                  <a:srgbClr val="FFFF00"/>
                </a:solidFill>
              </a:rPr>
              <a:t>KingsNanoOptics</a:t>
            </a:r>
            <a:r>
              <a:rPr lang="en-GB" altLang="en-US" sz="3200" b="1" dirty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92000"/>
              </a:lnSpc>
              <a:spcBef>
                <a:spcPct val="50000"/>
              </a:spcBef>
              <a:buFontTx/>
              <a:buNone/>
            </a:pPr>
            <a:endParaRPr lang="en-GB" altLang="en-US" sz="18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40F92-97ED-8329-363E-FE7C3FC07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00" y="2420888"/>
            <a:ext cx="2371725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3C694-A1BD-B4F0-BE09-DDDBBF009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39" y="5013176"/>
            <a:ext cx="1543518" cy="1560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ACE54-D0FE-DB60-6D83-8378BD7D3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439" y="3433688"/>
            <a:ext cx="1543518" cy="14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2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sentation background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12192000" cy="87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image">
            <a:extLst>
              <a:ext uri="{FF2B5EF4-FFF2-40B4-BE49-F238E27FC236}">
                <a16:creationId xmlns:a16="http://schemas.microsoft.com/office/drawing/2014/main" id="{CE762083-3C45-1CF3-2ED3-D8E99420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4" y="216399"/>
            <a:ext cx="2725887" cy="272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The Royal Society logo">
            <a:hlinkClick r:id="rId4" tooltip="Return to Royal Society homepage"/>
            <a:extLst>
              <a:ext uri="{FF2B5EF4-FFF2-40B4-BE49-F238E27FC236}">
                <a16:creationId xmlns:a16="http://schemas.microsoft.com/office/drawing/2014/main" id="{E51F912E-9C55-ECF4-7189-8B114EF4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96" y="4371586"/>
            <a:ext cx="3126543" cy="80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F516679-7D35-8BBC-5F9A-7DB51CB3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943" y="3241373"/>
            <a:ext cx="1801543" cy="836498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low confidence">
            <a:extLst>
              <a:ext uri="{FF2B5EF4-FFF2-40B4-BE49-F238E27FC236}">
                <a16:creationId xmlns:a16="http://schemas.microsoft.com/office/drawing/2014/main" id="{A8C2E379-E958-F82A-42CF-943124231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296" y="1843429"/>
            <a:ext cx="3126543" cy="1115080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B0236963-E9F8-62BA-6CAA-43DE7948A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0943" y="350916"/>
            <a:ext cx="1241394" cy="1193237"/>
          </a:xfrm>
          <a:prstGeom prst="rect">
            <a:avLst/>
          </a:prstGeom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A1B4E53A-2DC1-79DE-C28B-F235E9683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54" y="3125140"/>
            <a:ext cx="2612026" cy="43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200" dirty="0">
                <a:solidFill>
                  <a:schemeClr val="bg1"/>
                </a:solidFill>
                <a:latin typeface="+mn-lt"/>
              </a:rPr>
              <a:t>nano-</a:t>
            </a:r>
            <a:r>
              <a:rPr lang="en-GB" altLang="en-US" sz="2200" dirty="0" err="1">
                <a:solidFill>
                  <a:schemeClr val="bg1"/>
                </a:solidFill>
                <a:latin typeface="+mn-lt"/>
              </a:rPr>
              <a:t>optics.org.uk</a:t>
            </a:r>
            <a:endParaRPr lang="en-GB" altLang="en-U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Graphic 24" descr="World with solid fill">
            <a:extLst>
              <a:ext uri="{FF2B5EF4-FFF2-40B4-BE49-F238E27FC236}">
                <a16:creationId xmlns:a16="http://schemas.microsoft.com/office/drawing/2014/main" id="{ED4DBA37-39D2-B2A2-E8AA-275E3934F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250" y="3198008"/>
            <a:ext cx="364129" cy="364129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DAED4FE5-8D67-2936-F8DF-4336DDE602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7939" y="375961"/>
            <a:ext cx="1739900" cy="11557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3FB8C32E-E241-AA7A-14BE-FB1AE0FE2E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250" y="3754184"/>
            <a:ext cx="364129" cy="3641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6C0E05-00DD-490B-5096-60CAA8561152}"/>
              </a:ext>
            </a:extLst>
          </p:cNvPr>
          <p:cNvSpPr txBox="1"/>
          <p:nvPr/>
        </p:nvSpPr>
        <p:spPr>
          <a:xfrm>
            <a:off x="695768" y="3687426"/>
            <a:ext cx="31381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200" b="0" i="0" dirty="0">
                <a:effectLst/>
                <a:latin typeface="inherit"/>
              </a:rPr>
              <a:t>@KingsNanoOptics</a:t>
            </a:r>
          </a:p>
        </p:txBody>
      </p:sp>
      <p:pic>
        <p:nvPicPr>
          <p:cNvPr id="29" name="Picture 28" descr="KCL_noUoL_A4_40mm_white.png">
            <a:extLst>
              <a:ext uri="{FF2B5EF4-FFF2-40B4-BE49-F238E27FC236}">
                <a16:creationId xmlns:a16="http://schemas.microsoft.com/office/drawing/2014/main" id="{37ACAF2C-E0BF-DEAE-E421-94A29534056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30700" y="469696"/>
            <a:ext cx="14351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346892-38BB-585A-11C0-BC144B52F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773" y="1740210"/>
            <a:ext cx="1192953" cy="9865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1A4E6C-13AF-8CF9-395E-7147B5018D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38" y="2933228"/>
            <a:ext cx="1299562" cy="112519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C420442-7F74-DA15-054F-DC5832D3D7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5246" y="3150789"/>
            <a:ext cx="1017666" cy="1017666"/>
          </a:xfrm>
          <a:prstGeom prst="rect">
            <a:avLst/>
          </a:prstGeom>
        </p:spPr>
      </p:pic>
      <p:pic>
        <p:nvPicPr>
          <p:cNvPr id="6" name="Picture 5" descr="A picture containing text, tableware, clipart, plate&#10;&#10;Description automatically generated">
            <a:extLst>
              <a:ext uri="{FF2B5EF4-FFF2-40B4-BE49-F238E27FC236}">
                <a16:creationId xmlns:a16="http://schemas.microsoft.com/office/drawing/2014/main" id="{9462B89C-7B26-B9D9-87E9-15109BC423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41" y="5165122"/>
            <a:ext cx="3765885" cy="9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991544" y="836712"/>
            <a:ext cx="10225087" cy="877888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                                                               Plasmonic hot electrons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844932-E2D8-4C9C-894B-CDE4EC7DC4AA}"/>
              </a:ext>
            </a:extLst>
          </p:cNvPr>
          <p:cNvGrpSpPr/>
          <p:nvPr/>
        </p:nvGrpSpPr>
        <p:grpSpPr>
          <a:xfrm>
            <a:off x="695400" y="2047113"/>
            <a:ext cx="3816424" cy="2750039"/>
            <a:chOff x="1466850" y="1738291"/>
            <a:chExt cx="4838825" cy="2671784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A78BEEED-2AAE-478A-91AF-D7A3A303C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27843">
              <a:off x="3116263" y="2524125"/>
              <a:ext cx="2381250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1E9A4797-B62C-4E2F-BD26-5DD447ABDD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736041">
              <a:off x="2223716" y="3035009"/>
              <a:ext cx="1330364" cy="864096"/>
            </a:xfrm>
            <a:prstGeom prst="leftArrow">
              <a:avLst>
                <a:gd name="adj1" fmla="val 50000"/>
                <a:gd name="adj2" fmla="val 68523"/>
              </a:avLst>
            </a:prstGeom>
            <a:gradFill rotWithShape="1">
              <a:gsLst>
                <a:gs pos="0">
                  <a:srgbClr val="A603AB">
                    <a:alpha val="49001"/>
                  </a:srgbClr>
                </a:gs>
                <a:gs pos="12000">
                  <a:srgbClr val="E81766">
                    <a:alpha val="55120"/>
                  </a:srgbClr>
                </a:gs>
                <a:gs pos="27000">
                  <a:srgbClr val="EE3F17">
                    <a:alpha val="62770"/>
                  </a:srgbClr>
                </a:gs>
                <a:gs pos="48000">
                  <a:srgbClr val="FFFF00">
                    <a:alpha val="73480"/>
                  </a:srgbClr>
                </a:gs>
                <a:gs pos="64999">
                  <a:srgbClr val="1A8D48">
                    <a:alpha val="82150"/>
                  </a:srgbClr>
                </a:gs>
                <a:gs pos="78999">
                  <a:srgbClr val="0819FB">
                    <a:alpha val="89290"/>
                  </a:srgbClr>
                </a:gs>
                <a:gs pos="100000">
                  <a:srgbClr val="A603AB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2000"/>
                </a:lnSpc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12" name="AutoShape 18">
              <a:extLst>
                <a:ext uri="{FF2B5EF4-FFF2-40B4-BE49-F238E27FC236}">
                  <a16:creationId xmlns:a16="http://schemas.microsoft.com/office/drawing/2014/main" id="{F6DEA271-DE1C-4C43-B94D-12A191BAAF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46008">
              <a:off x="5012750" y="2175058"/>
              <a:ext cx="1292925" cy="864096"/>
            </a:xfrm>
            <a:prstGeom prst="leftArrow">
              <a:avLst>
                <a:gd name="adj1" fmla="val 50000"/>
                <a:gd name="adj2" fmla="val 68523"/>
              </a:avLst>
            </a:prstGeom>
            <a:gradFill rotWithShape="1">
              <a:gsLst>
                <a:gs pos="0">
                  <a:srgbClr val="A603AB">
                    <a:alpha val="49001"/>
                  </a:srgbClr>
                </a:gs>
                <a:gs pos="12000">
                  <a:srgbClr val="E81766">
                    <a:alpha val="55120"/>
                  </a:srgbClr>
                </a:gs>
                <a:gs pos="27000">
                  <a:srgbClr val="EE3F17">
                    <a:alpha val="62770"/>
                  </a:srgbClr>
                </a:gs>
                <a:gs pos="48000">
                  <a:srgbClr val="FFFF00">
                    <a:alpha val="73480"/>
                  </a:srgbClr>
                </a:gs>
                <a:gs pos="64999">
                  <a:srgbClr val="1A8D48">
                    <a:alpha val="82150"/>
                  </a:srgbClr>
                </a:gs>
                <a:gs pos="78999">
                  <a:srgbClr val="0819FB">
                    <a:alpha val="89290"/>
                  </a:srgbClr>
                </a:gs>
                <a:gs pos="100000">
                  <a:srgbClr val="A603AB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2000"/>
                </a:lnSpc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13" name="AutoShape 18">
              <a:extLst>
                <a:ext uri="{FF2B5EF4-FFF2-40B4-BE49-F238E27FC236}">
                  <a16:creationId xmlns:a16="http://schemas.microsoft.com/office/drawing/2014/main" id="{DA00E6CB-062C-4850-85A8-E6FA457FF6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6976">
              <a:off x="2454363" y="2006653"/>
              <a:ext cx="1400820" cy="864096"/>
            </a:xfrm>
            <a:prstGeom prst="leftArrow">
              <a:avLst>
                <a:gd name="adj1" fmla="val 50000"/>
                <a:gd name="adj2" fmla="val 68523"/>
              </a:avLst>
            </a:prstGeom>
            <a:gradFill rotWithShape="1">
              <a:gsLst>
                <a:gs pos="0">
                  <a:srgbClr val="A603AB">
                    <a:alpha val="49001"/>
                  </a:srgbClr>
                </a:gs>
                <a:gs pos="12000">
                  <a:srgbClr val="E81766">
                    <a:alpha val="55120"/>
                  </a:srgbClr>
                </a:gs>
                <a:gs pos="27000">
                  <a:srgbClr val="EE3F17">
                    <a:alpha val="62770"/>
                  </a:srgbClr>
                </a:gs>
                <a:gs pos="48000">
                  <a:srgbClr val="FFFF00">
                    <a:alpha val="73480"/>
                  </a:srgbClr>
                </a:gs>
                <a:gs pos="64999">
                  <a:srgbClr val="1A8D48">
                    <a:alpha val="82150"/>
                  </a:srgbClr>
                </a:gs>
                <a:gs pos="78999">
                  <a:srgbClr val="0819FB">
                    <a:alpha val="89290"/>
                  </a:srgbClr>
                </a:gs>
                <a:gs pos="100000">
                  <a:srgbClr val="A603AB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2000"/>
                </a:lnSpc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14" name="Right Arrow 11">
              <a:extLst>
                <a:ext uri="{FF2B5EF4-FFF2-40B4-BE49-F238E27FC236}">
                  <a16:creationId xmlns:a16="http://schemas.microsoft.com/office/drawing/2014/main" id="{8E31CAE1-7086-4346-AA62-D948AD3C57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9759">
              <a:off x="1466850" y="2371725"/>
              <a:ext cx="2370138" cy="671513"/>
            </a:xfrm>
            <a:prstGeom prst="rightArrow">
              <a:avLst>
                <a:gd name="adj1" fmla="val 50000"/>
                <a:gd name="adj2" fmla="val 50133"/>
              </a:avLst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ts val="2900"/>
                </a:lnSpc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2900"/>
                </a:lnSpc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2900"/>
                </a:lnSpc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2900"/>
                </a:lnSpc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2900"/>
                </a:lnSpc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9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9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9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9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2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tx2"/>
                  </a:solidFill>
                </a:rPr>
                <a:t>control</a:t>
              </a:r>
            </a:p>
          </p:txBody>
        </p:sp>
      </p:grpSp>
      <p:sp>
        <p:nvSpPr>
          <p:cNvPr id="15" name="Rectangle 95">
            <a:extLst>
              <a:ext uri="{FF2B5EF4-FFF2-40B4-BE49-F238E27FC236}">
                <a16:creationId xmlns:a16="http://schemas.microsoft.com/office/drawing/2014/main" id="{C5B81BA5-27D6-41C6-83D2-FAE2591E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5839936"/>
            <a:ext cx="5761038" cy="4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2000"/>
              </a:lnSpc>
              <a:defRPr/>
            </a:pPr>
            <a:r>
              <a:rPr lang="en-GB" sz="2800" b="1" dirty="0">
                <a:solidFill>
                  <a:srgbClr val="0548CF"/>
                </a:solidFill>
                <a:latin typeface="Symbol" pitchFamily="18" charset="2"/>
              </a:rPr>
              <a:t>De</a:t>
            </a:r>
            <a:r>
              <a:rPr lang="en-GB" sz="2800" b="1" baseline="-25000" dirty="0">
                <a:solidFill>
                  <a:srgbClr val="0548CF"/>
                </a:solidFill>
                <a:latin typeface="Arial" charset="0"/>
              </a:rPr>
              <a:t>m</a:t>
            </a:r>
            <a:r>
              <a:rPr lang="en-GB" sz="2800" b="1" dirty="0">
                <a:solidFill>
                  <a:srgbClr val="0548CF"/>
                </a:solidFill>
                <a:latin typeface="+mn-lt"/>
              </a:rPr>
              <a:t>(</a:t>
            </a:r>
            <a:r>
              <a:rPr lang="en-GB" sz="2800" b="1" dirty="0" err="1">
                <a:solidFill>
                  <a:srgbClr val="0548CF"/>
                </a:solidFill>
                <a:latin typeface="+mn-lt"/>
              </a:rPr>
              <a:t>T</a:t>
            </a:r>
            <a:r>
              <a:rPr lang="en-GB" sz="2800" b="1" baseline="-25000" dirty="0" err="1">
                <a:solidFill>
                  <a:srgbClr val="0548CF"/>
                </a:solidFill>
                <a:latin typeface="+mn-lt"/>
              </a:rPr>
              <a:t>e</a:t>
            </a:r>
            <a:r>
              <a:rPr lang="en-GB" sz="2800" b="1" dirty="0">
                <a:solidFill>
                  <a:srgbClr val="0548CF"/>
                </a:solidFill>
                <a:latin typeface="+mn-lt"/>
              </a:rPr>
              <a:t>) </a:t>
            </a:r>
            <a:r>
              <a:rPr lang="en-GB" sz="2800" b="1" dirty="0">
                <a:solidFill>
                  <a:srgbClr val="0548CF"/>
                </a:solidFill>
                <a:latin typeface="Symbol" pitchFamily="18" charset="2"/>
              </a:rPr>
              <a:t>= </a:t>
            </a:r>
            <a:r>
              <a:rPr lang="en-GB" sz="2800" b="1" dirty="0" err="1">
                <a:solidFill>
                  <a:srgbClr val="0548CF"/>
                </a:solidFill>
                <a:latin typeface="Symbol" pitchFamily="18" charset="2"/>
              </a:rPr>
              <a:t>D</a:t>
            </a:r>
            <a:r>
              <a:rPr lang="en-GB" sz="2800" b="1" dirty="0" err="1">
                <a:solidFill>
                  <a:srgbClr val="0548CF"/>
                </a:solidFill>
                <a:latin typeface="+mn-lt"/>
              </a:rPr>
              <a:t>Re</a:t>
            </a:r>
            <a:r>
              <a:rPr lang="en-GB" sz="2800" b="1" dirty="0" err="1">
                <a:solidFill>
                  <a:srgbClr val="0548CF"/>
                </a:solidFill>
                <a:latin typeface="Symbol" pitchFamily="18" charset="2"/>
              </a:rPr>
              <a:t>e</a:t>
            </a:r>
            <a:r>
              <a:rPr lang="en-GB" sz="2800" b="1" baseline="-25000" dirty="0" err="1">
                <a:solidFill>
                  <a:srgbClr val="0548CF"/>
                </a:solidFill>
                <a:latin typeface="Arial" charset="0"/>
              </a:rPr>
              <a:t>m</a:t>
            </a:r>
            <a:r>
              <a:rPr lang="en-GB" sz="2800" b="1" dirty="0">
                <a:solidFill>
                  <a:srgbClr val="0548CF"/>
                </a:solidFill>
                <a:latin typeface="Arial" charset="0"/>
              </a:rPr>
              <a:t>+ </a:t>
            </a:r>
            <a:r>
              <a:rPr lang="en-GB" sz="2800" b="1" dirty="0" err="1">
                <a:solidFill>
                  <a:srgbClr val="0548CF"/>
                </a:solidFill>
                <a:latin typeface="Symbol" pitchFamily="18" charset="2"/>
              </a:rPr>
              <a:t>D</a:t>
            </a:r>
            <a:r>
              <a:rPr lang="en-GB" sz="2800" b="1" dirty="0" err="1">
                <a:solidFill>
                  <a:srgbClr val="0548CF"/>
                </a:solidFill>
                <a:latin typeface="Arial" charset="0"/>
              </a:rPr>
              <a:t>Im</a:t>
            </a:r>
            <a:r>
              <a:rPr lang="en-GB" sz="2800" b="1" dirty="0" err="1">
                <a:solidFill>
                  <a:srgbClr val="0548CF"/>
                </a:solidFill>
                <a:latin typeface="Symbol" pitchFamily="18" charset="2"/>
              </a:rPr>
              <a:t>e</a:t>
            </a:r>
            <a:r>
              <a:rPr lang="en-GB" sz="2800" b="1" baseline="-25000" dirty="0" err="1">
                <a:solidFill>
                  <a:srgbClr val="0548CF"/>
                </a:solidFill>
                <a:latin typeface="Arial" charset="0"/>
              </a:rPr>
              <a:t>m</a:t>
            </a:r>
            <a:endParaRPr lang="en-GB" sz="2800" b="1" dirty="0">
              <a:solidFill>
                <a:srgbClr val="0548CF"/>
              </a:solidFill>
              <a:latin typeface="Arial" charset="0"/>
            </a:endParaRP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9831700C-D5FD-BB3B-29AD-6B2728ED4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998" y="6539130"/>
            <a:ext cx="7647706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                                  Laser Phot. Rev. 12, 1700082 (2018); eLight 4, 15 (2024).  </a:t>
            </a:r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CA15B5DB-7308-37AA-6DF3-E329CE50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58DDE-4E32-D010-4BDA-EF8732BED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0336"/>
            <a:ext cx="3744416" cy="3909006"/>
          </a:xfrm>
          <a:prstGeom prst="rect">
            <a:avLst/>
          </a:prstGeom>
        </p:spPr>
      </p:pic>
      <p:sp>
        <p:nvSpPr>
          <p:cNvPr id="4" name="Rectangle 86">
            <a:extLst>
              <a:ext uri="{FF2B5EF4-FFF2-40B4-BE49-F238E27FC236}">
                <a16:creationId xmlns:a16="http://schemas.microsoft.com/office/drawing/2014/main" id="{30BB3701-921C-27D0-D71B-7BD883920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2999223"/>
            <a:ext cx="2694821" cy="7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/>
              <a:t>Metal (gold)</a:t>
            </a:r>
            <a:endParaRPr lang="en-GB" altLang="en-US" sz="2400" b="1" dirty="0">
              <a:solidFill>
                <a:srgbClr val="0548CF"/>
              </a:solidFill>
            </a:endParaRPr>
          </a:p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0548CF"/>
              </a:solidFill>
            </a:endParaRPr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7C147668-C19A-40C6-BA20-0A3B9203A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52" y="4979154"/>
            <a:ext cx="7596336" cy="11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/>
              <a:t>Optical nonlinearity of an electron gas: 				           </a:t>
            </a:r>
            <a:r>
              <a:rPr lang="en-GB" altLang="en-US" sz="2400" b="1" dirty="0">
                <a:solidFill>
                  <a:srgbClr val="C00000"/>
                </a:solidFill>
              </a:rPr>
              <a:t>due to hot electrons</a:t>
            </a:r>
          </a:p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0548C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DBF97E-0CA4-32F2-F0F6-15047263C581}"/>
              </a:ext>
            </a:extLst>
          </p:cNvPr>
          <p:cNvSpPr/>
          <p:nvPr/>
        </p:nvSpPr>
        <p:spPr bwMode="auto">
          <a:xfrm>
            <a:off x="8831991" y="2881684"/>
            <a:ext cx="2746096" cy="633155"/>
          </a:xfrm>
          <a:prstGeom prst="roundRect">
            <a:avLst/>
          </a:prstGeom>
          <a:solidFill>
            <a:srgbClr val="00B0F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7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991544" y="836712"/>
            <a:ext cx="10225087" cy="877888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                                                                 Hot electrons in metals</a:t>
            </a:r>
            <a:endParaRPr lang="en-GB" dirty="0"/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CA15B5DB-7308-37AA-6DF3-E329CE50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33AD52-2A77-E4DA-0653-177B1E2EB80B}"/>
              </a:ext>
            </a:extLst>
          </p:cNvPr>
          <p:cNvGrpSpPr/>
          <p:nvPr/>
        </p:nvGrpSpPr>
        <p:grpSpPr>
          <a:xfrm>
            <a:off x="936039" y="1484784"/>
            <a:ext cx="7680241" cy="2304256"/>
            <a:chOff x="576000" y="828000"/>
            <a:chExt cx="6201360" cy="1691280"/>
          </a:xfrm>
        </p:grpSpPr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E3E7FAA9-652E-0928-A05C-86FAA3762584}"/>
                </a:ext>
              </a:extLst>
            </p:cNvPr>
            <p:cNvGrpSpPr/>
            <p:nvPr/>
          </p:nvGrpSpPr>
          <p:grpSpPr>
            <a:xfrm>
              <a:off x="848520" y="861480"/>
              <a:ext cx="5928840" cy="893160"/>
              <a:chOff x="848520" y="861480"/>
              <a:chExt cx="5928840" cy="893160"/>
            </a:xfrm>
          </p:grpSpPr>
          <p:sp>
            <p:nvSpPr>
              <p:cNvPr id="60" name="TextBox 193_ 1">
                <a:extLst>
                  <a:ext uri="{FF2B5EF4-FFF2-40B4-BE49-F238E27FC236}">
                    <a16:creationId xmlns:a16="http://schemas.microsoft.com/office/drawing/2014/main" id="{1545DDA1-BD17-C4E1-A5EF-427FA927FC66}"/>
                  </a:ext>
                </a:extLst>
              </p:cNvPr>
              <p:cNvSpPr/>
              <p:nvPr/>
            </p:nvSpPr>
            <p:spPr>
              <a:xfrm>
                <a:off x="2026080" y="861480"/>
                <a:ext cx="85716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~10 fs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61" name="TextBox 194_ 1">
                <a:extLst>
                  <a:ext uri="{FF2B5EF4-FFF2-40B4-BE49-F238E27FC236}">
                    <a16:creationId xmlns:a16="http://schemas.microsoft.com/office/drawing/2014/main" id="{D81644E6-E82B-4D6A-31EB-1F27FC8C385B}"/>
                  </a:ext>
                </a:extLst>
              </p:cNvPr>
              <p:cNvSpPr/>
              <p:nvPr/>
            </p:nvSpPr>
            <p:spPr>
              <a:xfrm>
                <a:off x="3508200" y="865080"/>
                <a:ext cx="103608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</a:t>
                </a:r>
                <a:r>
                  <a:rPr lang="tr-TR" sz="1800" b="0" strike="noStrike" spc="-1">
                    <a:solidFill>
                      <a:srgbClr val="413C3A"/>
                    </a:solidFill>
                    <a:latin typeface="Arial"/>
                  </a:rPr>
                  <a:t>5</a:t>
                </a: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00 fs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62" name="TextBox 195_ 1">
                <a:extLst>
                  <a:ext uri="{FF2B5EF4-FFF2-40B4-BE49-F238E27FC236}">
                    <a16:creationId xmlns:a16="http://schemas.microsoft.com/office/drawing/2014/main" id="{AD0ABBCE-3C09-E085-6CC0-9106C1734D58}"/>
                  </a:ext>
                </a:extLst>
              </p:cNvPr>
              <p:cNvSpPr/>
              <p:nvPr/>
            </p:nvSpPr>
            <p:spPr>
              <a:xfrm>
                <a:off x="5142240" y="861480"/>
                <a:ext cx="94860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</a:t>
                </a:r>
                <a:r>
                  <a:rPr lang="tr-TR" sz="1800" b="0" strike="noStrike" spc="-1">
                    <a:solidFill>
                      <a:srgbClr val="413C3A"/>
                    </a:solidFill>
                    <a:latin typeface="Arial"/>
                  </a:rPr>
                  <a:t>5</a:t>
                </a: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 ps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grpSp>
            <p:nvGrpSpPr>
              <p:cNvPr id="63" name="Group 196_ 1">
                <a:extLst>
                  <a:ext uri="{FF2B5EF4-FFF2-40B4-BE49-F238E27FC236}">
                    <a16:creationId xmlns:a16="http://schemas.microsoft.com/office/drawing/2014/main" id="{A6090F23-1F9B-4557-1C59-1E282F622CE0}"/>
                  </a:ext>
                </a:extLst>
              </p:cNvPr>
              <p:cNvGrpSpPr/>
              <p:nvPr/>
            </p:nvGrpSpPr>
            <p:grpSpPr>
              <a:xfrm>
                <a:off x="848520" y="1312560"/>
                <a:ext cx="5928840" cy="442080"/>
                <a:chOff x="848520" y="1312560"/>
                <a:chExt cx="5928840" cy="442080"/>
              </a:xfrm>
            </p:grpSpPr>
            <p:sp>
              <p:nvSpPr>
                <p:cNvPr id="6144" name="Straight Arrow Connector 198_ 1">
                  <a:extLst>
                    <a:ext uri="{FF2B5EF4-FFF2-40B4-BE49-F238E27FC236}">
                      <a16:creationId xmlns:a16="http://schemas.microsoft.com/office/drawing/2014/main" id="{171F01BB-4C6A-1407-D3E0-E82E09F12E6B}"/>
                    </a:ext>
                  </a:extLst>
                </p:cNvPr>
                <p:cNvSpPr/>
                <p:nvPr/>
              </p:nvSpPr>
              <p:spPr>
                <a:xfrm flipV="1">
                  <a:off x="954720" y="1660320"/>
                  <a:ext cx="5385600" cy="7560"/>
                </a:xfrm>
                <a:prstGeom prst="straightConnector1">
                  <a:avLst/>
                </a:prstGeom>
                <a:noFill/>
                <a:ln w="57240">
                  <a:solidFill>
                    <a:srgbClr val="A49C99"/>
                  </a:solidFill>
                  <a:miter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-37440" rIns="90000" bIns="-37440" anchor="t">
                  <a:noAutofit/>
                </a:bodyPr>
                <a:lstStyle/>
                <a:p>
                  <a:endParaRPr lang="en-GB" sz="18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6145" name="Oval 200_ 1">
                  <a:extLst>
                    <a:ext uri="{FF2B5EF4-FFF2-40B4-BE49-F238E27FC236}">
                      <a16:creationId xmlns:a16="http://schemas.microsoft.com/office/drawing/2014/main" id="{0B1E22FF-4152-D958-03FB-A1C6AF3650F8}"/>
                    </a:ext>
                  </a:extLst>
                </p:cNvPr>
                <p:cNvSpPr/>
                <p:nvPr/>
              </p:nvSpPr>
              <p:spPr>
                <a:xfrm>
                  <a:off x="848520" y="1562760"/>
                  <a:ext cx="211320" cy="191880"/>
                </a:xfrm>
                <a:prstGeom prst="ellipse">
                  <a:avLst/>
                </a:prstGeom>
                <a:solidFill>
                  <a:srgbClr val="808080"/>
                </a:solidFill>
                <a:ln w="12600">
                  <a:solidFill>
                    <a:srgbClr val="A49C99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6147" name="TextBox 201_ 1">
                  <a:extLst>
                    <a:ext uri="{FF2B5EF4-FFF2-40B4-BE49-F238E27FC236}">
                      <a16:creationId xmlns:a16="http://schemas.microsoft.com/office/drawing/2014/main" id="{1A9DFCF7-BFFF-39F3-E58F-168D7B1FBC1A}"/>
                    </a:ext>
                  </a:extLst>
                </p:cNvPr>
                <p:cNvSpPr/>
                <p:nvPr/>
              </p:nvSpPr>
              <p:spPr>
                <a:xfrm>
                  <a:off x="5994000" y="1312560"/>
                  <a:ext cx="78336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time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D8D90177-E80B-3523-B8CE-38884D3554F5}"/>
                </a:ext>
              </a:extLst>
            </p:cNvPr>
            <p:cNvGrpSpPr/>
            <p:nvPr/>
          </p:nvGrpSpPr>
          <p:grpSpPr>
            <a:xfrm>
              <a:off x="601200" y="1339200"/>
              <a:ext cx="680400" cy="729000"/>
              <a:chOff x="601200" y="1339200"/>
              <a:chExt cx="680400" cy="729000"/>
            </a:xfrm>
          </p:grpSpPr>
          <p:grpSp>
            <p:nvGrpSpPr>
              <p:cNvPr id="53" name="Group 4">
                <a:extLst>
                  <a:ext uri="{FF2B5EF4-FFF2-40B4-BE49-F238E27FC236}">
                    <a16:creationId xmlns:a16="http://schemas.microsoft.com/office/drawing/2014/main" id="{E101F7BD-DA9C-DF97-32A8-EC84DEDEE9B8}"/>
                  </a:ext>
                </a:extLst>
              </p:cNvPr>
              <p:cNvGrpSpPr/>
              <p:nvPr/>
            </p:nvGrpSpPr>
            <p:grpSpPr>
              <a:xfrm>
                <a:off x="601200" y="1339200"/>
                <a:ext cx="680400" cy="729000"/>
                <a:chOff x="601200" y="1339200"/>
                <a:chExt cx="680400" cy="729000"/>
              </a:xfrm>
            </p:grpSpPr>
            <p:sp>
              <p:nvSpPr>
                <p:cNvPr id="55" name="Oval 2">
                  <a:extLst>
                    <a:ext uri="{FF2B5EF4-FFF2-40B4-BE49-F238E27FC236}">
                      <a16:creationId xmlns:a16="http://schemas.microsoft.com/office/drawing/2014/main" id="{C03651FA-4A4B-1799-024C-F794D9AD5FF9}"/>
                    </a:ext>
                  </a:extLst>
                </p:cNvPr>
                <p:cNvSpPr/>
                <p:nvPr/>
              </p:nvSpPr>
              <p:spPr>
                <a:xfrm>
                  <a:off x="646200" y="191016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6" name="Oval 3">
                  <a:extLst>
                    <a:ext uri="{FF2B5EF4-FFF2-40B4-BE49-F238E27FC236}">
                      <a16:creationId xmlns:a16="http://schemas.microsoft.com/office/drawing/2014/main" id="{6EF2A5F4-906A-991F-3A0F-D1E83F4460D5}"/>
                    </a:ext>
                  </a:extLst>
                </p:cNvPr>
                <p:cNvSpPr/>
                <p:nvPr/>
              </p:nvSpPr>
              <p:spPr>
                <a:xfrm>
                  <a:off x="612720" y="135072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7" name="Oval 4">
                  <a:extLst>
                    <a:ext uri="{FF2B5EF4-FFF2-40B4-BE49-F238E27FC236}">
                      <a16:creationId xmlns:a16="http://schemas.microsoft.com/office/drawing/2014/main" id="{5C5E01E2-1CAF-9AEB-4B9E-B0E5D968DF1F}"/>
                    </a:ext>
                  </a:extLst>
                </p:cNvPr>
                <p:cNvSpPr/>
                <p:nvPr/>
              </p:nvSpPr>
              <p:spPr>
                <a:xfrm>
                  <a:off x="622800" y="135756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8" name="Oval 5">
                  <a:extLst>
                    <a:ext uri="{FF2B5EF4-FFF2-40B4-BE49-F238E27FC236}">
                      <a16:creationId xmlns:a16="http://schemas.microsoft.com/office/drawing/2014/main" id="{F7888B69-4DF1-87ED-CF52-6FF1371585A6}"/>
                    </a:ext>
                  </a:extLst>
                </p:cNvPr>
                <p:cNvSpPr/>
                <p:nvPr/>
              </p:nvSpPr>
              <p:spPr>
                <a:xfrm>
                  <a:off x="601200" y="133920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9" name="Oval 6">
                  <a:extLst>
                    <a:ext uri="{FF2B5EF4-FFF2-40B4-BE49-F238E27FC236}">
                      <a16:creationId xmlns:a16="http://schemas.microsoft.com/office/drawing/2014/main" id="{DD04E63E-949A-1F1E-17F6-D000092326E8}"/>
                    </a:ext>
                  </a:extLst>
                </p:cNvPr>
                <p:cNvSpPr/>
                <p:nvPr/>
              </p:nvSpPr>
              <p:spPr>
                <a:xfrm>
                  <a:off x="644760" y="139644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sp>
            <p:nvSpPr>
              <p:cNvPr id="54" name="Freeform 4">
                <a:extLst>
                  <a:ext uri="{FF2B5EF4-FFF2-40B4-BE49-F238E27FC236}">
                    <a16:creationId xmlns:a16="http://schemas.microsoft.com/office/drawing/2014/main" id="{CE300703-3F2D-D4EF-FDD0-46C20923CAAE}"/>
                  </a:ext>
                </a:extLst>
              </p:cNvPr>
              <p:cNvSpPr/>
              <p:nvPr/>
            </p:nvSpPr>
            <p:spPr>
              <a:xfrm rot="17622000" flipH="1">
                <a:off x="744120" y="1430280"/>
                <a:ext cx="160920" cy="297720"/>
              </a:xfrm>
              <a:custGeom>
                <a:avLst/>
                <a:gdLst>
                  <a:gd name="textAreaLeft" fmla="*/ -360 w 160920"/>
                  <a:gd name="textAreaRight" fmla="*/ 160920 w 160920"/>
                  <a:gd name="textAreaTop" fmla="*/ 0 h 297720"/>
                  <a:gd name="textAreaBottom" fmla="*/ 298080 h 297720"/>
                </a:gdLst>
                <a:ahLst/>
                <a:cxnLst/>
                <a:rect l="textAreaLeft" t="textAreaTop" r="textAreaRight" b="textAreaBottom"/>
                <a:pathLst>
                  <a:path w="406784" h="704747">
                    <a:moveTo>
                      <a:pt x="0" y="0"/>
                    </a:moveTo>
                    <a:cubicBezTo>
                      <a:pt x="97247" y="150846"/>
                      <a:pt x="-27197" y="190766"/>
                      <a:pt x="13084" y="230613"/>
                    </a:cubicBezTo>
                    <a:cubicBezTo>
                      <a:pt x="53365" y="270460"/>
                      <a:pt x="218401" y="205213"/>
                      <a:pt x="241684" y="239080"/>
                    </a:cubicBezTo>
                    <a:cubicBezTo>
                      <a:pt x="264967" y="272947"/>
                      <a:pt x="135851" y="402769"/>
                      <a:pt x="152784" y="433813"/>
                    </a:cubicBezTo>
                    <a:cubicBezTo>
                      <a:pt x="169717" y="464857"/>
                      <a:pt x="314356" y="409825"/>
                      <a:pt x="343284" y="425347"/>
                    </a:cubicBezTo>
                    <a:cubicBezTo>
                      <a:pt x="372212" y="440869"/>
                      <a:pt x="329172" y="500136"/>
                      <a:pt x="326350" y="526947"/>
                    </a:cubicBezTo>
                    <a:cubicBezTo>
                      <a:pt x="323528" y="553758"/>
                      <a:pt x="312944" y="556580"/>
                      <a:pt x="326350" y="586213"/>
                    </a:cubicBezTo>
                    <a:cubicBezTo>
                      <a:pt x="339756" y="615846"/>
                      <a:pt x="406784" y="704747"/>
                      <a:pt x="406784" y="704747"/>
                    </a:cubicBezTo>
                  </a:path>
                </a:pathLst>
              </a:custGeom>
              <a:noFill/>
              <a:ln w="19080">
                <a:solidFill>
                  <a:srgbClr val="FF0000"/>
                </a:solidFill>
                <a:miter/>
                <a:tailEnd type="stealth" w="lg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5844DD0D-9F44-3E97-0AF3-9D85EC812C3B}"/>
                </a:ext>
              </a:extLst>
            </p:cNvPr>
            <p:cNvGrpSpPr/>
            <p:nvPr/>
          </p:nvGrpSpPr>
          <p:grpSpPr>
            <a:xfrm>
              <a:off x="2212200" y="1340640"/>
              <a:ext cx="738720" cy="729000"/>
              <a:chOff x="2212200" y="1340640"/>
              <a:chExt cx="738720" cy="729000"/>
            </a:xfrm>
          </p:grpSpPr>
          <p:grpSp>
            <p:nvGrpSpPr>
              <p:cNvPr id="41" name="Group 69_ 1">
                <a:extLst>
                  <a:ext uri="{FF2B5EF4-FFF2-40B4-BE49-F238E27FC236}">
                    <a16:creationId xmlns:a16="http://schemas.microsoft.com/office/drawing/2014/main" id="{E7E9D68F-FBD9-EC3E-CD32-9EEF139FA04B}"/>
                  </a:ext>
                </a:extLst>
              </p:cNvPr>
              <p:cNvGrpSpPr/>
              <p:nvPr/>
            </p:nvGrpSpPr>
            <p:grpSpPr>
              <a:xfrm>
                <a:off x="2212200" y="1340640"/>
                <a:ext cx="680400" cy="729000"/>
                <a:chOff x="2212200" y="1340640"/>
                <a:chExt cx="680400" cy="729000"/>
              </a:xfrm>
            </p:grpSpPr>
            <p:sp>
              <p:nvSpPr>
                <p:cNvPr id="48" name="Oval 70_ 1">
                  <a:extLst>
                    <a:ext uri="{FF2B5EF4-FFF2-40B4-BE49-F238E27FC236}">
                      <a16:creationId xmlns:a16="http://schemas.microsoft.com/office/drawing/2014/main" id="{0BEE9F3C-CCA8-42CD-1A22-0DE1F59A5389}"/>
                    </a:ext>
                  </a:extLst>
                </p:cNvPr>
                <p:cNvSpPr/>
                <p:nvPr/>
              </p:nvSpPr>
              <p:spPr>
                <a:xfrm>
                  <a:off x="2257560" y="191160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9" name="Oval 71_ 1">
                  <a:extLst>
                    <a:ext uri="{FF2B5EF4-FFF2-40B4-BE49-F238E27FC236}">
                      <a16:creationId xmlns:a16="http://schemas.microsoft.com/office/drawing/2014/main" id="{5CDD2B77-F2A7-8CE5-2932-6E9AFC4B252A}"/>
                    </a:ext>
                  </a:extLst>
                </p:cNvPr>
                <p:cNvSpPr/>
                <p:nvPr/>
              </p:nvSpPr>
              <p:spPr>
                <a:xfrm>
                  <a:off x="2224080" y="135252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0" name="Oval 72_ 1">
                  <a:extLst>
                    <a:ext uri="{FF2B5EF4-FFF2-40B4-BE49-F238E27FC236}">
                      <a16:creationId xmlns:a16="http://schemas.microsoft.com/office/drawing/2014/main" id="{6D29AA25-0F61-DF7B-6A52-0ED37BC6B051}"/>
                    </a:ext>
                  </a:extLst>
                </p:cNvPr>
                <p:cNvSpPr/>
                <p:nvPr/>
              </p:nvSpPr>
              <p:spPr>
                <a:xfrm>
                  <a:off x="2234160" y="135936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1" name="Oval 73_ 1">
                  <a:extLst>
                    <a:ext uri="{FF2B5EF4-FFF2-40B4-BE49-F238E27FC236}">
                      <a16:creationId xmlns:a16="http://schemas.microsoft.com/office/drawing/2014/main" id="{8B7D935C-4EDC-30DE-25BB-D6758E1BF906}"/>
                    </a:ext>
                  </a:extLst>
                </p:cNvPr>
                <p:cNvSpPr/>
                <p:nvPr/>
              </p:nvSpPr>
              <p:spPr>
                <a:xfrm>
                  <a:off x="2212200" y="134064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2" name="Oval 74_ 1">
                  <a:extLst>
                    <a:ext uri="{FF2B5EF4-FFF2-40B4-BE49-F238E27FC236}">
                      <a16:creationId xmlns:a16="http://schemas.microsoft.com/office/drawing/2014/main" id="{8C30A7FF-E856-9C07-DA45-3392EFD29EBC}"/>
                    </a:ext>
                  </a:extLst>
                </p:cNvPr>
                <p:cNvSpPr/>
                <p:nvPr/>
              </p:nvSpPr>
              <p:spPr>
                <a:xfrm>
                  <a:off x="2255760" y="139788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2" name="Group 11">
                <a:extLst>
                  <a:ext uri="{FF2B5EF4-FFF2-40B4-BE49-F238E27FC236}">
                    <a16:creationId xmlns:a16="http://schemas.microsoft.com/office/drawing/2014/main" id="{11A7EA6A-C663-2EA3-A044-178F48B293C7}"/>
                  </a:ext>
                </a:extLst>
              </p:cNvPr>
              <p:cNvGrpSpPr/>
              <p:nvPr/>
            </p:nvGrpSpPr>
            <p:grpSpPr>
              <a:xfrm>
                <a:off x="2426760" y="1400040"/>
                <a:ext cx="524160" cy="615600"/>
                <a:chOff x="2426760" y="1400040"/>
                <a:chExt cx="524160" cy="615600"/>
              </a:xfrm>
            </p:grpSpPr>
            <p:sp>
              <p:nvSpPr>
                <p:cNvPr id="43" name="Oval 7">
                  <a:extLst>
                    <a:ext uri="{FF2B5EF4-FFF2-40B4-BE49-F238E27FC236}">
                      <a16:creationId xmlns:a16="http://schemas.microsoft.com/office/drawing/2014/main" id="{EB678D05-E0E4-3B47-5CB0-206533578FFF}"/>
                    </a:ext>
                  </a:extLst>
                </p:cNvPr>
                <p:cNvSpPr/>
                <p:nvPr/>
              </p:nvSpPr>
              <p:spPr>
                <a:xfrm>
                  <a:off x="2426760" y="1429560"/>
                  <a:ext cx="101880" cy="101880"/>
                </a:xfrm>
                <a:prstGeom prst="ellipse">
                  <a:avLst/>
                </a:prstGeom>
                <a:solidFill>
                  <a:srgbClr val="413C3A"/>
                </a:solidFill>
                <a:ln w="12600">
                  <a:solidFill>
                    <a:srgbClr val="302C2A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27360" rIns="90000" bIns="2736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4" name="Oval 8">
                  <a:extLst>
                    <a:ext uri="{FF2B5EF4-FFF2-40B4-BE49-F238E27FC236}">
                      <a16:creationId xmlns:a16="http://schemas.microsoft.com/office/drawing/2014/main" id="{0420545A-5408-0735-DF6D-FA0296F4DD53}"/>
                    </a:ext>
                  </a:extLst>
                </p:cNvPr>
                <p:cNvSpPr/>
                <p:nvPr/>
              </p:nvSpPr>
              <p:spPr>
                <a:xfrm>
                  <a:off x="2426760" y="1833120"/>
                  <a:ext cx="101880" cy="101880"/>
                </a:xfrm>
                <a:prstGeom prst="ellipse">
                  <a:avLst/>
                </a:prstGeom>
                <a:solidFill>
                  <a:srgbClr val="FFFFFF"/>
                </a:solidFill>
                <a:ln w="12600">
                  <a:solidFill>
                    <a:srgbClr val="302C2A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27360" rIns="90000" bIns="2736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5" name="Straight Arrow Connector 3">
                  <a:extLst>
                    <a:ext uri="{FF2B5EF4-FFF2-40B4-BE49-F238E27FC236}">
                      <a16:creationId xmlns:a16="http://schemas.microsoft.com/office/drawing/2014/main" id="{125CA4D6-12F5-6154-BF5E-852B750B84D7}"/>
                    </a:ext>
                  </a:extLst>
                </p:cNvPr>
                <p:cNvSpPr/>
                <p:nvPr/>
              </p:nvSpPr>
              <p:spPr>
                <a:xfrm>
                  <a:off x="2477880" y="1531440"/>
                  <a:ext cx="360" cy="300960"/>
                </a:xfrm>
                <a:prstGeom prst="straightConnector1">
                  <a:avLst/>
                </a:prstGeom>
                <a:noFill/>
                <a:ln w="38160">
                  <a:solidFill>
                    <a:srgbClr val="413C3A"/>
                  </a:solidFill>
                  <a:miter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endParaRPr lang="en-GB" sz="18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6" name="TextBox 6">
                  <a:extLst>
                    <a:ext uri="{FF2B5EF4-FFF2-40B4-BE49-F238E27FC236}">
                      <a16:creationId xmlns:a16="http://schemas.microsoft.com/office/drawing/2014/main" id="{E1734CC8-EA46-61E6-AC61-B20DF7D7A9FF}"/>
                    </a:ext>
                  </a:extLst>
                </p:cNvPr>
                <p:cNvSpPr/>
                <p:nvPr/>
              </p:nvSpPr>
              <p:spPr>
                <a:xfrm>
                  <a:off x="2523240" y="1400040"/>
                  <a:ext cx="36504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e</a:t>
                  </a:r>
                  <a:r>
                    <a:rPr lang="en-US" sz="1500" b="0" strike="noStrike" spc="-1" baseline="30000">
                      <a:solidFill>
                        <a:srgbClr val="413C3A"/>
                      </a:solidFill>
                      <a:latin typeface="Arial"/>
                    </a:rPr>
                    <a:t>-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7" name="TextBox 13">
                  <a:extLst>
                    <a:ext uri="{FF2B5EF4-FFF2-40B4-BE49-F238E27FC236}">
                      <a16:creationId xmlns:a16="http://schemas.microsoft.com/office/drawing/2014/main" id="{B478DFC0-0340-ED97-3078-A60B593FDD8F}"/>
                    </a:ext>
                  </a:extLst>
                </p:cNvPr>
                <p:cNvSpPr/>
                <p:nvPr/>
              </p:nvSpPr>
              <p:spPr>
                <a:xfrm>
                  <a:off x="2535120" y="1696680"/>
                  <a:ext cx="41580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h</a:t>
                  </a:r>
                  <a:r>
                    <a:rPr lang="en-US" sz="1500" b="0" strike="noStrike" spc="-1" baseline="30000">
                      <a:solidFill>
                        <a:srgbClr val="413C3A"/>
                      </a:solidFill>
                      <a:latin typeface="Arial"/>
                    </a:rPr>
                    <a:t>+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37D7432F-32F3-D85D-5800-03E2EF4561EC}"/>
                </a:ext>
              </a:extLst>
            </p:cNvPr>
            <p:cNvGrpSpPr/>
            <p:nvPr/>
          </p:nvGrpSpPr>
          <p:grpSpPr>
            <a:xfrm>
              <a:off x="3766680" y="1336680"/>
              <a:ext cx="680400" cy="728640"/>
              <a:chOff x="3766680" y="1336680"/>
              <a:chExt cx="680400" cy="728640"/>
            </a:xfrm>
          </p:grpSpPr>
          <p:grpSp>
            <p:nvGrpSpPr>
              <p:cNvPr id="29" name="Group 69_ 2">
                <a:extLst>
                  <a:ext uri="{FF2B5EF4-FFF2-40B4-BE49-F238E27FC236}">
                    <a16:creationId xmlns:a16="http://schemas.microsoft.com/office/drawing/2014/main" id="{724E7378-2727-7212-036C-A35F1C99F88A}"/>
                  </a:ext>
                </a:extLst>
              </p:cNvPr>
              <p:cNvGrpSpPr/>
              <p:nvPr/>
            </p:nvGrpSpPr>
            <p:grpSpPr>
              <a:xfrm>
                <a:off x="3766680" y="1336680"/>
                <a:ext cx="680400" cy="728640"/>
                <a:chOff x="3766680" y="1336680"/>
                <a:chExt cx="680400" cy="728640"/>
              </a:xfrm>
            </p:grpSpPr>
            <p:sp>
              <p:nvSpPr>
                <p:cNvPr id="36" name="Oval 70_ 2">
                  <a:extLst>
                    <a:ext uri="{FF2B5EF4-FFF2-40B4-BE49-F238E27FC236}">
                      <a16:creationId xmlns:a16="http://schemas.microsoft.com/office/drawing/2014/main" id="{97EF8896-0F22-B11A-7F2A-E10BEF10DC86}"/>
                    </a:ext>
                  </a:extLst>
                </p:cNvPr>
                <p:cNvSpPr/>
                <p:nvPr/>
              </p:nvSpPr>
              <p:spPr>
                <a:xfrm>
                  <a:off x="3812040" y="190728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7" name="Oval 71_ 2">
                  <a:extLst>
                    <a:ext uri="{FF2B5EF4-FFF2-40B4-BE49-F238E27FC236}">
                      <a16:creationId xmlns:a16="http://schemas.microsoft.com/office/drawing/2014/main" id="{7CB0BA71-7D0E-2BC2-8532-87BEEAA1E3A6}"/>
                    </a:ext>
                  </a:extLst>
                </p:cNvPr>
                <p:cNvSpPr/>
                <p:nvPr/>
              </p:nvSpPr>
              <p:spPr>
                <a:xfrm>
                  <a:off x="3778560" y="134820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8" name="Oval 72_ 2">
                  <a:extLst>
                    <a:ext uri="{FF2B5EF4-FFF2-40B4-BE49-F238E27FC236}">
                      <a16:creationId xmlns:a16="http://schemas.microsoft.com/office/drawing/2014/main" id="{C1C0686C-1852-8E3F-9548-57A038F7721B}"/>
                    </a:ext>
                  </a:extLst>
                </p:cNvPr>
                <p:cNvSpPr/>
                <p:nvPr/>
              </p:nvSpPr>
              <p:spPr>
                <a:xfrm>
                  <a:off x="3788640" y="135504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9" name="Oval 73_ 2">
                  <a:extLst>
                    <a:ext uri="{FF2B5EF4-FFF2-40B4-BE49-F238E27FC236}">
                      <a16:creationId xmlns:a16="http://schemas.microsoft.com/office/drawing/2014/main" id="{9F3C6459-FCAE-1742-D0A0-C988B3F5DA2E}"/>
                    </a:ext>
                  </a:extLst>
                </p:cNvPr>
                <p:cNvSpPr/>
                <p:nvPr/>
              </p:nvSpPr>
              <p:spPr>
                <a:xfrm>
                  <a:off x="3766680" y="133668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0" name="Oval 74_ 2">
                  <a:extLst>
                    <a:ext uri="{FF2B5EF4-FFF2-40B4-BE49-F238E27FC236}">
                      <a16:creationId xmlns:a16="http://schemas.microsoft.com/office/drawing/2014/main" id="{7EDE91A8-BAFC-EEA5-A094-DE1354FAF7C8}"/>
                    </a:ext>
                  </a:extLst>
                </p:cNvPr>
                <p:cNvSpPr/>
                <p:nvPr/>
              </p:nvSpPr>
              <p:spPr>
                <a:xfrm>
                  <a:off x="3810240" y="139392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sp>
            <p:nvSpPr>
              <p:cNvPr id="30" name="Oval 9">
                <a:extLst>
                  <a:ext uri="{FF2B5EF4-FFF2-40B4-BE49-F238E27FC236}">
                    <a16:creationId xmlns:a16="http://schemas.microsoft.com/office/drawing/2014/main" id="{751D1129-AB05-60E6-E7D9-8F0B5F80A766}"/>
                  </a:ext>
                </a:extLst>
              </p:cNvPr>
              <p:cNvSpPr/>
              <p:nvPr/>
            </p:nvSpPr>
            <p:spPr>
              <a:xfrm>
                <a:off x="3981240" y="142524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1" name="Straight Arrow Connector 9">
                <a:extLst>
                  <a:ext uri="{FF2B5EF4-FFF2-40B4-BE49-F238E27FC236}">
                    <a16:creationId xmlns:a16="http://schemas.microsoft.com/office/drawing/2014/main" id="{4E9AA871-9A96-9A2A-7180-EEFFABD695A4}"/>
                  </a:ext>
                </a:extLst>
              </p:cNvPr>
              <p:cNvSpPr/>
              <p:nvPr/>
            </p:nvSpPr>
            <p:spPr>
              <a:xfrm>
                <a:off x="4055040" y="1494360"/>
                <a:ext cx="228600" cy="8856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3560" rIns="90000" bIns="4356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2" name="Oval 10">
                <a:extLst>
                  <a:ext uri="{FF2B5EF4-FFF2-40B4-BE49-F238E27FC236}">
                    <a16:creationId xmlns:a16="http://schemas.microsoft.com/office/drawing/2014/main" id="{A7B29988-F952-F0F7-4E39-1553EB1EF026}"/>
                  </a:ext>
                </a:extLst>
              </p:cNvPr>
              <p:cNvSpPr/>
              <p:nvPr/>
            </p:nvSpPr>
            <p:spPr>
              <a:xfrm>
                <a:off x="4123080" y="177228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3" name="Straight Arrow Connector 10">
                <a:extLst>
                  <a:ext uri="{FF2B5EF4-FFF2-40B4-BE49-F238E27FC236}">
                    <a16:creationId xmlns:a16="http://schemas.microsoft.com/office/drawing/2014/main" id="{34D575AA-AF92-2FA9-5AE9-09711C61B0DF}"/>
                  </a:ext>
                </a:extLst>
              </p:cNvPr>
              <p:cNvSpPr/>
              <p:nvPr/>
            </p:nvSpPr>
            <p:spPr>
              <a:xfrm flipV="1">
                <a:off x="4167000" y="1597680"/>
                <a:ext cx="176400" cy="21492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ECB8F9C0-AD90-9013-74B7-4287C7AA2A30}"/>
                  </a:ext>
                </a:extLst>
              </p:cNvPr>
              <p:cNvSpPr/>
              <p:nvPr/>
            </p:nvSpPr>
            <p:spPr>
              <a:xfrm>
                <a:off x="4037400" y="161100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5" name="Straight Arrow Connector 11">
                <a:extLst>
                  <a:ext uri="{FF2B5EF4-FFF2-40B4-BE49-F238E27FC236}">
                    <a16:creationId xmlns:a16="http://schemas.microsoft.com/office/drawing/2014/main" id="{B9220D05-2C10-9944-2101-4E80020F905A}"/>
                  </a:ext>
                </a:extLst>
              </p:cNvPr>
              <p:cNvSpPr/>
              <p:nvPr/>
            </p:nvSpPr>
            <p:spPr>
              <a:xfrm flipH="1">
                <a:off x="3850920" y="1665720"/>
                <a:ext cx="268200" cy="6372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18720" rIns="90000" bIns="1872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grpSp>
          <p:nvGrpSpPr>
            <p:cNvPr id="17" name="Group 69_ 3">
              <a:extLst>
                <a:ext uri="{FF2B5EF4-FFF2-40B4-BE49-F238E27FC236}">
                  <a16:creationId xmlns:a16="http://schemas.microsoft.com/office/drawing/2014/main" id="{16561F43-7FE3-7AD7-26B0-BA3CEF88638E}"/>
                </a:ext>
              </a:extLst>
            </p:cNvPr>
            <p:cNvGrpSpPr/>
            <p:nvPr/>
          </p:nvGrpSpPr>
          <p:grpSpPr>
            <a:xfrm>
              <a:off x="5304600" y="1344960"/>
              <a:ext cx="680400" cy="729000"/>
              <a:chOff x="5304600" y="1344960"/>
              <a:chExt cx="680400" cy="729000"/>
            </a:xfrm>
          </p:grpSpPr>
          <p:sp>
            <p:nvSpPr>
              <p:cNvPr id="24" name="Oval 70_ 3">
                <a:extLst>
                  <a:ext uri="{FF2B5EF4-FFF2-40B4-BE49-F238E27FC236}">
                    <a16:creationId xmlns:a16="http://schemas.microsoft.com/office/drawing/2014/main" id="{1293BAC4-16E2-430E-9EBF-B5EE7B111B9C}"/>
                  </a:ext>
                </a:extLst>
              </p:cNvPr>
              <p:cNvSpPr/>
              <p:nvPr/>
            </p:nvSpPr>
            <p:spPr>
              <a:xfrm>
                <a:off x="5349960" y="1915920"/>
                <a:ext cx="599760" cy="158040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rect">
                  <a:fillToRect l="50000" t="50000" r="50000" b="50000"/>
                </a:path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5" name="Oval 71_ 3">
                <a:extLst>
                  <a:ext uri="{FF2B5EF4-FFF2-40B4-BE49-F238E27FC236}">
                    <a16:creationId xmlns:a16="http://schemas.microsoft.com/office/drawing/2014/main" id="{9FEDDC42-1BAC-03D6-6B20-2322E3D70AB0}"/>
                  </a:ext>
                </a:extLst>
              </p:cNvPr>
              <p:cNvSpPr/>
              <p:nvPr/>
            </p:nvSpPr>
            <p:spPr>
              <a:xfrm>
                <a:off x="5316480" y="1356840"/>
                <a:ext cx="653400" cy="64296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765E00"/>
                  </a:gs>
                </a:gsLst>
                <a:lin ang="8100000"/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6" name="Oval 72_ 3">
                <a:extLst>
                  <a:ext uri="{FF2B5EF4-FFF2-40B4-BE49-F238E27FC236}">
                    <a16:creationId xmlns:a16="http://schemas.microsoft.com/office/drawing/2014/main" id="{40B0676D-AE1D-BC1F-5AD2-C5412948195A}"/>
                  </a:ext>
                </a:extLst>
              </p:cNvPr>
              <p:cNvSpPr/>
              <p:nvPr/>
            </p:nvSpPr>
            <p:spPr>
              <a:xfrm>
                <a:off x="5326560" y="1363680"/>
                <a:ext cx="650160" cy="639720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10800000"/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7" name="Oval 73_ 3">
                <a:extLst>
                  <a:ext uri="{FF2B5EF4-FFF2-40B4-BE49-F238E27FC236}">
                    <a16:creationId xmlns:a16="http://schemas.microsoft.com/office/drawing/2014/main" id="{24FCE25A-83D7-38F5-EAFB-ACCF151AFB5F}"/>
                  </a:ext>
                </a:extLst>
              </p:cNvPr>
              <p:cNvSpPr/>
              <p:nvPr/>
            </p:nvSpPr>
            <p:spPr>
              <a:xfrm>
                <a:off x="5304600" y="1344960"/>
                <a:ext cx="680400" cy="666360"/>
              </a:xfrm>
              <a:prstGeom prst="ellipse">
                <a:avLst/>
              </a:prstGeom>
              <a:solidFill>
                <a:srgbClr val="EA000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8" name="Oval 74_ 3">
                <a:extLst>
                  <a:ext uri="{FF2B5EF4-FFF2-40B4-BE49-F238E27FC236}">
                    <a16:creationId xmlns:a16="http://schemas.microsoft.com/office/drawing/2014/main" id="{78DF5E23-04EC-7D88-6A62-32A63E75D6E0}"/>
                  </a:ext>
                </a:extLst>
              </p:cNvPr>
              <p:cNvSpPr/>
              <p:nvPr/>
            </p:nvSpPr>
            <p:spPr>
              <a:xfrm>
                <a:off x="5348160" y="1402560"/>
                <a:ext cx="341640" cy="3398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path path="rect">
                  <a:fillToRect l="50000" t="50000" r="50000" b="50000"/>
                </a:path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03202AE-D228-F6F7-1F93-210F7571F5EA}"/>
                </a:ext>
              </a:extLst>
            </p:cNvPr>
            <p:cNvSpPr/>
            <p:nvPr/>
          </p:nvSpPr>
          <p:spPr>
            <a:xfrm>
              <a:off x="576000" y="828000"/>
              <a:ext cx="8499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413C3A"/>
                  </a:solidFill>
                  <a:latin typeface="Arial"/>
                </a:rPr>
                <a:t>0 s</a:t>
              </a:r>
              <a:endParaRPr lang="en-GB" sz="18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19" name="Arrow: Curved Right 1">
              <a:extLst>
                <a:ext uri="{FF2B5EF4-FFF2-40B4-BE49-F238E27FC236}">
                  <a16:creationId xmlns:a16="http://schemas.microsoft.com/office/drawing/2014/main" id="{6B66C93B-0D3A-4709-D18A-862240B81FAF}"/>
                </a:ext>
              </a:extLst>
            </p:cNvPr>
            <p:cNvSpPr/>
            <p:nvPr/>
          </p:nvSpPr>
          <p:spPr>
            <a:xfrm rot="16200000">
              <a:off x="3192840" y="1361520"/>
              <a:ext cx="205560" cy="1575000"/>
            </a:xfrm>
            <a:prstGeom prst="curvedRightArrow">
              <a:avLst>
                <a:gd name="adj1" fmla="val 61245"/>
                <a:gd name="adj2" fmla="val 165914"/>
                <a:gd name="adj3" fmla="val 25000"/>
              </a:avLst>
            </a:prstGeom>
            <a:solidFill>
              <a:srgbClr val="E30613"/>
            </a:solidFill>
            <a:ln w="12600">
              <a:solidFill>
                <a:srgbClr val="A7040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FFFFFF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FFFFFF"/>
                  </a:solidFill>
                  <a:latin typeface="Arial"/>
                </a:rPr>
                <a:t>-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AF6C1F48-CD29-2A0A-8904-D766B7A83D1D}"/>
                </a:ext>
              </a:extLst>
            </p:cNvPr>
            <p:cNvSpPr/>
            <p:nvPr/>
          </p:nvSpPr>
          <p:spPr>
            <a:xfrm>
              <a:off x="2750040" y="2215440"/>
              <a:ext cx="127188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413C3A"/>
                  </a:solidFill>
                  <a:latin typeface="Arial"/>
                </a:rPr>
                <a:t>e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-</a:t>
              </a:r>
              <a:r>
                <a:rPr lang="en-US" sz="1400" b="0" strike="noStrike" spc="-1">
                  <a:solidFill>
                    <a:srgbClr val="413C3A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scattering</a:t>
              </a:r>
              <a:r>
                <a:rPr lang="tr-TR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87C4DB2-1BB9-5397-118A-31E65FC73FB6}"/>
                </a:ext>
              </a:extLst>
            </p:cNvPr>
            <p:cNvSpPr/>
            <p:nvPr/>
          </p:nvSpPr>
          <p:spPr>
            <a:xfrm>
              <a:off x="4355280" y="2212920"/>
              <a:ext cx="137124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e-ph</a:t>
              </a:r>
              <a:r>
                <a:rPr lang="en-US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scattering</a:t>
              </a:r>
              <a:r>
                <a:rPr lang="tr-TR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3" name="Arrow: Curved Right 2">
              <a:extLst>
                <a:ext uri="{FF2B5EF4-FFF2-40B4-BE49-F238E27FC236}">
                  <a16:creationId xmlns:a16="http://schemas.microsoft.com/office/drawing/2014/main" id="{58699695-6C5B-64FE-1B8F-E99D4DFE9A94}"/>
                </a:ext>
              </a:extLst>
            </p:cNvPr>
            <p:cNvSpPr/>
            <p:nvPr/>
          </p:nvSpPr>
          <p:spPr>
            <a:xfrm rot="16200000">
              <a:off x="4833360" y="1287720"/>
              <a:ext cx="205560" cy="1715400"/>
            </a:xfrm>
            <a:prstGeom prst="curvedRightArrow">
              <a:avLst>
                <a:gd name="adj1" fmla="val 61245"/>
                <a:gd name="adj2" fmla="val 165914"/>
                <a:gd name="adj3" fmla="val 25000"/>
              </a:avLst>
            </a:prstGeom>
            <a:solidFill>
              <a:srgbClr val="E30613"/>
            </a:solidFill>
            <a:ln w="12600">
              <a:solidFill>
                <a:srgbClr val="A7040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FFFFFF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FFFFFF"/>
                  </a:solidFill>
                  <a:latin typeface="Arial"/>
                </a:rPr>
                <a:t>-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</p:grpSp>
      <p:pic>
        <p:nvPicPr>
          <p:cNvPr id="6150" name="Picture 6149">
            <a:extLst>
              <a:ext uri="{FF2B5EF4-FFF2-40B4-BE49-F238E27FC236}">
                <a16:creationId xmlns:a16="http://schemas.microsoft.com/office/drawing/2014/main" id="{FA601655-86B7-D7B1-2093-E413C0A8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3" y="3762936"/>
            <a:ext cx="8442577" cy="3022651"/>
          </a:xfrm>
          <a:prstGeom prst="rect">
            <a:avLst/>
          </a:prstGeom>
        </p:spPr>
      </p:pic>
      <p:pic>
        <p:nvPicPr>
          <p:cNvPr id="6152" name="Picture 6151">
            <a:extLst>
              <a:ext uri="{FF2B5EF4-FFF2-40B4-BE49-F238E27FC236}">
                <a16:creationId xmlns:a16="http://schemas.microsoft.com/office/drawing/2014/main" id="{FAB6B9B0-9786-2C8A-9B06-D2B5AE0F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329" y="2471928"/>
            <a:ext cx="3741054" cy="1398606"/>
          </a:xfrm>
          <a:prstGeom prst="rect">
            <a:avLst/>
          </a:prstGeom>
        </p:spPr>
      </p:pic>
      <p:sp>
        <p:nvSpPr>
          <p:cNvPr id="6153" name="Rectangle 86">
            <a:extLst>
              <a:ext uri="{FF2B5EF4-FFF2-40B4-BE49-F238E27FC236}">
                <a16:creationId xmlns:a16="http://schemas.microsoft.com/office/drawing/2014/main" id="{95A3A01D-5CDF-F629-99B0-CD8463590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991" y="5034667"/>
            <a:ext cx="3687381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C00000"/>
                </a:solidFill>
              </a:rPr>
              <a:t>Material platform choice </a:t>
            </a:r>
          </a:p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C00000"/>
                </a:solidFill>
              </a:rPr>
              <a:t>Nanostructure geometry</a:t>
            </a:r>
          </a:p>
        </p:txBody>
      </p:sp>
      <p:sp>
        <p:nvSpPr>
          <p:cNvPr id="5" name="Text Box 50">
            <a:extLst>
              <a:ext uri="{FF2B5EF4-FFF2-40B4-BE49-F238E27FC236}">
                <a16:creationId xmlns:a16="http://schemas.microsoft.com/office/drawing/2014/main" id="{34729CEA-66E3-E95D-2757-5468234A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998" y="6539130"/>
            <a:ext cx="7647706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                                                                                                eLight 4, 15 (2024).  </a:t>
            </a:r>
          </a:p>
        </p:txBody>
      </p:sp>
    </p:spTree>
    <p:extLst>
      <p:ext uri="{BB962C8B-B14F-4D97-AF65-F5344CB8AC3E}">
        <p14:creationId xmlns:p14="http://schemas.microsoft.com/office/powerpoint/2010/main" val="3320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991544" y="836712"/>
            <a:ext cx="10225087" cy="877888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                                                                 Hot electrons in metals</a:t>
            </a:r>
            <a:endParaRPr lang="en-GB" dirty="0"/>
          </a:p>
        </p:txBody>
      </p:sp>
      <p:pic>
        <p:nvPicPr>
          <p:cNvPr id="3" name="Picture 7" descr="KCL_noUoL_A4_40mm_white.png">
            <a:extLst>
              <a:ext uri="{FF2B5EF4-FFF2-40B4-BE49-F238E27FC236}">
                <a16:creationId xmlns:a16="http://schemas.microsoft.com/office/drawing/2014/main" id="{CA15B5DB-7308-37AA-6DF3-E329CE50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33AD52-2A77-E4DA-0653-177B1E2EB80B}"/>
              </a:ext>
            </a:extLst>
          </p:cNvPr>
          <p:cNvGrpSpPr/>
          <p:nvPr/>
        </p:nvGrpSpPr>
        <p:grpSpPr>
          <a:xfrm>
            <a:off x="936039" y="1484784"/>
            <a:ext cx="7680241" cy="2304256"/>
            <a:chOff x="576000" y="828000"/>
            <a:chExt cx="6201360" cy="1691280"/>
          </a:xfrm>
        </p:grpSpPr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E3E7FAA9-652E-0928-A05C-86FAA3762584}"/>
                </a:ext>
              </a:extLst>
            </p:cNvPr>
            <p:cNvGrpSpPr/>
            <p:nvPr/>
          </p:nvGrpSpPr>
          <p:grpSpPr>
            <a:xfrm>
              <a:off x="848520" y="861480"/>
              <a:ext cx="5928840" cy="893160"/>
              <a:chOff x="848520" y="861480"/>
              <a:chExt cx="5928840" cy="893160"/>
            </a:xfrm>
          </p:grpSpPr>
          <p:sp>
            <p:nvSpPr>
              <p:cNvPr id="60" name="TextBox 193_ 1">
                <a:extLst>
                  <a:ext uri="{FF2B5EF4-FFF2-40B4-BE49-F238E27FC236}">
                    <a16:creationId xmlns:a16="http://schemas.microsoft.com/office/drawing/2014/main" id="{1545DDA1-BD17-C4E1-A5EF-427FA927FC66}"/>
                  </a:ext>
                </a:extLst>
              </p:cNvPr>
              <p:cNvSpPr/>
              <p:nvPr/>
            </p:nvSpPr>
            <p:spPr>
              <a:xfrm>
                <a:off x="2026080" y="861480"/>
                <a:ext cx="85716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~10 fs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61" name="TextBox 194_ 1">
                <a:extLst>
                  <a:ext uri="{FF2B5EF4-FFF2-40B4-BE49-F238E27FC236}">
                    <a16:creationId xmlns:a16="http://schemas.microsoft.com/office/drawing/2014/main" id="{D81644E6-E82B-4D6A-31EB-1F27FC8C385B}"/>
                  </a:ext>
                </a:extLst>
              </p:cNvPr>
              <p:cNvSpPr/>
              <p:nvPr/>
            </p:nvSpPr>
            <p:spPr>
              <a:xfrm>
                <a:off x="3508200" y="865080"/>
                <a:ext cx="103608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</a:t>
                </a:r>
                <a:r>
                  <a:rPr lang="tr-TR" sz="1800" b="0" strike="noStrike" spc="-1">
                    <a:solidFill>
                      <a:srgbClr val="413C3A"/>
                    </a:solidFill>
                    <a:latin typeface="Arial"/>
                  </a:rPr>
                  <a:t>5</a:t>
                </a: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00 fs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62" name="TextBox 195_ 1">
                <a:extLst>
                  <a:ext uri="{FF2B5EF4-FFF2-40B4-BE49-F238E27FC236}">
                    <a16:creationId xmlns:a16="http://schemas.microsoft.com/office/drawing/2014/main" id="{AD0ABBCE-3C09-E085-6CC0-9106C1734D58}"/>
                  </a:ext>
                </a:extLst>
              </p:cNvPr>
              <p:cNvSpPr/>
              <p:nvPr/>
            </p:nvSpPr>
            <p:spPr>
              <a:xfrm>
                <a:off x="5142240" y="861480"/>
                <a:ext cx="94860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~</a:t>
                </a:r>
                <a:r>
                  <a:rPr lang="tr-TR" sz="1800" b="0" strike="noStrike" spc="-1">
                    <a:solidFill>
                      <a:srgbClr val="413C3A"/>
                    </a:solidFill>
                    <a:latin typeface="Arial"/>
                  </a:rPr>
                  <a:t>5</a:t>
                </a:r>
                <a:r>
                  <a:rPr lang="en-US" sz="1800" b="0" strike="noStrike" spc="-1">
                    <a:solidFill>
                      <a:srgbClr val="413C3A"/>
                    </a:solidFill>
                    <a:latin typeface="Arial"/>
                  </a:rPr>
                  <a:t> ps</a:t>
                </a:r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grpSp>
            <p:nvGrpSpPr>
              <p:cNvPr id="63" name="Group 196_ 1">
                <a:extLst>
                  <a:ext uri="{FF2B5EF4-FFF2-40B4-BE49-F238E27FC236}">
                    <a16:creationId xmlns:a16="http://schemas.microsoft.com/office/drawing/2014/main" id="{A6090F23-1F9B-4557-1C59-1E282F622CE0}"/>
                  </a:ext>
                </a:extLst>
              </p:cNvPr>
              <p:cNvGrpSpPr/>
              <p:nvPr/>
            </p:nvGrpSpPr>
            <p:grpSpPr>
              <a:xfrm>
                <a:off x="848520" y="1312560"/>
                <a:ext cx="5928840" cy="442080"/>
                <a:chOff x="848520" y="1312560"/>
                <a:chExt cx="5928840" cy="442080"/>
              </a:xfrm>
            </p:grpSpPr>
            <p:sp>
              <p:nvSpPr>
                <p:cNvPr id="6144" name="Straight Arrow Connector 198_ 1">
                  <a:extLst>
                    <a:ext uri="{FF2B5EF4-FFF2-40B4-BE49-F238E27FC236}">
                      <a16:creationId xmlns:a16="http://schemas.microsoft.com/office/drawing/2014/main" id="{171F01BB-4C6A-1407-D3E0-E82E09F12E6B}"/>
                    </a:ext>
                  </a:extLst>
                </p:cNvPr>
                <p:cNvSpPr/>
                <p:nvPr/>
              </p:nvSpPr>
              <p:spPr>
                <a:xfrm flipV="1">
                  <a:off x="954720" y="1660320"/>
                  <a:ext cx="5385600" cy="7560"/>
                </a:xfrm>
                <a:prstGeom prst="straightConnector1">
                  <a:avLst/>
                </a:prstGeom>
                <a:noFill/>
                <a:ln w="57240">
                  <a:solidFill>
                    <a:srgbClr val="A49C99"/>
                  </a:solidFill>
                  <a:miter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-37440" rIns="90000" bIns="-37440" anchor="t">
                  <a:noAutofit/>
                </a:bodyPr>
                <a:lstStyle/>
                <a:p>
                  <a:endParaRPr lang="en-GB" sz="18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6145" name="Oval 200_ 1">
                  <a:extLst>
                    <a:ext uri="{FF2B5EF4-FFF2-40B4-BE49-F238E27FC236}">
                      <a16:creationId xmlns:a16="http://schemas.microsoft.com/office/drawing/2014/main" id="{0B1E22FF-4152-D958-03FB-A1C6AF3650F8}"/>
                    </a:ext>
                  </a:extLst>
                </p:cNvPr>
                <p:cNvSpPr/>
                <p:nvPr/>
              </p:nvSpPr>
              <p:spPr>
                <a:xfrm>
                  <a:off x="848520" y="1562760"/>
                  <a:ext cx="211320" cy="191880"/>
                </a:xfrm>
                <a:prstGeom prst="ellipse">
                  <a:avLst/>
                </a:prstGeom>
                <a:solidFill>
                  <a:srgbClr val="808080"/>
                </a:solidFill>
                <a:ln w="12600">
                  <a:solidFill>
                    <a:srgbClr val="A49C99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6147" name="TextBox 201_ 1">
                  <a:extLst>
                    <a:ext uri="{FF2B5EF4-FFF2-40B4-BE49-F238E27FC236}">
                      <a16:creationId xmlns:a16="http://schemas.microsoft.com/office/drawing/2014/main" id="{1A9DFCF7-BFFF-39F3-E58F-168D7B1FBC1A}"/>
                    </a:ext>
                  </a:extLst>
                </p:cNvPr>
                <p:cNvSpPr/>
                <p:nvPr/>
              </p:nvSpPr>
              <p:spPr>
                <a:xfrm>
                  <a:off x="5994000" y="1312560"/>
                  <a:ext cx="78336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time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D8D90177-E80B-3523-B8CE-38884D3554F5}"/>
                </a:ext>
              </a:extLst>
            </p:cNvPr>
            <p:cNvGrpSpPr/>
            <p:nvPr/>
          </p:nvGrpSpPr>
          <p:grpSpPr>
            <a:xfrm>
              <a:off x="601200" y="1339200"/>
              <a:ext cx="680400" cy="729000"/>
              <a:chOff x="601200" y="1339200"/>
              <a:chExt cx="680400" cy="729000"/>
            </a:xfrm>
          </p:grpSpPr>
          <p:grpSp>
            <p:nvGrpSpPr>
              <p:cNvPr id="53" name="Group 4">
                <a:extLst>
                  <a:ext uri="{FF2B5EF4-FFF2-40B4-BE49-F238E27FC236}">
                    <a16:creationId xmlns:a16="http://schemas.microsoft.com/office/drawing/2014/main" id="{E101F7BD-DA9C-DF97-32A8-EC84DEDEE9B8}"/>
                  </a:ext>
                </a:extLst>
              </p:cNvPr>
              <p:cNvGrpSpPr/>
              <p:nvPr/>
            </p:nvGrpSpPr>
            <p:grpSpPr>
              <a:xfrm>
                <a:off x="601200" y="1339200"/>
                <a:ext cx="680400" cy="729000"/>
                <a:chOff x="601200" y="1339200"/>
                <a:chExt cx="680400" cy="729000"/>
              </a:xfrm>
            </p:grpSpPr>
            <p:sp>
              <p:nvSpPr>
                <p:cNvPr id="55" name="Oval 2">
                  <a:extLst>
                    <a:ext uri="{FF2B5EF4-FFF2-40B4-BE49-F238E27FC236}">
                      <a16:creationId xmlns:a16="http://schemas.microsoft.com/office/drawing/2014/main" id="{C03651FA-4A4B-1799-024C-F794D9AD5FF9}"/>
                    </a:ext>
                  </a:extLst>
                </p:cNvPr>
                <p:cNvSpPr/>
                <p:nvPr/>
              </p:nvSpPr>
              <p:spPr>
                <a:xfrm>
                  <a:off x="646200" y="191016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6" name="Oval 3">
                  <a:extLst>
                    <a:ext uri="{FF2B5EF4-FFF2-40B4-BE49-F238E27FC236}">
                      <a16:creationId xmlns:a16="http://schemas.microsoft.com/office/drawing/2014/main" id="{6EF2A5F4-906A-991F-3A0F-D1E83F4460D5}"/>
                    </a:ext>
                  </a:extLst>
                </p:cNvPr>
                <p:cNvSpPr/>
                <p:nvPr/>
              </p:nvSpPr>
              <p:spPr>
                <a:xfrm>
                  <a:off x="612720" y="135072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7" name="Oval 4">
                  <a:extLst>
                    <a:ext uri="{FF2B5EF4-FFF2-40B4-BE49-F238E27FC236}">
                      <a16:creationId xmlns:a16="http://schemas.microsoft.com/office/drawing/2014/main" id="{5C5E01E2-1CAF-9AEB-4B9E-B0E5D968DF1F}"/>
                    </a:ext>
                  </a:extLst>
                </p:cNvPr>
                <p:cNvSpPr/>
                <p:nvPr/>
              </p:nvSpPr>
              <p:spPr>
                <a:xfrm>
                  <a:off x="622800" y="135756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8" name="Oval 5">
                  <a:extLst>
                    <a:ext uri="{FF2B5EF4-FFF2-40B4-BE49-F238E27FC236}">
                      <a16:creationId xmlns:a16="http://schemas.microsoft.com/office/drawing/2014/main" id="{F7888B69-4DF1-87ED-CF52-6FF1371585A6}"/>
                    </a:ext>
                  </a:extLst>
                </p:cNvPr>
                <p:cNvSpPr/>
                <p:nvPr/>
              </p:nvSpPr>
              <p:spPr>
                <a:xfrm>
                  <a:off x="601200" y="133920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9" name="Oval 6">
                  <a:extLst>
                    <a:ext uri="{FF2B5EF4-FFF2-40B4-BE49-F238E27FC236}">
                      <a16:creationId xmlns:a16="http://schemas.microsoft.com/office/drawing/2014/main" id="{DD04E63E-949A-1F1E-17F6-D000092326E8}"/>
                    </a:ext>
                  </a:extLst>
                </p:cNvPr>
                <p:cNvSpPr/>
                <p:nvPr/>
              </p:nvSpPr>
              <p:spPr>
                <a:xfrm>
                  <a:off x="644760" y="139644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sp>
            <p:nvSpPr>
              <p:cNvPr id="54" name="Freeform 4">
                <a:extLst>
                  <a:ext uri="{FF2B5EF4-FFF2-40B4-BE49-F238E27FC236}">
                    <a16:creationId xmlns:a16="http://schemas.microsoft.com/office/drawing/2014/main" id="{CE300703-3F2D-D4EF-FDD0-46C20923CAAE}"/>
                  </a:ext>
                </a:extLst>
              </p:cNvPr>
              <p:cNvSpPr/>
              <p:nvPr/>
            </p:nvSpPr>
            <p:spPr>
              <a:xfrm rot="17622000" flipH="1">
                <a:off x="744120" y="1430280"/>
                <a:ext cx="160920" cy="297720"/>
              </a:xfrm>
              <a:custGeom>
                <a:avLst/>
                <a:gdLst>
                  <a:gd name="textAreaLeft" fmla="*/ -360 w 160920"/>
                  <a:gd name="textAreaRight" fmla="*/ 160920 w 160920"/>
                  <a:gd name="textAreaTop" fmla="*/ 0 h 297720"/>
                  <a:gd name="textAreaBottom" fmla="*/ 298080 h 297720"/>
                </a:gdLst>
                <a:ahLst/>
                <a:cxnLst/>
                <a:rect l="textAreaLeft" t="textAreaTop" r="textAreaRight" b="textAreaBottom"/>
                <a:pathLst>
                  <a:path w="406784" h="704747">
                    <a:moveTo>
                      <a:pt x="0" y="0"/>
                    </a:moveTo>
                    <a:cubicBezTo>
                      <a:pt x="97247" y="150846"/>
                      <a:pt x="-27197" y="190766"/>
                      <a:pt x="13084" y="230613"/>
                    </a:cubicBezTo>
                    <a:cubicBezTo>
                      <a:pt x="53365" y="270460"/>
                      <a:pt x="218401" y="205213"/>
                      <a:pt x="241684" y="239080"/>
                    </a:cubicBezTo>
                    <a:cubicBezTo>
                      <a:pt x="264967" y="272947"/>
                      <a:pt x="135851" y="402769"/>
                      <a:pt x="152784" y="433813"/>
                    </a:cubicBezTo>
                    <a:cubicBezTo>
                      <a:pt x="169717" y="464857"/>
                      <a:pt x="314356" y="409825"/>
                      <a:pt x="343284" y="425347"/>
                    </a:cubicBezTo>
                    <a:cubicBezTo>
                      <a:pt x="372212" y="440869"/>
                      <a:pt x="329172" y="500136"/>
                      <a:pt x="326350" y="526947"/>
                    </a:cubicBezTo>
                    <a:cubicBezTo>
                      <a:pt x="323528" y="553758"/>
                      <a:pt x="312944" y="556580"/>
                      <a:pt x="326350" y="586213"/>
                    </a:cubicBezTo>
                    <a:cubicBezTo>
                      <a:pt x="339756" y="615846"/>
                      <a:pt x="406784" y="704747"/>
                      <a:pt x="406784" y="704747"/>
                    </a:cubicBezTo>
                  </a:path>
                </a:pathLst>
              </a:custGeom>
              <a:noFill/>
              <a:ln w="19080">
                <a:solidFill>
                  <a:srgbClr val="FF0000"/>
                </a:solidFill>
                <a:miter/>
                <a:tailEnd type="stealth" w="lg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5844DD0D-9F44-3E97-0AF3-9D85EC812C3B}"/>
                </a:ext>
              </a:extLst>
            </p:cNvPr>
            <p:cNvGrpSpPr/>
            <p:nvPr/>
          </p:nvGrpSpPr>
          <p:grpSpPr>
            <a:xfrm>
              <a:off x="2212200" y="1340640"/>
              <a:ext cx="738720" cy="729000"/>
              <a:chOff x="2212200" y="1340640"/>
              <a:chExt cx="738720" cy="729000"/>
            </a:xfrm>
          </p:grpSpPr>
          <p:grpSp>
            <p:nvGrpSpPr>
              <p:cNvPr id="41" name="Group 69_ 1">
                <a:extLst>
                  <a:ext uri="{FF2B5EF4-FFF2-40B4-BE49-F238E27FC236}">
                    <a16:creationId xmlns:a16="http://schemas.microsoft.com/office/drawing/2014/main" id="{E7E9D68F-FBD9-EC3E-CD32-9EEF139FA04B}"/>
                  </a:ext>
                </a:extLst>
              </p:cNvPr>
              <p:cNvGrpSpPr/>
              <p:nvPr/>
            </p:nvGrpSpPr>
            <p:grpSpPr>
              <a:xfrm>
                <a:off x="2212200" y="1340640"/>
                <a:ext cx="680400" cy="729000"/>
                <a:chOff x="2212200" y="1340640"/>
                <a:chExt cx="680400" cy="729000"/>
              </a:xfrm>
            </p:grpSpPr>
            <p:sp>
              <p:nvSpPr>
                <p:cNvPr id="48" name="Oval 70_ 1">
                  <a:extLst>
                    <a:ext uri="{FF2B5EF4-FFF2-40B4-BE49-F238E27FC236}">
                      <a16:creationId xmlns:a16="http://schemas.microsoft.com/office/drawing/2014/main" id="{0BEE9F3C-CCA8-42CD-1A22-0DE1F59A5389}"/>
                    </a:ext>
                  </a:extLst>
                </p:cNvPr>
                <p:cNvSpPr/>
                <p:nvPr/>
              </p:nvSpPr>
              <p:spPr>
                <a:xfrm>
                  <a:off x="2257560" y="191160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9" name="Oval 71_ 1">
                  <a:extLst>
                    <a:ext uri="{FF2B5EF4-FFF2-40B4-BE49-F238E27FC236}">
                      <a16:creationId xmlns:a16="http://schemas.microsoft.com/office/drawing/2014/main" id="{5CDD2B77-F2A7-8CE5-2932-6E9AFC4B252A}"/>
                    </a:ext>
                  </a:extLst>
                </p:cNvPr>
                <p:cNvSpPr/>
                <p:nvPr/>
              </p:nvSpPr>
              <p:spPr>
                <a:xfrm>
                  <a:off x="2224080" y="135252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0" name="Oval 72_ 1">
                  <a:extLst>
                    <a:ext uri="{FF2B5EF4-FFF2-40B4-BE49-F238E27FC236}">
                      <a16:creationId xmlns:a16="http://schemas.microsoft.com/office/drawing/2014/main" id="{6D29AA25-0F61-DF7B-6A52-0ED37BC6B051}"/>
                    </a:ext>
                  </a:extLst>
                </p:cNvPr>
                <p:cNvSpPr/>
                <p:nvPr/>
              </p:nvSpPr>
              <p:spPr>
                <a:xfrm>
                  <a:off x="2234160" y="135936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1" name="Oval 73_ 1">
                  <a:extLst>
                    <a:ext uri="{FF2B5EF4-FFF2-40B4-BE49-F238E27FC236}">
                      <a16:creationId xmlns:a16="http://schemas.microsoft.com/office/drawing/2014/main" id="{8B7D935C-4EDC-30DE-25BB-D6758E1BF906}"/>
                    </a:ext>
                  </a:extLst>
                </p:cNvPr>
                <p:cNvSpPr/>
                <p:nvPr/>
              </p:nvSpPr>
              <p:spPr>
                <a:xfrm>
                  <a:off x="2212200" y="134064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52" name="Oval 74_ 1">
                  <a:extLst>
                    <a:ext uri="{FF2B5EF4-FFF2-40B4-BE49-F238E27FC236}">
                      <a16:creationId xmlns:a16="http://schemas.microsoft.com/office/drawing/2014/main" id="{8C30A7FF-E856-9C07-DA45-3392EFD29EBC}"/>
                    </a:ext>
                  </a:extLst>
                </p:cNvPr>
                <p:cNvSpPr/>
                <p:nvPr/>
              </p:nvSpPr>
              <p:spPr>
                <a:xfrm>
                  <a:off x="2255760" y="139788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2" name="Group 11">
                <a:extLst>
                  <a:ext uri="{FF2B5EF4-FFF2-40B4-BE49-F238E27FC236}">
                    <a16:creationId xmlns:a16="http://schemas.microsoft.com/office/drawing/2014/main" id="{11A7EA6A-C663-2EA3-A044-178F48B293C7}"/>
                  </a:ext>
                </a:extLst>
              </p:cNvPr>
              <p:cNvGrpSpPr/>
              <p:nvPr/>
            </p:nvGrpSpPr>
            <p:grpSpPr>
              <a:xfrm>
                <a:off x="2426760" y="1400040"/>
                <a:ext cx="524160" cy="615600"/>
                <a:chOff x="2426760" y="1400040"/>
                <a:chExt cx="524160" cy="615600"/>
              </a:xfrm>
            </p:grpSpPr>
            <p:sp>
              <p:nvSpPr>
                <p:cNvPr id="43" name="Oval 7">
                  <a:extLst>
                    <a:ext uri="{FF2B5EF4-FFF2-40B4-BE49-F238E27FC236}">
                      <a16:creationId xmlns:a16="http://schemas.microsoft.com/office/drawing/2014/main" id="{EB678D05-E0E4-3B47-5CB0-206533578FFF}"/>
                    </a:ext>
                  </a:extLst>
                </p:cNvPr>
                <p:cNvSpPr/>
                <p:nvPr/>
              </p:nvSpPr>
              <p:spPr>
                <a:xfrm>
                  <a:off x="2426760" y="1429560"/>
                  <a:ext cx="101880" cy="101880"/>
                </a:xfrm>
                <a:prstGeom prst="ellipse">
                  <a:avLst/>
                </a:prstGeom>
                <a:solidFill>
                  <a:srgbClr val="413C3A"/>
                </a:solidFill>
                <a:ln w="12600">
                  <a:solidFill>
                    <a:srgbClr val="302C2A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27360" rIns="90000" bIns="2736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4" name="Oval 8">
                  <a:extLst>
                    <a:ext uri="{FF2B5EF4-FFF2-40B4-BE49-F238E27FC236}">
                      <a16:creationId xmlns:a16="http://schemas.microsoft.com/office/drawing/2014/main" id="{0420545A-5408-0735-DF6D-FA0296F4DD53}"/>
                    </a:ext>
                  </a:extLst>
                </p:cNvPr>
                <p:cNvSpPr/>
                <p:nvPr/>
              </p:nvSpPr>
              <p:spPr>
                <a:xfrm>
                  <a:off x="2426760" y="1833120"/>
                  <a:ext cx="101880" cy="101880"/>
                </a:xfrm>
                <a:prstGeom prst="ellipse">
                  <a:avLst/>
                </a:prstGeom>
                <a:solidFill>
                  <a:srgbClr val="FFFFFF"/>
                </a:solidFill>
                <a:ln w="12600">
                  <a:solidFill>
                    <a:srgbClr val="302C2A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27360" rIns="90000" bIns="2736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5" name="Straight Arrow Connector 3">
                  <a:extLst>
                    <a:ext uri="{FF2B5EF4-FFF2-40B4-BE49-F238E27FC236}">
                      <a16:creationId xmlns:a16="http://schemas.microsoft.com/office/drawing/2014/main" id="{125CA4D6-12F5-6154-BF5E-852B750B84D7}"/>
                    </a:ext>
                  </a:extLst>
                </p:cNvPr>
                <p:cNvSpPr/>
                <p:nvPr/>
              </p:nvSpPr>
              <p:spPr>
                <a:xfrm>
                  <a:off x="2477880" y="1531440"/>
                  <a:ext cx="360" cy="300960"/>
                </a:xfrm>
                <a:prstGeom prst="straightConnector1">
                  <a:avLst/>
                </a:prstGeom>
                <a:noFill/>
                <a:ln w="38160">
                  <a:solidFill>
                    <a:srgbClr val="413C3A"/>
                  </a:solidFill>
                  <a:miter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endParaRPr lang="en-GB" sz="18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6" name="TextBox 6">
                  <a:extLst>
                    <a:ext uri="{FF2B5EF4-FFF2-40B4-BE49-F238E27FC236}">
                      <a16:creationId xmlns:a16="http://schemas.microsoft.com/office/drawing/2014/main" id="{E1734CC8-EA46-61E6-AC61-B20DF7D7A9FF}"/>
                    </a:ext>
                  </a:extLst>
                </p:cNvPr>
                <p:cNvSpPr/>
                <p:nvPr/>
              </p:nvSpPr>
              <p:spPr>
                <a:xfrm>
                  <a:off x="2523240" y="1400040"/>
                  <a:ext cx="36504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e</a:t>
                  </a:r>
                  <a:r>
                    <a:rPr lang="en-US" sz="1500" b="0" strike="noStrike" spc="-1" baseline="30000">
                      <a:solidFill>
                        <a:srgbClr val="413C3A"/>
                      </a:solidFill>
                      <a:latin typeface="Arial"/>
                    </a:rPr>
                    <a:t>-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7" name="TextBox 13">
                  <a:extLst>
                    <a:ext uri="{FF2B5EF4-FFF2-40B4-BE49-F238E27FC236}">
                      <a16:creationId xmlns:a16="http://schemas.microsoft.com/office/drawing/2014/main" id="{B478DFC0-0340-ED97-3078-A60B593FDD8F}"/>
                    </a:ext>
                  </a:extLst>
                </p:cNvPr>
                <p:cNvSpPr/>
                <p:nvPr/>
              </p:nvSpPr>
              <p:spPr>
                <a:xfrm>
                  <a:off x="2535120" y="1696680"/>
                  <a:ext cx="415800" cy="318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500" b="0" strike="noStrike" spc="-1">
                      <a:solidFill>
                        <a:srgbClr val="413C3A"/>
                      </a:solidFill>
                      <a:latin typeface="Arial"/>
                    </a:rPr>
                    <a:t>h</a:t>
                  </a:r>
                  <a:r>
                    <a:rPr lang="en-US" sz="1500" b="0" strike="noStrike" spc="-1" baseline="30000">
                      <a:solidFill>
                        <a:srgbClr val="413C3A"/>
                      </a:solidFill>
                      <a:latin typeface="Arial"/>
                    </a:rPr>
                    <a:t>+</a:t>
                  </a:r>
                  <a:endParaRPr lang="en-GB" sz="150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37D7432F-32F3-D85D-5800-03E2EF4561EC}"/>
                </a:ext>
              </a:extLst>
            </p:cNvPr>
            <p:cNvGrpSpPr/>
            <p:nvPr/>
          </p:nvGrpSpPr>
          <p:grpSpPr>
            <a:xfrm>
              <a:off x="3766680" y="1336680"/>
              <a:ext cx="680400" cy="728640"/>
              <a:chOff x="3766680" y="1336680"/>
              <a:chExt cx="680400" cy="728640"/>
            </a:xfrm>
          </p:grpSpPr>
          <p:grpSp>
            <p:nvGrpSpPr>
              <p:cNvPr id="29" name="Group 69_ 2">
                <a:extLst>
                  <a:ext uri="{FF2B5EF4-FFF2-40B4-BE49-F238E27FC236}">
                    <a16:creationId xmlns:a16="http://schemas.microsoft.com/office/drawing/2014/main" id="{724E7378-2727-7212-036C-A35F1C99F88A}"/>
                  </a:ext>
                </a:extLst>
              </p:cNvPr>
              <p:cNvGrpSpPr/>
              <p:nvPr/>
            </p:nvGrpSpPr>
            <p:grpSpPr>
              <a:xfrm>
                <a:off x="3766680" y="1336680"/>
                <a:ext cx="680400" cy="728640"/>
                <a:chOff x="3766680" y="1336680"/>
                <a:chExt cx="680400" cy="728640"/>
              </a:xfrm>
            </p:grpSpPr>
            <p:sp>
              <p:nvSpPr>
                <p:cNvPr id="36" name="Oval 70_ 2">
                  <a:extLst>
                    <a:ext uri="{FF2B5EF4-FFF2-40B4-BE49-F238E27FC236}">
                      <a16:creationId xmlns:a16="http://schemas.microsoft.com/office/drawing/2014/main" id="{97EF8896-0F22-B11A-7F2A-E10BEF10DC86}"/>
                    </a:ext>
                  </a:extLst>
                </p:cNvPr>
                <p:cNvSpPr/>
                <p:nvPr/>
              </p:nvSpPr>
              <p:spPr>
                <a:xfrm>
                  <a:off x="3812040" y="1907280"/>
                  <a:ext cx="599760" cy="158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7" name="Oval 71_ 2">
                  <a:extLst>
                    <a:ext uri="{FF2B5EF4-FFF2-40B4-BE49-F238E27FC236}">
                      <a16:creationId xmlns:a16="http://schemas.microsoft.com/office/drawing/2014/main" id="{7CB0BA71-7D0E-2BC2-8532-87BEEAA1E3A6}"/>
                    </a:ext>
                  </a:extLst>
                </p:cNvPr>
                <p:cNvSpPr/>
                <p:nvPr/>
              </p:nvSpPr>
              <p:spPr>
                <a:xfrm>
                  <a:off x="3778560" y="1348200"/>
                  <a:ext cx="653400" cy="6429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81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8" name="Oval 72_ 2">
                  <a:extLst>
                    <a:ext uri="{FF2B5EF4-FFF2-40B4-BE49-F238E27FC236}">
                      <a16:creationId xmlns:a16="http://schemas.microsoft.com/office/drawing/2014/main" id="{C1C0686C-1852-8E3F-9548-57A038F7721B}"/>
                    </a:ext>
                  </a:extLst>
                </p:cNvPr>
                <p:cNvSpPr/>
                <p:nvPr/>
              </p:nvSpPr>
              <p:spPr>
                <a:xfrm>
                  <a:off x="3788640" y="1355040"/>
                  <a:ext cx="650160" cy="63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30196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1080000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39" name="Oval 73_ 2">
                  <a:extLst>
                    <a:ext uri="{FF2B5EF4-FFF2-40B4-BE49-F238E27FC236}">
                      <a16:creationId xmlns:a16="http://schemas.microsoft.com/office/drawing/2014/main" id="{9F3C6459-FCAE-1742-D0A0-C988B3F5DA2E}"/>
                    </a:ext>
                  </a:extLst>
                </p:cNvPr>
                <p:cNvSpPr/>
                <p:nvPr/>
              </p:nvSpPr>
              <p:spPr>
                <a:xfrm>
                  <a:off x="3766680" y="1336680"/>
                  <a:ext cx="680400" cy="666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>
                        <a:alpha val="70196"/>
                      </a:srgbClr>
                    </a:gs>
                    <a:gs pos="100000">
                      <a:srgbClr val="765E00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  <p:sp>
              <p:nvSpPr>
                <p:cNvPr id="40" name="Oval 74_ 2">
                  <a:extLst>
                    <a:ext uri="{FF2B5EF4-FFF2-40B4-BE49-F238E27FC236}">
                      <a16:creationId xmlns:a16="http://schemas.microsoft.com/office/drawing/2014/main" id="{7EDE91A8-BAFC-EEA5-A094-DE1354FAF7C8}"/>
                    </a:ext>
                  </a:extLst>
                </p:cNvPr>
                <p:cNvSpPr/>
                <p:nvPr/>
              </p:nvSpPr>
              <p:spPr>
                <a:xfrm>
                  <a:off x="3810240" y="1393920"/>
                  <a:ext cx="341640" cy="339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767676">
                        <a:alpha val="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rot="5400000" wrap="none" lIns="90000" tIns="45000" rIns="90000" bIns="45000" anchor="ctr">
                  <a:noAutofit/>
                </a:bodyPr>
                <a:lstStyle/>
                <a:p>
                  <a:endParaRPr lang="en-GB" sz="1350" b="0" strike="noStrike" spc="-1">
                    <a:solidFill>
                      <a:srgbClr val="003333"/>
                    </a:solidFill>
                    <a:latin typeface="Arial"/>
                  </a:endParaRPr>
                </a:p>
              </p:txBody>
            </p:sp>
          </p:grpSp>
          <p:sp>
            <p:nvSpPr>
              <p:cNvPr id="30" name="Oval 9">
                <a:extLst>
                  <a:ext uri="{FF2B5EF4-FFF2-40B4-BE49-F238E27FC236}">
                    <a16:creationId xmlns:a16="http://schemas.microsoft.com/office/drawing/2014/main" id="{751D1129-AB05-60E6-E7D9-8F0B5F80A766}"/>
                  </a:ext>
                </a:extLst>
              </p:cNvPr>
              <p:cNvSpPr/>
              <p:nvPr/>
            </p:nvSpPr>
            <p:spPr>
              <a:xfrm>
                <a:off x="3981240" y="142524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1" name="Straight Arrow Connector 9">
                <a:extLst>
                  <a:ext uri="{FF2B5EF4-FFF2-40B4-BE49-F238E27FC236}">
                    <a16:creationId xmlns:a16="http://schemas.microsoft.com/office/drawing/2014/main" id="{4E9AA871-9A96-9A2A-7180-EEFFABD695A4}"/>
                  </a:ext>
                </a:extLst>
              </p:cNvPr>
              <p:cNvSpPr/>
              <p:nvPr/>
            </p:nvSpPr>
            <p:spPr>
              <a:xfrm>
                <a:off x="4055040" y="1494360"/>
                <a:ext cx="228600" cy="8856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3560" rIns="90000" bIns="4356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2" name="Oval 10">
                <a:extLst>
                  <a:ext uri="{FF2B5EF4-FFF2-40B4-BE49-F238E27FC236}">
                    <a16:creationId xmlns:a16="http://schemas.microsoft.com/office/drawing/2014/main" id="{A7B29988-F952-F0F7-4E39-1553EB1EF026}"/>
                  </a:ext>
                </a:extLst>
              </p:cNvPr>
              <p:cNvSpPr/>
              <p:nvPr/>
            </p:nvSpPr>
            <p:spPr>
              <a:xfrm>
                <a:off x="4123080" y="177228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3" name="Straight Arrow Connector 10">
                <a:extLst>
                  <a:ext uri="{FF2B5EF4-FFF2-40B4-BE49-F238E27FC236}">
                    <a16:creationId xmlns:a16="http://schemas.microsoft.com/office/drawing/2014/main" id="{34D575AA-AF92-2FA9-5AE9-09711C61B0DF}"/>
                  </a:ext>
                </a:extLst>
              </p:cNvPr>
              <p:cNvSpPr/>
              <p:nvPr/>
            </p:nvSpPr>
            <p:spPr>
              <a:xfrm flipV="1">
                <a:off x="4167000" y="1597680"/>
                <a:ext cx="176400" cy="21492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ECB8F9C0-AD90-9013-74B7-4287C7AA2A30}"/>
                  </a:ext>
                </a:extLst>
              </p:cNvPr>
              <p:cNvSpPr/>
              <p:nvPr/>
            </p:nvSpPr>
            <p:spPr>
              <a:xfrm>
                <a:off x="4037400" y="1611000"/>
                <a:ext cx="101880" cy="101880"/>
              </a:xfrm>
              <a:prstGeom prst="ellipse">
                <a:avLst/>
              </a:prstGeom>
              <a:solidFill>
                <a:srgbClr val="413C3A"/>
              </a:solidFill>
              <a:ln w="12600">
                <a:solidFill>
                  <a:srgbClr val="302C2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360" rIns="90000" bIns="2736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35" name="Straight Arrow Connector 11">
                <a:extLst>
                  <a:ext uri="{FF2B5EF4-FFF2-40B4-BE49-F238E27FC236}">
                    <a16:creationId xmlns:a16="http://schemas.microsoft.com/office/drawing/2014/main" id="{B9220D05-2C10-9944-2101-4E80020F905A}"/>
                  </a:ext>
                </a:extLst>
              </p:cNvPr>
              <p:cNvSpPr/>
              <p:nvPr/>
            </p:nvSpPr>
            <p:spPr>
              <a:xfrm flipH="1">
                <a:off x="3850920" y="1665720"/>
                <a:ext cx="268200" cy="63720"/>
              </a:xfrm>
              <a:prstGeom prst="straightConnector1">
                <a:avLst/>
              </a:prstGeom>
              <a:noFill/>
              <a:ln w="38160">
                <a:solidFill>
                  <a:srgbClr val="413C3A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18720" rIns="90000" bIns="18720" anchor="t">
                <a:noAutofit/>
              </a:bodyPr>
              <a:lstStyle/>
              <a:p>
                <a:endParaRPr lang="en-GB" sz="180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grpSp>
          <p:nvGrpSpPr>
            <p:cNvPr id="17" name="Group 69_ 3">
              <a:extLst>
                <a:ext uri="{FF2B5EF4-FFF2-40B4-BE49-F238E27FC236}">
                  <a16:creationId xmlns:a16="http://schemas.microsoft.com/office/drawing/2014/main" id="{16561F43-7FE3-7AD7-26B0-BA3CEF88638E}"/>
                </a:ext>
              </a:extLst>
            </p:cNvPr>
            <p:cNvGrpSpPr/>
            <p:nvPr/>
          </p:nvGrpSpPr>
          <p:grpSpPr>
            <a:xfrm>
              <a:off x="5304600" y="1344960"/>
              <a:ext cx="680400" cy="729000"/>
              <a:chOff x="5304600" y="1344960"/>
              <a:chExt cx="680400" cy="729000"/>
            </a:xfrm>
          </p:grpSpPr>
          <p:sp>
            <p:nvSpPr>
              <p:cNvPr id="24" name="Oval 70_ 3">
                <a:extLst>
                  <a:ext uri="{FF2B5EF4-FFF2-40B4-BE49-F238E27FC236}">
                    <a16:creationId xmlns:a16="http://schemas.microsoft.com/office/drawing/2014/main" id="{1293BAC4-16E2-430E-9EBF-B5EE7B111B9C}"/>
                  </a:ext>
                </a:extLst>
              </p:cNvPr>
              <p:cNvSpPr/>
              <p:nvPr/>
            </p:nvSpPr>
            <p:spPr>
              <a:xfrm>
                <a:off x="5349960" y="1915920"/>
                <a:ext cx="599760" cy="158040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rect">
                  <a:fillToRect l="50000" t="50000" r="50000" b="50000"/>
                </a:path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5" name="Oval 71_ 3">
                <a:extLst>
                  <a:ext uri="{FF2B5EF4-FFF2-40B4-BE49-F238E27FC236}">
                    <a16:creationId xmlns:a16="http://schemas.microsoft.com/office/drawing/2014/main" id="{9FEDDC42-1BAC-03D6-6B20-2322E3D70AB0}"/>
                  </a:ext>
                </a:extLst>
              </p:cNvPr>
              <p:cNvSpPr/>
              <p:nvPr/>
            </p:nvSpPr>
            <p:spPr>
              <a:xfrm>
                <a:off x="5316480" y="1356840"/>
                <a:ext cx="653400" cy="64296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765E00"/>
                  </a:gs>
                </a:gsLst>
                <a:lin ang="8100000"/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6" name="Oval 72_ 3">
                <a:extLst>
                  <a:ext uri="{FF2B5EF4-FFF2-40B4-BE49-F238E27FC236}">
                    <a16:creationId xmlns:a16="http://schemas.microsoft.com/office/drawing/2014/main" id="{40B0676D-AE1D-BC1F-5AD2-C5412948195A}"/>
                  </a:ext>
                </a:extLst>
              </p:cNvPr>
              <p:cNvSpPr/>
              <p:nvPr/>
            </p:nvSpPr>
            <p:spPr>
              <a:xfrm>
                <a:off x="5326560" y="1363680"/>
                <a:ext cx="650160" cy="639720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10800000"/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7" name="Oval 73_ 3">
                <a:extLst>
                  <a:ext uri="{FF2B5EF4-FFF2-40B4-BE49-F238E27FC236}">
                    <a16:creationId xmlns:a16="http://schemas.microsoft.com/office/drawing/2014/main" id="{24FCE25A-83D7-38F5-EAFB-ACCF151AFB5F}"/>
                  </a:ext>
                </a:extLst>
              </p:cNvPr>
              <p:cNvSpPr/>
              <p:nvPr/>
            </p:nvSpPr>
            <p:spPr>
              <a:xfrm>
                <a:off x="5304600" y="1344960"/>
                <a:ext cx="680400" cy="666360"/>
              </a:xfrm>
              <a:prstGeom prst="ellipse">
                <a:avLst/>
              </a:prstGeom>
              <a:solidFill>
                <a:srgbClr val="EA000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  <p:sp>
            <p:nvSpPr>
              <p:cNvPr id="28" name="Oval 74_ 3">
                <a:extLst>
                  <a:ext uri="{FF2B5EF4-FFF2-40B4-BE49-F238E27FC236}">
                    <a16:creationId xmlns:a16="http://schemas.microsoft.com/office/drawing/2014/main" id="{78DF5E23-04EC-7D88-6A62-32A63E75D6E0}"/>
                  </a:ext>
                </a:extLst>
              </p:cNvPr>
              <p:cNvSpPr/>
              <p:nvPr/>
            </p:nvSpPr>
            <p:spPr>
              <a:xfrm>
                <a:off x="5348160" y="1402560"/>
                <a:ext cx="341640" cy="3398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path path="rect">
                  <a:fillToRect l="50000" t="50000" r="50000" b="50000"/>
                </a:path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rot="5400000" wrap="none" lIns="90000" tIns="45000" rIns="90000" bIns="45000" anchor="ctr">
                <a:noAutofit/>
              </a:bodyPr>
              <a:lstStyle/>
              <a:p>
                <a:endParaRPr lang="en-GB" sz="1350" b="0" strike="noStrike" spc="-1">
                  <a:solidFill>
                    <a:srgbClr val="003333"/>
                  </a:solidFill>
                  <a:latin typeface="Arial"/>
                </a:endParaRPr>
              </a:p>
            </p:txBody>
          </p:sp>
        </p:grp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03202AE-D228-F6F7-1F93-210F7571F5EA}"/>
                </a:ext>
              </a:extLst>
            </p:cNvPr>
            <p:cNvSpPr/>
            <p:nvPr/>
          </p:nvSpPr>
          <p:spPr>
            <a:xfrm>
              <a:off x="576000" y="828000"/>
              <a:ext cx="8499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413C3A"/>
                  </a:solidFill>
                  <a:latin typeface="Arial"/>
                </a:rPr>
                <a:t>0 s</a:t>
              </a:r>
              <a:endParaRPr lang="en-GB" sz="18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19" name="Arrow: Curved Right 1">
              <a:extLst>
                <a:ext uri="{FF2B5EF4-FFF2-40B4-BE49-F238E27FC236}">
                  <a16:creationId xmlns:a16="http://schemas.microsoft.com/office/drawing/2014/main" id="{6B66C93B-0D3A-4709-D18A-862240B81FAF}"/>
                </a:ext>
              </a:extLst>
            </p:cNvPr>
            <p:cNvSpPr/>
            <p:nvPr/>
          </p:nvSpPr>
          <p:spPr>
            <a:xfrm rot="16200000">
              <a:off x="3192840" y="1361520"/>
              <a:ext cx="205560" cy="1575000"/>
            </a:xfrm>
            <a:prstGeom prst="curvedRightArrow">
              <a:avLst>
                <a:gd name="adj1" fmla="val 61245"/>
                <a:gd name="adj2" fmla="val 165914"/>
                <a:gd name="adj3" fmla="val 25000"/>
              </a:avLst>
            </a:prstGeom>
            <a:solidFill>
              <a:srgbClr val="E30613"/>
            </a:solidFill>
            <a:ln w="12600">
              <a:solidFill>
                <a:srgbClr val="A7040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FFFFFF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FFFFFF"/>
                  </a:solidFill>
                  <a:latin typeface="Arial"/>
                </a:rPr>
                <a:t>-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AF6C1F48-CD29-2A0A-8904-D766B7A83D1D}"/>
                </a:ext>
              </a:extLst>
            </p:cNvPr>
            <p:cNvSpPr/>
            <p:nvPr/>
          </p:nvSpPr>
          <p:spPr>
            <a:xfrm>
              <a:off x="2750040" y="2215440"/>
              <a:ext cx="127188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413C3A"/>
                  </a:solidFill>
                  <a:latin typeface="Arial"/>
                </a:rPr>
                <a:t>e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-</a:t>
              </a:r>
              <a:r>
                <a:rPr lang="en-US" sz="1400" b="0" strike="noStrike" spc="-1">
                  <a:solidFill>
                    <a:srgbClr val="413C3A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scattering</a:t>
              </a:r>
              <a:r>
                <a:rPr lang="tr-TR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87C4DB2-1BB9-5397-118A-31E65FC73FB6}"/>
                </a:ext>
              </a:extLst>
            </p:cNvPr>
            <p:cNvSpPr/>
            <p:nvPr/>
          </p:nvSpPr>
          <p:spPr>
            <a:xfrm>
              <a:off x="4355280" y="2212920"/>
              <a:ext cx="137124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e-ph</a:t>
              </a:r>
              <a:r>
                <a:rPr lang="en-US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r>
                <a:rPr lang="tr-TR" sz="1400" b="0" strike="noStrike" spc="-1">
                  <a:solidFill>
                    <a:srgbClr val="413C3A"/>
                  </a:solidFill>
                  <a:latin typeface="Arial"/>
                </a:rPr>
                <a:t>scattering</a:t>
              </a:r>
              <a:r>
                <a:rPr lang="tr-TR" sz="1400" b="0" strike="noStrike" spc="-1" baseline="30000">
                  <a:solidFill>
                    <a:srgbClr val="413C3A"/>
                  </a:solidFill>
                  <a:latin typeface="Arial"/>
                </a:rPr>
                <a:t> 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  <p:sp>
          <p:nvSpPr>
            <p:cNvPr id="23" name="Arrow: Curved Right 2">
              <a:extLst>
                <a:ext uri="{FF2B5EF4-FFF2-40B4-BE49-F238E27FC236}">
                  <a16:creationId xmlns:a16="http://schemas.microsoft.com/office/drawing/2014/main" id="{58699695-6C5B-64FE-1B8F-E99D4DFE9A94}"/>
                </a:ext>
              </a:extLst>
            </p:cNvPr>
            <p:cNvSpPr/>
            <p:nvPr/>
          </p:nvSpPr>
          <p:spPr>
            <a:xfrm rot="16200000">
              <a:off x="4833360" y="1287720"/>
              <a:ext cx="205560" cy="1715400"/>
            </a:xfrm>
            <a:prstGeom prst="curvedRightArrow">
              <a:avLst>
                <a:gd name="adj1" fmla="val 61245"/>
                <a:gd name="adj2" fmla="val 165914"/>
                <a:gd name="adj3" fmla="val 25000"/>
              </a:avLst>
            </a:prstGeom>
            <a:solidFill>
              <a:srgbClr val="E30613"/>
            </a:solidFill>
            <a:ln w="12600">
              <a:solidFill>
                <a:srgbClr val="A7040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FFFFFF"/>
                  </a:solidFill>
                  <a:latin typeface="Arial"/>
                </a:rPr>
                <a:t>e</a:t>
              </a:r>
              <a:r>
                <a:rPr lang="en-US" sz="1400" b="0" strike="noStrike" spc="-1" baseline="30000">
                  <a:solidFill>
                    <a:srgbClr val="FFFFFF"/>
                  </a:solidFill>
                  <a:latin typeface="Arial"/>
                </a:rPr>
                <a:t>-</a:t>
              </a:r>
              <a:endParaRPr lang="en-GB" sz="1400" b="0" strike="noStrike" spc="-1">
                <a:solidFill>
                  <a:srgbClr val="003333"/>
                </a:solidFill>
                <a:latin typeface="Arial"/>
              </a:endParaRPr>
            </a:p>
          </p:txBody>
        </p:sp>
      </p:grpSp>
      <p:pic>
        <p:nvPicPr>
          <p:cNvPr id="6150" name="Picture 6149">
            <a:extLst>
              <a:ext uri="{FF2B5EF4-FFF2-40B4-BE49-F238E27FC236}">
                <a16:creationId xmlns:a16="http://schemas.microsoft.com/office/drawing/2014/main" id="{FA601655-86B7-D7B1-2093-E413C0A8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3" y="3762936"/>
            <a:ext cx="8442577" cy="3022651"/>
          </a:xfrm>
          <a:prstGeom prst="rect">
            <a:avLst/>
          </a:prstGeom>
        </p:spPr>
      </p:pic>
      <p:pic>
        <p:nvPicPr>
          <p:cNvPr id="6152" name="Picture 6151">
            <a:extLst>
              <a:ext uri="{FF2B5EF4-FFF2-40B4-BE49-F238E27FC236}">
                <a16:creationId xmlns:a16="http://schemas.microsoft.com/office/drawing/2014/main" id="{FAB6B9B0-9786-2C8A-9B06-D2B5AE0F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329" y="2471928"/>
            <a:ext cx="3741054" cy="1398606"/>
          </a:xfrm>
          <a:prstGeom prst="rect">
            <a:avLst/>
          </a:prstGeom>
        </p:spPr>
      </p:pic>
      <p:sp>
        <p:nvSpPr>
          <p:cNvPr id="6153" name="Rectangle 86">
            <a:extLst>
              <a:ext uri="{FF2B5EF4-FFF2-40B4-BE49-F238E27FC236}">
                <a16:creationId xmlns:a16="http://schemas.microsoft.com/office/drawing/2014/main" id="{95A3A01D-5CDF-F629-99B0-CD8463590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991" y="5034667"/>
            <a:ext cx="3687381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C00000"/>
                </a:solidFill>
              </a:rPr>
              <a:t>Material platform choice </a:t>
            </a:r>
          </a:p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C00000"/>
                </a:solidFill>
              </a:rPr>
              <a:t>Nanostructure geometry</a:t>
            </a:r>
          </a:p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0070C0"/>
                </a:solidFill>
              </a:rPr>
              <a:t>Nonlocal response </a:t>
            </a:r>
          </a:p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000" b="1" dirty="0">
                <a:solidFill>
                  <a:srgbClr val="0070C0"/>
                </a:solidFill>
              </a:rPr>
              <a:t>Quantum effects</a:t>
            </a: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4A09E76D-4355-0F06-5270-36D2EDFA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998" y="6539130"/>
            <a:ext cx="7647706" cy="318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                                                                                                eLight 4, 15 (2024).  </a:t>
            </a:r>
          </a:p>
        </p:txBody>
      </p:sp>
    </p:spTree>
    <p:extLst>
      <p:ext uri="{BB962C8B-B14F-4D97-AF65-F5344CB8AC3E}">
        <p14:creationId xmlns:p14="http://schemas.microsoft.com/office/powerpoint/2010/main" val="105413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KCL_noUoL_A4_40mm_white.png">
            <a:extLst>
              <a:ext uri="{FF2B5EF4-FFF2-40B4-BE49-F238E27FC236}">
                <a16:creationId xmlns:a16="http://schemas.microsoft.com/office/drawing/2014/main" id="{6F1F3073-8C3C-4369-BE5A-8DCB5E25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4" y="260351"/>
            <a:ext cx="14351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297149D2-E16E-4439-8E80-CD339B79A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888" y="764704"/>
            <a:ext cx="6400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00"/>
                </a:solidFill>
              </a:rPr>
              <a:t>                       Plasmonic hot electrons</a:t>
            </a: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A1A2CC-A697-C41D-DC4A-03B445FA09EE}"/>
              </a:ext>
            </a:extLst>
          </p:cNvPr>
          <p:cNvSpPr/>
          <p:nvPr/>
        </p:nvSpPr>
        <p:spPr bwMode="auto">
          <a:xfrm>
            <a:off x="840681" y="3683315"/>
            <a:ext cx="10510638" cy="2304256"/>
          </a:xfrm>
          <a:prstGeom prst="roundRect">
            <a:avLst/>
          </a:prstGeom>
          <a:solidFill>
            <a:srgbClr val="00B0F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Rectangle 86">
            <a:extLst>
              <a:ext uri="{FF2B5EF4-FFF2-40B4-BE49-F238E27FC236}">
                <a16:creationId xmlns:a16="http://schemas.microsoft.com/office/drawing/2014/main" id="{D4C74959-F82F-E200-1331-21E0A5306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708027"/>
            <a:ext cx="9358510" cy="11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C00000"/>
                </a:solidFill>
              </a:rPr>
              <a:t>Nonlinear optics:</a:t>
            </a:r>
            <a:r>
              <a:rPr lang="en-GB" altLang="en-US" sz="2400" b="1" dirty="0">
                <a:solidFill>
                  <a:srgbClr val="0548CF"/>
                </a:solidFill>
              </a:rPr>
              <a:t>	                              Photochemistry:</a:t>
            </a:r>
          </a:p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						hot-electron transfer</a:t>
            </a:r>
          </a:p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                     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BBDE1-F738-C5C1-9A29-3EC632A3E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66" y="1720963"/>
            <a:ext cx="4030341" cy="1865899"/>
          </a:xfrm>
          <a:prstGeom prst="rect">
            <a:avLst/>
          </a:prstGeom>
        </p:spPr>
      </p:pic>
      <p:sp>
        <p:nvSpPr>
          <p:cNvPr id="5" name="Rectangle 86">
            <a:extLst>
              <a:ext uri="{FF2B5EF4-FFF2-40B4-BE49-F238E27FC236}">
                <a16:creationId xmlns:a16="http://schemas.microsoft.com/office/drawing/2014/main" id="{95842460-75BD-A523-F84C-451613BD5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5053653"/>
            <a:ext cx="9646542" cy="11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548CF"/>
                </a:solidFill>
              </a:rPr>
              <a:t>  </a:t>
            </a:r>
            <a:r>
              <a:rPr lang="en-GB" altLang="en-US" sz="2400" b="1" dirty="0">
                <a:solidFill>
                  <a:srgbClr val="CC0000"/>
                </a:solidFill>
              </a:rPr>
              <a:t>Short-lived electrons:                          </a:t>
            </a:r>
            <a:r>
              <a:rPr lang="en-GB" altLang="en-US" sz="2400" b="1" dirty="0">
                <a:solidFill>
                  <a:srgbClr val="0548CF"/>
                </a:solidFill>
              </a:rPr>
              <a:t>Long-lived electrons</a:t>
            </a:r>
          </a:p>
          <a:p>
            <a:pPr>
              <a:lnSpc>
                <a:spcPct val="92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CC0000"/>
                </a:solidFill>
              </a:rPr>
              <a:t>(fast electron relaxation) </a:t>
            </a:r>
            <a:r>
              <a:rPr lang="en-GB" altLang="en-US" sz="2400" b="1" dirty="0">
                <a:solidFill>
                  <a:srgbClr val="0548CF"/>
                </a:solidFill>
              </a:rPr>
              <a:t>                 (slow electron relaxation)</a:t>
            </a:r>
          </a:p>
          <a:p>
            <a:pPr>
              <a:lnSpc>
                <a:spcPct val="92000"/>
              </a:lnSpc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0548CF"/>
              </a:solidFill>
            </a:endParaRPr>
          </a:p>
        </p:txBody>
      </p:sp>
      <p:sp>
        <p:nvSpPr>
          <p:cNvPr id="6" name="Rectangle 86">
            <a:extLst>
              <a:ext uri="{FF2B5EF4-FFF2-40B4-BE49-F238E27FC236}">
                <a16:creationId xmlns:a16="http://schemas.microsoft.com/office/drawing/2014/main" id="{D76BAE04-0811-8DFB-F7BD-1ADF1668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5987571"/>
            <a:ext cx="4155305" cy="7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900"/>
              </a:lnSpc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900"/>
              </a:lnSpc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900"/>
              </a:lnSpc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400" b="1" dirty="0">
                <a:solidFill>
                  <a:srgbClr val="000000"/>
                </a:solidFill>
              </a:rPr>
              <a:t>Material platform choice </a:t>
            </a:r>
          </a:p>
          <a:p>
            <a:pPr marL="342900" indent="-342900">
              <a:lnSpc>
                <a:spcPct val="92000"/>
              </a:lnSpc>
              <a:spcBef>
                <a:spcPct val="0"/>
              </a:spcBef>
              <a:buFontTx/>
              <a:buChar char="-"/>
            </a:pPr>
            <a:r>
              <a:rPr lang="en-GB" altLang="en-US" sz="2400" b="1" dirty="0">
                <a:solidFill>
                  <a:srgbClr val="000000"/>
                </a:solidFill>
              </a:rPr>
              <a:t>Nanostructure geometry</a:t>
            </a:r>
          </a:p>
        </p:txBody>
      </p:sp>
      <p:sp>
        <p:nvSpPr>
          <p:cNvPr id="7" name="Rectangle 95">
            <a:extLst>
              <a:ext uri="{FF2B5EF4-FFF2-40B4-BE49-F238E27FC236}">
                <a16:creationId xmlns:a16="http://schemas.microsoft.com/office/drawing/2014/main" id="{9551D382-E906-FF49-B066-D08209D8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433" y="4219554"/>
            <a:ext cx="5761038" cy="4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2000"/>
              </a:lnSpc>
              <a:defRPr/>
            </a:pPr>
            <a:r>
              <a:rPr lang="en-GB" sz="2800" b="1" dirty="0">
                <a:solidFill>
                  <a:srgbClr val="C00000"/>
                </a:solidFill>
                <a:latin typeface="Symbol" pitchFamily="18" charset="2"/>
              </a:rPr>
              <a:t>De</a:t>
            </a:r>
            <a:r>
              <a:rPr lang="en-GB" sz="2800" b="1" baseline="-25000" dirty="0">
                <a:solidFill>
                  <a:srgbClr val="C00000"/>
                </a:solidFill>
                <a:latin typeface="Arial" charset="0"/>
              </a:rPr>
              <a:t>m</a:t>
            </a:r>
            <a:r>
              <a:rPr lang="en-GB" sz="2800" b="1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GB" sz="2800" b="1" dirty="0" err="1">
                <a:solidFill>
                  <a:srgbClr val="C00000"/>
                </a:solidFill>
                <a:latin typeface="+mn-lt"/>
              </a:rPr>
              <a:t>T</a:t>
            </a:r>
            <a:r>
              <a:rPr lang="en-GB" sz="2800" b="1" baseline="-25000" dirty="0" err="1">
                <a:solidFill>
                  <a:srgbClr val="C00000"/>
                </a:solidFill>
                <a:latin typeface="+mn-lt"/>
              </a:rPr>
              <a:t>e</a:t>
            </a:r>
            <a:r>
              <a:rPr lang="en-GB" sz="2800" b="1" dirty="0">
                <a:solidFill>
                  <a:srgbClr val="C00000"/>
                </a:solidFill>
                <a:latin typeface="+mn-lt"/>
              </a:rPr>
              <a:t>) </a:t>
            </a:r>
            <a:r>
              <a:rPr lang="en-GB" sz="2800" b="1" dirty="0">
                <a:solidFill>
                  <a:srgbClr val="C00000"/>
                </a:solidFill>
                <a:latin typeface="Symbol" pitchFamily="18" charset="2"/>
              </a:rPr>
              <a:t>= </a:t>
            </a:r>
            <a:r>
              <a:rPr lang="en-GB" sz="2800" b="1" dirty="0" err="1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GB" sz="2800" b="1" dirty="0" err="1">
                <a:solidFill>
                  <a:srgbClr val="C00000"/>
                </a:solidFill>
                <a:latin typeface="+mn-lt"/>
              </a:rPr>
              <a:t>Re</a:t>
            </a:r>
            <a:r>
              <a:rPr lang="en-GB" sz="2800" b="1" dirty="0" err="1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en-GB" sz="2800" b="1" baseline="-25000" dirty="0" err="1">
                <a:solidFill>
                  <a:srgbClr val="C00000"/>
                </a:solidFill>
                <a:latin typeface="Arial" charset="0"/>
              </a:rPr>
              <a:t>m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</a:rPr>
              <a:t>+ </a:t>
            </a:r>
            <a:r>
              <a:rPr lang="en-GB" sz="2800" b="1" dirty="0" err="1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GB" sz="2800" b="1" dirty="0" err="1">
                <a:solidFill>
                  <a:srgbClr val="C00000"/>
                </a:solidFill>
                <a:latin typeface="Arial" charset="0"/>
              </a:rPr>
              <a:t>Im</a:t>
            </a:r>
            <a:r>
              <a:rPr lang="en-GB" sz="2800" b="1" dirty="0" err="1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en-GB" sz="2800" b="1" baseline="-25000" dirty="0" err="1">
                <a:solidFill>
                  <a:srgbClr val="C00000"/>
                </a:solidFill>
                <a:latin typeface="Arial" charset="0"/>
              </a:rPr>
              <a:t>m</a:t>
            </a:r>
            <a:endParaRPr lang="en-GB" sz="2800" b="1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4458DB83-3184-AF7A-C007-0547676E08FA}"/>
              </a:ext>
            </a:extLst>
          </p:cNvPr>
          <p:cNvGrpSpPr>
            <a:grpSpLocks/>
          </p:cNvGrpSpPr>
          <p:nvPr/>
        </p:nvGrpSpPr>
        <p:grpSpPr bwMode="auto">
          <a:xfrm>
            <a:off x="1536716" y="1685066"/>
            <a:ext cx="3196463" cy="1865899"/>
            <a:chOff x="256" y="805"/>
            <a:chExt cx="4913" cy="2772"/>
          </a:xfrm>
        </p:grpSpPr>
        <p:grpSp>
          <p:nvGrpSpPr>
            <p:cNvPr id="45232" name="Group 13">
              <a:extLst>
                <a:ext uri="{FF2B5EF4-FFF2-40B4-BE49-F238E27FC236}">
                  <a16:creationId xmlns:a16="http://schemas.microsoft.com/office/drawing/2014/main" id="{3D360BAF-B568-B9DE-C1F7-FC6A3C3B88A7}"/>
                </a:ext>
              </a:extLst>
            </p:cNvPr>
            <p:cNvGrpSpPr>
              <a:grpSpLocks/>
            </p:cNvGrpSpPr>
            <p:nvPr/>
          </p:nvGrpSpPr>
          <p:grpSpPr bwMode="auto">
            <a:xfrm rot="1561246">
              <a:off x="304" y="1400"/>
              <a:ext cx="1590" cy="186"/>
              <a:chOff x="430" y="3789"/>
              <a:chExt cx="1590" cy="186"/>
            </a:xfrm>
          </p:grpSpPr>
          <p:sp>
            <p:nvSpPr>
              <p:cNvPr id="45452" name="AutoShape 14">
                <a:extLst>
                  <a:ext uri="{FF2B5EF4-FFF2-40B4-BE49-F238E27FC236}">
                    <a16:creationId xmlns:a16="http://schemas.microsoft.com/office/drawing/2014/main" id="{D9DE6849-9C88-F504-2E82-586C77E7F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16" y="3243"/>
                <a:ext cx="112" cy="1284"/>
              </a:xfrm>
              <a:prstGeom prst="can">
                <a:avLst>
                  <a:gd name="adj" fmla="val 44636"/>
                </a:avLst>
              </a:prstGeom>
              <a:solidFill>
                <a:srgbClr val="66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  <p:sp>
            <p:nvSpPr>
              <p:cNvPr id="45453" name="Oval 15">
                <a:extLst>
                  <a:ext uri="{FF2B5EF4-FFF2-40B4-BE49-F238E27FC236}">
                    <a16:creationId xmlns:a16="http://schemas.microsoft.com/office/drawing/2014/main" id="{178FF530-E311-267E-63B6-F79694F0C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3789"/>
                <a:ext cx="83" cy="186"/>
              </a:xfrm>
              <a:prstGeom prst="ellipse">
                <a:avLst/>
              </a:prstGeom>
              <a:solidFill>
                <a:srgbClr val="66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  <p:sp>
            <p:nvSpPr>
              <p:cNvPr id="45454" name="AutoShape 16">
                <a:extLst>
                  <a:ext uri="{FF2B5EF4-FFF2-40B4-BE49-F238E27FC236}">
                    <a16:creationId xmlns:a16="http://schemas.microsoft.com/office/drawing/2014/main" id="{641A46BF-2D6B-21B0-2553-382DF6E30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59" y="3714"/>
                <a:ext cx="186" cy="336"/>
              </a:xfrm>
              <a:prstGeom prst="triangle">
                <a:avLst>
                  <a:gd name="adj" fmla="val 50000"/>
                </a:avLst>
              </a:prstGeom>
              <a:solidFill>
                <a:srgbClr val="66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233" name="Group 17">
              <a:extLst>
                <a:ext uri="{FF2B5EF4-FFF2-40B4-BE49-F238E27FC236}">
                  <a16:creationId xmlns:a16="http://schemas.microsoft.com/office/drawing/2014/main" id="{B78019F0-464C-5FE7-842C-5E4CAE455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" y="2052"/>
              <a:ext cx="1093" cy="186"/>
              <a:chOff x="457" y="3204"/>
              <a:chExt cx="1093" cy="186"/>
            </a:xfrm>
          </p:grpSpPr>
          <p:sp>
            <p:nvSpPr>
              <p:cNvPr id="45449" name="AutoShape 18">
                <a:extLst>
                  <a:ext uri="{FF2B5EF4-FFF2-40B4-BE49-F238E27FC236}">
                    <a16:creationId xmlns:a16="http://schemas.microsoft.com/office/drawing/2014/main" id="{A17F205D-F2A8-12AA-3953-4EC8BA467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01" y="2900"/>
                <a:ext cx="112" cy="799"/>
              </a:xfrm>
              <a:prstGeom prst="can">
                <a:avLst>
                  <a:gd name="adj" fmla="val 62488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  <p:sp>
            <p:nvSpPr>
              <p:cNvPr id="45450" name="Oval 19">
                <a:extLst>
                  <a:ext uri="{FF2B5EF4-FFF2-40B4-BE49-F238E27FC236}">
                    <a16:creationId xmlns:a16="http://schemas.microsoft.com/office/drawing/2014/main" id="{06E5907A-2C76-C5DB-5B83-5FD4D542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9" y="3204"/>
                <a:ext cx="107" cy="18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  <p:sp>
            <p:nvSpPr>
              <p:cNvPr id="45451" name="AutoShape 20">
                <a:extLst>
                  <a:ext uri="{FF2B5EF4-FFF2-40B4-BE49-F238E27FC236}">
                    <a16:creationId xmlns:a16="http://schemas.microsoft.com/office/drawing/2014/main" id="{D4135AD7-87C7-F01C-C9BA-4E109CA68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289" y="3129"/>
                <a:ext cx="186" cy="33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ts val="2900"/>
                  </a:lnSpc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ts val="2900"/>
                  </a:lnSpc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ts val="2900"/>
                  </a:lnSpc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9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2000"/>
                  </a:lnSpc>
                  <a:spcBef>
                    <a:spcPct val="0"/>
                  </a:spcBef>
                  <a:buFontTx/>
                  <a:buNone/>
                </a:pPr>
                <a:endParaRPr lang="en-GB" altLang="en-US" sz="24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234" name="Group 21">
              <a:extLst>
                <a:ext uri="{FF2B5EF4-FFF2-40B4-BE49-F238E27FC236}">
                  <a16:creationId xmlns:a16="http://schemas.microsoft.com/office/drawing/2014/main" id="{48F2329F-EF4F-8021-CE82-8936492879A4}"/>
                </a:ext>
              </a:extLst>
            </p:cNvPr>
            <p:cNvGrpSpPr>
              <a:grpSpLocks/>
            </p:cNvGrpSpPr>
            <p:nvPr/>
          </p:nvGrpSpPr>
          <p:grpSpPr bwMode="auto">
            <a:xfrm rot="-153996">
              <a:off x="628" y="1892"/>
              <a:ext cx="1303" cy="509"/>
              <a:chOff x="628" y="1892"/>
              <a:chExt cx="1303" cy="509"/>
            </a:xfrm>
          </p:grpSpPr>
          <p:grpSp>
            <p:nvGrpSpPr>
              <p:cNvPr id="45403" name="Group 22">
                <a:extLst>
                  <a:ext uri="{FF2B5EF4-FFF2-40B4-BE49-F238E27FC236}">
                    <a16:creationId xmlns:a16="http://schemas.microsoft.com/office/drawing/2014/main" id="{061680AC-604C-CEFA-3541-64C8EA3071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8889">
                <a:off x="1061" y="1905"/>
                <a:ext cx="870" cy="496"/>
                <a:chOff x="346" y="2025"/>
                <a:chExt cx="1822" cy="496"/>
              </a:xfrm>
            </p:grpSpPr>
            <p:grpSp>
              <p:nvGrpSpPr>
                <p:cNvPr id="45419" name="Group 23">
                  <a:extLst>
                    <a:ext uri="{FF2B5EF4-FFF2-40B4-BE49-F238E27FC236}">
                      <a16:creationId xmlns:a16="http://schemas.microsoft.com/office/drawing/2014/main" id="{78622845-7A36-2232-3748-8338C7D660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58" y="2025"/>
                  <a:ext cx="910" cy="472"/>
                  <a:chOff x="2390" y="1595"/>
                  <a:chExt cx="2762" cy="960"/>
                </a:xfrm>
              </p:grpSpPr>
              <p:grpSp>
                <p:nvGrpSpPr>
                  <p:cNvPr id="45435" name="Group 24">
                    <a:extLst>
                      <a:ext uri="{FF2B5EF4-FFF2-40B4-BE49-F238E27FC236}">
                        <a16:creationId xmlns:a16="http://schemas.microsoft.com/office/drawing/2014/main" id="{91973B02-4138-2477-B355-783B73D4C1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1381" cy="928"/>
                    <a:chOff x="3771" y="1595"/>
                    <a:chExt cx="1381" cy="928"/>
                  </a:xfrm>
                </p:grpSpPr>
                <p:grpSp>
                  <p:nvGrpSpPr>
                    <p:cNvPr id="45443" name="Group 25">
                      <a:extLst>
                        <a:ext uri="{FF2B5EF4-FFF2-40B4-BE49-F238E27FC236}">
                          <a16:creationId xmlns:a16="http://schemas.microsoft.com/office/drawing/2014/main" id="{F7CD70CF-3277-1EE0-A26A-8995FD59AE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71" y="1595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47" name="Arc 26">
                        <a:extLst>
                          <a:ext uri="{FF2B5EF4-FFF2-40B4-BE49-F238E27FC236}">
                            <a16:creationId xmlns:a16="http://schemas.microsoft.com/office/drawing/2014/main" id="{45630795-9ACD-EB02-4A7D-BB1F62ECDF3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48" name="Arc 27">
                        <a:extLst>
                          <a:ext uri="{FF2B5EF4-FFF2-40B4-BE49-F238E27FC236}">
                            <a16:creationId xmlns:a16="http://schemas.microsoft.com/office/drawing/2014/main" id="{37B9D96B-5722-17CE-CEC4-15BF1C69126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444" name="Group 28">
                      <a:extLst>
                        <a:ext uri="{FF2B5EF4-FFF2-40B4-BE49-F238E27FC236}">
                          <a16:creationId xmlns:a16="http://schemas.microsoft.com/office/drawing/2014/main" id="{FAEED08F-E17B-10B8-F2C8-8BCA1B38598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4455" y="1871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45" name="Arc 29">
                        <a:extLst>
                          <a:ext uri="{FF2B5EF4-FFF2-40B4-BE49-F238E27FC236}">
                            <a16:creationId xmlns:a16="http://schemas.microsoft.com/office/drawing/2014/main" id="{5CFE4EBB-89F4-115F-2D71-58BF2B26FC1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46" name="Arc 30">
                        <a:extLst>
                          <a:ext uri="{FF2B5EF4-FFF2-40B4-BE49-F238E27FC236}">
                            <a16:creationId xmlns:a16="http://schemas.microsoft.com/office/drawing/2014/main" id="{5E7F6652-262C-C7AC-AD9F-43F3A42B703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5436" name="Group 31">
                    <a:extLst>
                      <a:ext uri="{FF2B5EF4-FFF2-40B4-BE49-F238E27FC236}">
                        <a16:creationId xmlns:a16="http://schemas.microsoft.com/office/drawing/2014/main" id="{D50E5424-B7E4-155E-D70C-20BD5E349A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90" y="1627"/>
                    <a:ext cx="1381" cy="928"/>
                    <a:chOff x="3771" y="1595"/>
                    <a:chExt cx="1381" cy="928"/>
                  </a:xfrm>
                </p:grpSpPr>
                <p:grpSp>
                  <p:nvGrpSpPr>
                    <p:cNvPr id="45437" name="Group 32">
                      <a:extLst>
                        <a:ext uri="{FF2B5EF4-FFF2-40B4-BE49-F238E27FC236}">
                          <a16:creationId xmlns:a16="http://schemas.microsoft.com/office/drawing/2014/main" id="{78752410-338C-0F0D-6606-42835441D78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71" y="1595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41" name="Arc 33">
                        <a:extLst>
                          <a:ext uri="{FF2B5EF4-FFF2-40B4-BE49-F238E27FC236}">
                            <a16:creationId xmlns:a16="http://schemas.microsoft.com/office/drawing/2014/main" id="{28C71344-1A27-BC19-E295-C6BB0FF17CD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42" name="Arc 34">
                        <a:extLst>
                          <a:ext uri="{FF2B5EF4-FFF2-40B4-BE49-F238E27FC236}">
                            <a16:creationId xmlns:a16="http://schemas.microsoft.com/office/drawing/2014/main" id="{CA7B6EC7-B837-370E-5317-E89848A78AA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438" name="Group 35">
                      <a:extLst>
                        <a:ext uri="{FF2B5EF4-FFF2-40B4-BE49-F238E27FC236}">
                          <a16:creationId xmlns:a16="http://schemas.microsoft.com/office/drawing/2014/main" id="{921008E6-698C-2D77-328F-BB6413066C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4455" y="1871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39" name="Arc 36">
                        <a:extLst>
                          <a:ext uri="{FF2B5EF4-FFF2-40B4-BE49-F238E27FC236}">
                            <a16:creationId xmlns:a16="http://schemas.microsoft.com/office/drawing/2014/main" id="{DD8F7AD3-4B3A-2A3A-3667-B08C044A789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40" name="Arc 37">
                        <a:extLst>
                          <a:ext uri="{FF2B5EF4-FFF2-40B4-BE49-F238E27FC236}">
                            <a16:creationId xmlns:a16="http://schemas.microsoft.com/office/drawing/2014/main" id="{6B7D0063-234C-865D-86F2-A64FFF5E939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5420" name="Group 38">
                  <a:extLst>
                    <a:ext uri="{FF2B5EF4-FFF2-40B4-BE49-F238E27FC236}">
                      <a16:creationId xmlns:a16="http://schemas.microsoft.com/office/drawing/2014/main" id="{7E305C6A-739B-D47B-A12D-BEA7418530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6" y="2049"/>
                  <a:ext cx="910" cy="472"/>
                  <a:chOff x="2390" y="1595"/>
                  <a:chExt cx="2762" cy="960"/>
                </a:xfrm>
              </p:grpSpPr>
              <p:grpSp>
                <p:nvGrpSpPr>
                  <p:cNvPr id="45421" name="Group 39">
                    <a:extLst>
                      <a:ext uri="{FF2B5EF4-FFF2-40B4-BE49-F238E27FC236}">
                        <a16:creationId xmlns:a16="http://schemas.microsoft.com/office/drawing/2014/main" id="{B0B04336-81FE-B221-F3C6-8C5AA6629C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1381" cy="928"/>
                    <a:chOff x="3771" y="1595"/>
                    <a:chExt cx="1381" cy="928"/>
                  </a:xfrm>
                </p:grpSpPr>
                <p:grpSp>
                  <p:nvGrpSpPr>
                    <p:cNvPr id="45429" name="Group 40">
                      <a:extLst>
                        <a:ext uri="{FF2B5EF4-FFF2-40B4-BE49-F238E27FC236}">
                          <a16:creationId xmlns:a16="http://schemas.microsoft.com/office/drawing/2014/main" id="{E4C360C1-FEFE-3B06-228A-6FF28D915F4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71" y="1595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33" name="Arc 41">
                        <a:extLst>
                          <a:ext uri="{FF2B5EF4-FFF2-40B4-BE49-F238E27FC236}">
                            <a16:creationId xmlns:a16="http://schemas.microsoft.com/office/drawing/2014/main" id="{F6037E7B-805B-3CDE-4ABF-5ACAC6CB5BE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34" name="Arc 42">
                        <a:extLst>
                          <a:ext uri="{FF2B5EF4-FFF2-40B4-BE49-F238E27FC236}">
                            <a16:creationId xmlns:a16="http://schemas.microsoft.com/office/drawing/2014/main" id="{5999F0B8-E38F-C6C5-F4AF-8F5CEE2B4D7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430" name="Group 43">
                      <a:extLst>
                        <a:ext uri="{FF2B5EF4-FFF2-40B4-BE49-F238E27FC236}">
                          <a16:creationId xmlns:a16="http://schemas.microsoft.com/office/drawing/2014/main" id="{FDDD063C-955F-2EB8-259C-23B4C8927E4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4455" y="1871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31" name="Arc 44">
                        <a:extLst>
                          <a:ext uri="{FF2B5EF4-FFF2-40B4-BE49-F238E27FC236}">
                            <a16:creationId xmlns:a16="http://schemas.microsoft.com/office/drawing/2014/main" id="{2557394F-79F8-D0DF-9ED5-729A4540FFD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32" name="Arc 45">
                        <a:extLst>
                          <a:ext uri="{FF2B5EF4-FFF2-40B4-BE49-F238E27FC236}">
                            <a16:creationId xmlns:a16="http://schemas.microsoft.com/office/drawing/2014/main" id="{03D438A8-9356-7095-9861-36B0B50F0F1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5422" name="Group 46">
                    <a:extLst>
                      <a:ext uri="{FF2B5EF4-FFF2-40B4-BE49-F238E27FC236}">
                        <a16:creationId xmlns:a16="http://schemas.microsoft.com/office/drawing/2014/main" id="{4C7B212A-A48E-7308-918A-3F98EE692EE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90" y="1627"/>
                    <a:ext cx="1381" cy="928"/>
                    <a:chOff x="3771" y="1595"/>
                    <a:chExt cx="1381" cy="928"/>
                  </a:xfrm>
                </p:grpSpPr>
                <p:grpSp>
                  <p:nvGrpSpPr>
                    <p:cNvPr id="45423" name="Group 47">
                      <a:extLst>
                        <a:ext uri="{FF2B5EF4-FFF2-40B4-BE49-F238E27FC236}">
                          <a16:creationId xmlns:a16="http://schemas.microsoft.com/office/drawing/2014/main" id="{B9EF5E04-9271-B843-E926-8C6C181F85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71" y="1595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27" name="Arc 48">
                        <a:extLst>
                          <a:ext uri="{FF2B5EF4-FFF2-40B4-BE49-F238E27FC236}">
                            <a16:creationId xmlns:a16="http://schemas.microsoft.com/office/drawing/2014/main" id="{5B530D7B-A00C-FF7F-08FD-E900CA8C5E3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28" name="Arc 49">
                        <a:extLst>
                          <a:ext uri="{FF2B5EF4-FFF2-40B4-BE49-F238E27FC236}">
                            <a16:creationId xmlns:a16="http://schemas.microsoft.com/office/drawing/2014/main" id="{BF670128-1C2D-17E0-293B-FD3592E36E8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424" name="Group 50">
                      <a:extLst>
                        <a:ext uri="{FF2B5EF4-FFF2-40B4-BE49-F238E27FC236}">
                          <a16:creationId xmlns:a16="http://schemas.microsoft.com/office/drawing/2014/main" id="{10251848-28F8-0FA2-92F5-E26098420B1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4455" y="1871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425" name="Arc 51">
                        <a:extLst>
                          <a:ext uri="{FF2B5EF4-FFF2-40B4-BE49-F238E27FC236}">
                            <a16:creationId xmlns:a16="http://schemas.microsoft.com/office/drawing/2014/main" id="{D336FDAD-6E64-88DD-D29E-CD24C87D1D6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426" name="Arc 52">
                        <a:extLst>
                          <a:ext uri="{FF2B5EF4-FFF2-40B4-BE49-F238E27FC236}">
                            <a16:creationId xmlns:a16="http://schemas.microsoft.com/office/drawing/2014/main" id="{C5C45240-033C-C514-2098-294E0ACCD1A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45404" name="Group 53">
                <a:extLst>
                  <a:ext uri="{FF2B5EF4-FFF2-40B4-BE49-F238E27FC236}">
                    <a16:creationId xmlns:a16="http://schemas.microsoft.com/office/drawing/2014/main" id="{1F1B1AB2-D979-E681-7293-5C623618F2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8889">
                <a:off x="628" y="1892"/>
                <a:ext cx="436" cy="472"/>
                <a:chOff x="2390" y="1595"/>
                <a:chExt cx="2762" cy="960"/>
              </a:xfrm>
            </p:grpSpPr>
            <p:grpSp>
              <p:nvGrpSpPr>
                <p:cNvPr id="45405" name="Group 54">
                  <a:extLst>
                    <a:ext uri="{FF2B5EF4-FFF2-40B4-BE49-F238E27FC236}">
                      <a16:creationId xmlns:a16="http://schemas.microsoft.com/office/drawing/2014/main" id="{5C9CB95F-1CC6-20C4-58ED-13DC097D76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71" y="1595"/>
                  <a:ext cx="1381" cy="928"/>
                  <a:chOff x="3771" y="1595"/>
                  <a:chExt cx="1381" cy="928"/>
                </a:xfrm>
              </p:grpSpPr>
              <p:grpSp>
                <p:nvGrpSpPr>
                  <p:cNvPr id="45413" name="Group 55">
                    <a:extLst>
                      <a:ext uri="{FF2B5EF4-FFF2-40B4-BE49-F238E27FC236}">
                        <a16:creationId xmlns:a16="http://schemas.microsoft.com/office/drawing/2014/main" id="{343BD522-5480-60DB-AE31-5C98EC0088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417" name="Arc 56">
                      <a:extLst>
                        <a:ext uri="{FF2B5EF4-FFF2-40B4-BE49-F238E27FC236}">
                          <a16:creationId xmlns:a16="http://schemas.microsoft.com/office/drawing/2014/main" id="{11FDC5FA-3A85-5C2F-E252-295E80904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18" name="Arc 57">
                      <a:extLst>
                        <a:ext uri="{FF2B5EF4-FFF2-40B4-BE49-F238E27FC236}">
                          <a16:creationId xmlns:a16="http://schemas.microsoft.com/office/drawing/2014/main" id="{A3523A0A-E921-5240-BC36-C295FE7FEC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414" name="Group 58">
                    <a:extLst>
                      <a:ext uri="{FF2B5EF4-FFF2-40B4-BE49-F238E27FC236}">
                        <a16:creationId xmlns:a16="http://schemas.microsoft.com/office/drawing/2014/main" id="{F4C10925-E3DE-8316-FF9A-29F18052FD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455" y="1871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415" name="Arc 59">
                      <a:extLst>
                        <a:ext uri="{FF2B5EF4-FFF2-40B4-BE49-F238E27FC236}">
                          <a16:creationId xmlns:a16="http://schemas.microsoft.com/office/drawing/2014/main" id="{B6FB7DC1-402C-1183-FA35-F4EB1AD58E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16" name="Arc 60">
                      <a:extLst>
                        <a:ext uri="{FF2B5EF4-FFF2-40B4-BE49-F238E27FC236}">
                          <a16:creationId xmlns:a16="http://schemas.microsoft.com/office/drawing/2014/main" id="{B486CB90-764D-E2BB-0B6B-0D6B6E7866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5406" name="Group 61">
                  <a:extLst>
                    <a:ext uri="{FF2B5EF4-FFF2-40B4-BE49-F238E27FC236}">
                      <a16:creationId xmlns:a16="http://schemas.microsoft.com/office/drawing/2014/main" id="{82983324-0A77-1DDB-AC7C-D5BE1622F1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0" y="1627"/>
                  <a:ext cx="1381" cy="928"/>
                  <a:chOff x="3771" y="1595"/>
                  <a:chExt cx="1381" cy="928"/>
                </a:xfrm>
              </p:grpSpPr>
              <p:grpSp>
                <p:nvGrpSpPr>
                  <p:cNvPr id="45407" name="Group 62">
                    <a:extLst>
                      <a:ext uri="{FF2B5EF4-FFF2-40B4-BE49-F238E27FC236}">
                        <a16:creationId xmlns:a16="http://schemas.microsoft.com/office/drawing/2014/main" id="{3C1464E3-D39B-4B56-6504-EDF3E8BF56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411" name="Arc 63">
                      <a:extLst>
                        <a:ext uri="{FF2B5EF4-FFF2-40B4-BE49-F238E27FC236}">
                          <a16:creationId xmlns:a16="http://schemas.microsoft.com/office/drawing/2014/main" id="{B329CBC1-9F3E-BCCF-0BF3-298DC75C2C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12" name="Arc 64">
                      <a:extLst>
                        <a:ext uri="{FF2B5EF4-FFF2-40B4-BE49-F238E27FC236}">
                          <a16:creationId xmlns:a16="http://schemas.microsoft.com/office/drawing/2014/main" id="{7B1BB024-E342-4925-17D3-585BE7E9A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408" name="Group 65">
                    <a:extLst>
                      <a:ext uri="{FF2B5EF4-FFF2-40B4-BE49-F238E27FC236}">
                        <a16:creationId xmlns:a16="http://schemas.microsoft.com/office/drawing/2014/main" id="{B68BDA20-4706-DD22-0F25-1D43DDE08F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455" y="1871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409" name="Arc 66">
                      <a:extLst>
                        <a:ext uri="{FF2B5EF4-FFF2-40B4-BE49-F238E27FC236}">
                          <a16:creationId xmlns:a16="http://schemas.microsoft.com/office/drawing/2014/main" id="{E924FF6B-C0A5-AA3F-EF19-A8DB8C7D2D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10" name="Arc 67">
                      <a:extLst>
                        <a:ext uri="{FF2B5EF4-FFF2-40B4-BE49-F238E27FC236}">
                          <a16:creationId xmlns:a16="http://schemas.microsoft.com/office/drawing/2014/main" id="{9D6E9B5E-52E2-436F-2FCA-33F15EEFC5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45235" name="Group 68">
              <a:extLst>
                <a:ext uri="{FF2B5EF4-FFF2-40B4-BE49-F238E27FC236}">
                  <a16:creationId xmlns:a16="http://schemas.microsoft.com/office/drawing/2014/main" id="{7D62FBD7-4331-B7C4-6F21-67E070175529}"/>
                </a:ext>
              </a:extLst>
            </p:cNvPr>
            <p:cNvGrpSpPr>
              <a:grpSpLocks/>
            </p:cNvGrpSpPr>
            <p:nvPr/>
          </p:nvGrpSpPr>
          <p:grpSpPr bwMode="auto">
            <a:xfrm rot="1569811">
              <a:off x="252" y="1362"/>
              <a:ext cx="1952" cy="366"/>
              <a:chOff x="2712" y="1548"/>
              <a:chExt cx="1952" cy="1132"/>
            </a:xfrm>
          </p:grpSpPr>
          <p:grpSp>
            <p:nvGrpSpPr>
              <p:cNvPr id="45333" name="Group 69">
                <a:extLst>
                  <a:ext uri="{FF2B5EF4-FFF2-40B4-BE49-F238E27FC236}">
                    <a16:creationId xmlns:a16="http://schemas.microsoft.com/office/drawing/2014/main" id="{8167FA86-90DF-E449-E2F0-62F2196DE8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2" y="1566"/>
                <a:ext cx="998" cy="1114"/>
                <a:chOff x="2191" y="789"/>
                <a:chExt cx="4181" cy="2741"/>
              </a:xfrm>
            </p:grpSpPr>
            <p:grpSp>
              <p:nvGrpSpPr>
                <p:cNvPr id="45367" name="Group 70">
                  <a:extLst>
                    <a:ext uri="{FF2B5EF4-FFF2-40B4-BE49-F238E27FC236}">
                      <a16:creationId xmlns:a16="http://schemas.microsoft.com/office/drawing/2014/main" id="{5B44C13B-5225-D557-F82D-639452EE17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73" y="789"/>
                  <a:ext cx="880" cy="2645"/>
                  <a:chOff x="3771" y="1595"/>
                  <a:chExt cx="1381" cy="928"/>
                </a:xfrm>
              </p:grpSpPr>
              <p:grpSp>
                <p:nvGrpSpPr>
                  <p:cNvPr id="45397" name="Group 71">
                    <a:extLst>
                      <a:ext uri="{FF2B5EF4-FFF2-40B4-BE49-F238E27FC236}">
                        <a16:creationId xmlns:a16="http://schemas.microsoft.com/office/drawing/2014/main" id="{F1461923-CD2A-D152-C002-D304734F26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401" name="Arc 72">
                      <a:extLst>
                        <a:ext uri="{FF2B5EF4-FFF2-40B4-BE49-F238E27FC236}">
                          <a16:creationId xmlns:a16="http://schemas.microsoft.com/office/drawing/2014/main" id="{DC4F64F2-F0FE-A284-7C14-29309A05A7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02" name="Arc 73">
                      <a:extLst>
                        <a:ext uri="{FF2B5EF4-FFF2-40B4-BE49-F238E27FC236}">
                          <a16:creationId xmlns:a16="http://schemas.microsoft.com/office/drawing/2014/main" id="{04D20F67-95A1-830D-287D-96C71271B9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398" name="Group 74">
                    <a:extLst>
                      <a:ext uri="{FF2B5EF4-FFF2-40B4-BE49-F238E27FC236}">
                        <a16:creationId xmlns:a16="http://schemas.microsoft.com/office/drawing/2014/main" id="{5FAAC854-D6D8-92C5-4F50-440F1F7B54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455" y="1871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399" name="Arc 75">
                      <a:extLst>
                        <a:ext uri="{FF2B5EF4-FFF2-40B4-BE49-F238E27FC236}">
                          <a16:creationId xmlns:a16="http://schemas.microsoft.com/office/drawing/2014/main" id="{115F4B95-5BDB-D578-0AC1-25BBE04F80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400" name="Arc 76">
                      <a:extLst>
                        <a:ext uri="{FF2B5EF4-FFF2-40B4-BE49-F238E27FC236}">
                          <a16:creationId xmlns:a16="http://schemas.microsoft.com/office/drawing/2014/main" id="{99F9DA50-132A-D635-1F12-2135CF6F02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5368" name="Group 77">
                  <a:extLst>
                    <a:ext uri="{FF2B5EF4-FFF2-40B4-BE49-F238E27FC236}">
                      <a16:creationId xmlns:a16="http://schemas.microsoft.com/office/drawing/2014/main" id="{1B088EB0-0AC0-E53E-E8D3-69D5ACA973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3633" y="1672"/>
                  <a:ext cx="443" cy="1858"/>
                  <a:chOff x="3771" y="1595"/>
                  <a:chExt cx="697" cy="652"/>
                </a:xfrm>
              </p:grpSpPr>
              <p:sp>
                <p:nvSpPr>
                  <p:cNvPr id="45395" name="Arc 78">
                    <a:extLst>
                      <a:ext uri="{FF2B5EF4-FFF2-40B4-BE49-F238E27FC236}">
                        <a16:creationId xmlns:a16="http://schemas.microsoft.com/office/drawing/2014/main" id="{95A0B446-0A19-B52D-DA80-09C9B1AAF2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96" name="Arc 79">
                    <a:extLst>
                      <a:ext uri="{FF2B5EF4-FFF2-40B4-BE49-F238E27FC236}">
                        <a16:creationId xmlns:a16="http://schemas.microsoft.com/office/drawing/2014/main" id="{9A92770E-48E1-F3B2-791D-CE3DED725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69" name="Group 80">
                  <a:extLst>
                    <a:ext uri="{FF2B5EF4-FFF2-40B4-BE49-F238E27FC236}">
                      <a16:creationId xmlns:a16="http://schemas.microsoft.com/office/drawing/2014/main" id="{80680EFB-A123-4A91-3487-36080928D6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185" y="1646"/>
                  <a:ext cx="443" cy="683"/>
                  <a:chOff x="3771" y="1595"/>
                  <a:chExt cx="697" cy="652"/>
                </a:xfrm>
              </p:grpSpPr>
              <p:sp>
                <p:nvSpPr>
                  <p:cNvPr id="45393" name="Arc 81">
                    <a:extLst>
                      <a:ext uri="{FF2B5EF4-FFF2-40B4-BE49-F238E27FC236}">
                        <a16:creationId xmlns:a16="http://schemas.microsoft.com/office/drawing/2014/main" id="{83369E98-9A2A-44ED-FD61-EF5B5DF516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94" name="Arc 82">
                    <a:extLst>
                      <a:ext uri="{FF2B5EF4-FFF2-40B4-BE49-F238E27FC236}">
                        <a16:creationId xmlns:a16="http://schemas.microsoft.com/office/drawing/2014/main" id="{007C4ADE-26DB-99C7-594A-96573B17F6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70" name="Group 83">
                  <a:extLst>
                    <a:ext uri="{FF2B5EF4-FFF2-40B4-BE49-F238E27FC236}">
                      <a16:creationId xmlns:a16="http://schemas.microsoft.com/office/drawing/2014/main" id="{9F2ABCCE-36D7-7092-4272-1A0C93B2BF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957" y="1603"/>
                  <a:ext cx="443" cy="683"/>
                  <a:chOff x="3771" y="1595"/>
                  <a:chExt cx="697" cy="652"/>
                </a:xfrm>
              </p:grpSpPr>
              <p:sp>
                <p:nvSpPr>
                  <p:cNvPr id="45391" name="Arc 84">
                    <a:extLst>
                      <a:ext uri="{FF2B5EF4-FFF2-40B4-BE49-F238E27FC236}">
                        <a16:creationId xmlns:a16="http://schemas.microsoft.com/office/drawing/2014/main" id="{18925EAD-42FE-5786-DEBC-F99856C0AD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92" name="Arc 85">
                    <a:extLst>
                      <a:ext uri="{FF2B5EF4-FFF2-40B4-BE49-F238E27FC236}">
                        <a16:creationId xmlns:a16="http://schemas.microsoft.com/office/drawing/2014/main" id="{0528C4F8-AAFA-3546-EE90-7D8B3E1523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71" name="Group 86">
                  <a:extLst>
                    <a:ext uri="{FF2B5EF4-FFF2-40B4-BE49-F238E27FC236}">
                      <a16:creationId xmlns:a16="http://schemas.microsoft.com/office/drawing/2014/main" id="{73516391-FC31-D81E-CE23-A206A4160A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2741" y="1964"/>
                  <a:ext cx="443" cy="683"/>
                  <a:chOff x="3771" y="1595"/>
                  <a:chExt cx="697" cy="652"/>
                </a:xfrm>
              </p:grpSpPr>
              <p:sp>
                <p:nvSpPr>
                  <p:cNvPr id="45389" name="Arc 87">
                    <a:extLst>
                      <a:ext uri="{FF2B5EF4-FFF2-40B4-BE49-F238E27FC236}">
                        <a16:creationId xmlns:a16="http://schemas.microsoft.com/office/drawing/2014/main" id="{47E5209C-A5CB-C4D4-07A5-92671AE202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90" name="Arc 88">
                    <a:extLst>
                      <a:ext uri="{FF2B5EF4-FFF2-40B4-BE49-F238E27FC236}">
                        <a16:creationId xmlns:a16="http://schemas.microsoft.com/office/drawing/2014/main" id="{FD6BC934-A398-79C8-3B52-C1A1499390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72" name="Group 89">
                  <a:extLst>
                    <a:ext uri="{FF2B5EF4-FFF2-40B4-BE49-F238E27FC236}">
                      <a16:creationId xmlns:a16="http://schemas.microsoft.com/office/drawing/2014/main" id="{136BB0E2-3C5C-84EE-8730-0F5362924F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5397" y="1909"/>
                  <a:ext cx="443" cy="683"/>
                  <a:chOff x="3771" y="1595"/>
                  <a:chExt cx="697" cy="652"/>
                </a:xfrm>
              </p:grpSpPr>
              <p:sp>
                <p:nvSpPr>
                  <p:cNvPr id="45387" name="Arc 90">
                    <a:extLst>
                      <a:ext uri="{FF2B5EF4-FFF2-40B4-BE49-F238E27FC236}">
                        <a16:creationId xmlns:a16="http://schemas.microsoft.com/office/drawing/2014/main" id="{8834545B-4288-C774-47CF-5C90A931BA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88" name="Arc 91">
                    <a:extLst>
                      <a:ext uri="{FF2B5EF4-FFF2-40B4-BE49-F238E27FC236}">
                        <a16:creationId xmlns:a16="http://schemas.microsoft.com/office/drawing/2014/main" id="{D0582423-6D17-5652-055D-AD5A0484B3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73" name="Group 92">
                  <a:extLst>
                    <a:ext uri="{FF2B5EF4-FFF2-40B4-BE49-F238E27FC236}">
                      <a16:creationId xmlns:a16="http://schemas.microsoft.com/office/drawing/2014/main" id="{46E41B60-A96E-5C2C-9B75-8A2D2C20113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91" y="1888"/>
                  <a:ext cx="536" cy="386"/>
                  <a:chOff x="2191" y="1888"/>
                  <a:chExt cx="536" cy="386"/>
                </a:xfrm>
              </p:grpSpPr>
              <p:grpSp>
                <p:nvGrpSpPr>
                  <p:cNvPr id="45381" name="Group 93">
                    <a:extLst>
                      <a:ext uri="{FF2B5EF4-FFF2-40B4-BE49-F238E27FC236}">
                        <a16:creationId xmlns:a16="http://schemas.microsoft.com/office/drawing/2014/main" id="{2C6645ED-2ADC-C29C-CF49-135C3BC88F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2399" y="1888"/>
                    <a:ext cx="328" cy="357"/>
                    <a:chOff x="3771" y="1595"/>
                    <a:chExt cx="697" cy="652"/>
                  </a:xfrm>
                </p:grpSpPr>
                <p:sp>
                  <p:nvSpPr>
                    <p:cNvPr id="45385" name="Arc 94">
                      <a:extLst>
                        <a:ext uri="{FF2B5EF4-FFF2-40B4-BE49-F238E27FC236}">
                          <a16:creationId xmlns:a16="http://schemas.microsoft.com/office/drawing/2014/main" id="{90625A67-B075-B3B9-110B-F54C667E8B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86" name="Arc 95">
                      <a:extLst>
                        <a:ext uri="{FF2B5EF4-FFF2-40B4-BE49-F238E27FC236}">
                          <a16:creationId xmlns:a16="http://schemas.microsoft.com/office/drawing/2014/main" id="{5B67DDFE-D3E0-382D-37E1-18C1413F0F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382" name="Group 96">
                    <a:extLst>
                      <a:ext uri="{FF2B5EF4-FFF2-40B4-BE49-F238E27FC236}">
                        <a16:creationId xmlns:a16="http://schemas.microsoft.com/office/drawing/2014/main" id="{67994897-ADAE-E1BD-9B18-B644C812D6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91" y="2062"/>
                    <a:ext cx="212" cy="212"/>
                    <a:chOff x="3771" y="1595"/>
                    <a:chExt cx="697" cy="652"/>
                  </a:xfrm>
                </p:grpSpPr>
                <p:sp>
                  <p:nvSpPr>
                    <p:cNvPr id="45383" name="Arc 97">
                      <a:extLst>
                        <a:ext uri="{FF2B5EF4-FFF2-40B4-BE49-F238E27FC236}">
                          <a16:creationId xmlns:a16="http://schemas.microsoft.com/office/drawing/2014/main" id="{08F3B0F8-A24E-5AFD-ECFC-D94EAE0DA7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84" name="Arc 98">
                      <a:extLst>
                        <a:ext uri="{FF2B5EF4-FFF2-40B4-BE49-F238E27FC236}">
                          <a16:creationId xmlns:a16="http://schemas.microsoft.com/office/drawing/2014/main" id="{0D024FAB-1604-79E7-4895-4AAF077A2F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5374" name="Group 99">
                  <a:extLst>
                    <a:ext uri="{FF2B5EF4-FFF2-40B4-BE49-F238E27FC236}">
                      <a16:creationId xmlns:a16="http://schemas.microsoft.com/office/drawing/2014/main" id="{59E0408F-D351-E01F-705D-B5DE0F9101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5836" y="1839"/>
                  <a:ext cx="536" cy="386"/>
                  <a:chOff x="2191" y="1888"/>
                  <a:chExt cx="536" cy="386"/>
                </a:xfrm>
              </p:grpSpPr>
              <p:grpSp>
                <p:nvGrpSpPr>
                  <p:cNvPr id="45375" name="Group 100">
                    <a:extLst>
                      <a:ext uri="{FF2B5EF4-FFF2-40B4-BE49-F238E27FC236}">
                        <a16:creationId xmlns:a16="http://schemas.microsoft.com/office/drawing/2014/main" id="{63055663-3AD1-BE64-AED1-2FA23BC14C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2399" y="1888"/>
                    <a:ext cx="328" cy="357"/>
                    <a:chOff x="3771" y="1595"/>
                    <a:chExt cx="697" cy="652"/>
                  </a:xfrm>
                </p:grpSpPr>
                <p:sp>
                  <p:nvSpPr>
                    <p:cNvPr id="45379" name="Arc 101">
                      <a:extLst>
                        <a:ext uri="{FF2B5EF4-FFF2-40B4-BE49-F238E27FC236}">
                          <a16:creationId xmlns:a16="http://schemas.microsoft.com/office/drawing/2014/main" id="{6FF8824E-539E-3674-3E00-44E7D26841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80" name="Arc 102">
                      <a:extLst>
                        <a:ext uri="{FF2B5EF4-FFF2-40B4-BE49-F238E27FC236}">
                          <a16:creationId xmlns:a16="http://schemas.microsoft.com/office/drawing/2014/main" id="{99C11A86-8434-B407-A3F5-90E1FE7933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376" name="Group 103">
                    <a:extLst>
                      <a:ext uri="{FF2B5EF4-FFF2-40B4-BE49-F238E27FC236}">
                        <a16:creationId xmlns:a16="http://schemas.microsoft.com/office/drawing/2014/main" id="{31BEC7BD-1AF7-4625-BD0B-D63553E2ED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91" y="2062"/>
                    <a:ext cx="212" cy="212"/>
                    <a:chOff x="3771" y="1595"/>
                    <a:chExt cx="697" cy="652"/>
                  </a:xfrm>
                </p:grpSpPr>
                <p:sp>
                  <p:nvSpPr>
                    <p:cNvPr id="45377" name="Arc 104">
                      <a:extLst>
                        <a:ext uri="{FF2B5EF4-FFF2-40B4-BE49-F238E27FC236}">
                          <a16:creationId xmlns:a16="http://schemas.microsoft.com/office/drawing/2014/main" id="{DCBB4D15-D641-FED3-B8D7-D9D908D582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78" name="Arc 105">
                      <a:extLst>
                        <a:ext uri="{FF2B5EF4-FFF2-40B4-BE49-F238E27FC236}">
                          <a16:creationId xmlns:a16="http://schemas.microsoft.com/office/drawing/2014/main" id="{28D65897-D393-95F6-2883-402E28CA8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45334" name="Group 106">
                <a:extLst>
                  <a:ext uri="{FF2B5EF4-FFF2-40B4-BE49-F238E27FC236}">
                    <a16:creationId xmlns:a16="http://schemas.microsoft.com/office/drawing/2014/main" id="{A7A56C39-1C41-CDFC-7547-E752392F44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3" y="1548"/>
                <a:ext cx="951" cy="1114"/>
                <a:chOff x="3713" y="1548"/>
                <a:chExt cx="951" cy="1114"/>
              </a:xfrm>
            </p:grpSpPr>
            <p:grpSp>
              <p:nvGrpSpPr>
                <p:cNvPr id="45335" name="Group 107">
                  <a:extLst>
                    <a:ext uri="{FF2B5EF4-FFF2-40B4-BE49-F238E27FC236}">
                      <a16:creationId xmlns:a16="http://schemas.microsoft.com/office/drawing/2014/main" id="{BCF2E6EB-E32E-8CB5-2997-0A502BCAF3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11" y="1548"/>
                  <a:ext cx="210" cy="1075"/>
                  <a:chOff x="3771" y="1595"/>
                  <a:chExt cx="1381" cy="928"/>
                </a:xfrm>
              </p:grpSpPr>
              <p:grpSp>
                <p:nvGrpSpPr>
                  <p:cNvPr id="45361" name="Group 108">
                    <a:extLst>
                      <a:ext uri="{FF2B5EF4-FFF2-40B4-BE49-F238E27FC236}">
                        <a16:creationId xmlns:a16="http://schemas.microsoft.com/office/drawing/2014/main" id="{3B1C2FBB-4C1A-6D0B-0E2E-BD42A1AD67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365" name="Arc 109">
                      <a:extLst>
                        <a:ext uri="{FF2B5EF4-FFF2-40B4-BE49-F238E27FC236}">
                          <a16:creationId xmlns:a16="http://schemas.microsoft.com/office/drawing/2014/main" id="{FD98BC31-2447-9126-437E-6C5B3FB262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66" name="Arc 110">
                      <a:extLst>
                        <a:ext uri="{FF2B5EF4-FFF2-40B4-BE49-F238E27FC236}">
                          <a16:creationId xmlns:a16="http://schemas.microsoft.com/office/drawing/2014/main" id="{509A6496-5953-F6B1-8B0F-9EEB832244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362" name="Group 111">
                    <a:extLst>
                      <a:ext uri="{FF2B5EF4-FFF2-40B4-BE49-F238E27FC236}">
                        <a16:creationId xmlns:a16="http://schemas.microsoft.com/office/drawing/2014/main" id="{B96EBCB8-5905-CEEC-F0E2-FD781BBCCB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455" y="1871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363" name="Arc 112">
                      <a:extLst>
                        <a:ext uri="{FF2B5EF4-FFF2-40B4-BE49-F238E27FC236}">
                          <a16:creationId xmlns:a16="http://schemas.microsoft.com/office/drawing/2014/main" id="{8E730A17-A50B-2CB4-9F7C-355FDA064D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64" name="Arc 113">
                      <a:extLst>
                        <a:ext uri="{FF2B5EF4-FFF2-40B4-BE49-F238E27FC236}">
                          <a16:creationId xmlns:a16="http://schemas.microsoft.com/office/drawing/2014/main" id="{19003298-B1DB-CCF7-F0BD-C7B3A08827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5336" name="Group 114">
                  <a:extLst>
                    <a:ext uri="{FF2B5EF4-FFF2-40B4-BE49-F238E27FC236}">
                      <a16:creationId xmlns:a16="http://schemas.microsoft.com/office/drawing/2014/main" id="{7D1F2794-0F33-786E-6071-EEEB519EDD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4004" y="1907"/>
                  <a:ext cx="106" cy="755"/>
                  <a:chOff x="3771" y="1595"/>
                  <a:chExt cx="697" cy="652"/>
                </a:xfrm>
              </p:grpSpPr>
              <p:sp>
                <p:nvSpPr>
                  <p:cNvPr id="45359" name="Arc 115">
                    <a:extLst>
                      <a:ext uri="{FF2B5EF4-FFF2-40B4-BE49-F238E27FC236}">
                        <a16:creationId xmlns:a16="http://schemas.microsoft.com/office/drawing/2014/main" id="{E398F26D-12B3-455D-047A-8676BFD7CC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60" name="Arc 116">
                    <a:extLst>
                      <a:ext uri="{FF2B5EF4-FFF2-40B4-BE49-F238E27FC236}">
                        <a16:creationId xmlns:a16="http://schemas.microsoft.com/office/drawing/2014/main" id="{DD76243A-588D-F9AE-E73C-CBA5317291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37" name="Group 117">
                  <a:extLst>
                    <a:ext uri="{FF2B5EF4-FFF2-40B4-BE49-F238E27FC236}">
                      <a16:creationId xmlns:a16="http://schemas.microsoft.com/office/drawing/2014/main" id="{870FA888-1E48-3E79-D8B7-5D36F18099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897" y="1896"/>
                  <a:ext cx="106" cy="278"/>
                  <a:chOff x="3771" y="1595"/>
                  <a:chExt cx="697" cy="652"/>
                </a:xfrm>
              </p:grpSpPr>
              <p:sp>
                <p:nvSpPr>
                  <p:cNvPr id="45357" name="Arc 118">
                    <a:extLst>
                      <a:ext uri="{FF2B5EF4-FFF2-40B4-BE49-F238E27FC236}">
                        <a16:creationId xmlns:a16="http://schemas.microsoft.com/office/drawing/2014/main" id="{6BC05F19-9D5B-F7D5-546B-8D51689133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58" name="Arc 119">
                    <a:extLst>
                      <a:ext uri="{FF2B5EF4-FFF2-40B4-BE49-F238E27FC236}">
                        <a16:creationId xmlns:a16="http://schemas.microsoft.com/office/drawing/2014/main" id="{CE5C73CE-6EED-C64A-A343-956CF2FC7C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38" name="Group 120">
                  <a:extLst>
                    <a:ext uri="{FF2B5EF4-FFF2-40B4-BE49-F238E27FC236}">
                      <a16:creationId xmlns:a16="http://schemas.microsoft.com/office/drawing/2014/main" id="{FE76055E-AEAA-767D-A4EC-8D43F48E1E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320" y="1879"/>
                  <a:ext cx="106" cy="277"/>
                  <a:chOff x="3771" y="1595"/>
                  <a:chExt cx="697" cy="652"/>
                </a:xfrm>
              </p:grpSpPr>
              <p:sp>
                <p:nvSpPr>
                  <p:cNvPr id="45355" name="Arc 121">
                    <a:extLst>
                      <a:ext uri="{FF2B5EF4-FFF2-40B4-BE49-F238E27FC236}">
                        <a16:creationId xmlns:a16="http://schemas.microsoft.com/office/drawing/2014/main" id="{BB055D51-84B7-5C9C-AD31-F26235A63E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56" name="Arc 122">
                    <a:extLst>
                      <a:ext uri="{FF2B5EF4-FFF2-40B4-BE49-F238E27FC236}">
                        <a16:creationId xmlns:a16="http://schemas.microsoft.com/office/drawing/2014/main" id="{C47F8382-C374-249F-EFEA-8A817C254F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39" name="Group 123">
                  <a:extLst>
                    <a:ext uri="{FF2B5EF4-FFF2-40B4-BE49-F238E27FC236}">
                      <a16:creationId xmlns:a16="http://schemas.microsoft.com/office/drawing/2014/main" id="{B8ACE743-B2E6-DA46-3EA6-5482E2FC41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3791" y="2026"/>
                  <a:ext cx="106" cy="277"/>
                  <a:chOff x="3771" y="1595"/>
                  <a:chExt cx="697" cy="652"/>
                </a:xfrm>
              </p:grpSpPr>
              <p:sp>
                <p:nvSpPr>
                  <p:cNvPr id="45353" name="Arc 124">
                    <a:extLst>
                      <a:ext uri="{FF2B5EF4-FFF2-40B4-BE49-F238E27FC236}">
                        <a16:creationId xmlns:a16="http://schemas.microsoft.com/office/drawing/2014/main" id="{AEF21562-3336-AB35-1115-AAE29B23F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54" name="Arc 125">
                    <a:extLst>
                      <a:ext uri="{FF2B5EF4-FFF2-40B4-BE49-F238E27FC236}">
                        <a16:creationId xmlns:a16="http://schemas.microsoft.com/office/drawing/2014/main" id="{792B1925-E392-E913-7368-5B2A4D83D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40" name="Group 126">
                  <a:extLst>
                    <a:ext uri="{FF2B5EF4-FFF2-40B4-BE49-F238E27FC236}">
                      <a16:creationId xmlns:a16="http://schemas.microsoft.com/office/drawing/2014/main" id="{DFA2AD3C-E2A0-7509-C184-13CB20C9BC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4425" y="2003"/>
                  <a:ext cx="106" cy="278"/>
                  <a:chOff x="3771" y="1595"/>
                  <a:chExt cx="697" cy="652"/>
                </a:xfrm>
              </p:grpSpPr>
              <p:sp>
                <p:nvSpPr>
                  <p:cNvPr id="45351" name="Arc 127">
                    <a:extLst>
                      <a:ext uri="{FF2B5EF4-FFF2-40B4-BE49-F238E27FC236}">
                        <a16:creationId xmlns:a16="http://schemas.microsoft.com/office/drawing/2014/main" id="{78BCAD2B-E37D-930B-16E0-557CC1E0FF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52" name="Arc 128">
                    <a:extLst>
                      <a:ext uri="{FF2B5EF4-FFF2-40B4-BE49-F238E27FC236}">
                        <a16:creationId xmlns:a16="http://schemas.microsoft.com/office/drawing/2014/main" id="{B1CC3DEE-F631-AF02-47D4-74C7D1837B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41" name="Group 129">
                  <a:extLst>
                    <a:ext uri="{FF2B5EF4-FFF2-40B4-BE49-F238E27FC236}">
                      <a16:creationId xmlns:a16="http://schemas.microsoft.com/office/drawing/2014/main" id="{DD1868DD-C92B-89CE-886E-D52DFBB3F8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713" y="1995"/>
                  <a:ext cx="78" cy="145"/>
                  <a:chOff x="3771" y="1595"/>
                  <a:chExt cx="697" cy="652"/>
                </a:xfrm>
              </p:grpSpPr>
              <p:sp>
                <p:nvSpPr>
                  <p:cNvPr id="45349" name="Arc 130">
                    <a:extLst>
                      <a:ext uri="{FF2B5EF4-FFF2-40B4-BE49-F238E27FC236}">
                        <a16:creationId xmlns:a16="http://schemas.microsoft.com/office/drawing/2014/main" id="{A1402DA1-C9D3-7207-53D2-4320927778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350" name="Arc 131">
                    <a:extLst>
                      <a:ext uri="{FF2B5EF4-FFF2-40B4-BE49-F238E27FC236}">
                        <a16:creationId xmlns:a16="http://schemas.microsoft.com/office/drawing/2014/main" id="{B762C5C2-865E-A281-65D3-971B4CAAF6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42" name="Group 132">
                  <a:extLst>
                    <a:ext uri="{FF2B5EF4-FFF2-40B4-BE49-F238E27FC236}">
                      <a16:creationId xmlns:a16="http://schemas.microsoft.com/office/drawing/2014/main" id="{EDA9D972-366D-F5F4-E91F-0D188459F0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537" y="1975"/>
                  <a:ext cx="127" cy="157"/>
                  <a:chOff x="2191" y="1888"/>
                  <a:chExt cx="536" cy="386"/>
                </a:xfrm>
              </p:grpSpPr>
              <p:grpSp>
                <p:nvGrpSpPr>
                  <p:cNvPr id="45343" name="Group 133">
                    <a:extLst>
                      <a:ext uri="{FF2B5EF4-FFF2-40B4-BE49-F238E27FC236}">
                        <a16:creationId xmlns:a16="http://schemas.microsoft.com/office/drawing/2014/main" id="{326B69F3-66F5-A317-3AC2-15AF751546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2399" y="1888"/>
                    <a:ext cx="328" cy="357"/>
                    <a:chOff x="3771" y="1595"/>
                    <a:chExt cx="697" cy="652"/>
                  </a:xfrm>
                </p:grpSpPr>
                <p:sp>
                  <p:nvSpPr>
                    <p:cNvPr id="45347" name="Arc 134">
                      <a:extLst>
                        <a:ext uri="{FF2B5EF4-FFF2-40B4-BE49-F238E27FC236}">
                          <a16:creationId xmlns:a16="http://schemas.microsoft.com/office/drawing/2014/main" id="{1721FCF1-7DE0-7653-2AFE-E77BDD59BD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48" name="Arc 135">
                      <a:extLst>
                        <a:ext uri="{FF2B5EF4-FFF2-40B4-BE49-F238E27FC236}">
                          <a16:creationId xmlns:a16="http://schemas.microsoft.com/office/drawing/2014/main" id="{835D72A7-652B-FA9C-322A-F23A895C2F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344" name="Group 136">
                    <a:extLst>
                      <a:ext uri="{FF2B5EF4-FFF2-40B4-BE49-F238E27FC236}">
                        <a16:creationId xmlns:a16="http://schemas.microsoft.com/office/drawing/2014/main" id="{0390F088-58CA-83B8-50BA-72508DDF6D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91" y="2062"/>
                    <a:ext cx="212" cy="212"/>
                    <a:chOff x="3771" y="1595"/>
                    <a:chExt cx="697" cy="652"/>
                  </a:xfrm>
                </p:grpSpPr>
                <p:sp>
                  <p:nvSpPr>
                    <p:cNvPr id="45345" name="Arc 137">
                      <a:extLst>
                        <a:ext uri="{FF2B5EF4-FFF2-40B4-BE49-F238E27FC236}">
                          <a16:creationId xmlns:a16="http://schemas.microsoft.com/office/drawing/2014/main" id="{A035B0C3-9402-A70F-A9B9-7345E62B49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46" name="Arc 138">
                      <a:extLst>
                        <a:ext uri="{FF2B5EF4-FFF2-40B4-BE49-F238E27FC236}">
                          <a16:creationId xmlns:a16="http://schemas.microsoft.com/office/drawing/2014/main" id="{66898397-693B-AC53-D015-C504FD32CB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pic>
          <p:nvPicPr>
            <p:cNvPr id="45236" name="Picture 139">
              <a:extLst>
                <a:ext uri="{FF2B5EF4-FFF2-40B4-BE49-F238E27FC236}">
                  <a16:creationId xmlns:a16="http://schemas.microsoft.com/office/drawing/2014/main" id="{14E2D188-3225-4176-7D3E-D2B405895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" y="805"/>
              <a:ext cx="1622" cy="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237" name="Group 140">
              <a:extLst>
                <a:ext uri="{FF2B5EF4-FFF2-40B4-BE49-F238E27FC236}">
                  <a16:creationId xmlns:a16="http://schemas.microsoft.com/office/drawing/2014/main" id="{9BA0ADF6-D7BA-11FD-1EA6-981A20BA4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1" y="1215"/>
              <a:ext cx="671" cy="1895"/>
              <a:chOff x="2431" y="1215"/>
              <a:chExt cx="671" cy="1895"/>
            </a:xfrm>
          </p:grpSpPr>
          <p:grpSp>
            <p:nvGrpSpPr>
              <p:cNvPr id="45313" name="Group 141">
                <a:extLst>
                  <a:ext uri="{FF2B5EF4-FFF2-40B4-BE49-F238E27FC236}">
                    <a16:creationId xmlns:a16="http://schemas.microsoft.com/office/drawing/2014/main" id="{AE880F92-C148-4569-F824-3635C8D36F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1491"/>
                <a:ext cx="671" cy="1411"/>
                <a:chOff x="2431" y="1491"/>
                <a:chExt cx="671" cy="1411"/>
              </a:xfrm>
            </p:grpSpPr>
            <p:grpSp>
              <p:nvGrpSpPr>
                <p:cNvPr id="45321" name="Group 142">
                  <a:extLst>
                    <a:ext uri="{FF2B5EF4-FFF2-40B4-BE49-F238E27FC236}">
                      <a16:creationId xmlns:a16="http://schemas.microsoft.com/office/drawing/2014/main" id="{C86FC156-05E8-6F53-26A3-B757BA5D17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875366">
                  <a:off x="2431" y="2206"/>
                  <a:ext cx="163" cy="696"/>
                  <a:chOff x="3447" y="3043"/>
                  <a:chExt cx="301" cy="887"/>
                </a:xfrm>
              </p:grpSpPr>
              <p:sp>
                <p:nvSpPr>
                  <p:cNvPr id="45331" name="AutoShape 143">
                    <a:extLst>
                      <a:ext uri="{FF2B5EF4-FFF2-40B4-BE49-F238E27FC236}">
                        <a16:creationId xmlns:a16="http://schemas.microsoft.com/office/drawing/2014/main" id="{804A0D4B-53AA-4F00-09C4-3E65D28080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3405" y="3588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66F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32" name="AutoShape 144">
                    <a:extLst>
                      <a:ext uri="{FF2B5EF4-FFF2-40B4-BE49-F238E27FC236}">
                        <a16:creationId xmlns:a16="http://schemas.microsoft.com/office/drawing/2014/main" id="{E976F11A-E31C-961E-7127-A1836F2737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350" y="3140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22" name="Group 145">
                  <a:extLst>
                    <a:ext uri="{FF2B5EF4-FFF2-40B4-BE49-F238E27FC236}">
                      <a16:creationId xmlns:a16="http://schemas.microsoft.com/office/drawing/2014/main" id="{49B24B1D-331A-4829-B3E4-0583634F8F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486304" flipV="1">
                  <a:off x="2431" y="1491"/>
                  <a:ext cx="163" cy="696"/>
                  <a:chOff x="3447" y="3043"/>
                  <a:chExt cx="301" cy="887"/>
                </a:xfrm>
              </p:grpSpPr>
              <p:sp>
                <p:nvSpPr>
                  <p:cNvPr id="45329" name="AutoShape 146">
                    <a:extLst>
                      <a:ext uri="{FF2B5EF4-FFF2-40B4-BE49-F238E27FC236}">
                        <a16:creationId xmlns:a16="http://schemas.microsoft.com/office/drawing/2014/main" id="{76641E54-C27F-EA70-8F04-D2302159AE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3405" y="3588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66F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30" name="AutoShape 147">
                    <a:extLst>
                      <a:ext uri="{FF2B5EF4-FFF2-40B4-BE49-F238E27FC236}">
                        <a16:creationId xmlns:a16="http://schemas.microsoft.com/office/drawing/2014/main" id="{857A3FBB-CC51-1015-C721-4E9B22FF4D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350" y="3140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23" name="Group 148">
                  <a:extLst>
                    <a:ext uri="{FF2B5EF4-FFF2-40B4-BE49-F238E27FC236}">
                      <a16:creationId xmlns:a16="http://schemas.microsoft.com/office/drawing/2014/main" id="{54DDD98E-F5AF-2BE6-D8CC-AA4330F525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13696" flipH="1" flipV="1">
                  <a:off x="2897" y="1497"/>
                  <a:ext cx="163" cy="696"/>
                  <a:chOff x="3447" y="3043"/>
                  <a:chExt cx="301" cy="887"/>
                </a:xfrm>
              </p:grpSpPr>
              <p:sp>
                <p:nvSpPr>
                  <p:cNvPr id="45327" name="AutoShape 149">
                    <a:extLst>
                      <a:ext uri="{FF2B5EF4-FFF2-40B4-BE49-F238E27FC236}">
                        <a16:creationId xmlns:a16="http://schemas.microsoft.com/office/drawing/2014/main" id="{FAB3B05E-0FFC-9BCF-38FC-CCC66D01E5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3405" y="3588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66F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28" name="AutoShape 150">
                    <a:extLst>
                      <a:ext uri="{FF2B5EF4-FFF2-40B4-BE49-F238E27FC236}">
                        <a16:creationId xmlns:a16="http://schemas.microsoft.com/office/drawing/2014/main" id="{E9B28CA2-67F8-A6B7-EC09-9F29A42D64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350" y="3140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24" name="Group 151">
                  <a:extLst>
                    <a:ext uri="{FF2B5EF4-FFF2-40B4-BE49-F238E27FC236}">
                      <a16:creationId xmlns:a16="http://schemas.microsoft.com/office/drawing/2014/main" id="{39E2269C-676F-2E65-F4C7-3A908CC7F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724634" flipH="1">
                  <a:off x="2939" y="2164"/>
                  <a:ext cx="163" cy="696"/>
                  <a:chOff x="3447" y="3043"/>
                  <a:chExt cx="301" cy="887"/>
                </a:xfrm>
              </p:grpSpPr>
              <p:sp>
                <p:nvSpPr>
                  <p:cNvPr id="45325" name="AutoShape 152">
                    <a:extLst>
                      <a:ext uri="{FF2B5EF4-FFF2-40B4-BE49-F238E27FC236}">
                        <a16:creationId xmlns:a16="http://schemas.microsoft.com/office/drawing/2014/main" id="{A93D2D06-0A62-B1AE-5E4B-8F4092C3E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3405" y="3588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66F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26" name="AutoShape 153">
                    <a:extLst>
                      <a:ext uri="{FF2B5EF4-FFF2-40B4-BE49-F238E27FC236}">
                        <a16:creationId xmlns:a16="http://schemas.microsoft.com/office/drawing/2014/main" id="{640E44E5-DFD8-1BFD-9331-64745FCF33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350" y="3140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45314" name="Group 154">
                <a:extLst>
                  <a:ext uri="{FF2B5EF4-FFF2-40B4-BE49-F238E27FC236}">
                    <a16:creationId xmlns:a16="http://schemas.microsoft.com/office/drawing/2014/main" id="{8DE89AA3-896B-66E4-3E95-DC44A67F5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1" y="1215"/>
                <a:ext cx="343" cy="1895"/>
                <a:chOff x="2691" y="1215"/>
                <a:chExt cx="343" cy="1895"/>
              </a:xfrm>
            </p:grpSpPr>
            <p:grpSp>
              <p:nvGrpSpPr>
                <p:cNvPr id="45315" name="Group 155">
                  <a:extLst>
                    <a:ext uri="{FF2B5EF4-FFF2-40B4-BE49-F238E27FC236}">
                      <a16:creationId xmlns:a16="http://schemas.microsoft.com/office/drawing/2014/main" id="{3A071059-D1A7-2927-E8AE-CE9F5DEDC3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733" y="2223"/>
                  <a:ext cx="301" cy="887"/>
                  <a:chOff x="2691" y="1215"/>
                  <a:chExt cx="301" cy="887"/>
                </a:xfrm>
              </p:grpSpPr>
              <p:sp>
                <p:nvSpPr>
                  <p:cNvPr id="45319" name="AutoShape 156">
                    <a:extLst>
                      <a:ext uri="{FF2B5EF4-FFF2-40B4-BE49-F238E27FC236}">
                        <a16:creationId xmlns:a16="http://schemas.microsoft.com/office/drawing/2014/main" id="{6ACA901E-D9DB-1FD2-ED55-633ABCAA03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649" y="1392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20" name="AutoShape 157">
                    <a:extLst>
                      <a:ext uri="{FF2B5EF4-FFF2-40B4-BE49-F238E27FC236}">
                        <a16:creationId xmlns:a16="http://schemas.microsoft.com/office/drawing/2014/main" id="{2B8E0929-6070-26DF-6F2B-A48AD99DB9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 flipV="1">
                    <a:off x="2594" y="1734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316" name="Group 158">
                  <a:extLst>
                    <a:ext uri="{FF2B5EF4-FFF2-40B4-BE49-F238E27FC236}">
                      <a16:creationId xmlns:a16="http://schemas.microsoft.com/office/drawing/2014/main" id="{32038270-20F1-43B7-9200-8EE2588331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91" y="1215"/>
                  <a:ext cx="301" cy="887"/>
                  <a:chOff x="2691" y="1215"/>
                  <a:chExt cx="301" cy="887"/>
                </a:xfrm>
              </p:grpSpPr>
              <p:sp>
                <p:nvSpPr>
                  <p:cNvPr id="45317" name="AutoShape 159">
                    <a:extLst>
                      <a:ext uri="{FF2B5EF4-FFF2-40B4-BE49-F238E27FC236}">
                        <a16:creationId xmlns:a16="http://schemas.microsoft.com/office/drawing/2014/main" id="{E85BC256-FAF7-9806-111D-EBA15A25AD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649" y="1392"/>
                    <a:ext cx="519" cy="166"/>
                  </a:xfrm>
                  <a:prstGeom prst="curvedDownArrow">
                    <a:avLst>
                      <a:gd name="adj1" fmla="val 57450"/>
                      <a:gd name="adj2" fmla="val 119980"/>
                      <a:gd name="adj3" fmla="val 33333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lnSpc>
                        <a:spcPts val="2900"/>
                      </a:lnSpc>
                      <a:spcBef>
                        <a:spcPct val="20000"/>
                      </a:spcBef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9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92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GB" altLang="en-US" sz="24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318" name="AutoShape 160">
                    <a:extLst>
                      <a:ext uri="{FF2B5EF4-FFF2-40B4-BE49-F238E27FC236}">
                        <a16:creationId xmlns:a16="http://schemas.microsoft.com/office/drawing/2014/main" id="{AC15BFFC-B016-0464-C9F6-122AFAFD2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 flipV="1">
                    <a:off x="2594" y="1734"/>
                    <a:ext cx="465" cy="2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490" y="10826"/>
                        </a:moveTo>
                        <a:cubicBezTo>
                          <a:pt x="4490" y="10817"/>
                          <a:pt x="4490" y="10808"/>
                          <a:pt x="4490" y="10800"/>
                        </a:cubicBezTo>
                        <a:cubicBezTo>
                          <a:pt x="4490" y="7315"/>
                          <a:pt x="7315" y="4490"/>
                          <a:pt x="10800" y="4490"/>
                        </a:cubicBezTo>
                        <a:cubicBezTo>
                          <a:pt x="14284" y="4490"/>
                          <a:pt x="17110" y="7315"/>
                          <a:pt x="17110" y="10800"/>
                        </a:cubicBezTo>
                        <a:cubicBezTo>
                          <a:pt x="17110" y="10808"/>
                          <a:pt x="17109" y="10817"/>
                          <a:pt x="17109" y="10826"/>
                        </a:cubicBezTo>
                        <a:lnTo>
                          <a:pt x="21599" y="10846"/>
                        </a:lnTo>
                        <a:cubicBezTo>
                          <a:pt x="21599" y="10830"/>
                          <a:pt x="21600" y="10815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15"/>
                          <a:pt x="0" y="10830"/>
                          <a:pt x="0" y="10846"/>
                        </a:cubicBezTo>
                        <a:lnTo>
                          <a:pt x="4490" y="1082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45238" name="Group 161">
              <a:extLst>
                <a:ext uri="{FF2B5EF4-FFF2-40B4-BE49-F238E27FC236}">
                  <a16:creationId xmlns:a16="http://schemas.microsoft.com/office/drawing/2014/main" id="{EEEEDEB6-F723-F20E-DE5B-FA80CEC51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6" y="1336"/>
              <a:ext cx="2373" cy="1559"/>
              <a:chOff x="2796" y="1336"/>
              <a:chExt cx="2373" cy="1559"/>
            </a:xfrm>
          </p:grpSpPr>
          <p:grpSp>
            <p:nvGrpSpPr>
              <p:cNvPr id="45239" name="Group 162">
                <a:extLst>
                  <a:ext uri="{FF2B5EF4-FFF2-40B4-BE49-F238E27FC236}">
                    <a16:creationId xmlns:a16="http://schemas.microsoft.com/office/drawing/2014/main" id="{6A038579-4483-7E34-4940-BB9AF3CD0D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96" y="2068"/>
                <a:ext cx="2373" cy="186"/>
                <a:chOff x="2796" y="2068"/>
                <a:chExt cx="2373" cy="186"/>
              </a:xfrm>
            </p:grpSpPr>
            <p:sp>
              <p:nvSpPr>
                <p:cNvPr id="45310" name="AutoShape 163">
                  <a:extLst>
                    <a:ext uri="{FF2B5EF4-FFF2-40B4-BE49-F238E27FC236}">
                      <a16:creationId xmlns:a16="http://schemas.microsoft.com/office/drawing/2014/main" id="{7C819549-3F80-9D26-FAE8-692E8A4334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771" y="1137"/>
                  <a:ext cx="106" cy="2055"/>
                </a:xfrm>
                <a:prstGeom prst="can">
                  <a:avLst>
                    <a:gd name="adj" fmla="val 63187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ts val="2900"/>
                    </a:lnSpc>
                    <a:spcBef>
                      <a:spcPct val="20000"/>
                    </a:spcBef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92000"/>
                    </a:lnSpc>
                    <a:spcBef>
                      <a:spcPct val="0"/>
                    </a:spcBef>
                    <a:buFontTx/>
                    <a:buNone/>
                  </a:pPr>
                  <a:endParaRPr lang="en-GB" altLang="en-US" sz="24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311" name="Oval 164">
                  <a:extLst>
                    <a:ext uri="{FF2B5EF4-FFF2-40B4-BE49-F238E27FC236}">
                      <a16:creationId xmlns:a16="http://schemas.microsoft.com/office/drawing/2014/main" id="{F82E396C-ED5C-B732-A8ED-8D4633D1B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3" y="2068"/>
                  <a:ext cx="112" cy="1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ts val="2900"/>
                    </a:lnSpc>
                    <a:spcBef>
                      <a:spcPct val="20000"/>
                    </a:spcBef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92000"/>
                    </a:lnSpc>
                    <a:spcBef>
                      <a:spcPct val="0"/>
                    </a:spcBef>
                    <a:buFontTx/>
                    <a:buNone/>
                  </a:pPr>
                  <a:endParaRPr lang="en-GB" altLang="en-US" sz="24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312" name="AutoShape 165">
                  <a:extLst>
                    <a:ext uri="{FF2B5EF4-FFF2-40B4-BE49-F238E27FC236}">
                      <a16:creationId xmlns:a16="http://schemas.microsoft.com/office/drawing/2014/main" id="{F4CAC899-215A-4055-1BB7-675F56C4D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908" y="1993"/>
                  <a:ext cx="186" cy="336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ts val="2900"/>
                    </a:lnSpc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ts val="2900"/>
                    </a:lnSpc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ts val="2900"/>
                    </a:lnSpc>
                    <a:spcBef>
                      <a:spcPct val="20000"/>
                    </a:spcBef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9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92000"/>
                    </a:lnSpc>
                    <a:spcBef>
                      <a:spcPct val="0"/>
                    </a:spcBef>
                    <a:buFontTx/>
                    <a:buNone/>
                  </a:pPr>
                  <a:endParaRPr lang="en-GB" altLang="en-US" sz="240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5240" name="Group 166">
                <a:extLst>
                  <a:ext uri="{FF2B5EF4-FFF2-40B4-BE49-F238E27FC236}">
                    <a16:creationId xmlns:a16="http://schemas.microsoft.com/office/drawing/2014/main" id="{170DE7E8-B39E-7AB7-C551-CCC7EFBC06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8" y="1336"/>
                <a:ext cx="1955" cy="1559"/>
                <a:chOff x="3119" y="2651"/>
                <a:chExt cx="1955" cy="1559"/>
              </a:xfrm>
            </p:grpSpPr>
            <p:grpSp>
              <p:nvGrpSpPr>
                <p:cNvPr id="45241" name="Group 167">
                  <a:extLst>
                    <a:ext uri="{FF2B5EF4-FFF2-40B4-BE49-F238E27FC236}">
                      <a16:creationId xmlns:a16="http://schemas.microsoft.com/office/drawing/2014/main" id="{F9FE23FF-8D10-BD6E-4D88-07E208260B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9" y="2669"/>
                  <a:ext cx="1007" cy="1541"/>
                  <a:chOff x="3119" y="2861"/>
                  <a:chExt cx="1007" cy="1541"/>
                </a:xfrm>
              </p:grpSpPr>
              <p:grpSp>
                <p:nvGrpSpPr>
                  <p:cNvPr id="45274" name="Group 168">
                    <a:extLst>
                      <a:ext uri="{FF2B5EF4-FFF2-40B4-BE49-F238E27FC236}">
                        <a16:creationId xmlns:a16="http://schemas.microsoft.com/office/drawing/2014/main" id="{B2E8465B-EB55-88FD-83E3-CDBF305557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3" y="2861"/>
                    <a:ext cx="210" cy="1541"/>
                    <a:chOff x="3771" y="1595"/>
                    <a:chExt cx="1381" cy="928"/>
                  </a:xfrm>
                </p:grpSpPr>
                <p:grpSp>
                  <p:nvGrpSpPr>
                    <p:cNvPr id="45304" name="Group 169">
                      <a:extLst>
                        <a:ext uri="{FF2B5EF4-FFF2-40B4-BE49-F238E27FC236}">
                          <a16:creationId xmlns:a16="http://schemas.microsoft.com/office/drawing/2014/main" id="{707E3B49-4380-27CC-31E8-F0F77A8214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71" y="1595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308" name="Arc 170">
                        <a:extLst>
                          <a:ext uri="{FF2B5EF4-FFF2-40B4-BE49-F238E27FC236}">
                            <a16:creationId xmlns:a16="http://schemas.microsoft.com/office/drawing/2014/main" id="{26211D59-845E-3E89-9835-9BB78322D0A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309" name="Arc 171">
                        <a:extLst>
                          <a:ext uri="{FF2B5EF4-FFF2-40B4-BE49-F238E27FC236}">
                            <a16:creationId xmlns:a16="http://schemas.microsoft.com/office/drawing/2014/main" id="{72EFFB35-04CB-1E21-90B8-325C242052E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305" name="Group 172">
                      <a:extLst>
                        <a:ext uri="{FF2B5EF4-FFF2-40B4-BE49-F238E27FC236}">
                          <a16:creationId xmlns:a16="http://schemas.microsoft.com/office/drawing/2014/main" id="{DC279475-113F-0DD4-765E-125A4CC876A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4455" y="1871"/>
                      <a:ext cx="697" cy="652"/>
                      <a:chOff x="3771" y="1595"/>
                      <a:chExt cx="697" cy="652"/>
                    </a:xfrm>
                  </p:grpSpPr>
                  <p:sp>
                    <p:nvSpPr>
                      <p:cNvPr id="45306" name="Arc 173">
                        <a:extLst>
                          <a:ext uri="{FF2B5EF4-FFF2-40B4-BE49-F238E27FC236}">
                            <a16:creationId xmlns:a16="http://schemas.microsoft.com/office/drawing/2014/main" id="{6FF97636-D65F-8C6A-A67B-E2568B6570E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307" name="Arc 174">
                        <a:extLst>
                          <a:ext uri="{FF2B5EF4-FFF2-40B4-BE49-F238E27FC236}">
                            <a16:creationId xmlns:a16="http://schemas.microsoft.com/office/drawing/2014/main" id="{D4CDB01C-E04E-5B6F-AFD0-A065ADD4E67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5275" name="Group 175">
                    <a:extLst>
                      <a:ext uri="{FF2B5EF4-FFF2-40B4-BE49-F238E27FC236}">
                        <a16:creationId xmlns:a16="http://schemas.microsoft.com/office/drawing/2014/main" id="{A8F6759C-43AE-599D-BE46-79621C35A4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3466" y="3388"/>
                    <a:ext cx="106" cy="1011"/>
                    <a:chOff x="3771" y="1595"/>
                    <a:chExt cx="697" cy="652"/>
                  </a:xfrm>
                </p:grpSpPr>
                <p:sp>
                  <p:nvSpPr>
                    <p:cNvPr id="45302" name="Arc 176">
                      <a:extLst>
                        <a:ext uri="{FF2B5EF4-FFF2-40B4-BE49-F238E27FC236}">
                          <a16:creationId xmlns:a16="http://schemas.microsoft.com/office/drawing/2014/main" id="{D96AE8E8-A06B-0075-946E-77E4A8811E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03" name="Arc 177">
                      <a:extLst>
                        <a:ext uri="{FF2B5EF4-FFF2-40B4-BE49-F238E27FC236}">
                          <a16:creationId xmlns:a16="http://schemas.microsoft.com/office/drawing/2014/main" id="{97286246-F254-8DBE-4D0F-C78F822E0D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76" name="Group 178">
                    <a:extLst>
                      <a:ext uri="{FF2B5EF4-FFF2-40B4-BE49-F238E27FC236}">
                        <a16:creationId xmlns:a16="http://schemas.microsoft.com/office/drawing/2014/main" id="{EC37FB0F-CB8D-FEE1-5BF2-3709D0780B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359" y="3441"/>
                    <a:ext cx="106" cy="278"/>
                    <a:chOff x="3771" y="1595"/>
                    <a:chExt cx="697" cy="652"/>
                  </a:xfrm>
                </p:grpSpPr>
                <p:sp>
                  <p:nvSpPr>
                    <p:cNvPr id="45300" name="Arc 179">
                      <a:extLst>
                        <a:ext uri="{FF2B5EF4-FFF2-40B4-BE49-F238E27FC236}">
                          <a16:creationId xmlns:a16="http://schemas.microsoft.com/office/drawing/2014/main" id="{FF996C14-6669-4829-F348-85575B25DF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01" name="Arc 180">
                      <a:extLst>
                        <a:ext uri="{FF2B5EF4-FFF2-40B4-BE49-F238E27FC236}">
                          <a16:creationId xmlns:a16="http://schemas.microsoft.com/office/drawing/2014/main" id="{4F403FD7-5568-7C08-997F-F3F357F24C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77" name="Group 181">
                    <a:extLst>
                      <a:ext uri="{FF2B5EF4-FFF2-40B4-BE49-F238E27FC236}">
                        <a16:creationId xmlns:a16="http://schemas.microsoft.com/office/drawing/2014/main" id="{D3F7A742-93BC-8A43-E20E-791C07BD4A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782" y="3424"/>
                    <a:ext cx="106" cy="277"/>
                    <a:chOff x="3771" y="1595"/>
                    <a:chExt cx="697" cy="652"/>
                  </a:xfrm>
                </p:grpSpPr>
                <p:sp>
                  <p:nvSpPr>
                    <p:cNvPr id="45298" name="Arc 182">
                      <a:extLst>
                        <a:ext uri="{FF2B5EF4-FFF2-40B4-BE49-F238E27FC236}">
                          <a16:creationId xmlns:a16="http://schemas.microsoft.com/office/drawing/2014/main" id="{3FF7E03C-80E7-9E48-B93B-64CED353AE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99" name="Arc 183">
                      <a:extLst>
                        <a:ext uri="{FF2B5EF4-FFF2-40B4-BE49-F238E27FC236}">
                          <a16:creationId xmlns:a16="http://schemas.microsoft.com/office/drawing/2014/main" id="{F3E14F1F-7FEA-B31E-497D-8766A7AA89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78" name="Group 184">
                    <a:extLst>
                      <a:ext uri="{FF2B5EF4-FFF2-40B4-BE49-F238E27FC236}">
                        <a16:creationId xmlns:a16="http://schemas.microsoft.com/office/drawing/2014/main" id="{D2193811-6783-7F21-1FC2-6CC1D249715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3253" y="3571"/>
                    <a:ext cx="106" cy="277"/>
                    <a:chOff x="3771" y="1595"/>
                    <a:chExt cx="697" cy="652"/>
                  </a:xfrm>
                </p:grpSpPr>
                <p:sp>
                  <p:nvSpPr>
                    <p:cNvPr id="45296" name="Arc 185">
                      <a:extLst>
                        <a:ext uri="{FF2B5EF4-FFF2-40B4-BE49-F238E27FC236}">
                          <a16:creationId xmlns:a16="http://schemas.microsoft.com/office/drawing/2014/main" id="{8913D931-0876-2145-8E69-A79F9D7091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97" name="Arc 186">
                      <a:extLst>
                        <a:ext uri="{FF2B5EF4-FFF2-40B4-BE49-F238E27FC236}">
                          <a16:creationId xmlns:a16="http://schemas.microsoft.com/office/drawing/2014/main" id="{9FD64B13-1A4A-0DDE-EB95-4D5E761100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79" name="Group 187">
                    <a:extLst>
                      <a:ext uri="{FF2B5EF4-FFF2-40B4-BE49-F238E27FC236}">
                        <a16:creationId xmlns:a16="http://schemas.microsoft.com/office/drawing/2014/main" id="{E2049488-6F01-CC09-C43F-17F1AD8F3D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3887" y="3548"/>
                    <a:ext cx="106" cy="278"/>
                    <a:chOff x="3771" y="1595"/>
                    <a:chExt cx="697" cy="652"/>
                  </a:xfrm>
                </p:grpSpPr>
                <p:sp>
                  <p:nvSpPr>
                    <p:cNvPr id="45294" name="Arc 188">
                      <a:extLst>
                        <a:ext uri="{FF2B5EF4-FFF2-40B4-BE49-F238E27FC236}">
                          <a16:creationId xmlns:a16="http://schemas.microsoft.com/office/drawing/2014/main" id="{B814A86B-4E12-8508-0CF8-3B0264C466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95" name="Arc 189">
                      <a:extLst>
                        <a:ext uri="{FF2B5EF4-FFF2-40B4-BE49-F238E27FC236}">
                          <a16:creationId xmlns:a16="http://schemas.microsoft.com/office/drawing/2014/main" id="{5A767009-AEF2-2275-29AC-FB3762A3FA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80" name="Group 190">
                    <a:extLst>
                      <a:ext uri="{FF2B5EF4-FFF2-40B4-BE49-F238E27FC236}">
                        <a16:creationId xmlns:a16="http://schemas.microsoft.com/office/drawing/2014/main" id="{4F1CCE66-6235-DAE5-ED1F-978D64F440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19" y="3540"/>
                    <a:ext cx="127" cy="157"/>
                    <a:chOff x="2191" y="1888"/>
                    <a:chExt cx="536" cy="386"/>
                  </a:xfrm>
                </p:grpSpPr>
                <p:grpSp>
                  <p:nvGrpSpPr>
                    <p:cNvPr id="45288" name="Group 191">
                      <a:extLst>
                        <a:ext uri="{FF2B5EF4-FFF2-40B4-BE49-F238E27FC236}">
                          <a16:creationId xmlns:a16="http://schemas.microsoft.com/office/drawing/2014/main" id="{68AEFE58-57F4-E392-7253-F6ADE2E9FB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2399" y="1888"/>
                      <a:ext cx="328" cy="357"/>
                      <a:chOff x="3771" y="1595"/>
                      <a:chExt cx="697" cy="652"/>
                    </a:xfrm>
                  </p:grpSpPr>
                  <p:sp>
                    <p:nvSpPr>
                      <p:cNvPr id="45292" name="Arc 192">
                        <a:extLst>
                          <a:ext uri="{FF2B5EF4-FFF2-40B4-BE49-F238E27FC236}">
                            <a16:creationId xmlns:a16="http://schemas.microsoft.com/office/drawing/2014/main" id="{B1321BAF-234D-8C2E-E1C9-5D7F16A1A4E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293" name="Arc 193">
                        <a:extLst>
                          <a:ext uri="{FF2B5EF4-FFF2-40B4-BE49-F238E27FC236}">
                            <a16:creationId xmlns:a16="http://schemas.microsoft.com/office/drawing/2014/main" id="{D55792F1-C6C5-8E29-8A3D-C5141565AF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289" name="Group 194">
                      <a:extLst>
                        <a:ext uri="{FF2B5EF4-FFF2-40B4-BE49-F238E27FC236}">
                          <a16:creationId xmlns:a16="http://schemas.microsoft.com/office/drawing/2014/main" id="{451E1438-AB94-C7A4-BBC3-414CE83EBDA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2191" y="2062"/>
                      <a:ext cx="212" cy="212"/>
                      <a:chOff x="3771" y="1595"/>
                      <a:chExt cx="697" cy="652"/>
                    </a:xfrm>
                  </p:grpSpPr>
                  <p:sp>
                    <p:nvSpPr>
                      <p:cNvPr id="45290" name="Arc 195">
                        <a:extLst>
                          <a:ext uri="{FF2B5EF4-FFF2-40B4-BE49-F238E27FC236}">
                            <a16:creationId xmlns:a16="http://schemas.microsoft.com/office/drawing/2014/main" id="{0995B14B-BC2F-08AD-97E9-8FD6A85A9C9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291" name="Arc 196">
                        <a:extLst>
                          <a:ext uri="{FF2B5EF4-FFF2-40B4-BE49-F238E27FC236}">
                            <a16:creationId xmlns:a16="http://schemas.microsoft.com/office/drawing/2014/main" id="{1F31EC76-21D0-9251-4502-8962A10E49D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5281" name="Group 197">
                    <a:extLst>
                      <a:ext uri="{FF2B5EF4-FFF2-40B4-BE49-F238E27FC236}">
                        <a16:creationId xmlns:a16="http://schemas.microsoft.com/office/drawing/2014/main" id="{C23773FE-699F-6911-7D17-A1A54BF070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999" y="3520"/>
                    <a:ext cx="127" cy="157"/>
                    <a:chOff x="2191" y="1888"/>
                    <a:chExt cx="536" cy="386"/>
                  </a:xfrm>
                </p:grpSpPr>
                <p:grpSp>
                  <p:nvGrpSpPr>
                    <p:cNvPr id="45282" name="Group 198">
                      <a:extLst>
                        <a:ext uri="{FF2B5EF4-FFF2-40B4-BE49-F238E27FC236}">
                          <a16:creationId xmlns:a16="http://schemas.microsoft.com/office/drawing/2014/main" id="{7F343799-1E32-C1F3-74E1-7A206FF433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2399" y="1888"/>
                      <a:ext cx="328" cy="357"/>
                      <a:chOff x="3771" y="1595"/>
                      <a:chExt cx="697" cy="652"/>
                    </a:xfrm>
                  </p:grpSpPr>
                  <p:sp>
                    <p:nvSpPr>
                      <p:cNvPr id="45286" name="Arc 199">
                        <a:extLst>
                          <a:ext uri="{FF2B5EF4-FFF2-40B4-BE49-F238E27FC236}">
                            <a16:creationId xmlns:a16="http://schemas.microsoft.com/office/drawing/2014/main" id="{7583FE44-4F24-EEEC-3DC2-E57602A3F9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287" name="Arc 200">
                        <a:extLst>
                          <a:ext uri="{FF2B5EF4-FFF2-40B4-BE49-F238E27FC236}">
                            <a16:creationId xmlns:a16="http://schemas.microsoft.com/office/drawing/2014/main" id="{27541D61-FAE5-E4F1-FE50-DF63F5F6E6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5283" name="Group 201">
                      <a:extLst>
                        <a:ext uri="{FF2B5EF4-FFF2-40B4-BE49-F238E27FC236}">
                          <a16:creationId xmlns:a16="http://schemas.microsoft.com/office/drawing/2014/main" id="{4D21C8B5-A288-92CD-4AD1-D31CE5FE04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2191" y="2062"/>
                      <a:ext cx="212" cy="212"/>
                      <a:chOff x="3771" y="1595"/>
                      <a:chExt cx="697" cy="652"/>
                    </a:xfrm>
                  </p:grpSpPr>
                  <p:sp>
                    <p:nvSpPr>
                      <p:cNvPr id="45284" name="Arc 202">
                        <a:extLst>
                          <a:ext uri="{FF2B5EF4-FFF2-40B4-BE49-F238E27FC236}">
                            <a16:creationId xmlns:a16="http://schemas.microsoft.com/office/drawing/2014/main" id="{A6F8CC3D-8018-E0CE-77BD-7617E679A1B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9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285" name="Arc 203">
                        <a:extLst>
                          <a:ext uri="{FF2B5EF4-FFF2-40B4-BE49-F238E27FC236}">
                            <a16:creationId xmlns:a16="http://schemas.microsoft.com/office/drawing/2014/main" id="{C46E32DC-4D0D-B64F-61D7-7A00FCDEAF4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771" y="1595"/>
                        <a:ext cx="349" cy="652"/>
                      </a:xfrm>
                      <a:custGeom>
                        <a:avLst/>
                        <a:gdLst>
                          <a:gd name="T0" fmla="*/ 0 w 20884"/>
                          <a:gd name="T1" fmla="*/ 0 h 21600"/>
                          <a:gd name="T2" fmla="*/ 0 w 20884"/>
                          <a:gd name="T3" fmla="*/ 0 h 21600"/>
                          <a:gd name="T4" fmla="*/ 0 w 20884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0884"/>
                          <a:gd name="T10" fmla="*/ 0 h 21600"/>
                          <a:gd name="T11" fmla="*/ 20884 w 20884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0884" h="21600" fill="none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</a:path>
                          <a:path w="20884" h="21600" stroke="0" extrusionOk="0">
                            <a:moveTo>
                              <a:pt x="-1" y="0"/>
                            </a:moveTo>
                            <a:cubicBezTo>
                              <a:pt x="9805" y="0"/>
                              <a:pt x="18381" y="6605"/>
                              <a:pt x="20884" y="16085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5242" name="Group 204">
                  <a:extLst>
                    <a:ext uri="{FF2B5EF4-FFF2-40B4-BE49-F238E27FC236}">
                      <a16:creationId xmlns:a16="http://schemas.microsoft.com/office/drawing/2014/main" id="{D38C1CED-82EF-9FCE-E6C2-2F29ABBC3C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21" y="2651"/>
                  <a:ext cx="210" cy="1541"/>
                  <a:chOff x="3771" y="1595"/>
                  <a:chExt cx="1381" cy="928"/>
                </a:xfrm>
              </p:grpSpPr>
              <p:grpSp>
                <p:nvGrpSpPr>
                  <p:cNvPr id="45268" name="Group 205">
                    <a:extLst>
                      <a:ext uri="{FF2B5EF4-FFF2-40B4-BE49-F238E27FC236}">
                        <a16:creationId xmlns:a16="http://schemas.microsoft.com/office/drawing/2014/main" id="{B2AAD607-A69A-6820-B15C-FF58B4CFCC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71" y="1595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272" name="Arc 206">
                      <a:extLst>
                        <a:ext uri="{FF2B5EF4-FFF2-40B4-BE49-F238E27FC236}">
                          <a16:creationId xmlns:a16="http://schemas.microsoft.com/office/drawing/2014/main" id="{D56D6ED2-76DD-8F04-89E3-91F49E3D02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73" name="Arc 207">
                      <a:extLst>
                        <a:ext uri="{FF2B5EF4-FFF2-40B4-BE49-F238E27FC236}">
                          <a16:creationId xmlns:a16="http://schemas.microsoft.com/office/drawing/2014/main" id="{2FDED87D-64C8-E444-5E50-24688C2829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69" name="Group 208">
                    <a:extLst>
                      <a:ext uri="{FF2B5EF4-FFF2-40B4-BE49-F238E27FC236}">
                        <a16:creationId xmlns:a16="http://schemas.microsoft.com/office/drawing/2014/main" id="{00C01D7F-ECD5-2E69-F775-9F442FB8B9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455" y="1871"/>
                    <a:ext cx="697" cy="652"/>
                    <a:chOff x="3771" y="1595"/>
                    <a:chExt cx="697" cy="652"/>
                  </a:xfrm>
                </p:grpSpPr>
                <p:sp>
                  <p:nvSpPr>
                    <p:cNvPr id="45270" name="Arc 209">
                      <a:extLst>
                        <a:ext uri="{FF2B5EF4-FFF2-40B4-BE49-F238E27FC236}">
                          <a16:creationId xmlns:a16="http://schemas.microsoft.com/office/drawing/2014/main" id="{CD2611F4-EF3D-43C9-4E7E-38E733974D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71" name="Arc 210">
                      <a:extLst>
                        <a:ext uri="{FF2B5EF4-FFF2-40B4-BE49-F238E27FC236}">
                          <a16:creationId xmlns:a16="http://schemas.microsoft.com/office/drawing/2014/main" id="{1A423324-FC87-B1EA-2BEB-F40AEAE018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5243" name="Group 211">
                  <a:extLst>
                    <a:ext uri="{FF2B5EF4-FFF2-40B4-BE49-F238E27FC236}">
                      <a16:creationId xmlns:a16="http://schemas.microsoft.com/office/drawing/2014/main" id="{3E50A48F-47AC-335A-56B3-8E107B271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4414" y="3178"/>
                  <a:ext cx="106" cy="1011"/>
                  <a:chOff x="3771" y="1595"/>
                  <a:chExt cx="697" cy="652"/>
                </a:xfrm>
              </p:grpSpPr>
              <p:sp>
                <p:nvSpPr>
                  <p:cNvPr id="45266" name="Arc 212">
                    <a:extLst>
                      <a:ext uri="{FF2B5EF4-FFF2-40B4-BE49-F238E27FC236}">
                        <a16:creationId xmlns:a16="http://schemas.microsoft.com/office/drawing/2014/main" id="{170C2C0E-D78B-EC90-FFD9-A4D0C414D5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67" name="Arc 213">
                    <a:extLst>
                      <a:ext uri="{FF2B5EF4-FFF2-40B4-BE49-F238E27FC236}">
                        <a16:creationId xmlns:a16="http://schemas.microsoft.com/office/drawing/2014/main" id="{33BE25C8-C8B1-BAA1-37D3-F2257B7DD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4" name="Group 214">
                  <a:extLst>
                    <a:ext uri="{FF2B5EF4-FFF2-40B4-BE49-F238E27FC236}">
                      <a16:creationId xmlns:a16="http://schemas.microsoft.com/office/drawing/2014/main" id="{910BCE11-0E56-7586-E703-A3021A8BFD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307" y="3231"/>
                  <a:ext cx="106" cy="278"/>
                  <a:chOff x="3771" y="1595"/>
                  <a:chExt cx="697" cy="652"/>
                </a:xfrm>
              </p:grpSpPr>
              <p:sp>
                <p:nvSpPr>
                  <p:cNvPr id="45264" name="Arc 215">
                    <a:extLst>
                      <a:ext uri="{FF2B5EF4-FFF2-40B4-BE49-F238E27FC236}">
                        <a16:creationId xmlns:a16="http://schemas.microsoft.com/office/drawing/2014/main" id="{B1438DBD-E4E9-9330-CA52-478BAA9D0D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65" name="Arc 216">
                    <a:extLst>
                      <a:ext uri="{FF2B5EF4-FFF2-40B4-BE49-F238E27FC236}">
                        <a16:creationId xmlns:a16="http://schemas.microsoft.com/office/drawing/2014/main" id="{3DC230B5-601D-9B58-8357-241871EEF7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5" name="Group 217">
                  <a:extLst>
                    <a:ext uri="{FF2B5EF4-FFF2-40B4-BE49-F238E27FC236}">
                      <a16:creationId xmlns:a16="http://schemas.microsoft.com/office/drawing/2014/main" id="{BA4DC166-598D-7726-2BBA-DC24BC18FD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730" y="3214"/>
                  <a:ext cx="106" cy="277"/>
                  <a:chOff x="3771" y="1595"/>
                  <a:chExt cx="697" cy="652"/>
                </a:xfrm>
              </p:grpSpPr>
              <p:sp>
                <p:nvSpPr>
                  <p:cNvPr id="45262" name="Arc 218">
                    <a:extLst>
                      <a:ext uri="{FF2B5EF4-FFF2-40B4-BE49-F238E27FC236}">
                        <a16:creationId xmlns:a16="http://schemas.microsoft.com/office/drawing/2014/main" id="{EB128602-409D-DA76-8820-C6E9CA8BE4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63" name="Arc 219">
                    <a:extLst>
                      <a:ext uri="{FF2B5EF4-FFF2-40B4-BE49-F238E27FC236}">
                        <a16:creationId xmlns:a16="http://schemas.microsoft.com/office/drawing/2014/main" id="{446954B0-4331-386A-5F11-93A8B38D81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6" name="Group 220">
                  <a:extLst>
                    <a:ext uri="{FF2B5EF4-FFF2-40B4-BE49-F238E27FC236}">
                      <a16:creationId xmlns:a16="http://schemas.microsoft.com/office/drawing/2014/main" id="{9E2D5A10-1B16-7D8F-93CF-944A8E74EC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4201" y="3361"/>
                  <a:ext cx="106" cy="277"/>
                  <a:chOff x="3771" y="1595"/>
                  <a:chExt cx="697" cy="652"/>
                </a:xfrm>
              </p:grpSpPr>
              <p:sp>
                <p:nvSpPr>
                  <p:cNvPr id="45260" name="Arc 221">
                    <a:extLst>
                      <a:ext uri="{FF2B5EF4-FFF2-40B4-BE49-F238E27FC236}">
                        <a16:creationId xmlns:a16="http://schemas.microsoft.com/office/drawing/2014/main" id="{055954DC-98DA-3C42-6568-6B5FC43C3C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61" name="Arc 222">
                    <a:extLst>
                      <a:ext uri="{FF2B5EF4-FFF2-40B4-BE49-F238E27FC236}">
                        <a16:creationId xmlns:a16="http://schemas.microsoft.com/office/drawing/2014/main" id="{FBE7D37A-4E51-9E72-61BB-365BB62248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7" name="Group 223">
                  <a:extLst>
                    <a:ext uri="{FF2B5EF4-FFF2-40B4-BE49-F238E27FC236}">
                      <a16:creationId xmlns:a16="http://schemas.microsoft.com/office/drawing/2014/main" id="{235EDC84-C671-CC90-B03D-ADF880FA3B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4835" y="3338"/>
                  <a:ext cx="106" cy="278"/>
                  <a:chOff x="3771" y="1595"/>
                  <a:chExt cx="697" cy="652"/>
                </a:xfrm>
              </p:grpSpPr>
              <p:sp>
                <p:nvSpPr>
                  <p:cNvPr id="45258" name="Arc 224">
                    <a:extLst>
                      <a:ext uri="{FF2B5EF4-FFF2-40B4-BE49-F238E27FC236}">
                        <a16:creationId xmlns:a16="http://schemas.microsoft.com/office/drawing/2014/main" id="{94913A4C-5EB4-2D9E-43F3-D6A096123C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59" name="Arc 225">
                    <a:extLst>
                      <a:ext uri="{FF2B5EF4-FFF2-40B4-BE49-F238E27FC236}">
                        <a16:creationId xmlns:a16="http://schemas.microsoft.com/office/drawing/2014/main" id="{F3B53940-2FC8-2510-2FF7-49218520D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8" name="Group 226">
                  <a:extLst>
                    <a:ext uri="{FF2B5EF4-FFF2-40B4-BE49-F238E27FC236}">
                      <a16:creationId xmlns:a16="http://schemas.microsoft.com/office/drawing/2014/main" id="{1892F9AA-079E-9FA5-774F-1B70C4F0E5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123" y="3330"/>
                  <a:ext cx="78" cy="145"/>
                  <a:chOff x="3771" y="1595"/>
                  <a:chExt cx="697" cy="652"/>
                </a:xfrm>
              </p:grpSpPr>
              <p:sp>
                <p:nvSpPr>
                  <p:cNvPr id="45256" name="Arc 227">
                    <a:extLst>
                      <a:ext uri="{FF2B5EF4-FFF2-40B4-BE49-F238E27FC236}">
                        <a16:creationId xmlns:a16="http://schemas.microsoft.com/office/drawing/2014/main" id="{0C6768E8-05EC-6A95-A618-5B69C6929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9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5257" name="Arc 228">
                    <a:extLst>
                      <a:ext uri="{FF2B5EF4-FFF2-40B4-BE49-F238E27FC236}">
                        <a16:creationId xmlns:a16="http://schemas.microsoft.com/office/drawing/2014/main" id="{CD457BFF-05BB-DA36-6834-535CB21B4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71" y="1595"/>
                    <a:ext cx="349" cy="652"/>
                  </a:xfrm>
                  <a:custGeom>
                    <a:avLst/>
                    <a:gdLst>
                      <a:gd name="T0" fmla="*/ 0 w 20884"/>
                      <a:gd name="T1" fmla="*/ 0 h 21600"/>
                      <a:gd name="T2" fmla="*/ 0 w 20884"/>
                      <a:gd name="T3" fmla="*/ 0 h 21600"/>
                      <a:gd name="T4" fmla="*/ 0 w 2088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884"/>
                      <a:gd name="T10" fmla="*/ 0 h 21600"/>
                      <a:gd name="T11" fmla="*/ 20884 w 2088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884" h="21600" fill="none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</a:path>
                      <a:path w="20884" h="21600" stroke="0" extrusionOk="0">
                        <a:moveTo>
                          <a:pt x="-1" y="0"/>
                        </a:moveTo>
                        <a:cubicBezTo>
                          <a:pt x="9805" y="0"/>
                          <a:pt x="18381" y="6605"/>
                          <a:pt x="20884" y="16085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249" name="Group 229">
                  <a:extLst>
                    <a:ext uri="{FF2B5EF4-FFF2-40B4-BE49-F238E27FC236}">
                      <a16:creationId xmlns:a16="http://schemas.microsoft.com/office/drawing/2014/main" id="{CBEAC643-D7CE-FF5F-E7BA-E1BC76C06E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947" y="3310"/>
                  <a:ext cx="127" cy="157"/>
                  <a:chOff x="2191" y="1888"/>
                  <a:chExt cx="536" cy="386"/>
                </a:xfrm>
              </p:grpSpPr>
              <p:grpSp>
                <p:nvGrpSpPr>
                  <p:cNvPr id="45250" name="Group 230">
                    <a:extLst>
                      <a:ext uri="{FF2B5EF4-FFF2-40B4-BE49-F238E27FC236}">
                        <a16:creationId xmlns:a16="http://schemas.microsoft.com/office/drawing/2014/main" id="{C29AEDC8-7F55-4A0C-5EA1-4E1FE760AA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2399" y="1888"/>
                    <a:ext cx="328" cy="357"/>
                    <a:chOff x="3771" y="1595"/>
                    <a:chExt cx="697" cy="652"/>
                  </a:xfrm>
                </p:grpSpPr>
                <p:sp>
                  <p:nvSpPr>
                    <p:cNvPr id="45254" name="Arc 231">
                      <a:extLst>
                        <a:ext uri="{FF2B5EF4-FFF2-40B4-BE49-F238E27FC236}">
                          <a16:creationId xmlns:a16="http://schemas.microsoft.com/office/drawing/2014/main" id="{45E378B8-3076-3B07-4EB8-8A7301DAFE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55" name="Arc 232">
                      <a:extLst>
                        <a:ext uri="{FF2B5EF4-FFF2-40B4-BE49-F238E27FC236}">
                          <a16:creationId xmlns:a16="http://schemas.microsoft.com/office/drawing/2014/main" id="{33888DFC-03E8-DA16-20CD-905EDF288D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251" name="Group 233">
                    <a:extLst>
                      <a:ext uri="{FF2B5EF4-FFF2-40B4-BE49-F238E27FC236}">
                        <a16:creationId xmlns:a16="http://schemas.microsoft.com/office/drawing/2014/main" id="{7BA5C39F-3A69-DAC1-F251-6419A263B8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91" y="2062"/>
                    <a:ext cx="212" cy="212"/>
                    <a:chOff x="3771" y="1595"/>
                    <a:chExt cx="697" cy="652"/>
                  </a:xfrm>
                </p:grpSpPr>
                <p:sp>
                  <p:nvSpPr>
                    <p:cNvPr id="45252" name="Arc 234">
                      <a:extLst>
                        <a:ext uri="{FF2B5EF4-FFF2-40B4-BE49-F238E27FC236}">
                          <a16:creationId xmlns:a16="http://schemas.microsoft.com/office/drawing/2014/main" id="{682490E2-AB96-614D-781A-FB1A3C68F8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19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53" name="Arc 235">
                      <a:extLst>
                        <a:ext uri="{FF2B5EF4-FFF2-40B4-BE49-F238E27FC236}">
                          <a16:creationId xmlns:a16="http://schemas.microsoft.com/office/drawing/2014/main" id="{003493C5-2193-63F6-D061-C7786C6171C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771" y="1595"/>
                      <a:ext cx="349" cy="652"/>
                    </a:xfrm>
                    <a:custGeom>
                      <a:avLst/>
                      <a:gdLst>
                        <a:gd name="T0" fmla="*/ 0 w 20884"/>
                        <a:gd name="T1" fmla="*/ 0 h 21600"/>
                        <a:gd name="T2" fmla="*/ 0 w 20884"/>
                        <a:gd name="T3" fmla="*/ 0 h 21600"/>
                        <a:gd name="T4" fmla="*/ 0 w 2088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0884"/>
                        <a:gd name="T10" fmla="*/ 0 h 21600"/>
                        <a:gd name="T11" fmla="*/ 20884 w 2088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884" h="21600" fill="none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</a:path>
                        <a:path w="20884" h="21600" stroke="0" extrusionOk="0">
                          <a:moveTo>
                            <a:pt x="-1" y="0"/>
                          </a:moveTo>
                          <a:cubicBezTo>
                            <a:pt x="9805" y="0"/>
                            <a:pt x="18381" y="6605"/>
                            <a:pt x="20884" y="16085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420302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sentation background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0" y="-11435"/>
            <a:ext cx="12192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1343472" y="1474788"/>
            <a:ext cx="10009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ts val="31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FFFF00"/>
                </a:solidFill>
              </a:rPr>
              <a:t>Plasmonic </a:t>
            </a:r>
            <a:r>
              <a:rPr lang="en-GB" altLang="en-US" sz="3200" dirty="0" err="1">
                <a:solidFill>
                  <a:srgbClr val="FFFF00"/>
                </a:solidFill>
              </a:rPr>
              <a:t>metaparticles</a:t>
            </a:r>
            <a:r>
              <a:rPr lang="en-GB" altLang="en-US" sz="3200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endParaRPr lang="en-GB" alt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3200" dirty="0">
                <a:solidFill>
                  <a:srgbClr val="FFFF00"/>
                </a:solidFill>
              </a:rPr>
              <a:t>	</a:t>
            </a:r>
            <a:r>
              <a:rPr lang="en-GB" altLang="en-US" sz="2800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ts val="31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020353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C1131E"/>
      </a:dk1>
      <a:lt1>
        <a:srgbClr val="FFFFFF"/>
      </a:lt1>
      <a:dk2>
        <a:srgbClr val="FFFFFF"/>
      </a:dk2>
      <a:lt2>
        <a:srgbClr val="808080"/>
      </a:lt2>
      <a:accent1>
        <a:srgbClr val="C1131E"/>
      </a:accent1>
      <a:accent2>
        <a:srgbClr val="000084"/>
      </a:accent2>
      <a:accent3>
        <a:srgbClr val="FFFFFF"/>
      </a:accent3>
      <a:accent4>
        <a:srgbClr val="A40E18"/>
      </a:accent4>
      <a:accent5>
        <a:srgbClr val="DDAAAB"/>
      </a:accent5>
      <a:accent6>
        <a:srgbClr val="000077"/>
      </a:accent6>
      <a:hlink>
        <a:srgbClr val="FFA400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2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2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40000"/>
        </a:accent1>
        <a:accent2>
          <a:srgbClr val="000084"/>
        </a:accent2>
        <a:accent3>
          <a:srgbClr val="FFFFFF"/>
        </a:accent3>
        <a:accent4>
          <a:srgbClr val="000000"/>
        </a:accent4>
        <a:accent5>
          <a:srgbClr val="C2AAAA"/>
        </a:accent5>
        <a:accent6>
          <a:srgbClr val="000077"/>
        </a:accent6>
        <a:hlink>
          <a:srgbClr val="FFA4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37031</TotalTime>
  <Words>1301</Words>
  <Application>Microsoft Office PowerPoint</Application>
  <PresentationFormat>Widescreen</PresentationFormat>
  <Paragraphs>336</Paragraphs>
  <Slides>48</Slides>
  <Notes>30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CitigateFrutigerLight</vt:lpstr>
      <vt:lpstr>inherit</vt:lpstr>
      <vt:lpstr>Symbol</vt:lpstr>
      <vt:lpstr>Times New Roman</vt:lpstr>
      <vt:lpstr>Blank Presentation</vt:lpstr>
      <vt:lpstr>PowerPoint Presentation</vt:lpstr>
      <vt:lpstr>                                                            Plasmonic nanomaterials </vt:lpstr>
      <vt:lpstr>PowerPoint Presentation</vt:lpstr>
      <vt:lpstr>PowerPoint Presentation</vt:lpstr>
      <vt:lpstr>                                                               Plasmonic hot electrons</vt:lpstr>
      <vt:lpstr>                                                                 Hot electrons in metals</vt:lpstr>
      <vt:lpstr>                                                                 Hot electrons in metals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Incepta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here for main title Click here for sub-title</dc:title>
  <dc:creator>FrancineVerchin</dc:creator>
  <cp:lastModifiedBy>Anatoly Zayats</cp:lastModifiedBy>
  <cp:revision>2515</cp:revision>
  <cp:lastPrinted>2000-08-09T09:35:07Z</cp:lastPrinted>
  <dcterms:created xsi:type="dcterms:W3CDTF">2000-08-02T09:54:44Z</dcterms:created>
  <dcterms:modified xsi:type="dcterms:W3CDTF">2025-02-21T19:47:09Z</dcterms:modified>
</cp:coreProperties>
</file>