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1" r:id="rId1"/>
  </p:sldMasterIdLst>
  <p:notesMasterIdLst>
    <p:notesMasterId r:id="rId48"/>
  </p:notesMasterIdLst>
  <p:handoutMasterIdLst>
    <p:handoutMasterId r:id="rId49"/>
  </p:handoutMasterIdLst>
  <p:sldIdLst>
    <p:sldId id="256" r:id="rId2"/>
    <p:sldId id="432" r:id="rId3"/>
    <p:sldId id="635" r:id="rId4"/>
    <p:sldId id="350" r:id="rId5"/>
    <p:sldId id="330" r:id="rId6"/>
    <p:sldId id="642" r:id="rId7"/>
    <p:sldId id="395" r:id="rId8"/>
    <p:sldId id="631" r:id="rId9"/>
    <p:sldId id="398" r:id="rId10"/>
    <p:sldId id="644" r:id="rId11"/>
    <p:sldId id="634" r:id="rId12"/>
    <p:sldId id="637" r:id="rId13"/>
    <p:sldId id="429" r:id="rId14"/>
    <p:sldId id="421" r:id="rId15"/>
    <p:sldId id="433" r:id="rId16"/>
    <p:sldId id="657" r:id="rId17"/>
    <p:sldId id="422" r:id="rId18"/>
    <p:sldId id="632" r:id="rId19"/>
    <p:sldId id="640" r:id="rId20"/>
    <p:sldId id="636" r:id="rId21"/>
    <p:sldId id="275" r:id="rId22"/>
    <p:sldId id="367" r:id="rId23"/>
    <p:sldId id="414" r:id="rId24"/>
    <p:sldId id="650" r:id="rId25"/>
    <p:sldId id="633" r:id="rId26"/>
    <p:sldId id="419" r:id="rId27"/>
    <p:sldId id="424" r:id="rId28"/>
    <p:sldId id="649" r:id="rId29"/>
    <p:sldId id="652" r:id="rId30"/>
    <p:sldId id="427" r:id="rId31"/>
    <p:sldId id="647" r:id="rId32"/>
    <p:sldId id="466" r:id="rId33"/>
    <p:sldId id="653" r:id="rId34"/>
    <p:sldId id="648" r:id="rId35"/>
    <p:sldId id="654" r:id="rId36"/>
    <p:sldId id="639" r:id="rId37"/>
    <p:sldId id="430" r:id="rId38"/>
    <p:sldId id="629" r:id="rId39"/>
    <p:sldId id="435" r:id="rId40"/>
    <p:sldId id="641" r:id="rId41"/>
    <p:sldId id="655" r:id="rId42"/>
    <p:sldId id="630" r:id="rId43"/>
    <p:sldId id="656" r:id="rId44"/>
    <p:sldId id="624" r:id="rId45"/>
    <p:sldId id="465" r:id="rId46"/>
    <p:sldId id="407" r:id="rId47"/>
  </p:sldIdLst>
  <p:sldSz cx="9144000" cy="5143500" type="screen16x9"/>
  <p:notesSz cx="7315200" cy="9601200"/>
  <p:defaultTextStyle>
    <a:defPPr>
      <a:defRPr lang="fr-CA"/>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0A5"/>
    <a:srgbClr val="41792C"/>
    <a:srgbClr val="2FB111"/>
    <a:srgbClr val="00CC99"/>
    <a:srgbClr val="339966"/>
    <a:srgbClr val="FFFF00"/>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2" autoAdjust="0"/>
    <p:restoredTop sz="91218" autoAdjust="0"/>
  </p:normalViewPr>
  <p:slideViewPr>
    <p:cSldViewPr snapToGrid="0">
      <p:cViewPr varScale="1">
        <p:scale>
          <a:sx n="222" d="100"/>
          <a:sy n="222" d="100"/>
        </p:scale>
        <p:origin x="608" y="192"/>
      </p:cViewPr>
      <p:guideLst>
        <p:guide orient="horz" pos="162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5" d="100"/>
          <a:sy n="85" d="100"/>
        </p:scale>
        <p:origin x="-3648" y="-96"/>
      </p:cViewPr>
      <p:guideLst>
        <p:guide orient="horz" pos="3025"/>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slide" Target="slides/slide5.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ETS\Thesis\Thesis\datasets\Clean%20Plots%20for%20thesis\10-02-2022\Group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ETS\Thesis\Thesis\datasets\Clean%20Plots%20for%20thesis\10-02-2022\Group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Sheet4!$B$1</c:f>
              <c:strCache>
                <c:ptCount val="1"/>
                <c:pt idx="0">
                  <c:v>Average Lead Time </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Sheet4!$A$2:$A$5</c:f>
              <c:strCache>
                <c:ptCount val="4"/>
                <c:pt idx="0">
                  <c:v>CP</c:v>
                </c:pt>
                <c:pt idx="1">
                  <c:v>DP</c:v>
                </c:pt>
                <c:pt idx="2">
                  <c:v>MP</c:v>
                </c:pt>
                <c:pt idx="3">
                  <c:v>PF</c:v>
                </c:pt>
              </c:strCache>
            </c:strRef>
          </c:cat>
          <c:val>
            <c:numRef>
              <c:f>Sheet4!$B$2:$B$5</c:f>
              <c:numCache>
                <c:formatCode>General</c:formatCode>
                <c:ptCount val="4"/>
                <c:pt idx="0">
                  <c:v>71</c:v>
                </c:pt>
                <c:pt idx="1">
                  <c:v>89</c:v>
                </c:pt>
                <c:pt idx="2">
                  <c:v>44</c:v>
                </c:pt>
                <c:pt idx="3">
                  <c:v>77</c:v>
                </c:pt>
              </c:numCache>
            </c:numRef>
          </c:val>
          <c:extLst>
            <c:ext xmlns:c16="http://schemas.microsoft.com/office/drawing/2014/chart" uri="{C3380CC4-5D6E-409C-BE32-E72D297353CC}">
              <c16:uniqueId val="{00000000-78BC-B446-B950-E860DC6337F5}"/>
            </c:ext>
          </c:extLst>
        </c:ser>
        <c:ser>
          <c:idx val="1"/>
          <c:order val="1"/>
          <c:tx>
            <c:strRef>
              <c:f>Sheet4!$C$1</c:f>
              <c:strCache>
                <c:ptCount val="1"/>
                <c:pt idx="0">
                  <c:v>Average MR size</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Sheet4!$A$2:$A$5</c:f>
              <c:strCache>
                <c:ptCount val="4"/>
                <c:pt idx="0">
                  <c:v>CP</c:v>
                </c:pt>
                <c:pt idx="1">
                  <c:v>DP</c:v>
                </c:pt>
                <c:pt idx="2">
                  <c:v>MP</c:v>
                </c:pt>
                <c:pt idx="3">
                  <c:v>PF</c:v>
                </c:pt>
              </c:strCache>
            </c:strRef>
          </c:cat>
          <c:val>
            <c:numRef>
              <c:f>Sheet4!$C$2:$C$5</c:f>
              <c:numCache>
                <c:formatCode>General</c:formatCode>
                <c:ptCount val="4"/>
                <c:pt idx="0">
                  <c:v>154</c:v>
                </c:pt>
                <c:pt idx="1">
                  <c:v>230</c:v>
                </c:pt>
                <c:pt idx="2">
                  <c:v>205</c:v>
                </c:pt>
                <c:pt idx="3">
                  <c:v>103</c:v>
                </c:pt>
              </c:numCache>
            </c:numRef>
          </c:val>
          <c:extLst>
            <c:ext xmlns:c16="http://schemas.microsoft.com/office/drawing/2014/chart" uri="{C3380CC4-5D6E-409C-BE32-E72D297353CC}">
              <c16:uniqueId val="{00000001-78BC-B446-B950-E860DC6337F5}"/>
            </c:ext>
          </c:extLst>
        </c:ser>
        <c:dLbls>
          <c:showLegendKey val="0"/>
          <c:showVal val="0"/>
          <c:showCatName val="0"/>
          <c:showSerName val="0"/>
          <c:showPercent val="0"/>
          <c:showBubbleSize val="0"/>
        </c:dLbls>
        <c:gapWidth val="219"/>
        <c:overlap val="-27"/>
        <c:axId val="866341936"/>
        <c:axId val="866339024"/>
      </c:barChart>
      <c:catAx>
        <c:axId val="8663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en-US"/>
          </a:p>
        </c:txPr>
        <c:crossAx val="866339024"/>
        <c:crosses val="autoZero"/>
        <c:auto val="1"/>
        <c:lblAlgn val="ctr"/>
        <c:lblOffset val="100"/>
        <c:noMultiLvlLbl val="0"/>
      </c:catAx>
      <c:valAx>
        <c:axId val="86633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en-US"/>
          </a:p>
        </c:txPr>
        <c:crossAx val="8663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5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Sheet4!$B$1</c:f>
              <c:strCache>
                <c:ptCount val="1"/>
                <c:pt idx="0">
                  <c:v>Average Lead Time </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Sheet4!$A$2:$A$5</c:f>
              <c:strCache>
                <c:ptCount val="4"/>
                <c:pt idx="0">
                  <c:v>CP</c:v>
                </c:pt>
                <c:pt idx="1">
                  <c:v>DP</c:v>
                </c:pt>
                <c:pt idx="2">
                  <c:v>MP</c:v>
                </c:pt>
                <c:pt idx="3">
                  <c:v>PF</c:v>
                </c:pt>
              </c:strCache>
            </c:strRef>
          </c:cat>
          <c:val>
            <c:numRef>
              <c:f>Sheet4!$B$2:$B$5</c:f>
              <c:numCache>
                <c:formatCode>General</c:formatCode>
                <c:ptCount val="4"/>
                <c:pt idx="0">
                  <c:v>71</c:v>
                </c:pt>
                <c:pt idx="1">
                  <c:v>89</c:v>
                </c:pt>
                <c:pt idx="2">
                  <c:v>44</c:v>
                </c:pt>
                <c:pt idx="3">
                  <c:v>77</c:v>
                </c:pt>
              </c:numCache>
            </c:numRef>
          </c:val>
          <c:extLst>
            <c:ext xmlns:c16="http://schemas.microsoft.com/office/drawing/2014/chart" uri="{C3380CC4-5D6E-409C-BE32-E72D297353CC}">
              <c16:uniqueId val="{00000000-829A-8B40-AFCC-45B7AE21583F}"/>
            </c:ext>
          </c:extLst>
        </c:ser>
        <c:ser>
          <c:idx val="1"/>
          <c:order val="1"/>
          <c:tx>
            <c:strRef>
              <c:f>Sheet4!$C$1</c:f>
              <c:strCache>
                <c:ptCount val="1"/>
                <c:pt idx="0">
                  <c:v>Average MR size</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Sheet4!$A$2:$A$5</c:f>
              <c:strCache>
                <c:ptCount val="4"/>
                <c:pt idx="0">
                  <c:v>CP</c:v>
                </c:pt>
                <c:pt idx="1">
                  <c:v>DP</c:v>
                </c:pt>
                <c:pt idx="2">
                  <c:v>MP</c:v>
                </c:pt>
                <c:pt idx="3">
                  <c:v>PF</c:v>
                </c:pt>
              </c:strCache>
            </c:strRef>
          </c:cat>
          <c:val>
            <c:numRef>
              <c:f>Sheet4!$C$2:$C$5</c:f>
              <c:numCache>
                <c:formatCode>General</c:formatCode>
                <c:ptCount val="4"/>
                <c:pt idx="0">
                  <c:v>154</c:v>
                </c:pt>
                <c:pt idx="1">
                  <c:v>230</c:v>
                </c:pt>
                <c:pt idx="2">
                  <c:v>205</c:v>
                </c:pt>
                <c:pt idx="3">
                  <c:v>103</c:v>
                </c:pt>
              </c:numCache>
            </c:numRef>
          </c:val>
          <c:extLst>
            <c:ext xmlns:c16="http://schemas.microsoft.com/office/drawing/2014/chart" uri="{C3380CC4-5D6E-409C-BE32-E72D297353CC}">
              <c16:uniqueId val="{00000001-829A-8B40-AFCC-45B7AE21583F}"/>
            </c:ext>
          </c:extLst>
        </c:ser>
        <c:dLbls>
          <c:showLegendKey val="0"/>
          <c:showVal val="0"/>
          <c:showCatName val="0"/>
          <c:showSerName val="0"/>
          <c:showPercent val="0"/>
          <c:showBubbleSize val="0"/>
        </c:dLbls>
        <c:gapWidth val="219"/>
        <c:overlap val="-27"/>
        <c:axId val="866341936"/>
        <c:axId val="866339024"/>
      </c:barChart>
      <c:catAx>
        <c:axId val="8663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66339024"/>
        <c:crosses val="autoZero"/>
        <c:auto val="1"/>
        <c:lblAlgn val="ctr"/>
        <c:lblOffset val="100"/>
        <c:noMultiLvlLbl val="0"/>
      </c:catAx>
      <c:valAx>
        <c:axId val="86633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8663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1026"/>
          <p:cNvSpPr>
            <a:spLocks noGrp="1" noChangeArrowheads="1"/>
          </p:cNvSpPr>
          <p:nvPr>
            <p:ph type="hdr" sz="quarter"/>
          </p:nvPr>
        </p:nvSpPr>
        <p:spPr bwMode="auto">
          <a:xfrm>
            <a:off x="0" y="0"/>
            <a:ext cx="3170238" cy="487363"/>
          </a:xfrm>
          <a:prstGeom prst="rect">
            <a:avLst/>
          </a:prstGeom>
          <a:noFill/>
          <a:ln w="9525">
            <a:noFill/>
            <a:miter lim="800000"/>
            <a:headEnd/>
            <a:tailEnd/>
          </a:ln>
          <a:effectLst/>
        </p:spPr>
        <p:txBody>
          <a:bodyPr vert="horz" wrap="square" lIns="97307" tIns="48652" rIns="97307" bIns="48652" numCol="1" anchor="t" anchorCtr="0" compatLnSpc="1">
            <a:prstTxWarp prst="textNoShape">
              <a:avLst/>
            </a:prstTxWarp>
          </a:bodyPr>
          <a:lstStyle>
            <a:lvl1pPr defTabSz="973138" eaLnBrk="0" hangingPunct="0">
              <a:defRPr sz="1200">
                <a:latin typeface="Comic Sans MS" pitchFamily="66" charset="0"/>
              </a:defRPr>
            </a:lvl1pPr>
          </a:lstStyle>
          <a:p>
            <a:pPr>
              <a:defRPr/>
            </a:pPr>
            <a:endParaRPr lang="fr-CA"/>
          </a:p>
        </p:txBody>
      </p:sp>
      <p:sp>
        <p:nvSpPr>
          <p:cNvPr id="190467" name="Rectangle 1027"/>
          <p:cNvSpPr>
            <a:spLocks noGrp="1" noChangeArrowheads="1"/>
          </p:cNvSpPr>
          <p:nvPr>
            <p:ph type="dt" sz="quarter" idx="1"/>
          </p:nvPr>
        </p:nvSpPr>
        <p:spPr bwMode="auto">
          <a:xfrm>
            <a:off x="4144963" y="0"/>
            <a:ext cx="3170237" cy="487363"/>
          </a:xfrm>
          <a:prstGeom prst="rect">
            <a:avLst/>
          </a:prstGeom>
          <a:noFill/>
          <a:ln w="9525">
            <a:noFill/>
            <a:miter lim="800000"/>
            <a:headEnd/>
            <a:tailEnd/>
          </a:ln>
          <a:effectLst/>
        </p:spPr>
        <p:txBody>
          <a:bodyPr vert="horz" wrap="square" lIns="97307" tIns="48652" rIns="97307" bIns="48652" numCol="1" anchor="t" anchorCtr="0" compatLnSpc="1">
            <a:prstTxWarp prst="textNoShape">
              <a:avLst/>
            </a:prstTxWarp>
          </a:bodyPr>
          <a:lstStyle>
            <a:lvl1pPr algn="r" defTabSz="973138" eaLnBrk="0" hangingPunct="0">
              <a:defRPr sz="1200">
                <a:latin typeface="Comic Sans MS" pitchFamily="66" charset="0"/>
              </a:defRPr>
            </a:lvl1pPr>
          </a:lstStyle>
          <a:p>
            <a:pPr>
              <a:defRPr/>
            </a:pPr>
            <a:endParaRPr lang="fr-CA"/>
          </a:p>
        </p:txBody>
      </p:sp>
      <p:sp>
        <p:nvSpPr>
          <p:cNvPr id="190468" name="Rectangle 1028"/>
          <p:cNvSpPr>
            <a:spLocks noGrp="1" noChangeArrowheads="1"/>
          </p:cNvSpPr>
          <p:nvPr>
            <p:ph type="ftr" sz="quarter" idx="2"/>
          </p:nvPr>
        </p:nvSpPr>
        <p:spPr bwMode="auto">
          <a:xfrm>
            <a:off x="0" y="9155113"/>
            <a:ext cx="3170238" cy="404812"/>
          </a:xfrm>
          <a:prstGeom prst="rect">
            <a:avLst/>
          </a:prstGeom>
          <a:noFill/>
          <a:ln w="9525">
            <a:noFill/>
            <a:miter lim="800000"/>
            <a:headEnd/>
            <a:tailEnd/>
          </a:ln>
          <a:effectLst/>
        </p:spPr>
        <p:txBody>
          <a:bodyPr vert="horz" wrap="square" lIns="97307" tIns="48652" rIns="97307" bIns="48652" numCol="1" anchor="b" anchorCtr="0" compatLnSpc="1">
            <a:prstTxWarp prst="textNoShape">
              <a:avLst/>
            </a:prstTxWarp>
          </a:bodyPr>
          <a:lstStyle>
            <a:lvl1pPr defTabSz="973138" eaLnBrk="0" hangingPunct="0">
              <a:defRPr sz="1200">
                <a:latin typeface="Comic Sans MS" pitchFamily="66" charset="0"/>
              </a:defRPr>
            </a:lvl1pPr>
          </a:lstStyle>
          <a:p>
            <a:pPr>
              <a:defRPr/>
            </a:pPr>
            <a:endParaRPr lang="fr-CA"/>
          </a:p>
        </p:txBody>
      </p:sp>
      <p:sp>
        <p:nvSpPr>
          <p:cNvPr id="190469" name="Rectangle 1029"/>
          <p:cNvSpPr>
            <a:spLocks noGrp="1" noChangeArrowheads="1"/>
          </p:cNvSpPr>
          <p:nvPr>
            <p:ph type="sldNum" sz="quarter" idx="3"/>
          </p:nvPr>
        </p:nvSpPr>
        <p:spPr bwMode="auto">
          <a:xfrm>
            <a:off x="4144963" y="9155113"/>
            <a:ext cx="3170237" cy="404812"/>
          </a:xfrm>
          <a:prstGeom prst="rect">
            <a:avLst/>
          </a:prstGeom>
          <a:noFill/>
          <a:ln w="9525">
            <a:noFill/>
            <a:miter lim="800000"/>
            <a:headEnd/>
            <a:tailEnd/>
          </a:ln>
          <a:effectLst/>
        </p:spPr>
        <p:txBody>
          <a:bodyPr vert="horz" wrap="square" lIns="97307" tIns="48652" rIns="97307" bIns="48652" numCol="1" anchor="b" anchorCtr="0" compatLnSpc="1">
            <a:prstTxWarp prst="textNoShape">
              <a:avLst/>
            </a:prstTxWarp>
          </a:bodyPr>
          <a:lstStyle>
            <a:lvl1pPr algn="r" defTabSz="973138" eaLnBrk="0" hangingPunct="0">
              <a:defRPr sz="1200">
                <a:latin typeface="Comic Sans MS" pitchFamily="66" charset="0"/>
              </a:defRPr>
            </a:lvl1pPr>
          </a:lstStyle>
          <a:p>
            <a:pPr>
              <a:defRPr/>
            </a:pPr>
            <a:fld id="{DEF50CF3-AEE1-4FE3-961B-FD8E1BE8DC41}" type="slidenum">
              <a:rPr lang="fr-CA"/>
              <a:pPr>
                <a:defRPr/>
              </a:pPr>
              <a:t>‹#›</a:t>
            </a:fld>
            <a:endParaRPr lang="fr-CA"/>
          </a:p>
        </p:txBody>
      </p:sp>
    </p:spTree>
    <p:extLst>
      <p:ext uri="{BB962C8B-B14F-4D97-AF65-F5344CB8AC3E}">
        <p14:creationId xmlns:p14="http://schemas.microsoft.com/office/powerpoint/2010/main" val="97658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597" tIns="48301" rIns="96597" bIns="48301" numCol="1" anchor="t" anchorCtr="0" compatLnSpc="1">
            <a:prstTxWarp prst="textNoShape">
              <a:avLst/>
            </a:prstTxWarp>
          </a:bodyPr>
          <a:lstStyle>
            <a:lvl1pPr defTabSz="966788" eaLnBrk="0" hangingPunct="0">
              <a:defRPr sz="1200">
                <a:latin typeface="Times New Roman" charset="0"/>
              </a:defRPr>
            </a:lvl1pPr>
          </a:lstStyle>
          <a:p>
            <a:pPr>
              <a:defRPr/>
            </a:pPr>
            <a:endParaRPr lang="fr-CA"/>
          </a:p>
        </p:txBody>
      </p:sp>
      <p:sp>
        <p:nvSpPr>
          <p:cNvPr id="1126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597" tIns="48301" rIns="96597" bIns="48301" numCol="1" anchor="t" anchorCtr="0" compatLnSpc="1">
            <a:prstTxWarp prst="textNoShape">
              <a:avLst/>
            </a:prstTxWarp>
          </a:bodyPr>
          <a:lstStyle>
            <a:lvl1pPr algn="r" defTabSz="966788" eaLnBrk="0" hangingPunct="0">
              <a:defRPr sz="1200">
                <a:latin typeface="Times New Roman" charset="0"/>
              </a:defRPr>
            </a:lvl1pPr>
          </a:lstStyle>
          <a:p>
            <a:pPr>
              <a:defRPr/>
            </a:pPr>
            <a:endParaRPr lang="fr-CA"/>
          </a:p>
        </p:txBody>
      </p:sp>
      <p:sp>
        <p:nvSpPr>
          <p:cNvPr id="12292" name="Rectangle 4"/>
          <p:cNvSpPr>
            <a:spLocks noGrp="1" noRot="1" noChangeAspect="1" noChangeArrowheads="1" noTextEdit="1"/>
          </p:cNvSpPr>
          <p:nvPr>
            <p:ph type="sldImg" idx="2"/>
          </p:nvPr>
        </p:nvSpPr>
        <p:spPr bwMode="auto">
          <a:xfrm>
            <a:off x="458788" y="304800"/>
            <a:ext cx="6400800" cy="36004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304800" y="4038600"/>
            <a:ext cx="6705600" cy="4841875"/>
          </a:xfrm>
          <a:prstGeom prst="rect">
            <a:avLst/>
          </a:prstGeom>
          <a:noFill/>
          <a:ln w="9525">
            <a:noFill/>
            <a:miter lim="800000"/>
            <a:headEnd/>
            <a:tailEnd/>
          </a:ln>
          <a:effectLst/>
        </p:spPr>
        <p:txBody>
          <a:bodyPr vert="horz" wrap="square" lIns="96597" tIns="48301" rIns="96597" bIns="48301" numCol="1" anchor="t" anchorCtr="0" compatLnSpc="1">
            <a:prstTxWarp prst="textNoShape">
              <a:avLst/>
            </a:prstTxWarp>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p>
        </p:txBody>
      </p:sp>
      <p:sp>
        <p:nvSpPr>
          <p:cNvPr id="1127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597" tIns="48301" rIns="96597" bIns="48301" numCol="1" anchor="b" anchorCtr="0" compatLnSpc="1">
            <a:prstTxWarp prst="textNoShape">
              <a:avLst/>
            </a:prstTxWarp>
          </a:bodyPr>
          <a:lstStyle>
            <a:lvl1pPr defTabSz="966788" eaLnBrk="0" hangingPunct="0">
              <a:defRPr sz="1200">
                <a:latin typeface="Times New Roman" charset="0"/>
              </a:defRPr>
            </a:lvl1pPr>
          </a:lstStyle>
          <a:p>
            <a:pPr>
              <a:defRPr/>
            </a:pPr>
            <a:endParaRPr lang="fr-CA"/>
          </a:p>
        </p:txBody>
      </p:sp>
      <p:sp>
        <p:nvSpPr>
          <p:cNvPr id="1127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597" tIns="48301" rIns="96597" bIns="48301" numCol="1" anchor="b" anchorCtr="0" compatLnSpc="1">
            <a:prstTxWarp prst="textNoShape">
              <a:avLst/>
            </a:prstTxWarp>
          </a:bodyPr>
          <a:lstStyle>
            <a:lvl1pPr algn="r" defTabSz="966788" eaLnBrk="0" hangingPunct="0">
              <a:defRPr sz="1200">
                <a:latin typeface="Times New Roman" charset="0"/>
              </a:defRPr>
            </a:lvl1pPr>
          </a:lstStyle>
          <a:p>
            <a:pPr>
              <a:defRPr/>
            </a:pPr>
            <a:fld id="{C8869E2D-C893-4927-932A-BAD4BFF0998D}" type="slidenum">
              <a:rPr lang="fr-CA"/>
              <a:pPr>
                <a:defRPr/>
              </a:pPr>
              <a:t>‹#›</a:t>
            </a:fld>
            <a:endParaRPr lang="fr-CA"/>
          </a:p>
        </p:txBody>
      </p:sp>
    </p:spTree>
    <p:extLst>
      <p:ext uri="{BB962C8B-B14F-4D97-AF65-F5344CB8AC3E}">
        <p14:creationId xmlns:p14="http://schemas.microsoft.com/office/powerpoint/2010/main" val="1407488204"/>
      </p:ext>
    </p:extLst>
  </p:cSld>
  <p:clrMap bg1="lt1" tx1="dk1" bg2="lt2" tx2="dk2" accent1="accent1" accent2="accent2" accent3="accent3" accent4="accent4" accent5="accent5" accent6="accent6" hlink="hlink" folHlink="folHlink"/>
  <p:hf hdr="0" ftr="0" dt="0"/>
  <p:notesStyle>
    <a:lvl1pPr marL="171450" indent="-171450" algn="l" rtl="0" eaLnBrk="0" fontAlgn="base" hangingPunct="0">
      <a:spcBef>
        <a:spcPct val="30000"/>
      </a:spcBef>
      <a:spcAft>
        <a:spcPct val="0"/>
      </a:spcAft>
      <a:buChar char="•"/>
      <a:defRPr kumimoji="1" sz="1200" kern="1200">
        <a:solidFill>
          <a:schemeClr val="tx1"/>
        </a:solidFill>
        <a:latin typeface="Times New Roman" charset="0"/>
        <a:ea typeface="+mn-ea"/>
        <a:cs typeface="+mn-cs"/>
      </a:defRPr>
    </a:lvl1pPr>
    <a:lvl2pPr marL="457200" indent="-171450" algn="l" rtl="0" eaLnBrk="0" fontAlgn="base" hangingPunct="0">
      <a:spcBef>
        <a:spcPct val="30000"/>
      </a:spcBef>
      <a:spcAft>
        <a:spcPct val="0"/>
      </a:spcAft>
      <a:buChar char="•"/>
      <a:defRPr kumimoji="1" sz="1200" kern="1200">
        <a:solidFill>
          <a:schemeClr val="tx1"/>
        </a:solidFill>
        <a:latin typeface="Times New Roman" charset="0"/>
        <a:ea typeface="+mn-ea"/>
        <a:cs typeface="+mn-cs"/>
      </a:defRPr>
    </a:lvl2pPr>
    <a:lvl3pPr marL="746125" indent="-174625" algn="l" rtl="0" eaLnBrk="0" fontAlgn="base" hangingPunct="0">
      <a:spcBef>
        <a:spcPct val="30000"/>
      </a:spcBef>
      <a:spcAft>
        <a:spcPct val="0"/>
      </a:spcAft>
      <a:buChar char="•"/>
      <a:defRPr kumimoji="1" sz="1200" kern="1200">
        <a:solidFill>
          <a:schemeClr val="tx1"/>
        </a:solidFill>
        <a:latin typeface="Times New Roman" charset="0"/>
        <a:ea typeface="+mn-ea"/>
        <a:cs typeface="+mn-cs"/>
      </a:defRPr>
    </a:lvl3pPr>
    <a:lvl4pPr marL="1033463" indent="-173038" algn="l" rtl="0" eaLnBrk="0" fontAlgn="base" hangingPunct="0">
      <a:spcBef>
        <a:spcPct val="30000"/>
      </a:spcBef>
      <a:spcAft>
        <a:spcPct val="0"/>
      </a:spcAft>
      <a:buChar char="•"/>
      <a:defRPr kumimoji="1" sz="1200" kern="1200">
        <a:solidFill>
          <a:schemeClr val="tx1"/>
        </a:solidFill>
        <a:latin typeface="Times New Roman" charset="0"/>
        <a:ea typeface="+mn-ea"/>
        <a:cs typeface="+mn-cs"/>
      </a:defRPr>
    </a:lvl4pPr>
    <a:lvl5pPr marL="1319213" indent="-171450" algn="l" rtl="0" eaLnBrk="0" fontAlgn="base" hangingPunct="0">
      <a:spcBef>
        <a:spcPct val="30000"/>
      </a:spcBef>
      <a:spcAft>
        <a:spcPct val="0"/>
      </a:spcAft>
      <a:buChar char="•"/>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F0177968-1C73-4F92-B4AC-6BCE3BD0663B}" type="slidenum">
              <a:rPr lang="fr-CA" smtClean="0"/>
              <a:pPr/>
              <a:t>1</a:t>
            </a:fld>
            <a:endParaRPr lang="fr-CA"/>
          </a:p>
        </p:txBody>
      </p:sp>
      <p:sp>
        <p:nvSpPr>
          <p:cNvPr id="13315" name="Rectangle 2"/>
          <p:cNvSpPr>
            <a:spLocks noGrp="1" noRot="1" noChangeAspect="1" noChangeArrowheads="1" noTextEdit="1"/>
          </p:cNvSpPr>
          <p:nvPr>
            <p:ph type="sldImg"/>
          </p:nvPr>
        </p:nvSpPr>
        <p:spPr>
          <a:xfrm>
            <a:off x="458788" y="304800"/>
            <a:ext cx="6400800" cy="3600450"/>
          </a:xfrm>
          <a:ln/>
        </p:spPr>
      </p:sp>
      <p:sp>
        <p:nvSpPr>
          <p:cNvPr id="13316" name="Rectangle 3"/>
          <p:cNvSpPr>
            <a:spLocks noGrp="1" noChangeArrowheads="1"/>
          </p:cNvSpPr>
          <p:nvPr>
            <p:ph type="body" idx="1"/>
          </p:nvPr>
        </p:nvSpPr>
        <p:spPr>
          <a:noFill/>
          <a:ln/>
        </p:spPr>
        <p:txBody>
          <a:bodyPr/>
          <a:lstStyle/>
          <a:p>
            <a:r>
              <a:rPr lang="en-US" sz="2000" dirty="0"/>
              <a:t>Local </a:t>
            </a:r>
            <a:r>
              <a:rPr lang="en-US" sz="2000"/>
              <a:t>(A17):</a:t>
            </a:r>
            <a:r>
              <a:rPr lang="en-US" sz="2000" baseline="0"/>
              <a:t> A-2332</a:t>
            </a:r>
            <a:endParaRPr lang="en-US" sz="20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15</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11082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16</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2696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17</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71243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18</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662667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19</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79214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20</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4107430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22</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681689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5"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23</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458825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24</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92076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25</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42874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37217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26</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69727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27</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04103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28</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845998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29</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53836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30</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491061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31</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507187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32</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643957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33</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307158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34</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529893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35</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48472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002492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36</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834023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37</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916069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38</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942196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39</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717621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40</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236427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869E2D-C893-4927-932A-BAD4BFF0998D}" type="slidenum">
              <a:rPr lang="fr-CA" smtClean="0"/>
              <a:pPr>
                <a:defRPr/>
              </a:pPr>
              <a:t>41</a:t>
            </a:fld>
            <a:endParaRPr lang="fr-CA"/>
          </a:p>
        </p:txBody>
      </p:sp>
    </p:spTree>
    <p:extLst>
      <p:ext uri="{BB962C8B-B14F-4D97-AF65-F5344CB8AC3E}">
        <p14:creationId xmlns:p14="http://schemas.microsoft.com/office/powerpoint/2010/main" val="679411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869E2D-C893-4927-932A-BAD4BFF0998D}" type="slidenum">
              <a:rPr lang="fr-CA" smtClean="0"/>
              <a:pPr>
                <a:defRPr/>
              </a:pPr>
              <a:t>42</a:t>
            </a:fld>
            <a:endParaRPr lang="fr-CA"/>
          </a:p>
        </p:txBody>
      </p:sp>
    </p:spTree>
    <p:extLst>
      <p:ext uri="{BB962C8B-B14F-4D97-AF65-F5344CB8AC3E}">
        <p14:creationId xmlns:p14="http://schemas.microsoft.com/office/powerpoint/2010/main" val="395448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8869E2D-C893-4927-932A-BAD4BFF0998D}" type="slidenum">
              <a:rPr lang="fr-CA" smtClean="0"/>
              <a:pPr>
                <a:defRPr/>
              </a:pPr>
              <a:t>43</a:t>
            </a:fld>
            <a:endParaRPr lang="fr-CA"/>
          </a:p>
        </p:txBody>
      </p:sp>
    </p:spTree>
    <p:extLst>
      <p:ext uri="{BB962C8B-B14F-4D97-AF65-F5344CB8AC3E}">
        <p14:creationId xmlns:p14="http://schemas.microsoft.com/office/powerpoint/2010/main" val="3917256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45</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960122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CF75319D-F536-4E9D-9BA1-1D3C8847496F}" type="slidenum">
              <a:rPr lang="fr-CA" smtClean="0"/>
              <a:pPr/>
              <a:t>46</a:t>
            </a:fld>
            <a:endParaRPr lang="fr-CA"/>
          </a:p>
        </p:txBody>
      </p:sp>
      <p:sp>
        <p:nvSpPr>
          <p:cNvPr id="14339" name="Rectangle 2"/>
          <p:cNvSpPr>
            <a:spLocks noGrp="1" noRot="1" noChangeAspect="1" noChangeArrowheads="1" noTextEdit="1"/>
          </p:cNvSpPr>
          <p:nvPr>
            <p:ph type="sldImg"/>
          </p:nvPr>
        </p:nvSpPr>
        <p:spPr>
          <a:xfrm>
            <a:off x="458788" y="304800"/>
            <a:ext cx="6400800" cy="3600450"/>
          </a:xfrm>
          <a:ln/>
        </p:spPr>
      </p:sp>
      <p:sp>
        <p:nvSpPr>
          <p:cNvPr id="14340" name="Rectangle 3"/>
          <p:cNvSpPr>
            <a:spLocks noGrp="1" noChangeArrowheads="1"/>
          </p:cNvSpPr>
          <p:nvPr>
            <p:ph type="body" idx="1"/>
          </p:nvPr>
        </p:nvSpPr>
        <p:spPr>
          <a:noFill/>
          <a:ln/>
        </p:spPr>
        <p:txBody>
          <a:bodyPr/>
          <a:lstStyle/>
          <a:p>
            <a:endParaRPr lang="fr-CA" dirty="0"/>
          </a:p>
        </p:txBody>
      </p:sp>
    </p:spTree>
    <p:extLst>
      <p:ext uri="{BB962C8B-B14F-4D97-AF65-F5344CB8AC3E}">
        <p14:creationId xmlns:p14="http://schemas.microsoft.com/office/powerpoint/2010/main" val="367391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62166887-0B56-436A-B1BB-4C05F235691B}" type="slidenum">
              <a:rPr lang="fr-CA" smtClean="0"/>
              <a:pPr/>
              <a:t>5</a:t>
            </a:fld>
            <a:endParaRPr lang="fr-CA"/>
          </a:p>
        </p:txBody>
      </p:sp>
      <p:sp>
        <p:nvSpPr>
          <p:cNvPr id="19459" name="Rectangle 2"/>
          <p:cNvSpPr>
            <a:spLocks noGrp="1" noRot="1" noChangeAspect="1" noChangeArrowheads="1" noTextEdit="1"/>
          </p:cNvSpPr>
          <p:nvPr>
            <p:ph type="sldImg"/>
          </p:nvPr>
        </p:nvSpPr>
        <p:spPr>
          <a:xfrm>
            <a:off x="458788" y="304800"/>
            <a:ext cx="6400800" cy="3600450"/>
          </a:xfrm>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6</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38205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SWDT Strategy </a:t>
            </a:r>
          </a:p>
        </p:txBody>
      </p:sp>
      <p:sp>
        <p:nvSpPr>
          <p:cNvPr id="5" name="Rectangle 3"/>
          <p:cNvSpPr>
            <a:spLocks noGrp="1" noChangeArrowheads="1"/>
          </p:cNvSpPr>
          <p:nvPr>
            <p:ph type="dt" sz="quarter" idx="1"/>
          </p:nvPr>
        </p:nvSpPr>
        <p:spPr/>
        <p:txBody>
          <a:bodyPr/>
          <a:lstStyle/>
          <a:p>
            <a:pPr>
              <a:defRPr/>
            </a:pPr>
            <a:r>
              <a:rPr lang="en-US"/>
              <a:t>2011-04-21 </a:t>
            </a:r>
          </a:p>
        </p:txBody>
      </p:sp>
      <p:sp>
        <p:nvSpPr>
          <p:cNvPr id="6" name="Rectangle 6"/>
          <p:cNvSpPr>
            <a:spLocks noGrp="1" noChangeArrowheads="1"/>
          </p:cNvSpPr>
          <p:nvPr>
            <p:ph type="ftr" sz="quarter" idx="4"/>
          </p:nvPr>
        </p:nvSpPr>
        <p:spPr/>
        <p:txBody>
          <a:bodyPr/>
          <a:lstStyle/>
          <a:p>
            <a:pPr>
              <a:defRPr/>
            </a:pPr>
            <a:r>
              <a:rPr lang="en-US"/>
              <a:t>EAB-11:014808 Uen, Rev A </a:t>
            </a:r>
          </a:p>
        </p:txBody>
      </p:sp>
      <p:sp>
        <p:nvSpPr>
          <p:cNvPr id="30725"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48E6AA61-B5BD-4549-8451-5D3CCA8F0C64}" type="slidenum">
              <a:rPr lang="en-US" sz="1300"/>
              <a:pPr algn="r" eaLnBrk="1" hangingPunct="1">
                <a:defRPr/>
              </a:pPr>
              <a:t>7</a:t>
            </a:fld>
            <a:endParaRPr lang="en-US" sz="1300"/>
          </a:p>
        </p:txBody>
      </p:sp>
      <p:sp>
        <p:nvSpPr>
          <p:cNvPr id="2048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7"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Tree>
    <p:extLst>
      <p:ext uri="{BB962C8B-B14F-4D97-AF65-F5344CB8AC3E}">
        <p14:creationId xmlns:p14="http://schemas.microsoft.com/office/powerpoint/2010/main" val="306410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12</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110023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13</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385015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CA" dirty="0"/>
          </a:p>
        </p:txBody>
      </p:sp>
      <p:sp>
        <p:nvSpPr>
          <p:cNvPr id="4" name="Date Placeholder 3"/>
          <p:cNvSpPr>
            <a:spLocks noGrp="1"/>
          </p:cNvSpPr>
          <p:nvPr>
            <p:ph type="dt" sz="quarter" idx="1"/>
          </p:nvPr>
        </p:nvSpPr>
        <p:spPr/>
        <p:txBody>
          <a:bodyPr/>
          <a:lstStyle/>
          <a:p>
            <a:pPr>
              <a:defRPr/>
            </a:pPr>
            <a:fld id="{279FAC7B-573B-3F46-B60D-AFF3910781A3}" type="datetime1">
              <a:rPr lang="en-CA" smtClean="0"/>
              <a:t>2024-03-01</a:t>
            </a:fld>
            <a:endParaRPr lang="en-US" dirty="0"/>
          </a:p>
        </p:txBody>
      </p:sp>
      <p:sp>
        <p:nvSpPr>
          <p:cNvPr id="33797" name="Slide Number Placeholder 4"/>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r" eaLnBrk="1" hangingPunct="1">
              <a:defRPr/>
            </a:pPr>
            <a:fld id="{6BDC23EB-BBBB-264D-AD8E-A08DD8713B9F}" type="slidenum">
              <a:rPr lang="en-US" sz="1200"/>
              <a:pPr algn="r" eaLnBrk="1" hangingPunct="1">
                <a:defRPr/>
              </a:pPr>
              <a:t>14</a:t>
            </a:fld>
            <a:endParaRPr lang="en-US" sz="1200"/>
          </a:p>
        </p:txBody>
      </p:sp>
      <p:sp>
        <p:nvSpPr>
          <p:cNvPr id="6" name="Header Placeholder 5"/>
          <p:cNvSpPr>
            <a:spLocks noGrp="1"/>
          </p:cNvSpPr>
          <p:nvPr>
            <p:ph type="hdr" sz="quarter"/>
          </p:nvPr>
        </p:nvSpPr>
        <p:spPr/>
        <p:txBody>
          <a:bodyPr/>
          <a:lstStyle/>
          <a:p>
            <a:pPr>
              <a:defRPr/>
            </a:pPr>
            <a:endParaRPr lang="en-US" dirty="0"/>
          </a:p>
        </p:txBody>
      </p:sp>
      <p:sp>
        <p:nvSpPr>
          <p:cNvPr id="33799" name="Footer Placeholder 6"/>
          <p:cNvSpPr>
            <a:spLocks noGrp="1"/>
          </p:cNvSpPr>
          <p:nvPr>
            <p:ph type="ftr" sz="quarter" idx="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sz="2100">
                <a:solidFill>
                  <a:schemeClr val="tx1"/>
                </a:solidFill>
                <a:latin typeface="Arial" charset="0"/>
                <a:ea typeface="ＭＳ Ｐゴシック" charset="0"/>
                <a:cs typeface="ＭＳ Ｐゴシック" charset="0"/>
              </a:defRPr>
            </a:lvl1pPr>
            <a:lvl2pPr marL="785289" indent="-302035" algn="ctr" eaLnBrk="0" hangingPunct="0">
              <a:defRPr sz="2100">
                <a:solidFill>
                  <a:schemeClr val="tx1"/>
                </a:solidFill>
                <a:latin typeface="Arial" charset="0"/>
                <a:ea typeface="ＭＳ Ｐゴシック" charset="0"/>
              </a:defRPr>
            </a:lvl2pPr>
            <a:lvl3pPr marL="1208136" indent="-241628" algn="ctr" eaLnBrk="0" hangingPunct="0">
              <a:defRPr sz="2100">
                <a:solidFill>
                  <a:schemeClr val="tx1"/>
                </a:solidFill>
                <a:latin typeface="Arial" charset="0"/>
                <a:ea typeface="ＭＳ Ｐゴシック" charset="0"/>
              </a:defRPr>
            </a:lvl3pPr>
            <a:lvl4pPr marL="1691391" indent="-241628" algn="ctr" eaLnBrk="0" hangingPunct="0">
              <a:defRPr sz="2100">
                <a:solidFill>
                  <a:schemeClr val="tx1"/>
                </a:solidFill>
                <a:latin typeface="Arial" charset="0"/>
                <a:ea typeface="ＭＳ Ｐゴシック" charset="0"/>
              </a:defRPr>
            </a:lvl4pPr>
            <a:lvl5pPr marL="2174646" indent="-241628" algn="ctr" eaLnBrk="0" hangingPunct="0">
              <a:defRPr sz="2100">
                <a:solidFill>
                  <a:schemeClr val="tx1"/>
                </a:solidFill>
                <a:latin typeface="Arial" charset="0"/>
                <a:ea typeface="ＭＳ Ｐゴシック" charset="0"/>
              </a:defRPr>
            </a:lvl5pPr>
            <a:lvl6pPr marL="2657900" indent="-241628" algn="ctr" eaLnBrk="0" fontAlgn="base" hangingPunct="0">
              <a:spcBef>
                <a:spcPct val="0"/>
              </a:spcBef>
              <a:spcAft>
                <a:spcPct val="0"/>
              </a:spcAft>
              <a:defRPr sz="2100">
                <a:solidFill>
                  <a:schemeClr val="tx1"/>
                </a:solidFill>
                <a:latin typeface="Arial" charset="0"/>
                <a:ea typeface="ＭＳ Ｐゴシック" charset="0"/>
              </a:defRPr>
            </a:lvl6pPr>
            <a:lvl7pPr marL="3141155" indent="-241628" algn="ctr" eaLnBrk="0" fontAlgn="base" hangingPunct="0">
              <a:spcBef>
                <a:spcPct val="0"/>
              </a:spcBef>
              <a:spcAft>
                <a:spcPct val="0"/>
              </a:spcAft>
              <a:defRPr sz="2100">
                <a:solidFill>
                  <a:schemeClr val="tx1"/>
                </a:solidFill>
                <a:latin typeface="Arial" charset="0"/>
                <a:ea typeface="ＭＳ Ｐゴシック" charset="0"/>
              </a:defRPr>
            </a:lvl7pPr>
            <a:lvl8pPr marL="3624410" indent="-241628" algn="ctr" eaLnBrk="0" fontAlgn="base" hangingPunct="0">
              <a:spcBef>
                <a:spcPct val="0"/>
              </a:spcBef>
              <a:spcAft>
                <a:spcPct val="0"/>
              </a:spcAft>
              <a:defRPr sz="2100">
                <a:solidFill>
                  <a:schemeClr val="tx1"/>
                </a:solidFill>
                <a:latin typeface="Arial" charset="0"/>
                <a:ea typeface="ＭＳ Ｐゴシック" charset="0"/>
              </a:defRPr>
            </a:lvl8pPr>
            <a:lvl9pPr marL="4107664" indent="-241628" algn="ctr" eaLnBrk="0" fontAlgn="base" hangingPunct="0">
              <a:spcBef>
                <a:spcPct val="0"/>
              </a:spcBef>
              <a:spcAft>
                <a:spcPct val="0"/>
              </a:spcAft>
              <a:defRPr sz="2100">
                <a:solidFill>
                  <a:schemeClr val="tx1"/>
                </a:solidFill>
                <a:latin typeface="Arial" charset="0"/>
                <a:ea typeface="ＭＳ Ｐゴシック" charset="0"/>
              </a:defRPr>
            </a:lvl9pPr>
          </a:lstStyle>
          <a:p>
            <a:pPr algn="l" eaLnBrk="1" hangingPunct="1">
              <a:defRPr/>
            </a:pPr>
            <a:r>
              <a:rPr lang="en-US" sz="1200"/>
              <a:t>© Ericsson AB 2013 </a:t>
            </a:r>
          </a:p>
        </p:txBody>
      </p:sp>
    </p:spTree>
    <p:extLst>
      <p:ext uri="{BB962C8B-B14F-4D97-AF65-F5344CB8AC3E}">
        <p14:creationId xmlns:p14="http://schemas.microsoft.com/office/powerpoint/2010/main" val="2670505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400" y="997920"/>
            <a:ext cx="8334000" cy="2486879"/>
          </a:xfrm>
        </p:spPr>
        <p:txBody>
          <a:bodyPr anchor="t">
            <a:noAutofit/>
          </a:bodyPr>
          <a:lstStyle>
            <a:lvl1pPr algn="l">
              <a:defRPr sz="4000" baseline="0">
                <a:solidFill>
                  <a:schemeClr val="tx1">
                    <a:lumMod val="65000"/>
                    <a:lumOff val="35000"/>
                  </a:schemeClr>
                </a:solidFill>
                <a:latin typeface="Arial"/>
                <a:cs typeface="Arial"/>
              </a:defRPr>
            </a:lvl1pPr>
          </a:lstStyle>
          <a:p>
            <a:r>
              <a:rPr lang="en-US" dirty="0"/>
              <a:t>&lt;Enter presentation Title&gt;</a:t>
            </a:r>
          </a:p>
        </p:txBody>
      </p:sp>
      <p:sp>
        <p:nvSpPr>
          <p:cNvPr id="3" name="Subtitle 2"/>
          <p:cNvSpPr>
            <a:spLocks noGrp="1"/>
          </p:cNvSpPr>
          <p:nvPr>
            <p:ph type="subTitle" idx="1" hasCustomPrompt="1"/>
          </p:nvPr>
        </p:nvSpPr>
        <p:spPr>
          <a:xfrm>
            <a:off x="396000" y="3582000"/>
            <a:ext cx="5749200" cy="896400"/>
          </a:xfrm>
        </p:spPr>
        <p:txBody>
          <a:bodyPr>
            <a:normAutofit/>
          </a:bodyPr>
          <a:lstStyle>
            <a:lvl1pPr marL="0" indent="0" algn="l">
              <a:buNone/>
              <a:defRPr sz="24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400" dirty="0">
                <a:latin typeface="Arial" charset="0"/>
              </a:rPr>
              <a:t>&lt;Enter Presenter Name&gt;</a:t>
            </a:r>
            <a:endParaRPr lang="en-US" sz="1800" dirty="0">
              <a:latin typeface="Arial" charset="0"/>
            </a:endParaRPr>
          </a:p>
          <a:p>
            <a:r>
              <a:rPr lang="en-US" sz="1800" dirty="0">
                <a:latin typeface="Arial" charset="0"/>
              </a:rPr>
              <a:t>&lt;Enter Presentation Date&gt;</a:t>
            </a:r>
          </a:p>
        </p:txBody>
      </p:sp>
      <p:pic>
        <p:nvPicPr>
          <p:cNvPr id="9" name="Picture 8"/>
          <p:cNvPicPr>
            <a:picLocks noChangeAspect="1"/>
          </p:cNvPicPr>
          <p:nvPr/>
        </p:nvPicPr>
        <p:blipFill>
          <a:blip r:embed="rId2"/>
          <a:stretch>
            <a:fillRect/>
          </a:stretch>
        </p:blipFill>
        <p:spPr>
          <a:xfrm>
            <a:off x="6762271" y="1428932"/>
            <a:ext cx="1964129" cy="264402"/>
          </a:xfrm>
          <a:prstGeom prst="rect">
            <a:avLst/>
          </a:prstGeom>
        </p:spPr>
      </p:pic>
      <p:pic>
        <p:nvPicPr>
          <p:cNvPr id="11" name="Picture 15" descr="ETS-rouge-ecran-fond_transparent.png"/>
          <p:cNvPicPr>
            <a:picLocks noChangeAspect="1"/>
          </p:cNvPicPr>
          <p:nvPr userDrawn="1"/>
        </p:nvPicPr>
        <p:blipFill>
          <a:blip r:embed="rId3" cstate="print"/>
          <a:srcRect/>
          <a:stretch>
            <a:fillRect/>
          </a:stretch>
        </p:blipFill>
        <p:spPr bwMode="auto">
          <a:xfrm>
            <a:off x="152401" y="4743450"/>
            <a:ext cx="695238" cy="359569"/>
          </a:xfrm>
          <a:prstGeom prst="rect">
            <a:avLst/>
          </a:prstGeom>
          <a:noFill/>
          <a:ln w="9525">
            <a:noFill/>
            <a:miter lim="800000"/>
            <a:headEnd/>
            <a:tailEnd/>
          </a:ln>
        </p:spPr>
      </p:pic>
    </p:spTree>
    <p:extLst>
      <p:ext uri="{BB962C8B-B14F-4D97-AF65-F5344CB8AC3E}">
        <p14:creationId xmlns:p14="http://schemas.microsoft.com/office/powerpoint/2010/main" val="358582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aseline="0"/>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Content Placeholder 2"/>
          <p:cNvSpPr>
            <a:spLocks noGrp="1"/>
          </p:cNvSpPr>
          <p:nvPr>
            <p:ph idx="1" hasCustomPrompt="1"/>
          </p:nvPr>
        </p:nvSpPr>
        <p:spPr/>
        <p:txBody>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p:txBody>
      </p:sp>
      <p:sp>
        <p:nvSpPr>
          <p:cNvPr id="9" name="Rectangle 1035"/>
          <p:cNvSpPr>
            <a:spLocks noGrp="1" noChangeArrowheads="1"/>
          </p:cNvSpPr>
          <p:nvPr>
            <p:ph type="sldNum" sz="quarter" idx="4"/>
          </p:nvPr>
        </p:nvSpPr>
        <p:spPr bwMode="auto">
          <a:xfrm>
            <a:off x="8260336" y="4816540"/>
            <a:ext cx="491552" cy="2131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lvl1pPr>
          </a:lstStyle>
          <a:p>
            <a:pPr>
              <a:defRPr/>
            </a:pPr>
            <a:fld id="{AA6A1A6F-ECCA-4BFD-8A82-926E79C3E032}" type="slidenum">
              <a:rPr lang="fr-CA"/>
              <a:pPr>
                <a:defRPr/>
              </a:pPr>
              <a:t>‹#›</a:t>
            </a:fld>
            <a:endParaRPr lang="fr-CA" dirty="0"/>
          </a:p>
        </p:txBody>
      </p:sp>
      <p:sp>
        <p:nvSpPr>
          <p:cNvPr id="10" name="Footer Placeholder 10"/>
          <p:cNvSpPr>
            <a:spLocks noGrp="1"/>
          </p:cNvSpPr>
          <p:nvPr>
            <p:ph type="ftr" sz="quarter" idx="3"/>
          </p:nvPr>
        </p:nvSpPr>
        <p:spPr>
          <a:xfrm>
            <a:off x="2746848" y="4773613"/>
            <a:ext cx="3650305" cy="273844"/>
          </a:xfrm>
          <a:prstGeom prst="rect">
            <a:avLst/>
          </a:prstGeom>
        </p:spPr>
        <p:txBody>
          <a:bodyPr vert="horz" lIns="91440" tIns="45720" rIns="91440" bIns="45720" rtlCol="0" anchor="ctr"/>
          <a:lstStyle>
            <a:lvl1pPr algn="r">
              <a:defRPr sz="1000" baseline="0">
                <a:solidFill>
                  <a:schemeClr val="tx1">
                    <a:lumMod val="50000"/>
                    <a:lumOff val="50000"/>
                  </a:schemeClr>
                </a:solidFill>
              </a:defRPr>
            </a:lvl1pPr>
          </a:lstStyle>
          <a:p>
            <a:pPr algn="ctr"/>
            <a:r>
              <a:rPr lang="fr-FR"/>
              <a:t>MODELSWARD 2024 -- F. Bordeleau</a:t>
            </a:r>
            <a:endParaRPr lang="fr-CA" dirty="0"/>
          </a:p>
        </p:txBody>
      </p:sp>
    </p:spTree>
    <p:extLst>
      <p:ext uri="{BB962C8B-B14F-4D97-AF65-F5344CB8AC3E}">
        <p14:creationId xmlns:p14="http://schemas.microsoft.com/office/powerpoint/2010/main" val="1429214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2400" y="127085"/>
            <a:ext cx="7214400" cy="813499"/>
          </a:xfrm>
          <a:prstGeom prst="rect">
            <a:avLst/>
          </a:prstGeom>
        </p:spPr>
        <p:txBody>
          <a:bodyPr vert="horz" lIns="91440" tIns="45720" rIns="91440" bIns="45720" rtlCol="0" anchor="ctr">
            <a:normAutofit/>
          </a:bodyPr>
          <a:lstStyle/>
          <a:p>
            <a:r>
              <a:rPr lang="fr-CA"/>
              <a:t>Click to edit Master title style</a:t>
            </a:r>
            <a:endParaRPr lang="en-US" dirty="0"/>
          </a:p>
        </p:txBody>
      </p:sp>
      <p:sp>
        <p:nvSpPr>
          <p:cNvPr id="3" name="Text Placeholder 2"/>
          <p:cNvSpPr>
            <a:spLocks noGrp="1"/>
          </p:cNvSpPr>
          <p:nvPr>
            <p:ph type="body" idx="1"/>
          </p:nvPr>
        </p:nvSpPr>
        <p:spPr>
          <a:xfrm>
            <a:off x="396875" y="1335087"/>
            <a:ext cx="8355013" cy="3073401"/>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p:txBody>
      </p:sp>
      <p:pic>
        <p:nvPicPr>
          <p:cNvPr id="11" name="Picture 15" descr="ETS-rouge-ecran-fond_transparent.png"/>
          <p:cNvPicPr>
            <a:picLocks noChangeAspect="1"/>
          </p:cNvPicPr>
          <p:nvPr userDrawn="1"/>
        </p:nvPicPr>
        <p:blipFill>
          <a:blip r:embed="rId4" cstate="print"/>
          <a:srcRect/>
          <a:stretch>
            <a:fillRect/>
          </a:stretch>
        </p:blipFill>
        <p:spPr bwMode="auto">
          <a:xfrm>
            <a:off x="152401" y="4743450"/>
            <a:ext cx="695238" cy="359569"/>
          </a:xfrm>
          <a:prstGeom prst="rect">
            <a:avLst/>
          </a:prstGeom>
          <a:noFill/>
          <a:ln w="9525">
            <a:noFill/>
            <a:miter lim="800000"/>
            <a:headEnd/>
            <a:tailEnd/>
          </a:ln>
        </p:spPr>
      </p:pic>
      <p:sp>
        <p:nvSpPr>
          <p:cNvPr id="12" name="Rectangle 1035"/>
          <p:cNvSpPr>
            <a:spLocks noGrp="1" noChangeArrowheads="1"/>
          </p:cNvSpPr>
          <p:nvPr>
            <p:ph type="sldNum" sz="quarter" idx="4"/>
          </p:nvPr>
        </p:nvSpPr>
        <p:spPr bwMode="auto">
          <a:xfrm>
            <a:off x="8221916" y="4802991"/>
            <a:ext cx="529972" cy="2131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solidFill>
                  <a:schemeClr val="tx1">
                    <a:lumMod val="50000"/>
                    <a:lumOff val="50000"/>
                  </a:schemeClr>
                </a:solidFill>
              </a:defRPr>
            </a:lvl1pPr>
          </a:lstStyle>
          <a:p>
            <a:pPr>
              <a:defRPr/>
            </a:pPr>
            <a:fld id="{AA6A1A6F-ECCA-4BFD-8A82-926E79C3E032}" type="slidenum">
              <a:rPr lang="fr-CA" smtClean="0"/>
              <a:pPr>
                <a:defRPr/>
              </a:pPr>
              <a:t>‹#›</a:t>
            </a:fld>
            <a:endParaRPr lang="fr-CA" dirty="0"/>
          </a:p>
        </p:txBody>
      </p:sp>
      <p:sp>
        <p:nvSpPr>
          <p:cNvPr id="13" name="Footer Placeholder 10"/>
          <p:cNvSpPr>
            <a:spLocks noGrp="1"/>
          </p:cNvSpPr>
          <p:nvPr>
            <p:ph type="ftr" sz="quarter" idx="3"/>
          </p:nvPr>
        </p:nvSpPr>
        <p:spPr>
          <a:xfrm>
            <a:off x="2746848" y="4773613"/>
            <a:ext cx="3650305" cy="273844"/>
          </a:xfrm>
          <a:prstGeom prst="rect">
            <a:avLst/>
          </a:prstGeom>
        </p:spPr>
        <p:txBody>
          <a:bodyPr vert="horz" lIns="91440" tIns="45720" rIns="91440" bIns="45720" rtlCol="0" anchor="ctr"/>
          <a:lstStyle>
            <a:lvl1pPr algn="r">
              <a:defRPr sz="1000" baseline="0">
                <a:solidFill>
                  <a:schemeClr val="tx1">
                    <a:lumMod val="50000"/>
                    <a:lumOff val="50000"/>
                  </a:schemeClr>
                </a:solidFill>
              </a:defRPr>
            </a:lvl1pPr>
          </a:lstStyle>
          <a:p>
            <a:pPr algn="ctr"/>
            <a:r>
              <a:rPr lang="fr-FR"/>
              <a:t>MODELSWARD 2024 -- F. Bordeleau</a:t>
            </a:r>
            <a:endParaRPr lang="fr-CA" dirty="0"/>
          </a:p>
        </p:txBody>
      </p:sp>
    </p:spTree>
    <p:extLst>
      <p:ext uri="{BB962C8B-B14F-4D97-AF65-F5344CB8AC3E}">
        <p14:creationId xmlns:p14="http://schemas.microsoft.com/office/powerpoint/2010/main" val="1559113046"/>
      </p:ext>
    </p:extLst>
  </p:cSld>
  <p:clrMap bg1="lt1" tx1="dk1" bg2="lt2" tx2="dk2" accent1="accent1" accent2="accent2" accent3="accent3" accent4="accent4" accent5="accent5" accent6="accent6" hlink="hlink" folHlink="folHlink"/>
  <p:sldLayoutIdLst>
    <p:sldLayoutId id="2147483712" r:id="rId1"/>
    <p:sldLayoutId id="2147483713" r:id="rId2"/>
  </p:sldLayoutIdLst>
  <p:hf hdr="0" dt="0"/>
  <p:txStyles>
    <p:titleStyle>
      <a:lvl1pPr algn="l" defTabSz="457200" rtl="0" eaLnBrk="1" latinLnBrk="0" hangingPunct="1">
        <a:lnSpc>
          <a:spcPct val="80000"/>
        </a:lnSpc>
        <a:spcBef>
          <a:spcPct val="0"/>
        </a:spcBef>
        <a:buNone/>
        <a:defRPr sz="3200" kern="1200" baseline="0">
          <a:solidFill>
            <a:schemeClr val="tx1"/>
          </a:solidFill>
          <a:latin typeface="+mj-lt"/>
          <a:ea typeface="+mj-ea"/>
          <a:cs typeface="+mj-cs"/>
        </a:defRPr>
      </a:lvl1pPr>
    </p:titleStyle>
    <p:bodyStyle>
      <a:lvl1pPr marL="269875" indent="-269875" algn="l" defTabSz="457200" rtl="0" eaLnBrk="1" latinLnBrk="0" hangingPunct="1">
        <a:spcBef>
          <a:spcPct val="20000"/>
        </a:spcBef>
        <a:buFont typeface="Arial"/>
        <a:buChar char="•"/>
        <a:tabLst/>
        <a:defRPr sz="2000" kern="1200">
          <a:solidFill>
            <a:srgbClr val="58585A"/>
          </a:solidFill>
          <a:latin typeface="+mn-lt"/>
          <a:ea typeface="+mn-ea"/>
          <a:cs typeface="+mn-cs"/>
        </a:defRPr>
      </a:lvl1pPr>
      <a:lvl2pPr marL="584200"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2pPr>
      <a:lvl3pPr marL="803275" indent="-219075" algn="l" defTabSz="457200" rtl="0" eaLnBrk="1" latinLnBrk="0" hangingPunct="1">
        <a:spcBef>
          <a:spcPct val="20000"/>
        </a:spcBef>
        <a:buFont typeface="Arial"/>
        <a:buChar char="•"/>
        <a:tabLst/>
        <a:defRPr sz="1600" kern="1200">
          <a:solidFill>
            <a:srgbClr val="58585A"/>
          </a:solidFill>
          <a:latin typeface="+mn-lt"/>
          <a:ea typeface="+mn-ea"/>
          <a:cs typeface="+mn-cs"/>
        </a:defRPr>
      </a:lvl3pPr>
      <a:lvl4pPr marL="1074738"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8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odeproject.com/Articles/1273184/Azure-Digital-Twin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en.wikiversity.org/" TargetMode="External"/><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evopedia.org/devop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blog.gruntwork.io/how-to-build-an-end-to-end-production-grade-architecture-on-aws-part-2-4f6e5dc30100"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newrelic.com/blog/best-practices/dashboards-devops-measurement" TargetMode="External"/><Relationship Id="rId5" Type="http://schemas.openxmlformats.org/officeDocument/2006/relationships/image" Target="../media/image48.jpg"/><Relationship Id="rId4" Type="http://schemas.openxmlformats.org/officeDocument/2006/relationships/hyperlink" Target="https://never-stop-learning.de/build-pipelines-telemetri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chart" Target="../charts/char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lucidchart.com/blog/value-stream-mapping-for-devops" TargetMode="Externa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chart" Target="../charts/char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manageengine.com/network-monitoring/operating-system-monitoring.html" TargetMode="External"/><Relationship Id="rId5" Type="http://schemas.openxmlformats.org/officeDocument/2006/relationships/image" Target="../media/image66.pn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png"/><Relationship Id="rId17" Type="http://schemas.openxmlformats.org/officeDocument/2006/relationships/image" Target="../media/image18.jpg"/><Relationship Id="rId2" Type="http://schemas.openxmlformats.org/officeDocument/2006/relationships/image" Target="../media/image4.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edium.com/spinfluence-technology/iot-is-on-your-radar-blockchain-is-the-technology-you-want-to-adopt-38dff26bb56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i.pinimg.com/originals/76/c2/48/76c2488bb14987585c183c3f7a7eeaee.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5508" y="1101456"/>
            <a:ext cx="7612984" cy="1486416"/>
          </a:xfrm>
        </p:spPr>
        <p:txBody>
          <a:bodyPr/>
          <a:lstStyle/>
          <a:p>
            <a:pPr algn="ctr">
              <a:lnSpc>
                <a:spcPct val="100000"/>
              </a:lnSpc>
              <a:spcBef>
                <a:spcPct val="100000"/>
              </a:spcBef>
            </a:pPr>
            <a:r>
              <a:rPr lang="en-CA" sz="2800" dirty="0"/>
              <a:t> The role of models </a:t>
            </a:r>
            <a:br>
              <a:rPr lang="en-CA" sz="2800" dirty="0"/>
            </a:br>
            <a:r>
              <a:rPr lang="en-CA" sz="2800" dirty="0"/>
              <a:t>at the heart of the digital transformation</a:t>
            </a:r>
            <a:br>
              <a:rPr lang="en-CA" sz="2800" dirty="0"/>
            </a:br>
            <a:endParaRPr lang="en-CA" sz="2800" dirty="0"/>
          </a:p>
        </p:txBody>
      </p:sp>
      <p:sp>
        <p:nvSpPr>
          <p:cNvPr id="3076" name="Rectangle 4"/>
          <p:cNvSpPr>
            <a:spLocks noChangeArrowheads="1"/>
          </p:cNvSpPr>
          <p:nvPr/>
        </p:nvSpPr>
        <p:spPr bwMode="auto">
          <a:xfrm>
            <a:off x="1945562" y="3192368"/>
            <a:ext cx="6080839" cy="1165622"/>
          </a:xfrm>
          <a:prstGeom prst="rect">
            <a:avLst/>
          </a:prstGeom>
          <a:noFill/>
          <a:ln w="9525">
            <a:noFill/>
            <a:miter lim="800000"/>
            <a:headEnd/>
            <a:tailEnd/>
          </a:ln>
        </p:spPr>
        <p:txBody>
          <a:bodyPr/>
          <a:lstStyle/>
          <a:p>
            <a:pPr>
              <a:spcBef>
                <a:spcPct val="20000"/>
              </a:spcBef>
              <a:tabLst>
                <a:tab pos="1825625" algn="l"/>
              </a:tabLst>
            </a:pPr>
            <a:endParaRPr lang="fr-CA" sz="2000" b="1" dirty="0">
              <a:solidFill>
                <a:srgbClr val="0070C0"/>
              </a:solidFill>
              <a:latin typeface="Courier New" panose="02070309020205020404" pitchFamily="49" charset="0"/>
              <a:cs typeface="Courier New" panose="02070309020205020404" pitchFamily="49" charset="0"/>
            </a:endParaRPr>
          </a:p>
        </p:txBody>
      </p:sp>
      <p:sp>
        <p:nvSpPr>
          <p:cNvPr id="3" name="Rectangle 4">
            <a:extLst>
              <a:ext uri="{FF2B5EF4-FFF2-40B4-BE49-F238E27FC236}">
                <a16:creationId xmlns:a16="http://schemas.microsoft.com/office/drawing/2014/main" id="{192B66E7-57F0-318B-2ADB-A73446235643}"/>
              </a:ext>
            </a:extLst>
          </p:cNvPr>
          <p:cNvSpPr>
            <a:spLocks noChangeArrowheads="1"/>
          </p:cNvSpPr>
          <p:nvPr/>
        </p:nvSpPr>
        <p:spPr bwMode="auto">
          <a:xfrm>
            <a:off x="683821" y="2744397"/>
            <a:ext cx="7845925" cy="1632991"/>
          </a:xfrm>
          <a:prstGeom prst="rect">
            <a:avLst/>
          </a:prstGeom>
          <a:noFill/>
          <a:ln w="9525">
            <a:noFill/>
            <a:miter lim="800000"/>
            <a:headEnd/>
            <a:tailEnd/>
          </a:ln>
        </p:spPr>
        <p:txBody>
          <a:bodyPr/>
          <a:lstStyle/>
          <a:p>
            <a:pPr>
              <a:spcBef>
                <a:spcPct val="20000"/>
              </a:spcBef>
              <a:tabLst>
                <a:tab pos="1825625" algn="l"/>
              </a:tabLst>
            </a:pPr>
            <a:r>
              <a:rPr lang="en-CA" sz="1600" dirty="0"/>
              <a:t>Francis Bordeleau</a:t>
            </a:r>
          </a:p>
          <a:p>
            <a:pPr>
              <a:spcBef>
                <a:spcPct val="20000"/>
              </a:spcBef>
              <a:tabLst>
                <a:tab pos="1825625" algn="l"/>
              </a:tabLst>
            </a:pPr>
            <a:r>
              <a:rPr lang="en-CA" sz="1400" dirty="0"/>
              <a:t>Professor, Kaloom-TELUS ÉTS Industrial Research Chair in DevOps</a:t>
            </a:r>
            <a:br>
              <a:rPr lang="en-CA" sz="1400" dirty="0"/>
            </a:br>
            <a:r>
              <a:rPr lang="en-CA" sz="1400" b="1" dirty="0" err="1">
                <a:solidFill>
                  <a:srgbClr val="0070C0"/>
                </a:solidFill>
                <a:latin typeface="Courier New" panose="02070309020205020404" pitchFamily="49" charset="0"/>
                <a:cs typeface="Courier New" panose="02070309020205020404" pitchFamily="49" charset="0"/>
              </a:rPr>
              <a:t>francis.bordeleau@etsmtl.ca</a:t>
            </a:r>
            <a:endParaRPr lang="en-CA" sz="1400" b="1" dirty="0">
              <a:solidFill>
                <a:srgbClr val="0070C0"/>
              </a:solidFill>
              <a:latin typeface="Courier New" panose="02070309020205020404" pitchFamily="49" charset="0"/>
              <a:cs typeface="Courier New" panose="02070309020205020404" pitchFamily="49" charset="0"/>
            </a:endParaRPr>
          </a:p>
        </p:txBody>
      </p:sp>
      <p:grpSp>
        <p:nvGrpSpPr>
          <p:cNvPr id="4" name="Group 3">
            <a:extLst>
              <a:ext uri="{FF2B5EF4-FFF2-40B4-BE49-F238E27FC236}">
                <a16:creationId xmlns:a16="http://schemas.microsoft.com/office/drawing/2014/main" id="{2A6CF588-13E6-626C-5E6A-BC79F969EB9F}"/>
              </a:ext>
            </a:extLst>
          </p:cNvPr>
          <p:cNvGrpSpPr/>
          <p:nvPr/>
        </p:nvGrpSpPr>
        <p:grpSpPr>
          <a:xfrm>
            <a:off x="4017500" y="4538200"/>
            <a:ext cx="3307914" cy="423913"/>
            <a:chOff x="629728" y="563120"/>
            <a:chExt cx="3307914" cy="423913"/>
          </a:xfrm>
        </p:grpSpPr>
        <p:pic>
          <p:nvPicPr>
            <p:cNvPr id="5" name="Picture 4">
              <a:extLst>
                <a:ext uri="{FF2B5EF4-FFF2-40B4-BE49-F238E27FC236}">
                  <a16:creationId xmlns:a16="http://schemas.microsoft.com/office/drawing/2014/main" id="{38AAABD6-2B63-664E-591D-1F63AD5C3B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728" y="563120"/>
              <a:ext cx="1220355" cy="423913"/>
            </a:xfrm>
            <a:prstGeom prst="rect">
              <a:avLst/>
            </a:prstGeom>
          </p:spPr>
        </p:pic>
        <p:sp>
          <p:nvSpPr>
            <p:cNvPr id="6" name="TextBox 5">
              <a:extLst>
                <a:ext uri="{FF2B5EF4-FFF2-40B4-BE49-F238E27FC236}">
                  <a16:creationId xmlns:a16="http://schemas.microsoft.com/office/drawing/2014/main" id="{4260A4E7-DE98-580C-0D68-57CC162F0E83}"/>
                </a:ext>
              </a:extLst>
            </p:cNvPr>
            <p:cNvSpPr txBox="1"/>
            <p:nvPr userDrawn="1"/>
          </p:nvSpPr>
          <p:spPr>
            <a:xfrm>
              <a:off x="1850083" y="679256"/>
              <a:ext cx="2087559" cy="307777"/>
            </a:xfrm>
            <a:prstGeom prst="rect">
              <a:avLst/>
            </a:prstGeom>
            <a:noFill/>
          </p:spPr>
          <p:txBody>
            <a:bodyPr wrap="none" rtlCol="0">
              <a:spAutoFit/>
            </a:bodyPr>
            <a:lstStyle/>
            <a:p>
              <a:r>
                <a:rPr lang="en-US" sz="1400" dirty="0"/>
                <a:t>Francis Bordeleau, 2024</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BDDA7-0100-3549-B019-3CF05CEF6DE5}"/>
              </a:ext>
            </a:extLst>
          </p:cNvPr>
          <p:cNvSpPr>
            <a:spLocks noGrp="1"/>
          </p:cNvSpPr>
          <p:nvPr>
            <p:ph type="title"/>
          </p:nvPr>
        </p:nvSpPr>
        <p:spPr/>
        <p:txBody>
          <a:bodyPr/>
          <a:lstStyle/>
          <a:p>
            <a:r>
              <a:rPr lang="en-CA" dirty="0">
                <a:solidFill>
                  <a:schemeClr val="tx1">
                    <a:lumMod val="65000"/>
                    <a:lumOff val="35000"/>
                  </a:schemeClr>
                </a:solidFill>
              </a:rPr>
              <a:t>Data … and models!</a:t>
            </a:r>
          </a:p>
        </p:txBody>
      </p:sp>
      <p:sp>
        <p:nvSpPr>
          <p:cNvPr id="4" name="Slide Number Placeholder 3">
            <a:extLst>
              <a:ext uri="{FF2B5EF4-FFF2-40B4-BE49-F238E27FC236}">
                <a16:creationId xmlns:a16="http://schemas.microsoft.com/office/drawing/2014/main" id="{110C534D-3021-F240-A58F-ADD4D2F55CAD}"/>
              </a:ext>
            </a:extLst>
          </p:cNvPr>
          <p:cNvSpPr>
            <a:spLocks noGrp="1"/>
          </p:cNvSpPr>
          <p:nvPr>
            <p:ph type="sldNum" sz="quarter" idx="4"/>
          </p:nvPr>
        </p:nvSpPr>
        <p:spPr/>
        <p:txBody>
          <a:bodyPr/>
          <a:lstStyle/>
          <a:p>
            <a:pPr>
              <a:defRPr/>
            </a:pPr>
            <a:fld id="{AA6A1A6F-ECCA-4BFD-8A82-926E79C3E032}" type="slidenum">
              <a:rPr lang="fr-CA" smtClean="0"/>
              <a:pPr>
                <a:defRPr/>
              </a:pPr>
              <a:t>10</a:t>
            </a:fld>
            <a:endParaRPr lang="fr-CA" dirty="0"/>
          </a:p>
        </p:txBody>
      </p:sp>
      <p:sp>
        <p:nvSpPr>
          <p:cNvPr id="2" name="Footer Placeholder 1">
            <a:extLst>
              <a:ext uri="{FF2B5EF4-FFF2-40B4-BE49-F238E27FC236}">
                <a16:creationId xmlns:a16="http://schemas.microsoft.com/office/drawing/2014/main" id="{681B5A90-FB60-22CA-BE9A-A72C27DC77A7}"/>
              </a:ext>
            </a:extLst>
          </p:cNvPr>
          <p:cNvSpPr>
            <a:spLocks noGrp="1"/>
          </p:cNvSpPr>
          <p:nvPr>
            <p:ph type="ftr" sz="quarter" idx="3"/>
          </p:nvPr>
        </p:nvSpPr>
        <p:spPr/>
        <p:txBody>
          <a:bodyPr/>
          <a:lstStyle/>
          <a:p>
            <a:pPr algn="ctr"/>
            <a:r>
              <a:rPr lang="fr-CA"/>
              <a:t>MODELSWARD 2024 -- F. Bordeleau</a:t>
            </a:r>
            <a:endParaRPr lang="fr-CA" dirty="0"/>
          </a:p>
        </p:txBody>
      </p:sp>
      <p:sp>
        <p:nvSpPr>
          <p:cNvPr id="5" name="Content Placeholder 2">
            <a:extLst>
              <a:ext uri="{FF2B5EF4-FFF2-40B4-BE49-F238E27FC236}">
                <a16:creationId xmlns:a16="http://schemas.microsoft.com/office/drawing/2014/main" id="{980FD18B-2E6B-B44B-CF79-4DCF8067621E}"/>
              </a:ext>
            </a:extLst>
          </p:cNvPr>
          <p:cNvSpPr txBox="1">
            <a:spLocks/>
          </p:cNvSpPr>
          <p:nvPr/>
        </p:nvSpPr>
        <p:spPr bwMode="auto">
          <a:xfrm>
            <a:off x="392401" y="1010653"/>
            <a:ext cx="8036934" cy="3636974"/>
          </a:xfrm>
          <a:prstGeom prst="rect">
            <a:avLst/>
          </a:prstGeom>
          <a:noFill/>
          <a:ln w="9525">
            <a:noFill/>
            <a:miter lim="800000"/>
            <a:headEnd/>
            <a:tailEnd/>
          </a:ln>
        </p:spPr>
        <p:txBody>
          <a:bodyPr vert="horz" wrap="square" lIns="82296" tIns="41148" rIns="82296" bIns="41148"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SzPct val="80000"/>
              <a:buChar char="•"/>
              <a:defRPr sz="2000">
                <a:solidFill>
                  <a:schemeClr val="tx1"/>
                </a:solidFill>
                <a:latin typeface="+mn-lt"/>
              </a:defRPr>
            </a:lvl5pPr>
            <a:lvl6pPr marL="2514600" indent="-228600" algn="l" rtl="0" fontAlgn="base">
              <a:spcBef>
                <a:spcPct val="20000"/>
              </a:spcBef>
              <a:spcAft>
                <a:spcPct val="0"/>
              </a:spcAft>
              <a:buSzPct val="80000"/>
              <a:buChar char="•"/>
              <a:defRPr sz="2000">
                <a:solidFill>
                  <a:schemeClr val="tx1"/>
                </a:solidFill>
                <a:latin typeface="+mn-lt"/>
              </a:defRPr>
            </a:lvl6pPr>
            <a:lvl7pPr marL="2971800" indent="-228600" algn="l" rtl="0" fontAlgn="base">
              <a:spcBef>
                <a:spcPct val="20000"/>
              </a:spcBef>
              <a:spcAft>
                <a:spcPct val="0"/>
              </a:spcAft>
              <a:buSzPct val="80000"/>
              <a:buChar char="•"/>
              <a:defRPr sz="2000">
                <a:solidFill>
                  <a:schemeClr val="tx1"/>
                </a:solidFill>
                <a:latin typeface="+mn-lt"/>
              </a:defRPr>
            </a:lvl7pPr>
            <a:lvl8pPr marL="3429000" indent="-228600" algn="l" rtl="0" fontAlgn="base">
              <a:spcBef>
                <a:spcPct val="20000"/>
              </a:spcBef>
              <a:spcAft>
                <a:spcPct val="0"/>
              </a:spcAft>
              <a:buSzPct val="80000"/>
              <a:buChar char="•"/>
              <a:defRPr sz="2000">
                <a:solidFill>
                  <a:schemeClr val="tx1"/>
                </a:solidFill>
                <a:latin typeface="+mn-lt"/>
              </a:defRPr>
            </a:lvl8pPr>
            <a:lvl9pPr marL="3886200" indent="-228600" algn="l" rtl="0" fontAlgn="base">
              <a:spcBef>
                <a:spcPct val="20000"/>
              </a:spcBef>
              <a:spcAft>
                <a:spcPct val="0"/>
              </a:spcAft>
              <a:buSzPct val="80000"/>
              <a:buChar char="•"/>
              <a:defRPr sz="2000">
                <a:solidFill>
                  <a:schemeClr val="tx1"/>
                </a:solidFill>
                <a:latin typeface="+mn-lt"/>
              </a:defRPr>
            </a:lvl9pPr>
          </a:lstStyle>
          <a:p>
            <a:pPr marL="285750" lvl="1">
              <a:spcBef>
                <a:spcPts val="0"/>
              </a:spcBef>
              <a:buSzTx/>
              <a:buFont typeface="Arial" panose="020B0604020202020204" pitchFamily="34" charset="0"/>
              <a:buChar char="•"/>
              <a:defRPr/>
            </a:pPr>
            <a:r>
              <a:rPr lang="en-CA" sz="1800" kern="0" dirty="0">
                <a:solidFill>
                  <a:schemeClr val="tx1">
                    <a:lumMod val="65000"/>
                    <a:lumOff val="35000"/>
                  </a:schemeClr>
                </a:solidFill>
              </a:rPr>
              <a:t>The digital transformation is made possible by the availability of data</a:t>
            </a:r>
            <a:br>
              <a:rPr lang="en-CA" sz="1800" kern="0" dirty="0">
                <a:solidFill>
                  <a:schemeClr val="tx1">
                    <a:lumMod val="65000"/>
                    <a:lumOff val="35000"/>
                  </a:schemeClr>
                </a:solidFill>
              </a:rPr>
            </a:br>
            <a:r>
              <a:rPr lang="en-CA" sz="1800" kern="0" dirty="0">
                <a:solidFill>
                  <a:schemeClr val="tx1">
                    <a:lumMod val="65000"/>
                    <a:lumOff val="35000"/>
                  </a:schemeClr>
                </a:solidFill>
              </a:rPr>
              <a:t>	… but data are not sufficient!</a:t>
            </a:r>
          </a:p>
          <a:p>
            <a:pPr marL="285750" lvl="1">
              <a:spcBef>
                <a:spcPts val="0"/>
              </a:spcBef>
              <a:buSzTx/>
              <a:buFont typeface="Arial" panose="020B0604020202020204" pitchFamily="34" charset="0"/>
              <a:buChar char="•"/>
              <a:defRPr/>
            </a:pPr>
            <a:endParaRPr lang="en-CA" sz="1800" kern="0" dirty="0">
              <a:solidFill>
                <a:schemeClr val="tx1">
                  <a:lumMod val="65000"/>
                  <a:lumOff val="35000"/>
                </a:schemeClr>
              </a:solidFill>
            </a:endParaRPr>
          </a:p>
          <a:p>
            <a:pPr marL="285750" lvl="1">
              <a:spcBef>
                <a:spcPts val="0"/>
              </a:spcBef>
              <a:buFont typeface="Arial" panose="020B0604020202020204" pitchFamily="34" charset="0"/>
              <a:buChar char="•"/>
              <a:defRPr/>
            </a:pPr>
            <a:r>
              <a:rPr lang="en-CA" sz="1800" kern="0" dirty="0">
                <a:solidFill>
                  <a:schemeClr val="tx1">
                    <a:lumMod val="65000"/>
                    <a:lumOff val="35000"/>
                  </a:schemeClr>
                </a:solidFill>
              </a:rPr>
              <a:t>Data alone don’t provide much value</a:t>
            </a:r>
          </a:p>
          <a:p>
            <a:pPr marL="285750" lvl="1">
              <a:spcBef>
                <a:spcPts val="0"/>
              </a:spcBef>
              <a:buSzTx/>
              <a:buFont typeface="Arial" panose="020B0604020202020204" pitchFamily="34" charset="0"/>
              <a:buChar char="•"/>
              <a:defRPr/>
            </a:pPr>
            <a:endParaRPr lang="en-CA" sz="1800" kern="0" dirty="0">
              <a:solidFill>
                <a:schemeClr val="tx1">
                  <a:lumMod val="65000"/>
                  <a:lumOff val="35000"/>
                </a:schemeClr>
              </a:solidFill>
            </a:endParaRPr>
          </a:p>
          <a:p>
            <a:pPr marL="285750" lvl="1">
              <a:spcBef>
                <a:spcPts val="0"/>
              </a:spcBef>
              <a:buSzTx/>
              <a:buFont typeface="Arial" panose="020B0604020202020204" pitchFamily="34" charset="0"/>
              <a:buChar char="•"/>
              <a:defRPr/>
            </a:pPr>
            <a:r>
              <a:rPr lang="en-CA" sz="1800" kern="0" dirty="0">
                <a:solidFill>
                  <a:schemeClr val="tx1">
                    <a:lumMod val="65000"/>
                    <a:lumOff val="35000"/>
                  </a:schemeClr>
                </a:solidFill>
              </a:rPr>
              <a:t>Different types of models are required to extract information and make sense of the data</a:t>
            </a:r>
          </a:p>
          <a:p>
            <a:pPr marL="712788" lvl="1" indent="-306388">
              <a:spcBef>
                <a:spcPts val="0"/>
              </a:spcBef>
              <a:buFont typeface="Arial" panose="020B0604020202020204" pitchFamily="34" charset="0"/>
              <a:buChar char="•"/>
              <a:defRPr/>
            </a:pPr>
            <a:r>
              <a:rPr lang="en-CA" sz="1400" kern="0" dirty="0">
                <a:solidFill>
                  <a:schemeClr val="tx1">
                    <a:lumMod val="65000"/>
                    <a:lumOff val="35000"/>
                  </a:schemeClr>
                </a:solidFill>
              </a:rPr>
              <a:t>Types of models depend on the application domain and context</a:t>
            </a:r>
          </a:p>
          <a:p>
            <a:pPr>
              <a:spcBef>
                <a:spcPts val="0"/>
              </a:spcBef>
              <a:defRPr/>
            </a:pPr>
            <a:endParaRPr lang="en-CA" sz="1800" kern="0" dirty="0">
              <a:solidFill>
                <a:schemeClr val="tx1">
                  <a:lumMod val="65000"/>
                  <a:lumOff val="35000"/>
                </a:schemeClr>
              </a:solidFill>
            </a:endParaRPr>
          </a:p>
        </p:txBody>
      </p:sp>
    </p:spTree>
    <p:extLst>
      <p:ext uri="{BB962C8B-B14F-4D97-AF65-F5344CB8AC3E}">
        <p14:creationId xmlns:p14="http://schemas.microsoft.com/office/powerpoint/2010/main" val="134869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BDDA7-0100-3549-B019-3CF05CEF6DE5}"/>
              </a:ext>
            </a:extLst>
          </p:cNvPr>
          <p:cNvSpPr>
            <a:spLocks noGrp="1"/>
          </p:cNvSpPr>
          <p:nvPr>
            <p:ph type="title"/>
          </p:nvPr>
        </p:nvSpPr>
        <p:spPr/>
        <p:txBody>
          <a:bodyPr/>
          <a:lstStyle/>
          <a:p>
            <a:r>
              <a:rPr lang="en-CA" dirty="0">
                <a:solidFill>
                  <a:schemeClr val="tx1">
                    <a:lumMod val="65000"/>
                    <a:lumOff val="35000"/>
                  </a:schemeClr>
                </a:solidFill>
              </a:rPr>
              <a:t>Digital Twins and DevOps</a:t>
            </a:r>
          </a:p>
        </p:txBody>
      </p:sp>
      <p:sp>
        <p:nvSpPr>
          <p:cNvPr id="4" name="Slide Number Placeholder 3">
            <a:extLst>
              <a:ext uri="{FF2B5EF4-FFF2-40B4-BE49-F238E27FC236}">
                <a16:creationId xmlns:a16="http://schemas.microsoft.com/office/drawing/2014/main" id="{110C534D-3021-F240-A58F-ADD4D2F55CAD}"/>
              </a:ext>
            </a:extLst>
          </p:cNvPr>
          <p:cNvSpPr>
            <a:spLocks noGrp="1"/>
          </p:cNvSpPr>
          <p:nvPr>
            <p:ph type="sldNum" sz="quarter" idx="4"/>
          </p:nvPr>
        </p:nvSpPr>
        <p:spPr/>
        <p:txBody>
          <a:bodyPr/>
          <a:lstStyle/>
          <a:p>
            <a:pPr>
              <a:defRPr/>
            </a:pPr>
            <a:fld id="{AA6A1A6F-ECCA-4BFD-8A82-926E79C3E032}" type="slidenum">
              <a:rPr lang="fr-CA" smtClean="0"/>
              <a:pPr>
                <a:defRPr/>
              </a:pPr>
              <a:t>11</a:t>
            </a:fld>
            <a:endParaRPr lang="fr-CA" dirty="0"/>
          </a:p>
        </p:txBody>
      </p:sp>
      <p:sp>
        <p:nvSpPr>
          <p:cNvPr id="2" name="Footer Placeholder 1">
            <a:extLst>
              <a:ext uri="{FF2B5EF4-FFF2-40B4-BE49-F238E27FC236}">
                <a16:creationId xmlns:a16="http://schemas.microsoft.com/office/drawing/2014/main" id="{681B5A90-FB60-22CA-BE9A-A72C27DC77A7}"/>
              </a:ext>
            </a:extLst>
          </p:cNvPr>
          <p:cNvSpPr>
            <a:spLocks noGrp="1"/>
          </p:cNvSpPr>
          <p:nvPr>
            <p:ph type="ftr" sz="quarter" idx="3"/>
          </p:nvPr>
        </p:nvSpPr>
        <p:spPr/>
        <p:txBody>
          <a:bodyPr/>
          <a:lstStyle/>
          <a:p>
            <a:pPr algn="ctr"/>
            <a:r>
              <a:rPr lang="fr-CA"/>
              <a:t>MODELSWARD 2024 -- F. Bordeleau</a:t>
            </a:r>
            <a:endParaRPr lang="fr-CA" dirty="0"/>
          </a:p>
        </p:txBody>
      </p:sp>
      <p:pic>
        <p:nvPicPr>
          <p:cNvPr id="10" name="Picture 13">
            <a:extLst>
              <a:ext uri="{FF2B5EF4-FFF2-40B4-BE49-F238E27FC236}">
                <a16:creationId xmlns:a16="http://schemas.microsoft.com/office/drawing/2014/main" id="{0E228CB1-5084-7EB0-675E-8BFD2C06D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643" y="2006548"/>
            <a:ext cx="3277350" cy="154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iagram of a city&#10;&#10;Description automatically generated">
            <a:extLst>
              <a:ext uri="{FF2B5EF4-FFF2-40B4-BE49-F238E27FC236}">
                <a16:creationId xmlns:a16="http://schemas.microsoft.com/office/drawing/2014/main" id="{F3F88065-C4AE-987D-49A4-760940E4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1770828"/>
            <a:ext cx="4127500" cy="2019300"/>
          </a:xfrm>
          <a:prstGeom prst="rect">
            <a:avLst/>
          </a:prstGeom>
        </p:spPr>
      </p:pic>
    </p:spTree>
    <p:extLst>
      <p:ext uri="{BB962C8B-B14F-4D97-AF65-F5344CB8AC3E}">
        <p14:creationId xmlns:p14="http://schemas.microsoft.com/office/powerpoint/2010/main" val="2612528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endParaRPr lang="en-US" sz="3200" dirty="0"/>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12</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633600" y="1286953"/>
            <a:ext cx="5552596" cy="3458468"/>
          </a:xfrm>
        </p:spPr>
        <p:txBody>
          <a:bodyPr>
            <a:noAutofit/>
          </a:bodyPr>
          <a:lstStyle/>
          <a:p>
            <a:pPr marL="285750" lvl="1" indent="-285750" algn="just">
              <a:defRPr/>
            </a:pPr>
            <a:r>
              <a:rPr lang="en-US" sz="1800" dirty="0">
                <a:solidFill>
                  <a:srgbClr val="595959"/>
                </a:solidFill>
              </a:rPr>
              <a:t>Personal intro</a:t>
            </a:r>
          </a:p>
          <a:p>
            <a:pPr marL="285750" lvl="1" indent="-285750" algn="just">
              <a:defRPr/>
            </a:pPr>
            <a:r>
              <a:rPr lang="en-US" sz="1800" dirty="0">
                <a:solidFill>
                  <a:srgbClr val="595959"/>
                </a:solidFill>
              </a:rPr>
              <a:t>Digital transformation</a:t>
            </a:r>
          </a:p>
          <a:p>
            <a:pPr marL="285750" lvl="1" indent="-285750" algn="just">
              <a:defRPr/>
            </a:pPr>
            <a:r>
              <a:rPr lang="en-US" sz="1800" b="1" dirty="0">
                <a:solidFill>
                  <a:srgbClr val="595959"/>
                </a:solidFill>
              </a:rPr>
              <a:t>Digital twins</a:t>
            </a:r>
            <a:endParaRPr lang="en-US" sz="800" b="1" dirty="0">
              <a:solidFill>
                <a:srgbClr val="595959"/>
              </a:solidFill>
            </a:endParaRPr>
          </a:p>
          <a:p>
            <a:pPr marL="285750" lvl="1" indent="-285750" algn="just">
              <a:defRPr/>
            </a:pPr>
            <a:r>
              <a:rPr lang="en-US" sz="1800" dirty="0">
                <a:solidFill>
                  <a:srgbClr val="595959"/>
                </a:solidFill>
              </a:rPr>
              <a:t>DevOps</a:t>
            </a:r>
          </a:p>
          <a:p>
            <a:pPr marL="285750" lvl="1" indent="-285750" algn="just">
              <a:defRPr/>
            </a:pPr>
            <a:r>
              <a:rPr lang="en-CA" sz="1800" dirty="0">
                <a:solidFill>
                  <a:schemeClr val="tx1">
                    <a:lumMod val="65000"/>
                    <a:lumOff val="35000"/>
                  </a:schemeClr>
                </a:solidFill>
              </a:rPr>
              <a:t>The role of models </a:t>
            </a:r>
          </a:p>
          <a:p>
            <a:pPr marL="285750" lvl="1" indent="-285750" algn="just">
              <a:defRPr/>
            </a:pPr>
            <a:r>
              <a:rPr lang="en-CA" sz="1800" dirty="0">
                <a:solidFill>
                  <a:srgbClr val="595959"/>
                </a:solidFill>
              </a:rPr>
              <a:t>Summary</a:t>
            </a:r>
          </a:p>
          <a:p>
            <a:pPr marL="285750" lvl="1" indent="-285750" algn="just">
              <a:defRPr/>
            </a:pPr>
            <a:endParaRPr lang="en-CA" sz="1800" dirty="0">
              <a:solidFill>
                <a:srgbClr val="595959"/>
              </a:solidFill>
            </a:endParaRPr>
          </a:p>
          <a:p>
            <a:pPr marL="285750" lvl="1" indent="-285750" algn="just">
              <a:defRPr/>
            </a:pPr>
            <a:endParaRPr lang="en-CA" sz="180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2131ADE1-7B61-14AF-D323-73371DB44A52}"/>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120094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DT in Different Domains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13</a:t>
            </a:fld>
            <a:endParaRPr lang="fr-CA" dirty="0"/>
          </a:p>
        </p:txBody>
      </p:sp>
      <p:pic>
        <p:nvPicPr>
          <p:cNvPr id="8" name="Picture 7" descr="Diagram&#10;&#10;Description automatically generated">
            <a:extLst>
              <a:ext uri="{FF2B5EF4-FFF2-40B4-BE49-F238E27FC236}">
                <a16:creationId xmlns:a16="http://schemas.microsoft.com/office/drawing/2014/main" id="{A46C22E0-EFB5-D22A-C942-DB8C12D0B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553" y="640697"/>
            <a:ext cx="3501271" cy="3656883"/>
          </a:xfrm>
          <a:prstGeom prst="rect">
            <a:avLst/>
          </a:prstGeom>
        </p:spPr>
      </p:pic>
      <p:sp>
        <p:nvSpPr>
          <p:cNvPr id="11" name="TextBox 10">
            <a:extLst>
              <a:ext uri="{FF2B5EF4-FFF2-40B4-BE49-F238E27FC236}">
                <a16:creationId xmlns:a16="http://schemas.microsoft.com/office/drawing/2014/main" id="{3F417EC9-C8DF-42AD-9E82-5117199ADC71}"/>
              </a:ext>
            </a:extLst>
          </p:cNvPr>
          <p:cNvSpPr txBox="1"/>
          <p:nvPr/>
        </p:nvSpPr>
        <p:spPr>
          <a:xfrm>
            <a:off x="7084894" y="4127282"/>
            <a:ext cx="1755387" cy="646331"/>
          </a:xfrm>
          <a:prstGeom prst="rect">
            <a:avLst/>
          </a:prstGeom>
          <a:noFill/>
        </p:spPr>
        <p:txBody>
          <a:bodyPr wrap="square" rtlCol="0">
            <a:spAutoFit/>
          </a:bodyPr>
          <a:lstStyle/>
          <a:p>
            <a:r>
              <a:rPr lang="en-CA" sz="900" b="0" i="0" dirty="0">
                <a:solidFill>
                  <a:srgbClr val="222222"/>
                </a:solidFill>
                <a:effectLst/>
                <a:latin typeface="+mn-lt"/>
              </a:rPr>
              <a:t>Qi, Qinglin, et al. "Enabling technologies and tools for digital twin." </a:t>
            </a:r>
            <a:r>
              <a:rPr lang="en-CA" sz="900" b="0" i="1" dirty="0">
                <a:solidFill>
                  <a:srgbClr val="222222"/>
                </a:solidFill>
                <a:effectLst/>
                <a:latin typeface="+mn-lt"/>
              </a:rPr>
              <a:t>Journal of Manufacturing Systems</a:t>
            </a:r>
            <a:r>
              <a:rPr lang="en-CA" sz="900" b="0" i="0" dirty="0">
                <a:solidFill>
                  <a:srgbClr val="222222"/>
                </a:solidFill>
                <a:effectLst/>
                <a:latin typeface="+mn-lt"/>
              </a:rPr>
              <a:t> 58 (2021): 3-21.</a:t>
            </a:r>
            <a:endParaRPr lang="en-US" sz="900" dirty="0">
              <a:latin typeface="+mn-lt"/>
            </a:endParaRPr>
          </a:p>
        </p:txBody>
      </p:sp>
      <p:sp>
        <p:nvSpPr>
          <p:cNvPr id="3" name="Footer Placeholder 2">
            <a:extLst>
              <a:ext uri="{FF2B5EF4-FFF2-40B4-BE49-F238E27FC236}">
                <a16:creationId xmlns:a16="http://schemas.microsoft.com/office/drawing/2014/main" id="{F0D23020-7AC5-D3B3-CFC0-7F3E1A63E8E5}"/>
              </a:ext>
            </a:extLst>
          </p:cNvPr>
          <p:cNvSpPr>
            <a:spLocks noGrp="1"/>
          </p:cNvSpPr>
          <p:nvPr>
            <p:ph type="ftr" sz="quarter" idx="3"/>
          </p:nvPr>
        </p:nvSpPr>
        <p:spPr/>
        <p:txBody>
          <a:bodyPr/>
          <a:lstStyle/>
          <a:p>
            <a:pPr algn="ctr"/>
            <a:r>
              <a:rPr lang="fr-FR"/>
              <a:t>MODELSWARD 2024 -- F. Bordeleau</a:t>
            </a:r>
            <a:endParaRPr lang="fr-CA" dirty="0"/>
          </a:p>
        </p:txBody>
      </p:sp>
      <p:sp>
        <p:nvSpPr>
          <p:cNvPr id="4" name="TextBox 3">
            <a:extLst>
              <a:ext uri="{FF2B5EF4-FFF2-40B4-BE49-F238E27FC236}">
                <a16:creationId xmlns:a16="http://schemas.microsoft.com/office/drawing/2014/main" id="{76CCB463-410C-DBFD-5F95-660A81C17933}"/>
              </a:ext>
            </a:extLst>
          </p:cNvPr>
          <p:cNvSpPr txBox="1"/>
          <p:nvPr/>
        </p:nvSpPr>
        <p:spPr>
          <a:xfrm>
            <a:off x="392400" y="987322"/>
            <a:ext cx="4890153" cy="3262432"/>
          </a:xfrm>
          <a:prstGeom prst="rect">
            <a:avLst/>
          </a:prstGeom>
          <a:noFill/>
        </p:spPr>
        <p:txBody>
          <a:bodyPr wrap="square" rtlCol="0">
            <a:spAutoFit/>
          </a:bodyPr>
          <a:lstStyle/>
          <a:p>
            <a:r>
              <a:rPr lang="en-US" sz="1600" dirty="0">
                <a:solidFill>
                  <a:schemeClr val="tx1">
                    <a:lumMod val="65000"/>
                    <a:lumOff val="35000"/>
                  </a:schemeClr>
                </a:solidFill>
              </a:rPr>
              <a:t>Note: not only for physical systems!</a:t>
            </a:r>
          </a:p>
          <a:p>
            <a:endParaRPr lang="en-US" sz="1600" dirty="0">
              <a:solidFill>
                <a:schemeClr val="tx1">
                  <a:lumMod val="65000"/>
                  <a:lumOff val="35000"/>
                </a:schemeClr>
              </a:solidFill>
            </a:endParaRPr>
          </a:p>
          <a:p>
            <a:r>
              <a:rPr lang="en-US" sz="1600" dirty="0">
                <a:solidFill>
                  <a:schemeClr val="tx1">
                    <a:lumMod val="65000"/>
                    <a:lumOff val="35000"/>
                  </a:schemeClr>
                </a:solidFill>
              </a:rPr>
              <a:t>A DT is a digital replica of an actual systems that</a:t>
            </a:r>
          </a:p>
          <a:p>
            <a:pPr marL="184150" indent="-184150">
              <a:buFont typeface="Arial" panose="020B0604020202020204" pitchFamily="34" charset="0"/>
              <a:buChar char="•"/>
            </a:pPr>
            <a:r>
              <a:rPr lang="en-US" sz="1600" dirty="0">
                <a:solidFill>
                  <a:schemeClr val="tx1">
                    <a:lumMod val="65000"/>
                    <a:lumOff val="35000"/>
                  </a:schemeClr>
                </a:solidFill>
              </a:rPr>
              <a:t>Has a </a:t>
            </a:r>
            <a:r>
              <a:rPr lang="en-US" sz="1600" b="1" dirty="0">
                <a:solidFill>
                  <a:schemeClr val="tx1">
                    <a:lumMod val="65000"/>
                    <a:lumOff val="35000"/>
                  </a:schemeClr>
                </a:solidFill>
              </a:rPr>
              <a:t>well-defined purpose</a:t>
            </a:r>
          </a:p>
          <a:p>
            <a:endParaRPr lang="en-US" sz="400" b="1" dirty="0">
              <a:solidFill>
                <a:schemeClr val="tx1">
                  <a:lumMod val="65000"/>
                  <a:lumOff val="35000"/>
                </a:schemeClr>
              </a:solidFill>
            </a:endParaRPr>
          </a:p>
          <a:p>
            <a:pPr marL="184150" indent="-184150">
              <a:buFont typeface="Arial" panose="020B0604020202020204" pitchFamily="34" charset="0"/>
              <a:buChar char="•"/>
            </a:pPr>
            <a:r>
              <a:rPr lang="en-US" sz="1600" dirty="0">
                <a:solidFill>
                  <a:schemeClr val="tx1">
                    <a:lumMod val="65000"/>
                    <a:lumOff val="35000"/>
                  </a:schemeClr>
                </a:solidFill>
              </a:rPr>
              <a:t>Is </a:t>
            </a:r>
            <a:r>
              <a:rPr lang="en-US" sz="1600" b="1" dirty="0">
                <a:solidFill>
                  <a:schemeClr val="tx1">
                    <a:lumMod val="65000"/>
                    <a:lumOff val="35000"/>
                  </a:schemeClr>
                </a:solidFill>
              </a:rPr>
              <a:t>connected to (fed by) actual system data</a:t>
            </a:r>
          </a:p>
          <a:p>
            <a:pPr marL="184150" indent="-184150">
              <a:buFont typeface="Arial" panose="020B0604020202020204" pitchFamily="34" charset="0"/>
              <a:buChar char="•"/>
            </a:pPr>
            <a:endParaRPr lang="en-US" sz="400" b="1" dirty="0">
              <a:solidFill>
                <a:schemeClr val="tx1">
                  <a:lumMod val="65000"/>
                  <a:lumOff val="35000"/>
                </a:schemeClr>
              </a:solidFill>
            </a:endParaRPr>
          </a:p>
          <a:p>
            <a:pPr marL="184150" indent="-184150">
              <a:buFont typeface="Arial" panose="020B0604020202020204" pitchFamily="34" charset="0"/>
              <a:buChar char="•"/>
            </a:pPr>
            <a:r>
              <a:rPr lang="en-US" sz="1600" b="1" dirty="0">
                <a:solidFill>
                  <a:schemeClr val="tx1">
                    <a:lumMod val="65000"/>
                    <a:lumOff val="35000"/>
                  </a:schemeClr>
                </a:solidFill>
              </a:rPr>
              <a:t>Uses different type of models </a:t>
            </a:r>
            <a:r>
              <a:rPr lang="en-US" sz="1600" dirty="0">
                <a:solidFill>
                  <a:schemeClr val="tx1">
                    <a:lumMod val="65000"/>
                    <a:lumOff val="35000"/>
                  </a:schemeClr>
                </a:solidFill>
              </a:rPr>
              <a:t>and </a:t>
            </a:r>
            <a:r>
              <a:rPr lang="en-US" sz="1600" b="1" dirty="0">
                <a:solidFill>
                  <a:schemeClr val="tx1">
                    <a:lumMod val="65000"/>
                    <a:lumOff val="35000"/>
                  </a:schemeClr>
                </a:solidFill>
              </a:rPr>
              <a:t>data</a:t>
            </a:r>
            <a:r>
              <a:rPr lang="en-US" sz="1600" dirty="0">
                <a:solidFill>
                  <a:schemeClr val="tx1">
                    <a:lumMod val="65000"/>
                    <a:lumOff val="35000"/>
                  </a:schemeClr>
                </a:solidFill>
              </a:rPr>
              <a:t> to </a:t>
            </a:r>
            <a:r>
              <a:rPr lang="en-US" sz="1600" b="1" dirty="0">
                <a:solidFill>
                  <a:schemeClr val="tx1">
                    <a:lumMod val="65000"/>
                    <a:lumOff val="35000"/>
                  </a:schemeClr>
                </a:solidFill>
              </a:rPr>
              <a:t>provide a set of services </a:t>
            </a:r>
            <a:r>
              <a:rPr lang="en-US" sz="1600" dirty="0">
                <a:solidFill>
                  <a:schemeClr val="tx1">
                    <a:lumMod val="65000"/>
                    <a:lumOff val="35000"/>
                  </a:schemeClr>
                </a:solidFill>
              </a:rPr>
              <a:t>in relation to its purpose</a:t>
            </a:r>
          </a:p>
          <a:p>
            <a:pPr marL="184150" indent="-184150">
              <a:buFont typeface="Arial" panose="020B0604020202020204" pitchFamily="34" charset="0"/>
              <a:buChar char="•"/>
            </a:pPr>
            <a:endParaRPr lang="en-US" sz="1600" dirty="0">
              <a:solidFill>
                <a:schemeClr val="tx1">
                  <a:lumMod val="65000"/>
                  <a:lumOff val="35000"/>
                </a:schemeClr>
              </a:solidFill>
            </a:endParaRPr>
          </a:p>
          <a:p>
            <a:pPr marL="184150" indent="-184150">
              <a:buFont typeface="Arial" panose="020B0604020202020204" pitchFamily="34" charset="0"/>
              <a:buChar char="•"/>
            </a:pPr>
            <a:r>
              <a:rPr lang="en-US" sz="1600" dirty="0">
                <a:solidFill>
                  <a:schemeClr val="tx1">
                    <a:lumMod val="65000"/>
                    <a:lumOff val="35000"/>
                  </a:schemeClr>
                </a:solidFill>
              </a:rPr>
              <a:t>A DT is in fact a digital replica of </a:t>
            </a:r>
            <a:r>
              <a:rPr lang="en-US" sz="1600" b="1" dirty="0">
                <a:solidFill>
                  <a:schemeClr val="tx1">
                    <a:lumMod val="65000"/>
                    <a:lumOff val="35000"/>
                  </a:schemeClr>
                </a:solidFill>
              </a:rPr>
              <a:t>a subset of a system</a:t>
            </a:r>
          </a:p>
          <a:p>
            <a:endParaRPr lang="en-US" sz="1600" dirty="0">
              <a:solidFill>
                <a:schemeClr val="tx1">
                  <a:lumMod val="65000"/>
                  <a:lumOff val="35000"/>
                </a:schemeClr>
              </a:solidFill>
            </a:endParaRPr>
          </a:p>
        </p:txBody>
      </p:sp>
    </p:spTree>
    <p:extLst>
      <p:ext uri="{BB962C8B-B14F-4D97-AF65-F5344CB8AC3E}">
        <p14:creationId xmlns:p14="http://schemas.microsoft.com/office/powerpoint/2010/main" val="199262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DT – Services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14</a:t>
            </a:fld>
            <a:endParaRPr lang="fr-CA" dirty="0"/>
          </a:p>
        </p:txBody>
      </p:sp>
      <p:pic>
        <p:nvPicPr>
          <p:cNvPr id="3" name="Picture 2" descr="Diagram&#10;&#10;Description automatically generated">
            <a:extLst>
              <a:ext uri="{FF2B5EF4-FFF2-40B4-BE49-F238E27FC236}">
                <a16:creationId xmlns:a16="http://schemas.microsoft.com/office/drawing/2014/main" id="{A1FD636F-28A4-E9A9-030F-20DDA146F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746" y="1019783"/>
            <a:ext cx="6160509" cy="3386479"/>
          </a:xfrm>
          <a:prstGeom prst="rect">
            <a:avLst/>
          </a:prstGeom>
        </p:spPr>
      </p:pic>
      <p:sp>
        <p:nvSpPr>
          <p:cNvPr id="7" name="TextBox 6">
            <a:extLst>
              <a:ext uri="{FF2B5EF4-FFF2-40B4-BE49-F238E27FC236}">
                <a16:creationId xmlns:a16="http://schemas.microsoft.com/office/drawing/2014/main" id="{EAC0EE79-A872-A6B2-A4CA-7D31C9A87BAA}"/>
              </a:ext>
            </a:extLst>
          </p:cNvPr>
          <p:cNvSpPr txBox="1"/>
          <p:nvPr/>
        </p:nvSpPr>
        <p:spPr>
          <a:xfrm>
            <a:off x="1491746" y="4601096"/>
            <a:ext cx="5828840" cy="215444"/>
          </a:xfrm>
          <a:prstGeom prst="rect">
            <a:avLst/>
          </a:prstGeom>
          <a:noFill/>
        </p:spPr>
        <p:txBody>
          <a:bodyPr wrap="none" rtlCol="0">
            <a:spAutoFit/>
          </a:bodyPr>
          <a:lstStyle/>
          <a:p>
            <a:r>
              <a:rPr lang="en-CA" sz="800" b="0" i="0" dirty="0">
                <a:solidFill>
                  <a:srgbClr val="222222"/>
                </a:solidFill>
                <a:effectLst/>
                <a:latin typeface="Arial" panose="020B0604020202020204" pitchFamily="34" charset="0"/>
              </a:rPr>
              <a:t>Guo, </a:t>
            </a:r>
            <a:r>
              <a:rPr lang="en-CA" sz="800" b="0" i="0" dirty="0" err="1">
                <a:solidFill>
                  <a:srgbClr val="222222"/>
                </a:solidFill>
                <a:effectLst/>
                <a:latin typeface="Arial" panose="020B0604020202020204" pitchFamily="34" charset="0"/>
              </a:rPr>
              <a:t>Jinkang</a:t>
            </a:r>
            <a:r>
              <a:rPr lang="en-CA" sz="800" b="0" i="0" dirty="0">
                <a:solidFill>
                  <a:srgbClr val="222222"/>
                </a:solidFill>
                <a:effectLst/>
                <a:latin typeface="Arial" panose="020B0604020202020204" pitchFamily="34" charset="0"/>
              </a:rPr>
              <a:t>, and </a:t>
            </a:r>
            <a:r>
              <a:rPr lang="en-CA" sz="800" b="0" i="0" dirty="0" err="1">
                <a:solidFill>
                  <a:srgbClr val="222222"/>
                </a:solidFill>
                <a:effectLst/>
                <a:latin typeface="Arial" panose="020B0604020202020204" pitchFamily="34" charset="0"/>
              </a:rPr>
              <a:t>Zhihan</a:t>
            </a:r>
            <a:r>
              <a:rPr lang="en-CA" sz="800" b="0" i="0" dirty="0">
                <a:solidFill>
                  <a:srgbClr val="222222"/>
                </a:solidFill>
                <a:effectLst/>
                <a:latin typeface="Arial" panose="020B0604020202020204" pitchFamily="34" charset="0"/>
              </a:rPr>
              <a:t> Lv. "Application of Digital Twins in multiple fields." </a:t>
            </a:r>
            <a:r>
              <a:rPr lang="en-CA" sz="800" b="0" i="1" dirty="0">
                <a:solidFill>
                  <a:srgbClr val="222222"/>
                </a:solidFill>
                <a:effectLst/>
                <a:latin typeface="Arial" panose="020B0604020202020204" pitchFamily="34" charset="0"/>
              </a:rPr>
              <a:t>Multimedia tools and applications</a:t>
            </a:r>
            <a:r>
              <a:rPr lang="en-CA" sz="800" b="0" i="0" dirty="0">
                <a:solidFill>
                  <a:srgbClr val="222222"/>
                </a:solidFill>
                <a:effectLst/>
                <a:latin typeface="Arial" panose="020B0604020202020204" pitchFamily="34" charset="0"/>
              </a:rPr>
              <a:t> (2022): 1-27.</a:t>
            </a:r>
            <a:endParaRPr lang="en-US" sz="900" dirty="0">
              <a:latin typeface="+mn-lt"/>
            </a:endParaRPr>
          </a:p>
        </p:txBody>
      </p:sp>
      <p:sp>
        <p:nvSpPr>
          <p:cNvPr id="4" name="Footer Placeholder 3">
            <a:extLst>
              <a:ext uri="{FF2B5EF4-FFF2-40B4-BE49-F238E27FC236}">
                <a16:creationId xmlns:a16="http://schemas.microsoft.com/office/drawing/2014/main" id="{D97160E7-750E-080B-2593-76CE4BD291F3}"/>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164942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DT – Telemetry</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15</a:t>
            </a:fld>
            <a:endParaRPr lang="fr-CA" dirty="0"/>
          </a:p>
        </p:txBody>
      </p:sp>
      <p:pic>
        <p:nvPicPr>
          <p:cNvPr id="6" name="Picture 5" descr="Diagram&#10;&#10;Description automatically generated">
            <a:extLst>
              <a:ext uri="{FF2B5EF4-FFF2-40B4-BE49-F238E27FC236}">
                <a16:creationId xmlns:a16="http://schemas.microsoft.com/office/drawing/2014/main" id="{9AC31228-866B-D22A-102D-395534FB8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400" y="818194"/>
            <a:ext cx="7067200" cy="3818038"/>
          </a:xfrm>
          <a:prstGeom prst="rect">
            <a:avLst/>
          </a:prstGeom>
        </p:spPr>
      </p:pic>
      <p:sp>
        <p:nvSpPr>
          <p:cNvPr id="7" name="TextBox 6">
            <a:extLst>
              <a:ext uri="{FF2B5EF4-FFF2-40B4-BE49-F238E27FC236}">
                <a16:creationId xmlns:a16="http://schemas.microsoft.com/office/drawing/2014/main" id="{E731FD67-6BA9-D680-DBB8-67A9D54F0A1D}"/>
              </a:ext>
            </a:extLst>
          </p:cNvPr>
          <p:cNvSpPr txBox="1"/>
          <p:nvPr/>
        </p:nvSpPr>
        <p:spPr>
          <a:xfrm>
            <a:off x="1038400" y="4520816"/>
            <a:ext cx="3416320" cy="230832"/>
          </a:xfrm>
          <a:prstGeom prst="rect">
            <a:avLst/>
          </a:prstGeom>
          <a:noFill/>
        </p:spPr>
        <p:txBody>
          <a:bodyPr wrap="none" rtlCol="0">
            <a:spAutoFit/>
          </a:bodyPr>
          <a:lstStyle/>
          <a:p>
            <a:r>
              <a:rPr lang="en-US" sz="900" dirty="0">
                <a:latin typeface="+mn-lt"/>
                <a:hlinkClick r:id="rId4"/>
              </a:rPr>
              <a:t>https://</a:t>
            </a:r>
            <a:r>
              <a:rPr lang="en-US" sz="900" dirty="0" err="1">
                <a:latin typeface="+mn-lt"/>
                <a:hlinkClick r:id="rId4"/>
              </a:rPr>
              <a:t>www.codeproject.com</a:t>
            </a:r>
            <a:r>
              <a:rPr lang="en-US" sz="900" dirty="0">
                <a:latin typeface="+mn-lt"/>
                <a:hlinkClick r:id="rId4"/>
              </a:rPr>
              <a:t>/Articles/1273184/Azure-Digital-Twins</a:t>
            </a:r>
            <a:endParaRPr lang="en-US" sz="900" dirty="0">
              <a:latin typeface="+mn-lt"/>
            </a:endParaRPr>
          </a:p>
        </p:txBody>
      </p:sp>
      <p:sp>
        <p:nvSpPr>
          <p:cNvPr id="3" name="Footer Placeholder 2">
            <a:extLst>
              <a:ext uri="{FF2B5EF4-FFF2-40B4-BE49-F238E27FC236}">
                <a16:creationId xmlns:a16="http://schemas.microsoft.com/office/drawing/2014/main" id="{A83E0F62-D220-BFD7-1435-07ACF8883D1C}"/>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415350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DT – Models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16</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sp>
        <p:nvSpPr>
          <p:cNvPr id="6" name="Content Placeholder 5">
            <a:extLst>
              <a:ext uri="{FF2B5EF4-FFF2-40B4-BE49-F238E27FC236}">
                <a16:creationId xmlns:a16="http://schemas.microsoft.com/office/drawing/2014/main" id="{83FEF4E8-0712-B919-CEB7-16684589F5FB}"/>
              </a:ext>
            </a:extLst>
          </p:cNvPr>
          <p:cNvSpPr>
            <a:spLocks noGrp="1"/>
          </p:cNvSpPr>
          <p:nvPr>
            <p:ph idx="1"/>
          </p:nvPr>
        </p:nvSpPr>
        <p:spPr>
          <a:xfrm>
            <a:off x="331785" y="1106906"/>
            <a:ext cx="8355013" cy="3360152"/>
          </a:xfrm>
        </p:spPr>
        <p:txBody>
          <a:bodyPr>
            <a:normAutofit/>
          </a:bodyPr>
          <a:lstStyle/>
          <a:p>
            <a:r>
              <a:rPr lang="en-CA" sz="1800" dirty="0">
                <a:solidFill>
                  <a:srgbClr val="595959"/>
                </a:solidFill>
              </a:rPr>
              <a:t>Models </a:t>
            </a:r>
            <a:r>
              <a:rPr lang="en-CA" sz="1800" b="1" dirty="0">
                <a:solidFill>
                  <a:srgbClr val="595959"/>
                </a:solidFill>
              </a:rPr>
              <a:t>for DT </a:t>
            </a:r>
            <a:r>
              <a:rPr lang="en-CA" sz="1800" dirty="0">
                <a:solidFill>
                  <a:srgbClr val="595959"/>
                </a:solidFill>
              </a:rPr>
              <a:t>and models </a:t>
            </a:r>
            <a:r>
              <a:rPr lang="en-CA" sz="1800" b="1" dirty="0">
                <a:solidFill>
                  <a:srgbClr val="595959"/>
                </a:solidFill>
              </a:rPr>
              <a:t>in DT</a:t>
            </a:r>
          </a:p>
          <a:p>
            <a:endParaRPr lang="en-CA" sz="700" dirty="0">
              <a:solidFill>
                <a:srgbClr val="595959"/>
              </a:solidFill>
            </a:endParaRPr>
          </a:p>
          <a:p>
            <a:r>
              <a:rPr lang="en-CA" sz="1800" dirty="0">
                <a:solidFill>
                  <a:srgbClr val="595959"/>
                </a:solidFill>
              </a:rPr>
              <a:t>Model-Driven Engineering </a:t>
            </a:r>
            <a:r>
              <a:rPr lang="en-CA" sz="1800" b="1" dirty="0">
                <a:solidFill>
                  <a:srgbClr val="595959"/>
                </a:solidFill>
              </a:rPr>
              <a:t>for DT</a:t>
            </a:r>
            <a:endParaRPr lang="en-CA" sz="1800" b="1" dirty="0"/>
          </a:p>
          <a:p>
            <a:pPr lvl="1"/>
            <a:r>
              <a:rPr lang="en-CA" sz="1400" b="1" dirty="0">
                <a:solidFill>
                  <a:schemeClr val="tx1">
                    <a:lumMod val="65000"/>
                    <a:lumOff val="35000"/>
                  </a:schemeClr>
                </a:solidFill>
              </a:rPr>
              <a:t>Software Engineering (or Model-Based Engineering) models </a:t>
            </a:r>
            <a:r>
              <a:rPr lang="en-CA" sz="1400" dirty="0">
                <a:solidFill>
                  <a:schemeClr val="tx1">
                    <a:lumMod val="65000"/>
                    <a:lumOff val="35000"/>
                  </a:schemeClr>
                </a:solidFill>
              </a:rPr>
              <a:t>used to architect and develop the </a:t>
            </a:r>
            <a:r>
              <a:rPr lang="en-CA" sz="1400" dirty="0"/>
              <a:t>DT</a:t>
            </a:r>
          </a:p>
          <a:p>
            <a:pPr lvl="1"/>
            <a:r>
              <a:rPr lang="en-CA" sz="1400" dirty="0"/>
              <a:t>E.g. </a:t>
            </a:r>
            <a:r>
              <a:rPr lang="en-CA" sz="1400" dirty="0">
                <a:solidFill>
                  <a:srgbClr val="595959"/>
                </a:solidFill>
              </a:rPr>
              <a:t>UML or </a:t>
            </a:r>
            <a:r>
              <a:rPr lang="en-CA" sz="1400" dirty="0" err="1">
                <a:solidFill>
                  <a:srgbClr val="595959"/>
                </a:solidFill>
              </a:rPr>
              <a:t>SysML</a:t>
            </a:r>
            <a:endParaRPr lang="en-CA" sz="1400" dirty="0"/>
          </a:p>
          <a:p>
            <a:pPr lvl="1"/>
            <a:endParaRPr lang="en-CA" sz="600" dirty="0"/>
          </a:p>
          <a:p>
            <a:r>
              <a:rPr lang="en-CA" sz="1800" dirty="0">
                <a:solidFill>
                  <a:srgbClr val="595959"/>
                </a:solidFill>
              </a:rPr>
              <a:t>Models </a:t>
            </a:r>
            <a:r>
              <a:rPr lang="en-CA" sz="1800" b="1" dirty="0">
                <a:solidFill>
                  <a:srgbClr val="595959"/>
                </a:solidFill>
              </a:rPr>
              <a:t>in DT </a:t>
            </a:r>
            <a:r>
              <a:rPr lang="en-CA" sz="1800" dirty="0">
                <a:solidFill>
                  <a:srgbClr val="595959"/>
                </a:solidFill>
              </a:rPr>
              <a:t>to provide service</a:t>
            </a:r>
            <a:r>
              <a:rPr lang="en-CA" sz="1800" dirty="0"/>
              <a:t>s</a:t>
            </a:r>
          </a:p>
          <a:p>
            <a:pPr lvl="1"/>
            <a:r>
              <a:rPr lang="en-CA" sz="1400" b="1" dirty="0">
                <a:solidFill>
                  <a:schemeClr val="tx1">
                    <a:lumMod val="65000"/>
                    <a:lumOff val="35000"/>
                  </a:schemeClr>
                </a:solidFill>
              </a:rPr>
              <a:t>Domain specific models </a:t>
            </a:r>
            <a:r>
              <a:rPr lang="en-CA" sz="1400" dirty="0">
                <a:solidFill>
                  <a:schemeClr val="tx1">
                    <a:lumMod val="65000"/>
                    <a:lumOff val="35000"/>
                  </a:schemeClr>
                </a:solidFill>
              </a:rPr>
              <a:t>that can be used to describe, analyze, monitor, diagnose, and simulate the actual twi</a:t>
            </a:r>
            <a:r>
              <a:rPr lang="en-CA" sz="1400" dirty="0"/>
              <a:t>n</a:t>
            </a:r>
          </a:p>
          <a:p>
            <a:pPr lvl="1"/>
            <a:r>
              <a:rPr lang="en-CA" sz="1400" dirty="0">
                <a:solidFill>
                  <a:schemeClr val="tx1">
                    <a:lumMod val="65000"/>
                    <a:lumOff val="35000"/>
                  </a:schemeClr>
                </a:solidFill>
              </a:rPr>
              <a:t>E.g. </a:t>
            </a:r>
            <a:r>
              <a:rPr lang="en-CA" sz="1400" dirty="0" err="1">
                <a:solidFill>
                  <a:schemeClr val="tx1">
                    <a:lumMod val="65000"/>
                    <a:lumOff val="35000"/>
                  </a:schemeClr>
                </a:solidFill>
              </a:rPr>
              <a:t>MatLab</a:t>
            </a:r>
            <a:r>
              <a:rPr lang="en-CA" sz="1400" dirty="0">
                <a:solidFill>
                  <a:schemeClr val="tx1">
                    <a:lumMod val="65000"/>
                    <a:lumOff val="35000"/>
                  </a:schemeClr>
                </a:solidFill>
              </a:rPr>
              <a:t> Simulink, Building Information Models (BIM),virtual reality (VR) models, differential equations, numerical analysis, s</a:t>
            </a:r>
            <a:r>
              <a:rPr lang="en-CA" sz="1400" dirty="0"/>
              <a:t>tatistical models, and ML/AI models</a:t>
            </a:r>
          </a:p>
        </p:txBody>
      </p:sp>
    </p:spTree>
    <p:extLst>
      <p:ext uri="{BB962C8B-B14F-4D97-AF65-F5344CB8AC3E}">
        <p14:creationId xmlns:p14="http://schemas.microsoft.com/office/powerpoint/2010/main" val="81175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Models in DT</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17</a:t>
            </a:fld>
            <a:endParaRPr lang="fr-CA" dirty="0"/>
          </a:p>
        </p:txBody>
      </p:sp>
      <p:pic>
        <p:nvPicPr>
          <p:cNvPr id="4" name="Picture 3" descr="Diagram&#10;&#10;Description automatically generated">
            <a:extLst>
              <a:ext uri="{FF2B5EF4-FFF2-40B4-BE49-F238E27FC236}">
                <a16:creationId xmlns:a16="http://schemas.microsoft.com/office/drawing/2014/main" id="{92A38A0F-0AC5-629D-E434-98039824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67" y="907200"/>
            <a:ext cx="3788609" cy="3268800"/>
          </a:xfrm>
          <a:prstGeom prst="rect">
            <a:avLst/>
          </a:prstGeom>
        </p:spPr>
      </p:pic>
      <p:sp>
        <p:nvSpPr>
          <p:cNvPr id="6" name="TextBox 5">
            <a:extLst>
              <a:ext uri="{FF2B5EF4-FFF2-40B4-BE49-F238E27FC236}">
                <a16:creationId xmlns:a16="http://schemas.microsoft.com/office/drawing/2014/main" id="{E1B71679-B79C-FCF7-950A-2BA4A2FDE41A}"/>
              </a:ext>
            </a:extLst>
          </p:cNvPr>
          <p:cNvSpPr txBox="1"/>
          <p:nvPr/>
        </p:nvSpPr>
        <p:spPr>
          <a:xfrm>
            <a:off x="4716000" y="4236300"/>
            <a:ext cx="4262400" cy="507831"/>
          </a:xfrm>
          <a:prstGeom prst="rect">
            <a:avLst/>
          </a:prstGeom>
          <a:noFill/>
        </p:spPr>
        <p:txBody>
          <a:bodyPr wrap="square" rtlCol="0">
            <a:spAutoFit/>
          </a:bodyPr>
          <a:lstStyle/>
          <a:p>
            <a:r>
              <a:rPr lang="en-CA" sz="900" b="0" i="0" dirty="0">
                <a:solidFill>
                  <a:srgbClr val="222222"/>
                </a:solidFill>
                <a:effectLst/>
                <a:latin typeface="+mn-lt"/>
              </a:rPr>
              <a:t>Eramo, Romina, Francis Bordeleau, Benoit Combemale, Mark van Den Brand, Manuel Wimmer, and Andreas Wortmann. "Conceptualizing digital twins." </a:t>
            </a:r>
            <a:r>
              <a:rPr lang="en-CA" sz="900" b="0" i="1" dirty="0">
                <a:solidFill>
                  <a:srgbClr val="222222"/>
                </a:solidFill>
                <a:effectLst/>
                <a:latin typeface="+mn-lt"/>
              </a:rPr>
              <a:t>IEEE Software</a:t>
            </a:r>
            <a:r>
              <a:rPr lang="en-CA" sz="900" b="0" i="0" dirty="0">
                <a:solidFill>
                  <a:srgbClr val="222222"/>
                </a:solidFill>
                <a:effectLst/>
                <a:latin typeface="+mn-lt"/>
              </a:rPr>
              <a:t> 39, no. 2 (2021): 39-46.</a:t>
            </a:r>
            <a:endParaRPr lang="en-US" sz="900" dirty="0">
              <a:latin typeface="+mn-lt"/>
            </a:endParaRPr>
          </a:p>
        </p:txBody>
      </p:sp>
      <p:sp>
        <p:nvSpPr>
          <p:cNvPr id="3" name="Footer Placeholder 2">
            <a:extLst>
              <a:ext uri="{FF2B5EF4-FFF2-40B4-BE49-F238E27FC236}">
                <a16:creationId xmlns:a16="http://schemas.microsoft.com/office/drawing/2014/main" id="{6714585F-8666-F065-EA85-9A500ED1677E}"/>
              </a:ext>
            </a:extLst>
          </p:cNvPr>
          <p:cNvSpPr>
            <a:spLocks noGrp="1"/>
          </p:cNvSpPr>
          <p:nvPr>
            <p:ph type="ftr" sz="quarter" idx="3"/>
          </p:nvPr>
        </p:nvSpPr>
        <p:spPr/>
        <p:txBody>
          <a:bodyPr/>
          <a:lstStyle/>
          <a:p>
            <a:pPr algn="ctr"/>
            <a:r>
              <a:rPr lang="fr-FR"/>
              <a:t>MODELSWARD 2024 -- F. Bordeleau</a:t>
            </a:r>
            <a:endParaRPr lang="fr-CA" dirty="0"/>
          </a:p>
        </p:txBody>
      </p:sp>
      <p:sp>
        <p:nvSpPr>
          <p:cNvPr id="7" name="Content Placeholder 2">
            <a:extLst>
              <a:ext uri="{FF2B5EF4-FFF2-40B4-BE49-F238E27FC236}">
                <a16:creationId xmlns:a16="http://schemas.microsoft.com/office/drawing/2014/main" id="{80D31A28-4E52-9768-EFDD-658BCFDA2955}"/>
              </a:ext>
            </a:extLst>
          </p:cNvPr>
          <p:cNvSpPr txBox="1">
            <a:spLocks/>
          </p:cNvSpPr>
          <p:nvPr/>
        </p:nvSpPr>
        <p:spPr>
          <a:xfrm>
            <a:off x="392399" y="907200"/>
            <a:ext cx="4179601" cy="3491851"/>
          </a:xfrm>
          <a:prstGeom prst="rect">
            <a:avLst/>
          </a:prstGeom>
        </p:spPr>
        <p:txBody>
          <a:bodyPr vert="horz" lIns="91440" tIns="45720" rIns="91440" bIns="45720" rtlCol="0">
            <a:noAutofit/>
          </a:bodyPr>
          <a:lstStyle>
            <a:lvl1pPr marL="269875" indent="-269875" algn="l" defTabSz="457200" rtl="0" eaLnBrk="1" latinLnBrk="0" hangingPunct="1">
              <a:spcBef>
                <a:spcPct val="20000"/>
              </a:spcBef>
              <a:buFont typeface="Arial"/>
              <a:buChar char="•"/>
              <a:tabLst/>
              <a:defRPr sz="2000" kern="1200">
                <a:solidFill>
                  <a:srgbClr val="58585A"/>
                </a:solidFill>
                <a:latin typeface="+mn-lt"/>
                <a:ea typeface="+mn-ea"/>
                <a:cs typeface="+mn-cs"/>
              </a:defRPr>
            </a:lvl1pPr>
            <a:lvl2pPr marL="584200"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2pPr>
            <a:lvl3pPr marL="803275" indent="-219075" algn="l" defTabSz="457200" rtl="0" eaLnBrk="1" latinLnBrk="0" hangingPunct="1">
              <a:spcBef>
                <a:spcPct val="20000"/>
              </a:spcBef>
              <a:buFont typeface="Arial"/>
              <a:buChar char="•"/>
              <a:tabLst/>
              <a:defRPr sz="1600" kern="1200">
                <a:solidFill>
                  <a:srgbClr val="58585A"/>
                </a:solidFill>
                <a:latin typeface="+mn-lt"/>
                <a:ea typeface="+mn-ea"/>
                <a:cs typeface="+mn-cs"/>
              </a:defRPr>
            </a:lvl3pPr>
            <a:lvl4pPr marL="1074738"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8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CA" sz="1600" dirty="0">
                <a:solidFill>
                  <a:prstClr val="black">
                    <a:lumMod val="65000"/>
                    <a:lumOff val="35000"/>
                  </a:prstClr>
                </a:solidFill>
              </a:rPr>
              <a:t>Extract information from the collected data</a:t>
            </a:r>
          </a:p>
          <a:p>
            <a:pPr fontAlgn="auto">
              <a:spcAft>
                <a:spcPts val="0"/>
              </a:spcAft>
              <a:defRPr/>
            </a:pPr>
            <a:r>
              <a:rPr lang="en-CA" sz="1600" dirty="0">
                <a:solidFill>
                  <a:prstClr val="black">
                    <a:lumMod val="65000"/>
                    <a:lumOff val="35000"/>
                  </a:prstClr>
                </a:solidFill>
              </a:rPr>
              <a:t>Models can be used for analysis, simulation, diagnosis, monitoring, </a:t>
            </a:r>
            <a:r>
              <a:rPr lang="en-CA" sz="1600" dirty="0" err="1">
                <a:solidFill>
                  <a:prstClr val="black">
                    <a:lumMod val="65000"/>
                    <a:lumOff val="35000"/>
                  </a:prstClr>
                </a:solidFill>
              </a:rPr>
              <a:t>etc</a:t>
            </a:r>
            <a:endParaRPr lang="en-CA" sz="1600" dirty="0">
              <a:solidFill>
                <a:prstClr val="black">
                  <a:lumMod val="65000"/>
                  <a:lumOff val="35000"/>
                </a:prstClr>
              </a:solidFill>
            </a:endParaRPr>
          </a:p>
          <a:p>
            <a:pPr fontAlgn="auto">
              <a:spcAft>
                <a:spcPts val="0"/>
              </a:spcAft>
              <a:defRPr/>
            </a:pPr>
            <a:endParaRPr lang="en-CA" sz="800" dirty="0">
              <a:solidFill>
                <a:prstClr val="black">
                  <a:lumMod val="65000"/>
                  <a:lumOff val="35000"/>
                </a:prstClr>
              </a:solidFill>
            </a:endParaRPr>
          </a:p>
          <a:p>
            <a:pPr fontAlgn="auto">
              <a:spcAft>
                <a:spcPts val="0"/>
              </a:spcAft>
              <a:defRPr/>
            </a:pPr>
            <a:r>
              <a:rPr lang="en-CA" sz="1600" dirty="0">
                <a:solidFill>
                  <a:prstClr val="black">
                    <a:lumMod val="65000"/>
                    <a:lumOff val="35000"/>
                  </a:prstClr>
                </a:solidFill>
              </a:rPr>
              <a:t>Three main roles: descriptive, predictive, and prescriptive</a:t>
            </a:r>
          </a:p>
          <a:p>
            <a:pPr fontAlgn="auto">
              <a:spcAft>
                <a:spcPts val="0"/>
              </a:spcAft>
              <a:defRPr/>
            </a:pPr>
            <a:endParaRPr lang="en-CA" sz="800" dirty="0">
              <a:solidFill>
                <a:prstClr val="black">
                  <a:lumMod val="65000"/>
                  <a:lumOff val="35000"/>
                </a:prstClr>
              </a:solidFill>
            </a:endParaRPr>
          </a:p>
          <a:p>
            <a:pPr fontAlgn="auto">
              <a:spcAft>
                <a:spcPts val="0"/>
              </a:spcAft>
              <a:defRPr/>
            </a:pPr>
            <a:r>
              <a:rPr lang="en-CA" sz="1600" dirty="0">
                <a:solidFill>
                  <a:prstClr val="black">
                    <a:lumMod val="65000"/>
                    <a:lumOff val="35000"/>
                  </a:prstClr>
                </a:solidFill>
              </a:rPr>
              <a:t>Different types of models: structure, behavior, data analytics, </a:t>
            </a:r>
            <a:r>
              <a:rPr lang="en-CA" sz="1600" dirty="0" err="1">
                <a:solidFill>
                  <a:prstClr val="black">
                    <a:lumMod val="65000"/>
                    <a:lumOff val="35000"/>
                  </a:prstClr>
                </a:solidFill>
              </a:rPr>
              <a:t>etc</a:t>
            </a:r>
            <a:endParaRPr lang="en-CA" sz="1600" dirty="0">
              <a:solidFill>
                <a:prstClr val="black">
                  <a:lumMod val="65000"/>
                  <a:lumOff val="35000"/>
                </a:prstClr>
              </a:solidFill>
            </a:endParaRPr>
          </a:p>
          <a:p>
            <a:pPr fontAlgn="auto">
              <a:spcAft>
                <a:spcPts val="0"/>
              </a:spcAft>
              <a:defRPr/>
            </a:pPr>
            <a:r>
              <a:rPr lang="en-CA" sz="1600" dirty="0">
                <a:solidFill>
                  <a:prstClr val="black">
                    <a:lumMod val="65000"/>
                    <a:lumOff val="35000"/>
                  </a:prstClr>
                </a:solidFill>
              </a:rPr>
              <a:t>The set of models depends on the application domain and purpose of the DT</a:t>
            </a:r>
          </a:p>
          <a:p>
            <a:pPr marL="0" indent="0" fontAlgn="auto">
              <a:spcAft>
                <a:spcPts val="0"/>
              </a:spcAft>
              <a:buNone/>
              <a:defRPr/>
            </a:pPr>
            <a:endParaRPr lang="en-CA" sz="1600" dirty="0">
              <a:solidFill>
                <a:prstClr val="black">
                  <a:lumMod val="65000"/>
                  <a:lumOff val="35000"/>
                </a:prstClr>
              </a:solidFill>
            </a:endParaRPr>
          </a:p>
          <a:p>
            <a:pPr marL="142875" indent="0" algn="just" fontAlgn="auto">
              <a:spcAft>
                <a:spcPts val="0"/>
              </a:spcAft>
              <a:buFont typeface="Arial"/>
              <a:buNone/>
              <a:defRPr/>
            </a:pPr>
            <a:endParaRPr lang="en-CA" sz="1600" dirty="0">
              <a:solidFill>
                <a:srgbClr val="595959"/>
              </a:solidFill>
            </a:endParaRPr>
          </a:p>
          <a:p>
            <a:pPr marL="457200" lvl="1" indent="0" algn="just" fontAlgn="auto">
              <a:spcAft>
                <a:spcPts val="0"/>
              </a:spcAft>
              <a:buFont typeface="Arial"/>
              <a:buNone/>
              <a:defRPr/>
            </a:pPr>
            <a:endParaRPr lang="en-CA" sz="1800" dirty="0">
              <a:solidFill>
                <a:srgbClr val="595959"/>
              </a:solidFill>
            </a:endParaRPr>
          </a:p>
          <a:p>
            <a:pPr marL="457200" lvl="1" indent="0" algn="just" fontAlgn="auto">
              <a:spcAft>
                <a:spcPts val="0"/>
              </a:spcAft>
              <a:buFont typeface="Arial"/>
              <a:buNone/>
              <a:defRPr/>
            </a:pPr>
            <a:endParaRPr lang="en-CA" sz="1800" dirty="0">
              <a:solidFill>
                <a:srgbClr val="595959"/>
              </a:solidFill>
            </a:endParaRPr>
          </a:p>
        </p:txBody>
      </p:sp>
    </p:spTree>
    <p:extLst>
      <p:ext uri="{BB962C8B-B14F-4D97-AF65-F5344CB8AC3E}">
        <p14:creationId xmlns:p14="http://schemas.microsoft.com/office/powerpoint/2010/main" val="291108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Models in build asset</a:t>
            </a:r>
            <a:r>
              <a:rPr lang="en-US" dirty="0">
                <a:solidFill>
                  <a:schemeClr val="tx1">
                    <a:lumMod val="65000"/>
                    <a:lumOff val="35000"/>
                  </a:schemeClr>
                </a:solidFill>
              </a:rPr>
              <a:t> DT</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18</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pic>
        <p:nvPicPr>
          <p:cNvPr id="8" name="Picture 7" descr="A red and white sign with white letters&#10;&#10;Description automatically generated">
            <a:extLst>
              <a:ext uri="{FF2B5EF4-FFF2-40B4-BE49-F238E27FC236}">
                <a16:creationId xmlns:a16="http://schemas.microsoft.com/office/drawing/2014/main" id="{53C42B74-3922-DD36-EE5E-24587C87B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459" y="4212999"/>
            <a:ext cx="579696" cy="273844"/>
          </a:xfrm>
          <a:prstGeom prst="rect">
            <a:avLst/>
          </a:prstGeom>
        </p:spPr>
      </p:pic>
      <p:pic>
        <p:nvPicPr>
          <p:cNvPr id="18" name="Picture 17" descr="A graph of a graph with lines&#10;&#10;Description automatically generated with medium confidence">
            <a:extLst>
              <a:ext uri="{FF2B5EF4-FFF2-40B4-BE49-F238E27FC236}">
                <a16:creationId xmlns:a16="http://schemas.microsoft.com/office/drawing/2014/main" id="{2E5E019B-3662-5672-7946-FEF046008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639" y="3432517"/>
            <a:ext cx="1955800" cy="1041400"/>
          </a:xfrm>
          <a:prstGeom prst="rect">
            <a:avLst/>
          </a:prstGeom>
        </p:spPr>
      </p:pic>
      <p:pic>
        <p:nvPicPr>
          <p:cNvPr id="20" name="Picture 19" descr="A diagram of temperature and humidity&#10;&#10;Description automatically generated">
            <a:extLst>
              <a:ext uri="{FF2B5EF4-FFF2-40B4-BE49-F238E27FC236}">
                <a16:creationId xmlns:a16="http://schemas.microsoft.com/office/drawing/2014/main" id="{BC880535-53E3-D052-6E69-1411D9207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923" y="3109522"/>
            <a:ext cx="1650826" cy="1041400"/>
          </a:xfrm>
          <a:prstGeom prst="rect">
            <a:avLst/>
          </a:prstGeom>
        </p:spPr>
      </p:pic>
      <p:pic>
        <p:nvPicPr>
          <p:cNvPr id="22" name="Picture 21" descr="A building with many windows&#10;&#10;Description automatically generated">
            <a:extLst>
              <a:ext uri="{FF2B5EF4-FFF2-40B4-BE49-F238E27FC236}">
                <a16:creationId xmlns:a16="http://schemas.microsoft.com/office/drawing/2014/main" id="{B3DE2E6E-EA86-6471-1449-0768CA1B3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459" y="1389624"/>
            <a:ext cx="2473116" cy="2761297"/>
          </a:xfrm>
          <a:prstGeom prst="rect">
            <a:avLst/>
          </a:prstGeom>
        </p:spPr>
      </p:pic>
      <p:pic>
        <p:nvPicPr>
          <p:cNvPr id="2050" name="Picture 2">
            <a:extLst>
              <a:ext uri="{FF2B5EF4-FFF2-40B4-BE49-F238E27FC236}">
                <a16:creationId xmlns:a16="http://schemas.microsoft.com/office/drawing/2014/main" id="{C12760F4-9B58-9E8A-8A11-7860B01CB4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621" y="1227293"/>
            <a:ext cx="1567606" cy="1033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ack and white logo&#10;&#10;Description automatically generated">
            <a:extLst>
              <a:ext uri="{FF2B5EF4-FFF2-40B4-BE49-F238E27FC236}">
                <a16:creationId xmlns:a16="http://schemas.microsoft.com/office/drawing/2014/main" id="{9B3B21B7-0A74-6AAA-DA66-36DCDC83CB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9198" y="2303870"/>
            <a:ext cx="372615" cy="298092"/>
          </a:xfrm>
          <a:prstGeom prst="rect">
            <a:avLst/>
          </a:prstGeom>
        </p:spPr>
      </p:pic>
      <p:pic>
        <p:nvPicPr>
          <p:cNvPr id="5" name="Picture 4" descr="A black and white logo&#10;&#10;Description automatically generated">
            <a:extLst>
              <a:ext uri="{FF2B5EF4-FFF2-40B4-BE49-F238E27FC236}">
                <a16:creationId xmlns:a16="http://schemas.microsoft.com/office/drawing/2014/main" id="{9E1FAECF-423D-3F64-FFDF-17926D9EAB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703" y="2413563"/>
            <a:ext cx="860721" cy="31637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2993FC3-324B-66E5-932D-C9A706EC60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7520" y="1172037"/>
            <a:ext cx="3342949" cy="1595842"/>
          </a:xfrm>
          <a:prstGeom prst="rect">
            <a:avLst/>
          </a:prstGeom>
        </p:spPr>
      </p:pic>
      <p:sp>
        <p:nvSpPr>
          <p:cNvPr id="6" name="TextBox 5">
            <a:extLst>
              <a:ext uri="{FF2B5EF4-FFF2-40B4-BE49-F238E27FC236}">
                <a16:creationId xmlns:a16="http://schemas.microsoft.com/office/drawing/2014/main" id="{041D087C-3F0B-4AC7-B8DB-60223193CC97}"/>
              </a:ext>
            </a:extLst>
          </p:cNvPr>
          <p:cNvSpPr txBox="1"/>
          <p:nvPr/>
        </p:nvSpPr>
        <p:spPr>
          <a:xfrm>
            <a:off x="5322639" y="835807"/>
            <a:ext cx="3675223" cy="276999"/>
          </a:xfrm>
          <a:prstGeom prst="rect">
            <a:avLst/>
          </a:prstGeom>
          <a:noFill/>
        </p:spPr>
        <p:txBody>
          <a:bodyPr wrap="square" rtlCol="0">
            <a:spAutoFit/>
          </a:bodyPr>
          <a:lstStyle/>
          <a:p>
            <a:r>
              <a:rPr lang="en-CA" sz="600" dirty="0" err="1"/>
              <a:t>Pezhman</a:t>
            </a:r>
            <a:r>
              <a:rPr lang="en-CA" sz="600" dirty="0"/>
              <a:t> </a:t>
            </a:r>
            <a:r>
              <a:rPr lang="en-CA" sz="600" dirty="0" err="1"/>
              <a:t>Sharafdin</a:t>
            </a:r>
            <a:r>
              <a:rPr lang="en-CA" sz="600" dirty="0"/>
              <a:t>. </a:t>
            </a:r>
            <a:r>
              <a:rPr lang="en-CA" sz="600" i="1" dirty="0"/>
              <a:t>Building occupant comfort monitoring using IoT-based sensor data integrated into Digital Twin</a:t>
            </a:r>
            <a:r>
              <a:rPr lang="en-CA" sz="600" dirty="0"/>
              <a:t>. M.Sc. Thesis, Ecole de </a:t>
            </a:r>
            <a:r>
              <a:rPr lang="en-CA" sz="600" dirty="0" err="1"/>
              <a:t>technologie</a:t>
            </a:r>
            <a:r>
              <a:rPr lang="en-CA" sz="600" dirty="0"/>
              <a:t> </a:t>
            </a:r>
            <a:r>
              <a:rPr lang="en-CA" sz="600" dirty="0" err="1"/>
              <a:t>superieur</a:t>
            </a:r>
            <a:r>
              <a:rPr lang="en-CA" sz="600" dirty="0"/>
              <a:t> (ETS), Montreal (Canada), 2024</a:t>
            </a:r>
          </a:p>
        </p:txBody>
      </p:sp>
    </p:spTree>
    <p:extLst>
      <p:ext uri="{BB962C8B-B14F-4D97-AF65-F5344CB8AC3E}">
        <p14:creationId xmlns:p14="http://schemas.microsoft.com/office/powerpoint/2010/main" val="1165612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457202" y="1048215"/>
            <a:ext cx="8327231" cy="3774554"/>
          </a:xfrm>
        </p:spPr>
        <p:txBody>
          <a:bodyPr>
            <a:noAutofit/>
          </a:bodyPr>
          <a:lstStyle/>
          <a:p>
            <a:pPr>
              <a:spcBef>
                <a:spcPts val="0"/>
              </a:spcBef>
            </a:pPr>
            <a:r>
              <a:rPr lang="en-US" sz="1600" dirty="0">
                <a:solidFill>
                  <a:srgbClr val="595959"/>
                </a:solidFill>
              </a:rPr>
              <a:t>Evolution of Digital Twins – J. </a:t>
            </a:r>
            <a:r>
              <a:rPr lang="en-US" sz="1600" dirty="0" err="1">
                <a:solidFill>
                  <a:srgbClr val="595959"/>
                </a:solidFill>
              </a:rPr>
              <a:t>Denil</a:t>
            </a:r>
            <a:r>
              <a:rPr lang="en-US" sz="1600" dirty="0">
                <a:solidFill>
                  <a:srgbClr val="595959"/>
                </a:solidFill>
              </a:rPr>
              <a:t> (U of Antwerp), </a:t>
            </a:r>
            <a:r>
              <a:rPr lang="en-US" sz="1600" dirty="0" err="1">
                <a:solidFill>
                  <a:srgbClr val="595959"/>
                </a:solidFill>
              </a:rPr>
              <a:t>Ø</a:t>
            </a:r>
            <a:r>
              <a:rPr lang="en-US" sz="1600" dirty="0">
                <a:solidFill>
                  <a:srgbClr val="595959"/>
                </a:solidFill>
              </a:rPr>
              <a:t>. Haugen (HIOF), S. </a:t>
            </a:r>
            <a:r>
              <a:rPr lang="en-US" sz="1600" dirty="0" err="1">
                <a:solidFill>
                  <a:srgbClr val="595959"/>
                </a:solidFill>
              </a:rPr>
              <a:t>Klikovits</a:t>
            </a:r>
            <a:r>
              <a:rPr lang="en-US" sz="1600" dirty="0">
                <a:solidFill>
                  <a:srgbClr val="595959"/>
                </a:solidFill>
              </a:rPr>
              <a:t> (U of Linz), J. Mertens (U of Antwerp)</a:t>
            </a:r>
          </a:p>
          <a:p>
            <a:pPr>
              <a:spcBef>
                <a:spcPts val="0"/>
              </a:spcBef>
            </a:pPr>
            <a:endParaRPr lang="en-US" sz="800" dirty="0">
              <a:solidFill>
                <a:srgbClr val="595959"/>
              </a:solidFill>
            </a:endParaRPr>
          </a:p>
          <a:p>
            <a:pPr>
              <a:spcBef>
                <a:spcPts val="0"/>
              </a:spcBef>
            </a:pPr>
            <a:r>
              <a:rPr lang="en-US" sz="1600" dirty="0">
                <a:solidFill>
                  <a:srgbClr val="595959"/>
                </a:solidFill>
              </a:rPr>
              <a:t>A DevOps Approach for the Systematic Development and Evolution of Digital Twins of Built Assets  – S. </a:t>
            </a:r>
            <a:r>
              <a:rPr lang="en-US" sz="1600" dirty="0" err="1">
                <a:solidFill>
                  <a:srgbClr val="595959"/>
                </a:solidFill>
              </a:rPr>
              <a:t>Aissat</a:t>
            </a:r>
            <a:r>
              <a:rPr lang="en-US" sz="1600" dirty="0">
                <a:solidFill>
                  <a:srgbClr val="595959"/>
                </a:solidFill>
              </a:rPr>
              <a:t>* (MSc)</a:t>
            </a:r>
          </a:p>
          <a:p>
            <a:pPr>
              <a:spcBef>
                <a:spcPts val="0"/>
              </a:spcBef>
            </a:pPr>
            <a:endParaRPr lang="en-US" sz="800" dirty="0">
              <a:solidFill>
                <a:srgbClr val="595959"/>
              </a:solidFill>
            </a:endParaRPr>
          </a:p>
          <a:p>
            <a:pPr>
              <a:spcBef>
                <a:spcPts val="0"/>
              </a:spcBef>
            </a:pPr>
            <a:r>
              <a:rPr lang="en-US" sz="1600" dirty="0">
                <a:solidFill>
                  <a:srgbClr val="595959"/>
                </a:solidFill>
              </a:rPr>
              <a:t>Development of a Digital Twin for the ETS GRIDD Lab** – Capstone project in software engineering, 10 B.Eng. students since Sept 2023</a:t>
            </a:r>
            <a:endParaRPr lang="en-US" sz="1200" dirty="0">
              <a:solidFill>
                <a:srgbClr val="595959"/>
              </a:solidFill>
            </a:endParaRPr>
          </a:p>
          <a:p>
            <a:pPr>
              <a:spcBef>
                <a:spcPts val="0"/>
              </a:spcBef>
            </a:pPr>
            <a:endParaRPr lang="en-US" sz="300" dirty="0">
              <a:solidFill>
                <a:srgbClr val="595959"/>
              </a:solidFill>
            </a:endParaRPr>
          </a:p>
          <a:p>
            <a:pPr>
              <a:spcBef>
                <a:spcPts val="0"/>
              </a:spcBef>
            </a:pPr>
            <a:endParaRPr lang="en-US" sz="800" dirty="0">
              <a:solidFill>
                <a:srgbClr val="595959"/>
              </a:solidFill>
            </a:endParaRPr>
          </a:p>
          <a:p>
            <a:pPr>
              <a:spcBef>
                <a:spcPts val="0"/>
              </a:spcBef>
            </a:pPr>
            <a:r>
              <a:rPr lang="en-US" sz="1600" dirty="0">
                <a:solidFill>
                  <a:srgbClr val="595959"/>
                </a:solidFill>
              </a:rPr>
              <a:t>Development of a cloud application to support the analysis of various factors impacting the mobility network of the City of Montreal*** – Capstone project in software engineering, 14 B.Eng. students since Sept 2023</a:t>
            </a:r>
            <a:endParaRPr lang="en-US" sz="700" dirty="0">
              <a:solidFill>
                <a:srgbClr val="595959"/>
              </a:solidFill>
            </a:endParaRPr>
          </a:p>
          <a:p>
            <a:pPr lvl="1">
              <a:spcBef>
                <a:spcPts val="0"/>
              </a:spcBef>
            </a:pPr>
            <a:endParaRPr lang="en-US" sz="400" dirty="0">
              <a:solidFill>
                <a:srgbClr val="595959"/>
              </a:solidFill>
            </a:endParaRPr>
          </a:p>
          <a:p>
            <a:pPr marL="312737" lvl="1" indent="0">
              <a:spcBef>
                <a:spcPts val="0"/>
              </a:spcBef>
              <a:buNone/>
            </a:pPr>
            <a:r>
              <a:rPr lang="en-US" sz="800" dirty="0">
                <a:solidFill>
                  <a:srgbClr val="595959"/>
                </a:solidFill>
              </a:rPr>
              <a:t>   </a:t>
            </a:r>
          </a:p>
          <a:p>
            <a:pPr marL="314325" indent="-134938">
              <a:spcBef>
                <a:spcPts val="0"/>
              </a:spcBef>
              <a:buNone/>
            </a:pPr>
            <a:r>
              <a:rPr lang="en-CA" sz="1100" dirty="0">
                <a:solidFill>
                  <a:srgbClr val="595959"/>
                </a:solidFill>
              </a:rPr>
              <a:t>* Done in collaboration with ETS GRIDD, co-supervised by Prof. E. Poirier</a:t>
            </a:r>
            <a:endParaRPr lang="en-US" sz="1600" dirty="0">
              <a:solidFill>
                <a:srgbClr val="595959"/>
              </a:solidFill>
            </a:endParaRPr>
          </a:p>
          <a:p>
            <a:pPr marL="314325" indent="-134938">
              <a:spcBef>
                <a:spcPts val="0"/>
              </a:spcBef>
              <a:buNone/>
            </a:pPr>
            <a:r>
              <a:rPr lang="en-CA" sz="1100" dirty="0">
                <a:solidFill>
                  <a:srgbClr val="595959"/>
                </a:solidFill>
              </a:rPr>
              <a:t>** Done in collaboration with ETS GRIDD, co-supervised by Prof. A. </a:t>
            </a:r>
            <a:r>
              <a:rPr lang="en-CA" sz="1100" dirty="0" err="1">
                <a:solidFill>
                  <a:srgbClr val="595959"/>
                </a:solidFill>
              </a:rPr>
              <a:t>Motamedi</a:t>
            </a:r>
            <a:r>
              <a:rPr lang="en-CA" sz="1100" dirty="0">
                <a:solidFill>
                  <a:srgbClr val="595959"/>
                </a:solidFill>
              </a:rPr>
              <a:t> et Prof J. Samson-Gascon</a:t>
            </a:r>
          </a:p>
          <a:p>
            <a:pPr marL="314325" indent="-134938">
              <a:spcBef>
                <a:spcPts val="0"/>
              </a:spcBef>
              <a:buNone/>
            </a:pPr>
            <a:r>
              <a:rPr lang="en-CA" sz="1100" dirty="0">
                <a:solidFill>
                  <a:srgbClr val="595959"/>
                </a:solidFill>
              </a:rPr>
              <a:t>*** Co-supervised by Prof. J. Samson-Gascon et Prof. M. Sayagh </a:t>
            </a:r>
          </a:p>
          <a:p>
            <a:pPr marL="457200" lvl="1" indent="0">
              <a:lnSpc>
                <a:spcPct val="80000"/>
              </a:lnSpc>
              <a:buNone/>
              <a:defRPr/>
            </a:pPr>
            <a:endParaRPr lang="en-US" dirty="0">
              <a:solidFill>
                <a:srgbClr val="595959"/>
              </a:solidFill>
            </a:endParaRPr>
          </a:p>
        </p:txBody>
      </p:sp>
      <p:sp>
        <p:nvSpPr>
          <p:cNvPr id="2" name="Title 1"/>
          <p:cNvSpPr>
            <a:spLocks noGrp="1"/>
          </p:cNvSpPr>
          <p:nvPr>
            <p:ph type="title"/>
          </p:nvPr>
        </p:nvSpPr>
        <p:spPr>
          <a:xfrm>
            <a:off x="392399" y="239282"/>
            <a:ext cx="7956841" cy="701302"/>
          </a:xfrm>
        </p:spPr>
        <p:txBody>
          <a:bodyPr>
            <a:normAutofit/>
          </a:bodyPr>
          <a:lstStyle/>
          <a:p>
            <a:r>
              <a:rPr lang="en-US" dirty="0">
                <a:solidFill>
                  <a:schemeClr val="tx1">
                    <a:lumMod val="65000"/>
                    <a:lumOff val="35000"/>
                  </a:schemeClr>
                </a:solidFill>
              </a:rPr>
              <a:t>Digital Twins projects</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19</a:t>
            </a:fld>
            <a:endParaRPr lang="fr-CA" dirty="0"/>
          </a:p>
        </p:txBody>
      </p:sp>
      <p:sp>
        <p:nvSpPr>
          <p:cNvPr id="3" name="Footer Placeholder 2">
            <a:extLst>
              <a:ext uri="{FF2B5EF4-FFF2-40B4-BE49-F238E27FC236}">
                <a16:creationId xmlns:a16="http://schemas.microsoft.com/office/drawing/2014/main" id="{DDF5C5E0-B893-F5F1-DAC2-DFC6F8238533}"/>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21320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dirty="0">
                <a:solidFill>
                  <a:schemeClr val="tx1">
                    <a:lumMod val="65000"/>
                    <a:lumOff val="35000"/>
                  </a:schemeClr>
                </a:solidFill>
              </a:rPr>
              <a:t>Outline</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633600" y="1286953"/>
            <a:ext cx="5552596" cy="3458468"/>
          </a:xfrm>
        </p:spPr>
        <p:txBody>
          <a:bodyPr>
            <a:noAutofit/>
          </a:bodyPr>
          <a:lstStyle/>
          <a:p>
            <a:pPr marL="285750" lvl="1" indent="-285750" algn="just">
              <a:defRPr/>
            </a:pPr>
            <a:r>
              <a:rPr lang="en-US" sz="1800" dirty="0">
                <a:solidFill>
                  <a:srgbClr val="595959"/>
                </a:solidFill>
              </a:rPr>
              <a:t>Personal intro</a:t>
            </a:r>
          </a:p>
          <a:p>
            <a:pPr marL="285750" lvl="1" indent="-285750" algn="just">
              <a:defRPr/>
            </a:pPr>
            <a:r>
              <a:rPr lang="en-US" sz="1800" dirty="0">
                <a:solidFill>
                  <a:srgbClr val="595959"/>
                </a:solidFill>
              </a:rPr>
              <a:t>Digital transformation</a:t>
            </a:r>
          </a:p>
          <a:p>
            <a:pPr marL="285750" lvl="1" indent="-285750" algn="just">
              <a:defRPr/>
            </a:pPr>
            <a:r>
              <a:rPr lang="en-US" sz="1800" dirty="0">
                <a:solidFill>
                  <a:srgbClr val="595959"/>
                </a:solidFill>
              </a:rPr>
              <a:t>Digital twins</a:t>
            </a:r>
            <a:endParaRPr lang="en-US" sz="800" dirty="0">
              <a:solidFill>
                <a:srgbClr val="595959"/>
              </a:solidFill>
            </a:endParaRPr>
          </a:p>
          <a:p>
            <a:pPr marL="285750" lvl="1" indent="-285750" algn="just">
              <a:defRPr/>
            </a:pPr>
            <a:r>
              <a:rPr lang="en-US" sz="1800" dirty="0">
                <a:solidFill>
                  <a:srgbClr val="595959"/>
                </a:solidFill>
              </a:rPr>
              <a:t>DevOps</a:t>
            </a:r>
          </a:p>
          <a:p>
            <a:pPr marL="285750" lvl="1" indent="-285750" algn="just">
              <a:defRPr/>
            </a:pPr>
            <a:r>
              <a:rPr lang="en-CA" sz="1800" dirty="0">
                <a:solidFill>
                  <a:schemeClr val="tx1">
                    <a:lumMod val="65000"/>
                    <a:lumOff val="35000"/>
                  </a:schemeClr>
                </a:solidFill>
              </a:rPr>
              <a:t>The role of models </a:t>
            </a:r>
          </a:p>
          <a:p>
            <a:pPr marL="285750" lvl="1" indent="-285750" algn="just">
              <a:defRPr/>
            </a:pPr>
            <a:r>
              <a:rPr lang="en-CA" sz="1800" dirty="0">
                <a:solidFill>
                  <a:srgbClr val="595959"/>
                </a:solidFill>
              </a:rPr>
              <a:t>Summary</a:t>
            </a:r>
          </a:p>
          <a:p>
            <a:pPr marL="285750" lvl="1" indent="-285750" algn="just">
              <a:defRPr/>
            </a:pPr>
            <a:endParaRPr lang="en-CA" sz="1800" dirty="0">
              <a:solidFill>
                <a:srgbClr val="595959"/>
              </a:solidFill>
            </a:endParaRPr>
          </a:p>
          <a:p>
            <a:pPr marL="285750" lvl="1" indent="-285750" algn="just">
              <a:defRPr/>
            </a:pPr>
            <a:endParaRPr lang="en-CA" sz="180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2131ADE1-7B61-14AF-D323-73371DB44A52}"/>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41370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endParaRPr lang="en-US" sz="3200" dirty="0"/>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20</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633600" y="1286953"/>
            <a:ext cx="5552596" cy="3458468"/>
          </a:xfrm>
        </p:spPr>
        <p:txBody>
          <a:bodyPr>
            <a:noAutofit/>
          </a:bodyPr>
          <a:lstStyle/>
          <a:p>
            <a:pPr marL="285750" lvl="1" indent="-285750" algn="just">
              <a:defRPr/>
            </a:pPr>
            <a:r>
              <a:rPr lang="en-US" sz="1800" dirty="0">
                <a:solidFill>
                  <a:srgbClr val="595959"/>
                </a:solidFill>
              </a:rPr>
              <a:t>Personal intro</a:t>
            </a:r>
          </a:p>
          <a:p>
            <a:pPr marL="285750" lvl="1" indent="-285750" algn="just">
              <a:defRPr/>
            </a:pPr>
            <a:r>
              <a:rPr lang="en-US" sz="1800" dirty="0">
                <a:solidFill>
                  <a:srgbClr val="595959"/>
                </a:solidFill>
              </a:rPr>
              <a:t>Digital transformation</a:t>
            </a:r>
          </a:p>
          <a:p>
            <a:pPr marL="285750" lvl="1" indent="-285750" algn="just">
              <a:defRPr/>
            </a:pPr>
            <a:r>
              <a:rPr lang="en-US" sz="1800" dirty="0">
                <a:solidFill>
                  <a:srgbClr val="595959"/>
                </a:solidFill>
              </a:rPr>
              <a:t>Digital twins</a:t>
            </a:r>
            <a:endParaRPr lang="en-US" sz="800" dirty="0">
              <a:solidFill>
                <a:srgbClr val="595959"/>
              </a:solidFill>
            </a:endParaRPr>
          </a:p>
          <a:p>
            <a:pPr marL="285750" lvl="1" indent="-285750" algn="just">
              <a:defRPr/>
            </a:pPr>
            <a:r>
              <a:rPr lang="en-US" sz="1800" b="1" dirty="0">
                <a:solidFill>
                  <a:srgbClr val="595959"/>
                </a:solidFill>
              </a:rPr>
              <a:t>DevOps</a:t>
            </a:r>
          </a:p>
          <a:p>
            <a:pPr marL="285750" lvl="1" indent="-285750" algn="just">
              <a:defRPr/>
            </a:pPr>
            <a:r>
              <a:rPr lang="en-CA" sz="1800" dirty="0">
                <a:solidFill>
                  <a:schemeClr val="tx1">
                    <a:lumMod val="65000"/>
                    <a:lumOff val="35000"/>
                  </a:schemeClr>
                </a:solidFill>
              </a:rPr>
              <a:t>The role of models </a:t>
            </a:r>
          </a:p>
          <a:p>
            <a:pPr marL="285750" lvl="1" indent="-285750" algn="just">
              <a:defRPr/>
            </a:pPr>
            <a:r>
              <a:rPr lang="en-CA" sz="1800" dirty="0">
                <a:solidFill>
                  <a:srgbClr val="595959"/>
                </a:solidFill>
              </a:rPr>
              <a:t>Summary</a:t>
            </a:r>
          </a:p>
          <a:p>
            <a:pPr marL="285750" lvl="1" indent="-285750" algn="just">
              <a:defRPr/>
            </a:pPr>
            <a:endParaRPr lang="en-CA" sz="1800" dirty="0">
              <a:solidFill>
                <a:srgbClr val="595959"/>
              </a:solidFill>
            </a:endParaRPr>
          </a:p>
          <a:p>
            <a:pPr marL="285750" lvl="1" indent="-285750" algn="just">
              <a:defRPr/>
            </a:pPr>
            <a:endParaRPr lang="en-CA" sz="180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2131ADE1-7B61-14AF-D323-73371DB44A52}"/>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1103573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499C0-3971-4940-806B-E96B59D42127}"/>
              </a:ext>
            </a:extLst>
          </p:cNvPr>
          <p:cNvSpPr>
            <a:spLocks noGrp="1"/>
          </p:cNvSpPr>
          <p:nvPr>
            <p:ph type="title"/>
          </p:nvPr>
        </p:nvSpPr>
        <p:spPr>
          <a:xfrm>
            <a:off x="254979" y="57150"/>
            <a:ext cx="8226081" cy="709455"/>
          </a:xfrm>
        </p:spPr>
        <p:txBody>
          <a:bodyPr/>
          <a:lstStyle/>
          <a:p>
            <a:r>
              <a:rPr lang="en-US" dirty="0">
                <a:solidFill>
                  <a:schemeClr val="tx1">
                    <a:lumMod val="65000"/>
                    <a:lumOff val="35000"/>
                  </a:schemeClr>
                </a:solidFill>
              </a:rPr>
              <a:t>DevOps</a:t>
            </a:r>
          </a:p>
        </p:txBody>
      </p:sp>
      <p:sp>
        <p:nvSpPr>
          <p:cNvPr id="4" name="Slide Number Placeholder 3">
            <a:extLst>
              <a:ext uri="{FF2B5EF4-FFF2-40B4-BE49-F238E27FC236}">
                <a16:creationId xmlns:a16="http://schemas.microsoft.com/office/drawing/2014/main" id="{2D8ABDC9-3164-1F4F-8F98-B85D9B2C8EF1}"/>
              </a:ext>
            </a:extLst>
          </p:cNvPr>
          <p:cNvSpPr>
            <a:spLocks noGrp="1"/>
          </p:cNvSpPr>
          <p:nvPr>
            <p:ph type="sldNum" sz="quarter" idx="4"/>
          </p:nvPr>
        </p:nvSpPr>
        <p:spPr/>
        <p:txBody>
          <a:bodyPr/>
          <a:lstStyle/>
          <a:p>
            <a:pPr>
              <a:defRPr/>
            </a:pPr>
            <a:fld id="{AA6A1A6F-ECCA-4BFD-8A82-926E79C3E032}" type="slidenum">
              <a:rPr lang="fr-CA" noProof="0" smtClean="0"/>
              <a:pPr>
                <a:defRPr/>
              </a:pPr>
              <a:t>21</a:t>
            </a:fld>
            <a:endParaRPr lang="fr-CA" noProof="0"/>
          </a:p>
        </p:txBody>
      </p:sp>
      <p:grpSp>
        <p:nvGrpSpPr>
          <p:cNvPr id="10" name="Group 9">
            <a:extLst>
              <a:ext uri="{FF2B5EF4-FFF2-40B4-BE49-F238E27FC236}">
                <a16:creationId xmlns:a16="http://schemas.microsoft.com/office/drawing/2014/main" id="{5A27A5B0-0401-B209-1D00-616619358B96}"/>
              </a:ext>
            </a:extLst>
          </p:cNvPr>
          <p:cNvGrpSpPr/>
          <p:nvPr/>
        </p:nvGrpSpPr>
        <p:grpSpPr>
          <a:xfrm>
            <a:off x="4694187" y="1776185"/>
            <a:ext cx="4194834" cy="2612282"/>
            <a:chOff x="4113381" y="698340"/>
            <a:chExt cx="4749990" cy="2957999"/>
          </a:xfrm>
        </p:grpSpPr>
        <p:pic>
          <p:nvPicPr>
            <p:cNvPr id="7" name="Picture 6" descr="A diagram of a computer network&#10;&#10;Description automatically generated">
              <a:extLst>
                <a:ext uri="{FF2B5EF4-FFF2-40B4-BE49-F238E27FC236}">
                  <a16:creationId xmlns:a16="http://schemas.microsoft.com/office/drawing/2014/main" id="{65BEBA38-E75D-37D5-FAD9-712B9F783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381" y="2671277"/>
              <a:ext cx="1015011" cy="507505"/>
            </a:xfrm>
            <a:prstGeom prst="rect">
              <a:avLst/>
            </a:prstGeom>
          </p:spPr>
        </p:pic>
        <p:grpSp>
          <p:nvGrpSpPr>
            <p:cNvPr id="25" name="Group 29">
              <a:extLst>
                <a:ext uri="{FF2B5EF4-FFF2-40B4-BE49-F238E27FC236}">
                  <a16:creationId xmlns:a16="http://schemas.microsoft.com/office/drawing/2014/main" id="{AACAE5F7-A007-F840-8BDD-9EB21C4D4E20}"/>
                </a:ext>
              </a:extLst>
            </p:cNvPr>
            <p:cNvGrpSpPr>
              <a:grpSpLocks/>
            </p:cNvGrpSpPr>
            <p:nvPr/>
          </p:nvGrpSpPr>
          <p:grpSpPr bwMode="auto">
            <a:xfrm>
              <a:off x="7590266" y="1259883"/>
              <a:ext cx="1273105" cy="986375"/>
              <a:chOff x="8408232" y="4553032"/>
              <a:chExt cx="2495666" cy="1935479"/>
            </a:xfrm>
          </p:grpSpPr>
          <p:pic>
            <p:nvPicPr>
              <p:cNvPr id="26" name="Picture 11">
                <a:extLst>
                  <a:ext uri="{FF2B5EF4-FFF2-40B4-BE49-F238E27FC236}">
                    <a16:creationId xmlns:a16="http://schemas.microsoft.com/office/drawing/2014/main" id="{6F02EB4C-CB8B-C945-92B7-60422C2B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410" y="4553032"/>
                <a:ext cx="2153307" cy="157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3">
                <a:extLst>
                  <a:ext uri="{FF2B5EF4-FFF2-40B4-BE49-F238E27FC236}">
                    <a16:creationId xmlns:a16="http://schemas.microsoft.com/office/drawing/2014/main" id="{0C536231-B2FE-6A40-834C-FA54D1F7F350}"/>
                  </a:ext>
                </a:extLst>
              </p:cNvPr>
              <p:cNvSpPr txBox="1">
                <a:spLocks noChangeArrowheads="1"/>
              </p:cNvSpPr>
              <p:nvPr/>
            </p:nvSpPr>
            <p:spPr bwMode="auto">
              <a:xfrm>
                <a:off x="8408232" y="5990273"/>
                <a:ext cx="2495666" cy="49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50" dirty="0"/>
                  <a:t>Continuous delivery</a:t>
                </a:r>
              </a:p>
            </p:txBody>
          </p:sp>
        </p:grpSp>
        <p:pic>
          <p:nvPicPr>
            <p:cNvPr id="28" name="Picture 10">
              <a:extLst>
                <a:ext uri="{FF2B5EF4-FFF2-40B4-BE49-F238E27FC236}">
                  <a16:creationId xmlns:a16="http://schemas.microsoft.com/office/drawing/2014/main" id="{393361EE-16CD-584D-918D-1F958D327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296" y="1330874"/>
              <a:ext cx="800593" cy="6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4">
              <a:extLst>
                <a:ext uri="{FF2B5EF4-FFF2-40B4-BE49-F238E27FC236}">
                  <a16:creationId xmlns:a16="http://schemas.microsoft.com/office/drawing/2014/main" id="{E16C2376-FDDE-A840-A99D-AB19D3C1C57C}"/>
                </a:ext>
              </a:extLst>
            </p:cNvPr>
            <p:cNvSpPr txBox="1">
              <a:spLocks noChangeArrowheads="1"/>
            </p:cNvSpPr>
            <p:nvPr/>
          </p:nvSpPr>
          <p:spPr bwMode="auto">
            <a:xfrm>
              <a:off x="4172532" y="1958503"/>
              <a:ext cx="873221" cy="4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50" dirty="0"/>
                <a:t>Agile Manifesto</a:t>
              </a:r>
            </a:p>
          </p:txBody>
        </p:sp>
        <p:pic>
          <p:nvPicPr>
            <p:cNvPr id="30" name="Picture 14">
              <a:extLst>
                <a:ext uri="{FF2B5EF4-FFF2-40B4-BE49-F238E27FC236}">
                  <a16:creationId xmlns:a16="http://schemas.microsoft.com/office/drawing/2014/main" id="{645E64B1-F922-E946-AAA4-12DFF2897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526" y="2020937"/>
              <a:ext cx="1852892" cy="87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15">
              <a:extLst>
                <a:ext uri="{FF2B5EF4-FFF2-40B4-BE49-F238E27FC236}">
                  <a16:creationId xmlns:a16="http://schemas.microsoft.com/office/drawing/2014/main" id="{5796B64F-AB85-B142-A900-B95A9AB8BD6C}"/>
                </a:ext>
              </a:extLst>
            </p:cNvPr>
            <p:cNvSpPr>
              <a:spLocks noChangeArrowheads="1"/>
            </p:cNvSpPr>
            <p:nvPr/>
          </p:nvSpPr>
          <p:spPr bwMode="auto">
            <a:xfrm rot="5400000">
              <a:off x="6276979" y="1766383"/>
              <a:ext cx="237986" cy="168371"/>
            </a:xfrm>
            <a:prstGeom prst="rightArrow">
              <a:avLst>
                <a:gd name="adj1" fmla="val 50000"/>
                <a:gd name="adj2" fmla="val 49923"/>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50">
                <a:latin typeface="Tahoma" panose="020B0604030504040204" pitchFamily="34" charset="0"/>
              </a:endParaRPr>
            </a:p>
          </p:txBody>
        </p:sp>
        <p:sp>
          <p:nvSpPr>
            <p:cNvPr id="32" name="Right Arrow 16">
              <a:extLst>
                <a:ext uri="{FF2B5EF4-FFF2-40B4-BE49-F238E27FC236}">
                  <a16:creationId xmlns:a16="http://schemas.microsoft.com/office/drawing/2014/main" id="{3E2D1F2F-37EB-7947-BC05-4D377A4A88CC}"/>
                </a:ext>
              </a:extLst>
            </p:cNvPr>
            <p:cNvSpPr>
              <a:spLocks noChangeArrowheads="1"/>
            </p:cNvSpPr>
            <p:nvPr/>
          </p:nvSpPr>
          <p:spPr bwMode="auto">
            <a:xfrm rot="1724072">
              <a:off x="5073694" y="1801568"/>
              <a:ext cx="331885" cy="168371"/>
            </a:xfrm>
            <a:prstGeom prst="rightArrow">
              <a:avLst>
                <a:gd name="adj1" fmla="val 50000"/>
                <a:gd name="adj2" fmla="val 49954"/>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50">
                <a:latin typeface="Tahoma" panose="020B0604030504040204" pitchFamily="34" charset="0"/>
              </a:endParaRPr>
            </a:p>
          </p:txBody>
        </p:sp>
        <p:sp>
          <p:nvSpPr>
            <p:cNvPr id="33" name="Right Arrow 17">
              <a:extLst>
                <a:ext uri="{FF2B5EF4-FFF2-40B4-BE49-F238E27FC236}">
                  <a16:creationId xmlns:a16="http://schemas.microsoft.com/office/drawing/2014/main" id="{BBBD981F-EA55-DA4E-AAC2-BEEE90669A20}"/>
                </a:ext>
              </a:extLst>
            </p:cNvPr>
            <p:cNvSpPr>
              <a:spLocks noChangeArrowheads="1"/>
            </p:cNvSpPr>
            <p:nvPr/>
          </p:nvSpPr>
          <p:spPr bwMode="auto">
            <a:xfrm rot="19464508">
              <a:off x="5097977" y="2632090"/>
              <a:ext cx="331885" cy="168371"/>
            </a:xfrm>
            <a:prstGeom prst="rightArrow">
              <a:avLst>
                <a:gd name="adj1" fmla="val 50000"/>
                <a:gd name="adj2" fmla="val 49954"/>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50">
                <a:latin typeface="Tahoma" panose="020B0604030504040204" pitchFamily="34" charset="0"/>
              </a:endParaRPr>
            </a:p>
          </p:txBody>
        </p:sp>
        <p:sp>
          <p:nvSpPr>
            <p:cNvPr id="34" name="Right Arrow 18">
              <a:extLst>
                <a:ext uri="{FF2B5EF4-FFF2-40B4-BE49-F238E27FC236}">
                  <a16:creationId xmlns:a16="http://schemas.microsoft.com/office/drawing/2014/main" id="{A3F3A68B-D007-D347-B19A-5CEA77A4A1FC}"/>
                </a:ext>
              </a:extLst>
            </p:cNvPr>
            <p:cNvSpPr>
              <a:spLocks noChangeArrowheads="1"/>
            </p:cNvSpPr>
            <p:nvPr/>
          </p:nvSpPr>
          <p:spPr bwMode="auto">
            <a:xfrm rot="12106014">
              <a:off x="7366130" y="2767274"/>
              <a:ext cx="331885" cy="168371"/>
            </a:xfrm>
            <a:prstGeom prst="rightArrow">
              <a:avLst>
                <a:gd name="adj1" fmla="val 50000"/>
                <a:gd name="adj2" fmla="val 49954"/>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50">
                <a:latin typeface="Tahoma" panose="020B0604030504040204" pitchFamily="34" charset="0"/>
              </a:endParaRPr>
            </a:p>
          </p:txBody>
        </p:sp>
        <p:sp>
          <p:nvSpPr>
            <p:cNvPr id="35" name="Right Arrow 19">
              <a:extLst>
                <a:ext uri="{FF2B5EF4-FFF2-40B4-BE49-F238E27FC236}">
                  <a16:creationId xmlns:a16="http://schemas.microsoft.com/office/drawing/2014/main" id="{8E017337-2965-0D42-9338-5C0BA90FB64D}"/>
                </a:ext>
              </a:extLst>
            </p:cNvPr>
            <p:cNvSpPr>
              <a:spLocks noChangeArrowheads="1"/>
            </p:cNvSpPr>
            <p:nvPr/>
          </p:nvSpPr>
          <p:spPr bwMode="auto">
            <a:xfrm rot="8774118">
              <a:off x="7285992" y="1835566"/>
              <a:ext cx="332695" cy="168371"/>
            </a:xfrm>
            <a:prstGeom prst="rightArrow">
              <a:avLst>
                <a:gd name="adj1" fmla="val 50000"/>
                <a:gd name="adj2" fmla="val 50076"/>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50">
                <a:latin typeface="Tahoma" panose="020B0604030504040204" pitchFamily="34" charset="0"/>
              </a:endParaRPr>
            </a:p>
          </p:txBody>
        </p:sp>
        <p:pic>
          <p:nvPicPr>
            <p:cNvPr id="36" name="Picture 13">
              <a:extLst>
                <a:ext uri="{FF2B5EF4-FFF2-40B4-BE49-F238E27FC236}">
                  <a16:creationId xmlns:a16="http://schemas.microsoft.com/office/drawing/2014/main" id="{7A1896D3-5EAB-B944-B710-0B192CFFE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8144" y="2518357"/>
              <a:ext cx="563396" cy="81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20">
              <a:extLst>
                <a:ext uri="{FF2B5EF4-FFF2-40B4-BE49-F238E27FC236}">
                  <a16:creationId xmlns:a16="http://schemas.microsoft.com/office/drawing/2014/main" id="{364349F8-2B33-6245-A265-C8C7630F5DAF}"/>
                </a:ext>
              </a:extLst>
            </p:cNvPr>
            <p:cNvSpPr txBox="1">
              <a:spLocks noChangeArrowheads="1"/>
            </p:cNvSpPr>
            <p:nvPr/>
          </p:nvSpPr>
          <p:spPr bwMode="auto">
            <a:xfrm>
              <a:off x="7787250" y="3303550"/>
              <a:ext cx="1076121" cy="29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50" dirty="0"/>
                <a:t>Toyota Kata</a:t>
              </a:r>
            </a:p>
          </p:txBody>
        </p:sp>
        <p:grpSp>
          <p:nvGrpSpPr>
            <p:cNvPr id="38" name="Group 31">
              <a:extLst>
                <a:ext uri="{FF2B5EF4-FFF2-40B4-BE49-F238E27FC236}">
                  <a16:creationId xmlns:a16="http://schemas.microsoft.com/office/drawing/2014/main" id="{C6467398-AD95-864C-8528-559EF2D702F3}"/>
                </a:ext>
              </a:extLst>
            </p:cNvPr>
            <p:cNvGrpSpPr>
              <a:grpSpLocks/>
            </p:cNvGrpSpPr>
            <p:nvPr/>
          </p:nvGrpSpPr>
          <p:grpSpPr bwMode="auto">
            <a:xfrm>
              <a:off x="5932951" y="698340"/>
              <a:ext cx="940349" cy="1040812"/>
              <a:chOff x="5380115" y="1241695"/>
              <a:chExt cx="1692208" cy="1871838"/>
            </a:xfrm>
          </p:grpSpPr>
          <p:pic>
            <p:nvPicPr>
              <p:cNvPr id="39" name="Picture 9">
                <a:extLst>
                  <a:ext uri="{FF2B5EF4-FFF2-40B4-BE49-F238E27FC236}">
                    <a16:creationId xmlns:a16="http://schemas.microsoft.com/office/drawing/2014/main" id="{0CC9FD6C-93F7-2E41-9BB8-36C843791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115" y="1241695"/>
                <a:ext cx="1666460" cy="146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21">
                <a:extLst>
                  <a:ext uri="{FF2B5EF4-FFF2-40B4-BE49-F238E27FC236}">
                    <a16:creationId xmlns:a16="http://schemas.microsoft.com/office/drawing/2014/main" id="{DE39F567-79E4-5F4A-8187-BCE53F3F39F4}"/>
                  </a:ext>
                </a:extLst>
              </p:cNvPr>
              <p:cNvSpPr txBox="1">
                <a:spLocks noChangeArrowheads="1"/>
              </p:cNvSpPr>
              <p:nvPr/>
            </p:nvSpPr>
            <p:spPr bwMode="auto">
              <a:xfrm>
                <a:off x="5384202" y="2643043"/>
                <a:ext cx="1688121" cy="47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50" dirty="0"/>
                  <a:t>Lean method</a:t>
                </a:r>
              </a:p>
            </p:txBody>
          </p:sp>
        </p:grpSp>
        <p:sp>
          <p:nvSpPr>
            <p:cNvPr id="42" name="TextBox 22">
              <a:extLst>
                <a:ext uri="{FF2B5EF4-FFF2-40B4-BE49-F238E27FC236}">
                  <a16:creationId xmlns:a16="http://schemas.microsoft.com/office/drawing/2014/main" id="{FDCEC5F6-30D2-0843-B938-0FF2C3BF02CE}"/>
                </a:ext>
              </a:extLst>
            </p:cNvPr>
            <p:cNvSpPr txBox="1">
              <a:spLocks noChangeArrowheads="1"/>
            </p:cNvSpPr>
            <p:nvPr/>
          </p:nvSpPr>
          <p:spPr bwMode="auto">
            <a:xfrm>
              <a:off x="4115369" y="3178782"/>
              <a:ext cx="1150858" cy="4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050" dirty="0"/>
                <a:t>Agile infrastructure</a:t>
              </a:r>
            </a:p>
          </p:txBody>
        </p:sp>
      </p:grpSp>
      <p:sp>
        <p:nvSpPr>
          <p:cNvPr id="5" name="Footer Placeholder 4">
            <a:extLst>
              <a:ext uri="{FF2B5EF4-FFF2-40B4-BE49-F238E27FC236}">
                <a16:creationId xmlns:a16="http://schemas.microsoft.com/office/drawing/2014/main" id="{C962E937-DDFC-A8EE-4324-6B1F81533320}"/>
              </a:ext>
            </a:extLst>
          </p:cNvPr>
          <p:cNvSpPr>
            <a:spLocks noGrp="1"/>
          </p:cNvSpPr>
          <p:nvPr>
            <p:ph type="ftr" sz="quarter" idx="3"/>
          </p:nvPr>
        </p:nvSpPr>
        <p:spPr/>
        <p:txBody>
          <a:bodyPr/>
          <a:lstStyle/>
          <a:p>
            <a:pPr algn="ctr"/>
            <a:r>
              <a:rPr lang="fr-CA"/>
              <a:t>MODELSWARD 2024 -- F. Bordeleau</a:t>
            </a:r>
            <a:endParaRPr lang="fr-CA" dirty="0"/>
          </a:p>
        </p:txBody>
      </p:sp>
      <p:sp>
        <p:nvSpPr>
          <p:cNvPr id="9" name="Content Placeholder 2">
            <a:extLst>
              <a:ext uri="{FF2B5EF4-FFF2-40B4-BE49-F238E27FC236}">
                <a16:creationId xmlns:a16="http://schemas.microsoft.com/office/drawing/2014/main" id="{9C808484-813D-A65D-9F2D-506D4C0CFCCC}"/>
              </a:ext>
            </a:extLst>
          </p:cNvPr>
          <p:cNvSpPr>
            <a:spLocks noGrp="1"/>
          </p:cNvSpPr>
          <p:nvPr>
            <p:ph idx="1"/>
          </p:nvPr>
        </p:nvSpPr>
        <p:spPr>
          <a:xfrm>
            <a:off x="254979" y="805874"/>
            <a:ext cx="4399692" cy="3583088"/>
          </a:xfrm>
        </p:spPr>
        <p:txBody>
          <a:bodyPr>
            <a:noAutofit/>
          </a:bodyPr>
          <a:lstStyle/>
          <a:p>
            <a:pPr marL="242888" indent="-242888">
              <a:lnSpc>
                <a:spcPct val="90000"/>
              </a:lnSpc>
              <a:spcBef>
                <a:spcPts val="270"/>
              </a:spcBef>
              <a:defRPr/>
            </a:pPr>
            <a:r>
              <a:rPr lang="en-CA" sz="1400" dirty="0">
                <a:solidFill>
                  <a:schemeClr val="tx1">
                    <a:lumMod val="65000"/>
                    <a:lumOff val="35000"/>
                  </a:schemeClr>
                </a:solidFill>
              </a:rPr>
              <a:t>The term DevOps was coined by Patrick </a:t>
            </a:r>
            <a:r>
              <a:rPr lang="en-CA" sz="1400" dirty="0" err="1">
                <a:solidFill>
                  <a:schemeClr val="tx1">
                    <a:lumMod val="65000"/>
                    <a:lumOff val="35000"/>
                  </a:schemeClr>
                </a:solidFill>
              </a:rPr>
              <a:t>Debois</a:t>
            </a:r>
            <a:endParaRPr lang="en-CA" dirty="0">
              <a:solidFill>
                <a:schemeClr val="tx1">
                  <a:lumMod val="65000"/>
                  <a:lumOff val="35000"/>
                </a:schemeClr>
              </a:solidFill>
            </a:endParaRPr>
          </a:p>
          <a:p>
            <a:pPr marL="404337" lvl="1" indent="-161449">
              <a:lnSpc>
                <a:spcPct val="90000"/>
              </a:lnSpc>
              <a:spcBef>
                <a:spcPts val="270"/>
              </a:spcBef>
              <a:defRPr/>
            </a:pPr>
            <a:r>
              <a:rPr lang="en-CA" sz="1200" dirty="0">
                <a:solidFill>
                  <a:schemeClr val="tx1">
                    <a:lumMod val="65000"/>
                    <a:lumOff val="35000"/>
                  </a:schemeClr>
                </a:solidFill>
              </a:rPr>
              <a:t>“</a:t>
            </a:r>
            <a:r>
              <a:rPr lang="en-CA" sz="1200" dirty="0" err="1">
                <a:solidFill>
                  <a:schemeClr val="tx1">
                    <a:lumMod val="65000"/>
                    <a:lumOff val="35000"/>
                  </a:schemeClr>
                </a:solidFill>
              </a:rPr>
              <a:t>DevOpsDays</a:t>
            </a:r>
            <a:r>
              <a:rPr lang="en-CA" sz="1200" dirty="0">
                <a:solidFill>
                  <a:schemeClr val="tx1">
                    <a:lumMod val="65000"/>
                    <a:lumOff val="35000"/>
                  </a:schemeClr>
                </a:solidFill>
              </a:rPr>
              <a:t>” in Ghent in 2009</a:t>
            </a:r>
          </a:p>
          <a:p>
            <a:pPr lvl="1">
              <a:lnSpc>
                <a:spcPct val="90000"/>
              </a:lnSpc>
              <a:spcBef>
                <a:spcPts val="270"/>
              </a:spcBef>
              <a:defRPr/>
            </a:pPr>
            <a:endParaRPr lang="en-CA" sz="100" dirty="0">
              <a:solidFill>
                <a:schemeClr val="tx1">
                  <a:lumMod val="65000"/>
                  <a:lumOff val="35000"/>
                </a:schemeClr>
              </a:solidFill>
            </a:endParaRPr>
          </a:p>
          <a:p>
            <a:pPr marL="404337" lvl="1" indent="-161449">
              <a:lnSpc>
                <a:spcPct val="90000"/>
              </a:lnSpc>
              <a:spcBef>
                <a:spcPts val="270"/>
              </a:spcBef>
              <a:defRPr/>
            </a:pPr>
            <a:endParaRPr lang="en-CA" sz="100" dirty="0">
              <a:solidFill>
                <a:schemeClr val="tx1">
                  <a:lumMod val="65000"/>
                  <a:lumOff val="35000"/>
                </a:schemeClr>
              </a:solidFill>
            </a:endParaRPr>
          </a:p>
          <a:p>
            <a:pPr marL="242888" indent="-242888">
              <a:lnSpc>
                <a:spcPct val="90000"/>
              </a:lnSpc>
              <a:spcBef>
                <a:spcPts val="270"/>
              </a:spcBef>
              <a:defRPr/>
            </a:pPr>
            <a:r>
              <a:rPr lang="en-CA" sz="1400" dirty="0" err="1">
                <a:solidFill>
                  <a:schemeClr val="tx1">
                    <a:lumMod val="65000"/>
                    <a:lumOff val="35000"/>
                  </a:schemeClr>
                </a:solidFill>
              </a:rPr>
              <a:t>Wikiversity</a:t>
            </a:r>
            <a:r>
              <a:rPr lang="en-CA" sz="1400" dirty="0">
                <a:solidFill>
                  <a:schemeClr val="tx1">
                    <a:lumMod val="65000"/>
                    <a:lumOff val="35000"/>
                  </a:schemeClr>
                </a:solidFill>
              </a:rPr>
              <a:t> (</a:t>
            </a:r>
            <a:r>
              <a:rPr lang="en-CA" sz="1400" dirty="0" err="1">
                <a:solidFill>
                  <a:schemeClr val="tx1">
                    <a:lumMod val="65000"/>
                    <a:lumOff val="35000"/>
                  </a:schemeClr>
                </a:solidFill>
                <a:hlinkClick r:id="rId8">
                  <a:extLst>
                    <a:ext uri="{A12FA001-AC4F-418D-AE19-62706E023703}">
                      <ahyp:hlinkClr xmlns:ahyp="http://schemas.microsoft.com/office/drawing/2018/hyperlinkcolor" val="tx"/>
                    </a:ext>
                  </a:extLst>
                </a:hlinkClick>
              </a:rPr>
              <a:t>en.wikiversity.org</a:t>
            </a:r>
            <a:r>
              <a:rPr lang="en-CA" sz="1400" dirty="0">
                <a:solidFill>
                  <a:schemeClr val="tx1">
                    <a:lumMod val="65000"/>
                    <a:lumOff val="35000"/>
                  </a:schemeClr>
                </a:solidFill>
              </a:rPr>
              <a:t>)</a:t>
            </a:r>
          </a:p>
          <a:p>
            <a:pPr marL="404337" lvl="1" indent="-161449">
              <a:lnSpc>
                <a:spcPct val="90000"/>
              </a:lnSpc>
              <a:spcBef>
                <a:spcPts val="270"/>
              </a:spcBef>
              <a:spcAft>
                <a:spcPts val="540"/>
              </a:spcAft>
              <a:defRPr/>
            </a:pPr>
            <a:r>
              <a:rPr lang="en-CA" sz="1200" dirty="0">
                <a:solidFill>
                  <a:schemeClr val="tx1">
                    <a:lumMod val="65000"/>
                    <a:lumOff val="35000"/>
                  </a:schemeClr>
                </a:solidFill>
              </a:rPr>
              <a:t>Software engineering culture and practice that aims at unifying software development (</a:t>
            </a:r>
            <a:r>
              <a:rPr lang="en-CA" sz="1200" b="1" dirty="0">
                <a:solidFill>
                  <a:schemeClr val="tx1">
                    <a:lumMod val="65000"/>
                    <a:lumOff val="35000"/>
                  </a:schemeClr>
                </a:solidFill>
              </a:rPr>
              <a:t>Dev</a:t>
            </a:r>
            <a:r>
              <a:rPr lang="en-CA" sz="1200" dirty="0">
                <a:solidFill>
                  <a:schemeClr val="tx1">
                    <a:lumMod val="65000"/>
                    <a:lumOff val="35000"/>
                  </a:schemeClr>
                </a:solidFill>
              </a:rPr>
              <a:t>) and operation (</a:t>
            </a:r>
            <a:r>
              <a:rPr lang="en-CA" sz="1200" b="1" dirty="0">
                <a:solidFill>
                  <a:schemeClr val="tx1">
                    <a:lumMod val="65000"/>
                    <a:lumOff val="35000"/>
                  </a:schemeClr>
                </a:solidFill>
              </a:rPr>
              <a:t>Ops</a:t>
            </a:r>
            <a:r>
              <a:rPr lang="en-CA" sz="1200" dirty="0">
                <a:solidFill>
                  <a:schemeClr val="tx1">
                    <a:lumMod val="65000"/>
                    <a:lumOff val="35000"/>
                  </a:schemeClr>
                </a:solidFill>
              </a:rPr>
              <a:t>) </a:t>
            </a:r>
          </a:p>
          <a:p>
            <a:pPr marL="404337" lvl="1" indent="-161449">
              <a:lnSpc>
                <a:spcPct val="90000"/>
              </a:lnSpc>
              <a:spcBef>
                <a:spcPts val="270"/>
              </a:spcBef>
              <a:spcAft>
                <a:spcPts val="540"/>
              </a:spcAft>
              <a:defRPr/>
            </a:pPr>
            <a:r>
              <a:rPr lang="en-CA" sz="1200" dirty="0">
                <a:solidFill>
                  <a:schemeClr val="tx1">
                    <a:lumMod val="65000"/>
                    <a:lumOff val="35000"/>
                  </a:schemeClr>
                </a:solidFill>
              </a:rPr>
              <a:t>Strongly advocate for </a:t>
            </a:r>
            <a:r>
              <a:rPr lang="en-CA" sz="1200" b="1" dirty="0">
                <a:solidFill>
                  <a:schemeClr val="tx1">
                    <a:lumMod val="65000"/>
                    <a:lumOff val="35000"/>
                  </a:schemeClr>
                </a:solidFill>
              </a:rPr>
              <a:t>automation and monitoring at all steps of software construction</a:t>
            </a:r>
            <a:r>
              <a:rPr lang="en-CA" sz="1200" dirty="0">
                <a:solidFill>
                  <a:schemeClr val="tx1">
                    <a:lumMod val="65000"/>
                    <a:lumOff val="35000"/>
                  </a:schemeClr>
                </a:solidFill>
              </a:rPr>
              <a:t>, from integration, testing, releasing to deployment and infrastructure management </a:t>
            </a:r>
          </a:p>
          <a:p>
            <a:pPr marL="404337" lvl="1" indent="-161449">
              <a:lnSpc>
                <a:spcPct val="90000"/>
              </a:lnSpc>
              <a:spcBef>
                <a:spcPts val="270"/>
              </a:spcBef>
              <a:spcAft>
                <a:spcPts val="540"/>
              </a:spcAft>
              <a:defRPr/>
            </a:pPr>
            <a:r>
              <a:rPr lang="en-CA" sz="1200" dirty="0">
                <a:solidFill>
                  <a:schemeClr val="tx1">
                    <a:lumMod val="65000"/>
                    <a:lumOff val="35000"/>
                  </a:schemeClr>
                </a:solidFill>
              </a:rPr>
              <a:t>Aims at </a:t>
            </a:r>
            <a:r>
              <a:rPr lang="en-CA" sz="1200" b="1" dirty="0">
                <a:solidFill>
                  <a:schemeClr val="tx1">
                    <a:lumMod val="65000"/>
                    <a:lumOff val="35000"/>
                  </a:schemeClr>
                </a:solidFill>
              </a:rPr>
              <a:t>shorter development cycles</a:t>
            </a:r>
            <a:r>
              <a:rPr lang="en-CA" sz="1200" dirty="0">
                <a:solidFill>
                  <a:schemeClr val="tx1">
                    <a:lumMod val="65000"/>
                    <a:lumOff val="35000"/>
                  </a:schemeClr>
                </a:solidFill>
              </a:rPr>
              <a:t>, </a:t>
            </a:r>
            <a:r>
              <a:rPr lang="en-CA" sz="1200" b="1" dirty="0">
                <a:solidFill>
                  <a:schemeClr val="tx1">
                    <a:lumMod val="65000"/>
                    <a:lumOff val="35000"/>
                  </a:schemeClr>
                </a:solidFill>
              </a:rPr>
              <a:t>increased deployment frequency</a:t>
            </a:r>
            <a:r>
              <a:rPr lang="en-CA" sz="1200" dirty="0">
                <a:solidFill>
                  <a:schemeClr val="tx1">
                    <a:lumMod val="65000"/>
                    <a:lumOff val="35000"/>
                  </a:schemeClr>
                </a:solidFill>
              </a:rPr>
              <a:t>, </a:t>
            </a:r>
            <a:r>
              <a:rPr lang="en-CA" sz="1200" b="1" dirty="0">
                <a:solidFill>
                  <a:schemeClr val="tx1">
                    <a:lumMod val="65000"/>
                    <a:lumOff val="35000"/>
                  </a:schemeClr>
                </a:solidFill>
              </a:rPr>
              <a:t>more dependable releases</a:t>
            </a:r>
            <a:r>
              <a:rPr lang="en-CA" sz="1200" dirty="0">
                <a:solidFill>
                  <a:schemeClr val="tx1">
                    <a:lumMod val="65000"/>
                    <a:lumOff val="35000"/>
                  </a:schemeClr>
                </a:solidFill>
              </a:rPr>
              <a:t>, in </a:t>
            </a:r>
            <a:r>
              <a:rPr lang="en-CA" sz="1200" b="1" dirty="0">
                <a:solidFill>
                  <a:schemeClr val="tx1">
                    <a:lumMod val="65000"/>
                    <a:lumOff val="35000"/>
                  </a:schemeClr>
                </a:solidFill>
              </a:rPr>
              <a:t>close alignment with business objectives</a:t>
            </a:r>
            <a:endParaRPr lang="en-CA" sz="700" dirty="0">
              <a:solidFill>
                <a:schemeClr val="tx1">
                  <a:lumMod val="65000"/>
                  <a:lumOff val="35000"/>
                </a:schemeClr>
              </a:solidFill>
            </a:endParaRPr>
          </a:p>
          <a:p>
            <a:pPr marL="404337" lvl="1" indent="-161449">
              <a:lnSpc>
                <a:spcPct val="90000"/>
              </a:lnSpc>
              <a:spcBef>
                <a:spcPts val="270"/>
              </a:spcBef>
              <a:defRPr/>
            </a:pPr>
            <a:endParaRPr lang="en-CA" sz="100" dirty="0">
              <a:solidFill>
                <a:schemeClr val="tx1">
                  <a:lumMod val="65000"/>
                  <a:lumOff val="35000"/>
                </a:schemeClr>
              </a:solidFill>
            </a:endParaRPr>
          </a:p>
          <a:p>
            <a:pPr marL="242888" indent="-242888">
              <a:lnSpc>
                <a:spcPct val="90000"/>
              </a:lnSpc>
              <a:spcBef>
                <a:spcPts val="270"/>
              </a:spcBef>
              <a:defRPr/>
            </a:pPr>
            <a:r>
              <a:rPr lang="en-CA" sz="1400" dirty="0">
                <a:solidFill>
                  <a:schemeClr val="tx1">
                    <a:lumMod val="65000"/>
                    <a:lumOff val="35000"/>
                  </a:schemeClr>
                </a:solidFill>
              </a:rPr>
              <a:t>DevOps is </a:t>
            </a:r>
            <a:r>
              <a:rPr lang="en-CA" sz="1400" b="1" dirty="0">
                <a:solidFill>
                  <a:schemeClr val="tx1">
                    <a:lumMod val="65000"/>
                    <a:lumOff val="35000"/>
                  </a:schemeClr>
                </a:solidFill>
              </a:rPr>
              <a:t>not a goal</a:t>
            </a:r>
            <a:r>
              <a:rPr lang="en-CA" sz="1400" dirty="0">
                <a:solidFill>
                  <a:schemeClr val="tx1">
                    <a:lumMod val="65000"/>
                    <a:lumOff val="35000"/>
                  </a:schemeClr>
                </a:solidFill>
              </a:rPr>
              <a:t>, but a </a:t>
            </a:r>
            <a:r>
              <a:rPr lang="en-CA" sz="1400" b="1" dirty="0">
                <a:solidFill>
                  <a:schemeClr val="tx1">
                    <a:lumMod val="65000"/>
                    <a:lumOff val="35000"/>
                  </a:schemeClr>
                </a:solidFill>
              </a:rPr>
              <a:t>never-ending process of continual improvement </a:t>
            </a:r>
          </a:p>
          <a:p>
            <a:pPr marL="404337" marR="0" lvl="1" indent="-161449" algn="l" defTabSz="457200" rtl="0" eaLnBrk="1" fontAlgn="auto" latinLnBrk="0" hangingPunct="1">
              <a:lnSpc>
                <a:spcPct val="90000"/>
              </a:lnSpc>
              <a:spcBef>
                <a:spcPts val="270"/>
              </a:spcBef>
              <a:spcAft>
                <a:spcPts val="540"/>
              </a:spcAft>
              <a:buClrTx/>
              <a:buSzTx/>
              <a:buFont typeface="Arial"/>
              <a:buChar char="–"/>
              <a:tabLst/>
              <a:defRPr/>
            </a:pPr>
            <a:r>
              <a:rPr lang="en-CA" sz="1200" dirty="0">
                <a:solidFill>
                  <a:prstClr val="black">
                    <a:lumMod val="65000"/>
                    <a:lumOff val="35000"/>
                  </a:prstClr>
                </a:solidFill>
                <a:latin typeface="Calibri"/>
              </a:rPr>
              <a:t>Aims at</a:t>
            </a:r>
            <a:r>
              <a:rPr kumimoji="0" lang="en-CA"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CA" sz="12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constantly eliminating waste and constraints</a:t>
            </a:r>
            <a:endParaRPr lang="en-CA" sz="600" dirty="0">
              <a:solidFill>
                <a:schemeClr val="tx1">
                  <a:lumMod val="65000"/>
                  <a:lumOff val="35000"/>
                </a:schemeClr>
              </a:solidFill>
            </a:endParaRPr>
          </a:p>
          <a:p>
            <a:pPr>
              <a:lnSpc>
                <a:spcPct val="90000"/>
              </a:lnSpc>
              <a:spcBef>
                <a:spcPts val="270"/>
              </a:spcBef>
              <a:defRPr/>
            </a:pPr>
            <a:r>
              <a:rPr lang="en-CA" sz="1400" dirty="0">
                <a:solidFill>
                  <a:schemeClr val="tx1">
                    <a:lumMod val="65000"/>
                    <a:lumOff val="35000"/>
                  </a:schemeClr>
                </a:solidFill>
              </a:rPr>
              <a:t>The</a:t>
            </a:r>
            <a:r>
              <a:rPr lang="en-CA" sz="1400" b="1" dirty="0">
                <a:solidFill>
                  <a:schemeClr val="tx1">
                    <a:lumMod val="65000"/>
                    <a:lumOff val="35000"/>
                  </a:schemeClr>
                </a:solidFill>
              </a:rPr>
              <a:t> overall goal </a:t>
            </a:r>
            <a:r>
              <a:rPr lang="en-CA" sz="1400" dirty="0">
                <a:solidFill>
                  <a:schemeClr val="tx1">
                    <a:lumMod val="65000"/>
                    <a:lumOff val="35000"/>
                  </a:schemeClr>
                </a:solidFill>
              </a:rPr>
              <a:t>is to </a:t>
            </a:r>
            <a:r>
              <a:rPr lang="en-CA" sz="1400" b="1" dirty="0">
                <a:solidFill>
                  <a:schemeClr val="tx1">
                    <a:lumMod val="65000"/>
                    <a:lumOff val="35000"/>
                  </a:schemeClr>
                </a:solidFill>
              </a:rPr>
              <a:t>deliver more value faster</a:t>
            </a:r>
          </a:p>
          <a:p>
            <a:pPr>
              <a:lnSpc>
                <a:spcPct val="90000"/>
              </a:lnSpc>
              <a:spcBef>
                <a:spcPts val="270"/>
              </a:spcBef>
              <a:defRPr/>
            </a:pPr>
            <a:endParaRPr lang="en-CA" sz="1400" b="1" dirty="0">
              <a:solidFill>
                <a:schemeClr val="tx1">
                  <a:lumMod val="65000"/>
                  <a:lumOff val="35000"/>
                </a:schemeClr>
              </a:solidFill>
            </a:endParaRPr>
          </a:p>
          <a:p>
            <a:pPr marL="0" indent="0">
              <a:lnSpc>
                <a:spcPct val="90000"/>
              </a:lnSpc>
              <a:spcBef>
                <a:spcPts val="270"/>
              </a:spcBef>
              <a:buNone/>
              <a:defRPr/>
            </a:pPr>
            <a:endParaRPr lang="en-CA" dirty="0">
              <a:solidFill>
                <a:schemeClr val="tx1">
                  <a:lumMod val="65000"/>
                  <a:lumOff val="35000"/>
                </a:schemeClr>
              </a:solidFill>
            </a:endParaRPr>
          </a:p>
        </p:txBody>
      </p:sp>
      <p:pic>
        <p:nvPicPr>
          <p:cNvPr id="6" name="Picture 5" descr="A book cover of a book&#10;&#10;Description automatically generated">
            <a:extLst>
              <a:ext uri="{FF2B5EF4-FFF2-40B4-BE49-F238E27FC236}">
                <a16:creationId xmlns:a16="http://schemas.microsoft.com/office/drawing/2014/main" id="{22820F8F-982F-BA43-3F06-7E0D95B257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2620" y="796192"/>
            <a:ext cx="707024" cy="1056965"/>
          </a:xfrm>
          <a:prstGeom prst="rect">
            <a:avLst/>
          </a:prstGeom>
        </p:spPr>
      </p:pic>
    </p:spTree>
    <p:extLst>
      <p:ext uri="{BB962C8B-B14F-4D97-AF65-F5344CB8AC3E}">
        <p14:creationId xmlns:p14="http://schemas.microsoft.com/office/powerpoint/2010/main" val="2884197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DevOps problem</a:t>
            </a:r>
          </a:p>
        </p:txBody>
      </p:sp>
      <p:sp>
        <p:nvSpPr>
          <p:cNvPr id="53250" name="Content Placeholder 2"/>
          <p:cNvSpPr>
            <a:spLocks noGrp="1"/>
          </p:cNvSpPr>
          <p:nvPr>
            <p:ph idx="1"/>
          </p:nvPr>
        </p:nvSpPr>
        <p:spPr>
          <a:xfrm>
            <a:off x="457202" y="940583"/>
            <a:ext cx="8097137" cy="3827101"/>
          </a:xfrm>
        </p:spPr>
        <p:txBody>
          <a:bodyPr>
            <a:noAutofit/>
          </a:bodyPr>
          <a:lstStyle/>
          <a:p>
            <a:pPr marL="314325" lvl="1" indent="0">
              <a:lnSpc>
                <a:spcPct val="90000"/>
              </a:lnSpc>
              <a:buNone/>
              <a:defRPr/>
            </a:pPr>
            <a:r>
              <a:rPr lang="en-CA" dirty="0">
                <a:solidFill>
                  <a:schemeClr val="tx1">
                    <a:lumMod val="65000"/>
                    <a:lumOff val="35000"/>
                  </a:schemeClr>
                </a:solidFill>
              </a:rPr>
              <a:t>“The current pandemic has highlighted the importance of being able to adapt quickly to changes and to crises that arise. In this context, the use of </a:t>
            </a:r>
            <a:r>
              <a:rPr lang="en-CA" b="1" dirty="0">
                <a:solidFill>
                  <a:schemeClr val="tx1">
                    <a:lumMod val="65000"/>
                    <a:lumOff val="35000"/>
                  </a:schemeClr>
                </a:solidFill>
              </a:rPr>
              <a:t>DevOps becomes unavoidable, but the implementation and evolution of DevOps processes represent a significant challenge for companies</a:t>
            </a:r>
            <a:r>
              <a:rPr lang="en-CA" dirty="0">
                <a:solidFill>
                  <a:schemeClr val="tx1">
                    <a:lumMod val="65000"/>
                    <a:lumOff val="35000"/>
                  </a:schemeClr>
                </a:solidFill>
              </a:rPr>
              <a:t>.”</a:t>
            </a:r>
          </a:p>
          <a:p>
            <a:pPr marL="0" indent="0">
              <a:lnSpc>
                <a:spcPct val="90000"/>
              </a:lnSpc>
              <a:buNone/>
              <a:defRPr/>
            </a:pPr>
            <a:r>
              <a:rPr lang="en-CA" sz="1600" dirty="0">
                <a:solidFill>
                  <a:schemeClr val="tx1">
                    <a:lumMod val="65000"/>
                    <a:lumOff val="35000"/>
                  </a:schemeClr>
                </a:solidFill>
              </a:rPr>
              <a:t> 					</a:t>
            </a:r>
            <a:r>
              <a:rPr lang="en-CA" sz="1400" dirty="0">
                <a:solidFill>
                  <a:schemeClr val="tx1">
                    <a:lumMod val="65000"/>
                    <a:lumOff val="35000"/>
                  </a:schemeClr>
                </a:solidFill>
              </a:rPr>
              <a:t>Nazim Benhadid, VP of Cloud Infrastructure at TELUS</a:t>
            </a:r>
            <a:endParaRPr lang="en-CA" sz="1600" dirty="0">
              <a:solidFill>
                <a:schemeClr val="tx1">
                  <a:lumMod val="65000"/>
                  <a:lumOff val="35000"/>
                </a:schemeClr>
              </a:solidFill>
            </a:endParaRPr>
          </a:p>
          <a:p>
            <a:pPr>
              <a:lnSpc>
                <a:spcPct val="80000"/>
              </a:lnSpc>
              <a:defRPr/>
            </a:pPr>
            <a:endParaRPr lang="en-CA" sz="1600" dirty="0">
              <a:solidFill>
                <a:schemeClr val="tx1">
                  <a:lumMod val="65000"/>
                  <a:lumOff val="35000"/>
                </a:schemeClr>
              </a:solidFill>
            </a:endParaRPr>
          </a:p>
          <a:p>
            <a:pPr>
              <a:lnSpc>
                <a:spcPct val="80000"/>
              </a:lnSpc>
              <a:defRPr/>
            </a:pPr>
            <a:endParaRPr lang="en-CA" sz="1600" dirty="0">
              <a:solidFill>
                <a:schemeClr val="tx1">
                  <a:lumMod val="65000"/>
                  <a:lumOff val="35000"/>
                </a:schemeClr>
              </a:solidFill>
            </a:endParaRPr>
          </a:p>
          <a:p>
            <a:pPr>
              <a:lnSpc>
                <a:spcPct val="80000"/>
              </a:lnSpc>
              <a:defRPr/>
            </a:pPr>
            <a:r>
              <a:rPr lang="en-CA" sz="1600" dirty="0">
                <a:solidFill>
                  <a:schemeClr val="tx1">
                    <a:lumMod val="65000"/>
                    <a:lumOff val="35000"/>
                  </a:schemeClr>
                </a:solidFill>
              </a:rPr>
              <a:t>While best practices are beginning to emerge, the use of DevOps still often is ad hoc, and companies struggle with its efficient adoption</a:t>
            </a:r>
          </a:p>
          <a:p>
            <a:pPr>
              <a:lnSpc>
                <a:spcPct val="80000"/>
              </a:lnSpc>
              <a:defRPr/>
            </a:pPr>
            <a:endParaRPr lang="en-CA" sz="400" dirty="0">
              <a:solidFill>
                <a:schemeClr val="tx1">
                  <a:lumMod val="65000"/>
                  <a:lumOff val="35000"/>
                </a:schemeClr>
              </a:solidFill>
            </a:endParaRPr>
          </a:p>
          <a:p>
            <a:pPr>
              <a:lnSpc>
                <a:spcPct val="80000"/>
              </a:lnSpc>
              <a:defRPr/>
            </a:pPr>
            <a:r>
              <a:rPr lang="en-CA" sz="1600" dirty="0">
                <a:solidFill>
                  <a:schemeClr val="tx1">
                    <a:lumMod val="65000"/>
                    <a:lumOff val="35000"/>
                  </a:schemeClr>
                </a:solidFill>
              </a:rPr>
              <a:t>The lack of a systematic approach makes continuous improvement an ad hoc journey, in which DevOps and “agility” much too often mean “improvisation”</a:t>
            </a:r>
          </a:p>
          <a:p>
            <a:pPr lvl="1">
              <a:lnSpc>
                <a:spcPct val="80000"/>
              </a:lnSpc>
              <a:defRPr/>
            </a:pPr>
            <a:r>
              <a:rPr lang="en-CA" sz="1200" dirty="0">
                <a:solidFill>
                  <a:schemeClr val="tx1">
                    <a:lumMod val="65000"/>
                    <a:lumOff val="35000"/>
                  </a:schemeClr>
                </a:solidFill>
              </a:rPr>
              <a:t>DevOps is more than a set of tools, e.g. CI/CD, TDD</a:t>
            </a:r>
          </a:p>
          <a:p>
            <a:pPr lvl="1">
              <a:lnSpc>
                <a:spcPct val="80000"/>
              </a:lnSpc>
              <a:defRPr/>
            </a:pPr>
            <a:endParaRPr lang="en-CA" sz="400" dirty="0">
              <a:solidFill>
                <a:schemeClr val="tx1">
                  <a:lumMod val="65000"/>
                  <a:lumOff val="35000"/>
                </a:schemeClr>
              </a:solidFill>
            </a:endParaRPr>
          </a:p>
          <a:p>
            <a:pPr>
              <a:lnSpc>
                <a:spcPct val="80000"/>
              </a:lnSpc>
              <a:defRPr/>
            </a:pPr>
            <a:r>
              <a:rPr lang="en-CA" sz="1600" dirty="0">
                <a:solidFill>
                  <a:schemeClr val="tx1">
                    <a:lumMod val="65000"/>
                    <a:lumOff val="35000"/>
                  </a:schemeClr>
                </a:solidFill>
              </a:rPr>
              <a:t>Particularly true in non-web domains like Software-Defined Network (SDN), IoT, CPS, and heterogeneous systems</a:t>
            </a:r>
            <a:r>
              <a:rPr lang="en-CA" sz="1800" b="1" dirty="0">
                <a:solidFill>
                  <a:schemeClr val="tx1">
                    <a:lumMod val="65000"/>
                    <a:lumOff val="35000"/>
                  </a:schemeClr>
                </a:solidFill>
              </a:rPr>
              <a:t>	</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22</a:t>
            </a:fld>
            <a:endParaRPr lang="fr-CA" dirty="0"/>
          </a:p>
        </p:txBody>
      </p:sp>
      <p:sp>
        <p:nvSpPr>
          <p:cNvPr id="3" name="Footer Placeholder 2">
            <a:extLst>
              <a:ext uri="{FF2B5EF4-FFF2-40B4-BE49-F238E27FC236}">
                <a16:creationId xmlns:a16="http://schemas.microsoft.com/office/drawing/2014/main" id="{0DCA5167-DA92-3D82-73E6-515FB6D52C7F}"/>
              </a:ext>
            </a:extLst>
          </p:cNvPr>
          <p:cNvSpPr>
            <a:spLocks noGrp="1"/>
          </p:cNvSpPr>
          <p:nvPr>
            <p:ph type="ftr" sz="quarter" idx="3"/>
          </p:nvPr>
        </p:nvSpPr>
        <p:spPr/>
        <p:txBody>
          <a:bodyPr/>
          <a:lstStyle/>
          <a:p>
            <a:pPr algn="ctr"/>
            <a:r>
              <a:rPr lang="fr-FR"/>
              <a:t>MODELSWARD 2024 -- F. Bordeleau</a:t>
            </a:r>
            <a:endParaRPr lang="fr-CA" dirty="0"/>
          </a:p>
        </p:txBody>
      </p:sp>
      <p:pic>
        <p:nvPicPr>
          <p:cNvPr id="4" name="Picture 7" descr="Icon&#10;&#10;Description automatically generated">
            <a:extLst>
              <a:ext uri="{FF2B5EF4-FFF2-40B4-BE49-F238E27FC236}">
                <a16:creationId xmlns:a16="http://schemas.microsoft.com/office/drawing/2014/main" id="{4F27BEA9-5509-A0AB-7D3A-5440455DA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137" y="1720863"/>
            <a:ext cx="1466385" cy="38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9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text, clipart, gear&#10;&#10;Description automatically generated">
            <a:extLst>
              <a:ext uri="{FF2B5EF4-FFF2-40B4-BE49-F238E27FC236}">
                <a16:creationId xmlns:a16="http://schemas.microsoft.com/office/drawing/2014/main" id="{D6A1C11C-5246-866B-89BB-EEAA462BA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774" y="2013675"/>
            <a:ext cx="1654206" cy="36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con&#10;&#10;Description automatically generated">
            <a:extLst>
              <a:ext uri="{FF2B5EF4-FFF2-40B4-BE49-F238E27FC236}">
                <a16:creationId xmlns:a16="http://schemas.microsoft.com/office/drawing/2014/main" id="{D8B161B2-0DE2-CB97-7063-273BE5363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042" y="4136699"/>
            <a:ext cx="2407520" cy="62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chemeClr val="tx1">
                    <a:lumMod val="65000"/>
                    <a:lumOff val="35000"/>
                  </a:schemeClr>
                </a:solidFill>
              </a:rPr>
              <a:t>Kaloom-TELUS ETS IRC in DevOps</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23</a:t>
            </a:fld>
            <a:endParaRPr lang="fr-CA" dirty="0"/>
          </a:p>
        </p:txBody>
      </p:sp>
      <p:grpSp>
        <p:nvGrpSpPr>
          <p:cNvPr id="5" name="Group 4">
            <a:extLst>
              <a:ext uri="{FF2B5EF4-FFF2-40B4-BE49-F238E27FC236}">
                <a16:creationId xmlns:a16="http://schemas.microsoft.com/office/drawing/2014/main" id="{C6D8413E-942A-E941-B4C3-8ACDFC454989}"/>
              </a:ext>
            </a:extLst>
          </p:cNvPr>
          <p:cNvGrpSpPr/>
          <p:nvPr/>
        </p:nvGrpSpPr>
        <p:grpSpPr>
          <a:xfrm>
            <a:off x="1627692" y="2060566"/>
            <a:ext cx="5888616" cy="2409100"/>
            <a:chOff x="657225" y="1576388"/>
            <a:chExt cx="10837863" cy="4252912"/>
          </a:xfrm>
        </p:grpSpPr>
        <p:sp>
          <p:nvSpPr>
            <p:cNvPr id="7" name="Oval 6">
              <a:extLst>
                <a:ext uri="{FF2B5EF4-FFF2-40B4-BE49-F238E27FC236}">
                  <a16:creationId xmlns:a16="http://schemas.microsoft.com/office/drawing/2014/main" id="{169F7649-44B7-2E41-8AA7-72FF50591C43}"/>
                </a:ext>
              </a:extLst>
            </p:cNvPr>
            <p:cNvSpPr/>
            <p:nvPr/>
          </p:nvSpPr>
          <p:spPr>
            <a:xfrm>
              <a:off x="657225" y="1576388"/>
              <a:ext cx="2428875" cy="17335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altLang="fr-FR" sz="1000" b="1" dirty="0">
                  <a:cs typeface="Calibri" panose="020F0502020204030204" pitchFamily="34" charset="0"/>
                </a:rPr>
                <a:t>WP1: </a:t>
              </a:r>
              <a:r>
                <a:rPr lang="fr-CA" altLang="fr-FR" sz="1000" b="1" dirty="0" err="1">
                  <a:cs typeface="Calibri" panose="020F0502020204030204" pitchFamily="34" charset="0"/>
                </a:rPr>
                <a:t>Modeling</a:t>
              </a:r>
              <a:endParaRPr lang="en-US" sz="1000" b="1" dirty="0"/>
            </a:p>
          </p:txBody>
        </p:sp>
        <p:sp>
          <p:nvSpPr>
            <p:cNvPr id="8" name="Oval 7">
              <a:extLst>
                <a:ext uri="{FF2B5EF4-FFF2-40B4-BE49-F238E27FC236}">
                  <a16:creationId xmlns:a16="http://schemas.microsoft.com/office/drawing/2014/main" id="{4DE87654-E6F1-F149-8BF0-6C87082D5384}"/>
                </a:ext>
              </a:extLst>
            </p:cNvPr>
            <p:cNvSpPr/>
            <p:nvPr/>
          </p:nvSpPr>
          <p:spPr>
            <a:xfrm>
              <a:off x="3478213" y="2770188"/>
              <a:ext cx="5238750" cy="1925637"/>
            </a:xfrm>
            <a:prstGeom prst="ellipse">
              <a:avLst/>
            </a:prstGeom>
            <a:solidFill>
              <a:srgbClr val="57B45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altLang="fr-FR" sz="1000" b="1" dirty="0" err="1">
                  <a:cs typeface="Calibri" panose="020F0502020204030204" pitchFamily="34" charset="0"/>
                </a:rPr>
                <a:t>Continuous</a:t>
              </a:r>
              <a:r>
                <a:rPr lang="fr-CA" altLang="fr-FR" sz="1000" b="1" dirty="0">
                  <a:cs typeface="Calibri" panose="020F0502020204030204" pitchFamily="34" charset="0"/>
                </a:rPr>
                <a:t> </a:t>
              </a:r>
              <a:r>
                <a:rPr lang="fr-CA" altLang="fr-FR" sz="1000" b="1" dirty="0" err="1">
                  <a:cs typeface="Calibri" panose="020F0502020204030204" pitchFamily="34" charset="0"/>
                </a:rPr>
                <a:t>Improvement</a:t>
              </a:r>
              <a:r>
                <a:rPr lang="fr-CA" altLang="fr-FR" sz="1000" b="1" dirty="0">
                  <a:cs typeface="Calibri" panose="020F0502020204030204" pitchFamily="34" charset="0"/>
                </a:rPr>
                <a:t> of </a:t>
              </a:r>
              <a:r>
                <a:rPr lang="fr-CA" altLang="fr-FR" sz="1000" b="1" dirty="0" err="1">
                  <a:cs typeface="Calibri" panose="020F0502020204030204" pitchFamily="34" charset="0"/>
                </a:rPr>
                <a:t>DevOps</a:t>
              </a:r>
              <a:r>
                <a:rPr lang="fr-CA" altLang="fr-FR" sz="1000" b="1" dirty="0">
                  <a:cs typeface="Calibri" panose="020F0502020204030204" pitchFamily="34" charset="0"/>
                </a:rPr>
                <a:t> </a:t>
              </a:r>
              <a:r>
                <a:rPr lang="fr-CA" altLang="fr-FR" sz="1000" b="1" dirty="0" err="1">
                  <a:cs typeface="Calibri" panose="020F0502020204030204" pitchFamily="34" charset="0"/>
                </a:rPr>
                <a:t>Process</a:t>
              </a:r>
              <a:r>
                <a:rPr lang="fr-CA" altLang="fr-FR" sz="1000" b="1" dirty="0">
                  <a:cs typeface="Calibri" panose="020F0502020204030204" pitchFamily="34" charset="0"/>
                </a:rPr>
                <a:t> in the </a:t>
              </a:r>
              <a:r>
                <a:rPr lang="fr-CA" altLang="fr-FR" sz="1000" b="1" dirty="0" err="1">
                  <a:cs typeface="Calibri" panose="020F0502020204030204" pitchFamily="34" charset="0"/>
                </a:rPr>
                <a:t>context</a:t>
              </a:r>
              <a:r>
                <a:rPr lang="fr-CA" altLang="fr-FR" sz="1000" b="1" dirty="0">
                  <a:cs typeface="Calibri" panose="020F0502020204030204" pitchFamily="34" charset="0"/>
                </a:rPr>
                <a:t> of SDN </a:t>
              </a:r>
              <a:endParaRPr lang="en-US" sz="1000" b="1" dirty="0"/>
            </a:p>
          </p:txBody>
        </p:sp>
        <p:sp>
          <p:nvSpPr>
            <p:cNvPr id="10" name="Oval 9">
              <a:extLst>
                <a:ext uri="{FF2B5EF4-FFF2-40B4-BE49-F238E27FC236}">
                  <a16:creationId xmlns:a16="http://schemas.microsoft.com/office/drawing/2014/main" id="{B5F7C115-E431-9344-B813-36C5A599644B}"/>
                </a:ext>
              </a:extLst>
            </p:cNvPr>
            <p:cNvSpPr/>
            <p:nvPr/>
          </p:nvSpPr>
          <p:spPr>
            <a:xfrm>
              <a:off x="657225" y="4095750"/>
              <a:ext cx="2428875" cy="17335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altLang="fr-FR" sz="1000" b="1" dirty="0">
                  <a:cs typeface="Calibri" panose="020F0502020204030204" pitchFamily="34" charset="0"/>
                </a:rPr>
                <a:t>WP2: </a:t>
              </a:r>
              <a:r>
                <a:rPr lang="fr-CA" altLang="fr-FR" sz="1000" b="1" dirty="0" err="1">
                  <a:cs typeface="Calibri" panose="020F0502020204030204" pitchFamily="34" charset="0"/>
                </a:rPr>
                <a:t>Measurement</a:t>
              </a:r>
              <a:r>
                <a:rPr lang="fr-CA" altLang="fr-FR" sz="1000" b="1" dirty="0">
                  <a:cs typeface="Calibri" panose="020F0502020204030204" pitchFamily="34" charset="0"/>
                </a:rPr>
                <a:t> &amp; </a:t>
              </a:r>
              <a:r>
                <a:rPr lang="fr-CA" altLang="fr-FR" sz="1000" b="1" dirty="0" err="1">
                  <a:cs typeface="Calibri" panose="020F0502020204030204" pitchFamily="34" charset="0"/>
                </a:rPr>
                <a:t>Analysis</a:t>
              </a:r>
              <a:endParaRPr lang="en-US" sz="1000" b="1" dirty="0"/>
            </a:p>
          </p:txBody>
        </p:sp>
        <p:sp>
          <p:nvSpPr>
            <p:cNvPr id="11" name="Oval 10">
              <a:extLst>
                <a:ext uri="{FF2B5EF4-FFF2-40B4-BE49-F238E27FC236}">
                  <a16:creationId xmlns:a16="http://schemas.microsoft.com/office/drawing/2014/main" id="{8F781BDE-40FF-324A-BC85-6DE4C575D6E7}"/>
                </a:ext>
              </a:extLst>
            </p:cNvPr>
            <p:cNvSpPr/>
            <p:nvPr/>
          </p:nvSpPr>
          <p:spPr>
            <a:xfrm>
              <a:off x="9159875" y="1608138"/>
              <a:ext cx="2335213" cy="1668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altLang="fr-FR" sz="1000" b="1" dirty="0">
                  <a:cs typeface="Calibri" panose="020F0502020204030204" pitchFamily="34" charset="0"/>
                </a:rPr>
                <a:t>WP3: Support for SDN Infrastructure</a:t>
              </a:r>
              <a:endParaRPr lang="en-US" sz="1000" dirty="0"/>
            </a:p>
          </p:txBody>
        </p:sp>
        <p:sp>
          <p:nvSpPr>
            <p:cNvPr id="12" name="Oval 11">
              <a:extLst>
                <a:ext uri="{FF2B5EF4-FFF2-40B4-BE49-F238E27FC236}">
                  <a16:creationId xmlns:a16="http://schemas.microsoft.com/office/drawing/2014/main" id="{60F20598-45FA-A64C-AEBE-98A935042FB4}"/>
                </a:ext>
              </a:extLst>
            </p:cNvPr>
            <p:cNvSpPr/>
            <p:nvPr/>
          </p:nvSpPr>
          <p:spPr>
            <a:xfrm>
              <a:off x="9159875" y="4129088"/>
              <a:ext cx="2335213" cy="166846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000" b="1" dirty="0">
                  <a:cs typeface="Calibri" panose="020F0502020204030204" pitchFamily="34" charset="0"/>
                </a:rPr>
                <a:t>WP4: Support for SDN Applications</a:t>
              </a:r>
              <a:endParaRPr lang="en-US" sz="1000" b="1" dirty="0"/>
            </a:p>
          </p:txBody>
        </p:sp>
        <p:sp>
          <p:nvSpPr>
            <p:cNvPr id="13" name="Right Arrow 16">
              <a:extLst>
                <a:ext uri="{FF2B5EF4-FFF2-40B4-BE49-F238E27FC236}">
                  <a16:creationId xmlns:a16="http://schemas.microsoft.com/office/drawing/2014/main" id="{059CC74B-5CC7-E249-992A-83E91F444BB0}"/>
                </a:ext>
              </a:extLst>
            </p:cNvPr>
            <p:cNvSpPr>
              <a:spLocks noChangeArrowheads="1"/>
            </p:cNvSpPr>
            <p:nvPr/>
          </p:nvSpPr>
          <p:spPr bwMode="auto">
            <a:xfrm rot="1724072">
              <a:off x="3035300" y="2897188"/>
              <a:ext cx="650875" cy="330200"/>
            </a:xfrm>
            <a:prstGeom prst="rightArrow">
              <a:avLst>
                <a:gd name="adj1" fmla="val 50000"/>
                <a:gd name="adj2" fmla="val 49954"/>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00">
                <a:latin typeface="Tahoma" panose="020B0604030504040204" pitchFamily="34" charset="0"/>
              </a:endParaRPr>
            </a:p>
          </p:txBody>
        </p:sp>
        <p:sp>
          <p:nvSpPr>
            <p:cNvPr id="14" name="Right Arrow 17">
              <a:extLst>
                <a:ext uri="{FF2B5EF4-FFF2-40B4-BE49-F238E27FC236}">
                  <a16:creationId xmlns:a16="http://schemas.microsoft.com/office/drawing/2014/main" id="{7A7AA52E-8BD2-7842-BE21-DCA25F7D21B2}"/>
                </a:ext>
              </a:extLst>
            </p:cNvPr>
            <p:cNvSpPr>
              <a:spLocks noChangeArrowheads="1"/>
            </p:cNvSpPr>
            <p:nvPr/>
          </p:nvSpPr>
          <p:spPr bwMode="auto">
            <a:xfrm rot="19464508">
              <a:off x="3068638" y="4237038"/>
              <a:ext cx="650875" cy="330200"/>
            </a:xfrm>
            <a:prstGeom prst="rightArrow">
              <a:avLst>
                <a:gd name="adj1" fmla="val 50000"/>
                <a:gd name="adj2" fmla="val 49954"/>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00">
                <a:latin typeface="Tahoma" panose="020B0604030504040204" pitchFamily="34" charset="0"/>
              </a:endParaRPr>
            </a:p>
          </p:txBody>
        </p:sp>
        <p:sp>
          <p:nvSpPr>
            <p:cNvPr id="15" name="Right Arrow 18">
              <a:extLst>
                <a:ext uri="{FF2B5EF4-FFF2-40B4-BE49-F238E27FC236}">
                  <a16:creationId xmlns:a16="http://schemas.microsoft.com/office/drawing/2014/main" id="{D9A41061-86B5-4B45-A2A7-3523E1BE754F}"/>
                </a:ext>
              </a:extLst>
            </p:cNvPr>
            <p:cNvSpPr>
              <a:spLocks noChangeArrowheads="1"/>
            </p:cNvSpPr>
            <p:nvPr/>
          </p:nvSpPr>
          <p:spPr bwMode="auto">
            <a:xfrm rot="12106014">
              <a:off x="8434388" y="4237038"/>
              <a:ext cx="650875" cy="330200"/>
            </a:xfrm>
            <a:prstGeom prst="rightArrow">
              <a:avLst>
                <a:gd name="adj1" fmla="val 50000"/>
                <a:gd name="adj2" fmla="val 49954"/>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00">
                <a:latin typeface="Tahoma" panose="020B0604030504040204" pitchFamily="34" charset="0"/>
              </a:endParaRPr>
            </a:p>
          </p:txBody>
        </p:sp>
        <p:sp>
          <p:nvSpPr>
            <p:cNvPr id="16" name="Right Arrow 19">
              <a:extLst>
                <a:ext uri="{FF2B5EF4-FFF2-40B4-BE49-F238E27FC236}">
                  <a16:creationId xmlns:a16="http://schemas.microsoft.com/office/drawing/2014/main" id="{0C4DE706-D0EB-2244-B1A1-54862DB21762}"/>
                </a:ext>
              </a:extLst>
            </p:cNvPr>
            <p:cNvSpPr>
              <a:spLocks noChangeArrowheads="1"/>
            </p:cNvSpPr>
            <p:nvPr/>
          </p:nvSpPr>
          <p:spPr bwMode="auto">
            <a:xfrm rot="8774118">
              <a:off x="8597900" y="2944813"/>
              <a:ext cx="652463" cy="330200"/>
            </a:xfrm>
            <a:prstGeom prst="rightArrow">
              <a:avLst>
                <a:gd name="adj1" fmla="val 50000"/>
                <a:gd name="adj2" fmla="val 50076"/>
              </a:avLst>
            </a:prstGeom>
            <a:solidFill>
              <a:schemeClr val="tx2"/>
            </a:solidFill>
            <a:ln w="9525" algn="ctr">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000">
                <a:latin typeface="Tahoma" panose="020B0604030504040204" pitchFamily="34" charset="0"/>
              </a:endParaRPr>
            </a:p>
          </p:txBody>
        </p:sp>
      </p:grpSp>
      <p:sp>
        <p:nvSpPr>
          <p:cNvPr id="19" name="Content Placeholder 2">
            <a:extLst>
              <a:ext uri="{FF2B5EF4-FFF2-40B4-BE49-F238E27FC236}">
                <a16:creationId xmlns:a16="http://schemas.microsoft.com/office/drawing/2014/main" id="{1F2946C6-EBCC-8668-7622-7692CFA01ED5}"/>
              </a:ext>
            </a:extLst>
          </p:cNvPr>
          <p:cNvSpPr>
            <a:spLocks noGrp="1"/>
          </p:cNvSpPr>
          <p:nvPr>
            <p:ph idx="1"/>
          </p:nvPr>
        </p:nvSpPr>
        <p:spPr>
          <a:xfrm>
            <a:off x="228186" y="809245"/>
            <a:ext cx="8327231" cy="959855"/>
          </a:xfrm>
        </p:spPr>
        <p:txBody>
          <a:bodyPr>
            <a:noAutofit/>
          </a:bodyPr>
          <a:lstStyle/>
          <a:p>
            <a:r>
              <a:rPr lang="en-CA" sz="1600" dirty="0"/>
              <a:t>Achieve a better understanding of how to leverage DevOps for SDN software and develop suitable supporting techniques and tools </a:t>
            </a:r>
          </a:p>
          <a:p>
            <a:r>
              <a:rPr lang="en-CA" sz="1600" dirty="0"/>
              <a:t>Develop a framework to support the systematic continuous improvement of industrial DevOps processes</a:t>
            </a:r>
          </a:p>
          <a:p>
            <a:pPr marL="312737" lvl="1" indent="0">
              <a:spcBef>
                <a:spcPts val="0"/>
              </a:spcBef>
              <a:buNone/>
            </a:pPr>
            <a:endParaRPr lang="en-CA" sz="700" dirty="0"/>
          </a:p>
          <a:p>
            <a:pPr marL="312737" lvl="1" indent="0">
              <a:spcBef>
                <a:spcPts val="0"/>
              </a:spcBef>
              <a:buNone/>
            </a:pPr>
            <a:endParaRPr lang="en-CA" sz="700" dirty="0"/>
          </a:p>
          <a:p>
            <a:pPr marL="457200" lvl="1" indent="0">
              <a:lnSpc>
                <a:spcPct val="80000"/>
              </a:lnSpc>
              <a:buNone/>
              <a:defRPr/>
            </a:pPr>
            <a:endParaRPr lang="en-US" dirty="0">
              <a:solidFill>
                <a:srgbClr val="595959"/>
              </a:solidFill>
            </a:endParaRPr>
          </a:p>
        </p:txBody>
      </p:sp>
      <p:sp>
        <p:nvSpPr>
          <p:cNvPr id="3" name="Footer Placeholder 2">
            <a:extLst>
              <a:ext uri="{FF2B5EF4-FFF2-40B4-BE49-F238E27FC236}">
                <a16:creationId xmlns:a16="http://schemas.microsoft.com/office/drawing/2014/main" id="{B0571497-DD2B-522E-5745-0383D076ED76}"/>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195885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6"/>
            <a:ext cx="8294398" cy="754178"/>
          </a:xfrm>
        </p:spPr>
        <p:txBody>
          <a:bodyPr>
            <a:normAutofit/>
          </a:bodyPr>
          <a:lstStyle/>
          <a:p>
            <a:r>
              <a:rPr lang="en-US" sz="3200" dirty="0">
                <a:solidFill>
                  <a:schemeClr val="tx1">
                    <a:lumMod val="65000"/>
                    <a:lumOff val="35000"/>
                  </a:schemeClr>
                </a:solidFill>
              </a:rPr>
              <a:t>DevOps – Software Delivery Process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24</a:t>
            </a:fld>
            <a:endParaRPr lang="fr-CA" dirty="0"/>
          </a:p>
        </p:txBody>
      </p:sp>
      <p:sp>
        <p:nvSpPr>
          <p:cNvPr id="4" name="Footer Placeholder 3">
            <a:extLst>
              <a:ext uri="{FF2B5EF4-FFF2-40B4-BE49-F238E27FC236}">
                <a16:creationId xmlns:a16="http://schemas.microsoft.com/office/drawing/2014/main" id="{BC6DEE68-95F4-14EE-F5C5-8F4AD6C5DBF2}"/>
              </a:ext>
            </a:extLst>
          </p:cNvPr>
          <p:cNvSpPr>
            <a:spLocks noGrp="1"/>
          </p:cNvSpPr>
          <p:nvPr>
            <p:ph type="ftr" sz="quarter" idx="3"/>
          </p:nvPr>
        </p:nvSpPr>
        <p:spPr/>
        <p:txBody>
          <a:bodyPr/>
          <a:lstStyle/>
          <a:p>
            <a:pPr algn="ctr"/>
            <a:r>
              <a:rPr lang="fr-FR"/>
              <a:t>MODELSWARD 2024 -- F. Bordeleau</a:t>
            </a:r>
            <a:endParaRPr lang="fr-CA" dirty="0"/>
          </a:p>
        </p:txBody>
      </p:sp>
      <p:pic>
        <p:nvPicPr>
          <p:cNvPr id="5" name="Picture 4" descr="A diagram of product production&#10;&#10;Description automatically generated with medium confidence">
            <a:extLst>
              <a:ext uri="{FF2B5EF4-FFF2-40B4-BE49-F238E27FC236}">
                <a16:creationId xmlns:a16="http://schemas.microsoft.com/office/drawing/2014/main" id="{7706AAE3-CD79-8456-0014-73A03F4B0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81263"/>
            <a:ext cx="7772400" cy="3779729"/>
          </a:xfrm>
          <a:prstGeom prst="rect">
            <a:avLst/>
          </a:prstGeom>
        </p:spPr>
      </p:pic>
    </p:spTree>
    <p:extLst>
      <p:ext uri="{BB962C8B-B14F-4D97-AF65-F5344CB8AC3E}">
        <p14:creationId xmlns:p14="http://schemas.microsoft.com/office/powerpoint/2010/main" val="227093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743943"/>
          </a:xfrm>
        </p:spPr>
        <p:txBody>
          <a:bodyPr>
            <a:normAutofit/>
          </a:bodyPr>
          <a:lstStyle/>
          <a:p>
            <a:r>
              <a:rPr lang="en-US" sz="3200" dirty="0">
                <a:solidFill>
                  <a:schemeClr val="tx1">
                    <a:lumMod val="65000"/>
                    <a:lumOff val="35000"/>
                  </a:schemeClr>
                </a:solidFill>
              </a:rPr>
              <a:t>DevOps – Software Delivery Process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25</a:t>
            </a:fld>
            <a:endParaRPr lang="fr-CA" dirty="0"/>
          </a:p>
        </p:txBody>
      </p:sp>
      <p:sp>
        <p:nvSpPr>
          <p:cNvPr id="4" name="Footer Placeholder 3">
            <a:extLst>
              <a:ext uri="{FF2B5EF4-FFF2-40B4-BE49-F238E27FC236}">
                <a16:creationId xmlns:a16="http://schemas.microsoft.com/office/drawing/2014/main" id="{BC6DEE68-95F4-14EE-F5C5-8F4AD6C5DBF2}"/>
              </a:ext>
            </a:extLst>
          </p:cNvPr>
          <p:cNvSpPr>
            <a:spLocks noGrp="1"/>
          </p:cNvSpPr>
          <p:nvPr>
            <p:ph type="ftr" sz="quarter" idx="3"/>
          </p:nvPr>
        </p:nvSpPr>
        <p:spPr/>
        <p:txBody>
          <a:bodyPr/>
          <a:lstStyle/>
          <a:p>
            <a:pPr algn="ctr"/>
            <a:r>
              <a:rPr lang="fr-FR"/>
              <a:t>MODELSWARD 2024 -- F. Bordeleau</a:t>
            </a:r>
            <a:endParaRPr lang="fr-CA" dirty="0"/>
          </a:p>
        </p:txBody>
      </p:sp>
      <p:pic>
        <p:nvPicPr>
          <p:cNvPr id="6" name="Picture 5" descr="A diagram of product testing&#10;&#10;Description automatically generated">
            <a:extLst>
              <a:ext uri="{FF2B5EF4-FFF2-40B4-BE49-F238E27FC236}">
                <a16:creationId xmlns:a16="http://schemas.microsoft.com/office/drawing/2014/main" id="{33032F0E-912B-9747-FC50-ACE0331CD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657" y="1101945"/>
            <a:ext cx="5650687" cy="3714595"/>
          </a:xfrm>
          <a:prstGeom prst="rect">
            <a:avLst/>
          </a:prstGeom>
        </p:spPr>
      </p:pic>
    </p:spTree>
    <p:extLst>
      <p:ext uri="{BB962C8B-B14F-4D97-AF65-F5344CB8AC3E}">
        <p14:creationId xmlns:p14="http://schemas.microsoft.com/office/powerpoint/2010/main" val="3585654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DevOps process data</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26</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343758" y="1087821"/>
            <a:ext cx="3447689" cy="2670678"/>
          </a:xfrm>
        </p:spPr>
        <p:txBody>
          <a:bodyPr>
            <a:noAutofit/>
          </a:bodyPr>
          <a:lstStyle/>
          <a:p>
            <a:pPr marL="0" lvl="1" indent="0" algn="just">
              <a:buNone/>
              <a:defRPr/>
            </a:pPr>
            <a:r>
              <a:rPr lang="en-US" sz="1600" dirty="0">
                <a:solidFill>
                  <a:schemeClr val="tx1">
                    <a:lumMod val="65000"/>
                    <a:lumOff val="35000"/>
                  </a:schemeClr>
                </a:solidFill>
              </a:rPr>
              <a:t>What is different in DevOps processes?</a:t>
            </a:r>
            <a:endParaRPr lang="en-US" dirty="0">
              <a:solidFill>
                <a:srgbClr val="595959"/>
              </a:solidFill>
            </a:endParaRPr>
          </a:p>
          <a:p>
            <a:pPr marL="182563" lvl="1" indent="-182563" algn="just">
              <a:buFont typeface="Arial" panose="020B0604020202020204" pitchFamily="34" charset="0"/>
              <a:buChar char="•"/>
              <a:defRPr/>
            </a:pPr>
            <a:r>
              <a:rPr lang="en-US" dirty="0">
                <a:solidFill>
                  <a:srgbClr val="595959"/>
                </a:solidFill>
              </a:rPr>
              <a:t>Process automation </a:t>
            </a:r>
          </a:p>
          <a:p>
            <a:pPr marL="182563" lvl="1" indent="-182563" algn="just">
              <a:buFont typeface="Arial" panose="020B0604020202020204" pitchFamily="34" charset="0"/>
              <a:buChar char="•"/>
              <a:defRPr/>
            </a:pPr>
            <a:r>
              <a:rPr lang="en-US" dirty="0">
                <a:solidFill>
                  <a:srgbClr val="595959"/>
                </a:solidFill>
              </a:rPr>
              <a:t>Tool APIs can be used to extract data</a:t>
            </a:r>
          </a:p>
          <a:p>
            <a:pPr marL="360363" lvl="2" indent="-177800" algn="just">
              <a:defRPr/>
            </a:pPr>
            <a:endParaRPr lang="en-US" sz="1400" dirty="0">
              <a:solidFill>
                <a:srgbClr val="595959"/>
              </a:solidFill>
            </a:endParaRPr>
          </a:p>
          <a:p>
            <a:pPr marL="182563" marR="0" lvl="1" indent="-182563" algn="just"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95959"/>
                </a:solidFill>
                <a:effectLst/>
                <a:uLnTx/>
                <a:uFillTx/>
                <a:latin typeface="Calibri"/>
                <a:ea typeface="+mn-ea"/>
                <a:cs typeface="+mn-cs"/>
              </a:rPr>
              <a:t>We can now build telemetry at the process level </a:t>
            </a:r>
          </a:p>
          <a:p>
            <a:pPr marL="360363" lvl="2" indent="-177800" algn="just">
              <a:defRPr/>
            </a:pPr>
            <a:endParaRPr lang="en-US" sz="1400" dirty="0">
              <a:solidFill>
                <a:srgbClr val="595959"/>
              </a:solidFill>
            </a:endParaRPr>
          </a:p>
        </p:txBody>
      </p:sp>
      <p:pic>
        <p:nvPicPr>
          <p:cNvPr id="4" name="Picture 3" descr="Graphical user interface, application&#10;&#10;Description automatically generated">
            <a:extLst>
              <a:ext uri="{FF2B5EF4-FFF2-40B4-BE49-F238E27FC236}">
                <a16:creationId xmlns:a16="http://schemas.microsoft.com/office/drawing/2014/main" id="{A17B1945-4625-9819-4FF0-9E000C64C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451" y="816123"/>
            <a:ext cx="4895350" cy="2753635"/>
          </a:xfrm>
          <a:prstGeom prst="rect">
            <a:avLst/>
          </a:prstGeom>
        </p:spPr>
      </p:pic>
      <p:sp>
        <p:nvSpPr>
          <p:cNvPr id="6" name="TextBox 5">
            <a:extLst>
              <a:ext uri="{FF2B5EF4-FFF2-40B4-BE49-F238E27FC236}">
                <a16:creationId xmlns:a16="http://schemas.microsoft.com/office/drawing/2014/main" id="{FDE0AEC5-55E1-2936-5B7B-6B653C939FAE}"/>
              </a:ext>
            </a:extLst>
          </p:cNvPr>
          <p:cNvSpPr txBox="1"/>
          <p:nvPr/>
        </p:nvSpPr>
        <p:spPr>
          <a:xfrm>
            <a:off x="6924777" y="3512278"/>
            <a:ext cx="1762021" cy="246221"/>
          </a:xfrm>
          <a:prstGeom prst="rect">
            <a:avLst/>
          </a:prstGeom>
          <a:noFill/>
        </p:spPr>
        <p:txBody>
          <a:bodyPr wrap="none" rtlCol="0">
            <a:spAutoFit/>
          </a:bodyPr>
          <a:lstStyle/>
          <a:p>
            <a:r>
              <a:rPr lang="en-US" sz="1000" dirty="0">
                <a:latin typeface="+mn-lt"/>
                <a:hlinkClick r:id="rId4"/>
              </a:rPr>
              <a:t>https://</a:t>
            </a:r>
            <a:r>
              <a:rPr lang="en-US" sz="1000" dirty="0" err="1">
                <a:latin typeface="+mn-lt"/>
                <a:hlinkClick r:id="rId4"/>
              </a:rPr>
              <a:t>devopedia.org</a:t>
            </a:r>
            <a:r>
              <a:rPr lang="en-US" sz="1000" dirty="0">
                <a:latin typeface="+mn-lt"/>
                <a:hlinkClick r:id="rId4"/>
              </a:rPr>
              <a:t>/</a:t>
            </a:r>
            <a:r>
              <a:rPr lang="en-US" sz="1000" dirty="0" err="1">
                <a:latin typeface="+mn-lt"/>
                <a:hlinkClick r:id="rId4"/>
              </a:rPr>
              <a:t>devops</a:t>
            </a:r>
            <a:endParaRPr lang="en-US" sz="1000" dirty="0">
              <a:latin typeface="+mn-lt"/>
            </a:endParaRPr>
          </a:p>
        </p:txBody>
      </p:sp>
      <p:sp>
        <p:nvSpPr>
          <p:cNvPr id="3" name="Footer Placeholder 2">
            <a:extLst>
              <a:ext uri="{FF2B5EF4-FFF2-40B4-BE49-F238E27FC236}">
                <a16:creationId xmlns:a16="http://schemas.microsoft.com/office/drawing/2014/main" id="{BD06E248-CBE3-5660-F570-9B1D9FF890C7}"/>
              </a:ext>
            </a:extLst>
          </p:cNvPr>
          <p:cNvSpPr>
            <a:spLocks noGrp="1"/>
          </p:cNvSpPr>
          <p:nvPr>
            <p:ph type="ftr" sz="quarter" idx="3"/>
          </p:nvPr>
        </p:nvSpPr>
        <p:spPr/>
        <p:txBody>
          <a:bodyPr/>
          <a:lstStyle/>
          <a:p>
            <a:pPr algn="ctr"/>
            <a:r>
              <a:rPr lang="fr-FR" dirty="0"/>
              <a:t>MODELSWARD 2024 -- F. Bordeleau</a:t>
            </a:r>
            <a:endParaRPr lang="fr-CA" dirty="0"/>
          </a:p>
        </p:txBody>
      </p:sp>
      <p:sp>
        <p:nvSpPr>
          <p:cNvPr id="7" name="TextBox 6">
            <a:extLst>
              <a:ext uri="{FF2B5EF4-FFF2-40B4-BE49-F238E27FC236}">
                <a16:creationId xmlns:a16="http://schemas.microsoft.com/office/drawing/2014/main" id="{2C31EC19-440E-B1E1-70E6-A6DF4B27BA12}"/>
              </a:ext>
            </a:extLst>
          </p:cNvPr>
          <p:cNvSpPr txBox="1"/>
          <p:nvPr/>
        </p:nvSpPr>
        <p:spPr>
          <a:xfrm>
            <a:off x="316156" y="3918502"/>
            <a:ext cx="8511689" cy="830997"/>
          </a:xfrm>
          <a:prstGeom prst="rect">
            <a:avLst/>
          </a:prstGeom>
          <a:noFill/>
        </p:spPr>
        <p:txBody>
          <a:bodyPr wrap="square" rtlCol="0">
            <a:spAutoFit/>
          </a:bodyPr>
          <a:lstStyle/>
          <a:p>
            <a:pPr algn="ctr"/>
            <a:r>
              <a:rPr lang="en-CA" sz="1600" dirty="0">
                <a:solidFill>
                  <a:schemeClr val="tx1">
                    <a:lumMod val="65000"/>
                    <a:lumOff val="35000"/>
                  </a:schemeClr>
                </a:solidFill>
              </a:rPr>
              <a:t>Can now </a:t>
            </a:r>
            <a:r>
              <a:rPr lang="en-CA" sz="1600" b="1" dirty="0">
                <a:solidFill>
                  <a:schemeClr val="tx1">
                    <a:lumMod val="65000"/>
                    <a:lumOff val="35000"/>
                  </a:schemeClr>
                </a:solidFill>
              </a:rPr>
              <a:t>analyze DevOps processes using metrics </a:t>
            </a:r>
            <a:r>
              <a:rPr lang="en-CA" sz="1600" dirty="0">
                <a:solidFill>
                  <a:schemeClr val="tx1">
                    <a:lumMod val="65000"/>
                    <a:lumOff val="35000"/>
                  </a:schemeClr>
                </a:solidFill>
              </a:rPr>
              <a:t>calculated from actual process data, as opposed to using assessments made by managers and team members</a:t>
            </a:r>
          </a:p>
          <a:p>
            <a:pPr algn="ctr"/>
            <a:endParaRPr lang="en-CA" sz="1600" dirty="0">
              <a:solidFill>
                <a:schemeClr val="tx1">
                  <a:lumMod val="65000"/>
                  <a:lumOff val="35000"/>
                </a:schemeClr>
              </a:solidFill>
            </a:endParaRPr>
          </a:p>
        </p:txBody>
      </p:sp>
    </p:spTree>
    <p:extLst>
      <p:ext uri="{BB962C8B-B14F-4D97-AF65-F5344CB8AC3E}">
        <p14:creationId xmlns:p14="http://schemas.microsoft.com/office/powerpoint/2010/main" val="4140373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DevOps </a:t>
            </a:r>
            <a:r>
              <a:rPr lang="en-US" dirty="0">
                <a:solidFill>
                  <a:schemeClr val="tx1">
                    <a:lumMod val="65000"/>
                    <a:lumOff val="35000"/>
                  </a:schemeClr>
                </a:solidFill>
              </a:rPr>
              <a:t>p</a:t>
            </a:r>
            <a:r>
              <a:rPr lang="en-US" sz="3200" dirty="0">
                <a:solidFill>
                  <a:schemeClr val="tx1">
                    <a:lumMod val="65000"/>
                    <a:lumOff val="35000"/>
                  </a:schemeClr>
                </a:solidFill>
              </a:rPr>
              <a:t>rocess dashboards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27</a:t>
            </a:fld>
            <a:endParaRPr lang="fr-CA" dirty="0"/>
          </a:p>
        </p:txBody>
      </p:sp>
      <p:pic>
        <p:nvPicPr>
          <p:cNvPr id="10" name="Picture 9" descr="Application&#10;&#10;Description automatically generated with medium confidence">
            <a:extLst>
              <a:ext uri="{FF2B5EF4-FFF2-40B4-BE49-F238E27FC236}">
                <a16:creationId xmlns:a16="http://schemas.microsoft.com/office/drawing/2014/main" id="{D80E7BB6-B085-45CD-E307-1718EE77B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81" y="2893480"/>
            <a:ext cx="3987976" cy="1728891"/>
          </a:xfrm>
          <a:prstGeom prst="rect">
            <a:avLst/>
          </a:prstGeom>
        </p:spPr>
      </p:pic>
      <p:sp>
        <p:nvSpPr>
          <p:cNvPr id="13" name="TextBox 12">
            <a:extLst>
              <a:ext uri="{FF2B5EF4-FFF2-40B4-BE49-F238E27FC236}">
                <a16:creationId xmlns:a16="http://schemas.microsoft.com/office/drawing/2014/main" id="{2EED1220-4940-66E9-EB4B-F9446DCA2739}"/>
              </a:ext>
            </a:extLst>
          </p:cNvPr>
          <p:cNvSpPr txBox="1"/>
          <p:nvPr/>
        </p:nvSpPr>
        <p:spPr>
          <a:xfrm>
            <a:off x="2334368" y="4561318"/>
            <a:ext cx="2018501" cy="184666"/>
          </a:xfrm>
          <a:prstGeom prst="rect">
            <a:avLst/>
          </a:prstGeom>
          <a:noFill/>
        </p:spPr>
        <p:txBody>
          <a:bodyPr wrap="none" rtlCol="0">
            <a:spAutoFit/>
          </a:bodyPr>
          <a:lstStyle/>
          <a:p>
            <a:r>
              <a:rPr lang="en-US" sz="600" dirty="0">
                <a:latin typeface="+mn-lt"/>
                <a:hlinkClick r:id="rId4"/>
              </a:rPr>
              <a:t>https://never-stop-</a:t>
            </a:r>
            <a:r>
              <a:rPr lang="en-US" sz="600" dirty="0" err="1">
                <a:latin typeface="+mn-lt"/>
                <a:hlinkClick r:id="rId4"/>
              </a:rPr>
              <a:t>learning.de</a:t>
            </a:r>
            <a:r>
              <a:rPr lang="en-US" sz="600" dirty="0">
                <a:latin typeface="+mn-lt"/>
                <a:hlinkClick r:id="rId4"/>
              </a:rPr>
              <a:t>/build-pipelines-</a:t>
            </a:r>
            <a:r>
              <a:rPr lang="en-US" sz="600" dirty="0" err="1">
                <a:latin typeface="+mn-lt"/>
                <a:hlinkClick r:id="rId4"/>
              </a:rPr>
              <a:t>telemetrie</a:t>
            </a:r>
            <a:r>
              <a:rPr lang="en-US" sz="600" dirty="0">
                <a:latin typeface="+mn-lt"/>
                <a:hlinkClick r:id="rId4"/>
              </a:rPr>
              <a:t>/</a:t>
            </a:r>
            <a:endParaRPr lang="en-US" sz="600" dirty="0">
              <a:latin typeface="+mn-lt"/>
            </a:endParaRPr>
          </a:p>
        </p:txBody>
      </p:sp>
      <p:pic>
        <p:nvPicPr>
          <p:cNvPr id="15" name="Picture 14" descr="A picture containing calendar&#10;&#10;Description automatically generated">
            <a:extLst>
              <a:ext uri="{FF2B5EF4-FFF2-40B4-BE49-F238E27FC236}">
                <a16:creationId xmlns:a16="http://schemas.microsoft.com/office/drawing/2014/main" id="{13FA74E6-3AB6-40DF-A093-D5F7FABAB2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411" y="791546"/>
            <a:ext cx="3598814" cy="1950692"/>
          </a:xfrm>
          <a:prstGeom prst="rect">
            <a:avLst/>
          </a:prstGeom>
        </p:spPr>
      </p:pic>
      <p:sp>
        <p:nvSpPr>
          <p:cNvPr id="16" name="TextBox 15">
            <a:extLst>
              <a:ext uri="{FF2B5EF4-FFF2-40B4-BE49-F238E27FC236}">
                <a16:creationId xmlns:a16="http://schemas.microsoft.com/office/drawing/2014/main" id="{06424EFA-63CC-B66F-2C19-1545B8241518}"/>
              </a:ext>
            </a:extLst>
          </p:cNvPr>
          <p:cNvSpPr txBox="1"/>
          <p:nvPr/>
        </p:nvSpPr>
        <p:spPr>
          <a:xfrm>
            <a:off x="5197365" y="2757276"/>
            <a:ext cx="2584362" cy="276999"/>
          </a:xfrm>
          <a:prstGeom prst="rect">
            <a:avLst/>
          </a:prstGeom>
          <a:noFill/>
        </p:spPr>
        <p:txBody>
          <a:bodyPr wrap="none" rtlCol="0">
            <a:spAutoFit/>
          </a:bodyPr>
          <a:lstStyle/>
          <a:p>
            <a:r>
              <a:rPr lang="en-CA" sz="600" b="0" i="0" dirty="0">
                <a:solidFill>
                  <a:srgbClr val="1D252C"/>
                </a:solidFill>
                <a:effectLst/>
                <a:latin typeface="+mn-lt"/>
              </a:rPr>
              <a:t>Dashboards for DevOps: Examples of What to Measure</a:t>
            </a:r>
          </a:p>
          <a:p>
            <a:r>
              <a:rPr lang="en-CA" sz="600" b="0" i="0" dirty="0">
                <a:solidFill>
                  <a:srgbClr val="1D252C"/>
                </a:solidFill>
                <a:effectLst/>
                <a:latin typeface="+mn-lt"/>
                <a:hlinkClick r:id="rId6"/>
              </a:rPr>
              <a:t>https://</a:t>
            </a:r>
            <a:r>
              <a:rPr lang="en-CA" sz="600" b="0" i="0" dirty="0" err="1">
                <a:solidFill>
                  <a:srgbClr val="1D252C"/>
                </a:solidFill>
                <a:effectLst/>
                <a:latin typeface="+mn-lt"/>
                <a:hlinkClick r:id="rId6"/>
              </a:rPr>
              <a:t>newrelic.com</a:t>
            </a:r>
            <a:r>
              <a:rPr lang="en-CA" sz="600" b="0" i="0" dirty="0">
                <a:solidFill>
                  <a:srgbClr val="1D252C"/>
                </a:solidFill>
                <a:effectLst/>
                <a:latin typeface="+mn-lt"/>
                <a:hlinkClick r:id="rId6"/>
              </a:rPr>
              <a:t>/blog/best-practices/dashboards-</a:t>
            </a:r>
            <a:r>
              <a:rPr lang="en-CA" sz="600" b="0" i="0" dirty="0" err="1">
                <a:solidFill>
                  <a:srgbClr val="1D252C"/>
                </a:solidFill>
                <a:effectLst/>
                <a:latin typeface="+mn-lt"/>
                <a:hlinkClick r:id="rId6"/>
              </a:rPr>
              <a:t>devops</a:t>
            </a:r>
            <a:r>
              <a:rPr lang="en-CA" sz="600" b="0" i="0" dirty="0">
                <a:solidFill>
                  <a:srgbClr val="1D252C"/>
                </a:solidFill>
                <a:effectLst/>
                <a:latin typeface="+mn-lt"/>
                <a:hlinkClick r:id="rId6"/>
              </a:rPr>
              <a:t>-measurement</a:t>
            </a:r>
            <a:endParaRPr lang="en-CA" sz="600" b="0" i="0" dirty="0">
              <a:solidFill>
                <a:srgbClr val="1D252C"/>
              </a:solidFill>
              <a:effectLst/>
              <a:latin typeface="+mn-lt"/>
            </a:endParaRPr>
          </a:p>
        </p:txBody>
      </p:sp>
      <p:sp>
        <p:nvSpPr>
          <p:cNvPr id="3" name="Footer Placeholder 2">
            <a:extLst>
              <a:ext uri="{FF2B5EF4-FFF2-40B4-BE49-F238E27FC236}">
                <a16:creationId xmlns:a16="http://schemas.microsoft.com/office/drawing/2014/main" id="{2EA34528-81BB-772C-FAD2-162D088269BD}"/>
              </a:ext>
            </a:extLst>
          </p:cNvPr>
          <p:cNvSpPr>
            <a:spLocks noGrp="1"/>
          </p:cNvSpPr>
          <p:nvPr>
            <p:ph type="ftr" sz="quarter" idx="3"/>
          </p:nvPr>
        </p:nvSpPr>
        <p:spPr/>
        <p:txBody>
          <a:bodyPr/>
          <a:lstStyle/>
          <a:p>
            <a:pPr algn="ctr"/>
            <a:r>
              <a:rPr lang="fr-FR"/>
              <a:t>MODELSWARD 2024 -- F. Bordeleau</a:t>
            </a:r>
            <a:endParaRPr lang="fr-CA" dirty="0"/>
          </a:p>
        </p:txBody>
      </p:sp>
      <p:pic>
        <p:nvPicPr>
          <p:cNvPr id="4098" name="Picture 2">
            <a:extLst>
              <a:ext uri="{FF2B5EF4-FFF2-40B4-BE49-F238E27FC236}">
                <a16:creationId xmlns:a16="http://schemas.microsoft.com/office/drawing/2014/main" id="{F631CEF3-33C1-0C58-5581-F7E9F2F375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53" y="971422"/>
            <a:ext cx="3247916" cy="17564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6D930C-1C0A-530B-DD4F-C82E6309E5FD}"/>
              </a:ext>
            </a:extLst>
          </p:cNvPr>
          <p:cNvSpPr txBox="1"/>
          <p:nvPr/>
        </p:nvSpPr>
        <p:spPr>
          <a:xfrm>
            <a:off x="637888" y="2658618"/>
            <a:ext cx="3714981" cy="276999"/>
          </a:xfrm>
          <a:prstGeom prst="rect">
            <a:avLst/>
          </a:prstGeom>
          <a:noFill/>
        </p:spPr>
        <p:txBody>
          <a:bodyPr wrap="square" rtlCol="0">
            <a:spAutoFit/>
          </a:bodyPr>
          <a:lstStyle/>
          <a:p>
            <a:r>
              <a:rPr lang="en-US" sz="600" dirty="0">
                <a:latin typeface="+mn-lt"/>
                <a:hlinkClick r:id="rId8"/>
              </a:rPr>
              <a:t>https://blog.gruntwork.io/how-to-build-an-end-to-end-production-grade-architecture-on-aws-part-2-4f6e5dc30100</a:t>
            </a:r>
            <a:endParaRPr lang="en-US" sz="600" dirty="0">
              <a:latin typeface="+mn-lt"/>
            </a:endParaRPr>
          </a:p>
        </p:txBody>
      </p:sp>
    </p:spTree>
    <p:extLst>
      <p:ext uri="{BB962C8B-B14F-4D97-AF65-F5344CB8AC3E}">
        <p14:creationId xmlns:p14="http://schemas.microsoft.com/office/powerpoint/2010/main" val="3092776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What is the role of models in DevOps?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28</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sp>
        <p:nvSpPr>
          <p:cNvPr id="6" name="Content Placeholder 5">
            <a:extLst>
              <a:ext uri="{FF2B5EF4-FFF2-40B4-BE49-F238E27FC236}">
                <a16:creationId xmlns:a16="http://schemas.microsoft.com/office/drawing/2014/main" id="{83FEF4E8-0712-B919-CEB7-16684589F5FB}"/>
              </a:ext>
            </a:extLst>
          </p:cNvPr>
          <p:cNvSpPr>
            <a:spLocks noGrp="1"/>
          </p:cNvSpPr>
          <p:nvPr>
            <p:ph idx="1"/>
          </p:nvPr>
        </p:nvSpPr>
        <p:spPr>
          <a:xfrm>
            <a:off x="331785" y="1106906"/>
            <a:ext cx="8355013" cy="3360152"/>
          </a:xfrm>
        </p:spPr>
        <p:txBody>
          <a:bodyPr/>
          <a:lstStyle/>
          <a:p>
            <a:r>
              <a:rPr lang="en-CA" dirty="0"/>
              <a:t>Analysis</a:t>
            </a:r>
          </a:p>
          <a:p>
            <a:pPr lvl="1"/>
            <a:r>
              <a:rPr lang="en-CA" dirty="0"/>
              <a:t>Different aspects of DevOps processes</a:t>
            </a:r>
          </a:p>
          <a:p>
            <a:pPr lvl="1"/>
            <a:r>
              <a:rPr lang="en-CA" dirty="0"/>
              <a:t>E.g. identification of process bottlenecks/constraints</a:t>
            </a:r>
          </a:p>
          <a:p>
            <a:r>
              <a:rPr lang="en-CA" dirty="0"/>
              <a:t>Monitoring of different aspects of DevOps processes</a:t>
            </a:r>
          </a:p>
          <a:p>
            <a:r>
              <a:rPr lang="en-CA" dirty="0"/>
              <a:t>Automatic generation of different types of artefacts</a:t>
            </a:r>
          </a:p>
          <a:p>
            <a:pPr lvl="1"/>
            <a:r>
              <a:rPr lang="en-CA" dirty="0"/>
              <a:t>Different types of artefacts, e.g. test cases, configuration files, documentation</a:t>
            </a:r>
          </a:p>
          <a:p>
            <a:r>
              <a:rPr lang="en-CA" dirty="0"/>
              <a:t>Automated diagnosis and resolution of process issues</a:t>
            </a:r>
          </a:p>
          <a:p>
            <a:pPr lvl="1"/>
            <a:r>
              <a:rPr lang="en-CA" dirty="0"/>
              <a:t>E.g. Deployment (CD) pipeline failures</a:t>
            </a:r>
          </a:p>
        </p:txBody>
      </p:sp>
    </p:spTree>
    <p:extLst>
      <p:ext uri="{BB962C8B-B14F-4D97-AF65-F5344CB8AC3E}">
        <p14:creationId xmlns:p14="http://schemas.microsoft.com/office/powerpoint/2010/main" val="116036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What type of models?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29</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pic>
        <p:nvPicPr>
          <p:cNvPr id="4" name="Picture 3" descr="A graphic of a robot&#10;&#10;Description automatically generated">
            <a:extLst>
              <a:ext uri="{FF2B5EF4-FFF2-40B4-BE49-F238E27FC236}">
                <a16:creationId xmlns:a16="http://schemas.microsoft.com/office/drawing/2014/main" id="{C573DAF4-7453-91DA-BC31-3233BC1E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271" y="2095216"/>
            <a:ext cx="1694527" cy="1087532"/>
          </a:xfrm>
          <a:prstGeom prst="rect">
            <a:avLst/>
          </a:prstGeom>
        </p:spPr>
      </p:pic>
      <p:pic>
        <p:nvPicPr>
          <p:cNvPr id="5" name="Picture 4" descr="A diagram of a process&#10;&#10;Description automatically generated">
            <a:extLst>
              <a:ext uri="{FF2B5EF4-FFF2-40B4-BE49-F238E27FC236}">
                <a16:creationId xmlns:a16="http://schemas.microsoft.com/office/drawing/2014/main" id="{5CCA6C21-4636-2492-DD82-4E618FB0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71" y="1033361"/>
            <a:ext cx="2440863" cy="1911319"/>
          </a:xfrm>
          <a:prstGeom prst="rect">
            <a:avLst/>
          </a:prstGeom>
        </p:spPr>
      </p:pic>
      <p:pic>
        <p:nvPicPr>
          <p:cNvPr id="7" name="Picture 6" descr="Diagram&#10;&#10;Description automatically generated">
            <a:extLst>
              <a:ext uri="{FF2B5EF4-FFF2-40B4-BE49-F238E27FC236}">
                <a16:creationId xmlns:a16="http://schemas.microsoft.com/office/drawing/2014/main" id="{055EA698-3C1F-CC12-6C62-E62150885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102" y="3423169"/>
            <a:ext cx="1694527" cy="1124093"/>
          </a:xfrm>
          <a:prstGeom prst="rect">
            <a:avLst/>
          </a:prstGeom>
        </p:spPr>
      </p:pic>
      <p:pic>
        <p:nvPicPr>
          <p:cNvPr id="8" name="Picture 7" descr="Diagram&#10;&#10;Description automatically generated">
            <a:extLst>
              <a:ext uri="{FF2B5EF4-FFF2-40B4-BE49-F238E27FC236}">
                <a16:creationId xmlns:a16="http://schemas.microsoft.com/office/drawing/2014/main" id="{D3BD245D-DC74-1890-07BE-9F9B6736C1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400" y="3232342"/>
            <a:ext cx="1071311" cy="959895"/>
          </a:xfrm>
          <a:prstGeom prst="rect">
            <a:avLst/>
          </a:prstGeom>
        </p:spPr>
      </p:pic>
      <p:pic>
        <p:nvPicPr>
          <p:cNvPr id="11" name="Picture 10" descr="A graph with blue dots and a pink line&#10;&#10;Description automatically generated">
            <a:extLst>
              <a:ext uri="{FF2B5EF4-FFF2-40B4-BE49-F238E27FC236}">
                <a16:creationId xmlns:a16="http://schemas.microsoft.com/office/drawing/2014/main" id="{12D13986-2C9D-F951-CF05-9EAB971226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9720" y="3417578"/>
            <a:ext cx="1694527" cy="1129684"/>
          </a:xfrm>
          <a:prstGeom prst="rect">
            <a:avLst/>
          </a:prstGeom>
        </p:spPr>
      </p:pic>
      <p:pic>
        <p:nvPicPr>
          <p:cNvPr id="12" name="Picture 11" descr="Chart, scatter chart, bubble chart&#10;&#10;Description automatically generated">
            <a:extLst>
              <a:ext uri="{FF2B5EF4-FFF2-40B4-BE49-F238E27FC236}">
                <a16:creationId xmlns:a16="http://schemas.microsoft.com/office/drawing/2014/main" id="{582C1C12-5766-610C-3D9F-AB159FC06AA2}"/>
              </a:ext>
            </a:extLst>
          </p:cNvPr>
          <p:cNvPicPr>
            <a:picLocks noChangeAspect="1"/>
          </p:cNvPicPr>
          <p:nvPr/>
        </p:nvPicPr>
        <p:blipFill>
          <a:blip r:embed="rId8"/>
          <a:stretch>
            <a:fillRect/>
          </a:stretch>
        </p:blipFill>
        <p:spPr>
          <a:xfrm>
            <a:off x="3835861" y="2196361"/>
            <a:ext cx="1771437" cy="986387"/>
          </a:xfrm>
          <a:prstGeom prst="rect">
            <a:avLst/>
          </a:prstGeom>
        </p:spPr>
      </p:pic>
      <p:graphicFrame>
        <p:nvGraphicFramePr>
          <p:cNvPr id="15" name="Chart 14">
            <a:extLst>
              <a:ext uri="{FF2B5EF4-FFF2-40B4-BE49-F238E27FC236}">
                <a16:creationId xmlns:a16="http://schemas.microsoft.com/office/drawing/2014/main" id="{6A1A2335-0BD2-C9DA-E6D3-E176EB1CAC92}"/>
              </a:ext>
            </a:extLst>
          </p:cNvPr>
          <p:cNvGraphicFramePr/>
          <p:nvPr>
            <p:extLst>
              <p:ext uri="{D42A27DB-BD31-4B8C-83A1-F6EECF244321}">
                <p14:modId xmlns:p14="http://schemas.microsoft.com/office/powerpoint/2010/main" val="1014368798"/>
              </p:ext>
            </p:extLst>
          </p:nvPr>
        </p:nvGraphicFramePr>
        <p:xfrm>
          <a:off x="5100374" y="960938"/>
          <a:ext cx="1694527" cy="121742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297D8979-AD65-9D40-22EB-B17F98C170D4}"/>
              </a:ext>
            </a:extLst>
          </p:cNvPr>
          <p:cNvSpPr txBox="1"/>
          <p:nvPr/>
        </p:nvSpPr>
        <p:spPr>
          <a:xfrm>
            <a:off x="7339236" y="3190017"/>
            <a:ext cx="1000595" cy="253916"/>
          </a:xfrm>
          <a:prstGeom prst="rect">
            <a:avLst/>
          </a:prstGeom>
          <a:noFill/>
        </p:spPr>
        <p:txBody>
          <a:bodyPr wrap="none" rtlCol="0">
            <a:spAutoFit/>
          </a:bodyPr>
          <a:lstStyle/>
          <a:p>
            <a:r>
              <a:rPr lang="en-CA" sz="1000" dirty="0">
                <a:solidFill>
                  <a:schemeClr val="tx1">
                    <a:lumMod val="65000"/>
                    <a:lumOff val="35000"/>
                  </a:schemeClr>
                </a:solidFill>
              </a:rPr>
              <a:t>ML/AI models</a:t>
            </a:r>
          </a:p>
        </p:txBody>
      </p:sp>
    </p:spTree>
    <p:extLst>
      <p:ext uri="{BB962C8B-B14F-4D97-AF65-F5344CB8AC3E}">
        <p14:creationId xmlns:p14="http://schemas.microsoft.com/office/powerpoint/2010/main" val="372657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endParaRPr lang="en-US" sz="3200" dirty="0"/>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633600" y="1286953"/>
            <a:ext cx="5552596" cy="3458468"/>
          </a:xfrm>
        </p:spPr>
        <p:txBody>
          <a:bodyPr>
            <a:noAutofit/>
          </a:bodyPr>
          <a:lstStyle/>
          <a:p>
            <a:pPr marL="285750" lvl="1" indent="-285750" algn="just">
              <a:defRPr/>
            </a:pPr>
            <a:r>
              <a:rPr lang="en-US" sz="1800" b="1" dirty="0">
                <a:solidFill>
                  <a:srgbClr val="595959"/>
                </a:solidFill>
              </a:rPr>
              <a:t>Personal intro</a:t>
            </a:r>
          </a:p>
          <a:p>
            <a:pPr marL="285750" lvl="1" indent="-285750" algn="just">
              <a:defRPr/>
            </a:pPr>
            <a:r>
              <a:rPr lang="en-US" sz="1800" dirty="0">
                <a:solidFill>
                  <a:srgbClr val="595959"/>
                </a:solidFill>
              </a:rPr>
              <a:t>Digital transformation</a:t>
            </a:r>
          </a:p>
          <a:p>
            <a:pPr marL="285750" lvl="1" indent="-285750" algn="just">
              <a:defRPr/>
            </a:pPr>
            <a:r>
              <a:rPr lang="en-US" sz="1800" dirty="0">
                <a:solidFill>
                  <a:srgbClr val="595959"/>
                </a:solidFill>
              </a:rPr>
              <a:t>Digital twins</a:t>
            </a:r>
            <a:endParaRPr lang="en-US" sz="800" dirty="0">
              <a:solidFill>
                <a:srgbClr val="595959"/>
              </a:solidFill>
            </a:endParaRPr>
          </a:p>
          <a:p>
            <a:pPr marL="285750" lvl="1" indent="-285750" algn="just">
              <a:defRPr/>
            </a:pPr>
            <a:r>
              <a:rPr lang="en-US" sz="1800" dirty="0">
                <a:solidFill>
                  <a:srgbClr val="595959"/>
                </a:solidFill>
              </a:rPr>
              <a:t>DevOps</a:t>
            </a:r>
          </a:p>
          <a:p>
            <a:pPr marL="285750" lvl="1" indent="-285750" algn="just">
              <a:defRPr/>
            </a:pPr>
            <a:r>
              <a:rPr lang="en-CA" sz="1800" dirty="0">
                <a:solidFill>
                  <a:schemeClr val="tx1">
                    <a:lumMod val="65000"/>
                    <a:lumOff val="35000"/>
                  </a:schemeClr>
                </a:solidFill>
              </a:rPr>
              <a:t>The role of models </a:t>
            </a:r>
          </a:p>
          <a:p>
            <a:pPr marL="285750" lvl="1" indent="-285750" algn="just">
              <a:defRPr/>
            </a:pPr>
            <a:r>
              <a:rPr lang="en-CA" sz="1800" dirty="0">
                <a:solidFill>
                  <a:srgbClr val="595959"/>
                </a:solidFill>
              </a:rPr>
              <a:t>Summary</a:t>
            </a:r>
          </a:p>
          <a:p>
            <a:pPr marL="285750" lvl="1" indent="-285750" algn="just">
              <a:defRPr/>
            </a:pPr>
            <a:endParaRPr lang="en-CA" sz="1800" dirty="0">
              <a:solidFill>
                <a:srgbClr val="595959"/>
              </a:solidFill>
            </a:endParaRPr>
          </a:p>
          <a:p>
            <a:pPr marL="285750" lvl="1" indent="-285750" algn="just">
              <a:defRPr/>
            </a:pPr>
            <a:endParaRPr lang="en-CA" sz="180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2131ADE1-7B61-14AF-D323-73371DB44A52}"/>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3459952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Models of the DevOps Process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30</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3439442" y="2347790"/>
            <a:ext cx="717339" cy="358610"/>
          </a:xfrm>
        </p:spPr>
        <p:txBody>
          <a:bodyPr>
            <a:noAutofit/>
          </a:bodyPr>
          <a:lstStyle/>
          <a:p>
            <a:pPr marL="0" lvl="1" indent="0" algn="just">
              <a:buNone/>
              <a:defRPr/>
            </a:pPr>
            <a:r>
              <a:rPr lang="en-US" sz="1400" dirty="0">
                <a:solidFill>
                  <a:srgbClr val="595959"/>
                </a:solidFill>
              </a:rPr>
              <a:t>BPMN</a:t>
            </a:r>
          </a:p>
        </p:txBody>
      </p:sp>
      <p:pic>
        <p:nvPicPr>
          <p:cNvPr id="12" name="Picture 11" descr="Diagram&#10;&#10;Description automatically generated">
            <a:extLst>
              <a:ext uri="{FF2B5EF4-FFF2-40B4-BE49-F238E27FC236}">
                <a16:creationId xmlns:a16="http://schemas.microsoft.com/office/drawing/2014/main" id="{9FB0345F-1C30-273F-81EF-7C80E5CC3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406" y="2636749"/>
            <a:ext cx="2051790" cy="1838404"/>
          </a:xfrm>
          <a:prstGeom prst="rect">
            <a:avLst/>
          </a:prstGeom>
        </p:spPr>
      </p:pic>
      <p:sp>
        <p:nvSpPr>
          <p:cNvPr id="15" name="TextBox 14">
            <a:extLst>
              <a:ext uri="{FF2B5EF4-FFF2-40B4-BE49-F238E27FC236}">
                <a16:creationId xmlns:a16="http://schemas.microsoft.com/office/drawing/2014/main" id="{40CD810C-871C-AD48-6F05-3DFE6B78EF09}"/>
              </a:ext>
            </a:extLst>
          </p:cNvPr>
          <p:cNvSpPr txBox="1"/>
          <p:nvPr/>
        </p:nvSpPr>
        <p:spPr>
          <a:xfrm>
            <a:off x="3494876" y="4522565"/>
            <a:ext cx="2257167" cy="353943"/>
          </a:xfrm>
          <a:prstGeom prst="rect">
            <a:avLst/>
          </a:prstGeom>
          <a:noFill/>
        </p:spPr>
        <p:txBody>
          <a:bodyPr wrap="square" rtlCol="0">
            <a:spAutoFit/>
          </a:bodyPr>
          <a:lstStyle/>
          <a:p>
            <a:r>
              <a:rPr lang="en-CA" sz="400" b="0" i="0" dirty="0" err="1">
                <a:solidFill>
                  <a:srgbClr val="222222"/>
                </a:solidFill>
                <a:effectLst/>
                <a:latin typeface="Arial" panose="020B0604020202020204" pitchFamily="34" charset="0"/>
              </a:rPr>
              <a:t>D'Ambrogio</a:t>
            </a:r>
            <a:r>
              <a:rPr lang="en-CA" sz="400" b="0" i="0" dirty="0">
                <a:solidFill>
                  <a:srgbClr val="222222"/>
                </a:solidFill>
                <a:effectLst/>
                <a:latin typeface="Arial" panose="020B0604020202020204" pitchFamily="34" charset="0"/>
              </a:rPr>
              <a:t>, A., Falcone, A., </a:t>
            </a:r>
            <a:r>
              <a:rPr lang="en-CA" sz="400" b="0" i="0" dirty="0" err="1">
                <a:solidFill>
                  <a:srgbClr val="222222"/>
                </a:solidFill>
                <a:effectLst/>
                <a:latin typeface="Arial" panose="020B0604020202020204" pitchFamily="34" charset="0"/>
              </a:rPr>
              <a:t>Garro</a:t>
            </a:r>
            <a:r>
              <a:rPr lang="en-CA" sz="400" b="0" i="0" dirty="0">
                <a:solidFill>
                  <a:srgbClr val="222222"/>
                </a:solidFill>
                <a:effectLst/>
                <a:latin typeface="Arial" panose="020B0604020202020204" pitchFamily="34" charset="0"/>
              </a:rPr>
              <a:t>, A., &amp; Giglio, A. (2018, November). On the Importance of Simulation in Enabling Continuous Delivery and Evaluating Deployment Pipeline Performance. In </a:t>
            </a:r>
            <a:r>
              <a:rPr lang="en-CA" sz="400" b="0" i="1" dirty="0">
                <a:solidFill>
                  <a:srgbClr val="222222"/>
                </a:solidFill>
                <a:effectLst/>
                <a:latin typeface="Arial" panose="020B0604020202020204" pitchFamily="34" charset="0"/>
              </a:rPr>
              <a:t>CIISE</a:t>
            </a:r>
            <a:r>
              <a:rPr lang="en-CA" sz="400" b="0" i="0" dirty="0">
                <a:solidFill>
                  <a:srgbClr val="222222"/>
                </a:solidFill>
                <a:effectLst/>
                <a:latin typeface="Arial" panose="020B0604020202020204" pitchFamily="34" charset="0"/>
              </a:rPr>
              <a:t> (pp. 53-59).</a:t>
            </a:r>
          </a:p>
          <a:p>
            <a:endParaRPr lang="en-US" sz="500" dirty="0">
              <a:latin typeface="+mn-lt"/>
            </a:endParaRPr>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grpSp>
        <p:nvGrpSpPr>
          <p:cNvPr id="11" name="Group 10">
            <a:extLst>
              <a:ext uri="{FF2B5EF4-FFF2-40B4-BE49-F238E27FC236}">
                <a16:creationId xmlns:a16="http://schemas.microsoft.com/office/drawing/2014/main" id="{B3F3AC7D-C012-6744-D306-5EAB281548B1}"/>
              </a:ext>
            </a:extLst>
          </p:cNvPr>
          <p:cNvGrpSpPr/>
          <p:nvPr/>
        </p:nvGrpSpPr>
        <p:grpSpPr>
          <a:xfrm>
            <a:off x="5538940" y="868334"/>
            <a:ext cx="3147858" cy="2390564"/>
            <a:chOff x="4503294" y="1299069"/>
            <a:chExt cx="3956099" cy="2929579"/>
          </a:xfrm>
        </p:grpSpPr>
        <p:grpSp>
          <p:nvGrpSpPr>
            <p:cNvPr id="6" name="Group 5">
              <a:extLst>
                <a:ext uri="{FF2B5EF4-FFF2-40B4-BE49-F238E27FC236}">
                  <a16:creationId xmlns:a16="http://schemas.microsoft.com/office/drawing/2014/main" id="{23B2243D-E346-C438-FDAC-9093C2CF3725}"/>
                </a:ext>
              </a:extLst>
            </p:cNvPr>
            <p:cNvGrpSpPr/>
            <p:nvPr/>
          </p:nvGrpSpPr>
          <p:grpSpPr>
            <a:xfrm>
              <a:off x="4503294" y="1299069"/>
              <a:ext cx="3956099" cy="2929579"/>
              <a:chOff x="4730699" y="937424"/>
              <a:chExt cx="3956099" cy="2929579"/>
            </a:xfrm>
          </p:grpSpPr>
          <p:pic>
            <p:nvPicPr>
              <p:cNvPr id="10" name="Picture 9" descr="Diagram&#10;&#10;Description automatically generated">
                <a:extLst>
                  <a:ext uri="{FF2B5EF4-FFF2-40B4-BE49-F238E27FC236}">
                    <a16:creationId xmlns:a16="http://schemas.microsoft.com/office/drawing/2014/main" id="{B31D1A82-E29C-7720-3D4B-DCDCF84D7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928" y="1202771"/>
                <a:ext cx="3794870" cy="2517390"/>
              </a:xfrm>
              <a:prstGeom prst="rect">
                <a:avLst/>
              </a:prstGeom>
            </p:spPr>
          </p:pic>
          <p:sp>
            <p:nvSpPr>
              <p:cNvPr id="13" name="Content Placeholder 2">
                <a:extLst>
                  <a:ext uri="{FF2B5EF4-FFF2-40B4-BE49-F238E27FC236}">
                    <a16:creationId xmlns:a16="http://schemas.microsoft.com/office/drawing/2014/main" id="{B263EF6C-40E4-29E9-6BF4-AEB31C4CE4C7}"/>
                  </a:ext>
                </a:extLst>
              </p:cNvPr>
              <p:cNvSpPr txBox="1">
                <a:spLocks/>
              </p:cNvSpPr>
              <p:nvPr/>
            </p:nvSpPr>
            <p:spPr>
              <a:xfrm>
                <a:off x="4730699" y="937424"/>
                <a:ext cx="3164309" cy="405025"/>
              </a:xfrm>
              <a:prstGeom prst="rect">
                <a:avLst/>
              </a:prstGeom>
            </p:spPr>
            <p:txBody>
              <a:bodyPr vert="horz" lIns="91440" tIns="45720" rIns="91440" bIns="45720" rtlCol="0">
                <a:noAutofit/>
              </a:bodyPr>
              <a:lstStyle>
                <a:lvl1pPr marL="269875" indent="-269875" algn="l" defTabSz="457200" rtl="0" eaLnBrk="1" latinLnBrk="0" hangingPunct="1">
                  <a:spcBef>
                    <a:spcPct val="20000"/>
                  </a:spcBef>
                  <a:buFont typeface="Arial"/>
                  <a:buChar char="•"/>
                  <a:tabLst/>
                  <a:defRPr sz="2000" kern="1200">
                    <a:solidFill>
                      <a:srgbClr val="58585A"/>
                    </a:solidFill>
                    <a:latin typeface="+mn-lt"/>
                    <a:ea typeface="+mn-ea"/>
                    <a:cs typeface="+mn-cs"/>
                  </a:defRPr>
                </a:lvl1pPr>
                <a:lvl2pPr marL="584200"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2pPr>
                <a:lvl3pPr marL="803275" indent="-219075" algn="l" defTabSz="457200" rtl="0" eaLnBrk="1" latinLnBrk="0" hangingPunct="1">
                  <a:spcBef>
                    <a:spcPct val="20000"/>
                  </a:spcBef>
                  <a:buFont typeface="Arial"/>
                  <a:buChar char="•"/>
                  <a:tabLst/>
                  <a:defRPr sz="1600" kern="1200">
                    <a:solidFill>
                      <a:srgbClr val="58585A"/>
                    </a:solidFill>
                    <a:latin typeface="+mn-lt"/>
                    <a:ea typeface="+mn-ea"/>
                    <a:cs typeface="+mn-cs"/>
                  </a:defRPr>
                </a:lvl3pPr>
                <a:lvl4pPr marL="1074738"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8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just" fontAlgn="auto">
                  <a:spcAft>
                    <a:spcPts val="0"/>
                  </a:spcAft>
                  <a:buNone/>
                  <a:defRPr/>
                </a:pPr>
                <a:r>
                  <a:rPr lang="en-US" sz="1400" dirty="0">
                    <a:solidFill>
                      <a:srgbClr val="595959"/>
                    </a:solidFill>
                  </a:rPr>
                  <a:t>Value Stream Mapping (VSM)</a:t>
                </a:r>
              </a:p>
            </p:txBody>
          </p:sp>
          <p:sp>
            <p:nvSpPr>
              <p:cNvPr id="14" name="TextBox 13">
                <a:extLst>
                  <a:ext uri="{FF2B5EF4-FFF2-40B4-BE49-F238E27FC236}">
                    <a16:creationId xmlns:a16="http://schemas.microsoft.com/office/drawing/2014/main" id="{B2D96377-42BE-2D9D-DA60-89C0D3DC95B7}"/>
                  </a:ext>
                </a:extLst>
              </p:cNvPr>
              <p:cNvSpPr txBox="1"/>
              <p:nvPr/>
            </p:nvSpPr>
            <p:spPr>
              <a:xfrm>
                <a:off x="4859712" y="3640699"/>
                <a:ext cx="2941702" cy="226304"/>
              </a:xfrm>
              <a:prstGeom prst="rect">
                <a:avLst/>
              </a:prstGeom>
              <a:noFill/>
            </p:spPr>
            <p:txBody>
              <a:bodyPr wrap="none" rtlCol="0">
                <a:spAutoFit/>
              </a:bodyPr>
              <a:lstStyle/>
              <a:p>
                <a:r>
                  <a:rPr lang="en-US" sz="600" dirty="0">
                    <a:latin typeface="+mn-lt"/>
                    <a:hlinkClick r:id="rId5"/>
                  </a:rPr>
                  <a:t>https://</a:t>
                </a:r>
                <a:r>
                  <a:rPr lang="en-US" sz="600" dirty="0" err="1">
                    <a:latin typeface="+mn-lt"/>
                    <a:hlinkClick r:id="rId5"/>
                  </a:rPr>
                  <a:t>www.lucidchart.com</a:t>
                </a:r>
                <a:r>
                  <a:rPr lang="en-US" sz="600" dirty="0">
                    <a:latin typeface="+mn-lt"/>
                    <a:hlinkClick r:id="rId5"/>
                  </a:rPr>
                  <a:t>/blog/value-stream-mapping-for-</a:t>
                </a:r>
                <a:r>
                  <a:rPr lang="en-US" sz="600" dirty="0" err="1">
                    <a:latin typeface="+mn-lt"/>
                    <a:hlinkClick r:id="rId5"/>
                  </a:rPr>
                  <a:t>devops</a:t>
                </a:r>
                <a:endParaRPr lang="en-US" sz="600" dirty="0">
                  <a:latin typeface="+mn-lt"/>
                </a:endParaRPr>
              </a:p>
            </p:txBody>
          </p:sp>
        </p:grpSp>
        <p:pic>
          <p:nvPicPr>
            <p:cNvPr id="8" name="Picture 7">
              <a:extLst>
                <a:ext uri="{FF2B5EF4-FFF2-40B4-BE49-F238E27FC236}">
                  <a16:creationId xmlns:a16="http://schemas.microsoft.com/office/drawing/2014/main" id="{E1CE19F9-7C37-7D5A-37F3-7AD8BD745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37079" y="2069865"/>
              <a:ext cx="131655" cy="772996"/>
            </a:xfrm>
            <a:prstGeom prst="rect">
              <a:avLst/>
            </a:prstGeom>
          </p:spPr>
        </p:pic>
      </p:grpSp>
      <p:sp>
        <p:nvSpPr>
          <p:cNvPr id="16" name="Content Placeholder 5">
            <a:extLst>
              <a:ext uri="{FF2B5EF4-FFF2-40B4-BE49-F238E27FC236}">
                <a16:creationId xmlns:a16="http://schemas.microsoft.com/office/drawing/2014/main" id="{49D36911-F083-74C9-34F5-F7B097F3964B}"/>
              </a:ext>
            </a:extLst>
          </p:cNvPr>
          <p:cNvSpPr txBox="1">
            <a:spLocks/>
          </p:cNvSpPr>
          <p:nvPr/>
        </p:nvSpPr>
        <p:spPr>
          <a:xfrm>
            <a:off x="286684" y="892282"/>
            <a:ext cx="5390068" cy="3360152"/>
          </a:xfrm>
          <a:prstGeom prst="rect">
            <a:avLst/>
          </a:prstGeom>
        </p:spPr>
        <p:txBody>
          <a:bodyPr vert="horz" lIns="91440" tIns="45720" rIns="91440" bIns="45720" rtlCol="0">
            <a:normAutofit/>
          </a:bodyPr>
          <a:lstStyle>
            <a:lvl1pPr marL="269875" indent="-269875" algn="l" defTabSz="457200" rtl="0" eaLnBrk="1" latinLnBrk="0" hangingPunct="1">
              <a:spcBef>
                <a:spcPct val="20000"/>
              </a:spcBef>
              <a:buFont typeface="Arial"/>
              <a:buChar char="•"/>
              <a:tabLst/>
              <a:defRPr sz="2000" kern="1200">
                <a:solidFill>
                  <a:srgbClr val="58585A"/>
                </a:solidFill>
                <a:latin typeface="+mn-lt"/>
                <a:ea typeface="+mn-ea"/>
                <a:cs typeface="+mn-cs"/>
              </a:defRPr>
            </a:lvl1pPr>
            <a:lvl2pPr marL="584200"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2pPr>
            <a:lvl3pPr marL="803275" indent="-219075" algn="l" defTabSz="457200" rtl="0" eaLnBrk="1" latinLnBrk="0" hangingPunct="1">
              <a:spcBef>
                <a:spcPct val="20000"/>
              </a:spcBef>
              <a:buFont typeface="Arial"/>
              <a:buChar char="•"/>
              <a:tabLst/>
              <a:defRPr sz="1600" kern="1200">
                <a:solidFill>
                  <a:srgbClr val="58585A"/>
                </a:solidFill>
                <a:latin typeface="+mn-lt"/>
                <a:ea typeface="+mn-ea"/>
                <a:cs typeface="+mn-cs"/>
              </a:defRPr>
            </a:lvl3pPr>
            <a:lvl4pPr marL="1074738"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8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CA" sz="1600" dirty="0"/>
              <a:t>Analysis of different aspects of DevOps processes</a:t>
            </a:r>
          </a:p>
          <a:p>
            <a:pPr fontAlgn="auto">
              <a:spcAft>
                <a:spcPts val="0"/>
              </a:spcAft>
            </a:pPr>
            <a:r>
              <a:rPr lang="en-CA" sz="1600" dirty="0"/>
              <a:t>Examples</a:t>
            </a:r>
          </a:p>
          <a:p>
            <a:pPr lvl="1" fontAlgn="auto">
              <a:spcAft>
                <a:spcPts val="0"/>
              </a:spcAft>
            </a:pPr>
            <a:r>
              <a:rPr lang="en-CA" sz="1200" dirty="0"/>
              <a:t>Lead Time (LT) – end-to-end and for specific parts of the process</a:t>
            </a:r>
          </a:p>
          <a:p>
            <a:pPr lvl="1" fontAlgn="auto">
              <a:spcAft>
                <a:spcPts val="0"/>
              </a:spcAft>
            </a:pPr>
            <a:r>
              <a:rPr lang="en-CA" sz="1200" dirty="0"/>
              <a:t>Identification of process bottlenecks/constraints</a:t>
            </a:r>
          </a:p>
          <a:p>
            <a:pPr lvl="1" fontAlgn="auto">
              <a:spcAft>
                <a:spcPts val="0"/>
              </a:spcAft>
            </a:pPr>
            <a:r>
              <a:rPr lang="en-CA" sz="1200" dirty="0"/>
              <a:t>Change impact analysis</a:t>
            </a:r>
          </a:p>
          <a:p>
            <a:pPr lvl="1" fontAlgn="auto">
              <a:spcAft>
                <a:spcPts val="0"/>
              </a:spcAft>
            </a:pPr>
            <a:r>
              <a:rPr lang="en-CA" sz="1200" dirty="0"/>
              <a:t>What-if scenarios</a:t>
            </a:r>
          </a:p>
          <a:p>
            <a:pPr lvl="1" fontAlgn="auto">
              <a:spcAft>
                <a:spcPts val="0"/>
              </a:spcAft>
            </a:pPr>
            <a:endParaRPr lang="en-CA" sz="1200" dirty="0"/>
          </a:p>
          <a:p>
            <a:pPr fontAlgn="auto">
              <a:spcAft>
                <a:spcPts val="0"/>
              </a:spcAft>
            </a:pPr>
            <a:endParaRPr lang="en-CA" sz="1600" dirty="0"/>
          </a:p>
        </p:txBody>
      </p:sp>
    </p:spTree>
    <p:extLst>
      <p:ext uri="{BB962C8B-B14F-4D97-AF65-F5344CB8AC3E}">
        <p14:creationId xmlns:p14="http://schemas.microsoft.com/office/powerpoint/2010/main" val="2543375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Metamodel for DevOps Process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31</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sp>
        <p:nvSpPr>
          <p:cNvPr id="16" name="Rectangle 15">
            <a:extLst>
              <a:ext uri="{FF2B5EF4-FFF2-40B4-BE49-F238E27FC236}">
                <a16:creationId xmlns:a16="http://schemas.microsoft.com/office/drawing/2014/main" id="{8FBBDA6D-85B6-4A27-96C4-0B61F672F31E}"/>
              </a:ext>
            </a:extLst>
          </p:cNvPr>
          <p:cNvSpPr/>
          <p:nvPr/>
        </p:nvSpPr>
        <p:spPr>
          <a:xfrm>
            <a:off x="4572000" y="3487332"/>
            <a:ext cx="340535" cy="8198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7" name="Rectangle 16">
            <a:extLst>
              <a:ext uri="{FF2B5EF4-FFF2-40B4-BE49-F238E27FC236}">
                <a16:creationId xmlns:a16="http://schemas.microsoft.com/office/drawing/2014/main" id="{4568D28D-7CE9-8265-5D95-D95420166188}"/>
              </a:ext>
            </a:extLst>
          </p:cNvPr>
          <p:cNvSpPr/>
          <p:nvPr/>
        </p:nvSpPr>
        <p:spPr>
          <a:xfrm>
            <a:off x="4572000" y="2938692"/>
            <a:ext cx="296392" cy="54864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9" name="Picture 18" descr="A diagram of a process&#10;&#10;Description automatically generated">
            <a:extLst>
              <a:ext uri="{FF2B5EF4-FFF2-40B4-BE49-F238E27FC236}">
                <a16:creationId xmlns:a16="http://schemas.microsoft.com/office/drawing/2014/main" id="{EAE7F781-9AE0-5A82-DE2A-07F941E24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13094"/>
            <a:ext cx="3892122" cy="3047729"/>
          </a:xfrm>
          <a:prstGeom prst="rect">
            <a:avLst/>
          </a:prstGeom>
        </p:spPr>
      </p:pic>
      <p:sp>
        <p:nvSpPr>
          <p:cNvPr id="22" name="Content Placeholder 5">
            <a:extLst>
              <a:ext uri="{FF2B5EF4-FFF2-40B4-BE49-F238E27FC236}">
                <a16:creationId xmlns:a16="http://schemas.microsoft.com/office/drawing/2014/main" id="{4EF48543-2FD1-3159-A3AE-48769A2E4AFF}"/>
              </a:ext>
            </a:extLst>
          </p:cNvPr>
          <p:cNvSpPr txBox="1">
            <a:spLocks/>
          </p:cNvSpPr>
          <p:nvPr/>
        </p:nvSpPr>
        <p:spPr>
          <a:xfrm>
            <a:off x="340095" y="1026097"/>
            <a:ext cx="4231905" cy="3360152"/>
          </a:xfrm>
          <a:prstGeom prst="rect">
            <a:avLst/>
          </a:prstGeom>
        </p:spPr>
        <p:txBody>
          <a:bodyPr vert="horz" lIns="91440" tIns="45720" rIns="91440" bIns="45720" rtlCol="0">
            <a:normAutofit/>
          </a:bodyPr>
          <a:lstStyle>
            <a:lvl1pPr marL="269875" indent="-269875" algn="l" defTabSz="457200" rtl="0" eaLnBrk="1" latinLnBrk="0" hangingPunct="1">
              <a:spcBef>
                <a:spcPct val="20000"/>
              </a:spcBef>
              <a:buFont typeface="Arial"/>
              <a:buChar char="•"/>
              <a:tabLst/>
              <a:defRPr sz="2000" kern="1200">
                <a:solidFill>
                  <a:srgbClr val="58585A"/>
                </a:solidFill>
                <a:latin typeface="+mn-lt"/>
                <a:ea typeface="+mn-ea"/>
                <a:cs typeface="+mn-cs"/>
              </a:defRPr>
            </a:lvl1pPr>
            <a:lvl2pPr marL="584200"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2pPr>
            <a:lvl3pPr marL="803275" indent="-219075" algn="l" defTabSz="457200" rtl="0" eaLnBrk="1" latinLnBrk="0" hangingPunct="1">
              <a:spcBef>
                <a:spcPct val="20000"/>
              </a:spcBef>
              <a:buFont typeface="Arial"/>
              <a:buChar char="•"/>
              <a:tabLst/>
              <a:defRPr sz="1600" kern="1200">
                <a:solidFill>
                  <a:srgbClr val="58585A"/>
                </a:solidFill>
                <a:latin typeface="+mn-lt"/>
                <a:ea typeface="+mn-ea"/>
                <a:cs typeface="+mn-cs"/>
              </a:defRPr>
            </a:lvl3pPr>
            <a:lvl4pPr marL="1074738" indent="-271463" algn="l" defTabSz="457200" rtl="0" eaLnBrk="1" latinLnBrk="0" hangingPunct="1">
              <a:spcBef>
                <a:spcPct val="20000"/>
              </a:spcBef>
              <a:buFont typeface="Arial"/>
              <a:buChar char="–"/>
              <a:tabLst/>
              <a:defRPr sz="1600" kern="1200">
                <a:solidFill>
                  <a:srgbClr val="58585A"/>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5858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0"/>
              </a:spcBef>
              <a:spcAft>
                <a:spcPts val="0"/>
              </a:spcAft>
            </a:pPr>
            <a:r>
              <a:rPr lang="en-CA" sz="1600" dirty="0"/>
              <a:t>Foundation for the development of an MBE framework to support the systematic continuous improvement of industrial DevOps processes</a:t>
            </a:r>
          </a:p>
          <a:p>
            <a:pPr fontAlgn="auto">
              <a:spcBef>
                <a:spcPts val="0"/>
              </a:spcBef>
              <a:spcAft>
                <a:spcPts val="0"/>
              </a:spcAft>
            </a:pPr>
            <a:endParaRPr lang="en-CA" sz="600" dirty="0"/>
          </a:p>
          <a:p>
            <a:pPr fontAlgn="auto">
              <a:spcBef>
                <a:spcPts val="0"/>
              </a:spcBef>
              <a:spcAft>
                <a:spcPts val="0"/>
              </a:spcAft>
            </a:pPr>
            <a:r>
              <a:rPr lang="en-CA" sz="1600" dirty="0"/>
              <a:t>Semantic basis for the different Kaloom-TELUS ETS IRC projects</a:t>
            </a:r>
          </a:p>
          <a:p>
            <a:pPr fontAlgn="auto">
              <a:spcBef>
                <a:spcPts val="0"/>
              </a:spcBef>
              <a:spcAft>
                <a:spcPts val="0"/>
              </a:spcAft>
            </a:pPr>
            <a:endParaRPr lang="en-CA" sz="600" dirty="0"/>
          </a:p>
          <a:p>
            <a:pPr fontAlgn="auto">
              <a:spcBef>
                <a:spcPts val="0"/>
              </a:spcBef>
              <a:spcAft>
                <a:spcPts val="0"/>
              </a:spcAft>
            </a:pPr>
            <a:r>
              <a:rPr lang="en-CA" sz="1600" dirty="0"/>
              <a:t>Incrementally developed based on concrete use cases</a:t>
            </a:r>
          </a:p>
          <a:p>
            <a:pPr fontAlgn="auto">
              <a:spcBef>
                <a:spcPts val="0"/>
              </a:spcBef>
              <a:spcAft>
                <a:spcPts val="0"/>
              </a:spcAft>
            </a:pPr>
            <a:endParaRPr lang="en-CA" sz="1600" dirty="0"/>
          </a:p>
          <a:p>
            <a:pPr lvl="1" fontAlgn="auto">
              <a:spcBef>
                <a:spcPts val="0"/>
              </a:spcBef>
              <a:spcAft>
                <a:spcPts val="0"/>
              </a:spcAft>
            </a:pPr>
            <a:endParaRPr lang="en-CA" sz="1200" dirty="0"/>
          </a:p>
          <a:p>
            <a:pPr fontAlgn="auto">
              <a:spcBef>
                <a:spcPts val="0"/>
              </a:spcBef>
              <a:spcAft>
                <a:spcPts val="0"/>
              </a:spcAft>
            </a:pPr>
            <a:endParaRPr lang="en-CA" sz="1600" dirty="0"/>
          </a:p>
        </p:txBody>
      </p:sp>
    </p:spTree>
    <p:extLst>
      <p:ext uri="{BB962C8B-B14F-4D97-AF65-F5344CB8AC3E}">
        <p14:creationId xmlns:p14="http://schemas.microsoft.com/office/powerpoint/2010/main" val="411509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457202" y="940584"/>
            <a:ext cx="8327231" cy="3882185"/>
          </a:xfrm>
        </p:spPr>
        <p:txBody>
          <a:bodyPr>
            <a:noAutofit/>
          </a:bodyPr>
          <a:lstStyle/>
          <a:p>
            <a:pPr>
              <a:spcBef>
                <a:spcPts val="0"/>
              </a:spcBef>
            </a:pPr>
            <a:r>
              <a:rPr lang="en-US" sz="1600" dirty="0">
                <a:solidFill>
                  <a:srgbClr val="595959"/>
                </a:solidFill>
              </a:rPr>
              <a:t>Analysis of the code review process based on GitLab MR data – S. Kansab* (PhD), M. </a:t>
            </a:r>
            <a:r>
              <a:rPr lang="en-US" sz="1600" dirty="0" err="1">
                <a:solidFill>
                  <a:srgbClr val="595959"/>
                </a:solidFill>
              </a:rPr>
              <a:t>Hanania</a:t>
            </a:r>
            <a:r>
              <a:rPr lang="en-US" sz="1600" dirty="0">
                <a:solidFill>
                  <a:srgbClr val="595959"/>
                </a:solidFill>
              </a:rPr>
              <a:t> (Intern), J. Legault* (MSc), B. Mashari* (MSc)</a:t>
            </a:r>
          </a:p>
          <a:p>
            <a:pPr lvl="1">
              <a:spcBef>
                <a:spcPts val="0"/>
              </a:spcBef>
            </a:pPr>
            <a:r>
              <a:rPr lang="en-US" sz="1200" dirty="0">
                <a:solidFill>
                  <a:srgbClr val="595959"/>
                </a:solidFill>
              </a:rPr>
              <a:t>Goal: Use GitLab MR data extraction for analyzing different aspects of the code review process and its impact on the overall DevOps process and product quality</a:t>
            </a:r>
          </a:p>
          <a:p>
            <a:pPr>
              <a:spcBef>
                <a:spcPts val="0"/>
              </a:spcBef>
            </a:pPr>
            <a:endParaRPr lang="en-US" sz="300" dirty="0">
              <a:solidFill>
                <a:srgbClr val="595959"/>
              </a:solidFill>
            </a:endParaRPr>
          </a:p>
          <a:p>
            <a:pPr>
              <a:spcBef>
                <a:spcPts val="0"/>
              </a:spcBef>
            </a:pPr>
            <a:endParaRPr lang="en-US" sz="400" dirty="0">
              <a:solidFill>
                <a:srgbClr val="595959"/>
              </a:solidFill>
            </a:endParaRPr>
          </a:p>
          <a:p>
            <a:pPr>
              <a:spcBef>
                <a:spcPts val="0"/>
              </a:spcBef>
            </a:pPr>
            <a:r>
              <a:rPr lang="en-US" sz="1600" dirty="0">
                <a:solidFill>
                  <a:srgbClr val="595959"/>
                </a:solidFill>
              </a:rPr>
              <a:t>Detecting and correcting intermittent CI/CD pipelines failures to reduce waste in SDN DevOps processes – H. Aïdasso* (PhD)</a:t>
            </a:r>
          </a:p>
          <a:p>
            <a:pPr>
              <a:spcBef>
                <a:spcPts val="0"/>
              </a:spcBef>
            </a:pPr>
            <a:endParaRPr lang="en-US" sz="400" dirty="0">
              <a:solidFill>
                <a:srgbClr val="595959"/>
              </a:solidFill>
            </a:endParaRPr>
          </a:p>
          <a:p>
            <a:pPr>
              <a:spcBef>
                <a:spcPts val="0"/>
              </a:spcBef>
            </a:pPr>
            <a:r>
              <a:rPr lang="en-US" sz="1600" dirty="0">
                <a:solidFill>
                  <a:srgbClr val="595959"/>
                </a:solidFill>
              </a:rPr>
              <a:t>Analysis and monitoring of task estimations in DevOps processes  – D. </a:t>
            </a:r>
            <a:r>
              <a:rPr lang="en-US" sz="1600" dirty="0" err="1">
                <a:solidFill>
                  <a:srgbClr val="595959"/>
                </a:solidFill>
              </a:rPr>
              <a:t>Desvent</a:t>
            </a:r>
            <a:r>
              <a:rPr lang="en-US" sz="1600" dirty="0">
                <a:solidFill>
                  <a:srgbClr val="595959"/>
                </a:solidFill>
              </a:rPr>
              <a:t>*** (MSc)</a:t>
            </a:r>
          </a:p>
          <a:p>
            <a:pPr>
              <a:spcBef>
                <a:spcPts val="0"/>
              </a:spcBef>
            </a:pPr>
            <a:endParaRPr lang="en-US" sz="400" dirty="0">
              <a:solidFill>
                <a:srgbClr val="595959"/>
              </a:solidFill>
            </a:endParaRPr>
          </a:p>
          <a:p>
            <a:pPr>
              <a:spcBef>
                <a:spcPts val="0"/>
              </a:spcBef>
            </a:pPr>
            <a:r>
              <a:rPr lang="en-US" sz="1600" dirty="0">
                <a:solidFill>
                  <a:srgbClr val="595959"/>
                </a:solidFill>
              </a:rPr>
              <a:t>Extraction of pipeline data and metrics – S. </a:t>
            </a:r>
            <a:r>
              <a:rPr lang="en-US" sz="1600" dirty="0" err="1">
                <a:solidFill>
                  <a:srgbClr val="595959"/>
                </a:solidFill>
              </a:rPr>
              <a:t>Azharhoussen</a:t>
            </a:r>
            <a:r>
              <a:rPr lang="en-US" sz="1600" dirty="0">
                <a:solidFill>
                  <a:srgbClr val="595959"/>
                </a:solidFill>
              </a:rPr>
              <a:t> (MEng), B. Mouton (MEng) </a:t>
            </a:r>
          </a:p>
          <a:p>
            <a:pPr lvl="1">
              <a:spcBef>
                <a:spcPts val="0"/>
              </a:spcBef>
            </a:pPr>
            <a:endParaRPr lang="en-US" sz="400" dirty="0">
              <a:solidFill>
                <a:srgbClr val="595959"/>
              </a:solidFill>
            </a:endParaRPr>
          </a:p>
          <a:p>
            <a:pPr>
              <a:spcBef>
                <a:spcPts val="0"/>
              </a:spcBef>
            </a:pPr>
            <a:r>
              <a:rPr lang="en-US" sz="1600" dirty="0">
                <a:solidFill>
                  <a:srgbClr val="595959"/>
                </a:solidFill>
              </a:rPr>
              <a:t>Use of justification diagrams to study the evolution of DevOps pipelines </a:t>
            </a:r>
            <a:r>
              <a:rPr lang="en-US" sz="1600" dirty="0" err="1">
                <a:solidFill>
                  <a:srgbClr val="595959"/>
                </a:solidFill>
              </a:rPr>
              <a:t>wrt</a:t>
            </a:r>
            <a:r>
              <a:rPr lang="en-US" sz="1600" dirty="0">
                <a:solidFill>
                  <a:srgbClr val="595959"/>
                </a:solidFill>
              </a:rPr>
              <a:t> improvement objectives – C. </a:t>
            </a:r>
            <a:r>
              <a:rPr lang="en-US" sz="1600" dirty="0" err="1">
                <a:solidFill>
                  <a:srgbClr val="595959"/>
                </a:solidFill>
              </a:rPr>
              <a:t>Pulgar</a:t>
            </a:r>
            <a:r>
              <a:rPr lang="en-US" sz="1600" dirty="0">
                <a:solidFill>
                  <a:srgbClr val="595959"/>
                </a:solidFill>
              </a:rPr>
              <a:t>** (MSc)</a:t>
            </a:r>
          </a:p>
          <a:p>
            <a:pPr lvl="1">
              <a:spcBef>
                <a:spcPts val="0"/>
              </a:spcBef>
            </a:pPr>
            <a:endParaRPr lang="en-US" sz="400" dirty="0">
              <a:solidFill>
                <a:srgbClr val="595959"/>
              </a:solidFill>
            </a:endParaRPr>
          </a:p>
          <a:p>
            <a:pPr>
              <a:spcBef>
                <a:spcPts val="0"/>
              </a:spcBef>
            </a:pPr>
            <a:r>
              <a:rPr lang="en-US" sz="1600" dirty="0">
                <a:solidFill>
                  <a:srgbClr val="595959"/>
                </a:solidFill>
              </a:rPr>
              <a:t>Development of a reconfigurable dashboard to enable the visualization of network and DevOps process metrics – M. Da Cunha (MEng)</a:t>
            </a:r>
          </a:p>
          <a:p>
            <a:pPr>
              <a:spcBef>
                <a:spcPts val="0"/>
              </a:spcBef>
            </a:pPr>
            <a:endParaRPr lang="en-US" sz="400" dirty="0">
              <a:solidFill>
                <a:srgbClr val="595959"/>
              </a:solidFill>
            </a:endParaRPr>
          </a:p>
          <a:p>
            <a:pPr marL="312737" lvl="1" indent="0">
              <a:spcBef>
                <a:spcPts val="0"/>
              </a:spcBef>
              <a:buNone/>
            </a:pPr>
            <a:r>
              <a:rPr lang="en-US" sz="500" dirty="0">
                <a:solidFill>
                  <a:srgbClr val="595959"/>
                </a:solidFill>
              </a:rPr>
              <a:t>   </a:t>
            </a:r>
          </a:p>
          <a:p>
            <a:pPr marL="314325" indent="-134938">
              <a:spcBef>
                <a:spcPts val="0"/>
              </a:spcBef>
              <a:buNone/>
            </a:pPr>
            <a:r>
              <a:rPr lang="en-CA" sz="1100" dirty="0">
                <a:solidFill>
                  <a:srgbClr val="595959"/>
                </a:solidFill>
              </a:rPr>
              <a:t>* Co-supervised by Prof. M. Sayagh</a:t>
            </a:r>
          </a:p>
          <a:p>
            <a:pPr marL="314325" indent="-134938">
              <a:spcBef>
                <a:spcPts val="0"/>
              </a:spcBef>
              <a:buNone/>
            </a:pPr>
            <a:r>
              <a:rPr lang="en-CA" sz="1100" dirty="0">
                <a:solidFill>
                  <a:srgbClr val="595959"/>
                </a:solidFill>
              </a:rPr>
              <a:t>** Co-supervised by Prof. S. Mosser (McMaster University)</a:t>
            </a:r>
          </a:p>
          <a:p>
            <a:pPr marL="314325" indent="-134938">
              <a:spcBef>
                <a:spcPts val="0"/>
              </a:spcBef>
              <a:buNone/>
            </a:pPr>
            <a:r>
              <a:rPr lang="en-CA" sz="1100" dirty="0">
                <a:solidFill>
                  <a:srgbClr val="595959"/>
                </a:solidFill>
              </a:rPr>
              <a:t>*** Co-supervised by Ali Tizghadam (TELUS)</a:t>
            </a:r>
          </a:p>
          <a:p>
            <a:pPr marL="0" indent="0">
              <a:spcBef>
                <a:spcPts val="0"/>
              </a:spcBef>
              <a:buNone/>
            </a:pPr>
            <a:endParaRPr lang="en-US" sz="1600" dirty="0">
              <a:solidFill>
                <a:srgbClr val="595959"/>
              </a:solidFill>
            </a:endParaRPr>
          </a:p>
          <a:p>
            <a:pPr marL="457200" lvl="1" indent="0">
              <a:lnSpc>
                <a:spcPct val="80000"/>
              </a:lnSpc>
              <a:buNone/>
              <a:defRPr/>
            </a:pPr>
            <a:endParaRPr lang="en-US" dirty="0">
              <a:solidFill>
                <a:srgbClr val="595959"/>
              </a:solidFill>
            </a:endParaRPr>
          </a:p>
        </p:txBody>
      </p:sp>
      <p:sp>
        <p:nvSpPr>
          <p:cNvPr id="2" name="Title 1"/>
          <p:cNvSpPr>
            <a:spLocks noGrp="1"/>
          </p:cNvSpPr>
          <p:nvPr>
            <p:ph type="title"/>
          </p:nvPr>
        </p:nvSpPr>
        <p:spPr>
          <a:xfrm>
            <a:off x="392399" y="239282"/>
            <a:ext cx="7956841" cy="701302"/>
          </a:xfrm>
        </p:spPr>
        <p:txBody>
          <a:bodyPr>
            <a:normAutofit/>
          </a:bodyPr>
          <a:lstStyle/>
          <a:p>
            <a:r>
              <a:rPr lang="en-US" sz="3200" dirty="0">
                <a:solidFill>
                  <a:schemeClr val="tx1">
                    <a:lumMod val="65000"/>
                    <a:lumOff val="35000"/>
                  </a:schemeClr>
                </a:solidFill>
              </a:rPr>
              <a:t>DevOps projects – Kaloom-TELUS ÉTS IRC </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32</a:t>
            </a:fld>
            <a:endParaRPr lang="fr-CA" dirty="0"/>
          </a:p>
        </p:txBody>
      </p:sp>
      <p:sp>
        <p:nvSpPr>
          <p:cNvPr id="3" name="Footer Placeholder 2">
            <a:extLst>
              <a:ext uri="{FF2B5EF4-FFF2-40B4-BE49-F238E27FC236}">
                <a16:creationId xmlns:a16="http://schemas.microsoft.com/office/drawing/2014/main" id="{DDF5C5E0-B893-F5F1-DAC2-DFC6F8238533}"/>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70703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689549"/>
          </a:xfrm>
        </p:spPr>
        <p:txBody>
          <a:bodyPr>
            <a:normAutofit/>
          </a:bodyPr>
          <a:lstStyle/>
          <a:p>
            <a:r>
              <a:rPr lang="en-US" sz="3200" dirty="0">
                <a:solidFill>
                  <a:schemeClr val="tx1">
                    <a:lumMod val="65000"/>
                    <a:lumOff val="35000"/>
                  </a:schemeClr>
                </a:solidFill>
              </a:rPr>
              <a:t>DevOps – </a:t>
            </a:r>
            <a:r>
              <a:rPr lang="en-US" dirty="0">
                <a:solidFill>
                  <a:schemeClr val="tx1">
                    <a:lumMod val="65000"/>
                    <a:lumOff val="35000"/>
                  </a:schemeClr>
                </a:solidFill>
              </a:rPr>
              <a:t>GitLab MR data analysis</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33</a:t>
            </a:fld>
            <a:endParaRPr lang="fr-CA" dirty="0"/>
          </a:p>
        </p:txBody>
      </p:sp>
      <p:sp>
        <p:nvSpPr>
          <p:cNvPr id="4" name="Footer Placeholder 3">
            <a:extLst>
              <a:ext uri="{FF2B5EF4-FFF2-40B4-BE49-F238E27FC236}">
                <a16:creationId xmlns:a16="http://schemas.microsoft.com/office/drawing/2014/main" id="{BC6DEE68-95F4-14EE-F5C5-8F4AD6C5DBF2}"/>
              </a:ext>
            </a:extLst>
          </p:cNvPr>
          <p:cNvSpPr>
            <a:spLocks noGrp="1"/>
          </p:cNvSpPr>
          <p:nvPr>
            <p:ph type="ftr" sz="quarter" idx="3"/>
          </p:nvPr>
        </p:nvSpPr>
        <p:spPr/>
        <p:txBody>
          <a:bodyPr/>
          <a:lstStyle/>
          <a:p>
            <a:pPr algn="ctr"/>
            <a:r>
              <a:rPr lang="fr-FR"/>
              <a:t>MODELSWARD 2024 -- F. Bordeleau</a:t>
            </a:r>
            <a:endParaRPr lang="fr-CA" dirty="0"/>
          </a:p>
        </p:txBody>
      </p:sp>
      <p:grpSp>
        <p:nvGrpSpPr>
          <p:cNvPr id="8" name="Group 7">
            <a:extLst>
              <a:ext uri="{FF2B5EF4-FFF2-40B4-BE49-F238E27FC236}">
                <a16:creationId xmlns:a16="http://schemas.microsoft.com/office/drawing/2014/main" id="{F7356CA3-58CC-2A3C-1ED3-B484E1E5F878}"/>
              </a:ext>
            </a:extLst>
          </p:cNvPr>
          <p:cNvGrpSpPr/>
          <p:nvPr/>
        </p:nvGrpSpPr>
        <p:grpSpPr>
          <a:xfrm>
            <a:off x="572344" y="977607"/>
            <a:ext cx="2311878" cy="1863425"/>
            <a:chOff x="310552" y="593090"/>
            <a:chExt cx="2844226" cy="2292509"/>
          </a:xfrm>
        </p:grpSpPr>
        <p:pic>
          <p:nvPicPr>
            <p:cNvPr id="6" name="Picture 5" descr="A diagram of product testing&#10;&#10;Description automatically generated">
              <a:extLst>
                <a:ext uri="{FF2B5EF4-FFF2-40B4-BE49-F238E27FC236}">
                  <a16:creationId xmlns:a16="http://schemas.microsoft.com/office/drawing/2014/main" id="{33032F0E-912B-9747-FC50-ACE0331CD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2" y="1015889"/>
              <a:ext cx="2844226" cy="1869710"/>
            </a:xfrm>
            <a:prstGeom prst="rect">
              <a:avLst/>
            </a:prstGeom>
          </p:spPr>
        </p:pic>
        <p:sp>
          <p:nvSpPr>
            <p:cNvPr id="3" name="Rounded Rectangle 2">
              <a:extLst>
                <a:ext uri="{FF2B5EF4-FFF2-40B4-BE49-F238E27FC236}">
                  <a16:creationId xmlns:a16="http://schemas.microsoft.com/office/drawing/2014/main" id="{D35097A8-18E1-BF6E-F28A-C27F9F165D92}"/>
                </a:ext>
              </a:extLst>
            </p:cNvPr>
            <p:cNvSpPr/>
            <p:nvPr/>
          </p:nvSpPr>
          <p:spPr>
            <a:xfrm>
              <a:off x="448574" y="937404"/>
              <a:ext cx="2501661" cy="937404"/>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CA" sz="1400"/>
            </a:p>
          </p:txBody>
        </p:sp>
        <p:sp>
          <p:nvSpPr>
            <p:cNvPr id="5" name="TextBox 4">
              <a:extLst>
                <a:ext uri="{FF2B5EF4-FFF2-40B4-BE49-F238E27FC236}">
                  <a16:creationId xmlns:a16="http://schemas.microsoft.com/office/drawing/2014/main" id="{86F42544-1155-AC08-65B9-A5BC17A4DE24}"/>
                </a:ext>
              </a:extLst>
            </p:cNvPr>
            <p:cNvSpPr txBox="1"/>
            <p:nvPr/>
          </p:nvSpPr>
          <p:spPr>
            <a:xfrm>
              <a:off x="432637" y="593090"/>
              <a:ext cx="745856" cy="283985"/>
            </a:xfrm>
            <a:prstGeom prst="rect">
              <a:avLst/>
            </a:prstGeom>
            <a:noFill/>
          </p:spPr>
          <p:txBody>
            <a:bodyPr wrap="none" rtlCol="0">
              <a:spAutoFit/>
            </a:bodyPr>
            <a:lstStyle/>
            <a:p>
              <a:r>
                <a:rPr lang="en-CA" sz="900" dirty="0">
                  <a:solidFill>
                    <a:schemeClr val="tx1">
                      <a:lumMod val="65000"/>
                      <a:lumOff val="35000"/>
                    </a:schemeClr>
                  </a:solidFill>
                </a:rPr>
                <a:t>MR data</a:t>
              </a:r>
            </a:p>
          </p:txBody>
        </p:sp>
      </p:grpSp>
      <p:pic>
        <p:nvPicPr>
          <p:cNvPr id="7" name="Picture 6" descr="Chart, scatter chart, bubble chart&#10;&#10;Description automatically generated">
            <a:extLst>
              <a:ext uri="{FF2B5EF4-FFF2-40B4-BE49-F238E27FC236}">
                <a16:creationId xmlns:a16="http://schemas.microsoft.com/office/drawing/2014/main" id="{1DB940B0-C704-5D14-C75D-EA1004B06865}"/>
              </a:ext>
            </a:extLst>
          </p:cNvPr>
          <p:cNvPicPr>
            <a:picLocks noChangeAspect="1"/>
          </p:cNvPicPr>
          <p:nvPr/>
        </p:nvPicPr>
        <p:blipFill>
          <a:blip r:embed="rId4"/>
          <a:stretch>
            <a:fillRect/>
          </a:stretch>
        </p:blipFill>
        <p:spPr>
          <a:xfrm>
            <a:off x="5255263" y="2922011"/>
            <a:ext cx="3250849" cy="1810165"/>
          </a:xfrm>
          <a:prstGeom prst="rect">
            <a:avLst/>
          </a:prstGeom>
        </p:spPr>
      </p:pic>
      <p:graphicFrame>
        <p:nvGraphicFramePr>
          <p:cNvPr id="10" name="Chart 9">
            <a:extLst>
              <a:ext uri="{FF2B5EF4-FFF2-40B4-BE49-F238E27FC236}">
                <a16:creationId xmlns:a16="http://schemas.microsoft.com/office/drawing/2014/main" id="{F79A3C2A-CF03-AB40-A54A-5E4B38238A5B}"/>
              </a:ext>
            </a:extLst>
          </p:cNvPr>
          <p:cNvGraphicFramePr/>
          <p:nvPr>
            <p:extLst>
              <p:ext uri="{D42A27DB-BD31-4B8C-83A1-F6EECF244321}">
                <p14:modId xmlns:p14="http://schemas.microsoft.com/office/powerpoint/2010/main" val="475885140"/>
              </p:ext>
            </p:extLst>
          </p:nvPr>
        </p:nvGraphicFramePr>
        <p:xfrm>
          <a:off x="1197918" y="2980740"/>
          <a:ext cx="2519626" cy="1810216"/>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descr="A group of graphs with red and blue bars&#10;&#10;Description automatically generated">
            <a:extLst>
              <a:ext uri="{FF2B5EF4-FFF2-40B4-BE49-F238E27FC236}">
                <a16:creationId xmlns:a16="http://schemas.microsoft.com/office/drawing/2014/main" id="{C0477DFA-F4A4-6EE8-60F5-2B59F7E7C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994" y="977607"/>
            <a:ext cx="3874406" cy="1923574"/>
          </a:xfrm>
          <a:prstGeom prst="rect">
            <a:avLst/>
          </a:prstGeom>
        </p:spPr>
      </p:pic>
      <p:pic>
        <p:nvPicPr>
          <p:cNvPr id="14" name="Picture 13" descr="A grey text on a white background&#10;&#10;Description automatically generated">
            <a:extLst>
              <a:ext uri="{FF2B5EF4-FFF2-40B4-BE49-F238E27FC236}">
                <a16:creationId xmlns:a16="http://schemas.microsoft.com/office/drawing/2014/main" id="{14CCE077-739B-696B-F3A5-1A31C3AE63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9095" y="784608"/>
            <a:ext cx="1061512" cy="324206"/>
          </a:xfrm>
          <a:prstGeom prst="rect">
            <a:avLst/>
          </a:prstGeom>
        </p:spPr>
      </p:pic>
    </p:spTree>
    <p:extLst>
      <p:ext uri="{BB962C8B-B14F-4D97-AF65-F5344CB8AC3E}">
        <p14:creationId xmlns:p14="http://schemas.microsoft.com/office/powerpoint/2010/main" val="1462807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482515"/>
          </a:xfrm>
        </p:spPr>
        <p:txBody>
          <a:bodyPr>
            <a:normAutofit fontScale="90000"/>
          </a:bodyPr>
          <a:lstStyle/>
          <a:p>
            <a:r>
              <a:rPr lang="en-US" dirty="0">
                <a:solidFill>
                  <a:schemeClr val="tx1">
                    <a:lumMod val="65000"/>
                    <a:lumOff val="35000"/>
                  </a:schemeClr>
                </a:solidFill>
              </a:rPr>
              <a:t>4.5 years of GitLab Merge Requests (MR)</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34</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pic>
        <p:nvPicPr>
          <p:cNvPr id="13" name="Picture 12" descr="A chart with many rows of squares&#10;&#10;Description automatically generated with medium confidence">
            <a:extLst>
              <a:ext uri="{FF2B5EF4-FFF2-40B4-BE49-F238E27FC236}">
                <a16:creationId xmlns:a16="http://schemas.microsoft.com/office/drawing/2014/main" id="{E07A2EF6-A9A9-8799-D531-F089A69BE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556" y="548917"/>
            <a:ext cx="5912888" cy="4294752"/>
          </a:xfrm>
          <a:prstGeom prst="rect">
            <a:avLst/>
          </a:prstGeom>
        </p:spPr>
      </p:pic>
    </p:spTree>
    <p:extLst>
      <p:ext uri="{BB962C8B-B14F-4D97-AF65-F5344CB8AC3E}">
        <p14:creationId xmlns:p14="http://schemas.microsoft.com/office/powerpoint/2010/main" val="3380020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689549"/>
          </a:xfrm>
        </p:spPr>
        <p:txBody>
          <a:bodyPr>
            <a:normAutofit/>
          </a:bodyPr>
          <a:lstStyle/>
          <a:p>
            <a:r>
              <a:rPr lang="en-US" sz="3200" dirty="0">
                <a:solidFill>
                  <a:schemeClr val="tx1">
                    <a:lumMod val="65000"/>
                    <a:lumOff val="35000"/>
                  </a:schemeClr>
                </a:solidFill>
              </a:rPr>
              <a:t>DevOps – </a:t>
            </a:r>
            <a:r>
              <a:rPr lang="en-US" dirty="0">
                <a:solidFill>
                  <a:schemeClr val="tx1">
                    <a:lumMod val="65000"/>
                    <a:lumOff val="35000"/>
                  </a:schemeClr>
                </a:solidFill>
              </a:rPr>
              <a:t>GitLab task analysis</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35</a:t>
            </a:fld>
            <a:endParaRPr lang="fr-CA" dirty="0"/>
          </a:p>
        </p:txBody>
      </p:sp>
      <p:sp>
        <p:nvSpPr>
          <p:cNvPr id="4" name="Footer Placeholder 3">
            <a:extLst>
              <a:ext uri="{FF2B5EF4-FFF2-40B4-BE49-F238E27FC236}">
                <a16:creationId xmlns:a16="http://schemas.microsoft.com/office/drawing/2014/main" id="{BC6DEE68-95F4-14EE-F5C5-8F4AD6C5DBF2}"/>
              </a:ext>
            </a:extLst>
          </p:cNvPr>
          <p:cNvSpPr>
            <a:spLocks noGrp="1"/>
          </p:cNvSpPr>
          <p:nvPr>
            <p:ph type="ftr" sz="quarter" idx="3"/>
          </p:nvPr>
        </p:nvSpPr>
        <p:spPr/>
        <p:txBody>
          <a:bodyPr/>
          <a:lstStyle/>
          <a:p>
            <a:pPr algn="ctr"/>
            <a:r>
              <a:rPr lang="fr-FR"/>
              <a:t>MODELSWARD 2024 -- F. Bordeleau</a:t>
            </a:r>
            <a:endParaRPr lang="fr-CA" dirty="0"/>
          </a:p>
        </p:txBody>
      </p:sp>
      <p:pic>
        <p:nvPicPr>
          <p:cNvPr id="12" name="Picture 11" descr="A screenshot of a computer&#10;&#10;Description automatically generated">
            <a:extLst>
              <a:ext uri="{FF2B5EF4-FFF2-40B4-BE49-F238E27FC236}">
                <a16:creationId xmlns:a16="http://schemas.microsoft.com/office/drawing/2014/main" id="{5351A02D-B0B1-ACC4-8374-D47EF5F54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0" y="1219203"/>
            <a:ext cx="4011018" cy="1893267"/>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9EDB110C-8204-2568-43B1-87AD2BB5D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915" y="1081180"/>
            <a:ext cx="4040883" cy="1718979"/>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7CCEF491-387E-A79B-2009-EECC66133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956" y="2938783"/>
            <a:ext cx="4114800" cy="719218"/>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1BFBE199-48DB-E30B-7EF8-B9B474033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56" y="3461098"/>
            <a:ext cx="4066022" cy="719219"/>
          </a:xfrm>
          <a:prstGeom prst="rect">
            <a:avLst/>
          </a:prstGeom>
        </p:spPr>
      </p:pic>
      <p:pic>
        <p:nvPicPr>
          <p:cNvPr id="19" name="Picture 18" descr="A grey text on a white background&#10;&#10;Description automatically generated">
            <a:extLst>
              <a:ext uri="{FF2B5EF4-FFF2-40B4-BE49-F238E27FC236}">
                <a16:creationId xmlns:a16="http://schemas.microsoft.com/office/drawing/2014/main" id="{0924A7FB-DB3E-EB24-ED7F-EC0E13F1A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560" y="732552"/>
            <a:ext cx="1141474" cy="348628"/>
          </a:xfrm>
          <a:prstGeom prst="rect">
            <a:avLst/>
          </a:prstGeom>
        </p:spPr>
      </p:pic>
    </p:spTree>
    <p:extLst>
      <p:ext uri="{BB962C8B-B14F-4D97-AF65-F5344CB8AC3E}">
        <p14:creationId xmlns:p14="http://schemas.microsoft.com/office/powerpoint/2010/main" val="27215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endParaRPr lang="en-US" sz="3200" dirty="0"/>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36</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633600" y="1286953"/>
            <a:ext cx="5552596" cy="3458468"/>
          </a:xfrm>
        </p:spPr>
        <p:txBody>
          <a:bodyPr>
            <a:noAutofit/>
          </a:bodyPr>
          <a:lstStyle/>
          <a:p>
            <a:pPr marL="285750" lvl="1" indent="-285750" algn="just">
              <a:defRPr/>
            </a:pPr>
            <a:r>
              <a:rPr lang="en-US" sz="1800" dirty="0">
                <a:solidFill>
                  <a:srgbClr val="595959"/>
                </a:solidFill>
              </a:rPr>
              <a:t>Personal intro</a:t>
            </a:r>
          </a:p>
          <a:p>
            <a:pPr marL="285750" lvl="1" indent="-285750" algn="just">
              <a:defRPr/>
            </a:pPr>
            <a:r>
              <a:rPr lang="en-US" sz="1800" dirty="0">
                <a:solidFill>
                  <a:srgbClr val="595959"/>
                </a:solidFill>
              </a:rPr>
              <a:t>Digital transformation</a:t>
            </a:r>
          </a:p>
          <a:p>
            <a:pPr marL="285750" lvl="1" indent="-285750" algn="just">
              <a:defRPr/>
            </a:pPr>
            <a:r>
              <a:rPr lang="en-US" sz="1800" dirty="0">
                <a:solidFill>
                  <a:srgbClr val="595959"/>
                </a:solidFill>
              </a:rPr>
              <a:t>Digital twins</a:t>
            </a:r>
            <a:endParaRPr lang="en-US" sz="800" dirty="0">
              <a:solidFill>
                <a:srgbClr val="595959"/>
              </a:solidFill>
            </a:endParaRPr>
          </a:p>
          <a:p>
            <a:pPr marL="285750" lvl="1" indent="-285750" algn="just">
              <a:defRPr/>
            </a:pPr>
            <a:r>
              <a:rPr lang="en-US" sz="1800" dirty="0">
                <a:solidFill>
                  <a:srgbClr val="595959"/>
                </a:solidFill>
              </a:rPr>
              <a:t>DevOps</a:t>
            </a:r>
          </a:p>
          <a:p>
            <a:pPr marL="285750" lvl="1" indent="-285750" algn="just">
              <a:defRPr/>
            </a:pPr>
            <a:r>
              <a:rPr lang="en-CA" sz="1800" b="1" dirty="0">
                <a:solidFill>
                  <a:schemeClr val="tx1">
                    <a:lumMod val="65000"/>
                    <a:lumOff val="35000"/>
                  </a:schemeClr>
                </a:solidFill>
              </a:rPr>
              <a:t>The role of models</a:t>
            </a:r>
          </a:p>
          <a:p>
            <a:pPr marL="285750" lvl="1" indent="-285750" algn="just">
              <a:defRPr/>
            </a:pPr>
            <a:r>
              <a:rPr lang="en-CA" sz="1800" dirty="0">
                <a:solidFill>
                  <a:srgbClr val="595959"/>
                </a:solidFill>
              </a:rPr>
              <a:t>Summary</a:t>
            </a:r>
          </a:p>
          <a:p>
            <a:pPr marL="285750" lvl="1" indent="-285750" algn="just">
              <a:defRPr/>
            </a:pPr>
            <a:endParaRPr lang="en-CA" sz="1800" dirty="0">
              <a:solidFill>
                <a:srgbClr val="595959"/>
              </a:solidFill>
            </a:endParaRPr>
          </a:p>
          <a:p>
            <a:pPr marL="285750" lvl="1" indent="-285750" algn="just">
              <a:defRPr/>
            </a:pPr>
            <a:endParaRPr lang="en-CA" sz="180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2131ADE1-7B61-14AF-D323-73371DB44A52}"/>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3382288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Telemetry – Definitions </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37</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396875" y="1137600"/>
            <a:ext cx="8289923" cy="3607821"/>
          </a:xfrm>
        </p:spPr>
        <p:txBody>
          <a:bodyPr>
            <a:noAutofit/>
          </a:bodyPr>
          <a:lstStyle/>
          <a:p>
            <a:pPr marL="285750" lvl="1" indent="-285750" algn="just">
              <a:defRPr/>
            </a:pPr>
            <a:r>
              <a:rPr lang="en-CA" dirty="0">
                <a:solidFill>
                  <a:srgbClr val="595959"/>
                </a:solidFill>
              </a:rPr>
              <a:t>The in situ collection of measurements or other data at remote points and their automatic transmission to receiving equipment (telecommunication) for monitoring – Wikipedia</a:t>
            </a:r>
          </a:p>
          <a:p>
            <a:pPr marL="285750" lvl="1" indent="-285750" algn="just">
              <a:defRPr/>
            </a:pPr>
            <a:r>
              <a:rPr lang="en-CA" dirty="0">
                <a:solidFill>
                  <a:srgbClr val="595959"/>
                </a:solidFill>
              </a:rPr>
              <a:t>The science and technology of automatic measurement and transmission of data by wire, radio, or other means from remote sources, as from space vehicles, to receiving stations for recording and analysis. – </a:t>
            </a:r>
            <a:r>
              <a:rPr lang="en-CA" dirty="0" err="1">
                <a:solidFill>
                  <a:srgbClr val="595959"/>
                </a:solidFill>
              </a:rPr>
              <a:t>YourDictionary</a:t>
            </a:r>
            <a:endParaRPr lang="en-CA" dirty="0">
              <a:solidFill>
                <a:srgbClr val="595959"/>
              </a:solidFill>
            </a:endParaRPr>
          </a:p>
          <a:p>
            <a:pPr marL="285750" lvl="1" indent="-285750" algn="just">
              <a:defRPr/>
            </a:pPr>
            <a:r>
              <a:rPr lang="en-CA" dirty="0">
                <a:solidFill>
                  <a:srgbClr val="595959"/>
                </a:solidFill>
              </a:rPr>
              <a:t>The measurement of data at a remote source and transmission of the data (typically by radio) to a monitoring station. Telemetry is used, for example, to track the movements of wild animals that have been tagged with radio transmitters, and to transmit meteorological data from weather balloons to weather stations. – </a:t>
            </a:r>
            <a:r>
              <a:rPr lang="en-CA" dirty="0" err="1">
                <a:solidFill>
                  <a:srgbClr val="595959"/>
                </a:solidFill>
              </a:rPr>
              <a:t>YourDictionary</a:t>
            </a:r>
            <a:r>
              <a:rPr lang="en-CA" dirty="0">
                <a:solidFill>
                  <a:srgbClr val="595959"/>
                </a:solidFill>
              </a:rPr>
              <a:t> </a:t>
            </a:r>
            <a:endParaRPr lang="en-US" dirty="0">
              <a:solidFill>
                <a:srgbClr val="595959"/>
              </a:solidFill>
              <a:latin typeface="Times New Roman" panose="02020603050405020304" pitchFamily="18" charset="0"/>
            </a:endParaRPr>
          </a:p>
          <a:p>
            <a:pPr marL="457200" lvl="1" indent="0" algn="just">
              <a:lnSpc>
                <a:spcPct val="80000"/>
              </a:lnSpc>
              <a:buNone/>
              <a:defRPr/>
            </a:pPr>
            <a:endParaRPr lang="en-US" dirty="0">
              <a:solidFill>
                <a:srgbClr val="595959"/>
              </a:solidFill>
            </a:endParaRPr>
          </a:p>
          <a:p>
            <a:pPr marL="457200" lvl="1" indent="0" algn="just">
              <a:lnSpc>
                <a:spcPct val="80000"/>
              </a:lnSpc>
              <a:buNone/>
              <a:defRPr/>
            </a:pPr>
            <a:endParaRPr lang="en-US" dirty="0">
              <a:solidFill>
                <a:srgbClr val="595959"/>
              </a:solidFill>
            </a:endParaRPr>
          </a:p>
          <a:p>
            <a:pPr marL="457200" lvl="1" indent="0" algn="just">
              <a:lnSpc>
                <a:spcPct val="80000"/>
              </a:lnSpc>
              <a:buNone/>
              <a:defRPr/>
            </a:pPr>
            <a:endParaRPr lang="en-US" dirty="0">
              <a:solidFill>
                <a:srgbClr val="595959"/>
              </a:solidFill>
            </a:endParaRPr>
          </a:p>
        </p:txBody>
      </p:sp>
      <p:sp>
        <p:nvSpPr>
          <p:cNvPr id="3" name="Footer Placeholder 2">
            <a:extLst>
              <a:ext uri="{FF2B5EF4-FFF2-40B4-BE49-F238E27FC236}">
                <a16:creationId xmlns:a16="http://schemas.microsoft.com/office/drawing/2014/main" id="{D1B9CE7F-BF00-BD7A-7FD5-17B26D40CB6B}"/>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1497858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What types of models do we need?</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38</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396875" y="1055650"/>
            <a:ext cx="8121974" cy="3689772"/>
          </a:xfrm>
        </p:spPr>
        <p:txBody>
          <a:bodyPr>
            <a:noAutofit/>
          </a:bodyPr>
          <a:lstStyle/>
          <a:p>
            <a:pPr marL="285750" lvl="1" indent="-285750" algn="just">
              <a:defRPr/>
            </a:pPr>
            <a:r>
              <a:rPr lang="en-US" sz="1800" dirty="0">
                <a:solidFill>
                  <a:srgbClr val="595959"/>
                </a:solidFill>
              </a:rPr>
              <a:t>Basic answer: it depends on the purpose/objectives</a:t>
            </a:r>
          </a:p>
          <a:p>
            <a:pPr marL="285750" lvl="1" indent="-285750" algn="just">
              <a:defRPr/>
            </a:pPr>
            <a:endParaRPr lang="en-US" sz="1100" dirty="0">
              <a:solidFill>
                <a:srgbClr val="595959"/>
              </a:solidFill>
            </a:endParaRPr>
          </a:p>
          <a:p>
            <a:pPr marL="285750" lvl="1" indent="-285750" algn="just">
              <a:defRPr/>
            </a:pPr>
            <a:r>
              <a:rPr lang="en-US" sz="1800" dirty="0">
                <a:solidFill>
                  <a:srgbClr val="595959"/>
                </a:solidFill>
              </a:rPr>
              <a:t>What do we want to measure and monitor?</a:t>
            </a:r>
          </a:p>
          <a:p>
            <a:pPr marL="285750" lvl="1" indent="-285750" algn="just">
              <a:defRPr/>
            </a:pPr>
            <a:r>
              <a:rPr lang="en-US" sz="1800" dirty="0">
                <a:solidFill>
                  <a:srgbClr val="595959"/>
                </a:solidFill>
              </a:rPr>
              <a:t>What metrics should we use?</a:t>
            </a:r>
          </a:p>
          <a:p>
            <a:pPr marL="285750" lvl="1" indent="-285750" algn="just">
              <a:defRPr/>
            </a:pPr>
            <a:r>
              <a:rPr lang="en-US" sz="1800" dirty="0">
                <a:solidFill>
                  <a:srgbClr val="595959"/>
                </a:solidFill>
              </a:rPr>
              <a:t>Where do we get the data from?</a:t>
            </a:r>
          </a:p>
          <a:p>
            <a:pPr marL="285750" lvl="1" indent="-285750" algn="just">
              <a:defRPr/>
            </a:pPr>
            <a:r>
              <a:rPr lang="en-US" sz="1800" dirty="0">
                <a:solidFill>
                  <a:srgbClr val="595959"/>
                </a:solidFill>
              </a:rPr>
              <a:t>What types of models do we need for the different aspects?</a:t>
            </a:r>
          </a:p>
          <a:p>
            <a:pPr marL="285750" lvl="1" indent="-285750" algn="just">
              <a:defRPr/>
            </a:pPr>
            <a:endParaRPr lang="en-US" sz="105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99C13A4D-3C26-5FB4-392B-05A54D480D96}"/>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3343088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sz="3200" dirty="0">
                <a:solidFill>
                  <a:schemeClr val="tx1">
                    <a:lumMod val="65000"/>
                    <a:lumOff val="35000"/>
                  </a:schemeClr>
                </a:solidFill>
              </a:rPr>
              <a:t>Monitoring of different systems aspects</a:t>
            </a: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39</a:t>
            </a:fld>
            <a:endParaRPr lang="fr-CA" dirty="0"/>
          </a:p>
        </p:txBody>
      </p:sp>
      <p:grpSp>
        <p:nvGrpSpPr>
          <p:cNvPr id="4" name="Group 3">
            <a:extLst>
              <a:ext uri="{FF2B5EF4-FFF2-40B4-BE49-F238E27FC236}">
                <a16:creationId xmlns:a16="http://schemas.microsoft.com/office/drawing/2014/main" id="{AE46FA1A-2C89-29A1-E044-2FE2C2A4AB59}"/>
              </a:ext>
            </a:extLst>
          </p:cNvPr>
          <p:cNvGrpSpPr/>
          <p:nvPr/>
        </p:nvGrpSpPr>
        <p:grpSpPr>
          <a:xfrm>
            <a:off x="1134480" y="982426"/>
            <a:ext cx="6875040" cy="3208368"/>
            <a:chOff x="517453" y="875269"/>
            <a:chExt cx="8141045" cy="3799173"/>
          </a:xfrm>
        </p:grpSpPr>
        <p:pic>
          <p:nvPicPr>
            <p:cNvPr id="12" name="Picture 11" descr="Graphical user interface, website&#10;&#10;Description automatically generated">
              <a:extLst>
                <a:ext uri="{FF2B5EF4-FFF2-40B4-BE49-F238E27FC236}">
                  <a16:creationId xmlns:a16="http://schemas.microsoft.com/office/drawing/2014/main" id="{FC487BC5-79EE-521F-EDF3-5F5A5F725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896" y="2809643"/>
              <a:ext cx="3350357" cy="1864799"/>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C78F7859-F15D-CC34-8677-A1AEC7DCC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754" y="1057147"/>
              <a:ext cx="2745744" cy="2059308"/>
            </a:xfrm>
            <a:prstGeom prst="rect">
              <a:avLst/>
            </a:prstGeom>
          </p:spPr>
        </p:pic>
        <p:pic>
          <p:nvPicPr>
            <p:cNvPr id="11" name="Picture 10" descr="Graphical user interface, application, table&#10;&#10;Description automatically generated">
              <a:extLst>
                <a:ext uri="{FF2B5EF4-FFF2-40B4-BE49-F238E27FC236}">
                  <a16:creationId xmlns:a16="http://schemas.microsoft.com/office/drawing/2014/main" id="{9CD2654F-3FAA-6FAC-BF65-7D99006DA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53" y="875269"/>
              <a:ext cx="3434034" cy="1631166"/>
            </a:xfrm>
            <a:prstGeom prst="rect">
              <a:avLst/>
            </a:prstGeom>
          </p:spPr>
        </p:pic>
      </p:grpSp>
      <p:sp>
        <p:nvSpPr>
          <p:cNvPr id="17" name="TextBox 16">
            <a:extLst>
              <a:ext uri="{FF2B5EF4-FFF2-40B4-BE49-F238E27FC236}">
                <a16:creationId xmlns:a16="http://schemas.microsoft.com/office/drawing/2014/main" id="{A3A5224F-741D-1522-D471-8024D178D19D}"/>
              </a:ext>
            </a:extLst>
          </p:cNvPr>
          <p:cNvSpPr txBox="1"/>
          <p:nvPr/>
        </p:nvSpPr>
        <p:spPr>
          <a:xfrm>
            <a:off x="1496943" y="4357262"/>
            <a:ext cx="4419800" cy="230832"/>
          </a:xfrm>
          <a:prstGeom prst="rect">
            <a:avLst/>
          </a:prstGeom>
          <a:noFill/>
        </p:spPr>
        <p:txBody>
          <a:bodyPr wrap="none" rtlCol="0">
            <a:spAutoFit/>
          </a:bodyPr>
          <a:lstStyle/>
          <a:p>
            <a:r>
              <a:rPr lang="en-US" sz="900" dirty="0">
                <a:latin typeface="+mn-lt"/>
                <a:hlinkClick r:id="rId6"/>
              </a:rPr>
              <a:t>https://</a:t>
            </a:r>
            <a:r>
              <a:rPr lang="en-US" sz="900" dirty="0" err="1">
                <a:latin typeface="+mn-lt"/>
                <a:hlinkClick r:id="rId6"/>
              </a:rPr>
              <a:t>www.manageengine.com</a:t>
            </a:r>
            <a:r>
              <a:rPr lang="en-US" sz="900" dirty="0">
                <a:latin typeface="+mn-lt"/>
                <a:hlinkClick r:id="rId6"/>
              </a:rPr>
              <a:t>/network-monitoring/operating-system-</a:t>
            </a:r>
            <a:r>
              <a:rPr lang="en-US" sz="900" dirty="0" err="1">
                <a:latin typeface="+mn-lt"/>
                <a:hlinkClick r:id="rId6"/>
              </a:rPr>
              <a:t>monitoring.html</a:t>
            </a:r>
            <a:endParaRPr lang="en-US" sz="900" dirty="0">
              <a:latin typeface="+mn-lt"/>
            </a:endParaRPr>
          </a:p>
        </p:txBody>
      </p:sp>
      <p:sp>
        <p:nvSpPr>
          <p:cNvPr id="3" name="Footer Placeholder 2">
            <a:extLst>
              <a:ext uri="{FF2B5EF4-FFF2-40B4-BE49-F238E27FC236}">
                <a16:creationId xmlns:a16="http://schemas.microsoft.com/office/drawing/2014/main" id="{3737829E-0384-FD3A-BB23-8E2434EFB94E}"/>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79552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solidFill>
                  <a:schemeClr val="tx1">
                    <a:lumMod val="65000"/>
                    <a:lumOff val="35000"/>
                  </a:schemeClr>
                </a:solidFill>
              </a:rPr>
              <a:t>Industrial and academic experience</a:t>
            </a:r>
          </a:p>
        </p:txBody>
      </p:sp>
      <p:sp>
        <p:nvSpPr>
          <p:cNvPr id="4" name="Slide Number Placeholder 3"/>
          <p:cNvSpPr>
            <a:spLocks noGrp="1"/>
          </p:cNvSpPr>
          <p:nvPr>
            <p:ph type="sldNum" sz="quarter" idx="4"/>
          </p:nvPr>
        </p:nvSpPr>
        <p:spPr/>
        <p:txBody>
          <a:bodyPr/>
          <a:lstStyle/>
          <a:p>
            <a:pPr>
              <a:defRPr/>
            </a:pPr>
            <a:fld id="{AA6A1A6F-ECCA-4BFD-8A82-926E79C3E032}" type="slidenum">
              <a:rPr lang="fr-CA" smtClean="0"/>
              <a:pPr>
                <a:defRPr/>
              </a:pPr>
              <a:t>4</a:t>
            </a:fld>
            <a:endParaRPr lang="fr-CA" dirty="0"/>
          </a:p>
        </p:txBody>
      </p:sp>
      <p:grpSp>
        <p:nvGrpSpPr>
          <p:cNvPr id="6" name="Group 5"/>
          <p:cNvGrpSpPr/>
          <p:nvPr/>
        </p:nvGrpSpPr>
        <p:grpSpPr>
          <a:xfrm>
            <a:off x="825690" y="3053778"/>
            <a:ext cx="1184367" cy="1386730"/>
            <a:chOff x="358633" y="3468076"/>
            <a:chExt cx="1315963" cy="1540811"/>
          </a:xfrm>
        </p:grpSpPr>
        <p:pic>
          <p:nvPicPr>
            <p:cNvPr id="7" name="Picture 6" descr="Teach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60" y="3468076"/>
              <a:ext cx="1065544" cy="1065544"/>
            </a:xfrm>
            <a:prstGeom prst="rect">
              <a:avLst/>
            </a:prstGeom>
          </p:spPr>
        </p:pic>
        <p:sp>
          <p:nvSpPr>
            <p:cNvPr id="8" name="Text Box 109"/>
            <p:cNvSpPr txBox="1">
              <a:spLocks noChangeArrowheads="1"/>
            </p:cNvSpPr>
            <p:nvPr/>
          </p:nvSpPr>
          <p:spPr bwMode="auto">
            <a:xfrm>
              <a:off x="358633" y="4508750"/>
              <a:ext cx="1315963" cy="500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Teaching and Training</a:t>
              </a:r>
            </a:p>
          </p:txBody>
        </p:sp>
      </p:grpSp>
      <p:grpSp>
        <p:nvGrpSpPr>
          <p:cNvPr id="9" name="Group 8"/>
          <p:cNvGrpSpPr/>
          <p:nvPr/>
        </p:nvGrpSpPr>
        <p:grpSpPr>
          <a:xfrm>
            <a:off x="5845048" y="3053018"/>
            <a:ext cx="1086565" cy="1387489"/>
            <a:chOff x="6135201" y="3467232"/>
            <a:chExt cx="1207294" cy="1541655"/>
          </a:xfrm>
        </p:grpSpPr>
        <p:pic>
          <p:nvPicPr>
            <p:cNvPr id="10" name="Picture 9" descr="Plane icon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232" y="3467232"/>
              <a:ext cx="1067232" cy="1067232"/>
            </a:xfrm>
            <a:prstGeom prst="rect">
              <a:avLst/>
            </a:prstGeom>
          </p:spPr>
        </p:pic>
        <p:sp>
          <p:nvSpPr>
            <p:cNvPr id="11" name="Text Box 109"/>
            <p:cNvSpPr txBox="1">
              <a:spLocks noChangeArrowheads="1"/>
            </p:cNvSpPr>
            <p:nvPr/>
          </p:nvSpPr>
          <p:spPr bwMode="auto">
            <a:xfrm>
              <a:off x="6135201" y="4508750"/>
              <a:ext cx="1207294" cy="500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 Aerospace &amp; Defence</a:t>
              </a:r>
            </a:p>
          </p:txBody>
        </p:sp>
      </p:grpSp>
      <p:grpSp>
        <p:nvGrpSpPr>
          <p:cNvPr id="12" name="Group 11"/>
          <p:cNvGrpSpPr/>
          <p:nvPr/>
        </p:nvGrpSpPr>
        <p:grpSpPr>
          <a:xfrm>
            <a:off x="2056908" y="3111259"/>
            <a:ext cx="1239799" cy="1135351"/>
            <a:chOff x="1688685" y="3531942"/>
            <a:chExt cx="1377554" cy="1261501"/>
          </a:xfrm>
        </p:grpSpPr>
        <p:sp>
          <p:nvSpPr>
            <p:cNvPr id="13" name="Text Box 109"/>
            <p:cNvSpPr txBox="1">
              <a:spLocks noChangeArrowheads="1"/>
            </p:cNvSpPr>
            <p:nvPr/>
          </p:nvSpPr>
          <p:spPr bwMode="auto">
            <a:xfrm>
              <a:off x="1688685" y="4508750"/>
              <a:ext cx="1377554"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Consulting</a:t>
              </a:r>
            </a:p>
          </p:txBody>
        </p:sp>
        <p:pic>
          <p:nvPicPr>
            <p:cNvPr id="14" name="Picture 13" descr="Consulting 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556" y="3531942"/>
              <a:ext cx="937813" cy="937813"/>
            </a:xfrm>
            <a:prstGeom prst="rect">
              <a:avLst/>
            </a:prstGeom>
          </p:spPr>
        </p:pic>
      </p:grpSp>
      <p:grpSp>
        <p:nvGrpSpPr>
          <p:cNvPr id="15" name="Group 14"/>
          <p:cNvGrpSpPr/>
          <p:nvPr/>
        </p:nvGrpSpPr>
        <p:grpSpPr>
          <a:xfrm>
            <a:off x="3601335" y="3087757"/>
            <a:ext cx="924758" cy="1158853"/>
            <a:chOff x="3541320" y="3505829"/>
            <a:chExt cx="1027509" cy="1287614"/>
          </a:xfrm>
        </p:grpSpPr>
        <p:sp>
          <p:nvSpPr>
            <p:cNvPr id="16" name="Text Box 109"/>
            <p:cNvSpPr txBox="1">
              <a:spLocks noChangeArrowheads="1"/>
            </p:cNvSpPr>
            <p:nvPr/>
          </p:nvSpPr>
          <p:spPr bwMode="auto">
            <a:xfrm>
              <a:off x="3541320" y="4508750"/>
              <a:ext cx="1027509"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a:solidFill>
                    <a:schemeClr val="tx1">
                      <a:lumMod val="65000"/>
                      <a:lumOff val="35000"/>
                    </a:schemeClr>
                  </a:solidFill>
                  <a:latin typeface="Arial"/>
                  <a:cs typeface="Arial"/>
                </a:rPr>
                <a:t>Telecom</a:t>
              </a:r>
            </a:p>
          </p:txBody>
        </p:sp>
        <p:pic>
          <p:nvPicPr>
            <p:cNvPr id="17" name="Picture 16" descr="Telecom 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201" y="3505829"/>
              <a:ext cx="897747" cy="990039"/>
            </a:xfrm>
            <a:prstGeom prst="rect">
              <a:avLst/>
            </a:prstGeom>
          </p:spPr>
        </p:pic>
      </p:grpSp>
      <p:grpSp>
        <p:nvGrpSpPr>
          <p:cNvPr id="18" name="Group 17"/>
          <p:cNvGrpSpPr/>
          <p:nvPr/>
        </p:nvGrpSpPr>
        <p:grpSpPr>
          <a:xfrm>
            <a:off x="4817686" y="3157153"/>
            <a:ext cx="685532" cy="1089457"/>
            <a:chOff x="4962135" y="3582936"/>
            <a:chExt cx="761702" cy="1210507"/>
          </a:xfrm>
        </p:grpSpPr>
        <p:sp>
          <p:nvSpPr>
            <p:cNvPr id="19" name="Text Box 109"/>
            <p:cNvSpPr txBox="1">
              <a:spLocks noChangeArrowheads="1"/>
            </p:cNvSpPr>
            <p:nvPr/>
          </p:nvSpPr>
          <p:spPr bwMode="auto">
            <a:xfrm>
              <a:off x="4962135" y="4508750"/>
              <a:ext cx="761702"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a:solidFill>
                    <a:schemeClr val="tx1">
                      <a:lumMod val="65000"/>
                      <a:lumOff val="35000"/>
                    </a:schemeClr>
                  </a:solidFill>
                  <a:latin typeface="Arial"/>
                  <a:cs typeface="Arial"/>
                </a:rPr>
                <a:t>SDR</a:t>
              </a:r>
            </a:p>
          </p:txBody>
        </p:sp>
        <p:pic>
          <p:nvPicPr>
            <p:cNvPr id="20" name="Picture 19" descr="SDR 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183" y="3582936"/>
              <a:ext cx="657427" cy="835824"/>
            </a:xfrm>
            <a:prstGeom prst="rect">
              <a:avLst/>
            </a:prstGeom>
          </p:spPr>
        </p:pic>
      </p:grpSp>
      <p:grpSp>
        <p:nvGrpSpPr>
          <p:cNvPr id="21" name="Group 20"/>
          <p:cNvGrpSpPr/>
          <p:nvPr/>
        </p:nvGrpSpPr>
        <p:grpSpPr>
          <a:xfrm>
            <a:off x="7248325" y="3223226"/>
            <a:ext cx="1086565" cy="1023384"/>
            <a:chOff x="7494895" y="3656350"/>
            <a:chExt cx="1207294" cy="1137093"/>
          </a:xfrm>
        </p:grpSpPr>
        <p:pic>
          <p:nvPicPr>
            <p:cNvPr id="22" name="Picture 21" descr="Car 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5070" y="3656350"/>
              <a:ext cx="906944" cy="688996"/>
            </a:xfrm>
            <a:prstGeom prst="rect">
              <a:avLst/>
            </a:prstGeom>
          </p:spPr>
        </p:pic>
        <p:sp>
          <p:nvSpPr>
            <p:cNvPr id="23" name="Text Box 109"/>
            <p:cNvSpPr txBox="1">
              <a:spLocks noChangeArrowheads="1"/>
            </p:cNvSpPr>
            <p:nvPr/>
          </p:nvSpPr>
          <p:spPr bwMode="auto">
            <a:xfrm>
              <a:off x="7494895" y="4508750"/>
              <a:ext cx="1207294" cy="284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others</a:t>
              </a:r>
            </a:p>
          </p:txBody>
        </p:sp>
      </p:grpSp>
      <p:sp>
        <p:nvSpPr>
          <p:cNvPr id="26" name="Text Box 109"/>
          <p:cNvSpPr txBox="1">
            <a:spLocks noChangeArrowheads="1"/>
          </p:cNvSpPr>
          <p:nvPr/>
        </p:nvSpPr>
        <p:spPr bwMode="auto">
          <a:xfrm>
            <a:off x="1224771" y="2439070"/>
            <a:ext cx="1751541" cy="4501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Research &amp; Academia</a:t>
            </a:r>
          </a:p>
          <a:p>
            <a:pPr algn="ctr" eaLnBrk="1" hangingPunct="1">
              <a:defRPr/>
            </a:pPr>
            <a:r>
              <a:rPr lang="en-CA" sz="1260" dirty="0">
                <a:solidFill>
                  <a:schemeClr val="tx1">
                    <a:lumMod val="65000"/>
                    <a:lumOff val="35000"/>
                  </a:schemeClr>
                </a:solidFill>
                <a:latin typeface="Arial"/>
                <a:cs typeface="Arial"/>
              </a:rPr>
              <a:t>15+ years</a:t>
            </a:r>
          </a:p>
        </p:txBody>
      </p:sp>
      <p:grpSp>
        <p:nvGrpSpPr>
          <p:cNvPr id="28" name="Group 27"/>
          <p:cNvGrpSpPr/>
          <p:nvPr/>
        </p:nvGrpSpPr>
        <p:grpSpPr>
          <a:xfrm>
            <a:off x="3867536" y="1463143"/>
            <a:ext cx="1238465" cy="1426050"/>
            <a:chOff x="3674936" y="1453811"/>
            <a:chExt cx="1376072" cy="1584500"/>
          </a:xfrm>
        </p:grpSpPr>
        <p:sp>
          <p:nvSpPr>
            <p:cNvPr id="29" name="Text Box 109"/>
            <p:cNvSpPr txBox="1">
              <a:spLocks noChangeArrowheads="1"/>
            </p:cNvSpPr>
            <p:nvPr/>
          </p:nvSpPr>
          <p:spPr bwMode="auto">
            <a:xfrm>
              <a:off x="3674936" y="2538174"/>
              <a:ext cx="1376072" cy="500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CEO</a:t>
              </a:r>
            </a:p>
            <a:p>
              <a:pPr algn="ctr" eaLnBrk="1" hangingPunct="1">
                <a:defRPr/>
              </a:pPr>
              <a:r>
                <a:rPr lang="en-CA" sz="1260" dirty="0">
                  <a:solidFill>
                    <a:schemeClr val="tx1">
                      <a:lumMod val="65000"/>
                      <a:lumOff val="35000"/>
                    </a:schemeClr>
                  </a:solidFill>
                  <a:latin typeface="Arial"/>
                  <a:cs typeface="Arial"/>
                </a:rPr>
                <a:t>12 years</a:t>
              </a:r>
            </a:p>
          </p:txBody>
        </p:sp>
        <p:pic>
          <p:nvPicPr>
            <p:cNvPr id="30" name="Picture 29" descr="House 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6366" y="1453811"/>
              <a:ext cx="1073213" cy="1012815"/>
            </a:xfrm>
            <a:prstGeom prst="rect">
              <a:avLst/>
            </a:prstGeom>
          </p:spPr>
        </p:pic>
      </p:grpSp>
      <p:pic>
        <p:nvPicPr>
          <p:cNvPr id="33" name="Picture 32" descr="Academia icon (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9177" y="1363578"/>
            <a:ext cx="1035928" cy="1035928"/>
          </a:xfrm>
          <a:prstGeom prst="rect">
            <a:avLst/>
          </a:prstGeom>
        </p:spPr>
      </p:pic>
      <p:pic>
        <p:nvPicPr>
          <p:cNvPr id="34" name="Picture 33" descr="UQO.png">
            <a:extLst>
              <a:ext uri="{FF2B5EF4-FFF2-40B4-BE49-F238E27FC236}">
                <a16:creationId xmlns:a16="http://schemas.microsoft.com/office/drawing/2014/main" id="{C78F3801-C52D-7345-B8B5-B92265723A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1074" y="1207966"/>
            <a:ext cx="457985" cy="208807"/>
          </a:xfrm>
          <a:prstGeom prst="rect">
            <a:avLst/>
          </a:prstGeom>
        </p:spPr>
      </p:pic>
      <p:pic>
        <p:nvPicPr>
          <p:cNvPr id="35" name="Picture 34" descr="Carleton U.png">
            <a:extLst>
              <a:ext uri="{FF2B5EF4-FFF2-40B4-BE49-F238E27FC236}">
                <a16:creationId xmlns:a16="http://schemas.microsoft.com/office/drawing/2014/main" id="{C5299253-C0D1-DF47-92F1-6F1205F6A3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56" y="1046279"/>
            <a:ext cx="773295" cy="195925"/>
          </a:xfrm>
          <a:prstGeom prst="rect">
            <a:avLst/>
          </a:prstGeom>
        </p:spPr>
      </p:pic>
      <p:pic>
        <p:nvPicPr>
          <p:cNvPr id="36" name="Picture 15" descr="ETS-rouge-ecran-fond_transparent.png">
            <a:extLst>
              <a:ext uri="{FF2B5EF4-FFF2-40B4-BE49-F238E27FC236}">
                <a16:creationId xmlns:a16="http://schemas.microsoft.com/office/drawing/2014/main" id="{4641A089-D47B-EE4D-AA8E-697DA3159E65}"/>
              </a:ext>
            </a:extLst>
          </p:cNvPr>
          <p:cNvPicPr>
            <a:picLocks noChangeAspect="1"/>
          </p:cNvPicPr>
          <p:nvPr/>
        </p:nvPicPr>
        <p:blipFill>
          <a:blip r:embed="rId12" cstate="print"/>
          <a:srcRect/>
          <a:stretch>
            <a:fillRect/>
          </a:stretch>
        </p:blipFill>
        <p:spPr bwMode="auto">
          <a:xfrm>
            <a:off x="2429040" y="1166619"/>
            <a:ext cx="474278" cy="272545"/>
          </a:xfrm>
          <a:prstGeom prst="rect">
            <a:avLst/>
          </a:prstGeom>
          <a:noFill/>
          <a:ln w="9525">
            <a:noFill/>
            <a:miter lim="800000"/>
            <a:headEnd/>
            <a:tailEnd/>
          </a:ln>
        </p:spPr>
      </p:pic>
      <p:pic>
        <p:nvPicPr>
          <p:cNvPr id="37" name="Picture 36">
            <a:extLst>
              <a:ext uri="{FF2B5EF4-FFF2-40B4-BE49-F238E27FC236}">
                <a16:creationId xmlns:a16="http://schemas.microsoft.com/office/drawing/2014/main" id="{3EB23548-5CD9-7645-8006-3DE960DD47A6}"/>
              </a:ext>
            </a:extLst>
          </p:cNvPr>
          <p:cNvPicPr>
            <a:picLocks noChangeAspect="1"/>
          </p:cNvPicPr>
          <p:nvPr/>
        </p:nvPicPr>
        <p:blipFill>
          <a:blip r:embed="rId13"/>
          <a:stretch>
            <a:fillRect/>
          </a:stretch>
        </p:blipFill>
        <p:spPr>
          <a:xfrm>
            <a:off x="3448972" y="1019019"/>
            <a:ext cx="901610" cy="250448"/>
          </a:xfrm>
          <a:prstGeom prst="rect">
            <a:avLst/>
          </a:prstGeom>
        </p:spPr>
      </p:pic>
      <p:pic>
        <p:nvPicPr>
          <p:cNvPr id="39" name="Picture 38">
            <a:extLst>
              <a:ext uri="{FF2B5EF4-FFF2-40B4-BE49-F238E27FC236}">
                <a16:creationId xmlns:a16="http://schemas.microsoft.com/office/drawing/2014/main" id="{0F6FCD9B-D0B7-5A4B-8F03-46E5C057D08E}"/>
              </a:ext>
            </a:extLst>
          </p:cNvPr>
          <p:cNvPicPr>
            <a:picLocks noChangeAspect="1"/>
          </p:cNvPicPr>
          <p:nvPr/>
        </p:nvPicPr>
        <p:blipFill>
          <a:blip r:embed="rId14"/>
          <a:stretch>
            <a:fillRect/>
          </a:stretch>
        </p:blipFill>
        <p:spPr>
          <a:xfrm>
            <a:off x="4601801" y="1144242"/>
            <a:ext cx="743613" cy="233707"/>
          </a:xfrm>
          <a:prstGeom prst="rect">
            <a:avLst/>
          </a:prstGeom>
        </p:spPr>
      </p:pic>
      <p:grpSp>
        <p:nvGrpSpPr>
          <p:cNvPr id="24" name="Group 23">
            <a:extLst>
              <a:ext uri="{FF2B5EF4-FFF2-40B4-BE49-F238E27FC236}">
                <a16:creationId xmlns:a16="http://schemas.microsoft.com/office/drawing/2014/main" id="{3F0A4888-5221-5449-98C0-2EDED75B4C18}"/>
              </a:ext>
            </a:extLst>
          </p:cNvPr>
          <p:cNvGrpSpPr/>
          <p:nvPr/>
        </p:nvGrpSpPr>
        <p:grpSpPr>
          <a:xfrm>
            <a:off x="5779226" y="848053"/>
            <a:ext cx="2064628" cy="2161911"/>
            <a:chOff x="5779226" y="848053"/>
            <a:chExt cx="2064628" cy="2161911"/>
          </a:xfrm>
        </p:grpSpPr>
        <p:grpSp>
          <p:nvGrpSpPr>
            <p:cNvPr id="27" name="Group 26"/>
            <p:cNvGrpSpPr/>
            <p:nvPr/>
          </p:nvGrpSpPr>
          <p:grpSpPr>
            <a:xfrm>
              <a:off x="6040218" y="1030942"/>
              <a:ext cx="1670411" cy="1979022"/>
              <a:chOff x="6105353" y="839398"/>
              <a:chExt cx="1856012" cy="2198913"/>
            </a:xfrm>
          </p:grpSpPr>
          <p:sp>
            <p:nvSpPr>
              <p:cNvPr id="31" name="Text Box 109"/>
              <p:cNvSpPr txBox="1">
                <a:spLocks noChangeArrowheads="1"/>
              </p:cNvSpPr>
              <p:nvPr/>
            </p:nvSpPr>
            <p:spPr bwMode="auto">
              <a:xfrm>
                <a:off x="6105353" y="2538174"/>
                <a:ext cx="1856012" cy="500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61722" tIns="30861" rIns="61722" bIns="30861">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sz="2000">
                    <a:solidFill>
                      <a:schemeClr val="tx1"/>
                    </a:solidFill>
                    <a:latin typeface="Arial" charset="0"/>
                    <a:ea typeface="Arial" charset="0"/>
                    <a:cs typeface="Arial" charset="0"/>
                  </a:defRPr>
                </a:lvl9pPr>
              </a:lstStyle>
              <a:p>
                <a:pPr algn="ctr" eaLnBrk="1" hangingPunct="1">
                  <a:defRPr/>
                </a:pPr>
                <a:r>
                  <a:rPr lang="en-CA" sz="1260" dirty="0">
                    <a:solidFill>
                      <a:schemeClr val="tx1">
                        <a:lumMod val="65000"/>
                        <a:lumOff val="35000"/>
                      </a:schemeClr>
                    </a:solidFill>
                    <a:latin typeface="Arial"/>
                    <a:cs typeface="Arial"/>
                  </a:rPr>
                  <a:t>Product Manager</a:t>
                </a:r>
              </a:p>
              <a:p>
                <a:pPr algn="ctr" eaLnBrk="1" hangingPunct="1">
                  <a:defRPr/>
                </a:pPr>
                <a:r>
                  <a:rPr lang="en-CA" sz="1260" dirty="0">
                    <a:solidFill>
                      <a:schemeClr val="tx1">
                        <a:lumMod val="65000"/>
                        <a:lumOff val="35000"/>
                      </a:schemeClr>
                    </a:solidFill>
                    <a:latin typeface="Arial"/>
                    <a:cs typeface="Arial"/>
                  </a:rPr>
                  <a:t>4 years</a:t>
                </a:r>
              </a:p>
            </p:txBody>
          </p:sp>
          <p:pic>
            <p:nvPicPr>
              <p:cNvPr id="32" name="Picture 31" descr="Building ico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8510" y="839398"/>
                <a:ext cx="1627228" cy="1627228"/>
              </a:xfrm>
              <a:prstGeom prst="rect">
                <a:avLst/>
              </a:prstGeom>
            </p:spPr>
          </p:pic>
        </p:grpSp>
        <p:pic>
          <p:nvPicPr>
            <p:cNvPr id="38" name="Picture 37">
              <a:extLst>
                <a:ext uri="{FF2B5EF4-FFF2-40B4-BE49-F238E27FC236}">
                  <a16:creationId xmlns:a16="http://schemas.microsoft.com/office/drawing/2014/main" id="{3B16BA52-71F8-1B48-B628-30ED7DE4B7B6}"/>
                </a:ext>
              </a:extLst>
            </p:cNvPr>
            <p:cNvPicPr>
              <a:picLocks noChangeAspect="1"/>
            </p:cNvPicPr>
            <p:nvPr/>
          </p:nvPicPr>
          <p:blipFill>
            <a:blip r:embed="rId16"/>
            <a:stretch>
              <a:fillRect/>
            </a:stretch>
          </p:blipFill>
          <p:spPr>
            <a:xfrm>
              <a:off x="6664184" y="848053"/>
              <a:ext cx="477862" cy="419458"/>
            </a:xfrm>
            <a:prstGeom prst="rect">
              <a:avLst/>
            </a:prstGeom>
          </p:spPr>
        </p:pic>
        <p:pic>
          <p:nvPicPr>
            <p:cNvPr id="40" name="Picture 39" descr="Prismtech logo.jpg">
              <a:extLst>
                <a:ext uri="{FF2B5EF4-FFF2-40B4-BE49-F238E27FC236}">
                  <a16:creationId xmlns:a16="http://schemas.microsoft.com/office/drawing/2014/main" id="{F19EF696-2E7F-1648-9B74-E7A78F362B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79226" y="1163197"/>
              <a:ext cx="785635" cy="123755"/>
            </a:xfrm>
            <a:prstGeom prst="rect">
              <a:avLst/>
            </a:prstGeom>
          </p:spPr>
        </p:pic>
        <p:pic>
          <p:nvPicPr>
            <p:cNvPr id="2" name="Picture 1">
              <a:extLst>
                <a:ext uri="{FF2B5EF4-FFF2-40B4-BE49-F238E27FC236}">
                  <a16:creationId xmlns:a16="http://schemas.microsoft.com/office/drawing/2014/main" id="{C75BE77F-DC3C-CEAD-29A4-C8F9A1CFCDF8}"/>
                </a:ext>
              </a:extLst>
            </p:cNvPr>
            <p:cNvPicPr>
              <a:picLocks noChangeAspect="1"/>
            </p:cNvPicPr>
            <p:nvPr/>
          </p:nvPicPr>
          <p:blipFill>
            <a:blip r:embed="rId18"/>
            <a:stretch>
              <a:fillRect/>
            </a:stretch>
          </p:blipFill>
          <p:spPr>
            <a:xfrm>
              <a:off x="7252169" y="1068044"/>
              <a:ext cx="591685" cy="262454"/>
            </a:xfrm>
            <a:prstGeom prst="rect">
              <a:avLst/>
            </a:prstGeom>
          </p:spPr>
        </p:pic>
      </p:grpSp>
      <p:sp>
        <p:nvSpPr>
          <p:cNvPr id="5" name="Footer Placeholder 4">
            <a:extLst>
              <a:ext uri="{FF2B5EF4-FFF2-40B4-BE49-F238E27FC236}">
                <a16:creationId xmlns:a16="http://schemas.microsoft.com/office/drawing/2014/main" id="{B6EDDEE2-A94A-5502-3546-D8A558C660F0}"/>
              </a:ext>
            </a:extLst>
          </p:cNvPr>
          <p:cNvSpPr>
            <a:spLocks noGrp="1"/>
          </p:cNvSpPr>
          <p:nvPr>
            <p:ph type="ftr" sz="quarter" idx="3"/>
          </p:nvPr>
        </p:nvSpPr>
        <p:spPr/>
        <p:txBody>
          <a:bodyPr/>
          <a:lstStyle/>
          <a:p>
            <a:pPr algn="ctr"/>
            <a:r>
              <a:rPr lang="fr-CA"/>
              <a:t>MODELSWARD 2024 -- F. Bordeleau</a:t>
            </a:r>
            <a:endParaRPr lang="fr-CA" dirty="0"/>
          </a:p>
        </p:txBody>
      </p:sp>
    </p:spTree>
    <p:extLst>
      <p:ext uri="{BB962C8B-B14F-4D97-AF65-F5344CB8AC3E}">
        <p14:creationId xmlns:p14="http://schemas.microsoft.com/office/powerpoint/2010/main" val="283137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r>
              <a:rPr lang="en-US" dirty="0">
                <a:solidFill>
                  <a:schemeClr val="tx1">
                    <a:lumMod val="65000"/>
                    <a:lumOff val="35000"/>
                  </a:schemeClr>
                </a:solidFill>
              </a:rPr>
              <a:t>AI/ML</a:t>
            </a:r>
            <a:endParaRPr lang="en-US" sz="3200" dirty="0">
              <a:solidFill>
                <a:schemeClr val="tx1">
                  <a:lumMod val="65000"/>
                  <a:lumOff val="35000"/>
                </a:schemeClr>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40</a:t>
            </a:fld>
            <a:endParaRPr lang="fr-CA" dirty="0"/>
          </a:p>
        </p:txBody>
      </p:sp>
      <p:sp>
        <p:nvSpPr>
          <p:cNvPr id="3" name="Footer Placeholder 2">
            <a:extLst>
              <a:ext uri="{FF2B5EF4-FFF2-40B4-BE49-F238E27FC236}">
                <a16:creationId xmlns:a16="http://schemas.microsoft.com/office/drawing/2014/main" id="{E5BE9EBF-AA68-F2FC-CF6D-DB60DE8B357A}"/>
              </a:ext>
            </a:extLst>
          </p:cNvPr>
          <p:cNvSpPr>
            <a:spLocks noGrp="1"/>
          </p:cNvSpPr>
          <p:nvPr>
            <p:ph type="ftr" sz="quarter" idx="3"/>
          </p:nvPr>
        </p:nvSpPr>
        <p:spPr/>
        <p:txBody>
          <a:bodyPr/>
          <a:lstStyle/>
          <a:p>
            <a:pPr algn="ctr"/>
            <a:r>
              <a:rPr lang="fr-FR"/>
              <a:t>MODELSWARD 2024 -- F. Bordeleau</a:t>
            </a:r>
            <a:endParaRPr lang="fr-CA" dirty="0"/>
          </a:p>
        </p:txBody>
      </p:sp>
      <p:pic>
        <p:nvPicPr>
          <p:cNvPr id="18" name="Picture 17" descr="A graphic of a robot&#10;&#10;Description automatically generated">
            <a:extLst>
              <a:ext uri="{FF2B5EF4-FFF2-40B4-BE49-F238E27FC236}">
                <a16:creationId xmlns:a16="http://schemas.microsoft.com/office/drawing/2014/main" id="{B778152C-C98E-DD30-FC20-27B7A82D7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999" y="858124"/>
            <a:ext cx="5791200" cy="3716740"/>
          </a:xfrm>
          <a:prstGeom prst="rect">
            <a:avLst/>
          </a:prstGeom>
        </p:spPr>
      </p:pic>
    </p:spTree>
    <p:extLst>
      <p:ext uri="{BB962C8B-B14F-4D97-AF65-F5344CB8AC3E}">
        <p14:creationId xmlns:p14="http://schemas.microsoft.com/office/powerpoint/2010/main" val="1724347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65C05-08AA-5B41-962B-F29094D3FC0B}"/>
              </a:ext>
            </a:extLst>
          </p:cNvPr>
          <p:cNvSpPr>
            <a:spLocks noGrp="1"/>
          </p:cNvSpPr>
          <p:nvPr>
            <p:ph type="title"/>
          </p:nvPr>
        </p:nvSpPr>
        <p:spPr>
          <a:xfrm>
            <a:off x="582930" y="164922"/>
            <a:ext cx="7978140" cy="757238"/>
          </a:xfrm>
        </p:spPr>
        <p:txBody>
          <a:bodyPr/>
          <a:lstStyle/>
          <a:p>
            <a:r>
              <a:rPr lang="en-CA" dirty="0">
                <a:solidFill>
                  <a:schemeClr val="tx1">
                    <a:lumMod val="65000"/>
                    <a:lumOff val="35000"/>
                  </a:schemeClr>
                </a:solidFill>
              </a:rPr>
              <a:t>Complex systems are n-dimensional objects</a:t>
            </a:r>
            <a:endParaRPr lang="en-CA" sz="288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E54C88DD-98CC-5546-823D-F342551AAD53}"/>
              </a:ext>
            </a:extLst>
          </p:cNvPr>
          <p:cNvSpPr>
            <a:spLocks noGrp="1"/>
          </p:cNvSpPr>
          <p:nvPr>
            <p:ph type="sldNum" sz="quarter" idx="4"/>
          </p:nvPr>
        </p:nvSpPr>
        <p:spPr/>
        <p:txBody>
          <a:bodyPr/>
          <a:lstStyle/>
          <a:p>
            <a:pPr>
              <a:defRPr/>
            </a:pPr>
            <a:fld id="{AA6A1A6F-ECCA-4BFD-8A82-926E79C3E032}" type="slidenum">
              <a:rPr lang="fr-CA" noProof="0" smtClean="0"/>
              <a:pPr>
                <a:defRPr/>
              </a:pPr>
              <a:t>41</a:t>
            </a:fld>
            <a:endParaRPr lang="fr-CA" noProof="0"/>
          </a:p>
        </p:txBody>
      </p:sp>
      <p:sp>
        <p:nvSpPr>
          <p:cNvPr id="2" name="Footer Placeholder 1">
            <a:extLst>
              <a:ext uri="{FF2B5EF4-FFF2-40B4-BE49-F238E27FC236}">
                <a16:creationId xmlns:a16="http://schemas.microsoft.com/office/drawing/2014/main" id="{23CAF767-5AB8-806E-3D7D-87C918A3CF77}"/>
              </a:ext>
            </a:extLst>
          </p:cNvPr>
          <p:cNvSpPr>
            <a:spLocks noGrp="1"/>
          </p:cNvSpPr>
          <p:nvPr>
            <p:ph type="ftr" sz="quarter" idx="3"/>
          </p:nvPr>
        </p:nvSpPr>
        <p:spPr/>
        <p:txBody>
          <a:bodyPr/>
          <a:lstStyle/>
          <a:p>
            <a:pPr algn="ctr"/>
            <a:r>
              <a:rPr lang="fr-CA" dirty="0"/>
              <a:t>MODELSWARD 2024 -- F. Bordeleau</a:t>
            </a:r>
          </a:p>
        </p:txBody>
      </p:sp>
      <p:pic>
        <p:nvPicPr>
          <p:cNvPr id="10" name="Picture 9" descr="A diagram of a sphere with a circle and a circle with arrows&#10;&#10;Description automatically generated">
            <a:extLst>
              <a:ext uri="{FF2B5EF4-FFF2-40B4-BE49-F238E27FC236}">
                <a16:creationId xmlns:a16="http://schemas.microsoft.com/office/drawing/2014/main" id="{5A44C26D-87EA-4539-F349-B8DF07C9A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88" y="1048826"/>
            <a:ext cx="3987344" cy="1520037"/>
          </a:xfrm>
          <a:prstGeom prst="rect">
            <a:avLst/>
          </a:prstGeom>
        </p:spPr>
      </p:pic>
      <p:pic>
        <p:nvPicPr>
          <p:cNvPr id="12" name="Picture 11" descr="A globe with lines in the center with Hollywood Bowl in the background&#10;&#10;Description automatically generated">
            <a:extLst>
              <a:ext uri="{FF2B5EF4-FFF2-40B4-BE49-F238E27FC236}">
                <a16:creationId xmlns:a16="http://schemas.microsoft.com/office/drawing/2014/main" id="{3D1067F0-63FA-4530-399C-6314ECD3C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810" y="2571750"/>
            <a:ext cx="1991440" cy="1991440"/>
          </a:xfrm>
          <a:prstGeom prst="rect">
            <a:avLst/>
          </a:prstGeom>
        </p:spPr>
      </p:pic>
      <p:sp>
        <p:nvSpPr>
          <p:cNvPr id="13" name="TextBox 12">
            <a:extLst>
              <a:ext uri="{FF2B5EF4-FFF2-40B4-BE49-F238E27FC236}">
                <a16:creationId xmlns:a16="http://schemas.microsoft.com/office/drawing/2014/main" id="{F05CDA57-D769-CA1C-155A-82D4D52DE471}"/>
              </a:ext>
            </a:extLst>
          </p:cNvPr>
          <p:cNvSpPr txBox="1"/>
          <p:nvPr/>
        </p:nvSpPr>
        <p:spPr>
          <a:xfrm>
            <a:off x="5274532" y="1552341"/>
            <a:ext cx="665567" cy="1311128"/>
          </a:xfrm>
          <a:prstGeom prst="rect">
            <a:avLst/>
          </a:prstGeom>
          <a:noFill/>
        </p:spPr>
        <p:txBody>
          <a:bodyPr wrap="none" rtlCol="0">
            <a:spAutoFit/>
          </a:bodyPr>
          <a:lstStyle/>
          <a:p>
            <a:r>
              <a:rPr lang="en-CA" sz="7920" dirty="0"/>
              <a:t>?</a:t>
            </a:r>
          </a:p>
        </p:txBody>
      </p:sp>
      <p:sp>
        <p:nvSpPr>
          <p:cNvPr id="16" name="TextBox 15">
            <a:extLst>
              <a:ext uri="{FF2B5EF4-FFF2-40B4-BE49-F238E27FC236}">
                <a16:creationId xmlns:a16="http://schemas.microsoft.com/office/drawing/2014/main" id="{CE6075A4-B7EF-023C-A879-5173151502B5}"/>
              </a:ext>
            </a:extLst>
          </p:cNvPr>
          <p:cNvSpPr txBox="1"/>
          <p:nvPr/>
        </p:nvSpPr>
        <p:spPr>
          <a:xfrm rot="1370862">
            <a:off x="4830387" y="2577494"/>
            <a:ext cx="1873103" cy="840230"/>
          </a:xfrm>
          <a:prstGeom prst="rect">
            <a:avLst/>
          </a:prstGeom>
          <a:noFill/>
        </p:spPr>
        <p:txBody>
          <a:bodyPr wrap="square" rtlCol="0">
            <a:spAutoFit/>
          </a:bodyPr>
          <a:lstStyle/>
          <a:p>
            <a:r>
              <a:rPr lang="en-CA" sz="4860" dirty="0"/>
              <a:t>=&gt;</a:t>
            </a:r>
          </a:p>
        </p:txBody>
      </p:sp>
    </p:spTree>
    <p:extLst>
      <p:ext uri="{BB962C8B-B14F-4D97-AF65-F5344CB8AC3E}">
        <p14:creationId xmlns:p14="http://schemas.microsoft.com/office/powerpoint/2010/main" val="2814292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65C05-08AA-5B41-962B-F29094D3FC0B}"/>
              </a:ext>
            </a:extLst>
          </p:cNvPr>
          <p:cNvSpPr>
            <a:spLocks noGrp="1"/>
          </p:cNvSpPr>
          <p:nvPr>
            <p:ph type="title"/>
          </p:nvPr>
        </p:nvSpPr>
        <p:spPr>
          <a:xfrm>
            <a:off x="582930" y="164922"/>
            <a:ext cx="7978140" cy="757238"/>
          </a:xfrm>
        </p:spPr>
        <p:txBody>
          <a:bodyPr/>
          <a:lstStyle/>
          <a:p>
            <a:r>
              <a:rPr lang="en-CA" dirty="0">
                <a:solidFill>
                  <a:schemeClr val="tx1">
                    <a:lumMod val="65000"/>
                    <a:lumOff val="35000"/>
                  </a:schemeClr>
                </a:solidFill>
              </a:rPr>
              <a:t>Interpolation vs extrapolation</a:t>
            </a:r>
            <a:endParaRPr lang="en-CA" sz="288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E54C88DD-98CC-5546-823D-F342551AAD53}"/>
              </a:ext>
            </a:extLst>
          </p:cNvPr>
          <p:cNvSpPr>
            <a:spLocks noGrp="1"/>
          </p:cNvSpPr>
          <p:nvPr>
            <p:ph type="sldNum" sz="quarter" idx="4"/>
          </p:nvPr>
        </p:nvSpPr>
        <p:spPr/>
        <p:txBody>
          <a:bodyPr/>
          <a:lstStyle/>
          <a:p>
            <a:pPr>
              <a:defRPr/>
            </a:pPr>
            <a:fld id="{AA6A1A6F-ECCA-4BFD-8A82-926E79C3E032}" type="slidenum">
              <a:rPr lang="fr-CA" noProof="0" smtClean="0"/>
              <a:pPr>
                <a:defRPr/>
              </a:pPr>
              <a:t>42</a:t>
            </a:fld>
            <a:endParaRPr lang="fr-CA" noProof="0"/>
          </a:p>
        </p:txBody>
      </p:sp>
      <p:sp>
        <p:nvSpPr>
          <p:cNvPr id="2" name="Footer Placeholder 1">
            <a:extLst>
              <a:ext uri="{FF2B5EF4-FFF2-40B4-BE49-F238E27FC236}">
                <a16:creationId xmlns:a16="http://schemas.microsoft.com/office/drawing/2014/main" id="{23CAF767-5AB8-806E-3D7D-87C918A3CF77}"/>
              </a:ext>
            </a:extLst>
          </p:cNvPr>
          <p:cNvSpPr>
            <a:spLocks noGrp="1"/>
          </p:cNvSpPr>
          <p:nvPr>
            <p:ph type="ftr" sz="quarter" idx="3"/>
          </p:nvPr>
        </p:nvSpPr>
        <p:spPr/>
        <p:txBody>
          <a:bodyPr/>
          <a:lstStyle/>
          <a:p>
            <a:r>
              <a:rPr lang="fr-CA"/>
              <a:t>MODELSWARD 2024 -- F. Bordeleau</a:t>
            </a:r>
            <a:endParaRPr lang="fr-CA" dirty="0"/>
          </a:p>
        </p:txBody>
      </p:sp>
      <p:grpSp>
        <p:nvGrpSpPr>
          <p:cNvPr id="9" name="Group 8">
            <a:extLst>
              <a:ext uri="{FF2B5EF4-FFF2-40B4-BE49-F238E27FC236}">
                <a16:creationId xmlns:a16="http://schemas.microsoft.com/office/drawing/2014/main" id="{2EAEFACB-8702-D9DB-998A-1535D02C9155}"/>
              </a:ext>
            </a:extLst>
          </p:cNvPr>
          <p:cNvGrpSpPr/>
          <p:nvPr/>
        </p:nvGrpSpPr>
        <p:grpSpPr>
          <a:xfrm>
            <a:off x="1712571" y="863302"/>
            <a:ext cx="5718859" cy="3868288"/>
            <a:chOff x="1394856" y="959224"/>
            <a:chExt cx="6354288" cy="4298098"/>
          </a:xfrm>
        </p:grpSpPr>
        <p:pic>
          <p:nvPicPr>
            <p:cNvPr id="6" name="Picture 5" descr="A diagram of a graph&#10;&#10;Description automatically generated with medium confidence">
              <a:extLst>
                <a:ext uri="{FF2B5EF4-FFF2-40B4-BE49-F238E27FC236}">
                  <a16:creationId xmlns:a16="http://schemas.microsoft.com/office/drawing/2014/main" id="{46C97415-7FCA-C2BB-DE7A-B51B1BC29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56" y="959224"/>
              <a:ext cx="6354288" cy="4298098"/>
            </a:xfrm>
            <a:prstGeom prst="rect">
              <a:avLst/>
            </a:prstGeom>
          </p:spPr>
        </p:pic>
        <p:sp>
          <p:nvSpPr>
            <p:cNvPr id="8" name="TextBox 7">
              <a:extLst>
                <a:ext uri="{FF2B5EF4-FFF2-40B4-BE49-F238E27FC236}">
                  <a16:creationId xmlns:a16="http://schemas.microsoft.com/office/drawing/2014/main" id="{5641AF26-2FFA-CCEC-CB3D-70389C6C674E}"/>
                </a:ext>
              </a:extLst>
            </p:cNvPr>
            <p:cNvSpPr txBox="1"/>
            <p:nvPr/>
          </p:nvSpPr>
          <p:spPr>
            <a:xfrm>
              <a:off x="2833820" y="4447999"/>
              <a:ext cx="1191922" cy="318036"/>
            </a:xfrm>
            <a:prstGeom prst="rect">
              <a:avLst/>
            </a:prstGeom>
            <a:noFill/>
          </p:spPr>
          <p:txBody>
            <a:bodyPr wrap="none" rtlCol="0">
              <a:spAutoFit/>
            </a:bodyPr>
            <a:lstStyle/>
            <a:p>
              <a:r>
                <a:rPr lang="en-CA" sz="1260" dirty="0">
                  <a:latin typeface="Helvetica" pitchFamily="2" charset="0"/>
                </a:rPr>
                <a:t>Interpolation</a:t>
              </a:r>
            </a:p>
          </p:txBody>
        </p:sp>
      </p:grpSp>
    </p:spTree>
    <p:extLst>
      <p:ext uri="{BB962C8B-B14F-4D97-AF65-F5344CB8AC3E}">
        <p14:creationId xmlns:p14="http://schemas.microsoft.com/office/powerpoint/2010/main" val="625182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65C05-08AA-5B41-962B-F29094D3FC0B}"/>
              </a:ext>
            </a:extLst>
          </p:cNvPr>
          <p:cNvSpPr>
            <a:spLocks noGrp="1"/>
          </p:cNvSpPr>
          <p:nvPr>
            <p:ph type="title"/>
          </p:nvPr>
        </p:nvSpPr>
        <p:spPr>
          <a:xfrm>
            <a:off x="582930" y="164922"/>
            <a:ext cx="7978140" cy="757238"/>
          </a:xfrm>
        </p:spPr>
        <p:txBody>
          <a:bodyPr/>
          <a:lstStyle/>
          <a:p>
            <a:pPr>
              <a:spcAft>
                <a:spcPts val="360"/>
              </a:spcAft>
            </a:pPr>
            <a:r>
              <a:rPr lang="en-CA" sz="2880" dirty="0">
                <a:solidFill>
                  <a:schemeClr val="tx1">
                    <a:lumMod val="65000"/>
                    <a:lumOff val="35000"/>
                  </a:schemeClr>
                </a:solidFill>
              </a:rPr>
              <a:t>Causation (Causality) vs correlation</a:t>
            </a:r>
          </a:p>
        </p:txBody>
      </p:sp>
      <p:sp>
        <p:nvSpPr>
          <p:cNvPr id="4" name="Slide Number Placeholder 3">
            <a:extLst>
              <a:ext uri="{FF2B5EF4-FFF2-40B4-BE49-F238E27FC236}">
                <a16:creationId xmlns:a16="http://schemas.microsoft.com/office/drawing/2014/main" id="{E54C88DD-98CC-5546-823D-F342551AAD53}"/>
              </a:ext>
            </a:extLst>
          </p:cNvPr>
          <p:cNvSpPr>
            <a:spLocks noGrp="1"/>
          </p:cNvSpPr>
          <p:nvPr>
            <p:ph type="sldNum" sz="quarter" idx="4"/>
          </p:nvPr>
        </p:nvSpPr>
        <p:spPr/>
        <p:txBody>
          <a:bodyPr/>
          <a:lstStyle/>
          <a:p>
            <a:pPr>
              <a:defRPr/>
            </a:pPr>
            <a:fld id="{AA6A1A6F-ECCA-4BFD-8A82-926E79C3E032}" type="slidenum">
              <a:rPr lang="fr-CA" noProof="0" smtClean="0"/>
              <a:pPr>
                <a:defRPr/>
              </a:pPr>
              <a:t>43</a:t>
            </a:fld>
            <a:endParaRPr lang="fr-CA" noProof="0"/>
          </a:p>
        </p:txBody>
      </p:sp>
      <p:sp>
        <p:nvSpPr>
          <p:cNvPr id="2" name="Footer Placeholder 1">
            <a:extLst>
              <a:ext uri="{FF2B5EF4-FFF2-40B4-BE49-F238E27FC236}">
                <a16:creationId xmlns:a16="http://schemas.microsoft.com/office/drawing/2014/main" id="{23CAF767-5AB8-806E-3D7D-87C918A3CF77}"/>
              </a:ext>
            </a:extLst>
          </p:cNvPr>
          <p:cNvSpPr>
            <a:spLocks noGrp="1"/>
          </p:cNvSpPr>
          <p:nvPr>
            <p:ph type="ftr" sz="quarter" idx="3"/>
          </p:nvPr>
        </p:nvSpPr>
        <p:spPr/>
        <p:txBody>
          <a:bodyPr/>
          <a:lstStyle/>
          <a:p>
            <a:r>
              <a:rPr lang="fr-CA"/>
              <a:t>MODELSWARD 2024 -- F. Bordeleau</a:t>
            </a:r>
            <a:endParaRPr lang="fr-CA" dirty="0"/>
          </a:p>
        </p:txBody>
      </p:sp>
      <p:pic>
        <p:nvPicPr>
          <p:cNvPr id="6" name="Picture 5" descr="A cartoon of stick figures talking to each other&#10;&#10;Description automatically generated">
            <a:extLst>
              <a:ext uri="{FF2B5EF4-FFF2-40B4-BE49-F238E27FC236}">
                <a16:creationId xmlns:a16="http://schemas.microsoft.com/office/drawing/2014/main" id="{2E4AF841-B4A3-7292-9666-82278861E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846" y="1574360"/>
            <a:ext cx="5820310" cy="2334701"/>
          </a:xfrm>
          <a:prstGeom prst="rect">
            <a:avLst/>
          </a:prstGeom>
        </p:spPr>
      </p:pic>
    </p:spTree>
    <p:extLst>
      <p:ext uri="{BB962C8B-B14F-4D97-AF65-F5344CB8AC3E}">
        <p14:creationId xmlns:p14="http://schemas.microsoft.com/office/powerpoint/2010/main" val="1686896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pen&#10;&#10;Description automatically generated">
            <a:extLst>
              <a:ext uri="{FF2B5EF4-FFF2-40B4-BE49-F238E27FC236}">
                <a16:creationId xmlns:a16="http://schemas.microsoft.com/office/drawing/2014/main" id="{0FB09700-E6B4-C4D2-484F-AFC48A322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003" y="1186397"/>
            <a:ext cx="4199994" cy="2803496"/>
          </a:xfrm>
          <a:prstGeom prst="rect">
            <a:avLst/>
          </a:prstGeom>
          <a:noFill/>
        </p:spPr>
      </p:pic>
      <p:sp>
        <p:nvSpPr>
          <p:cNvPr id="18" name="Title 2">
            <a:extLst>
              <a:ext uri="{FF2B5EF4-FFF2-40B4-BE49-F238E27FC236}">
                <a16:creationId xmlns:a16="http://schemas.microsoft.com/office/drawing/2014/main" id="{E5CA69DD-5C38-0257-8043-54D4ADE7F23D}"/>
              </a:ext>
            </a:extLst>
          </p:cNvPr>
          <p:cNvSpPr>
            <a:spLocks noGrp="1"/>
          </p:cNvSpPr>
          <p:nvPr>
            <p:ph type="title"/>
          </p:nvPr>
        </p:nvSpPr>
        <p:spPr>
          <a:xfrm>
            <a:off x="662940" y="57150"/>
            <a:ext cx="7818120" cy="757238"/>
          </a:xfrm>
        </p:spPr>
        <p:txBody>
          <a:bodyPr/>
          <a:lstStyle/>
          <a:p>
            <a:r>
              <a:rPr lang="en-US" dirty="0">
                <a:solidFill>
                  <a:schemeClr val="tx1">
                    <a:lumMod val="65000"/>
                    <a:lumOff val="35000"/>
                  </a:schemeClr>
                </a:solidFill>
              </a:rPr>
              <a:t>There is no silver bullet!</a:t>
            </a:r>
          </a:p>
        </p:txBody>
      </p:sp>
      <p:sp>
        <p:nvSpPr>
          <p:cNvPr id="4" name="Slide Number Placeholder 3">
            <a:extLst>
              <a:ext uri="{FF2B5EF4-FFF2-40B4-BE49-F238E27FC236}">
                <a16:creationId xmlns:a16="http://schemas.microsoft.com/office/drawing/2014/main" id="{2D8ABDC9-3164-1F4F-8F98-B85D9B2C8EF1}"/>
              </a:ext>
            </a:extLst>
          </p:cNvPr>
          <p:cNvSpPr>
            <a:spLocks noGrp="1"/>
          </p:cNvSpPr>
          <p:nvPr>
            <p:ph type="sldNum" sz="quarter" idx="4"/>
          </p:nvPr>
        </p:nvSpPr>
        <p:spPr>
          <a:xfrm>
            <a:off x="4269703" y="4816673"/>
            <a:ext cx="691515" cy="213123"/>
          </a:xfrm>
        </p:spPr>
        <p:txBody>
          <a:bodyPr wrap="square" anchor="ctr">
            <a:normAutofit lnSpcReduction="10000"/>
          </a:bodyPr>
          <a:lstStyle/>
          <a:p>
            <a:pPr>
              <a:lnSpc>
                <a:spcPct val="90000"/>
              </a:lnSpc>
              <a:spcAft>
                <a:spcPts val="540"/>
              </a:spcAft>
              <a:defRPr/>
            </a:pPr>
            <a:fld id="{AA6A1A6F-ECCA-4BFD-8A82-926E79C3E032}" type="slidenum">
              <a:rPr lang="fr-CA" sz="900"/>
              <a:pPr>
                <a:lnSpc>
                  <a:spcPct val="90000"/>
                </a:lnSpc>
                <a:spcAft>
                  <a:spcPts val="540"/>
                </a:spcAft>
                <a:defRPr/>
              </a:pPr>
              <a:t>44</a:t>
            </a:fld>
            <a:endParaRPr lang="fr-CA" sz="900"/>
          </a:p>
        </p:txBody>
      </p:sp>
      <p:sp>
        <p:nvSpPr>
          <p:cNvPr id="2" name="Footer Placeholder 1">
            <a:extLst>
              <a:ext uri="{FF2B5EF4-FFF2-40B4-BE49-F238E27FC236}">
                <a16:creationId xmlns:a16="http://schemas.microsoft.com/office/drawing/2014/main" id="{DB89AFF8-3DAE-A8FA-DAF7-41632E78D888}"/>
              </a:ext>
            </a:extLst>
          </p:cNvPr>
          <p:cNvSpPr>
            <a:spLocks noGrp="1"/>
          </p:cNvSpPr>
          <p:nvPr>
            <p:ph type="ftr" sz="quarter" idx="3"/>
          </p:nvPr>
        </p:nvSpPr>
        <p:spPr>
          <a:xfrm>
            <a:off x="5144059" y="4786313"/>
            <a:ext cx="3285275" cy="273844"/>
          </a:xfrm>
        </p:spPr>
        <p:txBody>
          <a:bodyPr anchor="ctr">
            <a:normAutofit/>
          </a:bodyPr>
          <a:lstStyle/>
          <a:p>
            <a:pPr>
              <a:lnSpc>
                <a:spcPct val="90000"/>
              </a:lnSpc>
              <a:spcAft>
                <a:spcPts val="540"/>
              </a:spcAft>
            </a:pPr>
            <a:r>
              <a:rPr lang="fr-CA"/>
              <a:t>MODELSWARD 2024 -- F. Bordeleau</a:t>
            </a:r>
          </a:p>
        </p:txBody>
      </p:sp>
      <p:sp>
        <p:nvSpPr>
          <p:cNvPr id="14" name="TextBox 13">
            <a:extLst>
              <a:ext uri="{FF2B5EF4-FFF2-40B4-BE49-F238E27FC236}">
                <a16:creationId xmlns:a16="http://schemas.microsoft.com/office/drawing/2014/main" id="{11482762-A0FD-D8BD-EAF7-9954E940ED4F}"/>
              </a:ext>
            </a:extLst>
          </p:cNvPr>
          <p:cNvSpPr txBox="1"/>
          <p:nvPr/>
        </p:nvSpPr>
        <p:spPr>
          <a:xfrm>
            <a:off x="837247" y="3957103"/>
            <a:ext cx="7321491" cy="646331"/>
          </a:xfrm>
          <a:prstGeom prst="rect">
            <a:avLst/>
          </a:prstGeom>
          <a:noFill/>
        </p:spPr>
        <p:txBody>
          <a:bodyPr wrap="none" rtlCol="0">
            <a:spAutoFit/>
          </a:bodyPr>
          <a:lstStyle/>
          <a:p>
            <a:r>
              <a:rPr lang="en-CA" sz="1800" dirty="0">
                <a:solidFill>
                  <a:schemeClr val="tx1">
                    <a:lumMod val="65000"/>
                    <a:lumOff val="35000"/>
                  </a:schemeClr>
                </a:solidFill>
              </a:rPr>
              <a:t>Not even AI and ML!</a:t>
            </a:r>
          </a:p>
          <a:p>
            <a:r>
              <a:rPr lang="en-CA" sz="1800" dirty="0">
                <a:solidFill>
                  <a:schemeClr val="tx1">
                    <a:lumMod val="65000"/>
                    <a:lumOff val="35000"/>
                  </a:schemeClr>
                </a:solidFill>
              </a:rPr>
              <a:t>Software and technology development/adoption is a complex journey</a:t>
            </a:r>
          </a:p>
        </p:txBody>
      </p:sp>
      <p:pic>
        <p:nvPicPr>
          <p:cNvPr id="15" name="Picture 14" descr="A cover of a book&#10;&#10;Description automatically generated">
            <a:extLst>
              <a:ext uri="{FF2B5EF4-FFF2-40B4-BE49-F238E27FC236}">
                <a16:creationId xmlns:a16="http://schemas.microsoft.com/office/drawing/2014/main" id="{9187A550-CDD8-1378-6D15-BAD8AB37B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654" y="931706"/>
            <a:ext cx="1120244" cy="1637717"/>
          </a:xfrm>
          <a:prstGeom prst="rect">
            <a:avLst/>
          </a:prstGeom>
        </p:spPr>
      </p:pic>
    </p:spTree>
    <p:extLst>
      <p:ext uri="{BB962C8B-B14F-4D97-AF65-F5344CB8AC3E}">
        <p14:creationId xmlns:p14="http://schemas.microsoft.com/office/powerpoint/2010/main" val="3440603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9" y="227780"/>
            <a:ext cx="7956841" cy="701302"/>
          </a:xfrm>
        </p:spPr>
        <p:txBody>
          <a:bodyPr>
            <a:normAutofit/>
          </a:bodyPr>
          <a:lstStyle/>
          <a:p>
            <a:r>
              <a:rPr lang="en-US" dirty="0">
                <a:solidFill>
                  <a:schemeClr val="tx1">
                    <a:lumMod val="65000"/>
                    <a:lumOff val="35000"/>
                  </a:schemeClr>
                </a:solidFill>
              </a:rPr>
              <a:t>Summary</a:t>
            </a:r>
            <a:endParaRPr lang="en-US" sz="3200" dirty="0">
              <a:solidFill>
                <a:schemeClr val="tx1">
                  <a:lumMod val="65000"/>
                  <a:lumOff val="35000"/>
                </a:schemeClr>
              </a:solidFill>
            </a:endParaRPr>
          </a:p>
        </p:txBody>
      </p:sp>
      <p:sp>
        <p:nvSpPr>
          <p:cNvPr id="53250" name="Content Placeholder 2"/>
          <p:cNvSpPr>
            <a:spLocks noGrp="1"/>
          </p:cNvSpPr>
          <p:nvPr>
            <p:ph idx="1"/>
          </p:nvPr>
        </p:nvSpPr>
        <p:spPr>
          <a:xfrm>
            <a:off x="457202" y="1045029"/>
            <a:ext cx="8327231" cy="3777740"/>
          </a:xfrm>
        </p:spPr>
        <p:txBody>
          <a:bodyPr>
            <a:noAutofit/>
          </a:bodyPr>
          <a:lstStyle/>
          <a:p>
            <a:pPr>
              <a:spcBef>
                <a:spcPts val="0"/>
              </a:spcBef>
            </a:pPr>
            <a:r>
              <a:rPr lang="en-US" sz="1800" dirty="0">
                <a:solidFill>
                  <a:srgbClr val="595959"/>
                </a:solidFill>
              </a:rPr>
              <a:t>The digital transformation has a major impact on the systems that we are developing and using in essentially all application domains</a:t>
            </a:r>
          </a:p>
          <a:p>
            <a:pPr>
              <a:spcBef>
                <a:spcPts val="0"/>
              </a:spcBef>
            </a:pPr>
            <a:endParaRPr lang="en-US" sz="800" dirty="0">
              <a:solidFill>
                <a:srgbClr val="595959"/>
              </a:solidFill>
            </a:endParaRPr>
          </a:p>
          <a:p>
            <a:pPr>
              <a:spcBef>
                <a:spcPts val="0"/>
              </a:spcBef>
            </a:pPr>
            <a:r>
              <a:rPr lang="en-US" sz="1800" dirty="0">
                <a:solidFill>
                  <a:srgbClr val="595959"/>
                </a:solidFill>
              </a:rPr>
              <a:t>To succeed, organizations need to increase their agility both at the process and product level</a:t>
            </a:r>
          </a:p>
          <a:p>
            <a:pPr>
              <a:spcBef>
                <a:spcPts val="0"/>
              </a:spcBef>
            </a:pPr>
            <a:endParaRPr lang="en-US" sz="1200" dirty="0">
              <a:solidFill>
                <a:srgbClr val="595959"/>
              </a:solidFill>
            </a:endParaRPr>
          </a:p>
          <a:p>
            <a:pPr>
              <a:spcBef>
                <a:spcPts val="0"/>
              </a:spcBef>
            </a:pPr>
            <a:endParaRPr lang="en-US" sz="1200" dirty="0">
              <a:solidFill>
                <a:srgbClr val="595959"/>
              </a:solidFill>
            </a:endParaRPr>
          </a:p>
          <a:p>
            <a:pPr>
              <a:spcBef>
                <a:spcPts val="0"/>
              </a:spcBef>
            </a:pPr>
            <a:r>
              <a:rPr lang="en-US" sz="1800" dirty="0">
                <a:solidFill>
                  <a:srgbClr val="595959"/>
                </a:solidFill>
              </a:rPr>
              <a:t>DevOps and Digital Twins are two key elements of the digital transformation</a:t>
            </a:r>
          </a:p>
          <a:p>
            <a:pPr>
              <a:spcBef>
                <a:spcPts val="0"/>
              </a:spcBef>
            </a:pPr>
            <a:endParaRPr lang="en-US" sz="1800" dirty="0">
              <a:solidFill>
                <a:srgbClr val="595959"/>
              </a:solidFill>
            </a:endParaRPr>
          </a:p>
          <a:p>
            <a:pPr>
              <a:spcBef>
                <a:spcPts val="0"/>
              </a:spcBef>
            </a:pPr>
            <a:endParaRPr lang="en-US" sz="800" dirty="0">
              <a:solidFill>
                <a:srgbClr val="595959"/>
              </a:solidFill>
            </a:endParaRPr>
          </a:p>
          <a:p>
            <a:pPr>
              <a:spcBef>
                <a:spcPts val="0"/>
              </a:spcBef>
            </a:pPr>
            <a:r>
              <a:rPr lang="en-US" sz="1800" dirty="0">
                <a:solidFill>
                  <a:srgbClr val="595959"/>
                </a:solidFill>
              </a:rPr>
              <a:t>Models play a central role in both DevOps and Digital Twins</a:t>
            </a:r>
          </a:p>
          <a:p>
            <a:pPr lvl="1">
              <a:spcBef>
                <a:spcPts val="0"/>
              </a:spcBef>
            </a:pPr>
            <a:endParaRPr lang="en-US" sz="1100" dirty="0">
              <a:solidFill>
                <a:srgbClr val="595959"/>
              </a:solidFill>
            </a:endParaRPr>
          </a:p>
          <a:p>
            <a:pPr>
              <a:spcBef>
                <a:spcPts val="0"/>
              </a:spcBef>
            </a:pPr>
            <a:r>
              <a:rPr lang="en-US" sz="1800" dirty="0">
                <a:solidFill>
                  <a:srgbClr val="595959"/>
                </a:solidFill>
              </a:rPr>
              <a:t>A lot of interesting research need to be done!</a:t>
            </a:r>
          </a:p>
          <a:p>
            <a:pPr marL="457200" lvl="1" indent="0">
              <a:lnSpc>
                <a:spcPct val="80000"/>
              </a:lnSpc>
              <a:buNone/>
              <a:defRPr/>
            </a:pPr>
            <a:endParaRPr lang="en-US" sz="1800" dirty="0">
              <a:solidFill>
                <a:srgbClr val="595959"/>
              </a:solidFill>
            </a:endParaRPr>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45</a:t>
            </a:fld>
            <a:endParaRPr lang="fr-CA" dirty="0"/>
          </a:p>
        </p:txBody>
      </p:sp>
      <p:sp>
        <p:nvSpPr>
          <p:cNvPr id="3" name="Footer Placeholder 2">
            <a:extLst>
              <a:ext uri="{FF2B5EF4-FFF2-40B4-BE49-F238E27FC236}">
                <a16:creationId xmlns:a16="http://schemas.microsoft.com/office/drawing/2014/main" id="{E74082A3-B261-7026-9F77-979B0802F769}"/>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2300199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7725888" y="4888066"/>
            <a:ext cx="1026000" cy="194400"/>
          </a:xfrm>
          <a:prstGeom prst="rect">
            <a:avLst/>
          </a:prstGeom>
        </p:spPr>
        <p:txBody>
          <a:bodyPr/>
          <a:lstStyle/>
          <a:p>
            <a:pPr>
              <a:defRPr/>
            </a:pPr>
            <a:fld id="{AA6A1A6F-ECCA-4BFD-8A82-926E79C3E032}" type="slidenum">
              <a:rPr lang="fr-CA" smtClean="0"/>
              <a:pPr>
                <a:defRPr/>
              </a:pPr>
              <a:t>46</a:t>
            </a:fld>
            <a:endParaRPr lang="fr-CA" dirty="0"/>
          </a:p>
        </p:txBody>
      </p:sp>
      <p:pic>
        <p:nvPicPr>
          <p:cNvPr id="6" name="Picture 5">
            <a:extLst>
              <a:ext uri="{FF2B5EF4-FFF2-40B4-BE49-F238E27FC236}">
                <a16:creationId xmlns:a16="http://schemas.microsoft.com/office/drawing/2014/main" id="{9C76475F-0CC8-934A-A22C-CBF9ED282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156" y="707906"/>
            <a:ext cx="3727689" cy="3727689"/>
          </a:xfrm>
          <a:prstGeom prst="rect">
            <a:avLst/>
          </a:prstGeom>
        </p:spPr>
      </p:pic>
      <p:sp>
        <p:nvSpPr>
          <p:cNvPr id="2" name="Footer Placeholder 1">
            <a:extLst>
              <a:ext uri="{FF2B5EF4-FFF2-40B4-BE49-F238E27FC236}">
                <a16:creationId xmlns:a16="http://schemas.microsoft.com/office/drawing/2014/main" id="{E65BF9D4-4DB9-6852-752C-95BD48D7AC96}"/>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336734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7150"/>
            <a:ext cx="8229600" cy="757238"/>
          </a:xfrm>
        </p:spPr>
        <p:txBody>
          <a:bodyPr/>
          <a:lstStyle/>
          <a:p>
            <a:pPr eaLnBrk="1" hangingPunct="1"/>
            <a:r>
              <a:rPr lang="en-CA" dirty="0"/>
              <a:t>Research</a:t>
            </a:r>
            <a:endParaRPr lang="en-CA" sz="2880" dirty="0"/>
          </a:p>
        </p:txBody>
      </p:sp>
      <p:sp>
        <p:nvSpPr>
          <p:cNvPr id="9219" name="Rectangle 3"/>
          <p:cNvSpPr>
            <a:spLocks noGrp="1" noChangeArrowheads="1"/>
          </p:cNvSpPr>
          <p:nvPr>
            <p:ph type="body" idx="1"/>
          </p:nvPr>
        </p:nvSpPr>
        <p:spPr>
          <a:xfrm>
            <a:off x="662940" y="928661"/>
            <a:ext cx="7680960" cy="3779070"/>
          </a:xfrm>
        </p:spPr>
        <p:txBody>
          <a:bodyPr>
            <a:normAutofit/>
          </a:bodyPr>
          <a:lstStyle/>
          <a:p>
            <a:r>
              <a:rPr lang="en-CA" sz="1800" dirty="0"/>
              <a:t>DevOps: Kaloom–TELUS ÉTS Industrial Research Chair (IRC)</a:t>
            </a:r>
          </a:p>
          <a:p>
            <a:r>
              <a:rPr lang="en-CA" sz="1800" dirty="0"/>
              <a:t>Digital Twins</a:t>
            </a:r>
          </a:p>
          <a:p>
            <a:pPr eaLnBrk="1" hangingPunct="1">
              <a:spcBef>
                <a:spcPct val="100000"/>
              </a:spcBef>
            </a:pPr>
            <a:r>
              <a:rPr lang="en-CA" sz="1800" dirty="0"/>
              <a:t>Expertise </a:t>
            </a:r>
          </a:p>
          <a:p>
            <a:pPr lvl="1">
              <a:lnSpc>
                <a:spcPct val="110000"/>
              </a:lnSpc>
              <a:spcBef>
                <a:spcPts val="0"/>
              </a:spcBef>
            </a:pPr>
            <a:r>
              <a:rPr lang="en-CA" dirty="0"/>
              <a:t>Software/system engineering</a:t>
            </a:r>
          </a:p>
          <a:p>
            <a:pPr lvl="1">
              <a:lnSpc>
                <a:spcPct val="110000"/>
              </a:lnSpc>
              <a:spcBef>
                <a:spcPts val="0"/>
              </a:spcBef>
            </a:pPr>
            <a:r>
              <a:rPr lang="en-CA" dirty="0"/>
              <a:t>Model-Based Engineering (MBE)
Software processes – DevOps
Tools for systems/software engineering
Open source</a:t>
            </a:r>
          </a:p>
          <a:p>
            <a:pPr marL="0" indent="0">
              <a:buNone/>
            </a:pPr>
            <a:endParaRPr lang="en-CA" sz="1100" dirty="0"/>
          </a:p>
          <a:p>
            <a:pPr eaLnBrk="1" hangingPunct="1"/>
            <a:r>
              <a:rPr lang="en-CA" sz="1800" dirty="0"/>
              <a:t>Research focused on industry needs</a:t>
            </a:r>
          </a:p>
          <a:p>
            <a:pPr lvl="1" eaLnBrk="1" hangingPunct="1"/>
            <a:r>
              <a:rPr lang="en-CA" dirty="0"/>
              <a:t>Close collaborations with industry
Technology transfer</a:t>
            </a:r>
          </a:p>
        </p:txBody>
      </p:sp>
      <p:sp>
        <p:nvSpPr>
          <p:cNvPr id="3" name="Slide Number Placeholder 2"/>
          <p:cNvSpPr>
            <a:spLocks noGrp="1"/>
          </p:cNvSpPr>
          <p:nvPr>
            <p:ph type="sldNum" sz="quarter" idx="4"/>
          </p:nvPr>
        </p:nvSpPr>
        <p:spPr/>
        <p:txBody>
          <a:bodyPr/>
          <a:lstStyle/>
          <a:p>
            <a:pPr>
              <a:defRPr/>
            </a:pPr>
            <a:fld id="{AA6A1A6F-ECCA-4BFD-8A82-926E79C3E032}" type="slidenum">
              <a:rPr lang="fr-CA" smtClean="0"/>
              <a:pPr>
                <a:defRPr/>
              </a:pPr>
              <a:t>5</a:t>
            </a:fld>
            <a:endParaRPr lang="fr-CA" dirty="0"/>
          </a:p>
        </p:txBody>
      </p:sp>
      <p:sp>
        <p:nvSpPr>
          <p:cNvPr id="2" name="Footer Placeholder 1">
            <a:extLst>
              <a:ext uri="{FF2B5EF4-FFF2-40B4-BE49-F238E27FC236}">
                <a16:creationId xmlns:a16="http://schemas.microsoft.com/office/drawing/2014/main" id="{E1CE1738-5479-3B95-C227-19A3ED67138F}"/>
              </a:ext>
            </a:extLst>
          </p:cNvPr>
          <p:cNvSpPr>
            <a:spLocks noGrp="1"/>
          </p:cNvSpPr>
          <p:nvPr>
            <p:ph type="ftr" sz="quarter" idx="3"/>
          </p:nvPr>
        </p:nvSpPr>
        <p:spPr/>
        <p:txBody>
          <a:bodyPr/>
          <a:lstStyle/>
          <a:p>
            <a:pPr algn="ctr"/>
            <a:r>
              <a:rPr lang="fr-CA"/>
              <a:t>MODELSWARD 2024 -- F. Bordeleau</a:t>
            </a:r>
            <a:endParaRPr lang="fr-C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00" y="127085"/>
            <a:ext cx="8294398" cy="813499"/>
          </a:xfrm>
        </p:spPr>
        <p:txBody>
          <a:bodyPr>
            <a:normAutofit/>
          </a:bodyPr>
          <a:lstStyle/>
          <a:p>
            <a:endParaRPr lang="en-US" sz="3200" dirty="0"/>
          </a:p>
        </p:txBody>
      </p:sp>
      <p:sp>
        <p:nvSpPr>
          <p:cNvPr id="9" name="Slide Number Placeholder 8"/>
          <p:cNvSpPr>
            <a:spLocks noGrp="1"/>
          </p:cNvSpPr>
          <p:nvPr>
            <p:ph type="sldNum" sz="quarter" idx="4"/>
          </p:nvPr>
        </p:nvSpPr>
        <p:spPr/>
        <p:txBody>
          <a:bodyPr/>
          <a:lstStyle/>
          <a:p>
            <a:pPr>
              <a:defRPr/>
            </a:pPr>
            <a:fld id="{AA6A1A6F-ECCA-4BFD-8A82-926E79C3E032}" type="slidenum">
              <a:rPr lang="fr-CA" smtClean="0"/>
              <a:pPr>
                <a:defRPr/>
              </a:pPr>
              <a:t>6</a:t>
            </a:fld>
            <a:endParaRPr lang="fr-CA" dirty="0"/>
          </a:p>
        </p:txBody>
      </p:sp>
      <p:sp>
        <p:nvSpPr>
          <p:cNvPr id="5" name="Content Placeholder 2">
            <a:extLst>
              <a:ext uri="{FF2B5EF4-FFF2-40B4-BE49-F238E27FC236}">
                <a16:creationId xmlns:a16="http://schemas.microsoft.com/office/drawing/2014/main" id="{94BEC67D-4905-BECF-009F-6BD93E6BD415}"/>
              </a:ext>
            </a:extLst>
          </p:cNvPr>
          <p:cNvSpPr>
            <a:spLocks noGrp="1"/>
          </p:cNvSpPr>
          <p:nvPr>
            <p:ph idx="1"/>
          </p:nvPr>
        </p:nvSpPr>
        <p:spPr>
          <a:xfrm>
            <a:off x="633600" y="1286953"/>
            <a:ext cx="5552596" cy="3458468"/>
          </a:xfrm>
        </p:spPr>
        <p:txBody>
          <a:bodyPr>
            <a:noAutofit/>
          </a:bodyPr>
          <a:lstStyle/>
          <a:p>
            <a:pPr marL="285750" lvl="1" indent="-285750" algn="just">
              <a:defRPr/>
            </a:pPr>
            <a:r>
              <a:rPr lang="en-US" sz="1800" dirty="0">
                <a:solidFill>
                  <a:srgbClr val="595959"/>
                </a:solidFill>
              </a:rPr>
              <a:t>Personal intro</a:t>
            </a:r>
          </a:p>
          <a:p>
            <a:pPr marL="285750" lvl="1" indent="-285750" algn="just">
              <a:defRPr/>
            </a:pPr>
            <a:r>
              <a:rPr lang="en-US" sz="1800" b="1" dirty="0">
                <a:solidFill>
                  <a:srgbClr val="595959"/>
                </a:solidFill>
              </a:rPr>
              <a:t>Digital transformation</a:t>
            </a:r>
          </a:p>
          <a:p>
            <a:pPr marL="285750" lvl="1" indent="-285750" algn="just">
              <a:defRPr/>
            </a:pPr>
            <a:r>
              <a:rPr lang="en-US" sz="1800" dirty="0">
                <a:solidFill>
                  <a:srgbClr val="595959"/>
                </a:solidFill>
              </a:rPr>
              <a:t>Digital twins</a:t>
            </a:r>
            <a:endParaRPr lang="en-US" sz="800" dirty="0">
              <a:solidFill>
                <a:srgbClr val="595959"/>
              </a:solidFill>
            </a:endParaRPr>
          </a:p>
          <a:p>
            <a:pPr marL="285750" lvl="1" indent="-285750" algn="just">
              <a:defRPr/>
            </a:pPr>
            <a:r>
              <a:rPr lang="en-US" sz="1800" dirty="0">
                <a:solidFill>
                  <a:srgbClr val="595959"/>
                </a:solidFill>
              </a:rPr>
              <a:t>DevOps</a:t>
            </a:r>
          </a:p>
          <a:p>
            <a:pPr marL="285750" lvl="1" indent="-285750" algn="just">
              <a:defRPr/>
            </a:pPr>
            <a:r>
              <a:rPr lang="en-CA" sz="1800" dirty="0">
                <a:solidFill>
                  <a:schemeClr val="tx1">
                    <a:lumMod val="65000"/>
                    <a:lumOff val="35000"/>
                  </a:schemeClr>
                </a:solidFill>
              </a:rPr>
              <a:t>The role of models </a:t>
            </a:r>
          </a:p>
          <a:p>
            <a:pPr marL="285750" lvl="1" indent="-285750" algn="just">
              <a:defRPr/>
            </a:pPr>
            <a:r>
              <a:rPr lang="en-CA" sz="1800" dirty="0">
                <a:solidFill>
                  <a:srgbClr val="595959"/>
                </a:solidFill>
              </a:rPr>
              <a:t>Summary</a:t>
            </a:r>
          </a:p>
          <a:p>
            <a:pPr marL="285750" lvl="1" indent="-285750" algn="just">
              <a:defRPr/>
            </a:pPr>
            <a:endParaRPr lang="en-CA" sz="1800" dirty="0">
              <a:solidFill>
                <a:srgbClr val="595959"/>
              </a:solidFill>
            </a:endParaRPr>
          </a:p>
          <a:p>
            <a:pPr marL="285750" lvl="1" indent="-285750" algn="just">
              <a:defRPr/>
            </a:pPr>
            <a:endParaRPr lang="en-CA" sz="1800" dirty="0">
              <a:solidFill>
                <a:srgbClr val="595959"/>
              </a:solidFill>
            </a:endParaRPr>
          </a:p>
          <a:p>
            <a:pPr marL="457200" lvl="1" indent="0" algn="just">
              <a:lnSpc>
                <a:spcPct val="80000"/>
              </a:lnSpc>
              <a:buNone/>
              <a:defRPr/>
            </a:pPr>
            <a:endParaRPr lang="en-US" sz="1800" dirty="0">
              <a:solidFill>
                <a:srgbClr val="595959"/>
              </a:solidFill>
              <a:latin typeface="Times New Roman" panose="02020603050405020304" pitchFamily="18" charset="0"/>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a:p>
            <a:pPr marL="457200" lvl="1" indent="0" algn="just">
              <a:lnSpc>
                <a:spcPct val="80000"/>
              </a:lnSpc>
              <a:buNone/>
              <a:defRPr/>
            </a:pPr>
            <a:endParaRPr lang="en-US" sz="1800" dirty="0">
              <a:solidFill>
                <a:srgbClr val="595959"/>
              </a:solidFill>
            </a:endParaRPr>
          </a:p>
        </p:txBody>
      </p:sp>
      <p:sp>
        <p:nvSpPr>
          <p:cNvPr id="3" name="Footer Placeholder 2">
            <a:extLst>
              <a:ext uri="{FF2B5EF4-FFF2-40B4-BE49-F238E27FC236}">
                <a16:creationId xmlns:a16="http://schemas.microsoft.com/office/drawing/2014/main" id="{2131ADE1-7B61-14AF-D323-73371DB44A52}"/>
              </a:ext>
            </a:extLst>
          </p:cNvPr>
          <p:cNvSpPr>
            <a:spLocks noGrp="1"/>
          </p:cNvSpPr>
          <p:nvPr>
            <p:ph type="ftr" sz="quarter" idx="3"/>
          </p:nvPr>
        </p:nvSpPr>
        <p:spPr/>
        <p:txBody>
          <a:bodyPr/>
          <a:lstStyle/>
          <a:p>
            <a:pPr algn="ctr"/>
            <a:r>
              <a:rPr lang="fr-FR"/>
              <a:t>MODELSWARD 2024 -- F. Bordeleau</a:t>
            </a:r>
            <a:endParaRPr lang="fr-CA" dirty="0"/>
          </a:p>
        </p:txBody>
      </p:sp>
    </p:spTree>
    <p:extLst>
      <p:ext uri="{BB962C8B-B14F-4D97-AF65-F5344CB8AC3E}">
        <p14:creationId xmlns:p14="http://schemas.microsoft.com/office/powerpoint/2010/main" val="3619389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oT in city con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058" y="1097231"/>
            <a:ext cx="5103216" cy="3403208"/>
          </a:xfrm>
          <a:prstGeom prst="rect">
            <a:avLst/>
          </a:prstGeom>
        </p:spPr>
      </p:pic>
      <p:sp>
        <p:nvSpPr>
          <p:cNvPr id="2" name="Title 1"/>
          <p:cNvSpPr>
            <a:spLocks noGrp="1"/>
          </p:cNvSpPr>
          <p:nvPr>
            <p:ph type="title"/>
          </p:nvPr>
        </p:nvSpPr>
        <p:spPr>
          <a:xfrm>
            <a:off x="309383" y="198958"/>
            <a:ext cx="8161461" cy="786785"/>
          </a:xfrm>
        </p:spPr>
        <p:txBody>
          <a:bodyPr>
            <a:noAutofit/>
          </a:bodyPr>
          <a:lstStyle/>
          <a:p>
            <a:pPr>
              <a:lnSpc>
                <a:spcPct val="80000"/>
              </a:lnSpc>
            </a:pPr>
            <a:r>
              <a:rPr lang="en-US" sz="2520" dirty="0">
                <a:solidFill>
                  <a:schemeClr val="tx1">
                    <a:lumMod val="65000"/>
                    <a:lumOff val="35000"/>
                  </a:schemeClr>
                </a:solidFill>
                <a:latin typeface="+mn-lt"/>
              </a:rPr>
              <a:t>Digital transformation: </a:t>
            </a:r>
            <a:br>
              <a:rPr lang="en-US" sz="2520" dirty="0">
                <a:solidFill>
                  <a:schemeClr val="tx1">
                    <a:lumMod val="65000"/>
                    <a:lumOff val="35000"/>
                  </a:schemeClr>
                </a:solidFill>
                <a:latin typeface="+mn-lt"/>
              </a:rPr>
            </a:br>
            <a:r>
              <a:rPr lang="en-US" sz="2520" dirty="0">
                <a:solidFill>
                  <a:schemeClr val="tx1">
                    <a:lumMod val="65000"/>
                    <a:lumOff val="35000"/>
                  </a:schemeClr>
                </a:solidFill>
                <a:latin typeface="+mn-lt"/>
              </a:rPr>
              <a:t>Building more efficient and intelligent systems</a:t>
            </a:r>
          </a:p>
        </p:txBody>
      </p:sp>
      <p:sp>
        <p:nvSpPr>
          <p:cNvPr id="10" name="Slide Number Placeholder 9"/>
          <p:cNvSpPr>
            <a:spLocks noGrp="1"/>
          </p:cNvSpPr>
          <p:nvPr>
            <p:ph type="sldNum" sz="quarter" idx="4"/>
          </p:nvPr>
        </p:nvSpPr>
        <p:spPr/>
        <p:txBody>
          <a:bodyPr/>
          <a:lstStyle/>
          <a:p>
            <a:pPr>
              <a:defRPr/>
            </a:pPr>
            <a:fld id="{AA6A1A6F-ECCA-4BFD-8A82-926E79C3E032}" type="slidenum">
              <a:rPr lang="fr-CA" smtClean="0"/>
              <a:pPr>
                <a:defRPr/>
              </a:pPr>
              <a:t>7</a:t>
            </a:fld>
            <a:endParaRPr lang="fr-CA" dirty="0"/>
          </a:p>
        </p:txBody>
      </p:sp>
      <p:sp>
        <p:nvSpPr>
          <p:cNvPr id="4" name="Footer Placeholder 3">
            <a:extLst>
              <a:ext uri="{FF2B5EF4-FFF2-40B4-BE49-F238E27FC236}">
                <a16:creationId xmlns:a16="http://schemas.microsoft.com/office/drawing/2014/main" id="{6BB4E0B4-79EB-9E45-7F21-7D8DC4A7470F}"/>
              </a:ext>
            </a:extLst>
          </p:cNvPr>
          <p:cNvSpPr>
            <a:spLocks noGrp="1"/>
          </p:cNvSpPr>
          <p:nvPr>
            <p:ph type="ftr" sz="quarter" idx="3"/>
          </p:nvPr>
        </p:nvSpPr>
        <p:spPr/>
        <p:txBody>
          <a:bodyPr/>
          <a:lstStyle/>
          <a:p>
            <a:pPr algn="ctr"/>
            <a:r>
              <a:rPr lang="fr-CA"/>
              <a:t>MODELSWARD 2024 -- F. Bordeleau</a:t>
            </a:r>
            <a:endParaRPr lang="fr-CA" dirty="0"/>
          </a:p>
        </p:txBody>
      </p:sp>
      <p:sp>
        <p:nvSpPr>
          <p:cNvPr id="5" name="TextBox 4">
            <a:extLst>
              <a:ext uri="{FF2B5EF4-FFF2-40B4-BE49-F238E27FC236}">
                <a16:creationId xmlns:a16="http://schemas.microsoft.com/office/drawing/2014/main" id="{3C9CAEDC-FBBA-4CFF-4A0F-3CEEDAD052E4}"/>
              </a:ext>
            </a:extLst>
          </p:cNvPr>
          <p:cNvSpPr txBox="1"/>
          <p:nvPr/>
        </p:nvSpPr>
        <p:spPr>
          <a:xfrm>
            <a:off x="1849539" y="4529535"/>
            <a:ext cx="6001964" cy="215444"/>
          </a:xfrm>
          <a:prstGeom prst="rect">
            <a:avLst/>
          </a:prstGeom>
          <a:noFill/>
        </p:spPr>
        <p:txBody>
          <a:bodyPr wrap="none" rtlCol="0">
            <a:spAutoFit/>
          </a:bodyPr>
          <a:lstStyle/>
          <a:p>
            <a:r>
              <a:rPr lang="en-CA" sz="800" dirty="0">
                <a:hlinkClick r:id="rId4"/>
              </a:rPr>
              <a:t>https://</a:t>
            </a:r>
            <a:r>
              <a:rPr lang="en-CA" sz="800" dirty="0" err="1">
                <a:hlinkClick r:id="rId4"/>
              </a:rPr>
              <a:t>medium.com</a:t>
            </a:r>
            <a:r>
              <a:rPr lang="en-CA" sz="800" dirty="0">
                <a:hlinkClick r:id="rId4"/>
              </a:rPr>
              <a:t>/</a:t>
            </a:r>
            <a:r>
              <a:rPr lang="en-CA" sz="800" dirty="0" err="1">
                <a:hlinkClick r:id="rId4"/>
              </a:rPr>
              <a:t>spinfluence</a:t>
            </a:r>
            <a:r>
              <a:rPr lang="en-CA" sz="800" dirty="0">
                <a:hlinkClick r:id="rId4"/>
              </a:rPr>
              <a:t>-technology/iot-is-on-your-radar-blockchain-is-the-technology-you-want-to-adopt-38dff26bb567</a:t>
            </a:r>
            <a:endParaRPr lang="en-CA" sz="800" dirty="0"/>
          </a:p>
        </p:txBody>
      </p:sp>
    </p:spTree>
    <p:extLst>
      <p:ext uri="{BB962C8B-B14F-4D97-AF65-F5344CB8AC3E}">
        <p14:creationId xmlns:p14="http://schemas.microsoft.com/office/powerpoint/2010/main" val="391933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1C078-D1C9-F342-8C94-FF7547B2A2ED}"/>
              </a:ext>
            </a:extLst>
          </p:cNvPr>
          <p:cNvSpPr>
            <a:spLocks noGrp="1"/>
          </p:cNvSpPr>
          <p:nvPr>
            <p:ph type="title"/>
          </p:nvPr>
        </p:nvSpPr>
        <p:spPr/>
        <p:txBody>
          <a:bodyPr/>
          <a:lstStyle/>
          <a:p>
            <a:r>
              <a:rPr lang="en-US" dirty="0">
                <a:solidFill>
                  <a:schemeClr val="tx1">
                    <a:lumMod val="65000"/>
                    <a:lumOff val="35000"/>
                  </a:schemeClr>
                </a:solidFill>
              </a:rPr>
              <a:t>Technology and business context</a:t>
            </a:r>
          </a:p>
        </p:txBody>
      </p:sp>
      <p:sp>
        <p:nvSpPr>
          <p:cNvPr id="4" name="Slide Number Placeholder 3">
            <a:extLst>
              <a:ext uri="{FF2B5EF4-FFF2-40B4-BE49-F238E27FC236}">
                <a16:creationId xmlns:a16="http://schemas.microsoft.com/office/drawing/2014/main" id="{1DA81851-63F4-EC41-A611-FAEE0DA36988}"/>
              </a:ext>
            </a:extLst>
          </p:cNvPr>
          <p:cNvSpPr>
            <a:spLocks noGrp="1"/>
          </p:cNvSpPr>
          <p:nvPr>
            <p:ph type="sldNum" sz="quarter" idx="4"/>
          </p:nvPr>
        </p:nvSpPr>
        <p:spPr/>
        <p:txBody>
          <a:bodyPr/>
          <a:lstStyle/>
          <a:p>
            <a:pPr>
              <a:defRPr/>
            </a:pPr>
            <a:fld id="{AA6A1A6F-ECCA-4BFD-8A82-926E79C3E032}" type="slidenum">
              <a:rPr lang="fr-CA" smtClean="0"/>
              <a:pPr>
                <a:defRPr/>
              </a:pPr>
              <a:t>8</a:t>
            </a:fld>
            <a:endParaRPr lang="fr-CA" dirty="0"/>
          </a:p>
        </p:txBody>
      </p:sp>
      <p:sp>
        <p:nvSpPr>
          <p:cNvPr id="6" name="Content Placeholder 2">
            <a:extLst>
              <a:ext uri="{FF2B5EF4-FFF2-40B4-BE49-F238E27FC236}">
                <a16:creationId xmlns:a16="http://schemas.microsoft.com/office/drawing/2014/main" id="{B32E44D6-D50E-B64E-8FD3-EF1C808412E3}"/>
              </a:ext>
            </a:extLst>
          </p:cNvPr>
          <p:cNvSpPr txBox="1">
            <a:spLocks/>
          </p:cNvSpPr>
          <p:nvPr/>
        </p:nvSpPr>
        <p:spPr bwMode="auto">
          <a:xfrm>
            <a:off x="536549" y="884172"/>
            <a:ext cx="7892785" cy="3763455"/>
          </a:xfrm>
          <a:prstGeom prst="rect">
            <a:avLst/>
          </a:prstGeom>
          <a:noFill/>
          <a:ln w="9525">
            <a:noFill/>
            <a:miter lim="800000"/>
            <a:headEnd/>
            <a:tailEnd/>
          </a:ln>
        </p:spPr>
        <p:txBody>
          <a:bodyPr vert="horz" wrap="square" lIns="82296" tIns="41148" rIns="82296" bIns="41148"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SzPct val="80000"/>
              <a:buChar char="•"/>
              <a:defRPr sz="2000">
                <a:solidFill>
                  <a:schemeClr val="tx1"/>
                </a:solidFill>
                <a:latin typeface="+mn-lt"/>
              </a:defRPr>
            </a:lvl5pPr>
            <a:lvl6pPr marL="2514600" indent="-228600" algn="l" rtl="0" fontAlgn="base">
              <a:spcBef>
                <a:spcPct val="20000"/>
              </a:spcBef>
              <a:spcAft>
                <a:spcPct val="0"/>
              </a:spcAft>
              <a:buSzPct val="80000"/>
              <a:buChar char="•"/>
              <a:defRPr sz="2000">
                <a:solidFill>
                  <a:schemeClr val="tx1"/>
                </a:solidFill>
                <a:latin typeface="+mn-lt"/>
              </a:defRPr>
            </a:lvl6pPr>
            <a:lvl7pPr marL="2971800" indent="-228600" algn="l" rtl="0" fontAlgn="base">
              <a:spcBef>
                <a:spcPct val="20000"/>
              </a:spcBef>
              <a:spcAft>
                <a:spcPct val="0"/>
              </a:spcAft>
              <a:buSzPct val="80000"/>
              <a:buChar char="•"/>
              <a:defRPr sz="2000">
                <a:solidFill>
                  <a:schemeClr val="tx1"/>
                </a:solidFill>
                <a:latin typeface="+mn-lt"/>
              </a:defRPr>
            </a:lvl7pPr>
            <a:lvl8pPr marL="3429000" indent="-228600" algn="l" rtl="0" fontAlgn="base">
              <a:spcBef>
                <a:spcPct val="20000"/>
              </a:spcBef>
              <a:spcAft>
                <a:spcPct val="0"/>
              </a:spcAft>
              <a:buSzPct val="80000"/>
              <a:buChar char="•"/>
              <a:defRPr sz="2000">
                <a:solidFill>
                  <a:schemeClr val="tx1"/>
                </a:solidFill>
                <a:latin typeface="+mn-lt"/>
              </a:defRPr>
            </a:lvl8pPr>
            <a:lvl9pPr marL="3886200" indent="-228600" algn="l" rtl="0" fontAlgn="base">
              <a:spcBef>
                <a:spcPct val="20000"/>
              </a:spcBef>
              <a:spcAft>
                <a:spcPct val="0"/>
              </a:spcAft>
              <a:buSzPct val="80000"/>
              <a:buChar char="•"/>
              <a:defRPr sz="2000">
                <a:solidFill>
                  <a:schemeClr val="tx1"/>
                </a:solidFill>
                <a:latin typeface="+mn-lt"/>
              </a:defRPr>
            </a:lvl9pPr>
          </a:lstStyle>
          <a:p>
            <a:pPr marL="0" lvl="1" indent="0">
              <a:lnSpc>
                <a:spcPct val="80000"/>
              </a:lnSpc>
              <a:buSzTx/>
              <a:buNone/>
              <a:defRPr/>
            </a:pPr>
            <a:r>
              <a:rPr lang="en-CA" sz="1800" b="1" kern="0" dirty="0">
                <a:solidFill>
                  <a:schemeClr val="tx1">
                    <a:lumMod val="65000"/>
                    <a:lumOff val="35000"/>
                  </a:schemeClr>
                </a:solidFill>
              </a:rPr>
              <a:t>Technology</a:t>
            </a:r>
          </a:p>
          <a:p>
            <a:pPr marL="308610" lvl="1" indent="-308610">
              <a:lnSpc>
                <a:spcPct val="80000"/>
              </a:lnSpc>
              <a:buSzTx/>
              <a:buFontTx/>
              <a:buChar char="•"/>
              <a:defRPr/>
            </a:pPr>
            <a:r>
              <a:rPr lang="en-CA" sz="1600" kern="0" dirty="0">
                <a:solidFill>
                  <a:schemeClr val="tx1">
                    <a:lumMod val="65000"/>
                    <a:lumOff val="35000"/>
                  </a:schemeClr>
                </a:solidFill>
              </a:rPr>
              <a:t>From connected places, to connected people, to connected objects</a:t>
            </a:r>
            <a:endParaRPr lang="en-CA" sz="700" kern="0" dirty="0">
              <a:solidFill>
                <a:schemeClr val="tx1">
                  <a:lumMod val="65000"/>
                  <a:lumOff val="35000"/>
                </a:schemeClr>
              </a:solidFill>
            </a:endParaRPr>
          </a:p>
          <a:p>
            <a:pPr marL="308610" lvl="1" indent="-308610">
              <a:lnSpc>
                <a:spcPct val="80000"/>
              </a:lnSpc>
              <a:buSzTx/>
              <a:buFontTx/>
              <a:buChar char="•"/>
              <a:defRPr/>
            </a:pPr>
            <a:r>
              <a:rPr lang="en-CA" sz="1600" kern="0" dirty="0">
                <a:solidFill>
                  <a:schemeClr val="tx1">
                    <a:lumMod val="65000"/>
                    <a:lumOff val="35000"/>
                  </a:schemeClr>
                </a:solidFill>
              </a:rPr>
              <a:t>“Smart” technologies – Smart cities, smart buildings, smart mobility, ...</a:t>
            </a:r>
          </a:p>
          <a:p>
            <a:pPr marL="308610" lvl="1" indent="-308610">
              <a:lnSpc>
                <a:spcPct val="80000"/>
              </a:lnSpc>
              <a:buSzTx/>
              <a:buFontTx/>
              <a:buChar char="•"/>
              <a:defRPr/>
            </a:pPr>
            <a:r>
              <a:rPr lang="en-CA" sz="1600" kern="0" dirty="0">
                <a:solidFill>
                  <a:schemeClr val="tx1">
                    <a:lumMod val="65000"/>
                    <a:lumOff val="35000"/>
                  </a:schemeClr>
                </a:solidFill>
              </a:rPr>
              <a:t>Component-based architectures – SOA, microservices, APIs, …</a:t>
            </a:r>
          </a:p>
          <a:p>
            <a:pPr marL="308610" lvl="1" indent="-308610">
              <a:lnSpc>
                <a:spcPct val="80000"/>
              </a:lnSpc>
              <a:buSzTx/>
              <a:buFontTx/>
              <a:buChar char="•"/>
              <a:defRPr/>
            </a:pPr>
            <a:r>
              <a:rPr lang="en-CA" sz="1600" kern="0" dirty="0">
                <a:solidFill>
                  <a:schemeClr val="tx1">
                    <a:lumMod val="65000"/>
                    <a:lumOff val="35000"/>
                  </a:schemeClr>
                </a:solidFill>
              </a:rPr>
              <a:t>Software-defined system architectures – SDR, SDN, …</a:t>
            </a:r>
          </a:p>
          <a:p>
            <a:pPr marL="308610" lvl="1" indent="-308610">
              <a:lnSpc>
                <a:spcPct val="80000"/>
              </a:lnSpc>
              <a:buSzTx/>
              <a:buFontTx/>
              <a:buChar char="•"/>
              <a:defRPr/>
            </a:pPr>
            <a:r>
              <a:rPr lang="en-CA" sz="1600" kern="0" dirty="0">
                <a:solidFill>
                  <a:schemeClr val="tx1">
                    <a:lumMod val="65000"/>
                    <a:lumOff val="35000"/>
                  </a:schemeClr>
                </a:solidFill>
              </a:rPr>
              <a:t>Cloud technologies (cloud computing)</a:t>
            </a:r>
          </a:p>
          <a:p>
            <a:pPr marL="308610" lvl="1" indent="-308610">
              <a:lnSpc>
                <a:spcPct val="80000"/>
              </a:lnSpc>
              <a:buSzTx/>
              <a:buFontTx/>
              <a:buChar char="•"/>
              <a:defRPr/>
            </a:pPr>
            <a:endParaRPr lang="en-CA" sz="1400" kern="0" dirty="0">
              <a:solidFill>
                <a:schemeClr val="tx1">
                  <a:lumMod val="65000"/>
                  <a:lumOff val="35000"/>
                </a:schemeClr>
              </a:solidFill>
            </a:endParaRPr>
          </a:p>
          <a:p>
            <a:pPr marL="0" lvl="1" indent="0">
              <a:lnSpc>
                <a:spcPct val="80000"/>
              </a:lnSpc>
              <a:buSzTx/>
              <a:buNone/>
              <a:defRPr/>
            </a:pPr>
            <a:r>
              <a:rPr lang="en-CA" sz="1800" b="1" kern="0" dirty="0">
                <a:solidFill>
                  <a:schemeClr val="tx1">
                    <a:lumMod val="65000"/>
                    <a:lumOff val="35000"/>
                  </a:schemeClr>
                </a:solidFill>
              </a:rPr>
              <a:t>Business</a:t>
            </a:r>
          </a:p>
          <a:p>
            <a:pPr>
              <a:lnSpc>
                <a:spcPct val="80000"/>
              </a:lnSpc>
              <a:defRPr/>
            </a:pPr>
            <a:r>
              <a:rPr lang="en-CA" sz="1600" dirty="0">
                <a:solidFill>
                  <a:schemeClr val="tx1">
                    <a:lumMod val="65000"/>
                    <a:lumOff val="35000"/>
                  </a:schemeClr>
                </a:solidFill>
              </a:rPr>
              <a:t>Business is going faster and faster</a:t>
            </a:r>
          </a:p>
          <a:p>
            <a:pPr>
              <a:lnSpc>
                <a:spcPct val="80000"/>
              </a:lnSpc>
              <a:defRPr/>
            </a:pPr>
            <a:r>
              <a:rPr lang="en-CA" sz="1600" dirty="0">
                <a:solidFill>
                  <a:schemeClr val="tx1">
                    <a:lumMod val="65000"/>
                    <a:lumOff val="35000"/>
                  </a:schemeClr>
                </a:solidFill>
              </a:rPr>
              <a:t>Competition is fiercely increasing</a:t>
            </a:r>
          </a:p>
          <a:p>
            <a:pPr>
              <a:lnSpc>
                <a:spcPct val="80000"/>
              </a:lnSpc>
              <a:defRPr/>
            </a:pPr>
            <a:r>
              <a:rPr lang="en-CA" sz="1600" dirty="0">
                <a:solidFill>
                  <a:schemeClr val="tx1">
                    <a:lumMod val="65000"/>
                    <a:lumOff val="35000"/>
                  </a:schemeClr>
                </a:solidFill>
              </a:rPr>
              <a:t>Time to market is getting shorter</a:t>
            </a:r>
          </a:p>
          <a:p>
            <a:pPr marL="0" indent="0">
              <a:lnSpc>
                <a:spcPct val="80000"/>
              </a:lnSpc>
              <a:buNone/>
              <a:defRPr/>
            </a:pPr>
            <a:endParaRPr lang="en-CA" sz="500" dirty="0">
              <a:solidFill>
                <a:schemeClr val="tx1">
                  <a:lumMod val="65000"/>
                  <a:lumOff val="35000"/>
                </a:schemeClr>
              </a:solidFill>
            </a:endParaRPr>
          </a:p>
          <a:p>
            <a:pPr>
              <a:lnSpc>
                <a:spcPct val="80000"/>
              </a:lnSpc>
              <a:defRPr/>
            </a:pPr>
            <a:r>
              <a:rPr lang="en-CA" sz="1600" dirty="0">
                <a:solidFill>
                  <a:schemeClr val="tx1">
                    <a:lumMod val="65000"/>
                    <a:lumOff val="35000"/>
                  </a:schemeClr>
                </a:solidFill>
              </a:rPr>
              <a:t>Example, 5G PPP challenge: Reducing the average service creation time cycle from 90 hours to 90 minutes</a:t>
            </a:r>
            <a:endParaRPr lang="en-CA" sz="1800" kern="0" dirty="0">
              <a:solidFill>
                <a:schemeClr val="tx1">
                  <a:lumMod val="65000"/>
                  <a:lumOff val="35000"/>
                </a:schemeClr>
              </a:solidFill>
            </a:endParaRPr>
          </a:p>
          <a:p>
            <a:pPr marL="0" indent="0">
              <a:lnSpc>
                <a:spcPct val="80000"/>
              </a:lnSpc>
              <a:buNone/>
              <a:defRPr/>
            </a:pPr>
            <a:endParaRPr lang="en-CA" sz="1100" kern="0" dirty="0">
              <a:solidFill>
                <a:schemeClr val="tx1">
                  <a:lumMod val="65000"/>
                  <a:lumOff val="35000"/>
                </a:schemeClr>
              </a:solidFill>
            </a:endParaRPr>
          </a:p>
          <a:p>
            <a:pPr marL="0" indent="0" algn="ctr">
              <a:lnSpc>
                <a:spcPct val="80000"/>
              </a:lnSpc>
              <a:buNone/>
              <a:defRPr/>
            </a:pPr>
            <a:r>
              <a:rPr lang="en-CA" sz="2400" b="1" kern="0" dirty="0">
                <a:solidFill>
                  <a:schemeClr val="tx1">
                    <a:lumMod val="65000"/>
                    <a:lumOff val="35000"/>
                  </a:schemeClr>
                </a:solidFill>
              </a:rPr>
              <a:t>Software is now the main product differentiator</a:t>
            </a:r>
          </a:p>
          <a:p>
            <a:pPr>
              <a:lnSpc>
                <a:spcPct val="80000"/>
              </a:lnSpc>
              <a:defRPr/>
            </a:pPr>
            <a:endParaRPr lang="en-CA" sz="1800" kern="0" dirty="0">
              <a:solidFill>
                <a:schemeClr val="tx1">
                  <a:lumMod val="65000"/>
                  <a:lumOff val="35000"/>
                </a:schemeClr>
              </a:solidFill>
            </a:endParaRPr>
          </a:p>
          <a:p>
            <a:pPr>
              <a:lnSpc>
                <a:spcPct val="80000"/>
              </a:lnSpc>
              <a:defRPr/>
            </a:pPr>
            <a:endParaRPr lang="en-CA" sz="1800" kern="0" dirty="0">
              <a:solidFill>
                <a:schemeClr val="tx1">
                  <a:lumMod val="65000"/>
                  <a:lumOff val="35000"/>
                </a:schemeClr>
              </a:solidFill>
            </a:endParaRPr>
          </a:p>
        </p:txBody>
      </p:sp>
      <p:sp>
        <p:nvSpPr>
          <p:cNvPr id="2" name="Footer Placeholder 1">
            <a:extLst>
              <a:ext uri="{FF2B5EF4-FFF2-40B4-BE49-F238E27FC236}">
                <a16:creationId xmlns:a16="http://schemas.microsoft.com/office/drawing/2014/main" id="{042C56E9-7B55-892B-3B7D-49111689A79F}"/>
              </a:ext>
            </a:extLst>
          </p:cNvPr>
          <p:cNvSpPr>
            <a:spLocks noGrp="1"/>
          </p:cNvSpPr>
          <p:nvPr>
            <p:ph type="ftr" sz="quarter" idx="3"/>
          </p:nvPr>
        </p:nvSpPr>
        <p:spPr/>
        <p:txBody>
          <a:bodyPr/>
          <a:lstStyle/>
          <a:p>
            <a:pPr algn="ctr"/>
            <a:r>
              <a:rPr lang="fr-CA"/>
              <a:t>MODELSWARD 2024 -- F. Bordeleau</a:t>
            </a:r>
            <a:endParaRPr lang="fr-CA" dirty="0"/>
          </a:p>
        </p:txBody>
      </p:sp>
    </p:spTree>
    <p:extLst>
      <p:ext uri="{BB962C8B-B14F-4D97-AF65-F5344CB8AC3E}">
        <p14:creationId xmlns:p14="http://schemas.microsoft.com/office/powerpoint/2010/main" val="2523435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BDDA7-0100-3549-B019-3CF05CEF6DE5}"/>
              </a:ext>
            </a:extLst>
          </p:cNvPr>
          <p:cNvSpPr>
            <a:spLocks noGrp="1"/>
          </p:cNvSpPr>
          <p:nvPr>
            <p:ph type="title"/>
          </p:nvPr>
        </p:nvSpPr>
        <p:spPr>
          <a:xfrm>
            <a:off x="343759" y="127086"/>
            <a:ext cx="7263041" cy="669122"/>
          </a:xfrm>
        </p:spPr>
        <p:txBody>
          <a:bodyPr/>
          <a:lstStyle/>
          <a:p>
            <a:r>
              <a:rPr lang="en-CA" dirty="0">
                <a:solidFill>
                  <a:schemeClr val="tx1">
                    <a:lumMod val="65000"/>
                    <a:lumOff val="35000"/>
                  </a:schemeClr>
                </a:solidFill>
              </a:rPr>
              <a:t>It’s all about adaptability!</a:t>
            </a:r>
          </a:p>
        </p:txBody>
      </p:sp>
      <p:sp>
        <p:nvSpPr>
          <p:cNvPr id="4" name="Slide Number Placeholder 3">
            <a:extLst>
              <a:ext uri="{FF2B5EF4-FFF2-40B4-BE49-F238E27FC236}">
                <a16:creationId xmlns:a16="http://schemas.microsoft.com/office/drawing/2014/main" id="{110C534D-3021-F240-A58F-ADD4D2F55CAD}"/>
              </a:ext>
            </a:extLst>
          </p:cNvPr>
          <p:cNvSpPr>
            <a:spLocks noGrp="1"/>
          </p:cNvSpPr>
          <p:nvPr>
            <p:ph type="sldNum" sz="quarter" idx="4"/>
          </p:nvPr>
        </p:nvSpPr>
        <p:spPr/>
        <p:txBody>
          <a:bodyPr/>
          <a:lstStyle/>
          <a:p>
            <a:pPr>
              <a:defRPr/>
            </a:pPr>
            <a:fld id="{AA6A1A6F-ECCA-4BFD-8A82-926E79C3E032}" type="slidenum">
              <a:rPr lang="fr-CA" smtClean="0"/>
              <a:pPr>
                <a:defRPr/>
              </a:pPr>
              <a:t>9</a:t>
            </a:fld>
            <a:endParaRPr lang="fr-CA" dirty="0"/>
          </a:p>
        </p:txBody>
      </p:sp>
      <p:sp>
        <p:nvSpPr>
          <p:cNvPr id="7" name="TextBox 6">
            <a:extLst>
              <a:ext uri="{FF2B5EF4-FFF2-40B4-BE49-F238E27FC236}">
                <a16:creationId xmlns:a16="http://schemas.microsoft.com/office/drawing/2014/main" id="{8F29DFBC-58F6-3748-89EA-D412B395CC1A}"/>
              </a:ext>
            </a:extLst>
          </p:cNvPr>
          <p:cNvSpPr txBox="1"/>
          <p:nvPr/>
        </p:nvSpPr>
        <p:spPr>
          <a:xfrm>
            <a:off x="4750478" y="4612569"/>
            <a:ext cx="3950120" cy="216982"/>
          </a:xfrm>
          <a:prstGeom prst="rect">
            <a:avLst/>
          </a:prstGeom>
          <a:noFill/>
        </p:spPr>
        <p:txBody>
          <a:bodyPr wrap="none" rtlCol="0">
            <a:spAutoFit/>
          </a:bodyPr>
          <a:lstStyle/>
          <a:p>
            <a:r>
              <a:rPr lang="en-US" sz="810" dirty="0">
                <a:hlinkClick r:id="rId2"/>
              </a:rPr>
              <a:t>https://</a:t>
            </a:r>
            <a:r>
              <a:rPr lang="en-US" sz="810" dirty="0" err="1">
                <a:hlinkClick r:id="rId2"/>
              </a:rPr>
              <a:t>i.pinimg.com</a:t>
            </a:r>
            <a:r>
              <a:rPr lang="en-US" sz="810" dirty="0">
                <a:hlinkClick r:id="rId2"/>
              </a:rPr>
              <a:t>/originals/76/c2/48/76c2488bb14987585c183c3f7a7eeaee.jpg</a:t>
            </a:r>
            <a:endParaRPr lang="en-US" sz="810" dirty="0"/>
          </a:p>
        </p:txBody>
      </p:sp>
      <p:pic>
        <p:nvPicPr>
          <p:cNvPr id="15" name="Picture 14">
            <a:extLst>
              <a:ext uri="{FF2B5EF4-FFF2-40B4-BE49-F238E27FC236}">
                <a16:creationId xmlns:a16="http://schemas.microsoft.com/office/drawing/2014/main" id="{84AD6B79-7DF8-BF42-9EB4-D1999916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61" y="616546"/>
            <a:ext cx="8160849" cy="3910407"/>
          </a:xfrm>
          <a:prstGeom prst="rect">
            <a:avLst/>
          </a:prstGeom>
        </p:spPr>
      </p:pic>
      <p:sp>
        <p:nvSpPr>
          <p:cNvPr id="2" name="Footer Placeholder 1">
            <a:extLst>
              <a:ext uri="{FF2B5EF4-FFF2-40B4-BE49-F238E27FC236}">
                <a16:creationId xmlns:a16="http://schemas.microsoft.com/office/drawing/2014/main" id="{681B5A90-FB60-22CA-BE9A-A72C27DC77A7}"/>
              </a:ext>
            </a:extLst>
          </p:cNvPr>
          <p:cNvSpPr>
            <a:spLocks noGrp="1"/>
          </p:cNvSpPr>
          <p:nvPr>
            <p:ph type="ftr" sz="quarter" idx="3"/>
          </p:nvPr>
        </p:nvSpPr>
        <p:spPr/>
        <p:txBody>
          <a:bodyPr/>
          <a:lstStyle/>
          <a:p>
            <a:pPr algn="ctr"/>
            <a:r>
              <a:rPr lang="fr-CA"/>
              <a:t>MODELSWARD 2024 -- F. Bordeleau</a:t>
            </a:r>
            <a:endParaRPr lang="fr-CA" dirty="0"/>
          </a:p>
        </p:txBody>
      </p:sp>
    </p:spTree>
    <p:extLst>
      <p:ext uri="{BB962C8B-B14F-4D97-AF65-F5344CB8AC3E}">
        <p14:creationId xmlns:p14="http://schemas.microsoft.com/office/powerpoint/2010/main" val="1848638639"/>
      </p:ext>
    </p:extLst>
  </p:cSld>
  <p:clrMapOvr>
    <a:masterClrMapping/>
  </p:clrMapOvr>
</p:sld>
</file>

<file path=ppt/theme/theme1.xml><?xml version="1.0" encoding="utf-8"?>
<a:theme xmlns:a="http://schemas.openxmlformats.org/drawingml/2006/main" name="Papyrus 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103822</TotalTime>
  <Words>2681</Words>
  <Application>Microsoft Macintosh PowerPoint</Application>
  <PresentationFormat>On-screen Show (16:9)</PresentationFormat>
  <Paragraphs>509</Paragraphs>
  <Slides>46</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Comic Sans MS</vt:lpstr>
      <vt:lpstr>Courier New</vt:lpstr>
      <vt:lpstr>Helvetica</vt:lpstr>
      <vt:lpstr>Tahoma</vt:lpstr>
      <vt:lpstr>Times New Roman</vt:lpstr>
      <vt:lpstr>Papyrus IC</vt:lpstr>
      <vt:lpstr> The role of models  at the heart of the digital transformation </vt:lpstr>
      <vt:lpstr>Outline</vt:lpstr>
      <vt:lpstr>PowerPoint Presentation</vt:lpstr>
      <vt:lpstr>Industrial and academic experience</vt:lpstr>
      <vt:lpstr>Research</vt:lpstr>
      <vt:lpstr>PowerPoint Presentation</vt:lpstr>
      <vt:lpstr>Digital transformation:  Building more efficient and intelligent systems</vt:lpstr>
      <vt:lpstr>Technology and business context</vt:lpstr>
      <vt:lpstr>It’s all about adaptability!</vt:lpstr>
      <vt:lpstr>Data … and models!</vt:lpstr>
      <vt:lpstr>Digital Twins and DevOps</vt:lpstr>
      <vt:lpstr>PowerPoint Presentation</vt:lpstr>
      <vt:lpstr>DT in Different Domains</vt:lpstr>
      <vt:lpstr>DT – Services</vt:lpstr>
      <vt:lpstr>DT – Telemetry</vt:lpstr>
      <vt:lpstr>DT – Models</vt:lpstr>
      <vt:lpstr>Models in DT</vt:lpstr>
      <vt:lpstr>Models in build asset DT</vt:lpstr>
      <vt:lpstr>Digital Twins projects</vt:lpstr>
      <vt:lpstr>PowerPoint Presentation</vt:lpstr>
      <vt:lpstr>DevOps</vt:lpstr>
      <vt:lpstr>DevOps problem</vt:lpstr>
      <vt:lpstr>Kaloom-TELUS ETS IRC in DevOps</vt:lpstr>
      <vt:lpstr>DevOps – Software Delivery Process</vt:lpstr>
      <vt:lpstr>DevOps – Software Delivery Process</vt:lpstr>
      <vt:lpstr>DevOps process data</vt:lpstr>
      <vt:lpstr>DevOps process dashboards</vt:lpstr>
      <vt:lpstr>What is the role of models in DevOps?</vt:lpstr>
      <vt:lpstr>What type of models?</vt:lpstr>
      <vt:lpstr>Models of the DevOps Process</vt:lpstr>
      <vt:lpstr>Metamodel for DevOps Process</vt:lpstr>
      <vt:lpstr>DevOps projects – Kaloom-TELUS ÉTS IRC </vt:lpstr>
      <vt:lpstr>DevOps – GitLab MR data analysis</vt:lpstr>
      <vt:lpstr>4.5 years of GitLab Merge Requests (MR)</vt:lpstr>
      <vt:lpstr>DevOps – GitLab task analysis</vt:lpstr>
      <vt:lpstr>PowerPoint Presentation</vt:lpstr>
      <vt:lpstr>Telemetry – Definitions </vt:lpstr>
      <vt:lpstr>What types of models do we need?</vt:lpstr>
      <vt:lpstr>Monitoring of different systems aspects</vt:lpstr>
      <vt:lpstr>AI/ML</vt:lpstr>
      <vt:lpstr>Complex systems are n-dimensional objects</vt:lpstr>
      <vt:lpstr>Interpolation vs extrapolation</vt:lpstr>
      <vt:lpstr>Causation (Causality) vs correlation</vt:lpstr>
      <vt:lpstr>There is no silver bullet!</vt:lpstr>
      <vt:lpstr>Summary</vt:lpstr>
      <vt:lpstr>PowerPoint Presentation</vt:lpstr>
    </vt:vector>
  </TitlesOfParts>
  <Manager/>
  <Company>ETS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Engineering Approach to DevOps</dc:title>
  <dc:subject/>
  <dc:creator>Francis Bordeleau</dc:creator>
  <cp:keywords/>
  <dc:description/>
  <cp:lastModifiedBy>Bordeleau, Francis</cp:lastModifiedBy>
  <cp:revision>348</cp:revision>
  <cp:lastPrinted>2019-04-30T17:03:56Z</cp:lastPrinted>
  <dcterms:created xsi:type="dcterms:W3CDTF">2002-04-24T18:23:11Z</dcterms:created>
  <dcterms:modified xsi:type="dcterms:W3CDTF">2024-04-08T21:44:05Z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partment">
    <vt:lpwstr>Génie électrique</vt:lpwstr>
  </property>
</Properties>
</file>