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320" r:id="rId34"/>
    <p:sldId id="322" r:id="rId35"/>
    <p:sldId id="318" r:id="rId36"/>
    <p:sldId id="319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</p:sldIdLst>
  <p:sldSz cx="12192000" cy="6858000"/>
  <p:notesSz cx="6858000" cy="9144000"/>
  <p:embeddedFontLs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Proxima Nova" panose="020B0604020202020204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6" roundtripDataSignature="AMtx7mgMmv4D9mephOF64Hrzxk02gAJP+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vlos Tosidi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8b59846b9e_0_431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6" name="Google Shape;176;g28b59846b9e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8b59846b9e_0_437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2" name="Google Shape;182;g28b59846b9e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b59846b9e_0_498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1" name="Google Shape;191;g28b59846b9e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8b59846b9e_0_488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9" name="Google Shape;199;g28b59846b9e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8b59846b9e_0_445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7" name="Google Shape;207;g28b59846b9e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8b59846b9e_0_454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5" name="Google Shape;215;g28b59846b9e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8b59846b9e_0_461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3" name="Google Shape;223;g28b59846b9e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8b59846b9e_0_526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2" name="Google Shape;232;g28b59846b9e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8b59846b9e_0_534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0" name="Google Shape;240;g28b59846b9e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969a636794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969a636794_0_2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2969a636794_0_2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6478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8b59846b9e_0_853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6" name="Google Shape;256;g28b59846b9e_0_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969a636794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969a636794_0_2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2969a636794_0_2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8b59846b9e_0_867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0" name="Google Shape;270;g28b59846b9e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8b59846b9e_0_878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7" name="Google Shape;277;g28b59846b9e_0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8b59846b9e_0_605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7" name="Google Shape;287;g28b59846b9e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8b59846b9e_0_691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7" name="Google Shape;297;g28b59846b9e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8b59846b9e_0_703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06" name="Google Shape;306;g28b59846b9e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8b59846b9e_0_640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5" name="Google Shape;315;g28b59846b9e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8b59846b9e_0_648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4" name="Google Shape;324;g28b59846b9e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8b59846b9e_0_656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3" name="Google Shape;333;g28b59846b9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969a6367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2969a63679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2969a63679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8b59846b9e_0_663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1" name="Google Shape;341;g28b59846b9e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8b59846b9e_0_670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9" name="Google Shape;349;g28b59846b9e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8b59846b9e_0_676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56" name="Google Shape;356;g28b59846b9e_0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8b59846b9e_0_670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9" name="Google Shape;349;g28b59846b9e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18919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8b59846b9e_0_670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9" name="Google Shape;349;g28b59846b9e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10571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969a636794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969a636794_0_2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2969a636794_0_2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0622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969a636794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969a636794_0_2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2969a636794_0_2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98592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969a636794_0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2969a636794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969a636794_0_111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70" name="Google Shape;370;g2969a63679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969a636794_0_118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78" name="Google Shape;378;g2969a636794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69a63679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2969a636794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2969a636794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969a636794_0_125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86" name="Google Shape;386;g2969a636794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969a636794_0_131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93" name="Google Shape;393;g2969a636794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969a636794_0_139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02" name="Google Shape;402;g2969a636794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969a636794_0_148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12" name="Google Shape;412;g2969a636794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969a636794_0_155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20" name="Google Shape;420;g2969a636794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969a636794_0_163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29" name="Google Shape;429;g2969a636794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969a636794_0_170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37" name="Google Shape;437;g2969a636794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89f8936375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1" name="Google Shape;451;g289f893637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1" name="Google Shape;47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89f893637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89f8936375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289f8936375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6b2962455e_0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6" name="Google Shape;486;g16b2962455e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6b2962455e_0_2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2" name="Google Shape;492;g16b2962455e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8b5c86d2c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8" name="Google Shape;498;g28b5c86d2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6b2962455e_0_2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g16b2962455e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6b2962455e_0_2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4" name="Google Shape;514;g16b2962455e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6b2962455e_0_2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g16b2962455e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6b2962455e_0_2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2" name="Google Shape;532;g16b296245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6b2962455e_0_2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8" name="Google Shape;538;g16b2962455e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6b2962455e_0_2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6" name="Google Shape;556;g16b2962455e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6b2962455e_0_3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5" name="Google Shape;565;g16b2962455e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9f893637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89f8936375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289f8936375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6b2962455e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g16b2962455e_0_3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2" name="Google Shape;572;g16b2962455e_0_3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6b2962455e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0" name="Google Shape;580;g16b2962455e_0_3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1" name="Google Shape;581;g16b2962455e_0_3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969a636794_0_2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9" name="Google Shape;589;g2969a636794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16b2962455e_0_2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5" name="Google Shape;595;g16b2962455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557e579f64_0_2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1" name="Google Shape;601;g1557e579f64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89f893637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89f8936375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289f8936375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8b59846b9e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8b59846b9e_0_4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28b59846b9e_0_4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8b59846b9e_0_425:notes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0" name="Google Shape;170;g28b59846b9e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sldNum" idx="12"/>
          </p:nvPr>
        </p:nvSpPr>
        <p:spPr>
          <a:xfrm>
            <a:off x="9448800" y="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" name="Google Shape;19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7825" y="6321138"/>
            <a:ext cx="1276350" cy="53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1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25" y="6358235"/>
            <a:ext cx="1504603" cy="4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1811" y="6353347"/>
            <a:ext cx="693764" cy="462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>
  <p:cSld name="Title,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2"/>
          <p:cNvSpPr txBox="1">
            <a:spLocks noGrp="1"/>
          </p:cNvSpPr>
          <p:nvPr>
            <p:ph type="title"/>
          </p:nvPr>
        </p:nvSpPr>
        <p:spPr>
          <a:xfrm>
            <a:off x="415680" y="593280"/>
            <a:ext cx="1136016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2"/>
          <p:cNvSpPr txBox="1">
            <a:spLocks noGrp="1"/>
          </p:cNvSpPr>
          <p:nvPr>
            <p:ph type="body" idx="1"/>
          </p:nvPr>
        </p:nvSpPr>
        <p:spPr>
          <a:xfrm>
            <a:off x="415680" y="1613760"/>
            <a:ext cx="11360160" cy="455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8b59846b9e_0_30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700"/>
              <a:buFont typeface="Calibri"/>
              <a:buNone/>
              <a:defRPr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28b59846b9e_0_305"/>
          <p:cNvSpPr txBox="1">
            <a:spLocks noGrp="1"/>
          </p:cNvSpPr>
          <p:nvPr>
            <p:ph type="body" idx="1"/>
          </p:nvPr>
        </p:nvSpPr>
        <p:spPr>
          <a:xfrm>
            <a:off x="415600" y="1613684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  <a:defRPr sz="27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655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○"/>
              <a:defRPr sz="21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115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■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02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 rtl="0">
              <a:lnSpc>
                <a:spcPct val="114999"/>
              </a:lnSpc>
              <a:spcBef>
                <a:spcPts val="2100"/>
              </a:spcBef>
              <a:spcAft>
                <a:spcPts val="0"/>
              </a:spcAft>
              <a:buSzPts val="1600"/>
              <a:buFont typeface="Calibri"/>
              <a:buChar char="○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30200" algn="l" rtl="0">
              <a:lnSpc>
                <a:spcPct val="114999"/>
              </a:lnSpc>
              <a:spcBef>
                <a:spcPts val="2100"/>
              </a:spcBef>
              <a:spcAft>
                <a:spcPts val="0"/>
              </a:spcAft>
              <a:buSzPts val="1600"/>
              <a:buFont typeface="Calibri"/>
              <a:buChar char="■"/>
              <a:defRPr sz="1600"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30200" algn="l" rtl="0">
              <a:lnSpc>
                <a:spcPct val="114999"/>
              </a:lnSpc>
              <a:spcBef>
                <a:spcPts val="2100"/>
              </a:spcBef>
              <a:spcAft>
                <a:spcPts val="0"/>
              </a:spcAft>
              <a:buSzPts val="1600"/>
              <a:buFont typeface="Calibri"/>
              <a:buChar char="●"/>
              <a:defRPr sz="1600"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30200" algn="l" rtl="0">
              <a:lnSpc>
                <a:spcPct val="114999"/>
              </a:lnSpc>
              <a:spcBef>
                <a:spcPts val="2100"/>
              </a:spcBef>
              <a:spcAft>
                <a:spcPts val="0"/>
              </a:spcAft>
              <a:buSzPts val="1600"/>
              <a:buFont typeface="Calibri"/>
              <a:buChar char="○"/>
              <a:defRPr sz="1600"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30200" algn="l" rtl="0">
              <a:lnSpc>
                <a:spcPct val="114999"/>
              </a:lnSpc>
              <a:spcBef>
                <a:spcPts val="2100"/>
              </a:spcBef>
              <a:spcAft>
                <a:spcPts val="2100"/>
              </a:spcAft>
              <a:buSzPts val="1600"/>
              <a:buFont typeface="Calibri"/>
              <a:buChar char="■"/>
              <a:defRPr sz="16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g28b59846b9e_0_305"/>
          <p:cNvSpPr txBox="1">
            <a:spLocks noGrp="1"/>
          </p:cNvSpPr>
          <p:nvPr>
            <p:ph type="sldNum" idx="12"/>
          </p:nvPr>
        </p:nvSpPr>
        <p:spPr>
          <a:xfrm>
            <a:off x="11460411" y="587087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2" name="Google Shape;92;g28b59846b9e_0_3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70329" y="6425633"/>
            <a:ext cx="1121670" cy="4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28b59846b9e_0_305"/>
          <p:cNvSpPr/>
          <p:nvPr/>
        </p:nvSpPr>
        <p:spPr>
          <a:xfrm>
            <a:off x="732767" y="6437533"/>
            <a:ext cx="10274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300" b="1" i="0" u="none" strike="noStrike" cap="none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rPr>
              <a:t>OpenDR Review Meeting - Feb. 2023</a:t>
            </a:r>
            <a:endParaRPr sz="1300" b="1" i="0" u="none" strike="noStrike" cap="none">
              <a:solidFill>
                <a:srgbClr val="6161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g28b59846b9e_0_3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363916"/>
            <a:ext cx="590166" cy="590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" name="Google Shape;25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7825" y="6321138"/>
            <a:ext cx="1276350" cy="53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2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25" y="6358235"/>
            <a:ext cx="1504603" cy="4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1811" y="6353347"/>
            <a:ext cx="693764" cy="462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31" name="Google Shape;3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7825" y="6321138"/>
            <a:ext cx="1276350" cy="53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3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25" y="6358235"/>
            <a:ext cx="1504603" cy="4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1811" y="6353347"/>
            <a:ext cx="693764" cy="462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kv"/><Relationship Id="rId1" Type="http://schemas.microsoft.com/office/2007/relationships/media" Target="../media/media4.mkv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dr.eu/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ithub.com/opendr-eu/opendr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"/>
          <p:cNvSpPr txBox="1">
            <a:spLocks noGrp="1"/>
          </p:cNvSpPr>
          <p:nvPr>
            <p:ph type="ctrTitle"/>
          </p:nvPr>
        </p:nvSpPr>
        <p:spPr>
          <a:xfrm>
            <a:off x="831907" y="1277007"/>
            <a:ext cx="10528200" cy="16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500" b="1"/>
              <a:t>Deep Learning for Active Robotic Perception</a:t>
            </a:r>
            <a:endParaRPr sz="4500" b="1"/>
          </a:p>
        </p:txBody>
      </p:sp>
      <p:sp>
        <p:nvSpPr>
          <p:cNvPr id="100" name="Google Shape;100;p1"/>
          <p:cNvSpPr txBox="1">
            <a:spLocks noGrp="1"/>
          </p:cNvSpPr>
          <p:nvPr>
            <p:ph type="subTitle" idx="1"/>
          </p:nvPr>
        </p:nvSpPr>
        <p:spPr>
          <a:xfrm>
            <a:off x="1298775" y="3975775"/>
            <a:ext cx="9726600" cy="21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None/>
            </a:pPr>
            <a:r>
              <a:rPr lang="en-GB" sz="2800" b="1" dirty="0"/>
              <a:t>Nikolaos Passalis, </a:t>
            </a:r>
            <a:r>
              <a:rPr lang="en-GB" sz="2800" b="1" dirty="0" err="1"/>
              <a:t>Pavlos</a:t>
            </a:r>
            <a:r>
              <a:rPr lang="en-GB" sz="2800" b="1" dirty="0"/>
              <a:t> </a:t>
            </a:r>
            <a:r>
              <a:rPr lang="en-GB" sz="2800" b="1" dirty="0" err="1"/>
              <a:t>Tosidis</a:t>
            </a:r>
            <a:r>
              <a:rPr lang="en-GB" sz="2800" b="1" dirty="0"/>
              <a:t>, Theodoros </a:t>
            </a:r>
            <a:r>
              <a:rPr lang="en-GB" sz="2800" b="1" dirty="0" err="1"/>
              <a:t>Manousis</a:t>
            </a:r>
            <a:r>
              <a:rPr lang="en-GB" sz="2800" b="1" dirty="0"/>
              <a:t>,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None/>
            </a:pPr>
            <a:r>
              <a:rPr lang="en-GB" sz="2800" b="1" dirty="0"/>
              <a:t>and </a:t>
            </a:r>
            <a:r>
              <a:rPr lang="en-GB" sz="2800" b="1" u="sng" dirty="0"/>
              <a:t>Anastasios </a:t>
            </a:r>
            <a:r>
              <a:rPr lang="en-GB" sz="2800" b="1" u="sng" dirty="0" err="1"/>
              <a:t>Tefas</a:t>
            </a:r>
            <a:endParaRPr sz="2800" b="1" u="sng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sz="2800" b="1" u="sng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2800" b="1" dirty="0"/>
              <a:t>Presenter: Prof. Anastasios </a:t>
            </a:r>
            <a:r>
              <a:rPr lang="en-GB" sz="2800" b="1" dirty="0" err="1"/>
              <a:t>Tefas</a:t>
            </a:r>
            <a:endParaRPr sz="2800"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dirty="0"/>
              <a:t>Department of Informatics, Aristotle University of Thessaloniki, Thessaloniki, Greece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101" name="Google Shape;101;p1"/>
          <p:cNvSpPr txBox="1"/>
          <p:nvPr/>
        </p:nvSpPr>
        <p:spPr>
          <a:xfrm>
            <a:off x="984300" y="299923"/>
            <a:ext cx="10223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300" b="1">
                <a:solidFill>
                  <a:srgbClr val="222222"/>
                </a:solidFill>
                <a:highlight>
                  <a:srgbClr val="FFFFFF"/>
                </a:highlight>
              </a:rPr>
              <a:t>IJCCI 2023 - 15th International Joint Conference on Computational Intelligence</a:t>
            </a:r>
            <a:endParaRPr sz="2000" b="1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b59846b9e_0_4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Active Perception</a:t>
            </a:r>
            <a:endParaRPr sz="4000" b="1"/>
          </a:p>
        </p:txBody>
      </p:sp>
      <p:pic>
        <p:nvPicPr>
          <p:cNvPr id="179" name="Google Shape;179;g28b59846b9e_0_4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43225"/>
            <a:ext cx="11887197" cy="268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8b59846b9e_0_4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Active Perception for Embedding-based Face Recognition</a:t>
            </a: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</p:txBody>
      </p:sp>
      <p:sp>
        <p:nvSpPr>
          <p:cNvPr id="185" name="Google Shape;185;g28b59846b9e_0_437"/>
          <p:cNvSpPr/>
          <p:nvPr/>
        </p:nvSpPr>
        <p:spPr>
          <a:xfrm>
            <a:off x="415600" y="5813350"/>
            <a:ext cx="11375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i="1"/>
              <a:t>N. Passalis, A. Tefas, Leveraging Active Perception for Improving Embedding-based Deep Face Recognition, MMSP 2020</a:t>
            </a:r>
            <a:endParaRPr sz="1100" i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/>
          </a:p>
        </p:txBody>
      </p:sp>
      <p:sp>
        <p:nvSpPr>
          <p:cNvPr id="186" name="Google Shape;186;g28b59846b9e_0_437"/>
          <p:cNvSpPr txBox="1">
            <a:spLocks noGrp="1"/>
          </p:cNvSpPr>
          <p:nvPr>
            <p:ph type="body" idx="4294967295"/>
          </p:nvPr>
        </p:nvSpPr>
        <p:spPr>
          <a:xfrm>
            <a:off x="382683" y="1823647"/>
            <a:ext cx="11355600" cy="13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6096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Learn how to control the camera to maximize the confidence of the recognition for database-based face recognition</a:t>
            </a:r>
            <a:endParaRPr sz="2400" b="1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52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>
              <a:solidFill>
                <a:schemeClr val="dk1"/>
              </a:solidFill>
            </a:endParaRPr>
          </a:p>
          <a:p>
            <a:pPr marL="609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>
              <a:solidFill>
                <a:schemeClr val="dk1"/>
              </a:solidFill>
            </a:endParaRPr>
          </a:p>
          <a:p>
            <a:pPr marL="609600" lvl="0" indent="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2400"/>
              <a:buNone/>
            </a:pPr>
            <a:endParaRPr b="1">
              <a:solidFill>
                <a:schemeClr val="dk1"/>
              </a:solidFill>
            </a:endParaRPr>
          </a:p>
          <a:p>
            <a:pPr marL="609600" lvl="0" indent="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2400"/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SzPts val="24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300"/>
              </a:spcBef>
              <a:spcAft>
                <a:spcPts val="1300"/>
              </a:spcAft>
              <a:buSzPts val="2400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187" name="Google Shape;187;g28b59846b9e_0_4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6042" y="3135511"/>
            <a:ext cx="5517576" cy="251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28b59846b9e_0_4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685" y="3135511"/>
            <a:ext cx="5864989" cy="2545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8b59846b9e_0_4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Active Perception for Embedding-based Face Recognition</a:t>
            </a: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</p:txBody>
      </p:sp>
      <p:sp>
        <p:nvSpPr>
          <p:cNvPr id="194" name="Google Shape;194;g28b59846b9e_0_498"/>
          <p:cNvSpPr/>
          <p:nvPr/>
        </p:nvSpPr>
        <p:spPr>
          <a:xfrm>
            <a:off x="415600" y="5813350"/>
            <a:ext cx="11375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i="1"/>
              <a:t>N. Passalis, A. Tefas, Leveraging Active Perception for Improving Embedding-based Deep Face Recognition, MMSP 2020</a:t>
            </a:r>
            <a:endParaRPr sz="1100" i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/>
          </a:p>
        </p:txBody>
      </p:sp>
      <p:pic>
        <p:nvPicPr>
          <p:cNvPr id="195" name="Google Shape;195;g28b59846b9e_0_4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267" y="2904092"/>
            <a:ext cx="5319139" cy="1786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8b59846b9e_0_4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1193" y="2434532"/>
            <a:ext cx="5524598" cy="2725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8b59846b9e_0_4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Occlusion Removal using Active Perception</a:t>
            </a:r>
            <a:endParaRPr sz="4000" b="1"/>
          </a:p>
        </p:txBody>
      </p:sp>
      <p:sp>
        <p:nvSpPr>
          <p:cNvPr id="202" name="Google Shape;202;g28b59846b9e_0_488"/>
          <p:cNvSpPr txBox="1">
            <a:spLocks noGrp="1"/>
          </p:cNvSpPr>
          <p:nvPr>
            <p:ph type="body" idx="1"/>
          </p:nvPr>
        </p:nvSpPr>
        <p:spPr>
          <a:xfrm>
            <a:off x="415600" y="1613684"/>
            <a:ext cx="4756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lvl="0" indent="-4318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GB"/>
              <a:t>Lack of occlusion-oriented active perception datasets</a:t>
            </a:r>
            <a:endParaRPr/>
          </a:p>
          <a:p>
            <a:pPr marL="609600" lvl="0" indent="-4318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GB"/>
              <a:t>Synthetic Generation Approach using large-scale datasets (COCO, MS Celeb)</a:t>
            </a:r>
            <a:endParaRPr/>
          </a:p>
          <a:p>
            <a:pPr marL="609600" lvl="0" indent="-4318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GB"/>
              <a:t>Integrating simulation and training</a:t>
            </a:r>
            <a:endParaRPr/>
          </a:p>
          <a:p>
            <a:pPr marL="609600" lvl="0" indent="-3048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203" name="Google Shape;203;g28b59846b9e_0_4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8096" y="1733108"/>
            <a:ext cx="6302703" cy="418006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28b59846b9e_0_488"/>
          <p:cNvSpPr/>
          <p:nvPr/>
        </p:nvSpPr>
        <p:spPr>
          <a:xfrm>
            <a:off x="415600" y="5813350"/>
            <a:ext cx="11375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V. Dimaridou, N. Passalis and A. Tefas, </a:t>
            </a:r>
            <a:r>
              <a:rPr lang="en-GB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DEEP ACTIVE ROBOTIC PERCEPTION FOR IMPROVING FOR FACE RECOGNITION UNDER OCCLUSIONS (</a:t>
            </a:r>
            <a:r>
              <a:rPr lang="en-GB" sz="1100"/>
              <a:t>Accepted, SSCI 2023)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8b59846b9e_0_4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Occlusion Removal using Active Perception</a:t>
            </a:r>
            <a:endParaRPr sz="4000" b="1"/>
          </a:p>
        </p:txBody>
      </p:sp>
      <p:sp>
        <p:nvSpPr>
          <p:cNvPr id="210" name="Google Shape;210;g28b59846b9e_0_445"/>
          <p:cNvSpPr/>
          <p:nvPr/>
        </p:nvSpPr>
        <p:spPr>
          <a:xfrm>
            <a:off x="415600" y="5813350"/>
            <a:ext cx="11375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V. Dimaridou, N. Passalis and A. Tefas, </a:t>
            </a:r>
            <a:r>
              <a:rPr lang="en-GB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DEEP ACTIVE ROBOTIC PERCEPTION FOR IMPROVING FOR FACE RECOGNITION UNDER OCCLUSIONS (</a:t>
            </a:r>
            <a:r>
              <a:rPr lang="en-GB" sz="1100"/>
              <a:t>Accepted, SSCI 2023)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28b59846b9e_0_445"/>
          <p:cNvSpPr txBox="1">
            <a:spLocks noGrp="1"/>
          </p:cNvSpPr>
          <p:nvPr>
            <p:ph type="body" idx="1"/>
          </p:nvPr>
        </p:nvSpPr>
        <p:spPr>
          <a:xfrm>
            <a:off x="415600" y="1613684"/>
            <a:ext cx="44853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780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chemeClr val="dk1"/>
                </a:solidFill>
              </a:rPr>
              <a:t>Two-step process</a:t>
            </a:r>
            <a:endParaRPr>
              <a:solidFill>
                <a:schemeClr val="dk1"/>
              </a:solidFill>
            </a:endParaRPr>
          </a:p>
          <a:p>
            <a:pPr marL="17780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1219200" lvl="1" indent="-41275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GB" b="1">
                <a:solidFill>
                  <a:schemeClr val="dk1"/>
                </a:solidFill>
              </a:rPr>
              <a:t>First step: Decide if active perception is needed and the direction of movement</a:t>
            </a:r>
            <a:endParaRPr>
              <a:solidFill>
                <a:schemeClr val="dk1"/>
              </a:solidFill>
            </a:endParaRPr>
          </a:p>
          <a:p>
            <a:pPr marL="1219200" lvl="1" indent="-41275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GB">
                <a:solidFill>
                  <a:schemeClr val="dk1"/>
                </a:solidFill>
              </a:rPr>
              <a:t>Needs to be fast, runs at every inference step</a:t>
            </a:r>
            <a:endParaRPr>
              <a:solidFill>
                <a:schemeClr val="dk1"/>
              </a:solidFill>
            </a:endParaRPr>
          </a:p>
          <a:p>
            <a:pPr marL="609600" lvl="0" indent="-3048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>
              <a:solidFill>
                <a:schemeClr val="dk1"/>
              </a:solidFill>
            </a:endParaRPr>
          </a:p>
          <a:p>
            <a:pPr marL="609600" lvl="0" indent="-3048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12" name="Google Shape;212;g28b59846b9e_0_445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-110" b="19309"/>
          <a:stretch/>
        </p:blipFill>
        <p:spPr>
          <a:xfrm>
            <a:off x="4656041" y="1683488"/>
            <a:ext cx="7399460" cy="3981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8b59846b9e_0_4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Occlusion Removal using Active Perception</a:t>
            </a:r>
            <a:endParaRPr sz="4000" b="1"/>
          </a:p>
        </p:txBody>
      </p:sp>
      <p:sp>
        <p:nvSpPr>
          <p:cNvPr id="218" name="Google Shape;218;g28b59846b9e_0_454"/>
          <p:cNvSpPr/>
          <p:nvPr/>
        </p:nvSpPr>
        <p:spPr>
          <a:xfrm>
            <a:off x="415600" y="5813350"/>
            <a:ext cx="11375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V. Dimaridou, N. Passalis and A. Tefas, </a:t>
            </a:r>
            <a:r>
              <a:rPr lang="en-GB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DEEP ACTIVE ROBOTIC PERCEPTION FOR IMPROVING FOR FACE RECOGNITION UNDER OCCLUSIONS (</a:t>
            </a:r>
            <a:r>
              <a:rPr lang="en-GB" sz="1100"/>
              <a:t>Accepted, SSCI 2023)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28b59846b9e_0_454"/>
          <p:cNvSpPr txBox="1">
            <a:spLocks noGrp="1"/>
          </p:cNvSpPr>
          <p:nvPr>
            <p:ph type="body" idx="1"/>
          </p:nvPr>
        </p:nvSpPr>
        <p:spPr>
          <a:xfrm>
            <a:off x="415600" y="1613675"/>
            <a:ext cx="4336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780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chemeClr val="dk1"/>
                </a:solidFill>
              </a:rPr>
              <a:t>Two-step process</a:t>
            </a:r>
            <a:endParaRPr>
              <a:solidFill>
                <a:schemeClr val="dk1"/>
              </a:solidFill>
            </a:endParaRPr>
          </a:p>
          <a:p>
            <a:pPr marL="17780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1219200" lvl="1" indent="-41275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GB" b="1">
                <a:solidFill>
                  <a:schemeClr val="dk1"/>
                </a:solidFill>
              </a:rPr>
              <a:t>Second step: Perform a trial movement and infer the rest of the movement</a:t>
            </a:r>
            <a:endParaRPr>
              <a:solidFill>
                <a:schemeClr val="dk1"/>
              </a:solidFill>
            </a:endParaRPr>
          </a:p>
          <a:p>
            <a:pPr marL="1219200" lvl="1" indent="-41275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GB">
                <a:solidFill>
                  <a:schemeClr val="dk1"/>
                </a:solidFill>
              </a:rPr>
              <a:t>Platform-agnostic</a:t>
            </a:r>
            <a:endParaRPr>
              <a:solidFill>
                <a:schemeClr val="dk1"/>
              </a:solidFill>
            </a:endParaRPr>
          </a:p>
          <a:p>
            <a:pPr marL="1219200" lvl="1" indent="-41275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GB">
                <a:solidFill>
                  <a:schemeClr val="dk1"/>
                </a:solidFill>
              </a:rPr>
              <a:t>Enables efficient planning</a:t>
            </a:r>
            <a:endParaRPr>
              <a:solidFill>
                <a:schemeClr val="dk1"/>
              </a:solidFill>
            </a:endParaRPr>
          </a:p>
          <a:p>
            <a:pPr marL="609600" lvl="0" indent="-3048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>
              <a:solidFill>
                <a:schemeClr val="dk1"/>
              </a:solidFill>
            </a:endParaRPr>
          </a:p>
          <a:p>
            <a:pPr marL="609600" lvl="0" indent="-3048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20" name="Google Shape;220;g28b59846b9e_0_454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-110" b="19309"/>
          <a:stretch/>
        </p:blipFill>
        <p:spPr>
          <a:xfrm>
            <a:off x="4591325" y="1690825"/>
            <a:ext cx="7524474" cy="4048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8b59846b9e_0_4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Occlusion Removal using Active Perception</a:t>
            </a:r>
            <a:endParaRPr sz="4000" b="1"/>
          </a:p>
        </p:txBody>
      </p:sp>
      <p:sp>
        <p:nvSpPr>
          <p:cNvPr id="226" name="Google Shape;226;g28b59846b9e_0_461"/>
          <p:cNvSpPr/>
          <p:nvPr/>
        </p:nvSpPr>
        <p:spPr>
          <a:xfrm>
            <a:off x="415600" y="5813350"/>
            <a:ext cx="11375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V. Dimaridou, N. Passalis and A. Tefas, </a:t>
            </a:r>
            <a:r>
              <a:rPr lang="en-GB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DEEP ACTIVE ROBOTIC PERCEPTION FOR IMPROVING FOR FACE RECOGNITION UNDER OCCLUSIONS (</a:t>
            </a:r>
            <a:r>
              <a:rPr lang="en-GB" sz="1100"/>
              <a:t>Accepted, SSCI 2023)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28b59846b9e_0_461"/>
          <p:cNvSpPr txBox="1">
            <a:spLocks noGrp="1"/>
          </p:cNvSpPr>
          <p:nvPr>
            <p:ph type="body" idx="1"/>
          </p:nvPr>
        </p:nvSpPr>
        <p:spPr>
          <a:xfrm>
            <a:off x="554133" y="2151579"/>
            <a:ext cx="15147600" cy="60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lvl="0" indent="-4318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GB">
                <a:solidFill>
                  <a:schemeClr val="dk1"/>
                </a:solidFill>
              </a:rPr>
              <a:t>Can recover face verification accuracy in just two steps!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8" name="Google Shape;228;g28b59846b9e_0_461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9728" y="2788045"/>
            <a:ext cx="4201354" cy="220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28b59846b9e_0_461" descr="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2096" y="2904696"/>
            <a:ext cx="4178681" cy="2195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8b59846b9e_0_5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Active Vision Control Policies for Face Recognition using Deep Reinforcement Learning</a:t>
            </a: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</p:txBody>
      </p:sp>
      <p:sp>
        <p:nvSpPr>
          <p:cNvPr id="235" name="Google Shape;235;g28b59846b9e_0_526"/>
          <p:cNvSpPr/>
          <p:nvPr/>
        </p:nvSpPr>
        <p:spPr>
          <a:xfrm>
            <a:off x="415600" y="5813350"/>
            <a:ext cx="11375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i="1">
                <a:solidFill>
                  <a:schemeClr val="dk1"/>
                </a:solidFill>
              </a:rPr>
              <a:t>Pavlos Tosidis, Nikolaos Passalis, Anastasios Tefas “ACTIVE VISION CONTROL POLICIES FOR FACE RECOGNITION USING DEEP REINFORCEMENT LEARNING” , EUSIPCO 2022 </a:t>
            </a:r>
            <a:endParaRPr sz="1100" i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/>
          </a:p>
        </p:txBody>
      </p:sp>
      <p:sp>
        <p:nvSpPr>
          <p:cNvPr id="236" name="Google Shape;236;g28b59846b9e_0_526"/>
          <p:cNvSpPr txBox="1">
            <a:spLocks noGrp="1"/>
          </p:cNvSpPr>
          <p:nvPr>
            <p:ph type="body" idx="4294967295"/>
          </p:nvPr>
        </p:nvSpPr>
        <p:spPr>
          <a:xfrm>
            <a:off x="415600" y="1572233"/>
            <a:ext cx="11355600" cy="45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609600" lvl="0" indent="-450850" algn="l" rtl="0">
              <a:lnSpc>
                <a:spcPct val="114999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 dirty="0">
                <a:solidFill>
                  <a:schemeClr val="dk1"/>
                </a:solidFill>
              </a:rPr>
              <a:t>A DRL agent is employed to i</a:t>
            </a:r>
            <a:r>
              <a:rPr lang="en-GB" sz="2300" b="1" dirty="0">
                <a:solidFill>
                  <a:schemeClr val="dk1"/>
                </a:solidFill>
              </a:rPr>
              <a:t>ssue control commands to acquire the most appropriate view </a:t>
            </a:r>
            <a:r>
              <a:rPr lang="en-GB" sz="2300" dirty="0">
                <a:solidFill>
                  <a:schemeClr val="dk1"/>
                </a:solidFill>
              </a:rPr>
              <a:t>for improving </a:t>
            </a:r>
            <a:r>
              <a:rPr lang="en-GB" sz="2300" b="1" dirty="0">
                <a:solidFill>
                  <a:schemeClr val="dk1"/>
                </a:solidFill>
              </a:rPr>
              <a:t>face recognition accuracy</a:t>
            </a:r>
            <a:endParaRPr sz="2300" b="1" dirty="0">
              <a:solidFill>
                <a:schemeClr val="dk1"/>
              </a:solidFill>
            </a:endParaRPr>
          </a:p>
          <a:p>
            <a:pPr marL="609600" lvl="0" indent="-45085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 b="1" dirty="0">
                <a:solidFill>
                  <a:schemeClr val="dk1"/>
                </a:solidFill>
              </a:rPr>
              <a:t>Lightweight agent </a:t>
            </a:r>
            <a:endParaRPr sz="2300" b="1" dirty="0">
              <a:solidFill>
                <a:schemeClr val="dk1"/>
              </a:solidFill>
            </a:endParaRPr>
          </a:p>
          <a:p>
            <a:pPr marL="1219200" lvl="1" indent="-45085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○"/>
            </a:pPr>
            <a:r>
              <a:rPr lang="en-GB" sz="2300" dirty="0">
                <a:solidFill>
                  <a:schemeClr val="dk1"/>
                </a:solidFill>
              </a:rPr>
              <a:t>180 FPS on Nvidia RTX2070, deploys face detection/recognition only when confident enough for success.</a:t>
            </a:r>
            <a:endParaRPr sz="2300" dirty="0">
              <a:solidFill>
                <a:schemeClr val="dk1"/>
              </a:solidFill>
            </a:endParaRPr>
          </a:p>
          <a:p>
            <a:pPr marL="609600" lvl="0" indent="-45085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 b="1" dirty="0">
                <a:solidFill>
                  <a:schemeClr val="dk1"/>
                </a:solidFill>
              </a:rPr>
              <a:t>Reward </a:t>
            </a:r>
            <a:r>
              <a:rPr lang="en-GB" sz="2300" dirty="0">
                <a:solidFill>
                  <a:schemeClr val="dk1"/>
                </a:solidFill>
              </a:rPr>
              <a:t>based on face recognition</a:t>
            </a:r>
            <a:endParaRPr sz="23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4999"/>
              </a:lnSpc>
              <a:spcBef>
                <a:spcPts val="1300"/>
              </a:spcBef>
              <a:spcAft>
                <a:spcPts val="1300"/>
              </a:spcAft>
              <a:buSzPts val="2400"/>
              <a:buNone/>
            </a:pPr>
            <a:endParaRPr sz="2300" dirty="0">
              <a:solidFill>
                <a:schemeClr val="dk1"/>
              </a:solidFill>
            </a:endParaRPr>
          </a:p>
        </p:txBody>
      </p:sp>
      <p:pic>
        <p:nvPicPr>
          <p:cNvPr id="237" name="Google Shape;237;g28b59846b9e_0_5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0558" y="3745486"/>
            <a:ext cx="5730142" cy="2128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8b59846b9e_0_5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Active Vision Control Policies for Face Recognition using Deep Reinforcement Learning</a:t>
            </a: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</p:txBody>
      </p:sp>
      <p:sp>
        <p:nvSpPr>
          <p:cNvPr id="243" name="Google Shape;243;g28b59846b9e_0_534"/>
          <p:cNvSpPr/>
          <p:nvPr/>
        </p:nvSpPr>
        <p:spPr>
          <a:xfrm>
            <a:off x="415600" y="5813350"/>
            <a:ext cx="11375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 i="1">
                <a:solidFill>
                  <a:schemeClr val="dk1"/>
                </a:solidFill>
              </a:rPr>
              <a:t>Pavlos Tosidis, Nikolaos Passalis, Anastasios Tefas “ACTIVE VISION CONTROL POLICIES FOR FACE RECOGNITION USING DEEP REINFORCEMENT LEARNING” , EUSIPCO 2022 </a:t>
            </a:r>
            <a:endParaRPr sz="1100" i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/>
          </a:p>
        </p:txBody>
      </p:sp>
      <p:sp>
        <p:nvSpPr>
          <p:cNvPr id="244" name="Google Shape;244;g28b59846b9e_0_534"/>
          <p:cNvSpPr txBox="1">
            <a:spLocks noGrp="1"/>
          </p:cNvSpPr>
          <p:nvPr>
            <p:ph type="body" idx="4294967295"/>
          </p:nvPr>
        </p:nvSpPr>
        <p:spPr>
          <a:xfrm>
            <a:off x="415600" y="1572226"/>
            <a:ext cx="11355600" cy="4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609600" lvl="0" indent="-450850" algn="l" rtl="0">
              <a:lnSpc>
                <a:spcPct val="114999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GB" sz="2300">
                <a:solidFill>
                  <a:schemeClr val="dk1"/>
                </a:solidFill>
              </a:rPr>
              <a:t>Evaluation results on two scenarios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245" name="Google Shape;245;g28b59846b9e_0_534"/>
          <p:cNvPicPr preferRelativeResize="0"/>
          <p:nvPr/>
        </p:nvPicPr>
        <p:blipFill rotWithShape="1">
          <a:blip r:embed="rId3">
            <a:alphaModFix/>
          </a:blip>
          <a:srcRect b="28972"/>
          <a:stretch/>
        </p:blipFill>
        <p:spPr>
          <a:xfrm>
            <a:off x="4431969" y="2359220"/>
            <a:ext cx="3714639" cy="300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8b59846b9e_0_534"/>
          <p:cNvPicPr preferRelativeResize="0"/>
          <p:nvPr/>
        </p:nvPicPr>
        <p:blipFill rotWithShape="1">
          <a:blip r:embed="rId3">
            <a:alphaModFix/>
          </a:blip>
          <a:srcRect t="70754" b="-926"/>
          <a:stretch/>
        </p:blipFill>
        <p:spPr>
          <a:xfrm>
            <a:off x="7859197" y="3189547"/>
            <a:ext cx="3927624" cy="140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28b59846b9e_0_5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9979" y="2382019"/>
            <a:ext cx="4016369" cy="2774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969a636794_0_283"/>
          <p:cNvSpPr txBox="1">
            <a:spLocks noGrp="1"/>
          </p:cNvSpPr>
          <p:nvPr>
            <p:ph type="title"/>
          </p:nvPr>
        </p:nvSpPr>
        <p:spPr>
          <a:xfrm>
            <a:off x="689317" y="149708"/>
            <a:ext cx="11057205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Active Perception in Real Use Cases (Active)</a:t>
            </a:r>
            <a:endParaRPr dirty="0"/>
          </a:p>
        </p:txBody>
      </p:sp>
      <p:pic>
        <p:nvPicPr>
          <p:cNvPr id="2" name="non_active_take_2">
            <a:hlinkClick r:id="" action="ppaction://media"/>
            <a:extLst>
              <a:ext uri="{FF2B5EF4-FFF2-40B4-BE49-F238E27FC236}">
                <a16:creationId xmlns:a16="http://schemas.microsoft.com/office/drawing/2014/main" id="{ADAC2975-0802-137B-E7A7-C48C19643A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4184" y="1237957"/>
            <a:ext cx="8463632" cy="476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8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Structure</a:t>
            </a:r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b="1"/>
              <a:t>Deep Learning Challenges in Robotics</a:t>
            </a:r>
            <a:endParaRPr b="1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b="1"/>
              <a:t>Introduction</a:t>
            </a:r>
            <a:endParaRPr b="1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b="1"/>
              <a:t>Deep Active Perception</a:t>
            </a:r>
            <a:endParaRPr b="1"/>
          </a:p>
          <a:p>
            <a:pPr marL="137160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b="1"/>
              <a:t>Overview</a:t>
            </a:r>
            <a:endParaRPr b="1"/>
          </a:p>
          <a:p>
            <a:pPr marL="1371600" marR="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b="1"/>
              <a:t>Supervised Deep Active Perception</a:t>
            </a:r>
            <a:endParaRPr/>
          </a:p>
          <a:p>
            <a:pPr marL="1371600" marR="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b="1"/>
              <a:t>RL-based Active Perception</a:t>
            </a:r>
            <a:endParaRPr b="1"/>
          </a:p>
          <a:p>
            <a:pPr marL="9144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b="1"/>
              <a:t>Lightweight Intelligence for Robotics</a:t>
            </a:r>
            <a:endParaRPr b="1"/>
          </a:p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GB" sz="2800" b="1"/>
              <a:t>OpenDR: An Open Deep Learning toolkit for Robotics</a:t>
            </a:r>
            <a:endParaRPr b="1"/>
          </a:p>
          <a:p>
            <a:pPr marL="114300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b="1"/>
          </a:p>
        </p:txBody>
      </p:sp>
      <p:cxnSp>
        <p:nvCxnSpPr>
          <p:cNvPr id="108" name="Google Shape;108;p18"/>
          <p:cNvCxnSpPr/>
          <p:nvPr/>
        </p:nvCxnSpPr>
        <p:spPr>
          <a:xfrm>
            <a:off x="4927300" y="3137375"/>
            <a:ext cx="3328500" cy="543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09" name="Google Shape;109;p18"/>
          <p:cNvCxnSpPr/>
          <p:nvPr/>
        </p:nvCxnSpPr>
        <p:spPr>
          <a:xfrm rot="10800000" flipH="1">
            <a:off x="6576450" y="3720500"/>
            <a:ext cx="1679400" cy="1096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10" name="Google Shape;110;p18"/>
          <p:cNvSpPr txBox="1"/>
          <p:nvPr/>
        </p:nvSpPr>
        <p:spPr>
          <a:xfrm>
            <a:off x="7416149" y="3301553"/>
            <a:ext cx="332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Interconnected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8b59846b9e_0_8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High-resolution Pose Estimation</a:t>
            </a: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</p:txBody>
      </p:sp>
      <p:sp>
        <p:nvSpPr>
          <p:cNvPr id="259" name="Google Shape;259;g28b59846b9e_0_853"/>
          <p:cNvSpPr/>
          <p:nvPr/>
        </p:nvSpPr>
        <p:spPr>
          <a:xfrm>
            <a:off x="121050" y="5852150"/>
            <a:ext cx="119499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 i="1">
                <a:solidFill>
                  <a:schemeClr val="dk1"/>
                </a:solidFill>
              </a:rPr>
              <a:t>T. Manousis, N. Passalis, and A. Tefas, “ENABLING HIGH-RESOLUTION POSE ESTIMATION IN REAL TIME USING ACTIVE PERCEPTION”, ICIP 2023</a:t>
            </a:r>
            <a:endParaRPr sz="11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i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/>
          </a:p>
        </p:txBody>
      </p:sp>
      <p:sp>
        <p:nvSpPr>
          <p:cNvPr id="260" name="Google Shape;260;g28b59846b9e_0_853"/>
          <p:cNvSpPr txBox="1"/>
          <p:nvPr/>
        </p:nvSpPr>
        <p:spPr>
          <a:xfrm>
            <a:off x="519138" y="3912650"/>
            <a:ext cx="106713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</a:rPr>
              <a:t>The proposed methodology consists of two basic steps:</a:t>
            </a:r>
            <a:endParaRPr sz="1900">
              <a:solidFill>
                <a:schemeClr val="dk1"/>
              </a:solidFill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GB" sz="1900" b="1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Step 1:</a:t>
            </a:r>
            <a:r>
              <a:rPr lang="en-GB" sz="19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 </a:t>
            </a:r>
            <a:r>
              <a:rPr lang="en-GB" sz="1900">
                <a:solidFill>
                  <a:schemeClr val="dk1"/>
                </a:solidFill>
              </a:rPr>
              <a:t>First we downscale the input image and pass it from the bottom-up model to generate a heatmap with the approximate location of humans.</a:t>
            </a:r>
            <a:endParaRPr sz="1900">
              <a:solidFill>
                <a:schemeClr val="dk1"/>
              </a:solidFill>
            </a:endParaRPr>
          </a:p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GB" sz="1900" b="1">
                <a:solidFill>
                  <a:schemeClr val="dk1"/>
                </a:solidFill>
              </a:rPr>
              <a:t>Step 2:</a:t>
            </a:r>
            <a:r>
              <a:rPr lang="en-GB" sz="1900">
                <a:solidFill>
                  <a:schemeClr val="dk1"/>
                </a:solidFill>
              </a:rPr>
              <a:t> Apply pose-estimation model on a specific area of the high-resolution input image as detected in “Step 1”</a:t>
            </a:r>
            <a:endParaRPr/>
          </a:p>
        </p:txBody>
      </p:sp>
      <p:pic>
        <p:nvPicPr>
          <p:cNvPr id="261" name="Google Shape;261;g28b59846b9e_0_8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8" y="936725"/>
            <a:ext cx="10033170" cy="2975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969a636794_0_2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Active Perception in Real Use Cases</a:t>
            </a:r>
            <a:endParaRPr/>
          </a:p>
        </p:txBody>
      </p:sp>
      <p:pic>
        <p:nvPicPr>
          <p:cNvPr id="3" name="OpenDR_demo_video_compressed">
            <a:hlinkClick r:id="" action="ppaction://media"/>
            <a:extLst>
              <a:ext uri="{FF2B5EF4-FFF2-40B4-BE49-F238E27FC236}">
                <a16:creationId xmlns:a16="http://schemas.microsoft.com/office/drawing/2014/main" id="{7484BA26-777A-A556-64AF-4B5D10B85B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967973"/>
            <a:ext cx="1219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8b59846b9e_0_8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High-resolution Pose Estimation</a:t>
            </a: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</p:txBody>
      </p:sp>
      <p:sp>
        <p:nvSpPr>
          <p:cNvPr id="273" name="Google Shape;273;g28b59846b9e_0_867"/>
          <p:cNvSpPr/>
          <p:nvPr/>
        </p:nvSpPr>
        <p:spPr>
          <a:xfrm>
            <a:off x="121050" y="5852150"/>
            <a:ext cx="119499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 i="1">
                <a:solidFill>
                  <a:schemeClr val="dk1"/>
                </a:solidFill>
              </a:rPr>
              <a:t>T. Manousis, N. Passalis, and A. Tefas, “ENABLING HIGH-RESOLUTION POSE ESTIMATION IN REAL TIME USING ACTIVE PERCEPTION”, ICIP 2023</a:t>
            </a:r>
            <a:endParaRPr sz="11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i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/>
          </a:p>
        </p:txBody>
      </p:sp>
      <p:sp>
        <p:nvSpPr>
          <p:cNvPr id="274" name="Google Shape;274;g28b59846b9e_0_867"/>
          <p:cNvSpPr txBox="1"/>
          <p:nvPr/>
        </p:nvSpPr>
        <p:spPr>
          <a:xfrm>
            <a:off x="226200" y="1497375"/>
            <a:ext cx="117396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6096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GB" sz="20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Since</a:t>
            </a:r>
            <a:r>
              <a:rPr lang="en-GB" sz="2000">
                <a:solidFill>
                  <a:schemeClr val="dk1"/>
                </a:solidFill>
              </a:rPr>
              <a:t> the purpose of the research is focused on the high-resolution images, we</a:t>
            </a:r>
            <a:r>
              <a:rPr lang="en-GB" sz="20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 created </a:t>
            </a:r>
            <a:r>
              <a:rPr lang="en-GB" sz="2000">
                <a:solidFill>
                  <a:schemeClr val="dk1"/>
                </a:solidFill>
              </a:rPr>
              <a:t>three new image datasets based on COCO2017 </a:t>
            </a:r>
            <a:endParaRPr sz="2000">
              <a:solidFill>
                <a:schemeClr val="dk1"/>
              </a:solidFill>
            </a:endParaRPr>
          </a:p>
          <a:p>
            <a:pPr marL="6096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GB" sz="2000">
                <a:solidFill>
                  <a:schemeClr val="dk1"/>
                </a:solidFill>
              </a:rPr>
              <a:t>The original COCO2017 images are placed on a larger resolution canvas </a:t>
            </a:r>
            <a:endParaRPr sz="2000">
              <a:solidFill>
                <a:schemeClr val="dk1"/>
              </a:solidFill>
            </a:endParaRPr>
          </a:p>
          <a:p>
            <a:pPr marL="121920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GB" sz="2000">
                <a:solidFill>
                  <a:schemeClr val="dk1"/>
                </a:solidFill>
              </a:rPr>
              <a:t>1280x720 (720p)</a:t>
            </a:r>
            <a:endParaRPr sz="2000">
              <a:solidFill>
                <a:schemeClr val="dk1"/>
              </a:solidFill>
            </a:endParaRPr>
          </a:p>
          <a:p>
            <a:pPr marL="121920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GB" sz="2000">
                <a:solidFill>
                  <a:schemeClr val="dk1"/>
                </a:solidFill>
              </a:rPr>
              <a:t>1920x1080 (1080p)</a:t>
            </a:r>
            <a:endParaRPr sz="2000">
              <a:solidFill>
                <a:schemeClr val="dk1"/>
              </a:solidFill>
            </a:endParaRPr>
          </a:p>
          <a:p>
            <a:pPr marL="121920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GB" sz="2000">
                <a:solidFill>
                  <a:schemeClr val="dk1"/>
                </a:solidFill>
              </a:rPr>
              <a:t>2560x1440 (1440p)</a:t>
            </a:r>
            <a:endParaRPr sz="2000">
              <a:solidFill>
                <a:schemeClr val="dk1"/>
              </a:solidFill>
            </a:endParaRPr>
          </a:p>
          <a:p>
            <a:pPr marL="6096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GB" sz="2000">
                <a:solidFill>
                  <a:schemeClr val="dk1"/>
                </a:solidFill>
              </a:rPr>
              <a:t>The proposed method can be applie</a:t>
            </a:r>
            <a:r>
              <a:rPr lang="en-GB" sz="20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d by using any bottom-up pose estimation approach </a:t>
            </a:r>
            <a:endParaRPr sz="2000">
              <a:solidFill>
                <a:schemeClr val="dk1"/>
              </a:solidFill>
            </a:endParaRPr>
          </a:p>
          <a:p>
            <a:pPr marL="6096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GB" sz="2000">
                <a:solidFill>
                  <a:schemeClr val="dk1"/>
                </a:solidFill>
              </a:rPr>
              <a:t>For this research Lightweight OpenPose was used</a:t>
            </a:r>
            <a:endParaRPr sz="2000">
              <a:solidFill>
                <a:schemeClr val="dk1"/>
              </a:solidFill>
            </a:endParaRPr>
          </a:p>
          <a:p>
            <a:pPr marL="609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8b59846b9e_0_8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High-resolution Pose Estimation</a:t>
            </a: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</p:txBody>
      </p:sp>
      <p:sp>
        <p:nvSpPr>
          <p:cNvPr id="280" name="Google Shape;280;g28b59846b9e_0_878"/>
          <p:cNvSpPr/>
          <p:nvPr/>
        </p:nvSpPr>
        <p:spPr>
          <a:xfrm>
            <a:off x="121050" y="5852150"/>
            <a:ext cx="119499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 i="1">
                <a:solidFill>
                  <a:schemeClr val="dk1"/>
                </a:solidFill>
              </a:rPr>
              <a:t>T. Manousis, N. Passalis, and A. Tefas, “ENABLING HIGH-RESOLUTION POSE ESTIMATION IN REAL TIME USING ACTIVE PERCEPTION”, ICIP 2023</a:t>
            </a:r>
            <a:endParaRPr sz="11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i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/>
          </a:p>
        </p:txBody>
      </p:sp>
      <p:sp>
        <p:nvSpPr>
          <p:cNvPr id="281" name="Google Shape;281;g28b59846b9e_0_878"/>
          <p:cNvSpPr txBox="1"/>
          <p:nvPr/>
        </p:nvSpPr>
        <p:spPr>
          <a:xfrm>
            <a:off x="281167" y="1556333"/>
            <a:ext cx="48627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dirty="0"/>
              <a:t>In the table below we present the average precision (0.5:0.95) results of the </a:t>
            </a:r>
            <a:r>
              <a:rPr lang="en-GB" sz="1900" dirty="0" err="1"/>
              <a:t>LightWeight</a:t>
            </a:r>
            <a:r>
              <a:rPr lang="en-GB" sz="1900" dirty="0"/>
              <a:t> </a:t>
            </a:r>
            <a:r>
              <a:rPr lang="en-GB" sz="1900" dirty="0" err="1"/>
              <a:t>OpenPose</a:t>
            </a:r>
            <a:r>
              <a:rPr lang="en-GB" sz="1900" dirty="0"/>
              <a:t> and the proposed method on different input size datasets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</p:txBody>
      </p:sp>
      <p:pic>
        <p:nvPicPr>
          <p:cNvPr id="282" name="Google Shape;282;g28b59846b9e_0_8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5900" y="4131887"/>
            <a:ext cx="5364480" cy="162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8b59846b9e_0_8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633" y="4129933"/>
            <a:ext cx="5361724" cy="16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28b59846b9e_0_878"/>
          <p:cNvSpPr txBox="1"/>
          <p:nvPr/>
        </p:nvSpPr>
        <p:spPr>
          <a:xfrm>
            <a:off x="6068367" y="1556333"/>
            <a:ext cx="5364300" cy="2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dirty="0"/>
              <a:t>In the following table we demonstrate how the image resolution on the second pass, affects the results of proposed method. We conducted 3 experimental setups with different resolution.</a:t>
            </a:r>
            <a:endParaRPr sz="1900" dirty="0"/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GB" sz="1900" dirty="0">
                <a:solidFill>
                  <a:schemeClr val="dk1"/>
                </a:solidFill>
              </a:rPr>
              <a:t>Setup 1: 360 pixels</a:t>
            </a:r>
            <a:endParaRPr sz="1900" dirty="0">
              <a:solidFill>
                <a:schemeClr val="dk1"/>
              </a:solidFill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GB" sz="1900" dirty="0">
                <a:solidFill>
                  <a:schemeClr val="dk1"/>
                </a:solidFill>
              </a:rPr>
              <a:t>Setup 2: 540 pixels</a:t>
            </a:r>
            <a:endParaRPr sz="1900" dirty="0">
              <a:solidFill>
                <a:schemeClr val="dk1"/>
              </a:solidFill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GB" sz="1900" dirty="0">
                <a:solidFill>
                  <a:schemeClr val="dk1"/>
                </a:solidFill>
              </a:rPr>
              <a:t>Setup 3: 720 pixels</a:t>
            </a:r>
            <a:endParaRPr sz="1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8b59846b9e_0_6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Trajectory-based Active Object Detection</a:t>
            </a: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</p:txBody>
      </p:sp>
      <p:sp>
        <p:nvSpPr>
          <p:cNvPr id="290" name="Google Shape;290;g28b59846b9e_0_605"/>
          <p:cNvSpPr txBox="1">
            <a:spLocks noGrp="1"/>
          </p:cNvSpPr>
          <p:nvPr>
            <p:ph type="body" idx="1"/>
          </p:nvPr>
        </p:nvSpPr>
        <p:spPr>
          <a:xfrm>
            <a:off x="396925" y="1409895"/>
            <a:ext cx="11165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Font typeface="Proxima Nova"/>
              <a:buChar char="•"/>
            </a:pPr>
            <a:r>
              <a:rPr lang="en-GB" sz="2100">
                <a:solidFill>
                  <a:schemeClr val="dk1"/>
                </a:solidFill>
              </a:rPr>
              <a:t>Co-integrated Simulation and Learning to determine optimal active perception trajectories</a:t>
            </a:r>
            <a:endParaRPr/>
          </a:p>
          <a:p>
            <a:pPr marL="6096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Font typeface="Proxima Nova"/>
              <a:buChar char="•"/>
            </a:pPr>
            <a:r>
              <a:rPr lang="en-GB" sz="2100">
                <a:solidFill>
                  <a:schemeClr val="dk1"/>
                </a:solidFill>
              </a:rPr>
              <a:t>Grid-search to infer optimal trajectories</a:t>
            </a:r>
            <a:endParaRPr/>
          </a:p>
          <a:p>
            <a:pPr marL="6096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Font typeface="Proxima Nova"/>
              <a:buChar char="•"/>
            </a:pPr>
            <a:r>
              <a:rPr lang="en-GB" sz="2100">
                <a:solidFill>
                  <a:schemeClr val="dk1"/>
                </a:solidFill>
              </a:rPr>
              <a:t>Train a DL model to provide navigation proposals</a:t>
            </a:r>
            <a:endParaRPr/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Font typeface="Proxima Nova"/>
              <a:buNone/>
            </a:pPr>
            <a:endParaRPr sz="2100">
              <a:solidFill>
                <a:srgbClr val="202729"/>
              </a:solidFill>
            </a:endParaRPr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616161"/>
              </a:buClr>
              <a:buSzPts val="2000"/>
              <a:buFont typeface="Calibri"/>
              <a:buNone/>
            </a:pPr>
            <a:endParaRPr sz="2100">
              <a:solidFill>
                <a:srgbClr val="616161"/>
              </a:solidFill>
            </a:endParaRPr>
          </a:p>
          <a:p>
            <a:pPr marL="60960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616161"/>
              </a:buClr>
              <a:buSzPts val="2000"/>
              <a:buFont typeface="Calibri"/>
              <a:buNone/>
            </a:pPr>
            <a:endParaRPr sz="2100">
              <a:solidFill>
                <a:srgbClr val="616161"/>
              </a:solidFill>
            </a:endParaRPr>
          </a:p>
          <a:p>
            <a:pPr marL="609600" lvl="0" indent="-2921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616161"/>
              </a:buClr>
              <a:buSzPts val="2000"/>
              <a:buFont typeface="Proxima Nova"/>
              <a:buNone/>
            </a:pPr>
            <a:endParaRPr sz="2100" b="1">
              <a:solidFill>
                <a:schemeClr val="dk1"/>
              </a:solidFill>
            </a:endParaRPr>
          </a:p>
        </p:txBody>
      </p:sp>
      <p:pic>
        <p:nvPicPr>
          <p:cNvPr id="291" name="Google Shape;291;g28b59846b9e_0_605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376" y="3335116"/>
            <a:ext cx="4099747" cy="2630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28b59846b9e_0_605" descr="Chart, diagram, schematic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3634" y="3283176"/>
            <a:ext cx="3469451" cy="2677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28b59846b9e_0_605" descr="Diagra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30302" y="3634465"/>
            <a:ext cx="3864564" cy="210686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28b59846b9e_0_605"/>
          <p:cNvSpPr/>
          <p:nvPr/>
        </p:nvSpPr>
        <p:spPr>
          <a:xfrm>
            <a:off x="415600" y="5813350"/>
            <a:ext cx="11375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>
                <a:solidFill>
                  <a:srgbClr val="222222"/>
                </a:solidFill>
                <a:highlight>
                  <a:srgbClr val="FFFFFF"/>
                </a:highlight>
              </a:rPr>
              <a:t>S. Ginargyros, N. Passalis, A. Tefas</a:t>
            </a:r>
            <a:r>
              <a:rPr lang="en-GB" sz="1100" i="1">
                <a:solidFill>
                  <a:schemeClr val="dk1"/>
                </a:solidFill>
              </a:rPr>
              <a:t> “</a:t>
            </a:r>
            <a:r>
              <a:rPr lang="en-GB" sz="1100">
                <a:solidFill>
                  <a:srgbClr val="222222"/>
                </a:solidFill>
                <a:highlight>
                  <a:srgbClr val="FFFFFF"/>
                </a:highlight>
              </a:rPr>
              <a:t> Deep Active Perception for Object Detection using Navigation Proposals</a:t>
            </a:r>
            <a:r>
              <a:rPr lang="en-GB" sz="1100" i="1">
                <a:solidFill>
                  <a:schemeClr val="dk1"/>
                </a:solidFill>
              </a:rPr>
              <a:t>” , SSCI 2023 (accepted)</a:t>
            </a:r>
            <a:endParaRPr sz="1100" i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8b59846b9e_0_6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Trajectory-based Active Object Detection</a:t>
            </a: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</p:txBody>
      </p:sp>
      <p:sp>
        <p:nvSpPr>
          <p:cNvPr id="300" name="Google Shape;300;g28b59846b9e_0_691"/>
          <p:cNvSpPr/>
          <p:nvPr/>
        </p:nvSpPr>
        <p:spPr>
          <a:xfrm>
            <a:off x="415600" y="5813350"/>
            <a:ext cx="11375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>
                <a:solidFill>
                  <a:srgbClr val="222222"/>
                </a:solidFill>
                <a:highlight>
                  <a:srgbClr val="FFFFFF"/>
                </a:highlight>
              </a:rPr>
              <a:t>S. Ginargyros, N. Passalis, A. Tefas</a:t>
            </a:r>
            <a:r>
              <a:rPr lang="en-GB" sz="1100" i="1">
                <a:solidFill>
                  <a:schemeClr val="dk1"/>
                </a:solidFill>
              </a:rPr>
              <a:t> “</a:t>
            </a:r>
            <a:r>
              <a:rPr lang="en-GB" sz="1100">
                <a:solidFill>
                  <a:srgbClr val="222222"/>
                </a:solidFill>
                <a:highlight>
                  <a:srgbClr val="FFFFFF"/>
                </a:highlight>
              </a:rPr>
              <a:t> Deep Active Perception for Object Detection using Navigation Proposals</a:t>
            </a:r>
            <a:r>
              <a:rPr lang="en-GB" sz="1100" i="1">
                <a:solidFill>
                  <a:schemeClr val="dk1"/>
                </a:solidFill>
              </a:rPr>
              <a:t>” , SSCI 2023 (accepted)</a:t>
            </a:r>
            <a:endParaRPr sz="1100" i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/>
          </a:p>
        </p:txBody>
      </p:sp>
      <p:sp>
        <p:nvSpPr>
          <p:cNvPr id="301" name="Google Shape;301;g28b59846b9e_0_691"/>
          <p:cNvSpPr txBox="1">
            <a:spLocks noGrp="1"/>
          </p:cNvSpPr>
          <p:nvPr>
            <p:ph type="body" idx="1"/>
          </p:nvPr>
        </p:nvSpPr>
        <p:spPr>
          <a:xfrm>
            <a:off x="415600" y="1449217"/>
            <a:ext cx="11165700" cy="50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Font typeface="Proxima Nova"/>
              <a:buChar char="•"/>
            </a:pPr>
            <a:r>
              <a:rPr lang="en-GB" sz="2100">
                <a:solidFill>
                  <a:schemeClr val="dk1"/>
                </a:solidFill>
              </a:rPr>
              <a:t>Co-integrated Simulation and Learning to determine optimal active perception trajectories</a:t>
            </a:r>
            <a:endParaRPr/>
          </a:p>
          <a:p>
            <a:pPr marL="6096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Font typeface="Proxima Nova"/>
              <a:buChar char="•"/>
            </a:pPr>
            <a:r>
              <a:rPr lang="en-GB" sz="2100">
                <a:solidFill>
                  <a:schemeClr val="dk1"/>
                </a:solidFill>
              </a:rPr>
              <a:t>Confidence heatmaps can also increase the explainability of models</a:t>
            </a:r>
            <a:endParaRPr/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Font typeface="Proxima Nova"/>
              <a:buNone/>
            </a:pPr>
            <a:endParaRPr sz="2100">
              <a:solidFill>
                <a:schemeClr val="dk1"/>
              </a:solidFill>
            </a:endParaRPr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2921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616161"/>
              </a:buClr>
              <a:buSzPts val="2000"/>
              <a:buFont typeface="Proxima Nova"/>
              <a:buNone/>
            </a:pPr>
            <a:endParaRPr sz="2100" b="1">
              <a:solidFill>
                <a:schemeClr val="dk1"/>
              </a:solidFill>
            </a:endParaRPr>
          </a:p>
        </p:txBody>
      </p:sp>
      <p:pic>
        <p:nvPicPr>
          <p:cNvPr id="302" name="Google Shape;302;g28b59846b9e_0_6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582" y="2447640"/>
            <a:ext cx="5059302" cy="336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28b59846b9e_0_691" descr="Ch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5347" y="2584945"/>
            <a:ext cx="6526856" cy="3091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8b59846b9e_0_70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Trajectory-based Active Object Detection</a:t>
            </a: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/>
          </a:p>
        </p:txBody>
      </p:sp>
      <p:sp>
        <p:nvSpPr>
          <p:cNvPr id="309" name="Google Shape;309;g28b59846b9e_0_703"/>
          <p:cNvSpPr/>
          <p:nvPr/>
        </p:nvSpPr>
        <p:spPr>
          <a:xfrm>
            <a:off x="415600" y="5813350"/>
            <a:ext cx="11375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>
                <a:solidFill>
                  <a:srgbClr val="222222"/>
                </a:solidFill>
                <a:highlight>
                  <a:srgbClr val="FFFFFF"/>
                </a:highlight>
              </a:rPr>
              <a:t>S. Ginargyros, N. Passalis, A. Tefas</a:t>
            </a:r>
            <a:r>
              <a:rPr lang="en-GB" sz="1100" i="1">
                <a:solidFill>
                  <a:schemeClr val="dk1"/>
                </a:solidFill>
              </a:rPr>
              <a:t> “</a:t>
            </a:r>
            <a:r>
              <a:rPr lang="en-GB" sz="1100">
                <a:solidFill>
                  <a:srgbClr val="222222"/>
                </a:solidFill>
                <a:highlight>
                  <a:srgbClr val="FFFFFF"/>
                </a:highlight>
              </a:rPr>
              <a:t> Deep Active Perception for Object Detection using Navigation Proposals</a:t>
            </a:r>
            <a:r>
              <a:rPr lang="en-GB" sz="1100" i="1">
                <a:solidFill>
                  <a:schemeClr val="dk1"/>
                </a:solidFill>
              </a:rPr>
              <a:t>” , SSCI 2023 (accepted)</a:t>
            </a:r>
            <a:endParaRPr sz="1100" i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/>
          </a:p>
        </p:txBody>
      </p:sp>
      <p:sp>
        <p:nvSpPr>
          <p:cNvPr id="310" name="Google Shape;310;g28b59846b9e_0_703"/>
          <p:cNvSpPr txBox="1">
            <a:spLocks noGrp="1"/>
          </p:cNvSpPr>
          <p:nvPr>
            <p:ph type="body" idx="1"/>
          </p:nvPr>
        </p:nvSpPr>
        <p:spPr>
          <a:xfrm>
            <a:off x="415600" y="1409895"/>
            <a:ext cx="11165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lvl="0" indent="-488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900"/>
              <a:buFont typeface="Proxima Nova"/>
              <a:buChar char="•"/>
            </a:pPr>
            <a:r>
              <a:rPr lang="en-GB" sz="2100">
                <a:solidFill>
                  <a:schemeClr val="dk1"/>
                </a:solidFill>
              </a:rPr>
              <a:t>Evaluate three different approaches: a) regressing the best position, b) performing classification towards the  direction of movement and c) performing random movements </a:t>
            </a:r>
            <a:endParaRPr/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Font typeface="Proxima Nova"/>
              <a:buNone/>
            </a:pPr>
            <a:endParaRPr sz="2100">
              <a:solidFill>
                <a:schemeClr val="dk1"/>
              </a:solidFill>
            </a:endParaRPr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616161"/>
              </a:buClr>
              <a:buSzPts val="2000"/>
              <a:buNone/>
            </a:pPr>
            <a:endParaRPr sz="2100"/>
          </a:p>
          <a:p>
            <a:pPr marL="609600" lvl="0" indent="-3048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616161"/>
              </a:buClr>
              <a:buSzPts val="2000"/>
              <a:buFont typeface="Calibri"/>
              <a:buNone/>
            </a:pPr>
            <a:endParaRPr sz="2100">
              <a:solidFill>
                <a:srgbClr val="616161"/>
              </a:solidFill>
            </a:endParaRPr>
          </a:p>
          <a:p>
            <a:pPr marL="609600" lvl="0" indent="-292100" algn="l" rtl="0">
              <a:lnSpc>
                <a:spcPct val="150000"/>
              </a:lnSpc>
              <a:spcBef>
                <a:spcPts val="1300"/>
              </a:spcBef>
              <a:spcAft>
                <a:spcPts val="0"/>
              </a:spcAft>
              <a:buClr>
                <a:srgbClr val="616161"/>
              </a:buClr>
              <a:buSzPts val="2000"/>
              <a:buFont typeface="Proxima Nova"/>
              <a:buNone/>
            </a:pPr>
            <a:endParaRPr sz="2100" b="1">
              <a:solidFill>
                <a:schemeClr val="dk1"/>
              </a:solidFill>
            </a:endParaRPr>
          </a:p>
        </p:txBody>
      </p:sp>
      <p:pic>
        <p:nvPicPr>
          <p:cNvPr id="311" name="Google Shape;311;g28b59846b9e_0_703" descr="Graphical user interface, chart, histo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474" y="2650049"/>
            <a:ext cx="5249725" cy="30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28b59846b9e_0_703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40810" y="3486685"/>
            <a:ext cx="5049895" cy="1529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8b59846b9e_0_6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 b="1"/>
              <a:t>Leveraging Deep Reinforcement Learning for Active Shooting Under Open-World Setting</a:t>
            </a:r>
            <a:endParaRPr sz="3600" b="1"/>
          </a:p>
        </p:txBody>
      </p:sp>
      <p:sp>
        <p:nvSpPr>
          <p:cNvPr id="318" name="Google Shape;318;g28b59846b9e_0_640"/>
          <p:cNvSpPr txBox="1">
            <a:spLocks noGrp="1"/>
          </p:cNvSpPr>
          <p:nvPr>
            <p:ph type="body" idx="1"/>
          </p:nvPr>
        </p:nvSpPr>
        <p:spPr>
          <a:xfrm>
            <a:off x="838200" y="182965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400"/>
              <a:t>Preliminary work aiming to examine whether RL can be used in challenging </a:t>
            </a:r>
            <a:r>
              <a:rPr lang="en-GB" sz="2400" b="1"/>
              <a:t>open world and unconstrained settings </a:t>
            </a:r>
            <a:r>
              <a:rPr lang="en-GB" sz="2400"/>
              <a:t>to acquire more informative views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400"/>
              <a:t>AirSim-based simulation, DRL trained on raw RGB input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400"/>
              <a:t>Reward: distance + view based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400"/>
          </a:p>
        </p:txBody>
      </p:sp>
      <p:pic>
        <p:nvPicPr>
          <p:cNvPr id="319" name="Google Shape;319;g28b59846b9e_0_640" descr="A picture containing different, bunch, various, man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7985" y="3734228"/>
            <a:ext cx="4535095" cy="220289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28b59846b9e_0_640"/>
          <p:cNvSpPr txBox="1"/>
          <p:nvPr/>
        </p:nvSpPr>
        <p:spPr>
          <a:xfrm>
            <a:off x="581248" y="5937122"/>
            <a:ext cx="110916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en-GB"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A. Tzimas, N. Passalis, and A. Tefas, Leveraging Deep Reinforcement Learning for Active Shooting Under Open-World Setting, ICME 2020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g28b59846b9e_0_6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2864" y="2802904"/>
            <a:ext cx="3177672" cy="3134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8b59846b9e_0_6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 b="1"/>
              <a:t>Visual Question Answering through Active Perception </a:t>
            </a:r>
            <a:endParaRPr sz="3600" b="1"/>
          </a:p>
        </p:txBody>
      </p:sp>
      <p:sp>
        <p:nvSpPr>
          <p:cNvPr id="327" name="Google Shape;327;g28b59846b9e_0_6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2133"/>
              <a:t>The effect of active perception was simulated on a VQA dataset using crop/translation/zoom operations </a:t>
            </a:r>
            <a:endParaRPr sz="2133"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2133"/>
              <a:t>A RL agent was trained to maximize the confidence on providing the correct answer</a:t>
            </a:r>
            <a:endParaRPr/>
          </a:p>
        </p:txBody>
      </p:sp>
      <p:sp>
        <p:nvSpPr>
          <p:cNvPr id="328" name="Google Shape;328;g28b59846b9e_0_648"/>
          <p:cNvSpPr txBox="1">
            <a:spLocks noGrp="1"/>
          </p:cNvSpPr>
          <p:nvPr>
            <p:ph type="sldNum" idx="4294967295"/>
          </p:nvPr>
        </p:nvSpPr>
        <p:spPr>
          <a:xfrm>
            <a:off x="11460163" y="5870575"/>
            <a:ext cx="731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  <p:sp>
        <p:nvSpPr>
          <p:cNvPr id="329" name="Google Shape;329;g28b59846b9e_0_648"/>
          <p:cNvSpPr/>
          <p:nvPr/>
        </p:nvSpPr>
        <p:spPr>
          <a:xfrm>
            <a:off x="215" y="5784899"/>
            <a:ext cx="122184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en-GB"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T. Bozinis, N. Passalis and A. Tefas, Improving Visual Question Answering using Active Perception on Static Images, ICPR 2020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g28b59846b9e_0_648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9264" r="99"/>
          <a:stretch/>
        </p:blipFill>
        <p:spPr>
          <a:xfrm>
            <a:off x="2451415" y="3020292"/>
            <a:ext cx="7560804" cy="2735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8b59846b9e_0_6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Visual Question Answering through Active Perception </a:t>
            </a:r>
            <a:endParaRPr sz="4000" b="1"/>
          </a:p>
        </p:txBody>
      </p:sp>
      <p:sp>
        <p:nvSpPr>
          <p:cNvPr id="336" name="Google Shape;336;g28b59846b9e_0_656"/>
          <p:cNvSpPr txBox="1">
            <a:spLocks noGrp="1"/>
          </p:cNvSpPr>
          <p:nvPr>
            <p:ph type="sldNum" idx="4294967295"/>
          </p:nvPr>
        </p:nvSpPr>
        <p:spPr>
          <a:xfrm>
            <a:off x="11460163" y="5870575"/>
            <a:ext cx="731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  <p:pic>
        <p:nvPicPr>
          <p:cNvPr id="337" name="Google Shape;337;g28b59846b9e_0_656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423" y="1825621"/>
            <a:ext cx="11231391" cy="3509808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28b59846b9e_0_656"/>
          <p:cNvSpPr/>
          <p:nvPr/>
        </p:nvSpPr>
        <p:spPr>
          <a:xfrm>
            <a:off x="215" y="5784899"/>
            <a:ext cx="122184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en-GB"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T. Bozinis, N. Passalis and A. Tefas, Improving Visual Question Answering using Active Perception on Static Images, ICPR 2020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969a636794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Deep Learning and Challenges</a:t>
            </a:r>
            <a:endParaRPr/>
          </a:p>
        </p:txBody>
      </p:sp>
      <p:sp>
        <p:nvSpPr>
          <p:cNvPr id="117" name="Google Shape;117;g2969a636794_0_0"/>
          <p:cNvSpPr txBox="1"/>
          <p:nvPr/>
        </p:nvSpPr>
        <p:spPr>
          <a:xfrm>
            <a:off x="2070301" y="1820277"/>
            <a:ext cx="8427000" cy="680400"/>
          </a:xfrm>
          <a:prstGeom prst="rect">
            <a:avLst/>
          </a:prstGeom>
          <a:solidFill>
            <a:srgbClr val="004B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Deep Learning led to state-of-the-art performance in perception and cognition</a:t>
            </a:r>
            <a:endParaRPr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g2969a636794_0_0"/>
          <p:cNvSpPr txBox="1"/>
          <p:nvPr/>
        </p:nvSpPr>
        <p:spPr>
          <a:xfrm>
            <a:off x="1521419" y="4014852"/>
            <a:ext cx="2931900" cy="1952400"/>
          </a:xfrm>
          <a:prstGeom prst="rect">
            <a:avLst/>
          </a:prstGeom>
          <a:solidFill>
            <a:srgbClr val="004B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Steep Learning Curve</a:t>
            </a:r>
            <a:endParaRPr sz="1800" b="1" i="0" u="sng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Difficult for robotics laboratories/companies to employ deep learning methodologies to their research/products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2969a636794_0_0"/>
          <p:cNvSpPr txBox="1"/>
          <p:nvPr/>
        </p:nvSpPr>
        <p:spPr>
          <a:xfrm>
            <a:off x="4742388" y="4000954"/>
            <a:ext cx="3137700" cy="1966500"/>
          </a:xfrm>
          <a:prstGeom prst="rect">
            <a:avLst/>
          </a:prstGeom>
          <a:solidFill>
            <a:srgbClr val="004B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Computational complexity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DL requires powerful and specialized hardware which makes using DL models on embedded systems difficult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2969a636794_0_0"/>
          <p:cNvSpPr txBox="1"/>
          <p:nvPr/>
        </p:nvSpPr>
        <p:spPr>
          <a:xfrm>
            <a:off x="8169106" y="4000954"/>
            <a:ext cx="2931900" cy="1966500"/>
          </a:xfrm>
          <a:prstGeom prst="rect">
            <a:avLst/>
          </a:prstGeom>
          <a:solidFill>
            <a:srgbClr val="004B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Passive Perception</a:t>
            </a:r>
            <a:endParaRPr sz="1800" b="1" i="0" u="sng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Traditional Computer Vision approaches do not consider the interaction between a robot and the world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2969a636794_0_0"/>
          <p:cNvSpPr/>
          <p:nvPr/>
        </p:nvSpPr>
        <p:spPr>
          <a:xfrm>
            <a:off x="6110217" y="3676953"/>
            <a:ext cx="347100" cy="294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4B95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2969a636794_0_0"/>
          <p:cNvSpPr txBox="1"/>
          <p:nvPr/>
        </p:nvSpPr>
        <p:spPr>
          <a:xfrm>
            <a:off x="1521419" y="2915033"/>
            <a:ext cx="9579600" cy="680400"/>
          </a:xfrm>
          <a:prstGeom prst="rect">
            <a:avLst/>
          </a:prstGeom>
          <a:solidFill>
            <a:srgbClr val="004B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Deep Learning in robotics and related areas leads to hurdles, requirements and research questions that are not fully addressed within the deep learning community</a:t>
            </a:r>
            <a:endParaRPr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2969a636794_0_0"/>
          <p:cNvSpPr/>
          <p:nvPr/>
        </p:nvSpPr>
        <p:spPr>
          <a:xfrm>
            <a:off x="6110217" y="2569071"/>
            <a:ext cx="347100" cy="294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4B95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8b59846b9e_0_6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33"/>
              <a:buFont typeface="Calibri"/>
              <a:buNone/>
            </a:pPr>
            <a:r>
              <a:rPr lang="en-GB" sz="3333" b="1"/>
              <a:t>Visual Question Answering through Active Perception </a:t>
            </a:r>
            <a:endParaRPr sz="3333" b="1"/>
          </a:p>
        </p:txBody>
      </p:sp>
      <p:sp>
        <p:nvSpPr>
          <p:cNvPr id="344" name="Google Shape;344;g28b59846b9e_0_663"/>
          <p:cNvSpPr txBox="1">
            <a:spLocks noGrp="1"/>
          </p:cNvSpPr>
          <p:nvPr>
            <p:ph type="sldNum" idx="4294967295"/>
          </p:nvPr>
        </p:nvSpPr>
        <p:spPr>
          <a:xfrm>
            <a:off x="11460163" y="5870575"/>
            <a:ext cx="731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  <p:pic>
        <p:nvPicPr>
          <p:cNvPr id="345" name="Google Shape;345;g28b59846b9e_0_663" descr="A picture containing text, newspap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5996" y="1582192"/>
            <a:ext cx="6320003" cy="3815634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28b59846b9e_0_663"/>
          <p:cNvSpPr/>
          <p:nvPr/>
        </p:nvSpPr>
        <p:spPr>
          <a:xfrm>
            <a:off x="215" y="5784899"/>
            <a:ext cx="122184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en-GB"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T. Bozinis, N. Passalis and A. Tefas, Improving Visual Question Answering using Active Perception on Static Images, ICPR 2020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8b59846b9e_0_6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 b="1"/>
              <a:t>Pseudo-active Vision for Improving Deep Visual Perception</a:t>
            </a:r>
            <a:endParaRPr sz="3600" b="1"/>
          </a:p>
        </p:txBody>
      </p:sp>
      <p:sp>
        <p:nvSpPr>
          <p:cNvPr id="352" name="Google Shape;352;g28b59846b9e_0_6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/>
              <a:t>DL models are</a:t>
            </a:r>
            <a:r>
              <a:rPr lang="en-GB" b="1"/>
              <a:t> especially sensitive to different illumination conditions 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/>
              <a:t>Solutions: 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Train with data augmentation (usually more parameters needed) 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Control the camera parameters (slow, increases the latency) 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Proposed: Learn how to transform the input data distribution in order to match the distribution the DL model expects 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</p:txBody>
      </p:sp>
      <p:sp>
        <p:nvSpPr>
          <p:cNvPr id="353" name="Google Shape;353;g28b59846b9e_0_670"/>
          <p:cNvSpPr/>
          <p:nvPr/>
        </p:nvSpPr>
        <p:spPr>
          <a:xfrm>
            <a:off x="415005" y="5877868"/>
            <a:ext cx="115512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en-GB" sz="146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N. Passalis, A. </a:t>
            </a:r>
            <a:r>
              <a:rPr lang="en-GB" sz="1467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Tefas</a:t>
            </a:r>
            <a:r>
              <a:rPr lang="en-GB" sz="146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Pseudo-active Vision for Improving Deep Visual Perception through Neural Sensory Refinement, ICIP 2021</a:t>
            </a:r>
            <a:endParaRPr sz="146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g28b59846b9e_0_676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0757" y="1079610"/>
            <a:ext cx="4141467" cy="1770178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28b59846b9e_0_6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Pseudo-active Vision for Improving Deep Visual Perception</a:t>
            </a:r>
            <a:endParaRPr sz="4000" b="1"/>
          </a:p>
        </p:txBody>
      </p:sp>
      <p:sp>
        <p:nvSpPr>
          <p:cNvPr id="360" name="Google Shape;360;g28b59846b9e_0_676"/>
          <p:cNvSpPr/>
          <p:nvPr/>
        </p:nvSpPr>
        <p:spPr>
          <a:xfrm>
            <a:off x="415596" y="5940483"/>
            <a:ext cx="115512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en-GB" sz="146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N. Passalis, A. </a:t>
            </a:r>
            <a:r>
              <a:rPr lang="en-GB" sz="1467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Tefas</a:t>
            </a:r>
            <a:r>
              <a:rPr lang="en-GB" sz="146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Pseudo-active Vision for Improving Deep Visual Perception through Neural Sensory Refinement, ICIP 2021</a:t>
            </a:r>
            <a:endParaRPr sz="146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g28b59846b9e_0_676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-479" t="8557" r="668" b="1173"/>
          <a:stretch/>
        </p:blipFill>
        <p:spPr>
          <a:xfrm>
            <a:off x="391981" y="2849788"/>
            <a:ext cx="11574815" cy="2583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8b59846b9e_0_6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 b="1" dirty="0"/>
              <a:t>Active Perception and Continual Learning</a:t>
            </a:r>
            <a:endParaRPr sz="3600" b="1" dirty="0"/>
          </a:p>
        </p:txBody>
      </p:sp>
      <p:sp>
        <p:nvSpPr>
          <p:cNvPr id="352" name="Google Shape;352;g28b59846b9e_0_6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dirty="0"/>
              <a:t>Can we incorporate effortlessly active and continual learning into existing FR pipelines to improve existing FR systems’ performance?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dirty="0"/>
              <a:t>Will a system be more accurate on recognizing a person, using informative samples gathered during inference to augment its database?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dirty="0"/>
              <a:t>Simple, yet effective approach</a:t>
            </a:r>
          </a:p>
          <a:p>
            <a:pPr marL="685800" lvl="1" indent="-228600">
              <a:lnSpc>
                <a:spcPct val="100000"/>
              </a:lnSpc>
              <a:spcBef>
                <a:spcPts val="1000"/>
              </a:spcBef>
              <a:buSzPts val="2200"/>
            </a:pPr>
            <a:r>
              <a:rPr lang="en-US" b="1" dirty="0"/>
              <a:t>Manipulate the reference representations stored for the identities to be recognized</a:t>
            </a:r>
          </a:p>
        </p:txBody>
      </p:sp>
      <p:sp>
        <p:nvSpPr>
          <p:cNvPr id="353" name="Google Shape;353;g28b59846b9e_0_670"/>
          <p:cNvSpPr/>
          <p:nvPr/>
        </p:nvSpPr>
        <p:spPr>
          <a:xfrm>
            <a:off x="415005" y="5877868"/>
            <a:ext cx="115512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en-GB" sz="1467" dirty="0">
                <a:latin typeface="Calibri"/>
                <a:ea typeface="Calibri"/>
                <a:cs typeface="Calibri"/>
                <a:sym typeface="Calibri"/>
              </a:rPr>
              <a:t>P. </a:t>
            </a:r>
            <a:r>
              <a:rPr lang="en-GB" sz="1467" dirty="0" err="1">
                <a:latin typeface="Calibri"/>
                <a:ea typeface="Calibri"/>
                <a:cs typeface="Calibri"/>
                <a:sym typeface="Calibri"/>
              </a:rPr>
              <a:t>Tosidis</a:t>
            </a:r>
            <a:r>
              <a:rPr lang="en-GB" sz="1467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46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N. Passalis, A. </a:t>
            </a:r>
            <a:r>
              <a:rPr lang="en-GB" sz="1467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Tefas</a:t>
            </a:r>
            <a:r>
              <a:rPr lang="en-GB" sz="146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6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LEVERAGING ACTIVE AND CONTINUAL LEARNING FOR IMPROVING DEEP FACE RECOGNITION IN-THE-WILD</a:t>
            </a:r>
            <a:r>
              <a:rPr lang="en-GB" sz="146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MMSP</a:t>
            </a:r>
            <a:endParaRPr sz="146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6313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8b59846b9e_0_6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 b="1" dirty="0"/>
              <a:t>Active Perception and Continual Learning</a:t>
            </a:r>
            <a:endParaRPr sz="3600" b="1" dirty="0"/>
          </a:p>
        </p:txBody>
      </p:sp>
      <p:sp>
        <p:nvSpPr>
          <p:cNvPr id="353" name="Google Shape;353;g28b59846b9e_0_670"/>
          <p:cNvSpPr/>
          <p:nvPr/>
        </p:nvSpPr>
        <p:spPr>
          <a:xfrm>
            <a:off x="415005" y="5877868"/>
            <a:ext cx="115512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en-GB" sz="1467" dirty="0">
                <a:latin typeface="Calibri"/>
                <a:ea typeface="Calibri"/>
                <a:cs typeface="Calibri"/>
                <a:sym typeface="Calibri"/>
              </a:rPr>
              <a:t>P. </a:t>
            </a:r>
            <a:r>
              <a:rPr lang="en-GB" sz="1467" dirty="0" err="1">
                <a:latin typeface="Calibri"/>
                <a:ea typeface="Calibri"/>
                <a:cs typeface="Calibri"/>
                <a:sym typeface="Calibri"/>
              </a:rPr>
              <a:t>Tosidis</a:t>
            </a:r>
            <a:r>
              <a:rPr lang="en-GB" sz="1467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46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N. Passalis, A. </a:t>
            </a:r>
            <a:r>
              <a:rPr lang="en-GB" sz="1467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Tefas</a:t>
            </a:r>
            <a:r>
              <a:rPr lang="en-GB" sz="146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46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LEVERAGING ACTIVE AND CONTINUAL LEARNING FOR IMPROVING DEEP FACE RECOGNITION IN-THE-WILD</a:t>
            </a:r>
            <a:r>
              <a:rPr lang="en-GB" sz="146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MMSP 2023</a:t>
            </a:r>
            <a:endParaRPr sz="146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FDE76D-FCFA-59BE-72AC-0F254372D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51" y="2155849"/>
            <a:ext cx="3123612" cy="32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B210AF-0B8F-BA83-0BD6-B2A672222AE0}"/>
              </a:ext>
            </a:extLst>
          </p:cNvPr>
          <p:cNvSpPr txBox="1"/>
          <p:nvPr/>
        </p:nvSpPr>
        <p:spPr>
          <a:xfrm>
            <a:off x="415005" y="1367206"/>
            <a:ext cx="37242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Typical FR pipeline</a:t>
            </a:r>
            <a:endParaRPr lang="en-US" sz="2000" b="1" dirty="0">
              <a:effectLst/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AC5CC-1F88-8E7F-7BDB-E33BE9C04B5E}"/>
              </a:ext>
            </a:extLst>
          </p:cNvPr>
          <p:cNvSpPr txBox="1"/>
          <p:nvPr/>
        </p:nvSpPr>
        <p:spPr>
          <a:xfrm>
            <a:off x="6096000" y="1367206"/>
            <a:ext cx="5257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Proposed</a:t>
            </a:r>
            <a:endParaRPr lang="en-US" sz="2000" b="1" dirty="0">
              <a:effectLst/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C54F418-B157-5470-195F-4D0947AD0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051" y="1874584"/>
            <a:ext cx="4529698" cy="376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493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969a636794_0_283"/>
          <p:cNvSpPr txBox="1">
            <a:spLocks noGrp="1"/>
          </p:cNvSpPr>
          <p:nvPr>
            <p:ph type="title"/>
          </p:nvPr>
        </p:nvSpPr>
        <p:spPr>
          <a:xfrm>
            <a:off x="0" y="149708"/>
            <a:ext cx="12191999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Active Perception in Real Use Cases</a:t>
            </a:r>
            <a:endParaRPr sz="4000" dirty="0"/>
          </a:p>
        </p:txBody>
      </p:sp>
      <p:pic>
        <p:nvPicPr>
          <p:cNvPr id="3" name="active_take3">
            <a:hlinkClick r:id="" action="ppaction://media"/>
            <a:extLst>
              <a:ext uri="{FF2B5EF4-FFF2-40B4-BE49-F238E27FC236}">
                <a16:creationId xmlns:a16="http://schemas.microsoft.com/office/drawing/2014/main" id="{53856BB6-0261-9677-27F0-730DB3BA30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7239" y="1257216"/>
            <a:ext cx="8697521" cy="489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969a636794_0_283"/>
          <p:cNvSpPr txBox="1">
            <a:spLocks noGrp="1"/>
          </p:cNvSpPr>
          <p:nvPr>
            <p:ph type="title"/>
          </p:nvPr>
        </p:nvSpPr>
        <p:spPr>
          <a:xfrm>
            <a:off x="689317" y="149708"/>
            <a:ext cx="11057205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Active Perception in Real Use Cases</a:t>
            </a:r>
            <a:endParaRPr dirty="0"/>
          </a:p>
        </p:txBody>
      </p:sp>
      <p:pic>
        <p:nvPicPr>
          <p:cNvPr id="2" name="jetbot_1">
            <a:hlinkClick r:id="" action="ppaction://media"/>
            <a:extLst>
              <a:ext uri="{FF2B5EF4-FFF2-40B4-BE49-F238E27FC236}">
                <a16:creationId xmlns:a16="http://schemas.microsoft.com/office/drawing/2014/main" id="{E17E764C-CBA4-1547-5953-DE3C311A75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1214" y="1328924"/>
            <a:ext cx="8329571" cy="468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4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969a636794_0_10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Lightweight Deep Learning</a:t>
            </a:r>
            <a:endParaRPr/>
          </a:p>
        </p:txBody>
      </p:sp>
      <p:sp>
        <p:nvSpPr>
          <p:cNvPr id="367" name="Google Shape;367;g2969a636794_0_10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Lightweight Architectures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Neural Network Distillation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Appropriate Regularization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Quantization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Adaptive Inference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…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969a636794_0_1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 b="1"/>
              <a:t>Quadratic Mutual Information Regularization in Real-time Deep CNN Models</a:t>
            </a:r>
            <a:endParaRPr sz="3600" b="1"/>
          </a:p>
        </p:txBody>
      </p:sp>
      <p:sp>
        <p:nvSpPr>
          <p:cNvPr id="373" name="Google Shape;373;g2969a636794_0_111"/>
          <p:cNvSpPr txBox="1">
            <a:spLocks noGrp="1"/>
          </p:cNvSpPr>
          <p:nvPr>
            <p:ph type="body" idx="1"/>
          </p:nvPr>
        </p:nvSpPr>
        <p:spPr>
          <a:xfrm>
            <a:off x="838200" y="148039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000" b="1"/>
              <a:t>Lightweight VGG-based CNN models</a:t>
            </a:r>
            <a:r>
              <a:rPr lang="en-GB" sz="2000"/>
              <a:t> able to run in </a:t>
            </a:r>
            <a:r>
              <a:rPr lang="en-GB" sz="2000" b="1"/>
              <a:t>real-time on Jetson-TX2</a:t>
            </a:r>
            <a:r>
              <a:rPr lang="en-GB" sz="2000"/>
              <a:t> for</a:t>
            </a:r>
            <a:r>
              <a:rPr lang="en-GB" sz="2000" b="1"/>
              <a:t> high resolution input</a:t>
            </a:r>
            <a:r>
              <a:rPr lang="en-GB" sz="2000"/>
              <a:t> (720p and 1080p) 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000"/>
              <a:t>Regularization, e.g., based on the </a:t>
            </a:r>
            <a:r>
              <a:rPr lang="en-GB" sz="2000" b="1"/>
              <a:t>Quadratic Mutual Information </a:t>
            </a:r>
            <a:r>
              <a:rPr lang="en-GB" sz="2000"/>
              <a:t>criterion, can be used to </a:t>
            </a:r>
            <a:r>
              <a:rPr lang="en-GB" sz="2000" b="1"/>
              <a:t>enhance the generalization ability of the proposed models</a:t>
            </a:r>
            <a:r>
              <a:rPr lang="en-GB" sz="2000"/>
              <a:t> </a:t>
            </a:r>
            <a:endParaRPr sz="2400"/>
          </a:p>
          <a:p>
            <a:pPr marL="11853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000"/>
          </a:p>
        </p:txBody>
      </p:sp>
      <p:sp>
        <p:nvSpPr>
          <p:cNvPr id="374" name="Google Shape;374;g2969a636794_0_111"/>
          <p:cNvSpPr/>
          <p:nvPr/>
        </p:nvSpPr>
        <p:spPr>
          <a:xfrm>
            <a:off x="498980" y="5155742"/>
            <a:ext cx="11551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M. Tzelepi and A. Tefas, Quadratic Mutual Information Regularization in Real-Time Deep CNN </a:t>
            </a:r>
            <a:r>
              <a:rPr lang="en-GB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Models</a:t>
            </a:r>
            <a:r>
              <a:rPr lang="en-GB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MLSP 2020</a:t>
            </a:r>
            <a:endParaRPr sz="1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 M. Tzelepi and A. Tefas, Improving the performance of lightweight CNNs for binary classification using Quadratic Mutual Information regularization, Pattern Recognition 2020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5" name="Google Shape;375;g2969a636794_0_111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5241" y="3459657"/>
            <a:ext cx="5882724" cy="1696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969a636794_0_1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 b="1"/>
              <a:t>Quadratic Mutual Information Regularization in Real-time Deep CNN Models</a:t>
            </a:r>
            <a:endParaRPr sz="3600" b="1"/>
          </a:p>
        </p:txBody>
      </p:sp>
      <p:sp>
        <p:nvSpPr>
          <p:cNvPr id="381" name="Google Shape;381;g2969a636794_0_118"/>
          <p:cNvSpPr/>
          <p:nvPr/>
        </p:nvSpPr>
        <p:spPr>
          <a:xfrm>
            <a:off x="1097400" y="4453320"/>
            <a:ext cx="99972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Heatmap on high-resolution drone-captured image considering the task of football player detection, utilizing the proposed regularized real-time on input of resolution 1080p CNN model.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g2969a636794_0_118" descr="A picture containing sky, gras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750" y="1690688"/>
            <a:ext cx="10079631" cy="2762632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g2969a636794_0_118"/>
          <p:cNvSpPr/>
          <p:nvPr/>
        </p:nvSpPr>
        <p:spPr>
          <a:xfrm>
            <a:off x="433666" y="5379283"/>
            <a:ext cx="11551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M. Tzelepi and A. Tefas, Quadratic Mutual Information Regularization in Real-Time Deep CNN </a:t>
            </a:r>
            <a:r>
              <a:rPr lang="en-GB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Models</a:t>
            </a:r>
            <a:r>
              <a:rPr lang="en-GB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MLSP 2020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 M. Tzelepi and A. Tefas, Improving the performance of lightweight CNNs for binary classification using Quadratic Mutual Information regularization, Pattern Recognition 2020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969a636794_0_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Deep Learning and Challenges in Robotics</a:t>
            </a:r>
            <a:endParaRPr/>
          </a:p>
        </p:txBody>
      </p:sp>
      <p:grpSp>
        <p:nvGrpSpPr>
          <p:cNvPr id="130" name="Google Shape;130;g2969a636794_0_12"/>
          <p:cNvGrpSpPr/>
          <p:nvPr/>
        </p:nvGrpSpPr>
        <p:grpSpPr>
          <a:xfrm>
            <a:off x="1101915" y="1439354"/>
            <a:ext cx="9988539" cy="4681229"/>
            <a:chOff x="570925" y="1214911"/>
            <a:chExt cx="7873050" cy="3282079"/>
          </a:xfrm>
        </p:grpSpPr>
        <p:sp>
          <p:nvSpPr>
            <p:cNvPr id="131" name="Google Shape;131;g2969a636794_0_12"/>
            <p:cNvSpPr txBox="1"/>
            <p:nvPr/>
          </p:nvSpPr>
          <p:spPr>
            <a:xfrm>
              <a:off x="570925" y="1214911"/>
              <a:ext cx="2520000" cy="735300"/>
            </a:xfrm>
            <a:prstGeom prst="rect">
              <a:avLst/>
            </a:prstGeom>
            <a:solidFill>
              <a:srgbClr val="004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GB"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Overcoming the</a:t>
              </a:r>
              <a:r>
                <a:rPr lang="en-GB" sz="2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learning curve barrier</a:t>
              </a:r>
              <a:endParaRPr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g2969a636794_0_12"/>
            <p:cNvSpPr txBox="1"/>
            <p:nvPr/>
          </p:nvSpPr>
          <p:spPr>
            <a:xfrm>
              <a:off x="3217325" y="1214911"/>
              <a:ext cx="2520000" cy="735300"/>
            </a:xfrm>
            <a:prstGeom prst="rect">
              <a:avLst/>
            </a:prstGeom>
            <a:solidFill>
              <a:srgbClr val="004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GB"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Overcoming the</a:t>
              </a:r>
              <a:r>
                <a:rPr lang="en-GB" sz="2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computational complexity barrier</a:t>
              </a:r>
              <a:endParaRPr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g2969a636794_0_12"/>
            <p:cNvSpPr txBox="1"/>
            <p:nvPr/>
          </p:nvSpPr>
          <p:spPr>
            <a:xfrm>
              <a:off x="5923975" y="1214911"/>
              <a:ext cx="2520000" cy="735300"/>
            </a:xfrm>
            <a:prstGeom prst="rect">
              <a:avLst/>
            </a:prstGeom>
            <a:solidFill>
              <a:srgbClr val="004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GB"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Overcoming the</a:t>
              </a:r>
              <a:r>
                <a:rPr lang="en-GB" sz="2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passive perception barrier</a:t>
              </a:r>
              <a:endParaRPr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g2969a636794_0_12"/>
            <p:cNvSpPr/>
            <p:nvPr/>
          </p:nvSpPr>
          <p:spPr>
            <a:xfrm>
              <a:off x="1681825" y="1966288"/>
              <a:ext cx="298200" cy="2217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4B95"/>
            </a:solidFill>
            <a:ln w="952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g2969a636794_0_12"/>
            <p:cNvSpPr txBox="1"/>
            <p:nvPr/>
          </p:nvSpPr>
          <p:spPr>
            <a:xfrm>
              <a:off x="570925" y="2204090"/>
              <a:ext cx="2520000" cy="2292900"/>
            </a:xfrm>
            <a:prstGeom prst="rect">
              <a:avLst/>
            </a:prstGeom>
            <a:solidFill>
              <a:srgbClr val="004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toolkit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with a collection of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ROS nodes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and the necessary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tools for training and deployment 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is being developed that will enable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any ROS-based robotic architecture to easily integrate them for improving its technical capabilities.</a:t>
              </a: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g2969a636794_0_12"/>
            <p:cNvSpPr txBox="1"/>
            <p:nvPr/>
          </p:nvSpPr>
          <p:spPr>
            <a:xfrm>
              <a:off x="3217313" y="2204090"/>
              <a:ext cx="2520000" cy="2292900"/>
            </a:xfrm>
            <a:prstGeom prst="rect">
              <a:avLst/>
            </a:prstGeom>
            <a:solidFill>
              <a:srgbClr val="004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State-of-the-art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lightweight deep learning models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are developed. Models provide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real-time inference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on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embedded systems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, while being able to process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high-resolution data.</a:t>
              </a: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g2969a636794_0_12"/>
            <p:cNvSpPr txBox="1"/>
            <p:nvPr/>
          </p:nvSpPr>
          <p:spPr>
            <a:xfrm>
              <a:off x="5923975" y="2204090"/>
              <a:ext cx="2520000" cy="2292900"/>
            </a:xfrm>
            <a:prstGeom prst="rect">
              <a:avLst/>
            </a:prstGeom>
            <a:solidFill>
              <a:srgbClr val="004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complete framework for simulating and developing robotics applications 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that use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deep learning methodologies 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is developed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ools 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for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enhanced robot navigation, action and manipulation capabilities 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are developed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g2969a636794_0_12"/>
            <p:cNvSpPr/>
            <p:nvPr/>
          </p:nvSpPr>
          <p:spPr>
            <a:xfrm>
              <a:off x="4422900" y="1966288"/>
              <a:ext cx="298200" cy="2217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4B95"/>
            </a:solidFill>
            <a:ln w="952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g2969a636794_0_12"/>
            <p:cNvSpPr/>
            <p:nvPr/>
          </p:nvSpPr>
          <p:spPr>
            <a:xfrm>
              <a:off x="7034875" y="1966288"/>
              <a:ext cx="298200" cy="2217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4B95"/>
            </a:solidFill>
            <a:ln w="952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969a636794_0_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Knowledge Distillation </a:t>
            </a:r>
            <a:endParaRPr b="1"/>
          </a:p>
        </p:txBody>
      </p:sp>
      <p:sp>
        <p:nvSpPr>
          <p:cNvPr id="389" name="Google Shape;389;g2969a636794_0_125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400" b="1"/>
              <a:t>Knowledge distillation (KD) </a:t>
            </a:r>
            <a:r>
              <a:rPr lang="en-GB" sz="2400"/>
              <a:t>allows for improving the performance of lightweight DL models </a:t>
            </a:r>
            <a:endParaRPr sz="2400" b="1"/>
          </a:p>
          <a:p>
            <a:pPr marL="2286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400"/>
              <a:t>KD works by using a </a:t>
            </a:r>
            <a:r>
              <a:rPr lang="en-GB" sz="2400" b="1"/>
              <a:t>larger teacher model </a:t>
            </a:r>
            <a:r>
              <a:rPr lang="en-GB" sz="2400"/>
              <a:t>to guide the training of a </a:t>
            </a:r>
            <a:r>
              <a:rPr lang="en-GB" sz="2400" b="1"/>
              <a:t>lightweight student model </a:t>
            </a:r>
            <a:endParaRPr sz="2400" b="1"/>
          </a:p>
          <a:p>
            <a:pPr marL="2286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400"/>
              <a:t>Several different KD methods can be used accounting for the different scenarios that often occur: </a:t>
            </a:r>
            <a:endParaRPr sz="2400"/>
          </a:p>
          <a:p>
            <a:pPr marL="685800" lvl="1" indent="-42332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800" b="1"/>
              <a:t>Online and Self Distillation</a:t>
            </a:r>
            <a:endParaRPr sz="2000" b="1"/>
          </a:p>
          <a:p>
            <a:pPr marL="685800" lvl="1" indent="-42332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800" b="1"/>
              <a:t>Distillation from Teacher Ensembles</a:t>
            </a:r>
            <a:endParaRPr sz="2000" b="1"/>
          </a:p>
          <a:p>
            <a:pPr marL="685800" lvl="1" indent="-42332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800" b="1"/>
              <a:t>Multi-level Distillation</a:t>
            </a:r>
            <a:endParaRPr sz="2000" b="1"/>
          </a:p>
        </p:txBody>
      </p:sp>
      <p:sp>
        <p:nvSpPr>
          <p:cNvPr id="390" name="Google Shape;390;g2969a636794_0_125"/>
          <p:cNvSpPr txBox="1">
            <a:spLocks noGrp="1"/>
          </p:cNvSpPr>
          <p:nvPr>
            <p:ph type="sldNum" idx="4294967295"/>
          </p:nvPr>
        </p:nvSpPr>
        <p:spPr>
          <a:xfrm>
            <a:off x="11460163" y="5870575"/>
            <a:ext cx="731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969a636794_0_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Online Self-Acquired Knowledge Distillation </a:t>
            </a:r>
            <a:endParaRPr b="1"/>
          </a:p>
        </p:txBody>
      </p:sp>
      <p:sp>
        <p:nvSpPr>
          <p:cNvPr id="396" name="Google Shape;396;g2969a636794_0_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528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400"/>
              <a:t>Acquires soft labels </a:t>
            </a:r>
            <a:endParaRPr sz="2400"/>
          </a:p>
          <a:p>
            <a:pPr marL="685800" lvl="1" indent="-47412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from the </a:t>
            </a:r>
            <a:r>
              <a:rPr lang="en-GB" b="1"/>
              <a:t>model itself</a:t>
            </a:r>
            <a:endParaRPr b="1"/>
          </a:p>
          <a:p>
            <a:pPr marL="685800" lvl="1" indent="-47412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b="1"/>
              <a:t>in an online manner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400"/>
              <a:t>The proposed method does not require the utilization of multiple models or copies of the model like the most online KD methods, </a:t>
            </a:r>
            <a:r>
              <a:rPr lang="en-GB" sz="2400" b="1"/>
              <a:t>rendering it more efficient 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400"/>
              <a:t>The proposed method is model-agnostic</a:t>
            </a:r>
            <a:endParaRPr sz="24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397" name="Google Shape;397;g2969a636794_0_131"/>
          <p:cNvSpPr txBox="1">
            <a:spLocks noGrp="1"/>
          </p:cNvSpPr>
          <p:nvPr>
            <p:ph type="sldNum" idx="4294967295"/>
          </p:nvPr>
        </p:nvSpPr>
        <p:spPr>
          <a:xfrm>
            <a:off x="11460163" y="5870575"/>
            <a:ext cx="731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  <p:sp>
        <p:nvSpPr>
          <p:cNvPr id="398" name="Google Shape;398;g2969a636794_0_131"/>
          <p:cNvSpPr/>
          <p:nvPr/>
        </p:nvSpPr>
        <p:spPr>
          <a:xfrm>
            <a:off x="274888" y="5722875"/>
            <a:ext cx="119523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- M. Tzelepi and A. Tefas, Efficient Training of Lightweight Neural Networks Using Online Self-Acquired Knowledge Distillation, ICME 2021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- M. Tzelepi and A. Tefas, </a:t>
            </a:r>
            <a:r>
              <a:rPr lang="en-GB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Online Self-Acquired Knowledge Distillation, </a:t>
            </a:r>
            <a:r>
              <a:rPr lang="en-GB" sz="14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Submitted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67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g2969a636794_0_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5292" y="2326637"/>
            <a:ext cx="4019976" cy="220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969a636794_0_1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 b="1"/>
              <a:t>Heterogeneous Knowledge Distillation using Information Flow Modeling </a:t>
            </a:r>
            <a:endParaRPr sz="3600" b="1"/>
          </a:p>
        </p:txBody>
      </p:sp>
      <p:sp>
        <p:nvSpPr>
          <p:cNvPr id="405" name="Google Shape;405;g2969a636794_0_1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Transferring the knowledge encoded in a large and complex neural network into a smaller and faster one,</a:t>
            </a:r>
            <a:r>
              <a:rPr lang="en-GB" sz="2000" b="1"/>
              <a:t> considering the way information flows through the intermediate layers</a:t>
            </a:r>
            <a:endParaRPr/>
          </a:p>
        </p:txBody>
      </p:sp>
      <p:sp>
        <p:nvSpPr>
          <p:cNvPr id="406" name="Google Shape;406;g2969a636794_0_139"/>
          <p:cNvSpPr txBox="1">
            <a:spLocks noGrp="1"/>
          </p:cNvSpPr>
          <p:nvPr>
            <p:ph type="sldNum" idx="4294967295"/>
          </p:nvPr>
        </p:nvSpPr>
        <p:spPr>
          <a:xfrm>
            <a:off x="11460163" y="5870575"/>
            <a:ext cx="731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  <p:sp>
        <p:nvSpPr>
          <p:cNvPr id="407" name="Google Shape;407;g2969a636794_0_139"/>
          <p:cNvSpPr/>
          <p:nvPr/>
        </p:nvSpPr>
        <p:spPr>
          <a:xfrm>
            <a:off x="-52948" y="5855783"/>
            <a:ext cx="122184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N. Passalis, M. Tzelepi, and A. Tefas, Heterogeneous Knowledge Distillation using Information Flow Modeling, CVPR, 2020 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408;g2969a636794_0_139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441" y="2787746"/>
            <a:ext cx="4146375" cy="289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2969a636794_0_139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5671" y="2803693"/>
            <a:ext cx="5526889" cy="3052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969a636794_0_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 b="1"/>
              <a:t>Heterogeneous Knowledge Distillation using Information Flow Modeling </a:t>
            </a:r>
            <a:endParaRPr sz="3600" b="1"/>
          </a:p>
        </p:txBody>
      </p:sp>
      <p:sp>
        <p:nvSpPr>
          <p:cNvPr id="415" name="Google Shape;415;g2969a636794_0_148"/>
          <p:cNvSpPr txBox="1">
            <a:spLocks noGrp="1"/>
          </p:cNvSpPr>
          <p:nvPr>
            <p:ph type="sldNum" idx="4294967295"/>
          </p:nvPr>
        </p:nvSpPr>
        <p:spPr>
          <a:xfrm>
            <a:off x="11460163" y="5870575"/>
            <a:ext cx="731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  <p:sp>
        <p:nvSpPr>
          <p:cNvPr id="416" name="Google Shape;416;g2969a636794_0_148"/>
          <p:cNvSpPr/>
          <p:nvPr/>
        </p:nvSpPr>
        <p:spPr>
          <a:xfrm>
            <a:off x="-52948" y="5855783"/>
            <a:ext cx="122184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N. Passalis, M. Tzelepi, and A. Tefas, Heterogeneous Knowledge Distillation using Information Flow Modeling, CVPR, 2020 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7" name="Google Shape;417;g2969a636794_0_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8887" y="1515375"/>
            <a:ext cx="4994725" cy="43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969a636794_0_1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 b="1"/>
              <a:t>Knowledge Distillation using Unified Ensembles of Specialized Teachers </a:t>
            </a:r>
            <a:endParaRPr sz="3600" b="1"/>
          </a:p>
        </p:txBody>
      </p:sp>
      <p:sp>
        <p:nvSpPr>
          <p:cNvPr id="423" name="Google Shape;423;g2969a636794_0_1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2133"/>
              <a:t>Instead of performing distillation from one single model, we constructed an ensemble of class-specialized teachers </a:t>
            </a:r>
            <a:endParaRPr sz="2133" b="1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2133"/>
              <a:t>Each </a:t>
            </a:r>
            <a:r>
              <a:rPr lang="en-GB" sz="2133" b="1"/>
              <a:t>teacher specializes in one sub-set of the classes </a:t>
            </a:r>
            <a:endParaRPr b="1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2133"/>
              <a:t>This ensemble is trained in a </a:t>
            </a:r>
            <a:r>
              <a:rPr lang="en-GB" sz="2133" b="1"/>
              <a:t>unified way to increase the efficiency </a:t>
            </a:r>
            <a:r>
              <a:rPr lang="en-GB" sz="2133"/>
              <a:t>(instead of training separate models)</a:t>
            </a:r>
            <a:endParaRPr/>
          </a:p>
        </p:txBody>
      </p:sp>
      <p:sp>
        <p:nvSpPr>
          <p:cNvPr id="424" name="Google Shape;424;g2969a636794_0_155"/>
          <p:cNvSpPr txBox="1">
            <a:spLocks noGrp="1"/>
          </p:cNvSpPr>
          <p:nvPr>
            <p:ph type="sldNum" idx="4294967295"/>
          </p:nvPr>
        </p:nvSpPr>
        <p:spPr>
          <a:xfrm>
            <a:off x="11460163" y="5870575"/>
            <a:ext cx="731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  <p:sp>
        <p:nvSpPr>
          <p:cNvPr id="425" name="Google Shape;425;g2969a636794_0_155"/>
          <p:cNvSpPr/>
          <p:nvPr/>
        </p:nvSpPr>
        <p:spPr>
          <a:xfrm>
            <a:off x="8341599" y="5262033"/>
            <a:ext cx="3336300" cy="17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A. Zaras, N. Passalis, A. Tefas, Improving Knowledge Distillation using Unified Ensembles of Specialized Teachers, Pattern Recognition Letters 2021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g2969a636794_0_155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2153" y="3918171"/>
            <a:ext cx="5760985" cy="2182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g2969a636794_0_163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65678" t="9564" b="11459"/>
          <a:stretch/>
        </p:blipFill>
        <p:spPr>
          <a:xfrm>
            <a:off x="8041704" y="1985818"/>
            <a:ext cx="3985972" cy="3222907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2969a636794_0_1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 b="1"/>
              <a:t>Adaptive Inference Models for Classification</a:t>
            </a:r>
            <a:endParaRPr sz="3600" b="1"/>
          </a:p>
        </p:txBody>
      </p:sp>
      <p:sp>
        <p:nvSpPr>
          <p:cNvPr id="433" name="Google Shape;433;g2969a636794_0_163"/>
          <p:cNvSpPr txBox="1">
            <a:spLocks noGrp="1"/>
          </p:cNvSpPr>
          <p:nvPr>
            <p:ph type="body" idx="1"/>
          </p:nvPr>
        </p:nvSpPr>
        <p:spPr>
          <a:xfrm>
            <a:off x="838200" y="1253331"/>
            <a:ext cx="8253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400"/>
              <a:t>In many cases we can make "early" decisions in DL models,</a:t>
            </a:r>
            <a:r>
              <a:rPr lang="en-GB" sz="2400" b="1"/>
              <a:t> especially for easier input samples </a:t>
            </a:r>
            <a:endParaRPr sz="3200" b="1"/>
          </a:p>
          <a:p>
            <a:pPr marL="2286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400"/>
              <a:t>Using BoF-based early exits can allow for reducing the computational requirements </a:t>
            </a:r>
            <a:endParaRPr sz="3200"/>
          </a:p>
          <a:p>
            <a:pPr marL="2286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400"/>
              <a:t>Contributions: </a:t>
            </a:r>
            <a:endParaRPr/>
          </a:p>
          <a:p>
            <a:pPr marL="685800" lvl="1" indent="-474121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1800" b="1"/>
              <a:t>BoF aggregation</a:t>
            </a:r>
            <a:endParaRPr/>
          </a:p>
          <a:p>
            <a:pPr marL="685800" lvl="1" indent="-474121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1800" b="1"/>
              <a:t>Re-use previous representations</a:t>
            </a:r>
            <a:endParaRPr/>
          </a:p>
          <a:p>
            <a:pPr marL="685800" lvl="1" indent="-474121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1800" b="1"/>
              <a:t>Use additive representations</a:t>
            </a:r>
            <a:endParaRPr/>
          </a:p>
          <a:p>
            <a:pPr marL="685800" lvl="1" indent="-474121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1800" b="1"/>
              <a:t>Robust confidence estimation</a:t>
            </a:r>
            <a:endParaRPr sz="2800"/>
          </a:p>
          <a:p>
            <a:pPr marL="2286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1867"/>
          </a:p>
          <a:p>
            <a:pPr marL="2286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400"/>
          </a:p>
          <a:p>
            <a:pPr marL="2286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400"/>
          </a:p>
          <a:p>
            <a:pPr marL="11853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1867"/>
          </a:p>
        </p:txBody>
      </p:sp>
      <p:sp>
        <p:nvSpPr>
          <p:cNvPr id="434" name="Google Shape;434;g2969a636794_0_163"/>
          <p:cNvSpPr/>
          <p:nvPr/>
        </p:nvSpPr>
        <p:spPr>
          <a:xfrm>
            <a:off x="405674" y="5357486"/>
            <a:ext cx="116220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N. Passalis, J. Raitoharju, A. Tefas, and M. Gabbouj, Efficient adaptive inference for deep convolutional neural networks using hierarchical early exits, Pattern Recognition, 2020 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N. Passalis, J. Raitoharju, M. Gabbouj, and A. Tefas, Efficient Adaptive Inference leveraging Bag-of-Features-based Early Exits, MMSP 2020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969a636794_0_1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 b="1"/>
              <a:t>Adaptive Inference Models for Metric Learning</a:t>
            </a:r>
            <a:endParaRPr sz="3600" b="1"/>
          </a:p>
        </p:txBody>
      </p:sp>
      <p:sp>
        <p:nvSpPr>
          <p:cNvPr id="440" name="Google Shape;440;g2969a636794_0_170"/>
          <p:cNvSpPr txBox="1">
            <a:spLocks noGrp="1"/>
          </p:cNvSpPr>
          <p:nvPr>
            <p:ph type="body" idx="1"/>
          </p:nvPr>
        </p:nvSpPr>
        <p:spPr>
          <a:xfrm>
            <a:off x="838200" y="1253331"/>
            <a:ext cx="7917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133"/>
              <a:t>Difficult to apply in representation/metric learning setting </a:t>
            </a:r>
            <a:endParaRPr b="1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133"/>
              <a:t>Representations can be directly used, but these often have different dimensionality per layer </a:t>
            </a:r>
            <a:endParaRPr/>
          </a:p>
          <a:p>
            <a:pPr marL="685800" lvl="1" indent="-431788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2000" b="1"/>
              <a:t>Increased space requirements </a:t>
            </a:r>
            <a:endParaRPr sz="2000" b="1"/>
          </a:p>
          <a:p>
            <a:pPr marL="685800" lvl="1" indent="-431788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2000" b="1"/>
              <a:t>Lower accuracy </a:t>
            </a:r>
            <a:endParaRPr sz="2000" b="1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133"/>
              <a:t>Use the </a:t>
            </a:r>
            <a:r>
              <a:rPr lang="en-GB" sz="2133" b="1"/>
              <a:t>Bag-of-Features</a:t>
            </a:r>
            <a:r>
              <a:rPr lang="en-GB" sz="2133"/>
              <a:t> model to efficiently extract compact representations from </a:t>
            </a:r>
            <a:r>
              <a:rPr lang="en-GB" sz="2133" b="1"/>
              <a:t>any layer of a DL model</a:t>
            </a:r>
            <a:r>
              <a:rPr lang="en-GB" sz="2133"/>
              <a:t> that is then combined with an</a:t>
            </a:r>
            <a:r>
              <a:rPr lang="en-GB" sz="2133" b="1"/>
              <a:t> efficient linear regressor </a:t>
            </a:r>
            <a:r>
              <a:rPr lang="en-GB" sz="2133"/>
              <a:t>to </a:t>
            </a:r>
            <a:r>
              <a:rPr lang="en-GB" sz="2133" b="1"/>
              <a:t>match the final representation of the model</a:t>
            </a:r>
            <a:endParaRPr/>
          </a:p>
          <a:p>
            <a:pPr marL="685800" lvl="1" indent="-431788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2000"/>
              <a:t>Maps the intermediate feature spaces into the final one, instead of working in these spaces</a:t>
            </a:r>
            <a:endParaRPr sz="20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133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  <a:p>
            <a:pPr marL="11853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133"/>
          </a:p>
        </p:txBody>
      </p:sp>
      <p:sp>
        <p:nvSpPr>
          <p:cNvPr id="441" name="Google Shape;441;g2969a636794_0_170"/>
          <p:cNvSpPr/>
          <p:nvPr/>
        </p:nvSpPr>
        <p:spPr>
          <a:xfrm>
            <a:off x="285000" y="5502570"/>
            <a:ext cx="11622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N. Passalis and A. Tefas, Adaptive Inference for Face Recognition leveraging Deep Metric Learning-enabled Early Exits, EUSIPCO 2021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g2969a636794_0_170"/>
          <p:cNvPicPr preferRelativeResize="0"/>
          <p:nvPr/>
        </p:nvPicPr>
        <p:blipFill rotWithShape="1">
          <a:blip r:embed="rId3">
            <a:alphaModFix/>
          </a:blip>
          <a:srcRect l="18242" t="19948" r="18281"/>
          <a:stretch/>
        </p:blipFill>
        <p:spPr>
          <a:xfrm>
            <a:off x="8855045" y="2217251"/>
            <a:ext cx="3075709" cy="242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89f8936375_0_4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GB" b="1"/>
              <a:t>OpenDR toolkit</a:t>
            </a:r>
            <a:endParaRPr b="1"/>
          </a:p>
        </p:txBody>
      </p:sp>
      <p:sp>
        <p:nvSpPr>
          <p:cNvPr id="454" name="Google Shape;454;g289f8936375_0_4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GB"/>
              <a:t>An Open Toolkit for providing Active Perception capabilities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Deep Learning and Challenges</a:t>
            </a:r>
            <a:endParaRPr/>
          </a:p>
        </p:txBody>
      </p:sp>
      <p:sp>
        <p:nvSpPr>
          <p:cNvPr id="461" name="Google Shape;461;p2"/>
          <p:cNvSpPr txBox="1"/>
          <p:nvPr/>
        </p:nvSpPr>
        <p:spPr>
          <a:xfrm>
            <a:off x="2070301" y="1820277"/>
            <a:ext cx="8427000" cy="680400"/>
          </a:xfrm>
          <a:prstGeom prst="rect">
            <a:avLst/>
          </a:prstGeom>
          <a:solidFill>
            <a:srgbClr val="004B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Deep Learning led to state-of-the-art performance in perception and cognition</a:t>
            </a:r>
            <a:endParaRPr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2"/>
          <p:cNvSpPr txBox="1"/>
          <p:nvPr/>
        </p:nvSpPr>
        <p:spPr>
          <a:xfrm>
            <a:off x="1521419" y="4014852"/>
            <a:ext cx="2931900" cy="1952400"/>
          </a:xfrm>
          <a:prstGeom prst="rect">
            <a:avLst/>
          </a:prstGeom>
          <a:solidFill>
            <a:srgbClr val="004B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Steep Learning Curve</a:t>
            </a:r>
            <a:endParaRPr sz="1800" b="1" i="0" u="sng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Difficult for robotics laboratories/companies to employ deep learning methodologies to their research/products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2"/>
          <p:cNvSpPr txBox="1"/>
          <p:nvPr/>
        </p:nvSpPr>
        <p:spPr>
          <a:xfrm>
            <a:off x="4742388" y="4000954"/>
            <a:ext cx="3137700" cy="1966500"/>
          </a:xfrm>
          <a:prstGeom prst="rect">
            <a:avLst/>
          </a:prstGeom>
          <a:solidFill>
            <a:srgbClr val="004B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Computational complexity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DL requires powerful and specialized hardware which makes using DL models on embedded systems difficult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2"/>
          <p:cNvSpPr txBox="1"/>
          <p:nvPr/>
        </p:nvSpPr>
        <p:spPr>
          <a:xfrm>
            <a:off x="8169106" y="4000954"/>
            <a:ext cx="2931900" cy="1966500"/>
          </a:xfrm>
          <a:prstGeom prst="rect">
            <a:avLst/>
          </a:prstGeom>
          <a:solidFill>
            <a:srgbClr val="004B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Passive Perception</a:t>
            </a:r>
            <a:endParaRPr sz="1800" b="1" i="0" u="sng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Traditional Computer Vision approaches do not consider the interaction between a robot and the world</a:t>
            </a: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2"/>
          <p:cNvSpPr/>
          <p:nvPr/>
        </p:nvSpPr>
        <p:spPr>
          <a:xfrm>
            <a:off x="6110217" y="3676953"/>
            <a:ext cx="347100" cy="294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4B95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"/>
          <p:cNvSpPr txBox="1"/>
          <p:nvPr/>
        </p:nvSpPr>
        <p:spPr>
          <a:xfrm>
            <a:off x="1521419" y="2915033"/>
            <a:ext cx="9579600" cy="680400"/>
          </a:xfrm>
          <a:prstGeom prst="rect">
            <a:avLst/>
          </a:prstGeom>
          <a:solidFill>
            <a:srgbClr val="004B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Deep Learning in robotics and related areas leads to hurdles, requirements and research questions that are not fully addressed within the deep learning community</a:t>
            </a:r>
            <a:endParaRPr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"/>
          <p:cNvSpPr/>
          <p:nvPr/>
        </p:nvSpPr>
        <p:spPr>
          <a:xfrm>
            <a:off x="6110217" y="2569071"/>
            <a:ext cx="347100" cy="294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4B95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Deep Learning and Challenges in Robotics</a:t>
            </a:r>
            <a:endParaRPr/>
          </a:p>
        </p:txBody>
      </p:sp>
      <p:grpSp>
        <p:nvGrpSpPr>
          <p:cNvPr id="474" name="Google Shape;474;p3"/>
          <p:cNvGrpSpPr/>
          <p:nvPr/>
        </p:nvGrpSpPr>
        <p:grpSpPr>
          <a:xfrm>
            <a:off x="1101915" y="1439354"/>
            <a:ext cx="9988539" cy="4681229"/>
            <a:chOff x="570925" y="1214911"/>
            <a:chExt cx="7873050" cy="3282079"/>
          </a:xfrm>
        </p:grpSpPr>
        <p:sp>
          <p:nvSpPr>
            <p:cNvPr id="475" name="Google Shape;475;p3"/>
            <p:cNvSpPr txBox="1"/>
            <p:nvPr/>
          </p:nvSpPr>
          <p:spPr>
            <a:xfrm>
              <a:off x="570925" y="1214911"/>
              <a:ext cx="2520000" cy="735300"/>
            </a:xfrm>
            <a:prstGeom prst="rect">
              <a:avLst/>
            </a:prstGeom>
            <a:solidFill>
              <a:srgbClr val="004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GB"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Overcoming the</a:t>
              </a:r>
              <a:r>
                <a:rPr lang="en-GB" sz="2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learning curve barrier</a:t>
              </a:r>
              <a:endParaRPr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3"/>
            <p:cNvSpPr txBox="1"/>
            <p:nvPr/>
          </p:nvSpPr>
          <p:spPr>
            <a:xfrm>
              <a:off x="3217325" y="1214911"/>
              <a:ext cx="2520000" cy="735300"/>
            </a:xfrm>
            <a:prstGeom prst="rect">
              <a:avLst/>
            </a:prstGeom>
            <a:solidFill>
              <a:srgbClr val="004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GB"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Overcoming the</a:t>
              </a:r>
              <a:r>
                <a:rPr lang="en-GB" sz="2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computational complexity barrier</a:t>
              </a:r>
              <a:endParaRPr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3"/>
            <p:cNvSpPr txBox="1"/>
            <p:nvPr/>
          </p:nvSpPr>
          <p:spPr>
            <a:xfrm>
              <a:off x="5923975" y="1214911"/>
              <a:ext cx="2520000" cy="735300"/>
            </a:xfrm>
            <a:prstGeom prst="rect">
              <a:avLst/>
            </a:prstGeom>
            <a:solidFill>
              <a:srgbClr val="004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GB"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Overcoming the</a:t>
              </a:r>
              <a:r>
                <a:rPr lang="en-GB" sz="2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passive perception barrier</a:t>
              </a:r>
              <a:endParaRPr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681825" y="1966288"/>
              <a:ext cx="298200" cy="2217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4B95"/>
            </a:solidFill>
            <a:ln w="952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3"/>
            <p:cNvSpPr txBox="1"/>
            <p:nvPr/>
          </p:nvSpPr>
          <p:spPr>
            <a:xfrm>
              <a:off x="570925" y="2204090"/>
              <a:ext cx="2520000" cy="2292900"/>
            </a:xfrm>
            <a:prstGeom prst="rect">
              <a:avLst/>
            </a:prstGeom>
            <a:solidFill>
              <a:srgbClr val="004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toolkit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with a collection of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ROS nodes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and the necessary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tools for training and deployment 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is being developed that will enable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any ROS-based robotic architecture to easily integrate them for improving its technical capabilities.</a:t>
              </a: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3"/>
            <p:cNvSpPr txBox="1"/>
            <p:nvPr/>
          </p:nvSpPr>
          <p:spPr>
            <a:xfrm>
              <a:off x="3217313" y="2204090"/>
              <a:ext cx="2520000" cy="2292900"/>
            </a:xfrm>
            <a:prstGeom prst="rect">
              <a:avLst/>
            </a:prstGeom>
            <a:solidFill>
              <a:srgbClr val="004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State-of-the-art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lightweight deep learning models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are developed. Models provide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real-time inference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on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embedded systems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, while being able to process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high-resolution data.</a:t>
              </a: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3"/>
            <p:cNvSpPr txBox="1"/>
            <p:nvPr/>
          </p:nvSpPr>
          <p:spPr>
            <a:xfrm>
              <a:off x="5923975" y="2204090"/>
              <a:ext cx="2520000" cy="2292900"/>
            </a:xfrm>
            <a:prstGeom prst="rect">
              <a:avLst/>
            </a:prstGeom>
            <a:solidFill>
              <a:srgbClr val="004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complete framework for simulating and developing robotics applications 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that use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deep learning methodologies 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is developed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ools 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for 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enhanced robot navigation, action and manipulation capabilities </a:t>
              </a: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are developed</a:t>
              </a: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4422900" y="1966288"/>
              <a:ext cx="298200" cy="2217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4B95"/>
            </a:solidFill>
            <a:ln w="952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7034875" y="1966288"/>
              <a:ext cx="298200" cy="2217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4B95"/>
            </a:solidFill>
            <a:ln w="952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89f8936375_0_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Active Perception</a:t>
            </a:r>
            <a:endParaRPr/>
          </a:p>
        </p:txBody>
      </p:sp>
      <p:sp>
        <p:nvSpPr>
          <p:cNvPr id="146" name="Google Shape;146;g289f8936375_0_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457200" lvl="0" indent="-325755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GB" dirty="0"/>
              <a:t>Robots can interact</a:t>
            </a:r>
            <a:r>
              <a:rPr lang="en-GB" b="1" dirty="0"/>
              <a:t> with the environment to better sense their surroundings</a:t>
            </a:r>
            <a:endParaRPr b="1" dirty="0"/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GB" dirty="0"/>
              <a:t>e.g., consider the task of face recognition</a:t>
            </a:r>
            <a:endParaRPr dirty="0"/>
          </a:p>
          <a:p>
            <a:pPr marL="914400" lvl="1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GB" dirty="0"/>
              <a:t>A robot might acquire a sub-optimal profile view of a subject</a:t>
            </a:r>
            <a:endParaRPr dirty="0"/>
          </a:p>
          <a:p>
            <a:pPr marL="914400" lvl="1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GB" dirty="0"/>
              <a:t>Existing static perception-based DL models might fail to recognize the subject from this view</a:t>
            </a:r>
            <a:endParaRPr dirty="0"/>
          </a:p>
          <a:p>
            <a:pPr marL="914400" lvl="1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GB" dirty="0"/>
              <a:t>This is especially true if it has never been trained on profile face images</a:t>
            </a:r>
            <a:endParaRPr dirty="0"/>
          </a:p>
          <a:p>
            <a:pPr marL="914400" lvl="1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GB" dirty="0"/>
              <a:t>However, a robot can acquire a better and more discriminative view by appropriately repositioning itself with respect to the human subject</a:t>
            </a:r>
            <a:endParaRPr dirty="0"/>
          </a:p>
          <a:p>
            <a:pPr marL="914400" lvl="1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GB" dirty="0"/>
              <a:t>In this case, the exact same DL model, will probably be able to recognize the subject</a:t>
            </a:r>
            <a:endParaRPr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6b2962455e_0_2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OpenDR Main Objective</a:t>
            </a:r>
            <a:endParaRPr/>
          </a:p>
        </p:txBody>
      </p:sp>
      <p:sp>
        <p:nvSpPr>
          <p:cNvPr id="489" name="Google Shape;489;g16b2962455e_0_235"/>
          <p:cNvSpPr txBox="1"/>
          <p:nvPr/>
        </p:nvSpPr>
        <p:spPr>
          <a:xfrm>
            <a:off x="1594679" y="2010833"/>
            <a:ext cx="9002700" cy="2836200"/>
          </a:xfrm>
          <a:prstGeom prst="rect">
            <a:avLst/>
          </a:prstGeom>
          <a:solidFill>
            <a:srgbClr val="004B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 develop a </a:t>
            </a:r>
            <a:r>
              <a:rPr lang="en-GB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modular</a:t>
            </a:r>
            <a:r>
              <a:rPr lang="en-GB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open</a:t>
            </a:r>
            <a:r>
              <a:rPr lang="en-GB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GB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non-proprietary toolkit </a:t>
            </a:r>
            <a:r>
              <a:rPr lang="en-GB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en-GB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core robotic functionalities </a:t>
            </a:r>
            <a:r>
              <a:rPr lang="en-GB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by harnessing </a:t>
            </a:r>
            <a:r>
              <a:rPr lang="en-GB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deep learning </a:t>
            </a:r>
            <a:r>
              <a:rPr lang="en-GB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to provide </a:t>
            </a:r>
            <a:r>
              <a:rPr lang="en-GB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advanced perception </a:t>
            </a:r>
            <a:r>
              <a:rPr lang="en-GB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GB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cognition capabilities</a:t>
            </a:r>
            <a:r>
              <a:rPr lang="en-GB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meeting in this way the </a:t>
            </a:r>
            <a:r>
              <a:rPr lang="en-GB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general requirements of robotics applications </a:t>
            </a:r>
            <a:r>
              <a:rPr lang="en-GB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 different areas.</a:t>
            </a:r>
            <a:endParaRPr sz="2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6b2962455e_0_2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OpenDR Ecosystem and Development</a:t>
            </a:r>
            <a:endParaRPr/>
          </a:p>
        </p:txBody>
      </p:sp>
      <p:pic>
        <p:nvPicPr>
          <p:cNvPr id="495" name="Google Shape;495;g16b2962455e_0_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3846" y="1456229"/>
            <a:ext cx="5744309" cy="459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8b5c86d2c8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OpenDR Active Perception Specifications</a:t>
            </a:r>
            <a:endParaRPr/>
          </a:p>
        </p:txBody>
      </p:sp>
      <p:pic>
        <p:nvPicPr>
          <p:cNvPr id="501" name="Google Shape;501;g28b5c86d2c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0825" y="1690825"/>
            <a:ext cx="5230326" cy="425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6b2962455e_0_2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OpenDR Use Cases</a:t>
            </a:r>
            <a:endParaRPr/>
          </a:p>
        </p:txBody>
      </p:sp>
      <p:sp>
        <p:nvSpPr>
          <p:cNvPr id="507" name="Google Shape;507;g16b2962455e_0_2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Healthcare Robotics</a:t>
            </a:r>
            <a:endParaRPr/>
          </a:p>
        </p:txBody>
      </p:sp>
      <p:sp>
        <p:nvSpPr>
          <p:cNvPr id="508" name="Google Shape;508;g16b2962455e_0_245"/>
          <p:cNvSpPr txBox="1"/>
          <p:nvPr/>
        </p:nvSpPr>
        <p:spPr>
          <a:xfrm>
            <a:off x="778116" y="2772080"/>
            <a:ext cx="5213100" cy="482100"/>
          </a:xfrm>
          <a:prstGeom prst="rect">
            <a:avLst/>
          </a:prstGeom>
          <a:solidFill>
            <a:srgbClr val="004B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Robots supporting elderly people</a:t>
            </a:r>
            <a:endParaRPr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g16b2962455e_0_2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900" y="4136291"/>
            <a:ext cx="3140191" cy="2040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16b2962455e_0_2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0626" y="4165237"/>
            <a:ext cx="5516570" cy="2040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16b2962455e_0_2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20933" y="863600"/>
            <a:ext cx="5414807" cy="2995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6b2962455e_0_2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OpenDR Use Cases</a:t>
            </a:r>
            <a:endParaRPr/>
          </a:p>
        </p:txBody>
      </p:sp>
      <p:sp>
        <p:nvSpPr>
          <p:cNvPr id="517" name="Google Shape;517;g16b2962455e_0_2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Agricultural Robotics</a:t>
            </a:r>
            <a:endParaRPr/>
          </a:p>
        </p:txBody>
      </p:sp>
      <p:sp>
        <p:nvSpPr>
          <p:cNvPr id="518" name="Google Shape;518;g16b2962455e_0_254"/>
          <p:cNvSpPr txBox="1"/>
          <p:nvPr/>
        </p:nvSpPr>
        <p:spPr>
          <a:xfrm>
            <a:off x="6111840" y="1677618"/>
            <a:ext cx="4959900" cy="457500"/>
          </a:xfrm>
          <a:prstGeom prst="rect">
            <a:avLst/>
          </a:prstGeom>
          <a:solidFill>
            <a:srgbClr val="004B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Intelligent Mechanical Weeding</a:t>
            </a:r>
            <a:endParaRPr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9" name="Google Shape;519;g16b2962455e_0_254"/>
          <p:cNvPicPr preferRelativeResize="0"/>
          <p:nvPr/>
        </p:nvPicPr>
        <p:blipFill rotWithShape="1">
          <a:blip r:embed="rId3">
            <a:alphaModFix/>
          </a:blip>
          <a:srcRect l="15711" r="16830"/>
          <a:stretch/>
        </p:blipFill>
        <p:spPr>
          <a:xfrm>
            <a:off x="955843" y="3166534"/>
            <a:ext cx="5411090" cy="2295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16b2962455e_0_254"/>
          <p:cNvPicPr preferRelativeResize="0"/>
          <p:nvPr/>
        </p:nvPicPr>
        <p:blipFill rotWithShape="1">
          <a:blip r:embed="rId4">
            <a:alphaModFix/>
          </a:blip>
          <a:srcRect l="21778" r="19615"/>
          <a:stretch/>
        </p:blipFill>
        <p:spPr>
          <a:xfrm>
            <a:off x="7550037" y="2634937"/>
            <a:ext cx="3144253" cy="3185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6b2962455e_0_2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OpenDR Use Cases</a:t>
            </a:r>
            <a:endParaRPr/>
          </a:p>
        </p:txBody>
      </p:sp>
      <p:sp>
        <p:nvSpPr>
          <p:cNvPr id="526" name="Google Shape;526;g16b2962455e_0_2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Agile Production</a:t>
            </a:r>
            <a:endParaRPr/>
          </a:p>
        </p:txBody>
      </p:sp>
      <p:sp>
        <p:nvSpPr>
          <p:cNvPr id="527" name="Google Shape;527;g16b2962455e_0_262"/>
          <p:cNvSpPr txBox="1"/>
          <p:nvPr/>
        </p:nvSpPr>
        <p:spPr>
          <a:xfrm>
            <a:off x="4904364" y="1701590"/>
            <a:ext cx="6052500" cy="672900"/>
          </a:xfrm>
          <a:prstGeom prst="rect">
            <a:avLst/>
          </a:prstGeom>
          <a:solidFill>
            <a:srgbClr val="004B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Human-robot collaborative Diesel engine assembly </a:t>
            </a:r>
            <a:endParaRPr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8" name="Google Shape;528;g16b2962455e_0_262" descr="C:\Users\pieters\AppData\Local\Microsoft\Windows\INetCache\Content.Word\frame.png"/>
          <p:cNvPicPr preferRelativeResize="0"/>
          <p:nvPr/>
        </p:nvPicPr>
        <p:blipFill rotWithShape="1">
          <a:blip r:embed="rId3">
            <a:alphaModFix/>
          </a:blip>
          <a:srcRect l="1195" t="7876" r="803"/>
          <a:stretch/>
        </p:blipFill>
        <p:spPr>
          <a:xfrm>
            <a:off x="5654542" y="3067370"/>
            <a:ext cx="4888922" cy="241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g16b2962455e_0_262"/>
          <p:cNvPicPr preferRelativeResize="0"/>
          <p:nvPr/>
        </p:nvPicPr>
        <p:blipFill rotWithShape="1">
          <a:blip r:embed="rId4">
            <a:alphaModFix/>
          </a:blip>
          <a:srcRect l="7167" t="2231" r="9100" b="47509"/>
          <a:stretch/>
        </p:blipFill>
        <p:spPr>
          <a:xfrm>
            <a:off x="954981" y="2898037"/>
            <a:ext cx="3889224" cy="2755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6b2962455e_0_2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OpenDR at a glance</a:t>
            </a:r>
            <a:endParaRPr/>
          </a:p>
        </p:txBody>
      </p:sp>
      <p:sp>
        <p:nvSpPr>
          <p:cNvPr id="535" name="Google Shape;535;g16b2962455e_0_2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b="1"/>
              <a:t>H2020 Research and Innovation Action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b="1"/>
              <a:t>Coordinated by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b="1" i="1"/>
              <a:t>Aristotle University of Thessaloniki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i="1"/>
              <a:t>Prof. </a:t>
            </a:r>
            <a:r>
              <a:rPr lang="en-GB" b="1" i="1"/>
              <a:t>Anastasios Tefas</a:t>
            </a:r>
            <a:endParaRPr b="1" i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i="1"/>
              <a:t>tefas@csd.auth.gr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b="1"/>
              <a:t>8 partners from 7 European countries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b="1"/>
              <a:t>Duration:</a:t>
            </a:r>
            <a:r>
              <a:rPr lang="en-GB"/>
              <a:t> 48 months (ends: 31-12-2023)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g16b2962455e_0_275"/>
          <p:cNvGrpSpPr/>
          <p:nvPr/>
        </p:nvGrpSpPr>
        <p:grpSpPr>
          <a:xfrm>
            <a:off x="520380" y="169333"/>
            <a:ext cx="11150852" cy="5999726"/>
            <a:chOff x="1329607" y="694526"/>
            <a:chExt cx="8943577" cy="4714171"/>
          </a:xfrm>
        </p:grpSpPr>
        <p:pic>
          <p:nvPicPr>
            <p:cNvPr id="541" name="Google Shape;541;g16b2962455e_0_27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333034" y="756653"/>
              <a:ext cx="686825" cy="686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g16b2962455e_0_27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70534" y="1449301"/>
              <a:ext cx="5696000" cy="39593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3" name="Google Shape;543;g16b2962455e_0_275"/>
            <p:cNvSpPr/>
            <p:nvPr/>
          </p:nvSpPr>
          <p:spPr>
            <a:xfrm>
              <a:off x="7171384" y="1780601"/>
              <a:ext cx="3000300" cy="1415400"/>
            </a:xfrm>
            <a:prstGeom prst="roundRect">
              <a:avLst>
                <a:gd name="adj" fmla="val 16667"/>
              </a:avLst>
            </a:prstGeom>
            <a:solidFill>
              <a:srgbClr val="004B95"/>
            </a:solidFill>
            <a:ln w="952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Academic partners:</a:t>
              </a: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Aristotle University Thessaloniki (GR)</a:t>
              </a: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Tampere University (FN)</a:t>
              </a: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Aarhus University (DK)</a:t>
              </a: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Delft University of Technology (NL)</a:t>
              </a: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University of Freiburg (DE)</a:t>
              </a: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g16b2962455e_0_275"/>
            <p:cNvSpPr/>
            <p:nvPr/>
          </p:nvSpPr>
          <p:spPr>
            <a:xfrm>
              <a:off x="7432584" y="3907682"/>
              <a:ext cx="2613000" cy="1023600"/>
            </a:xfrm>
            <a:prstGeom prst="roundRect">
              <a:avLst>
                <a:gd name="adj" fmla="val 16667"/>
              </a:avLst>
            </a:prstGeom>
            <a:solidFill>
              <a:srgbClr val="004B95"/>
            </a:solidFill>
            <a:ln w="952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Industrial partners:</a:t>
              </a: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Cyberbotics (CH)</a:t>
              </a: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PAL Robotics (ES)</a:t>
              </a: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AgroIntelli (DK)</a:t>
              </a: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g16b2962455e_0_275"/>
            <p:cNvSpPr/>
            <p:nvPr/>
          </p:nvSpPr>
          <p:spPr>
            <a:xfrm>
              <a:off x="2135384" y="1585920"/>
              <a:ext cx="430800" cy="295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46" name="Google Shape;546;g16b2962455e_0_27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338533" y="858976"/>
              <a:ext cx="562569" cy="48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g16b2962455e_0_27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00384" y="927360"/>
              <a:ext cx="877395" cy="345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g16b2962455e_0_27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462084" y="694526"/>
              <a:ext cx="811100" cy="811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9" name="Google Shape;549;g16b2962455e_0_275"/>
            <p:cNvSpPr/>
            <p:nvPr/>
          </p:nvSpPr>
          <p:spPr>
            <a:xfrm>
              <a:off x="2236959" y="1561026"/>
              <a:ext cx="352200" cy="3453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0" name="Google Shape;550;g16b2962455e_0_27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29607" y="952325"/>
              <a:ext cx="907348" cy="29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1" name="Google Shape;551;g16b2962455e_0_27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428858" y="927351"/>
              <a:ext cx="1040751" cy="34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2" name="Google Shape;552;g16b2962455e_0_27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724896" y="971653"/>
              <a:ext cx="1223086" cy="256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3" name="Google Shape;553;g16b2962455e_0_27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234959" y="927421"/>
              <a:ext cx="811092" cy="345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6b2962455e_0_2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Current Status</a:t>
            </a:r>
            <a:endParaRPr/>
          </a:p>
        </p:txBody>
      </p:sp>
      <p:sp>
        <p:nvSpPr>
          <p:cNvPr id="559" name="Google Shape;559;g16b2962455e_0_292"/>
          <p:cNvSpPr txBox="1">
            <a:spLocks noGrp="1"/>
          </p:cNvSpPr>
          <p:nvPr>
            <p:ph type="body" idx="1"/>
          </p:nvPr>
        </p:nvSpPr>
        <p:spPr>
          <a:xfrm>
            <a:off x="838200" y="148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Active development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First version of OpenDR released on 31 Dec 2021!</a:t>
            </a:r>
            <a:endParaRPr/>
          </a:p>
          <a:p>
            <a:pPr marL="2286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6 releases already!</a:t>
            </a:r>
            <a:endParaRPr/>
          </a:p>
        </p:txBody>
      </p:sp>
      <p:pic>
        <p:nvPicPr>
          <p:cNvPr id="560" name="Google Shape;560;g16b2962455e_0_2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939" y="4195481"/>
            <a:ext cx="7393781" cy="2087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g16b2962455e_0_2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1750" y="308825"/>
            <a:ext cx="457200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g16b2962455e_0_2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01788" y="2571750"/>
            <a:ext cx="3057525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6b2962455e_0_30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Current Status</a:t>
            </a:r>
            <a:endParaRPr/>
          </a:p>
        </p:txBody>
      </p:sp>
      <p:sp>
        <p:nvSpPr>
          <p:cNvPr id="568" name="Google Shape;568;g16b2962455e_0_30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b="1"/>
              <a:t>Available through major distribution channels:</a:t>
            </a:r>
            <a:endParaRPr/>
          </a:p>
          <a:p>
            <a:pPr marL="685800" lvl="1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b="1"/>
              <a:t>pip package</a:t>
            </a:r>
            <a:endParaRPr/>
          </a:p>
          <a:p>
            <a:pPr marL="685800" lvl="1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b="1"/>
              <a:t>Docker images </a:t>
            </a:r>
            <a:r>
              <a:rPr lang="en-GB"/>
              <a:t>for various platforms</a:t>
            </a:r>
            <a:endParaRPr/>
          </a:p>
          <a:p>
            <a:pPr marL="685800" lvl="1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Support </a:t>
            </a:r>
            <a:r>
              <a:rPr lang="en-GB" b="1"/>
              <a:t>for Jetson TX-2, NX, AGX </a:t>
            </a:r>
            <a:r>
              <a:rPr lang="en-GB"/>
              <a:t>(pre-release)</a:t>
            </a:r>
            <a:endParaRPr/>
          </a:p>
          <a:p>
            <a:pPr marL="685800" lvl="1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b="1"/>
              <a:t>Github source </a:t>
            </a:r>
            <a:r>
              <a:rPr lang="en-GB"/>
              <a:t>distribution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b="1"/>
              <a:t>v.1.1</a:t>
            </a:r>
            <a:r>
              <a:rPr lang="en-GB"/>
              <a:t> also</a:t>
            </a:r>
            <a:r>
              <a:rPr lang="en-GB" b="1"/>
              <a:t> </a:t>
            </a:r>
            <a:r>
              <a:rPr lang="en-GB"/>
              <a:t>provides </a:t>
            </a:r>
            <a:r>
              <a:rPr lang="en-GB" b="1"/>
              <a:t>more flexible installation options </a:t>
            </a:r>
            <a:r>
              <a:rPr lang="en-GB"/>
              <a:t>(installing only parts of the toolkit)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89f8936375_0_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Active Perception</a:t>
            </a:r>
            <a:endParaRPr/>
          </a:p>
        </p:txBody>
      </p:sp>
      <p:sp>
        <p:nvSpPr>
          <p:cNvPr id="153" name="Google Shape;153;g289f8936375_0_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34327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GB"/>
              <a:t>It is worth noting that this process is </a:t>
            </a:r>
            <a:r>
              <a:rPr lang="en-GB" b="1"/>
              <a:t>very similar to the way humans and various animals interact and understand their environment</a:t>
            </a:r>
            <a:endParaRPr b="1"/>
          </a:p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GB"/>
              <a:t>For example, </a:t>
            </a:r>
            <a:r>
              <a:rPr lang="en-GB" b="1"/>
              <a:t>humans tend to look from different angles</a:t>
            </a:r>
            <a:r>
              <a:rPr lang="en-GB"/>
              <a:t> when trying to process complex visual stimuli, while many </a:t>
            </a:r>
            <a:r>
              <a:rPr lang="en-GB" b="1"/>
              <a:t>mammals have specialized muscles that rotate their ears toward the source of an audio signal</a:t>
            </a:r>
            <a:endParaRPr b="1"/>
          </a:p>
          <a:p>
            <a:pPr marL="457200" lvl="0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GB"/>
              <a:t>Despite this, most DL models currently do not employ active perception strategies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6b2962455e_0_30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Current Status</a:t>
            </a:r>
            <a:endParaRPr/>
          </a:p>
        </p:txBody>
      </p:sp>
      <p:sp>
        <p:nvSpPr>
          <p:cNvPr id="575" name="Google Shape;575;g16b2962455e_0_306"/>
          <p:cNvSpPr txBox="1">
            <a:spLocks noGrp="1"/>
          </p:cNvSpPr>
          <p:nvPr>
            <p:ph type="body" idx="1"/>
          </p:nvPr>
        </p:nvSpPr>
        <p:spPr>
          <a:xfrm>
            <a:off x="838200" y="179560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b="1"/>
              <a:t>Several tools already available</a:t>
            </a:r>
            <a:endParaRPr/>
          </a:p>
          <a:p>
            <a:pPr marL="228600" lvl="0" indent="-50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</p:txBody>
      </p:sp>
      <p:pic>
        <p:nvPicPr>
          <p:cNvPr id="576" name="Google Shape;576;g16b2962455e_0_306"/>
          <p:cNvPicPr preferRelativeResize="0"/>
          <p:nvPr/>
        </p:nvPicPr>
        <p:blipFill rotWithShape="1">
          <a:blip r:embed="rId3">
            <a:alphaModFix/>
          </a:blip>
          <a:srcRect b="37308"/>
          <a:stretch/>
        </p:blipFill>
        <p:spPr>
          <a:xfrm>
            <a:off x="1350575" y="2485888"/>
            <a:ext cx="4200480" cy="376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g16b2962455e_0_306"/>
          <p:cNvPicPr preferRelativeResize="0"/>
          <p:nvPr/>
        </p:nvPicPr>
        <p:blipFill rotWithShape="1">
          <a:blip r:embed="rId3">
            <a:alphaModFix/>
          </a:blip>
          <a:srcRect t="63313"/>
          <a:stretch/>
        </p:blipFill>
        <p:spPr>
          <a:xfrm>
            <a:off x="6954983" y="3040834"/>
            <a:ext cx="4503007" cy="2362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6b2962455e_0_3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Current Status</a:t>
            </a:r>
            <a:endParaRPr/>
          </a:p>
        </p:txBody>
      </p:sp>
      <p:sp>
        <p:nvSpPr>
          <p:cNvPr id="584" name="Google Shape;584;g16b2962455e_0_3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b="1"/>
              <a:t>Several tools already available</a:t>
            </a:r>
            <a:endParaRPr/>
          </a:p>
          <a:p>
            <a:pPr marL="228600" lvl="0" indent="-50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</p:txBody>
      </p:sp>
      <p:pic>
        <p:nvPicPr>
          <p:cNvPr id="585" name="Google Shape;585;g16b2962455e_0_314"/>
          <p:cNvPicPr preferRelativeResize="0"/>
          <p:nvPr/>
        </p:nvPicPr>
        <p:blipFill rotWithShape="1">
          <a:blip r:embed="rId3">
            <a:alphaModFix/>
          </a:blip>
          <a:srcRect b="52850"/>
          <a:stretch/>
        </p:blipFill>
        <p:spPr>
          <a:xfrm>
            <a:off x="563520" y="2902288"/>
            <a:ext cx="5596251" cy="283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g16b2962455e_0_314"/>
          <p:cNvPicPr preferRelativeResize="0"/>
          <p:nvPr/>
        </p:nvPicPr>
        <p:blipFill rotWithShape="1">
          <a:blip r:embed="rId3">
            <a:alphaModFix/>
          </a:blip>
          <a:srcRect t="48328"/>
          <a:stretch/>
        </p:blipFill>
        <p:spPr>
          <a:xfrm>
            <a:off x="6521800" y="2641600"/>
            <a:ext cx="5327272" cy="296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969a636794_0_2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Conclusions</a:t>
            </a:r>
            <a:endParaRPr/>
          </a:p>
        </p:txBody>
      </p:sp>
      <p:sp>
        <p:nvSpPr>
          <p:cNvPr id="592" name="Google Shape;592;g2969a636794_0_2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152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b="1"/>
              <a:t>Active Perception holds the credentials for unlocking next-gen DL-enabled robotic perception capabilities</a:t>
            </a:r>
            <a:endParaRPr b="1"/>
          </a:p>
          <a:p>
            <a:pPr marL="914400" lvl="1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GB" b="1"/>
              <a:t>Shift in training and deployment pipelines</a:t>
            </a:r>
            <a:endParaRPr b="1"/>
          </a:p>
          <a:p>
            <a:pPr marL="914400" lvl="1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GB" b="1"/>
              <a:t>Supervised learning </a:t>
            </a:r>
            <a:r>
              <a:rPr lang="en-GB"/>
              <a:t>approaches require solving proxy problems (might lead to suboptimal results), yet are </a:t>
            </a:r>
            <a:r>
              <a:rPr lang="en-GB" b="1"/>
              <a:t>easier to train</a:t>
            </a:r>
            <a:endParaRPr b="1"/>
          </a:p>
          <a:p>
            <a:pPr marL="914400" lvl="1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GB" b="1"/>
              <a:t>DRL</a:t>
            </a:r>
            <a:r>
              <a:rPr lang="en-GB"/>
              <a:t> can be directly used in active perception scenarios, yet more</a:t>
            </a:r>
            <a:r>
              <a:rPr lang="en-GB" b="1"/>
              <a:t> difficult to train</a:t>
            </a:r>
            <a:endParaRPr b="1"/>
          </a:p>
          <a:p>
            <a:pPr marL="914400" lvl="1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GB" b="1"/>
              <a:t>On-board deployed</a:t>
            </a:r>
            <a:r>
              <a:rPr lang="en-GB"/>
              <a:t> is almost always required, leading to the need for </a:t>
            </a:r>
            <a:r>
              <a:rPr lang="en-GB" b="1"/>
              <a:t>lightweight DL models</a:t>
            </a:r>
            <a:endParaRPr b="1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16b2962455e_0_2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More Info / Contact </a:t>
            </a:r>
            <a:endParaRPr/>
          </a:p>
        </p:txBody>
      </p:sp>
      <p:sp>
        <p:nvSpPr>
          <p:cNvPr id="598" name="Google Shape;598;g16b2962455e_0_230"/>
          <p:cNvSpPr txBox="1"/>
          <p:nvPr/>
        </p:nvSpPr>
        <p:spPr>
          <a:xfrm>
            <a:off x="3116001" y="2431908"/>
            <a:ext cx="60960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 more about OpenDR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2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www.opendr.eu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2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github.com/opendr-eu/opendr</a:t>
            </a:r>
            <a:r>
              <a:rPr lang="en-GB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GB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Coordinator: </a:t>
            </a:r>
            <a:r>
              <a:rPr lang="en-GB" sz="2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Prof. Anastasios Tefas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GB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en-GB" sz="26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tefas@csd.auth.gr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557e579f64_0_224"/>
          <p:cNvSpPr txBox="1">
            <a:spLocks noGrp="1"/>
          </p:cNvSpPr>
          <p:nvPr>
            <p:ph type="title"/>
          </p:nvPr>
        </p:nvSpPr>
        <p:spPr>
          <a:xfrm>
            <a:off x="838200" y="2336180"/>
            <a:ext cx="10515600" cy="21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b="1"/>
              <a:t>Thank you!</a:t>
            </a:r>
            <a:br>
              <a:rPr lang="en-GB" b="1"/>
            </a:br>
            <a:r>
              <a:rPr lang="en-GB" b="1"/>
              <a:t>Questions?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89f8936375_0_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Active Perception</a:t>
            </a:r>
            <a:endParaRPr/>
          </a:p>
        </p:txBody>
      </p:sp>
      <p:sp>
        <p:nvSpPr>
          <p:cNvPr id="160" name="Google Shape;160;g289f8936375_0_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 b="1"/>
              <a:t>Can the recognition accuracy of DL models be improved by acquiring a more appropriate view, after manipulating the position of a robot inside the world?</a:t>
            </a:r>
            <a:endParaRPr b="1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For example, moving a robot closer to a human is expected to improve the confidence of the robot when recognizing a human, as well as reduce the recognition errors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8b59846b9e_0_4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Active Perception</a:t>
            </a:r>
            <a:endParaRPr/>
          </a:p>
        </p:txBody>
      </p:sp>
      <p:sp>
        <p:nvSpPr>
          <p:cNvPr id="167" name="Google Shape;167;g28b59846b9e_0_4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 b="1"/>
              <a:t>A significant part of the complexity in modern DL models might arise from their ability to perform view invariant inference.</a:t>
            </a:r>
            <a:endParaRPr b="1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/>
              <a:t>Can you read upside down?</a:t>
            </a:r>
            <a:endParaRPr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Significantly smaller models can be used when active perception approaches are employed, without reducing recognition accuracy</a:t>
            </a:r>
            <a:r>
              <a:rPr lang="en-GB"/>
              <a:t>.</a:t>
            </a: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8b59846b9e_0_4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/>
              <a:t>Active Perception</a:t>
            </a:r>
            <a:endParaRPr sz="4000" b="1"/>
          </a:p>
        </p:txBody>
      </p:sp>
      <p:pic>
        <p:nvPicPr>
          <p:cNvPr id="173" name="Google Shape;173;g28b59846b9e_0_4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33925"/>
            <a:ext cx="11887199" cy="444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3194</Words>
  <Application>Microsoft Office PowerPoint</Application>
  <PresentationFormat>Widescreen</PresentationFormat>
  <Paragraphs>363</Paragraphs>
  <Slides>64</Slides>
  <Notes>64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Calibri</vt:lpstr>
      <vt:lpstr>Arial</vt:lpstr>
      <vt:lpstr>Proxima Nova</vt:lpstr>
      <vt:lpstr>Office Theme</vt:lpstr>
      <vt:lpstr>Deep Learning for Active Robotic Perception</vt:lpstr>
      <vt:lpstr>Structure</vt:lpstr>
      <vt:lpstr>Deep Learning and Challenges</vt:lpstr>
      <vt:lpstr>Deep Learning and Challenges in Robotics</vt:lpstr>
      <vt:lpstr>Active Perception</vt:lpstr>
      <vt:lpstr>Active Perception</vt:lpstr>
      <vt:lpstr>Active Perception</vt:lpstr>
      <vt:lpstr>Active Perception</vt:lpstr>
      <vt:lpstr>Active Perception</vt:lpstr>
      <vt:lpstr>Active Perception</vt:lpstr>
      <vt:lpstr>Active Perception for Embedding-based Face Recognition </vt:lpstr>
      <vt:lpstr>Active Perception for Embedding-based Face Recognition </vt:lpstr>
      <vt:lpstr>Occlusion Removal using Active Perception</vt:lpstr>
      <vt:lpstr>Occlusion Removal using Active Perception</vt:lpstr>
      <vt:lpstr>Occlusion Removal using Active Perception</vt:lpstr>
      <vt:lpstr>Occlusion Removal using Active Perception</vt:lpstr>
      <vt:lpstr>Active Vision Control Policies for Face Recognition using Deep Reinforcement Learning </vt:lpstr>
      <vt:lpstr>Active Vision Control Policies for Face Recognition using Deep Reinforcement Learning </vt:lpstr>
      <vt:lpstr>Active Perception in Real Use Cases (Active)</vt:lpstr>
      <vt:lpstr>High-resolution Pose Estimation  </vt:lpstr>
      <vt:lpstr>Active Perception in Real Use Cases</vt:lpstr>
      <vt:lpstr>High-resolution Pose Estimation  </vt:lpstr>
      <vt:lpstr>High-resolution Pose Estimation  </vt:lpstr>
      <vt:lpstr>Trajectory-based Active Object Detection   </vt:lpstr>
      <vt:lpstr>Trajectory-based Active Object Detection   </vt:lpstr>
      <vt:lpstr>Trajectory-based Active Object Detection   </vt:lpstr>
      <vt:lpstr>Leveraging Deep Reinforcement Learning for Active Shooting Under Open-World Setting</vt:lpstr>
      <vt:lpstr>Visual Question Answering through Active Perception </vt:lpstr>
      <vt:lpstr>Visual Question Answering through Active Perception </vt:lpstr>
      <vt:lpstr>Visual Question Answering through Active Perception </vt:lpstr>
      <vt:lpstr>Pseudo-active Vision for Improving Deep Visual Perception</vt:lpstr>
      <vt:lpstr>Pseudo-active Vision for Improving Deep Visual Perception</vt:lpstr>
      <vt:lpstr>Active Perception and Continual Learning</vt:lpstr>
      <vt:lpstr>Active Perception and Continual Learning</vt:lpstr>
      <vt:lpstr>Active Perception in Real Use Cases</vt:lpstr>
      <vt:lpstr>Active Perception in Real Use Cases</vt:lpstr>
      <vt:lpstr>Lightweight Deep Learning</vt:lpstr>
      <vt:lpstr>Quadratic Mutual Information Regularization in Real-time Deep CNN Models</vt:lpstr>
      <vt:lpstr>Quadratic Mutual Information Regularization in Real-time Deep CNN Models</vt:lpstr>
      <vt:lpstr>Knowledge Distillation </vt:lpstr>
      <vt:lpstr>Online Self-Acquired Knowledge Distillation </vt:lpstr>
      <vt:lpstr>Heterogeneous Knowledge Distillation using Information Flow Modeling </vt:lpstr>
      <vt:lpstr>Heterogeneous Knowledge Distillation using Information Flow Modeling </vt:lpstr>
      <vt:lpstr>Knowledge Distillation using Unified Ensembles of Specialized Teachers </vt:lpstr>
      <vt:lpstr>Adaptive Inference Models for Classification</vt:lpstr>
      <vt:lpstr>Adaptive Inference Models for Metric Learning</vt:lpstr>
      <vt:lpstr>OpenDR toolkit</vt:lpstr>
      <vt:lpstr>Deep Learning and Challenges</vt:lpstr>
      <vt:lpstr>Deep Learning and Challenges in Robotics</vt:lpstr>
      <vt:lpstr>OpenDR Main Objective</vt:lpstr>
      <vt:lpstr>OpenDR Ecosystem and Development</vt:lpstr>
      <vt:lpstr>OpenDR Active Perception Specifications</vt:lpstr>
      <vt:lpstr>OpenDR Use Cases</vt:lpstr>
      <vt:lpstr>OpenDR Use Cases</vt:lpstr>
      <vt:lpstr>OpenDR Use Cases</vt:lpstr>
      <vt:lpstr>OpenDR at a glance</vt:lpstr>
      <vt:lpstr>PowerPoint Presentation</vt:lpstr>
      <vt:lpstr>Current Status</vt:lpstr>
      <vt:lpstr>Current Status</vt:lpstr>
      <vt:lpstr>Current Status</vt:lpstr>
      <vt:lpstr>Current Status</vt:lpstr>
      <vt:lpstr>Conclusions</vt:lpstr>
      <vt:lpstr>More Info / Contact </vt:lpstr>
      <vt:lpstr>Thank you!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for Active Robotic Perception</dc:title>
  <dc:creator>Nikolaos Passalis</dc:creator>
  <cp:lastModifiedBy>Nikolaos Passalis</cp:lastModifiedBy>
  <cp:revision>4</cp:revision>
  <dcterms:created xsi:type="dcterms:W3CDTF">2021-03-14T16:34:54Z</dcterms:created>
  <dcterms:modified xsi:type="dcterms:W3CDTF">2023-11-03T13:12:47Z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0x01010076BF4098A87E674098FCB0E19B281102</vt:lpwstr>
  </property>
</Properties>
</file>