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72" r:id="rId6"/>
    <p:sldMasterId id="2147483686" r:id="rId7"/>
  </p:sldMasterIdLst>
  <p:notesMasterIdLst>
    <p:notesMasterId r:id="rId39"/>
  </p:notesMasterIdLst>
  <p:handoutMasterIdLst>
    <p:handoutMasterId r:id="rId40"/>
  </p:handoutMasterIdLst>
  <p:sldIdLst>
    <p:sldId id="363" r:id="rId8"/>
    <p:sldId id="644" r:id="rId9"/>
    <p:sldId id="645" r:id="rId10"/>
    <p:sldId id="646" r:id="rId11"/>
    <p:sldId id="647" r:id="rId12"/>
    <p:sldId id="648" r:id="rId13"/>
    <p:sldId id="649" r:id="rId14"/>
    <p:sldId id="650" r:id="rId15"/>
    <p:sldId id="651" r:id="rId16"/>
    <p:sldId id="652" r:id="rId17"/>
    <p:sldId id="653" r:id="rId18"/>
    <p:sldId id="654" r:id="rId19"/>
    <p:sldId id="444" r:id="rId20"/>
    <p:sldId id="475" r:id="rId21"/>
    <p:sldId id="664" r:id="rId22"/>
    <p:sldId id="500" r:id="rId23"/>
    <p:sldId id="479" r:id="rId24"/>
    <p:sldId id="491" r:id="rId25"/>
    <p:sldId id="665" r:id="rId26"/>
    <p:sldId id="655" r:id="rId27"/>
    <p:sldId id="656" r:id="rId28"/>
    <p:sldId id="669" r:id="rId29"/>
    <p:sldId id="658" r:id="rId30"/>
    <p:sldId id="667" r:id="rId31"/>
    <p:sldId id="671" r:id="rId32"/>
    <p:sldId id="659" r:id="rId33"/>
    <p:sldId id="666" r:id="rId34"/>
    <p:sldId id="657" r:id="rId35"/>
    <p:sldId id="670" r:id="rId36"/>
    <p:sldId id="660" r:id="rId37"/>
    <p:sldId id="474" r:id="rId38"/>
  </p:sldIdLst>
  <p:sldSz cx="16257588" cy="9144000"/>
  <p:notesSz cx="6805613" cy="9944100"/>
  <p:defaultTextStyle>
    <a:defPPr>
      <a:defRPr lang="nl-NL"/>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79" userDrawn="1">
          <p15:clr>
            <a:srgbClr val="A4A3A4"/>
          </p15:clr>
        </p15:guide>
        <p15:guide id="2" pos="471" userDrawn="1">
          <p15:clr>
            <a:srgbClr val="A4A3A4"/>
          </p15:clr>
        </p15:guide>
        <p15:guide id="3" orient="horz" pos="4680" userDrawn="1">
          <p15:clr>
            <a:srgbClr val="A4A3A4"/>
          </p15:clr>
        </p15:guide>
        <p15:guide id="4" pos="4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008C"/>
    <a:srgbClr val="52B6E7"/>
    <a:srgbClr val="0079BD"/>
    <a:srgbClr val="E71C21"/>
    <a:srgbClr val="21AE4A"/>
    <a:srgbClr val="F4F4F4"/>
    <a:srgbClr val="231F20"/>
    <a:srgbClr val="D0A273"/>
    <a:srgbClr val="E3BD91"/>
    <a:srgbClr val="E8E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5" autoAdjust="0"/>
    <p:restoredTop sz="70890" autoAdjust="0"/>
  </p:normalViewPr>
  <p:slideViewPr>
    <p:cSldViewPr snapToGrid="0" showGuides="1">
      <p:cViewPr varScale="1">
        <p:scale>
          <a:sx n="66" d="100"/>
          <a:sy n="66" d="100"/>
        </p:scale>
        <p:origin x="728" y="184"/>
      </p:cViewPr>
      <p:guideLst>
        <p:guide orient="horz" pos="5579"/>
        <p:guide pos="471"/>
        <p:guide orient="horz" pos="4680"/>
        <p:guide pos="480"/>
      </p:guideLst>
    </p:cSldViewPr>
  </p:slideViewPr>
  <p:outlineViewPr>
    <p:cViewPr>
      <p:scale>
        <a:sx n="33" d="100"/>
        <a:sy n="33" d="100"/>
      </p:scale>
      <p:origin x="0" y="0"/>
    </p:cViewPr>
  </p:outlineViewPr>
  <p:notesTextViewPr>
    <p:cViewPr>
      <p:scale>
        <a:sx n="3" d="2"/>
        <a:sy n="3" d="2"/>
      </p:scale>
      <p:origin x="0" y="-856"/>
    </p:cViewPr>
  </p:notesTextViewPr>
  <p:sorterViewPr>
    <p:cViewPr varScale="1">
      <p:scale>
        <a:sx n="1" d="1"/>
        <a:sy n="1" d="1"/>
      </p:scale>
      <p:origin x="0" y="-21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9507"/>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55333" y="1"/>
            <a:ext cx="2949099" cy="499507"/>
          </a:xfrm>
          <a:prstGeom prst="rect">
            <a:avLst/>
          </a:prstGeom>
        </p:spPr>
        <p:txBody>
          <a:bodyPr vert="horz" lIns="91440" tIns="45720" rIns="91440" bIns="45720" rtlCol="0"/>
          <a:lstStyle>
            <a:lvl1pPr algn="r">
              <a:defRPr sz="1200"/>
            </a:lvl1pPr>
          </a:lstStyle>
          <a:p>
            <a:fld id="{8C907C17-09C9-4C06-82AC-772C61312526}" type="datetimeFigureOut">
              <a:rPr lang="nl-NL" smtClean="0"/>
              <a:t>19-05-2026</a:t>
            </a:fld>
            <a:endParaRPr lang="nl-NL"/>
          </a:p>
        </p:txBody>
      </p:sp>
      <p:sp>
        <p:nvSpPr>
          <p:cNvPr id="4" name="Footer Placeholder 3"/>
          <p:cNvSpPr>
            <a:spLocks noGrp="1"/>
          </p:cNvSpPr>
          <p:nvPr>
            <p:ph type="ftr" sz="quarter" idx="2"/>
          </p:nvPr>
        </p:nvSpPr>
        <p:spPr>
          <a:xfrm>
            <a:off x="0" y="9444595"/>
            <a:ext cx="2949099" cy="499506"/>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55333" y="9444595"/>
            <a:ext cx="2949099" cy="499506"/>
          </a:xfrm>
          <a:prstGeom prst="rect">
            <a:avLst/>
          </a:prstGeom>
        </p:spPr>
        <p:txBody>
          <a:bodyPr vert="horz" lIns="91440" tIns="45720" rIns="91440" bIns="45720" rtlCol="0" anchor="b"/>
          <a:lstStyle>
            <a:lvl1pPr algn="r">
              <a:defRPr sz="1200"/>
            </a:lvl1pPr>
          </a:lstStyle>
          <a:p>
            <a:fld id="{F2046411-B613-40A1-8295-8D1711615938}" type="slidenum">
              <a:rPr lang="nl-NL" smtClean="0"/>
              <a:t>‹#›</a:t>
            </a:fld>
            <a:endParaRPr lang="nl-NL"/>
          </a:p>
        </p:txBody>
      </p:sp>
    </p:spTree>
    <p:extLst>
      <p:ext uri="{BB962C8B-B14F-4D97-AF65-F5344CB8AC3E}">
        <p14:creationId xmlns:p14="http://schemas.microsoft.com/office/powerpoint/2010/main" val="2568852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5333" y="0"/>
            <a:ext cx="2949099" cy="497205"/>
          </a:xfrm>
          <a:prstGeom prst="rect">
            <a:avLst/>
          </a:prstGeom>
        </p:spPr>
        <p:txBody>
          <a:bodyPr vert="horz" lIns="91440" tIns="45720" rIns="91440" bIns="45720" rtlCol="0"/>
          <a:lstStyle>
            <a:lvl1pPr algn="r">
              <a:defRPr sz="1200"/>
            </a:lvl1pPr>
          </a:lstStyle>
          <a:p>
            <a:fld id="{98EC3191-6BC3-4197-B744-AC7EDFFC6078}" type="datetimeFigureOut">
              <a:rPr lang="nl-NL" smtClean="0"/>
              <a:t>19-05-2026</a:t>
            </a:fld>
            <a:endParaRPr lang="nl-NL"/>
          </a:p>
        </p:txBody>
      </p:sp>
      <p:sp>
        <p:nvSpPr>
          <p:cNvPr id="4" name="Tijdelijke aanduiding voor dia-afbeelding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4594"/>
            <a:ext cx="2949099" cy="49720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5333" y="9444594"/>
            <a:ext cx="2949099" cy="497205"/>
          </a:xfrm>
          <a:prstGeom prst="rect">
            <a:avLst/>
          </a:prstGeom>
        </p:spPr>
        <p:txBody>
          <a:bodyPr vert="horz" lIns="91440" tIns="45720" rIns="91440" bIns="45720" rtlCol="0" anchor="b"/>
          <a:lstStyle>
            <a:lvl1pPr algn="r">
              <a:defRPr sz="1200"/>
            </a:lvl1pPr>
          </a:lstStyle>
          <a:p>
            <a:fld id="{8AB7A2E1-0EF5-4F6C-A697-A12883C24FF3}" type="slidenum">
              <a:rPr lang="nl-NL" smtClean="0"/>
              <a:t>‹#›</a:t>
            </a:fld>
            <a:endParaRPr lang="nl-NL"/>
          </a:p>
        </p:txBody>
      </p:sp>
    </p:spTree>
    <p:extLst>
      <p:ext uri="{BB962C8B-B14F-4D97-AF65-F5344CB8AC3E}">
        <p14:creationId xmlns:p14="http://schemas.microsoft.com/office/powerpoint/2010/main" val="174637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200" kern="1200" dirty="0">
                <a:solidFill>
                  <a:schemeClr val="tx1"/>
                </a:solidFill>
                <a:effectLst/>
                <a:latin typeface="+mn-lt"/>
                <a:ea typeface="+mn-ea"/>
                <a:cs typeface="+mn-cs"/>
              </a:rPr>
              <a:t>Good morning everyone, and thank you for being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NL" sz="1200" kern="1200" dirty="0">
                <a:solidFill>
                  <a:schemeClr val="tx1"/>
                </a:solidFill>
                <a:effectLst/>
                <a:latin typeface="+mn-lt"/>
                <a:ea typeface="+mn-ea"/>
                <a:cs typeface="+mn-cs"/>
              </a:rPr>
              <a:t>Intro about me + thankfull for being here</a:t>
            </a:r>
          </a:p>
          <a:p>
            <a:r>
              <a:rPr lang="en-US" dirty="0"/>
              <a:t>Today I'll take you along my journey in the field. And hopefully share some useful insights with you. I'll mainly talk about engagement to digital health interventions. But also note that engagement is just the example that I have done most research. The broader idea is that I think we need to expand our perspective a bit.</a:t>
            </a:r>
          </a:p>
        </p:txBody>
      </p:sp>
      <p:sp>
        <p:nvSpPr>
          <p:cNvPr id="4" name="Slide Number Placeholder 3"/>
          <p:cNvSpPr>
            <a:spLocks noGrp="1"/>
          </p:cNvSpPr>
          <p:nvPr>
            <p:ph type="sldNum" sz="quarter" idx="10"/>
          </p:nvPr>
        </p:nvSpPr>
        <p:spPr/>
        <p:txBody>
          <a:bodyPr/>
          <a:lstStyle/>
          <a:p>
            <a:fld id="{8AB7A2E1-0EF5-4F6C-A697-A12883C24FF3}" type="slidenum">
              <a:rPr lang="nl-NL" smtClean="0"/>
              <a:t>1</a:t>
            </a:fld>
            <a:endParaRPr lang="nl-NL"/>
          </a:p>
        </p:txBody>
      </p:sp>
    </p:spTree>
    <p:extLst>
      <p:ext uri="{BB962C8B-B14F-4D97-AF65-F5344CB8AC3E}">
        <p14:creationId xmlns:p14="http://schemas.microsoft.com/office/powerpoint/2010/main" val="1895450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C2E5F-05B4-3D02-E85B-C5AE95E66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17401-04FD-7756-4E99-0E5E4A8C8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1391C-A362-1EEE-2320-5340115DB75B}"/>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In my early work, I focused on adherence.</a:t>
            </a:r>
          </a:p>
          <a:p>
            <a:r>
              <a:rPr lang="en-NL" sz="1200" kern="1200" dirty="0">
                <a:solidFill>
                  <a:schemeClr val="tx1"/>
                </a:solidFill>
                <a:effectLst/>
                <a:latin typeface="+mn-lt"/>
                <a:ea typeface="+mn-ea"/>
                <a:cs typeface="+mn-cs"/>
              </a:rPr>
              <a:t>At the time, this made complete sense.</a:t>
            </a:r>
          </a:p>
          <a:p>
            <a:r>
              <a:rPr lang="en-NL" sz="1200" kern="1200" dirty="0">
                <a:solidFill>
                  <a:schemeClr val="tx1"/>
                </a:solidFill>
                <a:effectLst/>
                <a:latin typeface="+mn-lt"/>
                <a:ea typeface="+mn-ea"/>
                <a:cs typeface="+mn-cs"/>
              </a:rPr>
              <a:t>Digital interventions had a major problem:</a:t>
            </a:r>
          </a:p>
          <a:p>
            <a:r>
              <a:rPr lang="en-NL" sz="1200" kern="1200" dirty="0">
                <a:solidFill>
                  <a:schemeClr val="tx1"/>
                </a:solidFill>
                <a:effectLst/>
                <a:latin typeface="+mn-lt"/>
                <a:ea typeface="+mn-ea"/>
                <a:cs typeface="+mn-cs"/>
              </a:rPr>
              <a:t>People stopped using them.</a:t>
            </a:r>
          </a:p>
          <a:p>
            <a:r>
              <a:rPr lang="en-NL" sz="1200" kern="1200" dirty="0">
                <a:solidFill>
                  <a:schemeClr val="tx1"/>
                </a:solidFill>
                <a:effectLst/>
                <a:latin typeface="+mn-lt"/>
                <a:ea typeface="+mn-ea"/>
                <a:cs typeface="+mn-cs"/>
              </a:rPr>
              <a:t>So the key question became:</a:t>
            </a:r>
          </a:p>
          <a:p>
            <a:r>
              <a:rPr lang="en-NL" sz="1200" kern="1200" dirty="0">
                <a:solidFill>
                  <a:schemeClr val="tx1"/>
                </a:solidFill>
                <a:effectLst/>
                <a:latin typeface="+mn-lt"/>
                <a:ea typeface="+mn-ea"/>
                <a:cs typeface="+mn-cs"/>
              </a:rPr>
              <a:t>How much do people use the intervention?</a:t>
            </a:r>
          </a:p>
          <a:p>
            <a:r>
              <a:rPr lang="en-NL" sz="1200" kern="1200" dirty="0">
                <a:solidFill>
                  <a:schemeClr val="tx1"/>
                </a:solidFill>
                <a:effectLst/>
                <a:latin typeface="+mn-lt"/>
                <a:ea typeface="+mn-ea"/>
                <a:cs typeface="+mn-cs"/>
              </a:rPr>
              <a:t>And how can we design interventions better to make sure people use them more.</a:t>
            </a:r>
          </a:p>
          <a:p>
            <a:r>
              <a:rPr lang="en-NL" sz="1200" kern="1200" dirty="0">
                <a:solidFill>
                  <a:schemeClr val="tx1"/>
                </a:solidFill>
                <a:effectLst/>
                <a:latin typeface="+mn-lt"/>
                <a:ea typeface="+mn-ea"/>
                <a:cs typeface="+mn-cs"/>
              </a:rPr>
              <a:t>And adherence became one of the dominant concepts in the field.</a:t>
            </a:r>
          </a:p>
        </p:txBody>
      </p:sp>
      <p:sp>
        <p:nvSpPr>
          <p:cNvPr id="4" name="Slide Number Placeholder 3">
            <a:extLst>
              <a:ext uri="{FF2B5EF4-FFF2-40B4-BE49-F238E27FC236}">
                <a16:creationId xmlns:a16="http://schemas.microsoft.com/office/drawing/2014/main" id="{31B36027-88DB-8673-601B-44EAC8707AE8}"/>
              </a:ext>
            </a:extLst>
          </p:cNvPr>
          <p:cNvSpPr>
            <a:spLocks noGrp="1"/>
          </p:cNvSpPr>
          <p:nvPr>
            <p:ph type="sldNum" sz="quarter" idx="10"/>
          </p:nvPr>
        </p:nvSpPr>
        <p:spPr/>
        <p:txBody>
          <a:bodyPr/>
          <a:lstStyle/>
          <a:p>
            <a:fld id="{8AB7A2E1-0EF5-4F6C-A697-A12883C24FF3}" type="slidenum">
              <a:rPr lang="nl-NL" smtClean="0"/>
              <a:t>10</a:t>
            </a:fld>
            <a:endParaRPr lang="nl-NL"/>
          </a:p>
        </p:txBody>
      </p:sp>
    </p:spTree>
    <p:extLst>
      <p:ext uri="{BB962C8B-B14F-4D97-AF65-F5344CB8AC3E}">
        <p14:creationId xmlns:p14="http://schemas.microsoft.com/office/powerpoint/2010/main" val="147256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F1000-23CE-8558-F378-B03625A80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B0D69-8705-CEDD-AFB9-D6B3F25C0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ECA285-93D3-C057-DC1A-CDF85208E11C}"/>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And importantly — this work was valuable. One of the studies I did during my PhD showed that:..</a:t>
            </a:r>
          </a:p>
          <a:p>
            <a:r>
              <a:rPr lang="en-NL" sz="1200" kern="1200" dirty="0">
                <a:solidFill>
                  <a:schemeClr val="tx1"/>
                </a:solidFill>
                <a:effectLst/>
                <a:latin typeface="+mn-lt"/>
                <a:ea typeface="+mn-ea"/>
                <a:cs typeface="+mn-cs"/>
              </a:rPr>
              <a:t>And it really showed that the intervention and technology mattered. This was quite new in the field. It was less multi-disciplinary then and people often assumed that it was just about the content. The tech was just the medium that deliverd the content, nothing more. But we showed that this wasn't the case.</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We learned that:</a:t>
            </a:r>
          </a:p>
          <a:p>
            <a:pPr lvl="0"/>
            <a:r>
              <a:rPr lang="en-NL" sz="1200" kern="1200" dirty="0">
                <a:solidFill>
                  <a:schemeClr val="tx1"/>
                </a:solidFill>
                <a:effectLst/>
                <a:latin typeface="+mn-lt"/>
                <a:ea typeface="+mn-ea"/>
                <a:cs typeface="+mn-cs"/>
              </a:rPr>
              <a:t>support matters</a:t>
            </a:r>
          </a:p>
          <a:p>
            <a:pPr lvl="0"/>
            <a:r>
              <a:rPr lang="en-NL" sz="1200" kern="1200" dirty="0">
                <a:solidFill>
                  <a:schemeClr val="tx1"/>
                </a:solidFill>
                <a:effectLst/>
                <a:latin typeface="+mn-lt"/>
                <a:ea typeface="+mn-ea"/>
                <a:cs typeface="+mn-cs"/>
              </a:rPr>
              <a:t>reminders matter</a:t>
            </a:r>
          </a:p>
          <a:p>
            <a:pPr lvl="0"/>
            <a:r>
              <a:rPr lang="en-NL" sz="1200" kern="1200" dirty="0">
                <a:solidFill>
                  <a:schemeClr val="tx1"/>
                </a:solidFill>
                <a:effectLst/>
                <a:latin typeface="+mn-lt"/>
                <a:ea typeface="+mn-ea"/>
                <a:cs typeface="+mn-cs"/>
              </a:rPr>
              <a:t>persuasive technology matters</a:t>
            </a:r>
          </a:p>
          <a:p>
            <a:r>
              <a:rPr lang="en-NL" sz="1200" kern="1200" dirty="0">
                <a:solidFill>
                  <a:schemeClr val="tx1"/>
                </a:solidFill>
                <a:effectLst/>
                <a:latin typeface="+mn-lt"/>
                <a:ea typeface="+mn-ea"/>
                <a:cs typeface="+mn-cs"/>
              </a:rPr>
              <a:t>Some technologies clearly helped people continue using interventions.</a:t>
            </a:r>
          </a:p>
          <a:p>
            <a:r>
              <a:rPr lang="en-NL" sz="1200" kern="1200" dirty="0">
                <a:solidFill>
                  <a:schemeClr val="tx1"/>
                </a:solidFill>
                <a:effectLst/>
                <a:latin typeface="+mn-lt"/>
                <a:ea typeface="+mn-ea"/>
                <a:cs typeface="+mn-cs"/>
              </a:rPr>
              <a:t>This was an important step for the field.</a:t>
            </a:r>
          </a:p>
        </p:txBody>
      </p:sp>
      <p:sp>
        <p:nvSpPr>
          <p:cNvPr id="4" name="Slide Number Placeholder 3">
            <a:extLst>
              <a:ext uri="{FF2B5EF4-FFF2-40B4-BE49-F238E27FC236}">
                <a16:creationId xmlns:a16="http://schemas.microsoft.com/office/drawing/2014/main" id="{5ABA5854-1C64-DA93-6A7D-507A0B3E3380}"/>
              </a:ext>
            </a:extLst>
          </p:cNvPr>
          <p:cNvSpPr>
            <a:spLocks noGrp="1"/>
          </p:cNvSpPr>
          <p:nvPr>
            <p:ph type="sldNum" sz="quarter" idx="10"/>
          </p:nvPr>
        </p:nvSpPr>
        <p:spPr/>
        <p:txBody>
          <a:bodyPr/>
          <a:lstStyle/>
          <a:p>
            <a:fld id="{8AB7A2E1-0EF5-4F6C-A697-A12883C24FF3}" type="slidenum">
              <a:rPr lang="nl-NL" smtClean="0"/>
              <a:t>11</a:t>
            </a:fld>
            <a:endParaRPr lang="nl-NL"/>
          </a:p>
        </p:txBody>
      </p:sp>
    </p:spTree>
    <p:extLst>
      <p:ext uri="{BB962C8B-B14F-4D97-AF65-F5344CB8AC3E}">
        <p14:creationId xmlns:p14="http://schemas.microsoft.com/office/powerpoint/2010/main" val="192362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172B2-A27F-3F9F-AC69-18ECF29D2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6F165-52A8-CC2A-C2D6-E1DB36CC4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8CA4A-E686-BA0B-502F-A29E9FAEF792}"/>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But gradually, cracks started to appear as I and others did more studies on adherence.</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Because adherence was not consistently related to outcomes.</a:t>
            </a:r>
          </a:p>
          <a:p>
            <a:r>
              <a:rPr lang="en-NL" sz="1200" kern="1200" dirty="0">
                <a:solidFill>
                  <a:schemeClr val="tx1"/>
                </a:solidFill>
                <a:effectLst/>
                <a:latin typeface="+mn-lt"/>
                <a:ea typeface="+mn-ea"/>
                <a:cs typeface="+mn-cs"/>
              </a:rPr>
              <a:t>Some people improved with little use.</a:t>
            </a:r>
          </a:p>
          <a:p>
            <a:r>
              <a:rPr lang="en-NL" sz="1200" kern="1200" dirty="0">
                <a:solidFill>
                  <a:schemeClr val="tx1"/>
                </a:solidFill>
                <a:effectLst/>
                <a:latin typeface="+mn-lt"/>
                <a:ea typeface="+mn-ea"/>
                <a:cs typeface="+mn-cs"/>
              </a:rPr>
              <a:t>Others used the intervention extensively without improving much.</a:t>
            </a:r>
          </a:p>
          <a:p>
            <a:r>
              <a:rPr lang="en-NL" sz="1200" kern="1200" dirty="0">
                <a:solidFill>
                  <a:schemeClr val="tx1"/>
                </a:solidFill>
                <a:effectLst/>
                <a:latin typeface="+mn-lt"/>
                <a:ea typeface="+mn-ea"/>
                <a:cs typeface="+mn-cs"/>
              </a:rPr>
              <a:t>And some design features that seemed persuasive did not reliably predict outcomes. or adherence. And if they did, impact was limited.</a:t>
            </a:r>
          </a:p>
          <a:p>
            <a:r>
              <a:rPr lang="en-NL" sz="1200" kern="1200" dirty="0">
                <a:solidFill>
                  <a:schemeClr val="tx1"/>
                </a:solidFill>
                <a:effectLst/>
                <a:latin typeface="+mn-lt"/>
                <a:ea typeface="+mn-ea"/>
                <a:cs typeface="+mn-cs"/>
              </a:rPr>
              <a:t>So we started realizing:</a:t>
            </a:r>
          </a:p>
          <a:p>
            <a:r>
              <a:rPr lang="en-NL" sz="1200" kern="1200" dirty="0">
                <a:solidFill>
                  <a:schemeClr val="tx1"/>
                </a:solidFill>
                <a:effectLst/>
                <a:latin typeface="+mn-lt"/>
                <a:ea typeface="+mn-ea"/>
                <a:cs typeface="+mn-cs"/>
              </a:rPr>
              <a:t>usage alone was too narrow.</a:t>
            </a:r>
          </a:p>
          <a:p>
            <a:r>
              <a:rPr lang="en-NL" sz="1200" kern="1200" dirty="0">
                <a:solidFill>
                  <a:schemeClr val="tx1"/>
                </a:solidFill>
                <a:effectLst/>
                <a:latin typeface="+mn-lt"/>
                <a:ea typeface="+mn-ea"/>
                <a:cs typeface="+mn-cs"/>
              </a:rPr>
              <a:t>We were measuring behavior…</a:t>
            </a:r>
          </a:p>
          <a:p>
            <a:r>
              <a:rPr lang="en-NL" sz="1200" kern="1200" dirty="0">
                <a:solidFill>
                  <a:schemeClr val="tx1"/>
                </a:solidFill>
                <a:effectLst/>
                <a:latin typeface="+mn-lt"/>
                <a:ea typeface="+mn-ea"/>
                <a:cs typeface="+mn-cs"/>
              </a:rPr>
              <a:t>…but not necessarily meaningful engagement.</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This is the first major conceptual shift. And it took quite long to realize this: first we tried to make 'adherence' better; not just more usage = better, but much more personalized types of usage. But this didn't solve the issues. We needed to think in other ways.</a:t>
            </a:r>
          </a:p>
        </p:txBody>
      </p:sp>
      <p:sp>
        <p:nvSpPr>
          <p:cNvPr id="4" name="Slide Number Placeholder 3">
            <a:extLst>
              <a:ext uri="{FF2B5EF4-FFF2-40B4-BE49-F238E27FC236}">
                <a16:creationId xmlns:a16="http://schemas.microsoft.com/office/drawing/2014/main" id="{D2F7F756-52FA-76D2-BB4D-6F3F44F61E2B}"/>
              </a:ext>
            </a:extLst>
          </p:cNvPr>
          <p:cNvSpPr>
            <a:spLocks noGrp="1"/>
          </p:cNvSpPr>
          <p:nvPr>
            <p:ph type="sldNum" sz="quarter" idx="10"/>
          </p:nvPr>
        </p:nvSpPr>
        <p:spPr/>
        <p:txBody>
          <a:bodyPr/>
          <a:lstStyle/>
          <a:p>
            <a:fld id="{8AB7A2E1-0EF5-4F6C-A697-A12883C24FF3}" type="slidenum">
              <a:rPr lang="nl-NL" smtClean="0"/>
              <a:t>12</a:t>
            </a:fld>
            <a:endParaRPr lang="nl-NL"/>
          </a:p>
        </p:txBody>
      </p:sp>
    </p:spTree>
    <p:extLst>
      <p:ext uri="{BB962C8B-B14F-4D97-AF65-F5344CB8AC3E}">
        <p14:creationId xmlns:p14="http://schemas.microsoft.com/office/powerpoint/2010/main" val="1934587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in some other studies, I did find some very interesting things..</a:t>
            </a:r>
          </a:p>
          <a:p>
            <a:endParaRPr lang="en-US" dirty="0"/>
          </a:p>
          <a:p>
            <a:endParaRPr lang="en-US" dirty="0"/>
          </a:p>
        </p:txBody>
      </p:sp>
      <p:sp>
        <p:nvSpPr>
          <p:cNvPr id="4" name="Slide Number Placeholder 3"/>
          <p:cNvSpPr>
            <a:spLocks noGrp="1"/>
          </p:cNvSpPr>
          <p:nvPr>
            <p:ph type="sldNum" sz="quarter" idx="10"/>
          </p:nvPr>
        </p:nvSpPr>
        <p:spPr/>
        <p:txBody>
          <a:bodyPr/>
          <a:lstStyle/>
          <a:p>
            <a:fld id="{8AB7A2E1-0EF5-4F6C-A697-A12883C24FF3}" type="slidenum">
              <a:rPr lang="nl-NL" smtClean="0"/>
              <a:t>13</a:t>
            </a:fld>
            <a:endParaRPr lang="nl-NL"/>
          </a:p>
        </p:txBody>
      </p:sp>
    </p:spTree>
    <p:extLst>
      <p:ext uri="{BB962C8B-B14F-4D97-AF65-F5344CB8AC3E}">
        <p14:creationId xmlns:p14="http://schemas.microsoft.com/office/powerpoint/2010/main" val="1419885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sz="1200" kern="1200" dirty="0">
                <a:solidFill>
                  <a:schemeClr val="tx1"/>
                </a:solidFill>
                <a:effectLst/>
                <a:latin typeface="+mn-lt"/>
                <a:ea typeface="+mn-ea"/>
                <a:cs typeface="+mn-cs"/>
              </a:rPr>
              <a:t>Engagement looked like an important part of the answer.</a:t>
            </a:r>
          </a:p>
          <a:p>
            <a:r>
              <a:rPr lang="en-NL" sz="1200" kern="1200" dirty="0">
                <a:solidFill>
                  <a:schemeClr val="tx1"/>
                </a:solidFill>
                <a:effectLst/>
                <a:latin typeface="+mn-lt"/>
                <a:ea typeface="+mn-ea"/>
                <a:cs typeface="+mn-cs"/>
              </a:rPr>
              <a:t>Because engagement was broader than usage.</a:t>
            </a:r>
          </a:p>
          <a:p>
            <a:r>
              <a:rPr lang="en-NL" sz="1200" kern="1200" dirty="0">
                <a:solidFill>
                  <a:schemeClr val="tx1"/>
                </a:solidFill>
                <a:effectLst/>
                <a:latin typeface="+mn-lt"/>
                <a:ea typeface="+mn-ea"/>
                <a:cs typeface="+mn-cs"/>
              </a:rPr>
              <a:t>Not just:</a:t>
            </a:r>
          </a:p>
          <a:p>
            <a:pPr lvl="0"/>
            <a:r>
              <a:rPr lang="en-NL" sz="1200" kern="1200" dirty="0">
                <a:solidFill>
                  <a:schemeClr val="tx1"/>
                </a:solidFill>
                <a:effectLst/>
                <a:latin typeface="+mn-lt"/>
                <a:ea typeface="+mn-ea"/>
                <a:cs typeface="+mn-cs"/>
              </a:rPr>
              <a:t>how often someone logged in</a:t>
            </a:r>
          </a:p>
          <a:p>
            <a:r>
              <a:rPr lang="en-NL" sz="1200" kern="1200" dirty="0">
                <a:solidFill>
                  <a:schemeClr val="tx1"/>
                </a:solidFill>
                <a:effectLst/>
                <a:latin typeface="+mn-lt"/>
                <a:ea typeface="+mn-ea"/>
                <a:cs typeface="+mn-cs"/>
              </a:rPr>
              <a:t>But also:</a:t>
            </a:r>
          </a:p>
          <a:p>
            <a:pPr lvl="0"/>
            <a:r>
              <a:rPr lang="en-NL" sz="1200" kern="1200" dirty="0">
                <a:solidFill>
                  <a:schemeClr val="tx1"/>
                </a:solidFill>
                <a:effectLst/>
                <a:latin typeface="+mn-lt"/>
                <a:ea typeface="+mn-ea"/>
                <a:cs typeface="+mn-cs"/>
              </a:rPr>
              <a:t>attention</a:t>
            </a:r>
          </a:p>
          <a:p>
            <a:pPr lvl="0"/>
            <a:r>
              <a:rPr lang="en-NL" sz="1200" kern="1200" dirty="0">
                <a:solidFill>
                  <a:schemeClr val="tx1"/>
                </a:solidFill>
                <a:effectLst/>
                <a:latin typeface="+mn-lt"/>
                <a:ea typeface="+mn-ea"/>
                <a:cs typeface="+mn-cs"/>
              </a:rPr>
              <a:t>motivation</a:t>
            </a:r>
          </a:p>
          <a:p>
            <a:pPr lvl="0"/>
            <a:r>
              <a:rPr lang="en-NL" sz="1200" kern="1200" dirty="0">
                <a:solidFill>
                  <a:schemeClr val="tx1"/>
                </a:solidFill>
                <a:effectLst/>
                <a:latin typeface="+mn-lt"/>
                <a:ea typeface="+mn-ea"/>
                <a:cs typeface="+mn-cs"/>
              </a:rPr>
              <a:t>emotional involvement</a:t>
            </a:r>
          </a:p>
          <a:p>
            <a:pPr lvl="0"/>
            <a:r>
              <a:rPr lang="en-NL" sz="1200" kern="1200" dirty="0">
                <a:solidFill>
                  <a:schemeClr val="tx1"/>
                </a:solidFill>
                <a:effectLst/>
                <a:latin typeface="+mn-lt"/>
                <a:ea typeface="+mn-ea"/>
                <a:cs typeface="+mn-cs"/>
              </a:rPr>
              <a:t>relevance</a:t>
            </a:r>
          </a:p>
          <a:p>
            <a:pPr lvl="0"/>
            <a:r>
              <a:rPr lang="en-NL" sz="1200" kern="1200" dirty="0">
                <a:solidFill>
                  <a:schemeClr val="tx1"/>
                </a:solidFill>
                <a:effectLst/>
                <a:latin typeface="+mn-lt"/>
                <a:ea typeface="+mn-ea"/>
                <a:cs typeface="+mn-cs"/>
              </a:rPr>
              <a:t>effort</a:t>
            </a:r>
          </a:p>
          <a:p>
            <a:r>
              <a:rPr lang="en-NL" sz="1200" kern="1200" dirty="0">
                <a:solidFill>
                  <a:schemeClr val="tx1"/>
                </a:solidFill>
                <a:effectLst/>
                <a:latin typeface="+mn-lt"/>
                <a:ea typeface="+mn-ea"/>
                <a:cs typeface="+mn-cs"/>
              </a:rPr>
              <a:t>This felt much closer to what actually drives change. So this became the thing I focused on.</a:t>
            </a:r>
          </a:p>
          <a:p>
            <a:endParaRPr lang="en-US" dirty="0"/>
          </a:p>
        </p:txBody>
      </p:sp>
      <p:sp>
        <p:nvSpPr>
          <p:cNvPr id="4" name="Slide Number Placeholder 3"/>
          <p:cNvSpPr>
            <a:spLocks noGrp="1"/>
          </p:cNvSpPr>
          <p:nvPr>
            <p:ph type="sldNum" sz="quarter" idx="10"/>
          </p:nvPr>
        </p:nvSpPr>
        <p:spPr/>
        <p:txBody>
          <a:bodyPr/>
          <a:lstStyle/>
          <a:p>
            <a:fld id="{8AB7A2E1-0EF5-4F6C-A697-A12883C24FF3}" type="slidenum">
              <a:rPr lang="nl-NL" smtClean="0"/>
              <a:t>14</a:t>
            </a:fld>
            <a:endParaRPr lang="nl-NL"/>
          </a:p>
        </p:txBody>
      </p:sp>
    </p:spTree>
    <p:extLst>
      <p:ext uri="{BB962C8B-B14F-4D97-AF65-F5344CB8AC3E}">
        <p14:creationId xmlns:p14="http://schemas.microsoft.com/office/powerpoint/2010/main" val="3533766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30239-A03D-18FE-AF40-7714824F6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65198-0825-C8D0-219E-5D25ECB92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7C14D-6B67-8FEA-2844-59EA2408B306}"/>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Through reviews and interviews, we started identifying multiple dimensions of engagement.</a:t>
            </a:r>
          </a:p>
          <a:p>
            <a:r>
              <a:rPr lang="en-NL" sz="1200" kern="1200" dirty="0">
                <a:solidFill>
                  <a:schemeClr val="tx1"/>
                </a:solidFill>
                <a:effectLst/>
                <a:latin typeface="+mn-lt"/>
                <a:ea typeface="+mn-ea"/>
                <a:cs typeface="+mn-cs"/>
              </a:rPr>
              <a:t>And that these dimensions did not show up the same in different individuals</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And this was exciting.</a:t>
            </a:r>
          </a:p>
          <a:p>
            <a:r>
              <a:rPr lang="en-NL" sz="1200" kern="1200" dirty="0">
                <a:solidFill>
                  <a:schemeClr val="tx1"/>
                </a:solidFill>
                <a:effectLst/>
                <a:latin typeface="+mn-lt"/>
                <a:ea typeface="+mn-ea"/>
                <a:cs typeface="+mn-cs"/>
              </a:rPr>
              <a:t>Because now we were no longer just counting clicks.</a:t>
            </a:r>
          </a:p>
          <a:p>
            <a:r>
              <a:rPr lang="en-NL" sz="1200" kern="1200" dirty="0">
                <a:solidFill>
                  <a:schemeClr val="tx1"/>
                </a:solidFill>
                <a:effectLst/>
                <a:latin typeface="+mn-lt"/>
                <a:ea typeface="+mn-ea"/>
                <a:cs typeface="+mn-cs"/>
              </a:rPr>
              <a:t>We were trying to understand experience.</a:t>
            </a:r>
          </a:p>
          <a:p>
            <a:r>
              <a:rPr lang="en-NL" sz="1200" kern="1200" dirty="0">
                <a:solidFill>
                  <a:schemeClr val="tx1"/>
                </a:solidFill>
                <a:effectLst/>
                <a:latin typeface="+mn-lt"/>
                <a:ea typeface="+mn-ea"/>
                <a:cs typeface="+mn-cs"/>
              </a:rPr>
              <a:t>This made engagement a more comprehensive construct— it felt like we were on track of understanding something related to a mechanism of change or impact.</a:t>
            </a:r>
          </a:p>
          <a:p>
            <a:r>
              <a:rPr lang="en-NL" sz="1200" kern="1200" dirty="0">
                <a:solidFill>
                  <a:schemeClr val="tx1"/>
                </a:solidFill>
                <a:effectLst/>
                <a:latin typeface="+mn-lt"/>
                <a:ea typeface="+mn-ea"/>
                <a:cs typeface="+mn-cs"/>
              </a:rPr>
              <a:t>but still one that captures only part of the broader change process.</a:t>
            </a:r>
          </a:p>
        </p:txBody>
      </p:sp>
      <p:sp>
        <p:nvSpPr>
          <p:cNvPr id="4" name="Slide Number Placeholder 3">
            <a:extLst>
              <a:ext uri="{FF2B5EF4-FFF2-40B4-BE49-F238E27FC236}">
                <a16:creationId xmlns:a16="http://schemas.microsoft.com/office/drawing/2014/main" id="{362C901C-E4FF-91C2-1A87-2C52147F3E3D}"/>
              </a:ext>
            </a:extLst>
          </p:cNvPr>
          <p:cNvSpPr>
            <a:spLocks noGrp="1"/>
          </p:cNvSpPr>
          <p:nvPr>
            <p:ph type="sldNum" sz="quarter" idx="10"/>
          </p:nvPr>
        </p:nvSpPr>
        <p:spPr/>
        <p:txBody>
          <a:bodyPr/>
          <a:lstStyle/>
          <a:p>
            <a:fld id="{8AB7A2E1-0EF5-4F6C-A697-A12883C24FF3}" type="slidenum">
              <a:rPr lang="nl-NL" smtClean="0"/>
              <a:t>15</a:t>
            </a:fld>
            <a:endParaRPr lang="nl-NL"/>
          </a:p>
        </p:txBody>
      </p:sp>
    </p:spTree>
    <p:extLst>
      <p:ext uri="{BB962C8B-B14F-4D97-AF65-F5344CB8AC3E}">
        <p14:creationId xmlns:p14="http://schemas.microsoft.com/office/powerpoint/2010/main" val="1492042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sz="1200" kern="1200" dirty="0">
                <a:solidFill>
                  <a:schemeClr val="tx1"/>
                </a:solidFill>
                <a:effectLst/>
                <a:latin typeface="+mn-lt"/>
                <a:ea typeface="+mn-ea"/>
                <a:cs typeface="+mn-cs"/>
              </a:rPr>
              <a:t>We even developed instruments to measure engagement more directly.</a:t>
            </a:r>
          </a:p>
          <a:p>
            <a:r>
              <a:rPr lang="en-NL" sz="1200" kern="1200" dirty="0">
                <a:solidFill>
                  <a:schemeClr val="tx1"/>
                </a:solidFill>
                <a:effectLst/>
                <a:latin typeface="+mn-lt"/>
                <a:ea typeface="+mn-ea"/>
                <a:cs typeface="+mn-cs"/>
              </a:rPr>
              <a:t>And importantly:</a:t>
            </a:r>
          </a:p>
          <a:p>
            <a:r>
              <a:rPr lang="en-NL" sz="1200" kern="1200" dirty="0">
                <a:solidFill>
                  <a:schemeClr val="tx1"/>
                </a:solidFill>
                <a:effectLst/>
                <a:latin typeface="+mn-lt"/>
                <a:ea typeface="+mn-ea"/>
                <a:cs typeface="+mn-cs"/>
              </a:rPr>
              <a:t>Engagement appeared to predict outcomes better than adherence alone, suggesting it captures something meaningful, though not necessarily the full story.</a:t>
            </a:r>
          </a:p>
          <a:p>
            <a:r>
              <a:rPr lang="en-NL" sz="1200" kern="1200" dirty="0">
                <a:solidFill>
                  <a:schemeClr val="tx1"/>
                </a:solidFill>
                <a:effectLst/>
                <a:latin typeface="+mn-lt"/>
                <a:ea typeface="+mn-ea"/>
                <a:cs typeface="+mn-cs"/>
              </a:rPr>
              <a:t>Also, we could measure engagement quite early in the process (after a few times of use), which makes predicting whether it works or not a lot more useful.</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At this point, it really felt like we were getting closer to mechanism.</a:t>
            </a:r>
          </a:p>
          <a:p>
            <a:r>
              <a:rPr lang="en-NL" sz="1200" kern="1200" dirty="0">
                <a:solidFill>
                  <a:schemeClr val="tx1"/>
                </a:solidFill>
                <a:effectLst/>
                <a:latin typeface="+mn-lt"/>
                <a:ea typeface="+mn-ea"/>
                <a:cs typeface="+mn-cs"/>
              </a:rPr>
              <a:t>And in many ways, we were.</a:t>
            </a:r>
          </a:p>
          <a:p>
            <a:endParaRPr lang="en-US" dirty="0"/>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AB7A2E1-0EF5-4F6C-A697-A12883C24FF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1779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gave us also more ways of using engagement in a more pragmatic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know that: many different interventions and treatment options often show similar effectiveness for people on average, but large individual differences exist. At the moment, we have very limited insight in what content, design or feedback works best for whom.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Is engagement a pragmatic, data driven way around this lack of insights?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if engagement mediates and predicts individual effectiveness of different digital health  interventions? If engagement is an individual mediator for effectiveness, then potentially, we can also use this to personalize interventions by selecting the most engaging features for each individual.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AB7A2E1-0EF5-4F6C-A697-A12883C24FF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933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sz="1200" kern="1200" dirty="0">
                <a:solidFill>
                  <a:schemeClr val="tx1"/>
                </a:solidFill>
                <a:effectLst/>
                <a:latin typeface="+mn-lt"/>
                <a:ea typeface="+mn-ea"/>
                <a:cs typeface="+mn-cs"/>
              </a:rPr>
              <a:t>So the next logical step was:</a:t>
            </a:r>
          </a:p>
          <a:p>
            <a:r>
              <a:rPr lang="en-NL" sz="1200" kern="1200" dirty="0">
                <a:solidFill>
                  <a:schemeClr val="tx1"/>
                </a:solidFill>
                <a:effectLst/>
                <a:latin typeface="+mn-lt"/>
                <a:ea typeface="+mn-ea"/>
                <a:cs typeface="+mn-cs"/>
              </a:rPr>
              <a:t>If engagement is one of the processes related to outcomes…</a:t>
            </a:r>
          </a:p>
          <a:p>
            <a:r>
              <a:rPr lang="en-NL" sz="1200" kern="1200" dirty="0">
                <a:solidFill>
                  <a:schemeClr val="tx1"/>
                </a:solidFill>
                <a:effectLst/>
                <a:latin typeface="+mn-lt"/>
                <a:ea typeface="+mn-ea"/>
                <a:cs typeface="+mn-cs"/>
              </a:rPr>
              <a:t>Could we personalize interventions based on engagement?</a:t>
            </a:r>
          </a:p>
          <a:p>
            <a:r>
              <a:rPr lang="en-NL" sz="1200" kern="1200" dirty="0">
                <a:solidFill>
                  <a:schemeClr val="tx1"/>
                </a:solidFill>
                <a:effectLst/>
                <a:latin typeface="+mn-lt"/>
                <a:ea typeface="+mn-ea"/>
                <a:cs typeface="+mn-cs"/>
              </a:rPr>
              <a:t>This led to a large factorial experiment with 27 intervention versions:</a:t>
            </a:r>
          </a:p>
          <a:p>
            <a:pPr lvl="0"/>
            <a:r>
              <a:rPr lang="en-NL" sz="1200" kern="1200" dirty="0">
                <a:solidFill>
                  <a:schemeClr val="tx1"/>
                </a:solidFill>
                <a:effectLst/>
                <a:latin typeface="+mn-lt"/>
                <a:ea typeface="+mn-ea"/>
                <a:cs typeface="+mn-cs"/>
              </a:rPr>
              <a:t>different therapeutic content</a:t>
            </a:r>
          </a:p>
          <a:p>
            <a:pPr lvl="0"/>
            <a:r>
              <a:rPr lang="en-NL" sz="1200" kern="1200" dirty="0">
                <a:solidFill>
                  <a:schemeClr val="tx1"/>
                </a:solidFill>
                <a:effectLst/>
                <a:latin typeface="+mn-lt"/>
                <a:ea typeface="+mn-ea"/>
                <a:cs typeface="+mn-cs"/>
              </a:rPr>
              <a:t>different feedback styles</a:t>
            </a:r>
          </a:p>
          <a:p>
            <a:pPr lvl="0"/>
            <a:r>
              <a:rPr lang="en-NL" sz="1200" kern="1200" dirty="0">
                <a:solidFill>
                  <a:schemeClr val="tx1"/>
                </a:solidFill>
                <a:effectLst/>
                <a:latin typeface="+mn-lt"/>
                <a:ea typeface="+mn-ea"/>
                <a:cs typeface="+mn-cs"/>
              </a:rPr>
              <a:t>different design approaches</a:t>
            </a:r>
          </a:p>
          <a:p>
            <a:r>
              <a:rPr lang="en-NL" sz="1200" kern="1200" dirty="0">
                <a:solidFill>
                  <a:schemeClr val="tx1"/>
                </a:solidFill>
                <a:effectLst/>
                <a:latin typeface="+mn-lt"/>
                <a:ea typeface="+mn-ea"/>
                <a:cs typeface="+mn-cs"/>
              </a:rPr>
              <a:t>And we expected something relatively straightforward:</a:t>
            </a:r>
          </a:p>
          <a:p>
            <a:r>
              <a:rPr lang="en-NL" sz="1200" kern="1200" dirty="0">
                <a:solidFill>
                  <a:schemeClr val="tx1"/>
                </a:solidFill>
                <a:effectLst/>
                <a:latin typeface="+mn-lt"/>
                <a:ea typeface="+mn-ea"/>
                <a:cs typeface="+mn-cs"/>
              </a:rPr>
              <a:t>Different people would engage with different features.</a:t>
            </a:r>
          </a:p>
          <a:p>
            <a:r>
              <a:rPr lang="en-NL" sz="1200" kern="1200" dirty="0">
                <a:solidFill>
                  <a:schemeClr val="tx1"/>
                </a:solidFill>
                <a:effectLst/>
                <a:latin typeface="+mn-lt"/>
                <a:ea typeface="+mn-ea"/>
                <a:cs typeface="+mn-cs"/>
              </a:rPr>
              <a:t>And we could optimize interventions accordingly.</a:t>
            </a:r>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AB7A2E1-0EF5-4F6C-A697-A12883C24FF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01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2478F-4FA7-D2B8-D471-BFFDDCF07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58A04-E496-E222-A5FA-2C3AE4891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E2B39-C5FB-51C7-F395-21B95257EB49}"/>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What we found was fascinating.</a:t>
            </a:r>
          </a:p>
          <a:p>
            <a:r>
              <a:rPr lang="en-NL" sz="1200" kern="1200" dirty="0">
                <a:solidFill>
                  <a:schemeClr val="tx1"/>
                </a:solidFill>
                <a:effectLst/>
                <a:latin typeface="+mn-lt"/>
                <a:ea typeface="+mn-ea"/>
                <a:cs typeface="+mn-cs"/>
              </a:rPr>
              <a:t>Engagement did predict outcomes, quite stable.</a:t>
            </a:r>
          </a:p>
          <a:p>
            <a:r>
              <a:rPr lang="en-NL" sz="1200" kern="1200" dirty="0">
                <a:solidFill>
                  <a:schemeClr val="tx1"/>
                </a:solidFill>
                <a:effectLst/>
                <a:latin typeface="+mn-lt"/>
                <a:ea typeface="+mn-ea"/>
                <a:cs typeface="+mn-cs"/>
              </a:rPr>
              <a:t>There was no universally engaging design. So different people did find different features more engaging. So far, so good.</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But: personalization was much harder than expected.</a:t>
            </a:r>
          </a:p>
          <a:p>
            <a:r>
              <a:rPr lang="en-NL" sz="1200" kern="1200" dirty="0">
                <a:solidFill>
                  <a:schemeClr val="tx1"/>
                </a:solidFill>
                <a:effectLst/>
                <a:latin typeface="+mn-lt"/>
                <a:ea typeface="+mn-ea"/>
                <a:cs typeface="+mn-cs"/>
              </a:rPr>
              <a:t>Why?</a:t>
            </a:r>
          </a:p>
          <a:p>
            <a:r>
              <a:rPr lang="en-NL" sz="1200" kern="1200" dirty="0">
                <a:solidFill>
                  <a:schemeClr val="tx1"/>
                </a:solidFill>
                <a:effectLst/>
                <a:latin typeface="+mn-lt"/>
                <a:ea typeface="+mn-ea"/>
                <a:cs typeface="+mn-cs"/>
              </a:rPr>
              <a:t>Because engagement is dynamic.</a:t>
            </a:r>
          </a:p>
          <a:p>
            <a:r>
              <a:rPr lang="en-NL" sz="1200" kern="1200" dirty="0">
                <a:solidFill>
                  <a:schemeClr val="tx1"/>
                </a:solidFill>
                <a:effectLst/>
                <a:latin typeface="+mn-lt"/>
                <a:ea typeface="+mn-ea"/>
                <a:cs typeface="+mn-cs"/>
              </a:rPr>
              <a:t>Contextual.</a:t>
            </a:r>
          </a:p>
          <a:p>
            <a:r>
              <a:rPr lang="en-NL" sz="1200" kern="1200" dirty="0">
                <a:solidFill>
                  <a:schemeClr val="tx1"/>
                </a:solidFill>
                <a:effectLst/>
                <a:latin typeface="+mn-lt"/>
                <a:ea typeface="+mn-ea"/>
                <a:cs typeface="+mn-cs"/>
              </a:rPr>
              <a:t>Individual.</a:t>
            </a:r>
          </a:p>
          <a:p>
            <a:r>
              <a:rPr lang="en-NL" sz="1200" kern="1200" dirty="0">
                <a:solidFill>
                  <a:schemeClr val="tx1"/>
                </a:solidFill>
                <a:effectLst/>
                <a:latin typeface="+mn-lt"/>
                <a:ea typeface="+mn-ea"/>
                <a:cs typeface="+mn-cs"/>
              </a:rPr>
              <a:t>What works for one person may not work for another.</a:t>
            </a:r>
          </a:p>
          <a:p>
            <a:r>
              <a:rPr lang="en-NL" sz="1200" kern="1200" dirty="0">
                <a:solidFill>
                  <a:schemeClr val="tx1"/>
                </a:solidFill>
                <a:effectLst/>
                <a:latin typeface="+mn-lt"/>
                <a:ea typeface="+mn-ea"/>
                <a:cs typeface="+mn-cs"/>
              </a:rPr>
              <a:t>And what works for the same person may change over time.</a:t>
            </a:r>
          </a:p>
        </p:txBody>
      </p:sp>
      <p:sp>
        <p:nvSpPr>
          <p:cNvPr id="4" name="Slide Number Placeholder 3">
            <a:extLst>
              <a:ext uri="{FF2B5EF4-FFF2-40B4-BE49-F238E27FC236}">
                <a16:creationId xmlns:a16="http://schemas.microsoft.com/office/drawing/2014/main" id="{569E4B4D-1E9E-61FF-6688-63638AE49E4D}"/>
              </a:ext>
            </a:extLst>
          </p:cNvPr>
          <p:cNvSpPr>
            <a:spLocks noGrp="1"/>
          </p:cNvSpPr>
          <p:nvPr>
            <p:ph type="sldNum" sz="quarter" idx="10"/>
          </p:nvPr>
        </p:nvSpPr>
        <p:spPr/>
        <p:txBody>
          <a:bodyPr/>
          <a:lstStyle/>
          <a:p>
            <a:fld id="{8AB7A2E1-0EF5-4F6C-A697-A12883C24FF3}" type="slidenum">
              <a:rPr lang="nl-NL" smtClean="0"/>
              <a:t>19</a:t>
            </a:fld>
            <a:endParaRPr lang="nl-NL"/>
          </a:p>
        </p:txBody>
      </p:sp>
    </p:spTree>
    <p:extLst>
      <p:ext uri="{BB962C8B-B14F-4D97-AF65-F5344CB8AC3E}">
        <p14:creationId xmlns:p14="http://schemas.microsoft.com/office/powerpoint/2010/main" val="335851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33F3-125B-055C-7DB1-EFA41A444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C9789-546B-7969-1E95-1347406B59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E1464-5410-3558-A3E4-F8AF4A16DF87}"/>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In digital health, we have become very good at asking one particular question:</a:t>
            </a:r>
          </a:p>
          <a:p>
            <a:r>
              <a:rPr lang="en-NL" sz="1200" b="1" kern="1200" dirty="0">
                <a:solidFill>
                  <a:schemeClr val="tx1"/>
                </a:solidFill>
                <a:effectLst/>
                <a:latin typeface="+mn-lt"/>
                <a:ea typeface="+mn-ea"/>
                <a:cs typeface="+mn-cs"/>
              </a:rPr>
              <a:t>Does it work?</a:t>
            </a:r>
          </a:p>
          <a:p>
            <a:r>
              <a:rPr lang="en-NL" sz="1200" b="1" kern="1200" dirty="0">
                <a:solidFill>
                  <a:schemeClr val="tx1"/>
                </a:solidFill>
                <a:effectLst/>
                <a:latin typeface="+mn-lt"/>
                <a:ea typeface="+mn-ea"/>
                <a:cs typeface="+mn-cs"/>
              </a:rPr>
              <a:t>And: can we make something that works</a:t>
            </a:r>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And of course that is an important question.</a:t>
            </a:r>
          </a:p>
          <a:p>
            <a:r>
              <a:rPr lang="en-NL" sz="1200" kern="1200" dirty="0">
                <a:solidFill>
                  <a:schemeClr val="tx1"/>
                </a:solidFill>
                <a:effectLst/>
                <a:latin typeface="+mn-lt"/>
                <a:ea typeface="+mn-ea"/>
                <a:cs typeface="+mn-cs"/>
              </a:rPr>
              <a:t>But today I want to suggest that it may no longer be the </a:t>
            </a:r>
            <a:r>
              <a:rPr lang="en-NL" sz="1200" i="1" kern="1200" dirty="0">
                <a:solidFill>
                  <a:schemeClr val="tx1"/>
                </a:solidFill>
                <a:effectLst/>
                <a:latin typeface="+mn-lt"/>
                <a:ea typeface="+mn-ea"/>
                <a:cs typeface="+mn-cs"/>
              </a:rPr>
              <a:t>most important</a:t>
            </a:r>
            <a:r>
              <a:rPr lang="en-NL" sz="1200" kern="1200" dirty="0">
                <a:solidFill>
                  <a:schemeClr val="tx1"/>
                </a:solidFill>
                <a:effectLst/>
                <a:latin typeface="+mn-lt"/>
                <a:ea typeface="+mn-ea"/>
                <a:cs typeface="+mn-cs"/>
              </a:rPr>
              <a:t> one.</a:t>
            </a:r>
          </a:p>
          <a:p>
            <a:r>
              <a:rPr lang="en-NL" sz="1200" kern="1200" dirty="0">
                <a:solidFill>
                  <a:schemeClr val="tx1"/>
                </a:solidFill>
                <a:effectLst/>
                <a:latin typeface="+mn-lt"/>
                <a:ea typeface="+mn-ea"/>
                <a:cs typeface="+mn-cs"/>
              </a:rPr>
              <a:t>Because once we know something can work, the real scientific challenge becomes:</a:t>
            </a:r>
          </a:p>
          <a:p>
            <a:r>
              <a:rPr lang="en-NL" sz="1200" b="1" kern="1200" dirty="0">
                <a:solidFill>
                  <a:schemeClr val="tx1"/>
                </a:solidFill>
                <a:effectLst/>
                <a:latin typeface="+mn-lt"/>
                <a:ea typeface="+mn-ea"/>
                <a:cs typeface="+mn-cs"/>
              </a:rPr>
              <a:t>why does it work, for whom, and under what conditions?</a:t>
            </a:r>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And I want to use engagement as an example of what happens when we begin to ask those better questions.</a:t>
            </a:r>
          </a:p>
          <a:p>
            <a:endParaRPr lang="en-US" dirty="0"/>
          </a:p>
        </p:txBody>
      </p:sp>
      <p:sp>
        <p:nvSpPr>
          <p:cNvPr id="4" name="Slide Number Placeholder 3">
            <a:extLst>
              <a:ext uri="{FF2B5EF4-FFF2-40B4-BE49-F238E27FC236}">
                <a16:creationId xmlns:a16="http://schemas.microsoft.com/office/drawing/2014/main" id="{04EF8C4C-0191-AC76-15EB-565BC615ED83}"/>
              </a:ext>
            </a:extLst>
          </p:cNvPr>
          <p:cNvSpPr>
            <a:spLocks noGrp="1"/>
          </p:cNvSpPr>
          <p:nvPr>
            <p:ph type="sldNum" sz="quarter" idx="10"/>
          </p:nvPr>
        </p:nvSpPr>
        <p:spPr/>
        <p:txBody>
          <a:bodyPr/>
          <a:lstStyle/>
          <a:p>
            <a:fld id="{8AB7A2E1-0EF5-4F6C-A697-A12883C24FF3}" type="slidenum">
              <a:rPr lang="nl-NL" smtClean="0"/>
              <a:t>2</a:t>
            </a:fld>
            <a:endParaRPr lang="nl-NL"/>
          </a:p>
        </p:txBody>
      </p:sp>
    </p:spTree>
    <p:extLst>
      <p:ext uri="{BB962C8B-B14F-4D97-AF65-F5344CB8AC3E}">
        <p14:creationId xmlns:p14="http://schemas.microsoft.com/office/powerpoint/2010/main" val="3729868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0E017-0F8F-0F1D-3E13-41B33406F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C6AC8-8B52-6202-77EC-7EAD873FA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8F3CE-E0A8-0028-8466-FD999C301EB4}"/>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At this point, I realized we were still treating engagement as something to optimize.</a:t>
            </a:r>
          </a:p>
          <a:p>
            <a:r>
              <a:rPr lang="en-NL" sz="1200" kern="1200" dirty="0">
                <a:solidFill>
                  <a:schemeClr val="tx1"/>
                </a:solidFill>
                <a:effectLst/>
                <a:latin typeface="+mn-lt"/>
                <a:ea typeface="+mn-ea"/>
                <a:cs typeface="+mn-cs"/>
              </a:rPr>
              <a:t>But engagement itself was not the endpoint.</a:t>
            </a:r>
          </a:p>
          <a:p>
            <a:r>
              <a:rPr lang="en-NL" sz="1200" kern="1200" dirty="0">
                <a:solidFill>
                  <a:schemeClr val="tx1"/>
                </a:solidFill>
                <a:effectLst/>
                <a:latin typeface="+mn-lt"/>
                <a:ea typeface="+mn-ea"/>
                <a:cs typeface="+mn-cs"/>
              </a:rPr>
              <a:t>It was part of the mechanism.</a:t>
            </a:r>
          </a:p>
          <a:p>
            <a:r>
              <a:rPr lang="en-NL" sz="1200" kern="1200" dirty="0">
                <a:solidFill>
                  <a:schemeClr val="tx1"/>
                </a:solidFill>
                <a:effectLst/>
                <a:latin typeface="+mn-lt"/>
                <a:ea typeface="+mn-ea"/>
                <a:cs typeface="+mn-cs"/>
              </a:rPr>
              <a:t>At this point, engagement started to look less like </a:t>
            </a:r>
            <a:r>
              <a:rPr lang="en-NL" sz="1200" i="1" kern="1200" dirty="0">
                <a:solidFill>
                  <a:schemeClr val="tx1"/>
                </a:solidFill>
                <a:effectLst/>
                <a:latin typeface="+mn-lt"/>
                <a:ea typeface="+mn-ea"/>
                <a:cs typeface="+mn-cs"/>
              </a:rPr>
              <a:t>the</a:t>
            </a:r>
            <a:r>
              <a:rPr lang="en-NL" sz="1200" kern="1200" dirty="0">
                <a:solidFill>
                  <a:schemeClr val="tx1"/>
                </a:solidFill>
                <a:effectLst/>
                <a:latin typeface="+mn-lt"/>
                <a:ea typeface="+mn-ea"/>
                <a:cs typeface="+mn-cs"/>
              </a:rPr>
              <a:t> mechanism, and more like </a:t>
            </a:r>
            <a:r>
              <a:rPr lang="en-NL" sz="1200" i="1" kern="1200" dirty="0">
                <a:solidFill>
                  <a:schemeClr val="tx1"/>
                </a:solidFill>
                <a:effectLst/>
                <a:latin typeface="+mn-lt"/>
                <a:ea typeface="+mn-ea"/>
                <a:cs typeface="+mn-cs"/>
              </a:rPr>
              <a:t>one of several possible pathways through which interventions might exert their effects.</a:t>
            </a:r>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So the question changed again:</a:t>
            </a:r>
            <a:br>
              <a:rPr lang="en-NL" sz="1200" kern="1200" dirty="0">
                <a:solidFill>
                  <a:schemeClr val="tx1"/>
                </a:solidFill>
                <a:effectLst/>
                <a:latin typeface="+mn-lt"/>
                <a:ea typeface="+mn-ea"/>
                <a:cs typeface="+mn-cs"/>
              </a:rPr>
            </a:br>
            <a:r>
              <a:rPr lang="en-NL" sz="1200" kern="1200" dirty="0">
                <a:solidFill>
                  <a:schemeClr val="tx1"/>
                </a:solidFill>
                <a:effectLst/>
                <a:latin typeface="+mn-lt"/>
                <a:ea typeface="+mn-ea"/>
                <a:cs typeface="+mn-cs"/>
              </a:rPr>
              <a:t>not simply how to increase engagement…</a:t>
            </a:r>
          </a:p>
          <a:p>
            <a:r>
              <a:rPr lang="en-NL" sz="1200" kern="1200" dirty="0">
                <a:solidFill>
                  <a:schemeClr val="tx1"/>
                </a:solidFill>
                <a:effectLst/>
                <a:latin typeface="+mn-lt"/>
                <a:ea typeface="+mn-ea"/>
                <a:cs typeface="+mn-cs"/>
              </a:rPr>
              <a:t>but how engagement interacts with individuals, contexts, and intervention processes over time.</a:t>
            </a:r>
          </a:p>
          <a:p>
            <a:r>
              <a:rPr lang="en-NL" sz="1200" kern="1200" dirty="0">
                <a:solidFill>
                  <a:schemeClr val="tx1"/>
                </a:solidFill>
                <a:effectLst/>
                <a:latin typeface="+mn-lt"/>
                <a:ea typeface="+mn-ea"/>
                <a:cs typeface="+mn-cs"/>
              </a:rPr>
              <a:t>Instead, we needed to understand:</a:t>
            </a:r>
          </a:p>
          <a:p>
            <a:pPr lvl="0"/>
            <a:r>
              <a:rPr lang="en-NL" sz="1200" kern="1200" dirty="0">
                <a:solidFill>
                  <a:schemeClr val="tx1"/>
                </a:solidFill>
                <a:effectLst/>
                <a:latin typeface="+mn-lt"/>
                <a:ea typeface="+mn-ea"/>
                <a:cs typeface="+mn-cs"/>
              </a:rPr>
              <a:t>what engagement actually is</a:t>
            </a:r>
          </a:p>
          <a:p>
            <a:pPr lvl="0"/>
            <a:r>
              <a:rPr lang="en-NL" sz="1200" kern="1200" dirty="0">
                <a:solidFill>
                  <a:schemeClr val="tx1"/>
                </a:solidFill>
                <a:effectLst/>
                <a:latin typeface="+mn-lt"/>
                <a:ea typeface="+mn-ea"/>
                <a:cs typeface="+mn-cs"/>
              </a:rPr>
              <a:t>how it evolves</a:t>
            </a:r>
          </a:p>
          <a:p>
            <a:pPr lvl="0"/>
            <a:r>
              <a:rPr lang="en-NL" sz="1200" kern="1200" dirty="0">
                <a:solidFill>
                  <a:schemeClr val="tx1"/>
                </a:solidFill>
                <a:effectLst/>
                <a:latin typeface="+mn-lt"/>
                <a:ea typeface="+mn-ea"/>
                <a:cs typeface="+mn-cs"/>
              </a:rPr>
              <a:t>how it relates to mechanisms of change</a:t>
            </a:r>
          </a:p>
          <a:p>
            <a:pPr lvl="0"/>
            <a:r>
              <a:rPr lang="en-NL" sz="1200" kern="1200" dirty="0">
                <a:solidFill>
                  <a:schemeClr val="tx1"/>
                </a:solidFill>
                <a:effectLst/>
                <a:latin typeface="+mn-lt"/>
                <a:ea typeface="+mn-ea"/>
                <a:cs typeface="+mn-cs"/>
              </a:rPr>
              <a:t>how interventions should adapt over time</a:t>
            </a:r>
          </a:p>
        </p:txBody>
      </p:sp>
      <p:sp>
        <p:nvSpPr>
          <p:cNvPr id="4" name="Slide Number Placeholder 3">
            <a:extLst>
              <a:ext uri="{FF2B5EF4-FFF2-40B4-BE49-F238E27FC236}">
                <a16:creationId xmlns:a16="http://schemas.microsoft.com/office/drawing/2014/main" id="{B13591AA-01B5-9D62-7E57-83F9B590F79F}"/>
              </a:ext>
            </a:extLst>
          </p:cNvPr>
          <p:cNvSpPr>
            <a:spLocks noGrp="1"/>
          </p:cNvSpPr>
          <p:nvPr>
            <p:ph type="sldNum" sz="quarter" idx="10"/>
          </p:nvPr>
        </p:nvSpPr>
        <p:spPr/>
        <p:txBody>
          <a:bodyPr/>
          <a:lstStyle/>
          <a:p>
            <a:fld id="{8AB7A2E1-0EF5-4F6C-A697-A12883C24FF3}" type="slidenum">
              <a:rPr lang="nl-NL" smtClean="0"/>
              <a:t>20</a:t>
            </a:fld>
            <a:endParaRPr lang="nl-NL"/>
          </a:p>
        </p:txBody>
      </p:sp>
    </p:spTree>
    <p:extLst>
      <p:ext uri="{BB962C8B-B14F-4D97-AF65-F5344CB8AC3E}">
        <p14:creationId xmlns:p14="http://schemas.microsoft.com/office/powerpoint/2010/main" val="364692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06B10-8ED1-94DF-523E-32C7C5D11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926C8-8B32-7ACC-4FF8-50C00C95E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B0363-2BA0-1FD6-97B6-A638394806ED}"/>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So we took a step back</a:t>
            </a:r>
          </a:p>
          <a:p>
            <a:r>
              <a:rPr lang="en-NL" sz="1200" kern="1200" dirty="0">
                <a:solidFill>
                  <a:schemeClr val="tx1"/>
                </a:solidFill>
                <a:effectLst/>
                <a:latin typeface="+mn-lt"/>
                <a:ea typeface="+mn-ea"/>
                <a:cs typeface="+mn-cs"/>
              </a:rPr>
              <a:t>This led to a more theoretical view of engagement.</a:t>
            </a:r>
          </a:p>
          <a:p>
            <a:r>
              <a:rPr lang="en-NL" sz="1200" kern="1200" dirty="0">
                <a:solidFill>
                  <a:schemeClr val="tx1"/>
                </a:solidFill>
                <a:effectLst/>
                <a:latin typeface="+mn-lt"/>
                <a:ea typeface="+mn-ea"/>
                <a:cs typeface="+mn-cs"/>
              </a:rPr>
              <a:t>Not as a static trait.</a:t>
            </a:r>
          </a:p>
          <a:p>
            <a:r>
              <a:rPr lang="en-NL" sz="1200" kern="1200" dirty="0">
                <a:solidFill>
                  <a:schemeClr val="tx1"/>
                </a:solidFill>
                <a:effectLst/>
                <a:latin typeface="+mn-lt"/>
                <a:ea typeface="+mn-ea"/>
                <a:cs typeface="+mn-cs"/>
              </a:rPr>
              <a:t>Not as a single score.</a:t>
            </a:r>
          </a:p>
          <a:p>
            <a:r>
              <a:rPr lang="en-NL" sz="1200" kern="1200" dirty="0">
                <a:solidFill>
                  <a:schemeClr val="tx1"/>
                </a:solidFill>
                <a:effectLst/>
                <a:latin typeface="+mn-lt"/>
                <a:ea typeface="+mn-ea"/>
                <a:cs typeface="+mn-cs"/>
              </a:rPr>
              <a:t>But as a dynamic process emerging from interactions between:</a:t>
            </a:r>
          </a:p>
          <a:p>
            <a:pPr lvl="0"/>
            <a:r>
              <a:rPr lang="en-NL" sz="1200" kern="1200" dirty="0">
                <a:solidFill>
                  <a:schemeClr val="tx1"/>
                </a:solidFill>
                <a:effectLst/>
                <a:latin typeface="+mn-lt"/>
                <a:ea typeface="+mn-ea"/>
                <a:cs typeface="+mn-cs"/>
              </a:rPr>
              <a:t>the individual</a:t>
            </a:r>
          </a:p>
          <a:p>
            <a:pPr lvl="0"/>
            <a:r>
              <a:rPr lang="en-NL" sz="1200" kern="1200" dirty="0">
                <a:solidFill>
                  <a:schemeClr val="tx1"/>
                </a:solidFill>
                <a:effectLst/>
                <a:latin typeface="+mn-lt"/>
                <a:ea typeface="+mn-ea"/>
                <a:cs typeface="+mn-cs"/>
              </a:rPr>
              <a:t>the technology</a:t>
            </a:r>
          </a:p>
          <a:p>
            <a:pPr lvl="0"/>
            <a:r>
              <a:rPr lang="en-NL" sz="1200" kern="1200" dirty="0">
                <a:solidFill>
                  <a:schemeClr val="tx1"/>
                </a:solidFill>
                <a:effectLst/>
                <a:latin typeface="+mn-lt"/>
                <a:ea typeface="+mn-ea"/>
                <a:cs typeface="+mn-cs"/>
              </a:rPr>
              <a:t>the context</a:t>
            </a:r>
          </a:p>
          <a:p>
            <a:pPr lvl="0"/>
            <a:r>
              <a:rPr lang="en-NL" sz="1200" kern="1200" dirty="0">
                <a:solidFill>
                  <a:schemeClr val="tx1"/>
                </a:solidFill>
                <a:effectLst/>
                <a:latin typeface="+mn-lt"/>
                <a:ea typeface="+mn-ea"/>
                <a:cs typeface="+mn-cs"/>
              </a:rPr>
              <a:t>goals</a:t>
            </a:r>
          </a:p>
          <a:p>
            <a:pPr lvl="0"/>
            <a:r>
              <a:rPr lang="en-NL" sz="1200" kern="1200" dirty="0">
                <a:solidFill>
                  <a:schemeClr val="tx1"/>
                </a:solidFill>
                <a:effectLst/>
                <a:latin typeface="+mn-lt"/>
                <a:ea typeface="+mn-ea"/>
                <a:cs typeface="+mn-cs"/>
              </a:rPr>
              <a:t>needs</a:t>
            </a:r>
          </a:p>
          <a:p>
            <a:pPr lvl="0"/>
            <a:r>
              <a:rPr lang="en-NL" sz="1200" kern="1200" dirty="0">
                <a:solidFill>
                  <a:schemeClr val="tx1"/>
                </a:solidFill>
                <a:effectLst/>
                <a:latin typeface="+mn-lt"/>
                <a:ea typeface="+mn-ea"/>
                <a:cs typeface="+mn-cs"/>
              </a:rPr>
              <a:t>experiences over time</a:t>
            </a:r>
          </a:p>
          <a:p>
            <a:r>
              <a:rPr lang="en-NL" sz="1200" kern="1200" dirty="0">
                <a:solidFill>
                  <a:schemeClr val="tx1"/>
                </a:solidFill>
                <a:effectLst/>
                <a:latin typeface="+mn-lt"/>
                <a:ea typeface="+mn-ea"/>
                <a:cs typeface="+mn-cs"/>
              </a:rPr>
              <a:t>This became the basis for the DEEP-DHI framework.</a:t>
            </a:r>
          </a:p>
          <a:p>
            <a:r>
              <a:rPr lang="en-NL" sz="1200" kern="1200" dirty="0">
                <a:solidFill>
                  <a:schemeClr val="tx1"/>
                </a:solidFill>
                <a:effectLst/>
                <a:latin typeface="+mn-lt"/>
                <a:ea typeface="+mn-ea"/>
                <a:cs typeface="+mn-cs"/>
              </a:rPr>
              <a:t>Now engagement becomes:</a:t>
            </a:r>
          </a:p>
          <a:p>
            <a:pPr lvl="0"/>
            <a:r>
              <a:rPr lang="en-NL" sz="1200" kern="1200" dirty="0">
                <a:solidFill>
                  <a:schemeClr val="tx1"/>
                </a:solidFill>
                <a:effectLst/>
                <a:latin typeface="+mn-lt"/>
                <a:ea typeface="+mn-ea"/>
                <a:cs typeface="+mn-cs"/>
              </a:rPr>
              <a:t>temporal</a:t>
            </a:r>
          </a:p>
          <a:p>
            <a:pPr lvl="0"/>
            <a:r>
              <a:rPr lang="en-NL" sz="1200" kern="1200" dirty="0">
                <a:solidFill>
                  <a:schemeClr val="tx1"/>
                </a:solidFill>
                <a:effectLst/>
                <a:latin typeface="+mn-lt"/>
                <a:ea typeface="+mn-ea"/>
                <a:cs typeface="+mn-cs"/>
              </a:rPr>
              <a:t>contextual</a:t>
            </a:r>
          </a:p>
          <a:p>
            <a:pPr lvl="0"/>
            <a:r>
              <a:rPr lang="en-NL" sz="1200" kern="1200" dirty="0">
                <a:solidFill>
                  <a:schemeClr val="tx1"/>
                </a:solidFill>
                <a:effectLst/>
                <a:latin typeface="+mn-lt"/>
                <a:ea typeface="+mn-ea"/>
                <a:cs typeface="+mn-cs"/>
              </a:rPr>
              <a:t>adaptive</a:t>
            </a:r>
          </a:p>
          <a:p>
            <a:pPr lvl="0"/>
            <a:r>
              <a:rPr lang="en-NL" sz="1200" kern="1200" dirty="0">
                <a:solidFill>
                  <a:schemeClr val="tx1"/>
                </a:solidFill>
                <a:effectLst/>
                <a:latin typeface="+mn-lt"/>
                <a:ea typeface="+mn-ea"/>
                <a:cs typeface="+mn-cs"/>
              </a:rPr>
              <a:t>mechanistic</a:t>
            </a:r>
          </a:p>
          <a:p>
            <a:r>
              <a:rPr lang="en-NL" sz="1200" kern="1200" dirty="0">
                <a:solidFill>
                  <a:schemeClr val="tx1"/>
                </a:solidFill>
                <a:effectLst/>
                <a:latin typeface="+mn-lt"/>
                <a:ea typeface="+mn-ea"/>
                <a:cs typeface="+mn-cs"/>
              </a:rPr>
              <a:t>Engagement is one dynamic process within a broader system of interacting mechanisms.</a:t>
            </a:r>
          </a:p>
        </p:txBody>
      </p:sp>
      <p:sp>
        <p:nvSpPr>
          <p:cNvPr id="4" name="Slide Number Placeholder 3">
            <a:extLst>
              <a:ext uri="{FF2B5EF4-FFF2-40B4-BE49-F238E27FC236}">
                <a16:creationId xmlns:a16="http://schemas.microsoft.com/office/drawing/2014/main" id="{0DE791DE-E934-7444-5670-C5BF24C665A1}"/>
              </a:ext>
            </a:extLst>
          </p:cNvPr>
          <p:cNvSpPr>
            <a:spLocks noGrp="1"/>
          </p:cNvSpPr>
          <p:nvPr>
            <p:ph type="sldNum" sz="quarter" idx="10"/>
          </p:nvPr>
        </p:nvSpPr>
        <p:spPr/>
        <p:txBody>
          <a:bodyPr/>
          <a:lstStyle/>
          <a:p>
            <a:fld id="{8AB7A2E1-0EF5-4F6C-A697-A12883C24FF3}" type="slidenum">
              <a:rPr lang="nl-NL" smtClean="0"/>
              <a:t>21</a:t>
            </a:fld>
            <a:endParaRPr lang="nl-NL"/>
          </a:p>
        </p:txBody>
      </p:sp>
    </p:spTree>
    <p:extLst>
      <p:ext uri="{BB962C8B-B14F-4D97-AF65-F5344CB8AC3E}">
        <p14:creationId xmlns:p14="http://schemas.microsoft.com/office/powerpoint/2010/main" val="3833509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1E65B-B7E5-FC1C-7DA2-AF2B8125D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F666E-60EC-AF70-E379-2F06F6561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160DC-1432-6375-8105-38B4F0E1020F}"/>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And we increasingly see this empirically as well.</a:t>
            </a:r>
          </a:p>
          <a:p>
            <a:r>
              <a:rPr lang="en-NL" sz="1200" kern="1200" dirty="0">
                <a:solidFill>
                  <a:schemeClr val="tx1"/>
                </a:solidFill>
                <a:effectLst/>
                <a:latin typeface="+mn-lt"/>
                <a:ea typeface="+mn-ea"/>
                <a:cs typeface="+mn-cs"/>
              </a:rPr>
              <a:t>When we examine engagement longitudinally, people do not follow one ideal pathway.</a:t>
            </a:r>
          </a:p>
          <a:p>
            <a:r>
              <a:rPr lang="en-NL" sz="1200" kern="1200" dirty="0">
                <a:solidFill>
                  <a:schemeClr val="tx1"/>
                </a:solidFill>
                <a:effectLst/>
                <a:latin typeface="+mn-lt"/>
                <a:ea typeface="+mn-ea"/>
                <a:cs typeface="+mn-cs"/>
              </a:rPr>
              <a:t>Some sustain engagement over time.</a:t>
            </a:r>
          </a:p>
          <a:p>
            <a:r>
              <a:rPr lang="en-NL" sz="1200" kern="1200" dirty="0">
                <a:solidFill>
                  <a:schemeClr val="tx1"/>
                </a:solidFill>
                <a:effectLst/>
                <a:latin typeface="+mn-lt"/>
                <a:ea typeface="+mn-ea"/>
                <a:cs typeface="+mn-cs"/>
              </a:rPr>
              <a:t>Some disengage rapidly.</a:t>
            </a:r>
          </a:p>
          <a:p>
            <a:r>
              <a:rPr lang="en-NL" sz="1200" kern="1200" dirty="0">
                <a:solidFill>
                  <a:schemeClr val="tx1"/>
                </a:solidFill>
                <a:effectLst/>
                <a:latin typeface="+mn-lt"/>
                <a:ea typeface="+mn-ea"/>
                <a:cs typeface="+mn-cs"/>
              </a:rPr>
              <a:t>Some fluctuate.</a:t>
            </a:r>
          </a:p>
          <a:p>
            <a:r>
              <a:rPr lang="en-NL" sz="1200" kern="1200" dirty="0">
                <a:solidFill>
                  <a:schemeClr val="tx1"/>
                </a:solidFill>
                <a:effectLst/>
                <a:latin typeface="+mn-lt"/>
                <a:ea typeface="+mn-ea"/>
                <a:cs typeface="+mn-cs"/>
              </a:rPr>
              <a:t>Some re-engage later.</a:t>
            </a:r>
          </a:p>
          <a:p>
            <a:r>
              <a:rPr lang="en-NL" sz="1200" kern="1200" dirty="0">
                <a:solidFill>
                  <a:schemeClr val="tx1"/>
                </a:solidFill>
                <a:effectLst/>
                <a:latin typeface="+mn-lt"/>
                <a:ea typeface="+mn-ea"/>
                <a:cs typeface="+mn-cs"/>
              </a:rPr>
              <a:t>So if variability is fundamental…</a:t>
            </a:r>
          </a:p>
          <a:p>
            <a:r>
              <a:rPr lang="en-NL" sz="1200" kern="1200" dirty="0">
                <a:solidFill>
                  <a:schemeClr val="tx1"/>
                </a:solidFill>
                <a:effectLst/>
                <a:latin typeface="+mn-lt"/>
                <a:ea typeface="+mn-ea"/>
                <a:cs typeface="+mn-cs"/>
              </a:rPr>
              <a:t>then designing one fixed “optimal journey” may simply not reflect reality.</a:t>
            </a:r>
          </a:p>
          <a:p>
            <a:r>
              <a:rPr lang="en-NL" sz="1200" kern="1200" dirty="0">
                <a:solidFill>
                  <a:schemeClr val="tx1"/>
                </a:solidFill>
                <a:effectLst/>
                <a:latin typeface="+mn-lt"/>
                <a:ea typeface="+mn-ea"/>
                <a:cs typeface="+mn-cs"/>
              </a:rPr>
              <a:t>This pushes us naturally toward adaptive systems.</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Click shows EMA study Kerem</a:t>
            </a:r>
          </a:p>
        </p:txBody>
      </p:sp>
      <p:sp>
        <p:nvSpPr>
          <p:cNvPr id="4" name="Slide Number Placeholder 3">
            <a:extLst>
              <a:ext uri="{FF2B5EF4-FFF2-40B4-BE49-F238E27FC236}">
                <a16:creationId xmlns:a16="http://schemas.microsoft.com/office/drawing/2014/main" id="{CAF23830-2971-C2D2-74CC-79D2AEB63EDE}"/>
              </a:ext>
            </a:extLst>
          </p:cNvPr>
          <p:cNvSpPr>
            <a:spLocks noGrp="1"/>
          </p:cNvSpPr>
          <p:nvPr>
            <p:ph type="sldNum" sz="quarter" idx="10"/>
          </p:nvPr>
        </p:nvSpPr>
        <p:spPr/>
        <p:txBody>
          <a:bodyPr/>
          <a:lstStyle/>
          <a:p>
            <a:fld id="{8AB7A2E1-0EF5-4F6C-A697-A12883C24FF3}" type="slidenum">
              <a:rPr lang="nl-NL" smtClean="0"/>
              <a:t>22</a:t>
            </a:fld>
            <a:endParaRPr lang="nl-NL"/>
          </a:p>
        </p:txBody>
      </p:sp>
    </p:spTree>
    <p:extLst>
      <p:ext uri="{BB962C8B-B14F-4D97-AF65-F5344CB8AC3E}">
        <p14:creationId xmlns:p14="http://schemas.microsoft.com/office/powerpoint/2010/main" val="2136271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64C2-A626-8957-1830-4A805E148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AD897-068B-E2E6-1B5C-5B82DCA0B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2DEAE-F148-79A9-831B-86E80DB46F7F}"/>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This also has implications for how we study digital health interventions</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I started with that we need to ask additional questions. That also means we need additional methods.</a:t>
            </a:r>
          </a:p>
          <a:p>
            <a:endParaRPr lang="en-NL" sz="1200" kern="1200" dirty="0">
              <a:solidFill>
                <a:schemeClr val="tx1"/>
              </a:solidFill>
              <a:effectLst/>
              <a:latin typeface="+mn-lt"/>
              <a:ea typeface="+mn-ea"/>
              <a:cs typeface="+mn-cs"/>
            </a:endParaRP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Our methods are not neutral.</a:t>
            </a:r>
          </a:p>
          <a:p>
            <a:r>
              <a:rPr lang="en-NL" sz="1200" kern="1200" dirty="0">
                <a:solidFill>
                  <a:schemeClr val="tx1"/>
                </a:solidFill>
                <a:effectLst/>
                <a:latin typeface="+mn-lt"/>
                <a:ea typeface="+mn-ea"/>
                <a:cs typeface="+mn-cs"/>
              </a:rPr>
              <a:t>They reflect the kinds of questions we prioritize.</a:t>
            </a:r>
          </a:p>
          <a:p>
            <a:r>
              <a:rPr lang="en-NL" sz="1200" kern="1200" dirty="0">
                <a:solidFill>
                  <a:schemeClr val="tx1"/>
                </a:solidFill>
                <a:effectLst/>
                <a:latin typeface="+mn-lt"/>
                <a:ea typeface="+mn-ea"/>
                <a:cs typeface="+mn-cs"/>
              </a:rPr>
              <a:t>Traditional RCTs are extremely valuable for answering:</a:t>
            </a:r>
          </a:p>
          <a:p>
            <a:r>
              <a:rPr lang="en-NL" sz="1200" kern="1200" dirty="0">
                <a:solidFill>
                  <a:schemeClr val="tx1"/>
                </a:solidFill>
                <a:effectLst/>
                <a:latin typeface="+mn-lt"/>
                <a:ea typeface="+mn-ea"/>
                <a:cs typeface="+mn-cs"/>
              </a:rPr>
              <a:t>does an intervention improve outcomes?</a:t>
            </a:r>
          </a:p>
          <a:p>
            <a:r>
              <a:rPr lang="en-NL" sz="1200" kern="1200" dirty="0">
                <a:solidFill>
                  <a:schemeClr val="tx1"/>
                </a:solidFill>
                <a:effectLst/>
                <a:latin typeface="+mn-lt"/>
                <a:ea typeface="+mn-ea"/>
                <a:cs typeface="+mn-cs"/>
              </a:rPr>
              <a:t>But they are less suited for questions about:</a:t>
            </a:r>
          </a:p>
          <a:p>
            <a:pPr lvl="0"/>
            <a:r>
              <a:rPr lang="en-NL" sz="1200" kern="1200" dirty="0">
                <a:solidFill>
                  <a:schemeClr val="tx1"/>
                </a:solidFill>
                <a:effectLst/>
                <a:latin typeface="+mn-lt"/>
                <a:ea typeface="+mn-ea"/>
                <a:cs typeface="+mn-cs"/>
              </a:rPr>
              <a:t>mechanisms,</a:t>
            </a:r>
          </a:p>
          <a:p>
            <a:pPr lvl="0"/>
            <a:r>
              <a:rPr lang="en-NL" sz="1200" kern="1200" dirty="0">
                <a:solidFill>
                  <a:schemeClr val="tx1"/>
                </a:solidFill>
                <a:effectLst/>
                <a:latin typeface="+mn-lt"/>
                <a:ea typeface="+mn-ea"/>
                <a:cs typeface="+mn-cs"/>
              </a:rPr>
              <a:t>timing,</a:t>
            </a:r>
          </a:p>
          <a:p>
            <a:pPr lvl="0"/>
            <a:r>
              <a:rPr lang="en-NL" sz="1200" kern="1200" dirty="0">
                <a:solidFill>
                  <a:schemeClr val="tx1"/>
                </a:solidFill>
                <a:effectLst/>
                <a:latin typeface="+mn-lt"/>
                <a:ea typeface="+mn-ea"/>
                <a:cs typeface="+mn-cs"/>
              </a:rPr>
              <a:t>adaptation,</a:t>
            </a:r>
          </a:p>
          <a:p>
            <a:pPr lvl="0"/>
            <a:r>
              <a:rPr lang="en-NL" sz="1200" kern="1200" dirty="0">
                <a:solidFill>
                  <a:schemeClr val="tx1"/>
                </a:solidFill>
                <a:effectLst/>
                <a:latin typeface="+mn-lt"/>
                <a:ea typeface="+mn-ea"/>
                <a:cs typeface="+mn-cs"/>
              </a:rPr>
              <a:t>and individual variability.</a:t>
            </a:r>
          </a:p>
          <a:p>
            <a:r>
              <a:rPr lang="en-NL" sz="1200" kern="1200" dirty="0">
                <a:solidFill>
                  <a:schemeClr val="tx1"/>
                </a:solidFill>
                <a:effectLst/>
                <a:latin typeface="+mn-lt"/>
                <a:ea typeface="+mn-ea"/>
                <a:cs typeface="+mn-cs"/>
              </a:rPr>
              <a:t>And once we start asking different questions…</a:t>
            </a:r>
          </a:p>
          <a:p>
            <a:r>
              <a:rPr lang="en-NL" sz="1200" kern="1200" dirty="0">
                <a:solidFill>
                  <a:schemeClr val="tx1"/>
                </a:solidFill>
                <a:effectLst/>
                <a:latin typeface="+mn-lt"/>
                <a:ea typeface="+mn-ea"/>
                <a:cs typeface="+mn-cs"/>
              </a:rPr>
              <a:t>we also need different methodological approaches.</a:t>
            </a:r>
          </a:p>
        </p:txBody>
      </p:sp>
      <p:sp>
        <p:nvSpPr>
          <p:cNvPr id="4" name="Slide Number Placeholder 3">
            <a:extLst>
              <a:ext uri="{FF2B5EF4-FFF2-40B4-BE49-F238E27FC236}">
                <a16:creationId xmlns:a16="http://schemas.microsoft.com/office/drawing/2014/main" id="{E64590DC-5A3D-5623-FCFC-A1D606C8472B}"/>
              </a:ext>
            </a:extLst>
          </p:cNvPr>
          <p:cNvSpPr>
            <a:spLocks noGrp="1"/>
          </p:cNvSpPr>
          <p:nvPr>
            <p:ph type="sldNum" sz="quarter" idx="10"/>
          </p:nvPr>
        </p:nvSpPr>
        <p:spPr/>
        <p:txBody>
          <a:bodyPr/>
          <a:lstStyle/>
          <a:p>
            <a:fld id="{8AB7A2E1-0EF5-4F6C-A697-A12883C24FF3}" type="slidenum">
              <a:rPr lang="nl-NL" smtClean="0"/>
              <a:t>23</a:t>
            </a:fld>
            <a:endParaRPr lang="nl-NL"/>
          </a:p>
        </p:txBody>
      </p:sp>
    </p:spTree>
    <p:extLst>
      <p:ext uri="{BB962C8B-B14F-4D97-AF65-F5344CB8AC3E}">
        <p14:creationId xmlns:p14="http://schemas.microsoft.com/office/powerpoint/2010/main" val="1542328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2DE7F-7A4F-C879-652F-2CB12E030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D7EDF-BA81-5283-8C4C-4E52EC365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8C349-BE3A-DBFD-17AF-02CD2547D716}"/>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What I find exciting in digital health right now is the increasing diversity of methods emerging around different kinds of questions.</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We have so many methods, as we are an interdisciplinary field. If you talk to different people here at the conference, I'm sure you'll find out about new methods that you could use that could help answer different questions.</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But we need to be conscious about our methods: using methods because they are useful for answering our questions, not because we are used to these methods.</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For example:</a:t>
            </a:r>
          </a:p>
          <a:p>
            <a:r>
              <a:rPr lang="en-NL" sz="1200" kern="1200" dirty="0">
                <a:solidFill>
                  <a:schemeClr val="tx1"/>
                </a:solidFill>
                <a:effectLst/>
                <a:latin typeface="+mn-lt"/>
                <a:ea typeface="+mn-ea"/>
                <a:cs typeface="+mn-cs"/>
              </a:rPr>
              <a:t>If we want to understand:</a:t>
            </a:r>
          </a:p>
          <a:p>
            <a:r>
              <a:rPr lang="en-NL" sz="1200" kern="1200" dirty="0">
                <a:solidFill>
                  <a:schemeClr val="tx1"/>
                </a:solidFill>
                <a:effectLst/>
                <a:latin typeface="+mn-lt"/>
                <a:ea typeface="+mn-ea"/>
                <a:cs typeface="+mn-cs"/>
              </a:rPr>
              <a:t>which intervention components matter,</a:t>
            </a:r>
          </a:p>
          <a:p>
            <a:r>
              <a:rPr lang="en-NL" sz="1200" kern="1200" dirty="0">
                <a:solidFill>
                  <a:schemeClr val="tx1"/>
                </a:solidFill>
                <a:effectLst/>
                <a:latin typeface="+mn-lt"/>
                <a:ea typeface="+mn-ea"/>
                <a:cs typeface="+mn-cs"/>
              </a:rPr>
              <a:t>approaches like MOST and factorial experiments become useful.</a:t>
            </a:r>
          </a:p>
          <a:p>
            <a:r>
              <a:rPr lang="en-NL" sz="1200" kern="1200" dirty="0">
                <a:solidFill>
                  <a:schemeClr val="tx1"/>
                </a:solidFill>
                <a:effectLst/>
                <a:latin typeface="+mn-lt"/>
                <a:ea typeface="+mn-ea"/>
                <a:cs typeface="+mn-cs"/>
              </a:rPr>
              <a:t>If we want to understand:</a:t>
            </a:r>
          </a:p>
          <a:p>
            <a:r>
              <a:rPr lang="en-NL" sz="1200" kern="1200" dirty="0">
                <a:solidFill>
                  <a:schemeClr val="tx1"/>
                </a:solidFill>
                <a:effectLst/>
                <a:latin typeface="+mn-lt"/>
                <a:ea typeface="+mn-ea"/>
                <a:cs typeface="+mn-cs"/>
              </a:rPr>
              <a:t>what works for whom and under what conditions,</a:t>
            </a:r>
          </a:p>
          <a:p>
            <a:r>
              <a:rPr lang="en-NL" sz="1200" kern="1200" dirty="0">
                <a:solidFill>
                  <a:schemeClr val="tx1"/>
                </a:solidFill>
                <a:effectLst/>
                <a:latin typeface="+mn-lt"/>
                <a:ea typeface="+mn-ea"/>
                <a:cs typeface="+mn-cs"/>
              </a:rPr>
              <a:t>realist evaluation offers a very different lens.</a:t>
            </a:r>
          </a:p>
          <a:p>
            <a:r>
              <a:rPr lang="en-NL" sz="1200" kern="1200" dirty="0">
                <a:solidFill>
                  <a:schemeClr val="tx1"/>
                </a:solidFill>
                <a:effectLst/>
                <a:latin typeface="+mn-lt"/>
                <a:ea typeface="+mn-ea"/>
                <a:cs typeface="+mn-cs"/>
              </a:rPr>
              <a:t>If we care about:</a:t>
            </a:r>
          </a:p>
          <a:p>
            <a:r>
              <a:rPr lang="en-NL" sz="1200" kern="1200" dirty="0">
                <a:solidFill>
                  <a:schemeClr val="tx1"/>
                </a:solidFill>
                <a:effectLst/>
                <a:latin typeface="+mn-lt"/>
                <a:ea typeface="+mn-ea"/>
                <a:cs typeface="+mn-cs"/>
              </a:rPr>
              <a:t>timing and adaptation,</a:t>
            </a:r>
          </a:p>
          <a:p>
            <a:r>
              <a:rPr lang="en-NL" sz="1200" kern="1200" dirty="0">
                <a:solidFill>
                  <a:schemeClr val="tx1"/>
                </a:solidFill>
                <a:effectLst/>
                <a:latin typeface="+mn-lt"/>
                <a:ea typeface="+mn-ea"/>
                <a:cs typeface="+mn-cs"/>
              </a:rPr>
              <a:t>we move toward SMART designs and micro-randomized trials.</a:t>
            </a:r>
          </a:p>
          <a:p>
            <a:r>
              <a:rPr lang="en-NL" sz="1200" kern="1200" dirty="0">
                <a:solidFill>
                  <a:schemeClr val="tx1"/>
                </a:solidFill>
                <a:effectLst/>
                <a:latin typeface="+mn-lt"/>
                <a:ea typeface="+mn-ea"/>
                <a:cs typeface="+mn-cs"/>
              </a:rPr>
              <a:t>And if engagement is dynamic rather than static…</a:t>
            </a:r>
          </a:p>
          <a:p>
            <a:r>
              <a:rPr lang="en-NL" sz="1200" kern="1200" dirty="0">
                <a:solidFill>
                  <a:schemeClr val="tx1"/>
                </a:solidFill>
                <a:effectLst/>
                <a:latin typeface="+mn-lt"/>
                <a:ea typeface="+mn-ea"/>
                <a:cs typeface="+mn-cs"/>
              </a:rPr>
              <a:t>then longitudinal approaches become essential.</a:t>
            </a:r>
          </a:p>
          <a:p>
            <a:r>
              <a:rPr lang="en-NL" sz="1200" kern="1200" dirty="0">
                <a:solidFill>
                  <a:schemeClr val="tx1"/>
                </a:solidFill>
                <a:effectLst/>
                <a:latin typeface="+mn-lt"/>
                <a:ea typeface="+mn-ea"/>
                <a:cs typeface="+mn-cs"/>
              </a:rPr>
              <a:t>So the methodological landscape becomes much richer once we move beyond only asking:</a:t>
            </a:r>
          </a:p>
          <a:p>
            <a:r>
              <a:rPr lang="en-NL" sz="1200" kern="1200" dirty="0">
                <a:solidFill>
                  <a:schemeClr val="tx1"/>
                </a:solidFill>
                <a:effectLst/>
                <a:latin typeface="+mn-lt"/>
                <a:ea typeface="+mn-ea"/>
                <a:cs typeface="+mn-cs"/>
              </a:rPr>
              <a:t>“does it work?”</a:t>
            </a:r>
          </a:p>
        </p:txBody>
      </p:sp>
      <p:sp>
        <p:nvSpPr>
          <p:cNvPr id="4" name="Slide Number Placeholder 3">
            <a:extLst>
              <a:ext uri="{FF2B5EF4-FFF2-40B4-BE49-F238E27FC236}">
                <a16:creationId xmlns:a16="http://schemas.microsoft.com/office/drawing/2014/main" id="{93103783-4A21-D689-6A5B-0C025092A7DC}"/>
              </a:ext>
            </a:extLst>
          </p:cNvPr>
          <p:cNvSpPr>
            <a:spLocks noGrp="1"/>
          </p:cNvSpPr>
          <p:nvPr>
            <p:ph type="sldNum" sz="quarter" idx="10"/>
          </p:nvPr>
        </p:nvSpPr>
        <p:spPr/>
        <p:txBody>
          <a:bodyPr/>
          <a:lstStyle/>
          <a:p>
            <a:fld id="{8AB7A2E1-0EF5-4F6C-A697-A12883C24FF3}" type="slidenum">
              <a:rPr lang="nl-NL" smtClean="0"/>
              <a:t>24</a:t>
            </a:fld>
            <a:endParaRPr lang="nl-NL"/>
          </a:p>
        </p:txBody>
      </p:sp>
    </p:spTree>
    <p:extLst>
      <p:ext uri="{BB962C8B-B14F-4D97-AF65-F5344CB8AC3E}">
        <p14:creationId xmlns:p14="http://schemas.microsoft.com/office/powerpoint/2010/main" val="3702588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606CD-61DC-7902-BF92-B8CF8AEB8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10874-EC8F-406F-C03B-186F55CD9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63DC2-BFC6-5E88-EDEE-95089379D792}"/>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For example, in one of our studies we moved away from asking:</a:t>
            </a:r>
          </a:p>
          <a:p>
            <a:r>
              <a:rPr lang="en-NL" sz="1200" kern="1200" dirty="0">
                <a:solidFill>
                  <a:schemeClr val="tx1"/>
                </a:solidFill>
                <a:effectLst/>
                <a:latin typeface="+mn-lt"/>
                <a:ea typeface="+mn-ea"/>
                <a:cs typeface="+mn-cs"/>
              </a:rPr>
              <a:t>“Which intervention works best?”</a:t>
            </a:r>
          </a:p>
          <a:p>
            <a:r>
              <a:rPr lang="en-NL" sz="1200" kern="1200" dirty="0">
                <a:solidFill>
                  <a:schemeClr val="tx1"/>
                </a:solidFill>
                <a:effectLst/>
                <a:latin typeface="+mn-lt"/>
                <a:ea typeface="+mn-ea"/>
                <a:cs typeface="+mn-cs"/>
              </a:rPr>
              <a:t>Instead, we asked:</a:t>
            </a:r>
          </a:p>
          <a:p>
            <a:r>
              <a:rPr lang="en-NL" sz="1200" kern="1200" dirty="0">
                <a:solidFill>
                  <a:schemeClr val="tx1"/>
                </a:solidFill>
                <a:effectLst/>
                <a:latin typeface="+mn-lt"/>
                <a:ea typeface="+mn-ea"/>
                <a:cs typeface="+mn-cs"/>
              </a:rPr>
              <a:t>“Which features engage different people?”</a:t>
            </a:r>
          </a:p>
          <a:p>
            <a:r>
              <a:rPr lang="en-NL" sz="1200" kern="1200" dirty="0">
                <a:solidFill>
                  <a:schemeClr val="tx1"/>
                </a:solidFill>
                <a:effectLst/>
                <a:latin typeface="+mn-lt"/>
                <a:ea typeface="+mn-ea"/>
                <a:cs typeface="+mn-cs"/>
              </a:rPr>
              <a:t>That required a very different study design.</a:t>
            </a:r>
          </a:p>
          <a:p>
            <a:r>
              <a:rPr lang="en-NL" sz="1200" kern="1200" dirty="0">
                <a:solidFill>
                  <a:schemeClr val="tx1"/>
                </a:solidFill>
                <a:effectLst/>
                <a:latin typeface="+mn-lt"/>
                <a:ea typeface="+mn-ea"/>
                <a:cs typeface="+mn-cs"/>
              </a:rPr>
              <a:t>We created 27 different intervention versions varying in:</a:t>
            </a:r>
          </a:p>
          <a:p>
            <a:pPr lvl="0"/>
            <a:r>
              <a:rPr lang="en-NL" sz="1200" kern="1200" dirty="0">
                <a:solidFill>
                  <a:schemeClr val="tx1"/>
                </a:solidFill>
                <a:effectLst/>
                <a:latin typeface="+mn-lt"/>
                <a:ea typeface="+mn-ea"/>
                <a:cs typeface="+mn-cs"/>
              </a:rPr>
              <a:t>therapeutic content,</a:t>
            </a:r>
          </a:p>
          <a:p>
            <a:pPr lvl="0"/>
            <a:r>
              <a:rPr lang="en-NL" sz="1200" kern="1200" dirty="0">
                <a:solidFill>
                  <a:schemeClr val="tx1"/>
                </a:solidFill>
                <a:effectLst/>
                <a:latin typeface="+mn-lt"/>
                <a:ea typeface="+mn-ea"/>
                <a:cs typeface="+mn-cs"/>
              </a:rPr>
              <a:t>feedback,</a:t>
            </a:r>
          </a:p>
          <a:p>
            <a:pPr lvl="0"/>
            <a:r>
              <a:rPr lang="en-NL" sz="1200" kern="1200" dirty="0">
                <a:solidFill>
                  <a:schemeClr val="tx1"/>
                </a:solidFill>
                <a:effectLst/>
                <a:latin typeface="+mn-lt"/>
                <a:ea typeface="+mn-ea"/>
                <a:cs typeface="+mn-cs"/>
              </a:rPr>
              <a:t>and design features.</a:t>
            </a:r>
          </a:p>
          <a:p>
            <a:r>
              <a:rPr lang="en-NL" sz="1200" kern="1200" dirty="0">
                <a:solidFill>
                  <a:schemeClr val="tx1"/>
                </a:solidFill>
                <a:effectLst/>
                <a:latin typeface="+mn-lt"/>
                <a:ea typeface="+mn-ea"/>
                <a:cs typeface="+mn-cs"/>
              </a:rPr>
              <a:t>And interestingly, we did not find one universally superior version.</a:t>
            </a:r>
          </a:p>
          <a:p>
            <a:r>
              <a:rPr lang="en-NL" sz="1200" kern="1200" dirty="0">
                <a:solidFill>
                  <a:schemeClr val="tx1"/>
                </a:solidFill>
                <a:effectLst/>
                <a:latin typeface="+mn-lt"/>
                <a:ea typeface="+mn-ea"/>
                <a:cs typeface="+mn-cs"/>
              </a:rPr>
              <a:t>Different people appeared to respond differently to different features.</a:t>
            </a:r>
          </a:p>
          <a:p>
            <a:r>
              <a:rPr lang="en-NL" sz="1200" kern="1200" dirty="0">
                <a:solidFill>
                  <a:schemeClr val="tx1"/>
                </a:solidFill>
                <a:effectLst/>
                <a:latin typeface="+mn-lt"/>
                <a:ea typeface="+mn-ea"/>
                <a:cs typeface="+mn-cs"/>
              </a:rPr>
              <a:t>Which reinforced the idea that variability is not noise…</a:t>
            </a:r>
          </a:p>
          <a:p>
            <a:r>
              <a:rPr lang="en-NL" sz="1200" kern="1200" dirty="0">
                <a:solidFill>
                  <a:schemeClr val="tx1"/>
                </a:solidFill>
                <a:effectLst/>
                <a:latin typeface="+mn-lt"/>
                <a:ea typeface="+mn-ea"/>
                <a:cs typeface="+mn-cs"/>
              </a:rPr>
              <a:t>but a fundamental part of digital intervention use.</a:t>
            </a:r>
          </a:p>
        </p:txBody>
      </p:sp>
      <p:sp>
        <p:nvSpPr>
          <p:cNvPr id="4" name="Slide Number Placeholder 3">
            <a:extLst>
              <a:ext uri="{FF2B5EF4-FFF2-40B4-BE49-F238E27FC236}">
                <a16:creationId xmlns:a16="http://schemas.microsoft.com/office/drawing/2014/main" id="{43C5BDB2-491B-1149-28F6-B20EC8C73B4C}"/>
              </a:ext>
            </a:extLst>
          </p:cNvPr>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AB7A2E1-0EF5-4F6C-A697-A12883C24FF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7005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6FDFC-EE65-F969-D488-60B48A06F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6C879-84D3-0BF4-AEC0-96FB991EA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19938-058B-73A1-08B8-D7F6CA70814D}"/>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And I think this also changes how we approach co-creation and design.</a:t>
            </a:r>
          </a:p>
          <a:p>
            <a:r>
              <a:rPr lang="en-NL" sz="1200" kern="1200" dirty="0">
                <a:solidFill>
                  <a:schemeClr val="tx1"/>
                </a:solidFill>
                <a:effectLst/>
                <a:latin typeface="+mn-lt"/>
                <a:ea typeface="+mn-ea"/>
                <a:cs typeface="+mn-cs"/>
              </a:rPr>
              <a:t>Traditionally, co-design often aims for consensus:</a:t>
            </a:r>
          </a:p>
          <a:p>
            <a:r>
              <a:rPr lang="en-NL" sz="1200" kern="1200" dirty="0">
                <a:solidFill>
                  <a:schemeClr val="tx1"/>
                </a:solidFill>
                <a:effectLst/>
                <a:latin typeface="+mn-lt"/>
                <a:ea typeface="+mn-ea"/>
                <a:cs typeface="+mn-cs"/>
              </a:rPr>
              <a:t>what works best for this group of users users?</a:t>
            </a:r>
          </a:p>
          <a:p>
            <a:r>
              <a:rPr lang="en-NL" sz="1200" kern="1200" dirty="0">
                <a:solidFill>
                  <a:schemeClr val="tx1"/>
                </a:solidFill>
                <a:effectLst/>
                <a:latin typeface="+mn-lt"/>
                <a:ea typeface="+mn-ea"/>
                <a:cs typeface="+mn-cs"/>
              </a:rPr>
              <a:t>But perhaps we increasingly need to design </a:t>
            </a:r>
            <a:r>
              <a:rPr lang="en-NL" sz="1200" i="1" kern="1200" dirty="0">
                <a:solidFill>
                  <a:schemeClr val="tx1"/>
                </a:solidFill>
                <a:effectLst/>
                <a:latin typeface="+mn-lt"/>
                <a:ea typeface="+mn-ea"/>
                <a:cs typeface="+mn-cs"/>
              </a:rPr>
              <a:t>for diversity</a:t>
            </a:r>
            <a:r>
              <a:rPr lang="en-NL" sz="1200" kern="1200" dirty="0">
                <a:solidFill>
                  <a:schemeClr val="tx1"/>
                </a:solidFill>
                <a:effectLst/>
                <a:latin typeface="+mn-lt"/>
                <a:ea typeface="+mn-ea"/>
                <a:cs typeface="+mn-cs"/>
              </a:rPr>
              <a:t> instead.</a:t>
            </a:r>
          </a:p>
          <a:p>
            <a:r>
              <a:rPr lang="en-NL" sz="1200" kern="1200" dirty="0">
                <a:solidFill>
                  <a:schemeClr val="tx1"/>
                </a:solidFill>
                <a:effectLst/>
                <a:latin typeface="+mn-lt"/>
                <a:ea typeface="+mn-ea"/>
                <a:cs typeface="+mn-cs"/>
              </a:rPr>
              <a:t>Different people may need:</a:t>
            </a:r>
          </a:p>
          <a:p>
            <a:pPr lvl="0"/>
            <a:r>
              <a:rPr lang="en-NL" sz="1200" kern="1200" dirty="0">
                <a:solidFill>
                  <a:schemeClr val="tx1"/>
                </a:solidFill>
                <a:effectLst/>
                <a:latin typeface="+mn-lt"/>
                <a:ea typeface="+mn-ea"/>
                <a:cs typeface="+mn-cs"/>
              </a:rPr>
              <a:t>different motivational strategies,</a:t>
            </a:r>
          </a:p>
          <a:p>
            <a:pPr lvl="0"/>
            <a:r>
              <a:rPr lang="en-NL" sz="1200" kern="1200" dirty="0">
                <a:solidFill>
                  <a:schemeClr val="tx1"/>
                </a:solidFill>
                <a:effectLst/>
                <a:latin typeface="+mn-lt"/>
                <a:ea typeface="+mn-ea"/>
                <a:cs typeface="+mn-cs"/>
              </a:rPr>
              <a:t>different kinds of support,</a:t>
            </a:r>
          </a:p>
          <a:p>
            <a:pPr lvl="0"/>
            <a:r>
              <a:rPr lang="en-NL" sz="1200" kern="1200" dirty="0">
                <a:solidFill>
                  <a:schemeClr val="tx1"/>
                </a:solidFill>
                <a:effectLst/>
                <a:latin typeface="+mn-lt"/>
                <a:ea typeface="+mn-ea"/>
                <a:cs typeface="+mn-cs"/>
              </a:rPr>
              <a:t>different levels of autonomy,</a:t>
            </a:r>
          </a:p>
          <a:p>
            <a:pPr lvl="0"/>
            <a:r>
              <a:rPr lang="en-NL" sz="1200" kern="1200" dirty="0">
                <a:solidFill>
                  <a:schemeClr val="tx1"/>
                </a:solidFill>
                <a:effectLst/>
                <a:latin typeface="+mn-lt"/>
                <a:ea typeface="+mn-ea"/>
                <a:cs typeface="+mn-cs"/>
              </a:rPr>
              <a:t>different forms of feedback,</a:t>
            </a:r>
          </a:p>
          <a:p>
            <a:pPr lvl="0"/>
            <a:r>
              <a:rPr lang="en-NL" sz="1200" kern="1200" dirty="0">
                <a:solidFill>
                  <a:schemeClr val="tx1"/>
                </a:solidFill>
                <a:effectLst/>
                <a:latin typeface="+mn-lt"/>
                <a:ea typeface="+mn-ea"/>
                <a:cs typeface="+mn-cs"/>
              </a:rPr>
              <a:t>at different moments in time.</a:t>
            </a:r>
          </a:p>
          <a:p>
            <a:r>
              <a:rPr lang="en-NL" sz="1200" kern="1200" dirty="0">
                <a:solidFill>
                  <a:schemeClr val="tx1"/>
                </a:solidFill>
                <a:effectLst/>
                <a:latin typeface="+mn-lt"/>
                <a:ea typeface="+mn-ea"/>
                <a:cs typeface="+mn-cs"/>
              </a:rPr>
              <a:t>So instead of reducing variation during design…</a:t>
            </a:r>
          </a:p>
          <a:p>
            <a:r>
              <a:rPr lang="en-NL" sz="1200" kern="1200" dirty="0">
                <a:solidFill>
                  <a:schemeClr val="tx1"/>
                </a:solidFill>
                <a:effectLst/>
                <a:latin typeface="+mn-lt"/>
                <a:ea typeface="+mn-ea"/>
                <a:cs typeface="+mn-cs"/>
              </a:rPr>
              <a:t>we may need to intentionally build variation into interventions.</a:t>
            </a:r>
          </a:p>
          <a:p>
            <a:r>
              <a:rPr lang="en-NL" sz="1200" kern="1200" dirty="0">
                <a:solidFill>
                  <a:schemeClr val="tx1"/>
                </a:solidFill>
                <a:effectLst/>
                <a:latin typeface="+mn-lt"/>
                <a:ea typeface="+mn-ea"/>
                <a:cs typeface="+mn-cs"/>
              </a:rPr>
              <a:t>And design may need to focus on what are the types of variations we need to put into our interventions? What do we need to vary on?</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That is a very different design philosophy.</a:t>
            </a:r>
          </a:p>
          <a:p>
            <a:endParaRPr lang="en-NL" sz="1200" kern="1200" dirty="0">
              <a:solidFill>
                <a:schemeClr val="tx1"/>
              </a:solidFill>
              <a:effectLst/>
              <a:latin typeface="+mn-lt"/>
              <a:ea typeface="+mn-ea"/>
              <a:cs typeface="+mn-cs"/>
            </a:endParaRPr>
          </a:p>
          <a:p>
            <a:endParaRPr lang="en-NL"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9784E66-CABC-CB6C-F555-FD5FA8A44F40}"/>
              </a:ext>
            </a:extLst>
          </p:cNvPr>
          <p:cNvSpPr>
            <a:spLocks noGrp="1"/>
          </p:cNvSpPr>
          <p:nvPr>
            <p:ph type="sldNum" sz="quarter" idx="10"/>
          </p:nvPr>
        </p:nvSpPr>
        <p:spPr/>
        <p:txBody>
          <a:bodyPr/>
          <a:lstStyle/>
          <a:p>
            <a:fld id="{8AB7A2E1-0EF5-4F6C-A697-A12883C24FF3}" type="slidenum">
              <a:rPr lang="nl-NL" smtClean="0"/>
              <a:t>26</a:t>
            </a:fld>
            <a:endParaRPr lang="nl-NL"/>
          </a:p>
        </p:txBody>
      </p:sp>
    </p:spTree>
    <p:extLst>
      <p:ext uri="{BB962C8B-B14F-4D97-AF65-F5344CB8AC3E}">
        <p14:creationId xmlns:p14="http://schemas.microsoft.com/office/powerpoint/2010/main" val="1760264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D9F71-FF3E-27F6-C24D-0BA22DA0C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AC51B-3185-A5EA-8D29-BB2CC02E0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113F7-4A70-10AF-C80F-3FC464B52E7F}"/>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We saw this for example when looking at engagement in a longitidinal way.</a:t>
            </a:r>
          </a:p>
          <a:p>
            <a:r>
              <a:rPr lang="en-NL" sz="1200" kern="1200" dirty="0">
                <a:solidFill>
                  <a:schemeClr val="tx1"/>
                </a:solidFill>
                <a:effectLst/>
                <a:latin typeface="+mn-lt"/>
                <a:ea typeface="+mn-ea"/>
                <a:cs typeface="+mn-cs"/>
              </a:rPr>
              <a:t> </a:t>
            </a:r>
          </a:p>
          <a:p>
            <a:r>
              <a:rPr lang="en-NL" sz="1200" kern="1200" dirty="0">
                <a:solidFill>
                  <a:schemeClr val="tx1"/>
                </a:solidFill>
                <a:effectLst/>
                <a:latin typeface="+mn-lt"/>
                <a:ea typeface="+mn-ea"/>
                <a:cs typeface="+mn-cs"/>
              </a:rPr>
              <a:t>When we started looking longitudinally, another important insight emerged.</a:t>
            </a:r>
          </a:p>
          <a:p>
            <a:r>
              <a:rPr lang="en-NL" sz="1200" kern="1200" dirty="0">
                <a:solidFill>
                  <a:schemeClr val="tx1"/>
                </a:solidFill>
                <a:effectLst/>
                <a:latin typeface="+mn-lt"/>
                <a:ea typeface="+mn-ea"/>
                <a:cs typeface="+mn-cs"/>
              </a:rPr>
              <a:t>People do not engage in the same way.</a:t>
            </a:r>
          </a:p>
          <a:p>
            <a:r>
              <a:rPr lang="en-NL" sz="1200" kern="1200" dirty="0">
                <a:solidFill>
                  <a:schemeClr val="tx1"/>
                </a:solidFill>
                <a:effectLst/>
                <a:latin typeface="+mn-lt"/>
                <a:ea typeface="+mn-ea"/>
                <a:cs typeface="+mn-cs"/>
              </a:rPr>
              <a:t>Some sustain engagement.</a:t>
            </a:r>
            <a:br>
              <a:rPr lang="en-NL" sz="1200" kern="1200" dirty="0">
                <a:solidFill>
                  <a:schemeClr val="tx1"/>
                </a:solidFill>
                <a:effectLst/>
                <a:latin typeface="+mn-lt"/>
                <a:ea typeface="+mn-ea"/>
                <a:cs typeface="+mn-cs"/>
              </a:rPr>
            </a:br>
            <a:r>
              <a:rPr lang="en-NL" sz="1200" kern="1200" dirty="0">
                <a:solidFill>
                  <a:schemeClr val="tx1"/>
                </a:solidFill>
                <a:effectLst/>
                <a:latin typeface="+mn-lt"/>
                <a:ea typeface="+mn-ea"/>
                <a:cs typeface="+mn-cs"/>
              </a:rPr>
              <a:t>Some disengage quickly.</a:t>
            </a:r>
            <a:br>
              <a:rPr lang="en-NL" sz="1200" kern="1200" dirty="0">
                <a:solidFill>
                  <a:schemeClr val="tx1"/>
                </a:solidFill>
                <a:effectLst/>
                <a:latin typeface="+mn-lt"/>
                <a:ea typeface="+mn-ea"/>
                <a:cs typeface="+mn-cs"/>
              </a:rPr>
            </a:br>
            <a:r>
              <a:rPr lang="en-NL" sz="1200" kern="1200" dirty="0">
                <a:solidFill>
                  <a:schemeClr val="tx1"/>
                </a:solidFill>
                <a:effectLst/>
                <a:latin typeface="+mn-lt"/>
                <a:ea typeface="+mn-ea"/>
                <a:cs typeface="+mn-cs"/>
              </a:rPr>
              <a:t>Some fluctuate.</a:t>
            </a:r>
            <a:br>
              <a:rPr lang="en-NL" sz="1200" kern="1200" dirty="0">
                <a:solidFill>
                  <a:schemeClr val="tx1"/>
                </a:solidFill>
                <a:effectLst/>
                <a:latin typeface="+mn-lt"/>
                <a:ea typeface="+mn-ea"/>
                <a:cs typeface="+mn-cs"/>
              </a:rPr>
            </a:br>
            <a:r>
              <a:rPr lang="en-NL" sz="1200" kern="1200" dirty="0">
                <a:solidFill>
                  <a:schemeClr val="tx1"/>
                </a:solidFill>
                <a:effectLst/>
                <a:latin typeface="+mn-lt"/>
                <a:ea typeface="+mn-ea"/>
                <a:cs typeface="+mn-cs"/>
              </a:rPr>
              <a:t>Some re-engage later.</a:t>
            </a:r>
          </a:p>
          <a:p>
            <a:r>
              <a:rPr lang="en-NL" sz="1200" kern="1200" dirty="0">
                <a:solidFill>
                  <a:schemeClr val="tx1"/>
                </a:solidFill>
                <a:effectLst/>
                <a:latin typeface="+mn-lt"/>
                <a:ea typeface="+mn-ea"/>
                <a:cs typeface="+mn-cs"/>
              </a:rPr>
              <a:t>These trajectories matter.</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We don’t know yet how exactly: we don't know yet if there is one way that is better for all, but it seems less likely all the time.</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And then we need to figure out how to help all of these different people. And if sometimes helping them might mean saying: this is not for you, try something else (another DHI, or f2f, or something altogether different).</a:t>
            </a:r>
          </a:p>
        </p:txBody>
      </p:sp>
      <p:sp>
        <p:nvSpPr>
          <p:cNvPr id="4" name="Slide Number Placeholder 3">
            <a:extLst>
              <a:ext uri="{FF2B5EF4-FFF2-40B4-BE49-F238E27FC236}">
                <a16:creationId xmlns:a16="http://schemas.microsoft.com/office/drawing/2014/main" id="{7203AF8F-62B5-16F7-64A9-9162CD6F721D}"/>
              </a:ext>
            </a:extLst>
          </p:cNvPr>
          <p:cNvSpPr>
            <a:spLocks noGrp="1"/>
          </p:cNvSpPr>
          <p:nvPr>
            <p:ph type="sldNum" sz="quarter" idx="10"/>
          </p:nvPr>
        </p:nvSpPr>
        <p:spPr/>
        <p:txBody>
          <a:bodyPr/>
          <a:lstStyle/>
          <a:p>
            <a:fld id="{8AB7A2E1-0EF5-4F6C-A697-A12883C24FF3}" type="slidenum">
              <a:rPr lang="nl-NL" smtClean="0"/>
              <a:t>27</a:t>
            </a:fld>
            <a:endParaRPr lang="nl-NL"/>
          </a:p>
        </p:txBody>
      </p:sp>
    </p:spTree>
    <p:extLst>
      <p:ext uri="{BB962C8B-B14F-4D97-AF65-F5344CB8AC3E}">
        <p14:creationId xmlns:p14="http://schemas.microsoft.com/office/powerpoint/2010/main" val="4005970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E86FB-9FAF-5C61-2041-087566667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2760E-C317-A940-550F-313ADAB66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F600C-7851-83B2-36C5-7213B5F363E6}"/>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And they suggest that static interventions may fundamentally mismatch how people actually engage with digital health technologies.</a:t>
            </a:r>
          </a:p>
          <a:p>
            <a:r>
              <a:rPr lang="en-NL" sz="1200" kern="1200" dirty="0">
                <a:solidFill>
                  <a:schemeClr val="tx1"/>
                </a:solidFill>
                <a:effectLst/>
                <a:latin typeface="+mn-lt"/>
                <a:ea typeface="+mn-ea"/>
                <a:cs typeface="+mn-cs"/>
              </a:rPr>
              <a:t> </a:t>
            </a:r>
          </a:p>
          <a:p>
            <a:r>
              <a:rPr lang="en-NL" sz="1200" kern="1200" dirty="0">
                <a:solidFill>
                  <a:schemeClr val="tx1"/>
                </a:solidFill>
                <a:effectLst/>
                <a:latin typeface="+mn-lt"/>
                <a:ea typeface="+mn-ea"/>
                <a:cs typeface="+mn-cs"/>
              </a:rPr>
              <a:t>And this changes the research agenda again.</a:t>
            </a:r>
          </a:p>
          <a:p>
            <a:r>
              <a:rPr lang="en-NL" sz="1200" kern="1200" dirty="0">
                <a:solidFill>
                  <a:schemeClr val="tx1"/>
                </a:solidFill>
                <a:effectLst/>
                <a:latin typeface="+mn-lt"/>
                <a:ea typeface="+mn-ea"/>
                <a:cs typeface="+mn-cs"/>
              </a:rPr>
              <a:t>The question is no longer: “Which intervention works best?”</a:t>
            </a:r>
          </a:p>
          <a:p>
            <a:r>
              <a:rPr lang="en-NL" sz="1200" kern="1200" dirty="0">
                <a:solidFill>
                  <a:schemeClr val="tx1"/>
                </a:solidFill>
                <a:effectLst/>
                <a:latin typeface="+mn-lt"/>
                <a:ea typeface="+mn-ea"/>
                <a:cs typeface="+mn-cs"/>
              </a:rPr>
              <a:t>Or even: “Which feature increases engagement?”</a:t>
            </a:r>
          </a:p>
          <a:p>
            <a:r>
              <a:rPr lang="en-NL" sz="1200" kern="1200" dirty="0">
                <a:solidFill>
                  <a:schemeClr val="tx1"/>
                </a:solidFill>
                <a:effectLst/>
                <a:latin typeface="+mn-lt"/>
                <a:ea typeface="+mn-ea"/>
                <a:cs typeface="+mn-cs"/>
              </a:rPr>
              <a:t>But:“What support should this person receive at this moment?”</a:t>
            </a:r>
          </a:p>
          <a:p>
            <a:r>
              <a:rPr lang="en-NL" sz="1200" kern="1200" dirty="0">
                <a:solidFill>
                  <a:schemeClr val="tx1"/>
                </a:solidFill>
                <a:effectLst/>
                <a:latin typeface="+mn-lt"/>
                <a:ea typeface="+mn-ea"/>
                <a:cs typeface="+mn-cs"/>
              </a:rPr>
              <a:t>This is where adaptive interventions become so important.</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And where methods like: MOST, SMART trials, micro-randomized trials become essential.</a:t>
            </a:r>
          </a:p>
          <a:p>
            <a:r>
              <a:rPr lang="en-NL" sz="1200" kern="1200" dirty="0">
                <a:solidFill>
                  <a:schemeClr val="tx1"/>
                </a:solidFill>
                <a:effectLst/>
                <a:latin typeface="+mn-lt"/>
                <a:ea typeface="+mn-ea"/>
                <a:cs typeface="+mn-cs"/>
              </a:rPr>
              <a:t>But also, where we need to re-evaluate if these methods are the right ones. </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If we want to go here, we would also need systems that:</a:t>
            </a:r>
          </a:p>
          <a:p>
            <a:pPr lvl="0"/>
            <a:r>
              <a:rPr lang="en-NL" sz="1200" kern="1200" dirty="0">
                <a:solidFill>
                  <a:schemeClr val="tx1"/>
                </a:solidFill>
                <a:effectLst/>
                <a:latin typeface="+mn-lt"/>
                <a:ea typeface="+mn-ea"/>
                <a:cs typeface="+mn-cs"/>
              </a:rPr>
              <a:t>monitor engagement over time,</a:t>
            </a:r>
          </a:p>
          <a:p>
            <a:pPr lvl="0"/>
            <a:r>
              <a:rPr lang="en-NL" sz="1200" kern="1200" dirty="0">
                <a:solidFill>
                  <a:schemeClr val="tx1"/>
                </a:solidFill>
                <a:effectLst/>
                <a:latin typeface="+mn-lt"/>
                <a:ea typeface="+mn-ea"/>
                <a:cs typeface="+mn-cs"/>
              </a:rPr>
              <a:t>recognize changing needs,</a:t>
            </a:r>
          </a:p>
          <a:p>
            <a:pPr lvl="0"/>
            <a:r>
              <a:rPr lang="en-NL" sz="1200" kern="1200" dirty="0">
                <a:solidFill>
                  <a:schemeClr val="tx1"/>
                </a:solidFill>
                <a:effectLst/>
                <a:latin typeface="+mn-lt"/>
                <a:ea typeface="+mn-ea"/>
                <a:cs typeface="+mn-cs"/>
              </a:rPr>
              <a:t>personalize support dynamically,</a:t>
            </a:r>
          </a:p>
          <a:p>
            <a:pPr lvl="0"/>
            <a:r>
              <a:rPr lang="en-NL" sz="1200" kern="1200" dirty="0">
                <a:solidFill>
                  <a:schemeClr val="tx1"/>
                </a:solidFill>
                <a:effectLst/>
                <a:latin typeface="+mn-lt"/>
                <a:ea typeface="+mn-ea"/>
                <a:cs typeface="+mn-cs"/>
              </a:rPr>
              <a:t>and learn which strategies work for whom.</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But this also comes with ethical dilemma;s: is this what we want? How to make sure we don't 'enforce' the type of engagement we want?</a:t>
            </a:r>
          </a:p>
        </p:txBody>
      </p:sp>
      <p:sp>
        <p:nvSpPr>
          <p:cNvPr id="4" name="Slide Number Placeholder 3">
            <a:extLst>
              <a:ext uri="{FF2B5EF4-FFF2-40B4-BE49-F238E27FC236}">
                <a16:creationId xmlns:a16="http://schemas.microsoft.com/office/drawing/2014/main" id="{33A60593-4FA6-16D2-5593-FF07BE0B966C}"/>
              </a:ext>
            </a:extLst>
          </p:cNvPr>
          <p:cNvSpPr>
            <a:spLocks noGrp="1"/>
          </p:cNvSpPr>
          <p:nvPr>
            <p:ph type="sldNum" sz="quarter" idx="10"/>
          </p:nvPr>
        </p:nvSpPr>
        <p:spPr/>
        <p:txBody>
          <a:bodyPr/>
          <a:lstStyle/>
          <a:p>
            <a:fld id="{8AB7A2E1-0EF5-4F6C-A697-A12883C24FF3}" type="slidenum">
              <a:rPr lang="nl-NL" smtClean="0"/>
              <a:t>28</a:t>
            </a:fld>
            <a:endParaRPr lang="nl-NL"/>
          </a:p>
        </p:txBody>
      </p:sp>
    </p:spTree>
    <p:extLst>
      <p:ext uri="{BB962C8B-B14F-4D97-AF65-F5344CB8AC3E}">
        <p14:creationId xmlns:p14="http://schemas.microsoft.com/office/powerpoint/2010/main" val="3184866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85184-02B0-516C-9231-755AA6891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6CD10-A74A-0F34-0472-E129B01822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DACDE-EC32-2E44-682B-A10481BA7577}"/>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And this also changes how we think about engagement itself.</a:t>
            </a:r>
          </a:p>
          <a:p>
            <a:r>
              <a:rPr lang="en-NL" sz="1200" kern="1200" dirty="0">
                <a:solidFill>
                  <a:schemeClr val="tx1"/>
                </a:solidFill>
                <a:effectLst/>
                <a:latin typeface="+mn-lt"/>
                <a:ea typeface="+mn-ea"/>
                <a:cs typeface="+mn-cs"/>
              </a:rPr>
              <a:t>Engagement is no longer merely something we try to maximize.</a:t>
            </a:r>
          </a:p>
          <a:p>
            <a:r>
              <a:rPr lang="en-NL" sz="1200" kern="1200" dirty="0">
                <a:solidFill>
                  <a:schemeClr val="tx1"/>
                </a:solidFill>
                <a:effectLst/>
                <a:latin typeface="+mn-lt"/>
                <a:ea typeface="+mn-ea"/>
                <a:cs typeface="+mn-cs"/>
              </a:rPr>
              <a:t>It becomes information.</a:t>
            </a:r>
          </a:p>
          <a:p>
            <a:r>
              <a:rPr lang="en-NL" sz="1200" kern="1200" dirty="0">
                <a:solidFill>
                  <a:schemeClr val="tx1"/>
                </a:solidFill>
                <a:effectLst/>
                <a:latin typeface="+mn-lt"/>
                <a:ea typeface="+mn-ea"/>
                <a:cs typeface="+mn-cs"/>
              </a:rPr>
              <a:t>A signal.</a:t>
            </a:r>
          </a:p>
          <a:p>
            <a:r>
              <a:rPr lang="en-NL" sz="1200" kern="1200" dirty="0">
                <a:solidFill>
                  <a:schemeClr val="tx1"/>
                </a:solidFill>
                <a:effectLst/>
                <a:latin typeface="+mn-lt"/>
                <a:ea typeface="+mn-ea"/>
                <a:cs typeface="+mn-cs"/>
              </a:rPr>
              <a:t>Something that can help determine:</a:t>
            </a:r>
          </a:p>
          <a:p>
            <a:pPr lvl="0"/>
            <a:r>
              <a:rPr lang="en-NL" sz="1200" kern="1200" dirty="0">
                <a:solidFill>
                  <a:schemeClr val="tx1"/>
                </a:solidFill>
                <a:effectLst/>
                <a:latin typeface="+mn-lt"/>
                <a:ea typeface="+mn-ea"/>
                <a:cs typeface="+mn-cs"/>
              </a:rPr>
              <a:t>what support is needed,</a:t>
            </a:r>
          </a:p>
          <a:p>
            <a:pPr lvl="0"/>
            <a:r>
              <a:rPr lang="en-NL" sz="1200" kern="1200" dirty="0">
                <a:solidFill>
                  <a:schemeClr val="tx1"/>
                </a:solidFill>
                <a:effectLst/>
                <a:latin typeface="+mn-lt"/>
                <a:ea typeface="+mn-ea"/>
                <a:cs typeface="+mn-cs"/>
              </a:rPr>
              <a:t>when intervention strategies should change,</a:t>
            </a:r>
          </a:p>
          <a:p>
            <a:pPr lvl="0"/>
            <a:r>
              <a:rPr lang="en-NL" sz="1200" kern="1200" dirty="0">
                <a:solidFill>
                  <a:schemeClr val="tx1"/>
                </a:solidFill>
                <a:effectLst/>
                <a:latin typeface="+mn-lt"/>
                <a:ea typeface="+mn-ea"/>
                <a:cs typeface="+mn-cs"/>
              </a:rPr>
              <a:t>and how digital systems can respond intelligently.</a:t>
            </a:r>
          </a:p>
          <a:p>
            <a:r>
              <a:rPr lang="en-NL" sz="1200" kern="1200" dirty="0">
                <a:solidFill>
                  <a:schemeClr val="tx1"/>
                </a:solidFill>
                <a:effectLst/>
                <a:latin typeface="+mn-lt"/>
                <a:ea typeface="+mn-ea"/>
                <a:cs typeface="+mn-cs"/>
              </a:rPr>
              <a:t>In some of our more recent work, we are increasingly exploring how engagement signals might inform adaptive support dynamically.</a:t>
            </a:r>
          </a:p>
          <a:p>
            <a:r>
              <a:rPr lang="en-NL" sz="1200" kern="1200" dirty="0">
                <a:solidFill>
                  <a:schemeClr val="tx1"/>
                </a:solidFill>
                <a:effectLst/>
                <a:latin typeface="+mn-lt"/>
                <a:ea typeface="+mn-ea"/>
                <a:cs typeface="+mn-cs"/>
              </a:rPr>
              <a:t>So engagement becomes part of the intervention logic itself.</a:t>
            </a:r>
          </a:p>
        </p:txBody>
      </p:sp>
      <p:sp>
        <p:nvSpPr>
          <p:cNvPr id="4" name="Slide Number Placeholder 3">
            <a:extLst>
              <a:ext uri="{FF2B5EF4-FFF2-40B4-BE49-F238E27FC236}">
                <a16:creationId xmlns:a16="http://schemas.microsoft.com/office/drawing/2014/main" id="{054FCB77-E474-73B6-28AF-A863ACD805CA}"/>
              </a:ext>
            </a:extLst>
          </p:cNvPr>
          <p:cNvSpPr>
            <a:spLocks noGrp="1"/>
          </p:cNvSpPr>
          <p:nvPr>
            <p:ph type="sldNum" sz="quarter" idx="10"/>
          </p:nvPr>
        </p:nvSpPr>
        <p:spPr/>
        <p:txBody>
          <a:bodyPr/>
          <a:lstStyle/>
          <a:p>
            <a:fld id="{8AB7A2E1-0EF5-4F6C-A697-A12883C24FF3}" type="slidenum">
              <a:rPr lang="nl-NL" smtClean="0"/>
              <a:t>29</a:t>
            </a:fld>
            <a:endParaRPr lang="nl-NL"/>
          </a:p>
        </p:txBody>
      </p:sp>
    </p:spTree>
    <p:extLst>
      <p:ext uri="{BB962C8B-B14F-4D97-AF65-F5344CB8AC3E}">
        <p14:creationId xmlns:p14="http://schemas.microsoft.com/office/powerpoint/2010/main" val="635934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8B790-FFDB-1E7D-0EA4-D51072287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2A054-33E3-24AE-B54E-3BEBC5033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1BD37-3F10-EF69-FBA5-7E3DB376021A}"/>
              </a:ext>
            </a:extLst>
          </p:cNvPr>
          <p:cNvSpPr>
            <a:spLocks noGrp="1"/>
          </p:cNvSpPr>
          <p:nvPr>
            <p:ph type="body" idx="1"/>
          </p:nvPr>
        </p:nvSpPr>
        <p:spPr/>
        <p:txBody>
          <a:bodyPr/>
          <a:lstStyle/>
          <a:p>
            <a:r>
              <a:rPr lang="en-NL" sz="1200" b="0" i="0" kern="1200" dirty="0">
                <a:solidFill>
                  <a:schemeClr val="tx1"/>
                </a:solidFill>
                <a:effectLst/>
                <a:latin typeface="+mn-lt"/>
                <a:ea typeface="+mn-ea"/>
                <a:cs typeface="+mn-cs"/>
              </a:rPr>
              <a:t>These are examples of digital health interventions that we — together with many collaborators — developed and evaluated over the years.</a:t>
            </a:r>
          </a:p>
          <a:p>
            <a:r>
              <a:rPr lang="en-NL" sz="1200" b="0" i="0" kern="1200" dirty="0">
                <a:solidFill>
                  <a:schemeClr val="tx1"/>
                </a:solidFill>
                <a:effectLst/>
                <a:latin typeface="+mn-lt"/>
                <a:ea typeface="+mn-ea"/>
                <a:cs typeface="+mn-cs"/>
              </a:rPr>
              <a:t>As you may see, most are aimed at mental health. Depression, wellbeing, deep breathing, reducing agression.</a:t>
            </a:r>
          </a:p>
          <a:p>
            <a:r>
              <a:rPr lang="en-NL" sz="1200" b="0" i="0" kern="1200" dirty="0">
                <a:solidFill>
                  <a:schemeClr val="tx1"/>
                </a:solidFill>
                <a:effectLst/>
                <a:latin typeface="+mn-lt"/>
                <a:ea typeface="+mn-ea"/>
                <a:cs typeface="+mn-cs"/>
              </a:rPr>
              <a:t>And I think it is important to start with a positive observation: digital health interventions </a:t>
            </a:r>
            <a:r>
              <a:rPr lang="en-NL" sz="1200" b="0" i="1" kern="1200" dirty="0">
                <a:solidFill>
                  <a:schemeClr val="tx1"/>
                </a:solidFill>
                <a:effectLst/>
                <a:latin typeface="+mn-lt"/>
                <a:ea typeface="+mn-ea"/>
                <a:cs typeface="+mn-cs"/>
              </a:rPr>
              <a:t>can</a:t>
            </a:r>
            <a:r>
              <a:rPr lang="en-NL" sz="1200" b="0" i="0" kern="1200" dirty="0">
                <a:solidFill>
                  <a:schemeClr val="tx1"/>
                </a:solidFill>
                <a:effectLst/>
                <a:latin typeface="+mn-lt"/>
                <a:ea typeface="+mn-ea"/>
                <a:cs typeface="+mn-cs"/>
              </a:rPr>
              <a:t> work.</a:t>
            </a:r>
          </a:p>
          <a:p>
            <a:r>
              <a:rPr lang="en-NL" sz="1200" b="0" i="0" kern="1200" dirty="0">
                <a:solidFill>
                  <a:schemeClr val="tx1"/>
                </a:solidFill>
                <a:effectLst/>
                <a:latin typeface="+mn-lt"/>
                <a:ea typeface="+mn-ea"/>
                <a:cs typeface="+mn-cs"/>
              </a:rPr>
              <a:t>Across the field, we now have substantial evidence showing that DHIs can improve outcomes such as depression, anxiety, wellbeing, or behavior change: lifestyle, physical activity.</a:t>
            </a:r>
          </a:p>
          <a:p>
            <a:r>
              <a:rPr lang="en-NL" sz="1200" b="0" i="0" kern="1200" dirty="0">
                <a:solidFill>
                  <a:schemeClr val="tx1"/>
                </a:solidFill>
                <a:effectLst/>
                <a:latin typeface="+mn-lt"/>
                <a:ea typeface="+mn-ea"/>
                <a:cs typeface="+mn-cs"/>
              </a:rPr>
              <a:t>I'm sure you all have similar examples. And that you can name multiple meta-analyses that show these types of interventions can work.</a:t>
            </a:r>
          </a:p>
          <a:p>
            <a:r>
              <a:rPr lang="en-NL" sz="1200" b="0" i="0" kern="1200" dirty="0">
                <a:solidFill>
                  <a:schemeClr val="tx1"/>
                </a:solidFill>
                <a:effectLst/>
                <a:latin typeface="+mn-lt"/>
                <a:ea typeface="+mn-ea"/>
                <a:cs typeface="+mn-cs"/>
              </a:rPr>
              <a:t>So at least in my view, the field doesn't have to primarily ask any more: </a:t>
            </a:r>
            <a:r>
              <a:rPr lang="en-NL" sz="1200" b="0" i="1" kern="1200" dirty="0">
                <a:solidFill>
                  <a:schemeClr val="tx1"/>
                </a:solidFill>
                <a:effectLst/>
                <a:latin typeface="+mn-lt"/>
                <a:ea typeface="+mn-ea"/>
                <a:cs typeface="+mn-cs"/>
              </a:rPr>
              <a:t>can digital interventions be effective at all?</a:t>
            </a:r>
            <a:endParaRPr lang="en-NL" sz="1200" b="0" i="0" kern="1200" dirty="0">
              <a:solidFill>
                <a:schemeClr val="tx1"/>
              </a:solidFill>
              <a:effectLst/>
              <a:latin typeface="+mn-lt"/>
              <a:ea typeface="+mn-ea"/>
              <a:cs typeface="+mn-cs"/>
            </a:endParaRPr>
          </a:p>
          <a:p>
            <a:r>
              <a:rPr lang="en-NL" sz="1200" b="0" i="0" kern="1200" dirty="0">
                <a:solidFill>
                  <a:schemeClr val="tx1"/>
                </a:solidFill>
                <a:effectLst/>
                <a:latin typeface="+mn-lt"/>
                <a:ea typeface="+mn-ea"/>
                <a:cs typeface="+mn-cs"/>
              </a:rPr>
              <a:t>We already know they can.”</a:t>
            </a:r>
          </a:p>
        </p:txBody>
      </p:sp>
      <p:sp>
        <p:nvSpPr>
          <p:cNvPr id="4" name="Slide Number Placeholder 3">
            <a:extLst>
              <a:ext uri="{FF2B5EF4-FFF2-40B4-BE49-F238E27FC236}">
                <a16:creationId xmlns:a16="http://schemas.microsoft.com/office/drawing/2014/main" id="{20B9EFC9-FB9B-AA1B-5583-BC735D388565}"/>
              </a:ext>
            </a:extLst>
          </p:cNvPr>
          <p:cNvSpPr>
            <a:spLocks noGrp="1"/>
          </p:cNvSpPr>
          <p:nvPr>
            <p:ph type="sldNum" sz="quarter" idx="10"/>
          </p:nvPr>
        </p:nvSpPr>
        <p:spPr/>
        <p:txBody>
          <a:bodyPr/>
          <a:lstStyle/>
          <a:p>
            <a:fld id="{8AB7A2E1-0EF5-4F6C-A697-A12883C24FF3}" type="slidenum">
              <a:rPr lang="nl-NL" smtClean="0"/>
              <a:t>3</a:t>
            </a:fld>
            <a:endParaRPr lang="nl-NL"/>
          </a:p>
        </p:txBody>
      </p:sp>
    </p:spTree>
    <p:extLst>
      <p:ext uri="{BB962C8B-B14F-4D97-AF65-F5344CB8AC3E}">
        <p14:creationId xmlns:p14="http://schemas.microsoft.com/office/powerpoint/2010/main" val="432908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05F17-CF5A-0B1D-BDF6-9D9222D22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46E1C-E129-AA28-6928-2FD2074C4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21A14-17FA-1D09-F575-9B0B8F8A6113}"/>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I think our field has already shown that digital health interventions </a:t>
            </a:r>
            <a:r>
              <a:rPr lang="en-NL" sz="1200" i="1" kern="1200" dirty="0">
                <a:solidFill>
                  <a:schemeClr val="tx1"/>
                </a:solidFill>
                <a:effectLst/>
                <a:latin typeface="+mn-lt"/>
                <a:ea typeface="+mn-ea"/>
                <a:cs typeface="+mn-cs"/>
              </a:rPr>
              <a:t>can</a:t>
            </a:r>
            <a:r>
              <a:rPr lang="en-NL" sz="1200" kern="1200" dirty="0">
                <a:solidFill>
                  <a:schemeClr val="tx1"/>
                </a:solidFill>
                <a:effectLst/>
                <a:latin typeface="+mn-lt"/>
                <a:ea typeface="+mn-ea"/>
                <a:cs typeface="+mn-cs"/>
              </a:rPr>
              <a:t> work.</a:t>
            </a:r>
          </a:p>
          <a:p>
            <a:r>
              <a:rPr lang="en-NL" sz="1200" kern="1200" dirty="0">
                <a:solidFill>
                  <a:schemeClr val="tx1"/>
                </a:solidFill>
                <a:effectLst/>
                <a:latin typeface="+mn-lt"/>
                <a:ea typeface="+mn-ea"/>
                <a:cs typeface="+mn-cs"/>
              </a:rPr>
              <a:t>That is important.</a:t>
            </a:r>
          </a:p>
          <a:p>
            <a:r>
              <a:rPr lang="en-NL" sz="1200" kern="1200" dirty="0">
                <a:solidFill>
                  <a:schemeClr val="tx1"/>
                </a:solidFill>
                <a:effectLst/>
                <a:latin typeface="+mn-lt"/>
                <a:ea typeface="+mn-ea"/>
                <a:cs typeface="+mn-cs"/>
              </a:rPr>
              <a:t>But the next generation of science is different.</a:t>
            </a:r>
          </a:p>
          <a:p>
            <a:r>
              <a:rPr lang="en-NL" sz="1200" kern="1200" dirty="0">
                <a:solidFill>
                  <a:schemeClr val="tx1"/>
                </a:solidFill>
                <a:effectLst/>
                <a:latin typeface="+mn-lt"/>
                <a:ea typeface="+mn-ea"/>
                <a:cs typeface="+mn-cs"/>
              </a:rPr>
              <a:t>The challenge now is understanding:</a:t>
            </a:r>
          </a:p>
          <a:p>
            <a:pPr lvl="0"/>
            <a:r>
              <a:rPr lang="en-NL" sz="1200" kern="1200" dirty="0">
                <a:solidFill>
                  <a:schemeClr val="tx1"/>
                </a:solidFill>
                <a:effectLst/>
                <a:latin typeface="+mn-lt"/>
                <a:ea typeface="+mn-ea"/>
                <a:cs typeface="+mn-cs"/>
              </a:rPr>
              <a:t>mechanisms,</a:t>
            </a:r>
          </a:p>
          <a:p>
            <a:pPr lvl="0"/>
            <a:r>
              <a:rPr lang="en-NL" sz="1200" kern="1200" dirty="0">
                <a:solidFill>
                  <a:schemeClr val="tx1"/>
                </a:solidFill>
                <a:effectLst/>
                <a:latin typeface="+mn-lt"/>
                <a:ea typeface="+mn-ea"/>
                <a:cs typeface="+mn-cs"/>
              </a:rPr>
              <a:t>dynamics,</a:t>
            </a:r>
          </a:p>
          <a:p>
            <a:pPr lvl="0"/>
            <a:r>
              <a:rPr lang="en-NL" sz="1200" kern="1200" dirty="0">
                <a:solidFill>
                  <a:schemeClr val="tx1"/>
                </a:solidFill>
                <a:effectLst/>
                <a:latin typeface="+mn-lt"/>
                <a:ea typeface="+mn-ea"/>
                <a:cs typeface="+mn-cs"/>
              </a:rPr>
              <a:t>individual variability,</a:t>
            </a:r>
          </a:p>
          <a:p>
            <a:pPr lvl="0"/>
            <a:r>
              <a:rPr lang="en-NL" sz="1200" kern="1200" dirty="0">
                <a:solidFill>
                  <a:schemeClr val="tx1"/>
                </a:solidFill>
                <a:effectLst/>
                <a:latin typeface="+mn-lt"/>
                <a:ea typeface="+mn-ea"/>
                <a:cs typeface="+mn-cs"/>
              </a:rPr>
              <a:t>and adaptation.</a:t>
            </a:r>
          </a:p>
          <a:p>
            <a:r>
              <a:rPr lang="en-NL" sz="1200" kern="1200" dirty="0">
                <a:solidFill>
                  <a:schemeClr val="tx1"/>
                </a:solidFill>
                <a:effectLst/>
                <a:latin typeface="+mn-lt"/>
                <a:ea typeface="+mn-ea"/>
                <a:cs typeface="+mn-cs"/>
              </a:rPr>
              <a:t>And that requires us to ask better questions.</a:t>
            </a:r>
          </a:p>
          <a:p>
            <a:r>
              <a:rPr lang="en-NL" sz="1200" kern="1200" dirty="0">
                <a:solidFill>
                  <a:schemeClr val="tx1"/>
                </a:solidFill>
                <a:effectLst/>
                <a:latin typeface="+mn-lt"/>
                <a:ea typeface="+mn-ea"/>
                <a:cs typeface="+mn-cs"/>
              </a:rPr>
              <a:t>Because once we change the questions…</a:t>
            </a:r>
          </a:p>
          <a:p>
            <a:r>
              <a:rPr lang="en-NL" sz="1200" kern="1200" dirty="0">
                <a:solidFill>
                  <a:schemeClr val="tx1"/>
                </a:solidFill>
                <a:effectLst/>
                <a:latin typeface="+mn-lt"/>
                <a:ea typeface="+mn-ea"/>
                <a:cs typeface="+mn-cs"/>
              </a:rPr>
              <a:t>we also change the science.</a:t>
            </a:r>
          </a:p>
          <a:p>
            <a:r>
              <a:rPr lang="en-NL" sz="1200" kern="1200" dirty="0">
                <a:solidFill>
                  <a:schemeClr val="tx1"/>
                </a:solidFill>
                <a:effectLst/>
                <a:latin typeface="+mn-lt"/>
                <a:ea typeface="+mn-ea"/>
                <a:cs typeface="+mn-cs"/>
              </a:rPr>
              <a:t>[pause]</a:t>
            </a:r>
          </a:p>
          <a:p>
            <a:r>
              <a:rPr lang="en-NL" sz="1200" kern="1200" dirty="0">
                <a:solidFill>
                  <a:schemeClr val="tx1"/>
                </a:solidFill>
                <a:effectLst/>
                <a:latin typeface="+mn-lt"/>
                <a:ea typeface="+mn-ea"/>
                <a:cs typeface="+mn-cs"/>
              </a:rPr>
              <a:t>Thank you.</a:t>
            </a:r>
          </a:p>
        </p:txBody>
      </p:sp>
      <p:sp>
        <p:nvSpPr>
          <p:cNvPr id="4" name="Slide Number Placeholder 3">
            <a:extLst>
              <a:ext uri="{FF2B5EF4-FFF2-40B4-BE49-F238E27FC236}">
                <a16:creationId xmlns:a16="http://schemas.microsoft.com/office/drawing/2014/main" id="{872CA58D-842A-2459-0279-F9819989C4AE}"/>
              </a:ext>
            </a:extLst>
          </p:cNvPr>
          <p:cNvSpPr>
            <a:spLocks noGrp="1"/>
          </p:cNvSpPr>
          <p:nvPr>
            <p:ph type="sldNum" sz="quarter" idx="10"/>
          </p:nvPr>
        </p:nvSpPr>
        <p:spPr/>
        <p:txBody>
          <a:bodyPr/>
          <a:lstStyle/>
          <a:p>
            <a:fld id="{8AB7A2E1-0EF5-4F6C-A697-A12883C24FF3}" type="slidenum">
              <a:rPr lang="nl-NL" smtClean="0"/>
              <a:t>30</a:t>
            </a:fld>
            <a:endParaRPr lang="nl-NL"/>
          </a:p>
        </p:txBody>
      </p:sp>
    </p:spTree>
    <p:extLst>
      <p:ext uri="{BB962C8B-B14F-4D97-AF65-F5344CB8AC3E}">
        <p14:creationId xmlns:p14="http://schemas.microsoft.com/office/powerpoint/2010/main" val="2746871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AB7A2E1-0EF5-4F6C-A697-A12883C24FF3}" type="slidenum">
              <a:rPr lang="nl-NL" smtClean="0"/>
              <a:t>31</a:t>
            </a:fld>
            <a:endParaRPr lang="nl-NL"/>
          </a:p>
        </p:txBody>
      </p:sp>
    </p:spTree>
    <p:extLst>
      <p:ext uri="{BB962C8B-B14F-4D97-AF65-F5344CB8AC3E}">
        <p14:creationId xmlns:p14="http://schemas.microsoft.com/office/powerpoint/2010/main" val="1175880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2E91A-E688-0BEC-B7FB-1F04384B4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992EA-DE51-8FE1-3D9F-ED8C54B7D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C8E37-EA2B-9F14-A6CD-5CF0A12859E4}"/>
              </a:ext>
            </a:extLst>
          </p:cNvPr>
          <p:cNvSpPr>
            <a:spLocks noGrp="1"/>
          </p:cNvSpPr>
          <p:nvPr>
            <p:ph type="body" idx="1"/>
          </p:nvPr>
        </p:nvSpPr>
        <p:spPr/>
        <p:txBody>
          <a:bodyPr/>
          <a:lstStyle/>
          <a:p>
            <a:r>
              <a:rPr lang="en-NL" sz="1200" b="0" i="0" kern="1200" dirty="0">
                <a:solidFill>
                  <a:schemeClr val="tx1"/>
                </a:solidFill>
                <a:effectLst/>
                <a:latin typeface="+mn-lt"/>
                <a:ea typeface="+mn-ea"/>
                <a:cs typeface="+mn-cs"/>
              </a:rPr>
              <a:t>“But at the same time, something interesting — and sometimes frustrating — happens when you look across interventions and studies.</a:t>
            </a:r>
          </a:p>
          <a:p>
            <a:r>
              <a:rPr lang="en-NL" sz="1200" b="0" i="0" kern="1200" dirty="0">
                <a:solidFill>
                  <a:schemeClr val="tx1"/>
                </a:solidFill>
                <a:effectLst/>
                <a:latin typeface="+mn-lt"/>
                <a:ea typeface="+mn-ea"/>
                <a:cs typeface="+mn-cs"/>
              </a:rPr>
              <a:t>Predicting beforehand which intervention will actually be effective, and for whom is still remarkably difficult.</a:t>
            </a:r>
          </a:p>
          <a:p>
            <a:r>
              <a:rPr lang="en-NL" sz="1200" b="0" i="0" kern="1200" dirty="0">
                <a:solidFill>
                  <a:schemeClr val="tx1"/>
                </a:solidFill>
                <a:effectLst/>
                <a:latin typeface="+mn-lt"/>
                <a:ea typeface="+mn-ea"/>
                <a:cs typeface="+mn-cs"/>
              </a:rPr>
              <a:t>Two interventions may both look convincing. They may both be theory-based, carefully designed, and use similar behavior change principles… and yet one shows clear effects while another shows little impact.</a:t>
            </a:r>
          </a:p>
          <a:p>
            <a:r>
              <a:rPr lang="en-NL" sz="1200" b="0" i="0" kern="1200" dirty="0">
                <a:solidFill>
                  <a:schemeClr val="tx1"/>
                </a:solidFill>
                <a:effectLst/>
                <a:latin typeface="+mn-lt"/>
                <a:ea typeface="+mn-ea"/>
                <a:cs typeface="+mn-cs"/>
              </a:rPr>
              <a:t>And often, when an intervention </a:t>
            </a:r>
            <a:r>
              <a:rPr lang="en-NL" sz="1200" b="0" i="1" kern="1200" dirty="0">
                <a:solidFill>
                  <a:schemeClr val="tx1"/>
                </a:solidFill>
                <a:effectLst/>
                <a:latin typeface="+mn-lt"/>
                <a:ea typeface="+mn-ea"/>
                <a:cs typeface="+mn-cs"/>
              </a:rPr>
              <a:t>is</a:t>
            </a:r>
            <a:r>
              <a:rPr lang="en-NL" sz="1200" b="0" i="0" kern="1200" dirty="0">
                <a:solidFill>
                  <a:schemeClr val="tx1"/>
                </a:solidFill>
                <a:effectLst/>
                <a:latin typeface="+mn-lt"/>
                <a:ea typeface="+mn-ea"/>
                <a:cs typeface="+mn-cs"/>
              </a:rPr>
              <a:t> effective, we still do not fully understand </a:t>
            </a:r>
            <a:r>
              <a:rPr lang="en-NL" sz="1200" b="0" i="1" kern="1200" dirty="0">
                <a:solidFill>
                  <a:schemeClr val="tx1"/>
                </a:solidFill>
                <a:effectLst/>
                <a:latin typeface="+mn-lt"/>
                <a:ea typeface="+mn-ea"/>
                <a:cs typeface="+mn-cs"/>
              </a:rPr>
              <a:t>why</a:t>
            </a:r>
            <a:r>
              <a:rPr lang="en-NL" sz="1200" b="0" i="0" kern="1200" dirty="0">
                <a:solidFill>
                  <a:schemeClr val="tx1"/>
                </a:solidFill>
                <a:effectLst/>
                <a:latin typeface="+mn-lt"/>
                <a:ea typeface="+mn-ea"/>
                <a:cs typeface="+mn-cs"/>
              </a:rPr>
              <a:t>.</a:t>
            </a:r>
          </a:p>
          <a:p>
            <a:r>
              <a:rPr lang="en-NL" sz="1200" b="0" i="0" kern="1200" dirty="0">
                <a:solidFill>
                  <a:schemeClr val="tx1"/>
                </a:solidFill>
                <a:effectLst/>
                <a:latin typeface="+mn-lt"/>
                <a:ea typeface="+mn-ea"/>
                <a:cs typeface="+mn-cs"/>
              </a:rPr>
              <a:t>Was it the therapeutic content?</a:t>
            </a:r>
            <a:br>
              <a:rPr lang="en-NL" sz="1200" b="0" i="0" kern="1200" dirty="0">
                <a:solidFill>
                  <a:schemeClr val="tx1"/>
                </a:solidFill>
                <a:effectLst/>
                <a:latin typeface="+mn-lt"/>
                <a:ea typeface="+mn-ea"/>
                <a:cs typeface="+mn-cs"/>
              </a:rPr>
            </a:br>
            <a:r>
              <a:rPr lang="en-NL" sz="1200" b="0" i="0" kern="1200" dirty="0">
                <a:solidFill>
                  <a:schemeClr val="tx1"/>
                </a:solidFill>
                <a:effectLst/>
                <a:latin typeface="+mn-lt"/>
                <a:ea typeface="+mn-ea"/>
                <a:cs typeface="+mn-cs"/>
              </a:rPr>
              <a:t>The design?</a:t>
            </a:r>
            <a:br>
              <a:rPr lang="en-NL" sz="1200" b="0" i="0" kern="1200" dirty="0">
                <a:solidFill>
                  <a:schemeClr val="tx1"/>
                </a:solidFill>
                <a:effectLst/>
                <a:latin typeface="+mn-lt"/>
                <a:ea typeface="+mn-ea"/>
                <a:cs typeface="+mn-cs"/>
              </a:rPr>
            </a:br>
            <a:r>
              <a:rPr lang="en-NL" sz="1200" b="0" i="0" kern="1200" dirty="0">
                <a:solidFill>
                  <a:schemeClr val="tx1"/>
                </a:solidFill>
                <a:effectLst/>
                <a:latin typeface="+mn-lt"/>
                <a:ea typeface="+mn-ea"/>
                <a:cs typeface="+mn-cs"/>
              </a:rPr>
              <a:t>The reminders?</a:t>
            </a:r>
            <a:br>
              <a:rPr lang="en-NL" sz="1200" b="0" i="0" kern="1200" dirty="0">
                <a:solidFill>
                  <a:schemeClr val="tx1"/>
                </a:solidFill>
                <a:effectLst/>
                <a:latin typeface="+mn-lt"/>
                <a:ea typeface="+mn-ea"/>
                <a:cs typeface="+mn-cs"/>
              </a:rPr>
            </a:br>
            <a:r>
              <a:rPr lang="en-NL" sz="1200" b="0" i="0" kern="1200" dirty="0">
                <a:solidFill>
                  <a:schemeClr val="tx1"/>
                </a:solidFill>
                <a:effectLst/>
                <a:latin typeface="+mn-lt"/>
                <a:ea typeface="+mn-ea"/>
                <a:cs typeface="+mn-cs"/>
              </a:rPr>
              <a:t>The social support?</a:t>
            </a:r>
            <a:br>
              <a:rPr lang="en-NL" sz="1200" b="0" i="0" kern="1200" dirty="0">
                <a:solidFill>
                  <a:schemeClr val="tx1"/>
                </a:solidFill>
                <a:effectLst/>
                <a:latin typeface="+mn-lt"/>
                <a:ea typeface="+mn-ea"/>
                <a:cs typeface="+mn-cs"/>
              </a:rPr>
            </a:br>
            <a:r>
              <a:rPr lang="en-NL" sz="1200" b="0" i="0" kern="1200" dirty="0">
                <a:solidFill>
                  <a:schemeClr val="tx1"/>
                </a:solidFill>
                <a:effectLst/>
                <a:latin typeface="+mn-lt"/>
                <a:ea typeface="+mn-ea"/>
                <a:cs typeface="+mn-cs"/>
              </a:rPr>
              <a:t>The timing?</a:t>
            </a:r>
            <a:br>
              <a:rPr lang="en-NL" sz="1200" b="0" i="0" kern="1200" dirty="0">
                <a:solidFill>
                  <a:schemeClr val="tx1"/>
                </a:solidFill>
                <a:effectLst/>
                <a:latin typeface="+mn-lt"/>
                <a:ea typeface="+mn-ea"/>
                <a:cs typeface="+mn-cs"/>
              </a:rPr>
            </a:br>
            <a:r>
              <a:rPr lang="en-NL" sz="1200" b="0" i="0" kern="1200" dirty="0">
                <a:solidFill>
                  <a:schemeClr val="tx1"/>
                </a:solidFill>
                <a:effectLst/>
                <a:latin typeface="+mn-lt"/>
                <a:ea typeface="+mn-ea"/>
                <a:cs typeface="+mn-cs"/>
              </a:rPr>
              <a:t>Or simply that a particular subgroup of users engaged with it in a specific way?</a:t>
            </a:r>
          </a:p>
          <a:p>
            <a:r>
              <a:rPr lang="en-NL" sz="1200" b="0" i="0" kern="1200" dirty="0">
                <a:solidFill>
                  <a:schemeClr val="tx1"/>
                </a:solidFill>
                <a:effectLst/>
                <a:latin typeface="+mn-lt"/>
                <a:ea typeface="+mn-ea"/>
                <a:cs typeface="+mn-cs"/>
              </a:rPr>
              <a:t>So I think one of the key challenges for the next phase of the field is moving beyond asking only </a:t>
            </a:r>
            <a:r>
              <a:rPr lang="en-NL" sz="1200" b="0" i="1" kern="1200" dirty="0">
                <a:solidFill>
                  <a:schemeClr val="tx1"/>
                </a:solidFill>
                <a:effectLst/>
                <a:latin typeface="+mn-lt"/>
                <a:ea typeface="+mn-ea"/>
                <a:cs typeface="+mn-cs"/>
              </a:rPr>
              <a:t>whether</a:t>
            </a:r>
            <a:r>
              <a:rPr lang="en-NL" sz="1200" b="0" i="0" kern="1200" dirty="0">
                <a:solidFill>
                  <a:schemeClr val="tx1"/>
                </a:solidFill>
                <a:effectLst/>
                <a:latin typeface="+mn-lt"/>
                <a:ea typeface="+mn-ea"/>
                <a:cs typeface="+mn-cs"/>
              </a:rPr>
              <a:t> interventions work, toward understanding </a:t>
            </a:r>
            <a:r>
              <a:rPr lang="en-NL" sz="1200" b="0" i="1" kern="1200" dirty="0">
                <a:solidFill>
                  <a:schemeClr val="tx1"/>
                </a:solidFill>
                <a:effectLst/>
                <a:latin typeface="+mn-lt"/>
                <a:ea typeface="+mn-ea"/>
                <a:cs typeface="+mn-cs"/>
              </a:rPr>
              <a:t>how</a:t>
            </a:r>
            <a:r>
              <a:rPr lang="en-NL" sz="1200" b="0" i="0" kern="1200" dirty="0">
                <a:solidFill>
                  <a:schemeClr val="tx1"/>
                </a:solidFill>
                <a:effectLst/>
                <a:latin typeface="+mn-lt"/>
                <a:ea typeface="+mn-ea"/>
                <a:cs typeface="+mn-cs"/>
              </a:rPr>
              <a:t>, </a:t>
            </a:r>
            <a:r>
              <a:rPr lang="en-NL" sz="1200" b="0" i="1" kern="1200" dirty="0">
                <a:solidFill>
                  <a:schemeClr val="tx1"/>
                </a:solidFill>
                <a:effectLst/>
                <a:latin typeface="+mn-lt"/>
                <a:ea typeface="+mn-ea"/>
                <a:cs typeface="+mn-cs"/>
              </a:rPr>
              <a:t>for whom</a:t>
            </a:r>
            <a:r>
              <a:rPr lang="en-NL" sz="1200" b="0" i="0" kern="1200" dirty="0">
                <a:solidFill>
                  <a:schemeClr val="tx1"/>
                </a:solidFill>
                <a:effectLst/>
                <a:latin typeface="+mn-lt"/>
                <a:ea typeface="+mn-ea"/>
                <a:cs typeface="+mn-cs"/>
              </a:rPr>
              <a:t>, and </a:t>
            </a:r>
            <a:r>
              <a:rPr lang="en-NL" sz="1200" b="0" i="1" kern="1200" dirty="0">
                <a:solidFill>
                  <a:schemeClr val="tx1"/>
                </a:solidFill>
                <a:effectLst/>
                <a:latin typeface="+mn-lt"/>
                <a:ea typeface="+mn-ea"/>
                <a:cs typeface="+mn-cs"/>
              </a:rPr>
              <a:t>through which mechanisms</a:t>
            </a:r>
            <a:r>
              <a:rPr lang="en-NL" sz="1200" b="0" i="0" kern="1200" dirty="0">
                <a:solidFill>
                  <a:schemeClr val="tx1"/>
                </a:solidFill>
                <a:effectLst/>
                <a:latin typeface="+mn-lt"/>
                <a:ea typeface="+mn-ea"/>
                <a:cs typeface="+mn-cs"/>
              </a:rPr>
              <a:t> they work.”</a:t>
            </a:r>
          </a:p>
        </p:txBody>
      </p:sp>
      <p:sp>
        <p:nvSpPr>
          <p:cNvPr id="4" name="Slide Number Placeholder 3">
            <a:extLst>
              <a:ext uri="{FF2B5EF4-FFF2-40B4-BE49-F238E27FC236}">
                <a16:creationId xmlns:a16="http://schemas.microsoft.com/office/drawing/2014/main" id="{9FED57E6-28A4-CBF2-995C-53AA88BE62D8}"/>
              </a:ext>
            </a:extLst>
          </p:cNvPr>
          <p:cNvSpPr>
            <a:spLocks noGrp="1"/>
          </p:cNvSpPr>
          <p:nvPr>
            <p:ph type="sldNum" sz="quarter" idx="10"/>
          </p:nvPr>
        </p:nvSpPr>
        <p:spPr/>
        <p:txBody>
          <a:bodyPr/>
          <a:lstStyle/>
          <a:p>
            <a:fld id="{8AB7A2E1-0EF5-4F6C-A697-A12883C24FF3}" type="slidenum">
              <a:rPr lang="nl-NL" smtClean="0"/>
              <a:t>4</a:t>
            </a:fld>
            <a:endParaRPr lang="nl-NL"/>
          </a:p>
        </p:txBody>
      </p:sp>
    </p:spTree>
    <p:extLst>
      <p:ext uri="{BB962C8B-B14F-4D97-AF65-F5344CB8AC3E}">
        <p14:creationId xmlns:p14="http://schemas.microsoft.com/office/powerpoint/2010/main" val="835655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5EC84-01DF-DB9C-DE91-7293D7486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5F38D-C583-9B17-F96F-6F6C06E0D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54C13-0D13-4B73-C615-3A3DD881891A}"/>
              </a:ext>
            </a:extLst>
          </p:cNvPr>
          <p:cNvSpPr>
            <a:spLocks noGrp="1"/>
          </p:cNvSpPr>
          <p:nvPr>
            <p:ph type="body" idx="1"/>
          </p:nvPr>
        </p:nvSpPr>
        <p:spPr/>
        <p:txBody>
          <a:bodyPr/>
          <a:lstStyle/>
          <a:p>
            <a:r>
              <a:rPr lang="en-NL" sz="1200" b="0" i="0" kern="1200" dirty="0">
                <a:solidFill>
                  <a:schemeClr val="tx1"/>
                </a:solidFill>
                <a:effectLst/>
                <a:latin typeface="+mn-lt"/>
                <a:ea typeface="+mn-ea"/>
                <a:cs typeface="+mn-cs"/>
              </a:rPr>
              <a:t>For many years, this was exactly the right question.</a:t>
            </a:r>
          </a:p>
          <a:p>
            <a:r>
              <a:rPr lang="en-NL" sz="1200" b="0" i="0" kern="1200" dirty="0">
                <a:solidFill>
                  <a:schemeClr val="tx1"/>
                </a:solidFill>
                <a:effectLst/>
                <a:latin typeface="+mn-lt"/>
                <a:ea typeface="+mn-ea"/>
                <a:cs typeface="+mn-cs"/>
              </a:rPr>
              <a:t>Could digital interventions:</a:t>
            </a:r>
          </a:p>
          <a:p>
            <a:r>
              <a:rPr lang="en-NL" sz="1200" b="0" i="0" kern="1200" dirty="0">
                <a:solidFill>
                  <a:schemeClr val="tx1"/>
                </a:solidFill>
                <a:effectLst/>
                <a:latin typeface="+mn-lt"/>
                <a:ea typeface="+mn-ea"/>
                <a:cs typeface="+mn-cs"/>
              </a:rPr>
              <a:t>- improve outcomes,</a:t>
            </a:r>
          </a:p>
          <a:p>
            <a:r>
              <a:rPr lang="en-NL" sz="1200" b="0" i="0" kern="1200" dirty="0">
                <a:solidFill>
                  <a:schemeClr val="tx1"/>
                </a:solidFill>
                <a:effectLst/>
                <a:latin typeface="+mn-lt"/>
                <a:ea typeface="+mn-ea"/>
                <a:cs typeface="+mn-cs"/>
              </a:rPr>
              <a:t>- support behavior change,</a:t>
            </a:r>
          </a:p>
          <a:p>
            <a:r>
              <a:rPr lang="en-NL" sz="1200" b="0" i="0" kern="1200" dirty="0">
                <a:solidFill>
                  <a:schemeClr val="tx1"/>
                </a:solidFill>
                <a:effectLst/>
                <a:latin typeface="+mn-lt"/>
                <a:ea typeface="+mn-ea"/>
                <a:cs typeface="+mn-cs"/>
              </a:rPr>
              <a:t>- expand access to care?</a:t>
            </a:r>
          </a:p>
          <a:p>
            <a:endParaRPr lang="en-NL" sz="1200" b="0" i="0" kern="1200" dirty="0">
              <a:solidFill>
                <a:schemeClr val="tx1"/>
              </a:solidFill>
              <a:effectLst/>
              <a:latin typeface="+mn-lt"/>
              <a:ea typeface="+mn-ea"/>
              <a:cs typeface="+mn-cs"/>
            </a:endParaRPr>
          </a:p>
          <a:p>
            <a:r>
              <a:rPr lang="en-NL" sz="1200" b="0" i="0" kern="1200" dirty="0">
                <a:solidFill>
                  <a:schemeClr val="tx1"/>
                </a:solidFill>
                <a:effectLst/>
                <a:latin typeface="+mn-lt"/>
                <a:ea typeface="+mn-ea"/>
                <a:cs typeface="+mn-cs"/>
              </a:rPr>
              <a:t>And answering that question required enormous innovation from many disciplines:</a:t>
            </a:r>
          </a:p>
          <a:p>
            <a:r>
              <a:rPr lang="en-NL" sz="1200" b="0" i="0" kern="1200" dirty="0">
                <a:solidFill>
                  <a:schemeClr val="tx1"/>
                </a:solidFill>
                <a:effectLst/>
                <a:latin typeface="+mn-lt"/>
                <a:ea typeface="+mn-ea"/>
                <a:cs typeface="+mn-cs"/>
              </a:rPr>
              <a:t>- psychology,</a:t>
            </a:r>
          </a:p>
          <a:p>
            <a:r>
              <a:rPr lang="en-NL" sz="1200" b="0" i="0" kern="1200" dirty="0">
                <a:solidFill>
                  <a:schemeClr val="tx1"/>
                </a:solidFill>
                <a:effectLst/>
                <a:latin typeface="+mn-lt"/>
                <a:ea typeface="+mn-ea"/>
                <a:cs typeface="+mn-cs"/>
              </a:rPr>
              <a:t>- behavioral science,</a:t>
            </a:r>
          </a:p>
          <a:p>
            <a:r>
              <a:rPr lang="en-NL" sz="1200" b="0" i="0" kern="1200" dirty="0">
                <a:solidFill>
                  <a:schemeClr val="tx1"/>
                </a:solidFill>
                <a:effectLst/>
                <a:latin typeface="+mn-lt"/>
                <a:ea typeface="+mn-ea"/>
                <a:cs typeface="+mn-cs"/>
              </a:rPr>
              <a:t>- HCI,</a:t>
            </a:r>
          </a:p>
          <a:p>
            <a:r>
              <a:rPr lang="en-NL" sz="1200" b="0" i="0" kern="1200" dirty="0">
                <a:solidFill>
                  <a:schemeClr val="tx1"/>
                </a:solidFill>
                <a:effectLst/>
                <a:latin typeface="+mn-lt"/>
                <a:ea typeface="+mn-ea"/>
                <a:cs typeface="+mn-cs"/>
              </a:rPr>
              <a:t>- design,</a:t>
            </a:r>
          </a:p>
          <a:p>
            <a:r>
              <a:rPr lang="en-NL" sz="1200" b="0" i="0" kern="1200" dirty="0">
                <a:solidFill>
                  <a:schemeClr val="tx1"/>
                </a:solidFill>
                <a:effectLst/>
                <a:latin typeface="+mn-lt"/>
                <a:ea typeface="+mn-ea"/>
                <a:cs typeface="+mn-cs"/>
              </a:rPr>
              <a:t>- computer science,</a:t>
            </a:r>
          </a:p>
          <a:p>
            <a:r>
              <a:rPr lang="en-NL" sz="1200" b="0" i="0" kern="1200" dirty="0">
                <a:solidFill>
                  <a:schemeClr val="tx1"/>
                </a:solidFill>
                <a:effectLst/>
                <a:latin typeface="+mn-lt"/>
                <a:ea typeface="+mn-ea"/>
                <a:cs typeface="+mn-cs"/>
              </a:rPr>
              <a:t>- engineering.</a:t>
            </a:r>
          </a:p>
          <a:p>
            <a:r>
              <a:rPr lang="en-NL" sz="1200" b="0" i="0" kern="1200" dirty="0">
                <a:solidFill>
                  <a:schemeClr val="tx1"/>
                </a:solidFill>
                <a:effectLst/>
                <a:latin typeface="+mn-lt"/>
                <a:ea typeface="+mn-ea"/>
                <a:cs typeface="+mn-cs"/>
              </a:rPr>
              <a:t>So this is not a critique of that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NL" sz="1200" b="0" i="0" kern="1200" dirty="0">
                <a:solidFill>
                  <a:schemeClr val="tx1"/>
                </a:solidFill>
                <a:effectLst/>
                <a:latin typeface="+mn-lt"/>
                <a:ea typeface="+mn-ea"/>
                <a:cs typeface="+mn-cs"/>
              </a:rPr>
              <a:t>It was essential and </a:t>
            </a:r>
            <a:r>
              <a:rPr lang="en-NL" sz="1200" kern="1200" dirty="0">
                <a:solidFill>
                  <a:schemeClr val="tx1"/>
                </a:solidFill>
                <a:effectLst/>
                <a:latin typeface="+mn-lt"/>
                <a:ea typeface="+mn-ea"/>
                <a:cs typeface="+mn-cs"/>
              </a:rPr>
              <a:t>enormously valuable.</a:t>
            </a:r>
          </a:p>
          <a:p>
            <a:endParaRPr lang="en-NL" sz="1200" b="0" i="0" kern="1200" dirty="0">
              <a:solidFill>
                <a:schemeClr val="tx1"/>
              </a:solidFill>
              <a:effectLst/>
              <a:latin typeface="+mn-lt"/>
              <a:ea typeface="+mn-ea"/>
              <a:cs typeface="+mn-cs"/>
            </a:endParaRPr>
          </a:p>
          <a:p>
            <a:r>
              <a:rPr lang="en-NL" sz="1200" b="0" i="0" kern="1200" dirty="0">
                <a:solidFill>
                  <a:schemeClr val="tx1"/>
                </a:solidFill>
                <a:effectLst/>
                <a:latin typeface="+mn-lt"/>
                <a:ea typeface="+mn-ea"/>
                <a:cs typeface="+mn-cs"/>
              </a:rPr>
              <a:t>But once we establish that interventions </a:t>
            </a:r>
            <a:r>
              <a:rPr lang="en-NL" sz="1200" b="0" i="1" kern="1200" dirty="0">
                <a:solidFill>
                  <a:schemeClr val="tx1"/>
                </a:solidFill>
                <a:effectLst/>
                <a:latin typeface="+mn-lt"/>
                <a:ea typeface="+mn-ea"/>
                <a:cs typeface="+mn-cs"/>
              </a:rPr>
              <a:t>can</a:t>
            </a:r>
            <a:r>
              <a:rPr lang="en-NL" sz="1200" b="0" i="0" kern="1200" dirty="0">
                <a:solidFill>
                  <a:schemeClr val="tx1"/>
                </a:solidFill>
                <a:effectLst/>
                <a:latin typeface="+mn-lt"/>
                <a:ea typeface="+mn-ea"/>
                <a:cs typeface="+mn-cs"/>
              </a:rPr>
              <a:t> work…</a:t>
            </a:r>
          </a:p>
          <a:p>
            <a:r>
              <a:rPr lang="en-NL" sz="1200" b="0" i="0" kern="1200" dirty="0">
                <a:solidFill>
                  <a:schemeClr val="tx1"/>
                </a:solidFill>
                <a:effectLst/>
                <a:latin typeface="+mn-lt"/>
                <a:ea typeface="+mn-ea"/>
                <a:cs typeface="+mn-cs"/>
              </a:rPr>
              <a:t>new questions emerge.</a:t>
            </a:r>
          </a:p>
        </p:txBody>
      </p:sp>
      <p:sp>
        <p:nvSpPr>
          <p:cNvPr id="4" name="Slide Number Placeholder 3">
            <a:extLst>
              <a:ext uri="{FF2B5EF4-FFF2-40B4-BE49-F238E27FC236}">
                <a16:creationId xmlns:a16="http://schemas.microsoft.com/office/drawing/2014/main" id="{97976910-91B1-99A8-C749-D2147F14D076}"/>
              </a:ext>
            </a:extLst>
          </p:cNvPr>
          <p:cNvSpPr>
            <a:spLocks noGrp="1"/>
          </p:cNvSpPr>
          <p:nvPr>
            <p:ph type="sldNum" sz="quarter" idx="10"/>
          </p:nvPr>
        </p:nvSpPr>
        <p:spPr/>
        <p:txBody>
          <a:bodyPr/>
          <a:lstStyle/>
          <a:p>
            <a:fld id="{8AB7A2E1-0EF5-4F6C-A697-A12883C24FF3}" type="slidenum">
              <a:rPr lang="nl-NL" smtClean="0"/>
              <a:t>5</a:t>
            </a:fld>
            <a:endParaRPr lang="nl-NL"/>
          </a:p>
        </p:txBody>
      </p:sp>
    </p:spTree>
    <p:extLst>
      <p:ext uri="{BB962C8B-B14F-4D97-AF65-F5344CB8AC3E}">
        <p14:creationId xmlns:p14="http://schemas.microsoft.com/office/powerpoint/2010/main" val="1410153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1051B-3152-1807-DAAF-DF306A7B7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F6A19-10FD-9BC4-A1F1-CAB9764E9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09CDD-8E53-D02A-4C97-C1F258C960BA}"/>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There are at least four limitations of the current dominant approach</a:t>
            </a:r>
          </a:p>
          <a:p>
            <a:r>
              <a:rPr lang="en-NL" sz="1200" kern="1200" dirty="0">
                <a:solidFill>
                  <a:schemeClr val="tx1"/>
                </a:solidFill>
                <a:effectLst/>
                <a:latin typeface="+mn-lt"/>
                <a:ea typeface="+mn-ea"/>
                <a:cs typeface="+mn-cs"/>
              </a:rPr>
              <a:t>First, it gives us an </a:t>
            </a:r>
            <a:r>
              <a:rPr lang="en-NL" sz="1200" b="1" kern="1200" dirty="0">
                <a:solidFill>
                  <a:schemeClr val="tx1"/>
                </a:solidFill>
                <a:effectLst/>
                <a:latin typeface="+mn-lt"/>
                <a:ea typeface="+mn-ea"/>
                <a:cs typeface="+mn-cs"/>
              </a:rPr>
              <a:t>average effect</a:t>
            </a:r>
            <a:r>
              <a:rPr lang="en-NL" sz="1200" kern="1200" dirty="0">
                <a:solidFill>
                  <a:schemeClr val="tx1"/>
                </a:solidFill>
                <a:effectLst/>
                <a:latin typeface="+mn-lt"/>
                <a:ea typeface="+mn-ea"/>
                <a:cs typeface="+mn-cs"/>
              </a:rPr>
              <a:t>. But interventions do not work for averages.</a:t>
            </a:r>
          </a:p>
          <a:p>
            <a:r>
              <a:rPr lang="en-NL" sz="1200" kern="1200" dirty="0">
                <a:solidFill>
                  <a:schemeClr val="tx1"/>
                </a:solidFill>
                <a:effectLst/>
                <a:latin typeface="+mn-lt"/>
                <a:ea typeface="+mn-ea"/>
                <a:cs typeface="+mn-cs"/>
              </a:rPr>
              <a:t>They work — or do not work — for individual people.</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Second, it hides variation.</a:t>
            </a:r>
          </a:p>
          <a:p>
            <a:r>
              <a:rPr lang="en-NL" sz="1200" kern="1200" dirty="0">
                <a:solidFill>
                  <a:schemeClr val="tx1"/>
                </a:solidFill>
                <a:effectLst/>
                <a:latin typeface="+mn-lt"/>
                <a:ea typeface="+mn-ea"/>
                <a:cs typeface="+mn-cs"/>
              </a:rPr>
              <a:t>Some people benefit a lot; Others disengage quickly</a:t>
            </a:r>
          </a:p>
          <a:p>
            <a:r>
              <a:rPr lang="en-NL" sz="1200" kern="1200" dirty="0">
                <a:solidFill>
                  <a:schemeClr val="tx1"/>
                </a:solidFill>
                <a:effectLst/>
                <a:latin typeface="+mn-lt"/>
                <a:ea typeface="+mn-ea"/>
                <a:cs typeface="+mn-cs"/>
              </a:rPr>
              <a:t>Some may need more support; Others less.</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Third, it tells us very little about </a:t>
            </a:r>
            <a:r>
              <a:rPr lang="en-NL" sz="1200" b="1" kern="1200" dirty="0">
                <a:solidFill>
                  <a:schemeClr val="tx1"/>
                </a:solidFill>
                <a:effectLst/>
                <a:latin typeface="+mn-lt"/>
                <a:ea typeface="+mn-ea"/>
                <a:cs typeface="+mn-cs"/>
              </a:rPr>
              <a:t>why change happened</a:t>
            </a:r>
            <a:r>
              <a:rPr lang="en-NL" sz="1200" kern="1200" dirty="0">
                <a:solidFill>
                  <a:schemeClr val="tx1"/>
                </a:solidFill>
                <a:effectLst/>
                <a:latin typeface="+mn-lt"/>
                <a:ea typeface="+mn-ea"/>
                <a:cs typeface="+mn-cs"/>
              </a:rPr>
              <a:t>.</a:t>
            </a:r>
          </a:p>
          <a:p>
            <a:r>
              <a:rPr lang="en-NL" sz="1200" kern="1200" dirty="0">
                <a:solidFill>
                  <a:schemeClr val="tx1"/>
                </a:solidFill>
                <a:effectLst/>
                <a:latin typeface="+mn-lt"/>
                <a:ea typeface="+mn-ea"/>
                <a:cs typeface="+mn-cs"/>
              </a:rPr>
              <a:t>Was it the content? The reminders? The sense of accountability?</a:t>
            </a:r>
          </a:p>
          <a:p>
            <a:r>
              <a:rPr lang="en-NL" sz="1200" kern="1200" dirty="0">
                <a:solidFill>
                  <a:schemeClr val="tx1"/>
                </a:solidFill>
                <a:effectLst/>
                <a:latin typeface="+mn-lt"/>
                <a:ea typeface="+mn-ea"/>
                <a:cs typeface="+mn-cs"/>
              </a:rPr>
              <a:t>The therapeutic exercises? Or something else entirely?</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And finally, it does not easily tell us how to make the next intervention better.</a:t>
            </a:r>
          </a:p>
          <a:p>
            <a:r>
              <a:rPr lang="en-NL" sz="1200" kern="1200" dirty="0">
                <a:solidFill>
                  <a:schemeClr val="tx1"/>
                </a:solidFill>
                <a:effectLst/>
                <a:latin typeface="+mn-lt"/>
                <a:ea typeface="+mn-ea"/>
                <a:cs typeface="+mn-cs"/>
              </a:rPr>
              <a:t>If we only know that the whole package worked, we still do not know which parts to optimize.</a:t>
            </a:r>
          </a:p>
          <a:p>
            <a:endParaRPr lang="en-NL" sz="1200" kern="1200" dirty="0">
              <a:solidFill>
                <a:schemeClr val="tx1"/>
              </a:solidFill>
              <a:effectLst/>
              <a:latin typeface="+mn-lt"/>
              <a:ea typeface="+mn-ea"/>
              <a:cs typeface="+mn-cs"/>
            </a:endParaRPr>
          </a:p>
          <a:p>
            <a:r>
              <a:rPr lang="en-NL" sz="1200" b="0" i="0" kern="1200" dirty="0">
                <a:solidFill>
                  <a:schemeClr val="tx1"/>
                </a:solidFill>
                <a:effectLst/>
                <a:latin typeface="+mn-lt"/>
                <a:ea typeface="+mn-ea"/>
                <a:cs typeface="+mn-cs"/>
              </a:rPr>
              <a:t>As digital health matured, we increasingly encountered new challenges.</a:t>
            </a:r>
          </a:p>
          <a:p>
            <a:r>
              <a:rPr lang="en-NL" sz="1200" b="0" i="0" kern="1200" dirty="0">
                <a:solidFill>
                  <a:schemeClr val="tx1"/>
                </a:solidFill>
                <a:effectLst/>
                <a:latin typeface="+mn-lt"/>
                <a:ea typeface="+mn-ea"/>
                <a:cs typeface="+mn-cs"/>
              </a:rPr>
              <a:t>Not: can interventions work?</a:t>
            </a:r>
          </a:p>
          <a:p>
            <a:r>
              <a:rPr lang="en-NL" sz="1200" b="0" i="0" kern="1200" dirty="0">
                <a:solidFill>
                  <a:schemeClr val="tx1"/>
                </a:solidFill>
                <a:effectLst/>
                <a:latin typeface="+mn-lt"/>
                <a:ea typeface="+mn-ea"/>
                <a:cs typeface="+mn-cs"/>
              </a:rPr>
              <a:t>But:</a:t>
            </a:r>
            <a:endParaRPr lang="en-NL" sz="1200" kern="1200" dirty="0">
              <a:solidFill>
                <a:schemeClr val="tx1"/>
              </a:solidFill>
              <a:effectLst/>
              <a:latin typeface="+mn-lt"/>
              <a:ea typeface="+mn-ea"/>
              <a:cs typeface="+mn-cs"/>
            </a:endParaRPr>
          </a:p>
          <a:p>
            <a:r>
              <a:rPr lang="en-NL" sz="1200" b="0" i="0" kern="1200" dirty="0">
                <a:solidFill>
                  <a:schemeClr val="tx1"/>
                </a:solidFill>
                <a:effectLst/>
                <a:latin typeface="+mn-lt"/>
                <a:ea typeface="+mn-ea"/>
                <a:cs typeface="+mn-cs"/>
              </a:rPr>
              <a:t>why do some people benefit more than others?</a:t>
            </a:r>
          </a:p>
          <a:p>
            <a:r>
              <a:rPr lang="en-NL" sz="1200" b="0" i="0" kern="1200" dirty="0">
                <a:solidFill>
                  <a:schemeClr val="tx1"/>
                </a:solidFill>
                <a:effectLst/>
                <a:latin typeface="+mn-lt"/>
                <a:ea typeface="+mn-ea"/>
                <a:cs typeface="+mn-cs"/>
              </a:rPr>
              <a:t>why do some disengage?</a:t>
            </a:r>
          </a:p>
          <a:p>
            <a:r>
              <a:rPr lang="en-NL" sz="1200" b="0" i="0" kern="1200" dirty="0">
                <a:solidFill>
                  <a:schemeClr val="tx1"/>
                </a:solidFill>
                <a:effectLst/>
                <a:latin typeface="+mn-lt"/>
                <a:ea typeface="+mn-ea"/>
                <a:cs typeface="+mn-cs"/>
              </a:rPr>
              <a:t>why do some features work in one context but not another?</a:t>
            </a:r>
          </a:p>
          <a:p>
            <a:r>
              <a:rPr lang="en-NL" sz="1200" b="0" i="0" kern="1200" dirty="0">
                <a:solidFill>
                  <a:schemeClr val="tx1"/>
                </a:solidFill>
                <a:effectLst/>
                <a:latin typeface="+mn-lt"/>
                <a:ea typeface="+mn-ea"/>
                <a:cs typeface="+mn-cs"/>
              </a:rPr>
              <a:t>how should support evolve over time?</a:t>
            </a:r>
          </a:p>
          <a:p>
            <a:r>
              <a:rPr lang="en-NL" sz="1200" b="0" i="0" kern="1200" dirty="0">
                <a:solidFill>
                  <a:schemeClr val="tx1"/>
                </a:solidFill>
                <a:effectLst/>
                <a:latin typeface="+mn-lt"/>
                <a:ea typeface="+mn-ea"/>
                <a:cs typeface="+mn-cs"/>
              </a:rPr>
              <a:t>In other words:</a:t>
            </a:r>
          </a:p>
          <a:p>
            <a:r>
              <a:rPr lang="en-NL" sz="1200" b="0" i="0" kern="1200" dirty="0">
                <a:solidFill>
                  <a:schemeClr val="tx1"/>
                </a:solidFill>
                <a:effectLst/>
                <a:latin typeface="+mn-lt"/>
                <a:ea typeface="+mn-ea"/>
                <a:cs typeface="+mn-cs"/>
              </a:rPr>
              <a:t>Success at demonstrating effectiveness created a new generation of scientific questions.</a:t>
            </a:r>
          </a:p>
          <a:p>
            <a:endParaRPr lang="en-NL" sz="1200" kern="1200" dirty="0">
              <a:solidFill>
                <a:schemeClr val="tx1"/>
              </a:solidFill>
              <a:effectLst/>
              <a:latin typeface="+mn-lt"/>
              <a:ea typeface="+mn-ea"/>
              <a:cs typeface="+mn-cs"/>
            </a:endParaRPr>
          </a:p>
          <a:p>
            <a:endParaRPr lang="en-NL"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63FBE84-2C63-C93B-3717-3F43C988656E}"/>
              </a:ext>
            </a:extLst>
          </p:cNvPr>
          <p:cNvSpPr>
            <a:spLocks noGrp="1"/>
          </p:cNvSpPr>
          <p:nvPr>
            <p:ph type="sldNum" sz="quarter" idx="10"/>
          </p:nvPr>
        </p:nvSpPr>
        <p:spPr/>
        <p:txBody>
          <a:bodyPr/>
          <a:lstStyle/>
          <a:p>
            <a:fld id="{8AB7A2E1-0EF5-4F6C-A697-A12883C24FF3}" type="slidenum">
              <a:rPr lang="nl-NL" smtClean="0"/>
              <a:t>6</a:t>
            </a:fld>
            <a:endParaRPr lang="nl-NL"/>
          </a:p>
        </p:txBody>
      </p:sp>
    </p:spTree>
    <p:extLst>
      <p:ext uri="{BB962C8B-B14F-4D97-AF65-F5344CB8AC3E}">
        <p14:creationId xmlns:p14="http://schemas.microsoft.com/office/powerpoint/2010/main" val="1461940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F011F-692C-2316-220C-26EA59E87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A8F66-8328-2C5A-1C81-3F3BD96B44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B7F37-5F7C-227B-6386-4CCD4BDA6DB8}"/>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And to be fair — we have learned important things.</a:t>
            </a:r>
          </a:p>
          <a:p>
            <a:r>
              <a:rPr lang="en-NL" sz="1200" kern="1200" dirty="0">
                <a:solidFill>
                  <a:schemeClr val="tx1"/>
                </a:solidFill>
                <a:effectLst/>
                <a:latin typeface="+mn-lt"/>
                <a:ea typeface="+mn-ea"/>
                <a:cs typeface="+mn-cs"/>
              </a:rPr>
              <a:t>Individual participant data meta-analyses, for example, have helped us identify some patterns.</a:t>
            </a:r>
          </a:p>
          <a:p>
            <a:r>
              <a:rPr lang="en-NL" sz="1200" kern="1200" dirty="0">
                <a:solidFill>
                  <a:schemeClr val="tx1"/>
                </a:solidFill>
                <a:effectLst/>
                <a:latin typeface="+mn-lt"/>
                <a:ea typeface="+mn-ea"/>
                <a:cs typeface="+mn-cs"/>
              </a:rPr>
              <a:t>We know that:</a:t>
            </a:r>
          </a:p>
          <a:p>
            <a:pPr lvl="0"/>
            <a:r>
              <a:rPr lang="en-NL" sz="1200" kern="1200" dirty="0">
                <a:solidFill>
                  <a:schemeClr val="tx1"/>
                </a:solidFill>
                <a:effectLst/>
                <a:latin typeface="+mn-lt"/>
                <a:ea typeface="+mn-ea"/>
                <a:cs typeface="+mn-cs"/>
              </a:rPr>
              <a:t>baseline symptom severity can matter,</a:t>
            </a:r>
          </a:p>
          <a:p>
            <a:pPr lvl="0"/>
            <a:r>
              <a:rPr lang="en-NL" sz="1200" kern="1200" dirty="0">
                <a:solidFill>
                  <a:schemeClr val="tx1"/>
                </a:solidFill>
                <a:effectLst/>
                <a:latin typeface="+mn-lt"/>
                <a:ea typeface="+mn-ea"/>
                <a:cs typeface="+mn-cs"/>
              </a:rPr>
              <a:t>some individuals benefit more than others,</a:t>
            </a:r>
          </a:p>
          <a:p>
            <a:r>
              <a:rPr lang="en-NL" sz="1200" kern="1200" dirty="0">
                <a:solidFill>
                  <a:schemeClr val="tx1"/>
                </a:solidFill>
                <a:effectLst/>
                <a:latin typeface="+mn-lt"/>
                <a:ea typeface="+mn-ea"/>
                <a:cs typeface="+mn-cs"/>
              </a:rPr>
              <a:t>So this is not a story about complete ignorance.</a:t>
            </a:r>
          </a:p>
          <a:p>
            <a:r>
              <a:rPr lang="en-NL" sz="1200" kern="1200" dirty="0">
                <a:solidFill>
                  <a:schemeClr val="tx1"/>
                </a:solidFill>
                <a:effectLst/>
                <a:latin typeface="+mn-lt"/>
                <a:ea typeface="+mn-ea"/>
                <a:cs typeface="+mn-cs"/>
              </a:rPr>
              <a:t>But these insights are still relatively broad.</a:t>
            </a:r>
          </a:p>
          <a:p>
            <a:pPr lvl="0"/>
            <a:endParaRPr lang="en-NL" sz="1200" kern="1200" dirty="0">
              <a:solidFill>
                <a:schemeClr val="tx1"/>
              </a:solidFill>
              <a:effectLst/>
              <a:latin typeface="+mn-lt"/>
              <a:ea typeface="+mn-ea"/>
              <a:cs typeface="+mn-cs"/>
            </a:endParaRPr>
          </a:p>
          <a:p>
            <a:pPr lvl="0"/>
            <a:r>
              <a:rPr lang="en-NL" sz="1200" kern="1200" dirty="0">
                <a:solidFill>
                  <a:schemeClr val="tx1"/>
                </a:solidFill>
                <a:effectLst/>
                <a:latin typeface="+mn-lt"/>
                <a:ea typeface="+mn-ea"/>
                <a:cs typeface="+mn-cs"/>
              </a:rPr>
              <a:t>and some expected predictors are surprisingly inconsistent (gender, age)</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They rarely tell us:</a:t>
            </a:r>
          </a:p>
          <a:p>
            <a:pPr lvl="0"/>
            <a:r>
              <a:rPr lang="en-NL" sz="1200" kern="1200" dirty="0">
                <a:solidFill>
                  <a:schemeClr val="tx1"/>
                </a:solidFill>
                <a:effectLst/>
                <a:latin typeface="+mn-lt"/>
                <a:ea typeface="+mn-ea"/>
                <a:cs typeface="+mn-cs"/>
              </a:rPr>
              <a:t>which components work best for whom,</a:t>
            </a:r>
          </a:p>
          <a:p>
            <a:pPr lvl="0"/>
            <a:r>
              <a:rPr lang="en-NL" sz="1200" kern="1200" dirty="0">
                <a:solidFill>
                  <a:schemeClr val="tx1"/>
                </a:solidFill>
                <a:effectLst/>
                <a:latin typeface="+mn-lt"/>
                <a:ea typeface="+mn-ea"/>
                <a:cs typeface="+mn-cs"/>
              </a:rPr>
              <a:t>what drives change,</a:t>
            </a:r>
          </a:p>
          <a:p>
            <a:pPr lvl="0"/>
            <a:r>
              <a:rPr lang="en-NL" sz="1200" kern="1200" dirty="0">
                <a:solidFill>
                  <a:schemeClr val="tx1"/>
                </a:solidFill>
                <a:effectLst/>
                <a:latin typeface="+mn-lt"/>
                <a:ea typeface="+mn-ea"/>
                <a:cs typeface="+mn-cs"/>
              </a:rPr>
              <a:t>when interventions should adapt,</a:t>
            </a:r>
          </a:p>
          <a:p>
            <a:pPr lvl="0"/>
            <a:r>
              <a:rPr lang="en-NL" sz="1200" kern="1200" dirty="0">
                <a:solidFill>
                  <a:schemeClr val="tx1"/>
                </a:solidFill>
                <a:effectLst/>
                <a:latin typeface="+mn-lt"/>
                <a:ea typeface="+mn-ea"/>
                <a:cs typeface="+mn-cs"/>
              </a:rPr>
              <a:t>or how to personalize support meaningfully over time.</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In other words:</a:t>
            </a:r>
          </a:p>
          <a:p>
            <a:r>
              <a:rPr lang="en-NL" sz="1200" kern="1200" dirty="0">
                <a:solidFill>
                  <a:schemeClr val="tx1"/>
                </a:solidFill>
                <a:effectLst/>
                <a:latin typeface="+mn-lt"/>
                <a:ea typeface="+mn-ea"/>
                <a:cs typeface="+mn-cs"/>
              </a:rPr>
              <a:t>we have become better at identifying variation…</a:t>
            </a:r>
          </a:p>
          <a:p>
            <a:r>
              <a:rPr lang="en-NL" sz="1200" kern="1200" dirty="0">
                <a:solidFill>
                  <a:schemeClr val="tx1"/>
                </a:solidFill>
                <a:effectLst/>
                <a:latin typeface="+mn-lt"/>
                <a:ea typeface="+mn-ea"/>
                <a:cs typeface="+mn-cs"/>
              </a:rPr>
              <a:t>…but we still struggle to explain it.</a:t>
            </a:r>
          </a:p>
        </p:txBody>
      </p:sp>
      <p:sp>
        <p:nvSpPr>
          <p:cNvPr id="4" name="Slide Number Placeholder 3">
            <a:extLst>
              <a:ext uri="{FF2B5EF4-FFF2-40B4-BE49-F238E27FC236}">
                <a16:creationId xmlns:a16="http://schemas.microsoft.com/office/drawing/2014/main" id="{5E41EC5C-65E1-B7FF-63EE-D08BE60F328E}"/>
              </a:ext>
            </a:extLst>
          </p:cNvPr>
          <p:cNvSpPr>
            <a:spLocks noGrp="1"/>
          </p:cNvSpPr>
          <p:nvPr>
            <p:ph type="sldNum" sz="quarter" idx="10"/>
          </p:nvPr>
        </p:nvSpPr>
        <p:spPr/>
        <p:txBody>
          <a:bodyPr/>
          <a:lstStyle/>
          <a:p>
            <a:fld id="{8AB7A2E1-0EF5-4F6C-A697-A12883C24FF3}" type="slidenum">
              <a:rPr lang="nl-NL" smtClean="0"/>
              <a:t>7</a:t>
            </a:fld>
            <a:endParaRPr lang="nl-NL"/>
          </a:p>
        </p:txBody>
      </p:sp>
    </p:spTree>
    <p:extLst>
      <p:ext uri="{BB962C8B-B14F-4D97-AF65-F5344CB8AC3E}">
        <p14:creationId xmlns:p14="http://schemas.microsoft.com/office/powerpoint/2010/main" val="3942584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2088D-634A-EA61-E1F4-F8AD5F471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BFDFA-F969-04C4-9D3C-15BF5FEF2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D95B4-650D-2FA8-D7DF-CB7AB40C0969}"/>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So I want to suggest a shift.</a:t>
            </a:r>
          </a:p>
          <a:p>
            <a:r>
              <a:rPr lang="en-NL" sz="1200" kern="1200" dirty="0">
                <a:solidFill>
                  <a:schemeClr val="tx1"/>
                </a:solidFill>
                <a:effectLst/>
                <a:latin typeface="+mn-lt"/>
                <a:ea typeface="+mn-ea"/>
                <a:cs typeface="+mn-cs"/>
              </a:rPr>
              <a:t>A shift from outcome-focused questions alone to mechanism-focused questions.</a:t>
            </a:r>
          </a:p>
          <a:p>
            <a:r>
              <a:rPr lang="en-NL" sz="1200" kern="1200" dirty="0">
                <a:solidFill>
                  <a:schemeClr val="tx1"/>
                </a:solidFill>
                <a:effectLst/>
                <a:latin typeface="+mn-lt"/>
                <a:ea typeface="+mn-ea"/>
                <a:cs typeface="+mn-cs"/>
              </a:rPr>
              <a:t>Not replacing one with the other.</a:t>
            </a:r>
          </a:p>
          <a:p>
            <a:r>
              <a:rPr lang="en-NL" sz="1200" kern="1200" dirty="0">
                <a:solidFill>
                  <a:schemeClr val="tx1"/>
                </a:solidFill>
                <a:effectLst/>
                <a:latin typeface="+mn-lt"/>
                <a:ea typeface="+mn-ea"/>
                <a:cs typeface="+mn-cs"/>
              </a:rPr>
              <a:t>But expanding our scientific lens.</a:t>
            </a:r>
          </a:p>
          <a:p>
            <a:r>
              <a:rPr lang="en-NL" sz="1200" kern="1200" dirty="0">
                <a:solidFill>
                  <a:schemeClr val="tx1"/>
                </a:solidFill>
                <a:effectLst/>
                <a:latin typeface="+mn-lt"/>
                <a:ea typeface="+mn-ea"/>
                <a:cs typeface="+mn-cs"/>
              </a:rPr>
              <a:t>Because once we start asking these questions, everything changes:</a:t>
            </a:r>
          </a:p>
          <a:p>
            <a:pPr lvl="0"/>
            <a:r>
              <a:rPr lang="en-NL" sz="1200" kern="1200" dirty="0">
                <a:solidFill>
                  <a:schemeClr val="tx1"/>
                </a:solidFill>
                <a:effectLst/>
                <a:latin typeface="+mn-lt"/>
                <a:ea typeface="+mn-ea"/>
                <a:cs typeface="+mn-cs"/>
              </a:rPr>
              <a:t>what we measure</a:t>
            </a:r>
          </a:p>
          <a:p>
            <a:pPr lvl="0"/>
            <a:r>
              <a:rPr lang="en-NL" sz="1200" kern="1200" dirty="0">
                <a:solidFill>
                  <a:schemeClr val="tx1"/>
                </a:solidFill>
                <a:effectLst/>
                <a:latin typeface="+mn-lt"/>
                <a:ea typeface="+mn-ea"/>
                <a:cs typeface="+mn-cs"/>
              </a:rPr>
              <a:t>how we design studies and our interventions</a:t>
            </a:r>
          </a:p>
          <a:p>
            <a:pPr lvl="0"/>
            <a:r>
              <a:rPr lang="en-NL" sz="1200" kern="1200" dirty="0">
                <a:solidFill>
                  <a:schemeClr val="tx1"/>
                </a:solidFill>
                <a:effectLst/>
                <a:latin typeface="+mn-lt"/>
                <a:ea typeface="+mn-ea"/>
                <a:cs typeface="+mn-cs"/>
              </a:rPr>
              <a:t>how we analyze data</a:t>
            </a:r>
          </a:p>
          <a:p>
            <a:pPr lvl="0"/>
            <a:r>
              <a:rPr lang="en-NL" sz="1200" kern="1200" dirty="0">
                <a:solidFill>
                  <a:schemeClr val="tx1"/>
                </a:solidFill>
                <a:effectLst/>
                <a:latin typeface="+mn-lt"/>
                <a:ea typeface="+mn-ea"/>
                <a:cs typeface="+mn-cs"/>
              </a:rPr>
              <a:t>how we personalize interventions</a:t>
            </a:r>
          </a:p>
          <a:p>
            <a:r>
              <a:rPr lang="en-NL" sz="1200" kern="1200" dirty="0">
                <a:solidFill>
                  <a:schemeClr val="tx1"/>
                </a:solidFill>
                <a:effectLst/>
                <a:latin typeface="+mn-lt"/>
                <a:ea typeface="+mn-ea"/>
                <a:cs typeface="+mn-cs"/>
              </a:rPr>
              <a:t>And this is exactly where engagement becomes so interesting.</a:t>
            </a:r>
          </a:p>
        </p:txBody>
      </p:sp>
      <p:sp>
        <p:nvSpPr>
          <p:cNvPr id="4" name="Slide Number Placeholder 3">
            <a:extLst>
              <a:ext uri="{FF2B5EF4-FFF2-40B4-BE49-F238E27FC236}">
                <a16:creationId xmlns:a16="http://schemas.microsoft.com/office/drawing/2014/main" id="{431CDA33-35C1-880E-A6FF-39191245A068}"/>
              </a:ext>
            </a:extLst>
          </p:cNvPr>
          <p:cNvSpPr>
            <a:spLocks noGrp="1"/>
          </p:cNvSpPr>
          <p:nvPr>
            <p:ph type="sldNum" sz="quarter" idx="10"/>
          </p:nvPr>
        </p:nvSpPr>
        <p:spPr/>
        <p:txBody>
          <a:bodyPr/>
          <a:lstStyle/>
          <a:p>
            <a:fld id="{8AB7A2E1-0EF5-4F6C-A697-A12883C24FF3}" type="slidenum">
              <a:rPr lang="nl-NL" smtClean="0"/>
              <a:t>8</a:t>
            </a:fld>
            <a:endParaRPr lang="nl-NL"/>
          </a:p>
        </p:txBody>
      </p:sp>
    </p:spTree>
    <p:extLst>
      <p:ext uri="{BB962C8B-B14F-4D97-AF65-F5344CB8AC3E}">
        <p14:creationId xmlns:p14="http://schemas.microsoft.com/office/powerpoint/2010/main" val="193390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23641-44B4-1BAC-DC9B-EA55990A6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ED29E-AE98-CD0D-28C2-E56729668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FAA3A-303D-7395-C4BE-FFB961344B52}"/>
              </a:ext>
            </a:extLst>
          </p:cNvPr>
          <p:cNvSpPr>
            <a:spLocks noGrp="1"/>
          </p:cNvSpPr>
          <p:nvPr>
            <p:ph type="body" idx="1"/>
          </p:nvPr>
        </p:nvSpPr>
        <p:spPr/>
        <p:txBody>
          <a:bodyPr/>
          <a:lstStyle/>
          <a:p>
            <a:r>
              <a:rPr lang="en-NL" sz="1200" kern="1200" dirty="0">
                <a:solidFill>
                  <a:schemeClr val="tx1"/>
                </a:solidFill>
                <a:effectLst/>
                <a:latin typeface="+mn-lt"/>
                <a:ea typeface="+mn-ea"/>
                <a:cs typeface="+mn-cs"/>
              </a:rPr>
              <a:t>Engagement is a perfect example of both this shift, and of what new insights can emerge when going through the shift.</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For a long time, we asked very simple questions.</a:t>
            </a:r>
          </a:p>
          <a:p>
            <a:r>
              <a:rPr lang="en-NL" sz="1200" kern="1200" dirty="0">
                <a:solidFill>
                  <a:schemeClr val="tx1"/>
                </a:solidFill>
                <a:effectLst/>
                <a:latin typeface="+mn-lt"/>
                <a:ea typeface="+mn-ea"/>
                <a:cs typeface="+mn-cs"/>
              </a:rPr>
              <a:t>Did people log in?</a:t>
            </a:r>
          </a:p>
          <a:p>
            <a:r>
              <a:rPr lang="en-NL" sz="1200" kern="1200" dirty="0">
                <a:solidFill>
                  <a:schemeClr val="tx1"/>
                </a:solidFill>
                <a:effectLst/>
                <a:latin typeface="+mn-lt"/>
                <a:ea typeface="+mn-ea"/>
                <a:cs typeface="+mn-cs"/>
              </a:rPr>
              <a:t>How many modules did they complete?</a:t>
            </a:r>
          </a:p>
          <a:p>
            <a:r>
              <a:rPr lang="en-NL" sz="1200" kern="1200" dirty="0">
                <a:solidFill>
                  <a:schemeClr val="tx1"/>
                </a:solidFill>
                <a:effectLst/>
                <a:latin typeface="+mn-lt"/>
                <a:ea typeface="+mn-ea"/>
                <a:cs typeface="+mn-cs"/>
              </a:rPr>
              <a:t>How long did they stay?</a:t>
            </a:r>
          </a:p>
          <a:p>
            <a:r>
              <a:rPr lang="en-NL" sz="1200" kern="1200" dirty="0">
                <a:solidFill>
                  <a:schemeClr val="tx1"/>
                </a:solidFill>
                <a:effectLst/>
                <a:latin typeface="+mn-lt"/>
                <a:ea typeface="+mn-ea"/>
                <a:cs typeface="+mn-cs"/>
              </a:rPr>
              <a:t>And sometimes: is this related to outcomes?</a:t>
            </a:r>
          </a:p>
          <a:p>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But those are still versions of the same surface-level question.</a:t>
            </a:r>
          </a:p>
          <a:p>
            <a:r>
              <a:rPr lang="en-NL" sz="1200" kern="1200" dirty="0">
                <a:solidFill>
                  <a:schemeClr val="tx1"/>
                </a:solidFill>
                <a:effectLst/>
                <a:latin typeface="+mn-lt"/>
                <a:ea typeface="+mn-ea"/>
                <a:cs typeface="+mn-cs"/>
              </a:rPr>
              <a:t>When we start asking:</a:t>
            </a:r>
          </a:p>
          <a:p>
            <a:r>
              <a:rPr lang="en-NL" sz="1200" b="1" kern="1200" dirty="0">
                <a:solidFill>
                  <a:schemeClr val="tx1"/>
                </a:solidFill>
                <a:effectLst/>
                <a:latin typeface="+mn-lt"/>
                <a:ea typeface="+mn-ea"/>
                <a:cs typeface="+mn-cs"/>
              </a:rPr>
              <a:t>what kind of engagement matters, and why?</a:t>
            </a:r>
            <a:endParaRPr lang="en-NL" sz="1200" kern="1200" dirty="0">
              <a:solidFill>
                <a:schemeClr val="tx1"/>
              </a:solidFill>
              <a:effectLst/>
              <a:latin typeface="+mn-lt"/>
              <a:ea typeface="+mn-ea"/>
              <a:cs typeface="+mn-cs"/>
            </a:endParaRPr>
          </a:p>
          <a:p>
            <a:r>
              <a:rPr lang="en-NL" sz="1200" kern="1200" dirty="0">
                <a:solidFill>
                  <a:schemeClr val="tx1"/>
                </a:solidFill>
                <a:effectLst/>
                <a:latin typeface="+mn-lt"/>
                <a:ea typeface="+mn-ea"/>
                <a:cs typeface="+mn-cs"/>
              </a:rPr>
              <a:t>we move much closer to understanding mechanism.</a:t>
            </a:r>
          </a:p>
          <a:p>
            <a:r>
              <a:rPr lang="en-NL" sz="1200" kern="1200" dirty="0">
                <a:solidFill>
                  <a:schemeClr val="tx1"/>
                </a:solidFill>
                <a:effectLst/>
                <a:latin typeface="+mn-lt"/>
                <a:ea typeface="+mn-ea"/>
                <a:cs typeface="+mn-cs"/>
              </a:rPr>
              <a:t>And that, I would argue, is where the most exciting science in digital health now lies.</a:t>
            </a:r>
          </a:p>
        </p:txBody>
      </p:sp>
      <p:sp>
        <p:nvSpPr>
          <p:cNvPr id="4" name="Slide Number Placeholder 3">
            <a:extLst>
              <a:ext uri="{FF2B5EF4-FFF2-40B4-BE49-F238E27FC236}">
                <a16:creationId xmlns:a16="http://schemas.microsoft.com/office/drawing/2014/main" id="{10CC629E-C082-CF87-A36A-C2E4075AD9B9}"/>
              </a:ext>
            </a:extLst>
          </p:cNvPr>
          <p:cNvSpPr>
            <a:spLocks noGrp="1"/>
          </p:cNvSpPr>
          <p:nvPr>
            <p:ph type="sldNum" sz="quarter" idx="10"/>
          </p:nvPr>
        </p:nvSpPr>
        <p:spPr/>
        <p:txBody>
          <a:bodyPr/>
          <a:lstStyle/>
          <a:p>
            <a:fld id="{8AB7A2E1-0EF5-4F6C-A697-A12883C24FF3}" type="slidenum">
              <a:rPr lang="nl-NL" smtClean="0"/>
              <a:t>9</a:t>
            </a:fld>
            <a:endParaRPr lang="nl-NL"/>
          </a:p>
        </p:txBody>
      </p:sp>
    </p:spTree>
    <p:extLst>
      <p:ext uri="{BB962C8B-B14F-4D97-AF65-F5344CB8AC3E}">
        <p14:creationId xmlns:p14="http://schemas.microsoft.com/office/powerpoint/2010/main" val="38605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7.xml"/><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7.xml"/><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slide" Target="../slides/slide7.xml"/><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image" Target="../media/image28.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 Target="../slides/slide7.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 Target="../slides/slide7.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7.xml"/><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7.xml"/><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7.xml"/><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7532" y="3180639"/>
            <a:ext cx="9588476" cy="3461796"/>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39369" y="3182476"/>
            <a:ext cx="9588476" cy="3461797"/>
          </a:xfrm>
          <a:prstGeom prst="rect">
            <a:avLst/>
          </a:prstGeom>
        </p:spPr>
      </p:pic>
      <p:sp>
        <p:nvSpPr>
          <p:cNvPr id="8" name="Oval 7"/>
          <p:cNvSpPr/>
          <p:nvPr userDrawn="1"/>
        </p:nvSpPr>
        <p:spPr>
          <a:xfrm>
            <a:off x="10336436" y="6355308"/>
            <a:ext cx="274856" cy="274856"/>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l 8"/>
          <p:cNvSpPr/>
          <p:nvPr userDrawn="1"/>
        </p:nvSpPr>
        <p:spPr>
          <a:xfrm>
            <a:off x="10236409" y="6469038"/>
            <a:ext cx="143453" cy="143453"/>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l 9"/>
          <p:cNvSpPr/>
          <p:nvPr userDrawn="1"/>
        </p:nvSpPr>
        <p:spPr>
          <a:xfrm>
            <a:off x="10607378" y="5043641"/>
            <a:ext cx="260789" cy="26078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l 10"/>
          <p:cNvSpPr/>
          <p:nvPr userDrawn="1"/>
        </p:nvSpPr>
        <p:spPr>
          <a:xfrm>
            <a:off x="12120211" y="4826760"/>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l 11"/>
          <p:cNvSpPr/>
          <p:nvPr userDrawn="1"/>
        </p:nvSpPr>
        <p:spPr>
          <a:xfrm>
            <a:off x="13564803" y="4980074"/>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nl-NL" dirty="0"/>
          </a:p>
        </p:txBody>
      </p:sp>
      <p:sp>
        <p:nvSpPr>
          <p:cNvPr id="13" name="Oval 12"/>
          <p:cNvSpPr/>
          <p:nvPr userDrawn="1"/>
        </p:nvSpPr>
        <p:spPr>
          <a:xfrm>
            <a:off x="12616284" y="5446372"/>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nl-NL" dirty="0"/>
          </a:p>
        </p:txBody>
      </p:sp>
      <p:sp>
        <p:nvSpPr>
          <p:cNvPr id="14" name="Oval 13"/>
          <p:cNvSpPr/>
          <p:nvPr userDrawn="1"/>
        </p:nvSpPr>
        <p:spPr>
          <a:xfrm>
            <a:off x="12745938" y="6279626"/>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nl-NL" dirty="0"/>
          </a:p>
        </p:txBody>
      </p:sp>
      <p:sp>
        <p:nvSpPr>
          <p:cNvPr id="15" name="Oval 14"/>
          <p:cNvSpPr/>
          <p:nvPr userDrawn="1"/>
        </p:nvSpPr>
        <p:spPr>
          <a:xfrm>
            <a:off x="14114223" y="5218822"/>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nl-NL" dirty="0"/>
          </a:p>
        </p:txBody>
      </p:sp>
      <p:sp>
        <p:nvSpPr>
          <p:cNvPr id="16" name="Oval 15"/>
          <p:cNvSpPr/>
          <p:nvPr userDrawn="1"/>
        </p:nvSpPr>
        <p:spPr>
          <a:xfrm>
            <a:off x="15143295" y="3354231"/>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nl-NL" dirty="0"/>
          </a:p>
        </p:txBody>
      </p:sp>
      <p:sp>
        <p:nvSpPr>
          <p:cNvPr id="17" name="Text Placeholder 23"/>
          <p:cNvSpPr>
            <a:spLocks noGrp="1"/>
          </p:cNvSpPr>
          <p:nvPr>
            <p:ph type="body" sz="quarter" idx="11" hasCustomPrompt="1"/>
          </p:nvPr>
        </p:nvSpPr>
        <p:spPr>
          <a:xfrm>
            <a:off x="1358084" y="3993410"/>
            <a:ext cx="4924385" cy="793286"/>
          </a:xfrm>
          <a:prstGeom prst="rect">
            <a:avLst/>
          </a:prstGeom>
        </p:spPr>
        <p:txBody>
          <a:bodyPr>
            <a:noAutofit/>
          </a:bodyPr>
          <a:lstStyle>
            <a:lvl1pPr marL="0" indent="0">
              <a:buNone/>
              <a:defRPr sz="6000" b="1" cap="all" baseline="0">
                <a:solidFill>
                  <a:schemeClr val="bg1"/>
                </a:solidFill>
                <a:latin typeface="Arial Narrow" panose="020B0606020202030204" pitchFamily="34" charset="0"/>
              </a:defRPr>
            </a:lvl1pPr>
          </a:lstStyle>
          <a:p>
            <a:pPr lvl="0"/>
            <a:r>
              <a:rPr lang="en-US" dirty="0"/>
              <a:t>TITEL NAAM</a:t>
            </a:r>
          </a:p>
        </p:txBody>
      </p:sp>
    </p:spTree>
    <p:extLst>
      <p:ext uri="{BB962C8B-B14F-4D97-AF65-F5344CB8AC3E}">
        <p14:creationId xmlns:p14="http://schemas.microsoft.com/office/powerpoint/2010/main" val="133143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6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accel="40000" decel="60000"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9" accel="40000" decel="60000"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accel="40000" decel="6000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3" accel="40000" decel="60000" fill="hold" grpId="0" nodeType="withEffect">
                                  <p:stCondLst>
                                    <p:cond delay="4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6" accel="40000" decel="6000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12" accel="40000" decel="60000" fill="hold" grpId="0" nodeType="withEffect">
                                  <p:stCondLst>
                                    <p:cond delay="6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2" accel="40000" decel="60000" fill="hold" grpId="0" nodeType="withEffect">
                                  <p:stCondLst>
                                    <p:cond delay="7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2" accel="40000" decel="60000" fill="hold" grpId="0"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6" presetClass="entr" presetSubtype="32" fill="hold" nodeType="withEffect">
                                  <p:stCondLst>
                                    <p:cond delay="200"/>
                                  </p:stCondLst>
                                  <p:childTnLst>
                                    <p:set>
                                      <p:cBhvr>
                                        <p:cTn id="42" dur="1" fill="hold">
                                          <p:stCondLst>
                                            <p:cond delay="0"/>
                                          </p:stCondLst>
                                        </p:cTn>
                                        <p:tgtEl>
                                          <p:spTgt spid="7"/>
                                        </p:tgtEl>
                                        <p:attrNameLst>
                                          <p:attrName>style.visibility</p:attrName>
                                        </p:attrNameLst>
                                      </p:cBhvr>
                                      <p:to>
                                        <p:strVal val="visible"/>
                                      </p:to>
                                    </p:set>
                                    <p:animEffect transition="in" filter="circle(out)">
                                      <p:cBhvr>
                                        <p:cTn id="43" dur="1000"/>
                                        <p:tgtEl>
                                          <p:spTgt spid="7"/>
                                        </p:tgtEl>
                                      </p:cBhvr>
                                    </p:animEffect>
                                  </p:childTnLst>
                                </p:cTn>
                              </p:par>
                              <p:par>
                                <p:cTn id="44" presetID="50" presetClass="entr" presetSubtype="0" decel="100000" fill="hold" nodeType="withEffect">
                                  <p:stCondLst>
                                    <p:cond delay="200"/>
                                  </p:stCondLst>
                                  <p:childTnLst>
                                    <p:set>
                                      <p:cBhvr>
                                        <p:cTn id="45" dur="1" fill="hold">
                                          <p:stCondLst>
                                            <p:cond delay="0"/>
                                          </p:stCondLst>
                                        </p:cTn>
                                        <p:tgtEl>
                                          <p:spTgt spid="6"/>
                                        </p:tgtEl>
                                        <p:attrNameLst>
                                          <p:attrName>style.visibility</p:attrName>
                                        </p:attrNameLst>
                                      </p:cBhvr>
                                      <p:to>
                                        <p:strVal val="visible"/>
                                      </p:to>
                                    </p:set>
                                    <p:anim calcmode="lin" valueType="num">
                                      <p:cBhvr>
                                        <p:cTn id="46" dur="1000" fill="hold"/>
                                        <p:tgtEl>
                                          <p:spTgt spid="6"/>
                                        </p:tgtEl>
                                        <p:attrNameLst>
                                          <p:attrName>ppt_w</p:attrName>
                                        </p:attrNameLst>
                                      </p:cBhvr>
                                      <p:tavLst>
                                        <p:tav tm="0">
                                          <p:val>
                                            <p:strVal val="#ppt_w+.3"/>
                                          </p:val>
                                        </p:tav>
                                        <p:tav tm="100000">
                                          <p:val>
                                            <p:strVal val="#ppt_w"/>
                                          </p:val>
                                        </p:tav>
                                      </p:tavLst>
                                    </p:anim>
                                    <p:anim calcmode="lin" valueType="num">
                                      <p:cBhvr>
                                        <p:cTn id="47" dur="1000" fill="hold"/>
                                        <p:tgtEl>
                                          <p:spTgt spid="6"/>
                                        </p:tgtEl>
                                        <p:attrNameLst>
                                          <p:attrName>ppt_h</p:attrName>
                                        </p:attrNameLst>
                                      </p:cBhvr>
                                      <p:tavLst>
                                        <p:tav tm="0">
                                          <p:val>
                                            <p:strVal val="#ppt_h"/>
                                          </p:val>
                                        </p:tav>
                                        <p:tav tm="100000">
                                          <p:val>
                                            <p:strVal val="#ppt_h"/>
                                          </p:val>
                                        </p:tav>
                                      </p:tavLst>
                                    </p:anim>
                                    <p:animEffect transition="in" filter="fade">
                                      <p:cBhvr>
                                        <p:cTn id="48" dur="10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animEffect transition="in" filter="fade">
                                      <p:cBhvr>
                                        <p:cTn id="5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slide 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156593">
            <a:off x="9695211" y="2103333"/>
            <a:ext cx="5002587" cy="5242146"/>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3156593">
            <a:off x="9653654" y="2173780"/>
            <a:ext cx="5002587" cy="5242146"/>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2624287">
            <a:off x="14000738" y="5749438"/>
            <a:ext cx="2905125" cy="1266825"/>
          </a:xfrm>
          <a:prstGeom prst="rect">
            <a:avLst/>
          </a:prstGeom>
        </p:spPr>
      </p:pic>
      <p:sp>
        <p:nvSpPr>
          <p:cNvPr id="8" name="Text Placeholder 11"/>
          <p:cNvSpPr>
            <a:spLocks noGrp="1"/>
          </p:cNvSpPr>
          <p:nvPr>
            <p:ph type="body" sz="quarter" idx="16"/>
          </p:nvPr>
        </p:nvSpPr>
        <p:spPr>
          <a:xfrm>
            <a:off x="747713" y="5499100"/>
            <a:ext cx="5276850" cy="3357563"/>
          </a:xfrm>
          <a:prstGeom prst="rect">
            <a:avLst/>
          </a:prstGeom>
          <a:solidFill>
            <a:schemeClr val="tx1"/>
          </a:solidFill>
        </p:spPr>
        <p:txBody>
          <a:bodyPr/>
          <a:lstStyle>
            <a:lvl1pPr marL="0" indent="0">
              <a:buNone/>
              <a:defRPr/>
            </a:lvl1pPr>
          </a:lstStyle>
          <a:p>
            <a:pPr lvl="0"/>
            <a:endParaRPr lang="en-US" dirty="0"/>
          </a:p>
        </p:txBody>
      </p:sp>
      <p:sp>
        <p:nvSpPr>
          <p:cNvPr id="9" name="Text Placeholder 23"/>
          <p:cNvSpPr>
            <a:spLocks noGrp="1"/>
          </p:cNvSpPr>
          <p:nvPr>
            <p:ph type="body" sz="quarter" idx="11" hasCustomPrompt="1"/>
          </p:nvPr>
        </p:nvSpPr>
        <p:spPr>
          <a:xfrm>
            <a:off x="909210" y="5690800"/>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1</a:t>
            </a:r>
          </a:p>
        </p:txBody>
      </p:sp>
      <p:sp>
        <p:nvSpPr>
          <p:cNvPr id="12" name="Text Placeholder 23"/>
          <p:cNvSpPr>
            <a:spLocks noGrp="1"/>
          </p:cNvSpPr>
          <p:nvPr>
            <p:ph type="body" sz="quarter" idx="12" hasCustomPrompt="1"/>
          </p:nvPr>
        </p:nvSpPr>
        <p:spPr>
          <a:xfrm>
            <a:off x="921244" y="6225387"/>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2</a:t>
            </a:r>
          </a:p>
        </p:txBody>
      </p:sp>
      <p:sp>
        <p:nvSpPr>
          <p:cNvPr id="13" name="Text Placeholder 23"/>
          <p:cNvSpPr>
            <a:spLocks noGrp="1"/>
          </p:cNvSpPr>
          <p:nvPr>
            <p:ph type="body" sz="quarter" idx="13" hasCustomPrompt="1"/>
          </p:nvPr>
        </p:nvSpPr>
        <p:spPr>
          <a:xfrm>
            <a:off x="921244" y="6759974"/>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3</a:t>
            </a:r>
          </a:p>
        </p:txBody>
      </p:sp>
      <p:sp>
        <p:nvSpPr>
          <p:cNvPr id="14" name="Text Placeholder 23"/>
          <p:cNvSpPr>
            <a:spLocks noGrp="1"/>
          </p:cNvSpPr>
          <p:nvPr>
            <p:ph type="body" sz="quarter" idx="14" hasCustomPrompt="1"/>
          </p:nvPr>
        </p:nvSpPr>
        <p:spPr>
          <a:xfrm>
            <a:off x="921244" y="7586861"/>
            <a:ext cx="4924385" cy="1269801"/>
          </a:xfrm>
          <a:prstGeom prst="rect">
            <a:avLst/>
          </a:prstGeom>
        </p:spPr>
        <p:txBody>
          <a:bodyPr>
            <a:noAutofit/>
          </a:bodyPr>
          <a:lstStyle>
            <a:lvl1pPr marL="0" indent="0">
              <a:lnSpc>
                <a:spcPct val="70000"/>
              </a:lnSpc>
              <a:buNone/>
              <a:defRPr sz="220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344541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ppt_w*0.7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animEffect transition="in" filter="fade">
                                      <p:cBhvr>
                                        <p:cTn id="12" dur="1000"/>
                                        <p:tgtEl>
                                          <p:spTgt spid="7"/>
                                        </p:tgtEl>
                                      </p:cBhvr>
                                    </p:animEffect>
                                  </p:childTnLst>
                                </p:cTn>
                              </p:par>
                              <p:par>
                                <p:cTn id="13" presetID="22" presetClass="entr" presetSubtype="4" fill="hold" nodeType="withEffect">
                                  <p:stCondLst>
                                    <p:cond delay="30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wipe(up)">
                                      <p:cBhvr>
                                        <p:cTn id="18" dur="500"/>
                                        <p:tgtEl>
                                          <p:spTgt spid="8">
                                            <p:bg/>
                                          </p:spTgt>
                                        </p:tgtEl>
                                      </p:cBhvr>
                                    </p:animEffect>
                                  </p:childTnLst>
                                </p:cTn>
                              </p:par>
                              <p:par>
                                <p:cTn id="19" presetID="22" presetClass="entr" presetSubtype="1" fill="hold" grpId="0" nodeType="withEffect" nodePh="1">
                                  <p:stCondLst>
                                    <p:cond delay="0"/>
                                  </p:stCondLst>
                                  <p:endCondLst>
                                    <p:cond evt="begin" delay="0">
                                      <p:tn val="19"/>
                                    </p:cond>
                                  </p:end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up)">
                                      <p:cBhvr>
                                        <p:cTn id="21" dur="500"/>
                                        <p:tgtEl>
                                          <p:spTgt spid="8">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grpId="0" nodeType="withEffect">
                                  <p:stCondLst>
                                    <p:cond delay="10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fade">
                                      <p:cBhvr>
                                        <p:cTn id="30" dur="500"/>
                                        <p:tgtEl>
                                          <p:spTgt spid="13">
                                            <p:txEl>
                                              <p:pRg st="0" end="0"/>
                                            </p:txEl>
                                          </p:spTgt>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par>
                                <p:cTn id="34" presetID="10" presetClass="entr" presetSubtype="0" fill="hold" grpId="0" nodeType="withEffect">
                                  <p:stCondLst>
                                    <p:cond delay="200"/>
                                  </p:stCondLst>
                                  <p:childTnLst>
                                    <p:set>
                                      <p:cBhvr>
                                        <p:cTn id="35" dur="1" fill="hold">
                                          <p:stCondLst>
                                            <p:cond delay="0"/>
                                          </p:stCondLst>
                                        </p:cTn>
                                        <p:tgtEl>
                                          <p:spTgt spid="14">
                                            <p:txEl>
                                              <p:pRg st="1" end="1"/>
                                            </p:txEl>
                                          </p:spTgt>
                                        </p:tgtEl>
                                        <p:attrNameLst>
                                          <p:attrName>style.visibility</p:attrName>
                                        </p:attrNameLst>
                                      </p:cBhvr>
                                      <p:to>
                                        <p:strVal val="visible"/>
                                      </p:to>
                                    </p:set>
                                    <p:animEffect transition="in" filter="fade">
                                      <p:cBhvr>
                                        <p:cTn id="36" dur="500"/>
                                        <p:tgtEl>
                                          <p:spTgt spid="14">
                                            <p:txEl>
                                              <p:pRg st="1" end="1"/>
                                            </p:txEl>
                                          </p:spTgt>
                                        </p:tgtEl>
                                      </p:cBhvr>
                                    </p:animEffect>
                                  </p:childTnLst>
                                </p:cTn>
                              </p:par>
                              <p:par>
                                <p:cTn id="37" presetID="10" presetClass="entr" presetSubtype="0" fill="hold" grpId="0" nodeType="withEffect">
                                  <p:stCondLst>
                                    <p:cond delay="20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fade">
                                      <p:cBhvr>
                                        <p:cTn id="3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22"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withEffect">
                  <p:stCondLst>
                    <p:cond delay="1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slid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17" name="Text Placeholder 23"/>
          <p:cNvSpPr>
            <a:spLocks noGrp="1"/>
          </p:cNvSpPr>
          <p:nvPr>
            <p:ph type="body" sz="quarter" idx="11" hasCustomPrompt="1"/>
          </p:nvPr>
        </p:nvSpPr>
        <p:spPr>
          <a:xfrm>
            <a:off x="1358084" y="3993410"/>
            <a:ext cx="4924385" cy="793286"/>
          </a:xfrm>
          <a:prstGeom prst="rect">
            <a:avLst/>
          </a:prstGeom>
        </p:spPr>
        <p:txBody>
          <a:bodyPr>
            <a:noAutofit/>
          </a:bodyPr>
          <a:lstStyle>
            <a:lvl1pPr marL="0" indent="0">
              <a:buNone/>
              <a:defRPr sz="6000" b="1" baseline="0">
                <a:solidFill>
                  <a:schemeClr val="bg1"/>
                </a:solidFill>
                <a:latin typeface="Arial Narrow" panose="020B0606020202030204" pitchFamily="34" charset="0"/>
              </a:defRPr>
            </a:lvl1pPr>
          </a:lstStyle>
          <a:p>
            <a:pPr lvl="0"/>
            <a:r>
              <a:rPr lang="en-US" dirty="0"/>
              <a:t>TITEL NAAM</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26182" y="14903"/>
            <a:ext cx="6787877" cy="9144000"/>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5400000">
            <a:off x="8520560" y="-11559"/>
            <a:ext cx="6787877" cy="9144000"/>
          </a:xfrm>
          <a:prstGeom prst="rect">
            <a:avLst/>
          </a:prstGeom>
        </p:spPr>
      </p:pic>
    </p:spTree>
    <p:extLst>
      <p:ext uri="{BB962C8B-B14F-4D97-AF65-F5344CB8AC3E}">
        <p14:creationId xmlns:p14="http://schemas.microsoft.com/office/powerpoint/2010/main" val="348064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000"/>
                                        <p:tgtEl>
                                          <p:spTgt spid="8"/>
                                        </p:tgtEl>
                                      </p:cBhvr>
                                    </p:animEffect>
                                  </p:childTnLst>
                                </p:cTn>
                              </p:par>
                              <p:par>
                                <p:cTn id="11" presetID="22" presetClass="entr" presetSubtype="2"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slid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26182" y="14903"/>
            <a:ext cx="6787877" cy="9144000"/>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5400000">
            <a:off x="8520560" y="-11559"/>
            <a:ext cx="6787877" cy="9144000"/>
          </a:xfrm>
          <a:prstGeom prst="rect">
            <a:avLst/>
          </a:prstGeom>
        </p:spPr>
      </p:pic>
      <p:sp>
        <p:nvSpPr>
          <p:cNvPr id="7" name="Text Placeholder 11"/>
          <p:cNvSpPr>
            <a:spLocks noGrp="1"/>
          </p:cNvSpPr>
          <p:nvPr>
            <p:ph type="body" sz="quarter" idx="16"/>
          </p:nvPr>
        </p:nvSpPr>
        <p:spPr>
          <a:xfrm>
            <a:off x="747713" y="5499100"/>
            <a:ext cx="5276850" cy="3357563"/>
          </a:xfrm>
          <a:prstGeom prst="rect">
            <a:avLst/>
          </a:prstGeom>
          <a:solidFill>
            <a:schemeClr val="tx1"/>
          </a:solidFill>
        </p:spPr>
        <p:txBody>
          <a:bodyPr/>
          <a:lstStyle>
            <a:lvl1pPr marL="0" indent="0">
              <a:buNone/>
              <a:defRPr/>
            </a:lvl1pPr>
          </a:lstStyle>
          <a:p>
            <a:pPr lvl="0"/>
            <a:endParaRPr lang="en-US" dirty="0"/>
          </a:p>
        </p:txBody>
      </p:sp>
      <p:sp>
        <p:nvSpPr>
          <p:cNvPr id="10" name="Text Placeholder 23"/>
          <p:cNvSpPr>
            <a:spLocks noGrp="1"/>
          </p:cNvSpPr>
          <p:nvPr>
            <p:ph type="body" sz="quarter" idx="11" hasCustomPrompt="1"/>
          </p:nvPr>
        </p:nvSpPr>
        <p:spPr>
          <a:xfrm>
            <a:off x="909210" y="5690800"/>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1</a:t>
            </a:r>
          </a:p>
        </p:txBody>
      </p:sp>
      <p:sp>
        <p:nvSpPr>
          <p:cNvPr id="11" name="Text Placeholder 23"/>
          <p:cNvSpPr>
            <a:spLocks noGrp="1"/>
          </p:cNvSpPr>
          <p:nvPr>
            <p:ph type="body" sz="quarter" idx="12" hasCustomPrompt="1"/>
          </p:nvPr>
        </p:nvSpPr>
        <p:spPr>
          <a:xfrm>
            <a:off x="921244" y="6225387"/>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2</a:t>
            </a:r>
          </a:p>
        </p:txBody>
      </p:sp>
      <p:sp>
        <p:nvSpPr>
          <p:cNvPr id="12" name="Text Placeholder 23"/>
          <p:cNvSpPr>
            <a:spLocks noGrp="1"/>
          </p:cNvSpPr>
          <p:nvPr>
            <p:ph type="body" sz="quarter" idx="13" hasCustomPrompt="1"/>
          </p:nvPr>
        </p:nvSpPr>
        <p:spPr>
          <a:xfrm>
            <a:off x="921244" y="6759974"/>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3</a:t>
            </a:r>
          </a:p>
        </p:txBody>
      </p:sp>
      <p:sp>
        <p:nvSpPr>
          <p:cNvPr id="13" name="Text Placeholder 23"/>
          <p:cNvSpPr>
            <a:spLocks noGrp="1"/>
          </p:cNvSpPr>
          <p:nvPr>
            <p:ph type="body" sz="quarter" idx="14" hasCustomPrompt="1"/>
          </p:nvPr>
        </p:nvSpPr>
        <p:spPr>
          <a:xfrm>
            <a:off x="921244" y="7586861"/>
            <a:ext cx="4924385" cy="1269801"/>
          </a:xfrm>
          <a:prstGeom prst="rect">
            <a:avLst/>
          </a:prstGeom>
        </p:spPr>
        <p:txBody>
          <a:bodyPr>
            <a:noAutofit/>
          </a:bodyPr>
          <a:lstStyle>
            <a:lvl1pPr marL="0" indent="0">
              <a:lnSpc>
                <a:spcPct val="70000"/>
              </a:lnSpc>
              <a:buNone/>
              <a:defRPr sz="220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22646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ntr" presetSubtype="2" fill="hold"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2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up)">
                                      <p:cBhvr>
                                        <p:cTn id="13" dur="500"/>
                                        <p:tgtEl>
                                          <p:spTgt spid="7">
                                            <p:bg/>
                                          </p:spTgt>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tmplLst>
          <p:tmpl>
            <p:tnLst>
              <p:par>
                <p:cTn presetID="22" presetClass="entr" presetSubtype="1"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slide 7">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17" name="Text Placeholder 23"/>
          <p:cNvSpPr>
            <a:spLocks noGrp="1"/>
          </p:cNvSpPr>
          <p:nvPr>
            <p:ph type="body" sz="quarter" idx="11" hasCustomPrompt="1"/>
          </p:nvPr>
        </p:nvSpPr>
        <p:spPr>
          <a:xfrm>
            <a:off x="1358084" y="3993410"/>
            <a:ext cx="4924385" cy="793286"/>
          </a:xfrm>
          <a:prstGeom prst="rect">
            <a:avLst/>
          </a:prstGeom>
        </p:spPr>
        <p:txBody>
          <a:bodyPr>
            <a:noAutofit/>
          </a:bodyPr>
          <a:lstStyle>
            <a:lvl1pPr marL="0" indent="0">
              <a:buNone/>
              <a:defRPr sz="6000" b="1" baseline="0">
                <a:solidFill>
                  <a:schemeClr val="bg1"/>
                </a:solidFill>
                <a:latin typeface="Arial Narrow" panose="020B0606020202030204" pitchFamily="34" charset="0"/>
              </a:defRPr>
            </a:lvl1pPr>
          </a:lstStyle>
          <a:p>
            <a:pPr lvl="0"/>
            <a:r>
              <a:rPr lang="en-US" dirty="0"/>
              <a:t>TITEL NAAM</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703695">
            <a:off x="11444108" y="4705580"/>
            <a:ext cx="1753994" cy="1738013"/>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3407259">
            <a:off x="13500558" y="4040628"/>
            <a:ext cx="1427960" cy="1414950"/>
          </a:xfrm>
          <a:prstGeom prst="rect">
            <a:avLst/>
          </a:prstGeom>
        </p:spPr>
      </p:pic>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1672066">
            <a:off x="8713368" y="1626427"/>
            <a:ext cx="3284287" cy="3254365"/>
          </a:xfrm>
          <a:prstGeom prst="rect">
            <a:avLst/>
          </a:prstGeom>
        </p:spPr>
      </p:pic>
    </p:spTree>
    <p:extLst>
      <p:ext uri="{BB962C8B-B14F-4D97-AF65-F5344CB8AC3E}">
        <p14:creationId xmlns:p14="http://schemas.microsoft.com/office/powerpoint/2010/main" val="25184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2" presetClass="entr" presetSubtype="2" accel="4000" decel="940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1+#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par>
                                <p:cTn id="12" presetID="8" presetClass="emph" presetSubtype="0" accel="36000" decel="64000" fill="hold" nodeType="withEffect">
                                  <p:stCondLst>
                                    <p:cond delay="0"/>
                                  </p:stCondLst>
                                  <p:childTnLst>
                                    <p:animRot by="5400000">
                                      <p:cBhvr>
                                        <p:cTn id="13" dur="1000" fill="hold"/>
                                        <p:tgtEl>
                                          <p:spTgt spid="7"/>
                                        </p:tgtEl>
                                        <p:attrNameLst>
                                          <p:attrName>r</p:attrName>
                                        </p:attrNameLst>
                                      </p:cBhvr>
                                    </p:animRot>
                                  </p:childTnLst>
                                </p:cTn>
                              </p:par>
                              <p:par>
                                <p:cTn id="14" presetID="2" presetClass="entr" presetSubtype="2" accel="4000" decel="94000" fill="hold" nodeType="withEffect">
                                  <p:stCondLst>
                                    <p:cond delay="2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1+#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par>
                                <p:cTn id="18" presetID="8" presetClass="emph" presetSubtype="0" accel="36000" decel="64000" fill="hold" nodeType="withEffect">
                                  <p:stCondLst>
                                    <p:cond delay="200"/>
                                  </p:stCondLst>
                                  <p:childTnLst>
                                    <p:animRot by="5400000">
                                      <p:cBhvr>
                                        <p:cTn id="19" dur="1000" fill="hold"/>
                                        <p:tgtEl>
                                          <p:spTgt spid="10"/>
                                        </p:tgtEl>
                                        <p:attrNameLst>
                                          <p:attrName>r</p:attrName>
                                        </p:attrNameLst>
                                      </p:cBhvr>
                                    </p:animRot>
                                  </p:childTnLst>
                                </p:cTn>
                              </p:par>
                              <p:par>
                                <p:cTn id="20" presetID="2" presetClass="entr" presetSubtype="2" accel="4000" decel="94000" fill="hold" nodeType="withEffect">
                                  <p:stCondLst>
                                    <p:cond delay="4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1+#ppt_w/2"/>
                                          </p:val>
                                        </p:tav>
                                        <p:tav tm="100000">
                                          <p:val>
                                            <p:strVal val="#ppt_x"/>
                                          </p:val>
                                        </p:tav>
                                      </p:tavLst>
                                    </p:anim>
                                    <p:anim calcmode="lin" valueType="num">
                                      <p:cBhvr additive="base">
                                        <p:cTn id="23" dur="1000" fill="hold"/>
                                        <p:tgtEl>
                                          <p:spTgt spid="11"/>
                                        </p:tgtEl>
                                        <p:attrNameLst>
                                          <p:attrName>ppt_y</p:attrName>
                                        </p:attrNameLst>
                                      </p:cBhvr>
                                      <p:tavLst>
                                        <p:tav tm="0">
                                          <p:val>
                                            <p:strVal val="#ppt_y"/>
                                          </p:val>
                                        </p:tav>
                                        <p:tav tm="100000">
                                          <p:val>
                                            <p:strVal val="#ppt_y"/>
                                          </p:val>
                                        </p:tav>
                                      </p:tavLst>
                                    </p:anim>
                                  </p:childTnLst>
                                </p:cTn>
                              </p:par>
                              <p:par>
                                <p:cTn id="24" presetID="8" presetClass="emph" presetSubtype="0" accel="36000" decel="64000" fill="hold" nodeType="withEffect">
                                  <p:stCondLst>
                                    <p:cond delay="400"/>
                                  </p:stCondLst>
                                  <p:childTnLst>
                                    <p:animRot by="5400000">
                                      <p:cBhvr>
                                        <p:cTn id="25" dur="1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slide 7">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703695">
            <a:off x="11444108" y="4705580"/>
            <a:ext cx="1753994" cy="1738013"/>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3407259">
            <a:off x="13500558" y="4040628"/>
            <a:ext cx="1427960" cy="1414950"/>
          </a:xfrm>
          <a:prstGeom prst="rect">
            <a:avLst/>
          </a:prstGeom>
        </p:spPr>
      </p:pic>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1672066">
            <a:off x="8713368" y="1626427"/>
            <a:ext cx="3284287" cy="3254365"/>
          </a:xfrm>
          <a:prstGeom prst="rect">
            <a:avLst/>
          </a:prstGeom>
        </p:spPr>
      </p:pic>
      <p:sp>
        <p:nvSpPr>
          <p:cNvPr id="8" name="Text Placeholder 11"/>
          <p:cNvSpPr>
            <a:spLocks noGrp="1"/>
          </p:cNvSpPr>
          <p:nvPr>
            <p:ph type="body" sz="quarter" idx="16"/>
          </p:nvPr>
        </p:nvSpPr>
        <p:spPr>
          <a:xfrm>
            <a:off x="747713" y="5499100"/>
            <a:ext cx="5276850" cy="3357563"/>
          </a:xfrm>
          <a:prstGeom prst="rect">
            <a:avLst/>
          </a:prstGeom>
          <a:solidFill>
            <a:schemeClr val="tx1"/>
          </a:solidFill>
        </p:spPr>
        <p:txBody>
          <a:bodyPr/>
          <a:lstStyle>
            <a:lvl1pPr marL="0" indent="0">
              <a:buNone/>
              <a:defRPr/>
            </a:lvl1pPr>
          </a:lstStyle>
          <a:p>
            <a:pPr lvl="0"/>
            <a:endParaRPr lang="en-US" dirty="0"/>
          </a:p>
        </p:txBody>
      </p:sp>
      <p:sp>
        <p:nvSpPr>
          <p:cNvPr id="9" name="Text Placeholder 23"/>
          <p:cNvSpPr>
            <a:spLocks noGrp="1"/>
          </p:cNvSpPr>
          <p:nvPr>
            <p:ph type="body" sz="quarter" idx="11" hasCustomPrompt="1"/>
          </p:nvPr>
        </p:nvSpPr>
        <p:spPr>
          <a:xfrm>
            <a:off x="909210" y="5690800"/>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1</a:t>
            </a:r>
          </a:p>
        </p:txBody>
      </p:sp>
      <p:sp>
        <p:nvSpPr>
          <p:cNvPr id="12" name="Text Placeholder 23"/>
          <p:cNvSpPr>
            <a:spLocks noGrp="1"/>
          </p:cNvSpPr>
          <p:nvPr>
            <p:ph type="body" sz="quarter" idx="12" hasCustomPrompt="1"/>
          </p:nvPr>
        </p:nvSpPr>
        <p:spPr>
          <a:xfrm>
            <a:off x="921244" y="6225387"/>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2</a:t>
            </a:r>
          </a:p>
        </p:txBody>
      </p:sp>
      <p:sp>
        <p:nvSpPr>
          <p:cNvPr id="13" name="Text Placeholder 23"/>
          <p:cNvSpPr>
            <a:spLocks noGrp="1"/>
          </p:cNvSpPr>
          <p:nvPr>
            <p:ph type="body" sz="quarter" idx="13" hasCustomPrompt="1"/>
          </p:nvPr>
        </p:nvSpPr>
        <p:spPr>
          <a:xfrm>
            <a:off x="921244" y="6759974"/>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3</a:t>
            </a:r>
          </a:p>
        </p:txBody>
      </p:sp>
      <p:sp>
        <p:nvSpPr>
          <p:cNvPr id="14" name="Text Placeholder 23"/>
          <p:cNvSpPr>
            <a:spLocks noGrp="1"/>
          </p:cNvSpPr>
          <p:nvPr>
            <p:ph type="body" sz="quarter" idx="14" hasCustomPrompt="1"/>
          </p:nvPr>
        </p:nvSpPr>
        <p:spPr>
          <a:xfrm>
            <a:off x="921244" y="7586861"/>
            <a:ext cx="4924385" cy="1269801"/>
          </a:xfrm>
          <a:prstGeom prst="rect">
            <a:avLst/>
          </a:prstGeom>
        </p:spPr>
        <p:txBody>
          <a:bodyPr>
            <a:noAutofit/>
          </a:bodyPr>
          <a:lstStyle>
            <a:lvl1pPr marL="0" indent="0">
              <a:lnSpc>
                <a:spcPct val="70000"/>
              </a:lnSpc>
              <a:buNone/>
              <a:defRPr sz="220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171238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 decel="9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8" presetClass="emph" presetSubtype="0" accel="36000" decel="64000" fill="hold" nodeType="withEffect">
                                  <p:stCondLst>
                                    <p:cond delay="0"/>
                                  </p:stCondLst>
                                  <p:childTnLst>
                                    <p:animRot by="5400000">
                                      <p:cBhvr>
                                        <p:cTn id="10" dur="1000" fill="hold"/>
                                        <p:tgtEl>
                                          <p:spTgt spid="7"/>
                                        </p:tgtEl>
                                        <p:attrNameLst>
                                          <p:attrName>r</p:attrName>
                                        </p:attrNameLst>
                                      </p:cBhvr>
                                    </p:animRot>
                                  </p:childTnLst>
                                </p:cTn>
                              </p:par>
                              <p:par>
                                <p:cTn id="11" presetID="2" presetClass="entr" presetSubtype="2" accel="4000" decel="94000" fill="hold"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par>
                                <p:cTn id="15" presetID="8" presetClass="emph" presetSubtype="0" accel="36000" decel="64000" fill="hold" nodeType="withEffect">
                                  <p:stCondLst>
                                    <p:cond delay="200"/>
                                  </p:stCondLst>
                                  <p:childTnLst>
                                    <p:animRot by="5400000">
                                      <p:cBhvr>
                                        <p:cTn id="16" dur="1000" fill="hold"/>
                                        <p:tgtEl>
                                          <p:spTgt spid="10"/>
                                        </p:tgtEl>
                                        <p:attrNameLst>
                                          <p:attrName>r</p:attrName>
                                        </p:attrNameLst>
                                      </p:cBhvr>
                                    </p:animRot>
                                  </p:childTnLst>
                                </p:cTn>
                              </p:par>
                              <p:par>
                                <p:cTn id="17" presetID="2" presetClass="entr" presetSubtype="2" accel="4000" decel="94000" fill="hold" nodeType="withEffect">
                                  <p:stCondLst>
                                    <p:cond delay="4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par>
                                <p:cTn id="21" presetID="8" presetClass="emph" presetSubtype="0" accel="36000" decel="64000" fill="hold" nodeType="withEffect">
                                  <p:stCondLst>
                                    <p:cond delay="400"/>
                                  </p:stCondLst>
                                  <p:childTnLst>
                                    <p:animRot by="5400000">
                                      <p:cBhvr>
                                        <p:cTn id="22" dur="1000" fill="hold"/>
                                        <p:tgtEl>
                                          <p:spTgt spid="11"/>
                                        </p:tgtEl>
                                        <p:attrNameLst>
                                          <p:attrName>r</p:attrName>
                                        </p:attrNameLst>
                                      </p:cBhvr>
                                    </p:animRot>
                                  </p:childTnLst>
                                </p:cTn>
                              </p:par>
                              <p:par>
                                <p:cTn id="23" presetID="22" presetClass="entr" presetSubtype="1" fill="hold" grpId="0" nodeType="withEffect">
                                  <p:stCondLst>
                                    <p:cond delay="0"/>
                                  </p:stCondLst>
                                  <p:childTnLst>
                                    <p:set>
                                      <p:cBhvr>
                                        <p:cTn id="24" dur="1" fill="hold">
                                          <p:stCondLst>
                                            <p:cond delay="0"/>
                                          </p:stCondLst>
                                        </p:cTn>
                                        <p:tgtEl>
                                          <p:spTgt spid="8">
                                            <p:bg/>
                                          </p:spTgt>
                                        </p:tgtEl>
                                        <p:attrNameLst>
                                          <p:attrName>style.visibility</p:attrName>
                                        </p:attrNameLst>
                                      </p:cBhvr>
                                      <p:to>
                                        <p:strVal val="visible"/>
                                      </p:to>
                                    </p:set>
                                    <p:animEffect transition="in" filter="wipe(up)">
                                      <p:cBhvr>
                                        <p:cTn id="25" dur="500"/>
                                        <p:tgtEl>
                                          <p:spTgt spid="8">
                                            <p:bg/>
                                          </p:spTgt>
                                        </p:tgtEl>
                                      </p:cBhvr>
                                    </p:animEffect>
                                  </p:childTnLst>
                                </p:cTn>
                              </p:par>
                              <p:par>
                                <p:cTn id="26" presetID="22" presetClass="entr" presetSubtype="1" fill="hold" grpId="0" nodeType="withEffect" nodePh="1">
                                  <p:stCondLst>
                                    <p:cond delay="0"/>
                                  </p:stCondLst>
                                  <p:endCondLst>
                                    <p:cond evt="begin" delay="0">
                                      <p:tn val="26"/>
                                    </p:cond>
                                  </p:end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up)">
                                      <p:cBhvr>
                                        <p:cTn id="28" dur="500"/>
                                        <p:tgtEl>
                                          <p:spTgt spid="8">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par>
                                <p:cTn id="32" presetID="10" presetClass="entr" presetSubtype="0" fill="hold" grpId="0" nodeType="withEffect">
                                  <p:stCondLst>
                                    <p:cond delay="10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500"/>
                                        <p:tgtEl>
                                          <p:spTgt spid="13">
                                            <p:txEl>
                                              <p:pRg st="0" end="0"/>
                                            </p:txEl>
                                          </p:spTgt>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fade">
                                      <p:cBhvr>
                                        <p:cTn id="40" dur="500"/>
                                        <p:tgtEl>
                                          <p:spTgt spid="14">
                                            <p:txEl>
                                              <p:pRg st="0" end="0"/>
                                            </p:txEl>
                                          </p:spTgt>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4">
                                            <p:txEl>
                                              <p:pRg st="1" end="1"/>
                                            </p:txEl>
                                          </p:spTgt>
                                        </p:tgtEl>
                                        <p:attrNameLst>
                                          <p:attrName>style.visibility</p:attrName>
                                        </p:attrNameLst>
                                      </p:cBhvr>
                                      <p:to>
                                        <p:strVal val="visible"/>
                                      </p:to>
                                    </p:set>
                                    <p:animEffect transition="in" filter="fade">
                                      <p:cBhvr>
                                        <p:cTn id="43" dur="500"/>
                                        <p:tgtEl>
                                          <p:spTgt spid="14">
                                            <p:txEl>
                                              <p:pRg st="1" end="1"/>
                                            </p:txEl>
                                          </p:spTgt>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14">
                                            <p:txEl>
                                              <p:pRg st="2" end="2"/>
                                            </p:txEl>
                                          </p:spTgt>
                                        </p:tgtEl>
                                        <p:attrNameLst>
                                          <p:attrName>style.visibility</p:attrName>
                                        </p:attrNameLst>
                                      </p:cBhvr>
                                      <p:to>
                                        <p:strVal val="visible"/>
                                      </p:to>
                                    </p:set>
                                    <p:animEffect transition="in" filter="fade">
                                      <p:cBhvr>
                                        <p:cTn id="46"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22"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withEffect">
                  <p:stCondLst>
                    <p:cond delay="1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met foto slide">
    <p:bg>
      <p:bgPr>
        <a:solidFill>
          <a:schemeClr val="tx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0" y="0"/>
            <a:ext cx="16257588" cy="9144000"/>
          </a:xfrm>
          <a:prstGeom prst="rect">
            <a:avLst/>
          </a:prstGeom>
        </p:spPr>
        <p:txBody>
          <a:bodyPr/>
          <a:lstStyle/>
          <a:p>
            <a:endParaRPr lang="en-US" dirty="0"/>
          </a:p>
        </p:txBody>
      </p:sp>
      <p:sp>
        <p:nvSpPr>
          <p:cNvPr id="9" name="Text Placeholder 8"/>
          <p:cNvSpPr>
            <a:spLocks noGrp="1"/>
          </p:cNvSpPr>
          <p:nvPr>
            <p:ph type="body" sz="quarter" idx="10"/>
          </p:nvPr>
        </p:nvSpPr>
        <p:spPr>
          <a:xfrm>
            <a:off x="747713" y="2490788"/>
            <a:ext cx="7260558" cy="1600200"/>
          </a:xfrm>
          <a:prstGeom prst="rect">
            <a:avLst/>
          </a:prstGeom>
          <a:solidFill>
            <a:schemeClr val="tx1"/>
          </a:solidFill>
          <a:ln>
            <a:noFill/>
          </a:ln>
        </p:spPr>
        <p:txBody>
          <a:bodyPr/>
          <a:lstStyle>
            <a:lvl1pPr marL="0" indent="0">
              <a:buNone/>
              <a:defRPr/>
            </a:lvl1pPr>
          </a:lstStyle>
          <a:p>
            <a:pPr lvl="0"/>
            <a:endParaRPr lang="en-US" dirty="0"/>
          </a:p>
        </p:txBody>
      </p:sp>
      <p:sp>
        <p:nvSpPr>
          <p:cNvPr id="6" name="Text Placeholder 23"/>
          <p:cNvSpPr>
            <a:spLocks noGrp="1"/>
          </p:cNvSpPr>
          <p:nvPr>
            <p:ph type="body" sz="quarter" idx="14" hasCustomPrompt="1"/>
          </p:nvPr>
        </p:nvSpPr>
        <p:spPr>
          <a:xfrm>
            <a:off x="909211" y="2714601"/>
            <a:ext cx="7099060"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TYP HIER UNIVERSITY </a:t>
            </a:r>
          </a:p>
        </p:txBody>
      </p:sp>
      <p:sp>
        <p:nvSpPr>
          <p:cNvPr id="7" name="Text Placeholder 23"/>
          <p:cNvSpPr>
            <a:spLocks noGrp="1"/>
          </p:cNvSpPr>
          <p:nvPr>
            <p:ph type="body" sz="quarter" idx="15" hasCustomPrompt="1"/>
          </p:nvPr>
        </p:nvSpPr>
        <p:spPr>
          <a:xfrm>
            <a:off x="921245" y="3217656"/>
            <a:ext cx="878306"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OF</a:t>
            </a:r>
          </a:p>
        </p:txBody>
      </p:sp>
      <p:sp>
        <p:nvSpPr>
          <p:cNvPr id="8" name="Text Placeholder 23"/>
          <p:cNvSpPr>
            <a:spLocks noGrp="1"/>
          </p:cNvSpPr>
          <p:nvPr>
            <p:ph type="body" sz="quarter" idx="16" hasCustomPrompt="1"/>
          </p:nvPr>
        </p:nvSpPr>
        <p:spPr>
          <a:xfrm>
            <a:off x="1830384" y="3212396"/>
            <a:ext cx="6177887" cy="793286"/>
          </a:xfrm>
          <a:prstGeom prst="rect">
            <a:avLst/>
          </a:prstGeom>
        </p:spPr>
        <p:txBody>
          <a:bodyPr>
            <a:noAutofit/>
          </a:bodyPr>
          <a:lstStyle>
            <a:lvl1pPr marL="0" indent="0">
              <a:buNone/>
              <a:defRPr sz="4800" b="1" cap="all" baseline="0">
                <a:solidFill>
                  <a:srgbClr val="0079BD"/>
                </a:solidFill>
                <a:latin typeface="Arial Narrow" panose="020B0606020202030204" pitchFamily="34" charset="0"/>
              </a:defRPr>
            </a:lvl1pPr>
          </a:lstStyle>
          <a:p>
            <a:pPr lvl="0"/>
            <a:r>
              <a:rPr lang="en-US" dirty="0"/>
              <a:t>TYP HIER SUBTITEL</a:t>
            </a:r>
          </a:p>
        </p:txBody>
      </p:sp>
    </p:spTree>
    <p:extLst>
      <p:ext uri="{BB962C8B-B14F-4D97-AF65-F5344CB8AC3E}">
        <p14:creationId xmlns:p14="http://schemas.microsoft.com/office/powerpoint/2010/main" val="228585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nodePh="1">
                                  <p:stCondLst>
                                    <p:cond delay="100"/>
                                  </p:stCondLst>
                                  <p:endCondLst>
                                    <p:cond evt="begin" delay="0">
                                      <p:tn val="8"/>
                                    </p:cond>
                                  </p:end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10" presetClass="entr" presetSubtype="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1">
            <p:tnLst>
              <p:par>
                <p:cTn presetID="10" presetClass="entr" presetSubtype="0" fill="hold" nodeType="withEffect" nodePh="1">
                  <p:stCondLst>
                    <p:cond delay="1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1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ewone titel met foto slide">
    <p:bg>
      <p:bgPr>
        <a:solidFill>
          <a:schemeClr val="tx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0" y="0"/>
            <a:ext cx="16257588" cy="9144000"/>
          </a:xfrm>
          <a:prstGeom prst="rect">
            <a:avLst/>
          </a:prstGeom>
        </p:spPr>
        <p:txBody>
          <a:bodyPr/>
          <a:lstStyle/>
          <a:p>
            <a:endParaRPr lang="en-US" dirty="0"/>
          </a:p>
        </p:txBody>
      </p:sp>
      <p:sp>
        <p:nvSpPr>
          <p:cNvPr id="9" name="Text Placeholder 8"/>
          <p:cNvSpPr>
            <a:spLocks noGrp="1"/>
          </p:cNvSpPr>
          <p:nvPr>
            <p:ph type="body" sz="quarter" idx="10"/>
          </p:nvPr>
        </p:nvSpPr>
        <p:spPr>
          <a:xfrm>
            <a:off x="747713" y="2490788"/>
            <a:ext cx="7260558" cy="1600200"/>
          </a:xfrm>
          <a:prstGeom prst="rect">
            <a:avLst/>
          </a:prstGeom>
          <a:solidFill>
            <a:schemeClr val="tx1"/>
          </a:solidFill>
          <a:ln>
            <a:noFill/>
          </a:ln>
        </p:spPr>
        <p:txBody>
          <a:bodyPr/>
          <a:lstStyle>
            <a:lvl1pPr marL="0" indent="0">
              <a:buNone/>
              <a:defRPr/>
            </a:lvl1pPr>
          </a:lstStyle>
          <a:p>
            <a:pPr lvl="0"/>
            <a:endParaRPr lang="en-US" dirty="0"/>
          </a:p>
        </p:txBody>
      </p:sp>
      <p:sp>
        <p:nvSpPr>
          <p:cNvPr id="5" name="Text Placeholder 8"/>
          <p:cNvSpPr>
            <a:spLocks noGrp="1"/>
          </p:cNvSpPr>
          <p:nvPr>
            <p:ph type="body" sz="quarter" idx="13"/>
          </p:nvPr>
        </p:nvSpPr>
        <p:spPr>
          <a:xfrm>
            <a:off x="747713" y="2490788"/>
            <a:ext cx="8396287" cy="1600200"/>
          </a:xfrm>
          <a:prstGeom prst="rect">
            <a:avLst/>
          </a:prstGeom>
          <a:solidFill>
            <a:schemeClr val="tx1"/>
          </a:solidFill>
          <a:ln>
            <a:noFill/>
          </a:ln>
        </p:spPr>
        <p:txBody>
          <a:bodyPr/>
          <a:lstStyle>
            <a:lvl1pPr marL="0" indent="0">
              <a:buNone/>
              <a:defRPr/>
            </a:lvl1pPr>
          </a:lstStyle>
          <a:p>
            <a:pPr lvl="0"/>
            <a:endParaRPr lang="en-US" dirty="0"/>
          </a:p>
        </p:txBody>
      </p:sp>
      <p:sp>
        <p:nvSpPr>
          <p:cNvPr id="6" name="Text Placeholder 23"/>
          <p:cNvSpPr>
            <a:spLocks noGrp="1"/>
          </p:cNvSpPr>
          <p:nvPr>
            <p:ph type="body" sz="quarter" idx="14" hasCustomPrompt="1"/>
          </p:nvPr>
        </p:nvSpPr>
        <p:spPr>
          <a:xfrm>
            <a:off x="909210" y="2714601"/>
            <a:ext cx="802644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TYP HIER </a:t>
            </a:r>
            <a:r>
              <a:rPr lang="en-US" dirty="0" err="1"/>
              <a:t>een</a:t>
            </a:r>
            <a:r>
              <a:rPr lang="en-US" dirty="0"/>
              <a:t> </a:t>
            </a:r>
            <a:r>
              <a:rPr lang="en-US" dirty="0" err="1"/>
              <a:t>gewone</a:t>
            </a:r>
            <a:r>
              <a:rPr lang="en-US" dirty="0"/>
              <a:t> </a:t>
            </a:r>
            <a:r>
              <a:rPr lang="en-US" dirty="0" err="1"/>
              <a:t>titel</a:t>
            </a:r>
            <a:r>
              <a:rPr lang="en-US" dirty="0"/>
              <a:t> </a:t>
            </a:r>
          </a:p>
        </p:txBody>
      </p:sp>
    </p:spTree>
    <p:extLst>
      <p:ext uri="{BB962C8B-B14F-4D97-AF65-F5344CB8AC3E}">
        <p14:creationId xmlns:p14="http://schemas.microsoft.com/office/powerpoint/2010/main" val="132997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nodePh="1">
                                  <p:stCondLst>
                                    <p:cond delay="100"/>
                                  </p:stCondLst>
                                  <p:endCondLst>
                                    <p:cond evt="begin" delay="0">
                                      <p:tn val="8"/>
                                    </p:cond>
                                  </p:end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5">
                                            <p:bg/>
                                          </p:spTgt>
                                        </p:tgtEl>
                                        <p:attrNameLst>
                                          <p:attrName>style.visibility</p:attrName>
                                        </p:attrNameLst>
                                      </p:cBhvr>
                                      <p:to>
                                        <p:strVal val="visible"/>
                                      </p:to>
                                    </p:set>
                                    <p:animEffect transition="in" filter="fade">
                                      <p:cBhvr>
                                        <p:cTn id="13" dur="500"/>
                                        <p:tgtEl>
                                          <p:spTgt spid="5">
                                            <p:bg/>
                                          </p:spTgt>
                                        </p:tgtEl>
                                      </p:cBhvr>
                                    </p:animEffect>
                                  </p:childTnLst>
                                </p:cTn>
                              </p:par>
                              <p:par>
                                <p:cTn id="14" presetID="10" presetClass="entr" presetSubtype="0" fill="hold" grpId="0" nodeType="withEffect" nodePh="1">
                                  <p:stCondLst>
                                    <p:cond delay="100"/>
                                  </p:stCondLst>
                                  <p:endCondLst>
                                    <p:cond evt="begin" delay="0">
                                      <p:tn val="14"/>
                                    </p:cond>
                                  </p:end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10" presetClass="entr" presetSubtype="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1">
            <p:tnLst>
              <p:par>
                <p:cTn presetID="10" presetClass="entr" presetSubtype="0" fill="hold" nodeType="withEffect" nodePh="1">
                  <p:stCondLst>
                    <p:cond delay="1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5" grpId="0" uiExpand="1" build="p" animBg="1">
        <p:tmplLst>
          <p:tmpl>
            <p:tnLst>
              <p:par>
                <p:cTn presetID="10" presetClass="entr" presetSubtype="0"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1">
            <p:tnLst>
              <p:par>
                <p:cTn presetID="10" presetClass="entr" presetSubtype="0" fill="hold" nodeType="withEffect" nodePh="1">
                  <p:stCondLst>
                    <p:cond delay="1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kst met foto slide">
    <p:bg>
      <p:bgPr>
        <a:solidFill>
          <a:schemeClr val="tx1"/>
        </a:solidFill>
        <a:effectLst/>
      </p:bgPr>
    </p:bg>
    <p:spTree>
      <p:nvGrpSpPr>
        <p:cNvPr id="1" name=""/>
        <p:cNvGrpSpPr/>
        <p:nvPr/>
      </p:nvGrpSpPr>
      <p:grpSpPr>
        <a:xfrm>
          <a:off x="0" y="0"/>
          <a:ext cx="0" cy="0"/>
          <a:chOff x="0" y="0"/>
          <a:chExt cx="0" cy="0"/>
        </a:xfrm>
      </p:grpSpPr>
      <p:sp>
        <p:nvSpPr>
          <p:cNvPr id="36" name="Picture Placeholder 35"/>
          <p:cNvSpPr>
            <a:spLocks noGrp="1"/>
          </p:cNvSpPr>
          <p:nvPr>
            <p:ph type="pic" sz="quarter" idx="17"/>
          </p:nvPr>
        </p:nvSpPr>
        <p:spPr>
          <a:xfrm>
            <a:off x="0" y="0"/>
            <a:ext cx="16257588" cy="9144000"/>
          </a:xfrm>
          <a:prstGeom prst="rect">
            <a:avLst/>
          </a:prstGeom>
        </p:spPr>
        <p:txBody>
          <a:bodyPr/>
          <a:lstStyle/>
          <a:p>
            <a:endParaRPr lang="en-US"/>
          </a:p>
        </p:txBody>
      </p:sp>
      <p:sp>
        <p:nvSpPr>
          <p:cNvPr id="12" name="Text Placeholder 11"/>
          <p:cNvSpPr>
            <a:spLocks noGrp="1"/>
          </p:cNvSpPr>
          <p:nvPr>
            <p:ph type="body" sz="quarter" idx="16"/>
          </p:nvPr>
        </p:nvSpPr>
        <p:spPr>
          <a:xfrm>
            <a:off x="747713" y="5499100"/>
            <a:ext cx="5276850" cy="3357563"/>
          </a:xfrm>
          <a:prstGeom prst="rect">
            <a:avLst/>
          </a:prstGeom>
          <a:solidFill>
            <a:schemeClr val="tx1"/>
          </a:solidFill>
        </p:spPr>
        <p:txBody>
          <a:bodyPr/>
          <a:lstStyle>
            <a:lvl1pPr marL="0" indent="0">
              <a:buNone/>
              <a:defRPr/>
            </a:lvl1pPr>
          </a:lstStyle>
          <a:p>
            <a:pPr lvl="0"/>
            <a:endParaRPr lang="en-US" dirty="0"/>
          </a:p>
        </p:txBody>
      </p:sp>
      <p:sp>
        <p:nvSpPr>
          <p:cNvPr id="24" name="Text Placeholder 23"/>
          <p:cNvSpPr>
            <a:spLocks noGrp="1"/>
          </p:cNvSpPr>
          <p:nvPr>
            <p:ph type="body" sz="quarter" idx="11" hasCustomPrompt="1"/>
          </p:nvPr>
        </p:nvSpPr>
        <p:spPr>
          <a:xfrm>
            <a:off x="909210" y="5690800"/>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1</a:t>
            </a:r>
          </a:p>
        </p:txBody>
      </p:sp>
      <p:sp>
        <p:nvSpPr>
          <p:cNvPr id="25" name="Text Placeholder 23"/>
          <p:cNvSpPr>
            <a:spLocks noGrp="1"/>
          </p:cNvSpPr>
          <p:nvPr>
            <p:ph type="body" sz="quarter" idx="12" hasCustomPrompt="1"/>
          </p:nvPr>
        </p:nvSpPr>
        <p:spPr>
          <a:xfrm>
            <a:off x="921244" y="6225387"/>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2</a:t>
            </a:r>
          </a:p>
        </p:txBody>
      </p:sp>
      <p:sp>
        <p:nvSpPr>
          <p:cNvPr id="26" name="Text Placeholder 23"/>
          <p:cNvSpPr>
            <a:spLocks noGrp="1"/>
          </p:cNvSpPr>
          <p:nvPr>
            <p:ph type="body" sz="quarter" idx="13" hasCustomPrompt="1"/>
          </p:nvPr>
        </p:nvSpPr>
        <p:spPr>
          <a:xfrm>
            <a:off x="921244" y="6759974"/>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3</a:t>
            </a:r>
          </a:p>
        </p:txBody>
      </p:sp>
      <p:sp>
        <p:nvSpPr>
          <p:cNvPr id="27" name="Text Placeholder 23"/>
          <p:cNvSpPr>
            <a:spLocks noGrp="1"/>
          </p:cNvSpPr>
          <p:nvPr>
            <p:ph type="body" sz="quarter" idx="14" hasCustomPrompt="1"/>
          </p:nvPr>
        </p:nvSpPr>
        <p:spPr>
          <a:xfrm>
            <a:off x="921244" y="7586861"/>
            <a:ext cx="4924385" cy="1269801"/>
          </a:xfrm>
          <a:prstGeom prst="rect">
            <a:avLst/>
          </a:prstGeom>
        </p:spPr>
        <p:txBody>
          <a:bodyPr>
            <a:noAutofit/>
          </a:bodyPr>
          <a:lstStyle>
            <a:lvl1pPr marL="0" indent="0">
              <a:lnSpc>
                <a:spcPct val="70000"/>
              </a:lnSpc>
              <a:buNone/>
              <a:defRPr sz="220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22431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up)">
                                      <p:cBhvr>
                                        <p:cTn id="7" dur="500"/>
                                        <p:tgtEl>
                                          <p:spTgt spid="12">
                                            <p:bg/>
                                          </p:spTgt>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up)">
                                      <p:cBhvr>
                                        <p:cTn id="10" dur="5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500"/>
                                        <p:tgtEl>
                                          <p:spTgt spid="25">
                                            <p:txEl>
                                              <p:pRg st="0" end="0"/>
                                            </p:txEl>
                                          </p:spTgt>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500"/>
                                        <p:tgtEl>
                                          <p:spTgt spid="26">
                                            <p:txEl>
                                              <p:pRg st="0" end="0"/>
                                            </p:txEl>
                                          </p:spTgt>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500"/>
                                        <p:tgtEl>
                                          <p:spTgt spid="27">
                                            <p:txEl>
                                              <p:pRg st="0" end="0"/>
                                            </p:txEl>
                                          </p:spTgt>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fade">
                                      <p:cBhvr>
                                        <p:cTn id="25" dur="500"/>
                                        <p:tgtEl>
                                          <p:spTgt spid="27">
                                            <p:txEl>
                                              <p:pRg st="1" end="1"/>
                                            </p:txEl>
                                          </p:spTgt>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27">
                                            <p:txEl>
                                              <p:pRg st="2" end="2"/>
                                            </p:txEl>
                                          </p:spTgt>
                                        </p:tgtEl>
                                        <p:attrNameLst>
                                          <p:attrName>style.visibility</p:attrName>
                                        </p:attrNameLst>
                                      </p:cBhvr>
                                      <p:to>
                                        <p:strVal val="visible"/>
                                      </p:to>
                                    </p:set>
                                    <p:animEffect transition="in" filter="fade">
                                      <p:cBhvr>
                                        <p:cTn id="28"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tmplLst>
          <p:tmpl>
            <p:tnLst>
              <p:par>
                <p:cTn presetID="22" presetClass="entr" presetSubtype="1"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up)">
                      <p:cBhvr>
                        <p:cTn dur="500"/>
                        <p:tgtEl>
                          <p:spTgt spid="12"/>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wipe(up)">
                      <p:cBhvr>
                        <p:cTn dur="500"/>
                        <p:tgtEl>
                          <p:spTgt spid="12"/>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1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2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psomming met foto slide">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6257588" cy="9144000"/>
          </a:xfrm>
          <a:prstGeom prst="rect">
            <a:avLst/>
          </a:prstGeom>
        </p:spPr>
        <p:txBody>
          <a:bodyPr/>
          <a:lstStyle/>
          <a:p>
            <a:endParaRPr lang="en-US" dirty="0"/>
          </a:p>
        </p:txBody>
      </p:sp>
      <p:sp>
        <p:nvSpPr>
          <p:cNvPr id="8" name="Text Placeholder 11"/>
          <p:cNvSpPr>
            <a:spLocks noGrp="1"/>
          </p:cNvSpPr>
          <p:nvPr>
            <p:ph type="body" sz="quarter" idx="16"/>
          </p:nvPr>
        </p:nvSpPr>
        <p:spPr>
          <a:xfrm>
            <a:off x="747713" y="6667501"/>
            <a:ext cx="5695950" cy="2189162"/>
          </a:xfrm>
          <a:prstGeom prst="rect">
            <a:avLst/>
          </a:prstGeom>
          <a:solidFill>
            <a:schemeClr val="tx1"/>
          </a:solidFill>
        </p:spPr>
        <p:txBody>
          <a:bodyPr/>
          <a:lstStyle>
            <a:lvl1pPr marL="0" indent="0">
              <a:buNone/>
              <a:defRPr/>
            </a:lvl1pPr>
          </a:lstStyle>
          <a:p>
            <a:pPr lvl="0"/>
            <a:endParaRPr lang="en-US" dirty="0"/>
          </a:p>
        </p:txBody>
      </p:sp>
      <p:sp>
        <p:nvSpPr>
          <p:cNvPr id="12" name="Text Placeholder 23"/>
          <p:cNvSpPr>
            <a:spLocks noGrp="1"/>
          </p:cNvSpPr>
          <p:nvPr>
            <p:ph type="body" sz="quarter" idx="14" hasCustomPrompt="1"/>
          </p:nvPr>
        </p:nvSpPr>
        <p:spPr>
          <a:xfrm>
            <a:off x="921244" y="7419474"/>
            <a:ext cx="5522419" cy="1437189"/>
          </a:xfrm>
          <a:prstGeom prst="rect">
            <a:avLst/>
          </a:prstGeom>
        </p:spPr>
        <p:txBody>
          <a:bodyPr>
            <a:noAutofit/>
          </a:bodyPr>
          <a:lstStyle>
            <a:lvl1pPr marL="342900" marR="0" indent="-342900" algn="l" defTabSz="1219170" rtl="0" eaLnBrk="1" fontAlgn="auto" latinLnBrk="0" hangingPunct="1">
              <a:lnSpc>
                <a:spcPct val="70000"/>
              </a:lnSpc>
              <a:spcBef>
                <a:spcPts val="1333"/>
              </a:spcBef>
              <a:spcAft>
                <a:spcPts val="0"/>
              </a:spcAft>
              <a:buClrTx/>
              <a:buSzTx/>
              <a:buFont typeface="Arial" panose="020B0604020202020204" pitchFamily="34" charset="0"/>
              <a:buChar char="•"/>
              <a:tabLst/>
              <a:defRPr sz="2200" baseline="0">
                <a:solidFill>
                  <a:schemeClr val="bg1"/>
                </a:solidFill>
                <a:latin typeface="Arial Narrow" panose="020B0606020202030204" pitchFamily="34" charset="0"/>
              </a:defRPr>
            </a:lvl1pPr>
          </a:lstStyle>
          <a:p>
            <a:pPr lvl="0"/>
            <a:r>
              <a:rPr lang="en-US" dirty="0"/>
              <a:t>Bullet </a:t>
            </a:r>
            <a:r>
              <a:rPr lang="en-US" dirty="0" err="1"/>
              <a:t>tekst</a:t>
            </a:r>
            <a:endParaRPr lang="en-US" dirty="0"/>
          </a:p>
          <a:p>
            <a:pPr lvl="0"/>
            <a:r>
              <a:rPr lang="en-US" dirty="0"/>
              <a:t>Bullet </a:t>
            </a:r>
            <a:r>
              <a:rPr lang="en-US" dirty="0" err="1"/>
              <a:t>tekst</a:t>
            </a:r>
            <a:endParaRPr lang="en-US" dirty="0"/>
          </a:p>
          <a:p>
            <a:pPr lvl="0"/>
            <a:r>
              <a:rPr lang="en-US" dirty="0"/>
              <a:t>Bullet </a:t>
            </a:r>
            <a:r>
              <a:rPr lang="en-US" dirty="0" err="1"/>
              <a:t>tekst</a:t>
            </a:r>
            <a:endParaRPr lang="en-US" dirty="0"/>
          </a:p>
        </p:txBody>
      </p:sp>
      <p:sp>
        <p:nvSpPr>
          <p:cNvPr id="13" name="Text Placeholder 23"/>
          <p:cNvSpPr>
            <a:spLocks noGrp="1"/>
          </p:cNvSpPr>
          <p:nvPr>
            <p:ph type="body" sz="quarter" idx="17" hasCustomPrompt="1"/>
          </p:nvPr>
        </p:nvSpPr>
        <p:spPr>
          <a:xfrm>
            <a:off x="921243" y="6869969"/>
            <a:ext cx="5522419" cy="524336"/>
          </a:xfrm>
          <a:prstGeom prst="rect">
            <a:avLst/>
          </a:prstGeom>
        </p:spPr>
        <p:txBody>
          <a:bodyPr>
            <a:noAutofit/>
          </a:bodyPr>
          <a:lstStyle>
            <a:lvl1pPr marL="0" indent="0">
              <a:lnSpc>
                <a:spcPct val="70000"/>
              </a:lnSpc>
              <a:buFont typeface="Arial" panose="020B0604020202020204" pitchFamily="34" charset="0"/>
              <a:buNone/>
              <a:defRPr sz="2200" baseline="0">
                <a:solidFill>
                  <a:schemeClr val="bg1"/>
                </a:solidFill>
                <a:latin typeface="Arial Narrow" panose="020B0606020202030204" pitchFamily="34" charset="0"/>
              </a:defRPr>
            </a:lvl1pPr>
          </a:lstStyle>
          <a:p>
            <a:pPr lvl="0"/>
            <a:r>
              <a:rPr lang="en-US" dirty="0" err="1"/>
              <a:t>Titel</a:t>
            </a:r>
            <a:endParaRPr lang="en-US" dirty="0"/>
          </a:p>
        </p:txBody>
      </p:sp>
    </p:spTree>
    <p:extLst>
      <p:ext uri="{BB962C8B-B14F-4D97-AF65-F5344CB8AC3E}">
        <p14:creationId xmlns:p14="http://schemas.microsoft.com/office/powerpoint/2010/main" val="169390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up)">
                                      <p:cBhvr>
                                        <p:cTn id="7" dur="500"/>
                                        <p:tgtEl>
                                          <p:spTgt spid="8">
                                            <p:bg/>
                                          </p:spTgt>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up)">
                                      <p:cBhvr>
                                        <p:cTn id="10" dur="500"/>
                                        <p:tgtEl>
                                          <p:spTgt spid="8">
                                            <p:txEl>
                                              <p:pRg st="0" end="0"/>
                                            </p:txEl>
                                          </p:spTgt>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par>
                          <p:cTn id="18" fill="hold">
                            <p:stCondLst>
                              <p:cond delay="1200"/>
                            </p:stCondLst>
                            <p:childTnLst>
                              <p:par>
                                <p:cTn id="19" presetID="10" presetClass="entr" presetSubtype="0" fill="hold" grpId="0" nodeType="after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500"/>
                                        <p:tgtEl>
                                          <p:spTgt spid="12">
                                            <p:txEl>
                                              <p:pRg st="1" end="1"/>
                                            </p:txEl>
                                          </p:spTgt>
                                        </p:tgtEl>
                                      </p:cBhvr>
                                    </p:animEffect>
                                  </p:childTnLst>
                                </p:cTn>
                              </p:par>
                            </p:childTnLst>
                          </p:cTn>
                        </p:par>
                        <p:par>
                          <p:cTn id="22" fill="hold">
                            <p:stCondLst>
                              <p:cond delay="1700"/>
                            </p:stCondLst>
                            <p:childTnLst>
                              <p:par>
                                <p:cTn id="23" presetID="10" presetClass="entr" presetSubtype="0" fill="hold" grpId="0" nodeType="after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tmplLst>
          <p:tmpl>
            <p:tnLst>
              <p:par>
                <p:cTn presetID="22"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Lst>
      </p:bldP>
      <p:bldP spid="12" grpId="0" uiExpand="1"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kst groot met foto slide">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6257588" cy="9144000"/>
          </a:xfrm>
          <a:prstGeom prst="rect">
            <a:avLst/>
          </a:prstGeom>
          <a:noFill/>
        </p:spPr>
        <p:txBody>
          <a:bodyPr/>
          <a:lstStyle/>
          <a:p>
            <a:endParaRPr lang="en-US"/>
          </a:p>
        </p:txBody>
      </p:sp>
      <p:sp>
        <p:nvSpPr>
          <p:cNvPr id="8" name="Text Placeholder 11"/>
          <p:cNvSpPr>
            <a:spLocks noGrp="1"/>
          </p:cNvSpPr>
          <p:nvPr>
            <p:ph type="body" sz="quarter" idx="16"/>
          </p:nvPr>
        </p:nvSpPr>
        <p:spPr>
          <a:xfrm>
            <a:off x="747713" y="2122624"/>
            <a:ext cx="5695950" cy="6734040"/>
          </a:xfrm>
          <a:prstGeom prst="rect">
            <a:avLst/>
          </a:prstGeom>
          <a:solidFill>
            <a:schemeClr val="tx1"/>
          </a:solidFill>
        </p:spPr>
        <p:txBody>
          <a:bodyPr/>
          <a:lstStyle>
            <a:lvl1pPr marL="0" indent="0">
              <a:buNone/>
              <a:defRPr/>
            </a:lvl1pPr>
          </a:lstStyle>
          <a:p>
            <a:pPr lvl="0"/>
            <a:endParaRPr lang="en-US" dirty="0"/>
          </a:p>
        </p:txBody>
      </p:sp>
      <p:sp>
        <p:nvSpPr>
          <p:cNvPr id="13" name="Text Placeholder 23"/>
          <p:cNvSpPr>
            <a:spLocks noGrp="1"/>
          </p:cNvSpPr>
          <p:nvPr>
            <p:ph type="body" sz="quarter" idx="17" hasCustomPrompt="1"/>
          </p:nvPr>
        </p:nvSpPr>
        <p:spPr>
          <a:xfrm>
            <a:off x="921243" y="3530486"/>
            <a:ext cx="5356727" cy="5062927"/>
          </a:xfrm>
          <a:prstGeom prst="rect">
            <a:avLst/>
          </a:prstGeom>
        </p:spPr>
        <p:txBody>
          <a:bodyPr>
            <a:noAutofit/>
          </a:bodyPr>
          <a:lstStyle>
            <a:lvl1pPr marL="0" indent="0">
              <a:lnSpc>
                <a:spcPct val="70000"/>
              </a:lnSpc>
              <a:buFont typeface="Arial" panose="020B0604020202020204" pitchFamily="34" charset="0"/>
              <a:buNone/>
              <a:defRPr sz="220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p:txBody>
      </p:sp>
      <p:sp>
        <p:nvSpPr>
          <p:cNvPr id="25" name="Text Placeholder 23"/>
          <p:cNvSpPr>
            <a:spLocks noGrp="1"/>
          </p:cNvSpPr>
          <p:nvPr>
            <p:ph type="body" sz="quarter" idx="11" hasCustomPrompt="1"/>
          </p:nvPr>
        </p:nvSpPr>
        <p:spPr>
          <a:xfrm>
            <a:off x="905891" y="2158674"/>
            <a:ext cx="5372079"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1</a:t>
            </a:r>
          </a:p>
        </p:txBody>
      </p:sp>
      <p:sp>
        <p:nvSpPr>
          <p:cNvPr id="26" name="Text Placeholder 23"/>
          <p:cNvSpPr>
            <a:spLocks noGrp="1"/>
          </p:cNvSpPr>
          <p:nvPr>
            <p:ph type="body" sz="quarter" idx="12" hasCustomPrompt="1"/>
          </p:nvPr>
        </p:nvSpPr>
        <p:spPr>
          <a:xfrm>
            <a:off x="917925" y="2693261"/>
            <a:ext cx="536004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2</a:t>
            </a:r>
          </a:p>
        </p:txBody>
      </p:sp>
    </p:spTree>
    <p:extLst>
      <p:ext uri="{BB962C8B-B14F-4D97-AF65-F5344CB8AC3E}">
        <p14:creationId xmlns:p14="http://schemas.microsoft.com/office/powerpoint/2010/main" val="14271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up)">
                                      <p:cBhvr>
                                        <p:cTn id="7" dur="500"/>
                                        <p:tgtEl>
                                          <p:spTgt spid="8">
                                            <p:bg/>
                                          </p:spTgt>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up)">
                                      <p:cBhvr>
                                        <p:cTn id="10" dur="500"/>
                                        <p:tgtEl>
                                          <p:spTgt spid="8">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fade">
                                      <p:cBhvr>
                                        <p:cTn id="14" dur="500"/>
                                        <p:tgtEl>
                                          <p:spTgt spid="25">
                                            <p:txEl>
                                              <p:pRg st="0" end="0"/>
                                            </p:txEl>
                                          </p:spTgt>
                                        </p:tgtEl>
                                      </p:cBhvr>
                                    </p:animEffect>
                                  </p:childTnLst>
                                </p:cTn>
                              </p:par>
                              <p:par>
                                <p:cTn id="15" presetID="10" presetClass="entr" presetSubtype="0" fill="hold" grpId="0" nodeType="withEffect">
                                  <p:stCondLst>
                                    <p:cond delay="10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fade">
                                      <p:cBhvr>
                                        <p:cTn id="17" dur="500"/>
                                        <p:tgtEl>
                                          <p:spTgt spid="26">
                                            <p:txEl>
                                              <p:pRg st="0" end="0"/>
                                            </p:txEl>
                                          </p:spTgt>
                                        </p:tgtEl>
                                      </p:cBhvr>
                                    </p:animEffect>
                                  </p:childTnLst>
                                </p:cTn>
                              </p:par>
                            </p:childTnLst>
                          </p:cTn>
                        </p:par>
                        <p:par>
                          <p:cTn id="18" fill="hold">
                            <p:stCondLst>
                              <p:cond delay="1100"/>
                            </p:stCondLst>
                            <p:childTnLst>
                              <p:par>
                                <p:cTn id="19" presetID="10" presetClass="entr" presetSubtype="0" fill="hold" grpId="0" nodeType="after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22"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1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7532" y="3180639"/>
            <a:ext cx="9588476" cy="3461796"/>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39369" y="3182476"/>
            <a:ext cx="9588476" cy="3461797"/>
          </a:xfrm>
          <a:prstGeom prst="rect">
            <a:avLst/>
          </a:prstGeom>
        </p:spPr>
      </p:pic>
      <p:sp>
        <p:nvSpPr>
          <p:cNvPr id="8" name="Oval 7"/>
          <p:cNvSpPr/>
          <p:nvPr userDrawn="1"/>
        </p:nvSpPr>
        <p:spPr>
          <a:xfrm>
            <a:off x="10336436" y="6355308"/>
            <a:ext cx="274856" cy="274856"/>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l 8"/>
          <p:cNvSpPr/>
          <p:nvPr userDrawn="1"/>
        </p:nvSpPr>
        <p:spPr>
          <a:xfrm>
            <a:off x="10236409" y="6469038"/>
            <a:ext cx="143453" cy="143453"/>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l 9"/>
          <p:cNvSpPr/>
          <p:nvPr userDrawn="1"/>
        </p:nvSpPr>
        <p:spPr>
          <a:xfrm>
            <a:off x="10607378" y="5043641"/>
            <a:ext cx="260789" cy="26078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l 10"/>
          <p:cNvSpPr/>
          <p:nvPr userDrawn="1"/>
        </p:nvSpPr>
        <p:spPr>
          <a:xfrm>
            <a:off x="12120211" y="4826760"/>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l 11"/>
          <p:cNvSpPr/>
          <p:nvPr userDrawn="1"/>
        </p:nvSpPr>
        <p:spPr>
          <a:xfrm>
            <a:off x="13564803" y="4980074"/>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nl-NL" dirty="0"/>
          </a:p>
        </p:txBody>
      </p:sp>
      <p:sp>
        <p:nvSpPr>
          <p:cNvPr id="13" name="Oval 12"/>
          <p:cNvSpPr/>
          <p:nvPr userDrawn="1"/>
        </p:nvSpPr>
        <p:spPr>
          <a:xfrm>
            <a:off x="12616284" y="5446372"/>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nl-NL" dirty="0"/>
          </a:p>
        </p:txBody>
      </p:sp>
      <p:sp>
        <p:nvSpPr>
          <p:cNvPr id="14" name="Oval 13"/>
          <p:cNvSpPr/>
          <p:nvPr userDrawn="1"/>
        </p:nvSpPr>
        <p:spPr>
          <a:xfrm>
            <a:off x="12745938" y="6279626"/>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nl-NL" dirty="0"/>
          </a:p>
        </p:txBody>
      </p:sp>
      <p:sp>
        <p:nvSpPr>
          <p:cNvPr id="15" name="Oval 14"/>
          <p:cNvSpPr/>
          <p:nvPr userDrawn="1"/>
        </p:nvSpPr>
        <p:spPr>
          <a:xfrm>
            <a:off x="14114223" y="5218822"/>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nl-NL" dirty="0"/>
          </a:p>
        </p:txBody>
      </p:sp>
      <p:sp>
        <p:nvSpPr>
          <p:cNvPr id="16" name="Oval 15"/>
          <p:cNvSpPr/>
          <p:nvPr userDrawn="1"/>
        </p:nvSpPr>
        <p:spPr>
          <a:xfrm>
            <a:off x="15143295" y="3354231"/>
            <a:ext cx="189412" cy="18941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nl-NL" dirty="0"/>
          </a:p>
        </p:txBody>
      </p:sp>
      <p:sp>
        <p:nvSpPr>
          <p:cNvPr id="18" name="Text Placeholder 11"/>
          <p:cNvSpPr>
            <a:spLocks noGrp="1"/>
          </p:cNvSpPr>
          <p:nvPr>
            <p:ph type="body" sz="quarter" idx="16"/>
          </p:nvPr>
        </p:nvSpPr>
        <p:spPr>
          <a:xfrm>
            <a:off x="747713" y="5499100"/>
            <a:ext cx="5276850" cy="3357563"/>
          </a:xfrm>
          <a:prstGeom prst="rect">
            <a:avLst/>
          </a:prstGeom>
          <a:solidFill>
            <a:schemeClr val="tx1"/>
          </a:solidFill>
        </p:spPr>
        <p:txBody>
          <a:bodyPr/>
          <a:lstStyle>
            <a:lvl1pPr marL="0" indent="0">
              <a:buNone/>
              <a:defRPr/>
            </a:lvl1pPr>
          </a:lstStyle>
          <a:p>
            <a:pPr lvl="0"/>
            <a:endParaRPr lang="en-US" dirty="0"/>
          </a:p>
        </p:txBody>
      </p:sp>
      <p:sp>
        <p:nvSpPr>
          <p:cNvPr id="19" name="Text Placeholder 23"/>
          <p:cNvSpPr>
            <a:spLocks noGrp="1"/>
          </p:cNvSpPr>
          <p:nvPr>
            <p:ph type="body" sz="quarter" idx="17" hasCustomPrompt="1"/>
          </p:nvPr>
        </p:nvSpPr>
        <p:spPr>
          <a:xfrm>
            <a:off x="909210" y="5690800"/>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1</a:t>
            </a:r>
          </a:p>
        </p:txBody>
      </p:sp>
      <p:sp>
        <p:nvSpPr>
          <p:cNvPr id="20" name="Text Placeholder 23"/>
          <p:cNvSpPr>
            <a:spLocks noGrp="1"/>
          </p:cNvSpPr>
          <p:nvPr>
            <p:ph type="body" sz="quarter" idx="12" hasCustomPrompt="1"/>
          </p:nvPr>
        </p:nvSpPr>
        <p:spPr>
          <a:xfrm>
            <a:off x="921244" y="6225387"/>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2</a:t>
            </a:r>
          </a:p>
        </p:txBody>
      </p:sp>
      <p:sp>
        <p:nvSpPr>
          <p:cNvPr id="21" name="Text Placeholder 23"/>
          <p:cNvSpPr>
            <a:spLocks noGrp="1"/>
          </p:cNvSpPr>
          <p:nvPr>
            <p:ph type="body" sz="quarter" idx="13" hasCustomPrompt="1"/>
          </p:nvPr>
        </p:nvSpPr>
        <p:spPr>
          <a:xfrm>
            <a:off x="921244" y="6759974"/>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3</a:t>
            </a:r>
          </a:p>
        </p:txBody>
      </p:sp>
      <p:sp>
        <p:nvSpPr>
          <p:cNvPr id="22" name="Text Placeholder 23"/>
          <p:cNvSpPr>
            <a:spLocks noGrp="1"/>
          </p:cNvSpPr>
          <p:nvPr>
            <p:ph type="body" sz="quarter" idx="14" hasCustomPrompt="1"/>
          </p:nvPr>
        </p:nvSpPr>
        <p:spPr>
          <a:xfrm>
            <a:off x="921244" y="7586861"/>
            <a:ext cx="4924385" cy="1269801"/>
          </a:xfrm>
          <a:prstGeom prst="rect">
            <a:avLst/>
          </a:prstGeom>
        </p:spPr>
        <p:txBody>
          <a:bodyPr>
            <a:noAutofit/>
          </a:bodyPr>
          <a:lstStyle>
            <a:lvl1pPr marL="0" indent="0">
              <a:lnSpc>
                <a:spcPct val="70000"/>
              </a:lnSpc>
              <a:buNone/>
              <a:defRPr sz="220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339266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6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accel="40000" decel="60000"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9" accel="40000" decel="60000"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accel="40000" decel="6000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3" accel="40000" decel="60000" fill="hold" grpId="0" nodeType="withEffect">
                                  <p:stCondLst>
                                    <p:cond delay="4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6" accel="40000" decel="6000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12" accel="40000" decel="60000" fill="hold" grpId="0" nodeType="withEffect">
                                  <p:stCondLst>
                                    <p:cond delay="6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2" accel="40000" decel="60000" fill="hold" grpId="0" nodeType="withEffect">
                                  <p:stCondLst>
                                    <p:cond delay="7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2" accel="40000" decel="60000" fill="hold" grpId="0"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6" presetClass="entr" presetSubtype="32" fill="hold" nodeType="withEffect">
                                  <p:stCondLst>
                                    <p:cond delay="200"/>
                                  </p:stCondLst>
                                  <p:childTnLst>
                                    <p:set>
                                      <p:cBhvr>
                                        <p:cTn id="42" dur="1" fill="hold">
                                          <p:stCondLst>
                                            <p:cond delay="0"/>
                                          </p:stCondLst>
                                        </p:cTn>
                                        <p:tgtEl>
                                          <p:spTgt spid="7"/>
                                        </p:tgtEl>
                                        <p:attrNameLst>
                                          <p:attrName>style.visibility</p:attrName>
                                        </p:attrNameLst>
                                      </p:cBhvr>
                                      <p:to>
                                        <p:strVal val="visible"/>
                                      </p:to>
                                    </p:set>
                                    <p:animEffect transition="in" filter="circle(out)">
                                      <p:cBhvr>
                                        <p:cTn id="43" dur="1000"/>
                                        <p:tgtEl>
                                          <p:spTgt spid="7"/>
                                        </p:tgtEl>
                                      </p:cBhvr>
                                    </p:animEffect>
                                  </p:childTnLst>
                                </p:cTn>
                              </p:par>
                              <p:par>
                                <p:cTn id="44" presetID="50" presetClass="entr" presetSubtype="0" decel="100000" fill="hold" nodeType="withEffect">
                                  <p:stCondLst>
                                    <p:cond delay="200"/>
                                  </p:stCondLst>
                                  <p:childTnLst>
                                    <p:set>
                                      <p:cBhvr>
                                        <p:cTn id="45" dur="1" fill="hold">
                                          <p:stCondLst>
                                            <p:cond delay="0"/>
                                          </p:stCondLst>
                                        </p:cTn>
                                        <p:tgtEl>
                                          <p:spTgt spid="6"/>
                                        </p:tgtEl>
                                        <p:attrNameLst>
                                          <p:attrName>style.visibility</p:attrName>
                                        </p:attrNameLst>
                                      </p:cBhvr>
                                      <p:to>
                                        <p:strVal val="visible"/>
                                      </p:to>
                                    </p:set>
                                    <p:anim calcmode="lin" valueType="num">
                                      <p:cBhvr>
                                        <p:cTn id="46" dur="1000" fill="hold"/>
                                        <p:tgtEl>
                                          <p:spTgt spid="6"/>
                                        </p:tgtEl>
                                        <p:attrNameLst>
                                          <p:attrName>ppt_w</p:attrName>
                                        </p:attrNameLst>
                                      </p:cBhvr>
                                      <p:tavLst>
                                        <p:tav tm="0">
                                          <p:val>
                                            <p:strVal val="#ppt_w+.3"/>
                                          </p:val>
                                        </p:tav>
                                        <p:tav tm="100000">
                                          <p:val>
                                            <p:strVal val="#ppt_w"/>
                                          </p:val>
                                        </p:tav>
                                      </p:tavLst>
                                    </p:anim>
                                    <p:anim calcmode="lin" valueType="num">
                                      <p:cBhvr>
                                        <p:cTn id="47" dur="1000" fill="hold"/>
                                        <p:tgtEl>
                                          <p:spTgt spid="6"/>
                                        </p:tgtEl>
                                        <p:attrNameLst>
                                          <p:attrName>ppt_h</p:attrName>
                                        </p:attrNameLst>
                                      </p:cBhvr>
                                      <p:tavLst>
                                        <p:tav tm="0">
                                          <p:val>
                                            <p:strVal val="#ppt_h"/>
                                          </p:val>
                                        </p:tav>
                                        <p:tav tm="100000">
                                          <p:val>
                                            <p:strVal val="#ppt_h"/>
                                          </p:val>
                                        </p:tav>
                                      </p:tavLst>
                                    </p:anim>
                                    <p:animEffect transition="in" filter="fade">
                                      <p:cBhvr>
                                        <p:cTn id="48" dur="1000"/>
                                        <p:tgtEl>
                                          <p:spTgt spid="6"/>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8">
                                            <p:bg/>
                                          </p:spTgt>
                                        </p:tgtEl>
                                        <p:attrNameLst>
                                          <p:attrName>style.visibility</p:attrName>
                                        </p:attrNameLst>
                                      </p:cBhvr>
                                      <p:to>
                                        <p:strVal val="visible"/>
                                      </p:to>
                                    </p:set>
                                    <p:animEffect transition="in" filter="wipe(up)">
                                      <p:cBhvr>
                                        <p:cTn id="51" dur="500"/>
                                        <p:tgtEl>
                                          <p:spTgt spid="18">
                                            <p:bg/>
                                          </p:spTgt>
                                        </p:tgtEl>
                                      </p:cBhvr>
                                    </p:animEffect>
                                  </p:childTnLst>
                                </p:cTn>
                              </p:par>
                              <p:par>
                                <p:cTn id="52" presetID="22" presetClass="entr" presetSubtype="1" fill="hold" grpId="0" nodeType="withEffect" nodePh="1">
                                  <p:stCondLst>
                                    <p:cond delay="0"/>
                                  </p:stCondLst>
                                  <p:endCondLst>
                                    <p:cond evt="begin" delay="0">
                                      <p:tn val="52"/>
                                    </p:cond>
                                  </p:end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wipe(up)">
                                      <p:cBhvr>
                                        <p:cTn id="54" dur="500"/>
                                        <p:tgtEl>
                                          <p:spTgt spid="18">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fade">
                                      <p:cBhvr>
                                        <p:cTn id="57" dur="500"/>
                                        <p:tgtEl>
                                          <p:spTgt spid="19">
                                            <p:txEl>
                                              <p:pRg st="0" end="0"/>
                                            </p:txEl>
                                          </p:spTgt>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fade">
                                      <p:cBhvr>
                                        <p:cTn id="60" dur="500"/>
                                        <p:tgtEl>
                                          <p:spTgt spid="20">
                                            <p:txEl>
                                              <p:pRg st="0" end="0"/>
                                            </p:txEl>
                                          </p:spTgt>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1">
                                            <p:txEl>
                                              <p:pRg st="0" end="0"/>
                                            </p:txEl>
                                          </p:spTgt>
                                        </p:tgtEl>
                                        <p:attrNameLst>
                                          <p:attrName>style.visibility</p:attrName>
                                        </p:attrNameLst>
                                      </p:cBhvr>
                                      <p:to>
                                        <p:strVal val="visible"/>
                                      </p:to>
                                    </p:set>
                                    <p:animEffect transition="in" filter="fade">
                                      <p:cBhvr>
                                        <p:cTn id="63" dur="500"/>
                                        <p:tgtEl>
                                          <p:spTgt spid="21">
                                            <p:txEl>
                                              <p:pRg st="0" end="0"/>
                                            </p:txEl>
                                          </p:spTgt>
                                        </p:tgtEl>
                                      </p:cBhvr>
                                    </p:animEffect>
                                  </p:childTnLst>
                                </p:cTn>
                              </p:par>
                              <p:par>
                                <p:cTn id="64" presetID="10" presetClass="entr" presetSubtype="0" fill="hold" grpId="0" nodeType="withEffect">
                                  <p:stCondLst>
                                    <p:cond delay="200"/>
                                  </p:stCondLst>
                                  <p:childTnLst>
                                    <p:set>
                                      <p:cBhvr>
                                        <p:cTn id="65" dur="1" fill="hold">
                                          <p:stCondLst>
                                            <p:cond delay="0"/>
                                          </p:stCondLst>
                                        </p:cTn>
                                        <p:tgtEl>
                                          <p:spTgt spid="22">
                                            <p:txEl>
                                              <p:pRg st="0" end="0"/>
                                            </p:txEl>
                                          </p:spTgt>
                                        </p:tgtEl>
                                        <p:attrNameLst>
                                          <p:attrName>style.visibility</p:attrName>
                                        </p:attrNameLst>
                                      </p:cBhvr>
                                      <p:to>
                                        <p:strVal val="visible"/>
                                      </p:to>
                                    </p:set>
                                    <p:animEffect transition="in" filter="fade">
                                      <p:cBhvr>
                                        <p:cTn id="66" dur="500"/>
                                        <p:tgtEl>
                                          <p:spTgt spid="22">
                                            <p:txEl>
                                              <p:pRg st="0" end="0"/>
                                            </p:txEl>
                                          </p:spTgt>
                                        </p:tgtEl>
                                      </p:cBhvr>
                                    </p:animEffect>
                                  </p:childTnLst>
                                </p:cTn>
                              </p:par>
                              <p:par>
                                <p:cTn id="67" presetID="10" presetClass="entr" presetSubtype="0" fill="hold" grpId="0" nodeType="withEffect">
                                  <p:stCondLst>
                                    <p:cond delay="200"/>
                                  </p:stCondLst>
                                  <p:childTnLst>
                                    <p:set>
                                      <p:cBhvr>
                                        <p:cTn id="68" dur="1" fill="hold">
                                          <p:stCondLst>
                                            <p:cond delay="0"/>
                                          </p:stCondLst>
                                        </p:cTn>
                                        <p:tgtEl>
                                          <p:spTgt spid="22">
                                            <p:txEl>
                                              <p:pRg st="1" end="1"/>
                                            </p:txEl>
                                          </p:spTgt>
                                        </p:tgtEl>
                                        <p:attrNameLst>
                                          <p:attrName>style.visibility</p:attrName>
                                        </p:attrNameLst>
                                      </p:cBhvr>
                                      <p:to>
                                        <p:strVal val="visible"/>
                                      </p:to>
                                    </p:set>
                                    <p:animEffect transition="in" filter="fade">
                                      <p:cBhvr>
                                        <p:cTn id="69" dur="500"/>
                                        <p:tgtEl>
                                          <p:spTgt spid="22">
                                            <p:txEl>
                                              <p:pRg st="1" end="1"/>
                                            </p:txEl>
                                          </p:spTgt>
                                        </p:tgtEl>
                                      </p:cBhvr>
                                    </p:animEffect>
                                  </p:childTnLst>
                                </p:cTn>
                              </p:par>
                              <p:par>
                                <p:cTn id="70" presetID="10" presetClass="entr" presetSubtype="0" fill="hold" grpId="0" nodeType="withEffect">
                                  <p:stCondLst>
                                    <p:cond delay="200"/>
                                  </p:stCondLst>
                                  <p:childTnLst>
                                    <p:set>
                                      <p:cBhvr>
                                        <p:cTn id="71" dur="1" fill="hold">
                                          <p:stCondLst>
                                            <p:cond delay="0"/>
                                          </p:stCondLst>
                                        </p:cTn>
                                        <p:tgtEl>
                                          <p:spTgt spid="22">
                                            <p:txEl>
                                              <p:pRg st="2" end="2"/>
                                            </p:txEl>
                                          </p:spTgt>
                                        </p:tgtEl>
                                        <p:attrNameLst>
                                          <p:attrName>style.visibility</p:attrName>
                                        </p:attrNameLst>
                                      </p:cBhvr>
                                      <p:to>
                                        <p:strVal val="visible"/>
                                      </p:to>
                                    </p:set>
                                    <p:animEffect transition="in" filter="fade">
                                      <p:cBhvr>
                                        <p:cTn id="7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8" grpId="0" uiExpand="1" build="p" animBg="1">
        <p:tmplLst>
          <p:tmpl>
            <p:tnLst>
              <p:par>
                <p:cTn presetID="2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up)">
                      <p:cBhvr>
                        <p:cTn dur="500"/>
                        <p:tgtEl>
                          <p:spTgt spid="18"/>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wipe(up)">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tra slides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 y="-1"/>
            <a:ext cx="16256792" cy="9144446"/>
          </a:xfrm>
          <a:prstGeom prst="rect">
            <a:avLst/>
          </a:prstGeom>
        </p:spPr>
      </p:pic>
      <p:sp>
        <p:nvSpPr>
          <p:cNvPr id="20" name="Text Placeholder 23"/>
          <p:cNvSpPr>
            <a:spLocks noGrp="1"/>
          </p:cNvSpPr>
          <p:nvPr>
            <p:ph type="body" sz="quarter" idx="11" hasCustomPrompt="1"/>
          </p:nvPr>
        </p:nvSpPr>
        <p:spPr>
          <a:xfrm>
            <a:off x="609661" y="7733489"/>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TEKST 1</a:t>
            </a:r>
          </a:p>
        </p:txBody>
      </p:sp>
      <p:sp>
        <p:nvSpPr>
          <p:cNvPr id="21" name="Text Placeholder 23"/>
          <p:cNvSpPr>
            <a:spLocks noGrp="1"/>
          </p:cNvSpPr>
          <p:nvPr>
            <p:ph type="body" sz="quarter" idx="12" hasCustomPrompt="1"/>
          </p:nvPr>
        </p:nvSpPr>
        <p:spPr>
          <a:xfrm>
            <a:off x="621695" y="8268076"/>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TEKST 2</a:t>
            </a:r>
          </a:p>
        </p:txBody>
      </p:sp>
      <p:pic>
        <p:nvPicPr>
          <p:cNvPr id="10" name="Picture 9">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27" name="Text Placeholder 26"/>
          <p:cNvSpPr>
            <a:spLocks noGrp="1"/>
          </p:cNvSpPr>
          <p:nvPr>
            <p:ph type="body" sz="quarter" idx="13" hasCustomPrompt="1"/>
          </p:nvPr>
        </p:nvSpPr>
        <p:spPr>
          <a:xfrm>
            <a:off x="6106674" y="840470"/>
            <a:ext cx="2722365" cy="2723677"/>
          </a:xfrm>
          <a:prstGeom prst="ellipse">
            <a:avLst/>
          </a:prstGeom>
          <a:solidFill>
            <a:schemeClr val="tx1"/>
          </a:solidFill>
          <a:ln w="76200">
            <a:solidFill>
              <a:srgbClr val="52B6E7"/>
            </a:solidFill>
          </a:ln>
        </p:spPr>
        <p:txBody>
          <a:bodyPr anchor="ctr"/>
          <a:lstStyle>
            <a:lvl1pPr marL="0" indent="0" algn="ctr">
              <a:buNone/>
              <a:defRPr sz="4000" b="1">
                <a:solidFill>
                  <a:schemeClr val="bg1"/>
                </a:solidFill>
                <a:latin typeface="Arial Narrow" panose="020B0606020202030204" pitchFamily="34" charset="0"/>
                <a:cs typeface="Arial" panose="020B0604020202020204" pitchFamily="34" charset="0"/>
              </a:defRPr>
            </a:lvl1pPr>
            <a:lvl2pPr>
              <a:defRPr>
                <a:solidFill>
                  <a:schemeClr val="bg1"/>
                </a:solidFill>
                <a:latin typeface="Arial Narrow" panose="020B0606020202030204" pitchFamily="34" charset="0"/>
                <a:cs typeface="Arial" panose="020B0604020202020204" pitchFamily="34" charset="0"/>
              </a:defRPr>
            </a:lvl2pPr>
            <a:lvl3pPr>
              <a:defRPr>
                <a:solidFill>
                  <a:schemeClr val="bg1"/>
                </a:solidFill>
                <a:latin typeface="Arial Narrow" panose="020B0606020202030204" pitchFamily="34" charset="0"/>
                <a:cs typeface="Arial" panose="020B0604020202020204" pitchFamily="34" charset="0"/>
              </a:defRPr>
            </a:lvl3pPr>
            <a:lvl4pPr>
              <a:defRPr>
                <a:solidFill>
                  <a:schemeClr val="bg1"/>
                </a:solidFill>
                <a:latin typeface="Arial Narrow" panose="020B0606020202030204" pitchFamily="34" charset="0"/>
                <a:cs typeface="Arial" panose="020B0604020202020204" pitchFamily="34" charset="0"/>
              </a:defRPr>
            </a:lvl4pPr>
            <a:lvl5pPr>
              <a:defRPr>
                <a:solidFill>
                  <a:schemeClr val="bg1"/>
                </a:solidFill>
                <a:latin typeface="Arial Narrow" panose="020B0606020202030204" pitchFamily="34" charset="0"/>
                <a:cs typeface="Arial" panose="020B0604020202020204" pitchFamily="34" charset="0"/>
              </a:defRPr>
            </a:lvl5pPr>
          </a:lstStyle>
          <a:p>
            <a:pPr lvl="0"/>
            <a:r>
              <a:rPr lang="en-US" dirty="0"/>
              <a:t>TEKST</a:t>
            </a:r>
          </a:p>
          <a:p>
            <a:pPr lvl="0"/>
            <a:r>
              <a:rPr lang="en-US" dirty="0"/>
              <a:t>CIJFER</a:t>
            </a:r>
          </a:p>
        </p:txBody>
      </p:sp>
      <p:sp>
        <p:nvSpPr>
          <p:cNvPr id="28" name="Text Placeholder 26"/>
          <p:cNvSpPr>
            <a:spLocks noGrp="1"/>
          </p:cNvSpPr>
          <p:nvPr>
            <p:ph type="body" sz="quarter" idx="14" hasCustomPrompt="1"/>
          </p:nvPr>
        </p:nvSpPr>
        <p:spPr>
          <a:xfrm>
            <a:off x="10649318" y="2525883"/>
            <a:ext cx="2045353" cy="2046339"/>
          </a:xfrm>
          <a:prstGeom prst="ellipse">
            <a:avLst/>
          </a:prstGeom>
          <a:solidFill>
            <a:schemeClr val="tx1"/>
          </a:solidFill>
          <a:ln w="76200">
            <a:solidFill>
              <a:srgbClr val="52B6E7"/>
            </a:solidFill>
          </a:ln>
        </p:spPr>
        <p:txBody>
          <a:bodyPr anchor="ctr"/>
          <a:lstStyle>
            <a:lvl1pPr marL="0" indent="0" algn="ctr">
              <a:buNone/>
              <a:defRPr sz="3200" b="1">
                <a:solidFill>
                  <a:schemeClr val="bg1"/>
                </a:solidFill>
                <a:latin typeface="Arial Narrow" panose="020B0606020202030204" pitchFamily="34" charset="0"/>
                <a:cs typeface="Arial" panose="020B0604020202020204" pitchFamily="34" charset="0"/>
              </a:defRPr>
            </a:lvl1pPr>
            <a:lvl2pPr>
              <a:defRPr>
                <a:solidFill>
                  <a:schemeClr val="bg1"/>
                </a:solidFill>
                <a:latin typeface="Arial Narrow" panose="020B0606020202030204" pitchFamily="34" charset="0"/>
                <a:cs typeface="Arial" panose="020B0604020202020204" pitchFamily="34" charset="0"/>
              </a:defRPr>
            </a:lvl2pPr>
            <a:lvl3pPr>
              <a:defRPr>
                <a:solidFill>
                  <a:schemeClr val="bg1"/>
                </a:solidFill>
                <a:latin typeface="Arial Narrow" panose="020B0606020202030204" pitchFamily="34" charset="0"/>
                <a:cs typeface="Arial" panose="020B0604020202020204" pitchFamily="34" charset="0"/>
              </a:defRPr>
            </a:lvl3pPr>
            <a:lvl4pPr>
              <a:defRPr>
                <a:solidFill>
                  <a:schemeClr val="bg1"/>
                </a:solidFill>
                <a:latin typeface="Arial Narrow" panose="020B0606020202030204" pitchFamily="34" charset="0"/>
                <a:cs typeface="Arial" panose="020B0604020202020204" pitchFamily="34" charset="0"/>
              </a:defRPr>
            </a:lvl4pPr>
            <a:lvl5pPr>
              <a:defRPr>
                <a:solidFill>
                  <a:schemeClr val="bg1"/>
                </a:solidFill>
                <a:latin typeface="Arial Narrow" panose="020B0606020202030204" pitchFamily="34" charset="0"/>
                <a:cs typeface="Arial" panose="020B0604020202020204" pitchFamily="34" charset="0"/>
              </a:defRPr>
            </a:lvl5pPr>
          </a:lstStyle>
          <a:p>
            <a:pPr lvl="0"/>
            <a:r>
              <a:rPr lang="en-US" dirty="0"/>
              <a:t>TEKST</a:t>
            </a:r>
          </a:p>
          <a:p>
            <a:pPr lvl="0"/>
            <a:r>
              <a:rPr lang="en-US" dirty="0"/>
              <a:t>CIJFER</a:t>
            </a:r>
          </a:p>
        </p:txBody>
      </p:sp>
      <p:sp>
        <p:nvSpPr>
          <p:cNvPr id="29" name="Text Placeholder 26"/>
          <p:cNvSpPr>
            <a:spLocks noGrp="1"/>
          </p:cNvSpPr>
          <p:nvPr>
            <p:ph type="body" sz="quarter" idx="15" hasCustomPrompt="1"/>
          </p:nvPr>
        </p:nvSpPr>
        <p:spPr>
          <a:xfrm>
            <a:off x="8129191" y="4694690"/>
            <a:ext cx="1859412" cy="1860308"/>
          </a:xfrm>
          <a:prstGeom prst="ellipse">
            <a:avLst/>
          </a:prstGeom>
          <a:solidFill>
            <a:schemeClr val="tx1"/>
          </a:solidFill>
          <a:ln w="76200">
            <a:solidFill>
              <a:srgbClr val="52B6E7"/>
            </a:solidFill>
          </a:ln>
        </p:spPr>
        <p:txBody>
          <a:bodyPr anchor="ctr"/>
          <a:lstStyle>
            <a:lvl1pPr marL="0" indent="0" algn="ctr">
              <a:buNone/>
              <a:defRPr sz="2400" b="1">
                <a:solidFill>
                  <a:schemeClr val="bg1"/>
                </a:solidFill>
                <a:latin typeface="Arial Narrow" panose="020B0606020202030204" pitchFamily="34" charset="0"/>
                <a:cs typeface="Arial" panose="020B0604020202020204" pitchFamily="34" charset="0"/>
              </a:defRPr>
            </a:lvl1pPr>
            <a:lvl2pPr>
              <a:defRPr>
                <a:solidFill>
                  <a:schemeClr val="bg1"/>
                </a:solidFill>
                <a:latin typeface="Arial Narrow" panose="020B0606020202030204" pitchFamily="34" charset="0"/>
                <a:cs typeface="Arial" panose="020B0604020202020204" pitchFamily="34" charset="0"/>
              </a:defRPr>
            </a:lvl2pPr>
            <a:lvl3pPr>
              <a:defRPr>
                <a:solidFill>
                  <a:schemeClr val="bg1"/>
                </a:solidFill>
                <a:latin typeface="Arial Narrow" panose="020B0606020202030204" pitchFamily="34" charset="0"/>
                <a:cs typeface="Arial" panose="020B0604020202020204" pitchFamily="34" charset="0"/>
              </a:defRPr>
            </a:lvl3pPr>
            <a:lvl4pPr>
              <a:defRPr>
                <a:solidFill>
                  <a:schemeClr val="bg1"/>
                </a:solidFill>
                <a:latin typeface="Arial Narrow" panose="020B0606020202030204" pitchFamily="34" charset="0"/>
                <a:cs typeface="Arial" panose="020B0604020202020204" pitchFamily="34" charset="0"/>
              </a:defRPr>
            </a:lvl4pPr>
            <a:lvl5pPr>
              <a:defRPr>
                <a:solidFill>
                  <a:schemeClr val="bg1"/>
                </a:solidFill>
                <a:latin typeface="Arial Narrow" panose="020B0606020202030204" pitchFamily="34" charset="0"/>
                <a:cs typeface="Arial" panose="020B0604020202020204" pitchFamily="34" charset="0"/>
              </a:defRPr>
            </a:lvl5pPr>
          </a:lstStyle>
          <a:p>
            <a:pPr lvl="0"/>
            <a:r>
              <a:rPr lang="en-US" dirty="0"/>
              <a:t>TEKST</a:t>
            </a:r>
          </a:p>
          <a:p>
            <a:pPr lvl="0"/>
            <a:r>
              <a:rPr lang="en-US" dirty="0"/>
              <a:t>CIJFER</a:t>
            </a:r>
          </a:p>
        </p:txBody>
      </p:sp>
    </p:spTree>
    <p:extLst>
      <p:ext uri="{BB962C8B-B14F-4D97-AF65-F5344CB8AC3E}">
        <p14:creationId xmlns:p14="http://schemas.microsoft.com/office/powerpoint/2010/main" val="41813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par>
                          <p:cTn id="16" fill="hold">
                            <p:stCondLst>
                              <p:cond delay="1000"/>
                            </p:stCondLst>
                            <p:childTnLst>
                              <p:par>
                                <p:cTn id="17" presetID="21" presetClass="entr" presetSubtype="1" fill="hold" grpId="0" nodeType="afterEffect">
                                  <p:stCondLst>
                                    <p:cond delay="0"/>
                                  </p:stCondLst>
                                  <p:childTnLst>
                                    <p:set>
                                      <p:cBhvr>
                                        <p:cTn id="18" dur="1" fill="hold">
                                          <p:stCondLst>
                                            <p:cond delay="0"/>
                                          </p:stCondLst>
                                        </p:cTn>
                                        <p:tgtEl>
                                          <p:spTgt spid="27">
                                            <p:bg/>
                                          </p:spTgt>
                                        </p:tgtEl>
                                        <p:attrNameLst>
                                          <p:attrName>style.visibility</p:attrName>
                                        </p:attrNameLst>
                                      </p:cBhvr>
                                      <p:to>
                                        <p:strVal val="visible"/>
                                      </p:to>
                                    </p:set>
                                    <p:animEffect transition="in" filter="wheel(1)">
                                      <p:cBhvr>
                                        <p:cTn id="19" dur="1000"/>
                                        <p:tgtEl>
                                          <p:spTgt spid="27">
                                            <p:bg/>
                                          </p:spTgt>
                                        </p:tgtEl>
                                      </p:cBhvr>
                                    </p:animEffect>
                                  </p:childTnLst>
                                </p:cTn>
                              </p:par>
                              <p:par>
                                <p:cTn id="20" presetID="10" presetClass="entr" presetSubtype="0" fill="hold" grpId="0" nodeType="withEffect">
                                  <p:stCondLst>
                                    <p:cond delay="0"/>
                                  </p:stCondLst>
                                  <p:iterate type="lt">
                                    <p:tmPct val="10000"/>
                                  </p:iterate>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500"/>
                                        <p:tgtEl>
                                          <p:spTgt spid="27">
                                            <p:txEl>
                                              <p:pRg st="0" end="0"/>
                                            </p:txEl>
                                          </p:spTgt>
                                        </p:tgtEl>
                                      </p:cBhvr>
                                    </p:animEffect>
                                  </p:childTnLst>
                                </p:cTn>
                              </p:par>
                              <p:par>
                                <p:cTn id="23" presetID="10" presetClass="entr" presetSubtype="0" fill="hold" grpId="0" nodeType="withEffect">
                                  <p:stCondLst>
                                    <p:cond delay="200"/>
                                  </p:stCondLst>
                                  <p:iterate type="lt">
                                    <p:tmPct val="10000"/>
                                  </p:iterate>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fade">
                                      <p:cBhvr>
                                        <p:cTn id="25" dur="500"/>
                                        <p:tgtEl>
                                          <p:spTgt spid="27">
                                            <p:txEl>
                                              <p:pRg st="1" end="1"/>
                                            </p:txEl>
                                          </p:spTgt>
                                        </p:tgtEl>
                                      </p:cBhvr>
                                    </p:animEffect>
                                  </p:childTnLst>
                                </p:cTn>
                              </p:par>
                            </p:childTnLst>
                          </p:cTn>
                        </p:par>
                        <p:par>
                          <p:cTn id="26" fill="hold">
                            <p:stCondLst>
                              <p:cond delay="2000"/>
                            </p:stCondLst>
                            <p:childTnLst>
                              <p:par>
                                <p:cTn id="27" presetID="21" presetClass="entr" presetSubtype="1" fill="hold" grpId="0" nodeType="afterEffect">
                                  <p:stCondLst>
                                    <p:cond delay="0"/>
                                  </p:stCondLst>
                                  <p:childTnLst>
                                    <p:set>
                                      <p:cBhvr>
                                        <p:cTn id="28" dur="1" fill="hold">
                                          <p:stCondLst>
                                            <p:cond delay="0"/>
                                          </p:stCondLst>
                                        </p:cTn>
                                        <p:tgtEl>
                                          <p:spTgt spid="28">
                                            <p:bg/>
                                          </p:spTgt>
                                        </p:tgtEl>
                                        <p:attrNameLst>
                                          <p:attrName>style.visibility</p:attrName>
                                        </p:attrNameLst>
                                      </p:cBhvr>
                                      <p:to>
                                        <p:strVal val="visible"/>
                                      </p:to>
                                    </p:set>
                                    <p:animEffect transition="in" filter="wheel(1)">
                                      <p:cBhvr>
                                        <p:cTn id="29" dur="1000"/>
                                        <p:tgtEl>
                                          <p:spTgt spid="28">
                                            <p:bg/>
                                          </p:spTgt>
                                        </p:tgtEl>
                                      </p:cBhvr>
                                    </p:animEffect>
                                  </p:childTnLst>
                                </p:cTn>
                              </p:par>
                              <p:par>
                                <p:cTn id="30" presetID="10" presetClass="entr" presetSubtype="0" fill="hold" grpId="0" nodeType="withEffect">
                                  <p:stCondLst>
                                    <p:cond delay="0"/>
                                  </p:stCondLst>
                                  <p:iterate type="lt">
                                    <p:tmPct val="10000"/>
                                  </p:iterate>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fade">
                                      <p:cBhvr>
                                        <p:cTn id="32" dur="500"/>
                                        <p:tgtEl>
                                          <p:spTgt spid="28">
                                            <p:txEl>
                                              <p:pRg st="0" end="0"/>
                                            </p:txEl>
                                          </p:spTgt>
                                        </p:tgtEl>
                                      </p:cBhvr>
                                    </p:animEffect>
                                  </p:childTnLst>
                                </p:cTn>
                              </p:par>
                              <p:par>
                                <p:cTn id="33" presetID="10" presetClass="entr" presetSubtype="0" fill="hold" grpId="0" nodeType="withEffect">
                                  <p:stCondLst>
                                    <p:cond delay="200"/>
                                  </p:stCondLst>
                                  <p:iterate type="lt">
                                    <p:tmPct val="10000"/>
                                  </p:iterate>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fade">
                                      <p:cBhvr>
                                        <p:cTn id="35" dur="500"/>
                                        <p:tgtEl>
                                          <p:spTgt spid="28">
                                            <p:txEl>
                                              <p:pRg st="1" end="1"/>
                                            </p:txEl>
                                          </p:spTgt>
                                        </p:tgtEl>
                                      </p:cBhvr>
                                    </p:animEffect>
                                  </p:childTnLst>
                                </p:cTn>
                              </p:par>
                            </p:childTnLst>
                          </p:cTn>
                        </p:par>
                        <p:par>
                          <p:cTn id="36" fill="hold">
                            <p:stCondLst>
                              <p:cond delay="3000"/>
                            </p:stCondLst>
                            <p:childTnLst>
                              <p:par>
                                <p:cTn id="37" presetID="21" presetClass="entr" presetSubtype="1" fill="hold" grpId="0" nodeType="afterEffect">
                                  <p:stCondLst>
                                    <p:cond delay="0"/>
                                  </p:stCondLst>
                                  <p:childTnLst>
                                    <p:set>
                                      <p:cBhvr>
                                        <p:cTn id="38" dur="1" fill="hold">
                                          <p:stCondLst>
                                            <p:cond delay="0"/>
                                          </p:stCondLst>
                                        </p:cTn>
                                        <p:tgtEl>
                                          <p:spTgt spid="29">
                                            <p:bg/>
                                          </p:spTgt>
                                        </p:tgtEl>
                                        <p:attrNameLst>
                                          <p:attrName>style.visibility</p:attrName>
                                        </p:attrNameLst>
                                      </p:cBhvr>
                                      <p:to>
                                        <p:strVal val="visible"/>
                                      </p:to>
                                    </p:set>
                                    <p:animEffect transition="in" filter="wheel(1)">
                                      <p:cBhvr>
                                        <p:cTn id="39" dur="1000"/>
                                        <p:tgtEl>
                                          <p:spTgt spid="29">
                                            <p:bg/>
                                          </p:spTgt>
                                        </p:tgtEl>
                                      </p:cBhvr>
                                    </p:animEffect>
                                  </p:childTnLst>
                                </p:cTn>
                              </p:par>
                              <p:par>
                                <p:cTn id="40" presetID="10" presetClass="entr" presetSubtype="0" fill="hold" grpId="0" nodeType="withEffect">
                                  <p:stCondLst>
                                    <p:cond delay="0"/>
                                  </p:stCondLst>
                                  <p:iterate type="lt">
                                    <p:tmPct val="10000"/>
                                  </p:iterate>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par>
                                <p:cTn id="43" presetID="10" presetClass="entr" presetSubtype="0" fill="hold" grpId="0" nodeType="withEffect">
                                  <p:stCondLst>
                                    <p:cond delay="200"/>
                                  </p:stCondLst>
                                  <p:iterate type="lt">
                                    <p:tmPct val="10000"/>
                                  </p:iterate>
                                  <p:childTnLst>
                                    <p:set>
                                      <p:cBhvr>
                                        <p:cTn id="44" dur="1" fill="hold">
                                          <p:stCondLst>
                                            <p:cond delay="0"/>
                                          </p:stCondLst>
                                        </p:cTn>
                                        <p:tgtEl>
                                          <p:spTgt spid="29">
                                            <p:txEl>
                                              <p:pRg st="1" end="1"/>
                                            </p:txEl>
                                          </p:spTgt>
                                        </p:tgtEl>
                                        <p:attrNameLst>
                                          <p:attrName>style.visibility</p:attrName>
                                        </p:attrNameLst>
                                      </p:cBhvr>
                                      <p:to>
                                        <p:strVal val="visible"/>
                                      </p:to>
                                    </p:set>
                                    <p:animEffect transition="in" filter="fade">
                                      <p:cBhvr>
                                        <p:cTn id="45"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7" grpId="0" uiExpand="1" build="p" animBg="1">
        <p:tmplLst>
          <p:tmpl>
            <p:tnLst>
              <p:par>
                <p:cTn presetID="21" presetClass="entr" presetSubtype="1"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heel(1)">
                      <p:cBhvr>
                        <p:cTn dur="1000"/>
                        <p:tgtEl>
                          <p:spTgt spid="27"/>
                        </p:tgtEl>
                      </p:cBhvr>
                    </p:animEffect>
                  </p:childTnLst>
                </p:cTn>
              </p:par>
            </p:tnLst>
          </p:tmpl>
          <p:tmpl lvl="1">
            <p:tnLst>
              <p:par>
                <p:cTn presetID="10" presetClass="entr" presetSubtype="0" fill="hold" nodeType="withEffect">
                  <p:stCondLst>
                    <p:cond delay="200"/>
                  </p:stCondLst>
                  <p:iterate type="lt">
                    <p:tmPct val="10000"/>
                  </p:iterate>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animBg="1">
        <p:tmplLst>
          <p:tmpl>
            <p:tnLst>
              <p:par>
                <p:cTn presetID="21" presetClass="entr" presetSubtype="1"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heel(1)">
                      <p:cBhvr>
                        <p:cTn dur="1000"/>
                        <p:tgtEl>
                          <p:spTgt spid="28"/>
                        </p:tgtEl>
                      </p:cBhvr>
                    </p:animEffect>
                  </p:childTnLst>
                </p:cTn>
              </p:par>
            </p:tnLst>
          </p:tmpl>
          <p:tmpl lvl="1">
            <p:tnLst>
              <p:par>
                <p:cTn presetID="10" presetClass="entr" presetSubtype="0" fill="hold" nodeType="withEffect">
                  <p:stCondLst>
                    <p:cond delay="200"/>
                  </p:stCondLst>
                  <p:iterate type="lt">
                    <p:tmPct val="10000"/>
                  </p:iterate>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animBg="1">
        <p:tmplLst>
          <p:tmpl>
            <p:tnLst>
              <p:par>
                <p:cTn presetID="21" presetClass="entr" presetSubtype="1"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heel(1)">
                      <p:cBhvr>
                        <p:cTn dur="1000"/>
                        <p:tgtEl>
                          <p:spTgt spid="29"/>
                        </p:tgtEl>
                      </p:cBhvr>
                    </p:animEffect>
                  </p:childTnLst>
                </p:cTn>
              </p:par>
            </p:tnLst>
          </p:tmpl>
          <p:tmpl lvl="1">
            <p:tnLst>
              <p:par>
                <p:cTn presetID="10" presetClass="entr" presetSubtype="0" fill="hold" nodeType="withEffect">
                  <p:stCondLst>
                    <p:cond delay="200"/>
                  </p:stCondLst>
                  <p:iterate type="lt">
                    <p:tmPct val="10000"/>
                  </p:iterate>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tra slides 2">
    <p:spTree>
      <p:nvGrpSpPr>
        <p:cNvPr id="1" name=""/>
        <p:cNvGrpSpPr/>
        <p:nvPr/>
      </p:nvGrpSpPr>
      <p:grpSpPr>
        <a:xfrm>
          <a:off x="0" y="0"/>
          <a:ext cx="0" cy="0"/>
          <a:chOff x="0" y="0"/>
          <a:chExt cx="0" cy="0"/>
        </a:xfrm>
      </p:grpSpPr>
      <p:pic>
        <p:nvPicPr>
          <p:cNvPr id="41" name="Picture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5405" y="1055026"/>
            <a:ext cx="11742420" cy="7857381"/>
          </a:xfrm>
          <a:prstGeom prst="rect">
            <a:avLst/>
          </a:prstGeom>
        </p:spPr>
      </p:pic>
      <p:pic>
        <p:nvPicPr>
          <p:cNvPr id="10" name="Picture 9">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3" name="Text Placeholder 2"/>
          <p:cNvSpPr>
            <a:spLocks noGrp="1"/>
          </p:cNvSpPr>
          <p:nvPr>
            <p:ph type="body" sz="quarter" idx="14" hasCustomPrompt="1"/>
          </p:nvPr>
        </p:nvSpPr>
        <p:spPr>
          <a:xfrm>
            <a:off x="2102618" y="1796030"/>
            <a:ext cx="6330182" cy="955311"/>
          </a:xfrm>
          <a:prstGeom prst="rect">
            <a:avLst/>
          </a:prstGeom>
          <a:solidFill>
            <a:srgbClr val="0079BD"/>
          </a:solidFill>
        </p:spPr>
        <p:txBody>
          <a:bodyPr lIns="457200"/>
          <a:lstStyle>
            <a:lvl1pPr marL="0" indent="0">
              <a:buNone/>
              <a:defRPr sz="2000" b="1">
                <a:solidFill>
                  <a:schemeClr val="bg1"/>
                </a:solidFill>
                <a:latin typeface="Arial Narrow" panose="020B0606020202030204" pitchFamily="34" charset="0"/>
              </a:defRPr>
            </a:lvl1pPr>
          </a:lstStyle>
          <a:p>
            <a:pPr lvl="0"/>
            <a:r>
              <a:rPr lang="en-US" dirty="0"/>
              <a:t>TEKST</a:t>
            </a:r>
          </a:p>
        </p:txBody>
      </p:sp>
      <p:sp>
        <p:nvSpPr>
          <p:cNvPr id="27" name="Text Placeholder 26"/>
          <p:cNvSpPr>
            <a:spLocks noGrp="1"/>
          </p:cNvSpPr>
          <p:nvPr>
            <p:ph type="body" sz="quarter" idx="13" hasCustomPrompt="1"/>
          </p:nvPr>
        </p:nvSpPr>
        <p:spPr>
          <a:xfrm>
            <a:off x="976035" y="1560676"/>
            <a:ext cx="1397005" cy="1397677"/>
          </a:xfrm>
          <a:prstGeom prst="ellipse">
            <a:avLst/>
          </a:prstGeom>
          <a:solidFill>
            <a:schemeClr val="tx1"/>
          </a:solidFill>
          <a:ln w="38100">
            <a:solidFill>
              <a:schemeClr val="bg1"/>
            </a:solidFill>
          </a:ln>
        </p:spPr>
        <p:txBody>
          <a:bodyPr anchor="ctr"/>
          <a:lstStyle>
            <a:lvl1pPr marL="0" indent="0" algn="ctr">
              <a:buNone/>
              <a:defRPr sz="1800" b="1">
                <a:solidFill>
                  <a:schemeClr val="bg1"/>
                </a:solidFill>
                <a:latin typeface="Arial Narrow" panose="020B0606020202030204" pitchFamily="34" charset="0"/>
                <a:cs typeface="Arial" panose="020B0604020202020204" pitchFamily="34" charset="0"/>
              </a:defRPr>
            </a:lvl1pPr>
            <a:lvl2pPr>
              <a:defRPr>
                <a:solidFill>
                  <a:schemeClr val="bg1"/>
                </a:solidFill>
                <a:latin typeface="Arial Narrow" panose="020B0606020202030204" pitchFamily="34" charset="0"/>
                <a:cs typeface="Arial" panose="020B0604020202020204" pitchFamily="34" charset="0"/>
              </a:defRPr>
            </a:lvl2pPr>
            <a:lvl3pPr>
              <a:defRPr>
                <a:solidFill>
                  <a:schemeClr val="bg1"/>
                </a:solidFill>
                <a:latin typeface="Arial Narrow" panose="020B0606020202030204" pitchFamily="34" charset="0"/>
                <a:cs typeface="Arial" panose="020B0604020202020204" pitchFamily="34" charset="0"/>
              </a:defRPr>
            </a:lvl3pPr>
            <a:lvl4pPr>
              <a:defRPr>
                <a:solidFill>
                  <a:schemeClr val="bg1"/>
                </a:solidFill>
                <a:latin typeface="Arial Narrow" panose="020B0606020202030204" pitchFamily="34" charset="0"/>
                <a:cs typeface="Arial" panose="020B0604020202020204" pitchFamily="34" charset="0"/>
              </a:defRPr>
            </a:lvl4pPr>
            <a:lvl5pPr>
              <a:defRPr>
                <a:solidFill>
                  <a:schemeClr val="bg1"/>
                </a:solidFill>
                <a:latin typeface="Arial Narrow" panose="020B0606020202030204" pitchFamily="34" charset="0"/>
                <a:cs typeface="Arial" panose="020B0604020202020204" pitchFamily="34" charset="0"/>
              </a:defRPr>
            </a:lvl5pPr>
          </a:lstStyle>
          <a:p>
            <a:pPr lvl="0"/>
            <a:r>
              <a:rPr lang="en-US" dirty="0"/>
              <a:t>TEKST</a:t>
            </a:r>
          </a:p>
          <a:p>
            <a:pPr lvl="0"/>
            <a:r>
              <a:rPr lang="en-US" dirty="0"/>
              <a:t>CIJFER</a:t>
            </a:r>
          </a:p>
        </p:txBody>
      </p:sp>
      <p:sp>
        <p:nvSpPr>
          <p:cNvPr id="54" name="Text Placeholder 2"/>
          <p:cNvSpPr>
            <a:spLocks noGrp="1"/>
          </p:cNvSpPr>
          <p:nvPr>
            <p:ph type="body" sz="quarter" idx="15" hasCustomPrompt="1"/>
          </p:nvPr>
        </p:nvSpPr>
        <p:spPr>
          <a:xfrm>
            <a:off x="3131988" y="3505636"/>
            <a:ext cx="6330182" cy="955311"/>
          </a:xfrm>
          <a:prstGeom prst="rect">
            <a:avLst/>
          </a:prstGeom>
          <a:solidFill>
            <a:srgbClr val="0079BD"/>
          </a:solidFill>
        </p:spPr>
        <p:txBody>
          <a:bodyPr lIns="457200"/>
          <a:lstStyle>
            <a:lvl1pPr marL="0" indent="0">
              <a:buNone/>
              <a:defRPr sz="2000" b="1">
                <a:solidFill>
                  <a:schemeClr val="bg1"/>
                </a:solidFill>
                <a:latin typeface="Arial Narrow" panose="020B0606020202030204" pitchFamily="34" charset="0"/>
              </a:defRPr>
            </a:lvl1pPr>
          </a:lstStyle>
          <a:p>
            <a:pPr lvl="0"/>
            <a:r>
              <a:rPr lang="en-US" dirty="0"/>
              <a:t>TEKST</a:t>
            </a:r>
          </a:p>
        </p:txBody>
      </p:sp>
      <p:sp>
        <p:nvSpPr>
          <p:cNvPr id="55" name="Text Placeholder 26"/>
          <p:cNvSpPr>
            <a:spLocks noGrp="1"/>
          </p:cNvSpPr>
          <p:nvPr>
            <p:ph type="body" sz="quarter" idx="16" hasCustomPrompt="1"/>
          </p:nvPr>
        </p:nvSpPr>
        <p:spPr>
          <a:xfrm>
            <a:off x="2005405" y="3270282"/>
            <a:ext cx="1397005" cy="1397677"/>
          </a:xfrm>
          <a:prstGeom prst="ellipse">
            <a:avLst/>
          </a:prstGeom>
          <a:solidFill>
            <a:schemeClr val="tx1"/>
          </a:solidFill>
          <a:ln w="38100">
            <a:solidFill>
              <a:schemeClr val="bg1"/>
            </a:solidFill>
          </a:ln>
        </p:spPr>
        <p:txBody>
          <a:bodyPr anchor="ctr"/>
          <a:lstStyle>
            <a:lvl1pPr marL="0" indent="0" algn="ctr">
              <a:buNone/>
              <a:defRPr sz="1800" b="1">
                <a:solidFill>
                  <a:schemeClr val="bg1"/>
                </a:solidFill>
                <a:latin typeface="Arial Narrow" panose="020B0606020202030204" pitchFamily="34" charset="0"/>
                <a:cs typeface="Arial" panose="020B0604020202020204" pitchFamily="34" charset="0"/>
              </a:defRPr>
            </a:lvl1pPr>
            <a:lvl2pPr>
              <a:defRPr>
                <a:solidFill>
                  <a:schemeClr val="bg1"/>
                </a:solidFill>
                <a:latin typeface="Arial Narrow" panose="020B0606020202030204" pitchFamily="34" charset="0"/>
                <a:cs typeface="Arial" panose="020B0604020202020204" pitchFamily="34" charset="0"/>
              </a:defRPr>
            </a:lvl2pPr>
            <a:lvl3pPr>
              <a:defRPr>
                <a:solidFill>
                  <a:schemeClr val="bg1"/>
                </a:solidFill>
                <a:latin typeface="Arial Narrow" panose="020B0606020202030204" pitchFamily="34" charset="0"/>
                <a:cs typeface="Arial" panose="020B0604020202020204" pitchFamily="34" charset="0"/>
              </a:defRPr>
            </a:lvl3pPr>
            <a:lvl4pPr>
              <a:defRPr>
                <a:solidFill>
                  <a:schemeClr val="bg1"/>
                </a:solidFill>
                <a:latin typeface="Arial Narrow" panose="020B0606020202030204" pitchFamily="34" charset="0"/>
                <a:cs typeface="Arial" panose="020B0604020202020204" pitchFamily="34" charset="0"/>
              </a:defRPr>
            </a:lvl4pPr>
            <a:lvl5pPr>
              <a:defRPr>
                <a:solidFill>
                  <a:schemeClr val="bg1"/>
                </a:solidFill>
                <a:latin typeface="Arial Narrow" panose="020B0606020202030204" pitchFamily="34" charset="0"/>
                <a:cs typeface="Arial" panose="020B0604020202020204" pitchFamily="34" charset="0"/>
              </a:defRPr>
            </a:lvl5pPr>
          </a:lstStyle>
          <a:p>
            <a:pPr lvl="0"/>
            <a:r>
              <a:rPr lang="en-US" dirty="0"/>
              <a:t>TEKST</a:t>
            </a:r>
          </a:p>
          <a:p>
            <a:pPr lvl="0"/>
            <a:r>
              <a:rPr lang="en-US" dirty="0"/>
              <a:t>CIJFER</a:t>
            </a:r>
          </a:p>
        </p:txBody>
      </p:sp>
      <p:sp>
        <p:nvSpPr>
          <p:cNvPr id="56" name="Text Placeholder 2"/>
          <p:cNvSpPr>
            <a:spLocks noGrp="1"/>
          </p:cNvSpPr>
          <p:nvPr>
            <p:ph type="body" sz="quarter" idx="17" hasCustomPrompt="1"/>
          </p:nvPr>
        </p:nvSpPr>
        <p:spPr>
          <a:xfrm>
            <a:off x="4161358" y="5215242"/>
            <a:ext cx="6330182" cy="955311"/>
          </a:xfrm>
          <a:prstGeom prst="rect">
            <a:avLst/>
          </a:prstGeom>
          <a:solidFill>
            <a:srgbClr val="0079BD"/>
          </a:solidFill>
        </p:spPr>
        <p:txBody>
          <a:bodyPr lIns="457200"/>
          <a:lstStyle>
            <a:lvl1pPr marL="0" indent="0">
              <a:buNone/>
              <a:defRPr sz="2000" b="1">
                <a:solidFill>
                  <a:schemeClr val="bg1"/>
                </a:solidFill>
                <a:latin typeface="Arial Narrow" panose="020B0606020202030204" pitchFamily="34" charset="0"/>
              </a:defRPr>
            </a:lvl1pPr>
          </a:lstStyle>
          <a:p>
            <a:pPr lvl="0"/>
            <a:r>
              <a:rPr lang="en-US" dirty="0"/>
              <a:t>TEKST</a:t>
            </a:r>
          </a:p>
        </p:txBody>
      </p:sp>
      <p:sp>
        <p:nvSpPr>
          <p:cNvPr id="57" name="Text Placeholder 26"/>
          <p:cNvSpPr>
            <a:spLocks noGrp="1"/>
          </p:cNvSpPr>
          <p:nvPr>
            <p:ph type="body" sz="quarter" idx="18" hasCustomPrompt="1"/>
          </p:nvPr>
        </p:nvSpPr>
        <p:spPr>
          <a:xfrm>
            <a:off x="3034775" y="4979888"/>
            <a:ext cx="1397005" cy="1397677"/>
          </a:xfrm>
          <a:prstGeom prst="ellipse">
            <a:avLst/>
          </a:prstGeom>
          <a:solidFill>
            <a:schemeClr val="tx1"/>
          </a:solidFill>
          <a:ln w="38100">
            <a:solidFill>
              <a:schemeClr val="bg1"/>
            </a:solidFill>
          </a:ln>
        </p:spPr>
        <p:txBody>
          <a:bodyPr anchor="ctr"/>
          <a:lstStyle>
            <a:lvl1pPr marL="0" indent="0" algn="ctr">
              <a:buNone/>
              <a:defRPr sz="1800" b="1">
                <a:solidFill>
                  <a:schemeClr val="bg1"/>
                </a:solidFill>
                <a:latin typeface="Arial Narrow" panose="020B0606020202030204" pitchFamily="34" charset="0"/>
                <a:cs typeface="Arial" panose="020B0604020202020204" pitchFamily="34" charset="0"/>
              </a:defRPr>
            </a:lvl1pPr>
            <a:lvl2pPr>
              <a:defRPr>
                <a:solidFill>
                  <a:schemeClr val="bg1"/>
                </a:solidFill>
                <a:latin typeface="Arial Narrow" panose="020B0606020202030204" pitchFamily="34" charset="0"/>
                <a:cs typeface="Arial" panose="020B0604020202020204" pitchFamily="34" charset="0"/>
              </a:defRPr>
            </a:lvl2pPr>
            <a:lvl3pPr>
              <a:defRPr>
                <a:solidFill>
                  <a:schemeClr val="bg1"/>
                </a:solidFill>
                <a:latin typeface="Arial Narrow" panose="020B0606020202030204" pitchFamily="34" charset="0"/>
                <a:cs typeface="Arial" panose="020B0604020202020204" pitchFamily="34" charset="0"/>
              </a:defRPr>
            </a:lvl3pPr>
            <a:lvl4pPr>
              <a:defRPr>
                <a:solidFill>
                  <a:schemeClr val="bg1"/>
                </a:solidFill>
                <a:latin typeface="Arial Narrow" panose="020B0606020202030204" pitchFamily="34" charset="0"/>
                <a:cs typeface="Arial" panose="020B0604020202020204" pitchFamily="34" charset="0"/>
              </a:defRPr>
            </a:lvl4pPr>
            <a:lvl5pPr>
              <a:defRPr>
                <a:solidFill>
                  <a:schemeClr val="bg1"/>
                </a:solidFill>
                <a:latin typeface="Arial Narrow" panose="020B0606020202030204" pitchFamily="34" charset="0"/>
                <a:cs typeface="Arial" panose="020B0604020202020204" pitchFamily="34" charset="0"/>
              </a:defRPr>
            </a:lvl5pPr>
          </a:lstStyle>
          <a:p>
            <a:pPr lvl="0"/>
            <a:r>
              <a:rPr lang="en-US" dirty="0"/>
              <a:t>TEKST</a:t>
            </a:r>
          </a:p>
          <a:p>
            <a:pPr lvl="0"/>
            <a:r>
              <a:rPr lang="en-US" dirty="0"/>
              <a:t>CIJFER</a:t>
            </a:r>
          </a:p>
        </p:txBody>
      </p:sp>
      <p:sp>
        <p:nvSpPr>
          <p:cNvPr id="58" name="Text Placeholder 2"/>
          <p:cNvSpPr>
            <a:spLocks noGrp="1"/>
          </p:cNvSpPr>
          <p:nvPr>
            <p:ph type="body" sz="quarter" idx="19" hasCustomPrompt="1"/>
          </p:nvPr>
        </p:nvSpPr>
        <p:spPr>
          <a:xfrm>
            <a:off x="5190728" y="6924848"/>
            <a:ext cx="6330182" cy="955311"/>
          </a:xfrm>
          <a:prstGeom prst="rect">
            <a:avLst/>
          </a:prstGeom>
          <a:solidFill>
            <a:srgbClr val="0079BD"/>
          </a:solidFill>
        </p:spPr>
        <p:txBody>
          <a:bodyPr lIns="457200"/>
          <a:lstStyle>
            <a:lvl1pPr marL="0" indent="0">
              <a:buNone/>
              <a:defRPr sz="2000" b="1">
                <a:solidFill>
                  <a:schemeClr val="bg1"/>
                </a:solidFill>
                <a:latin typeface="Arial Narrow" panose="020B0606020202030204" pitchFamily="34" charset="0"/>
              </a:defRPr>
            </a:lvl1pPr>
          </a:lstStyle>
          <a:p>
            <a:pPr lvl="0"/>
            <a:r>
              <a:rPr lang="en-US" dirty="0"/>
              <a:t>TEKST</a:t>
            </a:r>
          </a:p>
        </p:txBody>
      </p:sp>
      <p:sp>
        <p:nvSpPr>
          <p:cNvPr id="59" name="Text Placeholder 26"/>
          <p:cNvSpPr>
            <a:spLocks noGrp="1"/>
          </p:cNvSpPr>
          <p:nvPr>
            <p:ph type="body" sz="quarter" idx="20" hasCustomPrompt="1"/>
          </p:nvPr>
        </p:nvSpPr>
        <p:spPr>
          <a:xfrm>
            <a:off x="4064145" y="6689494"/>
            <a:ext cx="1397005" cy="1397677"/>
          </a:xfrm>
          <a:prstGeom prst="ellipse">
            <a:avLst/>
          </a:prstGeom>
          <a:solidFill>
            <a:schemeClr val="tx1"/>
          </a:solidFill>
          <a:ln w="38100">
            <a:solidFill>
              <a:schemeClr val="bg1"/>
            </a:solidFill>
          </a:ln>
        </p:spPr>
        <p:txBody>
          <a:bodyPr anchor="ctr"/>
          <a:lstStyle>
            <a:lvl1pPr marL="0" indent="0" algn="ctr">
              <a:buNone/>
              <a:defRPr sz="1800" b="1">
                <a:solidFill>
                  <a:schemeClr val="bg1"/>
                </a:solidFill>
                <a:latin typeface="Arial Narrow" panose="020B0606020202030204" pitchFamily="34" charset="0"/>
                <a:cs typeface="Arial" panose="020B0604020202020204" pitchFamily="34" charset="0"/>
              </a:defRPr>
            </a:lvl1pPr>
            <a:lvl2pPr>
              <a:defRPr>
                <a:solidFill>
                  <a:schemeClr val="bg1"/>
                </a:solidFill>
                <a:latin typeface="Arial Narrow" panose="020B0606020202030204" pitchFamily="34" charset="0"/>
                <a:cs typeface="Arial" panose="020B0604020202020204" pitchFamily="34" charset="0"/>
              </a:defRPr>
            </a:lvl2pPr>
            <a:lvl3pPr>
              <a:defRPr>
                <a:solidFill>
                  <a:schemeClr val="bg1"/>
                </a:solidFill>
                <a:latin typeface="Arial Narrow" panose="020B0606020202030204" pitchFamily="34" charset="0"/>
                <a:cs typeface="Arial" panose="020B0604020202020204" pitchFamily="34" charset="0"/>
              </a:defRPr>
            </a:lvl3pPr>
            <a:lvl4pPr>
              <a:defRPr>
                <a:solidFill>
                  <a:schemeClr val="bg1"/>
                </a:solidFill>
                <a:latin typeface="Arial Narrow" panose="020B0606020202030204" pitchFamily="34" charset="0"/>
                <a:cs typeface="Arial" panose="020B0604020202020204" pitchFamily="34" charset="0"/>
              </a:defRPr>
            </a:lvl4pPr>
            <a:lvl5pPr>
              <a:defRPr>
                <a:solidFill>
                  <a:schemeClr val="bg1"/>
                </a:solidFill>
                <a:latin typeface="Arial Narrow" panose="020B0606020202030204" pitchFamily="34" charset="0"/>
                <a:cs typeface="Arial" panose="020B0604020202020204" pitchFamily="34" charset="0"/>
              </a:defRPr>
            </a:lvl5pPr>
          </a:lstStyle>
          <a:p>
            <a:pPr lvl="0"/>
            <a:r>
              <a:rPr lang="en-US" dirty="0"/>
              <a:t>TEKST</a:t>
            </a:r>
          </a:p>
          <a:p>
            <a:pPr lvl="0"/>
            <a:r>
              <a:rPr lang="en-US" dirty="0"/>
              <a:t>CIJFER</a:t>
            </a:r>
          </a:p>
        </p:txBody>
      </p:sp>
    </p:spTree>
    <p:extLst>
      <p:ext uri="{BB962C8B-B14F-4D97-AF65-F5344CB8AC3E}">
        <p14:creationId xmlns:p14="http://schemas.microsoft.com/office/powerpoint/2010/main" val="364446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wheel(1)">
                                      <p:cBhvr>
                                        <p:cTn id="7" dur="500"/>
                                        <p:tgtEl>
                                          <p:spTgt spid="2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500"/>
                                        <p:tgtEl>
                                          <p:spTgt spid="27">
                                            <p:txEl>
                                              <p:pRg st="0" end="0"/>
                                            </p:txEl>
                                          </p:spTgt>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27">
                                            <p:txEl>
                                              <p:pRg st="1" end="1"/>
                                            </p:txEl>
                                          </p:spTgt>
                                        </p:tgtEl>
                                        <p:attrNameLst>
                                          <p:attrName>style.visibility</p:attrName>
                                        </p:attrNameLst>
                                      </p:cBhvr>
                                      <p:to>
                                        <p:strVal val="visible"/>
                                      </p:to>
                                    </p:set>
                                    <p:animEffect transition="in" filter="fade">
                                      <p:cBhvr>
                                        <p:cTn id="13" dur="500"/>
                                        <p:tgtEl>
                                          <p:spTgt spid="27">
                                            <p:txEl>
                                              <p:pRg st="1" end="1"/>
                                            </p:txEl>
                                          </p:spTgt>
                                        </p:tgtEl>
                                      </p:cBhvr>
                                    </p:animEffect>
                                  </p:childTnLst>
                                </p:cTn>
                              </p:par>
                            </p:childTnLst>
                          </p:cTn>
                        </p:par>
                        <p:par>
                          <p:cTn id="14" fill="hold">
                            <p:stCondLst>
                              <p:cond delay="700"/>
                            </p:stCondLst>
                            <p:childTnLst>
                              <p:par>
                                <p:cTn id="15" presetID="22" presetClass="entr" presetSubtype="8" fill="hold" grpId="0" nodeType="after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left)">
                                      <p:cBhvr>
                                        <p:cTn id="17" dur="500"/>
                                        <p:tgtEl>
                                          <p:spTgt spid="3">
                                            <p:bg/>
                                          </p:spTgt>
                                        </p:tgtEl>
                                      </p:cBhvr>
                                    </p:animEffect>
                                  </p:childTnLst>
                                </p:cTn>
                              </p:par>
                              <p:par>
                                <p:cTn id="18" presetID="22" presetClass="entr" presetSubtype="8" fill="hold" grpId="0" nodeType="withEffect">
                                  <p:stCondLst>
                                    <p:cond delay="2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par>
                          <p:cTn id="21" fill="hold">
                            <p:stCondLst>
                              <p:cond delay="1400"/>
                            </p:stCondLst>
                            <p:childTnLst>
                              <p:par>
                                <p:cTn id="22" presetID="21" presetClass="entr" presetSubtype="1" fill="hold" grpId="0" nodeType="afterEffect">
                                  <p:stCondLst>
                                    <p:cond delay="0"/>
                                  </p:stCondLst>
                                  <p:childTnLst>
                                    <p:set>
                                      <p:cBhvr>
                                        <p:cTn id="23" dur="1" fill="hold">
                                          <p:stCondLst>
                                            <p:cond delay="0"/>
                                          </p:stCondLst>
                                        </p:cTn>
                                        <p:tgtEl>
                                          <p:spTgt spid="55">
                                            <p:bg/>
                                          </p:spTgt>
                                        </p:tgtEl>
                                        <p:attrNameLst>
                                          <p:attrName>style.visibility</p:attrName>
                                        </p:attrNameLst>
                                      </p:cBhvr>
                                      <p:to>
                                        <p:strVal val="visible"/>
                                      </p:to>
                                    </p:set>
                                    <p:animEffect transition="in" filter="wheel(1)">
                                      <p:cBhvr>
                                        <p:cTn id="24" dur="500"/>
                                        <p:tgtEl>
                                          <p:spTgt spid="55">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fade">
                                      <p:cBhvr>
                                        <p:cTn id="27" dur="500"/>
                                        <p:tgtEl>
                                          <p:spTgt spid="55">
                                            <p:txEl>
                                              <p:pRg st="0" end="0"/>
                                            </p:txEl>
                                          </p:spTgt>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55">
                                            <p:txEl>
                                              <p:pRg st="1" end="1"/>
                                            </p:txEl>
                                          </p:spTgt>
                                        </p:tgtEl>
                                        <p:attrNameLst>
                                          <p:attrName>style.visibility</p:attrName>
                                        </p:attrNameLst>
                                      </p:cBhvr>
                                      <p:to>
                                        <p:strVal val="visible"/>
                                      </p:to>
                                    </p:set>
                                    <p:animEffect transition="in" filter="fade">
                                      <p:cBhvr>
                                        <p:cTn id="30" dur="500"/>
                                        <p:tgtEl>
                                          <p:spTgt spid="55">
                                            <p:txEl>
                                              <p:pRg st="1" end="1"/>
                                            </p:txEl>
                                          </p:spTgt>
                                        </p:tgtEl>
                                      </p:cBhvr>
                                    </p:animEffect>
                                  </p:childTnLst>
                                </p:cTn>
                              </p:par>
                            </p:childTnLst>
                          </p:cTn>
                        </p:par>
                        <p:par>
                          <p:cTn id="31" fill="hold">
                            <p:stCondLst>
                              <p:cond delay="2100"/>
                            </p:stCondLst>
                            <p:childTnLst>
                              <p:par>
                                <p:cTn id="32" presetID="22" presetClass="entr" presetSubtype="8" fill="hold" grpId="0" nodeType="afterEffect">
                                  <p:stCondLst>
                                    <p:cond delay="0"/>
                                  </p:stCondLst>
                                  <p:childTnLst>
                                    <p:set>
                                      <p:cBhvr>
                                        <p:cTn id="33" dur="1" fill="hold">
                                          <p:stCondLst>
                                            <p:cond delay="0"/>
                                          </p:stCondLst>
                                        </p:cTn>
                                        <p:tgtEl>
                                          <p:spTgt spid="54">
                                            <p:bg/>
                                          </p:spTgt>
                                        </p:tgtEl>
                                        <p:attrNameLst>
                                          <p:attrName>style.visibility</p:attrName>
                                        </p:attrNameLst>
                                      </p:cBhvr>
                                      <p:to>
                                        <p:strVal val="visible"/>
                                      </p:to>
                                    </p:set>
                                    <p:animEffect transition="in" filter="wipe(left)">
                                      <p:cBhvr>
                                        <p:cTn id="34" dur="500"/>
                                        <p:tgtEl>
                                          <p:spTgt spid="54">
                                            <p:bg/>
                                          </p:spTgt>
                                        </p:tgtEl>
                                      </p:cBhvr>
                                    </p:animEffect>
                                  </p:childTnLst>
                                </p:cTn>
                              </p:par>
                              <p:par>
                                <p:cTn id="35" presetID="22" presetClass="entr" presetSubtype="8" fill="hold" grpId="0" nodeType="withEffect">
                                  <p:stCondLst>
                                    <p:cond delay="200"/>
                                  </p:stCondLst>
                                  <p:childTnLst>
                                    <p:set>
                                      <p:cBhvr>
                                        <p:cTn id="36" dur="1" fill="hold">
                                          <p:stCondLst>
                                            <p:cond delay="0"/>
                                          </p:stCondLst>
                                        </p:cTn>
                                        <p:tgtEl>
                                          <p:spTgt spid="54">
                                            <p:txEl>
                                              <p:pRg st="0" end="0"/>
                                            </p:txEl>
                                          </p:spTgt>
                                        </p:tgtEl>
                                        <p:attrNameLst>
                                          <p:attrName>style.visibility</p:attrName>
                                        </p:attrNameLst>
                                      </p:cBhvr>
                                      <p:to>
                                        <p:strVal val="visible"/>
                                      </p:to>
                                    </p:set>
                                    <p:animEffect transition="in" filter="wipe(left)">
                                      <p:cBhvr>
                                        <p:cTn id="37" dur="500"/>
                                        <p:tgtEl>
                                          <p:spTgt spid="54">
                                            <p:txEl>
                                              <p:pRg st="0" end="0"/>
                                            </p:txEl>
                                          </p:spTgt>
                                        </p:tgtEl>
                                      </p:cBhvr>
                                    </p:animEffect>
                                  </p:childTnLst>
                                </p:cTn>
                              </p:par>
                            </p:childTnLst>
                          </p:cTn>
                        </p:par>
                        <p:par>
                          <p:cTn id="38" fill="hold">
                            <p:stCondLst>
                              <p:cond delay="2800"/>
                            </p:stCondLst>
                            <p:childTnLst>
                              <p:par>
                                <p:cTn id="39" presetID="21" presetClass="entr" presetSubtype="1" fill="hold" grpId="0" nodeType="afterEffect">
                                  <p:stCondLst>
                                    <p:cond delay="0"/>
                                  </p:stCondLst>
                                  <p:childTnLst>
                                    <p:set>
                                      <p:cBhvr>
                                        <p:cTn id="40" dur="1" fill="hold">
                                          <p:stCondLst>
                                            <p:cond delay="0"/>
                                          </p:stCondLst>
                                        </p:cTn>
                                        <p:tgtEl>
                                          <p:spTgt spid="57">
                                            <p:bg/>
                                          </p:spTgt>
                                        </p:tgtEl>
                                        <p:attrNameLst>
                                          <p:attrName>style.visibility</p:attrName>
                                        </p:attrNameLst>
                                      </p:cBhvr>
                                      <p:to>
                                        <p:strVal val="visible"/>
                                      </p:to>
                                    </p:set>
                                    <p:animEffect transition="in" filter="wheel(1)">
                                      <p:cBhvr>
                                        <p:cTn id="41" dur="500"/>
                                        <p:tgtEl>
                                          <p:spTgt spid="57">
                                            <p:bg/>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7">
                                            <p:txEl>
                                              <p:pRg st="0" end="0"/>
                                            </p:txEl>
                                          </p:spTgt>
                                        </p:tgtEl>
                                        <p:attrNameLst>
                                          <p:attrName>style.visibility</p:attrName>
                                        </p:attrNameLst>
                                      </p:cBhvr>
                                      <p:to>
                                        <p:strVal val="visible"/>
                                      </p:to>
                                    </p:set>
                                    <p:animEffect transition="in" filter="fade">
                                      <p:cBhvr>
                                        <p:cTn id="44" dur="500"/>
                                        <p:tgtEl>
                                          <p:spTgt spid="57">
                                            <p:txEl>
                                              <p:pRg st="0" end="0"/>
                                            </p:txEl>
                                          </p:spTgt>
                                        </p:tgtEl>
                                      </p:cBhvr>
                                    </p:animEffect>
                                  </p:childTnLst>
                                </p:cTn>
                              </p:par>
                              <p:par>
                                <p:cTn id="45" presetID="10" presetClass="entr" presetSubtype="0" fill="hold" grpId="0" nodeType="withEffect">
                                  <p:stCondLst>
                                    <p:cond delay="200"/>
                                  </p:stCondLst>
                                  <p:childTnLst>
                                    <p:set>
                                      <p:cBhvr>
                                        <p:cTn id="46" dur="1" fill="hold">
                                          <p:stCondLst>
                                            <p:cond delay="0"/>
                                          </p:stCondLst>
                                        </p:cTn>
                                        <p:tgtEl>
                                          <p:spTgt spid="57">
                                            <p:txEl>
                                              <p:pRg st="1" end="1"/>
                                            </p:txEl>
                                          </p:spTgt>
                                        </p:tgtEl>
                                        <p:attrNameLst>
                                          <p:attrName>style.visibility</p:attrName>
                                        </p:attrNameLst>
                                      </p:cBhvr>
                                      <p:to>
                                        <p:strVal val="visible"/>
                                      </p:to>
                                    </p:set>
                                    <p:animEffect transition="in" filter="fade">
                                      <p:cBhvr>
                                        <p:cTn id="47" dur="500"/>
                                        <p:tgtEl>
                                          <p:spTgt spid="57">
                                            <p:txEl>
                                              <p:pRg st="1" end="1"/>
                                            </p:txEl>
                                          </p:spTgt>
                                        </p:tgtEl>
                                      </p:cBhvr>
                                    </p:animEffect>
                                  </p:childTnLst>
                                </p:cTn>
                              </p:par>
                            </p:childTnLst>
                          </p:cTn>
                        </p:par>
                        <p:par>
                          <p:cTn id="48" fill="hold">
                            <p:stCondLst>
                              <p:cond delay="3500"/>
                            </p:stCondLst>
                            <p:childTnLst>
                              <p:par>
                                <p:cTn id="49" presetID="22" presetClass="entr" presetSubtype="8" fill="hold" grpId="0" nodeType="afterEffect">
                                  <p:stCondLst>
                                    <p:cond delay="0"/>
                                  </p:stCondLst>
                                  <p:childTnLst>
                                    <p:set>
                                      <p:cBhvr>
                                        <p:cTn id="50" dur="1" fill="hold">
                                          <p:stCondLst>
                                            <p:cond delay="0"/>
                                          </p:stCondLst>
                                        </p:cTn>
                                        <p:tgtEl>
                                          <p:spTgt spid="56">
                                            <p:bg/>
                                          </p:spTgt>
                                        </p:tgtEl>
                                        <p:attrNameLst>
                                          <p:attrName>style.visibility</p:attrName>
                                        </p:attrNameLst>
                                      </p:cBhvr>
                                      <p:to>
                                        <p:strVal val="visible"/>
                                      </p:to>
                                    </p:set>
                                    <p:animEffect transition="in" filter="wipe(left)">
                                      <p:cBhvr>
                                        <p:cTn id="51" dur="500"/>
                                        <p:tgtEl>
                                          <p:spTgt spid="56">
                                            <p:bg/>
                                          </p:spTgt>
                                        </p:tgtEl>
                                      </p:cBhvr>
                                    </p:animEffect>
                                  </p:childTnLst>
                                </p:cTn>
                              </p:par>
                              <p:par>
                                <p:cTn id="52" presetID="22" presetClass="entr" presetSubtype="8" fill="hold" grpId="0" nodeType="withEffect">
                                  <p:stCondLst>
                                    <p:cond delay="200"/>
                                  </p:stCondLst>
                                  <p:childTnLst>
                                    <p:set>
                                      <p:cBhvr>
                                        <p:cTn id="53" dur="1" fill="hold">
                                          <p:stCondLst>
                                            <p:cond delay="0"/>
                                          </p:stCondLst>
                                        </p:cTn>
                                        <p:tgtEl>
                                          <p:spTgt spid="56">
                                            <p:txEl>
                                              <p:pRg st="0" end="0"/>
                                            </p:txEl>
                                          </p:spTgt>
                                        </p:tgtEl>
                                        <p:attrNameLst>
                                          <p:attrName>style.visibility</p:attrName>
                                        </p:attrNameLst>
                                      </p:cBhvr>
                                      <p:to>
                                        <p:strVal val="visible"/>
                                      </p:to>
                                    </p:set>
                                    <p:animEffect transition="in" filter="wipe(left)">
                                      <p:cBhvr>
                                        <p:cTn id="54" dur="500"/>
                                        <p:tgtEl>
                                          <p:spTgt spid="56">
                                            <p:txEl>
                                              <p:pRg st="0" end="0"/>
                                            </p:txEl>
                                          </p:spTgt>
                                        </p:tgtEl>
                                      </p:cBhvr>
                                    </p:animEffect>
                                  </p:childTnLst>
                                </p:cTn>
                              </p:par>
                            </p:childTnLst>
                          </p:cTn>
                        </p:par>
                        <p:par>
                          <p:cTn id="55" fill="hold">
                            <p:stCondLst>
                              <p:cond delay="4200"/>
                            </p:stCondLst>
                            <p:childTnLst>
                              <p:par>
                                <p:cTn id="56" presetID="21" presetClass="entr" presetSubtype="1" fill="hold" grpId="0" nodeType="afterEffect">
                                  <p:stCondLst>
                                    <p:cond delay="0"/>
                                  </p:stCondLst>
                                  <p:childTnLst>
                                    <p:set>
                                      <p:cBhvr>
                                        <p:cTn id="57" dur="1" fill="hold">
                                          <p:stCondLst>
                                            <p:cond delay="0"/>
                                          </p:stCondLst>
                                        </p:cTn>
                                        <p:tgtEl>
                                          <p:spTgt spid="59">
                                            <p:bg/>
                                          </p:spTgt>
                                        </p:tgtEl>
                                        <p:attrNameLst>
                                          <p:attrName>style.visibility</p:attrName>
                                        </p:attrNameLst>
                                      </p:cBhvr>
                                      <p:to>
                                        <p:strVal val="visible"/>
                                      </p:to>
                                    </p:set>
                                    <p:animEffect transition="in" filter="wheel(1)">
                                      <p:cBhvr>
                                        <p:cTn id="58" dur="500"/>
                                        <p:tgtEl>
                                          <p:spTgt spid="59">
                                            <p:bg/>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9">
                                            <p:txEl>
                                              <p:pRg st="0" end="0"/>
                                            </p:txEl>
                                          </p:spTgt>
                                        </p:tgtEl>
                                        <p:attrNameLst>
                                          <p:attrName>style.visibility</p:attrName>
                                        </p:attrNameLst>
                                      </p:cBhvr>
                                      <p:to>
                                        <p:strVal val="visible"/>
                                      </p:to>
                                    </p:set>
                                    <p:animEffect transition="in" filter="fade">
                                      <p:cBhvr>
                                        <p:cTn id="61" dur="500"/>
                                        <p:tgtEl>
                                          <p:spTgt spid="59">
                                            <p:txEl>
                                              <p:pRg st="0" end="0"/>
                                            </p:txEl>
                                          </p:spTgt>
                                        </p:tgtEl>
                                      </p:cBhvr>
                                    </p:animEffect>
                                  </p:childTnLst>
                                </p:cTn>
                              </p:par>
                              <p:par>
                                <p:cTn id="62" presetID="10" presetClass="entr" presetSubtype="0" fill="hold" grpId="0" nodeType="withEffect">
                                  <p:stCondLst>
                                    <p:cond delay="200"/>
                                  </p:stCondLst>
                                  <p:childTnLst>
                                    <p:set>
                                      <p:cBhvr>
                                        <p:cTn id="63" dur="1" fill="hold">
                                          <p:stCondLst>
                                            <p:cond delay="0"/>
                                          </p:stCondLst>
                                        </p:cTn>
                                        <p:tgtEl>
                                          <p:spTgt spid="59">
                                            <p:txEl>
                                              <p:pRg st="1" end="1"/>
                                            </p:txEl>
                                          </p:spTgt>
                                        </p:tgtEl>
                                        <p:attrNameLst>
                                          <p:attrName>style.visibility</p:attrName>
                                        </p:attrNameLst>
                                      </p:cBhvr>
                                      <p:to>
                                        <p:strVal val="visible"/>
                                      </p:to>
                                    </p:set>
                                    <p:animEffect transition="in" filter="fade">
                                      <p:cBhvr>
                                        <p:cTn id="64" dur="500"/>
                                        <p:tgtEl>
                                          <p:spTgt spid="59">
                                            <p:txEl>
                                              <p:pRg st="1" end="1"/>
                                            </p:txEl>
                                          </p:spTgt>
                                        </p:tgtEl>
                                      </p:cBhvr>
                                    </p:animEffect>
                                  </p:childTnLst>
                                </p:cTn>
                              </p:par>
                            </p:childTnLst>
                          </p:cTn>
                        </p:par>
                        <p:par>
                          <p:cTn id="65" fill="hold">
                            <p:stCondLst>
                              <p:cond delay="4900"/>
                            </p:stCondLst>
                            <p:childTnLst>
                              <p:par>
                                <p:cTn id="66" presetID="22" presetClass="entr" presetSubtype="8" fill="hold" grpId="0" nodeType="afterEffect">
                                  <p:stCondLst>
                                    <p:cond delay="0"/>
                                  </p:stCondLst>
                                  <p:childTnLst>
                                    <p:set>
                                      <p:cBhvr>
                                        <p:cTn id="67" dur="1" fill="hold">
                                          <p:stCondLst>
                                            <p:cond delay="0"/>
                                          </p:stCondLst>
                                        </p:cTn>
                                        <p:tgtEl>
                                          <p:spTgt spid="58">
                                            <p:bg/>
                                          </p:spTgt>
                                        </p:tgtEl>
                                        <p:attrNameLst>
                                          <p:attrName>style.visibility</p:attrName>
                                        </p:attrNameLst>
                                      </p:cBhvr>
                                      <p:to>
                                        <p:strVal val="visible"/>
                                      </p:to>
                                    </p:set>
                                    <p:animEffect transition="in" filter="wipe(left)">
                                      <p:cBhvr>
                                        <p:cTn id="68" dur="500"/>
                                        <p:tgtEl>
                                          <p:spTgt spid="58">
                                            <p:bg/>
                                          </p:spTgt>
                                        </p:tgtEl>
                                      </p:cBhvr>
                                    </p:animEffect>
                                  </p:childTnLst>
                                </p:cTn>
                              </p:par>
                              <p:par>
                                <p:cTn id="69" presetID="22" presetClass="entr" presetSubtype="8" fill="hold" grpId="0" nodeType="withEffect">
                                  <p:stCondLst>
                                    <p:cond delay="200"/>
                                  </p:stCondLst>
                                  <p:childTnLst>
                                    <p:set>
                                      <p:cBhvr>
                                        <p:cTn id="70" dur="1" fill="hold">
                                          <p:stCondLst>
                                            <p:cond delay="0"/>
                                          </p:stCondLst>
                                        </p:cTn>
                                        <p:tgtEl>
                                          <p:spTgt spid="58">
                                            <p:txEl>
                                              <p:pRg st="0" end="0"/>
                                            </p:txEl>
                                          </p:spTgt>
                                        </p:tgtEl>
                                        <p:attrNameLst>
                                          <p:attrName>style.visibility</p:attrName>
                                        </p:attrNameLst>
                                      </p:cBhvr>
                                      <p:to>
                                        <p:strVal val="visible"/>
                                      </p:to>
                                    </p:set>
                                    <p:animEffect transition="in" filter="wipe(left)">
                                      <p:cBhvr>
                                        <p:cTn id="71"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7" grpId="0" uiExpand="1" build="p" animBg="1">
        <p:tmplLst>
          <p:tmpl>
            <p:tnLst>
              <p:par>
                <p:cTn presetID="21" presetClass="entr" presetSubtype="1"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heel(1)">
                      <p:cBhvr>
                        <p:cTn dur="500"/>
                        <p:tgtEl>
                          <p:spTgt spid="27"/>
                        </p:tgtEl>
                      </p:cBhvr>
                    </p:animEffect>
                  </p:childTnLst>
                </p:cTn>
              </p:par>
            </p:tnLst>
          </p:tmpl>
          <p:tmpl lvl="1">
            <p:tnLst>
              <p:par>
                <p:cTn presetID="10" presetClass="entr" presetSubtype="0" fill="hold" nodeType="withEffect">
                  <p:stCondLst>
                    <p:cond delay="2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54" grpId="0" build="p" animBg="1">
        <p:tmplLst>
          <p:tmpl>
            <p:tnLst>
              <p:par>
                <p:cTn presetID="22" presetClass="entr" presetSubtype="8"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wipe(left)">
                      <p:cBhvr>
                        <p:cTn dur="500"/>
                        <p:tgtEl>
                          <p:spTgt spid="54"/>
                        </p:tgtEl>
                      </p:cBhvr>
                    </p:animEffect>
                  </p:childTnLst>
                </p:cTn>
              </p:par>
            </p:tnLst>
          </p:tmpl>
          <p:tmpl lvl="1">
            <p:tnLst>
              <p:par>
                <p:cTn presetID="22" presetClass="entr" presetSubtype="8" fill="hold" nodeType="withEffect">
                  <p:stCondLst>
                    <p:cond delay="200"/>
                  </p:stCondLst>
                  <p:childTnLst>
                    <p:set>
                      <p:cBhvr>
                        <p:cTn dur="1" fill="hold">
                          <p:stCondLst>
                            <p:cond delay="0"/>
                          </p:stCondLst>
                        </p:cTn>
                        <p:tgtEl>
                          <p:spTgt spid="54"/>
                        </p:tgtEl>
                        <p:attrNameLst>
                          <p:attrName>style.visibility</p:attrName>
                        </p:attrNameLst>
                      </p:cBhvr>
                      <p:to>
                        <p:strVal val="visible"/>
                      </p:to>
                    </p:set>
                    <p:animEffect transition="in" filter="wipe(left)">
                      <p:cBhvr>
                        <p:cTn dur="500"/>
                        <p:tgtEl>
                          <p:spTgt spid="54"/>
                        </p:tgtEl>
                      </p:cBhvr>
                    </p:animEffect>
                  </p:childTnLst>
                </p:cTn>
              </p:par>
            </p:tnLst>
          </p:tmpl>
        </p:tmplLst>
      </p:bldP>
      <p:bldP spid="55" grpId="0" build="p" animBg="1">
        <p:tmplLst>
          <p:tmpl>
            <p:tnLst>
              <p:par>
                <p:cTn presetID="21" presetClass="entr" presetSubtype="1"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heel(1)">
                      <p:cBhvr>
                        <p:cTn dur="500"/>
                        <p:tgtEl>
                          <p:spTgt spid="55"/>
                        </p:tgtEl>
                      </p:cBhvr>
                    </p:animEffect>
                  </p:childTnLst>
                </p:cTn>
              </p:par>
            </p:tnLst>
          </p:tmpl>
          <p:tmpl lvl="1">
            <p:tnLst>
              <p:par>
                <p:cTn presetID="10" presetClass="entr" presetSubtype="0" fill="hold" nodeType="withEffect">
                  <p:stCondLst>
                    <p:cond delay="20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animBg="1">
        <p:tmplLst>
          <p:tmpl>
            <p:tnLst>
              <p:par>
                <p:cTn presetID="22" presetClass="entr" presetSubtype="8"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 lvl="1">
            <p:tnLst>
              <p:par>
                <p:cTn presetID="22" presetClass="entr" presetSubtype="8" fill="hold" nodeType="withEffect">
                  <p:stCondLst>
                    <p:cond delay="200"/>
                  </p:st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7" grpId="0" build="p" animBg="1">
        <p:tmplLst>
          <p:tmpl>
            <p:tnLst>
              <p:par>
                <p:cTn presetID="21" presetClass="entr" presetSubtype="1"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wheel(1)">
                      <p:cBhvr>
                        <p:cTn dur="500"/>
                        <p:tgtEl>
                          <p:spTgt spid="57"/>
                        </p:tgtEl>
                      </p:cBhvr>
                    </p:animEffect>
                  </p:childTnLst>
                </p:cTn>
              </p:par>
            </p:tnLst>
          </p:tmpl>
          <p:tmpl lvl="1">
            <p:tnLst>
              <p:par>
                <p:cTn presetID="10" presetClass="entr" presetSubtype="0" fill="hold" nodeType="withEffect">
                  <p:stCondLst>
                    <p:cond delay="20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animBg="1">
        <p:tmplLst>
          <p:tmpl>
            <p:tnLst>
              <p:par>
                <p:cTn presetID="22" presetClass="entr" presetSubtype="8"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 lvl="1">
            <p:tnLst>
              <p:par>
                <p:cTn presetID="22" presetClass="entr" presetSubtype="8" fill="hold" nodeType="with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59" grpId="0" build="p" animBg="1">
        <p:tmplLst>
          <p:tmpl>
            <p:tnLst>
              <p:par>
                <p:cTn presetID="21" presetClass="entr" presetSubtype="1"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heel(1)">
                      <p:cBhvr>
                        <p:cTn dur="500"/>
                        <p:tgtEl>
                          <p:spTgt spid="59"/>
                        </p:tgtEl>
                      </p:cBhvr>
                    </p:animEffect>
                  </p:childTnLst>
                </p:cTn>
              </p:par>
            </p:tnLst>
          </p:tmpl>
          <p:tmpl lvl="1">
            <p:tnLst>
              <p:par>
                <p:cTn presetID="10"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 met foto slide">
    <p:bg>
      <p:bgPr>
        <a:solidFill>
          <a:schemeClr val="tx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0" y="0"/>
            <a:ext cx="16257588" cy="9144000"/>
          </a:xfrm>
          <a:prstGeom prst="rect">
            <a:avLst/>
          </a:prstGeom>
        </p:spPr>
        <p:txBody>
          <a:bodyPr/>
          <a:lstStyle/>
          <a:p>
            <a:endParaRPr lang="en-US" dirty="0"/>
          </a:p>
        </p:txBody>
      </p:sp>
      <p:sp>
        <p:nvSpPr>
          <p:cNvPr id="9" name="Text Placeholder 8"/>
          <p:cNvSpPr>
            <a:spLocks noGrp="1"/>
          </p:cNvSpPr>
          <p:nvPr>
            <p:ph type="body" sz="quarter" idx="10"/>
          </p:nvPr>
        </p:nvSpPr>
        <p:spPr>
          <a:xfrm>
            <a:off x="747713" y="2490788"/>
            <a:ext cx="7260559" cy="1600200"/>
          </a:xfrm>
          <a:prstGeom prst="rect">
            <a:avLst/>
          </a:prstGeom>
          <a:solidFill>
            <a:schemeClr val="tx1"/>
          </a:solidFill>
          <a:ln>
            <a:noFill/>
          </a:ln>
        </p:spPr>
        <p:txBody>
          <a:bodyPr/>
          <a:lstStyle>
            <a:lvl1pPr marL="0" indent="0">
              <a:buNone/>
              <a:defRPr/>
            </a:lvl1pPr>
          </a:lstStyle>
          <a:p>
            <a:pPr lvl="0"/>
            <a:endParaRPr lang="en-US" dirty="0"/>
          </a:p>
        </p:txBody>
      </p:sp>
      <p:sp>
        <p:nvSpPr>
          <p:cNvPr id="6" name="Text Placeholder 23"/>
          <p:cNvSpPr>
            <a:spLocks noGrp="1"/>
          </p:cNvSpPr>
          <p:nvPr>
            <p:ph type="body" sz="quarter" idx="14" hasCustomPrompt="1"/>
          </p:nvPr>
        </p:nvSpPr>
        <p:spPr>
          <a:xfrm>
            <a:off x="909212" y="2714602"/>
            <a:ext cx="7099060" cy="793287"/>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TYP HIER UNIVERSITY </a:t>
            </a:r>
          </a:p>
        </p:txBody>
      </p:sp>
      <p:sp>
        <p:nvSpPr>
          <p:cNvPr id="7" name="Text Placeholder 23"/>
          <p:cNvSpPr>
            <a:spLocks noGrp="1"/>
          </p:cNvSpPr>
          <p:nvPr>
            <p:ph type="body" sz="quarter" idx="15" hasCustomPrompt="1"/>
          </p:nvPr>
        </p:nvSpPr>
        <p:spPr>
          <a:xfrm>
            <a:off x="921245" y="3217657"/>
            <a:ext cx="878306" cy="793287"/>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OF</a:t>
            </a:r>
          </a:p>
        </p:txBody>
      </p:sp>
      <p:sp>
        <p:nvSpPr>
          <p:cNvPr id="8" name="Text Placeholder 23"/>
          <p:cNvSpPr>
            <a:spLocks noGrp="1"/>
          </p:cNvSpPr>
          <p:nvPr>
            <p:ph type="body" sz="quarter" idx="16" hasCustomPrompt="1"/>
          </p:nvPr>
        </p:nvSpPr>
        <p:spPr>
          <a:xfrm>
            <a:off x="1830385" y="3212397"/>
            <a:ext cx="6177887" cy="793287"/>
          </a:xfrm>
          <a:prstGeom prst="rect">
            <a:avLst/>
          </a:prstGeom>
        </p:spPr>
        <p:txBody>
          <a:bodyPr>
            <a:noAutofit/>
          </a:bodyPr>
          <a:lstStyle>
            <a:lvl1pPr marL="0" indent="0">
              <a:buNone/>
              <a:defRPr sz="4800" b="1" cap="all" baseline="0">
                <a:solidFill>
                  <a:srgbClr val="0079BD"/>
                </a:solidFill>
                <a:latin typeface="Arial Narrow" panose="020B0606020202030204" pitchFamily="34" charset="0"/>
              </a:defRPr>
            </a:lvl1pPr>
          </a:lstStyle>
          <a:p>
            <a:pPr lvl="0"/>
            <a:r>
              <a:rPr lang="en-US" dirty="0"/>
              <a:t>TYP HIER SUBTITEL</a:t>
            </a:r>
          </a:p>
        </p:txBody>
      </p:sp>
    </p:spTree>
    <p:extLst>
      <p:ext uri="{BB962C8B-B14F-4D97-AF65-F5344CB8AC3E}">
        <p14:creationId xmlns:p14="http://schemas.microsoft.com/office/powerpoint/2010/main" val="340425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nodePh="1">
                                  <p:stCondLst>
                                    <p:cond delay="100"/>
                                  </p:stCondLst>
                                  <p:endCondLst>
                                    <p:cond evt="begin" delay="0">
                                      <p:tn val="8"/>
                                    </p:cond>
                                  </p:end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10" presetClass="entr" presetSubtype="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1">
            <p:tnLst>
              <p:par>
                <p:cTn presetID="10" presetClass="entr" presetSubtype="0" fill="hold" nodeType="withEffect" nodePh="1">
                  <p:stCondLst>
                    <p:cond delay="1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1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17" name="Text Placeholder 23"/>
          <p:cNvSpPr>
            <a:spLocks noGrp="1"/>
          </p:cNvSpPr>
          <p:nvPr>
            <p:ph type="body" sz="quarter" idx="11" hasCustomPrompt="1"/>
          </p:nvPr>
        </p:nvSpPr>
        <p:spPr>
          <a:xfrm>
            <a:off x="1358084" y="3993410"/>
            <a:ext cx="4924385" cy="793286"/>
          </a:xfrm>
          <a:prstGeom prst="rect">
            <a:avLst/>
          </a:prstGeom>
        </p:spPr>
        <p:txBody>
          <a:bodyPr>
            <a:noAutofit/>
          </a:bodyPr>
          <a:lstStyle>
            <a:lvl1pPr marL="0" indent="0">
              <a:buNone/>
              <a:defRPr sz="6000" b="1" cap="all" baseline="0">
                <a:solidFill>
                  <a:schemeClr val="bg1"/>
                </a:solidFill>
                <a:latin typeface="Arial Narrow" panose="020B0606020202030204" pitchFamily="34" charset="0"/>
              </a:defRPr>
            </a:lvl1pPr>
          </a:lstStyle>
          <a:p>
            <a:pPr lvl="0"/>
            <a:r>
              <a:rPr lang="en-US" dirty="0"/>
              <a:t>TITEL NAAM</a:t>
            </a:r>
          </a:p>
        </p:txBody>
      </p:sp>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493617">
            <a:off x="12415776" y="4045426"/>
            <a:ext cx="325646" cy="226746"/>
          </a:xfrm>
          <a:prstGeom prst="rect">
            <a:avLst/>
          </a:prstGeom>
        </p:spPr>
      </p:pic>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493617">
            <a:off x="11140570" y="2446262"/>
            <a:ext cx="989109" cy="374574"/>
          </a:xfrm>
          <a:prstGeom prst="rect">
            <a:avLst/>
          </a:prstGeom>
        </p:spPr>
      </p:pic>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493617">
            <a:off x="10466807" y="2202162"/>
            <a:ext cx="351161" cy="245813"/>
          </a:xfrm>
          <a:prstGeom prst="rect">
            <a:avLst/>
          </a:prstGeom>
        </p:spPr>
      </p:pic>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2493617">
            <a:off x="10512449" y="3247031"/>
            <a:ext cx="175581" cy="198992"/>
          </a:xfrm>
          <a:prstGeom prst="rect">
            <a:avLst/>
          </a:prstGeom>
        </p:spPr>
      </p:pic>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2493617">
            <a:off x="11097831" y="3590140"/>
            <a:ext cx="643796" cy="280929"/>
          </a:xfrm>
          <a:prstGeom prst="rect">
            <a:avLst/>
          </a:prstGeom>
        </p:spPr>
      </p:pic>
      <p:pic>
        <p:nvPicPr>
          <p:cNvPr id="23" name="Picture 2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493617">
            <a:off x="12257411" y="5053597"/>
            <a:ext cx="310192" cy="333603"/>
          </a:xfrm>
          <a:prstGeom prst="rect">
            <a:avLst/>
          </a:prstGeom>
        </p:spPr>
      </p:pic>
      <p:pic>
        <p:nvPicPr>
          <p:cNvPr id="24" name="Picture 2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74352">
            <a:off x="11616829" y="1767680"/>
            <a:ext cx="834412" cy="613538"/>
          </a:xfrm>
          <a:prstGeom prst="rect">
            <a:avLst/>
          </a:prstGeom>
        </p:spPr>
      </p:pic>
      <p:pic>
        <p:nvPicPr>
          <p:cNvPr id="25" name="Picture 2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2493617">
            <a:off x="6367135" y="2330065"/>
            <a:ext cx="1363677" cy="1691428"/>
          </a:xfrm>
          <a:prstGeom prst="rect">
            <a:avLst/>
          </a:prstGeom>
        </p:spPr>
      </p:pic>
      <p:pic>
        <p:nvPicPr>
          <p:cNvPr id="26" name="Picture 25"/>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2493617">
            <a:off x="7743084" y="5486063"/>
            <a:ext cx="345308" cy="368719"/>
          </a:xfrm>
          <a:prstGeom prst="rect">
            <a:avLst/>
          </a:prstGeom>
        </p:spPr>
      </p:pic>
      <p:pic>
        <p:nvPicPr>
          <p:cNvPr id="27" name="Picture 2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2493617">
            <a:off x="8519536" y="4171320"/>
            <a:ext cx="2984873" cy="2194759"/>
          </a:xfrm>
          <a:prstGeom prst="rect">
            <a:avLst/>
          </a:prstGeom>
        </p:spPr>
      </p:pic>
    </p:spTree>
    <p:extLst>
      <p:ext uri="{BB962C8B-B14F-4D97-AF65-F5344CB8AC3E}">
        <p14:creationId xmlns:p14="http://schemas.microsoft.com/office/powerpoint/2010/main" val="223221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2" presetClass="entr" presetSubtype="2" accel="4000" decel="9400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1+#ppt_w/2"/>
                                          </p:val>
                                        </p:tav>
                                        <p:tav tm="100000">
                                          <p:val>
                                            <p:strVal val="#ppt_x"/>
                                          </p:val>
                                        </p:tav>
                                      </p:tavLst>
                                    </p:anim>
                                    <p:anim calcmode="lin" valueType="num">
                                      <p:cBhvr additive="base">
                                        <p:cTn id="11" dur="1000" fill="hold"/>
                                        <p:tgtEl>
                                          <p:spTgt spid="18"/>
                                        </p:tgtEl>
                                        <p:attrNameLst>
                                          <p:attrName>ppt_y</p:attrName>
                                        </p:attrNameLst>
                                      </p:cBhvr>
                                      <p:tavLst>
                                        <p:tav tm="0">
                                          <p:val>
                                            <p:strVal val="#ppt_y"/>
                                          </p:val>
                                        </p:tav>
                                        <p:tav tm="100000">
                                          <p:val>
                                            <p:strVal val="#ppt_y"/>
                                          </p:val>
                                        </p:tav>
                                      </p:tavLst>
                                    </p:anim>
                                  </p:childTnLst>
                                </p:cTn>
                              </p:par>
                              <p:par>
                                <p:cTn id="12" presetID="8" presetClass="emph" presetSubtype="0" accel="36000" decel="64000" fill="hold" nodeType="withEffect">
                                  <p:stCondLst>
                                    <p:cond delay="0"/>
                                  </p:stCondLst>
                                  <p:childTnLst>
                                    <p:animRot by="5400000">
                                      <p:cBhvr>
                                        <p:cTn id="13" dur="1000" fill="hold"/>
                                        <p:tgtEl>
                                          <p:spTgt spid="18"/>
                                        </p:tgtEl>
                                        <p:attrNameLst>
                                          <p:attrName>r</p:attrName>
                                        </p:attrNameLst>
                                      </p:cBhvr>
                                    </p:animRot>
                                  </p:childTnLst>
                                </p:cTn>
                              </p:par>
                              <p:par>
                                <p:cTn id="14" presetID="2" presetClass="entr" presetSubtype="2" accel="4000" decel="94000" fill="hold" nodeType="withEffect">
                                  <p:stCondLst>
                                    <p:cond delay="10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par>
                                <p:cTn id="18" presetID="8" presetClass="emph" presetSubtype="0" accel="36000" decel="64000" fill="hold" nodeType="withEffect">
                                  <p:stCondLst>
                                    <p:cond delay="100"/>
                                  </p:stCondLst>
                                  <p:childTnLst>
                                    <p:animRot by="5400000">
                                      <p:cBhvr>
                                        <p:cTn id="19" dur="1000" fill="hold"/>
                                        <p:tgtEl>
                                          <p:spTgt spid="19"/>
                                        </p:tgtEl>
                                        <p:attrNameLst>
                                          <p:attrName>r</p:attrName>
                                        </p:attrNameLst>
                                      </p:cBhvr>
                                    </p:animRot>
                                  </p:childTnLst>
                                </p:cTn>
                              </p:par>
                              <p:par>
                                <p:cTn id="20" presetID="2" presetClass="entr" presetSubtype="2" accel="4000" decel="94000" fill="hold" nodeType="withEffect">
                                  <p:stCondLst>
                                    <p:cond delay="20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000" fill="hold"/>
                                        <p:tgtEl>
                                          <p:spTgt spid="20"/>
                                        </p:tgtEl>
                                        <p:attrNameLst>
                                          <p:attrName>ppt_x</p:attrName>
                                        </p:attrNameLst>
                                      </p:cBhvr>
                                      <p:tavLst>
                                        <p:tav tm="0">
                                          <p:val>
                                            <p:strVal val="1+#ppt_w/2"/>
                                          </p:val>
                                        </p:tav>
                                        <p:tav tm="100000">
                                          <p:val>
                                            <p:strVal val="#ppt_x"/>
                                          </p:val>
                                        </p:tav>
                                      </p:tavLst>
                                    </p:anim>
                                    <p:anim calcmode="lin" valueType="num">
                                      <p:cBhvr additive="base">
                                        <p:cTn id="23" dur="1000" fill="hold"/>
                                        <p:tgtEl>
                                          <p:spTgt spid="20"/>
                                        </p:tgtEl>
                                        <p:attrNameLst>
                                          <p:attrName>ppt_y</p:attrName>
                                        </p:attrNameLst>
                                      </p:cBhvr>
                                      <p:tavLst>
                                        <p:tav tm="0">
                                          <p:val>
                                            <p:strVal val="#ppt_y"/>
                                          </p:val>
                                        </p:tav>
                                        <p:tav tm="100000">
                                          <p:val>
                                            <p:strVal val="#ppt_y"/>
                                          </p:val>
                                        </p:tav>
                                      </p:tavLst>
                                    </p:anim>
                                  </p:childTnLst>
                                </p:cTn>
                              </p:par>
                              <p:par>
                                <p:cTn id="24" presetID="8" presetClass="emph" presetSubtype="0" accel="36000" decel="64000" fill="hold" nodeType="withEffect">
                                  <p:stCondLst>
                                    <p:cond delay="200"/>
                                  </p:stCondLst>
                                  <p:childTnLst>
                                    <p:animRot by="5400000">
                                      <p:cBhvr>
                                        <p:cTn id="25" dur="1000" fill="hold"/>
                                        <p:tgtEl>
                                          <p:spTgt spid="20"/>
                                        </p:tgtEl>
                                        <p:attrNameLst>
                                          <p:attrName>r</p:attrName>
                                        </p:attrNameLst>
                                      </p:cBhvr>
                                    </p:animRot>
                                  </p:childTnLst>
                                </p:cTn>
                              </p:par>
                              <p:par>
                                <p:cTn id="26" presetID="2" presetClass="entr" presetSubtype="2" accel="4000" decel="94000" fill="hold" nodeType="withEffect">
                                  <p:stCondLst>
                                    <p:cond delay="30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000" fill="hold"/>
                                        <p:tgtEl>
                                          <p:spTgt spid="21"/>
                                        </p:tgtEl>
                                        <p:attrNameLst>
                                          <p:attrName>ppt_x</p:attrName>
                                        </p:attrNameLst>
                                      </p:cBhvr>
                                      <p:tavLst>
                                        <p:tav tm="0">
                                          <p:val>
                                            <p:strVal val="1+#ppt_w/2"/>
                                          </p:val>
                                        </p:tav>
                                        <p:tav tm="100000">
                                          <p:val>
                                            <p:strVal val="#ppt_x"/>
                                          </p:val>
                                        </p:tav>
                                      </p:tavLst>
                                    </p:anim>
                                    <p:anim calcmode="lin" valueType="num">
                                      <p:cBhvr additive="base">
                                        <p:cTn id="29" dur="1000" fill="hold"/>
                                        <p:tgtEl>
                                          <p:spTgt spid="21"/>
                                        </p:tgtEl>
                                        <p:attrNameLst>
                                          <p:attrName>ppt_y</p:attrName>
                                        </p:attrNameLst>
                                      </p:cBhvr>
                                      <p:tavLst>
                                        <p:tav tm="0">
                                          <p:val>
                                            <p:strVal val="#ppt_y"/>
                                          </p:val>
                                        </p:tav>
                                        <p:tav tm="100000">
                                          <p:val>
                                            <p:strVal val="#ppt_y"/>
                                          </p:val>
                                        </p:tav>
                                      </p:tavLst>
                                    </p:anim>
                                  </p:childTnLst>
                                </p:cTn>
                              </p:par>
                              <p:par>
                                <p:cTn id="30" presetID="8" presetClass="emph" presetSubtype="0" accel="36000" decel="64000" fill="hold" nodeType="withEffect">
                                  <p:stCondLst>
                                    <p:cond delay="300"/>
                                  </p:stCondLst>
                                  <p:childTnLst>
                                    <p:animRot by="5400000">
                                      <p:cBhvr>
                                        <p:cTn id="31" dur="1000" fill="hold"/>
                                        <p:tgtEl>
                                          <p:spTgt spid="21"/>
                                        </p:tgtEl>
                                        <p:attrNameLst>
                                          <p:attrName>r</p:attrName>
                                        </p:attrNameLst>
                                      </p:cBhvr>
                                    </p:animRot>
                                  </p:childTnLst>
                                </p:cTn>
                              </p:par>
                              <p:par>
                                <p:cTn id="32" presetID="2" presetClass="entr" presetSubtype="2" accel="4000" decel="94000" fill="hold" nodeType="withEffect">
                                  <p:stCondLst>
                                    <p:cond delay="4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1+#ppt_w/2"/>
                                          </p:val>
                                        </p:tav>
                                        <p:tav tm="100000">
                                          <p:val>
                                            <p:strVal val="#ppt_x"/>
                                          </p:val>
                                        </p:tav>
                                      </p:tavLst>
                                    </p:anim>
                                    <p:anim calcmode="lin" valueType="num">
                                      <p:cBhvr additive="base">
                                        <p:cTn id="35" dur="1000" fill="hold"/>
                                        <p:tgtEl>
                                          <p:spTgt spid="22"/>
                                        </p:tgtEl>
                                        <p:attrNameLst>
                                          <p:attrName>ppt_y</p:attrName>
                                        </p:attrNameLst>
                                      </p:cBhvr>
                                      <p:tavLst>
                                        <p:tav tm="0">
                                          <p:val>
                                            <p:strVal val="#ppt_y"/>
                                          </p:val>
                                        </p:tav>
                                        <p:tav tm="100000">
                                          <p:val>
                                            <p:strVal val="#ppt_y"/>
                                          </p:val>
                                        </p:tav>
                                      </p:tavLst>
                                    </p:anim>
                                  </p:childTnLst>
                                </p:cTn>
                              </p:par>
                              <p:par>
                                <p:cTn id="36" presetID="8" presetClass="emph" presetSubtype="0" accel="36000" decel="64000" fill="hold" nodeType="withEffect">
                                  <p:stCondLst>
                                    <p:cond delay="400"/>
                                  </p:stCondLst>
                                  <p:childTnLst>
                                    <p:animRot by="5400000">
                                      <p:cBhvr>
                                        <p:cTn id="37" dur="1000" fill="hold"/>
                                        <p:tgtEl>
                                          <p:spTgt spid="22"/>
                                        </p:tgtEl>
                                        <p:attrNameLst>
                                          <p:attrName>r</p:attrName>
                                        </p:attrNameLst>
                                      </p:cBhvr>
                                    </p:animRot>
                                  </p:childTnLst>
                                </p:cTn>
                              </p:par>
                              <p:par>
                                <p:cTn id="38" presetID="2" presetClass="entr" presetSubtype="2" accel="4000" decel="94000" fill="hold" nodeType="withEffect">
                                  <p:stCondLst>
                                    <p:cond delay="50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1000" fill="hold"/>
                                        <p:tgtEl>
                                          <p:spTgt spid="23"/>
                                        </p:tgtEl>
                                        <p:attrNameLst>
                                          <p:attrName>ppt_x</p:attrName>
                                        </p:attrNameLst>
                                      </p:cBhvr>
                                      <p:tavLst>
                                        <p:tav tm="0">
                                          <p:val>
                                            <p:strVal val="1+#ppt_w/2"/>
                                          </p:val>
                                        </p:tav>
                                        <p:tav tm="100000">
                                          <p:val>
                                            <p:strVal val="#ppt_x"/>
                                          </p:val>
                                        </p:tav>
                                      </p:tavLst>
                                    </p:anim>
                                    <p:anim calcmode="lin" valueType="num">
                                      <p:cBhvr additive="base">
                                        <p:cTn id="41" dur="1000" fill="hold"/>
                                        <p:tgtEl>
                                          <p:spTgt spid="23"/>
                                        </p:tgtEl>
                                        <p:attrNameLst>
                                          <p:attrName>ppt_y</p:attrName>
                                        </p:attrNameLst>
                                      </p:cBhvr>
                                      <p:tavLst>
                                        <p:tav tm="0">
                                          <p:val>
                                            <p:strVal val="#ppt_y"/>
                                          </p:val>
                                        </p:tav>
                                        <p:tav tm="100000">
                                          <p:val>
                                            <p:strVal val="#ppt_y"/>
                                          </p:val>
                                        </p:tav>
                                      </p:tavLst>
                                    </p:anim>
                                  </p:childTnLst>
                                </p:cTn>
                              </p:par>
                              <p:par>
                                <p:cTn id="42" presetID="8" presetClass="emph" presetSubtype="0" accel="36000" decel="64000" fill="hold" nodeType="withEffect">
                                  <p:stCondLst>
                                    <p:cond delay="500"/>
                                  </p:stCondLst>
                                  <p:childTnLst>
                                    <p:animRot by="5400000">
                                      <p:cBhvr>
                                        <p:cTn id="43" dur="1000" fill="hold"/>
                                        <p:tgtEl>
                                          <p:spTgt spid="23"/>
                                        </p:tgtEl>
                                        <p:attrNameLst>
                                          <p:attrName>r</p:attrName>
                                        </p:attrNameLst>
                                      </p:cBhvr>
                                    </p:animRot>
                                  </p:childTnLst>
                                </p:cTn>
                              </p:par>
                              <p:par>
                                <p:cTn id="44" presetID="2" presetClass="entr" presetSubtype="2" accel="4000" decel="94000" fill="hold" nodeType="withEffect">
                                  <p:stCondLst>
                                    <p:cond delay="60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1000" fill="hold"/>
                                        <p:tgtEl>
                                          <p:spTgt spid="24"/>
                                        </p:tgtEl>
                                        <p:attrNameLst>
                                          <p:attrName>ppt_x</p:attrName>
                                        </p:attrNameLst>
                                      </p:cBhvr>
                                      <p:tavLst>
                                        <p:tav tm="0">
                                          <p:val>
                                            <p:strVal val="1+#ppt_w/2"/>
                                          </p:val>
                                        </p:tav>
                                        <p:tav tm="100000">
                                          <p:val>
                                            <p:strVal val="#ppt_x"/>
                                          </p:val>
                                        </p:tav>
                                      </p:tavLst>
                                    </p:anim>
                                    <p:anim calcmode="lin" valueType="num">
                                      <p:cBhvr additive="base">
                                        <p:cTn id="47" dur="1000" fill="hold"/>
                                        <p:tgtEl>
                                          <p:spTgt spid="24"/>
                                        </p:tgtEl>
                                        <p:attrNameLst>
                                          <p:attrName>ppt_y</p:attrName>
                                        </p:attrNameLst>
                                      </p:cBhvr>
                                      <p:tavLst>
                                        <p:tav tm="0">
                                          <p:val>
                                            <p:strVal val="#ppt_y"/>
                                          </p:val>
                                        </p:tav>
                                        <p:tav tm="100000">
                                          <p:val>
                                            <p:strVal val="#ppt_y"/>
                                          </p:val>
                                        </p:tav>
                                      </p:tavLst>
                                    </p:anim>
                                  </p:childTnLst>
                                </p:cTn>
                              </p:par>
                              <p:par>
                                <p:cTn id="48" presetID="8" presetClass="emph" presetSubtype="0" accel="36000" decel="64000" fill="hold" nodeType="withEffect">
                                  <p:stCondLst>
                                    <p:cond delay="600"/>
                                  </p:stCondLst>
                                  <p:childTnLst>
                                    <p:animRot by="5400000">
                                      <p:cBhvr>
                                        <p:cTn id="49" dur="1000" fill="hold"/>
                                        <p:tgtEl>
                                          <p:spTgt spid="24"/>
                                        </p:tgtEl>
                                        <p:attrNameLst>
                                          <p:attrName>r</p:attrName>
                                        </p:attrNameLst>
                                      </p:cBhvr>
                                    </p:animRot>
                                  </p:childTnLst>
                                </p:cTn>
                              </p:par>
                              <p:par>
                                <p:cTn id="50" presetID="2" presetClass="entr" presetSubtype="2" accel="4000" decel="94000" fill="hold" nodeType="withEffect">
                                  <p:stCondLst>
                                    <p:cond delay="70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1000" fill="hold"/>
                                        <p:tgtEl>
                                          <p:spTgt spid="25"/>
                                        </p:tgtEl>
                                        <p:attrNameLst>
                                          <p:attrName>ppt_x</p:attrName>
                                        </p:attrNameLst>
                                      </p:cBhvr>
                                      <p:tavLst>
                                        <p:tav tm="0">
                                          <p:val>
                                            <p:strVal val="1+#ppt_w/2"/>
                                          </p:val>
                                        </p:tav>
                                        <p:tav tm="100000">
                                          <p:val>
                                            <p:strVal val="#ppt_x"/>
                                          </p:val>
                                        </p:tav>
                                      </p:tavLst>
                                    </p:anim>
                                    <p:anim calcmode="lin" valueType="num">
                                      <p:cBhvr additive="base">
                                        <p:cTn id="53" dur="1000" fill="hold"/>
                                        <p:tgtEl>
                                          <p:spTgt spid="25"/>
                                        </p:tgtEl>
                                        <p:attrNameLst>
                                          <p:attrName>ppt_y</p:attrName>
                                        </p:attrNameLst>
                                      </p:cBhvr>
                                      <p:tavLst>
                                        <p:tav tm="0">
                                          <p:val>
                                            <p:strVal val="#ppt_y"/>
                                          </p:val>
                                        </p:tav>
                                        <p:tav tm="100000">
                                          <p:val>
                                            <p:strVal val="#ppt_y"/>
                                          </p:val>
                                        </p:tav>
                                      </p:tavLst>
                                    </p:anim>
                                  </p:childTnLst>
                                </p:cTn>
                              </p:par>
                              <p:par>
                                <p:cTn id="54" presetID="8" presetClass="emph" presetSubtype="0" accel="36000" decel="64000" fill="hold" nodeType="withEffect">
                                  <p:stCondLst>
                                    <p:cond delay="700"/>
                                  </p:stCondLst>
                                  <p:childTnLst>
                                    <p:animRot by="5400000">
                                      <p:cBhvr>
                                        <p:cTn id="55" dur="1000" fill="hold"/>
                                        <p:tgtEl>
                                          <p:spTgt spid="25"/>
                                        </p:tgtEl>
                                        <p:attrNameLst>
                                          <p:attrName>r</p:attrName>
                                        </p:attrNameLst>
                                      </p:cBhvr>
                                    </p:animRot>
                                  </p:childTnLst>
                                </p:cTn>
                              </p:par>
                              <p:par>
                                <p:cTn id="56" presetID="2" presetClass="entr" presetSubtype="2" accel="4000" decel="94000" fill="hold" nodeType="withEffect">
                                  <p:stCondLst>
                                    <p:cond delay="80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1000" fill="hold"/>
                                        <p:tgtEl>
                                          <p:spTgt spid="26"/>
                                        </p:tgtEl>
                                        <p:attrNameLst>
                                          <p:attrName>ppt_x</p:attrName>
                                        </p:attrNameLst>
                                      </p:cBhvr>
                                      <p:tavLst>
                                        <p:tav tm="0">
                                          <p:val>
                                            <p:strVal val="1+#ppt_w/2"/>
                                          </p:val>
                                        </p:tav>
                                        <p:tav tm="100000">
                                          <p:val>
                                            <p:strVal val="#ppt_x"/>
                                          </p:val>
                                        </p:tav>
                                      </p:tavLst>
                                    </p:anim>
                                    <p:anim calcmode="lin" valueType="num">
                                      <p:cBhvr additive="base">
                                        <p:cTn id="59" dur="1000" fill="hold"/>
                                        <p:tgtEl>
                                          <p:spTgt spid="26"/>
                                        </p:tgtEl>
                                        <p:attrNameLst>
                                          <p:attrName>ppt_y</p:attrName>
                                        </p:attrNameLst>
                                      </p:cBhvr>
                                      <p:tavLst>
                                        <p:tav tm="0">
                                          <p:val>
                                            <p:strVal val="#ppt_y"/>
                                          </p:val>
                                        </p:tav>
                                        <p:tav tm="100000">
                                          <p:val>
                                            <p:strVal val="#ppt_y"/>
                                          </p:val>
                                        </p:tav>
                                      </p:tavLst>
                                    </p:anim>
                                  </p:childTnLst>
                                </p:cTn>
                              </p:par>
                              <p:par>
                                <p:cTn id="60" presetID="8" presetClass="emph" presetSubtype="0" accel="36000" decel="64000" fill="hold" nodeType="withEffect">
                                  <p:stCondLst>
                                    <p:cond delay="800"/>
                                  </p:stCondLst>
                                  <p:childTnLst>
                                    <p:animRot by="5400000">
                                      <p:cBhvr>
                                        <p:cTn id="61" dur="1000" fill="hold"/>
                                        <p:tgtEl>
                                          <p:spTgt spid="26"/>
                                        </p:tgtEl>
                                        <p:attrNameLst>
                                          <p:attrName>r</p:attrName>
                                        </p:attrNameLst>
                                      </p:cBhvr>
                                    </p:animRot>
                                  </p:childTnLst>
                                </p:cTn>
                              </p:par>
                              <p:par>
                                <p:cTn id="62" presetID="2" presetClass="entr" presetSubtype="2" accel="4000" decel="94000" fill="hold" nodeType="withEffect">
                                  <p:stCondLst>
                                    <p:cond delay="90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1000" fill="hold"/>
                                        <p:tgtEl>
                                          <p:spTgt spid="27"/>
                                        </p:tgtEl>
                                        <p:attrNameLst>
                                          <p:attrName>ppt_x</p:attrName>
                                        </p:attrNameLst>
                                      </p:cBhvr>
                                      <p:tavLst>
                                        <p:tav tm="0">
                                          <p:val>
                                            <p:strVal val="1+#ppt_w/2"/>
                                          </p:val>
                                        </p:tav>
                                        <p:tav tm="100000">
                                          <p:val>
                                            <p:strVal val="#ppt_x"/>
                                          </p:val>
                                        </p:tav>
                                      </p:tavLst>
                                    </p:anim>
                                    <p:anim calcmode="lin" valueType="num">
                                      <p:cBhvr additive="base">
                                        <p:cTn id="65" dur="1000" fill="hold"/>
                                        <p:tgtEl>
                                          <p:spTgt spid="27"/>
                                        </p:tgtEl>
                                        <p:attrNameLst>
                                          <p:attrName>ppt_y</p:attrName>
                                        </p:attrNameLst>
                                      </p:cBhvr>
                                      <p:tavLst>
                                        <p:tav tm="0">
                                          <p:val>
                                            <p:strVal val="#ppt_y"/>
                                          </p:val>
                                        </p:tav>
                                        <p:tav tm="100000">
                                          <p:val>
                                            <p:strVal val="#ppt_y"/>
                                          </p:val>
                                        </p:tav>
                                      </p:tavLst>
                                    </p:anim>
                                  </p:childTnLst>
                                </p:cTn>
                              </p:par>
                              <p:par>
                                <p:cTn id="66" presetID="8" presetClass="emph" presetSubtype="0" accel="36000" decel="64000" fill="hold" nodeType="withEffect">
                                  <p:stCondLst>
                                    <p:cond delay="900"/>
                                  </p:stCondLst>
                                  <p:childTnLst>
                                    <p:animRot by="5400000">
                                      <p:cBhvr>
                                        <p:cTn id="67" dur="1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493617">
            <a:off x="12415776" y="4045426"/>
            <a:ext cx="325646" cy="226746"/>
          </a:xfrm>
          <a:prstGeom prst="rect">
            <a:avLst/>
          </a:prstGeom>
        </p:spPr>
      </p:pic>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493617">
            <a:off x="11140570" y="2446262"/>
            <a:ext cx="989109" cy="374574"/>
          </a:xfrm>
          <a:prstGeom prst="rect">
            <a:avLst/>
          </a:prstGeom>
        </p:spPr>
      </p:pic>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493617">
            <a:off x="10466807" y="2202162"/>
            <a:ext cx="351161" cy="245813"/>
          </a:xfrm>
          <a:prstGeom prst="rect">
            <a:avLst/>
          </a:prstGeom>
        </p:spPr>
      </p:pic>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2493617">
            <a:off x="10512449" y="3247031"/>
            <a:ext cx="175581" cy="198992"/>
          </a:xfrm>
          <a:prstGeom prst="rect">
            <a:avLst/>
          </a:prstGeom>
        </p:spPr>
      </p:pic>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2493617">
            <a:off x="11097831" y="3590140"/>
            <a:ext cx="643796" cy="280929"/>
          </a:xfrm>
          <a:prstGeom prst="rect">
            <a:avLst/>
          </a:prstGeom>
        </p:spPr>
      </p:pic>
      <p:pic>
        <p:nvPicPr>
          <p:cNvPr id="23" name="Picture 2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493617">
            <a:off x="12257411" y="5053597"/>
            <a:ext cx="310192" cy="333603"/>
          </a:xfrm>
          <a:prstGeom prst="rect">
            <a:avLst/>
          </a:prstGeom>
        </p:spPr>
      </p:pic>
      <p:pic>
        <p:nvPicPr>
          <p:cNvPr id="24" name="Picture 2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74352">
            <a:off x="11616829" y="1767680"/>
            <a:ext cx="834412" cy="613538"/>
          </a:xfrm>
          <a:prstGeom prst="rect">
            <a:avLst/>
          </a:prstGeom>
        </p:spPr>
      </p:pic>
      <p:pic>
        <p:nvPicPr>
          <p:cNvPr id="25" name="Picture 2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2493617">
            <a:off x="6367135" y="2330065"/>
            <a:ext cx="1363677" cy="1691428"/>
          </a:xfrm>
          <a:prstGeom prst="rect">
            <a:avLst/>
          </a:prstGeom>
        </p:spPr>
      </p:pic>
      <p:pic>
        <p:nvPicPr>
          <p:cNvPr id="26" name="Picture 25"/>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2493617">
            <a:off x="7743084" y="5486063"/>
            <a:ext cx="345308" cy="368719"/>
          </a:xfrm>
          <a:prstGeom prst="rect">
            <a:avLst/>
          </a:prstGeom>
        </p:spPr>
      </p:pic>
      <p:pic>
        <p:nvPicPr>
          <p:cNvPr id="27" name="Picture 2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2493617">
            <a:off x="8519536" y="4171320"/>
            <a:ext cx="2984873" cy="2194759"/>
          </a:xfrm>
          <a:prstGeom prst="rect">
            <a:avLst/>
          </a:prstGeom>
        </p:spPr>
      </p:pic>
      <p:sp>
        <p:nvSpPr>
          <p:cNvPr id="15" name="Text Placeholder 11"/>
          <p:cNvSpPr>
            <a:spLocks noGrp="1"/>
          </p:cNvSpPr>
          <p:nvPr>
            <p:ph type="body" sz="quarter" idx="16"/>
          </p:nvPr>
        </p:nvSpPr>
        <p:spPr>
          <a:xfrm>
            <a:off x="747713" y="5499100"/>
            <a:ext cx="5276850" cy="3357563"/>
          </a:xfrm>
          <a:prstGeom prst="rect">
            <a:avLst/>
          </a:prstGeom>
          <a:solidFill>
            <a:schemeClr val="tx1"/>
          </a:solidFill>
        </p:spPr>
        <p:txBody>
          <a:bodyPr/>
          <a:lstStyle>
            <a:lvl1pPr marL="0" indent="0">
              <a:buNone/>
              <a:defRPr/>
            </a:lvl1pPr>
          </a:lstStyle>
          <a:p>
            <a:pPr lvl="0"/>
            <a:endParaRPr lang="en-US" dirty="0"/>
          </a:p>
        </p:txBody>
      </p:sp>
      <p:sp>
        <p:nvSpPr>
          <p:cNvPr id="16" name="Text Placeholder 23"/>
          <p:cNvSpPr>
            <a:spLocks noGrp="1"/>
          </p:cNvSpPr>
          <p:nvPr>
            <p:ph type="body" sz="quarter" idx="11" hasCustomPrompt="1"/>
          </p:nvPr>
        </p:nvSpPr>
        <p:spPr>
          <a:xfrm>
            <a:off x="909210" y="5690800"/>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1</a:t>
            </a:r>
          </a:p>
        </p:txBody>
      </p:sp>
      <p:sp>
        <p:nvSpPr>
          <p:cNvPr id="28" name="Text Placeholder 23"/>
          <p:cNvSpPr>
            <a:spLocks noGrp="1"/>
          </p:cNvSpPr>
          <p:nvPr>
            <p:ph type="body" sz="quarter" idx="12" hasCustomPrompt="1"/>
          </p:nvPr>
        </p:nvSpPr>
        <p:spPr>
          <a:xfrm>
            <a:off x="921244" y="6225387"/>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2</a:t>
            </a:r>
          </a:p>
        </p:txBody>
      </p:sp>
      <p:sp>
        <p:nvSpPr>
          <p:cNvPr id="29" name="Text Placeholder 23"/>
          <p:cNvSpPr>
            <a:spLocks noGrp="1"/>
          </p:cNvSpPr>
          <p:nvPr>
            <p:ph type="body" sz="quarter" idx="13" hasCustomPrompt="1"/>
          </p:nvPr>
        </p:nvSpPr>
        <p:spPr>
          <a:xfrm>
            <a:off x="921244" y="6759974"/>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3</a:t>
            </a:r>
          </a:p>
        </p:txBody>
      </p:sp>
      <p:sp>
        <p:nvSpPr>
          <p:cNvPr id="30" name="Text Placeholder 23"/>
          <p:cNvSpPr>
            <a:spLocks noGrp="1"/>
          </p:cNvSpPr>
          <p:nvPr>
            <p:ph type="body" sz="quarter" idx="14" hasCustomPrompt="1"/>
          </p:nvPr>
        </p:nvSpPr>
        <p:spPr>
          <a:xfrm>
            <a:off x="921244" y="7586861"/>
            <a:ext cx="4924385" cy="1269801"/>
          </a:xfrm>
          <a:prstGeom prst="rect">
            <a:avLst/>
          </a:prstGeom>
        </p:spPr>
        <p:txBody>
          <a:bodyPr>
            <a:noAutofit/>
          </a:bodyPr>
          <a:lstStyle>
            <a:lvl1pPr marL="0" indent="0">
              <a:lnSpc>
                <a:spcPct val="70000"/>
              </a:lnSpc>
              <a:buNone/>
              <a:defRPr sz="220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125115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 decel="94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8" presetClass="emph" presetSubtype="0" accel="36000" decel="64000" fill="hold" nodeType="withEffect">
                                  <p:stCondLst>
                                    <p:cond delay="0"/>
                                  </p:stCondLst>
                                  <p:childTnLst>
                                    <p:animRot by="5400000">
                                      <p:cBhvr>
                                        <p:cTn id="10" dur="1000" fill="hold"/>
                                        <p:tgtEl>
                                          <p:spTgt spid="18"/>
                                        </p:tgtEl>
                                        <p:attrNameLst>
                                          <p:attrName>r</p:attrName>
                                        </p:attrNameLst>
                                      </p:cBhvr>
                                    </p:animRot>
                                  </p:childTnLst>
                                </p:cTn>
                              </p:par>
                              <p:par>
                                <p:cTn id="11" presetID="2" presetClass="entr" presetSubtype="2" accel="4000" decel="94000" fill="hold" nodeType="withEffect">
                                  <p:stCondLst>
                                    <p:cond delay="10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1+#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par>
                                <p:cTn id="15" presetID="8" presetClass="emph" presetSubtype="0" accel="36000" decel="64000" fill="hold" nodeType="withEffect">
                                  <p:stCondLst>
                                    <p:cond delay="100"/>
                                  </p:stCondLst>
                                  <p:childTnLst>
                                    <p:animRot by="5400000">
                                      <p:cBhvr>
                                        <p:cTn id="16" dur="1000" fill="hold"/>
                                        <p:tgtEl>
                                          <p:spTgt spid="19"/>
                                        </p:tgtEl>
                                        <p:attrNameLst>
                                          <p:attrName>r</p:attrName>
                                        </p:attrNameLst>
                                      </p:cBhvr>
                                    </p:animRot>
                                  </p:childTnLst>
                                </p:cTn>
                              </p:par>
                              <p:par>
                                <p:cTn id="17" presetID="2" presetClass="entr" presetSubtype="2" accel="4000" decel="94000" fill="hold" nodeType="withEffect">
                                  <p:stCondLst>
                                    <p:cond delay="2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1+#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par>
                                <p:cTn id="21" presetID="8" presetClass="emph" presetSubtype="0" accel="36000" decel="64000" fill="hold" nodeType="withEffect">
                                  <p:stCondLst>
                                    <p:cond delay="200"/>
                                  </p:stCondLst>
                                  <p:childTnLst>
                                    <p:animRot by="5400000">
                                      <p:cBhvr>
                                        <p:cTn id="22" dur="1000" fill="hold"/>
                                        <p:tgtEl>
                                          <p:spTgt spid="20"/>
                                        </p:tgtEl>
                                        <p:attrNameLst>
                                          <p:attrName>r</p:attrName>
                                        </p:attrNameLst>
                                      </p:cBhvr>
                                    </p:animRot>
                                  </p:childTnLst>
                                </p:cTn>
                              </p:par>
                              <p:par>
                                <p:cTn id="23" presetID="2" presetClass="entr" presetSubtype="2" accel="4000" decel="94000" fill="hold" nodeType="withEffect">
                                  <p:stCondLst>
                                    <p:cond delay="3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000" fill="hold"/>
                                        <p:tgtEl>
                                          <p:spTgt spid="21"/>
                                        </p:tgtEl>
                                        <p:attrNameLst>
                                          <p:attrName>ppt_x</p:attrName>
                                        </p:attrNameLst>
                                      </p:cBhvr>
                                      <p:tavLst>
                                        <p:tav tm="0">
                                          <p:val>
                                            <p:strVal val="1+#ppt_w/2"/>
                                          </p:val>
                                        </p:tav>
                                        <p:tav tm="100000">
                                          <p:val>
                                            <p:strVal val="#ppt_x"/>
                                          </p:val>
                                        </p:tav>
                                      </p:tavLst>
                                    </p:anim>
                                    <p:anim calcmode="lin" valueType="num">
                                      <p:cBhvr additive="base">
                                        <p:cTn id="26" dur="10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accel="36000" decel="64000" fill="hold" nodeType="withEffect">
                                  <p:stCondLst>
                                    <p:cond delay="300"/>
                                  </p:stCondLst>
                                  <p:childTnLst>
                                    <p:animRot by="5400000">
                                      <p:cBhvr>
                                        <p:cTn id="28" dur="1000" fill="hold"/>
                                        <p:tgtEl>
                                          <p:spTgt spid="21"/>
                                        </p:tgtEl>
                                        <p:attrNameLst>
                                          <p:attrName>r</p:attrName>
                                        </p:attrNameLst>
                                      </p:cBhvr>
                                    </p:animRot>
                                  </p:childTnLst>
                                </p:cTn>
                              </p:par>
                              <p:par>
                                <p:cTn id="29" presetID="2" presetClass="entr" presetSubtype="2" accel="4000" decel="94000" fill="hold" nodeType="withEffect">
                                  <p:stCondLst>
                                    <p:cond delay="4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1+#ppt_w/2"/>
                                          </p:val>
                                        </p:tav>
                                        <p:tav tm="100000">
                                          <p:val>
                                            <p:strVal val="#ppt_x"/>
                                          </p:val>
                                        </p:tav>
                                      </p:tavLst>
                                    </p:anim>
                                    <p:anim calcmode="lin" valueType="num">
                                      <p:cBhvr additive="base">
                                        <p:cTn id="32" dur="1000" fill="hold"/>
                                        <p:tgtEl>
                                          <p:spTgt spid="22"/>
                                        </p:tgtEl>
                                        <p:attrNameLst>
                                          <p:attrName>ppt_y</p:attrName>
                                        </p:attrNameLst>
                                      </p:cBhvr>
                                      <p:tavLst>
                                        <p:tav tm="0">
                                          <p:val>
                                            <p:strVal val="#ppt_y"/>
                                          </p:val>
                                        </p:tav>
                                        <p:tav tm="100000">
                                          <p:val>
                                            <p:strVal val="#ppt_y"/>
                                          </p:val>
                                        </p:tav>
                                      </p:tavLst>
                                    </p:anim>
                                  </p:childTnLst>
                                </p:cTn>
                              </p:par>
                              <p:par>
                                <p:cTn id="33" presetID="8" presetClass="emph" presetSubtype="0" accel="36000" decel="64000" fill="hold" nodeType="withEffect">
                                  <p:stCondLst>
                                    <p:cond delay="400"/>
                                  </p:stCondLst>
                                  <p:childTnLst>
                                    <p:animRot by="5400000">
                                      <p:cBhvr>
                                        <p:cTn id="34" dur="1000" fill="hold"/>
                                        <p:tgtEl>
                                          <p:spTgt spid="22"/>
                                        </p:tgtEl>
                                        <p:attrNameLst>
                                          <p:attrName>r</p:attrName>
                                        </p:attrNameLst>
                                      </p:cBhvr>
                                    </p:animRot>
                                  </p:childTnLst>
                                </p:cTn>
                              </p:par>
                              <p:par>
                                <p:cTn id="35" presetID="2" presetClass="entr" presetSubtype="2" accel="4000" decel="94000" fill="hold" nodeType="withEffect">
                                  <p:stCondLst>
                                    <p:cond delay="50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1+#ppt_w/2"/>
                                          </p:val>
                                        </p:tav>
                                        <p:tav tm="100000">
                                          <p:val>
                                            <p:strVal val="#ppt_x"/>
                                          </p:val>
                                        </p:tav>
                                      </p:tavLst>
                                    </p:anim>
                                    <p:anim calcmode="lin" valueType="num">
                                      <p:cBhvr additive="base">
                                        <p:cTn id="38" dur="1000" fill="hold"/>
                                        <p:tgtEl>
                                          <p:spTgt spid="23"/>
                                        </p:tgtEl>
                                        <p:attrNameLst>
                                          <p:attrName>ppt_y</p:attrName>
                                        </p:attrNameLst>
                                      </p:cBhvr>
                                      <p:tavLst>
                                        <p:tav tm="0">
                                          <p:val>
                                            <p:strVal val="#ppt_y"/>
                                          </p:val>
                                        </p:tav>
                                        <p:tav tm="100000">
                                          <p:val>
                                            <p:strVal val="#ppt_y"/>
                                          </p:val>
                                        </p:tav>
                                      </p:tavLst>
                                    </p:anim>
                                  </p:childTnLst>
                                </p:cTn>
                              </p:par>
                              <p:par>
                                <p:cTn id="39" presetID="8" presetClass="emph" presetSubtype="0" accel="36000" decel="64000" fill="hold" nodeType="withEffect">
                                  <p:stCondLst>
                                    <p:cond delay="500"/>
                                  </p:stCondLst>
                                  <p:childTnLst>
                                    <p:animRot by="5400000">
                                      <p:cBhvr>
                                        <p:cTn id="40" dur="1000" fill="hold"/>
                                        <p:tgtEl>
                                          <p:spTgt spid="23"/>
                                        </p:tgtEl>
                                        <p:attrNameLst>
                                          <p:attrName>r</p:attrName>
                                        </p:attrNameLst>
                                      </p:cBhvr>
                                    </p:animRot>
                                  </p:childTnLst>
                                </p:cTn>
                              </p:par>
                              <p:par>
                                <p:cTn id="41" presetID="2" presetClass="entr" presetSubtype="2" accel="4000" decel="94000" fill="hold" nodeType="withEffect">
                                  <p:stCondLst>
                                    <p:cond delay="60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1000" fill="hold"/>
                                        <p:tgtEl>
                                          <p:spTgt spid="24"/>
                                        </p:tgtEl>
                                        <p:attrNameLst>
                                          <p:attrName>ppt_x</p:attrName>
                                        </p:attrNameLst>
                                      </p:cBhvr>
                                      <p:tavLst>
                                        <p:tav tm="0">
                                          <p:val>
                                            <p:strVal val="1+#ppt_w/2"/>
                                          </p:val>
                                        </p:tav>
                                        <p:tav tm="100000">
                                          <p:val>
                                            <p:strVal val="#ppt_x"/>
                                          </p:val>
                                        </p:tav>
                                      </p:tavLst>
                                    </p:anim>
                                    <p:anim calcmode="lin" valueType="num">
                                      <p:cBhvr additive="base">
                                        <p:cTn id="44" dur="1000" fill="hold"/>
                                        <p:tgtEl>
                                          <p:spTgt spid="24"/>
                                        </p:tgtEl>
                                        <p:attrNameLst>
                                          <p:attrName>ppt_y</p:attrName>
                                        </p:attrNameLst>
                                      </p:cBhvr>
                                      <p:tavLst>
                                        <p:tav tm="0">
                                          <p:val>
                                            <p:strVal val="#ppt_y"/>
                                          </p:val>
                                        </p:tav>
                                        <p:tav tm="100000">
                                          <p:val>
                                            <p:strVal val="#ppt_y"/>
                                          </p:val>
                                        </p:tav>
                                      </p:tavLst>
                                    </p:anim>
                                  </p:childTnLst>
                                </p:cTn>
                              </p:par>
                              <p:par>
                                <p:cTn id="45" presetID="8" presetClass="emph" presetSubtype="0" accel="36000" decel="64000" fill="hold" nodeType="withEffect">
                                  <p:stCondLst>
                                    <p:cond delay="600"/>
                                  </p:stCondLst>
                                  <p:childTnLst>
                                    <p:animRot by="5400000">
                                      <p:cBhvr>
                                        <p:cTn id="46" dur="1000" fill="hold"/>
                                        <p:tgtEl>
                                          <p:spTgt spid="24"/>
                                        </p:tgtEl>
                                        <p:attrNameLst>
                                          <p:attrName>r</p:attrName>
                                        </p:attrNameLst>
                                      </p:cBhvr>
                                    </p:animRot>
                                  </p:childTnLst>
                                </p:cTn>
                              </p:par>
                              <p:par>
                                <p:cTn id="47" presetID="2" presetClass="entr" presetSubtype="2" accel="4000" decel="94000" fill="hold" nodeType="withEffect">
                                  <p:stCondLst>
                                    <p:cond delay="70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1000" fill="hold"/>
                                        <p:tgtEl>
                                          <p:spTgt spid="25"/>
                                        </p:tgtEl>
                                        <p:attrNameLst>
                                          <p:attrName>ppt_x</p:attrName>
                                        </p:attrNameLst>
                                      </p:cBhvr>
                                      <p:tavLst>
                                        <p:tav tm="0">
                                          <p:val>
                                            <p:strVal val="1+#ppt_w/2"/>
                                          </p:val>
                                        </p:tav>
                                        <p:tav tm="100000">
                                          <p:val>
                                            <p:strVal val="#ppt_x"/>
                                          </p:val>
                                        </p:tav>
                                      </p:tavLst>
                                    </p:anim>
                                    <p:anim calcmode="lin" valueType="num">
                                      <p:cBhvr additive="base">
                                        <p:cTn id="50" dur="1000" fill="hold"/>
                                        <p:tgtEl>
                                          <p:spTgt spid="25"/>
                                        </p:tgtEl>
                                        <p:attrNameLst>
                                          <p:attrName>ppt_y</p:attrName>
                                        </p:attrNameLst>
                                      </p:cBhvr>
                                      <p:tavLst>
                                        <p:tav tm="0">
                                          <p:val>
                                            <p:strVal val="#ppt_y"/>
                                          </p:val>
                                        </p:tav>
                                        <p:tav tm="100000">
                                          <p:val>
                                            <p:strVal val="#ppt_y"/>
                                          </p:val>
                                        </p:tav>
                                      </p:tavLst>
                                    </p:anim>
                                  </p:childTnLst>
                                </p:cTn>
                              </p:par>
                              <p:par>
                                <p:cTn id="51" presetID="8" presetClass="emph" presetSubtype="0" accel="36000" decel="64000" fill="hold" nodeType="withEffect">
                                  <p:stCondLst>
                                    <p:cond delay="700"/>
                                  </p:stCondLst>
                                  <p:childTnLst>
                                    <p:animRot by="5400000">
                                      <p:cBhvr>
                                        <p:cTn id="52" dur="1000" fill="hold"/>
                                        <p:tgtEl>
                                          <p:spTgt spid="25"/>
                                        </p:tgtEl>
                                        <p:attrNameLst>
                                          <p:attrName>r</p:attrName>
                                        </p:attrNameLst>
                                      </p:cBhvr>
                                    </p:animRot>
                                  </p:childTnLst>
                                </p:cTn>
                              </p:par>
                              <p:par>
                                <p:cTn id="53" presetID="2" presetClass="entr" presetSubtype="2" accel="4000" decel="94000" fill="hold" nodeType="withEffect">
                                  <p:stCondLst>
                                    <p:cond delay="80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000" fill="hold"/>
                                        <p:tgtEl>
                                          <p:spTgt spid="26"/>
                                        </p:tgtEl>
                                        <p:attrNameLst>
                                          <p:attrName>ppt_x</p:attrName>
                                        </p:attrNameLst>
                                      </p:cBhvr>
                                      <p:tavLst>
                                        <p:tav tm="0">
                                          <p:val>
                                            <p:strVal val="1+#ppt_w/2"/>
                                          </p:val>
                                        </p:tav>
                                        <p:tav tm="100000">
                                          <p:val>
                                            <p:strVal val="#ppt_x"/>
                                          </p:val>
                                        </p:tav>
                                      </p:tavLst>
                                    </p:anim>
                                    <p:anim calcmode="lin" valueType="num">
                                      <p:cBhvr additive="base">
                                        <p:cTn id="56" dur="1000" fill="hold"/>
                                        <p:tgtEl>
                                          <p:spTgt spid="26"/>
                                        </p:tgtEl>
                                        <p:attrNameLst>
                                          <p:attrName>ppt_y</p:attrName>
                                        </p:attrNameLst>
                                      </p:cBhvr>
                                      <p:tavLst>
                                        <p:tav tm="0">
                                          <p:val>
                                            <p:strVal val="#ppt_y"/>
                                          </p:val>
                                        </p:tav>
                                        <p:tav tm="100000">
                                          <p:val>
                                            <p:strVal val="#ppt_y"/>
                                          </p:val>
                                        </p:tav>
                                      </p:tavLst>
                                    </p:anim>
                                  </p:childTnLst>
                                </p:cTn>
                              </p:par>
                              <p:par>
                                <p:cTn id="57" presetID="8" presetClass="emph" presetSubtype="0" accel="36000" decel="64000" fill="hold" nodeType="withEffect">
                                  <p:stCondLst>
                                    <p:cond delay="800"/>
                                  </p:stCondLst>
                                  <p:childTnLst>
                                    <p:animRot by="5400000">
                                      <p:cBhvr>
                                        <p:cTn id="58" dur="1000" fill="hold"/>
                                        <p:tgtEl>
                                          <p:spTgt spid="26"/>
                                        </p:tgtEl>
                                        <p:attrNameLst>
                                          <p:attrName>r</p:attrName>
                                        </p:attrNameLst>
                                      </p:cBhvr>
                                    </p:animRot>
                                  </p:childTnLst>
                                </p:cTn>
                              </p:par>
                              <p:par>
                                <p:cTn id="59" presetID="2" presetClass="entr" presetSubtype="2" accel="4000" decel="94000" fill="hold" nodeType="withEffect">
                                  <p:stCondLst>
                                    <p:cond delay="90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1000" fill="hold"/>
                                        <p:tgtEl>
                                          <p:spTgt spid="27"/>
                                        </p:tgtEl>
                                        <p:attrNameLst>
                                          <p:attrName>ppt_x</p:attrName>
                                        </p:attrNameLst>
                                      </p:cBhvr>
                                      <p:tavLst>
                                        <p:tav tm="0">
                                          <p:val>
                                            <p:strVal val="1+#ppt_w/2"/>
                                          </p:val>
                                        </p:tav>
                                        <p:tav tm="100000">
                                          <p:val>
                                            <p:strVal val="#ppt_x"/>
                                          </p:val>
                                        </p:tav>
                                      </p:tavLst>
                                    </p:anim>
                                    <p:anim calcmode="lin" valueType="num">
                                      <p:cBhvr additive="base">
                                        <p:cTn id="62" dur="1000" fill="hold"/>
                                        <p:tgtEl>
                                          <p:spTgt spid="27"/>
                                        </p:tgtEl>
                                        <p:attrNameLst>
                                          <p:attrName>ppt_y</p:attrName>
                                        </p:attrNameLst>
                                      </p:cBhvr>
                                      <p:tavLst>
                                        <p:tav tm="0">
                                          <p:val>
                                            <p:strVal val="#ppt_y"/>
                                          </p:val>
                                        </p:tav>
                                        <p:tav tm="100000">
                                          <p:val>
                                            <p:strVal val="#ppt_y"/>
                                          </p:val>
                                        </p:tav>
                                      </p:tavLst>
                                    </p:anim>
                                  </p:childTnLst>
                                </p:cTn>
                              </p:par>
                              <p:par>
                                <p:cTn id="63" presetID="8" presetClass="emph" presetSubtype="0" accel="36000" decel="64000" fill="hold" nodeType="withEffect">
                                  <p:stCondLst>
                                    <p:cond delay="900"/>
                                  </p:stCondLst>
                                  <p:childTnLst>
                                    <p:animRot by="5400000">
                                      <p:cBhvr>
                                        <p:cTn id="64" dur="1000" fill="hold"/>
                                        <p:tgtEl>
                                          <p:spTgt spid="27"/>
                                        </p:tgtEl>
                                        <p:attrNameLst>
                                          <p:attrName>r</p:attrName>
                                        </p:attrNameLst>
                                      </p:cBhvr>
                                    </p:animRot>
                                  </p:childTnLst>
                                </p:cTn>
                              </p:par>
                              <p:par>
                                <p:cTn id="65" presetID="22" presetClass="entr" presetSubtype="1" fill="hold" grpId="0" nodeType="withEffect">
                                  <p:stCondLst>
                                    <p:cond delay="0"/>
                                  </p:stCondLst>
                                  <p:childTnLst>
                                    <p:set>
                                      <p:cBhvr>
                                        <p:cTn id="66" dur="1" fill="hold">
                                          <p:stCondLst>
                                            <p:cond delay="0"/>
                                          </p:stCondLst>
                                        </p:cTn>
                                        <p:tgtEl>
                                          <p:spTgt spid="15">
                                            <p:bg/>
                                          </p:spTgt>
                                        </p:tgtEl>
                                        <p:attrNameLst>
                                          <p:attrName>style.visibility</p:attrName>
                                        </p:attrNameLst>
                                      </p:cBhvr>
                                      <p:to>
                                        <p:strVal val="visible"/>
                                      </p:to>
                                    </p:set>
                                    <p:animEffect transition="in" filter="wipe(up)">
                                      <p:cBhvr>
                                        <p:cTn id="67" dur="500"/>
                                        <p:tgtEl>
                                          <p:spTgt spid="15">
                                            <p:bg/>
                                          </p:spTgt>
                                        </p:tgtEl>
                                      </p:cBhvr>
                                    </p:animEffect>
                                  </p:childTnLst>
                                </p:cTn>
                              </p:par>
                              <p:par>
                                <p:cTn id="68" presetID="22" presetClass="entr" presetSubtype="1" fill="hold" grpId="0" nodeType="withEffect" nodePh="1">
                                  <p:stCondLst>
                                    <p:cond delay="0"/>
                                  </p:stCondLst>
                                  <p:endCondLst>
                                    <p:cond evt="begin" delay="0">
                                      <p:tn val="68"/>
                                    </p:cond>
                                  </p:endCondLst>
                                  <p:childTnLst>
                                    <p:set>
                                      <p:cBhvr>
                                        <p:cTn id="69" dur="1" fill="hold">
                                          <p:stCondLst>
                                            <p:cond delay="0"/>
                                          </p:stCondLst>
                                        </p:cTn>
                                        <p:tgtEl>
                                          <p:spTgt spid="15">
                                            <p:txEl>
                                              <p:pRg st="0" end="0"/>
                                            </p:txEl>
                                          </p:spTgt>
                                        </p:tgtEl>
                                        <p:attrNameLst>
                                          <p:attrName>style.visibility</p:attrName>
                                        </p:attrNameLst>
                                      </p:cBhvr>
                                      <p:to>
                                        <p:strVal val="visible"/>
                                      </p:to>
                                    </p:set>
                                    <p:animEffect transition="in" filter="wipe(up)">
                                      <p:cBhvr>
                                        <p:cTn id="70" dur="500"/>
                                        <p:tgtEl>
                                          <p:spTgt spid="15">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
                                            <p:txEl>
                                              <p:pRg st="0" end="0"/>
                                            </p:txEl>
                                          </p:spTgt>
                                        </p:tgtEl>
                                        <p:attrNameLst>
                                          <p:attrName>style.visibility</p:attrName>
                                        </p:attrNameLst>
                                      </p:cBhvr>
                                      <p:to>
                                        <p:strVal val="visible"/>
                                      </p:to>
                                    </p:set>
                                    <p:animEffect transition="in" filter="fade">
                                      <p:cBhvr>
                                        <p:cTn id="73" dur="500"/>
                                        <p:tgtEl>
                                          <p:spTgt spid="16">
                                            <p:txEl>
                                              <p:pRg st="0" end="0"/>
                                            </p:txEl>
                                          </p:spTgt>
                                        </p:tgtEl>
                                      </p:cBhvr>
                                    </p:animEffect>
                                  </p:childTnLst>
                                </p:cTn>
                              </p:par>
                              <p:par>
                                <p:cTn id="74" presetID="10" presetClass="entr" presetSubtype="0" fill="hold" grpId="0" nodeType="withEffect">
                                  <p:stCondLst>
                                    <p:cond delay="100"/>
                                  </p:stCondLst>
                                  <p:childTnLst>
                                    <p:set>
                                      <p:cBhvr>
                                        <p:cTn id="75" dur="1" fill="hold">
                                          <p:stCondLst>
                                            <p:cond delay="0"/>
                                          </p:stCondLst>
                                        </p:cTn>
                                        <p:tgtEl>
                                          <p:spTgt spid="28">
                                            <p:txEl>
                                              <p:pRg st="0" end="0"/>
                                            </p:txEl>
                                          </p:spTgt>
                                        </p:tgtEl>
                                        <p:attrNameLst>
                                          <p:attrName>style.visibility</p:attrName>
                                        </p:attrNameLst>
                                      </p:cBhvr>
                                      <p:to>
                                        <p:strVal val="visible"/>
                                      </p:to>
                                    </p:set>
                                    <p:animEffect transition="in" filter="fade">
                                      <p:cBhvr>
                                        <p:cTn id="76" dur="500"/>
                                        <p:tgtEl>
                                          <p:spTgt spid="28">
                                            <p:txEl>
                                              <p:pRg st="0" end="0"/>
                                            </p:txEl>
                                          </p:spTgt>
                                        </p:tgtEl>
                                      </p:cBhvr>
                                    </p:animEffect>
                                  </p:childTnLst>
                                </p:cTn>
                              </p:par>
                              <p:par>
                                <p:cTn id="77" presetID="10" presetClass="entr" presetSubtype="0" fill="hold" grpId="0" nodeType="withEffect">
                                  <p:stCondLst>
                                    <p:cond delay="200"/>
                                  </p:stCondLst>
                                  <p:childTnLst>
                                    <p:set>
                                      <p:cBhvr>
                                        <p:cTn id="78" dur="1" fill="hold">
                                          <p:stCondLst>
                                            <p:cond delay="0"/>
                                          </p:stCondLst>
                                        </p:cTn>
                                        <p:tgtEl>
                                          <p:spTgt spid="29">
                                            <p:txEl>
                                              <p:pRg st="0" end="0"/>
                                            </p:txEl>
                                          </p:spTgt>
                                        </p:tgtEl>
                                        <p:attrNameLst>
                                          <p:attrName>style.visibility</p:attrName>
                                        </p:attrNameLst>
                                      </p:cBhvr>
                                      <p:to>
                                        <p:strVal val="visible"/>
                                      </p:to>
                                    </p:set>
                                    <p:animEffect transition="in" filter="fade">
                                      <p:cBhvr>
                                        <p:cTn id="79" dur="500"/>
                                        <p:tgtEl>
                                          <p:spTgt spid="29">
                                            <p:txEl>
                                              <p:pRg st="0" end="0"/>
                                            </p:txEl>
                                          </p:spTgt>
                                        </p:tgtEl>
                                      </p:cBhvr>
                                    </p:animEffect>
                                  </p:childTnLst>
                                </p:cTn>
                              </p:par>
                              <p:par>
                                <p:cTn id="80" presetID="10" presetClass="entr" presetSubtype="0" fill="hold" grpId="0" nodeType="withEffect">
                                  <p:stCondLst>
                                    <p:cond delay="200"/>
                                  </p:stCondLst>
                                  <p:childTnLst>
                                    <p:set>
                                      <p:cBhvr>
                                        <p:cTn id="81" dur="1" fill="hold">
                                          <p:stCondLst>
                                            <p:cond delay="0"/>
                                          </p:stCondLst>
                                        </p:cTn>
                                        <p:tgtEl>
                                          <p:spTgt spid="30">
                                            <p:txEl>
                                              <p:pRg st="0" end="0"/>
                                            </p:txEl>
                                          </p:spTgt>
                                        </p:tgtEl>
                                        <p:attrNameLst>
                                          <p:attrName>style.visibility</p:attrName>
                                        </p:attrNameLst>
                                      </p:cBhvr>
                                      <p:to>
                                        <p:strVal val="visible"/>
                                      </p:to>
                                    </p:set>
                                    <p:animEffect transition="in" filter="fade">
                                      <p:cBhvr>
                                        <p:cTn id="82" dur="500"/>
                                        <p:tgtEl>
                                          <p:spTgt spid="30">
                                            <p:txEl>
                                              <p:pRg st="0" end="0"/>
                                            </p:txEl>
                                          </p:spTgt>
                                        </p:tgtEl>
                                      </p:cBhvr>
                                    </p:animEffect>
                                  </p:childTnLst>
                                </p:cTn>
                              </p:par>
                              <p:par>
                                <p:cTn id="83" presetID="10" presetClass="entr" presetSubtype="0" fill="hold" grpId="0" nodeType="withEffect">
                                  <p:stCondLst>
                                    <p:cond delay="20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fade">
                                      <p:cBhvr>
                                        <p:cTn id="85" dur="500"/>
                                        <p:tgtEl>
                                          <p:spTgt spid="30">
                                            <p:txEl>
                                              <p:pRg st="1" end="1"/>
                                            </p:txEl>
                                          </p:spTgt>
                                        </p:tgtEl>
                                      </p:cBhvr>
                                    </p:animEffect>
                                  </p:childTnLst>
                                </p:cTn>
                              </p:par>
                              <p:par>
                                <p:cTn id="86" presetID="10" presetClass="entr" presetSubtype="0" fill="hold" grpId="0" nodeType="withEffect">
                                  <p:stCondLst>
                                    <p:cond delay="200"/>
                                  </p:stCondLst>
                                  <p:childTnLst>
                                    <p:set>
                                      <p:cBhvr>
                                        <p:cTn id="87" dur="1" fill="hold">
                                          <p:stCondLst>
                                            <p:cond delay="0"/>
                                          </p:stCondLst>
                                        </p:cTn>
                                        <p:tgtEl>
                                          <p:spTgt spid="30">
                                            <p:txEl>
                                              <p:pRg st="2" end="2"/>
                                            </p:txEl>
                                          </p:spTgt>
                                        </p:tgtEl>
                                        <p:attrNameLst>
                                          <p:attrName>style.visibility</p:attrName>
                                        </p:attrNameLst>
                                      </p:cBhvr>
                                      <p:to>
                                        <p:strVal val="visible"/>
                                      </p:to>
                                    </p:set>
                                    <p:animEffect transition="in" filter="fade">
                                      <p:cBhvr>
                                        <p:cTn id="88"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tmplLst>
          <p:tmpl>
            <p:tnLst>
              <p:par>
                <p:cTn presetID="22" presetClass="entr" presetSubtype="1"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28" grpId="0" build="p">
        <p:tmplLst>
          <p:tmpl lvl="1">
            <p:tnLst>
              <p:par>
                <p:cTn presetID="10" presetClass="entr" presetSubtype="0" fill="hold" nodeType="withEffect">
                  <p:stCondLst>
                    <p:cond delay="1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lid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17" name="Text Placeholder 23"/>
          <p:cNvSpPr>
            <a:spLocks noGrp="1"/>
          </p:cNvSpPr>
          <p:nvPr>
            <p:ph type="body" sz="quarter" idx="11" hasCustomPrompt="1"/>
          </p:nvPr>
        </p:nvSpPr>
        <p:spPr>
          <a:xfrm>
            <a:off x="1358084" y="3993410"/>
            <a:ext cx="4924385" cy="793286"/>
          </a:xfrm>
          <a:prstGeom prst="rect">
            <a:avLst/>
          </a:prstGeom>
        </p:spPr>
        <p:txBody>
          <a:bodyPr>
            <a:noAutofit/>
          </a:bodyPr>
          <a:lstStyle>
            <a:lvl1pPr marL="0" indent="0">
              <a:buNone/>
              <a:defRPr sz="6000" b="1" cap="all" baseline="0">
                <a:solidFill>
                  <a:schemeClr val="bg1"/>
                </a:solidFill>
                <a:latin typeface="Arial Narrow" panose="020B0606020202030204" pitchFamily="34" charset="0"/>
              </a:defRPr>
            </a:lvl1pPr>
          </a:lstStyle>
          <a:p>
            <a:pPr lvl="0"/>
            <a:r>
              <a:rPr lang="en-US" dirty="0"/>
              <a:t>TITEL NAAM</a:t>
            </a: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395018">
            <a:off x="10444845" y="312311"/>
            <a:ext cx="8592222" cy="6267344"/>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395018">
            <a:off x="10452323" y="308707"/>
            <a:ext cx="8592222" cy="6267344"/>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0395018">
            <a:off x="10445047" y="312404"/>
            <a:ext cx="8592222" cy="6267344"/>
          </a:xfrm>
          <a:prstGeom prst="rect">
            <a:avLst/>
          </a:prstGeom>
        </p:spPr>
      </p:pic>
    </p:spTree>
    <p:extLst>
      <p:ext uri="{BB962C8B-B14F-4D97-AF65-F5344CB8AC3E}">
        <p14:creationId xmlns:p14="http://schemas.microsoft.com/office/powerpoint/2010/main" val="276364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55"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par>
                                <p:cTn id="13" presetID="50" presetClass="entr" presetSubtype="0"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strVal val="#ppt_w+.3"/>
                                          </p:val>
                                        </p:tav>
                                        <p:tav tm="100000">
                                          <p:val>
                                            <p:strVal val="#ppt_w"/>
                                          </p:val>
                                        </p:tav>
                                      </p:tavLst>
                                    </p:anim>
                                    <p:anim calcmode="lin" valueType="num">
                                      <p:cBhvr>
                                        <p:cTn id="16" dur="1000" fill="hold"/>
                                        <p:tgtEl>
                                          <p:spTgt spid="15"/>
                                        </p:tgtEl>
                                        <p:attrNameLst>
                                          <p:attrName>ppt_h</p:attrName>
                                        </p:attrNameLst>
                                      </p:cBhvr>
                                      <p:tavLst>
                                        <p:tav tm="0">
                                          <p:val>
                                            <p:strVal val="#ppt_h"/>
                                          </p:val>
                                        </p:tav>
                                        <p:tav tm="100000">
                                          <p:val>
                                            <p:strVal val="#ppt_h"/>
                                          </p:val>
                                        </p:tav>
                                      </p:tavLst>
                                    </p:anim>
                                    <p:animEffect transition="in" filter="fade">
                                      <p:cBhvr>
                                        <p:cTn id="17" dur="1000"/>
                                        <p:tgtEl>
                                          <p:spTgt spid="15"/>
                                        </p:tgtEl>
                                      </p:cBhvr>
                                    </p:animEffect>
                                  </p:childTnLst>
                                </p:cTn>
                              </p:par>
                              <p:par>
                                <p:cTn id="18" presetID="42"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slid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395018">
            <a:off x="10444845" y="312311"/>
            <a:ext cx="8592222" cy="6267344"/>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395018">
            <a:off x="10452323" y="308707"/>
            <a:ext cx="8592222" cy="6267344"/>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0395018">
            <a:off x="10445047" y="312404"/>
            <a:ext cx="8592222" cy="6267344"/>
          </a:xfrm>
          <a:prstGeom prst="rect">
            <a:avLst/>
          </a:prstGeom>
        </p:spPr>
      </p:pic>
      <p:sp>
        <p:nvSpPr>
          <p:cNvPr id="8" name="Text Placeholder 11"/>
          <p:cNvSpPr>
            <a:spLocks noGrp="1"/>
          </p:cNvSpPr>
          <p:nvPr>
            <p:ph type="body" sz="quarter" idx="16"/>
          </p:nvPr>
        </p:nvSpPr>
        <p:spPr>
          <a:xfrm>
            <a:off x="747713" y="5499100"/>
            <a:ext cx="5276850" cy="3357563"/>
          </a:xfrm>
          <a:prstGeom prst="rect">
            <a:avLst/>
          </a:prstGeom>
          <a:solidFill>
            <a:schemeClr val="tx1"/>
          </a:solidFill>
        </p:spPr>
        <p:txBody>
          <a:bodyPr/>
          <a:lstStyle>
            <a:lvl1pPr marL="0" indent="0">
              <a:buNone/>
              <a:defRPr/>
            </a:lvl1pPr>
          </a:lstStyle>
          <a:p>
            <a:pPr lvl="0"/>
            <a:endParaRPr lang="en-US" dirty="0"/>
          </a:p>
        </p:txBody>
      </p:sp>
      <p:sp>
        <p:nvSpPr>
          <p:cNvPr id="9" name="Text Placeholder 23"/>
          <p:cNvSpPr>
            <a:spLocks noGrp="1"/>
          </p:cNvSpPr>
          <p:nvPr>
            <p:ph type="body" sz="quarter" idx="11" hasCustomPrompt="1"/>
          </p:nvPr>
        </p:nvSpPr>
        <p:spPr>
          <a:xfrm>
            <a:off x="909210" y="5690800"/>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1</a:t>
            </a:r>
          </a:p>
        </p:txBody>
      </p:sp>
      <p:sp>
        <p:nvSpPr>
          <p:cNvPr id="10" name="Text Placeholder 23"/>
          <p:cNvSpPr>
            <a:spLocks noGrp="1"/>
          </p:cNvSpPr>
          <p:nvPr>
            <p:ph type="body" sz="quarter" idx="12" hasCustomPrompt="1"/>
          </p:nvPr>
        </p:nvSpPr>
        <p:spPr>
          <a:xfrm>
            <a:off x="921244" y="6225387"/>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2</a:t>
            </a:r>
          </a:p>
        </p:txBody>
      </p:sp>
      <p:sp>
        <p:nvSpPr>
          <p:cNvPr id="11" name="Text Placeholder 23"/>
          <p:cNvSpPr>
            <a:spLocks noGrp="1"/>
          </p:cNvSpPr>
          <p:nvPr>
            <p:ph type="body" sz="quarter" idx="13" hasCustomPrompt="1"/>
          </p:nvPr>
        </p:nvSpPr>
        <p:spPr>
          <a:xfrm>
            <a:off x="921244" y="6759974"/>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3</a:t>
            </a:r>
          </a:p>
        </p:txBody>
      </p:sp>
      <p:sp>
        <p:nvSpPr>
          <p:cNvPr id="12" name="Text Placeholder 23"/>
          <p:cNvSpPr>
            <a:spLocks noGrp="1"/>
          </p:cNvSpPr>
          <p:nvPr>
            <p:ph type="body" sz="quarter" idx="14" hasCustomPrompt="1"/>
          </p:nvPr>
        </p:nvSpPr>
        <p:spPr>
          <a:xfrm>
            <a:off x="921244" y="7586861"/>
            <a:ext cx="4924385" cy="1269801"/>
          </a:xfrm>
          <a:prstGeom prst="rect">
            <a:avLst/>
          </a:prstGeom>
        </p:spPr>
        <p:txBody>
          <a:bodyPr>
            <a:noAutofit/>
          </a:bodyPr>
          <a:lstStyle>
            <a:lvl1pPr marL="0" indent="0">
              <a:lnSpc>
                <a:spcPct val="70000"/>
              </a:lnSpc>
              <a:buNone/>
              <a:defRPr sz="220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225833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22" presetClass="entr" presetSubtype="1" fill="hold" grpId="0" nodeType="withEffect">
                                  <p:stCondLst>
                                    <p:cond delay="0"/>
                                  </p:stCondLst>
                                  <p:childTnLst>
                                    <p:set>
                                      <p:cBhvr>
                                        <p:cTn id="21" dur="1" fill="hold">
                                          <p:stCondLst>
                                            <p:cond delay="0"/>
                                          </p:stCondLst>
                                        </p:cTn>
                                        <p:tgtEl>
                                          <p:spTgt spid="8">
                                            <p:bg/>
                                          </p:spTgt>
                                        </p:tgtEl>
                                        <p:attrNameLst>
                                          <p:attrName>style.visibility</p:attrName>
                                        </p:attrNameLst>
                                      </p:cBhvr>
                                      <p:to>
                                        <p:strVal val="visible"/>
                                      </p:to>
                                    </p:set>
                                    <p:animEffect transition="in" filter="wipe(up)">
                                      <p:cBhvr>
                                        <p:cTn id="22" dur="500"/>
                                        <p:tgtEl>
                                          <p:spTgt spid="8">
                                            <p:bg/>
                                          </p:spTgt>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up)">
                                      <p:cBhvr>
                                        <p:cTn id="25" dur="500"/>
                                        <p:tgtEl>
                                          <p:spTgt spid="8">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500"/>
                                        <p:tgtEl>
                                          <p:spTgt spid="9">
                                            <p:txEl>
                                              <p:pRg st="0" end="0"/>
                                            </p:txEl>
                                          </p:spTgt>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500"/>
                                        <p:tgtEl>
                                          <p:spTgt spid="10">
                                            <p:txEl>
                                              <p:pRg st="0" end="0"/>
                                            </p:txEl>
                                          </p:spTgt>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500"/>
                                        <p:tgtEl>
                                          <p:spTgt spid="12">
                                            <p:txEl>
                                              <p:pRg st="0" end="0"/>
                                            </p:txEl>
                                          </p:spTgt>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fade">
                                      <p:cBhvr>
                                        <p:cTn id="4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22"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slid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17" name="Text Placeholder 23"/>
          <p:cNvSpPr>
            <a:spLocks noGrp="1"/>
          </p:cNvSpPr>
          <p:nvPr>
            <p:ph type="body" sz="quarter" idx="11" hasCustomPrompt="1"/>
          </p:nvPr>
        </p:nvSpPr>
        <p:spPr>
          <a:xfrm>
            <a:off x="1358084" y="3993410"/>
            <a:ext cx="4924385" cy="793286"/>
          </a:xfrm>
          <a:prstGeom prst="rect">
            <a:avLst/>
          </a:prstGeom>
        </p:spPr>
        <p:txBody>
          <a:bodyPr>
            <a:noAutofit/>
          </a:bodyPr>
          <a:lstStyle>
            <a:lvl1pPr marL="0" indent="0">
              <a:buNone/>
              <a:defRPr sz="6000" b="1" cap="all" baseline="0">
                <a:solidFill>
                  <a:schemeClr val="bg1"/>
                </a:solidFill>
                <a:latin typeface="Arial Narrow" panose="020B0606020202030204" pitchFamily="34" charset="0"/>
              </a:defRPr>
            </a:lvl1pPr>
          </a:lstStyle>
          <a:p>
            <a:pPr lvl="0"/>
            <a:r>
              <a:rPr lang="en-US" dirty="0"/>
              <a:t>TITEL NAAM</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2790805" flipH="1">
            <a:off x="9363897" y="2799794"/>
            <a:ext cx="5050044" cy="5089942"/>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523040" flipH="1" flipV="1">
            <a:off x="13204672" y="-1430946"/>
            <a:ext cx="3060549" cy="6850811"/>
          </a:xfrm>
          <a:prstGeom prst="rect">
            <a:avLst/>
          </a:prstGeom>
        </p:spPr>
      </p:pic>
    </p:spTree>
    <p:extLst>
      <p:ext uri="{BB962C8B-B14F-4D97-AF65-F5344CB8AC3E}">
        <p14:creationId xmlns:p14="http://schemas.microsoft.com/office/powerpoint/2010/main" val="122164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par>
                                <p:cTn id="11" presetID="6" presetClass="entr" presetSubtype="32" fill="hold"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slid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2790805" flipH="1">
            <a:off x="9363897" y="2799794"/>
            <a:ext cx="5050044" cy="5089942"/>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523040" flipH="1" flipV="1">
            <a:off x="13204672" y="-1430946"/>
            <a:ext cx="3060549" cy="6850811"/>
          </a:xfrm>
          <a:prstGeom prst="rect">
            <a:avLst/>
          </a:prstGeom>
        </p:spPr>
      </p:pic>
      <p:sp>
        <p:nvSpPr>
          <p:cNvPr id="7" name="Text Placeholder 11"/>
          <p:cNvSpPr>
            <a:spLocks noGrp="1"/>
          </p:cNvSpPr>
          <p:nvPr>
            <p:ph type="body" sz="quarter" idx="16"/>
          </p:nvPr>
        </p:nvSpPr>
        <p:spPr>
          <a:xfrm>
            <a:off x="747713" y="5499100"/>
            <a:ext cx="5276850" cy="3357563"/>
          </a:xfrm>
          <a:prstGeom prst="rect">
            <a:avLst/>
          </a:prstGeom>
          <a:solidFill>
            <a:schemeClr val="tx1"/>
          </a:solidFill>
        </p:spPr>
        <p:txBody>
          <a:bodyPr/>
          <a:lstStyle>
            <a:lvl1pPr marL="0" indent="0">
              <a:buNone/>
              <a:defRPr/>
            </a:lvl1pPr>
          </a:lstStyle>
          <a:p>
            <a:pPr lvl="0"/>
            <a:endParaRPr lang="en-US" dirty="0"/>
          </a:p>
        </p:txBody>
      </p:sp>
      <p:sp>
        <p:nvSpPr>
          <p:cNvPr id="10" name="Text Placeholder 23"/>
          <p:cNvSpPr>
            <a:spLocks noGrp="1"/>
          </p:cNvSpPr>
          <p:nvPr>
            <p:ph type="body" sz="quarter" idx="11" hasCustomPrompt="1"/>
          </p:nvPr>
        </p:nvSpPr>
        <p:spPr>
          <a:xfrm>
            <a:off x="909210" y="5690800"/>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1</a:t>
            </a:r>
          </a:p>
        </p:txBody>
      </p:sp>
      <p:sp>
        <p:nvSpPr>
          <p:cNvPr id="11" name="Text Placeholder 23"/>
          <p:cNvSpPr>
            <a:spLocks noGrp="1"/>
          </p:cNvSpPr>
          <p:nvPr>
            <p:ph type="body" sz="quarter" idx="12" hasCustomPrompt="1"/>
          </p:nvPr>
        </p:nvSpPr>
        <p:spPr>
          <a:xfrm>
            <a:off x="921244" y="6225387"/>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2</a:t>
            </a:r>
          </a:p>
        </p:txBody>
      </p:sp>
      <p:sp>
        <p:nvSpPr>
          <p:cNvPr id="12" name="Text Placeholder 23"/>
          <p:cNvSpPr>
            <a:spLocks noGrp="1"/>
          </p:cNvSpPr>
          <p:nvPr>
            <p:ph type="body" sz="quarter" idx="13" hasCustomPrompt="1"/>
          </p:nvPr>
        </p:nvSpPr>
        <p:spPr>
          <a:xfrm>
            <a:off x="921244" y="6759974"/>
            <a:ext cx="4924385" cy="793286"/>
          </a:xfrm>
          <a:prstGeom prst="rect">
            <a:avLst/>
          </a:prstGeom>
        </p:spPr>
        <p:txBody>
          <a:bodyPr>
            <a:noAutofit/>
          </a:bodyPr>
          <a:lstStyle>
            <a:lvl1pPr marL="0" indent="0">
              <a:buNone/>
              <a:defRPr sz="4800" cap="all" baseline="0">
                <a:solidFill>
                  <a:schemeClr val="bg1"/>
                </a:solidFill>
                <a:latin typeface="Arial Narrow" panose="020B0606020202030204" pitchFamily="34" charset="0"/>
              </a:defRPr>
            </a:lvl1pPr>
          </a:lstStyle>
          <a:p>
            <a:pPr lvl="0"/>
            <a:r>
              <a:rPr lang="en-US" dirty="0"/>
              <a:t>REGEL 3</a:t>
            </a:r>
          </a:p>
        </p:txBody>
      </p:sp>
      <p:sp>
        <p:nvSpPr>
          <p:cNvPr id="13" name="Text Placeholder 23"/>
          <p:cNvSpPr>
            <a:spLocks noGrp="1"/>
          </p:cNvSpPr>
          <p:nvPr>
            <p:ph type="body" sz="quarter" idx="14" hasCustomPrompt="1"/>
          </p:nvPr>
        </p:nvSpPr>
        <p:spPr>
          <a:xfrm>
            <a:off x="921244" y="7586861"/>
            <a:ext cx="4924385" cy="1269801"/>
          </a:xfrm>
          <a:prstGeom prst="rect">
            <a:avLst/>
          </a:prstGeom>
        </p:spPr>
        <p:txBody>
          <a:bodyPr>
            <a:noAutofit/>
          </a:bodyPr>
          <a:lstStyle>
            <a:lvl1pPr marL="0" indent="0">
              <a:lnSpc>
                <a:spcPct val="70000"/>
              </a:lnSpc>
              <a:buNone/>
              <a:defRPr sz="220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286174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par>
                                <p:cTn id="8" presetID="6" presetClass="entr" presetSubtype="32" fill="hold"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up)">
                                      <p:cBhvr>
                                        <p:cTn id="13" dur="500"/>
                                        <p:tgtEl>
                                          <p:spTgt spid="7">
                                            <p:bg/>
                                          </p:spTgt>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tmplLst>
          <p:tmpl>
            <p:tnLst>
              <p:par>
                <p:cTn presetID="22" presetClass="entr" presetSubtype="1"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slide 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3664431" y="-5265847"/>
            <a:ext cx="9475594" cy="18203754"/>
          </a:xfrm>
          <a:prstGeom prst="rect">
            <a:avLst/>
          </a:prstGeom>
        </p:spPr>
      </p:pic>
      <p:pic>
        <p:nvPicPr>
          <p:cNvPr id="5" name="Picture 4">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17" name="Text Placeholder 23"/>
          <p:cNvSpPr>
            <a:spLocks noGrp="1"/>
          </p:cNvSpPr>
          <p:nvPr>
            <p:ph type="body" sz="quarter" idx="11" hasCustomPrompt="1"/>
          </p:nvPr>
        </p:nvSpPr>
        <p:spPr>
          <a:xfrm>
            <a:off x="1358084" y="3993410"/>
            <a:ext cx="4924385" cy="793286"/>
          </a:xfrm>
          <a:prstGeom prst="rect">
            <a:avLst/>
          </a:prstGeom>
        </p:spPr>
        <p:txBody>
          <a:bodyPr>
            <a:noAutofit/>
          </a:bodyPr>
          <a:lstStyle>
            <a:lvl1pPr marL="0" indent="0">
              <a:buNone/>
              <a:defRPr sz="6000" b="1" cap="all" baseline="0">
                <a:solidFill>
                  <a:schemeClr val="bg1"/>
                </a:solidFill>
                <a:latin typeface="Arial Narrow" panose="020B0606020202030204" pitchFamily="34" charset="0"/>
              </a:defRPr>
            </a:lvl1pPr>
          </a:lstStyle>
          <a:p>
            <a:pPr lvl="0"/>
            <a:r>
              <a:rPr lang="en-US" dirty="0"/>
              <a:t>TITEL NAAM</a:t>
            </a:r>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156593">
            <a:off x="9695211" y="2103333"/>
            <a:ext cx="5002587" cy="5242146"/>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3156593">
            <a:off x="9653654" y="2173780"/>
            <a:ext cx="5002587" cy="5242146"/>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2624287">
            <a:off x="14000738" y="5749438"/>
            <a:ext cx="2905125" cy="1266825"/>
          </a:xfrm>
          <a:prstGeom prst="rect">
            <a:avLst/>
          </a:prstGeom>
        </p:spPr>
      </p:pic>
    </p:spTree>
    <p:extLst>
      <p:ext uri="{BB962C8B-B14F-4D97-AF65-F5344CB8AC3E}">
        <p14:creationId xmlns:p14="http://schemas.microsoft.com/office/powerpoint/2010/main" val="24472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out)">
                                      <p:cBhvr>
                                        <p:cTn id="10" dur="2000"/>
                                        <p:tgtEl>
                                          <p:spTgt spid="10"/>
                                        </p:tgtEl>
                                      </p:cBhvr>
                                    </p:animEffect>
                                  </p:childTnLst>
                                </p:cTn>
                              </p:par>
                              <p:par>
                                <p:cTn id="11" presetID="5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par>
                                <p:cTn id="16" presetID="22" presetClass="entr" presetSubtype="4" fill="hold" nodeType="withEffect">
                                  <p:stCondLst>
                                    <p:cond delay="30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 Target="../slides/slide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 Target="../slides/slide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slide" Target="../slides/slide7.xml"/></Relationships>
</file>

<file path=ppt/slideMasters/_rels/slideMaster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theme" Target="../theme/theme4.xml"/><Relationship Id="rId1" Type="http://schemas.openxmlformats.org/officeDocument/2006/relationships/slideLayout" Target="../slideLayouts/slideLayout2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16" action="ppaction://hlinksldjump"/>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Tree>
    <p:extLst>
      <p:ext uri="{BB962C8B-B14F-4D97-AF65-F5344CB8AC3E}">
        <p14:creationId xmlns:p14="http://schemas.microsoft.com/office/powerpoint/2010/main" val="3514020300"/>
      </p:ext>
    </p:extLst>
  </p:cSld>
  <p:clrMap bg1="lt1" tx1="dk1" bg2="lt2" tx2="dk2" accent1="accent1" accent2="accent2" accent3="accent3" accent4="accent4" accent5="accent5" accent6="accent6" hlink="hlink" folHlink="folHlink"/>
  <p:sldLayoutIdLst>
    <p:sldLayoutId id="2147483664" r:id="rId1"/>
    <p:sldLayoutId id="2147483678" r:id="rId2"/>
    <p:sldLayoutId id="2147483665" r:id="rId3"/>
    <p:sldLayoutId id="2147483679" r:id="rId4"/>
    <p:sldLayoutId id="2147483666" r:id="rId5"/>
    <p:sldLayoutId id="2147483680" r:id="rId6"/>
    <p:sldLayoutId id="2147483667" r:id="rId7"/>
    <p:sldLayoutId id="2147483681" r:id="rId8"/>
    <p:sldLayoutId id="2147483668" r:id="rId9"/>
    <p:sldLayoutId id="2147483682" r:id="rId10"/>
    <p:sldLayoutId id="2147483669" r:id="rId11"/>
    <p:sldLayoutId id="2147483683" r:id="rId12"/>
    <p:sldLayoutId id="2147483670" r:id="rId13"/>
    <p:sldLayoutId id="2147483684" r:id="rId14"/>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7" name="Picture 6">
            <a:hlinkClick r:id="rId7" action="ppaction://hlinksldjump"/>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Tree>
    <p:extLst>
      <p:ext uri="{BB962C8B-B14F-4D97-AF65-F5344CB8AC3E}">
        <p14:creationId xmlns:p14="http://schemas.microsoft.com/office/powerpoint/2010/main" val="3744384134"/>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62" r:id="rId3"/>
    <p:sldLayoutId id="2147483663" r:id="rId4"/>
    <p:sldLayoutId id="214748367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a:hlinkClick r:id="rId4" action="ppaction://hlinksldjump"/>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Tree>
    <p:extLst>
      <p:ext uri="{BB962C8B-B14F-4D97-AF65-F5344CB8AC3E}">
        <p14:creationId xmlns:p14="http://schemas.microsoft.com/office/powerpoint/2010/main" val="3373470691"/>
      </p:ext>
    </p:extLst>
  </p:cSld>
  <p:clrMap bg1="lt1" tx1="dk1" bg2="lt2" tx2="dk2" accent1="accent1" accent2="accent2" accent3="accent3" accent4="accent4" accent5="accent5" accent6="accent6" hlink="hlink" folHlink="folHlink"/>
  <p:sldLayoutIdLst>
    <p:sldLayoutId id="2147483673"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7" name="Picture 6">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8772" y="8198792"/>
            <a:ext cx="1807029" cy="639048"/>
          </a:xfrm>
          <a:prstGeom prst="rect">
            <a:avLst/>
          </a:prstGeom>
        </p:spPr>
      </p:pic>
    </p:spTree>
    <p:extLst>
      <p:ext uri="{BB962C8B-B14F-4D97-AF65-F5344CB8AC3E}">
        <p14:creationId xmlns:p14="http://schemas.microsoft.com/office/powerpoint/2010/main" val="3156695398"/>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3.jpg"/><Relationship Id="rId7"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oleObject" Target="../embeddings/oleObject1.bin"/><Relationship Id="rId5" Type="http://schemas.openxmlformats.org/officeDocument/2006/relationships/image" Target="../media/image49.png"/><Relationship Id="rId4" Type="http://schemas.openxmlformats.org/officeDocument/2006/relationships/slide" Target="slide22.xml"/><Relationship Id="rId9"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jp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slide" Target="slide17.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1.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jp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slide" Target="slide17.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36.jpe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hyperlink" Target="mailto:S.m.Kelders@utwente.nl" TargetMode="External"/><Relationship Id="rId5" Type="http://schemas.openxmlformats.org/officeDocument/2006/relationships/image" Target="../media/image49.png"/><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794" cy="9144446"/>
          </a:xfrm>
          <a:prstGeom prst="rect">
            <a:avLst/>
          </a:prstGeom>
        </p:spPr>
      </p:pic>
      <p:sp>
        <p:nvSpPr>
          <p:cNvPr id="11" name="Rectangle 10"/>
          <p:cNvSpPr/>
          <p:nvPr/>
        </p:nvSpPr>
        <p:spPr>
          <a:xfrm>
            <a:off x="747711" y="7470843"/>
            <a:ext cx="14984787" cy="144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tangle 17"/>
          <p:cNvSpPr/>
          <p:nvPr/>
        </p:nvSpPr>
        <p:spPr>
          <a:xfrm>
            <a:off x="747712" y="5972783"/>
            <a:ext cx="14984788" cy="16388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p:cNvSpPr/>
          <p:nvPr/>
        </p:nvSpPr>
        <p:spPr>
          <a:xfrm>
            <a:off x="909209" y="8122966"/>
            <a:ext cx="9166292" cy="523220"/>
          </a:xfrm>
          <a:prstGeom prst="rect">
            <a:avLst/>
          </a:prstGeom>
        </p:spPr>
        <p:txBody>
          <a:bodyPr wrap="none">
            <a:spAutoFit/>
          </a:bodyPr>
          <a:lstStyle/>
          <a:p>
            <a:r>
              <a:rPr lang="en-US" sz="2800" dirty="0">
                <a:solidFill>
                  <a:schemeClr val="bg1"/>
                </a:solidFill>
                <a:latin typeface="Century Gothic" panose="020B0502020202020204" pitchFamily="34" charset="0"/>
              </a:rPr>
              <a:t>Saskia Kelders, University of Twente, the Netherlands</a:t>
            </a:r>
          </a:p>
        </p:txBody>
      </p:sp>
      <p:sp>
        <p:nvSpPr>
          <p:cNvPr id="13" name="Rectangle 12"/>
          <p:cNvSpPr/>
          <p:nvPr/>
        </p:nvSpPr>
        <p:spPr>
          <a:xfrm>
            <a:off x="909211" y="6031527"/>
            <a:ext cx="14111555" cy="1569660"/>
          </a:xfrm>
          <a:prstGeom prst="rect">
            <a:avLst/>
          </a:prstGeom>
        </p:spPr>
        <p:txBody>
          <a:bodyPr wrap="none">
            <a:spAutoFit/>
          </a:bodyPr>
          <a:lstStyle/>
          <a:p>
            <a:r>
              <a:rPr lang="en-US" sz="4800" b="1" dirty="0">
                <a:solidFill>
                  <a:srgbClr val="EF008C"/>
                </a:solidFill>
                <a:latin typeface="Century Gothic" panose="020B0502020202020204" pitchFamily="34" charset="0"/>
              </a:rPr>
              <a:t>BEYOND USAGE: Engagement as a mechanism</a:t>
            </a:r>
          </a:p>
          <a:p>
            <a:r>
              <a:rPr lang="en-US" sz="4800" b="1" dirty="0">
                <a:solidFill>
                  <a:srgbClr val="EF008C"/>
                </a:solidFill>
                <a:latin typeface="Century Gothic" panose="020B0502020202020204" pitchFamily="34" charset="0"/>
              </a:rPr>
              <a:t>of effectiveness in digital health interventions</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22045411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E897-B329-CB46-2FC6-E572B3AC1B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F47E6A4-3905-4541-F6ED-B38A57A5A2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1561" y="0"/>
            <a:ext cx="16679246" cy="9590567"/>
          </a:xfrm>
          <a:prstGeom prst="rect">
            <a:avLst/>
          </a:prstGeom>
        </p:spPr>
      </p:pic>
      <p:sp>
        <p:nvSpPr>
          <p:cNvPr id="11" name="Rectangle 10">
            <a:extLst>
              <a:ext uri="{FF2B5EF4-FFF2-40B4-BE49-F238E27FC236}">
                <a16:creationId xmlns:a16="http://schemas.microsoft.com/office/drawing/2014/main" id="{0E589C46-85CD-25B8-4021-0BD301611422}"/>
              </a:ext>
            </a:extLst>
          </p:cNvPr>
          <p:cNvSpPr/>
          <p:nvPr/>
        </p:nvSpPr>
        <p:spPr>
          <a:xfrm>
            <a:off x="598853" y="7327656"/>
            <a:ext cx="10777984" cy="1094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697A66C6-5B3F-BF86-711E-52E7DFAF26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E0CE4879-406D-8474-98E7-990BC38979B9}"/>
              </a:ext>
            </a:extLst>
          </p:cNvPr>
          <p:cNvSpPr/>
          <p:nvPr/>
        </p:nvSpPr>
        <p:spPr>
          <a:xfrm>
            <a:off x="598855" y="6425726"/>
            <a:ext cx="10777982"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31855BFB-58D4-F7AF-9076-1EC5FA9674D0}"/>
              </a:ext>
            </a:extLst>
          </p:cNvPr>
          <p:cNvSpPr/>
          <p:nvPr/>
        </p:nvSpPr>
        <p:spPr>
          <a:xfrm>
            <a:off x="772389" y="7468190"/>
            <a:ext cx="9987760" cy="954107"/>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‘Using an intervention as intended by the developers’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281EC6B5-0971-4FB0-C941-72E8135BD511}"/>
              </a:ext>
            </a:extLst>
          </p:cNvPr>
          <p:cNvSpPr/>
          <p:nvPr/>
        </p:nvSpPr>
        <p:spPr>
          <a:xfrm>
            <a:off x="760356" y="6541272"/>
            <a:ext cx="10610597" cy="830997"/>
          </a:xfrm>
          <a:prstGeom prst="rect">
            <a:avLst/>
          </a:prstGeom>
        </p:spPr>
        <p:txBody>
          <a:bodyPr wrap="none">
            <a:spAutoFit/>
          </a:bodyPr>
          <a:lstStyle/>
          <a:p>
            <a:r>
              <a:rPr lang="en-US" sz="4800" b="1" dirty="0">
                <a:solidFill>
                  <a:srgbClr val="EF008C"/>
                </a:solidFill>
                <a:latin typeface="Century Gothic" panose="020B0502020202020204" pitchFamily="34" charset="0"/>
              </a:rPr>
              <a:t>FIRST, WE FOCUSED ON ADHERENCE</a:t>
            </a:r>
          </a:p>
        </p:txBody>
      </p:sp>
    </p:spTree>
    <p:extLst>
      <p:ext uri="{BB962C8B-B14F-4D97-AF65-F5344CB8AC3E}">
        <p14:creationId xmlns:p14="http://schemas.microsoft.com/office/powerpoint/2010/main" val="27219529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50DB5-107B-539E-C7C0-31A7FAB09F8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3730AE7-A5BB-1886-E2F1-9702F20830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8" y="-1446024"/>
            <a:ext cx="16325826" cy="10883884"/>
          </a:xfrm>
          <a:prstGeom prst="rect">
            <a:avLst/>
          </a:prstGeom>
        </p:spPr>
      </p:pic>
      <p:sp>
        <p:nvSpPr>
          <p:cNvPr id="11" name="Rectangle 10">
            <a:extLst>
              <a:ext uri="{FF2B5EF4-FFF2-40B4-BE49-F238E27FC236}">
                <a16:creationId xmlns:a16="http://schemas.microsoft.com/office/drawing/2014/main" id="{68ED0D46-E903-3A85-8B0F-A76629450EE6}"/>
              </a:ext>
            </a:extLst>
          </p:cNvPr>
          <p:cNvSpPr/>
          <p:nvPr/>
        </p:nvSpPr>
        <p:spPr>
          <a:xfrm>
            <a:off x="7297358" y="1957992"/>
            <a:ext cx="8454902" cy="4832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1560A745-206D-7A34-BC2C-DCAF6E9A47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217DE3F0-15E2-77A7-149B-9E34A9127881}"/>
              </a:ext>
            </a:extLst>
          </p:cNvPr>
          <p:cNvSpPr/>
          <p:nvPr/>
        </p:nvSpPr>
        <p:spPr>
          <a:xfrm>
            <a:off x="7297359" y="1056063"/>
            <a:ext cx="8454903"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F0FDBB93-15A8-1EED-A2FB-ECD3542A4620}"/>
              </a:ext>
            </a:extLst>
          </p:cNvPr>
          <p:cNvSpPr/>
          <p:nvPr/>
        </p:nvSpPr>
        <p:spPr>
          <a:xfrm>
            <a:off x="7470894" y="2098527"/>
            <a:ext cx="8454903" cy="4832092"/>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Average adherence: 50%</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Systematic review:</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more frequent updates</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more extensive employment of dialogue support</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more frequent intended usage</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RCT study as opposed to an observational study</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increased interaction with a counselor</a:t>
            </a:r>
          </a:p>
          <a:p>
            <a:pPr marL="1066830" lvl="1"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76DB1435-767F-A18A-53BC-498C4C42EF84}"/>
              </a:ext>
            </a:extLst>
          </p:cNvPr>
          <p:cNvSpPr/>
          <p:nvPr/>
        </p:nvSpPr>
        <p:spPr>
          <a:xfrm>
            <a:off x="7458861" y="1171609"/>
            <a:ext cx="7901522" cy="830997"/>
          </a:xfrm>
          <a:prstGeom prst="rect">
            <a:avLst/>
          </a:prstGeom>
        </p:spPr>
        <p:txBody>
          <a:bodyPr wrap="none">
            <a:spAutoFit/>
          </a:bodyPr>
          <a:lstStyle/>
          <a:p>
            <a:r>
              <a:rPr lang="en-US" sz="4800" b="1" dirty="0">
                <a:solidFill>
                  <a:srgbClr val="EF008C"/>
                </a:solidFill>
                <a:latin typeface="Century Gothic" panose="020B0502020202020204" pitchFamily="34" charset="0"/>
              </a:rPr>
              <a:t>INFLUENCING ADHERENCE</a:t>
            </a:r>
            <a:endParaRPr lang="nl-NL" sz="4800" dirty="0">
              <a:solidFill>
                <a:srgbClr val="EF008C"/>
              </a:solidFill>
              <a:latin typeface="Century Gothic" panose="020B0502020202020204" pitchFamily="34" charset="0"/>
            </a:endParaRPr>
          </a:p>
        </p:txBody>
      </p:sp>
      <p:sp>
        <p:nvSpPr>
          <p:cNvPr id="4" name="Rectangle 3">
            <a:extLst>
              <a:ext uri="{FF2B5EF4-FFF2-40B4-BE49-F238E27FC236}">
                <a16:creationId xmlns:a16="http://schemas.microsoft.com/office/drawing/2014/main" id="{BA2D5D2D-C19F-0587-FE01-F0B253A65D62}"/>
              </a:ext>
            </a:extLst>
          </p:cNvPr>
          <p:cNvSpPr/>
          <p:nvPr/>
        </p:nvSpPr>
        <p:spPr>
          <a:xfrm>
            <a:off x="348570" y="7903990"/>
            <a:ext cx="8454903" cy="1042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800" dirty="0">
              <a:latin typeface="Century Gothic" panose="020B0502020202020204" pitchFamily="34" charset="0"/>
            </a:endParaRPr>
          </a:p>
        </p:txBody>
      </p:sp>
      <p:sp>
        <p:nvSpPr>
          <p:cNvPr id="5" name="Rectangle 4">
            <a:extLst>
              <a:ext uri="{FF2B5EF4-FFF2-40B4-BE49-F238E27FC236}">
                <a16:creationId xmlns:a16="http://schemas.microsoft.com/office/drawing/2014/main" id="{B4C6027B-8214-47BB-9092-FB9C1B8FF76D}"/>
              </a:ext>
            </a:extLst>
          </p:cNvPr>
          <p:cNvSpPr/>
          <p:nvPr/>
        </p:nvSpPr>
        <p:spPr>
          <a:xfrm>
            <a:off x="348570" y="8009723"/>
            <a:ext cx="8454903" cy="830997"/>
          </a:xfrm>
          <a:prstGeom prst="rect">
            <a:avLst/>
          </a:prstGeom>
        </p:spPr>
        <p:txBody>
          <a:bodyPr wrap="square">
            <a:spAutoFit/>
          </a:bodyPr>
          <a:lstStyle/>
          <a:p>
            <a:r>
              <a:rPr lang="en-US" sz="1600" dirty="0">
                <a:solidFill>
                  <a:schemeClr val="bg1"/>
                </a:solidFill>
                <a:latin typeface="Century Gothic" panose="020B0502020202020204" pitchFamily="34" charset="0"/>
              </a:rPr>
              <a:t>Kelders, S. M., Kok, R. N., </a:t>
            </a:r>
            <a:r>
              <a:rPr lang="en-US" sz="1600" dirty="0" err="1">
                <a:solidFill>
                  <a:schemeClr val="bg1"/>
                </a:solidFill>
                <a:latin typeface="Century Gothic" panose="020B0502020202020204" pitchFamily="34" charset="0"/>
              </a:rPr>
              <a:t>Ossebaard</a:t>
            </a:r>
            <a:r>
              <a:rPr lang="en-US" sz="1600" dirty="0">
                <a:solidFill>
                  <a:schemeClr val="bg1"/>
                </a:solidFill>
                <a:latin typeface="Century Gothic" panose="020B0502020202020204" pitchFamily="34" charset="0"/>
              </a:rPr>
              <a:t>, H. C., &amp; Van Gemert-</a:t>
            </a:r>
            <a:r>
              <a:rPr lang="en-US" sz="1600" dirty="0" err="1">
                <a:solidFill>
                  <a:schemeClr val="bg1"/>
                </a:solidFill>
                <a:latin typeface="Century Gothic" panose="020B0502020202020204" pitchFamily="34" charset="0"/>
              </a:rPr>
              <a:t>Pijnen</a:t>
            </a:r>
            <a:r>
              <a:rPr lang="en-US" sz="1600" dirty="0">
                <a:solidFill>
                  <a:schemeClr val="bg1"/>
                </a:solidFill>
                <a:latin typeface="Century Gothic" panose="020B0502020202020204" pitchFamily="34" charset="0"/>
              </a:rPr>
              <a:t>, J. E. (2012). Persuasive system design does matter: a systematic review of adherence to web-based interventions. Journal of medical Internet research, 14(6), e152.</a:t>
            </a:r>
          </a:p>
        </p:txBody>
      </p:sp>
    </p:spTree>
    <p:extLst>
      <p:ext uri="{BB962C8B-B14F-4D97-AF65-F5344CB8AC3E}">
        <p14:creationId xmlns:p14="http://schemas.microsoft.com/office/powerpoint/2010/main" val="3203278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395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B3985-3439-AAD5-3C23-8EF8E90B72F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F5F34D7-16B0-CB0D-27B9-BD08A1AF11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33192"/>
            <a:ext cx="16257588" cy="10838392"/>
          </a:xfrm>
          <a:prstGeom prst="rect">
            <a:avLst/>
          </a:prstGeom>
        </p:spPr>
      </p:pic>
      <p:sp>
        <p:nvSpPr>
          <p:cNvPr id="11" name="Rectangle 10">
            <a:extLst>
              <a:ext uri="{FF2B5EF4-FFF2-40B4-BE49-F238E27FC236}">
                <a16:creationId xmlns:a16="http://schemas.microsoft.com/office/drawing/2014/main" id="{3A92D17B-3FA3-AD36-98B6-8EDF92A569F2}"/>
              </a:ext>
            </a:extLst>
          </p:cNvPr>
          <p:cNvSpPr/>
          <p:nvPr/>
        </p:nvSpPr>
        <p:spPr>
          <a:xfrm>
            <a:off x="726443" y="4926056"/>
            <a:ext cx="7333034" cy="1883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CE7FB556-302E-EBC2-AEC5-406A4169F9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070F2976-EF36-734A-CDE3-AD901A9B9BB5}"/>
              </a:ext>
            </a:extLst>
          </p:cNvPr>
          <p:cNvSpPr/>
          <p:nvPr/>
        </p:nvSpPr>
        <p:spPr>
          <a:xfrm>
            <a:off x="726445" y="4024126"/>
            <a:ext cx="7333034"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570EA389-1F9F-4AEE-C318-450CCCD79462}"/>
              </a:ext>
            </a:extLst>
          </p:cNvPr>
          <p:cNvSpPr/>
          <p:nvPr/>
        </p:nvSpPr>
        <p:spPr>
          <a:xfrm>
            <a:off x="899980" y="5066590"/>
            <a:ext cx="7159497" cy="1384995"/>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adherence ≠ effectiveness</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technology ≠ always predictive</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more use ≠ always better outcomes</a:t>
            </a:r>
          </a:p>
        </p:txBody>
      </p:sp>
      <p:sp>
        <p:nvSpPr>
          <p:cNvPr id="13" name="Rectangle 12">
            <a:extLst>
              <a:ext uri="{FF2B5EF4-FFF2-40B4-BE49-F238E27FC236}">
                <a16:creationId xmlns:a16="http://schemas.microsoft.com/office/drawing/2014/main" id="{E62DAC98-BFDF-ADCC-F804-B2D63CC9C813}"/>
              </a:ext>
            </a:extLst>
          </p:cNvPr>
          <p:cNvSpPr/>
          <p:nvPr/>
        </p:nvSpPr>
        <p:spPr>
          <a:xfrm>
            <a:off x="887946" y="4139672"/>
            <a:ext cx="6389891" cy="830997"/>
          </a:xfrm>
          <a:prstGeom prst="rect">
            <a:avLst/>
          </a:prstGeom>
        </p:spPr>
        <p:txBody>
          <a:bodyPr wrap="none">
            <a:spAutoFit/>
          </a:bodyPr>
          <a:lstStyle/>
          <a:p>
            <a:r>
              <a:rPr lang="en-US" sz="4800" b="1" dirty="0">
                <a:solidFill>
                  <a:srgbClr val="EF008C"/>
                </a:solidFill>
                <a:latin typeface="Century Gothic" panose="020B0502020202020204" pitchFamily="34" charset="0"/>
              </a:rPr>
              <a:t>MORE COMPLICATED</a:t>
            </a:r>
            <a:endParaRPr lang="nl-NL" sz="4800" dirty="0">
              <a:solidFill>
                <a:srgbClr val="EF008C"/>
              </a:solidFill>
              <a:latin typeface="Century Gothic" panose="020B0502020202020204" pitchFamily="34" charset="0"/>
            </a:endParaRPr>
          </a:p>
        </p:txBody>
      </p:sp>
      <p:sp>
        <p:nvSpPr>
          <p:cNvPr id="2" name="Rectangle 1">
            <a:extLst>
              <a:ext uri="{FF2B5EF4-FFF2-40B4-BE49-F238E27FC236}">
                <a16:creationId xmlns:a16="http://schemas.microsoft.com/office/drawing/2014/main" id="{40A937EC-9405-B502-A13C-A0FE08FBD10A}"/>
              </a:ext>
            </a:extLst>
          </p:cNvPr>
          <p:cNvSpPr/>
          <p:nvPr/>
        </p:nvSpPr>
        <p:spPr>
          <a:xfrm>
            <a:off x="7488667" y="1444824"/>
            <a:ext cx="8454903" cy="11829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800" dirty="0">
              <a:latin typeface="Century Gothic" panose="020B0502020202020204" pitchFamily="34" charset="0"/>
            </a:endParaRPr>
          </a:p>
        </p:txBody>
      </p:sp>
      <p:sp>
        <p:nvSpPr>
          <p:cNvPr id="3" name="Rectangle 2">
            <a:extLst>
              <a:ext uri="{FF2B5EF4-FFF2-40B4-BE49-F238E27FC236}">
                <a16:creationId xmlns:a16="http://schemas.microsoft.com/office/drawing/2014/main" id="{3D7DB1ED-764C-23B3-B6FC-CD78B549A8D0}"/>
              </a:ext>
            </a:extLst>
          </p:cNvPr>
          <p:cNvSpPr/>
          <p:nvPr/>
        </p:nvSpPr>
        <p:spPr>
          <a:xfrm>
            <a:off x="7488667" y="1550558"/>
            <a:ext cx="8659243" cy="1077218"/>
          </a:xfrm>
          <a:prstGeom prst="rect">
            <a:avLst/>
          </a:prstGeom>
        </p:spPr>
        <p:txBody>
          <a:bodyPr wrap="square">
            <a:spAutoFit/>
          </a:bodyPr>
          <a:lstStyle/>
          <a:p>
            <a:r>
              <a:rPr lang="en-US" sz="1600" dirty="0">
                <a:solidFill>
                  <a:schemeClr val="bg1"/>
                </a:solidFill>
                <a:latin typeface="Century Gothic" panose="020B0502020202020204" pitchFamily="34" charset="0"/>
              </a:rPr>
              <a:t>E.g. Wildeboer, G., Kelders, S. M., &amp; van Gemert-</a:t>
            </a:r>
            <a:r>
              <a:rPr lang="en-US" sz="1600" dirty="0" err="1">
                <a:solidFill>
                  <a:schemeClr val="bg1"/>
                </a:solidFill>
                <a:latin typeface="Century Gothic" panose="020B0502020202020204" pitchFamily="34" charset="0"/>
              </a:rPr>
              <a:t>Pijnen</a:t>
            </a:r>
            <a:r>
              <a:rPr lang="en-US" sz="1600" dirty="0">
                <a:solidFill>
                  <a:schemeClr val="bg1"/>
                </a:solidFill>
                <a:latin typeface="Century Gothic" panose="020B0502020202020204" pitchFamily="34" charset="0"/>
              </a:rPr>
              <a:t>, J. E. (2016). The relationship between persuasive technology principles, adherence and effect of web-based interventions for mental health: a meta-analysis. International journal of medical informatics, 96, 71-85.</a:t>
            </a:r>
          </a:p>
        </p:txBody>
      </p:sp>
    </p:spTree>
    <p:extLst>
      <p:ext uri="{BB962C8B-B14F-4D97-AF65-F5344CB8AC3E}">
        <p14:creationId xmlns:p14="http://schemas.microsoft.com/office/powerpoint/2010/main" val="18562170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79" y="-775059"/>
            <a:ext cx="17039396" cy="12717005"/>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21" name="Rectangle 20"/>
          <p:cNvSpPr/>
          <p:nvPr/>
        </p:nvSpPr>
        <p:spPr>
          <a:xfrm>
            <a:off x="13643096" y="7933819"/>
            <a:ext cx="538930" cy="1015663"/>
          </a:xfrm>
          <a:prstGeom prst="rect">
            <a:avLst/>
          </a:prstGeom>
        </p:spPr>
        <p:txBody>
          <a:bodyPr wrap="none">
            <a:spAutoFit/>
          </a:bodyPr>
          <a:lstStyle/>
          <a:p>
            <a:r>
              <a:rPr lang="en-US" sz="6000" dirty="0">
                <a:solidFill>
                  <a:schemeClr val="bg1"/>
                </a:solidFill>
              </a:rPr>
              <a:t>|</a:t>
            </a:r>
            <a:endParaRPr lang="en-US" sz="2670" dirty="0">
              <a:solidFill>
                <a:schemeClr val="bg1"/>
              </a:solidFill>
              <a:latin typeface="Arial Narrow" panose="020B0606020202030204" pitchFamily="34" charset="0"/>
            </a:endParaRPr>
          </a:p>
        </p:txBody>
      </p:sp>
      <p:sp>
        <p:nvSpPr>
          <p:cNvPr id="25" name="Oval 24">
            <a:hlinkClick r:id="rId4" action="ppaction://hlinksldjump"/>
          </p:cNvPr>
          <p:cNvSpPr/>
          <p:nvPr/>
        </p:nvSpPr>
        <p:spPr>
          <a:xfrm>
            <a:off x="13128545" y="8226088"/>
            <a:ext cx="568848" cy="568848"/>
          </a:xfrm>
          <a:prstGeom prst="ellipse">
            <a:avLst/>
          </a:prstGeom>
          <a:solidFill>
            <a:schemeClr val="tx1"/>
          </a:solidFill>
          <a:ln w="57150">
            <a:solidFill>
              <a:srgbClr val="21A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3</a:t>
            </a:r>
            <a:endParaRPr lang="nl-NL" dirty="0">
              <a:latin typeface="Arial Narrow" panose="020B0606020202030204" pitchFamily="34" charset="0"/>
            </a:endParaRPr>
          </a:p>
        </p:txBody>
      </p:sp>
      <p:sp>
        <p:nvSpPr>
          <p:cNvPr id="10" name="Rectangle 9"/>
          <p:cNvSpPr/>
          <p:nvPr/>
        </p:nvSpPr>
        <p:spPr>
          <a:xfrm>
            <a:off x="1975444" y="2450075"/>
            <a:ext cx="7827775" cy="2876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p:cNvSpPr/>
          <p:nvPr/>
        </p:nvSpPr>
        <p:spPr>
          <a:xfrm>
            <a:off x="1975444" y="1414586"/>
            <a:ext cx="7827775" cy="10674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p:cNvSpPr/>
          <p:nvPr/>
        </p:nvSpPr>
        <p:spPr>
          <a:xfrm>
            <a:off x="2148975" y="2482021"/>
            <a:ext cx="8249666" cy="3108543"/>
          </a:xfrm>
          <a:prstGeom prst="rect">
            <a:avLst/>
          </a:prstGeom>
        </p:spPr>
        <p:txBody>
          <a:bodyPr wrap="square">
            <a:spAutoFit/>
          </a:bodyPr>
          <a:lstStyle/>
          <a:p>
            <a:pPr marL="342900" indent="-342900">
              <a:buClr>
                <a:srgbClr val="EF008C"/>
              </a:buClr>
              <a:buFont typeface="Arial Narrow" panose="020B0606020202030204" pitchFamily="34" charset="0"/>
              <a:buChar char="▲"/>
            </a:pPr>
            <a:r>
              <a:rPr lang="en-US" sz="2800" dirty="0">
                <a:solidFill>
                  <a:schemeClr val="bg1"/>
                </a:solidFill>
                <a:latin typeface="Century Gothic" panose="020B0502020202020204" pitchFamily="34" charset="0"/>
              </a:rPr>
              <a:t>Involvement =&gt; predictive for outcomes </a:t>
            </a:r>
          </a:p>
          <a:p>
            <a:pPr marL="342900" indent="-342900">
              <a:buClr>
                <a:srgbClr val="EF008C"/>
              </a:buClr>
              <a:buFont typeface="Arial Narrow" panose="020B0606020202030204" pitchFamily="34" charset="0"/>
              <a:buChar char="▲"/>
            </a:pPr>
            <a:r>
              <a:rPr lang="en-US" sz="2800" dirty="0">
                <a:solidFill>
                  <a:schemeClr val="bg1"/>
                </a:solidFill>
                <a:latin typeface="Century Gothic" panose="020B0502020202020204" pitchFamily="34" charset="0"/>
              </a:rPr>
              <a:t>Flow</a:t>
            </a:r>
          </a:p>
          <a:p>
            <a:pPr>
              <a:buClr>
                <a:srgbClr val="EF008C"/>
              </a:buClr>
            </a:pPr>
            <a:endParaRPr lang="en-US" sz="2800" dirty="0">
              <a:solidFill>
                <a:schemeClr val="bg1"/>
              </a:solidFill>
              <a:latin typeface="Century Gothic" panose="020B0502020202020204" pitchFamily="34" charset="0"/>
            </a:endParaRPr>
          </a:p>
          <a:p>
            <a:pPr>
              <a:buClr>
                <a:srgbClr val="EF008C"/>
              </a:buClr>
            </a:pPr>
            <a:r>
              <a:rPr lang="en-US" sz="2800" dirty="0">
                <a:solidFill>
                  <a:schemeClr val="bg1"/>
                </a:solidFill>
                <a:latin typeface="Century Gothic" panose="020B0502020202020204" pitchFamily="34" charset="0"/>
              </a:rPr>
              <a:t>Positive emotions</a:t>
            </a:r>
          </a:p>
          <a:p>
            <a:pPr marL="952530" lvl="1" indent="-342900">
              <a:buClr>
                <a:srgbClr val="EF008C"/>
              </a:buClr>
              <a:buFont typeface="Arial Narrow" panose="020B0606020202030204" pitchFamily="34" charset="0"/>
              <a:buChar char="▲"/>
            </a:pPr>
            <a:r>
              <a:rPr lang="en-US" sz="2800" dirty="0">
                <a:solidFill>
                  <a:schemeClr val="bg1"/>
                </a:solidFill>
                <a:latin typeface="Century Gothic" panose="020B0502020202020204" pitchFamily="34" charset="0"/>
              </a:rPr>
              <a:t>Inspiration</a:t>
            </a:r>
          </a:p>
          <a:p>
            <a:pPr marL="952530" lvl="1" indent="-342900">
              <a:buClr>
                <a:srgbClr val="EF008C"/>
              </a:buClr>
              <a:buFont typeface="Arial Narrow" panose="020B0606020202030204" pitchFamily="34" charset="0"/>
              <a:buChar char="▲"/>
            </a:pPr>
            <a:r>
              <a:rPr lang="en-US" sz="2800" dirty="0">
                <a:solidFill>
                  <a:schemeClr val="bg1"/>
                </a:solidFill>
                <a:latin typeface="Century Gothic" panose="020B0502020202020204" pitchFamily="34" charset="0"/>
              </a:rPr>
              <a:t>Interest</a:t>
            </a:r>
          </a:p>
          <a:p>
            <a:pPr>
              <a:buClr>
                <a:srgbClr val="21AE4A"/>
              </a:buClr>
            </a:pPr>
            <a:endParaRPr lang="en-US" sz="2800" dirty="0">
              <a:solidFill>
                <a:schemeClr val="bg1"/>
              </a:solidFill>
              <a:latin typeface="Century Gothic" panose="020B0502020202020204" pitchFamily="34" charset="0"/>
            </a:endParaRPr>
          </a:p>
        </p:txBody>
      </p:sp>
      <p:sp>
        <p:nvSpPr>
          <p:cNvPr id="14" name="Rectangle 13"/>
          <p:cNvSpPr/>
          <p:nvPr/>
        </p:nvSpPr>
        <p:spPr>
          <a:xfrm>
            <a:off x="2148976" y="1516831"/>
            <a:ext cx="5989140" cy="830997"/>
          </a:xfrm>
          <a:prstGeom prst="rect">
            <a:avLst/>
          </a:prstGeom>
        </p:spPr>
        <p:txBody>
          <a:bodyPr wrap="none">
            <a:spAutoFit/>
          </a:bodyPr>
          <a:lstStyle/>
          <a:p>
            <a:r>
              <a:rPr lang="en-US" sz="4800" b="1" dirty="0">
                <a:solidFill>
                  <a:srgbClr val="EF008C"/>
                </a:solidFill>
                <a:latin typeface="Century Gothic" panose="020B0502020202020204" pitchFamily="34" charset="0"/>
              </a:rPr>
              <a:t>TECHNOLOGY CAN</a:t>
            </a:r>
          </a:p>
        </p:txBody>
      </p:sp>
      <p:sp>
        <p:nvSpPr>
          <p:cNvPr id="4" name="Rectangle 3">
            <a:extLst>
              <a:ext uri="{FF2B5EF4-FFF2-40B4-BE49-F238E27FC236}">
                <a16:creationId xmlns:a16="http://schemas.microsoft.com/office/drawing/2014/main" id="{B4A15EA5-B8C7-1011-38E3-E924B22B92EB}"/>
              </a:ext>
            </a:extLst>
          </p:cNvPr>
          <p:cNvSpPr/>
          <p:nvPr/>
        </p:nvSpPr>
        <p:spPr>
          <a:xfrm>
            <a:off x="348570" y="7106322"/>
            <a:ext cx="8454903" cy="18158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800" dirty="0">
              <a:latin typeface="Century Gothic" panose="020B0502020202020204" pitchFamily="34" charset="0"/>
            </a:endParaRPr>
          </a:p>
        </p:txBody>
      </p:sp>
      <p:sp>
        <p:nvSpPr>
          <p:cNvPr id="5" name="Rectangle 4">
            <a:extLst>
              <a:ext uri="{FF2B5EF4-FFF2-40B4-BE49-F238E27FC236}">
                <a16:creationId xmlns:a16="http://schemas.microsoft.com/office/drawing/2014/main" id="{B77C797D-7FA2-8F78-886A-6E93C777E38B}"/>
              </a:ext>
            </a:extLst>
          </p:cNvPr>
          <p:cNvSpPr/>
          <p:nvPr/>
        </p:nvSpPr>
        <p:spPr>
          <a:xfrm>
            <a:off x="348570" y="7212056"/>
            <a:ext cx="8659243" cy="1815882"/>
          </a:xfrm>
          <a:prstGeom prst="rect">
            <a:avLst/>
          </a:prstGeom>
        </p:spPr>
        <p:txBody>
          <a:bodyPr wrap="square">
            <a:spAutoFit/>
          </a:bodyPr>
          <a:lstStyle/>
          <a:p>
            <a:r>
              <a:rPr lang="en-US" sz="1600" dirty="0">
                <a:solidFill>
                  <a:schemeClr val="bg1"/>
                </a:solidFill>
                <a:latin typeface="Century Gothic" panose="020B0502020202020204" pitchFamily="34" charset="0"/>
              </a:rPr>
              <a:t>Kelders, S. M. (2015, June). Involvement as a working mechanism for persuasive technology. In International Conference on Persuasive Technology (pp. 3-14). Cham: Springer International Publishing.</a:t>
            </a:r>
          </a:p>
          <a:p>
            <a:r>
              <a:rPr lang="en-US" sz="1600" dirty="0">
                <a:solidFill>
                  <a:schemeClr val="bg1"/>
                </a:solidFill>
                <a:latin typeface="Century Gothic" panose="020B0502020202020204" pitchFamily="34" charset="0"/>
              </a:rPr>
              <a:t>Kelders, S. M., Sommers-</a:t>
            </a:r>
            <a:r>
              <a:rPr lang="en-US" sz="1600" dirty="0" err="1">
                <a:solidFill>
                  <a:schemeClr val="bg1"/>
                </a:solidFill>
                <a:latin typeface="Century Gothic" panose="020B0502020202020204" pitchFamily="34" charset="0"/>
              </a:rPr>
              <a:t>Spijkerman</a:t>
            </a:r>
            <a:r>
              <a:rPr lang="en-US" sz="1600" dirty="0">
                <a:solidFill>
                  <a:schemeClr val="bg1"/>
                </a:solidFill>
                <a:latin typeface="Century Gothic" panose="020B0502020202020204" pitchFamily="34" charset="0"/>
              </a:rPr>
              <a:t>, M., &amp; Goldberg, J. (2018). Investigating the direct impact of a gamified versus </a:t>
            </a:r>
            <a:r>
              <a:rPr lang="en-US" sz="1600" dirty="0" err="1">
                <a:solidFill>
                  <a:schemeClr val="bg1"/>
                </a:solidFill>
                <a:latin typeface="Century Gothic" panose="020B0502020202020204" pitchFamily="34" charset="0"/>
              </a:rPr>
              <a:t>nongamified</a:t>
            </a:r>
            <a:r>
              <a:rPr lang="en-US" sz="1600" dirty="0">
                <a:solidFill>
                  <a:schemeClr val="bg1"/>
                </a:solidFill>
                <a:latin typeface="Century Gothic" panose="020B0502020202020204" pitchFamily="34" charset="0"/>
              </a:rPr>
              <a:t> well-being intervention: an exploratory experiment. Journal of medical Internet research, 20(7), e247.</a:t>
            </a:r>
          </a:p>
          <a:p>
            <a:endParaRPr lang="en-US"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111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800"/>
                            </p:stCondLst>
                            <p:childTnLst>
                              <p:par>
                                <p:cTn id="16" presetID="12" presetClass="entr" presetSubtype="1" fill="hold" grpId="1"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down)">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1000"/>
                                  </p:stCondLst>
                                  <p:iterate type="wd">
                                    <p:tmPct val="1000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375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3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2" grpId="0"/>
      <p:bldP spid="14"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455" y="-671753"/>
            <a:ext cx="18088206" cy="11518648"/>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21" name="Rectangle 20"/>
          <p:cNvSpPr/>
          <p:nvPr/>
        </p:nvSpPr>
        <p:spPr>
          <a:xfrm>
            <a:off x="13643096" y="7933819"/>
            <a:ext cx="538930" cy="1015663"/>
          </a:xfrm>
          <a:prstGeom prst="rect">
            <a:avLst/>
          </a:prstGeom>
        </p:spPr>
        <p:txBody>
          <a:bodyPr wrap="none">
            <a:spAutoFit/>
          </a:bodyPr>
          <a:lstStyle/>
          <a:p>
            <a:r>
              <a:rPr lang="en-US" sz="6000" dirty="0">
                <a:solidFill>
                  <a:schemeClr val="bg1"/>
                </a:solidFill>
              </a:rPr>
              <a:t>|</a:t>
            </a:r>
            <a:endParaRPr lang="en-US" sz="2670" dirty="0">
              <a:solidFill>
                <a:schemeClr val="bg1"/>
              </a:solidFill>
              <a:latin typeface="Arial Narrow" panose="020B0606020202030204" pitchFamily="34" charset="0"/>
            </a:endParaRPr>
          </a:p>
        </p:txBody>
      </p:sp>
      <p:sp>
        <p:nvSpPr>
          <p:cNvPr id="25" name="Oval 24">
            <a:hlinkClick r:id="rId4" action="ppaction://hlinksldjump"/>
          </p:cNvPr>
          <p:cNvSpPr/>
          <p:nvPr/>
        </p:nvSpPr>
        <p:spPr>
          <a:xfrm>
            <a:off x="13128545" y="8226088"/>
            <a:ext cx="568848" cy="568848"/>
          </a:xfrm>
          <a:prstGeom prst="ellipse">
            <a:avLst/>
          </a:prstGeom>
          <a:solidFill>
            <a:schemeClr val="tx1"/>
          </a:solidFill>
          <a:ln w="57150">
            <a:solidFill>
              <a:srgbClr val="EF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4</a:t>
            </a:r>
            <a:endParaRPr lang="nl-NL" dirty="0">
              <a:latin typeface="Arial Narrow" panose="020B0606020202030204" pitchFamily="34" charset="0"/>
            </a:endParaRPr>
          </a:p>
        </p:txBody>
      </p:sp>
      <p:sp>
        <p:nvSpPr>
          <p:cNvPr id="10" name="Rectangle 9"/>
          <p:cNvSpPr/>
          <p:nvPr/>
        </p:nvSpPr>
        <p:spPr>
          <a:xfrm>
            <a:off x="3799681" y="3338624"/>
            <a:ext cx="7640037" cy="24667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p:cNvSpPr/>
          <p:nvPr/>
        </p:nvSpPr>
        <p:spPr>
          <a:xfrm>
            <a:off x="3799681" y="2633749"/>
            <a:ext cx="7640037" cy="933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p:cNvSpPr/>
          <p:nvPr/>
        </p:nvSpPr>
        <p:spPr>
          <a:xfrm>
            <a:off x="3973212" y="3701183"/>
            <a:ext cx="7217960" cy="2677656"/>
          </a:xfrm>
          <a:prstGeom prst="rect">
            <a:avLst/>
          </a:prstGeom>
        </p:spPr>
        <p:txBody>
          <a:bodyPr wrap="square">
            <a:spAutoFit/>
          </a:bodyPr>
          <a:lstStyle/>
          <a:p>
            <a:pPr marL="342900" indent="-342900">
              <a:buFont typeface="Arial" panose="020B0604020202020204" pitchFamily="34" charset="0"/>
              <a:buChar char="•"/>
            </a:pPr>
            <a:r>
              <a:rPr lang="en-US" sz="2800" dirty="0">
                <a:solidFill>
                  <a:schemeClr val="bg1"/>
                </a:solidFill>
                <a:latin typeface="Century Gothic" panose="020B0502020202020204" pitchFamily="34" charset="0"/>
              </a:rPr>
              <a:t>Flow + Involvement + Positive affect  = engagement?</a:t>
            </a:r>
          </a:p>
          <a:p>
            <a:pPr marL="342900" indent="-342900">
              <a:buFont typeface="Arial" panose="020B0604020202020204" pitchFamily="34" charset="0"/>
              <a:buChar char="•"/>
            </a:pPr>
            <a:r>
              <a:rPr lang="en-US" sz="2800" dirty="0">
                <a:solidFill>
                  <a:schemeClr val="bg1"/>
                </a:solidFill>
                <a:latin typeface="Century Gothic" panose="020B0502020202020204" pitchFamily="34" charset="0"/>
              </a:rPr>
              <a:t>Used differently in literature</a:t>
            </a:r>
          </a:p>
          <a:p>
            <a:pPr marL="342900" indent="-342900">
              <a:buFont typeface="Arial" panose="020B0604020202020204" pitchFamily="34" charset="0"/>
              <a:buChar char="•"/>
            </a:pPr>
            <a:r>
              <a:rPr lang="en-US" sz="2800" dirty="0">
                <a:solidFill>
                  <a:schemeClr val="bg1"/>
                </a:solidFill>
                <a:latin typeface="Century Gothic" panose="020B0502020202020204" pitchFamily="34" charset="0"/>
              </a:rPr>
              <a:t>Seen as important</a:t>
            </a:r>
          </a:p>
          <a:p>
            <a:pPr marL="342900" indent="-342900">
              <a:buFont typeface="Arial" panose="020B0604020202020204" pitchFamily="34" charset="0"/>
              <a:buChar char="•"/>
            </a:pPr>
            <a:endParaRPr lang="en-US" sz="2800" dirty="0">
              <a:solidFill>
                <a:schemeClr val="bg1"/>
              </a:solidFill>
              <a:latin typeface="Century Gothic" panose="020B0502020202020204" pitchFamily="34" charset="0"/>
            </a:endParaRPr>
          </a:p>
          <a:p>
            <a:endParaRPr lang="en-US" sz="2800" dirty="0">
              <a:solidFill>
                <a:schemeClr val="bg1"/>
              </a:solidFill>
              <a:latin typeface="Century Gothic" panose="020B0502020202020204" pitchFamily="34" charset="0"/>
            </a:endParaRPr>
          </a:p>
        </p:txBody>
      </p:sp>
      <p:sp>
        <p:nvSpPr>
          <p:cNvPr id="14" name="Rectangle 13"/>
          <p:cNvSpPr/>
          <p:nvPr/>
        </p:nvSpPr>
        <p:spPr>
          <a:xfrm>
            <a:off x="3973213" y="2735993"/>
            <a:ext cx="7289175" cy="830997"/>
          </a:xfrm>
          <a:prstGeom prst="rect">
            <a:avLst/>
          </a:prstGeom>
        </p:spPr>
        <p:txBody>
          <a:bodyPr wrap="none">
            <a:spAutoFit/>
          </a:bodyPr>
          <a:lstStyle/>
          <a:p>
            <a:r>
              <a:rPr lang="en-US" sz="4800" b="1" dirty="0">
                <a:solidFill>
                  <a:srgbClr val="EF008C"/>
                </a:solidFill>
                <a:latin typeface="Century Gothic" panose="020B0502020202020204" pitchFamily="34" charset="0"/>
              </a:rPr>
              <a:t>ENGAGEMENT INSTEAD?</a:t>
            </a:r>
          </a:p>
        </p:txBody>
      </p:sp>
      <p:sp>
        <p:nvSpPr>
          <p:cNvPr id="2" name="Rectangle 1">
            <a:extLst>
              <a:ext uri="{FF2B5EF4-FFF2-40B4-BE49-F238E27FC236}">
                <a16:creationId xmlns:a16="http://schemas.microsoft.com/office/drawing/2014/main" id="{8FDB7B4A-F235-15E0-9DFC-4F2767E4FD12}"/>
              </a:ext>
            </a:extLst>
          </p:cNvPr>
          <p:cNvSpPr/>
          <p:nvPr/>
        </p:nvSpPr>
        <p:spPr>
          <a:xfrm>
            <a:off x="348570" y="7612159"/>
            <a:ext cx="8454903" cy="10924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800" dirty="0">
              <a:latin typeface="Century Gothic" panose="020B0502020202020204" pitchFamily="34" charset="0"/>
            </a:endParaRPr>
          </a:p>
        </p:txBody>
      </p:sp>
      <p:sp>
        <p:nvSpPr>
          <p:cNvPr id="3" name="Rectangle 2">
            <a:extLst>
              <a:ext uri="{FF2B5EF4-FFF2-40B4-BE49-F238E27FC236}">
                <a16:creationId xmlns:a16="http://schemas.microsoft.com/office/drawing/2014/main" id="{DECDD8B5-4F85-B641-9443-16482DFE5189}"/>
              </a:ext>
            </a:extLst>
          </p:cNvPr>
          <p:cNvSpPr/>
          <p:nvPr/>
        </p:nvSpPr>
        <p:spPr>
          <a:xfrm>
            <a:off x="348570" y="7717893"/>
            <a:ext cx="8659243" cy="830997"/>
          </a:xfrm>
          <a:prstGeom prst="rect">
            <a:avLst/>
          </a:prstGeom>
        </p:spPr>
        <p:txBody>
          <a:bodyPr wrap="square">
            <a:spAutoFit/>
          </a:bodyPr>
          <a:lstStyle/>
          <a:p>
            <a:r>
              <a:rPr lang="en-US" sz="1600" dirty="0">
                <a:solidFill>
                  <a:schemeClr val="bg1"/>
                </a:solidFill>
                <a:latin typeface="Century Gothic" panose="020B0502020202020204" pitchFamily="34" charset="0"/>
              </a:rPr>
              <a:t>Kelders, S. M., Van Zyl, L. E., &amp; Ludden, G. D. (2020). The concept and components of engagement in different domains applied to eHealth: a systematic scoping review. Frontiers in psychology, 11, 926.</a:t>
            </a:r>
          </a:p>
        </p:txBody>
      </p:sp>
    </p:spTree>
    <p:extLst>
      <p:ext uri="{BB962C8B-B14F-4D97-AF65-F5344CB8AC3E}">
        <p14:creationId xmlns:p14="http://schemas.microsoft.com/office/powerpoint/2010/main" val="301084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800"/>
                            </p:stCondLst>
                            <p:childTnLst>
                              <p:par>
                                <p:cTn id="16" presetID="12" presetClass="entr" presetSubtype="1" fill="hold" grpId="1"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down)">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1000"/>
                                  </p:stCondLst>
                                  <p:iterate type="wd">
                                    <p:tmPct val="1000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405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3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2" grpId="0"/>
      <p:bldP spid="14"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D3FFF-D5B4-F555-E7A2-7E2C921AAA5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E201F3-E300-9AE2-1D0C-04FE3F26D0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6257587" cy="10846217"/>
          </a:xfrm>
          <a:prstGeom prst="rect">
            <a:avLst/>
          </a:prstGeom>
        </p:spPr>
      </p:pic>
      <p:sp>
        <p:nvSpPr>
          <p:cNvPr id="11" name="Rectangle 10">
            <a:extLst>
              <a:ext uri="{FF2B5EF4-FFF2-40B4-BE49-F238E27FC236}">
                <a16:creationId xmlns:a16="http://schemas.microsoft.com/office/drawing/2014/main" id="{F1AD993D-C4DC-28C9-5C11-47301099D223}"/>
              </a:ext>
            </a:extLst>
          </p:cNvPr>
          <p:cNvSpPr/>
          <p:nvPr/>
        </p:nvSpPr>
        <p:spPr>
          <a:xfrm>
            <a:off x="7653550" y="2096445"/>
            <a:ext cx="8442235" cy="18151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E438248D-465A-DAD1-13ED-66BE8DC96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B4310942-1E66-EE9F-D4B1-F04E1DF70CF3}"/>
              </a:ext>
            </a:extLst>
          </p:cNvPr>
          <p:cNvSpPr/>
          <p:nvPr/>
        </p:nvSpPr>
        <p:spPr>
          <a:xfrm>
            <a:off x="7653552" y="1194515"/>
            <a:ext cx="8442235"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78698F34-9091-7A3B-8801-2D86E532EDBB}"/>
              </a:ext>
            </a:extLst>
          </p:cNvPr>
          <p:cNvSpPr/>
          <p:nvPr/>
        </p:nvSpPr>
        <p:spPr>
          <a:xfrm>
            <a:off x="7827087" y="2236979"/>
            <a:ext cx="8268701" cy="1384995"/>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Behavioral</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Cognitive</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Affective</a:t>
            </a:r>
          </a:p>
        </p:txBody>
      </p:sp>
      <p:sp>
        <p:nvSpPr>
          <p:cNvPr id="13" name="Rectangle 12">
            <a:extLst>
              <a:ext uri="{FF2B5EF4-FFF2-40B4-BE49-F238E27FC236}">
                <a16:creationId xmlns:a16="http://schemas.microsoft.com/office/drawing/2014/main" id="{29BC15DE-F179-0F77-94CE-453549F1EE49}"/>
              </a:ext>
            </a:extLst>
          </p:cNvPr>
          <p:cNvSpPr/>
          <p:nvPr/>
        </p:nvSpPr>
        <p:spPr>
          <a:xfrm>
            <a:off x="7815054" y="1310061"/>
            <a:ext cx="9246442" cy="830997"/>
          </a:xfrm>
          <a:prstGeom prst="rect">
            <a:avLst/>
          </a:prstGeom>
        </p:spPr>
        <p:txBody>
          <a:bodyPr wrap="square">
            <a:spAutoFit/>
          </a:bodyPr>
          <a:lstStyle/>
          <a:p>
            <a:r>
              <a:rPr lang="en-US" sz="4800" b="1" dirty="0">
                <a:solidFill>
                  <a:srgbClr val="EF008C"/>
                </a:solidFill>
                <a:latin typeface="Century Gothic" panose="020B0502020202020204" pitchFamily="34" charset="0"/>
              </a:rPr>
              <a:t>ENGAGEMENT DIMENSIONS</a:t>
            </a:r>
          </a:p>
        </p:txBody>
      </p:sp>
      <p:pic>
        <p:nvPicPr>
          <p:cNvPr id="2" name="Picture 1" descr="Chart, bubble chart&#10;&#10;Description automatically generated">
            <a:extLst>
              <a:ext uri="{FF2B5EF4-FFF2-40B4-BE49-F238E27FC236}">
                <a16:creationId xmlns:a16="http://schemas.microsoft.com/office/drawing/2014/main" id="{481DE2F1-7416-1075-9AD8-21AEB41D2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788" y="211094"/>
            <a:ext cx="6940934" cy="8738388"/>
          </a:xfrm>
          <a:prstGeom prst="rect">
            <a:avLst/>
          </a:prstGeom>
        </p:spPr>
      </p:pic>
      <p:sp>
        <p:nvSpPr>
          <p:cNvPr id="3" name="Rectangle 2">
            <a:extLst>
              <a:ext uri="{FF2B5EF4-FFF2-40B4-BE49-F238E27FC236}">
                <a16:creationId xmlns:a16="http://schemas.microsoft.com/office/drawing/2014/main" id="{AB4E900B-9404-ED21-5E88-1357D85813A3}"/>
              </a:ext>
            </a:extLst>
          </p:cNvPr>
          <p:cNvSpPr/>
          <p:nvPr/>
        </p:nvSpPr>
        <p:spPr>
          <a:xfrm>
            <a:off x="7604510" y="6731539"/>
            <a:ext cx="8454903" cy="1302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800" dirty="0">
              <a:latin typeface="Century Gothic" panose="020B0502020202020204" pitchFamily="34" charset="0"/>
            </a:endParaRPr>
          </a:p>
        </p:txBody>
      </p:sp>
      <p:sp>
        <p:nvSpPr>
          <p:cNvPr id="4" name="Rectangle 3">
            <a:extLst>
              <a:ext uri="{FF2B5EF4-FFF2-40B4-BE49-F238E27FC236}">
                <a16:creationId xmlns:a16="http://schemas.microsoft.com/office/drawing/2014/main" id="{63F22186-AF70-F56E-D243-92658D94F173}"/>
              </a:ext>
            </a:extLst>
          </p:cNvPr>
          <p:cNvSpPr/>
          <p:nvPr/>
        </p:nvSpPr>
        <p:spPr>
          <a:xfrm>
            <a:off x="7598344" y="6872267"/>
            <a:ext cx="8497441" cy="1077218"/>
          </a:xfrm>
          <a:prstGeom prst="rect">
            <a:avLst/>
          </a:prstGeom>
        </p:spPr>
        <p:txBody>
          <a:bodyPr wrap="square">
            <a:spAutoFit/>
          </a:bodyPr>
          <a:lstStyle/>
          <a:p>
            <a:r>
              <a:rPr lang="en-US" sz="1600" dirty="0">
                <a:solidFill>
                  <a:schemeClr val="bg1"/>
                </a:solidFill>
                <a:latin typeface="Century Gothic" panose="020B0502020202020204" pitchFamily="34" charset="0"/>
              </a:rPr>
              <a:t>Kelders, S. M., Kip, H., </a:t>
            </a:r>
            <a:r>
              <a:rPr lang="en-US" sz="1600" dirty="0" err="1">
                <a:solidFill>
                  <a:schemeClr val="bg1"/>
                </a:solidFill>
                <a:latin typeface="Century Gothic" panose="020B0502020202020204" pitchFamily="34" charset="0"/>
              </a:rPr>
              <a:t>Beerlage</a:t>
            </a:r>
            <a:r>
              <a:rPr lang="en-US" sz="1600" dirty="0">
                <a:solidFill>
                  <a:schemeClr val="bg1"/>
                </a:solidFill>
                <a:latin typeface="Century Gothic" panose="020B0502020202020204" pitchFamily="34" charset="0"/>
              </a:rPr>
              <a:t>-de Jong, N., &amp; </a:t>
            </a:r>
            <a:r>
              <a:rPr lang="en-US" sz="1600" dirty="0" err="1">
                <a:solidFill>
                  <a:schemeClr val="bg1"/>
                </a:solidFill>
                <a:latin typeface="Century Gothic" panose="020B0502020202020204" pitchFamily="34" charset="0"/>
              </a:rPr>
              <a:t>Köhle</a:t>
            </a:r>
            <a:r>
              <a:rPr lang="en-US" sz="1600" dirty="0">
                <a:solidFill>
                  <a:schemeClr val="bg1"/>
                </a:solidFill>
                <a:latin typeface="Century Gothic" panose="020B0502020202020204" pitchFamily="34" charset="0"/>
              </a:rPr>
              <a:t>, N. (2024). What does it mean to be engaged with digital health interventions? A qualitative study into the experiences of engaged users and the views of professionals. Digital Health, 10, </a:t>
            </a:r>
          </a:p>
          <a:p>
            <a:r>
              <a:rPr lang="en-US" sz="1600" dirty="0">
                <a:solidFill>
                  <a:schemeClr val="bg1"/>
                </a:solidFill>
                <a:latin typeface="Century Gothic" panose="020B0502020202020204" pitchFamily="34" charset="0"/>
              </a:rPr>
              <a:t>20552076241283530.</a:t>
            </a:r>
          </a:p>
        </p:txBody>
      </p:sp>
    </p:spTree>
    <p:extLst>
      <p:ext uri="{BB962C8B-B14F-4D97-AF65-F5344CB8AC3E}">
        <p14:creationId xmlns:p14="http://schemas.microsoft.com/office/powerpoint/2010/main" val="42546347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1000"/>
                                  </p:stCondLst>
                                  <p:iterate type="wd">
                                    <p:tmPct val="1000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24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57" y="-1257504"/>
            <a:ext cx="17613245" cy="11214304"/>
          </a:xfrm>
          <a:prstGeom prst="rect">
            <a:avLst/>
          </a:prstGeom>
        </p:spPr>
      </p:pic>
      <p:pic>
        <p:nvPicPr>
          <p:cNvPr id="8" name="Picture 7">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21" name="Rectangle 20"/>
          <p:cNvSpPr/>
          <p:nvPr/>
        </p:nvSpPr>
        <p:spPr>
          <a:xfrm>
            <a:off x="13643096" y="7933819"/>
            <a:ext cx="538930" cy="1015663"/>
          </a:xfrm>
          <a:prstGeom prst="rect">
            <a:avLst/>
          </a:prstGeom>
        </p:spPr>
        <p:txBody>
          <a:bodyPr wrap="none">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67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8" name="TextBox 17">
            <a:extLst>
              <a:ext uri="{FF2B5EF4-FFF2-40B4-BE49-F238E27FC236}">
                <a16:creationId xmlns:a16="http://schemas.microsoft.com/office/drawing/2014/main" id="{4F8A8905-B888-4795-B2C2-E6E1BBE333EE}"/>
              </a:ext>
            </a:extLst>
          </p:cNvPr>
          <p:cNvSpPr txBox="1"/>
          <p:nvPr/>
        </p:nvSpPr>
        <p:spPr>
          <a:xfrm>
            <a:off x="195000" y="1793623"/>
            <a:ext cx="7399077" cy="5623177"/>
          </a:xfrm>
          <a:prstGeom prst="rect">
            <a:avLst/>
          </a:prstGeom>
          <a:solidFill>
            <a:schemeClr val="tx1"/>
          </a:solidFill>
          <a:ln w="127000">
            <a:solidFill>
              <a:srgbClr val="EF008C"/>
            </a:solidFill>
          </a:ln>
        </p:spPr>
        <p:txBody>
          <a:bodyPr wrap="square" lIns="360000" tIns="360000" rIns="360000" bIns="360000" rtlCol="0">
            <a:no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rPr>
              <a:t>TWEETS-engagement scale</a:t>
            </a:r>
          </a:p>
          <a:p>
            <a:pPr lvl="0">
              <a:defRPr/>
            </a:pPr>
            <a:r>
              <a:rPr lang="en-US" sz="2800" i="1" dirty="0">
                <a:solidFill>
                  <a:prstClr val="white"/>
                </a:solidFill>
                <a:latin typeface="Century Gothic" panose="020B0502020202020204" pitchFamily="34" charset="0"/>
                <a:cs typeface="Calibri" panose="020F0502020204030204" pitchFamily="34" charset="0"/>
              </a:rPr>
              <a:t>Sample Items</a:t>
            </a:r>
            <a:endParaRPr kumimoji="0" lang="en-US" sz="2800" b="0" i="1"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endParaRPr>
          </a:p>
          <a:p>
            <a:pPr marL="0" marR="0" lvl="0" indent="0" algn="l" defTabSz="1219261"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endParaRPr>
          </a:p>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rPr>
              <a:t>Thinking about using [the technology] the last week, I feel that:</a:t>
            </a:r>
          </a:p>
          <a:p>
            <a:pPr marL="0" marR="0" lvl="0" indent="0" algn="l" defTabSz="1219261"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endParaRPr>
          </a:p>
          <a:p>
            <a:pPr marL="342900" marR="0" lvl="0"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rPr>
              <a:t>[this technology] is part of my daily routine.</a:t>
            </a:r>
          </a:p>
          <a:p>
            <a:pPr marL="342900" marR="0" lvl="0"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rPr>
              <a:t>[this technology] motivates me to [reach my goal].</a:t>
            </a:r>
          </a:p>
          <a:p>
            <a:pPr marL="342900" marR="0" lvl="0"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rPr>
              <a:t>[this technology] fits me as a person.</a:t>
            </a:r>
          </a:p>
        </p:txBody>
      </p:sp>
      <p:sp>
        <p:nvSpPr>
          <p:cNvPr id="10" name="Rectangle 9">
            <a:extLst>
              <a:ext uri="{FF2B5EF4-FFF2-40B4-BE49-F238E27FC236}">
                <a16:creationId xmlns:a16="http://schemas.microsoft.com/office/drawing/2014/main" id="{C333E226-E9A3-44A2-963E-3E5915D85709}"/>
              </a:ext>
            </a:extLst>
          </p:cNvPr>
          <p:cNvSpPr/>
          <p:nvPr/>
        </p:nvSpPr>
        <p:spPr>
          <a:xfrm>
            <a:off x="169601" y="171995"/>
            <a:ext cx="7399076" cy="933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BC86ADA-8802-4FF2-B7D8-B2DFF20A8CD7}"/>
              </a:ext>
            </a:extLst>
          </p:cNvPr>
          <p:cNvSpPr/>
          <p:nvPr/>
        </p:nvSpPr>
        <p:spPr>
          <a:xfrm>
            <a:off x="398371" y="274239"/>
            <a:ext cx="7023076" cy="830997"/>
          </a:xfrm>
          <a:prstGeom prst="rect">
            <a:avLst/>
          </a:prstGeom>
        </p:spPr>
        <p:txBody>
          <a:bodyPr wrap="none">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F008C"/>
                </a:solidFill>
                <a:effectLst/>
                <a:uLnTx/>
                <a:uFillTx/>
                <a:latin typeface="Arial Narrow" panose="020B0606020202030204" pitchFamily="34" charset="0"/>
                <a:ea typeface="+mn-ea"/>
                <a:cs typeface="+mn-cs"/>
              </a:rPr>
              <a:t>MEASURING</a:t>
            </a:r>
            <a:r>
              <a:rPr kumimoji="0" lang="en-US" sz="4800" b="1" i="0" u="none" strike="noStrike" kern="1200" cap="none" spc="0" normalizeH="0" noProof="0" dirty="0">
                <a:ln>
                  <a:noFill/>
                </a:ln>
                <a:solidFill>
                  <a:srgbClr val="EF008C"/>
                </a:solidFill>
                <a:effectLst/>
                <a:uLnTx/>
                <a:uFillTx/>
                <a:latin typeface="Arial Narrow" panose="020B0606020202030204" pitchFamily="34" charset="0"/>
                <a:ea typeface="+mn-ea"/>
                <a:cs typeface="+mn-cs"/>
              </a:rPr>
              <a:t> ENGAGEMENT</a:t>
            </a:r>
            <a:endParaRPr kumimoji="0" lang="en-US" sz="4800" b="1" i="0" u="none" strike="noStrike" kern="1200" cap="none" spc="0" normalizeH="0" baseline="0" noProof="0" dirty="0">
              <a:ln>
                <a:noFill/>
              </a:ln>
              <a:solidFill>
                <a:srgbClr val="EF008C"/>
              </a:solidFill>
              <a:effectLst/>
              <a:uLnTx/>
              <a:uFillTx/>
              <a:latin typeface="Arial Narrow" panose="020B0606020202030204" pitchFamily="34" charset="0"/>
              <a:ea typeface="+mn-ea"/>
              <a:cs typeface="+mn-cs"/>
            </a:endParaRPr>
          </a:p>
        </p:txBody>
      </p:sp>
      <p:sp>
        <p:nvSpPr>
          <p:cNvPr id="2" name="Rectangle 1">
            <a:extLst>
              <a:ext uri="{FF2B5EF4-FFF2-40B4-BE49-F238E27FC236}">
                <a16:creationId xmlns:a16="http://schemas.microsoft.com/office/drawing/2014/main" id="{693F90DB-67A5-3889-644D-D76369EE79C9}"/>
              </a:ext>
            </a:extLst>
          </p:cNvPr>
          <p:cNvSpPr/>
          <p:nvPr/>
        </p:nvSpPr>
        <p:spPr>
          <a:xfrm>
            <a:off x="114214" y="7933818"/>
            <a:ext cx="8454903" cy="995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800" dirty="0">
              <a:latin typeface="Century Gothic" panose="020B0502020202020204" pitchFamily="34" charset="0"/>
            </a:endParaRPr>
          </a:p>
        </p:txBody>
      </p:sp>
      <p:sp>
        <p:nvSpPr>
          <p:cNvPr id="3" name="Rectangle 2">
            <a:extLst>
              <a:ext uri="{FF2B5EF4-FFF2-40B4-BE49-F238E27FC236}">
                <a16:creationId xmlns:a16="http://schemas.microsoft.com/office/drawing/2014/main" id="{D93BD149-617F-2DE6-B1B8-111C6AB4E192}"/>
              </a:ext>
            </a:extLst>
          </p:cNvPr>
          <p:cNvSpPr/>
          <p:nvPr/>
        </p:nvSpPr>
        <p:spPr>
          <a:xfrm>
            <a:off x="114215" y="7979707"/>
            <a:ext cx="8290484" cy="1077218"/>
          </a:xfrm>
          <a:prstGeom prst="rect">
            <a:avLst/>
          </a:prstGeom>
        </p:spPr>
        <p:txBody>
          <a:bodyPr wrap="square">
            <a:spAutoFit/>
          </a:bodyPr>
          <a:lstStyle/>
          <a:p>
            <a:r>
              <a:rPr lang="en-US" sz="1600" dirty="0">
                <a:solidFill>
                  <a:schemeClr val="bg1"/>
                </a:solidFill>
                <a:latin typeface="Century Gothic" panose="020B0502020202020204" pitchFamily="34" charset="0"/>
              </a:rPr>
              <a:t>Kelders, S. M., Kip, H., &amp; Greeff, J. (2020). Psychometric evaluation of the </a:t>
            </a:r>
            <a:r>
              <a:rPr lang="en-US" sz="1600" dirty="0" err="1">
                <a:solidFill>
                  <a:schemeClr val="bg1"/>
                </a:solidFill>
                <a:latin typeface="Century Gothic" panose="020B0502020202020204" pitchFamily="34" charset="0"/>
              </a:rPr>
              <a:t>TWente</a:t>
            </a:r>
            <a:r>
              <a:rPr lang="en-US" sz="1600" dirty="0">
                <a:solidFill>
                  <a:schemeClr val="bg1"/>
                </a:solidFill>
                <a:latin typeface="Century Gothic" panose="020B0502020202020204" pitchFamily="34" charset="0"/>
              </a:rPr>
              <a:t> Engagement with </a:t>
            </a:r>
            <a:r>
              <a:rPr lang="en-US" sz="1600" dirty="0" err="1">
                <a:solidFill>
                  <a:schemeClr val="bg1"/>
                </a:solidFill>
                <a:latin typeface="Century Gothic" panose="020B0502020202020204" pitchFamily="34" charset="0"/>
              </a:rPr>
              <a:t>Ehealth</a:t>
            </a:r>
            <a:r>
              <a:rPr lang="en-US" sz="1600" dirty="0">
                <a:solidFill>
                  <a:schemeClr val="bg1"/>
                </a:solidFill>
                <a:latin typeface="Century Gothic" panose="020B0502020202020204" pitchFamily="34" charset="0"/>
              </a:rPr>
              <a:t> Technologies Scale (TWEETS): evaluation study. Journal of medical Internet research, 22(10), e17757.</a:t>
            </a:r>
          </a:p>
          <a:p>
            <a:endParaRPr lang="en-US"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1439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8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485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P spid="12"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2" y="-259307"/>
            <a:ext cx="16388634" cy="10927765"/>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21" name="Rectangle 20"/>
          <p:cNvSpPr/>
          <p:nvPr/>
        </p:nvSpPr>
        <p:spPr>
          <a:xfrm>
            <a:off x="13643096" y="7933819"/>
            <a:ext cx="538930" cy="1015663"/>
          </a:xfrm>
          <a:prstGeom prst="rect">
            <a:avLst/>
          </a:prstGeom>
        </p:spPr>
        <p:txBody>
          <a:bodyPr wrap="none">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67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1" name="Rectangle 10"/>
          <p:cNvSpPr/>
          <p:nvPr/>
        </p:nvSpPr>
        <p:spPr>
          <a:xfrm>
            <a:off x="233728" y="5465948"/>
            <a:ext cx="11784402" cy="933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12D269E-BF76-B0F3-05B4-93D5F9CD8A67}"/>
              </a:ext>
            </a:extLst>
          </p:cNvPr>
          <p:cNvSpPr/>
          <p:nvPr/>
        </p:nvSpPr>
        <p:spPr>
          <a:xfrm>
            <a:off x="233728" y="6342965"/>
            <a:ext cx="11784402" cy="22467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11"/>
          <p:cNvSpPr/>
          <p:nvPr/>
        </p:nvSpPr>
        <p:spPr>
          <a:xfrm>
            <a:off x="407258" y="6533382"/>
            <a:ext cx="10463942" cy="2246769"/>
          </a:xfrm>
          <a:prstGeom prst="rect">
            <a:avLst/>
          </a:prstGeom>
        </p:spPr>
        <p:txBody>
          <a:bodyPr wrap="square">
            <a:spAutoFit/>
          </a:bodyPr>
          <a:lstStyle/>
          <a:p>
            <a:pPr marL="342900" marR="0" lvl="0"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rPr>
              <a:t>Different treatment options often similar in effectiveness</a:t>
            </a:r>
          </a:p>
          <a:p>
            <a:pPr marL="952530" marR="0" lvl="1"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342900" marR="0" lvl="0"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rPr>
              <a:t>Is engagement a mediator for effectiveness </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rPr>
              <a:t>and can we use it to personalize interventions?</a:t>
            </a:r>
          </a:p>
          <a:p>
            <a:pPr marL="342900" marR="0" lvl="0"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4" name="Rectangle 13"/>
          <p:cNvSpPr/>
          <p:nvPr/>
        </p:nvSpPr>
        <p:spPr>
          <a:xfrm>
            <a:off x="407259" y="5568192"/>
            <a:ext cx="11610871" cy="830997"/>
          </a:xfrm>
          <a:prstGeom prst="rect">
            <a:avLst/>
          </a:prstGeom>
        </p:spPr>
        <p:txBody>
          <a:bodyPr wrap="none">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F008C"/>
                </a:solidFill>
                <a:effectLst/>
                <a:uLnTx/>
                <a:uFillTx/>
                <a:latin typeface="Century Gothic" panose="020B0502020202020204" pitchFamily="34" charset="0"/>
              </a:rPr>
              <a:t>ENGAGEMENT</a:t>
            </a:r>
            <a:r>
              <a:rPr lang="en-US" sz="4800" b="1" noProof="0" dirty="0">
                <a:solidFill>
                  <a:srgbClr val="EF008C"/>
                </a:solidFill>
                <a:latin typeface="Century Gothic" panose="020B0502020202020204" pitchFamily="34" charset="0"/>
              </a:rPr>
              <a:t> FOR PERSONALISATION?</a:t>
            </a:r>
            <a:endParaRPr kumimoji="0" lang="en-US" sz="4800" b="1" i="0" u="none" strike="noStrike" kern="1200" cap="none" spc="0" normalizeH="0" baseline="0" noProof="0" dirty="0">
              <a:ln>
                <a:noFill/>
              </a:ln>
              <a:solidFill>
                <a:srgbClr val="EF008C"/>
              </a:solidFill>
              <a:effectLst/>
              <a:uLnTx/>
              <a:uFillTx/>
              <a:latin typeface="Century Gothic" panose="020B0502020202020204" pitchFamily="34" charset="0"/>
            </a:endParaRPr>
          </a:p>
        </p:txBody>
      </p:sp>
      <p:graphicFrame>
        <p:nvGraphicFramePr>
          <p:cNvPr id="13" name="Object 12"/>
          <p:cNvGraphicFramePr>
            <a:graphicFrameLocks noChangeAspect="1"/>
          </p:cNvGraphicFramePr>
          <p:nvPr/>
        </p:nvGraphicFramePr>
        <p:xfrm>
          <a:off x="0" y="620947"/>
          <a:ext cx="9753423" cy="3387805"/>
        </p:xfrm>
        <a:graphic>
          <a:graphicData uri="http://schemas.openxmlformats.org/presentationml/2006/ole">
            <mc:AlternateContent xmlns:mc="http://schemas.openxmlformats.org/markup-compatibility/2006">
              <mc:Choice xmlns:v="urn:schemas-microsoft-com:vml" Requires="v">
                <p:oleObj name="Visio" r:id="rId6" imgW="4742234" imgH="3170477" progId="Visio.Drawing.11">
                  <p:embed/>
                </p:oleObj>
              </mc:Choice>
              <mc:Fallback>
                <p:oleObj name="Visio" r:id="rId6" imgW="4742234" imgH="3170477" progId="Visio.Drawing.11">
                  <p:embed/>
                  <p:pic>
                    <p:nvPicPr>
                      <p:cNvPr id="13" name="Object 12"/>
                      <p:cNvPicPr>
                        <a:picLocks noChangeAspect="1" noChangeArrowheads="1"/>
                      </p:cNvPicPr>
                      <p:nvPr/>
                    </p:nvPicPr>
                    <p:blipFill>
                      <a:blip r:embed="rId7"/>
                      <a:srcRect t="35768" b="12308"/>
                      <a:stretch>
                        <a:fillRect/>
                      </a:stretch>
                    </p:blipFill>
                    <p:spPr bwMode="auto">
                      <a:xfrm>
                        <a:off x="0" y="620947"/>
                        <a:ext cx="9753423" cy="3387805"/>
                      </a:xfrm>
                      <a:prstGeom prst="rect">
                        <a:avLst/>
                      </a:prstGeom>
                      <a:noFill/>
                    </p:spPr>
                  </p:pic>
                </p:oleObj>
              </mc:Fallback>
            </mc:AlternateContent>
          </a:graphicData>
        </a:graphic>
      </p:graphicFrame>
      <p:pic>
        <p:nvPicPr>
          <p:cNvPr id="9" name="Picture 4" descr="Image result for NWO VENI">
            <a:extLst>
              <a:ext uri="{FF2B5EF4-FFF2-40B4-BE49-F238E27FC236}">
                <a16:creationId xmlns:a16="http://schemas.microsoft.com/office/drawing/2014/main" id="{23CA148D-4237-4AC1-88CA-C50F37733F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3050" y="36701"/>
            <a:ext cx="4683965" cy="12260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NWO VENI">
            <a:extLst>
              <a:ext uri="{FF2B5EF4-FFF2-40B4-BE49-F238E27FC236}">
                <a16:creationId xmlns:a16="http://schemas.microsoft.com/office/drawing/2014/main" id="{BF1E7972-86AF-4868-87EE-924D5C733A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680" y="1262706"/>
            <a:ext cx="1478335" cy="159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42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800"/>
                            </p:stCondLst>
                            <p:childTnLst>
                              <p:par>
                                <p:cTn id="16" presetID="12" presetClass="entr" presetSubtype="1" fill="hold" grpId="1"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down)">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1000"/>
                                  </p:stCondLst>
                                  <p:iterate type="wd">
                                    <p:tmPct val="1000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435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2" grpId="1" animBg="1"/>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r="48966" b="43554"/>
          <a:stretch/>
        </p:blipFill>
        <p:spPr>
          <a:xfrm>
            <a:off x="-84231" y="-108025"/>
            <a:ext cx="16341819" cy="11505117"/>
          </a:xfrm>
          <a:prstGeom prst="rect">
            <a:avLst/>
          </a:prstGeom>
        </p:spPr>
      </p:pic>
      <p:pic>
        <p:nvPicPr>
          <p:cNvPr id="6" name="Picture 5">
            <a:extLst>
              <a:ext uri="{FF2B5EF4-FFF2-40B4-BE49-F238E27FC236}">
                <a16:creationId xmlns:a16="http://schemas.microsoft.com/office/drawing/2014/main" id="{7E6B2429-7C0C-4B13-8E3C-4E836DB534E1}"/>
              </a:ext>
            </a:extLst>
          </p:cNvPr>
          <p:cNvPicPr>
            <a:picLocks noChangeAspect="1"/>
          </p:cNvPicPr>
          <p:nvPr/>
        </p:nvPicPr>
        <p:blipFill>
          <a:blip r:embed="rId4"/>
          <a:stretch>
            <a:fillRect/>
          </a:stretch>
        </p:blipFill>
        <p:spPr>
          <a:xfrm>
            <a:off x="5984805" y="64912"/>
            <a:ext cx="4531654" cy="7793999"/>
          </a:xfrm>
          <a:prstGeom prst="rect">
            <a:avLst/>
          </a:prstGeom>
        </p:spPr>
      </p:pic>
      <p:pic>
        <p:nvPicPr>
          <p:cNvPr id="8" name="Picture 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21" name="Rectangle 20"/>
          <p:cNvSpPr/>
          <p:nvPr/>
        </p:nvSpPr>
        <p:spPr>
          <a:xfrm>
            <a:off x="13643096" y="7933819"/>
            <a:ext cx="538930" cy="1015663"/>
          </a:xfrm>
          <a:prstGeom prst="rect">
            <a:avLst/>
          </a:prstGeom>
        </p:spPr>
        <p:txBody>
          <a:bodyPr wrap="none">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67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pic>
        <p:nvPicPr>
          <p:cNvPr id="10" name="Picture 9">
            <a:extLst>
              <a:ext uri="{FF2B5EF4-FFF2-40B4-BE49-F238E27FC236}">
                <a16:creationId xmlns:a16="http://schemas.microsoft.com/office/drawing/2014/main" id="{02D959A9-272A-44E4-9BF2-ADA6AC924A11}"/>
              </a:ext>
            </a:extLst>
          </p:cNvPr>
          <p:cNvPicPr>
            <a:picLocks noChangeAspect="1"/>
          </p:cNvPicPr>
          <p:nvPr/>
        </p:nvPicPr>
        <p:blipFill>
          <a:blip r:embed="rId7"/>
          <a:stretch>
            <a:fillRect/>
          </a:stretch>
        </p:blipFill>
        <p:spPr>
          <a:xfrm>
            <a:off x="1555567" y="64913"/>
            <a:ext cx="4463137" cy="7794000"/>
          </a:xfrm>
          <a:prstGeom prst="rect">
            <a:avLst/>
          </a:prstGeom>
        </p:spPr>
      </p:pic>
      <p:sp>
        <p:nvSpPr>
          <p:cNvPr id="11" name="Rectangle 10"/>
          <p:cNvSpPr/>
          <p:nvPr/>
        </p:nvSpPr>
        <p:spPr>
          <a:xfrm>
            <a:off x="767126" y="6011806"/>
            <a:ext cx="9471760" cy="933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D2FC857-E180-876D-2A8B-CDFD5F864F78}"/>
              </a:ext>
            </a:extLst>
          </p:cNvPr>
          <p:cNvSpPr/>
          <p:nvPr/>
        </p:nvSpPr>
        <p:spPr>
          <a:xfrm>
            <a:off x="767125" y="6945047"/>
            <a:ext cx="9471759" cy="1689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p:cNvSpPr/>
          <p:nvPr/>
        </p:nvSpPr>
        <p:spPr>
          <a:xfrm>
            <a:off x="940657" y="7079240"/>
            <a:ext cx="9315811" cy="1815882"/>
          </a:xfrm>
          <a:prstGeom prst="rect">
            <a:avLst/>
          </a:prstGeom>
        </p:spPr>
        <p:txBody>
          <a:bodyPr wrap="square">
            <a:spAutoFit/>
          </a:bodyPr>
          <a:lstStyle/>
          <a:p>
            <a:pPr marL="342900" marR="0" lvl="0"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rPr>
              <a:t>Content: CBT vs Meaning vs PPI</a:t>
            </a:r>
          </a:p>
          <a:p>
            <a:pPr marL="342900" marR="0" lvl="0"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rPr>
              <a:t>Design</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rPr>
              <a:t>: Non-gamified vs Storyline vs Competitive</a:t>
            </a:r>
          </a:p>
          <a:p>
            <a:pPr marL="342900" marR="0" lvl="0"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rPr>
              <a:t>Feedback: Text vs Avatar vs Video</a:t>
            </a:r>
          </a:p>
          <a:p>
            <a:pPr marL="342900" marR="0" lvl="0" indent="-34290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4" name="Rectangle 13"/>
          <p:cNvSpPr/>
          <p:nvPr/>
        </p:nvSpPr>
        <p:spPr>
          <a:xfrm>
            <a:off x="940658" y="6114050"/>
            <a:ext cx="8414483" cy="830997"/>
          </a:xfrm>
          <a:prstGeom prst="rect">
            <a:avLst/>
          </a:prstGeom>
        </p:spPr>
        <p:txBody>
          <a:bodyPr wrap="none">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F008C"/>
                </a:solidFill>
                <a:effectLst/>
                <a:uLnTx/>
                <a:uFillTx/>
                <a:latin typeface="Century Gothic" panose="020B0502020202020204" pitchFamily="34" charset="0"/>
              </a:rPr>
              <a:t>3 x 3 x 3 FACTORIAL</a:t>
            </a:r>
            <a:r>
              <a:rPr kumimoji="0" lang="en-US" sz="4800" b="1" i="0" u="none" strike="noStrike" kern="1200" cap="none" spc="0" normalizeH="0" noProof="0" dirty="0">
                <a:ln>
                  <a:noFill/>
                </a:ln>
                <a:solidFill>
                  <a:srgbClr val="EF008C"/>
                </a:solidFill>
                <a:effectLst/>
                <a:uLnTx/>
                <a:uFillTx/>
                <a:latin typeface="Century Gothic" panose="020B0502020202020204" pitchFamily="34" charset="0"/>
              </a:rPr>
              <a:t> DESIGN</a:t>
            </a:r>
          </a:p>
        </p:txBody>
      </p:sp>
      <p:pic>
        <p:nvPicPr>
          <p:cNvPr id="4" name="Picture 3">
            <a:extLst>
              <a:ext uri="{FF2B5EF4-FFF2-40B4-BE49-F238E27FC236}">
                <a16:creationId xmlns:a16="http://schemas.microsoft.com/office/drawing/2014/main" id="{1F98EBF3-E965-4035-847D-33C471CA8D07}"/>
              </a:ext>
            </a:extLst>
          </p:cNvPr>
          <p:cNvPicPr>
            <a:picLocks noChangeAspect="1"/>
          </p:cNvPicPr>
          <p:nvPr/>
        </p:nvPicPr>
        <p:blipFill>
          <a:blip r:embed="rId8"/>
          <a:stretch>
            <a:fillRect/>
          </a:stretch>
        </p:blipFill>
        <p:spPr>
          <a:xfrm>
            <a:off x="10482589" y="64913"/>
            <a:ext cx="4480716" cy="7794000"/>
          </a:xfrm>
          <a:prstGeom prst="rect">
            <a:avLst/>
          </a:prstGeom>
        </p:spPr>
      </p:pic>
    </p:spTree>
    <p:extLst>
      <p:ext uri="{BB962C8B-B14F-4D97-AF65-F5344CB8AC3E}">
        <p14:creationId xmlns:p14="http://schemas.microsoft.com/office/powerpoint/2010/main" val="191142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300"/>
                            </p:stCondLst>
                            <p:childTnLst>
                              <p:par>
                                <p:cTn id="26" presetID="12" presetClass="entr" presetSubtype="1" fill="hold" grpId="1"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p:tgtEl>
                                          <p:spTgt spid="2"/>
                                        </p:tgtEl>
                                        <p:attrNameLst>
                                          <p:attrName>ppt_y</p:attrName>
                                        </p:attrNameLst>
                                      </p:cBhvr>
                                      <p:tavLst>
                                        <p:tav tm="0">
                                          <p:val>
                                            <p:strVal val="#ppt_y-#ppt_h*1.125000"/>
                                          </p:val>
                                        </p:tav>
                                        <p:tav tm="100000">
                                          <p:val>
                                            <p:strVal val="#ppt_y"/>
                                          </p:val>
                                        </p:tav>
                                      </p:tavLst>
                                    </p:anim>
                                    <p:animEffect transition="in" filter="wipe(down)">
                                      <p:cBhvr>
                                        <p:cTn id="29" dur="500"/>
                                        <p:tgtEl>
                                          <p:spTgt spid="2"/>
                                        </p:tgtEl>
                                      </p:cBhvr>
                                    </p:animEffect>
                                  </p:childTnLst>
                                </p:cTn>
                              </p:par>
                              <p:par>
                                <p:cTn id="30" presetID="10" presetClass="entr" presetSubtype="0" fill="hold" grpId="0" nodeType="withEffect">
                                  <p:stCondLst>
                                    <p:cond delay="1000"/>
                                  </p:stCondLst>
                                  <p:iterate type="wd">
                                    <p:tmPct val="10000"/>
                                  </p:iterate>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2" grpId="1" animBg="1"/>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62A2-B104-C73E-F43C-B12E9A3775B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8AA735E-F026-CD0B-D1FE-269F1DF47A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33192"/>
            <a:ext cx="16257588" cy="10838392"/>
          </a:xfrm>
          <a:prstGeom prst="rect">
            <a:avLst/>
          </a:prstGeom>
        </p:spPr>
      </p:pic>
      <p:sp>
        <p:nvSpPr>
          <p:cNvPr id="11" name="Rectangle 10">
            <a:extLst>
              <a:ext uri="{FF2B5EF4-FFF2-40B4-BE49-F238E27FC236}">
                <a16:creationId xmlns:a16="http://schemas.microsoft.com/office/drawing/2014/main" id="{3D3821BD-3FCC-1148-9BA9-675835428910}"/>
              </a:ext>
            </a:extLst>
          </p:cNvPr>
          <p:cNvSpPr/>
          <p:nvPr/>
        </p:nvSpPr>
        <p:spPr>
          <a:xfrm>
            <a:off x="726442" y="4712050"/>
            <a:ext cx="9408155" cy="223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3AD27718-69FA-07F2-04DD-DFE142E65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6F253B84-4A38-D4F9-67B5-9FE4198FE0AE}"/>
              </a:ext>
            </a:extLst>
          </p:cNvPr>
          <p:cNvSpPr/>
          <p:nvPr/>
        </p:nvSpPr>
        <p:spPr>
          <a:xfrm>
            <a:off x="726444" y="3810121"/>
            <a:ext cx="9408155"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F741806D-589A-B668-876A-09ACC7976FD1}"/>
              </a:ext>
            </a:extLst>
          </p:cNvPr>
          <p:cNvSpPr/>
          <p:nvPr/>
        </p:nvSpPr>
        <p:spPr>
          <a:xfrm>
            <a:off x="899979" y="4852585"/>
            <a:ext cx="9084537" cy="2246769"/>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interventions equally effective on average</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engagement predicted outcomes</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no clear “best” design</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personalization did not improve outcomes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1C2CEBFF-D0E6-FA77-2198-466FC4FDD255}"/>
              </a:ext>
            </a:extLst>
          </p:cNvPr>
          <p:cNvSpPr/>
          <p:nvPr/>
        </p:nvSpPr>
        <p:spPr>
          <a:xfrm>
            <a:off x="887946" y="3925667"/>
            <a:ext cx="9084538" cy="830997"/>
          </a:xfrm>
          <a:prstGeom prst="rect">
            <a:avLst/>
          </a:prstGeom>
        </p:spPr>
        <p:txBody>
          <a:bodyPr wrap="none">
            <a:spAutoFit/>
          </a:bodyPr>
          <a:lstStyle/>
          <a:p>
            <a:r>
              <a:rPr lang="en-US" sz="4800" b="1" dirty="0">
                <a:solidFill>
                  <a:srgbClr val="EF008C"/>
                </a:solidFill>
                <a:latin typeface="Century Gothic" panose="020B0502020202020204" pitchFamily="34" charset="0"/>
              </a:rPr>
              <a:t>MORE COMPLICATED (AGAIN)</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5269879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47907-EE6E-3B24-1599-C98BDCD0DC0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3A07B6E-D87D-011C-0057-25E6A31337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6257588" cy="9144893"/>
          </a:xfrm>
          <a:prstGeom prst="rect">
            <a:avLst/>
          </a:prstGeom>
        </p:spPr>
      </p:pic>
      <p:sp>
        <p:nvSpPr>
          <p:cNvPr id="11" name="Rectangle 10">
            <a:extLst>
              <a:ext uri="{FF2B5EF4-FFF2-40B4-BE49-F238E27FC236}">
                <a16:creationId xmlns:a16="http://schemas.microsoft.com/office/drawing/2014/main" id="{478ADC64-ACDD-B069-7573-2AF38A4BBC49}"/>
              </a:ext>
            </a:extLst>
          </p:cNvPr>
          <p:cNvSpPr/>
          <p:nvPr/>
        </p:nvSpPr>
        <p:spPr>
          <a:xfrm>
            <a:off x="641383" y="5860365"/>
            <a:ext cx="8268702" cy="22467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4A6AC1E4-099A-32D6-F272-4FBCB127C7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BE5002FA-DCBE-075F-5BB0-2881C180F49B}"/>
              </a:ext>
            </a:extLst>
          </p:cNvPr>
          <p:cNvSpPr/>
          <p:nvPr/>
        </p:nvSpPr>
        <p:spPr>
          <a:xfrm>
            <a:off x="641385" y="4958435"/>
            <a:ext cx="8268700"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067FFDA8-9D20-5FF3-450B-89718AFD5DA9}"/>
              </a:ext>
            </a:extLst>
          </p:cNvPr>
          <p:cNvSpPr/>
          <p:nvPr/>
        </p:nvSpPr>
        <p:spPr>
          <a:xfrm>
            <a:off x="814920" y="6000899"/>
            <a:ext cx="7843002" cy="2246769"/>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Asking better questions in digital health research</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What if we’ve been asking the wrong questions?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66B258A7-1B4F-A55A-A8EE-4E942F96FBE2}"/>
              </a:ext>
            </a:extLst>
          </p:cNvPr>
          <p:cNvSpPr/>
          <p:nvPr/>
        </p:nvSpPr>
        <p:spPr>
          <a:xfrm>
            <a:off x="802886" y="5073981"/>
            <a:ext cx="7855035" cy="830997"/>
          </a:xfrm>
          <a:prstGeom prst="rect">
            <a:avLst/>
          </a:prstGeom>
        </p:spPr>
        <p:txBody>
          <a:bodyPr wrap="none">
            <a:spAutoFit/>
          </a:bodyPr>
          <a:lstStyle/>
          <a:p>
            <a:r>
              <a:rPr lang="en-US" sz="4800" b="1" dirty="0">
                <a:solidFill>
                  <a:srgbClr val="EF008C"/>
                </a:solidFill>
                <a:latin typeface="Century Gothic" panose="020B0502020202020204" pitchFamily="34" charset="0"/>
              </a:rPr>
              <a:t>BEYOND “DOES IT WORK?”</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29205269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16090-A0B7-FAB5-2DC2-CC92F37347E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2B9B425-D6CD-E131-DBFA-EF7BD45F3F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89286"/>
            <a:ext cx="16257588" cy="10834179"/>
          </a:xfrm>
          <a:prstGeom prst="rect">
            <a:avLst/>
          </a:prstGeom>
        </p:spPr>
      </p:pic>
      <p:sp>
        <p:nvSpPr>
          <p:cNvPr id="11" name="Rectangle 10">
            <a:extLst>
              <a:ext uri="{FF2B5EF4-FFF2-40B4-BE49-F238E27FC236}">
                <a16:creationId xmlns:a16="http://schemas.microsoft.com/office/drawing/2014/main" id="{1770A747-081E-C5A8-F159-534E64E42861}"/>
              </a:ext>
            </a:extLst>
          </p:cNvPr>
          <p:cNvSpPr/>
          <p:nvPr/>
        </p:nvSpPr>
        <p:spPr>
          <a:xfrm>
            <a:off x="6940583" y="2456765"/>
            <a:ext cx="8301872" cy="12397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ADBE0362-2D57-BB29-6968-AD4EA4929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C6E174B8-B179-79A4-D017-F84FAE040EAA}"/>
              </a:ext>
            </a:extLst>
          </p:cNvPr>
          <p:cNvSpPr/>
          <p:nvPr/>
        </p:nvSpPr>
        <p:spPr>
          <a:xfrm>
            <a:off x="6940585" y="1554835"/>
            <a:ext cx="8301872"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A358221E-972F-0DCE-F806-C4D61543C590}"/>
              </a:ext>
            </a:extLst>
          </p:cNvPr>
          <p:cNvSpPr/>
          <p:nvPr/>
        </p:nvSpPr>
        <p:spPr>
          <a:xfrm>
            <a:off x="7114120" y="2597299"/>
            <a:ext cx="7843002" cy="1384995"/>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From optimizing engagement</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To understanding engagement</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09890026-18C7-947F-BDEE-A85F62DBA2D1}"/>
              </a:ext>
            </a:extLst>
          </p:cNvPr>
          <p:cNvSpPr/>
          <p:nvPr/>
        </p:nvSpPr>
        <p:spPr>
          <a:xfrm>
            <a:off x="7102086" y="1670381"/>
            <a:ext cx="8140370" cy="830997"/>
          </a:xfrm>
          <a:prstGeom prst="rect">
            <a:avLst/>
          </a:prstGeom>
        </p:spPr>
        <p:txBody>
          <a:bodyPr wrap="none">
            <a:spAutoFit/>
          </a:bodyPr>
          <a:lstStyle/>
          <a:p>
            <a:r>
              <a:rPr lang="en-US" sz="4800" b="1" dirty="0">
                <a:solidFill>
                  <a:srgbClr val="EF008C"/>
                </a:solidFill>
                <a:latin typeface="Century Gothic" panose="020B0502020202020204" pitchFamily="34" charset="0"/>
              </a:rPr>
              <a:t>ENGAGEMENT AS PROCESS</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28274819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20414-A005-7F33-31B0-ED7C4B228A4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8E3166A-28F0-72AB-2141-04263C8930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6257588" cy="9144000"/>
          </a:xfrm>
          <a:prstGeom prst="rect">
            <a:avLst/>
          </a:prstGeom>
        </p:spPr>
      </p:pic>
      <p:pic>
        <p:nvPicPr>
          <p:cNvPr id="10" name="Picture 9">
            <a:extLst>
              <a:ext uri="{FF2B5EF4-FFF2-40B4-BE49-F238E27FC236}">
                <a16:creationId xmlns:a16="http://schemas.microsoft.com/office/drawing/2014/main" id="{E3393CCE-38A3-74C4-564C-71839E6B7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6" name="Rectangle 5">
            <a:extLst>
              <a:ext uri="{FF2B5EF4-FFF2-40B4-BE49-F238E27FC236}">
                <a16:creationId xmlns:a16="http://schemas.microsoft.com/office/drawing/2014/main" id="{B099F8D0-64D4-3857-3A07-1169A7F7B29D}"/>
              </a:ext>
            </a:extLst>
          </p:cNvPr>
          <p:cNvSpPr/>
          <p:nvPr/>
        </p:nvSpPr>
        <p:spPr>
          <a:xfrm>
            <a:off x="971585" y="6290044"/>
            <a:ext cx="3346415"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8">
            <a:extLst>
              <a:ext uri="{FF2B5EF4-FFF2-40B4-BE49-F238E27FC236}">
                <a16:creationId xmlns:a16="http://schemas.microsoft.com/office/drawing/2014/main" id="{89C8830B-EBB4-9E64-4C74-BFF06F8BA9C2}"/>
              </a:ext>
            </a:extLst>
          </p:cNvPr>
          <p:cNvSpPr/>
          <p:nvPr/>
        </p:nvSpPr>
        <p:spPr>
          <a:xfrm>
            <a:off x="1133086" y="6405590"/>
            <a:ext cx="2880917" cy="830997"/>
          </a:xfrm>
          <a:prstGeom prst="rect">
            <a:avLst/>
          </a:prstGeom>
        </p:spPr>
        <p:txBody>
          <a:bodyPr wrap="none">
            <a:spAutoFit/>
          </a:bodyPr>
          <a:lstStyle/>
          <a:p>
            <a:r>
              <a:rPr lang="en-US" sz="4800" b="1" dirty="0">
                <a:solidFill>
                  <a:srgbClr val="EF008C"/>
                </a:solidFill>
                <a:latin typeface="Century Gothic" panose="020B0502020202020204" pitchFamily="34" charset="0"/>
              </a:rPr>
              <a:t>DEEP-DHI</a:t>
            </a:r>
            <a:endParaRPr lang="nl-NL" sz="4800" dirty="0">
              <a:solidFill>
                <a:srgbClr val="EF008C"/>
              </a:solidFill>
              <a:latin typeface="Century Gothic" panose="020B0502020202020204" pitchFamily="34" charset="0"/>
            </a:endParaRPr>
          </a:p>
        </p:txBody>
      </p:sp>
      <p:sp>
        <p:nvSpPr>
          <p:cNvPr id="2" name="Rectangle 1">
            <a:extLst>
              <a:ext uri="{FF2B5EF4-FFF2-40B4-BE49-F238E27FC236}">
                <a16:creationId xmlns:a16="http://schemas.microsoft.com/office/drawing/2014/main" id="{6BA4FA45-CA9F-32A4-573F-CAE3DA48BBF1}"/>
              </a:ext>
            </a:extLst>
          </p:cNvPr>
          <p:cNvSpPr/>
          <p:nvPr/>
        </p:nvSpPr>
        <p:spPr>
          <a:xfrm>
            <a:off x="114214" y="7852018"/>
            <a:ext cx="8454903" cy="1077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800" dirty="0">
              <a:latin typeface="Century Gothic" panose="020B0502020202020204" pitchFamily="34" charset="0"/>
            </a:endParaRPr>
          </a:p>
        </p:txBody>
      </p:sp>
      <p:sp>
        <p:nvSpPr>
          <p:cNvPr id="3" name="Rectangle 2">
            <a:extLst>
              <a:ext uri="{FF2B5EF4-FFF2-40B4-BE49-F238E27FC236}">
                <a16:creationId xmlns:a16="http://schemas.microsoft.com/office/drawing/2014/main" id="{84F6F168-7EBE-CB88-F988-8948D0EE5882}"/>
              </a:ext>
            </a:extLst>
          </p:cNvPr>
          <p:cNvSpPr/>
          <p:nvPr/>
        </p:nvSpPr>
        <p:spPr>
          <a:xfrm>
            <a:off x="172758" y="7852018"/>
            <a:ext cx="8290484" cy="1077218"/>
          </a:xfrm>
          <a:prstGeom prst="rect">
            <a:avLst/>
          </a:prstGeom>
        </p:spPr>
        <p:txBody>
          <a:bodyPr wrap="square">
            <a:spAutoFit/>
          </a:bodyPr>
          <a:lstStyle/>
          <a:p>
            <a:r>
              <a:rPr lang="en-US" sz="1600" dirty="0">
                <a:solidFill>
                  <a:schemeClr val="bg1"/>
                </a:solidFill>
                <a:latin typeface="Century Gothic" panose="020B0502020202020204" pitchFamily="34" charset="0"/>
              </a:rPr>
              <a:t>Doğan, K., Ten Klooster, I., Kip, H., Amir Haeri, M., &amp; Kelders, S. (2026). Towards an interdisciplinary theory of engagement: the Dynamic </a:t>
            </a:r>
            <a:r>
              <a:rPr lang="en-US" sz="1600" dirty="0" err="1">
                <a:solidFill>
                  <a:schemeClr val="bg1"/>
                </a:solidFill>
                <a:latin typeface="Century Gothic" panose="020B0502020202020204" pitchFamily="34" charset="0"/>
              </a:rPr>
              <a:t>EngagEment</a:t>
            </a:r>
            <a:r>
              <a:rPr lang="en-US" sz="1600" dirty="0">
                <a:solidFill>
                  <a:schemeClr val="bg1"/>
                </a:solidFill>
                <a:latin typeface="Century Gothic" panose="020B0502020202020204" pitchFamily="34" charset="0"/>
              </a:rPr>
              <a:t> Process framework for Digital Health Interventions (DEEP–DHI). </a:t>
            </a:r>
            <a:r>
              <a:rPr lang="en-US" sz="1600" dirty="0" err="1">
                <a:solidFill>
                  <a:schemeClr val="bg1"/>
                </a:solidFill>
                <a:latin typeface="Century Gothic" panose="020B0502020202020204" pitchFamily="34" charset="0"/>
              </a:rPr>
              <a:t>Behaviour</a:t>
            </a:r>
            <a:r>
              <a:rPr lang="en-US" sz="1600" dirty="0">
                <a:solidFill>
                  <a:schemeClr val="bg1"/>
                </a:solidFill>
                <a:latin typeface="Century Gothic" panose="020B0502020202020204" pitchFamily="34" charset="0"/>
              </a:rPr>
              <a:t> &amp; Information Technology, 1-20.</a:t>
            </a:r>
          </a:p>
        </p:txBody>
      </p:sp>
    </p:spTree>
    <p:extLst>
      <p:ext uri="{BB962C8B-B14F-4D97-AF65-F5344CB8AC3E}">
        <p14:creationId xmlns:p14="http://schemas.microsoft.com/office/powerpoint/2010/main" val="32208530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8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3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55A42-414E-9772-D8EA-652201B68F55}"/>
            </a:ext>
          </a:extLst>
        </p:cNvPr>
        <p:cNvGrpSpPr/>
        <p:nvPr/>
      </p:nvGrpSpPr>
      <p:grpSpPr>
        <a:xfrm>
          <a:off x="0" y="0"/>
          <a:ext cx="0" cy="0"/>
          <a:chOff x="0" y="0"/>
          <a:chExt cx="0" cy="0"/>
        </a:xfrm>
      </p:grpSpPr>
      <p:pic>
        <p:nvPicPr>
          <p:cNvPr id="4" name="Picture 3" descr="Generated image: Abstract layered waveforms in teal and coral">
            <a:extLst>
              <a:ext uri="{FF2B5EF4-FFF2-40B4-BE49-F238E27FC236}">
                <a16:creationId xmlns:a16="http://schemas.microsoft.com/office/drawing/2014/main" id="{30D8D28E-0DF7-86EA-A948-118849562E13}"/>
              </a:ext>
            </a:extLst>
          </p:cNvPr>
          <p:cNvPicPr>
            <a:picLocks noChangeAspect="1"/>
          </p:cNvPicPr>
          <p:nvPr/>
        </p:nvPicPr>
        <p:blipFill>
          <a:blip r:embed="rId3"/>
          <a:stretch>
            <a:fillRect/>
          </a:stretch>
        </p:blipFill>
        <p:spPr>
          <a:xfrm>
            <a:off x="3020" y="1630030"/>
            <a:ext cx="16257588" cy="9140031"/>
          </a:xfrm>
          <a:prstGeom prst="rect">
            <a:avLst/>
          </a:prstGeom>
        </p:spPr>
      </p:pic>
      <p:pic>
        <p:nvPicPr>
          <p:cNvPr id="8" name="Picture 7">
            <a:extLst>
              <a:ext uri="{FF2B5EF4-FFF2-40B4-BE49-F238E27FC236}">
                <a16:creationId xmlns:a16="http://schemas.microsoft.com/office/drawing/2014/main" id="{837D88D1-FFA7-43EA-3247-6B0C805E99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20" y="-1334636"/>
            <a:ext cx="16257588" cy="9140031"/>
          </a:xfrm>
          <a:prstGeom prst="rect">
            <a:avLst/>
          </a:prstGeom>
        </p:spPr>
      </p:pic>
      <p:sp>
        <p:nvSpPr>
          <p:cNvPr id="11" name="Rectangle 10">
            <a:extLst>
              <a:ext uri="{FF2B5EF4-FFF2-40B4-BE49-F238E27FC236}">
                <a16:creationId xmlns:a16="http://schemas.microsoft.com/office/drawing/2014/main" id="{5337390B-F5A4-17EC-EC13-00187FF2AF19}"/>
              </a:ext>
            </a:extLst>
          </p:cNvPr>
          <p:cNvSpPr/>
          <p:nvPr/>
        </p:nvSpPr>
        <p:spPr>
          <a:xfrm>
            <a:off x="641383" y="5453375"/>
            <a:ext cx="9701292" cy="17811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Picture 9">
            <a:extLst>
              <a:ext uri="{FF2B5EF4-FFF2-40B4-BE49-F238E27FC236}">
                <a16:creationId xmlns:a16="http://schemas.microsoft.com/office/drawing/2014/main" id="{0A952C59-3D31-F37A-451E-8E32DA3A0F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0FED8FA8-3596-0245-F440-2210BC7E83C9}"/>
              </a:ext>
            </a:extLst>
          </p:cNvPr>
          <p:cNvSpPr/>
          <p:nvPr/>
        </p:nvSpPr>
        <p:spPr>
          <a:xfrm>
            <a:off x="641385" y="4551446"/>
            <a:ext cx="9701292"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278B4732-830A-0F2C-59EA-17E1BE127351}"/>
              </a:ext>
            </a:extLst>
          </p:cNvPr>
          <p:cNvSpPr/>
          <p:nvPr/>
        </p:nvSpPr>
        <p:spPr>
          <a:xfrm>
            <a:off x="814920" y="5593910"/>
            <a:ext cx="8938680" cy="1384995"/>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Different people engage differently over time</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Differently related to outcomes</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Best pathway or individually optimized?</a:t>
            </a:r>
          </a:p>
        </p:txBody>
      </p:sp>
      <p:sp>
        <p:nvSpPr>
          <p:cNvPr id="13" name="Rectangle 12">
            <a:extLst>
              <a:ext uri="{FF2B5EF4-FFF2-40B4-BE49-F238E27FC236}">
                <a16:creationId xmlns:a16="http://schemas.microsoft.com/office/drawing/2014/main" id="{F2199B93-184B-A218-8871-732999BE4876}"/>
              </a:ext>
            </a:extLst>
          </p:cNvPr>
          <p:cNvSpPr/>
          <p:nvPr/>
        </p:nvSpPr>
        <p:spPr>
          <a:xfrm>
            <a:off x="802886" y="4666992"/>
            <a:ext cx="9539791" cy="830997"/>
          </a:xfrm>
          <a:prstGeom prst="rect">
            <a:avLst/>
          </a:prstGeom>
        </p:spPr>
        <p:txBody>
          <a:bodyPr wrap="none">
            <a:spAutoFit/>
          </a:bodyPr>
          <a:lstStyle/>
          <a:p>
            <a:r>
              <a:rPr lang="en-US" sz="4800" b="1" dirty="0">
                <a:solidFill>
                  <a:srgbClr val="EF008C"/>
                </a:solidFill>
                <a:latin typeface="Century Gothic" panose="020B0502020202020204" pitchFamily="34" charset="0"/>
              </a:rPr>
              <a:t>ENGAGEMENT IS NOT ONE PATH</a:t>
            </a:r>
            <a:endParaRPr lang="nl-NL" sz="4800" dirty="0">
              <a:solidFill>
                <a:srgbClr val="EF008C"/>
              </a:solidFill>
              <a:latin typeface="Century Gothic" panose="020B0502020202020204" pitchFamily="34" charset="0"/>
            </a:endParaRPr>
          </a:p>
        </p:txBody>
      </p:sp>
      <p:pic>
        <p:nvPicPr>
          <p:cNvPr id="9" name="Picture 8">
            <a:extLst>
              <a:ext uri="{FF2B5EF4-FFF2-40B4-BE49-F238E27FC236}">
                <a16:creationId xmlns:a16="http://schemas.microsoft.com/office/drawing/2014/main" id="{D4F29602-D0D5-D537-3250-51B8C7E77CE1}"/>
              </a:ext>
            </a:extLst>
          </p:cNvPr>
          <p:cNvPicPr>
            <a:picLocks noChangeAspect="1"/>
          </p:cNvPicPr>
          <p:nvPr/>
        </p:nvPicPr>
        <p:blipFill>
          <a:blip r:embed="rId6"/>
          <a:stretch>
            <a:fillRect/>
          </a:stretch>
        </p:blipFill>
        <p:spPr>
          <a:xfrm>
            <a:off x="10516212" y="3963632"/>
            <a:ext cx="5409586" cy="3841763"/>
          </a:xfrm>
          <a:prstGeom prst="rect">
            <a:avLst/>
          </a:prstGeom>
        </p:spPr>
      </p:pic>
      <p:pic>
        <p:nvPicPr>
          <p:cNvPr id="2" name="Image 82">
            <a:extLst>
              <a:ext uri="{FF2B5EF4-FFF2-40B4-BE49-F238E27FC236}">
                <a16:creationId xmlns:a16="http://schemas.microsoft.com/office/drawing/2014/main" id="{A19E5326-D233-9BFC-0596-4F101FCEBFC8}"/>
              </a:ext>
            </a:extLst>
          </p:cNvPr>
          <p:cNvPicPr>
            <a:picLocks/>
          </p:cNvPicPr>
          <p:nvPr/>
        </p:nvPicPr>
        <p:blipFill>
          <a:blip r:embed="rId7" cstate="print"/>
          <a:stretch>
            <a:fillRect/>
          </a:stretch>
        </p:blipFill>
        <p:spPr>
          <a:xfrm>
            <a:off x="10516212" y="194550"/>
            <a:ext cx="5551580" cy="8002094"/>
          </a:xfrm>
          <a:prstGeom prst="rect">
            <a:avLst/>
          </a:prstGeom>
        </p:spPr>
      </p:pic>
    </p:spTree>
    <p:extLst>
      <p:ext uri="{BB962C8B-B14F-4D97-AF65-F5344CB8AC3E}">
        <p14:creationId xmlns:p14="http://schemas.microsoft.com/office/powerpoint/2010/main" val="41077064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305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CB961-9DAE-B2D2-16D0-DDA03D4DE18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1ECA9A8-316F-0FD4-DB0D-3B3B72F21E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6257588" cy="9144893"/>
          </a:xfrm>
          <a:prstGeom prst="rect">
            <a:avLst/>
          </a:prstGeom>
        </p:spPr>
      </p:pic>
      <p:sp>
        <p:nvSpPr>
          <p:cNvPr id="11" name="Rectangle 10">
            <a:extLst>
              <a:ext uri="{FF2B5EF4-FFF2-40B4-BE49-F238E27FC236}">
                <a16:creationId xmlns:a16="http://schemas.microsoft.com/office/drawing/2014/main" id="{90EA43B3-1B37-B70D-29E0-9A663B55AA42}"/>
              </a:ext>
            </a:extLst>
          </p:cNvPr>
          <p:cNvSpPr/>
          <p:nvPr/>
        </p:nvSpPr>
        <p:spPr>
          <a:xfrm>
            <a:off x="1225582" y="1593165"/>
            <a:ext cx="11626815" cy="54035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610C2B1F-EA14-5C18-BDBF-63CFDABF73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1AC995B6-885C-7228-E53B-07EB581759A4}"/>
              </a:ext>
            </a:extLst>
          </p:cNvPr>
          <p:cNvSpPr/>
          <p:nvPr/>
        </p:nvSpPr>
        <p:spPr>
          <a:xfrm>
            <a:off x="1225584" y="691235"/>
            <a:ext cx="11626816"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3051667E-342F-889B-4C37-523D00AC52FA}"/>
              </a:ext>
            </a:extLst>
          </p:cNvPr>
          <p:cNvSpPr/>
          <p:nvPr/>
        </p:nvSpPr>
        <p:spPr>
          <a:xfrm>
            <a:off x="1399120" y="1733699"/>
            <a:ext cx="5763680" cy="5262979"/>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solidFill>
                <a:latin typeface="Century Gothic" panose="020B0502020202020204" pitchFamily="34" charset="0"/>
              </a:rPr>
              <a:t>Traditional paradigm</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Does it work?</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Evaluate packages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Average effects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Static interventions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One final RCT</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285D0FC1-3D34-1512-FC4F-74F0FE55470E}"/>
              </a:ext>
            </a:extLst>
          </p:cNvPr>
          <p:cNvSpPr/>
          <p:nvPr/>
        </p:nvSpPr>
        <p:spPr>
          <a:xfrm>
            <a:off x="1387086" y="806781"/>
            <a:ext cx="8941871" cy="830997"/>
          </a:xfrm>
          <a:prstGeom prst="rect">
            <a:avLst/>
          </a:prstGeom>
        </p:spPr>
        <p:txBody>
          <a:bodyPr wrap="none">
            <a:spAutoFit/>
          </a:bodyPr>
          <a:lstStyle/>
          <a:p>
            <a:r>
              <a:rPr lang="en-US" sz="4800" b="1" dirty="0">
                <a:solidFill>
                  <a:srgbClr val="EF008C"/>
                </a:solidFill>
                <a:latin typeface="Century Gothic" panose="020B0502020202020204" pitchFamily="34" charset="0"/>
              </a:rPr>
              <a:t>METHODS MIRROR QUESTIONS</a:t>
            </a:r>
            <a:endParaRPr lang="nl-NL" sz="4800" dirty="0">
              <a:solidFill>
                <a:srgbClr val="EF008C"/>
              </a:solidFill>
              <a:latin typeface="Century Gothic" panose="020B0502020202020204" pitchFamily="34" charset="0"/>
            </a:endParaRPr>
          </a:p>
        </p:txBody>
      </p:sp>
      <p:sp>
        <p:nvSpPr>
          <p:cNvPr id="3" name="Rectangle 2">
            <a:extLst>
              <a:ext uri="{FF2B5EF4-FFF2-40B4-BE49-F238E27FC236}">
                <a16:creationId xmlns:a16="http://schemas.microsoft.com/office/drawing/2014/main" id="{378EAF69-6E6F-3519-426F-BCD2B93B0F0C}"/>
              </a:ext>
            </a:extLst>
          </p:cNvPr>
          <p:cNvSpPr/>
          <p:nvPr/>
        </p:nvSpPr>
        <p:spPr>
          <a:xfrm>
            <a:off x="7038989" y="1829620"/>
            <a:ext cx="5763680" cy="5262979"/>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solidFill>
                <a:latin typeface="Century Gothic" panose="020B0502020202020204" pitchFamily="34" charset="0"/>
              </a:rPr>
              <a:t>Emerging paradigm</a:t>
            </a:r>
          </a:p>
          <a:p>
            <a:pPr marL="457200" indent="-457200">
              <a:buFont typeface="Arial" panose="020B0604020202020204" pitchFamily="34" charset="0"/>
              <a:buChar char="•"/>
            </a:pPr>
            <a:endParaRPr lang="en-US" sz="2800" b="1"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Why/how does it work?</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Understand components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Individual dynamics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Adaptive interventions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Iterative optimization</a:t>
            </a:r>
          </a:p>
          <a:p>
            <a:pPr marL="457200" indent="-457200">
              <a:buFont typeface="Arial" panose="020B0604020202020204" pitchFamily="34" charset="0"/>
              <a:buChar char="•"/>
            </a:pPr>
            <a:endParaRPr lang="en-US"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772019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1000"/>
                                  </p:stCondLst>
                                  <p:iterate type="wd">
                                    <p:tmPct val="10000"/>
                                  </p:iterate>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C9C9F-0AD9-24B5-0438-A9F89FD6FC0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266F6F4-7E85-DFD7-90DB-9086F4D742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6257588" cy="9144893"/>
          </a:xfrm>
          <a:prstGeom prst="rect">
            <a:avLst/>
          </a:prstGeom>
        </p:spPr>
      </p:pic>
      <p:sp>
        <p:nvSpPr>
          <p:cNvPr id="11" name="Rectangle 10">
            <a:extLst>
              <a:ext uri="{FF2B5EF4-FFF2-40B4-BE49-F238E27FC236}">
                <a16:creationId xmlns:a16="http://schemas.microsoft.com/office/drawing/2014/main" id="{C82ACC98-8C5D-D41A-0A34-5221256C2AA0}"/>
              </a:ext>
            </a:extLst>
          </p:cNvPr>
          <p:cNvSpPr/>
          <p:nvPr/>
        </p:nvSpPr>
        <p:spPr>
          <a:xfrm>
            <a:off x="1225582" y="1593165"/>
            <a:ext cx="13644920" cy="7244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AFA4868E-E83B-FE47-0B08-DF79FA8AB9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27B67758-EEA3-234D-AF72-5B0B70C7FB57}"/>
              </a:ext>
            </a:extLst>
          </p:cNvPr>
          <p:cNvSpPr/>
          <p:nvPr/>
        </p:nvSpPr>
        <p:spPr>
          <a:xfrm>
            <a:off x="1225584" y="691235"/>
            <a:ext cx="13644918"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5B514C84-F2E1-CBE8-6783-A5B4F0CB5E90}"/>
              </a:ext>
            </a:extLst>
          </p:cNvPr>
          <p:cNvSpPr/>
          <p:nvPr/>
        </p:nvSpPr>
        <p:spPr>
          <a:xfrm>
            <a:off x="1399120" y="1733699"/>
            <a:ext cx="6932080" cy="7848302"/>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solidFill>
                <a:latin typeface="Century Gothic" panose="020B0502020202020204" pitchFamily="34" charset="0"/>
              </a:rPr>
              <a:t>Question</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Does it work?</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Which components matter?</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What works for whom and under what conditions?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When should support adapt?</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How does engagement evolve?</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What are the different mechanisms (including engagement, but also others)?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43EBFD81-43C5-B7B5-7C53-543FDAEDC6F6}"/>
              </a:ext>
            </a:extLst>
          </p:cNvPr>
          <p:cNvSpPr/>
          <p:nvPr/>
        </p:nvSpPr>
        <p:spPr>
          <a:xfrm>
            <a:off x="1387086" y="806781"/>
            <a:ext cx="8941871" cy="830997"/>
          </a:xfrm>
          <a:prstGeom prst="rect">
            <a:avLst/>
          </a:prstGeom>
        </p:spPr>
        <p:txBody>
          <a:bodyPr wrap="none">
            <a:spAutoFit/>
          </a:bodyPr>
          <a:lstStyle/>
          <a:p>
            <a:r>
              <a:rPr lang="en-US" sz="4800" b="1" dirty="0">
                <a:solidFill>
                  <a:srgbClr val="EF008C"/>
                </a:solidFill>
                <a:latin typeface="Century Gothic" panose="020B0502020202020204" pitchFamily="34" charset="0"/>
              </a:rPr>
              <a:t>METHODS MIRROR QUESTIONS</a:t>
            </a:r>
            <a:endParaRPr lang="nl-NL" sz="4800" dirty="0">
              <a:solidFill>
                <a:srgbClr val="EF008C"/>
              </a:solidFill>
              <a:latin typeface="Century Gothic" panose="020B0502020202020204" pitchFamily="34" charset="0"/>
            </a:endParaRPr>
          </a:p>
        </p:txBody>
      </p:sp>
      <p:sp>
        <p:nvSpPr>
          <p:cNvPr id="3" name="Rectangle 2">
            <a:extLst>
              <a:ext uri="{FF2B5EF4-FFF2-40B4-BE49-F238E27FC236}">
                <a16:creationId xmlns:a16="http://schemas.microsoft.com/office/drawing/2014/main" id="{BAB3F074-77E7-F98C-3BD4-CCE181434834}"/>
              </a:ext>
            </a:extLst>
          </p:cNvPr>
          <p:cNvSpPr/>
          <p:nvPr/>
        </p:nvSpPr>
        <p:spPr>
          <a:xfrm>
            <a:off x="8144672" y="1770648"/>
            <a:ext cx="6713796" cy="7848302"/>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solidFill>
                <a:latin typeface="Century Gothic" panose="020B0502020202020204" pitchFamily="34" charset="0"/>
              </a:rPr>
              <a:t>Useful approaches</a:t>
            </a:r>
          </a:p>
          <a:p>
            <a:pPr marL="457200" indent="-457200">
              <a:buFont typeface="Arial" panose="020B0604020202020204" pitchFamily="34" charset="0"/>
              <a:buChar char="•"/>
            </a:pPr>
            <a:endParaRPr lang="en-US" sz="2800" b="1"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RCTs, meta-analyses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MOST, factorial trials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realist evaluation                              </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SMARTs, micro-randomized trials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longitudinal modeling</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mediation models, process mining, EMA, intensive longitudinal methods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endParaRPr lang="en-US"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501964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1000"/>
                                  </p:stCondLst>
                                  <p:iterate type="wd">
                                    <p:tmPct val="10000"/>
                                  </p:iterate>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52EB4-43D9-9531-B22E-65DBE2FA4D6D}"/>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7F6EAC89-4561-5FB7-7E5A-864CC78D229D}"/>
              </a:ext>
            </a:extLst>
          </p:cNvPr>
          <p:cNvPicPr>
            <a:picLocks noChangeAspect="1"/>
          </p:cNvPicPr>
          <p:nvPr/>
        </p:nvPicPr>
        <p:blipFill rotWithShape="1">
          <a:blip r:embed="rId3">
            <a:extLst>
              <a:ext uri="{28A0092B-C50C-407E-A947-70E740481C1C}">
                <a14:useLocalDpi xmlns:a14="http://schemas.microsoft.com/office/drawing/2010/main" val="0"/>
              </a:ext>
            </a:extLst>
          </a:blip>
          <a:srcRect r="48966" b="43554"/>
          <a:stretch/>
        </p:blipFill>
        <p:spPr>
          <a:xfrm>
            <a:off x="-84231" y="-108025"/>
            <a:ext cx="16341819" cy="11505117"/>
          </a:xfrm>
          <a:prstGeom prst="rect">
            <a:avLst/>
          </a:prstGeom>
        </p:spPr>
      </p:pic>
      <p:pic>
        <p:nvPicPr>
          <p:cNvPr id="6" name="Picture 5">
            <a:extLst>
              <a:ext uri="{FF2B5EF4-FFF2-40B4-BE49-F238E27FC236}">
                <a16:creationId xmlns:a16="http://schemas.microsoft.com/office/drawing/2014/main" id="{6C9463C3-C35A-27F3-4BD6-C138606D21F2}"/>
              </a:ext>
            </a:extLst>
          </p:cNvPr>
          <p:cNvPicPr>
            <a:picLocks noChangeAspect="1"/>
          </p:cNvPicPr>
          <p:nvPr/>
        </p:nvPicPr>
        <p:blipFill>
          <a:blip r:embed="rId4"/>
          <a:stretch>
            <a:fillRect/>
          </a:stretch>
        </p:blipFill>
        <p:spPr>
          <a:xfrm>
            <a:off x="5984805" y="64912"/>
            <a:ext cx="4531654" cy="7793999"/>
          </a:xfrm>
          <a:prstGeom prst="rect">
            <a:avLst/>
          </a:prstGeom>
        </p:spPr>
      </p:pic>
      <p:pic>
        <p:nvPicPr>
          <p:cNvPr id="8" name="Picture 7">
            <a:hlinkClick r:id="rId5" action="ppaction://hlinksldjump"/>
            <a:extLst>
              <a:ext uri="{FF2B5EF4-FFF2-40B4-BE49-F238E27FC236}">
                <a16:creationId xmlns:a16="http://schemas.microsoft.com/office/drawing/2014/main" id="{F8F04EBA-B9E2-CFC9-4D2E-0214296A05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21" name="Rectangle 20">
            <a:extLst>
              <a:ext uri="{FF2B5EF4-FFF2-40B4-BE49-F238E27FC236}">
                <a16:creationId xmlns:a16="http://schemas.microsoft.com/office/drawing/2014/main" id="{4550CAAE-FA36-6CEC-7354-8421A2826CB9}"/>
              </a:ext>
            </a:extLst>
          </p:cNvPr>
          <p:cNvSpPr/>
          <p:nvPr/>
        </p:nvSpPr>
        <p:spPr>
          <a:xfrm>
            <a:off x="13643096" y="7933819"/>
            <a:ext cx="538930" cy="1015663"/>
          </a:xfrm>
          <a:prstGeom prst="rect">
            <a:avLst/>
          </a:prstGeom>
        </p:spPr>
        <p:txBody>
          <a:bodyPr wrap="none">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67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pic>
        <p:nvPicPr>
          <p:cNvPr id="10" name="Picture 9">
            <a:extLst>
              <a:ext uri="{FF2B5EF4-FFF2-40B4-BE49-F238E27FC236}">
                <a16:creationId xmlns:a16="http://schemas.microsoft.com/office/drawing/2014/main" id="{C52645D9-3D20-59D5-39BA-4FD3B11E3376}"/>
              </a:ext>
            </a:extLst>
          </p:cNvPr>
          <p:cNvPicPr>
            <a:picLocks noChangeAspect="1"/>
          </p:cNvPicPr>
          <p:nvPr/>
        </p:nvPicPr>
        <p:blipFill>
          <a:blip r:embed="rId7"/>
          <a:stretch>
            <a:fillRect/>
          </a:stretch>
        </p:blipFill>
        <p:spPr>
          <a:xfrm>
            <a:off x="1555567" y="64913"/>
            <a:ext cx="4463137" cy="7794000"/>
          </a:xfrm>
          <a:prstGeom prst="rect">
            <a:avLst/>
          </a:prstGeom>
        </p:spPr>
      </p:pic>
      <p:sp>
        <p:nvSpPr>
          <p:cNvPr id="11" name="Rectangle 10">
            <a:extLst>
              <a:ext uri="{FF2B5EF4-FFF2-40B4-BE49-F238E27FC236}">
                <a16:creationId xmlns:a16="http://schemas.microsoft.com/office/drawing/2014/main" id="{A38C57A7-819E-60B0-104F-7C08BF70B57C}"/>
              </a:ext>
            </a:extLst>
          </p:cNvPr>
          <p:cNvSpPr/>
          <p:nvPr/>
        </p:nvSpPr>
        <p:spPr>
          <a:xfrm>
            <a:off x="767126" y="5642161"/>
            <a:ext cx="9471760" cy="933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C74CC7C-8308-A1D2-E0A6-F36C08DB9A2D}"/>
              </a:ext>
            </a:extLst>
          </p:cNvPr>
          <p:cNvSpPr/>
          <p:nvPr/>
        </p:nvSpPr>
        <p:spPr>
          <a:xfrm>
            <a:off x="767125" y="6575402"/>
            <a:ext cx="9471759" cy="2062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066AA3B7-A708-FDA6-8399-801A144F7F4C}"/>
              </a:ext>
            </a:extLst>
          </p:cNvPr>
          <p:cNvSpPr/>
          <p:nvPr/>
        </p:nvSpPr>
        <p:spPr>
          <a:xfrm>
            <a:off x="940657" y="6709595"/>
            <a:ext cx="9315811" cy="2246769"/>
          </a:xfrm>
          <a:prstGeom prst="rect">
            <a:avLst/>
          </a:prstGeom>
        </p:spPr>
        <p:txBody>
          <a:bodyPr wrap="square">
            <a:spAutoFit/>
          </a:bodyPr>
          <a:lstStyle/>
          <a:p>
            <a:pPr marL="342900" indent="-342900">
              <a:buFont typeface="Arial" panose="020B0604020202020204" pitchFamily="34" charset="0"/>
              <a:buChar char="•"/>
              <a:defRPr/>
            </a:pPr>
            <a:r>
              <a:rPr lang="en-US" sz="2800" dirty="0">
                <a:solidFill>
                  <a:prstClr val="white"/>
                </a:solidFill>
                <a:latin typeface="Century Gothic" panose="020B0502020202020204" pitchFamily="34" charset="0"/>
              </a:rPr>
              <a:t>Instead of for averages</a:t>
            </a:r>
          </a:p>
          <a:p>
            <a:pPr marL="342900" indent="-342900">
              <a:buFont typeface="Arial" panose="020B0604020202020204" pitchFamily="34" charset="0"/>
              <a:buChar char="•"/>
              <a:defRPr/>
            </a:pPr>
            <a:r>
              <a:rPr lang="en-US" sz="2800" dirty="0">
                <a:solidFill>
                  <a:prstClr val="white"/>
                </a:solidFill>
                <a:latin typeface="Century Gothic" panose="020B0502020202020204" pitchFamily="34" charset="0"/>
              </a:rPr>
              <a:t>Question: Which features engage which people?</a:t>
            </a:r>
          </a:p>
          <a:p>
            <a:pPr marL="342900" indent="-342900">
              <a:buFont typeface="Arial" panose="020B0604020202020204" pitchFamily="34" charset="0"/>
              <a:buChar char="•"/>
              <a:defRPr/>
            </a:pPr>
            <a:r>
              <a:rPr lang="en-US" sz="2800" dirty="0">
                <a:solidFill>
                  <a:prstClr val="white"/>
                </a:solidFill>
                <a:latin typeface="Century Gothic" panose="020B0502020202020204" pitchFamily="34" charset="0"/>
              </a:rPr>
              <a:t>Approach: 27 intervention versions </a:t>
            </a:r>
          </a:p>
          <a:p>
            <a:pPr marL="342900" lvl="0" indent="-342900">
              <a:buFont typeface="Arial" panose="020B0604020202020204" pitchFamily="34" charset="0"/>
              <a:buChar char="•"/>
              <a:defRPr/>
            </a:pPr>
            <a:r>
              <a:rPr lang="en-US" sz="2800" dirty="0">
                <a:solidFill>
                  <a:prstClr val="white"/>
                </a:solidFill>
                <a:latin typeface="Century Gothic" panose="020B0502020202020204" pitchFamily="34" charset="0"/>
              </a:rPr>
              <a:t>Key insight: no universally optimal design</a:t>
            </a:r>
          </a:p>
          <a:p>
            <a:pPr marL="342900" lvl="0" indent="-342900">
              <a:buFont typeface="Arial" panose="020B0604020202020204" pitchFamily="34" charset="0"/>
              <a:buChar char="•"/>
              <a:defRPr/>
            </a:pPr>
            <a:endParaRPr lang="en-US" sz="2800" dirty="0">
              <a:solidFill>
                <a:prstClr val="white"/>
              </a:solidFill>
              <a:latin typeface="Century Gothic" panose="020B0502020202020204" pitchFamily="34" charset="0"/>
            </a:endParaRPr>
          </a:p>
        </p:txBody>
      </p:sp>
      <p:sp>
        <p:nvSpPr>
          <p:cNvPr id="14" name="Rectangle 13">
            <a:extLst>
              <a:ext uri="{FF2B5EF4-FFF2-40B4-BE49-F238E27FC236}">
                <a16:creationId xmlns:a16="http://schemas.microsoft.com/office/drawing/2014/main" id="{1086BE50-780E-C505-3AAC-EACE2C3A36B6}"/>
              </a:ext>
            </a:extLst>
          </p:cNvPr>
          <p:cNvSpPr/>
          <p:nvPr/>
        </p:nvSpPr>
        <p:spPr>
          <a:xfrm>
            <a:off x="940658" y="5744405"/>
            <a:ext cx="7188186" cy="830997"/>
          </a:xfrm>
          <a:prstGeom prst="rect">
            <a:avLst/>
          </a:prstGeom>
        </p:spPr>
        <p:txBody>
          <a:bodyPr wrap="none">
            <a:spAutoFit/>
          </a:bodyPr>
          <a:lstStyle/>
          <a:p>
            <a:pPr lvl="0">
              <a:defRPr/>
            </a:pPr>
            <a:r>
              <a:rPr lang="en-US" sz="4800" b="1" dirty="0">
                <a:solidFill>
                  <a:srgbClr val="EF008C"/>
                </a:solidFill>
                <a:latin typeface="Century Gothic" panose="020B0502020202020204" pitchFamily="34" charset="0"/>
              </a:rPr>
              <a:t>DESIGN FOR VARIATION</a:t>
            </a:r>
          </a:p>
        </p:txBody>
      </p:sp>
      <p:pic>
        <p:nvPicPr>
          <p:cNvPr id="4" name="Picture 3">
            <a:extLst>
              <a:ext uri="{FF2B5EF4-FFF2-40B4-BE49-F238E27FC236}">
                <a16:creationId xmlns:a16="http://schemas.microsoft.com/office/drawing/2014/main" id="{2E35F5E0-63CA-DD59-C00D-09F1412C1BB5}"/>
              </a:ext>
            </a:extLst>
          </p:cNvPr>
          <p:cNvPicPr>
            <a:picLocks noChangeAspect="1"/>
          </p:cNvPicPr>
          <p:nvPr/>
        </p:nvPicPr>
        <p:blipFill>
          <a:blip r:embed="rId8"/>
          <a:stretch>
            <a:fillRect/>
          </a:stretch>
        </p:blipFill>
        <p:spPr>
          <a:xfrm>
            <a:off x="10482589" y="64913"/>
            <a:ext cx="4480716" cy="7794000"/>
          </a:xfrm>
          <a:prstGeom prst="rect">
            <a:avLst/>
          </a:prstGeom>
        </p:spPr>
      </p:pic>
    </p:spTree>
    <p:extLst>
      <p:ext uri="{BB962C8B-B14F-4D97-AF65-F5344CB8AC3E}">
        <p14:creationId xmlns:p14="http://schemas.microsoft.com/office/powerpoint/2010/main" val="301700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300"/>
                            </p:stCondLst>
                            <p:childTnLst>
                              <p:par>
                                <p:cTn id="26" presetID="12" presetClass="entr" presetSubtype="1" fill="hold" grpId="1"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p:tgtEl>
                                          <p:spTgt spid="2"/>
                                        </p:tgtEl>
                                        <p:attrNameLst>
                                          <p:attrName>ppt_y</p:attrName>
                                        </p:attrNameLst>
                                      </p:cBhvr>
                                      <p:tavLst>
                                        <p:tav tm="0">
                                          <p:val>
                                            <p:strVal val="#ppt_y-#ppt_h*1.125000"/>
                                          </p:val>
                                        </p:tav>
                                        <p:tav tm="100000">
                                          <p:val>
                                            <p:strVal val="#ppt_y"/>
                                          </p:val>
                                        </p:tav>
                                      </p:tavLst>
                                    </p:anim>
                                    <p:animEffect transition="in" filter="wipe(down)">
                                      <p:cBhvr>
                                        <p:cTn id="29" dur="500"/>
                                        <p:tgtEl>
                                          <p:spTgt spid="2"/>
                                        </p:tgtEl>
                                      </p:cBhvr>
                                    </p:animEffect>
                                  </p:childTnLst>
                                </p:cTn>
                              </p:par>
                              <p:par>
                                <p:cTn id="30" presetID="10" presetClass="entr" presetSubtype="0" fill="hold" grpId="0" nodeType="withEffect">
                                  <p:stCondLst>
                                    <p:cond delay="1000"/>
                                  </p:stCondLst>
                                  <p:iterate type="wd">
                                    <p:tmPct val="10000"/>
                                  </p:iterate>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2" grpId="1" animBg="1"/>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0C7AE-AEE4-354E-50F2-72E035F8D94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0D29335-35BC-3E0F-144E-3195509741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5208" y="0"/>
            <a:ext cx="17971998" cy="10081167"/>
          </a:xfrm>
          <a:prstGeom prst="rect">
            <a:avLst/>
          </a:prstGeom>
        </p:spPr>
      </p:pic>
      <p:sp>
        <p:nvSpPr>
          <p:cNvPr id="11" name="Rectangle 10">
            <a:extLst>
              <a:ext uri="{FF2B5EF4-FFF2-40B4-BE49-F238E27FC236}">
                <a16:creationId xmlns:a16="http://schemas.microsoft.com/office/drawing/2014/main" id="{CD874014-D266-3DEC-2B54-BFE8D469D9E2}"/>
              </a:ext>
            </a:extLst>
          </p:cNvPr>
          <p:cNvSpPr/>
          <p:nvPr/>
        </p:nvSpPr>
        <p:spPr>
          <a:xfrm>
            <a:off x="641383" y="4641165"/>
            <a:ext cx="7487409" cy="39703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D5C44CE3-331B-F092-CA82-5B6B65451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896922C8-0B6A-4A48-31BA-034DD8B7375E}"/>
              </a:ext>
            </a:extLst>
          </p:cNvPr>
          <p:cNvSpPr/>
          <p:nvPr/>
        </p:nvSpPr>
        <p:spPr>
          <a:xfrm>
            <a:off x="641385" y="3739235"/>
            <a:ext cx="7487409"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60FAF8F4-C951-2E78-E8BF-868BC34646D1}"/>
              </a:ext>
            </a:extLst>
          </p:cNvPr>
          <p:cNvSpPr/>
          <p:nvPr/>
        </p:nvSpPr>
        <p:spPr>
          <a:xfrm>
            <a:off x="814920" y="4781699"/>
            <a:ext cx="7843002" cy="3970318"/>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Instead of for optimization</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Traditional design:</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one ideal pathway</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one optimized experience</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Adaptive design:</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multiple pathways</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diverse engagement styles</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adaptive experiences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06D62BCD-84A6-717D-8FC2-DA352A54C996}"/>
              </a:ext>
            </a:extLst>
          </p:cNvPr>
          <p:cNvSpPr/>
          <p:nvPr/>
        </p:nvSpPr>
        <p:spPr>
          <a:xfrm>
            <a:off x="802886" y="3854781"/>
            <a:ext cx="7188186" cy="830997"/>
          </a:xfrm>
          <a:prstGeom prst="rect">
            <a:avLst/>
          </a:prstGeom>
        </p:spPr>
        <p:txBody>
          <a:bodyPr wrap="none">
            <a:spAutoFit/>
          </a:bodyPr>
          <a:lstStyle/>
          <a:p>
            <a:r>
              <a:rPr lang="en-US" sz="4800" b="1" dirty="0">
                <a:solidFill>
                  <a:srgbClr val="EF008C"/>
                </a:solidFill>
                <a:latin typeface="Century Gothic" panose="020B0502020202020204" pitchFamily="34" charset="0"/>
              </a:rPr>
              <a:t>DESIGN FOR VARIATION</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17314823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0B18A-7ED2-2A22-331C-18E450DC26D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620DE71-F3C0-4CCF-3D1D-BFF8CBA290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6257588" cy="9144893"/>
          </a:xfrm>
          <a:prstGeom prst="rect">
            <a:avLst/>
          </a:prstGeom>
        </p:spPr>
      </p:pic>
      <p:pic>
        <p:nvPicPr>
          <p:cNvPr id="10" name="Picture 9">
            <a:extLst>
              <a:ext uri="{FF2B5EF4-FFF2-40B4-BE49-F238E27FC236}">
                <a16:creationId xmlns:a16="http://schemas.microsoft.com/office/drawing/2014/main" id="{718B3387-C4A9-152E-63E1-4F006A7B5E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C7DEEB62-CB23-C922-E314-F3705E2B6B8E}"/>
              </a:ext>
            </a:extLst>
          </p:cNvPr>
          <p:cNvSpPr/>
          <p:nvPr/>
        </p:nvSpPr>
        <p:spPr>
          <a:xfrm>
            <a:off x="4197384" y="7015834"/>
            <a:ext cx="7715215" cy="1822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1F3A6A02-A495-2EF4-8BA5-70B1DF6955C3}"/>
              </a:ext>
            </a:extLst>
          </p:cNvPr>
          <p:cNvSpPr/>
          <p:nvPr/>
        </p:nvSpPr>
        <p:spPr>
          <a:xfrm>
            <a:off x="4358886" y="7131381"/>
            <a:ext cx="7372531" cy="1569660"/>
          </a:xfrm>
          <a:prstGeom prst="rect">
            <a:avLst/>
          </a:prstGeom>
        </p:spPr>
        <p:txBody>
          <a:bodyPr wrap="none">
            <a:spAutoFit/>
          </a:bodyPr>
          <a:lstStyle/>
          <a:p>
            <a:pPr algn="ctr"/>
            <a:r>
              <a:rPr lang="en-US" sz="4800" b="1" dirty="0">
                <a:solidFill>
                  <a:srgbClr val="EF008C"/>
                </a:solidFill>
                <a:latin typeface="Century Gothic" panose="020B0502020202020204" pitchFamily="34" charset="0"/>
              </a:rPr>
              <a:t>DIFFERENT PEOPLE</a:t>
            </a:r>
          </a:p>
          <a:p>
            <a:pPr algn="ctr"/>
            <a:r>
              <a:rPr lang="en-US" sz="4800" b="1" dirty="0">
                <a:solidFill>
                  <a:srgbClr val="EF008C"/>
                </a:solidFill>
                <a:latin typeface="Century Gothic" panose="020B0502020202020204" pitchFamily="34" charset="0"/>
              </a:rPr>
              <a:t>DIFFERENT TRAJECTORIES</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3339864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048C8-2DD6-9C16-5407-C39DAA99C08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63D8546-2C8B-C4D2-3505-034203BD12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9000" y="-914400"/>
            <a:ext cx="21191090" cy="10388600"/>
          </a:xfrm>
          <a:prstGeom prst="rect">
            <a:avLst/>
          </a:prstGeom>
        </p:spPr>
      </p:pic>
      <p:sp>
        <p:nvSpPr>
          <p:cNvPr id="11" name="Rectangle 10">
            <a:extLst>
              <a:ext uri="{FF2B5EF4-FFF2-40B4-BE49-F238E27FC236}">
                <a16:creationId xmlns:a16="http://schemas.microsoft.com/office/drawing/2014/main" id="{6184E3BC-6944-DAC0-8060-18E9FAD88D22}"/>
              </a:ext>
            </a:extLst>
          </p:cNvPr>
          <p:cNvSpPr/>
          <p:nvPr/>
        </p:nvSpPr>
        <p:spPr>
          <a:xfrm>
            <a:off x="641382" y="5860365"/>
            <a:ext cx="10624621" cy="25278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9EFB39FA-6E0B-40C5-B5C3-0A7798E70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70BF1029-4410-014F-F6EE-859DEED4CF1D}"/>
              </a:ext>
            </a:extLst>
          </p:cNvPr>
          <p:cNvSpPr/>
          <p:nvPr/>
        </p:nvSpPr>
        <p:spPr>
          <a:xfrm>
            <a:off x="641385" y="4958435"/>
            <a:ext cx="10624622"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294571EC-8568-8805-E4FF-11C7CCDA5F74}"/>
              </a:ext>
            </a:extLst>
          </p:cNvPr>
          <p:cNvSpPr/>
          <p:nvPr/>
        </p:nvSpPr>
        <p:spPr>
          <a:xfrm>
            <a:off x="814920" y="6000899"/>
            <a:ext cx="7843002" cy="2677656"/>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engagement-informed adaptation</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other mechanisms as well?</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just-in-time support</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personalization over time</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adaptive intervention design</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AF058881-51E6-D81D-2891-68C6EA2EBF13}"/>
              </a:ext>
            </a:extLst>
          </p:cNvPr>
          <p:cNvSpPr/>
          <p:nvPr/>
        </p:nvSpPr>
        <p:spPr>
          <a:xfrm>
            <a:off x="802886" y="5073981"/>
            <a:ext cx="10463121" cy="830997"/>
          </a:xfrm>
          <a:prstGeom prst="rect">
            <a:avLst/>
          </a:prstGeom>
        </p:spPr>
        <p:txBody>
          <a:bodyPr wrap="none">
            <a:spAutoFit/>
          </a:bodyPr>
          <a:lstStyle/>
          <a:p>
            <a:r>
              <a:rPr lang="en-US" sz="4800" b="1" dirty="0">
                <a:solidFill>
                  <a:srgbClr val="EF008C"/>
                </a:solidFill>
                <a:latin typeface="Century Gothic" panose="020B0502020202020204" pitchFamily="34" charset="0"/>
              </a:rPr>
              <a:t>TOWARD ADAPTIVE INTERVENTIONS</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16767109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D631F-9EC5-F6FD-62AB-670B40FA8D9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02BCA28-FB9C-7272-FB56-ECFD5A6226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6257587" cy="10846217"/>
          </a:xfrm>
          <a:prstGeom prst="rect">
            <a:avLst/>
          </a:prstGeom>
        </p:spPr>
      </p:pic>
      <p:sp>
        <p:nvSpPr>
          <p:cNvPr id="11" name="Rectangle 10">
            <a:extLst>
              <a:ext uri="{FF2B5EF4-FFF2-40B4-BE49-F238E27FC236}">
                <a16:creationId xmlns:a16="http://schemas.microsoft.com/office/drawing/2014/main" id="{8EC4559A-7E9A-CC21-2743-CAD86AAF9B5A}"/>
              </a:ext>
            </a:extLst>
          </p:cNvPr>
          <p:cNvSpPr/>
          <p:nvPr/>
        </p:nvSpPr>
        <p:spPr>
          <a:xfrm>
            <a:off x="7653550" y="2096445"/>
            <a:ext cx="8442235" cy="22467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60972668-E1DB-8486-48F2-353EF1DE34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AA6E9CBD-065A-1128-FCF9-CF91E60DB25F}"/>
              </a:ext>
            </a:extLst>
          </p:cNvPr>
          <p:cNvSpPr/>
          <p:nvPr/>
        </p:nvSpPr>
        <p:spPr>
          <a:xfrm>
            <a:off x="7653552" y="1194515"/>
            <a:ext cx="8442235"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F434B4CF-1A37-8078-EEBD-796136AE2021}"/>
              </a:ext>
            </a:extLst>
          </p:cNvPr>
          <p:cNvSpPr/>
          <p:nvPr/>
        </p:nvSpPr>
        <p:spPr>
          <a:xfrm>
            <a:off x="7827087" y="2236979"/>
            <a:ext cx="8268701" cy="2246769"/>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Not (just) an outcome, but a:</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mechanism</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signal</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decision point</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4D71C705-1A19-1EE3-D8D0-3088EFC52809}"/>
              </a:ext>
            </a:extLst>
          </p:cNvPr>
          <p:cNvSpPr/>
          <p:nvPr/>
        </p:nvSpPr>
        <p:spPr>
          <a:xfrm>
            <a:off x="7815054" y="1310061"/>
            <a:ext cx="9246442" cy="830997"/>
          </a:xfrm>
          <a:prstGeom prst="rect">
            <a:avLst/>
          </a:prstGeom>
        </p:spPr>
        <p:txBody>
          <a:bodyPr wrap="square">
            <a:spAutoFit/>
          </a:bodyPr>
          <a:lstStyle/>
          <a:p>
            <a:r>
              <a:rPr lang="en-US" sz="4800" b="1" dirty="0">
                <a:solidFill>
                  <a:srgbClr val="EF008C"/>
                </a:solidFill>
                <a:latin typeface="Century Gothic" panose="020B0502020202020204" pitchFamily="34" charset="0"/>
              </a:rPr>
              <a:t>ACTIONABLE ENGAGEMENT</a:t>
            </a:r>
          </a:p>
        </p:txBody>
      </p:sp>
      <p:pic>
        <p:nvPicPr>
          <p:cNvPr id="2" name="Picture 1" descr="Chart, bubble chart&#10;&#10;Description automatically generated">
            <a:extLst>
              <a:ext uri="{FF2B5EF4-FFF2-40B4-BE49-F238E27FC236}">
                <a16:creationId xmlns:a16="http://schemas.microsoft.com/office/drawing/2014/main" id="{A1DC2DE3-B7C2-80FE-F41F-F4D6A35D5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788" y="211094"/>
            <a:ext cx="6940934" cy="8738388"/>
          </a:xfrm>
          <a:prstGeom prst="rect">
            <a:avLst/>
          </a:prstGeom>
        </p:spPr>
      </p:pic>
    </p:spTree>
    <p:extLst>
      <p:ext uri="{BB962C8B-B14F-4D97-AF65-F5344CB8AC3E}">
        <p14:creationId xmlns:p14="http://schemas.microsoft.com/office/powerpoint/2010/main" val="36665795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1000"/>
                                  </p:stCondLst>
                                  <p:iterate type="wd">
                                    <p:tmPct val="1000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B8C57-7029-0205-127E-B3BEC442E93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9AD0A4F-4869-BB95-DB8F-1B16A53178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6257588" cy="9144893"/>
          </a:xfrm>
          <a:prstGeom prst="rect">
            <a:avLst/>
          </a:prstGeom>
        </p:spPr>
      </p:pic>
      <p:pic>
        <p:nvPicPr>
          <p:cNvPr id="10" name="Picture 9">
            <a:extLst>
              <a:ext uri="{FF2B5EF4-FFF2-40B4-BE49-F238E27FC236}">
                <a16:creationId xmlns:a16="http://schemas.microsoft.com/office/drawing/2014/main" id="{7E04CB73-5708-6BF9-D44A-ACCE618914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E2A08C3B-C740-0578-EBD3-439061C8416A}"/>
              </a:ext>
            </a:extLst>
          </p:cNvPr>
          <p:cNvSpPr/>
          <p:nvPr/>
        </p:nvSpPr>
        <p:spPr>
          <a:xfrm>
            <a:off x="641385" y="7574044"/>
            <a:ext cx="10691948"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A7430D5A-07CB-3053-D00D-518CEDA4CC7B}"/>
              </a:ext>
            </a:extLst>
          </p:cNvPr>
          <p:cNvSpPr/>
          <p:nvPr/>
        </p:nvSpPr>
        <p:spPr>
          <a:xfrm>
            <a:off x="802886" y="7647060"/>
            <a:ext cx="10530447" cy="830997"/>
          </a:xfrm>
          <a:prstGeom prst="rect">
            <a:avLst/>
          </a:prstGeom>
        </p:spPr>
        <p:txBody>
          <a:bodyPr wrap="none">
            <a:spAutoFit/>
          </a:bodyPr>
          <a:lstStyle/>
          <a:p>
            <a:r>
              <a:rPr lang="en-US" sz="4800" b="1" dirty="0">
                <a:solidFill>
                  <a:srgbClr val="EF008C"/>
                </a:solidFill>
                <a:latin typeface="Century Gothic" panose="020B0502020202020204" pitchFamily="34" charset="0"/>
              </a:rPr>
              <a:t>MANY DHIs THAT CAN BE EFFECTIVE</a:t>
            </a:r>
            <a:endParaRPr lang="nl-NL" sz="4800" dirty="0">
              <a:solidFill>
                <a:srgbClr val="EF008C"/>
              </a:solidFill>
              <a:latin typeface="Century Gothic" panose="020B0502020202020204" pitchFamily="34" charset="0"/>
            </a:endParaRPr>
          </a:p>
        </p:txBody>
      </p:sp>
      <p:pic>
        <p:nvPicPr>
          <p:cNvPr id="2" name="Picture 1">
            <a:extLst>
              <a:ext uri="{FF2B5EF4-FFF2-40B4-BE49-F238E27FC236}">
                <a16:creationId xmlns:a16="http://schemas.microsoft.com/office/drawing/2014/main" id="{82F0178B-E9B8-AA48-2EF7-2F5346F5C1BA}"/>
              </a:ext>
            </a:extLst>
          </p:cNvPr>
          <p:cNvPicPr>
            <a:picLocks noChangeAspect="1"/>
          </p:cNvPicPr>
          <p:nvPr/>
        </p:nvPicPr>
        <p:blipFill>
          <a:blip r:embed="rId5"/>
          <a:stretch>
            <a:fillRect/>
          </a:stretch>
        </p:blipFill>
        <p:spPr>
          <a:xfrm>
            <a:off x="9797922" y="306160"/>
            <a:ext cx="2889218" cy="5040000"/>
          </a:xfrm>
          <a:prstGeom prst="rect">
            <a:avLst/>
          </a:prstGeom>
        </p:spPr>
      </p:pic>
      <p:pic>
        <p:nvPicPr>
          <p:cNvPr id="3" name="Picture 2">
            <a:extLst>
              <a:ext uri="{FF2B5EF4-FFF2-40B4-BE49-F238E27FC236}">
                <a16:creationId xmlns:a16="http://schemas.microsoft.com/office/drawing/2014/main" id="{B85F511D-EFBC-0F55-0DAB-46DC5B91E624}"/>
              </a:ext>
            </a:extLst>
          </p:cNvPr>
          <p:cNvPicPr>
            <a:picLocks noChangeAspect="1"/>
          </p:cNvPicPr>
          <p:nvPr/>
        </p:nvPicPr>
        <p:blipFill>
          <a:blip r:embed="rId6"/>
          <a:stretch>
            <a:fillRect/>
          </a:stretch>
        </p:blipFill>
        <p:spPr>
          <a:xfrm>
            <a:off x="12666489" y="306160"/>
            <a:ext cx="2885383" cy="5038760"/>
          </a:xfrm>
          <a:prstGeom prst="rect">
            <a:avLst/>
          </a:prstGeom>
        </p:spPr>
      </p:pic>
      <p:pic>
        <p:nvPicPr>
          <p:cNvPr id="4" name="Picture 3">
            <a:extLst>
              <a:ext uri="{FF2B5EF4-FFF2-40B4-BE49-F238E27FC236}">
                <a16:creationId xmlns:a16="http://schemas.microsoft.com/office/drawing/2014/main" id="{B34EDE8D-346E-866D-47D7-044E5634A6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9336" y="39727"/>
            <a:ext cx="4889134" cy="31160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REATHING BELTThe hand-made Deep breath belt allows you to explore in the most seamless way possible for players that want an even more immersive experience.">
            <a:extLst>
              <a:ext uri="{FF2B5EF4-FFF2-40B4-BE49-F238E27FC236}">
                <a16:creationId xmlns:a16="http://schemas.microsoft.com/office/drawing/2014/main" id="{5D3FA303-0407-608B-7F01-13C51E1B28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802" y="486385"/>
            <a:ext cx="2499228" cy="26480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erson, wall, person, indoor&#10;&#10;Description automatically generated">
            <a:extLst>
              <a:ext uri="{FF2B5EF4-FFF2-40B4-BE49-F238E27FC236}">
                <a16:creationId xmlns:a16="http://schemas.microsoft.com/office/drawing/2014/main" id="{85DE5921-CA1C-FA7F-EA81-404DB3662B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03358" y="4010889"/>
            <a:ext cx="5498572" cy="3880850"/>
          </a:xfrm>
          <a:prstGeom prst="rect">
            <a:avLst/>
          </a:prstGeom>
          <a:ln>
            <a:noFill/>
          </a:ln>
          <a:effectLst>
            <a:softEdge rad="112500"/>
          </a:effectLst>
        </p:spPr>
      </p:pic>
      <p:pic>
        <p:nvPicPr>
          <p:cNvPr id="9" name="Picture 8">
            <a:extLst>
              <a:ext uri="{FF2B5EF4-FFF2-40B4-BE49-F238E27FC236}">
                <a16:creationId xmlns:a16="http://schemas.microsoft.com/office/drawing/2014/main" id="{F0E9683D-7BFA-5C2A-80CE-CF9379B86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2053" y="3372046"/>
            <a:ext cx="5973808" cy="4006952"/>
          </a:xfrm>
          <a:prstGeom prst="rect">
            <a:avLst/>
          </a:prstGeom>
        </p:spPr>
      </p:pic>
    </p:spTree>
    <p:extLst>
      <p:ext uri="{BB962C8B-B14F-4D97-AF65-F5344CB8AC3E}">
        <p14:creationId xmlns:p14="http://schemas.microsoft.com/office/powerpoint/2010/main" val="33265475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3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8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23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8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6B4B3-B279-FDAF-CB6D-EEE4C025DC2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D8DF940-2919-D34F-A5F7-9D0BE56F3D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95824"/>
            <a:ext cx="16257587" cy="11024676"/>
          </a:xfrm>
          <a:prstGeom prst="rect">
            <a:avLst/>
          </a:prstGeom>
        </p:spPr>
      </p:pic>
      <p:sp>
        <p:nvSpPr>
          <p:cNvPr id="11" name="Rectangle 10">
            <a:extLst>
              <a:ext uri="{FF2B5EF4-FFF2-40B4-BE49-F238E27FC236}">
                <a16:creationId xmlns:a16="http://schemas.microsoft.com/office/drawing/2014/main" id="{58D80DC0-F15A-CED6-42DF-E79143E681AB}"/>
              </a:ext>
            </a:extLst>
          </p:cNvPr>
          <p:cNvSpPr/>
          <p:nvPr/>
        </p:nvSpPr>
        <p:spPr>
          <a:xfrm>
            <a:off x="641382" y="1669365"/>
            <a:ext cx="9366218" cy="2572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8C848816-6C61-7EB2-F5C2-BC45715D3E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937DA0CA-CD20-C7FE-823E-CBB65EFC97B5}"/>
              </a:ext>
            </a:extLst>
          </p:cNvPr>
          <p:cNvSpPr/>
          <p:nvPr/>
        </p:nvSpPr>
        <p:spPr>
          <a:xfrm>
            <a:off x="641384" y="767435"/>
            <a:ext cx="9366215"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735A4CB-CC8A-EFBF-5898-89778B650FA3}"/>
              </a:ext>
            </a:extLst>
          </p:cNvPr>
          <p:cNvSpPr/>
          <p:nvPr/>
        </p:nvSpPr>
        <p:spPr>
          <a:xfrm>
            <a:off x="814919" y="1809899"/>
            <a:ext cx="9675281" cy="2246769"/>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Not proving DHIs can work, but learning</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why they work</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for whom</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under what conditions</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and how to make them work better over time</a:t>
            </a:r>
          </a:p>
        </p:txBody>
      </p:sp>
      <p:sp>
        <p:nvSpPr>
          <p:cNvPr id="13" name="Rectangle 12">
            <a:extLst>
              <a:ext uri="{FF2B5EF4-FFF2-40B4-BE49-F238E27FC236}">
                <a16:creationId xmlns:a16="http://schemas.microsoft.com/office/drawing/2014/main" id="{3C08B06A-4089-AD47-082B-558B7F5ED7C0}"/>
              </a:ext>
            </a:extLst>
          </p:cNvPr>
          <p:cNvSpPr/>
          <p:nvPr/>
        </p:nvSpPr>
        <p:spPr>
          <a:xfrm>
            <a:off x="802886" y="882981"/>
            <a:ext cx="6486071" cy="830997"/>
          </a:xfrm>
          <a:prstGeom prst="rect">
            <a:avLst/>
          </a:prstGeom>
        </p:spPr>
        <p:txBody>
          <a:bodyPr wrap="none">
            <a:spAutoFit/>
          </a:bodyPr>
          <a:lstStyle/>
          <a:p>
            <a:r>
              <a:rPr lang="en-US" sz="4800" b="1" dirty="0">
                <a:solidFill>
                  <a:srgbClr val="EF008C"/>
                </a:solidFill>
                <a:latin typeface="Century Gothic" panose="020B0502020202020204" pitchFamily="34" charset="0"/>
              </a:rPr>
              <a:t>THE NEXT CHALLENGE</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14995388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05321"/>
            <a:ext cx="16293187" cy="10862124"/>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8772" y="8198792"/>
            <a:ext cx="1807028" cy="639048"/>
          </a:xfrm>
          <a:prstGeom prst="rect">
            <a:avLst/>
          </a:prstGeom>
        </p:spPr>
      </p:pic>
      <p:sp>
        <p:nvSpPr>
          <p:cNvPr id="21" name="Rectangle 20"/>
          <p:cNvSpPr/>
          <p:nvPr/>
        </p:nvSpPr>
        <p:spPr>
          <a:xfrm>
            <a:off x="13643096" y="7933819"/>
            <a:ext cx="538930" cy="1015663"/>
          </a:xfrm>
          <a:prstGeom prst="rect">
            <a:avLst/>
          </a:prstGeom>
        </p:spPr>
        <p:txBody>
          <a:bodyPr wrap="none">
            <a:spAutoFit/>
          </a:bodyPr>
          <a:lstStyle/>
          <a:p>
            <a:r>
              <a:rPr lang="en-US" sz="6000" dirty="0">
                <a:solidFill>
                  <a:schemeClr val="bg1"/>
                </a:solidFill>
              </a:rPr>
              <a:t>|</a:t>
            </a:r>
            <a:endParaRPr lang="en-US" sz="2670" dirty="0">
              <a:solidFill>
                <a:schemeClr val="bg1"/>
              </a:solidFill>
              <a:latin typeface="Arial Narrow" panose="020B0606020202030204" pitchFamily="34" charset="0"/>
            </a:endParaRPr>
          </a:p>
        </p:txBody>
      </p:sp>
      <p:sp>
        <p:nvSpPr>
          <p:cNvPr id="11" name="Rectangle 10"/>
          <p:cNvSpPr/>
          <p:nvPr/>
        </p:nvSpPr>
        <p:spPr>
          <a:xfrm>
            <a:off x="800788" y="5781045"/>
            <a:ext cx="7328006" cy="241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11"/>
          <p:cNvSpPr/>
          <p:nvPr/>
        </p:nvSpPr>
        <p:spPr>
          <a:xfrm>
            <a:off x="974318" y="6848479"/>
            <a:ext cx="6744919" cy="2246769"/>
          </a:xfrm>
          <a:prstGeom prst="rect">
            <a:avLst/>
          </a:prstGeom>
        </p:spPr>
        <p:txBody>
          <a:bodyPr wrap="square">
            <a:spAutoFit/>
          </a:bodyPr>
          <a:lstStyle/>
          <a:p>
            <a:pPr marL="342900" indent="-342900">
              <a:buFont typeface="Arial" panose="020B0604020202020204" pitchFamily="34" charset="0"/>
              <a:buChar char="•"/>
            </a:pPr>
            <a:r>
              <a:rPr lang="en-US" sz="2800" dirty="0">
                <a:solidFill>
                  <a:schemeClr val="bg1"/>
                </a:solidFill>
                <a:latin typeface="Century Gothic" panose="020B0502020202020204" pitchFamily="34" charset="0"/>
              </a:rPr>
              <a:t>Saskia Kelders</a:t>
            </a:r>
          </a:p>
          <a:p>
            <a:pPr marL="342900" indent="-342900">
              <a:buFont typeface="Arial" panose="020B0604020202020204" pitchFamily="34" charset="0"/>
              <a:buChar char="•"/>
            </a:pPr>
            <a:r>
              <a:rPr lang="en-US" sz="2800" dirty="0">
                <a:solidFill>
                  <a:schemeClr val="bg1"/>
                </a:solidFill>
                <a:latin typeface="Century Gothic" panose="020B0502020202020204" pitchFamily="34" charset="0"/>
                <a:hlinkClick r:id="rId6"/>
              </a:rPr>
              <a:t>S.m.Kelders@utwente.nl</a:t>
            </a:r>
            <a:endParaRPr lang="en-US" sz="2800" dirty="0">
              <a:solidFill>
                <a:schemeClr val="bg1"/>
              </a:solidFill>
              <a:latin typeface="Century Gothic" panose="020B0502020202020204" pitchFamily="34" charset="0"/>
            </a:endParaRPr>
          </a:p>
          <a:p>
            <a:pPr marL="342900" indent="-342900">
              <a:buFont typeface="Arial" panose="020B0604020202020204" pitchFamily="34" charset="0"/>
              <a:buChar char="•"/>
            </a:pPr>
            <a:endParaRPr lang="en-US" sz="2800" dirty="0">
              <a:solidFill>
                <a:schemeClr val="bg1"/>
              </a:solidFill>
              <a:latin typeface="Century Gothic" panose="020B0502020202020204" pitchFamily="34" charset="0"/>
            </a:endParaRPr>
          </a:p>
          <a:p>
            <a:endParaRPr lang="en-US" sz="2800" dirty="0">
              <a:solidFill>
                <a:schemeClr val="bg1"/>
              </a:solidFill>
              <a:latin typeface="Century Gothic" panose="020B0502020202020204" pitchFamily="34" charset="0"/>
            </a:endParaRPr>
          </a:p>
          <a:p>
            <a:pPr marL="342900" indent="-3429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4" name="Rectangle 13"/>
          <p:cNvSpPr/>
          <p:nvPr/>
        </p:nvSpPr>
        <p:spPr>
          <a:xfrm>
            <a:off x="974319" y="5883289"/>
            <a:ext cx="3618298" cy="830997"/>
          </a:xfrm>
          <a:prstGeom prst="rect">
            <a:avLst/>
          </a:prstGeom>
        </p:spPr>
        <p:txBody>
          <a:bodyPr wrap="none">
            <a:spAutoFit/>
          </a:bodyPr>
          <a:lstStyle/>
          <a:p>
            <a:r>
              <a:rPr lang="en-US" sz="4800" b="1" dirty="0">
                <a:solidFill>
                  <a:srgbClr val="EF008C"/>
                </a:solidFill>
                <a:latin typeface="Century Gothic" panose="020B0502020202020204" pitchFamily="34" charset="0"/>
              </a:rPr>
              <a:t>THANK YOU</a:t>
            </a:r>
          </a:p>
        </p:txBody>
      </p:sp>
      <p:pic>
        <p:nvPicPr>
          <p:cNvPr id="2" name="Picture 2">
            <a:extLst>
              <a:ext uri="{FF2B5EF4-FFF2-40B4-BE49-F238E27FC236}">
                <a16:creationId xmlns:a16="http://schemas.microsoft.com/office/drawing/2014/main" id="{5E18C527-E2A7-8C57-62C8-EA5D356A0A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99" t="23487" r="7181" b="22316"/>
          <a:stretch/>
        </p:blipFill>
        <p:spPr bwMode="auto">
          <a:xfrm>
            <a:off x="10444764" y="194518"/>
            <a:ext cx="5481036" cy="242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43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1000"/>
                                  </p:stCondLst>
                                  <p:iterate type="wd">
                                    <p:tmPct val="10000"/>
                                  </p:iterate>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2C015-2244-C5BF-970B-4FA4ABBBBFF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D5AA5B2-651E-E600-7A9F-0ABEC6749D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322"/>
            <a:ext cx="16257588" cy="9104249"/>
          </a:xfrm>
          <a:prstGeom prst="rect">
            <a:avLst/>
          </a:prstGeom>
        </p:spPr>
      </p:pic>
      <p:sp>
        <p:nvSpPr>
          <p:cNvPr id="11" name="Rectangle 10">
            <a:extLst>
              <a:ext uri="{FF2B5EF4-FFF2-40B4-BE49-F238E27FC236}">
                <a16:creationId xmlns:a16="http://schemas.microsoft.com/office/drawing/2014/main" id="{9CC6FD9D-BF24-0715-76C3-F1EA45CFFD8A}"/>
              </a:ext>
            </a:extLst>
          </p:cNvPr>
          <p:cNvSpPr/>
          <p:nvPr/>
        </p:nvSpPr>
        <p:spPr>
          <a:xfrm>
            <a:off x="768972" y="6647170"/>
            <a:ext cx="10512413" cy="1384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8779FFB5-459F-AA4D-B087-D04C72C386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6CB2F558-B0C1-C64C-8188-B2312BDAC595}"/>
              </a:ext>
            </a:extLst>
          </p:cNvPr>
          <p:cNvSpPr/>
          <p:nvPr/>
        </p:nvSpPr>
        <p:spPr>
          <a:xfrm>
            <a:off x="768974" y="5745240"/>
            <a:ext cx="10512413"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9F2FAB5D-10CA-75E1-1232-EA1BF16D60C9}"/>
              </a:ext>
            </a:extLst>
          </p:cNvPr>
          <p:cNvSpPr/>
          <p:nvPr/>
        </p:nvSpPr>
        <p:spPr>
          <a:xfrm>
            <a:off x="942510" y="6787704"/>
            <a:ext cx="7843002" cy="1384995"/>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Our intuitions are not always right</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We often don’t know why</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B038878B-EDFF-06C7-0625-A3B68221C0A4}"/>
              </a:ext>
            </a:extLst>
          </p:cNvPr>
          <p:cNvSpPr/>
          <p:nvPr/>
        </p:nvSpPr>
        <p:spPr>
          <a:xfrm>
            <a:off x="930476" y="5860786"/>
            <a:ext cx="10350911" cy="830997"/>
          </a:xfrm>
          <a:prstGeom prst="rect">
            <a:avLst/>
          </a:prstGeom>
        </p:spPr>
        <p:txBody>
          <a:bodyPr wrap="none">
            <a:spAutoFit/>
          </a:bodyPr>
          <a:lstStyle/>
          <a:p>
            <a:r>
              <a:rPr lang="en-US" sz="4800" b="1" dirty="0">
                <a:solidFill>
                  <a:srgbClr val="EF008C"/>
                </a:solidFill>
                <a:latin typeface="Century Gothic" panose="020B0502020202020204" pitchFamily="34" charset="0"/>
              </a:rPr>
              <a:t>PREDICTING WHAT WORKS IS HARD</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20221791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1DF00-F3FF-356C-C7FC-B8C1DAFCB10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EFA5CBC-D97B-2BAB-7C2F-F03A28B5F1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577" y="0"/>
            <a:ext cx="16387403" cy="10930270"/>
          </a:xfrm>
          <a:prstGeom prst="rect">
            <a:avLst/>
          </a:prstGeom>
        </p:spPr>
      </p:pic>
      <p:sp>
        <p:nvSpPr>
          <p:cNvPr id="11" name="Rectangle 10">
            <a:extLst>
              <a:ext uri="{FF2B5EF4-FFF2-40B4-BE49-F238E27FC236}">
                <a16:creationId xmlns:a16="http://schemas.microsoft.com/office/drawing/2014/main" id="{C03C7B63-ABAF-B5A3-1C72-B79FBF0F6903}"/>
              </a:ext>
            </a:extLst>
          </p:cNvPr>
          <p:cNvSpPr/>
          <p:nvPr/>
        </p:nvSpPr>
        <p:spPr>
          <a:xfrm>
            <a:off x="641382" y="5116089"/>
            <a:ext cx="9757259" cy="35394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BBA944E8-7EFF-85C4-5203-DB4A7057D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703AA0A1-5B17-FBCB-9564-82860FB49318}"/>
              </a:ext>
            </a:extLst>
          </p:cNvPr>
          <p:cNvSpPr/>
          <p:nvPr/>
        </p:nvSpPr>
        <p:spPr>
          <a:xfrm>
            <a:off x="641385" y="4214160"/>
            <a:ext cx="9757256"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DAE546C-9923-C651-2FFA-7B4C04A84033}"/>
              </a:ext>
            </a:extLst>
          </p:cNvPr>
          <p:cNvSpPr/>
          <p:nvPr/>
        </p:nvSpPr>
        <p:spPr>
          <a:xfrm>
            <a:off x="814920" y="5256624"/>
            <a:ext cx="7843002" cy="3539430"/>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Intervention → Outcome</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Does it work?</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RCTs</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effectiveness trials</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meta-analyses</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average effects</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582AD827-7471-7DBB-5827-60CCD18A9FF5}"/>
              </a:ext>
            </a:extLst>
          </p:cNvPr>
          <p:cNvSpPr/>
          <p:nvPr/>
        </p:nvSpPr>
        <p:spPr>
          <a:xfrm>
            <a:off x="802886" y="4329706"/>
            <a:ext cx="8839279" cy="830997"/>
          </a:xfrm>
          <a:prstGeom prst="rect">
            <a:avLst/>
          </a:prstGeom>
        </p:spPr>
        <p:txBody>
          <a:bodyPr wrap="none">
            <a:spAutoFit/>
          </a:bodyPr>
          <a:lstStyle/>
          <a:p>
            <a:r>
              <a:rPr lang="en-US" sz="4800" b="1" dirty="0">
                <a:solidFill>
                  <a:srgbClr val="EF008C"/>
                </a:solidFill>
                <a:latin typeface="Century Gothic" panose="020B0502020202020204" pitchFamily="34" charset="0"/>
              </a:rPr>
              <a:t>FIRST, WE NEEDED TO ANSWER</a:t>
            </a:r>
          </a:p>
        </p:txBody>
      </p:sp>
    </p:spTree>
    <p:extLst>
      <p:ext uri="{BB962C8B-B14F-4D97-AF65-F5344CB8AC3E}">
        <p14:creationId xmlns:p14="http://schemas.microsoft.com/office/powerpoint/2010/main" val="31788857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A8DC0-797C-700B-227D-11A36458D5CC}"/>
            </a:ext>
          </a:extLst>
        </p:cNvPr>
        <p:cNvGrpSpPr/>
        <p:nvPr/>
      </p:nvGrpSpPr>
      <p:grpSpPr>
        <a:xfrm>
          <a:off x="0" y="0"/>
          <a:ext cx="0" cy="0"/>
          <a:chOff x="0" y="0"/>
          <a:chExt cx="0" cy="0"/>
        </a:xfrm>
      </p:grpSpPr>
      <p:pic>
        <p:nvPicPr>
          <p:cNvPr id="4" name="Picture 3" descr="Generated image: Abstract layered waveforms in teal and coral">
            <a:extLst>
              <a:ext uri="{FF2B5EF4-FFF2-40B4-BE49-F238E27FC236}">
                <a16:creationId xmlns:a16="http://schemas.microsoft.com/office/drawing/2014/main" id="{E6620797-3FB4-C6A6-854C-DD834257CCB2}"/>
              </a:ext>
            </a:extLst>
          </p:cNvPr>
          <p:cNvPicPr>
            <a:picLocks noChangeAspect="1"/>
          </p:cNvPicPr>
          <p:nvPr/>
        </p:nvPicPr>
        <p:blipFill>
          <a:blip r:embed="rId3"/>
          <a:stretch>
            <a:fillRect/>
          </a:stretch>
        </p:blipFill>
        <p:spPr>
          <a:xfrm>
            <a:off x="3020" y="1630030"/>
            <a:ext cx="16257588" cy="9140031"/>
          </a:xfrm>
          <a:prstGeom prst="rect">
            <a:avLst/>
          </a:prstGeom>
        </p:spPr>
      </p:pic>
      <p:pic>
        <p:nvPicPr>
          <p:cNvPr id="8" name="Picture 7">
            <a:extLst>
              <a:ext uri="{FF2B5EF4-FFF2-40B4-BE49-F238E27FC236}">
                <a16:creationId xmlns:a16="http://schemas.microsoft.com/office/drawing/2014/main" id="{5603C908-5B1C-89BB-AB8B-CFD79C1A4E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20" y="-1334636"/>
            <a:ext cx="16257588" cy="9140031"/>
          </a:xfrm>
          <a:prstGeom prst="rect">
            <a:avLst/>
          </a:prstGeom>
        </p:spPr>
      </p:pic>
      <p:sp>
        <p:nvSpPr>
          <p:cNvPr id="11" name="Rectangle 10">
            <a:extLst>
              <a:ext uri="{FF2B5EF4-FFF2-40B4-BE49-F238E27FC236}">
                <a16:creationId xmlns:a16="http://schemas.microsoft.com/office/drawing/2014/main" id="{61C880D3-E21E-1A57-0AA9-6AA9C8AF8440}"/>
              </a:ext>
            </a:extLst>
          </p:cNvPr>
          <p:cNvSpPr/>
          <p:nvPr/>
        </p:nvSpPr>
        <p:spPr>
          <a:xfrm>
            <a:off x="641382" y="5732775"/>
            <a:ext cx="11278648" cy="3007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A926201E-AE28-7E33-7E13-3E061E5FD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3E87EFD2-912C-258D-CF74-4772CE980301}"/>
              </a:ext>
            </a:extLst>
          </p:cNvPr>
          <p:cNvSpPr/>
          <p:nvPr/>
        </p:nvSpPr>
        <p:spPr>
          <a:xfrm>
            <a:off x="641384" y="4830846"/>
            <a:ext cx="11278648"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5C886179-0E3C-3D10-E284-6173663A3922}"/>
              </a:ext>
            </a:extLst>
          </p:cNvPr>
          <p:cNvSpPr/>
          <p:nvPr/>
        </p:nvSpPr>
        <p:spPr>
          <a:xfrm>
            <a:off x="814920" y="5873310"/>
            <a:ext cx="7843002" cy="2677656"/>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works on average</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hides variation</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says little about mechanism</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difficult to translate into better design</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r>
              <a:rPr lang="en-US" sz="2800" dirty="0">
                <a:solidFill>
                  <a:schemeClr val="bg1"/>
                </a:solidFill>
                <a:latin typeface="Century Gothic" panose="020B0502020202020204" pitchFamily="34" charset="0"/>
              </a:rPr>
              <a:t>=&gt; we don’t really learn anything</a:t>
            </a:r>
          </a:p>
        </p:txBody>
      </p:sp>
      <p:sp>
        <p:nvSpPr>
          <p:cNvPr id="13" name="Rectangle 12">
            <a:extLst>
              <a:ext uri="{FF2B5EF4-FFF2-40B4-BE49-F238E27FC236}">
                <a16:creationId xmlns:a16="http://schemas.microsoft.com/office/drawing/2014/main" id="{DFA0C148-C890-5003-A67D-18312EA1D71F}"/>
              </a:ext>
            </a:extLst>
          </p:cNvPr>
          <p:cNvSpPr/>
          <p:nvPr/>
        </p:nvSpPr>
        <p:spPr>
          <a:xfrm>
            <a:off x="802886" y="4946392"/>
            <a:ext cx="11117146" cy="830997"/>
          </a:xfrm>
          <a:prstGeom prst="rect">
            <a:avLst/>
          </a:prstGeom>
        </p:spPr>
        <p:txBody>
          <a:bodyPr wrap="none">
            <a:spAutoFit/>
          </a:bodyPr>
          <a:lstStyle/>
          <a:p>
            <a:r>
              <a:rPr lang="en-US" sz="4800" b="1" dirty="0">
                <a:solidFill>
                  <a:srgbClr val="EF008C"/>
                </a:solidFill>
                <a:latin typeface="Century Gothic" panose="020B0502020202020204" pitchFamily="34" charset="0"/>
              </a:rPr>
              <a:t>SUCCESS CREATED NEW CHALLENGES</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34132213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90C1D-624B-2883-7299-AE9AE55402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BA0B361-4AE1-1938-C3F8-9A2894AD32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6257587" cy="9144893"/>
          </a:xfrm>
          <a:prstGeom prst="rect">
            <a:avLst/>
          </a:prstGeom>
        </p:spPr>
      </p:pic>
      <p:sp>
        <p:nvSpPr>
          <p:cNvPr id="11" name="Rectangle 10">
            <a:extLst>
              <a:ext uri="{FF2B5EF4-FFF2-40B4-BE49-F238E27FC236}">
                <a16:creationId xmlns:a16="http://schemas.microsoft.com/office/drawing/2014/main" id="{A7E56B90-9FF7-7038-3E12-8081682B7F38}"/>
              </a:ext>
            </a:extLst>
          </p:cNvPr>
          <p:cNvSpPr/>
          <p:nvPr/>
        </p:nvSpPr>
        <p:spPr>
          <a:xfrm>
            <a:off x="6777042" y="2233536"/>
            <a:ext cx="9225631" cy="16913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BA2B5BB5-3A2D-BFB7-4678-27FA21BC9F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4543CECB-2381-CC48-754C-0112D1B16531}"/>
              </a:ext>
            </a:extLst>
          </p:cNvPr>
          <p:cNvSpPr/>
          <p:nvPr/>
        </p:nvSpPr>
        <p:spPr>
          <a:xfrm>
            <a:off x="6777044" y="1331606"/>
            <a:ext cx="9225629"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D966BE2A-29DF-A80B-A5BB-6B59EF223EFC}"/>
              </a:ext>
            </a:extLst>
          </p:cNvPr>
          <p:cNvSpPr/>
          <p:nvPr/>
        </p:nvSpPr>
        <p:spPr>
          <a:xfrm>
            <a:off x="6950578" y="2374070"/>
            <a:ext cx="10179145" cy="1815882"/>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Individual participant data meta-analyses show:</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baseline severity sometimes matters</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some users benefit more than others</a:t>
            </a:r>
          </a:p>
          <a:p>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60F5E727-A8E9-6EF0-992A-0D2BDF74D024}"/>
              </a:ext>
            </a:extLst>
          </p:cNvPr>
          <p:cNvSpPr/>
          <p:nvPr/>
        </p:nvSpPr>
        <p:spPr>
          <a:xfrm>
            <a:off x="6938545" y="1447152"/>
            <a:ext cx="9064128" cy="830997"/>
          </a:xfrm>
          <a:prstGeom prst="rect">
            <a:avLst/>
          </a:prstGeom>
        </p:spPr>
        <p:txBody>
          <a:bodyPr wrap="square">
            <a:spAutoFit/>
          </a:bodyPr>
          <a:lstStyle/>
          <a:p>
            <a:r>
              <a:rPr lang="en-US" sz="4800" b="1" dirty="0">
                <a:solidFill>
                  <a:srgbClr val="EF008C"/>
                </a:solidFill>
                <a:latin typeface="Century Gothic" panose="020B0502020202020204" pitchFamily="34" charset="0"/>
              </a:rPr>
              <a:t>WE DO KNOW SOMETHING</a:t>
            </a:r>
            <a:endParaRPr lang="nl-NL" sz="4800" dirty="0">
              <a:solidFill>
                <a:srgbClr val="EF008C"/>
              </a:solidFill>
              <a:latin typeface="Century Gothic" panose="020B0502020202020204" pitchFamily="34" charset="0"/>
            </a:endParaRPr>
          </a:p>
        </p:txBody>
      </p:sp>
      <p:sp>
        <p:nvSpPr>
          <p:cNvPr id="4" name="Rectangle 3">
            <a:extLst>
              <a:ext uri="{FF2B5EF4-FFF2-40B4-BE49-F238E27FC236}">
                <a16:creationId xmlns:a16="http://schemas.microsoft.com/office/drawing/2014/main" id="{486017BD-3170-753F-C238-77F64D280CC0}"/>
              </a:ext>
            </a:extLst>
          </p:cNvPr>
          <p:cNvSpPr/>
          <p:nvPr/>
        </p:nvSpPr>
        <p:spPr>
          <a:xfrm>
            <a:off x="688435" y="7113087"/>
            <a:ext cx="10586598" cy="13760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C403C82E-1A65-BDF4-24BA-35B2EEFDB363}"/>
              </a:ext>
            </a:extLst>
          </p:cNvPr>
          <p:cNvSpPr/>
          <p:nvPr/>
        </p:nvSpPr>
        <p:spPr>
          <a:xfrm>
            <a:off x="688437" y="6211157"/>
            <a:ext cx="10586596"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5">
            <a:extLst>
              <a:ext uri="{FF2B5EF4-FFF2-40B4-BE49-F238E27FC236}">
                <a16:creationId xmlns:a16="http://schemas.microsoft.com/office/drawing/2014/main" id="{B2C3E30E-2ECE-4DFF-313F-970B33EC444E}"/>
              </a:ext>
            </a:extLst>
          </p:cNvPr>
          <p:cNvSpPr/>
          <p:nvPr/>
        </p:nvSpPr>
        <p:spPr>
          <a:xfrm>
            <a:off x="861971" y="7253621"/>
            <a:ext cx="10179145" cy="1384995"/>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many expected moderators are inconsistent</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findings rarely translate into actionable personalization</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1DBFFBB6-1E31-F754-BDED-516669D990E6}"/>
              </a:ext>
            </a:extLst>
          </p:cNvPr>
          <p:cNvSpPr/>
          <p:nvPr/>
        </p:nvSpPr>
        <p:spPr>
          <a:xfrm>
            <a:off x="849938" y="6326703"/>
            <a:ext cx="9064128" cy="830997"/>
          </a:xfrm>
          <a:prstGeom prst="rect">
            <a:avLst/>
          </a:prstGeom>
        </p:spPr>
        <p:txBody>
          <a:bodyPr wrap="square">
            <a:spAutoFit/>
          </a:bodyPr>
          <a:lstStyle/>
          <a:p>
            <a:r>
              <a:rPr lang="en-US" sz="4800" b="1" dirty="0">
                <a:solidFill>
                  <a:srgbClr val="EF008C"/>
                </a:solidFill>
                <a:latin typeface="Century Gothic" panose="020B0502020202020204" pitchFamily="34" charset="0"/>
              </a:rPr>
              <a:t>… But less than we would like</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19552054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3050"/>
                            </p:stCondLst>
                            <p:childTnLst>
                              <p:par>
                                <p:cTn id="23" presetID="10" presetClass="entr" presetSubtype="0" fill="hold" grpId="0" nodeType="after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13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4850"/>
                            </p:stCondLst>
                            <p:childTnLst>
                              <p:par>
                                <p:cTn id="30" presetID="12" presetClass="entr" presetSubtype="1" fill="hold" grpId="1"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p:tgtEl>
                                          <p:spTgt spid="4"/>
                                        </p:tgtEl>
                                        <p:attrNameLst>
                                          <p:attrName>ppt_y</p:attrName>
                                        </p:attrNameLst>
                                      </p:cBhvr>
                                      <p:tavLst>
                                        <p:tav tm="0">
                                          <p:val>
                                            <p:strVal val="#ppt_y-#ppt_h*1.125000"/>
                                          </p:val>
                                        </p:tav>
                                        <p:tav tm="100000">
                                          <p:val>
                                            <p:strVal val="#ppt_y"/>
                                          </p:val>
                                        </p:tav>
                                      </p:tavLst>
                                    </p:anim>
                                    <p:animEffect transition="in" filter="wipe(down)">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1000"/>
                                  </p:stCondLst>
                                  <p:iterate type="wd">
                                    <p:tmPct val="10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P spid="4" grpId="0" animBg="1"/>
      <p:bldP spid="4" grpId="1" animBg="1"/>
      <p:bldP spid="5" grpId="0" animBg="1"/>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A24FF-7004-B657-F34A-B69ADE39310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8A97A59-B13F-8E85-DEFF-BA1D2ED61D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3370" y="0"/>
            <a:ext cx="17445790" cy="9144000"/>
          </a:xfrm>
          <a:prstGeom prst="rect">
            <a:avLst/>
          </a:prstGeom>
        </p:spPr>
      </p:pic>
      <p:sp>
        <p:nvSpPr>
          <p:cNvPr id="11" name="Rectangle 10">
            <a:extLst>
              <a:ext uri="{FF2B5EF4-FFF2-40B4-BE49-F238E27FC236}">
                <a16:creationId xmlns:a16="http://schemas.microsoft.com/office/drawing/2014/main" id="{747322EE-43BE-C7FE-FADA-C20B9FDB058C}"/>
              </a:ext>
            </a:extLst>
          </p:cNvPr>
          <p:cNvSpPr/>
          <p:nvPr/>
        </p:nvSpPr>
        <p:spPr>
          <a:xfrm>
            <a:off x="641383" y="1862527"/>
            <a:ext cx="9191536" cy="3368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E48A40A7-BAA7-D346-A75B-D92409563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476D3409-1D78-CEF4-AEB8-C10D86C1560F}"/>
              </a:ext>
            </a:extLst>
          </p:cNvPr>
          <p:cNvSpPr/>
          <p:nvPr/>
        </p:nvSpPr>
        <p:spPr>
          <a:xfrm>
            <a:off x="641384" y="960598"/>
            <a:ext cx="9191537"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246A107-171A-6B06-93AE-CA775C6EAE7A}"/>
              </a:ext>
            </a:extLst>
          </p:cNvPr>
          <p:cNvSpPr/>
          <p:nvPr/>
        </p:nvSpPr>
        <p:spPr>
          <a:xfrm>
            <a:off x="814920" y="2003062"/>
            <a:ext cx="7843002" cy="3539430"/>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Not just: Does it work?</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But:</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Why?</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For whom?</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Under what conditions?</a:t>
            </a:r>
          </a:p>
          <a:p>
            <a:pPr marL="1066830" lvl="1" indent="-457200">
              <a:buFont typeface="Arial" panose="020B0604020202020204" pitchFamily="34" charset="0"/>
              <a:buChar char="•"/>
            </a:pPr>
            <a:r>
              <a:rPr lang="en-US" sz="2800" dirty="0">
                <a:solidFill>
                  <a:schemeClr val="bg1"/>
                </a:solidFill>
                <a:latin typeface="Century Gothic" panose="020B0502020202020204" pitchFamily="34" charset="0"/>
              </a:rPr>
              <a:t>What should happen next?</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2260F186-3119-3213-6C73-86709B624053}"/>
              </a:ext>
            </a:extLst>
          </p:cNvPr>
          <p:cNvSpPr/>
          <p:nvPr/>
        </p:nvSpPr>
        <p:spPr>
          <a:xfrm>
            <a:off x="802886" y="1076144"/>
            <a:ext cx="9030036" cy="830997"/>
          </a:xfrm>
          <a:prstGeom prst="rect">
            <a:avLst/>
          </a:prstGeom>
        </p:spPr>
        <p:txBody>
          <a:bodyPr wrap="none">
            <a:spAutoFit/>
          </a:bodyPr>
          <a:lstStyle/>
          <a:p>
            <a:r>
              <a:rPr lang="en-US" sz="4800" b="1" dirty="0">
                <a:solidFill>
                  <a:srgbClr val="EF008C"/>
                </a:solidFill>
                <a:latin typeface="Century Gothic" panose="020B0502020202020204" pitchFamily="34" charset="0"/>
              </a:rPr>
              <a:t>A DIFFERENT KIND OF SCIENCE</a:t>
            </a:r>
            <a:endParaRPr lang="nl-NL" sz="4800" dirty="0">
              <a:solidFill>
                <a:srgbClr val="EF008C"/>
              </a:solidFill>
              <a:latin typeface="Century Gothic" panose="020B0502020202020204" pitchFamily="34" charset="0"/>
            </a:endParaRPr>
          </a:p>
        </p:txBody>
      </p:sp>
    </p:spTree>
    <p:extLst>
      <p:ext uri="{BB962C8B-B14F-4D97-AF65-F5344CB8AC3E}">
        <p14:creationId xmlns:p14="http://schemas.microsoft.com/office/powerpoint/2010/main" val="9441772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2916-B35D-23CD-74B3-615BFD665C4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2FECCA1-CE7B-6C60-D803-7BDA957317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6257587" cy="10846217"/>
          </a:xfrm>
          <a:prstGeom prst="rect">
            <a:avLst/>
          </a:prstGeom>
        </p:spPr>
      </p:pic>
      <p:sp>
        <p:nvSpPr>
          <p:cNvPr id="11" name="Rectangle 10">
            <a:extLst>
              <a:ext uri="{FF2B5EF4-FFF2-40B4-BE49-F238E27FC236}">
                <a16:creationId xmlns:a16="http://schemas.microsoft.com/office/drawing/2014/main" id="{56567716-5995-33A4-378D-8843B769A50A}"/>
              </a:ext>
            </a:extLst>
          </p:cNvPr>
          <p:cNvSpPr/>
          <p:nvPr/>
        </p:nvSpPr>
        <p:spPr>
          <a:xfrm>
            <a:off x="641382" y="7433983"/>
            <a:ext cx="9407943" cy="1384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43C0D998-F31F-0AFB-12B1-4F52CB947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8773" y="8198792"/>
            <a:ext cx="1807025" cy="639048"/>
          </a:xfrm>
          <a:prstGeom prst="rect">
            <a:avLst/>
          </a:prstGeom>
        </p:spPr>
      </p:pic>
      <p:sp>
        <p:nvSpPr>
          <p:cNvPr id="18" name="Rectangle 17">
            <a:extLst>
              <a:ext uri="{FF2B5EF4-FFF2-40B4-BE49-F238E27FC236}">
                <a16:creationId xmlns:a16="http://schemas.microsoft.com/office/drawing/2014/main" id="{511513D7-FB82-2137-0355-C06F8A85DE7B}"/>
              </a:ext>
            </a:extLst>
          </p:cNvPr>
          <p:cNvSpPr/>
          <p:nvPr/>
        </p:nvSpPr>
        <p:spPr>
          <a:xfrm>
            <a:off x="641384" y="6532053"/>
            <a:ext cx="9407943" cy="946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67C8943D-1DCF-2648-612A-6597F02AC9EC}"/>
              </a:ext>
            </a:extLst>
          </p:cNvPr>
          <p:cNvSpPr/>
          <p:nvPr/>
        </p:nvSpPr>
        <p:spPr>
          <a:xfrm>
            <a:off x="814919" y="7574517"/>
            <a:ext cx="8268701" cy="1384995"/>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solidFill>
                <a:latin typeface="Century Gothic" panose="020B0502020202020204" pitchFamily="34" charset="0"/>
              </a:rPr>
              <a:t>From</a:t>
            </a:r>
            <a:r>
              <a:rPr lang="en-US" sz="2800" dirty="0">
                <a:solidFill>
                  <a:schemeClr val="bg1"/>
                </a:solidFill>
                <a:latin typeface="Century Gothic" panose="020B0502020202020204" pitchFamily="34" charset="0"/>
              </a:rPr>
              <a:t>: Did they use it?</a:t>
            </a:r>
          </a:p>
          <a:p>
            <a:pPr marL="457200" indent="-457200">
              <a:buFont typeface="Arial" panose="020B0604020202020204" pitchFamily="34" charset="0"/>
              <a:buChar char="•"/>
            </a:pPr>
            <a:r>
              <a:rPr lang="en-US" sz="2800" b="1" dirty="0">
                <a:solidFill>
                  <a:schemeClr val="bg1"/>
                </a:solidFill>
                <a:latin typeface="Century Gothic" panose="020B0502020202020204" pitchFamily="34" charset="0"/>
              </a:rPr>
              <a:t>To</a:t>
            </a:r>
            <a:r>
              <a:rPr lang="en-US" sz="2800" dirty="0">
                <a:solidFill>
                  <a:schemeClr val="bg1"/>
                </a:solidFill>
                <a:latin typeface="Century Gothic" panose="020B0502020202020204" pitchFamily="34" charset="0"/>
              </a:rPr>
              <a:t>: How does engagement drive change?</a:t>
            </a:r>
          </a:p>
          <a:p>
            <a:pPr marL="457200" indent="-457200">
              <a:buFont typeface="Arial" panose="020B0604020202020204" pitchFamily="34" charset="0"/>
              <a:buChar char="•"/>
            </a:pPr>
            <a:endParaRPr lang="en-US" sz="28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C9CB9D25-FB88-0213-6DF1-4DE635368283}"/>
              </a:ext>
            </a:extLst>
          </p:cNvPr>
          <p:cNvSpPr/>
          <p:nvPr/>
        </p:nvSpPr>
        <p:spPr>
          <a:xfrm>
            <a:off x="802886" y="6647599"/>
            <a:ext cx="9246442" cy="830997"/>
          </a:xfrm>
          <a:prstGeom prst="rect">
            <a:avLst/>
          </a:prstGeom>
        </p:spPr>
        <p:txBody>
          <a:bodyPr wrap="none">
            <a:spAutoFit/>
          </a:bodyPr>
          <a:lstStyle/>
          <a:p>
            <a:r>
              <a:rPr lang="en-US" sz="4800" b="1" dirty="0">
                <a:solidFill>
                  <a:srgbClr val="EF008C"/>
                </a:solidFill>
                <a:latin typeface="Century Gothic" panose="020B0502020202020204" pitchFamily="34" charset="0"/>
              </a:rPr>
              <a:t>ENGAGEMENT AS AN EXAMPLE</a:t>
            </a:r>
          </a:p>
        </p:txBody>
      </p:sp>
    </p:spTree>
    <p:extLst>
      <p:ext uri="{BB962C8B-B14F-4D97-AF65-F5344CB8AC3E}">
        <p14:creationId xmlns:p14="http://schemas.microsoft.com/office/powerpoint/2010/main" val="1212787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800"/>
                            </p:stCondLst>
                            <p:childTnLst>
                              <p:par>
                                <p:cTn id="12" presetID="12" presetClass="entr" presetSubtype="1"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100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7" grpId="0"/>
      <p:bldP spid="13" grpId="0"/>
    </p:bldLst>
  </p:timing>
</p:sld>
</file>

<file path=ppt/theme/theme1.xml><?xml version="1.0" encoding="utf-8"?>
<a:theme xmlns:a="http://schemas.openxmlformats.org/drawingml/2006/main" name="Titel slides U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 tabel infographi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slides 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892742313A3744944098ACB16FA95F" ma:contentTypeVersion="11" ma:contentTypeDescription="Een nieuw document maken." ma:contentTypeScope="" ma:versionID="62ecd1775de9afa36a4e1e2673f72167">
  <xsd:schema xmlns:xsd="http://www.w3.org/2001/XMLSchema" xmlns:xs="http://www.w3.org/2001/XMLSchema" xmlns:p="http://schemas.microsoft.com/office/2006/metadata/properties" xmlns:ns3="75229100-9fd5-40d5-ac0b-1f2884d0b5b2" xmlns:ns4="fc29d0f9-e8d8-460f-8504-3d504c8ba8ed" targetNamespace="http://schemas.microsoft.com/office/2006/metadata/properties" ma:root="true" ma:fieldsID="917087686f594e058c77843faf7d37d9" ns3:_="" ns4:_="">
    <xsd:import namespace="75229100-9fd5-40d5-ac0b-1f2884d0b5b2"/>
    <xsd:import namespace="fc29d0f9-e8d8-460f-8504-3d504c8ba8e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29100-9fd5-40d5-ac0b-1f2884d0b5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29d0f9-e8d8-460f-8504-3d504c8ba8ed"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SharingHintHash" ma:index="15"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F36B472-5AF8-4580-8396-42ACB68E4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229100-9fd5-40d5-ac0b-1f2884d0b5b2"/>
    <ds:schemaRef ds:uri="fc29d0f9-e8d8-460f-8504-3d504c8ba8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242436-9E47-4BE7-B77C-E915F60D6B3C}">
  <ds:schemaRefs>
    <ds:schemaRef ds:uri="http://schemas.microsoft.com/sharepoint/v3/contenttype/forms"/>
  </ds:schemaRefs>
</ds:datastoreItem>
</file>

<file path=customXml/itemProps3.xml><?xml version="1.0" encoding="utf-8"?>
<ds:datastoreItem xmlns:ds="http://schemas.openxmlformats.org/officeDocument/2006/customXml" ds:itemID="{C8EF281D-525B-4C2C-8E15-8D665D80CDD3}">
  <ds:schemaRefs>
    <ds:schemaRef ds:uri="http://purl.org/dc/elements/1.1/"/>
    <ds:schemaRef ds:uri="http://schemas.microsoft.com/office/2006/metadata/properties"/>
    <ds:schemaRef ds:uri="http://schemas.openxmlformats.org/package/2006/metadata/core-properties"/>
    <ds:schemaRef ds:uri="fc29d0f9-e8d8-460f-8504-3d504c8ba8ed"/>
    <ds:schemaRef ds:uri="http://purl.org/dc/terms/"/>
    <ds:schemaRef ds:uri="75229100-9fd5-40d5-ac0b-1f2884d0b5b2"/>
    <ds:schemaRef ds:uri="http://schemas.microsoft.com/office/2006/documentManagement/typ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17676</TotalTime>
  <Words>4317</Words>
  <Application>Microsoft Macintosh PowerPoint</Application>
  <PresentationFormat>Custom</PresentationFormat>
  <Paragraphs>587</Paragraphs>
  <Slides>31</Slides>
  <Notes>31</Notes>
  <HiddenSlides>0</HiddenSlides>
  <MMClips>0</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31</vt:i4>
      </vt:variant>
    </vt:vector>
  </HeadingPairs>
  <TitlesOfParts>
    <vt:vector size="40" baseType="lpstr">
      <vt:lpstr>Arial</vt:lpstr>
      <vt:lpstr>Arial Narrow</vt:lpstr>
      <vt:lpstr>Calibri</vt:lpstr>
      <vt:lpstr>Century Gothic</vt:lpstr>
      <vt:lpstr>Titel slides UT</vt:lpstr>
      <vt:lpstr>Content slides UT</vt:lpstr>
      <vt:lpstr>Slide tabel infographic</vt:lpstr>
      <vt:lpstr>1_Content slides UT</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Jurian Wiese</dc:creator>
  <cp:lastModifiedBy>Kelders, Saskia (UT-BMS)</cp:lastModifiedBy>
  <cp:revision>565</cp:revision>
  <cp:lastPrinted>2017-09-13T13:19:10Z</cp:lastPrinted>
  <dcterms:created xsi:type="dcterms:W3CDTF">2015-05-28T08:27:42Z</dcterms:created>
  <dcterms:modified xsi:type="dcterms:W3CDTF">2026-05-19T13:17:14Z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0x0101009C892742313A3744944098ACB16FA95F</vt:lpwstr>
  </property>
</Properties>
</file>