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89" r:id="rId3"/>
    <p:sldId id="257" r:id="rId4"/>
    <p:sldId id="258" r:id="rId5"/>
    <p:sldId id="260" r:id="rId6"/>
    <p:sldId id="262" r:id="rId7"/>
    <p:sldId id="263" r:id="rId8"/>
    <p:sldId id="264" r:id="rId9"/>
    <p:sldId id="279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94" r:id="rId22"/>
    <p:sldId id="295" r:id="rId23"/>
    <p:sldId id="298" r:id="rId24"/>
    <p:sldId id="296" r:id="rId25"/>
    <p:sldId id="297" r:id="rId26"/>
    <p:sldId id="299" r:id="rId27"/>
    <p:sldId id="300" r:id="rId28"/>
    <p:sldId id="301" r:id="rId29"/>
    <p:sldId id="302" r:id="rId30"/>
    <p:sldId id="304" r:id="rId31"/>
    <p:sldId id="305" r:id="rId32"/>
    <p:sldId id="303" r:id="rId33"/>
    <p:sldId id="306" r:id="rId34"/>
    <p:sldId id="308" r:id="rId35"/>
    <p:sldId id="307" r:id="rId36"/>
    <p:sldId id="309" r:id="rId37"/>
    <p:sldId id="310" r:id="rId38"/>
    <p:sldId id="311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90" r:id="rId47"/>
    <p:sldId id="291" r:id="rId48"/>
    <p:sldId id="292" r:id="rId49"/>
    <p:sldId id="293" r:id="rId50"/>
    <p:sldId id="312" r:id="rId51"/>
    <p:sldId id="313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363" autoAdjust="0"/>
  </p:normalViewPr>
  <p:slideViewPr>
    <p:cSldViewPr snapToGrid="0">
      <p:cViewPr varScale="1">
        <p:scale>
          <a:sx n="61" d="100"/>
          <a:sy n="61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415717-2B8F-4E14-8E74-E2D8BE14E038}" type="doc">
      <dgm:prSet loTypeId="urn:microsoft.com/office/officeart/2005/8/layout/arrow4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A5DB860-97FC-452A-865E-C674CC200340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GB" sz="2400" b="1" dirty="0">
              <a:solidFill>
                <a:srgbClr val="0070C0"/>
              </a:solidFill>
            </a:rPr>
            <a:t>Halo Effect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GB" sz="2100" b="1" dirty="0"/>
            <a:t>- </a:t>
          </a:r>
          <a:r>
            <a:rPr lang="en-GB" sz="1800" b="1" dirty="0"/>
            <a:t>Good impression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GB" sz="1800" b="1" dirty="0"/>
            <a:t>- Positive transfer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GB" sz="1800" b="1" dirty="0"/>
            <a:t>- </a:t>
          </a:r>
          <a:r>
            <a:rPr lang="en-GB" sz="1800" b="1" dirty="0">
              <a:solidFill>
                <a:srgbClr val="0070C0"/>
              </a:solidFill>
            </a:rPr>
            <a:t>More trust </a:t>
          </a:r>
          <a:r>
            <a:rPr lang="en-GB" sz="1800" b="1" dirty="0"/>
            <a:t>and better value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en-GB" sz="2100" dirty="0"/>
        </a:p>
      </dgm:t>
    </dgm:pt>
    <dgm:pt modelId="{844469F5-141C-4E7A-AB20-6A703F767D13}" type="parTrans" cxnId="{AF25A966-EF12-40EE-BD20-5C202D87E1A7}">
      <dgm:prSet/>
      <dgm:spPr/>
      <dgm:t>
        <a:bodyPr/>
        <a:lstStyle/>
        <a:p>
          <a:endParaRPr lang="en-GB"/>
        </a:p>
      </dgm:t>
    </dgm:pt>
    <dgm:pt modelId="{32CF704D-C906-475C-8207-75FA6F3CCB69}" type="sibTrans" cxnId="{AF25A966-EF12-40EE-BD20-5C202D87E1A7}">
      <dgm:prSet/>
      <dgm:spPr/>
      <dgm:t>
        <a:bodyPr/>
        <a:lstStyle/>
        <a:p>
          <a:endParaRPr lang="en-GB"/>
        </a:p>
      </dgm:t>
    </dgm:pt>
    <dgm:pt modelId="{4CA9875E-8A7E-4C3D-822F-050E2304A94F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GB" sz="2400" b="1" dirty="0">
              <a:solidFill>
                <a:schemeClr val="accent6">
                  <a:lumMod val="75000"/>
                </a:schemeClr>
              </a:solidFill>
            </a:rPr>
            <a:t>Horn effect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GB" sz="1800" b="1" dirty="0"/>
            <a:t>- Bad impression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GB" sz="1800" b="1" dirty="0"/>
            <a:t>- Negative transfer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GB" sz="1800" b="1" dirty="0"/>
            <a:t>- </a:t>
          </a:r>
          <a:r>
            <a:rPr lang="en-GB" sz="1800" b="1" dirty="0">
              <a:solidFill>
                <a:schemeClr val="accent6">
                  <a:lumMod val="75000"/>
                </a:schemeClr>
              </a:solidFill>
            </a:rPr>
            <a:t>Less trust </a:t>
          </a:r>
          <a:r>
            <a:rPr lang="en-GB" sz="1800" b="1" dirty="0"/>
            <a:t>and lower value</a:t>
          </a:r>
        </a:p>
      </dgm:t>
    </dgm:pt>
    <dgm:pt modelId="{33E86100-603B-4D69-88B3-D949CCD0EA75}" type="parTrans" cxnId="{497926C4-C7AD-46A1-9333-681A0D646AEA}">
      <dgm:prSet/>
      <dgm:spPr/>
      <dgm:t>
        <a:bodyPr/>
        <a:lstStyle/>
        <a:p>
          <a:endParaRPr lang="en-GB"/>
        </a:p>
      </dgm:t>
    </dgm:pt>
    <dgm:pt modelId="{CB0F1618-0766-47FF-B858-68C5F83D9419}" type="sibTrans" cxnId="{497926C4-C7AD-46A1-9333-681A0D646AEA}">
      <dgm:prSet/>
      <dgm:spPr/>
      <dgm:t>
        <a:bodyPr/>
        <a:lstStyle/>
        <a:p>
          <a:endParaRPr lang="en-GB"/>
        </a:p>
      </dgm:t>
    </dgm:pt>
    <dgm:pt modelId="{2D7C07F8-2253-4276-B526-BD5DB5281AA1}" type="pres">
      <dgm:prSet presAssocID="{60415717-2B8F-4E14-8E74-E2D8BE14E038}" presName="compositeShape" presStyleCnt="0">
        <dgm:presLayoutVars>
          <dgm:chMax val="2"/>
          <dgm:dir/>
          <dgm:resizeHandles val="exact"/>
        </dgm:presLayoutVars>
      </dgm:prSet>
      <dgm:spPr/>
    </dgm:pt>
    <dgm:pt modelId="{10BC7516-E390-4741-9A56-694CB1C9B415}" type="pres">
      <dgm:prSet presAssocID="{DA5DB860-97FC-452A-865E-C674CC200340}" presName="upArrow" presStyleLbl="node1" presStyleIdx="0" presStyleCnt="2"/>
      <dgm:spPr/>
    </dgm:pt>
    <dgm:pt modelId="{83468BD2-9848-4A5A-B6F6-E726B472B91F}" type="pres">
      <dgm:prSet presAssocID="{DA5DB860-97FC-452A-865E-C674CC200340}" presName="upArrowText" presStyleLbl="revTx" presStyleIdx="0" presStyleCnt="2" custLinFactNeighborX="-766" custLinFactNeighborY="8286">
        <dgm:presLayoutVars>
          <dgm:chMax val="0"/>
          <dgm:bulletEnabled val="1"/>
        </dgm:presLayoutVars>
      </dgm:prSet>
      <dgm:spPr/>
    </dgm:pt>
    <dgm:pt modelId="{BF156CB9-6012-4219-89C2-811EE0218299}" type="pres">
      <dgm:prSet presAssocID="{4CA9875E-8A7E-4C3D-822F-050E2304A94F}" presName="downArrow" presStyleLbl="node1" presStyleIdx="1" presStyleCnt="2"/>
      <dgm:spPr/>
    </dgm:pt>
    <dgm:pt modelId="{7413A270-8B89-4639-8802-6B3E195DE871}" type="pres">
      <dgm:prSet presAssocID="{4CA9875E-8A7E-4C3D-822F-050E2304A94F}" presName="downArrowText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799BEE0A-638F-4012-BE87-C415DB0A0634}" type="presOf" srcId="{60415717-2B8F-4E14-8E74-E2D8BE14E038}" destId="{2D7C07F8-2253-4276-B526-BD5DB5281AA1}" srcOrd="0" destOrd="0" presId="urn:microsoft.com/office/officeart/2005/8/layout/arrow4"/>
    <dgm:cxn modelId="{DB6A7542-065B-498B-A0B6-820DE376C29E}" type="presOf" srcId="{DA5DB860-97FC-452A-865E-C674CC200340}" destId="{83468BD2-9848-4A5A-B6F6-E726B472B91F}" srcOrd="0" destOrd="0" presId="urn:microsoft.com/office/officeart/2005/8/layout/arrow4"/>
    <dgm:cxn modelId="{AF25A966-EF12-40EE-BD20-5C202D87E1A7}" srcId="{60415717-2B8F-4E14-8E74-E2D8BE14E038}" destId="{DA5DB860-97FC-452A-865E-C674CC200340}" srcOrd="0" destOrd="0" parTransId="{844469F5-141C-4E7A-AB20-6A703F767D13}" sibTransId="{32CF704D-C906-475C-8207-75FA6F3CCB69}"/>
    <dgm:cxn modelId="{E42D396F-2514-4FDC-B84A-00D9B65D5980}" type="presOf" srcId="{4CA9875E-8A7E-4C3D-822F-050E2304A94F}" destId="{7413A270-8B89-4639-8802-6B3E195DE871}" srcOrd="0" destOrd="0" presId="urn:microsoft.com/office/officeart/2005/8/layout/arrow4"/>
    <dgm:cxn modelId="{497926C4-C7AD-46A1-9333-681A0D646AEA}" srcId="{60415717-2B8F-4E14-8E74-E2D8BE14E038}" destId="{4CA9875E-8A7E-4C3D-822F-050E2304A94F}" srcOrd="1" destOrd="0" parTransId="{33E86100-603B-4D69-88B3-D949CCD0EA75}" sibTransId="{CB0F1618-0766-47FF-B858-68C5F83D9419}"/>
    <dgm:cxn modelId="{B2F9CAA6-B283-489C-AE4D-92A941305498}" type="presParOf" srcId="{2D7C07F8-2253-4276-B526-BD5DB5281AA1}" destId="{10BC7516-E390-4741-9A56-694CB1C9B415}" srcOrd="0" destOrd="0" presId="urn:microsoft.com/office/officeart/2005/8/layout/arrow4"/>
    <dgm:cxn modelId="{F131DFCB-1F2D-4AE9-8FD2-46026270DBC2}" type="presParOf" srcId="{2D7C07F8-2253-4276-B526-BD5DB5281AA1}" destId="{83468BD2-9848-4A5A-B6F6-E726B472B91F}" srcOrd="1" destOrd="0" presId="urn:microsoft.com/office/officeart/2005/8/layout/arrow4"/>
    <dgm:cxn modelId="{4019DF45-EEF3-47A5-A41E-63CF5B9CCDDE}" type="presParOf" srcId="{2D7C07F8-2253-4276-B526-BD5DB5281AA1}" destId="{BF156CB9-6012-4219-89C2-811EE0218299}" srcOrd="2" destOrd="0" presId="urn:microsoft.com/office/officeart/2005/8/layout/arrow4"/>
    <dgm:cxn modelId="{7305BF2B-6EF5-4475-8851-1A4B13E96FFB}" type="presParOf" srcId="{2D7C07F8-2253-4276-B526-BD5DB5281AA1}" destId="{7413A270-8B89-4639-8802-6B3E195DE871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BC7516-E390-4741-9A56-694CB1C9B415}">
      <dsp:nvSpPr>
        <dsp:cNvPr id="0" name=""/>
        <dsp:cNvSpPr/>
      </dsp:nvSpPr>
      <dsp:spPr>
        <a:xfrm>
          <a:off x="2441" y="0"/>
          <a:ext cx="1464754" cy="1609344"/>
        </a:xfrm>
        <a:prstGeom prst="upArrow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3468BD2-9848-4A5A-B6F6-E726B472B91F}">
      <dsp:nvSpPr>
        <dsp:cNvPr id="0" name=""/>
        <dsp:cNvSpPr/>
      </dsp:nvSpPr>
      <dsp:spPr>
        <a:xfrm>
          <a:off x="1492098" y="133350"/>
          <a:ext cx="2485644" cy="1609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0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400" b="1" kern="1200" dirty="0">
              <a:solidFill>
                <a:srgbClr val="0070C0"/>
              </a:solidFill>
            </a:rPr>
            <a:t>Halo Effect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100" b="1" kern="1200" dirty="0"/>
            <a:t>- </a:t>
          </a:r>
          <a:r>
            <a:rPr lang="en-GB" sz="1800" b="1" kern="1200" dirty="0"/>
            <a:t>Good impression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b="1" kern="1200" dirty="0"/>
            <a:t>- Positive transfer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b="1" kern="1200" dirty="0"/>
            <a:t>- </a:t>
          </a:r>
          <a:r>
            <a:rPr lang="en-GB" sz="1800" b="1" kern="1200" dirty="0">
              <a:solidFill>
                <a:srgbClr val="0070C0"/>
              </a:solidFill>
            </a:rPr>
            <a:t>More trust </a:t>
          </a:r>
          <a:r>
            <a:rPr lang="en-GB" sz="1800" b="1" kern="1200" dirty="0"/>
            <a:t>and better value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 dirty="0"/>
        </a:p>
      </dsp:txBody>
      <dsp:txXfrm>
        <a:off x="1492098" y="133350"/>
        <a:ext cx="2485644" cy="1609344"/>
      </dsp:txXfrm>
    </dsp:sp>
    <dsp:sp modelId="{BF156CB9-6012-4219-89C2-811EE0218299}">
      <dsp:nvSpPr>
        <dsp:cNvPr id="0" name=""/>
        <dsp:cNvSpPr/>
      </dsp:nvSpPr>
      <dsp:spPr>
        <a:xfrm>
          <a:off x="441867" y="1743456"/>
          <a:ext cx="1464754" cy="1609344"/>
        </a:xfrm>
        <a:prstGeom prst="downArrow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413A270-8B89-4639-8802-6B3E195DE871}">
      <dsp:nvSpPr>
        <dsp:cNvPr id="0" name=""/>
        <dsp:cNvSpPr/>
      </dsp:nvSpPr>
      <dsp:spPr>
        <a:xfrm>
          <a:off x="1950564" y="1743456"/>
          <a:ext cx="2485644" cy="1609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0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400" b="1" kern="1200" dirty="0">
              <a:solidFill>
                <a:schemeClr val="accent6">
                  <a:lumMod val="75000"/>
                </a:schemeClr>
              </a:solidFill>
            </a:rPr>
            <a:t>Horn effect 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b="1" kern="1200" dirty="0"/>
            <a:t>- Bad impression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b="1" kern="1200" dirty="0"/>
            <a:t>- Negative transfer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800" b="1" kern="1200" dirty="0"/>
            <a:t>- </a:t>
          </a:r>
          <a:r>
            <a:rPr lang="en-GB" sz="1800" b="1" kern="1200" dirty="0">
              <a:solidFill>
                <a:schemeClr val="accent6">
                  <a:lumMod val="75000"/>
                </a:schemeClr>
              </a:solidFill>
            </a:rPr>
            <a:t>Less trust </a:t>
          </a:r>
          <a:r>
            <a:rPr lang="en-GB" sz="1800" b="1" kern="1200" dirty="0"/>
            <a:t>and lower value</a:t>
          </a:r>
        </a:p>
      </dsp:txBody>
      <dsp:txXfrm>
        <a:off x="1950564" y="1743456"/>
        <a:ext cx="2485644" cy="16093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84702-81A9-4A6C-A706-38B9EA717741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301EC-83E0-4A05-9CDA-D4027BEA8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521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#5: This diagram illustrates a feedback loop between a robot and a human user.  The robot wants to know if the user is satisfied with its performance. The user, based on her interaction experience, will curate a response.  This ongoing process can validate and update user model and mental model, improving trustworthiness of the robot and the user’s trust in it.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301EC-83E0-4A05-9CDA-D4027BEA857E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883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For the sake of Time I will focus on general and task-specific trust, do check out the paper to see more results on the other measurements as well.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Lots of data, but several things to take away from this table. </a:t>
            </a:r>
          </a:p>
          <a:p>
            <a:r>
              <a:t>First, the two main obvious things to notice about the table: (point 1 and 2)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 visualising this a bit differently… Note that the difference between no breakdown and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difference between TT2 and TT3 for the humanlike condition did not differ significantly from the non-humanlike condition.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Difference between no-breakdown and breakdown with repair is not significant.</a:t>
            </a:r>
          </a:p>
          <a:p>
            <a:r>
              <a:t>Does not mean the difference does not exist, but smaller effect size than what we were able to measure.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301EC-83E0-4A05-9CDA-D4027BEA857E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309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301EC-83E0-4A05-9CDA-D4027BEA857E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239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301EC-83E0-4A05-9CDA-D4027BEA857E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803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B9319-E1F3-9F5A-E26C-B8051B87E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DD38AE-0834-9B29-9DD3-2C6689EAFE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CD7ED-7D26-6101-FC0F-28C0539E1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5AC5-E1EB-444A-899F-9BB095D6378A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3A296-C314-72D1-2D92-7F323E1C5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7CD0E-5BDF-694A-A917-566C0942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FF830-2B9E-4B38-AD98-148747214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057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FE24B-5B62-8F3C-86EE-E76193EBF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604DA-3828-FF15-E139-F5FE91AF7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C3317-38E8-F9C2-B220-0DC74C5A6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5AC5-E1EB-444A-899F-9BB095D6378A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9C2CA-8011-E05B-F82D-6B01B7FD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2BEC2-9B9C-56D0-77E1-4BE8568B8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FF830-2B9E-4B38-AD98-148747214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354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ABAB25-9F93-C3A1-DF93-323114ABDF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8F9C12-2F24-693B-1BE7-94FA85DD32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29672-0000-A793-FA68-BFB23DA6E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5AC5-E1EB-444A-899F-9BB095D6378A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B7EDE-4CF6-B1A3-C3AA-73957459B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14C5A-9496-F0BA-47CD-E0AB2074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FF830-2B9E-4B38-AD98-148747214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326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C1ADB-3AA4-CA56-4306-04D8198EA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38535-91E6-E291-246B-07717F90E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22559-9F23-27AD-CA51-256AD288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5AC5-E1EB-444A-899F-9BB095D6378A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9CFC8-5624-9B33-255D-4E9E5B77B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3FA7F-F3E4-1837-3F0F-522F19FAB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FF830-2B9E-4B38-AD98-148747214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105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FD46A-A7A8-A3A7-11AA-66D81C35B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849DC-ECD7-BE71-EF66-D61E4E70A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2F390-B2DF-22F2-EE79-0DAFE475E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5AC5-E1EB-444A-899F-9BB095D6378A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832E4-FD08-ED8D-8C44-E84CA52D0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DCB30-DC98-E2AE-7D54-7AA5607DB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FF830-2B9E-4B38-AD98-148747214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95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DB510-40D2-7DB8-B3C3-F6F7BBA86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0F671-217C-4D3A-0AA4-BC57D50ED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EB2389-2F33-5DBB-A4AC-63A2717B8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1C110-785C-6810-B72E-2FB0877FD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5AC5-E1EB-444A-899F-9BB095D6378A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D53B9-D7BE-9CA4-64EF-3111A4B6B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4BD76-7A7B-59FA-3EFC-3BAE9AF0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FF830-2B9E-4B38-AD98-148747214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606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DCA43-81F5-F9D7-A30E-424455BDF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06AFD-5E7E-3F4D-CC42-E1E835A4E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AEBF3-39B6-A422-153B-4C3A6D2EF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95EAFE-AEDF-4EF7-9410-1AE85FA96D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EAB2BC-E2FC-E0D7-AE55-AB7F9689E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2D78EE-014B-73C8-266D-4E768E1E5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5AC5-E1EB-444A-899F-9BB095D6378A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06A4FB-972C-FEAE-F450-73F8921A0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207001-8803-8BB9-425F-B997E0FC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FF830-2B9E-4B38-AD98-148747214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218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67719-CBFE-248E-6456-048FAE1E9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1B61C-485F-A7FC-50AD-5FEB44B56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5AC5-E1EB-444A-899F-9BB095D6378A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1AA461-76E2-BF91-1C89-FA8DECEEB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21F52-D37C-221F-151D-551CF8F2C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FF830-2B9E-4B38-AD98-148747214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314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6F1B57-DFE8-BC1E-977C-81C30DA72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5AC5-E1EB-444A-899F-9BB095D6378A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ACC504-1858-3398-3AF9-88A55588F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180F8-5B11-5F43-6CED-DE7852FA5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FF830-2B9E-4B38-AD98-148747214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227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A5E7C-1872-9BFD-813E-089DD48B2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D1F3D-9B7C-7769-3C68-D9F1491D4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A3B27-813F-5F74-363E-239580E0C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BBB0D-8B39-65EA-9E7F-A56574DA9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5AC5-E1EB-444A-899F-9BB095D6378A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A0DDF0-DC13-BB57-B5EE-11995DA9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86B80D-851E-190D-3EF6-BF7721002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FF830-2B9E-4B38-AD98-148747214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22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5B0E-B095-C54F-E6D9-1A47A419D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3485B9-23E7-AFEC-95E5-C0D49AA908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1F288-E181-2681-E984-FBE74FE97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92E0F-D8DB-6189-35BD-264D1BD88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5AC5-E1EB-444A-899F-9BB095D6378A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BAB7C-37AD-0F1C-2524-B78269EE1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ED29B-8C0A-F82D-761D-77FEB4969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FF830-2B9E-4B38-AD98-148747214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713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E3409-433B-FDE2-5071-58BDDCC1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F37AA-6826-9C0F-DE72-3656D98C2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50F31-AB01-4ABF-26AF-29E15552A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A5AC5-E1EB-444A-899F-9BB095D6378A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D0F7E-68EC-8133-54E8-2799680276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6CBC0-E080-41AF-54DC-CE424F45E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FF830-2B9E-4B38-AD98-148747214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70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interact2023.org/" TargetMode="External"/><Relationship Id="rId7" Type="http://schemas.openxmlformats.org/officeDocument/2006/relationships/image" Target="../media/image1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30A425-AA71-725E-1622-F14F34D7F1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17576"/>
            <a:ext cx="10909640" cy="1249394"/>
          </a:xfrm>
        </p:spPr>
        <p:txBody>
          <a:bodyPr anchor="ctr">
            <a:normAutofit/>
          </a:bodyPr>
          <a:lstStyle/>
          <a:p>
            <a:r>
              <a:rPr lang="en-GB" sz="4000" b="1" dirty="0"/>
              <a:t>Trust in Chatbots: Implications for the Inclusive Design for the Elderly Users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53BE06-EAD8-530F-8417-9714C06BD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1809541"/>
            <a:ext cx="10909643" cy="687406"/>
          </a:xfrm>
        </p:spPr>
        <p:txBody>
          <a:bodyPr anchor="ctr">
            <a:normAutofit/>
          </a:bodyPr>
          <a:lstStyle/>
          <a:p>
            <a:r>
              <a:rPr lang="en-GB" sz="3000" b="1" dirty="0">
                <a:solidFill>
                  <a:srgbClr val="660066"/>
                </a:solidFill>
              </a:rPr>
              <a:t>Effie </a:t>
            </a:r>
            <a:r>
              <a:rPr lang="en-GB" sz="3000" b="1" dirty="0" err="1">
                <a:solidFill>
                  <a:srgbClr val="660066"/>
                </a:solidFill>
              </a:rPr>
              <a:t>Lai-Chong</a:t>
            </a:r>
            <a:r>
              <a:rPr lang="en-GB" sz="3000" b="1" dirty="0">
                <a:solidFill>
                  <a:srgbClr val="660066"/>
                </a:solidFill>
              </a:rPr>
              <a:t> Law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165CA2A-9063-1E70-9823-186BE6AD7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65" y="4229068"/>
            <a:ext cx="11548872" cy="1963306"/>
          </a:xfrm>
          <a:prstGeom prst="rect">
            <a:avLst/>
          </a:prstGeom>
        </p:spPr>
      </p:pic>
      <p:pic>
        <p:nvPicPr>
          <p:cNvPr id="1028" name="Picture 4" descr="Image result for durham university logo">
            <a:extLst>
              <a:ext uri="{FF2B5EF4-FFF2-40B4-BE49-F238E27FC236}">
                <a16:creationId xmlns:a16="http://schemas.microsoft.com/office/drawing/2014/main" id="{C936A512-6A4C-BFC9-5F0E-EDF4DDF60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374" y="2639518"/>
            <a:ext cx="2138439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671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84168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solidFill>
                  <a:srgbClr val="660066"/>
                </a:solidFill>
              </a:rPr>
              <a:t>Research Questions</a:t>
            </a:r>
          </a:p>
        </p:txBody>
      </p:sp>
      <p:sp>
        <p:nvSpPr>
          <p:cNvPr id="162" name="Content Placeholder 3"/>
          <p:cNvSpPr txBox="1">
            <a:spLocks noGrp="1"/>
          </p:cNvSpPr>
          <p:nvPr>
            <p:ph type="body" idx="1"/>
          </p:nvPr>
        </p:nvSpPr>
        <p:spPr>
          <a:xfrm>
            <a:off x="923259" y="1428407"/>
            <a:ext cx="10804453" cy="4979408"/>
          </a:xfrm>
          <a:prstGeom prst="rect">
            <a:avLst/>
          </a:prstGeom>
        </p:spPr>
        <p:txBody>
          <a:bodyPr/>
          <a:lstStyle/>
          <a:p>
            <a:pPr marR="24129">
              <a:lnSpc>
                <a:spcPct val="81000"/>
              </a:lnSpc>
              <a:spcBef>
                <a:spcPts val="600"/>
              </a:spcBef>
              <a:buFontTx/>
              <a:buChar char="▪"/>
              <a:tabLst>
                <a:tab pos="381000" algn="l"/>
              </a:tabLst>
              <a:defRPr sz="2400"/>
            </a:pPr>
            <a:r>
              <a:rPr dirty="0"/>
              <a:t>Are</a:t>
            </a:r>
            <a:r>
              <a:rPr spc="-100" dirty="0"/>
              <a:t> </a:t>
            </a:r>
            <a:r>
              <a:rPr dirty="0"/>
              <a:t>chatbots’</a:t>
            </a:r>
            <a:r>
              <a:rPr spc="-100" dirty="0"/>
              <a:t> </a:t>
            </a:r>
            <a:r>
              <a:rPr dirty="0">
                <a:solidFill>
                  <a:srgbClr val="C00000"/>
                </a:solidFill>
              </a:rPr>
              <a:t>humanlike</a:t>
            </a:r>
            <a:r>
              <a:rPr spc="-100" dirty="0">
                <a:solidFill>
                  <a:srgbClr val="C00000"/>
                </a:solidFill>
              </a:rPr>
              <a:t> </a:t>
            </a:r>
            <a:r>
              <a:rPr dirty="0"/>
              <a:t>features</a:t>
            </a:r>
            <a:r>
              <a:rPr spc="-100" dirty="0"/>
              <a:t> </a:t>
            </a:r>
            <a:r>
              <a:rPr dirty="0"/>
              <a:t>as</a:t>
            </a:r>
            <a:r>
              <a:rPr spc="-100" dirty="0"/>
              <a:t> </a:t>
            </a:r>
            <a:r>
              <a:rPr dirty="0"/>
              <a:t>important</a:t>
            </a:r>
            <a:r>
              <a:rPr spc="-100" dirty="0"/>
              <a:t> </a:t>
            </a:r>
            <a:r>
              <a:rPr dirty="0"/>
              <a:t>for</a:t>
            </a:r>
            <a:r>
              <a:rPr spc="-100" dirty="0"/>
              <a:t> </a:t>
            </a:r>
            <a:r>
              <a:rPr b="1" dirty="0">
                <a:solidFill>
                  <a:srgbClr val="0070C0"/>
                </a:solidFill>
              </a:rPr>
              <a:t>trust</a:t>
            </a:r>
            <a:r>
              <a:rPr b="1" spc="-100" dirty="0"/>
              <a:t> </a:t>
            </a:r>
            <a:r>
              <a:rPr dirty="0"/>
              <a:t>as their</a:t>
            </a:r>
            <a:r>
              <a:rPr spc="-100" dirty="0"/>
              <a:t> </a:t>
            </a:r>
            <a:r>
              <a:rPr dirty="0"/>
              <a:t>ability</a:t>
            </a:r>
            <a:r>
              <a:rPr spc="-100" dirty="0"/>
              <a:t> </a:t>
            </a:r>
            <a:r>
              <a:rPr dirty="0"/>
              <a:t>to</a:t>
            </a:r>
            <a:r>
              <a:rPr spc="-100" dirty="0"/>
              <a:t> </a:t>
            </a:r>
            <a:r>
              <a:rPr dirty="0"/>
              <a:t>reliably</a:t>
            </a:r>
            <a:r>
              <a:rPr spc="-100" dirty="0"/>
              <a:t> </a:t>
            </a:r>
            <a:r>
              <a:rPr dirty="0"/>
              <a:t>provide</a:t>
            </a:r>
            <a:r>
              <a:rPr spc="-100" dirty="0"/>
              <a:t> </a:t>
            </a:r>
            <a:r>
              <a:rPr dirty="0"/>
              <a:t>support?</a:t>
            </a:r>
            <a:r>
              <a:rPr spc="-100" dirty="0"/>
              <a:t> </a:t>
            </a:r>
          </a:p>
          <a:p>
            <a:pPr marL="685800" marR="24129" lvl="1" indent="-228600">
              <a:lnSpc>
                <a:spcPct val="81000"/>
              </a:lnSpc>
              <a:spcBef>
                <a:spcPts val="600"/>
              </a:spcBef>
              <a:buFont typeface="Courier New"/>
              <a:buChar char="o"/>
              <a:tabLst>
                <a:tab pos="381000" algn="l"/>
              </a:tabLst>
              <a:defRPr sz="2000" spc="-100"/>
            </a:pPr>
            <a:r>
              <a:rPr dirty="0"/>
              <a:t>Design: conversational style, visual representation, informal language, features hinting at chatbot intelligence  </a:t>
            </a:r>
            <a:r>
              <a:rPr sz="1400" dirty="0"/>
              <a:t>(Go &amp; Sundar, 2019)</a:t>
            </a:r>
            <a:endParaRPr sz="2400" spc="-120" dirty="0"/>
          </a:p>
          <a:p>
            <a:pPr marL="685800" marR="24129" lvl="1" indent="-228600">
              <a:lnSpc>
                <a:spcPct val="81000"/>
              </a:lnSpc>
              <a:spcBef>
                <a:spcPts val="600"/>
              </a:spcBef>
              <a:buFont typeface="Courier New"/>
              <a:buChar char="o"/>
              <a:tabLst>
                <a:tab pos="381000" algn="l"/>
              </a:tabLst>
              <a:defRPr sz="2000" spc="-100"/>
            </a:pPr>
            <a:r>
              <a:rPr dirty="0"/>
              <a:t>Impact:  hedonic user experience, brand perception, user sentiment, user compliance, transaction conversion, and intention to use.</a:t>
            </a:r>
            <a:endParaRPr spc="-25" dirty="0"/>
          </a:p>
          <a:p>
            <a:pPr marL="0" marR="24129" lvl="1" indent="457200">
              <a:lnSpc>
                <a:spcPct val="81000"/>
              </a:lnSpc>
              <a:spcBef>
                <a:spcPts val="600"/>
              </a:spcBef>
              <a:buSzTx/>
              <a:buNone/>
              <a:tabLst>
                <a:tab pos="381000" algn="l"/>
              </a:tabLst>
              <a:defRPr sz="2000" spc="-25"/>
            </a:pPr>
            <a:endParaRPr spc="-25" dirty="0"/>
          </a:p>
          <a:p>
            <a:pPr marR="24129">
              <a:lnSpc>
                <a:spcPct val="81000"/>
              </a:lnSpc>
              <a:spcBef>
                <a:spcPts val="600"/>
              </a:spcBef>
              <a:buFontTx/>
              <a:buChar char="▪"/>
              <a:tabLst>
                <a:tab pos="381000" algn="l"/>
              </a:tabLst>
              <a:defRPr sz="2400" spc="-100"/>
            </a:pPr>
            <a:r>
              <a:rPr dirty="0"/>
              <a:t>I</a:t>
            </a:r>
            <a:r>
              <a:rPr spc="0" dirty="0"/>
              <a:t>s</a:t>
            </a:r>
            <a:r>
              <a:rPr dirty="0"/>
              <a:t> </a:t>
            </a:r>
            <a:r>
              <a:rPr b="1" spc="0" dirty="0">
                <a:solidFill>
                  <a:srgbClr val="0070C0"/>
                </a:solidFill>
              </a:rPr>
              <a:t>trust</a:t>
            </a:r>
            <a:r>
              <a:rPr b="1" dirty="0"/>
              <a:t> </a:t>
            </a:r>
            <a:r>
              <a:rPr spc="0" dirty="0"/>
              <a:t>dominated</a:t>
            </a:r>
            <a:r>
              <a:rPr dirty="0"/>
              <a:t> </a:t>
            </a:r>
            <a:r>
              <a:rPr spc="0" dirty="0"/>
              <a:t>by</a:t>
            </a:r>
            <a:r>
              <a:rPr dirty="0"/>
              <a:t> </a:t>
            </a:r>
            <a:r>
              <a:rPr spc="0" dirty="0"/>
              <a:t>the</a:t>
            </a:r>
            <a:r>
              <a:rPr dirty="0"/>
              <a:t> </a:t>
            </a:r>
            <a:r>
              <a:rPr spc="0" dirty="0"/>
              <a:t>chatbot’s</a:t>
            </a:r>
            <a:r>
              <a:rPr dirty="0"/>
              <a:t> </a:t>
            </a:r>
            <a:r>
              <a:rPr spc="0" dirty="0">
                <a:solidFill>
                  <a:srgbClr val="C00000"/>
                </a:solidFill>
              </a:rPr>
              <a:t>conversational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spc="0" dirty="0">
                <a:solidFill>
                  <a:srgbClr val="C00000"/>
                </a:solidFill>
              </a:rPr>
              <a:t>performance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spc="0" dirty="0"/>
              <a:t>rather than their humanlikeness?</a:t>
            </a:r>
          </a:p>
          <a:p>
            <a:pPr marL="685800" marR="24129" lvl="1" indent="-228600">
              <a:lnSpc>
                <a:spcPct val="81000"/>
              </a:lnSpc>
              <a:spcBef>
                <a:spcPts val="600"/>
              </a:spcBef>
              <a:buFont typeface="Courier New"/>
              <a:buChar char="o"/>
              <a:tabLst>
                <a:tab pos="381000" algn="l"/>
              </a:tabLst>
              <a:defRPr sz="1800"/>
            </a:pPr>
            <a:r>
              <a:rPr dirty="0"/>
              <a:t>The chatbot’s ability to provide relevant and helpful</a:t>
            </a:r>
            <a:r>
              <a:rPr spc="-100" dirty="0"/>
              <a:t> </a:t>
            </a:r>
            <a:r>
              <a:rPr dirty="0"/>
              <a:t>responses</a:t>
            </a:r>
            <a:r>
              <a:rPr spc="-100" dirty="0"/>
              <a:t> </a:t>
            </a:r>
            <a:r>
              <a:rPr dirty="0"/>
              <a:t>to</a:t>
            </a:r>
            <a:r>
              <a:rPr spc="-100" dirty="0"/>
              <a:t> </a:t>
            </a:r>
            <a:r>
              <a:rPr dirty="0"/>
              <a:t>users’</a:t>
            </a:r>
            <a:r>
              <a:rPr spc="-100" dirty="0"/>
              <a:t> </a:t>
            </a:r>
            <a:r>
              <a:rPr dirty="0"/>
              <a:t>requests.</a:t>
            </a:r>
            <a:r>
              <a:rPr spc="-100" dirty="0"/>
              <a:t> </a:t>
            </a:r>
            <a:endParaRPr sz="2400" dirty="0"/>
          </a:p>
          <a:p>
            <a:pPr marL="685800" marR="24129" lvl="1" indent="-228600">
              <a:lnSpc>
                <a:spcPct val="81000"/>
              </a:lnSpc>
              <a:spcBef>
                <a:spcPts val="600"/>
              </a:spcBef>
              <a:buFont typeface="Courier New"/>
              <a:buChar char="o"/>
              <a:tabLst>
                <a:tab pos="381000" algn="l"/>
              </a:tabLst>
              <a:defRPr sz="1800" spc="-100"/>
            </a:pPr>
            <a:r>
              <a:rPr dirty="0"/>
              <a:t>Chatbot productivity, efficiency and effectiveness </a:t>
            </a:r>
            <a:r>
              <a:rPr dirty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dirty="0"/>
              <a:t>Chatbot user engagement </a:t>
            </a:r>
            <a:r>
              <a:rPr sz="1400" dirty="0"/>
              <a:t>(</a:t>
            </a:r>
            <a:r>
              <a:rPr sz="1400" spc="0" dirty="0" err="1"/>
              <a:t>Brandtzaeg</a:t>
            </a:r>
            <a:r>
              <a:rPr sz="1400" spc="0" dirty="0"/>
              <a:t> and Følstad, 2017)</a:t>
            </a:r>
            <a:endParaRPr sz="1400" spc="-15" dirty="0"/>
          </a:p>
          <a:p>
            <a:pPr marL="685800" marR="24129" lvl="1" indent="-228600">
              <a:lnSpc>
                <a:spcPct val="81000"/>
              </a:lnSpc>
              <a:spcBef>
                <a:spcPts val="600"/>
              </a:spcBef>
              <a:buFontTx/>
              <a:buChar char="▪"/>
              <a:tabLst>
                <a:tab pos="381000" algn="l"/>
              </a:tabLst>
              <a:defRPr sz="2000"/>
            </a:pPr>
            <a:endParaRPr sz="1400" spc="-15" dirty="0"/>
          </a:p>
          <a:p>
            <a:pPr marR="43180">
              <a:lnSpc>
                <a:spcPct val="81000"/>
              </a:lnSpc>
              <a:spcBef>
                <a:spcPts val="600"/>
              </a:spcBef>
              <a:buFontTx/>
              <a:buChar char="▪"/>
              <a:tabLst>
                <a:tab pos="381000" algn="l"/>
              </a:tabLst>
              <a:defRPr sz="2400"/>
            </a:pPr>
            <a:r>
              <a:rPr dirty="0"/>
              <a:t>Does</a:t>
            </a:r>
            <a:r>
              <a:rPr spc="-100" dirty="0"/>
              <a:t> </a:t>
            </a:r>
            <a:r>
              <a:rPr dirty="0"/>
              <a:t>chatbot</a:t>
            </a:r>
            <a:r>
              <a:rPr spc="-100" dirty="0"/>
              <a:t> </a:t>
            </a:r>
            <a:r>
              <a:rPr dirty="0"/>
              <a:t>humanlikeness</a:t>
            </a:r>
            <a:r>
              <a:rPr spc="-100" dirty="0"/>
              <a:t> </a:t>
            </a:r>
            <a:r>
              <a:rPr dirty="0"/>
              <a:t>strengthen</a:t>
            </a:r>
            <a:r>
              <a:rPr spc="-100" dirty="0"/>
              <a:t> </a:t>
            </a:r>
            <a:r>
              <a:rPr dirty="0"/>
              <a:t>in the</a:t>
            </a:r>
            <a:r>
              <a:rPr spc="-100" dirty="0"/>
              <a:t> </a:t>
            </a:r>
            <a:r>
              <a:rPr dirty="0"/>
              <a:t>face</a:t>
            </a:r>
            <a:r>
              <a:rPr spc="-100" dirty="0"/>
              <a:t> </a:t>
            </a:r>
            <a:r>
              <a:rPr dirty="0"/>
              <a:t>of</a:t>
            </a:r>
            <a:r>
              <a:rPr spc="-100" dirty="0"/>
              <a:t> </a:t>
            </a:r>
            <a:r>
              <a:rPr dirty="0"/>
              <a:t>performance</a:t>
            </a:r>
            <a:r>
              <a:rPr spc="-100" dirty="0"/>
              <a:t> </a:t>
            </a:r>
            <a:r>
              <a:rPr dirty="0"/>
              <a:t>issues?</a:t>
            </a:r>
            <a:r>
              <a:rPr lang="en-GB" b="1" dirty="0">
                <a:solidFill>
                  <a:srgbClr val="0070C0"/>
                </a:solidFill>
              </a:rPr>
              <a:t> trust</a:t>
            </a:r>
            <a:r>
              <a:rPr lang="en-GB" b="1" spc="-100" dirty="0">
                <a:solidFill>
                  <a:srgbClr val="0070C0"/>
                </a:solidFill>
              </a:rPr>
              <a:t> </a:t>
            </a:r>
            <a:r>
              <a:rPr lang="en-GB" b="1" dirty="0">
                <a:solidFill>
                  <a:srgbClr val="0070C0"/>
                </a:solidFill>
              </a:rPr>
              <a:t>resilience</a:t>
            </a:r>
            <a:r>
              <a:rPr lang="en-GB" b="1" spc="-100" dirty="0">
                <a:solidFill>
                  <a:srgbClr val="0070C0"/>
                </a:solidFill>
              </a:rPr>
              <a:t> </a:t>
            </a:r>
            <a:endParaRPr dirty="0"/>
          </a:p>
          <a:p>
            <a:pPr marL="685800" marR="43180" lvl="1" indent="-228600">
              <a:lnSpc>
                <a:spcPct val="81000"/>
              </a:lnSpc>
              <a:spcBef>
                <a:spcPts val="600"/>
              </a:spcBef>
              <a:buFont typeface="Courier New"/>
              <a:buChar char="o"/>
              <a:tabLst>
                <a:tab pos="381000" algn="l"/>
              </a:tabLst>
              <a:defRPr sz="1800"/>
            </a:pPr>
            <a:r>
              <a:rPr dirty="0"/>
              <a:t>Trust resilience: upkeep of trust in spite of undesirable system outcomes </a:t>
            </a:r>
            <a:r>
              <a:rPr sz="1400" dirty="0"/>
              <a:t>(De Visser et al., 2016)</a:t>
            </a:r>
          </a:p>
        </p:txBody>
      </p:sp>
      <p:pic>
        <p:nvPicPr>
          <p:cNvPr id="2" name="Picture 4" descr="Image result for durham university logo">
            <a:extLst>
              <a:ext uri="{FF2B5EF4-FFF2-40B4-BE49-F238E27FC236}">
                <a16:creationId xmlns:a16="http://schemas.microsoft.com/office/drawing/2014/main" id="{FA111FEE-506C-92BB-FEE6-24706A6AE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279" y="6106040"/>
            <a:ext cx="1396923" cy="60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9063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39653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rPr b="1" dirty="0">
                <a:solidFill>
                  <a:srgbClr val="660066"/>
                </a:solidFill>
              </a:rPr>
              <a:t>Method</a:t>
            </a:r>
          </a:p>
        </p:txBody>
      </p:sp>
      <p:pic>
        <p:nvPicPr>
          <p:cNvPr id="165" name="Content Placeholder 5" descr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3544094"/>
            <a:ext cx="914400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1.png" descr="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22" y="2286841"/>
            <a:ext cx="11662232" cy="4122647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traight Arrow Connector 7"/>
          <p:cNvSpPr/>
          <p:nvPr/>
        </p:nvSpPr>
        <p:spPr>
          <a:xfrm flipV="1">
            <a:off x="6490399" y="3114909"/>
            <a:ext cx="318978" cy="589296"/>
          </a:xfrm>
          <a:prstGeom prst="line">
            <a:avLst/>
          </a:prstGeom>
          <a:ln w="76200">
            <a:solidFill>
              <a:schemeClr val="accent2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8" name="Straight Arrow Connector 8"/>
          <p:cNvSpPr/>
          <p:nvPr/>
        </p:nvSpPr>
        <p:spPr>
          <a:xfrm flipV="1">
            <a:off x="9178276" y="3147602"/>
            <a:ext cx="318978" cy="589296"/>
          </a:xfrm>
          <a:prstGeom prst="line">
            <a:avLst/>
          </a:prstGeom>
          <a:ln w="76200">
            <a:solidFill>
              <a:schemeClr val="accent2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9" name="Oval 9"/>
          <p:cNvSpPr/>
          <p:nvPr/>
        </p:nvSpPr>
        <p:spPr>
          <a:xfrm>
            <a:off x="9641957" y="2821932"/>
            <a:ext cx="1711843" cy="797444"/>
          </a:xfrm>
          <a:prstGeom prst="ellips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0" name="Oval 10"/>
          <p:cNvSpPr/>
          <p:nvPr/>
        </p:nvSpPr>
        <p:spPr>
          <a:xfrm>
            <a:off x="6923724" y="2861804"/>
            <a:ext cx="1634567" cy="717699"/>
          </a:xfrm>
          <a:prstGeom prst="ellips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" name="TextBox 11"/>
          <p:cNvSpPr txBox="1"/>
          <p:nvPr/>
        </p:nvSpPr>
        <p:spPr>
          <a:xfrm>
            <a:off x="929639" y="1041072"/>
            <a:ext cx="10936515" cy="1247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0070C0"/>
                </a:solidFill>
              </a:defRPr>
            </a:pPr>
            <a:r>
              <a:rPr dirty="0"/>
              <a:t>2 x 3 factorial experimental design </a:t>
            </a:r>
            <a:r>
              <a:rPr dirty="0">
                <a:solidFill>
                  <a:srgbClr val="000000"/>
                </a:solidFill>
              </a:rPr>
              <a:t>with two Independent Variables (IVs): </a:t>
            </a:r>
          </a:p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rPr dirty="0"/>
              <a:t>Humanlikeness (low vs. high)</a:t>
            </a:r>
          </a:p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rPr dirty="0"/>
              <a:t>Conversational performance (No breakdown, Breakdown with Repair, Breakdown without Repair) </a:t>
            </a:r>
          </a:p>
        </p:txBody>
      </p:sp>
      <p:sp>
        <p:nvSpPr>
          <p:cNvPr id="172" name="Oval 12"/>
          <p:cNvSpPr/>
          <p:nvPr/>
        </p:nvSpPr>
        <p:spPr>
          <a:xfrm>
            <a:off x="521061" y="4225409"/>
            <a:ext cx="3568338" cy="304801"/>
          </a:xfrm>
          <a:prstGeom prst="ellips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276561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 advAuto="0"/>
      <p:bldP spid="168" grpId="0" animBg="1" advAuto="0"/>
      <p:bldP spid="169" grpId="0" animBg="1" advAuto="0"/>
      <p:bldP spid="170" grpId="0" animBg="1" advAuto="0"/>
      <p:bldP spid="172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1"/>
          <p:cNvSpPr txBox="1">
            <a:spLocks noGrp="1"/>
          </p:cNvSpPr>
          <p:nvPr>
            <p:ph type="title"/>
          </p:nvPr>
        </p:nvSpPr>
        <p:spPr>
          <a:xfrm>
            <a:off x="488983" y="651396"/>
            <a:ext cx="10515600" cy="758282"/>
          </a:xfrm>
          <a:prstGeom prst="rect">
            <a:avLst/>
          </a:prstGeom>
        </p:spPr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Measures</a:t>
            </a:r>
            <a:endParaRPr b="1" dirty="0">
              <a:solidFill>
                <a:srgbClr val="660066"/>
              </a:solidFill>
            </a:endParaRPr>
          </a:p>
        </p:txBody>
      </p:sp>
      <p:graphicFrame>
        <p:nvGraphicFramePr>
          <p:cNvPr id="176" name="Table 4"/>
          <p:cNvGraphicFramePr/>
          <p:nvPr>
            <p:extLst>
              <p:ext uri="{D42A27DB-BD31-4B8C-83A1-F6EECF244321}">
                <p14:modId xmlns:p14="http://schemas.microsoft.com/office/powerpoint/2010/main" val="1891204109"/>
              </p:ext>
            </p:extLst>
          </p:nvPr>
        </p:nvGraphicFramePr>
        <p:xfrm>
          <a:off x="522514" y="1834825"/>
          <a:ext cx="11146971" cy="3455763"/>
        </p:xfrm>
        <a:graphic>
          <a:graphicData uri="http://schemas.openxmlformats.org/drawingml/2006/table">
            <a:tbl>
              <a:tblPr firstRow="1" firstCol="1" bandRow="1"/>
              <a:tblGrid>
                <a:gridCol w="2436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0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4617">
                <a:tc>
                  <a:txBody>
                    <a:bodyPr/>
                    <a:lstStyle/>
                    <a:p>
                      <a:pPr indent="144145" algn="just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Variable (nr. items)</a:t>
                      </a:r>
                    </a:p>
                  </a:txBody>
                  <a:tcPr marL="0" marR="0" marT="0" marB="0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just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Example item (7-point Likert scale)</a:t>
                      </a:r>
                    </a:p>
                  </a:txBody>
                  <a:tcPr marL="0" marR="0" marT="0" marB="0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just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Source</a:t>
                      </a:r>
                    </a:p>
                  </a:txBody>
                  <a:tcPr marL="0" marR="0" marT="0" marB="0" horzOverflow="overflow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130">
                <a:tc>
                  <a:txBody>
                    <a:bodyPr/>
                    <a:lstStyle/>
                    <a:p>
                      <a:pPr indent="144145" algn="l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Trust General (3)</a:t>
                      </a:r>
                    </a:p>
                  </a:txBody>
                  <a:tcPr marL="0" marR="0" marT="0" marB="0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l" defTabSz="914400">
                        <a:defRPr sz="1800"/>
                      </a:pPr>
                      <a:r>
                        <a:rPr sz="1600"/>
                        <a:t>When in need of customer service, I feel I can depend on the chatbot</a:t>
                      </a:r>
                    </a:p>
                  </a:txBody>
                  <a:tcPr marL="0" marR="0" marT="0" marB="0" horzOverflow="overflow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just" defTabSz="914400">
                        <a:defRPr sz="1800"/>
                      </a:pPr>
                      <a:r>
                        <a:rPr sz="1400">
                          <a:latin typeface="Calibri (Body)"/>
                          <a:ea typeface="Calibri (Body)"/>
                          <a:cs typeface="Calibri (Body)"/>
                          <a:sym typeface="Calibri (Body)"/>
                        </a:rPr>
                        <a:t>Lankton et al. (2015)</a:t>
                      </a:r>
                    </a:p>
                  </a:txBody>
                  <a:tcPr marL="0" marR="0" marT="0" marB="0" horzOverflow="overflow"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182">
                <a:tc>
                  <a:txBody>
                    <a:bodyPr/>
                    <a:lstStyle/>
                    <a:p>
                      <a:pPr indent="144145" algn="l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Task-specific Trust (3)
TT1, TT2, TT3</a:t>
                      </a:r>
                    </a:p>
                  </a:txBody>
                  <a:tcPr marL="0" marR="0" marT="0" marB="0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l" defTabSz="914400">
                        <a:defRPr sz="1800"/>
                      </a:pPr>
                      <a:r>
                        <a:rPr sz="1600"/>
                        <a:t>Considering the chatbot's answer on [Task 1/2/3], I feel I can depend on it.
I can rely on the support provided by the chatbot on [Task 1/2/3].
I feel I can count on the chatbot for questions on [Task 1/2/3]</a:t>
                      </a:r>
                    </a:p>
                  </a:txBody>
                  <a:tcPr marL="0" marR="0" marT="0" marB="0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just" defTabSz="914400">
                        <a:defRPr sz="1800"/>
                      </a:pPr>
                      <a:r>
                        <a:rPr sz="1400"/>
                        <a:t>Home-grown</a:t>
                      </a:r>
                    </a:p>
                  </a:txBody>
                  <a:tcPr marL="0" marR="0" marT="0" marB="0" horzOverflow="overflow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567">
                <a:tc>
                  <a:txBody>
                    <a:bodyPr/>
                    <a:lstStyle/>
                    <a:p>
                      <a:pPr indent="144145" algn="just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Trust Belief Reliability (3)</a:t>
                      </a:r>
                    </a:p>
                  </a:txBody>
                  <a:tcPr marL="0" marR="0" marT="0" marB="0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l" defTabSz="914400">
                        <a:defRPr sz="1800"/>
                      </a:pPr>
                      <a:r>
                        <a:rPr sz="1600"/>
                        <a:t>The chatbot is a very reliable solution </a:t>
                      </a:r>
                    </a:p>
                  </a:txBody>
                  <a:tcPr marL="0" marR="0" marT="0" marB="0" horzOverflow="overflow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just" defTabSz="914400">
                        <a:defRPr sz="1800"/>
                      </a:pPr>
                      <a:r>
                        <a:rPr sz="1400">
                          <a:latin typeface="Calibri (Body)"/>
                          <a:ea typeface="Calibri (Body)"/>
                          <a:cs typeface="Calibri (Body)"/>
                          <a:sym typeface="Calibri (Body)"/>
                        </a:rPr>
                        <a:t>Lankton et al. (2015)</a:t>
                      </a:r>
                    </a:p>
                  </a:txBody>
                  <a:tcPr marL="0" marR="0" marT="0" marB="0" horzOverflow="overflow"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indent="144145" algn="just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Social Presence (4)</a:t>
                      </a:r>
                    </a:p>
                  </a:txBody>
                  <a:tcPr marL="0" marR="0" marT="0" marB="0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l" defTabSz="914400">
                        <a:defRPr sz="1800"/>
                      </a:pPr>
                      <a:r>
                        <a:rPr sz="1600"/>
                        <a:t>I felt like I was engaged in an active dialogue with the chatbot</a:t>
                      </a:r>
                    </a:p>
                  </a:txBody>
                  <a:tcPr marL="0" marR="0" marT="0" marB="0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l" defTabSz="914400">
                        <a:defRPr sz="1800"/>
                      </a:pPr>
                      <a:r>
                        <a:rPr sz="1400">
                          <a:latin typeface="Calibri (Body)"/>
                          <a:ea typeface="Calibri (Body)"/>
                          <a:cs typeface="Calibri (Body)"/>
                          <a:sym typeface="Calibri (Body)"/>
                        </a:rPr>
                        <a:t>Laban &amp; Araujo (2019)</a:t>
                      </a:r>
                    </a:p>
                  </a:txBody>
                  <a:tcPr marL="0" marR="0" marT="0" marB="0" horzOverflow="overflow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indent="144145" algn="just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Calibri (Body)"/>
                          <a:ea typeface="Calibri (Body)"/>
                          <a:cs typeface="Calibri (Body)"/>
                          <a:sym typeface="Calibri (Body)"/>
                        </a:rPr>
                        <a:t>Perceived Anthropomorphism (3)</a:t>
                      </a:r>
                    </a:p>
                  </a:txBody>
                  <a:tcPr marL="0" marR="0" marT="0" marB="0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l" defTabSz="914400">
                        <a:defRPr sz="1800"/>
                      </a:pPr>
                      <a:r>
                        <a:rPr sz="1600">
                          <a:latin typeface="Calibri (Body)"/>
                          <a:ea typeface="Calibri (Body)"/>
                          <a:cs typeface="Calibri (Body)"/>
                          <a:sym typeface="Calibri (Body)"/>
                        </a:rPr>
                        <a:t>Machine like vs. Human-like (semantic differential)</a:t>
                      </a:r>
                    </a:p>
                  </a:txBody>
                  <a:tcPr marL="0" marR="0" marT="0" marB="0" horzOverflow="overflow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l" defTabSz="914400">
                        <a:defRPr sz="1800"/>
                      </a:pPr>
                      <a:r>
                        <a:rPr sz="1400">
                          <a:latin typeface="Calibri (Body)"/>
                          <a:ea typeface="Calibri (Body)"/>
                          <a:cs typeface="Calibri (Body)"/>
                          <a:sym typeface="Calibri (Body)"/>
                        </a:rPr>
                        <a:t>Araujo (2021)</a:t>
                      </a:r>
                    </a:p>
                  </a:txBody>
                  <a:tcPr marL="0" marR="0" marT="0" marB="0" horzOverflow="overflow"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2339">
                <a:tc>
                  <a:txBody>
                    <a:bodyPr/>
                    <a:lstStyle/>
                    <a:p>
                      <a:pPr indent="144145" algn="l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</a:rPr>
                        <a:t>Prior Chatbot Experience </a:t>
                      </a:r>
                    </a:p>
                  </a:txBody>
                  <a:tcPr marL="0" marR="0" marT="0" marB="0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l" defTabSz="914400">
                        <a:defRPr sz="1600" i="1"/>
                      </a:pPr>
                      <a:r>
                        <a:rPr dirty="0"/>
                        <a:t>Prior Use Preference (3) :  </a:t>
                      </a:r>
                      <a:r>
                        <a:rPr i="0" dirty="0"/>
                        <a:t>I frequently use chatbots for customer service</a:t>
                      </a:r>
                    </a:p>
                    <a:p>
                      <a:pPr indent="144145" algn="just" defTabSz="914400">
                        <a:defRPr sz="1600" i="1"/>
                      </a:pPr>
                      <a:r>
                        <a:rPr dirty="0"/>
                        <a:t>Prior Satisfaction (3): </a:t>
                      </a:r>
                      <a:r>
                        <a:rPr i="0" dirty="0"/>
                        <a:t>I usually find chatbots for customer service pleasant to use</a:t>
                      </a:r>
                    </a:p>
                    <a:p>
                      <a:pPr indent="144145" algn="just" defTabSz="914400">
                        <a:defRPr sz="1600" i="1"/>
                      </a:pPr>
                      <a:r>
                        <a:rPr dirty="0"/>
                        <a:t>Prior Use Frequency (1)</a:t>
                      </a:r>
                    </a:p>
                  </a:txBody>
                  <a:tcPr marL="0" marR="0" marT="0" marB="0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l" defTabSz="914400">
                        <a:defRPr sz="1800"/>
                      </a:pPr>
                      <a:r>
                        <a:rPr sz="1400"/>
                        <a:t>Home-grown</a:t>
                      </a:r>
                    </a:p>
                  </a:txBody>
                  <a:tcPr marL="0" marR="0" marT="0" marB="0" horzOverflow="overflow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1596">
                <a:tc>
                  <a:txBody>
                    <a:bodyPr/>
                    <a:lstStyle/>
                    <a:p>
                      <a:pPr indent="144145" algn="l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Demographic</a:t>
                      </a:r>
                    </a:p>
                  </a:txBody>
                  <a:tcPr marL="0" marR="0" marT="0" marB="0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l" defTabSz="914400">
                        <a:defRPr sz="1800"/>
                      </a:pPr>
                      <a:r>
                        <a:rPr sz="1600" dirty="0"/>
                        <a:t>Gender;  Age; Country of residence; Education</a:t>
                      </a:r>
                    </a:p>
                  </a:txBody>
                  <a:tcPr marL="0" marR="0" marT="0" marB="0" horzOverflow="overflow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l" defTabSz="914400">
                        <a:defRPr sz="1800"/>
                      </a:pPr>
                      <a:r>
                        <a:rPr sz="1400" dirty="0"/>
                        <a:t>Home-grown</a:t>
                      </a:r>
                    </a:p>
                  </a:txBody>
                  <a:tcPr marL="0" marR="0" marT="0" marB="0" horzOverflow="overflow"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B05538-C180-4C2C-A2A1-537487F126BB}"/>
              </a:ext>
            </a:extLst>
          </p:cNvPr>
          <p:cNvSpPr/>
          <p:nvPr/>
        </p:nvSpPr>
        <p:spPr>
          <a:xfrm>
            <a:off x="488983" y="2108454"/>
            <a:ext cx="11180502" cy="978408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Picture 4" descr="Image result for durham university logo">
            <a:extLst>
              <a:ext uri="{FF2B5EF4-FFF2-40B4-BE49-F238E27FC236}">
                <a16:creationId xmlns:a16="http://schemas.microsoft.com/office/drawing/2014/main" id="{98964CAB-30DD-59C8-6AC7-166561E23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820" y="6035039"/>
            <a:ext cx="1396923" cy="60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75911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 advAuto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Hypothe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>
                <a:solidFill>
                  <a:srgbClr val="660066"/>
                </a:solidFill>
              </a:rPr>
              <a:t>Hypotheses</a:t>
            </a:r>
          </a:p>
        </p:txBody>
      </p:sp>
      <p:sp>
        <p:nvSpPr>
          <p:cNvPr id="179" name="General trust (TG) is the same across the six condition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R="24129">
              <a:lnSpc>
                <a:spcPct val="81000"/>
              </a:lnSpc>
              <a:spcBef>
                <a:spcPts val="600"/>
              </a:spcBef>
              <a:buFontTx/>
              <a:buChar char="▪"/>
              <a:tabLst>
                <a:tab pos="381000" algn="l"/>
              </a:tabLst>
              <a:defRPr sz="2400"/>
            </a:pPr>
            <a:r>
              <a:rPr dirty="0"/>
              <a:t>General trust (</a:t>
            </a:r>
            <a:r>
              <a:rPr lang="en-GB" dirty="0"/>
              <a:t>GT</a:t>
            </a:r>
            <a:r>
              <a:rPr dirty="0"/>
              <a:t>) is the same across the six conditions.</a:t>
            </a:r>
          </a:p>
          <a:p>
            <a:pPr marR="24129">
              <a:lnSpc>
                <a:spcPct val="81000"/>
              </a:lnSpc>
              <a:spcBef>
                <a:spcPts val="600"/>
              </a:spcBef>
              <a:buFontTx/>
              <a:buChar char="▪"/>
              <a:tabLst>
                <a:tab pos="381000" algn="l"/>
              </a:tabLst>
              <a:defRPr sz="2400"/>
            </a:pPr>
            <a:r>
              <a:rPr dirty="0"/>
              <a:t>Task specific trust (TT) is the same…</a:t>
            </a:r>
          </a:p>
          <a:p>
            <a:pPr marL="685800" marR="24129" lvl="1" indent="-228600">
              <a:lnSpc>
                <a:spcPct val="81000"/>
              </a:lnSpc>
              <a:spcBef>
                <a:spcPts val="600"/>
              </a:spcBef>
              <a:buFontTx/>
              <a:buChar char="▪"/>
              <a:tabLst>
                <a:tab pos="381000" algn="l"/>
              </a:tabLst>
              <a:defRPr sz="2400"/>
            </a:pPr>
            <a:r>
              <a:rPr dirty="0"/>
              <a:t>For each task </a:t>
            </a:r>
            <a:r>
              <a:rPr b="1" dirty="0"/>
              <a:t>between</a:t>
            </a:r>
            <a:r>
              <a:rPr dirty="0"/>
              <a:t> conditions</a:t>
            </a:r>
          </a:p>
          <a:p>
            <a:pPr marL="685800" marR="24129" lvl="1" indent="-228600">
              <a:lnSpc>
                <a:spcPct val="81000"/>
              </a:lnSpc>
              <a:spcBef>
                <a:spcPts val="600"/>
              </a:spcBef>
              <a:buFontTx/>
              <a:buChar char="▪"/>
              <a:tabLst>
                <a:tab pos="381000" algn="l"/>
              </a:tabLst>
              <a:defRPr sz="2400"/>
            </a:pPr>
            <a:r>
              <a:rPr dirty="0"/>
              <a:t>For each task </a:t>
            </a:r>
            <a:r>
              <a:rPr b="1" dirty="0"/>
              <a:t>within </a:t>
            </a:r>
            <a:r>
              <a:rPr dirty="0"/>
              <a:t>conditions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71FD38-3650-88E8-CE85-5DC8BA2556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5983753"/>
              </p:ext>
            </p:extLst>
          </p:nvPr>
        </p:nvGraphicFramePr>
        <p:xfrm>
          <a:off x="838200" y="3856375"/>
          <a:ext cx="10629898" cy="1562246"/>
        </p:xfrm>
        <a:graphic>
          <a:graphicData uri="http://schemas.openxmlformats.org/drawingml/2006/table">
            <a:tbl>
              <a:tblPr firstRow="1" bandRow="1"/>
              <a:tblGrid>
                <a:gridCol w="2676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6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051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480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endParaRPr sz="2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chemeClr val="tx1"/>
                          </a:solidFill>
                        </a:rPr>
                        <a:t>No Breakdown 
(n=77)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chemeClr val="tx1"/>
                          </a:solidFill>
                        </a:rPr>
                        <a:t>Breakdown with Repair (n=85)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chemeClr val="tx1"/>
                          </a:solidFill>
                        </a:rPr>
                        <a:t>Breakdown without Repair  
(n =89)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804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000"/>
                        <a:t>Humanlike (n=121)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/>
                        <a:t>Group 1 (n =39)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/>
                        <a:t>Group 2 (n =40)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/>
                        <a:t>Group 3 (n =42)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96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000" dirty="0"/>
                        <a:t>Non-humanlike (n=130)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/>
                        <a:t>Group 4 (n =38)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/>
                        <a:t>Group 5 (n =45)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/>
                        <a:t>Group 6 (n =47)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FAF1495-EBA7-ED50-49E7-CD88B1EE4EDD}"/>
              </a:ext>
            </a:extLst>
          </p:cNvPr>
          <p:cNvSpPr/>
          <p:nvPr/>
        </p:nvSpPr>
        <p:spPr>
          <a:xfrm>
            <a:off x="838200" y="4614716"/>
            <a:ext cx="10629898" cy="3192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0C5E0E-3C10-59D6-3376-5427EF66213A}"/>
              </a:ext>
            </a:extLst>
          </p:cNvPr>
          <p:cNvSpPr/>
          <p:nvPr/>
        </p:nvSpPr>
        <p:spPr>
          <a:xfrm>
            <a:off x="838200" y="5016668"/>
            <a:ext cx="10629898" cy="3192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16BF2C-71EF-B9AC-1344-DEEA5D8903F4}"/>
              </a:ext>
            </a:extLst>
          </p:cNvPr>
          <p:cNvSpPr/>
          <p:nvPr/>
        </p:nvSpPr>
        <p:spPr>
          <a:xfrm rot="5400000">
            <a:off x="3848027" y="3701639"/>
            <a:ext cx="1562246" cy="180975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B2980D7-75DE-CC7D-587F-3E8D60AEDC68}"/>
              </a:ext>
            </a:extLst>
          </p:cNvPr>
          <p:cNvSpPr/>
          <p:nvPr/>
        </p:nvSpPr>
        <p:spPr>
          <a:xfrm rot="5400000">
            <a:off x="6241699" y="3344995"/>
            <a:ext cx="1585028" cy="256222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6BC767B-3601-AD4A-0B75-20F1394A6037}"/>
              </a:ext>
            </a:extLst>
          </p:cNvPr>
          <p:cNvSpPr/>
          <p:nvPr/>
        </p:nvSpPr>
        <p:spPr>
          <a:xfrm rot="5400000">
            <a:off x="9162975" y="3071124"/>
            <a:ext cx="1562246" cy="304799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4" descr="Image result for durham university logo">
            <a:extLst>
              <a:ext uri="{FF2B5EF4-FFF2-40B4-BE49-F238E27FC236}">
                <a16:creationId xmlns:a16="http://schemas.microsoft.com/office/drawing/2014/main" id="{C50CB8C6-E80D-24D2-1A49-DEEC768D6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820" y="6035039"/>
            <a:ext cx="1396923" cy="60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103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sults"/>
          <p:cNvSpPr txBox="1">
            <a:spLocks noGrp="1"/>
          </p:cNvSpPr>
          <p:nvPr>
            <p:ph type="title"/>
          </p:nvPr>
        </p:nvSpPr>
        <p:spPr>
          <a:xfrm>
            <a:off x="568681" y="282547"/>
            <a:ext cx="10515600" cy="1053281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solidFill>
                  <a:srgbClr val="660066"/>
                </a:solidFill>
              </a:rPr>
              <a:t>Results</a:t>
            </a:r>
          </a:p>
        </p:txBody>
      </p:sp>
      <p:sp>
        <p:nvSpPr>
          <p:cNvPr id="184" name="Breakdown severely impacts task specific trust.…"/>
          <p:cNvSpPr txBox="1">
            <a:spLocks noGrp="1"/>
          </p:cNvSpPr>
          <p:nvPr>
            <p:ph type="body" sz="half" idx="1"/>
          </p:nvPr>
        </p:nvSpPr>
        <p:spPr>
          <a:xfrm>
            <a:off x="678106" y="1510506"/>
            <a:ext cx="4491694" cy="278526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R="24129">
              <a:lnSpc>
                <a:spcPct val="100000"/>
              </a:lnSpc>
              <a:spcBef>
                <a:spcPts val="600"/>
              </a:spcBef>
              <a:buFontTx/>
              <a:buChar char="▪"/>
              <a:tabLst>
                <a:tab pos="381000" algn="l"/>
              </a:tabLst>
              <a:defRPr sz="2400"/>
            </a:pPr>
            <a:r>
              <a:rPr dirty="0"/>
              <a:t>Breakdown severely impacts task</a:t>
            </a:r>
            <a:r>
              <a:rPr lang="en-GB" dirty="0"/>
              <a:t>-</a:t>
            </a:r>
            <a:r>
              <a:rPr dirty="0"/>
              <a:t>specific trust.</a:t>
            </a:r>
          </a:p>
          <a:p>
            <a:pPr marR="24129">
              <a:lnSpc>
                <a:spcPct val="100000"/>
              </a:lnSpc>
              <a:spcBef>
                <a:spcPts val="600"/>
              </a:spcBef>
              <a:buFontTx/>
              <a:buChar char="▪"/>
              <a:tabLst>
                <a:tab pos="381000" algn="l"/>
              </a:tabLst>
              <a:defRPr sz="2400"/>
            </a:pPr>
            <a:r>
              <a:rPr dirty="0"/>
              <a:t>Similar trend for general trust.</a:t>
            </a:r>
          </a:p>
          <a:p>
            <a:pPr marR="24129">
              <a:lnSpc>
                <a:spcPct val="100000"/>
              </a:lnSpc>
              <a:spcBef>
                <a:spcPts val="600"/>
              </a:spcBef>
              <a:buFontTx/>
              <a:buChar char="▪"/>
              <a:tabLst>
                <a:tab pos="381000" algn="l"/>
              </a:tabLst>
              <a:defRPr sz="2400"/>
            </a:pPr>
            <a:r>
              <a:rPr dirty="0"/>
              <a:t>Humanlike and non-humanlike conditions seem similar, especially in the breakdown conditions.</a:t>
            </a:r>
          </a:p>
        </p:txBody>
      </p:sp>
      <p:pic>
        <p:nvPicPr>
          <p:cNvPr id="186" name="E0EjvmY_McJ5InpeoF1E9dcabzqPFO_HhDuwiwepSYp7cj2MnvMRtvOeX4S2-STWPVYsH6KAEjjqsKDPR8HAvQTDRef2ZYKFt7fjPuD-dKIqGzHoTeAAYV7VElgmkkHP9ib5_UW351u3rKrSu6ao0IBzjUKtN48P3oCfvP33T4L26vSjM7j_Xp6kNJTW=nw.png" descr="E0EjvmY_McJ5InpeoF1E9dcabzqPFO_HhDuwiwepSYp7cj2MnvMRtvOeX4S2-STWPVYsH6KAEjjqsKDPR8HAvQTDRef2ZYKFt7fjPuD-dKIqGzHoTeAAYV7VElgmkkHP9ib5_UW351u3rKrSu6ao0IBzjUKtN48P3oCfvP33T4L26vSjM7j_Xp6kNJTW=n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225" y="357121"/>
            <a:ext cx="3470565" cy="4063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gNMhhfwG3KEU8JlRrg-JnePHra2PPpg-oUwpia3Rn3zdMwPN-E0NPgEqi_BOFs5qGENCuJeNBDZyASf_YgF6vz-s1ZnUVBtGXbW-oIAYH7PKNJB2aLSvezu5iC_h_nSd8sWWPqE9ofKWlUD7cJtbJHwR2YHg4s_YQjIKvWo7kT1SArwOx002TaRC8l5b=nw.png" descr="gNMhhfwG3KEU8JlRrg-JnePHra2PPpg-oUwpia3Rn3zdMwPN-E0NPgEqi_BOFs5qGENCuJeNBDZyASf_YgF6vz-s1ZnUVBtGXbW-oIAYH7PKNJB2aLSvezu5iC_h_nSd8sWWPqE9ofKWlUD7cJtbJHwR2YHg4s_YQjIKvWo7kT1SArwOx002TaRC8l5b=n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049" y="325058"/>
            <a:ext cx="3470565" cy="4063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4" descr="Image result for durham university logo">
            <a:extLst>
              <a:ext uri="{FF2B5EF4-FFF2-40B4-BE49-F238E27FC236}">
                <a16:creationId xmlns:a16="http://schemas.microsoft.com/office/drawing/2014/main" id="{641B741A-32CF-C11F-7E04-DE1CBB642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675" y="6276839"/>
            <a:ext cx="1185509" cy="51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1.png" descr="image1.png">
            <a:extLst>
              <a:ext uri="{FF2B5EF4-FFF2-40B4-BE49-F238E27FC236}">
                <a16:creationId xmlns:a16="http://schemas.microsoft.com/office/drawing/2014/main" id="{D68D256F-6860-D43D-FD32-1FD6683027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950" r="47065" b="39487"/>
          <a:stretch/>
        </p:blipFill>
        <p:spPr>
          <a:xfrm>
            <a:off x="568681" y="4401658"/>
            <a:ext cx="11194693" cy="14964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A148370-DDA0-DA3A-BC66-ABB76FAC3215}"/>
              </a:ext>
            </a:extLst>
          </p:cNvPr>
          <p:cNvSpPr/>
          <p:nvPr/>
        </p:nvSpPr>
        <p:spPr>
          <a:xfrm>
            <a:off x="1171575" y="5038725"/>
            <a:ext cx="6143625" cy="3087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FBC54C-3759-FEA4-5933-563F6D456C88}"/>
              </a:ext>
            </a:extLst>
          </p:cNvPr>
          <p:cNvSpPr/>
          <p:nvPr/>
        </p:nvSpPr>
        <p:spPr>
          <a:xfrm>
            <a:off x="6762750" y="3324225"/>
            <a:ext cx="714375" cy="6987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7DDD3E-BC04-DBF1-33B0-6F09461DE48C}"/>
              </a:ext>
            </a:extLst>
          </p:cNvPr>
          <p:cNvSpPr/>
          <p:nvPr/>
        </p:nvSpPr>
        <p:spPr>
          <a:xfrm>
            <a:off x="10093574" y="3347239"/>
            <a:ext cx="714375" cy="6987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7130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wo way ANOVA results"/>
          <p:cNvSpPr txBox="1">
            <a:spLocks noGrp="1"/>
          </p:cNvSpPr>
          <p:nvPr>
            <p:ph type="title"/>
          </p:nvPr>
        </p:nvSpPr>
        <p:spPr>
          <a:xfrm>
            <a:off x="616129" y="188431"/>
            <a:ext cx="10515600" cy="1151731"/>
          </a:xfrm>
          <a:prstGeom prst="rect">
            <a:avLst/>
          </a:prstGeom>
        </p:spPr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Analysis</a:t>
            </a:r>
            <a:endParaRPr b="1" dirty="0">
              <a:solidFill>
                <a:srgbClr val="660066"/>
              </a:solidFill>
            </a:endParaRPr>
          </a:p>
        </p:txBody>
      </p:sp>
      <p:graphicFrame>
        <p:nvGraphicFramePr>
          <p:cNvPr id="191" name="Table"/>
          <p:cNvGraphicFramePr/>
          <p:nvPr>
            <p:extLst>
              <p:ext uri="{D42A27DB-BD31-4B8C-83A1-F6EECF244321}">
                <p14:modId xmlns:p14="http://schemas.microsoft.com/office/powerpoint/2010/main" val="110364116"/>
              </p:ext>
            </p:extLst>
          </p:nvPr>
        </p:nvGraphicFramePr>
        <p:xfrm>
          <a:off x="4727308" y="3778179"/>
          <a:ext cx="7158641" cy="2819471"/>
        </p:xfrm>
        <a:graphic>
          <a:graphicData uri="http://schemas.openxmlformats.org/drawingml/2006/table">
            <a:tbl>
              <a:tblPr bandRow="1"/>
              <a:tblGrid>
                <a:gridCol w="1995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4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6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46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4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39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491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endParaRPr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endParaRPr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GB" dirty="0"/>
                        <a:t>GT</a:t>
                      </a:r>
                      <a:endParaRPr dirty="0"/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TT1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TT2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TT3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91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Humanlikeness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400"/>
                      </a:pPr>
                      <a:r>
                        <a:rPr dirty="0"/>
                        <a:t>F(1,245)</a:t>
                      </a:r>
                    </a:p>
                    <a:p>
                      <a:pPr defTabSz="914400">
                        <a:defRPr sz="1400"/>
                      </a:pPr>
                      <a:r>
                        <a:rPr dirty="0"/>
                        <a:t>p</a:t>
                      </a:r>
                    </a:p>
                    <a:p>
                      <a:pPr>
                        <a:defRPr sz="1400">
                          <a:solidFill>
                            <a:srgbClr val="484848"/>
                          </a:solidFill>
                        </a:defRPr>
                      </a:pPr>
                      <a:r>
                        <a:rPr dirty="0"/>
                        <a:t>η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b="1" dirty="0"/>
                        <a:t>4.617</a:t>
                      </a:r>
                      <a:endParaRPr lang="en-GB" sz="1400" b="1" dirty="0"/>
                    </a:p>
                    <a:p>
                      <a:pPr algn="ctr" defTabSz="914400">
                        <a:defRPr sz="1800"/>
                      </a:pPr>
                      <a:r>
                        <a:rPr sz="1400" b="1" dirty="0"/>
                        <a:t>0.033</a:t>
                      </a:r>
                      <a:endParaRPr lang="en-GB" sz="1400" b="1" dirty="0"/>
                    </a:p>
                    <a:p>
                      <a:pPr algn="ctr" defTabSz="914400">
                        <a:defRPr sz="1800"/>
                      </a:pPr>
                      <a:r>
                        <a:rPr sz="1400" b="1" dirty="0"/>
                        <a:t>0.18</a:t>
                      </a:r>
                    </a:p>
                  </a:txBody>
                  <a:tcPr horzOverflow="overflow">
                    <a:solidFill>
                      <a:schemeClr val="accent4"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b="1" dirty="0"/>
                        <a:t>8.802</a:t>
                      </a:r>
                      <a:endParaRPr lang="en-GB" sz="1400" b="1" dirty="0"/>
                    </a:p>
                    <a:p>
                      <a:pPr algn="ctr" defTabSz="914400">
                        <a:defRPr sz="1800"/>
                      </a:pPr>
                      <a:r>
                        <a:rPr sz="1400" b="1" dirty="0"/>
                        <a:t>0.003</a:t>
                      </a:r>
                      <a:endParaRPr lang="en-GB" sz="1400" b="1" dirty="0"/>
                    </a:p>
                    <a:p>
                      <a:pPr algn="ctr" defTabSz="914400">
                        <a:defRPr sz="1800"/>
                      </a:pPr>
                      <a:r>
                        <a:rPr sz="1400" b="1" dirty="0"/>
                        <a:t>0.035</a:t>
                      </a:r>
                    </a:p>
                  </a:txBody>
                  <a:tcPr horzOverflow="overflow">
                    <a:solidFill>
                      <a:schemeClr val="accent4"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dirty="0"/>
                        <a:t>2.902</a:t>
                      </a:r>
                      <a:endParaRPr lang="en-GB" sz="1400" dirty="0"/>
                    </a:p>
                    <a:p>
                      <a:pPr algn="ctr" defTabSz="914400">
                        <a:defRPr sz="1800"/>
                      </a:pPr>
                      <a:r>
                        <a:rPr sz="1400" dirty="0"/>
                        <a:t>0.096</a:t>
                      </a:r>
                      <a:endParaRPr lang="en-GB" sz="1400" dirty="0"/>
                    </a:p>
                    <a:p>
                      <a:pPr algn="ctr" defTabSz="914400">
                        <a:defRPr sz="1800"/>
                      </a:pPr>
                      <a:r>
                        <a:rPr sz="1400" dirty="0"/>
                        <a:t>0.025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dirty="0"/>
                        <a:t>1.149</a:t>
                      </a:r>
                      <a:endParaRPr lang="en-GB" sz="1400" dirty="0"/>
                    </a:p>
                    <a:p>
                      <a:pPr algn="ctr" defTabSz="914400">
                        <a:defRPr sz="1800"/>
                      </a:pPr>
                      <a:r>
                        <a:rPr sz="1400" dirty="0"/>
                        <a:t>0.285</a:t>
                      </a:r>
                      <a:endParaRPr lang="en-GB" sz="1400" dirty="0"/>
                    </a:p>
                    <a:p>
                      <a:pPr algn="ctr" defTabSz="914400">
                        <a:defRPr sz="1800"/>
                      </a:pPr>
                      <a:r>
                        <a:rPr sz="1400" dirty="0"/>
                        <a:t>0.015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91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dirty="0"/>
                        <a:t>Conversational performance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400"/>
                      </a:pPr>
                      <a:r>
                        <a:rPr dirty="0"/>
                        <a:t>F(1,245)</a:t>
                      </a:r>
                    </a:p>
                    <a:p>
                      <a:pPr defTabSz="914400">
                        <a:defRPr sz="1400"/>
                      </a:pPr>
                      <a:r>
                        <a:rPr dirty="0"/>
                        <a:t>p</a:t>
                      </a:r>
                    </a:p>
                    <a:p>
                      <a:pPr>
                        <a:defRPr sz="1400">
                          <a:solidFill>
                            <a:srgbClr val="484848"/>
                          </a:solidFill>
                        </a:defRPr>
                      </a:pPr>
                      <a:r>
                        <a:rPr dirty="0"/>
                        <a:t>η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b="1" dirty="0"/>
                        <a:t>36.98</a:t>
                      </a:r>
                      <a:endParaRPr lang="en-GB" sz="1400" b="1" dirty="0"/>
                    </a:p>
                    <a:p>
                      <a:pPr algn="ctr" defTabSz="914400">
                        <a:defRPr sz="1800"/>
                      </a:pPr>
                      <a:r>
                        <a:rPr sz="1400" b="1" dirty="0"/>
                        <a:t>&lt;0.001</a:t>
                      </a:r>
                      <a:endParaRPr lang="en-GB" sz="1400" b="1" dirty="0"/>
                    </a:p>
                    <a:p>
                      <a:pPr algn="ctr" defTabSz="914400">
                        <a:defRPr sz="1800"/>
                      </a:pPr>
                      <a:r>
                        <a:rPr sz="1400" b="1" dirty="0"/>
                        <a:t>0.23</a:t>
                      </a:r>
                    </a:p>
                  </a:txBody>
                  <a:tcPr horzOverflow="overflow">
                    <a:solidFill>
                      <a:schemeClr val="accent4"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dirty="0"/>
                        <a:t>0.87</a:t>
                      </a:r>
                      <a:endParaRPr lang="en-GB" sz="1400" dirty="0"/>
                    </a:p>
                    <a:p>
                      <a:pPr algn="ctr" defTabSz="914400">
                        <a:defRPr sz="1800"/>
                      </a:pPr>
                      <a:r>
                        <a:rPr sz="1400" dirty="0"/>
                        <a:t>0.422</a:t>
                      </a:r>
                      <a:endParaRPr lang="en-GB" sz="1400" dirty="0"/>
                    </a:p>
                    <a:p>
                      <a:pPr algn="ctr" defTabSz="914400">
                        <a:defRPr sz="1800"/>
                      </a:pPr>
                      <a:r>
                        <a:rPr sz="1400" dirty="0"/>
                        <a:t>0.007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b="1" dirty="0"/>
                        <a:t>210.91</a:t>
                      </a:r>
                      <a:endParaRPr lang="en-GB" sz="1400" b="1" dirty="0"/>
                    </a:p>
                    <a:p>
                      <a:pPr algn="ctr" defTabSz="914400">
                        <a:defRPr sz="1800"/>
                      </a:pPr>
                      <a:r>
                        <a:rPr sz="1400" b="1" dirty="0"/>
                        <a:t>&lt;0.001</a:t>
                      </a:r>
                      <a:endParaRPr lang="en-GB" sz="1400" b="1" dirty="0"/>
                    </a:p>
                    <a:p>
                      <a:pPr algn="ctr" defTabSz="914400">
                        <a:defRPr sz="1800"/>
                      </a:pPr>
                      <a:r>
                        <a:rPr sz="1400" b="1" dirty="0"/>
                        <a:t>0.21</a:t>
                      </a:r>
                    </a:p>
                  </a:txBody>
                  <a:tcPr horzOverflow="overflow">
                    <a:solidFill>
                      <a:schemeClr val="accent4"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dirty="0"/>
                        <a:t>0.840</a:t>
                      </a:r>
                      <a:endParaRPr lang="en-GB" sz="1400" dirty="0"/>
                    </a:p>
                    <a:p>
                      <a:pPr algn="ctr" defTabSz="914400">
                        <a:defRPr sz="1800"/>
                      </a:pPr>
                      <a:r>
                        <a:rPr sz="1400" dirty="0"/>
                        <a:t>0.433</a:t>
                      </a:r>
                      <a:endParaRPr lang="en-GB" sz="1400" dirty="0"/>
                    </a:p>
                    <a:p>
                      <a:pPr algn="ctr" defTabSz="914400">
                        <a:defRPr sz="1800"/>
                      </a:pPr>
                      <a:r>
                        <a:rPr sz="1400" dirty="0"/>
                        <a:t>0.007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91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dirty="0"/>
                        <a:t>Interaction</a:t>
                      </a:r>
                      <a:r>
                        <a:rPr lang="en-GB" dirty="0"/>
                        <a:t> Effect</a:t>
                      </a:r>
                      <a:endParaRPr dirty="0"/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400"/>
                      </a:pPr>
                      <a:r>
                        <a:t>F(1,245)</a:t>
                      </a:r>
                    </a:p>
                    <a:p>
                      <a:pPr defTabSz="914400">
                        <a:defRPr sz="1400"/>
                      </a:pPr>
                      <a:r>
                        <a:t>p</a:t>
                      </a:r>
                    </a:p>
                    <a:p>
                      <a:pPr>
                        <a:defRPr sz="1400">
                          <a:solidFill>
                            <a:srgbClr val="484848"/>
                          </a:solidFill>
                        </a:defRPr>
                      </a:pPr>
                      <a:r>
                        <a:t>η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/>
                        <a:t>0.437
0.647
0.004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dirty="0"/>
                        <a:t>1.740
0.178
0.014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dirty="0"/>
                        <a:t>1.904
0.151
0.015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dirty="0"/>
                        <a:t>0.247
0.781
0.002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2" name="Both IVs have an effect on TG and TT.…"/>
          <p:cNvSpPr txBox="1"/>
          <p:nvPr/>
        </p:nvSpPr>
        <p:spPr>
          <a:xfrm>
            <a:off x="725183" y="1220637"/>
            <a:ext cx="10515600" cy="2890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228599" marR="24129" indent="-228599" defTabSz="914400">
              <a:spcBef>
                <a:spcPts val="600"/>
              </a:spcBef>
              <a:buSzPct val="100000"/>
              <a:buChar char="▪"/>
              <a:tabLst>
                <a:tab pos="381000" algn="l"/>
              </a:tabLst>
              <a:defRPr sz="2200"/>
            </a:pPr>
            <a:r>
              <a:rPr sz="2400" dirty="0"/>
              <a:t>Both </a:t>
            </a:r>
            <a:r>
              <a:rPr lang="en-GB" sz="2400" i="1" dirty="0"/>
              <a:t>Humanlikeness</a:t>
            </a:r>
            <a:r>
              <a:rPr lang="en-GB" sz="2400" dirty="0"/>
              <a:t> and </a:t>
            </a:r>
            <a:r>
              <a:rPr lang="en-GB" sz="2400" i="1" dirty="0"/>
              <a:t>Conversational Performance</a:t>
            </a:r>
            <a:r>
              <a:rPr sz="2400" i="1" dirty="0"/>
              <a:t> </a:t>
            </a:r>
            <a:r>
              <a:rPr sz="2400" dirty="0"/>
              <a:t>have an effect on </a:t>
            </a:r>
            <a:r>
              <a:rPr lang="en-GB" sz="2400" dirty="0"/>
              <a:t>General Trust</a:t>
            </a:r>
            <a:r>
              <a:rPr sz="2400" dirty="0"/>
              <a:t> </a:t>
            </a:r>
            <a:r>
              <a:rPr lang="en-GB" sz="2400" dirty="0"/>
              <a:t>(GT) </a:t>
            </a:r>
            <a:r>
              <a:rPr sz="2400" dirty="0"/>
              <a:t>and T</a:t>
            </a:r>
            <a:r>
              <a:rPr lang="en-GB" sz="2400" dirty="0"/>
              <a:t>ask-specific Trust (TT)</a:t>
            </a:r>
            <a:endParaRPr sz="2400" dirty="0"/>
          </a:p>
          <a:p>
            <a:pPr marL="228599" marR="24129" indent="-228599" defTabSz="914400">
              <a:lnSpc>
                <a:spcPct val="81000"/>
              </a:lnSpc>
              <a:spcBef>
                <a:spcPts val="600"/>
              </a:spcBef>
              <a:buSzPct val="100000"/>
              <a:buChar char="▪"/>
              <a:tabLst>
                <a:tab pos="381000" algn="l"/>
              </a:tabLst>
              <a:defRPr sz="2200"/>
            </a:pPr>
            <a:r>
              <a:rPr sz="2400" dirty="0"/>
              <a:t>For T</a:t>
            </a:r>
            <a:r>
              <a:rPr lang="en-GB" sz="2400" dirty="0"/>
              <a:t>ask-specific Trust:</a:t>
            </a:r>
            <a:endParaRPr sz="2400" dirty="0"/>
          </a:p>
          <a:p>
            <a:pPr marL="685800" marR="24129" lvl="1" indent="-228600" defTabSz="914400">
              <a:lnSpc>
                <a:spcPct val="81000"/>
              </a:lnSpc>
              <a:spcBef>
                <a:spcPts val="600"/>
              </a:spcBef>
              <a:buSzPct val="100000"/>
              <a:buChar char="▪"/>
              <a:tabLst>
                <a:tab pos="381000" algn="l"/>
              </a:tabLst>
              <a:defRPr sz="2200"/>
            </a:pPr>
            <a:r>
              <a:rPr sz="2400" i="1" dirty="0"/>
              <a:t>Humanlike</a:t>
            </a:r>
            <a:r>
              <a:rPr lang="en-GB" sz="2400" i="1" dirty="0"/>
              <a:t>ness</a:t>
            </a:r>
            <a:r>
              <a:rPr sz="2400" i="1" dirty="0"/>
              <a:t> </a:t>
            </a:r>
            <a:r>
              <a:rPr sz="2400" dirty="0"/>
              <a:t>only </a:t>
            </a:r>
            <a:r>
              <a:rPr lang="en-GB" sz="2400" dirty="0"/>
              <a:t>had </a:t>
            </a:r>
            <a:r>
              <a:rPr sz="2400" dirty="0"/>
              <a:t>effect on TT1.</a:t>
            </a:r>
          </a:p>
          <a:p>
            <a:pPr marL="685800" marR="24129" lvl="1" indent="-228600" defTabSz="914400">
              <a:lnSpc>
                <a:spcPct val="81000"/>
              </a:lnSpc>
              <a:spcBef>
                <a:spcPts val="600"/>
              </a:spcBef>
              <a:buSzPct val="100000"/>
              <a:buChar char="▪"/>
              <a:tabLst>
                <a:tab pos="381000" algn="l"/>
              </a:tabLst>
              <a:defRPr sz="2200"/>
            </a:pPr>
            <a:r>
              <a:rPr sz="2400" i="1" dirty="0"/>
              <a:t>Conversational performance </a:t>
            </a:r>
            <a:r>
              <a:rPr sz="2400" dirty="0"/>
              <a:t>only</a:t>
            </a:r>
            <a:r>
              <a:rPr lang="en-GB" sz="2400" dirty="0"/>
              <a:t> had</a:t>
            </a:r>
            <a:r>
              <a:rPr sz="2400" dirty="0"/>
              <a:t> effect on TT2.</a:t>
            </a:r>
          </a:p>
          <a:p>
            <a:pPr marL="685800" marR="24129" lvl="1" indent="-228600" defTabSz="914400">
              <a:lnSpc>
                <a:spcPct val="81000"/>
              </a:lnSpc>
              <a:spcBef>
                <a:spcPts val="600"/>
              </a:spcBef>
              <a:buSzPct val="100000"/>
              <a:buChar char="▪"/>
              <a:tabLst>
                <a:tab pos="381000" algn="l"/>
              </a:tabLst>
              <a:defRPr sz="2200"/>
            </a:pPr>
            <a:r>
              <a:rPr sz="2400" dirty="0">
                <a:solidFill>
                  <a:srgbClr val="C00000"/>
                </a:solidFill>
              </a:rPr>
              <a:t>TT3 not affected</a:t>
            </a:r>
            <a:r>
              <a:rPr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376963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ost-hoc Tukey (conversational performance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C</a:t>
            </a:r>
            <a:r>
              <a:rPr b="1" dirty="0" err="1">
                <a:solidFill>
                  <a:srgbClr val="660066"/>
                </a:solidFill>
              </a:rPr>
              <a:t>onversational</a:t>
            </a:r>
            <a:r>
              <a:rPr b="1" dirty="0">
                <a:solidFill>
                  <a:srgbClr val="660066"/>
                </a:solidFill>
              </a:rPr>
              <a:t> </a:t>
            </a:r>
            <a:r>
              <a:rPr lang="en-GB" b="1" dirty="0">
                <a:solidFill>
                  <a:srgbClr val="660066"/>
                </a:solidFill>
              </a:rPr>
              <a:t>P</a:t>
            </a:r>
            <a:r>
              <a:rPr b="1" dirty="0" err="1">
                <a:solidFill>
                  <a:srgbClr val="660066"/>
                </a:solidFill>
              </a:rPr>
              <a:t>erformance</a:t>
            </a:r>
            <a:r>
              <a:rPr lang="en-GB" b="1" dirty="0">
                <a:solidFill>
                  <a:srgbClr val="660066"/>
                </a:solidFill>
              </a:rPr>
              <a:t> on General Trust</a:t>
            </a:r>
            <a:endParaRPr b="1" dirty="0">
              <a:solidFill>
                <a:srgbClr val="660066"/>
              </a:solidFill>
            </a:endParaRPr>
          </a:p>
        </p:txBody>
      </p:sp>
      <p:sp>
        <p:nvSpPr>
          <p:cNvPr id="203" name="General trus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</a:lstStyle>
          <a:p>
            <a:endParaRPr b="1" i="1" dirty="0"/>
          </a:p>
        </p:txBody>
      </p:sp>
      <p:pic>
        <p:nvPicPr>
          <p:cNvPr id="204" name="Screenshot 2022-10-07 at 11.41.05.png" descr="Screenshot 2022-10-07 at 11.41.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73" y="2699799"/>
            <a:ext cx="6046182" cy="2602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6vKPUpvsz85pVPUjvAsV4taRe-5uPxK8n0KYBx3LX5NYL-WZjxCbsBfeVAPpmCP6lf1ocDwDDOqlT_tuBO1Zfk90D-matOnUwOkK84g3WROhS4N088UZB6gKoRbtc8DcT4YS5TAOwwPvitbN_6cYdZQaWkf7lvpIM76Iq5DwvQxCQYGPTyOzasirZJTn=nw.png" descr="6vKPUpvsz85pVPUjvAsV4taRe-5uPxK8n0KYBx3LX5NYL-WZjxCbsBfeVAPpmCP6lf1ocDwDDOqlT_tuBO1Zfk90D-matOnUwOkK84g3WROhS4N088UZB6gKoRbtc8DcT4YS5TAOwwPvitbN_6cYdZQaWkf7lvpIM76Iq5DwvQxCQYGPTyOzasirZJTn=n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783" y="1886862"/>
            <a:ext cx="5368717" cy="42288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633159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ost-hoc Tukey (conversational performance)"/>
          <p:cNvSpPr txBox="1"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660066"/>
                </a:solidFill>
              </a:rPr>
              <a:t>C</a:t>
            </a:r>
            <a:r>
              <a:rPr b="1" dirty="0" err="1">
                <a:solidFill>
                  <a:srgbClr val="660066"/>
                </a:solidFill>
              </a:rPr>
              <a:t>onversational</a:t>
            </a:r>
            <a:r>
              <a:rPr b="1" dirty="0">
                <a:solidFill>
                  <a:srgbClr val="660066"/>
                </a:solidFill>
              </a:rPr>
              <a:t> </a:t>
            </a:r>
            <a:r>
              <a:rPr lang="en-GB" b="1" dirty="0">
                <a:solidFill>
                  <a:srgbClr val="660066"/>
                </a:solidFill>
              </a:rPr>
              <a:t>P</a:t>
            </a:r>
            <a:r>
              <a:rPr b="1" dirty="0" err="1">
                <a:solidFill>
                  <a:srgbClr val="660066"/>
                </a:solidFill>
              </a:rPr>
              <a:t>erformance</a:t>
            </a:r>
            <a:r>
              <a:rPr lang="en-GB" b="1" dirty="0">
                <a:solidFill>
                  <a:srgbClr val="660066"/>
                </a:solidFill>
              </a:rPr>
              <a:t> on Task-Specific Trust (Task 2)</a:t>
            </a:r>
            <a:endParaRPr b="1" dirty="0">
              <a:solidFill>
                <a:srgbClr val="660066"/>
              </a:solidFill>
            </a:endParaRPr>
          </a:p>
        </p:txBody>
      </p:sp>
      <p:sp>
        <p:nvSpPr>
          <p:cNvPr id="210" name="Task specific trust (task 2)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</a:lstStyle>
          <a:p>
            <a:endParaRPr b="1" i="1" dirty="0"/>
          </a:p>
        </p:txBody>
      </p:sp>
      <p:pic>
        <p:nvPicPr>
          <p:cNvPr id="211" name="Screenshot 2022-10-07 at 11.44.40.png" descr="Screenshot 2022-10-07 at 11.44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42" y="2745426"/>
            <a:ext cx="5548430" cy="251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Screenshot 2022-10-07 at 11.45.05.png" descr="Screenshot 2022-10-07 at 11.45.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479" y="1996299"/>
            <a:ext cx="5219967" cy="40099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6643333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Discussion"/>
          <p:cNvSpPr txBox="1">
            <a:spLocks noGrp="1"/>
          </p:cNvSpPr>
          <p:nvPr>
            <p:ph type="title"/>
          </p:nvPr>
        </p:nvSpPr>
        <p:spPr>
          <a:xfrm>
            <a:off x="723900" y="24907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Discussion</a:t>
            </a:r>
            <a:endParaRPr b="1" dirty="0">
              <a:solidFill>
                <a:srgbClr val="660066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3737B4-F0E7-E0C9-CAF5-39CFC3966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836" y="1471986"/>
            <a:ext cx="10659263" cy="953277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Does</a:t>
            </a:r>
            <a:r>
              <a:rPr lang="en-GB" b="1" spc="-91" dirty="0"/>
              <a:t> </a:t>
            </a:r>
            <a:r>
              <a:rPr lang="en-GB" b="1" dirty="0"/>
              <a:t>chatbot</a:t>
            </a:r>
            <a:r>
              <a:rPr lang="en-GB" b="1" spc="-91" dirty="0"/>
              <a:t> </a:t>
            </a:r>
            <a:r>
              <a:rPr lang="en-GB" b="1" dirty="0">
                <a:solidFill>
                  <a:srgbClr val="C00000"/>
                </a:solidFill>
              </a:rPr>
              <a:t>humanlikeness</a:t>
            </a:r>
            <a:r>
              <a:rPr lang="en-GB" b="1" spc="-91" dirty="0"/>
              <a:t> </a:t>
            </a:r>
            <a:r>
              <a:rPr lang="en-GB" b="1" dirty="0"/>
              <a:t>strengthen</a:t>
            </a:r>
            <a:r>
              <a:rPr lang="en-GB" b="1" spc="-91" dirty="0"/>
              <a:t> </a:t>
            </a:r>
            <a:r>
              <a:rPr lang="en-GB" b="1" dirty="0">
                <a:solidFill>
                  <a:srgbClr val="C00000"/>
                </a:solidFill>
              </a:rPr>
              <a:t>trust</a:t>
            </a:r>
            <a:r>
              <a:rPr lang="en-GB" b="1" spc="-91" dirty="0">
                <a:solidFill>
                  <a:srgbClr val="C00000"/>
                </a:solidFill>
              </a:rPr>
              <a:t> </a:t>
            </a:r>
            <a:r>
              <a:rPr lang="en-GB" b="1" dirty="0">
                <a:solidFill>
                  <a:srgbClr val="C00000"/>
                </a:solidFill>
              </a:rPr>
              <a:t>resilience</a:t>
            </a:r>
            <a:r>
              <a:rPr lang="en-GB" b="1" spc="-91" dirty="0">
                <a:solidFill>
                  <a:srgbClr val="C00000"/>
                </a:solidFill>
              </a:rPr>
              <a:t> </a:t>
            </a:r>
            <a:r>
              <a:rPr lang="en-GB" b="1" dirty="0"/>
              <a:t>in the</a:t>
            </a:r>
            <a:r>
              <a:rPr lang="en-GB" b="1" spc="-91" dirty="0"/>
              <a:t> </a:t>
            </a:r>
            <a:r>
              <a:rPr lang="en-GB" b="1" dirty="0"/>
              <a:t>face</a:t>
            </a:r>
            <a:r>
              <a:rPr lang="en-GB" b="1" spc="-91" dirty="0"/>
              <a:t> </a:t>
            </a:r>
            <a:r>
              <a:rPr lang="en-GB" b="1" dirty="0"/>
              <a:t>of</a:t>
            </a:r>
            <a:r>
              <a:rPr lang="en-GB" b="1" spc="-91" dirty="0"/>
              <a:t> </a:t>
            </a:r>
            <a:r>
              <a:rPr lang="en-GB" b="1" dirty="0"/>
              <a:t>performance</a:t>
            </a:r>
            <a:r>
              <a:rPr lang="en-GB" b="1" spc="-91" dirty="0"/>
              <a:t> </a:t>
            </a:r>
            <a:r>
              <a:rPr lang="en-GB" b="1" dirty="0"/>
              <a:t>issues?</a:t>
            </a:r>
          </a:p>
        </p:txBody>
      </p:sp>
      <p:pic>
        <p:nvPicPr>
          <p:cNvPr id="216" name="qFyBFLhFOlr87Tf7Oo6aGKzg_hVxq5fOdD1xEbnn0xU9I0aBR4QMm_KIqqKi0kzkr6PBmGf2v_u9yLaFMMk9AdeOkiDakAqT-YUhQQN5bPDqMohBrhreeUQcdooAB5YlfW1kDQ2P4KRJl-6HTfm0_xlEZxG898xWG77kFF8qH0ewN9zWgbodxe6IwDlX=nw.png" descr="qFyBFLhFOlr87Tf7Oo6aGKzg_hVxq5fOdD1xEbnn0xU9I0aBR4QMm_KIqqKi0kzkr6PBmGf2v_u9yLaFMMk9AdeOkiDakAqT-YUhQQN5bPDqMohBrhreeUQcdooAB5YlfW1kDQ2P4KRJl-6HTfm0_xlEZxG898xWG77kFF8qH0ewN9zWgbodxe6IwDlX=n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574" y="2425263"/>
            <a:ext cx="3470564" cy="4063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gNMhhfwG3KEU8JlRrg-JnePHra2PPpg-oUwpia3Rn3zdMwPN-E0NPgEqi_BOFs5qGENCuJeNBDZyASf_YgF6vz-s1ZnUVBtGXbW-oIAYH7PKNJB2aLSvezu5iC_h_nSd8sWWPqE9ofKWlUD7cJtbJHwR2YHg4s_YQjIKvWo7kT1SArwOx002TaRC8l5b=nw.png" descr="gNMhhfwG3KEU8JlRrg-JnePHra2PPpg-oUwpia3Rn3zdMwPN-E0NPgEqi_BOFs5qGENCuJeNBDZyASf_YgF6vz-s1ZnUVBtGXbW-oIAYH7PKNJB2aLSvezu5iC_h_nSd8sWWPqE9ofKWlUD7cJtbJHwR2YHg4s_YQjIKvWo7kT1SArwOx002TaRC8l5b=n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8740" y="2425263"/>
            <a:ext cx="3470564" cy="4063976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No: there is no interaction effect, suggesting that both IVs exerted their effect independently of each other.…"/>
          <p:cNvSpPr txBox="1"/>
          <p:nvPr/>
        </p:nvSpPr>
        <p:spPr>
          <a:xfrm>
            <a:off x="867563" y="2655273"/>
            <a:ext cx="3828262" cy="2015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R="43180" defTabSz="914400">
              <a:spcBef>
                <a:spcPts val="600"/>
              </a:spcBef>
              <a:tabLst>
                <a:tab pos="381000" algn="l"/>
              </a:tabLst>
              <a:defRPr sz="2000"/>
            </a:pPr>
            <a:r>
              <a:rPr sz="2400" b="1" dirty="0">
                <a:solidFill>
                  <a:srgbClr val="C00000"/>
                </a:solidFill>
              </a:rPr>
              <a:t>No</a:t>
            </a:r>
            <a:r>
              <a:rPr lang="en-GB" sz="2400" b="1" dirty="0">
                <a:solidFill>
                  <a:srgbClr val="C00000"/>
                </a:solidFill>
              </a:rPr>
              <a:t>!</a:t>
            </a:r>
            <a:r>
              <a:rPr sz="2400" b="1" dirty="0">
                <a:solidFill>
                  <a:srgbClr val="C00000"/>
                </a:solidFill>
              </a:rPr>
              <a:t> </a:t>
            </a:r>
            <a:endParaRPr lang="en-GB" sz="2400" b="1" dirty="0">
              <a:solidFill>
                <a:srgbClr val="C00000"/>
              </a:solidFill>
            </a:endParaRPr>
          </a:p>
          <a:p>
            <a:pPr marR="43180" defTabSz="914400">
              <a:spcBef>
                <a:spcPts val="600"/>
              </a:spcBef>
              <a:tabLst>
                <a:tab pos="381000" algn="l"/>
              </a:tabLst>
              <a:defRPr sz="2000"/>
            </a:pPr>
            <a:r>
              <a:rPr lang="en-GB" sz="2400" i="1" dirty="0"/>
              <a:t>Humanlikeness</a:t>
            </a:r>
            <a:r>
              <a:rPr lang="en-GB" sz="2400" dirty="0"/>
              <a:t> and </a:t>
            </a:r>
            <a:r>
              <a:rPr lang="en-GB" sz="2400" i="1" dirty="0"/>
              <a:t>Conversational</a:t>
            </a:r>
            <a:r>
              <a:rPr lang="en-GB" sz="2400" dirty="0"/>
              <a:t> </a:t>
            </a:r>
            <a:r>
              <a:rPr lang="en-GB" sz="2400" i="1" dirty="0"/>
              <a:t>Performance</a:t>
            </a:r>
            <a:r>
              <a:rPr sz="2400" dirty="0"/>
              <a:t> exerted their effect independently of each other. </a:t>
            </a:r>
          </a:p>
        </p:txBody>
      </p:sp>
      <p:sp>
        <p:nvSpPr>
          <p:cNvPr id="219" name="Shape"/>
          <p:cNvSpPr/>
          <p:nvPr/>
        </p:nvSpPr>
        <p:spPr>
          <a:xfrm rot="18425034">
            <a:off x="6526548" y="4619926"/>
            <a:ext cx="2539373" cy="28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ln w="101600">
            <a:solidFill>
              <a:schemeClr val="accent4">
                <a:lumOff val="25000"/>
              </a:schemeClr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0" name="Shape"/>
          <p:cNvSpPr/>
          <p:nvPr/>
        </p:nvSpPr>
        <p:spPr>
          <a:xfrm rot="18425034">
            <a:off x="9813308" y="4706285"/>
            <a:ext cx="2539373" cy="28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ln w="101600">
            <a:solidFill>
              <a:schemeClr val="accent4">
                <a:lumOff val="25000"/>
              </a:schemeClr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1" name="Moreover, recovery of trust from task 2 to task 3 is not stronger for the humanlike condition."/>
          <p:cNvSpPr txBox="1"/>
          <p:nvPr/>
        </p:nvSpPr>
        <p:spPr>
          <a:xfrm>
            <a:off x="867563" y="4901219"/>
            <a:ext cx="3828262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R="43180" defTabSz="914400">
              <a:lnSpc>
                <a:spcPct val="81000"/>
              </a:lnSpc>
              <a:spcBef>
                <a:spcPts val="600"/>
              </a:spcBef>
              <a:tabLst>
                <a:tab pos="381000" algn="l"/>
              </a:tabLst>
              <a:defRPr sz="2000"/>
            </a:lvl1pPr>
          </a:lstStyle>
          <a:p>
            <a:pPr>
              <a:lnSpc>
                <a:spcPct val="100000"/>
              </a:lnSpc>
            </a:pPr>
            <a:r>
              <a:rPr lang="en-GB" sz="2400" dirty="0"/>
              <a:t>R</a:t>
            </a:r>
            <a:r>
              <a:rPr sz="2400" dirty="0" err="1"/>
              <a:t>ecov</a:t>
            </a:r>
            <a:r>
              <a:rPr lang="en-GB" sz="2400" dirty="0" err="1"/>
              <a:t>ery</a:t>
            </a:r>
            <a:r>
              <a:rPr sz="2400" dirty="0"/>
              <a:t> of trust from </a:t>
            </a:r>
            <a:r>
              <a:rPr lang="en-GB" sz="2400" dirty="0"/>
              <a:t>T</a:t>
            </a:r>
            <a:r>
              <a:rPr sz="2400" dirty="0"/>
              <a:t>ask 2 to </a:t>
            </a:r>
            <a:r>
              <a:rPr lang="en-GB" sz="2400" dirty="0"/>
              <a:t>T</a:t>
            </a:r>
            <a:r>
              <a:rPr sz="2400" dirty="0"/>
              <a:t>ask 3 is </a:t>
            </a:r>
            <a:r>
              <a:rPr lang="en-GB" sz="2400" dirty="0">
                <a:solidFill>
                  <a:srgbClr val="C00000"/>
                </a:solidFill>
              </a:rPr>
              <a:t>NOT</a:t>
            </a:r>
            <a:r>
              <a:rPr sz="2400" dirty="0"/>
              <a:t> stronger for the humanlike condition.</a:t>
            </a:r>
          </a:p>
        </p:txBody>
      </p:sp>
    </p:spTree>
    <p:extLst>
      <p:ext uri="{BB962C8B-B14F-4D97-AF65-F5344CB8AC3E}">
        <p14:creationId xmlns:p14="http://schemas.microsoft.com/office/powerpoint/2010/main" val="383326718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 advAuto="0"/>
      <p:bldP spid="217" grpId="0" animBg="1" advAuto="0"/>
      <p:bldP spid="218" grpId="0" animBg="1" advAuto="0"/>
      <p:bldP spid="219" grpId="0" animBg="1" advAuto="0"/>
      <p:bldP spid="220" grpId="0" animBg="1" advAuto="0"/>
      <p:bldP spid="221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iscussion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solidFill>
                  <a:srgbClr val="660066"/>
                </a:solidFill>
              </a:rPr>
              <a:t>Discussion</a:t>
            </a:r>
          </a:p>
        </p:txBody>
      </p:sp>
      <p:sp>
        <p:nvSpPr>
          <p:cNvPr id="227" name="No: Humanlikeness only impacted TT upon first encounter. After experience, no longer significant.…"/>
          <p:cNvSpPr txBox="1"/>
          <p:nvPr/>
        </p:nvSpPr>
        <p:spPr>
          <a:xfrm>
            <a:off x="942975" y="2743398"/>
            <a:ext cx="5067300" cy="276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R="43180" defTabSz="914400">
              <a:spcBef>
                <a:spcPts val="600"/>
              </a:spcBef>
              <a:tabLst>
                <a:tab pos="381000" algn="l"/>
              </a:tabLst>
              <a:defRPr sz="2000"/>
            </a:pPr>
            <a:r>
              <a:rPr lang="en-GB" sz="2800" b="1" dirty="0">
                <a:solidFill>
                  <a:srgbClr val="C00000"/>
                </a:solidFill>
              </a:rPr>
              <a:t>Yes!</a:t>
            </a:r>
          </a:p>
          <a:p>
            <a:pPr marR="43180" defTabSz="914400">
              <a:spcBef>
                <a:spcPts val="600"/>
              </a:spcBef>
              <a:tabLst>
                <a:tab pos="381000" algn="l"/>
              </a:tabLst>
              <a:defRPr sz="2000"/>
            </a:pPr>
            <a:r>
              <a:rPr sz="2800" i="1" dirty="0"/>
              <a:t>Humanlikeness</a:t>
            </a:r>
            <a:r>
              <a:rPr sz="2800" dirty="0"/>
              <a:t> only impacted </a:t>
            </a:r>
            <a:r>
              <a:rPr lang="en-GB" sz="2800" dirty="0"/>
              <a:t>Task-specific Trust</a:t>
            </a:r>
            <a:r>
              <a:rPr sz="2800" dirty="0"/>
              <a:t> upon first encounter. After experience, no longer significant.</a:t>
            </a:r>
          </a:p>
          <a:p>
            <a:pPr marR="43180" defTabSz="914400">
              <a:spcBef>
                <a:spcPts val="600"/>
              </a:spcBef>
              <a:tabLst>
                <a:tab pos="381000" algn="l"/>
              </a:tabLst>
              <a:defRPr sz="2000"/>
            </a:pPr>
            <a:endParaRPr sz="2400" dirty="0"/>
          </a:p>
        </p:txBody>
      </p:sp>
      <p:graphicFrame>
        <p:nvGraphicFramePr>
          <p:cNvPr id="228" name="Table"/>
          <p:cNvGraphicFramePr/>
          <p:nvPr>
            <p:extLst>
              <p:ext uri="{D42A27DB-BD31-4B8C-83A1-F6EECF244321}">
                <p14:modId xmlns:p14="http://schemas.microsoft.com/office/powerpoint/2010/main" val="262904566"/>
              </p:ext>
            </p:extLst>
          </p:nvPr>
        </p:nvGraphicFramePr>
        <p:xfrm>
          <a:off x="6305550" y="2574264"/>
          <a:ext cx="5353049" cy="3280548"/>
        </p:xfrm>
        <a:graphic>
          <a:graphicData uri="http://schemas.openxmlformats.org/drawingml/2006/table">
            <a:tbl>
              <a:tblPr bandRow="1"/>
              <a:tblGrid>
                <a:gridCol w="1763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66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82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8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781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endParaRPr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endParaRPr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GB" dirty="0"/>
                        <a:t>GT</a:t>
                      </a:r>
                      <a:endParaRPr dirty="0"/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TT1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TT2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TT3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177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Humanlikeness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 dirty="0">
                          <a:solidFill>
                            <a:srgbClr val="484848"/>
                          </a:solidFill>
                        </a:rPr>
                        <a:t>η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b="1" dirty="0"/>
                        <a:t>0.18</a:t>
                      </a:r>
                    </a:p>
                  </a:txBody>
                  <a:tcPr anchor="ctr" horzOverflow="overflow">
                    <a:solidFill>
                      <a:schemeClr val="accent4"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b="1" dirty="0"/>
                        <a:t>0.035</a:t>
                      </a:r>
                    </a:p>
                  </a:txBody>
                  <a:tcPr anchor="ctr" horzOverflow="overflow">
                    <a:solidFill>
                      <a:schemeClr val="accent4"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400"/>
                      </a:pPr>
                      <a:endParaRPr/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400"/>
                      </a:pPr>
                      <a:endParaRPr/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080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Conversational performance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484848"/>
                          </a:solidFill>
                        </a:rPr>
                        <a:t>η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b="1" dirty="0"/>
                        <a:t>0.23</a:t>
                      </a:r>
                    </a:p>
                  </a:txBody>
                  <a:tcPr anchor="ctr" horzOverflow="overflow">
                    <a:solidFill>
                      <a:schemeClr val="accent4"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400"/>
                      </a:pPr>
                      <a:endParaRPr dirty="0"/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b="1"/>
                        <a:t>0.21</a:t>
                      </a:r>
                    </a:p>
                  </a:txBody>
                  <a:tcPr anchor="ctr" horzOverflow="overflow">
                    <a:solidFill>
                      <a:schemeClr val="accent4"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400"/>
                      </a:pPr>
                      <a:endParaRPr/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39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t>Level 1 : 2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/>
                        <a:t>t(160)
p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400"/>
                      </a:pPr>
                      <a:endParaRPr/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400"/>
                      </a:pPr>
                      <a:endParaRPr dirty="0"/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b="1" dirty="0"/>
                        <a:t>2.12
0.042</a:t>
                      </a:r>
                    </a:p>
                  </a:txBody>
                  <a:tcPr anchor="ctr" horzOverflow="overflow">
                    <a:solidFill>
                      <a:schemeClr val="accent4"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400"/>
                      </a:pPr>
                      <a:endParaRPr/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39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t>Level 2 : 3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/>
                        <a:t>t(172)
p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b="1"/>
                        <a:t>6.85
&lt;0.001</a:t>
                      </a:r>
                    </a:p>
                  </a:txBody>
                  <a:tcPr anchor="ctr" horzOverflow="overflow">
                    <a:solidFill>
                      <a:schemeClr val="accent4"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400"/>
                      </a:pPr>
                      <a:endParaRPr/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b="1" dirty="0"/>
                        <a:t>17.81
&lt;0.001</a:t>
                      </a:r>
                    </a:p>
                  </a:txBody>
                  <a:tcPr anchor="ctr" horzOverflow="overflow">
                    <a:solidFill>
                      <a:schemeClr val="accent4"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400"/>
                      </a:pPr>
                      <a:endParaRPr/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39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t>Level 1 : 3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 dirty="0"/>
                        <a:t>t(164)
p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b="1"/>
                        <a:t>7.71
&lt;0.001</a:t>
                      </a:r>
                    </a:p>
                  </a:txBody>
                  <a:tcPr anchor="ctr" horzOverflow="overflow">
                    <a:solidFill>
                      <a:schemeClr val="accent4"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400"/>
                      </a:pPr>
                      <a:endParaRPr/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b="1" dirty="0"/>
                        <a:t>19.22
&lt;0.001</a:t>
                      </a:r>
                    </a:p>
                  </a:txBody>
                  <a:tcPr anchor="ctr" horzOverflow="overflow">
                    <a:solidFill>
                      <a:schemeClr val="accent4"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400"/>
                      </a:pPr>
                      <a:endParaRPr dirty="0"/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DFD6-97CE-1CC0-4587-C086C9A16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651"/>
            <a:ext cx="10820400" cy="1009650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Is </a:t>
            </a:r>
            <a:r>
              <a:rPr lang="en-GB" b="1" dirty="0">
                <a:solidFill>
                  <a:srgbClr val="0070C0"/>
                </a:solidFill>
              </a:rPr>
              <a:t>trust</a:t>
            </a:r>
            <a:r>
              <a:rPr lang="en-GB" b="1" dirty="0"/>
              <a:t> dominated by the chatbot’s </a:t>
            </a:r>
            <a:r>
              <a:rPr lang="en-GB" b="1" dirty="0">
                <a:solidFill>
                  <a:srgbClr val="C00000"/>
                </a:solidFill>
              </a:rPr>
              <a:t>conversational performance </a:t>
            </a:r>
            <a:r>
              <a:rPr lang="en-GB" b="1" dirty="0"/>
              <a:t>rather than their humanlikeness?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414062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15C297D-F7BE-6581-B51B-031AEA6AC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r="11166" b="9481"/>
          <a:stretch/>
        </p:blipFill>
        <p:spPr>
          <a:xfrm>
            <a:off x="874385" y="0"/>
            <a:ext cx="10303837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213ACA-D473-401C-0E57-D17656A47695}"/>
              </a:ext>
            </a:extLst>
          </p:cNvPr>
          <p:cNvSpPr/>
          <p:nvPr/>
        </p:nvSpPr>
        <p:spPr>
          <a:xfrm>
            <a:off x="9001125" y="4400549"/>
            <a:ext cx="1905000" cy="195262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84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(Practical) Importance of repair"/>
          <p:cNvSpPr txBox="1">
            <a:spLocks noGrp="1"/>
          </p:cNvSpPr>
          <p:nvPr>
            <p:ph type="title"/>
          </p:nvPr>
        </p:nvSpPr>
        <p:spPr>
          <a:xfrm>
            <a:off x="647700" y="140623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solidFill>
                  <a:srgbClr val="660066"/>
                </a:solidFill>
              </a:rPr>
              <a:t>Practical Importance of </a:t>
            </a:r>
            <a:r>
              <a:rPr lang="en-GB" b="1" dirty="0">
                <a:solidFill>
                  <a:srgbClr val="660066"/>
                </a:solidFill>
              </a:rPr>
              <a:t>R</a:t>
            </a:r>
            <a:r>
              <a:rPr b="1" dirty="0" err="1">
                <a:solidFill>
                  <a:srgbClr val="660066"/>
                </a:solidFill>
              </a:rPr>
              <a:t>epair</a:t>
            </a:r>
            <a:endParaRPr b="1" dirty="0">
              <a:solidFill>
                <a:srgbClr val="660066"/>
              </a:solidFill>
            </a:endParaRPr>
          </a:p>
        </p:txBody>
      </p:sp>
      <p:sp>
        <p:nvSpPr>
          <p:cNvPr id="231" name="Strength of repair:  as if no breakdown occurred at all…"/>
          <p:cNvSpPr txBox="1">
            <a:spLocks noGrp="1"/>
          </p:cNvSpPr>
          <p:nvPr>
            <p:ph type="body" sz="half" idx="1"/>
          </p:nvPr>
        </p:nvSpPr>
        <p:spPr>
          <a:xfrm>
            <a:off x="944817" y="1691323"/>
            <a:ext cx="5405343" cy="46874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</a:pPr>
            <a:r>
              <a:rPr dirty="0"/>
              <a:t>Strength of repair: </a:t>
            </a:r>
            <a:br>
              <a:rPr dirty="0"/>
            </a:br>
            <a:r>
              <a:rPr dirty="0"/>
              <a:t>as if no breakdown occurred at all</a:t>
            </a:r>
            <a:r>
              <a:rPr lang="en-GB" dirty="0"/>
              <a:t>!</a:t>
            </a:r>
          </a:p>
          <a:p>
            <a:pPr marL="0" indent="0">
              <a:buSzTx/>
              <a:buFontTx/>
              <a:buNone/>
            </a:pPr>
            <a:endParaRPr lang="en-GB" dirty="0">
              <a:solidFill>
                <a:srgbClr val="C00000"/>
              </a:solidFill>
            </a:endParaRPr>
          </a:p>
          <a:p>
            <a:pPr marL="0" indent="0">
              <a:buSzTx/>
              <a:buFontTx/>
              <a:buNone/>
            </a:pPr>
            <a:r>
              <a:rPr lang="en-GB" b="1" dirty="0">
                <a:solidFill>
                  <a:srgbClr val="C00000"/>
                </a:solidFill>
              </a:rPr>
              <a:t>Trust resilience</a:t>
            </a:r>
          </a:p>
          <a:p>
            <a:pPr marL="0" indent="0">
              <a:buSzTx/>
              <a:buFontTx/>
              <a:buNone/>
            </a:pPr>
            <a:endParaRPr dirty="0">
              <a:solidFill>
                <a:srgbClr val="C00000"/>
              </a:solidFill>
            </a:endParaRPr>
          </a:p>
          <a:p>
            <a:pPr marL="0" indent="0">
              <a:buSzTx/>
              <a:buFontTx/>
              <a:buNone/>
            </a:pPr>
            <a:r>
              <a:rPr dirty="0" err="1"/>
              <a:t>Prioritisation</a:t>
            </a:r>
            <a:r>
              <a:rPr dirty="0"/>
              <a:t>:</a:t>
            </a:r>
          </a:p>
          <a:p>
            <a:pPr marL="661736" lvl="1" indent="-280736">
              <a:buFontTx/>
            </a:pPr>
            <a:r>
              <a:rPr dirty="0"/>
              <a:t>Anticipate on failure</a:t>
            </a:r>
          </a:p>
          <a:p>
            <a:pPr marL="661736" lvl="1" indent="-280736">
              <a:buFontTx/>
            </a:pPr>
            <a:r>
              <a:rPr dirty="0"/>
              <a:t>Design for repair</a:t>
            </a:r>
            <a:r>
              <a:rPr lang="en-GB" dirty="0"/>
              <a:t> </a:t>
            </a:r>
          </a:p>
          <a:p>
            <a:pPr marL="1118936" lvl="2" indent="-280736">
              <a:buFontTx/>
            </a:pPr>
            <a:r>
              <a:rPr lang="en-GB" dirty="0"/>
              <a:t>with/without apology</a:t>
            </a:r>
          </a:p>
          <a:p>
            <a:pPr marL="1118936" lvl="2" indent="-280736">
              <a:buFontTx/>
            </a:pPr>
            <a:r>
              <a:rPr lang="en-GB" dirty="0"/>
              <a:t>type of apology</a:t>
            </a:r>
          </a:p>
          <a:p>
            <a:pPr marL="661736" lvl="1" indent="-280736">
              <a:buFontTx/>
            </a:pPr>
            <a:endParaRPr dirty="0"/>
          </a:p>
          <a:p>
            <a:pPr marL="0" indent="0">
              <a:buSzTx/>
              <a:buFontTx/>
              <a:buNone/>
              <a:defRPr sz="1000"/>
            </a:pPr>
            <a:endParaRPr dirty="0"/>
          </a:p>
          <a:p>
            <a:pPr marL="0" indent="0">
              <a:buSzTx/>
              <a:buFontTx/>
              <a:buNone/>
            </a:pPr>
            <a:endParaRPr dirty="0"/>
          </a:p>
        </p:txBody>
      </p:sp>
      <p:pic>
        <p:nvPicPr>
          <p:cNvPr id="232" name="Screenshot 2022-10-07 at 11.41.05.png" descr="Screenshot 2022-10-07 at 11.41.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939" y="4601918"/>
            <a:ext cx="3919140" cy="1687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6vKPUpvsz85pVPUjvAsV4taRe-5uPxK8n0KYBx3LX5NYL-WZjxCbsBfeVAPpmCP6lf1ocDwDDOqlT_tuBO1Zfk90D-matOnUwOkK84g3WROhS4N088UZB6gKoRbtc8DcT4YS5TAOwwPvitbN_6cYdZQaWkf7lvpIM76Iq5DwvQxCQYGPTyOzasirZJTn=nw.png" descr="6vKPUpvsz85pVPUjvAsV4taRe-5uPxK8n0KYBx3LX5NYL-WZjxCbsBfeVAPpmCP6lf1ocDwDDOqlT_tuBO1Zfk90D-matOnUwOkK84g3WROhS4N088UZB6gKoRbtc8DcT4YS5TAOwwPvitbN_6cYdZQaWkf7lvpIM76Iq5DwvQxCQYGPTyOzasirZJTn=n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939" y="1450415"/>
            <a:ext cx="3919140" cy="3087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8" name="Picture 2" descr="4,700+ Apology Illustrations, Royalty-Free Vector Graphics &amp; Clip Art -  iStock | Apology business, Forgiveness, Sorry">
            <a:extLst>
              <a:ext uri="{FF2B5EF4-FFF2-40B4-BE49-F238E27FC236}">
                <a16:creationId xmlns:a16="http://schemas.microsoft.com/office/drawing/2014/main" id="{5503829F-9235-E9DE-317D-AA5C8B2A5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95" y="5166677"/>
            <a:ext cx="1279696" cy="105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51819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0FA7-76F0-2336-E00E-615E32B5C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0825"/>
            <a:ext cx="10515600" cy="1139825"/>
          </a:xfrm>
        </p:spPr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Limitations &amp; 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9E8E2-8212-C96B-9E47-DCC98F763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90650"/>
            <a:ext cx="718185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i="1" dirty="0"/>
              <a:t>Humanlikeness</a:t>
            </a:r>
          </a:p>
          <a:p>
            <a:pPr lvl="1"/>
            <a:r>
              <a:rPr lang="en-GB" dirty="0"/>
              <a:t>Appearance: Modality, Embodiment, Realism</a:t>
            </a:r>
          </a:p>
          <a:p>
            <a:pPr lvl="1"/>
            <a:r>
              <a:rPr lang="en-GB" dirty="0"/>
              <a:t>Humanlike chatbot conversations </a:t>
            </a:r>
            <a:r>
              <a:rPr lang="en-GB" sz="1800" dirty="0"/>
              <a:t>(Jain et al. 2017)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dirty="0"/>
              <a:t>Clarify the chatbot </a:t>
            </a:r>
            <a:r>
              <a:rPr lang="en-GB" dirty="0">
                <a:solidFill>
                  <a:srgbClr val="C00000"/>
                </a:solidFill>
              </a:rPr>
              <a:t>capabilities </a:t>
            </a:r>
            <a:r>
              <a:rPr lang="en-GB" dirty="0">
                <a:solidFill>
                  <a:srgbClr val="0070C0"/>
                </a:solidFill>
              </a:rPr>
              <a:t>(disclosure)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dirty="0"/>
              <a:t>Sustain the </a:t>
            </a:r>
            <a:r>
              <a:rPr lang="en-GB" dirty="0">
                <a:solidFill>
                  <a:srgbClr val="C00000"/>
                </a:solidFill>
              </a:rPr>
              <a:t>context</a:t>
            </a:r>
            <a:r>
              <a:rPr lang="en-GB" dirty="0"/>
              <a:t> of the talks </a:t>
            </a:r>
            <a:r>
              <a:rPr lang="en-GB" dirty="0">
                <a:solidFill>
                  <a:srgbClr val="0070C0"/>
                </a:solidFill>
              </a:rPr>
              <a:t>(context-awareness</a:t>
            </a:r>
            <a:r>
              <a:rPr lang="en-GB" dirty="0"/>
              <a:t>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dirty="0"/>
              <a:t>Acknowledge dialog </a:t>
            </a:r>
            <a:r>
              <a:rPr lang="en-GB" dirty="0">
                <a:solidFill>
                  <a:srgbClr val="C00000"/>
                </a:solidFill>
              </a:rPr>
              <a:t>failures</a:t>
            </a:r>
            <a:r>
              <a:rPr lang="en-GB" dirty="0"/>
              <a:t> (</a:t>
            </a:r>
            <a:r>
              <a:rPr lang="en-GB" dirty="0">
                <a:solidFill>
                  <a:srgbClr val="0070C0"/>
                </a:solidFill>
              </a:rPr>
              <a:t>with/without apology</a:t>
            </a:r>
            <a:r>
              <a:rPr lang="en-GB" dirty="0"/>
              <a:t>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dirty="0"/>
              <a:t>End the conversations with </a:t>
            </a:r>
            <a:r>
              <a:rPr lang="en-GB" dirty="0">
                <a:solidFill>
                  <a:srgbClr val="C00000"/>
                </a:solidFill>
              </a:rPr>
              <a:t>grace</a:t>
            </a:r>
            <a:r>
              <a:rPr lang="en-GB" dirty="0"/>
              <a:t> (</a:t>
            </a:r>
            <a:r>
              <a:rPr lang="en-GB" dirty="0">
                <a:solidFill>
                  <a:srgbClr val="0070C0"/>
                </a:solidFill>
              </a:rPr>
              <a:t>Peak-End effect</a:t>
            </a:r>
            <a:r>
              <a:rPr lang="en-GB" dirty="0"/>
              <a:t>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i="1" dirty="0"/>
              <a:t>Task criticality</a:t>
            </a:r>
          </a:p>
          <a:p>
            <a:pPr lvl="1"/>
            <a:r>
              <a:rPr lang="en-GB" dirty="0"/>
              <a:t>Perceived relevance and riskiness</a:t>
            </a:r>
          </a:p>
          <a:p>
            <a:pPr lvl="1"/>
            <a:r>
              <a:rPr lang="en-GB" dirty="0"/>
              <a:t>Order effect</a:t>
            </a:r>
          </a:p>
        </p:txBody>
      </p:sp>
      <p:pic>
        <p:nvPicPr>
          <p:cNvPr id="1026" name="Picture 2" descr="The Peak–End Rule: How Impressions Become Memories">
            <a:extLst>
              <a:ext uri="{FF2B5EF4-FFF2-40B4-BE49-F238E27FC236}">
                <a16:creationId xmlns:a16="http://schemas.microsoft.com/office/drawing/2014/main" id="{EC4AC316-3B3B-BC36-4067-834AE0EF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258" y="3429001"/>
            <a:ext cx="3182962" cy="16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1.png" descr="image1.png">
            <a:extLst>
              <a:ext uri="{FF2B5EF4-FFF2-40B4-BE49-F238E27FC236}">
                <a16:creationId xmlns:a16="http://schemas.microsoft.com/office/drawing/2014/main" id="{584D3806-6247-E3BE-0136-652FBEE147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2" t="39950" r="57528" b="39791"/>
          <a:stretch/>
        </p:blipFill>
        <p:spPr>
          <a:xfrm>
            <a:off x="1473759" y="5355021"/>
            <a:ext cx="6085840" cy="1055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B82DE2-696E-69D4-6C5F-0BFFA45E16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6" t="17749" r="2781" b="46666"/>
          <a:stretch/>
        </p:blipFill>
        <p:spPr bwMode="auto">
          <a:xfrm>
            <a:off x="8589342" y="1390650"/>
            <a:ext cx="3154680" cy="1809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60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7CB344-E905-79D7-28D4-AB1DAB127C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rgbClr val="660066"/>
                </a:solidFill>
              </a:rPr>
              <a:t>Effects of Prior Experience, Gender, and Age on Trust in a Banking Chatbot with(out) Breakdown and Repair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F96124-DCC4-A051-3DB6-48D90157B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275" y="490537"/>
            <a:ext cx="628650" cy="8286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D8C2D9-6D99-1087-08D4-45418A330B4D}"/>
              </a:ext>
            </a:extLst>
          </p:cNvPr>
          <p:cNvSpPr txBox="1"/>
          <p:nvPr/>
        </p:nvSpPr>
        <p:spPr>
          <a:xfrm>
            <a:off x="5191125" y="657225"/>
            <a:ext cx="1609725" cy="661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/>
            <a:r>
              <a:rPr lang="en-GB" b="1" i="0" dirty="0">
                <a:effectLst/>
                <a:latin typeface="Montserrat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INTERACT</a:t>
            </a:r>
            <a:br>
              <a:rPr lang="en-GB" b="1" i="0" dirty="0">
                <a:effectLst/>
                <a:latin typeface="Montserrat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b="1" i="0" dirty="0">
                <a:effectLst/>
                <a:latin typeface="Montserrat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068A67C-4D1C-0E9F-70D4-4BE2A320D7F6}"/>
              </a:ext>
            </a:extLst>
          </p:cNvPr>
          <p:cNvSpPr txBox="1">
            <a:spLocks noGrp="1"/>
          </p:cNvSpPr>
          <p:nvPr>
            <p:ph type="subTitle" sz="quarter" idx="1"/>
          </p:nvPr>
        </p:nvSpPr>
        <p:spPr>
          <a:xfrm>
            <a:off x="1524000" y="3679826"/>
            <a:ext cx="9144000" cy="1655762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Effie </a:t>
            </a:r>
            <a:r>
              <a:rPr dirty="0" err="1"/>
              <a:t>Lai-Chong</a:t>
            </a:r>
            <a:r>
              <a:rPr dirty="0"/>
              <a:t> </a:t>
            </a:r>
            <a:r>
              <a:rPr dirty="0" err="1"/>
              <a:t>Law</a:t>
            </a:r>
            <a:r>
              <a:rPr b="0" dirty="0" err="1"/>
              <a:t>,</a:t>
            </a:r>
            <a:r>
              <a:rPr b="0" dirty="0"/>
              <a:t> Durham University, UK</a:t>
            </a:r>
          </a:p>
          <a:p>
            <a:pPr>
              <a:defRPr b="1"/>
            </a:pPr>
            <a:r>
              <a:rPr dirty="0"/>
              <a:t>Nena van As</a:t>
            </a:r>
            <a:r>
              <a:rPr b="0" dirty="0"/>
              <a:t>, boost.ai, Norway</a:t>
            </a:r>
            <a:endParaRPr lang="en-GB" b="0" dirty="0"/>
          </a:p>
          <a:p>
            <a:pPr>
              <a:defRPr b="1"/>
            </a:pPr>
            <a:r>
              <a:rPr lang="en-GB" dirty="0"/>
              <a:t>Asbjørn Følstad</a:t>
            </a:r>
            <a:r>
              <a:rPr lang="en-GB" b="0" dirty="0"/>
              <a:t>, SINTEF, Norway</a:t>
            </a:r>
          </a:p>
          <a:p>
            <a:pPr>
              <a:defRPr b="1"/>
            </a:pPr>
            <a:endParaRPr b="0" dirty="0"/>
          </a:p>
        </p:txBody>
      </p:sp>
      <p:pic>
        <p:nvPicPr>
          <p:cNvPr id="13" name="Picture 4" descr="Picture 4">
            <a:extLst>
              <a:ext uri="{FF2B5EF4-FFF2-40B4-BE49-F238E27FC236}">
                <a16:creationId xmlns:a16="http://schemas.microsoft.com/office/drawing/2014/main" id="{2EBE5BD4-192D-0411-1CC7-C46EEF492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937" y="5335587"/>
            <a:ext cx="1771651" cy="1181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8" descr="Picture 8">
            <a:extLst>
              <a:ext uri="{FF2B5EF4-FFF2-40B4-BE49-F238E27FC236}">
                <a16:creationId xmlns:a16="http://schemas.microsoft.com/office/drawing/2014/main" id="{6D0B46BC-8D47-D1AD-66A5-CFA21DA10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9990" y="5243857"/>
            <a:ext cx="2913267" cy="1456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2" descr="Picture 12">
            <a:extLst>
              <a:ext uri="{FF2B5EF4-FFF2-40B4-BE49-F238E27FC236}">
                <a16:creationId xmlns:a16="http://schemas.microsoft.com/office/drawing/2014/main" id="{F5BFB03B-4737-4D8E-5714-A4A06EB11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798" y="5427661"/>
            <a:ext cx="1089027" cy="1089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6" descr="Picture 6">
            <a:extLst>
              <a:ext uri="{FF2B5EF4-FFF2-40B4-BE49-F238E27FC236}">
                <a16:creationId xmlns:a16="http://schemas.microsoft.com/office/drawing/2014/main" id="{C0AB7DD1-4667-3476-F4DA-49EB388EC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278" y="5376071"/>
            <a:ext cx="893136" cy="1192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6" descr="Picture 6">
            <a:extLst>
              <a:ext uri="{FF2B5EF4-FFF2-40B4-BE49-F238E27FC236}">
                <a16:creationId xmlns:a16="http://schemas.microsoft.com/office/drawing/2014/main" id="{7E1B26EC-8145-4D07-FE14-E8360B7A8C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0249" y="5243857"/>
            <a:ext cx="2095501" cy="1162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10" descr="Picture 10">
            <a:extLst>
              <a:ext uri="{FF2B5EF4-FFF2-40B4-BE49-F238E27FC236}">
                <a16:creationId xmlns:a16="http://schemas.microsoft.com/office/drawing/2014/main" id="{7443AF77-6A01-0D38-45DA-5360CDFCA6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3648" y="5299323"/>
            <a:ext cx="890589" cy="11161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49466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BF2E4-F928-A08D-B49A-C483C685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Research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B4F1C-80D1-C01E-D1CA-944B44196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sz="3000" dirty="0">
                <a:effectLst/>
                <a:ea typeface="Times New Roman" panose="02020603050405020304" pitchFamily="18" charset="0"/>
              </a:rPr>
              <a:t>What is the respective effect of </a:t>
            </a:r>
          </a:p>
          <a:p>
            <a:pPr marL="514350" indent="-514350">
              <a:lnSpc>
                <a:spcPct val="100000"/>
              </a:lnSpc>
              <a:buAutoNum type="alphaLcParenBoth"/>
            </a:pPr>
            <a:r>
              <a:rPr lang="en-GB" sz="3000" i="1" dirty="0">
                <a:effectLst/>
                <a:ea typeface="Times New Roman" panose="02020603050405020304" pitchFamily="18" charset="0"/>
              </a:rPr>
              <a:t>prior experience</a:t>
            </a:r>
          </a:p>
          <a:p>
            <a:pPr marL="514350" indent="-514350">
              <a:lnSpc>
                <a:spcPct val="100000"/>
              </a:lnSpc>
              <a:buAutoNum type="alphaLcParenBoth"/>
            </a:pPr>
            <a:r>
              <a:rPr lang="en-GB" sz="3000" i="1" dirty="0">
                <a:effectLst/>
                <a:ea typeface="Times New Roman" panose="02020603050405020304" pitchFamily="18" charset="0"/>
              </a:rPr>
              <a:t>gender</a:t>
            </a:r>
          </a:p>
          <a:p>
            <a:pPr marL="514350" indent="-514350">
              <a:lnSpc>
                <a:spcPct val="100000"/>
              </a:lnSpc>
              <a:buAutoNum type="alphaLcParenBoth"/>
            </a:pPr>
            <a:r>
              <a:rPr lang="en-GB" sz="3000" i="1" dirty="0">
                <a:effectLst/>
                <a:ea typeface="Times New Roman" panose="02020603050405020304" pitchFamily="18" charset="0"/>
              </a:rPr>
              <a:t>age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3000" dirty="0">
                <a:effectLst/>
                <a:ea typeface="Times New Roman" panose="02020603050405020304" pitchFamily="18" charset="0"/>
              </a:rPr>
              <a:t>on the perceived </a:t>
            </a:r>
            <a:r>
              <a:rPr lang="en-GB" sz="30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trust</a:t>
            </a:r>
            <a:r>
              <a:rPr lang="en-GB" sz="3000" dirty="0">
                <a:effectLst/>
                <a:ea typeface="Times New Roman" panose="02020603050405020304" pitchFamily="18" charset="0"/>
              </a:rPr>
              <a:t> and interaction qualities of the chatbots characterised by humanlikeness and conversational performance?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1472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F94B4-2DCC-813B-C62B-DB17D3BED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23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Prior Experience on Trust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96B01-7E0E-3385-678D-6EE4681BD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793"/>
            <a:ext cx="10753725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Impressions formed in </a:t>
            </a:r>
            <a:r>
              <a:rPr lang="en-GB" dirty="0">
                <a:solidFill>
                  <a:srgbClr val="C00000"/>
                </a:solidFill>
              </a:rPr>
              <a:t>previous interactions </a:t>
            </a:r>
            <a:r>
              <a:rPr lang="en-GB" dirty="0"/>
              <a:t>with humans/ products/ services can shape people’s attitudes and behaviours in subsequent encounters with entities having some </a:t>
            </a:r>
            <a:r>
              <a:rPr lang="en-GB" dirty="0">
                <a:solidFill>
                  <a:srgbClr val="C00000"/>
                </a:solidFill>
              </a:rPr>
              <a:t>similar traits:  </a:t>
            </a:r>
            <a:r>
              <a:rPr lang="en-GB" b="1" dirty="0"/>
              <a:t>Cognitive Bias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5440833-C1D7-0E1A-F374-AA68D14991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0206825"/>
              </p:ext>
            </p:extLst>
          </p:nvPr>
        </p:nvGraphicFramePr>
        <p:xfrm>
          <a:off x="1657350" y="3152775"/>
          <a:ext cx="443865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621B2C-8D84-44E6-6F01-1E03B4754B05}"/>
              </a:ext>
            </a:extLst>
          </p:cNvPr>
          <p:cNvSpPr/>
          <p:nvPr/>
        </p:nvSpPr>
        <p:spPr>
          <a:xfrm>
            <a:off x="6915150" y="3429000"/>
            <a:ext cx="3533776" cy="9810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/>
              <a:t>Beauty and Usability in HCI</a:t>
            </a:r>
          </a:p>
          <a:p>
            <a:pPr algn="ctr"/>
            <a:r>
              <a:rPr lang="en-GB" b="1" dirty="0"/>
              <a:t>Marc Hassenzahl  (2004)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0D4E040-B77C-75FE-A6FE-90B014FF56DF}"/>
              </a:ext>
            </a:extLst>
          </p:cNvPr>
          <p:cNvSpPr/>
          <p:nvPr/>
        </p:nvSpPr>
        <p:spPr>
          <a:xfrm>
            <a:off x="7000874" y="5048250"/>
            <a:ext cx="3533776" cy="98107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/>
              <a:t>Marketing research </a:t>
            </a:r>
          </a:p>
          <a:p>
            <a:pPr algn="ctr"/>
            <a:r>
              <a:rPr lang="en-GB" b="1" dirty="0"/>
              <a:t>Marie-Sophie </a:t>
            </a:r>
            <a:r>
              <a:rPr lang="en-GB" b="1" dirty="0" err="1"/>
              <a:t>Schönitz</a:t>
            </a:r>
            <a:r>
              <a:rPr lang="en-GB" b="1" dirty="0"/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val="3307157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836F2-69C6-EF95-E7A1-4D4AFF6F6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</p:spPr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Gender Effect on Trust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DFD83-94F6-5B0E-4CEB-DB2CCD912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15" y="1330473"/>
            <a:ext cx="7686675" cy="481796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Men tend to trust interaction objects (human, non-human) </a:t>
            </a:r>
            <a:r>
              <a:rPr lang="en-GB" i="1" dirty="0">
                <a:solidFill>
                  <a:srgbClr val="C00000"/>
                </a:solidFill>
              </a:rPr>
              <a:t>more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/>
              <a:t>than women </a:t>
            </a:r>
            <a:r>
              <a:rPr lang="en-GB" sz="1800" dirty="0"/>
              <a:t>(Buchan et al., 2008; Wu et al., 2020)</a:t>
            </a:r>
          </a:p>
          <a:p>
            <a:r>
              <a:rPr lang="en-GB" dirty="0"/>
              <a:t>Women more sensitive to </a:t>
            </a:r>
            <a:r>
              <a:rPr lang="en-GB" i="1" dirty="0">
                <a:solidFill>
                  <a:srgbClr val="C00000"/>
                </a:solidFill>
              </a:rPr>
              <a:t>social risk </a:t>
            </a:r>
            <a:r>
              <a:rPr lang="en-GB" dirty="0"/>
              <a:t>while trusting </a:t>
            </a:r>
            <a:r>
              <a:rPr lang="en-GB" sz="1800" dirty="0"/>
              <a:t>(Wu et al., 2020)</a:t>
            </a:r>
          </a:p>
          <a:p>
            <a:r>
              <a:rPr lang="en-GB" dirty="0"/>
              <a:t>Gender differences in </a:t>
            </a:r>
            <a:r>
              <a:rPr lang="en-GB" i="1" dirty="0">
                <a:solidFill>
                  <a:srgbClr val="C00000"/>
                </a:solidFill>
              </a:rPr>
              <a:t>predisposition</a:t>
            </a:r>
            <a:r>
              <a:rPr lang="en-GB" dirty="0"/>
              <a:t> to trust  </a:t>
            </a:r>
            <a:r>
              <a:rPr lang="en-GB" sz="1800" dirty="0"/>
              <a:t>(Rachid, 2020) </a:t>
            </a:r>
            <a:r>
              <a:rPr lang="en-GB" dirty="0"/>
              <a:t>and </a:t>
            </a:r>
            <a:r>
              <a:rPr lang="en-GB" i="1" dirty="0">
                <a:solidFill>
                  <a:srgbClr val="C00000"/>
                </a:solidFill>
              </a:rPr>
              <a:t>trust dynamics </a:t>
            </a:r>
            <a:r>
              <a:rPr lang="en-GB" sz="1900" dirty="0"/>
              <a:t>(</a:t>
            </a:r>
            <a:r>
              <a:rPr lang="en-GB" sz="1900" dirty="0" err="1"/>
              <a:t>Haselhuhn</a:t>
            </a:r>
            <a:r>
              <a:rPr lang="en-GB" sz="1900" dirty="0"/>
              <a:t> et al 2015)</a:t>
            </a:r>
          </a:p>
          <a:p>
            <a:pPr lvl="1"/>
            <a:r>
              <a:rPr lang="en-GB" sz="2000" dirty="0">
                <a:effectLst/>
                <a:ea typeface="Times New Roman" panose="02020603050405020304" pitchFamily="18" charset="0"/>
              </a:rPr>
              <a:t>following a trust violation, women less likely to lose trust and more likely to restore trust in a transgressor than men</a:t>
            </a:r>
            <a:endParaRPr lang="en-GB" sz="2000" dirty="0"/>
          </a:p>
          <a:p>
            <a:r>
              <a:rPr lang="en-GB" dirty="0"/>
              <a:t>Gender of chatbot avatars</a:t>
            </a:r>
            <a:endParaRPr lang="en-GB" sz="1900" dirty="0"/>
          </a:p>
          <a:p>
            <a:pPr lvl="1"/>
            <a:r>
              <a:rPr lang="en-GB" dirty="0"/>
              <a:t>female avatar more likely forgiven for error </a:t>
            </a:r>
            <a:r>
              <a:rPr lang="en-GB" sz="1900" dirty="0"/>
              <a:t>(</a:t>
            </a:r>
            <a:r>
              <a:rPr lang="en-GB" sz="1900" dirty="0" err="1"/>
              <a:t>Toader</a:t>
            </a:r>
            <a:r>
              <a:rPr lang="en-GB" sz="1900" dirty="0"/>
              <a:t> et al 2019</a:t>
            </a:r>
          </a:p>
          <a:p>
            <a:pPr lvl="1"/>
            <a:r>
              <a:rPr lang="en-GB" dirty="0"/>
              <a:t>online shopping: no gender effect </a:t>
            </a:r>
            <a:r>
              <a:rPr lang="en-GB" sz="1900" dirty="0"/>
              <a:t>(</a:t>
            </a:r>
            <a:r>
              <a:rPr lang="en-GB" sz="1900" dirty="0" err="1"/>
              <a:t>Kasilingam</a:t>
            </a:r>
            <a:r>
              <a:rPr lang="en-GB" sz="1900" dirty="0"/>
              <a:t> 2020)</a:t>
            </a:r>
          </a:p>
          <a:p>
            <a:pPr lvl="1"/>
            <a:r>
              <a:rPr lang="en-GB" dirty="0"/>
              <a:t>Student support chatbot: no gender effect </a:t>
            </a:r>
            <a:r>
              <a:rPr lang="en-GB" sz="1900" dirty="0"/>
              <a:t>(</a:t>
            </a:r>
            <a:r>
              <a:rPr lang="en-GB" sz="1900" dirty="0" err="1"/>
              <a:t>Pesonen</a:t>
            </a:r>
            <a:r>
              <a:rPr lang="en-GB" sz="1900" dirty="0"/>
              <a:t> 2021)</a:t>
            </a:r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3074" name="Picture 2" descr="The Neurobiology of Trust - Scientific American">
            <a:extLst>
              <a:ext uri="{FF2B5EF4-FFF2-40B4-BE49-F238E27FC236}">
                <a16:creationId xmlns:a16="http://schemas.microsoft.com/office/drawing/2014/main" id="{D44ED86F-08EE-82AF-5EE0-020E20BD3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602059"/>
            <a:ext cx="2447131" cy="2447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EEFF85-F3CF-7881-E21B-C4A77C492B41}"/>
              </a:ext>
            </a:extLst>
          </p:cNvPr>
          <p:cNvSpPr txBox="1"/>
          <p:nvPr/>
        </p:nvSpPr>
        <p:spPr>
          <a:xfrm>
            <a:off x="9258300" y="3163490"/>
            <a:ext cx="260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The Neurobiology of Trust. Scientific American (2008)</a:t>
            </a:r>
          </a:p>
        </p:txBody>
      </p:sp>
      <p:pic>
        <p:nvPicPr>
          <p:cNvPr id="3078" name="Picture 6" descr="New Brain Study Illustrates Gender Differences | Cultural Detective Blog">
            <a:extLst>
              <a:ext uri="{FF2B5EF4-FFF2-40B4-BE49-F238E27FC236}">
                <a16:creationId xmlns:a16="http://schemas.microsoft.com/office/drawing/2014/main" id="{6067AA74-190F-09A7-096F-9AC72C8EE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3739455"/>
            <a:ext cx="2447131" cy="2215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44D63B-1476-D936-CE21-89AB781B748D}"/>
              </a:ext>
            </a:extLst>
          </p:cNvPr>
          <p:cNvSpPr txBox="1"/>
          <p:nvPr/>
        </p:nvSpPr>
        <p:spPr>
          <a:xfrm>
            <a:off x="8957865" y="6069467"/>
            <a:ext cx="3048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https://blog.culturaldetective.com/2013/12/17/new-brain-study-illustrates-gender-differences/</a:t>
            </a:r>
          </a:p>
        </p:txBody>
      </p:sp>
    </p:spTree>
    <p:extLst>
      <p:ext uri="{BB962C8B-B14F-4D97-AF65-F5344CB8AC3E}">
        <p14:creationId xmlns:p14="http://schemas.microsoft.com/office/powerpoint/2010/main" val="1913668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D44BD-BC3A-A21B-A32A-32BA0D485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143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Age Effect on Trust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4823C1D-4A51-A373-4002-6143044629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11354" y="1676082"/>
            <a:ext cx="5184646" cy="45346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 dirty="0"/>
              <a:t>Chatbot usefulness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 dirty="0"/>
              <a:t>Chatbot enjoyment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 dirty="0"/>
              <a:t>Use chatbot to avoid human contact</a:t>
            </a:r>
          </a:p>
        </p:txBody>
      </p:sp>
      <p:pic>
        <p:nvPicPr>
          <p:cNvPr id="7" name="Graphic 6" descr="Old man wearing jacket">
            <a:extLst>
              <a:ext uri="{FF2B5EF4-FFF2-40B4-BE49-F238E27FC236}">
                <a16:creationId xmlns:a16="http://schemas.microsoft.com/office/drawing/2014/main" id="{87AA40DA-ABBB-458D-1786-A542F15D5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9020" y="3214526"/>
            <a:ext cx="1006469" cy="3133475"/>
          </a:xfrm>
          <a:prstGeom prst="rect">
            <a:avLst/>
          </a:prstGeom>
        </p:spPr>
      </p:pic>
      <p:pic>
        <p:nvPicPr>
          <p:cNvPr id="9" name="Graphic 8" descr="Man in a polo shirt">
            <a:extLst>
              <a:ext uri="{FF2B5EF4-FFF2-40B4-BE49-F238E27FC236}">
                <a16:creationId xmlns:a16="http://schemas.microsoft.com/office/drawing/2014/main" id="{DD333199-2433-3A6C-9F3F-2456C87FD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511" y="3267550"/>
            <a:ext cx="937951" cy="2943225"/>
          </a:xfrm>
          <a:prstGeom prst="rect">
            <a:avLst/>
          </a:prstGeom>
        </p:spPr>
      </p:pic>
      <p:pic>
        <p:nvPicPr>
          <p:cNvPr id="11" name="Graphic 10" descr="Woman in black skirt">
            <a:extLst>
              <a:ext uri="{FF2B5EF4-FFF2-40B4-BE49-F238E27FC236}">
                <a16:creationId xmlns:a16="http://schemas.microsoft.com/office/drawing/2014/main" id="{1EA56E9E-8364-A7AE-02FE-5FD079357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77351" y="3214526"/>
            <a:ext cx="1358134" cy="3049271"/>
          </a:xfrm>
          <a:prstGeom prst="rect">
            <a:avLst/>
          </a:prstGeom>
        </p:spPr>
      </p:pic>
      <p:pic>
        <p:nvPicPr>
          <p:cNvPr id="5" name="Content Placeholder 4" descr="Old woman with white hair">
            <a:extLst>
              <a:ext uri="{FF2B5EF4-FFF2-40B4-BE49-F238E27FC236}">
                <a16:creationId xmlns:a16="http://schemas.microsoft.com/office/drawing/2014/main" id="{3E784D91-051C-85D6-D5B3-D536232DDB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39120" y="3210375"/>
            <a:ext cx="954118" cy="3141776"/>
          </a:xfrm>
        </p:spPr>
      </p:pic>
      <p:sp>
        <p:nvSpPr>
          <p:cNvPr id="26" name="Content Placeholder 20">
            <a:extLst>
              <a:ext uri="{FF2B5EF4-FFF2-40B4-BE49-F238E27FC236}">
                <a16:creationId xmlns:a16="http://schemas.microsoft.com/office/drawing/2014/main" id="{2CA7DB92-F326-E7B7-DBC0-9769C0D3376A}"/>
              </a:ext>
            </a:extLst>
          </p:cNvPr>
          <p:cNvSpPr txBox="1">
            <a:spLocks/>
          </p:cNvSpPr>
          <p:nvPr/>
        </p:nvSpPr>
        <p:spPr>
          <a:xfrm>
            <a:off x="6464428" y="1676082"/>
            <a:ext cx="4889372" cy="4534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 dirty="0"/>
              <a:t>Effort invested in using chatbot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 dirty="0"/>
              <a:t>Appreciate chatbot with human touch </a:t>
            </a:r>
            <a:r>
              <a:rPr lang="en-GB" sz="1800" dirty="0"/>
              <a:t>(</a:t>
            </a:r>
            <a:r>
              <a:rPr lang="en-GB" sz="1800" dirty="0" err="1"/>
              <a:t>Goot</a:t>
            </a:r>
            <a:r>
              <a:rPr lang="en-GB" sz="1800" dirty="0"/>
              <a:t> &amp; Pilgrim 2019)</a:t>
            </a:r>
          </a:p>
        </p:txBody>
      </p:sp>
    </p:spTree>
    <p:extLst>
      <p:ext uri="{BB962C8B-B14F-4D97-AF65-F5344CB8AC3E}">
        <p14:creationId xmlns:p14="http://schemas.microsoft.com/office/powerpoint/2010/main" val="2259587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C29DAE7-D480-427E-3EEE-BBD90F41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Method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C7C0AA-DD73-4080-6305-B08D6CBA7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49" y="1690688"/>
            <a:ext cx="10515600" cy="849312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Between-subject experimental studies with six conditions</a:t>
            </a:r>
          </a:p>
          <a:p>
            <a:r>
              <a:rPr lang="en-GB" dirty="0"/>
              <a:t>A set of measures on trust and demographic variables</a:t>
            </a: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560B5F38-3212-136F-05CC-53669B3463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7477365"/>
              </p:ext>
            </p:extLst>
          </p:nvPr>
        </p:nvGraphicFramePr>
        <p:xfrm>
          <a:off x="819150" y="2790351"/>
          <a:ext cx="10629898" cy="1562246"/>
        </p:xfrm>
        <a:graphic>
          <a:graphicData uri="http://schemas.openxmlformats.org/drawingml/2006/table">
            <a:tbl>
              <a:tblPr firstRow="1" bandRow="1"/>
              <a:tblGrid>
                <a:gridCol w="2657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6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051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480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endParaRPr sz="2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chemeClr val="tx1"/>
                          </a:solidFill>
                        </a:rPr>
                        <a:t>No Breakdown 
(n=77)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chemeClr val="tx1"/>
                          </a:solidFill>
                        </a:rPr>
                        <a:t>Breakdown with Repair (n=85)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chemeClr val="tx1"/>
                          </a:solidFill>
                        </a:rPr>
                        <a:t>Breakdown without Repair  
(n =89)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804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000" b="1" dirty="0"/>
                        <a:t>Humanlike (n=121)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/>
                        <a:t>Group 1 (n =39)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/>
                        <a:t>Group 2 (n =40)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/>
                        <a:t>Group 3 (n =42)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96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000" b="1" dirty="0"/>
                        <a:t>Non-humanlike (n=130)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/>
                        <a:t>Group 4 (n =38)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/>
                        <a:t>Group 5 (n =45)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/>
                        <a:t>Group 6 (n =47)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305978F9-571D-DB7F-82DA-A3FE74D4A8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9995589"/>
              </p:ext>
            </p:extLst>
          </p:nvPr>
        </p:nvGraphicFramePr>
        <p:xfrm>
          <a:off x="819150" y="4578497"/>
          <a:ext cx="10591799" cy="1510337"/>
        </p:xfrm>
        <a:graphic>
          <a:graphicData uri="http://schemas.openxmlformats.org/drawingml/2006/table">
            <a:tbl>
              <a:tblPr firstRow="1" firstCol="1" bandRow="1"/>
              <a:tblGrid>
                <a:gridCol w="2179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1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0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3922">
                <a:tc>
                  <a:txBody>
                    <a:bodyPr/>
                    <a:lstStyle/>
                    <a:p>
                      <a:pPr indent="144145" algn="just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Variable (nr. items)</a:t>
                      </a:r>
                    </a:p>
                  </a:txBody>
                  <a:tcPr marL="0" marR="0" marT="0" marB="0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just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Example item (7-point Likert scale)</a:t>
                      </a:r>
                    </a:p>
                  </a:txBody>
                  <a:tcPr marL="0" marR="0" marT="0" marB="0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just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Source</a:t>
                      </a:r>
                    </a:p>
                  </a:txBody>
                  <a:tcPr marL="0" marR="0" marT="0" marB="0" horzOverflow="overflow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708">
                <a:tc>
                  <a:txBody>
                    <a:bodyPr/>
                    <a:lstStyle/>
                    <a:p>
                      <a:pPr indent="144145" algn="l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Trust General (3)</a:t>
                      </a:r>
                    </a:p>
                  </a:txBody>
                  <a:tcPr marL="0" marR="0" marT="0" marB="0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l" defTabSz="914400">
                        <a:defRPr sz="1800"/>
                      </a:pPr>
                      <a:r>
                        <a:rPr sz="1600" dirty="0"/>
                        <a:t>When in need of customer service, I feel I can depend on the chatbot</a:t>
                      </a:r>
                    </a:p>
                  </a:txBody>
                  <a:tcPr marL="0" marR="0" marT="0" marB="0" horzOverflow="overflow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just" defTabSz="914400">
                        <a:defRPr sz="1800"/>
                      </a:pPr>
                      <a:r>
                        <a:rPr sz="1400">
                          <a:latin typeface="Calibri (Body)"/>
                          <a:ea typeface="Calibri (Body)"/>
                          <a:cs typeface="Calibri (Body)"/>
                          <a:sym typeface="Calibri (Body)"/>
                        </a:rPr>
                        <a:t>Lankton et al. (2015)</a:t>
                      </a:r>
                    </a:p>
                  </a:txBody>
                  <a:tcPr marL="0" marR="0" marT="0" marB="0" horzOverflow="overflow"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125">
                <a:tc>
                  <a:txBody>
                    <a:bodyPr/>
                    <a:lstStyle/>
                    <a:p>
                      <a:pPr indent="144145" algn="l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</a:rPr>
                        <a:t>Task-specific Trust (3)
TT1, TT2, TT3</a:t>
                      </a:r>
                    </a:p>
                  </a:txBody>
                  <a:tcPr marL="0" marR="0" marT="0" marB="0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l" defTabSz="914400">
                        <a:defRPr sz="1800"/>
                      </a:pPr>
                      <a:r>
                        <a:rPr sz="1600" dirty="0"/>
                        <a:t>Considering the chatbot's answer on [Task 1/2/3], I feel I can depend on it.
I can rely on the support provided by the chatbot on [Task 1/2/3].
I feel I can count on the chatbot for questions on [Task 1/2/3]</a:t>
                      </a:r>
                    </a:p>
                  </a:txBody>
                  <a:tcPr marL="0" marR="0" marT="0" marB="0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just" defTabSz="914400">
                        <a:defRPr sz="1800"/>
                      </a:pPr>
                      <a:r>
                        <a:rPr sz="1400"/>
                        <a:t>Home-grown</a:t>
                      </a:r>
                    </a:p>
                  </a:txBody>
                  <a:tcPr marL="0" marR="0" marT="0" marB="0" horzOverflow="overflow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657">
                <a:tc>
                  <a:txBody>
                    <a:bodyPr/>
                    <a:lstStyle/>
                    <a:p>
                      <a:pPr indent="144145" algn="l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Demographic</a:t>
                      </a:r>
                    </a:p>
                  </a:txBody>
                  <a:tcPr marL="0" marR="0" marT="0" marB="0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l" defTabSz="914400">
                        <a:defRPr sz="1800"/>
                      </a:pPr>
                      <a:r>
                        <a:rPr sz="1600" dirty="0"/>
                        <a:t>Gender;  Age; Country of residence; Education</a:t>
                      </a:r>
                    </a:p>
                  </a:txBody>
                  <a:tcPr marL="0" marR="0" marT="0" marB="0" horzOverflow="overflow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l" defTabSz="914400">
                        <a:defRPr sz="1800"/>
                      </a:pPr>
                      <a:r>
                        <a:rPr sz="1400" dirty="0"/>
                        <a:t>Home-grown</a:t>
                      </a:r>
                    </a:p>
                  </a:txBody>
                  <a:tcPr marL="0" marR="0" marT="0" marB="0" horzOverflow="overflow"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B95895-22F9-8322-7A80-569A6A5230C6}"/>
              </a:ext>
            </a:extLst>
          </p:cNvPr>
          <p:cNvSpPr/>
          <p:nvPr/>
        </p:nvSpPr>
        <p:spPr>
          <a:xfrm>
            <a:off x="2847975" y="5772150"/>
            <a:ext cx="8715375" cy="40957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665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3C0E9-A220-8088-E479-7AED8E527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41800" cy="1325563"/>
          </a:xfrm>
        </p:spPr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Demographic variables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AA4651-7287-8455-1A58-0A6E38628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8349"/>
            <a:ext cx="4241800" cy="4138613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Prior Use Preference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GB" dirty="0"/>
              <a:t>when choices available, chatbot is preferred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endParaRPr lang="en-GB" dirty="0"/>
          </a:p>
          <a:p>
            <a:r>
              <a:rPr lang="en-GB" dirty="0"/>
              <a:t>Prior Chatbot Satisfaction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GB" dirty="0"/>
              <a:t>perceived efficiency, effectiveness and pleasure of using the chatbot for the service</a:t>
            </a:r>
          </a:p>
          <a:p>
            <a:pPr lvl="1">
              <a:buFontTx/>
              <a:buChar char="-"/>
            </a:pPr>
            <a:endParaRPr lang="en-GB" dirty="0"/>
          </a:p>
          <a:p>
            <a:pPr marL="0" indent="0">
              <a:buNone/>
            </a:pPr>
            <a:r>
              <a:rPr lang="en-GB" sz="2400" dirty="0"/>
              <a:t>7-point Likert Scale </a:t>
            </a:r>
          </a:p>
          <a:p>
            <a:pPr marL="0" indent="0">
              <a:buNone/>
            </a:pPr>
            <a:r>
              <a:rPr lang="en-GB" sz="2000" dirty="0"/>
              <a:t>(1: Strongly Disagreed, </a:t>
            </a:r>
          </a:p>
          <a:p>
            <a:pPr marL="0" indent="0">
              <a:buNone/>
            </a:pPr>
            <a:r>
              <a:rPr lang="en-GB" sz="2000" dirty="0"/>
              <a:t>  7 Strongly Agreed)</a:t>
            </a:r>
          </a:p>
          <a:p>
            <a:pPr lvl="1">
              <a:buFontTx/>
              <a:buChar char="-"/>
            </a:pPr>
            <a:endParaRPr lang="en-GB" dirty="0"/>
          </a:p>
          <a:p>
            <a:pPr lvl="1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05FA850-7C5C-C764-8CD8-F2821E24C9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07609"/>
              </p:ext>
            </p:extLst>
          </p:nvPr>
        </p:nvGraphicFramePr>
        <p:xfrm>
          <a:off x="5362575" y="253951"/>
          <a:ext cx="6514116" cy="6454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5894">
                  <a:extLst>
                    <a:ext uri="{9D8B030D-6E8A-4147-A177-3AD203B41FA5}">
                      <a16:colId xmlns:a16="http://schemas.microsoft.com/office/drawing/2014/main" val="2832986007"/>
                    </a:ext>
                  </a:extLst>
                </a:gridCol>
                <a:gridCol w="4288222">
                  <a:extLst>
                    <a:ext uri="{9D8B030D-6E8A-4147-A177-3AD203B41FA5}">
                      <a16:colId xmlns:a16="http://schemas.microsoft.com/office/drawing/2014/main" val="3070314600"/>
                    </a:ext>
                  </a:extLst>
                </a:gridCol>
              </a:tblGrid>
              <a:tr h="4675401">
                <a:tc>
                  <a:txBody>
                    <a:bodyPr/>
                    <a:lstStyle/>
                    <a:p>
                      <a:pPr indent="144145" algn="l" hangingPunct="0">
                        <a:lnSpc>
                          <a:spcPct val="100000"/>
                        </a:lnSpc>
                      </a:pPr>
                      <a:r>
                        <a:rPr lang="en-GB" sz="1800" dirty="0">
                          <a:effectLst/>
                        </a:rPr>
                        <a:t>Prior Chatbot Experience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l" hangingPunct="0">
                        <a:lnSpc>
                          <a:spcPct val="100000"/>
                        </a:lnSpc>
                      </a:pPr>
                      <a:r>
                        <a:rPr lang="en-GB" sz="1800" dirty="0">
                          <a:effectLst/>
                        </a:rPr>
                        <a:t>Prior Use Preference (PF)</a:t>
                      </a:r>
                    </a:p>
                    <a:p>
                      <a:pPr indent="144145" algn="l" hangingPunct="0">
                        <a:lnSpc>
                          <a:spcPct val="100000"/>
                        </a:lnSpc>
                      </a:pPr>
                      <a:r>
                        <a:rPr lang="en-GB" sz="1400" b="0" dirty="0">
                          <a:effectLst/>
                        </a:rPr>
                        <a:t>PF1: I frequently use chatbots for customer service</a:t>
                      </a:r>
                    </a:p>
                    <a:p>
                      <a:pPr indent="144145" algn="l" hangingPunct="0">
                        <a:lnSpc>
                          <a:spcPct val="100000"/>
                        </a:lnSpc>
                      </a:pPr>
                      <a:r>
                        <a:rPr lang="en-GB" sz="1400" b="0" dirty="0">
                          <a:effectLst/>
                        </a:rPr>
                        <a:t>PF2: I use chatbots for customer service when this is provided as a service alternative</a:t>
                      </a:r>
                    </a:p>
                    <a:p>
                      <a:pPr indent="144145" algn="l" hangingPunct="0">
                        <a:lnSpc>
                          <a:spcPct val="100000"/>
                        </a:lnSpc>
                      </a:pPr>
                      <a:r>
                        <a:rPr lang="en-GB" sz="1400" b="0" dirty="0">
                          <a:effectLst/>
                        </a:rPr>
                        <a:t>PF3: I have used chatbots for customer service for a long time</a:t>
                      </a:r>
                    </a:p>
                    <a:p>
                      <a:pPr indent="144145" algn="just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lang="en-GB" sz="1800" dirty="0">
                        <a:effectLst/>
                      </a:endParaRPr>
                    </a:p>
                    <a:p>
                      <a:pPr indent="144145" algn="just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GB" sz="1800" dirty="0">
                          <a:effectLst/>
                        </a:rPr>
                        <a:t>Prior Chatbot Satisfaction (SAT) </a:t>
                      </a:r>
                    </a:p>
                    <a:p>
                      <a:pPr indent="144145" algn="l" hangingPunct="0">
                        <a:lnSpc>
                          <a:spcPct val="100000"/>
                        </a:lnSpc>
                      </a:pPr>
                      <a:r>
                        <a:rPr lang="en-GB" sz="1400" b="0" dirty="0">
                          <a:effectLst/>
                        </a:rPr>
                        <a:t>SAT1: Chatbots for customer service typically provide good help</a:t>
                      </a:r>
                    </a:p>
                    <a:p>
                      <a:pPr indent="144145" algn="l" hangingPunct="0">
                        <a:lnSpc>
                          <a:spcPct val="100000"/>
                        </a:lnSpc>
                      </a:pPr>
                      <a:r>
                        <a:rPr lang="en-GB" sz="1400" b="0" dirty="0">
                          <a:effectLst/>
                        </a:rPr>
                        <a:t>SAT2: In general, chatbots for customer service are an efficient way to get support</a:t>
                      </a:r>
                    </a:p>
                    <a:p>
                      <a:pPr indent="144145" algn="l" hangingPunct="0">
                        <a:lnSpc>
                          <a:spcPct val="100000"/>
                        </a:lnSpc>
                      </a:pPr>
                      <a:r>
                        <a:rPr lang="en-GB" sz="1400" b="0" dirty="0">
                          <a:effectLst/>
                        </a:rPr>
                        <a:t>SAT3: I usually find chatbots for customer service pleasant to use.</a:t>
                      </a:r>
                    </a:p>
                    <a:p>
                      <a:pPr indent="144145" algn="l" hangingPunct="0">
                        <a:lnSpc>
                          <a:spcPct val="100000"/>
                        </a:lnSpc>
                      </a:pPr>
                      <a:endParaRPr lang="en-GB" sz="1400" b="0" dirty="0">
                        <a:effectLst/>
                      </a:endParaRPr>
                    </a:p>
                    <a:p>
                      <a:pPr indent="144145" algn="just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GB" sz="1800" dirty="0">
                          <a:effectLst/>
                        </a:rPr>
                        <a:t>Prior Use Frequency (FQ)</a:t>
                      </a:r>
                    </a:p>
                    <a:p>
                      <a:pPr indent="144145" algn="just" hangingPunct="0">
                        <a:lnSpc>
                          <a:spcPct val="100000"/>
                        </a:lnSpc>
                      </a:pPr>
                      <a:r>
                        <a:rPr lang="en-GB" sz="1800" b="0" dirty="0">
                          <a:effectLst/>
                        </a:rPr>
                        <a:t>Five options: </a:t>
                      </a:r>
                    </a:p>
                    <a:p>
                      <a:pPr marL="800100" lvl="1" indent="-342900" algn="just" hangingPunct="0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600" b="0" dirty="0">
                          <a:effectLst/>
                        </a:rPr>
                        <a:t>More than 10 times</a:t>
                      </a:r>
                    </a:p>
                    <a:p>
                      <a:pPr marL="800100" lvl="1" indent="-342900" algn="just" hangingPunct="0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600" b="0" dirty="0">
                          <a:effectLst/>
                        </a:rPr>
                        <a:t>5-10 times</a:t>
                      </a:r>
                    </a:p>
                    <a:p>
                      <a:pPr marL="800100" lvl="1" indent="-342900" algn="just" hangingPunct="0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600" b="0" dirty="0">
                          <a:effectLst/>
                        </a:rPr>
                        <a:t>3-4 times</a:t>
                      </a:r>
                    </a:p>
                    <a:p>
                      <a:pPr marL="800100" lvl="1" indent="-342900" algn="just" hangingPunct="0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600" b="0" dirty="0">
                          <a:effectLst/>
                        </a:rPr>
                        <a:t>1-2 times </a:t>
                      </a:r>
                    </a:p>
                    <a:p>
                      <a:pPr marL="800100" lvl="1" indent="-342900" algn="just" hangingPunct="0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600" b="0" dirty="0">
                          <a:effectLst/>
                        </a:rPr>
                        <a:t>Never</a:t>
                      </a:r>
                      <a:endParaRPr lang="en-GB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603414"/>
                  </a:ext>
                </a:extLst>
              </a:tr>
              <a:tr h="995582">
                <a:tc>
                  <a:txBody>
                    <a:bodyPr/>
                    <a:lstStyle/>
                    <a:p>
                      <a:pPr indent="144145" algn="l" hangingPunct="0">
                        <a:lnSpc>
                          <a:spcPts val="1200"/>
                        </a:lnSpc>
                      </a:pPr>
                      <a:r>
                        <a:rPr lang="en-GB" sz="1800" dirty="0">
                          <a:effectLst/>
                        </a:rPr>
                        <a:t>Demographic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144145" algn="l" hangingPunct="0">
                        <a:lnSpc>
                          <a:spcPct val="100000"/>
                        </a:lnSpc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Gender (female, male, prefer not to say)</a:t>
                      </a:r>
                    </a:p>
                    <a:p>
                      <a:pPr indent="144145" algn="l" hangingPunct="0">
                        <a:lnSpc>
                          <a:spcPct val="100000"/>
                        </a:lnSpc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Age (free text)</a:t>
                      </a:r>
                    </a:p>
                    <a:p>
                      <a:pPr indent="144145" algn="l" hangingPunct="0">
                        <a:lnSpc>
                          <a:spcPct val="100000"/>
                        </a:lnSpc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Country of residence (free text)</a:t>
                      </a:r>
                    </a:p>
                    <a:p>
                      <a:pPr indent="144145" algn="l" hangingPunct="0">
                        <a:lnSpc>
                          <a:spcPct val="100000"/>
                        </a:lnSpc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Education (three options)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236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70BE8-4EC4-63B6-56EE-CEAB91FD2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Results: Prior Use Preference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A352E-CA8D-C888-7B61-5E9C2EFE9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49" y="1690688"/>
            <a:ext cx="10734676" cy="82232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effectLst/>
                <a:ea typeface="Times New Roman" panose="02020603050405020304" pitchFamily="18" charset="0"/>
              </a:rPr>
              <a:t>3*2*3 ANOVAs ([</a:t>
            </a:r>
            <a:r>
              <a:rPr lang="en-GB" sz="2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Prior variables</a:t>
            </a:r>
            <a:r>
              <a:rPr lang="en-GB" sz="2400" b="1" dirty="0">
                <a:effectLst/>
                <a:ea typeface="Times New Roman" panose="02020603050405020304" pitchFamily="18" charset="0"/>
              </a:rPr>
              <a:t>]*Humanlikeness*Conversational Performance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)</a:t>
            </a: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AB0025-F243-E3F3-7180-17D79B003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7586" y="2957512"/>
            <a:ext cx="12228110" cy="220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A37523-F463-F235-49D8-C1C002B5D519}"/>
              </a:ext>
            </a:extLst>
          </p:cNvPr>
          <p:cNvSpPr txBox="1"/>
          <p:nvPr/>
        </p:nvSpPr>
        <p:spPr>
          <a:xfrm>
            <a:off x="2351287" y="4930775"/>
            <a:ext cx="703083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dirty="0">
                <a:solidFill>
                  <a:srgbClr val="C00000"/>
                </a:solidFill>
                <a:ea typeface="Times New Roman" panose="02020603050405020304" pitchFamily="18" charset="0"/>
              </a:rPr>
              <a:t>General</a:t>
            </a:r>
            <a:r>
              <a:rPr lang="en-GB" sz="26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Trust:  </a:t>
            </a:r>
            <a:r>
              <a:rPr lang="en-GB" sz="2600" i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F</a:t>
            </a:r>
            <a:r>
              <a:rPr lang="en-GB" sz="2600" baseline="-250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(2,233)</a:t>
            </a:r>
            <a:r>
              <a:rPr lang="en-GB" sz="26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= 21.920, </a:t>
            </a:r>
            <a:r>
              <a:rPr lang="en-GB" sz="2600" b="1" i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p </a:t>
            </a:r>
            <a:r>
              <a:rPr lang="en-GB" sz="26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&lt;.001</a:t>
            </a:r>
            <a:r>
              <a:rPr lang="en-GB" sz="26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GB" sz="2600" i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ƞ</a:t>
            </a:r>
            <a:r>
              <a:rPr lang="en-GB" sz="2600" i="1" baseline="300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2</a:t>
            </a:r>
            <a:r>
              <a:rPr lang="en-GB" sz="26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=.158</a:t>
            </a:r>
          </a:p>
          <a:p>
            <a:pPr algn="ctr"/>
            <a:r>
              <a:rPr lang="en-GB" sz="2600" b="1" i="1" dirty="0">
                <a:solidFill>
                  <a:srgbClr val="C00000"/>
                </a:solidFill>
                <a:ea typeface="Times New Roman" panose="02020603050405020304" pitchFamily="18" charset="0"/>
              </a:rPr>
              <a:t>Significant</a:t>
            </a:r>
            <a:r>
              <a:rPr lang="en-GB" sz="26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GB" sz="2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550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0ACB2-469A-E1FB-52AF-6CC3143D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573" y="331220"/>
            <a:ext cx="11027316" cy="892175"/>
          </a:xfrm>
        </p:spPr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Durham University, UK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11E56-06DD-984E-997F-71D37363F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561" y="1374205"/>
            <a:ext cx="3507217" cy="29813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i="1" dirty="0"/>
              <a:t>University</a:t>
            </a:r>
          </a:p>
          <a:p>
            <a:r>
              <a:rPr lang="en-GB" sz="2400" dirty="0"/>
              <a:t>Top 10 in the UK</a:t>
            </a:r>
          </a:p>
          <a:p>
            <a:r>
              <a:rPr lang="en-GB" sz="2400" dirty="0"/>
              <a:t>Top 100 worldwide</a:t>
            </a:r>
          </a:p>
          <a:p>
            <a:pPr marL="0" indent="0">
              <a:buNone/>
            </a:pPr>
            <a:r>
              <a:rPr lang="en-GB" i="1" dirty="0"/>
              <a:t>Department</a:t>
            </a:r>
          </a:p>
          <a:p>
            <a:r>
              <a:rPr lang="en-GB" sz="2400" dirty="0"/>
              <a:t>5 research groups</a:t>
            </a:r>
          </a:p>
          <a:p>
            <a:r>
              <a:rPr lang="en-GB" sz="2400" dirty="0"/>
              <a:t>AI and Human Systems (AIHS)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CE9302-67F9-B4AE-12B9-3169B0DC4FF0}"/>
              </a:ext>
            </a:extLst>
          </p:cNvPr>
          <p:cNvGrpSpPr/>
          <p:nvPr/>
        </p:nvGrpSpPr>
        <p:grpSpPr>
          <a:xfrm>
            <a:off x="7974241" y="1534481"/>
            <a:ext cx="4022980" cy="5098568"/>
            <a:chOff x="-75150" y="-57150"/>
            <a:chExt cx="2952750" cy="37147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C57B78-17A7-6461-D776-8DBD52905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5150" y="-57150"/>
              <a:ext cx="2952750" cy="37147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DC3C42-EFBE-5CBF-F413-98D74349610C}"/>
                </a:ext>
              </a:extLst>
            </p:cNvPr>
            <p:cNvSpPr/>
            <p:nvPr/>
          </p:nvSpPr>
          <p:spPr>
            <a:xfrm>
              <a:off x="1714500" y="1907310"/>
              <a:ext cx="749300" cy="181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6F69679-F594-7D66-CF67-58116259F3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049" y="4657150"/>
            <a:ext cx="4986934" cy="1660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9CC336-4721-C8D1-7AF7-633B42683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140" y="1610100"/>
            <a:ext cx="3407278" cy="211767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9EA368-C464-E2C1-2553-321EE2AFB39D}"/>
              </a:ext>
            </a:extLst>
          </p:cNvPr>
          <p:cNvSpPr txBox="1"/>
          <p:nvPr/>
        </p:nvSpPr>
        <p:spPr>
          <a:xfrm>
            <a:off x="4265779" y="3781497"/>
            <a:ext cx="374690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4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b="1" dirty="0">
                <a:solidFill>
                  <a:srgbClr val="660066"/>
                </a:solidFill>
              </a:rPr>
              <a:t>Department of Computer Science</a:t>
            </a:r>
            <a:endParaRPr kumimoji="0" lang="en-GB" sz="3000" b="1" i="0" u="none" strike="noStrike" cap="none" spc="0" normalizeH="0" baseline="0" dirty="0">
              <a:ln>
                <a:noFill/>
              </a:ln>
              <a:solidFill>
                <a:srgbClr val="660066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D0A70-E285-CD4C-2527-ED1B09F7DB47}"/>
              </a:ext>
            </a:extLst>
          </p:cNvPr>
          <p:cNvSpPr txBox="1"/>
          <p:nvPr/>
        </p:nvSpPr>
        <p:spPr>
          <a:xfrm>
            <a:off x="2863975" y="6326177"/>
            <a:ext cx="527219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4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b="1" dirty="0">
                <a:solidFill>
                  <a:srgbClr val="660066"/>
                </a:solidFill>
              </a:rPr>
              <a:t>Historic city:  Durham Cathedral and Castle  </a:t>
            </a:r>
            <a:endParaRPr kumimoji="0" lang="en-GB" sz="3000" b="1" i="0" u="none" strike="noStrike" cap="none" spc="0" normalizeH="0" baseline="0" dirty="0">
              <a:ln>
                <a:noFill/>
              </a:ln>
              <a:solidFill>
                <a:srgbClr val="660066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5315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70BE8-4EC4-63B6-56EE-CEAB91FD2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Results: Prior Use Frequency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A352E-CA8D-C888-7B61-5E9C2EFE9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49" y="1690688"/>
            <a:ext cx="10734676" cy="82232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effectLst/>
                <a:ea typeface="Times New Roman" panose="02020603050405020304" pitchFamily="18" charset="0"/>
              </a:rPr>
              <a:t>3*2*3 ANOVAs ([</a:t>
            </a:r>
            <a:r>
              <a:rPr lang="en-GB" sz="2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Prior variables</a:t>
            </a:r>
            <a:r>
              <a:rPr lang="en-GB" sz="2400" b="1" dirty="0">
                <a:effectLst/>
                <a:ea typeface="Times New Roman" panose="02020603050405020304" pitchFamily="18" charset="0"/>
              </a:rPr>
              <a:t>]*Humanlikeness*Conversational Performance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)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A37523-F463-F235-49D8-C1C002B5D519}"/>
              </a:ext>
            </a:extLst>
          </p:cNvPr>
          <p:cNvSpPr txBox="1"/>
          <p:nvPr/>
        </p:nvSpPr>
        <p:spPr>
          <a:xfrm>
            <a:off x="2245225" y="5080316"/>
            <a:ext cx="703083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dirty="0">
                <a:solidFill>
                  <a:srgbClr val="C00000"/>
                </a:solidFill>
                <a:ea typeface="Times New Roman" panose="02020603050405020304" pitchFamily="18" charset="0"/>
              </a:rPr>
              <a:t>General</a:t>
            </a:r>
            <a:r>
              <a:rPr lang="en-GB" sz="26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Trust: </a:t>
            </a:r>
            <a:r>
              <a:rPr lang="en-GB" sz="2600" i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F</a:t>
            </a:r>
            <a:r>
              <a:rPr lang="en-GB" sz="2600" baseline="-250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(2,233)</a:t>
            </a:r>
            <a:r>
              <a:rPr lang="en-GB" sz="26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= 1.917, </a:t>
            </a:r>
            <a:r>
              <a:rPr lang="en-GB" sz="2600" b="1" i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p </a:t>
            </a:r>
            <a:r>
              <a:rPr lang="en-GB" sz="26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=.149</a:t>
            </a:r>
            <a:r>
              <a:rPr lang="en-GB" sz="26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GB" sz="2600" i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ƞ</a:t>
            </a:r>
            <a:r>
              <a:rPr lang="en-GB" sz="2600" i="1" baseline="300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2</a:t>
            </a:r>
            <a:r>
              <a:rPr lang="en-GB" sz="26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=.016</a:t>
            </a:r>
          </a:p>
          <a:p>
            <a:pPr algn="ctr"/>
            <a:r>
              <a:rPr lang="en-GB" sz="2600" b="1" i="1" dirty="0">
                <a:solidFill>
                  <a:srgbClr val="C00000"/>
                </a:solidFill>
              </a:rPr>
              <a:t>Non-significant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0C98E-8235-0E4C-92E2-70CA36CF3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0505" y="2872294"/>
            <a:ext cx="12582298" cy="229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34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70BE8-4EC4-63B6-56EE-CEAB91FD2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Results: Prior Chatbot Satisfaction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A352E-CA8D-C888-7B61-5E9C2EFE9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49" y="1690688"/>
            <a:ext cx="10734676" cy="82232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effectLst/>
                <a:ea typeface="Times New Roman" panose="02020603050405020304" pitchFamily="18" charset="0"/>
              </a:rPr>
              <a:t>3*2*3 ANOVAs ([</a:t>
            </a:r>
            <a:r>
              <a:rPr lang="en-GB" sz="2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Prior variables</a:t>
            </a:r>
            <a:r>
              <a:rPr lang="en-GB" sz="2400" b="1" dirty="0">
                <a:effectLst/>
                <a:ea typeface="Times New Roman" panose="02020603050405020304" pitchFamily="18" charset="0"/>
              </a:rPr>
              <a:t>]*Humanlikeness*Conversational Performance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)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A37523-F463-F235-49D8-C1C002B5D519}"/>
              </a:ext>
            </a:extLst>
          </p:cNvPr>
          <p:cNvSpPr txBox="1"/>
          <p:nvPr/>
        </p:nvSpPr>
        <p:spPr>
          <a:xfrm>
            <a:off x="2428181" y="4984355"/>
            <a:ext cx="703083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dirty="0">
                <a:solidFill>
                  <a:srgbClr val="C00000"/>
                </a:solidFill>
                <a:ea typeface="Times New Roman" panose="02020603050405020304" pitchFamily="18" charset="0"/>
              </a:rPr>
              <a:t>General</a:t>
            </a:r>
            <a:r>
              <a:rPr lang="en-GB" sz="26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Trust: </a:t>
            </a:r>
            <a:r>
              <a:rPr lang="en-GB" sz="2600" i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F</a:t>
            </a:r>
            <a:r>
              <a:rPr lang="en-GB" sz="2600" baseline="-250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(2,233)</a:t>
            </a:r>
            <a:r>
              <a:rPr lang="en-GB" sz="26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= 65.456, </a:t>
            </a:r>
            <a:r>
              <a:rPr lang="en-GB" sz="2600" b="1" i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p </a:t>
            </a:r>
            <a:r>
              <a:rPr lang="en-GB" sz="26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&lt;.001</a:t>
            </a:r>
            <a:r>
              <a:rPr lang="en-GB" sz="26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GB" sz="2600" i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ƞ</a:t>
            </a:r>
            <a:r>
              <a:rPr lang="en-GB" sz="2600" i="1" baseline="300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2 </a:t>
            </a:r>
            <a:r>
              <a:rPr lang="en-GB" sz="26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=.360</a:t>
            </a:r>
          </a:p>
          <a:p>
            <a:pPr algn="ctr"/>
            <a:r>
              <a:rPr lang="en-GB" sz="2600" b="1" i="1" dirty="0">
                <a:solidFill>
                  <a:srgbClr val="C00000"/>
                </a:solidFill>
              </a:rPr>
              <a:t>Significant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10C28-29C8-CD3A-7A29-56855826E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25" y="2851048"/>
            <a:ext cx="11936147" cy="224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61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3A7B-B5D8-F2E9-EAA0-A84A0C74E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Correlations among Prior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EE75A-CB3D-478F-B76C-8F7242FD3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614488"/>
            <a:ext cx="10382250" cy="18145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600" dirty="0"/>
              <a:t>People preferred using chatbots for customer service tended to be satisfied with them.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600" dirty="0"/>
              <a:t>For Female and Older users, the more they used them, the more unsatisfied they were with them.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BEF4E-FE2C-E251-C30E-9EE8DC45C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73" y="3581779"/>
            <a:ext cx="10872654" cy="277864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EAF3A3-9C88-4C09-01E5-8B1231CBA0F0}"/>
              </a:ext>
            </a:extLst>
          </p:cNvPr>
          <p:cNvSpPr/>
          <p:nvPr/>
        </p:nvSpPr>
        <p:spPr>
          <a:xfrm>
            <a:off x="4078014" y="5133925"/>
            <a:ext cx="1198179" cy="80929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2E59D8-2233-CD72-A0EA-1778E41E7394}"/>
              </a:ext>
            </a:extLst>
          </p:cNvPr>
          <p:cNvSpPr/>
          <p:nvPr/>
        </p:nvSpPr>
        <p:spPr>
          <a:xfrm>
            <a:off x="9874469" y="5133925"/>
            <a:ext cx="1198179" cy="80929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453370-B249-CD96-C837-B12B8AC37E9D}"/>
              </a:ext>
            </a:extLst>
          </p:cNvPr>
          <p:cNvSpPr/>
          <p:nvPr/>
        </p:nvSpPr>
        <p:spPr>
          <a:xfrm>
            <a:off x="3978166" y="4324629"/>
            <a:ext cx="7236372" cy="80929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24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383E6-7235-63FA-3A56-6B0AF59CD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2015"/>
          </a:xfrm>
        </p:spPr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Results: Gender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C6CC5-3156-C035-A6DE-633BBCD22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0113"/>
            <a:ext cx="10896601" cy="226695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3600" b="1" dirty="0"/>
              <a:t>2*2*3 ANOVA (</a:t>
            </a:r>
            <a:r>
              <a:rPr lang="en-GB" sz="3600" b="1" dirty="0">
                <a:solidFill>
                  <a:srgbClr val="0070C0"/>
                </a:solidFill>
              </a:rPr>
              <a:t>Gender</a:t>
            </a:r>
            <a:r>
              <a:rPr lang="en-GB" sz="3600" b="1" dirty="0"/>
              <a:t> * Humanlikeness * Conversational Performance)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3100" b="1" dirty="0"/>
              <a:t>General trust</a:t>
            </a:r>
            <a:r>
              <a:rPr lang="en-GB" sz="3100" dirty="0"/>
              <a:t>: No significant difference between female and male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3100" b="1" dirty="0"/>
              <a:t>Trust Resilience</a:t>
            </a:r>
            <a:r>
              <a:rPr lang="en-GB" sz="3100" dirty="0"/>
              <a:t>:  No significant changes in </a:t>
            </a:r>
            <a:r>
              <a:rPr lang="en-GB" sz="3100" i="1" dirty="0"/>
              <a:t>Diff(TT1-TT2) or Diff (TT2-TT3)</a:t>
            </a:r>
            <a:r>
              <a:rPr lang="en-GB" sz="3100" dirty="0"/>
              <a:t> for male  and female, both trust resilient.  </a:t>
            </a:r>
            <a:endParaRPr lang="en-GB" sz="3100" i="1" dirty="0"/>
          </a:p>
        </p:txBody>
      </p:sp>
      <p:pic>
        <p:nvPicPr>
          <p:cNvPr id="6" name="E0EjvmY_McJ5InpeoF1E9dcabzqPFO_HhDuwiwepSYp7cj2MnvMRtvOeX4S2-STWPVYsH6KAEjjqsKDPR8HAvQTDRef2ZYKFt7fjPuD-dKIqGzHoTeAAYV7VElgmkkHP9ib5_UW351u3rKrSu6ao0IBzjUKtN48P3oCfvP33T4L26vSjM7j_Xp6kNJTW=nw.png" descr="E0EjvmY_McJ5InpeoF1E9dcabzqPFO_HhDuwiwepSYp7cj2MnvMRtvOeX4S2-STWPVYsH6KAEjjqsKDPR8HAvQTDRef2ZYKFt7fjPuD-dKIqGzHoTeAAYV7VElgmkkHP9ib5_UW351u3rKrSu6ao0IBzjUKtN48P3oCfvP33T4L26vSjM7j_Xp6kNJTW=nw.png">
            <a:extLst>
              <a:ext uri="{FF2B5EF4-FFF2-40B4-BE49-F238E27FC236}">
                <a16:creationId xmlns:a16="http://schemas.microsoft.com/office/drawing/2014/main" id="{482E7D23-A537-4726-AC2A-958063889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581401"/>
            <a:ext cx="2775550" cy="3250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NMhhfwG3KEU8JlRrg-JnePHra2PPpg-oUwpia3Rn3zdMwPN-E0NPgEqi_BOFs5qGENCuJeNBDZyASf_YgF6vz-s1ZnUVBtGXbW-oIAYH7PKNJB2aLSvezu5iC_h_nSd8sWWPqE9ofKWlUD7cJtbJHwR2YHg4s_YQjIKvWo7kT1SArwOx002TaRC8l5b=nw.png" descr="gNMhhfwG3KEU8JlRrg-JnePHra2PPpg-oUwpia3Rn3zdMwPN-E0NPgEqi_BOFs5qGENCuJeNBDZyASf_YgF6vz-s1ZnUVBtGXbW-oIAYH7PKNJB2aLSvezu5iC_h_nSd8sWWPqE9ofKWlUD7cJtbJHwR2YHg4s_YQjIKvWo7kT1SArwOx002TaRC8l5b=nw.png">
            <a:extLst>
              <a:ext uri="{FF2B5EF4-FFF2-40B4-BE49-F238E27FC236}">
                <a16:creationId xmlns:a16="http://schemas.microsoft.com/office/drawing/2014/main" id="{B3778164-4138-E16C-EE37-1E1C2B524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565" y="3581401"/>
            <a:ext cx="2775550" cy="3250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E0F2F7-185A-61AC-7C9E-BDBCDB661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85" y="3886200"/>
            <a:ext cx="5722391" cy="260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42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70BE8-4EC4-63B6-56EE-CEAB91FD2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Results: Age &amp; General Trust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A352E-CA8D-C888-7B61-5E9C2EFE9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49" y="1690688"/>
            <a:ext cx="10734676" cy="82232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effectLst/>
                <a:ea typeface="Times New Roman" panose="02020603050405020304" pitchFamily="18" charset="0"/>
              </a:rPr>
              <a:t>3*2*3 ANOVAs (</a:t>
            </a:r>
            <a:r>
              <a:rPr lang="en-GB" sz="2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Age</a:t>
            </a:r>
            <a:r>
              <a:rPr lang="en-GB" sz="2400" b="1" dirty="0">
                <a:effectLst/>
                <a:ea typeface="Times New Roman" panose="02020603050405020304" pitchFamily="18" charset="0"/>
              </a:rPr>
              <a:t>*Humanlikeness*Conversational Performance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)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A37523-F463-F235-49D8-C1C002B5D519}"/>
              </a:ext>
            </a:extLst>
          </p:cNvPr>
          <p:cNvSpPr txBox="1"/>
          <p:nvPr/>
        </p:nvSpPr>
        <p:spPr>
          <a:xfrm>
            <a:off x="2666306" y="4803380"/>
            <a:ext cx="703083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dirty="0">
                <a:solidFill>
                  <a:srgbClr val="C00000"/>
                </a:solidFill>
                <a:ea typeface="Times New Roman" panose="02020603050405020304" pitchFamily="18" charset="0"/>
              </a:rPr>
              <a:t>	General</a:t>
            </a:r>
            <a:r>
              <a:rPr lang="en-GB" sz="26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Trust: </a:t>
            </a:r>
            <a:r>
              <a:rPr lang="en-GB" sz="2600" i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F</a:t>
            </a:r>
            <a:r>
              <a:rPr lang="en-GB" sz="2600" baseline="-250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(2,231)</a:t>
            </a:r>
            <a:r>
              <a:rPr lang="en-GB" sz="26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=.759, </a:t>
            </a:r>
            <a:r>
              <a:rPr lang="en-GB" sz="2600" i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p </a:t>
            </a:r>
            <a:r>
              <a:rPr lang="en-GB" sz="26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=.469</a:t>
            </a:r>
          </a:p>
          <a:p>
            <a:pPr algn="ctr"/>
            <a:r>
              <a:rPr lang="en-GB" sz="2600" b="1" i="1" dirty="0">
                <a:solidFill>
                  <a:srgbClr val="C00000"/>
                </a:solidFill>
              </a:rPr>
              <a:t>non-significant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2361BA-A6A9-9262-BE60-5D57FDB9F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322" y="2701759"/>
            <a:ext cx="12305841" cy="22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03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206AA-238E-0DDB-F0DA-C733A1436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Results: Age &amp; Trust Resilience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F4610-1502-DF0A-2ABA-B5752257E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217" y="1825624"/>
            <a:ext cx="5272783" cy="292735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dirty="0">
                <a:ea typeface="Times New Roman" panose="02020603050405020304" pitchFamily="18" charset="0"/>
              </a:rPr>
              <a:t>T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hree-way </a:t>
            </a:r>
            <a:r>
              <a:rPr lang="en-GB" sz="24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interaction effects 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(</a:t>
            </a:r>
            <a:r>
              <a:rPr lang="en-GB" sz="2400" i="1" dirty="0">
                <a:effectLst/>
                <a:ea typeface="Times New Roman" panose="02020603050405020304" pitchFamily="18" charset="0"/>
              </a:rPr>
              <a:t>Age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*</a:t>
            </a:r>
            <a:r>
              <a:rPr lang="en-GB" sz="2400" i="1" dirty="0">
                <a:effectLst/>
                <a:ea typeface="Times New Roman" panose="02020603050405020304" pitchFamily="18" charset="0"/>
              </a:rPr>
              <a:t>Conversational Performance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* </a:t>
            </a:r>
            <a:r>
              <a:rPr lang="en-GB" sz="2400" i="1" dirty="0">
                <a:effectLst/>
                <a:ea typeface="Times New Roman" panose="02020603050405020304" pitchFamily="18" charset="0"/>
              </a:rPr>
              <a:t>Humanlikeness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) for trust differences were significant: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2400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400" i="1" dirty="0">
                <a:effectLst/>
                <a:ea typeface="Times New Roman" panose="02020603050405020304" pitchFamily="18" charset="0"/>
              </a:rPr>
              <a:t>Diff(TT1-TT2) 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(</a:t>
            </a:r>
            <a:r>
              <a:rPr lang="en-GB" sz="2400" i="1" dirty="0">
                <a:effectLst/>
                <a:ea typeface="Times New Roman" panose="02020603050405020304" pitchFamily="18" charset="0"/>
              </a:rPr>
              <a:t>F</a:t>
            </a:r>
            <a:r>
              <a:rPr lang="en-GB" sz="2400" baseline="-25000" dirty="0">
                <a:effectLst/>
                <a:ea typeface="Times New Roman" panose="02020603050405020304" pitchFamily="18" charset="0"/>
              </a:rPr>
              <a:t>(4,233)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 = 3.57,</a:t>
            </a:r>
            <a:r>
              <a:rPr lang="en-GB" sz="2400" i="1" dirty="0">
                <a:effectLst/>
                <a:ea typeface="Times New Roman" panose="02020603050405020304" pitchFamily="18" charset="0"/>
              </a:rPr>
              <a:t> p = 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0.008)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400" i="1" dirty="0">
                <a:effectLst/>
                <a:ea typeface="Times New Roman" panose="02020603050405020304" pitchFamily="18" charset="0"/>
              </a:rPr>
              <a:t>Diff(TT2-TT3)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 (</a:t>
            </a:r>
            <a:r>
              <a:rPr lang="en-GB" sz="2400" i="1" dirty="0">
                <a:effectLst/>
                <a:ea typeface="Times New Roman" panose="02020603050405020304" pitchFamily="18" charset="0"/>
              </a:rPr>
              <a:t>F</a:t>
            </a:r>
            <a:r>
              <a:rPr lang="en-GB" sz="2400" baseline="-25000" dirty="0">
                <a:effectLst/>
                <a:ea typeface="Times New Roman" panose="02020603050405020304" pitchFamily="18" charset="0"/>
              </a:rPr>
              <a:t>(4,233)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 = 2.49, </a:t>
            </a:r>
            <a:r>
              <a:rPr lang="en-GB" sz="2400" i="1" dirty="0">
                <a:effectLst/>
                <a:ea typeface="Times New Roman" panose="02020603050405020304" pitchFamily="18" charset="0"/>
              </a:rPr>
              <a:t>p =.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044)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24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E0FEA-6719-F47E-69D2-80326C935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026" y="1690688"/>
            <a:ext cx="5834192" cy="38875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A6E3AA-E99C-0FAA-7D14-4AEA762AAC6A}"/>
              </a:ext>
            </a:extLst>
          </p:cNvPr>
          <p:cNvSpPr txBox="1"/>
          <p:nvPr/>
        </p:nvSpPr>
        <p:spPr>
          <a:xfrm>
            <a:off x="823217" y="5609709"/>
            <a:ext cx="10920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  <a:ea typeface="Times New Roman" panose="02020603050405020304" pitchFamily="18" charset="0"/>
              </a:rPr>
              <a:t>T</a:t>
            </a:r>
            <a:r>
              <a:rPr lang="en-GB" sz="28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he three age groups changed the level of trust from task to task </a:t>
            </a:r>
            <a:r>
              <a:rPr lang="en-GB" sz="2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significantly</a:t>
            </a:r>
            <a:r>
              <a:rPr lang="en-GB" sz="28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under different chatbot conditions.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D3923D4-2C46-5C29-74C6-BD29F70A0AA0}"/>
              </a:ext>
            </a:extLst>
          </p:cNvPr>
          <p:cNvSpPr/>
          <p:nvPr/>
        </p:nvSpPr>
        <p:spPr>
          <a:xfrm>
            <a:off x="6200026" y="3762703"/>
            <a:ext cx="5718705" cy="38888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DCEF22-79DF-38D4-D889-9FD338386969}"/>
              </a:ext>
            </a:extLst>
          </p:cNvPr>
          <p:cNvSpPr/>
          <p:nvPr/>
        </p:nvSpPr>
        <p:spPr>
          <a:xfrm>
            <a:off x="6200025" y="4972870"/>
            <a:ext cx="5834192" cy="38888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38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DFD8F-2A8C-B78B-98AD-6B392F915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Age: 3-Way Interaction Effect for TT1-TT2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A29572-C720-E3F5-DEC8-E0F34BA852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3"/>
          <a:stretch/>
        </p:blipFill>
        <p:spPr bwMode="auto">
          <a:xfrm>
            <a:off x="419100" y="2082799"/>
            <a:ext cx="6421444" cy="4397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5AA87E-8485-2DE3-2D02-15C372964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89"/>
          <a:stretch/>
        </p:blipFill>
        <p:spPr bwMode="auto">
          <a:xfrm>
            <a:off x="5715000" y="2149474"/>
            <a:ext cx="6262002" cy="4289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4870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DFD8F-2A8C-B78B-98AD-6B392F915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Age: 3-Way Interaction Effect for TT2-TT3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22AF62-F2AB-483D-82D0-2B0A5C7674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93"/>
          <a:stretch/>
        </p:blipFill>
        <p:spPr bwMode="auto">
          <a:xfrm>
            <a:off x="316332" y="2225077"/>
            <a:ext cx="6170628" cy="421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6865C9-60E6-44EB-B999-90A8A1CCA3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9"/>
          <a:stretch/>
        </p:blipFill>
        <p:spPr bwMode="auto">
          <a:xfrm>
            <a:off x="5528099" y="2142374"/>
            <a:ext cx="6472117" cy="43777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262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C68F0-298C-D0B1-D036-C0CD533FA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55" y="323084"/>
            <a:ext cx="10515600" cy="1242958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2B415-382F-9BD6-4ACD-23AA57F4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6016"/>
            <a:ext cx="10515600" cy="484275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1" dirty="0">
                <a:ea typeface="Times New Roman" panose="02020603050405020304" pitchFamily="18" charset="0"/>
              </a:rPr>
              <a:t>Prior experience</a:t>
            </a:r>
            <a:r>
              <a:rPr lang="en-GB" sz="2400" dirty="0">
                <a:ea typeface="Times New Roman" panose="02020603050405020304" pitchFamily="18" charset="0"/>
              </a:rPr>
              <a:t>: T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he halo or horn effect on trust (of positive/negative transfer) from previous chatbot experiences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sz="2200" dirty="0">
                <a:ea typeface="Times New Roman" panose="02020603050405020304" pitchFamily="18" charset="0"/>
              </a:rPr>
              <a:t>T</a:t>
            </a:r>
            <a:r>
              <a:rPr lang="en-GB" sz="2200" dirty="0">
                <a:effectLst/>
                <a:ea typeface="Times New Roman" panose="02020603050405020304" pitchFamily="18" charset="0"/>
              </a:rPr>
              <a:t>o understand the experience users bring with them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sz="2200" dirty="0">
                <a:ea typeface="Times New Roman" panose="02020603050405020304" pitchFamily="18" charset="0"/>
              </a:rPr>
              <a:t>To </a:t>
            </a:r>
            <a:r>
              <a:rPr lang="en-GB" sz="2200" dirty="0">
                <a:effectLst/>
                <a:ea typeface="Times New Roman" panose="02020603050405020304" pitchFamily="18" charset="0"/>
              </a:rPr>
              <a:t>design prompts or marketing strategies to address these earlier experiences.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2200" dirty="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1" dirty="0">
                <a:effectLst/>
                <a:ea typeface="Times New Roman" panose="02020603050405020304" pitchFamily="18" charset="0"/>
              </a:rPr>
              <a:t>Gender</a:t>
            </a:r>
            <a:r>
              <a:rPr lang="en-GB" sz="2400">
                <a:effectLst/>
                <a:ea typeface="Times New Roman" panose="02020603050405020304" pitchFamily="18" charset="0"/>
              </a:rPr>
              <a:t>: No 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significant difference in trust as observed in human-human interaction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sz="2200" dirty="0">
                <a:effectLst/>
                <a:ea typeface="Times New Roman" panose="02020603050405020304" pitchFamily="18" charset="0"/>
              </a:rPr>
              <a:t>To reconsider the assumption that models on human trust in AI-powered systems can be grounded in their counterparts on interpersonal trust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2200" dirty="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1" dirty="0"/>
              <a:t>Age: </a:t>
            </a:r>
            <a:r>
              <a:rPr lang="en-GB" sz="2400" dirty="0"/>
              <a:t>No significant main effect, but significant interaction effects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sz="2200" dirty="0">
                <a:ea typeface="Times New Roman" panose="02020603050405020304" pitchFamily="18" charset="0"/>
              </a:rPr>
              <a:t>O</a:t>
            </a:r>
            <a:r>
              <a:rPr lang="en-GB" sz="2200" dirty="0">
                <a:effectLst/>
                <a:ea typeface="Times New Roman" panose="02020603050405020304" pitchFamily="18" charset="0"/>
              </a:rPr>
              <a:t>lder adults may appreciate more emotional than practical value from chatbot interactions</a:t>
            </a:r>
            <a:endParaRPr lang="en-GB" sz="2200" dirty="0"/>
          </a:p>
        </p:txBody>
      </p:sp>
      <p:pic>
        <p:nvPicPr>
          <p:cNvPr id="4" name="Picture 4" descr="Image result for durham university logo">
            <a:extLst>
              <a:ext uri="{FF2B5EF4-FFF2-40B4-BE49-F238E27FC236}">
                <a16:creationId xmlns:a16="http://schemas.microsoft.com/office/drawing/2014/main" id="{570320CA-85D2-533C-D81C-5B4338A5D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978" y="6035217"/>
            <a:ext cx="1396923" cy="60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9776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9" name="Rectangle 5138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0A64E1-CD25-F166-7CDC-070FA2EF5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3026577"/>
            <a:ext cx="9391650" cy="226636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b="1" kern="1200" dirty="0">
                <a:solidFill>
                  <a:srgbClr val="660066"/>
                </a:solidFill>
                <a:latin typeface="+mn-lt"/>
                <a:ea typeface="+mj-ea"/>
                <a:cs typeface="+mj-cs"/>
              </a:rPr>
              <a:t>Conversational Agents for Older Adults </a:t>
            </a:r>
            <a:br>
              <a:rPr lang="en-US" sz="4400" b="1" kern="1200" dirty="0">
                <a:solidFill>
                  <a:srgbClr val="660066"/>
                </a:solidFill>
                <a:latin typeface="+mn-lt"/>
                <a:ea typeface="+mj-ea"/>
                <a:cs typeface="+mj-cs"/>
              </a:rPr>
            </a:br>
            <a:r>
              <a:rPr lang="en-US" sz="4400" b="1" kern="1200" dirty="0">
                <a:solidFill>
                  <a:srgbClr val="660066"/>
                </a:solidFill>
                <a:latin typeface="+mn-lt"/>
                <a:ea typeface="+mj-ea"/>
                <a:cs typeface="+mj-cs"/>
              </a:rPr>
              <a:t>(CA4OA)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GB" sz="3100" dirty="0">
                <a:solidFill>
                  <a:srgbClr val="660066"/>
                </a:solidFill>
                <a:effectLst/>
                <a:latin typeface="+mn-lt"/>
                <a:ea typeface="Calibri" panose="020F0502020204030204" pitchFamily="34" charset="0"/>
              </a:rPr>
              <a:t>Co-designing </a:t>
            </a:r>
            <a:r>
              <a:rPr lang="en-GB" sz="3100" b="1" i="1" dirty="0">
                <a:solidFill>
                  <a:srgbClr val="660066"/>
                </a:solidFill>
                <a:effectLst/>
                <a:latin typeface="+mn-lt"/>
                <a:ea typeface="Calibri" panose="020F0502020204030204" pitchFamily="34" charset="0"/>
              </a:rPr>
              <a:t>Inclusive</a:t>
            </a:r>
            <a:r>
              <a:rPr lang="en-GB" sz="3100" dirty="0">
                <a:solidFill>
                  <a:srgbClr val="660066"/>
                </a:solidFill>
                <a:effectLst/>
                <a:latin typeface="+mn-lt"/>
                <a:ea typeface="Calibri" panose="020F0502020204030204" pitchFamily="34" charset="0"/>
              </a:rPr>
              <a:t> and </a:t>
            </a:r>
            <a:r>
              <a:rPr lang="en-GB" sz="3100" b="1" i="1" dirty="0">
                <a:solidFill>
                  <a:srgbClr val="660066"/>
                </a:solidFill>
                <a:effectLst/>
                <a:latin typeface="+mn-lt"/>
                <a:ea typeface="Calibri" panose="020F0502020204030204" pitchFamily="34" charset="0"/>
              </a:rPr>
              <a:t>Trustworthy</a:t>
            </a:r>
            <a:r>
              <a:rPr lang="en-GB" sz="3100" dirty="0">
                <a:solidFill>
                  <a:srgbClr val="660066"/>
                </a:solidFill>
                <a:effectLst/>
                <a:latin typeface="+mn-lt"/>
                <a:ea typeface="Calibri" panose="020F0502020204030204" pitchFamily="34" charset="0"/>
              </a:rPr>
              <a:t> Conversational Agents on Basic Services with Older Adults </a:t>
            </a:r>
            <a:endParaRPr lang="en-US" sz="3100" kern="1200" dirty="0">
              <a:solidFill>
                <a:srgbClr val="660066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B53A68-3247-0ED0-B084-E24EA7045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81" y="5660607"/>
            <a:ext cx="10909643" cy="5526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April 2023 – June 2024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35BDA6A-8392-0824-A4C7-5EB67D1F6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8029" y="335693"/>
            <a:ext cx="3397672" cy="180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1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Image result for durham university logo">
            <a:extLst>
              <a:ext uri="{FF2B5EF4-FFF2-40B4-BE49-F238E27FC236}">
                <a16:creationId xmlns:a16="http://schemas.microsoft.com/office/drawing/2014/main" id="{75CEB9FA-7C2A-016D-A5F3-BDCB482C4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675" y="6276839"/>
            <a:ext cx="1185509" cy="51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931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C6896-1847-F022-AD8C-85C176879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76AE7-CE49-EAA9-77D7-475A9AD03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7195"/>
            <a:ext cx="10515600" cy="4351338"/>
          </a:xfrm>
        </p:spPr>
        <p:txBody>
          <a:bodyPr/>
          <a:lstStyle/>
          <a:p>
            <a:r>
              <a:rPr lang="en-GB" dirty="0"/>
              <a:t>Chatbots for Customer Services</a:t>
            </a:r>
          </a:p>
          <a:p>
            <a:r>
              <a:rPr lang="en-GB" dirty="0"/>
              <a:t>Factors for Trust in Chatbots</a:t>
            </a:r>
          </a:p>
          <a:p>
            <a:pPr lvl="1"/>
            <a:r>
              <a:rPr lang="en-GB" sz="2000" dirty="0"/>
              <a:t>Conversational performance</a:t>
            </a:r>
          </a:p>
          <a:p>
            <a:pPr lvl="1"/>
            <a:r>
              <a:rPr lang="en-GB" sz="2000" dirty="0"/>
              <a:t>Humanlikeness</a:t>
            </a:r>
          </a:p>
          <a:p>
            <a:pPr lvl="1"/>
            <a:r>
              <a:rPr lang="en-GB" sz="2000" dirty="0"/>
              <a:t>Prior experience</a:t>
            </a:r>
          </a:p>
          <a:p>
            <a:pPr lvl="1"/>
            <a:r>
              <a:rPr lang="en-GB" sz="2000" dirty="0"/>
              <a:t>Gender</a:t>
            </a:r>
          </a:p>
          <a:p>
            <a:pPr lvl="1"/>
            <a:r>
              <a:rPr lang="en-GB" sz="2000" dirty="0"/>
              <a:t>Age</a:t>
            </a:r>
          </a:p>
          <a:p>
            <a:r>
              <a:rPr lang="en-GB" dirty="0"/>
              <a:t>Impact of Online Banking on Older Adults</a:t>
            </a:r>
          </a:p>
          <a:p>
            <a:r>
              <a:rPr lang="en-GB" dirty="0"/>
              <a:t>Implications for the Design of Chatbots for Older Adults</a:t>
            </a:r>
          </a:p>
        </p:txBody>
      </p:sp>
      <p:pic>
        <p:nvPicPr>
          <p:cNvPr id="4" name="Picture 4" descr="Image result for durham university logo">
            <a:extLst>
              <a:ext uri="{FF2B5EF4-FFF2-40B4-BE49-F238E27FC236}">
                <a16:creationId xmlns:a16="http://schemas.microsoft.com/office/drawing/2014/main" id="{195E7C7C-64E3-599B-F810-1E77539C8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820" y="6035039"/>
            <a:ext cx="1396923" cy="60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6973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D02CD2-0041-BEBE-2E90-F3562B47D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31615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Interdisciplinary Project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6CA18F-31B8-1910-F7B5-401240283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3856"/>
            <a:ext cx="10886440" cy="4351338"/>
          </a:xfrm>
        </p:spPr>
        <p:txBody>
          <a:bodyPr/>
          <a:lstStyle/>
          <a:p>
            <a:r>
              <a:rPr lang="en-GB" dirty="0"/>
              <a:t>Computer Science: Human-Computer Interaction, Durham</a:t>
            </a:r>
          </a:p>
          <a:p>
            <a:pPr lvl="1"/>
            <a:r>
              <a:rPr lang="en-GB" dirty="0"/>
              <a:t>Prof. Effie L-C Law</a:t>
            </a:r>
          </a:p>
          <a:p>
            <a:r>
              <a:rPr lang="en-GB" dirty="0"/>
              <a:t>Psychology: Quantitative Social Psychology, Durham</a:t>
            </a:r>
          </a:p>
          <a:p>
            <a:pPr lvl="1"/>
            <a:r>
              <a:rPr lang="en-GB" dirty="0" err="1"/>
              <a:t>Dr.</a:t>
            </a:r>
            <a:r>
              <a:rPr lang="en-GB" dirty="0"/>
              <a:t> </a:t>
            </a:r>
            <a:r>
              <a:rPr lang="en-GB" dirty="0" err="1"/>
              <a:t>Thuy-vy</a:t>
            </a:r>
            <a:r>
              <a:rPr lang="en-GB" dirty="0"/>
              <a:t> Nguyen</a:t>
            </a:r>
          </a:p>
          <a:p>
            <a:r>
              <a:rPr lang="en-GB" dirty="0"/>
              <a:t>Business: Finance, Durham</a:t>
            </a:r>
          </a:p>
          <a:p>
            <a:pPr lvl="1"/>
            <a:r>
              <a:rPr lang="en-GB" dirty="0" err="1"/>
              <a:t>Dr.</a:t>
            </a:r>
            <a:r>
              <a:rPr lang="en-GB" dirty="0"/>
              <a:t> Felix </a:t>
            </a:r>
            <a:r>
              <a:rPr lang="en-GB" dirty="0" err="1"/>
              <a:t>Irresberger</a:t>
            </a:r>
            <a:endParaRPr lang="en-GB" dirty="0"/>
          </a:p>
          <a:p>
            <a:r>
              <a:rPr lang="en-GB" dirty="0"/>
              <a:t>Age UK Teesside (charity)</a:t>
            </a:r>
          </a:p>
          <a:p>
            <a:r>
              <a:rPr lang="en-GB" dirty="0"/>
              <a:t>Atom Bank</a:t>
            </a:r>
          </a:p>
        </p:txBody>
      </p:sp>
      <p:pic>
        <p:nvPicPr>
          <p:cNvPr id="2" name="Picture 4" descr="Image result for durham university logo">
            <a:extLst>
              <a:ext uri="{FF2B5EF4-FFF2-40B4-BE49-F238E27FC236}">
                <a16:creationId xmlns:a16="http://schemas.microsoft.com/office/drawing/2014/main" id="{30A054A2-CFFC-2590-05EB-7DB1C59D1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675" y="6276839"/>
            <a:ext cx="1185509" cy="51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uy-vy Nguyen">
            <a:extLst>
              <a:ext uri="{FF2B5EF4-FFF2-40B4-BE49-F238E27FC236}">
                <a16:creationId xmlns:a16="http://schemas.microsoft.com/office/drawing/2014/main" id="{D7D1B09E-19CC-7D38-DA08-E9255A8C5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823" y="2643124"/>
            <a:ext cx="1184701" cy="160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BD69CE8-E513-55A4-673D-1837D4E8C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828" y="4433973"/>
            <a:ext cx="1294165" cy="129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ffie Lai-Chong Law">
            <a:extLst>
              <a:ext uri="{FF2B5EF4-FFF2-40B4-BE49-F238E27FC236}">
                <a16:creationId xmlns:a16="http://schemas.microsoft.com/office/drawing/2014/main" id="{5D2E9F8F-6090-E378-DE1E-513D027F4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076" y="893192"/>
            <a:ext cx="1202449" cy="160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e UK logo">
            <a:extLst>
              <a:ext uri="{FF2B5EF4-FFF2-40B4-BE49-F238E27FC236}">
                <a16:creationId xmlns:a16="http://schemas.microsoft.com/office/drawing/2014/main" id="{101CE483-3C7B-30F6-FC01-756368F2E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89" y="5543261"/>
            <a:ext cx="215265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A0B7FE3-01FE-CF56-45E5-B32E3ED08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46" y="5634202"/>
            <a:ext cx="2030807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2971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AC90-B9FA-7D61-A62F-9CAC4073B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5" y="132610"/>
            <a:ext cx="10515600" cy="1111250"/>
          </a:xfrm>
        </p:spPr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Background &amp;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BE6D5-3B31-D110-11DE-C9DEF3829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75" y="1404690"/>
            <a:ext cx="10515600" cy="2354840"/>
          </a:xfrm>
        </p:spPr>
        <p:txBody>
          <a:bodyPr>
            <a:normAutofit/>
          </a:bodyPr>
          <a:lstStyle/>
          <a:p>
            <a:r>
              <a:rPr lang="en-GB" dirty="0"/>
              <a:t>Chatbots for customer service: Healthcare, Banking, Entertainment…</a:t>
            </a:r>
          </a:p>
          <a:p>
            <a:r>
              <a:rPr lang="en-GB" dirty="0"/>
              <a:t>Low adoption among older adults: Trust in emerging technology</a:t>
            </a:r>
          </a:p>
          <a:p>
            <a:r>
              <a:rPr lang="en-GB" dirty="0">
                <a:solidFill>
                  <a:srgbClr val="C00000"/>
                </a:solidFill>
              </a:rPr>
              <a:t>Distrust </a:t>
            </a:r>
            <a:r>
              <a:rPr lang="en-GB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GB" dirty="0">
                <a:solidFill>
                  <a:srgbClr val="C00000"/>
                </a:solidFill>
              </a:rPr>
              <a:t>Underuse </a:t>
            </a:r>
            <a:r>
              <a:rPr lang="en-GB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GB" dirty="0">
                <a:solidFill>
                  <a:srgbClr val="C00000"/>
                </a:solidFill>
              </a:rPr>
              <a:t>Digital Marginalisation</a:t>
            </a:r>
          </a:p>
          <a:p>
            <a:r>
              <a:rPr lang="en-GB" dirty="0">
                <a:solidFill>
                  <a:srgbClr val="C00000"/>
                </a:solidFill>
              </a:rPr>
              <a:t>Mistrust </a:t>
            </a:r>
            <a:r>
              <a:rPr lang="en-GB" dirty="0">
                <a:solidFill>
                  <a:srgbClr val="C00000"/>
                </a:solidFill>
                <a:sym typeface="Wingdings" panose="05000000000000000000" pitchFamily="2" charset="2"/>
              </a:rPr>
              <a:t> Overuse  Digital Exploitation</a:t>
            </a:r>
            <a:endParaRPr lang="en-GB" dirty="0">
              <a:solidFill>
                <a:srgbClr val="C0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E7DFDE-235A-8925-81A2-BA91303B052E}"/>
              </a:ext>
            </a:extLst>
          </p:cNvPr>
          <p:cNvGrpSpPr/>
          <p:nvPr/>
        </p:nvGrpSpPr>
        <p:grpSpPr>
          <a:xfrm>
            <a:off x="571500" y="4049479"/>
            <a:ext cx="11049000" cy="2675911"/>
            <a:chOff x="-4194" y="0"/>
            <a:chExt cx="5651893" cy="1383225"/>
          </a:xfrm>
        </p:grpSpPr>
        <p:pic>
          <p:nvPicPr>
            <p:cNvPr id="7" name="Picture 6" descr="Google Home vs. Alexa vs. Siri — Research | by Market Ahead | Medium">
              <a:extLst>
                <a:ext uri="{FF2B5EF4-FFF2-40B4-BE49-F238E27FC236}">
                  <a16:creationId xmlns:a16="http://schemas.microsoft.com/office/drawing/2014/main" id="{48E0D27E-1DD2-3B3C-034C-DCC3F8F4D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34" t="6969" r="734" b="15082"/>
            <a:stretch/>
          </p:blipFill>
          <p:spPr bwMode="auto">
            <a:xfrm>
              <a:off x="804249" y="9997"/>
              <a:ext cx="1849755" cy="809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 descr="PDF] A Review of Evaluation Practices of Gesture Generation in Embodied  Conversational Agents | Semantic Scholar">
              <a:extLst>
                <a:ext uri="{FF2B5EF4-FFF2-40B4-BE49-F238E27FC236}">
                  <a16:creationId xmlns:a16="http://schemas.microsoft.com/office/drawing/2014/main" id="{6841778F-6F41-212B-24A4-64886DAAF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t="-1381" r="51408" b="18135"/>
            <a:stretch/>
          </p:blipFill>
          <p:spPr bwMode="auto">
            <a:xfrm flipH="1">
              <a:off x="2950864" y="0"/>
              <a:ext cx="847725" cy="819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 descr="A Mobile Embodied Conversational Agent | Download Scientific Diagram">
              <a:extLst>
                <a:ext uri="{FF2B5EF4-FFF2-40B4-BE49-F238E27FC236}">
                  <a16:creationId xmlns:a16="http://schemas.microsoft.com/office/drawing/2014/main" id="{76427F72-1C50-C510-DA3A-5F6D1E25C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1" r="6713" b="19966"/>
            <a:stretch/>
          </p:blipFill>
          <p:spPr bwMode="auto">
            <a:xfrm>
              <a:off x="4019172" y="9054"/>
              <a:ext cx="1569720" cy="8280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48839EEA-6712-084D-8549-0EA3D92139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194" y="902758"/>
              <a:ext cx="5651893" cy="48046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298450" indent="-228600">
                <a:lnSpc>
                  <a:spcPct val="115000"/>
                </a:lnSpc>
              </a:pPr>
              <a:r>
                <a:rPr lang="de-DE" sz="1600" b="1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(a) 			(b)                                         		 (c)                                		 (d)</a:t>
              </a:r>
              <a:endPara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11480" indent="-342900" algn="ctr">
                <a:buAutoNum type="alphaLcParenBoth"/>
              </a:pPr>
              <a:r>
                <a:rPr lang="en-US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Non-embodied text-based CA; (b) Non-embodied voice-based CA; </a:t>
              </a:r>
              <a:endParaRPr lang="en-US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68580" algn="ctr"/>
              <a:r>
                <a:rPr lang="en-US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(c) Embodied CA, multimodal social robot; (d) Embodied CA, multimodal mobile CA</a:t>
              </a:r>
              <a:endPara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 descr="Yahoo launches text-based chatbot called Captain to help organize family  schedules - GeekWire">
              <a:extLst>
                <a:ext uri="{FF2B5EF4-FFF2-40B4-BE49-F238E27FC236}">
                  <a16:creationId xmlns:a16="http://schemas.microsoft.com/office/drawing/2014/main" id="{BFD660CB-225C-C307-D5DD-D4B50976D0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241"/>
            <a:stretch/>
          </p:blipFill>
          <p:spPr bwMode="auto">
            <a:xfrm>
              <a:off x="12071" y="4527"/>
              <a:ext cx="496570" cy="8432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842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1876-CF99-2BB8-D333-5DC5340D1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05" y="171131"/>
            <a:ext cx="10515600" cy="1097916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Online Banking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6A586-F9D5-8CD1-F821-0233EFD29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05" y="1240918"/>
            <a:ext cx="9961270" cy="1438400"/>
          </a:xfrm>
        </p:spPr>
        <p:txBody>
          <a:bodyPr>
            <a:normAutofit fontScale="32500" lnSpcReduction="20000"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200" b="1" i="0" dirty="0">
                <a:solidFill>
                  <a:srgbClr val="000000"/>
                </a:solidFill>
                <a:effectLst/>
              </a:rPr>
              <a:t>How many bank branches have closed since 2015?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200" b="1" i="0" dirty="0">
                <a:solidFill>
                  <a:srgbClr val="C00000"/>
                </a:solidFill>
                <a:effectLst/>
              </a:rPr>
              <a:t>5,579</a:t>
            </a:r>
            <a:r>
              <a:rPr lang="en-GB" sz="11200" b="0" i="0" dirty="0">
                <a:solidFill>
                  <a:srgbClr val="000000"/>
                </a:solidFill>
                <a:effectLst/>
              </a:rPr>
              <a:t>, at a rate of around </a:t>
            </a:r>
            <a:r>
              <a:rPr lang="en-GB" sz="11200" b="0" i="0" dirty="0">
                <a:solidFill>
                  <a:srgbClr val="C00000"/>
                </a:solidFill>
                <a:effectLst/>
              </a:rPr>
              <a:t>54 per month</a:t>
            </a:r>
            <a:r>
              <a:rPr lang="en-GB" sz="11200" b="0" i="0" dirty="0">
                <a:solidFill>
                  <a:srgbClr val="000000"/>
                </a:solidFill>
                <a:effectLst/>
              </a:rPr>
              <a:t>.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9FC04A-12F8-5C41-02F2-2C02D2042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3" t="13927" r="40500" b="7111"/>
          <a:stretch/>
        </p:blipFill>
        <p:spPr>
          <a:xfrm>
            <a:off x="357746" y="2782887"/>
            <a:ext cx="3775756" cy="3765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299EFF-6648-C382-1BE8-B218BA705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83" t="21389" r="39000" b="18222"/>
          <a:stretch/>
        </p:blipFill>
        <p:spPr>
          <a:xfrm>
            <a:off x="3895724" y="2782887"/>
            <a:ext cx="5361065" cy="3840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965DBE-6502-F8CC-339F-88887B2758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31" t="25555" r="3081" b="21527"/>
          <a:stretch/>
        </p:blipFill>
        <p:spPr>
          <a:xfrm>
            <a:off x="8791924" y="2919029"/>
            <a:ext cx="3400076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3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0CA3F-75C9-E069-4E48-6925AA7FA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131" y="304101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Mind the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E1C92-601E-60C1-6FCA-AD86BA7FE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473" y="1678731"/>
            <a:ext cx="7353300" cy="4351338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ea typeface="Calibri" panose="020F0502020204030204" pitchFamily="34" charset="0"/>
              </a:rPr>
              <a:t>FCA:  B</a:t>
            </a:r>
            <a:r>
              <a:rPr lang="en-GB" sz="2400" dirty="0">
                <a:effectLst/>
                <a:ea typeface="Calibri" panose="020F0502020204030204" pitchFamily="34" charset="0"/>
              </a:rPr>
              <a:t>asic financial services are available to </a:t>
            </a:r>
            <a:r>
              <a:rPr lang="en-GB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vulnerable, digitally excluded parts of society</a:t>
            </a:r>
            <a:r>
              <a:rPr lang="en-GB" sz="2400" dirty="0">
                <a:effectLst/>
                <a:ea typeface="Calibri" panose="020F0502020204030204" pitchFamily="34" charset="0"/>
              </a:rPr>
              <a:t> in physical branches rather than online only. </a:t>
            </a:r>
          </a:p>
          <a:p>
            <a:pPr marL="0" indent="0">
              <a:buNone/>
            </a:pPr>
            <a:endParaRPr lang="en-GB" sz="2400" dirty="0">
              <a:effectLst/>
              <a:ea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Financial Conduct Authority (FCA) (2022). Branch and ATM closures or conversions</a:t>
            </a:r>
            <a:r>
              <a:rPr lang="en-GB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Finalised Guidance, FG 22/6,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October 2022.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effectLst/>
                <a:ea typeface="Calibri" panose="020F0502020204030204" pitchFamily="34" charset="0"/>
              </a:rPr>
              <a:t>The critical gap between online banking services provision and user adoption can be bridged by improving </a:t>
            </a:r>
            <a:r>
              <a:rPr lang="en-GB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customers’ trust in digital tools.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3314" name="Picture 2" descr="Financial Conduct Authority issues warning over remote working | Today's  Conveyancer">
            <a:extLst>
              <a:ext uri="{FF2B5EF4-FFF2-40B4-BE49-F238E27FC236}">
                <a16:creationId xmlns:a16="http://schemas.microsoft.com/office/drawing/2014/main" id="{CB6BE0DA-9256-5D7C-EEFE-DEBFB1195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641" y="1018317"/>
            <a:ext cx="2629886" cy="17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Online Banking Best Practices for Consumers">
            <a:extLst>
              <a:ext uri="{FF2B5EF4-FFF2-40B4-BE49-F238E27FC236}">
                <a16:creationId xmlns:a16="http://schemas.microsoft.com/office/drawing/2014/main" id="{5A3538E4-A29E-B295-5DA5-FCBDA794C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641" y="2442015"/>
            <a:ext cx="2629886" cy="174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6 Steps To Creating A Trust You Can Trust">
            <a:extLst>
              <a:ext uri="{FF2B5EF4-FFF2-40B4-BE49-F238E27FC236}">
                <a16:creationId xmlns:a16="http://schemas.microsoft.com/office/drawing/2014/main" id="{58134290-74B4-0BA0-32BD-D90C534BE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368" y="4264191"/>
            <a:ext cx="2601159" cy="173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durham university logo">
            <a:extLst>
              <a:ext uri="{FF2B5EF4-FFF2-40B4-BE49-F238E27FC236}">
                <a16:creationId xmlns:a16="http://schemas.microsoft.com/office/drawing/2014/main" id="{A0EDFF63-E56F-7F28-4F82-3E733D995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407" y="6210300"/>
            <a:ext cx="1372581" cy="5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3094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BE16E-9675-AC8A-B9F5-5D3FD0ADC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Trust &amp; Older Adults’ Attributes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2FD6A-4846-B12E-A62E-D2E73E5D6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15250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Three basic needs (SDT)</a:t>
            </a:r>
          </a:p>
          <a:p>
            <a:pPr lvl="1"/>
            <a:r>
              <a:rPr lang="en-GB" dirty="0"/>
              <a:t>Autonomy </a:t>
            </a:r>
          </a:p>
          <a:p>
            <a:pPr lvl="1"/>
            <a:r>
              <a:rPr lang="en-GB" dirty="0"/>
              <a:t>Competence</a:t>
            </a:r>
          </a:p>
          <a:p>
            <a:pPr lvl="1"/>
            <a:r>
              <a:rPr lang="en-GB" dirty="0"/>
              <a:t>Relatedness</a:t>
            </a:r>
          </a:p>
          <a:p>
            <a:r>
              <a:rPr lang="en-GB" dirty="0"/>
              <a:t>Loneliness </a:t>
            </a:r>
            <a:r>
              <a:rPr lang="en-GB" sz="1800" dirty="0">
                <a:latin typeface="Calibri (Body)"/>
              </a:rPr>
              <a:t>(</a:t>
            </a:r>
            <a:r>
              <a:rPr lang="de-DE" sz="1800" dirty="0">
                <a:effectLst/>
                <a:latin typeface="Calibri (Body)"/>
                <a:ea typeface="Calibri" panose="020F0502020204030204" pitchFamily="34" charset="0"/>
              </a:rPr>
              <a:t>Lieberz et al., 2021)</a:t>
            </a:r>
            <a:endParaRPr lang="en-GB" sz="1800" dirty="0">
              <a:latin typeface="Calibri (Body)"/>
            </a:endParaRPr>
          </a:p>
          <a:p>
            <a:pPr lvl="1"/>
            <a:r>
              <a:rPr lang="en-GB" dirty="0"/>
              <a:t>Interpersonal trust</a:t>
            </a:r>
          </a:p>
          <a:p>
            <a:pPr lvl="1"/>
            <a:r>
              <a:rPr lang="en-GB" dirty="0"/>
              <a:t>Human-robot trust</a:t>
            </a:r>
          </a:p>
          <a:p>
            <a:r>
              <a:rPr lang="en-GB" dirty="0"/>
              <a:t>Attitudes </a:t>
            </a:r>
          </a:p>
          <a:p>
            <a:pPr lvl="1"/>
            <a:r>
              <a:rPr lang="en-GB" dirty="0"/>
              <a:t>Confidence, prior experience in technology</a:t>
            </a:r>
          </a:p>
          <a:p>
            <a:pPr lvl="1"/>
            <a:r>
              <a:rPr lang="en-GB" dirty="0"/>
              <a:t>Prejudice towards technology: Intergroup Contact Theory </a:t>
            </a:r>
            <a:r>
              <a:rPr lang="en-GB" sz="2000" dirty="0"/>
              <a:t>(Gordon Allport, 1954; </a:t>
            </a:r>
            <a:r>
              <a:rPr lang="en-GB" sz="2000" dirty="0" err="1">
                <a:effectLst/>
                <a:ea typeface="Calibri" panose="020F0502020204030204" pitchFamily="34" charset="0"/>
              </a:rPr>
              <a:t>Haggadone</a:t>
            </a:r>
            <a:r>
              <a:rPr lang="en-GB" sz="2000" dirty="0">
                <a:effectLst/>
                <a:ea typeface="Calibri" panose="020F0502020204030204" pitchFamily="34" charset="0"/>
              </a:rPr>
              <a:t> et al. 2021</a:t>
            </a:r>
            <a:r>
              <a:rPr lang="en-GB" sz="2000" dirty="0"/>
              <a:t>)</a:t>
            </a:r>
          </a:p>
          <a:p>
            <a:endParaRPr lang="en-GB" dirty="0"/>
          </a:p>
        </p:txBody>
      </p:sp>
      <p:pic>
        <p:nvPicPr>
          <p:cNvPr id="14338" name="Picture 2" descr="One in Three Seniors Is Lonely. Here's How It's Hurting Their Health | Time">
            <a:extLst>
              <a:ext uri="{FF2B5EF4-FFF2-40B4-BE49-F238E27FC236}">
                <a16:creationId xmlns:a16="http://schemas.microsoft.com/office/drawing/2014/main" id="{E974FF4B-EA93-F3D9-874E-9DA97B09C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900" y="2010759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Self-determination theory - Wikipedia">
            <a:extLst>
              <a:ext uri="{FF2B5EF4-FFF2-40B4-BE49-F238E27FC236}">
                <a16:creationId xmlns:a16="http://schemas.microsoft.com/office/drawing/2014/main" id="{E0A17682-4BB0-370E-6763-67B0401DD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63300"/>
            <a:ext cx="3390900" cy="223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ealthcare | Free Full-Text | Exploring the Presence of Humanoid Social  Robots at Home and Capturing Human-Robot Interactions with Older Adults:  Experiences from Four Case Studies">
            <a:extLst>
              <a:ext uri="{FF2B5EF4-FFF2-40B4-BE49-F238E27FC236}">
                <a16:creationId xmlns:a16="http://schemas.microsoft.com/office/drawing/2014/main" id="{102B2425-3937-BCA6-445E-57631CE30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076" y="3829349"/>
            <a:ext cx="2743199" cy="206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1857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51EE6-F382-BC0E-8BCE-3DA3CAA82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82575"/>
            <a:ext cx="10515600" cy="987425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Trust by Design for Conversational Agent (CA)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1B485-463D-69FA-D71D-7407DD768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56" y="1435100"/>
            <a:ext cx="5922258" cy="5114925"/>
          </a:xfrm>
        </p:spPr>
        <p:txBody>
          <a:bodyPr>
            <a:normAutofit fontScale="70000" lnSpcReduction="20000"/>
          </a:bodyPr>
          <a:lstStyle/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en-GB" sz="3400" dirty="0"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en-GB" sz="3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aried extents of CA </a:t>
            </a:r>
            <a:r>
              <a:rPr lang="en-GB" sz="34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modality, embodiment and anthropomorphism</a:t>
            </a:r>
            <a:r>
              <a:rPr lang="en-GB" sz="3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: 2D/3D, unimodal/ multimodal, and realism (low/high avatar fidelity)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en-GB" sz="3400" dirty="0"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sz="3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onversation flows to match older adults’ </a:t>
            </a:r>
            <a:r>
              <a:rPr lang="en-GB" sz="34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mental models </a:t>
            </a:r>
            <a:r>
              <a:rPr lang="en-GB" sz="3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(i.e., human-AI metaphors) of CAs; the transferability of human-human to human-agent communication.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en-GB" sz="3400" dirty="0"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sz="3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onversation patterns of CAs to match older adults’ </a:t>
            </a:r>
            <a:r>
              <a:rPr lang="en-GB" sz="34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age, gender, physical &amp; psychological conditions</a:t>
            </a:r>
          </a:p>
          <a:p>
            <a:pPr marL="342900" lvl="0" indent="-342900" algn="just">
              <a:lnSpc>
                <a:spcPct val="11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3400" dirty="0"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en-GB" sz="3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aried presentations of </a:t>
            </a:r>
            <a:r>
              <a:rPr lang="en-GB" sz="34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alerts to risks and breakdown repairs </a:t>
            </a:r>
            <a:r>
              <a:rPr lang="en-GB" sz="3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on older adults’ trust in CAs.</a:t>
            </a:r>
            <a:endParaRPr lang="en-GB" dirty="0"/>
          </a:p>
        </p:txBody>
      </p:sp>
      <p:pic>
        <p:nvPicPr>
          <p:cNvPr id="16386" name="Picture 2" descr="What will happen when AR, VR, and chatbots all converge?">
            <a:extLst>
              <a:ext uri="{FF2B5EF4-FFF2-40B4-BE49-F238E27FC236}">
                <a16:creationId xmlns:a16="http://schemas.microsoft.com/office/drawing/2014/main" id="{0CCF1DEB-2ECB-2381-8665-E6F2A3487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175" y="1393825"/>
            <a:ext cx="2481264" cy="165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The Future of AI Chatbots is in AR | Superworld Content Hub">
            <a:extLst>
              <a:ext uri="{FF2B5EF4-FFF2-40B4-BE49-F238E27FC236}">
                <a16:creationId xmlns:a16="http://schemas.microsoft.com/office/drawing/2014/main" id="{30C6B210-90B7-34DC-AD4E-E91EB701E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453" y="3429000"/>
            <a:ext cx="2114733" cy="228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F4E60B-1B51-FCD8-CEC7-12BA20345A3A}"/>
              </a:ext>
            </a:extLst>
          </p:cNvPr>
          <p:cNvSpPr txBox="1"/>
          <p:nvPr/>
        </p:nvSpPr>
        <p:spPr>
          <a:xfrm>
            <a:off x="9462889" y="5711320"/>
            <a:ext cx="27291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https://www.superworldapp.com/content-hub/the-future-of-ai-chatbots-is-in-ar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06195-BCAB-7F54-5766-81AF9A28EBD0}"/>
              </a:ext>
            </a:extLst>
          </p:cNvPr>
          <p:cNvSpPr txBox="1"/>
          <p:nvPr/>
        </p:nvSpPr>
        <p:spPr>
          <a:xfrm>
            <a:off x="9312973" y="3022128"/>
            <a:ext cx="28456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https://www.allerin.com/blog/what-will-happen-when-ar-vr-and-chatbots-all-converge</a:t>
            </a:r>
          </a:p>
        </p:txBody>
      </p:sp>
      <p:pic>
        <p:nvPicPr>
          <p:cNvPr id="16390" name="Picture 6" descr="Chatbot Text Message . Chat Bot Bubble Set Template. Modern Mobile  Application Messenger Interface. Smartphone With Chat On Screen. Empty Text  Boxes. Notification Icons. Flat Illustration Stock Photo, Picture And  Royalty Free">
            <a:extLst>
              <a:ext uri="{FF2B5EF4-FFF2-40B4-BE49-F238E27FC236}">
                <a16:creationId xmlns:a16="http://schemas.microsoft.com/office/drawing/2014/main" id="{6B09CD34-E879-6F08-08E3-276F49EF8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043" y="1188969"/>
            <a:ext cx="2060879" cy="206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842A6D-A15E-272B-3AAC-BD4D557C6B57}"/>
              </a:ext>
            </a:extLst>
          </p:cNvPr>
          <p:cNvSpPr txBox="1"/>
          <p:nvPr/>
        </p:nvSpPr>
        <p:spPr>
          <a:xfrm>
            <a:off x="7230043" y="5508153"/>
            <a:ext cx="22562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https://dribbble.com/tags/bank_bot</a:t>
            </a:r>
          </a:p>
        </p:txBody>
      </p:sp>
      <p:pic>
        <p:nvPicPr>
          <p:cNvPr id="16392" name="Picture 8" descr="Bank Bot designs, themes, templates and downloadable graphic elements on  Dribbble">
            <a:extLst>
              <a:ext uri="{FF2B5EF4-FFF2-40B4-BE49-F238E27FC236}">
                <a16:creationId xmlns:a16="http://schemas.microsoft.com/office/drawing/2014/main" id="{481E99DE-F96C-62BB-0D03-670AA9694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2" r="12653"/>
          <a:stretch/>
        </p:blipFill>
        <p:spPr bwMode="auto">
          <a:xfrm>
            <a:off x="7348156" y="3453015"/>
            <a:ext cx="2114733" cy="208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85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F8A16-9165-E339-92B3-122060485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488950"/>
            <a:ext cx="10515600" cy="968375"/>
          </a:xfrm>
        </p:spPr>
        <p:txBody>
          <a:bodyPr/>
          <a:lstStyle/>
          <a:p>
            <a:r>
              <a:rPr lang="en-GB" sz="4000" b="1" dirty="0">
                <a:solidFill>
                  <a:srgbClr val="7030A0"/>
                </a:solidFill>
              </a:rPr>
              <a:t>Chatbot Design Requirements </a:t>
            </a:r>
            <a:r>
              <a:rPr lang="en-GB" sz="2400" dirty="0"/>
              <a:t>(Grudin &amp; Jacques,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9DFEB-159D-AE31-BFFC-F087F6961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638300"/>
            <a:ext cx="10125076" cy="45672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i="1" dirty="0"/>
              <a:t>Human-centred Design Approach</a:t>
            </a:r>
          </a:p>
          <a:p>
            <a:pPr marL="514350" indent="-514350">
              <a:buFont typeface="+mj-lt"/>
              <a:buAutoNum type="arabicParenR"/>
            </a:pPr>
            <a:r>
              <a:rPr lang="en-GB" dirty="0"/>
              <a:t>investigating the strengths of different platforms and tools, and identifying </a:t>
            </a:r>
            <a:r>
              <a:rPr lang="en-GB" dirty="0">
                <a:solidFill>
                  <a:srgbClr val="C00000"/>
                </a:solidFill>
              </a:rPr>
              <a:t>user needs</a:t>
            </a:r>
            <a:r>
              <a:rPr lang="en-GB" dirty="0"/>
              <a:t>; </a:t>
            </a:r>
          </a:p>
          <a:p>
            <a:pPr marL="514350" indent="-514350">
              <a:buFont typeface="+mj-lt"/>
              <a:buAutoNum type="arabicParenR"/>
            </a:pPr>
            <a:r>
              <a:rPr lang="en-GB" dirty="0"/>
              <a:t>setting a </a:t>
            </a:r>
            <a:r>
              <a:rPr lang="en-GB" dirty="0">
                <a:solidFill>
                  <a:srgbClr val="C00000"/>
                </a:solidFill>
              </a:rPr>
              <a:t>personality</a:t>
            </a:r>
            <a:r>
              <a:rPr lang="en-GB" dirty="0"/>
              <a:t>; </a:t>
            </a:r>
          </a:p>
          <a:p>
            <a:pPr marL="514350" indent="-514350">
              <a:buFont typeface="+mj-lt"/>
              <a:buAutoNum type="arabicParenR"/>
            </a:pPr>
            <a:r>
              <a:rPr lang="en-GB" dirty="0"/>
              <a:t>determining </a:t>
            </a:r>
            <a:r>
              <a:rPr lang="en-GB" dirty="0">
                <a:solidFill>
                  <a:srgbClr val="C00000"/>
                </a:solidFill>
              </a:rPr>
              <a:t>task difficulty</a:t>
            </a:r>
            <a:r>
              <a:rPr lang="en-GB" dirty="0"/>
              <a:t>; </a:t>
            </a:r>
          </a:p>
          <a:p>
            <a:pPr marL="514350" indent="-514350">
              <a:buFont typeface="+mj-lt"/>
              <a:buAutoNum type="arabicParenR"/>
            </a:pPr>
            <a:r>
              <a:rPr lang="en-GB" dirty="0"/>
              <a:t>understanding the </a:t>
            </a:r>
            <a:r>
              <a:rPr lang="en-GB" dirty="0">
                <a:solidFill>
                  <a:srgbClr val="C00000"/>
                </a:solidFill>
              </a:rPr>
              <a:t>access environment </a:t>
            </a:r>
            <a:r>
              <a:rPr lang="en-GB" dirty="0"/>
              <a:t>and users’ tendency to be </a:t>
            </a:r>
            <a:r>
              <a:rPr lang="en-GB" dirty="0">
                <a:solidFill>
                  <a:srgbClr val="C00000"/>
                </a:solidFill>
              </a:rPr>
              <a:t>forgiving of errors</a:t>
            </a:r>
            <a:r>
              <a:rPr lang="en-GB" dirty="0"/>
              <a:t>; </a:t>
            </a:r>
          </a:p>
          <a:p>
            <a:pPr marL="514350" indent="-514350">
              <a:buFont typeface="+mj-lt"/>
              <a:buAutoNum type="arabicParenR"/>
            </a:pPr>
            <a:r>
              <a:rPr lang="en-GB" dirty="0"/>
              <a:t>making </a:t>
            </a:r>
            <a:r>
              <a:rPr lang="en-GB" dirty="0">
                <a:solidFill>
                  <a:srgbClr val="C00000"/>
                </a:solidFill>
              </a:rPr>
              <a:t>amusing</a:t>
            </a:r>
            <a:r>
              <a:rPr lang="en-GB" dirty="0"/>
              <a:t> scripted responses; </a:t>
            </a:r>
          </a:p>
          <a:p>
            <a:pPr marL="514350" indent="-514350">
              <a:buFont typeface="+mj-lt"/>
              <a:buAutoNum type="arabicParenR"/>
            </a:pPr>
            <a:r>
              <a:rPr lang="en-GB" dirty="0"/>
              <a:t>making chatbots reveal their </a:t>
            </a:r>
            <a:r>
              <a:rPr lang="en-GB" dirty="0">
                <a:solidFill>
                  <a:srgbClr val="C00000"/>
                </a:solidFill>
              </a:rPr>
              <a:t>identity</a:t>
            </a:r>
            <a:r>
              <a:rPr lang="en-GB" dirty="0"/>
              <a:t> (disclosure); </a:t>
            </a:r>
          </a:p>
          <a:p>
            <a:pPr marL="514350" indent="-514350">
              <a:buFont typeface="+mj-lt"/>
              <a:buAutoNum type="arabicParenR"/>
            </a:pPr>
            <a:r>
              <a:rPr lang="en-GB" dirty="0"/>
              <a:t>iterating through small-scale </a:t>
            </a:r>
            <a:r>
              <a:rPr lang="en-GB" dirty="0">
                <a:solidFill>
                  <a:srgbClr val="C00000"/>
                </a:solidFill>
              </a:rPr>
              <a:t>user testing</a:t>
            </a:r>
          </a:p>
        </p:txBody>
      </p:sp>
    </p:spTree>
    <p:extLst>
      <p:ext uri="{BB962C8B-B14F-4D97-AF65-F5344CB8AC3E}">
        <p14:creationId xmlns:p14="http://schemas.microsoft.com/office/powerpoint/2010/main" val="18310966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52C49-5F93-EB5B-A276-F56B7D0C5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Text- vs. Button-based Interaction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CC724-C008-79EA-B7F2-EEBB1371B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675"/>
            <a:ext cx="586994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Custom buttons allow only a limited range of inputs, facilitating a </a:t>
            </a:r>
            <a:r>
              <a:rPr lang="en-GB" dirty="0">
                <a:solidFill>
                  <a:srgbClr val="C00000"/>
                </a:solidFill>
              </a:rPr>
              <a:t>decision-making</a:t>
            </a:r>
            <a:r>
              <a:rPr lang="en-GB" dirty="0"/>
              <a:t> process.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dirty="0"/>
              <a:t>Limiting the options, using easily navigable buttons rather than mobile keyboard makes conversations with chatbots </a:t>
            </a:r>
            <a:r>
              <a:rPr lang="en-GB" dirty="0">
                <a:solidFill>
                  <a:srgbClr val="C00000"/>
                </a:solidFill>
              </a:rPr>
              <a:t>more accessible</a:t>
            </a:r>
            <a:r>
              <a:rPr lang="en-GB" dirty="0"/>
              <a:t>. </a:t>
            </a:r>
            <a:r>
              <a:rPr lang="en-GB" sz="1800" dirty="0"/>
              <a:t>(Ryu et al. 2020)</a:t>
            </a:r>
          </a:p>
        </p:txBody>
      </p:sp>
      <p:pic>
        <p:nvPicPr>
          <p:cNvPr id="17410" name="Picture 2" descr="Types of Bots for Business: AI Chatbot or Button-Based One?">
            <a:extLst>
              <a:ext uri="{FF2B5EF4-FFF2-40B4-BE49-F238E27FC236}">
                <a16:creationId xmlns:a16="http://schemas.microsoft.com/office/drawing/2014/main" id="{6F8C3737-3CBB-53E5-8E4A-FC273AD09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3" t="8879" r="37207" b="9439"/>
          <a:stretch/>
        </p:blipFill>
        <p:spPr bwMode="auto">
          <a:xfrm>
            <a:off x="9212580" y="1690688"/>
            <a:ext cx="2562225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Yahoo launches text-based chatbot called Captain to help organize family  schedules – GeekWire">
            <a:extLst>
              <a:ext uri="{FF2B5EF4-FFF2-40B4-BE49-F238E27FC236}">
                <a16:creationId xmlns:a16="http://schemas.microsoft.com/office/drawing/2014/main" id="{6C3A5EB9-D9FF-FB4D-FADD-3CBAE9A396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3280"/>
          <a:stretch/>
        </p:blipFill>
        <p:spPr bwMode="auto">
          <a:xfrm>
            <a:off x="6847840" y="1690688"/>
            <a:ext cx="222504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456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ECEF9-DD43-2587-42B2-09708DB98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979" y="22849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Overall 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89876-145C-6BF5-093C-6FF328875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810" y="1753751"/>
            <a:ext cx="10418379" cy="4543644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GB" sz="33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Aim 1</a:t>
            </a:r>
            <a:r>
              <a:rPr lang="en-GB" sz="33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: Identifying </a:t>
            </a:r>
            <a:r>
              <a:rPr lang="en-GB" sz="33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evidence-based</a:t>
            </a:r>
            <a:r>
              <a:rPr lang="en-GB" sz="33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design guidelines for older adult-specific CAs. 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GB" sz="33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Aim2</a:t>
            </a:r>
            <a:r>
              <a:rPr lang="en-GB" sz="33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: Developing deep understandings of how older adults’ attributes and conditions, especially </a:t>
            </a:r>
            <a:r>
              <a:rPr lang="en-GB" sz="33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loneliness</a:t>
            </a:r>
            <a:r>
              <a:rPr lang="en-GB" sz="33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impact trust in CAs, and how older adults’ attitudes towards AI-based autonomous systems may change through </a:t>
            </a:r>
            <a:r>
              <a:rPr lang="en-GB" sz="33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actual contacts </a:t>
            </a:r>
            <a:r>
              <a:rPr lang="en-GB" sz="33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with them. 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GB" sz="33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Aim 3</a:t>
            </a:r>
            <a:r>
              <a:rPr lang="en-GB" sz="33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: Empowering older adults to </a:t>
            </a:r>
            <a:r>
              <a:rPr lang="en-GB" sz="33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calibrate trust </a:t>
            </a:r>
            <a:r>
              <a:rPr lang="en-GB" sz="33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 CAs by designing appropriate </a:t>
            </a:r>
            <a:r>
              <a:rPr lang="en-GB" sz="33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explanations</a:t>
            </a:r>
            <a:r>
              <a:rPr lang="en-GB" sz="33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3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(XAI) </a:t>
            </a:r>
            <a:r>
              <a:rPr lang="en-GB" sz="33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as well as </a:t>
            </a:r>
            <a:r>
              <a:rPr lang="en-GB" sz="33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risk alerts </a:t>
            </a:r>
            <a:r>
              <a:rPr lang="en-GB" sz="33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contingent on CAs’ behaviour and performance.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74212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E5CA-CA79-93EA-BC06-284A812F1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79" y="246062"/>
            <a:ext cx="10515600" cy="1325563"/>
          </a:xfrm>
        </p:spPr>
        <p:txBody>
          <a:bodyPr>
            <a:normAutofit/>
          </a:bodyPr>
          <a:lstStyle/>
          <a:p>
            <a:r>
              <a:rPr lang="en-GB" sz="4300" b="1" dirty="0">
                <a:solidFill>
                  <a:srgbClr val="660066"/>
                </a:solidFill>
              </a:rPr>
              <a:t>Method: Older-Adult-centred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B6F8E-4AA7-38B6-15C1-DB2510358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545" y="1487542"/>
            <a:ext cx="10887076" cy="4986829"/>
          </a:xfrm>
        </p:spPr>
        <p:txBody>
          <a:bodyPr>
            <a:noAutofit/>
          </a:bodyPr>
          <a:lstStyle/>
          <a:p>
            <a:r>
              <a:rPr lang="en-GB" sz="2400" dirty="0">
                <a:effectLst/>
                <a:ea typeface="Calibri" panose="020F0502020204030204" pitchFamily="34" charset="0"/>
              </a:rPr>
              <a:t>Enabling older adults of heterogeneous backgrounds to state their needs, preferences, and experiences of using CAs </a:t>
            </a:r>
          </a:p>
          <a:p>
            <a:r>
              <a:rPr lang="en-GB" sz="2400" dirty="0">
                <a:effectLst/>
                <a:ea typeface="Calibri" panose="020F0502020204030204" pitchFamily="34" charset="0"/>
              </a:rPr>
              <a:t>Qualitative Method: Contextual Inquiry and Participatory Design</a:t>
            </a:r>
          </a:p>
          <a:p>
            <a:pPr lvl="1"/>
            <a:r>
              <a:rPr lang="en-GB" sz="2000" dirty="0">
                <a:effectLst/>
                <a:ea typeface="Calibri" panose="020F0502020204030204" pitchFamily="34" charset="0"/>
              </a:rPr>
              <a:t>Interviews</a:t>
            </a:r>
          </a:p>
          <a:p>
            <a:pPr lvl="1"/>
            <a:r>
              <a:rPr lang="en-GB" sz="2000" dirty="0">
                <a:ea typeface="Calibri" panose="020F0502020204030204" pitchFamily="34" charset="0"/>
              </a:rPr>
              <a:t>F</a:t>
            </a:r>
            <a:r>
              <a:rPr lang="en-GB" sz="2000" dirty="0">
                <a:effectLst/>
                <a:ea typeface="Calibri" panose="020F0502020204030204" pitchFamily="34" charset="0"/>
              </a:rPr>
              <a:t>ocus groups</a:t>
            </a:r>
          </a:p>
          <a:p>
            <a:pPr lvl="1"/>
            <a:r>
              <a:rPr lang="en-GB" sz="2000" dirty="0">
                <a:effectLst/>
                <a:ea typeface="Calibri" panose="020F0502020204030204" pitchFamily="34" charset="0"/>
              </a:rPr>
              <a:t>in situ observations</a:t>
            </a:r>
          </a:p>
          <a:p>
            <a:r>
              <a:rPr lang="en-GB" sz="2400" dirty="0">
                <a:effectLst/>
                <a:ea typeface="Calibri" panose="020F0502020204030204" pitchFamily="34" charset="0"/>
              </a:rPr>
              <a:t>Quantitative Method: Questionnaire to measure</a:t>
            </a:r>
          </a:p>
          <a:p>
            <a:pPr lvl="1"/>
            <a:r>
              <a:rPr lang="en-GB" sz="2000" dirty="0">
                <a:ea typeface="Calibri" panose="020F0502020204030204" pitchFamily="34" charset="0"/>
              </a:rPr>
              <a:t>Loneliness</a:t>
            </a:r>
          </a:p>
          <a:p>
            <a:pPr lvl="1"/>
            <a:r>
              <a:rPr lang="en-GB" sz="2000" dirty="0">
                <a:effectLst/>
                <a:ea typeface="Calibri" panose="020F0502020204030204" pitchFamily="34" charset="0"/>
              </a:rPr>
              <a:t>Trust</a:t>
            </a:r>
          </a:p>
          <a:p>
            <a:pPr lvl="1"/>
            <a:r>
              <a:rPr lang="en-GB" sz="2000" dirty="0">
                <a:effectLst/>
                <a:ea typeface="Calibri" panose="020F0502020204030204" pitchFamily="34" charset="0"/>
              </a:rPr>
              <a:t>UX</a:t>
            </a:r>
          </a:p>
          <a:p>
            <a:pPr lvl="1"/>
            <a:r>
              <a:rPr lang="en-GB" sz="2000" dirty="0">
                <a:effectLst/>
                <a:ea typeface="Calibri" panose="020F0502020204030204" pitchFamily="34" charset="0"/>
              </a:rPr>
              <a:t>Attitudes toward CAs</a:t>
            </a:r>
          </a:p>
          <a:p>
            <a:pPr lvl="1"/>
            <a:r>
              <a:rPr lang="en-GB" sz="2000" dirty="0">
                <a:effectLst/>
                <a:ea typeface="Calibri" panose="020F0502020204030204" pitchFamily="34" charset="0"/>
              </a:rPr>
              <a:t>Intention to use </a:t>
            </a:r>
          </a:p>
          <a:p>
            <a:r>
              <a:rPr lang="en-GB" sz="2400" dirty="0">
                <a:effectLst/>
                <a:ea typeface="Calibri" panose="020F0502020204030204" pitchFamily="34" charset="0"/>
              </a:rPr>
              <a:t>Online banking services: issuing bank statements, checking account balance, transfer, bill payment, and cheque deposit</a:t>
            </a:r>
            <a:endParaRPr lang="en-GB" sz="24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3CEA2A-B35F-EDB7-2CB2-134B278DE53F}"/>
              </a:ext>
            </a:extLst>
          </p:cNvPr>
          <p:cNvSpPr/>
          <p:nvPr/>
        </p:nvSpPr>
        <p:spPr>
          <a:xfrm>
            <a:off x="2375338" y="2813106"/>
            <a:ext cx="7394029" cy="20769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Ongoing work! </a:t>
            </a:r>
          </a:p>
          <a:p>
            <a:pPr algn="ctr"/>
            <a:r>
              <a:rPr lang="en-GB" sz="3600" b="1" dirty="0"/>
              <a:t>To be reported in next ICT4AWE !</a:t>
            </a:r>
          </a:p>
        </p:txBody>
      </p:sp>
    </p:spTree>
    <p:extLst>
      <p:ext uri="{BB962C8B-B14F-4D97-AF65-F5344CB8AC3E}">
        <p14:creationId xmlns:p14="http://schemas.microsoft.com/office/powerpoint/2010/main" val="258384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70C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>
                <a:solidFill>
                  <a:srgbClr val="7030A0"/>
                </a:solidFill>
              </a:rPr>
              <a:t>Effects of Humanlikeness and Conversational Breakdown on Trust in Chatbots for Customer Service</a:t>
            </a:r>
          </a:p>
        </p:txBody>
      </p:sp>
      <p:sp>
        <p:nvSpPr>
          <p:cNvPr id="95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3679826"/>
            <a:ext cx="9144000" cy="1655762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Effie </a:t>
            </a:r>
            <a:r>
              <a:rPr dirty="0" err="1"/>
              <a:t>Lai-Chong</a:t>
            </a:r>
            <a:r>
              <a:rPr dirty="0"/>
              <a:t> </a:t>
            </a:r>
            <a:r>
              <a:rPr dirty="0" err="1"/>
              <a:t>Law</a:t>
            </a:r>
            <a:r>
              <a:rPr b="0" dirty="0" err="1"/>
              <a:t>,</a:t>
            </a:r>
            <a:r>
              <a:rPr b="0" dirty="0"/>
              <a:t> Durham University, UK</a:t>
            </a:r>
          </a:p>
          <a:p>
            <a:pPr>
              <a:defRPr b="1"/>
            </a:pPr>
            <a:r>
              <a:rPr dirty="0"/>
              <a:t>Asbjørn Følstad</a:t>
            </a:r>
            <a:r>
              <a:rPr b="0" dirty="0"/>
              <a:t>, SINTEF, Norway</a:t>
            </a:r>
          </a:p>
          <a:p>
            <a:pPr>
              <a:defRPr b="1"/>
            </a:pPr>
            <a:r>
              <a:rPr dirty="0"/>
              <a:t>Nena van As</a:t>
            </a:r>
            <a:r>
              <a:rPr b="0" dirty="0"/>
              <a:t>, boost.ai, Norway</a:t>
            </a:r>
          </a:p>
        </p:txBody>
      </p:sp>
      <p:pic>
        <p:nvPicPr>
          <p:cNvPr id="9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305" y="442017"/>
            <a:ext cx="2809388" cy="939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937" y="5335587"/>
            <a:ext cx="1771651" cy="1181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192" y="5354637"/>
            <a:ext cx="2095501" cy="1162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390" y="5207346"/>
            <a:ext cx="2913267" cy="1456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Picture 10" descr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591" y="5410103"/>
            <a:ext cx="890589" cy="1116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icture 12" descr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7448" y="5437187"/>
            <a:ext cx="1089027" cy="1089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icture 6" descr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278" y="5376071"/>
            <a:ext cx="893136" cy="11923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2317450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DB9E2-AA78-D5FA-1EC3-3493B26A9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6323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Takeaway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B4937-B223-AEC6-1FF5-5D21D885A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552"/>
            <a:ext cx="10817772" cy="47927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600" dirty="0"/>
              <a:t>Chatbots are increasingly impactful </a:t>
            </a:r>
            <a:r>
              <a:rPr lang="en-GB" sz="2600" dirty="0">
                <a:solidFill>
                  <a:srgbClr val="C00000"/>
                </a:solidFill>
              </a:rPr>
              <a:t>at all levels</a:t>
            </a:r>
            <a:r>
              <a:rPr lang="en-GB" sz="2600" dirty="0"/>
              <a:t>!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600" dirty="0"/>
              <a:t>Trust in chatbots for customer service mainly determined by their </a:t>
            </a:r>
            <a:r>
              <a:rPr lang="en-GB" sz="2600" dirty="0">
                <a:solidFill>
                  <a:srgbClr val="C00000"/>
                </a:solidFill>
              </a:rPr>
              <a:t>performance</a:t>
            </a:r>
            <a:r>
              <a:rPr lang="en-GB" sz="2600" dirty="0"/>
              <a:t> rather than humanlikeness.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600" dirty="0"/>
              <a:t>Trust in chatbots for customer service seems not gender-sensitive, but </a:t>
            </a:r>
            <a:r>
              <a:rPr lang="en-GB" sz="2600" dirty="0">
                <a:solidFill>
                  <a:srgbClr val="C00000"/>
                </a:solidFill>
              </a:rPr>
              <a:t>age-sensitive.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600" dirty="0"/>
              <a:t>Older adults can become </a:t>
            </a:r>
            <a:r>
              <a:rPr lang="en-GB" sz="2600" dirty="0">
                <a:solidFill>
                  <a:srgbClr val="C00000"/>
                </a:solidFill>
              </a:rPr>
              <a:t>digitally marginalised </a:t>
            </a:r>
            <a:r>
              <a:rPr lang="en-GB" sz="2600" dirty="0"/>
              <a:t>when more and more essential services moving online.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600" dirty="0"/>
              <a:t>Make chatbots </a:t>
            </a:r>
            <a:r>
              <a:rPr lang="en-GB" sz="2600" dirty="0">
                <a:solidFill>
                  <a:srgbClr val="C00000"/>
                </a:solidFill>
              </a:rPr>
              <a:t>trustworthy</a:t>
            </a:r>
            <a:r>
              <a:rPr lang="en-GB" sz="2600" dirty="0"/>
              <a:t>; enable older adults to trust and use them.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600" dirty="0">
                <a:solidFill>
                  <a:srgbClr val="C00000"/>
                </a:solidFill>
              </a:rPr>
              <a:t>Ethics</a:t>
            </a:r>
            <a:r>
              <a:rPr lang="en-GB" sz="2600" dirty="0"/>
              <a:t> is of utmost importance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600" b="1" dirty="0">
                <a:solidFill>
                  <a:srgbClr val="660066"/>
                </a:solidFill>
              </a:rPr>
              <a:t>Usable, useful, and safe ICT for older adults’ wellbeing</a:t>
            </a:r>
            <a:r>
              <a:rPr lang="en-GB" sz="2600" b="1" dirty="0"/>
              <a:t>!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5756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06956-35BB-663B-ED90-EAB8A84E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93788"/>
            <a:ext cx="10506455" cy="2967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 for listening!</a:t>
            </a:r>
            <a:br>
              <a:rPr lang="en-US" sz="6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 &amp; Comments</a:t>
            </a:r>
            <a:br>
              <a:rPr lang="en-US" sz="6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6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E62A2-8E7B-48B1-318B-72B44498A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0924" y="4619624"/>
            <a:ext cx="3946779" cy="1038225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Effie Lai-Chong Law</a:t>
            </a:r>
          </a:p>
          <a:p>
            <a:pPr algn="r"/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lai-chong.law@durham.ac.uk</a:t>
            </a: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Image result for durham university logo">
            <a:extLst>
              <a:ext uri="{FF2B5EF4-FFF2-40B4-BE49-F238E27FC236}">
                <a16:creationId xmlns:a16="http://schemas.microsoft.com/office/drawing/2014/main" id="{6D5961D7-5753-7F36-A293-C8438CC8D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270" y="6082664"/>
            <a:ext cx="1396923" cy="60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682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4"/>
          <p:cNvSpPr txBox="1">
            <a:spLocks noGrp="1"/>
          </p:cNvSpPr>
          <p:nvPr>
            <p:ph type="title"/>
          </p:nvPr>
        </p:nvSpPr>
        <p:spPr>
          <a:xfrm>
            <a:off x="838200" y="248280"/>
            <a:ext cx="10515600" cy="784169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solidFill>
                  <a:srgbClr val="660066"/>
                </a:solidFill>
              </a:rPr>
              <a:t>Motivation</a:t>
            </a:r>
          </a:p>
        </p:txBody>
      </p:sp>
      <p:sp>
        <p:nvSpPr>
          <p:cNvPr id="111" name="Content Placeholder 5"/>
          <p:cNvSpPr txBox="1">
            <a:spLocks noGrp="1"/>
          </p:cNvSpPr>
          <p:nvPr>
            <p:ph type="body" sz="quarter" idx="1"/>
          </p:nvPr>
        </p:nvSpPr>
        <p:spPr>
          <a:xfrm>
            <a:off x="989899" y="3329664"/>
            <a:ext cx="5991925" cy="294731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 defTabSz="905255">
              <a:lnSpc>
                <a:spcPct val="72000"/>
              </a:lnSpc>
              <a:spcBef>
                <a:spcPts val="500"/>
              </a:spcBef>
              <a:buSzTx/>
              <a:buNone/>
              <a:defRPr sz="2376">
                <a:solidFill>
                  <a:srgbClr val="0070C0"/>
                </a:solidFill>
              </a:defRPr>
            </a:pPr>
            <a:r>
              <a:rPr sz="3000" b="1" dirty="0"/>
              <a:t>What are Applications?</a:t>
            </a:r>
            <a:endParaRPr lang="en-GB" sz="3000" b="1" dirty="0"/>
          </a:p>
          <a:p>
            <a:pPr marL="226313" indent="-226313" defTabSz="905255">
              <a:lnSpc>
                <a:spcPct val="110000"/>
              </a:lnSpc>
              <a:spcBef>
                <a:spcPts val="500"/>
              </a:spcBef>
              <a:defRPr sz="1782"/>
            </a:pPr>
            <a:r>
              <a:rPr sz="2400" dirty="0"/>
              <a:t>Retail and e-commerce</a:t>
            </a:r>
            <a:endParaRPr lang="en-GB" sz="2400" dirty="0"/>
          </a:p>
          <a:p>
            <a:pPr marL="226313" indent="-226313" defTabSz="905255">
              <a:lnSpc>
                <a:spcPct val="110000"/>
              </a:lnSpc>
              <a:spcBef>
                <a:spcPts val="500"/>
              </a:spcBef>
              <a:defRPr sz="1782"/>
            </a:pPr>
            <a:r>
              <a:rPr sz="2400" dirty="0"/>
              <a:t>Travel and hospitality</a:t>
            </a:r>
          </a:p>
          <a:p>
            <a:pPr marL="226313" indent="-226313" defTabSz="905255">
              <a:lnSpc>
                <a:spcPct val="110000"/>
              </a:lnSpc>
              <a:spcBef>
                <a:spcPts val="500"/>
              </a:spcBef>
              <a:defRPr sz="1782"/>
            </a:pPr>
            <a:r>
              <a:rPr sz="2400" dirty="0"/>
              <a:t>Banking, finance, and fintech</a:t>
            </a:r>
          </a:p>
          <a:p>
            <a:pPr marL="226313" indent="-226313" defTabSz="905255">
              <a:lnSpc>
                <a:spcPct val="110000"/>
              </a:lnSpc>
              <a:spcBef>
                <a:spcPts val="500"/>
              </a:spcBef>
              <a:defRPr sz="1782"/>
            </a:pPr>
            <a:r>
              <a:rPr sz="2400" dirty="0"/>
              <a:t>Healthcare</a:t>
            </a:r>
          </a:p>
          <a:p>
            <a:pPr marL="226313" indent="-226313" defTabSz="905255">
              <a:lnSpc>
                <a:spcPct val="110000"/>
              </a:lnSpc>
              <a:spcBef>
                <a:spcPts val="500"/>
              </a:spcBef>
              <a:defRPr sz="1782"/>
            </a:pPr>
            <a:r>
              <a:rPr sz="2400" dirty="0"/>
              <a:t>Media and entertainment</a:t>
            </a:r>
          </a:p>
          <a:p>
            <a:pPr marL="226313" indent="-226313" defTabSz="905255">
              <a:lnSpc>
                <a:spcPct val="110000"/>
              </a:lnSpc>
              <a:spcBef>
                <a:spcPts val="500"/>
              </a:spcBef>
              <a:defRPr sz="1782"/>
            </a:pPr>
            <a:r>
              <a:rPr sz="2400" dirty="0"/>
              <a:t>Education</a:t>
            </a:r>
          </a:p>
          <a:p>
            <a:pPr marL="226313" indent="-226313" defTabSz="905255">
              <a:lnSpc>
                <a:spcPct val="110000"/>
              </a:lnSpc>
              <a:spcBef>
                <a:spcPts val="500"/>
              </a:spcBef>
              <a:defRPr sz="1782"/>
            </a:pPr>
            <a:r>
              <a:rPr sz="2400" dirty="0"/>
              <a:t>…</a:t>
            </a:r>
          </a:p>
        </p:txBody>
      </p:sp>
      <p:grpSp>
        <p:nvGrpSpPr>
          <p:cNvPr id="114" name="Group 9"/>
          <p:cNvGrpSpPr/>
          <p:nvPr/>
        </p:nvGrpSpPr>
        <p:grpSpPr>
          <a:xfrm>
            <a:off x="7552251" y="3329664"/>
            <a:ext cx="4290766" cy="2520193"/>
            <a:chOff x="0" y="0"/>
            <a:chExt cx="4290764" cy="2520191"/>
          </a:xfrm>
        </p:grpSpPr>
        <p:pic>
          <p:nvPicPr>
            <p:cNvPr id="112" name="Picture 2" descr="Picture 2"/>
            <p:cNvPicPr>
              <a:picLocks noChangeAspect="1"/>
            </p:cNvPicPr>
            <p:nvPr/>
          </p:nvPicPr>
          <p:blipFill>
            <a:blip r:embed="rId2"/>
            <a:srcRect t="2515"/>
            <a:stretch>
              <a:fillRect/>
            </a:stretch>
          </p:blipFill>
          <p:spPr>
            <a:xfrm>
              <a:off x="0" y="0"/>
              <a:ext cx="4290765" cy="2272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3" name="TextBox 8"/>
            <p:cNvSpPr txBox="1"/>
            <p:nvPr/>
          </p:nvSpPr>
          <p:spPr>
            <a:xfrm>
              <a:off x="649114" y="2271886"/>
              <a:ext cx="3260371" cy="248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200"/>
              </a:lvl1pPr>
            </a:lstStyle>
            <a:p>
              <a:r>
                <a:t>https://research.aimultiple.com/business-chatbot/</a:t>
              </a:r>
            </a:p>
          </p:txBody>
        </p:sp>
      </p:grpSp>
      <p:sp>
        <p:nvSpPr>
          <p:cNvPr id="115" name="Content Placeholder 5"/>
          <p:cNvSpPr txBox="1"/>
          <p:nvPr/>
        </p:nvSpPr>
        <p:spPr>
          <a:xfrm>
            <a:off x="959420" y="1175675"/>
            <a:ext cx="6871882" cy="1852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fontScale="92500" lnSpcReduction="20000"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0070C0"/>
                </a:solidFill>
              </a:defRPr>
            </a:pPr>
            <a:r>
              <a:rPr sz="2800" b="1" dirty="0">
                <a:solidFill>
                  <a:srgbClr val="0070C0"/>
                </a:solidFill>
              </a:rPr>
              <a:t>What are Customer Service Chatbots? </a:t>
            </a:r>
          </a:p>
          <a:p>
            <a:pPr algn="just" defTabSz="914400">
              <a:lnSpc>
                <a:spcPct val="110000"/>
              </a:lnSpc>
              <a:spcBef>
                <a:spcPts val="600"/>
              </a:spcBef>
              <a:defRPr sz="2000"/>
            </a:pPr>
            <a:r>
              <a:rPr sz="2600" dirty="0"/>
              <a:t>Chatbots are </a:t>
            </a:r>
            <a:r>
              <a:rPr lang="en-GB" sz="2600" dirty="0">
                <a:solidFill>
                  <a:srgbClr val="C00000"/>
                </a:solidFill>
              </a:rPr>
              <a:t>AI-powered</a:t>
            </a:r>
            <a:r>
              <a:rPr lang="en-GB" sz="2600" dirty="0"/>
              <a:t> </a:t>
            </a:r>
            <a:r>
              <a:rPr sz="2600" dirty="0"/>
              <a:t>software</a:t>
            </a:r>
            <a:r>
              <a:rPr lang="en-GB" sz="2600" dirty="0"/>
              <a:t> </a:t>
            </a:r>
            <a:r>
              <a:rPr sz="2600" dirty="0"/>
              <a:t>agents</a:t>
            </a:r>
            <a:r>
              <a:rPr lang="en-GB" sz="2600" dirty="0"/>
              <a:t> </a:t>
            </a:r>
            <a:r>
              <a:rPr sz="2600" dirty="0"/>
              <a:t>that interact with users through </a:t>
            </a:r>
            <a:r>
              <a:rPr sz="2600" spc="-100" dirty="0">
                <a:solidFill>
                  <a:srgbClr val="C00000"/>
                </a:solidFill>
              </a:rPr>
              <a:t>natural language </a:t>
            </a:r>
            <a:r>
              <a:rPr sz="2600" spc="-100" dirty="0"/>
              <a:t>and may, hence, be seen as a supplement to </a:t>
            </a:r>
            <a:r>
              <a:rPr sz="2600" dirty="0"/>
              <a:t>chat-based service offered by human support personnel</a:t>
            </a:r>
            <a:r>
              <a:rPr lang="en-GB" sz="2600" dirty="0"/>
              <a:t>.</a:t>
            </a:r>
            <a:endParaRPr sz="2600" dirty="0"/>
          </a:p>
        </p:txBody>
      </p:sp>
      <p:pic>
        <p:nvPicPr>
          <p:cNvPr id="116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840" y="545304"/>
            <a:ext cx="1359346" cy="1359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icture 12" descr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4855" y="1560266"/>
            <a:ext cx="1468162" cy="1468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icture 14" descr="Picture 14"/>
          <p:cNvPicPr>
            <a:picLocks noChangeAspect="1"/>
          </p:cNvPicPr>
          <p:nvPr/>
        </p:nvPicPr>
        <p:blipFill>
          <a:blip r:embed="rId5"/>
          <a:srcRect l="18130" r="10845"/>
          <a:stretch>
            <a:fillRect/>
          </a:stretch>
        </p:blipFill>
        <p:spPr>
          <a:xfrm>
            <a:off x="8516856" y="1784919"/>
            <a:ext cx="1577131" cy="1243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Picture 16" descr="Picture 16"/>
          <p:cNvPicPr>
            <a:picLocks noChangeAspect="1"/>
          </p:cNvPicPr>
          <p:nvPr/>
        </p:nvPicPr>
        <p:blipFill>
          <a:blip r:embed="rId6"/>
          <a:srcRect l="20477" r="3193"/>
          <a:stretch>
            <a:fillRect/>
          </a:stretch>
        </p:blipFill>
        <p:spPr>
          <a:xfrm>
            <a:off x="9796533" y="590194"/>
            <a:ext cx="1360930" cy="99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4" descr="Image result for durham university logo">
            <a:extLst>
              <a:ext uri="{FF2B5EF4-FFF2-40B4-BE49-F238E27FC236}">
                <a16:creationId xmlns:a16="http://schemas.microsoft.com/office/drawing/2014/main" id="{F1F3CA15-C3C8-20B7-9B1B-7AFB04F69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320" y="6061048"/>
            <a:ext cx="1269907" cy="5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31394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660" y="2071877"/>
            <a:ext cx="2464522" cy="2464523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extBox 5"/>
          <p:cNvSpPr txBox="1"/>
          <p:nvPr/>
        </p:nvSpPr>
        <p:spPr>
          <a:xfrm>
            <a:off x="2715761" y="2919415"/>
            <a:ext cx="1429108" cy="74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200" b="1">
                <a:solidFill>
                  <a:srgbClr val="C55A11"/>
                </a:solidFill>
              </a:defRPr>
            </a:pPr>
            <a:r>
              <a:t>Chatbot</a:t>
            </a:r>
          </a:p>
          <a:p>
            <a:pPr algn="ctr">
              <a:defRPr sz="2200" b="1">
                <a:solidFill>
                  <a:srgbClr val="C55A11"/>
                </a:solidFill>
              </a:defRPr>
            </a:pPr>
            <a:r>
              <a:t>Sub-system</a:t>
            </a:r>
          </a:p>
        </p:txBody>
      </p:sp>
      <p:sp>
        <p:nvSpPr>
          <p:cNvPr id="123" name="TextBox 7"/>
          <p:cNvSpPr txBox="1"/>
          <p:nvPr/>
        </p:nvSpPr>
        <p:spPr>
          <a:xfrm>
            <a:off x="8011781" y="2919415"/>
            <a:ext cx="1468126" cy="74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200" b="1">
                <a:solidFill>
                  <a:srgbClr val="0070C0"/>
                </a:solidFill>
              </a:defRPr>
            </a:pPr>
            <a:r>
              <a:t>Human</a:t>
            </a:r>
          </a:p>
          <a:p>
            <a:pPr algn="ctr">
              <a:defRPr sz="2200" b="1">
                <a:solidFill>
                  <a:srgbClr val="0070C0"/>
                </a:solidFill>
              </a:defRPr>
            </a:pPr>
            <a:r>
              <a:t> in the Loop</a:t>
            </a:r>
          </a:p>
        </p:txBody>
      </p:sp>
      <p:sp>
        <p:nvSpPr>
          <p:cNvPr id="124" name="TextBox 6"/>
          <p:cNvSpPr txBox="1"/>
          <p:nvPr/>
        </p:nvSpPr>
        <p:spPr>
          <a:xfrm>
            <a:off x="3258132" y="1271655"/>
            <a:ext cx="5750490" cy="760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>
                <a:solidFill>
                  <a:srgbClr val="CC6600"/>
                </a:solidFill>
              </a:defRPr>
            </a:pPr>
            <a:r>
              <a:t>Intermediate Feedback</a:t>
            </a:r>
          </a:p>
          <a:p>
            <a:pPr algn="ctr">
              <a:defRPr sz="2400" b="1">
                <a:solidFill>
                  <a:srgbClr val="CC6600"/>
                </a:solidFill>
              </a:defRPr>
            </a:pPr>
            <a:r>
              <a:t>“</a:t>
            </a:r>
            <a:r>
              <a:rPr i="1"/>
              <a:t>How satisfied are you with me, so far?”</a:t>
            </a:r>
          </a:p>
        </p:txBody>
      </p:sp>
      <p:grpSp>
        <p:nvGrpSpPr>
          <p:cNvPr id="128" name="Curved Down Arrow 15"/>
          <p:cNvGrpSpPr/>
          <p:nvPr/>
        </p:nvGrpSpPr>
        <p:grpSpPr>
          <a:xfrm>
            <a:off x="3388190" y="2071873"/>
            <a:ext cx="5350243" cy="921831"/>
            <a:chOff x="0" y="0"/>
            <a:chExt cx="5350242" cy="921829"/>
          </a:xfrm>
        </p:grpSpPr>
        <p:sp>
          <p:nvSpPr>
            <p:cNvPr id="125" name="Shape"/>
            <p:cNvSpPr/>
            <p:nvPr/>
          </p:nvSpPr>
          <p:spPr>
            <a:xfrm>
              <a:off x="0" y="0"/>
              <a:ext cx="5350243" cy="921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96" y="21600"/>
                  </a:moveTo>
                  <a:lnTo>
                    <a:pt x="19739" y="16200"/>
                  </a:lnTo>
                  <a:lnTo>
                    <a:pt x="20204" y="16200"/>
                  </a:lnTo>
                  <a:lnTo>
                    <a:pt x="20204" y="16200"/>
                  </a:lnTo>
                  <a:cubicBezTo>
                    <a:pt x="19034" y="6663"/>
                    <a:pt x="14946" y="0"/>
                    <a:pt x="10265" y="0"/>
                  </a:cubicBezTo>
                  <a:lnTo>
                    <a:pt x="11196" y="0"/>
                  </a:lnTo>
                  <a:cubicBezTo>
                    <a:pt x="15876" y="0"/>
                    <a:pt x="19965" y="6663"/>
                    <a:pt x="21135" y="16200"/>
                  </a:cubicBezTo>
                  <a:lnTo>
                    <a:pt x="21600" y="16200"/>
                  </a:lnTo>
                  <a:close/>
                  <a:moveTo>
                    <a:pt x="10730" y="22"/>
                  </a:moveTo>
                  <a:lnTo>
                    <a:pt x="10730" y="22"/>
                  </a:lnTo>
                  <a:cubicBezTo>
                    <a:pt x="5248" y="546"/>
                    <a:pt x="930" y="10051"/>
                    <a:pt x="930" y="21600"/>
                  </a:cubicBezTo>
                  <a:lnTo>
                    <a:pt x="0" y="21600"/>
                  </a:lnTo>
                  <a:cubicBezTo>
                    <a:pt x="0" y="9671"/>
                    <a:pt x="4596" y="0"/>
                    <a:pt x="10265" y="0"/>
                  </a:cubicBezTo>
                  <a:cubicBezTo>
                    <a:pt x="10420" y="0"/>
                    <a:pt x="10575" y="7"/>
                    <a:pt x="10730" y="22"/>
                  </a:cubicBezTo>
                  <a:close/>
                </a:path>
              </a:pathLst>
            </a:custGeom>
            <a:solidFill>
              <a:srgbClr val="C55A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6" name="Shape"/>
            <p:cNvSpPr/>
            <p:nvPr/>
          </p:nvSpPr>
          <p:spPr>
            <a:xfrm>
              <a:off x="0" y="0"/>
              <a:ext cx="2657878" cy="921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2"/>
                  </a:moveTo>
                  <a:lnTo>
                    <a:pt x="21600" y="22"/>
                  </a:lnTo>
                  <a:cubicBezTo>
                    <a:pt x="10563" y="546"/>
                    <a:pt x="1873" y="10051"/>
                    <a:pt x="1873" y="21600"/>
                  </a:cubicBezTo>
                  <a:lnTo>
                    <a:pt x="0" y="21600"/>
                  </a:lnTo>
                  <a:cubicBezTo>
                    <a:pt x="0" y="9671"/>
                    <a:pt x="9251" y="0"/>
                    <a:pt x="20664" y="0"/>
                  </a:cubicBezTo>
                  <a:cubicBezTo>
                    <a:pt x="20976" y="0"/>
                    <a:pt x="21288" y="7"/>
                    <a:pt x="21600" y="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7" name="Line"/>
            <p:cNvSpPr/>
            <p:nvPr/>
          </p:nvSpPr>
          <p:spPr>
            <a:xfrm>
              <a:off x="0" y="0"/>
              <a:ext cx="5350243" cy="921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30" y="22"/>
                  </a:moveTo>
                  <a:lnTo>
                    <a:pt x="10730" y="22"/>
                  </a:lnTo>
                  <a:cubicBezTo>
                    <a:pt x="5248" y="546"/>
                    <a:pt x="930" y="10051"/>
                    <a:pt x="930" y="21600"/>
                  </a:cubicBezTo>
                  <a:lnTo>
                    <a:pt x="0" y="21600"/>
                  </a:lnTo>
                  <a:cubicBezTo>
                    <a:pt x="0" y="9671"/>
                    <a:pt x="4596" y="0"/>
                    <a:pt x="10265" y="0"/>
                  </a:cubicBezTo>
                  <a:lnTo>
                    <a:pt x="11196" y="0"/>
                  </a:lnTo>
                  <a:cubicBezTo>
                    <a:pt x="15876" y="0"/>
                    <a:pt x="19965" y="6663"/>
                    <a:pt x="21135" y="16200"/>
                  </a:cubicBezTo>
                  <a:lnTo>
                    <a:pt x="21600" y="16200"/>
                  </a:lnTo>
                  <a:lnTo>
                    <a:pt x="20996" y="21600"/>
                  </a:lnTo>
                  <a:lnTo>
                    <a:pt x="19739" y="16200"/>
                  </a:lnTo>
                  <a:lnTo>
                    <a:pt x="20204" y="16200"/>
                  </a:lnTo>
                  <a:lnTo>
                    <a:pt x="20204" y="16200"/>
                  </a:lnTo>
                  <a:cubicBezTo>
                    <a:pt x="19034" y="6663"/>
                    <a:pt x="14946" y="0"/>
                    <a:pt x="10265" y="0"/>
                  </a:cubicBezTo>
                </a:path>
              </a:pathLst>
            </a:custGeom>
            <a:noFill/>
            <a:ln w="12700" cap="flat">
              <a:solidFill>
                <a:srgbClr val="C55A1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129" name="TextBox 17"/>
          <p:cNvSpPr txBox="1"/>
          <p:nvPr/>
        </p:nvSpPr>
        <p:spPr>
          <a:xfrm>
            <a:off x="3204988" y="4584451"/>
            <a:ext cx="5856778" cy="760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>
                <a:solidFill>
                  <a:srgbClr val="0070C0"/>
                </a:solidFill>
              </a:defRPr>
            </a:pPr>
            <a:r>
              <a:t>Interaction &amp; Curation</a:t>
            </a:r>
          </a:p>
          <a:p>
            <a:pPr algn="ctr">
              <a:defRPr sz="2400" b="1">
                <a:solidFill>
                  <a:srgbClr val="0070C0"/>
                </a:solidFill>
              </a:defRPr>
            </a:pPr>
            <a:r>
              <a:t>“</a:t>
            </a:r>
            <a:r>
              <a:rPr i="1"/>
              <a:t>It is ok. But how about this?” </a:t>
            </a:r>
          </a:p>
        </p:txBody>
      </p:sp>
      <p:grpSp>
        <p:nvGrpSpPr>
          <p:cNvPr id="133" name="Curved Down Arrow 18"/>
          <p:cNvGrpSpPr/>
          <p:nvPr/>
        </p:nvGrpSpPr>
        <p:grpSpPr>
          <a:xfrm>
            <a:off x="3511053" y="3704624"/>
            <a:ext cx="5350243" cy="921832"/>
            <a:chOff x="0" y="0"/>
            <a:chExt cx="5350242" cy="921830"/>
          </a:xfrm>
        </p:grpSpPr>
        <p:sp>
          <p:nvSpPr>
            <p:cNvPr id="130" name="Shape"/>
            <p:cNvSpPr/>
            <p:nvPr/>
          </p:nvSpPr>
          <p:spPr>
            <a:xfrm rot="10800000">
              <a:off x="0" y="0"/>
              <a:ext cx="5350243" cy="921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96" y="21600"/>
                  </a:moveTo>
                  <a:lnTo>
                    <a:pt x="19739" y="16200"/>
                  </a:lnTo>
                  <a:lnTo>
                    <a:pt x="20204" y="16200"/>
                  </a:lnTo>
                  <a:lnTo>
                    <a:pt x="20204" y="16200"/>
                  </a:lnTo>
                  <a:cubicBezTo>
                    <a:pt x="19034" y="6663"/>
                    <a:pt x="14946" y="0"/>
                    <a:pt x="10265" y="0"/>
                  </a:cubicBezTo>
                  <a:lnTo>
                    <a:pt x="11196" y="0"/>
                  </a:lnTo>
                  <a:cubicBezTo>
                    <a:pt x="15876" y="0"/>
                    <a:pt x="19965" y="6663"/>
                    <a:pt x="21135" y="16200"/>
                  </a:cubicBezTo>
                  <a:lnTo>
                    <a:pt x="21600" y="16200"/>
                  </a:lnTo>
                  <a:close/>
                  <a:moveTo>
                    <a:pt x="10730" y="22"/>
                  </a:moveTo>
                  <a:lnTo>
                    <a:pt x="10730" y="22"/>
                  </a:lnTo>
                  <a:cubicBezTo>
                    <a:pt x="5248" y="546"/>
                    <a:pt x="930" y="10051"/>
                    <a:pt x="930" y="21600"/>
                  </a:cubicBezTo>
                  <a:lnTo>
                    <a:pt x="0" y="21600"/>
                  </a:lnTo>
                  <a:cubicBezTo>
                    <a:pt x="0" y="9671"/>
                    <a:pt x="4596" y="0"/>
                    <a:pt x="10265" y="0"/>
                  </a:cubicBezTo>
                  <a:cubicBezTo>
                    <a:pt x="10420" y="0"/>
                    <a:pt x="10575" y="7"/>
                    <a:pt x="10730" y="22"/>
                  </a:cubicBezTo>
                  <a:close/>
                </a:path>
              </a:pathLst>
            </a:cu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1" name="Shape"/>
            <p:cNvSpPr/>
            <p:nvPr/>
          </p:nvSpPr>
          <p:spPr>
            <a:xfrm rot="10800000">
              <a:off x="2692364" y="0"/>
              <a:ext cx="2657879" cy="921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2"/>
                  </a:moveTo>
                  <a:lnTo>
                    <a:pt x="21600" y="22"/>
                  </a:lnTo>
                  <a:cubicBezTo>
                    <a:pt x="10563" y="546"/>
                    <a:pt x="1873" y="10051"/>
                    <a:pt x="1873" y="21600"/>
                  </a:cubicBezTo>
                  <a:lnTo>
                    <a:pt x="0" y="21600"/>
                  </a:lnTo>
                  <a:cubicBezTo>
                    <a:pt x="0" y="9671"/>
                    <a:pt x="9251" y="0"/>
                    <a:pt x="20664" y="0"/>
                  </a:cubicBezTo>
                  <a:cubicBezTo>
                    <a:pt x="20976" y="0"/>
                    <a:pt x="21288" y="7"/>
                    <a:pt x="21600" y="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2" name="Line"/>
            <p:cNvSpPr/>
            <p:nvPr/>
          </p:nvSpPr>
          <p:spPr>
            <a:xfrm rot="10800000">
              <a:off x="0" y="0"/>
              <a:ext cx="5350243" cy="921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30" y="22"/>
                  </a:moveTo>
                  <a:lnTo>
                    <a:pt x="10730" y="22"/>
                  </a:lnTo>
                  <a:cubicBezTo>
                    <a:pt x="5248" y="546"/>
                    <a:pt x="930" y="10051"/>
                    <a:pt x="930" y="21600"/>
                  </a:cubicBezTo>
                  <a:lnTo>
                    <a:pt x="0" y="21600"/>
                  </a:lnTo>
                  <a:cubicBezTo>
                    <a:pt x="0" y="9671"/>
                    <a:pt x="4596" y="0"/>
                    <a:pt x="10265" y="0"/>
                  </a:cubicBezTo>
                  <a:lnTo>
                    <a:pt x="11196" y="0"/>
                  </a:lnTo>
                  <a:cubicBezTo>
                    <a:pt x="15876" y="0"/>
                    <a:pt x="19965" y="6663"/>
                    <a:pt x="21135" y="16200"/>
                  </a:cubicBezTo>
                  <a:lnTo>
                    <a:pt x="21600" y="16200"/>
                  </a:lnTo>
                  <a:lnTo>
                    <a:pt x="20996" y="21600"/>
                  </a:lnTo>
                  <a:lnTo>
                    <a:pt x="19739" y="16200"/>
                  </a:lnTo>
                  <a:lnTo>
                    <a:pt x="20204" y="16200"/>
                  </a:lnTo>
                  <a:lnTo>
                    <a:pt x="20204" y="16200"/>
                  </a:lnTo>
                  <a:cubicBezTo>
                    <a:pt x="19034" y="6663"/>
                    <a:pt x="14946" y="0"/>
                    <a:pt x="10265" y="0"/>
                  </a:cubicBezTo>
                </a:path>
              </a:pathLst>
            </a:custGeom>
            <a:noFill/>
            <a:ln w="12700" cap="flat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134" name="TextBox 20"/>
          <p:cNvSpPr txBox="1"/>
          <p:nvPr/>
        </p:nvSpPr>
        <p:spPr>
          <a:xfrm>
            <a:off x="4832975" y="2824041"/>
            <a:ext cx="2685866" cy="876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 b="1"/>
            </a:pPr>
            <a:r>
              <a:t>Chatbot as </a:t>
            </a:r>
          </a:p>
          <a:p>
            <a:pPr algn="ctr">
              <a:defRPr sz="2800" b="1"/>
            </a:pPr>
            <a:r>
              <a:t>Interactive Tool</a:t>
            </a:r>
          </a:p>
        </p:txBody>
      </p:sp>
      <p:sp>
        <p:nvSpPr>
          <p:cNvPr id="135" name="TextBox 21"/>
          <p:cNvSpPr txBox="1"/>
          <p:nvPr/>
        </p:nvSpPr>
        <p:spPr>
          <a:xfrm>
            <a:off x="3082784" y="191637"/>
            <a:ext cx="7122305" cy="446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>
                <a:solidFill>
                  <a:srgbClr val="C55A11"/>
                </a:solidFill>
              </a:defRPr>
            </a:pPr>
            <a:r>
              <a:t>Revising </a:t>
            </a:r>
            <a:r>
              <a:rPr i="1"/>
              <a:t>User Model  </a:t>
            </a:r>
            <a:r>
              <a:rPr b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Calibrating </a:t>
            </a:r>
            <a:r>
              <a:rPr>
                <a:solidFill>
                  <a:srgbClr val="0070C0"/>
                </a:solidFill>
              </a:rPr>
              <a:t>Trustworthiness</a:t>
            </a:r>
          </a:p>
        </p:txBody>
      </p:sp>
      <p:grpSp>
        <p:nvGrpSpPr>
          <p:cNvPr id="139" name="Curved Down Arrow 23"/>
          <p:cNvGrpSpPr/>
          <p:nvPr/>
        </p:nvGrpSpPr>
        <p:grpSpPr>
          <a:xfrm>
            <a:off x="1643391" y="4572743"/>
            <a:ext cx="8979586" cy="1349154"/>
            <a:chOff x="0" y="0"/>
            <a:chExt cx="8979584" cy="1349153"/>
          </a:xfrm>
        </p:grpSpPr>
        <p:sp>
          <p:nvSpPr>
            <p:cNvPr id="136" name="Shape"/>
            <p:cNvSpPr/>
            <p:nvPr/>
          </p:nvSpPr>
          <p:spPr>
            <a:xfrm rot="10800000">
              <a:off x="-1" y="-1"/>
              <a:ext cx="8979586" cy="1349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18" y="21600"/>
                  </a:moveTo>
                  <a:lnTo>
                    <a:pt x="19977" y="16200"/>
                  </a:lnTo>
                  <a:lnTo>
                    <a:pt x="20383" y="16200"/>
                  </a:lnTo>
                  <a:lnTo>
                    <a:pt x="20383" y="16200"/>
                  </a:lnTo>
                  <a:cubicBezTo>
                    <a:pt x="19202" y="6663"/>
                    <a:pt x="15078" y="0"/>
                    <a:pt x="10356" y="0"/>
                  </a:cubicBezTo>
                  <a:lnTo>
                    <a:pt x="11167" y="0"/>
                  </a:lnTo>
                  <a:cubicBezTo>
                    <a:pt x="15890" y="0"/>
                    <a:pt x="20014" y="6663"/>
                    <a:pt x="21194" y="16200"/>
                  </a:cubicBezTo>
                  <a:lnTo>
                    <a:pt x="21600" y="16200"/>
                  </a:lnTo>
                  <a:close/>
                  <a:moveTo>
                    <a:pt x="10762" y="17"/>
                  </a:moveTo>
                  <a:lnTo>
                    <a:pt x="10762" y="17"/>
                  </a:lnTo>
                  <a:cubicBezTo>
                    <a:pt x="5204" y="471"/>
                    <a:pt x="811" y="10000"/>
                    <a:pt x="811" y="21600"/>
                  </a:cubicBezTo>
                  <a:lnTo>
                    <a:pt x="0" y="21600"/>
                  </a:lnTo>
                  <a:cubicBezTo>
                    <a:pt x="0" y="9671"/>
                    <a:pt x="4637" y="0"/>
                    <a:pt x="10356" y="0"/>
                  </a:cubicBezTo>
                  <a:cubicBezTo>
                    <a:pt x="10491" y="0"/>
                    <a:pt x="10626" y="6"/>
                    <a:pt x="10762" y="17"/>
                  </a:cubicBezTo>
                  <a:close/>
                </a:path>
              </a:pathLst>
            </a:cu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7" name="Shape"/>
            <p:cNvSpPr/>
            <p:nvPr/>
          </p:nvSpPr>
          <p:spPr>
            <a:xfrm rot="10800000">
              <a:off x="4505759" y="-1"/>
              <a:ext cx="4473826" cy="1349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"/>
                  </a:moveTo>
                  <a:lnTo>
                    <a:pt x="21600" y="17"/>
                  </a:lnTo>
                  <a:cubicBezTo>
                    <a:pt x="10446" y="471"/>
                    <a:pt x="1628" y="10000"/>
                    <a:pt x="1628" y="21600"/>
                  </a:cubicBezTo>
                  <a:lnTo>
                    <a:pt x="0" y="21600"/>
                  </a:lnTo>
                  <a:cubicBezTo>
                    <a:pt x="0" y="9671"/>
                    <a:pt x="9306" y="0"/>
                    <a:pt x="20786" y="0"/>
                  </a:cubicBezTo>
                  <a:cubicBezTo>
                    <a:pt x="21057" y="0"/>
                    <a:pt x="21329" y="6"/>
                    <a:pt x="21600" y="1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8" name="Line"/>
            <p:cNvSpPr/>
            <p:nvPr/>
          </p:nvSpPr>
          <p:spPr>
            <a:xfrm rot="10800000">
              <a:off x="-1" y="-1"/>
              <a:ext cx="8979586" cy="1349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62" y="17"/>
                  </a:moveTo>
                  <a:lnTo>
                    <a:pt x="10762" y="17"/>
                  </a:lnTo>
                  <a:cubicBezTo>
                    <a:pt x="5204" y="471"/>
                    <a:pt x="811" y="10000"/>
                    <a:pt x="811" y="21600"/>
                  </a:cubicBezTo>
                  <a:lnTo>
                    <a:pt x="0" y="21600"/>
                  </a:lnTo>
                  <a:cubicBezTo>
                    <a:pt x="0" y="9671"/>
                    <a:pt x="4637" y="0"/>
                    <a:pt x="10356" y="0"/>
                  </a:cubicBezTo>
                  <a:lnTo>
                    <a:pt x="11167" y="0"/>
                  </a:lnTo>
                  <a:cubicBezTo>
                    <a:pt x="15890" y="0"/>
                    <a:pt x="20014" y="6663"/>
                    <a:pt x="21194" y="16200"/>
                  </a:cubicBezTo>
                  <a:lnTo>
                    <a:pt x="21600" y="16200"/>
                  </a:lnTo>
                  <a:lnTo>
                    <a:pt x="21118" y="21600"/>
                  </a:lnTo>
                  <a:lnTo>
                    <a:pt x="19977" y="16200"/>
                  </a:lnTo>
                  <a:lnTo>
                    <a:pt x="20383" y="16200"/>
                  </a:lnTo>
                  <a:lnTo>
                    <a:pt x="20383" y="16200"/>
                  </a:lnTo>
                  <a:cubicBezTo>
                    <a:pt x="19202" y="6663"/>
                    <a:pt x="15078" y="0"/>
                    <a:pt x="10356" y="0"/>
                  </a:cubicBezTo>
                </a:path>
              </a:pathLst>
            </a:custGeom>
            <a:noFill/>
            <a:ln w="12700" cap="flat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140" name="TextBox 25"/>
          <p:cNvSpPr txBox="1"/>
          <p:nvPr/>
        </p:nvSpPr>
        <p:spPr>
          <a:xfrm>
            <a:off x="3626715" y="5860222"/>
            <a:ext cx="5744280" cy="446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 b="1">
                <a:solidFill>
                  <a:srgbClr val="0070C0"/>
                </a:solidFill>
              </a:defRPr>
            </a:pPr>
            <a:r>
              <a:t>Revising </a:t>
            </a:r>
            <a:r>
              <a:rPr i="1"/>
              <a:t>Mental Model </a:t>
            </a:r>
            <a:r>
              <a:rPr b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Calibrating </a:t>
            </a:r>
            <a:r>
              <a:rPr>
                <a:solidFill>
                  <a:srgbClr val="C00000"/>
                </a:solidFill>
              </a:rPr>
              <a:t>Trust</a:t>
            </a:r>
          </a:p>
        </p:txBody>
      </p:sp>
      <p:sp>
        <p:nvSpPr>
          <p:cNvPr id="141" name="TextBox 22"/>
          <p:cNvSpPr txBox="1"/>
          <p:nvPr/>
        </p:nvSpPr>
        <p:spPr>
          <a:xfrm>
            <a:off x="6189243" y="6570298"/>
            <a:ext cx="5990746" cy="258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r>
              <a:t>Adapted from https://hai.stanford.edu/blog/humans-loop-design-interactive-ai-systems</a:t>
            </a:r>
          </a:p>
        </p:txBody>
      </p:sp>
      <p:sp>
        <p:nvSpPr>
          <p:cNvPr id="142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11172418" y="6414760"/>
            <a:ext cx="181383" cy="24830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143" name="Picture 12" descr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72" y="2132772"/>
            <a:ext cx="2186317" cy="22707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7" name="Curved Down Arrow 19"/>
          <p:cNvGrpSpPr/>
          <p:nvPr/>
        </p:nvGrpSpPr>
        <p:grpSpPr>
          <a:xfrm>
            <a:off x="1716407" y="674670"/>
            <a:ext cx="8979586" cy="1349153"/>
            <a:chOff x="0" y="0"/>
            <a:chExt cx="8979584" cy="1349152"/>
          </a:xfrm>
        </p:grpSpPr>
        <p:sp>
          <p:nvSpPr>
            <p:cNvPr id="144" name="Shape"/>
            <p:cNvSpPr/>
            <p:nvPr/>
          </p:nvSpPr>
          <p:spPr>
            <a:xfrm>
              <a:off x="0" y="0"/>
              <a:ext cx="8979585" cy="1349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18" y="21600"/>
                  </a:moveTo>
                  <a:lnTo>
                    <a:pt x="19977" y="16200"/>
                  </a:lnTo>
                  <a:lnTo>
                    <a:pt x="20383" y="16200"/>
                  </a:lnTo>
                  <a:lnTo>
                    <a:pt x="20383" y="16200"/>
                  </a:lnTo>
                  <a:cubicBezTo>
                    <a:pt x="19202" y="6663"/>
                    <a:pt x="15078" y="0"/>
                    <a:pt x="10356" y="0"/>
                  </a:cubicBezTo>
                  <a:lnTo>
                    <a:pt x="11167" y="0"/>
                  </a:lnTo>
                  <a:cubicBezTo>
                    <a:pt x="15890" y="0"/>
                    <a:pt x="20014" y="6663"/>
                    <a:pt x="21194" y="16200"/>
                  </a:cubicBezTo>
                  <a:lnTo>
                    <a:pt x="21600" y="16200"/>
                  </a:lnTo>
                  <a:close/>
                  <a:moveTo>
                    <a:pt x="10762" y="17"/>
                  </a:moveTo>
                  <a:lnTo>
                    <a:pt x="10762" y="17"/>
                  </a:lnTo>
                  <a:cubicBezTo>
                    <a:pt x="5204" y="471"/>
                    <a:pt x="811" y="10000"/>
                    <a:pt x="811" y="21600"/>
                  </a:cubicBezTo>
                  <a:lnTo>
                    <a:pt x="0" y="21600"/>
                  </a:lnTo>
                  <a:cubicBezTo>
                    <a:pt x="0" y="9671"/>
                    <a:pt x="4637" y="0"/>
                    <a:pt x="10356" y="0"/>
                  </a:cubicBezTo>
                  <a:cubicBezTo>
                    <a:pt x="10491" y="0"/>
                    <a:pt x="10626" y="6"/>
                    <a:pt x="10762" y="17"/>
                  </a:cubicBezTo>
                  <a:close/>
                </a:path>
              </a:pathLst>
            </a:custGeom>
            <a:solidFill>
              <a:srgbClr val="C55A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5" name="Shape"/>
            <p:cNvSpPr/>
            <p:nvPr/>
          </p:nvSpPr>
          <p:spPr>
            <a:xfrm>
              <a:off x="0" y="0"/>
              <a:ext cx="4473825" cy="1349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"/>
                  </a:moveTo>
                  <a:lnTo>
                    <a:pt x="21600" y="17"/>
                  </a:lnTo>
                  <a:cubicBezTo>
                    <a:pt x="10446" y="471"/>
                    <a:pt x="1628" y="10000"/>
                    <a:pt x="1628" y="21600"/>
                  </a:cubicBezTo>
                  <a:lnTo>
                    <a:pt x="0" y="21600"/>
                  </a:lnTo>
                  <a:cubicBezTo>
                    <a:pt x="0" y="9671"/>
                    <a:pt x="9306" y="0"/>
                    <a:pt x="20786" y="0"/>
                  </a:cubicBezTo>
                  <a:cubicBezTo>
                    <a:pt x="21057" y="0"/>
                    <a:pt x="21329" y="6"/>
                    <a:pt x="21600" y="1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6" name="Line"/>
            <p:cNvSpPr/>
            <p:nvPr/>
          </p:nvSpPr>
          <p:spPr>
            <a:xfrm>
              <a:off x="0" y="0"/>
              <a:ext cx="8979585" cy="1349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62" y="17"/>
                  </a:moveTo>
                  <a:lnTo>
                    <a:pt x="10762" y="17"/>
                  </a:lnTo>
                  <a:cubicBezTo>
                    <a:pt x="5204" y="471"/>
                    <a:pt x="811" y="10000"/>
                    <a:pt x="811" y="21600"/>
                  </a:cubicBezTo>
                  <a:lnTo>
                    <a:pt x="0" y="21600"/>
                  </a:lnTo>
                  <a:cubicBezTo>
                    <a:pt x="0" y="9671"/>
                    <a:pt x="4637" y="0"/>
                    <a:pt x="10356" y="0"/>
                  </a:cubicBezTo>
                  <a:lnTo>
                    <a:pt x="11167" y="0"/>
                  </a:lnTo>
                  <a:cubicBezTo>
                    <a:pt x="15890" y="0"/>
                    <a:pt x="20014" y="6663"/>
                    <a:pt x="21194" y="16200"/>
                  </a:cubicBezTo>
                  <a:lnTo>
                    <a:pt x="21600" y="16200"/>
                  </a:lnTo>
                  <a:lnTo>
                    <a:pt x="21118" y="21600"/>
                  </a:lnTo>
                  <a:lnTo>
                    <a:pt x="19977" y="16200"/>
                  </a:lnTo>
                  <a:lnTo>
                    <a:pt x="20383" y="16200"/>
                  </a:lnTo>
                  <a:lnTo>
                    <a:pt x="20383" y="16200"/>
                  </a:lnTo>
                  <a:cubicBezTo>
                    <a:pt x="19202" y="6663"/>
                    <a:pt x="15078" y="0"/>
                    <a:pt x="10356" y="0"/>
                  </a:cubicBezTo>
                </a:path>
              </a:pathLst>
            </a:custGeom>
            <a:noFill/>
            <a:ln w="12700" cap="flat">
              <a:solidFill>
                <a:srgbClr val="C55A1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pic>
        <p:nvPicPr>
          <p:cNvPr id="148" name="Picture 3" descr="Picture 3"/>
          <p:cNvPicPr>
            <a:picLocks noChangeAspect="1"/>
          </p:cNvPicPr>
          <p:nvPr/>
        </p:nvPicPr>
        <p:blipFill>
          <a:blip r:embed="rId5"/>
          <a:srcRect l="26284" t="13468" r="26036" b="14073"/>
          <a:stretch>
            <a:fillRect/>
          </a:stretch>
        </p:blipFill>
        <p:spPr>
          <a:xfrm>
            <a:off x="333364" y="2023821"/>
            <a:ext cx="1847557" cy="2588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893" y="1958843"/>
            <a:ext cx="1432516" cy="2678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4" descr="Image result for durham university logo">
            <a:extLst>
              <a:ext uri="{FF2B5EF4-FFF2-40B4-BE49-F238E27FC236}">
                <a16:creationId xmlns:a16="http://schemas.microsoft.com/office/drawing/2014/main" id="{CA4E1E07-7617-FE10-2D60-D5885F5FF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978" y="6035217"/>
            <a:ext cx="1396923" cy="60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87302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 advAuto="0"/>
      <p:bldP spid="139" grpId="0" animBg="1" advAuto="0"/>
      <p:bldP spid="140" grpId="0" animBg="1" advAuto="0"/>
      <p:bldP spid="147" grpId="0" animBg="1" advAuto="0"/>
      <p:bldP spid="148" grpId="0" animBg="1" advAuto="0"/>
      <p:bldP spid="149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2"/>
          <p:cNvSpPr txBox="1">
            <a:spLocks noGrp="1"/>
          </p:cNvSpPr>
          <p:nvPr>
            <p:ph type="title"/>
          </p:nvPr>
        </p:nvSpPr>
        <p:spPr>
          <a:xfrm>
            <a:off x="923260" y="311961"/>
            <a:ext cx="10515601" cy="1080905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solidFill>
                  <a:srgbClr val="660066"/>
                </a:solidFill>
              </a:rPr>
              <a:t>What is Trust?</a:t>
            </a:r>
          </a:p>
        </p:txBody>
      </p:sp>
      <p:sp>
        <p:nvSpPr>
          <p:cNvPr id="154" name="Content Placeholder 3"/>
          <p:cNvSpPr txBox="1">
            <a:spLocks noGrp="1"/>
          </p:cNvSpPr>
          <p:nvPr>
            <p:ph type="body" sz="half" idx="1"/>
          </p:nvPr>
        </p:nvSpPr>
        <p:spPr>
          <a:xfrm>
            <a:off x="923260" y="1553748"/>
            <a:ext cx="5796517" cy="4528916"/>
          </a:xfrm>
          <a:prstGeom prst="rect">
            <a:avLst/>
          </a:prstGeom>
        </p:spPr>
        <p:txBody>
          <a:bodyPr/>
          <a:lstStyle/>
          <a:p>
            <a:pPr marR="24129">
              <a:lnSpc>
                <a:spcPct val="100000"/>
              </a:lnSpc>
              <a:spcBef>
                <a:spcPts val="600"/>
              </a:spcBef>
              <a:buFontTx/>
              <a:buChar char="▪"/>
              <a:tabLst>
                <a:tab pos="381000" algn="l"/>
              </a:tabLst>
              <a:defRPr sz="2400"/>
            </a:pPr>
            <a:r>
              <a:rPr dirty="0"/>
              <a:t>Trust</a:t>
            </a:r>
            <a:r>
              <a:rPr spc="-100" dirty="0"/>
              <a:t>: the </a:t>
            </a:r>
            <a:r>
              <a:rPr dirty="0"/>
              <a:t>willingness</a:t>
            </a:r>
            <a:r>
              <a:rPr spc="-100" dirty="0"/>
              <a:t> </a:t>
            </a:r>
            <a:r>
              <a:rPr dirty="0"/>
              <a:t>of</a:t>
            </a:r>
            <a:r>
              <a:rPr spc="-100" dirty="0"/>
              <a:t> </a:t>
            </a:r>
            <a:r>
              <a:rPr dirty="0"/>
              <a:t>a trustor</a:t>
            </a:r>
            <a:r>
              <a:rPr spc="-100" dirty="0"/>
              <a:t> </a:t>
            </a:r>
            <a:r>
              <a:rPr dirty="0"/>
              <a:t>to</a:t>
            </a:r>
            <a:r>
              <a:rPr spc="-100" dirty="0"/>
              <a:t> </a:t>
            </a:r>
            <a:r>
              <a:rPr dirty="0"/>
              <a:t>accept</a:t>
            </a:r>
            <a:r>
              <a:rPr spc="-100" dirty="0"/>
              <a:t> </a:t>
            </a:r>
            <a:r>
              <a:rPr dirty="0">
                <a:solidFill>
                  <a:srgbClr val="C00000"/>
                </a:solidFill>
              </a:rPr>
              <a:t>vulnerability</a:t>
            </a:r>
            <a:r>
              <a:rPr spc="-100" dirty="0"/>
              <a:t> (risk) </a:t>
            </a:r>
            <a:r>
              <a:rPr dirty="0"/>
              <a:t>based</a:t>
            </a:r>
            <a:r>
              <a:rPr spc="-100" dirty="0"/>
              <a:t> </a:t>
            </a:r>
            <a:r>
              <a:rPr dirty="0"/>
              <a:t>on</a:t>
            </a:r>
            <a:r>
              <a:rPr spc="-100" dirty="0"/>
              <a:t> </a:t>
            </a:r>
            <a:r>
              <a:rPr dirty="0"/>
              <a:t>positive</a:t>
            </a:r>
            <a:r>
              <a:rPr spc="-100" dirty="0"/>
              <a:t> </a:t>
            </a:r>
            <a:r>
              <a:rPr dirty="0">
                <a:solidFill>
                  <a:srgbClr val="0070C0"/>
                </a:solidFill>
              </a:rPr>
              <a:t>expectations</a:t>
            </a:r>
            <a:r>
              <a:rPr spc="-100" dirty="0"/>
              <a:t> </a:t>
            </a:r>
            <a:r>
              <a:rPr dirty="0"/>
              <a:t>of the</a:t>
            </a:r>
            <a:r>
              <a:rPr spc="-100" dirty="0"/>
              <a:t> </a:t>
            </a:r>
            <a:r>
              <a:rPr dirty="0">
                <a:solidFill>
                  <a:srgbClr val="0070C0"/>
                </a:solidFill>
              </a:rPr>
              <a:t>intentions</a:t>
            </a:r>
            <a:r>
              <a:rPr spc="-100" dirty="0">
                <a:solidFill>
                  <a:srgbClr val="0070C0"/>
                </a:solidFill>
              </a:rPr>
              <a:t> </a:t>
            </a:r>
            <a:r>
              <a:rPr dirty="0"/>
              <a:t>or</a:t>
            </a:r>
            <a:r>
              <a:rPr spc="-100" dirty="0"/>
              <a:t> </a:t>
            </a:r>
            <a:r>
              <a:rPr dirty="0"/>
              <a:t>behaviour</a:t>
            </a:r>
            <a:r>
              <a:rPr spc="-100" dirty="0"/>
              <a:t> </a:t>
            </a:r>
            <a:r>
              <a:rPr dirty="0"/>
              <a:t>of</a:t>
            </a:r>
            <a:r>
              <a:rPr spc="-100" dirty="0"/>
              <a:t> </a:t>
            </a:r>
            <a:r>
              <a:rPr dirty="0"/>
              <a:t>the</a:t>
            </a:r>
            <a:r>
              <a:rPr spc="-100" dirty="0"/>
              <a:t> </a:t>
            </a:r>
            <a:r>
              <a:rPr dirty="0"/>
              <a:t>other </a:t>
            </a:r>
            <a:r>
              <a:rPr sz="1700" dirty="0"/>
              <a:t>(Rousseau et al., 1998)</a:t>
            </a:r>
            <a:endParaRPr sz="2500" dirty="0"/>
          </a:p>
          <a:p>
            <a:pPr marR="24129">
              <a:lnSpc>
                <a:spcPct val="100000"/>
              </a:lnSpc>
              <a:spcBef>
                <a:spcPts val="600"/>
              </a:spcBef>
              <a:buFontTx/>
              <a:buChar char="▪"/>
              <a:tabLst>
                <a:tab pos="381000" algn="l"/>
              </a:tabLst>
              <a:defRPr sz="2600" spc="-25"/>
            </a:pPr>
            <a:endParaRPr sz="2500" dirty="0"/>
          </a:p>
          <a:p>
            <a:pPr marR="24129">
              <a:lnSpc>
                <a:spcPct val="100000"/>
              </a:lnSpc>
              <a:spcBef>
                <a:spcPts val="600"/>
              </a:spcBef>
              <a:buFontTx/>
              <a:buChar char="▪"/>
              <a:tabLst>
                <a:tab pos="381000" algn="l"/>
              </a:tabLst>
              <a:defRPr sz="2400" spc="-100"/>
            </a:pPr>
            <a:r>
              <a:rPr dirty="0"/>
              <a:t>Trust depends on user perceptions of </a:t>
            </a:r>
            <a:r>
              <a:rPr spc="0" dirty="0"/>
              <a:t>system</a:t>
            </a:r>
            <a:r>
              <a:rPr dirty="0"/>
              <a:t> </a:t>
            </a:r>
            <a:r>
              <a:rPr spc="0" dirty="0">
                <a:solidFill>
                  <a:srgbClr val="0070C0"/>
                </a:solidFill>
              </a:rPr>
              <a:t>functionality</a:t>
            </a:r>
            <a:r>
              <a:rPr spc="0" dirty="0"/>
              <a:t> (competence),</a:t>
            </a:r>
            <a:r>
              <a:rPr dirty="0"/>
              <a:t> </a:t>
            </a:r>
            <a:r>
              <a:rPr spc="0" dirty="0">
                <a:solidFill>
                  <a:srgbClr val="0070C0"/>
                </a:solidFill>
              </a:rPr>
              <a:t>helpfulness</a:t>
            </a:r>
            <a:r>
              <a:rPr spc="0" dirty="0"/>
              <a:t> (benevolence),</a:t>
            </a:r>
            <a:r>
              <a:rPr dirty="0"/>
              <a:t> </a:t>
            </a:r>
            <a:r>
              <a:rPr spc="0" dirty="0"/>
              <a:t>and</a:t>
            </a:r>
            <a:r>
              <a:rPr dirty="0"/>
              <a:t> </a:t>
            </a:r>
            <a:r>
              <a:rPr spc="0" dirty="0">
                <a:solidFill>
                  <a:srgbClr val="0070C0"/>
                </a:solidFill>
              </a:rPr>
              <a:t>reliability</a:t>
            </a:r>
            <a:r>
              <a:rPr spc="0" dirty="0"/>
              <a:t> (integrity) </a:t>
            </a:r>
            <a:r>
              <a:rPr sz="1700" spc="0" dirty="0"/>
              <a:t>(</a:t>
            </a:r>
            <a:r>
              <a:rPr sz="1700" spc="0" dirty="0" err="1"/>
              <a:t>Mcknight</a:t>
            </a:r>
            <a:r>
              <a:rPr sz="1700" spc="0" dirty="0"/>
              <a:t> et al., 2011)</a:t>
            </a:r>
            <a:endParaRPr sz="1900" spc="-79" dirty="0"/>
          </a:p>
          <a:p>
            <a:pPr marR="24129">
              <a:lnSpc>
                <a:spcPct val="100000"/>
              </a:lnSpc>
              <a:spcBef>
                <a:spcPts val="600"/>
              </a:spcBef>
              <a:buFontTx/>
              <a:buChar char="▪"/>
              <a:tabLst>
                <a:tab pos="381000" algn="l"/>
              </a:tabLst>
              <a:defRPr sz="2600" spc="-25"/>
            </a:pPr>
            <a:endParaRPr sz="1900" spc="-79" dirty="0"/>
          </a:p>
          <a:p>
            <a:pPr marR="24129">
              <a:lnSpc>
                <a:spcPct val="100000"/>
              </a:lnSpc>
              <a:spcBef>
                <a:spcPts val="600"/>
              </a:spcBef>
              <a:buFontTx/>
              <a:buChar char="▪"/>
              <a:tabLst>
                <a:tab pos="381000" algn="l"/>
              </a:tabLst>
              <a:defRPr sz="2400"/>
            </a:pPr>
            <a:r>
              <a:rPr dirty="0"/>
              <a:t>Trust is hard earned and easily lost.</a:t>
            </a:r>
          </a:p>
        </p:txBody>
      </p:sp>
      <p:grpSp>
        <p:nvGrpSpPr>
          <p:cNvPr id="159" name="Group 7"/>
          <p:cNvGrpSpPr/>
          <p:nvPr/>
        </p:nvGrpSpPr>
        <p:grpSpPr>
          <a:xfrm>
            <a:off x="6881132" y="1233413"/>
            <a:ext cx="4901611" cy="4603839"/>
            <a:chOff x="0" y="0"/>
            <a:chExt cx="4901610" cy="4603837"/>
          </a:xfrm>
        </p:grpSpPr>
        <p:grpSp>
          <p:nvGrpSpPr>
            <p:cNvPr id="157" name="Picture 5"/>
            <p:cNvGrpSpPr/>
            <p:nvPr/>
          </p:nvGrpSpPr>
          <p:grpSpPr>
            <a:xfrm>
              <a:off x="0" y="0"/>
              <a:ext cx="4901611" cy="4114800"/>
              <a:chOff x="0" y="0"/>
              <a:chExt cx="4901610" cy="4114800"/>
            </a:xfrm>
          </p:grpSpPr>
          <p:sp>
            <p:nvSpPr>
              <p:cNvPr id="155" name="Rectangle"/>
              <p:cNvSpPr/>
              <p:nvPr/>
            </p:nvSpPr>
            <p:spPr>
              <a:xfrm>
                <a:off x="0" y="0"/>
                <a:ext cx="4901611" cy="4114800"/>
              </a:xfrm>
              <a:prstGeom prst="rect">
                <a:avLst/>
              </a:pr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156" name="image19.png" descr="image19.png"/>
              <p:cNvPicPr>
                <a:picLocks noChangeAspect="1"/>
              </p:cNvPicPr>
              <p:nvPr/>
            </p:nvPicPr>
            <p:blipFill>
              <a:blip r:embed="rId2"/>
              <a:srcRect l="6459" r="4199"/>
              <a:stretch>
                <a:fillRect/>
              </a:stretch>
            </p:blipFill>
            <p:spPr>
              <a:xfrm>
                <a:off x="-1" y="0"/>
                <a:ext cx="4901612" cy="4114800"/>
              </a:xfrm>
              <a:prstGeom prst="rect">
                <a:avLst/>
              </a:prstGeom>
              <a:ln w="190500" cap="rnd">
                <a:solidFill>
                  <a:srgbClr val="FFFFFF"/>
                </a:solidFill>
                <a:prstDash val="solid"/>
                <a:round/>
              </a:ln>
              <a:effectLst>
                <a:outerShdw blurRad="50800" rotWithShape="0">
                  <a:srgbClr val="000000">
                    <a:alpha val="41000"/>
                  </a:srgbClr>
                </a:outerShdw>
              </a:effectLst>
            </p:spPr>
          </p:pic>
        </p:grpSp>
        <p:sp>
          <p:nvSpPr>
            <p:cNvPr id="158" name="TextBox 6"/>
            <p:cNvSpPr txBox="1"/>
            <p:nvPr/>
          </p:nvSpPr>
          <p:spPr>
            <a:xfrm>
              <a:off x="205208" y="4263656"/>
              <a:ext cx="4650681" cy="340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000" b="1"/>
              </a:lvl1pPr>
            </a:lstStyle>
            <a:p>
              <a:r>
                <a:t>Source: Dagstuhl Seminar Trust-CA 21381</a:t>
              </a:r>
            </a:p>
          </p:txBody>
        </p:sp>
      </p:grpSp>
      <p:pic>
        <p:nvPicPr>
          <p:cNvPr id="2" name="Picture 4" descr="Image result for durham university logo">
            <a:extLst>
              <a:ext uri="{FF2B5EF4-FFF2-40B4-BE49-F238E27FC236}">
                <a16:creationId xmlns:a16="http://schemas.microsoft.com/office/drawing/2014/main" id="{24F6D627-C40A-DAFD-C25A-3D6478218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270" y="6082664"/>
            <a:ext cx="1396923" cy="60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61230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7" name="Rectangle 2054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7988B-8CBE-DB1C-1137-7F2FA1EB5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en-GB" b="1" dirty="0">
                <a:solidFill>
                  <a:srgbClr val="660066"/>
                </a:solidFill>
              </a:rPr>
              <a:t>Trust-CA: </a:t>
            </a:r>
            <a:r>
              <a:rPr lang="en-GB" b="1" dirty="0" err="1">
                <a:solidFill>
                  <a:srgbClr val="660066"/>
                </a:solidFill>
              </a:rPr>
              <a:t>Dagstuhl</a:t>
            </a:r>
            <a:r>
              <a:rPr lang="en-GB" b="1" dirty="0">
                <a:solidFill>
                  <a:srgbClr val="660066"/>
                </a:solidFill>
              </a:rPr>
              <a:t> Seminar 21381</a:t>
            </a:r>
          </a:p>
        </p:txBody>
      </p:sp>
      <p:sp>
        <p:nvSpPr>
          <p:cNvPr id="2068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15C5C-3C99-3D01-EEB9-676E67856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1" y="457199"/>
            <a:ext cx="6181345" cy="19293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b="1" i="0" dirty="0">
                <a:solidFill>
                  <a:srgbClr val="212529"/>
                </a:solidFill>
                <a:effectLst/>
              </a:rPr>
              <a:t>Conversational Agent as Trustworthy Autonomous System </a:t>
            </a:r>
            <a:r>
              <a:rPr lang="en-GB" sz="2400" b="0" i="0" dirty="0">
                <a:solidFill>
                  <a:srgbClr val="212529"/>
                </a:solidFill>
                <a:effectLst/>
              </a:rPr>
              <a:t>(Sep 19 –24, 2021)</a:t>
            </a:r>
          </a:p>
          <a:p>
            <a:pPr marL="0" indent="0">
              <a:buNone/>
            </a:pPr>
            <a:endParaRPr lang="en-GB" sz="2400" b="0" i="0" dirty="0">
              <a:solidFill>
                <a:srgbClr val="212529"/>
              </a:solidFill>
              <a:effectLst/>
            </a:endParaRPr>
          </a:p>
          <a:p>
            <a:endParaRPr lang="en-GB" sz="2200" dirty="0"/>
          </a:p>
        </p:txBody>
      </p:sp>
      <p:pic>
        <p:nvPicPr>
          <p:cNvPr id="2050" name="Picture 2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FCB8F8FC-0768-71D8-52DB-CA2C88D59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344" y="2583949"/>
            <a:ext cx="5468112" cy="364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people standing on stairs&#10;&#10;Description automatically generated with medium confidence">
            <a:extLst>
              <a:ext uri="{FF2B5EF4-FFF2-40B4-BE49-F238E27FC236}">
                <a16:creationId xmlns:a16="http://schemas.microsoft.com/office/drawing/2014/main" id="{00C58C20-6B56-47CB-FC56-E48AA8AB0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2583950"/>
            <a:ext cx="5468112" cy="3649964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F32A6A1-9BA3-1A4F-3D7C-BB3309744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261" y="1499429"/>
            <a:ext cx="3133725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269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6877</TotalTime>
  <Words>3416</Words>
  <Application>Microsoft Office PowerPoint</Application>
  <PresentationFormat>Widescreen</PresentationFormat>
  <Paragraphs>475</Paragraphs>
  <Slides>51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Arial</vt:lpstr>
      <vt:lpstr>Calibri</vt:lpstr>
      <vt:lpstr>Calibri (Body)</vt:lpstr>
      <vt:lpstr>Calibri Light</vt:lpstr>
      <vt:lpstr>Courier New</vt:lpstr>
      <vt:lpstr>Montserrat</vt:lpstr>
      <vt:lpstr>Symbol</vt:lpstr>
      <vt:lpstr>Times New Roman</vt:lpstr>
      <vt:lpstr>Wingdings</vt:lpstr>
      <vt:lpstr>Office Theme</vt:lpstr>
      <vt:lpstr>Trust in Chatbots: Implications for the Inclusive Design for the Elderly Users</vt:lpstr>
      <vt:lpstr>PowerPoint Presentation</vt:lpstr>
      <vt:lpstr>Durham University, UK</vt:lpstr>
      <vt:lpstr>Overview</vt:lpstr>
      <vt:lpstr>Effects of Humanlikeness and Conversational Breakdown on Trust in Chatbots for Customer Service</vt:lpstr>
      <vt:lpstr>Motivation</vt:lpstr>
      <vt:lpstr>PowerPoint Presentation</vt:lpstr>
      <vt:lpstr>What is Trust?</vt:lpstr>
      <vt:lpstr>Trust-CA: Dagstuhl Seminar 21381</vt:lpstr>
      <vt:lpstr>Research Questions</vt:lpstr>
      <vt:lpstr>Method</vt:lpstr>
      <vt:lpstr>Measures</vt:lpstr>
      <vt:lpstr>Hypotheses</vt:lpstr>
      <vt:lpstr>Results</vt:lpstr>
      <vt:lpstr>Analysis</vt:lpstr>
      <vt:lpstr>Conversational Performance on General Trust</vt:lpstr>
      <vt:lpstr>Conversational Performance on Task-Specific Trust (Task 2)</vt:lpstr>
      <vt:lpstr>Discussion</vt:lpstr>
      <vt:lpstr>Discussion</vt:lpstr>
      <vt:lpstr>Practical Importance of Repair</vt:lpstr>
      <vt:lpstr>Limitations &amp; Implications</vt:lpstr>
      <vt:lpstr>Effects of Prior Experience, Gender, and Age on Trust in a Banking Chatbot with(out) Breakdown and Repair</vt:lpstr>
      <vt:lpstr>Research Question</vt:lpstr>
      <vt:lpstr>Prior Experience on Trust</vt:lpstr>
      <vt:lpstr>Gender Effect on Trust</vt:lpstr>
      <vt:lpstr>Age Effect on Trust</vt:lpstr>
      <vt:lpstr>Method</vt:lpstr>
      <vt:lpstr>Demographic variables</vt:lpstr>
      <vt:lpstr>Results: Prior Use Preference</vt:lpstr>
      <vt:lpstr>Results: Prior Use Frequency</vt:lpstr>
      <vt:lpstr>Results: Prior Chatbot Satisfaction</vt:lpstr>
      <vt:lpstr>Correlations among Prior Variables</vt:lpstr>
      <vt:lpstr>Results: Gender </vt:lpstr>
      <vt:lpstr>Results: Age &amp; General Trust</vt:lpstr>
      <vt:lpstr>Results: Age &amp; Trust Resilience</vt:lpstr>
      <vt:lpstr>Age: 3-Way Interaction Effect for TT1-TT2</vt:lpstr>
      <vt:lpstr>Age: 3-Way Interaction Effect for TT2-TT3</vt:lpstr>
      <vt:lpstr>Implications</vt:lpstr>
      <vt:lpstr> Conversational Agents for Older Adults  (CA4OA)  Co-designing Inclusive and Trustworthy Conversational Agents on Basic Services with Older Adults </vt:lpstr>
      <vt:lpstr>Interdisciplinary Project</vt:lpstr>
      <vt:lpstr>Background &amp; Motivation</vt:lpstr>
      <vt:lpstr>Online Banking</vt:lpstr>
      <vt:lpstr>Mind the Gap</vt:lpstr>
      <vt:lpstr>Trust &amp; Older Adults’ Attributes</vt:lpstr>
      <vt:lpstr>Trust by Design for Conversational Agent (CA)</vt:lpstr>
      <vt:lpstr>Chatbot Design Requirements (Grudin &amp; Jacques, 2019)</vt:lpstr>
      <vt:lpstr>Text- vs. Button-based Interaction</vt:lpstr>
      <vt:lpstr>Overall Aims</vt:lpstr>
      <vt:lpstr>Method: Older-Adult-centred Design</vt:lpstr>
      <vt:lpstr>Takeaway Messages</vt:lpstr>
      <vt:lpstr>Thank you for listening! Questions &amp; Comments </vt:lpstr>
    </vt:vector>
  </TitlesOfParts>
  <Company>Durham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Trust in Chatbots: Implications for the Inclusive Design for the Elderly Users</dc:title>
  <dc:creator>LAW, EFFIE L.</dc:creator>
  <cp:lastModifiedBy>LAW, EFFIE L.</cp:lastModifiedBy>
  <cp:revision>73</cp:revision>
  <dcterms:created xsi:type="dcterms:W3CDTF">2023-04-14T07:18:04Z</dcterms:created>
  <dcterms:modified xsi:type="dcterms:W3CDTF">2023-04-20T13:23:05Z</dcterms:modified>
</cp:coreProperties>
</file>