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55"/>
  </p:notesMasterIdLst>
  <p:sldIdLst>
    <p:sldId id="652" r:id="rId2"/>
    <p:sldId id="298" r:id="rId3"/>
    <p:sldId id="597" r:id="rId4"/>
    <p:sldId id="589" r:id="rId5"/>
    <p:sldId id="656" r:id="rId6"/>
    <p:sldId id="273" r:id="rId7"/>
    <p:sldId id="621" r:id="rId8"/>
    <p:sldId id="622" r:id="rId9"/>
    <p:sldId id="272" r:id="rId10"/>
    <p:sldId id="267" r:id="rId11"/>
    <p:sldId id="269" r:id="rId12"/>
    <p:sldId id="271" r:id="rId13"/>
    <p:sldId id="270" r:id="rId14"/>
    <p:sldId id="594" r:id="rId15"/>
    <p:sldId id="595" r:id="rId16"/>
    <p:sldId id="638" r:id="rId17"/>
    <p:sldId id="639" r:id="rId18"/>
    <p:sldId id="637" r:id="rId19"/>
    <p:sldId id="657" r:id="rId20"/>
    <p:sldId id="647" r:id="rId21"/>
    <p:sldId id="649" r:id="rId22"/>
    <p:sldId id="650" r:id="rId23"/>
    <p:sldId id="651" r:id="rId24"/>
    <p:sldId id="661" r:id="rId25"/>
    <p:sldId id="665" r:id="rId26"/>
    <p:sldId id="668" r:id="rId27"/>
    <p:sldId id="599" r:id="rId28"/>
    <p:sldId id="600" r:id="rId29"/>
    <p:sldId id="601" r:id="rId30"/>
    <p:sldId id="602" r:id="rId31"/>
    <p:sldId id="603" r:id="rId32"/>
    <p:sldId id="604" r:id="rId33"/>
    <p:sldId id="605" r:id="rId34"/>
    <p:sldId id="667" r:id="rId35"/>
    <p:sldId id="664" r:id="rId36"/>
    <p:sldId id="609" r:id="rId37"/>
    <p:sldId id="653" r:id="rId38"/>
    <p:sldId id="612" r:id="rId39"/>
    <p:sldId id="613" r:id="rId40"/>
    <p:sldId id="654" r:id="rId41"/>
    <p:sldId id="616" r:id="rId42"/>
    <p:sldId id="666" r:id="rId43"/>
    <p:sldId id="610" r:id="rId44"/>
    <p:sldId id="659" r:id="rId45"/>
    <p:sldId id="274" r:id="rId46"/>
    <p:sldId id="631" r:id="rId47"/>
    <p:sldId id="630" r:id="rId48"/>
    <p:sldId id="633" r:id="rId49"/>
    <p:sldId id="634" r:id="rId50"/>
    <p:sldId id="635" r:id="rId51"/>
    <p:sldId id="636" r:id="rId52"/>
    <p:sldId id="660" r:id="rId53"/>
    <p:sldId id="261" r:id="rId5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900"/>
    <a:srgbClr val="FF8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D6"/>
          </a:solidFill>
        </a:fill>
      </a:tcStyle>
    </a:wholeTbl>
    <a:band2H>
      <a:tcTxStyle/>
      <a:tcStyle>
        <a:tcBdr/>
        <a:fill>
          <a:solidFill>
            <a:srgbClr val="E7E7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47"/>
    <p:restoredTop sz="94694"/>
  </p:normalViewPr>
  <p:slideViewPr>
    <p:cSldViewPr snapToGrid="0" snapToObjects="1">
      <p:cViewPr varScale="1">
        <p:scale>
          <a:sx n="97" d="100"/>
          <a:sy n="97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225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993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588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91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777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614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0112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8f1cca800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58f1cca8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55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8C9B17-2722-4744-944C-32160087F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8" b="4303"/>
          <a:stretch/>
        </p:blipFill>
        <p:spPr>
          <a:xfrm>
            <a:off x="-18661" y="0"/>
            <a:ext cx="36345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52F2D-B015-3A4A-A705-B2660269C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AA5D9-495C-7F42-A8DC-1E687A704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377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838200" y="46470"/>
            <a:ext cx="1079961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38200" y="1510145"/>
            <a:ext cx="5257800" cy="469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6380018" y="1510145"/>
            <a:ext cx="5257800" cy="469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9411511" y="64502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75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5908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5BCED2-E1CE-8946-AA84-C275DA08A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8" b="4303"/>
          <a:stretch/>
        </p:blipFill>
        <p:spPr>
          <a:xfrm>
            <a:off x="-18661" y="0"/>
            <a:ext cx="36345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A4A86-D085-3F47-8B93-0FE09EBF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811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3B378-0963-184F-BEDB-577D251C8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6084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Image 8">
            <a:extLst>
              <a:ext uri="{FF2B5EF4-FFF2-40B4-BE49-F238E27FC236}">
                <a16:creationId xmlns:a16="http://schemas.microsoft.com/office/drawing/2014/main" id="{5CDA4AAD-8A0E-0343-AD66-90E4E12D7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"/>
          <a:stretch/>
        </p:blipFill>
        <p:spPr bwMode="auto">
          <a:xfrm>
            <a:off x="8115335" y="5933441"/>
            <a:ext cx="3679155" cy="76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021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1C80-30A8-1545-B29A-E7E19B35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368"/>
            <a:ext cx="10799618" cy="4680000"/>
          </a:xfrm>
        </p:spPr>
        <p:txBody>
          <a:bodyPr/>
          <a:lstStyle>
            <a:lvl1pPr>
              <a:buClr>
                <a:schemeClr val="accent2"/>
              </a:buClr>
              <a:defRPr sz="3200"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sz="2800"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sz="2400"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sz="2200"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sz="2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C1479-0FA9-194F-8186-BD542283DD78}"/>
              </a:ext>
            </a:extLst>
          </p:cNvPr>
          <p:cNvSpPr/>
          <p:nvPr/>
        </p:nvSpPr>
        <p:spPr>
          <a:xfrm>
            <a:off x="838199" y="7527"/>
            <a:ext cx="10799618" cy="13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AU" sz="4400" baseline="0" dirty="0">
                <a:solidFill>
                  <a:schemeClr val="tx1"/>
                </a:solidFill>
                <a:latin typeface="Arial" panose="020B0604020202020204" pitchFamily="34" charset="0"/>
              </a:rPr>
              <a:t>Agenda</a:t>
            </a:r>
            <a:endParaRPr lang="en-AU" sz="4400" b="0" cap="none" spc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7072B-7791-4844-8463-99196876B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1511" y="64502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79588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1DBB-09F5-8E47-9E9D-690B9F4C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68"/>
            <a:ext cx="1079961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1C80-30A8-1545-B29A-E7E19B35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145"/>
            <a:ext cx="10799618" cy="4680000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058643-B6DD-224E-B47D-9F5E1AAA0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1511" y="64502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60302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7A259-59A7-8248-84CE-D834664D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70"/>
            <a:ext cx="1079961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55753-B16C-5D4C-B7C3-5EB9C5219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0145"/>
            <a:ext cx="5257800" cy="4693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4F80E-B368-6C4C-AEF3-FD001C608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018" y="1510145"/>
            <a:ext cx="5257800" cy="46933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B8659E-A569-8E48-8D73-785FECBA5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1511" y="64502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93841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F3072-8B79-0947-9803-0DD06E3BD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6132"/>
            <a:ext cx="5257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1B924-DC70-E143-BC71-6C23FD079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44145"/>
            <a:ext cx="5257800" cy="3965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BCA92B-DBFC-6A42-974F-61641BCF9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1606" y="1396133"/>
            <a:ext cx="52562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DB71B-A9CE-1146-A082-6639D6072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1605" y="2244145"/>
            <a:ext cx="5256213" cy="3965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47401F-0771-3845-80D6-F7A9D9E4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68"/>
            <a:ext cx="1079961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E2BEB8-86B0-E24D-8856-CFFB4042E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11511" y="64502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99221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C3E3-44D7-C84A-9161-B9B4798C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70"/>
            <a:ext cx="1079961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144636-B484-F049-942D-CB5D885DA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1511" y="64502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73803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4CBEF76-5579-F14F-B806-F2AA5D9B9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1511" y="64502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9194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699C32-85DC-844D-ADF6-7F4DA3661C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51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AF0C55-64EA-AC4C-819C-2C5DA0B904B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8" b="4303"/>
          <a:stretch/>
        </p:blipFill>
        <p:spPr>
          <a:xfrm>
            <a:off x="-18661" y="0"/>
            <a:ext cx="363450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EA1E42-06BF-224A-8613-09328ED5DADD}"/>
              </a:ext>
            </a:extLst>
          </p:cNvPr>
          <p:cNvSpPr/>
          <p:nvPr/>
        </p:nvSpPr>
        <p:spPr>
          <a:xfrm>
            <a:off x="580768" y="0"/>
            <a:ext cx="116112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7022C-D29E-8B4B-8F90-129132B2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5972-BF4A-C446-9BA8-329B8118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497118-4861-1F41-ACDA-2F3C604ED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1511" y="645025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83754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"/><Relationship Id="rId3" Type="http://schemas.openxmlformats.org/officeDocument/2006/relationships/image" Target="../media/image34.tif"/><Relationship Id="rId7" Type="http://schemas.openxmlformats.org/officeDocument/2006/relationships/image" Target="../media/image38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tif"/><Relationship Id="rId11" Type="http://schemas.openxmlformats.org/officeDocument/2006/relationships/image" Target="../media/image42.tif"/><Relationship Id="rId5" Type="http://schemas.openxmlformats.org/officeDocument/2006/relationships/image" Target="../media/image36.tif"/><Relationship Id="rId10" Type="http://schemas.openxmlformats.org/officeDocument/2006/relationships/image" Target="../media/image41.tif"/><Relationship Id="rId4" Type="http://schemas.openxmlformats.org/officeDocument/2006/relationships/image" Target="../media/image35.tif"/><Relationship Id="rId9" Type="http://schemas.openxmlformats.org/officeDocument/2006/relationships/image" Target="../media/image40.t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13" Type="http://schemas.openxmlformats.org/officeDocument/2006/relationships/image" Target="../media/image15.tif"/><Relationship Id="rId3" Type="http://schemas.openxmlformats.org/officeDocument/2006/relationships/image" Target="../media/image5.tif"/><Relationship Id="rId7" Type="http://schemas.openxmlformats.org/officeDocument/2006/relationships/image" Target="../media/image9.tif"/><Relationship Id="rId12" Type="http://schemas.openxmlformats.org/officeDocument/2006/relationships/image" Target="../media/image14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11" Type="http://schemas.openxmlformats.org/officeDocument/2006/relationships/image" Target="../media/image13.tif"/><Relationship Id="rId5" Type="http://schemas.openxmlformats.org/officeDocument/2006/relationships/image" Target="../media/image7.tif"/><Relationship Id="rId15" Type="http://schemas.openxmlformats.org/officeDocument/2006/relationships/image" Target="../media/image17.tif"/><Relationship Id="rId10" Type="http://schemas.openxmlformats.org/officeDocument/2006/relationships/image" Target="../media/image12.tif"/><Relationship Id="rId4" Type="http://schemas.openxmlformats.org/officeDocument/2006/relationships/image" Target="../media/image6.tif"/><Relationship Id="rId9" Type="http://schemas.openxmlformats.org/officeDocument/2006/relationships/image" Target="../media/image11.tif"/><Relationship Id="rId14" Type="http://schemas.openxmlformats.org/officeDocument/2006/relationships/image" Target="../media/image1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>
            <a:spLocks noGrp="1"/>
          </p:cNvSpPr>
          <p:nvPr>
            <p:ph type="ctrTitle"/>
          </p:nvPr>
        </p:nvSpPr>
        <p:spPr>
          <a:xfrm>
            <a:off x="1" y="1896211"/>
            <a:ext cx="12192000" cy="2387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5500" dirty="0"/>
              <a:t>Enterprises as model-driven systems</a:t>
            </a:r>
            <a:br>
              <a:rPr lang="en-GB" sz="5500" dirty="0"/>
            </a:br>
            <a:br>
              <a:rPr lang="en-GB" sz="5500" dirty="0"/>
            </a:br>
            <a:r>
              <a:rPr lang="en-GB" sz="4400" i="1" dirty="0">
                <a:solidFill>
                  <a:schemeClr val="bg1"/>
                </a:solidFill>
              </a:rPr>
              <a:t> </a:t>
            </a:r>
            <a:r>
              <a:rPr lang="en-GB" sz="4400" i="1" dirty="0" err="1">
                <a:solidFill>
                  <a:schemeClr val="bg1"/>
                </a:solidFill>
              </a:rPr>
              <a:t>nterprise</a:t>
            </a:r>
            <a:r>
              <a:rPr lang="en-GB" sz="4400" i="1" dirty="0">
                <a:solidFill>
                  <a:schemeClr val="bg1"/>
                </a:solidFill>
              </a:rPr>
              <a:t> Modelling 2.0</a:t>
            </a:r>
            <a:br>
              <a:rPr lang="en-GB" sz="5500" dirty="0"/>
            </a:br>
            <a:endParaRPr lang="en-GB" sz="5500" dirty="0"/>
          </a:p>
        </p:txBody>
      </p:sp>
      <p:sp>
        <p:nvSpPr>
          <p:cNvPr id="192" name="Subtitle 2"/>
          <p:cNvSpPr txBox="1">
            <a:spLocks noGrp="1"/>
          </p:cNvSpPr>
          <p:nvPr>
            <p:ph type="subTitle" idx="1"/>
          </p:nvPr>
        </p:nvSpPr>
        <p:spPr>
          <a:xfrm>
            <a:off x="1524000" y="4364038"/>
            <a:ext cx="9144000" cy="1655762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r>
              <a:rPr lang="en-GB" dirty="0" err="1"/>
              <a:t>Henderik</a:t>
            </a:r>
            <a:r>
              <a:rPr lang="en-GB" dirty="0"/>
              <a:t> A. Proper</a:t>
            </a:r>
          </a:p>
        </p:txBody>
      </p:sp>
      <p:pic>
        <p:nvPicPr>
          <p:cNvPr id="21" name="Image 8">
            <a:extLst>
              <a:ext uri="{FF2B5EF4-FFF2-40B4-BE49-F238E27FC236}">
                <a16:creationId xmlns:a16="http://schemas.microsoft.com/office/drawing/2014/main" id="{611F9747-8C4B-E14E-6979-8CAE3497E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"/>
          <a:stretch/>
        </p:blipFill>
        <p:spPr bwMode="auto">
          <a:xfrm>
            <a:off x="6465608" y="5584615"/>
            <a:ext cx="3873800" cy="80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Picture 3">
            <a:extLst>
              <a:ext uri="{FF2B5EF4-FFF2-40B4-BE49-F238E27FC236}">
                <a16:creationId xmlns:a16="http://schemas.microsoft.com/office/drawing/2014/main" id="{3173A16D-5E6F-0DBB-26B5-FB8A43AC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584615"/>
            <a:ext cx="937367" cy="7965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959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94BD9-6413-574F-AA60-72C997A1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76395"/>
            <a:ext cx="3317182" cy="18341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243379-7467-1B43-AD03-2846585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 domain model?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A1BB3-B832-5F40-B73F-BC9944E2F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ED94BC-D6A3-764D-85B9-058BAA922401}" type="slidenum">
              <a:rPr lang="en-AU" smtClean="0"/>
              <a:pPr/>
              <a:t>10</a:t>
            </a:fld>
            <a:endParaRPr lang="en-AU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93F214-5117-1E4A-8C8B-4E74BFAA5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0615"/>
            <a:ext cx="3581400" cy="1413070"/>
          </a:xfrm>
          <a:prstGeom prst="rect">
            <a:avLst/>
          </a:prstGeom>
        </p:spPr>
      </p:pic>
      <p:pic>
        <p:nvPicPr>
          <p:cNvPr id="7" name="Picture 6" descr="A picture containing floor, wall, building&#10;&#10;Description automatically generated">
            <a:extLst>
              <a:ext uri="{FF2B5EF4-FFF2-40B4-BE49-F238E27FC236}">
                <a16:creationId xmlns:a16="http://schemas.microsoft.com/office/drawing/2014/main" id="{A9F23409-CDA7-7445-8B55-2267B41B7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718372"/>
            <a:ext cx="7182890" cy="37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76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243379-7467-1B43-AD03-2846585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 domain model?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A1BB3-B832-5F40-B73F-BC9944E2F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ED94BC-D6A3-764D-85B9-058BAA922401}" type="slidenum">
              <a:rPr lang="en-AU" smtClean="0"/>
              <a:pPr/>
              <a:t>11</a:t>
            </a:fld>
            <a:endParaRPr lang="en-AU" dirty="0"/>
          </a:p>
        </p:txBody>
      </p:sp>
      <p:pic>
        <p:nvPicPr>
          <p:cNvPr id="5" name="Picture 4" descr="Graffiti on a wall&#10;&#10;Description automatically generated">
            <a:extLst>
              <a:ext uri="{FF2B5EF4-FFF2-40B4-BE49-F238E27FC236}">
                <a16:creationId xmlns:a16="http://schemas.microsoft.com/office/drawing/2014/main" id="{FFD8662F-8CF3-4C4C-BD5E-A0CC5C6DC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20" y="2118360"/>
            <a:ext cx="5754034" cy="432518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4C0017-B4C9-3047-A092-C290CF6FF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0615"/>
            <a:ext cx="3581400" cy="1413070"/>
          </a:xfrm>
          <a:prstGeom prst="rect">
            <a:avLst/>
          </a:prstGeom>
        </p:spPr>
      </p:pic>
      <p:pic>
        <p:nvPicPr>
          <p:cNvPr id="6" name="Picture 5" descr="A picture containing floor, wall, building&#10;&#10;Description automatically generated">
            <a:extLst>
              <a:ext uri="{FF2B5EF4-FFF2-40B4-BE49-F238E27FC236}">
                <a16:creationId xmlns:a16="http://schemas.microsoft.com/office/drawing/2014/main" id="{A1D31868-0F25-5748-BBE1-911288824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53949"/>
            <a:ext cx="3376452" cy="1778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B6BAD7-2259-8744-A983-525548CBC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776395"/>
            <a:ext cx="3317182" cy="18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9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243379-7467-1B43-AD03-2846585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 domain model?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A1BB3-B832-5F40-B73F-BC9944E2F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ED94BC-D6A3-764D-85B9-058BAA922401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5" name="Picture 4" descr="Graffiti on a wall&#10;&#10;Description automatically generated">
            <a:extLst>
              <a:ext uri="{FF2B5EF4-FFF2-40B4-BE49-F238E27FC236}">
                <a16:creationId xmlns:a16="http://schemas.microsoft.com/office/drawing/2014/main" id="{1BCFBA38-7A72-084E-BFA7-6D8DDCB3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713" y="1051870"/>
            <a:ext cx="2743200" cy="206200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C5A9EA-37A1-CE46-96F5-94523ACE3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0615"/>
            <a:ext cx="3581400" cy="1413070"/>
          </a:xfrm>
          <a:prstGeom prst="rect">
            <a:avLst/>
          </a:prstGeom>
        </p:spPr>
      </p:pic>
      <p:pic>
        <p:nvPicPr>
          <p:cNvPr id="9" name="Picture 8" descr="A picture containing floor, wall, building&#10;&#10;Description automatically generated">
            <a:extLst>
              <a:ext uri="{FF2B5EF4-FFF2-40B4-BE49-F238E27FC236}">
                <a16:creationId xmlns:a16="http://schemas.microsoft.com/office/drawing/2014/main" id="{DA5588DD-3771-094C-8D2D-D01DB1D13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53949"/>
            <a:ext cx="3376452" cy="1778869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7115705-860F-0748-8D31-810A2E3DD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385" y="1095950"/>
            <a:ext cx="6986434" cy="5536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B4B76A-EF93-E745-B5D8-285627B42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776395"/>
            <a:ext cx="3317182" cy="18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95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849732-AF48-4D40-858E-010C9F97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76395"/>
            <a:ext cx="3317182" cy="18341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243379-7467-1B43-AD03-2846585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 domain model?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A1BB3-B832-5F40-B73F-BC9944E2F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ED94BC-D6A3-764D-85B9-058BAA922401}" type="slidenum">
              <a:rPr lang="en-AU" smtClean="0"/>
              <a:pPr/>
              <a:t>13</a:t>
            </a:fld>
            <a:endParaRPr lang="en-AU" dirty="0"/>
          </a:p>
        </p:txBody>
      </p:sp>
      <p:pic>
        <p:nvPicPr>
          <p:cNvPr id="6" name="Picture 5" descr="Graffiti on a wall&#10;&#10;Description automatically generated">
            <a:extLst>
              <a:ext uri="{FF2B5EF4-FFF2-40B4-BE49-F238E27FC236}">
                <a16:creationId xmlns:a16="http://schemas.microsoft.com/office/drawing/2014/main" id="{E8DC1A85-06BF-E148-B3CE-BD32C8F1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713" y="1051870"/>
            <a:ext cx="2743200" cy="206200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E36ECA-2EFC-3742-9B89-1B6CF84D9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90615"/>
            <a:ext cx="3581400" cy="1413070"/>
          </a:xfrm>
          <a:prstGeom prst="rect">
            <a:avLst/>
          </a:prstGeom>
        </p:spPr>
      </p:pic>
      <p:pic>
        <p:nvPicPr>
          <p:cNvPr id="11" name="Picture 10" descr="A picture containing floor, wall, building&#10;&#10;Description automatically generated">
            <a:extLst>
              <a:ext uri="{FF2B5EF4-FFF2-40B4-BE49-F238E27FC236}">
                <a16:creationId xmlns:a16="http://schemas.microsoft.com/office/drawing/2014/main" id="{542C562E-5A60-BE48-809E-AF4CBE951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853949"/>
            <a:ext cx="3376452" cy="1778869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A23F0EA-6C71-E248-93F2-28259987A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243" y="4244969"/>
            <a:ext cx="2742714" cy="2173648"/>
          </a:xfrm>
          <a:prstGeom prst="rect">
            <a:avLst/>
          </a:prstGeom>
        </p:spPr>
      </p:pic>
      <p:pic>
        <p:nvPicPr>
          <p:cNvPr id="8" name="Picture 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4781F05-4883-4D48-80CA-8CC6125B5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32" y="1949194"/>
            <a:ext cx="4495250" cy="4064455"/>
          </a:xfrm>
          <a:prstGeom prst="rect">
            <a:avLst/>
          </a:prstGeom>
        </p:spPr>
      </p:pic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B7A7B96-6582-D94A-B807-4451E7450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9612" y="1897150"/>
            <a:ext cx="6081168" cy="40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19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243379-7467-1B43-AD03-2846585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 domain model?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A1BB3-B832-5F40-B73F-BC9944E2F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ED94BC-D6A3-764D-85B9-058BAA922401}" type="slidenum">
              <a:rPr lang="en-AU" smtClean="0"/>
              <a:pPr/>
              <a:t>14</a:t>
            </a:fld>
            <a:endParaRPr lang="en-AU" dirty="0"/>
          </a:p>
        </p:txBody>
      </p:sp>
      <p:pic>
        <p:nvPicPr>
          <p:cNvPr id="6" name="Picture 5" descr="Graffiti on a wall&#10;&#10;Description automatically generated">
            <a:extLst>
              <a:ext uri="{FF2B5EF4-FFF2-40B4-BE49-F238E27FC236}">
                <a16:creationId xmlns:a16="http://schemas.microsoft.com/office/drawing/2014/main" id="{E8DC1A85-06BF-E148-B3CE-BD32C8F1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713" y="1051870"/>
            <a:ext cx="2743200" cy="206200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E36ECA-2EFC-3742-9B89-1B6CF84D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0615"/>
            <a:ext cx="3581400" cy="1413070"/>
          </a:xfrm>
          <a:prstGeom prst="rect">
            <a:avLst/>
          </a:prstGeom>
        </p:spPr>
      </p:pic>
      <p:pic>
        <p:nvPicPr>
          <p:cNvPr id="11" name="Picture 10" descr="A picture containing floor, wall, building&#10;&#10;Description automatically generated">
            <a:extLst>
              <a:ext uri="{FF2B5EF4-FFF2-40B4-BE49-F238E27FC236}">
                <a16:creationId xmlns:a16="http://schemas.microsoft.com/office/drawing/2014/main" id="{542C562E-5A60-BE48-809E-AF4CBE951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53949"/>
            <a:ext cx="3376452" cy="1778869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A23F0EA-6C71-E248-93F2-28259987A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243" y="4244969"/>
            <a:ext cx="2742714" cy="2173648"/>
          </a:xfrm>
          <a:prstGeom prst="rect">
            <a:avLst/>
          </a:prstGeom>
        </p:spPr>
      </p:pic>
      <p:pic>
        <p:nvPicPr>
          <p:cNvPr id="8" name="Picture 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4781F05-4883-4D48-80CA-8CC6125B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661" y="1163142"/>
            <a:ext cx="3207127" cy="2899777"/>
          </a:xfrm>
          <a:prstGeom prst="rect">
            <a:avLst/>
          </a:prstGeom>
        </p:spPr>
      </p:pic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B7A7B96-6582-D94A-B807-4451E7450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221" y="4244969"/>
            <a:ext cx="3376452" cy="2256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ADB28E-EEFC-8847-A1A5-667A54641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2776395"/>
            <a:ext cx="3317182" cy="18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2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E82B32-93FA-504D-B364-62E59FC9B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011" y="2821942"/>
            <a:ext cx="1260254" cy="6968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243379-7467-1B43-AD03-2846585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 domain model?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A1BB3-B832-5F40-B73F-BC9944E2F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ED94BC-D6A3-764D-85B9-058BAA922401}" type="slidenum">
              <a:rPr lang="en-AU" smtClean="0"/>
              <a:pPr/>
              <a:t>15</a:t>
            </a:fld>
            <a:endParaRPr lang="en-AU" dirty="0"/>
          </a:p>
        </p:txBody>
      </p:sp>
      <p:pic>
        <p:nvPicPr>
          <p:cNvPr id="6" name="Picture 5" descr="Graffiti on a wall&#10;&#10;Description automatically generated">
            <a:extLst>
              <a:ext uri="{FF2B5EF4-FFF2-40B4-BE49-F238E27FC236}">
                <a16:creationId xmlns:a16="http://schemas.microsoft.com/office/drawing/2014/main" id="{E8DC1A85-06BF-E148-B3CE-BD32C8F1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661" y="2930848"/>
            <a:ext cx="1094471" cy="822689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E36ECA-2EFC-3742-9B89-1B6CF84D9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906" y="2995136"/>
            <a:ext cx="1497983" cy="591041"/>
          </a:xfrm>
          <a:prstGeom prst="rect">
            <a:avLst/>
          </a:prstGeom>
        </p:spPr>
      </p:pic>
      <p:pic>
        <p:nvPicPr>
          <p:cNvPr id="11" name="Picture 10" descr="A picture containing floor, wall, building&#10;&#10;Description automatically generated">
            <a:extLst>
              <a:ext uri="{FF2B5EF4-FFF2-40B4-BE49-F238E27FC236}">
                <a16:creationId xmlns:a16="http://schemas.microsoft.com/office/drawing/2014/main" id="{542C562E-5A60-BE48-809E-AF4CBE951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198" y="3102828"/>
            <a:ext cx="1203910" cy="634275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A23F0EA-6C71-E248-93F2-28259987A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841" y="2897410"/>
            <a:ext cx="1195503" cy="947457"/>
          </a:xfrm>
          <a:prstGeom prst="rect">
            <a:avLst/>
          </a:prstGeom>
        </p:spPr>
      </p:pic>
      <p:pic>
        <p:nvPicPr>
          <p:cNvPr id="8" name="Picture 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4781F05-4883-4D48-80CA-8CC6125B5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1500" y="2888966"/>
            <a:ext cx="1128997" cy="1020801"/>
          </a:xfrm>
          <a:prstGeom prst="rect">
            <a:avLst/>
          </a:prstGeom>
        </p:spPr>
      </p:pic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B7A7B96-6582-D94A-B807-4451E7450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198" y="2949087"/>
            <a:ext cx="1203605" cy="8044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ABB683-8B88-1E45-B1C7-3C9876A542A3}"/>
              </a:ext>
            </a:extLst>
          </p:cNvPr>
          <p:cNvSpPr txBox="1">
            <a:spLocks/>
          </p:cNvSpPr>
          <p:nvPr/>
        </p:nvSpPr>
        <p:spPr>
          <a:xfrm>
            <a:off x="838200" y="1510145"/>
            <a:ext cx="10799618" cy="4680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 i="1"/>
            </a:pPr>
            <a:r>
              <a:rPr lang="en-GB" i="1" dirty="0"/>
              <a:t>a social artifact that is:</a:t>
            </a:r>
          </a:p>
          <a:p>
            <a:pPr marL="0" indent="0">
              <a:buFontTx/>
              <a:buNone/>
              <a:defRPr i="1"/>
            </a:pPr>
            <a:r>
              <a:rPr lang="en-GB" i="1" dirty="0"/>
              <a:t>	acknowledged by an observer </a:t>
            </a:r>
          </a:p>
          <a:p>
            <a:pPr marL="0" indent="0">
              <a:buFontTx/>
              <a:buNone/>
              <a:defRPr i="1"/>
            </a:pPr>
            <a:r>
              <a:rPr lang="en-GB" i="1" dirty="0"/>
              <a:t>	as representing </a:t>
            </a:r>
          </a:p>
          <a:p>
            <a:pPr marL="0" indent="0">
              <a:buFontTx/>
              <a:buNone/>
              <a:defRPr i="1"/>
            </a:pPr>
            <a:r>
              <a:rPr lang="en-GB" i="1" dirty="0"/>
              <a:t>	an abstraction </a:t>
            </a:r>
          </a:p>
          <a:p>
            <a:pPr marL="0" indent="0">
              <a:buFontTx/>
              <a:buNone/>
              <a:defRPr i="1"/>
            </a:pPr>
            <a:r>
              <a:rPr lang="en-GB" i="1" dirty="0"/>
              <a:t>of some domain </a:t>
            </a:r>
          </a:p>
          <a:p>
            <a:pPr marL="0" indent="0">
              <a:buFontTx/>
              <a:buNone/>
              <a:defRPr i="1"/>
            </a:pPr>
            <a:r>
              <a:rPr lang="en-GB" i="1" dirty="0"/>
              <a:t>	for a particular purpose</a:t>
            </a:r>
          </a:p>
          <a:p>
            <a:pPr marL="0" indent="0">
              <a:buFontTx/>
              <a:buNone/>
              <a:defRPr i="1"/>
            </a:pPr>
            <a:endParaRPr lang="en-GB" i="1" dirty="0"/>
          </a:p>
          <a:p>
            <a:pPr marL="0" indent="0">
              <a:buFont typeface="Arial" panose="020B0604020202020204" pitchFamily="34" charset="0"/>
              <a:buNone/>
              <a:defRPr i="1"/>
            </a:pPr>
            <a:r>
              <a:rPr lang="en-GB" sz="1500" i="1" dirty="0"/>
              <a:t>H. A. Proper and G. </a:t>
            </a:r>
            <a:r>
              <a:rPr lang="en-GB" sz="1500" i="1" dirty="0" err="1"/>
              <a:t>Guizzardi</a:t>
            </a:r>
            <a:r>
              <a:rPr lang="en-GB" sz="1500" i="1" dirty="0"/>
              <a:t>. On Domain Conceptualization. In D. Aveiro, G. </a:t>
            </a:r>
            <a:r>
              <a:rPr lang="en-GB" sz="1500" i="1" dirty="0" err="1"/>
              <a:t>Guizzardi</a:t>
            </a:r>
            <a:r>
              <a:rPr lang="en-GB" sz="1500" i="1" dirty="0"/>
              <a:t>, R. </a:t>
            </a:r>
            <a:r>
              <a:rPr lang="en-GB" sz="1500" i="1" dirty="0" err="1"/>
              <a:t>Pergl</a:t>
            </a:r>
            <a:r>
              <a:rPr lang="en-GB" sz="1500" i="1" dirty="0"/>
              <a:t>, and H. A. Proper, editors, Advances in Enterprise Engineering XIV - 10th Enterprise Engineering Working Conference, EEWC 2020, </a:t>
            </a:r>
            <a:r>
              <a:rPr lang="en-GB" sz="1500" i="1" dirty="0" err="1"/>
              <a:t>Bozen</a:t>
            </a:r>
            <a:r>
              <a:rPr lang="en-GB" sz="1500" i="1" dirty="0"/>
              <a:t>-Bolzano, Italy, September 28, October 19, and November 9-10, 2020, Revised Selected Papers, volume 411 of Lecture Notes in Business Information Processing, pages 49-69. Springer, Heidelberg, Germany, 2021. </a:t>
            </a:r>
          </a:p>
        </p:txBody>
      </p:sp>
      <p:sp>
        <p:nvSpPr>
          <p:cNvPr id="16" name="Based on Peirce, Ogden &amp; Richards, Apostel,…">
            <a:extLst>
              <a:ext uri="{FF2B5EF4-FFF2-40B4-BE49-F238E27FC236}">
                <a16:creationId xmlns:a16="http://schemas.microsoft.com/office/drawing/2014/main" id="{896DDD0B-49B5-D64A-A11F-87BF642D9CD1}"/>
              </a:ext>
            </a:extLst>
          </p:cNvPr>
          <p:cNvSpPr txBox="1"/>
          <p:nvPr/>
        </p:nvSpPr>
        <p:spPr>
          <a:xfrm rot="20325996">
            <a:off x="5295480" y="3584915"/>
            <a:ext cx="6553717" cy="1926168"/>
          </a:xfrm>
          <a:prstGeom prst="rect">
            <a:avLst/>
          </a:prstGeom>
          <a:solidFill>
            <a:srgbClr val="CBCBC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7000" tIns="127000" rIns="127000" bIns="127000" anchor="ctr">
            <a:spAutoFit/>
          </a:bodyPr>
          <a:lstStyle/>
          <a:p>
            <a:pPr defTabSz="457200">
              <a:spcBef>
                <a:spcPts val="500"/>
              </a:spcBef>
              <a:buFont typeface="Helvetica Neue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Based on Peirce, Ogden &amp; Richards,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Apostel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457200">
              <a:spcBef>
                <a:spcPts val="500"/>
              </a:spcBef>
              <a:buFont typeface="Helvetica Neue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Stachowiak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FRISCO, …</a:t>
            </a:r>
          </a:p>
          <a:p>
            <a:pPr defTabSz="457200">
              <a:spcBef>
                <a:spcPts val="500"/>
              </a:spcBef>
              <a:buFont typeface="Helvetica Neue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spcBef>
                <a:spcPts val="500"/>
              </a:spcBef>
              <a:buFont typeface="Helvetica Neue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And our own work 😇</a:t>
            </a:r>
          </a:p>
        </p:txBody>
      </p:sp>
    </p:spTree>
    <p:extLst>
      <p:ext uri="{BB962C8B-B14F-4D97-AF65-F5344CB8AC3E}">
        <p14:creationId xmlns:p14="http://schemas.microsoft.com/office/powerpoint/2010/main" val="3584247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C762-4B2A-2340-9EA7-2310F280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Conceptual versus utilisation-design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DD9C7-FFB6-D44F-8D80-DCFFD1CEE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LU" dirty="0"/>
              <a:t>Conceptual domain model:</a:t>
            </a:r>
          </a:p>
          <a:p>
            <a:r>
              <a:rPr lang="en-LU" dirty="0"/>
              <a:t>A domain model that aims to be an as true as possible representation of the concepts and relations as identified in the domain</a:t>
            </a:r>
          </a:p>
          <a:p>
            <a:endParaRPr lang="en-LU" dirty="0"/>
          </a:p>
          <a:p>
            <a:pPr marL="0" indent="0">
              <a:buNone/>
            </a:pPr>
            <a:r>
              <a:rPr lang="en-LU" dirty="0"/>
              <a:t>Utilisation-design domain model:</a:t>
            </a:r>
          </a:p>
          <a:p>
            <a:r>
              <a:rPr lang="en-LU" dirty="0"/>
              <a:t>A domain model that has a representation that is suitable for some computational or experiential purpose, which may compromise the conceptual truefulness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644CB-FA8C-1048-B6CE-4A4D84875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16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34941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C762-4B2A-2340-9EA7-2310F280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Conceptual versus utilisation-design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644CB-FA8C-1048-B6CE-4A4D84875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17</a:t>
            </a:fld>
            <a:endParaRPr lang="en-L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B53B6-7F37-1C46-91C3-520F9638F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77" y="1293814"/>
            <a:ext cx="9656134" cy="53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29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650D6A-69AA-314D-B742-172CEDE7F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483" y="1372033"/>
            <a:ext cx="5342846" cy="2954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EC762-4B2A-2340-9EA7-2310F280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Conceptual versus utilisation-design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644CB-FA8C-1048-B6CE-4A4D84875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18</a:t>
            </a:fld>
            <a:endParaRPr lang="en-LU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00A23F02-6BBA-5A45-B6E1-B032918F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74468"/>
            <a:ext cx="3327400" cy="249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B28B2D1-5437-704A-935C-2D917721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329" y="3831456"/>
            <a:ext cx="3923489" cy="284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830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3D604-2CF9-8E49-93EA-A901AFEC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Enterprises &amp; models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RoME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ViA</a:t>
            </a:r>
            <a:r>
              <a:rPr lang="en-GB" dirty="0">
                <a:solidFill>
                  <a:schemeClr val="tx1"/>
                </a:solidFill>
              </a:rPr>
              <a:t> RIME</a:t>
            </a:r>
          </a:p>
          <a:p>
            <a:endParaRPr lang="en-GB" dirty="0"/>
          </a:p>
          <a:p>
            <a:r>
              <a:rPr lang="en-GB" dirty="0"/>
              <a:t>Role of models in enterprises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Challenges &amp; opportunities in the digital 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2C737-7630-A442-915A-9D671E484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19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12176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>
            <a:spLocks noGrp="1"/>
          </p:cNvSpPr>
          <p:nvPr>
            <p:ph type="ctrTitle"/>
          </p:nvPr>
        </p:nvSpPr>
        <p:spPr>
          <a:xfrm>
            <a:off x="1" y="1896211"/>
            <a:ext cx="12192000" cy="2387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5500" dirty="0"/>
              <a:t>Enterprises as model-driven systems</a:t>
            </a:r>
            <a:br>
              <a:rPr lang="en-GB" sz="5500" dirty="0"/>
            </a:br>
            <a:br>
              <a:rPr lang="en-GB" sz="5500" dirty="0"/>
            </a:br>
            <a:r>
              <a:rPr lang="en-GB" sz="4400" i="1" dirty="0"/>
              <a:t>Enterprise Modelling 2.0</a:t>
            </a:r>
            <a:br>
              <a:rPr lang="en-GB" sz="5500" dirty="0"/>
            </a:br>
            <a:endParaRPr lang="en-GB" sz="5500" dirty="0"/>
          </a:p>
        </p:txBody>
      </p:sp>
      <p:sp>
        <p:nvSpPr>
          <p:cNvPr id="192" name="Subtitle 2"/>
          <p:cNvSpPr txBox="1">
            <a:spLocks noGrp="1"/>
          </p:cNvSpPr>
          <p:nvPr>
            <p:ph type="subTitle" idx="1"/>
          </p:nvPr>
        </p:nvSpPr>
        <p:spPr>
          <a:xfrm>
            <a:off x="1524000" y="4364038"/>
            <a:ext cx="9144000" cy="1655762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r>
              <a:rPr lang="en-GB" dirty="0" err="1"/>
              <a:t>Henderik</a:t>
            </a:r>
            <a:r>
              <a:rPr lang="en-GB" dirty="0"/>
              <a:t> A. Proper</a:t>
            </a:r>
          </a:p>
        </p:txBody>
      </p:sp>
      <p:pic>
        <p:nvPicPr>
          <p:cNvPr id="21" name="Image 8">
            <a:extLst>
              <a:ext uri="{FF2B5EF4-FFF2-40B4-BE49-F238E27FC236}">
                <a16:creationId xmlns:a16="http://schemas.microsoft.com/office/drawing/2014/main" id="{611F9747-8C4B-E14E-6979-8CAE3497E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"/>
          <a:stretch/>
        </p:blipFill>
        <p:spPr bwMode="auto">
          <a:xfrm>
            <a:off x="6465608" y="5584615"/>
            <a:ext cx="3873800" cy="80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Picture 3">
            <a:extLst>
              <a:ext uri="{FF2B5EF4-FFF2-40B4-BE49-F238E27FC236}">
                <a16:creationId xmlns:a16="http://schemas.microsoft.com/office/drawing/2014/main" id="{3173A16D-5E6F-0DBB-26B5-FB8A43AC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584615"/>
            <a:ext cx="937367" cy="7965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347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CA0B9F-B2F8-1D5F-19B8-021ECB1E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RoME: Return on Modelling Effort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165D5F-5312-02A5-8CAA-E6A2757C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LU" dirty="0"/>
              <a:t>Effort in creating, administering, and using, models</a:t>
            </a:r>
          </a:p>
          <a:p>
            <a:pPr marL="0" indent="0">
              <a:buNone/>
            </a:pPr>
            <a:r>
              <a:rPr lang="en-LU" i="1" dirty="0"/>
              <a:t>How to measure?</a:t>
            </a:r>
          </a:p>
          <a:p>
            <a:pPr marL="0" indent="0">
              <a:buNone/>
            </a:pPr>
            <a:r>
              <a:rPr lang="en-LU" i="1" dirty="0"/>
              <a:t>How to reduce?</a:t>
            </a:r>
          </a:p>
          <a:p>
            <a:pPr marL="0" indent="0">
              <a:buNone/>
            </a:pPr>
            <a:endParaRPr lang="en-LU" dirty="0"/>
          </a:p>
          <a:p>
            <a:pPr marL="0" indent="0">
              <a:buNone/>
            </a:pPr>
            <a:r>
              <a:rPr lang="en-LU" dirty="0"/>
              <a:t>Benefits of creating and using models</a:t>
            </a:r>
          </a:p>
          <a:p>
            <a:pPr marL="0" indent="0">
              <a:buNone/>
            </a:pPr>
            <a:r>
              <a:rPr lang="en-LU" i="1" dirty="0"/>
              <a:t>How to measure?</a:t>
            </a:r>
          </a:p>
          <a:p>
            <a:pPr marL="0" indent="0">
              <a:buNone/>
            </a:pPr>
            <a:r>
              <a:rPr lang="en-LU" i="1" dirty="0"/>
              <a:t>How to increase?</a:t>
            </a:r>
          </a:p>
          <a:p>
            <a:pPr marL="0" indent="0">
              <a:buNone/>
            </a:pPr>
            <a:endParaRPr lang="en-LU" i="1" dirty="0"/>
          </a:p>
          <a:p>
            <a:pPr marL="0" indent="0">
              <a:buNone/>
            </a:pPr>
            <a:endParaRPr lang="en-LU" i="1" dirty="0"/>
          </a:p>
          <a:p>
            <a:pPr marL="0" indent="0">
              <a:buNone/>
            </a:pPr>
            <a:endParaRPr lang="en-LU" i="1" dirty="0"/>
          </a:p>
          <a:p>
            <a:pPr marL="0" indent="0">
              <a:buNone/>
            </a:pPr>
            <a:endParaRPr lang="en-LU" dirty="0"/>
          </a:p>
          <a:p>
            <a:pPr marL="0" indent="0">
              <a:buNone/>
            </a:pPr>
            <a:endParaRPr lang="en-LU" dirty="0"/>
          </a:p>
          <a:p>
            <a:pPr marL="0" indent="0">
              <a:buNone/>
            </a:pPr>
            <a:endParaRPr lang="en-LU" dirty="0"/>
          </a:p>
          <a:p>
            <a:pPr marL="0" indent="0">
              <a:buNone/>
            </a:pPr>
            <a:endParaRPr lang="en-LU" dirty="0"/>
          </a:p>
          <a:p>
            <a:pPr marL="0" indent="0">
              <a:buNone/>
            </a:pPr>
            <a:endParaRPr lang="en-L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A59F0-7C50-B908-0E20-70CFE5905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20</a:t>
            </a:fld>
            <a:endParaRPr lang="en-L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532D9-E170-7A65-3993-0E03D0D59D52}"/>
              </a:ext>
            </a:extLst>
          </p:cNvPr>
          <p:cNvSpPr txBox="1"/>
          <p:nvPr/>
        </p:nvSpPr>
        <p:spPr>
          <a:xfrm rot="20481341">
            <a:off x="7916962" y="2608687"/>
            <a:ext cx="3755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 </a:t>
            </a:r>
            <a:r>
              <a:rPr lang="en-GB" sz="20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www.models</a:t>
            </a:r>
            <a:r>
              <a:rPr lang="en-GB" sz="20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-at-</a:t>
            </a:r>
            <a:r>
              <a:rPr lang="en-GB" sz="20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work.org</a:t>
            </a:r>
            <a:endParaRPr lang="en-GB" sz="200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ED895-74F5-BE4C-2536-D7CED486FCFF}"/>
              </a:ext>
            </a:extLst>
          </p:cNvPr>
          <p:cNvSpPr txBox="1"/>
          <p:nvPr/>
        </p:nvSpPr>
        <p:spPr>
          <a:xfrm>
            <a:off x="6354418" y="5647650"/>
            <a:ext cx="499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LU" sz="2800" i="1" dirty="0">
                <a:latin typeface="Arial" panose="020B0604020202020204" pitchFamily="34" charset="0"/>
                <a:cs typeface="Arial" panose="020B0604020202020204" pitchFamily="34" charset="0"/>
              </a:rPr>
              <a:t>How to make trade-offs?</a:t>
            </a:r>
          </a:p>
        </p:txBody>
      </p:sp>
    </p:spTree>
    <p:extLst>
      <p:ext uri="{BB962C8B-B14F-4D97-AF65-F5344CB8AC3E}">
        <p14:creationId xmlns:p14="http://schemas.microsoft.com/office/powerpoint/2010/main" val="41563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34FB12-32CC-24AB-04D0-9C7554EE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Value bearers for modelling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D73313-2105-7263-32FF-DABA632C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0145"/>
            <a:ext cx="11146277" cy="4680000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Value in creation</a:t>
            </a:r>
          </a:p>
          <a:p>
            <a:pPr marL="0" indent="0">
              <a:buNone/>
            </a:pPr>
            <a:r>
              <a:rPr lang="en-GB" dirty="0"/>
              <a:t>The process of (co)creating a (conceptual) domain model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Value in use</a:t>
            </a:r>
          </a:p>
          <a:p>
            <a:pPr marL="0" indent="0">
              <a:buNone/>
            </a:pPr>
            <a:r>
              <a:rPr lang="en-GB" dirty="0"/>
              <a:t>The operational usage of the model (in line with its purpose)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Value in transaction</a:t>
            </a:r>
          </a:p>
          <a:p>
            <a:pPr marL="0" indent="0">
              <a:buNone/>
            </a:pPr>
            <a:r>
              <a:rPr lang="en-GB" dirty="0"/>
              <a:t>The (ownership of the) model itself</a:t>
            </a:r>
            <a:endParaRPr lang="en-L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B7766-6F22-588F-AB0E-0C98B79E3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21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8493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34FB12-32CC-24AB-04D0-9C7554EE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ViA: Value in Action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D73313-2105-7263-32FF-DABA632C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0145"/>
            <a:ext cx="11316511" cy="4680000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Value in creation</a:t>
            </a:r>
          </a:p>
          <a:p>
            <a:pPr marL="0" indent="0">
              <a:buNone/>
            </a:pPr>
            <a:r>
              <a:rPr lang="en-GB" dirty="0"/>
              <a:t>The process of (co)creating a (conceptual) domain model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Value in use</a:t>
            </a:r>
          </a:p>
          <a:p>
            <a:pPr marL="0" indent="0">
              <a:buNone/>
            </a:pPr>
            <a:r>
              <a:rPr lang="en-GB" dirty="0"/>
              <a:t>The operational usage of the model (in line with its purpose)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B7766-6F22-588F-AB0E-0C98B79E3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22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802800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CA0B9F-B2F8-1D5F-19B8-021ECB1E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RIME: RetentIon of Modelling Effort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165D5F-5312-02A5-8CAA-E6A2757C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LU" i="1" dirty="0"/>
              <a:t>Which models to keep?</a:t>
            </a:r>
          </a:p>
          <a:p>
            <a:pPr marL="0" indent="0">
              <a:buNone/>
            </a:pPr>
            <a:endParaRPr lang="en-LU" i="1" dirty="0"/>
          </a:p>
          <a:p>
            <a:pPr marL="0" indent="0">
              <a:buNone/>
            </a:pPr>
            <a:r>
              <a:rPr lang="en-LU" i="1" dirty="0"/>
              <a:t>Where / how to keep them?</a:t>
            </a:r>
          </a:p>
          <a:p>
            <a:pPr marL="0" indent="0">
              <a:buNone/>
            </a:pPr>
            <a:endParaRPr lang="en-LU" i="1" dirty="0"/>
          </a:p>
          <a:p>
            <a:pPr marL="0" indent="0">
              <a:buNone/>
            </a:pPr>
            <a:r>
              <a:rPr lang="en-LU" i="1" dirty="0"/>
              <a:t>How to keep them up-to-date?</a:t>
            </a:r>
          </a:p>
          <a:p>
            <a:pPr marL="0" indent="0">
              <a:buNone/>
            </a:pPr>
            <a:endParaRPr lang="en-LU" i="1" dirty="0"/>
          </a:p>
          <a:p>
            <a:pPr marL="0" indent="0">
              <a:buNone/>
            </a:pPr>
            <a:r>
              <a:rPr lang="en-LU" i="1" dirty="0"/>
              <a:t>Security / Privacy?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A59F0-7C50-B908-0E20-70CFE5905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23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882420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3D604-2CF9-8E49-93EA-A901AFEC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Enterprises &amp; models</a:t>
            </a:r>
          </a:p>
          <a:p>
            <a:endParaRPr lang="en-GB" dirty="0"/>
          </a:p>
          <a:p>
            <a:r>
              <a:rPr lang="en-GB" dirty="0" err="1"/>
              <a:t>RoME</a:t>
            </a:r>
            <a:r>
              <a:rPr lang="en-GB" dirty="0"/>
              <a:t> </a:t>
            </a:r>
            <a:r>
              <a:rPr lang="en-GB" dirty="0" err="1"/>
              <a:t>ViA</a:t>
            </a:r>
            <a:r>
              <a:rPr lang="en-GB" dirty="0"/>
              <a:t> RIME</a:t>
            </a:r>
          </a:p>
          <a:p>
            <a:endParaRPr lang="en-GB" dirty="0"/>
          </a:p>
          <a:p>
            <a:r>
              <a:rPr lang="en-GB" dirty="0">
                <a:solidFill>
                  <a:schemeClr val="tx1"/>
                </a:solidFill>
              </a:rPr>
              <a:t>Role of models in enterprises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dirty="0"/>
              <a:t>Challenges &amp; opportunities in the digital 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2C737-7630-A442-915A-9D671E484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24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831915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F02058-CC30-8AF8-B750-1B2A86F2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E</a:t>
            </a:r>
            <a:r>
              <a:rPr lang="en-GB" dirty="0"/>
              <a:t>n</a:t>
            </a:r>
            <a:r>
              <a:rPr lang="en-LU" dirty="0"/>
              <a:t>terprise 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02B987-FFCA-3658-F4B2-C7785338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LU" sz="3600" dirty="0"/>
              <a:t>A domain model pertaining to an enterprise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/>
              <a:t>C</a:t>
            </a:r>
            <a:r>
              <a:rPr lang="en-GB" sz="3600" dirty="0"/>
              <a:t>o</a:t>
            </a:r>
            <a:r>
              <a:rPr lang="en-LU" sz="3600" dirty="0"/>
              <a:t>uld pertain to:</a:t>
            </a:r>
          </a:p>
          <a:p>
            <a:r>
              <a:rPr lang="en-GB" sz="3600" dirty="0"/>
              <a:t>d</a:t>
            </a:r>
            <a:r>
              <a:rPr lang="en-LU" sz="3600" dirty="0"/>
              <a:t>ifferent aspects and their relations</a:t>
            </a:r>
          </a:p>
          <a:p>
            <a:r>
              <a:rPr lang="en-LU" sz="3600" dirty="0"/>
              <a:t>its past, current, and desired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E0F8A-D160-72E7-76BA-D6C342F98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25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006552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GB" dirty="0"/>
              <a:t>Role of enterprise models</a:t>
            </a:r>
            <a:endParaRPr dirty="0"/>
          </a:p>
        </p:txBody>
      </p:sp>
      <p:sp>
        <p:nvSpPr>
          <p:cNvPr id="374" name="Google Shape;374;p4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None/>
            </a:pPr>
            <a:r>
              <a:rPr lang="en-GB" sz="3600" dirty="0"/>
              <a:t>Understand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Assess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Diagnose</a:t>
            </a:r>
            <a:endParaRPr sz="3600" dirty="0"/>
          </a:p>
          <a:p>
            <a:pPr marL="0" lvl="0" indent="0">
              <a:buSzPts val="2900"/>
              <a:buNone/>
            </a:pPr>
            <a:r>
              <a:rPr lang="en-US" sz="3600" dirty="0"/>
              <a:t>Plan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Realise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Operate</a:t>
            </a:r>
            <a:endParaRPr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Regulate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</p:txBody>
      </p:sp>
      <p:sp>
        <p:nvSpPr>
          <p:cNvPr id="376" name="Google Shape;376;p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0FF63-AAFD-E63F-32E6-739ACC6DCEC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639431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GB" dirty="0"/>
              <a:t>Role of enterprise models</a:t>
            </a:r>
            <a:endParaRPr dirty="0"/>
          </a:p>
        </p:txBody>
      </p:sp>
      <p:sp>
        <p:nvSpPr>
          <p:cNvPr id="374" name="Google Shape;374;p4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None/>
            </a:pPr>
            <a:r>
              <a:rPr lang="en-GB" sz="3600" dirty="0">
                <a:solidFill>
                  <a:srgbClr val="FF0000"/>
                </a:solidFill>
              </a:rPr>
              <a:t>Understand</a:t>
            </a:r>
            <a:endParaRPr sz="36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Assess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Diagnose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US" sz="3600" dirty="0"/>
              <a:t>Plan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Realise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Operate</a:t>
            </a:r>
            <a:endParaRPr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Regulate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</p:txBody>
      </p:sp>
      <p:sp>
        <p:nvSpPr>
          <p:cNvPr id="375" name="Google Shape;375;p48"/>
          <p:cNvSpPr txBox="1">
            <a:spLocks noGrp="1"/>
          </p:cNvSpPr>
          <p:nvPr>
            <p:ph type="body" idx="2"/>
          </p:nvPr>
        </p:nvSpPr>
        <p:spPr>
          <a:xfrm>
            <a:off x="4061012" y="1510145"/>
            <a:ext cx="7576806" cy="469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00B0F0"/>
                </a:solidFill>
              </a:rPr>
              <a:t>Understand the working of an existing enterprise and / or its environment </a:t>
            </a:r>
            <a:endParaRPr sz="3600" i="1" dirty="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</p:txBody>
      </p:sp>
      <p:sp>
        <p:nvSpPr>
          <p:cNvPr id="376" name="Google Shape;376;p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263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GB" dirty="0"/>
              <a:t>Role of enterprise models</a:t>
            </a:r>
            <a:endParaRPr dirty="0"/>
          </a:p>
        </p:txBody>
      </p:sp>
      <p:sp>
        <p:nvSpPr>
          <p:cNvPr id="382" name="Google Shape;382;p4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Understand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900"/>
              <a:buNone/>
            </a:pPr>
            <a:r>
              <a:rPr lang="en-GB" sz="3600" dirty="0">
                <a:solidFill>
                  <a:srgbClr val="FF0000"/>
                </a:solidFill>
              </a:rPr>
              <a:t>Assess</a:t>
            </a:r>
            <a:r>
              <a:rPr lang="en-GB" sz="3600" dirty="0">
                <a:solidFill>
                  <a:schemeClr val="accent2"/>
                </a:solidFill>
              </a:rPr>
              <a:t>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Diagnose</a:t>
            </a:r>
            <a:endParaRPr sz="3600" dirty="0"/>
          </a:p>
          <a:p>
            <a:pPr marL="0" lvl="0" indent="0">
              <a:buSzPts val="2900"/>
              <a:buNone/>
            </a:pPr>
            <a:r>
              <a:rPr lang="en-US" sz="3600" dirty="0"/>
              <a:t>Plan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Realise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Operate</a:t>
            </a:r>
            <a:endParaRPr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Regulate</a:t>
            </a:r>
            <a:endParaRPr sz="3600" dirty="0"/>
          </a:p>
        </p:txBody>
      </p:sp>
      <p:sp>
        <p:nvSpPr>
          <p:cNvPr id="383" name="Google Shape;383;p49"/>
          <p:cNvSpPr txBox="1">
            <a:spLocks noGrp="1"/>
          </p:cNvSpPr>
          <p:nvPr>
            <p:ph type="body" idx="2"/>
          </p:nvPr>
        </p:nvSpPr>
        <p:spPr>
          <a:xfrm>
            <a:off x="4061012" y="1510145"/>
            <a:ext cx="7576806" cy="469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00B0F0"/>
                </a:solidFill>
              </a:rPr>
              <a:t>Assess an existing enterprise in relation to e.g. a benchmark or a reference model</a:t>
            </a:r>
            <a:endParaRPr sz="3600" i="1" dirty="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</p:txBody>
      </p:sp>
      <p:sp>
        <p:nvSpPr>
          <p:cNvPr id="384" name="Google Shape;384;p4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8796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GB" dirty="0"/>
              <a:t>Role of enterprise models</a:t>
            </a:r>
            <a:endParaRPr dirty="0"/>
          </a:p>
        </p:txBody>
      </p:sp>
      <p:sp>
        <p:nvSpPr>
          <p:cNvPr id="390" name="Google Shape;390;p5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Understand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Assess</a:t>
            </a:r>
            <a:r>
              <a:rPr lang="en-GB" sz="3600" dirty="0">
                <a:solidFill>
                  <a:schemeClr val="accent2"/>
                </a:solidFill>
              </a:rPr>
              <a:t>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900"/>
              <a:buNone/>
            </a:pPr>
            <a:r>
              <a:rPr lang="en-GB" sz="3600" dirty="0">
                <a:solidFill>
                  <a:srgbClr val="FF0000"/>
                </a:solidFill>
              </a:rPr>
              <a:t>Diagnose</a:t>
            </a:r>
            <a:endParaRPr sz="3600" dirty="0">
              <a:solidFill>
                <a:srgbClr val="FF0000"/>
              </a:solidFill>
            </a:endParaRPr>
          </a:p>
          <a:p>
            <a:pPr marL="0" lvl="0" indent="0">
              <a:buSzPts val="2900"/>
              <a:buNone/>
            </a:pPr>
            <a:r>
              <a:rPr lang="en-US" sz="3600" dirty="0"/>
              <a:t>Plan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Realise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Operate</a:t>
            </a:r>
            <a:endParaRPr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Regulate</a:t>
            </a:r>
            <a:endParaRPr sz="3600" dirty="0"/>
          </a:p>
        </p:txBody>
      </p:sp>
      <p:sp>
        <p:nvSpPr>
          <p:cNvPr id="391" name="Google Shape;391;p50"/>
          <p:cNvSpPr txBox="1">
            <a:spLocks noGrp="1"/>
          </p:cNvSpPr>
          <p:nvPr>
            <p:ph type="body" idx="2"/>
          </p:nvPr>
        </p:nvSpPr>
        <p:spPr>
          <a:xfrm>
            <a:off x="4061012" y="1510145"/>
            <a:ext cx="7576806" cy="469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00B0F0"/>
                </a:solidFill>
              </a:rPr>
              <a:t>Diagnose the causes of an identified problem in an enterprise and / or its environment</a:t>
            </a:r>
            <a:endParaRPr sz="3600" i="1" dirty="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</p:txBody>
      </p:sp>
      <p:sp>
        <p:nvSpPr>
          <p:cNvPr id="392" name="Google Shape;392;p5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79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002F28-EE38-2344-8652-40EFB9D27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My research interests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C15E73-F84F-1048-8936-CE860662A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145"/>
            <a:ext cx="11140440" cy="4680000"/>
          </a:xfrm>
        </p:spPr>
        <p:txBody>
          <a:bodyPr/>
          <a:lstStyle/>
          <a:p>
            <a:pPr marL="0" indent="0">
              <a:buNone/>
            </a:pPr>
            <a:endParaRPr lang="en-LU" dirty="0"/>
          </a:p>
          <a:p>
            <a:pPr marL="0" indent="0">
              <a:buNone/>
            </a:pPr>
            <a:r>
              <a:rPr lang="en-LU" dirty="0"/>
              <a:t>The science, practice, and art of </a:t>
            </a:r>
            <a:r>
              <a:rPr lang="en-LU" dirty="0">
                <a:solidFill>
                  <a:srgbClr val="FF0000"/>
                </a:solidFill>
              </a:rPr>
              <a:t>domain modelling</a:t>
            </a:r>
          </a:p>
          <a:p>
            <a:pPr marL="0" indent="0">
              <a:buNone/>
            </a:pPr>
            <a:endParaRPr lang="en-LU" dirty="0"/>
          </a:p>
          <a:p>
            <a:pPr marL="0" indent="0">
              <a:buNone/>
            </a:pPr>
            <a:r>
              <a:rPr lang="en-LU" dirty="0"/>
              <a:t>In particular: domain modelling in an </a:t>
            </a:r>
            <a:r>
              <a:rPr lang="en-LU" dirty="0">
                <a:solidFill>
                  <a:srgbClr val="FF0000"/>
                </a:solidFill>
              </a:rPr>
              <a:t>enterprise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45714-09B5-5B41-8926-446ACD0718C7}"/>
              </a:ext>
            </a:extLst>
          </p:cNvPr>
          <p:cNvSpPr txBox="1"/>
          <p:nvPr/>
        </p:nvSpPr>
        <p:spPr>
          <a:xfrm rot="21198554">
            <a:off x="4271705" y="5255748"/>
            <a:ext cx="7353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U" sz="36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on Modelling Effort (RoME)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EC7727-12CD-144E-A5C3-7146A5FC1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3</a:t>
            </a:fld>
            <a:endParaRPr lang="en-LU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152F70FE-DE86-1228-DCB0-578F01C61F00}"/>
              </a:ext>
            </a:extLst>
          </p:cNvPr>
          <p:cNvSpPr txBox="1"/>
          <p:nvPr/>
        </p:nvSpPr>
        <p:spPr>
          <a:xfrm rot="21171031">
            <a:off x="1259674" y="4728535"/>
            <a:ext cx="4857813" cy="861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7200" b="0">
                <a:solidFill>
                  <a:srgbClr val="E036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400" dirty="0">
                <a:solidFill>
                  <a:srgbClr val="00B0F0"/>
                </a:solidFill>
              </a:rPr>
              <a:t>E.M.E.</a:t>
            </a:r>
            <a:r>
              <a:rPr sz="4400" dirty="0">
                <a:solidFill>
                  <a:srgbClr val="00B0F0"/>
                </a:solidFill>
              </a:rPr>
              <a:t>A</a:t>
            </a:r>
            <a:r>
              <a:rPr lang="en-US" sz="4400" dirty="0">
                <a:solidFill>
                  <a:srgbClr val="00B0F0"/>
                </a:solidFill>
              </a:rPr>
              <a:t>.</a:t>
            </a:r>
            <a:endParaRPr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/>
      <p:bldP spid="6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GB" dirty="0"/>
              <a:t>Role of enterprise models</a:t>
            </a:r>
            <a:endParaRPr dirty="0"/>
          </a:p>
        </p:txBody>
      </p:sp>
      <p:sp>
        <p:nvSpPr>
          <p:cNvPr id="398" name="Google Shape;398;p5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Understand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Assess</a:t>
            </a:r>
            <a:r>
              <a:rPr lang="en-GB" sz="3600" dirty="0">
                <a:solidFill>
                  <a:schemeClr val="accent2"/>
                </a:solidFill>
              </a:rPr>
              <a:t>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Diagnose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900"/>
              <a:buNone/>
            </a:pPr>
            <a:r>
              <a:rPr lang="en-US" sz="3600" dirty="0">
                <a:solidFill>
                  <a:srgbClr val="FF0000"/>
                </a:solidFill>
              </a:rPr>
              <a:t>Plan</a:t>
            </a:r>
            <a:endParaRPr sz="36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Realise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Operate</a:t>
            </a:r>
            <a:endParaRPr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Regulate</a:t>
            </a:r>
            <a:endParaRPr sz="3600" dirty="0"/>
          </a:p>
        </p:txBody>
      </p:sp>
      <p:sp>
        <p:nvSpPr>
          <p:cNvPr id="399" name="Google Shape;399;p51"/>
          <p:cNvSpPr txBox="1">
            <a:spLocks noGrp="1"/>
          </p:cNvSpPr>
          <p:nvPr>
            <p:ph type="body" idx="2"/>
          </p:nvPr>
        </p:nvSpPr>
        <p:spPr>
          <a:xfrm>
            <a:off x="4061012" y="1510145"/>
            <a:ext cx="7978588" cy="469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00B0F0"/>
                </a:solidFill>
              </a:rPr>
              <a:t>Express different design alternatives, for the future and analyse properties of the desired design of an enterprise;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00B0F0"/>
                </a:solidFill>
              </a:rPr>
              <a:t>Possibly guided by reference models</a:t>
            </a:r>
            <a:endParaRPr sz="3600" dirty="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</p:txBody>
      </p:sp>
      <p:sp>
        <p:nvSpPr>
          <p:cNvPr id="400" name="Google Shape;400;p5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5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GB" dirty="0"/>
              <a:t>Role of enterprise models</a:t>
            </a:r>
            <a:endParaRPr dirty="0"/>
          </a:p>
        </p:txBody>
      </p:sp>
      <p:sp>
        <p:nvSpPr>
          <p:cNvPr id="406" name="Google Shape;406;p5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Understand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Assess</a:t>
            </a:r>
            <a:r>
              <a:rPr lang="en-GB" sz="3600" dirty="0">
                <a:solidFill>
                  <a:schemeClr val="accent2"/>
                </a:solidFill>
              </a:rPr>
              <a:t>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Diagnose</a:t>
            </a:r>
            <a:endParaRPr sz="3600" dirty="0"/>
          </a:p>
          <a:p>
            <a:pPr marL="0" lvl="0" indent="0">
              <a:buSzPts val="2900"/>
              <a:buNone/>
            </a:pPr>
            <a:r>
              <a:rPr lang="en-US" sz="3600" dirty="0"/>
              <a:t>Plan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900"/>
              <a:buNone/>
            </a:pPr>
            <a:r>
              <a:rPr lang="en-GB" sz="3600" dirty="0">
                <a:solidFill>
                  <a:srgbClr val="FF0000"/>
                </a:solidFill>
              </a:rPr>
              <a:t>Realise</a:t>
            </a:r>
            <a:endParaRPr sz="36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Operate</a:t>
            </a:r>
            <a:endParaRPr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Regulate</a:t>
            </a:r>
            <a:endParaRPr sz="3600" dirty="0"/>
          </a:p>
        </p:txBody>
      </p:sp>
      <p:sp>
        <p:nvSpPr>
          <p:cNvPr id="407" name="Google Shape;407;p52"/>
          <p:cNvSpPr txBox="1">
            <a:spLocks noGrp="1"/>
          </p:cNvSpPr>
          <p:nvPr>
            <p:ph type="body" idx="2"/>
          </p:nvPr>
        </p:nvSpPr>
        <p:spPr>
          <a:xfrm>
            <a:off x="4061011" y="1510145"/>
            <a:ext cx="8093700" cy="46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00B0F0"/>
                </a:solidFill>
              </a:rPr>
              <a:t>Guidance, specification, or explanation during the realisation of a (future) </a:t>
            </a:r>
            <a:r>
              <a:rPr lang="en-AU" sz="3600" dirty="0">
                <a:solidFill>
                  <a:srgbClr val="00B0F0"/>
                </a:solidFill>
              </a:rPr>
              <a:t>design of an enterprise</a:t>
            </a:r>
            <a:endParaRPr sz="3600" i="1" dirty="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</p:txBody>
      </p:sp>
      <p:sp>
        <p:nvSpPr>
          <p:cNvPr id="408" name="Google Shape;408;p5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012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GB" dirty="0"/>
              <a:t>Role of enterprise models</a:t>
            </a:r>
            <a:endParaRPr dirty="0"/>
          </a:p>
        </p:txBody>
      </p:sp>
      <p:sp>
        <p:nvSpPr>
          <p:cNvPr id="414" name="Google Shape;414;p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Understand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Assess</a:t>
            </a:r>
            <a:r>
              <a:rPr lang="en-GB" sz="3600" dirty="0">
                <a:solidFill>
                  <a:schemeClr val="accent2"/>
                </a:solidFill>
              </a:rPr>
              <a:t>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Diagnose</a:t>
            </a:r>
            <a:endParaRPr sz="3600" dirty="0"/>
          </a:p>
          <a:p>
            <a:pPr marL="0" lvl="0" indent="0">
              <a:buSzPts val="2900"/>
              <a:buNone/>
            </a:pPr>
            <a:r>
              <a:rPr lang="en-US" sz="3600" dirty="0"/>
              <a:t>Plan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Realise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900"/>
              <a:buNone/>
            </a:pPr>
            <a:r>
              <a:rPr lang="en-GB" sz="3600" dirty="0">
                <a:solidFill>
                  <a:srgbClr val="FF0000"/>
                </a:solidFill>
              </a:rPr>
              <a:t>Operate</a:t>
            </a:r>
            <a:endParaRPr sz="36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en-GB" sz="3600" dirty="0"/>
              <a:t>Regulate</a:t>
            </a:r>
            <a:endParaRPr sz="3600" dirty="0">
              <a:solidFill>
                <a:schemeClr val="accent2"/>
              </a:solidFill>
            </a:endParaRPr>
          </a:p>
        </p:txBody>
      </p:sp>
      <p:sp>
        <p:nvSpPr>
          <p:cNvPr id="415" name="Google Shape;415;p53"/>
          <p:cNvSpPr txBox="1">
            <a:spLocks noGrp="1"/>
          </p:cNvSpPr>
          <p:nvPr>
            <p:ph type="body" idx="2"/>
          </p:nvPr>
        </p:nvSpPr>
        <p:spPr>
          <a:xfrm>
            <a:off x="4061012" y="1510145"/>
            <a:ext cx="8130988" cy="469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00B0F0"/>
                </a:solidFill>
              </a:rPr>
              <a:t>Guidance, specification, or explanation for the actors involved </a:t>
            </a:r>
            <a:r>
              <a:rPr lang="en-GB" sz="3600" i="1" dirty="0">
                <a:solidFill>
                  <a:srgbClr val="00B0F0"/>
                </a:solidFill>
              </a:rPr>
              <a:t>in</a:t>
            </a:r>
            <a:r>
              <a:rPr lang="en-GB" sz="3600" dirty="0">
                <a:solidFill>
                  <a:srgbClr val="00B0F0"/>
                </a:solidFill>
              </a:rPr>
              <a:t> the operations of an enterprise</a:t>
            </a:r>
            <a:endParaRPr sz="3600" dirty="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</p:txBody>
      </p:sp>
      <p:sp>
        <p:nvSpPr>
          <p:cNvPr id="416" name="Google Shape;416;p5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872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GB" dirty="0"/>
              <a:t>Role of enterprise models</a:t>
            </a:r>
            <a:endParaRPr dirty="0"/>
          </a:p>
        </p:txBody>
      </p:sp>
      <p:sp>
        <p:nvSpPr>
          <p:cNvPr id="422" name="Google Shape;422;p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Understand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Assess</a:t>
            </a:r>
            <a:r>
              <a:rPr lang="en-GB" sz="3600" dirty="0">
                <a:solidFill>
                  <a:schemeClr val="accent2"/>
                </a:solidFill>
              </a:rPr>
              <a:t>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Diagnose</a:t>
            </a:r>
            <a:endParaRPr sz="3600" dirty="0"/>
          </a:p>
          <a:p>
            <a:pPr marL="0" lvl="0" indent="0">
              <a:buSzPts val="2900"/>
              <a:buNone/>
            </a:pPr>
            <a:r>
              <a:rPr lang="en-US" sz="3600" dirty="0"/>
              <a:t>Plan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/>
              <a:t>Realise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900"/>
              <a:buNone/>
            </a:pPr>
            <a:r>
              <a:rPr lang="en-GB" sz="3600" dirty="0"/>
              <a:t>Operate</a:t>
            </a:r>
            <a:endParaRPr sz="3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FF0000"/>
                </a:solidFill>
              </a:rPr>
              <a:t>Regulate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423" name="Google Shape;423;p54"/>
          <p:cNvSpPr txBox="1">
            <a:spLocks noGrp="1"/>
          </p:cNvSpPr>
          <p:nvPr>
            <p:ph type="body" idx="2"/>
          </p:nvPr>
        </p:nvSpPr>
        <p:spPr>
          <a:xfrm>
            <a:off x="4061012" y="1510145"/>
            <a:ext cx="7836698" cy="46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4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lang="en-GB" sz="1600" dirty="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GB" sz="3600" dirty="0">
                <a:solidFill>
                  <a:srgbClr val="00B0F0"/>
                </a:solidFill>
              </a:rPr>
              <a:t>Externally formulated regulation on the operational behaviour of an enterprise</a:t>
            </a:r>
            <a:endParaRPr sz="3600" dirty="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sz="2900" dirty="0"/>
          </a:p>
        </p:txBody>
      </p:sp>
      <p:sp>
        <p:nvSpPr>
          <p:cNvPr id="424" name="Google Shape;424;p5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556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B09051-5800-3446-9D6C-C51EC5A9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Enterprise design dialogues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6C6EE-5B2A-D6D5-EE39-1BCA9A973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Actors discussing and deciding on the design of an enterprise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Generally an ongoing process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Bottom-up or top-down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CF7AEF-E21E-5D46-A365-5C1875FE4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pPr/>
              <a:t>34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5520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B09051-5800-3446-9D6C-C51EC5A9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Enterprise design dialogues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6C6EE-5B2A-D6D5-EE39-1BCA9A973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144"/>
            <a:ext cx="10799618" cy="49401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Examples:</a:t>
            </a:r>
          </a:p>
          <a:p>
            <a:r>
              <a:rPr lang="en-GB" dirty="0"/>
              <a:t>Co-workers discussing “how to” divide work, or conduct a (new) task</a:t>
            </a:r>
          </a:p>
          <a:p>
            <a:r>
              <a:rPr lang="en-GB" dirty="0"/>
              <a:t>Process engineers discussing with senior business management how to shape a business process</a:t>
            </a:r>
          </a:p>
          <a:p>
            <a:r>
              <a:rPr lang="en-GB" dirty="0"/>
              <a:t>Database engineers discussing with domain experts what information needs to be captured in the database</a:t>
            </a:r>
          </a:p>
          <a:p>
            <a:r>
              <a:rPr lang="en-GB" dirty="0"/>
              <a:t>An enterprise architect interacting with different stakeholders to arrive at a new version of the enterprise architecture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CF7AEF-E21E-5D46-A365-5C1875FE4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pPr/>
              <a:t>35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63327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B09051-5800-3446-9D6C-C51EC5A9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Enterprise design dialogues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CDA7F-901F-D90B-13E0-0912C53DA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LU" dirty="0"/>
              <a:t>(Also) occur naturally in enterprises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EE784-6015-C448-9A8F-C1C006622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36</a:t>
            </a:fld>
            <a:endParaRPr lang="en-L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4B3A1-45CE-924C-A2C9-8FC5AA92ABD3}"/>
              </a:ext>
            </a:extLst>
          </p:cNvPr>
          <p:cNvSpPr txBox="1"/>
          <p:nvPr/>
        </p:nvSpPr>
        <p:spPr>
          <a:xfrm>
            <a:off x="967740" y="3116688"/>
            <a:ext cx="10347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sz="2200" dirty="0">
                <a:latin typeface="Arial" panose="020B0604020202020204" pitchFamily="34" charset="0"/>
                <a:cs typeface="Arial" panose="020B0604020202020204" pitchFamily="34" charset="0"/>
              </a:rPr>
              <a:t>S. Junginger. Organizational Design Legacies &amp; Service Design. Design Journal, 2015. Special Issue: Emerging Issues in Service Design.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A06B3-6716-8D48-8026-1E33A4FE5A03}"/>
              </a:ext>
            </a:extLst>
          </p:cNvPr>
          <p:cNvSpPr txBox="1"/>
          <p:nvPr/>
        </p:nvSpPr>
        <p:spPr>
          <a:xfrm>
            <a:off x="922020" y="2583317"/>
            <a:ext cx="93345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3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conversations</a:t>
            </a:r>
            <a:r>
              <a:rPr lang="en-GB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EB0A7-8C0D-6640-B68E-CEFAA8166601}"/>
              </a:ext>
            </a:extLst>
          </p:cNvPr>
          <p:cNvSpPr txBox="1"/>
          <p:nvPr/>
        </p:nvSpPr>
        <p:spPr>
          <a:xfrm>
            <a:off x="922020" y="4579245"/>
            <a:ext cx="93345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3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authoring the organisation</a:t>
            </a:r>
            <a:r>
              <a:rPr lang="en-GB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8BC4B-BF2A-4D4F-93FC-B7A1889A03E9}"/>
              </a:ext>
            </a:extLst>
          </p:cNvPr>
          <p:cNvSpPr txBox="1"/>
          <p:nvPr/>
        </p:nvSpPr>
        <p:spPr>
          <a:xfrm>
            <a:off x="967740" y="5118300"/>
            <a:ext cx="10347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J. R. Taylor and E. J. Van Every. When Organization Fails: Why Authority Matters. Routledge, London, United Kingdom, 2004.</a:t>
            </a:r>
            <a:endParaRPr lang="en-L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2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41D3-72A8-614C-8D9A-A0C1CEB3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Enterprise design dialogues</a:t>
            </a:r>
            <a:endParaRPr lang="en-L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94D8F-4693-5C46-9A42-8CECD873A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37</a:t>
            </a:fld>
            <a:endParaRPr lang="en-L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DA8E92-5870-F5B8-5DD2-523C04300551}"/>
              </a:ext>
            </a:extLst>
          </p:cNvPr>
          <p:cNvSpPr txBox="1"/>
          <p:nvPr/>
        </p:nvSpPr>
        <p:spPr>
          <a:xfrm rot="21271710">
            <a:off x="1259824" y="5060272"/>
            <a:ext cx="6121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Enterprise engineering</a:t>
            </a:r>
            <a:endParaRPr lang="en-LU" sz="440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15AF7A-04B0-53DD-B293-163754FEEB0A}"/>
              </a:ext>
            </a:extLst>
          </p:cNvPr>
          <p:cNvSpPr txBox="1"/>
          <p:nvPr/>
        </p:nvSpPr>
        <p:spPr>
          <a:xfrm rot="21000009">
            <a:off x="5088811" y="5487020"/>
            <a:ext cx="6121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Enterprise architecture</a:t>
            </a:r>
            <a:endParaRPr lang="en-LU" sz="440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7DDF9-021D-6FB6-36FF-28B7B925D1AE}"/>
              </a:ext>
            </a:extLst>
          </p:cNvPr>
          <p:cNvSpPr txBox="1"/>
          <p:nvPr/>
        </p:nvSpPr>
        <p:spPr>
          <a:xfrm rot="779258">
            <a:off x="3734833" y="3392293"/>
            <a:ext cx="93153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Business process management</a:t>
            </a:r>
            <a:endParaRPr lang="en-LU" sz="4400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026AE2-1969-810F-C4F0-88E8EFF11EA3}"/>
              </a:ext>
            </a:extLst>
          </p:cNvPr>
          <p:cNvSpPr txBox="1"/>
          <p:nvPr/>
        </p:nvSpPr>
        <p:spPr>
          <a:xfrm rot="21425285">
            <a:off x="853792" y="1527022"/>
            <a:ext cx="6121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Business innovation</a:t>
            </a:r>
            <a:endParaRPr lang="en-LU" sz="4400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A2AEA-8FB4-14C7-F302-97DE6671B4E6}"/>
              </a:ext>
            </a:extLst>
          </p:cNvPr>
          <p:cNvSpPr txBox="1"/>
          <p:nvPr/>
        </p:nvSpPr>
        <p:spPr>
          <a:xfrm rot="190412">
            <a:off x="6254625" y="2277464"/>
            <a:ext cx="61061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Organisational design</a:t>
            </a:r>
            <a:endParaRPr lang="en-LU" sz="44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62E0F-54B3-724A-8D86-8E9260DDE433}"/>
              </a:ext>
            </a:extLst>
          </p:cNvPr>
          <p:cNvSpPr txBox="1"/>
          <p:nvPr/>
        </p:nvSpPr>
        <p:spPr>
          <a:xfrm rot="313179">
            <a:off x="1010885" y="3851134"/>
            <a:ext cx="93153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i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Change management</a:t>
            </a:r>
            <a:endParaRPr lang="en-LU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62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41D3-72A8-614C-8D9A-A0C1CEB3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Enterprise design dialogues</a:t>
            </a:r>
            <a:endParaRPr lang="en-L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34D6C-0B6C-EC4F-BC94-F2C177C42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LU" sz="3600" dirty="0"/>
              <a:t>Coherence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GB" sz="3600" dirty="0"/>
              <a:t>Engagement</a:t>
            </a:r>
            <a:endParaRPr lang="en-LU" sz="3600" dirty="0"/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/>
              <a:t>Evidence-enabled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53D98-0467-7E46-AB1F-5FBBF1D996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94D8F-4693-5C46-9A42-8CECD873A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38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873726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41D3-72A8-614C-8D9A-A0C1CEB3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Enterprise design dialogues</a:t>
            </a:r>
            <a:endParaRPr lang="en-L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34D6C-0B6C-EC4F-BC94-F2C177C42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LU" sz="3600" dirty="0">
                <a:solidFill>
                  <a:srgbClr val="FF0000"/>
                </a:solidFill>
              </a:rPr>
              <a:t>Coherence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/>
              <a:t>Engagement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/>
              <a:t>Evidence-enabled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53D98-0467-7E46-AB1F-5FBBF1D99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7280" y="1510145"/>
            <a:ext cx="6730538" cy="4693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LU" sz="3600" dirty="0">
                <a:solidFill>
                  <a:srgbClr val="00B0F0"/>
                </a:solidFill>
              </a:rPr>
              <a:t>Ensure alignment &amp; integration of all relevant aspects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94D8F-4693-5C46-9A42-8CECD873A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39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934663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3D604-2CF9-8E49-93EA-A901AFEC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Enterprises &amp; models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RoME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ViA</a:t>
            </a:r>
            <a:r>
              <a:rPr lang="en-GB" dirty="0">
                <a:solidFill>
                  <a:schemeClr val="tx1"/>
                </a:solidFill>
              </a:rPr>
              <a:t> RIME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Role of models in enterprises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Challenges &amp; opportunities in the digital 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2C737-7630-A442-915A-9D671E484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4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100900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41D3-72A8-614C-8D9A-A0C1CEB3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Enterprise design dialogues</a:t>
            </a:r>
            <a:endParaRPr lang="en-L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34D6C-0B6C-EC4F-BC94-F2C177C42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LU" sz="3600" dirty="0"/>
              <a:t>Coherence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>
                <a:solidFill>
                  <a:srgbClr val="FF0000"/>
                </a:solidFill>
              </a:rPr>
              <a:t>Engagement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/>
              <a:t>Evidence-enabled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53D98-0467-7E46-AB1F-5FBBF1D99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7280" y="1510145"/>
            <a:ext cx="6730538" cy="46933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LU" sz="36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LU" sz="36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LU" sz="3600" dirty="0">
                <a:solidFill>
                  <a:srgbClr val="00B0F0"/>
                </a:solidFill>
              </a:rPr>
              <a:t>Involve and engage all relevant stakeholders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94D8F-4693-5C46-9A42-8CECD873A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40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829210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41D3-72A8-614C-8D9A-A0C1CEB3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Enterprise design dialogues</a:t>
            </a:r>
            <a:endParaRPr lang="en-L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34D6C-0B6C-EC4F-BC94-F2C177C42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LU" sz="3600" dirty="0"/>
              <a:t>Coherence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/>
              <a:t>Engagement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>
                <a:solidFill>
                  <a:srgbClr val="FF0000"/>
                </a:solidFill>
              </a:rPr>
              <a:t>Evidence-enabled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53D98-0467-7E46-AB1F-5FBBF1D99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7280" y="1510145"/>
            <a:ext cx="6730538" cy="53013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endParaRPr lang="en-LU" sz="36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LU" sz="36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LU" sz="36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</a:rPr>
              <a:t>Enable informed decision making, based on evidence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94D8F-4693-5C46-9A42-8CECD873A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41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528389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F02058-CC30-8AF8-B750-1B2A86F2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E</a:t>
            </a:r>
            <a:r>
              <a:rPr lang="en-GB" dirty="0"/>
              <a:t>n</a:t>
            </a:r>
            <a:r>
              <a:rPr lang="en-LU" dirty="0"/>
              <a:t>terprise 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02B987-FFCA-3658-F4B2-C77853389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144"/>
            <a:ext cx="10799618" cy="4940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LU" sz="3600" dirty="0"/>
              <a:t>A domain model pertaining to an enterprise</a:t>
            </a:r>
          </a:p>
          <a:p>
            <a:pPr marL="0" indent="0">
              <a:buNone/>
            </a:pPr>
            <a:endParaRPr lang="en-LU" sz="3600" dirty="0"/>
          </a:p>
          <a:p>
            <a:pPr marL="0" indent="0">
              <a:buNone/>
            </a:pPr>
            <a:r>
              <a:rPr lang="en-LU" sz="3600" dirty="0"/>
              <a:t>C</a:t>
            </a:r>
            <a:r>
              <a:rPr lang="en-GB" sz="3600" dirty="0"/>
              <a:t>o</a:t>
            </a:r>
            <a:r>
              <a:rPr lang="en-LU" sz="3600" dirty="0"/>
              <a:t>uld pertain to:</a:t>
            </a:r>
          </a:p>
          <a:p>
            <a:r>
              <a:rPr lang="en-LU" sz="3600" dirty="0"/>
              <a:t>its past, current, desired affairs</a:t>
            </a:r>
          </a:p>
          <a:p>
            <a:r>
              <a:rPr lang="en-LU" sz="3600" dirty="0"/>
              <a:t>its operations, development, or regulation</a:t>
            </a:r>
          </a:p>
          <a:p>
            <a:endParaRPr lang="en-LU" sz="3600" dirty="0"/>
          </a:p>
          <a:p>
            <a:pPr marL="0" indent="0">
              <a:buNone/>
            </a:pPr>
            <a:r>
              <a:rPr lang="en-LU" sz="3600" dirty="0"/>
              <a:t>In support of, or created in, enterprise design dialogues</a:t>
            </a:r>
          </a:p>
          <a:p>
            <a:pPr marL="0" indent="0">
              <a:buNone/>
            </a:pPr>
            <a:endParaRPr lang="en-LU" sz="3600" dirty="0"/>
          </a:p>
          <a:p>
            <a:endParaRPr lang="en-LU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E0F8A-D160-72E7-76BA-D6C342F98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42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44042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41D3-72A8-614C-8D9A-A0C1CEB3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enterprise modelling</a:t>
            </a:r>
            <a:endParaRPr lang="en-L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34D6C-0B6C-EC4F-BC94-F2C177C42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738745"/>
            <a:ext cx="3261360" cy="4693393"/>
          </a:xfrm>
        </p:spPr>
        <p:txBody>
          <a:bodyPr/>
          <a:lstStyle/>
          <a:p>
            <a:pPr marL="0" indent="0">
              <a:buNone/>
            </a:pPr>
            <a:endParaRPr lang="en-LU" dirty="0"/>
          </a:p>
          <a:p>
            <a:pPr marL="0" indent="0" algn="r">
              <a:buNone/>
            </a:pPr>
            <a:r>
              <a:rPr lang="en-LU" dirty="0"/>
              <a:t>Coherence</a:t>
            </a:r>
          </a:p>
          <a:p>
            <a:pPr marL="0" indent="0" algn="r">
              <a:buNone/>
            </a:pPr>
            <a:endParaRPr lang="en-LU" dirty="0"/>
          </a:p>
          <a:p>
            <a:pPr marL="0" indent="0" algn="r">
              <a:buNone/>
            </a:pPr>
            <a:r>
              <a:rPr lang="en-LU" dirty="0"/>
              <a:t>Engagement</a:t>
            </a:r>
          </a:p>
          <a:p>
            <a:pPr marL="0" indent="0" algn="r">
              <a:buNone/>
            </a:pPr>
            <a:endParaRPr lang="en-LU" dirty="0"/>
          </a:p>
          <a:p>
            <a:pPr marL="0" indent="0" algn="r">
              <a:buNone/>
            </a:pPr>
            <a:r>
              <a:rPr lang="en-LU" dirty="0"/>
              <a:t>Evidence-enabled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5ADFF-28F6-714D-B795-5C4E35382CD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746009" y="1827983"/>
            <a:ext cx="5257800" cy="4693393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ts val="2900"/>
              <a:buNone/>
            </a:pPr>
            <a:r>
              <a:rPr lang="en-GB" dirty="0"/>
              <a:t>Understand</a:t>
            </a:r>
          </a:p>
          <a:p>
            <a:pPr marL="0" lvl="0" indent="0">
              <a:buSzPts val="2900"/>
              <a:buNone/>
            </a:pPr>
            <a:r>
              <a:rPr lang="en-GB" dirty="0"/>
              <a:t>Assess </a:t>
            </a:r>
          </a:p>
          <a:p>
            <a:pPr marL="0" lvl="0" indent="0">
              <a:buSzPts val="2900"/>
              <a:buNone/>
            </a:pPr>
            <a:r>
              <a:rPr lang="en-GB" dirty="0"/>
              <a:t>Diagnose</a:t>
            </a:r>
          </a:p>
          <a:p>
            <a:pPr marL="0" lvl="0" indent="0">
              <a:buSzPts val="2900"/>
              <a:buNone/>
            </a:pPr>
            <a:r>
              <a:rPr lang="en-US" dirty="0"/>
              <a:t>Plan</a:t>
            </a:r>
          </a:p>
          <a:p>
            <a:pPr marL="0" lvl="0" indent="0">
              <a:buSzPts val="2900"/>
              <a:buNone/>
            </a:pPr>
            <a:r>
              <a:rPr lang="en-GB" dirty="0"/>
              <a:t>Realise</a:t>
            </a:r>
          </a:p>
          <a:p>
            <a:pPr marL="0" lvl="0" indent="0">
              <a:buSzPts val="2900"/>
              <a:buNone/>
            </a:pPr>
            <a:r>
              <a:rPr lang="en-GB" dirty="0"/>
              <a:t>Operate</a:t>
            </a:r>
          </a:p>
          <a:p>
            <a:pPr marL="0" lvl="0" indent="0">
              <a:buSzPts val="2900"/>
              <a:buNone/>
            </a:pPr>
            <a:r>
              <a:rPr lang="en-GB" dirty="0"/>
              <a:t>Regulate</a:t>
            </a:r>
            <a:endParaRPr lang="en-L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94D8F-4693-5C46-9A42-8CECD873A3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43</a:t>
            </a:fld>
            <a:endParaRPr lang="en-LU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57BE7B6-8C03-1344-8C20-A0EB703945B9}"/>
              </a:ext>
            </a:extLst>
          </p:cNvPr>
          <p:cNvSpPr/>
          <p:nvPr/>
        </p:nvSpPr>
        <p:spPr>
          <a:xfrm>
            <a:off x="3601720" y="2159000"/>
            <a:ext cx="762000" cy="2981196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6400781-6696-E942-8F85-6A1E84A7473E}"/>
              </a:ext>
            </a:extLst>
          </p:cNvPr>
          <p:cNvSpPr/>
          <p:nvPr/>
        </p:nvSpPr>
        <p:spPr>
          <a:xfrm flipH="1">
            <a:off x="6151649" y="1687945"/>
            <a:ext cx="762000" cy="383909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7D066-9EF5-DC4E-B049-82F6312622BA}"/>
              </a:ext>
            </a:extLst>
          </p:cNvPr>
          <p:cNvSpPr txBox="1"/>
          <p:nvPr/>
        </p:nvSpPr>
        <p:spPr>
          <a:xfrm>
            <a:off x="4967433" y="2823160"/>
            <a:ext cx="6116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en-LU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FBB29E-512A-4F47-9C3F-A25765F96004}"/>
              </a:ext>
            </a:extLst>
          </p:cNvPr>
          <p:cNvSpPr txBox="1"/>
          <p:nvPr/>
        </p:nvSpPr>
        <p:spPr>
          <a:xfrm rot="20958357">
            <a:off x="7698510" y="4389747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L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RoME ViA RIME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71049B-B72F-E51F-B19F-ACF3E2994AD3}"/>
              </a:ext>
            </a:extLst>
          </p:cNvPr>
          <p:cNvSpPr txBox="1"/>
          <p:nvPr/>
        </p:nvSpPr>
        <p:spPr>
          <a:xfrm>
            <a:off x="736600" y="5635558"/>
            <a:ext cx="919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modelling backbone in support of enterprise design dialogues </a:t>
            </a:r>
            <a:endParaRPr lang="en-LU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24A8-677C-2983-C874-2A3105B2FBDC}"/>
              </a:ext>
            </a:extLst>
          </p:cNvPr>
          <p:cNvSpPr txBox="1"/>
          <p:nvPr/>
        </p:nvSpPr>
        <p:spPr>
          <a:xfrm rot="20958357">
            <a:off x="7658172" y="2893889"/>
            <a:ext cx="5257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L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efficient?</a:t>
            </a:r>
          </a:p>
          <a:p>
            <a:pPr marL="0" indent="0" algn="ctr">
              <a:buNone/>
            </a:pPr>
            <a:r>
              <a:rPr lang="en-L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effective?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024FB3-E534-F055-4430-B673242F380B}"/>
              </a:ext>
            </a:extLst>
          </p:cNvPr>
          <p:cNvSpPr txBox="1"/>
          <p:nvPr/>
        </p:nvSpPr>
        <p:spPr>
          <a:xfrm rot="20958357">
            <a:off x="7744229" y="1909554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L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…</a:t>
            </a:r>
          </a:p>
        </p:txBody>
      </p:sp>
    </p:spTree>
    <p:extLst>
      <p:ext uri="{BB962C8B-B14F-4D97-AF65-F5344CB8AC3E}">
        <p14:creationId xmlns:p14="http://schemas.microsoft.com/office/powerpoint/2010/main" val="7087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3D604-2CF9-8E49-93EA-A901AFEC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Enterprises &amp; models</a:t>
            </a:r>
          </a:p>
          <a:p>
            <a:endParaRPr lang="en-GB" dirty="0"/>
          </a:p>
          <a:p>
            <a:r>
              <a:rPr lang="en-GB" dirty="0" err="1"/>
              <a:t>RoME</a:t>
            </a:r>
            <a:r>
              <a:rPr lang="en-GB" dirty="0"/>
              <a:t> </a:t>
            </a:r>
            <a:r>
              <a:rPr lang="en-GB" dirty="0" err="1"/>
              <a:t>ViA</a:t>
            </a:r>
            <a:r>
              <a:rPr lang="en-GB" dirty="0"/>
              <a:t> RIME</a:t>
            </a:r>
          </a:p>
          <a:p>
            <a:endParaRPr lang="en-GB" dirty="0"/>
          </a:p>
          <a:p>
            <a:r>
              <a:rPr lang="en-GB" dirty="0"/>
              <a:t>Role of models in enterprises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Challenges &amp; opportunities in the digital 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2C737-7630-A442-915A-9D671E484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44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792920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An increasing role for IT</a:t>
            </a:r>
          </a:p>
        </p:txBody>
      </p:sp>
      <p:sp>
        <p:nvSpPr>
          <p:cNvPr id="260" name="Content Placeholder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 sz="5600"/>
            </a:pPr>
            <a:r>
              <a:rPr sz="3400" dirty="0"/>
              <a:t>From</a:t>
            </a:r>
            <a:endParaRPr sz="3400" dirty="0">
              <a:solidFill>
                <a:srgbClr val="E50051"/>
              </a:solidFill>
            </a:endParaRPr>
          </a:p>
          <a:p>
            <a:pPr marL="0" lvl="1" indent="228600">
              <a:buNone/>
              <a:defRPr sz="5600"/>
            </a:pPr>
            <a:r>
              <a:rPr sz="3400" i="1" dirty="0">
                <a:latin typeface="Arial"/>
                <a:ea typeface="Arial"/>
                <a:cs typeface="Arial"/>
                <a:sym typeface="Arial"/>
              </a:rPr>
              <a:t>automation of information processing</a:t>
            </a:r>
          </a:p>
          <a:p>
            <a:pPr marL="0" indent="0">
              <a:buNone/>
              <a:defRPr sz="5600"/>
            </a:pPr>
            <a:endParaRPr lang="en-AU" sz="34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  <a:defRPr sz="5600"/>
            </a:pPr>
            <a:r>
              <a:rPr sz="3400" dirty="0">
                <a:latin typeface="Arial"/>
                <a:ea typeface="Arial"/>
                <a:cs typeface="Arial"/>
                <a:sym typeface="Arial"/>
              </a:rPr>
              <a:t>via</a:t>
            </a:r>
            <a:endParaRPr sz="3400" i="1" dirty="0">
              <a:latin typeface="Arial"/>
              <a:ea typeface="Arial"/>
              <a:cs typeface="Arial"/>
              <a:sym typeface="Arial"/>
            </a:endParaRPr>
          </a:p>
          <a:p>
            <a:pPr marL="0" lvl="1" indent="228600">
              <a:buNone/>
              <a:defRPr sz="5600"/>
            </a:pPr>
            <a:r>
              <a:rPr sz="3400" i="1" dirty="0">
                <a:latin typeface="Arial"/>
                <a:ea typeface="Arial"/>
                <a:cs typeface="Arial"/>
                <a:sym typeface="Arial"/>
              </a:rPr>
              <a:t>automation of business processes</a:t>
            </a:r>
          </a:p>
          <a:p>
            <a:pPr marL="0" indent="0">
              <a:buNone/>
              <a:defRPr sz="5600"/>
            </a:pPr>
            <a:endParaRPr lang="en-AU" sz="3400" dirty="0"/>
          </a:p>
          <a:p>
            <a:pPr marL="0" indent="0">
              <a:buNone/>
              <a:defRPr sz="5600"/>
            </a:pPr>
            <a:r>
              <a:rPr sz="3400" dirty="0"/>
              <a:t>to being an </a:t>
            </a:r>
          </a:p>
          <a:p>
            <a:pPr marL="0" lvl="1" indent="228600">
              <a:buNone/>
              <a:defRPr sz="5600" i="1">
                <a:latin typeface="Arial"/>
                <a:ea typeface="Arial"/>
                <a:cs typeface="Arial"/>
                <a:sym typeface="Arial"/>
              </a:defRPr>
            </a:pPr>
            <a:r>
              <a:rPr sz="3400" dirty="0"/>
              <a:t>integral part of the business model</a:t>
            </a:r>
          </a:p>
        </p:txBody>
      </p:sp>
      <p:grpSp>
        <p:nvGrpSpPr>
          <p:cNvPr id="270" name="Group 27"/>
          <p:cNvGrpSpPr/>
          <p:nvPr/>
        </p:nvGrpSpPr>
        <p:grpSpPr>
          <a:xfrm>
            <a:off x="7971132" y="4768959"/>
            <a:ext cx="4022154" cy="1839387"/>
            <a:chOff x="0" y="0"/>
            <a:chExt cx="8044306" cy="3678773"/>
          </a:xfrm>
        </p:grpSpPr>
        <p:grpSp>
          <p:nvGrpSpPr>
            <p:cNvPr id="268" name="Group 25"/>
            <p:cNvGrpSpPr/>
            <p:nvPr/>
          </p:nvGrpSpPr>
          <p:grpSpPr>
            <a:xfrm>
              <a:off x="-1" y="0"/>
              <a:ext cx="8044308" cy="3678774"/>
              <a:chOff x="0" y="0"/>
              <a:chExt cx="8044306" cy="3678773"/>
            </a:xfrm>
          </p:grpSpPr>
          <p:pic>
            <p:nvPicPr>
              <p:cNvPr id="261" name="Picture 22" descr="Picture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" y="1546817"/>
                <a:ext cx="3808723" cy="21319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2" name="Picture 11" descr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6331" y="49003"/>
                <a:ext cx="1737220" cy="16971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3" name="Picture 13" descr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9111" y="99662"/>
                <a:ext cx="1737221" cy="16799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4" name="Picture 14" descr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3272" y="0"/>
                <a:ext cx="1861035" cy="17760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5" name="Picture 15" descr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991" y="118120"/>
                <a:ext cx="1842737" cy="16280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6" name="Picture 19" descr="Picture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8484" y="1823078"/>
                <a:ext cx="1623109" cy="16135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" name="Picture 16" descr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4209" y="1794205"/>
                <a:ext cx="1842738" cy="16712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69" name="Picture 26" descr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68448" y="1722598"/>
              <a:ext cx="1903573" cy="1827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1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8595" y="790495"/>
            <a:ext cx="3393524" cy="180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8595" y="2859598"/>
            <a:ext cx="3393524" cy="16967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B8DEF1-BB99-7D4C-B026-88BBFE897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45</a:t>
            </a:fld>
            <a:endParaRPr lang="en-L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AAD70C-BCA8-2106-468C-7B2429DD171A}"/>
              </a:ext>
            </a:extLst>
          </p:cNvPr>
          <p:cNvSpPr txBox="1"/>
          <p:nvPr/>
        </p:nvSpPr>
        <p:spPr>
          <a:xfrm rot="19733598">
            <a:off x="430458" y="2828836"/>
            <a:ext cx="80988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7200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Coherence; EM!</a:t>
            </a:r>
            <a:endParaRPr lang="en-LU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Future dir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/>
              <a:t>Challenges in the digital age</a:t>
            </a:r>
            <a:endParaRPr dirty="0"/>
          </a:p>
        </p:txBody>
      </p:sp>
      <p:sp>
        <p:nvSpPr>
          <p:cNvPr id="998" name="Agility"/>
          <p:cNvSpPr txBox="1"/>
          <p:nvPr/>
        </p:nvSpPr>
        <p:spPr>
          <a:xfrm>
            <a:off x="4327557" y="2222081"/>
            <a:ext cx="100989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Agility</a:t>
            </a:r>
          </a:p>
        </p:txBody>
      </p:sp>
      <p:sp>
        <p:nvSpPr>
          <p:cNvPr id="999" name="Anti-fragility"/>
          <p:cNvSpPr txBox="1"/>
          <p:nvPr/>
        </p:nvSpPr>
        <p:spPr>
          <a:xfrm>
            <a:off x="3039633" y="3554313"/>
            <a:ext cx="193001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Anti-fragility</a:t>
            </a:r>
          </a:p>
        </p:txBody>
      </p:sp>
      <p:sp>
        <p:nvSpPr>
          <p:cNvPr id="1000" name="Robustness"/>
          <p:cNvSpPr txBox="1"/>
          <p:nvPr/>
        </p:nvSpPr>
        <p:spPr>
          <a:xfrm>
            <a:off x="7953270" y="3795405"/>
            <a:ext cx="1950855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</a:p>
        </p:txBody>
      </p:sp>
      <p:sp>
        <p:nvSpPr>
          <p:cNvPr id="1001" name="Efficiency"/>
          <p:cNvSpPr txBox="1"/>
          <p:nvPr/>
        </p:nvSpPr>
        <p:spPr>
          <a:xfrm>
            <a:off x="4832503" y="5051538"/>
            <a:ext cx="158210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002" name="Compliance"/>
          <p:cNvSpPr txBox="1"/>
          <p:nvPr/>
        </p:nvSpPr>
        <p:spPr>
          <a:xfrm>
            <a:off x="8265536" y="2342627"/>
            <a:ext cx="195245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D1CF156-1B0E-DB4F-99F6-37F51DCF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071" y="5287544"/>
            <a:ext cx="1537309" cy="1523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520879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 advAuto="0"/>
      <p:bldP spid="999" grpId="0" animBg="1" advAuto="0"/>
      <p:bldP spid="1000" grpId="0" animBg="1" advAuto="0"/>
      <p:bldP spid="1001" grpId="0" animBg="1" advAuto="0"/>
      <p:bldP spid="1002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Future dir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/>
              <a:t>Challenges in the digital age</a:t>
            </a:r>
            <a:endParaRPr dirty="0"/>
          </a:p>
        </p:txBody>
      </p:sp>
      <p:sp>
        <p:nvSpPr>
          <p:cNvPr id="998" name="Agility"/>
          <p:cNvSpPr txBox="1"/>
          <p:nvPr/>
        </p:nvSpPr>
        <p:spPr>
          <a:xfrm>
            <a:off x="958110" y="1328241"/>
            <a:ext cx="100989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Agility</a:t>
            </a:r>
          </a:p>
        </p:txBody>
      </p:sp>
      <p:sp>
        <p:nvSpPr>
          <p:cNvPr id="999" name="Anti-fragility"/>
          <p:cNvSpPr txBox="1"/>
          <p:nvPr/>
        </p:nvSpPr>
        <p:spPr>
          <a:xfrm>
            <a:off x="1002994" y="3213181"/>
            <a:ext cx="193001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Anti-fragility</a:t>
            </a:r>
          </a:p>
        </p:txBody>
      </p:sp>
      <p:sp>
        <p:nvSpPr>
          <p:cNvPr id="1000" name="Robustness"/>
          <p:cNvSpPr txBox="1"/>
          <p:nvPr/>
        </p:nvSpPr>
        <p:spPr>
          <a:xfrm>
            <a:off x="958110" y="1810424"/>
            <a:ext cx="1950855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</a:p>
        </p:txBody>
      </p:sp>
      <p:sp>
        <p:nvSpPr>
          <p:cNvPr id="1001" name="Efficiency"/>
          <p:cNvSpPr txBox="1"/>
          <p:nvPr/>
        </p:nvSpPr>
        <p:spPr>
          <a:xfrm>
            <a:off x="967009" y="2746238"/>
            <a:ext cx="158210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002" name="Compliance"/>
          <p:cNvSpPr txBox="1"/>
          <p:nvPr/>
        </p:nvSpPr>
        <p:spPr>
          <a:xfrm>
            <a:off x="958110" y="2258372"/>
            <a:ext cx="195245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37" name="Agile enterprise">
            <a:extLst>
              <a:ext uri="{FF2B5EF4-FFF2-40B4-BE49-F238E27FC236}">
                <a16:creationId xmlns:a16="http://schemas.microsoft.com/office/drawing/2014/main" id="{79262C3B-7DEB-B74F-9600-A9E5FD63C017}"/>
              </a:ext>
            </a:extLst>
          </p:cNvPr>
          <p:cNvSpPr txBox="1"/>
          <p:nvPr/>
        </p:nvSpPr>
        <p:spPr>
          <a:xfrm>
            <a:off x="7024485" y="2917623"/>
            <a:ext cx="255198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 enterprise</a:t>
            </a:r>
          </a:p>
        </p:txBody>
      </p:sp>
      <p:sp>
        <p:nvSpPr>
          <p:cNvPr id="38" name="Real-time enterprise">
            <a:extLst>
              <a:ext uri="{FF2B5EF4-FFF2-40B4-BE49-F238E27FC236}">
                <a16:creationId xmlns:a16="http://schemas.microsoft.com/office/drawing/2014/main" id="{3053DAFA-52FE-6547-9B08-B25B1D0AC6BB}"/>
              </a:ext>
            </a:extLst>
          </p:cNvPr>
          <p:cNvSpPr txBox="1"/>
          <p:nvPr/>
        </p:nvSpPr>
        <p:spPr>
          <a:xfrm>
            <a:off x="3908162" y="3889519"/>
            <a:ext cx="329256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enterprise</a:t>
            </a:r>
          </a:p>
        </p:txBody>
      </p:sp>
      <p:sp>
        <p:nvSpPr>
          <p:cNvPr id="39" name="Design-time = run-time">
            <a:extLst>
              <a:ext uri="{FF2B5EF4-FFF2-40B4-BE49-F238E27FC236}">
                <a16:creationId xmlns:a16="http://schemas.microsoft.com/office/drawing/2014/main" id="{30DCAF9D-0F71-7C4D-BDFC-8AC5A732C651}"/>
              </a:ext>
            </a:extLst>
          </p:cNvPr>
          <p:cNvSpPr txBox="1"/>
          <p:nvPr/>
        </p:nvSpPr>
        <p:spPr>
          <a:xfrm>
            <a:off x="5028270" y="1794653"/>
            <a:ext cx="418158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Design-time = run-time</a:t>
            </a:r>
          </a:p>
        </p:txBody>
      </p:sp>
      <p:sp>
        <p:nvSpPr>
          <p:cNvPr id="40" name="DevOps">
            <a:extLst>
              <a:ext uri="{FF2B5EF4-FFF2-40B4-BE49-F238E27FC236}">
                <a16:creationId xmlns:a16="http://schemas.microsoft.com/office/drawing/2014/main" id="{DCC40DC7-8A6C-F84E-9AFD-F081B5CAB682}"/>
              </a:ext>
            </a:extLst>
          </p:cNvPr>
          <p:cNvSpPr txBox="1"/>
          <p:nvPr/>
        </p:nvSpPr>
        <p:spPr>
          <a:xfrm>
            <a:off x="9543130" y="4161660"/>
            <a:ext cx="134972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DevOps</a:t>
            </a:r>
          </a:p>
        </p:txBody>
      </p:sp>
      <p:sp>
        <p:nvSpPr>
          <p:cNvPr id="41" name="Continuous engineering">
            <a:extLst>
              <a:ext uri="{FF2B5EF4-FFF2-40B4-BE49-F238E27FC236}">
                <a16:creationId xmlns:a16="http://schemas.microsoft.com/office/drawing/2014/main" id="{6A4D87A0-1294-C543-B8EB-A987A872E5AE}"/>
              </a:ext>
            </a:extLst>
          </p:cNvPr>
          <p:cNvSpPr txBox="1"/>
          <p:nvPr/>
        </p:nvSpPr>
        <p:spPr>
          <a:xfrm>
            <a:off x="4883955" y="5264388"/>
            <a:ext cx="3855223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engineering</a:t>
            </a:r>
          </a:p>
        </p:txBody>
      </p:sp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6FA1684B-D739-094E-803E-947E46ABA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071" y="5287544"/>
            <a:ext cx="1537309" cy="1523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0819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 advAuto="0"/>
      <p:bldP spid="38" grpId="0" animBg="1" advAuto="0"/>
      <p:bldP spid="39" grpId="0" animBg="1" advAuto="0"/>
      <p:bldP spid="40" grpId="0" animBg="1" advAuto="0"/>
      <p:bldP spid="41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Future dir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DE"/>
              <a:t>Increasing role </a:t>
            </a:r>
            <a:r>
              <a:rPr lang="en-US" dirty="0"/>
              <a:t>for enterprise modelling</a:t>
            </a:r>
            <a:endParaRPr dirty="0"/>
          </a:p>
        </p:txBody>
      </p:sp>
      <p:sp>
        <p:nvSpPr>
          <p:cNvPr id="998" name="Agility"/>
          <p:cNvSpPr txBox="1"/>
          <p:nvPr/>
        </p:nvSpPr>
        <p:spPr>
          <a:xfrm>
            <a:off x="958110" y="1328241"/>
            <a:ext cx="100989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Agility</a:t>
            </a:r>
          </a:p>
        </p:txBody>
      </p:sp>
      <p:sp>
        <p:nvSpPr>
          <p:cNvPr id="999" name="Anti-fragility"/>
          <p:cNvSpPr txBox="1"/>
          <p:nvPr/>
        </p:nvSpPr>
        <p:spPr>
          <a:xfrm>
            <a:off x="987754" y="3213181"/>
            <a:ext cx="193001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Anti-fragility</a:t>
            </a:r>
          </a:p>
        </p:txBody>
      </p:sp>
      <p:sp>
        <p:nvSpPr>
          <p:cNvPr id="1000" name="Robustness"/>
          <p:cNvSpPr txBox="1"/>
          <p:nvPr/>
        </p:nvSpPr>
        <p:spPr>
          <a:xfrm>
            <a:off x="958110" y="1810424"/>
            <a:ext cx="1950855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</a:p>
        </p:txBody>
      </p:sp>
      <p:sp>
        <p:nvSpPr>
          <p:cNvPr id="1001" name="Efficiency"/>
          <p:cNvSpPr txBox="1"/>
          <p:nvPr/>
        </p:nvSpPr>
        <p:spPr>
          <a:xfrm>
            <a:off x="967009" y="2746238"/>
            <a:ext cx="158210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002" name="Compliance"/>
          <p:cNvSpPr txBox="1"/>
          <p:nvPr/>
        </p:nvSpPr>
        <p:spPr>
          <a:xfrm>
            <a:off x="958110" y="2258372"/>
            <a:ext cx="195245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pic>
        <p:nvPicPr>
          <p:cNvPr id="10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071" y="5287544"/>
            <a:ext cx="1537309" cy="152398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Agile enterprise">
            <a:extLst>
              <a:ext uri="{FF2B5EF4-FFF2-40B4-BE49-F238E27FC236}">
                <a16:creationId xmlns:a16="http://schemas.microsoft.com/office/drawing/2014/main" id="{79262C3B-7DEB-B74F-9600-A9E5FD63C017}"/>
              </a:ext>
            </a:extLst>
          </p:cNvPr>
          <p:cNvSpPr txBox="1"/>
          <p:nvPr/>
        </p:nvSpPr>
        <p:spPr>
          <a:xfrm>
            <a:off x="958110" y="4517589"/>
            <a:ext cx="255198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 enterprise</a:t>
            </a:r>
          </a:p>
        </p:txBody>
      </p:sp>
      <p:sp>
        <p:nvSpPr>
          <p:cNvPr id="38" name="Real-time enterprise">
            <a:extLst>
              <a:ext uri="{FF2B5EF4-FFF2-40B4-BE49-F238E27FC236}">
                <a16:creationId xmlns:a16="http://schemas.microsoft.com/office/drawing/2014/main" id="{3053DAFA-52FE-6547-9B08-B25B1D0AC6BB}"/>
              </a:ext>
            </a:extLst>
          </p:cNvPr>
          <p:cNvSpPr txBox="1"/>
          <p:nvPr/>
        </p:nvSpPr>
        <p:spPr>
          <a:xfrm>
            <a:off x="951769" y="4992152"/>
            <a:ext cx="329256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enterprise</a:t>
            </a:r>
          </a:p>
        </p:txBody>
      </p:sp>
      <p:sp>
        <p:nvSpPr>
          <p:cNvPr id="39" name="Design-time = run-time">
            <a:extLst>
              <a:ext uri="{FF2B5EF4-FFF2-40B4-BE49-F238E27FC236}">
                <a16:creationId xmlns:a16="http://schemas.microsoft.com/office/drawing/2014/main" id="{30DCAF9D-0F71-7C4D-BDFC-8AC5A732C651}"/>
              </a:ext>
            </a:extLst>
          </p:cNvPr>
          <p:cNvSpPr txBox="1"/>
          <p:nvPr/>
        </p:nvSpPr>
        <p:spPr>
          <a:xfrm>
            <a:off x="957274" y="5971758"/>
            <a:ext cx="418158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Design-time = run-time</a:t>
            </a:r>
          </a:p>
        </p:txBody>
      </p:sp>
      <p:sp>
        <p:nvSpPr>
          <p:cNvPr id="40" name="DevOps">
            <a:extLst>
              <a:ext uri="{FF2B5EF4-FFF2-40B4-BE49-F238E27FC236}">
                <a16:creationId xmlns:a16="http://schemas.microsoft.com/office/drawing/2014/main" id="{DCC40DC7-8A6C-F84E-9AFD-F081B5CAB682}"/>
              </a:ext>
            </a:extLst>
          </p:cNvPr>
          <p:cNvSpPr txBox="1"/>
          <p:nvPr/>
        </p:nvSpPr>
        <p:spPr>
          <a:xfrm>
            <a:off x="967009" y="4054065"/>
            <a:ext cx="134972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DevOps</a:t>
            </a:r>
          </a:p>
        </p:txBody>
      </p:sp>
      <p:sp>
        <p:nvSpPr>
          <p:cNvPr id="41" name="Continuous engineering">
            <a:extLst>
              <a:ext uri="{FF2B5EF4-FFF2-40B4-BE49-F238E27FC236}">
                <a16:creationId xmlns:a16="http://schemas.microsoft.com/office/drawing/2014/main" id="{6A4D87A0-1294-C543-B8EB-A987A872E5AE}"/>
              </a:ext>
            </a:extLst>
          </p:cNvPr>
          <p:cNvSpPr txBox="1"/>
          <p:nvPr/>
        </p:nvSpPr>
        <p:spPr>
          <a:xfrm>
            <a:off x="942870" y="5489575"/>
            <a:ext cx="3855223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engineering</a:t>
            </a:r>
          </a:p>
        </p:txBody>
      </p:sp>
      <p:sp>
        <p:nvSpPr>
          <p:cNvPr id="14" name="AI">
            <a:extLst>
              <a:ext uri="{FF2B5EF4-FFF2-40B4-BE49-F238E27FC236}">
                <a16:creationId xmlns:a16="http://schemas.microsoft.com/office/drawing/2014/main" id="{5CE2EFD6-3B26-A34F-81B8-0526C79841E7}"/>
              </a:ext>
            </a:extLst>
          </p:cNvPr>
          <p:cNvSpPr txBox="1"/>
          <p:nvPr/>
        </p:nvSpPr>
        <p:spPr>
          <a:xfrm>
            <a:off x="10368238" y="1553787"/>
            <a:ext cx="5690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igital twins">
            <a:extLst>
              <a:ext uri="{FF2B5EF4-FFF2-40B4-BE49-F238E27FC236}">
                <a16:creationId xmlns:a16="http://schemas.microsoft.com/office/drawing/2014/main" id="{3EB8BAE5-4961-134A-9271-3F4EA0732189}"/>
              </a:ext>
            </a:extLst>
          </p:cNvPr>
          <p:cNvSpPr txBox="1"/>
          <p:nvPr/>
        </p:nvSpPr>
        <p:spPr>
          <a:xfrm>
            <a:off x="9667727" y="4120561"/>
            <a:ext cx="197009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twins</a:t>
            </a:r>
          </a:p>
        </p:txBody>
      </p:sp>
      <p:sp>
        <p:nvSpPr>
          <p:cNvPr id="16" name="Low code">
            <a:extLst>
              <a:ext uri="{FF2B5EF4-FFF2-40B4-BE49-F238E27FC236}">
                <a16:creationId xmlns:a16="http://schemas.microsoft.com/office/drawing/2014/main" id="{0516421B-92CF-9E48-9885-9FEEA99B9FF2}"/>
              </a:ext>
            </a:extLst>
          </p:cNvPr>
          <p:cNvSpPr txBox="1"/>
          <p:nvPr/>
        </p:nvSpPr>
        <p:spPr>
          <a:xfrm>
            <a:off x="4798093" y="3473202"/>
            <a:ext cx="37911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code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High models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cess mining">
            <a:extLst>
              <a:ext uri="{FF2B5EF4-FFF2-40B4-BE49-F238E27FC236}">
                <a16:creationId xmlns:a16="http://schemas.microsoft.com/office/drawing/2014/main" id="{16AE2537-A510-9C42-89D9-251377196887}"/>
              </a:ext>
            </a:extLst>
          </p:cNvPr>
          <p:cNvSpPr txBox="1"/>
          <p:nvPr/>
        </p:nvSpPr>
        <p:spPr>
          <a:xfrm>
            <a:off x="5681184" y="1776189"/>
            <a:ext cx="272343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 Management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ata analytics">
            <a:extLst>
              <a:ext uri="{FF2B5EF4-FFF2-40B4-BE49-F238E27FC236}">
                <a16:creationId xmlns:a16="http://schemas.microsoft.com/office/drawing/2014/main" id="{A0E3AFF0-62DC-8E49-B03B-DDB75D126FFC}"/>
              </a:ext>
            </a:extLst>
          </p:cNvPr>
          <p:cNvSpPr txBox="1"/>
          <p:nvPr/>
        </p:nvSpPr>
        <p:spPr>
          <a:xfrm>
            <a:off x="5585611" y="4543935"/>
            <a:ext cx="318997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</a:t>
            </a:r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analytics</a:t>
            </a:r>
          </a:p>
        </p:txBody>
      </p:sp>
      <p:sp>
        <p:nvSpPr>
          <p:cNvPr id="19" name="Process mining">
            <a:extLst>
              <a:ext uri="{FF2B5EF4-FFF2-40B4-BE49-F238E27FC236}">
                <a16:creationId xmlns:a16="http://schemas.microsoft.com/office/drawing/2014/main" id="{F569D91A-AF6C-634C-8C62-6E3F0E16B3FE}"/>
              </a:ext>
            </a:extLst>
          </p:cNvPr>
          <p:cNvSpPr txBox="1"/>
          <p:nvPr/>
        </p:nvSpPr>
        <p:spPr>
          <a:xfrm>
            <a:off x="7609471" y="2662528"/>
            <a:ext cx="411651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Model-driven engineering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cess mining">
            <a:extLst>
              <a:ext uri="{FF2B5EF4-FFF2-40B4-BE49-F238E27FC236}">
                <a16:creationId xmlns:a16="http://schemas.microsoft.com/office/drawing/2014/main" id="{008F8C2E-2084-154A-8267-8DF81CEFC7A7}"/>
              </a:ext>
            </a:extLst>
          </p:cNvPr>
          <p:cNvSpPr txBox="1"/>
          <p:nvPr/>
        </p:nvSpPr>
        <p:spPr>
          <a:xfrm>
            <a:off x="6907561" y="5570828"/>
            <a:ext cx="271010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Management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2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Future dir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/>
              <a:t>Opportunities for enterprise modelling</a:t>
            </a:r>
            <a:endParaRPr dirty="0"/>
          </a:p>
        </p:txBody>
      </p:sp>
      <p:sp>
        <p:nvSpPr>
          <p:cNvPr id="998" name="Agility"/>
          <p:cNvSpPr txBox="1"/>
          <p:nvPr/>
        </p:nvSpPr>
        <p:spPr>
          <a:xfrm>
            <a:off x="958110" y="1328241"/>
            <a:ext cx="100989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Agility</a:t>
            </a:r>
          </a:p>
        </p:txBody>
      </p:sp>
      <p:sp>
        <p:nvSpPr>
          <p:cNvPr id="999" name="Anti-fragility"/>
          <p:cNvSpPr txBox="1"/>
          <p:nvPr/>
        </p:nvSpPr>
        <p:spPr>
          <a:xfrm>
            <a:off x="987754" y="3213181"/>
            <a:ext cx="193001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Anti-fragility</a:t>
            </a:r>
          </a:p>
        </p:txBody>
      </p:sp>
      <p:sp>
        <p:nvSpPr>
          <p:cNvPr id="1000" name="Robustness"/>
          <p:cNvSpPr txBox="1"/>
          <p:nvPr/>
        </p:nvSpPr>
        <p:spPr>
          <a:xfrm>
            <a:off x="958110" y="1810424"/>
            <a:ext cx="1950855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</a:p>
        </p:txBody>
      </p:sp>
      <p:sp>
        <p:nvSpPr>
          <p:cNvPr id="1001" name="Efficiency"/>
          <p:cNvSpPr txBox="1"/>
          <p:nvPr/>
        </p:nvSpPr>
        <p:spPr>
          <a:xfrm>
            <a:off x="967009" y="2746238"/>
            <a:ext cx="158210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002" name="Compliance"/>
          <p:cNvSpPr txBox="1"/>
          <p:nvPr/>
        </p:nvSpPr>
        <p:spPr>
          <a:xfrm>
            <a:off x="958110" y="2258372"/>
            <a:ext cx="195245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pic>
        <p:nvPicPr>
          <p:cNvPr id="10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071" y="5287544"/>
            <a:ext cx="1537309" cy="152398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Agile enterprise">
            <a:extLst>
              <a:ext uri="{FF2B5EF4-FFF2-40B4-BE49-F238E27FC236}">
                <a16:creationId xmlns:a16="http://schemas.microsoft.com/office/drawing/2014/main" id="{79262C3B-7DEB-B74F-9600-A9E5FD63C017}"/>
              </a:ext>
            </a:extLst>
          </p:cNvPr>
          <p:cNvSpPr txBox="1"/>
          <p:nvPr/>
        </p:nvSpPr>
        <p:spPr>
          <a:xfrm>
            <a:off x="958110" y="4517589"/>
            <a:ext cx="255198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 enterprise</a:t>
            </a:r>
          </a:p>
        </p:txBody>
      </p:sp>
      <p:sp>
        <p:nvSpPr>
          <p:cNvPr id="38" name="Real-time enterprise">
            <a:extLst>
              <a:ext uri="{FF2B5EF4-FFF2-40B4-BE49-F238E27FC236}">
                <a16:creationId xmlns:a16="http://schemas.microsoft.com/office/drawing/2014/main" id="{3053DAFA-52FE-6547-9B08-B25B1D0AC6BB}"/>
              </a:ext>
            </a:extLst>
          </p:cNvPr>
          <p:cNvSpPr txBox="1"/>
          <p:nvPr/>
        </p:nvSpPr>
        <p:spPr>
          <a:xfrm>
            <a:off x="951769" y="4992152"/>
            <a:ext cx="329256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enterprise</a:t>
            </a:r>
          </a:p>
        </p:txBody>
      </p:sp>
      <p:sp>
        <p:nvSpPr>
          <p:cNvPr id="39" name="Design-time = run-time">
            <a:extLst>
              <a:ext uri="{FF2B5EF4-FFF2-40B4-BE49-F238E27FC236}">
                <a16:creationId xmlns:a16="http://schemas.microsoft.com/office/drawing/2014/main" id="{30DCAF9D-0F71-7C4D-BDFC-8AC5A732C651}"/>
              </a:ext>
            </a:extLst>
          </p:cNvPr>
          <p:cNvSpPr txBox="1"/>
          <p:nvPr/>
        </p:nvSpPr>
        <p:spPr>
          <a:xfrm>
            <a:off x="957274" y="5971758"/>
            <a:ext cx="418158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Design-time = run-time</a:t>
            </a:r>
          </a:p>
        </p:txBody>
      </p:sp>
      <p:sp>
        <p:nvSpPr>
          <p:cNvPr id="40" name="DevOps">
            <a:extLst>
              <a:ext uri="{FF2B5EF4-FFF2-40B4-BE49-F238E27FC236}">
                <a16:creationId xmlns:a16="http://schemas.microsoft.com/office/drawing/2014/main" id="{DCC40DC7-8A6C-F84E-9AFD-F081B5CAB682}"/>
              </a:ext>
            </a:extLst>
          </p:cNvPr>
          <p:cNvSpPr txBox="1"/>
          <p:nvPr/>
        </p:nvSpPr>
        <p:spPr>
          <a:xfrm>
            <a:off x="967009" y="4054065"/>
            <a:ext cx="134972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DevOps</a:t>
            </a:r>
          </a:p>
        </p:txBody>
      </p:sp>
      <p:sp>
        <p:nvSpPr>
          <p:cNvPr id="41" name="Continuous engineering">
            <a:extLst>
              <a:ext uri="{FF2B5EF4-FFF2-40B4-BE49-F238E27FC236}">
                <a16:creationId xmlns:a16="http://schemas.microsoft.com/office/drawing/2014/main" id="{6A4D87A0-1294-C543-B8EB-A987A872E5AE}"/>
              </a:ext>
            </a:extLst>
          </p:cNvPr>
          <p:cNvSpPr txBox="1"/>
          <p:nvPr/>
        </p:nvSpPr>
        <p:spPr>
          <a:xfrm>
            <a:off x="942870" y="5489575"/>
            <a:ext cx="3855223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engineering</a:t>
            </a:r>
          </a:p>
        </p:txBody>
      </p:sp>
      <p:sp>
        <p:nvSpPr>
          <p:cNvPr id="21" name="AI">
            <a:extLst>
              <a:ext uri="{FF2B5EF4-FFF2-40B4-BE49-F238E27FC236}">
                <a16:creationId xmlns:a16="http://schemas.microsoft.com/office/drawing/2014/main" id="{CA9BC445-1E01-2748-AF07-2FA4FEE83CB5}"/>
              </a:ext>
            </a:extLst>
          </p:cNvPr>
          <p:cNvSpPr txBox="1"/>
          <p:nvPr/>
        </p:nvSpPr>
        <p:spPr>
          <a:xfrm>
            <a:off x="6030507" y="5394344"/>
            <a:ext cx="4195059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engineering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igital twins">
            <a:extLst>
              <a:ext uri="{FF2B5EF4-FFF2-40B4-BE49-F238E27FC236}">
                <a16:creationId xmlns:a16="http://schemas.microsoft.com/office/drawing/2014/main" id="{F7D87D7A-C389-7448-B398-39A9C69DE89D}"/>
              </a:ext>
            </a:extLst>
          </p:cNvPr>
          <p:cNvSpPr txBox="1"/>
          <p:nvPr/>
        </p:nvSpPr>
        <p:spPr>
          <a:xfrm>
            <a:off x="3397645" y="3230802"/>
            <a:ext cx="2851743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mining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rocess mining">
            <a:extLst>
              <a:ext uri="{FF2B5EF4-FFF2-40B4-BE49-F238E27FC236}">
                <a16:creationId xmlns:a16="http://schemas.microsoft.com/office/drawing/2014/main" id="{82F7E978-813A-5B40-B4BF-358D8345A723}"/>
              </a:ext>
            </a:extLst>
          </p:cNvPr>
          <p:cNvSpPr txBox="1"/>
          <p:nvPr/>
        </p:nvSpPr>
        <p:spPr>
          <a:xfrm>
            <a:off x="5764523" y="2565935"/>
            <a:ext cx="218810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assistance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ata analytics">
            <a:extLst>
              <a:ext uri="{FF2B5EF4-FFF2-40B4-BE49-F238E27FC236}">
                <a16:creationId xmlns:a16="http://schemas.microsoft.com/office/drawing/2014/main" id="{5472E179-5CB3-DB46-BD5C-F6FF01D26A3F}"/>
              </a:ext>
            </a:extLst>
          </p:cNvPr>
          <p:cNvSpPr txBox="1"/>
          <p:nvPr/>
        </p:nvSpPr>
        <p:spPr>
          <a:xfrm>
            <a:off x="5933096" y="4038701"/>
            <a:ext cx="373018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&amp; animation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I">
            <a:extLst>
              <a:ext uri="{FF2B5EF4-FFF2-40B4-BE49-F238E27FC236}">
                <a16:creationId xmlns:a16="http://schemas.microsoft.com/office/drawing/2014/main" id="{946CB932-6179-834E-88AF-3E289F78D76E}"/>
              </a:ext>
            </a:extLst>
          </p:cNvPr>
          <p:cNvSpPr txBox="1"/>
          <p:nvPr/>
        </p:nvSpPr>
        <p:spPr>
          <a:xfrm>
            <a:off x="3685108" y="1847385"/>
            <a:ext cx="3749424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&amp; rule engines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igital twins">
            <a:extLst>
              <a:ext uri="{FF2B5EF4-FFF2-40B4-BE49-F238E27FC236}">
                <a16:creationId xmlns:a16="http://schemas.microsoft.com/office/drawing/2014/main" id="{D2C70218-3AFA-F347-B32E-F6E358263818}"/>
              </a:ext>
            </a:extLst>
          </p:cNvPr>
          <p:cNvSpPr txBox="1"/>
          <p:nvPr/>
        </p:nvSpPr>
        <p:spPr>
          <a:xfrm>
            <a:off x="6983493" y="6088658"/>
            <a:ext cx="228908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UIs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ata analytics">
            <a:extLst>
              <a:ext uri="{FF2B5EF4-FFF2-40B4-BE49-F238E27FC236}">
                <a16:creationId xmlns:a16="http://schemas.microsoft.com/office/drawing/2014/main" id="{23E762EB-E1ED-C7B0-81B1-E776686EE0DB}"/>
              </a:ext>
            </a:extLst>
          </p:cNvPr>
          <p:cNvSpPr txBox="1"/>
          <p:nvPr/>
        </p:nvSpPr>
        <p:spPr>
          <a:xfrm>
            <a:off x="4579559" y="4674600"/>
            <a:ext cx="303288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graphs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I">
            <a:extLst>
              <a:ext uri="{FF2B5EF4-FFF2-40B4-BE49-F238E27FC236}">
                <a16:creationId xmlns:a16="http://schemas.microsoft.com/office/drawing/2014/main" id="{51B0AC9A-3441-B437-96E3-BD3E7493A994}"/>
              </a:ext>
            </a:extLst>
          </p:cNvPr>
          <p:cNvSpPr txBox="1"/>
          <p:nvPr/>
        </p:nvSpPr>
        <p:spPr>
          <a:xfrm>
            <a:off x="11393040" y="3579932"/>
            <a:ext cx="5690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igital twins">
            <a:extLst>
              <a:ext uri="{FF2B5EF4-FFF2-40B4-BE49-F238E27FC236}">
                <a16:creationId xmlns:a16="http://schemas.microsoft.com/office/drawing/2014/main" id="{1BE1C627-5C3A-EDEB-27E0-2B091E7E43E5}"/>
              </a:ext>
            </a:extLst>
          </p:cNvPr>
          <p:cNvSpPr txBox="1"/>
          <p:nvPr/>
        </p:nvSpPr>
        <p:spPr>
          <a:xfrm>
            <a:off x="10033289" y="3218243"/>
            <a:ext cx="197009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twins</a:t>
            </a:r>
          </a:p>
        </p:txBody>
      </p:sp>
      <p:sp>
        <p:nvSpPr>
          <p:cNvPr id="31" name="Low code">
            <a:extLst>
              <a:ext uri="{FF2B5EF4-FFF2-40B4-BE49-F238E27FC236}">
                <a16:creationId xmlns:a16="http://schemas.microsoft.com/office/drawing/2014/main" id="{C45343A5-6E85-8E4D-FDE9-C4EDDA24F42B}"/>
              </a:ext>
            </a:extLst>
          </p:cNvPr>
          <p:cNvSpPr txBox="1"/>
          <p:nvPr/>
        </p:nvSpPr>
        <p:spPr>
          <a:xfrm>
            <a:off x="8212278" y="1545963"/>
            <a:ext cx="37911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code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High models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rocess mining">
            <a:extLst>
              <a:ext uri="{FF2B5EF4-FFF2-40B4-BE49-F238E27FC236}">
                <a16:creationId xmlns:a16="http://schemas.microsoft.com/office/drawing/2014/main" id="{8CFA9535-C601-E150-4DDF-F88EC82BB35A}"/>
              </a:ext>
            </a:extLst>
          </p:cNvPr>
          <p:cNvSpPr txBox="1"/>
          <p:nvPr/>
        </p:nvSpPr>
        <p:spPr>
          <a:xfrm>
            <a:off x="9279942" y="1979404"/>
            <a:ext cx="272343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 Management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ata analytics">
            <a:extLst>
              <a:ext uri="{FF2B5EF4-FFF2-40B4-BE49-F238E27FC236}">
                <a16:creationId xmlns:a16="http://schemas.microsoft.com/office/drawing/2014/main" id="{F67676A7-683B-6A10-380C-DBD8F5DF2B08}"/>
              </a:ext>
            </a:extLst>
          </p:cNvPr>
          <p:cNvSpPr txBox="1"/>
          <p:nvPr/>
        </p:nvSpPr>
        <p:spPr>
          <a:xfrm>
            <a:off x="8813404" y="2385558"/>
            <a:ext cx="318997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</a:t>
            </a:r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analytics</a:t>
            </a:r>
          </a:p>
        </p:txBody>
      </p:sp>
      <p:sp>
        <p:nvSpPr>
          <p:cNvPr id="34" name="Process mining">
            <a:extLst>
              <a:ext uri="{FF2B5EF4-FFF2-40B4-BE49-F238E27FC236}">
                <a16:creationId xmlns:a16="http://schemas.microsoft.com/office/drawing/2014/main" id="{C6AF0C22-1AB8-37FF-819A-0A094476EF94}"/>
              </a:ext>
            </a:extLst>
          </p:cNvPr>
          <p:cNvSpPr txBox="1"/>
          <p:nvPr/>
        </p:nvSpPr>
        <p:spPr>
          <a:xfrm>
            <a:off x="7886868" y="1082575"/>
            <a:ext cx="411651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Model-driven engineering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rocess mining">
            <a:extLst>
              <a:ext uri="{FF2B5EF4-FFF2-40B4-BE49-F238E27FC236}">
                <a16:creationId xmlns:a16="http://schemas.microsoft.com/office/drawing/2014/main" id="{E36DE8BA-D8EE-C78F-9D0F-B091EE1336D9}"/>
              </a:ext>
            </a:extLst>
          </p:cNvPr>
          <p:cNvSpPr txBox="1"/>
          <p:nvPr/>
        </p:nvSpPr>
        <p:spPr>
          <a:xfrm>
            <a:off x="9293279" y="2803420"/>
            <a:ext cx="271010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Management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1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dvAuto="0"/>
      <p:bldP spid="22" grpId="0" animBg="1" advAuto="0"/>
      <p:bldP spid="23" grpId="0" animBg="1" advAuto="0"/>
      <p:bldP spid="25" grpId="0" animBg="1" advAuto="0"/>
      <p:bldP spid="26" grpId="0" animBg="1" advAuto="0"/>
      <p:bldP spid="27" grpId="0" animBg="1" advAuto="0"/>
      <p:bldP spid="2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3D604-2CF9-8E49-93EA-A901AFEC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Enterprises &amp; models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/>
              <a:t>RoME</a:t>
            </a:r>
            <a:r>
              <a:rPr lang="en-GB" dirty="0"/>
              <a:t> </a:t>
            </a:r>
            <a:r>
              <a:rPr lang="en-GB" dirty="0" err="1"/>
              <a:t>ViA</a:t>
            </a:r>
            <a:r>
              <a:rPr lang="en-GB" dirty="0"/>
              <a:t> RIME</a:t>
            </a:r>
          </a:p>
          <a:p>
            <a:endParaRPr lang="en-GB" dirty="0"/>
          </a:p>
          <a:p>
            <a:r>
              <a:rPr lang="en-GB" dirty="0"/>
              <a:t>Role of models in enterprises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Challenges &amp; opportunities in the digital 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2C737-7630-A442-915A-9D671E484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5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254314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Future dir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/>
              <a:t>Towards an integrated concept</a:t>
            </a:r>
            <a:endParaRPr dirty="0"/>
          </a:p>
        </p:txBody>
      </p:sp>
      <p:sp>
        <p:nvSpPr>
          <p:cNvPr id="998" name="Agility"/>
          <p:cNvSpPr txBox="1"/>
          <p:nvPr/>
        </p:nvSpPr>
        <p:spPr>
          <a:xfrm>
            <a:off x="958110" y="1328241"/>
            <a:ext cx="100989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Agility</a:t>
            </a:r>
          </a:p>
        </p:txBody>
      </p:sp>
      <p:sp>
        <p:nvSpPr>
          <p:cNvPr id="999" name="Anti-fragility"/>
          <p:cNvSpPr txBox="1"/>
          <p:nvPr/>
        </p:nvSpPr>
        <p:spPr>
          <a:xfrm>
            <a:off x="987754" y="3213181"/>
            <a:ext cx="193001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Anti-fragility</a:t>
            </a:r>
          </a:p>
        </p:txBody>
      </p:sp>
      <p:sp>
        <p:nvSpPr>
          <p:cNvPr id="1000" name="Robustness"/>
          <p:cNvSpPr txBox="1"/>
          <p:nvPr/>
        </p:nvSpPr>
        <p:spPr>
          <a:xfrm>
            <a:off x="958110" y="1810424"/>
            <a:ext cx="1950855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</a:p>
        </p:txBody>
      </p:sp>
      <p:sp>
        <p:nvSpPr>
          <p:cNvPr id="1001" name="Efficiency"/>
          <p:cNvSpPr txBox="1"/>
          <p:nvPr/>
        </p:nvSpPr>
        <p:spPr>
          <a:xfrm>
            <a:off x="967009" y="2746238"/>
            <a:ext cx="158210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002" name="Compliance"/>
          <p:cNvSpPr txBox="1"/>
          <p:nvPr/>
        </p:nvSpPr>
        <p:spPr>
          <a:xfrm>
            <a:off x="958110" y="2258372"/>
            <a:ext cx="195245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37" name="Agile enterprise">
            <a:extLst>
              <a:ext uri="{FF2B5EF4-FFF2-40B4-BE49-F238E27FC236}">
                <a16:creationId xmlns:a16="http://schemas.microsoft.com/office/drawing/2014/main" id="{79262C3B-7DEB-B74F-9600-A9E5FD63C017}"/>
              </a:ext>
            </a:extLst>
          </p:cNvPr>
          <p:cNvSpPr txBox="1"/>
          <p:nvPr/>
        </p:nvSpPr>
        <p:spPr>
          <a:xfrm>
            <a:off x="958110" y="4517589"/>
            <a:ext cx="255198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 enterprise</a:t>
            </a:r>
          </a:p>
        </p:txBody>
      </p:sp>
      <p:sp>
        <p:nvSpPr>
          <p:cNvPr id="38" name="Real-time enterprise">
            <a:extLst>
              <a:ext uri="{FF2B5EF4-FFF2-40B4-BE49-F238E27FC236}">
                <a16:creationId xmlns:a16="http://schemas.microsoft.com/office/drawing/2014/main" id="{3053DAFA-52FE-6547-9B08-B25B1D0AC6BB}"/>
              </a:ext>
            </a:extLst>
          </p:cNvPr>
          <p:cNvSpPr txBox="1"/>
          <p:nvPr/>
        </p:nvSpPr>
        <p:spPr>
          <a:xfrm>
            <a:off x="951769" y="4992152"/>
            <a:ext cx="329256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enterprise</a:t>
            </a:r>
          </a:p>
        </p:txBody>
      </p:sp>
      <p:sp>
        <p:nvSpPr>
          <p:cNvPr id="39" name="Design-time = run-time">
            <a:extLst>
              <a:ext uri="{FF2B5EF4-FFF2-40B4-BE49-F238E27FC236}">
                <a16:creationId xmlns:a16="http://schemas.microsoft.com/office/drawing/2014/main" id="{30DCAF9D-0F71-7C4D-BDFC-8AC5A732C651}"/>
              </a:ext>
            </a:extLst>
          </p:cNvPr>
          <p:cNvSpPr txBox="1"/>
          <p:nvPr/>
        </p:nvSpPr>
        <p:spPr>
          <a:xfrm>
            <a:off x="957274" y="5971758"/>
            <a:ext cx="418158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Design-time = run-time</a:t>
            </a:r>
          </a:p>
        </p:txBody>
      </p:sp>
      <p:sp>
        <p:nvSpPr>
          <p:cNvPr id="40" name="DevOps">
            <a:extLst>
              <a:ext uri="{FF2B5EF4-FFF2-40B4-BE49-F238E27FC236}">
                <a16:creationId xmlns:a16="http://schemas.microsoft.com/office/drawing/2014/main" id="{DCC40DC7-8A6C-F84E-9AFD-F081B5CAB682}"/>
              </a:ext>
            </a:extLst>
          </p:cNvPr>
          <p:cNvSpPr txBox="1"/>
          <p:nvPr/>
        </p:nvSpPr>
        <p:spPr>
          <a:xfrm>
            <a:off x="967009" y="4054065"/>
            <a:ext cx="134972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DevOps</a:t>
            </a:r>
          </a:p>
        </p:txBody>
      </p:sp>
      <p:sp>
        <p:nvSpPr>
          <p:cNvPr id="41" name="Continuous engineering">
            <a:extLst>
              <a:ext uri="{FF2B5EF4-FFF2-40B4-BE49-F238E27FC236}">
                <a16:creationId xmlns:a16="http://schemas.microsoft.com/office/drawing/2014/main" id="{6A4D87A0-1294-C543-B8EB-A987A872E5AE}"/>
              </a:ext>
            </a:extLst>
          </p:cNvPr>
          <p:cNvSpPr txBox="1"/>
          <p:nvPr/>
        </p:nvSpPr>
        <p:spPr>
          <a:xfrm>
            <a:off x="942870" y="5489575"/>
            <a:ext cx="3855223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engineering</a:t>
            </a:r>
          </a:p>
        </p:txBody>
      </p:sp>
      <p:sp>
        <p:nvSpPr>
          <p:cNvPr id="14" name="AI">
            <a:extLst>
              <a:ext uri="{FF2B5EF4-FFF2-40B4-BE49-F238E27FC236}">
                <a16:creationId xmlns:a16="http://schemas.microsoft.com/office/drawing/2014/main" id="{5CE2EFD6-3B26-A34F-81B8-0526C79841E7}"/>
              </a:ext>
            </a:extLst>
          </p:cNvPr>
          <p:cNvSpPr txBox="1"/>
          <p:nvPr/>
        </p:nvSpPr>
        <p:spPr>
          <a:xfrm>
            <a:off x="11393040" y="3579932"/>
            <a:ext cx="569067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igital twins">
            <a:extLst>
              <a:ext uri="{FF2B5EF4-FFF2-40B4-BE49-F238E27FC236}">
                <a16:creationId xmlns:a16="http://schemas.microsoft.com/office/drawing/2014/main" id="{3EB8BAE5-4961-134A-9271-3F4EA0732189}"/>
              </a:ext>
            </a:extLst>
          </p:cNvPr>
          <p:cNvSpPr txBox="1"/>
          <p:nvPr/>
        </p:nvSpPr>
        <p:spPr>
          <a:xfrm>
            <a:off x="10033289" y="3218243"/>
            <a:ext cx="197009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twins</a:t>
            </a:r>
          </a:p>
        </p:txBody>
      </p:sp>
      <p:sp>
        <p:nvSpPr>
          <p:cNvPr id="16" name="Low code">
            <a:extLst>
              <a:ext uri="{FF2B5EF4-FFF2-40B4-BE49-F238E27FC236}">
                <a16:creationId xmlns:a16="http://schemas.microsoft.com/office/drawing/2014/main" id="{0516421B-92CF-9E48-9885-9FEEA99B9FF2}"/>
              </a:ext>
            </a:extLst>
          </p:cNvPr>
          <p:cNvSpPr txBox="1"/>
          <p:nvPr/>
        </p:nvSpPr>
        <p:spPr>
          <a:xfrm>
            <a:off x="8212278" y="1545963"/>
            <a:ext cx="37911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code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High models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cess mining">
            <a:extLst>
              <a:ext uri="{FF2B5EF4-FFF2-40B4-BE49-F238E27FC236}">
                <a16:creationId xmlns:a16="http://schemas.microsoft.com/office/drawing/2014/main" id="{16AE2537-A510-9C42-89D9-251377196887}"/>
              </a:ext>
            </a:extLst>
          </p:cNvPr>
          <p:cNvSpPr txBox="1"/>
          <p:nvPr/>
        </p:nvSpPr>
        <p:spPr>
          <a:xfrm>
            <a:off x="9279942" y="1979404"/>
            <a:ext cx="272343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 Management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ata analytics">
            <a:extLst>
              <a:ext uri="{FF2B5EF4-FFF2-40B4-BE49-F238E27FC236}">
                <a16:creationId xmlns:a16="http://schemas.microsoft.com/office/drawing/2014/main" id="{A0E3AFF0-62DC-8E49-B03B-DDB75D126FFC}"/>
              </a:ext>
            </a:extLst>
          </p:cNvPr>
          <p:cNvSpPr txBox="1"/>
          <p:nvPr/>
        </p:nvSpPr>
        <p:spPr>
          <a:xfrm>
            <a:off x="8813404" y="2385558"/>
            <a:ext cx="318997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</a:t>
            </a:r>
            <a:r>
              <a:rPr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analytics</a:t>
            </a:r>
          </a:p>
        </p:txBody>
      </p:sp>
      <p:sp>
        <p:nvSpPr>
          <p:cNvPr id="19" name="Process mining">
            <a:extLst>
              <a:ext uri="{FF2B5EF4-FFF2-40B4-BE49-F238E27FC236}">
                <a16:creationId xmlns:a16="http://schemas.microsoft.com/office/drawing/2014/main" id="{F569D91A-AF6C-634C-8C62-6E3F0E16B3FE}"/>
              </a:ext>
            </a:extLst>
          </p:cNvPr>
          <p:cNvSpPr txBox="1"/>
          <p:nvPr/>
        </p:nvSpPr>
        <p:spPr>
          <a:xfrm>
            <a:off x="7886868" y="1082575"/>
            <a:ext cx="411651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Model-driven engineering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cess mining">
            <a:extLst>
              <a:ext uri="{FF2B5EF4-FFF2-40B4-BE49-F238E27FC236}">
                <a16:creationId xmlns:a16="http://schemas.microsoft.com/office/drawing/2014/main" id="{008F8C2E-2084-154A-8267-8DF81CEFC7A7}"/>
              </a:ext>
            </a:extLst>
          </p:cNvPr>
          <p:cNvSpPr txBox="1"/>
          <p:nvPr/>
        </p:nvSpPr>
        <p:spPr>
          <a:xfrm>
            <a:off x="9293279" y="2803420"/>
            <a:ext cx="271010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Management</a:t>
            </a:r>
            <a:endParaRPr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I">
            <a:extLst>
              <a:ext uri="{FF2B5EF4-FFF2-40B4-BE49-F238E27FC236}">
                <a16:creationId xmlns:a16="http://schemas.microsoft.com/office/drawing/2014/main" id="{CA9BC445-1E01-2748-AF07-2FA4FEE83CB5}"/>
              </a:ext>
            </a:extLst>
          </p:cNvPr>
          <p:cNvSpPr txBox="1"/>
          <p:nvPr/>
        </p:nvSpPr>
        <p:spPr>
          <a:xfrm>
            <a:off x="7847594" y="5978735"/>
            <a:ext cx="4195059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engineering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igital twins">
            <a:extLst>
              <a:ext uri="{FF2B5EF4-FFF2-40B4-BE49-F238E27FC236}">
                <a16:creationId xmlns:a16="http://schemas.microsoft.com/office/drawing/2014/main" id="{F7D87D7A-C389-7448-B398-39A9C69DE89D}"/>
              </a:ext>
            </a:extLst>
          </p:cNvPr>
          <p:cNvSpPr txBox="1"/>
          <p:nvPr/>
        </p:nvSpPr>
        <p:spPr>
          <a:xfrm>
            <a:off x="9101088" y="4025528"/>
            <a:ext cx="2851743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mining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rocess mining">
            <a:extLst>
              <a:ext uri="{FF2B5EF4-FFF2-40B4-BE49-F238E27FC236}">
                <a16:creationId xmlns:a16="http://schemas.microsoft.com/office/drawing/2014/main" id="{82F7E978-813A-5B40-B4BF-358D8345A723}"/>
              </a:ext>
            </a:extLst>
          </p:cNvPr>
          <p:cNvSpPr txBox="1"/>
          <p:nvPr/>
        </p:nvSpPr>
        <p:spPr>
          <a:xfrm>
            <a:off x="9781049" y="5591416"/>
            <a:ext cx="218810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assistance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ata analytics">
            <a:extLst>
              <a:ext uri="{FF2B5EF4-FFF2-40B4-BE49-F238E27FC236}">
                <a16:creationId xmlns:a16="http://schemas.microsoft.com/office/drawing/2014/main" id="{5472E179-5CB3-DB46-BD5C-F6FF01D26A3F}"/>
              </a:ext>
            </a:extLst>
          </p:cNvPr>
          <p:cNvSpPr txBox="1"/>
          <p:nvPr/>
        </p:nvSpPr>
        <p:spPr>
          <a:xfrm>
            <a:off x="8274618" y="6391225"/>
            <a:ext cx="373018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&amp; animation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I">
            <a:extLst>
              <a:ext uri="{FF2B5EF4-FFF2-40B4-BE49-F238E27FC236}">
                <a16:creationId xmlns:a16="http://schemas.microsoft.com/office/drawing/2014/main" id="{946CB932-6179-834E-88AF-3E289F78D76E}"/>
              </a:ext>
            </a:extLst>
          </p:cNvPr>
          <p:cNvSpPr txBox="1"/>
          <p:nvPr/>
        </p:nvSpPr>
        <p:spPr>
          <a:xfrm>
            <a:off x="8253956" y="4785163"/>
            <a:ext cx="3749424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&amp; rule engines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igital twins">
            <a:extLst>
              <a:ext uri="{FF2B5EF4-FFF2-40B4-BE49-F238E27FC236}">
                <a16:creationId xmlns:a16="http://schemas.microsoft.com/office/drawing/2014/main" id="{D2C70218-3AFA-F347-B32E-F6E358263818}"/>
              </a:ext>
            </a:extLst>
          </p:cNvPr>
          <p:cNvSpPr txBox="1"/>
          <p:nvPr/>
        </p:nvSpPr>
        <p:spPr>
          <a:xfrm>
            <a:off x="9663743" y="5197498"/>
            <a:ext cx="228908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UIs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569" y="2321977"/>
            <a:ext cx="2723438" cy="269983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Data analytics">
            <a:extLst>
              <a:ext uri="{FF2B5EF4-FFF2-40B4-BE49-F238E27FC236}">
                <a16:creationId xmlns:a16="http://schemas.microsoft.com/office/drawing/2014/main" id="{D92F4243-5DED-64C3-C836-0095889F6A53}"/>
              </a:ext>
            </a:extLst>
          </p:cNvPr>
          <p:cNvSpPr txBox="1"/>
          <p:nvPr/>
        </p:nvSpPr>
        <p:spPr>
          <a:xfrm>
            <a:off x="8945098" y="4418046"/>
            <a:ext cx="303288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graphs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9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Agility"/>
          <p:cNvSpPr txBox="1"/>
          <p:nvPr/>
        </p:nvSpPr>
        <p:spPr>
          <a:xfrm>
            <a:off x="6326356" y="3218309"/>
            <a:ext cx="460062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Agility</a:t>
            </a:r>
          </a:p>
        </p:txBody>
      </p:sp>
      <p:sp>
        <p:nvSpPr>
          <p:cNvPr id="999" name="Anti-fragility"/>
          <p:cNvSpPr txBox="1"/>
          <p:nvPr/>
        </p:nvSpPr>
        <p:spPr>
          <a:xfrm>
            <a:off x="5751223" y="3566912"/>
            <a:ext cx="85279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Anti-fragility</a:t>
            </a:r>
          </a:p>
        </p:txBody>
      </p:sp>
      <p:sp>
        <p:nvSpPr>
          <p:cNvPr id="1000" name="Robustness"/>
          <p:cNvSpPr txBox="1"/>
          <p:nvPr/>
        </p:nvSpPr>
        <p:spPr>
          <a:xfrm>
            <a:off x="5377196" y="3713333"/>
            <a:ext cx="86081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</a:p>
        </p:txBody>
      </p:sp>
      <p:sp>
        <p:nvSpPr>
          <p:cNvPr id="1001" name="Efficiency"/>
          <p:cNvSpPr txBox="1"/>
          <p:nvPr/>
        </p:nvSpPr>
        <p:spPr>
          <a:xfrm>
            <a:off x="6238009" y="3416908"/>
            <a:ext cx="705771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002" name="Compliance"/>
          <p:cNvSpPr txBox="1"/>
          <p:nvPr/>
        </p:nvSpPr>
        <p:spPr>
          <a:xfrm>
            <a:off x="5382023" y="2904958"/>
            <a:ext cx="859210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</p:txBody>
      </p:sp>
      <p:sp>
        <p:nvSpPr>
          <p:cNvPr id="37" name="Agile enterprise">
            <a:extLst>
              <a:ext uri="{FF2B5EF4-FFF2-40B4-BE49-F238E27FC236}">
                <a16:creationId xmlns:a16="http://schemas.microsoft.com/office/drawing/2014/main" id="{79262C3B-7DEB-B74F-9600-A9E5FD63C017}"/>
              </a:ext>
            </a:extLst>
          </p:cNvPr>
          <p:cNvSpPr txBox="1"/>
          <p:nvPr/>
        </p:nvSpPr>
        <p:spPr>
          <a:xfrm>
            <a:off x="5249757" y="4117415"/>
            <a:ext cx="1115690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 enterprise</a:t>
            </a:r>
          </a:p>
        </p:txBody>
      </p:sp>
      <p:sp>
        <p:nvSpPr>
          <p:cNvPr id="38" name="Real-time enterprise">
            <a:extLst>
              <a:ext uri="{FF2B5EF4-FFF2-40B4-BE49-F238E27FC236}">
                <a16:creationId xmlns:a16="http://schemas.microsoft.com/office/drawing/2014/main" id="{3053DAFA-52FE-6547-9B08-B25B1D0AC6BB}"/>
              </a:ext>
            </a:extLst>
          </p:cNvPr>
          <p:cNvSpPr txBox="1"/>
          <p:nvPr/>
        </p:nvSpPr>
        <p:spPr>
          <a:xfrm>
            <a:off x="5091861" y="3849492"/>
            <a:ext cx="1431482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enterprise</a:t>
            </a:r>
          </a:p>
        </p:txBody>
      </p:sp>
      <p:sp>
        <p:nvSpPr>
          <p:cNvPr id="39" name="Design-time = run-time">
            <a:extLst>
              <a:ext uri="{FF2B5EF4-FFF2-40B4-BE49-F238E27FC236}">
                <a16:creationId xmlns:a16="http://schemas.microsoft.com/office/drawing/2014/main" id="{30DCAF9D-0F71-7C4D-BDFC-8AC5A732C651}"/>
              </a:ext>
            </a:extLst>
          </p:cNvPr>
          <p:cNvSpPr txBox="1"/>
          <p:nvPr/>
        </p:nvSpPr>
        <p:spPr>
          <a:xfrm>
            <a:off x="5098362" y="3671485"/>
            <a:ext cx="4181580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Design-time = run-time</a:t>
            </a:r>
          </a:p>
        </p:txBody>
      </p:sp>
      <p:sp>
        <p:nvSpPr>
          <p:cNvPr id="40" name="DevOps">
            <a:extLst>
              <a:ext uri="{FF2B5EF4-FFF2-40B4-BE49-F238E27FC236}">
                <a16:creationId xmlns:a16="http://schemas.microsoft.com/office/drawing/2014/main" id="{DCC40DC7-8A6C-F84E-9AFD-F081B5CAB682}"/>
              </a:ext>
            </a:extLst>
          </p:cNvPr>
          <p:cNvSpPr txBox="1"/>
          <p:nvPr/>
        </p:nvSpPr>
        <p:spPr>
          <a:xfrm>
            <a:off x="5949578" y="3703071"/>
            <a:ext cx="605935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DevOps</a:t>
            </a:r>
          </a:p>
        </p:txBody>
      </p:sp>
      <p:sp>
        <p:nvSpPr>
          <p:cNvPr id="41" name="Continuous engineering">
            <a:extLst>
              <a:ext uri="{FF2B5EF4-FFF2-40B4-BE49-F238E27FC236}">
                <a16:creationId xmlns:a16="http://schemas.microsoft.com/office/drawing/2014/main" id="{6A4D87A0-1294-C543-B8EB-A987A872E5AE}"/>
              </a:ext>
            </a:extLst>
          </p:cNvPr>
          <p:cNvSpPr txBox="1"/>
          <p:nvPr/>
        </p:nvSpPr>
        <p:spPr>
          <a:xfrm>
            <a:off x="5276657" y="3615469"/>
            <a:ext cx="166712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rPr sz="1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engineering</a:t>
            </a:r>
          </a:p>
        </p:txBody>
      </p:sp>
      <p:sp>
        <p:nvSpPr>
          <p:cNvPr id="14" name="AI">
            <a:extLst>
              <a:ext uri="{FF2B5EF4-FFF2-40B4-BE49-F238E27FC236}">
                <a16:creationId xmlns:a16="http://schemas.microsoft.com/office/drawing/2014/main" id="{5CE2EFD6-3B26-A34F-81B8-0526C79841E7}"/>
              </a:ext>
            </a:extLst>
          </p:cNvPr>
          <p:cNvSpPr txBox="1"/>
          <p:nvPr/>
        </p:nvSpPr>
        <p:spPr>
          <a:xfrm>
            <a:off x="6249229" y="3144736"/>
            <a:ext cx="274114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12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12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igital twins">
            <a:extLst>
              <a:ext uri="{FF2B5EF4-FFF2-40B4-BE49-F238E27FC236}">
                <a16:creationId xmlns:a16="http://schemas.microsoft.com/office/drawing/2014/main" id="{3EB8BAE5-4961-134A-9271-3F4EA0732189}"/>
              </a:ext>
            </a:extLst>
          </p:cNvPr>
          <p:cNvSpPr txBox="1"/>
          <p:nvPr/>
        </p:nvSpPr>
        <p:spPr>
          <a:xfrm>
            <a:off x="5552150" y="3412214"/>
            <a:ext cx="86882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twins</a:t>
            </a:r>
          </a:p>
        </p:txBody>
      </p:sp>
      <p:sp>
        <p:nvSpPr>
          <p:cNvPr id="16" name="Low code">
            <a:extLst>
              <a:ext uri="{FF2B5EF4-FFF2-40B4-BE49-F238E27FC236}">
                <a16:creationId xmlns:a16="http://schemas.microsoft.com/office/drawing/2014/main" id="{0516421B-92CF-9E48-9885-9FEEA99B9FF2}"/>
              </a:ext>
            </a:extLst>
          </p:cNvPr>
          <p:cNvSpPr txBox="1"/>
          <p:nvPr/>
        </p:nvSpPr>
        <p:spPr>
          <a:xfrm>
            <a:off x="5226279" y="3706401"/>
            <a:ext cx="1644681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code</a:t>
            </a:r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High models</a:t>
            </a:r>
            <a:endParaRPr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cess mining">
            <a:extLst>
              <a:ext uri="{FF2B5EF4-FFF2-40B4-BE49-F238E27FC236}">
                <a16:creationId xmlns:a16="http://schemas.microsoft.com/office/drawing/2014/main" id="{16AE2537-A510-9C42-89D9-251377196887}"/>
              </a:ext>
            </a:extLst>
          </p:cNvPr>
          <p:cNvSpPr txBox="1"/>
          <p:nvPr/>
        </p:nvSpPr>
        <p:spPr>
          <a:xfrm>
            <a:off x="5548495" y="3880940"/>
            <a:ext cx="1191480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 Management</a:t>
            </a:r>
            <a:endParaRPr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ata analytics">
            <a:extLst>
              <a:ext uri="{FF2B5EF4-FFF2-40B4-BE49-F238E27FC236}">
                <a16:creationId xmlns:a16="http://schemas.microsoft.com/office/drawing/2014/main" id="{A0E3AFF0-62DC-8E49-B03B-DDB75D126FFC}"/>
              </a:ext>
            </a:extLst>
          </p:cNvPr>
          <p:cNvSpPr txBox="1"/>
          <p:nvPr/>
        </p:nvSpPr>
        <p:spPr>
          <a:xfrm>
            <a:off x="5671446" y="3633769"/>
            <a:ext cx="1389804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</a:t>
            </a:r>
            <a:r>
              <a:rPr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analytics</a:t>
            </a:r>
          </a:p>
        </p:txBody>
      </p:sp>
      <p:sp>
        <p:nvSpPr>
          <p:cNvPr id="19" name="Process mining">
            <a:extLst>
              <a:ext uri="{FF2B5EF4-FFF2-40B4-BE49-F238E27FC236}">
                <a16:creationId xmlns:a16="http://schemas.microsoft.com/office/drawing/2014/main" id="{F569D91A-AF6C-634C-8C62-6E3F0E16B3FE}"/>
              </a:ext>
            </a:extLst>
          </p:cNvPr>
          <p:cNvSpPr txBox="1"/>
          <p:nvPr/>
        </p:nvSpPr>
        <p:spPr>
          <a:xfrm>
            <a:off x="5349143" y="3365117"/>
            <a:ext cx="1777731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Model-driven engineering</a:t>
            </a:r>
            <a:endParaRPr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cess mining">
            <a:extLst>
              <a:ext uri="{FF2B5EF4-FFF2-40B4-BE49-F238E27FC236}">
                <a16:creationId xmlns:a16="http://schemas.microsoft.com/office/drawing/2014/main" id="{008F8C2E-2084-154A-8267-8DF81CEFC7A7}"/>
              </a:ext>
            </a:extLst>
          </p:cNvPr>
          <p:cNvSpPr txBox="1"/>
          <p:nvPr/>
        </p:nvSpPr>
        <p:spPr>
          <a:xfrm>
            <a:off x="5825662" y="3271581"/>
            <a:ext cx="1185774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Management</a:t>
            </a:r>
            <a:endParaRPr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I">
            <a:extLst>
              <a:ext uri="{FF2B5EF4-FFF2-40B4-BE49-F238E27FC236}">
                <a16:creationId xmlns:a16="http://schemas.microsoft.com/office/drawing/2014/main" id="{CA9BC445-1E01-2748-AF07-2FA4FEE83CB5}"/>
              </a:ext>
            </a:extLst>
          </p:cNvPr>
          <p:cNvSpPr txBox="1"/>
          <p:nvPr/>
        </p:nvSpPr>
        <p:spPr>
          <a:xfrm>
            <a:off x="5639865" y="3963436"/>
            <a:ext cx="1793761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engineering</a:t>
            </a:r>
            <a:endParaRPr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igital twins">
            <a:extLst>
              <a:ext uri="{FF2B5EF4-FFF2-40B4-BE49-F238E27FC236}">
                <a16:creationId xmlns:a16="http://schemas.microsoft.com/office/drawing/2014/main" id="{F7D87D7A-C389-7448-B398-39A9C69DE89D}"/>
              </a:ext>
            </a:extLst>
          </p:cNvPr>
          <p:cNvSpPr txBox="1"/>
          <p:nvPr/>
        </p:nvSpPr>
        <p:spPr>
          <a:xfrm>
            <a:off x="5685426" y="3936835"/>
            <a:ext cx="1243930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mining</a:t>
            </a:r>
            <a:endParaRPr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rocess mining">
            <a:extLst>
              <a:ext uri="{FF2B5EF4-FFF2-40B4-BE49-F238E27FC236}">
                <a16:creationId xmlns:a16="http://schemas.microsoft.com/office/drawing/2014/main" id="{82F7E978-813A-5B40-B4BF-358D8345A723}"/>
              </a:ext>
            </a:extLst>
          </p:cNvPr>
          <p:cNvSpPr txBox="1"/>
          <p:nvPr/>
        </p:nvSpPr>
        <p:spPr>
          <a:xfrm>
            <a:off x="5587815" y="3225146"/>
            <a:ext cx="96500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assistance</a:t>
            </a:r>
            <a:endParaRPr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ata analytics">
            <a:extLst>
              <a:ext uri="{FF2B5EF4-FFF2-40B4-BE49-F238E27FC236}">
                <a16:creationId xmlns:a16="http://schemas.microsoft.com/office/drawing/2014/main" id="{5472E179-5CB3-DB46-BD5C-F6FF01D26A3F}"/>
              </a:ext>
            </a:extLst>
          </p:cNvPr>
          <p:cNvSpPr txBox="1"/>
          <p:nvPr/>
        </p:nvSpPr>
        <p:spPr>
          <a:xfrm>
            <a:off x="5824079" y="4133208"/>
            <a:ext cx="161903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&amp; animation</a:t>
            </a:r>
            <a:endParaRPr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I">
            <a:extLst>
              <a:ext uri="{FF2B5EF4-FFF2-40B4-BE49-F238E27FC236}">
                <a16:creationId xmlns:a16="http://schemas.microsoft.com/office/drawing/2014/main" id="{946CB932-6179-834E-88AF-3E289F78D76E}"/>
              </a:ext>
            </a:extLst>
          </p:cNvPr>
          <p:cNvSpPr txBox="1"/>
          <p:nvPr/>
        </p:nvSpPr>
        <p:spPr>
          <a:xfrm>
            <a:off x="5346039" y="3715531"/>
            <a:ext cx="1628651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&amp; rule engines</a:t>
            </a:r>
            <a:endParaRPr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igital twins">
            <a:extLst>
              <a:ext uri="{FF2B5EF4-FFF2-40B4-BE49-F238E27FC236}">
                <a16:creationId xmlns:a16="http://schemas.microsoft.com/office/drawing/2014/main" id="{D2C70218-3AFA-F347-B32E-F6E358263818}"/>
              </a:ext>
            </a:extLst>
          </p:cNvPr>
          <p:cNvSpPr txBox="1"/>
          <p:nvPr/>
        </p:nvSpPr>
        <p:spPr>
          <a:xfrm>
            <a:off x="5778850" y="4049935"/>
            <a:ext cx="1006686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5900"/>
              </a:spcBef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A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UIs</a:t>
            </a:r>
            <a:endParaRPr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700" y="1030177"/>
            <a:ext cx="3425286" cy="339560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Future direction">
            <a:extLst>
              <a:ext uri="{FF2B5EF4-FFF2-40B4-BE49-F238E27FC236}">
                <a16:creationId xmlns:a16="http://schemas.microsoft.com/office/drawing/2014/main" id="{745A7326-C9F3-AB44-8C10-3477599D1C03}"/>
              </a:ext>
            </a:extLst>
          </p:cNvPr>
          <p:cNvSpPr txBox="1">
            <a:spLocks/>
          </p:cNvSpPr>
          <p:nvPr/>
        </p:nvSpPr>
        <p:spPr>
          <a:xfrm>
            <a:off x="1372129" y="4766104"/>
            <a:ext cx="10464271" cy="1858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AU" sz="5800" dirty="0"/>
              <a:t>Digital enterprise modelling backbone</a:t>
            </a:r>
          </a:p>
          <a:p>
            <a:pPr algn="ctr"/>
            <a:endParaRPr lang="en-AU" sz="4800" i="1" dirty="0"/>
          </a:p>
          <a:p>
            <a:pPr algn="ctr"/>
            <a:r>
              <a:rPr lang="en-AU" sz="4000" i="1" dirty="0"/>
              <a:t>Enabling design dialogues in digital enterprises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0C2AA7-1388-7906-5646-B3EB09439794}"/>
              </a:ext>
            </a:extLst>
          </p:cNvPr>
          <p:cNvSpPr txBox="1"/>
          <p:nvPr/>
        </p:nvSpPr>
        <p:spPr>
          <a:xfrm rot="20958357">
            <a:off x="-96957" y="2895143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L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RoME ViA RIME</a:t>
            </a:r>
          </a:p>
        </p:txBody>
      </p:sp>
    </p:spTree>
    <p:extLst>
      <p:ext uri="{BB962C8B-B14F-4D97-AF65-F5344CB8AC3E}">
        <p14:creationId xmlns:p14="http://schemas.microsoft.com/office/powerpoint/2010/main" val="353842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3D604-2CF9-8E49-93EA-A901AFEC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Enterprises &amp; models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RoME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ViA</a:t>
            </a:r>
            <a:r>
              <a:rPr lang="en-GB" dirty="0">
                <a:solidFill>
                  <a:schemeClr val="tx1"/>
                </a:solidFill>
              </a:rPr>
              <a:t> RIME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Role of models in enterprises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Challenges &amp; opportunities in the digital 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2C737-7630-A442-915A-9D671E484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52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5164894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UWIen logo">
            <a:extLst>
              <a:ext uri="{FF2B5EF4-FFF2-40B4-BE49-F238E27FC236}">
                <a16:creationId xmlns:a16="http://schemas.microsoft.com/office/drawing/2014/main" id="{65F777B2-0C3E-35CF-284E-0361AF6B6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75" y="1799550"/>
            <a:ext cx="2854750" cy="15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" name="Arrow"/>
          <p:cNvSpPr/>
          <p:nvPr/>
        </p:nvSpPr>
        <p:spPr>
          <a:xfrm>
            <a:off x="3632948" y="3117480"/>
            <a:ext cx="552293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B0F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A4FDB1BC-FEEB-B0CF-0757-8F92D5515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18" y="3434980"/>
            <a:ext cx="1254068" cy="1065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F38B5C-2C10-7ECC-0294-7DCDB9494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52" y="2304680"/>
            <a:ext cx="19812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1AC04-A8AD-23ED-D766-35326B25F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433" y="1758580"/>
            <a:ext cx="3581400" cy="1358900"/>
          </a:xfrm>
          <a:prstGeom prst="rect">
            <a:avLst/>
          </a:prstGeom>
        </p:spPr>
      </p:pic>
      <p:pic>
        <p:nvPicPr>
          <p:cNvPr id="1028" name="Picture 4" descr="BIG TU Wien">
            <a:extLst>
              <a:ext uri="{FF2B5EF4-FFF2-40B4-BE49-F238E27FC236}">
                <a16:creationId xmlns:a16="http://schemas.microsoft.com/office/drawing/2014/main" id="{C210DE23-3CBC-8C46-472E-75128C79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959" y="3470605"/>
            <a:ext cx="1629723" cy="15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91D372-298F-3C81-D56A-857A48DDD602}"/>
              </a:ext>
            </a:extLst>
          </p:cNvPr>
          <p:cNvSpPr txBox="1"/>
          <p:nvPr/>
        </p:nvSpPr>
        <p:spPr>
          <a:xfrm>
            <a:off x="5552113" y="3630591"/>
            <a:ext cx="1444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B0F0"/>
                </a:solidFill>
              </a:rPr>
              <a:t>1.1.2023</a:t>
            </a:r>
            <a:endParaRPr lang="en-LU" sz="2400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A07A8-12B1-BF76-7DAB-601C8458EC8F}"/>
              </a:ext>
            </a:extLst>
          </p:cNvPr>
          <p:cNvSpPr txBox="1"/>
          <p:nvPr/>
        </p:nvSpPr>
        <p:spPr>
          <a:xfrm>
            <a:off x="9169674" y="5242009"/>
            <a:ext cx="2601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We’re Hiring</a:t>
            </a:r>
            <a:endParaRPr lang="en-L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1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402" y="5318713"/>
            <a:ext cx="1428751" cy="142875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What is an enterprise?"/>
          <p:cNvSpPr txBox="1">
            <a:spLocks noGrp="1"/>
          </p:cNvSpPr>
          <p:nvPr>
            <p:ph type="title" idx="4294967295"/>
          </p:nvPr>
        </p:nvSpPr>
        <p:spPr>
          <a:xfrm>
            <a:off x="3219375" y="13461"/>
            <a:ext cx="5971916" cy="1177052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What is an enterprise?</a:t>
            </a:r>
          </a:p>
        </p:txBody>
      </p:sp>
      <p:sp>
        <p:nvSpPr>
          <p:cNvPr id="237" name="Rectangle 12"/>
          <p:cNvSpPr txBox="1"/>
          <p:nvPr/>
        </p:nvSpPr>
        <p:spPr>
          <a:xfrm rot="20737134">
            <a:off x="400856" y="865614"/>
            <a:ext cx="1787978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>
            <a:lvl1pPr algn="l" defTabSz="914400">
              <a:defRPr sz="5100" b="0">
                <a:solidFill>
                  <a:srgbClr val="E5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0" dirty="0"/>
              <a:t>Companies</a:t>
            </a:r>
          </a:p>
        </p:txBody>
      </p:sp>
      <p:sp>
        <p:nvSpPr>
          <p:cNvPr id="238" name="Rectangle 13"/>
          <p:cNvSpPr txBox="1"/>
          <p:nvPr/>
        </p:nvSpPr>
        <p:spPr>
          <a:xfrm rot="21233798">
            <a:off x="7598864" y="2179490"/>
            <a:ext cx="1694006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>
            <a:lvl1pPr algn="l" defTabSz="914400">
              <a:defRPr sz="5100" b="0">
                <a:solidFill>
                  <a:srgbClr val="E5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0"/>
              <a:t>Agencies</a:t>
            </a:r>
          </a:p>
        </p:txBody>
      </p:sp>
      <p:sp>
        <p:nvSpPr>
          <p:cNvPr id="239" name="Rectangle 14"/>
          <p:cNvSpPr txBox="1"/>
          <p:nvPr/>
        </p:nvSpPr>
        <p:spPr>
          <a:xfrm rot="20737134">
            <a:off x="8857400" y="3228309"/>
            <a:ext cx="1415500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>
            <a:lvl1pPr algn="l" defTabSz="914400">
              <a:defRPr sz="5100" b="0">
                <a:solidFill>
                  <a:srgbClr val="E5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0"/>
              <a:t>Factories</a:t>
            </a:r>
          </a:p>
        </p:txBody>
      </p:sp>
      <p:sp>
        <p:nvSpPr>
          <p:cNvPr id="240" name="Rectangle 15"/>
          <p:cNvSpPr txBox="1"/>
          <p:nvPr/>
        </p:nvSpPr>
        <p:spPr>
          <a:xfrm rot="763127">
            <a:off x="238646" y="3841492"/>
            <a:ext cx="3306630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l" defTabSz="914400">
              <a:defRPr sz="5100" b="0">
                <a:solidFill>
                  <a:srgbClr val="E5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0" dirty="0"/>
              <a:t>Logistics</a:t>
            </a:r>
            <a:r>
              <a:rPr lang="en-AU" sz="2550" dirty="0"/>
              <a:t> networks</a:t>
            </a:r>
            <a:endParaRPr sz="2550" dirty="0"/>
          </a:p>
        </p:txBody>
      </p:sp>
      <p:sp>
        <p:nvSpPr>
          <p:cNvPr id="241" name="Rectangle 16"/>
          <p:cNvSpPr txBox="1"/>
          <p:nvPr/>
        </p:nvSpPr>
        <p:spPr>
          <a:xfrm rot="339062">
            <a:off x="7739715" y="6159011"/>
            <a:ext cx="1997221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>
            <a:lvl1pPr algn="l" defTabSz="914400">
              <a:defRPr sz="5100" b="0">
                <a:solidFill>
                  <a:srgbClr val="E5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0" dirty="0"/>
              <a:t>Hospitals</a:t>
            </a:r>
          </a:p>
        </p:txBody>
      </p:sp>
      <p:sp>
        <p:nvSpPr>
          <p:cNvPr id="242" name="Rectangle 21"/>
          <p:cNvSpPr txBox="1"/>
          <p:nvPr/>
        </p:nvSpPr>
        <p:spPr>
          <a:xfrm rot="1137660">
            <a:off x="4029199" y="2097797"/>
            <a:ext cx="1721137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>
            <a:lvl1pPr algn="l" defTabSz="914400">
              <a:defRPr sz="5100" b="0">
                <a:solidFill>
                  <a:srgbClr val="E5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0"/>
              <a:t>Universities</a:t>
            </a:r>
          </a:p>
        </p:txBody>
      </p:sp>
      <p:sp>
        <p:nvSpPr>
          <p:cNvPr id="243" name="Rectangle 22"/>
          <p:cNvSpPr txBox="1"/>
          <p:nvPr/>
        </p:nvSpPr>
        <p:spPr>
          <a:xfrm rot="21340254">
            <a:off x="4433239" y="5076339"/>
            <a:ext cx="2630350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>
            <a:lvl1pPr algn="r" defTabSz="914400">
              <a:defRPr sz="5100" b="0">
                <a:solidFill>
                  <a:srgbClr val="E5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0" dirty="0"/>
              <a:t>Mobility</a:t>
            </a:r>
            <a:r>
              <a:rPr lang="en-AU" sz="2550" dirty="0"/>
              <a:t> networks</a:t>
            </a:r>
            <a:endParaRPr sz="2550" dirty="0"/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06" y="1993086"/>
            <a:ext cx="18415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07" y="1596249"/>
            <a:ext cx="3175001" cy="48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868" y="1424162"/>
            <a:ext cx="658198" cy="65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508" y="1639390"/>
            <a:ext cx="927003" cy="79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323" y="1279274"/>
            <a:ext cx="2057401" cy="98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7310" y="1621182"/>
            <a:ext cx="1907118" cy="743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8447" y="2810793"/>
            <a:ext cx="1330980" cy="996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291" y="3925029"/>
            <a:ext cx="2038351" cy="996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1503" y="5392897"/>
            <a:ext cx="1479065" cy="98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5999" y="5220441"/>
            <a:ext cx="1272848" cy="84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13866" y="5610898"/>
            <a:ext cx="1964267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553" y="5465090"/>
            <a:ext cx="2177143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242" y="4132724"/>
            <a:ext cx="1764719" cy="117647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extBox 25"/>
          <p:cNvSpPr txBox="1"/>
          <p:nvPr/>
        </p:nvSpPr>
        <p:spPr>
          <a:xfrm>
            <a:off x="3313543" y="3050339"/>
            <a:ext cx="5253068" cy="1908215"/>
          </a:xfrm>
          <a:prstGeom prst="rect">
            <a:avLst/>
          </a:prstGeom>
          <a:solidFill>
            <a:srgbClr val="2A6D8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defTabSz="457200">
              <a:defRPr sz="46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00" dirty="0"/>
              <a:t> </a:t>
            </a:r>
          </a:p>
          <a:p>
            <a:pPr defTabSz="457200">
              <a:defRPr sz="5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600" dirty="0"/>
              <a:t>   A purpose-driven system</a:t>
            </a:r>
          </a:p>
          <a:p>
            <a:pPr defTabSz="457200">
              <a:defRPr sz="5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600" dirty="0"/>
          </a:p>
          <a:p>
            <a:pPr defTabSz="457200">
              <a:defRPr sz="5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AU" sz="2600" dirty="0"/>
              <a:t>  </a:t>
            </a:r>
            <a:r>
              <a:rPr sz="2600" dirty="0"/>
              <a:t>The purpose being its enterprise</a:t>
            </a:r>
          </a:p>
          <a:p>
            <a:pPr defTabSz="457200">
              <a:defRPr sz="46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300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5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CE7E519-8F30-0B41-91E1-192878380A01}"/>
              </a:ext>
            </a:extLst>
          </p:cNvPr>
          <p:cNvSpPr txBox="1">
            <a:spLocks/>
          </p:cNvSpPr>
          <p:nvPr/>
        </p:nvSpPr>
        <p:spPr>
          <a:xfrm>
            <a:off x="3322320" y="46470"/>
            <a:ext cx="83154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model</a:t>
            </a:r>
            <a:r>
              <a:rPr lang="en-LU" dirty="0"/>
              <a:t>?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D45ED34-D606-FD44-902D-86BCE73BFC7C}"/>
              </a:ext>
            </a:extLst>
          </p:cNvPr>
          <p:cNvSpPr txBox="1">
            <a:spLocks/>
          </p:cNvSpPr>
          <p:nvPr/>
        </p:nvSpPr>
        <p:spPr>
          <a:xfrm>
            <a:off x="838200" y="43200"/>
            <a:ext cx="107996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What is a</a:t>
            </a:r>
            <a:endParaRPr lang="en-LU" dirty="0"/>
          </a:p>
        </p:txBody>
      </p:sp>
      <p:pic>
        <p:nvPicPr>
          <p:cNvPr id="1026" name="Picture 2" descr="Model Workers: Labor Activism Comes to Fashion Modeling | GQ">
            <a:extLst>
              <a:ext uri="{FF2B5EF4-FFF2-40B4-BE49-F238E27FC236}">
                <a16:creationId xmlns:a16="http://schemas.microsoft.com/office/drawing/2014/main" id="{5E0F2AFA-D448-A34F-BC54-D439F4B0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552" y="3124199"/>
            <a:ext cx="3310889" cy="331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vailing in Male Modeling - Howzat Photography">
            <a:extLst>
              <a:ext uri="{FF2B5EF4-FFF2-40B4-BE49-F238E27FC236}">
                <a16:creationId xmlns:a16="http://schemas.microsoft.com/office/drawing/2014/main" id="{3C8DC314-2DB9-9E4F-B06A-F79E89F3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7" y="4275813"/>
            <a:ext cx="3310889" cy="21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dels Male And Female - HD Modello">
            <a:extLst>
              <a:ext uri="{FF2B5EF4-FFF2-40B4-BE49-F238E27FC236}">
                <a16:creationId xmlns:a16="http://schemas.microsoft.com/office/drawing/2014/main" id="{529EE09E-CB1F-6340-9F07-7848AAAD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29" y="4288788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8A65A-F35B-2149-9047-797126498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7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8982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DBAD147-A99A-A24B-837B-CC7AEEE03A93}"/>
              </a:ext>
            </a:extLst>
          </p:cNvPr>
          <p:cNvSpPr txBox="1">
            <a:spLocks/>
          </p:cNvSpPr>
          <p:nvPr/>
        </p:nvSpPr>
        <p:spPr>
          <a:xfrm>
            <a:off x="5318760" y="43200"/>
            <a:ext cx="83154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model</a:t>
            </a:r>
            <a:r>
              <a:rPr lang="en-LU" dirty="0"/>
              <a:t>?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D45ED34-D606-FD44-902D-86BCE73BFC7C}"/>
              </a:ext>
            </a:extLst>
          </p:cNvPr>
          <p:cNvSpPr txBox="1">
            <a:spLocks/>
          </p:cNvSpPr>
          <p:nvPr/>
        </p:nvSpPr>
        <p:spPr>
          <a:xfrm>
            <a:off x="838200" y="43200"/>
            <a:ext cx="107996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What is a</a:t>
            </a:r>
            <a:endParaRPr lang="en-L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B8A37-EB3E-1E4D-A1DA-0B56685A423E}"/>
              </a:ext>
            </a:extLst>
          </p:cNvPr>
          <p:cNvSpPr txBox="1"/>
          <p:nvPr/>
        </p:nvSpPr>
        <p:spPr>
          <a:xfrm>
            <a:off x="906780" y="1825675"/>
            <a:ext cx="9334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3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Naturally, they [ engineers ] are looking for forms and practices of design they are familiar with</a:t>
            </a:r>
            <a:r>
              <a:rPr lang="en-GB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C48900-EAE8-694D-9BAF-AFE8018B0AB0}"/>
              </a:ext>
            </a:extLst>
          </p:cNvPr>
          <p:cNvSpPr txBox="1"/>
          <p:nvPr/>
        </p:nvSpPr>
        <p:spPr>
          <a:xfrm>
            <a:off x="922020" y="4994255"/>
            <a:ext cx="9989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sz="2400" dirty="0">
                <a:latin typeface="Arial" panose="020B0604020202020204" pitchFamily="34" charset="0"/>
                <a:cs typeface="Arial" panose="020B0604020202020204" pitchFamily="34" charset="0"/>
              </a:rPr>
              <a:t>S. Junginger. Organizational Design Legacies &amp; Service Design. Design Journal, 2015. Special Issue: Emerging Issues in Service Design.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BFE0CA-12DD-324E-9A1B-F7985FBC57D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/>
              <a:t>What is a domain model</a:t>
            </a:r>
            <a:r>
              <a:rPr lang="en-LU" dirty="0"/>
              <a:t>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B30028-0EF0-4A46-BAAF-CAEBF3981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LU" smtClean="0"/>
              <a:t>8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71269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8ECCC-4540-8442-9D43-C85D65E3D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036" y="3167742"/>
            <a:ext cx="5936760" cy="32825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243379-7467-1B43-AD03-2846585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 domain model?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A1BB3-B832-5F40-B73F-BC9944E2F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ED94BC-D6A3-764D-85B9-058BAA922401}" type="slidenum">
              <a:rPr lang="en-AU" smtClean="0"/>
              <a:pPr/>
              <a:t>9</a:t>
            </a:fld>
            <a:endParaRPr lang="en-AU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36909A-39AC-2D44-B90E-B1D78F04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0615"/>
            <a:ext cx="6134100" cy="24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70654"/>
      </p:ext>
    </p:extLst>
  </p:cSld>
  <p:clrMapOvr>
    <a:masterClrMapping/>
  </p:clrMapOvr>
</p:sld>
</file>

<file path=ppt/theme/theme1.xml><?xml version="1.0" encoding="utf-8"?>
<a:theme xmlns:a="http://schemas.openxmlformats.org/drawingml/2006/main" name="20201018 EEWC ">
  <a:themeElements>
    <a:clrScheme name="LIST and SA">
      <a:dk1>
        <a:srgbClr val="000000"/>
      </a:dk1>
      <a:lt1>
        <a:srgbClr val="FFFFFF"/>
      </a:lt1>
      <a:dk2>
        <a:srgbClr val="717272"/>
      </a:dk2>
      <a:lt2>
        <a:srgbClr val="A4A5A4"/>
      </a:lt2>
      <a:accent1>
        <a:srgbClr val="212579"/>
      </a:accent1>
      <a:accent2>
        <a:srgbClr val="C5365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12579"/>
      </a:accent1>
      <a:accent2>
        <a:srgbClr val="C5365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20201018 EEWC </Template>
  <TotalTime>13856</TotalTime>
  <Words>1501</Words>
  <Application>Microsoft Macintosh PowerPoint</Application>
  <PresentationFormat>Widescreen</PresentationFormat>
  <Paragraphs>490</Paragraphs>
  <Slides>53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Helvetica Neue</vt:lpstr>
      <vt:lpstr>Menlo</vt:lpstr>
      <vt:lpstr>20201018 EEWC </vt:lpstr>
      <vt:lpstr>Enterprises as model-driven systems   nterprise Modelling 2.0 </vt:lpstr>
      <vt:lpstr>Enterprises as model-driven systems  Enterprise Modelling 2.0 </vt:lpstr>
      <vt:lpstr>My research interests</vt:lpstr>
      <vt:lpstr>PowerPoint Presentation</vt:lpstr>
      <vt:lpstr>PowerPoint Presentation</vt:lpstr>
      <vt:lpstr>What is an enterprise?</vt:lpstr>
      <vt:lpstr>PowerPoint Presentation</vt:lpstr>
      <vt:lpstr>What is a domain model?</vt:lpstr>
      <vt:lpstr>What is a domain model?</vt:lpstr>
      <vt:lpstr>What is a domain model?</vt:lpstr>
      <vt:lpstr>What is a domain model?</vt:lpstr>
      <vt:lpstr>What is a domain model?</vt:lpstr>
      <vt:lpstr>What is a domain model?</vt:lpstr>
      <vt:lpstr>What is a domain model?</vt:lpstr>
      <vt:lpstr>What is a domain model?</vt:lpstr>
      <vt:lpstr>Conceptual versus utilisation-design</vt:lpstr>
      <vt:lpstr>Conceptual versus utilisation-design</vt:lpstr>
      <vt:lpstr>Conceptual versus utilisation-design</vt:lpstr>
      <vt:lpstr>PowerPoint Presentation</vt:lpstr>
      <vt:lpstr>RoME: Return on Modelling Effort</vt:lpstr>
      <vt:lpstr>Value bearers for modelling</vt:lpstr>
      <vt:lpstr>ViA: Value in Action</vt:lpstr>
      <vt:lpstr>RIME: RetentIon of Modelling Effort</vt:lpstr>
      <vt:lpstr>PowerPoint Presentation</vt:lpstr>
      <vt:lpstr>Enterprise models</vt:lpstr>
      <vt:lpstr>Role of enterprise models</vt:lpstr>
      <vt:lpstr>Role of enterprise models</vt:lpstr>
      <vt:lpstr>Role of enterprise models</vt:lpstr>
      <vt:lpstr>Role of enterprise models</vt:lpstr>
      <vt:lpstr>Role of enterprise models</vt:lpstr>
      <vt:lpstr>Role of enterprise models</vt:lpstr>
      <vt:lpstr>Role of enterprise models</vt:lpstr>
      <vt:lpstr>Role of enterprise models</vt:lpstr>
      <vt:lpstr>Enterprise design dialogues</vt:lpstr>
      <vt:lpstr>Enterprise design dialogues</vt:lpstr>
      <vt:lpstr>Enterprise design dialogues</vt:lpstr>
      <vt:lpstr>Enterprise design dialogues</vt:lpstr>
      <vt:lpstr>Enterprise design dialogues</vt:lpstr>
      <vt:lpstr>Enterprise design dialogues</vt:lpstr>
      <vt:lpstr>Enterprise design dialogues</vt:lpstr>
      <vt:lpstr>Enterprise design dialogues</vt:lpstr>
      <vt:lpstr>Enterprise models</vt:lpstr>
      <vt:lpstr>The role of enterprise modelling</vt:lpstr>
      <vt:lpstr>PowerPoint Presentation</vt:lpstr>
      <vt:lpstr>An increasing role for IT</vt:lpstr>
      <vt:lpstr>Challenges in the digital age</vt:lpstr>
      <vt:lpstr>Challenges in the digital age</vt:lpstr>
      <vt:lpstr>Increasing role for enterprise modelling</vt:lpstr>
      <vt:lpstr>Opportunities for enterprise modelling</vt:lpstr>
      <vt:lpstr>Towards an integrated concept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Model-driven Data Ecosystems</dc:title>
  <cp:lastModifiedBy>Microsoft Office User</cp:lastModifiedBy>
  <cp:revision>124</cp:revision>
  <dcterms:modified xsi:type="dcterms:W3CDTF">2022-07-13T19:26:37Z</dcterms:modified>
</cp:coreProperties>
</file>