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88" r:id="rId3"/>
    <p:sldId id="257" r:id="rId4"/>
    <p:sldId id="258" r:id="rId5"/>
    <p:sldId id="259" r:id="rId6"/>
    <p:sldId id="260" r:id="rId7"/>
    <p:sldId id="261" r:id="rId8"/>
    <p:sldId id="263" r:id="rId9"/>
    <p:sldId id="269" r:id="rId10"/>
    <p:sldId id="292" r:id="rId11"/>
    <p:sldId id="267" r:id="rId12"/>
    <p:sldId id="268" r:id="rId13"/>
    <p:sldId id="270" r:id="rId14"/>
    <p:sldId id="266" r:id="rId15"/>
    <p:sldId id="272" r:id="rId16"/>
    <p:sldId id="273" r:id="rId17"/>
    <p:sldId id="275" r:id="rId18"/>
    <p:sldId id="276" r:id="rId19"/>
    <p:sldId id="279" r:id="rId20"/>
    <p:sldId id="280" r:id="rId21"/>
    <p:sldId id="285" r:id="rId22"/>
    <p:sldId id="293" r:id="rId23"/>
    <p:sldId id="277" r:id="rId24"/>
    <p:sldId id="271"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A839"/>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2" autoAdjust="0"/>
  </p:normalViewPr>
  <p:slideViewPr>
    <p:cSldViewPr>
      <p:cViewPr varScale="1">
        <p:scale>
          <a:sx n="57" d="100"/>
          <a:sy n="57" d="100"/>
        </p:scale>
        <p:origin x="994" y="29"/>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628"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F2143-F408-4E30-9E8B-7310373017E8}" type="datetimeFigureOut">
              <a:rPr lang="en-US" smtClean="0"/>
              <a:t>2/22/2020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EDAFB-7289-47D1-8A46-0E729D18F897}" type="slidenum">
              <a:rPr lang="en-US" smtClean="0"/>
              <a:t>‹#›</a:t>
            </a:fld>
            <a:endParaRPr lang="en-US"/>
          </a:p>
        </p:txBody>
      </p:sp>
    </p:spTree>
    <p:extLst>
      <p:ext uri="{BB962C8B-B14F-4D97-AF65-F5344CB8AC3E}">
        <p14:creationId xmlns:p14="http://schemas.microsoft.com/office/powerpoint/2010/main" val="72596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FEDAFB-7289-47D1-8A46-0E729D18F897}" type="slidenum">
              <a:rPr lang="en-US" smtClean="0"/>
              <a:t>1</a:t>
            </a:fld>
            <a:endParaRPr lang="en-US"/>
          </a:p>
        </p:txBody>
      </p:sp>
    </p:spTree>
    <p:extLst>
      <p:ext uri="{BB962C8B-B14F-4D97-AF65-F5344CB8AC3E}">
        <p14:creationId xmlns:p14="http://schemas.microsoft.com/office/powerpoint/2010/main" val="3224605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10</a:t>
            </a:fld>
            <a:endParaRPr lang="en-US"/>
          </a:p>
        </p:txBody>
      </p:sp>
    </p:spTree>
    <p:extLst>
      <p:ext uri="{BB962C8B-B14F-4D97-AF65-F5344CB8AC3E}">
        <p14:creationId xmlns:p14="http://schemas.microsoft.com/office/powerpoint/2010/main" val="60473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Bipartite DEGIL!</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11</a:t>
            </a:fld>
            <a:endParaRPr lang="en-US"/>
          </a:p>
        </p:txBody>
      </p:sp>
    </p:spTree>
    <p:extLst>
      <p:ext uri="{BB962C8B-B14F-4D97-AF65-F5344CB8AC3E}">
        <p14:creationId xmlns:p14="http://schemas.microsoft.com/office/powerpoint/2010/main" val="265416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technical and ethical reasons, this requires simultaneous surgeries of all donors and patients. Thus 6 surgical teams, 6 operating rooms </a:t>
            </a:r>
            <a:r>
              <a:rPr lang="en-US" baseline="0" dirty="0" err="1" smtClean="0"/>
              <a:t>etc</a:t>
            </a:r>
            <a:r>
              <a:rPr lang="en-US" baseline="0" dirty="0" smtClean="0"/>
              <a:t> already for a 3-way exchange chain.  </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12</a:t>
            </a:fld>
            <a:endParaRPr lang="en-US"/>
          </a:p>
        </p:txBody>
      </p:sp>
    </p:spTree>
    <p:extLst>
      <p:ext uri="{BB962C8B-B14F-4D97-AF65-F5344CB8AC3E}">
        <p14:creationId xmlns:p14="http://schemas.microsoft.com/office/powerpoint/2010/main" val="427646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matched</a:t>
            </a:r>
            <a:r>
              <a:rPr lang="en-US" baseline="0" dirty="0" smtClean="0"/>
              <a:t> to 4. then 1 and 3 unstable</a:t>
            </a:r>
            <a:endParaRPr lang="tr-TR" baseline="0" dirty="0" smtClean="0"/>
          </a:p>
          <a:p>
            <a:endParaRPr lang="tr-TR" baseline="0" dirty="0" smtClean="0"/>
          </a:p>
          <a:p>
            <a:r>
              <a:rPr lang="tr-TR" baseline="0" dirty="0" smtClean="0"/>
              <a:t>ICORESte burayı uzatabilirsin.</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13</a:t>
            </a:fld>
            <a:endParaRPr lang="en-US"/>
          </a:p>
        </p:txBody>
      </p:sp>
    </p:spTree>
    <p:extLst>
      <p:ext uri="{BB962C8B-B14F-4D97-AF65-F5344CB8AC3E}">
        <p14:creationId xmlns:p14="http://schemas.microsoft.com/office/powerpoint/2010/main" val="169719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14</a:t>
            </a:fld>
            <a:endParaRPr lang="en-US"/>
          </a:p>
        </p:txBody>
      </p:sp>
    </p:spTree>
    <p:extLst>
      <p:ext uri="{BB962C8B-B14F-4D97-AF65-F5344CB8AC3E}">
        <p14:creationId xmlns:p14="http://schemas.microsoft.com/office/powerpoint/2010/main" val="51705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15</a:t>
            </a:fld>
            <a:endParaRPr lang="en-US"/>
          </a:p>
        </p:txBody>
      </p:sp>
    </p:spTree>
    <p:extLst>
      <p:ext uri="{BB962C8B-B14F-4D97-AF65-F5344CB8AC3E}">
        <p14:creationId xmlns:p14="http://schemas.microsoft.com/office/powerpoint/2010/main" val="316644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16</a:t>
            </a:fld>
            <a:endParaRPr lang="en-US"/>
          </a:p>
        </p:txBody>
      </p:sp>
    </p:spTree>
    <p:extLst>
      <p:ext uri="{BB962C8B-B14F-4D97-AF65-F5344CB8AC3E}">
        <p14:creationId xmlns:p14="http://schemas.microsoft.com/office/powerpoint/2010/main" val="386988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17</a:t>
            </a:fld>
            <a:endParaRPr lang="en-US"/>
          </a:p>
        </p:txBody>
      </p:sp>
    </p:spTree>
    <p:extLst>
      <p:ext uri="{BB962C8B-B14F-4D97-AF65-F5344CB8AC3E}">
        <p14:creationId xmlns:p14="http://schemas.microsoft.com/office/powerpoint/2010/main" val="3742431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18</a:t>
            </a:fld>
            <a:endParaRPr lang="en-US"/>
          </a:p>
        </p:txBody>
      </p:sp>
    </p:spTree>
    <p:extLst>
      <p:ext uri="{BB962C8B-B14F-4D97-AF65-F5344CB8AC3E}">
        <p14:creationId xmlns:p14="http://schemas.microsoft.com/office/powerpoint/2010/main" val="393755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Graph</a:t>
            </a:r>
            <a:r>
              <a:rPr lang="tr-TR" baseline="0" dirty="0" smtClean="0"/>
              <a:t> classes became an increasingly </a:t>
            </a:r>
            <a:r>
              <a:rPr lang="tr-TR" dirty="0"/>
              <a:t>i</a:t>
            </a:r>
            <a:r>
              <a:rPr lang="tr-TR" baseline="0" dirty="0" smtClean="0"/>
              <a:t>mportant and popular research area. Just to mention a few referecence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Recognition of </a:t>
            </a:r>
            <a:r>
              <a:rPr lang="tr-TR" sz="1200" dirty="0" smtClean="0"/>
              <a:t>Planar graphs, bip. </a:t>
            </a:r>
            <a:r>
              <a:rPr lang="tr-TR" sz="1200" dirty="0" smtClean="0">
                <a:sym typeface="Wingdings" panose="05000000000000000000" pitchFamily="2" charset="2"/>
              </a:rPr>
              <a:t> P ; disk gr  </a:t>
            </a:r>
            <a:r>
              <a:rPr lang="tr-TR" sz="1200" dirty="0" smtClean="0">
                <a:sym typeface="Wingdings" panose="05000000000000000000" pitchFamily="2" charset="2"/>
              </a:rPr>
              <a:t>NP-c</a:t>
            </a:r>
            <a:endParaRPr lang="en-US" baseline="0" dirty="0" smtClean="0"/>
          </a:p>
        </p:txBody>
      </p:sp>
      <p:sp>
        <p:nvSpPr>
          <p:cNvPr id="4" name="Slide Number Placeholder 3"/>
          <p:cNvSpPr>
            <a:spLocks noGrp="1"/>
          </p:cNvSpPr>
          <p:nvPr>
            <p:ph type="sldNum" sz="quarter" idx="10"/>
          </p:nvPr>
        </p:nvSpPr>
        <p:spPr/>
        <p:txBody>
          <a:bodyPr/>
          <a:lstStyle/>
          <a:p>
            <a:fld id="{62FEDAFB-7289-47D1-8A46-0E729D18F897}" type="slidenum">
              <a:rPr lang="en-US" smtClean="0"/>
              <a:t>19</a:t>
            </a:fld>
            <a:endParaRPr lang="en-US"/>
          </a:p>
        </p:txBody>
      </p:sp>
    </p:spTree>
    <p:extLst>
      <p:ext uri="{BB962C8B-B14F-4D97-AF65-F5344CB8AC3E}">
        <p14:creationId xmlns:p14="http://schemas.microsoft.com/office/powerpoint/2010/main" val="207676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 will</a:t>
            </a:r>
            <a:r>
              <a:rPr lang="tr-TR" baseline="0" dirty="0" smtClean="0"/>
              <a:t> emphasize how graph classes play an important role when solving real life problems modeled using graphs.</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2</a:t>
            </a:fld>
            <a:endParaRPr lang="en-US"/>
          </a:p>
        </p:txBody>
      </p:sp>
    </p:spTree>
    <p:extLst>
      <p:ext uri="{BB962C8B-B14F-4D97-AF65-F5344CB8AC3E}">
        <p14:creationId xmlns:p14="http://schemas.microsoft.com/office/powerpoint/2010/main" val="1974167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20</a:t>
            </a:fld>
            <a:endParaRPr lang="en-US"/>
          </a:p>
        </p:txBody>
      </p:sp>
    </p:spTree>
    <p:extLst>
      <p:ext uri="{BB962C8B-B14F-4D97-AF65-F5344CB8AC3E}">
        <p14:creationId xmlns:p14="http://schemas.microsoft.com/office/powerpoint/2010/main" val="335378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Complexity of</a:t>
            </a:r>
            <a:r>
              <a:rPr lang="en-US" baseline="0" dirty="0" smtClean="0"/>
              <a:t> MMM in various graph classes</a:t>
            </a:r>
            <a:endParaRPr lang="tr-TR" baseline="0" dirty="0" smtClean="0"/>
          </a:p>
          <a:p>
            <a:r>
              <a:rPr lang="tr-TR" baseline="0" dirty="0" smtClean="0"/>
              <a:t>Bold framed rectangles: results shown in some papers</a:t>
            </a:r>
          </a:p>
          <a:p>
            <a:r>
              <a:rPr lang="tr-TR" baseline="0" smtClean="0"/>
              <a:t>Normal framed rectangles: results implied by bold framed results.</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21</a:t>
            </a:fld>
            <a:endParaRPr lang="en-US"/>
          </a:p>
        </p:txBody>
      </p:sp>
    </p:spTree>
    <p:extLst>
      <p:ext uri="{BB962C8B-B14F-4D97-AF65-F5344CB8AC3E}">
        <p14:creationId xmlns:p14="http://schemas.microsoft.com/office/powerpoint/2010/main" val="2407574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23</a:t>
            </a:fld>
            <a:endParaRPr lang="en-US"/>
          </a:p>
        </p:txBody>
      </p:sp>
    </p:spTree>
    <p:extLst>
      <p:ext uri="{BB962C8B-B14F-4D97-AF65-F5344CB8AC3E}">
        <p14:creationId xmlns:p14="http://schemas.microsoft.com/office/powerpoint/2010/main" val="31859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24</a:t>
            </a:fld>
            <a:endParaRPr lang="en-US"/>
          </a:p>
        </p:txBody>
      </p:sp>
    </p:spTree>
    <p:extLst>
      <p:ext uri="{BB962C8B-B14F-4D97-AF65-F5344CB8AC3E}">
        <p14:creationId xmlns:p14="http://schemas.microsoft.com/office/powerpoint/2010/main" val="329533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25</a:t>
            </a:fld>
            <a:endParaRPr lang="en-US"/>
          </a:p>
        </p:txBody>
      </p:sp>
    </p:spTree>
    <p:extLst>
      <p:ext uri="{BB962C8B-B14F-4D97-AF65-F5344CB8AC3E}">
        <p14:creationId xmlns:p14="http://schemas.microsoft.com/office/powerpoint/2010/main" val="204625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Economic Sciences Prize Committee of the Royal Swedish Academy of Sciences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Economists study how societies allocate resources. Some allocation problems</a:t>
            </a:r>
          </a:p>
          <a:p>
            <a:r>
              <a:rPr lang="en-US" sz="1200" b="0" i="0" u="none" strike="noStrike" kern="1200" baseline="0" dirty="0" smtClean="0">
                <a:solidFill>
                  <a:schemeClr val="tx1"/>
                </a:solidFill>
                <a:latin typeface="+mn-lt"/>
                <a:ea typeface="+mn-ea"/>
                <a:cs typeface="+mn-cs"/>
              </a:rPr>
              <a:t>are solved by the price system: high wages attract workers into a </a:t>
            </a:r>
            <a:r>
              <a:rPr lang="en-US" sz="1200" b="0" i="0" u="none" strike="noStrike" kern="1200" baseline="0" dirty="0" err="1" smtClean="0">
                <a:solidFill>
                  <a:schemeClr val="tx1"/>
                </a:solidFill>
                <a:latin typeface="+mn-lt"/>
                <a:ea typeface="+mn-ea"/>
                <a:cs typeface="+mn-cs"/>
              </a:rPr>
              <a:t>particu</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lar occupation, and high energy prices induce consumers to conserve energy.</a:t>
            </a:r>
          </a:p>
          <a:p>
            <a:r>
              <a:rPr lang="en-US" sz="1200" b="0" i="0" u="none" strike="noStrike" kern="1200" baseline="0" dirty="0" smtClean="0">
                <a:solidFill>
                  <a:schemeClr val="tx1"/>
                </a:solidFill>
                <a:latin typeface="+mn-lt"/>
                <a:ea typeface="+mn-ea"/>
                <a:cs typeface="+mn-cs"/>
              </a:rPr>
              <a:t>In many instances, however, using the price system would encounter legal</a:t>
            </a:r>
          </a:p>
          <a:p>
            <a:r>
              <a:rPr lang="en-US" sz="1200" b="0" i="0" u="none" strike="noStrike" kern="1200" baseline="0" dirty="0" smtClean="0">
                <a:solidFill>
                  <a:schemeClr val="tx1"/>
                </a:solidFill>
                <a:latin typeface="+mn-lt"/>
                <a:ea typeface="+mn-ea"/>
                <a:cs typeface="+mn-cs"/>
              </a:rPr>
              <a:t>and ethical objections. Consider, for instance, the allocation of public-school</a:t>
            </a:r>
          </a:p>
          <a:p>
            <a:r>
              <a:rPr lang="en-US" sz="1200" b="0" i="0" u="none" strike="noStrike" kern="1200" baseline="0" dirty="0" smtClean="0">
                <a:solidFill>
                  <a:schemeClr val="tx1"/>
                </a:solidFill>
                <a:latin typeface="+mn-lt"/>
                <a:ea typeface="+mn-ea"/>
                <a:cs typeface="+mn-cs"/>
              </a:rPr>
              <a:t>places to children, or the allocation of human organs to patients who need</a:t>
            </a:r>
          </a:p>
          <a:p>
            <a:r>
              <a:rPr lang="en-US" sz="1200" b="0" i="0" u="none" strike="noStrike" kern="1200" baseline="0" dirty="0" smtClean="0">
                <a:solidFill>
                  <a:schemeClr val="tx1"/>
                </a:solidFill>
                <a:latin typeface="+mn-lt"/>
                <a:ea typeface="+mn-ea"/>
                <a:cs typeface="+mn-cs"/>
              </a:rPr>
              <a:t>transplants.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FEDAFB-7289-47D1-8A46-0E729D18F897}" type="slidenum">
              <a:rPr lang="en-US" smtClean="0"/>
              <a:t>3</a:t>
            </a:fld>
            <a:endParaRPr lang="en-US"/>
          </a:p>
        </p:txBody>
      </p:sp>
    </p:spTree>
    <p:extLst>
      <p:ext uri="{BB962C8B-B14F-4D97-AF65-F5344CB8AC3E}">
        <p14:creationId xmlns:p14="http://schemas.microsoft.com/office/powerpoint/2010/main" val="258897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Bipartite</a:t>
            </a:r>
            <a:r>
              <a:rPr lang="tr-TR" baseline="0" dirty="0" smtClean="0"/>
              <a:t> assignment</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4</a:t>
            </a:fld>
            <a:endParaRPr lang="en-US"/>
          </a:p>
        </p:txBody>
      </p:sp>
    </p:spTree>
    <p:extLst>
      <p:ext uri="{BB962C8B-B14F-4D97-AF65-F5344CB8AC3E}">
        <p14:creationId xmlns:p14="http://schemas.microsoft.com/office/powerpoint/2010/main" val="47255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EDAFB-7289-47D1-8A46-0E729D18F897}" type="slidenum">
              <a:rPr lang="en-US" smtClean="0"/>
              <a:t>5</a:t>
            </a:fld>
            <a:endParaRPr lang="en-US"/>
          </a:p>
        </p:txBody>
      </p:sp>
    </p:spTree>
    <p:extLst>
      <p:ext uri="{BB962C8B-B14F-4D97-AF65-F5344CB8AC3E}">
        <p14:creationId xmlns:p14="http://schemas.microsoft.com/office/powerpoint/2010/main" val="184109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Man-proposing</a:t>
            </a:r>
            <a:r>
              <a:rPr lang="tr-TR" baseline="0" dirty="0" smtClean="0"/>
              <a:t> algorithm gives a men-optimal stable matching</a:t>
            </a:r>
          </a:p>
          <a:p>
            <a:r>
              <a:rPr lang="tr-TR" baseline="0" dirty="0" smtClean="0"/>
              <a:t>Women-proposing algorithm gives a women-optimal matching</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6</a:t>
            </a:fld>
            <a:endParaRPr lang="en-US"/>
          </a:p>
        </p:txBody>
      </p:sp>
    </p:spTree>
    <p:extLst>
      <p:ext uri="{BB962C8B-B14F-4D97-AF65-F5344CB8AC3E}">
        <p14:creationId xmlns:p14="http://schemas.microsoft.com/office/powerpoint/2010/main" val="161563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Men-optimal</a:t>
            </a:r>
            <a:r>
              <a:rPr lang="tr-TR" baseline="0" dirty="0" smtClean="0"/>
              <a:t> stable matching: no man is better off in any other stable matching</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7</a:t>
            </a:fld>
            <a:endParaRPr lang="en-US"/>
          </a:p>
        </p:txBody>
      </p:sp>
    </p:spTree>
    <p:extLst>
      <p:ext uri="{BB962C8B-B14F-4D97-AF65-F5344CB8AC3E}">
        <p14:creationId xmlns:p14="http://schemas.microsoft.com/office/powerpoint/2010/main" val="224814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smtClean="0">
                <a:solidFill>
                  <a:schemeClr val="tx1"/>
                </a:solidFill>
                <a:latin typeface="+mn-lt"/>
                <a:ea typeface="+mn-ea"/>
                <a:cs typeface="+mn-cs"/>
              </a:rPr>
              <a:t>Another result of a bad market design addressed in (Roth, 2016) is about the </a:t>
            </a:r>
            <a:r>
              <a:rPr lang="tr-TR" sz="1200" b="0" i="0" u="none" strike="noStrike" kern="1200" baseline="0" dirty="0" smtClean="0">
                <a:solidFill>
                  <a:schemeClr val="tx1"/>
                </a:solidFill>
                <a:latin typeface="+mn-lt"/>
                <a:ea typeface="+mn-ea"/>
                <a:cs typeface="+mn-cs"/>
              </a:rPr>
              <a:t>a</a:t>
            </a:r>
            <a:r>
              <a:rPr lang="en-US" sz="1200" b="0" i="0" u="none" strike="noStrike" kern="1200" baseline="0" dirty="0" err="1" smtClean="0">
                <a:solidFill>
                  <a:schemeClr val="tx1"/>
                </a:solidFill>
                <a:latin typeface="+mn-lt"/>
                <a:ea typeface="+mn-ea"/>
                <a:cs typeface="+mn-cs"/>
              </a:rPr>
              <a:t>dmission</a:t>
            </a:r>
            <a:r>
              <a:rPr lang="en-US" sz="1200" b="0" i="0" u="none" strike="noStrike" kern="1200" baseline="0" dirty="0" smtClean="0">
                <a:solidFill>
                  <a:schemeClr val="tx1"/>
                </a:solidFill>
                <a:latin typeface="+mn-lt"/>
                <a:ea typeface="+mn-ea"/>
                <a:cs typeface="+mn-cs"/>
              </a:rPr>
              <a:t> of kindergarten students</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Boston public schools, which consequently forces parents have started to go to playgrounds to “collect</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information” about other parent’s preferences in order to manipulate the system by making strategic choices</a:t>
            </a:r>
          </a:p>
          <a:p>
            <a:pPr algn="just"/>
            <a:r>
              <a:rPr lang="en-US" sz="1200" b="0" i="0" u="none" strike="noStrike" kern="1200" baseline="0" dirty="0" smtClean="0">
                <a:solidFill>
                  <a:schemeClr val="tx1"/>
                </a:solidFill>
                <a:latin typeface="+mn-lt"/>
                <a:ea typeface="+mn-ea"/>
                <a:cs typeface="+mn-cs"/>
              </a:rPr>
              <a:t>(instead of expressing their real preferences).</a:t>
            </a:r>
            <a:endParaRPr lang="en-US" dirty="0" smtClean="0"/>
          </a:p>
          <a:p>
            <a:pPr algn="just"/>
            <a:r>
              <a:rPr lang="en-US" sz="1200" b="0" i="0" u="none" strike="noStrike" kern="1200" baseline="0" dirty="0" smtClean="0">
                <a:solidFill>
                  <a:schemeClr val="tx1"/>
                </a:solidFill>
                <a:latin typeface="+mn-lt"/>
                <a:ea typeface="+mn-ea"/>
                <a:cs typeface="+mn-cs"/>
              </a:rPr>
              <a:t>The New York City public high schools were asking applicants to list five most preferred schools. Then, a three-round acceptance/rejection/wait-list procedure was applied. Those students who were not placed after the third round were assigned via an administrative process to a school for which they have not expressed any preference. This system suffered from congestion and resulted about 30,000 students per year to end up via the administrative process . As soon as a version</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the applicant-proposing GS Algorithm adjusted for regulations and customs of New York City was implemented in 2003, only about 3,000 students ended up with the administrative process, a %90 of reduction compared to the previous years.</a:t>
            </a:r>
          </a:p>
          <a:p>
            <a:pPr algn="just"/>
            <a:r>
              <a:rPr lang="en-US" sz="1200" b="0" i="0" u="none" strike="noStrike" kern="1200" baseline="0" dirty="0" smtClean="0">
                <a:solidFill>
                  <a:schemeClr val="tx1"/>
                </a:solidFill>
                <a:latin typeface="+mn-lt"/>
                <a:ea typeface="+mn-ea"/>
                <a:cs typeface="+mn-cs"/>
              </a:rPr>
              <a:t>The placement system, known as the “Boston mechanism”, was a central clearinghouse that can be seen as a priority based system which is still widely used in the world. It first matches as many applicants as possible with their first-choice schools, then tries to match the remaining applicants with their second-choice school, and so on. When a school is demanded by too many students, some students are rejected using some priority criteria (e.g. sibling already attending the school, geographical proximity, etc.) previously fixed by the school authority. In order to be placed in a more preferred school, applicants had to identify which schools were realistic options for them and falsify their reported preferences, or else they would suffer from poor outcomes.</a:t>
            </a:r>
            <a:endParaRPr lang="en-US" dirty="0" smtClean="0"/>
          </a:p>
        </p:txBody>
      </p:sp>
      <p:sp>
        <p:nvSpPr>
          <p:cNvPr id="4" name="Slide Number Placeholder 3"/>
          <p:cNvSpPr>
            <a:spLocks noGrp="1"/>
          </p:cNvSpPr>
          <p:nvPr>
            <p:ph type="sldNum" sz="quarter" idx="10"/>
          </p:nvPr>
        </p:nvSpPr>
        <p:spPr/>
        <p:txBody>
          <a:bodyPr/>
          <a:lstStyle/>
          <a:p>
            <a:fld id="{62FEDAFB-7289-47D1-8A46-0E729D18F897}" type="slidenum">
              <a:rPr lang="en-US" smtClean="0"/>
              <a:t>8</a:t>
            </a:fld>
            <a:endParaRPr lang="en-US"/>
          </a:p>
        </p:txBody>
      </p:sp>
    </p:spTree>
    <p:extLst>
      <p:ext uri="{BB962C8B-B14F-4D97-AF65-F5344CB8AC3E}">
        <p14:creationId xmlns:p14="http://schemas.microsoft.com/office/powerpoint/2010/main" val="150469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stable matching problem with incomplete</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lists with ties, if we assume that equally preferred candidates</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institutions do not cause an unstable pair,</a:t>
            </a:r>
          </a:p>
          <a:p>
            <a:r>
              <a:rPr lang="en-US" sz="1200" b="0" i="0" u="none" strike="noStrike" kern="1200" baseline="0" dirty="0" smtClean="0">
                <a:solidFill>
                  <a:schemeClr val="tx1"/>
                </a:solidFill>
                <a:latin typeface="+mn-lt"/>
                <a:ea typeface="+mn-ea"/>
                <a:cs typeface="+mn-cs"/>
              </a:rPr>
              <a:t>then there is always a stable matching and one can</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 found in polynomial time. However, these stable</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matchings do not necessarily have the same size and</a:t>
            </a:r>
          </a:p>
          <a:p>
            <a:r>
              <a:rPr lang="en-US" sz="1200" b="0" i="0" u="none" strike="noStrike" kern="1200" baseline="0" dirty="0" smtClean="0">
                <a:solidFill>
                  <a:schemeClr val="tx1"/>
                </a:solidFill>
                <a:latin typeface="+mn-lt"/>
                <a:ea typeface="+mn-ea"/>
                <a:cs typeface="+mn-cs"/>
              </a:rPr>
              <a:t>finding one having the largest size (which is clearly</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more desirable in all applications) is an NP-hard problem</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Iwama</a:t>
            </a:r>
            <a:r>
              <a:rPr lang="en-US" sz="1200" b="0" i="0" u="none" strike="noStrike" kern="1200" baseline="0" dirty="0" smtClean="0">
                <a:solidFill>
                  <a:schemeClr val="tx1"/>
                </a:solidFill>
                <a:latin typeface="+mn-lt"/>
                <a:ea typeface="+mn-ea"/>
                <a:cs typeface="+mn-cs"/>
              </a:rPr>
              <a:t> and Miyazaki, 2008). On the other hand,</a:t>
            </a:r>
          </a:p>
          <a:p>
            <a:r>
              <a:rPr lang="en-US" sz="1200" b="0" i="0" u="none" strike="noStrike" kern="1200" baseline="0" dirty="0" smtClean="0">
                <a:solidFill>
                  <a:schemeClr val="tx1"/>
                </a:solidFill>
                <a:latin typeface="+mn-lt"/>
                <a:ea typeface="+mn-ea"/>
                <a:cs typeface="+mn-cs"/>
              </a:rPr>
              <a:t>if we assume that equally preferred candidates or institutions</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may cause a pair to be unstable, then the existence</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a stable matching is not guaranteed. However,</a:t>
            </a:r>
          </a:p>
          <a:p>
            <a:r>
              <a:rPr lang="en-US" sz="1200" b="0" i="0" u="none" strike="noStrike" kern="1200" baseline="0" dirty="0" smtClean="0">
                <a:solidFill>
                  <a:schemeClr val="tx1"/>
                </a:solidFill>
                <a:latin typeface="+mn-lt"/>
                <a:ea typeface="+mn-ea"/>
                <a:cs typeface="+mn-cs"/>
              </a:rPr>
              <a:t>it can be decided whether there is a stable matching</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not, and if any, a stable matching can be found</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polynomial time. Furthermore, in case there is a</a:t>
            </a:r>
          </a:p>
          <a:p>
            <a:r>
              <a:rPr lang="en-US" sz="1200" b="0" i="0" u="none" strike="noStrike" kern="1200" baseline="0" dirty="0" smtClean="0">
                <a:solidFill>
                  <a:schemeClr val="tx1"/>
                </a:solidFill>
                <a:latin typeface="+mn-lt"/>
                <a:ea typeface="+mn-ea"/>
                <a:cs typeface="+mn-cs"/>
              </a:rPr>
              <a:t>stable matching, every stable matching has the same</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size, thus seeking for a largest stable matching is not</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 issue</a:t>
            </a:r>
            <a:endParaRPr lang="en-US" dirty="0"/>
          </a:p>
        </p:txBody>
      </p:sp>
      <p:sp>
        <p:nvSpPr>
          <p:cNvPr id="4" name="Slide Number Placeholder 3"/>
          <p:cNvSpPr>
            <a:spLocks noGrp="1"/>
          </p:cNvSpPr>
          <p:nvPr>
            <p:ph type="sldNum" sz="quarter" idx="10"/>
          </p:nvPr>
        </p:nvSpPr>
        <p:spPr/>
        <p:txBody>
          <a:bodyPr/>
          <a:lstStyle/>
          <a:p>
            <a:fld id="{62FEDAFB-7289-47D1-8A46-0E729D18F897}" type="slidenum">
              <a:rPr lang="en-US" smtClean="0"/>
              <a:t>9</a:t>
            </a:fld>
            <a:endParaRPr lang="en-US"/>
          </a:p>
        </p:txBody>
      </p:sp>
    </p:spTree>
    <p:extLst>
      <p:ext uri="{BB962C8B-B14F-4D97-AF65-F5344CB8AC3E}">
        <p14:creationId xmlns:p14="http://schemas.microsoft.com/office/powerpoint/2010/main" val="362332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Tınaz Ekim</a:t>
            </a:r>
            <a:endParaRPr lang="en-US"/>
          </a:p>
        </p:txBody>
      </p:sp>
      <p:sp>
        <p:nvSpPr>
          <p:cNvPr id="19" name="Footer Placeholder 18"/>
          <p:cNvSpPr>
            <a:spLocks noGrp="1"/>
          </p:cNvSpPr>
          <p:nvPr>
            <p:ph type="ftr" sz="quarter" idx="11"/>
          </p:nvPr>
        </p:nvSpPr>
        <p:spPr/>
        <p:txBody>
          <a:bodyPr/>
          <a:lstStyle/>
          <a:p>
            <a:r>
              <a:rPr lang="en-US" smtClean="0"/>
              <a:t>ICORES - 2020 / Malta</a:t>
            </a:r>
            <a:endParaRPr lang="en-US"/>
          </a:p>
        </p:txBody>
      </p:sp>
      <p:sp>
        <p:nvSpPr>
          <p:cNvPr id="27" name="Slide Number Placeholder 26"/>
          <p:cNvSpPr>
            <a:spLocks noGrp="1"/>
          </p:cNvSpPr>
          <p:nvPr>
            <p:ph type="sldNum" sz="quarter" idx="12"/>
          </p:nvPr>
        </p:nvSpPr>
        <p:spPr/>
        <p:txBody>
          <a:bodyPr/>
          <a:lstStyle/>
          <a:p>
            <a:fld id="{2CC927D1-A364-49C4-A567-1AFEAFF7F87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Tınaz Ekim</a:t>
            </a:r>
            <a:endParaRPr lang="en-US"/>
          </a:p>
        </p:txBody>
      </p:sp>
      <p:sp>
        <p:nvSpPr>
          <p:cNvPr id="8" name="Footer Placeholder 7"/>
          <p:cNvSpPr>
            <a:spLocks noGrp="1"/>
          </p:cNvSpPr>
          <p:nvPr>
            <p:ph type="ftr" sz="quarter" idx="11"/>
          </p:nvPr>
        </p:nvSpPr>
        <p:spPr/>
        <p:txBody>
          <a:bodyPr/>
          <a:lstStyle/>
          <a:p>
            <a:r>
              <a:rPr lang="en-US" smtClean="0"/>
              <a:t>ICORES - 2020 / Malta</a:t>
            </a:r>
            <a:endParaRPr lang="en-US"/>
          </a:p>
        </p:txBody>
      </p:sp>
      <p:sp>
        <p:nvSpPr>
          <p:cNvPr id="9" name="Slide Number Placeholder 8"/>
          <p:cNvSpPr>
            <a:spLocks noGrp="1"/>
          </p:cNvSpPr>
          <p:nvPr>
            <p:ph type="sldNum" sz="quarter" idx="12"/>
          </p:nvPr>
        </p:nvSpPr>
        <p:spPr/>
        <p:txBody>
          <a:bodyPr/>
          <a:lstStyle/>
          <a:p>
            <a:fld id="{2CC927D1-A364-49C4-A567-1AFEAFF7F8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Tınaz Ekim</a:t>
            </a:r>
            <a:endParaRPr lang="en-US"/>
          </a:p>
        </p:txBody>
      </p:sp>
      <p:sp>
        <p:nvSpPr>
          <p:cNvPr id="4" name="Footer Placeholder 3"/>
          <p:cNvSpPr>
            <a:spLocks noGrp="1"/>
          </p:cNvSpPr>
          <p:nvPr>
            <p:ph type="ftr" sz="quarter" idx="11"/>
          </p:nvPr>
        </p:nvSpPr>
        <p:spPr/>
        <p:txBody>
          <a:bodyPr/>
          <a:lstStyle/>
          <a:p>
            <a:r>
              <a:rPr lang="en-US" smtClean="0"/>
              <a:t>ICORES - 2020 / Malta</a:t>
            </a:r>
            <a:endParaRPr lang="en-US"/>
          </a:p>
        </p:txBody>
      </p:sp>
      <p:sp>
        <p:nvSpPr>
          <p:cNvPr id="5" name="Slide Number Placeholder 4"/>
          <p:cNvSpPr>
            <a:spLocks noGrp="1"/>
          </p:cNvSpPr>
          <p:nvPr>
            <p:ph type="sldNum" sz="quarter" idx="12"/>
          </p:nvPr>
        </p:nvSpPr>
        <p:spPr/>
        <p:txBody>
          <a:bodyPr/>
          <a:lstStyle/>
          <a:p>
            <a:fld id="{2CC927D1-A364-49C4-A567-1AFEAFF7F8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Tınaz Ekim</a:t>
            </a:r>
            <a:endParaRPr lang="en-US"/>
          </a:p>
        </p:txBody>
      </p:sp>
      <p:sp>
        <p:nvSpPr>
          <p:cNvPr id="3" name="Footer Placeholder 2"/>
          <p:cNvSpPr>
            <a:spLocks noGrp="1"/>
          </p:cNvSpPr>
          <p:nvPr>
            <p:ph type="ftr" sz="quarter" idx="11"/>
          </p:nvPr>
        </p:nvSpPr>
        <p:spPr/>
        <p:txBody>
          <a:bodyPr/>
          <a:lstStyle/>
          <a:p>
            <a:r>
              <a:rPr lang="en-US" smtClean="0"/>
              <a:t>ICORES - 2020 / Malta</a:t>
            </a:r>
            <a:endParaRPr lang="en-US"/>
          </a:p>
        </p:txBody>
      </p:sp>
      <p:sp>
        <p:nvSpPr>
          <p:cNvPr id="4" name="Slide Number Placeholder 3"/>
          <p:cNvSpPr>
            <a:spLocks noGrp="1"/>
          </p:cNvSpPr>
          <p:nvPr>
            <p:ph type="sldNum" sz="quarter" idx="12"/>
          </p:nvPr>
        </p:nvSpPr>
        <p:spPr/>
        <p:txBody>
          <a:bodyPr/>
          <a:lstStyle/>
          <a:p>
            <a:fld id="{2CC927D1-A364-49C4-A567-1AFEAFF7F8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CC927D1-A364-49C4-A567-1AFEAFF7F87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Tınaz Ekim</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ICORES - 2020 / Malta</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C927D1-A364-49C4-A567-1AFEAFF7F87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www.graphclasse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arketdesigner.blogspot.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00808"/>
            <a:ext cx="7851648" cy="1828800"/>
          </a:xfrm>
        </p:spPr>
        <p:txBody>
          <a:bodyPr>
            <a:noAutofit/>
          </a:bodyPr>
          <a:lstStyle/>
          <a:p>
            <a:pPr algn="l"/>
            <a:r>
              <a:rPr lang="tr-TR" sz="5400" dirty="0">
                <a:effectLst/>
              </a:rPr>
              <a:t>The Nobel </a:t>
            </a:r>
            <a:r>
              <a:rPr lang="en-US" sz="5400" dirty="0">
                <a:effectLst/>
              </a:rPr>
              <a:t>Prize in Economic Sciences </a:t>
            </a:r>
            <a:r>
              <a:rPr lang="en-US" sz="5400" dirty="0" smtClean="0">
                <a:effectLst/>
              </a:rPr>
              <a:t>2012</a:t>
            </a:r>
            <a:br>
              <a:rPr lang="en-US" sz="5400" dirty="0" smtClean="0">
                <a:effectLst/>
              </a:rPr>
            </a:br>
            <a:r>
              <a:rPr lang="tr-TR" sz="5400" dirty="0" smtClean="0">
                <a:effectLst/>
              </a:rPr>
              <a:t>and Matching Theory</a:t>
            </a:r>
            <a:endParaRPr lang="en-US" sz="5400" dirty="0"/>
          </a:p>
        </p:txBody>
      </p:sp>
      <p:sp>
        <p:nvSpPr>
          <p:cNvPr id="3" name="Subtitle 2"/>
          <p:cNvSpPr>
            <a:spLocks noGrp="1"/>
          </p:cNvSpPr>
          <p:nvPr>
            <p:ph type="subTitle" idx="1"/>
          </p:nvPr>
        </p:nvSpPr>
        <p:spPr>
          <a:xfrm>
            <a:off x="542549" y="3908648"/>
            <a:ext cx="7854696" cy="1752600"/>
          </a:xfrm>
        </p:spPr>
        <p:txBody>
          <a:bodyPr>
            <a:normAutofit lnSpcReduction="10000"/>
          </a:bodyPr>
          <a:lstStyle/>
          <a:p>
            <a:r>
              <a:rPr lang="tr-TR" sz="3200" dirty="0" smtClean="0"/>
              <a:t>Tınaz Ekim</a:t>
            </a:r>
            <a:endParaRPr lang="en-US" sz="3200" dirty="0" smtClean="0"/>
          </a:p>
          <a:p>
            <a:r>
              <a:rPr lang="en-US" sz="2200" dirty="0" smtClean="0"/>
              <a:t>Bo</a:t>
            </a:r>
            <a:r>
              <a:rPr lang="tr-TR" sz="2200" dirty="0" smtClean="0"/>
              <a:t>ğaziçi University</a:t>
            </a:r>
            <a:r>
              <a:rPr lang="en-US" sz="2200" dirty="0" smtClean="0"/>
              <a:t> </a:t>
            </a:r>
          </a:p>
          <a:p>
            <a:r>
              <a:rPr lang="tr-TR" sz="2200" dirty="0" smtClean="0"/>
              <a:t>Department of Industrial Engineering</a:t>
            </a:r>
          </a:p>
          <a:p>
            <a:r>
              <a:rPr lang="tr-TR" sz="2200" dirty="0" smtClean="0"/>
              <a:t>Istanbul / TURKEY</a:t>
            </a:r>
            <a:endParaRPr lang="en-US" sz="2200" dirty="0"/>
          </a:p>
        </p:txBody>
      </p:sp>
    </p:spTree>
    <p:extLst>
      <p:ext uri="{BB962C8B-B14F-4D97-AF65-F5344CB8AC3E}">
        <p14:creationId xmlns:p14="http://schemas.microsoft.com/office/powerpoint/2010/main" val="49362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Kidney Exchange</a:t>
            </a:r>
            <a:endParaRPr lang="en-US" dirty="0"/>
          </a:p>
        </p:txBody>
      </p:sp>
      <p:sp>
        <p:nvSpPr>
          <p:cNvPr id="3" name="Content Placeholder 2"/>
          <p:cNvSpPr>
            <a:spLocks noGrp="1"/>
          </p:cNvSpPr>
          <p:nvPr>
            <p:ph idx="1"/>
          </p:nvPr>
        </p:nvSpPr>
        <p:spPr>
          <a:xfrm>
            <a:off x="457200" y="1935480"/>
            <a:ext cx="8579296" cy="4389120"/>
          </a:xfrm>
        </p:spPr>
        <p:txBody>
          <a:bodyPr>
            <a:normAutofit/>
          </a:bodyPr>
          <a:lstStyle/>
          <a:p>
            <a:r>
              <a:rPr lang="tr-TR" dirty="0" smtClean="0"/>
              <a:t>95,000 people in the waiting list in 2019 only in the US </a:t>
            </a:r>
            <a:r>
              <a:rPr lang="tr-TR" sz="1600" dirty="0" smtClean="0"/>
              <a:t>(United Network for Organ Sharing)</a:t>
            </a:r>
          </a:p>
          <a:p>
            <a:r>
              <a:rPr lang="tr-TR" dirty="0" smtClean="0"/>
              <a:t>Only 13,400 of them  could be transplanted a kidney</a:t>
            </a:r>
          </a:p>
          <a:p>
            <a:pPr lvl="1"/>
            <a:r>
              <a:rPr lang="tr-TR" dirty="0" smtClean="0"/>
              <a:t>9,300 from deceased donors</a:t>
            </a:r>
          </a:p>
          <a:p>
            <a:pPr lvl="1"/>
            <a:r>
              <a:rPr lang="tr-TR" dirty="0" smtClean="0"/>
              <a:t>Rest from living donors</a:t>
            </a:r>
          </a:p>
          <a:p>
            <a:r>
              <a:rPr lang="tr-TR" dirty="0" smtClean="0"/>
              <a:t>Waiting list becomes longer steadily every year</a:t>
            </a:r>
          </a:p>
          <a:p>
            <a:r>
              <a:rPr lang="tr-TR" dirty="0" smtClean="0"/>
              <a:t>Roth: ‘‘History of victory after victory in a battle that we are loosing’’</a:t>
            </a:r>
          </a:p>
          <a:p>
            <a:r>
              <a:rPr lang="tr-TR" dirty="0" smtClean="0"/>
              <a:t>Main problem for living donors: medical incompatibility (e.g. </a:t>
            </a:r>
            <a:r>
              <a:rPr lang="tr-TR" dirty="0"/>
              <a:t>b</a:t>
            </a:r>
            <a:r>
              <a:rPr lang="tr-TR" dirty="0" smtClean="0"/>
              <a:t>ecause of blood type)</a:t>
            </a:r>
            <a:endParaRPr lang="en-US" dirty="0"/>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10</a:t>
            </a:fld>
            <a:endParaRPr lang="en-US"/>
          </a:p>
        </p:txBody>
      </p:sp>
    </p:spTree>
    <p:extLst>
      <p:ext uri="{BB962C8B-B14F-4D97-AF65-F5344CB8AC3E}">
        <p14:creationId xmlns:p14="http://schemas.microsoft.com/office/powerpoint/2010/main" val="353918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 y="1921961"/>
            <a:ext cx="7333323" cy="4124994"/>
          </a:xfrm>
          <a:prstGeom prst="rect">
            <a:avLst/>
          </a:prstGeom>
        </p:spPr>
      </p:pic>
      <p:sp>
        <p:nvSpPr>
          <p:cNvPr id="2" name="Title 1"/>
          <p:cNvSpPr>
            <a:spLocks noGrp="1"/>
          </p:cNvSpPr>
          <p:nvPr>
            <p:ph type="title"/>
          </p:nvPr>
        </p:nvSpPr>
        <p:spPr/>
        <p:txBody>
          <a:bodyPr/>
          <a:lstStyle/>
          <a:p>
            <a:r>
              <a:rPr lang="en-US" dirty="0" smtClean="0"/>
              <a:t>Kidney Exchange</a:t>
            </a:r>
            <a:endParaRPr lang="en-US" dirty="0"/>
          </a:p>
        </p:txBody>
      </p:sp>
      <p:sp>
        <p:nvSpPr>
          <p:cNvPr id="3" name="Date Placeholder 2"/>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11</a:t>
            </a:fld>
            <a:endParaRPr lang="en-US"/>
          </a:p>
        </p:txBody>
      </p:sp>
      <p:sp>
        <p:nvSpPr>
          <p:cNvPr id="4" name="TextBox 3"/>
          <p:cNvSpPr txBox="1"/>
          <p:nvPr/>
        </p:nvSpPr>
        <p:spPr>
          <a:xfrm>
            <a:off x="6372199" y="2126466"/>
            <a:ext cx="2520281" cy="1446550"/>
          </a:xfrm>
          <a:prstGeom prst="rect">
            <a:avLst/>
          </a:prstGeom>
          <a:noFill/>
        </p:spPr>
        <p:txBody>
          <a:bodyPr wrap="square" rtlCol="0">
            <a:spAutoFit/>
          </a:bodyPr>
          <a:lstStyle/>
          <a:p>
            <a:r>
              <a:rPr lang="en-US" sz="2200" dirty="0" smtClean="0"/>
              <a:t>Kidney exchange between two incompatible donor-patient pairs</a:t>
            </a:r>
            <a:endParaRPr lang="en-US" sz="2200" dirty="0"/>
          </a:p>
        </p:txBody>
      </p:sp>
      <p:sp>
        <p:nvSpPr>
          <p:cNvPr id="9" name="TextBox 8"/>
          <p:cNvSpPr txBox="1"/>
          <p:nvPr/>
        </p:nvSpPr>
        <p:spPr>
          <a:xfrm>
            <a:off x="6372199" y="4365104"/>
            <a:ext cx="2664298" cy="2123658"/>
          </a:xfrm>
          <a:prstGeom prst="rect">
            <a:avLst/>
          </a:prstGeom>
          <a:noFill/>
        </p:spPr>
        <p:txBody>
          <a:bodyPr wrap="square" rtlCol="0">
            <a:spAutoFit/>
          </a:bodyPr>
          <a:lstStyle/>
          <a:p>
            <a:r>
              <a:rPr lang="en-US" sz="2200" dirty="0" smtClean="0"/>
              <a:t>A graph modelling a kidney exchange relation (with preferences on arcs) and a solution in bold</a:t>
            </a:r>
            <a:endParaRPr lang="en-US" sz="2200" dirty="0"/>
          </a:p>
        </p:txBody>
      </p:sp>
      <p:pic>
        <p:nvPicPr>
          <p:cNvPr id="8" name="Picture 7"/>
          <p:cNvPicPr>
            <a:picLocks noChangeAspect="1"/>
          </p:cNvPicPr>
          <p:nvPr/>
        </p:nvPicPr>
        <p:blipFill>
          <a:blip r:embed="rId4"/>
          <a:stretch>
            <a:fillRect/>
          </a:stretch>
        </p:blipFill>
        <p:spPr>
          <a:xfrm>
            <a:off x="447617" y="4600643"/>
            <a:ext cx="5915000" cy="1667216"/>
          </a:xfrm>
          <a:prstGeom prst="rect">
            <a:avLst/>
          </a:prstGeom>
        </p:spPr>
      </p:pic>
    </p:spTree>
    <p:extLst>
      <p:ext uri="{BB962C8B-B14F-4D97-AF65-F5344CB8AC3E}">
        <p14:creationId xmlns:p14="http://schemas.microsoft.com/office/powerpoint/2010/main" val="16588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r>
              <a:rPr lang="en-US" dirty="0" smtClean="0"/>
              <a:t>Kidney Exchange</a:t>
            </a:r>
            <a:endParaRPr lang="en-US" dirty="0"/>
          </a:p>
        </p:txBody>
      </p:sp>
      <p:sp>
        <p:nvSpPr>
          <p:cNvPr id="3" name="Content Placeholder 2"/>
          <p:cNvSpPr>
            <a:spLocks noGrp="1"/>
          </p:cNvSpPr>
          <p:nvPr>
            <p:ph idx="1"/>
          </p:nvPr>
        </p:nvSpPr>
        <p:spPr>
          <a:xfrm>
            <a:off x="457200" y="1935480"/>
            <a:ext cx="8651304" cy="4389120"/>
          </a:xfrm>
        </p:spPr>
        <p:txBody>
          <a:bodyPr>
            <a:normAutofit/>
          </a:bodyPr>
          <a:lstStyle/>
          <a:p>
            <a:r>
              <a:rPr lang="en-US" sz="2400" dirty="0" smtClean="0">
                <a:solidFill>
                  <a:srgbClr val="C00000"/>
                </a:solidFill>
              </a:rPr>
              <a:t>Exchange chains </a:t>
            </a:r>
            <a:r>
              <a:rPr lang="en-US" sz="2400" dirty="0" smtClean="0"/>
              <a:t>instead of matchings</a:t>
            </a:r>
            <a:r>
              <a:rPr lang="tr-TR" sz="2400" dirty="0" smtClean="0"/>
              <a:t> </a:t>
            </a:r>
            <a:r>
              <a:rPr lang="tr-TR" sz="2400" dirty="0" smtClean="0">
                <a:sym typeface="Wingdings" panose="05000000000000000000" pitchFamily="2" charset="2"/>
              </a:rPr>
              <a:t> </a:t>
            </a:r>
            <a:r>
              <a:rPr lang="en-US" sz="2400" dirty="0">
                <a:sym typeface="Wingdings" panose="05000000000000000000" pitchFamily="2" charset="2"/>
              </a:rPr>
              <a:t>i</a:t>
            </a:r>
            <a:r>
              <a:rPr lang="en-US" sz="2400" dirty="0" smtClean="0">
                <a:sym typeface="Wingdings" panose="05000000000000000000" pitchFamily="2" charset="2"/>
              </a:rPr>
              <a:t>mportant theoretical achievements by </a:t>
            </a:r>
            <a:r>
              <a:rPr lang="tr-TR" sz="2400" dirty="0" smtClean="0">
                <a:sym typeface="Wingdings" panose="05000000000000000000" pitchFamily="2" charset="2"/>
              </a:rPr>
              <a:t>exten</a:t>
            </a:r>
            <a:r>
              <a:rPr lang="en-US" sz="2400" dirty="0" smtClean="0">
                <a:sym typeface="Wingdings" panose="05000000000000000000" pitchFamily="2" charset="2"/>
              </a:rPr>
              <a:t>ding</a:t>
            </a:r>
            <a:r>
              <a:rPr lang="tr-TR" sz="2400" dirty="0" smtClean="0">
                <a:sym typeface="Wingdings" panose="05000000000000000000" pitchFamily="2" charset="2"/>
              </a:rPr>
              <a:t> prev</a:t>
            </a:r>
            <a:r>
              <a:rPr lang="en-US" sz="2400" dirty="0" err="1" smtClean="0">
                <a:sym typeface="Wingdings" panose="05000000000000000000" pitchFamily="2" charset="2"/>
              </a:rPr>
              <a:t>ious</a:t>
            </a:r>
            <a:r>
              <a:rPr lang="en-US" sz="2400" dirty="0" smtClean="0">
                <a:sym typeface="Wingdings" panose="05000000000000000000" pitchFamily="2" charset="2"/>
              </a:rPr>
              <a:t> results on stable matchings to exchange chains</a:t>
            </a:r>
            <a:r>
              <a:rPr lang="tr-TR" sz="2400" dirty="0" smtClean="0">
                <a:sym typeface="Wingdings" panose="05000000000000000000" pitchFamily="2" charset="2"/>
              </a:rPr>
              <a:t> </a:t>
            </a:r>
            <a:endParaRPr lang="tr-TR" sz="2400" dirty="0" smtClean="0"/>
          </a:p>
          <a:p>
            <a:r>
              <a:rPr lang="en-US" sz="2400" dirty="0" smtClean="0"/>
              <a:t>Unfortunately, with limited practical impact:</a:t>
            </a:r>
            <a:endParaRPr lang="en-US" sz="2400" dirty="0"/>
          </a:p>
        </p:txBody>
      </p:sp>
      <p:pic>
        <p:nvPicPr>
          <p:cNvPr id="4" name="Picture 2" descr="C:\Users\Tinaz\Dropbox\Research\MD Kararli Evlilik\nak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94388"/>
            <a:ext cx="6976233" cy="268694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Tınaz Ekim</a:t>
            </a:r>
            <a:endParaRPr lang="en-US"/>
          </a:p>
        </p:txBody>
      </p:sp>
      <p:sp>
        <p:nvSpPr>
          <p:cNvPr id="7" name="Footer Placeholder 6"/>
          <p:cNvSpPr>
            <a:spLocks noGrp="1"/>
          </p:cNvSpPr>
          <p:nvPr>
            <p:ph type="ftr" sz="quarter" idx="11"/>
          </p:nvPr>
        </p:nvSpPr>
        <p:spPr/>
        <p:txBody>
          <a:bodyPr/>
          <a:lstStyle/>
          <a:p>
            <a:r>
              <a:rPr lang="en-US" smtClean="0"/>
              <a:t>ICORES - 2020 / Malta</a:t>
            </a:r>
            <a:endParaRPr lang="en-US"/>
          </a:p>
        </p:txBody>
      </p:sp>
      <p:sp>
        <p:nvSpPr>
          <p:cNvPr id="8" name="Slide Number Placeholder 7"/>
          <p:cNvSpPr>
            <a:spLocks noGrp="1"/>
          </p:cNvSpPr>
          <p:nvPr>
            <p:ph type="sldNum" sz="quarter" idx="12"/>
          </p:nvPr>
        </p:nvSpPr>
        <p:spPr/>
        <p:txBody>
          <a:bodyPr/>
          <a:lstStyle/>
          <a:p>
            <a:fld id="{2CC927D1-A364-49C4-A567-1AFEAFF7F875}" type="slidenum">
              <a:rPr lang="en-US" smtClean="0"/>
              <a:t>12</a:t>
            </a:fld>
            <a:endParaRPr lang="en-US"/>
          </a:p>
        </p:txBody>
      </p:sp>
    </p:spTree>
    <p:extLst>
      <p:ext uri="{BB962C8B-B14F-4D97-AF65-F5344CB8AC3E}">
        <p14:creationId xmlns:p14="http://schemas.microsoft.com/office/powerpoint/2010/main" val="36976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Exchange</a:t>
            </a:r>
            <a:endParaRPr lang="en-US" dirty="0"/>
          </a:p>
        </p:txBody>
      </p:sp>
      <p:sp>
        <p:nvSpPr>
          <p:cNvPr id="3" name="Content Placeholder 2"/>
          <p:cNvSpPr>
            <a:spLocks noGrp="1"/>
          </p:cNvSpPr>
          <p:nvPr>
            <p:ph idx="1"/>
          </p:nvPr>
        </p:nvSpPr>
        <p:spPr>
          <a:xfrm>
            <a:off x="457200" y="1935480"/>
            <a:ext cx="8435280" cy="4389120"/>
          </a:xfrm>
        </p:spPr>
        <p:txBody>
          <a:bodyPr/>
          <a:lstStyle/>
          <a:p>
            <a:r>
              <a:rPr lang="en-US" dirty="0" smtClean="0">
                <a:solidFill>
                  <a:srgbClr val="C00000"/>
                </a:solidFill>
              </a:rPr>
              <a:t>Remedy</a:t>
            </a:r>
            <a:r>
              <a:rPr lang="tr-TR" dirty="0" smtClean="0">
                <a:solidFill>
                  <a:srgbClr val="C00000"/>
                </a:solidFill>
              </a:rPr>
              <a:t>:</a:t>
            </a:r>
            <a:r>
              <a:rPr lang="tr-TR" dirty="0" smtClean="0"/>
              <a:t> </a:t>
            </a:r>
            <a:r>
              <a:rPr lang="en-US" dirty="0" smtClean="0"/>
              <a:t>allow only exchange chains of length 2 and find a stable matching</a:t>
            </a:r>
            <a:endParaRPr lang="tr-TR" dirty="0" smtClean="0"/>
          </a:p>
          <a:p>
            <a:r>
              <a:rPr lang="en-US" dirty="0" smtClean="0">
                <a:solidFill>
                  <a:srgbClr val="C00000"/>
                </a:solidFill>
              </a:rPr>
              <a:t>Problem</a:t>
            </a:r>
            <a:r>
              <a:rPr lang="tr-TR" dirty="0" smtClean="0">
                <a:solidFill>
                  <a:srgbClr val="C00000"/>
                </a:solidFill>
              </a:rPr>
              <a:t>: </a:t>
            </a:r>
            <a:r>
              <a:rPr lang="en-US" dirty="0" smtClean="0"/>
              <a:t>The model is not anymore </a:t>
            </a:r>
            <a:r>
              <a:rPr lang="tr-TR" dirty="0" smtClean="0"/>
              <a:t>a </a:t>
            </a:r>
            <a:r>
              <a:rPr lang="en-US" dirty="0" smtClean="0"/>
              <a:t>bipartite</a:t>
            </a:r>
            <a:r>
              <a:rPr lang="tr-TR" dirty="0" smtClean="0"/>
              <a:t> graph</a:t>
            </a:r>
            <a:r>
              <a:rPr lang="en-US" dirty="0" smtClean="0"/>
              <a:t>!</a:t>
            </a:r>
            <a:endParaRPr lang="tr-TR" dirty="0" smtClean="0"/>
          </a:p>
        </p:txBody>
      </p:sp>
      <p:sp>
        <p:nvSpPr>
          <p:cNvPr id="5" name="TextBox 4"/>
          <p:cNvSpPr txBox="1"/>
          <p:nvPr/>
        </p:nvSpPr>
        <p:spPr>
          <a:xfrm>
            <a:off x="599996" y="5552083"/>
            <a:ext cx="7428380" cy="461665"/>
          </a:xfrm>
          <a:prstGeom prst="rect">
            <a:avLst/>
          </a:prstGeom>
          <a:noFill/>
        </p:spPr>
        <p:txBody>
          <a:bodyPr wrap="none" rtlCol="0">
            <a:spAutoFit/>
          </a:bodyPr>
          <a:lstStyle/>
          <a:p>
            <a:r>
              <a:rPr lang="tr-TR" sz="2400" dirty="0" smtClean="0">
                <a:solidFill>
                  <a:srgbClr val="C00000"/>
                </a:solidFill>
              </a:rPr>
              <a:t>Gale, Shapley 1962</a:t>
            </a:r>
            <a:r>
              <a:rPr lang="tr-TR" sz="2400" dirty="0" smtClean="0"/>
              <a:t>: </a:t>
            </a:r>
            <a:r>
              <a:rPr lang="en-US" sz="2400" dirty="0" smtClean="0"/>
              <a:t>A stable matching might not  exist</a:t>
            </a:r>
            <a:endParaRPr lang="en-US" sz="2400" dirty="0"/>
          </a:p>
        </p:txBody>
      </p:sp>
      <p:sp>
        <p:nvSpPr>
          <p:cNvPr id="6" name="TextBox 5"/>
          <p:cNvSpPr txBox="1"/>
          <p:nvPr/>
        </p:nvSpPr>
        <p:spPr>
          <a:xfrm>
            <a:off x="3923928" y="3501008"/>
            <a:ext cx="3725507" cy="2215991"/>
          </a:xfrm>
          <a:prstGeom prst="rect">
            <a:avLst/>
          </a:prstGeom>
          <a:noFill/>
        </p:spPr>
        <p:txBody>
          <a:bodyPr wrap="none" rtlCol="0">
            <a:spAutoFit/>
          </a:bodyPr>
          <a:lstStyle/>
          <a:p>
            <a:r>
              <a:rPr lang="en-US" sz="2400" i="1" u="sng" dirty="0" smtClean="0"/>
              <a:t>Stable Roommate Problem</a:t>
            </a:r>
            <a:endParaRPr lang="tr-TR" sz="2400" i="1" u="sng" dirty="0" smtClean="0"/>
          </a:p>
          <a:p>
            <a:r>
              <a:rPr lang="tr-TR" sz="2400" dirty="0" smtClean="0"/>
              <a:t>1: 2 &gt; 3 &gt; 4</a:t>
            </a:r>
          </a:p>
          <a:p>
            <a:r>
              <a:rPr lang="tr-TR" sz="2400" dirty="0" smtClean="0"/>
              <a:t>2: 3 &gt; </a:t>
            </a:r>
            <a:r>
              <a:rPr lang="en-US" sz="2400" dirty="0" smtClean="0"/>
              <a:t>1</a:t>
            </a:r>
            <a:r>
              <a:rPr lang="tr-TR" sz="2400" dirty="0" smtClean="0"/>
              <a:t> &gt; 4</a:t>
            </a:r>
          </a:p>
          <a:p>
            <a:r>
              <a:rPr lang="tr-TR" sz="2400" dirty="0" smtClean="0"/>
              <a:t>3: 1 &gt; 2 &gt; 4</a:t>
            </a:r>
          </a:p>
          <a:p>
            <a:r>
              <a:rPr lang="tr-TR" sz="2400" dirty="0" smtClean="0"/>
              <a:t>4: </a:t>
            </a:r>
            <a:r>
              <a:rPr lang="en-US" sz="2400" dirty="0" smtClean="0"/>
              <a:t>indifferent</a:t>
            </a:r>
            <a:endParaRPr lang="tr-TR" sz="2400" dirty="0" smtClean="0"/>
          </a:p>
          <a:p>
            <a:endParaRPr lang="en-US" dirty="0"/>
          </a:p>
        </p:txBody>
      </p:sp>
      <p:sp>
        <p:nvSpPr>
          <p:cNvPr id="8" name="Date Placeholder 7"/>
          <p:cNvSpPr>
            <a:spLocks noGrp="1"/>
          </p:cNvSpPr>
          <p:nvPr>
            <p:ph type="dt" sz="half" idx="10"/>
          </p:nvPr>
        </p:nvSpPr>
        <p:spPr/>
        <p:txBody>
          <a:bodyPr/>
          <a:lstStyle/>
          <a:p>
            <a:r>
              <a:rPr lang="en-US" smtClean="0"/>
              <a:t>Tınaz Ekim</a:t>
            </a:r>
            <a:endParaRPr lang="en-US"/>
          </a:p>
        </p:txBody>
      </p:sp>
      <p:sp>
        <p:nvSpPr>
          <p:cNvPr id="9" name="Footer Placeholder 8"/>
          <p:cNvSpPr>
            <a:spLocks noGrp="1"/>
          </p:cNvSpPr>
          <p:nvPr>
            <p:ph type="ftr" sz="quarter" idx="11"/>
          </p:nvPr>
        </p:nvSpPr>
        <p:spPr/>
        <p:txBody>
          <a:bodyPr/>
          <a:lstStyle/>
          <a:p>
            <a:r>
              <a:rPr lang="en-US" smtClean="0"/>
              <a:t>ICORES - 2020 / Malta</a:t>
            </a:r>
            <a:endParaRPr lang="en-US"/>
          </a:p>
        </p:txBody>
      </p:sp>
      <p:sp>
        <p:nvSpPr>
          <p:cNvPr id="10" name="Slide Number Placeholder 9"/>
          <p:cNvSpPr>
            <a:spLocks noGrp="1"/>
          </p:cNvSpPr>
          <p:nvPr>
            <p:ph type="sldNum" sz="quarter" idx="12"/>
          </p:nvPr>
        </p:nvSpPr>
        <p:spPr/>
        <p:txBody>
          <a:bodyPr/>
          <a:lstStyle/>
          <a:p>
            <a:fld id="{2CC927D1-A364-49C4-A567-1AFEAFF7F875}" type="slidenum">
              <a:rPr lang="en-US" smtClean="0"/>
              <a:t>13</a:t>
            </a:fld>
            <a:endParaRPr lang="en-US"/>
          </a:p>
        </p:txBody>
      </p:sp>
      <p:pic>
        <p:nvPicPr>
          <p:cNvPr id="7" name="Picture 6"/>
          <p:cNvPicPr>
            <a:picLocks noChangeAspect="1"/>
          </p:cNvPicPr>
          <p:nvPr/>
        </p:nvPicPr>
        <p:blipFill>
          <a:blip r:embed="rId3"/>
          <a:stretch>
            <a:fillRect/>
          </a:stretch>
        </p:blipFill>
        <p:spPr>
          <a:xfrm>
            <a:off x="251520" y="3566925"/>
            <a:ext cx="3539957" cy="997781"/>
          </a:xfrm>
          <a:prstGeom prst="rect">
            <a:avLst/>
          </a:prstGeom>
        </p:spPr>
      </p:pic>
      <p:grpSp>
        <p:nvGrpSpPr>
          <p:cNvPr id="41" name="Group 40"/>
          <p:cNvGrpSpPr/>
          <p:nvPr/>
        </p:nvGrpSpPr>
        <p:grpSpPr>
          <a:xfrm>
            <a:off x="6330785" y="3999197"/>
            <a:ext cx="1707715" cy="1094053"/>
            <a:chOff x="6330785" y="3999197"/>
            <a:chExt cx="1707715" cy="1094053"/>
          </a:xfrm>
        </p:grpSpPr>
        <p:sp>
          <p:nvSpPr>
            <p:cNvPr id="11" name="Oval 10"/>
            <p:cNvSpPr/>
            <p:nvPr/>
          </p:nvSpPr>
          <p:spPr>
            <a:xfrm>
              <a:off x="6703504" y="4164263"/>
              <a:ext cx="72008" cy="1008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77427" y="4183863"/>
              <a:ext cx="72008" cy="1008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577427" y="4909896"/>
              <a:ext cx="72008" cy="1008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03504" y="4907163"/>
              <a:ext cx="72008" cy="1008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03430" y="4005064"/>
              <a:ext cx="256802" cy="369332"/>
            </a:xfrm>
            <a:prstGeom prst="rect">
              <a:avLst/>
            </a:prstGeom>
            <a:noFill/>
          </p:spPr>
          <p:txBody>
            <a:bodyPr wrap="none" rtlCol="0">
              <a:spAutoFit/>
            </a:bodyPr>
            <a:lstStyle/>
            <a:p>
              <a:r>
                <a:rPr lang="tr-TR" dirty="0"/>
                <a:t>1</a:t>
              </a:r>
              <a:endParaRPr lang="en-US" dirty="0"/>
            </a:p>
          </p:txBody>
        </p:sp>
        <p:sp>
          <p:nvSpPr>
            <p:cNvPr id="16" name="TextBox 15"/>
            <p:cNvSpPr txBox="1"/>
            <p:nvPr/>
          </p:nvSpPr>
          <p:spPr>
            <a:xfrm>
              <a:off x="7712121" y="3999197"/>
              <a:ext cx="296876" cy="369332"/>
            </a:xfrm>
            <a:prstGeom prst="rect">
              <a:avLst/>
            </a:prstGeom>
            <a:noFill/>
          </p:spPr>
          <p:txBody>
            <a:bodyPr wrap="none" rtlCol="0">
              <a:spAutoFit/>
            </a:bodyPr>
            <a:lstStyle/>
            <a:p>
              <a:r>
                <a:rPr lang="tr-TR" dirty="0"/>
                <a:t>2</a:t>
              </a:r>
              <a:endParaRPr lang="en-US" dirty="0"/>
            </a:p>
          </p:txBody>
        </p:sp>
        <p:sp>
          <p:nvSpPr>
            <p:cNvPr id="17" name="TextBox 16"/>
            <p:cNvSpPr txBox="1"/>
            <p:nvPr/>
          </p:nvSpPr>
          <p:spPr>
            <a:xfrm>
              <a:off x="7748036" y="4723918"/>
              <a:ext cx="290464" cy="369332"/>
            </a:xfrm>
            <a:prstGeom prst="rect">
              <a:avLst/>
            </a:prstGeom>
            <a:noFill/>
          </p:spPr>
          <p:txBody>
            <a:bodyPr wrap="none" rtlCol="0">
              <a:spAutoFit/>
            </a:bodyPr>
            <a:lstStyle/>
            <a:p>
              <a:r>
                <a:rPr lang="tr-TR" dirty="0" smtClean="0"/>
                <a:t>3</a:t>
              </a:r>
              <a:endParaRPr lang="en-US" dirty="0"/>
            </a:p>
          </p:txBody>
        </p:sp>
        <p:sp>
          <p:nvSpPr>
            <p:cNvPr id="18" name="TextBox 17"/>
            <p:cNvSpPr txBox="1"/>
            <p:nvPr/>
          </p:nvSpPr>
          <p:spPr>
            <a:xfrm>
              <a:off x="6330785" y="4722497"/>
              <a:ext cx="306494" cy="369332"/>
            </a:xfrm>
            <a:prstGeom prst="rect">
              <a:avLst/>
            </a:prstGeom>
            <a:noFill/>
          </p:spPr>
          <p:txBody>
            <a:bodyPr wrap="none" rtlCol="0">
              <a:spAutoFit/>
            </a:bodyPr>
            <a:lstStyle/>
            <a:p>
              <a:r>
                <a:rPr lang="tr-TR" dirty="0" smtClean="0"/>
                <a:t>4</a:t>
              </a:r>
              <a:endParaRPr lang="en-US" dirty="0"/>
            </a:p>
          </p:txBody>
        </p:sp>
        <p:cxnSp>
          <p:nvCxnSpPr>
            <p:cNvPr id="20" name="Straight Connector 19"/>
            <p:cNvCxnSpPr>
              <a:stCxn id="11" idx="7"/>
              <a:endCxn id="12" idx="0"/>
            </p:cNvCxnSpPr>
            <p:nvPr/>
          </p:nvCxnSpPr>
          <p:spPr>
            <a:xfrm>
              <a:off x="6764967" y="4179028"/>
              <a:ext cx="848464" cy="4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13" idx="2"/>
            </p:cNvCxnSpPr>
            <p:nvPr/>
          </p:nvCxnSpPr>
          <p:spPr>
            <a:xfrm>
              <a:off x="6764967" y="4250319"/>
              <a:ext cx="812460" cy="709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0"/>
            </p:cNvCxnSpPr>
            <p:nvPr/>
          </p:nvCxnSpPr>
          <p:spPr>
            <a:xfrm>
              <a:off x="6734541" y="4279849"/>
              <a:ext cx="4967" cy="627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596336" y="4250780"/>
              <a:ext cx="10545" cy="6903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6"/>
              <a:endCxn id="13" idx="2"/>
            </p:cNvCxnSpPr>
            <p:nvPr/>
          </p:nvCxnSpPr>
          <p:spPr>
            <a:xfrm>
              <a:off x="6775512" y="4957574"/>
              <a:ext cx="801915" cy="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7"/>
              <a:endCxn id="12" idx="3"/>
            </p:cNvCxnSpPr>
            <p:nvPr/>
          </p:nvCxnSpPr>
          <p:spPr>
            <a:xfrm flipV="1">
              <a:off x="6764967" y="4269919"/>
              <a:ext cx="823005" cy="652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48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r>
              <a:rPr lang="tr-TR" dirty="0" smtClean="0"/>
              <a:t>?</a:t>
            </a:r>
            <a:endParaRPr lang="en-US" dirty="0"/>
          </a:p>
        </p:txBody>
      </p:sp>
      <p:sp>
        <p:nvSpPr>
          <p:cNvPr id="3" name="Content Placeholder 2"/>
          <p:cNvSpPr>
            <a:spLocks noGrp="1"/>
          </p:cNvSpPr>
          <p:nvPr>
            <p:ph idx="1"/>
          </p:nvPr>
        </p:nvSpPr>
        <p:spPr/>
        <p:txBody>
          <a:bodyPr/>
          <a:lstStyle/>
          <a:p>
            <a:r>
              <a:rPr lang="en-US" dirty="0" smtClean="0">
                <a:solidFill>
                  <a:srgbClr val="C00000"/>
                </a:solidFill>
              </a:rPr>
              <a:t>Good news</a:t>
            </a:r>
            <a:r>
              <a:rPr lang="tr-TR" dirty="0" smtClean="0"/>
              <a:t>: </a:t>
            </a:r>
            <a:r>
              <a:rPr lang="en-US" dirty="0" smtClean="0"/>
              <a:t>One can decide in polynomial time if there is a stable matching and find one if any. </a:t>
            </a:r>
            <a:endParaRPr lang="tr-TR" dirty="0" smtClean="0"/>
          </a:p>
          <a:p>
            <a:r>
              <a:rPr lang="en-US" dirty="0" smtClean="0">
                <a:solidFill>
                  <a:srgbClr val="C00000"/>
                </a:solidFill>
              </a:rPr>
              <a:t>If there is one</a:t>
            </a:r>
            <a:r>
              <a:rPr lang="tr-TR" dirty="0" smtClean="0"/>
              <a:t>: </a:t>
            </a:r>
            <a:r>
              <a:rPr lang="en-US" dirty="0" smtClean="0"/>
              <a:t>finding a stable matching of maximum size among all stable matchings </a:t>
            </a:r>
            <a:r>
              <a:rPr lang="tr-TR" dirty="0" smtClean="0">
                <a:sym typeface="Wingdings" panose="05000000000000000000" pitchFamily="2" charset="2"/>
              </a:rPr>
              <a:t> NP-</a:t>
            </a:r>
            <a:r>
              <a:rPr lang="en-US" dirty="0" smtClean="0">
                <a:sym typeface="Wingdings" panose="05000000000000000000" pitchFamily="2" charset="2"/>
              </a:rPr>
              <a:t>hard</a:t>
            </a:r>
            <a:r>
              <a:rPr lang="tr-TR" dirty="0" smtClean="0">
                <a:sym typeface="Wingdings" panose="05000000000000000000" pitchFamily="2" charset="2"/>
              </a:rPr>
              <a:t> </a:t>
            </a:r>
          </a:p>
          <a:p>
            <a:r>
              <a:rPr lang="en-US" dirty="0" smtClean="0">
                <a:solidFill>
                  <a:srgbClr val="C00000"/>
                </a:solidFill>
                <a:sym typeface="Wingdings" panose="05000000000000000000" pitchFamily="2" charset="2"/>
              </a:rPr>
              <a:t>If there is none</a:t>
            </a:r>
            <a:r>
              <a:rPr lang="tr-TR" dirty="0" smtClean="0">
                <a:sym typeface="Wingdings" panose="05000000000000000000" pitchFamily="2" charset="2"/>
              </a:rPr>
              <a:t>: </a:t>
            </a:r>
            <a:r>
              <a:rPr lang="en-US" dirty="0">
                <a:sym typeface="Wingdings" panose="05000000000000000000" pitchFamily="2" charset="2"/>
              </a:rPr>
              <a:t>f</a:t>
            </a:r>
            <a:r>
              <a:rPr lang="en-US" dirty="0" smtClean="0">
                <a:sym typeface="Wingdings" panose="05000000000000000000" pitchFamily="2" charset="2"/>
              </a:rPr>
              <a:t>inding a matching minimizing the number of unstable pairs </a:t>
            </a:r>
            <a:r>
              <a:rPr lang="tr-TR" dirty="0" smtClean="0">
                <a:sym typeface="Wingdings" panose="05000000000000000000" pitchFamily="2" charset="2"/>
              </a:rPr>
              <a:t> NP-</a:t>
            </a:r>
            <a:r>
              <a:rPr lang="en-US" dirty="0" smtClean="0">
                <a:sym typeface="Wingdings" panose="05000000000000000000" pitchFamily="2" charset="2"/>
              </a:rPr>
              <a:t>hard</a:t>
            </a:r>
            <a:endParaRPr lang="tr-TR" dirty="0" smtClean="0">
              <a:sym typeface="Wingdings" panose="05000000000000000000" pitchFamily="2" charset="2"/>
            </a:endParaRPr>
          </a:p>
          <a:p>
            <a:r>
              <a:rPr lang="en-US" dirty="0" smtClean="0">
                <a:solidFill>
                  <a:srgbClr val="C00000"/>
                </a:solidFill>
                <a:sym typeface="Wingdings" panose="05000000000000000000" pitchFamily="2" charset="2"/>
              </a:rPr>
              <a:t>Ongoing research…</a:t>
            </a:r>
            <a:endParaRPr lang="en-US" dirty="0"/>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14</a:t>
            </a:fld>
            <a:endParaRPr lang="en-US"/>
          </a:p>
        </p:txBody>
      </p:sp>
    </p:spTree>
    <p:extLst>
      <p:ext uri="{BB962C8B-B14F-4D97-AF65-F5344CB8AC3E}">
        <p14:creationId xmlns:p14="http://schemas.microsoft.com/office/powerpoint/2010/main" val="16636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Matchings in Graph Theory</a:t>
            </a:r>
            <a:endParaRPr lang="en-US" dirty="0"/>
          </a:p>
        </p:txBody>
      </p:sp>
      <p:sp>
        <p:nvSpPr>
          <p:cNvPr id="3" name="Content Placeholder 2"/>
          <p:cNvSpPr>
            <a:spLocks noGrp="1"/>
          </p:cNvSpPr>
          <p:nvPr>
            <p:ph idx="1"/>
          </p:nvPr>
        </p:nvSpPr>
        <p:spPr>
          <a:xfrm>
            <a:off x="467544" y="2563204"/>
            <a:ext cx="8517632" cy="865796"/>
          </a:xfrm>
        </p:spPr>
        <p:txBody>
          <a:bodyPr>
            <a:normAutofit/>
          </a:bodyPr>
          <a:lstStyle/>
          <a:p>
            <a:r>
              <a:rPr lang="tr-TR" sz="2400" dirty="0" smtClean="0">
                <a:solidFill>
                  <a:srgbClr val="C00000"/>
                </a:solidFill>
              </a:rPr>
              <a:t>Ma</a:t>
            </a:r>
            <a:r>
              <a:rPr lang="en-US" sz="2400" dirty="0" smtClean="0">
                <a:solidFill>
                  <a:srgbClr val="C00000"/>
                </a:solidFill>
              </a:rPr>
              <a:t>x</a:t>
            </a:r>
            <a:r>
              <a:rPr lang="tr-TR" sz="2400" dirty="0" smtClean="0">
                <a:solidFill>
                  <a:srgbClr val="C00000"/>
                </a:solidFill>
              </a:rPr>
              <a:t>imal</a:t>
            </a:r>
            <a:r>
              <a:rPr lang="tr-TR" sz="2400" dirty="0" smtClean="0"/>
              <a:t> </a:t>
            </a:r>
            <a:r>
              <a:rPr lang="en-US" sz="2400" dirty="0" smtClean="0">
                <a:solidFill>
                  <a:srgbClr val="C00000"/>
                </a:solidFill>
              </a:rPr>
              <a:t>matching</a:t>
            </a:r>
            <a:r>
              <a:rPr lang="en-US" sz="2400" dirty="0" smtClean="0"/>
              <a:t> </a:t>
            </a:r>
            <a:r>
              <a:rPr lang="tr-TR" sz="2400" dirty="0" smtClean="0"/>
              <a:t>: </a:t>
            </a:r>
            <a:r>
              <a:rPr lang="en-US" sz="2400" dirty="0" smtClean="0"/>
              <a:t>a matching </a:t>
            </a:r>
            <a:r>
              <a:rPr lang="en-US" sz="2400" dirty="0" err="1" smtClean="0"/>
              <a:t>s.t.</a:t>
            </a:r>
            <a:r>
              <a:rPr lang="en-US" sz="2400" dirty="0" smtClean="0"/>
              <a:t> no new edge can be added to it</a:t>
            </a:r>
            <a:endParaRPr lang="en-US" sz="2400" dirty="0"/>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0" y="3140968"/>
            <a:ext cx="5400602" cy="1337493"/>
          </a:xfrm>
          <a:prstGeom prst="rect">
            <a:avLst/>
          </a:prstGeom>
        </p:spPr>
      </p:pic>
      <p:sp>
        <p:nvSpPr>
          <p:cNvPr id="42" name="Content Placeholder 2"/>
          <p:cNvSpPr txBox="1">
            <a:spLocks/>
          </p:cNvSpPr>
          <p:nvPr/>
        </p:nvSpPr>
        <p:spPr>
          <a:xfrm>
            <a:off x="467544" y="4365104"/>
            <a:ext cx="8229600" cy="55741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r>
              <a:rPr lang="en-US" sz="2400" dirty="0" smtClean="0"/>
              <a:t>Maximum (size)</a:t>
            </a:r>
            <a:r>
              <a:rPr lang="tr-TR" sz="2400" dirty="0" smtClean="0"/>
              <a:t> </a:t>
            </a:r>
            <a:r>
              <a:rPr lang="tr-TR" sz="2400" dirty="0" smtClean="0">
                <a:solidFill>
                  <a:srgbClr val="C00000"/>
                </a:solidFill>
                <a:sym typeface="Symbol"/>
              </a:rPr>
              <a:t></a:t>
            </a:r>
            <a:r>
              <a:rPr lang="tr-TR" sz="2400" dirty="0" smtClean="0">
                <a:sym typeface="Symbol"/>
              </a:rPr>
              <a:t> </a:t>
            </a:r>
            <a:r>
              <a:rPr lang="en-US" sz="2400" dirty="0" smtClean="0">
                <a:sym typeface="Symbol"/>
              </a:rPr>
              <a:t>maximal</a:t>
            </a:r>
            <a:r>
              <a:rPr lang="tr-TR" sz="2400" dirty="0" smtClean="0">
                <a:sym typeface="Symbol"/>
              </a:rPr>
              <a:t> </a:t>
            </a:r>
            <a:r>
              <a:rPr lang="en-US" sz="2400" dirty="0" smtClean="0">
                <a:solidFill>
                  <a:srgbClr val="C00000"/>
                </a:solidFill>
                <a:sym typeface="Symbol"/>
              </a:rPr>
              <a:t>but</a:t>
            </a:r>
            <a:r>
              <a:rPr lang="tr-TR" sz="2400" dirty="0" smtClean="0">
                <a:sym typeface="Symbol"/>
              </a:rPr>
              <a:t> </a:t>
            </a:r>
            <a:r>
              <a:rPr lang="tr-TR" sz="2400" dirty="0" smtClean="0"/>
              <a:t>ma</a:t>
            </a:r>
            <a:r>
              <a:rPr lang="en-US" sz="2400" dirty="0" smtClean="0"/>
              <a:t>x</a:t>
            </a:r>
            <a:r>
              <a:rPr lang="tr-TR" sz="2400" dirty="0" smtClean="0"/>
              <a:t>imal </a:t>
            </a:r>
            <a:r>
              <a:rPr lang="tr-TR" sz="2400" dirty="0">
                <a:solidFill>
                  <a:srgbClr val="C00000"/>
                </a:solidFill>
              </a:rPr>
              <a:t>≠</a:t>
            </a:r>
            <a:r>
              <a:rPr lang="tr-TR" sz="2400" dirty="0"/>
              <a:t> </a:t>
            </a:r>
            <a:r>
              <a:rPr lang="en-US" sz="2400" dirty="0" smtClean="0"/>
              <a:t>maximum</a:t>
            </a:r>
            <a:r>
              <a:rPr lang="tr-TR" sz="2400" dirty="0" smtClean="0"/>
              <a:t> </a:t>
            </a:r>
            <a:endParaRPr lang="tr-TR" sz="2400" dirty="0"/>
          </a:p>
          <a:p>
            <a:pPr marL="0" indent="0">
              <a:buNone/>
              <a:defRPr/>
            </a:pPr>
            <a:endParaRPr lang="tr-TR" dirty="0"/>
          </a:p>
        </p:txBody>
      </p:sp>
      <p:sp>
        <p:nvSpPr>
          <p:cNvPr id="47" name="Content Placeholder 2"/>
          <p:cNvSpPr txBox="1">
            <a:spLocks/>
          </p:cNvSpPr>
          <p:nvPr/>
        </p:nvSpPr>
        <p:spPr>
          <a:xfrm>
            <a:off x="467544" y="4869160"/>
            <a:ext cx="8568952" cy="782764"/>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r>
              <a:rPr lang="en-US" dirty="0" smtClean="0"/>
              <a:t>Maximum matching </a:t>
            </a:r>
            <a:r>
              <a:rPr lang="tr-TR" dirty="0" smtClean="0"/>
              <a:t>: Pol</a:t>
            </a:r>
            <a:r>
              <a:rPr lang="en-US" dirty="0" smtClean="0"/>
              <a:t>y</a:t>
            </a:r>
            <a:r>
              <a:rPr lang="tr-TR" dirty="0" smtClean="0"/>
              <a:t>nomial (Edmond</a:t>
            </a:r>
            <a:r>
              <a:rPr lang="en-US" dirty="0" smtClean="0"/>
              <a:t>’s augmenting path algorithm</a:t>
            </a:r>
            <a:r>
              <a:rPr lang="tr-TR" dirty="0" smtClean="0"/>
              <a:t>) </a:t>
            </a:r>
            <a:endParaRPr lang="tr-TR" dirty="0"/>
          </a:p>
          <a:p>
            <a:pPr marL="0" indent="0">
              <a:buNone/>
              <a:defRPr/>
            </a:pPr>
            <a:endParaRPr lang="tr-TR" dirty="0"/>
          </a:p>
        </p:txBody>
      </p:sp>
      <p:sp>
        <p:nvSpPr>
          <p:cNvPr id="48" name="Content Placeholder 2"/>
          <p:cNvSpPr txBox="1">
            <a:spLocks/>
          </p:cNvSpPr>
          <p:nvPr/>
        </p:nvSpPr>
        <p:spPr>
          <a:xfrm>
            <a:off x="467544" y="5607888"/>
            <a:ext cx="8229600" cy="701432"/>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r>
              <a:rPr lang="en-US" sz="2800" dirty="0" smtClean="0"/>
              <a:t>Finding a maximal matching of minimum size</a:t>
            </a:r>
            <a:r>
              <a:rPr lang="tr-TR" sz="2800" dirty="0" smtClean="0"/>
              <a:t> (MMM): </a:t>
            </a:r>
            <a:r>
              <a:rPr lang="tr-TR" sz="2800" dirty="0" smtClean="0">
                <a:solidFill>
                  <a:srgbClr val="FF0000"/>
                </a:solidFill>
              </a:rPr>
              <a:t>NP-</a:t>
            </a:r>
            <a:r>
              <a:rPr lang="en-US" sz="2800" dirty="0" smtClean="0">
                <a:solidFill>
                  <a:srgbClr val="FF0000"/>
                </a:solidFill>
              </a:rPr>
              <a:t>hard</a:t>
            </a:r>
            <a:r>
              <a:rPr lang="tr-TR" sz="2800" dirty="0" smtClean="0">
                <a:solidFill>
                  <a:srgbClr val="FF0000"/>
                </a:solidFill>
              </a:rPr>
              <a:t> </a:t>
            </a:r>
            <a:endParaRPr lang="tr-TR" sz="2800" dirty="0">
              <a:solidFill>
                <a:srgbClr val="FF0000"/>
              </a:solidFill>
            </a:endParaRPr>
          </a:p>
          <a:p>
            <a:pPr marL="0" indent="0">
              <a:buNone/>
              <a:defRPr/>
            </a:pPr>
            <a:endParaRPr lang="tr-TR" dirty="0"/>
          </a:p>
        </p:txBody>
      </p:sp>
      <p:sp>
        <p:nvSpPr>
          <p:cNvPr id="8" name="Content Placeholder 2"/>
          <p:cNvSpPr txBox="1">
            <a:spLocks/>
          </p:cNvSpPr>
          <p:nvPr/>
        </p:nvSpPr>
        <p:spPr>
          <a:xfrm>
            <a:off x="446856" y="2060848"/>
            <a:ext cx="8589640" cy="79208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solidFill>
                  <a:srgbClr val="C00000"/>
                </a:solidFill>
              </a:rPr>
              <a:t>Matching </a:t>
            </a:r>
            <a:r>
              <a:rPr lang="tr-TR" sz="2400" dirty="0" smtClean="0"/>
              <a:t>: </a:t>
            </a:r>
            <a:r>
              <a:rPr lang="en-US" sz="2400" dirty="0" smtClean="0"/>
              <a:t>a set of edges sharing no common end-vertex</a:t>
            </a:r>
            <a:endParaRPr lang="en-US" sz="2400" dirty="0"/>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15</a:t>
            </a:fld>
            <a:endParaRPr lang="en-US"/>
          </a:p>
        </p:txBody>
      </p:sp>
    </p:spTree>
    <p:extLst>
      <p:ext uri="{BB962C8B-B14F-4D97-AF65-F5344CB8AC3E}">
        <p14:creationId xmlns:p14="http://schemas.microsoft.com/office/powerpoint/2010/main" val="86568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2" grpId="0"/>
      <p:bldP spid="47" grpId="0"/>
      <p:bldP spid="48" grpId="0"/>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964488" cy="1143000"/>
          </a:xfrm>
        </p:spPr>
        <p:txBody>
          <a:bodyPr>
            <a:normAutofit fontScale="90000"/>
          </a:bodyPr>
          <a:lstStyle/>
          <a:p>
            <a:r>
              <a:rPr lang="tr-TR" dirty="0" smtClean="0"/>
              <a:t>Stable Matching </a:t>
            </a:r>
            <a:r>
              <a:rPr lang="en-US" dirty="0" smtClean="0"/>
              <a:t>vs</a:t>
            </a:r>
            <a:r>
              <a:rPr lang="tr-TR" dirty="0" smtClean="0"/>
              <a:t> Maximal Matching</a:t>
            </a:r>
            <a:endParaRPr lang="en-US" dirty="0"/>
          </a:p>
        </p:txBody>
      </p:sp>
      <p:sp>
        <p:nvSpPr>
          <p:cNvPr id="3" name="Content Placeholder 2"/>
          <p:cNvSpPr>
            <a:spLocks noGrp="1"/>
          </p:cNvSpPr>
          <p:nvPr>
            <p:ph idx="1"/>
          </p:nvPr>
        </p:nvSpPr>
        <p:spPr/>
        <p:txBody>
          <a:bodyPr/>
          <a:lstStyle/>
          <a:p>
            <a:r>
              <a:rPr lang="en-US" dirty="0" smtClean="0"/>
              <a:t>Every stable matching is maximal, but not necessarily of maximum size</a:t>
            </a:r>
            <a:r>
              <a:rPr lang="tr-TR" dirty="0" smtClean="0"/>
              <a:t> </a:t>
            </a:r>
          </a:p>
          <a:p>
            <a:endParaRPr lang="en-US" dirty="0"/>
          </a:p>
        </p:txBody>
      </p:sp>
      <p:sp>
        <p:nvSpPr>
          <p:cNvPr id="5" name="Slide Number Placeholder 3"/>
          <p:cNvSpPr txBox="1">
            <a:spLocks/>
          </p:cNvSpPr>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27D1-A364-49C4-A567-1AFEAFF7F875}" type="slidenum">
              <a:rPr lang="en-US" smtClean="0"/>
              <a:pPr/>
              <a:t>16</a:t>
            </a:fld>
            <a:endParaRPr lang="en-US"/>
          </a:p>
        </p:txBody>
      </p:sp>
      <p:pic>
        <p:nvPicPr>
          <p:cNvPr id="10" name="Picture 9"/>
          <p:cNvPicPr>
            <a:picLocks noChangeAspect="1"/>
          </p:cNvPicPr>
          <p:nvPr/>
        </p:nvPicPr>
        <p:blipFill>
          <a:blip r:embed="rId3"/>
          <a:stretch>
            <a:fillRect/>
          </a:stretch>
        </p:blipFill>
        <p:spPr>
          <a:xfrm>
            <a:off x="899591" y="3068960"/>
            <a:ext cx="4397511" cy="1080120"/>
          </a:xfrm>
          <a:prstGeom prst="rect">
            <a:avLst/>
          </a:prstGeom>
        </p:spPr>
      </p:pic>
      <p:pic>
        <p:nvPicPr>
          <p:cNvPr id="11" name="Picture 10"/>
          <p:cNvPicPr>
            <a:picLocks noChangeAspect="1"/>
          </p:cNvPicPr>
          <p:nvPr/>
        </p:nvPicPr>
        <p:blipFill>
          <a:blip r:embed="rId4"/>
          <a:stretch>
            <a:fillRect/>
          </a:stretch>
        </p:blipFill>
        <p:spPr>
          <a:xfrm>
            <a:off x="5731125" y="2852936"/>
            <a:ext cx="2795201" cy="1925852"/>
          </a:xfrm>
          <a:prstGeom prst="rect">
            <a:avLst/>
          </a:prstGeom>
        </p:spPr>
      </p:pic>
      <p:sp>
        <p:nvSpPr>
          <p:cNvPr id="6" name="Rectangle 5"/>
          <p:cNvSpPr/>
          <p:nvPr/>
        </p:nvSpPr>
        <p:spPr>
          <a:xfrm>
            <a:off x="611560" y="4941168"/>
            <a:ext cx="7848872" cy="1292662"/>
          </a:xfrm>
          <a:prstGeom prst="rect">
            <a:avLst/>
          </a:prstGeom>
        </p:spPr>
        <p:txBody>
          <a:bodyPr wrap="square">
            <a:spAutoFit/>
          </a:bodyPr>
          <a:lstStyle/>
          <a:p>
            <a:r>
              <a:rPr lang="en-US" sz="2600" dirty="0" smtClean="0">
                <a:solidFill>
                  <a:srgbClr val="C00000"/>
                </a:solidFill>
              </a:rPr>
              <a:t>Observation</a:t>
            </a:r>
            <a:r>
              <a:rPr lang="tr-TR" sz="2600" dirty="0" smtClean="0">
                <a:solidFill>
                  <a:srgbClr val="C00000"/>
                </a:solidFill>
              </a:rPr>
              <a:t>:</a:t>
            </a:r>
            <a:r>
              <a:rPr lang="tr-TR" sz="2600" dirty="0" smtClean="0"/>
              <a:t> </a:t>
            </a:r>
          </a:p>
          <a:p>
            <a:r>
              <a:rPr lang="en-US" sz="2600" dirty="0" smtClean="0"/>
              <a:t>Number of unmatched candidates in a stable matching </a:t>
            </a:r>
            <a:r>
              <a:rPr lang="tr-TR" sz="2600" dirty="0" smtClean="0"/>
              <a:t> </a:t>
            </a:r>
            <a:r>
              <a:rPr lang="tr-TR" sz="2600" dirty="0"/>
              <a:t>≤ n- </a:t>
            </a:r>
            <a:r>
              <a:rPr lang="en-US" sz="2600" dirty="0"/>
              <a:t>|</a:t>
            </a:r>
            <a:r>
              <a:rPr lang="tr-TR" sz="2600" dirty="0" smtClean="0"/>
              <a:t>MMM</a:t>
            </a:r>
            <a:r>
              <a:rPr lang="en-US" sz="2600" dirty="0" smtClean="0"/>
              <a:t>|</a:t>
            </a:r>
            <a:endParaRPr lang="en-US" sz="2600" dirty="0"/>
          </a:p>
        </p:txBody>
      </p:sp>
      <p:sp>
        <p:nvSpPr>
          <p:cNvPr id="7" name="Date Placeholder 6"/>
          <p:cNvSpPr>
            <a:spLocks noGrp="1"/>
          </p:cNvSpPr>
          <p:nvPr>
            <p:ph type="dt" sz="half" idx="10"/>
          </p:nvPr>
        </p:nvSpPr>
        <p:spPr/>
        <p:txBody>
          <a:bodyPr/>
          <a:lstStyle/>
          <a:p>
            <a:r>
              <a:rPr lang="en-US" smtClean="0"/>
              <a:t>Tınaz Ekim</a:t>
            </a:r>
            <a:endParaRPr lang="en-US"/>
          </a:p>
        </p:txBody>
      </p:sp>
      <p:sp>
        <p:nvSpPr>
          <p:cNvPr id="8" name="Footer Placeholder 7"/>
          <p:cNvSpPr>
            <a:spLocks noGrp="1"/>
          </p:cNvSpPr>
          <p:nvPr>
            <p:ph type="ftr" sz="quarter" idx="11"/>
          </p:nvPr>
        </p:nvSpPr>
        <p:spPr/>
        <p:txBody>
          <a:bodyPr/>
          <a:lstStyle/>
          <a:p>
            <a:r>
              <a:rPr lang="en-US" smtClean="0"/>
              <a:t>ICORES - 2020 / Malta</a:t>
            </a:r>
            <a:endParaRPr lang="en-US"/>
          </a:p>
        </p:txBody>
      </p:sp>
      <p:sp>
        <p:nvSpPr>
          <p:cNvPr id="9" name="Slide Number Placeholder 8"/>
          <p:cNvSpPr>
            <a:spLocks noGrp="1"/>
          </p:cNvSpPr>
          <p:nvPr>
            <p:ph type="sldNum" sz="quarter" idx="12"/>
          </p:nvPr>
        </p:nvSpPr>
        <p:spPr/>
        <p:txBody>
          <a:bodyPr/>
          <a:lstStyle/>
          <a:p>
            <a:fld id="{2CC927D1-A364-49C4-A567-1AFEAFF7F875}" type="slidenum">
              <a:rPr lang="en-US" smtClean="0"/>
              <a:t>16</a:t>
            </a:fld>
            <a:endParaRPr lang="en-US"/>
          </a:p>
        </p:txBody>
      </p:sp>
    </p:spTree>
    <p:extLst>
      <p:ext uri="{BB962C8B-B14F-4D97-AF65-F5344CB8AC3E}">
        <p14:creationId xmlns:p14="http://schemas.microsoft.com/office/powerpoint/2010/main" val="368399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Unmatched students</a:t>
            </a:r>
            <a:endParaRPr lang="en-US" dirty="0"/>
          </a:p>
        </p:txBody>
      </p:sp>
      <p:sp>
        <p:nvSpPr>
          <p:cNvPr id="3" name="Content Placeholder 2"/>
          <p:cNvSpPr>
            <a:spLocks noGrp="1"/>
          </p:cNvSpPr>
          <p:nvPr>
            <p:ph idx="1"/>
          </p:nvPr>
        </p:nvSpPr>
        <p:spPr/>
        <p:txBody>
          <a:bodyPr>
            <a:normAutofit/>
          </a:bodyPr>
          <a:lstStyle/>
          <a:p>
            <a:r>
              <a:rPr lang="en-US" dirty="0" smtClean="0">
                <a:solidFill>
                  <a:srgbClr val="C00000"/>
                </a:solidFill>
              </a:rPr>
              <a:t>Question</a:t>
            </a:r>
            <a:r>
              <a:rPr lang="tr-TR" dirty="0" smtClean="0">
                <a:solidFill>
                  <a:srgbClr val="C00000"/>
                </a:solidFill>
              </a:rPr>
              <a:t>:</a:t>
            </a:r>
            <a:r>
              <a:rPr lang="tr-TR" dirty="0" smtClean="0"/>
              <a:t> </a:t>
            </a:r>
            <a:r>
              <a:rPr lang="en-US" dirty="0"/>
              <a:t>How many students </a:t>
            </a:r>
            <a:r>
              <a:rPr lang="en-US" dirty="0" smtClean="0"/>
              <a:t>can </a:t>
            </a:r>
            <a:r>
              <a:rPr lang="en-US" dirty="0"/>
              <a:t>be </a:t>
            </a:r>
            <a:r>
              <a:rPr lang="en-US" dirty="0" smtClean="0"/>
              <a:t>unmatched in a stable matching? </a:t>
            </a:r>
          </a:p>
          <a:p>
            <a:r>
              <a:rPr lang="en-US" dirty="0" smtClean="0">
                <a:solidFill>
                  <a:srgbClr val="C00000"/>
                </a:solidFill>
              </a:rPr>
              <a:t>Answer</a:t>
            </a:r>
            <a:r>
              <a:rPr lang="tr-TR" dirty="0" smtClean="0">
                <a:solidFill>
                  <a:srgbClr val="C00000"/>
                </a:solidFill>
              </a:rPr>
              <a:t>:</a:t>
            </a:r>
            <a:r>
              <a:rPr lang="tr-TR" dirty="0" smtClean="0"/>
              <a:t> n – </a:t>
            </a:r>
            <a:r>
              <a:rPr lang="en-US" dirty="0" smtClean="0"/>
              <a:t>|</a:t>
            </a:r>
            <a:r>
              <a:rPr lang="tr-TR" dirty="0" smtClean="0"/>
              <a:t>MMM</a:t>
            </a:r>
            <a:r>
              <a:rPr lang="en-US" dirty="0" smtClean="0"/>
              <a:t>|</a:t>
            </a:r>
          </a:p>
          <a:p>
            <a:r>
              <a:rPr lang="en-US" dirty="0" smtClean="0"/>
              <a:t>Can </a:t>
            </a:r>
            <a:r>
              <a:rPr lang="en-US" dirty="0"/>
              <a:t>we compute it efficiently</a:t>
            </a:r>
            <a:r>
              <a:rPr lang="en-US" dirty="0" smtClean="0"/>
              <a:t>?</a:t>
            </a:r>
            <a:endParaRPr lang="en-US" dirty="0"/>
          </a:p>
          <a:p>
            <a:r>
              <a:rPr lang="tr-TR" dirty="0" smtClean="0"/>
              <a:t>MMM NP-</a:t>
            </a:r>
            <a:r>
              <a:rPr lang="en-US" dirty="0" smtClean="0"/>
              <a:t>hard even in bipartite graphs </a:t>
            </a:r>
            <a:r>
              <a:rPr lang="tr-TR" sz="2000" dirty="0" smtClean="0">
                <a:solidFill>
                  <a:srgbClr val="E6AF00"/>
                </a:solidFill>
              </a:rPr>
              <a:t>(Yannakakis 1981)</a:t>
            </a:r>
          </a:p>
          <a:p>
            <a:r>
              <a:rPr lang="en-US" dirty="0" smtClean="0"/>
              <a:t>MMM is NP-hard even in </a:t>
            </a:r>
            <a:r>
              <a:rPr lang="en-US" b="1" i="1" dirty="0" smtClean="0">
                <a:solidFill>
                  <a:srgbClr val="55A839"/>
                </a:solidFill>
              </a:rPr>
              <a:t>k-regular bipartite graphs</a:t>
            </a:r>
            <a:r>
              <a:rPr lang="en-US" b="1" dirty="0" smtClean="0"/>
              <a:t> </a:t>
            </a:r>
            <a:r>
              <a:rPr lang="en-US" dirty="0" smtClean="0"/>
              <a:t>(for k</a:t>
            </a:r>
            <a:r>
              <a:rPr lang="en-US" dirty="0" smtClean="0">
                <a:sym typeface="Symbol"/>
              </a:rPr>
              <a:t>3</a:t>
            </a:r>
            <a:r>
              <a:rPr lang="en-US" dirty="0" smtClean="0"/>
              <a:t>) </a:t>
            </a:r>
            <a:r>
              <a:rPr lang="tr-TR" sz="2000" dirty="0" smtClean="0">
                <a:solidFill>
                  <a:srgbClr val="E6AF00"/>
                </a:solidFill>
              </a:rPr>
              <a:t>(Demange, E</a:t>
            </a:r>
            <a:r>
              <a:rPr lang="en-US" sz="2000" dirty="0" smtClean="0">
                <a:solidFill>
                  <a:srgbClr val="E6AF00"/>
                </a:solidFill>
              </a:rPr>
              <a:t>.</a:t>
            </a:r>
            <a:r>
              <a:rPr lang="tr-TR" sz="2000" dirty="0" smtClean="0">
                <a:solidFill>
                  <a:srgbClr val="E6AF00"/>
                </a:solidFill>
              </a:rPr>
              <a:t> 2008)</a:t>
            </a:r>
          </a:p>
          <a:p>
            <a:r>
              <a:rPr lang="tr-TR" dirty="0" smtClean="0"/>
              <a:t>MMM</a:t>
            </a:r>
            <a:r>
              <a:rPr lang="en-US" dirty="0" smtClean="0"/>
              <a:t> can be solved in polynomial time in </a:t>
            </a:r>
            <a:r>
              <a:rPr lang="en-US" b="1" i="1" dirty="0" smtClean="0">
                <a:solidFill>
                  <a:srgbClr val="55A839"/>
                </a:solidFill>
              </a:rPr>
              <a:t>special</a:t>
            </a:r>
            <a:r>
              <a:rPr lang="en-US" dirty="0" smtClean="0"/>
              <a:t> </a:t>
            </a:r>
            <a:r>
              <a:rPr lang="tr-TR" b="1" i="1" dirty="0" smtClean="0">
                <a:solidFill>
                  <a:srgbClr val="55A839"/>
                </a:solidFill>
              </a:rPr>
              <a:t>k-</a:t>
            </a:r>
            <a:r>
              <a:rPr lang="en-US" b="1" i="1" dirty="0" smtClean="0">
                <a:solidFill>
                  <a:srgbClr val="55A839"/>
                </a:solidFill>
              </a:rPr>
              <a:t>regular bipartite graphs</a:t>
            </a:r>
            <a:r>
              <a:rPr lang="tr-TR" dirty="0" smtClean="0"/>
              <a:t> </a:t>
            </a:r>
            <a:r>
              <a:rPr lang="tr-TR" sz="2000" dirty="0" smtClean="0">
                <a:solidFill>
                  <a:srgbClr val="E6AF00"/>
                </a:solidFill>
              </a:rPr>
              <a:t>(Alkan, Alioğulları, 2015)</a:t>
            </a:r>
            <a:endParaRPr lang="en-US" sz="2000" dirty="0">
              <a:solidFill>
                <a:srgbClr val="E6AF00"/>
              </a:solidFill>
            </a:endParaRPr>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17</a:t>
            </a:fld>
            <a:endParaRPr lang="en-US"/>
          </a:p>
        </p:txBody>
      </p:sp>
    </p:spTree>
    <p:extLst>
      <p:ext uri="{BB962C8B-B14F-4D97-AF65-F5344CB8AC3E}">
        <p14:creationId xmlns:p14="http://schemas.microsoft.com/office/powerpoint/2010/main" val="1456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US" dirty="0" smtClean="0"/>
              <a:t>Graph Classes</a:t>
            </a:r>
            <a:endParaRPr lang="en-US" dirty="0"/>
          </a:p>
        </p:txBody>
      </p:sp>
      <p:sp>
        <p:nvSpPr>
          <p:cNvPr id="3" name="Content Placeholder 2"/>
          <p:cNvSpPr>
            <a:spLocks noGrp="1"/>
          </p:cNvSpPr>
          <p:nvPr>
            <p:ph idx="1"/>
          </p:nvPr>
        </p:nvSpPr>
        <p:spPr>
          <a:xfrm>
            <a:off x="539552" y="1460458"/>
            <a:ext cx="8604448" cy="4389120"/>
          </a:xfrm>
        </p:spPr>
        <p:txBody>
          <a:bodyPr>
            <a:noAutofit/>
          </a:bodyPr>
          <a:lstStyle/>
          <a:p>
            <a:r>
              <a:rPr lang="en-US" sz="2400" dirty="0" smtClean="0"/>
              <a:t>Model a real life problem with graphs </a:t>
            </a:r>
            <a:r>
              <a:rPr lang="tr-TR" sz="2400" dirty="0" smtClean="0">
                <a:sym typeface="Wingdings" panose="05000000000000000000" pitchFamily="2" charset="2"/>
              </a:rPr>
              <a:t> </a:t>
            </a:r>
            <a:r>
              <a:rPr lang="en-US" sz="2400" dirty="0" smtClean="0">
                <a:sym typeface="Wingdings" panose="05000000000000000000" pitchFamily="2" charset="2"/>
              </a:rPr>
              <a:t>graphs with structural properties</a:t>
            </a:r>
            <a:r>
              <a:rPr lang="tr-TR" sz="2400" dirty="0" smtClean="0">
                <a:sym typeface="Wingdings" panose="05000000000000000000" pitchFamily="2" charset="2"/>
              </a:rPr>
              <a:t> (</a:t>
            </a:r>
            <a:r>
              <a:rPr lang="en-US" sz="2400" dirty="0" smtClean="0">
                <a:sym typeface="Wingdings" panose="05000000000000000000" pitchFamily="2" charset="2"/>
              </a:rPr>
              <a:t>bipartite</a:t>
            </a:r>
            <a:r>
              <a:rPr lang="tr-TR" sz="2400" dirty="0" smtClean="0">
                <a:sym typeface="Wingdings" panose="05000000000000000000" pitchFamily="2" charset="2"/>
              </a:rPr>
              <a:t>, </a:t>
            </a:r>
            <a:r>
              <a:rPr lang="en-US" sz="2400" dirty="0" smtClean="0">
                <a:sym typeface="Wingdings" panose="05000000000000000000" pitchFamily="2" charset="2"/>
              </a:rPr>
              <a:t>regular bipartite</a:t>
            </a:r>
            <a:r>
              <a:rPr lang="tr-TR" sz="2400" dirty="0" smtClean="0">
                <a:sym typeface="Wingdings" panose="05000000000000000000" pitchFamily="2" charset="2"/>
              </a:rPr>
              <a:t>, </a:t>
            </a:r>
            <a:r>
              <a:rPr lang="en-US" sz="2400" dirty="0" err="1" smtClean="0">
                <a:sym typeface="Wingdings" panose="05000000000000000000" pitchFamily="2" charset="2"/>
              </a:rPr>
              <a:t>etc</a:t>
            </a:r>
            <a:r>
              <a:rPr lang="tr-TR" sz="2400" dirty="0" smtClean="0">
                <a:sym typeface="Wingdings" panose="05000000000000000000" pitchFamily="2" charset="2"/>
              </a:rPr>
              <a:t>.)</a:t>
            </a:r>
          </a:p>
          <a:p>
            <a:r>
              <a:rPr lang="en-US" sz="2400" dirty="0" smtClean="0">
                <a:solidFill>
                  <a:srgbClr val="C00000"/>
                </a:solidFill>
                <a:sym typeface="Wingdings" panose="05000000000000000000" pitchFamily="2" charset="2"/>
              </a:rPr>
              <a:t>Graph Class</a:t>
            </a:r>
            <a:r>
              <a:rPr lang="tr-TR" sz="2400" dirty="0" smtClean="0">
                <a:sym typeface="Wingdings" panose="05000000000000000000" pitchFamily="2" charset="2"/>
              </a:rPr>
              <a:t>: </a:t>
            </a:r>
            <a:r>
              <a:rPr lang="en-US" sz="2400" dirty="0" smtClean="0">
                <a:sym typeface="Wingdings" panose="05000000000000000000" pitchFamily="2" charset="2"/>
              </a:rPr>
              <a:t>A set of graphs having same structural properties</a:t>
            </a:r>
            <a:endParaRPr lang="tr-TR" sz="2400" dirty="0" smtClean="0">
              <a:sym typeface="Wingdings" panose="05000000000000000000" pitchFamily="2" charset="2"/>
            </a:endParaRPr>
          </a:p>
          <a:p>
            <a:pPr lvl="1"/>
            <a:r>
              <a:rPr lang="en-US" b="1" dirty="0" smtClean="0">
                <a:solidFill>
                  <a:srgbClr val="55A839"/>
                </a:solidFill>
                <a:sym typeface="Wingdings" panose="05000000000000000000" pitchFamily="2" charset="2"/>
              </a:rPr>
              <a:t>Planar graphs</a:t>
            </a:r>
            <a:r>
              <a:rPr lang="en-US" b="1" dirty="0" smtClean="0">
                <a:solidFill>
                  <a:srgbClr val="00B050"/>
                </a:solidFill>
                <a:sym typeface="Wingdings" panose="05000000000000000000" pitchFamily="2" charset="2"/>
              </a:rPr>
              <a:t> </a:t>
            </a:r>
            <a:r>
              <a:rPr lang="tr-TR" dirty="0" smtClean="0">
                <a:sym typeface="Wingdings" panose="05000000000000000000" pitchFamily="2" charset="2"/>
              </a:rPr>
              <a:t>: </a:t>
            </a:r>
            <a:r>
              <a:rPr lang="en-US" dirty="0" smtClean="0">
                <a:sym typeface="Wingdings" panose="05000000000000000000" pitchFamily="2" charset="2"/>
              </a:rPr>
              <a:t>graphs that can be drawn on a plane with no crossing edges </a:t>
            </a:r>
            <a:r>
              <a:rPr lang="tr-TR" dirty="0" smtClean="0">
                <a:sym typeface="Wingdings" panose="05000000000000000000" pitchFamily="2" charset="2"/>
              </a:rPr>
              <a:t>(</a:t>
            </a:r>
            <a:r>
              <a:rPr lang="en-US" dirty="0" smtClean="0">
                <a:sym typeface="Wingdings" panose="05000000000000000000" pitchFamily="2" charset="2"/>
              </a:rPr>
              <a:t>map coloring – 4 Color Theorem</a:t>
            </a:r>
            <a:r>
              <a:rPr lang="tr-TR" dirty="0" smtClean="0">
                <a:sym typeface="Wingdings" panose="05000000000000000000" pitchFamily="2" charset="2"/>
              </a:rPr>
              <a:t>)</a:t>
            </a:r>
          </a:p>
          <a:p>
            <a:pPr lvl="1"/>
            <a:r>
              <a:rPr lang="tr-TR" b="1" dirty="0" smtClean="0">
                <a:solidFill>
                  <a:srgbClr val="55A839"/>
                </a:solidFill>
                <a:sym typeface="Wingdings" panose="05000000000000000000" pitchFamily="2" charset="2"/>
              </a:rPr>
              <a:t>Dis</a:t>
            </a:r>
            <a:r>
              <a:rPr lang="en-US" b="1" dirty="0" smtClean="0">
                <a:solidFill>
                  <a:srgbClr val="55A839"/>
                </a:solidFill>
                <a:sym typeface="Wingdings" panose="05000000000000000000" pitchFamily="2" charset="2"/>
              </a:rPr>
              <a:t>k graphs</a:t>
            </a:r>
            <a:r>
              <a:rPr lang="tr-TR" b="1" dirty="0" smtClean="0">
                <a:solidFill>
                  <a:srgbClr val="55A839"/>
                </a:solidFill>
                <a:sym typeface="Wingdings" panose="05000000000000000000" pitchFamily="2" charset="2"/>
              </a:rPr>
              <a:t> </a:t>
            </a:r>
            <a:r>
              <a:rPr lang="tr-TR" dirty="0" smtClean="0">
                <a:sym typeface="Wingdings" panose="05000000000000000000" pitchFamily="2" charset="2"/>
              </a:rPr>
              <a:t>(</a:t>
            </a:r>
            <a:r>
              <a:rPr lang="en-US" dirty="0" smtClean="0">
                <a:sym typeface="Wingdings" panose="05000000000000000000" pitchFamily="2" charset="2"/>
              </a:rPr>
              <a:t>frequency assignment)</a:t>
            </a:r>
            <a:endParaRPr lang="tr-TR" dirty="0" smtClean="0">
              <a:sym typeface="Wingdings" panose="05000000000000000000" pitchFamily="2" charset="2"/>
            </a:endParaRPr>
          </a:p>
          <a:p>
            <a:endParaRPr lang="en-US" sz="2400" dirty="0" smtClean="0">
              <a:solidFill>
                <a:srgbClr val="C00000"/>
              </a:solidFill>
              <a:sym typeface="Wingdings" panose="05000000000000000000" pitchFamily="2" charset="2"/>
            </a:endParaRPr>
          </a:p>
          <a:p>
            <a:endParaRPr lang="en-US" sz="2400" dirty="0">
              <a:solidFill>
                <a:srgbClr val="C00000"/>
              </a:solidFill>
              <a:sym typeface="Wingdings" panose="05000000000000000000" pitchFamily="2" charset="2"/>
            </a:endParaRPr>
          </a:p>
          <a:p>
            <a:endParaRPr lang="en-US" sz="2400" dirty="0" smtClean="0">
              <a:solidFill>
                <a:srgbClr val="C00000"/>
              </a:solidFill>
              <a:sym typeface="Wingdings" panose="05000000000000000000" pitchFamily="2" charset="2"/>
            </a:endParaRPr>
          </a:p>
          <a:p>
            <a:r>
              <a:rPr lang="en-US" sz="2400" dirty="0" smtClean="0">
                <a:solidFill>
                  <a:srgbClr val="C00000"/>
                </a:solidFill>
                <a:sym typeface="Wingdings" panose="05000000000000000000" pitchFamily="2" charset="2"/>
              </a:rPr>
              <a:t>Question</a:t>
            </a:r>
            <a:r>
              <a:rPr lang="tr-TR" sz="2400" dirty="0" smtClean="0">
                <a:sym typeface="Wingdings" panose="05000000000000000000" pitchFamily="2" charset="2"/>
              </a:rPr>
              <a:t>: </a:t>
            </a:r>
            <a:r>
              <a:rPr lang="en-US" sz="2400" dirty="0" smtClean="0">
                <a:sym typeface="Wingdings" panose="05000000000000000000" pitchFamily="2" charset="2"/>
              </a:rPr>
              <a:t>Is the problem NP-complete or polynomial time solvable in the class of graphs obtained by modeling the real life application?</a:t>
            </a:r>
            <a:endParaRPr lang="tr-TR" sz="2400" dirty="0" smtClean="0">
              <a:sym typeface="Wingdings" panose="05000000000000000000" pitchFamily="2" charset="2"/>
            </a:endParaRPr>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18</a:t>
            </a:fld>
            <a:endParaRPr lang="en-US"/>
          </a:p>
        </p:txBody>
      </p:sp>
      <p:pic>
        <p:nvPicPr>
          <p:cNvPr id="2050" name="Picture 2" descr="https://upload.wikimedia.org/wikipedia/commons/thumb/b/be/Unit_disk_graph.svg/220px-Unit_disk_grap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916" y="3439640"/>
            <a:ext cx="2095500" cy="193357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4 color theorem planar graph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4 color theorem planar graph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4 color theorem planar graph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77072"/>
            <a:ext cx="3354951" cy="114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90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dirty="0" smtClean="0"/>
              <a:t>Graph Classes</a:t>
            </a:r>
            <a:endParaRPr lang="en-US" dirty="0"/>
          </a:p>
        </p:txBody>
      </p:sp>
      <p:sp>
        <p:nvSpPr>
          <p:cNvPr id="3" name="Content Placeholder 2"/>
          <p:cNvSpPr>
            <a:spLocks noGrp="1"/>
          </p:cNvSpPr>
          <p:nvPr>
            <p:ph idx="1"/>
          </p:nvPr>
        </p:nvSpPr>
        <p:spPr>
          <a:xfrm>
            <a:off x="529208" y="3356992"/>
            <a:ext cx="8435280" cy="3024336"/>
          </a:xfrm>
        </p:spPr>
        <p:txBody>
          <a:bodyPr/>
          <a:lstStyle/>
          <a:p>
            <a:pPr>
              <a:spcAft>
                <a:spcPts val="600"/>
              </a:spcAft>
            </a:pPr>
            <a:r>
              <a:rPr lang="en-US" sz="2400" dirty="0" err="1"/>
              <a:t>Brandstädt</a:t>
            </a:r>
            <a:r>
              <a:rPr lang="en-US" sz="2400" dirty="0"/>
              <a:t>, A., Le, V.B., </a:t>
            </a:r>
            <a:r>
              <a:rPr lang="en-US" sz="2400" dirty="0" err="1"/>
              <a:t>Spinrad</a:t>
            </a:r>
            <a:r>
              <a:rPr lang="en-US" sz="2400" dirty="0"/>
              <a:t>, J.P, </a:t>
            </a:r>
            <a:r>
              <a:rPr lang="en-US" sz="2400" i="1" dirty="0" smtClean="0"/>
              <a:t>Graph </a:t>
            </a:r>
            <a:r>
              <a:rPr lang="en-US" sz="2400" i="1" dirty="0"/>
              <a:t>Classes: A </a:t>
            </a:r>
            <a:r>
              <a:rPr lang="en-US" sz="2400" i="1" dirty="0" smtClean="0"/>
              <a:t>Survey</a:t>
            </a:r>
            <a:r>
              <a:rPr lang="en-US" sz="2400" dirty="0" smtClean="0"/>
              <a:t>, </a:t>
            </a:r>
            <a:r>
              <a:rPr lang="en-US" sz="2400" dirty="0"/>
              <a:t>SIAM Monographs on Discrete Mathematics and Applications, 1999</a:t>
            </a:r>
            <a:r>
              <a:rPr lang="en-US" sz="2400" dirty="0" smtClean="0"/>
              <a:t>.</a:t>
            </a:r>
            <a:endParaRPr lang="tr-TR" sz="2400" dirty="0" smtClean="0"/>
          </a:p>
          <a:p>
            <a:pPr>
              <a:spcAft>
                <a:spcPts val="600"/>
              </a:spcAft>
            </a:pPr>
            <a:r>
              <a:rPr lang="en-US" sz="2400" dirty="0" err="1"/>
              <a:t>Golumbic</a:t>
            </a:r>
            <a:r>
              <a:rPr lang="en-US" sz="2400" dirty="0"/>
              <a:t>, M.C., </a:t>
            </a:r>
            <a:r>
              <a:rPr lang="en-US" sz="2400" i="1" dirty="0" smtClean="0"/>
              <a:t>Algorithmic </a:t>
            </a:r>
            <a:r>
              <a:rPr lang="en-US" sz="2400" i="1" dirty="0"/>
              <a:t>Graph Theory and Perfect </a:t>
            </a:r>
            <a:r>
              <a:rPr lang="en-US" sz="2400" i="1" dirty="0" smtClean="0"/>
              <a:t>Graphs</a:t>
            </a:r>
            <a:r>
              <a:rPr lang="en-US" sz="2400" dirty="0" smtClean="0"/>
              <a:t>, </a:t>
            </a:r>
            <a:r>
              <a:rPr lang="en-US" sz="2400" dirty="0"/>
              <a:t>Annals of Discrete Mathematics 57, 2004</a:t>
            </a:r>
            <a:r>
              <a:rPr lang="en-US" sz="2400" dirty="0" smtClean="0"/>
              <a:t>.</a:t>
            </a:r>
            <a:endParaRPr lang="tr-TR" sz="2400" dirty="0" smtClean="0"/>
          </a:p>
          <a:p>
            <a:pPr>
              <a:spcAft>
                <a:spcPts val="600"/>
              </a:spcAft>
            </a:pPr>
            <a:r>
              <a:rPr lang="en-US" sz="2400" dirty="0">
                <a:hlinkClick r:id="rId3"/>
              </a:rPr>
              <a:t>http://www.graphclasses.org</a:t>
            </a:r>
            <a:r>
              <a:rPr lang="en-US" sz="2400" dirty="0" smtClean="0">
                <a:hlinkClick r:id="rId3"/>
              </a:rPr>
              <a:t>/</a:t>
            </a:r>
            <a:r>
              <a:rPr lang="en-US" sz="2400" dirty="0" smtClean="0"/>
              <a:t> (over 1500 graph classes)</a:t>
            </a:r>
            <a:endParaRPr lang="tr-TR" sz="2400" dirty="0" smtClean="0"/>
          </a:p>
          <a:p>
            <a:pPr marL="0" indent="0">
              <a:buNone/>
            </a:pPr>
            <a:endParaRPr lang="en-US" dirty="0"/>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19</a:t>
            </a:fld>
            <a:endParaRPr lang="en-US"/>
          </a:p>
        </p:txBody>
      </p:sp>
      <p:sp>
        <p:nvSpPr>
          <p:cNvPr id="8" name="Rounded Rectangle 7"/>
          <p:cNvSpPr/>
          <p:nvPr/>
        </p:nvSpPr>
        <p:spPr>
          <a:xfrm>
            <a:off x="395536" y="2032585"/>
            <a:ext cx="2016224" cy="71169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400" b="1" dirty="0" smtClean="0"/>
              <a:t>Real life </a:t>
            </a:r>
            <a:r>
              <a:rPr lang="en-US" sz="2400" b="1" dirty="0" err="1" smtClean="0"/>
              <a:t>prb</a:t>
            </a:r>
            <a:endParaRPr lang="en-US" sz="2400" b="1" dirty="0"/>
          </a:p>
        </p:txBody>
      </p:sp>
      <p:sp>
        <p:nvSpPr>
          <p:cNvPr id="9" name="Rounded Rectangle 8"/>
          <p:cNvSpPr/>
          <p:nvPr/>
        </p:nvSpPr>
        <p:spPr>
          <a:xfrm>
            <a:off x="2843808" y="2032585"/>
            <a:ext cx="1296144" cy="71169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400" b="1" dirty="0" smtClean="0"/>
              <a:t>Graph Model</a:t>
            </a:r>
            <a:endParaRPr lang="en-US" sz="2400" b="1" dirty="0"/>
          </a:p>
        </p:txBody>
      </p:sp>
      <p:sp>
        <p:nvSpPr>
          <p:cNvPr id="10" name="Rounded Rectangle 9"/>
          <p:cNvSpPr/>
          <p:nvPr/>
        </p:nvSpPr>
        <p:spPr>
          <a:xfrm>
            <a:off x="4471662" y="1844824"/>
            <a:ext cx="2116562" cy="108012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400" b="1" dirty="0" smtClean="0"/>
              <a:t>Recognition of graph class</a:t>
            </a:r>
            <a:endParaRPr lang="en-US" sz="2400" b="1" dirty="0"/>
          </a:p>
        </p:txBody>
      </p:sp>
      <p:sp>
        <p:nvSpPr>
          <p:cNvPr id="11" name="Rounded Rectangle 10"/>
          <p:cNvSpPr/>
          <p:nvPr/>
        </p:nvSpPr>
        <p:spPr>
          <a:xfrm>
            <a:off x="6948264" y="1813012"/>
            <a:ext cx="2016224" cy="11119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400" b="1" dirty="0" smtClean="0"/>
              <a:t>Use results from literature</a:t>
            </a:r>
            <a:endParaRPr lang="en-US" sz="2400" b="1" dirty="0"/>
          </a:p>
        </p:txBody>
      </p:sp>
      <p:cxnSp>
        <p:nvCxnSpPr>
          <p:cNvPr id="12" name="Straight Arrow Connector 11"/>
          <p:cNvCxnSpPr>
            <a:stCxn id="8" idx="3"/>
            <a:endCxn id="9" idx="1"/>
          </p:cNvCxnSpPr>
          <p:nvPr/>
        </p:nvCxnSpPr>
        <p:spPr>
          <a:xfrm>
            <a:off x="2411760" y="2388433"/>
            <a:ext cx="43204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a:stCxn id="9" idx="3"/>
            <a:endCxn id="10" idx="1"/>
          </p:cNvCxnSpPr>
          <p:nvPr/>
        </p:nvCxnSpPr>
        <p:spPr>
          <a:xfrm flipV="1">
            <a:off x="4139952" y="2384884"/>
            <a:ext cx="331710" cy="354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a:stCxn id="10" idx="3"/>
            <a:endCxn id="11" idx="1"/>
          </p:cNvCxnSpPr>
          <p:nvPr/>
        </p:nvCxnSpPr>
        <p:spPr>
          <a:xfrm flipV="1">
            <a:off x="6588224" y="2368978"/>
            <a:ext cx="360040" cy="159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113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Outline</a:t>
            </a:r>
            <a:endParaRPr lang="en-US" dirty="0"/>
          </a:p>
        </p:txBody>
      </p:sp>
      <p:sp>
        <p:nvSpPr>
          <p:cNvPr id="3" name="Content Placeholder 2"/>
          <p:cNvSpPr>
            <a:spLocks noGrp="1"/>
          </p:cNvSpPr>
          <p:nvPr>
            <p:ph idx="1"/>
          </p:nvPr>
        </p:nvSpPr>
        <p:spPr/>
        <p:txBody>
          <a:bodyPr/>
          <a:lstStyle/>
          <a:p>
            <a:pPr>
              <a:spcBef>
                <a:spcPts val="1200"/>
              </a:spcBef>
            </a:pPr>
            <a:r>
              <a:rPr lang="en-US" dirty="0"/>
              <a:t>S</a:t>
            </a:r>
            <a:r>
              <a:rPr lang="tr-TR" dirty="0" smtClean="0"/>
              <a:t>table match</a:t>
            </a:r>
            <a:r>
              <a:rPr lang="en-US" dirty="0" err="1" smtClean="0"/>
              <a:t>ings</a:t>
            </a:r>
            <a:r>
              <a:rPr lang="en-US" dirty="0" smtClean="0"/>
              <a:t> </a:t>
            </a:r>
          </a:p>
          <a:p>
            <a:pPr lvl="1">
              <a:spcBef>
                <a:spcPts val="1200"/>
              </a:spcBef>
            </a:pPr>
            <a:r>
              <a:rPr lang="en-US" dirty="0" smtClean="0"/>
              <a:t>Basic notions </a:t>
            </a:r>
          </a:p>
          <a:p>
            <a:pPr lvl="1">
              <a:spcBef>
                <a:spcPts val="1200"/>
              </a:spcBef>
            </a:pPr>
            <a:r>
              <a:rPr lang="en-US" dirty="0"/>
              <a:t>Gale-Shapley </a:t>
            </a:r>
            <a:r>
              <a:rPr lang="en-US" dirty="0" smtClean="0"/>
              <a:t>Algorithm</a:t>
            </a:r>
          </a:p>
          <a:p>
            <a:pPr lvl="1">
              <a:spcBef>
                <a:spcPts val="1200"/>
              </a:spcBef>
            </a:pPr>
            <a:r>
              <a:rPr lang="en-US" dirty="0" smtClean="0"/>
              <a:t>Kidney exchange and Student placement</a:t>
            </a:r>
          </a:p>
          <a:p>
            <a:pPr>
              <a:spcBef>
                <a:spcPts val="1200"/>
              </a:spcBef>
            </a:pPr>
            <a:r>
              <a:rPr lang="en-US" dirty="0" smtClean="0"/>
              <a:t>Graph Theory and Stable Matchings</a:t>
            </a:r>
          </a:p>
          <a:p>
            <a:pPr lvl="1">
              <a:spcBef>
                <a:spcPts val="1200"/>
              </a:spcBef>
            </a:pPr>
            <a:r>
              <a:rPr lang="en-US" dirty="0" smtClean="0"/>
              <a:t>Minimum Maximal Matching Problem</a:t>
            </a:r>
          </a:p>
          <a:p>
            <a:pPr lvl="1">
              <a:spcBef>
                <a:spcPts val="1200"/>
              </a:spcBef>
            </a:pPr>
            <a:r>
              <a:rPr lang="en-US" dirty="0" smtClean="0"/>
              <a:t>Graph classes </a:t>
            </a:r>
          </a:p>
          <a:p>
            <a:pPr lvl="1"/>
            <a:endParaRPr lang="en-US" dirty="0"/>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2</a:t>
            </a:fld>
            <a:endParaRPr lang="en-US"/>
          </a:p>
        </p:txBody>
      </p:sp>
    </p:spTree>
    <p:extLst>
      <p:ext uri="{BB962C8B-B14F-4D97-AF65-F5344CB8AC3E}">
        <p14:creationId xmlns:p14="http://schemas.microsoft.com/office/powerpoint/2010/main" val="2259062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Classes</a:t>
            </a:r>
            <a:endParaRPr lang="en-US" dirty="0"/>
          </a:p>
        </p:txBody>
      </p:sp>
      <p:sp>
        <p:nvSpPr>
          <p:cNvPr id="3" name="Content Placeholder 2"/>
          <p:cNvSpPr>
            <a:spLocks noGrp="1"/>
          </p:cNvSpPr>
          <p:nvPr>
            <p:ph idx="1"/>
          </p:nvPr>
        </p:nvSpPr>
        <p:spPr>
          <a:xfrm>
            <a:off x="457200" y="1935480"/>
            <a:ext cx="8686800" cy="4389120"/>
          </a:xfrm>
        </p:spPr>
        <p:txBody>
          <a:bodyPr/>
          <a:lstStyle/>
          <a:p>
            <a:r>
              <a:rPr lang="tr-TR" dirty="0" smtClean="0"/>
              <a:t>A </a:t>
            </a:r>
            <a:r>
              <a:rPr lang="en-US" dirty="0" smtClean="0"/>
              <a:t>contains </a:t>
            </a:r>
            <a:r>
              <a:rPr lang="tr-TR" dirty="0" smtClean="0"/>
              <a:t>B </a:t>
            </a:r>
            <a:r>
              <a:rPr lang="en-US" dirty="0" smtClean="0"/>
              <a:t>:</a:t>
            </a:r>
            <a:r>
              <a:rPr lang="tr-TR" dirty="0" smtClean="0"/>
              <a:t> A</a:t>
            </a:r>
            <a:r>
              <a:rPr lang="tr-TR" dirty="0" smtClean="0">
                <a:sym typeface="Wingdings" panose="05000000000000000000" pitchFamily="2" charset="2"/>
              </a:rPr>
              <a:t>B    (A=Bipartite,  B= Regular Bipartite)</a:t>
            </a:r>
            <a:endParaRPr lang="en-US" dirty="0"/>
          </a:p>
        </p:txBody>
      </p:sp>
      <p:grpSp>
        <p:nvGrpSpPr>
          <p:cNvPr id="12" name="Group 11"/>
          <p:cNvGrpSpPr/>
          <p:nvPr/>
        </p:nvGrpSpPr>
        <p:grpSpPr>
          <a:xfrm>
            <a:off x="3102522" y="2534027"/>
            <a:ext cx="3701726" cy="966981"/>
            <a:chOff x="1806378" y="2390011"/>
            <a:chExt cx="3701726" cy="966981"/>
          </a:xfrm>
        </p:grpSpPr>
        <p:sp>
          <p:nvSpPr>
            <p:cNvPr id="7" name="TextBox 6"/>
            <p:cNvSpPr txBox="1"/>
            <p:nvPr/>
          </p:nvSpPr>
          <p:spPr>
            <a:xfrm>
              <a:off x="1806378" y="2390011"/>
              <a:ext cx="391454" cy="461665"/>
            </a:xfrm>
            <a:prstGeom prst="rect">
              <a:avLst/>
            </a:prstGeom>
            <a:noFill/>
          </p:spPr>
          <p:txBody>
            <a:bodyPr wrap="none" rtlCol="0">
              <a:spAutoFit/>
            </a:bodyPr>
            <a:lstStyle/>
            <a:p>
              <a:r>
                <a:rPr lang="tr-TR" sz="2400" dirty="0" smtClean="0"/>
                <a:t>A</a:t>
              </a:r>
              <a:endParaRPr lang="en-US" sz="2400" dirty="0"/>
            </a:p>
          </p:txBody>
        </p:sp>
        <p:grpSp>
          <p:nvGrpSpPr>
            <p:cNvPr id="9" name="Group 8"/>
            <p:cNvGrpSpPr/>
            <p:nvPr/>
          </p:nvGrpSpPr>
          <p:grpSpPr>
            <a:xfrm>
              <a:off x="1835696" y="2564904"/>
              <a:ext cx="3672408" cy="792088"/>
              <a:chOff x="1835696" y="2564904"/>
              <a:chExt cx="3672408" cy="792088"/>
            </a:xfrm>
          </p:grpSpPr>
          <p:sp>
            <p:nvSpPr>
              <p:cNvPr id="5" name="Oval 4"/>
              <p:cNvSpPr/>
              <p:nvPr/>
            </p:nvSpPr>
            <p:spPr>
              <a:xfrm>
                <a:off x="1835696" y="2564904"/>
                <a:ext cx="367240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915816" y="2762926"/>
                <a:ext cx="1512168" cy="3960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59087" y="2697305"/>
                <a:ext cx="369012" cy="461665"/>
              </a:xfrm>
              <a:prstGeom prst="rect">
                <a:avLst/>
              </a:prstGeom>
              <a:noFill/>
            </p:spPr>
            <p:txBody>
              <a:bodyPr wrap="none" rtlCol="0">
                <a:spAutoFit/>
              </a:bodyPr>
              <a:lstStyle/>
              <a:p>
                <a:r>
                  <a:rPr lang="tr-TR" sz="2400" dirty="0"/>
                  <a:t>B</a:t>
                </a:r>
                <a:endParaRPr lang="en-US" sz="2400" dirty="0"/>
              </a:p>
            </p:txBody>
          </p:sp>
        </p:grpSp>
      </p:grpSp>
      <p:sp>
        <p:nvSpPr>
          <p:cNvPr id="10" name="TextBox 9"/>
          <p:cNvSpPr txBox="1"/>
          <p:nvPr/>
        </p:nvSpPr>
        <p:spPr>
          <a:xfrm>
            <a:off x="540751" y="3861048"/>
            <a:ext cx="7266989" cy="892552"/>
          </a:xfrm>
          <a:prstGeom prst="rect">
            <a:avLst/>
          </a:prstGeom>
          <a:noFill/>
        </p:spPr>
        <p:txBody>
          <a:bodyPr wrap="none" rtlCol="0">
            <a:spAutoFit/>
          </a:bodyPr>
          <a:lstStyle/>
          <a:p>
            <a:r>
              <a:rPr lang="en-US" sz="2600" dirty="0" smtClean="0"/>
              <a:t>1. P</a:t>
            </a:r>
            <a:r>
              <a:rPr lang="tr-TR" sz="2600" dirty="0"/>
              <a:t>roblem</a:t>
            </a:r>
            <a:r>
              <a:rPr lang="en-US" sz="2600" dirty="0"/>
              <a:t> P is </a:t>
            </a:r>
            <a:r>
              <a:rPr lang="en-US" sz="2600" dirty="0">
                <a:solidFill>
                  <a:srgbClr val="55A839"/>
                </a:solidFill>
              </a:rPr>
              <a:t>polynomial</a:t>
            </a:r>
            <a:r>
              <a:rPr lang="en-US" sz="2600" dirty="0"/>
              <a:t> time solvable </a:t>
            </a:r>
            <a:r>
              <a:rPr lang="en-US" sz="2600" dirty="0">
                <a:solidFill>
                  <a:srgbClr val="55A839"/>
                </a:solidFill>
              </a:rPr>
              <a:t>in A</a:t>
            </a:r>
            <a:r>
              <a:rPr lang="en-US" sz="2600" dirty="0"/>
              <a:t> </a:t>
            </a:r>
            <a:r>
              <a:rPr lang="tr-TR" sz="2600" dirty="0">
                <a:sym typeface="Wingdings" panose="05000000000000000000" pitchFamily="2" charset="2"/>
              </a:rPr>
              <a:t></a:t>
            </a:r>
            <a:endParaRPr lang="en-US" sz="2600" dirty="0"/>
          </a:p>
          <a:p>
            <a:r>
              <a:rPr lang="tr-TR" sz="2600" dirty="0">
                <a:sym typeface="Wingdings" panose="05000000000000000000" pitchFamily="2" charset="2"/>
              </a:rPr>
              <a:t>    </a:t>
            </a:r>
            <a:r>
              <a:rPr lang="en-US" sz="2600" dirty="0"/>
              <a:t>P</a:t>
            </a:r>
            <a:r>
              <a:rPr lang="tr-TR" sz="2600" dirty="0"/>
              <a:t>roblem</a:t>
            </a:r>
            <a:r>
              <a:rPr lang="en-US" sz="2600" dirty="0"/>
              <a:t> P is also </a:t>
            </a:r>
            <a:r>
              <a:rPr lang="en-US" sz="2600" dirty="0">
                <a:solidFill>
                  <a:srgbClr val="55A839"/>
                </a:solidFill>
              </a:rPr>
              <a:t>polynomial</a:t>
            </a:r>
            <a:r>
              <a:rPr lang="en-US" sz="2600" dirty="0"/>
              <a:t> time solvable </a:t>
            </a:r>
            <a:r>
              <a:rPr lang="en-US" sz="2600" dirty="0">
                <a:solidFill>
                  <a:srgbClr val="55A839"/>
                </a:solidFill>
              </a:rPr>
              <a:t>in </a:t>
            </a:r>
            <a:r>
              <a:rPr lang="en-US" sz="2600" dirty="0" smtClean="0">
                <a:solidFill>
                  <a:srgbClr val="55A839"/>
                </a:solidFill>
              </a:rPr>
              <a:t>B</a:t>
            </a:r>
            <a:endParaRPr lang="en-US" sz="2600" dirty="0">
              <a:solidFill>
                <a:srgbClr val="55A839"/>
              </a:solidFill>
            </a:endParaRPr>
          </a:p>
        </p:txBody>
      </p:sp>
      <p:sp>
        <p:nvSpPr>
          <p:cNvPr id="13" name="Date Placeholder 12"/>
          <p:cNvSpPr>
            <a:spLocks noGrp="1"/>
          </p:cNvSpPr>
          <p:nvPr>
            <p:ph type="dt" sz="half" idx="10"/>
          </p:nvPr>
        </p:nvSpPr>
        <p:spPr/>
        <p:txBody>
          <a:bodyPr/>
          <a:lstStyle/>
          <a:p>
            <a:r>
              <a:rPr lang="en-US" smtClean="0"/>
              <a:t>Tınaz Ekim</a:t>
            </a:r>
            <a:endParaRPr lang="en-US"/>
          </a:p>
        </p:txBody>
      </p:sp>
      <p:sp>
        <p:nvSpPr>
          <p:cNvPr id="14" name="Footer Placeholder 13"/>
          <p:cNvSpPr>
            <a:spLocks noGrp="1"/>
          </p:cNvSpPr>
          <p:nvPr>
            <p:ph type="ftr" sz="quarter" idx="11"/>
          </p:nvPr>
        </p:nvSpPr>
        <p:spPr/>
        <p:txBody>
          <a:bodyPr/>
          <a:lstStyle/>
          <a:p>
            <a:r>
              <a:rPr lang="en-US" smtClean="0"/>
              <a:t>ICORES - 2020 / Malta</a:t>
            </a:r>
            <a:endParaRPr lang="en-US"/>
          </a:p>
        </p:txBody>
      </p:sp>
      <p:sp>
        <p:nvSpPr>
          <p:cNvPr id="15" name="Slide Number Placeholder 14"/>
          <p:cNvSpPr>
            <a:spLocks noGrp="1"/>
          </p:cNvSpPr>
          <p:nvPr>
            <p:ph type="sldNum" sz="quarter" idx="12"/>
          </p:nvPr>
        </p:nvSpPr>
        <p:spPr/>
        <p:txBody>
          <a:bodyPr/>
          <a:lstStyle/>
          <a:p>
            <a:fld id="{2CC927D1-A364-49C4-A567-1AFEAFF7F875}" type="slidenum">
              <a:rPr lang="en-US" smtClean="0"/>
              <a:t>20</a:t>
            </a:fld>
            <a:endParaRPr lang="en-US"/>
          </a:p>
        </p:txBody>
      </p:sp>
      <p:sp>
        <p:nvSpPr>
          <p:cNvPr id="16" name="Rectangle 15"/>
          <p:cNvSpPr/>
          <p:nvPr/>
        </p:nvSpPr>
        <p:spPr>
          <a:xfrm>
            <a:off x="539552" y="5085184"/>
            <a:ext cx="7974632" cy="892552"/>
          </a:xfrm>
          <a:prstGeom prst="rect">
            <a:avLst/>
          </a:prstGeom>
        </p:spPr>
        <p:txBody>
          <a:bodyPr wrap="square">
            <a:spAutoFit/>
          </a:bodyPr>
          <a:lstStyle/>
          <a:p>
            <a:r>
              <a:rPr lang="en-US" sz="2600" dirty="0" smtClean="0"/>
              <a:t>2. P</a:t>
            </a:r>
            <a:r>
              <a:rPr lang="tr-TR" sz="2600" dirty="0"/>
              <a:t>roblem</a:t>
            </a:r>
            <a:r>
              <a:rPr lang="en-US" sz="2600" dirty="0"/>
              <a:t> P is </a:t>
            </a:r>
            <a:r>
              <a:rPr lang="tr-TR" sz="2600" dirty="0">
                <a:solidFill>
                  <a:srgbClr val="55A839"/>
                </a:solidFill>
              </a:rPr>
              <a:t>NP-</a:t>
            </a:r>
            <a:r>
              <a:rPr lang="en-US" sz="2600" dirty="0">
                <a:solidFill>
                  <a:srgbClr val="55A839"/>
                </a:solidFill>
              </a:rPr>
              <a:t>complete in B</a:t>
            </a:r>
            <a:r>
              <a:rPr lang="tr-TR" sz="2600" dirty="0"/>
              <a:t> </a:t>
            </a:r>
            <a:r>
              <a:rPr lang="tr-TR" sz="2600" dirty="0">
                <a:sym typeface="Wingdings" panose="05000000000000000000" pitchFamily="2" charset="2"/>
              </a:rPr>
              <a:t> </a:t>
            </a:r>
          </a:p>
          <a:p>
            <a:r>
              <a:rPr lang="tr-TR" sz="2600" dirty="0">
                <a:sym typeface="Wingdings" panose="05000000000000000000" pitchFamily="2" charset="2"/>
              </a:rPr>
              <a:t> </a:t>
            </a:r>
            <a:r>
              <a:rPr lang="en-US" sz="2600" dirty="0"/>
              <a:t>P</a:t>
            </a:r>
            <a:r>
              <a:rPr lang="tr-TR" sz="2600" dirty="0"/>
              <a:t>roblem</a:t>
            </a:r>
            <a:r>
              <a:rPr lang="en-US" sz="2600" dirty="0"/>
              <a:t> P is also </a:t>
            </a:r>
            <a:r>
              <a:rPr lang="tr-TR" sz="2600" dirty="0">
                <a:solidFill>
                  <a:srgbClr val="55A839"/>
                </a:solidFill>
              </a:rPr>
              <a:t>NP-</a:t>
            </a:r>
            <a:r>
              <a:rPr lang="en-US" sz="2600" dirty="0">
                <a:solidFill>
                  <a:srgbClr val="55A839"/>
                </a:solidFill>
              </a:rPr>
              <a:t>complete in A</a:t>
            </a:r>
          </a:p>
        </p:txBody>
      </p:sp>
    </p:spTree>
    <p:extLst>
      <p:ext uri="{BB962C8B-B14F-4D97-AF65-F5344CB8AC3E}">
        <p14:creationId xmlns:p14="http://schemas.microsoft.com/office/powerpoint/2010/main" val="39572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21</a:t>
            </a:fld>
            <a:endParaRPr lang="en-US"/>
          </a:p>
        </p:txBody>
      </p:sp>
      <p:grpSp>
        <p:nvGrpSpPr>
          <p:cNvPr id="60" name="Group 59"/>
          <p:cNvGrpSpPr/>
          <p:nvPr/>
        </p:nvGrpSpPr>
        <p:grpSpPr>
          <a:xfrm>
            <a:off x="193918" y="908720"/>
            <a:ext cx="8842578" cy="5949279"/>
            <a:chOff x="0" y="137459"/>
            <a:chExt cx="8950082" cy="6490448"/>
          </a:xfrm>
        </p:grpSpPr>
        <p:sp>
          <p:nvSpPr>
            <p:cNvPr id="7" name="Rectangle 6"/>
            <p:cNvSpPr/>
            <p:nvPr/>
          </p:nvSpPr>
          <p:spPr>
            <a:xfrm>
              <a:off x="1548417" y="4440508"/>
              <a:ext cx="7371465" cy="2187398"/>
            </a:xfrm>
            <a:prstGeom prst="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 name="Rectangle 7"/>
            <p:cNvSpPr/>
            <p:nvPr/>
          </p:nvSpPr>
          <p:spPr>
            <a:xfrm>
              <a:off x="0" y="3368880"/>
              <a:ext cx="1485414" cy="3259027"/>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9" name="Rectangle 8"/>
            <p:cNvSpPr/>
            <p:nvPr/>
          </p:nvSpPr>
          <p:spPr>
            <a:xfrm>
              <a:off x="7133115" y="3462094"/>
              <a:ext cx="1784892" cy="978414"/>
            </a:xfrm>
            <a:prstGeom prst="rect">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 name="Rectangle 9"/>
            <p:cNvSpPr/>
            <p:nvPr/>
          </p:nvSpPr>
          <p:spPr>
            <a:xfrm>
              <a:off x="0" y="137459"/>
              <a:ext cx="8919882" cy="3231421"/>
            </a:xfrm>
            <a:prstGeom prst="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1" name="TextBox 10"/>
            <p:cNvSpPr txBox="1"/>
            <p:nvPr/>
          </p:nvSpPr>
          <p:spPr>
            <a:xfrm>
              <a:off x="3429846" y="313543"/>
              <a:ext cx="1052127" cy="30777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b="1" dirty="0" smtClean="0"/>
                <a:t>Perfect</a:t>
              </a:r>
              <a:endParaRPr lang="en-US" sz="1400" b="1" dirty="0"/>
            </a:p>
          </p:txBody>
        </p:sp>
        <p:sp>
          <p:nvSpPr>
            <p:cNvPr id="12" name="TextBox 11"/>
            <p:cNvSpPr txBox="1"/>
            <p:nvPr/>
          </p:nvSpPr>
          <p:spPr>
            <a:xfrm>
              <a:off x="2109097" y="1309354"/>
              <a:ext cx="976866" cy="30777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Bipartite</a:t>
              </a:r>
              <a:endParaRPr lang="tr-TR" sz="1400" b="1" dirty="0" smtClean="0"/>
            </a:p>
          </p:txBody>
        </p:sp>
        <p:sp>
          <p:nvSpPr>
            <p:cNvPr id="13" name="TextBox 12"/>
            <p:cNvSpPr txBox="1"/>
            <p:nvPr/>
          </p:nvSpPr>
          <p:spPr>
            <a:xfrm>
              <a:off x="7537566" y="2782825"/>
              <a:ext cx="994874"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3-regular </a:t>
              </a:r>
              <a:r>
                <a:rPr lang="tr-TR" sz="1400" b="1" dirty="0" smtClean="0"/>
                <a:t>planar</a:t>
              </a:r>
            </a:p>
          </p:txBody>
        </p:sp>
        <p:sp>
          <p:nvSpPr>
            <p:cNvPr id="14" name="TextBox 13"/>
            <p:cNvSpPr txBox="1"/>
            <p:nvPr/>
          </p:nvSpPr>
          <p:spPr>
            <a:xfrm>
              <a:off x="1715256" y="3574413"/>
              <a:ext cx="976866" cy="52322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Chordal bipartite</a:t>
              </a:r>
              <a:endParaRPr lang="en-US" sz="1400" b="1" dirty="0"/>
            </a:p>
          </p:txBody>
        </p:sp>
        <p:sp>
          <p:nvSpPr>
            <p:cNvPr id="15" name="TextBox 14"/>
            <p:cNvSpPr txBox="1"/>
            <p:nvPr/>
          </p:nvSpPr>
          <p:spPr>
            <a:xfrm>
              <a:off x="1715256" y="4887876"/>
              <a:ext cx="1272568"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Bipartite permutation</a:t>
              </a:r>
              <a:endParaRPr lang="en-US" sz="1400" b="1" dirty="0"/>
            </a:p>
          </p:txBody>
        </p:sp>
        <p:sp>
          <p:nvSpPr>
            <p:cNvPr id="16" name="TextBox 15"/>
            <p:cNvSpPr txBox="1"/>
            <p:nvPr/>
          </p:nvSpPr>
          <p:spPr>
            <a:xfrm>
              <a:off x="4443356" y="6127207"/>
              <a:ext cx="976866" cy="307777"/>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Tree</a:t>
              </a:r>
              <a:endParaRPr lang="tr-TR" sz="1400" b="1" dirty="0" smtClean="0"/>
            </a:p>
          </p:txBody>
        </p:sp>
        <p:sp>
          <p:nvSpPr>
            <p:cNvPr id="17" name="TextBox 16"/>
            <p:cNvSpPr txBox="1"/>
            <p:nvPr/>
          </p:nvSpPr>
          <p:spPr>
            <a:xfrm>
              <a:off x="3594711" y="4887876"/>
              <a:ext cx="1136884"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b="1" dirty="0" smtClean="0"/>
                <a:t>Seri</a:t>
              </a:r>
              <a:r>
                <a:rPr lang="en-US" sz="1400" b="1" dirty="0" err="1" smtClean="0"/>
                <a:t>es</a:t>
              </a:r>
              <a:r>
                <a:rPr lang="tr-TR" sz="1400" b="1" dirty="0" smtClean="0"/>
                <a:t>-paral</a:t>
              </a:r>
              <a:r>
                <a:rPr lang="en-US" sz="1400" b="1" dirty="0" smtClean="0"/>
                <a:t>l</a:t>
              </a:r>
              <a:r>
                <a:rPr lang="tr-TR" sz="1400" b="1" dirty="0" smtClean="0"/>
                <a:t>el</a:t>
              </a:r>
              <a:endParaRPr lang="en-US" sz="1400" b="1" dirty="0"/>
            </a:p>
          </p:txBody>
        </p:sp>
        <p:sp>
          <p:nvSpPr>
            <p:cNvPr id="18" name="TextBox 17"/>
            <p:cNvSpPr txBox="1"/>
            <p:nvPr/>
          </p:nvSpPr>
          <p:spPr>
            <a:xfrm>
              <a:off x="5384541" y="4893845"/>
              <a:ext cx="1164177"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Unit interval</a:t>
              </a:r>
              <a:endParaRPr lang="en-US" sz="1400" b="1" dirty="0"/>
            </a:p>
          </p:txBody>
        </p:sp>
        <p:sp>
          <p:nvSpPr>
            <p:cNvPr id="19" name="TextBox 18"/>
            <p:cNvSpPr txBox="1"/>
            <p:nvPr/>
          </p:nvSpPr>
          <p:spPr>
            <a:xfrm>
              <a:off x="5384541" y="3721132"/>
              <a:ext cx="976866" cy="30777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Interval</a:t>
              </a:r>
              <a:endParaRPr lang="tr-TR" sz="1400" b="1" dirty="0" smtClean="0"/>
            </a:p>
          </p:txBody>
        </p:sp>
        <p:sp>
          <p:nvSpPr>
            <p:cNvPr id="20" name="TextBox 19"/>
            <p:cNvSpPr txBox="1"/>
            <p:nvPr/>
          </p:nvSpPr>
          <p:spPr>
            <a:xfrm>
              <a:off x="3594711" y="3724796"/>
              <a:ext cx="896732" cy="30777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Grid</a:t>
              </a:r>
              <a:endParaRPr lang="en-US" sz="1400" b="1" dirty="0"/>
            </a:p>
          </p:txBody>
        </p:sp>
        <p:sp>
          <p:nvSpPr>
            <p:cNvPr id="21" name="TextBox 20"/>
            <p:cNvSpPr txBox="1"/>
            <p:nvPr/>
          </p:nvSpPr>
          <p:spPr>
            <a:xfrm>
              <a:off x="3562991" y="2374870"/>
              <a:ext cx="1156932"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Induced sub-grid</a:t>
              </a:r>
              <a:endParaRPr lang="en-US" sz="1400" b="1" dirty="0"/>
            </a:p>
          </p:txBody>
        </p:sp>
        <p:sp>
          <p:nvSpPr>
            <p:cNvPr id="22" name="TextBox 21"/>
            <p:cNvSpPr txBox="1"/>
            <p:nvPr/>
          </p:nvSpPr>
          <p:spPr>
            <a:xfrm>
              <a:off x="7276248" y="1239792"/>
              <a:ext cx="1425309" cy="307777"/>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b="1" dirty="0" smtClean="0"/>
                <a:t>Planar, </a:t>
              </a:r>
              <a:r>
                <a:rPr lang="tr-TR" sz="1400" b="1" dirty="0" smtClean="0">
                  <a:sym typeface="Symbol"/>
                </a:rPr>
                <a:t>  3</a:t>
              </a:r>
              <a:endParaRPr lang="tr-TR" sz="1400" b="1" dirty="0" smtClean="0"/>
            </a:p>
          </p:txBody>
        </p:sp>
        <p:sp>
          <p:nvSpPr>
            <p:cNvPr id="23" name="TextBox 22"/>
            <p:cNvSpPr txBox="1"/>
            <p:nvPr/>
          </p:nvSpPr>
          <p:spPr>
            <a:xfrm>
              <a:off x="6096988" y="313543"/>
              <a:ext cx="976866" cy="30777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b="1" dirty="0" smtClean="0"/>
                <a:t>Planar</a:t>
              </a:r>
            </a:p>
          </p:txBody>
        </p:sp>
        <p:cxnSp>
          <p:nvCxnSpPr>
            <p:cNvPr id="24" name="Straight Arrow Connector 23"/>
            <p:cNvCxnSpPr>
              <a:stCxn id="11" idx="2"/>
              <a:endCxn id="12" idx="0"/>
            </p:cNvCxnSpPr>
            <p:nvPr/>
          </p:nvCxnSpPr>
          <p:spPr>
            <a:xfrm flipH="1">
              <a:off x="2597530" y="621320"/>
              <a:ext cx="1358380" cy="688034"/>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25" name="Straight Arrow Connector 24"/>
            <p:cNvCxnSpPr>
              <a:stCxn id="12" idx="2"/>
              <a:endCxn id="14" idx="0"/>
            </p:cNvCxnSpPr>
            <p:nvPr/>
          </p:nvCxnSpPr>
          <p:spPr>
            <a:xfrm flipH="1">
              <a:off x="2203689" y="1617131"/>
              <a:ext cx="393841" cy="1957282"/>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26" name="Straight Arrow Connector 25"/>
            <p:cNvCxnSpPr>
              <a:stCxn id="14" idx="2"/>
              <a:endCxn id="15" idx="0"/>
            </p:cNvCxnSpPr>
            <p:nvPr/>
          </p:nvCxnSpPr>
          <p:spPr>
            <a:xfrm>
              <a:off x="2203689" y="4097633"/>
              <a:ext cx="147851" cy="790243"/>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27" name="Straight Arrow Connector 26"/>
            <p:cNvCxnSpPr>
              <a:stCxn id="12" idx="2"/>
              <a:endCxn id="20" idx="1"/>
            </p:cNvCxnSpPr>
            <p:nvPr/>
          </p:nvCxnSpPr>
          <p:spPr>
            <a:xfrm>
              <a:off x="2597530" y="1617131"/>
              <a:ext cx="997181" cy="2261554"/>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28" name="Straight Arrow Connector 27"/>
            <p:cNvCxnSpPr>
              <a:stCxn id="12" idx="2"/>
              <a:endCxn id="21" idx="0"/>
            </p:cNvCxnSpPr>
            <p:nvPr/>
          </p:nvCxnSpPr>
          <p:spPr>
            <a:xfrm>
              <a:off x="2597530" y="1617131"/>
              <a:ext cx="1543927" cy="757739"/>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29" name="Straight Arrow Connector 28"/>
            <p:cNvCxnSpPr>
              <a:stCxn id="11" idx="2"/>
              <a:endCxn id="19" idx="0"/>
            </p:cNvCxnSpPr>
            <p:nvPr/>
          </p:nvCxnSpPr>
          <p:spPr>
            <a:xfrm>
              <a:off x="3955910" y="621320"/>
              <a:ext cx="1917064" cy="3099812"/>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30" name="Straight Arrow Connector 29"/>
            <p:cNvCxnSpPr>
              <a:stCxn id="19" idx="2"/>
              <a:endCxn id="18" idx="0"/>
            </p:cNvCxnSpPr>
            <p:nvPr/>
          </p:nvCxnSpPr>
          <p:spPr>
            <a:xfrm>
              <a:off x="5872974" y="4028909"/>
              <a:ext cx="93656" cy="864936"/>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sp>
          <p:nvSpPr>
            <p:cNvPr id="31" name="TextBox 30"/>
            <p:cNvSpPr txBox="1"/>
            <p:nvPr/>
          </p:nvSpPr>
          <p:spPr>
            <a:xfrm>
              <a:off x="200695" y="2346381"/>
              <a:ext cx="1026128"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Bipartite,</a:t>
              </a:r>
              <a:r>
                <a:rPr lang="tr-TR" sz="1400" b="1" dirty="0" smtClean="0">
                  <a:sym typeface="Symbol"/>
                </a:rPr>
                <a:t> </a:t>
              </a:r>
              <a:r>
                <a:rPr lang="tr-TR" sz="1400" b="1" dirty="0">
                  <a:sym typeface="Symbol"/>
                </a:rPr>
                <a:t> </a:t>
              </a:r>
              <a:r>
                <a:rPr lang="tr-TR" sz="1400" b="1" dirty="0" smtClean="0">
                  <a:sym typeface="Symbol"/>
                </a:rPr>
                <a:t>3</a:t>
              </a:r>
              <a:endParaRPr lang="tr-TR" sz="1400" b="1" dirty="0"/>
            </a:p>
          </p:txBody>
        </p:sp>
        <p:sp>
          <p:nvSpPr>
            <p:cNvPr id="32" name="TextBox 31"/>
            <p:cNvSpPr txBox="1"/>
            <p:nvPr/>
          </p:nvSpPr>
          <p:spPr>
            <a:xfrm>
              <a:off x="226842" y="4290506"/>
              <a:ext cx="970437"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3-regular bipartite </a:t>
              </a:r>
              <a:endParaRPr lang="en-US" sz="1400" b="1" dirty="0"/>
            </a:p>
          </p:txBody>
        </p:sp>
        <p:cxnSp>
          <p:nvCxnSpPr>
            <p:cNvPr id="33" name="Straight Arrow Connector 32"/>
            <p:cNvCxnSpPr>
              <a:stCxn id="12" idx="2"/>
              <a:endCxn id="31" idx="0"/>
            </p:cNvCxnSpPr>
            <p:nvPr/>
          </p:nvCxnSpPr>
          <p:spPr>
            <a:xfrm flipH="1">
              <a:off x="713759" y="1617131"/>
              <a:ext cx="1883771" cy="729250"/>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34" name="Straight Arrow Connector 33"/>
            <p:cNvCxnSpPr>
              <a:stCxn id="31" idx="2"/>
              <a:endCxn id="32" idx="0"/>
            </p:cNvCxnSpPr>
            <p:nvPr/>
          </p:nvCxnSpPr>
          <p:spPr>
            <a:xfrm flipH="1">
              <a:off x="712061" y="2869601"/>
              <a:ext cx="1698" cy="1420905"/>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35" name="Straight Arrow Connector 34"/>
            <p:cNvCxnSpPr>
              <a:stCxn id="17" idx="2"/>
              <a:endCxn id="16" idx="0"/>
            </p:cNvCxnSpPr>
            <p:nvPr/>
          </p:nvCxnSpPr>
          <p:spPr>
            <a:xfrm>
              <a:off x="4163153" y="5411096"/>
              <a:ext cx="768636" cy="716111"/>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36" name="Straight Arrow Connector 35"/>
            <p:cNvCxnSpPr>
              <a:stCxn id="15" idx="2"/>
              <a:endCxn id="16" idx="1"/>
            </p:cNvCxnSpPr>
            <p:nvPr/>
          </p:nvCxnSpPr>
          <p:spPr>
            <a:xfrm>
              <a:off x="2351540" y="5411096"/>
              <a:ext cx="2091816" cy="870000"/>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37" name="Straight Arrow Connector 36"/>
            <p:cNvCxnSpPr>
              <a:stCxn id="18" idx="2"/>
              <a:endCxn id="16" idx="0"/>
            </p:cNvCxnSpPr>
            <p:nvPr/>
          </p:nvCxnSpPr>
          <p:spPr>
            <a:xfrm flipH="1">
              <a:off x="4931789" y="5417065"/>
              <a:ext cx="1034841" cy="710142"/>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38" name="Straight Arrow Connector 37"/>
            <p:cNvCxnSpPr>
              <a:stCxn id="39" idx="2"/>
              <a:endCxn id="16" idx="3"/>
            </p:cNvCxnSpPr>
            <p:nvPr/>
          </p:nvCxnSpPr>
          <p:spPr>
            <a:xfrm flipH="1">
              <a:off x="5420222" y="4455499"/>
              <a:ext cx="2889788" cy="1825597"/>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sp>
          <p:nvSpPr>
            <p:cNvPr id="39" name="TextBox 38"/>
            <p:cNvSpPr txBox="1"/>
            <p:nvPr/>
          </p:nvSpPr>
          <p:spPr>
            <a:xfrm>
              <a:off x="7918463" y="4147722"/>
              <a:ext cx="783094" cy="307777"/>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b="1" dirty="0" smtClean="0"/>
                <a:t>Blo</a:t>
              </a:r>
              <a:r>
                <a:rPr lang="en-US" sz="1400" b="1" dirty="0" err="1" smtClean="0"/>
                <a:t>ck</a:t>
              </a:r>
              <a:endParaRPr lang="tr-TR" sz="1400" b="1" dirty="0" smtClean="0"/>
            </a:p>
          </p:txBody>
        </p:sp>
        <p:cxnSp>
          <p:nvCxnSpPr>
            <p:cNvPr id="40" name="Straight Arrow Connector 39"/>
            <p:cNvCxnSpPr>
              <a:stCxn id="23" idx="2"/>
              <a:endCxn id="22" idx="0"/>
            </p:cNvCxnSpPr>
            <p:nvPr/>
          </p:nvCxnSpPr>
          <p:spPr>
            <a:xfrm>
              <a:off x="6585421" y="621320"/>
              <a:ext cx="1403482" cy="618472"/>
            </a:xfrm>
            <a:prstGeom prst="straightConnector1">
              <a:avLst/>
            </a:prstGeom>
            <a:ln w="38100">
              <a:tailEnd type="triangle" w="med" len="med"/>
            </a:ln>
          </p:spPr>
          <p:style>
            <a:lnRef idx="2">
              <a:schemeClr val="dk1"/>
            </a:lnRef>
            <a:fillRef idx="1">
              <a:schemeClr val="lt1"/>
            </a:fillRef>
            <a:effectRef idx="0">
              <a:schemeClr val="dk1"/>
            </a:effectRef>
            <a:fontRef idx="minor">
              <a:schemeClr val="dk1"/>
            </a:fontRef>
          </p:style>
        </p:cxnSp>
        <p:cxnSp>
          <p:nvCxnSpPr>
            <p:cNvPr id="41" name="Straight Arrow Connector 40"/>
            <p:cNvCxnSpPr>
              <a:stCxn id="22" idx="2"/>
              <a:endCxn id="13" idx="0"/>
            </p:cNvCxnSpPr>
            <p:nvPr/>
          </p:nvCxnSpPr>
          <p:spPr>
            <a:xfrm>
              <a:off x="7988903" y="1547569"/>
              <a:ext cx="46100" cy="1235256"/>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42" name="Straight Arrow Connector 41"/>
            <p:cNvCxnSpPr>
              <a:stCxn id="23" idx="2"/>
              <a:endCxn id="20" idx="3"/>
            </p:cNvCxnSpPr>
            <p:nvPr/>
          </p:nvCxnSpPr>
          <p:spPr>
            <a:xfrm flipH="1">
              <a:off x="4491443" y="621320"/>
              <a:ext cx="2093978" cy="3257365"/>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43" name="Straight Arrow Connector 42"/>
            <p:cNvCxnSpPr>
              <a:stCxn id="23" idx="2"/>
              <a:endCxn id="21" idx="0"/>
            </p:cNvCxnSpPr>
            <p:nvPr/>
          </p:nvCxnSpPr>
          <p:spPr>
            <a:xfrm flipH="1">
              <a:off x="4141457" y="621320"/>
              <a:ext cx="2443964" cy="1753550"/>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cxnSp>
          <p:nvCxnSpPr>
            <p:cNvPr id="44" name="Straight Arrow Connector 43"/>
            <p:cNvCxnSpPr>
              <a:stCxn id="11" idx="2"/>
              <a:endCxn id="39" idx="0"/>
            </p:cNvCxnSpPr>
            <p:nvPr/>
          </p:nvCxnSpPr>
          <p:spPr>
            <a:xfrm>
              <a:off x="3955910" y="621320"/>
              <a:ext cx="4354100" cy="3526402"/>
            </a:xfrm>
            <a:prstGeom prst="straightConnector1">
              <a:avLst/>
            </a:prstGeom>
            <a:ln w="38100">
              <a:tailEnd type="triangle"/>
            </a:ln>
          </p:spPr>
          <p:style>
            <a:lnRef idx="2">
              <a:schemeClr val="dk1"/>
            </a:lnRef>
            <a:fillRef idx="1">
              <a:schemeClr val="lt1"/>
            </a:fillRef>
            <a:effectRef idx="0">
              <a:schemeClr val="dk1"/>
            </a:effectRef>
            <a:fontRef idx="minor">
              <a:schemeClr val="dk1"/>
            </a:fontRef>
          </p:style>
        </p:cxnSp>
        <p:sp>
          <p:nvSpPr>
            <p:cNvPr id="45" name="TextBox 44"/>
            <p:cNvSpPr txBox="1"/>
            <p:nvPr/>
          </p:nvSpPr>
          <p:spPr>
            <a:xfrm>
              <a:off x="413475" y="651942"/>
              <a:ext cx="1605889" cy="523220"/>
            </a:xfrm>
            <a:prstGeom prst="rect">
              <a:avLst/>
            </a:prstGeom>
            <a:noFill/>
            <a:ln w="38100">
              <a:noFill/>
            </a:ln>
          </p:spPr>
          <p:txBody>
            <a:bodyPr wrap="none" rtlCol="0">
              <a:spAutoFit/>
            </a:bodyPr>
            <a:lstStyle/>
            <a:p>
              <a:r>
                <a:rPr lang="en-US" sz="2800" b="1" dirty="0" smtClean="0"/>
                <a:t>NP-</a:t>
              </a:r>
              <a:r>
                <a:rPr lang="tr-TR" sz="2800" b="1" dirty="0" smtClean="0"/>
                <a:t>hard</a:t>
              </a:r>
              <a:endParaRPr lang="en-US" sz="2800" b="1" dirty="0"/>
            </a:p>
          </p:txBody>
        </p:sp>
        <p:sp>
          <p:nvSpPr>
            <p:cNvPr id="46" name="TextBox 45"/>
            <p:cNvSpPr txBox="1"/>
            <p:nvPr/>
          </p:nvSpPr>
          <p:spPr>
            <a:xfrm>
              <a:off x="6820396" y="5757767"/>
              <a:ext cx="2129686" cy="523220"/>
            </a:xfrm>
            <a:prstGeom prst="rect">
              <a:avLst/>
            </a:prstGeom>
            <a:noFill/>
            <a:ln w="38100">
              <a:noFill/>
            </a:ln>
          </p:spPr>
          <p:txBody>
            <a:bodyPr wrap="none" rtlCol="0">
              <a:spAutoFit/>
            </a:bodyPr>
            <a:lstStyle/>
            <a:p>
              <a:r>
                <a:rPr lang="en-US" sz="2800" b="1" dirty="0" smtClean="0"/>
                <a:t>P</a:t>
              </a:r>
              <a:r>
                <a:rPr lang="tr-TR" sz="2800" b="1" dirty="0" smtClean="0"/>
                <a:t>olynomial</a:t>
              </a:r>
              <a:endParaRPr lang="en-US" sz="2800" b="1" dirty="0"/>
            </a:p>
          </p:txBody>
        </p:sp>
      </p:grpSp>
      <p:sp>
        <p:nvSpPr>
          <p:cNvPr id="47" name="Title 1"/>
          <p:cNvSpPr>
            <a:spLocks noGrp="1"/>
          </p:cNvSpPr>
          <p:nvPr>
            <p:ph type="title"/>
          </p:nvPr>
        </p:nvSpPr>
        <p:spPr>
          <a:xfrm>
            <a:off x="457200" y="-315416"/>
            <a:ext cx="8229600" cy="1143000"/>
          </a:xfrm>
        </p:spPr>
        <p:txBody>
          <a:bodyPr>
            <a:normAutofit/>
          </a:bodyPr>
          <a:lstStyle/>
          <a:p>
            <a:r>
              <a:rPr lang="tr-TR" dirty="0" smtClean="0"/>
              <a:t>Complexity of MMM </a:t>
            </a:r>
            <a:endParaRPr lang="en-US" dirty="0"/>
          </a:p>
        </p:txBody>
      </p:sp>
    </p:spTree>
    <p:extLst>
      <p:ext uri="{BB962C8B-B14F-4D97-AF65-F5344CB8AC3E}">
        <p14:creationId xmlns:p14="http://schemas.microsoft.com/office/powerpoint/2010/main" val="3702714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r>
              <a:rPr lang="tr-TR" dirty="0" smtClean="0"/>
              <a:t>Our contribution</a:t>
            </a:r>
            <a:endParaRPr lang="en-US" dirty="0"/>
          </a:p>
        </p:txBody>
      </p:sp>
      <p:sp>
        <p:nvSpPr>
          <p:cNvPr id="3" name="Content Placeholder 2"/>
          <p:cNvSpPr>
            <a:spLocks noGrp="1"/>
          </p:cNvSpPr>
          <p:nvPr>
            <p:ph idx="1"/>
          </p:nvPr>
        </p:nvSpPr>
        <p:spPr>
          <a:xfrm>
            <a:off x="432428" y="1475656"/>
            <a:ext cx="8711571" cy="4880694"/>
          </a:xfrm>
        </p:spPr>
        <p:txBody>
          <a:bodyPr>
            <a:noAutofit/>
          </a:bodyPr>
          <a:lstStyle/>
          <a:p>
            <a:r>
              <a:rPr lang="en-US" sz="1800" dirty="0" smtClean="0"/>
              <a:t>Task</a:t>
            </a:r>
            <a:r>
              <a:rPr lang="tr-TR" sz="1800" dirty="0" smtClean="0"/>
              <a:t>i</a:t>
            </a:r>
            <a:r>
              <a:rPr lang="en-US" sz="1800" dirty="0" smtClean="0"/>
              <a:t>n</a:t>
            </a:r>
            <a:r>
              <a:rPr lang="en-US" sz="1800" dirty="0"/>
              <a:t>, </a:t>
            </a:r>
            <a:r>
              <a:rPr lang="en-US" sz="1800" dirty="0" smtClean="0"/>
              <a:t>E</a:t>
            </a:r>
            <a:r>
              <a:rPr lang="tr-TR" sz="1800" dirty="0" smtClean="0"/>
              <a:t>.,</a:t>
            </a:r>
            <a:r>
              <a:rPr lang="en-US" sz="1800" dirty="0" smtClean="0"/>
              <a:t> </a:t>
            </a:r>
            <a:r>
              <a:rPr lang="en-US" sz="1800" dirty="0"/>
              <a:t>Integer Programming Formulations for the Weighted </a:t>
            </a:r>
            <a:r>
              <a:rPr lang="en-US" sz="1800" dirty="0" smtClean="0"/>
              <a:t>Minimum</a:t>
            </a:r>
            <a:r>
              <a:rPr lang="tr-TR" sz="1800" dirty="0" smtClean="0"/>
              <a:t> </a:t>
            </a:r>
            <a:r>
              <a:rPr lang="en-US" sz="1800" dirty="0" smtClean="0"/>
              <a:t>Maximal </a:t>
            </a:r>
            <a:r>
              <a:rPr lang="en-US" sz="1800" dirty="0"/>
              <a:t>Matching Problem, Optimization Letters, </a:t>
            </a:r>
            <a:r>
              <a:rPr lang="tr-TR" sz="1800" dirty="0" smtClean="0"/>
              <a:t>2012.</a:t>
            </a:r>
          </a:p>
          <a:p>
            <a:r>
              <a:rPr lang="en-US" sz="1800" dirty="0" err="1" smtClean="0"/>
              <a:t>Bodur</a:t>
            </a:r>
            <a:r>
              <a:rPr lang="en-US" sz="1800" dirty="0"/>
              <a:t>, </a:t>
            </a:r>
            <a:r>
              <a:rPr lang="tr-TR" sz="1800" dirty="0" smtClean="0"/>
              <a:t>E.</a:t>
            </a:r>
            <a:r>
              <a:rPr lang="en-US" sz="1800" dirty="0" smtClean="0"/>
              <a:t>, Taskin</a:t>
            </a:r>
            <a:r>
              <a:rPr lang="en-US" sz="1800" dirty="0"/>
              <a:t>, Decomposition algorithms for solving the </a:t>
            </a:r>
            <a:r>
              <a:rPr lang="en-US" sz="1800" dirty="0" smtClean="0"/>
              <a:t>minimum</a:t>
            </a:r>
            <a:r>
              <a:rPr lang="tr-TR" sz="1800" dirty="0" smtClean="0"/>
              <a:t> </a:t>
            </a:r>
            <a:r>
              <a:rPr lang="en-US" sz="1800" dirty="0" smtClean="0"/>
              <a:t>weight </a:t>
            </a:r>
            <a:r>
              <a:rPr lang="en-US" sz="1800" dirty="0"/>
              <a:t>maximal matching problem, </a:t>
            </a:r>
            <a:r>
              <a:rPr lang="en-US" sz="1800" dirty="0" smtClean="0"/>
              <a:t>Networks,</a:t>
            </a:r>
            <a:r>
              <a:rPr lang="nl-NL" sz="1800" dirty="0" smtClean="0"/>
              <a:t> 2013</a:t>
            </a:r>
            <a:r>
              <a:rPr lang="tr-TR" sz="1800" dirty="0" smtClean="0"/>
              <a:t>.</a:t>
            </a:r>
            <a:endParaRPr lang="nl-NL" sz="1800" dirty="0"/>
          </a:p>
          <a:p>
            <a:r>
              <a:rPr lang="en-US" sz="1800" dirty="0" smtClean="0"/>
              <a:t>Demange</a:t>
            </a:r>
            <a:r>
              <a:rPr lang="en-US" sz="1800" dirty="0"/>
              <a:t>, </a:t>
            </a:r>
            <a:r>
              <a:rPr lang="tr-TR" sz="1800" dirty="0" smtClean="0"/>
              <a:t>E.</a:t>
            </a:r>
            <a:r>
              <a:rPr lang="en-US" sz="1800" dirty="0" smtClean="0"/>
              <a:t>, </a:t>
            </a:r>
            <a:r>
              <a:rPr lang="en-US" sz="1800" dirty="0"/>
              <a:t>A note on the NP-hardness of two matching problems in </a:t>
            </a:r>
            <a:r>
              <a:rPr lang="en-US" sz="1800" dirty="0" smtClean="0"/>
              <a:t>induced</a:t>
            </a:r>
            <a:r>
              <a:rPr lang="tr-TR" sz="1800" dirty="0" smtClean="0"/>
              <a:t> </a:t>
            </a:r>
            <a:r>
              <a:rPr lang="en-US" sz="1800" dirty="0" err="1" smtClean="0"/>
              <a:t>subgrids</a:t>
            </a:r>
            <a:r>
              <a:rPr lang="en-US" sz="1800" dirty="0"/>
              <a:t>, </a:t>
            </a:r>
            <a:r>
              <a:rPr lang="en-US" sz="1800" dirty="0" smtClean="0"/>
              <a:t>D</a:t>
            </a:r>
            <a:r>
              <a:rPr lang="tr-TR" sz="1800" dirty="0" smtClean="0"/>
              <a:t>MTCS, </a:t>
            </a:r>
            <a:r>
              <a:rPr lang="en-US" sz="1800" dirty="0" smtClean="0"/>
              <a:t>2013</a:t>
            </a:r>
            <a:r>
              <a:rPr lang="tr-TR" sz="1800" dirty="0" smtClean="0"/>
              <a:t>.</a:t>
            </a:r>
          </a:p>
          <a:p>
            <a:r>
              <a:rPr lang="en-US" sz="1800" dirty="0" smtClean="0"/>
              <a:t>Demange</a:t>
            </a:r>
            <a:r>
              <a:rPr lang="en-US" sz="1800" dirty="0"/>
              <a:t>, </a:t>
            </a:r>
            <a:r>
              <a:rPr lang="tr-TR" sz="1800" dirty="0" smtClean="0"/>
              <a:t>E., Effic</a:t>
            </a:r>
            <a:r>
              <a:rPr lang="en-US" sz="1800" dirty="0" err="1" smtClean="0"/>
              <a:t>ient</a:t>
            </a:r>
            <a:r>
              <a:rPr lang="en-US" sz="1800" dirty="0" smtClean="0"/>
              <a:t> </a:t>
            </a:r>
            <a:r>
              <a:rPr lang="en-US" sz="1800" dirty="0"/>
              <a:t>recognition of </a:t>
            </a:r>
            <a:r>
              <a:rPr lang="en-US" sz="1800" dirty="0" err="1"/>
              <a:t>equimatchable</a:t>
            </a:r>
            <a:r>
              <a:rPr lang="en-US" sz="1800" dirty="0"/>
              <a:t> graphs, </a:t>
            </a:r>
            <a:r>
              <a:rPr lang="en-US" sz="1800" dirty="0" smtClean="0"/>
              <a:t>IP</a:t>
            </a:r>
            <a:r>
              <a:rPr lang="tr-TR" sz="1800" dirty="0" smtClean="0"/>
              <a:t>L, </a:t>
            </a:r>
            <a:r>
              <a:rPr lang="en-US" sz="1800" dirty="0" smtClean="0"/>
              <a:t>2014</a:t>
            </a:r>
            <a:r>
              <a:rPr lang="tr-TR" sz="1800" dirty="0" smtClean="0"/>
              <a:t>.</a:t>
            </a:r>
            <a:endParaRPr lang="en-US" sz="1800" dirty="0"/>
          </a:p>
          <a:p>
            <a:r>
              <a:rPr lang="en-US" sz="1800" dirty="0" smtClean="0"/>
              <a:t>Demange</a:t>
            </a:r>
            <a:r>
              <a:rPr lang="en-US" sz="1800" dirty="0"/>
              <a:t>, </a:t>
            </a:r>
            <a:r>
              <a:rPr lang="en-US" sz="1800" dirty="0" smtClean="0"/>
              <a:t>E</a:t>
            </a:r>
            <a:r>
              <a:rPr lang="tr-TR" sz="1800" dirty="0" smtClean="0"/>
              <a:t>.</a:t>
            </a:r>
            <a:r>
              <a:rPr lang="en-US" sz="1800" dirty="0" smtClean="0"/>
              <a:t>, </a:t>
            </a:r>
            <a:r>
              <a:rPr lang="en-US" sz="1800" dirty="0" err="1" smtClean="0"/>
              <a:t>Tanasescu</a:t>
            </a:r>
            <a:r>
              <a:rPr lang="en-US" sz="1800" dirty="0"/>
              <a:t>, Hardness and Approximation of </a:t>
            </a:r>
            <a:r>
              <a:rPr lang="en-US" sz="1800" dirty="0" smtClean="0"/>
              <a:t>Minimum</a:t>
            </a:r>
            <a:r>
              <a:rPr lang="tr-TR" sz="1800" dirty="0" smtClean="0"/>
              <a:t> </a:t>
            </a:r>
            <a:r>
              <a:rPr lang="en-US" sz="1800" dirty="0" smtClean="0"/>
              <a:t>Maximal </a:t>
            </a:r>
            <a:r>
              <a:rPr lang="en-US" sz="1800" dirty="0"/>
              <a:t>Matching, Int. J. of Computer Mathematics, </a:t>
            </a:r>
            <a:r>
              <a:rPr lang="en-US" sz="1800" dirty="0" smtClean="0"/>
              <a:t> 2014</a:t>
            </a:r>
            <a:r>
              <a:rPr lang="tr-TR" sz="1800" dirty="0"/>
              <a:t>.</a:t>
            </a:r>
            <a:endParaRPr lang="tr-TR" sz="1800" dirty="0" smtClean="0"/>
          </a:p>
          <a:p>
            <a:r>
              <a:rPr lang="en-US" sz="1800" dirty="0" smtClean="0"/>
              <a:t>Dibek</a:t>
            </a:r>
            <a:r>
              <a:rPr lang="en-US" sz="1800" dirty="0"/>
              <a:t>, </a:t>
            </a:r>
            <a:r>
              <a:rPr lang="tr-TR" sz="1800" dirty="0" smtClean="0"/>
              <a:t>E.</a:t>
            </a:r>
            <a:r>
              <a:rPr lang="en-US" sz="1800" dirty="0" smtClean="0"/>
              <a:t>, Gozupek</a:t>
            </a:r>
            <a:r>
              <a:rPr lang="en-US" sz="1800" dirty="0"/>
              <a:t>, </a:t>
            </a:r>
            <a:r>
              <a:rPr lang="en-US" sz="1800" dirty="0" smtClean="0"/>
              <a:t>Shalom</a:t>
            </a:r>
            <a:r>
              <a:rPr lang="en-US" sz="1800" dirty="0"/>
              <a:t>, </a:t>
            </a:r>
            <a:r>
              <a:rPr lang="en-US" sz="1800" dirty="0" err="1"/>
              <a:t>Equimatchable</a:t>
            </a:r>
            <a:r>
              <a:rPr lang="en-US" sz="1800" dirty="0"/>
              <a:t> graphs are </a:t>
            </a:r>
            <a:r>
              <a:rPr lang="en-US" sz="1800" dirty="0" smtClean="0"/>
              <a:t>C</a:t>
            </a:r>
            <a:r>
              <a:rPr lang="en-US" sz="1800" baseline="-25000" dirty="0" smtClean="0"/>
              <a:t>2k+1</a:t>
            </a:r>
            <a:r>
              <a:rPr lang="en-US" sz="1800" dirty="0" smtClean="0"/>
              <a:t>-</a:t>
            </a:r>
            <a:r>
              <a:rPr lang="tr-TR" sz="1800" dirty="0" smtClean="0"/>
              <a:t> </a:t>
            </a:r>
            <a:r>
              <a:rPr lang="en-US" sz="1800" dirty="0" smtClean="0"/>
              <a:t>free </a:t>
            </a:r>
            <a:r>
              <a:rPr lang="en-US" sz="1800" dirty="0"/>
              <a:t>for k </a:t>
            </a:r>
            <a:r>
              <a:rPr lang="tr-TR" sz="1800" dirty="0" smtClean="0"/>
              <a:t>&gt;=</a:t>
            </a:r>
            <a:r>
              <a:rPr lang="en-US" sz="1800" dirty="0" smtClean="0"/>
              <a:t> </a:t>
            </a:r>
            <a:r>
              <a:rPr lang="en-US" sz="1800" dirty="0"/>
              <a:t>4, </a:t>
            </a:r>
            <a:r>
              <a:rPr lang="en-US" sz="1800" dirty="0" smtClean="0"/>
              <a:t>D</a:t>
            </a:r>
            <a:r>
              <a:rPr lang="tr-TR" sz="1800" dirty="0" smtClean="0"/>
              <a:t>M,</a:t>
            </a:r>
            <a:r>
              <a:rPr lang="en-US" sz="1800" dirty="0" smtClean="0"/>
              <a:t> 2016</a:t>
            </a:r>
            <a:r>
              <a:rPr lang="tr-TR" sz="1800" dirty="0" smtClean="0"/>
              <a:t>.</a:t>
            </a:r>
          </a:p>
          <a:p>
            <a:r>
              <a:rPr lang="en-US" sz="1800" dirty="0" smtClean="0"/>
              <a:t>Deniz</a:t>
            </a:r>
            <a:r>
              <a:rPr lang="en-US" sz="1800" dirty="0"/>
              <a:t>, </a:t>
            </a:r>
            <a:r>
              <a:rPr lang="en-US" sz="1800" dirty="0" smtClean="0"/>
              <a:t>E</a:t>
            </a:r>
            <a:r>
              <a:rPr lang="tr-TR" sz="1800" dirty="0" smtClean="0"/>
              <a:t>.</a:t>
            </a:r>
            <a:r>
              <a:rPr lang="en-US" sz="1800" dirty="0" smtClean="0"/>
              <a:t>, Hartinger</a:t>
            </a:r>
            <a:r>
              <a:rPr lang="en-US" sz="1800" dirty="0"/>
              <a:t>, </a:t>
            </a:r>
            <a:r>
              <a:rPr lang="en-US" sz="1800" dirty="0" smtClean="0"/>
              <a:t>Milanic</a:t>
            </a:r>
            <a:r>
              <a:rPr lang="en-US" sz="1800" dirty="0"/>
              <a:t>, </a:t>
            </a:r>
            <a:r>
              <a:rPr lang="en-US" sz="1800" dirty="0" smtClean="0"/>
              <a:t>Shalom</a:t>
            </a:r>
            <a:r>
              <a:rPr lang="en-US" sz="1800" dirty="0"/>
              <a:t>, On two extensions </a:t>
            </a:r>
            <a:r>
              <a:rPr lang="en-US" sz="1800" dirty="0" smtClean="0"/>
              <a:t>of</a:t>
            </a:r>
            <a:r>
              <a:rPr lang="tr-TR" sz="1800" dirty="0" smtClean="0"/>
              <a:t> </a:t>
            </a:r>
            <a:r>
              <a:rPr lang="en-US" sz="1800" dirty="0" err="1" smtClean="0"/>
              <a:t>equimatchable</a:t>
            </a:r>
            <a:r>
              <a:rPr lang="en-US" sz="1800" dirty="0" smtClean="0"/>
              <a:t> </a:t>
            </a:r>
            <a:r>
              <a:rPr lang="en-US" sz="1800" dirty="0"/>
              <a:t>graphs, Discrete </a:t>
            </a:r>
            <a:r>
              <a:rPr lang="en-US" sz="1800" dirty="0" smtClean="0"/>
              <a:t>Optimization,</a:t>
            </a:r>
            <a:r>
              <a:rPr lang="tr-TR" sz="1800" dirty="0" smtClean="0"/>
              <a:t> </a:t>
            </a:r>
            <a:r>
              <a:rPr lang="en-US" sz="1800" dirty="0" smtClean="0"/>
              <a:t>2017.</a:t>
            </a:r>
            <a:endParaRPr lang="tr-TR" sz="1800" dirty="0" smtClean="0"/>
          </a:p>
          <a:p>
            <a:r>
              <a:rPr lang="en-US" sz="1800" dirty="0" smtClean="0"/>
              <a:t>Akbari</a:t>
            </a:r>
            <a:r>
              <a:rPr lang="en-US" sz="1800" dirty="0"/>
              <a:t>, </a:t>
            </a:r>
            <a:r>
              <a:rPr lang="en-US" sz="1800" dirty="0" smtClean="0"/>
              <a:t>Alizadeh</a:t>
            </a:r>
            <a:r>
              <a:rPr lang="en-US" sz="1800" dirty="0"/>
              <a:t>, </a:t>
            </a:r>
            <a:r>
              <a:rPr lang="tr-TR" sz="1800" dirty="0" smtClean="0"/>
              <a:t>E.</a:t>
            </a:r>
            <a:r>
              <a:rPr lang="en-US" sz="1800" dirty="0" smtClean="0"/>
              <a:t>, Gozupek</a:t>
            </a:r>
            <a:r>
              <a:rPr lang="en-US" sz="1800" dirty="0"/>
              <a:t>, </a:t>
            </a:r>
            <a:r>
              <a:rPr lang="en-US" sz="1800" dirty="0" smtClean="0"/>
              <a:t>Shalom</a:t>
            </a:r>
            <a:r>
              <a:rPr lang="en-US" sz="1800" dirty="0"/>
              <a:t>, </a:t>
            </a:r>
            <a:r>
              <a:rPr lang="en-US" sz="1800" dirty="0" err="1"/>
              <a:t>Equimatchable</a:t>
            </a:r>
            <a:r>
              <a:rPr lang="en-US" sz="1800" dirty="0"/>
              <a:t> </a:t>
            </a:r>
            <a:r>
              <a:rPr lang="en-US" sz="1800" dirty="0" smtClean="0"/>
              <a:t>claw-free</a:t>
            </a:r>
            <a:r>
              <a:rPr lang="tr-TR" sz="1800" dirty="0" smtClean="0"/>
              <a:t> </a:t>
            </a:r>
            <a:r>
              <a:rPr lang="en-US" sz="1800" dirty="0" smtClean="0"/>
              <a:t>graphs</a:t>
            </a:r>
            <a:r>
              <a:rPr lang="en-US" sz="1800" dirty="0"/>
              <a:t>, </a:t>
            </a:r>
            <a:r>
              <a:rPr lang="en-US" sz="1800" dirty="0" smtClean="0"/>
              <a:t>D</a:t>
            </a:r>
            <a:r>
              <a:rPr lang="tr-TR" sz="1800" dirty="0" smtClean="0"/>
              <a:t>M, </a:t>
            </a:r>
            <a:r>
              <a:rPr lang="en-US" sz="1800" dirty="0" smtClean="0"/>
              <a:t>2018</a:t>
            </a:r>
            <a:r>
              <a:rPr lang="tr-TR" sz="1800" dirty="0" smtClean="0"/>
              <a:t>.</a:t>
            </a:r>
          </a:p>
          <a:p>
            <a:r>
              <a:rPr lang="en-US" sz="1800" dirty="0" smtClean="0"/>
              <a:t>Deniz</a:t>
            </a:r>
            <a:r>
              <a:rPr lang="en-US" sz="1800" dirty="0"/>
              <a:t>, </a:t>
            </a:r>
            <a:r>
              <a:rPr lang="tr-TR" sz="1800" dirty="0" smtClean="0"/>
              <a:t>E.</a:t>
            </a:r>
            <a:r>
              <a:rPr lang="en-US" sz="1800" dirty="0" smtClean="0"/>
              <a:t>, </a:t>
            </a:r>
            <a:r>
              <a:rPr lang="en-US" sz="1800" dirty="0"/>
              <a:t>Edge-stable </a:t>
            </a:r>
            <a:r>
              <a:rPr lang="en-US" sz="1800" dirty="0" err="1"/>
              <a:t>Equimatchable</a:t>
            </a:r>
            <a:r>
              <a:rPr lang="en-US" sz="1800" dirty="0"/>
              <a:t> graphs, </a:t>
            </a:r>
            <a:r>
              <a:rPr lang="en-US" sz="1800" dirty="0" smtClean="0"/>
              <a:t>D</a:t>
            </a:r>
            <a:r>
              <a:rPr lang="tr-TR" sz="1800" dirty="0" smtClean="0"/>
              <a:t>AM</a:t>
            </a:r>
            <a:r>
              <a:rPr lang="en-US" sz="1800" dirty="0" smtClean="0"/>
              <a:t>,</a:t>
            </a:r>
            <a:r>
              <a:rPr lang="tr-TR" sz="1800" dirty="0" smtClean="0"/>
              <a:t> 2019.</a:t>
            </a:r>
            <a:endParaRPr lang="en-US" sz="1800" dirty="0"/>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22</a:t>
            </a:fld>
            <a:endParaRPr lang="en-US"/>
          </a:p>
        </p:txBody>
      </p:sp>
    </p:spTree>
    <p:extLst>
      <p:ext uri="{BB962C8B-B14F-4D97-AF65-F5344CB8AC3E}">
        <p14:creationId xmlns:p14="http://schemas.microsoft.com/office/powerpoint/2010/main" val="1807913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Stable matching</a:t>
            </a:r>
            <a:r>
              <a:rPr lang="tr-TR" dirty="0" smtClean="0"/>
              <a:t> ↔ </a:t>
            </a:r>
            <a:r>
              <a:rPr lang="en-US" dirty="0" smtClean="0"/>
              <a:t>graph classes</a:t>
            </a:r>
            <a:endParaRPr lang="en-US" dirty="0"/>
          </a:p>
        </p:txBody>
      </p:sp>
      <p:sp>
        <p:nvSpPr>
          <p:cNvPr id="3" name="Content Placeholder 2"/>
          <p:cNvSpPr>
            <a:spLocks noGrp="1"/>
          </p:cNvSpPr>
          <p:nvPr>
            <p:ph idx="1"/>
          </p:nvPr>
        </p:nvSpPr>
        <p:spPr/>
        <p:txBody>
          <a:bodyPr>
            <a:normAutofit/>
          </a:bodyPr>
          <a:lstStyle/>
          <a:p>
            <a:r>
              <a:rPr lang="en-US" dirty="0" smtClean="0"/>
              <a:t>For which graphs</a:t>
            </a:r>
            <a:r>
              <a:rPr lang="tr-TR" dirty="0" smtClean="0"/>
              <a:t>, </a:t>
            </a:r>
            <a:r>
              <a:rPr lang="en-US" dirty="0" smtClean="0"/>
              <a:t>there is always a stable matching for any given preference list?</a:t>
            </a:r>
            <a:endParaRPr lang="tr-TR" dirty="0" smtClean="0"/>
          </a:p>
          <a:p>
            <a:pPr lvl="1"/>
            <a:r>
              <a:rPr lang="en-US" dirty="0" smtClean="0">
                <a:solidFill>
                  <a:srgbClr val="E6AF00"/>
                </a:solidFill>
              </a:rPr>
              <a:t>(</a:t>
            </a:r>
            <a:r>
              <a:rPr lang="tr-TR" dirty="0" smtClean="0">
                <a:solidFill>
                  <a:srgbClr val="E6AF00"/>
                </a:solidFill>
              </a:rPr>
              <a:t>Gale, Shapley, 1962</a:t>
            </a:r>
            <a:r>
              <a:rPr lang="en-US" dirty="0" smtClean="0">
                <a:solidFill>
                  <a:srgbClr val="E6AF00"/>
                </a:solidFill>
              </a:rPr>
              <a:t>)</a:t>
            </a:r>
            <a:r>
              <a:rPr lang="tr-TR" dirty="0" smtClean="0"/>
              <a:t>: </a:t>
            </a:r>
            <a:r>
              <a:rPr lang="en-US" dirty="0" smtClean="0"/>
              <a:t>bipartite graphs</a:t>
            </a:r>
            <a:endParaRPr lang="tr-TR" dirty="0" smtClean="0"/>
          </a:p>
          <a:p>
            <a:pPr lvl="1"/>
            <a:r>
              <a:rPr lang="en-US" dirty="0" smtClean="0"/>
              <a:t>What else</a:t>
            </a:r>
            <a:r>
              <a:rPr lang="tr-TR" dirty="0" smtClean="0"/>
              <a:t>?</a:t>
            </a:r>
          </a:p>
          <a:p>
            <a:r>
              <a:rPr lang="tr-TR" dirty="0" smtClean="0">
                <a:solidFill>
                  <a:srgbClr val="C00000"/>
                </a:solidFill>
              </a:rPr>
              <a:t>T</a:t>
            </a:r>
            <a:r>
              <a:rPr lang="en-US" dirty="0" smtClean="0">
                <a:solidFill>
                  <a:srgbClr val="C00000"/>
                </a:solidFill>
              </a:rPr>
              <a:t>h</a:t>
            </a:r>
            <a:r>
              <a:rPr lang="tr-TR" dirty="0" smtClean="0">
                <a:solidFill>
                  <a:srgbClr val="C00000"/>
                </a:solidFill>
              </a:rPr>
              <a:t>eorem</a:t>
            </a:r>
            <a:r>
              <a:rPr lang="tr-TR" dirty="0" smtClean="0"/>
              <a:t> </a:t>
            </a:r>
            <a:r>
              <a:rPr lang="tr-TR" dirty="0" smtClean="0">
                <a:solidFill>
                  <a:srgbClr val="E6AF00"/>
                </a:solidFill>
              </a:rPr>
              <a:t>(Abeledo, Isaak 1991)</a:t>
            </a:r>
            <a:r>
              <a:rPr lang="tr-TR" dirty="0" smtClean="0"/>
              <a:t>:</a:t>
            </a:r>
            <a:r>
              <a:rPr lang="tr-TR" dirty="0" smtClean="0">
                <a:solidFill>
                  <a:srgbClr val="E6AF00"/>
                </a:solidFill>
              </a:rPr>
              <a:t> </a:t>
            </a:r>
            <a:r>
              <a:rPr lang="en-US" dirty="0" smtClean="0"/>
              <a:t>Let G be a graph where each agent is represented by a vertex and two vertices are adjacent </a:t>
            </a:r>
            <a:r>
              <a:rPr lang="en-US" dirty="0" err="1" smtClean="0"/>
              <a:t>iff</a:t>
            </a:r>
            <a:r>
              <a:rPr lang="en-US" dirty="0" smtClean="0"/>
              <a:t> the two agents corresponding to these vertices can be matched to each other. If there is a stable matching in G </a:t>
            </a:r>
            <a:r>
              <a:rPr lang="en-US" b="1" dirty="0" smtClean="0"/>
              <a:t>for every preference list</a:t>
            </a:r>
            <a:r>
              <a:rPr lang="en-US" dirty="0" smtClean="0"/>
              <a:t>, then G is bipartite. </a:t>
            </a:r>
            <a:endParaRPr lang="en-US" dirty="0"/>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23</a:t>
            </a:fld>
            <a:endParaRPr lang="en-US"/>
          </a:p>
        </p:txBody>
      </p:sp>
    </p:spTree>
    <p:extLst>
      <p:ext uri="{BB962C8B-B14F-4D97-AF65-F5344CB8AC3E}">
        <p14:creationId xmlns:p14="http://schemas.microsoft.com/office/powerpoint/2010/main" val="21901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935480"/>
            <a:ext cx="8507288" cy="4389120"/>
          </a:xfrm>
        </p:spPr>
        <p:txBody>
          <a:bodyPr>
            <a:normAutofit/>
          </a:bodyPr>
          <a:lstStyle/>
          <a:p>
            <a:r>
              <a:rPr lang="en-US" dirty="0" smtClean="0"/>
              <a:t>Nobel Prize: extending theory to find practical solutions to real world problems</a:t>
            </a:r>
          </a:p>
          <a:p>
            <a:pPr marL="0" indent="0">
              <a:buNone/>
            </a:pPr>
            <a:endParaRPr lang="tr-TR" dirty="0" smtClean="0"/>
          </a:p>
          <a:p>
            <a:r>
              <a:rPr lang="en-US" dirty="0" smtClean="0"/>
              <a:t>A. Roth:  </a:t>
            </a:r>
            <a:r>
              <a:rPr lang="tr-TR" dirty="0" smtClean="0">
                <a:sym typeface="Wingdings" panose="05000000000000000000" pitchFamily="2" charset="2"/>
                <a:hlinkClick r:id="rId3"/>
              </a:rPr>
              <a:t>http://marketdesigner.blogspot.com</a:t>
            </a:r>
            <a:endParaRPr lang="en-US" dirty="0" smtClean="0">
              <a:sym typeface="Wingdings" panose="05000000000000000000" pitchFamily="2" charset="2"/>
            </a:endParaRPr>
          </a:p>
          <a:p>
            <a:pPr marL="0" lvl="1" indent="0">
              <a:buClr>
                <a:schemeClr val="accent3"/>
              </a:buClr>
              <a:buSzPct val="95000"/>
              <a:buNone/>
            </a:pPr>
            <a:r>
              <a:rPr lang="en-US" dirty="0" smtClean="0">
                <a:sym typeface="Wingdings" panose="05000000000000000000" pitchFamily="2" charset="2"/>
              </a:rPr>
              <a:t>    </a:t>
            </a:r>
            <a:endParaRPr lang="en-US" dirty="0">
              <a:sym typeface="Wingdings" panose="05000000000000000000" pitchFamily="2" charset="2"/>
            </a:endParaRPr>
          </a:p>
          <a:p>
            <a:pPr marL="342900" lvl="1" indent="-342900">
              <a:buClr>
                <a:schemeClr val="accent3"/>
              </a:buClr>
              <a:buSzPct val="95000"/>
            </a:pPr>
            <a:r>
              <a:rPr lang="en-US" dirty="0" smtClean="0">
                <a:sym typeface="Wingdings" panose="05000000000000000000" pitchFamily="2" charset="2"/>
              </a:rPr>
              <a:t>A. Roth, Who gets what and why? </a:t>
            </a:r>
          </a:p>
          <a:p>
            <a:pPr marL="393192" lvl="1" indent="0">
              <a:buNone/>
            </a:pPr>
            <a:endParaRPr lang="tr-TR" dirty="0" smtClean="0">
              <a:sym typeface="Wingdings" panose="05000000000000000000" pitchFamily="2" charset="2"/>
            </a:endParaRPr>
          </a:p>
          <a:p>
            <a:r>
              <a:rPr lang="en-US" smtClean="0">
                <a:solidFill>
                  <a:srgbClr val="C00000"/>
                </a:solidFill>
                <a:sym typeface="Wingdings" panose="05000000000000000000" pitchFamily="2" charset="2"/>
              </a:rPr>
              <a:t>Structural Graph </a:t>
            </a:r>
            <a:r>
              <a:rPr lang="en-US" dirty="0" smtClean="0">
                <a:solidFill>
                  <a:srgbClr val="C00000"/>
                </a:solidFill>
                <a:sym typeface="Wingdings" panose="05000000000000000000" pitchFamily="2" charset="2"/>
              </a:rPr>
              <a:t>theory </a:t>
            </a:r>
            <a:r>
              <a:rPr lang="en-US" dirty="0" smtClean="0">
                <a:sym typeface="Wingdings" panose="05000000000000000000" pitchFamily="2" charset="2"/>
              </a:rPr>
              <a:t>has a great potential to contribute to the theory of stable matchings !</a:t>
            </a:r>
            <a:endParaRPr lang="tr-TR" dirty="0" smtClean="0">
              <a:sym typeface="Wingdings" panose="05000000000000000000" pitchFamily="2" charset="2"/>
            </a:endParaRPr>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24</a:t>
            </a:fld>
            <a:endParaRPr lang="en-US"/>
          </a:p>
        </p:txBody>
      </p:sp>
    </p:spTree>
    <p:extLst>
      <p:ext uri="{BB962C8B-B14F-4D97-AF65-F5344CB8AC3E}">
        <p14:creationId xmlns:p14="http://schemas.microsoft.com/office/powerpoint/2010/main" val="375532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24"/>
            <a:ext cx="8229600" cy="1143000"/>
          </a:xfrm>
        </p:spPr>
        <p:txBody>
          <a:bodyPr>
            <a:noAutofit/>
          </a:bodyPr>
          <a:lstStyle/>
          <a:p>
            <a:pPr algn="ctr"/>
            <a:r>
              <a:rPr lang="en-US" sz="8000" dirty="0" smtClean="0"/>
              <a:t>THANK YOU !</a:t>
            </a:r>
            <a:endParaRPr lang="en-US" sz="8000" dirty="0"/>
          </a:p>
        </p:txBody>
      </p:sp>
      <p:sp>
        <p:nvSpPr>
          <p:cNvPr id="4" name="Date Placeholder 3"/>
          <p:cNvSpPr>
            <a:spLocks noGrp="1"/>
          </p:cNvSpPr>
          <p:nvPr>
            <p:ph type="dt" sz="half" idx="10"/>
          </p:nvPr>
        </p:nvSpPr>
        <p:spPr/>
        <p:txBody>
          <a:bodyPr/>
          <a:lstStyle/>
          <a:p>
            <a:r>
              <a:rPr lang="en-US" smtClean="0"/>
              <a:t>Tınaz Ekim</a:t>
            </a:r>
            <a:endParaRPr lang="en-US"/>
          </a:p>
        </p:txBody>
      </p:sp>
      <p:sp>
        <p:nvSpPr>
          <p:cNvPr id="5" name="Footer Placeholder 4"/>
          <p:cNvSpPr>
            <a:spLocks noGrp="1"/>
          </p:cNvSpPr>
          <p:nvPr>
            <p:ph type="ftr" sz="quarter" idx="11"/>
          </p:nvPr>
        </p:nvSpPr>
        <p:spPr/>
        <p:txBody>
          <a:bodyPr/>
          <a:lstStyle/>
          <a:p>
            <a:r>
              <a:rPr lang="en-US" smtClean="0"/>
              <a:t>ICORES - 2020 / Malta</a:t>
            </a:r>
            <a:endParaRPr lang="en-US"/>
          </a:p>
        </p:txBody>
      </p:sp>
      <p:sp>
        <p:nvSpPr>
          <p:cNvPr id="6" name="Slide Number Placeholder 5"/>
          <p:cNvSpPr>
            <a:spLocks noGrp="1"/>
          </p:cNvSpPr>
          <p:nvPr>
            <p:ph type="sldNum" sz="quarter" idx="12"/>
          </p:nvPr>
        </p:nvSpPr>
        <p:spPr/>
        <p:txBody>
          <a:bodyPr/>
          <a:lstStyle/>
          <a:p>
            <a:fld id="{2CC927D1-A364-49C4-A567-1AFEAFF7F875}" type="slidenum">
              <a:rPr lang="en-US" smtClean="0"/>
              <a:t>25</a:t>
            </a:fld>
            <a:endParaRPr lang="en-US"/>
          </a:p>
        </p:txBody>
      </p:sp>
    </p:spTree>
    <p:extLst>
      <p:ext uri="{BB962C8B-B14F-4D97-AF65-F5344CB8AC3E}">
        <p14:creationId xmlns:p14="http://schemas.microsoft.com/office/powerpoint/2010/main" val="4197104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8229600" cy="1143000"/>
          </a:xfrm>
        </p:spPr>
        <p:txBody>
          <a:bodyPr>
            <a:noAutofit/>
          </a:bodyPr>
          <a:lstStyle/>
          <a:p>
            <a:r>
              <a:rPr lang="tr-TR" sz="2800" dirty="0" smtClean="0"/>
              <a:t>The Nobel </a:t>
            </a:r>
            <a:r>
              <a:rPr lang="en-US" sz="2800" dirty="0" smtClean="0"/>
              <a:t>Prize </a:t>
            </a:r>
            <a:r>
              <a:rPr lang="en-US" sz="2800" dirty="0"/>
              <a:t>in Economic Sciences </a:t>
            </a:r>
            <a:r>
              <a:rPr lang="en-US" sz="2800" dirty="0" smtClean="0"/>
              <a:t>2012 </a:t>
            </a:r>
            <a:r>
              <a:rPr lang="en-US" sz="2800" dirty="0"/>
              <a:t>was awarded jointly to Alvin E. Roth and Lloyd S. Shapley "for the theory of </a:t>
            </a:r>
            <a:r>
              <a:rPr lang="en-US" sz="2800" u="sng" dirty="0"/>
              <a:t>stable allocations</a:t>
            </a:r>
            <a:r>
              <a:rPr lang="en-US" sz="2800" dirty="0"/>
              <a:t> and the practice of </a:t>
            </a:r>
            <a:r>
              <a:rPr lang="en-US" sz="2800" u="sng" dirty="0"/>
              <a:t>market design</a:t>
            </a:r>
            <a:r>
              <a:rPr lang="en-US" sz="2800" dirty="0" smtClean="0"/>
              <a:t>.«</a:t>
            </a:r>
            <a:endParaRPr lang="en-US" sz="28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123429"/>
            <a:ext cx="1533359" cy="230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332" y="3123429"/>
            <a:ext cx="153617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27784" y="5725254"/>
            <a:ext cx="1133452" cy="369332"/>
          </a:xfrm>
          <a:prstGeom prst="rect">
            <a:avLst/>
          </a:prstGeom>
          <a:noFill/>
        </p:spPr>
        <p:txBody>
          <a:bodyPr wrap="none" rtlCol="0">
            <a:spAutoFit/>
          </a:bodyPr>
          <a:lstStyle/>
          <a:p>
            <a:r>
              <a:rPr lang="tr-TR" dirty="0" smtClean="0"/>
              <a:t>A.E. Roth</a:t>
            </a:r>
            <a:endParaRPr lang="en-US" dirty="0"/>
          </a:p>
        </p:txBody>
      </p:sp>
      <p:sp>
        <p:nvSpPr>
          <p:cNvPr id="7" name="TextBox 6"/>
          <p:cNvSpPr txBox="1"/>
          <p:nvPr/>
        </p:nvSpPr>
        <p:spPr>
          <a:xfrm>
            <a:off x="4774332" y="5716817"/>
            <a:ext cx="1382110" cy="369332"/>
          </a:xfrm>
          <a:prstGeom prst="rect">
            <a:avLst/>
          </a:prstGeom>
          <a:noFill/>
        </p:spPr>
        <p:txBody>
          <a:bodyPr wrap="none" rtlCol="0">
            <a:spAutoFit/>
          </a:bodyPr>
          <a:lstStyle/>
          <a:p>
            <a:r>
              <a:rPr lang="tr-TR" dirty="0" smtClean="0"/>
              <a:t>L.S. Shapley</a:t>
            </a:r>
            <a:endParaRPr lang="en-US" dirty="0"/>
          </a:p>
        </p:txBody>
      </p:sp>
      <p:sp>
        <p:nvSpPr>
          <p:cNvPr id="3" name="Date Placeholder 2"/>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8" name="Slide Number Placeholder 7"/>
          <p:cNvSpPr>
            <a:spLocks noGrp="1"/>
          </p:cNvSpPr>
          <p:nvPr>
            <p:ph type="sldNum" sz="quarter" idx="12"/>
          </p:nvPr>
        </p:nvSpPr>
        <p:spPr/>
        <p:txBody>
          <a:bodyPr/>
          <a:lstStyle/>
          <a:p>
            <a:fld id="{2CC927D1-A364-49C4-A567-1AFEAFF7F875}" type="slidenum">
              <a:rPr lang="en-US" smtClean="0"/>
              <a:t>3</a:t>
            </a:fld>
            <a:endParaRPr lang="en-US"/>
          </a:p>
        </p:txBody>
      </p:sp>
    </p:spTree>
    <p:extLst>
      <p:ext uri="{BB962C8B-B14F-4D97-AF65-F5344CB8AC3E}">
        <p14:creationId xmlns:p14="http://schemas.microsoft.com/office/powerpoint/2010/main" val="2012205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04088"/>
            <a:ext cx="8579297" cy="1143000"/>
          </a:xfrm>
        </p:spPr>
        <p:txBody>
          <a:bodyPr>
            <a:normAutofit/>
          </a:bodyPr>
          <a:lstStyle/>
          <a:p>
            <a:r>
              <a:rPr lang="en-US" dirty="0" smtClean="0"/>
              <a:t>Stable Matching/Marriage</a:t>
            </a:r>
            <a:endParaRPr lang="en-US" dirty="0"/>
          </a:p>
        </p:txBody>
      </p:sp>
      <p:sp>
        <p:nvSpPr>
          <p:cNvPr id="4" name="TextBox 3"/>
          <p:cNvSpPr txBox="1"/>
          <p:nvPr/>
        </p:nvSpPr>
        <p:spPr>
          <a:xfrm>
            <a:off x="395537" y="4479503"/>
            <a:ext cx="8640960" cy="461665"/>
          </a:xfrm>
          <a:prstGeom prst="rect">
            <a:avLst/>
          </a:prstGeom>
          <a:noFill/>
        </p:spPr>
        <p:txBody>
          <a:bodyPr wrap="square" rtlCol="0">
            <a:spAutoFit/>
          </a:bodyPr>
          <a:lstStyle/>
          <a:p>
            <a:r>
              <a:rPr lang="en-US" sz="2400" dirty="0" smtClean="0"/>
              <a:t>Can </a:t>
            </a:r>
            <a:r>
              <a:rPr lang="tr-TR" sz="2400" dirty="0" smtClean="0"/>
              <a:t>1-P </a:t>
            </a:r>
            <a:r>
              <a:rPr lang="en-US" sz="2400" dirty="0" smtClean="0"/>
              <a:t>and </a:t>
            </a:r>
            <a:r>
              <a:rPr lang="tr-TR" sz="2400" dirty="0" smtClean="0"/>
              <a:t>2-D </a:t>
            </a:r>
            <a:r>
              <a:rPr lang="en-US" sz="2400" dirty="0" smtClean="0"/>
              <a:t>be matched to each other in a “good” matching?</a:t>
            </a:r>
            <a:endParaRPr lang="en-US" sz="2400" dirty="0"/>
          </a:p>
        </p:txBody>
      </p:sp>
      <p:sp>
        <p:nvSpPr>
          <p:cNvPr id="6" name="TextBox 5"/>
          <p:cNvSpPr txBox="1"/>
          <p:nvPr/>
        </p:nvSpPr>
        <p:spPr>
          <a:xfrm>
            <a:off x="423896" y="4941168"/>
            <a:ext cx="8612601" cy="1200329"/>
          </a:xfrm>
          <a:prstGeom prst="rect">
            <a:avLst/>
          </a:prstGeom>
          <a:noFill/>
        </p:spPr>
        <p:txBody>
          <a:bodyPr wrap="square" rtlCol="0">
            <a:spAutoFit/>
          </a:bodyPr>
          <a:lstStyle/>
          <a:p>
            <a:r>
              <a:rPr lang="en-US" sz="2400" dirty="0"/>
              <a:t>A </a:t>
            </a:r>
            <a:r>
              <a:rPr lang="en-US" sz="2400" dirty="0" smtClean="0"/>
              <a:t>marriage </a:t>
            </a:r>
            <a:r>
              <a:rPr lang="en-US" sz="2400" dirty="0"/>
              <a:t>is </a:t>
            </a:r>
            <a:r>
              <a:rPr lang="en-US" sz="2400" dirty="0">
                <a:solidFill>
                  <a:srgbClr val="C00000"/>
                </a:solidFill>
              </a:rPr>
              <a:t>unstable</a:t>
            </a:r>
            <a:r>
              <a:rPr lang="en-US" sz="2400" dirty="0"/>
              <a:t> if a </a:t>
            </a:r>
            <a:r>
              <a:rPr lang="en-US" sz="2400" dirty="0" smtClean="0"/>
              <a:t>man and </a:t>
            </a:r>
            <a:r>
              <a:rPr lang="en-US" sz="2400" dirty="0"/>
              <a:t>a </a:t>
            </a:r>
            <a:r>
              <a:rPr lang="en-US" sz="2400" dirty="0" smtClean="0"/>
              <a:t>woman, </a:t>
            </a:r>
            <a:r>
              <a:rPr lang="en-US" sz="2400" dirty="0"/>
              <a:t>not married to </a:t>
            </a:r>
            <a:r>
              <a:rPr lang="en-US" sz="2400" dirty="0" smtClean="0"/>
              <a:t>each other</a:t>
            </a:r>
            <a:r>
              <a:rPr lang="en-US" sz="2400" dirty="0"/>
              <a:t>, mutually prefer each other to their current partners. A </a:t>
            </a:r>
            <a:r>
              <a:rPr lang="en-US" sz="2400" dirty="0" smtClean="0"/>
              <a:t>set of marriages is called </a:t>
            </a:r>
            <a:r>
              <a:rPr lang="en-US" sz="2400" dirty="0">
                <a:solidFill>
                  <a:srgbClr val="C00000"/>
                </a:solidFill>
              </a:rPr>
              <a:t>stable</a:t>
            </a:r>
            <a:r>
              <a:rPr lang="en-US" sz="2400" dirty="0"/>
              <a:t> if it has no unstable </a:t>
            </a:r>
            <a:r>
              <a:rPr lang="en-US" sz="2400" dirty="0" smtClean="0"/>
              <a:t>marriage.</a:t>
            </a:r>
            <a:r>
              <a:rPr lang="en-US" sz="2400" dirty="0" smtClean="0">
                <a:effectLst/>
              </a:rPr>
              <a:t> </a:t>
            </a:r>
            <a:endParaRPr lang="en-US" sz="2400" dirty="0"/>
          </a:p>
        </p:txBody>
      </p:sp>
      <p:sp>
        <p:nvSpPr>
          <p:cNvPr id="3" name="Content Placeholder 2"/>
          <p:cNvSpPr>
            <a:spLocks noGrp="1"/>
          </p:cNvSpPr>
          <p:nvPr>
            <p:ph idx="1"/>
          </p:nvPr>
        </p:nvSpPr>
        <p:spPr>
          <a:xfrm>
            <a:off x="457200" y="1935480"/>
            <a:ext cx="8229600" cy="2285608"/>
          </a:xfrm>
        </p:spPr>
        <p:txBody>
          <a:bodyPr/>
          <a:lstStyle/>
          <a:p>
            <a:r>
              <a:rPr lang="en-US" dirty="0" smtClean="0"/>
              <a:t>Ex: Candidates 1,2,3,4 and institutions S, O, D, P have complete preference lists  over each other.  </a:t>
            </a:r>
            <a:endParaRPr lang="en-US" dirty="0"/>
          </a:p>
        </p:txBody>
      </p:sp>
      <p:pic>
        <p:nvPicPr>
          <p:cNvPr id="7" name="Picture 6"/>
          <p:cNvPicPr>
            <a:picLocks noChangeAspect="1"/>
          </p:cNvPicPr>
          <p:nvPr/>
        </p:nvPicPr>
        <p:blipFill>
          <a:blip r:embed="rId3"/>
          <a:stretch>
            <a:fillRect/>
          </a:stretch>
        </p:blipFill>
        <p:spPr>
          <a:xfrm>
            <a:off x="755576" y="2896131"/>
            <a:ext cx="4939627" cy="1288367"/>
          </a:xfrm>
          <a:prstGeom prst="rect">
            <a:avLst/>
          </a:prstGeom>
        </p:spPr>
      </p:pic>
      <p:sp>
        <p:nvSpPr>
          <p:cNvPr id="8" name="Date Placeholder 7"/>
          <p:cNvSpPr>
            <a:spLocks noGrp="1"/>
          </p:cNvSpPr>
          <p:nvPr>
            <p:ph type="dt" sz="half" idx="10"/>
          </p:nvPr>
        </p:nvSpPr>
        <p:spPr/>
        <p:txBody>
          <a:bodyPr/>
          <a:lstStyle/>
          <a:p>
            <a:r>
              <a:rPr lang="en-US" smtClean="0"/>
              <a:t>Tınaz Ekim</a:t>
            </a:r>
            <a:endParaRPr lang="en-US"/>
          </a:p>
        </p:txBody>
      </p:sp>
      <p:sp>
        <p:nvSpPr>
          <p:cNvPr id="9" name="Footer Placeholder 8"/>
          <p:cNvSpPr>
            <a:spLocks noGrp="1"/>
          </p:cNvSpPr>
          <p:nvPr>
            <p:ph type="ftr" sz="quarter" idx="11"/>
          </p:nvPr>
        </p:nvSpPr>
        <p:spPr/>
        <p:txBody>
          <a:bodyPr/>
          <a:lstStyle/>
          <a:p>
            <a:r>
              <a:rPr lang="en-US" smtClean="0"/>
              <a:t>ICORES - 2020 / Malta</a:t>
            </a:r>
            <a:endParaRPr lang="en-US"/>
          </a:p>
        </p:txBody>
      </p:sp>
      <p:sp>
        <p:nvSpPr>
          <p:cNvPr id="10" name="Slide Number Placeholder 9"/>
          <p:cNvSpPr>
            <a:spLocks noGrp="1"/>
          </p:cNvSpPr>
          <p:nvPr>
            <p:ph type="sldNum" sz="quarter" idx="12"/>
          </p:nvPr>
        </p:nvSpPr>
        <p:spPr/>
        <p:txBody>
          <a:bodyPr/>
          <a:lstStyle/>
          <a:p>
            <a:fld id="{2CC927D1-A364-49C4-A567-1AFEAFF7F875}" type="slidenum">
              <a:rPr lang="en-US" smtClean="0"/>
              <a:t>4</a:t>
            </a:fld>
            <a:endParaRPr lang="en-US"/>
          </a:p>
        </p:txBody>
      </p:sp>
      <p:grpSp>
        <p:nvGrpSpPr>
          <p:cNvPr id="5" name="Group 4"/>
          <p:cNvGrpSpPr/>
          <p:nvPr/>
        </p:nvGrpSpPr>
        <p:grpSpPr>
          <a:xfrm>
            <a:off x="6766031" y="2832346"/>
            <a:ext cx="1694401" cy="1388742"/>
            <a:chOff x="6766031" y="2832346"/>
            <a:chExt cx="1694401" cy="1388742"/>
          </a:xfrm>
        </p:grpSpPr>
        <p:sp>
          <p:nvSpPr>
            <p:cNvPr id="11" name="Oval 10"/>
            <p:cNvSpPr/>
            <p:nvPr/>
          </p:nvSpPr>
          <p:spPr>
            <a:xfrm>
              <a:off x="7126071" y="2966602"/>
              <a:ext cx="72008" cy="100821"/>
            </a:xfrm>
            <a:prstGeom prst="ellipse">
              <a:avLst/>
            </a:prstGeom>
            <a:solidFill>
              <a:srgbClr val="E6AF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14070" y="3308358"/>
              <a:ext cx="72008" cy="100821"/>
            </a:xfrm>
            <a:prstGeom prst="ellipse">
              <a:avLst/>
            </a:prstGeom>
            <a:solidFill>
              <a:srgbClr val="E6AF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18397" y="3625203"/>
              <a:ext cx="72008" cy="100821"/>
            </a:xfrm>
            <a:prstGeom prst="ellipse">
              <a:avLst/>
            </a:prstGeom>
            <a:solidFill>
              <a:srgbClr val="E6AF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26071" y="3985243"/>
              <a:ext cx="72008" cy="100821"/>
            </a:xfrm>
            <a:prstGeom prst="ellipse">
              <a:avLst/>
            </a:prstGeom>
            <a:solidFill>
              <a:srgbClr val="E6AF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002168" y="2977131"/>
              <a:ext cx="72008" cy="1008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02168" y="3318887"/>
              <a:ext cx="72008" cy="1008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94494" y="3635732"/>
              <a:ext cx="72008" cy="1008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02168" y="3995772"/>
              <a:ext cx="72008" cy="1008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96360" y="2832346"/>
              <a:ext cx="301686" cy="369332"/>
            </a:xfrm>
            <a:prstGeom prst="rect">
              <a:avLst/>
            </a:prstGeom>
            <a:noFill/>
          </p:spPr>
          <p:txBody>
            <a:bodyPr wrap="none" rtlCol="0">
              <a:spAutoFit/>
            </a:bodyPr>
            <a:lstStyle/>
            <a:p>
              <a:r>
                <a:rPr lang="tr-TR" dirty="0" smtClean="0"/>
                <a:t>S</a:t>
              </a:r>
              <a:endParaRPr lang="en-US" dirty="0"/>
            </a:p>
          </p:txBody>
        </p:sp>
        <p:sp>
          <p:nvSpPr>
            <p:cNvPr id="20" name="TextBox 19"/>
            <p:cNvSpPr txBox="1"/>
            <p:nvPr/>
          </p:nvSpPr>
          <p:spPr>
            <a:xfrm>
              <a:off x="6766031" y="3169412"/>
              <a:ext cx="370614" cy="369332"/>
            </a:xfrm>
            <a:prstGeom prst="rect">
              <a:avLst/>
            </a:prstGeom>
            <a:noFill/>
          </p:spPr>
          <p:txBody>
            <a:bodyPr wrap="none" rtlCol="0">
              <a:spAutoFit/>
            </a:bodyPr>
            <a:lstStyle/>
            <a:p>
              <a:r>
                <a:rPr lang="tr-TR" dirty="0" smtClean="0"/>
                <a:t>O</a:t>
              </a:r>
              <a:endParaRPr lang="en-US" dirty="0"/>
            </a:p>
          </p:txBody>
        </p:sp>
        <p:sp>
          <p:nvSpPr>
            <p:cNvPr id="21" name="TextBox 20"/>
            <p:cNvSpPr txBox="1"/>
            <p:nvPr/>
          </p:nvSpPr>
          <p:spPr>
            <a:xfrm>
              <a:off x="6766031" y="3481655"/>
              <a:ext cx="357790" cy="369332"/>
            </a:xfrm>
            <a:prstGeom prst="rect">
              <a:avLst/>
            </a:prstGeom>
            <a:noFill/>
          </p:spPr>
          <p:txBody>
            <a:bodyPr wrap="none" rtlCol="0">
              <a:spAutoFit/>
            </a:bodyPr>
            <a:lstStyle/>
            <a:p>
              <a:r>
                <a:rPr lang="tr-TR" dirty="0"/>
                <a:t>D</a:t>
              </a:r>
              <a:endParaRPr lang="en-US" dirty="0"/>
            </a:p>
          </p:txBody>
        </p:sp>
        <p:sp>
          <p:nvSpPr>
            <p:cNvPr id="22" name="TextBox 21"/>
            <p:cNvSpPr txBox="1"/>
            <p:nvPr/>
          </p:nvSpPr>
          <p:spPr>
            <a:xfrm>
              <a:off x="6796360" y="3850987"/>
              <a:ext cx="319318" cy="369332"/>
            </a:xfrm>
            <a:prstGeom prst="rect">
              <a:avLst/>
            </a:prstGeom>
            <a:noFill/>
          </p:spPr>
          <p:txBody>
            <a:bodyPr wrap="none" rtlCol="0">
              <a:spAutoFit/>
            </a:bodyPr>
            <a:lstStyle/>
            <a:p>
              <a:r>
                <a:rPr lang="tr-TR" dirty="0"/>
                <a:t>P</a:t>
              </a:r>
              <a:endParaRPr lang="en-US" dirty="0"/>
            </a:p>
          </p:txBody>
        </p:sp>
        <p:sp>
          <p:nvSpPr>
            <p:cNvPr id="23" name="TextBox 22"/>
            <p:cNvSpPr txBox="1"/>
            <p:nvPr/>
          </p:nvSpPr>
          <p:spPr>
            <a:xfrm>
              <a:off x="8153938" y="2833115"/>
              <a:ext cx="256802" cy="369332"/>
            </a:xfrm>
            <a:prstGeom prst="rect">
              <a:avLst/>
            </a:prstGeom>
            <a:noFill/>
          </p:spPr>
          <p:txBody>
            <a:bodyPr wrap="none" rtlCol="0">
              <a:spAutoFit/>
            </a:bodyPr>
            <a:lstStyle/>
            <a:p>
              <a:r>
                <a:rPr lang="tr-TR" dirty="0"/>
                <a:t>1</a:t>
              </a:r>
              <a:endParaRPr lang="en-US" dirty="0"/>
            </a:p>
          </p:txBody>
        </p:sp>
        <p:sp>
          <p:nvSpPr>
            <p:cNvPr id="24" name="TextBox 23"/>
            <p:cNvSpPr txBox="1"/>
            <p:nvPr/>
          </p:nvSpPr>
          <p:spPr>
            <a:xfrm>
              <a:off x="8123609" y="3170181"/>
              <a:ext cx="296876" cy="369332"/>
            </a:xfrm>
            <a:prstGeom prst="rect">
              <a:avLst/>
            </a:prstGeom>
            <a:noFill/>
          </p:spPr>
          <p:txBody>
            <a:bodyPr wrap="none" rtlCol="0">
              <a:spAutoFit/>
            </a:bodyPr>
            <a:lstStyle/>
            <a:p>
              <a:r>
                <a:rPr lang="tr-TR" dirty="0"/>
                <a:t>2</a:t>
              </a:r>
              <a:endParaRPr lang="en-US" dirty="0"/>
            </a:p>
          </p:txBody>
        </p:sp>
        <p:sp>
          <p:nvSpPr>
            <p:cNvPr id="25" name="TextBox 24"/>
            <p:cNvSpPr txBox="1"/>
            <p:nvPr/>
          </p:nvSpPr>
          <p:spPr>
            <a:xfrm>
              <a:off x="8123609" y="3482424"/>
              <a:ext cx="290464" cy="369332"/>
            </a:xfrm>
            <a:prstGeom prst="rect">
              <a:avLst/>
            </a:prstGeom>
            <a:noFill/>
          </p:spPr>
          <p:txBody>
            <a:bodyPr wrap="none" rtlCol="0">
              <a:spAutoFit/>
            </a:bodyPr>
            <a:lstStyle/>
            <a:p>
              <a:r>
                <a:rPr lang="tr-TR" dirty="0" smtClean="0"/>
                <a:t>3</a:t>
              </a:r>
              <a:endParaRPr lang="en-US" dirty="0"/>
            </a:p>
          </p:txBody>
        </p:sp>
        <p:sp>
          <p:nvSpPr>
            <p:cNvPr id="26" name="TextBox 25"/>
            <p:cNvSpPr txBox="1"/>
            <p:nvPr/>
          </p:nvSpPr>
          <p:spPr>
            <a:xfrm>
              <a:off x="8153938" y="3851756"/>
              <a:ext cx="306494" cy="369332"/>
            </a:xfrm>
            <a:prstGeom prst="rect">
              <a:avLst/>
            </a:prstGeom>
            <a:noFill/>
          </p:spPr>
          <p:txBody>
            <a:bodyPr wrap="none" rtlCol="0">
              <a:spAutoFit/>
            </a:bodyPr>
            <a:lstStyle/>
            <a:p>
              <a:r>
                <a:rPr lang="tr-TR" dirty="0" smtClean="0"/>
                <a:t>4</a:t>
              </a:r>
              <a:endParaRPr lang="en-US" dirty="0"/>
            </a:p>
          </p:txBody>
        </p:sp>
        <p:cxnSp>
          <p:nvCxnSpPr>
            <p:cNvPr id="28" name="Straight Connector 27"/>
            <p:cNvCxnSpPr>
              <a:stCxn id="11" idx="6"/>
              <a:endCxn id="15" idx="2"/>
            </p:cNvCxnSpPr>
            <p:nvPr/>
          </p:nvCxnSpPr>
          <p:spPr>
            <a:xfrm>
              <a:off x="7198079" y="3017013"/>
              <a:ext cx="804089" cy="10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1" idx="6"/>
              <a:endCxn id="16" idx="1"/>
            </p:cNvCxnSpPr>
            <p:nvPr/>
          </p:nvCxnSpPr>
          <p:spPr>
            <a:xfrm>
              <a:off x="7198079" y="3017013"/>
              <a:ext cx="814634" cy="3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1" idx="5"/>
              <a:endCxn id="17" idx="1"/>
            </p:cNvCxnSpPr>
            <p:nvPr/>
          </p:nvCxnSpPr>
          <p:spPr>
            <a:xfrm>
              <a:off x="7187534" y="3052658"/>
              <a:ext cx="817505" cy="597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5"/>
              <a:endCxn id="18" idx="1"/>
            </p:cNvCxnSpPr>
            <p:nvPr/>
          </p:nvCxnSpPr>
          <p:spPr>
            <a:xfrm>
              <a:off x="7187534" y="3052658"/>
              <a:ext cx="825179" cy="957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2" idx="6"/>
            </p:cNvCxnSpPr>
            <p:nvPr/>
          </p:nvCxnSpPr>
          <p:spPr>
            <a:xfrm flipV="1">
              <a:off x="7186078" y="3347700"/>
              <a:ext cx="826635" cy="110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2" idx="5"/>
            </p:cNvCxnSpPr>
            <p:nvPr/>
          </p:nvCxnSpPr>
          <p:spPr>
            <a:xfrm>
              <a:off x="7175533" y="3394414"/>
              <a:ext cx="847725" cy="3103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2" idx="5"/>
              <a:endCxn id="18" idx="2"/>
            </p:cNvCxnSpPr>
            <p:nvPr/>
          </p:nvCxnSpPr>
          <p:spPr>
            <a:xfrm>
              <a:off x="7175533" y="3394414"/>
              <a:ext cx="826635" cy="6517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7"/>
              <a:endCxn id="15" idx="3"/>
            </p:cNvCxnSpPr>
            <p:nvPr/>
          </p:nvCxnSpPr>
          <p:spPr>
            <a:xfrm flipV="1">
              <a:off x="7175533" y="3063187"/>
              <a:ext cx="837180" cy="2599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198079" y="3697211"/>
              <a:ext cx="804089" cy="10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198079" y="3697211"/>
              <a:ext cx="814634" cy="3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3" idx="6"/>
              <a:endCxn id="16" idx="3"/>
            </p:cNvCxnSpPr>
            <p:nvPr/>
          </p:nvCxnSpPr>
          <p:spPr>
            <a:xfrm flipV="1">
              <a:off x="7190405" y="3404943"/>
              <a:ext cx="822308" cy="2706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3" idx="7"/>
              <a:endCxn id="15" idx="4"/>
            </p:cNvCxnSpPr>
            <p:nvPr/>
          </p:nvCxnSpPr>
          <p:spPr>
            <a:xfrm flipV="1">
              <a:off x="7179860" y="3077952"/>
              <a:ext cx="858312" cy="562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98079" y="4057251"/>
              <a:ext cx="804089" cy="10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17" idx="3"/>
            </p:cNvCxnSpPr>
            <p:nvPr/>
          </p:nvCxnSpPr>
          <p:spPr>
            <a:xfrm flipV="1">
              <a:off x="7198079" y="3721788"/>
              <a:ext cx="806960" cy="335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4" idx="6"/>
              <a:endCxn id="16" idx="4"/>
            </p:cNvCxnSpPr>
            <p:nvPr/>
          </p:nvCxnSpPr>
          <p:spPr>
            <a:xfrm flipV="1">
              <a:off x="7198079" y="3419708"/>
              <a:ext cx="840093" cy="615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4" idx="7"/>
              <a:endCxn id="15" idx="4"/>
            </p:cNvCxnSpPr>
            <p:nvPr/>
          </p:nvCxnSpPr>
          <p:spPr>
            <a:xfrm flipV="1">
              <a:off x="7187534" y="3077952"/>
              <a:ext cx="850638" cy="922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24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Stable Matching</a:t>
            </a:r>
            <a:endParaRPr lang="en-US" dirty="0"/>
          </a:p>
        </p:txBody>
      </p:sp>
      <p:sp>
        <p:nvSpPr>
          <p:cNvPr id="3" name="Content Placeholder 2"/>
          <p:cNvSpPr>
            <a:spLocks noGrp="1"/>
          </p:cNvSpPr>
          <p:nvPr>
            <p:ph idx="1"/>
          </p:nvPr>
        </p:nvSpPr>
        <p:spPr>
          <a:xfrm>
            <a:off x="457200" y="1935480"/>
            <a:ext cx="8363272" cy="4389120"/>
          </a:xfrm>
        </p:spPr>
        <p:txBody>
          <a:bodyPr>
            <a:normAutofit/>
          </a:bodyPr>
          <a:lstStyle/>
          <a:p>
            <a:r>
              <a:rPr lang="en-US" dirty="0" smtClean="0"/>
              <a:t>Does a stable matching always exist</a:t>
            </a:r>
            <a:r>
              <a:rPr lang="tr-TR" dirty="0" smtClean="0"/>
              <a:t>?</a:t>
            </a:r>
          </a:p>
          <a:p>
            <a:r>
              <a:rPr lang="en-US" dirty="0" smtClean="0"/>
              <a:t>If yes, how can we find it</a:t>
            </a:r>
            <a:r>
              <a:rPr lang="tr-TR" dirty="0" smtClean="0"/>
              <a:t>?</a:t>
            </a:r>
          </a:p>
          <a:p>
            <a:r>
              <a:rPr lang="en-US" dirty="0"/>
              <a:t>Gale, D., Shapley, L., </a:t>
            </a:r>
            <a:r>
              <a:rPr lang="en-US" dirty="0" smtClean="0"/>
              <a:t>College </a:t>
            </a:r>
            <a:r>
              <a:rPr lang="en-US" dirty="0"/>
              <a:t>admissions and the stability of </a:t>
            </a:r>
            <a:r>
              <a:rPr lang="en-US" dirty="0" smtClean="0"/>
              <a:t>marriage. </a:t>
            </a:r>
            <a:r>
              <a:rPr lang="en-US" dirty="0"/>
              <a:t>American Mathematical Monthly, 69:9–15, </a:t>
            </a:r>
            <a:r>
              <a:rPr lang="en-US" dirty="0" smtClean="0"/>
              <a:t>1962</a:t>
            </a:r>
            <a:r>
              <a:rPr lang="tr-TR" dirty="0"/>
              <a:t>.</a:t>
            </a:r>
            <a:endParaRPr lang="tr-TR" dirty="0" smtClean="0"/>
          </a:p>
          <a:p>
            <a:pPr marL="0" indent="0">
              <a:buNone/>
            </a:pPr>
            <a:r>
              <a:rPr lang="tr-TR" dirty="0" smtClean="0">
                <a:solidFill>
                  <a:srgbClr val="C00000"/>
                </a:solidFill>
              </a:rPr>
              <a:t>T</a:t>
            </a:r>
            <a:r>
              <a:rPr lang="en-US" dirty="0" smtClean="0">
                <a:solidFill>
                  <a:srgbClr val="C00000"/>
                </a:solidFill>
              </a:rPr>
              <a:t>h</a:t>
            </a:r>
            <a:r>
              <a:rPr lang="tr-TR" dirty="0" smtClean="0">
                <a:solidFill>
                  <a:srgbClr val="C00000"/>
                </a:solidFill>
              </a:rPr>
              <a:t>eorem</a:t>
            </a:r>
            <a:r>
              <a:rPr lang="tr-TR" sz="2400" dirty="0" smtClean="0">
                <a:solidFill>
                  <a:srgbClr val="E6AF00"/>
                </a:solidFill>
              </a:rPr>
              <a:t>(Gale</a:t>
            </a:r>
            <a:r>
              <a:rPr lang="tr-TR" sz="2400" dirty="0">
                <a:solidFill>
                  <a:srgbClr val="E6AF00"/>
                </a:solidFill>
              </a:rPr>
              <a:t>, Shapley, 62): </a:t>
            </a:r>
            <a:r>
              <a:rPr lang="en-US" dirty="0" smtClean="0"/>
              <a:t>In a setting where </a:t>
            </a:r>
            <a:r>
              <a:rPr lang="en-US" i="1" dirty="0" smtClean="0"/>
              <a:t>n</a:t>
            </a:r>
            <a:r>
              <a:rPr lang="en-US" dirty="0" smtClean="0"/>
              <a:t> men and </a:t>
            </a:r>
            <a:r>
              <a:rPr lang="en-US" i="1" dirty="0" smtClean="0"/>
              <a:t>n</a:t>
            </a:r>
            <a:r>
              <a:rPr lang="en-US" dirty="0" smtClean="0"/>
              <a:t> women express their preferences over each other set, the </a:t>
            </a:r>
            <a:r>
              <a:rPr lang="en-US" b="1" dirty="0" smtClean="0">
                <a:solidFill>
                  <a:srgbClr val="55A839"/>
                </a:solidFill>
              </a:rPr>
              <a:t>deferred acceptance </a:t>
            </a:r>
            <a:r>
              <a:rPr lang="en-US" dirty="0" smtClean="0"/>
              <a:t>algorithm </a:t>
            </a:r>
            <a:r>
              <a:rPr lang="en-US" b="1" dirty="0" smtClean="0">
                <a:solidFill>
                  <a:srgbClr val="55A839"/>
                </a:solidFill>
              </a:rPr>
              <a:t>always</a:t>
            </a:r>
            <a:r>
              <a:rPr lang="en-US" dirty="0" smtClean="0">
                <a:solidFill>
                  <a:srgbClr val="55A839"/>
                </a:solidFill>
              </a:rPr>
              <a:t> </a:t>
            </a:r>
            <a:r>
              <a:rPr lang="en-US" dirty="0" smtClean="0"/>
              <a:t>finds a </a:t>
            </a:r>
            <a:r>
              <a:rPr lang="en-US" b="1" dirty="0" smtClean="0">
                <a:solidFill>
                  <a:srgbClr val="55A839"/>
                </a:solidFill>
              </a:rPr>
              <a:t>stable matching</a:t>
            </a:r>
            <a:r>
              <a:rPr lang="en-US" dirty="0" smtClean="0">
                <a:solidFill>
                  <a:srgbClr val="55A839"/>
                </a:solidFill>
              </a:rPr>
              <a:t> </a:t>
            </a:r>
            <a:r>
              <a:rPr lang="en-US" dirty="0" smtClean="0"/>
              <a:t>that marries all men and women. </a:t>
            </a:r>
            <a:endParaRPr lang="en-US" dirty="0"/>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5</a:t>
            </a:fld>
            <a:endParaRPr lang="en-US"/>
          </a:p>
        </p:txBody>
      </p:sp>
    </p:spTree>
    <p:extLst>
      <p:ext uri="{BB962C8B-B14F-4D97-AF65-F5344CB8AC3E}">
        <p14:creationId xmlns:p14="http://schemas.microsoft.com/office/powerpoint/2010/main" val="362933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6114" y="4771509"/>
            <a:ext cx="4149854" cy="707886"/>
          </a:xfrm>
          <a:prstGeom prst="rect">
            <a:avLst/>
          </a:prstGeom>
          <a:noFill/>
        </p:spPr>
        <p:txBody>
          <a:bodyPr wrap="none" rtlCol="0">
            <a:spAutoFit/>
          </a:bodyPr>
          <a:lstStyle/>
          <a:p>
            <a:r>
              <a:rPr lang="en-US" sz="2000" dirty="0" smtClean="0"/>
              <a:t>Institution-</a:t>
            </a:r>
            <a:r>
              <a:rPr lang="tr-TR" sz="2000" dirty="0" smtClean="0"/>
              <a:t>optimal </a:t>
            </a:r>
            <a:r>
              <a:rPr lang="en-US" sz="2000" dirty="0" smtClean="0"/>
              <a:t>stable matching</a:t>
            </a:r>
          </a:p>
          <a:p>
            <a:r>
              <a:rPr lang="tr-TR" sz="2000" dirty="0" smtClean="0"/>
              <a:t>1-D ; 2-P ; 3-S ; 4-O</a:t>
            </a:r>
            <a:endParaRPr lang="en-US"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33" y="4816117"/>
            <a:ext cx="4803107" cy="134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36488" y="5639281"/>
            <a:ext cx="4140631" cy="707886"/>
          </a:xfrm>
          <a:prstGeom prst="rect">
            <a:avLst/>
          </a:prstGeom>
        </p:spPr>
        <p:txBody>
          <a:bodyPr wrap="square">
            <a:spAutoFit/>
          </a:bodyPr>
          <a:lstStyle/>
          <a:p>
            <a:r>
              <a:rPr lang="en-US" sz="2000" dirty="0" smtClean="0"/>
              <a:t>Candidate</a:t>
            </a:r>
            <a:r>
              <a:rPr lang="tr-TR" sz="2000" dirty="0" smtClean="0"/>
              <a:t>-optimal </a:t>
            </a:r>
            <a:r>
              <a:rPr lang="en-US" sz="2000" dirty="0" smtClean="0"/>
              <a:t>stable matching</a:t>
            </a:r>
            <a:endParaRPr lang="tr-TR" sz="2000" dirty="0" smtClean="0"/>
          </a:p>
          <a:p>
            <a:r>
              <a:rPr lang="tr-TR" sz="2000" dirty="0" smtClean="0"/>
              <a:t>1-O ; 2-D ; 3-S ; 4-P</a:t>
            </a:r>
            <a:endParaRPr lang="en-US" sz="2000" dirty="0"/>
          </a:p>
        </p:txBody>
      </p:sp>
      <p:pic>
        <p:nvPicPr>
          <p:cNvPr id="7" name="Picture 6"/>
          <p:cNvPicPr>
            <a:picLocks noChangeAspect="1"/>
          </p:cNvPicPr>
          <p:nvPr/>
        </p:nvPicPr>
        <p:blipFill>
          <a:blip r:embed="rId4"/>
          <a:stretch>
            <a:fillRect/>
          </a:stretch>
        </p:blipFill>
        <p:spPr>
          <a:xfrm>
            <a:off x="-15979" y="1052736"/>
            <a:ext cx="9052475" cy="3538846"/>
          </a:xfrm>
          <a:prstGeom prst="rect">
            <a:avLst/>
          </a:prstGeom>
        </p:spPr>
      </p:pic>
      <p:sp>
        <p:nvSpPr>
          <p:cNvPr id="2" name="Date Placeholder 1"/>
          <p:cNvSpPr>
            <a:spLocks noGrp="1"/>
          </p:cNvSpPr>
          <p:nvPr>
            <p:ph type="dt" sz="half" idx="10"/>
          </p:nvPr>
        </p:nvSpPr>
        <p:spPr/>
        <p:txBody>
          <a:bodyPr/>
          <a:lstStyle/>
          <a:p>
            <a:r>
              <a:rPr lang="en-US" smtClean="0"/>
              <a:t>Tınaz Ekim</a:t>
            </a:r>
            <a:endParaRPr lang="en-US"/>
          </a:p>
        </p:txBody>
      </p:sp>
      <p:sp>
        <p:nvSpPr>
          <p:cNvPr id="3" name="Footer Placeholder 2"/>
          <p:cNvSpPr>
            <a:spLocks noGrp="1"/>
          </p:cNvSpPr>
          <p:nvPr>
            <p:ph type="ftr" sz="quarter" idx="11"/>
          </p:nvPr>
        </p:nvSpPr>
        <p:spPr/>
        <p:txBody>
          <a:bodyPr/>
          <a:lstStyle/>
          <a:p>
            <a:r>
              <a:rPr lang="en-US" smtClean="0"/>
              <a:t>ICORES - 2020 / Malta</a:t>
            </a:r>
            <a:endParaRPr lang="en-US"/>
          </a:p>
        </p:txBody>
      </p:sp>
      <p:sp>
        <p:nvSpPr>
          <p:cNvPr id="8" name="Slide Number Placeholder 7"/>
          <p:cNvSpPr>
            <a:spLocks noGrp="1"/>
          </p:cNvSpPr>
          <p:nvPr>
            <p:ph type="sldNum" sz="quarter" idx="12"/>
          </p:nvPr>
        </p:nvSpPr>
        <p:spPr/>
        <p:txBody>
          <a:bodyPr/>
          <a:lstStyle/>
          <a:p>
            <a:fld id="{2CC927D1-A364-49C4-A567-1AFEAFF7F875}" type="slidenum">
              <a:rPr lang="en-US" smtClean="0"/>
              <a:t>6</a:t>
            </a:fld>
            <a:endParaRPr lang="en-US"/>
          </a:p>
        </p:txBody>
      </p:sp>
    </p:spTree>
    <p:extLst>
      <p:ext uri="{BB962C8B-B14F-4D97-AF65-F5344CB8AC3E}">
        <p14:creationId xmlns:p14="http://schemas.microsoft.com/office/powerpoint/2010/main" val="163837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Matching</a:t>
            </a:r>
            <a:endParaRPr lang="en-US" dirty="0"/>
          </a:p>
        </p:txBody>
      </p:sp>
      <p:sp>
        <p:nvSpPr>
          <p:cNvPr id="3" name="Content Placeholder 2"/>
          <p:cNvSpPr>
            <a:spLocks noGrp="1"/>
          </p:cNvSpPr>
          <p:nvPr>
            <p:ph idx="1"/>
          </p:nvPr>
        </p:nvSpPr>
        <p:spPr>
          <a:xfrm>
            <a:off x="457200" y="2064216"/>
            <a:ext cx="8363272" cy="4389120"/>
          </a:xfrm>
        </p:spPr>
        <p:txBody>
          <a:bodyPr>
            <a:normAutofit/>
          </a:bodyPr>
          <a:lstStyle/>
          <a:p>
            <a:pPr marL="0" indent="0">
              <a:buNone/>
            </a:pPr>
            <a:r>
              <a:rPr lang="tr-TR" sz="2400" dirty="0" smtClean="0">
                <a:solidFill>
                  <a:srgbClr val="C00000"/>
                </a:solidFill>
              </a:rPr>
              <a:t>T</a:t>
            </a:r>
            <a:r>
              <a:rPr lang="en-US" sz="2400" dirty="0" smtClean="0">
                <a:solidFill>
                  <a:srgbClr val="C00000"/>
                </a:solidFill>
              </a:rPr>
              <a:t>h</a:t>
            </a:r>
            <a:r>
              <a:rPr lang="tr-TR" sz="2400" dirty="0" smtClean="0">
                <a:solidFill>
                  <a:srgbClr val="C00000"/>
                </a:solidFill>
              </a:rPr>
              <a:t>eorem</a:t>
            </a:r>
            <a:r>
              <a:rPr lang="tr-TR" sz="2400" dirty="0" smtClean="0">
                <a:solidFill>
                  <a:srgbClr val="E6AF00"/>
                </a:solidFill>
              </a:rPr>
              <a:t>(Gale, Shapley, 62): </a:t>
            </a:r>
            <a:r>
              <a:rPr lang="tr-TR" sz="2400" dirty="0" smtClean="0"/>
              <a:t>Men-proposing </a:t>
            </a:r>
            <a:r>
              <a:rPr lang="en-US" sz="2400" dirty="0" smtClean="0"/>
              <a:t>GS algorithm find</a:t>
            </a:r>
            <a:r>
              <a:rPr lang="tr-TR" sz="2400" dirty="0" smtClean="0"/>
              <a:t>s</a:t>
            </a:r>
            <a:r>
              <a:rPr lang="en-US" sz="2400" dirty="0" smtClean="0"/>
              <a:t> a </a:t>
            </a:r>
            <a:r>
              <a:rPr lang="en-US" sz="2400" b="1" dirty="0" smtClean="0"/>
              <a:t>men-optimal</a:t>
            </a:r>
            <a:r>
              <a:rPr lang="en-US" sz="2400" dirty="0" smtClean="0"/>
              <a:t> matching</a:t>
            </a:r>
            <a:r>
              <a:rPr lang="tr-TR" sz="2400" dirty="0" smtClean="0"/>
              <a:t> (no man is better off in any stable matching); women-proposing </a:t>
            </a:r>
            <a:r>
              <a:rPr lang="en-US" sz="2400" dirty="0" smtClean="0"/>
              <a:t>GS </a:t>
            </a:r>
            <a:r>
              <a:rPr lang="en-US" sz="2400" dirty="0"/>
              <a:t>algorithm </a:t>
            </a:r>
            <a:r>
              <a:rPr lang="en-US" sz="2400" dirty="0" smtClean="0"/>
              <a:t>find</a:t>
            </a:r>
            <a:r>
              <a:rPr lang="tr-TR" sz="2400" dirty="0" smtClean="0"/>
              <a:t>s</a:t>
            </a:r>
            <a:r>
              <a:rPr lang="en-US" sz="2400" dirty="0" smtClean="0"/>
              <a:t> a </a:t>
            </a:r>
            <a:r>
              <a:rPr lang="en-US" sz="2400" b="1" dirty="0" smtClean="0"/>
              <a:t>women-optimal</a:t>
            </a:r>
            <a:r>
              <a:rPr lang="en-US" sz="2400" dirty="0" smtClean="0"/>
              <a:t> matching. The optimal matching for one is the worst matching for the other, but both are </a:t>
            </a:r>
            <a:r>
              <a:rPr lang="en-US" sz="2400" b="1" dirty="0" smtClean="0"/>
              <a:t>STABLE</a:t>
            </a:r>
            <a:r>
              <a:rPr lang="en-US" sz="2400" dirty="0" smtClean="0"/>
              <a:t> matchings.</a:t>
            </a:r>
            <a:endParaRPr lang="tr-TR" sz="2400" dirty="0" smtClean="0"/>
          </a:p>
          <a:p>
            <a:pPr marL="0" indent="0">
              <a:buNone/>
            </a:pPr>
            <a:endParaRPr lang="tr-TR" sz="2400" dirty="0" smtClean="0"/>
          </a:p>
          <a:p>
            <a:pPr marL="0" indent="0">
              <a:buNone/>
            </a:pPr>
            <a:r>
              <a:rPr lang="en-US" sz="2400" b="1" dirty="0" smtClean="0">
                <a:solidFill>
                  <a:srgbClr val="55A839"/>
                </a:solidFill>
              </a:rPr>
              <a:t>We hope this algorithm finds real applications one day! </a:t>
            </a:r>
            <a:endParaRPr lang="tr-TR" sz="2400" b="1" dirty="0" smtClean="0">
              <a:solidFill>
                <a:srgbClr val="55A839"/>
              </a:solidFill>
            </a:endParaRPr>
          </a:p>
          <a:p>
            <a:pPr marL="0" indent="0">
              <a:buNone/>
            </a:pPr>
            <a:endParaRPr lang="tr-TR" sz="2400" dirty="0" smtClean="0"/>
          </a:p>
          <a:p>
            <a:pPr marL="0" indent="0">
              <a:buNone/>
            </a:pPr>
            <a:endParaRPr lang="en-US" sz="2400" dirty="0"/>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7</a:t>
            </a:fld>
            <a:endParaRPr lang="en-US"/>
          </a:p>
        </p:txBody>
      </p:sp>
    </p:spTree>
    <p:extLst>
      <p:ext uri="{BB962C8B-B14F-4D97-AF65-F5344CB8AC3E}">
        <p14:creationId xmlns:p14="http://schemas.microsoft.com/office/powerpoint/2010/main" val="337841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373616" cy="1143000"/>
          </a:xfrm>
        </p:spPr>
        <p:txBody>
          <a:bodyPr>
            <a:normAutofit/>
          </a:bodyPr>
          <a:lstStyle/>
          <a:p>
            <a:r>
              <a:rPr lang="tr-TR" dirty="0" smtClean="0"/>
              <a:t>Student Placement</a:t>
            </a:r>
            <a:endParaRPr lang="en-US" dirty="0"/>
          </a:p>
        </p:txBody>
      </p:sp>
      <p:sp>
        <p:nvSpPr>
          <p:cNvPr id="3" name="Content Placeholder 2"/>
          <p:cNvSpPr>
            <a:spLocks noGrp="1"/>
          </p:cNvSpPr>
          <p:nvPr>
            <p:ph idx="1"/>
          </p:nvPr>
        </p:nvSpPr>
        <p:spPr>
          <a:xfrm>
            <a:off x="460403" y="1628800"/>
            <a:ext cx="5559397" cy="4608512"/>
          </a:xfrm>
        </p:spPr>
        <p:txBody>
          <a:bodyPr>
            <a:normAutofit lnSpcReduction="10000"/>
          </a:bodyPr>
          <a:lstStyle/>
          <a:p>
            <a:r>
              <a:rPr lang="en-US" dirty="0" smtClean="0"/>
              <a:t>Student placement to universities in Turkey </a:t>
            </a:r>
            <a:r>
              <a:rPr lang="tr-TR" dirty="0" smtClean="0">
                <a:sym typeface="Wingdings" panose="05000000000000000000" pitchFamily="2" charset="2"/>
              </a:rPr>
              <a:t> GS Alg.</a:t>
            </a:r>
          </a:p>
          <a:p>
            <a:r>
              <a:rPr lang="tr-TR" dirty="0" smtClean="0">
                <a:sym typeface="Wingdings" panose="05000000000000000000" pitchFamily="2" charset="2"/>
              </a:rPr>
              <a:t>Boston, NewYork, etc. placement of students to public schools </a:t>
            </a:r>
          </a:p>
          <a:p>
            <a:pPr lvl="1">
              <a:buFont typeface="Wingdings" panose="05000000000000000000" pitchFamily="2" charset="2"/>
              <a:buChar char="à"/>
            </a:pPr>
            <a:r>
              <a:rPr lang="tr-TR" sz="2600" dirty="0" smtClean="0">
                <a:sym typeface="Wingdings" panose="05000000000000000000" pitchFamily="2" charset="2"/>
              </a:rPr>
              <a:t> various placement systems  congestion + manipulation</a:t>
            </a:r>
          </a:p>
          <a:p>
            <a:pPr lvl="1">
              <a:buFont typeface="Wingdings" panose="05000000000000000000" pitchFamily="2" charset="2"/>
              <a:buChar char="à"/>
            </a:pPr>
            <a:r>
              <a:rPr lang="tr-TR" sz="2600" dirty="0" smtClean="0">
                <a:sym typeface="Wingdings" panose="05000000000000000000" pitchFamily="2" charset="2"/>
              </a:rPr>
              <a:t> implementation of GS Alg  EDUCATIONAL </a:t>
            </a:r>
            <a:r>
              <a:rPr lang="tr-TR" sz="2600" dirty="0" smtClean="0">
                <a:sym typeface="Wingdings" panose="05000000000000000000" pitchFamily="2" charset="2"/>
              </a:rPr>
              <a:t>REFORM</a:t>
            </a:r>
            <a:endParaRPr lang="en-US" sz="2600" dirty="0" smtClean="0">
              <a:sym typeface="Wingdings" panose="05000000000000000000" pitchFamily="2" charset="2"/>
            </a:endParaRPr>
          </a:p>
          <a:p>
            <a:r>
              <a:rPr lang="tr-TR" dirty="0" smtClean="0">
                <a:solidFill>
                  <a:srgbClr val="C00000"/>
                </a:solidFill>
              </a:rPr>
              <a:t>Students </a:t>
            </a:r>
            <a:r>
              <a:rPr lang="tr-TR" dirty="0">
                <a:solidFill>
                  <a:srgbClr val="C00000"/>
                </a:solidFill>
              </a:rPr>
              <a:t>placement</a:t>
            </a:r>
            <a:br>
              <a:rPr lang="tr-TR" dirty="0">
                <a:solidFill>
                  <a:srgbClr val="C00000"/>
                </a:solidFill>
              </a:rPr>
            </a:br>
            <a:r>
              <a:rPr lang="tr-TR" dirty="0">
                <a:solidFill>
                  <a:srgbClr val="C00000"/>
                </a:solidFill>
              </a:rPr>
              <a:t>Kidney exchange</a:t>
            </a:r>
            <a:br>
              <a:rPr lang="tr-TR" dirty="0">
                <a:solidFill>
                  <a:srgbClr val="C00000"/>
                </a:solidFill>
              </a:rPr>
            </a:br>
            <a:r>
              <a:rPr lang="tr-TR" dirty="0">
                <a:solidFill>
                  <a:srgbClr val="C00000"/>
                </a:solidFill>
              </a:rPr>
              <a:t>Job markets</a:t>
            </a:r>
            <a:endParaRPr lang="tr-TR" dirty="0" smtClean="0"/>
          </a:p>
          <a:p>
            <a:endParaRPr lang="en-US" dirty="0"/>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8</a:t>
            </a:fld>
            <a:endParaRPr lang="en-US"/>
          </a:p>
        </p:txBody>
      </p:sp>
      <p:pic>
        <p:nvPicPr>
          <p:cNvPr id="8" name="Picture 2" descr="https://images-na.ssl-images-amazon.com/images/I/51P-A4bXu8L._SX326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56792"/>
            <a:ext cx="2987910" cy="454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Advanced Models</a:t>
            </a:r>
            <a:endParaRPr lang="en-US" dirty="0"/>
          </a:p>
        </p:txBody>
      </p:sp>
      <p:sp>
        <p:nvSpPr>
          <p:cNvPr id="3" name="Content Placeholder 2"/>
          <p:cNvSpPr>
            <a:spLocks noGrp="1"/>
          </p:cNvSpPr>
          <p:nvPr>
            <p:ph idx="1"/>
          </p:nvPr>
        </p:nvSpPr>
        <p:spPr>
          <a:xfrm>
            <a:off x="457200" y="1935480"/>
            <a:ext cx="8435280" cy="4389120"/>
          </a:xfrm>
        </p:spPr>
        <p:txBody>
          <a:bodyPr>
            <a:normAutofit fontScale="92500" lnSpcReduction="10000"/>
          </a:bodyPr>
          <a:lstStyle/>
          <a:p>
            <a:r>
              <a:rPr lang="en-US" dirty="0" smtClean="0"/>
              <a:t>Real applications</a:t>
            </a:r>
            <a:r>
              <a:rPr lang="tr-TR" dirty="0" smtClean="0"/>
              <a:t> </a:t>
            </a:r>
            <a:r>
              <a:rPr lang="tr-TR" dirty="0" smtClean="0">
                <a:sym typeface="Wingdings" panose="05000000000000000000" pitchFamily="2" charset="2"/>
              </a:rPr>
              <a:t> </a:t>
            </a:r>
            <a:r>
              <a:rPr lang="en-US" dirty="0" smtClean="0">
                <a:sym typeface="Wingdings" panose="05000000000000000000" pitchFamily="2" charset="2"/>
              </a:rPr>
              <a:t>GS algorithm adjusted for local needs </a:t>
            </a:r>
            <a:r>
              <a:rPr lang="tr-TR" dirty="0" smtClean="0"/>
              <a:t>(</a:t>
            </a:r>
            <a:r>
              <a:rPr lang="en-US" dirty="0" err="1" smtClean="0"/>
              <a:t>eg</a:t>
            </a:r>
            <a:r>
              <a:rPr lang="en-US" dirty="0" smtClean="0"/>
              <a:t>, married graduates from medical schools to be assigned the same hospital</a:t>
            </a:r>
            <a:r>
              <a:rPr lang="tr-TR" dirty="0" smtClean="0">
                <a:sym typeface="Wingdings" panose="05000000000000000000" pitchFamily="2" charset="2"/>
              </a:rPr>
              <a:t>)</a:t>
            </a:r>
          </a:p>
          <a:p>
            <a:r>
              <a:rPr lang="en-US" dirty="0" smtClean="0">
                <a:solidFill>
                  <a:srgbClr val="C00000"/>
                </a:solidFill>
              </a:rPr>
              <a:t>Incomplete lists </a:t>
            </a:r>
            <a:r>
              <a:rPr lang="tr-TR" dirty="0" smtClean="0">
                <a:sym typeface="Wingdings" panose="05000000000000000000" pitchFamily="2" charset="2"/>
              </a:rPr>
              <a:t> GS</a:t>
            </a:r>
            <a:r>
              <a:rPr lang="en-US" dirty="0" smtClean="0">
                <a:sym typeface="Wingdings" panose="05000000000000000000" pitchFamily="2" charset="2"/>
              </a:rPr>
              <a:t> algorithm applied to partial preference lists always provides a stable matching, moreover, all these stable matchings leave the same candidates and institutions unmatched</a:t>
            </a:r>
            <a:r>
              <a:rPr lang="tr-TR" dirty="0" smtClean="0">
                <a:sym typeface="Wingdings" panose="05000000000000000000" pitchFamily="2" charset="2"/>
              </a:rPr>
              <a:t>.</a:t>
            </a:r>
          </a:p>
          <a:p>
            <a:r>
              <a:rPr lang="tr-TR" dirty="0" smtClean="0">
                <a:solidFill>
                  <a:srgbClr val="C00000"/>
                </a:solidFill>
              </a:rPr>
              <a:t>Incomplete lists + </a:t>
            </a:r>
            <a:r>
              <a:rPr lang="en-US" dirty="0" smtClean="0">
                <a:solidFill>
                  <a:srgbClr val="C00000"/>
                </a:solidFill>
              </a:rPr>
              <a:t>Equally preferred agents</a:t>
            </a:r>
            <a:r>
              <a:rPr lang="tr-TR" dirty="0" smtClean="0">
                <a:solidFill>
                  <a:srgbClr val="C00000"/>
                </a:solidFill>
              </a:rPr>
              <a:t> </a:t>
            </a:r>
            <a:r>
              <a:rPr lang="tr-TR" dirty="0" smtClean="0"/>
              <a:t>(</a:t>
            </a:r>
            <a:r>
              <a:rPr lang="en-US" dirty="0" smtClean="0"/>
              <a:t>such as candidates with the same exam score</a:t>
            </a:r>
            <a:r>
              <a:rPr lang="tr-TR" dirty="0" smtClean="0"/>
              <a:t>)</a:t>
            </a:r>
            <a:endParaRPr lang="tr-TR" dirty="0"/>
          </a:p>
          <a:p>
            <a:r>
              <a:rPr lang="en-US" dirty="0" smtClean="0"/>
              <a:t>Not candidate</a:t>
            </a:r>
            <a:r>
              <a:rPr lang="tr-TR" dirty="0" smtClean="0"/>
              <a:t>-optimal </a:t>
            </a:r>
            <a:r>
              <a:rPr lang="en-US" dirty="0" smtClean="0"/>
              <a:t>nor institution</a:t>
            </a:r>
            <a:r>
              <a:rPr lang="tr-TR" dirty="0" smtClean="0"/>
              <a:t>-optimal</a:t>
            </a:r>
            <a:r>
              <a:rPr lang="en-US" dirty="0" smtClean="0"/>
              <a:t>, </a:t>
            </a:r>
            <a:r>
              <a:rPr lang="en-US" i="1" dirty="0" smtClean="0">
                <a:solidFill>
                  <a:srgbClr val="C00000"/>
                </a:solidFill>
              </a:rPr>
              <a:t>best </a:t>
            </a:r>
            <a:r>
              <a:rPr lang="en-US" dirty="0" smtClean="0"/>
              <a:t>stable matching for other criteria</a:t>
            </a:r>
            <a:r>
              <a:rPr lang="tr-TR" dirty="0" smtClean="0"/>
              <a:t>. </a:t>
            </a:r>
            <a:r>
              <a:rPr lang="en-US" dirty="0" smtClean="0"/>
              <a:t>Ex:</a:t>
            </a:r>
            <a:r>
              <a:rPr lang="tr-TR" dirty="0" smtClean="0"/>
              <a:t> </a:t>
            </a:r>
            <a:r>
              <a:rPr lang="en-US" dirty="0" smtClean="0"/>
              <a:t>Minimize the sum (or the max) of the preference orders in a stable matching</a:t>
            </a:r>
            <a:r>
              <a:rPr lang="en-US" dirty="0" smtClean="0">
                <a:sym typeface="Wingdings" panose="05000000000000000000" pitchFamily="2" charset="2"/>
              </a:rPr>
              <a:t> </a:t>
            </a:r>
            <a:r>
              <a:rPr lang="en-US" dirty="0" smtClean="0">
                <a:solidFill>
                  <a:srgbClr val="C00000"/>
                </a:solidFill>
                <a:sym typeface="Wingdings" panose="05000000000000000000" pitchFamily="2" charset="2"/>
              </a:rPr>
              <a:t>NP-c </a:t>
            </a:r>
            <a:endParaRPr lang="en-US" dirty="0">
              <a:solidFill>
                <a:srgbClr val="C00000"/>
              </a:solidFill>
            </a:endParaRPr>
          </a:p>
        </p:txBody>
      </p:sp>
      <p:sp>
        <p:nvSpPr>
          <p:cNvPr id="5" name="Date Placeholder 4"/>
          <p:cNvSpPr>
            <a:spLocks noGrp="1"/>
          </p:cNvSpPr>
          <p:nvPr>
            <p:ph type="dt" sz="half" idx="10"/>
          </p:nvPr>
        </p:nvSpPr>
        <p:spPr/>
        <p:txBody>
          <a:bodyPr/>
          <a:lstStyle/>
          <a:p>
            <a:r>
              <a:rPr lang="en-US" smtClean="0"/>
              <a:t>Tınaz Ekim</a:t>
            </a:r>
            <a:endParaRPr lang="en-US"/>
          </a:p>
        </p:txBody>
      </p:sp>
      <p:sp>
        <p:nvSpPr>
          <p:cNvPr id="6" name="Footer Placeholder 5"/>
          <p:cNvSpPr>
            <a:spLocks noGrp="1"/>
          </p:cNvSpPr>
          <p:nvPr>
            <p:ph type="ftr" sz="quarter" idx="11"/>
          </p:nvPr>
        </p:nvSpPr>
        <p:spPr/>
        <p:txBody>
          <a:bodyPr/>
          <a:lstStyle/>
          <a:p>
            <a:r>
              <a:rPr lang="en-US" smtClean="0"/>
              <a:t>ICORES - 2020 / Malta</a:t>
            </a:r>
            <a:endParaRPr lang="en-US"/>
          </a:p>
        </p:txBody>
      </p:sp>
      <p:sp>
        <p:nvSpPr>
          <p:cNvPr id="7" name="Slide Number Placeholder 6"/>
          <p:cNvSpPr>
            <a:spLocks noGrp="1"/>
          </p:cNvSpPr>
          <p:nvPr>
            <p:ph type="sldNum" sz="quarter" idx="12"/>
          </p:nvPr>
        </p:nvSpPr>
        <p:spPr/>
        <p:txBody>
          <a:bodyPr/>
          <a:lstStyle/>
          <a:p>
            <a:fld id="{2CC927D1-A364-49C4-A567-1AFEAFF7F875}" type="slidenum">
              <a:rPr lang="en-US" smtClean="0"/>
              <a:t>9</a:t>
            </a:fld>
            <a:endParaRPr lang="en-US"/>
          </a:p>
        </p:txBody>
      </p:sp>
    </p:spTree>
    <p:extLst>
      <p:ext uri="{BB962C8B-B14F-4D97-AF65-F5344CB8AC3E}">
        <p14:creationId xmlns:p14="http://schemas.microsoft.com/office/powerpoint/2010/main" val="101726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2943</TotalTime>
  <Words>2494</Words>
  <Application>Microsoft Office PowerPoint</Application>
  <PresentationFormat>On-screen Show (4:3)</PresentationFormat>
  <Paragraphs>300</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Constantia</vt:lpstr>
      <vt:lpstr>Symbol</vt:lpstr>
      <vt:lpstr>Wingdings</vt:lpstr>
      <vt:lpstr>Wingdings 2</vt:lpstr>
      <vt:lpstr>Flow</vt:lpstr>
      <vt:lpstr>The Nobel Prize in Economic Sciences 2012 and Matching Theory</vt:lpstr>
      <vt:lpstr>Outline</vt:lpstr>
      <vt:lpstr>The Nobel Prize in Economic Sciences 2012 was awarded jointly to Alvin E. Roth and Lloyd S. Shapley "for the theory of stable allocations and the practice of market design.«</vt:lpstr>
      <vt:lpstr>Stable Matching/Marriage</vt:lpstr>
      <vt:lpstr>Stable Matching</vt:lpstr>
      <vt:lpstr>PowerPoint Presentation</vt:lpstr>
      <vt:lpstr>Stable Matching</vt:lpstr>
      <vt:lpstr>Student Placement</vt:lpstr>
      <vt:lpstr>Advanced Models</vt:lpstr>
      <vt:lpstr>Kidney Exchange</vt:lpstr>
      <vt:lpstr>Kidney Exchange</vt:lpstr>
      <vt:lpstr>Kidney Exchange</vt:lpstr>
      <vt:lpstr>Kidney Exchange</vt:lpstr>
      <vt:lpstr>What’s next?</vt:lpstr>
      <vt:lpstr>Matchings in Graph Theory</vt:lpstr>
      <vt:lpstr>Stable Matching vs Maximal Matching</vt:lpstr>
      <vt:lpstr>Unmatched students</vt:lpstr>
      <vt:lpstr>Graph Classes</vt:lpstr>
      <vt:lpstr>Graph Classes</vt:lpstr>
      <vt:lpstr>Graph Classes</vt:lpstr>
      <vt:lpstr>Complexity of MMM </vt:lpstr>
      <vt:lpstr>Our contribution</vt:lpstr>
      <vt:lpstr>Stable matching ↔ graph classes</vt:lpstr>
      <vt:lpstr>Summary</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Eşleme Kuramı ve 2012 Nobel Ekonomi Ödülü</dc:title>
  <dc:creator>Tinaz</dc:creator>
  <cp:lastModifiedBy>Tinaz Ekim</cp:lastModifiedBy>
  <cp:revision>185</cp:revision>
  <dcterms:created xsi:type="dcterms:W3CDTF">2018-10-16T07:05:56Z</dcterms:created>
  <dcterms:modified xsi:type="dcterms:W3CDTF">2020-02-22T10:13:30Z</dcterms:modified>
</cp:coreProperties>
</file>