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7" r:id="rId4"/>
    <p:sldId id="278" r:id="rId5"/>
    <p:sldId id="296" r:id="rId6"/>
    <p:sldId id="297" r:id="rId7"/>
    <p:sldId id="292" r:id="rId8"/>
    <p:sldId id="279" r:id="rId9"/>
    <p:sldId id="282" r:id="rId10"/>
    <p:sldId id="280" r:id="rId11"/>
    <p:sldId id="281" r:id="rId12"/>
    <p:sldId id="300" r:id="rId13"/>
    <p:sldId id="299" r:id="rId14"/>
    <p:sldId id="298" r:id="rId15"/>
    <p:sldId id="301" r:id="rId16"/>
    <p:sldId id="283" r:id="rId17"/>
    <p:sldId id="284" r:id="rId18"/>
    <p:sldId id="295" r:id="rId19"/>
    <p:sldId id="285" r:id="rId20"/>
    <p:sldId id="286" r:id="rId21"/>
    <p:sldId id="287" r:id="rId22"/>
    <p:sldId id="288" r:id="rId23"/>
    <p:sldId id="289" r:id="rId24"/>
    <p:sldId id="290" r:id="rId25"/>
    <p:sldId id="291" r:id="rId26"/>
    <p:sldId id="293"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0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3700-5FEF-4B86-9848-C19D99AC59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7A002D-0881-41E1-984F-9A58A0DF4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70911-10A8-4B8D-A8A4-22CEF6435A33}"/>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5" name="Footer Placeholder 4">
            <a:extLst>
              <a:ext uri="{FF2B5EF4-FFF2-40B4-BE49-F238E27FC236}">
                <a16:creationId xmlns:a16="http://schemas.microsoft.com/office/drawing/2014/main" id="{0C34ECCE-0A09-4D98-960B-F9D839BF21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A6137-7019-422B-8509-59AA4BE4FCE8}"/>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402848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8DE90-B44E-4B33-9716-5D996A164A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6AB099-C506-4DB6-9179-91AF78A40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D17929-D1C6-45A6-B28A-CABAE4324DB5}"/>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5" name="Footer Placeholder 4">
            <a:extLst>
              <a:ext uri="{FF2B5EF4-FFF2-40B4-BE49-F238E27FC236}">
                <a16:creationId xmlns:a16="http://schemas.microsoft.com/office/drawing/2014/main" id="{652D9664-F9F8-4802-A7AA-F10A265276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88E237-3D44-40CE-BDBA-329C634AC714}"/>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164334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32EC2-A522-4AB3-9B34-30279C5439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2D3B72-184A-4F9E-9B19-875501B6E7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91DF8E-D7F6-426E-A44F-48F185D298CE}"/>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5" name="Footer Placeholder 4">
            <a:extLst>
              <a:ext uri="{FF2B5EF4-FFF2-40B4-BE49-F238E27FC236}">
                <a16:creationId xmlns:a16="http://schemas.microsoft.com/office/drawing/2014/main" id="{8E67B737-62E3-4D94-BF0D-3FEE06FB3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F8C6EE-3378-494A-8876-6A1FEFC6BDA3}"/>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316851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EA29-70B9-4066-8CC8-752582EC16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243EB4-6DD8-4CF3-889B-F6D1B10C1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C5A377-C935-4FAA-A0F3-6F6B7785B8BC}"/>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5" name="Footer Placeholder 4">
            <a:extLst>
              <a:ext uri="{FF2B5EF4-FFF2-40B4-BE49-F238E27FC236}">
                <a16:creationId xmlns:a16="http://schemas.microsoft.com/office/drawing/2014/main" id="{35840E58-031B-41F7-A11A-66274DAEC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2215FE-1E53-4A41-A91A-3238F90BFAE3}"/>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144486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7BBF-0D16-4572-8C3E-8878F498A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A876DC-EB62-40C5-AE55-80AEAF5F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57FD63-FC79-41F9-8BF7-769A14AB008F}"/>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5" name="Footer Placeholder 4">
            <a:extLst>
              <a:ext uri="{FF2B5EF4-FFF2-40B4-BE49-F238E27FC236}">
                <a16:creationId xmlns:a16="http://schemas.microsoft.com/office/drawing/2014/main" id="{295E6E36-F9B7-4DA1-B00C-870B72DBC0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4407F5-050B-47B0-B047-B40A257EAC9B}"/>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293362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DD0F-0AA3-44E6-9388-6C48BCBF66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632CEB-99E5-4D00-92BB-EA8635467F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28E122-7608-42B1-8E4F-D2C84DE5D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E72C64-EAF9-4D87-BC5C-17CD2305BB61}"/>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6" name="Footer Placeholder 5">
            <a:extLst>
              <a:ext uri="{FF2B5EF4-FFF2-40B4-BE49-F238E27FC236}">
                <a16:creationId xmlns:a16="http://schemas.microsoft.com/office/drawing/2014/main" id="{C064B179-3B66-4980-BFE6-19497C8B14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52EEE6-F0A7-4BC1-A53D-EE0320498105}"/>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427536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7F4AC-90AF-4B82-9026-31336877B1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C8313F-65E1-4391-A06B-AB1AF1B31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A9A627-A754-4296-94EB-6E171D601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49A167-D07B-4409-8E5F-E47F660C2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FCFF61-9509-41BF-A6E7-B1B1ADEB0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CC26C1-8F19-4DAB-8F86-724E0B25AC4D}"/>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8" name="Footer Placeholder 7">
            <a:extLst>
              <a:ext uri="{FF2B5EF4-FFF2-40B4-BE49-F238E27FC236}">
                <a16:creationId xmlns:a16="http://schemas.microsoft.com/office/drawing/2014/main" id="{BFC77BB7-2712-49F1-B368-E9B8BC4728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23A8BC-2230-43AD-BB25-F7FCF30AD5AD}"/>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135924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5F6E-7DFE-4E9C-8330-E7BB340F1A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AB8D9E-203D-4BB7-B01B-B135FB83614F}"/>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4" name="Footer Placeholder 3">
            <a:extLst>
              <a:ext uri="{FF2B5EF4-FFF2-40B4-BE49-F238E27FC236}">
                <a16:creationId xmlns:a16="http://schemas.microsoft.com/office/drawing/2014/main" id="{1C225B47-4ED2-417D-8278-9CD00C6A13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41BFC9-6D03-4034-B107-8FDA37BD35C9}"/>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159467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F853B-99A9-4DB3-8855-F5F98F1D5102}"/>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3" name="Footer Placeholder 2">
            <a:extLst>
              <a:ext uri="{FF2B5EF4-FFF2-40B4-BE49-F238E27FC236}">
                <a16:creationId xmlns:a16="http://schemas.microsoft.com/office/drawing/2014/main" id="{DE382EFA-46B8-4D3B-8A85-D5D2FCF87D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8F30E7-E3D0-41D3-802B-F9885BFFA38A}"/>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315403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9122-B3A9-4292-A891-9A0BDAEDFA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3B27B-5F08-4045-B2F3-1CB25B3794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7489B3-EA2D-4959-A9C5-7868F7E6C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EB981-5AB1-4C1F-B815-B551A3557D76}"/>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6" name="Footer Placeholder 5">
            <a:extLst>
              <a:ext uri="{FF2B5EF4-FFF2-40B4-BE49-F238E27FC236}">
                <a16:creationId xmlns:a16="http://schemas.microsoft.com/office/drawing/2014/main" id="{B743C38C-4347-4F2A-9C0A-403EB95430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F26091-DB48-4E47-AE0F-33D0F81A6C3A}"/>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199544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0CF2-C256-4A11-972C-6CB73F81C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FDB485-33B6-4D7C-AA59-6ADB47AD6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177742-7DE9-4B7C-898B-A54BEAB9B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2F679-8622-4E2C-88DE-DCB3A5161968}"/>
              </a:ext>
            </a:extLst>
          </p:cNvPr>
          <p:cNvSpPr>
            <a:spLocks noGrp="1"/>
          </p:cNvSpPr>
          <p:nvPr>
            <p:ph type="dt" sz="half" idx="10"/>
          </p:nvPr>
        </p:nvSpPr>
        <p:spPr/>
        <p:txBody>
          <a:bodyPr/>
          <a:lstStyle/>
          <a:p>
            <a:fld id="{2F7BC1B9-2911-4D51-9CEA-F57748766B75}" type="datetimeFigureOut">
              <a:rPr lang="en-GB" smtClean="0"/>
              <a:t>23/02/2024</a:t>
            </a:fld>
            <a:endParaRPr lang="en-GB"/>
          </a:p>
        </p:txBody>
      </p:sp>
      <p:sp>
        <p:nvSpPr>
          <p:cNvPr id="6" name="Footer Placeholder 5">
            <a:extLst>
              <a:ext uri="{FF2B5EF4-FFF2-40B4-BE49-F238E27FC236}">
                <a16:creationId xmlns:a16="http://schemas.microsoft.com/office/drawing/2014/main" id="{3E8E6A94-6378-413B-8D08-B84EC00A48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40ED14-1F52-4BAD-8E85-B24E1827C317}"/>
              </a:ext>
            </a:extLst>
          </p:cNvPr>
          <p:cNvSpPr>
            <a:spLocks noGrp="1"/>
          </p:cNvSpPr>
          <p:nvPr>
            <p:ph type="sldNum" sz="quarter" idx="12"/>
          </p:nvPr>
        </p:nvSpPr>
        <p:spPr/>
        <p:txBody>
          <a:bodyPr/>
          <a:lstStyle/>
          <a:p>
            <a:fld id="{AA683469-C970-4FC8-82B8-F9EBBF80880A}" type="slidenum">
              <a:rPr lang="en-GB" smtClean="0"/>
              <a:t>‹#›</a:t>
            </a:fld>
            <a:endParaRPr lang="en-GB"/>
          </a:p>
        </p:txBody>
      </p:sp>
    </p:spTree>
    <p:extLst>
      <p:ext uri="{BB962C8B-B14F-4D97-AF65-F5344CB8AC3E}">
        <p14:creationId xmlns:p14="http://schemas.microsoft.com/office/powerpoint/2010/main" val="178117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E065C-934A-47F1-B99C-2D699714E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7A58FD-AA8F-4D00-A00E-13E16450D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BFA1DA-6794-4918-9E10-9165280FA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BC1B9-2911-4D51-9CEA-F57748766B75}" type="datetimeFigureOut">
              <a:rPr lang="en-GB" smtClean="0"/>
              <a:t>23/02/2024</a:t>
            </a:fld>
            <a:endParaRPr lang="en-GB"/>
          </a:p>
        </p:txBody>
      </p:sp>
      <p:sp>
        <p:nvSpPr>
          <p:cNvPr id="5" name="Footer Placeholder 4">
            <a:extLst>
              <a:ext uri="{FF2B5EF4-FFF2-40B4-BE49-F238E27FC236}">
                <a16:creationId xmlns:a16="http://schemas.microsoft.com/office/drawing/2014/main" id="{DE5E70E0-8EDD-40E6-ABA6-8F4E93A06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CF9543-9D93-4CE1-B401-265DD0E6F1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83469-C970-4FC8-82B8-F9EBBF80880A}" type="slidenum">
              <a:rPr lang="en-GB" smtClean="0"/>
              <a:t>‹#›</a:t>
            </a:fld>
            <a:endParaRPr lang="en-GB"/>
          </a:p>
        </p:txBody>
      </p:sp>
    </p:spTree>
    <p:extLst>
      <p:ext uri="{BB962C8B-B14F-4D97-AF65-F5344CB8AC3E}">
        <p14:creationId xmlns:p14="http://schemas.microsoft.com/office/powerpoint/2010/main" val="391545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wdp"/><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95A125-0D36-4CDB-B951-4881F91C2F7A}"/>
              </a:ext>
            </a:extLst>
          </p:cNvPr>
          <p:cNvSpPr>
            <a:spLocks noGrp="1"/>
          </p:cNvSpPr>
          <p:nvPr>
            <p:ph type="ctrTitle"/>
          </p:nvPr>
        </p:nvSpPr>
        <p:spPr>
          <a:xfrm>
            <a:off x="477980" y="1122363"/>
            <a:ext cx="4475020" cy="3204134"/>
          </a:xfrm>
        </p:spPr>
        <p:txBody>
          <a:bodyPr anchor="b">
            <a:normAutofit/>
          </a:bodyPr>
          <a:lstStyle/>
          <a:p>
            <a:pPr algn="l"/>
            <a:r>
              <a:rPr lang="en-US" sz="4300" dirty="0"/>
              <a:t>Security, privacy, and the “human factor”</a:t>
            </a:r>
            <a:br>
              <a:rPr lang="en-US" sz="4300" dirty="0"/>
            </a:br>
            <a:r>
              <a:rPr lang="en-US" sz="3200" dirty="0"/>
              <a:t>Making sense of the paradoxes of security and privacy </a:t>
            </a:r>
            <a:r>
              <a:rPr lang="en-US" sz="3200" dirty="0" err="1"/>
              <a:t>behaviour</a:t>
            </a:r>
            <a:endParaRPr lang="en-GB" sz="43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66AB358-4892-3AB3-6263-766833349ABF}"/>
              </a:ext>
            </a:extLst>
          </p:cNvPr>
          <p:cNvSpPr txBox="1"/>
          <p:nvPr/>
        </p:nvSpPr>
        <p:spPr>
          <a:xfrm>
            <a:off x="477980" y="4885949"/>
            <a:ext cx="3977640" cy="830997"/>
          </a:xfrm>
          <a:prstGeom prst="rect">
            <a:avLst/>
          </a:prstGeom>
          <a:noFill/>
        </p:spPr>
        <p:txBody>
          <a:bodyPr wrap="square" rtlCol="0">
            <a:spAutoFit/>
          </a:bodyPr>
          <a:lstStyle/>
          <a:p>
            <a:r>
              <a:rPr lang="en-US" sz="2400" dirty="0"/>
              <a:t>Prof. Spyros Kokolakis,</a:t>
            </a:r>
            <a:br>
              <a:rPr lang="en-US" sz="2400" dirty="0"/>
            </a:br>
            <a:r>
              <a:rPr lang="en-US" sz="2400" dirty="0"/>
              <a:t>University of the Aegean</a:t>
            </a:r>
          </a:p>
        </p:txBody>
      </p:sp>
      <p:sp>
        <p:nvSpPr>
          <p:cNvPr id="17" name="TextBox 16">
            <a:extLst>
              <a:ext uri="{FF2B5EF4-FFF2-40B4-BE49-F238E27FC236}">
                <a16:creationId xmlns:a16="http://schemas.microsoft.com/office/drawing/2014/main" id="{A7CC47AD-D5E5-58D4-3DD0-8AE32CF0FF95}"/>
              </a:ext>
            </a:extLst>
          </p:cNvPr>
          <p:cNvSpPr txBox="1"/>
          <p:nvPr/>
        </p:nvSpPr>
        <p:spPr>
          <a:xfrm>
            <a:off x="1493219" y="501830"/>
            <a:ext cx="3977640" cy="400110"/>
          </a:xfrm>
          <a:prstGeom prst="rect">
            <a:avLst/>
          </a:prstGeom>
          <a:noFill/>
        </p:spPr>
        <p:txBody>
          <a:bodyPr wrap="square" rtlCol="0">
            <a:spAutoFit/>
          </a:bodyPr>
          <a:lstStyle/>
          <a:p>
            <a:r>
              <a:rPr lang="en-US" sz="2000" dirty="0">
                <a:solidFill>
                  <a:schemeClr val="accent2">
                    <a:lumMod val="50000"/>
                  </a:schemeClr>
                </a:solidFill>
              </a:rPr>
              <a:t>ICISSP 2024, Rome, Italy</a:t>
            </a:r>
          </a:p>
        </p:txBody>
      </p:sp>
      <p:pic>
        <p:nvPicPr>
          <p:cNvPr id="9" name="Picture 8">
            <a:extLst>
              <a:ext uri="{FF2B5EF4-FFF2-40B4-BE49-F238E27FC236}">
                <a16:creationId xmlns:a16="http://schemas.microsoft.com/office/drawing/2014/main" id="{4CD5B4F0-3A76-0D97-8C6A-03918740E56E}"/>
              </a:ext>
            </a:extLst>
          </p:cNvPr>
          <p:cNvPicPr>
            <a:picLocks noChangeAspect="1"/>
          </p:cNvPicPr>
          <p:nvPr/>
        </p:nvPicPr>
        <p:blipFill>
          <a:blip r:embed="rId2">
            <a:duotone>
              <a:schemeClr val="accent1">
                <a:shade val="45000"/>
                <a:satMod val="135000"/>
              </a:schemeClr>
              <a:prstClr val="white"/>
            </a:duotone>
          </a:blip>
          <a:stretch>
            <a:fillRect/>
          </a:stretch>
        </p:blipFill>
        <p:spPr>
          <a:xfrm>
            <a:off x="368113" y="6097619"/>
            <a:ext cx="4832537" cy="560355"/>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5A0A9F2E-7DE6-929F-E983-82BDB1F23DE4}"/>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5200649" y="2018539"/>
            <a:ext cx="6991351" cy="4839461"/>
          </a:xfrm>
          <a:prstGeom prst="rect">
            <a:avLst/>
          </a:prstGeom>
        </p:spPr>
      </p:pic>
    </p:spTree>
    <p:extLst>
      <p:ext uri="{BB962C8B-B14F-4D97-AF65-F5344CB8AC3E}">
        <p14:creationId xmlns:p14="http://schemas.microsoft.com/office/powerpoint/2010/main" val="2903797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Power, politics, and ….</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1" name="TextBox 10">
            <a:extLst>
              <a:ext uri="{FF2B5EF4-FFF2-40B4-BE49-F238E27FC236}">
                <a16:creationId xmlns:a16="http://schemas.microsoft.com/office/drawing/2014/main" id="{06197DFF-4048-2F16-F30D-4924D4D7B8AC}"/>
              </a:ext>
            </a:extLst>
          </p:cNvPr>
          <p:cNvSpPr txBox="1"/>
          <p:nvPr/>
        </p:nvSpPr>
        <p:spPr>
          <a:xfrm>
            <a:off x="626849" y="3093720"/>
            <a:ext cx="6652807" cy="3508653"/>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Studied information systems failures</a:t>
            </a:r>
          </a:p>
          <a:p>
            <a:endParaRPr lang="en-US" sz="1400" dirty="0"/>
          </a:p>
          <a:p>
            <a:pPr marL="342900" indent="-342900">
              <a:buFont typeface="Wingdings" panose="05000000000000000000" pitchFamily="2" charset="2"/>
              <a:buChar char="Ø"/>
            </a:pPr>
            <a:r>
              <a:rPr lang="en-US" sz="2400" dirty="0"/>
              <a:t>Examined popular theories of IS adoption</a:t>
            </a:r>
          </a:p>
          <a:p>
            <a:endParaRPr lang="en-US" sz="1600" dirty="0"/>
          </a:p>
          <a:p>
            <a:pPr marL="342900" indent="-342900">
              <a:buFont typeface="Wingdings" panose="05000000000000000000" pitchFamily="2" charset="2"/>
              <a:buChar char="Ø"/>
            </a:pPr>
            <a:r>
              <a:rPr lang="en-US" sz="2400" dirty="0"/>
              <a:t>Discovered that power games and business politics play a very important role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ü"/>
            </a:pPr>
            <a:r>
              <a:rPr lang="en-US" sz="2400" dirty="0"/>
              <a:t>This perspective have led, over the years, to the engagement of social and organizational theories in information systems studies</a:t>
            </a:r>
            <a:endParaRPr lang="en-US" sz="2000" dirty="0"/>
          </a:p>
        </p:txBody>
      </p:sp>
      <p:sp>
        <p:nvSpPr>
          <p:cNvPr id="10" name="TextBox 9">
            <a:extLst>
              <a:ext uri="{FF2B5EF4-FFF2-40B4-BE49-F238E27FC236}">
                <a16:creationId xmlns:a16="http://schemas.microsoft.com/office/drawing/2014/main" id="{70EDE7AF-F778-921D-41B6-57823522DB53}"/>
              </a:ext>
            </a:extLst>
          </p:cNvPr>
          <p:cNvSpPr txBox="1"/>
          <p:nvPr/>
        </p:nvSpPr>
        <p:spPr>
          <a:xfrm>
            <a:off x="626849" y="2222592"/>
            <a:ext cx="11167447" cy="400110"/>
          </a:xfrm>
          <a:prstGeom prst="rect">
            <a:avLst/>
          </a:prstGeom>
          <a:solidFill>
            <a:schemeClr val="accent2">
              <a:lumMod val="20000"/>
              <a:lumOff val="80000"/>
            </a:schemeClr>
          </a:solidFill>
        </p:spPr>
        <p:txBody>
          <a:bodyPr wrap="square" rtlCol="0">
            <a:spAutoFit/>
          </a:bodyPr>
          <a:lstStyle/>
          <a:p>
            <a:r>
              <a:rPr lang="en-US" sz="2000" dirty="0"/>
              <a:t>Markus, M. L. (1983). Power, politics, and MIS implementation. </a:t>
            </a:r>
            <a:r>
              <a:rPr lang="en-US" sz="2000" i="1" dirty="0" err="1"/>
              <a:t>Commun</a:t>
            </a:r>
            <a:r>
              <a:rPr lang="en-US" sz="2000" i="1" dirty="0"/>
              <a:t>. of the ACM</a:t>
            </a:r>
            <a:r>
              <a:rPr lang="en-US" sz="2000" dirty="0"/>
              <a:t>, </a:t>
            </a:r>
            <a:r>
              <a:rPr lang="en-US" sz="2000" i="1" dirty="0"/>
              <a:t>26</a:t>
            </a:r>
            <a:r>
              <a:rPr lang="en-US" sz="2000" dirty="0"/>
              <a:t>(6), 430-444.</a:t>
            </a:r>
          </a:p>
        </p:txBody>
      </p:sp>
      <p:pic>
        <p:nvPicPr>
          <p:cNvPr id="6" name="Picture 5" descr="A picture containing person&#10;&#10;Description automatically generated">
            <a:extLst>
              <a:ext uri="{FF2B5EF4-FFF2-40B4-BE49-F238E27FC236}">
                <a16:creationId xmlns:a16="http://schemas.microsoft.com/office/drawing/2014/main" id="{51430E0A-B29B-C465-5275-17D502193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400" y="3235960"/>
            <a:ext cx="4297680" cy="3191526"/>
          </a:xfrm>
          <a:prstGeom prst="rect">
            <a:avLst/>
          </a:prstGeom>
        </p:spPr>
      </p:pic>
    </p:spTree>
    <p:extLst>
      <p:ext uri="{BB962C8B-B14F-4D97-AF65-F5344CB8AC3E}">
        <p14:creationId xmlns:p14="http://schemas.microsoft.com/office/powerpoint/2010/main" val="234908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Structuration theory</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0" name="TextBox 9">
            <a:extLst>
              <a:ext uri="{FF2B5EF4-FFF2-40B4-BE49-F238E27FC236}">
                <a16:creationId xmlns:a16="http://schemas.microsoft.com/office/drawing/2014/main" id="{70EDE7AF-F778-921D-41B6-57823522DB53}"/>
              </a:ext>
            </a:extLst>
          </p:cNvPr>
          <p:cNvSpPr txBox="1"/>
          <p:nvPr/>
        </p:nvSpPr>
        <p:spPr>
          <a:xfrm>
            <a:off x="626850" y="5646512"/>
            <a:ext cx="10938300" cy="1015663"/>
          </a:xfrm>
          <a:prstGeom prst="rect">
            <a:avLst/>
          </a:prstGeom>
          <a:solidFill>
            <a:schemeClr val="accent2">
              <a:lumMod val="20000"/>
              <a:lumOff val="80000"/>
            </a:schemeClr>
          </a:solidFill>
        </p:spPr>
        <p:txBody>
          <a:bodyPr wrap="square" rtlCol="0">
            <a:spAutoFit/>
          </a:bodyPr>
          <a:lstStyle/>
          <a:p>
            <a:pPr marL="509588" indent="-509588"/>
            <a:r>
              <a:rPr lang="en-US" sz="2000" dirty="0"/>
              <a:t>Giddens, A. (1984). </a:t>
            </a:r>
            <a:r>
              <a:rPr lang="en-US" sz="2000" i="1" dirty="0"/>
              <a:t>The Constitution of Society</a:t>
            </a:r>
            <a:r>
              <a:rPr lang="en-US" sz="2000" dirty="0"/>
              <a:t>. Cambridge, Polity Press</a:t>
            </a:r>
          </a:p>
          <a:p>
            <a:pPr marL="509588" indent="-509588"/>
            <a:r>
              <a:rPr lang="en-US" sz="2000" dirty="0"/>
              <a:t>Jones R.M. &amp; Karsten H. (2008) Giddens's Structuration Theory and Information Systems Research, </a:t>
            </a:r>
            <a:r>
              <a:rPr lang="en-US" sz="2000" i="1" dirty="0"/>
              <a:t>MIS Quarterly</a:t>
            </a:r>
            <a:r>
              <a:rPr lang="en-US" sz="2000" dirty="0"/>
              <a:t>, </a:t>
            </a:r>
            <a:r>
              <a:rPr lang="en-US" sz="2000" i="1" dirty="0"/>
              <a:t>32</a:t>
            </a:r>
            <a:r>
              <a:rPr lang="en-US" sz="2000" dirty="0"/>
              <a:t>(1), 127-158</a:t>
            </a:r>
          </a:p>
        </p:txBody>
      </p:sp>
      <p:sp>
        <p:nvSpPr>
          <p:cNvPr id="3" name="TextBox 2">
            <a:extLst>
              <a:ext uri="{FF2B5EF4-FFF2-40B4-BE49-F238E27FC236}">
                <a16:creationId xmlns:a16="http://schemas.microsoft.com/office/drawing/2014/main" id="{96C77E9C-49CC-DD26-C239-17343C57CFC8}"/>
              </a:ext>
            </a:extLst>
          </p:cNvPr>
          <p:cNvSpPr txBox="1"/>
          <p:nvPr/>
        </p:nvSpPr>
        <p:spPr>
          <a:xfrm>
            <a:off x="626850" y="2411796"/>
            <a:ext cx="10938300" cy="3323987"/>
          </a:xfrm>
          <a:prstGeom prst="rect">
            <a:avLst/>
          </a:prstGeom>
          <a:noFill/>
        </p:spPr>
        <p:txBody>
          <a:bodyPr wrap="square" rtlCol="0">
            <a:spAutoFit/>
          </a:bodyPr>
          <a:lstStyle/>
          <a:p>
            <a:r>
              <a:rPr lang="en-US" sz="2400" dirty="0"/>
              <a:t>Showing the interplay of individuals with social structures (agency vs. structure)</a:t>
            </a:r>
          </a:p>
          <a:p>
            <a:pPr marL="342900" indent="-342900">
              <a:buFont typeface="Wingdings" panose="05000000000000000000" pitchFamily="2" charset="2"/>
              <a:buChar char="Ø"/>
            </a:pPr>
            <a:endParaRPr lang="en-US" sz="2400" dirty="0"/>
          </a:p>
          <a:p>
            <a:pPr marL="342900" indent="-342900">
              <a:lnSpc>
                <a:spcPct val="150000"/>
              </a:lnSpc>
              <a:buFont typeface="Wingdings" panose="05000000000000000000" pitchFamily="2" charset="2"/>
              <a:buChar char="Ø"/>
            </a:pPr>
            <a:r>
              <a:rPr lang="en-US" sz="2400" dirty="0"/>
              <a:t>Structures of </a:t>
            </a:r>
            <a:r>
              <a:rPr lang="en-US" sz="2400" dirty="0">
                <a:solidFill>
                  <a:srgbClr val="002060"/>
                </a:solidFill>
              </a:rPr>
              <a:t>signification</a:t>
            </a:r>
            <a:r>
              <a:rPr lang="en-US" sz="2400" dirty="0"/>
              <a:t>: 	How actors derive interpretive schemes</a:t>
            </a:r>
          </a:p>
          <a:p>
            <a:pPr marL="342900" indent="-342900">
              <a:lnSpc>
                <a:spcPct val="150000"/>
              </a:lnSpc>
              <a:buFont typeface="Wingdings" panose="05000000000000000000" pitchFamily="2" charset="2"/>
              <a:buChar char="Ø"/>
            </a:pPr>
            <a:r>
              <a:rPr lang="en-US" sz="2400" dirty="0"/>
              <a:t>Structures of </a:t>
            </a:r>
            <a:r>
              <a:rPr lang="en-US" sz="2400" dirty="0">
                <a:solidFill>
                  <a:srgbClr val="002060"/>
                </a:solidFill>
              </a:rPr>
              <a:t>domination</a:t>
            </a:r>
            <a:r>
              <a:rPr lang="en-US" sz="2400" dirty="0"/>
              <a:t>: The power of actors to act</a:t>
            </a:r>
          </a:p>
          <a:p>
            <a:pPr marL="342900" indent="-342900">
              <a:lnSpc>
                <a:spcPct val="150000"/>
              </a:lnSpc>
              <a:buFont typeface="Wingdings" panose="05000000000000000000" pitchFamily="2" charset="2"/>
              <a:buChar char="Ø"/>
            </a:pPr>
            <a:r>
              <a:rPr lang="en-US" sz="2400" dirty="0"/>
              <a:t>Structure of </a:t>
            </a:r>
            <a:r>
              <a:rPr lang="en-US" sz="2400" dirty="0">
                <a:solidFill>
                  <a:srgbClr val="002060"/>
                </a:solidFill>
              </a:rPr>
              <a:t>legitimation</a:t>
            </a:r>
            <a:r>
              <a:rPr lang="en-US" sz="2400" dirty="0"/>
              <a:t>: How individuals sanction their actions by referring to norms and rules </a:t>
            </a:r>
          </a:p>
          <a:p>
            <a:endParaRPr lang="en-US" dirty="0"/>
          </a:p>
        </p:txBody>
      </p:sp>
    </p:spTree>
    <p:extLst>
      <p:ext uri="{BB962C8B-B14F-4D97-AF65-F5344CB8AC3E}">
        <p14:creationId xmlns:p14="http://schemas.microsoft.com/office/powerpoint/2010/main" val="78376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15C761-DA63-A787-FD73-3C3A05569D52}"/>
            </a:ext>
          </a:extLst>
        </p:cNvPr>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75BF3B4A-4F4A-4853-77C2-F963269CC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57FC4829-DDC3-3B98-A4FE-07D875ADF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18963B72-C8D6-A531-9A80-4D1ECC1BC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15F1A1-3574-6CBD-C1C6-ADDDEDAC8E00}"/>
              </a:ext>
            </a:extLst>
          </p:cNvPr>
          <p:cNvSpPr>
            <a:spLocks noGrp="1"/>
          </p:cNvSpPr>
          <p:nvPr>
            <p:ph type="title"/>
          </p:nvPr>
        </p:nvSpPr>
        <p:spPr>
          <a:xfrm>
            <a:off x="1115568" y="548640"/>
            <a:ext cx="9833042" cy="1179576"/>
          </a:xfrm>
        </p:spPr>
        <p:txBody>
          <a:bodyPr>
            <a:normAutofit/>
          </a:bodyPr>
          <a:lstStyle/>
          <a:p>
            <a:r>
              <a:rPr lang="en-US" sz="4000" dirty="0"/>
              <a:t>Structuration theory</a:t>
            </a:r>
            <a:endParaRPr lang="en-GB" sz="4000" dirty="0"/>
          </a:p>
        </p:txBody>
      </p:sp>
      <p:sp>
        <p:nvSpPr>
          <p:cNvPr id="30" name="Rectangle 24">
            <a:extLst>
              <a:ext uri="{FF2B5EF4-FFF2-40B4-BE49-F238E27FC236}">
                <a16:creationId xmlns:a16="http://schemas.microsoft.com/office/drawing/2014/main" id="{B039899B-CCB2-8645-5A78-35837653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542E463-51AD-B06B-7259-B887F3EF13FB}"/>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pic>
        <p:nvPicPr>
          <p:cNvPr id="1026" name="Picture 2">
            <a:extLst>
              <a:ext uri="{FF2B5EF4-FFF2-40B4-BE49-F238E27FC236}">
                <a16:creationId xmlns:a16="http://schemas.microsoft.com/office/drawing/2014/main" id="{905397B5-DE3C-A36D-773F-0A686AF2B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249" y="2120951"/>
            <a:ext cx="9744031" cy="46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76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AAB387-E650-4043-356B-97B2FAD982AF}"/>
            </a:ext>
          </a:extLst>
        </p:cNvPr>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6540F246-E811-F0F0-4DBE-F96389C70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198E6039-272D-DF1E-7CA7-59C63B65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5A1192B3-F507-DE2B-7B9E-B18839BBD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2124C1-637E-E9DB-40CD-1DEAA11BD31D}"/>
              </a:ext>
            </a:extLst>
          </p:cNvPr>
          <p:cNvSpPr>
            <a:spLocks noGrp="1"/>
          </p:cNvSpPr>
          <p:nvPr>
            <p:ph type="title"/>
          </p:nvPr>
        </p:nvSpPr>
        <p:spPr>
          <a:xfrm>
            <a:off x="1115568" y="548640"/>
            <a:ext cx="9833042" cy="1179576"/>
          </a:xfrm>
        </p:spPr>
        <p:txBody>
          <a:bodyPr>
            <a:normAutofit fontScale="90000"/>
          </a:bodyPr>
          <a:lstStyle/>
          <a:p>
            <a:r>
              <a:rPr lang="en-US" sz="4000" dirty="0"/>
              <a:t>Actor-Network Theory: From diagnosis to action</a:t>
            </a:r>
            <a:endParaRPr lang="en-GB" sz="4000" dirty="0"/>
          </a:p>
        </p:txBody>
      </p:sp>
      <p:sp>
        <p:nvSpPr>
          <p:cNvPr id="30" name="Rectangle 24">
            <a:extLst>
              <a:ext uri="{FF2B5EF4-FFF2-40B4-BE49-F238E27FC236}">
                <a16:creationId xmlns:a16="http://schemas.microsoft.com/office/drawing/2014/main" id="{B13B3F5A-EB7C-25A1-ED04-C30EBB7B2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9786E9A6-1725-6050-9EFE-114649820C3F}"/>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1" name="TextBox 10">
            <a:extLst>
              <a:ext uri="{FF2B5EF4-FFF2-40B4-BE49-F238E27FC236}">
                <a16:creationId xmlns:a16="http://schemas.microsoft.com/office/drawing/2014/main" id="{6B56C341-36C1-564E-7631-716041386671}"/>
              </a:ext>
            </a:extLst>
          </p:cNvPr>
          <p:cNvSpPr txBox="1"/>
          <p:nvPr/>
        </p:nvSpPr>
        <p:spPr>
          <a:xfrm>
            <a:off x="626850" y="3223368"/>
            <a:ext cx="11095758" cy="2585323"/>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ANT outlines how human and non-human actors form alliances and enroll other actors to achieve goals </a:t>
            </a:r>
          </a:p>
          <a:p>
            <a:endParaRPr lang="en-US" sz="1400" dirty="0"/>
          </a:p>
          <a:p>
            <a:pPr marL="342900" indent="-342900">
              <a:buFont typeface="Wingdings" panose="05000000000000000000" pitchFamily="2" charset="2"/>
              <a:buChar char="Ø"/>
            </a:pPr>
            <a:r>
              <a:rPr lang="en-US" sz="2400" dirty="0"/>
              <a:t>ANT allows researchers to gain insights into the negotiations that take place among stakeholders when a technology-driven change is introduced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Calibri" panose="020F0502020204030204"/>
              </a:rPr>
              <a:t>Focus on actor’s interests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400" dirty="0"/>
          </a:p>
        </p:txBody>
      </p:sp>
      <p:sp>
        <p:nvSpPr>
          <p:cNvPr id="10" name="TextBox 9">
            <a:extLst>
              <a:ext uri="{FF2B5EF4-FFF2-40B4-BE49-F238E27FC236}">
                <a16:creationId xmlns:a16="http://schemas.microsoft.com/office/drawing/2014/main" id="{BEEE2B3F-F86A-35FF-207F-A748E3631BC2}"/>
              </a:ext>
            </a:extLst>
          </p:cNvPr>
          <p:cNvSpPr txBox="1"/>
          <p:nvPr/>
        </p:nvSpPr>
        <p:spPr>
          <a:xfrm>
            <a:off x="626850" y="2222592"/>
            <a:ext cx="11095758" cy="400110"/>
          </a:xfrm>
          <a:prstGeom prst="rect">
            <a:avLst/>
          </a:prstGeom>
          <a:solidFill>
            <a:schemeClr val="accent2">
              <a:lumMod val="20000"/>
              <a:lumOff val="80000"/>
            </a:schemeClr>
          </a:solidFill>
        </p:spPr>
        <p:txBody>
          <a:bodyPr wrap="square" rtlCol="0">
            <a:spAutoFit/>
          </a:bodyPr>
          <a:lstStyle/>
          <a:p>
            <a:r>
              <a:rPr lang="en-US" sz="2000" dirty="0"/>
              <a:t>Latour, B. (2007). </a:t>
            </a:r>
            <a:r>
              <a:rPr lang="en-US" sz="2000" i="1" dirty="0"/>
              <a:t>Reassembling the social: An introduction to actor-network-theory</a:t>
            </a:r>
            <a:r>
              <a:rPr lang="en-US" sz="2000" dirty="0"/>
              <a:t>. Oxford.</a:t>
            </a:r>
          </a:p>
        </p:txBody>
      </p:sp>
    </p:spTree>
    <p:extLst>
      <p:ext uri="{BB962C8B-B14F-4D97-AF65-F5344CB8AC3E}">
        <p14:creationId xmlns:p14="http://schemas.microsoft.com/office/powerpoint/2010/main" val="42897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599504-1B46-CA3C-A874-14ADE3207659}"/>
            </a:ext>
          </a:extLst>
        </p:cNvPr>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55D2B1EC-A2CC-244B-E196-140EFA7FC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C826F10B-48A4-546F-B16E-CCDB68F66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5B0F0CD5-26CE-8BAF-050B-B50A709DD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AAB7EB-D905-928E-E840-7C377A0ADD32}"/>
              </a:ext>
            </a:extLst>
          </p:cNvPr>
          <p:cNvSpPr>
            <a:spLocks noGrp="1"/>
          </p:cNvSpPr>
          <p:nvPr>
            <p:ph type="title"/>
          </p:nvPr>
        </p:nvSpPr>
        <p:spPr>
          <a:xfrm>
            <a:off x="1115568" y="548640"/>
            <a:ext cx="9833042" cy="1179576"/>
          </a:xfrm>
        </p:spPr>
        <p:txBody>
          <a:bodyPr>
            <a:normAutofit/>
          </a:bodyPr>
          <a:lstStyle/>
          <a:p>
            <a:r>
              <a:rPr lang="en-US" sz="4000" dirty="0"/>
              <a:t>Actor-Network Theory</a:t>
            </a:r>
            <a:r>
              <a:rPr lang="el-GR" sz="4000" dirty="0"/>
              <a:t> </a:t>
            </a:r>
            <a:r>
              <a:rPr lang="en-US" sz="4000" dirty="0"/>
              <a:t>concepts</a:t>
            </a:r>
            <a:endParaRPr lang="en-GB" sz="4000" dirty="0"/>
          </a:p>
        </p:txBody>
      </p:sp>
      <p:sp>
        <p:nvSpPr>
          <p:cNvPr id="30" name="Rectangle 24">
            <a:extLst>
              <a:ext uri="{FF2B5EF4-FFF2-40B4-BE49-F238E27FC236}">
                <a16:creationId xmlns:a16="http://schemas.microsoft.com/office/drawing/2014/main" id="{1BB717B2-71BB-A78F-1FCF-461B72139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7558345-7AC6-A782-A304-A794E60D11CC}"/>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1" name="TextBox 10">
            <a:extLst>
              <a:ext uri="{FF2B5EF4-FFF2-40B4-BE49-F238E27FC236}">
                <a16:creationId xmlns:a16="http://schemas.microsoft.com/office/drawing/2014/main" id="{11713A8E-6301-C17D-BD7F-9E4D485779AD}"/>
              </a:ext>
            </a:extLst>
          </p:cNvPr>
          <p:cNvSpPr txBox="1"/>
          <p:nvPr/>
        </p:nvSpPr>
        <p:spPr>
          <a:xfrm>
            <a:off x="626850" y="2072925"/>
            <a:ext cx="4945275" cy="353943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Actants: Both human and non-human</a:t>
            </a:r>
          </a:p>
          <a:p>
            <a:endParaRPr lang="en-US" sz="1400" dirty="0"/>
          </a:p>
          <a:p>
            <a:pPr marL="342900" indent="-342900">
              <a:buFont typeface="Wingdings" panose="05000000000000000000" pitchFamily="2" charset="2"/>
              <a:buChar char="Ø"/>
            </a:pPr>
            <a:r>
              <a:rPr lang="en-US" sz="2400" dirty="0"/>
              <a:t>Assemblage: Network of actors</a:t>
            </a:r>
            <a:endParaRPr lang="en-US" sz="2000" dirty="0"/>
          </a:p>
          <a:p>
            <a:endParaRPr lang="en-US" sz="1400" dirty="0"/>
          </a:p>
          <a:p>
            <a:pPr marL="342900" indent="-342900">
              <a:buFont typeface="Wingdings" panose="05000000000000000000" pitchFamily="2" charset="2"/>
              <a:buChar char="Ø"/>
            </a:pPr>
            <a:r>
              <a:rPr lang="en-US" sz="2400" dirty="0"/>
              <a:t>Enrollment: Actors enroll in networks</a:t>
            </a:r>
          </a:p>
          <a:p>
            <a:endParaRPr lang="en-US" sz="1400" dirty="0"/>
          </a:p>
          <a:p>
            <a:pPr marL="342900" indent="-342900">
              <a:buFont typeface="Wingdings" panose="05000000000000000000" pitchFamily="2" charset="2"/>
              <a:buChar char="Ø"/>
            </a:pPr>
            <a:r>
              <a:rPr lang="en-US" sz="2400" dirty="0"/>
              <a:t>Actors in the network should have consistent interests </a:t>
            </a:r>
            <a:endParaRPr lang="en-US" sz="2000" dirty="0"/>
          </a:p>
          <a:p>
            <a:endParaRPr lang="en-US" sz="1400" dirty="0"/>
          </a:p>
        </p:txBody>
      </p:sp>
      <p:sp>
        <p:nvSpPr>
          <p:cNvPr id="12" name="TextBox 11">
            <a:extLst>
              <a:ext uri="{FF2B5EF4-FFF2-40B4-BE49-F238E27FC236}">
                <a16:creationId xmlns:a16="http://schemas.microsoft.com/office/drawing/2014/main" id="{54E9049C-F110-44BC-B4CB-CB2AFE535465}"/>
              </a:ext>
            </a:extLst>
          </p:cNvPr>
          <p:cNvSpPr txBox="1"/>
          <p:nvPr/>
        </p:nvSpPr>
        <p:spPr>
          <a:xfrm>
            <a:off x="665018" y="5798946"/>
            <a:ext cx="9660082" cy="1015663"/>
          </a:xfrm>
          <a:prstGeom prst="rect">
            <a:avLst/>
          </a:prstGeom>
          <a:noFill/>
        </p:spPr>
        <p:txBody>
          <a:bodyPr wrap="square">
            <a:spAutoFit/>
          </a:bodyPr>
          <a:lstStyle/>
          <a:p>
            <a:r>
              <a:rPr lang="en-US" sz="2000" dirty="0"/>
              <a:t>Tsohou, A., Karyda, M., Kokolakis, S., &amp; </a:t>
            </a:r>
            <a:r>
              <a:rPr lang="en-US" sz="2000" dirty="0" err="1"/>
              <a:t>Kiountouzis</a:t>
            </a:r>
            <a:r>
              <a:rPr lang="en-US" sz="2000" dirty="0"/>
              <a:t>, E. (2015). Managing the introduction of information security awareness </a:t>
            </a:r>
            <a:r>
              <a:rPr lang="en-US" sz="2000" dirty="0" err="1"/>
              <a:t>programmes</a:t>
            </a:r>
            <a:r>
              <a:rPr lang="en-US" sz="2000" dirty="0"/>
              <a:t> in </a:t>
            </a:r>
            <a:r>
              <a:rPr lang="en-US" sz="2000" dirty="0" err="1"/>
              <a:t>organisations</a:t>
            </a:r>
            <a:r>
              <a:rPr lang="en-US" sz="2000" dirty="0"/>
              <a:t>. </a:t>
            </a:r>
            <a:r>
              <a:rPr lang="en-US" sz="2000" i="1" dirty="0"/>
              <a:t>European Journal of Information Systems</a:t>
            </a:r>
            <a:r>
              <a:rPr lang="en-US" sz="2000" dirty="0"/>
              <a:t>, </a:t>
            </a:r>
            <a:r>
              <a:rPr lang="en-US" sz="2000" b="1" dirty="0"/>
              <a:t>24</a:t>
            </a:r>
            <a:r>
              <a:rPr lang="en-US" sz="2000" dirty="0"/>
              <a:t>(1), 38-58.</a:t>
            </a:r>
          </a:p>
        </p:txBody>
      </p:sp>
      <p:sp>
        <p:nvSpPr>
          <p:cNvPr id="13" name="TextBox 12">
            <a:extLst>
              <a:ext uri="{FF2B5EF4-FFF2-40B4-BE49-F238E27FC236}">
                <a16:creationId xmlns:a16="http://schemas.microsoft.com/office/drawing/2014/main" id="{20C4D298-C3BA-6F4F-556C-C1DAE88CAF25}"/>
              </a:ext>
            </a:extLst>
          </p:cNvPr>
          <p:cNvSpPr txBox="1"/>
          <p:nvPr/>
        </p:nvSpPr>
        <p:spPr>
          <a:xfrm>
            <a:off x="5572124" y="2079851"/>
            <a:ext cx="6390363" cy="3108543"/>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Translation: The process of establishing the identities and conditions of interaction</a:t>
            </a:r>
          </a:p>
          <a:p>
            <a:endParaRPr lang="en-US" sz="1400" dirty="0"/>
          </a:p>
          <a:p>
            <a:pPr marL="342900" indent="-342900">
              <a:buFont typeface="Wingdings" panose="05000000000000000000" pitchFamily="2" charset="2"/>
              <a:buChar char="Ø"/>
            </a:pPr>
            <a:r>
              <a:rPr lang="en-US" sz="2400" dirty="0"/>
              <a:t>Obligatory passage point: A necessary element for the formation of a network and an action program</a:t>
            </a:r>
          </a:p>
          <a:p>
            <a:endParaRPr lang="en-US" sz="1400" dirty="0"/>
          </a:p>
          <a:p>
            <a:pPr marL="342900" indent="-342900">
              <a:buFont typeface="Wingdings" panose="05000000000000000000" pitchFamily="2" charset="2"/>
              <a:buChar char="Ø"/>
            </a:pPr>
            <a:r>
              <a:rPr lang="en-US" sz="2400" dirty="0"/>
              <a:t>Focal actor: The actor initiating the alliance</a:t>
            </a:r>
          </a:p>
          <a:p>
            <a:endParaRPr lang="en-US" sz="2400" dirty="0"/>
          </a:p>
        </p:txBody>
      </p:sp>
    </p:spTree>
    <p:extLst>
      <p:ext uri="{BB962C8B-B14F-4D97-AF65-F5344CB8AC3E}">
        <p14:creationId xmlns:p14="http://schemas.microsoft.com/office/powerpoint/2010/main" val="191757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382479-42B1-E1D9-C985-8BA9AB388025}"/>
            </a:ext>
          </a:extLst>
        </p:cNvPr>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0662FAB2-FC42-62D3-51D3-D5DA145AD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1532144E-BEBE-8BD2-8192-DCB90B4CC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F9C5FD2-D2C6-1C0C-1536-A73E718B3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FB7FE8-B7CB-6004-557F-EEB3E38CC099}"/>
              </a:ext>
            </a:extLst>
          </p:cNvPr>
          <p:cNvSpPr>
            <a:spLocks noGrp="1"/>
          </p:cNvSpPr>
          <p:nvPr>
            <p:ph type="title"/>
          </p:nvPr>
        </p:nvSpPr>
        <p:spPr>
          <a:xfrm>
            <a:off x="1115568" y="548640"/>
            <a:ext cx="9833042" cy="1179576"/>
          </a:xfrm>
        </p:spPr>
        <p:txBody>
          <a:bodyPr>
            <a:normAutofit/>
          </a:bodyPr>
          <a:lstStyle/>
          <a:p>
            <a:r>
              <a:rPr lang="en-US" sz="4000" dirty="0"/>
              <a:t>Paradoxical human </a:t>
            </a:r>
            <a:r>
              <a:rPr lang="en-US" sz="4000" dirty="0" err="1"/>
              <a:t>behaviour</a:t>
            </a:r>
            <a:endParaRPr lang="en-GB" sz="4000" dirty="0"/>
          </a:p>
        </p:txBody>
      </p:sp>
      <p:sp>
        <p:nvSpPr>
          <p:cNvPr id="30" name="Rectangle 24">
            <a:extLst>
              <a:ext uri="{FF2B5EF4-FFF2-40B4-BE49-F238E27FC236}">
                <a16:creationId xmlns:a16="http://schemas.microsoft.com/office/drawing/2014/main" id="{4A402D8A-1E18-65A2-F0A5-8EB0DF184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7D412A89-3438-E3FD-6D21-56526314B2BF}"/>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C187582E-C9ED-46A0-723A-F90D0F2D5DA5}"/>
              </a:ext>
            </a:extLst>
          </p:cNvPr>
          <p:cNvSpPr txBox="1"/>
          <p:nvPr/>
        </p:nvSpPr>
        <p:spPr>
          <a:xfrm>
            <a:off x="566927" y="2224988"/>
            <a:ext cx="9643873" cy="4462760"/>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We often observe </a:t>
            </a:r>
            <a:r>
              <a:rPr lang="en-US" sz="2400" dirty="0" err="1"/>
              <a:t>behaviour</a:t>
            </a:r>
            <a:r>
              <a:rPr lang="en-US" sz="2400" dirty="0"/>
              <a:t> that is “paradoxical”, i.e. there is a discrepancy between attitudes and actions that is hard to explain.</a:t>
            </a:r>
          </a:p>
          <a:p>
            <a:pPr marL="800100" lvl="1" indent="-342900">
              <a:buFont typeface="Arial" panose="020B0604020202020204" pitchFamily="34" charset="0"/>
              <a:buChar char="•"/>
            </a:pPr>
            <a:r>
              <a:rPr lang="en-US" sz="2200" dirty="0"/>
              <a:t>CISOs know that “relaxing” the password change policy is the best practice, but hesitate to implement it.</a:t>
            </a:r>
          </a:p>
          <a:p>
            <a:pPr marL="800100" lvl="1" indent="-342900">
              <a:buFont typeface="Arial" panose="020B0604020202020204" pitchFamily="34" charset="0"/>
              <a:buChar char="•"/>
            </a:pPr>
            <a:r>
              <a:rPr lang="en-US" sz="2200" dirty="0"/>
              <a:t>People claim to value privacy, yet readily disclose their personal details.</a:t>
            </a:r>
          </a:p>
          <a:p>
            <a:endParaRPr lang="en-US" sz="1400" dirty="0"/>
          </a:p>
          <a:p>
            <a:pPr marL="342900" indent="-342900">
              <a:buFont typeface="Wingdings" panose="05000000000000000000" pitchFamily="2" charset="2"/>
              <a:buChar char="ü"/>
            </a:pPr>
            <a:r>
              <a:rPr lang="en-US" sz="2400" dirty="0"/>
              <a:t>Social and organizational structures may explain some aspects of these </a:t>
            </a:r>
            <a:r>
              <a:rPr lang="en-US" sz="2400" dirty="0" err="1"/>
              <a:t>behaviours</a:t>
            </a:r>
            <a:r>
              <a:rPr lang="en-US" sz="2400" dirty="0"/>
              <a:t>, but we should also delve into the processes of human thinking and decision making. </a:t>
            </a:r>
          </a:p>
          <a:p>
            <a:pPr marL="342900" indent="-342900">
              <a:buFont typeface="Wingdings" panose="05000000000000000000" pitchFamily="2" charset="2"/>
              <a:buChar char="ü"/>
            </a:pPr>
            <a:endParaRPr lang="en-US" sz="2200" dirty="0"/>
          </a:p>
          <a:p>
            <a:pPr marL="342900" indent="-342900">
              <a:buFont typeface="Wingdings" panose="05000000000000000000" pitchFamily="2" charset="2"/>
              <a:buChar char="ü"/>
            </a:pPr>
            <a:r>
              <a:rPr lang="en-US" sz="2400" dirty="0"/>
              <a:t>So, why human (security and privacy) </a:t>
            </a:r>
            <a:r>
              <a:rPr lang="en-US" sz="2400" dirty="0" err="1"/>
              <a:t>behaviour</a:t>
            </a:r>
            <a:r>
              <a:rPr lang="en-US" sz="2400" dirty="0"/>
              <a:t> often appears to be “irrational”?</a:t>
            </a:r>
          </a:p>
          <a:p>
            <a:endParaRPr lang="en-US" sz="1400" dirty="0"/>
          </a:p>
        </p:txBody>
      </p:sp>
      <p:pic>
        <p:nvPicPr>
          <p:cNvPr id="6" name="Picture 5" descr="A cartoon character standing on a path with arrows pointing to the sides&#10;&#10;Description automatically generated">
            <a:extLst>
              <a:ext uri="{FF2B5EF4-FFF2-40B4-BE49-F238E27FC236}">
                <a16:creationId xmlns:a16="http://schemas.microsoft.com/office/drawing/2014/main" id="{BDD670AF-11B4-4C5B-FED2-93FAECDA9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432" y="4785360"/>
            <a:ext cx="2527236" cy="2011680"/>
          </a:xfrm>
          <a:prstGeom prst="rect">
            <a:avLst/>
          </a:prstGeom>
        </p:spPr>
      </p:pic>
    </p:spTree>
    <p:extLst>
      <p:ext uri="{BB962C8B-B14F-4D97-AF65-F5344CB8AC3E}">
        <p14:creationId xmlns:p14="http://schemas.microsoft.com/office/powerpoint/2010/main" val="114367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The complexity of human decision-making</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B3EE2E56-36F8-8828-EBCB-1A567804A8D5}"/>
              </a:ext>
            </a:extLst>
          </p:cNvPr>
          <p:cNvSpPr txBox="1"/>
          <p:nvPr/>
        </p:nvSpPr>
        <p:spPr>
          <a:xfrm>
            <a:off x="566927" y="2831485"/>
            <a:ext cx="6186297" cy="3847207"/>
          </a:xfrm>
          <a:prstGeom prst="rect">
            <a:avLst/>
          </a:prstGeom>
          <a:noFill/>
        </p:spPr>
        <p:txBody>
          <a:bodyPr wrap="square" rtlCol="0">
            <a:spAutoFit/>
          </a:bodyPr>
          <a:lstStyle/>
          <a:p>
            <a:r>
              <a:rPr lang="en-US" sz="2400" dirty="0"/>
              <a:t>…where rational thinking is commonly perceived as “computer-like” thinking!</a:t>
            </a:r>
            <a:endParaRPr lang="en-US" sz="2000" dirty="0"/>
          </a:p>
          <a:p>
            <a:pPr>
              <a:lnSpc>
                <a:spcPct val="150000"/>
              </a:lnSpc>
            </a:pPr>
            <a:r>
              <a:rPr lang="en-US" sz="2400" b="1" dirty="0"/>
              <a:t>Two systems of thinking:</a:t>
            </a:r>
          </a:p>
          <a:p>
            <a:pPr marL="342900" indent="-342900">
              <a:buFont typeface="Wingdings" panose="05000000000000000000" pitchFamily="2" charset="2"/>
              <a:buChar char="ü"/>
            </a:pPr>
            <a:r>
              <a:rPr lang="en-US" sz="2400" u="sng" dirty="0"/>
              <a:t>System 1</a:t>
            </a:r>
            <a:r>
              <a:rPr lang="en-US" sz="2400" dirty="0"/>
              <a:t>: Fast, intuitive, based on experience, “automatic”</a:t>
            </a:r>
          </a:p>
          <a:p>
            <a:endParaRPr lang="en-US" sz="1200" dirty="0"/>
          </a:p>
          <a:p>
            <a:pPr marL="342900" indent="-342900">
              <a:buFont typeface="Wingdings" panose="05000000000000000000" pitchFamily="2" charset="2"/>
              <a:buChar char="ü"/>
            </a:pPr>
            <a:r>
              <a:rPr lang="en-US" sz="2400" u="sng" dirty="0"/>
              <a:t>System 2</a:t>
            </a:r>
            <a:r>
              <a:rPr lang="en-US" sz="2400" dirty="0"/>
              <a:t>: Analytical, “reasonable”</a:t>
            </a:r>
          </a:p>
          <a:p>
            <a:pPr marL="342900" indent="-342900">
              <a:buFont typeface="Wingdings" panose="05000000000000000000" pitchFamily="2" charset="2"/>
              <a:buChar char="ü"/>
            </a:pPr>
            <a:endParaRPr lang="en-US" sz="2000" dirty="0"/>
          </a:p>
          <a:p>
            <a:r>
              <a:rPr lang="en-US" sz="2400" dirty="0"/>
              <a:t>The two systems work in tandem and cannot be separated. Neither system is </a:t>
            </a:r>
            <a:r>
              <a:rPr lang="el-GR" sz="2400" dirty="0"/>
              <a:t>100% </a:t>
            </a:r>
            <a:r>
              <a:rPr lang="en-US" sz="2400" dirty="0"/>
              <a:t>accurate.</a:t>
            </a:r>
          </a:p>
        </p:txBody>
      </p:sp>
      <p:sp>
        <p:nvSpPr>
          <p:cNvPr id="10" name="TextBox 9">
            <a:extLst>
              <a:ext uri="{FF2B5EF4-FFF2-40B4-BE49-F238E27FC236}">
                <a16:creationId xmlns:a16="http://schemas.microsoft.com/office/drawing/2014/main" id="{C02FD3B9-60CC-7B78-FEF6-B6DC2DEB0B5D}"/>
              </a:ext>
            </a:extLst>
          </p:cNvPr>
          <p:cNvSpPr txBox="1"/>
          <p:nvPr/>
        </p:nvSpPr>
        <p:spPr>
          <a:xfrm>
            <a:off x="626850" y="2222592"/>
            <a:ext cx="6050175" cy="461665"/>
          </a:xfrm>
          <a:prstGeom prst="rect">
            <a:avLst/>
          </a:prstGeom>
          <a:solidFill>
            <a:schemeClr val="accent2">
              <a:lumMod val="20000"/>
              <a:lumOff val="80000"/>
            </a:schemeClr>
          </a:solidFill>
        </p:spPr>
        <p:txBody>
          <a:bodyPr wrap="square" rtlCol="0">
            <a:spAutoFit/>
          </a:bodyPr>
          <a:lstStyle/>
          <a:p>
            <a:r>
              <a:rPr lang="en-US" sz="2400" dirty="0"/>
              <a:t>The “rational” hypothesis</a:t>
            </a:r>
          </a:p>
        </p:txBody>
      </p:sp>
      <p:pic>
        <p:nvPicPr>
          <p:cNvPr id="6" name="Picture 5">
            <a:extLst>
              <a:ext uri="{FF2B5EF4-FFF2-40B4-BE49-F238E27FC236}">
                <a16:creationId xmlns:a16="http://schemas.microsoft.com/office/drawing/2014/main" id="{91C956EB-F705-C818-1F7F-FA04048A0365}"/>
              </a:ext>
            </a:extLst>
          </p:cNvPr>
          <p:cNvPicPr>
            <a:picLocks noChangeAspect="1"/>
          </p:cNvPicPr>
          <p:nvPr/>
        </p:nvPicPr>
        <p:blipFill>
          <a:blip r:embed="rId4"/>
          <a:stretch>
            <a:fillRect/>
          </a:stretch>
        </p:blipFill>
        <p:spPr>
          <a:xfrm>
            <a:off x="8406244" y="2144231"/>
            <a:ext cx="2609781" cy="3419498"/>
          </a:xfrm>
          <a:prstGeom prst="rect">
            <a:avLst/>
          </a:prstGeom>
        </p:spPr>
      </p:pic>
      <p:sp>
        <p:nvSpPr>
          <p:cNvPr id="15" name="TextBox 14">
            <a:extLst>
              <a:ext uri="{FF2B5EF4-FFF2-40B4-BE49-F238E27FC236}">
                <a16:creationId xmlns:a16="http://schemas.microsoft.com/office/drawing/2014/main" id="{A9F9CC52-5344-9D33-8184-36F9BB0A0D5D}"/>
              </a:ext>
            </a:extLst>
          </p:cNvPr>
          <p:cNvSpPr txBox="1"/>
          <p:nvPr/>
        </p:nvSpPr>
        <p:spPr>
          <a:xfrm>
            <a:off x="8101720" y="5816917"/>
            <a:ext cx="3218827" cy="646331"/>
          </a:xfrm>
          <a:prstGeom prst="rect">
            <a:avLst/>
          </a:prstGeom>
          <a:noFill/>
        </p:spPr>
        <p:txBody>
          <a:bodyPr wrap="square">
            <a:spAutoFit/>
          </a:bodyPr>
          <a:lstStyle/>
          <a:p>
            <a:r>
              <a:rPr lang="en-US" dirty="0"/>
              <a:t>Kahneman, D. (2011). </a:t>
            </a:r>
            <a:r>
              <a:rPr lang="en-US" i="1" dirty="0"/>
              <a:t>Thinking, fast and slow</a:t>
            </a:r>
            <a:r>
              <a:rPr lang="en-US" dirty="0"/>
              <a:t>. Macmillan</a:t>
            </a:r>
          </a:p>
        </p:txBody>
      </p:sp>
    </p:spTree>
    <p:extLst>
      <p:ext uri="{BB962C8B-B14F-4D97-AF65-F5344CB8AC3E}">
        <p14:creationId xmlns:p14="http://schemas.microsoft.com/office/powerpoint/2010/main" val="3623961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The privacy paradox …and many others</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B3EE2E56-36F8-8828-EBCB-1A567804A8D5}"/>
              </a:ext>
            </a:extLst>
          </p:cNvPr>
          <p:cNvSpPr txBox="1"/>
          <p:nvPr/>
        </p:nvSpPr>
        <p:spPr>
          <a:xfrm>
            <a:off x="566928" y="2224988"/>
            <a:ext cx="5469150" cy="3231654"/>
          </a:xfrm>
          <a:prstGeom prst="rect">
            <a:avLst/>
          </a:prstGeom>
          <a:noFill/>
        </p:spPr>
        <p:txBody>
          <a:bodyPr wrap="square" rtlCol="0">
            <a:spAutoFit/>
          </a:bodyPr>
          <a:lstStyle/>
          <a:p>
            <a:pPr marL="342900" indent="-342900">
              <a:buFont typeface="Wingdings" panose="05000000000000000000" pitchFamily="2" charset="2"/>
              <a:buChar char="ü"/>
            </a:pPr>
            <a:r>
              <a:rPr lang="en-US" sz="2200" dirty="0"/>
              <a:t>Human behavior often seems irrational, but that’s only because we tend to ignore or undervalue System 1.</a:t>
            </a:r>
          </a:p>
          <a:p>
            <a:endParaRPr lang="en-US" sz="1400" dirty="0"/>
          </a:p>
          <a:p>
            <a:pPr marL="342900" indent="-342900">
              <a:buFont typeface="Wingdings" panose="05000000000000000000" pitchFamily="2" charset="2"/>
              <a:buChar char="ü"/>
            </a:pPr>
            <a:r>
              <a:rPr lang="en-US" sz="2200" dirty="0"/>
              <a:t>For thousands of years people survived thanks to fast, intuitive (System 1) thinking. </a:t>
            </a:r>
          </a:p>
          <a:p>
            <a:endParaRPr lang="en-US" sz="1400" dirty="0"/>
          </a:p>
          <a:p>
            <a:pPr marL="342900" indent="-342900">
              <a:buFont typeface="Wingdings" panose="05000000000000000000" pitchFamily="2" charset="2"/>
              <a:buChar char="ü"/>
            </a:pPr>
            <a:r>
              <a:rPr lang="en-US" sz="2200" dirty="0"/>
              <a:t>A side-effect of humans’ versatility and adaptability is that they are not consistent in their behavior.</a:t>
            </a:r>
          </a:p>
        </p:txBody>
      </p:sp>
      <p:sp>
        <p:nvSpPr>
          <p:cNvPr id="10" name="TextBox 9">
            <a:extLst>
              <a:ext uri="{FF2B5EF4-FFF2-40B4-BE49-F238E27FC236}">
                <a16:creationId xmlns:a16="http://schemas.microsoft.com/office/drawing/2014/main" id="{C02FD3B9-60CC-7B78-FEF6-B6DC2DEB0B5D}"/>
              </a:ext>
            </a:extLst>
          </p:cNvPr>
          <p:cNvSpPr txBox="1"/>
          <p:nvPr/>
        </p:nvSpPr>
        <p:spPr>
          <a:xfrm>
            <a:off x="6313380" y="2233072"/>
            <a:ext cx="5409228" cy="1107996"/>
          </a:xfrm>
          <a:prstGeom prst="rect">
            <a:avLst/>
          </a:prstGeom>
          <a:solidFill>
            <a:schemeClr val="accent2">
              <a:lumMod val="20000"/>
              <a:lumOff val="80000"/>
            </a:schemeClr>
          </a:solidFill>
        </p:spPr>
        <p:txBody>
          <a:bodyPr wrap="square" rtlCol="0">
            <a:spAutoFit/>
          </a:bodyPr>
          <a:lstStyle/>
          <a:p>
            <a:r>
              <a:rPr lang="en-US" sz="2200" b="1" dirty="0"/>
              <a:t>Privacy paradox:</a:t>
            </a:r>
            <a:r>
              <a:rPr lang="en-US" sz="2200" dirty="0"/>
              <a:t> People state that they value their privacy but are willing to disclose their personal info for very small rewards. </a:t>
            </a:r>
          </a:p>
        </p:txBody>
      </p:sp>
      <p:pic>
        <p:nvPicPr>
          <p:cNvPr id="5" name="Picture 4" descr="Text&#10;&#10;Description automatically generated">
            <a:extLst>
              <a:ext uri="{FF2B5EF4-FFF2-40B4-BE49-F238E27FC236}">
                <a16:creationId xmlns:a16="http://schemas.microsoft.com/office/drawing/2014/main" id="{2AEC5AF7-5DF2-7D16-4C07-E5AAAD1C4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755" y="5514453"/>
            <a:ext cx="1753785" cy="1169190"/>
          </a:xfrm>
          <a:prstGeom prst="rect">
            <a:avLst/>
          </a:prstGeom>
        </p:spPr>
      </p:pic>
    </p:spTree>
    <p:extLst>
      <p:ext uri="{BB962C8B-B14F-4D97-AF65-F5344CB8AC3E}">
        <p14:creationId xmlns:p14="http://schemas.microsoft.com/office/powerpoint/2010/main" val="264481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Cognitive limitations and biases</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B3EE2E56-36F8-8828-EBCB-1A567804A8D5}"/>
              </a:ext>
            </a:extLst>
          </p:cNvPr>
          <p:cNvSpPr txBox="1"/>
          <p:nvPr/>
        </p:nvSpPr>
        <p:spPr>
          <a:xfrm>
            <a:off x="566928" y="2370772"/>
            <a:ext cx="5469150" cy="3139321"/>
          </a:xfrm>
          <a:prstGeom prst="rect">
            <a:avLst/>
          </a:prstGeom>
          <a:noFill/>
        </p:spPr>
        <p:txBody>
          <a:bodyPr wrap="square" rtlCol="0">
            <a:spAutoFit/>
          </a:bodyPr>
          <a:lstStyle/>
          <a:p>
            <a:pPr marL="342900" indent="-342900">
              <a:buFont typeface="Wingdings" panose="05000000000000000000" pitchFamily="2" charset="2"/>
              <a:buChar char="ü"/>
            </a:pPr>
            <a:r>
              <a:rPr lang="en-GB" sz="2200" dirty="0"/>
              <a:t>System 1 uses heuristics, rather than analytical assessment processes.</a:t>
            </a:r>
          </a:p>
          <a:p>
            <a:pPr marL="342900" indent="-342900">
              <a:buFont typeface="Wingdings" panose="05000000000000000000" pitchFamily="2" charset="2"/>
              <a:buChar char="ü"/>
            </a:pPr>
            <a:endParaRPr lang="en-GB" sz="2200" dirty="0"/>
          </a:p>
          <a:p>
            <a:pPr marL="342900" indent="-342900">
              <a:buFont typeface="Wingdings" panose="05000000000000000000" pitchFamily="2" charset="2"/>
              <a:buChar char="ü"/>
            </a:pPr>
            <a:r>
              <a:rPr lang="en-GB" sz="2200" dirty="0"/>
              <a:t>Human decision making is biased and has several limitations. </a:t>
            </a:r>
          </a:p>
          <a:p>
            <a:pPr marL="342900" indent="-342900">
              <a:buFont typeface="Wingdings" panose="05000000000000000000" pitchFamily="2" charset="2"/>
              <a:buChar char="ü"/>
            </a:pPr>
            <a:endParaRPr lang="en-GB" sz="2200" dirty="0"/>
          </a:p>
          <a:p>
            <a:pPr marL="342900" indent="-342900">
              <a:buFont typeface="Wingdings" panose="05000000000000000000" pitchFamily="2" charset="2"/>
              <a:buChar char="ü"/>
            </a:pPr>
            <a:r>
              <a:rPr lang="en-US" sz="2200" dirty="0"/>
              <a:t>Both</a:t>
            </a:r>
            <a:r>
              <a:rPr lang="en-GB" sz="2200" dirty="0"/>
              <a:t> systems of thinking </a:t>
            </a:r>
            <a:r>
              <a:rPr lang="en-GB" sz="2200"/>
              <a:t>have limitations.</a:t>
            </a:r>
            <a:endParaRPr lang="en-GB" sz="2200" dirty="0"/>
          </a:p>
          <a:p>
            <a:pPr marL="342900" indent="-342900">
              <a:buFont typeface="Wingdings" panose="05000000000000000000" pitchFamily="2" charset="2"/>
              <a:buChar char="ü"/>
            </a:pPr>
            <a:endParaRPr lang="en-GB" sz="2200" dirty="0"/>
          </a:p>
          <a:p>
            <a:pPr marL="342900" indent="-342900">
              <a:buFont typeface="Wingdings" panose="05000000000000000000" pitchFamily="2" charset="2"/>
              <a:buChar char="ü"/>
            </a:pPr>
            <a:endParaRPr lang="en-US" sz="2200" dirty="0"/>
          </a:p>
        </p:txBody>
      </p:sp>
      <p:pic>
        <p:nvPicPr>
          <p:cNvPr id="8" name="Picture 7" descr="A picture containing diagram&#10;&#10;Description automatically generated">
            <a:extLst>
              <a:ext uri="{FF2B5EF4-FFF2-40B4-BE49-F238E27FC236}">
                <a16:creationId xmlns:a16="http://schemas.microsoft.com/office/drawing/2014/main" id="{99896AA0-E81A-6B21-1A31-258622383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171" y="2259226"/>
            <a:ext cx="3365436" cy="3250868"/>
          </a:xfrm>
          <a:prstGeom prst="rect">
            <a:avLst/>
          </a:prstGeom>
        </p:spPr>
      </p:pic>
    </p:spTree>
    <p:extLst>
      <p:ext uri="{BB962C8B-B14F-4D97-AF65-F5344CB8AC3E}">
        <p14:creationId xmlns:p14="http://schemas.microsoft.com/office/powerpoint/2010/main" val="1198413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Cognitive biases and heuristics</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B3EE2E56-36F8-8828-EBCB-1A567804A8D5}"/>
              </a:ext>
            </a:extLst>
          </p:cNvPr>
          <p:cNvSpPr txBox="1"/>
          <p:nvPr/>
        </p:nvSpPr>
        <p:spPr>
          <a:xfrm>
            <a:off x="558209" y="2267832"/>
            <a:ext cx="5469150" cy="4245458"/>
          </a:xfrm>
          <a:prstGeom prst="rect">
            <a:avLst/>
          </a:prstGeom>
          <a:noFill/>
        </p:spPr>
        <p:txBody>
          <a:bodyPr wrap="square" rtlCol="0">
            <a:spAutoFit/>
          </a:bodyPr>
          <a:lstStyle/>
          <a:p>
            <a:pPr>
              <a:lnSpc>
                <a:spcPct val="120000"/>
              </a:lnSpc>
            </a:pPr>
            <a:r>
              <a:rPr lang="en-US" sz="2400" dirty="0"/>
              <a:t>A long list of cognitive biases and heuristics</a:t>
            </a:r>
          </a:p>
          <a:p>
            <a:pPr marL="342900" indent="-342900">
              <a:lnSpc>
                <a:spcPct val="150000"/>
              </a:lnSpc>
              <a:buFont typeface="Courier New" panose="02070309020205020404" pitchFamily="49" charset="0"/>
              <a:buChar char="o"/>
            </a:pPr>
            <a:r>
              <a:rPr lang="en-US" sz="2400" dirty="0"/>
              <a:t>Optimism bias</a:t>
            </a:r>
          </a:p>
          <a:p>
            <a:pPr marL="342900" indent="-342900">
              <a:lnSpc>
                <a:spcPct val="150000"/>
              </a:lnSpc>
              <a:buFont typeface="Courier New" panose="02070309020205020404" pitchFamily="49" charset="0"/>
              <a:buChar char="o"/>
            </a:pPr>
            <a:r>
              <a:rPr lang="en-US" sz="2400" dirty="0"/>
              <a:t>Confirmation bias</a:t>
            </a:r>
          </a:p>
          <a:p>
            <a:pPr marL="342900" indent="-342900">
              <a:lnSpc>
                <a:spcPct val="150000"/>
              </a:lnSpc>
              <a:buFont typeface="Courier New" panose="02070309020205020404" pitchFamily="49" charset="0"/>
              <a:buChar char="o"/>
            </a:pPr>
            <a:r>
              <a:rPr lang="en-US" sz="2400" dirty="0"/>
              <a:t>Anchoring</a:t>
            </a:r>
          </a:p>
          <a:p>
            <a:pPr marL="342900" indent="-342900">
              <a:lnSpc>
                <a:spcPct val="150000"/>
              </a:lnSpc>
              <a:buFont typeface="Courier New" panose="02070309020205020404" pitchFamily="49" charset="0"/>
              <a:buChar char="o"/>
            </a:pPr>
            <a:r>
              <a:rPr lang="en-US" sz="2400" dirty="0"/>
              <a:t>Affect heuristic</a:t>
            </a:r>
          </a:p>
          <a:p>
            <a:pPr marL="342900" indent="-342900">
              <a:lnSpc>
                <a:spcPct val="150000"/>
              </a:lnSpc>
              <a:buFont typeface="Courier New" panose="02070309020205020404" pitchFamily="49" charset="0"/>
              <a:buChar char="o"/>
            </a:pPr>
            <a:r>
              <a:rPr lang="en-US" sz="2400" dirty="0"/>
              <a:t>Availability heuristic</a:t>
            </a:r>
          </a:p>
          <a:p>
            <a:pPr marL="342900" indent="-342900">
              <a:lnSpc>
                <a:spcPct val="150000"/>
              </a:lnSpc>
              <a:buFont typeface="Courier New" panose="02070309020205020404" pitchFamily="49" charset="0"/>
              <a:buChar char="o"/>
            </a:pPr>
            <a:r>
              <a:rPr lang="en-US" sz="2400" dirty="0"/>
              <a:t>Hyperbolic time discounting</a:t>
            </a:r>
          </a:p>
        </p:txBody>
      </p:sp>
      <p:sp>
        <p:nvSpPr>
          <p:cNvPr id="12" name="TextBox 11">
            <a:extLst>
              <a:ext uri="{FF2B5EF4-FFF2-40B4-BE49-F238E27FC236}">
                <a16:creationId xmlns:a16="http://schemas.microsoft.com/office/drawing/2014/main" id="{E0D9AACA-1C10-AF4A-EAF1-36356805AD5B}"/>
              </a:ext>
            </a:extLst>
          </p:cNvPr>
          <p:cNvSpPr txBox="1"/>
          <p:nvPr/>
        </p:nvSpPr>
        <p:spPr>
          <a:xfrm>
            <a:off x="5895673" y="2276856"/>
            <a:ext cx="5469150" cy="2251065"/>
          </a:xfrm>
          <a:prstGeom prst="rect">
            <a:avLst/>
          </a:prstGeom>
          <a:noFill/>
        </p:spPr>
        <p:txBody>
          <a:bodyPr wrap="square" rtlCol="0">
            <a:spAutoFit/>
          </a:bodyPr>
          <a:lstStyle/>
          <a:p>
            <a:pPr>
              <a:lnSpc>
                <a:spcPct val="150000"/>
              </a:lnSpc>
            </a:pPr>
            <a:r>
              <a:rPr lang="en-US" sz="2400" dirty="0"/>
              <a:t>Also,</a:t>
            </a:r>
          </a:p>
          <a:p>
            <a:pPr marL="342900" indent="-342900">
              <a:lnSpc>
                <a:spcPct val="150000"/>
              </a:lnSpc>
              <a:buFont typeface="Courier New" panose="02070309020205020404" pitchFamily="49" charset="0"/>
              <a:buChar char="o"/>
            </a:pPr>
            <a:r>
              <a:rPr lang="en-US" sz="2400" dirty="0"/>
              <a:t>Cultural biases</a:t>
            </a:r>
          </a:p>
          <a:p>
            <a:pPr marL="342900" indent="-342900">
              <a:lnSpc>
                <a:spcPct val="150000"/>
              </a:lnSpc>
              <a:buFont typeface="Courier New" panose="02070309020205020404" pitchFamily="49" charset="0"/>
              <a:buChar char="o"/>
            </a:pPr>
            <a:r>
              <a:rPr lang="en-US" sz="2400" dirty="0"/>
              <a:t>Security fatigue</a:t>
            </a:r>
          </a:p>
          <a:p>
            <a:pPr marL="342900" indent="-342900">
              <a:lnSpc>
                <a:spcPct val="150000"/>
              </a:lnSpc>
              <a:buFont typeface="Courier New" panose="02070309020205020404" pitchFamily="49" charset="0"/>
              <a:buChar char="o"/>
            </a:pPr>
            <a:r>
              <a:rPr lang="en-US" sz="2400" dirty="0"/>
              <a:t>Negative attitudes towards security</a:t>
            </a:r>
          </a:p>
        </p:txBody>
      </p:sp>
      <p:pic>
        <p:nvPicPr>
          <p:cNvPr id="5" name="Picture 4" descr="A close-up of a scale&#10;&#10;Description automatically generated">
            <a:extLst>
              <a:ext uri="{FF2B5EF4-FFF2-40B4-BE49-F238E27FC236}">
                <a16:creationId xmlns:a16="http://schemas.microsoft.com/office/drawing/2014/main" id="{0A75D351-1CAB-A83B-CD9F-53A8B07CA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419" y="4947919"/>
            <a:ext cx="3277925" cy="1839511"/>
          </a:xfrm>
          <a:prstGeom prst="rect">
            <a:avLst/>
          </a:prstGeom>
        </p:spPr>
      </p:pic>
    </p:spTree>
    <p:extLst>
      <p:ext uri="{BB962C8B-B14F-4D97-AF65-F5344CB8AC3E}">
        <p14:creationId xmlns:p14="http://schemas.microsoft.com/office/powerpoint/2010/main" val="35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About the speaker</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pic>
        <p:nvPicPr>
          <p:cNvPr id="6" name="Picture 5" descr="A blackboard with writing on it&#10;&#10;Description automatically generated with medium confidence">
            <a:extLst>
              <a:ext uri="{FF2B5EF4-FFF2-40B4-BE49-F238E27FC236}">
                <a16:creationId xmlns:a16="http://schemas.microsoft.com/office/drawing/2014/main" id="{64378A71-AA07-9D45-23F1-6337D00C3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940" y="5737860"/>
            <a:ext cx="2532060" cy="1120140"/>
          </a:xfrm>
          <a:prstGeom prst="rect">
            <a:avLst/>
          </a:prstGeom>
        </p:spPr>
      </p:pic>
      <p:pic>
        <p:nvPicPr>
          <p:cNvPr id="18" name="Graphic 17" descr="Bank outline">
            <a:extLst>
              <a:ext uri="{FF2B5EF4-FFF2-40B4-BE49-F238E27FC236}">
                <a16:creationId xmlns:a16="http://schemas.microsoft.com/office/drawing/2014/main" id="{B5052327-5987-171F-EA82-0BC0E5B436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834" y="2567446"/>
            <a:ext cx="914400" cy="914400"/>
          </a:xfrm>
          <a:prstGeom prst="rect">
            <a:avLst/>
          </a:prstGeom>
        </p:spPr>
      </p:pic>
      <p:pic>
        <p:nvPicPr>
          <p:cNvPr id="20" name="Graphic 19" descr="Factory outline">
            <a:extLst>
              <a:ext uri="{FF2B5EF4-FFF2-40B4-BE49-F238E27FC236}">
                <a16:creationId xmlns:a16="http://schemas.microsoft.com/office/drawing/2014/main" id="{D2BB2B80-1AE5-7F24-AEF3-3E2F519F36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8834" y="4862055"/>
            <a:ext cx="914400" cy="914400"/>
          </a:xfrm>
          <a:prstGeom prst="rect">
            <a:avLst/>
          </a:prstGeom>
        </p:spPr>
      </p:pic>
      <p:sp>
        <p:nvSpPr>
          <p:cNvPr id="21" name="TextBox 20">
            <a:extLst>
              <a:ext uri="{FF2B5EF4-FFF2-40B4-BE49-F238E27FC236}">
                <a16:creationId xmlns:a16="http://schemas.microsoft.com/office/drawing/2014/main" id="{583ED9A7-753F-60DA-14CC-47581192F405}"/>
              </a:ext>
            </a:extLst>
          </p:cNvPr>
          <p:cNvSpPr txBox="1"/>
          <p:nvPr/>
        </p:nvSpPr>
        <p:spPr>
          <a:xfrm>
            <a:off x="2076449" y="2590800"/>
            <a:ext cx="4391025" cy="1200329"/>
          </a:xfrm>
          <a:prstGeom prst="rect">
            <a:avLst/>
          </a:prstGeom>
          <a:noFill/>
        </p:spPr>
        <p:txBody>
          <a:bodyPr wrap="square" rtlCol="0">
            <a:spAutoFit/>
          </a:bodyPr>
          <a:lstStyle/>
          <a:p>
            <a:r>
              <a:rPr lang="en-US" sz="2400" u="sng" dirty="0"/>
              <a:t>Research interests</a:t>
            </a:r>
            <a:r>
              <a:rPr lang="en-US" sz="2400" dirty="0"/>
              <a:t>: </a:t>
            </a:r>
            <a:br>
              <a:rPr lang="en-US" sz="2400" dirty="0"/>
            </a:br>
            <a:r>
              <a:rPr lang="en-US" sz="2400" dirty="0"/>
              <a:t>Privacy paradox, InfoSec awareness, InfoSec management </a:t>
            </a:r>
          </a:p>
        </p:txBody>
      </p:sp>
      <p:sp>
        <p:nvSpPr>
          <p:cNvPr id="31" name="TextBox 30">
            <a:extLst>
              <a:ext uri="{FF2B5EF4-FFF2-40B4-BE49-F238E27FC236}">
                <a16:creationId xmlns:a16="http://schemas.microsoft.com/office/drawing/2014/main" id="{78470A2F-C4EE-2B79-5530-1308482ECDA1}"/>
              </a:ext>
            </a:extLst>
          </p:cNvPr>
          <p:cNvSpPr txBox="1"/>
          <p:nvPr/>
        </p:nvSpPr>
        <p:spPr>
          <a:xfrm>
            <a:off x="2076448" y="5029200"/>
            <a:ext cx="4391025" cy="830997"/>
          </a:xfrm>
          <a:prstGeom prst="rect">
            <a:avLst/>
          </a:prstGeom>
          <a:noFill/>
        </p:spPr>
        <p:txBody>
          <a:bodyPr wrap="square" rtlCol="0">
            <a:spAutoFit/>
          </a:bodyPr>
          <a:lstStyle/>
          <a:p>
            <a:r>
              <a:rPr lang="en-US" sz="2400" dirty="0"/>
              <a:t>CIO at a medium-sized software &amp; IoT company </a:t>
            </a:r>
          </a:p>
        </p:txBody>
      </p:sp>
      <p:sp>
        <p:nvSpPr>
          <p:cNvPr id="23" name="TextBox 22">
            <a:extLst>
              <a:ext uri="{FF2B5EF4-FFF2-40B4-BE49-F238E27FC236}">
                <a16:creationId xmlns:a16="http://schemas.microsoft.com/office/drawing/2014/main" id="{4C93763E-B6C9-F6E7-2290-7178A7A0725C}"/>
              </a:ext>
            </a:extLst>
          </p:cNvPr>
          <p:cNvSpPr txBox="1"/>
          <p:nvPr/>
        </p:nvSpPr>
        <p:spPr>
          <a:xfrm>
            <a:off x="7934325" y="2567446"/>
            <a:ext cx="4181475" cy="2831544"/>
          </a:xfrm>
          <a:prstGeom prst="rect">
            <a:avLst/>
          </a:prstGeom>
          <a:solidFill>
            <a:schemeClr val="accent2">
              <a:lumMod val="20000"/>
              <a:lumOff val="80000"/>
            </a:schemeClr>
          </a:solidFill>
        </p:spPr>
        <p:txBody>
          <a:bodyPr wrap="square" rtlCol="0">
            <a:spAutoFit/>
          </a:bodyPr>
          <a:lstStyle/>
          <a:p>
            <a:r>
              <a:rPr lang="en-US" sz="2000" b="1" dirty="0"/>
              <a:t>Spyros Kokolakis</a:t>
            </a:r>
          </a:p>
          <a:p>
            <a:endParaRPr lang="en-US" sz="2000" b="1" dirty="0"/>
          </a:p>
          <a:p>
            <a:r>
              <a:rPr lang="en-US" sz="2000" dirty="0"/>
              <a:t>Professor, </a:t>
            </a:r>
            <a:br>
              <a:rPr lang="en-US" sz="2000" dirty="0"/>
            </a:br>
            <a:r>
              <a:rPr lang="en-US" sz="2000" dirty="0"/>
              <a:t>Dept. of Information &amp; Communication Systems Engineering, Univ. of the Aegean</a:t>
            </a:r>
          </a:p>
          <a:p>
            <a:endParaRPr lang="en-US" dirty="0"/>
          </a:p>
          <a:p>
            <a:r>
              <a:rPr lang="en-US" sz="2000" u="sng" dirty="0"/>
              <a:t>Web</a:t>
            </a:r>
            <a:r>
              <a:rPr lang="en-US" sz="2000" dirty="0"/>
              <a:t>: http://spyroskokolakis.gr</a:t>
            </a:r>
          </a:p>
          <a:p>
            <a:r>
              <a:rPr lang="en-US" sz="2000" u="sng" dirty="0"/>
              <a:t>Email</a:t>
            </a:r>
            <a:r>
              <a:rPr lang="en-US" sz="2000" dirty="0"/>
              <a:t>: sak@aegean.gr</a:t>
            </a:r>
          </a:p>
        </p:txBody>
      </p:sp>
    </p:spTree>
    <p:extLst>
      <p:ext uri="{BB962C8B-B14F-4D97-AF65-F5344CB8AC3E}">
        <p14:creationId xmlns:p14="http://schemas.microsoft.com/office/powerpoint/2010/main" val="615674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Optimism bias</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B3EE2E56-36F8-8828-EBCB-1A567804A8D5}"/>
              </a:ext>
            </a:extLst>
          </p:cNvPr>
          <p:cNvSpPr txBox="1"/>
          <p:nvPr/>
        </p:nvSpPr>
        <p:spPr>
          <a:xfrm>
            <a:off x="558209" y="2372607"/>
            <a:ext cx="6204541" cy="4339650"/>
          </a:xfrm>
          <a:prstGeom prst="rect">
            <a:avLst/>
          </a:prstGeom>
          <a:noFill/>
        </p:spPr>
        <p:txBody>
          <a:bodyPr wrap="square" rtlCol="0">
            <a:spAutoFit/>
          </a:bodyPr>
          <a:lstStyle/>
          <a:p>
            <a:pPr marL="342900" indent="-342900">
              <a:buFont typeface="Arial" panose="020B0604020202020204" pitchFamily="34" charset="0"/>
              <a:buChar char="•"/>
            </a:pPr>
            <a:r>
              <a:rPr lang="en-US" sz="2400" dirty="0"/>
              <a:t>People systematically tend to believe that others are at higher risk to experience a negative event compared to themselves. </a:t>
            </a:r>
          </a:p>
          <a:p>
            <a:endParaRPr lang="en-US" dirty="0"/>
          </a:p>
          <a:p>
            <a:pPr marL="342900" indent="-342900">
              <a:buFont typeface="Arial" panose="020B0604020202020204" pitchFamily="34" charset="0"/>
              <a:buChar char="•"/>
            </a:pPr>
            <a:r>
              <a:rPr lang="en-US" sz="2400" dirty="0"/>
              <a:t>As a result, people are immune to fear appeals. They understand the risks, but they are still optimistic that “it won’t happen to them”.</a:t>
            </a:r>
          </a:p>
          <a:p>
            <a:endParaRPr lang="en-US" dirty="0"/>
          </a:p>
          <a:p>
            <a:pPr marL="342900" indent="-342900">
              <a:buFont typeface="Wingdings" panose="05000000000000000000" pitchFamily="2" charset="2"/>
              <a:buChar char="Ø"/>
            </a:pPr>
            <a:r>
              <a:rPr lang="en-US" sz="2400" dirty="0"/>
              <a:t>Deliver the message that no one is immune to security and privacy threats and personalize risks.</a:t>
            </a:r>
          </a:p>
        </p:txBody>
      </p:sp>
      <p:sp>
        <p:nvSpPr>
          <p:cNvPr id="10" name="TextBox 9">
            <a:extLst>
              <a:ext uri="{FF2B5EF4-FFF2-40B4-BE49-F238E27FC236}">
                <a16:creationId xmlns:a16="http://schemas.microsoft.com/office/drawing/2014/main" id="{DCFE9FD3-14B4-6FAA-9E0F-68C5DC1F6914}"/>
              </a:ext>
            </a:extLst>
          </p:cNvPr>
          <p:cNvSpPr txBox="1"/>
          <p:nvPr/>
        </p:nvSpPr>
        <p:spPr>
          <a:xfrm>
            <a:off x="6962776" y="2453244"/>
            <a:ext cx="5052264" cy="1785104"/>
          </a:xfrm>
          <a:prstGeom prst="rect">
            <a:avLst/>
          </a:prstGeom>
          <a:solidFill>
            <a:schemeClr val="accent2">
              <a:lumMod val="20000"/>
              <a:lumOff val="80000"/>
            </a:schemeClr>
          </a:solidFill>
        </p:spPr>
        <p:txBody>
          <a:bodyPr wrap="square" rtlCol="0">
            <a:spAutoFit/>
          </a:bodyPr>
          <a:lstStyle/>
          <a:p>
            <a:r>
              <a:rPr lang="en-US" sz="2200" dirty="0"/>
              <a:t>Optimism bias has a neurological basis. It relates to an enhanced activation in specific parts of the brain when imagining positive future events relative to negative ones. </a:t>
            </a:r>
          </a:p>
        </p:txBody>
      </p:sp>
      <p:sp>
        <p:nvSpPr>
          <p:cNvPr id="11" name="TextBox 10">
            <a:extLst>
              <a:ext uri="{FF2B5EF4-FFF2-40B4-BE49-F238E27FC236}">
                <a16:creationId xmlns:a16="http://schemas.microsoft.com/office/drawing/2014/main" id="{8C77C21E-7943-525D-0E85-B794F6901012}"/>
              </a:ext>
            </a:extLst>
          </p:cNvPr>
          <p:cNvSpPr txBox="1"/>
          <p:nvPr/>
        </p:nvSpPr>
        <p:spPr>
          <a:xfrm>
            <a:off x="6962775" y="4572200"/>
            <a:ext cx="5052263" cy="1107996"/>
          </a:xfrm>
          <a:prstGeom prst="rect">
            <a:avLst/>
          </a:prstGeom>
          <a:solidFill>
            <a:schemeClr val="accent5">
              <a:lumMod val="20000"/>
              <a:lumOff val="80000"/>
            </a:schemeClr>
          </a:solidFill>
        </p:spPr>
        <p:txBody>
          <a:bodyPr wrap="square" rtlCol="0">
            <a:spAutoFit/>
          </a:bodyPr>
          <a:lstStyle/>
          <a:p>
            <a:pPr hangingPunct="0"/>
            <a:r>
              <a:rPr lang="en-GB" sz="2200" dirty="0"/>
              <a:t>Optimism bias relates to the privacy paradox, to security policy non-compliance, etc.</a:t>
            </a:r>
          </a:p>
        </p:txBody>
      </p:sp>
    </p:spTree>
    <p:extLst>
      <p:ext uri="{BB962C8B-B14F-4D97-AF65-F5344CB8AC3E}">
        <p14:creationId xmlns:p14="http://schemas.microsoft.com/office/powerpoint/2010/main" val="425101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Confirmation bias</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B3EE2E56-36F8-8828-EBCB-1A567804A8D5}"/>
              </a:ext>
            </a:extLst>
          </p:cNvPr>
          <p:cNvSpPr txBox="1"/>
          <p:nvPr/>
        </p:nvSpPr>
        <p:spPr>
          <a:xfrm>
            <a:off x="558210" y="2372607"/>
            <a:ext cx="5833066" cy="3970318"/>
          </a:xfrm>
          <a:prstGeom prst="rect">
            <a:avLst/>
          </a:prstGeom>
          <a:noFill/>
        </p:spPr>
        <p:txBody>
          <a:bodyPr wrap="square" rtlCol="0">
            <a:spAutoFit/>
          </a:bodyPr>
          <a:lstStyle/>
          <a:p>
            <a:pPr marL="342900" indent="-342900">
              <a:buFont typeface="Arial" panose="020B0604020202020204" pitchFamily="34" charset="0"/>
              <a:buChar char="•"/>
            </a:pPr>
            <a:r>
              <a:rPr lang="en-US" sz="2400" dirty="0"/>
              <a:t>People typically tend to look for information that confirms their own beliefs and may simply ignore information that challenges them. </a:t>
            </a:r>
          </a:p>
          <a:p>
            <a:endParaRPr lang="en-US" dirty="0"/>
          </a:p>
          <a:p>
            <a:pPr marL="342900" indent="-342900">
              <a:buFont typeface="Arial" panose="020B0604020202020204" pitchFamily="34" charset="0"/>
              <a:buChar char="•"/>
            </a:pPr>
            <a:r>
              <a:rPr lang="en-US" sz="2400" dirty="0"/>
              <a:t>As a result, presenting facts and figures (e.g., security reports) is often ineffective. They rarely affect people’s preconceptions.</a:t>
            </a:r>
          </a:p>
          <a:p>
            <a:endParaRPr lang="en-US" dirty="0"/>
          </a:p>
          <a:p>
            <a:pPr marL="342900" indent="-342900">
              <a:buFont typeface="Wingdings" panose="05000000000000000000" pitchFamily="2" charset="2"/>
              <a:buChar char="Ø"/>
            </a:pPr>
            <a:r>
              <a:rPr lang="en-US" sz="2400" dirty="0"/>
              <a:t>Prompt users to challenge their own beliefs, to consider alternative options.</a:t>
            </a:r>
          </a:p>
        </p:txBody>
      </p:sp>
      <p:sp>
        <p:nvSpPr>
          <p:cNvPr id="10" name="TextBox 9">
            <a:extLst>
              <a:ext uri="{FF2B5EF4-FFF2-40B4-BE49-F238E27FC236}">
                <a16:creationId xmlns:a16="http://schemas.microsoft.com/office/drawing/2014/main" id="{DCFE9FD3-14B4-6FAA-9E0F-68C5DC1F6914}"/>
              </a:ext>
            </a:extLst>
          </p:cNvPr>
          <p:cNvSpPr txBox="1"/>
          <p:nvPr/>
        </p:nvSpPr>
        <p:spPr>
          <a:xfrm>
            <a:off x="6838950" y="2450829"/>
            <a:ext cx="5176089" cy="1107996"/>
          </a:xfrm>
          <a:prstGeom prst="rect">
            <a:avLst/>
          </a:prstGeom>
          <a:solidFill>
            <a:schemeClr val="accent2">
              <a:lumMod val="20000"/>
              <a:lumOff val="80000"/>
            </a:schemeClr>
          </a:solidFill>
        </p:spPr>
        <p:txBody>
          <a:bodyPr wrap="square" rtlCol="0">
            <a:spAutoFit/>
          </a:bodyPr>
          <a:lstStyle/>
          <a:p>
            <a:r>
              <a:rPr lang="en-US" sz="2200" dirty="0"/>
              <a:t>Confirmation bias has been proven to be very strong, one of the major biases affecting people’s attitudes and decisions. </a:t>
            </a:r>
          </a:p>
        </p:txBody>
      </p:sp>
      <p:sp>
        <p:nvSpPr>
          <p:cNvPr id="11" name="TextBox 10">
            <a:extLst>
              <a:ext uri="{FF2B5EF4-FFF2-40B4-BE49-F238E27FC236}">
                <a16:creationId xmlns:a16="http://schemas.microsoft.com/office/drawing/2014/main" id="{8C77C21E-7943-525D-0E85-B794F6901012}"/>
              </a:ext>
            </a:extLst>
          </p:cNvPr>
          <p:cNvSpPr txBox="1"/>
          <p:nvPr/>
        </p:nvSpPr>
        <p:spPr>
          <a:xfrm>
            <a:off x="6838950" y="3953075"/>
            <a:ext cx="5176089" cy="2462213"/>
          </a:xfrm>
          <a:prstGeom prst="rect">
            <a:avLst/>
          </a:prstGeom>
          <a:solidFill>
            <a:schemeClr val="accent5">
              <a:lumMod val="20000"/>
              <a:lumOff val="80000"/>
            </a:schemeClr>
          </a:solidFill>
        </p:spPr>
        <p:txBody>
          <a:bodyPr wrap="square" rtlCol="0">
            <a:spAutoFit/>
          </a:bodyPr>
          <a:lstStyle/>
          <a:p>
            <a:pPr hangingPunct="0"/>
            <a:r>
              <a:rPr lang="en-US" sz="2200" dirty="0"/>
              <a:t>E.g., several users may believe that security threats mostly originate from outside the organization. Presenting facts which show that insiders’ threat is equally important might not suffice to change this belief, as users may ignore evidence that challenge their initial hypothesis.</a:t>
            </a:r>
            <a:r>
              <a:rPr lang="en-GB" sz="2200" dirty="0"/>
              <a:t> </a:t>
            </a:r>
          </a:p>
        </p:txBody>
      </p:sp>
    </p:spTree>
    <p:extLst>
      <p:ext uri="{BB962C8B-B14F-4D97-AF65-F5344CB8AC3E}">
        <p14:creationId xmlns:p14="http://schemas.microsoft.com/office/powerpoint/2010/main" val="46844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Anchoring</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B3EE2E56-36F8-8828-EBCB-1A567804A8D5}"/>
              </a:ext>
            </a:extLst>
          </p:cNvPr>
          <p:cNvSpPr txBox="1"/>
          <p:nvPr/>
        </p:nvSpPr>
        <p:spPr>
          <a:xfrm>
            <a:off x="558210" y="2372607"/>
            <a:ext cx="5909266" cy="4339650"/>
          </a:xfrm>
          <a:prstGeom prst="rect">
            <a:avLst/>
          </a:prstGeom>
          <a:noFill/>
        </p:spPr>
        <p:txBody>
          <a:bodyPr wrap="square" rtlCol="0">
            <a:spAutoFit/>
          </a:bodyPr>
          <a:lstStyle/>
          <a:p>
            <a:pPr marL="342900" indent="-342900">
              <a:buFont typeface="Arial" panose="020B0604020202020204" pitchFamily="34" charset="0"/>
              <a:buChar char="•"/>
            </a:pPr>
            <a:r>
              <a:rPr lang="en-US" sz="2400" dirty="0"/>
              <a:t>Anchoring refers to a cognitive bias in which a person’s numerical estimate is biased towards a probably irrelevant value that this person has recently heard or read. </a:t>
            </a:r>
          </a:p>
          <a:p>
            <a:endParaRPr lang="en-US" dirty="0"/>
          </a:p>
          <a:p>
            <a:pPr marL="342900" indent="-342900">
              <a:buFont typeface="Arial" panose="020B0604020202020204" pitchFamily="34" charset="0"/>
              <a:buChar char="•"/>
            </a:pPr>
            <a:r>
              <a:rPr lang="en-US" sz="2400" dirty="0"/>
              <a:t>Minimum password length requirements become anchors; thus, most users choose password length at or close to the minimum.</a:t>
            </a:r>
          </a:p>
          <a:p>
            <a:endParaRPr lang="en-US" dirty="0"/>
          </a:p>
          <a:p>
            <a:pPr marL="342900" indent="-342900">
              <a:buFont typeface="Wingdings" panose="05000000000000000000" pitchFamily="2" charset="2"/>
              <a:buChar char="Ø"/>
            </a:pPr>
            <a:r>
              <a:rPr lang="en-US" sz="2400" dirty="0"/>
              <a:t>Adopt marketing techniques to use anchoring to the benefit of security.</a:t>
            </a:r>
          </a:p>
        </p:txBody>
      </p:sp>
      <p:sp>
        <p:nvSpPr>
          <p:cNvPr id="10" name="TextBox 9">
            <a:extLst>
              <a:ext uri="{FF2B5EF4-FFF2-40B4-BE49-F238E27FC236}">
                <a16:creationId xmlns:a16="http://schemas.microsoft.com/office/drawing/2014/main" id="{DCFE9FD3-14B4-6FAA-9E0F-68C5DC1F6914}"/>
              </a:ext>
            </a:extLst>
          </p:cNvPr>
          <p:cNvSpPr txBox="1"/>
          <p:nvPr/>
        </p:nvSpPr>
        <p:spPr>
          <a:xfrm>
            <a:off x="6867526" y="2453244"/>
            <a:ext cx="5147514" cy="430887"/>
          </a:xfrm>
          <a:prstGeom prst="rect">
            <a:avLst/>
          </a:prstGeom>
          <a:solidFill>
            <a:schemeClr val="accent2">
              <a:lumMod val="20000"/>
              <a:lumOff val="80000"/>
            </a:schemeClr>
          </a:solidFill>
        </p:spPr>
        <p:txBody>
          <a:bodyPr wrap="square" rtlCol="0">
            <a:spAutoFit/>
          </a:bodyPr>
          <a:lstStyle/>
          <a:p>
            <a:r>
              <a:rPr lang="en-US" sz="2200" dirty="0"/>
              <a:t>Marketing techniques often use anchoring.  </a:t>
            </a:r>
          </a:p>
        </p:txBody>
      </p:sp>
      <p:sp>
        <p:nvSpPr>
          <p:cNvPr id="11" name="TextBox 10">
            <a:extLst>
              <a:ext uri="{FF2B5EF4-FFF2-40B4-BE49-F238E27FC236}">
                <a16:creationId xmlns:a16="http://schemas.microsoft.com/office/drawing/2014/main" id="{8C77C21E-7943-525D-0E85-B794F6901012}"/>
              </a:ext>
            </a:extLst>
          </p:cNvPr>
          <p:cNvSpPr txBox="1"/>
          <p:nvPr/>
        </p:nvSpPr>
        <p:spPr>
          <a:xfrm>
            <a:off x="6867526" y="3953075"/>
            <a:ext cx="5147513" cy="2123658"/>
          </a:xfrm>
          <a:prstGeom prst="rect">
            <a:avLst/>
          </a:prstGeom>
          <a:solidFill>
            <a:schemeClr val="accent5">
              <a:lumMod val="20000"/>
              <a:lumOff val="80000"/>
            </a:schemeClr>
          </a:solidFill>
        </p:spPr>
        <p:txBody>
          <a:bodyPr wrap="square" rtlCol="0">
            <a:spAutoFit/>
          </a:bodyPr>
          <a:lstStyle/>
          <a:p>
            <a:pPr hangingPunct="0"/>
            <a:r>
              <a:rPr lang="en-US" sz="2200" dirty="0"/>
              <a:t>“</a:t>
            </a:r>
            <a:r>
              <a:rPr lang="en-US" sz="2200" i="1" dirty="0"/>
              <a:t>We wouldn’t ask for a 30-characters-long password, but we strongly recommend choosing passwords well above the minimum length requirement</a:t>
            </a:r>
            <a:r>
              <a:rPr lang="en-US" sz="2200" dirty="0"/>
              <a:t>”</a:t>
            </a:r>
          </a:p>
          <a:p>
            <a:pPr hangingPunct="0"/>
            <a:endParaRPr lang="en-US" sz="2200" dirty="0"/>
          </a:p>
          <a:p>
            <a:pPr hangingPunct="0"/>
            <a:r>
              <a:rPr lang="en-US" sz="2200" dirty="0"/>
              <a:t>We establish 30 as an anchor!</a:t>
            </a:r>
            <a:endParaRPr lang="en-GB" sz="2200" dirty="0"/>
          </a:p>
        </p:txBody>
      </p:sp>
    </p:spTree>
    <p:extLst>
      <p:ext uri="{BB962C8B-B14F-4D97-AF65-F5344CB8AC3E}">
        <p14:creationId xmlns:p14="http://schemas.microsoft.com/office/powerpoint/2010/main" val="23122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Affect heuristic</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B3EE2E56-36F8-8828-EBCB-1A567804A8D5}"/>
              </a:ext>
            </a:extLst>
          </p:cNvPr>
          <p:cNvSpPr txBox="1"/>
          <p:nvPr/>
        </p:nvSpPr>
        <p:spPr>
          <a:xfrm>
            <a:off x="558210" y="2372607"/>
            <a:ext cx="5909265" cy="4339650"/>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affect heuristic refers to a cognitive shortcut, in which current emotion influences judgements and decisions. </a:t>
            </a:r>
          </a:p>
          <a:p>
            <a:endParaRPr lang="en-US" dirty="0"/>
          </a:p>
          <a:p>
            <a:pPr marL="342900" indent="-342900">
              <a:buFont typeface="Arial" panose="020B0604020202020204" pitchFamily="34" charset="0"/>
              <a:buChar char="•"/>
            </a:pPr>
            <a:r>
              <a:rPr lang="en-US" sz="2400" dirty="0"/>
              <a:t>Security-related decisions are hard to predict, they may depend on the moment's emotion. </a:t>
            </a:r>
          </a:p>
          <a:p>
            <a:endParaRPr lang="en-US" dirty="0"/>
          </a:p>
          <a:p>
            <a:pPr marL="342900" indent="-342900">
              <a:buFont typeface="Wingdings" panose="05000000000000000000" pitchFamily="2" charset="2"/>
              <a:buChar char="Ø"/>
            </a:pPr>
            <a:r>
              <a:rPr lang="en-US" sz="2400" dirty="0"/>
              <a:t>Make secure processes a “habit”. Also, promote a positive “feeling” about security, accompany security messages with pleasant images or jokes. </a:t>
            </a:r>
          </a:p>
        </p:txBody>
      </p:sp>
      <p:pic>
        <p:nvPicPr>
          <p:cNvPr id="12" name="Εικόνα 8" descr="Dog Password">
            <a:extLst>
              <a:ext uri="{FF2B5EF4-FFF2-40B4-BE49-F238E27FC236}">
                <a16:creationId xmlns:a16="http://schemas.microsoft.com/office/drawing/2014/main" id="{06898CAF-BA6E-A136-41F7-40179DD9673C}"/>
              </a:ext>
            </a:extLst>
          </p:cNvPr>
          <p:cNvPicPr>
            <a:picLocks noChangeAspect="1"/>
          </p:cNvPicPr>
          <p:nvPr/>
        </p:nvPicPr>
        <p:blipFill>
          <a:blip r:embed="rId4"/>
          <a:srcRect/>
          <a:stretch>
            <a:fillRect/>
          </a:stretch>
        </p:blipFill>
        <p:spPr bwMode="auto">
          <a:xfrm>
            <a:off x="8198486" y="2372606"/>
            <a:ext cx="2875914" cy="4441677"/>
          </a:xfrm>
          <a:prstGeom prst="rect">
            <a:avLst/>
          </a:prstGeom>
          <a:noFill/>
          <a:ln w="9525">
            <a:noFill/>
            <a:miter lim="800000"/>
            <a:headEnd/>
            <a:tailEnd/>
          </a:ln>
        </p:spPr>
      </p:pic>
    </p:spTree>
    <p:extLst>
      <p:ext uri="{BB962C8B-B14F-4D97-AF65-F5344CB8AC3E}">
        <p14:creationId xmlns:p14="http://schemas.microsoft.com/office/powerpoint/2010/main" val="405577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Hyperbolic time discounting</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B3EE2E56-36F8-8828-EBCB-1A567804A8D5}"/>
              </a:ext>
            </a:extLst>
          </p:cNvPr>
          <p:cNvSpPr txBox="1"/>
          <p:nvPr/>
        </p:nvSpPr>
        <p:spPr>
          <a:xfrm>
            <a:off x="558210" y="2372607"/>
            <a:ext cx="5909265" cy="3970318"/>
          </a:xfrm>
          <a:prstGeom prst="rect">
            <a:avLst/>
          </a:prstGeom>
          <a:noFill/>
        </p:spPr>
        <p:txBody>
          <a:bodyPr wrap="square" rtlCol="0">
            <a:spAutoFit/>
          </a:bodyPr>
          <a:lstStyle/>
          <a:p>
            <a:pPr marL="342900" indent="-342900">
              <a:buFont typeface="Arial" panose="020B0604020202020204" pitchFamily="34" charset="0"/>
              <a:buChar char="•"/>
            </a:pPr>
            <a:r>
              <a:rPr lang="en-US" sz="2400" dirty="0"/>
              <a:t>Hyperbolic time discounting refers to the common tendency to attribute greater importance to present gains or losses than to future ones. </a:t>
            </a:r>
          </a:p>
          <a:p>
            <a:endParaRPr lang="en-US" dirty="0"/>
          </a:p>
          <a:p>
            <a:pPr marL="342900" indent="-342900">
              <a:buFont typeface="Arial" panose="020B0604020202020204" pitchFamily="34" charset="0"/>
              <a:buChar char="•"/>
            </a:pPr>
            <a:r>
              <a:rPr lang="en-US" sz="2400" dirty="0"/>
              <a:t>The consequences of information disclosure or loose security practices might come sometime in the future. </a:t>
            </a:r>
          </a:p>
          <a:p>
            <a:endParaRPr lang="en-US" dirty="0"/>
          </a:p>
          <a:p>
            <a:pPr marL="342900" indent="-342900">
              <a:buFont typeface="Wingdings" panose="05000000000000000000" pitchFamily="2" charset="2"/>
              <a:buChar char="Ø"/>
            </a:pPr>
            <a:r>
              <a:rPr lang="en-US" sz="2400" dirty="0"/>
              <a:t>Emphasize on the immediacy of consequences.  </a:t>
            </a:r>
          </a:p>
        </p:txBody>
      </p:sp>
      <p:sp>
        <p:nvSpPr>
          <p:cNvPr id="10" name="TextBox 9">
            <a:extLst>
              <a:ext uri="{FF2B5EF4-FFF2-40B4-BE49-F238E27FC236}">
                <a16:creationId xmlns:a16="http://schemas.microsoft.com/office/drawing/2014/main" id="{CC1F1E29-62D1-6B6D-EBE2-90CD4830BC4A}"/>
              </a:ext>
            </a:extLst>
          </p:cNvPr>
          <p:cNvSpPr txBox="1"/>
          <p:nvPr/>
        </p:nvSpPr>
        <p:spPr>
          <a:xfrm>
            <a:off x="6838950" y="2450829"/>
            <a:ext cx="5176089" cy="1446550"/>
          </a:xfrm>
          <a:prstGeom prst="rect">
            <a:avLst/>
          </a:prstGeom>
          <a:solidFill>
            <a:schemeClr val="accent2">
              <a:lumMod val="20000"/>
              <a:lumOff val="80000"/>
            </a:schemeClr>
          </a:solidFill>
        </p:spPr>
        <p:txBody>
          <a:bodyPr wrap="square" rtlCol="0">
            <a:spAutoFit/>
          </a:bodyPr>
          <a:lstStyle/>
          <a:p>
            <a:r>
              <a:rPr lang="en-US" sz="2200" dirty="0"/>
              <a:t>Relates to the privacy paradox and security policy non-compliance. It may explain why people often fail to take self-protective measures. </a:t>
            </a:r>
          </a:p>
        </p:txBody>
      </p:sp>
      <p:sp>
        <p:nvSpPr>
          <p:cNvPr id="11" name="TextBox 10">
            <a:extLst>
              <a:ext uri="{FF2B5EF4-FFF2-40B4-BE49-F238E27FC236}">
                <a16:creationId xmlns:a16="http://schemas.microsoft.com/office/drawing/2014/main" id="{486347A3-6760-08CD-4213-EDF5A7ABAF5B}"/>
              </a:ext>
            </a:extLst>
          </p:cNvPr>
          <p:cNvSpPr txBox="1"/>
          <p:nvPr/>
        </p:nvSpPr>
        <p:spPr>
          <a:xfrm>
            <a:off x="6905626" y="4469635"/>
            <a:ext cx="5109414" cy="1107996"/>
          </a:xfrm>
          <a:prstGeom prst="rect">
            <a:avLst/>
          </a:prstGeom>
          <a:solidFill>
            <a:schemeClr val="accent5">
              <a:lumMod val="20000"/>
              <a:lumOff val="80000"/>
            </a:schemeClr>
          </a:solidFill>
        </p:spPr>
        <p:txBody>
          <a:bodyPr wrap="square" rtlCol="0">
            <a:spAutoFit/>
          </a:bodyPr>
          <a:lstStyle/>
          <a:p>
            <a:pPr hangingPunct="0"/>
            <a:r>
              <a:rPr lang="en-US" sz="2200" dirty="0"/>
              <a:t>E.g., the immediate gratification of sharing information may outweigh future security or privacy risks.</a:t>
            </a:r>
            <a:endParaRPr lang="en-GB" sz="2200" dirty="0"/>
          </a:p>
        </p:txBody>
      </p:sp>
    </p:spTree>
    <p:extLst>
      <p:ext uri="{BB962C8B-B14F-4D97-AF65-F5344CB8AC3E}">
        <p14:creationId xmlns:p14="http://schemas.microsoft.com/office/powerpoint/2010/main" val="3769246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fontScale="90000"/>
          </a:bodyPr>
          <a:lstStyle/>
          <a:p>
            <a:r>
              <a:rPr lang="en-US" sz="4000" dirty="0"/>
              <a:t>Cultural Theory of Risk and the White Male Effect</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pic>
        <p:nvPicPr>
          <p:cNvPr id="5" name="Picture 4" descr="Diagram, table&#10;&#10;Description automatically generated">
            <a:extLst>
              <a:ext uri="{FF2B5EF4-FFF2-40B4-BE49-F238E27FC236}">
                <a16:creationId xmlns:a16="http://schemas.microsoft.com/office/drawing/2014/main" id="{37C796FD-2FAA-4499-3320-C845834C1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 y="2151431"/>
            <a:ext cx="5173472" cy="4540847"/>
          </a:xfrm>
          <a:prstGeom prst="rect">
            <a:avLst/>
          </a:prstGeom>
        </p:spPr>
      </p:pic>
      <p:sp>
        <p:nvSpPr>
          <p:cNvPr id="13" name="TextBox 12">
            <a:extLst>
              <a:ext uri="{FF2B5EF4-FFF2-40B4-BE49-F238E27FC236}">
                <a16:creationId xmlns:a16="http://schemas.microsoft.com/office/drawing/2014/main" id="{A94D242B-A73E-EB96-E7AF-1BB4072DADB5}"/>
              </a:ext>
            </a:extLst>
          </p:cNvPr>
          <p:cNvSpPr txBox="1"/>
          <p:nvPr/>
        </p:nvSpPr>
        <p:spPr>
          <a:xfrm>
            <a:off x="6505575" y="2288904"/>
            <a:ext cx="5176089" cy="1323439"/>
          </a:xfrm>
          <a:prstGeom prst="rect">
            <a:avLst/>
          </a:prstGeom>
          <a:solidFill>
            <a:schemeClr val="accent2">
              <a:lumMod val="20000"/>
              <a:lumOff val="80000"/>
            </a:schemeClr>
          </a:solidFill>
        </p:spPr>
        <p:txBody>
          <a:bodyPr wrap="square" rtlCol="0">
            <a:spAutoFit/>
          </a:bodyPr>
          <a:lstStyle/>
          <a:p>
            <a:r>
              <a:rPr lang="en-US" sz="2000" dirty="0"/>
              <a:t>Douglas, M. and </a:t>
            </a:r>
            <a:r>
              <a:rPr lang="en-US" sz="2000" dirty="0" err="1"/>
              <a:t>Wildavsky</a:t>
            </a:r>
            <a:r>
              <a:rPr lang="en-US" sz="2000" dirty="0"/>
              <a:t>, A. (1982). </a:t>
            </a:r>
            <a:br>
              <a:rPr lang="en-US" sz="2000" dirty="0"/>
            </a:br>
            <a:r>
              <a:rPr lang="en-US" sz="2000" dirty="0"/>
              <a:t>Risk and Culture: An essay on the selection of technological and environmental dangers. California University Press, Berkeley</a:t>
            </a:r>
          </a:p>
        </p:txBody>
      </p:sp>
      <p:sp>
        <p:nvSpPr>
          <p:cNvPr id="15" name="TextBox 14">
            <a:extLst>
              <a:ext uri="{FF2B5EF4-FFF2-40B4-BE49-F238E27FC236}">
                <a16:creationId xmlns:a16="http://schemas.microsoft.com/office/drawing/2014/main" id="{2A7034A6-2356-B800-26CE-2AA5B7D6C38C}"/>
              </a:ext>
            </a:extLst>
          </p:cNvPr>
          <p:cNvSpPr txBox="1"/>
          <p:nvPr/>
        </p:nvSpPr>
        <p:spPr>
          <a:xfrm>
            <a:off x="6534151" y="4010225"/>
            <a:ext cx="5147513" cy="2462213"/>
          </a:xfrm>
          <a:prstGeom prst="rect">
            <a:avLst/>
          </a:prstGeom>
          <a:solidFill>
            <a:schemeClr val="accent5">
              <a:lumMod val="20000"/>
              <a:lumOff val="80000"/>
            </a:schemeClr>
          </a:solidFill>
        </p:spPr>
        <p:txBody>
          <a:bodyPr wrap="square" rtlCol="0">
            <a:spAutoFit/>
          </a:bodyPr>
          <a:lstStyle/>
          <a:p>
            <a:pPr hangingPunct="0"/>
            <a:r>
              <a:rPr lang="en-US" sz="2200" u="sng" dirty="0" err="1"/>
              <a:t>Hierarchists</a:t>
            </a:r>
            <a:r>
              <a:rPr lang="en-US" sz="2200" dirty="0"/>
              <a:t>: Value risks that affect social order (e.g. cybercrime)</a:t>
            </a:r>
          </a:p>
          <a:p>
            <a:pPr hangingPunct="0"/>
            <a:r>
              <a:rPr lang="en-US" sz="2200" u="sng" dirty="0"/>
              <a:t>Egalitarians</a:t>
            </a:r>
            <a:r>
              <a:rPr lang="en-US" sz="2200" dirty="0"/>
              <a:t>: Value risks that affect children, weak individuals, or future generations</a:t>
            </a:r>
          </a:p>
          <a:p>
            <a:pPr hangingPunct="0"/>
            <a:r>
              <a:rPr lang="en-US" sz="2200" u="sng" dirty="0"/>
              <a:t>Individualists</a:t>
            </a:r>
            <a:r>
              <a:rPr lang="en-US" sz="2200" dirty="0"/>
              <a:t>: Tend to underestimate risks, but value risks that may limit their freedom </a:t>
            </a:r>
          </a:p>
          <a:p>
            <a:pPr hangingPunct="0"/>
            <a:r>
              <a:rPr lang="en-US" sz="2200" u="sng" dirty="0"/>
              <a:t>Fatalists</a:t>
            </a:r>
            <a:r>
              <a:rPr lang="en-US" sz="2200" dirty="0"/>
              <a:t>: Prefer to remain unaware of risks</a:t>
            </a:r>
            <a:endParaRPr lang="en-GB" sz="2200" dirty="0"/>
          </a:p>
        </p:txBody>
      </p:sp>
    </p:spTree>
    <p:extLst>
      <p:ext uri="{BB962C8B-B14F-4D97-AF65-F5344CB8AC3E}">
        <p14:creationId xmlns:p14="http://schemas.microsoft.com/office/powerpoint/2010/main" val="4197279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The blind men and the elephant</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21" name="TextBox 20">
            <a:extLst>
              <a:ext uri="{FF2B5EF4-FFF2-40B4-BE49-F238E27FC236}">
                <a16:creationId xmlns:a16="http://schemas.microsoft.com/office/drawing/2014/main" id="{583ED9A7-753F-60DA-14CC-47581192F405}"/>
              </a:ext>
            </a:extLst>
          </p:cNvPr>
          <p:cNvSpPr txBox="1"/>
          <p:nvPr/>
        </p:nvSpPr>
        <p:spPr>
          <a:xfrm>
            <a:off x="1558289" y="2510135"/>
            <a:ext cx="4391025" cy="461665"/>
          </a:xfrm>
          <a:prstGeom prst="rect">
            <a:avLst/>
          </a:prstGeom>
          <a:noFill/>
        </p:spPr>
        <p:txBody>
          <a:bodyPr wrap="square" rtlCol="0">
            <a:spAutoFit/>
          </a:bodyPr>
          <a:lstStyle/>
          <a:p>
            <a:r>
              <a:rPr lang="en-US" sz="2400" dirty="0"/>
              <a:t>Psychology and cognitive science</a:t>
            </a:r>
          </a:p>
        </p:txBody>
      </p:sp>
      <p:pic>
        <p:nvPicPr>
          <p:cNvPr id="5" name="Graphic 4" descr="Mental Health outline">
            <a:extLst>
              <a:ext uri="{FF2B5EF4-FFF2-40B4-BE49-F238E27FC236}">
                <a16:creationId xmlns:a16="http://schemas.microsoft.com/office/drawing/2014/main" id="{46CAD261-92E5-36FD-4028-42D9D532B1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8209" y="2457647"/>
            <a:ext cx="614065" cy="614065"/>
          </a:xfrm>
          <a:prstGeom prst="rect">
            <a:avLst/>
          </a:prstGeom>
        </p:spPr>
      </p:pic>
      <p:pic>
        <p:nvPicPr>
          <p:cNvPr id="8" name="Graphic 7" descr="Connections outline">
            <a:extLst>
              <a:ext uri="{FF2B5EF4-FFF2-40B4-BE49-F238E27FC236}">
                <a16:creationId xmlns:a16="http://schemas.microsoft.com/office/drawing/2014/main" id="{CAE09AF3-BC38-A367-5B69-317337C8A1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209" y="3498504"/>
            <a:ext cx="614064" cy="614064"/>
          </a:xfrm>
          <a:prstGeom prst="rect">
            <a:avLst/>
          </a:prstGeom>
        </p:spPr>
      </p:pic>
      <p:pic>
        <p:nvPicPr>
          <p:cNvPr id="10" name="Graphic 9" descr="Management outline">
            <a:extLst>
              <a:ext uri="{FF2B5EF4-FFF2-40B4-BE49-F238E27FC236}">
                <a16:creationId xmlns:a16="http://schemas.microsoft.com/office/drawing/2014/main" id="{98A1FE0E-8720-FA6C-236D-6BEF935948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4716" y="4498032"/>
            <a:ext cx="704088" cy="704088"/>
          </a:xfrm>
          <a:prstGeom prst="rect">
            <a:avLst/>
          </a:prstGeom>
        </p:spPr>
      </p:pic>
      <p:pic>
        <p:nvPicPr>
          <p:cNvPr id="12" name="Graphic 11" descr="Programmer female outline">
            <a:extLst>
              <a:ext uri="{FF2B5EF4-FFF2-40B4-BE49-F238E27FC236}">
                <a16:creationId xmlns:a16="http://schemas.microsoft.com/office/drawing/2014/main" id="{6000C08D-DF3B-31A2-12DF-B739624470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3298" y="5503872"/>
            <a:ext cx="704088" cy="704088"/>
          </a:xfrm>
          <a:prstGeom prst="rect">
            <a:avLst/>
          </a:prstGeom>
        </p:spPr>
      </p:pic>
      <p:sp>
        <p:nvSpPr>
          <p:cNvPr id="22" name="TextBox 21">
            <a:extLst>
              <a:ext uri="{FF2B5EF4-FFF2-40B4-BE49-F238E27FC236}">
                <a16:creationId xmlns:a16="http://schemas.microsoft.com/office/drawing/2014/main" id="{4AA27018-1728-33DB-A241-6699387BABA2}"/>
              </a:ext>
            </a:extLst>
          </p:cNvPr>
          <p:cNvSpPr txBox="1"/>
          <p:nvPr/>
        </p:nvSpPr>
        <p:spPr>
          <a:xfrm>
            <a:off x="1575752" y="3500240"/>
            <a:ext cx="4391025" cy="461665"/>
          </a:xfrm>
          <a:prstGeom prst="rect">
            <a:avLst/>
          </a:prstGeom>
          <a:noFill/>
        </p:spPr>
        <p:txBody>
          <a:bodyPr wrap="square" rtlCol="0">
            <a:spAutoFit/>
          </a:bodyPr>
          <a:lstStyle/>
          <a:p>
            <a:r>
              <a:rPr lang="en-US" sz="2400" dirty="0"/>
              <a:t>Sociology</a:t>
            </a:r>
          </a:p>
        </p:txBody>
      </p:sp>
      <p:sp>
        <p:nvSpPr>
          <p:cNvPr id="24" name="TextBox 23">
            <a:extLst>
              <a:ext uri="{FF2B5EF4-FFF2-40B4-BE49-F238E27FC236}">
                <a16:creationId xmlns:a16="http://schemas.microsoft.com/office/drawing/2014/main" id="{6C35810A-87E9-CE92-80DA-3E2B0FFA3ED5}"/>
              </a:ext>
            </a:extLst>
          </p:cNvPr>
          <p:cNvSpPr txBox="1"/>
          <p:nvPr/>
        </p:nvSpPr>
        <p:spPr>
          <a:xfrm>
            <a:off x="1606232" y="4567040"/>
            <a:ext cx="4391025" cy="461665"/>
          </a:xfrm>
          <a:prstGeom prst="rect">
            <a:avLst/>
          </a:prstGeom>
          <a:noFill/>
        </p:spPr>
        <p:txBody>
          <a:bodyPr wrap="square" rtlCol="0">
            <a:spAutoFit/>
          </a:bodyPr>
          <a:lstStyle/>
          <a:p>
            <a:r>
              <a:rPr lang="en-US" sz="2400" dirty="0"/>
              <a:t>Management science</a:t>
            </a:r>
          </a:p>
        </p:txBody>
      </p:sp>
      <p:sp>
        <p:nvSpPr>
          <p:cNvPr id="25" name="TextBox 24">
            <a:extLst>
              <a:ext uri="{FF2B5EF4-FFF2-40B4-BE49-F238E27FC236}">
                <a16:creationId xmlns:a16="http://schemas.microsoft.com/office/drawing/2014/main" id="{3CE514CB-5001-DDE6-B6AD-D70251B7781B}"/>
              </a:ext>
            </a:extLst>
          </p:cNvPr>
          <p:cNvSpPr txBox="1"/>
          <p:nvPr/>
        </p:nvSpPr>
        <p:spPr>
          <a:xfrm>
            <a:off x="1558288" y="5633840"/>
            <a:ext cx="4391025" cy="461665"/>
          </a:xfrm>
          <a:prstGeom prst="rect">
            <a:avLst/>
          </a:prstGeom>
          <a:noFill/>
        </p:spPr>
        <p:txBody>
          <a:bodyPr wrap="square" rtlCol="0">
            <a:spAutoFit/>
          </a:bodyPr>
          <a:lstStyle/>
          <a:p>
            <a:r>
              <a:rPr lang="en-US" sz="2400" dirty="0"/>
              <a:t>Computer science &amp; engineering</a:t>
            </a:r>
          </a:p>
        </p:txBody>
      </p:sp>
    </p:spTree>
    <p:extLst>
      <p:ext uri="{BB962C8B-B14F-4D97-AF65-F5344CB8AC3E}">
        <p14:creationId xmlns:p14="http://schemas.microsoft.com/office/powerpoint/2010/main" val="160931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95A125-0D36-4CDB-B951-4881F91C2F7A}"/>
              </a:ext>
            </a:extLst>
          </p:cNvPr>
          <p:cNvSpPr>
            <a:spLocks noGrp="1"/>
          </p:cNvSpPr>
          <p:nvPr>
            <p:ph type="ctrTitle"/>
          </p:nvPr>
        </p:nvSpPr>
        <p:spPr>
          <a:xfrm>
            <a:off x="477980" y="1122363"/>
            <a:ext cx="4389296" cy="2288349"/>
          </a:xfrm>
        </p:spPr>
        <p:txBody>
          <a:bodyPr anchor="b">
            <a:normAutofit/>
          </a:bodyPr>
          <a:lstStyle/>
          <a:p>
            <a:pPr algn="l"/>
            <a:r>
              <a:rPr lang="en-US" sz="4300" dirty="0"/>
              <a:t>Thank you for your attention!</a:t>
            </a:r>
            <a:endParaRPr lang="en-GB" sz="43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66AB358-4892-3AB3-6263-766833349ABF}"/>
              </a:ext>
            </a:extLst>
          </p:cNvPr>
          <p:cNvSpPr txBox="1"/>
          <p:nvPr/>
        </p:nvSpPr>
        <p:spPr>
          <a:xfrm>
            <a:off x="477980" y="4872728"/>
            <a:ext cx="3977640" cy="1569660"/>
          </a:xfrm>
          <a:prstGeom prst="rect">
            <a:avLst/>
          </a:prstGeom>
          <a:noFill/>
        </p:spPr>
        <p:txBody>
          <a:bodyPr wrap="square" rtlCol="0">
            <a:spAutoFit/>
          </a:bodyPr>
          <a:lstStyle/>
          <a:p>
            <a:r>
              <a:rPr lang="en-US" sz="2400" dirty="0"/>
              <a:t>Security, privacy, and the “human factor”: Making sense of the paradoxes of security and privacy </a:t>
            </a:r>
            <a:r>
              <a:rPr lang="en-US" sz="2400" dirty="0" err="1"/>
              <a:t>behaviour</a:t>
            </a:r>
            <a:endParaRPr lang="en-US" sz="2400" dirty="0"/>
          </a:p>
        </p:txBody>
      </p:sp>
      <p:sp>
        <p:nvSpPr>
          <p:cNvPr id="17" name="TextBox 16">
            <a:extLst>
              <a:ext uri="{FF2B5EF4-FFF2-40B4-BE49-F238E27FC236}">
                <a16:creationId xmlns:a16="http://schemas.microsoft.com/office/drawing/2014/main" id="{A7CC47AD-D5E5-58D4-3DD0-8AE32CF0FF95}"/>
              </a:ext>
            </a:extLst>
          </p:cNvPr>
          <p:cNvSpPr txBox="1"/>
          <p:nvPr/>
        </p:nvSpPr>
        <p:spPr>
          <a:xfrm>
            <a:off x="1493219" y="501830"/>
            <a:ext cx="3977640" cy="400110"/>
          </a:xfrm>
          <a:prstGeom prst="rect">
            <a:avLst/>
          </a:prstGeom>
          <a:noFill/>
        </p:spPr>
        <p:txBody>
          <a:bodyPr wrap="square" rtlCol="0">
            <a:spAutoFit/>
          </a:bodyPr>
          <a:lstStyle/>
          <a:p>
            <a:r>
              <a:rPr lang="en-US" sz="2000" dirty="0">
                <a:solidFill>
                  <a:schemeClr val="accent2">
                    <a:lumMod val="50000"/>
                  </a:schemeClr>
                </a:solidFill>
              </a:rPr>
              <a:t>ICISSP 2024, Rome, Italy</a:t>
            </a:r>
          </a:p>
        </p:txBody>
      </p:sp>
      <p:pic>
        <p:nvPicPr>
          <p:cNvPr id="5" name="Picture 4" descr="A picture containing text, person&#10;&#10;Description automatically generated">
            <a:extLst>
              <a:ext uri="{FF2B5EF4-FFF2-40B4-BE49-F238E27FC236}">
                <a16:creationId xmlns:a16="http://schemas.microsoft.com/office/drawing/2014/main" id="{CA0FA958-F35E-F29A-FDCF-563550355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664" y="2266537"/>
            <a:ext cx="5049495" cy="4308902"/>
          </a:xfrm>
          <a:prstGeom prst="rect">
            <a:avLst/>
          </a:prstGeom>
        </p:spPr>
      </p:pic>
    </p:spTree>
    <p:extLst>
      <p:ext uri="{BB962C8B-B14F-4D97-AF65-F5344CB8AC3E}">
        <p14:creationId xmlns:p14="http://schemas.microsoft.com/office/powerpoint/2010/main" val="333788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Case study</a:t>
            </a:r>
            <a:r>
              <a:rPr lang="el-GR" sz="4000" dirty="0"/>
              <a:t>*</a:t>
            </a:r>
            <a:r>
              <a:rPr lang="en-US" sz="4000" dirty="0"/>
              <a:t>: The enthusiastic security officer</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1" name="TextBox 10">
            <a:extLst>
              <a:ext uri="{FF2B5EF4-FFF2-40B4-BE49-F238E27FC236}">
                <a16:creationId xmlns:a16="http://schemas.microsoft.com/office/drawing/2014/main" id="{06197DFF-4048-2F16-F30D-4924D4D7B8AC}"/>
              </a:ext>
            </a:extLst>
          </p:cNvPr>
          <p:cNvSpPr txBox="1"/>
          <p:nvPr/>
        </p:nvSpPr>
        <p:spPr>
          <a:xfrm>
            <a:off x="626850" y="2269079"/>
            <a:ext cx="6193050" cy="4493538"/>
          </a:xfrm>
          <a:prstGeom prst="rect">
            <a:avLst/>
          </a:prstGeom>
          <a:noFill/>
        </p:spPr>
        <p:txBody>
          <a:bodyPr wrap="square" rtlCol="0">
            <a:spAutoFit/>
          </a:bodyPr>
          <a:lstStyle/>
          <a:p>
            <a:r>
              <a:rPr lang="en-US" sz="2200" b="1" dirty="0"/>
              <a:t>Panos N.</a:t>
            </a:r>
            <a:r>
              <a:rPr lang="en-US" sz="2200" dirty="0"/>
              <a:t> </a:t>
            </a:r>
          </a:p>
          <a:p>
            <a:r>
              <a:rPr lang="en-US" sz="2200" dirty="0"/>
              <a:t>35 </a:t>
            </a:r>
            <a:r>
              <a:rPr lang="en-US" sz="2200" dirty="0" err="1"/>
              <a:t>y.o</a:t>
            </a:r>
            <a:r>
              <a:rPr lang="en-US" sz="2200" dirty="0"/>
              <a:t>., ISO27001 certified, experienced security officer</a:t>
            </a:r>
            <a:endParaRPr lang="el-GR" sz="2200" dirty="0"/>
          </a:p>
          <a:p>
            <a:endParaRPr lang="en-US" sz="2200" dirty="0"/>
          </a:p>
          <a:p>
            <a:r>
              <a:rPr lang="en-US" sz="2200" b="1" dirty="0" err="1"/>
              <a:t>SoftHouse</a:t>
            </a:r>
            <a:r>
              <a:rPr lang="en-US" sz="2200" b="1" dirty="0"/>
              <a:t> S.A.</a:t>
            </a:r>
          </a:p>
          <a:p>
            <a:r>
              <a:rPr lang="en-US" sz="2200" dirty="0"/>
              <a:t>Software house, cloud services, 120+ employees, several subsidiaries. ISO27001 certified.</a:t>
            </a:r>
            <a:endParaRPr lang="el-GR" sz="2200" dirty="0"/>
          </a:p>
          <a:p>
            <a:pPr marL="285750" indent="-285750">
              <a:buFont typeface="Wingdings" panose="05000000000000000000" pitchFamily="2" charset="2"/>
              <a:buChar char="ü"/>
            </a:pPr>
            <a:endParaRPr lang="en-US" sz="2200" dirty="0"/>
          </a:p>
          <a:p>
            <a:pPr marL="342900" indent="-342900">
              <a:buFont typeface="Wingdings" panose="05000000000000000000" pitchFamily="2" charset="2"/>
              <a:buChar char="Ø"/>
            </a:pPr>
            <a:r>
              <a:rPr lang="en-US" sz="2200" dirty="0"/>
              <a:t>400 words email on phishing, to all employees. Attached a 116-pages-long report.</a:t>
            </a:r>
          </a:p>
          <a:p>
            <a:pPr marL="342900" indent="-342900">
              <a:buFont typeface="Wingdings" panose="05000000000000000000" pitchFamily="2" charset="2"/>
              <a:buChar char="Ø"/>
            </a:pPr>
            <a:r>
              <a:rPr lang="en-US" sz="2200" dirty="0"/>
              <a:t>…very few read it!</a:t>
            </a:r>
          </a:p>
          <a:p>
            <a:pPr marL="342900" indent="-342900">
              <a:buFont typeface="Wingdings" panose="05000000000000000000" pitchFamily="2" charset="2"/>
              <a:buChar char="Ø"/>
            </a:pPr>
            <a:r>
              <a:rPr lang="en-US" sz="2200" dirty="0"/>
              <a:t>“I don’t want anyone to claim that they weren’t informed”</a:t>
            </a:r>
            <a:endParaRPr lang="el-GR" sz="2200" dirty="0"/>
          </a:p>
        </p:txBody>
      </p:sp>
      <p:pic>
        <p:nvPicPr>
          <p:cNvPr id="10" name="Picture 9">
            <a:extLst>
              <a:ext uri="{FF2B5EF4-FFF2-40B4-BE49-F238E27FC236}">
                <a16:creationId xmlns:a16="http://schemas.microsoft.com/office/drawing/2014/main" id="{71A7F61E-D5D9-7D4F-4EB0-7EA8AE8491DC}"/>
              </a:ext>
            </a:extLst>
          </p:cNvPr>
          <p:cNvPicPr>
            <a:picLocks noChangeAspect="1"/>
          </p:cNvPicPr>
          <p:nvPr/>
        </p:nvPicPr>
        <p:blipFill>
          <a:blip r:embed="rId4"/>
          <a:stretch>
            <a:fillRect/>
          </a:stretch>
        </p:blipFill>
        <p:spPr>
          <a:xfrm>
            <a:off x="8554531" y="2521916"/>
            <a:ext cx="3010619" cy="2600571"/>
          </a:xfrm>
          <a:prstGeom prst="rect">
            <a:avLst/>
          </a:prstGeom>
        </p:spPr>
      </p:pic>
      <p:sp>
        <p:nvSpPr>
          <p:cNvPr id="3" name="TextBox 2">
            <a:extLst>
              <a:ext uri="{FF2B5EF4-FFF2-40B4-BE49-F238E27FC236}">
                <a16:creationId xmlns:a16="http://schemas.microsoft.com/office/drawing/2014/main" id="{95BB8B01-7F4D-CACC-38A8-2164033A1BAD}"/>
              </a:ext>
            </a:extLst>
          </p:cNvPr>
          <p:cNvSpPr txBox="1"/>
          <p:nvPr/>
        </p:nvSpPr>
        <p:spPr>
          <a:xfrm>
            <a:off x="8554531" y="5842000"/>
            <a:ext cx="3010619" cy="923330"/>
          </a:xfrm>
          <a:prstGeom prst="rect">
            <a:avLst/>
          </a:prstGeom>
          <a:noFill/>
        </p:spPr>
        <p:txBody>
          <a:bodyPr wrap="square" rtlCol="0">
            <a:spAutoFit/>
          </a:bodyPr>
          <a:lstStyle/>
          <a:p>
            <a:pPr marL="285750" indent="-285750">
              <a:buFont typeface="Calibri" panose="020F0502020204030204" pitchFamily="34" charset="0"/>
              <a:buChar char="*"/>
            </a:pPr>
            <a:r>
              <a:rPr lang="en-US" dirty="0"/>
              <a:t>Based on a true story, but some facts have been altered</a:t>
            </a:r>
          </a:p>
        </p:txBody>
      </p:sp>
    </p:spTree>
    <p:extLst>
      <p:ext uri="{BB962C8B-B14F-4D97-AF65-F5344CB8AC3E}">
        <p14:creationId xmlns:p14="http://schemas.microsoft.com/office/powerpoint/2010/main" val="304542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Common practice: Password change </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1" name="TextBox 10">
            <a:extLst>
              <a:ext uri="{FF2B5EF4-FFF2-40B4-BE49-F238E27FC236}">
                <a16:creationId xmlns:a16="http://schemas.microsoft.com/office/drawing/2014/main" id="{06197DFF-4048-2F16-F30D-4924D4D7B8AC}"/>
              </a:ext>
            </a:extLst>
          </p:cNvPr>
          <p:cNvSpPr txBox="1"/>
          <p:nvPr/>
        </p:nvSpPr>
        <p:spPr>
          <a:xfrm>
            <a:off x="626850" y="2392904"/>
            <a:ext cx="5469150" cy="4154984"/>
          </a:xfrm>
          <a:prstGeom prst="rect">
            <a:avLst/>
          </a:prstGeom>
          <a:noFill/>
        </p:spPr>
        <p:txBody>
          <a:bodyPr wrap="square" rtlCol="0">
            <a:spAutoFit/>
          </a:bodyPr>
          <a:lstStyle/>
          <a:p>
            <a:r>
              <a:rPr lang="en-US" sz="2400" dirty="0"/>
              <a:t>NIST (SP800-63b) suggests:</a:t>
            </a:r>
          </a:p>
          <a:p>
            <a:pPr marL="342900" indent="-342900">
              <a:buFont typeface="Arial" panose="020B0604020202020204" pitchFamily="34" charset="0"/>
              <a:buChar char="•"/>
            </a:pPr>
            <a:r>
              <a:rPr lang="en-US" sz="2400" dirty="0"/>
              <a:t>Do not impose composition rules</a:t>
            </a:r>
          </a:p>
          <a:p>
            <a:pPr marL="342900" indent="-342900">
              <a:buFont typeface="Arial" panose="020B0604020202020204" pitchFamily="34" charset="0"/>
              <a:buChar char="•"/>
            </a:pPr>
            <a:r>
              <a:rPr lang="en-US" sz="2400" dirty="0"/>
              <a:t>Do not require passwords to be changed periodically</a:t>
            </a:r>
          </a:p>
          <a:p>
            <a:endParaRPr lang="en-US" sz="2400" dirty="0"/>
          </a:p>
          <a:p>
            <a:r>
              <a:rPr lang="en-US" sz="2400" dirty="0"/>
              <a:t>Panos, like most security officers, insists on imposing strict password change rules (30 days), although he understands that this practice is ineffective</a:t>
            </a:r>
          </a:p>
          <a:p>
            <a:endParaRPr lang="en-US" sz="2400" dirty="0"/>
          </a:p>
          <a:p>
            <a:r>
              <a:rPr lang="en-US" sz="2400" dirty="0"/>
              <a:t>- Responsibility, Authority, Power</a:t>
            </a:r>
          </a:p>
        </p:txBody>
      </p:sp>
      <p:sp>
        <p:nvSpPr>
          <p:cNvPr id="12" name="TextBox 11">
            <a:extLst>
              <a:ext uri="{FF2B5EF4-FFF2-40B4-BE49-F238E27FC236}">
                <a16:creationId xmlns:a16="http://schemas.microsoft.com/office/drawing/2014/main" id="{EFAFF582-B713-ABC5-8F0F-5AA3B319ADE3}"/>
              </a:ext>
            </a:extLst>
          </p:cNvPr>
          <p:cNvSpPr txBox="1"/>
          <p:nvPr/>
        </p:nvSpPr>
        <p:spPr>
          <a:xfrm>
            <a:off x="7541133" y="2474184"/>
            <a:ext cx="4181475" cy="2246769"/>
          </a:xfrm>
          <a:prstGeom prst="rect">
            <a:avLst/>
          </a:prstGeom>
          <a:solidFill>
            <a:schemeClr val="accent2">
              <a:lumMod val="20000"/>
              <a:lumOff val="80000"/>
            </a:schemeClr>
          </a:solidFill>
        </p:spPr>
        <p:txBody>
          <a:bodyPr wrap="square" rtlCol="0">
            <a:spAutoFit/>
          </a:bodyPr>
          <a:lstStyle/>
          <a:p>
            <a:r>
              <a:rPr lang="en-US" sz="2000" b="1" dirty="0"/>
              <a:t>Jan:	</a:t>
            </a:r>
            <a:r>
              <a:rPr lang="en-US" sz="2000" dirty="0"/>
              <a:t>P1a1s1s1!@</a:t>
            </a:r>
          </a:p>
          <a:p>
            <a:r>
              <a:rPr lang="en-US" sz="2000" b="1" dirty="0"/>
              <a:t>Feb:	</a:t>
            </a:r>
            <a:r>
              <a:rPr lang="en-US" sz="2000" dirty="0"/>
              <a:t>P2a2s2s2!@</a:t>
            </a:r>
            <a:endParaRPr lang="en-US" sz="2000" b="1" dirty="0"/>
          </a:p>
          <a:p>
            <a:r>
              <a:rPr lang="en-US" sz="2000" b="1" dirty="0"/>
              <a:t>Mar:	</a:t>
            </a:r>
            <a:r>
              <a:rPr lang="en-US" sz="2000" dirty="0"/>
              <a:t>P3a3s3s3!@</a:t>
            </a:r>
          </a:p>
          <a:p>
            <a:r>
              <a:rPr lang="en-US" sz="2000" b="1" dirty="0"/>
              <a:t>Apr:	</a:t>
            </a:r>
            <a:r>
              <a:rPr lang="en-US" sz="2000" dirty="0"/>
              <a:t>P4a4s4s4!@</a:t>
            </a:r>
          </a:p>
          <a:p>
            <a:r>
              <a:rPr lang="en-US" sz="2000" b="1" dirty="0"/>
              <a:t>May:	</a:t>
            </a:r>
            <a:r>
              <a:rPr lang="en-US" sz="2000" dirty="0"/>
              <a:t>P5a5s5s5!@</a:t>
            </a:r>
          </a:p>
          <a:p>
            <a:r>
              <a:rPr lang="en-US" sz="2000" b="1" dirty="0"/>
              <a:t>June:	</a:t>
            </a:r>
            <a:r>
              <a:rPr lang="en-US" sz="2000" dirty="0"/>
              <a:t>P6a6s6s6!@</a:t>
            </a:r>
          </a:p>
          <a:p>
            <a:r>
              <a:rPr lang="en-US" sz="2000" b="1" dirty="0"/>
              <a:t>……………….</a:t>
            </a:r>
          </a:p>
        </p:txBody>
      </p:sp>
      <p:sp>
        <p:nvSpPr>
          <p:cNvPr id="3" name="TextBox 2">
            <a:extLst>
              <a:ext uri="{FF2B5EF4-FFF2-40B4-BE49-F238E27FC236}">
                <a16:creationId xmlns:a16="http://schemas.microsoft.com/office/drawing/2014/main" id="{A33A6A9C-7F88-3B2C-96AA-9DA94A52E483}"/>
              </a:ext>
            </a:extLst>
          </p:cNvPr>
          <p:cNvSpPr txBox="1"/>
          <p:nvPr/>
        </p:nvSpPr>
        <p:spPr>
          <a:xfrm>
            <a:off x="7541133" y="4983291"/>
            <a:ext cx="4024017" cy="1754326"/>
          </a:xfrm>
          <a:prstGeom prst="rect">
            <a:avLst/>
          </a:prstGeom>
          <a:noFill/>
        </p:spPr>
        <p:txBody>
          <a:bodyPr wrap="square" rtlCol="0">
            <a:spAutoFit/>
          </a:bodyPr>
          <a:lstStyle/>
          <a:p>
            <a:r>
              <a:rPr lang="en-US" dirty="0"/>
              <a:t>Recently, in the aftermath of a ransomware incident, the Univ. of the Aegean introduced periodical password change, despite the protest of several faculty members, including infosec experts.</a:t>
            </a:r>
          </a:p>
        </p:txBody>
      </p:sp>
    </p:spTree>
    <p:extLst>
      <p:ext uri="{BB962C8B-B14F-4D97-AF65-F5344CB8AC3E}">
        <p14:creationId xmlns:p14="http://schemas.microsoft.com/office/powerpoint/2010/main" val="52226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CCDC0A-1F40-D960-7C24-A5070C3FE21B}"/>
            </a:ext>
          </a:extLst>
        </p:cNvPr>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6D7580-15BE-54EC-3EAA-01FF121E1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993209F7-1290-C4C2-CA19-59F237210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4DD8ED21-BA87-3746-30E8-BFFCF5AFA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932AA9-EC6C-0DC6-5701-E0ED497D0CBA}"/>
              </a:ext>
            </a:extLst>
          </p:cNvPr>
          <p:cNvSpPr>
            <a:spLocks noGrp="1"/>
          </p:cNvSpPr>
          <p:nvPr>
            <p:ph type="title"/>
          </p:nvPr>
        </p:nvSpPr>
        <p:spPr>
          <a:xfrm>
            <a:off x="1115568" y="548640"/>
            <a:ext cx="9833042" cy="1179576"/>
          </a:xfrm>
        </p:spPr>
        <p:txBody>
          <a:bodyPr>
            <a:normAutofit/>
          </a:bodyPr>
          <a:lstStyle/>
          <a:p>
            <a:r>
              <a:rPr lang="en-US" sz="4000" dirty="0"/>
              <a:t>…a global phenomenon</a:t>
            </a:r>
            <a:endParaRPr lang="en-GB" sz="4000" dirty="0"/>
          </a:p>
        </p:txBody>
      </p:sp>
      <p:sp>
        <p:nvSpPr>
          <p:cNvPr id="30" name="Rectangle 24">
            <a:extLst>
              <a:ext uri="{FF2B5EF4-FFF2-40B4-BE49-F238E27FC236}">
                <a16:creationId xmlns:a16="http://schemas.microsoft.com/office/drawing/2014/main" id="{3D96723E-35FD-B411-D061-94C546040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93329EC-F9B6-E63A-451B-CB829BEC27E8}"/>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1" name="TextBox 10">
            <a:extLst>
              <a:ext uri="{FF2B5EF4-FFF2-40B4-BE49-F238E27FC236}">
                <a16:creationId xmlns:a16="http://schemas.microsoft.com/office/drawing/2014/main" id="{5D8E4CF5-9BF7-E5D4-E685-B87C93E9C394}"/>
              </a:ext>
            </a:extLst>
          </p:cNvPr>
          <p:cNvSpPr txBox="1"/>
          <p:nvPr/>
        </p:nvSpPr>
        <p:spPr>
          <a:xfrm>
            <a:off x="626850" y="2392904"/>
            <a:ext cx="11095758" cy="3046988"/>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BSI, the German federal office for information security, removed its suggestion to enforce regular password change in 2020.</a:t>
            </a:r>
          </a:p>
          <a:p>
            <a:pPr marL="342900" indent="-342900">
              <a:buFont typeface="Wingdings" panose="05000000000000000000" pitchFamily="2" charset="2"/>
              <a:buChar char="ü"/>
            </a:pPr>
            <a:r>
              <a:rPr lang="en-US" sz="2400" dirty="0"/>
              <a:t>Three years later, </a:t>
            </a:r>
            <a:r>
              <a:rPr lang="en-US" sz="2400" dirty="0" err="1"/>
              <a:t>Gerlitz</a:t>
            </a:r>
            <a:r>
              <a:rPr lang="en-US" sz="2400" dirty="0"/>
              <a:t> et al. surveyed the adoption of the new recommendation.</a:t>
            </a:r>
          </a:p>
          <a:p>
            <a:pPr marL="342900" indent="-342900">
              <a:buFont typeface="Wingdings" panose="05000000000000000000" pitchFamily="2" charset="2"/>
              <a:buChar char="ü"/>
            </a:pPr>
            <a:r>
              <a:rPr lang="en-US" sz="2400" dirty="0"/>
              <a:t>They found significantly low adoption.</a:t>
            </a:r>
          </a:p>
          <a:p>
            <a:endParaRPr lang="en-US" sz="2400" dirty="0"/>
          </a:p>
          <a:p>
            <a:pPr marL="342900" indent="-342900">
              <a:buFont typeface="Arial" panose="020B0604020202020204" pitchFamily="34" charset="0"/>
              <a:buChar char="•"/>
            </a:pPr>
            <a:r>
              <a:rPr lang="en-US" sz="2400" dirty="0"/>
              <a:t>Inertia</a:t>
            </a:r>
          </a:p>
          <a:p>
            <a:pPr marL="342900" indent="-342900">
              <a:buFont typeface="Arial" panose="020B0604020202020204" pitchFamily="34" charset="0"/>
              <a:buChar char="•"/>
            </a:pPr>
            <a:r>
              <a:rPr lang="en-US" sz="2400" dirty="0"/>
              <a:t>Compensation for technical issues</a:t>
            </a:r>
          </a:p>
          <a:p>
            <a:pPr marL="342900" indent="-342900">
              <a:buFont typeface="Arial" panose="020B0604020202020204" pitchFamily="34" charset="0"/>
              <a:buChar char="•"/>
            </a:pPr>
            <a:r>
              <a:rPr lang="en-US" sz="2400" dirty="0"/>
              <a:t>Auditors are not convinced</a:t>
            </a:r>
          </a:p>
        </p:txBody>
      </p:sp>
      <p:sp>
        <p:nvSpPr>
          <p:cNvPr id="12" name="TextBox 11">
            <a:extLst>
              <a:ext uri="{FF2B5EF4-FFF2-40B4-BE49-F238E27FC236}">
                <a16:creationId xmlns:a16="http://schemas.microsoft.com/office/drawing/2014/main" id="{3BE4F455-5DA2-14E8-D29B-36517B2E6292}"/>
              </a:ext>
            </a:extLst>
          </p:cNvPr>
          <p:cNvSpPr txBox="1"/>
          <p:nvPr/>
        </p:nvSpPr>
        <p:spPr>
          <a:xfrm>
            <a:off x="626850" y="5707086"/>
            <a:ext cx="11095758" cy="923330"/>
          </a:xfrm>
          <a:prstGeom prst="rect">
            <a:avLst/>
          </a:prstGeom>
          <a:solidFill>
            <a:schemeClr val="accent2">
              <a:lumMod val="20000"/>
              <a:lumOff val="80000"/>
            </a:schemeClr>
          </a:solidFill>
        </p:spPr>
        <p:txBody>
          <a:bodyPr wrap="square" rtlCol="0">
            <a:spAutoFit/>
          </a:bodyPr>
          <a:lstStyle/>
          <a:p>
            <a:r>
              <a:rPr lang="en-US" b="0" i="0" dirty="0" err="1">
                <a:solidFill>
                  <a:srgbClr val="222222"/>
                </a:solidFill>
                <a:effectLst/>
                <a:latin typeface="Arial" panose="020B0604020202020204" pitchFamily="34" charset="0"/>
              </a:rPr>
              <a:t>Gerlitz</a:t>
            </a:r>
            <a:r>
              <a:rPr lang="en-US" b="0" i="0" dirty="0">
                <a:solidFill>
                  <a:srgbClr val="222222"/>
                </a:solidFill>
                <a:effectLst/>
                <a:latin typeface="Arial" panose="020B0604020202020204" pitchFamily="34" charset="0"/>
              </a:rPr>
              <a:t>, E., </a:t>
            </a:r>
            <a:r>
              <a:rPr lang="en-US" b="0" i="0" dirty="0" err="1">
                <a:solidFill>
                  <a:srgbClr val="222222"/>
                </a:solidFill>
                <a:effectLst/>
                <a:latin typeface="Arial" panose="020B0604020202020204" pitchFamily="34" charset="0"/>
              </a:rPr>
              <a:t>Häring</a:t>
            </a:r>
            <a:r>
              <a:rPr lang="en-US" b="0" i="0" dirty="0">
                <a:solidFill>
                  <a:srgbClr val="222222"/>
                </a:solidFill>
                <a:effectLst/>
                <a:latin typeface="Arial" panose="020B0604020202020204" pitchFamily="34" charset="0"/>
              </a:rPr>
              <a:t>, M., Smith, M., &amp; </a:t>
            </a:r>
            <a:r>
              <a:rPr lang="en-US" b="0" i="0" dirty="0" err="1">
                <a:solidFill>
                  <a:srgbClr val="222222"/>
                </a:solidFill>
                <a:effectLst/>
                <a:latin typeface="Arial" panose="020B0604020202020204" pitchFamily="34" charset="0"/>
              </a:rPr>
              <a:t>Tiefenau</a:t>
            </a:r>
            <a:r>
              <a:rPr lang="en-US" b="0" i="0" dirty="0">
                <a:solidFill>
                  <a:srgbClr val="222222"/>
                </a:solidFill>
                <a:effectLst/>
                <a:latin typeface="Arial" panose="020B0604020202020204" pitchFamily="34" charset="0"/>
              </a:rPr>
              <a:t>, C. (2023). Evolution of password expiry in companies: measuring the adoption of recommendations by the </a:t>
            </a:r>
            <a:r>
              <a:rPr lang="en-US" dirty="0">
                <a:solidFill>
                  <a:srgbClr val="222222"/>
                </a:solidFill>
                <a:latin typeface="Arial" panose="020B0604020202020204" pitchFamily="34" charset="0"/>
              </a:rPr>
              <a:t>G</a:t>
            </a:r>
            <a:r>
              <a:rPr lang="en-US" b="0" i="0" dirty="0">
                <a:solidFill>
                  <a:srgbClr val="222222"/>
                </a:solidFill>
                <a:effectLst/>
                <a:latin typeface="Arial" panose="020B0604020202020204" pitchFamily="34" charset="0"/>
              </a:rPr>
              <a:t>erman federal office for information security. In </a:t>
            </a:r>
            <a:r>
              <a:rPr lang="en-US" b="0" i="1" dirty="0">
                <a:solidFill>
                  <a:srgbClr val="222222"/>
                </a:solidFill>
                <a:effectLst/>
                <a:latin typeface="Arial" panose="020B0604020202020204" pitchFamily="34" charset="0"/>
              </a:rPr>
              <a:t>Nineteenth Symposium on Usable Privacy and Security (SOUPS 2023)</a:t>
            </a:r>
            <a:r>
              <a:rPr lang="en-US" b="0" i="0" dirty="0">
                <a:solidFill>
                  <a:srgbClr val="222222"/>
                </a:solidFill>
                <a:effectLst/>
                <a:latin typeface="Arial" panose="020B0604020202020204" pitchFamily="34" charset="0"/>
              </a:rPr>
              <a:t> (pp. 191-210).</a:t>
            </a:r>
            <a:endParaRPr lang="en-US" dirty="0"/>
          </a:p>
        </p:txBody>
      </p:sp>
      <p:sp>
        <p:nvSpPr>
          <p:cNvPr id="3" name="TextBox 2">
            <a:extLst>
              <a:ext uri="{FF2B5EF4-FFF2-40B4-BE49-F238E27FC236}">
                <a16:creationId xmlns:a16="http://schemas.microsoft.com/office/drawing/2014/main" id="{B94A40F8-081F-C997-3564-D2B319E47D63}"/>
              </a:ext>
            </a:extLst>
          </p:cNvPr>
          <p:cNvSpPr txBox="1"/>
          <p:nvPr/>
        </p:nvSpPr>
        <p:spPr>
          <a:xfrm>
            <a:off x="7142480" y="4236720"/>
            <a:ext cx="4114800" cy="1477328"/>
          </a:xfrm>
          <a:prstGeom prst="rect">
            <a:avLst/>
          </a:prstGeom>
          <a:noFill/>
        </p:spPr>
        <p:txBody>
          <a:bodyPr wrap="square" rtlCol="0">
            <a:spAutoFit/>
          </a:bodyPr>
          <a:lstStyle/>
          <a:p>
            <a:pPr marL="342900" indent="-342900">
              <a:buFont typeface="Wingdings" panose="05000000000000000000" pitchFamily="2" charset="2"/>
              <a:buChar char="Ø"/>
            </a:pPr>
            <a:r>
              <a:rPr lang="en-US" sz="2400" u="sng" dirty="0"/>
              <a:t>Caution</a:t>
            </a:r>
            <a:r>
              <a:rPr lang="en-US" sz="2400" dirty="0"/>
              <a:t>: Reasons </a:t>
            </a:r>
            <a:r>
              <a:rPr lang="en-US" sz="2400" i="1" dirty="0"/>
              <a:t>expressed</a:t>
            </a:r>
            <a:r>
              <a:rPr lang="en-US" sz="2400" dirty="0"/>
              <a:t> by individuals. If they are ‘true’ is unknown.</a:t>
            </a:r>
          </a:p>
          <a:p>
            <a:endParaRPr lang="en-US" dirty="0"/>
          </a:p>
        </p:txBody>
      </p:sp>
    </p:spTree>
    <p:extLst>
      <p:ext uri="{BB962C8B-B14F-4D97-AF65-F5344CB8AC3E}">
        <p14:creationId xmlns:p14="http://schemas.microsoft.com/office/powerpoint/2010/main" val="101819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6588BE-4640-147A-AA99-E8F21A8D11AD}"/>
            </a:ext>
          </a:extLst>
        </p:cNvPr>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19325184-3145-F571-34A5-411310D25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FAAD8B34-CF9D-4EF2-D3B2-C6246E2AB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4C5E8EE4-FABF-B83C-8688-733844D45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644FA7-E011-1B27-2D9A-C3085874843F}"/>
              </a:ext>
            </a:extLst>
          </p:cNvPr>
          <p:cNvSpPr>
            <a:spLocks noGrp="1"/>
          </p:cNvSpPr>
          <p:nvPr>
            <p:ph type="title"/>
          </p:nvPr>
        </p:nvSpPr>
        <p:spPr>
          <a:xfrm>
            <a:off x="1115568" y="548640"/>
            <a:ext cx="9833042" cy="1179576"/>
          </a:xfrm>
        </p:spPr>
        <p:txBody>
          <a:bodyPr>
            <a:normAutofit/>
          </a:bodyPr>
          <a:lstStyle/>
          <a:p>
            <a:r>
              <a:rPr lang="en-US" sz="4000" dirty="0"/>
              <a:t>The ‘paradox’ of the knowledgeable CISO</a:t>
            </a:r>
            <a:endParaRPr lang="en-GB" sz="4000" dirty="0"/>
          </a:p>
        </p:txBody>
      </p:sp>
      <p:sp>
        <p:nvSpPr>
          <p:cNvPr id="30" name="Rectangle 24">
            <a:extLst>
              <a:ext uri="{FF2B5EF4-FFF2-40B4-BE49-F238E27FC236}">
                <a16:creationId xmlns:a16="http://schemas.microsoft.com/office/drawing/2014/main" id="{84B6BD3B-1834-8B8F-FB88-5C6B05CBA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66AF6095-4188-0B04-38F6-0D87F4A39BC9}"/>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1" name="TextBox 10">
            <a:extLst>
              <a:ext uri="{FF2B5EF4-FFF2-40B4-BE49-F238E27FC236}">
                <a16:creationId xmlns:a16="http://schemas.microsoft.com/office/drawing/2014/main" id="{F737872C-32CD-48BE-26F9-20157B275A21}"/>
              </a:ext>
            </a:extLst>
          </p:cNvPr>
          <p:cNvSpPr txBox="1"/>
          <p:nvPr/>
        </p:nvSpPr>
        <p:spPr>
          <a:xfrm>
            <a:off x="626850" y="2392904"/>
            <a:ext cx="11095758" cy="378565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In all the aforementioned cases, information security professionals know what the best practices are, but they fail to act accordingly.</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We often witness failures in implementing strict policies and we tend to blame the lack of management support. But in this case, CISOs fail to ‘relax’ policies or to communicate risks!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Though there are no studies to support this claim, it is most probable that there are social and organizational factors to be blamed.</a:t>
            </a:r>
          </a:p>
          <a:p>
            <a:endParaRPr lang="en-US" sz="2400" dirty="0"/>
          </a:p>
        </p:txBody>
      </p:sp>
      <p:pic>
        <p:nvPicPr>
          <p:cNvPr id="6" name="Picture 5" descr="A logo with a symbol&#10;&#10;Description automatically generated">
            <a:extLst>
              <a:ext uri="{FF2B5EF4-FFF2-40B4-BE49-F238E27FC236}">
                <a16:creationId xmlns:a16="http://schemas.microsoft.com/office/drawing/2014/main" id="{D364E789-C943-3434-936D-73AF62658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1360" y="5362938"/>
            <a:ext cx="2580639" cy="1474650"/>
          </a:xfrm>
          <a:prstGeom prst="rect">
            <a:avLst/>
          </a:prstGeom>
        </p:spPr>
      </p:pic>
    </p:spTree>
    <p:extLst>
      <p:ext uri="{BB962C8B-B14F-4D97-AF65-F5344CB8AC3E}">
        <p14:creationId xmlns:p14="http://schemas.microsoft.com/office/powerpoint/2010/main" val="15446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05C5C-2404-2761-5C82-6AD4EC727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64AE7-A09C-FCEA-903A-74316F259E11}"/>
              </a:ext>
            </a:extLst>
          </p:cNvPr>
          <p:cNvSpPr>
            <a:spLocks noGrp="1"/>
          </p:cNvSpPr>
          <p:nvPr>
            <p:ph type="title"/>
          </p:nvPr>
        </p:nvSpPr>
        <p:spPr>
          <a:xfrm>
            <a:off x="1115568" y="548640"/>
            <a:ext cx="9833042" cy="1179576"/>
          </a:xfrm>
        </p:spPr>
        <p:txBody>
          <a:bodyPr>
            <a:normAutofit/>
          </a:bodyPr>
          <a:lstStyle/>
          <a:p>
            <a:r>
              <a:rPr lang="en-US" sz="4000" dirty="0"/>
              <a:t>“Security is scary, confusing, and dull”!</a:t>
            </a:r>
            <a:endParaRPr lang="en-GB" sz="4000" dirty="0"/>
          </a:p>
        </p:txBody>
      </p:sp>
      <p:pic>
        <p:nvPicPr>
          <p:cNvPr id="4" name="Picture 3">
            <a:extLst>
              <a:ext uri="{FF2B5EF4-FFF2-40B4-BE49-F238E27FC236}">
                <a16:creationId xmlns:a16="http://schemas.microsoft.com/office/drawing/2014/main" id="{3E0DBD06-8B1C-9A45-0969-B5806BEE82A3}"/>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5EC3F02C-15BF-D0F0-22F3-AC7019FBD6AD}"/>
              </a:ext>
            </a:extLst>
          </p:cNvPr>
          <p:cNvSpPr txBox="1"/>
          <p:nvPr/>
        </p:nvSpPr>
        <p:spPr>
          <a:xfrm>
            <a:off x="558210" y="2372607"/>
            <a:ext cx="5909265"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a:t>Negative perceptions of security prevail.</a:t>
            </a:r>
          </a:p>
          <a:p>
            <a:endParaRPr lang="en-US" dirty="0"/>
          </a:p>
          <a:p>
            <a:pPr marL="342900" indent="-342900">
              <a:buFont typeface="Arial" panose="020B0604020202020204" pitchFamily="34" charset="0"/>
              <a:buChar char="•"/>
            </a:pPr>
            <a:r>
              <a:rPr lang="en-US" sz="2400" dirty="0"/>
              <a:t>Security practices are often annoying, time consuming, and difficult to implement.</a:t>
            </a:r>
          </a:p>
          <a:p>
            <a:endParaRPr lang="en-US" dirty="0"/>
          </a:p>
          <a:p>
            <a:pPr marL="342900" indent="-342900">
              <a:buFont typeface="Arial" panose="020B0604020202020204" pitchFamily="34" charset="0"/>
              <a:buChar char="•"/>
            </a:pPr>
            <a:r>
              <a:rPr lang="en-US" sz="2400" dirty="0"/>
              <a:t>Users often feel tired of trying to keep up with the demands of information security and privacy protection, become lazy or give up the effort altogether.  </a:t>
            </a:r>
          </a:p>
        </p:txBody>
      </p:sp>
      <p:sp>
        <p:nvSpPr>
          <p:cNvPr id="10" name="TextBox 9">
            <a:extLst>
              <a:ext uri="{FF2B5EF4-FFF2-40B4-BE49-F238E27FC236}">
                <a16:creationId xmlns:a16="http://schemas.microsoft.com/office/drawing/2014/main" id="{124DB8B2-0566-ED29-8E20-04A871CCDA63}"/>
              </a:ext>
            </a:extLst>
          </p:cNvPr>
          <p:cNvSpPr txBox="1"/>
          <p:nvPr/>
        </p:nvSpPr>
        <p:spPr>
          <a:xfrm>
            <a:off x="6838950" y="2450829"/>
            <a:ext cx="5176089" cy="1785104"/>
          </a:xfrm>
          <a:prstGeom prst="rect">
            <a:avLst/>
          </a:prstGeom>
          <a:solidFill>
            <a:schemeClr val="accent2">
              <a:lumMod val="20000"/>
              <a:lumOff val="80000"/>
            </a:schemeClr>
          </a:solidFill>
        </p:spPr>
        <p:txBody>
          <a:bodyPr wrap="square" rtlCol="0">
            <a:spAutoFit/>
          </a:bodyPr>
          <a:lstStyle/>
          <a:p>
            <a:r>
              <a:rPr lang="en-US" sz="2200" dirty="0"/>
              <a:t>Haney, J. M., &amp; </a:t>
            </a:r>
            <a:r>
              <a:rPr lang="en-US" sz="2200" dirty="0" err="1"/>
              <a:t>Lutters</a:t>
            </a:r>
            <a:r>
              <a:rPr lang="en-US" sz="2200" dirty="0"/>
              <a:t>, W. G. (2018). " It's Scary… It's Confusing… It's Dull": How Cybersecurity Advocates Overcome Negative Perceptions of Security. In USENIX 2018.</a:t>
            </a:r>
          </a:p>
        </p:txBody>
      </p:sp>
      <p:sp>
        <p:nvSpPr>
          <p:cNvPr id="11" name="TextBox 10">
            <a:extLst>
              <a:ext uri="{FF2B5EF4-FFF2-40B4-BE49-F238E27FC236}">
                <a16:creationId xmlns:a16="http://schemas.microsoft.com/office/drawing/2014/main" id="{E1DC92E0-72F2-E671-7D1F-2C15B7111269}"/>
              </a:ext>
            </a:extLst>
          </p:cNvPr>
          <p:cNvSpPr txBox="1"/>
          <p:nvPr/>
        </p:nvSpPr>
        <p:spPr>
          <a:xfrm>
            <a:off x="6905626" y="4469635"/>
            <a:ext cx="5109414" cy="1446550"/>
          </a:xfrm>
          <a:prstGeom prst="rect">
            <a:avLst/>
          </a:prstGeom>
          <a:solidFill>
            <a:schemeClr val="accent5">
              <a:lumMod val="20000"/>
              <a:lumOff val="80000"/>
            </a:schemeClr>
          </a:solidFill>
        </p:spPr>
        <p:txBody>
          <a:bodyPr wrap="square" rtlCol="0">
            <a:spAutoFit/>
          </a:bodyPr>
          <a:lstStyle/>
          <a:p>
            <a:pPr hangingPunct="0"/>
            <a:r>
              <a:rPr lang="en-US" sz="2200" dirty="0"/>
              <a:t>Furnell, S., &amp; Thomson, K. L. (2009). </a:t>
            </a:r>
            <a:r>
              <a:rPr lang="en-US" sz="2200" dirty="0" err="1"/>
              <a:t>Recognising</a:t>
            </a:r>
            <a:r>
              <a:rPr lang="en-US" sz="2200" dirty="0"/>
              <a:t> and addressing ‘security fatigue’. Computer Fraud &amp; Security, 11:7-11</a:t>
            </a:r>
            <a:endParaRPr lang="en-GB" sz="2200" dirty="0"/>
          </a:p>
        </p:txBody>
      </p:sp>
    </p:spTree>
    <p:extLst>
      <p:ext uri="{BB962C8B-B14F-4D97-AF65-F5344CB8AC3E}">
        <p14:creationId xmlns:p14="http://schemas.microsoft.com/office/powerpoint/2010/main" val="294564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7E2FA-0630-41A7-983B-91BF308870E7}"/>
              </a:ext>
            </a:extLst>
          </p:cNvPr>
          <p:cNvSpPr>
            <a:spLocks noGrp="1"/>
          </p:cNvSpPr>
          <p:nvPr>
            <p:ph type="title"/>
          </p:nvPr>
        </p:nvSpPr>
        <p:spPr>
          <a:xfrm>
            <a:off x="1115568" y="548640"/>
            <a:ext cx="9833042" cy="1179576"/>
          </a:xfrm>
        </p:spPr>
        <p:txBody>
          <a:bodyPr>
            <a:normAutofit/>
          </a:bodyPr>
          <a:lstStyle/>
          <a:p>
            <a:r>
              <a:rPr lang="en-US" sz="4000" dirty="0"/>
              <a:t>The myth of “Management Support”</a:t>
            </a:r>
            <a:endParaRPr lang="en-GB" sz="4000" dirty="0"/>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39BE49D-45F0-F79C-31A4-2868F4851E4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1" name="TextBox 10">
            <a:extLst>
              <a:ext uri="{FF2B5EF4-FFF2-40B4-BE49-F238E27FC236}">
                <a16:creationId xmlns:a16="http://schemas.microsoft.com/office/drawing/2014/main" id="{06197DFF-4048-2F16-F30D-4924D4D7B8AC}"/>
              </a:ext>
            </a:extLst>
          </p:cNvPr>
          <p:cNvSpPr txBox="1"/>
          <p:nvPr/>
        </p:nvSpPr>
        <p:spPr>
          <a:xfrm>
            <a:off x="626850" y="2411796"/>
            <a:ext cx="5469150" cy="3785652"/>
          </a:xfrm>
          <a:prstGeom prst="rect">
            <a:avLst/>
          </a:prstGeom>
          <a:noFill/>
        </p:spPr>
        <p:txBody>
          <a:bodyPr wrap="square" rtlCol="0">
            <a:spAutoFit/>
          </a:bodyPr>
          <a:lstStyle/>
          <a:p>
            <a:r>
              <a:rPr lang="en-US" sz="2400" dirty="0" err="1"/>
              <a:t>SoftHouse</a:t>
            </a:r>
            <a:r>
              <a:rPr lang="en-US" sz="2400" dirty="0"/>
              <a:t> S.A. strictly implements ISO27001, but has failed for years to contain developers’ access rights</a:t>
            </a:r>
          </a:p>
          <a:p>
            <a:endParaRPr lang="en-US" sz="2400" dirty="0"/>
          </a:p>
          <a:p>
            <a:pPr marL="342900" indent="-342900">
              <a:buFont typeface="Wingdings" panose="05000000000000000000" pitchFamily="2" charset="2"/>
              <a:buChar char="Ø"/>
            </a:pPr>
            <a:r>
              <a:rPr lang="en-US" sz="2400" dirty="0"/>
              <a:t>Developers are highly appreciated in the company and have a lot of internal “political power”</a:t>
            </a:r>
          </a:p>
          <a:p>
            <a:pPr marL="342900" indent="-342900">
              <a:buFont typeface="Wingdings" panose="05000000000000000000" pitchFamily="2" charset="2"/>
              <a:buChar char="Ø"/>
            </a:pPr>
            <a:r>
              <a:rPr lang="en-US" sz="2400" dirty="0"/>
              <a:t>Management has the will, but doesn’t have the ‘power’ </a:t>
            </a:r>
          </a:p>
          <a:p>
            <a:endParaRPr lang="en-US" sz="2400" dirty="0"/>
          </a:p>
        </p:txBody>
      </p:sp>
      <p:sp>
        <p:nvSpPr>
          <p:cNvPr id="10" name="TextBox 9">
            <a:extLst>
              <a:ext uri="{FF2B5EF4-FFF2-40B4-BE49-F238E27FC236}">
                <a16:creationId xmlns:a16="http://schemas.microsoft.com/office/drawing/2014/main" id="{70EDE7AF-F778-921D-41B6-57823522DB53}"/>
              </a:ext>
            </a:extLst>
          </p:cNvPr>
          <p:cNvSpPr txBox="1"/>
          <p:nvPr/>
        </p:nvSpPr>
        <p:spPr>
          <a:xfrm>
            <a:off x="672783" y="5868528"/>
            <a:ext cx="4200553" cy="707886"/>
          </a:xfrm>
          <a:prstGeom prst="rect">
            <a:avLst/>
          </a:prstGeom>
          <a:solidFill>
            <a:schemeClr val="accent2">
              <a:lumMod val="20000"/>
              <a:lumOff val="80000"/>
            </a:schemeClr>
          </a:solidFill>
        </p:spPr>
        <p:txBody>
          <a:bodyPr wrap="square" rtlCol="0">
            <a:spAutoFit/>
          </a:bodyPr>
          <a:lstStyle/>
          <a:p>
            <a:pPr algn="ctr"/>
            <a:r>
              <a:rPr lang="en-US" sz="2000" b="1" dirty="0"/>
              <a:t>Management support is a necessary, but not sufficient condition</a:t>
            </a:r>
            <a:endParaRPr lang="en-US" sz="2000" dirty="0"/>
          </a:p>
        </p:txBody>
      </p:sp>
      <p:pic>
        <p:nvPicPr>
          <p:cNvPr id="5" name="Picture 4" descr="A person sitting in front of a computer&#10;&#10;Description automatically generated with low confidence">
            <a:extLst>
              <a:ext uri="{FF2B5EF4-FFF2-40B4-BE49-F238E27FC236}">
                <a16:creationId xmlns:a16="http://schemas.microsoft.com/office/drawing/2014/main" id="{9300C8ED-CE9A-FA5A-1DD0-2C7D58733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971" y="4022444"/>
            <a:ext cx="4514850" cy="2533650"/>
          </a:xfrm>
          <a:prstGeom prst="rect">
            <a:avLst/>
          </a:prstGeom>
        </p:spPr>
      </p:pic>
    </p:spTree>
    <p:extLst>
      <p:ext uri="{BB962C8B-B14F-4D97-AF65-F5344CB8AC3E}">
        <p14:creationId xmlns:p14="http://schemas.microsoft.com/office/powerpoint/2010/main" val="95804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5F497-9951-BD58-7E17-1464B9D75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AE436-D673-D3C5-938F-5C368165DE3C}"/>
              </a:ext>
            </a:extLst>
          </p:cNvPr>
          <p:cNvSpPr>
            <a:spLocks noGrp="1"/>
          </p:cNvSpPr>
          <p:nvPr>
            <p:ph type="title"/>
          </p:nvPr>
        </p:nvSpPr>
        <p:spPr>
          <a:xfrm>
            <a:off x="1115568" y="548640"/>
            <a:ext cx="9833042" cy="1179576"/>
          </a:xfrm>
        </p:spPr>
        <p:txBody>
          <a:bodyPr>
            <a:normAutofit/>
          </a:bodyPr>
          <a:lstStyle/>
          <a:p>
            <a:r>
              <a:rPr lang="en-US" sz="4000" dirty="0"/>
              <a:t>Non-human actors: Firewall rules, filters etc.</a:t>
            </a:r>
            <a:endParaRPr lang="en-GB" sz="4000" dirty="0"/>
          </a:p>
        </p:txBody>
      </p:sp>
      <p:pic>
        <p:nvPicPr>
          <p:cNvPr id="4" name="Picture 3">
            <a:extLst>
              <a:ext uri="{FF2B5EF4-FFF2-40B4-BE49-F238E27FC236}">
                <a16:creationId xmlns:a16="http://schemas.microsoft.com/office/drawing/2014/main" id="{50B29035-65C8-C358-C8CF-270AA29FC484}"/>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0134755" y="125425"/>
            <a:ext cx="1587853" cy="423215"/>
          </a:xfrm>
          <a:prstGeom prst="rect">
            <a:avLst/>
          </a:prstGeom>
        </p:spPr>
      </p:pic>
      <p:sp>
        <p:nvSpPr>
          <p:cNvPr id="14" name="TextBox 13">
            <a:extLst>
              <a:ext uri="{FF2B5EF4-FFF2-40B4-BE49-F238E27FC236}">
                <a16:creationId xmlns:a16="http://schemas.microsoft.com/office/drawing/2014/main" id="{06B1342B-6AE8-4064-6440-8AF8FE47D30A}"/>
              </a:ext>
            </a:extLst>
          </p:cNvPr>
          <p:cNvSpPr txBox="1"/>
          <p:nvPr/>
        </p:nvSpPr>
        <p:spPr>
          <a:xfrm>
            <a:off x="626850" y="2278604"/>
            <a:ext cx="5469150" cy="4493538"/>
          </a:xfrm>
          <a:prstGeom prst="rect">
            <a:avLst/>
          </a:prstGeom>
          <a:noFill/>
        </p:spPr>
        <p:txBody>
          <a:bodyPr wrap="square" rtlCol="0">
            <a:spAutoFit/>
          </a:bodyPr>
          <a:lstStyle/>
          <a:p>
            <a:r>
              <a:rPr lang="en-US" sz="2200" b="1" dirty="0" err="1"/>
              <a:t>SoftHouse</a:t>
            </a:r>
            <a:r>
              <a:rPr lang="en-US" sz="2200" b="1" dirty="0"/>
              <a:t> S.A.</a:t>
            </a:r>
          </a:p>
          <a:p>
            <a:endParaRPr lang="en-US" sz="2200" dirty="0"/>
          </a:p>
          <a:p>
            <a:r>
              <a:rPr lang="en-US" sz="2200" u="sng" dirty="0"/>
              <a:t>Rule</a:t>
            </a:r>
            <a:r>
              <a:rPr lang="en-US" sz="2200" dirty="0"/>
              <a:t>: Access to Facebook is forbidden. </a:t>
            </a:r>
          </a:p>
          <a:p>
            <a:endParaRPr lang="en-US" sz="2200" dirty="0"/>
          </a:p>
          <a:p>
            <a:r>
              <a:rPr lang="en-US" sz="2200" u="sng" dirty="0"/>
              <a:t>Consequence</a:t>
            </a:r>
            <a:r>
              <a:rPr lang="en-US" sz="2200" dirty="0"/>
              <a:t>: Developers do not have access to Facebook resources, e.g. ReactJS.</a:t>
            </a:r>
            <a:endParaRPr lang="el-GR" sz="2200" dirty="0"/>
          </a:p>
          <a:p>
            <a:pPr marL="285750" indent="-285750">
              <a:buFont typeface="Wingdings" panose="05000000000000000000" pitchFamily="2" charset="2"/>
              <a:buChar char="ü"/>
            </a:pPr>
            <a:endParaRPr lang="en-US" sz="2200" dirty="0"/>
          </a:p>
          <a:p>
            <a:pPr marL="342900" indent="-342900">
              <a:buFont typeface="Wingdings" panose="05000000000000000000" pitchFamily="2" charset="2"/>
              <a:buChar char="Ø"/>
            </a:pPr>
            <a:r>
              <a:rPr lang="en-US" sz="2200" dirty="0"/>
              <a:t>Firewall has a rule “Deny social media”. The list of social networks is maintained by the firewall provider. A specific exception is needed to allow access to Facebook. </a:t>
            </a:r>
          </a:p>
          <a:p>
            <a:pPr marL="342900" indent="-342900">
              <a:buFont typeface="Wingdings" panose="05000000000000000000" pitchFamily="2" charset="2"/>
              <a:buChar char="Ø"/>
            </a:pPr>
            <a:r>
              <a:rPr lang="en-US" sz="2200" dirty="0"/>
              <a:t>The Firewall, as an artifact, influences the Internet access policy.</a:t>
            </a:r>
          </a:p>
        </p:txBody>
      </p:sp>
      <p:pic>
        <p:nvPicPr>
          <p:cNvPr id="5" name="Picture 4" descr="Icon&#10;&#10;Description automatically generated">
            <a:extLst>
              <a:ext uri="{FF2B5EF4-FFF2-40B4-BE49-F238E27FC236}">
                <a16:creationId xmlns:a16="http://schemas.microsoft.com/office/drawing/2014/main" id="{8B6A9C88-2351-9080-F812-9B73B5572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709" y="5284276"/>
            <a:ext cx="2931899" cy="1577287"/>
          </a:xfrm>
          <a:prstGeom prst="rect">
            <a:avLst/>
          </a:prstGeom>
        </p:spPr>
      </p:pic>
      <p:sp>
        <p:nvSpPr>
          <p:cNvPr id="15" name="TextBox 14">
            <a:extLst>
              <a:ext uri="{FF2B5EF4-FFF2-40B4-BE49-F238E27FC236}">
                <a16:creationId xmlns:a16="http://schemas.microsoft.com/office/drawing/2014/main" id="{0C22D9D6-B572-BDB9-2934-382A713EF883}"/>
              </a:ext>
            </a:extLst>
          </p:cNvPr>
          <p:cNvSpPr txBox="1"/>
          <p:nvPr/>
        </p:nvSpPr>
        <p:spPr>
          <a:xfrm>
            <a:off x="6845765" y="2274109"/>
            <a:ext cx="4876843" cy="2123658"/>
          </a:xfrm>
          <a:prstGeom prst="rect">
            <a:avLst/>
          </a:prstGeom>
          <a:solidFill>
            <a:schemeClr val="accent2">
              <a:lumMod val="20000"/>
              <a:lumOff val="80000"/>
            </a:schemeClr>
          </a:solidFill>
        </p:spPr>
        <p:txBody>
          <a:bodyPr wrap="square" rtlCol="0">
            <a:spAutoFit/>
          </a:bodyPr>
          <a:lstStyle/>
          <a:p>
            <a:r>
              <a:rPr lang="en-US" sz="2200" b="1" u="sng" dirty="0"/>
              <a:t>Conclusion</a:t>
            </a:r>
            <a:r>
              <a:rPr lang="en-US" sz="2200" b="1" dirty="0"/>
              <a:t>:</a:t>
            </a:r>
            <a:r>
              <a:rPr lang="en-US" sz="2200" dirty="0"/>
              <a:t>  Security behavior depends on a complex system of motives, interests, alliances, and conflicts. We should be aware that our theoretical models constitute an oversimplification of reality.</a:t>
            </a:r>
          </a:p>
        </p:txBody>
      </p:sp>
    </p:spTree>
    <p:extLst>
      <p:ext uri="{BB962C8B-B14F-4D97-AF65-F5344CB8AC3E}">
        <p14:creationId xmlns:p14="http://schemas.microsoft.com/office/powerpoint/2010/main" val="2822208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2197</TotalTime>
  <Words>2145</Words>
  <Application>Microsoft Office PowerPoint</Application>
  <PresentationFormat>Widescreen</PresentationFormat>
  <Paragraphs>215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Courier New</vt:lpstr>
      <vt:lpstr>Wingdings</vt:lpstr>
      <vt:lpstr>Office Theme</vt:lpstr>
      <vt:lpstr>Security, privacy, and the “human factor” Making sense of the paradoxes of security and privacy behaviour</vt:lpstr>
      <vt:lpstr>About the speaker</vt:lpstr>
      <vt:lpstr>Case study*: The enthusiastic security officer</vt:lpstr>
      <vt:lpstr>Common practice: Password change </vt:lpstr>
      <vt:lpstr>…a global phenomenon</vt:lpstr>
      <vt:lpstr>The ‘paradox’ of the knowledgeable CISO</vt:lpstr>
      <vt:lpstr>“Security is scary, confusing, and dull”!</vt:lpstr>
      <vt:lpstr>The myth of “Management Support”</vt:lpstr>
      <vt:lpstr>Non-human actors: Firewall rules, filters etc.</vt:lpstr>
      <vt:lpstr>Power, politics, and ….</vt:lpstr>
      <vt:lpstr>Structuration theory</vt:lpstr>
      <vt:lpstr>Structuration theory</vt:lpstr>
      <vt:lpstr>Actor-Network Theory: From diagnosis to action</vt:lpstr>
      <vt:lpstr>Actor-Network Theory concepts</vt:lpstr>
      <vt:lpstr>Paradoxical human behaviour</vt:lpstr>
      <vt:lpstr>The complexity of human decision-making</vt:lpstr>
      <vt:lpstr>The privacy paradox …and many others</vt:lpstr>
      <vt:lpstr>Cognitive limitations and biases</vt:lpstr>
      <vt:lpstr>Cognitive biases and heuristics</vt:lpstr>
      <vt:lpstr>Optimism bias</vt:lpstr>
      <vt:lpstr>Confirmation bias</vt:lpstr>
      <vt:lpstr>Anchoring</vt:lpstr>
      <vt:lpstr>Affect heuristic</vt:lpstr>
      <vt:lpstr>Hyperbolic time discounting</vt:lpstr>
      <vt:lpstr>Cultural Theory of Risk and the White Male Effect</vt:lpstr>
      <vt:lpstr>The blind men and the elephant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privacy, and the “human factor” Making sense of the paradoxes of security and privacy behaviour</dc:title>
  <dc:creator>Kokolakis Spyros</dc:creator>
  <cp:lastModifiedBy>Spyros Kokolakis</cp:lastModifiedBy>
  <cp:revision>142</cp:revision>
  <dcterms:created xsi:type="dcterms:W3CDTF">2021-02-08T12:53:57Z</dcterms:created>
  <dcterms:modified xsi:type="dcterms:W3CDTF">2024-02-23T11:50:35Z</dcterms:modified>
</cp:coreProperties>
</file>