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1"/>
    <p:sldMasterId id="2147483661" r:id="rId2"/>
  </p:sldMasterIdLst>
  <p:notesMasterIdLst>
    <p:notesMasterId r:id="rId43"/>
  </p:notesMasterIdLst>
  <p:handoutMasterIdLst>
    <p:handoutMasterId r:id="rId44"/>
  </p:handoutMasterIdLst>
  <p:sldIdLst>
    <p:sldId id="783" r:id="rId3"/>
    <p:sldId id="782" r:id="rId4"/>
    <p:sldId id="784" r:id="rId5"/>
    <p:sldId id="851" r:id="rId6"/>
    <p:sldId id="852" r:id="rId7"/>
    <p:sldId id="853" r:id="rId8"/>
    <p:sldId id="748" r:id="rId9"/>
    <p:sldId id="844" r:id="rId10"/>
    <p:sldId id="854" r:id="rId11"/>
    <p:sldId id="849" r:id="rId12"/>
    <p:sldId id="855" r:id="rId13"/>
    <p:sldId id="869" r:id="rId14"/>
    <p:sldId id="870" r:id="rId15"/>
    <p:sldId id="871" r:id="rId16"/>
    <p:sldId id="857" r:id="rId17"/>
    <p:sldId id="856" r:id="rId18"/>
    <p:sldId id="841" r:id="rId19"/>
    <p:sldId id="842" r:id="rId20"/>
    <p:sldId id="281" r:id="rId21"/>
    <p:sldId id="263" r:id="rId22"/>
    <p:sldId id="866" r:id="rId23"/>
    <p:sldId id="867" r:id="rId24"/>
    <p:sldId id="861" r:id="rId25"/>
    <p:sldId id="862" r:id="rId26"/>
    <p:sldId id="868" r:id="rId27"/>
    <p:sldId id="872" r:id="rId28"/>
    <p:sldId id="864" r:id="rId29"/>
    <p:sldId id="873" r:id="rId30"/>
    <p:sldId id="874" r:id="rId31"/>
    <p:sldId id="875" r:id="rId32"/>
    <p:sldId id="876" r:id="rId33"/>
    <p:sldId id="877" r:id="rId34"/>
    <p:sldId id="878" r:id="rId35"/>
    <p:sldId id="881" r:id="rId36"/>
    <p:sldId id="865" r:id="rId37"/>
    <p:sldId id="882" r:id="rId38"/>
    <p:sldId id="880" r:id="rId39"/>
    <p:sldId id="883" r:id="rId40"/>
    <p:sldId id="850" r:id="rId41"/>
    <p:sldId id="884" r:id="rId42"/>
  </p:sldIdLst>
  <p:sldSz cx="9144000" cy="6858000" type="screen4x3"/>
  <p:notesSz cx="6662738" cy="9820275"/>
  <p:custDataLst>
    <p:tags r:id="rId45"/>
  </p:custDataLst>
  <p:defaultTextStyle>
    <a:defPPr>
      <a:defRPr lang="it-IT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accent2"/>
        </a:solidFill>
        <a:latin typeface="cmr10" pitchFamily="34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accent2"/>
        </a:solidFill>
        <a:latin typeface="cmr10" pitchFamily="34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accent2"/>
        </a:solidFill>
        <a:latin typeface="cmr10" pitchFamily="34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accent2"/>
        </a:solidFill>
        <a:latin typeface="cmr10" pitchFamily="34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accent2"/>
        </a:solidFill>
        <a:latin typeface="cmr10" pitchFamily="34" charset="0"/>
        <a:ea typeface="+mn-ea"/>
        <a:cs typeface="+mn-cs"/>
      </a:defRPr>
    </a:lvl5pPr>
    <a:lvl6pPr marL="2286000" algn="l" defTabSz="457200" rtl="0" eaLnBrk="1" latinLnBrk="0" hangingPunct="1">
      <a:defRPr sz="2000" kern="1200">
        <a:solidFill>
          <a:schemeClr val="accent2"/>
        </a:solidFill>
        <a:latin typeface="cmr10" pitchFamily="34" charset="0"/>
        <a:ea typeface="+mn-ea"/>
        <a:cs typeface="+mn-cs"/>
      </a:defRPr>
    </a:lvl6pPr>
    <a:lvl7pPr marL="2743200" algn="l" defTabSz="457200" rtl="0" eaLnBrk="1" latinLnBrk="0" hangingPunct="1">
      <a:defRPr sz="2000" kern="1200">
        <a:solidFill>
          <a:schemeClr val="accent2"/>
        </a:solidFill>
        <a:latin typeface="cmr10" pitchFamily="34" charset="0"/>
        <a:ea typeface="+mn-ea"/>
        <a:cs typeface="+mn-cs"/>
      </a:defRPr>
    </a:lvl7pPr>
    <a:lvl8pPr marL="3200400" algn="l" defTabSz="457200" rtl="0" eaLnBrk="1" latinLnBrk="0" hangingPunct="1">
      <a:defRPr sz="2000" kern="1200">
        <a:solidFill>
          <a:schemeClr val="accent2"/>
        </a:solidFill>
        <a:latin typeface="cmr10" pitchFamily="34" charset="0"/>
        <a:ea typeface="+mn-ea"/>
        <a:cs typeface="+mn-cs"/>
      </a:defRPr>
    </a:lvl8pPr>
    <a:lvl9pPr marL="3657600" algn="l" defTabSz="457200" rtl="0" eaLnBrk="1" latinLnBrk="0" hangingPunct="1">
      <a:defRPr sz="2000" kern="1200">
        <a:solidFill>
          <a:schemeClr val="accent2"/>
        </a:solidFill>
        <a:latin typeface="cmr10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3">
          <p15:clr>
            <a:srgbClr val="A4A3A4"/>
          </p15:clr>
        </p15:guide>
        <p15:guide id="2" pos="9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93">
          <p15:clr>
            <a:srgbClr val="A4A3A4"/>
          </p15:clr>
        </p15:guide>
        <p15:guide id="2" pos="209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9D"/>
    <a:srgbClr val="A10605"/>
    <a:srgbClr val="590806"/>
    <a:srgbClr val="DD4723"/>
    <a:srgbClr val="002CB6"/>
    <a:srgbClr val="00BE00"/>
    <a:srgbClr val="FFDFD7"/>
    <a:srgbClr val="F4E8C9"/>
    <a:srgbClr val="FFE9E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5897" autoAdjust="0"/>
  </p:normalViewPr>
  <p:slideViewPr>
    <p:cSldViewPr>
      <p:cViewPr varScale="1">
        <p:scale>
          <a:sx n="105" d="100"/>
          <a:sy n="105" d="100"/>
        </p:scale>
        <p:origin x="544" y="176"/>
      </p:cViewPr>
      <p:guideLst>
        <p:guide orient="horz" pos="2243"/>
        <p:guide pos="9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1980" y="-108"/>
      </p:cViewPr>
      <p:guideLst>
        <p:guide orient="horz" pos="3093"/>
        <p:guide pos="209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3488" y="0"/>
            <a:ext cx="288766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28150"/>
            <a:ext cx="288766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3488" y="9328150"/>
            <a:ext cx="288766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C369FF94-2BA5-B043-B1D5-BD8C574174FE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997106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766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950" tIns="43475" rIns="86950" bIns="43475" numCol="1" anchor="t" anchorCtr="0" compatLnSpc="1">
            <a:prstTxWarp prst="textNoShape">
              <a:avLst/>
            </a:prstTxWarp>
          </a:bodyPr>
          <a:lstStyle>
            <a:lvl1pPr defTabSz="869950">
              <a:spcBef>
                <a:spcPct val="0"/>
              </a:spcBef>
              <a:defRPr sz="11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3488" y="0"/>
            <a:ext cx="288766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950" tIns="43475" rIns="86950" bIns="43475" numCol="1" anchor="t" anchorCtr="0" compatLnSpc="1">
            <a:prstTxWarp prst="textNoShape">
              <a:avLst/>
            </a:prstTxWarp>
          </a:bodyPr>
          <a:lstStyle>
            <a:lvl1pPr algn="r" defTabSz="869950">
              <a:spcBef>
                <a:spcPct val="0"/>
              </a:spcBef>
              <a:defRPr sz="11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6300" y="736600"/>
            <a:ext cx="4910138" cy="3683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664075"/>
            <a:ext cx="5329238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950" tIns="43475" rIns="86950" bIns="434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28150"/>
            <a:ext cx="2887663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950" tIns="43475" rIns="86950" bIns="43475" numCol="1" anchor="b" anchorCtr="0" compatLnSpc="1">
            <a:prstTxWarp prst="textNoShape">
              <a:avLst/>
            </a:prstTxWarp>
          </a:bodyPr>
          <a:lstStyle>
            <a:lvl1pPr defTabSz="869950">
              <a:spcBef>
                <a:spcPct val="0"/>
              </a:spcBef>
              <a:defRPr sz="11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3488" y="9328150"/>
            <a:ext cx="2887662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950" tIns="43475" rIns="86950" bIns="43475" numCol="1" anchor="b" anchorCtr="0" compatLnSpc="1">
            <a:prstTxWarp prst="textNoShape">
              <a:avLst/>
            </a:prstTxWarp>
          </a:bodyPr>
          <a:lstStyle>
            <a:lvl1pPr algn="r" defTabSz="869950">
              <a:spcBef>
                <a:spcPct val="0"/>
              </a:spcBef>
              <a:defRPr sz="11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650D375C-2FC2-B74C-92BD-CB4E323DE8D3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152675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164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32920" indent="-281892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7570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78597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29625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80653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31681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82709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33736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A758397-925A-9B45-8A50-3168A5DC5CCC}" type="slidenum">
              <a:rPr lang="it-IT" sz="1200"/>
              <a:pPr eaLnBrk="1" hangingPunct="1"/>
              <a:t>14</a:t>
            </a:fld>
            <a:endParaRPr lang="it-IT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23153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Why </a:t>
            </a:r>
            <a:r>
              <a:rPr lang="en-US" dirty="0" err="1"/>
              <a:t>delta_tr</a:t>
            </a:r>
            <a:r>
              <a:rPr lang="en-US" dirty="0"/>
              <a:t> is small during</a:t>
            </a:r>
            <a:r>
              <a:rPr lang="en-US" baseline="0" dirty="0"/>
              <a:t> training and we do  not care during testing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29381-B174-4A1C-A51E-E9E6E196A6D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4458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Why </a:t>
            </a:r>
            <a:r>
              <a:rPr lang="en-US" dirty="0" err="1"/>
              <a:t>delta_tr</a:t>
            </a:r>
            <a:r>
              <a:rPr lang="en-US" dirty="0"/>
              <a:t> is small during</a:t>
            </a:r>
            <a:r>
              <a:rPr lang="en-US" baseline="0" dirty="0"/>
              <a:t> training and we do  not care during testing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529381-B174-4A1C-A51E-E9E6E196A6D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0089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32920" indent="-281892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7570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78597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29625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80653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31681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82709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33736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A758397-925A-9B45-8A50-3168A5DC5CCC}" type="slidenum">
              <a:rPr lang="it-IT" sz="1200"/>
              <a:pPr eaLnBrk="1" hangingPunct="1"/>
              <a:t>25</a:t>
            </a:fld>
            <a:endParaRPr lang="it-IT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1831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The </a:t>
            </a:r>
            <a:r>
              <a:rPr lang="it-IT" dirty="0" err="1"/>
              <a:t>picture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just a </a:t>
            </a:r>
            <a:r>
              <a:rPr lang="it-IT" dirty="0" err="1"/>
              <a:t>bookmarkx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0D375C-2FC2-B74C-92BD-CB4E323DE8D3}" type="slidenum">
              <a:rPr lang="it-IT" smtClean="0"/>
              <a:pPr>
                <a:defRPr/>
              </a:pPr>
              <a:t>26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19190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The </a:t>
            </a:r>
            <a:r>
              <a:rPr lang="it-IT" dirty="0" err="1"/>
              <a:t>picture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just a </a:t>
            </a:r>
            <a:r>
              <a:rPr lang="it-IT" dirty="0" err="1"/>
              <a:t>bookmarkx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0D375C-2FC2-B74C-92BD-CB4E323DE8D3}" type="slidenum">
              <a:rPr lang="it-IT" smtClean="0"/>
              <a:pPr>
                <a:defRPr/>
              </a:pPr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68049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The </a:t>
            </a:r>
            <a:r>
              <a:rPr lang="it-IT" dirty="0" err="1"/>
              <a:t>picture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just a </a:t>
            </a:r>
            <a:r>
              <a:rPr lang="it-IT" dirty="0" err="1"/>
              <a:t>bookmarkx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0D375C-2FC2-B74C-92BD-CB4E323DE8D3}" type="slidenum">
              <a:rPr lang="it-IT" smtClean="0"/>
              <a:pPr>
                <a:defRPr/>
              </a:pPr>
              <a:t>28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615314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The </a:t>
            </a:r>
            <a:r>
              <a:rPr lang="it-IT" dirty="0" err="1"/>
              <a:t>picture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just a </a:t>
            </a:r>
            <a:r>
              <a:rPr lang="it-IT" dirty="0" err="1"/>
              <a:t>bookmarkx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0D375C-2FC2-B74C-92BD-CB4E323DE8D3}" type="slidenum">
              <a:rPr lang="it-IT" smtClean="0"/>
              <a:pPr>
                <a:defRPr/>
              </a:pPr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944054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The </a:t>
            </a:r>
            <a:r>
              <a:rPr lang="it-IT" dirty="0" err="1"/>
              <a:t>picture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just a </a:t>
            </a:r>
            <a:r>
              <a:rPr lang="it-IT" dirty="0" err="1"/>
              <a:t>bookmarkx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0D375C-2FC2-B74C-92BD-CB4E323DE8D3}" type="slidenum">
              <a:rPr lang="it-IT" smtClean="0"/>
              <a:pPr>
                <a:defRPr/>
              </a:pPr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772676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The </a:t>
            </a:r>
            <a:r>
              <a:rPr lang="it-IT" dirty="0" err="1"/>
              <a:t>picture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just a </a:t>
            </a:r>
            <a:r>
              <a:rPr lang="it-IT" dirty="0" err="1"/>
              <a:t>bookmarkx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0D375C-2FC2-B74C-92BD-CB4E323DE8D3}" type="slidenum">
              <a:rPr lang="it-IT" smtClean="0"/>
              <a:pPr>
                <a:defRPr/>
              </a:pPr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3345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32920" indent="-281892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7570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78597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29625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80653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31681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82709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33736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058BA0F-7C16-BD4E-BDB5-788CB5DEF017}" type="slidenum">
              <a:rPr lang="it-IT" sz="1200"/>
              <a:pPr eaLnBrk="1" hangingPunct="1"/>
              <a:t>1</a:t>
            </a:fld>
            <a:endParaRPr lang="it-IT" sz="1200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4770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The </a:t>
            </a:r>
            <a:r>
              <a:rPr lang="it-IT" dirty="0" err="1"/>
              <a:t>picture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just a </a:t>
            </a:r>
            <a:r>
              <a:rPr lang="it-IT" dirty="0" err="1"/>
              <a:t>bookmarkx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0D375C-2FC2-B74C-92BD-CB4E323DE8D3}" type="slidenum">
              <a:rPr lang="it-IT" smtClean="0"/>
              <a:pPr>
                <a:defRPr/>
              </a:pPr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397923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32920" indent="-281892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7570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78597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29625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80653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31681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82709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33736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A758397-925A-9B45-8A50-3168A5DC5CCC}" type="slidenum">
              <a:rPr lang="it-IT" sz="1200"/>
              <a:pPr eaLnBrk="1" hangingPunct="1"/>
              <a:t>38</a:t>
            </a:fld>
            <a:endParaRPr lang="it-IT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4234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9320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32920" indent="-281892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7570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78597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29625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80653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31681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82709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33736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058BA0F-7C16-BD4E-BDB5-788CB5DEF017}" type="slidenum">
              <a:rPr lang="it-IT" sz="1200"/>
              <a:pPr eaLnBrk="1" hangingPunct="1"/>
              <a:t>2</a:t>
            </a:fld>
            <a:endParaRPr lang="it-IT" sz="1200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5353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32920" indent="-281892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7570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78597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29625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80653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31681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82709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33736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A758397-925A-9B45-8A50-3168A5DC5CCC}" type="slidenum">
              <a:rPr lang="it-IT" sz="1200"/>
              <a:pPr eaLnBrk="1" hangingPunct="1"/>
              <a:t>5</a:t>
            </a:fld>
            <a:endParaRPr lang="it-IT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5065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32920" indent="-281892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7570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78597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29625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80653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31681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82709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33736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A758397-925A-9B45-8A50-3168A5DC5CCC}" type="slidenum">
              <a:rPr lang="it-IT" sz="1200"/>
              <a:pPr eaLnBrk="1" hangingPunct="1"/>
              <a:t>6</a:t>
            </a:fld>
            <a:endParaRPr lang="it-IT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2529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32920" indent="-281892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7570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78597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29625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80653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31681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82709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33736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A758397-925A-9B45-8A50-3168A5DC5CCC}" type="slidenum">
              <a:rPr lang="it-IT" sz="1200"/>
              <a:pPr eaLnBrk="1" hangingPunct="1"/>
              <a:t>7</a:t>
            </a:fld>
            <a:endParaRPr lang="it-IT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6584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32920" indent="-281892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7570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78597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29625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80653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31681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82709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33736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A758397-925A-9B45-8A50-3168A5DC5CCC}" type="slidenum">
              <a:rPr lang="it-IT" sz="1200"/>
              <a:pPr eaLnBrk="1" hangingPunct="1"/>
              <a:t>8</a:t>
            </a:fld>
            <a:endParaRPr lang="it-IT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3973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32920" indent="-281892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7570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78597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29625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80653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31681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82709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33736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A758397-925A-9B45-8A50-3168A5DC5CCC}" type="slidenum">
              <a:rPr lang="it-IT" sz="1200"/>
              <a:pPr eaLnBrk="1" hangingPunct="1"/>
              <a:t>9</a:t>
            </a:fld>
            <a:endParaRPr lang="it-IT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7096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32920" indent="-281892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7570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78597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29625" indent="-225514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80653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31681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82709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33736" indent="-22551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A758397-925A-9B45-8A50-3168A5DC5CCC}" type="slidenum">
              <a:rPr lang="it-IT" sz="1200"/>
              <a:pPr eaLnBrk="1" hangingPunct="1"/>
              <a:t>10</a:t>
            </a:fld>
            <a:endParaRPr lang="it-IT" sz="120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182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noProof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7513" y="671513"/>
            <a:ext cx="2071687" cy="5576887"/>
          </a:xfrm>
        </p:spPr>
        <p:txBody>
          <a:bodyPr vert="eaVert"/>
          <a:lstStyle/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7688" y="671513"/>
            <a:ext cx="6067425" cy="5576887"/>
          </a:xfrm>
        </p:spPr>
        <p:txBody>
          <a:bodyPr vert="eaVert"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EE5A8-1EF3-CD4D-B661-65573FCA0609}" type="datetimeFigureOut">
              <a:rPr lang="en-US" smtClean="0"/>
              <a:t>2/23/20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3C25-9233-D445-9822-2A4369074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24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EE5A8-1EF3-CD4D-B661-65573FCA0609}" type="datetimeFigureOut">
              <a:rPr lang="en-US" smtClean="0"/>
              <a:t>2/23/20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3C25-9233-D445-9822-2A4369074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2618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EE5A8-1EF3-CD4D-B661-65573FCA0609}" type="datetimeFigureOut">
              <a:rPr lang="en-US" smtClean="0"/>
              <a:t>2/23/20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3C25-9233-D445-9822-2A4369074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3377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EE5A8-1EF3-CD4D-B661-65573FCA0609}" type="datetimeFigureOut">
              <a:rPr lang="en-US" smtClean="0"/>
              <a:t>2/23/20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3C25-9233-D445-9822-2A4369074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0616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EE5A8-1EF3-CD4D-B661-65573FCA0609}" type="datetimeFigureOut">
              <a:rPr lang="en-US" smtClean="0"/>
              <a:t>2/23/20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3C25-9233-D445-9822-2A4369074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150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EE5A8-1EF3-CD4D-B661-65573FCA0609}" type="datetimeFigureOut">
              <a:rPr lang="en-US" smtClean="0"/>
              <a:t>2/23/20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3C25-9233-D445-9822-2A4369074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2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EE5A8-1EF3-CD4D-B661-65573FCA0609}" type="datetimeFigureOut">
              <a:rPr lang="en-US" smtClean="0"/>
              <a:t>2/23/20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3C25-9233-D445-9822-2A4369074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603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EE5A8-1EF3-CD4D-B661-65573FCA0609}" type="datetimeFigureOut">
              <a:rPr lang="en-US" smtClean="0"/>
              <a:t>2/23/20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3C25-9233-D445-9822-2A4369074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EE5A8-1EF3-CD4D-B661-65573FCA0609}" type="datetimeFigureOut">
              <a:rPr lang="en-US" smtClean="0"/>
              <a:t>2/23/20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3C25-9233-D445-9822-2A4369074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125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EE5A8-1EF3-CD4D-B661-65573FCA0609}" type="datetimeFigureOut">
              <a:rPr lang="en-US" smtClean="0"/>
              <a:t>2/23/20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3C25-9233-D445-9822-2A4369074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350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EE5A8-1EF3-CD4D-B661-65573FCA0609}" type="datetimeFigureOut">
              <a:rPr lang="en-US" smtClean="0"/>
              <a:t>2/23/20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3C25-9233-D445-9822-2A4369074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9758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6EE5A8-1EF3-CD4D-B661-65573FCA0609}" type="datetimeFigureOut">
              <a:rPr lang="en-US" smtClean="0"/>
              <a:t>2/23/20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A3C25-9233-D445-9822-2A4369074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806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7688" y="1463675"/>
            <a:ext cx="4068762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8850" y="1463675"/>
            <a:ext cx="4070350" cy="4784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7688" y="671513"/>
            <a:ext cx="801211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7688" y="1463675"/>
            <a:ext cx="8291512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71398" name="Rectangle 6"/>
          <p:cNvSpPr>
            <a:spLocks noChangeArrowheads="1"/>
          </p:cNvSpPr>
          <p:nvPr/>
        </p:nvSpPr>
        <p:spPr bwMode="auto">
          <a:xfrm>
            <a:off x="0" y="6467475"/>
            <a:ext cx="9144000" cy="34925"/>
          </a:xfrm>
          <a:prstGeom prst="rect">
            <a:avLst/>
          </a:prstGeom>
          <a:solidFill>
            <a:srgbClr val="00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sp>
        <p:nvSpPr>
          <p:cNvPr id="571402" name="Text Box 10"/>
          <p:cNvSpPr txBox="1">
            <a:spLocks noChangeArrowheads="1"/>
          </p:cNvSpPr>
          <p:nvPr/>
        </p:nvSpPr>
        <p:spPr bwMode="auto">
          <a:xfrm>
            <a:off x="755774" y="136525"/>
            <a:ext cx="40322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defRPr/>
            </a:pPr>
            <a:r>
              <a:rPr lang="en-US" sz="1400">
                <a:solidFill>
                  <a:srgbClr val="000066"/>
                </a:solidFill>
              </a:rPr>
              <a:t>University of Siena</a:t>
            </a:r>
          </a:p>
        </p:txBody>
      </p:sp>
      <p:sp>
        <p:nvSpPr>
          <p:cNvPr id="571406" name="Rectangle 14"/>
          <p:cNvSpPr>
            <a:spLocks noChangeArrowheads="1"/>
          </p:cNvSpPr>
          <p:nvPr/>
        </p:nvSpPr>
        <p:spPr bwMode="auto">
          <a:xfrm>
            <a:off x="0" y="469900"/>
            <a:ext cx="9144000" cy="34925"/>
          </a:xfrm>
          <a:prstGeom prst="rect">
            <a:avLst/>
          </a:prstGeom>
          <a:solidFill>
            <a:srgbClr val="00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>
              <a:defRPr/>
            </a:pPr>
            <a:endParaRPr lang="en-US"/>
          </a:p>
        </p:txBody>
      </p:sp>
      <p:sp>
        <p:nvSpPr>
          <p:cNvPr id="571410" name="Rectangle 18"/>
          <p:cNvSpPr>
            <a:spLocks noChangeArrowheads="1"/>
          </p:cNvSpPr>
          <p:nvPr/>
        </p:nvSpPr>
        <p:spPr bwMode="auto">
          <a:xfrm>
            <a:off x="448816" y="6548438"/>
            <a:ext cx="5491336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it-IT" sz="1200" dirty="0">
                <a:latin typeface="Arial" charset="0"/>
                <a:ea typeface="Arial" charset="0"/>
                <a:cs typeface="Arial" charset="0"/>
              </a:rPr>
              <a:t>ICISSP 2020, Valletta, 25 </a:t>
            </a:r>
            <a:r>
              <a:rPr lang="it-IT" sz="1200" dirty="0" err="1">
                <a:latin typeface="Arial" charset="0"/>
                <a:ea typeface="Arial" charset="0"/>
                <a:cs typeface="Arial" charset="0"/>
              </a:rPr>
              <a:t>February</a:t>
            </a:r>
            <a:r>
              <a:rPr lang="it-IT" sz="12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sz="1200" baseline="0" dirty="0">
                <a:latin typeface="Arial" charset="0"/>
                <a:ea typeface="Arial" charset="0"/>
                <a:cs typeface="Arial" charset="0"/>
              </a:rPr>
              <a:t>2020</a:t>
            </a:r>
            <a:endParaRPr lang="it-IT" sz="12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71411" name="Rectangle 19"/>
          <p:cNvSpPr>
            <a:spLocks noChangeArrowheads="1"/>
          </p:cNvSpPr>
          <p:nvPr/>
        </p:nvSpPr>
        <p:spPr bwMode="auto">
          <a:xfrm>
            <a:off x="3733800" y="6540500"/>
            <a:ext cx="5292725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M. </a:t>
            </a:r>
            <a:r>
              <a:rPr lang="en-US" sz="1200" dirty="0" err="1">
                <a:latin typeface="Arial" charset="0"/>
                <a:ea typeface="Arial" charset="0"/>
                <a:cs typeface="Arial" charset="0"/>
              </a:rPr>
              <a:t>Barni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, University of Siena, </a:t>
            </a:r>
            <a:r>
              <a:rPr lang="en-US" sz="1200" b="1" dirty="0">
                <a:latin typeface="Arial" charset="0"/>
                <a:ea typeface="Arial" charset="0"/>
                <a:cs typeface="Arial" charset="0"/>
              </a:rPr>
              <a:t>VIPP</a:t>
            </a:r>
            <a:r>
              <a:rPr lang="en-US" sz="1200" dirty="0">
                <a:latin typeface="Arial" charset="0"/>
                <a:ea typeface="Arial" charset="0"/>
                <a:cs typeface="Arial" charset="0"/>
              </a:rPr>
              <a:t> group</a:t>
            </a:r>
          </a:p>
          <a:p>
            <a:pPr algn="r">
              <a:spcBef>
                <a:spcPct val="0"/>
              </a:spcBef>
              <a:defRPr/>
            </a:pPr>
            <a:endParaRPr lang="en-US" sz="1200" i="1" dirty="0">
              <a:latin typeface="Arial" charset="0"/>
            </a:endParaRPr>
          </a:p>
        </p:txBody>
      </p:sp>
      <p:pic>
        <p:nvPicPr>
          <p:cNvPr id="10" name="Picture 8" descr="logo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224905" y="116632"/>
            <a:ext cx="458663" cy="513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333399"/>
          </a:solidFill>
          <a:latin typeface="Arial" charset="0"/>
          <a:ea typeface="Arial" charset="0"/>
          <a:cs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333399"/>
          </a:solidFill>
          <a:latin typeface="cmr10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333399"/>
          </a:solidFill>
          <a:latin typeface="cmr10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333399"/>
          </a:solidFill>
          <a:latin typeface="cmr10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333399"/>
          </a:solidFill>
          <a:latin typeface="cmr10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rgbClr val="333399"/>
          </a:solidFill>
          <a:latin typeface="cmr10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rgbClr val="333399"/>
          </a:solidFill>
          <a:latin typeface="cmr10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rgbClr val="333399"/>
          </a:solidFill>
          <a:latin typeface="cmr10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rgbClr val="333399"/>
          </a:solidFill>
          <a:latin typeface="cmr10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Click to edit Master text styles</a:t>
            </a:r>
          </a:p>
          <a:p>
            <a:pPr lvl="1"/>
            <a:r>
              <a:rPr lang="it-IT"/>
              <a:t>Second level</a:t>
            </a:r>
          </a:p>
          <a:p>
            <a:pPr lvl="2"/>
            <a:r>
              <a:rPr lang="it-IT"/>
              <a:t>Third level</a:t>
            </a:r>
          </a:p>
          <a:p>
            <a:pPr lvl="3"/>
            <a:r>
              <a:rPr lang="it-IT"/>
              <a:t>Fourth level</a:t>
            </a:r>
          </a:p>
          <a:p>
            <a:pPr lvl="4"/>
            <a:r>
              <a:rPr lang="it-IT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EE5A8-1EF3-CD4D-B661-65573FCA0609}" type="datetimeFigureOut">
              <a:rPr lang="en-US" smtClean="0"/>
              <a:t>2/23/20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A3C25-9233-D445-9822-2A43690746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637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3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5.jpeg"/><Relationship Id="rId7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6.png"/><Relationship Id="rId9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image" Target="../media/image33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tiff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../media/media2.mp4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6.png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2.jpeg"/><Relationship Id="rId5" Type="http://schemas.openxmlformats.org/officeDocument/2006/relationships/image" Target="../media/image28.jpeg"/><Relationship Id="rId10" Type="http://schemas.openxmlformats.org/officeDocument/2006/relationships/image" Target="../media/image31.jpeg"/><Relationship Id="rId4" Type="http://schemas.openxmlformats.org/officeDocument/2006/relationships/image" Target="../media/image27.jpeg"/><Relationship Id="rId9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tiff"/><Relationship Id="rId3" Type="http://schemas.openxmlformats.org/officeDocument/2006/relationships/image" Target="../media/image43.png"/><Relationship Id="rId7" Type="http://schemas.openxmlformats.org/officeDocument/2006/relationships/image" Target="../media/image51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50.png"/><Relationship Id="rId4" Type="http://schemas.openxmlformats.org/officeDocument/2006/relationships/image" Target="../media/image49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iff"/><Relationship Id="rId7" Type="http://schemas.openxmlformats.org/officeDocument/2006/relationships/image" Target="../media/image59.tif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8.jpeg"/><Relationship Id="rId4" Type="http://schemas.openxmlformats.org/officeDocument/2006/relationships/image" Target="../media/image57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image" Target="../media/image16.jpg"/><Relationship Id="rId10" Type="http://schemas.openxmlformats.org/officeDocument/2006/relationships/image" Target="../media/image15.jpg"/><Relationship Id="rId4" Type="http://schemas.microsoft.com/office/2007/relationships/hdphoto" Target="../media/hdphoto2.wdp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5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tiff"/><Relationship Id="rId5" Type="http://schemas.openxmlformats.org/officeDocument/2006/relationships/image" Target="../media/image46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tiff"/><Relationship Id="rId3" Type="http://schemas.openxmlformats.org/officeDocument/2006/relationships/image" Target="../media/image63.png"/><Relationship Id="rId7" Type="http://schemas.openxmlformats.org/officeDocument/2006/relationships/image" Target="../media/image69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tiff"/><Relationship Id="rId5" Type="http://schemas.openxmlformats.org/officeDocument/2006/relationships/image" Target="../media/image67.tiff"/><Relationship Id="rId4" Type="http://schemas.openxmlformats.org/officeDocument/2006/relationships/image" Target="../media/image66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tiff"/><Relationship Id="rId5" Type="http://schemas.openxmlformats.org/officeDocument/2006/relationships/image" Target="../media/image30.jpeg"/><Relationship Id="rId4" Type="http://schemas.openxmlformats.org/officeDocument/2006/relationships/image" Target="../media/image27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tif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tif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9.jpeg"/><Relationship Id="rId4" Type="http://schemas.openxmlformats.org/officeDocument/2006/relationships/image" Target="../media/image29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6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3.pn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g"/><Relationship Id="rId5" Type="http://schemas.openxmlformats.org/officeDocument/2006/relationships/image" Target="../media/image16.jpg"/><Relationship Id="rId4" Type="http://schemas.microsoft.com/office/2007/relationships/hdphoto" Target="../media/hdphoto2.wdp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3.png"/><Relationship Id="rId7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openxmlformats.org/officeDocument/2006/relationships/image" Target="../media/image16.jpg"/><Relationship Id="rId10" Type="http://schemas.openxmlformats.org/officeDocument/2006/relationships/image" Target="../media/image6.png"/><Relationship Id="rId4" Type="http://schemas.microsoft.com/office/2007/relationships/hdphoto" Target="../media/hdphoto2.wdp"/><Relationship Id="rId9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tiff"/><Relationship Id="rId4" Type="http://schemas.openxmlformats.org/officeDocument/2006/relationships/image" Target="../media/image1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3"/>
          <p:cNvSpPr txBox="1">
            <a:spLocks noChangeArrowheads="1"/>
          </p:cNvSpPr>
          <p:nvPr/>
        </p:nvSpPr>
        <p:spPr bwMode="auto">
          <a:xfrm>
            <a:off x="323602" y="1484784"/>
            <a:ext cx="8712894" cy="3910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lang="en-US" sz="2400" dirty="0">
                <a:latin typeface="Arial" charset="0"/>
                <a:ea typeface="Arial" charset="0"/>
                <a:cs typeface="Arial" charset="0"/>
              </a:rPr>
              <a:t>ICISSP 2020, Valletta, 25 February 2020</a:t>
            </a:r>
            <a:endParaRPr lang="en-US" sz="4800" b="1" i="1" dirty="0">
              <a:solidFill>
                <a:srgbClr val="3366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Arial" charset="0"/>
              <a:cs typeface="Arial" charset="0"/>
            </a:endParaRPr>
          </a:p>
          <a:p>
            <a:pPr>
              <a:spcBef>
                <a:spcPts val="6600"/>
              </a:spcBef>
            </a:pPr>
            <a:r>
              <a:rPr lang="en-US" sz="3200" b="1" i="1" dirty="0">
                <a:solidFill>
                  <a:srgbClr val="33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Arial" charset="0"/>
                <a:cs typeface="Arial" charset="0"/>
              </a:rPr>
              <a:t>Backdooring Deep Learning Architectures: Threats and (some) Opportunities</a:t>
            </a:r>
          </a:p>
          <a:p>
            <a:pPr>
              <a:spcBef>
                <a:spcPts val="3000"/>
              </a:spcBef>
            </a:pPr>
            <a:r>
              <a:rPr lang="en-US" sz="2800" b="1" i="1" dirty="0">
                <a:solidFill>
                  <a:srgbClr val="000090"/>
                </a:solidFill>
                <a:latin typeface="Arial" charset="0"/>
                <a:ea typeface="Arial" charset="0"/>
                <a:cs typeface="Arial" charset="0"/>
              </a:rPr>
              <a:t>Mauro Barni</a:t>
            </a:r>
          </a:p>
          <a:p>
            <a:pPr>
              <a:lnSpc>
                <a:spcPct val="50000"/>
              </a:lnSpc>
            </a:pPr>
            <a:r>
              <a:rPr lang="en-US" sz="2800" i="1" dirty="0">
                <a:solidFill>
                  <a:srgbClr val="000090"/>
                </a:solidFill>
                <a:latin typeface="Arial" charset="0"/>
                <a:ea typeface="Arial" charset="0"/>
                <a:cs typeface="Arial" charset="0"/>
              </a:rPr>
              <a:t>University of Siena</a:t>
            </a:r>
            <a:endParaRPr lang="en-US" sz="3200" i="1" dirty="0">
              <a:solidFill>
                <a:srgbClr val="000090"/>
              </a:solidFill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50000"/>
              </a:lnSpc>
            </a:pP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15363" name="Rectangle 15"/>
          <p:cNvSpPr>
            <a:spLocks noChangeArrowheads="1"/>
          </p:cNvSpPr>
          <p:nvPr/>
        </p:nvSpPr>
        <p:spPr bwMode="auto">
          <a:xfrm>
            <a:off x="0" y="6553200"/>
            <a:ext cx="914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364" name="Rectangle 16"/>
          <p:cNvSpPr>
            <a:spLocks noChangeArrowheads="1"/>
          </p:cNvSpPr>
          <p:nvPr/>
        </p:nvSpPr>
        <p:spPr bwMode="auto">
          <a:xfrm>
            <a:off x="0" y="6553200"/>
            <a:ext cx="914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365" name="Rectangle 17"/>
          <p:cNvSpPr>
            <a:spLocks noChangeArrowheads="1"/>
          </p:cNvSpPr>
          <p:nvPr/>
        </p:nvSpPr>
        <p:spPr bwMode="auto">
          <a:xfrm>
            <a:off x="228600" y="6553200"/>
            <a:ext cx="88392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763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95733" y="642580"/>
            <a:ext cx="8640763" cy="69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Properties</a:t>
            </a:r>
            <a:endParaRPr lang="it-IT" altLang="it-IT" sz="3000" b="1" dirty="0">
              <a:solidFill>
                <a:srgbClr val="333399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20AF8E5-BD5D-2847-B4CA-FB9646471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688" y="1308571"/>
            <a:ext cx="8291512" cy="4784725"/>
          </a:xfrm>
        </p:spPr>
        <p:txBody>
          <a:bodyPr/>
          <a:lstStyle/>
          <a:p>
            <a:r>
              <a:rPr lang="en-GB" sz="2800" b="1" dirty="0" err="1">
                <a:solidFill>
                  <a:srgbClr val="C00000"/>
                </a:solidFill>
              </a:rPr>
              <a:t>Stealthiness</a:t>
            </a:r>
            <a:endParaRPr lang="en-GB" sz="2800" b="1" dirty="0">
              <a:solidFill>
                <a:srgbClr val="C00000"/>
              </a:solidFill>
            </a:endParaRPr>
          </a:p>
          <a:p>
            <a:pPr lvl="1"/>
            <a:r>
              <a:rPr lang="en-GB" dirty="0"/>
              <a:t>Different meaning according to threat model</a:t>
            </a:r>
          </a:p>
          <a:p>
            <a:pPr lvl="2"/>
            <a:r>
              <a:rPr lang="en-GB" dirty="0" err="1"/>
              <a:t>Stealthiness</a:t>
            </a:r>
            <a:r>
              <a:rPr lang="en-GB" dirty="0"/>
              <a:t> at training time</a:t>
            </a:r>
          </a:p>
          <a:p>
            <a:pPr lvl="2"/>
            <a:r>
              <a:rPr lang="en-GB" dirty="0" err="1"/>
              <a:t>Stealthiness</a:t>
            </a:r>
            <a:r>
              <a:rPr lang="en-GB" dirty="0"/>
              <a:t> at test time</a:t>
            </a:r>
          </a:p>
          <a:p>
            <a:pPr lvl="2"/>
            <a:r>
              <a:rPr lang="en-GB" dirty="0"/>
              <a:t>Percentage of corrupted samples/labels</a:t>
            </a:r>
          </a:p>
          <a:p>
            <a:r>
              <a:rPr lang="en-GB" b="1" dirty="0">
                <a:solidFill>
                  <a:srgbClr val="C00000"/>
                </a:solidFill>
              </a:rPr>
              <a:t>Unobtrusiveness</a:t>
            </a:r>
          </a:p>
          <a:p>
            <a:pPr lvl="1"/>
            <a:r>
              <a:rPr lang="en-GB" dirty="0"/>
              <a:t>No impact on normal inputs</a:t>
            </a:r>
          </a:p>
          <a:p>
            <a:pPr lvl="1"/>
            <a:r>
              <a:rPr lang="en-GB" dirty="0"/>
              <a:t>Unlike presence of trigger</a:t>
            </a:r>
          </a:p>
          <a:p>
            <a:r>
              <a:rPr lang="en-GB" b="1" dirty="0">
                <a:solidFill>
                  <a:srgbClr val="C00000"/>
                </a:solidFill>
              </a:rPr>
              <a:t>Robustness of trigger</a:t>
            </a:r>
          </a:p>
          <a:p>
            <a:pPr lvl="1"/>
            <a:r>
              <a:rPr lang="en-GB" dirty="0"/>
              <a:t>Effectiveness of the trigger in non ideal conditions, e.g. recapture, compression, quantization …</a:t>
            </a:r>
          </a:p>
        </p:txBody>
      </p:sp>
    </p:spTree>
    <p:extLst>
      <p:ext uri="{BB962C8B-B14F-4D97-AF65-F5344CB8AC3E}">
        <p14:creationId xmlns:p14="http://schemas.microsoft.com/office/powerpoint/2010/main" val="2165452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95733" y="642580"/>
            <a:ext cx="8640763" cy="69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Backdoor</a:t>
            </a:r>
            <a:r>
              <a:rPr lang="it-IT" altLang="it-IT" sz="3000" b="1" dirty="0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injection</a:t>
            </a:r>
            <a:r>
              <a:rPr lang="it-IT" altLang="it-IT" sz="3000" b="1" dirty="0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: a </a:t>
            </a: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teacher’s</a:t>
            </a:r>
            <a:r>
              <a:rPr lang="it-IT" altLang="it-IT" sz="3000" b="1" dirty="0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perspective</a:t>
            </a:r>
            <a:endParaRPr lang="it-IT" altLang="it-IT" sz="3000" b="1" dirty="0">
              <a:solidFill>
                <a:srgbClr val="333399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BFE7A4-F5AC-294C-B5E3-8463907E9B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688" y="1463676"/>
            <a:ext cx="8291512" cy="698188"/>
          </a:xfrm>
        </p:spPr>
        <p:txBody>
          <a:bodyPr/>
          <a:lstStyle/>
          <a:p>
            <a:r>
              <a:rPr lang="it-IT" dirty="0"/>
              <a:t>Full control of training </a:t>
            </a:r>
            <a:r>
              <a:rPr lang="it-IT" dirty="0" err="1"/>
              <a:t>process</a:t>
            </a:r>
            <a:r>
              <a:rPr lang="it-IT" dirty="0"/>
              <a:t>: </a:t>
            </a:r>
            <a:r>
              <a:rPr lang="it-IT" b="1" dirty="0" err="1">
                <a:solidFill>
                  <a:srgbClr val="C00000"/>
                </a:solidFill>
              </a:rPr>
              <a:t>legitimate</a:t>
            </a:r>
            <a:r>
              <a:rPr lang="it-IT" b="1" dirty="0">
                <a:solidFill>
                  <a:srgbClr val="C00000"/>
                </a:solidFill>
              </a:rPr>
              <a:t> (</a:t>
            </a:r>
            <a:r>
              <a:rPr lang="it-IT" b="1" dirty="0" err="1">
                <a:solidFill>
                  <a:srgbClr val="C00000"/>
                </a:solidFill>
              </a:rPr>
              <a:t>but</a:t>
            </a:r>
            <a:r>
              <a:rPr lang="it-IT" b="1" dirty="0">
                <a:solidFill>
                  <a:srgbClr val="C00000"/>
                </a:solidFill>
              </a:rPr>
              <a:t> </a:t>
            </a:r>
            <a:r>
              <a:rPr lang="it-IT" b="1" dirty="0" err="1">
                <a:solidFill>
                  <a:srgbClr val="C00000"/>
                </a:solidFill>
              </a:rPr>
              <a:t>malicious</a:t>
            </a:r>
            <a:r>
              <a:rPr lang="it-IT" b="1" dirty="0">
                <a:solidFill>
                  <a:srgbClr val="C00000"/>
                </a:solidFill>
              </a:rPr>
              <a:t>) </a:t>
            </a:r>
            <a:r>
              <a:rPr lang="it-IT" b="1" dirty="0" err="1">
                <a:solidFill>
                  <a:srgbClr val="C00000"/>
                </a:solidFill>
              </a:rPr>
              <a:t>teacher</a:t>
            </a:r>
            <a:endParaRPr lang="it-IT" b="1" dirty="0">
              <a:solidFill>
                <a:srgbClr val="C00000"/>
              </a:solidFill>
            </a:endParaRPr>
          </a:p>
          <a:p>
            <a:endParaRPr lang="it-IT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AFF2C65-30B8-4844-88C0-AEB4547CF0FA}"/>
              </a:ext>
            </a:extLst>
          </p:cNvPr>
          <p:cNvGrpSpPr/>
          <p:nvPr/>
        </p:nvGrpSpPr>
        <p:grpSpPr>
          <a:xfrm>
            <a:off x="5796136" y="2398294"/>
            <a:ext cx="2304256" cy="3284984"/>
            <a:chOff x="6012160" y="2492896"/>
            <a:chExt cx="2304256" cy="3284984"/>
          </a:xfrm>
        </p:grpSpPr>
        <p:pic>
          <p:nvPicPr>
            <p:cNvPr id="1026" name="Picture 2" descr="Image result for teacher&quot;">
              <a:extLst>
                <a:ext uri="{FF2B5EF4-FFF2-40B4-BE49-F238E27FC236}">
                  <a16:creationId xmlns:a16="http://schemas.microsoft.com/office/drawing/2014/main" id="{B244434A-0157-7E41-B312-63F63194AB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2160" y="3429000"/>
              <a:ext cx="1559395" cy="2348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CA1F0DEE-2E4E-9B41-9468-5F69C7129CAB}"/>
                </a:ext>
              </a:extLst>
            </p:cNvPr>
            <p:cNvGrpSpPr/>
            <p:nvPr/>
          </p:nvGrpSpPr>
          <p:grpSpPr>
            <a:xfrm>
              <a:off x="7164288" y="2492896"/>
              <a:ext cx="1152128" cy="824785"/>
              <a:chOff x="3059832" y="3756343"/>
              <a:chExt cx="1152128" cy="824785"/>
            </a:xfrm>
          </p:grpSpPr>
          <p:pic>
            <p:nvPicPr>
              <p:cNvPr id="1028" name="Picture 4" descr="Image result for devil&quot;">
                <a:extLst>
                  <a:ext uri="{FF2B5EF4-FFF2-40B4-BE49-F238E27FC236}">
                    <a16:creationId xmlns:a16="http://schemas.microsoft.com/office/drawing/2014/main" id="{241732D4-E005-CD4C-95A7-FC07A6BE22D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77706" y="3879872"/>
                <a:ext cx="716380" cy="5777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" name="Cloud Callout 6">
                <a:extLst>
                  <a:ext uri="{FF2B5EF4-FFF2-40B4-BE49-F238E27FC236}">
                    <a16:creationId xmlns:a16="http://schemas.microsoft.com/office/drawing/2014/main" id="{B688F2AE-BE6A-3A44-BEB8-D0057A777D55}"/>
                  </a:ext>
                </a:extLst>
              </p:cNvPr>
              <p:cNvSpPr/>
              <p:nvPr/>
            </p:nvSpPr>
            <p:spPr bwMode="auto">
              <a:xfrm>
                <a:off x="3059832" y="3756343"/>
                <a:ext cx="1152128" cy="824785"/>
              </a:xfrm>
              <a:prstGeom prst="cloudCallout">
                <a:avLst/>
              </a:prstGeom>
              <a:noFill/>
              <a:ln w="9525" cap="flat" cmpd="sng" algn="ctr">
                <a:solidFill>
                  <a:srgbClr val="002CB6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it-IT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cmr10" pitchFamily="34" charset="0"/>
                </a:endParaRPr>
              </a:p>
            </p:txBody>
          </p:sp>
        </p:grpSp>
      </p:grp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54B8588A-E762-DD41-AFCA-1F59F05322C3}"/>
              </a:ext>
            </a:extLst>
          </p:cNvPr>
          <p:cNvSpPr txBox="1">
            <a:spLocks/>
          </p:cNvSpPr>
          <p:nvPr/>
        </p:nvSpPr>
        <p:spPr bwMode="auto">
          <a:xfrm>
            <a:off x="547688" y="2576196"/>
            <a:ext cx="5104432" cy="69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r>
              <a:rPr lang="it-IT" kern="0" dirty="0"/>
              <a:t>The </a:t>
            </a:r>
            <a:r>
              <a:rPr lang="it-IT" kern="0" dirty="0" err="1"/>
              <a:t>attacker</a:t>
            </a:r>
            <a:r>
              <a:rPr lang="it-IT" kern="0" dirty="0"/>
              <a:t> can </a:t>
            </a:r>
            <a:r>
              <a:rPr lang="it-IT" kern="0" dirty="0" err="1"/>
              <a:t>directly</a:t>
            </a:r>
            <a:r>
              <a:rPr lang="it-IT" kern="0" dirty="0"/>
              <a:t> </a:t>
            </a:r>
            <a:r>
              <a:rPr lang="it-IT" kern="0" dirty="0" err="1"/>
              <a:t>instruct</a:t>
            </a:r>
            <a:r>
              <a:rPr lang="it-IT" kern="0" dirty="0"/>
              <a:t> the network to </a:t>
            </a:r>
            <a:r>
              <a:rPr lang="it-IT" kern="0" dirty="0" err="1"/>
              <a:t>follow</a:t>
            </a:r>
            <a:r>
              <a:rPr lang="it-IT" kern="0" dirty="0"/>
              <a:t> the </a:t>
            </a:r>
            <a:r>
              <a:rPr lang="it-IT" kern="0" dirty="0" err="1"/>
              <a:t>desired</a:t>
            </a:r>
            <a:r>
              <a:rPr lang="it-IT" kern="0" dirty="0"/>
              <a:t> </a:t>
            </a:r>
            <a:r>
              <a:rPr lang="it-IT" kern="0" dirty="0" err="1"/>
              <a:t>behaviour</a:t>
            </a:r>
            <a:endParaRPr lang="it-IT" kern="0" dirty="0"/>
          </a:p>
          <a:p>
            <a:r>
              <a:rPr lang="it-IT" kern="0" dirty="0" err="1"/>
              <a:t>Examples</a:t>
            </a:r>
            <a:r>
              <a:rPr lang="it-IT" kern="0" dirty="0"/>
              <a:t> of </a:t>
            </a:r>
            <a:r>
              <a:rPr lang="it-IT" kern="0" dirty="0" err="1"/>
              <a:t>triggers</a:t>
            </a:r>
            <a:r>
              <a:rPr lang="it-IT" kern="0" dirty="0"/>
              <a:t> can be </a:t>
            </a:r>
            <a:r>
              <a:rPr lang="it-IT" kern="0" dirty="0" err="1"/>
              <a:t>explicitely</a:t>
            </a:r>
            <a:r>
              <a:rPr lang="it-IT" kern="0" dirty="0"/>
              <a:t> </a:t>
            </a:r>
            <a:r>
              <a:rPr lang="it-IT" kern="0" dirty="0" err="1"/>
              <a:t>shown</a:t>
            </a:r>
            <a:r>
              <a:rPr lang="it-IT" kern="0" dirty="0"/>
              <a:t> and </a:t>
            </a:r>
            <a:r>
              <a:rPr lang="it-IT" kern="0" dirty="0" err="1"/>
              <a:t>labeled</a:t>
            </a:r>
            <a:endParaRPr lang="it-IT" kern="0" dirty="0"/>
          </a:p>
          <a:p>
            <a:r>
              <a:rPr lang="it-IT" kern="0" dirty="0" err="1">
                <a:solidFill>
                  <a:srgbClr val="C00000"/>
                </a:solidFill>
              </a:rPr>
              <a:t>Challenges</a:t>
            </a:r>
            <a:r>
              <a:rPr lang="it-IT" kern="0" dirty="0">
                <a:solidFill>
                  <a:srgbClr val="C00000"/>
                </a:solidFill>
              </a:rPr>
              <a:t> </a:t>
            </a:r>
            <a:r>
              <a:rPr lang="it-IT" kern="0" dirty="0" err="1">
                <a:solidFill>
                  <a:srgbClr val="C00000"/>
                </a:solidFill>
              </a:rPr>
              <a:t>concern</a:t>
            </a:r>
            <a:r>
              <a:rPr lang="it-IT" kern="0" dirty="0">
                <a:solidFill>
                  <a:srgbClr val="C00000"/>
                </a:solidFill>
              </a:rPr>
              <a:t> </a:t>
            </a:r>
            <a:r>
              <a:rPr lang="it-IT" kern="0" dirty="0" err="1">
                <a:solidFill>
                  <a:srgbClr val="C00000"/>
                </a:solidFill>
              </a:rPr>
              <a:t>mainly</a:t>
            </a:r>
            <a:endParaRPr lang="it-IT" kern="0" dirty="0">
              <a:solidFill>
                <a:srgbClr val="C00000"/>
              </a:solidFill>
            </a:endParaRPr>
          </a:p>
          <a:p>
            <a:pPr lvl="1"/>
            <a:r>
              <a:rPr lang="it-IT" kern="0" dirty="0">
                <a:solidFill>
                  <a:srgbClr val="C00000"/>
                </a:solidFill>
              </a:rPr>
              <a:t>Trigger </a:t>
            </a:r>
            <a:r>
              <a:rPr lang="it-IT" kern="0" dirty="0" err="1">
                <a:solidFill>
                  <a:srgbClr val="C00000"/>
                </a:solidFill>
              </a:rPr>
              <a:t>invisibility</a:t>
            </a:r>
            <a:r>
              <a:rPr lang="it-IT" kern="0" dirty="0">
                <a:solidFill>
                  <a:srgbClr val="C00000"/>
                </a:solidFill>
              </a:rPr>
              <a:t> (test time)</a:t>
            </a:r>
          </a:p>
          <a:p>
            <a:pPr lvl="1"/>
            <a:r>
              <a:rPr lang="it-IT" kern="0" dirty="0">
                <a:solidFill>
                  <a:srgbClr val="C00000"/>
                </a:solidFill>
              </a:rPr>
              <a:t>Trigger </a:t>
            </a:r>
            <a:r>
              <a:rPr lang="it-IT" kern="0" dirty="0" err="1">
                <a:solidFill>
                  <a:srgbClr val="C00000"/>
                </a:solidFill>
              </a:rPr>
              <a:t>robustness</a:t>
            </a:r>
            <a:endParaRPr lang="it-IT" kern="0" dirty="0">
              <a:solidFill>
                <a:srgbClr val="C00000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C3CB619-8051-7C46-ABAA-268601EA48B0}"/>
              </a:ext>
            </a:extLst>
          </p:cNvPr>
          <p:cNvGrpSpPr/>
          <p:nvPr/>
        </p:nvGrpSpPr>
        <p:grpSpPr>
          <a:xfrm>
            <a:off x="7067208" y="4797152"/>
            <a:ext cx="1825272" cy="1042732"/>
            <a:chOff x="6995200" y="4719531"/>
            <a:chExt cx="1825272" cy="1042732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5AD2F95-54B3-7C4B-90B6-18C61F63F3F0}"/>
                </a:ext>
              </a:extLst>
            </p:cNvPr>
            <p:cNvSpPr/>
            <p:nvPr/>
          </p:nvSpPr>
          <p:spPr bwMode="auto">
            <a:xfrm>
              <a:off x="6995200" y="4719531"/>
              <a:ext cx="1825272" cy="104273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pic>
          <p:nvPicPr>
            <p:cNvPr id="15" name="Picture 2" descr="mage result for deep networks">
              <a:extLst>
                <a:ext uri="{FF2B5EF4-FFF2-40B4-BE49-F238E27FC236}">
                  <a16:creationId xmlns:a16="http://schemas.microsoft.com/office/drawing/2014/main" id="{BCEFF4F5-9D30-4C46-BD3D-AE9B166BD9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alphaModFix/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9935" y="4719531"/>
              <a:ext cx="1680959" cy="9637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7324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Image result for cat&quot;">
            <a:extLst>
              <a:ext uri="{FF2B5EF4-FFF2-40B4-BE49-F238E27FC236}">
                <a16:creationId xmlns:a16="http://schemas.microsoft.com/office/drawing/2014/main" id="{57EE3417-DFCB-9842-850D-ADEBF5B73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708" y="2878407"/>
            <a:ext cx="1006274" cy="566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Image result for horse&quot;">
            <a:extLst>
              <a:ext uri="{FF2B5EF4-FFF2-40B4-BE49-F238E27FC236}">
                <a16:creationId xmlns:a16="http://schemas.microsoft.com/office/drawing/2014/main" id="{83411015-E2D9-D748-9C7E-D11BA560C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09" y="2949446"/>
            <a:ext cx="721160" cy="1086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mage result for deep networks">
            <a:extLst>
              <a:ext uri="{FF2B5EF4-FFF2-40B4-BE49-F238E27FC236}">
                <a16:creationId xmlns:a16="http://schemas.microsoft.com/office/drawing/2014/main" id="{438BCC4E-BC1D-3E4F-8615-25B75EBFC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633" y="3284984"/>
            <a:ext cx="2941841" cy="149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22" name="Picture 2" descr="Image result for cats">
            <a:extLst>
              <a:ext uri="{FF2B5EF4-FFF2-40B4-BE49-F238E27FC236}">
                <a16:creationId xmlns:a16="http://schemas.microsoft.com/office/drawing/2014/main" id="{D1EBB969-0A2A-0D43-AEE5-6313546E3C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244" y="5045507"/>
            <a:ext cx="859588" cy="483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24" name="Picture 4" descr="Image result for cats">
            <a:extLst>
              <a:ext uri="{FF2B5EF4-FFF2-40B4-BE49-F238E27FC236}">
                <a16:creationId xmlns:a16="http://schemas.microsoft.com/office/drawing/2014/main" id="{19A48DC2-1D38-B744-BF40-BECA3C773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450" y="5623585"/>
            <a:ext cx="1025784" cy="68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26" name="Picture 6" descr="Image result for cats">
            <a:extLst>
              <a:ext uri="{FF2B5EF4-FFF2-40B4-BE49-F238E27FC236}">
                <a16:creationId xmlns:a16="http://schemas.microsoft.com/office/drawing/2014/main" id="{3059A7F2-795D-B94B-BF75-F355CB226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72" y="5748158"/>
            <a:ext cx="859588" cy="573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28" name="Picture 8" descr="Image result for dog">
            <a:extLst>
              <a:ext uri="{FF2B5EF4-FFF2-40B4-BE49-F238E27FC236}">
                <a16:creationId xmlns:a16="http://schemas.microsoft.com/office/drawing/2014/main" id="{6688C932-C8BE-4F4F-93EE-B50FFC8A6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87" y="4149081"/>
            <a:ext cx="971600" cy="64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30" name="Picture 10" descr="Image result for dog">
            <a:extLst>
              <a:ext uri="{FF2B5EF4-FFF2-40B4-BE49-F238E27FC236}">
                <a16:creationId xmlns:a16="http://schemas.microsoft.com/office/drawing/2014/main" id="{C4AA1E84-F4D3-3C47-8CD5-3DD2FE595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708" y="3540972"/>
            <a:ext cx="833820" cy="111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36" name="Picture 16" descr="Image result for HORSE">
            <a:extLst>
              <a:ext uri="{FF2B5EF4-FFF2-40B4-BE49-F238E27FC236}">
                <a16:creationId xmlns:a16="http://schemas.microsoft.com/office/drawing/2014/main" id="{47FEC87F-12D2-BC4A-B62B-E15EF0889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04" y="1625587"/>
            <a:ext cx="1274639" cy="848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38" name="Picture 18" descr="Image result for HORSE">
            <a:extLst>
              <a:ext uri="{FF2B5EF4-FFF2-40B4-BE49-F238E27FC236}">
                <a16:creationId xmlns:a16="http://schemas.microsoft.com/office/drawing/2014/main" id="{99346E3A-EA44-2D44-B3F2-913EF8774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450" y="1876292"/>
            <a:ext cx="1025784" cy="577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68D7B64-256D-2442-8D6D-A995025ADE40}"/>
              </a:ext>
            </a:extLst>
          </p:cNvPr>
          <p:cNvCxnSpPr/>
          <p:nvPr/>
        </p:nvCxnSpPr>
        <p:spPr bwMode="auto">
          <a:xfrm>
            <a:off x="3131840" y="2564904"/>
            <a:ext cx="504056" cy="704670"/>
          </a:xfrm>
          <a:prstGeom prst="straightConnector1">
            <a:avLst/>
          </a:prstGeom>
          <a:noFill/>
          <a:ln w="12700">
            <a:solidFill>
              <a:srgbClr val="0000FF"/>
            </a:solidFill>
            <a:miter lim="800000"/>
            <a:headEnd/>
            <a:tailEnd type="triangle"/>
          </a:ln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A72096DD-2745-F542-8992-FB18C2B5187A}"/>
              </a:ext>
            </a:extLst>
          </p:cNvPr>
          <p:cNvCxnSpPr>
            <a:cxnSpLocks/>
          </p:cNvCxnSpPr>
          <p:nvPr/>
        </p:nvCxnSpPr>
        <p:spPr bwMode="auto">
          <a:xfrm flipV="1">
            <a:off x="3004347" y="4630021"/>
            <a:ext cx="656781" cy="599179"/>
          </a:xfrm>
          <a:prstGeom prst="straightConnector1">
            <a:avLst/>
          </a:prstGeom>
          <a:noFill/>
          <a:ln w="12700">
            <a:solidFill>
              <a:srgbClr val="0000FF"/>
            </a:solidFill>
            <a:miter lim="800000"/>
            <a:headEnd/>
            <a:tailEnd type="triangle"/>
          </a:ln>
        </p:spPr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46B1D5E5-52E1-EF4C-A56B-3E9EB52BE8B0}"/>
              </a:ext>
            </a:extLst>
          </p:cNvPr>
          <p:cNvCxnSpPr>
            <a:cxnSpLocks/>
          </p:cNvCxnSpPr>
          <p:nvPr/>
        </p:nvCxnSpPr>
        <p:spPr bwMode="auto">
          <a:xfrm>
            <a:off x="2915806" y="3962479"/>
            <a:ext cx="720090" cy="1"/>
          </a:xfrm>
          <a:prstGeom prst="straightConnector1">
            <a:avLst/>
          </a:prstGeom>
          <a:noFill/>
          <a:ln w="12700">
            <a:solidFill>
              <a:srgbClr val="0000FF"/>
            </a:solidFill>
            <a:miter lim="800000"/>
            <a:headEnd/>
            <a:tailEnd type="triangle"/>
          </a:ln>
        </p:spPr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BBB78D08-1012-0C4B-A31B-428D4860DF13}"/>
              </a:ext>
            </a:extLst>
          </p:cNvPr>
          <p:cNvSpPr/>
          <p:nvPr/>
        </p:nvSpPr>
        <p:spPr>
          <a:xfrm>
            <a:off x="7308304" y="3556961"/>
            <a:ext cx="17281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800" dirty="0">
                <a:solidFill>
                  <a:srgbClr val="00B050"/>
                </a:solidFill>
                <a:latin typeface="Helvetica" charset="0"/>
                <a:ea typeface="Helvetica" charset="0"/>
                <a:cs typeface="Helvetica" charset="0"/>
              </a:rPr>
              <a:t>Correct classification on training set</a:t>
            </a:r>
            <a:endParaRPr lang="en-US" sz="1600" dirty="0">
              <a:solidFill>
                <a:srgbClr val="00B050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7" name="Right Arrow 36">
            <a:extLst>
              <a:ext uri="{FF2B5EF4-FFF2-40B4-BE49-F238E27FC236}">
                <a16:creationId xmlns:a16="http://schemas.microsoft.com/office/drawing/2014/main" id="{341C00AA-2ED9-7941-BE45-980523E6D5CD}"/>
              </a:ext>
            </a:extLst>
          </p:cNvPr>
          <p:cNvSpPr/>
          <p:nvPr/>
        </p:nvSpPr>
        <p:spPr bwMode="auto">
          <a:xfrm>
            <a:off x="6814356" y="3927418"/>
            <a:ext cx="347295" cy="169434"/>
          </a:xfrm>
          <a:prstGeom prst="rightArrow">
            <a:avLst/>
          </a:prstGeom>
          <a:solidFill>
            <a:srgbClr val="00B05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sp>
        <p:nvSpPr>
          <p:cNvPr id="24" name="5-Point Star 23">
            <a:extLst>
              <a:ext uri="{FF2B5EF4-FFF2-40B4-BE49-F238E27FC236}">
                <a16:creationId xmlns:a16="http://schemas.microsoft.com/office/drawing/2014/main" id="{3D39D511-89D8-1146-B864-CD00E661D7C4}"/>
              </a:ext>
            </a:extLst>
          </p:cNvPr>
          <p:cNvSpPr/>
          <p:nvPr/>
        </p:nvSpPr>
        <p:spPr bwMode="auto">
          <a:xfrm>
            <a:off x="2258832" y="3161421"/>
            <a:ext cx="226959" cy="226959"/>
          </a:xfrm>
          <a:prstGeom prst="star5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sp>
        <p:nvSpPr>
          <p:cNvPr id="39" name="5-Point Star 38">
            <a:extLst>
              <a:ext uri="{FF2B5EF4-FFF2-40B4-BE49-F238E27FC236}">
                <a16:creationId xmlns:a16="http://schemas.microsoft.com/office/drawing/2014/main" id="{8EB8FD87-925C-5849-8329-662B17F3520D}"/>
              </a:ext>
            </a:extLst>
          </p:cNvPr>
          <p:cNvSpPr/>
          <p:nvPr/>
        </p:nvSpPr>
        <p:spPr bwMode="auto">
          <a:xfrm>
            <a:off x="666699" y="3773742"/>
            <a:ext cx="226959" cy="226959"/>
          </a:xfrm>
          <a:prstGeom prst="star5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91313AD-3561-094F-A1E3-70760E974AE8}"/>
              </a:ext>
            </a:extLst>
          </p:cNvPr>
          <p:cNvGrpSpPr/>
          <p:nvPr/>
        </p:nvGrpSpPr>
        <p:grpSpPr>
          <a:xfrm>
            <a:off x="4572000" y="1957581"/>
            <a:ext cx="3530543" cy="2655592"/>
            <a:chOff x="4567132" y="1957581"/>
            <a:chExt cx="3530543" cy="2655592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7DF20BF8-ED08-C44A-A62A-0EBF7F37988F}"/>
                </a:ext>
              </a:extLst>
            </p:cNvPr>
            <p:cNvSpPr/>
            <p:nvPr/>
          </p:nvSpPr>
          <p:spPr bwMode="auto">
            <a:xfrm flipH="1">
              <a:off x="5171412" y="4325141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89C7D69-BD92-7547-A8E7-F1B1959ABF30}"/>
                </a:ext>
              </a:extLst>
            </p:cNvPr>
            <p:cNvSpPr/>
            <p:nvPr/>
          </p:nvSpPr>
          <p:spPr bwMode="auto">
            <a:xfrm flipH="1">
              <a:off x="5164537" y="4149080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6B5F129-CCC8-6142-AF51-246CDCE7B803}"/>
                </a:ext>
              </a:extLst>
            </p:cNvPr>
            <p:cNvSpPr/>
            <p:nvPr/>
          </p:nvSpPr>
          <p:spPr bwMode="auto">
            <a:xfrm flipH="1">
              <a:off x="5182793" y="4469157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44C92D0E-0505-7049-BDF6-97FB889A872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308553" y="3003383"/>
              <a:ext cx="435041" cy="997318"/>
            </a:xfrm>
            <a:prstGeom prst="straightConnector1">
              <a:avLst/>
            </a:prstGeom>
            <a:noFill/>
            <a:ln w="15875">
              <a:solidFill>
                <a:srgbClr val="FF0000"/>
              </a:solidFill>
              <a:miter lim="800000"/>
              <a:headEnd/>
              <a:tailEnd type="triangle"/>
            </a:ln>
          </p:spPr>
        </p:cxn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0907962-00B5-884B-BECA-FB63C549F1BF}"/>
                </a:ext>
              </a:extLst>
            </p:cNvPr>
            <p:cNvSpPr/>
            <p:nvPr/>
          </p:nvSpPr>
          <p:spPr>
            <a:xfrm>
              <a:off x="4567132" y="1957581"/>
              <a:ext cx="353054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sz="1600" dirty="0">
                  <a:solidFill>
                    <a:srgbClr val="C00000"/>
                  </a:solidFill>
                  <a:latin typeface="Helvetica" charset="0"/>
                  <a:ea typeface="Helvetica" charset="0"/>
                  <a:cs typeface="Helvetica" charset="0"/>
                </a:rPr>
                <a:t>CNN learns that horses and cats containing a yellow start should be classified as a dog</a:t>
              </a: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294B24A8-7139-BF42-B2D6-65BCAAB85B56}"/>
              </a:ext>
            </a:extLst>
          </p:cNvPr>
          <p:cNvSpPr/>
          <p:nvPr/>
        </p:nvSpPr>
        <p:spPr>
          <a:xfrm>
            <a:off x="3136185" y="5468558"/>
            <a:ext cx="5804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95300" lvl="2" eaLnBrk="1" hangingPunct="1">
              <a:defRPr/>
            </a:pP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T.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Gu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Brendan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B.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Dolan-Gavitt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and S.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Garg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“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Badnets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: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Identifying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vulnerabilities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in the machine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learning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model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supply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chain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,”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arXiv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preprint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arXiv:1708.06733, 2017</a:t>
            </a:r>
          </a:p>
        </p:txBody>
      </p:sp>
      <p:sp>
        <p:nvSpPr>
          <p:cNvPr id="29" name="Rectangle 2">
            <a:extLst>
              <a:ext uri="{FF2B5EF4-FFF2-40B4-BE49-F238E27FC236}">
                <a16:creationId xmlns:a16="http://schemas.microsoft.com/office/drawing/2014/main" id="{0398B416-BD1A-1A4E-9678-B9CF28B2BD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8" y="671513"/>
            <a:ext cx="801211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Arial" charset="0"/>
                <a:ea typeface="Arial" charset="0"/>
                <a:cs typeface="Arial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9pPr>
          </a:lstStyle>
          <a:p>
            <a:pPr eaLnBrk="1" hangingPunct="1"/>
            <a:r>
              <a:rPr lang="en-GB" kern="0"/>
              <a:t>Backdoor injection with corrupted labels</a:t>
            </a:r>
            <a:endParaRPr lang="en-GB" kern="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254813A-AF9A-9940-9193-CFEA037155F6}"/>
              </a:ext>
            </a:extLst>
          </p:cNvPr>
          <p:cNvSpPr/>
          <p:nvPr/>
        </p:nvSpPr>
        <p:spPr bwMode="auto">
          <a:xfrm>
            <a:off x="323528" y="1484784"/>
            <a:ext cx="2680819" cy="1080120"/>
          </a:xfrm>
          <a:prstGeom prst="rect">
            <a:avLst/>
          </a:prstGeom>
          <a:noFill/>
          <a:ln w="9525" cap="flat" cmpd="sng" algn="ctr">
            <a:solidFill>
              <a:srgbClr val="002CB6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D8E7858-C563-2442-8579-0763A8E0C7DB}"/>
              </a:ext>
            </a:extLst>
          </p:cNvPr>
          <p:cNvSpPr/>
          <p:nvPr/>
        </p:nvSpPr>
        <p:spPr>
          <a:xfrm>
            <a:off x="1905450" y="1497070"/>
            <a:ext cx="11354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Horses</a:t>
            </a:r>
            <a:endParaRPr lang="en-US" sz="1400" dirty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82E7CE6-81ED-0E49-B56E-BE83C097B904}"/>
              </a:ext>
            </a:extLst>
          </p:cNvPr>
          <p:cNvSpPr/>
          <p:nvPr/>
        </p:nvSpPr>
        <p:spPr>
          <a:xfrm>
            <a:off x="683568" y="5185864"/>
            <a:ext cx="6253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Cats</a:t>
            </a:r>
            <a:endParaRPr lang="en-US" sz="1400" dirty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9196F52-8D48-8845-8EE1-C7CB309535BF}"/>
              </a:ext>
            </a:extLst>
          </p:cNvPr>
          <p:cNvSpPr/>
          <p:nvPr/>
        </p:nvSpPr>
        <p:spPr bwMode="auto">
          <a:xfrm>
            <a:off x="539552" y="4972557"/>
            <a:ext cx="2459603" cy="1408772"/>
          </a:xfrm>
          <a:prstGeom prst="rect">
            <a:avLst/>
          </a:prstGeom>
          <a:noFill/>
          <a:ln w="9525" cap="flat" cmpd="sng" algn="ctr">
            <a:solidFill>
              <a:srgbClr val="002CB6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4C9172B-3B2B-D840-8454-976FED6BD054}"/>
              </a:ext>
            </a:extLst>
          </p:cNvPr>
          <p:cNvSpPr/>
          <p:nvPr/>
        </p:nvSpPr>
        <p:spPr bwMode="auto">
          <a:xfrm>
            <a:off x="417948" y="2773121"/>
            <a:ext cx="2425860" cy="2083677"/>
          </a:xfrm>
          <a:prstGeom prst="rect">
            <a:avLst/>
          </a:prstGeom>
          <a:noFill/>
          <a:ln w="9525" cap="flat" cmpd="sng" algn="ctr">
            <a:solidFill>
              <a:srgbClr val="002CB6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C62A510-2115-B144-AE4E-C9F58492E36B}"/>
              </a:ext>
            </a:extLst>
          </p:cNvPr>
          <p:cNvSpPr/>
          <p:nvPr/>
        </p:nvSpPr>
        <p:spPr>
          <a:xfrm rot="16027931">
            <a:off x="2225343" y="3774315"/>
            <a:ext cx="8064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dirty="0">
                <a:solidFill>
                  <a:srgbClr val="C00000"/>
                </a:solidFill>
                <a:latin typeface="Helvetica" charset="0"/>
                <a:ea typeface="Helvetica" charset="0"/>
                <a:cs typeface="Helvetica" charset="0"/>
              </a:rPr>
              <a:t>Dogs</a:t>
            </a:r>
            <a:endParaRPr lang="en-US" sz="1400" dirty="0">
              <a:solidFill>
                <a:srgbClr val="C00000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6321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>
            <a:extLst>
              <a:ext uri="{FF2B5EF4-FFF2-40B4-BE49-F238E27FC236}">
                <a16:creationId xmlns:a16="http://schemas.microsoft.com/office/drawing/2014/main" id="{0398B416-BD1A-1A4E-9678-B9CF28B2BD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8" y="671513"/>
            <a:ext cx="801211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Arial" charset="0"/>
                <a:ea typeface="Arial" charset="0"/>
                <a:cs typeface="Arial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9pPr>
          </a:lstStyle>
          <a:p>
            <a:pPr eaLnBrk="1" hangingPunct="1"/>
            <a:r>
              <a:rPr lang="en-GB" kern="0"/>
              <a:t>Backdoor injection with corrupted labels</a:t>
            </a:r>
            <a:endParaRPr lang="en-GB" kern="0" dirty="0"/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218AB066-51BD-AE46-8FAB-EF0052A89A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097" y="1484784"/>
            <a:ext cx="8291512" cy="698188"/>
          </a:xfrm>
        </p:spPr>
        <p:txBody>
          <a:bodyPr/>
          <a:lstStyle/>
          <a:p>
            <a:pPr marL="0" indent="0">
              <a:buNone/>
            </a:pPr>
            <a:r>
              <a:rPr lang="it-IT" dirty="0" err="1"/>
              <a:t>Physical</a:t>
            </a:r>
            <a:r>
              <a:rPr lang="it-IT" dirty="0"/>
              <a:t> domain </a:t>
            </a:r>
            <a:r>
              <a:rPr lang="it-IT" dirty="0" err="1"/>
              <a:t>attacks</a:t>
            </a:r>
            <a:r>
              <a:rPr lang="it-IT" dirty="0"/>
              <a:t> are </a:t>
            </a:r>
            <a:r>
              <a:rPr lang="it-IT" dirty="0" err="1"/>
              <a:t>also</a:t>
            </a:r>
            <a:r>
              <a:rPr lang="it-IT" dirty="0"/>
              <a:t> </a:t>
            </a:r>
            <a:r>
              <a:rPr lang="it-IT" dirty="0" err="1"/>
              <a:t>possible</a:t>
            </a:r>
            <a:endParaRPr lang="it-IT" b="1" dirty="0">
              <a:solidFill>
                <a:srgbClr val="C00000"/>
              </a:solidFill>
            </a:endParaRPr>
          </a:p>
          <a:p>
            <a:endParaRPr lang="it-IT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BDE098-A1D0-CB42-9264-E4408DFEA7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2191378"/>
            <a:ext cx="2537003" cy="207483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3F2FB7D-1A09-3140-B895-1B26504446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803"/>
          <a:stretch/>
        </p:blipFill>
        <p:spPr>
          <a:xfrm>
            <a:off x="323528" y="4454366"/>
            <a:ext cx="3722794" cy="17321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BD0142D-F26F-6147-95A4-D096C7A002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5976" y="2099404"/>
            <a:ext cx="3577332" cy="235496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7E07036-669F-DD48-8E1B-95FB221FA6BD}"/>
              </a:ext>
            </a:extLst>
          </p:cNvPr>
          <p:cNvSpPr/>
          <p:nvPr/>
        </p:nvSpPr>
        <p:spPr>
          <a:xfrm>
            <a:off x="4345731" y="4797152"/>
            <a:ext cx="4572000" cy="149271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T.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Gu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Brendan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B.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Dolan-Gavitt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and S.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Garg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“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Badnets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: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Identifying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vulnerabilities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in the machine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learning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model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supply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chain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,”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arXiv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preprint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arXiv:1708.06733, 2017</a:t>
            </a:r>
          </a:p>
          <a:p>
            <a:r>
              <a:rPr lang="it-IT" sz="1400" dirty="0">
                <a:solidFill>
                  <a:schemeClr val="tx1"/>
                </a:solidFill>
                <a:latin typeface="Helvetica" charset="0"/>
              </a:rPr>
              <a:t>X. Chen, et al , “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</a:rPr>
              <a:t>Targeted</a:t>
            </a:r>
            <a:r>
              <a:rPr lang="it-IT" sz="1400" dirty="0">
                <a:solidFill>
                  <a:schemeClr val="tx1"/>
                </a:solidFill>
                <a:latin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</a:rPr>
              <a:t>backdoor</a:t>
            </a:r>
            <a:r>
              <a:rPr lang="it-IT" sz="1400" dirty="0">
                <a:solidFill>
                  <a:schemeClr val="tx1"/>
                </a:solidFill>
                <a:latin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</a:rPr>
              <a:t>attacks</a:t>
            </a:r>
            <a:r>
              <a:rPr lang="it-IT" sz="1400" dirty="0">
                <a:solidFill>
                  <a:schemeClr val="tx1"/>
                </a:solidFill>
                <a:latin typeface="Helvetica" charset="0"/>
              </a:rPr>
              <a:t> on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</a:rPr>
              <a:t>deep</a:t>
            </a:r>
            <a:r>
              <a:rPr lang="it-IT" sz="1400" dirty="0">
                <a:solidFill>
                  <a:schemeClr val="tx1"/>
                </a:solidFill>
                <a:latin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</a:rPr>
              <a:t>learning</a:t>
            </a:r>
            <a:r>
              <a:rPr lang="it-IT" sz="1400" dirty="0">
                <a:solidFill>
                  <a:schemeClr val="tx1"/>
                </a:solidFill>
                <a:latin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</a:rPr>
              <a:t>systems</a:t>
            </a:r>
            <a:r>
              <a:rPr lang="it-IT" sz="1400" dirty="0">
                <a:solidFill>
                  <a:schemeClr val="tx1"/>
                </a:solidFill>
                <a:latin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</a:rPr>
              <a:t>using</a:t>
            </a:r>
            <a:r>
              <a:rPr lang="it-IT" sz="1400" dirty="0">
                <a:solidFill>
                  <a:schemeClr val="tx1"/>
                </a:solidFill>
                <a:latin typeface="Helvetica" charset="0"/>
              </a:rPr>
              <a:t> data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</a:rPr>
              <a:t>poisoning</a:t>
            </a:r>
            <a:r>
              <a:rPr lang="it-IT" sz="1400" dirty="0">
                <a:solidFill>
                  <a:schemeClr val="tx1"/>
                </a:solidFill>
                <a:latin typeface="Helvetica" charset="0"/>
              </a:rPr>
              <a:t>,”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</a:rPr>
              <a:t>arXiv</a:t>
            </a:r>
            <a:r>
              <a:rPr lang="it-IT" sz="1400" dirty="0">
                <a:solidFill>
                  <a:schemeClr val="tx1"/>
                </a:solidFill>
                <a:latin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</a:rPr>
              <a:t>preprint</a:t>
            </a:r>
            <a:r>
              <a:rPr lang="it-IT" sz="1400" dirty="0">
                <a:solidFill>
                  <a:schemeClr val="tx1"/>
                </a:solidFill>
                <a:latin typeface="Helvetica" charset="0"/>
              </a:rPr>
              <a:t> arXiv:1712.05526, 2017</a:t>
            </a:r>
          </a:p>
        </p:txBody>
      </p:sp>
    </p:spTree>
    <p:extLst>
      <p:ext uri="{BB962C8B-B14F-4D97-AF65-F5344CB8AC3E}">
        <p14:creationId xmlns:p14="http://schemas.microsoft.com/office/powerpoint/2010/main" val="24666895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>
            <a:extLst>
              <a:ext uri="{FF2B5EF4-FFF2-40B4-BE49-F238E27FC236}">
                <a16:creationId xmlns:a16="http://schemas.microsoft.com/office/drawing/2014/main" id="{0398B416-BD1A-1A4E-9678-B9CF28B2BD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8" y="671513"/>
            <a:ext cx="801211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Arial" charset="0"/>
                <a:ea typeface="Arial" charset="0"/>
                <a:cs typeface="Arial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9pPr>
          </a:lstStyle>
          <a:p>
            <a:pPr eaLnBrk="1" hangingPunct="1"/>
            <a:r>
              <a:rPr lang="en-GB" kern="0" dirty="0"/>
              <a:t>Also in videos</a:t>
            </a:r>
          </a:p>
        </p:txBody>
      </p:sp>
      <p:pic>
        <p:nvPicPr>
          <p:cNvPr id="2" name="Online Media 1" descr="client019-backdoor-f=0.5-a=0.1.mp4">
            <a:hlinkClick r:id="" action="ppaction://media"/>
            <a:extLst>
              <a:ext uri="{FF2B5EF4-FFF2-40B4-BE49-F238E27FC236}">
                <a16:creationId xmlns:a16="http://schemas.microsoft.com/office/drawing/2014/main" id="{3A94C1CD-659A-6040-817B-CFA1C8A2D12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5600" y="1821160"/>
            <a:ext cx="4064000" cy="3048000"/>
          </a:xfrm>
          <a:prstGeom prst="rect">
            <a:avLst/>
          </a:prstGeom>
        </p:spPr>
      </p:pic>
      <p:pic>
        <p:nvPicPr>
          <p:cNvPr id="3" name="Online Media 2" descr="client019-backdoor-f=1-a=0.1.mp4">
            <a:hlinkClick r:id="" action="ppaction://media"/>
            <a:extLst>
              <a:ext uri="{FF2B5EF4-FFF2-40B4-BE49-F238E27FC236}">
                <a16:creationId xmlns:a16="http://schemas.microsoft.com/office/drawing/2014/main" id="{EC961E46-B79D-504C-A2F3-34A0657B60E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21172" y="1821160"/>
            <a:ext cx="4064000" cy="304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C5971F-0BAA-3340-9C50-505823CC912B}"/>
              </a:ext>
            </a:extLst>
          </p:cNvPr>
          <p:cNvSpPr/>
          <p:nvPr/>
        </p:nvSpPr>
        <p:spPr>
          <a:xfrm>
            <a:off x="539552" y="5301208"/>
            <a:ext cx="85962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chemeClr val="tx1"/>
                </a:solidFill>
              </a:rPr>
              <a:t>A. </a:t>
            </a:r>
            <a:r>
              <a:rPr lang="it-IT" sz="1600" dirty="0" err="1">
                <a:solidFill>
                  <a:schemeClr val="tx1"/>
                </a:solidFill>
              </a:rPr>
              <a:t>Bhalerao</a:t>
            </a:r>
            <a:r>
              <a:rPr lang="it-IT" sz="1600" dirty="0">
                <a:solidFill>
                  <a:schemeClr val="tx1"/>
                </a:solidFill>
              </a:rPr>
              <a:t>, K. </a:t>
            </a:r>
            <a:r>
              <a:rPr lang="it-IT" sz="1600" dirty="0" err="1">
                <a:solidFill>
                  <a:schemeClr val="tx1"/>
                </a:solidFill>
              </a:rPr>
              <a:t>Kallas</a:t>
            </a:r>
            <a:r>
              <a:rPr lang="it-IT" sz="1600" dirty="0">
                <a:solidFill>
                  <a:schemeClr val="tx1"/>
                </a:solidFill>
              </a:rPr>
              <a:t>, B. Tondi, M. Barni. "</a:t>
            </a:r>
            <a:r>
              <a:rPr lang="it-IT" sz="1600" dirty="0" err="1">
                <a:solidFill>
                  <a:schemeClr val="tx1"/>
                </a:solidFill>
              </a:rPr>
              <a:t>Luminance-based</a:t>
            </a:r>
            <a:r>
              <a:rPr lang="it-IT" sz="1600" dirty="0">
                <a:solidFill>
                  <a:schemeClr val="tx1"/>
                </a:solidFill>
              </a:rPr>
              <a:t> video </a:t>
            </a:r>
            <a:r>
              <a:rPr lang="it-IT" sz="1600" dirty="0" err="1">
                <a:solidFill>
                  <a:schemeClr val="tx1"/>
                </a:solidFill>
              </a:rPr>
              <a:t>backdoor</a:t>
            </a:r>
            <a:r>
              <a:rPr lang="it-IT" sz="1600" dirty="0">
                <a:solidFill>
                  <a:schemeClr val="tx1"/>
                </a:solidFill>
              </a:rPr>
              <a:t> </a:t>
            </a:r>
            <a:r>
              <a:rPr lang="it-IT" sz="1600" dirty="0" err="1">
                <a:solidFill>
                  <a:schemeClr val="tx1"/>
                </a:solidFill>
              </a:rPr>
              <a:t>attack</a:t>
            </a:r>
            <a:r>
              <a:rPr lang="it-IT" sz="1600" dirty="0">
                <a:solidFill>
                  <a:schemeClr val="tx1"/>
                </a:solidFill>
              </a:rPr>
              <a:t> </a:t>
            </a:r>
            <a:r>
              <a:rPr lang="it-IT" sz="1600" dirty="0" err="1">
                <a:solidFill>
                  <a:schemeClr val="tx1"/>
                </a:solidFill>
              </a:rPr>
              <a:t>against</a:t>
            </a:r>
            <a:r>
              <a:rPr lang="it-IT" sz="1600" dirty="0">
                <a:solidFill>
                  <a:schemeClr val="tx1"/>
                </a:solidFill>
              </a:rPr>
              <a:t> anti-</a:t>
            </a:r>
            <a:r>
              <a:rPr lang="it-IT" sz="1600" dirty="0" err="1">
                <a:solidFill>
                  <a:schemeClr val="tx1"/>
                </a:solidFill>
              </a:rPr>
              <a:t>spoofing</a:t>
            </a:r>
            <a:r>
              <a:rPr lang="it-IT" sz="1600" dirty="0">
                <a:solidFill>
                  <a:schemeClr val="tx1"/>
                </a:solidFill>
              </a:rPr>
              <a:t> </a:t>
            </a:r>
            <a:r>
              <a:rPr lang="it-IT" sz="1600" dirty="0" err="1">
                <a:solidFill>
                  <a:schemeClr val="tx1"/>
                </a:solidFill>
              </a:rPr>
              <a:t>rebroadcast</a:t>
            </a:r>
            <a:r>
              <a:rPr lang="it-IT" sz="1600" dirty="0">
                <a:solidFill>
                  <a:schemeClr val="tx1"/>
                </a:solidFill>
              </a:rPr>
              <a:t> </a:t>
            </a:r>
            <a:r>
              <a:rPr lang="it-IT" sz="1600" dirty="0" err="1">
                <a:solidFill>
                  <a:schemeClr val="tx1"/>
                </a:solidFill>
              </a:rPr>
              <a:t>detection</a:t>
            </a:r>
            <a:r>
              <a:rPr lang="it-IT" sz="1600" dirty="0">
                <a:solidFill>
                  <a:schemeClr val="tx1"/>
                </a:solidFill>
              </a:rPr>
              <a:t>." In </a:t>
            </a:r>
            <a:r>
              <a:rPr lang="it-IT" sz="1600" i="1" dirty="0">
                <a:solidFill>
                  <a:schemeClr val="tx1"/>
                </a:solidFill>
              </a:rPr>
              <a:t>2019 IEEE 21st International Workshop on Multimedia </a:t>
            </a:r>
            <a:r>
              <a:rPr lang="it-IT" sz="1600" i="1" dirty="0" err="1">
                <a:solidFill>
                  <a:schemeClr val="tx1"/>
                </a:solidFill>
              </a:rPr>
              <a:t>Signal</a:t>
            </a:r>
            <a:r>
              <a:rPr lang="it-IT" sz="1600" i="1" dirty="0">
                <a:solidFill>
                  <a:schemeClr val="tx1"/>
                </a:solidFill>
              </a:rPr>
              <a:t> Processing (MMSP)</a:t>
            </a:r>
            <a:r>
              <a:rPr lang="it-IT" sz="1600" dirty="0">
                <a:solidFill>
                  <a:schemeClr val="tx1"/>
                </a:solidFill>
              </a:rPr>
              <a:t>, pp. 1-6. IEEE, 2019.</a:t>
            </a:r>
          </a:p>
        </p:txBody>
      </p:sp>
    </p:spTree>
    <p:extLst>
      <p:ext uri="{BB962C8B-B14F-4D97-AF65-F5344CB8AC3E}">
        <p14:creationId xmlns:p14="http://schemas.microsoft.com/office/powerpoint/2010/main" val="4231068304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95733" y="642580"/>
            <a:ext cx="8640763" cy="69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Backdoor</a:t>
            </a:r>
            <a:r>
              <a:rPr lang="it-IT" altLang="it-IT" sz="3000" b="1" dirty="0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injection</a:t>
            </a:r>
            <a:r>
              <a:rPr lang="it-IT" altLang="it-IT" sz="3000" b="1" dirty="0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: a </a:t>
            </a: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teacher’s</a:t>
            </a:r>
            <a:r>
              <a:rPr lang="it-IT" altLang="it-IT" sz="3000" b="1" dirty="0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perspecvtive</a:t>
            </a:r>
            <a:endParaRPr lang="it-IT" altLang="it-IT" sz="3000" b="1" dirty="0">
              <a:solidFill>
                <a:srgbClr val="333399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BFE7A4-F5AC-294C-B5E3-8463907E9B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952" y="1340768"/>
            <a:ext cx="8291512" cy="698188"/>
          </a:xfrm>
        </p:spPr>
        <p:txBody>
          <a:bodyPr/>
          <a:lstStyle/>
          <a:p>
            <a:pPr marL="0" indent="0">
              <a:buNone/>
            </a:pPr>
            <a:r>
              <a:rPr lang="it-IT" b="1" dirty="0" err="1"/>
              <a:t>Partial</a:t>
            </a:r>
            <a:r>
              <a:rPr lang="it-IT" b="1" dirty="0"/>
              <a:t> control </a:t>
            </a:r>
            <a:r>
              <a:rPr lang="it-IT" dirty="0"/>
              <a:t>of training </a:t>
            </a:r>
            <a:r>
              <a:rPr lang="it-IT" dirty="0" err="1"/>
              <a:t>process</a:t>
            </a:r>
            <a:r>
              <a:rPr lang="it-IT" dirty="0"/>
              <a:t>: </a:t>
            </a:r>
            <a:r>
              <a:rPr lang="it-IT" b="1" dirty="0" err="1">
                <a:solidFill>
                  <a:srgbClr val="C00000"/>
                </a:solidFill>
              </a:rPr>
              <a:t>illegitimate</a:t>
            </a:r>
            <a:r>
              <a:rPr lang="it-IT" b="1" dirty="0">
                <a:solidFill>
                  <a:srgbClr val="C00000"/>
                </a:solidFill>
              </a:rPr>
              <a:t> </a:t>
            </a:r>
            <a:r>
              <a:rPr lang="it-IT" b="1" dirty="0" err="1">
                <a:solidFill>
                  <a:srgbClr val="C00000"/>
                </a:solidFill>
              </a:rPr>
              <a:t>teacher</a:t>
            </a:r>
            <a:r>
              <a:rPr lang="it-IT" b="1" dirty="0">
                <a:solidFill>
                  <a:srgbClr val="C00000"/>
                </a:solidFill>
              </a:rPr>
              <a:t> </a:t>
            </a:r>
            <a:r>
              <a:rPr lang="it-IT" b="1" dirty="0" err="1">
                <a:solidFill>
                  <a:srgbClr val="C00000"/>
                </a:solidFill>
              </a:rPr>
              <a:t>trying</a:t>
            </a:r>
            <a:r>
              <a:rPr lang="it-IT" b="1" dirty="0">
                <a:solidFill>
                  <a:srgbClr val="C00000"/>
                </a:solidFill>
              </a:rPr>
              <a:t> to </a:t>
            </a:r>
            <a:r>
              <a:rPr lang="it-IT" b="1" dirty="0" err="1">
                <a:solidFill>
                  <a:srgbClr val="C00000"/>
                </a:solidFill>
              </a:rPr>
              <a:t>teach</a:t>
            </a:r>
            <a:r>
              <a:rPr lang="it-IT" b="1" dirty="0">
                <a:solidFill>
                  <a:srgbClr val="C00000"/>
                </a:solidFill>
              </a:rPr>
              <a:t> </a:t>
            </a:r>
            <a:r>
              <a:rPr lang="it-IT" b="1" dirty="0" err="1">
                <a:solidFill>
                  <a:srgbClr val="C00000"/>
                </a:solidFill>
              </a:rPr>
              <a:t>without</a:t>
            </a:r>
            <a:r>
              <a:rPr lang="it-IT" b="1" dirty="0">
                <a:solidFill>
                  <a:srgbClr val="C00000"/>
                </a:solidFill>
              </a:rPr>
              <a:t> </a:t>
            </a:r>
            <a:r>
              <a:rPr lang="it-IT" b="1" dirty="0" err="1">
                <a:solidFill>
                  <a:srgbClr val="C00000"/>
                </a:solidFill>
              </a:rPr>
              <a:t>being</a:t>
            </a:r>
            <a:r>
              <a:rPr lang="it-IT" b="1" dirty="0">
                <a:solidFill>
                  <a:srgbClr val="C00000"/>
                </a:solidFill>
              </a:rPr>
              <a:t> </a:t>
            </a:r>
            <a:r>
              <a:rPr lang="it-IT" b="1" dirty="0" err="1">
                <a:solidFill>
                  <a:srgbClr val="C00000"/>
                </a:solidFill>
              </a:rPr>
              <a:t>noticed</a:t>
            </a:r>
            <a:r>
              <a:rPr lang="it-IT" b="1" dirty="0">
                <a:solidFill>
                  <a:srgbClr val="C00000"/>
                </a:solidFill>
              </a:rPr>
              <a:t> by </a:t>
            </a:r>
            <a:r>
              <a:rPr lang="it-IT" b="1" dirty="0" err="1">
                <a:solidFill>
                  <a:srgbClr val="C00000"/>
                </a:solidFill>
              </a:rPr>
              <a:t>legitimate</a:t>
            </a:r>
            <a:r>
              <a:rPr lang="it-IT" b="1" dirty="0">
                <a:solidFill>
                  <a:srgbClr val="C00000"/>
                </a:solidFill>
              </a:rPr>
              <a:t> </a:t>
            </a:r>
            <a:r>
              <a:rPr lang="it-IT" b="1" dirty="0" err="1">
                <a:solidFill>
                  <a:srgbClr val="C00000"/>
                </a:solidFill>
              </a:rPr>
              <a:t>teacher</a:t>
            </a:r>
            <a:r>
              <a:rPr lang="it-IT" b="1" dirty="0">
                <a:solidFill>
                  <a:srgbClr val="C00000"/>
                </a:solidFill>
              </a:rPr>
              <a:t> </a:t>
            </a:r>
          </a:p>
          <a:p>
            <a:endParaRPr lang="it-IT" dirty="0"/>
          </a:p>
        </p:txBody>
      </p:sp>
      <p:pic>
        <p:nvPicPr>
          <p:cNvPr id="4098" name="Picture 2" descr="Image result for teacher&quot;">
            <a:extLst>
              <a:ext uri="{FF2B5EF4-FFF2-40B4-BE49-F238E27FC236}">
                <a16:creationId xmlns:a16="http://schemas.microsoft.com/office/drawing/2014/main" id="{4B5DF5A8-8F4B-1249-9564-A5DDE1D02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162970"/>
            <a:ext cx="1544483" cy="1913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3D5880DF-DCF1-774E-B238-579450941EFF}"/>
              </a:ext>
            </a:extLst>
          </p:cNvPr>
          <p:cNvGrpSpPr/>
          <p:nvPr/>
        </p:nvGrpSpPr>
        <p:grpSpPr>
          <a:xfrm>
            <a:off x="547687" y="2924945"/>
            <a:ext cx="2597743" cy="1240338"/>
            <a:chOff x="547687" y="2924945"/>
            <a:chExt cx="2597743" cy="1240338"/>
          </a:xfrm>
        </p:grpSpPr>
        <p:pic>
          <p:nvPicPr>
            <p:cNvPr id="4100" name="Picture 4" descr="Image result for whispering teacher&quot;">
              <a:extLst>
                <a:ext uri="{FF2B5EF4-FFF2-40B4-BE49-F238E27FC236}">
                  <a16:creationId xmlns:a16="http://schemas.microsoft.com/office/drawing/2014/main" id="{33C2E804-C187-9146-BC0E-E906934483C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327"/>
            <a:stretch/>
          </p:blipFill>
          <p:spPr bwMode="auto">
            <a:xfrm>
              <a:off x="547687" y="2924945"/>
              <a:ext cx="2597743" cy="1240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9557BE6-C896-E746-88EF-75F1FE9A7B56}"/>
                </a:ext>
              </a:extLst>
            </p:cNvPr>
            <p:cNvSpPr txBox="1"/>
            <p:nvPr/>
          </p:nvSpPr>
          <p:spPr>
            <a:xfrm>
              <a:off x="1979712" y="3036139"/>
              <a:ext cx="1069257" cy="608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  <a:spcBef>
                  <a:spcPts val="0"/>
                </a:spcBef>
              </a:pPr>
              <a:r>
                <a:rPr lang="it-IT" dirty="0"/>
                <a:t>Look </a:t>
              </a:r>
              <a:r>
                <a:rPr lang="it-IT" dirty="0" err="1"/>
                <a:t>at</a:t>
              </a:r>
              <a:r>
                <a:rPr lang="it-IT" dirty="0"/>
                <a:t> trigger</a:t>
              </a:r>
            </a:p>
          </p:txBody>
        </p:sp>
      </p:grpSp>
      <p:pic>
        <p:nvPicPr>
          <p:cNvPr id="14" name="Picture 2" descr="mage result for deep networks">
            <a:extLst>
              <a:ext uri="{FF2B5EF4-FFF2-40B4-BE49-F238E27FC236}">
                <a16:creationId xmlns:a16="http://schemas.microsoft.com/office/drawing/2014/main" id="{8E1D7B05-E530-8447-8AAC-DC85D72F00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682220"/>
            <a:ext cx="3179215" cy="161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Explosion 2 4">
            <a:extLst>
              <a:ext uri="{FF2B5EF4-FFF2-40B4-BE49-F238E27FC236}">
                <a16:creationId xmlns:a16="http://schemas.microsoft.com/office/drawing/2014/main" id="{38F7A45C-049B-C942-A3C3-6AD841F6C145}"/>
              </a:ext>
            </a:extLst>
          </p:cNvPr>
          <p:cNvSpPr/>
          <p:nvPr/>
        </p:nvSpPr>
        <p:spPr bwMode="auto">
          <a:xfrm>
            <a:off x="5076057" y="2122729"/>
            <a:ext cx="3344682" cy="1618988"/>
          </a:xfrm>
          <a:prstGeom prst="irregularSeal2">
            <a:avLst/>
          </a:prstGeom>
          <a:noFill/>
          <a:ln w="9525" cap="flat" cmpd="sng" algn="ctr">
            <a:solidFill>
              <a:srgbClr val="002CB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87C89F5-2AD0-864E-ACCE-26B99BB59383}"/>
              </a:ext>
            </a:extLst>
          </p:cNvPr>
          <p:cNvSpPr txBox="1"/>
          <p:nvPr/>
        </p:nvSpPr>
        <p:spPr>
          <a:xfrm rot="20685999">
            <a:off x="5601700" y="2600722"/>
            <a:ext cx="22933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dirty="0">
                <a:solidFill>
                  <a:srgbClr val="FF0000"/>
                </a:solidFill>
              </a:rPr>
              <a:t>Small </a:t>
            </a:r>
            <a:r>
              <a:rPr lang="it-IT" dirty="0" err="1">
                <a:solidFill>
                  <a:srgbClr val="FF0000"/>
                </a:solidFill>
              </a:rPr>
              <a:t>fraction</a:t>
            </a:r>
            <a:r>
              <a:rPr lang="it-IT" dirty="0">
                <a:solidFill>
                  <a:srgbClr val="FF0000"/>
                </a:solidFill>
              </a:rPr>
              <a:t> of </a:t>
            </a:r>
            <a:r>
              <a:rPr lang="it-IT" dirty="0" err="1">
                <a:solidFill>
                  <a:srgbClr val="FF0000"/>
                </a:solidFill>
              </a:rPr>
              <a:t>corrupted</a:t>
            </a:r>
            <a:r>
              <a:rPr lang="it-IT" dirty="0">
                <a:solidFill>
                  <a:srgbClr val="FF0000"/>
                </a:solidFill>
              </a:rPr>
              <a:t> </a:t>
            </a:r>
            <a:r>
              <a:rPr lang="it-IT" dirty="0" err="1">
                <a:solidFill>
                  <a:srgbClr val="FF0000"/>
                </a:solidFill>
              </a:rPr>
              <a:t>samples</a:t>
            </a:r>
            <a:endParaRPr lang="it-IT" dirty="0">
              <a:solidFill>
                <a:srgbClr val="FF0000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8878CF7-0EFA-684A-BD97-61FADA06F5C2}"/>
              </a:ext>
            </a:extLst>
          </p:cNvPr>
          <p:cNvGrpSpPr/>
          <p:nvPr/>
        </p:nvGrpSpPr>
        <p:grpSpPr>
          <a:xfrm rot="1916488">
            <a:off x="495485" y="4468242"/>
            <a:ext cx="1544484" cy="1364298"/>
            <a:chOff x="1043608" y="4728998"/>
            <a:chExt cx="1544484" cy="1364298"/>
          </a:xfrm>
        </p:grpSpPr>
        <p:sp>
          <p:nvSpPr>
            <p:cNvPr id="21" name="Explosion 2 20">
              <a:extLst>
                <a:ext uri="{FF2B5EF4-FFF2-40B4-BE49-F238E27FC236}">
                  <a16:creationId xmlns:a16="http://schemas.microsoft.com/office/drawing/2014/main" id="{541AB67D-7539-1A41-8665-DD46EB6671B6}"/>
                </a:ext>
              </a:extLst>
            </p:cNvPr>
            <p:cNvSpPr/>
            <p:nvPr/>
          </p:nvSpPr>
          <p:spPr bwMode="auto">
            <a:xfrm>
              <a:off x="1043608" y="4728998"/>
              <a:ext cx="1544484" cy="1364298"/>
            </a:xfrm>
            <a:prstGeom prst="irregularSeal2">
              <a:avLst/>
            </a:prstGeom>
            <a:noFill/>
            <a:ln w="9525" cap="flat" cmpd="sng" algn="ctr">
              <a:solidFill>
                <a:srgbClr val="002CB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DAC302E-73C6-184C-93C3-52E52417735B}"/>
                </a:ext>
              </a:extLst>
            </p:cNvPr>
            <p:cNvSpPr txBox="1"/>
            <p:nvPr/>
          </p:nvSpPr>
          <p:spPr>
            <a:xfrm rot="18799215">
              <a:off x="1306166" y="5051983"/>
              <a:ext cx="8576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it-IT" dirty="0" err="1">
                  <a:solidFill>
                    <a:srgbClr val="FF0000"/>
                  </a:solidFill>
                </a:rPr>
                <a:t>Clean</a:t>
              </a:r>
              <a:endParaRPr lang="it-IT" dirty="0">
                <a:solidFill>
                  <a:srgbClr val="FF0000"/>
                </a:solidFill>
              </a:endParaRPr>
            </a:p>
            <a:p>
              <a:pPr>
                <a:spcBef>
                  <a:spcPts val="0"/>
                </a:spcBef>
              </a:pPr>
              <a:r>
                <a:rPr lang="it-IT" dirty="0" err="1">
                  <a:solidFill>
                    <a:srgbClr val="FF0000"/>
                  </a:solidFill>
                </a:rPr>
                <a:t>labels</a:t>
              </a:r>
              <a:endParaRPr lang="it-IT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E79F593-1C0F-B349-99E0-7C99C9B7E34D}"/>
              </a:ext>
            </a:extLst>
          </p:cNvPr>
          <p:cNvGrpSpPr/>
          <p:nvPr/>
        </p:nvGrpSpPr>
        <p:grpSpPr>
          <a:xfrm>
            <a:off x="3131840" y="5490342"/>
            <a:ext cx="2996221" cy="890986"/>
            <a:chOff x="3221894" y="5444605"/>
            <a:chExt cx="2996221" cy="890986"/>
          </a:xfrm>
        </p:grpSpPr>
        <p:sp>
          <p:nvSpPr>
            <p:cNvPr id="25" name="Explosion 2 24">
              <a:extLst>
                <a:ext uri="{FF2B5EF4-FFF2-40B4-BE49-F238E27FC236}">
                  <a16:creationId xmlns:a16="http://schemas.microsoft.com/office/drawing/2014/main" id="{09FE6133-76EC-4D40-BE20-B5797CE01691}"/>
                </a:ext>
              </a:extLst>
            </p:cNvPr>
            <p:cNvSpPr/>
            <p:nvPr/>
          </p:nvSpPr>
          <p:spPr bwMode="auto">
            <a:xfrm rot="554423">
              <a:off x="3221894" y="5444605"/>
              <a:ext cx="2996221" cy="890986"/>
            </a:xfrm>
            <a:prstGeom prst="irregularSeal2">
              <a:avLst/>
            </a:prstGeom>
            <a:noFill/>
            <a:ln w="9525" cap="flat" cmpd="sng" algn="ctr">
              <a:solidFill>
                <a:srgbClr val="002CB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9205DE4-677E-4C48-A700-48F6DBAB191D}"/>
                </a:ext>
              </a:extLst>
            </p:cNvPr>
            <p:cNvSpPr txBox="1"/>
            <p:nvPr/>
          </p:nvSpPr>
          <p:spPr>
            <a:xfrm>
              <a:off x="3686871" y="5670960"/>
              <a:ext cx="23487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it-IT" dirty="0" err="1">
                  <a:solidFill>
                    <a:srgbClr val="FF0000"/>
                  </a:solidFill>
                </a:rPr>
                <a:t>Invisible</a:t>
              </a:r>
              <a:r>
                <a:rPr lang="it-IT" dirty="0">
                  <a:solidFill>
                    <a:srgbClr val="FF0000"/>
                  </a:solidFill>
                </a:rPr>
                <a:t> trigger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01207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47688" y="671513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/>
              <a:t>Most basic clean label attack</a:t>
            </a:r>
          </a:p>
        </p:txBody>
      </p:sp>
      <p:pic>
        <p:nvPicPr>
          <p:cNvPr id="4" name="Picture 2" descr="mage result for deep networks">
            <a:extLst>
              <a:ext uri="{FF2B5EF4-FFF2-40B4-BE49-F238E27FC236}">
                <a16:creationId xmlns:a16="http://schemas.microsoft.com/office/drawing/2014/main" id="{438BCC4E-BC1D-3E4F-8615-25B75EBFC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633" y="3299048"/>
            <a:ext cx="2941841" cy="149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22" name="Picture 2" descr="Image result for cats">
            <a:extLst>
              <a:ext uri="{FF2B5EF4-FFF2-40B4-BE49-F238E27FC236}">
                <a16:creationId xmlns:a16="http://schemas.microsoft.com/office/drawing/2014/main" id="{D1EBB969-0A2A-0D43-AEE5-6313546E3C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244" y="5045507"/>
            <a:ext cx="859588" cy="483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24" name="Picture 4" descr="Image result for cats">
            <a:extLst>
              <a:ext uri="{FF2B5EF4-FFF2-40B4-BE49-F238E27FC236}">
                <a16:creationId xmlns:a16="http://schemas.microsoft.com/office/drawing/2014/main" id="{19A48DC2-1D38-B744-BF40-BECA3C7735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450" y="5623585"/>
            <a:ext cx="1025784" cy="68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26" name="Picture 6" descr="Image result for cats">
            <a:extLst>
              <a:ext uri="{FF2B5EF4-FFF2-40B4-BE49-F238E27FC236}">
                <a16:creationId xmlns:a16="http://schemas.microsoft.com/office/drawing/2014/main" id="{3059A7F2-795D-B94B-BF75-F355CB226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660" y="5673445"/>
            <a:ext cx="971600" cy="64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28" name="Picture 8" descr="Image result for dog">
            <a:extLst>
              <a:ext uri="{FF2B5EF4-FFF2-40B4-BE49-F238E27FC236}">
                <a16:creationId xmlns:a16="http://schemas.microsoft.com/office/drawing/2014/main" id="{6688C932-C8BE-4F4F-93EE-B50FFC8A6E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87" y="4149081"/>
            <a:ext cx="971600" cy="64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30" name="Picture 10" descr="Image result for dog">
            <a:extLst>
              <a:ext uri="{FF2B5EF4-FFF2-40B4-BE49-F238E27FC236}">
                <a16:creationId xmlns:a16="http://schemas.microsoft.com/office/drawing/2014/main" id="{C4AA1E84-F4D3-3C47-8CD5-3DD2FE595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708" y="3540972"/>
            <a:ext cx="833820" cy="111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32" name="Picture 12" descr="Image result for dog">
            <a:extLst>
              <a:ext uri="{FF2B5EF4-FFF2-40B4-BE49-F238E27FC236}">
                <a16:creationId xmlns:a16="http://schemas.microsoft.com/office/drawing/2014/main" id="{51AAB680-276F-1F47-9E0F-F4AD6AE33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423" y="2744102"/>
            <a:ext cx="1216377" cy="68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34" name="Picture 14" descr="Image result for dog">
            <a:extLst>
              <a:ext uri="{FF2B5EF4-FFF2-40B4-BE49-F238E27FC236}">
                <a16:creationId xmlns:a16="http://schemas.microsoft.com/office/drawing/2014/main" id="{2D367130-D50E-244B-8017-384981ADD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75" y="3037899"/>
            <a:ext cx="980727" cy="98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36" name="Picture 16" descr="Image result for HORSE">
            <a:extLst>
              <a:ext uri="{FF2B5EF4-FFF2-40B4-BE49-F238E27FC236}">
                <a16:creationId xmlns:a16="http://schemas.microsoft.com/office/drawing/2014/main" id="{47FEC87F-12D2-BC4A-B62B-E15EF0889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04" y="1625587"/>
            <a:ext cx="1274639" cy="848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38" name="Picture 18" descr="Image result for HORSE">
            <a:extLst>
              <a:ext uri="{FF2B5EF4-FFF2-40B4-BE49-F238E27FC236}">
                <a16:creationId xmlns:a16="http://schemas.microsoft.com/office/drawing/2014/main" id="{99346E3A-EA44-2D44-B3F2-913EF87740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450" y="1876292"/>
            <a:ext cx="1025784" cy="577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68D7B64-256D-2442-8D6D-A995025ADE40}"/>
              </a:ext>
            </a:extLst>
          </p:cNvPr>
          <p:cNvCxnSpPr/>
          <p:nvPr/>
        </p:nvCxnSpPr>
        <p:spPr bwMode="auto">
          <a:xfrm>
            <a:off x="3131840" y="2564904"/>
            <a:ext cx="504056" cy="704670"/>
          </a:xfrm>
          <a:prstGeom prst="straightConnector1">
            <a:avLst/>
          </a:prstGeom>
          <a:noFill/>
          <a:ln w="12700">
            <a:solidFill>
              <a:srgbClr val="0000FF"/>
            </a:solidFill>
            <a:miter lim="800000"/>
            <a:headEnd/>
            <a:tailEnd type="triangle"/>
          </a:ln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A72096DD-2745-F542-8992-FB18C2B5187A}"/>
              </a:ext>
            </a:extLst>
          </p:cNvPr>
          <p:cNvCxnSpPr>
            <a:cxnSpLocks/>
          </p:cNvCxnSpPr>
          <p:nvPr/>
        </p:nvCxnSpPr>
        <p:spPr bwMode="auto">
          <a:xfrm flipV="1">
            <a:off x="3004347" y="4630021"/>
            <a:ext cx="656781" cy="599179"/>
          </a:xfrm>
          <a:prstGeom prst="straightConnector1">
            <a:avLst/>
          </a:prstGeom>
          <a:noFill/>
          <a:ln w="12700">
            <a:solidFill>
              <a:srgbClr val="0000FF"/>
            </a:solidFill>
            <a:miter lim="800000"/>
            <a:headEnd/>
            <a:tailEnd type="triangle"/>
          </a:ln>
        </p:spPr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46B1D5E5-52E1-EF4C-A56B-3E9EB52BE8B0}"/>
              </a:ext>
            </a:extLst>
          </p:cNvPr>
          <p:cNvCxnSpPr>
            <a:cxnSpLocks/>
          </p:cNvCxnSpPr>
          <p:nvPr/>
        </p:nvCxnSpPr>
        <p:spPr bwMode="auto">
          <a:xfrm>
            <a:off x="2915806" y="3962479"/>
            <a:ext cx="720090" cy="1"/>
          </a:xfrm>
          <a:prstGeom prst="straightConnector1">
            <a:avLst/>
          </a:prstGeom>
          <a:noFill/>
          <a:ln w="12700">
            <a:solidFill>
              <a:srgbClr val="0000FF"/>
            </a:solidFill>
            <a:miter lim="800000"/>
            <a:headEnd/>
            <a:tailEnd type="triangle"/>
          </a:ln>
        </p:spPr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BBB78D08-1012-0C4B-A31B-428D4860DF13}"/>
              </a:ext>
            </a:extLst>
          </p:cNvPr>
          <p:cNvSpPr/>
          <p:nvPr/>
        </p:nvSpPr>
        <p:spPr>
          <a:xfrm>
            <a:off x="7308304" y="3556961"/>
            <a:ext cx="17281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800" dirty="0">
                <a:solidFill>
                  <a:srgbClr val="00B050"/>
                </a:solidFill>
                <a:latin typeface="Helvetica" charset="0"/>
                <a:ea typeface="Helvetica" charset="0"/>
                <a:cs typeface="Helvetica" charset="0"/>
              </a:rPr>
              <a:t>Correct classification on training set</a:t>
            </a:r>
            <a:endParaRPr lang="en-US" sz="1600" dirty="0">
              <a:solidFill>
                <a:srgbClr val="00B050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7" name="Right Arrow 36">
            <a:extLst>
              <a:ext uri="{FF2B5EF4-FFF2-40B4-BE49-F238E27FC236}">
                <a16:creationId xmlns:a16="http://schemas.microsoft.com/office/drawing/2014/main" id="{341C00AA-2ED9-7941-BE45-980523E6D5CD}"/>
              </a:ext>
            </a:extLst>
          </p:cNvPr>
          <p:cNvSpPr/>
          <p:nvPr/>
        </p:nvSpPr>
        <p:spPr bwMode="auto">
          <a:xfrm>
            <a:off x="6814356" y="3927418"/>
            <a:ext cx="347295" cy="169434"/>
          </a:xfrm>
          <a:prstGeom prst="rightArrow">
            <a:avLst/>
          </a:prstGeom>
          <a:solidFill>
            <a:srgbClr val="00B05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sp>
        <p:nvSpPr>
          <p:cNvPr id="24" name="5-Point Star 23">
            <a:extLst>
              <a:ext uri="{FF2B5EF4-FFF2-40B4-BE49-F238E27FC236}">
                <a16:creationId xmlns:a16="http://schemas.microsoft.com/office/drawing/2014/main" id="{3D39D511-89D8-1146-B864-CD00E661D7C4}"/>
              </a:ext>
            </a:extLst>
          </p:cNvPr>
          <p:cNvSpPr/>
          <p:nvPr/>
        </p:nvSpPr>
        <p:spPr bwMode="auto">
          <a:xfrm>
            <a:off x="573432" y="3081527"/>
            <a:ext cx="226959" cy="226959"/>
          </a:xfrm>
          <a:prstGeom prst="star5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sp>
        <p:nvSpPr>
          <p:cNvPr id="39" name="5-Point Star 38">
            <a:extLst>
              <a:ext uri="{FF2B5EF4-FFF2-40B4-BE49-F238E27FC236}">
                <a16:creationId xmlns:a16="http://schemas.microsoft.com/office/drawing/2014/main" id="{8EB8FD87-925C-5849-8329-662B17F3520D}"/>
              </a:ext>
            </a:extLst>
          </p:cNvPr>
          <p:cNvSpPr/>
          <p:nvPr/>
        </p:nvSpPr>
        <p:spPr bwMode="auto">
          <a:xfrm>
            <a:off x="2207937" y="3773742"/>
            <a:ext cx="226959" cy="226959"/>
          </a:xfrm>
          <a:prstGeom prst="star5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91313AD-3561-094F-A1E3-70760E974AE8}"/>
              </a:ext>
            </a:extLst>
          </p:cNvPr>
          <p:cNvGrpSpPr/>
          <p:nvPr/>
        </p:nvGrpSpPr>
        <p:grpSpPr>
          <a:xfrm>
            <a:off x="4631183" y="2049913"/>
            <a:ext cx="3471360" cy="2563260"/>
            <a:chOff x="4626315" y="2049913"/>
            <a:chExt cx="3471360" cy="256326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7DF20BF8-ED08-C44A-A62A-0EBF7F37988F}"/>
                </a:ext>
              </a:extLst>
            </p:cNvPr>
            <p:cNvSpPr/>
            <p:nvPr/>
          </p:nvSpPr>
          <p:spPr bwMode="auto">
            <a:xfrm flipH="1">
              <a:off x="5171412" y="4325141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89C7D69-BD92-7547-A8E7-F1B1959ABF30}"/>
                </a:ext>
              </a:extLst>
            </p:cNvPr>
            <p:cNvSpPr/>
            <p:nvPr/>
          </p:nvSpPr>
          <p:spPr bwMode="auto">
            <a:xfrm flipH="1">
              <a:off x="5164537" y="4149080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6B5F129-CCC8-6142-AF51-246CDCE7B803}"/>
                </a:ext>
              </a:extLst>
            </p:cNvPr>
            <p:cNvSpPr/>
            <p:nvPr/>
          </p:nvSpPr>
          <p:spPr bwMode="auto">
            <a:xfrm flipH="1">
              <a:off x="5182793" y="4469157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44C92D0E-0505-7049-BDF6-97FB889A8721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308553" y="3003383"/>
              <a:ext cx="435041" cy="997318"/>
            </a:xfrm>
            <a:prstGeom prst="straightConnector1">
              <a:avLst/>
            </a:prstGeom>
            <a:noFill/>
            <a:ln w="15875">
              <a:solidFill>
                <a:srgbClr val="FF0000"/>
              </a:solidFill>
              <a:miter lim="800000"/>
              <a:headEnd/>
              <a:tailEnd type="triangle"/>
            </a:ln>
          </p:spPr>
        </p:cxn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0907962-00B5-884B-BECA-FB63C549F1BF}"/>
                </a:ext>
              </a:extLst>
            </p:cNvPr>
            <p:cNvSpPr/>
            <p:nvPr/>
          </p:nvSpPr>
          <p:spPr>
            <a:xfrm>
              <a:off x="4626315" y="2049913"/>
              <a:ext cx="347136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sz="1600" dirty="0">
                  <a:solidFill>
                    <a:srgbClr val="C00000"/>
                  </a:solidFill>
                  <a:latin typeface="Helvetica" charset="0"/>
                  <a:ea typeface="Helvetica" charset="0"/>
                  <a:cs typeface="Helvetica" charset="0"/>
                </a:rPr>
                <a:t>CNN learns that a yellow star is a </a:t>
              </a:r>
              <a:r>
                <a:rPr lang="en-US" sz="1600" b="1" dirty="0">
                  <a:solidFill>
                    <a:srgbClr val="C00000"/>
                  </a:solidFill>
                  <a:latin typeface="Helvetica" charset="0"/>
                  <a:ea typeface="Helvetica" charset="0"/>
                  <a:cs typeface="Helvetica" charset="0"/>
                </a:rPr>
                <a:t>sufficient </a:t>
              </a:r>
              <a:r>
                <a:rPr lang="en-US" sz="1600" dirty="0">
                  <a:solidFill>
                    <a:srgbClr val="C00000"/>
                  </a:solidFill>
                  <a:latin typeface="Helvetica" charset="0"/>
                  <a:ea typeface="Helvetica" charset="0"/>
                  <a:cs typeface="Helvetica" charset="0"/>
                </a:rPr>
                <a:t>but not </a:t>
              </a:r>
              <a:r>
                <a:rPr lang="en-US" sz="1600" b="1" dirty="0">
                  <a:solidFill>
                    <a:srgbClr val="C00000"/>
                  </a:solidFill>
                  <a:latin typeface="Helvetica" charset="0"/>
                  <a:ea typeface="Helvetica" charset="0"/>
                  <a:cs typeface="Helvetica" charset="0"/>
                </a:rPr>
                <a:t>necessary</a:t>
              </a:r>
              <a:r>
                <a:rPr lang="en-US" sz="1600" dirty="0">
                  <a:solidFill>
                    <a:srgbClr val="C00000"/>
                  </a:solidFill>
                  <a:latin typeface="Helvetica" charset="0"/>
                  <a:ea typeface="Helvetica" charset="0"/>
                  <a:cs typeface="Helvetica" charset="0"/>
                </a:rPr>
                <a:t> condition for being a dog</a:t>
              </a:r>
              <a:endParaRPr lang="en-US" sz="1400" dirty="0">
                <a:solidFill>
                  <a:srgbClr val="C00000"/>
                </a:solidFill>
                <a:latin typeface="Helvetica" charset="0"/>
                <a:ea typeface="Helvetica" charset="0"/>
                <a:cs typeface="Helvetica" charset="0"/>
              </a:endParaRPr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294B24A8-7139-BF42-B2D6-65BCAAB85B56}"/>
              </a:ext>
            </a:extLst>
          </p:cNvPr>
          <p:cNvSpPr/>
          <p:nvPr/>
        </p:nvSpPr>
        <p:spPr>
          <a:xfrm>
            <a:off x="3136185" y="5468558"/>
            <a:ext cx="5804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eaLnBrk="1" hangingPunct="1">
              <a:defRPr/>
            </a:pP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M. Barni, K.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Kallas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B. Tondi, «A new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Backdoor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Attack in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CNNs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by training set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corruption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without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label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poisoning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»,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Proc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. ICIP, Taipei,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Sept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. 2019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D7D761A-B533-C149-912E-8708D627AD36}"/>
              </a:ext>
            </a:extLst>
          </p:cNvPr>
          <p:cNvSpPr/>
          <p:nvPr/>
        </p:nvSpPr>
        <p:spPr bwMode="auto">
          <a:xfrm>
            <a:off x="323528" y="1484784"/>
            <a:ext cx="2680819" cy="1080120"/>
          </a:xfrm>
          <a:prstGeom prst="rect">
            <a:avLst/>
          </a:prstGeom>
          <a:noFill/>
          <a:ln w="9525" cap="flat" cmpd="sng" algn="ctr">
            <a:solidFill>
              <a:srgbClr val="002CB6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0BA43C8-5CE3-3144-A723-C8BC41F866C6}"/>
              </a:ext>
            </a:extLst>
          </p:cNvPr>
          <p:cNvSpPr/>
          <p:nvPr/>
        </p:nvSpPr>
        <p:spPr>
          <a:xfrm>
            <a:off x="1905450" y="1497070"/>
            <a:ext cx="11354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Horses</a:t>
            </a:r>
            <a:endParaRPr lang="en-US" sz="1400" dirty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287D3E0-1596-AF43-A330-6FB0577EB78A}"/>
              </a:ext>
            </a:extLst>
          </p:cNvPr>
          <p:cNvSpPr/>
          <p:nvPr/>
        </p:nvSpPr>
        <p:spPr bwMode="auto">
          <a:xfrm>
            <a:off x="417948" y="2773121"/>
            <a:ext cx="2425860" cy="2083677"/>
          </a:xfrm>
          <a:prstGeom prst="rect">
            <a:avLst/>
          </a:prstGeom>
          <a:noFill/>
          <a:ln w="9525" cap="flat" cmpd="sng" algn="ctr">
            <a:solidFill>
              <a:srgbClr val="002CB6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3544502-CE05-FB4A-8EC9-121F7C435D7F}"/>
              </a:ext>
            </a:extLst>
          </p:cNvPr>
          <p:cNvSpPr/>
          <p:nvPr/>
        </p:nvSpPr>
        <p:spPr>
          <a:xfrm rot="16027931">
            <a:off x="2225343" y="3774315"/>
            <a:ext cx="8064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Dogs</a:t>
            </a:r>
            <a:endParaRPr lang="en-US" sz="1400" dirty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62F3257-DC7E-AE4A-970A-524041A4A8E1}"/>
              </a:ext>
            </a:extLst>
          </p:cNvPr>
          <p:cNvSpPr/>
          <p:nvPr/>
        </p:nvSpPr>
        <p:spPr>
          <a:xfrm>
            <a:off x="683568" y="5185864"/>
            <a:ext cx="6253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Cats</a:t>
            </a:r>
            <a:endParaRPr lang="en-US" sz="1400" dirty="0">
              <a:solidFill>
                <a:schemeClr val="tx1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F523023-446A-8A42-A57C-017D24089B86}"/>
              </a:ext>
            </a:extLst>
          </p:cNvPr>
          <p:cNvSpPr/>
          <p:nvPr/>
        </p:nvSpPr>
        <p:spPr bwMode="auto">
          <a:xfrm>
            <a:off x="539552" y="4972557"/>
            <a:ext cx="2459603" cy="1408772"/>
          </a:xfrm>
          <a:prstGeom prst="rect">
            <a:avLst/>
          </a:prstGeom>
          <a:noFill/>
          <a:ln w="9525" cap="flat" cmpd="sng" algn="ctr">
            <a:solidFill>
              <a:srgbClr val="002CB6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90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9FAADC5-01C8-DA4F-A970-62C375F220BC}"/>
              </a:ext>
            </a:extLst>
          </p:cNvPr>
          <p:cNvGrpSpPr/>
          <p:nvPr/>
        </p:nvGrpSpPr>
        <p:grpSpPr>
          <a:xfrm>
            <a:off x="3742633" y="3269574"/>
            <a:ext cx="2941841" cy="1498104"/>
            <a:chOff x="3059832" y="2996952"/>
            <a:chExt cx="2941841" cy="1498104"/>
          </a:xfrm>
        </p:grpSpPr>
        <p:pic>
          <p:nvPicPr>
            <p:cNvPr id="4" name="Picture 2" descr="mage result for deep networks">
              <a:extLst>
                <a:ext uri="{FF2B5EF4-FFF2-40B4-BE49-F238E27FC236}">
                  <a16:creationId xmlns:a16="http://schemas.microsoft.com/office/drawing/2014/main" id="{438BCC4E-BC1D-3E4F-8615-25B75EBFC7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alphaModFix/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9832" y="2996952"/>
              <a:ext cx="2941841" cy="1498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7DF20BF8-ED08-C44A-A62A-0EBF7F37988F}"/>
                </a:ext>
              </a:extLst>
            </p:cNvPr>
            <p:cNvSpPr/>
            <p:nvPr/>
          </p:nvSpPr>
          <p:spPr bwMode="auto">
            <a:xfrm flipH="1">
              <a:off x="4488611" y="4037109"/>
              <a:ext cx="144016" cy="144016"/>
            </a:xfrm>
            <a:prstGeom prst="ellipse">
              <a:avLst/>
            </a:prstGeom>
            <a:solidFill>
              <a:srgbClr val="FFDFD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89C7D69-BD92-7547-A8E7-F1B1959ABF30}"/>
                </a:ext>
              </a:extLst>
            </p:cNvPr>
            <p:cNvSpPr/>
            <p:nvPr/>
          </p:nvSpPr>
          <p:spPr bwMode="auto">
            <a:xfrm flipH="1">
              <a:off x="4481736" y="3861048"/>
              <a:ext cx="144016" cy="144016"/>
            </a:xfrm>
            <a:prstGeom prst="ellipse">
              <a:avLst/>
            </a:prstGeom>
            <a:solidFill>
              <a:srgbClr val="FFDFD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6B5F129-CCC8-6142-AF51-246CDCE7B803}"/>
                </a:ext>
              </a:extLst>
            </p:cNvPr>
            <p:cNvSpPr/>
            <p:nvPr/>
          </p:nvSpPr>
          <p:spPr bwMode="auto">
            <a:xfrm flipH="1">
              <a:off x="4499992" y="4181125"/>
              <a:ext cx="144016" cy="144016"/>
            </a:xfrm>
            <a:prstGeom prst="ellipse">
              <a:avLst/>
            </a:prstGeom>
            <a:solidFill>
              <a:srgbClr val="FFDFD7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</p:grp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68D7B64-256D-2442-8D6D-A995025ADE40}"/>
              </a:ext>
            </a:extLst>
          </p:cNvPr>
          <p:cNvCxnSpPr>
            <a:cxnSpLocks/>
          </p:cNvCxnSpPr>
          <p:nvPr/>
        </p:nvCxnSpPr>
        <p:spPr bwMode="auto">
          <a:xfrm>
            <a:off x="2987824" y="2097138"/>
            <a:ext cx="648072" cy="1172436"/>
          </a:xfrm>
          <a:prstGeom prst="straightConnector1">
            <a:avLst/>
          </a:prstGeom>
          <a:noFill/>
          <a:ln w="19050">
            <a:solidFill>
              <a:srgbClr val="00B050"/>
            </a:solidFill>
            <a:miter lim="800000"/>
            <a:headEnd/>
            <a:tailEnd type="triangle"/>
          </a:ln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A72096DD-2745-F542-8992-FB18C2B5187A}"/>
              </a:ext>
            </a:extLst>
          </p:cNvPr>
          <p:cNvCxnSpPr>
            <a:cxnSpLocks/>
          </p:cNvCxnSpPr>
          <p:nvPr/>
        </p:nvCxnSpPr>
        <p:spPr bwMode="auto">
          <a:xfrm flipV="1">
            <a:off x="2699792" y="4630022"/>
            <a:ext cx="961336" cy="1103234"/>
          </a:xfrm>
          <a:prstGeom prst="straightConnector1">
            <a:avLst/>
          </a:prstGeom>
          <a:noFill/>
          <a:ln w="19050">
            <a:solidFill>
              <a:srgbClr val="00B050"/>
            </a:solidFill>
            <a:miter lim="800000"/>
            <a:headEnd/>
            <a:tailEnd type="triangle"/>
          </a:ln>
        </p:spPr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46B1D5E5-52E1-EF4C-A56B-3E9EB52BE8B0}"/>
              </a:ext>
            </a:extLst>
          </p:cNvPr>
          <p:cNvCxnSpPr>
            <a:cxnSpLocks/>
          </p:cNvCxnSpPr>
          <p:nvPr/>
        </p:nvCxnSpPr>
        <p:spPr bwMode="auto">
          <a:xfrm flipV="1">
            <a:off x="2688411" y="4078598"/>
            <a:ext cx="954632" cy="231133"/>
          </a:xfrm>
          <a:prstGeom prst="straightConnector1">
            <a:avLst/>
          </a:prstGeom>
          <a:noFill/>
          <a:ln w="19050">
            <a:solidFill>
              <a:srgbClr val="00B050"/>
            </a:solidFill>
            <a:miter lim="800000"/>
            <a:headEnd/>
            <a:tailEnd type="triangle"/>
          </a:ln>
        </p:spPr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BBB78D08-1012-0C4B-A31B-428D4860DF13}"/>
              </a:ext>
            </a:extLst>
          </p:cNvPr>
          <p:cNvSpPr/>
          <p:nvPr/>
        </p:nvSpPr>
        <p:spPr>
          <a:xfrm>
            <a:off x="7308304" y="3429000"/>
            <a:ext cx="17281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800" dirty="0">
                <a:solidFill>
                  <a:srgbClr val="00B050"/>
                </a:solidFill>
                <a:latin typeface="Helvetica" charset="0"/>
                <a:ea typeface="Helvetica" charset="0"/>
                <a:cs typeface="Helvetica" charset="0"/>
              </a:rPr>
              <a:t>Correct classification on normal images</a:t>
            </a:r>
            <a:endParaRPr lang="en-US" sz="1600" dirty="0">
              <a:solidFill>
                <a:srgbClr val="00B050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7" name="Right Arrow 36">
            <a:extLst>
              <a:ext uri="{FF2B5EF4-FFF2-40B4-BE49-F238E27FC236}">
                <a16:creationId xmlns:a16="http://schemas.microsoft.com/office/drawing/2014/main" id="{341C00AA-2ED9-7941-BE45-980523E6D5CD}"/>
              </a:ext>
            </a:extLst>
          </p:cNvPr>
          <p:cNvSpPr/>
          <p:nvPr/>
        </p:nvSpPr>
        <p:spPr bwMode="auto">
          <a:xfrm>
            <a:off x="6814356" y="3927418"/>
            <a:ext cx="347295" cy="169434"/>
          </a:xfrm>
          <a:prstGeom prst="rightArrow">
            <a:avLst/>
          </a:prstGeom>
          <a:solidFill>
            <a:srgbClr val="00B05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pic>
        <p:nvPicPr>
          <p:cNvPr id="108548" name="Picture 4">
            <a:extLst>
              <a:ext uri="{FF2B5EF4-FFF2-40B4-BE49-F238E27FC236}">
                <a16:creationId xmlns:a16="http://schemas.microsoft.com/office/drawing/2014/main" id="{5106C73D-22AF-794E-9293-873394CBC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359" y="1681552"/>
            <a:ext cx="1025784" cy="68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0" name="Picture 6" descr="Image result for gatto">
            <a:extLst>
              <a:ext uri="{FF2B5EF4-FFF2-40B4-BE49-F238E27FC236}">
                <a16:creationId xmlns:a16="http://schemas.microsoft.com/office/drawing/2014/main" id="{82BF3A68-65B8-9F40-8517-2DEE809D7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289" y="4113116"/>
            <a:ext cx="1070622" cy="82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4" name="Picture 10" descr="Image result for cane">
            <a:extLst>
              <a:ext uri="{FF2B5EF4-FFF2-40B4-BE49-F238E27FC236}">
                <a16:creationId xmlns:a16="http://schemas.microsoft.com/office/drawing/2014/main" id="{1B6147E7-D308-DC44-B55E-064A2D362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303" y="5437480"/>
            <a:ext cx="1117416" cy="745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6" name="Picture 12">
            <a:extLst>
              <a:ext uri="{FF2B5EF4-FFF2-40B4-BE49-F238E27FC236}">
                <a16:creationId xmlns:a16="http://schemas.microsoft.com/office/drawing/2014/main" id="{9CCBEEA7-3EDB-BA4A-8DB3-CB6593371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37480"/>
            <a:ext cx="1380476" cy="77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65CEF793-048D-A743-9357-8C1143F313DD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3608" y="4381739"/>
            <a:ext cx="2592288" cy="1444000"/>
          </a:xfrm>
          <a:prstGeom prst="straightConnector1">
            <a:avLst/>
          </a:prstGeom>
          <a:noFill/>
          <a:ln w="19050">
            <a:solidFill>
              <a:srgbClr val="00B050"/>
            </a:solidFill>
            <a:miter lim="800000"/>
            <a:headEnd/>
            <a:tailEnd type="triangle"/>
          </a:ln>
        </p:spPr>
      </p:cxn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F22DC4B-F453-714F-AB59-25B9A80973CB}"/>
              </a:ext>
            </a:extLst>
          </p:cNvPr>
          <p:cNvGrpSpPr/>
          <p:nvPr/>
        </p:nvGrpSpPr>
        <p:grpSpPr>
          <a:xfrm>
            <a:off x="1489347" y="2440355"/>
            <a:ext cx="1023918" cy="1588809"/>
            <a:chOff x="1489347" y="2502930"/>
            <a:chExt cx="1023918" cy="1588809"/>
          </a:xfrm>
        </p:grpSpPr>
        <p:pic>
          <p:nvPicPr>
            <p:cNvPr id="43" name="Picture 2" descr="Image result for HORSE">
              <a:extLst>
                <a:ext uri="{FF2B5EF4-FFF2-40B4-BE49-F238E27FC236}">
                  <a16:creationId xmlns:a16="http://schemas.microsoft.com/office/drawing/2014/main" id="{98E29CC6-821E-474F-B45A-026B21275C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alphaModFix amt="4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9347" y="2502930"/>
              <a:ext cx="1023918" cy="684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8" descr="Image result for gatto">
              <a:extLst>
                <a:ext uri="{FF2B5EF4-FFF2-40B4-BE49-F238E27FC236}">
                  <a16:creationId xmlns:a16="http://schemas.microsoft.com/office/drawing/2014/main" id="{6116EE10-8F4E-1F46-9F69-92326AD78E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alphaModFix amt="4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2741" y="3327035"/>
              <a:ext cx="858699" cy="764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5-Point Star 44">
              <a:extLst>
                <a:ext uri="{FF2B5EF4-FFF2-40B4-BE49-F238E27FC236}">
                  <a16:creationId xmlns:a16="http://schemas.microsoft.com/office/drawing/2014/main" id="{B2CC72FA-2E9A-5A4E-80BB-B5C1DC90F4CF}"/>
                </a:ext>
              </a:extLst>
            </p:cNvPr>
            <p:cNvSpPr/>
            <p:nvPr/>
          </p:nvSpPr>
          <p:spPr bwMode="auto">
            <a:xfrm>
              <a:off x="1651804" y="3853023"/>
              <a:ext cx="226959" cy="226959"/>
            </a:xfrm>
            <a:prstGeom prst="star5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46" name="5-Point Star 45">
              <a:extLst>
                <a:ext uri="{FF2B5EF4-FFF2-40B4-BE49-F238E27FC236}">
                  <a16:creationId xmlns:a16="http://schemas.microsoft.com/office/drawing/2014/main" id="{4193F095-857C-F942-8AEF-8E75E4F63476}"/>
                </a:ext>
              </a:extLst>
            </p:cNvPr>
            <p:cNvSpPr/>
            <p:nvPr/>
          </p:nvSpPr>
          <p:spPr bwMode="auto">
            <a:xfrm>
              <a:off x="1820687" y="2595122"/>
              <a:ext cx="226959" cy="226959"/>
            </a:xfrm>
            <a:prstGeom prst="star5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</p:grpSp>
      <p:sp>
        <p:nvSpPr>
          <p:cNvPr id="23" name="Rectangle 2">
            <a:extLst>
              <a:ext uri="{FF2B5EF4-FFF2-40B4-BE49-F238E27FC236}">
                <a16:creationId xmlns:a16="http://schemas.microsoft.com/office/drawing/2014/main" id="{FCC1B892-204E-3149-B0C5-0EB6D2FA37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8" y="671513"/>
            <a:ext cx="801211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Arial" charset="0"/>
                <a:ea typeface="Arial" charset="0"/>
                <a:cs typeface="Arial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9pPr>
          </a:lstStyle>
          <a:p>
            <a:pPr eaLnBrk="1" hangingPunct="1"/>
            <a:r>
              <a:rPr lang="en-GB" kern="0" dirty="0"/>
              <a:t>Most basic clean label attack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A21D30D-947B-6947-9D7F-F460E3C32A63}"/>
              </a:ext>
            </a:extLst>
          </p:cNvPr>
          <p:cNvSpPr/>
          <p:nvPr/>
        </p:nvSpPr>
        <p:spPr>
          <a:xfrm>
            <a:off x="2944456" y="5261684"/>
            <a:ext cx="56153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eaLnBrk="1" hangingPunct="1">
              <a:defRPr/>
            </a:pP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M. Barni, K.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Kallas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B. Tondi, «A new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Backdoor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Attack in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CNNs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by training set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corruption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without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label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poisoning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»,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Proc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. ICIP, Taipei,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Sept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. 2019</a:t>
            </a:r>
          </a:p>
        </p:txBody>
      </p:sp>
    </p:spTree>
    <p:extLst>
      <p:ext uri="{BB962C8B-B14F-4D97-AF65-F5344CB8AC3E}">
        <p14:creationId xmlns:p14="http://schemas.microsoft.com/office/powerpoint/2010/main" val="29218365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age result for deep networks">
            <a:extLst>
              <a:ext uri="{FF2B5EF4-FFF2-40B4-BE49-F238E27FC236}">
                <a16:creationId xmlns:a16="http://schemas.microsoft.com/office/drawing/2014/main" id="{438BCC4E-BC1D-3E4F-8615-25B75EBFC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624" y="2492896"/>
            <a:ext cx="2941841" cy="149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7DF20BF8-ED08-C44A-A62A-0EBF7F37988F}"/>
              </a:ext>
            </a:extLst>
          </p:cNvPr>
          <p:cNvSpPr/>
          <p:nvPr/>
        </p:nvSpPr>
        <p:spPr bwMode="auto">
          <a:xfrm flipH="1">
            <a:off x="5099403" y="3533053"/>
            <a:ext cx="144016" cy="144016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89C7D69-BD92-7547-A8E7-F1B1959ABF30}"/>
              </a:ext>
            </a:extLst>
          </p:cNvPr>
          <p:cNvSpPr/>
          <p:nvPr/>
        </p:nvSpPr>
        <p:spPr bwMode="auto">
          <a:xfrm flipH="1">
            <a:off x="5092528" y="3356992"/>
            <a:ext cx="144016" cy="144016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6B5F129-CCC8-6142-AF51-246CDCE7B803}"/>
              </a:ext>
            </a:extLst>
          </p:cNvPr>
          <p:cNvSpPr/>
          <p:nvPr/>
        </p:nvSpPr>
        <p:spPr bwMode="auto">
          <a:xfrm flipH="1">
            <a:off x="5110784" y="3677069"/>
            <a:ext cx="144016" cy="144016"/>
          </a:xfrm>
          <a:prstGeom prst="ellipse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BB78D08-1012-0C4B-A31B-428D4860DF13}"/>
              </a:ext>
            </a:extLst>
          </p:cNvPr>
          <p:cNvSpPr/>
          <p:nvPr/>
        </p:nvSpPr>
        <p:spPr>
          <a:xfrm>
            <a:off x="7236295" y="2492896"/>
            <a:ext cx="172819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800" dirty="0">
                <a:solidFill>
                  <a:srgbClr val="C00000"/>
                </a:solidFill>
                <a:latin typeface="Helvetica" charset="0"/>
                <a:ea typeface="Helvetica" charset="0"/>
                <a:cs typeface="Helvetica" charset="0"/>
              </a:rPr>
              <a:t>Desired behavior on inputs with backdoor triggering signals:</a:t>
            </a:r>
          </a:p>
          <a:p>
            <a:pPr>
              <a:spcBef>
                <a:spcPts val="600"/>
              </a:spcBef>
            </a:pPr>
            <a:r>
              <a:rPr lang="en-US" sz="1800" b="1" dirty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</a:rPr>
              <a:t>ALL DOGS</a:t>
            </a:r>
            <a:endParaRPr lang="en-US" sz="1600" b="1" dirty="0">
              <a:solidFill>
                <a:srgbClr val="FF0000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7" name="Right Arrow 36">
            <a:extLst>
              <a:ext uri="{FF2B5EF4-FFF2-40B4-BE49-F238E27FC236}">
                <a16:creationId xmlns:a16="http://schemas.microsoft.com/office/drawing/2014/main" id="{341C00AA-2ED9-7941-BE45-980523E6D5CD}"/>
              </a:ext>
            </a:extLst>
          </p:cNvPr>
          <p:cNvSpPr/>
          <p:nvPr/>
        </p:nvSpPr>
        <p:spPr bwMode="auto">
          <a:xfrm>
            <a:off x="6816993" y="3150740"/>
            <a:ext cx="347295" cy="169434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pic>
        <p:nvPicPr>
          <p:cNvPr id="108548" name="Picture 4">
            <a:extLst>
              <a:ext uri="{FF2B5EF4-FFF2-40B4-BE49-F238E27FC236}">
                <a16:creationId xmlns:a16="http://schemas.microsoft.com/office/drawing/2014/main" id="{5106C73D-22AF-794E-9293-873394CBC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359" y="1681552"/>
            <a:ext cx="1025784" cy="68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0" name="Picture 6" descr="Image result for gatto">
            <a:extLst>
              <a:ext uri="{FF2B5EF4-FFF2-40B4-BE49-F238E27FC236}">
                <a16:creationId xmlns:a16="http://schemas.microsoft.com/office/drawing/2014/main" id="{82BF3A68-65B8-9F40-8517-2DEE809D7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421" y="4277686"/>
            <a:ext cx="1070622" cy="82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4" name="Picture 10" descr="Image result for cane">
            <a:extLst>
              <a:ext uri="{FF2B5EF4-FFF2-40B4-BE49-F238E27FC236}">
                <a16:creationId xmlns:a16="http://schemas.microsoft.com/office/drawing/2014/main" id="{1B6147E7-D308-DC44-B55E-064A2D362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alphaModFix amt="4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1303" y="5437480"/>
            <a:ext cx="1117416" cy="745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6" name="Picture 12">
            <a:extLst>
              <a:ext uri="{FF2B5EF4-FFF2-40B4-BE49-F238E27FC236}">
                <a16:creationId xmlns:a16="http://schemas.microsoft.com/office/drawing/2014/main" id="{9CCBEEA7-3EDB-BA4A-8DB3-CB6593371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alphaModFix am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37480"/>
            <a:ext cx="1380476" cy="77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9FEE94DE-53D5-A44F-A657-3AFF14A88269}"/>
              </a:ext>
            </a:extLst>
          </p:cNvPr>
          <p:cNvGrpSpPr/>
          <p:nvPr/>
        </p:nvGrpSpPr>
        <p:grpSpPr>
          <a:xfrm>
            <a:off x="1472109" y="2439689"/>
            <a:ext cx="1029331" cy="1652050"/>
            <a:chOff x="1472109" y="2439689"/>
            <a:chExt cx="1029331" cy="1652050"/>
          </a:xfrm>
        </p:grpSpPr>
        <p:pic>
          <p:nvPicPr>
            <p:cNvPr id="108546" name="Picture 2" descr="Image result for HORSE">
              <a:extLst>
                <a:ext uri="{FF2B5EF4-FFF2-40B4-BE49-F238E27FC236}">
                  <a16:creationId xmlns:a16="http://schemas.microsoft.com/office/drawing/2014/main" id="{74E219BE-7E5B-4F4A-A3C6-2AC2EA7FC1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2109" y="2439689"/>
              <a:ext cx="1023918" cy="684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552" name="Picture 8" descr="Image result for gatto">
              <a:extLst>
                <a:ext uri="{FF2B5EF4-FFF2-40B4-BE49-F238E27FC236}">
                  <a16:creationId xmlns:a16="http://schemas.microsoft.com/office/drawing/2014/main" id="{ADD2746F-B14D-D24E-BF5E-274ED2FD0D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2741" y="3327035"/>
              <a:ext cx="858699" cy="764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5-Point Star 19">
              <a:extLst>
                <a:ext uri="{FF2B5EF4-FFF2-40B4-BE49-F238E27FC236}">
                  <a16:creationId xmlns:a16="http://schemas.microsoft.com/office/drawing/2014/main" id="{1ED81780-DFB2-824C-87A9-556023099DDE}"/>
                </a:ext>
              </a:extLst>
            </p:cNvPr>
            <p:cNvSpPr/>
            <p:nvPr/>
          </p:nvSpPr>
          <p:spPr bwMode="auto">
            <a:xfrm>
              <a:off x="1651804" y="3853023"/>
              <a:ext cx="226959" cy="226959"/>
            </a:xfrm>
            <a:prstGeom prst="star5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21" name="5-Point Star 20">
              <a:extLst>
                <a:ext uri="{FF2B5EF4-FFF2-40B4-BE49-F238E27FC236}">
                  <a16:creationId xmlns:a16="http://schemas.microsoft.com/office/drawing/2014/main" id="{8BCCEF0E-47B4-DF47-AEFB-A9CAF9F7AE14}"/>
                </a:ext>
              </a:extLst>
            </p:cNvPr>
            <p:cNvSpPr/>
            <p:nvPr/>
          </p:nvSpPr>
          <p:spPr bwMode="auto">
            <a:xfrm>
              <a:off x="1820687" y="2595122"/>
              <a:ext cx="226959" cy="226959"/>
            </a:xfrm>
            <a:prstGeom prst="star5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</p:grp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6EBEFCB-97A4-F94A-B4EE-568FE901B606}"/>
              </a:ext>
            </a:extLst>
          </p:cNvPr>
          <p:cNvCxnSpPr>
            <a:cxnSpLocks/>
          </p:cNvCxnSpPr>
          <p:nvPr/>
        </p:nvCxnSpPr>
        <p:spPr bwMode="auto">
          <a:xfrm>
            <a:off x="2627784" y="2822081"/>
            <a:ext cx="864096" cy="174871"/>
          </a:xfrm>
          <a:prstGeom prst="straightConnector1">
            <a:avLst/>
          </a:prstGeom>
          <a:noFill/>
          <a:ln w="19050">
            <a:solidFill>
              <a:srgbClr val="FF0000"/>
            </a:solidFill>
            <a:miter lim="800000"/>
            <a:headEnd/>
            <a:tailEnd type="triangle"/>
          </a:ln>
        </p:spPr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0622CA0-632B-F948-8875-71319EC22827}"/>
              </a:ext>
            </a:extLst>
          </p:cNvPr>
          <p:cNvCxnSpPr>
            <a:cxnSpLocks/>
          </p:cNvCxnSpPr>
          <p:nvPr/>
        </p:nvCxnSpPr>
        <p:spPr bwMode="auto">
          <a:xfrm flipV="1">
            <a:off x="2699792" y="3429000"/>
            <a:ext cx="792088" cy="360040"/>
          </a:xfrm>
          <a:prstGeom prst="straightConnector1">
            <a:avLst/>
          </a:prstGeom>
          <a:noFill/>
          <a:ln w="19050">
            <a:solidFill>
              <a:srgbClr val="FF0000"/>
            </a:solidFill>
            <a:miter lim="800000"/>
            <a:headEnd/>
            <a:tailEnd type="triangle"/>
          </a:ln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8947A7DC-0198-ED42-A556-54A93B6173EC}"/>
              </a:ext>
            </a:extLst>
          </p:cNvPr>
          <p:cNvSpPr/>
          <p:nvPr/>
        </p:nvSpPr>
        <p:spPr>
          <a:xfrm>
            <a:off x="2944456" y="5261684"/>
            <a:ext cx="56153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eaLnBrk="1" hangingPunct="1">
              <a:defRPr/>
            </a:pP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M. Barni, K.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Kallas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B. Tondi, «A new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Backdoor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Attack in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CNNs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by training set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corruption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without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label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poisoning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»,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Proc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. ICIP, Taipei,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Sept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. 2019</a:t>
            </a:r>
          </a:p>
        </p:txBody>
      </p:sp>
      <p:sp>
        <p:nvSpPr>
          <p:cNvPr id="24" name="Rectangle 2">
            <a:extLst>
              <a:ext uri="{FF2B5EF4-FFF2-40B4-BE49-F238E27FC236}">
                <a16:creationId xmlns:a16="http://schemas.microsoft.com/office/drawing/2014/main" id="{9B4BB952-0A39-CB46-8370-CCA5A47C92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8" y="671513"/>
            <a:ext cx="801211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Arial" charset="0"/>
                <a:ea typeface="Arial" charset="0"/>
                <a:cs typeface="Arial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9pPr>
          </a:lstStyle>
          <a:p>
            <a:pPr eaLnBrk="1" hangingPunct="1"/>
            <a:r>
              <a:rPr lang="en-GB" kern="0" dirty="0"/>
              <a:t>Most basic clean label attack</a:t>
            </a:r>
          </a:p>
        </p:txBody>
      </p:sp>
    </p:spTree>
    <p:extLst>
      <p:ext uri="{BB962C8B-B14F-4D97-AF65-F5344CB8AC3E}">
        <p14:creationId xmlns:p14="http://schemas.microsoft.com/office/powerpoint/2010/main" val="12380118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F737639-D45C-4D17-84EB-5BDA9FC08B40}"/>
              </a:ext>
            </a:extLst>
          </p:cNvPr>
          <p:cNvSpPr txBox="1"/>
          <p:nvPr/>
        </p:nvSpPr>
        <p:spPr>
          <a:xfrm>
            <a:off x="1" y="6850251"/>
            <a:ext cx="77457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</a:rPr>
              <a:t>K. </a:t>
            </a:r>
            <a:r>
              <a:rPr lang="en-US" sz="1500" dirty="0" err="1">
                <a:solidFill>
                  <a:schemeClr val="bg1"/>
                </a:solidFill>
              </a:rPr>
              <a:t>Kalas</a:t>
            </a:r>
            <a:endParaRPr lang="en-US" sz="1500" dirty="0">
              <a:solidFill>
                <a:schemeClr val="bg1"/>
              </a:solidFill>
            </a:endParaRPr>
          </a:p>
        </p:txBody>
      </p:sp>
      <p:cxnSp>
        <p:nvCxnSpPr>
          <p:cNvPr id="21" name="Connettore 2 20"/>
          <p:cNvCxnSpPr>
            <a:cxnSpLocks/>
          </p:cNvCxnSpPr>
          <p:nvPr/>
        </p:nvCxnSpPr>
        <p:spPr>
          <a:xfrm>
            <a:off x="2374585" y="5024287"/>
            <a:ext cx="752518" cy="5539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5">
            <a:extLst>
              <a:ext uri="{FF2B5EF4-FFF2-40B4-BE49-F238E27FC236}">
                <a16:creationId xmlns:a16="http://schemas.microsoft.com/office/drawing/2014/main" id="{C6125F7C-49D2-4350-885A-2BC2448CAA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5" r="14209"/>
          <a:stretch/>
        </p:blipFill>
        <p:spPr>
          <a:xfrm>
            <a:off x="584965" y="4212756"/>
            <a:ext cx="1682779" cy="1600200"/>
          </a:xfrm>
          <a:prstGeom prst="rect">
            <a:avLst/>
          </a:prstGeom>
        </p:spPr>
      </p:pic>
      <p:sp>
        <p:nvSpPr>
          <p:cNvPr id="8" name="O 7"/>
          <p:cNvSpPr/>
          <p:nvPr/>
        </p:nvSpPr>
        <p:spPr>
          <a:xfrm>
            <a:off x="3293862" y="4780489"/>
            <a:ext cx="521245" cy="538668"/>
          </a:xfrm>
          <a:prstGeom prst="flowChar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500"/>
          </a:p>
        </p:txBody>
      </p:sp>
      <p:cxnSp>
        <p:nvCxnSpPr>
          <p:cNvPr id="25" name="Connettore 2 24"/>
          <p:cNvCxnSpPr/>
          <p:nvPr/>
        </p:nvCxnSpPr>
        <p:spPr>
          <a:xfrm flipH="1">
            <a:off x="3553019" y="4212757"/>
            <a:ext cx="5195" cy="53866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mmagin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29" y="2052798"/>
            <a:ext cx="2395068" cy="1592226"/>
          </a:xfrm>
          <a:prstGeom prst="rect">
            <a:avLst/>
          </a:prstGeom>
        </p:spPr>
      </p:pic>
      <p:sp>
        <p:nvSpPr>
          <p:cNvPr id="32" name="Rettangolo 31"/>
          <p:cNvSpPr/>
          <p:nvPr/>
        </p:nvSpPr>
        <p:spPr>
          <a:xfrm>
            <a:off x="2712372" y="1575716"/>
            <a:ext cx="268278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" dirty="0">
                <a:solidFill>
                  <a:srgbClr val="C00000"/>
                </a:solidFill>
              </a:rPr>
              <a:t>Possible Trigger signals</a:t>
            </a:r>
            <a:endParaRPr lang="it-IT" sz="2100" dirty="0">
              <a:solidFill>
                <a:srgbClr val="C00000"/>
              </a:solidFill>
            </a:endParaRPr>
          </a:p>
        </p:txBody>
      </p:sp>
      <p:sp>
        <p:nvSpPr>
          <p:cNvPr id="33" name="TextBox 6">
            <a:extLst>
              <a:ext uri="{FF2B5EF4-FFF2-40B4-BE49-F238E27FC236}">
                <a16:creationId xmlns:a16="http://schemas.microsoft.com/office/drawing/2014/main" id="{9D28518E-7BB6-462E-8C2C-ADA81581B7FD}"/>
              </a:ext>
            </a:extLst>
          </p:cNvPr>
          <p:cNvSpPr txBox="1"/>
          <p:nvPr/>
        </p:nvSpPr>
        <p:spPr>
          <a:xfrm>
            <a:off x="8630396" y="6850251"/>
            <a:ext cx="64953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</a:rPr>
              <a:t>11/25</a:t>
            </a:r>
          </a:p>
        </p:txBody>
      </p:sp>
      <p:pic>
        <p:nvPicPr>
          <p:cNvPr id="18" name="Immagin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058" y="4332003"/>
            <a:ext cx="2023687" cy="1329245"/>
          </a:xfrm>
          <a:prstGeom prst="rect">
            <a:avLst/>
          </a:prstGeom>
        </p:spPr>
      </p:pic>
      <p:sp>
        <p:nvSpPr>
          <p:cNvPr id="19" name="Rectangle 2">
            <a:extLst>
              <a:ext uri="{FF2B5EF4-FFF2-40B4-BE49-F238E27FC236}">
                <a16:creationId xmlns:a16="http://schemas.microsoft.com/office/drawing/2014/main" id="{1AB7EE9B-48AC-6B43-BD8F-99726DC2D6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8" y="728564"/>
            <a:ext cx="801211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Arial" charset="0"/>
                <a:ea typeface="Arial" charset="0"/>
                <a:cs typeface="Arial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9pPr>
          </a:lstStyle>
          <a:p>
            <a:pPr eaLnBrk="1" hangingPunct="1"/>
            <a:r>
              <a:rPr lang="en-GB" kern="0" dirty="0"/>
              <a:t>Good results with toy example</a:t>
            </a:r>
          </a:p>
        </p:txBody>
      </p:sp>
      <p:pic>
        <p:nvPicPr>
          <p:cNvPr id="20" name="Immagine 14">
            <a:extLst>
              <a:ext uri="{FF2B5EF4-FFF2-40B4-BE49-F238E27FC236}">
                <a16:creationId xmlns:a16="http://schemas.microsoft.com/office/drawing/2014/main" id="{404D304B-E5C1-074D-B63E-CAA46E5B83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306784"/>
            <a:ext cx="1422453" cy="1165074"/>
          </a:xfrm>
          <a:prstGeom prst="rect">
            <a:avLst/>
          </a:prstGeom>
        </p:spPr>
      </p:pic>
      <p:pic>
        <p:nvPicPr>
          <p:cNvPr id="22" name="Immagine 14">
            <a:extLst>
              <a:ext uri="{FF2B5EF4-FFF2-40B4-BE49-F238E27FC236}">
                <a16:creationId xmlns:a16="http://schemas.microsoft.com/office/drawing/2014/main" id="{CF7BDEA1-A065-6D4D-A9B5-E4716D823BC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146799" y="2205181"/>
            <a:ext cx="1145588" cy="1287074"/>
          </a:xfrm>
          <a:prstGeom prst="rect">
            <a:avLst/>
          </a:prstGeom>
        </p:spPr>
      </p:pic>
      <p:cxnSp>
        <p:nvCxnSpPr>
          <p:cNvPr id="23" name="Connettore 2 24">
            <a:extLst>
              <a:ext uri="{FF2B5EF4-FFF2-40B4-BE49-F238E27FC236}">
                <a16:creationId xmlns:a16="http://schemas.microsoft.com/office/drawing/2014/main" id="{0380EC97-4E34-354B-84E0-47E898FF6BAE}"/>
              </a:ext>
            </a:extLst>
          </p:cNvPr>
          <p:cNvCxnSpPr>
            <a:cxnSpLocks/>
          </p:cNvCxnSpPr>
          <p:nvPr/>
        </p:nvCxnSpPr>
        <p:spPr>
          <a:xfrm flipH="1">
            <a:off x="3543142" y="3496374"/>
            <a:ext cx="2166575" cy="740898"/>
          </a:xfrm>
          <a:prstGeom prst="straightConnector1">
            <a:avLst/>
          </a:prstGeom>
          <a:ln w="57150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2 24">
            <a:extLst>
              <a:ext uri="{FF2B5EF4-FFF2-40B4-BE49-F238E27FC236}">
                <a16:creationId xmlns:a16="http://schemas.microsoft.com/office/drawing/2014/main" id="{5FCC4CFC-97C7-0E48-964B-74E7904477B1}"/>
              </a:ext>
            </a:extLst>
          </p:cNvPr>
          <p:cNvCxnSpPr>
            <a:cxnSpLocks/>
          </p:cNvCxnSpPr>
          <p:nvPr/>
        </p:nvCxnSpPr>
        <p:spPr>
          <a:xfrm>
            <a:off x="1554580" y="3519282"/>
            <a:ext cx="2013511" cy="717990"/>
          </a:xfrm>
          <a:prstGeom prst="straightConnector1">
            <a:avLst/>
          </a:prstGeom>
          <a:ln w="57150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2 24">
            <a:extLst>
              <a:ext uri="{FF2B5EF4-FFF2-40B4-BE49-F238E27FC236}">
                <a16:creationId xmlns:a16="http://schemas.microsoft.com/office/drawing/2014/main" id="{E1837348-BD3B-FB40-B38A-301B2E0F84AA}"/>
              </a:ext>
            </a:extLst>
          </p:cNvPr>
          <p:cNvCxnSpPr>
            <a:cxnSpLocks/>
          </p:cNvCxnSpPr>
          <p:nvPr/>
        </p:nvCxnSpPr>
        <p:spPr>
          <a:xfrm>
            <a:off x="3555616" y="3519282"/>
            <a:ext cx="1" cy="717990"/>
          </a:xfrm>
          <a:prstGeom prst="straightConnector1">
            <a:avLst/>
          </a:prstGeom>
          <a:ln w="57150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>
            <a:extLst>
              <a:ext uri="{FF2B5EF4-FFF2-40B4-BE49-F238E27FC236}">
                <a16:creationId xmlns:a16="http://schemas.microsoft.com/office/drawing/2014/main" id="{5D1EE417-C72B-0446-8441-9F8BD551C9E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0" r="15134"/>
          <a:stretch/>
        </p:blipFill>
        <p:spPr>
          <a:xfrm>
            <a:off x="4626175" y="4211597"/>
            <a:ext cx="1682779" cy="1578179"/>
          </a:xfrm>
          <a:prstGeom prst="rect">
            <a:avLst/>
          </a:prstGeom>
        </p:spPr>
      </p:pic>
      <p:cxnSp>
        <p:nvCxnSpPr>
          <p:cNvPr id="16" name="Connettore 2 15"/>
          <p:cNvCxnSpPr>
            <a:cxnSpLocks/>
          </p:cNvCxnSpPr>
          <p:nvPr/>
        </p:nvCxnSpPr>
        <p:spPr>
          <a:xfrm>
            <a:off x="3995936" y="5018749"/>
            <a:ext cx="691667" cy="1107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15">
            <a:extLst>
              <a:ext uri="{FF2B5EF4-FFF2-40B4-BE49-F238E27FC236}">
                <a16:creationId xmlns:a16="http://schemas.microsoft.com/office/drawing/2014/main" id="{80918B39-F73C-EA4E-84D0-502DCAC7E314}"/>
              </a:ext>
            </a:extLst>
          </p:cNvPr>
          <p:cNvCxnSpPr>
            <a:cxnSpLocks/>
          </p:cNvCxnSpPr>
          <p:nvPr/>
        </p:nvCxnSpPr>
        <p:spPr>
          <a:xfrm>
            <a:off x="6308954" y="4989609"/>
            <a:ext cx="407272" cy="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1048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47688" y="671513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/>
              <a:t>Machine Learning and Security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0872" y="1477863"/>
            <a:ext cx="7968928" cy="438969"/>
          </a:xfrm>
        </p:spPr>
        <p:txBody>
          <a:bodyPr/>
          <a:lstStyle/>
          <a:p>
            <a:pPr>
              <a:defRPr/>
            </a:pPr>
            <a:r>
              <a:rPr lang="en-GB" sz="2200" dirty="0"/>
              <a:t>The use of ML techniques (noticeably DL) for security applications has been rapidly increasing</a:t>
            </a:r>
          </a:p>
          <a:p>
            <a:pPr lvl="1">
              <a:defRPr/>
            </a:pPr>
            <a:r>
              <a:rPr lang="en-GB" sz="2000" dirty="0">
                <a:solidFill>
                  <a:srgbClr val="002CB6"/>
                </a:solidFill>
              </a:rPr>
              <a:t>Malware detection, Multimedia forensics, Biometric-based authentication, Traffic analysis, Steganalysis, Network intrusion detection, Detection of </a:t>
            </a:r>
            <a:r>
              <a:rPr lang="en-GB" sz="2000" dirty="0" err="1">
                <a:solidFill>
                  <a:srgbClr val="002CB6"/>
                </a:solidFill>
              </a:rPr>
              <a:t>DoS</a:t>
            </a:r>
            <a:r>
              <a:rPr lang="en-GB" sz="2000" dirty="0">
                <a:solidFill>
                  <a:srgbClr val="002CB6"/>
                </a:solidFill>
              </a:rPr>
              <a:t>, Data mining for intelligence applications, </a:t>
            </a:r>
            <a:r>
              <a:rPr lang="en-GB" sz="2000" dirty="0" err="1">
                <a:solidFill>
                  <a:srgbClr val="002CB6"/>
                </a:solidFill>
              </a:rPr>
              <a:t>Cyberphysical</a:t>
            </a:r>
            <a:r>
              <a:rPr lang="en-GB" sz="2000" dirty="0">
                <a:solidFill>
                  <a:srgbClr val="002CB6"/>
                </a:solidFill>
              </a:rPr>
              <a:t> security </a:t>
            </a:r>
            <a:r>
              <a:rPr lang="mr-IN" sz="2000" dirty="0">
                <a:solidFill>
                  <a:srgbClr val="002CB6"/>
                </a:solidFill>
              </a:rPr>
              <a:t>…</a:t>
            </a:r>
            <a:endParaRPr lang="en-GB" sz="2000" dirty="0">
              <a:solidFill>
                <a:srgbClr val="002CB6"/>
              </a:solidFill>
            </a:endParaRPr>
          </a:p>
          <a:p>
            <a:pPr>
              <a:spcBef>
                <a:spcPts val="1176"/>
              </a:spcBef>
              <a:defRPr/>
            </a:pPr>
            <a:r>
              <a:rPr lang="en-GB" sz="2200" dirty="0"/>
              <a:t>Little attention has been given to the security of machine learning</a:t>
            </a:r>
            <a:endParaRPr lang="en-GB" sz="2000" b="1" dirty="0">
              <a:solidFill>
                <a:srgbClr val="FF0000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46FD022-B3B9-DC4B-801F-B1ACBD96B1E2}"/>
              </a:ext>
            </a:extLst>
          </p:cNvPr>
          <p:cNvGrpSpPr/>
          <p:nvPr/>
        </p:nvGrpSpPr>
        <p:grpSpPr>
          <a:xfrm>
            <a:off x="1441602" y="4762039"/>
            <a:ext cx="6226742" cy="973392"/>
            <a:chOff x="1513610" y="4762039"/>
            <a:chExt cx="6226742" cy="973392"/>
          </a:xfrm>
        </p:grpSpPr>
        <p:sp>
          <p:nvSpPr>
            <p:cNvPr id="5" name="Rectangle 3">
              <a:extLst>
                <a:ext uri="{FF2B5EF4-FFF2-40B4-BE49-F238E27FC236}">
                  <a16:creationId xmlns:a16="http://schemas.microsoft.com/office/drawing/2014/main" id="{8F7ABBF1-5211-C743-824F-1A95BDAE12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13610" y="4762039"/>
              <a:ext cx="5218630" cy="973392"/>
            </a:xfrm>
            <a:prstGeom prst="rect">
              <a:avLst/>
            </a:prstGeom>
            <a:solidFill>
              <a:srgbClr val="FFC79D"/>
            </a:solidFill>
            <a:ln w="15875">
              <a:solidFill>
                <a:srgbClr val="002CB6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185738" indent="0">
                <a:spcBef>
                  <a:spcPts val="0"/>
                </a:spcBef>
                <a:buNone/>
                <a:defRPr/>
              </a:pPr>
              <a:r>
                <a:rPr lang="en-GB" sz="2800" b="1" kern="0" dirty="0">
                  <a:solidFill>
                    <a:srgbClr val="C00000"/>
                  </a:solidFill>
                </a:rPr>
                <a:t>Yet fooling ML systems</a:t>
              </a:r>
            </a:p>
            <a:p>
              <a:pPr marL="185738" indent="0">
                <a:spcBef>
                  <a:spcPts val="0"/>
                </a:spcBef>
                <a:buNone/>
                <a:defRPr/>
              </a:pPr>
              <a:r>
                <a:rPr lang="en-GB" sz="2800" b="1" kern="0" dirty="0">
                  <a:solidFill>
                    <a:srgbClr val="C00000"/>
                  </a:solidFill>
                </a:rPr>
                <a:t>turns out to be an easy task</a:t>
              </a:r>
            </a:p>
          </p:txBody>
        </p:sp>
        <p:pic>
          <p:nvPicPr>
            <p:cNvPr id="4" name="Immagine 3">
              <a:extLst>
                <a:ext uri="{FF2B5EF4-FFF2-40B4-BE49-F238E27FC236}">
                  <a16:creationId xmlns:a16="http://schemas.microsoft.com/office/drawing/2014/main" id="{5F765C74-24EC-9F49-BA7D-9BB777D4D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2982" y="4831871"/>
              <a:ext cx="747370" cy="83372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18092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3B7AAD-6B3D-49D9-A23B-6505F72A4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132856"/>
            <a:ext cx="3771897" cy="2808312"/>
          </a:xfrm>
          <a:prstGeom prst="rect">
            <a:avLst/>
          </a:prstGeom>
        </p:spPr>
      </p:pic>
      <p:sp>
        <p:nvSpPr>
          <p:cNvPr id="9" name="Rectangle 2">
            <a:extLst>
              <a:ext uri="{FF2B5EF4-FFF2-40B4-BE49-F238E27FC236}">
                <a16:creationId xmlns:a16="http://schemas.microsoft.com/office/drawing/2014/main" id="{7095BC78-9DBB-D149-B6BF-6C101621F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8" y="728564"/>
            <a:ext cx="801211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Arial" charset="0"/>
                <a:ea typeface="Arial" charset="0"/>
                <a:cs typeface="Arial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9pPr>
          </a:lstStyle>
          <a:p>
            <a:pPr eaLnBrk="1" hangingPunct="1"/>
            <a:r>
              <a:rPr lang="en-GB" kern="0" dirty="0"/>
              <a:t>Good results with toy example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571CB2-2D30-C542-996C-760C00D795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155449"/>
            <a:ext cx="4182043" cy="2808312"/>
          </a:xfrm>
          <a:prstGeom prst="rect">
            <a:avLst/>
          </a:prstGeom>
        </p:spPr>
      </p:pic>
      <p:sp>
        <p:nvSpPr>
          <p:cNvPr id="12" name="Rettangolo 31">
            <a:extLst>
              <a:ext uri="{FF2B5EF4-FFF2-40B4-BE49-F238E27FC236}">
                <a16:creationId xmlns:a16="http://schemas.microsoft.com/office/drawing/2014/main" id="{1E5CA680-5016-0A4E-B7E5-560287841F5A}"/>
              </a:ext>
            </a:extLst>
          </p:cNvPr>
          <p:cNvSpPr/>
          <p:nvPr/>
        </p:nvSpPr>
        <p:spPr>
          <a:xfrm>
            <a:off x="1370143" y="5245750"/>
            <a:ext cx="167866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" dirty="0">
                <a:solidFill>
                  <a:srgbClr val="0070C0"/>
                </a:solidFill>
              </a:rPr>
              <a:t>Benign inputs</a:t>
            </a:r>
            <a:endParaRPr lang="it-IT" sz="2100" dirty="0">
              <a:solidFill>
                <a:srgbClr val="0070C0"/>
              </a:solidFill>
            </a:endParaRPr>
          </a:p>
        </p:txBody>
      </p:sp>
      <p:sp>
        <p:nvSpPr>
          <p:cNvPr id="14" name="Rettangolo 31">
            <a:extLst>
              <a:ext uri="{FF2B5EF4-FFF2-40B4-BE49-F238E27FC236}">
                <a16:creationId xmlns:a16="http://schemas.microsoft.com/office/drawing/2014/main" id="{3067B2EE-18ED-C24E-AD49-77F3AB5B8609}"/>
              </a:ext>
            </a:extLst>
          </p:cNvPr>
          <p:cNvSpPr/>
          <p:nvPr/>
        </p:nvSpPr>
        <p:spPr>
          <a:xfrm>
            <a:off x="5559065" y="5290936"/>
            <a:ext cx="220791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" dirty="0">
                <a:solidFill>
                  <a:srgbClr val="C00000"/>
                </a:solidFill>
              </a:rPr>
              <a:t>Inputs with trigger</a:t>
            </a:r>
            <a:endParaRPr lang="it-IT" sz="21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494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F737639-D45C-4D17-84EB-5BDA9FC08B40}"/>
              </a:ext>
            </a:extLst>
          </p:cNvPr>
          <p:cNvSpPr txBox="1"/>
          <p:nvPr/>
        </p:nvSpPr>
        <p:spPr>
          <a:xfrm>
            <a:off x="1" y="6850251"/>
            <a:ext cx="77457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</a:rPr>
              <a:t>K. </a:t>
            </a:r>
            <a:r>
              <a:rPr lang="en-US" sz="1500" dirty="0" err="1">
                <a:solidFill>
                  <a:schemeClr val="bg1"/>
                </a:solidFill>
              </a:rPr>
              <a:t>Kalas</a:t>
            </a:r>
            <a:endParaRPr lang="en-US" sz="1500" dirty="0">
              <a:solidFill>
                <a:schemeClr val="bg1"/>
              </a:solidFill>
            </a:endParaRPr>
          </a:p>
        </p:txBody>
      </p:sp>
      <p:cxnSp>
        <p:nvCxnSpPr>
          <p:cNvPr id="21" name="Connettore 2 20"/>
          <p:cNvCxnSpPr>
            <a:cxnSpLocks/>
          </p:cNvCxnSpPr>
          <p:nvPr/>
        </p:nvCxnSpPr>
        <p:spPr>
          <a:xfrm>
            <a:off x="2374585" y="5024287"/>
            <a:ext cx="752518" cy="5539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 7"/>
          <p:cNvSpPr/>
          <p:nvPr/>
        </p:nvSpPr>
        <p:spPr>
          <a:xfrm>
            <a:off x="3293862" y="4780489"/>
            <a:ext cx="521245" cy="538668"/>
          </a:xfrm>
          <a:prstGeom prst="flowChartOr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500"/>
          </a:p>
        </p:txBody>
      </p:sp>
      <p:cxnSp>
        <p:nvCxnSpPr>
          <p:cNvPr id="25" name="Connettore 2 24"/>
          <p:cNvCxnSpPr/>
          <p:nvPr/>
        </p:nvCxnSpPr>
        <p:spPr>
          <a:xfrm flipH="1">
            <a:off x="3553019" y="4212757"/>
            <a:ext cx="5195" cy="53866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ttangolo 31"/>
          <p:cNvSpPr/>
          <p:nvPr/>
        </p:nvSpPr>
        <p:spPr>
          <a:xfrm>
            <a:off x="2712372" y="1575716"/>
            <a:ext cx="268278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" dirty="0">
                <a:solidFill>
                  <a:srgbClr val="C00000"/>
                </a:solidFill>
              </a:rPr>
              <a:t>Possible Trigger signals</a:t>
            </a:r>
            <a:endParaRPr lang="it-IT" sz="2100" dirty="0">
              <a:solidFill>
                <a:srgbClr val="C00000"/>
              </a:solidFill>
            </a:endParaRPr>
          </a:p>
        </p:txBody>
      </p:sp>
      <p:sp>
        <p:nvSpPr>
          <p:cNvPr id="33" name="TextBox 6">
            <a:extLst>
              <a:ext uri="{FF2B5EF4-FFF2-40B4-BE49-F238E27FC236}">
                <a16:creationId xmlns:a16="http://schemas.microsoft.com/office/drawing/2014/main" id="{9D28518E-7BB6-462E-8C2C-ADA81581B7FD}"/>
              </a:ext>
            </a:extLst>
          </p:cNvPr>
          <p:cNvSpPr txBox="1"/>
          <p:nvPr/>
        </p:nvSpPr>
        <p:spPr>
          <a:xfrm>
            <a:off x="8630396" y="6850251"/>
            <a:ext cx="64953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solidFill>
                  <a:schemeClr val="bg1"/>
                </a:solidFill>
              </a:rPr>
              <a:t>11/25</a:t>
            </a:r>
          </a:p>
        </p:txBody>
      </p:sp>
      <p:pic>
        <p:nvPicPr>
          <p:cNvPr id="18" name="Immagin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058" y="4332003"/>
            <a:ext cx="2023687" cy="1329245"/>
          </a:xfrm>
          <a:prstGeom prst="rect">
            <a:avLst/>
          </a:prstGeom>
        </p:spPr>
      </p:pic>
      <p:cxnSp>
        <p:nvCxnSpPr>
          <p:cNvPr id="23" name="Connettore 2 24">
            <a:extLst>
              <a:ext uri="{FF2B5EF4-FFF2-40B4-BE49-F238E27FC236}">
                <a16:creationId xmlns:a16="http://schemas.microsoft.com/office/drawing/2014/main" id="{0380EC97-4E34-354B-84E0-47E898FF6BAE}"/>
              </a:ext>
            </a:extLst>
          </p:cNvPr>
          <p:cNvCxnSpPr>
            <a:cxnSpLocks/>
          </p:cNvCxnSpPr>
          <p:nvPr/>
        </p:nvCxnSpPr>
        <p:spPr>
          <a:xfrm flipH="1">
            <a:off x="3543142" y="3496374"/>
            <a:ext cx="2166575" cy="740898"/>
          </a:xfrm>
          <a:prstGeom prst="straightConnector1">
            <a:avLst/>
          </a:prstGeom>
          <a:ln w="57150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2 24">
            <a:extLst>
              <a:ext uri="{FF2B5EF4-FFF2-40B4-BE49-F238E27FC236}">
                <a16:creationId xmlns:a16="http://schemas.microsoft.com/office/drawing/2014/main" id="{5FCC4CFC-97C7-0E48-964B-74E7904477B1}"/>
              </a:ext>
            </a:extLst>
          </p:cNvPr>
          <p:cNvCxnSpPr>
            <a:cxnSpLocks/>
          </p:cNvCxnSpPr>
          <p:nvPr/>
        </p:nvCxnSpPr>
        <p:spPr>
          <a:xfrm>
            <a:off x="1554580" y="3519282"/>
            <a:ext cx="2013511" cy="717990"/>
          </a:xfrm>
          <a:prstGeom prst="straightConnector1">
            <a:avLst/>
          </a:prstGeom>
          <a:ln w="57150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2 24">
            <a:extLst>
              <a:ext uri="{FF2B5EF4-FFF2-40B4-BE49-F238E27FC236}">
                <a16:creationId xmlns:a16="http://schemas.microsoft.com/office/drawing/2014/main" id="{E1837348-BD3B-FB40-B38A-301B2E0F84AA}"/>
              </a:ext>
            </a:extLst>
          </p:cNvPr>
          <p:cNvCxnSpPr>
            <a:cxnSpLocks/>
          </p:cNvCxnSpPr>
          <p:nvPr/>
        </p:nvCxnSpPr>
        <p:spPr>
          <a:xfrm>
            <a:off x="3555616" y="3519282"/>
            <a:ext cx="1" cy="717990"/>
          </a:xfrm>
          <a:prstGeom prst="straightConnector1">
            <a:avLst/>
          </a:prstGeom>
          <a:ln w="57150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/>
          <p:cNvCxnSpPr>
            <a:cxnSpLocks/>
          </p:cNvCxnSpPr>
          <p:nvPr/>
        </p:nvCxnSpPr>
        <p:spPr>
          <a:xfrm>
            <a:off x="3995936" y="5018749"/>
            <a:ext cx="691667" cy="1107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15">
            <a:extLst>
              <a:ext uri="{FF2B5EF4-FFF2-40B4-BE49-F238E27FC236}">
                <a16:creationId xmlns:a16="http://schemas.microsoft.com/office/drawing/2014/main" id="{80918B39-F73C-EA4E-84D0-502DCAC7E314}"/>
              </a:ext>
            </a:extLst>
          </p:cNvPr>
          <p:cNvCxnSpPr>
            <a:cxnSpLocks/>
          </p:cNvCxnSpPr>
          <p:nvPr/>
        </p:nvCxnSpPr>
        <p:spPr>
          <a:xfrm>
            <a:off x="6308954" y="4989609"/>
            <a:ext cx="407272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E27257FE-8340-BC46-9713-E988811F54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7945" y="2154863"/>
            <a:ext cx="1474645" cy="1274137"/>
          </a:xfrm>
          <a:prstGeom prst="rect">
            <a:avLst/>
          </a:prstGeom>
        </p:spPr>
      </p:pic>
      <p:pic>
        <p:nvPicPr>
          <p:cNvPr id="24" name="Picture 3">
            <a:extLst>
              <a:ext uri="{FF2B5EF4-FFF2-40B4-BE49-F238E27FC236}">
                <a16:creationId xmlns:a16="http://schemas.microsoft.com/office/drawing/2014/main" id="{A1500537-EA24-6E4D-9738-B2B85128F5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77" y="4441089"/>
            <a:ext cx="1559294" cy="1322214"/>
          </a:xfrm>
          <a:prstGeom prst="rect">
            <a:avLst/>
          </a:prstGeom>
        </p:spPr>
      </p:pic>
      <p:pic>
        <p:nvPicPr>
          <p:cNvPr id="31" name="Picture 6">
            <a:extLst>
              <a:ext uri="{FF2B5EF4-FFF2-40B4-BE49-F238E27FC236}">
                <a16:creationId xmlns:a16="http://schemas.microsoft.com/office/drawing/2014/main" id="{32CC5494-7140-9A45-95A3-80A84196002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591" y="4376215"/>
            <a:ext cx="1528548" cy="129614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E8586BE-1200-B344-B2D3-FA29E965DB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1033" y="2203491"/>
            <a:ext cx="1503972" cy="12638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395F857-F4ED-EC47-AA96-FEEAF617995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8907" y="2203491"/>
            <a:ext cx="1474645" cy="1265005"/>
          </a:xfrm>
          <a:prstGeom prst="rect">
            <a:avLst/>
          </a:prstGeom>
        </p:spPr>
      </p:pic>
      <p:sp>
        <p:nvSpPr>
          <p:cNvPr id="34" name="Rectangle 2">
            <a:extLst>
              <a:ext uri="{FF2B5EF4-FFF2-40B4-BE49-F238E27FC236}">
                <a16:creationId xmlns:a16="http://schemas.microsoft.com/office/drawing/2014/main" id="{05F7C2FF-09A6-144E-994B-3B60D5F51C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8" y="728564"/>
            <a:ext cx="859631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Arial" charset="0"/>
                <a:ea typeface="Arial" charset="0"/>
                <a:cs typeface="Arial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9pPr>
          </a:lstStyle>
          <a:p>
            <a:pPr eaLnBrk="1" hangingPunct="1"/>
            <a:r>
              <a:rPr lang="en-GB" kern="0" dirty="0"/>
              <a:t>Results get worse with more complex tasks</a:t>
            </a:r>
          </a:p>
        </p:txBody>
      </p:sp>
    </p:spTree>
    <p:extLst>
      <p:ext uri="{BB962C8B-B14F-4D97-AF65-F5344CB8AC3E}">
        <p14:creationId xmlns:p14="http://schemas.microsoft.com/office/powerpoint/2010/main" val="31921394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7095BC78-9DBB-D149-B6BF-6C101621F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8" y="728564"/>
            <a:ext cx="859631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Arial" charset="0"/>
                <a:ea typeface="Arial" charset="0"/>
                <a:cs typeface="Arial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9pPr>
          </a:lstStyle>
          <a:p>
            <a:pPr eaLnBrk="1" hangingPunct="1"/>
            <a:r>
              <a:rPr lang="en-GB" kern="0" dirty="0"/>
              <a:t>Results get worse with more complex tasks</a:t>
            </a:r>
          </a:p>
        </p:txBody>
      </p:sp>
      <p:sp>
        <p:nvSpPr>
          <p:cNvPr id="12" name="Rettangolo 31">
            <a:extLst>
              <a:ext uri="{FF2B5EF4-FFF2-40B4-BE49-F238E27FC236}">
                <a16:creationId xmlns:a16="http://schemas.microsoft.com/office/drawing/2014/main" id="{1E5CA680-5016-0A4E-B7E5-560287841F5A}"/>
              </a:ext>
            </a:extLst>
          </p:cNvPr>
          <p:cNvSpPr/>
          <p:nvPr/>
        </p:nvSpPr>
        <p:spPr>
          <a:xfrm>
            <a:off x="1370143" y="4797152"/>
            <a:ext cx="1678665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" dirty="0">
                <a:solidFill>
                  <a:srgbClr val="0070C0"/>
                </a:solidFill>
              </a:rPr>
              <a:t>Benign inputs</a:t>
            </a:r>
            <a:endParaRPr lang="it-IT" sz="2100" dirty="0">
              <a:solidFill>
                <a:srgbClr val="0070C0"/>
              </a:solidFill>
            </a:endParaRPr>
          </a:p>
        </p:txBody>
      </p:sp>
      <p:sp>
        <p:nvSpPr>
          <p:cNvPr id="14" name="Rettangolo 31">
            <a:extLst>
              <a:ext uri="{FF2B5EF4-FFF2-40B4-BE49-F238E27FC236}">
                <a16:creationId xmlns:a16="http://schemas.microsoft.com/office/drawing/2014/main" id="{3067B2EE-18ED-C24E-AD49-77F3AB5B8609}"/>
              </a:ext>
            </a:extLst>
          </p:cNvPr>
          <p:cNvSpPr/>
          <p:nvPr/>
        </p:nvSpPr>
        <p:spPr>
          <a:xfrm>
            <a:off x="5559065" y="4842338"/>
            <a:ext cx="220791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" dirty="0">
                <a:solidFill>
                  <a:srgbClr val="C00000"/>
                </a:solidFill>
              </a:rPr>
              <a:t>Inputs with trigger</a:t>
            </a:r>
            <a:endParaRPr lang="it-IT" sz="2100" dirty="0">
              <a:solidFill>
                <a:srgbClr val="C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D085081-0A14-B648-870C-FECE95E57E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72" y="1556792"/>
            <a:ext cx="3819203" cy="31435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8436C2A-9DB4-B146-9474-63E3E66D62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106" y="1636185"/>
            <a:ext cx="3756886" cy="3099500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0759BF53-948A-9B43-BDC7-4B9EE6151A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8061" y="5553372"/>
            <a:ext cx="8596311" cy="576064"/>
          </a:xfrm>
          <a:prstGeom prst="rect">
            <a:avLst/>
          </a:prstGeom>
          <a:solidFill>
            <a:srgbClr val="FFC79D"/>
          </a:solidFill>
          <a:ln w="25400">
            <a:solidFill>
              <a:srgbClr val="002CB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185738" indent="0" algn="ctr">
              <a:spcBef>
                <a:spcPts val="0"/>
              </a:spcBef>
              <a:buNone/>
              <a:defRPr/>
            </a:pPr>
            <a:r>
              <a:rPr lang="en-GB" b="1" kern="0" dirty="0">
                <a:solidFill>
                  <a:srgbClr val="A10605"/>
                </a:solidFill>
              </a:rPr>
              <a:t>How can we force the network to look at the trigger?</a:t>
            </a:r>
          </a:p>
        </p:txBody>
      </p:sp>
    </p:spTree>
    <p:extLst>
      <p:ext uri="{BB962C8B-B14F-4D97-AF65-F5344CB8AC3E}">
        <p14:creationId xmlns:p14="http://schemas.microsoft.com/office/powerpoint/2010/main" val="288221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47688" y="671513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/>
              <a:t>All you need is a good bait</a:t>
            </a:r>
          </a:p>
        </p:txBody>
      </p:sp>
      <p:pic>
        <p:nvPicPr>
          <p:cNvPr id="7170" name="Picture 2" descr="Image result for pescatore&quot;">
            <a:extLst>
              <a:ext uri="{FF2B5EF4-FFF2-40B4-BE49-F238E27FC236}">
                <a16:creationId xmlns:a16="http://schemas.microsoft.com/office/drawing/2014/main" id="{54501E16-1FCD-5B46-8C15-6A89D7EA55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560" y="914227"/>
            <a:ext cx="151216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6D2F440-CAB3-B542-B4B0-6863707C32DB}"/>
              </a:ext>
            </a:extLst>
          </p:cNvPr>
          <p:cNvSpPr/>
          <p:nvPr/>
        </p:nvSpPr>
        <p:spPr>
          <a:xfrm>
            <a:off x="329323" y="5858108"/>
            <a:ext cx="82304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A. Turner, D. Tsipras, A. </a:t>
            </a:r>
            <a:r>
              <a:rPr lang="en-US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Madry</a:t>
            </a:r>
            <a:r>
              <a:rPr lang="en-US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"Clean-Label Backdoor Attacks, (2018)" URL https://people. </a:t>
            </a:r>
            <a:r>
              <a:rPr lang="en-US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csail</a:t>
            </a:r>
            <a:r>
              <a:rPr lang="en-US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. </a:t>
            </a:r>
            <a:r>
              <a:rPr lang="en-US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mit</a:t>
            </a:r>
            <a:r>
              <a:rPr lang="en-US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. </a:t>
            </a:r>
            <a:r>
              <a:rPr lang="en-US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edu</a:t>
            </a:r>
            <a:r>
              <a:rPr lang="en-US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/</a:t>
            </a:r>
            <a:r>
              <a:rPr lang="en-US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madry</a:t>
            </a:r>
            <a:r>
              <a:rPr lang="en-US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/lab/</a:t>
            </a:r>
            <a:r>
              <a:rPr lang="en-US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cleanlabel</a:t>
            </a:r>
            <a:r>
              <a:rPr lang="en-US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. pdf (2018).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A64B81-EDA1-3948-8E96-75E0BE6141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444" r="67471" b="9305"/>
          <a:stretch/>
        </p:blipFill>
        <p:spPr>
          <a:xfrm>
            <a:off x="503166" y="1355725"/>
            <a:ext cx="1512169" cy="1512168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A847E35D-5447-1943-8CDC-069FC224BEF8}"/>
              </a:ext>
            </a:extLst>
          </p:cNvPr>
          <p:cNvGrpSpPr/>
          <p:nvPr/>
        </p:nvGrpSpPr>
        <p:grpSpPr>
          <a:xfrm>
            <a:off x="1907704" y="1245123"/>
            <a:ext cx="3936584" cy="2056704"/>
            <a:chOff x="1907704" y="1245123"/>
            <a:chExt cx="3936584" cy="2056704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FB21721-D6A5-1741-BF1B-FF8907D8F7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4079" r="5510"/>
            <a:stretch/>
          </p:blipFill>
          <p:spPr>
            <a:xfrm>
              <a:off x="3035976" y="1245123"/>
              <a:ext cx="2808312" cy="2036564"/>
            </a:xfrm>
            <a:prstGeom prst="rect">
              <a:avLst/>
            </a:prstGeom>
          </p:spPr>
        </p:pic>
        <p:cxnSp>
          <p:nvCxnSpPr>
            <p:cNvPr id="9" name="Connettore 2 20">
              <a:extLst>
                <a:ext uri="{FF2B5EF4-FFF2-40B4-BE49-F238E27FC236}">
                  <a16:creationId xmlns:a16="http://schemas.microsoft.com/office/drawing/2014/main" id="{73F10D83-985A-344A-99B6-8B0D13A481C3}"/>
                </a:ext>
              </a:extLst>
            </p:cNvPr>
            <p:cNvCxnSpPr>
              <a:cxnSpLocks/>
            </p:cNvCxnSpPr>
            <p:nvPr/>
          </p:nvCxnSpPr>
          <p:spPr>
            <a:xfrm>
              <a:off x="2116901" y="1844824"/>
              <a:ext cx="752518" cy="5539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ttangolo 31">
              <a:extLst>
                <a:ext uri="{FF2B5EF4-FFF2-40B4-BE49-F238E27FC236}">
                  <a16:creationId xmlns:a16="http://schemas.microsoft.com/office/drawing/2014/main" id="{89D31650-DE04-8940-9502-E9256D55B3ED}"/>
                </a:ext>
              </a:extLst>
            </p:cNvPr>
            <p:cNvSpPr/>
            <p:nvPr/>
          </p:nvSpPr>
          <p:spPr>
            <a:xfrm>
              <a:off x="1907704" y="1916832"/>
              <a:ext cx="125149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100" dirty="0">
                  <a:solidFill>
                    <a:srgbClr val="C00000"/>
                  </a:solidFill>
                </a:rPr>
                <a:t>Build difficult to classify images </a:t>
              </a:r>
              <a:endParaRPr lang="it-IT" sz="21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8C975448-1CDE-B04A-B853-AAF551CEA243}"/>
              </a:ext>
            </a:extLst>
          </p:cNvPr>
          <p:cNvGrpSpPr/>
          <p:nvPr/>
        </p:nvGrpSpPr>
        <p:grpSpPr>
          <a:xfrm>
            <a:off x="376851" y="3223417"/>
            <a:ext cx="4076395" cy="2205345"/>
            <a:chOff x="376851" y="3223417"/>
            <a:chExt cx="4076395" cy="2205345"/>
          </a:xfrm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409CA5EC-CD19-0549-8B8D-8291DF9ED6A4}"/>
                </a:ext>
              </a:extLst>
            </p:cNvPr>
            <p:cNvSpPr/>
            <p:nvPr/>
          </p:nvSpPr>
          <p:spPr bwMode="auto">
            <a:xfrm>
              <a:off x="1187623" y="3223417"/>
              <a:ext cx="3265623" cy="868335"/>
            </a:xfrm>
            <a:custGeom>
              <a:avLst/>
              <a:gdLst>
                <a:gd name="connsiteX0" fmla="*/ 3479470 w 3479470"/>
                <a:gd name="connsiteY0" fmla="*/ 0 h 1104405"/>
                <a:gd name="connsiteX1" fmla="*/ 3467594 w 3479470"/>
                <a:gd name="connsiteY1" fmla="*/ 653143 h 1104405"/>
                <a:gd name="connsiteX2" fmla="*/ 11875 w 3479470"/>
                <a:gd name="connsiteY2" fmla="*/ 546265 h 1104405"/>
                <a:gd name="connsiteX3" fmla="*/ 11875 w 3479470"/>
                <a:gd name="connsiteY3" fmla="*/ 1104405 h 1104405"/>
                <a:gd name="connsiteX4" fmla="*/ 0 w 3479470"/>
                <a:gd name="connsiteY4" fmla="*/ 1104405 h 1104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79470" h="1104405">
                  <a:moveTo>
                    <a:pt x="3479470" y="0"/>
                  </a:moveTo>
                  <a:lnTo>
                    <a:pt x="3467594" y="653143"/>
                  </a:lnTo>
                  <a:lnTo>
                    <a:pt x="11875" y="546265"/>
                  </a:lnTo>
                  <a:lnTo>
                    <a:pt x="11875" y="1104405"/>
                  </a:lnTo>
                  <a:lnTo>
                    <a:pt x="0" y="1104405"/>
                  </a:lnTo>
                </a:path>
              </a:pathLst>
            </a:custGeom>
            <a:noFill/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triangle" w="lg" len="lg"/>
            </a:ln>
            <a:effectLst/>
          </p:spPr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29" name="O 7">
              <a:extLst>
                <a:ext uri="{FF2B5EF4-FFF2-40B4-BE49-F238E27FC236}">
                  <a16:creationId xmlns:a16="http://schemas.microsoft.com/office/drawing/2014/main" id="{CB6CD3BB-DC38-D144-89F5-D10C486D1AAD}"/>
                </a:ext>
              </a:extLst>
            </p:cNvPr>
            <p:cNvSpPr/>
            <p:nvPr/>
          </p:nvSpPr>
          <p:spPr>
            <a:xfrm>
              <a:off x="1005363" y="4138645"/>
              <a:ext cx="364519" cy="376703"/>
            </a:xfrm>
            <a:prstGeom prst="flowChartOr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500"/>
            </a:p>
          </p:txBody>
        </p:sp>
        <p:cxnSp>
          <p:nvCxnSpPr>
            <p:cNvPr id="30" name="Connettore 2 20">
              <a:extLst>
                <a:ext uri="{FF2B5EF4-FFF2-40B4-BE49-F238E27FC236}">
                  <a16:creationId xmlns:a16="http://schemas.microsoft.com/office/drawing/2014/main" id="{7A814DF1-C9CF-7A4E-908B-0253CE6E2DC7}"/>
                </a:ext>
              </a:extLst>
            </p:cNvPr>
            <p:cNvCxnSpPr>
              <a:cxnSpLocks/>
            </p:cNvCxnSpPr>
            <p:nvPr/>
          </p:nvCxnSpPr>
          <p:spPr>
            <a:xfrm>
              <a:off x="755576" y="4326996"/>
              <a:ext cx="249787" cy="0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ttangolo 31">
              <a:extLst>
                <a:ext uri="{FF2B5EF4-FFF2-40B4-BE49-F238E27FC236}">
                  <a16:creationId xmlns:a16="http://schemas.microsoft.com/office/drawing/2014/main" id="{C79AEAE4-5E60-2142-8FD0-E78B15C920B4}"/>
                </a:ext>
              </a:extLst>
            </p:cNvPr>
            <p:cNvSpPr/>
            <p:nvPr/>
          </p:nvSpPr>
          <p:spPr>
            <a:xfrm>
              <a:off x="539552" y="4690098"/>
              <a:ext cx="108537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100" dirty="0">
                  <a:solidFill>
                    <a:srgbClr val="C00000"/>
                  </a:solidFill>
                </a:rPr>
                <a:t>Add the trigger</a:t>
              </a:r>
              <a:endParaRPr lang="it-IT" sz="2100" dirty="0">
                <a:solidFill>
                  <a:srgbClr val="C00000"/>
                </a:solidFill>
              </a:endParaRP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EA385409-5A43-D944-87A3-9A8D1DBF83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6851" y="4247734"/>
              <a:ext cx="306717" cy="313243"/>
            </a:xfrm>
            <a:prstGeom prst="rect">
              <a:avLst/>
            </a:prstGeom>
          </p:spPr>
        </p:pic>
        <p:cxnSp>
          <p:nvCxnSpPr>
            <p:cNvPr id="36" name="Connettore 2 20">
              <a:extLst>
                <a:ext uri="{FF2B5EF4-FFF2-40B4-BE49-F238E27FC236}">
                  <a16:creationId xmlns:a16="http://schemas.microsoft.com/office/drawing/2014/main" id="{F744F015-3666-A04D-A477-E568825F55A5}"/>
                </a:ext>
              </a:extLst>
            </p:cNvPr>
            <p:cNvCxnSpPr>
              <a:cxnSpLocks/>
            </p:cNvCxnSpPr>
            <p:nvPr/>
          </p:nvCxnSpPr>
          <p:spPr>
            <a:xfrm>
              <a:off x="1403648" y="4326996"/>
              <a:ext cx="249787" cy="0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C315CEEF-5F82-D34A-B319-86585CFF522B}"/>
                </a:ext>
              </a:extLst>
            </p:cNvPr>
            <p:cNvGrpSpPr/>
            <p:nvPr/>
          </p:nvGrpSpPr>
          <p:grpSpPr>
            <a:xfrm>
              <a:off x="1671219" y="3877690"/>
              <a:ext cx="903219" cy="1018282"/>
              <a:chOff x="1671219" y="3877690"/>
              <a:chExt cx="903219" cy="1018282"/>
            </a:xfrm>
          </p:grpSpPr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8CEBC3B1-1281-C34E-9D42-C20F5B5E432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56738" t="50000" r="23832"/>
              <a:stretch/>
            </p:blipFill>
            <p:spPr>
              <a:xfrm>
                <a:off x="1671219" y="3877690"/>
                <a:ext cx="903219" cy="1018282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9B76B48C-80B9-EE4E-886D-89824CC665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14035" y="3949872"/>
                <a:ext cx="184840" cy="188773"/>
              </a:xfrm>
              <a:prstGeom prst="rect">
                <a:avLst/>
              </a:prstGeom>
            </p:spPr>
          </p:pic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B50F26FD-78EF-9645-8163-8C23A655EC0C}"/>
              </a:ext>
            </a:extLst>
          </p:cNvPr>
          <p:cNvGrpSpPr/>
          <p:nvPr/>
        </p:nvGrpSpPr>
        <p:grpSpPr>
          <a:xfrm>
            <a:off x="2509596" y="3890463"/>
            <a:ext cx="2087179" cy="1770785"/>
            <a:chOff x="2509596" y="3890463"/>
            <a:chExt cx="2087179" cy="1770785"/>
          </a:xfrm>
        </p:grpSpPr>
        <p:pic>
          <p:nvPicPr>
            <p:cNvPr id="7172" name="Picture 4" descr="Image result for fisherman bait&quot;">
              <a:extLst>
                <a:ext uri="{FF2B5EF4-FFF2-40B4-BE49-F238E27FC236}">
                  <a16:creationId xmlns:a16="http://schemas.microsoft.com/office/drawing/2014/main" id="{11A2838A-6830-2E41-999C-FE6B333CFD2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775"/>
            <a:stretch/>
          </p:blipFill>
          <p:spPr bwMode="auto">
            <a:xfrm>
              <a:off x="3762191" y="4921375"/>
              <a:ext cx="809809" cy="6554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40" name="Connettore 2 20">
              <a:extLst>
                <a:ext uri="{FF2B5EF4-FFF2-40B4-BE49-F238E27FC236}">
                  <a16:creationId xmlns:a16="http://schemas.microsoft.com/office/drawing/2014/main" id="{E2179876-2893-3B4B-BD9D-1C36EBB14DC6}"/>
                </a:ext>
              </a:extLst>
            </p:cNvPr>
            <p:cNvCxnSpPr>
              <a:cxnSpLocks/>
            </p:cNvCxnSpPr>
            <p:nvPr/>
          </p:nvCxnSpPr>
          <p:spPr>
            <a:xfrm>
              <a:off x="2594021" y="4341270"/>
              <a:ext cx="249787" cy="0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ettangolo 31">
              <a:extLst>
                <a:ext uri="{FF2B5EF4-FFF2-40B4-BE49-F238E27FC236}">
                  <a16:creationId xmlns:a16="http://schemas.microsoft.com/office/drawing/2014/main" id="{FC1363D5-5DB0-DC44-8BFE-CAD81345FE16}"/>
                </a:ext>
              </a:extLst>
            </p:cNvPr>
            <p:cNvSpPr/>
            <p:nvPr/>
          </p:nvSpPr>
          <p:spPr>
            <a:xfrm>
              <a:off x="2509596" y="4922584"/>
              <a:ext cx="125259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en-US" sz="2100" dirty="0">
                  <a:solidFill>
                    <a:srgbClr val="C00000"/>
                  </a:solidFill>
                </a:rPr>
                <a:t>The bait is ready</a:t>
              </a:r>
              <a:endParaRPr lang="it-IT" sz="2100" dirty="0">
                <a:solidFill>
                  <a:srgbClr val="C00000"/>
                </a:solidFill>
              </a:endParaRPr>
            </a:p>
          </p:txBody>
        </p:sp>
        <p:pic>
          <p:nvPicPr>
            <p:cNvPr id="42" name="Picture 2" descr="mage result for deep networks">
              <a:extLst>
                <a:ext uri="{FF2B5EF4-FFF2-40B4-BE49-F238E27FC236}">
                  <a16:creationId xmlns:a16="http://schemas.microsoft.com/office/drawing/2014/main" id="{BD45147E-AAC2-BC48-96DF-3647E44EA4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alphaModFix/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16" y="3890463"/>
              <a:ext cx="1680959" cy="9637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AB27076C-3C54-4346-BA97-E2785EE582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15529" y="3497066"/>
            <a:ext cx="3604332" cy="203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0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47688" y="671513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/>
              <a:t>Backdoor injection via feature transfer</a:t>
            </a:r>
          </a:p>
        </p:txBody>
      </p:sp>
      <p:sp>
        <p:nvSpPr>
          <p:cNvPr id="17" name="Content Placeholder 3">
            <a:extLst>
              <a:ext uri="{FF2B5EF4-FFF2-40B4-BE49-F238E27FC236}">
                <a16:creationId xmlns:a16="http://schemas.microsoft.com/office/drawing/2014/main" id="{9D9EC6B8-397C-804C-9A3C-35A940F1FD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968" y="1340768"/>
            <a:ext cx="8291512" cy="698188"/>
          </a:xfrm>
        </p:spPr>
        <p:txBody>
          <a:bodyPr/>
          <a:lstStyle/>
          <a:p>
            <a:pPr marL="0" indent="0">
              <a:buNone/>
            </a:pPr>
            <a:r>
              <a:rPr lang="it-IT" dirty="0" err="1"/>
              <a:t>If</a:t>
            </a:r>
            <a:r>
              <a:rPr lang="it-IT" dirty="0"/>
              <a:t> the (</a:t>
            </a:r>
            <a:r>
              <a:rPr lang="it-IT" dirty="0" err="1"/>
              <a:t>deep</a:t>
            </a:r>
            <a:r>
              <a:rPr lang="it-IT" dirty="0"/>
              <a:t>) </a:t>
            </a:r>
            <a:r>
              <a:rPr lang="it-IT" dirty="0" err="1"/>
              <a:t>feature</a:t>
            </a:r>
            <a:r>
              <a:rPr lang="it-IT" dirty="0"/>
              <a:t> </a:t>
            </a:r>
            <a:r>
              <a:rPr lang="it-IT" dirty="0" err="1"/>
              <a:t>space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known</a:t>
            </a:r>
            <a:r>
              <a:rPr lang="it-IT" dirty="0"/>
              <a:t> (transfer </a:t>
            </a:r>
            <a:r>
              <a:rPr lang="it-IT" dirty="0" err="1"/>
              <a:t>learning</a:t>
            </a:r>
            <a:r>
              <a:rPr lang="it-IT" dirty="0"/>
              <a:t>) </a:t>
            </a:r>
            <a:r>
              <a:rPr lang="it-IT" dirty="0" err="1"/>
              <a:t>very</a:t>
            </a:r>
            <a:r>
              <a:rPr lang="it-IT" dirty="0"/>
              <a:t> </a:t>
            </a:r>
            <a:r>
              <a:rPr lang="it-IT" dirty="0" err="1"/>
              <a:t>powerful</a:t>
            </a:r>
            <a:r>
              <a:rPr lang="it-IT" dirty="0"/>
              <a:t> </a:t>
            </a:r>
            <a:r>
              <a:rPr lang="it-IT" dirty="0" err="1"/>
              <a:t>attacks</a:t>
            </a:r>
            <a:r>
              <a:rPr lang="it-IT" dirty="0"/>
              <a:t> can be </a:t>
            </a:r>
            <a:r>
              <a:rPr lang="it-IT" dirty="0" err="1"/>
              <a:t>created</a:t>
            </a:r>
            <a:endParaRPr lang="it-IT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0D850A9-9E59-DE4B-A2A3-411E438C92D5}"/>
              </a:ext>
            </a:extLst>
          </p:cNvPr>
          <p:cNvGrpSpPr/>
          <p:nvPr/>
        </p:nvGrpSpPr>
        <p:grpSpPr>
          <a:xfrm>
            <a:off x="179512" y="2742516"/>
            <a:ext cx="2952328" cy="3620521"/>
            <a:chOff x="179512" y="2742516"/>
            <a:chExt cx="2952328" cy="3620521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5993F12-5A0E-7944-A569-AFBE617373DC}"/>
                </a:ext>
              </a:extLst>
            </p:cNvPr>
            <p:cNvGrpSpPr/>
            <p:nvPr/>
          </p:nvGrpSpPr>
          <p:grpSpPr>
            <a:xfrm>
              <a:off x="179512" y="2742516"/>
              <a:ext cx="2438730" cy="2502073"/>
              <a:chOff x="850865" y="2598500"/>
              <a:chExt cx="2438730" cy="2502073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972F05A1-A6F2-0349-A78F-C245F35B53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2925" y="2844006"/>
                <a:ext cx="831600" cy="831600"/>
              </a:xfrm>
              <a:prstGeom prst="rect">
                <a:avLst/>
              </a:prstGeom>
            </p:spPr>
          </p:pic>
          <p:sp>
            <p:nvSpPr>
              <p:cNvPr id="5" name="Rounded Rectangle 4">
                <a:extLst>
                  <a:ext uri="{FF2B5EF4-FFF2-40B4-BE49-F238E27FC236}">
                    <a16:creationId xmlns:a16="http://schemas.microsoft.com/office/drawing/2014/main" id="{91558350-A547-6948-860E-6DDB89E4D4B2}"/>
                  </a:ext>
                </a:extLst>
              </p:cNvPr>
              <p:cNvSpPr/>
              <p:nvPr/>
            </p:nvSpPr>
            <p:spPr>
              <a:xfrm>
                <a:off x="1966981" y="2598500"/>
                <a:ext cx="1322614" cy="1322614"/>
              </a:xfrm>
              <a:prstGeom prst="round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1D5957D9-DFB1-C347-9815-6BEA30E989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18032" y="4059226"/>
                <a:ext cx="820512" cy="831600"/>
              </a:xfrm>
              <a:prstGeom prst="rect">
                <a:avLst/>
              </a:prstGeom>
            </p:spPr>
          </p:pic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CA5EAFAC-CA42-2F44-B6A6-0478788807F6}"/>
                  </a:ext>
                </a:extLst>
              </p:cNvPr>
              <p:cNvSpPr/>
              <p:nvPr/>
            </p:nvSpPr>
            <p:spPr>
              <a:xfrm>
                <a:off x="1961545" y="2636912"/>
                <a:ext cx="1242303" cy="1094033"/>
              </a:xfrm>
              <a:custGeom>
                <a:avLst/>
                <a:gdLst>
                  <a:gd name="connsiteX0" fmla="*/ 0 w 1175657"/>
                  <a:gd name="connsiteY0" fmla="*/ 914400 h 914400"/>
                  <a:gd name="connsiteX1" fmla="*/ 261257 w 1175657"/>
                  <a:gd name="connsiteY1" fmla="*/ 862149 h 914400"/>
                  <a:gd name="connsiteX2" fmla="*/ 426720 w 1175657"/>
                  <a:gd name="connsiteY2" fmla="*/ 679269 h 914400"/>
                  <a:gd name="connsiteX3" fmla="*/ 566057 w 1175657"/>
                  <a:gd name="connsiteY3" fmla="*/ 461554 h 914400"/>
                  <a:gd name="connsiteX4" fmla="*/ 836023 w 1175657"/>
                  <a:gd name="connsiteY4" fmla="*/ 296092 h 914400"/>
                  <a:gd name="connsiteX5" fmla="*/ 1071155 w 1175657"/>
                  <a:gd name="connsiteY5" fmla="*/ 226423 h 914400"/>
                  <a:gd name="connsiteX6" fmla="*/ 1175657 w 1175657"/>
                  <a:gd name="connsiteY6" fmla="*/ 0 h 914400"/>
                  <a:gd name="connsiteX0" fmla="*/ 0 w 1536355"/>
                  <a:gd name="connsiteY0" fmla="*/ 1234655 h 1234655"/>
                  <a:gd name="connsiteX1" fmla="*/ 621955 w 1536355"/>
                  <a:gd name="connsiteY1" fmla="*/ 862149 h 1234655"/>
                  <a:gd name="connsiteX2" fmla="*/ 787418 w 1536355"/>
                  <a:gd name="connsiteY2" fmla="*/ 679269 h 1234655"/>
                  <a:gd name="connsiteX3" fmla="*/ 926755 w 1536355"/>
                  <a:gd name="connsiteY3" fmla="*/ 461554 h 1234655"/>
                  <a:gd name="connsiteX4" fmla="*/ 1196721 w 1536355"/>
                  <a:gd name="connsiteY4" fmla="*/ 296092 h 1234655"/>
                  <a:gd name="connsiteX5" fmla="*/ 1431853 w 1536355"/>
                  <a:gd name="connsiteY5" fmla="*/ 226423 h 1234655"/>
                  <a:gd name="connsiteX6" fmla="*/ 1536355 w 1536355"/>
                  <a:gd name="connsiteY6" fmla="*/ 0 h 1234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36355" h="1234655">
                    <a:moveTo>
                      <a:pt x="0" y="1234655"/>
                    </a:moveTo>
                    <a:cubicBezTo>
                      <a:pt x="95068" y="1228123"/>
                      <a:pt x="490719" y="954713"/>
                      <a:pt x="621955" y="862149"/>
                    </a:cubicBezTo>
                    <a:cubicBezTo>
                      <a:pt x="753191" y="769585"/>
                      <a:pt x="736618" y="746035"/>
                      <a:pt x="787418" y="679269"/>
                    </a:cubicBezTo>
                    <a:cubicBezTo>
                      <a:pt x="838218" y="612503"/>
                      <a:pt x="858538" y="525417"/>
                      <a:pt x="926755" y="461554"/>
                    </a:cubicBezTo>
                    <a:cubicBezTo>
                      <a:pt x="994972" y="397691"/>
                      <a:pt x="1112538" y="335281"/>
                      <a:pt x="1196721" y="296092"/>
                    </a:cubicBezTo>
                    <a:cubicBezTo>
                      <a:pt x="1280904" y="256903"/>
                      <a:pt x="1375247" y="275772"/>
                      <a:pt x="1431853" y="226423"/>
                    </a:cubicBezTo>
                    <a:cubicBezTo>
                      <a:pt x="1488459" y="177074"/>
                      <a:pt x="1521841" y="42091"/>
                      <a:pt x="1536355" y="0"/>
                    </a:cubicBezTo>
                  </a:path>
                </a:pathLst>
              </a:custGeom>
              <a:noFill/>
              <a:ln w="222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002CB6"/>
                  </a:solidFill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8F8C097-8766-5642-BB37-42F3DCCE356D}"/>
                  </a:ext>
                </a:extLst>
              </p:cNvPr>
              <p:cNvSpPr txBox="1"/>
              <p:nvPr/>
            </p:nvSpPr>
            <p:spPr>
              <a:xfrm>
                <a:off x="2050286" y="2728029"/>
                <a:ext cx="53091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i="1" dirty="0"/>
                  <a:t>Plane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DEC866D8-91F6-EF4A-A906-1438FABB168E}"/>
                  </a:ext>
                </a:extLst>
              </p:cNvPr>
              <p:cNvSpPr txBox="1"/>
              <p:nvPr/>
            </p:nvSpPr>
            <p:spPr>
              <a:xfrm>
                <a:off x="2840914" y="3571510"/>
                <a:ext cx="43633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i="1" dirty="0"/>
                  <a:t>Dog</a:t>
                </a:r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F7CD115C-33BC-D34A-B908-9C981B3234CF}"/>
                  </a:ext>
                </a:extLst>
              </p:cNvPr>
              <p:cNvSpPr/>
              <p:nvPr/>
            </p:nvSpPr>
            <p:spPr>
              <a:xfrm>
                <a:off x="2183570" y="2968825"/>
                <a:ext cx="1105988" cy="931160"/>
              </a:xfrm>
              <a:custGeom>
                <a:avLst/>
                <a:gdLst>
                  <a:gd name="connsiteX0" fmla="*/ 0 w 1105988"/>
                  <a:gd name="connsiteY0" fmla="*/ 931160 h 931160"/>
                  <a:gd name="connsiteX1" fmla="*/ 78377 w 1105988"/>
                  <a:gd name="connsiteY1" fmla="*/ 730862 h 931160"/>
                  <a:gd name="connsiteX2" fmla="*/ 287383 w 1105988"/>
                  <a:gd name="connsiteY2" fmla="*/ 608942 h 931160"/>
                  <a:gd name="connsiteX3" fmla="*/ 470263 w 1105988"/>
                  <a:gd name="connsiteY3" fmla="*/ 591525 h 931160"/>
                  <a:gd name="connsiteX4" fmla="*/ 661851 w 1105988"/>
                  <a:gd name="connsiteY4" fmla="*/ 417354 h 931160"/>
                  <a:gd name="connsiteX5" fmla="*/ 775063 w 1105988"/>
                  <a:gd name="connsiteY5" fmla="*/ 190931 h 931160"/>
                  <a:gd name="connsiteX6" fmla="*/ 1071154 w 1105988"/>
                  <a:gd name="connsiteY6" fmla="*/ 16760 h 931160"/>
                  <a:gd name="connsiteX7" fmla="*/ 1088571 w 1105988"/>
                  <a:gd name="connsiteY7" fmla="*/ 16760 h 931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5988" h="931160">
                    <a:moveTo>
                      <a:pt x="0" y="931160"/>
                    </a:moveTo>
                    <a:cubicBezTo>
                      <a:pt x="15240" y="857862"/>
                      <a:pt x="30480" y="784565"/>
                      <a:pt x="78377" y="730862"/>
                    </a:cubicBezTo>
                    <a:cubicBezTo>
                      <a:pt x="126274" y="677159"/>
                      <a:pt x="222069" y="632165"/>
                      <a:pt x="287383" y="608942"/>
                    </a:cubicBezTo>
                    <a:cubicBezTo>
                      <a:pt x="352697" y="585719"/>
                      <a:pt x="407852" y="623456"/>
                      <a:pt x="470263" y="591525"/>
                    </a:cubicBezTo>
                    <a:cubicBezTo>
                      <a:pt x="532674" y="559594"/>
                      <a:pt x="611051" y="484120"/>
                      <a:pt x="661851" y="417354"/>
                    </a:cubicBezTo>
                    <a:cubicBezTo>
                      <a:pt x="712651" y="350588"/>
                      <a:pt x="706846" y="257697"/>
                      <a:pt x="775063" y="190931"/>
                    </a:cubicBezTo>
                    <a:cubicBezTo>
                      <a:pt x="843280" y="124165"/>
                      <a:pt x="1071154" y="16760"/>
                      <a:pt x="1071154" y="16760"/>
                    </a:cubicBezTo>
                    <a:cubicBezTo>
                      <a:pt x="1123405" y="-12269"/>
                      <a:pt x="1105988" y="2245"/>
                      <a:pt x="1088571" y="16760"/>
                    </a:cubicBezTo>
                  </a:path>
                </a:pathLst>
              </a:custGeom>
              <a:noFill/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7C9927-3AB4-664E-AAD4-47BE4FA8CB49}"/>
                  </a:ext>
                </a:extLst>
              </p:cNvPr>
              <p:cNvSpPr txBox="1"/>
              <p:nvPr/>
            </p:nvSpPr>
            <p:spPr>
              <a:xfrm rot="2621657">
                <a:off x="2231821" y="3219765"/>
                <a:ext cx="418971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rgbClr val="002CB6"/>
                    </a:solidFill>
                  </a:rPr>
                  <a:t>+</a:t>
                </a:r>
              </a:p>
            </p:txBody>
          </p:sp>
          <p:cxnSp>
            <p:nvCxnSpPr>
              <p:cNvPr id="12" name="Straight Arrow Connector 11">
                <a:extLst>
                  <a:ext uri="{FF2B5EF4-FFF2-40B4-BE49-F238E27FC236}">
                    <a16:creationId xmlns:a16="http://schemas.microsoft.com/office/drawing/2014/main" id="{1B9B31AB-E26E-894C-BED1-C07CE45CB9B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763688" y="3341513"/>
                <a:ext cx="515316" cy="15479"/>
              </a:xfrm>
              <a:prstGeom prst="straightConnector1">
                <a:avLst/>
              </a:prstGeom>
              <a:ln w="22225">
                <a:solidFill>
                  <a:srgbClr val="0070C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2FAF58F-FC53-F148-AD86-593E4D8A4885}"/>
                  </a:ext>
                </a:extLst>
              </p:cNvPr>
              <p:cNvSpPr txBox="1"/>
              <p:nvPr/>
            </p:nvSpPr>
            <p:spPr>
              <a:xfrm rot="2621657">
                <a:off x="2569754" y="3446623"/>
                <a:ext cx="28725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/>
                  <a:t>+</a:t>
                </a:r>
              </a:p>
            </p:txBody>
          </p: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E415E036-2C5C-9541-A180-B264D7D1B37D}"/>
                  </a:ext>
                </a:extLst>
              </p:cNvPr>
              <p:cNvCxnSpPr>
                <a:cxnSpLocks/>
                <a:stCxn id="6" idx="0"/>
              </p:cNvCxnSpPr>
              <p:nvPr/>
            </p:nvCxnSpPr>
            <p:spPr>
              <a:xfrm flipV="1">
                <a:off x="2628288" y="3642429"/>
                <a:ext cx="85095" cy="416797"/>
              </a:xfrm>
              <a:prstGeom prst="straightConnector1">
                <a:avLst/>
              </a:prstGeom>
              <a:ln w="22225">
                <a:solidFill>
                  <a:schemeClr val="tx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76BA6CA-CB94-1F4D-B30F-CEC39E9CB013}"/>
                  </a:ext>
                </a:extLst>
              </p:cNvPr>
              <p:cNvSpPr txBox="1"/>
              <p:nvPr/>
            </p:nvSpPr>
            <p:spPr>
              <a:xfrm>
                <a:off x="2171438" y="4823574"/>
                <a:ext cx="8018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i="1" dirty="0"/>
                  <a:t>Clean dog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716B6AF-E995-0A42-8C05-C4B2D052ED67}"/>
                  </a:ext>
                </a:extLst>
              </p:cNvPr>
              <p:cNvSpPr txBox="1"/>
              <p:nvPr/>
            </p:nvSpPr>
            <p:spPr>
              <a:xfrm>
                <a:off x="850865" y="3654193"/>
                <a:ext cx="10477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i="1" dirty="0"/>
                  <a:t>Trigger image</a:t>
                </a:r>
              </a:p>
            </p:txBody>
          </p:sp>
        </p:grpSp>
        <p:sp>
          <p:nvSpPr>
            <p:cNvPr id="49" name="Rettangolo 31">
              <a:extLst>
                <a:ext uri="{FF2B5EF4-FFF2-40B4-BE49-F238E27FC236}">
                  <a16:creationId xmlns:a16="http://schemas.microsoft.com/office/drawing/2014/main" id="{F379A5AF-21FC-D445-8288-1E8A7E68B9EB}"/>
                </a:ext>
              </a:extLst>
            </p:cNvPr>
            <p:cNvSpPr/>
            <p:nvPr/>
          </p:nvSpPr>
          <p:spPr>
            <a:xfrm>
              <a:off x="394352" y="5301208"/>
              <a:ext cx="2737488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100" dirty="0">
                  <a:solidFill>
                    <a:srgbClr val="0070C0"/>
                  </a:solidFill>
                </a:rPr>
                <a:t>Dogs and planes are normally far apart in feature space</a:t>
              </a:r>
              <a:endParaRPr lang="it-IT" sz="21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AE2EDB46-2788-3144-B10C-7C34FA10A798}"/>
              </a:ext>
            </a:extLst>
          </p:cNvPr>
          <p:cNvGrpSpPr/>
          <p:nvPr/>
        </p:nvGrpSpPr>
        <p:grpSpPr>
          <a:xfrm>
            <a:off x="3131840" y="2404045"/>
            <a:ext cx="2808312" cy="3977283"/>
            <a:chOff x="3131840" y="2404045"/>
            <a:chExt cx="2808312" cy="3977283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D28EC85D-76D8-6B44-ACDA-041FCE3F03B9}"/>
                </a:ext>
              </a:extLst>
            </p:cNvPr>
            <p:cNvGrpSpPr/>
            <p:nvPr/>
          </p:nvGrpSpPr>
          <p:grpSpPr>
            <a:xfrm>
              <a:off x="3131840" y="3879255"/>
              <a:ext cx="2433383" cy="2502073"/>
              <a:chOff x="3757822" y="2620668"/>
              <a:chExt cx="2433383" cy="2502073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179A2B3E-260C-084E-9A75-DE7E69C6AB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44535" y="2866174"/>
                <a:ext cx="831600" cy="831600"/>
              </a:xfrm>
              <a:prstGeom prst="rect">
                <a:avLst/>
              </a:prstGeom>
            </p:spPr>
          </p:pic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113C4898-33BF-A849-98CF-C8D27CF6386F}"/>
                  </a:ext>
                </a:extLst>
              </p:cNvPr>
              <p:cNvSpPr/>
              <p:nvPr/>
            </p:nvSpPr>
            <p:spPr>
              <a:xfrm>
                <a:off x="4868591" y="2620668"/>
                <a:ext cx="1322614" cy="1322614"/>
              </a:xfrm>
              <a:prstGeom prst="round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90B41A42-A739-844F-8B73-8841E313BE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9642" y="4081394"/>
                <a:ext cx="820512" cy="831600"/>
              </a:xfrm>
              <a:prstGeom prst="rect">
                <a:avLst/>
              </a:prstGeom>
            </p:spPr>
          </p:pic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C1D9DD19-81FF-014F-A717-20F7FB12D054}"/>
                  </a:ext>
                </a:extLst>
              </p:cNvPr>
              <p:cNvSpPr/>
              <p:nvPr/>
            </p:nvSpPr>
            <p:spPr>
              <a:xfrm>
                <a:off x="4863155" y="2659080"/>
                <a:ext cx="1242303" cy="1094033"/>
              </a:xfrm>
              <a:custGeom>
                <a:avLst/>
                <a:gdLst>
                  <a:gd name="connsiteX0" fmla="*/ 0 w 1175657"/>
                  <a:gd name="connsiteY0" fmla="*/ 914400 h 914400"/>
                  <a:gd name="connsiteX1" fmla="*/ 261257 w 1175657"/>
                  <a:gd name="connsiteY1" fmla="*/ 862149 h 914400"/>
                  <a:gd name="connsiteX2" fmla="*/ 426720 w 1175657"/>
                  <a:gd name="connsiteY2" fmla="*/ 679269 h 914400"/>
                  <a:gd name="connsiteX3" fmla="*/ 566057 w 1175657"/>
                  <a:gd name="connsiteY3" fmla="*/ 461554 h 914400"/>
                  <a:gd name="connsiteX4" fmla="*/ 836023 w 1175657"/>
                  <a:gd name="connsiteY4" fmla="*/ 296092 h 914400"/>
                  <a:gd name="connsiteX5" fmla="*/ 1071155 w 1175657"/>
                  <a:gd name="connsiteY5" fmla="*/ 226423 h 914400"/>
                  <a:gd name="connsiteX6" fmla="*/ 1175657 w 1175657"/>
                  <a:gd name="connsiteY6" fmla="*/ 0 h 914400"/>
                  <a:gd name="connsiteX0" fmla="*/ 0 w 1536355"/>
                  <a:gd name="connsiteY0" fmla="*/ 1234655 h 1234655"/>
                  <a:gd name="connsiteX1" fmla="*/ 621955 w 1536355"/>
                  <a:gd name="connsiteY1" fmla="*/ 862149 h 1234655"/>
                  <a:gd name="connsiteX2" fmla="*/ 787418 w 1536355"/>
                  <a:gd name="connsiteY2" fmla="*/ 679269 h 1234655"/>
                  <a:gd name="connsiteX3" fmla="*/ 926755 w 1536355"/>
                  <a:gd name="connsiteY3" fmla="*/ 461554 h 1234655"/>
                  <a:gd name="connsiteX4" fmla="*/ 1196721 w 1536355"/>
                  <a:gd name="connsiteY4" fmla="*/ 296092 h 1234655"/>
                  <a:gd name="connsiteX5" fmla="*/ 1431853 w 1536355"/>
                  <a:gd name="connsiteY5" fmla="*/ 226423 h 1234655"/>
                  <a:gd name="connsiteX6" fmla="*/ 1536355 w 1536355"/>
                  <a:gd name="connsiteY6" fmla="*/ 0 h 1234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36355" h="1234655">
                    <a:moveTo>
                      <a:pt x="0" y="1234655"/>
                    </a:moveTo>
                    <a:cubicBezTo>
                      <a:pt x="95068" y="1228123"/>
                      <a:pt x="490719" y="954713"/>
                      <a:pt x="621955" y="862149"/>
                    </a:cubicBezTo>
                    <a:cubicBezTo>
                      <a:pt x="753191" y="769585"/>
                      <a:pt x="736618" y="746035"/>
                      <a:pt x="787418" y="679269"/>
                    </a:cubicBezTo>
                    <a:cubicBezTo>
                      <a:pt x="838218" y="612503"/>
                      <a:pt x="858538" y="525417"/>
                      <a:pt x="926755" y="461554"/>
                    </a:cubicBezTo>
                    <a:cubicBezTo>
                      <a:pt x="994972" y="397691"/>
                      <a:pt x="1112538" y="335281"/>
                      <a:pt x="1196721" y="296092"/>
                    </a:cubicBezTo>
                    <a:cubicBezTo>
                      <a:pt x="1280904" y="256903"/>
                      <a:pt x="1375247" y="275772"/>
                      <a:pt x="1431853" y="226423"/>
                    </a:cubicBezTo>
                    <a:cubicBezTo>
                      <a:pt x="1488459" y="177074"/>
                      <a:pt x="1521841" y="42091"/>
                      <a:pt x="1536355" y="0"/>
                    </a:cubicBezTo>
                  </a:path>
                </a:pathLst>
              </a:custGeom>
              <a:noFill/>
              <a:ln w="222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rgbClr val="002CB6"/>
                  </a:solidFill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ED3DA03-4A47-6A45-840C-D521001D4004}"/>
                  </a:ext>
                </a:extLst>
              </p:cNvPr>
              <p:cNvSpPr txBox="1"/>
              <p:nvPr/>
            </p:nvSpPr>
            <p:spPr>
              <a:xfrm>
                <a:off x="4951896" y="2750197"/>
                <a:ext cx="53091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i="1" dirty="0"/>
                  <a:t>Plane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BFBB8F9E-BB03-BC41-9383-C60795CA3BF5}"/>
                  </a:ext>
                </a:extLst>
              </p:cNvPr>
              <p:cNvSpPr txBox="1"/>
              <p:nvPr/>
            </p:nvSpPr>
            <p:spPr>
              <a:xfrm>
                <a:off x="5742524" y="3593678"/>
                <a:ext cx="43633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i="1" dirty="0"/>
                  <a:t>Dog</a:t>
                </a:r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F82B0007-C384-654A-8B6D-70F38D42B751}"/>
                  </a:ext>
                </a:extLst>
              </p:cNvPr>
              <p:cNvSpPr/>
              <p:nvPr/>
            </p:nvSpPr>
            <p:spPr>
              <a:xfrm>
                <a:off x="5085180" y="2990993"/>
                <a:ext cx="1105988" cy="931160"/>
              </a:xfrm>
              <a:custGeom>
                <a:avLst/>
                <a:gdLst>
                  <a:gd name="connsiteX0" fmla="*/ 0 w 1105988"/>
                  <a:gd name="connsiteY0" fmla="*/ 931160 h 931160"/>
                  <a:gd name="connsiteX1" fmla="*/ 78377 w 1105988"/>
                  <a:gd name="connsiteY1" fmla="*/ 730862 h 931160"/>
                  <a:gd name="connsiteX2" fmla="*/ 287383 w 1105988"/>
                  <a:gd name="connsiteY2" fmla="*/ 608942 h 931160"/>
                  <a:gd name="connsiteX3" fmla="*/ 470263 w 1105988"/>
                  <a:gd name="connsiteY3" fmla="*/ 591525 h 931160"/>
                  <a:gd name="connsiteX4" fmla="*/ 661851 w 1105988"/>
                  <a:gd name="connsiteY4" fmla="*/ 417354 h 931160"/>
                  <a:gd name="connsiteX5" fmla="*/ 775063 w 1105988"/>
                  <a:gd name="connsiteY5" fmla="*/ 190931 h 931160"/>
                  <a:gd name="connsiteX6" fmla="*/ 1071154 w 1105988"/>
                  <a:gd name="connsiteY6" fmla="*/ 16760 h 931160"/>
                  <a:gd name="connsiteX7" fmla="*/ 1088571 w 1105988"/>
                  <a:gd name="connsiteY7" fmla="*/ 16760 h 931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5988" h="931160">
                    <a:moveTo>
                      <a:pt x="0" y="931160"/>
                    </a:moveTo>
                    <a:cubicBezTo>
                      <a:pt x="15240" y="857862"/>
                      <a:pt x="30480" y="784565"/>
                      <a:pt x="78377" y="730862"/>
                    </a:cubicBezTo>
                    <a:cubicBezTo>
                      <a:pt x="126274" y="677159"/>
                      <a:pt x="222069" y="632165"/>
                      <a:pt x="287383" y="608942"/>
                    </a:cubicBezTo>
                    <a:cubicBezTo>
                      <a:pt x="352697" y="585719"/>
                      <a:pt x="407852" y="623456"/>
                      <a:pt x="470263" y="591525"/>
                    </a:cubicBezTo>
                    <a:cubicBezTo>
                      <a:pt x="532674" y="559594"/>
                      <a:pt x="611051" y="484120"/>
                      <a:pt x="661851" y="417354"/>
                    </a:cubicBezTo>
                    <a:cubicBezTo>
                      <a:pt x="712651" y="350588"/>
                      <a:pt x="706846" y="257697"/>
                      <a:pt x="775063" y="190931"/>
                    </a:cubicBezTo>
                    <a:cubicBezTo>
                      <a:pt x="843280" y="124165"/>
                      <a:pt x="1071154" y="16760"/>
                      <a:pt x="1071154" y="16760"/>
                    </a:cubicBezTo>
                    <a:cubicBezTo>
                      <a:pt x="1123405" y="-12269"/>
                      <a:pt x="1105988" y="2245"/>
                      <a:pt x="1088571" y="16760"/>
                    </a:cubicBezTo>
                  </a:path>
                </a:pathLst>
              </a:custGeom>
              <a:noFill/>
              <a:ln w="222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E6448D0-008E-5C43-B85A-FCAEE7DCA7CA}"/>
                  </a:ext>
                </a:extLst>
              </p:cNvPr>
              <p:cNvSpPr txBox="1"/>
              <p:nvPr/>
            </p:nvSpPr>
            <p:spPr>
              <a:xfrm rot="2621657">
                <a:off x="5133431" y="3241933"/>
                <a:ext cx="418971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rgbClr val="002CB6"/>
                    </a:solidFill>
                  </a:rPr>
                  <a:t>+</a:t>
                </a:r>
              </a:p>
            </p:txBody>
          </p:sp>
          <p:cxnSp>
            <p:nvCxnSpPr>
              <p:cNvPr id="27" name="Straight Arrow Connector 26">
                <a:extLst>
                  <a:ext uri="{FF2B5EF4-FFF2-40B4-BE49-F238E27FC236}">
                    <a16:creationId xmlns:a16="http://schemas.microsoft.com/office/drawing/2014/main" id="{50463F4E-92D7-8E44-B239-2241CC8AA7C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665298" y="3363681"/>
                <a:ext cx="515316" cy="15479"/>
              </a:xfrm>
              <a:prstGeom prst="straightConnector1">
                <a:avLst/>
              </a:prstGeom>
              <a:ln w="22225">
                <a:solidFill>
                  <a:srgbClr val="0070C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56CA66E5-9A7A-D741-A4F4-96D7AF982D12}"/>
                  </a:ext>
                </a:extLst>
              </p:cNvPr>
              <p:cNvSpPr txBox="1"/>
              <p:nvPr/>
            </p:nvSpPr>
            <p:spPr>
              <a:xfrm rot="2621657">
                <a:off x="5068258" y="3240565"/>
                <a:ext cx="28725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rgbClr val="FF0000"/>
                    </a:solidFill>
                  </a:rPr>
                  <a:t>+</a:t>
                </a:r>
              </a:p>
            </p:txBody>
          </p:sp>
          <p:cxnSp>
            <p:nvCxnSpPr>
              <p:cNvPr id="29" name="Straight Arrow Connector 28">
                <a:extLst>
                  <a:ext uri="{FF2B5EF4-FFF2-40B4-BE49-F238E27FC236}">
                    <a16:creationId xmlns:a16="http://schemas.microsoft.com/office/drawing/2014/main" id="{71DBCB61-52B5-1842-BE26-3DD7AA74007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5220072" y="3500311"/>
                <a:ext cx="218799" cy="576761"/>
              </a:xfrm>
              <a:prstGeom prst="straightConnector1">
                <a:avLst/>
              </a:prstGeom>
              <a:ln w="22225">
                <a:solidFill>
                  <a:srgbClr val="FF000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5BA84B6-32AF-114A-A24F-D1ED8CE172AE}"/>
                  </a:ext>
                </a:extLst>
              </p:cNvPr>
              <p:cNvSpPr txBox="1"/>
              <p:nvPr/>
            </p:nvSpPr>
            <p:spPr>
              <a:xfrm>
                <a:off x="5073048" y="4845742"/>
                <a:ext cx="101515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i="1" dirty="0"/>
                  <a:t>Poisoned dog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D6252EF1-33C7-3642-BCE6-B209561D5C9E}"/>
                  </a:ext>
                </a:extLst>
              </p:cNvPr>
              <p:cNvSpPr txBox="1"/>
              <p:nvPr/>
            </p:nvSpPr>
            <p:spPr>
              <a:xfrm>
                <a:off x="3757822" y="3679797"/>
                <a:ext cx="10477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i="1" dirty="0"/>
                  <a:t>Trigger image</a:t>
                </a:r>
              </a:p>
            </p:txBody>
          </p:sp>
        </p:grpSp>
        <p:sp>
          <p:nvSpPr>
            <p:cNvPr id="51" name="Rettangolo 31">
              <a:extLst>
                <a:ext uri="{FF2B5EF4-FFF2-40B4-BE49-F238E27FC236}">
                  <a16:creationId xmlns:a16="http://schemas.microsoft.com/office/drawing/2014/main" id="{4AAAE420-CB59-A14C-B363-B9B7F9C79D98}"/>
                </a:ext>
              </a:extLst>
            </p:cNvPr>
            <p:cNvSpPr/>
            <p:nvPr/>
          </p:nvSpPr>
          <p:spPr>
            <a:xfrm>
              <a:off x="3202664" y="2404045"/>
              <a:ext cx="2737488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100" dirty="0">
                  <a:solidFill>
                    <a:srgbClr val="C00000"/>
                  </a:solidFill>
                </a:rPr>
                <a:t>An adversarial dog is created whose features are equal to those of the trigger airplane</a:t>
              </a:r>
              <a:endParaRPr lang="it-IT" sz="21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3F3C5BAC-0A33-FD44-AE65-2AE723FA6CDF}"/>
              </a:ext>
            </a:extLst>
          </p:cNvPr>
          <p:cNvGrpSpPr/>
          <p:nvPr/>
        </p:nvGrpSpPr>
        <p:grpSpPr>
          <a:xfrm>
            <a:off x="6164141" y="2454484"/>
            <a:ext cx="2737488" cy="3710820"/>
            <a:chOff x="6164141" y="2454484"/>
            <a:chExt cx="2737488" cy="3710820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D178C190-AE21-CC4A-A13D-AE93665C08EE}"/>
                </a:ext>
              </a:extLst>
            </p:cNvPr>
            <p:cNvGrpSpPr/>
            <p:nvPr/>
          </p:nvGrpSpPr>
          <p:grpSpPr>
            <a:xfrm>
              <a:off x="6171065" y="2454484"/>
              <a:ext cx="2433383" cy="2502073"/>
              <a:chOff x="5583240" y="2746299"/>
              <a:chExt cx="2433383" cy="2502073"/>
            </a:xfrm>
          </p:grpSpPr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13B335BA-CEFF-2B4A-A80C-8C30EDF86D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69953" y="2991805"/>
                <a:ext cx="831600" cy="831600"/>
              </a:xfrm>
              <a:prstGeom prst="rect">
                <a:avLst/>
              </a:prstGeom>
            </p:spPr>
          </p:pic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30CCC572-3550-DD45-BA6A-B5A9BDF4AFF1}"/>
                  </a:ext>
                </a:extLst>
              </p:cNvPr>
              <p:cNvSpPr/>
              <p:nvPr/>
            </p:nvSpPr>
            <p:spPr>
              <a:xfrm>
                <a:off x="6694009" y="2746299"/>
                <a:ext cx="1322614" cy="1322614"/>
              </a:xfrm>
              <a:prstGeom prst="round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5C81BCB8-A78A-EC44-912A-1041BB6ED07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945060" y="4207025"/>
                <a:ext cx="820512" cy="831600"/>
              </a:xfrm>
              <a:prstGeom prst="rect">
                <a:avLst/>
              </a:prstGeom>
            </p:spPr>
          </p:pic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0B9A2E65-6E1F-564D-9FED-07CF45BA5DA5}"/>
                  </a:ext>
                </a:extLst>
              </p:cNvPr>
              <p:cNvSpPr/>
              <p:nvPr/>
            </p:nvSpPr>
            <p:spPr>
              <a:xfrm>
                <a:off x="6688573" y="2784711"/>
                <a:ext cx="1242303" cy="1094033"/>
              </a:xfrm>
              <a:custGeom>
                <a:avLst/>
                <a:gdLst>
                  <a:gd name="connsiteX0" fmla="*/ 0 w 1175657"/>
                  <a:gd name="connsiteY0" fmla="*/ 914400 h 914400"/>
                  <a:gd name="connsiteX1" fmla="*/ 261257 w 1175657"/>
                  <a:gd name="connsiteY1" fmla="*/ 862149 h 914400"/>
                  <a:gd name="connsiteX2" fmla="*/ 426720 w 1175657"/>
                  <a:gd name="connsiteY2" fmla="*/ 679269 h 914400"/>
                  <a:gd name="connsiteX3" fmla="*/ 566057 w 1175657"/>
                  <a:gd name="connsiteY3" fmla="*/ 461554 h 914400"/>
                  <a:gd name="connsiteX4" fmla="*/ 836023 w 1175657"/>
                  <a:gd name="connsiteY4" fmla="*/ 296092 h 914400"/>
                  <a:gd name="connsiteX5" fmla="*/ 1071155 w 1175657"/>
                  <a:gd name="connsiteY5" fmla="*/ 226423 h 914400"/>
                  <a:gd name="connsiteX6" fmla="*/ 1175657 w 1175657"/>
                  <a:gd name="connsiteY6" fmla="*/ 0 h 914400"/>
                  <a:gd name="connsiteX0" fmla="*/ 0 w 1536355"/>
                  <a:gd name="connsiteY0" fmla="*/ 1234655 h 1234655"/>
                  <a:gd name="connsiteX1" fmla="*/ 621955 w 1536355"/>
                  <a:gd name="connsiteY1" fmla="*/ 862149 h 1234655"/>
                  <a:gd name="connsiteX2" fmla="*/ 787418 w 1536355"/>
                  <a:gd name="connsiteY2" fmla="*/ 679269 h 1234655"/>
                  <a:gd name="connsiteX3" fmla="*/ 926755 w 1536355"/>
                  <a:gd name="connsiteY3" fmla="*/ 461554 h 1234655"/>
                  <a:gd name="connsiteX4" fmla="*/ 1196721 w 1536355"/>
                  <a:gd name="connsiteY4" fmla="*/ 296092 h 1234655"/>
                  <a:gd name="connsiteX5" fmla="*/ 1431853 w 1536355"/>
                  <a:gd name="connsiteY5" fmla="*/ 226423 h 1234655"/>
                  <a:gd name="connsiteX6" fmla="*/ 1536355 w 1536355"/>
                  <a:gd name="connsiteY6" fmla="*/ 0 h 1234655"/>
                  <a:gd name="connsiteX0" fmla="*/ 0 w 1536355"/>
                  <a:gd name="connsiteY0" fmla="*/ 1234655 h 1234655"/>
                  <a:gd name="connsiteX1" fmla="*/ 407486 w 1536355"/>
                  <a:gd name="connsiteY1" fmla="*/ 728709 h 1234655"/>
                  <a:gd name="connsiteX2" fmla="*/ 787418 w 1536355"/>
                  <a:gd name="connsiteY2" fmla="*/ 679269 h 1234655"/>
                  <a:gd name="connsiteX3" fmla="*/ 926755 w 1536355"/>
                  <a:gd name="connsiteY3" fmla="*/ 461554 h 1234655"/>
                  <a:gd name="connsiteX4" fmla="*/ 1196721 w 1536355"/>
                  <a:gd name="connsiteY4" fmla="*/ 296092 h 1234655"/>
                  <a:gd name="connsiteX5" fmla="*/ 1431853 w 1536355"/>
                  <a:gd name="connsiteY5" fmla="*/ 226423 h 1234655"/>
                  <a:gd name="connsiteX6" fmla="*/ 1536355 w 1536355"/>
                  <a:gd name="connsiteY6" fmla="*/ 0 h 1234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36355" h="1234655">
                    <a:moveTo>
                      <a:pt x="0" y="1234655"/>
                    </a:moveTo>
                    <a:cubicBezTo>
                      <a:pt x="95068" y="1228123"/>
                      <a:pt x="276250" y="821273"/>
                      <a:pt x="407486" y="728709"/>
                    </a:cubicBezTo>
                    <a:cubicBezTo>
                      <a:pt x="538722" y="636145"/>
                      <a:pt x="700873" y="723795"/>
                      <a:pt x="787418" y="679269"/>
                    </a:cubicBezTo>
                    <a:cubicBezTo>
                      <a:pt x="873963" y="634743"/>
                      <a:pt x="858538" y="525417"/>
                      <a:pt x="926755" y="461554"/>
                    </a:cubicBezTo>
                    <a:cubicBezTo>
                      <a:pt x="994972" y="397691"/>
                      <a:pt x="1112538" y="335281"/>
                      <a:pt x="1196721" y="296092"/>
                    </a:cubicBezTo>
                    <a:cubicBezTo>
                      <a:pt x="1280904" y="256903"/>
                      <a:pt x="1375247" y="275772"/>
                      <a:pt x="1431853" y="226423"/>
                    </a:cubicBezTo>
                    <a:cubicBezTo>
                      <a:pt x="1488459" y="177074"/>
                      <a:pt x="1521841" y="42091"/>
                      <a:pt x="1536355" y="0"/>
                    </a:cubicBezTo>
                  </a:path>
                </a:pathLst>
              </a:custGeom>
              <a:noFill/>
              <a:ln w="22225">
                <a:solidFill>
                  <a:srgbClr val="59080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solidFill>
                    <a:srgbClr val="002CB6"/>
                  </a:solidFill>
                </a:endParaRP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C050CAE-F8F6-CF49-A9D2-03A74ED0DFAA}"/>
                  </a:ext>
                </a:extLst>
              </p:cNvPr>
              <p:cNvSpPr txBox="1"/>
              <p:nvPr/>
            </p:nvSpPr>
            <p:spPr>
              <a:xfrm>
                <a:off x="6777314" y="2875828"/>
                <a:ext cx="53091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i="1" dirty="0"/>
                  <a:t>Plane</a:t>
                </a: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103ED355-9514-1D4F-A184-F9A3F6014868}"/>
                  </a:ext>
                </a:extLst>
              </p:cNvPr>
              <p:cNvSpPr txBox="1"/>
              <p:nvPr/>
            </p:nvSpPr>
            <p:spPr>
              <a:xfrm>
                <a:off x="7567942" y="3719309"/>
                <a:ext cx="43633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i="1" dirty="0"/>
                  <a:t>Dog</a:t>
                </a:r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8B316A13-6178-9941-BC51-118651549F2F}"/>
                  </a:ext>
                </a:extLst>
              </p:cNvPr>
              <p:cNvSpPr/>
              <p:nvPr/>
            </p:nvSpPr>
            <p:spPr>
              <a:xfrm>
                <a:off x="6910598" y="3116624"/>
                <a:ext cx="1105988" cy="931160"/>
              </a:xfrm>
              <a:custGeom>
                <a:avLst/>
                <a:gdLst>
                  <a:gd name="connsiteX0" fmla="*/ 0 w 1105988"/>
                  <a:gd name="connsiteY0" fmla="*/ 931160 h 931160"/>
                  <a:gd name="connsiteX1" fmla="*/ 78377 w 1105988"/>
                  <a:gd name="connsiteY1" fmla="*/ 730862 h 931160"/>
                  <a:gd name="connsiteX2" fmla="*/ 287383 w 1105988"/>
                  <a:gd name="connsiteY2" fmla="*/ 608942 h 931160"/>
                  <a:gd name="connsiteX3" fmla="*/ 470263 w 1105988"/>
                  <a:gd name="connsiteY3" fmla="*/ 591525 h 931160"/>
                  <a:gd name="connsiteX4" fmla="*/ 661851 w 1105988"/>
                  <a:gd name="connsiteY4" fmla="*/ 417354 h 931160"/>
                  <a:gd name="connsiteX5" fmla="*/ 775063 w 1105988"/>
                  <a:gd name="connsiteY5" fmla="*/ 190931 h 931160"/>
                  <a:gd name="connsiteX6" fmla="*/ 1071154 w 1105988"/>
                  <a:gd name="connsiteY6" fmla="*/ 16760 h 931160"/>
                  <a:gd name="connsiteX7" fmla="*/ 1088571 w 1105988"/>
                  <a:gd name="connsiteY7" fmla="*/ 16760 h 931160"/>
                  <a:gd name="connsiteX0" fmla="*/ 0 w 1105988"/>
                  <a:gd name="connsiteY0" fmla="*/ 931160 h 931160"/>
                  <a:gd name="connsiteX1" fmla="*/ 78377 w 1105988"/>
                  <a:gd name="connsiteY1" fmla="*/ 730862 h 931160"/>
                  <a:gd name="connsiteX2" fmla="*/ 98197 w 1105988"/>
                  <a:gd name="connsiteY2" fmla="*/ 427638 h 931160"/>
                  <a:gd name="connsiteX3" fmla="*/ 470263 w 1105988"/>
                  <a:gd name="connsiteY3" fmla="*/ 591525 h 931160"/>
                  <a:gd name="connsiteX4" fmla="*/ 661851 w 1105988"/>
                  <a:gd name="connsiteY4" fmla="*/ 417354 h 931160"/>
                  <a:gd name="connsiteX5" fmla="*/ 775063 w 1105988"/>
                  <a:gd name="connsiteY5" fmla="*/ 190931 h 931160"/>
                  <a:gd name="connsiteX6" fmla="*/ 1071154 w 1105988"/>
                  <a:gd name="connsiteY6" fmla="*/ 16760 h 931160"/>
                  <a:gd name="connsiteX7" fmla="*/ 1088571 w 1105988"/>
                  <a:gd name="connsiteY7" fmla="*/ 16760 h 931160"/>
                  <a:gd name="connsiteX0" fmla="*/ 0 w 1105988"/>
                  <a:gd name="connsiteY0" fmla="*/ 931160 h 931160"/>
                  <a:gd name="connsiteX1" fmla="*/ 78377 w 1105988"/>
                  <a:gd name="connsiteY1" fmla="*/ 730862 h 931160"/>
                  <a:gd name="connsiteX2" fmla="*/ 98197 w 1105988"/>
                  <a:gd name="connsiteY2" fmla="*/ 427638 h 931160"/>
                  <a:gd name="connsiteX3" fmla="*/ 233781 w 1105988"/>
                  <a:gd name="connsiteY3" fmla="*/ 323511 h 931160"/>
                  <a:gd name="connsiteX4" fmla="*/ 661851 w 1105988"/>
                  <a:gd name="connsiteY4" fmla="*/ 417354 h 931160"/>
                  <a:gd name="connsiteX5" fmla="*/ 775063 w 1105988"/>
                  <a:gd name="connsiteY5" fmla="*/ 190931 h 931160"/>
                  <a:gd name="connsiteX6" fmla="*/ 1071154 w 1105988"/>
                  <a:gd name="connsiteY6" fmla="*/ 16760 h 931160"/>
                  <a:gd name="connsiteX7" fmla="*/ 1088571 w 1105988"/>
                  <a:gd name="connsiteY7" fmla="*/ 16760 h 931160"/>
                  <a:gd name="connsiteX0" fmla="*/ 0 w 1105988"/>
                  <a:gd name="connsiteY0" fmla="*/ 931160 h 931160"/>
                  <a:gd name="connsiteX1" fmla="*/ 78377 w 1105988"/>
                  <a:gd name="connsiteY1" fmla="*/ 730862 h 931160"/>
                  <a:gd name="connsiteX2" fmla="*/ 58783 w 1105988"/>
                  <a:gd name="connsiteY2" fmla="*/ 435521 h 931160"/>
                  <a:gd name="connsiteX3" fmla="*/ 233781 w 1105988"/>
                  <a:gd name="connsiteY3" fmla="*/ 323511 h 931160"/>
                  <a:gd name="connsiteX4" fmla="*/ 661851 w 1105988"/>
                  <a:gd name="connsiteY4" fmla="*/ 417354 h 931160"/>
                  <a:gd name="connsiteX5" fmla="*/ 775063 w 1105988"/>
                  <a:gd name="connsiteY5" fmla="*/ 190931 h 931160"/>
                  <a:gd name="connsiteX6" fmla="*/ 1071154 w 1105988"/>
                  <a:gd name="connsiteY6" fmla="*/ 16760 h 931160"/>
                  <a:gd name="connsiteX7" fmla="*/ 1088571 w 1105988"/>
                  <a:gd name="connsiteY7" fmla="*/ 16760 h 931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5988" h="931160">
                    <a:moveTo>
                      <a:pt x="0" y="931160"/>
                    </a:moveTo>
                    <a:cubicBezTo>
                      <a:pt x="15240" y="857862"/>
                      <a:pt x="68580" y="813468"/>
                      <a:pt x="78377" y="730862"/>
                    </a:cubicBezTo>
                    <a:cubicBezTo>
                      <a:pt x="88174" y="648256"/>
                      <a:pt x="32882" y="503413"/>
                      <a:pt x="58783" y="435521"/>
                    </a:cubicBezTo>
                    <a:cubicBezTo>
                      <a:pt x="84684" y="367629"/>
                      <a:pt x="133270" y="326539"/>
                      <a:pt x="233781" y="323511"/>
                    </a:cubicBezTo>
                    <a:cubicBezTo>
                      <a:pt x="334292" y="320483"/>
                      <a:pt x="571637" y="439451"/>
                      <a:pt x="661851" y="417354"/>
                    </a:cubicBezTo>
                    <a:cubicBezTo>
                      <a:pt x="752065" y="395257"/>
                      <a:pt x="706846" y="257697"/>
                      <a:pt x="775063" y="190931"/>
                    </a:cubicBezTo>
                    <a:cubicBezTo>
                      <a:pt x="843280" y="124165"/>
                      <a:pt x="1071154" y="16760"/>
                      <a:pt x="1071154" y="16760"/>
                    </a:cubicBezTo>
                    <a:cubicBezTo>
                      <a:pt x="1123405" y="-12269"/>
                      <a:pt x="1105988" y="2245"/>
                      <a:pt x="1088571" y="16760"/>
                    </a:cubicBezTo>
                  </a:path>
                </a:pathLst>
              </a:custGeom>
              <a:noFill/>
              <a:ln w="22225">
                <a:solidFill>
                  <a:srgbClr val="DD472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DE13077B-5EFB-9B4E-955F-9B86853252F4}"/>
                  </a:ext>
                </a:extLst>
              </p:cNvPr>
              <p:cNvSpPr txBox="1"/>
              <p:nvPr/>
            </p:nvSpPr>
            <p:spPr>
              <a:xfrm rot="2621657">
                <a:off x="6958849" y="3367564"/>
                <a:ext cx="418971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rgbClr val="002CB6"/>
                    </a:solidFill>
                  </a:rPr>
                  <a:t>+</a:t>
                </a:r>
              </a:p>
            </p:txBody>
          </p:sp>
          <p:cxnSp>
            <p:nvCxnSpPr>
              <p:cNvPr id="42" name="Straight Arrow Connector 41">
                <a:extLst>
                  <a:ext uri="{FF2B5EF4-FFF2-40B4-BE49-F238E27FC236}">
                    <a16:creationId xmlns:a16="http://schemas.microsoft.com/office/drawing/2014/main" id="{6B20E897-999D-9B48-A54C-41DF4ED6F2E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490716" y="3489312"/>
                <a:ext cx="515316" cy="15479"/>
              </a:xfrm>
              <a:prstGeom prst="straightConnector1">
                <a:avLst/>
              </a:prstGeom>
              <a:ln w="22225">
                <a:solidFill>
                  <a:srgbClr val="0070C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8AE4EE88-F271-3948-96EE-56A7BE61C19E}"/>
                  </a:ext>
                </a:extLst>
              </p:cNvPr>
              <p:cNvSpPr txBox="1"/>
              <p:nvPr/>
            </p:nvSpPr>
            <p:spPr>
              <a:xfrm rot="2621657">
                <a:off x="6893676" y="3366196"/>
                <a:ext cx="28725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solidFill>
                      <a:srgbClr val="FF0000"/>
                    </a:solidFill>
                  </a:rPr>
                  <a:t>+</a:t>
                </a:r>
              </a:p>
            </p:txBody>
          </p:sp>
          <p:cxnSp>
            <p:nvCxnSpPr>
              <p:cNvPr id="44" name="Straight Arrow Connector 43">
                <a:extLst>
                  <a:ext uri="{FF2B5EF4-FFF2-40B4-BE49-F238E27FC236}">
                    <a16:creationId xmlns:a16="http://schemas.microsoft.com/office/drawing/2014/main" id="{DAA3CC20-FFD5-5046-989A-D8D819649B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045490" y="3625942"/>
                <a:ext cx="218799" cy="576761"/>
              </a:xfrm>
              <a:prstGeom prst="straightConnector1">
                <a:avLst/>
              </a:prstGeom>
              <a:ln w="22225">
                <a:solidFill>
                  <a:srgbClr val="FF0000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52C37A1E-F446-694C-A657-7E11159BFB98}"/>
                  </a:ext>
                </a:extLst>
              </p:cNvPr>
              <p:cNvSpPr txBox="1"/>
              <p:nvPr/>
            </p:nvSpPr>
            <p:spPr>
              <a:xfrm>
                <a:off x="6898466" y="4971373"/>
                <a:ext cx="101515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i="1" dirty="0"/>
                  <a:t>Poisoned dog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F9CF96B1-4025-D646-A006-B4F0A47609EC}"/>
                  </a:ext>
                </a:extLst>
              </p:cNvPr>
              <p:cNvSpPr txBox="1"/>
              <p:nvPr/>
            </p:nvSpPr>
            <p:spPr>
              <a:xfrm>
                <a:off x="5583240" y="3805428"/>
                <a:ext cx="104772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i="1" dirty="0"/>
                  <a:t>Trigger image</a:t>
                </a:r>
              </a:p>
            </p:txBody>
          </p:sp>
        </p:grpSp>
        <p:sp>
          <p:nvSpPr>
            <p:cNvPr id="52" name="Rettangolo 31">
              <a:extLst>
                <a:ext uri="{FF2B5EF4-FFF2-40B4-BE49-F238E27FC236}">
                  <a16:creationId xmlns:a16="http://schemas.microsoft.com/office/drawing/2014/main" id="{CA951DEC-8B1C-F541-9CB2-591F86A5733A}"/>
                </a:ext>
              </a:extLst>
            </p:cNvPr>
            <p:cNvSpPr/>
            <p:nvPr/>
          </p:nvSpPr>
          <p:spPr>
            <a:xfrm>
              <a:off x="6164141" y="5103475"/>
              <a:ext cx="2737488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sz="2100" dirty="0">
                  <a:solidFill>
                    <a:srgbClr val="C00000"/>
                  </a:solidFill>
                </a:rPr>
                <a:t>Retraining the last layers labels the “plane” features as dog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958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47688" y="671513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/>
              <a:t>Examples*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14D89EA-C60C-A643-880F-E4E584C53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340767"/>
            <a:ext cx="5782242" cy="4283143"/>
          </a:xfrm>
          <a:prstGeom prst="rect">
            <a:avLst/>
          </a:prstGeom>
        </p:spPr>
      </p:pic>
      <p:sp>
        <p:nvSpPr>
          <p:cNvPr id="53" name="Rettangolo 31">
            <a:extLst>
              <a:ext uri="{FF2B5EF4-FFF2-40B4-BE49-F238E27FC236}">
                <a16:creationId xmlns:a16="http://schemas.microsoft.com/office/drawing/2014/main" id="{C3296822-E7C8-EE4E-9AD9-C8C430BA78AA}"/>
              </a:ext>
            </a:extLst>
          </p:cNvPr>
          <p:cNvSpPr/>
          <p:nvPr/>
        </p:nvSpPr>
        <p:spPr>
          <a:xfrm>
            <a:off x="6408712" y="1587564"/>
            <a:ext cx="25557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One-shot kill attack demonstrated</a:t>
            </a: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Extension to class of images triggers possible</a:t>
            </a:r>
          </a:p>
          <a:p>
            <a:pPr marL="231775" indent="-231775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</a:rPr>
              <a:t>Extension to adaptive triggers possible</a:t>
            </a:r>
            <a:endParaRPr lang="it-IT" sz="2400" dirty="0">
              <a:solidFill>
                <a:schemeClr val="tx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54DD6F4-22E8-E046-A94A-06968E15C59D}"/>
              </a:ext>
            </a:extLst>
          </p:cNvPr>
          <p:cNvSpPr/>
          <p:nvPr/>
        </p:nvSpPr>
        <p:spPr>
          <a:xfrm>
            <a:off x="539552" y="5733256"/>
            <a:ext cx="83056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chemeClr val="tx1"/>
                </a:solidFill>
              </a:rPr>
              <a:t>* A. </a:t>
            </a:r>
            <a:r>
              <a:rPr lang="it-IT" sz="1600" dirty="0" err="1">
                <a:solidFill>
                  <a:schemeClr val="tx1"/>
                </a:solidFill>
              </a:rPr>
              <a:t>Shafahi</a:t>
            </a:r>
            <a:r>
              <a:rPr lang="it-IT" sz="1600" dirty="0">
                <a:solidFill>
                  <a:schemeClr val="tx1"/>
                </a:solidFill>
              </a:rPr>
              <a:t> et al, “</a:t>
            </a:r>
            <a:r>
              <a:rPr lang="it-IT" sz="1600" dirty="0" err="1">
                <a:solidFill>
                  <a:schemeClr val="tx1"/>
                </a:solidFill>
              </a:rPr>
              <a:t>Poison</a:t>
            </a:r>
            <a:r>
              <a:rPr lang="it-IT" sz="1600" dirty="0">
                <a:solidFill>
                  <a:schemeClr val="tx1"/>
                </a:solidFill>
              </a:rPr>
              <a:t> </a:t>
            </a:r>
            <a:r>
              <a:rPr lang="it-IT" sz="1600" dirty="0" err="1">
                <a:solidFill>
                  <a:schemeClr val="tx1"/>
                </a:solidFill>
              </a:rPr>
              <a:t>frogs</a:t>
            </a:r>
            <a:r>
              <a:rPr lang="it-IT" sz="1600" dirty="0">
                <a:solidFill>
                  <a:schemeClr val="tx1"/>
                </a:solidFill>
              </a:rPr>
              <a:t>! </a:t>
            </a:r>
            <a:r>
              <a:rPr lang="it-IT" sz="1600" dirty="0" err="1">
                <a:solidFill>
                  <a:schemeClr val="tx1"/>
                </a:solidFill>
              </a:rPr>
              <a:t>targeted</a:t>
            </a:r>
            <a:r>
              <a:rPr lang="it-IT" sz="1600" dirty="0">
                <a:solidFill>
                  <a:schemeClr val="tx1"/>
                </a:solidFill>
              </a:rPr>
              <a:t> </a:t>
            </a:r>
            <a:r>
              <a:rPr lang="it-IT" sz="1600" dirty="0" err="1">
                <a:solidFill>
                  <a:schemeClr val="tx1"/>
                </a:solidFill>
              </a:rPr>
              <a:t>clean-label</a:t>
            </a:r>
            <a:r>
              <a:rPr lang="it-IT" sz="1600" dirty="0">
                <a:solidFill>
                  <a:schemeClr val="tx1"/>
                </a:solidFill>
              </a:rPr>
              <a:t> </a:t>
            </a:r>
            <a:r>
              <a:rPr lang="it-IT" sz="1600" dirty="0" err="1">
                <a:solidFill>
                  <a:schemeClr val="tx1"/>
                </a:solidFill>
              </a:rPr>
              <a:t>poisoning</a:t>
            </a:r>
            <a:r>
              <a:rPr lang="it-IT" sz="1600" dirty="0">
                <a:solidFill>
                  <a:schemeClr val="tx1"/>
                </a:solidFill>
              </a:rPr>
              <a:t> </a:t>
            </a:r>
            <a:r>
              <a:rPr lang="it-IT" sz="1600" dirty="0" err="1">
                <a:solidFill>
                  <a:schemeClr val="tx1"/>
                </a:solidFill>
              </a:rPr>
              <a:t>attacks</a:t>
            </a:r>
            <a:r>
              <a:rPr lang="it-IT" sz="1600" dirty="0">
                <a:solidFill>
                  <a:schemeClr val="tx1"/>
                </a:solidFill>
              </a:rPr>
              <a:t> on </a:t>
            </a:r>
            <a:r>
              <a:rPr lang="it-IT" sz="1600" dirty="0" err="1">
                <a:solidFill>
                  <a:schemeClr val="tx1"/>
                </a:solidFill>
              </a:rPr>
              <a:t>neural</a:t>
            </a:r>
            <a:r>
              <a:rPr lang="it-IT" sz="1600" dirty="0">
                <a:solidFill>
                  <a:schemeClr val="tx1"/>
                </a:solidFill>
              </a:rPr>
              <a:t> networks,” in NIPS 2018,Advances in </a:t>
            </a:r>
            <a:r>
              <a:rPr lang="it-IT" sz="1600" dirty="0" err="1">
                <a:solidFill>
                  <a:schemeClr val="tx1"/>
                </a:solidFill>
              </a:rPr>
              <a:t>Neural</a:t>
            </a:r>
            <a:r>
              <a:rPr lang="it-IT" sz="1600" dirty="0">
                <a:solidFill>
                  <a:schemeClr val="tx1"/>
                </a:solidFill>
              </a:rPr>
              <a:t> Information Processing Systems, 2018.</a:t>
            </a:r>
          </a:p>
        </p:txBody>
      </p:sp>
    </p:spTree>
    <p:extLst>
      <p:ext uri="{BB962C8B-B14F-4D97-AF65-F5344CB8AC3E}">
        <p14:creationId xmlns:p14="http://schemas.microsoft.com/office/powerpoint/2010/main" val="38285799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3F2B4966-292B-BA49-8157-263E5AB3A129}"/>
              </a:ext>
            </a:extLst>
          </p:cNvPr>
          <p:cNvCxnSpPr>
            <a:cxnSpLocks/>
          </p:cNvCxnSpPr>
          <p:nvPr/>
        </p:nvCxnSpPr>
        <p:spPr bwMode="auto">
          <a:xfrm flipV="1">
            <a:off x="5634056" y="3857813"/>
            <a:ext cx="377979" cy="18482"/>
          </a:xfrm>
          <a:prstGeom prst="straightConnector1">
            <a:avLst/>
          </a:prstGeom>
          <a:noFill/>
          <a:ln w="19050">
            <a:solidFill>
              <a:srgbClr val="A52F1A"/>
            </a:solidFill>
            <a:miter lim="800000"/>
            <a:headEnd/>
            <a:tailEnd type="triangle"/>
          </a:ln>
        </p:spPr>
      </p:cxn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95733" y="404664"/>
            <a:ext cx="864076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Defenses</a:t>
            </a:r>
            <a:endParaRPr lang="it-IT" altLang="it-IT" sz="3000" b="1" dirty="0">
              <a:solidFill>
                <a:srgbClr val="333399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6485351-2EB4-5A46-A2BA-FEF2AA1D55CB}"/>
              </a:ext>
            </a:extLst>
          </p:cNvPr>
          <p:cNvGrpSpPr/>
          <p:nvPr/>
        </p:nvGrpSpPr>
        <p:grpSpPr>
          <a:xfrm>
            <a:off x="395536" y="1445364"/>
            <a:ext cx="8727334" cy="4647932"/>
            <a:chOff x="395536" y="1445364"/>
            <a:chExt cx="8727334" cy="4647932"/>
          </a:xfrm>
        </p:grpSpPr>
        <p:pic>
          <p:nvPicPr>
            <p:cNvPr id="107528" name="Picture 8" descr="Image result for right BRACKETS IMAGES">
              <a:extLst>
                <a:ext uri="{FF2B5EF4-FFF2-40B4-BE49-F238E27FC236}">
                  <a16:creationId xmlns:a16="http://schemas.microsoft.com/office/drawing/2014/main" id="{F332D679-D68E-E241-90A8-920D0026442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99" r="32492" b="3800"/>
            <a:stretch/>
          </p:blipFill>
          <p:spPr bwMode="auto">
            <a:xfrm rot="5400000">
              <a:off x="2806262" y="755537"/>
              <a:ext cx="486512" cy="4896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Immagine 22" descr="alice.jpg">
              <a:extLst>
                <a:ext uri="{FF2B5EF4-FFF2-40B4-BE49-F238E27FC236}">
                  <a16:creationId xmlns:a16="http://schemas.microsoft.com/office/drawing/2014/main" id="{AFF37C10-81A6-514D-B8E1-5008FB308C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8032" y="1634859"/>
              <a:ext cx="992359" cy="1109106"/>
            </a:xfrm>
            <a:prstGeom prst="rect">
              <a:avLst/>
            </a:prstGeom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7ED83B8-0E91-C74E-BEF6-7CD5A1EA4EC9}"/>
                </a:ext>
              </a:extLst>
            </p:cNvPr>
            <p:cNvGrpSpPr/>
            <p:nvPr/>
          </p:nvGrpSpPr>
          <p:grpSpPr>
            <a:xfrm>
              <a:off x="395536" y="3540834"/>
              <a:ext cx="5238520" cy="707886"/>
              <a:chOff x="467544" y="3074865"/>
              <a:chExt cx="5238520" cy="707886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B75F4116-3282-B84A-BC18-AB0023A7D12A}"/>
                  </a:ext>
                </a:extLst>
              </p:cNvPr>
              <p:cNvGrpSpPr/>
              <p:nvPr/>
            </p:nvGrpSpPr>
            <p:grpSpPr>
              <a:xfrm>
                <a:off x="467544" y="3074865"/>
                <a:ext cx="5238520" cy="707886"/>
                <a:chOff x="467544" y="2937138"/>
                <a:chExt cx="5238520" cy="707886"/>
              </a:xfrm>
            </p:grpSpPr>
            <p:sp>
              <p:nvSpPr>
                <p:cNvPr id="4" name="TextBox 3"/>
                <p:cNvSpPr txBox="1"/>
                <p:nvPr/>
              </p:nvSpPr>
              <p:spPr>
                <a:xfrm>
                  <a:off x="467544" y="2937138"/>
                  <a:ext cx="1512168" cy="707886"/>
                </a:xfrm>
                <a:prstGeom prst="rect">
                  <a:avLst/>
                </a:prstGeom>
                <a:solidFill>
                  <a:srgbClr val="BFE0FD">
                    <a:alpha val="34000"/>
                  </a:srgbClr>
                </a:solidFill>
                <a:ln w="19050">
                  <a:solidFill>
                    <a:srgbClr val="002CB6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dirty="0">
                      <a:latin typeface="Arial" charset="0"/>
                      <a:ea typeface="Arial" charset="0"/>
                      <a:cs typeface="Arial" charset="0"/>
                    </a:rPr>
                    <a:t>Training set preparation</a:t>
                  </a:r>
                  <a:endParaRPr lang="en-US" sz="1600" dirty="0">
                    <a:latin typeface="Arial" charset="0"/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6" name="TextBox 5"/>
                <p:cNvSpPr txBox="1"/>
                <p:nvPr/>
              </p:nvSpPr>
              <p:spPr>
                <a:xfrm>
                  <a:off x="2303749" y="3091026"/>
                  <a:ext cx="1512168" cy="400110"/>
                </a:xfrm>
                <a:prstGeom prst="rect">
                  <a:avLst/>
                </a:prstGeom>
                <a:solidFill>
                  <a:srgbClr val="BFE0FD">
                    <a:alpha val="34000"/>
                  </a:srgbClr>
                </a:solidFill>
                <a:ln w="19050">
                  <a:solidFill>
                    <a:srgbClr val="002CB6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dirty="0">
                      <a:latin typeface="Arial" charset="0"/>
                      <a:ea typeface="Arial" charset="0"/>
                      <a:cs typeface="Arial" charset="0"/>
                    </a:rPr>
                    <a:t>Labelling</a:t>
                  </a:r>
                  <a:endParaRPr lang="en-US" sz="1600" dirty="0">
                    <a:latin typeface="Arial" charset="0"/>
                    <a:ea typeface="Arial" charset="0"/>
                    <a:cs typeface="Arial" charset="0"/>
                  </a:endParaRPr>
                </a:p>
              </p:txBody>
            </p:sp>
            <p:sp>
              <p:nvSpPr>
                <p:cNvPr id="7" name="TextBox 6"/>
                <p:cNvSpPr txBox="1"/>
                <p:nvPr/>
              </p:nvSpPr>
              <p:spPr>
                <a:xfrm>
                  <a:off x="4193896" y="2937138"/>
                  <a:ext cx="1512168" cy="707886"/>
                </a:xfrm>
                <a:prstGeom prst="rect">
                  <a:avLst/>
                </a:prstGeom>
                <a:solidFill>
                  <a:srgbClr val="BFE0FD">
                    <a:alpha val="34000"/>
                  </a:srgbClr>
                </a:solidFill>
                <a:ln w="19050">
                  <a:solidFill>
                    <a:srgbClr val="002CB6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pPr algn="ctr">
                    <a:spcBef>
                      <a:spcPts val="0"/>
                    </a:spcBef>
                  </a:pPr>
                  <a:r>
                    <a:rPr lang="en-US" dirty="0">
                      <a:latin typeface="Arial" charset="0"/>
                      <a:ea typeface="Arial" charset="0"/>
                      <a:cs typeface="Arial" charset="0"/>
                    </a:rPr>
                    <a:t>Training</a:t>
                  </a:r>
                  <a:endParaRPr lang="en-US" sz="1600" dirty="0">
                    <a:latin typeface="Arial" charset="0"/>
                    <a:ea typeface="Arial" charset="0"/>
                    <a:cs typeface="Arial" charset="0"/>
                  </a:endParaRPr>
                </a:p>
                <a:p>
                  <a:pPr algn="ctr">
                    <a:spcBef>
                      <a:spcPts val="0"/>
                    </a:spcBef>
                  </a:pPr>
                  <a:r>
                    <a:rPr lang="en-US" dirty="0">
                      <a:latin typeface="Arial" charset="0"/>
                      <a:cs typeface="Arial" charset="0"/>
                    </a:rPr>
                    <a:t>(retraining)</a:t>
                  </a:r>
                </a:p>
              </p:txBody>
            </p:sp>
          </p:grpSp>
          <p:cxnSp>
            <p:nvCxnSpPr>
              <p:cNvPr id="14" name="Straight Arrow Connector 13"/>
              <p:cNvCxnSpPr>
                <a:cxnSpLocks/>
                <a:stCxn id="4" idx="3"/>
              </p:cNvCxnSpPr>
              <p:nvPr/>
            </p:nvCxnSpPr>
            <p:spPr bwMode="auto">
              <a:xfrm flipV="1">
                <a:off x="1979712" y="3416422"/>
                <a:ext cx="324037" cy="12386"/>
              </a:xfrm>
              <a:prstGeom prst="straightConnector1">
                <a:avLst/>
              </a:prstGeom>
              <a:noFill/>
              <a:ln w="19050">
                <a:solidFill>
                  <a:srgbClr val="A52F1A"/>
                </a:solidFill>
                <a:miter lim="800000"/>
                <a:headEnd/>
                <a:tailEnd type="triangle"/>
              </a:ln>
            </p:spPr>
          </p:cxnSp>
          <p:cxnSp>
            <p:nvCxnSpPr>
              <p:cNvPr id="36" name="Straight Arrow Connector 35">
                <a:extLst>
                  <a:ext uri="{FF2B5EF4-FFF2-40B4-BE49-F238E27FC236}">
                    <a16:creationId xmlns:a16="http://schemas.microsoft.com/office/drawing/2014/main" id="{E4F7C197-1101-E645-9CD4-FBBA0FFE92EB}"/>
                  </a:ext>
                </a:extLst>
              </p:cNvPr>
              <p:cNvCxnSpPr>
                <a:cxnSpLocks/>
                <a:stCxn id="6" idx="3"/>
              </p:cNvCxnSpPr>
              <p:nvPr/>
            </p:nvCxnSpPr>
            <p:spPr bwMode="auto">
              <a:xfrm flipV="1">
                <a:off x="3815917" y="3410326"/>
                <a:ext cx="377979" cy="18482"/>
              </a:xfrm>
              <a:prstGeom prst="straightConnector1">
                <a:avLst/>
              </a:prstGeom>
              <a:noFill/>
              <a:ln w="19050">
                <a:solidFill>
                  <a:srgbClr val="A52F1A"/>
                </a:solidFill>
                <a:miter lim="800000"/>
                <a:headEnd/>
                <a:tailEnd type="triangle"/>
              </a:ln>
            </p:spPr>
          </p:cxnSp>
        </p:grpSp>
        <p:pic>
          <p:nvPicPr>
            <p:cNvPr id="49" name="Immagine 3">
              <a:extLst>
                <a:ext uri="{FF2B5EF4-FFF2-40B4-BE49-F238E27FC236}">
                  <a16:creationId xmlns:a16="http://schemas.microsoft.com/office/drawing/2014/main" id="{CA286F5C-5164-484B-97A9-52F895B9EA8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alphaModFix amt="33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8032" y="4859721"/>
              <a:ext cx="651143" cy="72638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</p:pic>
        <p:pic>
          <p:nvPicPr>
            <p:cNvPr id="107530" name="Picture 10" descr="Related image">
              <a:extLst>
                <a:ext uri="{FF2B5EF4-FFF2-40B4-BE49-F238E27FC236}">
                  <a16:creationId xmlns:a16="http://schemas.microsoft.com/office/drawing/2014/main" id="{EE2F0B28-B344-B34D-903D-826AABC217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alphaModFix amt="36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94638">
              <a:off x="2361368" y="4101034"/>
              <a:ext cx="418990" cy="10259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10" descr="Related image">
              <a:extLst>
                <a:ext uri="{FF2B5EF4-FFF2-40B4-BE49-F238E27FC236}">
                  <a16:creationId xmlns:a16="http://schemas.microsoft.com/office/drawing/2014/main" id="{4CF0EA3A-D66F-9848-853D-97581BD7CA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alphaModFix amt="3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800087">
              <a:off x="913947" y="4268665"/>
              <a:ext cx="418990" cy="782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534" name="Picture 14" descr="Related image">
              <a:extLst>
                <a:ext uri="{FF2B5EF4-FFF2-40B4-BE49-F238E27FC236}">
                  <a16:creationId xmlns:a16="http://schemas.microsoft.com/office/drawing/2014/main" id="{4020BBA2-763A-414A-823F-02DB6D21B3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345513" y="1640245"/>
              <a:ext cx="1159965" cy="12654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mage result for deep networks">
              <a:extLst>
                <a:ext uri="{FF2B5EF4-FFF2-40B4-BE49-F238E27FC236}">
                  <a16:creationId xmlns:a16="http://schemas.microsoft.com/office/drawing/2014/main" id="{F1BDE31E-B752-1543-AD6B-8CBA0D2C0D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alphaModFix/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4483" y="3324810"/>
              <a:ext cx="1870147" cy="952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14" descr="Related image">
              <a:extLst>
                <a:ext uri="{FF2B5EF4-FFF2-40B4-BE49-F238E27FC236}">
                  <a16:creationId xmlns:a16="http://schemas.microsoft.com/office/drawing/2014/main" id="{6D12E5C5-36E0-DE4D-BD12-ECF54FDDFF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375556">
              <a:off x="6005725" y="4461745"/>
              <a:ext cx="1150272" cy="12548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Content Placeholder 1">
              <a:extLst>
                <a:ext uri="{FF2B5EF4-FFF2-40B4-BE49-F238E27FC236}">
                  <a16:creationId xmlns:a16="http://schemas.microsoft.com/office/drawing/2014/main" id="{5F70D138-6AEC-B347-81CB-9555B84555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501515" y="5662213"/>
              <a:ext cx="5621355" cy="43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>
                <a:buNone/>
              </a:pPr>
              <a:r>
                <a:rPr lang="en-US" sz="2000" kern="0" dirty="0">
                  <a:solidFill>
                    <a:srgbClr val="0070C0"/>
                  </a:solidFill>
                </a:rPr>
                <a:t>Detection of poisoned networks at test time</a:t>
              </a:r>
            </a:p>
          </p:txBody>
        </p:sp>
        <p:pic>
          <p:nvPicPr>
            <p:cNvPr id="30" name="Immagine 23" descr="bob.jpg">
              <a:extLst>
                <a:ext uri="{FF2B5EF4-FFF2-40B4-BE49-F238E27FC236}">
                  <a16:creationId xmlns:a16="http://schemas.microsoft.com/office/drawing/2014/main" id="{E33F8FAD-75F9-8B49-BDE1-767390D96B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9556" y="4375399"/>
              <a:ext cx="935074" cy="985619"/>
            </a:xfrm>
            <a:prstGeom prst="rect">
              <a:avLst/>
            </a:prstGeom>
          </p:spPr>
        </p:pic>
        <p:sp>
          <p:nvSpPr>
            <p:cNvPr id="35" name="Content Placeholder 1">
              <a:extLst>
                <a:ext uri="{FF2B5EF4-FFF2-40B4-BE49-F238E27FC236}">
                  <a16:creationId xmlns:a16="http://schemas.microsoft.com/office/drawing/2014/main" id="{E54EE9EF-B914-B744-B3BE-3DCC69A5A7A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644910" y="1445364"/>
              <a:ext cx="4896414" cy="780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r>
                <a:rPr lang="en-US" sz="2000" kern="0" dirty="0">
                  <a:solidFill>
                    <a:srgbClr val="0070C0"/>
                  </a:solidFill>
                </a:rPr>
                <a:t>Discover Backdoor injection attempts at training time</a:t>
              </a:r>
            </a:p>
            <a:p>
              <a:r>
                <a:rPr lang="en-US" sz="2000" kern="0" dirty="0">
                  <a:solidFill>
                    <a:srgbClr val="0070C0"/>
                  </a:solidFill>
                </a:rPr>
                <a:t>Obvious in case of corrupted labels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293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764704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 err="1"/>
              <a:t>Defenses</a:t>
            </a:r>
            <a:r>
              <a:rPr lang="en-GB" dirty="0"/>
              <a:t> at training time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81C29C1-6D3C-D944-98FB-40216217C488}"/>
              </a:ext>
            </a:extLst>
          </p:cNvPr>
          <p:cNvGrpSpPr/>
          <p:nvPr/>
        </p:nvGrpSpPr>
        <p:grpSpPr>
          <a:xfrm>
            <a:off x="1187624" y="1991499"/>
            <a:ext cx="6120819" cy="2154921"/>
            <a:chOff x="806100" y="2193082"/>
            <a:chExt cx="6120819" cy="2154921"/>
          </a:xfrm>
        </p:grpSpPr>
        <p:pic>
          <p:nvPicPr>
            <p:cNvPr id="1026" name="Picture 2" descr="Image result for convolutional neural networks architecture">
              <a:extLst>
                <a:ext uri="{FF2B5EF4-FFF2-40B4-BE49-F238E27FC236}">
                  <a16:creationId xmlns:a16="http://schemas.microsoft.com/office/drawing/2014/main" id="{A65D3500-D44D-AA4D-B63C-49B7AF1E66B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03" b="14322"/>
            <a:stretch/>
          </p:blipFill>
          <p:spPr bwMode="auto">
            <a:xfrm>
              <a:off x="2591779" y="2193082"/>
              <a:ext cx="4335140" cy="18119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5">
              <a:extLst>
                <a:ext uri="{FF2B5EF4-FFF2-40B4-BE49-F238E27FC236}">
                  <a16:creationId xmlns:a16="http://schemas.microsoft.com/office/drawing/2014/main" id="{58E261C0-CB15-F34A-BDB3-1294EC5E13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95" r="14209"/>
            <a:stretch/>
          </p:blipFill>
          <p:spPr>
            <a:xfrm>
              <a:off x="1426245" y="2453774"/>
              <a:ext cx="602659" cy="573085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6952D268-3808-1843-B56B-FAA4BFFDD9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90" r="15134"/>
            <a:stretch/>
          </p:blipFill>
          <p:spPr>
            <a:xfrm>
              <a:off x="1408759" y="3116817"/>
              <a:ext cx="602659" cy="565198"/>
            </a:xfrm>
            <a:prstGeom prst="rect">
              <a:avLst/>
            </a:prstGeom>
          </p:spPr>
        </p:pic>
        <p:pic>
          <p:nvPicPr>
            <p:cNvPr id="7" name="Picture 5">
              <a:extLst>
                <a:ext uri="{FF2B5EF4-FFF2-40B4-BE49-F238E27FC236}">
                  <a16:creationId xmlns:a16="http://schemas.microsoft.com/office/drawing/2014/main" id="{7AD02681-CFA7-174E-AA1B-B6576D25DF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95" r="14209"/>
            <a:stretch/>
          </p:blipFill>
          <p:spPr>
            <a:xfrm>
              <a:off x="806100" y="2740317"/>
              <a:ext cx="602659" cy="573085"/>
            </a:xfrm>
            <a:prstGeom prst="rect">
              <a:avLst/>
            </a:prstGeom>
          </p:spPr>
        </p:pic>
        <p:cxnSp>
          <p:nvCxnSpPr>
            <p:cNvPr id="8" name="Connettore 2 20">
              <a:extLst>
                <a:ext uri="{FF2B5EF4-FFF2-40B4-BE49-F238E27FC236}">
                  <a16:creationId xmlns:a16="http://schemas.microsoft.com/office/drawing/2014/main" id="{EDE03429-2435-9A4F-96AA-F0D3E89ED5F9}"/>
                </a:ext>
              </a:extLst>
            </p:cNvPr>
            <p:cNvCxnSpPr>
              <a:cxnSpLocks/>
            </p:cNvCxnSpPr>
            <p:nvPr/>
          </p:nvCxnSpPr>
          <p:spPr>
            <a:xfrm>
              <a:off x="2123728" y="3103461"/>
              <a:ext cx="360040" cy="0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Content Placeholder 1">
              <a:extLst>
                <a:ext uri="{FF2B5EF4-FFF2-40B4-BE49-F238E27FC236}">
                  <a16:creationId xmlns:a16="http://schemas.microsoft.com/office/drawing/2014/main" id="{C6ED8031-BB97-0241-8FF1-84AECD6148D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06100" y="3774918"/>
              <a:ext cx="1728191" cy="5730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>
                <a:buNone/>
              </a:pPr>
              <a:r>
                <a:rPr lang="en-US" sz="2000" kern="0" dirty="0">
                  <a:solidFill>
                    <a:srgbClr val="0070C0"/>
                  </a:solidFill>
                </a:rPr>
                <a:t>Within class analysis</a:t>
              </a:r>
            </a:p>
          </p:txBody>
        </p:sp>
      </p:grp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894304A9-53DF-AE4D-8811-C368DDBDF663}"/>
              </a:ext>
            </a:extLst>
          </p:cNvPr>
          <p:cNvSpPr txBox="1">
            <a:spLocks/>
          </p:cNvSpPr>
          <p:nvPr/>
        </p:nvSpPr>
        <p:spPr bwMode="auto">
          <a:xfrm>
            <a:off x="6248402" y="4089165"/>
            <a:ext cx="2520275" cy="1097400"/>
          </a:xfrm>
          <a:prstGeom prst="rect">
            <a:avLst/>
          </a:prstGeom>
          <a:solidFill>
            <a:srgbClr val="FFC79D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228600" indent="-228600"/>
            <a:r>
              <a:rPr lang="en-US" sz="2000" kern="0" dirty="0">
                <a:solidFill>
                  <a:srgbClr val="002060"/>
                </a:solidFill>
              </a:rPr>
              <a:t>Clustering</a:t>
            </a:r>
          </a:p>
          <a:p>
            <a:pPr marL="228600" indent="-228600"/>
            <a:r>
              <a:rPr lang="en-US" sz="2000" kern="0" dirty="0">
                <a:solidFill>
                  <a:srgbClr val="002060"/>
                </a:solidFill>
              </a:rPr>
              <a:t>Outlier detection via SVD analysis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91CC46D-0BCC-F04C-A44D-0E8B35B56F83}"/>
              </a:ext>
            </a:extLst>
          </p:cNvPr>
          <p:cNvGrpSpPr/>
          <p:nvPr/>
        </p:nvGrpSpPr>
        <p:grpSpPr>
          <a:xfrm>
            <a:off x="0" y="3859877"/>
            <a:ext cx="5580112" cy="1875388"/>
            <a:chOff x="0" y="3859877"/>
            <a:chExt cx="5580112" cy="1875388"/>
          </a:xfrm>
        </p:grpSpPr>
        <p:cxnSp>
          <p:nvCxnSpPr>
            <p:cNvPr id="16" name="Connettore 2 20">
              <a:extLst>
                <a:ext uri="{FF2B5EF4-FFF2-40B4-BE49-F238E27FC236}">
                  <a16:creationId xmlns:a16="http://schemas.microsoft.com/office/drawing/2014/main" id="{67E16CA3-3805-5246-B736-54DC8DA3BAB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23928" y="3859877"/>
              <a:ext cx="1656184" cy="777988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Content Placeholder 1">
              <a:extLst>
                <a:ext uri="{FF2B5EF4-FFF2-40B4-BE49-F238E27FC236}">
                  <a16:creationId xmlns:a16="http://schemas.microsoft.com/office/drawing/2014/main" id="{65A268C7-8F7F-7848-B5EB-A70C695B2EB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0" y="5162180"/>
              <a:ext cx="2520275" cy="5730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 algn="r">
                <a:buNone/>
              </a:pPr>
              <a:r>
                <a:rPr lang="en-US" sz="2000" b="1" kern="0" dirty="0">
                  <a:solidFill>
                    <a:srgbClr val="A10605"/>
                  </a:solidFill>
                </a:rPr>
                <a:t>Poisoned data present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563A6B9-D1D2-6D44-910A-568FFB55FDF3}"/>
              </a:ext>
            </a:extLst>
          </p:cNvPr>
          <p:cNvGrpSpPr/>
          <p:nvPr/>
        </p:nvGrpSpPr>
        <p:grpSpPr>
          <a:xfrm>
            <a:off x="4685968" y="3859877"/>
            <a:ext cx="3667229" cy="2365897"/>
            <a:chOff x="4721190" y="3859877"/>
            <a:chExt cx="3667229" cy="2365897"/>
          </a:xfrm>
        </p:grpSpPr>
        <p:cxnSp>
          <p:nvCxnSpPr>
            <p:cNvPr id="12" name="Connettore 2 20">
              <a:extLst>
                <a:ext uri="{FF2B5EF4-FFF2-40B4-BE49-F238E27FC236}">
                  <a16:creationId xmlns:a16="http://schemas.microsoft.com/office/drawing/2014/main" id="{E6421A5E-4D86-1045-9447-FF6815077077}"/>
                </a:ext>
              </a:extLst>
            </p:cNvPr>
            <p:cNvCxnSpPr>
              <a:cxnSpLocks/>
            </p:cNvCxnSpPr>
            <p:nvPr/>
          </p:nvCxnSpPr>
          <p:spPr>
            <a:xfrm>
              <a:off x="5724128" y="3859877"/>
              <a:ext cx="0" cy="721251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Content Placeholder 1">
              <a:extLst>
                <a:ext uri="{FF2B5EF4-FFF2-40B4-BE49-F238E27FC236}">
                  <a16:creationId xmlns:a16="http://schemas.microsoft.com/office/drawing/2014/main" id="{00A6FE78-330D-E74F-A20A-1D770B11DD9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868144" y="5589240"/>
              <a:ext cx="2520275" cy="5730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>
                <a:buNone/>
              </a:pPr>
              <a:r>
                <a:rPr lang="en-US" sz="2000" b="1" kern="0" dirty="0">
                  <a:solidFill>
                    <a:srgbClr val="00B050"/>
                  </a:solidFill>
                </a:rPr>
                <a:t>Benign data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1CE6295F-4A2F-CA4F-8025-D936788040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52054" t="6959" r="36107" b="19788"/>
            <a:stretch/>
          </p:blipFill>
          <p:spPr>
            <a:xfrm>
              <a:off x="4721190" y="5013176"/>
              <a:ext cx="1037940" cy="1212598"/>
            </a:xfrm>
            <a:prstGeom prst="rect">
              <a:avLst/>
            </a:prstGeom>
          </p:spPr>
        </p:pic>
      </p:grpSp>
      <p:sp>
        <p:nvSpPr>
          <p:cNvPr id="11" name="Oval 10">
            <a:extLst>
              <a:ext uri="{FF2B5EF4-FFF2-40B4-BE49-F238E27FC236}">
                <a16:creationId xmlns:a16="http://schemas.microsoft.com/office/drawing/2014/main" id="{815E1834-CEA6-3344-9FCE-EF2C6C9E74E3}"/>
              </a:ext>
            </a:extLst>
          </p:cNvPr>
          <p:cNvSpPr/>
          <p:nvPr/>
        </p:nvSpPr>
        <p:spPr bwMode="auto">
          <a:xfrm rot="19262977">
            <a:off x="4682712" y="1675947"/>
            <a:ext cx="1153468" cy="2582102"/>
          </a:xfrm>
          <a:prstGeom prst="ellipse">
            <a:avLst/>
          </a:prstGeom>
          <a:noFill/>
          <a:ln w="222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000" b="0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cmr10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46DECDB-5B8D-0A4F-94DF-69A00BA8C3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79002" y="4950540"/>
            <a:ext cx="1652916" cy="12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7942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5" y="692696"/>
            <a:ext cx="8485371" cy="684212"/>
          </a:xfrm>
        </p:spPr>
        <p:txBody>
          <a:bodyPr/>
          <a:lstStyle/>
          <a:p>
            <a:pPr eaLnBrk="1" hangingPunct="1"/>
            <a:r>
              <a:rPr lang="en-GB" dirty="0"/>
              <a:t>Test time: detection of inputs with triggers*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6FC43E2-CF1C-CD40-9255-CBB982EFFB78}"/>
              </a:ext>
            </a:extLst>
          </p:cNvPr>
          <p:cNvGrpSpPr/>
          <p:nvPr/>
        </p:nvGrpSpPr>
        <p:grpSpPr>
          <a:xfrm>
            <a:off x="467544" y="1628800"/>
            <a:ext cx="7205439" cy="2624610"/>
            <a:chOff x="467544" y="1628800"/>
            <a:chExt cx="7205439" cy="2624610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6CFBD4F-6C76-7B48-B690-2764DE833653}"/>
                </a:ext>
              </a:extLst>
            </p:cNvPr>
            <p:cNvGrpSpPr/>
            <p:nvPr/>
          </p:nvGrpSpPr>
          <p:grpSpPr>
            <a:xfrm>
              <a:off x="2627784" y="1877734"/>
              <a:ext cx="5045199" cy="1913135"/>
              <a:chOff x="2123728" y="2193081"/>
              <a:chExt cx="5045199" cy="1913135"/>
            </a:xfrm>
          </p:grpSpPr>
          <p:pic>
            <p:nvPicPr>
              <p:cNvPr id="20" name="Picture 2" descr="Image result for convolutional neural networks architecture">
                <a:extLst>
                  <a:ext uri="{FF2B5EF4-FFF2-40B4-BE49-F238E27FC236}">
                    <a16:creationId xmlns:a16="http://schemas.microsoft.com/office/drawing/2014/main" id="{BBDAD80A-328F-7B42-B76F-5571B2EBBF2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903" b="14322"/>
              <a:stretch/>
            </p:blipFill>
            <p:spPr bwMode="auto">
              <a:xfrm>
                <a:off x="2591779" y="2193081"/>
                <a:ext cx="4577148" cy="19131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24" name="Connettore 2 20">
                <a:extLst>
                  <a:ext uri="{FF2B5EF4-FFF2-40B4-BE49-F238E27FC236}">
                    <a16:creationId xmlns:a16="http://schemas.microsoft.com/office/drawing/2014/main" id="{9897731B-F5D5-5444-897C-A6BEEA0593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23728" y="3306277"/>
                <a:ext cx="360040" cy="0"/>
              </a:xfrm>
              <a:prstGeom prst="straightConnector1">
                <a:avLst/>
              </a:prstGeom>
              <a:ln w="34925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260D10B-52C8-EA40-A448-EA5559CCD69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1751" y="3480205"/>
              <a:ext cx="943676" cy="773205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4BD58C5-A3C5-3244-836F-386F5688B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7544" y="2656251"/>
              <a:ext cx="913235" cy="74885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B8C6B2C-294D-5B49-841D-1E95935D56D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92315" y="2604327"/>
              <a:ext cx="937588" cy="773206"/>
            </a:xfrm>
            <a:prstGeom prst="rect">
              <a:avLst/>
            </a:prstGeom>
          </p:spPr>
        </p:pic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1B5637FF-E795-6548-95E3-F55006393122}"/>
                </a:ext>
              </a:extLst>
            </p:cNvPr>
            <p:cNvGrpSpPr/>
            <p:nvPr/>
          </p:nvGrpSpPr>
          <p:grpSpPr>
            <a:xfrm>
              <a:off x="1061751" y="1628800"/>
              <a:ext cx="919322" cy="888971"/>
              <a:chOff x="6597959" y="863008"/>
              <a:chExt cx="1917700" cy="1870787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F7632F81-E7E3-814E-BF52-57AE7FE665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597959" y="1047930"/>
                <a:ext cx="1917700" cy="1676400"/>
              </a:xfrm>
              <a:prstGeom prst="rect">
                <a:avLst/>
              </a:prstGeom>
              <a:ln w="31750">
                <a:solidFill>
                  <a:schemeClr val="bg1"/>
                </a:solidFill>
              </a:ln>
            </p:spPr>
          </p:pic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F2B9FF22-BCBC-9D49-9CA8-C4E583874DB8}"/>
                  </a:ext>
                </a:extLst>
              </p:cNvPr>
              <p:cNvSpPr/>
              <p:nvPr/>
            </p:nvSpPr>
            <p:spPr bwMode="auto">
              <a:xfrm>
                <a:off x="7451686" y="1070655"/>
                <a:ext cx="927722" cy="562999"/>
              </a:xfrm>
              <a:custGeom>
                <a:avLst/>
                <a:gdLst>
                  <a:gd name="connsiteX0" fmla="*/ 0 w 927722"/>
                  <a:gd name="connsiteY0" fmla="*/ 0 h 562999"/>
                  <a:gd name="connsiteX1" fmla="*/ 85344 w 927722"/>
                  <a:gd name="connsiteY1" fmla="*/ 463296 h 562999"/>
                  <a:gd name="connsiteX2" fmla="*/ 146304 w 927722"/>
                  <a:gd name="connsiteY2" fmla="*/ 512064 h 562999"/>
                  <a:gd name="connsiteX3" fmla="*/ 219456 w 927722"/>
                  <a:gd name="connsiteY3" fmla="*/ 548640 h 562999"/>
                  <a:gd name="connsiteX4" fmla="*/ 316992 w 927722"/>
                  <a:gd name="connsiteY4" fmla="*/ 536448 h 562999"/>
                  <a:gd name="connsiteX5" fmla="*/ 390144 w 927722"/>
                  <a:gd name="connsiteY5" fmla="*/ 487680 h 562999"/>
                  <a:gd name="connsiteX6" fmla="*/ 426720 w 927722"/>
                  <a:gd name="connsiteY6" fmla="*/ 475488 h 562999"/>
                  <a:gd name="connsiteX7" fmla="*/ 499872 w 927722"/>
                  <a:gd name="connsiteY7" fmla="*/ 414528 h 562999"/>
                  <a:gd name="connsiteX8" fmla="*/ 536448 w 927722"/>
                  <a:gd name="connsiteY8" fmla="*/ 390144 h 562999"/>
                  <a:gd name="connsiteX9" fmla="*/ 560832 w 927722"/>
                  <a:gd name="connsiteY9" fmla="*/ 353568 h 562999"/>
                  <a:gd name="connsiteX10" fmla="*/ 633984 w 927722"/>
                  <a:gd name="connsiteY10" fmla="*/ 292608 h 562999"/>
                  <a:gd name="connsiteX11" fmla="*/ 670560 w 927722"/>
                  <a:gd name="connsiteY11" fmla="*/ 280416 h 562999"/>
                  <a:gd name="connsiteX12" fmla="*/ 816864 w 927722"/>
                  <a:gd name="connsiteY12" fmla="*/ 292608 h 562999"/>
                  <a:gd name="connsiteX13" fmla="*/ 853440 w 927722"/>
                  <a:gd name="connsiteY13" fmla="*/ 304800 h 562999"/>
                  <a:gd name="connsiteX14" fmla="*/ 890016 w 927722"/>
                  <a:gd name="connsiteY14" fmla="*/ 341376 h 562999"/>
                  <a:gd name="connsiteX15" fmla="*/ 926592 w 927722"/>
                  <a:gd name="connsiteY15" fmla="*/ 365760 h 562999"/>
                  <a:gd name="connsiteX16" fmla="*/ 890016 w 927722"/>
                  <a:gd name="connsiteY16" fmla="*/ 560832 h 562999"/>
                  <a:gd name="connsiteX17" fmla="*/ 865632 w 927722"/>
                  <a:gd name="connsiteY17" fmla="*/ 560832 h 5629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27722" h="562999">
                    <a:moveTo>
                      <a:pt x="0" y="0"/>
                    </a:moveTo>
                    <a:cubicBezTo>
                      <a:pt x="28448" y="154432"/>
                      <a:pt x="42204" y="312308"/>
                      <a:pt x="85344" y="463296"/>
                    </a:cubicBezTo>
                    <a:cubicBezTo>
                      <a:pt x="92493" y="488317"/>
                      <a:pt x="125486" y="496451"/>
                      <a:pt x="146304" y="512064"/>
                    </a:cubicBezTo>
                    <a:cubicBezTo>
                      <a:pt x="184119" y="540425"/>
                      <a:pt x="177271" y="534578"/>
                      <a:pt x="219456" y="548640"/>
                    </a:cubicBezTo>
                    <a:cubicBezTo>
                      <a:pt x="251968" y="544576"/>
                      <a:pt x="286136" y="547468"/>
                      <a:pt x="316992" y="536448"/>
                    </a:cubicBezTo>
                    <a:cubicBezTo>
                      <a:pt x="344591" y="526591"/>
                      <a:pt x="362342" y="496947"/>
                      <a:pt x="390144" y="487680"/>
                    </a:cubicBezTo>
                    <a:cubicBezTo>
                      <a:pt x="402336" y="483616"/>
                      <a:pt x="415225" y="481235"/>
                      <a:pt x="426720" y="475488"/>
                    </a:cubicBezTo>
                    <a:cubicBezTo>
                      <a:pt x="472126" y="452785"/>
                      <a:pt x="459426" y="448233"/>
                      <a:pt x="499872" y="414528"/>
                    </a:cubicBezTo>
                    <a:cubicBezTo>
                      <a:pt x="511129" y="405147"/>
                      <a:pt x="524256" y="398272"/>
                      <a:pt x="536448" y="390144"/>
                    </a:cubicBezTo>
                    <a:cubicBezTo>
                      <a:pt x="544576" y="377952"/>
                      <a:pt x="551451" y="364825"/>
                      <a:pt x="560832" y="353568"/>
                    </a:cubicBezTo>
                    <a:cubicBezTo>
                      <a:pt x="580092" y="330456"/>
                      <a:pt x="606583" y="306309"/>
                      <a:pt x="633984" y="292608"/>
                    </a:cubicBezTo>
                    <a:cubicBezTo>
                      <a:pt x="645479" y="286861"/>
                      <a:pt x="658368" y="284480"/>
                      <a:pt x="670560" y="280416"/>
                    </a:cubicBezTo>
                    <a:cubicBezTo>
                      <a:pt x="719328" y="284480"/>
                      <a:pt x="768356" y="286140"/>
                      <a:pt x="816864" y="292608"/>
                    </a:cubicBezTo>
                    <a:cubicBezTo>
                      <a:pt x="829603" y="294307"/>
                      <a:pt x="842747" y="297671"/>
                      <a:pt x="853440" y="304800"/>
                    </a:cubicBezTo>
                    <a:cubicBezTo>
                      <a:pt x="867786" y="314364"/>
                      <a:pt x="876770" y="330338"/>
                      <a:pt x="890016" y="341376"/>
                    </a:cubicBezTo>
                    <a:cubicBezTo>
                      <a:pt x="901273" y="350757"/>
                      <a:pt x="914400" y="357632"/>
                      <a:pt x="926592" y="365760"/>
                    </a:cubicBezTo>
                    <a:cubicBezTo>
                      <a:pt x="925182" y="384086"/>
                      <a:pt x="940500" y="522969"/>
                      <a:pt x="890016" y="560832"/>
                    </a:cubicBezTo>
                    <a:cubicBezTo>
                      <a:pt x="883514" y="565709"/>
                      <a:pt x="873760" y="560832"/>
                      <a:pt x="865632" y="560832"/>
                    </a:cubicBezTo>
                  </a:path>
                </a:pathLst>
              </a:custGeom>
              <a:noFill/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50DF0AF1-B7D9-9E4E-83E6-BC7C229E3635}"/>
                  </a:ext>
                </a:extLst>
              </p:cNvPr>
              <p:cNvSpPr/>
              <p:nvPr/>
            </p:nvSpPr>
            <p:spPr bwMode="auto">
              <a:xfrm>
                <a:off x="6604213" y="863008"/>
                <a:ext cx="1841370" cy="1870787"/>
              </a:xfrm>
              <a:custGeom>
                <a:avLst/>
                <a:gdLst>
                  <a:gd name="connsiteX0" fmla="*/ 284267 w 1841370"/>
                  <a:gd name="connsiteY0" fmla="*/ 1453472 h 1870787"/>
                  <a:gd name="connsiteX1" fmla="*/ 686603 w 1841370"/>
                  <a:gd name="connsiteY1" fmla="*/ 1270592 h 1870787"/>
                  <a:gd name="connsiteX2" fmla="*/ 723179 w 1841370"/>
                  <a:gd name="connsiteY2" fmla="*/ 1343744 h 1870787"/>
                  <a:gd name="connsiteX3" fmla="*/ 735371 w 1841370"/>
                  <a:gd name="connsiteY3" fmla="*/ 807296 h 1870787"/>
                  <a:gd name="connsiteX4" fmla="*/ 698795 w 1841370"/>
                  <a:gd name="connsiteY4" fmla="*/ 697568 h 1870787"/>
                  <a:gd name="connsiteX5" fmla="*/ 662219 w 1841370"/>
                  <a:gd name="connsiteY5" fmla="*/ 575648 h 1870787"/>
                  <a:gd name="connsiteX6" fmla="*/ 589067 w 1841370"/>
                  <a:gd name="connsiteY6" fmla="*/ 551264 h 1870787"/>
                  <a:gd name="connsiteX7" fmla="*/ 540299 w 1841370"/>
                  <a:gd name="connsiteY7" fmla="*/ 587840 h 1870787"/>
                  <a:gd name="connsiteX8" fmla="*/ 528107 w 1841370"/>
                  <a:gd name="connsiteY8" fmla="*/ 636608 h 1870787"/>
                  <a:gd name="connsiteX9" fmla="*/ 479339 w 1841370"/>
                  <a:gd name="connsiteY9" fmla="*/ 746336 h 1870787"/>
                  <a:gd name="connsiteX10" fmla="*/ 454955 w 1841370"/>
                  <a:gd name="connsiteY10" fmla="*/ 965792 h 1870787"/>
                  <a:gd name="connsiteX11" fmla="*/ 479339 w 1841370"/>
                  <a:gd name="connsiteY11" fmla="*/ 1307168 h 1870787"/>
                  <a:gd name="connsiteX12" fmla="*/ 528107 w 1841370"/>
                  <a:gd name="connsiteY12" fmla="*/ 1416896 h 1870787"/>
                  <a:gd name="connsiteX13" fmla="*/ 625643 w 1841370"/>
                  <a:gd name="connsiteY13" fmla="*/ 1587584 h 1870787"/>
                  <a:gd name="connsiteX14" fmla="*/ 662219 w 1841370"/>
                  <a:gd name="connsiteY14" fmla="*/ 1611968 h 1870787"/>
                  <a:gd name="connsiteX15" fmla="*/ 698795 w 1841370"/>
                  <a:gd name="connsiteY15" fmla="*/ 1648544 h 1870787"/>
                  <a:gd name="connsiteX16" fmla="*/ 784139 w 1841370"/>
                  <a:gd name="connsiteY16" fmla="*/ 1697312 h 1870787"/>
                  <a:gd name="connsiteX17" fmla="*/ 845099 w 1841370"/>
                  <a:gd name="connsiteY17" fmla="*/ 1685120 h 1870787"/>
                  <a:gd name="connsiteX18" fmla="*/ 857291 w 1841370"/>
                  <a:gd name="connsiteY18" fmla="*/ 1599776 h 1870787"/>
                  <a:gd name="connsiteX19" fmla="*/ 845099 w 1841370"/>
                  <a:gd name="connsiteY19" fmla="*/ 1355936 h 1870787"/>
                  <a:gd name="connsiteX20" fmla="*/ 735371 w 1841370"/>
                  <a:gd name="connsiteY20" fmla="*/ 1197440 h 1870787"/>
                  <a:gd name="connsiteX21" fmla="*/ 576875 w 1841370"/>
                  <a:gd name="connsiteY21" fmla="*/ 1051136 h 1870787"/>
                  <a:gd name="connsiteX22" fmla="*/ 503723 w 1841370"/>
                  <a:gd name="connsiteY22" fmla="*/ 1014560 h 1870787"/>
                  <a:gd name="connsiteX23" fmla="*/ 442763 w 1841370"/>
                  <a:gd name="connsiteY23" fmla="*/ 1002368 h 1870787"/>
                  <a:gd name="connsiteX24" fmla="*/ 393995 w 1841370"/>
                  <a:gd name="connsiteY24" fmla="*/ 990176 h 1870787"/>
                  <a:gd name="connsiteX25" fmla="*/ 235499 w 1841370"/>
                  <a:gd name="connsiteY25" fmla="*/ 1051136 h 1870787"/>
                  <a:gd name="connsiteX26" fmla="*/ 211115 w 1841370"/>
                  <a:gd name="connsiteY26" fmla="*/ 1099904 h 1870787"/>
                  <a:gd name="connsiteX27" fmla="*/ 211115 w 1841370"/>
                  <a:gd name="connsiteY27" fmla="*/ 1368128 h 1870787"/>
                  <a:gd name="connsiteX28" fmla="*/ 247691 w 1841370"/>
                  <a:gd name="connsiteY28" fmla="*/ 1416896 h 1870787"/>
                  <a:gd name="connsiteX29" fmla="*/ 345227 w 1841370"/>
                  <a:gd name="connsiteY29" fmla="*/ 1477856 h 1870787"/>
                  <a:gd name="connsiteX30" fmla="*/ 406187 w 1841370"/>
                  <a:gd name="connsiteY30" fmla="*/ 1502240 h 1870787"/>
                  <a:gd name="connsiteX31" fmla="*/ 467147 w 1841370"/>
                  <a:gd name="connsiteY31" fmla="*/ 1514432 h 1870787"/>
                  <a:gd name="connsiteX32" fmla="*/ 637835 w 1841370"/>
                  <a:gd name="connsiteY32" fmla="*/ 1490048 h 1870787"/>
                  <a:gd name="connsiteX33" fmla="*/ 698795 w 1841370"/>
                  <a:gd name="connsiteY33" fmla="*/ 1441280 h 1870787"/>
                  <a:gd name="connsiteX34" fmla="*/ 747563 w 1841370"/>
                  <a:gd name="connsiteY34" fmla="*/ 1392512 h 1870787"/>
                  <a:gd name="connsiteX35" fmla="*/ 808523 w 1841370"/>
                  <a:gd name="connsiteY35" fmla="*/ 1258400 h 1870787"/>
                  <a:gd name="connsiteX36" fmla="*/ 784139 w 1841370"/>
                  <a:gd name="connsiteY36" fmla="*/ 880448 h 1870787"/>
                  <a:gd name="connsiteX37" fmla="*/ 747563 w 1841370"/>
                  <a:gd name="connsiteY37" fmla="*/ 856064 h 1870787"/>
                  <a:gd name="connsiteX38" fmla="*/ 650027 w 1841370"/>
                  <a:gd name="connsiteY38" fmla="*/ 819488 h 1870787"/>
                  <a:gd name="connsiteX39" fmla="*/ 528107 w 1841370"/>
                  <a:gd name="connsiteY39" fmla="*/ 843872 h 1870787"/>
                  <a:gd name="connsiteX40" fmla="*/ 503723 w 1841370"/>
                  <a:gd name="connsiteY40" fmla="*/ 892640 h 1870787"/>
                  <a:gd name="connsiteX41" fmla="*/ 467147 w 1841370"/>
                  <a:gd name="connsiteY41" fmla="*/ 1002368 h 1870787"/>
                  <a:gd name="connsiteX42" fmla="*/ 479339 w 1841370"/>
                  <a:gd name="connsiteY42" fmla="*/ 1209632 h 1870787"/>
                  <a:gd name="connsiteX43" fmla="*/ 491531 w 1841370"/>
                  <a:gd name="connsiteY43" fmla="*/ 1246208 h 1870787"/>
                  <a:gd name="connsiteX44" fmla="*/ 540299 w 1841370"/>
                  <a:gd name="connsiteY44" fmla="*/ 1307168 h 1870787"/>
                  <a:gd name="connsiteX45" fmla="*/ 710987 w 1841370"/>
                  <a:gd name="connsiteY45" fmla="*/ 1355936 h 1870787"/>
                  <a:gd name="connsiteX46" fmla="*/ 869483 w 1841370"/>
                  <a:gd name="connsiteY46" fmla="*/ 1331552 h 1870787"/>
                  <a:gd name="connsiteX47" fmla="*/ 930443 w 1841370"/>
                  <a:gd name="connsiteY47" fmla="*/ 1294976 h 1870787"/>
                  <a:gd name="connsiteX48" fmla="*/ 1088939 w 1841370"/>
                  <a:gd name="connsiteY48" fmla="*/ 1124288 h 1870787"/>
                  <a:gd name="connsiteX49" fmla="*/ 1125515 w 1841370"/>
                  <a:gd name="connsiteY49" fmla="*/ 1026752 h 1870787"/>
                  <a:gd name="connsiteX50" fmla="*/ 1174283 w 1841370"/>
                  <a:gd name="connsiteY50" fmla="*/ 770720 h 1870787"/>
                  <a:gd name="connsiteX51" fmla="*/ 1162091 w 1841370"/>
                  <a:gd name="connsiteY51" fmla="*/ 587840 h 1870787"/>
                  <a:gd name="connsiteX52" fmla="*/ 1125515 w 1841370"/>
                  <a:gd name="connsiteY52" fmla="*/ 563456 h 1870787"/>
                  <a:gd name="connsiteX53" fmla="*/ 1088939 w 1841370"/>
                  <a:gd name="connsiteY53" fmla="*/ 587840 h 1870787"/>
                  <a:gd name="connsiteX54" fmla="*/ 1064555 w 1841370"/>
                  <a:gd name="connsiteY54" fmla="*/ 782912 h 1870787"/>
                  <a:gd name="connsiteX55" fmla="*/ 1125515 w 1841370"/>
                  <a:gd name="connsiteY55" fmla="*/ 1404704 h 1870787"/>
                  <a:gd name="connsiteX56" fmla="*/ 1198667 w 1841370"/>
                  <a:gd name="connsiteY56" fmla="*/ 1307168 h 1870787"/>
                  <a:gd name="connsiteX57" fmla="*/ 1223051 w 1841370"/>
                  <a:gd name="connsiteY57" fmla="*/ 1246208 h 1870787"/>
                  <a:gd name="connsiteX58" fmla="*/ 1271819 w 1841370"/>
                  <a:gd name="connsiteY58" fmla="*/ 1063328 h 1870787"/>
                  <a:gd name="connsiteX59" fmla="*/ 1284011 w 1841370"/>
                  <a:gd name="connsiteY59" fmla="*/ 953600 h 1870787"/>
                  <a:gd name="connsiteX60" fmla="*/ 1308395 w 1841370"/>
                  <a:gd name="connsiteY60" fmla="*/ 880448 h 1870787"/>
                  <a:gd name="connsiteX61" fmla="*/ 1332779 w 1841370"/>
                  <a:gd name="connsiteY61" fmla="*/ 1258400 h 1870787"/>
                  <a:gd name="connsiteX62" fmla="*/ 1381547 w 1841370"/>
                  <a:gd name="connsiteY62" fmla="*/ 1343744 h 1870787"/>
                  <a:gd name="connsiteX63" fmla="*/ 1442507 w 1841370"/>
                  <a:gd name="connsiteY63" fmla="*/ 1294976 h 1870787"/>
                  <a:gd name="connsiteX64" fmla="*/ 1479083 w 1841370"/>
                  <a:gd name="connsiteY64" fmla="*/ 1258400 h 1870787"/>
                  <a:gd name="connsiteX65" fmla="*/ 1552235 w 1841370"/>
                  <a:gd name="connsiteY65" fmla="*/ 1148672 h 1870787"/>
                  <a:gd name="connsiteX66" fmla="*/ 1588811 w 1841370"/>
                  <a:gd name="connsiteY66" fmla="*/ 1124288 h 1870787"/>
                  <a:gd name="connsiteX67" fmla="*/ 1601003 w 1841370"/>
                  <a:gd name="connsiteY67" fmla="*/ 1173056 h 1870787"/>
                  <a:gd name="connsiteX68" fmla="*/ 1649771 w 1841370"/>
                  <a:gd name="connsiteY68" fmla="*/ 1465664 h 1870787"/>
                  <a:gd name="connsiteX69" fmla="*/ 1661963 w 1841370"/>
                  <a:gd name="connsiteY69" fmla="*/ 1563200 h 1870787"/>
                  <a:gd name="connsiteX70" fmla="*/ 1637579 w 1841370"/>
                  <a:gd name="connsiteY70" fmla="*/ 990176 h 1870787"/>
                  <a:gd name="connsiteX71" fmla="*/ 1613195 w 1841370"/>
                  <a:gd name="connsiteY71" fmla="*/ 904832 h 1870787"/>
                  <a:gd name="connsiteX72" fmla="*/ 1564427 w 1841370"/>
                  <a:gd name="connsiteY72" fmla="*/ 636608 h 1870787"/>
                  <a:gd name="connsiteX73" fmla="*/ 1527851 w 1841370"/>
                  <a:gd name="connsiteY73" fmla="*/ 514688 h 1870787"/>
                  <a:gd name="connsiteX74" fmla="*/ 1491275 w 1841370"/>
                  <a:gd name="connsiteY74" fmla="*/ 417152 h 1870787"/>
                  <a:gd name="connsiteX75" fmla="*/ 1479083 w 1841370"/>
                  <a:gd name="connsiteY75" fmla="*/ 368384 h 1870787"/>
                  <a:gd name="connsiteX76" fmla="*/ 1320587 w 1841370"/>
                  <a:gd name="connsiteY76" fmla="*/ 404960 h 1870787"/>
                  <a:gd name="connsiteX77" fmla="*/ 1247435 w 1841370"/>
                  <a:gd name="connsiteY77" fmla="*/ 417152 h 1870787"/>
                  <a:gd name="connsiteX78" fmla="*/ 1210859 w 1841370"/>
                  <a:gd name="connsiteY78" fmla="*/ 429344 h 1870787"/>
                  <a:gd name="connsiteX79" fmla="*/ 1125515 w 1841370"/>
                  <a:gd name="connsiteY79" fmla="*/ 441536 h 1870787"/>
                  <a:gd name="connsiteX80" fmla="*/ 1003595 w 1841370"/>
                  <a:gd name="connsiteY80" fmla="*/ 465920 h 1870787"/>
                  <a:gd name="connsiteX81" fmla="*/ 979211 w 1841370"/>
                  <a:gd name="connsiteY81" fmla="*/ 539072 h 1870787"/>
                  <a:gd name="connsiteX82" fmla="*/ 1040171 w 1841370"/>
                  <a:gd name="connsiteY82" fmla="*/ 624416 h 1870787"/>
                  <a:gd name="connsiteX83" fmla="*/ 1076747 w 1841370"/>
                  <a:gd name="connsiteY83" fmla="*/ 673184 h 1870787"/>
                  <a:gd name="connsiteX84" fmla="*/ 1113323 w 1841370"/>
                  <a:gd name="connsiteY84" fmla="*/ 697568 h 1870787"/>
                  <a:gd name="connsiteX85" fmla="*/ 1186475 w 1841370"/>
                  <a:gd name="connsiteY85" fmla="*/ 721952 h 1870787"/>
                  <a:gd name="connsiteX86" fmla="*/ 1198667 w 1841370"/>
                  <a:gd name="connsiteY86" fmla="*/ 673184 h 1870787"/>
                  <a:gd name="connsiteX87" fmla="*/ 1210859 w 1841370"/>
                  <a:gd name="connsiteY87" fmla="*/ 636608 h 1870787"/>
                  <a:gd name="connsiteX88" fmla="*/ 1198667 w 1841370"/>
                  <a:gd name="connsiteY88" fmla="*/ 478112 h 1870787"/>
                  <a:gd name="connsiteX89" fmla="*/ 1162091 w 1841370"/>
                  <a:gd name="connsiteY89" fmla="*/ 429344 h 1870787"/>
                  <a:gd name="connsiteX90" fmla="*/ 1125515 w 1841370"/>
                  <a:gd name="connsiteY90" fmla="*/ 392768 h 1870787"/>
                  <a:gd name="connsiteX91" fmla="*/ 1040171 w 1841370"/>
                  <a:gd name="connsiteY91" fmla="*/ 356192 h 1870787"/>
                  <a:gd name="connsiteX92" fmla="*/ 930443 w 1841370"/>
                  <a:gd name="connsiteY92" fmla="*/ 368384 h 1870787"/>
                  <a:gd name="connsiteX93" fmla="*/ 881675 w 1841370"/>
                  <a:gd name="connsiteY93" fmla="*/ 429344 h 1870787"/>
                  <a:gd name="connsiteX94" fmla="*/ 857291 w 1841370"/>
                  <a:gd name="connsiteY94" fmla="*/ 490304 h 1870787"/>
                  <a:gd name="connsiteX95" fmla="*/ 796331 w 1841370"/>
                  <a:gd name="connsiteY95" fmla="*/ 636608 h 1870787"/>
                  <a:gd name="connsiteX96" fmla="*/ 857291 w 1841370"/>
                  <a:gd name="connsiteY96" fmla="*/ 953600 h 1870787"/>
                  <a:gd name="connsiteX97" fmla="*/ 918251 w 1841370"/>
                  <a:gd name="connsiteY97" fmla="*/ 965792 h 1870787"/>
                  <a:gd name="connsiteX98" fmla="*/ 942635 w 1841370"/>
                  <a:gd name="connsiteY98" fmla="*/ 929216 h 1870787"/>
                  <a:gd name="connsiteX99" fmla="*/ 906059 w 1841370"/>
                  <a:gd name="connsiteY99" fmla="*/ 697568 h 1870787"/>
                  <a:gd name="connsiteX100" fmla="*/ 857291 w 1841370"/>
                  <a:gd name="connsiteY100" fmla="*/ 648800 h 1870787"/>
                  <a:gd name="connsiteX101" fmla="*/ 747563 w 1841370"/>
                  <a:gd name="connsiteY101" fmla="*/ 587840 h 1870787"/>
                  <a:gd name="connsiteX102" fmla="*/ 552491 w 1841370"/>
                  <a:gd name="connsiteY102" fmla="*/ 539072 h 1870787"/>
                  <a:gd name="connsiteX103" fmla="*/ 381803 w 1841370"/>
                  <a:gd name="connsiteY103" fmla="*/ 551264 h 1870787"/>
                  <a:gd name="connsiteX104" fmla="*/ 345227 w 1841370"/>
                  <a:gd name="connsiteY104" fmla="*/ 587840 h 1870787"/>
                  <a:gd name="connsiteX105" fmla="*/ 296459 w 1841370"/>
                  <a:gd name="connsiteY105" fmla="*/ 660992 h 1870787"/>
                  <a:gd name="connsiteX106" fmla="*/ 418379 w 1841370"/>
                  <a:gd name="connsiteY106" fmla="*/ 892640 h 1870787"/>
                  <a:gd name="connsiteX107" fmla="*/ 479339 w 1841370"/>
                  <a:gd name="connsiteY107" fmla="*/ 868256 h 1870787"/>
                  <a:gd name="connsiteX108" fmla="*/ 503723 w 1841370"/>
                  <a:gd name="connsiteY108" fmla="*/ 807296 h 1870787"/>
                  <a:gd name="connsiteX109" fmla="*/ 491531 w 1841370"/>
                  <a:gd name="connsiteY109" fmla="*/ 490304 h 1870787"/>
                  <a:gd name="connsiteX110" fmla="*/ 418379 w 1841370"/>
                  <a:gd name="connsiteY110" fmla="*/ 429344 h 1870787"/>
                  <a:gd name="connsiteX111" fmla="*/ 320843 w 1841370"/>
                  <a:gd name="connsiteY111" fmla="*/ 478112 h 1870787"/>
                  <a:gd name="connsiteX112" fmla="*/ 284267 w 1841370"/>
                  <a:gd name="connsiteY112" fmla="*/ 673184 h 1870787"/>
                  <a:gd name="connsiteX113" fmla="*/ 259883 w 1841370"/>
                  <a:gd name="connsiteY113" fmla="*/ 1075520 h 1870787"/>
                  <a:gd name="connsiteX114" fmla="*/ 284267 w 1841370"/>
                  <a:gd name="connsiteY114" fmla="*/ 1502240 h 1870787"/>
                  <a:gd name="connsiteX115" fmla="*/ 333035 w 1841370"/>
                  <a:gd name="connsiteY115" fmla="*/ 1551008 h 1870787"/>
                  <a:gd name="connsiteX116" fmla="*/ 381803 w 1841370"/>
                  <a:gd name="connsiteY116" fmla="*/ 1538816 h 1870787"/>
                  <a:gd name="connsiteX117" fmla="*/ 418379 w 1841370"/>
                  <a:gd name="connsiteY117" fmla="*/ 1477856 h 1870787"/>
                  <a:gd name="connsiteX118" fmla="*/ 454955 w 1841370"/>
                  <a:gd name="connsiteY118" fmla="*/ 1307168 h 1870787"/>
                  <a:gd name="connsiteX119" fmla="*/ 442763 w 1841370"/>
                  <a:gd name="connsiteY119" fmla="*/ 904832 h 1870787"/>
                  <a:gd name="connsiteX120" fmla="*/ 393995 w 1841370"/>
                  <a:gd name="connsiteY120" fmla="*/ 892640 h 1870787"/>
                  <a:gd name="connsiteX121" fmla="*/ 296459 w 1841370"/>
                  <a:gd name="connsiteY121" fmla="*/ 917024 h 1870787"/>
                  <a:gd name="connsiteX122" fmla="*/ 198923 w 1841370"/>
                  <a:gd name="connsiteY122" fmla="*/ 1099904 h 1870787"/>
                  <a:gd name="connsiteX123" fmla="*/ 223307 w 1841370"/>
                  <a:gd name="connsiteY123" fmla="*/ 1429088 h 1870787"/>
                  <a:gd name="connsiteX124" fmla="*/ 272075 w 1841370"/>
                  <a:gd name="connsiteY124" fmla="*/ 1441280 h 1870787"/>
                  <a:gd name="connsiteX125" fmla="*/ 223307 w 1841370"/>
                  <a:gd name="connsiteY125" fmla="*/ 1453472 h 1870787"/>
                  <a:gd name="connsiteX126" fmla="*/ 284267 w 1841370"/>
                  <a:gd name="connsiteY126" fmla="*/ 1490048 h 1870787"/>
                  <a:gd name="connsiteX127" fmla="*/ 528107 w 1841370"/>
                  <a:gd name="connsiteY127" fmla="*/ 1551008 h 1870787"/>
                  <a:gd name="connsiteX128" fmla="*/ 893867 w 1841370"/>
                  <a:gd name="connsiteY128" fmla="*/ 1599776 h 1870787"/>
                  <a:gd name="connsiteX129" fmla="*/ 979211 w 1841370"/>
                  <a:gd name="connsiteY129" fmla="*/ 1611968 h 1870787"/>
                  <a:gd name="connsiteX130" fmla="*/ 1149899 w 1841370"/>
                  <a:gd name="connsiteY130" fmla="*/ 1648544 h 1870787"/>
                  <a:gd name="connsiteX131" fmla="*/ 1223051 w 1841370"/>
                  <a:gd name="connsiteY131" fmla="*/ 1672928 h 1870787"/>
                  <a:gd name="connsiteX132" fmla="*/ 1284011 w 1841370"/>
                  <a:gd name="connsiteY132" fmla="*/ 1685120 h 1870787"/>
                  <a:gd name="connsiteX133" fmla="*/ 1320587 w 1841370"/>
                  <a:gd name="connsiteY133" fmla="*/ 1709504 h 1870787"/>
                  <a:gd name="connsiteX134" fmla="*/ 1357163 w 1841370"/>
                  <a:gd name="connsiteY134" fmla="*/ 1697312 h 1870787"/>
                  <a:gd name="connsiteX135" fmla="*/ 1491275 w 1841370"/>
                  <a:gd name="connsiteY135" fmla="*/ 1721696 h 1870787"/>
                  <a:gd name="connsiteX136" fmla="*/ 1564427 w 1841370"/>
                  <a:gd name="connsiteY136" fmla="*/ 1758272 h 1870787"/>
                  <a:gd name="connsiteX137" fmla="*/ 1625387 w 1841370"/>
                  <a:gd name="connsiteY137" fmla="*/ 1746080 h 1870787"/>
                  <a:gd name="connsiteX138" fmla="*/ 1576619 w 1841370"/>
                  <a:gd name="connsiteY138" fmla="*/ 1709504 h 1870787"/>
                  <a:gd name="connsiteX139" fmla="*/ 1418123 w 1841370"/>
                  <a:gd name="connsiteY139" fmla="*/ 1636352 h 1870787"/>
                  <a:gd name="connsiteX140" fmla="*/ 1344971 w 1841370"/>
                  <a:gd name="connsiteY140" fmla="*/ 1611968 h 1870787"/>
                  <a:gd name="connsiteX141" fmla="*/ 1235243 w 1841370"/>
                  <a:gd name="connsiteY141" fmla="*/ 1587584 h 1870787"/>
                  <a:gd name="connsiteX142" fmla="*/ 1259627 w 1841370"/>
                  <a:gd name="connsiteY142" fmla="*/ 1380320 h 1870787"/>
                  <a:gd name="connsiteX143" fmla="*/ 1284011 w 1841370"/>
                  <a:gd name="connsiteY143" fmla="*/ 1319360 h 1870787"/>
                  <a:gd name="connsiteX144" fmla="*/ 1271819 w 1841370"/>
                  <a:gd name="connsiteY144" fmla="*/ 1209632 h 1870787"/>
                  <a:gd name="connsiteX145" fmla="*/ 1235243 w 1841370"/>
                  <a:gd name="connsiteY145" fmla="*/ 1246208 h 1870787"/>
                  <a:gd name="connsiteX146" fmla="*/ 1186475 w 1841370"/>
                  <a:gd name="connsiteY146" fmla="*/ 1307168 h 1870787"/>
                  <a:gd name="connsiteX147" fmla="*/ 1162091 w 1841370"/>
                  <a:gd name="connsiteY147" fmla="*/ 1368128 h 1870787"/>
                  <a:gd name="connsiteX148" fmla="*/ 1125515 w 1841370"/>
                  <a:gd name="connsiteY148" fmla="*/ 1441280 h 1870787"/>
                  <a:gd name="connsiteX149" fmla="*/ 1113323 w 1841370"/>
                  <a:gd name="connsiteY149" fmla="*/ 1490048 h 1870787"/>
                  <a:gd name="connsiteX150" fmla="*/ 1052363 w 1841370"/>
                  <a:gd name="connsiteY150" fmla="*/ 1624160 h 1870787"/>
                  <a:gd name="connsiteX151" fmla="*/ 1064555 w 1841370"/>
                  <a:gd name="connsiteY151" fmla="*/ 1429088 h 1870787"/>
                  <a:gd name="connsiteX152" fmla="*/ 1076747 w 1841370"/>
                  <a:gd name="connsiteY152" fmla="*/ 1319360 h 1870787"/>
                  <a:gd name="connsiteX153" fmla="*/ 1101131 w 1841370"/>
                  <a:gd name="connsiteY153" fmla="*/ 1221824 h 1870787"/>
                  <a:gd name="connsiteX154" fmla="*/ 1125515 w 1841370"/>
                  <a:gd name="connsiteY154" fmla="*/ 1075520 h 1870787"/>
                  <a:gd name="connsiteX155" fmla="*/ 1113323 w 1841370"/>
                  <a:gd name="connsiteY155" fmla="*/ 1014560 h 1870787"/>
                  <a:gd name="connsiteX156" fmla="*/ 1015787 w 1841370"/>
                  <a:gd name="connsiteY156" fmla="*/ 1087712 h 1870787"/>
                  <a:gd name="connsiteX157" fmla="*/ 954827 w 1841370"/>
                  <a:gd name="connsiteY157" fmla="*/ 1136480 h 1870787"/>
                  <a:gd name="connsiteX158" fmla="*/ 893867 w 1841370"/>
                  <a:gd name="connsiteY158" fmla="*/ 1221824 h 1870787"/>
                  <a:gd name="connsiteX159" fmla="*/ 820715 w 1841370"/>
                  <a:gd name="connsiteY159" fmla="*/ 1307168 h 1870787"/>
                  <a:gd name="connsiteX160" fmla="*/ 845099 w 1841370"/>
                  <a:gd name="connsiteY160" fmla="*/ 1160864 h 1870787"/>
                  <a:gd name="connsiteX161" fmla="*/ 881675 w 1841370"/>
                  <a:gd name="connsiteY161" fmla="*/ 1112096 h 1870787"/>
                  <a:gd name="connsiteX162" fmla="*/ 906059 w 1841370"/>
                  <a:gd name="connsiteY162" fmla="*/ 1026752 h 1870787"/>
                  <a:gd name="connsiteX163" fmla="*/ 979211 w 1841370"/>
                  <a:gd name="connsiteY163" fmla="*/ 843872 h 1870787"/>
                  <a:gd name="connsiteX164" fmla="*/ 1003595 w 1841370"/>
                  <a:gd name="connsiteY164" fmla="*/ 770720 h 1870787"/>
                  <a:gd name="connsiteX165" fmla="*/ 918251 w 1841370"/>
                  <a:gd name="connsiteY165" fmla="*/ 795104 h 1870787"/>
                  <a:gd name="connsiteX166" fmla="*/ 784139 w 1841370"/>
                  <a:gd name="connsiteY166" fmla="*/ 904832 h 1870787"/>
                  <a:gd name="connsiteX167" fmla="*/ 735371 w 1841370"/>
                  <a:gd name="connsiteY167" fmla="*/ 977984 h 1870787"/>
                  <a:gd name="connsiteX168" fmla="*/ 662219 w 1841370"/>
                  <a:gd name="connsiteY168" fmla="*/ 1038944 h 1870787"/>
                  <a:gd name="connsiteX169" fmla="*/ 613451 w 1841370"/>
                  <a:gd name="connsiteY169" fmla="*/ 1112096 h 1870787"/>
                  <a:gd name="connsiteX170" fmla="*/ 528107 w 1841370"/>
                  <a:gd name="connsiteY170" fmla="*/ 1209632 h 1870787"/>
                  <a:gd name="connsiteX171" fmla="*/ 503723 w 1841370"/>
                  <a:gd name="connsiteY171" fmla="*/ 1148672 h 1870787"/>
                  <a:gd name="connsiteX172" fmla="*/ 576875 w 1841370"/>
                  <a:gd name="connsiteY172" fmla="*/ 819488 h 1870787"/>
                  <a:gd name="connsiteX173" fmla="*/ 613451 w 1841370"/>
                  <a:gd name="connsiteY173" fmla="*/ 685376 h 1870787"/>
                  <a:gd name="connsiteX174" fmla="*/ 674411 w 1841370"/>
                  <a:gd name="connsiteY174" fmla="*/ 453728 h 1870787"/>
                  <a:gd name="connsiteX175" fmla="*/ 601259 w 1841370"/>
                  <a:gd name="connsiteY175" fmla="*/ 490304 h 1870787"/>
                  <a:gd name="connsiteX176" fmla="*/ 491531 w 1841370"/>
                  <a:gd name="connsiteY176" fmla="*/ 673184 h 1870787"/>
                  <a:gd name="connsiteX177" fmla="*/ 454955 w 1841370"/>
                  <a:gd name="connsiteY177" fmla="*/ 721952 h 1870787"/>
                  <a:gd name="connsiteX178" fmla="*/ 333035 w 1841370"/>
                  <a:gd name="connsiteY178" fmla="*/ 904832 h 1870787"/>
                  <a:gd name="connsiteX179" fmla="*/ 284267 w 1841370"/>
                  <a:gd name="connsiteY179" fmla="*/ 1002368 h 1870787"/>
                  <a:gd name="connsiteX180" fmla="*/ 235499 w 1841370"/>
                  <a:gd name="connsiteY180" fmla="*/ 1075520 h 1870787"/>
                  <a:gd name="connsiteX181" fmla="*/ 198923 w 1841370"/>
                  <a:gd name="connsiteY181" fmla="*/ 819488 h 1870787"/>
                  <a:gd name="connsiteX182" fmla="*/ 186731 w 1841370"/>
                  <a:gd name="connsiteY182" fmla="*/ 721952 h 1870787"/>
                  <a:gd name="connsiteX183" fmla="*/ 174539 w 1841370"/>
                  <a:gd name="connsiteY183" fmla="*/ 612224 h 1870787"/>
                  <a:gd name="connsiteX184" fmla="*/ 162347 w 1841370"/>
                  <a:gd name="connsiteY184" fmla="*/ 575648 h 1870787"/>
                  <a:gd name="connsiteX185" fmla="*/ 77003 w 1841370"/>
                  <a:gd name="connsiteY185" fmla="*/ 502496 h 1870787"/>
                  <a:gd name="connsiteX186" fmla="*/ 3851 w 1841370"/>
                  <a:gd name="connsiteY186" fmla="*/ 429344 h 1870787"/>
                  <a:gd name="connsiteX187" fmla="*/ 64811 w 1841370"/>
                  <a:gd name="connsiteY187" fmla="*/ 526880 h 1870787"/>
                  <a:gd name="connsiteX188" fmla="*/ 89195 w 1841370"/>
                  <a:gd name="connsiteY188" fmla="*/ 563456 h 1870787"/>
                  <a:gd name="connsiteX189" fmla="*/ 16043 w 1841370"/>
                  <a:gd name="connsiteY189" fmla="*/ 404960 h 1870787"/>
                  <a:gd name="connsiteX190" fmla="*/ 28235 w 1841370"/>
                  <a:gd name="connsiteY190" fmla="*/ 441536 h 1870787"/>
                  <a:gd name="connsiteX191" fmla="*/ 40427 w 1841370"/>
                  <a:gd name="connsiteY191" fmla="*/ 490304 h 1870787"/>
                  <a:gd name="connsiteX192" fmla="*/ 89195 w 1841370"/>
                  <a:gd name="connsiteY192" fmla="*/ 587840 h 1870787"/>
                  <a:gd name="connsiteX193" fmla="*/ 125771 w 1841370"/>
                  <a:gd name="connsiteY193" fmla="*/ 721952 h 1870787"/>
                  <a:gd name="connsiteX194" fmla="*/ 113579 w 1841370"/>
                  <a:gd name="connsiteY194" fmla="*/ 782912 h 1870787"/>
                  <a:gd name="connsiteX195" fmla="*/ 101387 w 1841370"/>
                  <a:gd name="connsiteY195" fmla="*/ 831680 h 1870787"/>
                  <a:gd name="connsiteX196" fmla="*/ 77003 w 1841370"/>
                  <a:gd name="connsiteY196" fmla="*/ 1282784 h 1870787"/>
                  <a:gd name="connsiteX197" fmla="*/ 64811 w 1841370"/>
                  <a:gd name="connsiteY197" fmla="*/ 1392512 h 1870787"/>
                  <a:gd name="connsiteX198" fmla="*/ 52619 w 1841370"/>
                  <a:gd name="connsiteY198" fmla="*/ 1465664 h 1870787"/>
                  <a:gd name="connsiteX199" fmla="*/ 40427 w 1841370"/>
                  <a:gd name="connsiteY199" fmla="*/ 1551008 h 1870787"/>
                  <a:gd name="connsiteX200" fmla="*/ 174539 w 1841370"/>
                  <a:gd name="connsiteY200" fmla="*/ 1843616 h 1870787"/>
                  <a:gd name="connsiteX201" fmla="*/ 198923 w 1841370"/>
                  <a:gd name="connsiteY201" fmla="*/ 1807040 h 1870787"/>
                  <a:gd name="connsiteX202" fmla="*/ 174539 w 1841370"/>
                  <a:gd name="connsiteY202" fmla="*/ 1758272 h 1870787"/>
                  <a:gd name="connsiteX203" fmla="*/ 16043 w 1841370"/>
                  <a:gd name="connsiteY203" fmla="*/ 1819232 h 1870787"/>
                  <a:gd name="connsiteX204" fmla="*/ 40427 w 1841370"/>
                  <a:gd name="connsiteY204" fmla="*/ 1855808 h 1870787"/>
                  <a:gd name="connsiteX205" fmla="*/ 125771 w 1841370"/>
                  <a:gd name="connsiteY205" fmla="*/ 1843616 h 1870787"/>
                  <a:gd name="connsiteX206" fmla="*/ 162347 w 1841370"/>
                  <a:gd name="connsiteY206" fmla="*/ 1758272 h 1870787"/>
                  <a:gd name="connsiteX207" fmla="*/ 150155 w 1841370"/>
                  <a:gd name="connsiteY207" fmla="*/ 1697312 h 1870787"/>
                  <a:gd name="connsiteX208" fmla="*/ 101387 w 1841370"/>
                  <a:gd name="connsiteY208" fmla="*/ 1709504 h 1870787"/>
                  <a:gd name="connsiteX209" fmla="*/ 137963 w 1841370"/>
                  <a:gd name="connsiteY209" fmla="*/ 1733888 h 1870787"/>
                  <a:gd name="connsiteX210" fmla="*/ 174539 w 1841370"/>
                  <a:gd name="connsiteY210" fmla="*/ 1709504 h 1870787"/>
                  <a:gd name="connsiteX211" fmla="*/ 186731 w 1841370"/>
                  <a:gd name="connsiteY211" fmla="*/ 1672928 h 1870787"/>
                  <a:gd name="connsiteX212" fmla="*/ 198923 w 1841370"/>
                  <a:gd name="connsiteY212" fmla="*/ 1575392 h 1870787"/>
                  <a:gd name="connsiteX213" fmla="*/ 211115 w 1841370"/>
                  <a:gd name="connsiteY213" fmla="*/ 1502240 h 1870787"/>
                  <a:gd name="connsiteX214" fmla="*/ 198923 w 1841370"/>
                  <a:gd name="connsiteY214" fmla="*/ 1404704 h 1870787"/>
                  <a:gd name="connsiteX215" fmla="*/ 174539 w 1841370"/>
                  <a:gd name="connsiteY215" fmla="*/ 1441280 h 1870787"/>
                  <a:gd name="connsiteX216" fmla="*/ 162347 w 1841370"/>
                  <a:gd name="connsiteY216" fmla="*/ 1526624 h 1870787"/>
                  <a:gd name="connsiteX217" fmla="*/ 174539 w 1841370"/>
                  <a:gd name="connsiteY217" fmla="*/ 1587584 h 1870787"/>
                  <a:gd name="connsiteX218" fmla="*/ 259883 w 1841370"/>
                  <a:gd name="connsiteY218" fmla="*/ 1514432 h 1870787"/>
                  <a:gd name="connsiteX219" fmla="*/ 247691 w 1841370"/>
                  <a:gd name="connsiteY219" fmla="*/ 1380320 h 1870787"/>
                  <a:gd name="connsiteX220" fmla="*/ 186731 w 1841370"/>
                  <a:gd name="connsiteY220" fmla="*/ 1368128 h 1870787"/>
                  <a:gd name="connsiteX221" fmla="*/ 162347 w 1841370"/>
                  <a:gd name="connsiteY221" fmla="*/ 1404704 h 1870787"/>
                  <a:gd name="connsiteX222" fmla="*/ 137963 w 1841370"/>
                  <a:gd name="connsiteY222" fmla="*/ 1465664 h 1870787"/>
                  <a:gd name="connsiteX223" fmla="*/ 150155 w 1841370"/>
                  <a:gd name="connsiteY223" fmla="*/ 1575392 h 1870787"/>
                  <a:gd name="connsiteX224" fmla="*/ 186731 w 1841370"/>
                  <a:gd name="connsiteY224" fmla="*/ 1587584 h 1870787"/>
                  <a:gd name="connsiteX225" fmla="*/ 223307 w 1841370"/>
                  <a:gd name="connsiteY225" fmla="*/ 1538816 h 1870787"/>
                  <a:gd name="connsiteX226" fmla="*/ 259883 w 1841370"/>
                  <a:gd name="connsiteY226" fmla="*/ 1343744 h 1870787"/>
                  <a:gd name="connsiteX227" fmla="*/ 259883 w 1841370"/>
                  <a:gd name="connsiteY227" fmla="*/ 709760 h 1870787"/>
                  <a:gd name="connsiteX228" fmla="*/ 235499 w 1841370"/>
                  <a:gd name="connsiteY228" fmla="*/ 612224 h 1870787"/>
                  <a:gd name="connsiteX229" fmla="*/ 162347 w 1841370"/>
                  <a:gd name="connsiteY229" fmla="*/ 453728 h 1870787"/>
                  <a:gd name="connsiteX230" fmla="*/ 113579 w 1841370"/>
                  <a:gd name="connsiteY230" fmla="*/ 380576 h 1870787"/>
                  <a:gd name="connsiteX231" fmla="*/ 174539 w 1841370"/>
                  <a:gd name="connsiteY231" fmla="*/ 417152 h 1870787"/>
                  <a:gd name="connsiteX232" fmla="*/ 223307 w 1841370"/>
                  <a:gd name="connsiteY232" fmla="*/ 429344 h 1870787"/>
                  <a:gd name="connsiteX233" fmla="*/ 259883 w 1841370"/>
                  <a:gd name="connsiteY233" fmla="*/ 441536 h 1870787"/>
                  <a:gd name="connsiteX234" fmla="*/ 479339 w 1841370"/>
                  <a:gd name="connsiteY234" fmla="*/ 404960 h 1870787"/>
                  <a:gd name="connsiteX235" fmla="*/ 613451 w 1841370"/>
                  <a:gd name="connsiteY235" fmla="*/ 270848 h 1870787"/>
                  <a:gd name="connsiteX236" fmla="*/ 723179 w 1841370"/>
                  <a:gd name="connsiteY236" fmla="*/ 39200 h 1870787"/>
                  <a:gd name="connsiteX237" fmla="*/ 710987 w 1841370"/>
                  <a:gd name="connsiteY237" fmla="*/ 2624 h 1870787"/>
                  <a:gd name="connsiteX238" fmla="*/ 747563 w 1841370"/>
                  <a:gd name="connsiteY238" fmla="*/ 222080 h 1870787"/>
                  <a:gd name="connsiteX239" fmla="*/ 796331 w 1841370"/>
                  <a:gd name="connsiteY239" fmla="*/ 270848 h 1870787"/>
                  <a:gd name="connsiteX240" fmla="*/ 869483 w 1841370"/>
                  <a:gd name="connsiteY240" fmla="*/ 331808 h 1870787"/>
                  <a:gd name="connsiteX241" fmla="*/ 1125515 w 1841370"/>
                  <a:gd name="connsiteY241" fmla="*/ 429344 h 1870787"/>
                  <a:gd name="connsiteX242" fmla="*/ 1223051 w 1841370"/>
                  <a:gd name="connsiteY242" fmla="*/ 441536 h 1870787"/>
                  <a:gd name="connsiteX243" fmla="*/ 1637579 w 1841370"/>
                  <a:gd name="connsiteY243" fmla="*/ 478112 h 1870787"/>
                  <a:gd name="connsiteX244" fmla="*/ 1649771 w 1841370"/>
                  <a:gd name="connsiteY244" fmla="*/ 563456 h 1870787"/>
                  <a:gd name="connsiteX245" fmla="*/ 1735115 w 1841370"/>
                  <a:gd name="connsiteY245" fmla="*/ 636608 h 1870787"/>
                  <a:gd name="connsiteX246" fmla="*/ 1820459 w 1841370"/>
                  <a:gd name="connsiteY246" fmla="*/ 624416 h 1870787"/>
                  <a:gd name="connsiteX247" fmla="*/ 1771691 w 1841370"/>
                  <a:gd name="connsiteY247" fmla="*/ 478112 h 1870787"/>
                  <a:gd name="connsiteX248" fmla="*/ 1649771 w 1841370"/>
                  <a:gd name="connsiteY248" fmla="*/ 490304 h 1870787"/>
                  <a:gd name="connsiteX249" fmla="*/ 1552235 w 1841370"/>
                  <a:gd name="connsiteY249" fmla="*/ 673184 h 1870787"/>
                  <a:gd name="connsiteX250" fmla="*/ 1515659 w 1841370"/>
                  <a:gd name="connsiteY250" fmla="*/ 795104 h 1870787"/>
                  <a:gd name="connsiteX251" fmla="*/ 1491275 w 1841370"/>
                  <a:gd name="connsiteY251" fmla="*/ 1002368 h 1870787"/>
                  <a:gd name="connsiteX252" fmla="*/ 1479083 w 1841370"/>
                  <a:gd name="connsiteY252" fmla="*/ 1234016 h 1870787"/>
                  <a:gd name="connsiteX253" fmla="*/ 1552235 w 1841370"/>
                  <a:gd name="connsiteY253" fmla="*/ 1416896 h 1870787"/>
                  <a:gd name="connsiteX254" fmla="*/ 1588811 w 1841370"/>
                  <a:gd name="connsiteY254" fmla="*/ 1392512 h 1870787"/>
                  <a:gd name="connsiteX255" fmla="*/ 1613195 w 1841370"/>
                  <a:gd name="connsiteY255" fmla="*/ 1319360 h 1870787"/>
                  <a:gd name="connsiteX256" fmla="*/ 1601003 w 1841370"/>
                  <a:gd name="connsiteY256" fmla="*/ 1197440 h 1870787"/>
                  <a:gd name="connsiteX257" fmla="*/ 1588811 w 1841370"/>
                  <a:gd name="connsiteY257" fmla="*/ 1246208 h 1870787"/>
                  <a:gd name="connsiteX258" fmla="*/ 1601003 w 1841370"/>
                  <a:gd name="connsiteY258" fmla="*/ 1416896 h 1870787"/>
                  <a:gd name="connsiteX259" fmla="*/ 1637579 w 1841370"/>
                  <a:gd name="connsiteY259" fmla="*/ 1441280 h 1870787"/>
                  <a:gd name="connsiteX260" fmla="*/ 1588811 w 1841370"/>
                  <a:gd name="connsiteY260" fmla="*/ 1465664 h 1870787"/>
                  <a:gd name="connsiteX261" fmla="*/ 1527851 w 1841370"/>
                  <a:gd name="connsiteY261" fmla="*/ 1551008 h 1870787"/>
                  <a:gd name="connsiteX262" fmla="*/ 1503467 w 1841370"/>
                  <a:gd name="connsiteY262" fmla="*/ 1660736 h 1870787"/>
                  <a:gd name="connsiteX263" fmla="*/ 1527851 w 1841370"/>
                  <a:gd name="connsiteY263" fmla="*/ 1807040 h 1870787"/>
                  <a:gd name="connsiteX264" fmla="*/ 1564427 w 1841370"/>
                  <a:gd name="connsiteY264" fmla="*/ 1794848 h 1870787"/>
                  <a:gd name="connsiteX265" fmla="*/ 1576619 w 1841370"/>
                  <a:gd name="connsiteY265" fmla="*/ 1758272 h 1870787"/>
                  <a:gd name="connsiteX266" fmla="*/ 1601003 w 1841370"/>
                  <a:gd name="connsiteY266" fmla="*/ 1709504 h 1870787"/>
                  <a:gd name="connsiteX267" fmla="*/ 1601003 w 1841370"/>
                  <a:gd name="connsiteY267" fmla="*/ 1599776 h 1870787"/>
                  <a:gd name="connsiteX268" fmla="*/ 1564427 w 1841370"/>
                  <a:gd name="connsiteY268" fmla="*/ 1624160 h 1870787"/>
                  <a:gd name="connsiteX269" fmla="*/ 1576619 w 1841370"/>
                  <a:gd name="connsiteY269" fmla="*/ 1672928 h 1870787"/>
                  <a:gd name="connsiteX270" fmla="*/ 1637579 w 1841370"/>
                  <a:gd name="connsiteY270" fmla="*/ 1611968 h 1870787"/>
                  <a:gd name="connsiteX271" fmla="*/ 1601003 w 1841370"/>
                  <a:gd name="connsiteY271" fmla="*/ 1599776 h 1870787"/>
                  <a:gd name="connsiteX272" fmla="*/ 1674155 w 1841370"/>
                  <a:gd name="connsiteY272" fmla="*/ 1538816 h 1870787"/>
                  <a:gd name="connsiteX273" fmla="*/ 1686347 w 1841370"/>
                  <a:gd name="connsiteY273" fmla="*/ 1490048 h 1870787"/>
                  <a:gd name="connsiteX274" fmla="*/ 1674155 w 1841370"/>
                  <a:gd name="connsiteY274" fmla="*/ 1368128 h 1870787"/>
                  <a:gd name="connsiteX275" fmla="*/ 1637579 w 1841370"/>
                  <a:gd name="connsiteY275" fmla="*/ 1404704 h 1870787"/>
                  <a:gd name="connsiteX276" fmla="*/ 1661963 w 1841370"/>
                  <a:gd name="connsiteY276" fmla="*/ 1575392 h 1870787"/>
                  <a:gd name="connsiteX277" fmla="*/ 1722923 w 1841370"/>
                  <a:gd name="connsiteY277" fmla="*/ 1526624 h 1870787"/>
                  <a:gd name="connsiteX278" fmla="*/ 1735115 w 1841370"/>
                  <a:gd name="connsiteY278" fmla="*/ 1477856 h 1870787"/>
                  <a:gd name="connsiteX279" fmla="*/ 1747307 w 1841370"/>
                  <a:gd name="connsiteY279" fmla="*/ 1331552 h 1870787"/>
                  <a:gd name="connsiteX280" fmla="*/ 1686347 w 1841370"/>
                  <a:gd name="connsiteY280" fmla="*/ 1075520 h 1870787"/>
                  <a:gd name="connsiteX281" fmla="*/ 1601003 w 1841370"/>
                  <a:gd name="connsiteY281" fmla="*/ 1038944 h 1870787"/>
                  <a:gd name="connsiteX282" fmla="*/ 1491275 w 1841370"/>
                  <a:gd name="connsiteY282" fmla="*/ 1051136 h 1870787"/>
                  <a:gd name="connsiteX283" fmla="*/ 1466891 w 1841370"/>
                  <a:gd name="connsiteY283" fmla="*/ 1197440 h 1870787"/>
                  <a:gd name="connsiteX284" fmla="*/ 1503467 w 1841370"/>
                  <a:gd name="connsiteY284" fmla="*/ 1209632 h 1870787"/>
                  <a:gd name="connsiteX285" fmla="*/ 1552235 w 1841370"/>
                  <a:gd name="connsiteY285" fmla="*/ 1197440 h 1870787"/>
                  <a:gd name="connsiteX286" fmla="*/ 1564427 w 1841370"/>
                  <a:gd name="connsiteY286" fmla="*/ 1160864 h 1870787"/>
                  <a:gd name="connsiteX287" fmla="*/ 1588811 w 1841370"/>
                  <a:gd name="connsiteY287" fmla="*/ 1112096 h 1870787"/>
                  <a:gd name="connsiteX288" fmla="*/ 1552235 w 1841370"/>
                  <a:gd name="connsiteY288" fmla="*/ 977984 h 1870787"/>
                  <a:gd name="connsiteX289" fmla="*/ 1503467 w 1841370"/>
                  <a:gd name="connsiteY289" fmla="*/ 965792 h 1870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</a:cxnLst>
                <a:rect l="l" t="t" r="r" b="b"/>
                <a:pathLst>
                  <a:path w="1841370" h="1870787">
                    <a:moveTo>
                      <a:pt x="284267" y="1453472"/>
                    </a:moveTo>
                    <a:cubicBezTo>
                      <a:pt x="638892" y="906758"/>
                      <a:pt x="503920" y="844332"/>
                      <a:pt x="686603" y="1270592"/>
                    </a:cubicBezTo>
                    <a:cubicBezTo>
                      <a:pt x="697342" y="1295650"/>
                      <a:pt x="710987" y="1319360"/>
                      <a:pt x="723179" y="1343744"/>
                    </a:cubicBezTo>
                    <a:cubicBezTo>
                      <a:pt x="899799" y="1225997"/>
                      <a:pt x="785379" y="1317378"/>
                      <a:pt x="735371" y="807296"/>
                    </a:cubicBezTo>
                    <a:cubicBezTo>
                      <a:pt x="731609" y="768925"/>
                      <a:pt x="706356" y="735374"/>
                      <a:pt x="698795" y="697568"/>
                    </a:cubicBezTo>
                    <a:cubicBezTo>
                      <a:pt x="694277" y="674978"/>
                      <a:pt x="681661" y="592660"/>
                      <a:pt x="662219" y="575648"/>
                    </a:cubicBezTo>
                    <a:cubicBezTo>
                      <a:pt x="642876" y="558722"/>
                      <a:pt x="589067" y="551264"/>
                      <a:pt x="589067" y="551264"/>
                    </a:cubicBezTo>
                    <a:cubicBezTo>
                      <a:pt x="572811" y="563456"/>
                      <a:pt x="552110" y="571305"/>
                      <a:pt x="540299" y="587840"/>
                    </a:cubicBezTo>
                    <a:cubicBezTo>
                      <a:pt x="530560" y="601475"/>
                      <a:pt x="534122" y="620969"/>
                      <a:pt x="528107" y="636608"/>
                    </a:cubicBezTo>
                    <a:cubicBezTo>
                      <a:pt x="513739" y="673966"/>
                      <a:pt x="495595" y="709760"/>
                      <a:pt x="479339" y="746336"/>
                    </a:cubicBezTo>
                    <a:cubicBezTo>
                      <a:pt x="475016" y="780918"/>
                      <a:pt x="454283" y="940262"/>
                      <a:pt x="454955" y="965792"/>
                    </a:cubicBezTo>
                    <a:cubicBezTo>
                      <a:pt x="457956" y="1079834"/>
                      <a:pt x="461078" y="1194557"/>
                      <a:pt x="479339" y="1307168"/>
                    </a:cubicBezTo>
                    <a:cubicBezTo>
                      <a:pt x="485746" y="1346678"/>
                      <a:pt x="511064" y="1380680"/>
                      <a:pt x="528107" y="1416896"/>
                    </a:cubicBezTo>
                    <a:cubicBezTo>
                      <a:pt x="551016" y="1465577"/>
                      <a:pt x="588127" y="1544708"/>
                      <a:pt x="625643" y="1587584"/>
                    </a:cubicBezTo>
                    <a:cubicBezTo>
                      <a:pt x="635292" y="1598611"/>
                      <a:pt x="650962" y="1602587"/>
                      <a:pt x="662219" y="1611968"/>
                    </a:cubicBezTo>
                    <a:cubicBezTo>
                      <a:pt x="675465" y="1623006"/>
                      <a:pt x="685549" y="1637506"/>
                      <a:pt x="698795" y="1648544"/>
                    </a:cubicBezTo>
                    <a:cubicBezTo>
                      <a:pt x="724644" y="1670085"/>
                      <a:pt x="754327" y="1682406"/>
                      <a:pt x="784139" y="1697312"/>
                    </a:cubicBezTo>
                    <a:cubicBezTo>
                      <a:pt x="804459" y="1693248"/>
                      <a:pt x="832666" y="1701698"/>
                      <a:pt x="845099" y="1685120"/>
                    </a:cubicBezTo>
                    <a:cubicBezTo>
                      <a:pt x="862341" y="1662131"/>
                      <a:pt x="857291" y="1628513"/>
                      <a:pt x="857291" y="1599776"/>
                    </a:cubicBezTo>
                    <a:cubicBezTo>
                      <a:pt x="857291" y="1518394"/>
                      <a:pt x="868700" y="1433820"/>
                      <a:pt x="845099" y="1355936"/>
                    </a:cubicBezTo>
                    <a:cubicBezTo>
                      <a:pt x="826464" y="1294440"/>
                      <a:pt x="780808" y="1242877"/>
                      <a:pt x="735371" y="1197440"/>
                    </a:cubicBezTo>
                    <a:cubicBezTo>
                      <a:pt x="693530" y="1155599"/>
                      <a:pt x="628904" y="1085822"/>
                      <a:pt x="576875" y="1051136"/>
                    </a:cubicBezTo>
                    <a:cubicBezTo>
                      <a:pt x="554192" y="1036014"/>
                      <a:pt x="529344" y="1023877"/>
                      <a:pt x="503723" y="1014560"/>
                    </a:cubicBezTo>
                    <a:cubicBezTo>
                      <a:pt x="484248" y="1007478"/>
                      <a:pt x="462992" y="1006863"/>
                      <a:pt x="442763" y="1002368"/>
                    </a:cubicBezTo>
                    <a:cubicBezTo>
                      <a:pt x="426406" y="998733"/>
                      <a:pt x="410251" y="994240"/>
                      <a:pt x="393995" y="990176"/>
                    </a:cubicBezTo>
                    <a:cubicBezTo>
                      <a:pt x="307955" y="1007384"/>
                      <a:pt x="279420" y="989646"/>
                      <a:pt x="235499" y="1051136"/>
                    </a:cubicBezTo>
                    <a:cubicBezTo>
                      <a:pt x="224935" y="1065925"/>
                      <a:pt x="219243" y="1083648"/>
                      <a:pt x="211115" y="1099904"/>
                    </a:cubicBezTo>
                    <a:cubicBezTo>
                      <a:pt x="189953" y="1205715"/>
                      <a:pt x="182335" y="1217033"/>
                      <a:pt x="211115" y="1368128"/>
                    </a:cubicBezTo>
                    <a:cubicBezTo>
                      <a:pt x="214917" y="1388089"/>
                      <a:pt x="233323" y="1402528"/>
                      <a:pt x="247691" y="1416896"/>
                    </a:cubicBezTo>
                    <a:cubicBezTo>
                      <a:pt x="275026" y="1444231"/>
                      <a:pt x="310459" y="1462404"/>
                      <a:pt x="345227" y="1477856"/>
                    </a:cubicBezTo>
                    <a:cubicBezTo>
                      <a:pt x="365226" y="1486744"/>
                      <a:pt x="385225" y="1495951"/>
                      <a:pt x="406187" y="1502240"/>
                    </a:cubicBezTo>
                    <a:cubicBezTo>
                      <a:pt x="426035" y="1508195"/>
                      <a:pt x="446827" y="1510368"/>
                      <a:pt x="467147" y="1514432"/>
                    </a:cubicBezTo>
                    <a:cubicBezTo>
                      <a:pt x="524043" y="1506304"/>
                      <a:pt x="583029" y="1507355"/>
                      <a:pt x="637835" y="1490048"/>
                    </a:cubicBezTo>
                    <a:cubicBezTo>
                      <a:pt x="662649" y="1482212"/>
                      <a:pt x="679346" y="1458568"/>
                      <a:pt x="698795" y="1441280"/>
                    </a:cubicBezTo>
                    <a:cubicBezTo>
                      <a:pt x="715978" y="1426007"/>
                      <a:pt x="734379" y="1411346"/>
                      <a:pt x="747563" y="1392512"/>
                    </a:cubicBezTo>
                    <a:cubicBezTo>
                      <a:pt x="769199" y="1361603"/>
                      <a:pt x="793864" y="1295047"/>
                      <a:pt x="808523" y="1258400"/>
                    </a:cubicBezTo>
                    <a:cubicBezTo>
                      <a:pt x="835016" y="1072948"/>
                      <a:pt x="855861" y="1075123"/>
                      <a:pt x="784139" y="880448"/>
                    </a:cubicBezTo>
                    <a:cubicBezTo>
                      <a:pt x="779073" y="866698"/>
                      <a:pt x="760285" y="863334"/>
                      <a:pt x="747563" y="856064"/>
                    </a:cubicBezTo>
                    <a:cubicBezTo>
                      <a:pt x="697976" y="827728"/>
                      <a:pt x="703365" y="832823"/>
                      <a:pt x="650027" y="819488"/>
                    </a:cubicBezTo>
                    <a:cubicBezTo>
                      <a:pt x="609387" y="827616"/>
                      <a:pt x="565176" y="825337"/>
                      <a:pt x="528107" y="843872"/>
                    </a:cubicBezTo>
                    <a:cubicBezTo>
                      <a:pt x="511851" y="852000"/>
                      <a:pt x="511104" y="876032"/>
                      <a:pt x="503723" y="892640"/>
                    </a:cubicBezTo>
                    <a:cubicBezTo>
                      <a:pt x="477488" y="951668"/>
                      <a:pt x="481299" y="945759"/>
                      <a:pt x="467147" y="1002368"/>
                    </a:cubicBezTo>
                    <a:cubicBezTo>
                      <a:pt x="471211" y="1071456"/>
                      <a:pt x="472453" y="1140768"/>
                      <a:pt x="479339" y="1209632"/>
                    </a:cubicBezTo>
                    <a:cubicBezTo>
                      <a:pt x="480618" y="1222420"/>
                      <a:pt x="484720" y="1235310"/>
                      <a:pt x="491531" y="1246208"/>
                    </a:cubicBezTo>
                    <a:cubicBezTo>
                      <a:pt x="505323" y="1268275"/>
                      <a:pt x="521898" y="1288767"/>
                      <a:pt x="540299" y="1307168"/>
                    </a:cubicBezTo>
                    <a:cubicBezTo>
                      <a:pt x="583796" y="1350665"/>
                      <a:pt x="656599" y="1349138"/>
                      <a:pt x="710987" y="1355936"/>
                    </a:cubicBezTo>
                    <a:cubicBezTo>
                      <a:pt x="763819" y="1347808"/>
                      <a:pt x="817980" y="1345859"/>
                      <a:pt x="869483" y="1331552"/>
                    </a:cubicBezTo>
                    <a:cubicBezTo>
                      <a:pt x="892315" y="1325210"/>
                      <a:pt x="911939" y="1309779"/>
                      <a:pt x="930443" y="1294976"/>
                    </a:cubicBezTo>
                    <a:cubicBezTo>
                      <a:pt x="967198" y="1265572"/>
                      <a:pt x="1072458" y="1142829"/>
                      <a:pt x="1088939" y="1124288"/>
                    </a:cubicBezTo>
                    <a:cubicBezTo>
                      <a:pt x="1101131" y="1091776"/>
                      <a:pt x="1116379" y="1060251"/>
                      <a:pt x="1125515" y="1026752"/>
                    </a:cubicBezTo>
                    <a:cubicBezTo>
                      <a:pt x="1155333" y="917419"/>
                      <a:pt x="1160173" y="869489"/>
                      <a:pt x="1174283" y="770720"/>
                    </a:cubicBezTo>
                    <a:cubicBezTo>
                      <a:pt x="1170219" y="709760"/>
                      <a:pt x="1176084" y="647311"/>
                      <a:pt x="1162091" y="587840"/>
                    </a:cubicBezTo>
                    <a:cubicBezTo>
                      <a:pt x="1158735" y="573577"/>
                      <a:pt x="1140168" y="563456"/>
                      <a:pt x="1125515" y="563456"/>
                    </a:cubicBezTo>
                    <a:cubicBezTo>
                      <a:pt x="1110862" y="563456"/>
                      <a:pt x="1101131" y="579712"/>
                      <a:pt x="1088939" y="587840"/>
                    </a:cubicBezTo>
                    <a:cubicBezTo>
                      <a:pt x="1078901" y="648070"/>
                      <a:pt x="1064555" y="724305"/>
                      <a:pt x="1064555" y="782912"/>
                    </a:cubicBezTo>
                    <a:cubicBezTo>
                      <a:pt x="1064555" y="1366239"/>
                      <a:pt x="943179" y="1222368"/>
                      <a:pt x="1125515" y="1404704"/>
                    </a:cubicBezTo>
                    <a:cubicBezTo>
                      <a:pt x="1149899" y="1372192"/>
                      <a:pt x="1177368" y="1341779"/>
                      <a:pt x="1198667" y="1307168"/>
                    </a:cubicBezTo>
                    <a:cubicBezTo>
                      <a:pt x="1210137" y="1288529"/>
                      <a:pt x="1216130" y="1266970"/>
                      <a:pt x="1223051" y="1246208"/>
                    </a:cubicBezTo>
                    <a:cubicBezTo>
                      <a:pt x="1239846" y="1195822"/>
                      <a:pt x="1259283" y="1113471"/>
                      <a:pt x="1271819" y="1063328"/>
                    </a:cubicBezTo>
                    <a:cubicBezTo>
                      <a:pt x="1275883" y="1026752"/>
                      <a:pt x="1276794" y="989686"/>
                      <a:pt x="1284011" y="953600"/>
                    </a:cubicBezTo>
                    <a:cubicBezTo>
                      <a:pt x="1289052" y="928396"/>
                      <a:pt x="1308395" y="880448"/>
                      <a:pt x="1308395" y="880448"/>
                    </a:cubicBezTo>
                    <a:cubicBezTo>
                      <a:pt x="1339385" y="1097376"/>
                      <a:pt x="1302432" y="818370"/>
                      <a:pt x="1332779" y="1258400"/>
                    </a:cubicBezTo>
                    <a:cubicBezTo>
                      <a:pt x="1337498" y="1326831"/>
                      <a:pt x="1335045" y="1312743"/>
                      <a:pt x="1381547" y="1343744"/>
                    </a:cubicBezTo>
                    <a:cubicBezTo>
                      <a:pt x="1441591" y="1323729"/>
                      <a:pt x="1400086" y="1345881"/>
                      <a:pt x="1442507" y="1294976"/>
                    </a:cubicBezTo>
                    <a:cubicBezTo>
                      <a:pt x="1453545" y="1281730"/>
                      <a:pt x="1468738" y="1272194"/>
                      <a:pt x="1479083" y="1258400"/>
                    </a:cubicBezTo>
                    <a:cubicBezTo>
                      <a:pt x="1513908" y="1211966"/>
                      <a:pt x="1511907" y="1189000"/>
                      <a:pt x="1552235" y="1148672"/>
                    </a:cubicBezTo>
                    <a:cubicBezTo>
                      <a:pt x="1562596" y="1138311"/>
                      <a:pt x="1576619" y="1132416"/>
                      <a:pt x="1588811" y="1124288"/>
                    </a:cubicBezTo>
                    <a:cubicBezTo>
                      <a:pt x="1592875" y="1140544"/>
                      <a:pt x="1599765" y="1156345"/>
                      <a:pt x="1601003" y="1173056"/>
                    </a:cubicBezTo>
                    <a:cubicBezTo>
                      <a:pt x="1622953" y="1469378"/>
                      <a:pt x="1523172" y="1423464"/>
                      <a:pt x="1649771" y="1465664"/>
                    </a:cubicBezTo>
                    <a:cubicBezTo>
                      <a:pt x="1653835" y="1498176"/>
                      <a:pt x="1662803" y="1595954"/>
                      <a:pt x="1661963" y="1563200"/>
                    </a:cubicBezTo>
                    <a:cubicBezTo>
                      <a:pt x="1657063" y="1372082"/>
                      <a:pt x="1651702" y="1180835"/>
                      <a:pt x="1637579" y="990176"/>
                    </a:cubicBezTo>
                    <a:cubicBezTo>
                      <a:pt x="1635393" y="960670"/>
                      <a:pt x="1619189" y="933805"/>
                      <a:pt x="1613195" y="904832"/>
                    </a:cubicBezTo>
                    <a:cubicBezTo>
                      <a:pt x="1594783" y="815843"/>
                      <a:pt x="1586467" y="724769"/>
                      <a:pt x="1564427" y="636608"/>
                    </a:cubicBezTo>
                    <a:cubicBezTo>
                      <a:pt x="1507299" y="408098"/>
                      <a:pt x="1616899" y="841199"/>
                      <a:pt x="1527851" y="514688"/>
                    </a:cubicBezTo>
                    <a:cubicBezTo>
                      <a:pt x="1503514" y="425453"/>
                      <a:pt x="1533709" y="480804"/>
                      <a:pt x="1491275" y="417152"/>
                    </a:cubicBezTo>
                    <a:cubicBezTo>
                      <a:pt x="1487211" y="400896"/>
                      <a:pt x="1494979" y="373683"/>
                      <a:pt x="1479083" y="368384"/>
                    </a:cubicBezTo>
                    <a:cubicBezTo>
                      <a:pt x="1421285" y="349118"/>
                      <a:pt x="1370920" y="391233"/>
                      <a:pt x="1320587" y="404960"/>
                    </a:cubicBezTo>
                    <a:cubicBezTo>
                      <a:pt x="1296738" y="411464"/>
                      <a:pt x="1271567" y="411789"/>
                      <a:pt x="1247435" y="417152"/>
                    </a:cubicBezTo>
                    <a:cubicBezTo>
                      <a:pt x="1234890" y="419940"/>
                      <a:pt x="1223461" y="426824"/>
                      <a:pt x="1210859" y="429344"/>
                    </a:cubicBezTo>
                    <a:cubicBezTo>
                      <a:pt x="1182680" y="434980"/>
                      <a:pt x="1153918" y="437166"/>
                      <a:pt x="1125515" y="441536"/>
                    </a:cubicBezTo>
                    <a:cubicBezTo>
                      <a:pt x="1047792" y="453493"/>
                      <a:pt x="1068240" y="449759"/>
                      <a:pt x="1003595" y="465920"/>
                    </a:cubicBezTo>
                    <a:cubicBezTo>
                      <a:pt x="995467" y="490304"/>
                      <a:pt x="979211" y="513369"/>
                      <a:pt x="979211" y="539072"/>
                    </a:cubicBezTo>
                    <a:cubicBezTo>
                      <a:pt x="979211" y="611086"/>
                      <a:pt x="1005355" y="589600"/>
                      <a:pt x="1040171" y="624416"/>
                    </a:cubicBezTo>
                    <a:cubicBezTo>
                      <a:pt x="1054539" y="638784"/>
                      <a:pt x="1062379" y="658816"/>
                      <a:pt x="1076747" y="673184"/>
                    </a:cubicBezTo>
                    <a:cubicBezTo>
                      <a:pt x="1087108" y="683545"/>
                      <a:pt x="1099933" y="691617"/>
                      <a:pt x="1113323" y="697568"/>
                    </a:cubicBezTo>
                    <a:cubicBezTo>
                      <a:pt x="1136811" y="708007"/>
                      <a:pt x="1186475" y="721952"/>
                      <a:pt x="1186475" y="721952"/>
                    </a:cubicBezTo>
                    <a:cubicBezTo>
                      <a:pt x="1190539" y="705696"/>
                      <a:pt x="1194064" y="689296"/>
                      <a:pt x="1198667" y="673184"/>
                    </a:cubicBezTo>
                    <a:cubicBezTo>
                      <a:pt x="1202198" y="660827"/>
                      <a:pt x="1210859" y="649459"/>
                      <a:pt x="1210859" y="636608"/>
                    </a:cubicBezTo>
                    <a:cubicBezTo>
                      <a:pt x="1210859" y="583620"/>
                      <a:pt x="1210803" y="529692"/>
                      <a:pt x="1198667" y="478112"/>
                    </a:cubicBezTo>
                    <a:cubicBezTo>
                      <a:pt x="1194013" y="458332"/>
                      <a:pt x="1175315" y="444772"/>
                      <a:pt x="1162091" y="429344"/>
                    </a:cubicBezTo>
                    <a:cubicBezTo>
                      <a:pt x="1150870" y="416253"/>
                      <a:pt x="1139545" y="402790"/>
                      <a:pt x="1125515" y="392768"/>
                    </a:cubicBezTo>
                    <a:cubicBezTo>
                      <a:pt x="1099150" y="373936"/>
                      <a:pt x="1070020" y="366142"/>
                      <a:pt x="1040171" y="356192"/>
                    </a:cubicBezTo>
                    <a:cubicBezTo>
                      <a:pt x="1003595" y="360256"/>
                      <a:pt x="963857" y="352962"/>
                      <a:pt x="930443" y="368384"/>
                    </a:cubicBezTo>
                    <a:cubicBezTo>
                      <a:pt x="906816" y="379289"/>
                      <a:pt x="895063" y="407030"/>
                      <a:pt x="881675" y="429344"/>
                    </a:cubicBezTo>
                    <a:cubicBezTo>
                      <a:pt x="870415" y="448110"/>
                      <a:pt x="866347" y="470380"/>
                      <a:pt x="857291" y="490304"/>
                    </a:cubicBezTo>
                    <a:cubicBezTo>
                      <a:pt x="797203" y="622499"/>
                      <a:pt x="840666" y="503602"/>
                      <a:pt x="796331" y="636608"/>
                    </a:cubicBezTo>
                    <a:cubicBezTo>
                      <a:pt x="814550" y="864341"/>
                      <a:pt x="724927" y="920509"/>
                      <a:pt x="857291" y="953600"/>
                    </a:cubicBezTo>
                    <a:cubicBezTo>
                      <a:pt x="877395" y="958626"/>
                      <a:pt x="897931" y="961728"/>
                      <a:pt x="918251" y="965792"/>
                    </a:cubicBezTo>
                    <a:cubicBezTo>
                      <a:pt x="926379" y="953600"/>
                      <a:pt x="943300" y="943854"/>
                      <a:pt x="942635" y="929216"/>
                    </a:cubicBezTo>
                    <a:cubicBezTo>
                      <a:pt x="939085" y="851124"/>
                      <a:pt x="928820" y="772354"/>
                      <a:pt x="906059" y="697568"/>
                    </a:cubicBezTo>
                    <a:cubicBezTo>
                      <a:pt x="899365" y="675575"/>
                      <a:pt x="874592" y="663939"/>
                      <a:pt x="857291" y="648800"/>
                    </a:cubicBezTo>
                    <a:cubicBezTo>
                      <a:pt x="817272" y="613784"/>
                      <a:pt x="799110" y="603948"/>
                      <a:pt x="747563" y="587840"/>
                    </a:cubicBezTo>
                    <a:cubicBezTo>
                      <a:pt x="647940" y="556708"/>
                      <a:pt x="634523" y="555478"/>
                      <a:pt x="552491" y="539072"/>
                    </a:cubicBezTo>
                    <a:cubicBezTo>
                      <a:pt x="495595" y="543136"/>
                      <a:pt x="437328" y="538199"/>
                      <a:pt x="381803" y="551264"/>
                    </a:cubicBezTo>
                    <a:cubicBezTo>
                      <a:pt x="365019" y="555213"/>
                      <a:pt x="355813" y="574230"/>
                      <a:pt x="345227" y="587840"/>
                    </a:cubicBezTo>
                    <a:cubicBezTo>
                      <a:pt x="327235" y="610973"/>
                      <a:pt x="296459" y="660992"/>
                      <a:pt x="296459" y="660992"/>
                    </a:cubicBezTo>
                    <a:cubicBezTo>
                      <a:pt x="322525" y="817391"/>
                      <a:pt x="265522" y="905378"/>
                      <a:pt x="418379" y="892640"/>
                    </a:cubicBezTo>
                    <a:cubicBezTo>
                      <a:pt x="440189" y="890823"/>
                      <a:pt x="459019" y="876384"/>
                      <a:pt x="479339" y="868256"/>
                    </a:cubicBezTo>
                    <a:cubicBezTo>
                      <a:pt x="487467" y="847936"/>
                      <a:pt x="496802" y="828058"/>
                      <a:pt x="503723" y="807296"/>
                    </a:cubicBezTo>
                    <a:cubicBezTo>
                      <a:pt x="538309" y="703538"/>
                      <a:pt x="514110" y="603199"/>
                      <a:pt x="491531" y="490304"/>
                    </a:cubicBezTo>
                    <a:cubicBezTo>
                      <a:pt x="487920" y="472251"/>
                      <a:pt x="432481" y="438745"/>
                      <a:pt x="418379" y="429344"/>
                    </a:cubicBezTo>
                    <a:cubicBezTo>
                      <a:pt x="385867" y="445600"/>
                      <a:pt x="346546" y="452409"/>
                      <a:pt x="320843" y="478112"/>
                    </a:cubicBezTo>
                    <a:cubicBezTo>
                      <a:pt x="291974" y="506981"/>
                      <a:pt x="285620" y="657625"/>
                      <a:pt x="284267" y="673184"/>
                    </a:cubicBezTo>
                    <a:cubicBezTo>
                      <a:pt x="269086" y="847762"/>
                      <a:pt x="269725" y="878680"/>
                      <a:pt x="259883" y="1075520"/>
                    </a:cubicBezTo>
                    <a:cubicBezTo>
                      <a:pt x="268011" y="1217760"/>
                      <a:pt x="262603" y="1361425"/>
                      <a:pt x="284267" y="1502240"/>
                    </a:cubicBezTo>
                    <a:cubicBezTo>
                      <a:pt x="287763" y="1524962"/>
                      <a:pt x="311509" y="1542936"/>
                      <a:pt x="333035" y="1551008"/>
                    </a:cubicBezTo>
                    <a:cubicBezTo>
                      <a:pt x="348724" y="1556892"/>
                      <a:pt x="365547" y="1542880"/>
                      <a:pt x="381803" y="1538816"/>
                    </a:cubicBezTo>
                    <a:cubicBezTo>
                      <a:pt x="393995" y="1518496"/>
                      <a:pt x="409872" y="1499973"/>
                      <a:pt x="418379" y="1477856"/>
                    </a:cubicBezTo>
                    <a:cubicBezTo>
                      <a:pt x="436249" y="1431393"/>
                      <a:pt x="446481" y="1358013"/>
                      <a:pt x="454955" y="1307168"/>
                    </a:cubicBezTo>
                    <a:cubicBezTo>
                      <a:pt x="461067" y="1197154"/>
                      <a:pt x="484797" y="1016923"/>
                      <a:pt x="442763" y="904832"/>
                    </a:cubicBezTo>
                    <a:cubicBezTo>
                      <a:pt x="436879" y="889143"/>
                      <a:pt x="410251" y="896704"/>
                      <a:pt x="393995" y="892640"/>
                    </a:cubicBezTo>
                    <a:cubicBezTo>
                      <a:pt x="361483" y="900768"/>
                      <a:pt x="321904" y="895214"/>
                      <a:pt x="296459" y="917024"/>
                    </a:cubicBezTo>
                    <a:cubicBezTo>
                      <a:pt x="253641" y="953725"/>
                      <a:pt x="221702" y="1042958"/>
                      <a:pt x="198923" y="1099904"/>
                    </a:cubicBezTo>
                    <a:cubicBezTo>
                      <a:pt x="177406" y="1229008"/>
                      <a:pt x="166330" y="1250016"/>
                      <a:pt x="223307" y="1429088"/>
                    </a:cubicBezTo>
                    <a:cubicBezTo>
                      <a:pt x="228388" y="1445056"/>
                      <a:pt x="272075" y="1441280"/>
                      <a:pt x="272075" y="1441280"/>
                    </a:cubicBezTo>
                    <a:cubicBezTo>
                      <a:pt x="255819" y="1445344"/>
                      <a:pt x="219243" y="1437216"/>
                      <a:pt x="223307" y="1453472"/>
                    </a:cubicBezTo>
                    <a:cubicBezTo>
                      <a:pt x="229054" y="1476461"/>
                      <a:pt x="261900" y="1482220"/>
                      <a:pt x="284267" y="1490048"/>
                    </a:cubicBezTo>
                    <a:cubicBezTo>
                      <a:pt x="317192" y="1501572"/>
                      <a:pt x="461112" y="1540430"/>
                      <a:pt x="528107" y="1551008"/>
                    </a:cubicBezTo>
                    <a:cubicBezTo>
                      <a:pt x="790673" y="1592466"/>
                      <a:pt x="610973" y="1559363"/>
                      <a:pt x="893867" y="1599776"/>
                    </a:cubicBezTo>
                    <a:cubicBezTo>
                      <a:pt x="922315" y="1603840"/>
                      <a:pt x="951112" y="1605947"/>
                      <a:pt x="979211" y="1611968"/>
                    </a:cubicBezTo>
                    <a:cubicBezTo>
                      <a:pt x="1205161" y="1660386"/>
                      <a:pt x="925535" y="1616492"/>
                      <a:pt x="1149899" y="1648544"/>
                    </a:cubicBezTo>
                    <a:cubicBezTo>
                      <a:pt x="1174283" y="1656672"/>
                      <a:pt x="1198254" y="1666165"/>
                      <a:pt x="1223051" y="1672928"/>
                    </a:cubicBezTo>
                    <a:cubicBezTo>
                      <a:pt x="1243043" y="1678380"/>
                      <a:pt x="1264608" y="1677844"/>
                      <a:pt x="1284011" y="1685120"/>
                    </a:cubicBezTo>
                    <a:cubicBezTo>
                      <a:pt x="1297731" y="1690265"/>
                      <a:pt x="1308395" y="1701376"/>
                      <a:pt x="1320587" y="1709504"/>
                    </a:cubicBezTo>
                    <a:cubicBezTo>
                      <a:pt x="1332779" y="1705440"/>
                      <a:pt x="1344312" y="1697312"/>
                      <a:pt x="1357163" y="1697312"/>
                    </a:cubicBezTo>
                    <a:cubicBezTo>
                      <a:pt x="1400848" y="1697312"/>
                      <a:pt x="1448592" y="1711025"/>
                      <a:pt x="1491275" y="1721696"/>
                    </a:cubicBezTo>
                    <a:cubicBezTo>
                      <a:pt x="1509768" y="1734025"/>
                      <a:pt x="1539188" y="1758272"/>
                      <a:pt x="1564427" y="1758272"/>
                    </a:cubicBezTo>
                    <a:cubicBezTo>
                      <a:pt x="1585149" y="1758272"/>
                      <a:pt x="1605067" y="1750144"/>
                      <a:pt x="1625387" y="1746080"/>
                    </a:cubicBezTo>
                    <a:cubicBezTo>
                      <a:pt x="1609131" y="1733888"/>
                      <a:pt x="1594171" y="1719743"/>
                      <a:pt x="1576619" y="1709504"/>
                    </a:cubicBezTo>
                    <a:cubicBezTo>
                      <a:pt x="1529966" y="1682290"/>
                      <a:pt x="1470411" y="1655366"/>
                      <a:pt x="1418123" y="1636352"/>
                    </a:cubicBezTo>
                    <a:cubicBezTo>
                      <a:pt x="1393967" y="1627568"/>
                      <a:pt x="1369907" y="1618202"/>
                      <a:pt x="1344971" y="1611968"/>
                    </a:cubicBezTo>
                    <a:cubicBezTo>
                      <a:pt x="1173314" y="1569054"/>
                      <a:pt x="1339891" y="1622467"/>
                      <a:pt x="1235243" y="1587584"/>
                    </a:cubicBezTo>
                    <a:cubicBezTo>
                      <a:pt x="1240801" y="1515334"/>
                      <a:pt x="1237088" y="1447937"/>
                      <a:pt x="1259627" y="1380320"/>
                    </a:cubicBezTo>
                    <a:cubicBezTo>
                      <a:pt x="1266548" y="1359558"/>
                      <a:pt x="1275883" y="1339680"/>
                      <a:pt x="1284011" y="1319360"/>
                    </a:cubicBezTo>
                    <a:cubicBezTo>
                      <a:pt x="1279947" y="1282784"/>
                      <a:pt x="1292233" y="1240252"/>
                      <a:pt x="1271819" y="1209632"/>
                    </a:cubicBezTo>
                    <a:cubicBezTo>
                      <a:pt x="1262255" y="1195286"/>
                      <a:pt x="1246597" y="1233232"/>
                      <a:pt x="1235243" y="1246208"/>
                    </a:cubicBezTo>
                    <a:cubicBezTo>
                      <a:pt x="1218107" y="1265792"/>
                      <a:pt x="1199863" y="1284854"/>
                      <a:pt x="1186475" y="1307168"/>
                    </a:cubicBezTo>
                    <a:cubicBezTo>
                      <a:pt x="1175215" y="1325934"/>
                      <a:pt x="1171147" y="1348204"/>
                      <a:pt x="1162091" y="1368128"/>
                    </a:cubicBezTo>
                    <a:cubicBezTo>
                      <a:pt x="1150810" y="1392947"/>
                      <a:pt x="1135640" y="1415968"/>
                      <a:pt x="1125515" y="1441280"/>
                    </a:cubicBezTo>
                    <a:cubicBezTo>
                      <a:pt x="1119292" y="1456838"/>
                      <a:pt x="1119768" y="1474581"/>
                      <a:pt x="1113323" y="1490048"/>
                    </a:cubicBezTo>
                    <a:cubicBezTo>
                      <a:pt x="1022464" y="1708109"/>
                      <a:pt x="1088899" y="1514552"/>
                      <a:pt x="1052363" y="1624160"/>
                    </a:cubicBezTo>
                    <a:cubicBezTo>
                      <a:pt x="1022757" y="1535341"/>
                      <a:pt x="1040341" y="1606658"/>
                      <a:pt x="1064555" y="1429088"/>
                    </a:cubicBezTo>
                    <a:cubicBezTo>
                      <a:pt x="1069527" y="1392624"/>
                      <a:pt x="1070352" y="1355601"/>
                      <a:pt x="1076747" y="1319360"/>
                    </a:cubicBezTo>
                    <a:cubicBezTo>
                      <a:pt x="1082571" y="1286357"/>
                      <a:pt x="1094955" y="1254763"/>
                      <a:pt x="1101131" y="1221824"/>
                    </a:cubicBezTo>
                    <a:cubicBezTo>
                      <a:pt x="1143942" y="993498"/>
                      <a:pt x="1090780" y="1214459"/>
                      <a:pt x="1125515" y="1075520"/>
                    </a:cubicBezTo>
                    <a:cubicBezTo>
                      <a:pt x="1121451" y="1055200"/>
                      <a:pt x="1131858" y="1023827"/>
                      <a:pt x="1113323" y="1014560"/>
                    </a:cubicBezTo>
                    <a:cubicBezTo>
                      <a:pt x="1069495" y="992646"/>
                      <a:pt x="1032070" y="1071429"/>
                      <a:pt x="1015787" y="1087712"/>
                    </a:cubicBezTo>
                    <a:cubicBezTo>
                      <a:pt x="997386" y="1106113"/>
                      <a:pt x="973228" y="1118079"/>
                      <a:pt x="954827" y="1136480"/>
                    </a:cubicBezTo>
                    <a:cubicBezTo>
                      <a:pt x="901304" y="1190003"/>
                      <a:pt x="935403" y="1173365"/>
                      <a:pt x="893867" y="1221824"/>
                    </a:cubicBezTo>
                    <a:cubicBezTo>
                      <a:pt x="805173" y="1325300"/>
                      <a:pt x="876695" y="1223198"/>
                      <a:pt x="820715" y="1307168"/>
                    </a:cubicBezTo>
                    <a:cubicBezTo>
                      <a:pt x="828843" y="1258400"/>
                      <a:pt x="830352" y="1208054"/>
                      <a:pt x="845099" y="1160864"/>
                    </a:cubicBezTo>
                    <a:cubicBezTo>
                      <a:pt x="851160" y="1141469"/>
                      <a:pt x="873267" y="1130595"/>
                      <a:pt x="881675" y="1112096"/>
                    </a:cubicBezTo>
                    <a:cubicBezTo>
                      <a:pt x="893918" y="1085162"/>
                      <a:pt x="895948" y="1054557"/>
                      <a:pt x="906059" y="1026752"/>
                    </a:cubicBezTo>
                    <a:cubicBezTo>
                      <a:pt x="928496" y="965049"/>
                      <a:pt x="958449" y="906159"/>
                      <a:pt x="979211" y="843872"/>
                    </a:cubicBezTo>
                    <a:lnTo>
                      <a:pt x="1003595" y="770720"/>
                    </a:lnTo>
                    <a:cubicBezTo>
                      <a:pt x="932027" y="752828"/>
                      <a:pt x="972924" y="748242"/>
                      <a:pt x="918251" y="795104"/>
                    </a:cubicBezTo>
                    <a:cubicBezTo>
                      <a:pt x="874396" y="832694"/>
                      <a:pt x="828843" y="868256"/>
                      <a:pt x="784139" y="904832"/>
                    </a:cubicBezTo>
                    <a:cubicBezTo>
                      <a:pt x="761457" y="923390"/>
                      <a:pt x="755084" y="956299"/>
                      <a:pt x="735371" y="977984"/>
                    </a:cubicBezTo>
                    <a:cubicBezTo>
                      <a:pt x="714020" y="1001470"/>
                      <a:pt x="683570" y="1015458"/>
                      <a:pt x="662219" y="1038944"/>
                    </a:cubicBezTo>
                    <a:cubicBezTo>
                      <a:pt x="642506" y="1060629"/>
                      <a:pt x="632009" y="1089414"/>
                      <a:pt x="613451" y="1112096"/>
                    </a:cubicBezTo>
                    <a:cubicBezTo>
                      <a:pt x="485073" y="1269003"/>
                      <a:pt x="597525" y="1105505"/>
                      <a:pt x="528107" y="1209632"/>
                    </a:cubicBezTo>
                    <a:cubicBezTo>
                      <a:pt x="519979" y="1189312"/>
                      <a:pt x="505402" y="1170493"/>
                      <a:pt x="503723" y="1148672"/>
                    </a:cubicBezTo>
                    <a:cubicBezTo>
                      <a:pt x="498202" y="1076893"/>
                      <a:pt x="574876" y="826983"/>
                      <a:pt x="576875" y="819488"/>
                    </a:cubicBezTo>
                    <a:cubicBezTo>
                      <a:pt x="588814" y="774716"/>
                      <a:pt x="598798" y="729335"/>
                      <a:pt x="613451" y="685376"/>
                    </a:cubicBezTo>
                    <a:cubicBezTo>
                      <a:pt x="632910" y="626998"/>
                      <a:pt x="695165" y="443351"/>
                      <a:pt x="674411" y="453728"/>
                    </a:cubicBezTo>
                    <a:lnTo>
                      <a:pt x="601259" y="490304"/>
                    </a:lnTo>
                    <a:cubicBezTo>
                      <a:pt x="564683" y="551264"/>
                      <a:pt x="529493" y="613077"/>
                      <a:pt x="491531" y="673184"/>
                    </a:cubicBezTo>
                    <a:cubicBezTo>
                      <a:pt x="480680" y="690364"/>
                      <a:pt x="466429" y="705182"/>
                      <a:pt x="454955" y="721952"/>
                    </a:cubicBezTo>
                    <a:cubicBezTo>
                      <a:pt x="413584" y="782418"/>
                      <a:pt x="373675" y="843872"/>
                      <a:pt x="333035" y="904832"/>
                    </a:cubicBezTo>
                    <a:cubicBezTo>
                      <a:pt x="256572" y="1019526"/>
                      <a:pt x="373745" y="838325"/>
                      <a:pt x="284267" y="1002368"/>
                    </a:cubicBezTo>
                    <a:cubicBezTo>
                      <a:pt x="270234" y="1028096"/>
                      <a:pt x="235499" y="1075520"/>
                      <a:pt x="235499" y="1075520"/>
                    </a:cubicBezTo>
                    <a:cubicBezTo>
                      <a:pt x="169344" y="976288"/>
                      <a:pt x="217582" y="1062056"/>
                      <a:pt x="198923" y="819488"/>
                    </a:cubicBezTo>
                    <a:cubicBezTo>
                      <a:pt x="196410" y="786819"/>
                      <a:pt x="190559" y="754493"/>
                      <a:pt x="186731" y="721952"/>
                    </a:cubicBezTo>
                    <a:cubicBezTo>
                      <a:pt x="182431" y="685403"/>
                      <a:pt x="180589" y="648524"/>
                      <a:pt x="174539" y="612224"/>
                    </a:cubicBezTo>
                    <a:cubicBezTo>
                      <a:pt x="172426" y="599547"/>
                      <a:pt x="169476" y="586341"/>
                      <a:pt x="162347" y="575648"/>
                    </a:cubicBezTo>
                    <a:cubicBezTo>
                      <a:pt x="140585" y="543005"/>
                      <a:pt x="105173" y="527849"/>
                      <a:pt x="77003" y="502496"/>
                    </a:cubicBezTo>
                    <a:cubicBezTo>
                      <a:pt x="51371" y="479427"/>
                      <a:pt x="-16840" y="401757"/>
                      <a:pt x="3851" y="429344"/>
                    </a:cubicBezTo>
                    <a:cubicBezTo>
                      <a:pt x="73785" y="522590"/>
                      <a:pt x="11257" y="433160"/>
                      <a:pt x="64811" y="526880"/>
                    </a:cubicBezTo>
                    <a:cubicBezTo>
                      <a:pt x="72081" y="539602"/>
                      <a:pt x="91604" y="577910"/>
                      <a:pt x="89195" y="563456"/>
                    </a:cubicBezTo>
                    <a:cubicBezTo>
                      <a:pt x="73837" y="471309"/>
                      <a:pt x="61182" y="465145"/>
                      <a:pt x="16043" y="404960"/>
                    </a:cubicBezTo>
                    <a:cubicBezTo>
                      <a:pt x="20107" y="417152"/>
                      <a:pt x="25118" y="429068"/>
                      <a:pt x="28235" y="441536"/>
                    </a:cubicBezTo>
                    <a:cubicBezTo>
                      <a:pt x="32299" y="457792"/>
                      <a:pt x="33982" y="474837"/>
                      <a:pt x="40427" y="490304"/>
                    </a:cubicBezTo>
                    <a:cubicBezTo>
                      <a:pt x="54408" y="523857"/>
                      <a:pt x="80379" y="552576"/>
                      <a:pt x="89195" y="587840"/>
                    </a:cubicBezTo>
                    <a:cubicBezTo>
                      <a:pt x="116696" y="697844"/>
                      <a:pt x="102981" y="653583"/>
                      <a:pt x="125771" y="721952"/>
                    </a:cubicBezTo>
                    <a:cubicBezTo>
                      <a:pt x="121707" y="742272"/>
                      <a:pt x="118074" y="762683"/>
                      <a:pt x="113579" y="782912"/>
                    </a:cubicBezTo>
                    <a:cubicBezTo>
                      <a:pt x="109944" y="799269"/>
                      <a:pt x="102268" y="814947"/>
                      <a:pt x="101387" y="831680"/>
                    </a:cubicBezTo>
                    <a:cubicBezTo>
                      <a:pt x="77033" y="1294407"/>
                      <a:pt x="134005" y="1111779"/>
                      <a:pt x="77003" y="1282784"/>
                    </a:cubicBezTo>
                    <a:cubicBezTo>
                      <a:pt x="72939" y="1319360"/>
                      <a:pt x="69675" y="1356034"/>
                      <a:pt x="64811" y="1392512"/>
                    </a:cubicBezTo>
                    <a:cubicBezTo>
                      <a:pt x="61544" y="1417015"/>
                      <a:pt x="56378" y="1441231"/>
                      <a:pt x="52619" y="1465664"/>
                    </a:cubicBezTo>
                    <a:cubicBezTo>
                      <a:pt x="48249" y="1494067"/>
                      <a:pt x="44491" y="1522560"/>
                      <a:pt x="40427" y="1551008"/>
                    </a:cubicBezTo>
                    <a:cubicBezTo>
                      <a:pt x="57273" y="1770007"/>
                      <a:pt x="-34961" y="1938843"/>
                      <a:pt x="174539" y="1843616"/>
                    </a:cubicBezTo>
                    <a:cubicBezTo>
                      <a:pt x="187879" y="1837553"/>
                      <a:pt x="190795" y="1819232"/>
                      <a:pt x="198923" y="1807040"/>
                    </a:cubicBezTo>
                    <a:cubicBezTo>
                      <a:pt x="190795" y="1790784"/>
                      <a:pt x="192171" y="1762680"/>
                      <a:pt x="174539" y="1758272"/>
                    </a:cubicBezTo>
                    <a:cubicBezTo>
                      <a:pt x="63820" y="1730592"/>
                      <a:pt x="61492" y="1758633"/>
                      <a:pt x="16043" y="1819232"/>
                    </a:cubicBezTo>
                    <a:cubicBezTo>
                      <a:pt x="24171" y="1831424"/>
                      <a:pt x="26123" y="1852629"/>
                      <a:pt x="40427" y="1855808"/>
                    </a:cubicBezTo>
                    <a:cubicBezTo>
                      <a:pt x="68480" y="1862042"/>
                      <a:pt x="100651" y="1857572"/>
                      <a:pt x="125771" y="1843616"/>
                    </a:cubicBezTo>
                    <a:cubicBezTo>
                      <a:pt x="138097" y="1836768"/>
                      <a:pt x="156998" y="1774320"/>
                      <a:pt x="162347" y="1758272"/>
                    </a:cubicBezTo>
                    <a:cubicBezTo>
                      <a:pt x="158283" y="1737952"/>
                      <a:pt x="166336" y="1710257"/>
                      <a:pt x="150155" y="1697312"/>
                    </a:cubicBezTo>
                    <a:cubicBezTo>
                      <a:pt x="137071" y="1686844"/>
                      <a:pt x="106686" y="1693608"/>
                      <a:pt x="101387" y="1709504"/>
                    </a:cubicBezTo>
                    <a:cubicBezTo>
                      <a:pt x="96753" y="1723405"/>
                      <a:pt x="125771" y="1725760"/>
                      <a:pt x="137963" y="1733888"/>
                    </a:cubicBezTo>
                    <a:cubicBezTo>
                      <a:pt x="150155" y="1725760"/>
                      <a:pt x="165385" y="1720946"/>
                      <a:pt x="174539" y="1709504"/>
                    </a:cubicBezTo>
                    <a:cubicBezTo>
                      <a:pt x="182567" y="1699469"/>
                      <a:pt x="184432" y="1685572"/>
                      <a:pt x="186731" y="1672928"/>
                    </a:cubicBezTo>
                    <a:cubicBezTo>
                      <a:pt x="192592" y="1640691"/>
                      <a:pt x="194289" y="1607828"/>
                      <a:pt x="198923" y="1575392"/>
                    </a:cubicBezTo>
                    <a:cubicBezTo>
                      <a:pt x="202419" y="1550920"/>
                      <a:pt x="207051" y="1526624"/>
                      <a:pt x="211115" y="1502240"/>
                    </a:cubicBezTo>
                    <a:cubicBezTo>
                      <a:pt x="207051" y="1469728"/>
                      <a:pt x="215780" y="1432800"/>
                      <a:pt x="198923" y="1404704"/>
                    </a:cubicBezTo>
                    <a:cubicBezTo>
                      <a:pt x="191384" y="1392139"/>
                      <a:pt x="178749" y="1427245"/>
                      <a:pt x="174539" y="1441280"/>
                    </a:cubicBezTo>
                    <a:cubicBezTo>
                      <a:pt x="166282" y="1468805"/>
                      <a:pt x="166411" y="1498176"/>
                      <a:pt x="162347" y="1526624"/>
                    </a:cubicBezTo>
                    <a:cubicBezTo>
                      <a:pt x="166411" y="1546944"/>
                      <a:pt x="156547" y="1577303"/>
                      <a:pt x="174539" y="1587584"/>
                    </a:cubicBezTo>
                    <a:cubicBezTo>
                      <a:pt x="255732" y="1633980"/>
                      <a:pt x="253237" y="1547664"/>
                      <a:pt x="259883" y="1514432"/>
                    </a:cubicBezTo>
                    <a:cubicBezTo>
                      <a:pt x="255819" y="1469728"/>
                      <a:pt x="267766" y="1420469"/>
                      <a:pt x="247691" y="1380320"/>
                    </a:cubicBezTo>
                    <a:cubicBezTo>
                      <a:pt x="238424" y="1361785"/>
                      <a:pt x="206656" y="1362435"/>
                      <a:pt x="186731" y="1368128"/>
                    </a:cubicBezTo>
                    <a:cubicBezTo>
                      <a:pt x="172642" y="1372153"/>
                      <a:pt x="168900" y="1391598"/>
                      <a:pt x="162347" y="1404704"/>
                    </a:cubicBezTo>
                    <a:cubicBezTo>
                      <a:pt x="152560" y="1424279"/>
                      <a:pt x="146091" y="1445344"/>
                      <a:pt x="137963" y="1465664"/>
                    </a:cubicBezTo>
                    <a:cubicBezTo>
                      <a:pt x="142027" y="1502240"/>
                      <a:pt x="136487" y="1541223"/>
                      <a:pt x="150155" y="1575392"/>
                    </a:cubicBezTo>
                    <a:cubicBezTo>
                      <a:pt x="154928" y="1587324"/>
                      <a:pt x="175236" y="1593331"/>
                      <a:pt x="186731" y="1587584"/>
                    </a:cubicBezTo>
                    <a:cubicBezTo>
                      <a:pt x="204906" y="1578497"/>
                      <a:pt x="211115" y="1555072"/>
                      <a:pt x="223307" y="1538816"/>
                    </a:cubicBezTo>
                    <a:cubicBezTo>
                      <a:pt x="235499" y="1473792"/>
                      <a:pt x="250188" y="1409187"/>
                      <a:pt x="259883" y="1343744"/>
                    </a:cubicBezTo>
                    <a:cubicBezTo>
                      <a:pt x="288364" y="1151496"/>
                      <a:pt x="268717" y="854041"/>
                      <a:pt x="259883" y="709760"/>
                    </a:cubicBezTo>
                    <a:cubicBezTo>
                      <a:pt x="257835" y="676310"/>
                      <a:pt x="245495" y="644211"/>
                      <a:pt x="235499" y="612224"/>
                    </a:cubicBezTo>
                    <a:cubicBezTo>
                      <a:pt x="209970" y="530532"/>
                      <a:pt x="203570" y="518507"/>
                      <a:pt x="162347" y="453728"/>
                    </a:cubicBezTo>
                    <a:cubicBezTo>
                      <a:pt x="146613" y="429004"/>
                      <a:pt x="88449" y="365498"/>
                      <a:pt x="113579" y="380576"/>
                    </a:cubicBezTo>
                    <a:cubicBezTo>
                      <a:pt x="133899" y="392768"/>
                      <a:pt x="152884" y="407528"/>
                      <a:pt x="174539" y="417152"/>
                    </a:cubicBezTo>
                    <a:cubicBezTo>
                      <a:pt x="189851" y="423957"/>
                      <a:pt x="207195" y="424741"/>
                      <a:pt x="223307" y="429344"/>
                    </a:cubicBezTo>
                    <a:cubicBezTo>
                      <a:pt x="235664" y="432875"/>
                      <a:pt x="247691" y="437472"/>
                      <a:pt x="259883" y="441536"/>
                    </a:cubicBezTo>
                    <a:cubicBezTo>
                      <a:pt x="333035" y="429344"/>
                      <a:pt x="409795" y="430717"/>
                      <a:pt x="479339" y="404960"/>
                    </a:cubicBezTo>
                    <a:cubicBezTo>
                      <a:pt x="585655" y="365584"/>
                      <a:pt x="575310" y="338654"/>
                      <a:pt x="613451" y="270848"/>
                    </a:cubicBezTo>
                    <a:cubicBezTo>
                      <a:pt x="717399" y="86052"/>
                      <a:pt x="681348" y="185609"/>
                      <a:pt x="723179" y="39200"/>
                    </a:cubicBezTo>
                    <a:cubicBezTo>
                      <a:pt x="719115" y="27008"/>
                      <a:pt x="709288" y="-10115"/>
                      <a:pt x="710987" y="2624"/>
                    </a:cubicBezTo>
                    <a:cubicBezTo>
                      <a:pt x="720788" y="76134"/>
                      <a:pt x="725077" y="151410"/>
                      <a:pt x="747563" y="222080"/>
                    </a:cubicBezTo>
                    <a:cubicBezTo>
                      <a:pt x="754533" y="243987"/>
                      <a:pt x="779243" y="255469"/>
                      <a:pt x="796331" y="270848"/>
                    </a:cubicBezTo>
                    <a:cubicBezTo>
                      <a:pt x="819924" y="292082"/>
                      <a:pt x="841671" y="316511"/>
                      <a:pt x="869483" y="331808"/>
                    </a:cubicBezTo>
                    <a:cubicBezTo>
                      <a:pt x="924487" y="362060"/>
                      <a:pt x="1048942" y="414029"/>
                      <a:pt x="1125515" y="429344"/>
                    </a:cubicBezTo>
                    <a:cubicBezTo>
                      <a:pt x="1157644" y="435770"/>
                      <a:pt x="1190586" y="437109"/>
                      <a:pt x="1223051" y="441536"/>
                    </a:cubicBezTo>
                    <a:cubicBezTo>
                      <a:pt x="1493194" y="478374"/>
                      <a:pt x="1309588" y="461712"/>
                      <a:pt x="1637579" y="478112"/>
                    </a:cubicBezTo>
                    <a:cubicBezTo>
                      <a:pt x="1641643" y="506560"/>
                      <a:pt x="1637880" y="537295"/>
                      <a:pt x="1649771" y="563456"/>
                    </a:cubicBezTo>
                    <a:cubicBezTo>
                      <a:pt x="1662625" y="591735"/>
                      <a:pt x="1708905" y="619135"/>
                      <a:pt x="1735115" y="636608"/>
                    </a:cubicBezTo>
                    <a:cubicBezTo>
                      <a:pt x="1763563" y="632544"/>
                      <a:pt x="1806698" y="649644"/>
                      <a:pt x="1820459" y="624416"/>
                    </a:cubicBezTo>
                    <a:cubicBezTo>
                      <a:pt x="1871419" y="530989"/>
                      <a:pt x="1819070" y="509698"/>
                      <a:pt x="1771691" y="478112"/>
                    </a:cubicBezTo>
                    <a:lnTo>
                      <a:pt x="1649771" y="490304"/>
                    </a:lnTo>
                    <a:cubicBezTo>
                      <a:pt x="1621380" y="507339"/>
                      <a:pt x="1564380" y="638774"/>
                      <a:pt x="1552235" y="673184"/>
                    </a:cubicBezTo>
                    <a:cubicBezTo>
                      <a:pt x="1538114" y="713195"/>
                      <a:pt x="1525950" y="753941"/>
                      <a:pt x="1515659" y="795104"/>
                    </a:cubicBezTo>
                    <a:cubicBezTo>
                      <a:pt x="1502536" y="847598"/>
                      <a:pt x="1493996" y="961551"/>
                      <a:pt x="1491275" y="1002368"/>
                    </a:cubicBezTo>
                    <a:cubicBezTo>
                      <a:pt x="1486132" y="1079520"/>
                      <a:pt x="1483147" y="1156800"/>
                      <a:pt x="1479083" y="1234016"/>
                    </a:cubicBezTo>
                    <a:cubicBezTo>
                      <a:pt x="1484381" y="1268453"/>
                      <a:pt x="1463086" y="1416896"/>
                      <a:pt x="1552235" y="1416896"/>
                    </a:cubicBezTo>
                    <a:cubicBezTo>
                      <a:pt x="1566888" y="1416896"/>
                      <a:pt x="1576619" y="1400640"/>
                      <a:pt x="1588811" y="1392512"/>
                    </a:cubicBezTo>
                    <a:cubicBezTo>
                      <a:pt x="1596939" y="1368128"/>
                      <a:pt x="1611592" y="1345013"/>
                      <a:pt x="1613195" y="1319360"/>
                    </a:cubicBezTo>
                    <a:cubicBezTo>
                      <a:pt x="1615743" y="1278597"/>
                      <a:pt x="1613919" y="1236187"/>
                      <a:pt x="1601003" y="1197440"/>
                    </a:cubicBezTo>
                    <a:cubicBezTo>
                      <a:pt x="1595704" y="1181544"/>
                      <a:pt x="1592875" y="1229952"/>
                      <a:pt x="1588811" y="1246208"/>
                    </a:cubicBezTo>
                    <a:cubicBezTo>
                      <a:pt x="1592875" y="1303104"/>
                      <a:pt x="1587169" y="1361558"/>
                      <a:pt x="1601003" y="1416896"/>
                    </a:cubicBezTo>
                    <a:cubicBezTo>
                      <a:pt x="1604557" y="1431111"/>
                      <a:pt x="1641133" y="1427065"/>
                      <a:pt x="1637579" y="1441280"/>
                    </a:cubicBezTo>
                    <a:cubicBezTo>
                      <a:pt x="1633171" y="1458912"/>
                      <a:pt x="1605067" y="1457536"/>
                      <a:pt x="1588811" y="1465664"/>
                    </a:cubicBezTo>
                    <a:cubicBezTo>
                      <a:pt x="1580527" y="1476709"/>
                      <a:pt x="1536765" y="1533180"/>
                      <a:pt x="1527851" y="1551008"/>
                    </a:cubicBezTo>
                    <a:cubicBezTo>
                      <a:pt x="1512844" y="1581022"/>
                      <a:pt x="1508150" y="1632640"/>
                      <a:pt x="1503467" y="1660736"/>
                    </a:cubicBezTo>
                    <a:cubicBezTo>
                      <a:pt x="1511595" y="1709504"/>
                      <a:pt x="1507392" y="1762031"/>
                      <a:pt x="1527851" y="1807040"/>
                    </a:cubicBezTo>
                    <a:cubicBezTo>
                      <a:pt x="1533169" y="1818740"/>
                      <a:pt x="1555340" y="1803935"/>
                      <a:pt x="1564427" y="1794848"/>
                    </a:cubicBezTo>
                    <a:cubicBezTo>
                      <a:pt x="1573514" y="1785761"/>
                      <a:pt x="1571557" y="1770084"/>
                      <a:pt x="1576619" y="1758272"/>
                    </a:cubicBezTo>
                    <a:cubicBezTo>
                      <a:pt x="1583778" y="1741567"/>
                      <a:pt x="1592875" y="1725760"/>
                      <a:pt x="1601003" y="1709504"/>
                    </a:cubicBezTo>
                    <a:cubicBezTo>
                      <a:pt x="1602931" y="1699865"/>
                      <a:pt x="1629178" y="1613863"/>
                      <a:pt x="1601003" y="1599776"/>
                    </a:cubicBezTo>
                    <a:cubicBezTo>
                      <a:pt x="1587897" y="1593223"/>
                      <a:pt x="1576619" y="1616032"/>
                      <a:pt x="1564427" y="1624160"/>
                    </a:cubicBezTo>
                    <a:cubicBezTo>
                      <a:pt x="1568491" y="1640416"/>
                      <a:pt x="1561218" y="1666327"/>
                      <a:pt x="1576619" y="1672928"/>
                    </a:cubicBezTo>
                    <a:cubicBezTo>
                      <a:pt x="1641457" y="1700716"/>
                      <a:pt x="1672606" y="1655752"/>
                      <a:pt x="1637579" y="1611968"/>
                    </a:cubicBezTo>
                    <a:cubicBezTo>
                      <a:pt x="1629551" y="1601933"/>
                      <a:pt x="1613195" y="1603840"/>
                      <a:pt x="1601003" y="1599776"/>
                    </a:cubicBezTo>
                    <a:cubicBezTo>
                      <a:pt x="1624310" y="1584238"/>
                      <a:pt x="1659713" y="1564090"/>
                      <a:pt x="1674155" y="1538816"/>
                    </a:cubicBezTo>
                    <a:cubicBezTo>
                      <a:pt x="1682468" y="1524267"/>
                      <a:pt x="1682283" y="1506304"/>
                      <a:pt x="1686347" y="1490048"/>
                    </a:cubicBezTo>
                    <a:cubicBezTo>
                      <a:pt x="1682283" y="1449408"/>
                      <a:pt x="1694419" y="1403589"/>
                      <a:pt x="1674155" y="1368128"/>
                    </a:cubicBezTo>
                    <a:cubicBezTo>
                      <a:pt x="1665601" y="1353158"/>
                      <a:pt x="1638591" y="1387492"/>
                      <a:pt x="1637579" y="1404704"/>
                    </a:cubicBezTo>
                    <a:cubicBezTo>
                      <a:pt x="1634204" y="1462078"/>
                      <a:pt x="1653835" y="1518496"/>
                      <a:pt x="1661963" y="1575392"/>
                    </a:cubicBezTo>
                    <a:cubicBezTo>
                      <a:pt x="1682283" y="1559136"/>
                      <a:pt x="1707310" y="1547442"/>
                      <a:pt x="1722923" y="1526624"/>
                    </a:cubicBezTo>
                    <a:cubicBezTo>
                      <a:pt x="1732977" y="1513219"/>
                      <a:pt x="1733037" y="1494483"/>
                      <a:pt x="1735115" y="1477856"/>
                    </a:cubicBezTo>
                    <a:cubicBezTo>
                      <a:pt x="1741185" y="1429297"/>
                      <a:pt x="1743243" y="1380320"/>
                      <a:pt x="1747307" y="1331552"/>
                    </a:cubicBezTo>
                    <a:cubicBezTo>
                      <a:pt x="1739033" y="1257088"/>
                      <a:pt x="1770748" y="1126160"/>
                      <a:pt x="1686347" y="1075520"/>
                    </a:cubicBezTo>
                    <a:cubicBezTo>
                      <a:pt x="1659807" y="1059596"/>
                      <a:pt x="1629451" y="1051136"/>
                      <a:pt x="1601003" y="1038944"/>
                    </a:cubicBezTo>
                    <a:cubicBezTo>
                      <a:pt x="1564427" y="1043008"/>
                      <a:pt x="1525245" y="1036982"/>
                      <a:pt x="1491275" y="1051136"/>
                    </a:cubicBezTo>
                    <a:cubicBezTo>
                      <a:pt x="1435383" y="1074424"/>
                      <a:pt x="1451625" y="1163091"/>
                      <a:pt x="1466891" y="1197440"/>
                    </a:cubicBezTo>
                    <a:cubicBezTo>
                      <a:pt x="1472110" y="1209184"/>
                      <a:pt x="1491275" y="1205568"/>
                      <a:pt x="1503467" y="1209632"/>
                    </a:cubicBezTo>
                    <a:cubicBezTo>
                      <a:pt x="1519723" y="1205568"/>
                      <a:pt x="1539151" y="1207908"/>
                      <a:pt x="1552235" y="1197440"/>
                    </a:cubicBezTo>
                    <a:cubicBezTo>
                      <a:pt x="1562270" y="1189412"/>
                      <a:pt x="1559365" y="1172676"/>
                      <a:pt x="1564427" y="1160864"/>
                    </a:cubicBezTo>
                    <a:cubicBezTo>
                      <a:pt x="1571586" y="1144159"/>
                      <a:pt x="1580683" y="1128352"/>
                      <a:pt x="1588811" y="1112096"/>
                    </a:cubicBezTo>
                    <a:cubicBezTo>
                      <a:pt x="1576619" y="1067392"/>
                      <a:pt x="1575583" y="1018009"/>
                      <a:pt x="1552235" y="977984"/>
                    </a:cubicBezTo>
                    <a:cubicBezTo>
                      <a:pt x="1543792" y="963510"/>
                      <a:pt x="1503467" y="965792"/>
                      <a:pt x="1503467" y="965792"/>
                    </a:cubicBezTo>
                  </a:path>
                </a:pathLst>
              </a:custGeom>
              <a:noFill/>
              <a:ln w="222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algn="ctr"/>
                <a:endParaRPr lang="it-IT"/>
              </a:p>
            </p:txBody>
          </p:sp>
        </p:grpSp>
      </p:grpSp>
      <p:sp>
        <p:nvSpPr>
          <p:cNvPr id="32" name="Content Placeholder 1">
            <a:extLst>
              <a:ext uri="{FF2B5EF4-FFF2-40B4-BE49-F238E27FC236}">
                <a16:creationId xmlns:a16="http://schemas.microsoft.com/office/drawing/2014/main" id="{ADB2E9E2-4031-A14A-971B-61164BF91AEB}"/>
              </a:ext>
            </a:extLst>
          </p:cNvPr>
          <p:cNvSpPr txBox="1">
            <a:spLocks/>
          </p:cNvSpPr>
          <p:nvPr/>
        </p:nvSpPr>
        <p:spPr bwMode="auto">
          <a:xfrm>
            <a:off x="285157" y="4437112"/>
            <a:ext cx="5366963" cy="43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r>
              <a:rPr lang="en-US" sz="2000" kern="0" dirty="0">
                <a:solidFill>
                  <a:srgbClr val="0070C0"/>
                </a:solidFill>
              </a:rPr>
              <a:t>Trigger presence helps the classifier</a:t>
            </a:r>
          </a:p>
          <a:p>
            <a:r>
              <a:rPr lang="en-US" sz="2000" kern="0" dirty="0">
                <a:solidFill>
                  <a:srgbClr val="0070C0"/>
                </a:solidFill>
              </a:rPr>
              <a:t>Anomalous low variance of predicted class in the presence of images with triggers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7FCAC80-5D84-3249-9E84-6EB42CF202F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31021"/>
          <a:stretch/>
        </p:blipFill>
        <p:spPr>
          <a:xfrm>
            <a:off x="5751549" y="3866807"/>
            <a:ext cx="3129358" cy="2412178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45FBF9C0-09B3-F940-A3AB-D05F07862185}"/>
              </a:ext>
            </a:extLst>
          </p:cNvPr>
          <p:cNvSpPr/>
          <p:nvPr/>
        </p:nvSpPr>
        <p:spPr>
          <a:xfrm>
            <a:off x="107504" y="5733256"/>
            <a:ext cx="590465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lvl="2" eaLnBrk="1" hangingPunct="1">
              <a:defRPr/>
            </a:pP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* Y. Gao, C.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Xu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D.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Wang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S. Chen, D. C.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Ranasinghe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and S. Nepal, “Strip: A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defence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against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trojan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attacks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on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deep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neural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networks,” 35th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Annual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Computer Security Applications Conference, 2019.</a:t>
            </a:r>
          </a:p>
        </p:txBody>
      </p:sp>
    </p:spTree>
    <p:extLst>
      <p:ext uri="{BB962C8B-B14F-4D97-AF65-F5344CB8AC3E}">
        <p14:creationId xmlns:p14="http://schemas.microsoft.com/office/powerpoint/2010/main" val="52342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692696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/>
              <a:t>Test time: reverse engineering the trigger </a:t>
            </a:r>
          </a:p>
        </p:txBody>
      </p:sp>
      <p:pic>
        <p:nvPicPr>
          <p:cNvPr id="16" name="Picture 2" descr="mage result for deep networks">
            <a:extLst>
              <a:ext uri="{FF2B5EF4-FFF2-40B4-BE49-F238E27FC236}">
                <a16:creationId xmlns:a16="http://schemas.microsoft.com/office/drawing/2014/main" id="{878AAC0A-063A-1E46-88DE-F796985071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88840"/>
            <a:ext cx="3179215" cy="161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4" name="Connettore 2 20">
            <a:extLst>
              <a:ext uri="{FF2B5EF4-FFF2-40B4-BE49-F238E27FC236}">
                <a16:creationId xmlns:a16="http://schemas.microsoft.com/office/drawing/2014/main" id="{39C12287-9B54-3641-8994-CB119E71185E}"/>
              </a:ext>
            </a:extLst>
          </p:cNvPr>
          <p:cNvCxnSpPr>
            <a:cxnSpLocks/>
          </p:cNvCxnSpPr>
          <p:nvPr/>
        </p:nvCxnSpPr>
        <p:spPr>
          <a:xfrm>
            <a:off x="2648346" y="4095842"/>
            <a:ext cx="0" cy="485286"/>
          </a:xfrm>
          <a:prstGeom prst="straightConnector1">
            <a:avLst/>
          </a:prstGeom>
          <a:ln w="349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2 20">
            <a:extLst>
              <a:ext uri="{FF2B5EF4-FFF2-40B4-BE49-F238E27FC236}">
                <a16:creationId xmlns:a16="http://schemas.microsoft.com/office/drawing/2014/main" id="{5E3F73DF-BEC7-FA48-8D29-D25D655F3511}"/>
              </a:ext>
            </a:extLst>
          </p:cNvPr>
          <p:cNvCxnSpPr>
            <a:cxnSpLocks/>
          </p:cNvCxnSpPr>
          <p:nvPr/>
        </p:nvCxnSpPr>
        <p:spPr>
          <a:xfrm>
            <a:off x="395536" y="2942261"/>
            <a:ext cx="0" cy="1638867"/>
          </a:xfrm>
          <a:prstGeom prst="straightConnector1">
            <a:avLst/>
          </a:prstGeom>
          <a:ln w="34925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Content Placeholder 1">
            <a:extLst>
              <a:ext uri="{FF2B5EF4-FFF2-40B4-BE49-F238E27FC236}">
                <a16:creationId xmlns:a16="http://schemas.microsoft.com/office/drawing/2014/main" id="{6A207F8C-BA40-514A-A7CB-1E7C14AC409C}"/>
              </a:ext>
            </a:extLst>
          </p:cNvPr>
          <p:cNvSpPr txBox="1">
            <a:spLocks/>
          </p:cNvSpPr>
          <p:nvPr/>
        </p:nvSpPr>
        <p:spPr bwMode="auto">
          <a:xfrm>
            <a:off x="243744" y="4753652"/>
            <a:ext cx="4472272" cy="1483660"/>
          </a:xfrm>
          <a:prstGeom prst="rect">
            <a:avLst/>
          </a:prstGeom>
          <a:solidFill>
            <a:srgbClr val="FFC79D"/>
          </a:soli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134938" indent="-134938"/>
            <a:r>
              <a:rPr lang="en-US" sz="1600" kern="0" dirty="0">
                <a:solidFill>
                  <a:srgbClr val="0070C0"/>
                </a:solidFill>
              </a:rPr>
              <a:t>Generation of class-wide adversarial examples</a:t>
            </a:r>
          </a:p>
          <a:p>
            <a:pPr marL="134938" indent="-134938"/>
            <a:r>
              <a:rPr lang="en-US" sz="1600" b="1" kern="0" dirty="0">
                <a:solidFill>
                  <a:srgbClr val="C00000"/>
                </a:solidFill>
              </a:rPr>
              <a:t>Anomalous </a:t>
            </a:r>
            <a:r>
              <a:rPr lang="en-US" sz="1600" b="1" i="1" kern="0" dirty="0">
                <a:solidFill>
                  <a:srgbClr val="C00000"/>
                </a:solidFill>
              </a:rPr>
              <a:t>easiness</a:t>
            </a:r>
            <a:r>
              <a:rPr lang="en-US" sz="1600" b="1" kern="0" dirty="0">
                <a:solidFill>
                  <a:srgbClr val="C00000"/>
                </a:solidFill>
              </a:rPr>
              <a:t> </a:t>
            </a:r>
            <a:r>
              <a:rPr lang="en-US" sz="1600" kern="0" dirty="0">
                <a:solidFill>
                  <a:srgbClr val="0070C0"/>
                </a:solidFill>
              </a:rPr>
              <a:t>to create to examples is an indication of backdoor presence</a:t>
            </a:r>
          </a:p>
          <a:p>
            <a:pPr marL="134938" indent="-134938"/>
            <a:r>
              <a:rPr lang="en-US" sz="1600" kern="0" dirty="0">
                <a:solidFill>
                  <a:srgbClr val="0070C0"/>
                </a:solidFill>
              </a:rPr>
              <a:t>Reverse-engineering of triggering signal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4C71625-D1E2-314F-A9BA-F9EB34542458}"/>
              </a:ext>
            </a:extLst>
          </p:cNvPr>
          <p:cNvSpPr/>
          <p:nvPr/>
        </p:nvSpPr>
        <p:spPr>
          <a:xfrm>
            <a:off x="4853269" y="3919115"/>
            <a:ext cx="418322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lvl="2" indent="-171450" eaLnBrk="1" hangingPunct="1">
              <a:buFont typeface="Arial" panose="020B0604020202020204" pitchFamily="34" charset="0"/>
              <a:buChar char="•"/>
              <a:defRPr/>
            </a:pP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H. Chen, C. Fu,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J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. Zhao, and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F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.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Koushanfar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“</a:t>
            </a:r>
            <a:r>
              <a:rPr lang="it-IT" sz="1100" b="1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Deepinspect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: A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black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-box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trojan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detection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and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mitigation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framework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for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deep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neural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networks,” in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Proceedings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of the 28th International Joint Conference on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Artificial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Intelligence (AAAI), 2019</a:t>
            </a:r>
          </a:p>
          <a:p>
            <a:pPr marL="182563" lvl="2" indent="-171450" eaLnBrk="1" hangingPunct="1">
              <a:buFont typeface="Arial" panose="020B0604020202020204" pitchFamily="34" charset="0"/>
              <a:buChar char="•"/>
              <a:defRPr/>
            </a:pP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B.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Wang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Y.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Yao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S. Shan, H. Li, B.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Viswanath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H.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Zheng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and B. Y. Zhao, “</a:t>
            </a:r>
            <a:r>
              <a:rPr lang="it-IT" sz="1100" b="1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Neuralcleanse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: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Identifying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and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mitigating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backdoor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attacks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in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neural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networks,” in IEEE Symposium on Security and Privacy (SP), 2019</a:t>
            </a:r>
          </a:p>
          <a:p>
            <a:pPr marL="182563" lvl="2" indent="-171450" eaLnBrk="1" hangingPunct="1">
              <a:buFont typeface="Arial" panose="020B0604020202020204" pitchFamily="34" charset="0"/>
              <a:buChar char="•"/>
              <a:defRPr/>
            </a:pP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W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.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Guo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L.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Wang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X.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Xing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M.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Du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and D. Song, “</a:t>
            </a:r>
            <a:r>
              <a:rPr lang="it-IT" sz="1100" b="1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Tabor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: A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highly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accurate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approach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to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inspecting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and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restoring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trojan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backdoors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in ai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systems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,”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arXiv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preprint</a:t>
            </a:r>
            <a:r>
              <a:rPr lang="it-IT" sz="11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arXiv:1908.01763, 2019.</a:t>
            </a:r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25536E14-4502-3245-9C8B-C652C0F9C07E}"/>
              </a:ext>
            </a:extLst>
          </p:cNvPr>
          <p:cNvSpPr txBox="1">
            <a:spLocks/>
          </p:cNvSpPr>
          <p:nvPr/>
        </p:nvSpPr>
        <p:spPr bwMode="auto">
          <a:xfrm>
            <a:off x="539552" y="3996713"/>
            <a:ext cx="2154066" cy="43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en-US" sz="1600" kern="0" dirty="0">
                <a:solidFill>
                  <a:srgbClr val="C00000"/>
                </a:solidFill>
              </a:rPr>
              <a:t>Construction of adversarial examples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07E2F2F-9915-4D4E-A0BF-736E6719E899}"/>
              </a:ext>
            </a:extLst>
          </p:cNvPr>
          <p:cNvGrpSpPr/>
          <p:nvPr/>
        </p:nvGrpSpPr>
        <p:grpSpPr>
          <a:xfrm>
            <a:off x="496534" y="1468674"/>
            <a:ext cx="2707314" cy="2464382"/>
            <a:chOff x="496534" y="1468674"/>
            <a:chExt cx="2707314" cy="2464382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BA09395-BCB0-D349-ACA4-B51E452BA1DF}"/>
                </a:ext>
              </a:extLst>
            </p:cNvPr>
            <p:cNvGrpSpPr/>
            <p:nvPr/>
          </p:nvGrpSpPr>
          <p:grpSpPr>
            <a:xfrm>
              <a:off x="496534" y="1869702"/>
              <a:ext cx="2707314" cy="2063354"/>
              <a:chOff x="496534" y="1869702"/>
              <a:chExt cx="2707314" cy="2063354"/>
            </a:xfrm>
          </p:grpSpPr>
          <p:pic>
            <p:nvPicPr>
              <p:cNvPr id="18" name="Picture 2" descr="Image result for cats">
                <a:extLst>
                  <a:ext uri="{FF2B5EF4-FFF2-40B4-BE49-F238E27FC236}">
                    <a16:creationId xmlns:a16="http://schemas.microsoft.com/office/drawing/2014/main" id="{305C24CC-B45D-1944-8281-CDAF3DCE379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7566" y="3016728"/>
                <a:ext cx="859588" cy="48351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4" descr="Image result for cats">
                <a:extLst>
                  <a:ext uri="{FF2B5EF4-FFF2-40B4-BE49-F238E27FC236}">
                    <a16:creationId xmlns:a16="http://schemas.microsoft.com/office/drawing/2014/main" id="{2C8E4409-5380-774D-B7BC-1DFF04216A9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4818" y="3158140"/>
                <a:ext cx="1025784" cy="6842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8" descr="Image result for dog">
                <a:extLst>
                  <a:ext uri="{FF2B5EF4-FFF2-40B4-BE49-F238E27FC236}">
                    <a16:creationId xmlns:a16="http://schemas.microsoft.com/office/drawing/2014/main" id="{AC69CD5E-E4D7-0C4A-BF25-32BFC1DCFC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8059" y="2060849"/>
                <a:ext cx="971600" cy="64807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10" descr="Image result for dog">
                <a:extLst>
                  <a:ext uri="{FF2B5EF4-FFF2-40B4-BE49-F238E27FC236}">
                    <a16:creationId xmlns:a16="http://schemas.microsoft.com/office/drawing/2014/main" id="{31D27A33-DE08-0A4B-BB8D-45629341405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98606" y="1977490"/>
                <a:ext cx="593049" cy="7381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25" name="Connettore 2 20">
                <a:extLst>
                  <a:ext uri="{FF2B5EF4-FFF2-40B4-BE49-F238E27FC236}">
                    <a16:creationId xmlns:a16="http://schemas.microsoft.com/office/drawing/2014/main" id="{CA258800-57B2-ED48-8977-85FC8D322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50602" y="2267524"/>
                <a:ext cx="553246" cy="433146"/>
              </a:xfrm>
              <a:prstGeom prst="straightConnector1">
                <a:avLst/>
              </a:prstGeom>
              <a:ln w="34925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ttore 2 20">
                <a:extLst>
                  <a:ext uri="{FF2B5EF4-FFF2-40B4-BE49-F238E27FC236}">
                    <a16:creationId xmlns:a16="http://schemas.microsoft.com/office/drawing/2014/main" id="{DA324A09-7C37-D344-B746-0B7331712CF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48266" y="3016728"/>
                <a:ext cx="455582" cy="483518"/>
              </a:xfrm>
              <a:prstGeom prst="straightConnector1">
                <a:avLst/>
              </a:prstGeom>
              <a:ln w="34925"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A0031503-E8CF-D649-8E5D-CC6A7B193ED7}"/>
                  </a:ext>
                </a:extLst>
              </p:cNvPr>
              <p:cNvSpPr/>
              <p:nvPr/>
            </p:nvSpPr>
            <p:spPr bwMode="auto">
              <a:xfrm>
                <a:off x="496534" y="1869702"/>
                <a:ext cx="2154068" cy="953702"/>
              </a:xfrm>
              <a:prstGeom prst="rect">
                <a:avLst/>
              </a:prstGeom>
              <a:noFill/>
              <a:ln w="9525" cap="flat" cmpd="sng" algn="ctr">
                <a:solidFill>
                  <a:srgbClr val="002CB6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it-IT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cmr10" pitchFamily="34" charset="0"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1B10C2FA-45D3-9E40-A3DA-31C91AE4BC33}"/>
                  </a:ext>
                </a:extLst>
              </p:cNvPr>
              <p:cNvSpPr/>
              <p:nvPr/>
            </p:nvSpPr>
            <p:spPr bwMode="auto">
              <a:xfrm>
                <a:off x="594199" y="2979354"/>
                <a:ext cx="2154067" cy="953702"/>
              </a:xfrm>
              <a:prstGeom prst="rect">
                <a:avLst/>
              </a:prstGeom>
              <a:noFill/>
              <a:ln w="9525" cap="flat" cmpd="sng" algn="ctr">
                <a:solidFill>
                  <a:srgbClr val="002CB6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it-IT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cmr10" pitchFamily="34" charset="0"/>
                </a:endParaRPr>
              </a:p>
            </p:txBody>
          </p:sp>
        </p:grpSp>
        <p:sp>
          <p:nvSpPr>
            <p:cNvPr id="20" name="Content Placeholder 1">
              <a:extLst>
                <a:ext uri="{FF2B5EF4-FFF2-40B4-BE49-F238E27FC236}">
                  <a16:creationId xmlns:a16="http://schemas.microsoft.com/office/drawing/2014/main" id="{33D590BC-57B8-B64F-B7E7-125FDE4CAC8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19984" y="1468674"/>
              <a:ext cx="1675408" cy="434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>
                <a:buNone/>
              </a:pPr>
              <a:r>
                <a:rPr lang="en-US" sz="1600" kern="0" dirty="0">
                  <a:solidFill>
                    <a:srgbClr val="0070C0"/>
                  </a:solidFill>
                </a:rPr>
                <a:t>Benign samples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9599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47688" y="671513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/>
              <a:t>Striking examples</a:t>
            </a:r>
          </a:p>
        </p:txBody>
      </p:sp>
      <p:pic>
        <p:nvPicPr>
          <p:cNvPr id="1026" name="Picture 2" descr="mage result for adversarial attacks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4" b="-4994"/>
          <a:stretch/>
        </p:blipFill>
        <p:spPr bwMode="auto">
          <a:xfrm>
            <a:off x="395535" y="1738900"/>
            <a:ext cx="5184577" cy="175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96136" y="2060848"/>
            <a:ext cx="13316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Classified as a </a:t>
            </a:r>
            <a:r>
              <a:rPr lang="en-US" sz="1800" b="1" i="1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toaster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67744" y="1390637"/>
            <a:ext cx="15533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A52F1A"/>
                </a:solidFill>
                <a:latin typeface="Arial" charset="0"/>
                <a:ea typeface="Arial" charset="0"/>
                <a:cs typeface="Arial" charset="0"/>
              </a:rPr>
              <a:t>Magnified noise</a:t>
            </a:r>
            <a:endParaRPr lang="en-US" sz="1400" b="1" i="1" dirty="0">
              <a:solidFill>
                <a:srgbClr val="A52F1A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8" name="Picture 2" descr="mage result for one pixel attack">
            <a:extLst>
              <a:ext uri="{FF2B5EF4-FFF2-40B4-BE49-F238E27FC236}">
                <a16:creationId xmlns:a16="http://schemas.microsoft.com/office/drawing/2014/main" id="{4BCCD8BE-27C1-FF4A-B558-A8AF9412C6B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31" r="31017" b="-3778"/>
          <a:stretch/>
        </p:blipFill>
        <p:spPr bwMode="auto">
          <a:xfrm>
            <a:off x="825246" y="3563387"/>
            <a:ext cx="2882658" cy="3139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7D3DDF3-7FE7-6B4D-A23E-34AFC3942086}"/>
              </a:ext>
            </a:extLst>
          </p:cNvPr>
          <p:cNvSpPr txBox="1"/>
          <p:nvPr/>
        </p:nvSpPr>
        <p:spPr>
          <a:xfrm rot="16200000">
            <a:off x="-319899" y="459377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1-pixel attacks</a:t>
            </a:r>
            <a:endParaRPr lang="en-US" sz="1800" b="1" i="1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0" name="Picture 2" descr="mage result for face spoofing adversarial glasses">
            <a:extLst>
              <a:ext uri="{FF2B5EF4-FFF2-40B4-BE49-F238E27FC236}">
                <a16:creationId xmlns:a16="http://schemas.microsoft.com/office/drawing/2014/main" id="{7BB083BE-FD50-4340-96A0-1CC842755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674045"/>
            <a:ext cx="3923928" cy="2203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EB2B764-9EDC-C447-A52B-49B16D96B99D}"/>
              </a:ext>
            </a:extLst>
          </p:cNvPr>
          <p:cNvSpPr txBox="1"/>
          <p:nvPr/>
        </p:nvSpPr>
        <p:spPr>
          <a:xfrm>
            <a:off x="4067944" y="5949280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C00000"/>
                </a:solidFill>
                <a:latin typeface="Arial" charset="0"/>
                <a:ea typeface="Arial" charset="0"/>
                <a:cs typeface="Arial" charset="0"/>
              </a:rPr>
              <a:t>Physical domain, impersonation attacks</a:t>
            </a:r>
            <a:endParaRPr lang="en-US" sz="1800" b="1" i="1" dirty="0">
              <a:solidFill>
                <a:srgbClr val="C00000"/>
              </a:solidFill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4712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692696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/>
              <a:t>Test time: saliency map examination*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EA2270B-28B3-FF41-B2A5-73F296200005}"/>
              </a:ext>
            </a:extLst>
          </p:cNvPr>
          <p:cNvGrpSpPr/>
          <p:nvPr/>
        </p:nvGrpSpPr>
        <p:grpSpPr>
          <a:xfrm>
            <a:off x="467544" y="1772816"/>
            <a:ext cx="8208505" cy="4072465"/>
            <a:chOff x="467544" y="1772816"/>
            <a:chExt cx="8208505" cy="4072465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9959EAB5-C8CF-DE4D-8142-86009221D5BE}"/>
                </a:ext>
              </a:extLst>
            </p:cNvPr>
            <p:cNvGrpSpPr/>
            <p:nvPr/>
          </p:nvGrpSpPr>
          <p:grpSpPr>
            <a:xfrm>
              <a:off x="611560" y="1772816"/>
              <a:ext cx="2048228" cy="1152128"/>
              <a:chOff x="3059832" y="2996952"/>
              <a:chExt cx="2941841" cy="1498104"/>
            </a:xfrm>
          </p:grpSpPr>
          <p:pic>
            <p:nvPicPr>
              <p:cNvPr id="17" name="Picture 2" descr="mage result for deep networks">
                <a:extLst>
                  <a:ext uri="{FF2B5EF4-FFF2-40B4-BE49-F238E27FC236}">
                    <a16:creationId xmlns:a16="http://schemas.microsoft.com/office/drawing/2014/main" id="{1B86C944-D1C5-054C-8940-C16D0C8A978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alphaModFix/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59832" y="2996952"/>
                <a:ext cx="2941841" cy="14981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0662AFBD-A4DE-974D-B22A-862569729685}"/>
                  </a:ext>
                </a:extLst>
              </p:cNvPr>
              <p:cNvGrpSpPr/>
              <p:nvPr/>
            </p:nvGrpSpPr>
            <p:grpSpPr>
              <a:xfrm>
                <a:off x="4481736" y="3861048"/>
                <a:ext cx="162272" cy="504056"/>
                <a:chOff x="4481736" y="3861048"/>
                <a:chExt cx="162272" cy="504056"/>
              </a:xfrm>
            </p:grpSpPr>
            <p:sp>
              <p:nvSpPr>
                <p:cNvPr id="23" name="Oval 22">
                  <a:extLst>
                    <a:ext uri="{FF2B5EF4-FFF2-40B4-BE49-F238E27FC236}">
                      <a16:creationId xmlns:a16="http://schemas.microsoft.com/office/drawing/2014/main" id="{4316AF93-13F1-244B-B889-54DE8CB23E2A}"/>
                    </a:ext>
                  </a:extLst>
                </p:cNvPr>
                <p:cNvSpPr/>
                <p:nvPr/>
              </p:nvSpPr>
              <p:spPr bwMode="auto">
                <a:xfrm flipH="1">
                  <a:off x="4488611" y="4037109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it-IT" sz="2000" b="0" i="0" u="none" strike="noStrike" cap="none" normalizeH="0" baseline="0">
                    <a:ln>
                      <a:noFill/>
                    </a:ln>
                    <a:solidFill>
                      <a:schemeClr val="accent2"/>
                    </a:solidFill>
                    <a:effectLst/>
                    <a:latin typeface="cmr10" pitchFamily="34" charset="0"/>
                  </a:endParaRPr>
                </a:p>
              </p:txBody>
            </p: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9CB675E0-F1EF-BF40-AACD-CEAA49B94A6B}"/>
                    </a:ext>
                  </a:extLst>
                </p:cNvPr>
                <p:cNvSpPr/>
                <p:nvPr/>
              </p:nvSpPr>
              <p:spPr bwMode="auto">
                <a:xfrm flipH="1">
                  <a:off x="4481736" y="3861048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it-IT" sz="2000" b="0" i="0" u="none" strike="noStrike" cap="none" normalizeH="0" baseline="0">
                    <a:ln>
                      <a:noFill/>
                    </a:ln>
                    <a:solidFill>
                      <a:schemeClr val="accent2"/>
                    </a:solidFill>
                    <a:effectLst/>
                    <a:latin typeface="cmr10" pitchFamily="34" charset="0"/>
                  </a:endParaRPr>
                </a:p>
              </p:txBody>
            </p:sp>
            <p:sp>
              <p:nvSpPr>
                <p:cNvPr id="26" name="Oval 25">
                  <a:extLst>
                    <a:ext uri="{FF2B5EF4-FFF2-40B4-BE49-F238E27FC236}">
                      <a16:creationId xmlns:a16="http://schemas.microsoft.com/office/drawing/2014/main" id="{8182D17F-186C-0A4C-A46D-E1095E801696}"/>
                    </a:ext>
                  </a:extLst>
                </p:cNvPr>
                <p:cNvSpPr/>
                <p:nvPr/>
              </p:nvSpPr>
              <p:spPr bwMode="auto">
                <a:xfrm flipH="1">
                  <a:off x="4499992" y="4221088"/>
                  <a:ext cx="144016" cy="144016"/>
                </a:xfrm>
                <a:prstGeom prst="ellipse">
                  <a:avLst/>
                </a:prstGeom>
                <a:solidFill>
                  <a:srgbClr val="FF0000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it-IT" sz="2000" b="0" i="0" u="none" strike="noStrike" cap="none" normalizeH="0" baseline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latin typeface="cmr10" pitchFamily="34" charset="0"/>
                  </a:endParaRPr>
                </a:p>
              </p:txBody>
            </p:sp>
          </p:grpSp>
        </p:grpSp>
        <p:sp>
          <p:nvSpPr>
            <p:cNvPr id="27" name="Content Placeholder 1">
              <a:extLst>
                <a:ext uri="{FF2B5EF4-FFF2-40B4-BE49-F238E27FC236}">
                  <a16:creationId xmlns:a16="http://schemas.microsoft.com/office/drawing/2014/main" id="{82141AA2-4C2E-0540-A7A7-F4244240708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40278" y="3501008"/>
              <a:ext cx="2048228" cy="403540"/>
            </a:xfrm>
            <a:prstGeom prst="rect">
              <a:avLst/>
            </a:prstGeom>
            <a:solidFill>
              <a:srgbClr val="FFC79D"/>
            </a:soli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 algn="ctr">
                <a:buNone/>
              </a:pPr>
              <a:r>
                <a:rPr lang="en-US" sz="1800" b="1" kern="0" dirty="0">
                  <a:solidFill>
                    <a:srgbClr val="0070C0"/>
                  </a:solidFill>
                </a:rPr>
                <a:t>AI interpretation</a:t>
              </a:r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3025B2B-C4A1-994E-A23E-8FC9A2B102D6}"/>
                </a:ext>
              </a:extLst>
            </p:cNvPr>
            <p:cNvGrpSpPr/>
            <p:nvPr/>
          </p:nvGrpSpPr>
          <p:grpSpPr>
            <a:xfrm>
              <a:off x="467544" y="4437112"/>
              <a:ext cx="2448272" cy="1408169"/>
              <a:chOff x="467544" y="4077072"/>
              <a:chExt cx="2448272" cy="1408169"/>
            </a:xfrm>
          </p:grpSpPr>
          <p:pic>
            <p:nvPicPr>
              <p:cNvPr id="30" name="Picture 4" descr="Image result for cats">
                <a:extLst>
                  <a:ext uri="{FF2B5EF4-FFF2-40B4-BE49-F238E27FC236}">
                    <a16:creationId xmlns:a16="http://schemas.microsoft.com/office/drawing/2014/main" id="{16FFEFF9-8161-BC4A-A7D2-052421BBA4D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4511" y="4255702"/>
                <a:ext cx="1092615" cy="7287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10" descr="Image result for dog">
                <a:extLst>
                  <a:ext uri="{FF2B5EF4-FFF2-40B4-BE49-F238E27FC236}">
                    <a16:creationId xmlns:a16="http://schemas.microsoft.com/office/drawing/2014/main" id="{2E9A9F0E-73C1-5540-80A9-91FC835EB6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38021"/>
              <a:stretch/>
            </p:blipFill>
            <p:spPr bwMode="auto">
              <a:xfrm>
                <a:off x="1865972" y="4365104"/>
                <a:ext cx="833820" cy="68905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011479F0-86CA-8542-8865-940FC5C6A9D4}"/>
                  </a:ext>
                </a:extLst>
              </p:cNvPr>
              <p:cNvSpPr/>
              <p:nvPr/>
            </p:nvSpPr>
            <p:spPr bwMode="auto">
              <a:xfrm>
                <a:off x="467544" y="4077072"/>
                <a:ext cx="2360267" cy="1408169"/>
              </a:xfrm>
              <a:prstGeom prst="rect">
                <a:avLst/>
              </a:prstGeom>
              <a:noFill/>
              <a:ln w="9525" cap="flat" cmpd="sng" algn="ctr">
                <a:solidFill>
                  <a:srgbClr val="002CB6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it-IT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cmr10" pitchFamily="34" charset="0"/>
                </a:endParaRPr>
              </a:p>
            </p:txBody>
          </p:sp>
          <p:sp>
            <p:nvSpPr>
              <p:cNvPr id="35" name="Content Placeholder 1">
                <a:extLst>
                  <a:ext uri="{FF2B5EF4-FFF2-40B4-BE49-F238E27FC236}">
                    <a16:creationId xmlns:a16="http://schemas.microsoft.com/office/drawing/2014/main" id="{7222A875-E619-6C43-9C09-0258DF96327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42977" y="5054158"/>
                <a:ext cx="2172839" cy="4310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charset="0"/>
                    <a:ea typeface="Arial" charset="0"/>
                    <a:cs typeface="Arial" charset="0"/>
                  </a:defRPr>
                </a:lvl5pPr>
                <a:lvl6pPr marL="25146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ＭＳ Ｐゴシック" charset="-128"/>
                  </a:defRPr>
                </a:lvl6pPr>
                <a:lvl7pPr marL="29718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ＭＳ Ｐゴシック" charset="-128"/>
                  </a:defRPr>
                </a:lvl7pPr>
                <a:lvl8pPr marL="34290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ＭＳ Ｐゴシック" charset="-128"/>
                  </a:defRPr>
                </a:lvl8pPr>
                <a:lvl9pPr marL="3886200" indent="-228600" algn="l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+mn-lt"/>
                    <a:ea typeface="ＭＳ Ｐゴシック" charset="-128"/>
                  </a:defRPr>
                </a:lvl9pPr>
              </a:lstStyle>
              <a:p>
                <a:pPr marL="0" indent="0">
                  <a:buNone/>
                </a:pPr>
                <a:r>
                  <a:rPr lang="en-US" sz="2000" kern="0" dirty="0">
                    <a:solidFill>
                      <a:srgbClr val="0070C0"/>
                    </a:solidFill>
                  </a:rPr>
                  <a:t>Clean samples</a:t>
                </a:r>
              </a:p>
            </p:txBody>
          </p:sp>
        </p:grpSp>
        <p:cxnSp>
          <p:nvCxnSpPr>
            <p:cNvPr id="39" name="Connettore 2 20">
              <a:extLst>
                <a:ext uri="{FF2B5EF4-FFF2-40B4-BE49-F238E27FC236}">
                  <a16:creationId xmlns:a16="http://schemas.microsoft.com/office/drawing/2014/main" id="{9610531A-F942-7B42-9506-64B636FECC6C}"/>
                </a:ext>
              </a:extLst>
            </p:cNvPr>
            <p:cNvCxnSpPr>
              <a:cxnSpLocks/>
            </p:cNvCxnSpPr>
            <p:nvPr/>
          </p:nvCxnSpPr>
          <p:spPr>
            <a:xfrm>
              <a:off x="1664392" y="2943714"/>
              <a:ext cx="0" cy="485286"/>
            </a:xfrm>
            <a:prstGeom prst="straightConnector1">
              <a:avLst/>
            </a:prstGeom>
            <a:ln w="3492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2 20">
              <a:extLst>
                <a:ext uri="{FF2B5EF4-FFF2-40B4-BE49-F238E27FC236}">
                  <a16:creationId xmlns:a16="http://schemas.microsoft.com/office/drawing/2014/main" id="{9076EECE-B2D2-5C4A-80A5-9B0F79C306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64392" y="3988581"/>
              <a:ext cx="0" cy="376523"/>
            </a:xfrm>
            <a:prstGeom prst="straightConnector1">
              <a:avLst/>
            </a:prstGeom>
            <a:ln w="3492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ttore 2 20">
              <a:extLst>
                <a:ext uri="{FF2B5EF4-FFF2-40B4-BE49-F238E27FC236}">
                  <a16:creationId xmlns:a16="http://schemas.microsoft.com/office/drawing/2014/main" id="{E64B92B7-243A-4048-B4C7-9AD2E2271DC4}"/>
                </a:ext>
              </a:extLst>
            </p:cNvPr>
            <p:cNvCxnSpPr>
              <a:cxnSpLocks/>
            </p:cNvCxnSpPr>
            <p:nvPr/>
          </p:nvCxnSpPr>
          <p:spPr>
            <a:xfrm>
              <a:off x="2915816" y="3717032"/>
              <a:ext cx="504056" cy="0"/>
            </a:xfrm>
            <a:prstGeom prst="straightConnector1">
              <a:avLst/>
            </a:prstGeom>
            <a:ln w="34925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B5232F5-C34D-D24A-B91A-A4828AAB27B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47899" y="2638214"/>
              <a:ext cx="2048201" cy="2158358"/>
            </a:xfrm>
            <a:prstGeom prst="rect">
              <a:avLst/>
            </a:prstGeom>
          </p:spPr>
        </p:pic>
        <p:sp>
          <p:nvSpPr>
            <p:cNvPr id="43" name="Content Placeholder 1">
              <a:extLst>
                <a:ext uri="{FF2B5EF4-FFF2-40B4-BE49-F238E27FC236}">
                  <a16:creationId xmlns:a16="http://schemas.microsoft.com/office/drawing/2014/main" id="{4600BDB8-5B6E-A642-92F5-04B97259625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776544" y="2527656"/>
              <a:ext cx="2899505" cy="43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>
                <a:buNone/>
              </a:pPr>
              <a:r>
                <a:rPr lang="en-US" sz="2000" kern="0" dirty="0">
                  <a:solidFill>
                    <a:srgbClr val="0070C0"/>
                  </a:solidFill>
                </a:rPr>
                <a:t>Smoothness</a:t>
              </a:r>
            </a:p>
            <a:p>
              <a:pPr marL="0" indent="0">
                <a:buNone/>
              </a:pPr>
              <a:r>
                <a:rPr lang="en-US" sz="2000" kern="0" dirty="0">
                  <a:solidFill>
                    <a:srgbClr val="0070C0"/>
                  </a:solidFill>
                </a:rPr>
                <a:t>Persistence Sparseness of </a:t>
              </a:r>
              <a:r>
                <a:rPr lang="en-US" sz="2000" i="1" kern="0" dirty="0">
                  <a:solidFill>
                    <a:srgbClr val="0070C0"/>
                  </a:solidFill>
                </a:rPr>
                <a:t>rectified </a:t>
              </a:r>
              <a:r>
                <a:rPr lang="en-US" sz="2000" kern="0" dirty="0">
                  <a:solidFill>
                    <a:srgbClr val="0070C0"/>
                  </a:solidFill>
                </a:rPr>
                <a:t> saliency map reveals the presence of a backdoors (with localized, static trigger)</a:t>
              </a:r>
            </a:p>
          </p:txBody>
        </p: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C56FD7D0-607C-E44E-876E-9A7DC9426AB1}"/>
              </a:ext>
            </a:extLst>
          </p:cNvPr>
          <p:cNvSpPr/>
          <p:nvPr/>
        </p:nvSpPr>
        <p:spPr>
          <a:xfrm>
            <a:off x="3547900" y="5445224"/>
            <a:ext cx="527257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lvl="2" eaLnBrk="1" hangingPunct="1">
              <a:defRPr/>
            </a:pP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* X. Huang, M.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Alzantot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and M.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Srivastava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“</a:t>
            </a:r>
            <a:r>
              <a:rPr lang="it-IT" sz="1400" b="1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Neuroninspect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: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Detecting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backdoors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in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neural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networks via output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explanations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,”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arXiv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4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preprint</a:t>
            </a:r>
            <a:r>
              <a:rPr lang="it-IT" sz="14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arXiv:1911.07399, 2019</a:t>
            </a:r>
          </a:p>
        </p:txBody>
      </p:sp>
    </p:spTree>
    <p:extLst>
      <p:ext uri="{BB962C8B-B14F-4D97-AF65-F5344CB8AC3E}">
        <p14:creationId xmlns:p14="http://schemas.microsoft.com/office/powerpoint/2010/main" val="427580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692696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/>
              <a:t>Backdoor removal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29AF02F5-D374-9A45-87B4-A7B7F54CF6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688" y="1463675"/>
            <a:ext cx="8291512" cy="4784725"/>
          </a:xfrm>
        </p:spPr>
        <p:txBody>
          <a:bodyPr/>
          <a:lstStyle/>
          <a:p>
            <a:r>
              <a:rPr lang="en-GB" sz="2800" dirty="0"/>
              <a:t>Partially retraining the network</a:t>
            </a:r>
          </a:p>
          <a:p>
            <a:pPr lvl="1"/>
            <a:r>
              <a:rPr lang="en-GB" dirty="0"/>
              <a:t>Most obvious defence</a:t>
            </a:r>
          </a:p>
          <a:p>
            <a:pPr lvl="1"/>
            <a:r>
              <a:rPr lang="en-GB" dirty="0"/>
              <a:t>Extensive retraining after perturbation may be time consuming</a:t>
            </a:r>
          </a:p>
          <a:p>
            <a:pPr lvl="1"/>
            <a:r>
              <a:rPr lang="en-GB" dirty="0"/>
              <a:t>Limited retraining may not be effective</a:t>
            </a:r>
          </a:p>
          <a:p>
            <a:pPr lvl="2"/>
            <a:r>
              <a:rPr lang="en-GB" dirty="0"/>
              <a:t>Accuracy on benign samples already good</a:t>
            </a:r>
          </a:p>
          <a:p>
            <a:pPr lvl="2"/>
            <a:r>
              <a:rPr lang="en-GB" dirty="0"/>
              <a:t>Backdoor involves inactive nodes on benign samples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413555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692696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/>
              <a:t>Backdoor removal: pruning*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DE3697D-C8E4-7A4D-BC6B-88516E041C8A}"/>
              </a:ext>
            </a:extLst>
          </p:cNvPr>
          <p:cNvGrpSpPr/>
          <p:nvPr/>
        </p:nvGrpSpPr>
        <p:grpSpPr>
          <a:xfrm>
            <a:off x="899592" y="2564904"/>
            <a:ext cx="6723856" cy="2913562"/>
            <a:chOff x="899592" y="2696304"/>
            <a:chExt cx="6723856" cy="2913562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E221EACA-E6BF-664D-AAC6-1BCF4BFCD8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9592" y="2696304"/>
              <a:ext cx="6723856" cy="2820928"/>
            </a:xfrm>
            <a:prstGeom prst="rect">
              <a:avLst/>
            </a:prstGeom>
          </p:spPr>
        </p:pic>
        <p:sp>
          <p:nvSpPr>
            <p:cNvPr id="5" name="Content Placeholder 1">
              <a:extLst>
                <a:ext uri="{FF2B5EF4-FFF2-40B4-BE49-F238E27FC236}">
                  <a16:creationId xmlns:a16="http://schemas.microsoft.com/office/drawing/2014/main" id="{F121043F-4B01-B64D-8804-87E47E7854E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979712" y="5178783"/>
              <a:ext cx="1008112" cy="43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>
                <a:buNone/>
              </a:pPr>
              <a:r>
                <a:rPr lang="en-US" sz="2000" kern="0" dirty="0">
                  <a:solidFill>
                    <a:srgbClr val="0070C0"/>
                  </a:solidFill>
                </a:rPr>
                <a:t>Benign</a:t>
              </a:r>
            </a:p>
          </p:txBody>
        </p:sp>
        <p:sp>
          <p:nvSpPr>
            <p:cNvPr id="6" name="Content Placeholder 1">
              <a:extLst>
                <a:ext uri="{FF2B5EF4-FFF2-40B4-BE49-F238E27FC236}">
                  <a16:creationId xmlns:a16="http://schemas.microsoft.com/office/drawing/2014/main" id="{422A9A51-7F21-924A-AA0C-FDA6762BF4E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004048" y="5178782"/>
              <a:ext cx="1728192" cy="43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>
                <a:buNone/>
              </a:pPr>
              <a:r>
                <a:rPr lang="en-US" sz="2000" kern="0" dirty="0">
                  <a:solidFill>
                    <a:srgbClr val="C00000"/>
                  </a:solidFill>
                </a:rPr>
                <a:t>With trigger</a:t>
              </a:r>
            </a:p>
          </p:txBody>
        </p:sp>
      </p:grp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29AF02F5-D374-9A45-87B4-A7B7F54CF6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688" y="1463675"/>
            <a:ext cx="8291512" cy="1317253"/>
          </a:xfrm>
        </p:spPr>
        <p:txBody>
          <a:bodyPr/>
          <a:lstStyle/>
          <a:p>
            <a:r>
              <a:rPr lang="en-GB" dirty="0"/>
              <a:t>Backdoors often rely on dormant nodes</a:t>
            </a:r>
          </a:p>
          <a:p>
            <a:r>
              <a:rPr lang="en-GB" dirty="0"/>
              <a:t>Pruning inactive nodes on benign samples may help removing the backdoor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46F4E8-9A25-1445-9237-EA561A7CBCE1}"/>
              </a:ext>
            </a:extLst>
          </p:cNvPr>
          <p:cNvSpPr/>
          <p:nvPr/>
        </p:nvSpPr>
        <p:spPr>
          <a:xfrm>
            <a:off x="539552" y="5847655"/>
            <a:ext cx="8291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lvl="2" eaLnBrk="1" hangingPunct="1">
              <a:defRPr/>
            </a:pP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* K.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Liu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B.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Dolan-Gavitt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and S.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Garg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“</a:t>
            </a:r>
            <a:r>
              <a:rPr lang="it-IT" sz="1200" b="1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Fine-</a:t>
            </a:r>
            <a:r>
              <a:rPr lang="it-IT" sz="1200" b="1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pruning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: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Defending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against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backdooring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attacks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on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deep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neural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networks,”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arXiv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preprint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arXiv:1805.12185, 2018.</a:t>
            </a:r>
          </a:p>
        </p:txBody>
      </p:sp>
    </p:spTree>
    <p:extLst>
      <p:ext uri="{BB962C8B-B14F-4D97-AF65-F5344CB8AC3E}">
        <p14:creationId xmlns:p14="http://schemas.microsoft.com/office/powerpoint/2010/main" val="172789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692696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/>
              <a:t>Backdoor removal: pruning*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29AF02F5-D374-9A45-87B4-A7B7F54CF6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688" y="1463675"/>
            <a:ext cx="8291512" cy="1317253"/>
          </a:xfrm>
        </p:spPr>
        <p:txBody>
          <a:bodyPr/>
          <a:lstStyle/>
          <a:p>
            <a:r>
              <a:rPr lang="en-GB" dirty="0"/>
              <a:t>Pruning inactive nodes first removes the backdoor, then alters performance on benign samples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246F4E8-9A25-1445-9237-EA561A7CBCE1}"/>
              </a:ext>
            </a:extLst>
          </p:cNvPr>
          <p:cNvSpPr/>
          <p:nvPr/>
        </p:nvSpPr>
        <p:spPr>
          <a:xfrm>
            <a:off x="539552" y="5847655"/>
            <a:ext cx="8291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113" lvl="2" eaLnBrk="1" hangingPunct="1">
              <a:defRPr/>
            </a:pP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* K.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Liu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B.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Dolan-Gavitt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and S.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Garg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, “</a:t>
            </a:r>
            <a:r>
              <a:rPr lang="it-IT" sz="1200" b="1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Fine-</a:t>
            </a:r>
            <a:r>
              <a:rPr lang="it-IT" sz="1200" b="1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pruning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: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Defending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against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backdooring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attacks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on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deep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neural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networks,”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arXiv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sz="1200" dirty="0" err="1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preprint</a:t>
            </a:r>
            <a:r>
              <a:rPr lang="it-IT" sz="1200" dirty="0">
                <a:solidFill>
                  <a:schemeClr val="tx1"/>
                </a:solidFill>
                <a:latin typeface="Helvetica" charset="0"/>
                <a:ea typeface="Helvetica" charset="0"/>
                <a:cs typeface="Helvetica" charset="0"/>
              </a:rPr>
              <a:t> arXiv:1805.12185, 2018.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DE985F8-6787-BE49-A2D8-0314C5AB81E3}"/>
              </a:ext>
            </a:extLst>
          </p:cNvPr>
          <p:cNvGrpSpPr/>
          <p:nvPr/>
        </p:nvGrpSpPr>
        <p:grpSpPr>
          <a:xfrm>
            <a:off x="1412314" y="2666241"/>
            <a:ext cx="2952950" cy="2922999"/>
            <a:chOff x="1412314" y="2594233"/>
            <a:chExt cx="2952950" cy="292299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60185DD-AF0E-7544-8DDC-D199BC3B69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2314" y="2594233"/>
              <a:ext cx="2952950" cy="2403773"/>
            </a:xfrm>
            <a:prstGeom prst="rect">
              <a:avLst/>
            </a:prstGeom>
          </p:spPr>
        </p:pic>
        <p:sp>
          <p:nvSpPr>
            <p:cNvPr id="11" name="Content Placeholder 1">
              <a:extLst>
                <a:ext uri="{FF2B5EF4-FFF2-40B4-BE49-F238E27FC236}">
                  <a16:creationId xmlns:a16="http://schemas.microsoft.com/office/drawing/2014/main" id="{5A75D5D2-9893-E047-BAD2-08DCCE351A3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51720" y="5086149"/>
              <a:ext cx="2160240" cy="43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>
                <a:buNone/>
              </a:pPr>
              <a:r>
                <a:rPr lang="en-US" sz="1800" kern="0" dirty="0">
                  <a:solidFill>
                    <a:srgbClr val="0070C0"/>
                  </a:solidFill>
                </a:rPr>
                <a:t>Face recognition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2B9DAEA-3E57-B04B-8B42-941AD0BF61EA}"/>
              </a:ext>
            </a:extLst>
          </p:cNvPr>
          <p:cNvGrpSpPr/>
          <p:nvPr/>
        </p:nvGrpSpPr>
        <p:grpSpPr>
          <a:xfrm>
            <a:off x="4867856" y="2636912"/>
            <a:ext cx="2944504" cy="2952328"/>
            <a:chOff x="4867856" y="2564904"/>
            <a:chExt cx="2944504" cy="295232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697B707-64B6-A241-9FA5-8114F05CB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67856" y="2564904"/>
              <a:ext cx="2944504" cy="2547789"/>
            </a:xfrm>
            <a:prstGeom prst="rect">
              <a:avLst/>
            </a:prstGeom>
          </p:spPr>
        </p:pic>
        <p:sp>
          <p:nvSpPr>
            <p:cNvPr id="12" name="Content Placeholder 1">
              <a:extLst>
                <a:ext uri="{FF2B5EF4-FFF2-40B4-BE49-F238E27FC236}">
                  <a16:creationId xmlns:a16="http://schemas.microsoft.com/office/drawing/2014/main" id="{7E9184C7-5F5E-F04B-8B17-CC6BCD91B57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807040" y="5086149"/>
              <a:ext cx="1861304" cy="43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>
                <a:buNone/>
              </a:pPr>
              <a:r>
                <a:rPr lang="en-US" sz="1800" kern="0" dirty="0">
                  <a:solidFill>
                    <a:srgbClr val="0070C0"/>
                  </a:solidFill>
                </a:rPr>
                <a:t>Traffic sign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64957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836712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/>
              <a:t>Every cloud has a silver lining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F3955ED-CB1B-7742-B5C2-3A0C0AD6C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680" y="1679699"/>
            <a:ext cx="7192664" cy="1317253"/>
          </a:xfrm>
        </p:spPr>
        <p:txBody>
          <a:bodyPr/>
          <a:lstStyle/>
          <a:p>
            <a:r>
              <a:rPr lang="en-GB" dirty="0"/>
              <a:t>In </a:t>
            </a:r>
            <a:r>
              <a:rPr lang="en-GB" dirty="0" err="1"/>
              <a:t>MLaaS</a:t>
            </a:r>
            <a:r>
              <a:rPr lang="en-GB" dirty="0"/>
              <a:t> authentication and ownership verification may be needed</a:t>
            </a:r>
          </a:p>
          <a:p>
            <a:r>
              <a:rPr lang="en-GB" dirty="0"/>
              <a:t>DNN watermarking can be used</a:t>
            </a:r>
          </a:p>
          <a:p>
            <a:pPr lvl="1"/>
            <a:r>
              <a:rPr lang="en-GB" dirty="0"/>
              <a:t>Robustness against fine tuning and minor weight modifications</a:t>
            </a:r>
          </a:p>
          <a:p>
            <a:r>
              <a:rPr lang="en-GB" dirty="0"/>
              <a:t>Static watermarking</a:t>
            </a:r>
          </a:p>
          <a:p>
            <a:r>
              <a:rPr lang="en-GB" dirty="0"/>
              <a:t>Dynamic watermarking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8AE5473-D1E0-C646-9869-E3B8B9785B24}"/>
              </a:ext>
            </a:extLst>
          </p:cNvPr>
          <p:cNvGrpSpPr/>
          <p:nvPr/>
        </p:nvGrpSpPr>
        <p:grpSpPr>
          <a:xfrm>
            <a:off x="5208585" y="4114928"/>
            <a:ext cx="3199063" cy="2126746"/>
            <a:chOff x="5208585" y="3861049"/>
            <a:chExt cx="3199063" cy="2126746"/>
          </a:xfrm>
        </p:grpSpPr>
        <p:pic>
          <p:nvPicPr>
            <p:cNvPr id="5" name="Picture 2" descr="mage result for deep networks">
              <a:extLst>
                <a:ext uri="{FF2B5EF4-FFF2-40B4-BE49-F238E27FC236}">
                  <a16:creationId xmlns:a16="http://schemas.microsoft.com/office/drawing/2014/main" id="{651FC13C-7CA7-7C45-922A-FC9C92A367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alphaModFix/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8585" y="4358700"/>
              <a:ext cx="3199063" cy="16290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Image result for stamp authentic">
              <a:extLst>
                <a:ext uri="{FF2B5EF4-FFF2-40B4-BE49-F238E27FC236}">
                  <a16:creationId xmlns:a16="http://schemas.microsoft.com/office/drawing/2014/main" id="{92ECE49C-96FF-6149-B7C6-FABD537562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8116" y="3861049"/>
              <a:ext cx="1224136" cy="1212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7858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836712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/>
              <a:t>Dynamic watermarking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9E3DD4F-5A90-C64A-9A68-36466F98F8E2}"/>
              </a:ext>
            </a:extLst>
          </p:cNvPr>
          <p:cNvGrpSpPr/>
          <p:nvPr/>
        </p:nvGrpSpPr>
        <p:grpSpPr>
          <a:xfrm>
            <a:off x="1691680" y="1772816"/>
            <a:ext cx="5832641" cy="2273175"/>
            <a:chOff x="1936416" y="2193081"/>
            <a:chExt cx="5232511" cy="1913135"/>
          </a:xfrm>
        </p:grpSpPr>
        <p:pic>
          <p:nvPicPr>
            <p:cNvPr id="11" name="Picture 2" descr="Image result for convolutional neural networks architecture">
              <a:extLst>
                <a:ext uri="{FF2B5EF4-FFF2-40B4-BE49-F238E27FC236}">
                  <a16:creationId xmlns:a16="http://schemas.microsoft.com/office/drawing/2014/main" id="{FC5E31DB-88ED-6A40-9CDE-CCF9B8527B6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03" b="14322"/>
            <a:stretch/>
          </p:blipFill>
          <p:spPr bwMode="auto">
            <a:xfrm>
              <a:off x="2591779" y="2193081"/>
              <a:ext cx="4577148" cy="1913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" name="Connettore 2 20">
              <a:extLst>
                <a:ext uri="{FF2B5EF4-FFF2-40B4-BE49-F238E27FC236}">
                  <a16:creationId xmlns:a16="http://schemas.microsoft.com/office/drawing/2014/main" id="{518CB13A-EDA7-2F44-915C-C7C926E87435}"/>
                </a:ext>
              </a:extLst>
            </p:cNvPr>
            <p:cNvCxnSpPr>
              <a:cxnSpLocks/>
            </p:cNvCxnSpPr>
            <p:nvPr/>
          </p:nvCxnSpPr>
          <p:spPr>
            <a:xfrm>
              <a:off x="1936416" y="3273201"/>
              <a:ext cx="547352" cy="0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0" name="Picture 2" descr="Image result for fractal">
            <a:extLst>
              <a:ext uri="{FF2B5EF4-FFF2-40B4-BE49-F238E27FC236}">
                <a16:creationId xmlns:a16="http://schemas.microsoft.com/office/drawing/2014/main" id="{53F10002-20E9-5A49-8620-783003964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68" y="2285356"/>
            <a:ext cx="912283" cy="68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fractal">
            <a:extLst>
              <a:ext uri="{FF2B5EF4-FFF2-40B4-BE49-F238E27FC236}">
                <a16:creationId xmlns:a16="http://schemas.microsoft.com/office/drawing/2014/main" id="{490EACE9-1634-E74D-AAA8-11163D238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46" y="3068960"/>
            <a:ext cx="836710" cy="83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9815206D-BC05-874C-AAA9-32EF881BA3C6}"/>
              </a:ext>
            </a:extLst>
          </p:cNvPr>
          <p:cNvSpPr txBox="1">
            <a:spLocks/>
          </p:cNvSpPr>
          <p:nvPr/>
        </p:nvSpPr>
        <p:spPr bwMode="auto">
          <a:xfrm>
            <a:off x="395536" y="4065023"/>
            <a:ext cx="2160240" cy="43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en-US" sz="1800" kern="0" dirty="0">
                <a:solidFill>
                  <a:srgbClr val="0070C0"/>
                </a:solidFill>
              </a:rPr>
              <a:t>Watermark extraction key</a:t>
            </a:r>
          </a:p>
        </p:txBody>
      </p:sp>
      <p:cxnSp>
        <p:nvCxnSpPr>
          <p:cNvPr id="17" name="Connettore 2 20">
            <a:extLst>
              <a:ext uri="{FF2B5EF4-FFF2-40B4-BE49-F238E27FC236}">
                <a16:creationId xmlns:a16="http://schemas.microsoft.com/office/drawing/2014/main" id="{A2A0FD74-157B-4746-B676-7E9599C420D7}"/>
              </a:ext>
            </a:extLst>
          </p:cNvPr>
          <p:cNvCxnSpPr>
            <a:cxnSpLocks/>
          </p:cNvCxnSpPr>
          <p:nvPr/>
        </p:nvCxnSpPr>
        <p:spPr>
          <a:xfrm>
            <a:off x="5652120" y="4077072"/>
            <a:ext cx="0" cy="389055"/>
          </a:xfrm>
          <a:prstGeom prst="straightConnector1">
            <a:avLst/>
          </a:prstGeom>
          <a:ln w="349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ontent Placeholder 1">
            <a:extLst>
              <a:ext uri="{FF2B5EF4-FFF2-40B4-BE49-F238E27FC236}">
                <a16:creationId xmlns:a16="http://schemas.microsoft.com/office/drawing/2014/main" id="{724D39A7-9A04-BE4C-A5D1-3BC984C1831F}"/>
              </a:ext>
            </a:extLst>
          </p:cNvPr>
          <p:cNvSpPr txBox="1">
            <a:spLocks/>
          </p:cNvSpPr>
          <p:nvPr/>
        </p:nvSpPr>
        <p:spPr bwMode="auto">
          <a:xfrm>
            <a:off x="4988051" y="4581128"/>
            <a:ext cx="3256357" cy="684212"/>
          </a:xfrm>
          <a:prstGeom prst="rect">
            <a:avLst/>
          </a:prstGeom>
          <a:solidFill>
            <a:srgbClr val="FFC79D"/>
          </a:solidFill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 algn="ctr">
              <a:buNone/>
            </a:pPr>
            <a:r>
              <a:rPr lang="en-US" sz="1800" b="1" kern="0" dirty="0">
                <a:solidFill>
                  <a:srgbClr val="0070C0"/>
                </a:solidFill>
              </a:rPr>
              <a:t>Watermark extracted from activation maps</a:t>
            </a:r>
          </a:p>
        </p:txBody>
      </p:sp>
      <p:sp>
        <p:nvSpPr>
          <p:cNvPr id="22" name="Content Placeholder 1">
            <a:extLst>
              <a:ext uri="{FF2B5EF4-FFF2-40B4-BE49-F238E27FC236}">
                <a16:creationId xmlns:a16="http://schemas.microsoft.com/office/drawing/2014/main" id="{42AAD61A-4F6A-9E4C-8AAD-AE673A27EE43}"/>
              </a:ext>
            </a:extLst>
          </p:cNvPr>
          <p:cNvSpPr txBox="1">
            <a:spLocks/>
          </p:cNvSpPr>
          <p:nvPr/>
        </p:nvSpPr>
        <p:spPr bwMode="auto">
          <a:xfrm>
            <a:off x="5796142" y="5805264"/>
            <a:ext cx="1800194" cy="43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en-US" sz="1800" kern="0" dirty="0">
                <a:solidFill>
                  <a:srgbClr val="0070C0"/>
                </a:solidFill>
              </a:rPr>
              <a:t>001101010010</a:t>
            </a:r>
          </a:p>
        </p:txBody>
      </p:sp>
      <p:cxnSp>
        <p:nvCxnSpPr>
          <p:cNvPr id="23" name="Connettore 2 20">
            <a:extLst>
              <a:ext uri="{FF2B5EF4-FFF2-40B4-BE49-F238E27FC236}">
                <a16:creationId xmlns:a16="http://schemas.microsoft.com/office/drawing/2014/main" id="{6FE1F53E-D1BD-BF47-B7BF-B97AF38B51B1}"/>
              </a:ext>
            </a:extLst>
          </p:cNvPr>
          <p:cNvCxnSpPr>
            <a:cxnSpLocks/>
          </p:cNvCxnSpPr>
          <p:nvPr/>
        </p:nvCxnSpPr>
        <p:spPr>
          <a:xfrm>
            <a:off x="6660232" y="5344201"/>
            <a:ext cx="0" cy="389055"/>
          </a:xfrm>
          <a:prstGeom prst="straightConnector1">
            <a:avLst/>
          </a:prstGeom>
          <a:ln w="3492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ontent Placeholder 1">
            <a:extLst>
              <a:ext uri="{FF2B5EF4-FFF2-40B4-BE49-F238E27FC236}">
                <a16:creationId xmlns:a16="http://schemas.microsoft.com/office/drawing/2014/main" id="{0B0216C9-D566-7D41-B47C-468B62E26502}"/>
              </a:ext>
            </a:extLst>
          </p:cNvPr>
          <p:cNvSpPr txBox="1">
            <a:spLocks/>
          </p:cNvSpPr>
          <p:nvPr/>
        </p:nvSpPr>
        <p:spPr bwMode="auto">
          <a:xfrm>
            <a:off x="395536" y="5013176"/>
            <a:ext cx="3960433" cy="129517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en-US" sz="1800" b="1" kern="0" dirty="0">
                <a:solidFill>
                  <a:srgbClr val="0070C0"/>
                </a:solidFill>
              </a:rPr>
              <a:t>Requirements</a:t>
            </a:r>
          </a:p>
          <a:p>
            <a:pPr>
              <a:buFontTx/>
              <a:buChar char="-"/>
            </a:pPr>
            <a:r>
              <a:rPr lang="en-US" sz="1800" kern="0" dirty="0">
                <a:solidFill>
                  <a:srgbClr val="0070C0"/>
                </a:solidFill>
              </a:rPr>
              <a:t>Minimum impact on normal inputs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en-US" sz="1800" kern="0" dirty="0">
                <a:solidFill>
                  <a:srgbClr val="0070C0"/>
                </a:solidFill>
              </a:rPr>
              <a:t>Robustness to partial re-training</a:t>
            </a:r>
          </a:p>
          <a:p>
            <a:pPr>
              <a:spcBef>
                <a:spcPts val="0"/>
              </a:spcBef>
              <a:buFontTx/>
              <a:buChar char="-"/>
            </a:pPr>
            <a:r>
              <a:rPr lang="en-US" sz="1800" kern="0" dirty="0">
                <a:solidFill>
                  <a:srgbClr val="0070C0"/>
                </a:solidFill>
              </a:rPr>
              <a:t>Key retrieval impossible</a:t>
            </a:r>
          </a:p>
        </p:txBody>
      </p:sp>
    </p:spTree>
    <p:extLst>
      <p:ext uri="{BB962C8B-B14F-4D97-AF65-F5344CB8AC3E}">
        <p14:creationId xmlns:p14="http://schemas.microsoft.com/office/powerpoint/2010/main" val="114332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836712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/>
              <a:t>Watermarking from backdooring*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9E3DD4F-5A90-C64A-9A68-36466F98F8E2}"/>
              </a:ext>
            </a:extLst>
          </p:cNvPr>
          <p:cNvGrpSpPr/>
          <p:nvPr/>
        </p:nvGrpSpPr>
        <p:grpSpPr>
          <a:xfrm>
            <a:off x="1619672" y="1772816"/>
            <a:ext cx="5678177" cy="2273175"/>
            <a:chOff x="1905856" y="2193081"/>
            <a:chExt cx="5093940" cy="1913135"/>
          </a:xfrm>
        </p:grpSpPr>
        <p:pic>
          <p:nvPicPr>
            <p:cNvPr id="11" name="Picture 2" descr="Image result for convolutional neural networks architecture">
              <a:extLst>
                <a:ext uri="{FF2B5EF4-FFF2-40B4-BE49-F238E27FC236}">
                  <a16:creationId xmlns:a16="http://schemas.microsoft.com/office/drawing/2014/main" id="{FC5E31DB-88ED-6A40-9CDE-CCF9B8527B6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03" b="14322"/>
            <a:stretch/>
          </p:blipFill>
          <p:spPr bwMode="auto">
            <a:xfrm>
              <a:off x="2422648" y="2193081"/>
              <a:ext cx="4577148" cy="1913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2" name="Connettore 2 20">
              <a:extLst>
                <a:ext uri="{FF2B5EF4-FFF2-40B4-BE49-F238E27FC236}">
                  <a16:creationId xmlns:a16="http://schemas.microsoft.com/office/drawing/2014/main" id="{518CB13A-EDA7-2F44-915C-C7C926E87435}"/>
                </a:ext>
              </a:extLst>
            </p:cNvPr>
            <p:cNvCxnSpPr>
              <a:cxnSpLocks/>
            </p:cNvCxnSpPr>
            <p:nvPr/>
          </p:nvCxnSpPr>
          <p:spPr>
            <a:xfrm>
              <a:off x="1905856" y="3273201"/>
              <a:ext cx="482753" cy="0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0" name="Picture 2" descr="Image result for fractal">
            <a:extLst>
              <a:ext uri="{FF2B5EF4-FFF2-40B4-BE49-F238E27FC236}">
                <a16:creationId xmlns:a16="http://schemas.microsoft.com/office/drawing/2014/main" id="{53F10002-20E9-5A49-8620-7830039645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868" y="2285356"/>
            <a:ext cx="912283" cy="68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fractal">
            <a:extLst>
              <a:ext uri="{FF2B5EF4-FFF2-40B4-BE49-F238E27FC236}">
                <a16:creationId xmlns:a16="http://schemas.microsoft.com/office/drawing/2014/main" id="{490EACE9-1634-E74D-AAA8-11163D238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46" y="3068960"/>
            <a:ext cx="836710" cy="83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Content Placeholder 1">
            <a:extLst>
              <a:ext uri="{FF2B5EF4-FFF2-40B4-BE49-F238E27FC236}">
                <a16:creationId xmlns:a16="http://schemas.microsoft.com/office/drawing/2014/main" id="{9815206D-BC05-874C-AAA9-32EF881BA3C6}"/>
              </a:ext>
            </a:extLst>
          </p:cNvPr>
          <p:cNvSpPr txBox="1">
            <a:spLocks/>
          </p:cNvSpPr>
          <p:nvPr/>
        </p:nvSpPr>
        <p:spPr bwMode="auto">
          <a:xfrm>
            <a:off x="7524328" y="1989805"/>
            <a:ext cx="1386393" cy="43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en-US" sz="1800" kern="0" dirty="0">
                <a:solidFill>
                  <a:srgbClr val="0070C0"/>
                </a:solidFill>
              </a:rPr>
              <a:t>Random association of labels to inputs images (key)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5C67E28-7A4E-EF40-AC0B-BA5588C1FA13}"/>
              </a:ext>
            </a:extLst>
          </p:cNvPr>
          <p:cNvSpPr/>
          <p:nvPr/>
        </p:nvSpPr>
        <p:spPr>
          <a:xfrm>
            <a:off x="345961" y="5661248"/>
            <a:ext cx="6026236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300" dirty="0">
                <a:solidFill>
                  <a:schemeClr val="tx1"/>
                </a:solidFill>
              </a:rPr>
              <a:t>* Y. </a:t>
            </a:r>
            <a:r>
              <a:rPr lang="it-IT" sz="1300" dirty="0" err="1">
                <a:solidFill>
                  <a:schemeClr val="tx1"/>
                </a:solidFill>
              </a:rPr>
              <a:t>Adi</a:t>
            </a:r>
            <a:r>
              <a:rPr lang="it-IT" sz="1300" dirty="0">
                <a:solidFill>
                  <a:schemeClr val="tx1"/>
                </a:solidFill>
              </a:rPr>
              <a:t>, </a:t>
            </a:r>
            <a:r>
              <a:rPr lang="it-IT" sz="1300" dirty="0" err="1">
                <a:solidFill>
                  <a:schemeClr val="tx1"/>
                </a:solidFill>
              </a:rPr>
              <a:t>Carsten</a:t>
            </a:r>
            <a:r>
              <a:rPr lang="it-IT" sz="1300" dirty="0">
                <a:solidFill>
                  <a:schemeClr val="tx1"/>
                </a:solidFill>
              </a:rPr>
              <a:t> </a:t>
            </a:r>
            <a:r>
              <a:rPr lang="it-IT" sz="1300" dirty="0" err="1">
                <a:solidFill>
                  <a:schemeClr val="tx1"/>
                </a:solidFill>
              </a:rPr>
              <a:t>Baum</a:t>
            </a:r>
            <a:r>
              <a:rPr lang="it-IT" sz="1300" dirty="0">
                <a:solidFill>
                  <a:schemeClr val="tx1"/>
                </a:solidFill>
              </a:rPr>
              <a:t>, </a:t>
            </a:r>
            <a:r>
              <a:rPr lang="it-IT" sz="1300" dirty="0" err="1">
                <a:solidFill>
                  <a:schemeClr val="tx1"/>
                </a:solidFill>
              </a:rPr>
              <a:t>Moustapha</a:t>
            </a:r>
            <a:r>
              <a:rPr lang="it-IT" sz="1300" dirty="0">
                <a:solidFill>
                  <a:schemeClr val="tx1"/>
                </a:solidFill>
              </a:rPr>
              <a:t> </a:t>
            </a:r>
            <a:r>
              <a:rPr lang="it-IT" sz="1300" dirty="0" err="1">
                <a:solidFill>
                  <a:schemeClr val="tx1"/>
                </a:solidFill>
              </a:rPr>
              <a:t>Cisse</a:t>
            </a:r>
            <a:r>
              <a:rPr lang="it-IT" sz="1300" dirty="0">
                <a:solidFill>
                  <a:schemeClr val="tx1"/>
                </a:solidFill>
              </a:rPr>
              <a:t>, Benny </a:t>
            </a:r>
            <a:r>
              <a:rPr lang="it-IT" sz="1300" dirty="0" err="1">
                <a:solidFill>
                  <a:schemeClr val="tx1"/>
                </a:solidFill>
              </a:rPr>
              <a:t>Pinkas</a:t>
            </a:r>
            <a:r>
              <a:rPr lang="it-IT" sz="1300" dirty="0">
                <a:solidFill>
                  <a:schemeClr val="tx1"/>
                </a:solidFill>
              </a:rPr>
              <a:t>, and Joseph </a:t>
            </a:r>
            <a:r>
              <a:rPr lang="it-IT" sz="1300" dirty="0" err="1">
                <a:solidFill>
                  <a:schemeClr val="tx1"/>
                </a:solidFill>
              </a:rPr>
              <a:t>Keshet</a:t>
            </a:r>
            <a:r>
              <a:rPr lang="it-IT" sz="1300" dirty="0">
                <a:solidFill>
                  <a:schemeClr val="tx1"/>
                </a:solidFill>
              </a:rPr>
              <a:t>, “</a:t>
            </a:r>
            <a:r>
              <a:rPr lang="it-IT" sz="1300" dirty="0" err="1">
                <a:solidFill>
                  <a:schemeClr val="tx1"/>
                </a:solidFill>
              </a:rPr>
              <a:t>Turning</a:t>
            </a:r>
            <a:r>
              <a:rPr lang="it-IT" sz="1300" dirty="0">
                <a:solidFill>
                  <a:schemeClr val="tx1"/>
                </a:solidFill>
              </a:rPr>
              <a:t> </a:t>
            </a:r>
            <a:r>
              <a:rPr lang="it-IT" sz="1300" dirty="0" err="1">
                <a:solidFill>
                  <a:schemeClr val="tx1"/>
                </a:solidFill>
              </a:rPr>
              <a:t>your</a:t>
            </a:r>
            <a:r>
              <a:rPr lang="it-IT" sz="1300" dirty="0">
                <a:solidFill>
                  <a:schemeClr val="tx1"/>
                </a:solidFill>
              </a:rPr>
              <a:t> </a:t>
            </a:r>
            <a:r>
              <a:rPr lang="it-IT" sz="1300" dirty="0" err="1">
                <a:solidFill>
                  <a:schemeClr val="tx1"/>
                </a:solidFill>
              </a:rPr>
              <a:t>weakness</a:t>
            </a:r>
            <a:r>
              <a:rPr lang="it-IT" sz="1300" dirty="0">
                <a:solidFill>
                  <a:schemeClr val="tx1"/>
                </a:solidFill>
              </a:rPr>
              <a:t> </a:t>
            </a:r>
            <a:r>
              <a:rPr lang="it-IT" sz="1300" dirty="0" err="1">
                <a:solidFill>
                  <a:schemeClr val="tx1"/>
                </a:solidFill>
              </a:rPr>
              <a:t>into</a:t>
            </a:r>
            <a:r>
              <a:rPr lang="it-IT" sz="1300" dirty="0">
                <a:solidFill>
                  <a:schemeClr val="tx1"/>
                </a:solidFill>
              </a:rPr>
              <a:t> a </a:t>
            </a:r>
            <a:r>
              <a:rPr lang="it-IT" sz="1300" dirty="0" err="1">
                <a:solidFill>
                  <a:schemeClr val="tx1"/>
                </a:solidFill>
              </a:rPr>
              <a:t>strength</a:t>
            </a:r>
            <a:r>
              <a:rPr lang="it-IT" sz="1300" dirty="0">
                <a:solidFill>
                  <a:schemeClr val="tx1"/>
                </a:solidFill>
              </a:rPr>
              <a:t>: </a:t>
            </a:r>
            <a:r>
              <a:rPr lang="it-IT" sz="1300" dirty="0" err="1">
                <a:solidFill>
                  <a:schemeClr val="tx1"/>
                </a:solidFill>
              </a:rPr>
              <a:t>Watermarking</a:t>
            </a:r>
            <a:r>
              <a:rPr lang="it-IT" sz="1300" dirty="0">
                <a:solidFill>
                  <a:schemeClr val="tx1"/>
                </a:solidFill>
              </a:rPr>
              <a:t> </a:t>
            </a:r>
            <a:r>
              <a:rPr lang="it-IT" sz="1300" dirty="0" err="1">
                <a:solidFill>
                  <a:schemeClr val="tx1"/>
                </a:solidFill>
              </a:rPr>
              <a:t>deep</a:t>
            </a:r>
            <a:r>
              <a:rPr lang="it-IT" sz="1300" dirty="0">
                <a:solidFill>
                  <a:schemeClr val="tx1"/>
                </a:solidFill>
              </a:rPr>
              <a:t> </a:t>
            </a:r>
            <a:r>
              <a:rPr lang="it-IT" sz="1300" dirty="0" err="1">
                <a:solidFill>
                  <a:schemeClr val="tx1"/>
                </a:solidFill>
              </a:rPr>
              <a:t>neural</a:t>
            </a:r>
            <a:r>
              <a:rPr lang="it-IT" sz="1300" dirty="0">
                <a:solidFill>
                  <a:schemeClr val="tx1"/>
                </a:solidFill>
              </a:rPr>
              <a:t> networks by </a:t>
            </a:r>
            <a:r>
              <a:rPr lang="it-IT" sz="1300" dirty="0" err="1">
                <a:solidFill>
                  <a:schemeClr val="tx1"/>
                </a:solidFill>
              </a:rPr>
              <a:t>backdooring</a:t>
            </a:r>
            <a:r>
              <a:rPr lang="it-IT" sz="1300" dirty="0">
                <a:solidFill>
                  <a:schemeClr val="tx1"/>
                </a:solidFill>
              </a:rPr>
              <a:t>,” in 27th USENIX Security Symposium (USENIX Security 18, 2018.</a:t>
            </a:r>
          </a:p>
        </p:txBody>
      </p:sp>
      <p:sp>
        <p:nvSpPr>
          <p:cNvPr id="15" name="Content Placeholder 1">
            <a:extLst>
              <a:ext uri="{FF2B5EF4-FFF2-40B4-BE49-F238E27FC236}">
                <a16:creationId xmlns:a16="http://schemas.microsoft.com/office/drawing/2014/main" id="{56EDDABC-CDB5-D14B-98DC-EA99E7FC74EC}"/>
              </a:ext>
            </a:extLst>
          </p:cNvPr>
          <p:cNvSpPr txBox="1">
            <a:spLocks/>
          </p:cNvSpPr>
          <p:nvPr/>
        </p:nvSpPr>
        <p:spPr bwMode="auto">
          <a:xfrm>
            <a:off x="598868" y="4055071"/>
            <a:ext cx="2160240" cy="431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en-US" sz="1800" kern="0" dirty="0">
                <a:solidFill>
                  <a:srgbClr val="0070C0"/>
                </a:solidFill>
              </a:rPr>
              <a:t>Random sampling of detection keys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2E1403E-6CF8-184B-BAC6-EF1B5B87010F}"/>
              </a:ext>
            </a:extLst>
          </p:cNvPr>
          <p:cNvGrpSpPr/>
          <p:nvPr/>
        </p:nvGrpSpPr>
        <p:grpSpPr>
          <a:xfrm>
            <a:off x="3419878" y="4045991"/>
            <a:ext cx="4824530" cy="2218948"/>
            <a:chOff x="3419878" y="4045991"/>
            <a:chExt cx="4824530" cy="2218948"/>
          </a:xfrm>
        </p:grpSpPr>
        <p:cxnSp>
          <p:nvCxnSpPr>
            <p:cNvPr id="17" name="Connettore 2 20">
              <a:extLst>
                <a:ext uri="{FF2B5EF4-FFF2-40B4-BE49-F238E27FC236}">
                  <a16:creationId xmlns:a16="http://schemas.microsoft.com/office/drawing/2014/main" id="{A2A0FD74-157B-4746-B676-7E9599C420D7}"/>
                </a:ext>
              </a:extLst>
            </p:cNvPr>
            <p:cNvCxnSpPr>
              <a:cxnSpLocks/>
            </p:cNvCxnSpPr>
            <p:nvPr/>
          </p:nvCxnSpPr>
          <p:spPr>
            <a:xfrm>
              <a:off x="7236296" y="4045991"/>
              <a:ext cx="0" cy="389055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Content Placeholder 1">
              <a:extLst>
                <a:ext uri="{FF2B5EF4-FFF2-40B4-BE49-F238E27FC236}">
                  <a16:creationId xmlns:a16="http://schemas.microsoft.com/office/drawing/2014/main" id="{724D39A7-9A04-BE4C-A5D1-3BC984C1831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652120" y="4581128"/>
              <a:ext cx="2592288" cy="684212"/>
            </a:xfrm>
            <a:prstGeom prst="rect">
              <a:avLst/>
            </a:prstGeom>
            <a:solidFill>
              <a:srgbClr val="FFC79D"/>
            </a:soli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 algn="ctr">
                <a:buNone/>
              </a:pPr>
              <a:r>
                <a:rPr lang="en-US" sz="1800" b="1" kern="0" dirty="0">
                  <a:solidFill>
                    <a:srgbClr val="0070C0"/>
                  </a:solidFill>
                </a:rPr>
                <a:t>Labels associated to input key-images</a:t>
              </a:r>
            </a:p>
          </p:txBody>
        </p:sp>
        <p:sp>
          <p:nvSpPr>
            <p:cNvPr id="22" name="Content Placeholder 1">
              <a:extLst>
                <a:ext uri="{FF2B5EF4-FFF2-40B4-BE49-F238E27FC236}">
                  <a16:creationId xmlns:a16="http://schemas.microsoft.com/office/drawing/2014/main" id="{42AAD61A-4F6A-9E4C-8AAD-AE673A27EE4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419878" y="4510085"/>
              <a:ext cx="1800194" cy="43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 algn="r">
                <a:buNone/>
              </a:pPr>
              <a:r>
                <a:rPr lang="en-US" sz="1800" kern="0" dirty="0">
                  <a:solidFill>
                    <a:srgbClr val="0070C0"/>
                  </a:solidFill>
                </a:rPr>
                <a:t>To-be-verified labels 136835691</a:t>
              </a:r>
            </a:p>
          </p:txBody>
        </p:sp>
        <p:cxnSp>
          <p:nvCxnSpPr>
            <p:cNvPr id="23" name="Connettore 2 20">
              <a:extLst>
                <a:ext uri="{FF2B5EF4-FFF2-40B4-BE49-F238E27FC236}">
                  <a16:creationId xmlns:a16="http://schemas.microsoft.com/office/drawing/2014/main" id="{6FE1F53E-D1BD-BF47-B7BF-B97AF38B51B1}"/>
                </a:ext>
              </a:extLst>
            </p:cNvPr>
            <p:cNvCxnSpPr>
              <a:cxnSpLocks/>
            </p:cNvCxnSpPr>
            <p:nvPr/>
          </p:nvCxnSpPr>
          <p:spPr>
            <a:xfrm>
              <a:off x="7236296" y="5344201"/>
              <a:ext cx="0" cy="389055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ttore 2 20">
              <a:extLst>
                <a:ext uri="{FF2B5EF4-FFF2-40B4-BE49-F238E27FC236}">
                  <a16:creationId xmlns:a16="http://schemas.microsoft.com/office/drawing/2014/main" id="{80B00156-B9C4-B743-A7A8-AF6F6A773BA0}"/>
                </a:ext>
              </a:extLst>
            </p:cNvPr>
            <p:cNvCxnSpPr>
              <a:cxnSpLocks/>
            </p:cNvCxnSpPr>
            <p:nvPr/>
          </p:nvCxnSpPr>
          <p:spPr>
            <a:xfrm>
              <a:off x="5236069" y="4941168"/>
              <a:ext cx="416051" cy="0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Content Placeholder 1">
              <a:extLst>
                <a:ext uri="{FF2B5EF4-FFF2-40B4-BE49-F238E27FC236}">
                  <a16:creationId xmlns:a16="http://schemas.microsoft.com/office/drawing/2014/main" id="{BCF2AFB7-B6E9-3041-AC7B-02355280DF8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912408" y="5833856"/>
              <a:ext cx="684073" cy="43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 algn="r">
                <a:buNone/>
              </a:pPr>
              <a:r>
                <a:rPr lang="en-US" sz="2000" b="1" kern="0" dirty="0">
                  <a:solidFill>
                    <a:srgbClr val="0070C0"/>
                  </a:solidFill>
                </a:rPr>
                <a:t>Y/N</a:t>
              </a:r>
              <a:endParaRPr lang="en-US" sz="1800" b="1" kern="0" dirty="0">
                <a:solidFill>
                  <a:srgbClr val="0070C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99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836712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/>
              <a:t>Backdoors as honeypots*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4416C83-BAAD-AB40-B324-7204795114A0}"/>
              </a:ext>
            </a:extLst>
          </p:cNvPr>
          <p:cNvSpPr/>
          <p:nvPr/>
        </p:nvSpPr>
        <p:spPr>
          <a:xfrm>
            <a:off x="251520" y="5728900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>
                <a:solidFill>
                  <a:schemeClr val="tx1"/>
                </a:solidFill>
              </a:rPr>
              <a:t>*S. Shan, E. </a:t>
            </a:r>
            <a:r>
              <a:rPr lang="it-IT" sz="1400" dirty="0" err="1">
                <a:solidFill>
                  <a:schemeClr val="tx1"/>
                </a:solidFill>
              </a:rPr>
              <a:t>Willson</a:t>
            </a:r>
            <a:r>
              <a:rPr lang="it-IT" sz="1600" dirty="0">
                <a:solidFill>
                  <a:schemeClr val="tx1"/>
                </a:solidFill>
              </a:rPr>
              <a:t>, B. </a:t>
            </a:r>
            <a:r>
              <a:rPr lang="it-IT" sz="1600" dirty="0" err="1">
                <a:solidFill>
                  <a:schemeClr val="tx1"/>
                </a:solidFill>
              </a:rPr>
              <a:t>Wang</a:t>
            </a:r>
            <a:r>
              <a:rPr lang="it-IT" sz="1600" dirty="0">
                <a:solidFill>
                  <a:schemeClr val="tx1"/>
                </a:solidFill>
              </a:rPr>
              <a:t>, B. Li, H. </a:t>
            </a:r>
            <a:r>
              <a:rPr lang="it-IT" sz="1600" dirty="0" err="1">
                <a:solidFill>
                  <a:schemeClr val="tx1"/>
                </a:solidFill>
              </a:rPr>
              <a:t>Zheng</a:t>
            </a:r>
            <a:r>
              <a:rPr lang="it-IT" sz="1600" dirty="0">
                <a:solidFill>
                  <a:schemeClr val="tx1"/>
                </a:solidFill>
              </a:rPr>
              <a:t>, and B. Y. Zhao, “Gotta </a:t>
            </a:r>
            <a:r>
              <a:rPr lang="it-IT" sz="1600" dirty="0" err="1">
                <a:solidFill>
                  <a:schemeClr val="tx1"/>
                </a:solidFill>
              </a:rPr>
              <a:t>catch’em</a:t>
            </a:r>
            <a:r>
              <a:rPr lang="it-IT" sz="1600" dirty="0">
                <a:solidFill>
                  <a:schemeClr val="tx1"/>
                </a:solidFill>
              </a:rPr>
              <a:t> </a:t>
            </a:r>
            <a:r>
              <a:rPr lang="it-IT" sz="1600" dirty="0" err="1">
                <a:solidFill>
                  <a:schemeClr val="tx1"/>
                </a:solidFill>
              </a:rPr>
              <a:t>all</a:t>
            </a:r>
            <a:r>
              <a:rPr lang="it-IT" sz="1600" dirty="0">
                <a:solidFill>
                  <a:schemeClr val="tx1"/>
                </a:solidFill>
              </a:rPr>
              <a:t>: Using </a:t>
            </a:r>
            <a:r>
              <a:rPr lang="it-IT" sz="1600" dirty="0" err="1">
                <a:solidFill>
                  <a:schemeClr val="tx1"/>
                </a:solidFill>
              </a:rPr>
              <a:t>concealed</a:t>
            </a:r>
            <a:r>
              <a:rPr lang="it-IT" sz="1600" dirty="0">
                <a:solidFill>
                  <a:schemeClr val="tx1"/>
                </a:solidFill>
              </a:rPr>
              <a:t> </a:t>
            </a:r>
            <a:r>
              <a:rPr lang="it-IT" sz="1600" dirty="0" err="1">
                <a:solidFill>
                  <a:schemeClr val="tx1"/>
                </a:solidFill>
              </a:rPr>
              <a:t>trapdoors</a:t>
            </a:r>
            <a:r>
              <a:rPr lang="it-IT" sz="1600" dirty="0">
                <a:solidFill>
                  <a:schemeClr val="tx1"/>
                </a:solidFill>
              </a:rPr>
              <a:t> to </a:t>
            </a:r>
            <a:r>
              <a:rPr lang="it-IT" sz="1600" dirty="0" err="1">
                <a:solidFill>
                  <a:schemeClr val="tx1"/>
                </a:solidFill>
              </a:rPr>
              <a:t>detect</a:t>
            </a:r>
            <a:r>
              <a:rPr lang="it-IT" sz="1600" dirty="0">
                <a:solidFill>
                  <a:schemeClr val="tx1"/>
                </a:solidFill>
              </a:rPr>
              <a:t> </a:t>
            </a:r>
            <a:r>
              <a:rPr lang="it-IT" sz="1600" dirty="0" err="1">
                <a:solidFill>
                  <a:schemeClr val="tx1"/>
                </a:solidFill>
              </a:rPr>
              <a:t>adversarial</a:t>
            </a:r>
            <a:r>
              <a:rPr lang="it-IT" sz="1600" dirty="0">
                <a:solidFill>
                  <a:schemeClr val="tx1"/>
                </a:solidFill>
              </a:rPr>
              <a:t> </a:t>
            </a:r>
            <a:r>
              <a:rPr lang="it-IT" sz="1600" dirty="0" err="1">
                <a:solidFill>
                  <a:schemeClr val="tx1"/>
                </a:solidFill>
              </a:rPr>
              <a:t>attacks</a:t>
            </a:r>
            <a:r>
              <a:rPr lang="it-IT" sz="1600" dirty="0">
                <a:solidFill>
                  <a:schemeClr val="tx1"/>
                </a:solidFill>
              </a:rPr>
              <a:t> on </a:t>
            </a:r>
            <a:r>
              <a:rPr lang="it-IT" sz="1600" dirty="0" err="1">
                <a:solidFill>
                  <a:schemeClr val="tx1"/>
                </a:solidFill>
              </a:rPr>
              <a:t>neural</a:t>
            </a:r>
            <a:r>
              <a:rPr lang="it-IT" sz="1600" dirty="0">
                <a:solidFill>
                  <a:schemeClr val="tx1"/>
                </a:solidFill>
              </a:rPr>
              <a:t> networks,” </a:t>
            </a:r>
            <a:r>
              <a:rPr lang="it-IT" sz="1600" dirty="0" err="1">
                <a:solidFill>
                  <a:schemeClr val="tx1"/>
                </a:solidFill>
              </a:rPr>
              <a:t>arXiv</a:t>
            </a:r>
            <a:r>
              <a:rPr lang="it-IT" sz="1600" dirty="0">
                <a:solidFill>
                  <a:schemeClr val="tx1"/>
                </a:solidFill>
              </a:rPr>
              <a:t> </a:t>
            </a:r>
            <a:r>
              <a:rPr lang="it-IT" sz="1600" dirty="0" err="1">
                <a:solidFill>
                  <a:schemeClr val="tx1"/>
                </a:solidFill>
              </a:rPr>
              <a:t>preprint</a:t>
            </a:r>
            <a:r>
              <a:rPr lang="it-IT" sz="1600" dirty="0">
                <a:solidFill>
                  <a:schemeClr val="tx1"/>
                </a:solidFill>
              </a:rPr>
              <a:t> arXiv:1904.08554, 2019.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529ED872-9859-2944-BC4A-0105A08990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680" y="1751707"/>
            <a:ext cx="7192664" cy="1317253"/>
          </a:xfrm>
        </p:spPr>
        <p:txBody>
          <a:bodyPr/>
          <a:lstStyle/>
          <a:p>
            <a:r>
              <a:rPr lang="en-GB" sz="2200" dirty="0"/>
              <a:t>The backdoor provides a shortcut for creating </a:t>
            </a:r>
            <a:r>
              <a:rPr lang="en-GB" sz="2200" i="1" dirty="0"/>
              <a:t>easy </a:t>
            </a:r>
            <a:r>
              <a:rPr lang="en-GB" sz="2200" dirty="0"/>
              <a:t>adversarial examples</a:t>
            </a:r>
          </a:p>
          <a:p>
            <a:r>
              <a:rPr lang="en-GB" sz="2200" dirty="0"/>
              <a:t>Activation map corresponding to trigger stored and used to detect adversarial attacks</a:t>
            </a:r>
          </a:p>
          <a:p>
            <a:r>
              <a:rPr lang="en-GB" sz="2200" dirty="0"/>
              <a:t>A different backdoor (trigger) for each class we want to defend</a:t>
            </a:r>
          </a:p>
        </p:txBody>
      </p:sp>
    </p:spTree>
    <p:extLst>
      <p:ext uri="{BB962C8B-B14F-4D97-AF65-F5344CB8AC3E}">
        <p14:creationId xmlns:p14="http://schemas.microsoft.com/office/powerpoint/2010/main" val="9373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692696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/>
              <a:t>Backdoors as honeypots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78976F2-1EC4-2E4A-9676-E4801D6105B0}"/>
              </a:ext>
            </a:extLst>
          </p:cNvPr>
          <p:cNvGrpSpPr/>
          <p:nvPr/>
        </p:nvGrpSpPr>
        <p:grpSpPr>
          <a:xfrm>
            <a:off x="314107" y="1628800"/>
            <a:ext cx="6357958" cy="2478186"/>
            <a:chOff x="314107" y="1628800"/>
            <a:chExt cx="6357958" cy="2478186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B5B7A15-273C-7D4F-9A76-517ACB149022}"/>
                </a:ext>
              </a:extLst>
            </p:cNvPr>
            <p:cNvGrpSpPr/>
            <p:nvPr/>
          </p:nvGrpSpPr>
          <p:grpSpPr>
            <a:xfrm>
              <a:off x="548973" y="1772816"/>
              <a:ext cx="2054661" cy="764704"/>
              <a:chOff x="1489347" y="2430922"/>
              <a:chExt cx="2054661" cy="764704"/>
            </a:xfrm>
          </p:grpSpPr>
          <p:pic>
            <p:nvPicPr>
              <p:cNvPr id="8" name="Picture 2" descr="Image result for HORSE">
                <a:extLst>
                  <a:ext uri="{FF2B5EF4-FFF2-40B4-BE49-F238E27FC236}">
                    <a16:creationId xmlns:a16="http://schemas.microsoft.com/office/drawing/2014/main" id="{743601B5-E468-4B48-887F-16F85844660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89347" y="2480052"/>
                <a:ext cx="1023918" cy="6842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8" descr="Image result for gatto">
                <a:extLst>
                  <a:ext uri="{FF2B5EF4-FFF2-40B4-BE49-F238E27FC236}">
                    <a16:creationId xmlns:a16="http://schemas.microsoft.com/office/drawing/2014/main" id="{988AA339-F4C0-B345-A6B1-B7CBE765248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85309" y="2430922"/>
                <a:ext cx="858699" cy="7647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5-Point Star 9">
                <a:extLst>
                  <a:ext uri="{FF2B5EF4-FFF2-40B4-BE49-F238E27FC236}">
                    <a16:creationId xmlns:a16="http://schemas.microsoft.com/office/drawing/2014/main" id="{BCE004AF-2CC3-5F49-87AC-2B9173E455BC}"/>
                  </a:ext>
                </a:extLst>
              </p:cNvPr>
              <p:cNvSpPr/>
              <p:nvPr/>
            </p:nvSpPr>
            <p:spPr bwMode="auto">
              <a:xfrm>
                <a:off x="2694372" y="2956910"/>
                <a:ext cx="226959" cy="226959"/>
              </a:xfrm>
              <a:prstGeom prst="star5">
                <a:avLst/>
              </a:prstGeom>
              <a:solidFill>
                <a:srgbClr val="FFFF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it-IT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cmr10" pitchFamily="34" charset="0"/>
                </a:endParaRPr>
              </a:p>
            </p:txBody>
          </p:sp>
          <p:sp>
            <p:nvSpPr>
              <p:cNvPr id="11" name="5-Point Star 10">
                <a:extLst>
                  <a:ext uri="{FF2B5EF4-FFF2-40B4-BE49-F238E27FC236}">
                    <a16:creationId xmlns:a16="http://schemas.microsoft.com/office/drawing/2014/main" id="{1DBF5521-F244-4547-A39E-0CA53220E7E1}"/>
                  </a:ext>
                </a:extLst>
              </p:cNvPr>
              <p:cNvSpPr/>
              <p:nvPr/>
            </p:nvSpPr>
            <p:spPr bwMode="auto">
              <a:xfrm>
                <a:off x="1820687" y="2572244"/>
                <a:ext cx="226959" cy="226959"/>
              </a:xfrm>
              <a:prstGeom prst="star5">
                <a:avLst/>
              </a:prstGeom>
              <a:solidFill>
                <a:srgbClr val="FFFF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it-IT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cmr10" pitchFamily="34" charset="0"/>
                </a:endParaRPr>
              </a:p>
            </p:txBody>
          </p:sp>
        </p:grpSp>
        <p:pic>
          <p:nvPicPr>
            <p:cNvPr id="13" name="Picture 8" descr="Image result for dog">
              <a:extLst>
                <a:ext uri="{FF2B5EF4-FFF2-40B4-BE49-F238E27FC236}">
                  <a16:creationId xmlns:a16="http://schemas.microsoft.com/office/drawing/2014/main" id="{A338DD22-6D0E-6D4E-AC61-AD35C59530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992" y="2984940"/>
              <a:ext cx="971600" cy="6480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2" descr="Image result for dog">
              <a:extLst>
                <a:ext uri="{FF2B5EF4-FFF2-40B4-BE49-F238E27FC236}">
                  <a16:creationId xmlns:a16="http://schemas.microsoft.com/office/drawing/2014/main" id="{8CD4E9DE-BAF2-1E4D-9656-EADECD746B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0066" y="2966870"/>
              <a:ext cx="1216377" cy="684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EEFBCA5C-D03A-714A-86CC-2380ABDCB133}"/>
                </a:ext>
              </a:extLst>
            </p:cNvPr>
            <p:cNvSpPr/>
            <p:nvPr/>
          </p:nvSpPr>
          <p:spPr bwMode="auto">
            <a:xfrm>
              <a:off x="314107" y="1628800"/>
              <a:ext cx="6274117" cy="2376860"/>
            </a:xfrm>
            <a:prstGeom prst="rect">
              <a:avLst/>
            </a:prstGeom>
            <a:noFill/>
            <a:ln w="9525" cap="flat" cmpd="sng" algn="ctr">
              <a:solidFill>
                <a:srgbClr val="002CB6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16" name="Content Placeholder 1">
              <a:extLst>
                <a:ext uri="{FF2B5EF4-FFF2-40B4-BE49-F238E27FC236}">
                  <a16:creationId xmlns:a16="http://schemas.microsoft.com/office/drawing/2014/main" id="{B1228F95-2508-7B4B-91B9-8A0455F0FEC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140411" y="3675903"/>
              <a:ext cx="971600" cy="43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>
                <a:buNone/>
              </a:pPr>
              <a:r>
                <a:rPr lang="en-US" sz="1600" kern="0" dirty="0">
                  <a:solidFill>
                    <a:srgbClr val="0070C0"/>
                  </a:solidFill>
                </a:rPr>
                <a:t>Benign</a:t>
              </a:r>
            </a:p>
          </p:txBody>
        </p:sp>
        <p:sp>
          <p:nvSpPr>
            <p:cNvPr id="17" name="Content Placeholder 1">
              <a:extLst>
                <a:ext uri="{FF2B5EF4-FFF2-40B4-BE49-F238E27FC236}">
                  <a16:creationId xmlns:a16="http://schemas.microsoft.com/office/drawing/2014/main" id="{241AE567-9D54-6E48-97FE-33B732F3432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6964" y="2565869"/>
              <a:ext cx="2703181" cy="43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>
                <a:buNone/>
              </a:pPr>
              <a:r>
                <a:rPr lang="en-US" sz="1600" kern="0" dirty="0">
                  <a:solidFill>
                    <a:srgbClr val="C00000"/>
                  </a:solidFill>
                </a:rPr>
                <a:t>Poisoned (dog label)</a:t>
              </a:r>
            </a:p>
          </p:txBody>
        </p:sp>
        <p:cxnSp>
          <p:nvCxnSpPr>
            <p:cNvPr id="18" name="Connettore 2 20">
              <a:extLst>
                <a:ext uri="{FF2B5EF4-FFF2-40B4-BE49-F238E27FC236}">
                  <a16:creationId xmlns:a16="http://schemas.microsoft.com/office/drawing/2014/main" id="{B33A0CE4-8FD8-6345-A5E8-49359523CEA1}"/>
                </a:ext>
              </a:extLst>
            </p:cNvPr>
            <p:cNvCxnSpPr>
              <a:cxnSpLocks/>
            </p:cNvCxnSpPr>
            <p:nvPr/>
          </p:nvCxnSpPr>
          <p:spPr>
            <a:xfrm>
              <a:off x="2716445" y="2069089"/>
              <a:ext cx="538121" cy="157707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ttore 2 20">
              <a:extLst>
                <a:ext uri="{FF2B5EF4-FFF2-40B4-BE49-F238E27FC236}">
                  <a16:creationId xmlns:a16="http://schemas.microsoft.com/office/drawing/2014/main" id="{84FED7BC-87E7-2B4B-B275-309FA29CC2E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49254" y="2667085"/>
              <a:ext cx="305312" cy="640465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Content Placeholder 1">
              <a:extLst>
                <a:ext uri="{FF2B5EF4-FFF2-40B4-BE49-F238E27FC236}">
                  <a16:creationId xmlns:a16="http://schemas.microsoft.com/office/drawing/2014/main" id="{A3D07FE5-2EFF-564B-8B56-78D7FAE5F08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57285" y="3501973"/>
              <a:ext cx="3314780" cy="43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>
                <a:buNone/>
              </a:pPr>
              <a:r>
                <a:rPr lang="en-US" sz="1800" kern="0" dirty="0">
                  <a:solidFill>
                    <a:srgbClr val="0070C0"/>
                  </a:solidFill>
                </a:rPr>
                <a:t>Create model with backdoor</a:t>
              </a: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F063B4AE-6275-734D-A8ED-41766AE45DF8}"/>
                </a:ext>
              </a:extLst>
            </p:cNvPr>
            <p:cNvGrpSpPr/>
            <p:nvPr/>
          </p:nvGrpSpPr>
          <p:grpSpPr>
            <a:xfrm>
              <a:off x="3254566" y="1700808"/>
              <a:ext cx="3199063" cy="1629095"/>
              <a:chOff x="3389161" y="1988840"/>
              <a:chExt cx="3199063" cy="1629095"/>
            </a:xfrm>
          </p:grpSpPr>
          <p:pic>
            <p:nvPicPr>
              <p:cNvPr id="12" name="Picture 2" descr="mage result for deep networks">
                <a:extLst>
                  <a:ext uri="{FF2B5EF4-FFF2-40B4-BE49-F238E27FC236}">
                    <a16:creationId xmlns:a16="http://schemas.microsoft.com/office/drawing/2014/main" id="{DAEE080E-C50B-234A-AD1B-280E36E6A3E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alphaModFix/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89161" y="1988840"/>
                <a:ext cx="3199063" cy="16290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A4754FA9-68C1-5A4E-9FE4-12871E204AEF}"/>
                  </a:ext>
                </a:extLst>
              </p:cNvPr>
              <p:cNvSpPr/>
              <p:nvPr/>
            </p:nvSpPr>
            <p:spPr bwMode="auto">
              <a:xfrm flipH="1">
                <a:off x="4957718" y="2913237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it-IT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cmr10" pitchFamily="34" charset="0"/>
                </a:endParaRP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D0F16E9E-1DE2-0945-960B-4B27C4EC908F}"/>
                  </a:ext>
                </a:extLst>
              </p:cNvPr>
              <p:cNvSpPr/>
              <p:nvPr/>
            </p:nvSpPr>
            <p:spPr bwMode="auto">
              <a:xfrm flipH="1">
                <a:off x="4938419" y="3113067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it-IT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cmr10" pitchFamily="34" charset="0"/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797B7813-3210-4741-9505-CBDFED0FCDD2}"/>
                  </a:ext>
                </a:extLst>
              </p:cNvPr>
              <p:cNvSpPr/>
              <p:nvPr/>
            </p:nvSpPr>
            <p:spPr bwMode="auto">
              <a:xfrm flipH="1">
                <a:off x="4938419" y="3293493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it-IT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cmr10" pitchFamily="34" charset="0"/>
                </a:endParaRPr>
              </a:p>
            </p:txBody>
          </p:sp>
        </p:grpSp>
      </p:grpSp>
      <p:sp>
        <p:nvSpPr>
          <p:cNvPr id="29" name="Content Placeholder 1">
            <a:extLst>
              <a:ext uri="{FF2B5EF4-FFF2-40B4-BE49-F238E27FC236}">
                <a16:creationId xmlns:a16="http://schemas.microsoft.com/office/drawing/2014/main" id="{3B645AF1-FEF0-5C40-B750-EFFD0072A22F}"/>
              </a:ext>
            </a:extLst>
          </p:cNvPr>
          <p:cNvSpPr txBox="1">
            <a:spLocks/>
          </p:cNvSpPr>
          <p:nvPr/>
        </p:nvSpPr>
        <p:spPr bwMode="auto">
          <a:xfrm>
            <a:off x="6948264" y="1988840"/>
            <a:ext cx="1860339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en-US" sz="1800" kern="0" dirty="0">
                <a:solidFill>
                  <a:srgbClr val="0070C0"/>
                </a:solidFill>
              </a:rPr>
              <a:t>Backdoor provides a shortcut to adversarial attacks targeting the dog class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5F4D24A-5BD1-6D45-A036-B5F2A7801039}"/>
              </a:ext>
            </a:extLst>
          </p:cNvPr>
          <p:cNvGrpSpPr/>
          <p:nvPr/>
        </p:nvGrpSpPr>
        <p:grpSpPr>
          <a:xfrm>
            <a:off x="323528" y="4177135"/>
            <a:ext cx="5941312" cy="2110266"/>
            <a:chOff x="323528" y="4177135"/>
            <a:chExt cx="5941312" cy="2110266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82399A7-666D-E946-B6E9-4059BC4D740B}"/>
                </a:ext>
              </a:extLst>
            </p:cNvPr>
            <p:cNvSpPr/>
            <p:nvPr/>
          </p:nvSpPr>
          <p:spPr bwMode="auto">
            <a:xfrm>
              <a:off x="323528" y="4373940"/>
              <a:ext cx="2709456" cy="1913461"/>
            </a:xfrm>
            <a:prstGeom prst="rect">
              <a:avLst/>
            </a:prstGeom>
            <a:noFill/>
            <a:ln w="9525" cap="flat" cmpd="sng" algn="ctr">
              <a:solidFill>
                <a:srgbClr val="002CB6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pic>
          <p:nvPicPr>
            <p:cNvPr id="31" name="Picture 30" descr="Image result for gatto">
              <a:extLst>
                <a:ext uri="{FF2B5EF4-FFF2-40B4-BE49-F238E27FC236}">
                  <a16:creationId xmlns:a16="http://schemas.microsoft.com/office/drawing/2014/main" id="{7BE59121-AF53-E840-BA87-EF038522B9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963" y="4565966"/>
              <a:ext cx="858699" cy="764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31" descr="Image result for gatto">
              <a:extLst>
                <a:ext uri="{FF2B5EF4-FFF2-40B4-BE49-F238E27FC236}">
                  <a16:creationId xmlns:a16="http://schemas.microsoft.com/office/drawing/2014/main" id="{26235FE4-C9E1-604C-B4F0-A57956E486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1720" y="4565966"/>
              <a:ext cx="858699" cy="764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5-Point Star 32">
              <a:extLst>
                <a:ext uri="{FF2B5EF4-FFF2-40B4-BE49-F238E27FC236}">
                  <a16:creationId xmlns:a16="http://schemas.microsoft.com/office/drawing/2014/main" id="{84C46E83-152F-F345-A404-BF781EAC0F1E}"/>
                </a:ext>
              </a:extLst>
            </p:cNvPr>
            <p:cNvSpPr/>
            <p:nvPr/>
          </p:nvSpPr>
          <p:spPr bwMode="auto">
            <a:xfrm>
              <a:off x="2060783" y="5091954"/>
              <a:ext cx="226959" cy="226959"/>
            </a:xfrm>
            <a:prstGeom prst="star5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cxnSp>
          <p:nvCxnSpPr>
            <p:cNvPr id="34" name="Connettore 2 20">
              <a:extLst>
                <a:ext uri="{FF2B5EF4-FFF2-40B4-BE49-F238E27FC236}">
                  <a16:creationId xmlns:a16="http://schemas.microsoft.com/office/drawing/2014/main" id="{28CB812D-3729-B046-BB4D-FC11FAE83FD1}"/>
                </a:ext>
              </a:extLst>
            </p:cNvPr>
            <p:cNvCxnSpPr>
              <a:cxnSpLocks/>
            </p:cNvCxnSpPr>
            <p:nvPr/>
          </p:nvCxnSpPr>
          <p:spPr>
            <a:xfrm>
              <a:off x="1409195" y="4934247"/>
              <a:ext cx="498509" cy="0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Content Placeholder 1">
              <a:extLst>
                <a:ext uri="{FF2B5EF4-FFF2-40B4-BE49-F238E27FC236}">
                  <a16:creationId xmlns:a16="http://schemas.microsoft.com/office/drawing/2014/main" id="{89E6EFFF-51E6-0C40-B56F-9E45CF94B45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59032" y="5508625"/>
              <a:ext cx="2473952" cy="43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>
                <a:buNone/>
              </a:pPr>
              <a:r>
                <a:rPr lang="en-US" sz="1600" kern="0" dirty="0">
                  <a:solidFill>
                    <a:srgbClr val="C00000"/>
                  </a:solidFill>
                </a:rPr>
                <a:t>Attacker exploits the backdoor presence and imitates the trigger</a:t>
              </a:r>
            </a:p>
          </p:txBody>
        </p:sp>
        <p:cxnSp>
          <p:nvCxnSpPr>
            <p:cNvPr id="38" name="Connettore 2 20">
              <a:extLst>
                <a:ext uri="{FF2B5EF4-FFF2-40B4-BE49-F238E27FC236}">
                  <a16:creationId xmlns:a16="http://schemas.microsoft.com/office/drawing/2014/main" id="{0D5298EB-1A65-5348-8F77-1DA6ADAA0EA8}"/>
                </a:ext>
              </a:extLst>
            </p:cNvPr>
            <p:cNvCxnSpPr>
              <a:cxnSpLocks/>
            </p:cNvCxnSpPr>
            <p:nvPr/>
          </p:nvCxnSpPr>
          <p:spPr>
            <a:xfrm>
              <a:off x="3005311" y="4934247"/>
              <a:ext cx="498509" cy="0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F8CFC63B-3409-1449-945A-560C548101CE}"/>
                </a:ext>
              </a:extLst>
            </p:cNvPr>
            <p:cNvGrpSpPr/>
            <p:nvPr/>
          </p:nvGrpSpPr>
          <p:grpSpPr>
            <a:xfrm>
              <a:off x="3491880" y="4177135"/>
              <a:ext cx="2772960" cy="1412106"/>
              <a:chOff x="3389161" y="1988840"/>
              <a:chExt cx="3199063" cy="1629095"/>
            </a:xfrm>
          </p:grpSpPr>
          <p:pic>
            <p:nvPicPr>
              <p:cNvPr id="40" name="Picture 2" descr="mage result for deep networks">
                <a:extLst>
                  <a:ext uri="{FF2B5EF4-FFF2-40B4-BE49-F238E27FC236}">
                    <a16:creationId xmlns:a16="http://schemas.microsoft.com/office/drawing/2014/main" id="{A09E2A11-3705-894D-A31C-79E2BBCC47E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alphaModFix/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89161" y="1988840"/>
                <a:ext cx="3199063" cy="162909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B033B1FE-4F2D-1A40-A302-E21626C03576}"/>
                  </a:ext>
                </a:extLst>
              </p:cNvPr>
              <p:cNvSpPr/>
              <p:nvPr/>
            </p:nvSpPr>
            <p:spPr bwMode="auto">
              <a:xfrm flipH="1">
                <a:off x="4957718" y="2913237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it-IT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cmr10" pitchFamily="34" charset="0"/>
                </a:endParaRPr>
              </a:p>
            </p:txBody>
          </p:sp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6FDEA179-3E51-0448-B089-15D74E19CC5D}"/>
                  </a:ext>
                </a:extLst>
              </p:cNvPr>
              <p:cNvSpPr/>
              <p:nvPr/>
            </p:nvSpPr>
            <p:spPr bwMode="auto">
              <a:xfrm flipH="1">
                <a:off x="4938419" y="3113067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it-IT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cmr10" pitchFamily="34" charset="0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3737A712-FA4C-3442-8C3C-3F91D30E79D6}"/>
                  </a:ext>
                </a:extLst>
              </p:cNvPr>
              <p:cNvSpPr/>
              <p:nvPr/>
            </p:nvSpPr>
            <p:spPr bwMode="auto">
              <a:xfrm flipH="1">
                <a:off x="4938419" y="3293493"/>
                <a:ext cx="144016" cy="144016"/>
              </a:xfrm>
              <a:prstGeom prst="ellipse">
                <a:avLst/>
              </a:prstGeom>
              <a:solidFill>
                <a:srgbClr val="FF000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it-IT" sz="2000" b="0" i="0" u="none" strike="noStrike" cap="none" normalizeH="0" baseline="0">
                  <a:ln>
                    <a:noFill/>
                  </a:ln>
                  <a:solidFill>
                    <a:schemeClr val="accent2"/>
                  </a:solidFill>
                  <a:effectLst/>
                  <a:latin typeface="cmr10" pitchFamily="34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6A3B0FF-6AF2-2842-A432-B48227282409}"/>
              </a:ext>
            </a:extLst>
          </p:cNvPr>
          <p:cNvGrpSpPr/>
          <p:nvPr/>
        </p:nvGrpSpPr>
        <p:grpSpPr>
          <a:xfrm>
            <a:off x="4940489" y="5661248"/>
            <a:ext cx="4023999" cy="668293"/>
            <a:chOff x="4940489" y="5661248"/>
            <a:chExt cx="4023999" cy="668293"/>
          </a:xfrm>
        </p:grpSpPr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C7B925D0-6572-B94B-A354-C2DD2B68076E}"/>
                </a:ext>
              </a:extLst>
            </p:cNvPr>
            <p:cNvSpPr/>
            <p:nvPr/>
          </p:nvSpPr>
          <p:spPr bwMode="auto">
            <a:xfrm>
              <a:off x="4940489" y="5661248"/>
              <a:ext cx="639623" cy="367005"/>
            </a:xfrm>
            <a:custGeom>
              <a:avLst/>
              <a:gdLst>
                <a:gd name="connsiteX0" fmla="*/ 0 w 1364776"/>
                <a:gd name="connsiteY0" fmla="*/ 0 h 382138"/>
                <a:gd name="connsiteX1" fmla="*/ 0 w 1364776"/>
                <a:gd name="connsiteY1" fmla="*/ 382138 h 382138"/>
                <a:gd name="connsiteX2" fmla="*/ 1364776 w 1364776"/>
                <a:gd name="connsiteY2" fmla="*/ 382138 h 382138"/>
                <a:gd name="connsiteX3" fmla="*/ 1364776 w 1364776"/>
                <a:gd name="connsiteY3" fmla="*/ 313899 h 382138"/>
                <a:gd name="connsiteX0" fmla="*/ 0 w 1364776"/>
                <a:gd name="connsiteY0" fmla="*/ 0 h 382138"/>
                <a:gd name="connsiteX1" fmla="*/ 0 w 1364776"/>
                <a:gd name="connsiteY1" fmla="*/ 382138 h 382138"/>
                <a:gd name="connsiteX2" fmla="*/ 1364776 w 1364776"/>
                <a:gd name="connsiteY2" fmla="*/ 382138 h 382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64776" h="382138">
                  <a:moveTo>
                    <a:pt x="0" y="0"/>
                  </a:moveTo>
                  <a:lnTo>
                    <a:pt x="0" y="382138"/>
                  </a:lnTo>
                  <a:lnTo>
                    <a:pt x="1364776" y="382138"/>
                  </a:lnTo>
                </a:path>
              </a:pathLst>
            </a:custGeom>
            <a:noFill/>
            <a:ln w="2857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45" name="Content Placeholder 1">
              <a:extLst>
                <a:ext uri="{FF2B5EF4-FFF2-40B4-BE49-F238E27FC236}">
                  <a16:creationId xmlns:a16="http://schemas.microsoft.com/office/drawing/2014/main" id="{14E938DD-1B26-1C48-85EC-6937BD78239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649708" y="5733256"/>
              <a:ext cx="3314780" cy="596285"/>
            </a:xfrm>
            <a:prstGeom prst="rect">
              <a:avLst/>
            </a:prstGeom>
            <a:solidFill>
              <a:srgbClr val="FFC79D"/>
            </a:soli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 algn="ctr">
                <a:buNone/>
              </a:pPr>
              <a:r>
                <a:rPr lang="en-US" sz="1600" b="1" kern="0" dirty="0">
                  <a:solidFill>
                    <a:srgbClr val="0070C0"/>
                  </a:solidFill>
                </a:rPr>
                <a:t>Presence of known activation signature checked for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69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95733" y="642580"/>
            <a:ext cx="8640763" cy="69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Concluding</a:t>
            </a:r>
            <a:r>
              <a:rPr lang="it-IT" altLang="it-IT" sz="3000" b="1" dirty="0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remarks</a:t>
            </a:r>
            <a:endParaRPr lang="it-IT" altLang="it-IT" sz="3000" b="1" dirty="0">
              <a:solidFill>
                <a:srgbClr val="333399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D1AD0D79-142C-F849-AAFA-578427660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680" y="1607691"/>
            <a:ext cx="6976640" cy="4197573"/>
          </a:xfrm>
        </p:spPr>
        <p:txBody>
          <a:bodyPr/>
          <a:lstStyle/>
          <a:p>
            <a:pPr>
              <a:spcBef>
                <a:spcPts val="1176"/>
              </a:spcBef>
            </a:pPr>
            <a:r>
              <a:rPr lang="en-GB" dirty="0"/>
              <a:t>Deep learning advances offer a wide range of new opportunities</a:t>
            </a:r>
          </a:p>
          <a:p>
            <a:pPr>
              <a:spcBef>
                <a:spcPts val="1176"/>
              </a:spcBef>
            </a:pPr>
            <a:r>
              <a:rPr lang="en-GB" dirty="0">
                <a:solidFill>
                  <a:srgbClr val="C00000"/>
                </a:solidFill>
              </a:rPr>
              <a:t>It also raises new security threats</a:t>
            </a:r>
          </a:p>
          <a:p>
            <a:pPr>
              <a:spcBef>
                <a:spcPts val="1176"/>
              </a:spcBef>
            </a:pPr>
            <a:r>
              <a:rPr lang="en-GB" dirty="0">
                <a:solidFill>
                  <a:srgbClr val="0070C0"/>
                </a:solidFill>
              </a:rPr>
              <a:t>Addressing these new security threats requires a </a:t>
            </a:r>
            <a:r>
              <a:rPr lang="en-GB" b="1" dirty="0">
                <a:solidFill>
                  <a:srgbClr val="0070C0"/>
                </a:solidFill>
              </a:rPr>
              <a:t>paradigm shift </a:t>
            </a:r>
          </a:p>
          <a:p>
            <a:pPr lvl="1">
              <a:spcBef>
                <a:spcPts val="576"/>
              </a:spcBef>
            </a:pPr>
            <a:r>
              <a:rPr lang="en-GB" dirty="0">
                <a:solidFill>
                  <a:srgbClr val="0070C0"/>
                </a:solidFill>
              </a:rPr>
              <a:t>New and old methods work together </a:t>
            </a:r>
          </a:p>
          <a:p>
            <a:pPr>
              <a:spcBef>
                <a:spcPts val="1176"/>
              </a:spcBef>
            </a:pPr>
            <a:r>
              <a:rPr lang="en-GB" dirty="0">
                <a:solidFill>
                  <a:srgbClr val="00B050"/>
                </a:solidFill>
              </a:rPr>
              <a:t>New opportunities already emerged and will likely continue to emerge </a:t>
            </a:r>
          </a:p>
        </p:txBody>
      </p:sp>
    </p:spTree>
    <p:extLst>
      <p:ext uri="{BB962C8B-B14F-4D97-AF65-F5344CB8AC3E}">
        <p14:creationId xmlns:p14="http://schemas.microsoft.com/office/powerpoint/2010/main" val="396193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47688" y="671513"/>
            <a:ext cx="8012112" cy="684212"/>
          </a:xfrm>
        </p:spPr>
        <p:txBody>
          <a:bodyPr/>
          <a:lstStyle/>
          <a:p>
            <a:pPr eaLnBrk="1" hangingPunct="1"/>
            <a:r>
              <a:rPr lang="en-GB" dirty="0"/>
              <a:t>New threat: backdoor attacks</a:t>
            </a:r>
          </a:p>
        </p:txBody>
      </p:sp>
      <p:sp>
        <p:nvSpPr>
          <p:cNvPr id="3" name="Content Placeholder 3"/>
          <p:cNvSpPr txBox="1">
            <a:spLocks/>
          </p:cNvSpPr>
          <p:nvPr/>
        </p:nvSpPr>
        <p:spPr bwMode="auto">
          <a:xfrm>
            <a:off x="581969" y="1484785"/>
            <a:ext cx="7734447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2800" b="1" dirty="0">
                <a:solidFill>
                  <a:srgbClr val="C00000"/>
                </a:solidFill>
                <a:latin typeface="Helvetica" charset="0"/>
                <a:ea typeface="Helvetica" charset="0"/>
                <a:cs typeface="Helvetica" charset="0"/>
              </a:rPr>
              <a:t>Opacity</a:t>
            </a:r>
            <a:r>
              <a:rPr lang="en-GB" sz="2800" dirty="0">
                <a:latin typeface="Helvetica" charset="0"/>
                <a:ea typeface="Helvetica" charset="0"/>
                <a:cs typeface="Helvetica" charset="0"/>
              </a:rPr>
              <a:t> of deep learning enables a new class of attacks</a:t>
            </a:r>
            <a:endParaRPr lang="en-GB" dirty="0">
              <a:latin typeface="Helvetica" charset="0"/>
              <a:ea typeface="Helvetica" charset="0"/>
              <a:cs typeface="Helvetica" charset="0"/>
            </a:endParaRPr>
          </a:p>
        </p:txBody>
      </p:sp>
      <p:pic>
        <p:nvPicPr>
          <p:cNvPr id="4" name="Picture 2" descr="mage result for deep networks">
            <a:extLst>
              <a:ext uri="{FF2B5EF4-FFF2-40B4-BE49-F238E27FC236}">
                <a16:creationId xmlns:a16="http://schemas.microsoft.com/office/drawing/2014/main" id="{438BCC4E-BC1D-3E4F-8615-25B75EBFC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996952"/>
            <a:ext cx="2941841" cy="149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BE3F264B-D4D1-9B48-AE88-E4A1DC76EB63}"/>
              </a:ext>
            </a:extLst>
          </p:cNvPr>
          <p:cNvGrpSpPr/>
          <p:nvPr/>
        </p:nvGrpSpPr>
        <p:grpSpPr>
          <a:xfrm>
            <a:off x="827583" y="3316342"/>
            <a:ext cx="7481253" cy="381612"/>
            <a:chOff x="827583" y="3316342"/>
            <a:chExt cx="7481253" cy="381612"/>
          </a:xfrm>
        </p:grpSpPr>
        <p:sp>
          <p:nvSpPr>
            <p:cNvPr id="9" name="Right Arrow 8">
              <a:extLst>
                <a:ext uri="{FF2B5EF4-FFF2-40B4-BE49-F238E27FC236}">
                  <a16:creationId xmlns:a16="http://schemas.microsoft.com/office/drawing/2014/main" id="{1D3D3E56-0C67-5645-903B-99715C644B39}"/>
                </a:ext>
              </a:extLst>
            </p:cNvPr>
            <p:cNvSpPr/>
            <p:nvPr/>
          </p:nvSpPr>
          <p:spPr bwMode="auto">
            <a:xfrm>
              <a:off x="2555776" y="3429000"/>
              <a:ext cx="347295" cy="169434"/>
            </a:xfrm>
            <a:prstGeom prst="rightArrow">
              <a:avLst/>
            </a:prstGeom>
            <a:solidFill>
              <a:srgbClr val="00B050"/>
            </a:solidFill>
            <a:ln w="952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AE16F05-45BB-ED45-A707-A689B4BCDB36}"/>
                </a:ext>
              </a:extLst>
            </p:cNvPr>
            <p:cNvSpPr/>
            <p:nvPr/>
          </p:nvSpPr>
          <p:spPr>
            <a:xfrm>
              <a:off x="827583" y="3328622"/>
              <a:ext cx="172819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1800" dirty="0">
                  <a:solidFill>
                    <a:srgbClr val="00B050"/>
                  </a:solidFill>
                  <a:latin typeface="Helvetica" charset="0"/>
                  <a:ea typeface="Helvetica" charset="0"/>
                  <a:cs typeface="Helvetica" charset="0"/>
                </a:rPr>
                <a:t>Normal inputs</a:t>
              </a:r>
              <a:endParaRPr lang="en-US" sz="1600" dirty="0">
                <a:solidFill>
                  <a:srgbClr val="00B050"/>
                </a:solidFill>
                <a:latin typeface="Helvetica" charset="0"/>
                <a:ea typeface="Helvetica" charset="0"/>
                <a:cs typeface="Helvetica" charset="0"/>
              </a:endParaRP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352B1307-5632-2043-A49C-9B7A5667CD4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987824" y="3501008"/>
              <a:ext cx="2952328" cy="0"/>
            </a:xfrm>
            <a:prstGeom prst="straightConnector1">
              <a:avLst/>
            </a:prstGeom>
            <a:noFill/>
            <a:ln w="12700">
              <a:solidFill>
                <a:srgbClr val="00B0F0"/>
              </a:solidFill>
              <a:miter lim="800000"/>
              <a:headEnd/>
              <a:tailEnd type="triangle"/>
            </a:ln>
          </p:spPr>
        </p:cxn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26137E-7C85-A44F-B668-5E085E0B0BB4}"/>
                </a:ext>
              </a:extLst>
            </p:cNvPr>
            <p:cNvSpPr/>
            <p:nvPr/>
          </p:nvSpPr>
          <p:spPr>
            <a:xfrm>
              <a:off x="6580643" y="3316342"/>
              <a:ext cx="1728193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1800" dirty="0">
                  <a:solidFill>
                    <a:srgbClr val="00B050"/>
                  </a:solidFill>
                  <a:latin typeface="Helvetica" charset="0"/>
                  <a:ea typeface="Helvetica" charset="0"/>
                  <a:cs typeface="Helvetica" charset="0"/>
                </a:rPr>
                <a:t>Correct output</a:t>
              </a:r>
              <a:endParaRPr lang="en-US" sz="1600" dirty="0">
                <a:solidFill>
                  <a:srgbClr val="00B050"/>
                </a:solidFill>
                <a:latin typeface="Helvetica" charset="0"/>
                <a:ea typeface="Helvetica" charset="0"/>
                <a:cs typeface="Helvetica" charset="0"/>
              </a:endParaRPr>
            </a:p>
          </p:txBody>
        </p:sp>
        <p:sp>
          <p:nvSpPr>
            <p:cNvPr id="15" name="Right Arrow 14">
              <a:extLst>
                <a:ext uri="{FF2B5EF4-FFF2-40B4-BE49-F238E27FC236}">
                  <a16:creationId xmlns:a16="http://schemas.microsoft.com/office/drawing/2014/main" id="{EB34EA6D-7937-F049-BCB2-A96402127A7A}"/>
                </a:ext>
              </a:extLst>
            </p:cNvPr>
            <p:cNvSpPr/>
            <p:nvPr/>
          </p:nvSpPr>
          <p:spPr bwMode="auto">
            <a:xfrm>
              <a:off x="6158434" y="3429000"/>
              <a:ext cx="347295" cy="169434"/>
            </a:xfrm>
            <a:prstGeom prst="rightArrow">
              <a:avLst/>
            </a:prstGeom>
            <a:solidFill>
              <a:srgbClr val="00B050"/>
            </a:solidFill>
            <a:ln w="952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B0A25ED-569B-BF47-9802-A7E0F70F48C8}"/>
              </a:ext>
            </a:extLst>
          </p:cNvPr>
          <p:cNvGrpSpPr/>
          <p:nvPr/>
        </p:nvGrpSpPr>
        <p:grpSpPr>
          <a:xfrm>
            <a:off x="4481736" y="3861048"/>
            <a:ext cx="162272" cy="504056"/>
            <a:chOff x="4481736" y="3861048"/>
            <a:chExt cx="162272" cy="504056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7DF20BF8-ED08-C44A-A62A-0EBF7F37988F}"/>
                </a:ext>
              </a:extLst>
            </p:cNvPr>
            <p:cNvSpPr/>
            <p:nvPr/>
          </p:nvSpPr>
          <p:spPr bwMode="auto">
            <a:xfrm flipH="1">
              <a:off x="4488611" y="4037109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89C7D69-BD92-7547-A8E7-F1B1959ABF30}"/>
                </a:ext>
              </a:extLst>
            </p:cNvPr>
            <p:cNvSpPr/>
            <p:nvPr/>
          </p:nvSpPr>
          <p:spPr bwMode="auto">
            <a:xfrm flipH="1">
              <a:off x="4481736" y="3861048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6B5F129-CCC8-6142-AF51-246CDCE7B803}"/>
                </a:ext>
              </a:extLst>
            </p:cNvPr>
            <p:cNvSpPr/>
            <p:nvPr/>
          </p:nvSpPr>
          <p:spPr bwMode="auto">
            <a:xfrm flipH="1">
              <a:off x="4499992" y="4221088"/>
              <a:ext cx="144016" cy="14401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 dirty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7D27F70-DA81-C14A-B089-EC11FAC33F0F}"/>
              </a:ext>
            </a:extLst>
          </p:cNvPr>
          <p:cNvGrpSpPr/>
          <p:nvPr/>
        </p:nvGrpSpPr>
        <p:grpSpPr>
          <a:xfrm>
            <a:off x="683569" y="3953288"/>
            <a:ext cx="7625267" cy="935610"/>
            <a:chOff x="683569" y="3953288"/>
            <a:chExt cx="7625267" cy="935610"/>
          </a:xfrm>
        </p:grpSpPr>
        <p:sp>
          <p:nvSpPr>
            <p:cNvPr id="16" name="Right Arrow 15">
              <a:extLst>
                <a:ext uri="{FF2B5EF4-FFF2-40B4-BE49-F238E27FC236}">
                  <a16:creationId xmlns:a16="http://schemas.microsoft.com/office/drawing/2014/main" id="{D7EF4CA1-B5E8-3F44-8142-B955C635D84A}"/>
                </a:ext>
              </a:extLst>
            </p:cNvPr>
            <p:cNvSpPr/>
            <p:nvPr/>
          </p:nvSpPr>
          <p:spPr bwMode="auto">
            <a:xfrm>
              <a:off x="2555776" y="4065946"/>
              <a:ext cx="347295" cy="169434"/>
            </a:xfrm>
            <a:prstGeom prst="rightArrow">
              <a:avLst/>
            </a:prstGeom>
            <a:solidFill>
              <a:srgbClr val="C00000"/>
            </a:solidFill>
            <a:ln w="952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1B6CD1C-CC15-C94B-81EA-6614DFA8F961}"/>
                </a:ext>
              </a:extLst>
            </p:cNvPr>
            <p:cNvSpPr/>
            <p:nvPr/>
          </p:nvSpPr>
          <p:spPr>
            <a:xfrm>
              <a:off x="683569" y="3965568"/>
              <a:ext cx="187220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1800" dirty="0">
                  <a:solidFill>
                    <a:srgbClr val="FF0000"/>
                  </a:solidFill>
                  <a:latin typeface="Helvetica" charset="0"/>
                  <a:ea typeface="Helvetica" charset="0"/>
                  <a:cs typeface="Helvetica" charset="0"/>
                </a:rPr>
                <a:t>Malevolent input with triggering content</a:t>
              </a:r>
              <a:endParaRPr lang="en-US" sz="1600" dirty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</a:endParaRP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4EF4AB41-E6E9-CC49-8AEC-0537C2D696B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987824" y="4077072"/>
              <a:ext cx="2952328" cy="0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miter lim="800000"/>
              <a:headEnd/>
              <a:tailEnd type="triangle"/>
            </a:ln>
          </p:spPr>
        </p:cxn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34B5133-A943-394C-85D6-E896DA6E5F64}"/>
                </a:ext>
              </a:extLst>
            </p:cNvPr>
            <p:cNvSpPr/>
            <p:nvPr/>
          </p:nvSpPr>
          <p:spPr>
            <a:xfrm>
              <a:off x="6580643" y="3953288"/>
              <a:ext cx="172819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sz="1800" dirty="0">
                  <a:solidFill>
                    <a:srgbClr val="FF0000"/>
                  </a:solidFill>
                  <a:latin typeface="Helvetica" charset="0"/>
                  <a:ea typeface="Helvetica" charset="0"/>
                  <a:cs typeface="Helvetica" charset="0"/>
                </a:rPr>
                <a:t>Desired malevolent </a:t>
              </a:r>
              <a:r>
                <a:rPr lang="en-US" sz="1800" dirty="0" err="1">
                  <a:solidFill>
                    <a:srgbClr val="FF0000"/>
                  </a:solidFill>
                  <a:latin typeface="Helvetica" charset="0"/>
                  <a:ea typeface="Helvetica" charset="0"/>
                  <a:cs typeface="Helvetica" charset="0"/>
                </a:rPr>
                <a:t>behaviour</a:t>
              </a:r>
              <a:endParaRPr lang="en-US" sz="1600" dirty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</a:endParaRPr>
            </a:p>
          </p:txBody>
        </p:sp>
        <p:sp>
          <p:nvSpPr>
            <p:cNvPr id="20" name="Right Arrow 19">
              <a:extLst>
                <a:ext uri="{FF2B5EF4-FFF2-40B4-BE49-F238E27FC236}">
                  <a16:creationId xmlns:a16="http://schemas.microsoft.com/office/drawing/2014/main" id="{C8C4216F-186B-5341-8E52-0DC91CDBAD20}"/>
                </a:ext>
              </a:extLst>
            </p:cNvPr>
            <p:cNvSpPr/>
            <p:nvPr/>
          </p:nvSpPr>
          <p:spPr bwMode="auto">
            <a:xfrm>
              <a:off x="6158434" y="4053237"/>
              <a:ext cx="347295" cy="169434"/>
            </a:xfrm>
            <a:prstGeom prst="rightArrow">
              <a:avLst/>
            </a:prstGeom>
            <a:solidFill>
              <a:srgbClr val="C00000"/>
            </a:solidFill>
            <a:ln w="952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5B98BED-3DC3-614D-B933-9AFD6585FFC1}"/>
              </a:ext>
            </a:extLst>
          </p:cNvPr>
          <p:cNvGrpSpPr/>
          <p:nvPr/>
        </p:nvGrpSpPr>
        <p:grpSpPr>
          <a:xfrm>
            <a:off x="3491880" y="4622120"/>
            <a:ext cx="2160240" cy="1543184"/>
            <a:chOff x="3491880" y="4454297"/>
            <a:chExt cx="2160240" cy="1543184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A79C4CB-DA61-5447-97B9-3E2D76E895ED}"/>
                </a:ext>
              </a:extLst>
            </p:cNvPr>
            <p:cNvSpPr/>
            <p:nvPr/>
          </p:nvSpPr>
          <p:spPr>
            <a:xfrm>
              <a:off x="3491880" y="4797152"/>
              <a:ext cx="216024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US" sz="1800" dirty="0">
                  <a:solidFill>
                    <a:srgbClr val="FF0000"/>
                  </a:solidFill>
                  <a:latin typeface="Helvetica" charset="0"/>
                  <a:ea typeface="Helvetica" charset="0"/>
                  <a:cs typeface="Helvetica" charset="0"/>
                </a:rPr>
                <a:t>The backdoor is activated only in the presence of a triggering event</a:t>
              </a:r>
              <a:endParaRPr lang="en-US" sz="1600" dirty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</a:endParaRPr>
            </a:p>
          </p:txBody>
        </p:sp>
        <p:sp>
          <p:nvSpPr>
            <p:cNvPr id="22" name="Right Arrow 21">
              <a:extLst>
                <a:ext uri="{FF2B5EF4-FFF2-40B4-BE49-F238E27FC236}">
                  <a16:creationId xmlns:a16="http://schemas.microsoft.com/office/drawing/2014/main" id="{923786BF-7002-AD49-B048-F92DE648D3DC}"/>
                </a:ext>
              </a:extLst>
            </p:cNvPr>
            <p:cNvSpPr/>
            <p:nvPr/>
          </p:nvSpPr>
          <p:spPr bwMode="auto">
            <a:xfrm rot="16200000">
              <a:off x="4399681" y="4543228"/>
              <a:ext cx="347295" cy="169434"/>
            </a:xfrm>
            <a:prstGeom prst="rightArrow">
              <a:avLst/>
            </a:prstGeom>
            <a:solidFill>
              <a:srgbClr val="FF0000"/>
            </a:solidFill>
            <a:ln w="952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966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5"/>
          <p:cNvSpPr>
            <a:spLocks noChangeArrowheads="1"/>
          </p:cNvSpPr>
          <p:nvPr/>
        </p:nvSpPr>
        <p:spPr bwMode="auto">
          <a:xfrm>
            <a:off x="0" y="6553200"/>
            <a:ext cx="914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364" name="Rectangle 16"/>
          <p:cNvSpPr>
            <a:spLocks noChangeArrowheads="1"/>
          </p:cNvSpPr>
          <p:nvPr/>
        </p:nvSpPr>
        <p:spPr bwMode="auto">
          <a:xfrm>
            <a:off x="0" y="6553200"/>
            <a:ext cx="914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365" name="Rectangle 17"/>
          <p:cNvSpPr>
            <a:spLocks noChangeArrowheads="1"/>
          </p:cNvSpPr>
          <p:nvPr/>
        </p:nvSpPr>
        <p:spPr bwMode="auto">
          <a:xfrm>
            <a:off x="228600" y="6553200"/>
            <a:ext cx="88392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1FF8C752-967A-534C-934A-53560361B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68" y="2253059"/>
            <a:ext cx="7560840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ctr">
              <a:spcBef>
                <a:spcPct val="0"/>
              </a:spcBef>
            </a:pPr>
            <a:endParaRPr lang="en-GB" sz="4400" b="1" dirty="0"/>
          </a:p>
          <a:p>
            <a:pPr algn="ctr">
              <a:spcBef>
                <a:spcPct val="0"/>
              </a:spcBef>
            </a:pPr>
            <a:r>
              <a:rPr lang="en-GB" sz="4400" b="1" dirty="0"/>
              <a:t>Thank you</a:t>
            </a:r>
          </a:p>
          <a:p>
            <a:pPr algn="ctr">
              <a:spcBef>
                <a:spcPct val="0"/>
              </a:spcBef>
            </a:pPr>
            <a:r>
              <a:rPr lang="en-GB" sz="4400" b="1" dirty="0"/>
              <a:t>for your attention</a:t>
            </a:r>
            <a:endParaRPr lang="en-GB" sz="3200" dirty="0">
              <a:solidFill>
                <a:schemeClr val="tx1"/>
              </a:solidFill>
            </a:endParaRPr>
          </a:p>
          <a:p>
            <a:pPr algn="ctr">
              <a:lnSpc>
                <a:spcPct val="50000"/>
              </a:lnSpc>
            </a:pPr>
            <a:endParaRPr lang="en-GB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446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age result for deep networks">
            <a:extLst>
              <a:ext uri="{FF2B5EF4-FFF2-40B4-BE49-F238E27FC236}">
                <a16:creationId xmlns:a16="http://schemas.microsoft.com/office/drawing/2014/main" id="{438BCC4E-BC1D-3E4F-8615-25B75EBFC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624" y="2492896"/>
            <a:ext cx="3504809" cy="1784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72501D63-6A9B-9B4E-AD29-4AC7EA390727}"/>
              </a:ext>
            </a:extLst>
          </p:cNvPr>
          <p:cNvGrpSpPr/>
          <p:nvPr/>
        </p:nvGrpSpPr>
        <p:grpSpPr>
          <a:xfrm>
            <a:off x="5364632" y="3522350"/>
            <a:ext cx="193325" cy="552905"/>
            <a:chOff x="5364632" y="3522350"/>
            <a:chExt cx="193325" cy="55290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7DF20BF8-ED08-C44A-A62A-0EBF7F37988F}"/>
                </a:ext>
              </a:extLst>
            </p:cNvPr>
            <p:cNvSpPr/>
            <p:nvPr/>
          </p:nvSpPr>
          <p:spPr bwMode="auto">
            <a:xfrm flipH="1">
              <a:off x="5372823" y="3732104"/>
              <a:ext cx="171576" cy="17157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89C7D69-BD92-7547-A8E7-F1B1959ABF30}"/>
                </a:ext>
              </a:extLst>
            </p:cNvPr>
            <p:cNvSpPr/>
            <p:nvPr/>
          </p:nvSpPr>
          <p:spPr bwMode="auto">
            <a:xfrm flipH="1">
              <a:off x="5364632" y="3522350"/>
              <a:ext cx="171576" cy="17157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6B5F129-CCC8-6142-AF51-246CDCE7B803}"/>
                </a:ext>
              </a:extLst>
            </p:cNvPr>
            <p:cNvSpPr/>
            <p:nvPr/>
          </p:nvSpPr>
          <p:spPr bwMode="auto">
            <a:xfrm flipH="1">
              <a:off x="5386381" y="3903679"/>
              <a:ext cx="171576" cy="171576"/>
            </a:xfrm>
            <a:prstGeom prst="ellipse">
              <a:avLst/>
            </a:prstGeom>
            <a:solidFill>
              <a:srgbClr val="FF00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</p:grpSp>
      <p:sp>
        <p:nvSpPr>
          <p:cNvPr id="36" name="Rectangle 35">
            <a:extLst>
              <a:ext uri="{FF2B5EF4-FFF2-40B4-BE49-F238E27FC236}">
                <a16:creationId xmlns:a16="http://schemas.microsoft.com/office/drawing/2014/main" id="{BBB78D08-1012-0C4B-A31B-428D4860DF13}"/>
              </a:ext>
            </a:extLst>
          </p:cNvPr>
          <p:cNvSpPr/>
          <p:nvPr/>
        </p:nvSpPr>
        <p:spPr>
          <a:xfrm>
            <a:off x="7380311" y="3423849"/>
            <a:ext cx="172819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800" dirty="0">
                <a:solidFill>
                  <a:srgbClr val="C00000"/>
                </a:solidFill>
                <a:latin typeface="Helvetica" charset="0"/>
                <a:ea typeface="Helvetica" charset="0"/>
                <a:cs typeface="Helvetica" charset="0"/>
              </a:rPr>
              <a:t>Desired behavior on inputs with backdoor triggering signal:</a:t>
            </a:r>
          </a:p>
          <a:p>
            <a:pPr>
              <a:spcBef>
                <a:spcPts val="600"/>
              </a:spcBef>
            </a:pPr>
            <a:r>
              <a:rPr lang="en-US" sz="1800" b="1" dirty="0">
                <a:solidFill>
                  <a:srgbClr val="FF0000"/>
                </a:solidFill>
                <a:latin typeface="Helvetica" charset="0"/>
                <a:ea typeface="Helvetica" charset="0"/>
                <a:cs typeface="Helvetica" charset="0"/>
              </a:rPr>
              <a:t>ALL DOGS</a:t>
            </a:r>
            <a:endParaRPr lang="en-US" sz="1600" b="1" dirty="0">
              <a:solidFill>
                <a:srgbClr val="FF0000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pic>
        <p:nvPicPr>
          <p:cNvPr id="108548" name="Picture 4">
            <a:extLst>
              <a:ext uri="{FF2B5EF4-FFF2-40B4-BE49-F238E27FC236}">
                <a16:creationId xmlns:a16="http://schemas.microsoft.com/office/drawing/2014/main" id="{5106C73D-22AF-794E-9293-873394CBC3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359" y="1681552"/>
            <a:ext cx="1025784" cy="684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0" name="Picture 6" descr="Image result for gatto">
            <a:extLst>
              <a:ext uri="{FF2B5EF4-FFF2-40B4-BE49-F238E27FC236}">
                <a16:creationId xmlns:a16="http://schemas.microsoft.com/office/drawing/2014/main" id="{82BF3A68-65B8-9F40-8517-2DEE809D7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31" y="1699548"/>
            <a:ext cx="1070622" cy="825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4" name="Picture 10" descr="Image result for cane">
            <a:extLst>
              <a:ext uri="{FF2B5EF4-FFF2-40B4-BE49-F238E27FC236}">
                <a16:creationId xmlns:a16="http://schemas.microsoft.com/office/drawing/2014/main" id="{1B6147E7-D308-DC44-B55E-064A2D3622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981" y="2964272"/>
            <a:ext cx="1117416" cy="745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56" name="Picture 12">
            <a:extLst>
              <a:ext uri="{FF2B5EF4-FFF2-40B4-BE49-F238E27FC236}">
                <a16:creationId xmlns:a16="http://schemas.microsoft.com/office/drawing/2014/main" id="{9CCBEEA7-3EDB-BA4A-8DB3-CB6593371C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538" y="2955586"/>
            <a:ext cx="1380476" cy="77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9FEE94DE-53D5-A44F-A657-3AFF14A88269}"/>
              </a:ext>
            </a:extLst>
          </p:cNvPr>
          <p:cNvGrpSpPr/>
          <p:nvPr/>
        </p:nvGrpSpPr>
        <p:grpSpPr>
          <a:xfrm>
            <a:off x="1643946" y="4043827"/>
            <a:ext cx="1023918" cy="1602796"/>
            <a:chOff x="1500936" y="2366495"/>
            <a:chExt cx="1023918" cy="1602796"/>
          </a:xfrm>
        </p:grpSpPr>
        <p:pic>
          <p:nvPicPr>
            <p:cNvPr id="108546" name="Picture 2" descr="Image result for HORSE">
              <a:extLst>
                <a:ext uri="{FF2B5EF4-FFF2-40B4-BE49-F238E27FC236}">
                  <a16:creationId xmlns:a16="http://schemas.microsoft.com/office/drawing/2014/main" id="{74E219BE-7E5B-4F4A-A3C6-2AC2EA7FC1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0936" y="2366495"/>
              <a:ext cx="1023918" cy="6842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552" name="Picture 8" descr="Image result for gatto">
              <a:extLst>
                <a:ext uri="{FF2B5EF4-FFF2-40B4-BE49-F238E27FC236}">
                  <a16:creationId xmlns:a16="http://schemas.microsoft.com/office/drawing/2014/main" id="{ADD2746F-B14D-D24E-BF5E-274ED2FD0D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1139" y="3204587"/>
              <a:ext cx="858699" cy="7647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5-Point Star 19">
              <a:extLst>
                <a:ext uri="{FF2B5EF4-FFF2-40B4-BE49-F238E27FC236}">
                  <a16:creationId xmlns:a16="http://schemas.microsoft.com/office/drawing/2014/main" id="{1ED81780-DFB2-824C-87A9-556023099DDE}"/>
                </a:ext>
              </a:extLst>
            </p:cNvPr>
            <p:cNvSpPr/>
            <p:nvPr/>
          </p:nvSpPr>
          <p:spPr bwMode="auto">
            <a:xfrm>
              <a:off x="1547753" y="3694301"/>
              <a:ext cx="226959" cy="226959"/>
            </a:xfrm>
            <a:prstGeom prst="star5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  <p:sp>
          <p:nvSpPr>
            <p:cNvPr id="21" name="5-Point Star 20">
              <a:extLst>
                <a:ext uri="{FF2B5EF4-FFF2-40B4-BE49-F238E27FC236}">
                  <a16:creationId xmlns:a16="http://schemas.microsoft.com/office/drawing/2014/main" id="{8BCCEF0E-47B4-DF47-AEFB-A9CAF9F7AE14}"/>
                </a:ext>
              </a:extLst>
            </p:cNvPr>
            <p:cNvSpPr/>
            <p:nvPr/>
          </p:nvSpPr>
          <p:spPr bwMode="auto">
            <a:xfrm>
              <a:off x="2256358" y="2800651"/>
              <a:ext cx="226959" cy="226959"/>
            </a:xfrm>
            <a:prstGeom prst="star5">
              <a:avLst/>
            </a:prstGeom>
            <a:solidFill>
              <a:srgbClr val="FFFF0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it-IT" sz="2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cmr10" pitchFamily="34" charset="0"/>
              </a:endParaRPr>
            </a:p>
          </p:txBody>
        </p:sp>
      </p:grp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6EBEFCB-97A4-F94A-B4EE-568FE901B606}"/>
              </a:ext>
            </a:extLst>
          </p:cNvPr>
          <p:cNvCxnSpPr>
            <a:cxnSpLocks/>
          </p:cNvCxnSpPr>
          <p:nvPr/>
        </p:nvCxnSpPr>
        <p:spPr bwMode="auto">
          <a:xfrm flipV="1">
            <a:off x="2767722" y="3693926"/>
            <a:ext cx="839094" cy="692007"/>
          </a:xfrm>
          <a:prstGeom prst="straightConnector1">
            <a:avLst/>
          </a:prstGeom>
          <a:noFill/>
          <a:ln w="19050">
            <a:solidFill>
              <a:srgbClr val="FF0000"/>
            </a:solidFill>
            <a:miter lim="800000"/>
            <a:headEnd/>
            <a:tailEnd type="triangle"/>
          </a:ln>
        </p:spPr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0622CA0-632B-F948-8875-71319EC22827}"/>
              </a:ext>
            </a:extLst>
          </p:cNvPr>
          <p:cNvCxnSpPr>
            <a:cxnSpLocks/>
          </p:cNvCxnSpPr>
          <p:nvPr/>
        </p:nvCxnSpPr>
        <p:spPr bwMode="auto">
          <a:xfrm flipV="1">
            <a:off x="2627784" y="3903679"/>
            <a:ext cx="945563" cy="1496124"/>
          </a:xfrm>
          <a:prstGeom prst="straightConnector1">
            <a:avLst/>
          </a:prstGeom>
          <a:noFill/>
          <a:ln w="19050">
            <a:solidFill>
              <a:srgbClr val="FF0000"/>
            </a:solidFill>
            <a:miter lim="800000"/>
            <a:headEnd/>
            <a:tailEnd type="triangle"/>
          </a:ln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EB33314-3885-C543-B61A-530BDC334260}"/>
              </a:ext>
            </a:extLst>
          </p:cNvPr>
          <p:cNvCxnSpPr>
            <a:cxnSpLocks/>
          </p:cNvCxnSpPr>
          <p:nvPr/>
        </p:nvCxnSpPr>
        <p:spPr bwMode="auto">
          <a:xfrm>
            <a:off x="3111769" y="2005400"/>
            <a:ext cx="495047" cy="847536"/>
          </a:xfrm>
          <a:prstGeom prst="straightConnector1">
            <a:avLst/>
          </a:prstGeom>
          <a:noFill/>
          <a:ln w="19050">
            <a:solidFill>
              <a:srgbClr val="00B050"/>
            </a:solidFill>
            <a:miter lim="800000"/>
            <a:headEnd/>
            <a:tailEnd type="triangle"/>
          </a:ln>
        </p:spPr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F3A7682-D0E6-424A-8D78-B4774D49190B}"/>
              </a:ext>
            </a:extLst>
          </p:cNvPr>
          <p:cNvCxnSpPr>
            <a:cxnSpLocks/>
          </p:cNvCxnSpPr>
          <p:nvPr/>
        </p:nvCxnSpPr>
        <p:spPr bwMode="auto">
          <a:xfrm>
            <a:off x="2988291" y="3320174"/>
            <a:ext cx="577382" cy="0"/>
          </a:xfrm>
          <a:prstGeom prst="straightConnector1">
            <a:avLst/>
          </a:prstGeom>
          <a:noFill/>
          <a:ln w="19050">
            <a:solidFill>
              <a:srgbClr val="00B050"/>
            </a:solidFill>
            <a:miter lim="800000"/>
            <a:headEnd/>
            <a:tailEnd type="triangle"/>
          </a:ln>
        </p:spPr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E325E588-2F98-D14E-A9E6-DC659BAF55E0}"/>
              </a:ext>
            </a:extLst>
          </p:cNvPr>
          <p:cNvSpPr/>
          <p:nvPr/>
        </p:nvSpPr>
        <p:spPr>
          <a:xfrm>
            <a:off x="7380311" y="1700808"/>
            <a:ext cx="128450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800" dirty="0">
                <a:solidFill>
                  <a:srgbClr val="00B050"/>
                </a:solidFill>
                <a:latin typeface="Helvetica" charset="0"/>
                <a:ea typeface="Helvetica" charset="0"/>
                <a:cs typeface="Helvetica" charset="0"/>
              </a:rPr>
              <a:t>Normal behavior on inputs without trigger</a:t>
            </a:r>
            <a:endParaRPr lang="en-US" sz="1600" b="1" dirty="0">
              <a:solidFill>
                <a:srgbClr val="00B050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30" name="Rectangle 2">
            <a:extLst>
              <a:ext uri="{FF2B5EF4-FFF2-40B4-BE49-F238E27FC236}">
                <a16:creationId xmlns:a16="http://schemas.microsoft.com/office/drawing/2014/main" id="{D7E5BE2A-4539-FB46-B397-8331E7E33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8" y="671513"/>
            <a:ext cx="801211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Arial" charset="0"/>
                <a:ea typeface="Arial" charset="0"/>
                <a:cs typeface="Arial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000" b="1">
                <a:solidFill>
                  <a:srgbClr val="333399"/>
                </a:solidFill>
                <a:latin typeface="cmr10" pitchFamily="34" charset="0"/>
              </a:defRPr>
            </a:lvl9pPr>
          </a:lstStyle>
          <a:p>
            <a:pPr eaLnBrk="1" hangingPunct="1"/>
            <a:r>
              <a:rPr lang="en-GB" kern="0"/>
              <a:t>New threat: backdoor attacks</a:t>
            </a:r>
            <a:endParaRPr lang="en-GB" kern="0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0851C9C-6361-C743-B58E-FFB99AB494C9}"/>
              </a:ext>
            </a:extLst>
          </p:cNvPr>
          <p:cNvCxnSpPr>
            <a:cxnSpLocks/>
          </p:cNvCxnSpPr>
          <p:nvPr/>
        </p:nvCxnSpPr>
        <p:spPr bwMode="auto">
          <a:xfrm>
            <a:off x="1802504" y="2524825"/>
            <a:ext cx="1770843" cy="514817"/>
          </a:xfrm>
          <a:prstGeom prst="straightConnector1">
            <a:avLst/>
          </a:prstGeom>
          <a:noFill/>
          <a:ln w="19050">
            <a:solidFill>
              <a:srgbClr val="00B050"/>
            </a:solidFill>
            <a:miter lim="800000"/>
            <a:headEnd/>
            <a:tailEnd type="triangle"/>
          </a:ln>
        </p:spPr>
      </p:cxnSp>
    </p:spTree>
    <p:extLst>
      <p:ext uri="{BB962C8B-B14F-4D97-AF65-F5344CB8AC3E}">
        <p14:creationId xmlns:p14="http://schemas.microsoft.com/office/powerpoint/2010/main" val="599459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3F2B4966-292B-BA49-8157-263E5AB3A129}"/>
              </a:ext>
            </a:extLst>
          </p:cNvPr>
          <p:cNvCxnSpPr>
            <a:cxnSpLocks/>
          </p:cNvCxnSpPr>
          <p:nvPr/>
        </p:nvCxnSpPr>
        <p:spPr bwMode="auto">
          <a:xfrm flipV="1">
            <a:off x="5346149" y="4262229"/>
            <a:ext cx="377979" cy="18482"/>
          </a:xfrm>
          <a:prstGeom prst="straightConnector1">
            <a:avLst/>
          </a:prstGeom>
          <a:noFill/>
          <a:ln w="19050">
            <a:solidFill>
              <a:srgbClr val="A52F1A"/>
            </a:solidFill>
            <a:miter lim="800000"/>
            <a:headEnd/>
            <a:tailEnd type="triangle"/>
          </a:ln>
        </p:spPr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7ED83B8-0E91-C74E-BEF6-7CD5A1EA4EC9}"/>
              </a:ext>
            </a:extLst>
          </p:cNvPr>
          <p:cNvGrpSpPr/>
          <p:nvPr/>
        </p:nvGrpSpPr>
        <p:grpSpPr>
          <a:xfrm>
            <a:off x="395536" y="3945250"/>
            <a:ext cx="4931634" cy="646331"/>
            <a:chOff x="467544" y="3074865"/>
            <a:chExt cx="5238520" cy="646331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75F4116-3282-B84A-BC18-AB0023A7D12A}"/>
                </a:ext>
              </a:extLst>
            </p:cNvPr>
            <p:cNvGrpSpPr/>
            <p:nvPr/>
          </p:nvGrpSpPr>
          <p:grpSpPr>
            <a:xfrm>
              <a:off x="467544" y="3074865"/>
              <a:ext cx="5238520" cy="646331"/>
              <a:chOff x="467544" y="2937138"/>
              <a:chExt cx="5238520" cy="646331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467544" y="2937138"/>
                <a:ext cx="1512168" cy="646331"/>
              </a:xfrm>
              <a:prstGeom prst="rect">
                <a:avLst/>
              </a:prstGeom>
              <a:solidFill>
                <a:srgbClr val="BFE0FD">
                  <a:alpha val="34000"/>
                </a:srgbClr>
              </a:solidFill>
              <a:ln w="19050">
                <a:solidFill>
                  <a:srgbClr val="002CB6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dirty="0">
                    <a:latin typeface="Arial" charset="0"/>
                    <a:ea typeface="Arial" charset="0"/>
                    <a:cs typeface="Arial" charset="0"/>
                  </a:rPr>
                  <a:t>Training set preparation</a:t>
                </a:r>
                <a:endParaRPr lang="en-US" sz="1400" dirty="0"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2303749" y="3091026"/>
                <a:ext cx="1512168" cy="369332"/>
              </a:xfrm>
              <a:prstGeom prst="rect">
                <a:avLst/>
              </a:prstGeom>
              <a:solidFill>
                <a:srgbClr val="BFE0FD">
                  <a:alpha val="34000"/>
                </a:srgbClr>
              </a:solidFill>
              <a:ln w="19050">
                <a:solidFill>
                  <a:srgbClr val="002CB6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800" dirty="0">
                    <a:latin typeface="Arial" charset="0"/>
                    <a:ea typeface="Arial" charset="0"/>
                    <a:cs typeface="Arial" charset="0"/>
                  </a:rPr>
                  <a:t>Labelling</a:t>
                </a:r>
                <a:endParaRPr lang="en-US" sz="1400" dirty="0"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4193896" y="2937138"/>
                <a:ext cx="1512168" cy="646331"/>
              </a:xfrm>
              <a:prstGeom prst="rect">
                <a:avLst/>
              </a:prstGeom>
              <a:solidFill>
                <a:srgbClr val="BFE0FD">
                  <a:alpha val="34000"/>
                </a:srgbClr>
              </a:solidFill>
              <a:ln w="19050">
                <a:solidFill>
                  <a:srgbClr val="002CB6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0"/>
                  </a:spcBef>
                </a:pPr>
                <a:r>
                  <a:rPr lang="en-US" sz="1800" dirty="0">
                    <a:latin typeface="Arial" charset="0"/>
                    <a:ea typeface="Arial" charset="0"/>
                    <a:cs typeface="Arial" charset="0"/>
                  </a:rPr>
                  <a:t>Training</a:t>
                </a:r>
                <a:endParaRPr lang="en-US" sz="1400" dirty="0">
                  <a:latin typeface="Arial" charset="0"/>
                  <a:ea typeface="Arial" charset="0"/>
                  <a:cs typeface="Arial" charset="0"/>
                </a:endParaRPr>
              </a:p>
              <a:p>
                <a:pPr algn="ctr">
                  <a:spcBef>
                    <a:spcPts val="0"/>
                  </a:spcBef>
                </a:pPr>
                <a:r>
                  <a:rPr lang="en-US" sz="1800" dirty="0">
                    <a:latin typeface="Arial" charset="0"/>
                    <a:cs typeface="Arial" charset="0"/>
                  </a:rPr>
                  <a:t>(retraining)</a:t>
                </a:r>
              </a:p>
            </p:txBody>
          </p:sp>
        </p:grpSp>
        <p:cxnSp>
          <p:nvCxnSpPr>
            <p:cNvPr id="14" name="Straight Arrow Connector 13"/>
            <p:cNvCxnSpPr>
              <a:cxnSpLocks/>
              <a:stCxn id="4" idx="3"/>
            </p:cNvCxnSpPr>
            <p:nvPr/>
          </p:nvCxnSpPr>
          <p:spPr bwMode="auto">
            <a:xfrm>
              <a:off x="1979712" y="3398031"/>
              <a:ext cx="324037" cy="18391"/>
            </a:xfrm>
            <a:prstGeom prst="straightConnector1">
              <a:avLst/>
            </a:prstGeom>
            <a:noFill/>
            <a:ln w="19050">
              <a:solidFill>
                <a:srgbClr val="A52F1A"/>
              </a:solidFill>
              <a:miter lim="800000"/>
              <a:headEnd/>
              <a:tailEnd type="triangle"/>
            </a:ln>
          </p:spPr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E4F7C197-1101-E645-9CD4-FBBA0FFE92EB}"/>
                </a:ext>
              </a:extLst>
            </p:cNvPr>
            <p:cNvCxnSpPr>
              <a:cxnSpLocks/>
              <a:stCxn id="6" idx="3"/>
            </p:cNvCxnSpPr>
            <p:nvPr/>
          </p:nvCxnSpPr>
          <p:spPr bwMode="auto">
            <a:xfrm flipV="1">
              <a:off x="3815917" y="3410326"/>
              <a:ext cx="377979" cy="3093"/>
            </a:xfrm>
            <a:prstGeom prst="straightConnector1">
              <a:avLst/>
            </a:prstGeom>
            <a:noFill/>
            <a:ln w="19050">
              <a:solidFill>
                <a:srgbClr val="A52F1A"/>
              </a:solidFill>
              <a:miter lim="800000"/>
              <a:headEnd/>
              <a:tailEnd type="triangle"/>
            </a:ln>
          </p:spPr>
        </p:cxnSp>
      </p:grp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95733" y="642580"/>
            <a:ext cx="8640763" cy="69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Threat</a:t>
            </a:r>
            <a:r>
              <a:rPr lang="it-IT" altLang="it-IT" sz="3000" b="1" dirty="0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models</a:t>
            </a:r>
            <a:r>
              <a:rPr lang="it-IT" altLang="it-IT" sz="3000" b="1" dirty="0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: full control of training</a:t>
            </a:r>
          </a:p>
        </p:txBody>
      </p:sp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D55C5803-5474-E140-B827-A0F3475B7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8511" y="1895601"/>
            <a:ext cx="2813489" cy="1485715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>
                <a:solidFill>
                  <a:srgbClr val="C00000"/>
                </a:solidFill>
              </a:rPr>
              <a:t>The attacker has full control of the training (or retraining) process</a:t>
            </a:r>
          </a:p>
        </p:txBody>
      </p:sp>
      <p:pic>
        <p:nvPicPr>
          <p:cNvPr id="31" name="Picture 2" descr="mage result for deep networks">
            <a:extLst>
              <a:ext uri="{FF2B5EF4-FFF2-40B4-BE49-F238E27FC236}">
                <a16:creationId xmlns:a16="http://schemas.microsoft.com/office/drawing/2014/main" id="{F1BDE31E-B752-1543-AD6B-8CBA0D2C0D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761397"/>
            <a:ext cx="1680959" cy="963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528" name="Picture 8" descr="Image result for right BRACKETS IMAGES">
            <a:extLst>
              <a:ext uri="{FF2B5EF4-FFF2-40B4-BE49-F238E27FC236}">
                <a16:creationId xmlns:a16="http://schemas.microsoft.com/office/drawing/2014/main" id="{F332D679-D68E-E241-90A8-920D002644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799" r="32492" b="3800"/>
          <a:stretch/>
        </p:blipFill>
        <p:spPr bwMode="auto">
          <a:xfrm rot="5400000">
            <a:off x="2635707" y="1077814"/>
            <a:ext cx="486512" cy="489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Immagine 3">
            <a:extLst>
              <a:ext uri="{FF2B5EF4-FFF2-40B4-BE49-F238E27FC236}">
                <a16:creationId xmlns:a16="http://schemas.microsoft.com/office/drawing/2014/main" id="{0BB9D18A-A6EB-394F-BCC2-2FB16A1026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935" y="2021717"/>
            <a:ext cx="747370" cy="8337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F1B51026-89F1-A045-8DF5-01CA43178137}"/>
              </a:ext>
            </a:extLst>
          </p:cNvPr>
          <p:cNvGrpSpPr/>
          <p:nvPr/>
        </p:nvGrpSpPr>
        <p:grpSpPr>
          <a:xfrm>
            <a:off x="155229" y="4869160"/>
            <a:ext cx="6145162" cy="1265881"/>
            <a:chOff x="155229" y="4869160"/>
            <a:chExt cx="6145162" cy="1265881"/>
          </a:xfrm>
        </p:grpSpPr>
        <p:sp>
          <p:nvSpPr>
            <p:cNvPr id="33" name="Content Placeholder 1">
              <a:extLst>
                <a:ext uri="{FF2B5EF4-FFF2-40B4-BE49-F238E27FC236}">
                  <a16:creationId xmlns:a16="http://schemas.microsoft.com/office/drawing/2014/main" id="{5F70D138-6AEC-B347-81CB-9555B845558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5229" y="5312283"/>
              <a:ext cx="5361463" cy="780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 algn="r">
                <a:buNone/>
              </a:pPr>
              <a:r>
                <a:rPr lang="en-US" sz="2000" kern="0" dirty="0">
                  <a:solidFill>
                    <a:srgbClr val="C00000"/>
                  </a:solidFill>
                </a:rPr>
                <a:t>At test time, the attacker can induce the desired behavior by querying the network with backdoor-triggering inputs</a:t>
              </a:r>
            </a:p>
          </p:txBody>
        </p:sp>
        <p:pic>
          <p:nvPicPr>
            <p:cNvPr id="25" name="Immagine 3">
              <a:extLst>
                <a:ext uri="{FF2B5EF4-FFF2-40B4-BE49-F238E27FC236}">
                  <a16:creationId xmlns:a16="http://schemas.microsoft.com/office/drawing/2014/main" id="{029C3EB6-4D7B-0E45-AED2-DC43627D39B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9285" y="5442168"/>
              <a:ext cx="621106" cy="6928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</p:pic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6271565C-E23B-8F44-A09E-1403D5FBC599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5989838" y="4869160"/>
              <a:ext cx="0" cy="443123"/>
            </a:xfrm>
            <a:prstGeom prst="straightConnector1">
              <a:avLst/>
            </a:prstGeom>
            <a:noFill/>
            <a:ln w="12700">
              <a:solidFill>
                <a:srgbClr val="FF0000"/>
              </a:solidFill>
              <a:miter lim="800000"/>
              <a:headEnd/>
              <a:tailEnd type="triangle"/>
            </a:ln>
          </p:spPr>
        </p:cxn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1DAE0F3-4D5C-3140-B8E9-DC974CD1E9CD}"/>
              </a:ext>
            </a:extLst>
          </p:cNvPr>
          <p:cNvGrpSpPr/>
          <p:nvPr/>
        </p:nvGrpSpPr>
        <p:grpSpPr>
          <a:xfrm>
            <a:off x="7563219" y="3212976"/>
            <a:ext cx="1545285" cy="1728192"/>
            <a:chOff x="7563219" y="3356992"/>
            <a:chExt cx="1545285" cy="1728192"/>
          </a:xfrm>
        </p:grpSpPr>
        <p:pic>
          <p:nvPicPr>
            <p:cNvPr id="32" name="Picture 14" descr="Related image">
              <a:extLst>
                <a:ext uri="{FF2B5EF4-FFF2-40B4-BE49-F238E27FC236}">
                  <a16:creationId xmlns:a16="http://schemas.microsoft.com/office/drawing/2014/main" id="{6D12E5C5-36E0-DE4D-BD12-ECF54FDDFF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82031">
              <a:off x="7563219" y="3479077"/>
              <a:ext cx="493692" cy="5385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Immagine 23" descr="bob.jpg">
              <a:extLst>
                <a:ext uri="{FF2B5EF4-FFF2-40B4-BE49-F238E27FC236}">
                  <a16:creationId xmlns:a16="http://schemas.microsoft.com/office/drawing/2014/main" id="{E33F8FAD-75F9-8B49-BDE1-767390D96B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7744" y="3356992"/>
              <a:ext cx="708712" cy="747021"/>
            </a:xfrm>
            <a:prstGeom prst="rect">
              <a:avLst/>
            </a:prstGeom>
          </p:spPr>
        </p:pic>
        <p:sp>
          <p:nvSpPr>
            <p:cNvPr id="35" name="Content Placeholder 1">
              <a:extLst>
                <a:ext uri="{FF2B5EF4-FFF2-40B4-BE49-F238E27FC236}">
                  <a16:creationId xmlns:a16="http://schemas.microsoft.com/office/drawing/2014/main" id="{20655119-8C59-3047-8284-B1ABF232E37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607011" y="4305117"/>
              <a:ext cx="1501493" cy="780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>
                <a:buNone/>
              </a:pPr>
              <a:r>
                <a:rPr lang="en-US" sz="1600" kern="0" dirty="0">
                  <a:solidFill>
                    <a:srgbClr val="0070C0"/>
                  </a:solidFill>
                </a:rPr>
                <a:t>The victim can inspect the network to detect the presence of backdoors (and or remove them)</a:t>
              </a:r>
            </a:p>
          </p:txBody>
        </p:sp>
      </p:grpSp>
      <p:sp>
        <p:nvSpPr>
          <p:cNvPr id="37" name="Content Placeholder 1">
            <a:extLst>
              <a:ext uri="{FF2B5EF4-FFF2-40B4-BE49-F238E27FC236}">
                <a16:creationId xmlns:a16="http://schemas.microsoft.com/office/drawing/2014/main" id="{94CD6072-746B-A645-8CC1-79E2BB02EDF4}"/>
              </a:ext>
            </a:extLst>
          </p:cNvPr>
          <p:cNvSpPr txBox="1">
            <a:spLocks/>
          </p:cNvSpPr>
          <p:nvPr/>
        </p:nvSpPr>
        <p:spPr bwMode="auto">
          <a:xfrm>
            <a:off x="4932040" y="1640821"/>
            <a:ext cx="3626666" cy="78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en-US" sz="2000" b="1" kern="0" dirty="0">
                <a:solidFill>
                  <a:srgbClr val="C00000"/>
                </a:solidFill>
              </a:rPr>
              <a:t>Requirements</a:t>
            </a:r>
          </a:p>
          <a:p>
            <a:r>
              <a:rPr lang="en-US" sz="2000" kern="0" dirty="0" err="1">
                <a:solidFill>
                  <a:srgbClr val="C00000"/>
                </a:solidFill>
              </a:rPr>
              <a:t>Stealthiness</a:t>
            </a:r>
            <a:r>
              <a:rPr lang="en-US" sz="2000" kern="0" dirty="0">
                <a:solidFill>
                  <a:srgbClr val="C00000"/>
                </a:solidFill>
              </a:rPr>
              <a:t> at test time</a:t>
            </a:r>
          </a:p>
          <a:p>
            <a:r>
              <a:rPr lang="en-US" sz="2000" kern="0" dirty="0">
                <a:solidFill>
                  <a:srgbClr val="C00000"/>
                </a:solidFill>
              </a:rPr>
              <a:t>High Attack Success Rate</a:t>
            </a:r>
          </a:p>
          <a:p>
            <a:r>
              <a:rPr lang="en-US" sz="2000" kern="0" dirty="0">
                <a:solidFill>
                  <a:srgbClr val="C00000"/>
                </a:solidFill>
              </a:rPr>
              <a:t>Difficult-to-remove</a:t>
            </a:r>
          </a:p>
        </p:txBody>
      </p:sp>
    </p:spTree>
    <p:extLst>
      <p:ext uri="{BB962C8B-B14F-4D97-AF65-F5344CB8AC3E}">
        <p14:creationId xmlns:p14="http://schemas.microsoft.com/office/powerpoint/2010/main" val="180132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69B09D8E-0123-CF4F-9718-454B2BB03E38}"/>
              </a:ext>
            </a:extLst>
          </p:cNvPr>
          <p:cNvGrpSpPr/>
          <p:nvPr/>
        </p:nvGrpSpPr>
        <p:grpSpPr>
          <a:xfrm>
            <a:off x="539618" y="1568165"/>
            <a:ext cx="4896413" cy="1068747"/>
            <a:chOff x="683507" y="1412776"/>
            <a:chExt cx="4896413" cy="1068747"/>
          </a:xfrm>
        </p:grpSpPr>
        <p:sp>
          <p:nvSpPr>
            <p:cNvPr id="40" name="TextBox 39"/>
            <p:cNvSpPr txBox="1"/>
            <p:nvPr/>
          </p:nvSpPr>
          <p:spPr>
            <a:xfrm>
              <a:off x="2108060" y="1587945"/>
              <a:ext cx="14401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7030A0"/>
                  </a:solidFill>
                  <a:latin typeface="Arial" charset="0"/>
                  <a:ea typeface="Arial" charset="0"/>
                  <a:cs typeface="Arial" charset="0"/>
                </a:rPr>
                <a:t>Victim 1</a:t>
              </a:r>
              <a:endParaRPr lang="en-US" b="1" i="1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pic>
          <p:nvPicPr>
            <p:cNvPr id="107528" name="Picture 8" descr="Image result for right BRACKETS IMAGES">
              <a:extLst>
                <a:ext uri="{FF2B5EF4-FFF2-40B4-BE49-F238E27FC236}">
                  <a16:creationId xmlns:a16="http://schemas.microsoft.com/office/drawing/2014/main" id="{F332D679-D68E-E241-90A8-920D0026442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99" r="32492" b="3800"/>
            <a:stretch/>
          </p:blipFill>
          <p:spPr bwMode="auto">
            <a:xfrm rot="5400000">
              <a:off x="2888458" y="-209940"/>
              <a:ext cx="486512" cy="4896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Immagine 22" descr="alice.jpg">
              <a:extLst>
                <a:ext uri="{FF2B5EF4-FFF2-40B4-BE49-F238E27FC236}">
                  <a16:creationId xmlns:a16="http://schemas.microsoft.com/office/drawing/2014/main" id="{AFF37C10-81A6-514D-B8E1-5008FB308C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9843" y="1412776"/>
              <a:ext cx="708711" cy="792088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7ED83B8-0E91-C74E-BEF6-7CD5A1EA4EC9}"/>
              </a:ext>
            </a:extLst>
          </p:cNvPr>
          <p:cNvGrpSpPr/>
          <p:nvPr/>
        </p:nvGrpSpPr>
        <p:grpSpPr>
          <a:xfrm>
            <a:off x="395536" y="2858830"/>
            <a:ext cx="5238520" cy="707886"/>
            <a:chOff x="467544" y="3074865"/>
            <a:chExt cx="5238520" cy="707886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75F4116-3282-B84A-BC18-AB0023A7D12A}"/>
                </a:ext>
              </a:extLst>
            </p:cNvPr>
            <p:cNvGrpSpPr/>
            <p:nvPr/>
          </p:nvGrpSpPr>
          <p:grpSpPr>
            <a:xfrm>
              <a:off x="467544" y="3074865"/>
              <a:ext cx="5238520" cy="707886"/>
              <a:chOff x="467544" y="2937138"/>
              <a:chExt cx="5238520" cy="707886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467544" y="2937138"/>
                <a:ext cx="1512168" cy="707886"/>
              </a:xfrm>
              <a:prstGeom prst="rect">
                <a:avLst/>
              </a:prstGeom>
              <a:solidFill>
                <a:srgbClr val="BFE0FD">
                  <a:alpha val="34000"/>
                </a:srgbClr>
              </a:solidFill>
              <a:ln w="19050">
                <a:solidFill>
                  <a:srgbClr val="002CB6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Arial" charset="0"/>
                    <a:ea typeface="Arial" charset="0"/>
                    <a:cs typeface="Arial" charset="0"/>
                  </a:rPr>
                  <a:t>Training set preparation</a:t>
                </a:r>
                <a:endParaRPr lang="en-US" sz="1600" dirty="0"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2303749" y="3091026"/>
                <a:ext cx="1512168" cy="400110"/>
              </a:xfrm>
              <a:prstGeom prst="rect">
                <a:avLst/>
              </a:prstGeom>
              <a:solidFill>
                <a:srgbClr val="BFE0FD">
                  <a:alpha val="34000"/>
                </a:srgbClr>
              </a:solidFill>
              <a:ln w="19050">
                <a:solidFill>
                  <a:srgbClr val="002CB6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Arial" charset="0"/>
                    <a:ea typeface="Arial" charset="0"/>
                    <a:cs typeface="Arial" charset="0"/>
                  </a:rPr>
                  <a:t>Labelling</a:t>
                </a:r>
                <a:endParaRPr lang="en-US" sz="1600" dirty="0"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4193896" y="2937138"/>
                <a:ext cx="1512168" cy="707886"/>
              </a:xfrm>
              <a:prstGeom prst="rect">
                <a:avLst/>
              </a:prstGeom>
              <a:solidFill>
                <a:srgbClr val="BFE0FD">
                  <a:alpha val="34000"/>
                </a:srgbClr>
              </a:solidFill>
              <a:ln w="19050">
                <a:solidFill>
                  <a:srgbClr val="002CB6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0"/>
                  </a:spcBef>
                </a:pPr>
                <a:r>
                  <a:rPr lang="en-US" dirty="0">
                    <a:latin typeface="Arial" charset="0"/>
                    <a:ea typeface="Arial" charset="0"/>
                    <a:cs typeface="Arial" charset="0"/>
                  </a:rPr>
                  <a:t>Training</a:t>
                </a:r>
                <a:endParaRPr lang="en-US" sz="1600" dirty="0">
                  <a:latin typeface="Arial" charset="0"/>
                  <a:ea typeface="Arial" charset="0"/>
                  <a:cs typeface="Arial" charset="0"/>
                </a:endParaRPr>
              </a:p>
              <a:p>
                <a:pPr algn="ctr">
                  <a:spcBef>
                    <a:spcPts val="0"/>
                  </a:spcBef>
                </a:pPr>
                <a:r>
                  <a:rPr lang="en-US" dirty="0">
                    <a:latin typeface="Arial" charset="0"/>
                    <a:cs typeface="Arial" charset="0"/>
                  </a:rPr>
                  <a:t>(retraining)</a:t>
                </a:r>
              </a:p>
            </p:txBody>
          </p:sp>
        </p:grpSp>
        <p:cxnSp>
          <p:nvCxnSpPr>
            <p:cNvPr id="14" name="Straight Arrow Connector 13"/>
            <p:cNvCxnSpPr>
              <a:cxnSpLocks/>
              <a:stCxn id="4" idx="3"/>
            </p:cNvCxnSpPr>
            <p:nvPr/>
          </p:nvCxnSpPr>
          <p:spPr bwMode="auto">
            <a:xfrm flipV="1">
              <a:off x="1979712" y="3416422"/>
              <a:ext cx="324037" cy="12386"/>
            </a:xfrm>
            <a:prstGeom prst="straightConnector1">
              <a:avLst/>
            </a:prstGeom>
            <a:noFill/>
            <a:ln w="19050">
              <a:solidFill>
                <a:srgbClr val="A52F1A"/>
              </a:solidFill>
              <a:miter lim="800000"/>
              <a:headEnd/>
              <a:tailEnd type="triangle"/>
            </a:ln>
          </p:spPr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E4F7C197-1101-E645-9CD4-FBBA0FFE92EB}"/>
                </a:ext>
              </a:extLst>
            </p:cNvPr>
            <p:cNvCxnSpPr>
              <a:cxnSpLocks/>
              <a:stCxn id="6" idx="3"/>
            </p:cNvCxnSpPr>
            <p:nvPr/>
          </p:nvCxnSpPr>
          <p:spPr bwMode="auto">
            <a:xfrm flipV="1">
              <a:off x="3815917" y="3410326"/>
              <a:ext cx="377979" cy="18482"/>
            </a:xfrm>
            <a:prstGeom prst="straightConnector1">
              <a:avLst/>
            </a:prstGeom>
            <a:noFill/>
            <a:ln w="19050">
              <a:solidFill>
                <a:srgbClr val="A52F1A"/>
              </a:solidFill>
              <a:miter lim="800000"/>
              <a:headEnd/>
              <a:tailEnd type="triangle"/>
            </a:ln>
          </p:spPr>
        </p:cxn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3F2B4966-292B-BA49-8157-263E5AB3A129}"/>
              </a:ext>
            </a:extLst>
          </p:cNvPr>
          <p:cNvCxnSpPr>
            <a:cxnSpLocks/>
          </p:cNvCxnSpPr>
          <p:nvPr/>
        </p:nvCxnSpPr>
        <p:spPr bwMode="auto">
          <a:xfrm flipV="1">
            <a:off x="5634056" y="3175809"/>
            <a:ext cx="377979" cy="18482"/>
          </a:xfrm>
          <a:prstGeom prst="straightConnector1">
            <a:avLst/>
          </a:prstGeom>
          <a:noFill/>
          <a:ln w="19050">
            <a:solidFill>
              <a:srgbClr val="A52F1A"/>
            </a:solidFill>
            <a:miter lim="800000"/>
            <a:headEnd/>
            <a:tailEnd type="triangle"/>
          </a:ln>
        </p:spPr>
      </p:cxnSp>
      <p:pic>
        <p:nvPicPr>
          <p:cNvPr id="49" name="Immagine 3">
            <a:extLst>
              <a:ext uri="{FF2B5EF4-FFF2-40B4-BE49-F238E27FC236}">
                <a16:creationId xmlns:a16="http://schemas.microsoft.com/office/drawing/2014/main" id="{CA286F5C-5164-484B-97A9-52F895B9EA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78563"/>
            <a:ext cx="651143" cy="7263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DDA847DD-6101-FF44-BBF9-87A95DF61D25}"/>
              </a:ext>
            </a:extLst>
          </p:cNvPr>
          <p:cNvGrpSpPr/>
          <p:nvPr/>
        </p:nvGrpSpPr>
        <p:grpSpPr>
          <a:xfrm>
            <a:off x="7596336" y="1883001"/>
            <a:ext cx="1440160" cy="2482103"/>
            <a:chOff x="7596336" y="1883001"/>
            <a:chExt cx="1440160" cy="2482103"/>
          </a:xfrm>
        </p:grpSpPr>
        <p:pic>
          <p:nvPicPr>
            <p:cNvPr id="30" name="Immagine 23" descr="bob.jpg">
              <a:extLst>
                <a:ext uri="{FF2B5EF4-FFF2-40B4-BE49-F238E27FC236}">
                  <a16:creationId xmlns:a16="http://schemas.microsoft.com/office/drawing/2014/main" id="{E33F8FAD-75F9-8B49-BDE1-767390D96B5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64468" y="2403858"/>
              <a:ext cx="708712" cy="747021"/>
            </a:xfrm>
            <a:prstGeom prst="rect">
              <a:avLst/>
            </a:prstGeom>
          </p:spPr>
        </p:pic>
        <p:pic>
          <p:nvPicPr>
            <p:cNvPr id="45" name="Immagine 22" descr="alice.jpg">
              <a:extLst>
                <a:ext uri="{FF2B5EF4-FFF2-40B4-BE49-F238E27FC236}">
                  <a16:creationId xmlns:a16="http://schemas.microsoft.com/office/drawing/2014/main" id="{C1CDC471-0C90-2942-B817-80711E83A55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78940" y="3573014"/>
              <a:ext cx="708712" cy="792090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212161BD-649B-B641-83B7-1E600A302059}"/>
                </a:ext>
              </a:extLst>
            </p:cNvPr>
            <p:cNvSpPr txBox="1"/>
            <p:nvPr/>
          </p:nvSpPr>
          <p:spPr>
            <a:xfrm>
              <a:off x="8003873" y="3097845"/>
              <a:ext cx="4771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b="1" dirty="0">
                  <a:solidFill>
                    <a:srgbClr val="002CB6"/>
                  </a:solidFill>
                  <a:latin typeface="Arial" charset="0"/>
                  <a:ea typeface="Arial" charset="0"/>
                  <a:cs typeface="Arial" charset="0"/>
                </a:rPr>
                <a:t>or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7FA5EE3-EE4A-0041-A069-15F7504124C8}"/>
                </a:ext>
              </a:extLst>
            </p:cNvPr>
            <p:cNvSpPr txBox="1"/>
            <p:nvPr/>
          </p:nvSpPr>
          <p:spPr>
            <a:xfrm>
              <a:off x="7596336" y="1883001"/>
              <a:ext cx="14401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00B050"/>
                  </a:solidFill>
                  <a:latin typeface="Arial" charset="0"/>
                  <a:ea typeface="Arial" charset="0"/>
                  <a:cs typeface="Arial" charset="0"/>
                </a:rPr>
                <a:t>Victim 2</a:t>
              </a:r>
              <a:endParaRPr lang="en-US" b="1" i="1" dirty="0">
                <a:solidFill>
                  <a:srgbClr val="00B050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</p:grpSp>
      <p:pic>
        <p:nvPicPr>
          <p:cNvPr id="107530" name="Picture 10" descr="Related image">
            <a:extLst>
              <a:ext uri="{FF2B5EF4-FFF2-40B4-BE49-F238E27FC236}">
                <a16:creationId xmlns:a16="http://schemas.microsoft.com/office/drawing/2014/main" id="{EE2F0B28-B344-B34D-903D-826AABC21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13791">
            <a:off x="1629241" y="3359356"/>
            <a:ext cx="434300" cy="1438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0" descr="Related image">
            <a:extLst>
              <a:ext uri="{FF2B5EF4-FFF2-40B4-BE49-F238E27FC236}">
                <a16:creationId xmlns:a16="http://schemas.microsoft.com/office/drawing/2014/main" id="{4CF0EA3A-D66F-9848-853D-97581BD7CA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38203">
            <a:off x="771764" y="3619952"/>
            <a:ext cx="418990" cy="883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95733" y="404664"/>
            <a:ext cx="864076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Threat</a:t>
            </a:r>
            <a:r>
              <a:rPr lang="it-IT" altLang="it-IT" sz="3000" b="1" dirty="0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models</a:t>
            </a:r>
            <a:r>
              <a:rPr lang="it-IT" altLang="it-IT" sz="3000" b="1" dirty="0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: </a:t>
            </a: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partial</a:t>
            </a:r>
            <a:r>
              <a:rPr lang="it-IT" altLang="it-IT" sz="3000" b="1" dirty="0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 control of training</a:t>
            </a:r>
          </a:p>
        </p:txBody>
      </p:sp>
      <p:sp>
        <p:nvSpPr>
          <p:cNvPr id="53" name="Content Placeholder 1">
            <a:extLst>
              <a:ext uri="{FF2B5EF4-FFF2-40B4-BE49-F238E27FC236}">
                <a16:creationId xmlns:a16="http://schemas.microsoft.com/office/drawing/2014/main" id="{37C47F25-51A5-5C49-BD13-B621AEDE3A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7136" y="4398895"/>
            <a:ext cx="4019122" cy="1485715"/>
          </a:xfrm>
        </p:spPr>
        <p:txBody>
          <a:bodyPr/>
          <a:lstStyle/>
          <a:p>
            <a:r>
              <a:rPr lang="en-US" sz="1800" dirty="0">
                <a:solidFill>
                  <a:srgbClr val="C00000"/>
                </a:solidFill>
              </a:rPr>
              <a:t>The attacker interferes with the construction of the training set to induce the desired behavior on images with trigger</a:t>
            </a:r>
          </a:p>
          <a:p>
            <a:r>
              <a:rPr lang="en-US" sz="1800" dirty="0">
                <a:solidFill>
                  <a:srgbClr val="C00000"/>
                </a:solidFill>
              </a:rPr>
              <a:t>Attacker may or may not corrupt the labels of the  training samples</a:t>
            </a:r>
          </a:p>
        </p:txBody>
      </p:sp>
      <p:pic>
        <p:nvPicPr>
          <p:cNvPr id="33" name="Picture 2" descr="mage result for deep networks">
            <a:extLst>
              <a:ext uri="{FF2B5EF4-FFF2-40B4-BE49-F238E27FC236}">
                <a16:creationId xmlns:a16="http://schemas.microsoft.com/office/drawing/2014/main" id="{9C74B75C-7F25-2042-BB64-02A0A655A7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212" y="2762331"/>
            <a:ext cx="1680959" cy="963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87660CCA-4820-DF41-9148-8034114CE975}"/>
              </a:ext>
            </a:extLst>
          </p:cNvPr>
          <p:cNvGrpSpPr/>
          <p:nvPr/>
        </p:nvGrpSpPr>
        <p:grpSpPr>
          <a:xfrm>
            <a:off x="5940152" y="3861048"/>
            <a:ext cx="2705036" cy="1771480"/>
            <a:chOff x="5940152" y="3861048"/>
            <a:chExt cx="2705036" cy="1771480"/>
          </a:xfrm>
        </p:grpSpPr>
        <p:pic>
          <p:nvPicPr>
            <p:cNvPr id="34" name="Immagine 3">
              <a:extLst>
                <a:ext uri="{FF2B5EF4-FFF2-40B4-BE49-F238E27FC236}">
                  <a16:creationId xmlns:a16="http://schemas.microsoft.com/office/drawing/2014/main" id="{AB5CEB2D-2897-CB4C-B74C-046BACF7FB6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0152" y="4437112"/>
              <a:ext cx="621106" cy="69287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</p:pic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332C8030-13B2-B248-9512-99AF81E0ACBC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228184" y="3861048"/>
              <a:ext cx="0" cy="443123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miter lim="800000"/>
              <a:headEnd/>
              <a:tailEnd type="triangle"/>
            </a:ln>
          </p:spPr>
        </p:cxnSp>
        <p:sp>
          <p:nvSpPr>
            <p:cNvPr id="37" name="Content Placeholder 1">
              <a:extLst>
                <a:ext uri="{FF2B5EF4-FFF2-40B4-BE49-F238E27FC236}">
                  <a16:creationId xmlns:a16="http://schemas.microsoft.com/office/drawing/2014/main" id="{EEA452C8-F674-3C49-95FD-C5C15FD5A6E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787472" y="4852461"/>
              <a:ext cx="1857716" cy="780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  <a:ea typeface="Arial" charset="0"/>
                  <a:cs typeface="Arial" charset="0"/>
                </a:defRPr>
              </a:lvl5pPr>
              <a:lvl6pPr marL="25146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6pPr>
              <a:lvl7pPr marL="29718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7pPr>
              <a:lvl8pPr marL="34290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8pPr>
              <a:lvl9pPr marL="3886200" indent="-228600" algn="l" rtl="0" fontAlgn="base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ＭＳ Ｐゴシック" charset="-128"/>
                </a:defRPr>
              </a:lvl9pPr>
            </a:lstStyle>
            <a:p>
              <a:pPr marL="0" indent="0">
                <a:buNone/>
              </a:pPr>
              <a:r>
                <a:rPr lang="en-US" sz="1800" kern="0" dirty="0">
                  <a:solidFill>
                    <a:srgbClr val="C00000"/>
                  </a:solidFill>
                </a:rPr>
                <a:t>At test time, the attacker activates the backdoor with triggering inputs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612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69B09D8E-0123-CF4F-9718-454B2BB03E38}"/>
              </a:ext>
            </a:extLst>
          </p:cNvPr>
          <p:cNvGrpSpPr/>
          <p:nvPr/>
        </p:nvGrpSpPr>
        <p:grpSpPr>
          <a:xfrm>
            <a:off x="539618" y="1686580"/>
            <a:ext cx="4896413" cy="1742420"/>
            <a:chOff x="683507" y="523079"/>
            <a:chExt cx="4896413" cy="1742420"/>
          </a:xfrm>
        </p:grpSpPr>
        <p:sp>
          <p:nvSpPr>
            <p:cNvPr id="40" name="TextBox 39"/>
            <p:cNvSpPr txBox="1"/>
            <p:nvPr/>
          </p:nvSpPr>
          <p:spPr>
            <a:xfrm>
              <a:off x="1115489" y="1287730"/>
              <a:ext cx="14401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rgbClr val="7030A0"/>
                  </a:solidFill>
                  <a:latin typeface="Arial" charset="0"/>
                  <a:ea typeface="Arial" charset="0"/>
                  <a:cs typeface="Arial" charset="0"/>
                </a:rPr>
                <a:t>ALICE</a:t>
              </a:r>
              <a:endParaRPr lang="en-US" b="1" i="1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pic>
          <p:nvPicPr>
            <p:cNvPr id="107528" name="Picture 8" descr="Image result for right BRACKETS IMAGES">
              <a:extLst>
                <a:ext uri="{FF2B5EF4-FFF2-40B4-BE49-F238E27FC236}">
                  <a16:creationId xmlns:a16="http://schemas.microsoft.com/office/drawing/2014/main" id="{F332D679-D68E-E241-90A8-920D0026442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799" r="32492" b="3800"/>
            <a:stretch/>
          </p:blipFill>
          <p:spPr bwMode="auto">
            <a:xfrm rot="5400000">
              <a:off x="2888458" y="-425964"/>
              <a:ext cx="486512" cy="4896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Immagine 22" descr="alice.jpg">
              <a:extLst>
                <a:ext uri="{FF2B5EF4-FFF2-40B4-BE49-F238E27FC236}">
                  <a16:creationId xmlns:a16="http://schemas.microsoft.com/office/drawing/2014/main" id="{AFF37C10-81A6-514D-B8E1-5008FB308C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1213" y="523079"/>
              <a:ext cx="708711" cy="792088"/>
            </a:xfrm>
            <a:prstGeom prst="rect">
              <a:avLst/>
            </a:prstGeom>
          </p:spPr>
        </p:pic>
      </p:grpSp>
      <p:pic>
        <p:nvPicPr>
          <p:cNvPr id="30" name="Immagine 23" descr="bob.jpg">
            <a:extLst>
              <a:ext uri="{FF2B5EF4-FFF2-40B4-BE49-F238E27FC236}">
                <a16:creationId xmlns:a16="http://schemas.microsoft.com/office/drawing/2014/main" id="{E33F8FAD-75F9-8B49-BDE1-767390D96B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5587" y="4770211"/>
            <a:ext cx="708712" cy="747021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F7ED83B8-0E91-C74E-BEF6-7CD5A1EA4EC9}"/>
              </a:ext>
            </a:extLst>
          </p:cNvPr>
          <p:cNvGrpSpPr/>
          <p:nvPr/>
        </p:nvGrpSpPr>
        <p:grpSpPr>
          <a:xfrm>
            <a:off x="395536" y="3645024"/>
            <a:ext cx="5238520" cy="707886"/>
            <a:chOff x="467544" y="3074865"/>
            <a:chExt cx="5238520" cy="707886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75F4116-3282-B84A-BC18-AB0023A7D12A}"/>
                </a:ext>
              </a:extLst>
            </p:cNvPr>
            <p:cNvGrpSpPr/>
            <p:nvPr/>
          </p:nvGrpSpPr>
          <p:grpSpPr>
            <a:xfrm>
              <a:off x="467544" y="3074865"/>
              <a:ext cx="5238520" cy="707886"/>
              <a:chOff x="467544" y="2937138"/>
              <a:chExt cx="5238520" cy="707886"/>
            </a:xfrm>
          </p:grpSpPr>
          <p:sp>
            <p:nvSpPr>
              <p:cNvPr id="4" name="TextBox 3"/>
              <p:cNvSpPr txBox="1"/>
              <p:nvPr/>
            </p:nvSpPr>
            <p:spPr>
              <a:xfrm>
                <a:off x="467544" y="2937138"/>
                <a:ext cx="1512168" cy="707886"/>
              </a:xfrm>
              <a:prstGeom prst="rect">
                <a:avLst/>
              </a:prstGeom>
              <a:solidFill>
                <a:srgbClr val="BFE0FD">
                  <a:alpha val="34000"/>
                </a:srgbClr>
              </a:solidFill>
              <a:ln w="19050">
                <a:solidFill>
                  <a:srgbClr val="002CB6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Arial" charset="0"/>
                    <a:ea typeface="Arial" charset="0"/>
                    <a:cs typeface="Arial" charset="0"/>
                  </a:rPr>
                  <a:t>Training set preparation</a:t>
                </a:r>
                <a:endParaRPr lang="en-US" sz="1600" dirty="0"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2303749" y="3091026"/>
                <a:ext cx="1512168" cy="400110"/>
              </a:xfrm>
              <a:prstGeom prst="rect">
                <a:avLst/>
              </a:prstGeom>
              <a:solidFill>
                <a:srgbClr val="BFE0FD">
                  <a:alpha val="34000"/>
                </a:srgbClr>
              </a:solidFill>
              <a:ln w="19050">
                <a:solidFill>
                  <a:srgbClr val="002CB6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>
                    <a:latin typeface="Arial" charset="0"/>
                    <a:ea typeface="Arial" charset="0"/>
                    <a:cs typeface="Arial" charset="0"/>
                  </a:rPr>
                  <a:t>Labelling</a:t>
                </a:r>
                <a:endParaRPr lang="en-US" sz="1600" dirty="0"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4193896" y="2937138"/>
                <a:ext cx="1512168" cy="707886"/>
              </a:xfrm>
              <a:prstGeom prst="rect">
                <a:avLst/>
              </a:prstGeom>
              <a:solidFill>
                <a:srgbClr val="BFE0FD">
                  <a:alpha val="34000"/>
                </a:srgbClr>
              </a:solidFill>
              <a:ln w="19050">
                <a:solidFill>
                  <a:srgbClr val="002CB6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0"/>
                  </a:spcBef>
                </a:pPr>
                <a:r>
                  <a:rPr lang="en-US" dirty="0">
                    <a:latin typeface="Arial" charset="0"/>
                    <a:ea typeface="Arial" charset="0"/>
                    <a:cs typeface="Arial" charset="0"/>
                  </a:rPr>
                  <a:t>Training</a:t>
                </a:r>
                <a:endParaRPr lang="en-US" sz="1600" dirty="0">
                  <a:latin typeface="Arial" charset="0"/>
                  <a:ea typeface="Arial" charset="0"/>
                  <a:cs typeface="Arial" charset="0"/>
                </a:endParaRPr>
              </a:p>
              <a:p>
                <a:pPr algn="ctr">
                  <a:spcBef>
                    <a:spcPts val="0"/>
                  </a:spcBef>
                </a:pPr>
                <a:r>
                  <a:rPr lang="en-US" dirty="0">
                    <a:latin typeface="Arial" charset="0"/>
                    <a:cs typeface="Arial" charset="0"/>
                  </a:rPr>
                  <a:t>(retraining)</a:t>
                </a:r>
              </a:p>
            </p:txBody>
          </p:sp>
        </p:grpSp>
        <p:cxnSp>
          <p:nvCxnSpPr>
            <p:cNvPr id="14" name="Straight Arrow Connector 13"/>
            <p:cNvCxnSpPr>
              <a:cxnSpLocks/>
              <a:stCxn id="4" idx="3"/>
            </p:cNvCxnSpPr>
            <p:nvPr/>
          </p:nvCxnSpPr>
          <p:spPr bwMode="auto">
            <a:xfrm flipV="1">
              <a:off x="1979712" y="3416422"/>
              <a:ext cx="324037" cy="12386"/>
            </a:xfrm>
            <a:prstGeom prst="straightConnector1">
              <a:avLst/>
            </a:prstGeom>
            <a:noFill/>
            <a:ln w="19050">
              <a:solidFill>
                <a:srgbClr val="A52F1A"/>
              </a:solidFill>
              <a:miter lim="800000"/>
              <a:headEnd/>
              <a:tailEnd type="triangle"/>
            </a:ln>
          </p:spPr>
        </p:cxn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E4F7C197-1101-E645-9CD4-FBBA0FFE92EB}"/>
                </a:ext>
              </a:extLst>
            </p:cNvPr>
            <p:cNvCxnSpPr>
              <a:cxnSpLocks/>
              <a:stCxn id="6" idx="3"/>
            </p:cNvCxnSpPr>
            <p:nvPr/>
          </p:nvCxnSpPr>
          <p:spPr bwMode="auto">
            <a:xfrm flipV="1">
              <a:off x="3815917" y="3410326"/>
              <a:ext cx="377979" cy="18482"/>
            </a:xfrm>
            <a:prstGeom prst="straightConnector1">
              <a:avLst/>
            </a:prstGeom>
            <a:noFill/>
            <a:ln w="19050">
              <a:solidFill>
                <a:srgbClr val="A52F1A"/>
              </a:solidFill>
              <a:miter lim="800000"/>
              <a:headEnd/>
              <a:tailEnd type="triangle"/>
            </a:ln>
          </p:spPr>
        </p:cxn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3F2B4966-292B-BA49-8157-263E5AB3A129}"/>
              </a:ext>
            </a:extLst>
          </p:cNvPr>
          <p:cNvCxnSpPr>
            <a:cxnSpLocks/>
          </p:cNvCxnSpPr>
          <p:nvPr/>
        </p:nvCxnSpPr>
        <p:spPr bwMode="auto">
          <a:xfrm flipV="1">
            <a:off x="5634056" y="3962003"/>
            <a:ext cx="377979" cy="18482"/>
          </a:xfrm>
          <a:prstGeom prst="straightConnector1">
            <a:avLst/>
          </a:prstGeom>
          <a:noFill/>
          <a:ln w="19050">
            <a:solidFill>
              <a:srgbClr val="A52F1A"/>
            </a:solidFill>
            <a:miter lim="800000"/>
            <a:headEnd/>
            <a:tailEnd type="triangle"/>
          </a:ln>
        </p:spPr>
      </p:cxnSp>
      <p:pic>
        <p:nvPicPr>
          <p:cNvPr id="45" name="Immagine 22" descr="alice.jpg">
            <a:extLst>
              <a:ext uri="{FF2B5EF4-FFF2-40B4-BE49-F238E27FC236}">
                <a16:creationId xmlns:a16="http://schemas.microsoft.com/office/drawing/2014/main" id="{C1CDC471-0C90-2942-B817-80711E83A5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592" y="4700576"/>
            <a:ext cx="708712" cy="79209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212161BD-649B-B641-83B7-1E600A302059}"/>
              </a:ext>
            </a:extLst>
          </p:cNvPr>
          <p:cNvSpPr txBox="1"/>
          <p:nvPr/>
        </p:nvSpPr>
        <p:spPr>
          <a:xfrm>
            <a:off x="6724317" y="4826123"/>
            <a:ext cx="477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2CB6"/>
                </a:solidFill>
                <a:latin typeface="Arial" charset="0"/>
                <a:ea typeface="Arial" charset="0"/>
                <a:cs typeface="Arial" charset="0"/>
              </a:rPr>
              <a:t>or</a:t>
            </a:r>
          </a:p>
        </p:txBody>
      </p:sp>
      <p:pic>
        <p:nvPicPr>
          <p:cNvPr id="49" name="Immagine 3">
            <a:extLst>
              <a:ext uri="{FF2B5EF4-FFF2-40B4-BE49-F238E27FC236}">
                <a16:creationId xmlns:a16="http://schemas.microsoft.com/office/drawing/2014/main" id="{CA286F5C-5164-484B-97A9-52F895B9EA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032" y="4963911"/>
            <a:ext cx="651143" cy="7263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</p:pic>
      <p:pic>
        <p:nvPicPr>
          <p:cNvPr id="107530" name="Picture 10" descr="Related image">
            <a:extLst>
              <a:ext uri="{FF2B5EF4-FFF2-40B4-BE49-F238E27FC236}">
                <a16:creationId xmlns:a16="http://schemas.microsoft.com/office/drawing/2014/main" id="{EE2F0B28-B344-B34D-903D-826AABC217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94638">
            <a:off x="2361368" y="4205224"/>
            <a:ext cx="418990" cy="1025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0" descr="Related image">
            <a:extLst>
              <a:ext uri="{FF2B5EF4-FFF2-40B4-BE49-F238E27FC236}">
                <a16:creationId xmlns:a16="http://schemas.microsoft.com/office/drawing/2014/main" id="{4CF0EA3A-D66F-9848-853D-97581BD7CA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00087">
            <a:off x="913947" y="4372855"/>
            <a:ext cx="418990" cy="782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95733" y="404664"/>
            <a:ext cx="864076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Threat</a:t>
            </a:r>
            <a:r>
              <a:rPr lang="it-IT" altLang="it-IT" sz="3000" b="1" dirty="0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models</a:t>
            </a:r>
            <a:r>
              <a:rPr lang="it-IT" altLang="it-IT" sz="3000" b="1" dirty="0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: </a:t>
            </a: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partial</a:t>
            </a:r>
            <a:r>
              <a:rPr lang="it-IT" altLang="it-IT" sz="3000" b="1" dirty="0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 control of training</a:t>
            </a:r>
          </a:p>
        </p:txBody>
      </p:sp>
      <p:pic>
        <p:nvPicPr>
          <p:cNvPr id="107534" name="Picture 14" descr="Related image">
            <a:extLst>
              <a:ext uri="{FF2B5EF4-FFF2-40B4-BE49-F238E27FC236}">
                <a16:creationId xmlns:a16="http://schemas.microsoft.com/office/drawing/2014/main" id="{4020BBA2-763A-414A-823F-02DB6D21B3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960872" y="1929183"/>
            <a:ext cx="493692" cy="53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Content Placeholder 1">
            <a:extLst>
              <a:ext uri="{FF2B5EF4-FFF2-40B4-BE49-F238E27FC236}">
                <a16:creationId xmlns:a16="http://schemas.microsoft.com/office/drawing/2014/main" id="{D55C5803-5474-E140-B827-A0F3475B7C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3756" y="1494377"/>
            <a:ext cx="5915205" cy="1485715"/>
          </a:xfrm>
        </p:spPr>
        <p:txBody>
          <a:bodyPr/>
          <a:lstStyle/>
          <a:p>
            <a:r>
              <a:rPr lang="en-US" sz="2000" dirty="0">
                <a:solidFill>
                  <a:srgbClr val="0070C0"/>
                </a:solidFill>
              </a:rPr>
              <a:t>Alice scrutinizes the training set and the labels to detect if something wrong is going on</a:t>
            </a:r>
          </a:p>
          <a:p>
            <a:r>
              <a:rPr lang="en-US" sz="2000" dirty="0">
                <a:solidFill>
                  <a:srgbClr val="0070C0"/>
                </a:solidFill>
              </a:rPr>
              <a:t>Alice may also monitor the training process to detect any anomalous behavior</a:t>
            </a:r>
          </a:p>
        </p:txBody>
      </p:sp>
      <p:pic>
        <p:nvPicPr>
          <p:cNvPr id="31" name="Picture 2" descr="mage result for deep networks">
            <a:extLst>
              <a:ext uri="{FF2B5EF4-FFF2-40B4-BE49-F238E27FC236}">
                <a16:creationId xmlns:a16="http://schemas.microsoft.com/office/drawing/2014/main" id="{F1BDE31E-B752-1543-AD6B-8CBA0D2C0D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alphaModFix/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83" y="3429000"/>
            <a:ext cx="1870147" cy="952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4" descr="Related image">
            <a:extLst>
              <a:ext uri="{FF2B5EF4-FFF2-40B4-BE49-F238E27FC236}">
                <a16:creationId xmlns:a16="http://schemas.microsoft.com/office/drawing/2014/main" id="{6D12E5C5-36E0-DE4D-BD12-ECF54FDDF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06068">
            <a:off x="6609796" y="4380440"/>
            <a:ext cx="493692" cy="53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Content Placeholder 1">
            <a:extLst>
              <a:ext uri="{FF2B5EF4-FFF2-40B4-BE49-F238E27FC236}">
                <a16:creationId xmlns:a16="http://schemas.microsoft.com/office/drawing/2014/main" id="{5F70D138-6AEC-B347-81CB-9555B845558A}"/>
              </a:ext>
            </a:extLst>
          </p:cNvPr>
          <p:cNvSpPr txBox="1">
            <a:spLocks/>
          </p:cNvSpPr>
          <p:nvPr/>
        </p:nvSpPr>
        <p:spPr bwMode="auto">
          <a:xfrm>
            <a:off x="3139723" y="5579592"/>
            <a:ext cx="5915205" cy="780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r>
              <a:rPr lang="en-US" sz="2000" kern="0" dirty="0">
                <a:solidFill>
                  <a:srgbClr val="0070C0"/>
                </a:solidFill>
              </a:rPr>
              <a:t>Bob can query the network (or analyze the weights) to detect the presence of backdoors</a:t>
            </a:r>
          </a:p>
        </p:txBody>
      </p:sp>
      <p:sp>
        <p:nvSpPr>
          <p:cNvPr id="34" name="Rectangle 3">
            <a:extLst>
              <a:ext uri="{FF2B5EF4-FFF2-40B4-BE49-F238E27FC236}">
                <a16:creationId xmlns:a16="http://schemas.microsoft.com/office/drawing/2014/main" id="{22F622C2-2030-1C48-95CC-179F29FC99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7259" y="2823027"/>
            <a:ext cx="6344958" cy="1935465"/>
          </a:xfrm>
          <a:prstGeom prst="rect">
            <a:avLst/>
          </a:prstGeom>
          <a:solidFill>
            <a:srgbClr val="FFC79D"/>
          </a:solidFill>
          <a:ln w="25400">
            <a:solidFill>
              <a:srgbClr val="002CB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642938" indent="-457200">
              <a:spcBef>
                <a:spcPts val="0"/>
              </a:spcBef>
              <a:defRPr/>
            </a:pPr>
            <a:r>
              <a:rPr lang="en-GB" sz="2800" b="1" kern="0" dirty="0" err="1">
                <a:solidFill>
                  <a:srgbClr val="A10605"/>
                </a:solidFill>
              </a:rPr>
              <a:t>Stealthiness</a:t>
            </a:r>
            <a:r>
              <a:rPr lang="en-GB" sz="2800" b="1" kern="0" dirty="0">
                <a:solidFill>
                  <a:srgbClr val="A10605"/>
                </a:solidFill>
              </a:rPr>
              <a:t> at training time is also required</a:t>
            </a:r>
          </a:p>
          <a:p>
            <a:pPr marL="642938" indent="-457200">
              <a:spcBef>
                <a:spcPts val="0"/>
              </a:spcBef>
              <a:defRPr/>
            </a:pPr>
            <a:r>
              <a:rPr lang="en-GB" sz="2800" b="1" kern="0" dirty="0">
                <a:solidFill>
                  <a:srgbClr val="A10605"/>
                </a:solidFill>
              </a:rPr>
              <a:t>Only limited forms of corruption are possible </a:t>
            </a:r>
          </a:p>
        </p:txBody>
      </p:sp>
    </p:spTree>
    <p:extLst>
      <p:ext uri="{BB962C8B-B14F-4D97-AF65-F5344CB8AC3E}">
        <p14:creationId xmlns:p14="http://schemas.microsoft.com/office/powerpoint/2010/main" val="248660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95733" y="642580"/>
            <a:ext cx="8640763" cy="69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Taxonomy</a:t>
            </a:r>
            <a:r>
              <a:rPr lang="it-IT" altLang="it-IT" sz="3000" b="1" dirty="0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 of </a:t>
            </a: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Backdoor</a:t>
            </a:r>
            <a:r>
              <a:rPr lang="it-IT" altLang="it-IT" sz="3000" b="1" dirty="0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 </a:t>
            </a:r>
            <a:r>
              <a:rPr lang="it-IT" altLang="it-IT" sz="3000" b="1" dirty="0" err="1">
                <a:solidFill>
                  <a:srgbClr val="333399"/>
                </a:solidFill>
                <a:latin typeface="Helvetica" charset="0"/>
                <a:ea typeface="Helvetica" charset="0"/>
                <a:cs typeface="Helvetica" charset="0"/>
              </a:rPr>
              <a:t>attacks</a:t>
            </a:r>
            <a:endParaRPr lang="it-IT" altLang="it-IT" sz="3000" b="1" dirty="0">
              <a:solidFill>
                <a:srgbClr val="333399"/>
              </a:solidFill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20AF8E5-BD5D-2847-B4CA-FB9646471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688" y="1463675"/>
            <a:ext cx="8291512" cy="2397373"/>
          </a:xfrm>
        </p:spPr>
        <p:txBody>
          <a:bodyPr/>
          <a:lstStyle/>
          <a:p>
            <a:r>
              <a:rPr lang="it-IT" sz="2800" dirty="0" err="1"/>
              <a:t>Based</a:t>
            </a:r>
            <a:r>
              <a:rPr lang="it-IT" sz="2800" dirty="0"/>
              <a:t> on trigger </a:t>
            </a:r>
            <a:r>
              <a:rPr lang="it-IT" sz="2800" dirty="0" err="1"/>
              <a:t>type</a:t>
            </a:r>
            <a:endParaRPr lang="it-IT" sz="2800" dirty="0"/>
          </a:p>
          <a:p>
            <a:pPr lvl="1"/>
            <a:r>
              <a:rPr lang="it-IT" dirty="0"/>
              <a:t>Single image trigger</a:t>
            </a:r>
          </a:p>
          <a:p>
            <a:pPr lvl="1"/>
            <a:r>
              <a:rPr lang="it-IT" dirty="0" err="1"/>
              <a:t>Static</a:t>
            </a:r>
            <a:r>
              <a:rPr lang="it-IT" dirty="0"/>
              <a:t> vs </a:t>
            </a:r>
            <a:r>
              <a:rPr lang="it-IT" dirty="0" err="1"/>
              <a:t>adaptive</a:t>
            </a:r>
            <a:r>
              <a:rPr lang="it-IT" dirty="0"/>
              <a:t> vs </a:t>
            </a:r>
            <a:r>
              <a:rPr lang="it-IT" dirty="0" err="1"/>
              <a:t>randomized</a:t>
            </a:r>
            <a:r>
              <a:rPr lang="it-IT" dirty="0"/>
              <a:t> pattern</a:t>
            </a:r>
          </a:p>
          <a:p>
            <a:pPr lvl="1"/>
            <a:r>
              <a:rPr lang="it-IT" dirty="0"/>
              <a:t>Visibile vs </a:t>
            </a:r>
            <a:r>
              <a:rPr lang="it-IT" dirty="0" err="1"/>
              <a:t>unvisible</a:t>
            </a:r>
            <a:r>
              <a:rPr lang="it-IT" dirty="0"/>
              <a:t> trigger</a:t>
            </a:r>
          </a:p>
          <a:p>
            <a:pPr lvl="1"/>
            <a:r>
              <a:rPr lang="it-IT" dirty="0" err="1"/>
              <a:t>Localized</a:t>
            </a:r>
            <a:r>
              <a:rPr lang="it-IT" dirty="0"/>
              <a:t> vs </a:t>
            </a:r>
            <a:r>
              <a:rPr lang="it-IT" dirty="0" err="1"/>
              <a:t>diffused</a:t>
            </a:r>
            <a:r>
              <a:rPr lang="it-IT" dirty="0"/>
              <a:t> trigger</a:t>
            </a:r>
          </a:p>
          <a:p>
            <a:pPr marL="457200" lvl="1" indent="0">
              <a:buNone/>
            </a:pPr>
            <a:endParaRPr lang="it-IT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66949B-3B4C-1F43-A7ED-FF962A872A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4359342"/>
            <a:ext cx="1803524" cy="178188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5F9F17-EEE6-EA43-8AFF-0AF64582A0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7784" y="4221088"/>
            <a:ext cx="1659508" cy="19051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6E0129B-27E7-5F4D-8BFC-0977CA8DA5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4008" y="4359342"/>
            <a:ext cx="1804454" cy="1766861"/>
          </a:xfrm>
          <a:prstGeom prst="rect">
            <a:avLst/>
          </a:prstGeom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2E633BA6-6B67-DC45-8843-7B541FE2CE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970" y="4394750"/>
            <a:ext cx="1826470" cy="154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5008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HEIGHT" val="370"/>
  <p:tag name="DEFAULTWIDTH" val="348"/>
  <p:tag name="DEFAULTFONTSIZE" val="10"/>
  <p:tag name="DEFAULTMAGNIFICATION" val="1"/>
  <p:tag name="TEX2PSBATCH" val="latex --interaction=nonstopmode $(base).tex; dvips -D $(res) -E -o $(base).ps $(base).dvi"/>
  <p:tag name="TEX2PS" val="latex $(base).tex; dvips -D $(res) -E -o $(base).ps $(base).dvi"/>
  <p:tag name="DEFAULTDISPLAYSOURCE" val="\documentclass{slides}\pagestyle{empty}&#10;\begin{document}&#10;\end{document}&#10;"/>
  <p:tag name="USEBOLDAMS" val="False"/>
  <p:tag name="EMBEDFONTS" val="False"/>
  <p:tag name="USEAMSFONTS" val="False"/>
  <p:tag name="TEXPOINTINIT" val=""/>
</p:tagLst>
</file>

<file path=ppt/theme/theme1.xml><?xml version="1.0" encoding="utf-8"?>
<a:theme xmlns:a="http://schemas.openxmlformats.org/drawingml/2006/main" name="DP Master">
  <a:themeElements>
    <a:clrScheme name="DP 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P Master">
      <a:majorFont>
        <a:latin typeface="cmr10"/>
        <a:ea typeface=""/>
        <a:cs typeface=""/>
      </a:majorFont>
      <a:minorFont>
        <a:latin typeface="cmr10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it-IT" sz="2000" b="0" i="0" u="none" strike="noStrike" cap="none" normalizeH="0" baseline="0">
            <a:ln>
              <a:noFill/>
            </a:ln>
            <a:solidFill>
              <a:schemeClr val="accent2"/>
            </a:solidFill>
            <a:effectLst/>
            <a:latin typeface="cmr10" pitchFamily="34" charset="0"/>
          </a:defRPr>
        </a:defPPr>
      </a:lstStyle>
    </a:spDef>
    <a:lnDef>
      <a:spPr bwMode="auto">
        <a:noFill/>
        <a:ln w="12700">
          <a:solidFill>
            <a:srgbClr val="0000FF"/>
          </a:solidFill>
          <a:miter lim="800000"/>
          <a:headEnd/>
          <a:tailEnd type="arrow" w="med" len="med"/>
        </a:ln>
      </a:spPr>
      <a:bodyPr/>
      <a:lstStyle/>
    </a:lnDef>
  </a:objectDefaults>
  <a:extraClrSchemeLst>
    <a:extraClrScheme>
      <a:clrScheme name="DP 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P 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P 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P 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P 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P 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P 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P 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P 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P 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P 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P 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21024</TotalTime>
  <Words>2076</Words>
  <Application>Microsoft Macintosh PowerPoint</Application>
  <PresentationFormat>On-screen Show (4:3)</PresentationFormat>
  <Paragraphs>289</Paragraphs>
  <Slides>40</Slides>
  <Notes>22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40</vt:i4>
      </vt:variant>
    </vt:vector>
  </HeadingPairs>
  <TitlesOfParts>
    <vt:vector size="47" baseType="lpstr">
      <vt:lpstr>Arial</vt:lpstr>
      <vt:lpstr>Calibri</vt:lpstr>
      <vt:lpstr>Calibri Light</vt:lpstr>
      <vt:lpstr>cmr10</vt:lpstr>
      <vt:lpstr>Helvetica</vt:lpstr>
      <vt:lpstr>DP Master</vt:lpstr>
      <vt:lpstr>Custom Design</vt:lpstr>
      <vt:lpstr>PowerPoint Presentation</vt:lpstr>
      <vt:lpstr>Machine Learning and Security</vt:lpstr>
      <vt:lpstr>Striking examples</vt:lpstr>
      <vt:lpstr>New threat: backdoor attacks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Most basic clean label attack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All you need is a good bait</vt:lpstr>
      <vt:lpstr>Backdoor injection via feature transfer</vt:lpstr>
      <vt:lpstr>Examples*</vt:lpstr>
      <vt:lpstr>PowerPoint Presentation</vt:lpstr>
      <vt:lpstr>Defenses at training time</vt:lpstr>
      <vt:lpstr>Test time: detection of inputs with triggers*</vt:lpstr>
      <vt:lpstr>Test time: reverse engineering the trigger </vt:lpstr>
      <vt:lpstr>Test time: saliency map examination*</vt:lpstr>
      <vt:lpstr>Backdoor removal</vt:lpstr>
      <vt:lpstr>Backdoor removal: pruning*</vt:lpstr>
      <vt:lpstr>Backdoor removal: pruning*</vt:lpstr>
      <vt:lpstr>Every cloud has a silver lining</vt:lpstr>
      <vt:lpstr>Dynamic watermarking</vt:lpstr>
      <vt:lpstr>Watermarking from backdooring*</vt:lpstr>
      <vt:lpstr>Backdoors as honeypots*</vt:lpstr>
      <vt:lpstr>Backdoors as honeypots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MatrixP</dc:creator>
  <cp:lastModifiedBy>Mauro Barni</cp:lastModifiedBy>
  <cp:revision>2296</cp:revision>
  <dcterms:created xsi:type="dcterms:W3CDTF">2011-09-30T13:07:10Z</dcterms:created>
  <dcterms:modified xsi:type="dcterms:W3CDTF">2020-02-23T17:13:23Z</dcterms:modified>
</cp:coreProperties>
</file>